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980" r:id="rId3"/>
    <p:sldId id="1209" r:id="rId4"/>
    <p:sldId id="256" r:id="rId6"/>
    <p:sldId id="1019" r:id="rId7"/>
    <p:sldId id="1184" r:id="rId8"/>
    <p:sldId id="1205" r:id="rId9"/>
    <p:sldId id="1191" r:id="rId10"/>
    <p:sldId id="981" r:id="rId11"/>
    <p:sldId id="1192" r:id="rId12"/>
    <p:sldId id="1198" r:id="rId13"/>
    <p:sldId id="10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621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00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674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调用模块中的函数，用模块的名称（</a:t>
            </a:r>
            <a:r>
              <a:rPr lang="en-US" altLang="zh-CN" dirty="0" smtClean="0"/>
              <a:t>import random)+</a:t>
            </a:r>
            <a:r>
              <a:rPr lang="zh-CN" altLang="en-US" dirty="0" smtClean="0"/>
              <a:t>点号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函数（注意：函数后面需要有括号，若有参数，放置于括号内）即：</a:t>
            </a:r>
            <a:r>
              <a:rPr lang="en-US" altLang="zh-CN" dirty="0" err="1" smtClean="0"/>
              <a:t>module_name.function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讲 知识要点回顾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235075"/>
            <a:ext cx="6956424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一、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类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--- 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一种数据类型</a:t>
            </a: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二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对象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具体的实例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属性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endParaRPr lang="zh-CN" altLang="en-US" sz="2800" b="1" kern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三、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属性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对象的特征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四、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对象的行为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五、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继承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多个类之间的父子关系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模块与包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D:\PPt\ba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067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8534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中的一个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module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对应的就是一个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24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，其中定义的所有函数和变量都属于这个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module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package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就是一堆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module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的集合，也就是一堆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现场编程实践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1944" y="1828800"/>
            <a:ext cx="85344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1~100</a:t>
            </a:r>
            <a:r>
              <a:rPr lang="zh-CN" altLang="en-US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内的所有偶数，并求和</a:t>
            </a:r>
            <a:endParaRPr lang="en-US" altLang="zh-CN" sz="4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2000~3000</a:t>
            </a:r>
            <a:r>
              <a:rPr lang="zh-CN" altLang="en-US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年之间的所有闰年</a:t>
            </a:r>
            <a:endParaRPr lang="en-US" altLang="zh-CN" sz="4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打印九九乘法表</a:t>
            </a:r>
            <a:endParaRPr lang="en-US" altLang="zh-CN" sz="4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第9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模块与包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346523"/>
            <a:ext cx="6956424" cy="200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一、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</a:rPr>
              <a:t>模块的导入与使用</a:t>
            </a:r>
            <a:endParaRPr lang="en-US" altLang="zh-CN" sz="2800" b="1" kern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二、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</a:rPr>
              <a:t>包的导入与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endParaRPr lang="zh-CN" altLang="en-US" sz="2800" b="1" kern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）模块</a:t>
            </a:r>
            <a:r>
              <a:rPr lang="zh-CN" altLang="en-US" dirty="0">
                <a:ea typeface="宋体" panose="02010600030101010101" pitchFamily="2" charset="-122"/>
              </a:rPr>
              <a:t>的导入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zh-CN" altLang="en-US" smtClean="0">
                <a:ea typeface="宋体" panose="02010600030101010101" pitchFamily="2" charset="-122"/>
              </a:rPr>
              <a:t>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自建模</a:t>
            </a:r>
            <a:r>
              <a:rPr lang="zh-CN" altLang="en-US" dirty="0" smtClean="0">
                <a:ea typeface="宋体" panose="02010600030101010101" pitchFamily="2" charset="-122"/>
              </a:rPr>
              <a:t>块的导入和使用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752600"/>
            <a:ext cx="632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c_to_f</a:t>
            </a:r>
            <a:r>
              <a:rPr lang="en-US" altLang="zh-CN" dirty="0"/>
              <a:t>(</a:t>
            </a:r>
            <a:r>
              <a:rPr lang="en-US" altLang="zh-CN" dirty="0" err="1"/>
              <a:t>celsius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fahrenheit</a:t>
            </a:r>
            <a:r>
              <a:rPr lang="en-US" altLang="zh-CN" dirty="0"/>
              <a:t> = </a:t>
            </a:r>
            <a:r>
              <a:rPr lang="en-US" altLang="zh-CN" dirty="0" err="1"/>
              <a:t>celsius</a:t>
            </a:r>
            <a:r>
              <a:rPr lang="en-US" altLang="zh-CN" dirty="0"/>
              <a:t> * 9.0/5 + 32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fahrenheit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39712" y="112395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创建模块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就是一个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8600" y="327660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使用模块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--import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3814465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</a:rPr>
              <a:t>my_module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cel</a:t>
            </a:r>
            <a:r>
              <a:rPr lang="en-US" altLang="zh-CN" dirty="0"/>
              <a:t> = float(input('enter a temperature in Celsius:'))</a:t>
            </a:r>
            <a:endParaRPr lang="en-US" altLang="zh-CN" dirty="0"/>
          </a:p>
          <a:p>
            <a:r>
              <a:rPr lang="en-US" altLang="zh-CN" dirty="0"/>
              <a:t>fah = </a:t>
            </a:r>
            <a:r>
              <a:rPr lang="en-US" altLang="zh-CN" b="1" dirty="0" err="1">
                <a:solidFill>
                  <a:srgbClr val="0070C0"/>
                </a:solidFill>
              </a:rPr>
              <a:t>my_module.</a:t>
            </a:r>
            <a:r>
              <a:rPr lang="en-US" altLang="zh-CN" dirty="0" err="1">
                <a:solidFill>
                  <a:srgbClr val="FF0000"/>
                </a:solidFill>
              </a:rPr>
              <a:t>c_to_f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cel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print("That's {0} degree of </a:t>
            </a:r>
            <a:r>
              <a:rPr lang="en-US" altLang="zh-CN" dirty="0" err="1"/>
              <a:t>Fahernheit</a:t>
            </a:r>
            <a:r>
              <a:rPr lang="en-US" altLang="zh-CN" dirty="0"/>
              <a:t>".format(fah))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784867" y="2819400"/>
            <a:ext cx="210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my_module.py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8400" y="5376685"/>
            <a:ext cx="2754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test_my_module.py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标准</a:t>
            </a:r>
            <a:r>
              <a:rPr lang="zh-CN" altLang="en-US" dirty="0" smtClean="0"/>
              <a:t>模块</a:t>
            </a:r>
            <a:r>
              <a:rPr lang="zh-CN" altLang="en-US" dirty="0"/>
              <a:t>的导入和使用</a:t>
            </a:r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9712" y="1123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语句：模块名注意大小写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" y="1733550"/>
            <a:ext cx="658465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2" y="3843338"/>
            <a:ext cx="383118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467600" cy="78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506912" y="3925431"/>
            <a:ext cx="4408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import random  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/>
              <a:t>random.seed</a:t>
            </a:r>
            <a:r>
              <a:rPr lang="en-US" altLang="zh-CN" dirty="0"/>
              <a:t>(1)                 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               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random.randint</a:t>
            </a:r>
            <a:r>
              <a:rPr lang="en-US" altLang="zh-CN" dirty="0" smtClean="0"/>
              <a:t>(1,45)   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num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373357" y="6324600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chapter10_1_1.py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）包的导入与使用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包导入与使用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117157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包和模块组成的层次组织结构，对应于文件夹和模块文件；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3" name="Picture 1" descr="C:\Users\xiaofeng\Documents\Tencent Files\2038048744\Image\C2C\D)U(8U103%XQ~Z$N%9X}G6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895600" cy="34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xiaofeng\AppData\Local\Temp\%W@GJ$ACOF(TYDYECOKVDY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-411163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05200" y="2133600"/>
            <a:ext cx="533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main.py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想</a:t>
            </a:r>
            <a:r>
              <a:rPr lang="zh-CN" altLang="en-US" dirty="0"/>
              <a:t>要引用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中</a:t>
            </a:r>
            <a:r>
              <a:rPr lang="zh-CN" altLang="en-US" dirty="0"/>
              <a:t>的模块</a:t>
            </a:r>
            <a:r>
              <a:rPr lang="en-US" altLang="zh-CN" dirty="0" smtClean="0"/>
              <a:t>modulea1: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en-US" altLang="zh-CN" dirty="0" err="1">
                <a:solidFill>
                  <a:srgbClr val="0070C0"/>
                </a:solidFill>
              </a:rPr>
              <a:t>package_a</a:t>
            </a:r>
            <a:r>
              <a:rPr lang="en-US" altLang="zh-CN" dirty="0">
                <a:solidFill>
                  <a:srgbClr val="0070C0"/>
                </a:solidFill>
              </a:rPr>
              <a:t> import module_a1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import package_a.module_a1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5481637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注意包及模块的大小写；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907</Words>
  <Application>WPS 演示</Application>
  <PresentationFormat>全屏显示(4:3)</PresentationFormat>
  <Paragraphs>82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Times New Roman</vt:lpstr>
      <vt:lpstr>Tahoma</vt:lpstr>
      <vt:lpstr>楷体_GB2312</vt:lpstr>
      <vt:lpstr>华文新魏</vt:lpstr>
      <vt:lpstr>黑体</vt:lpstr>
      <vt:lpstr>新宋体</vt:lpstr>
      <vt:lpstr>微软雅黑</vt:lpstr>
      <vt:lpstr>Blends</vt:lpstr>
      <vt:lpstr>PowerPoint 演示文稿</vt:lpstr>
      <vt:lpstr>PowerPoint 演示文稿</vt:lpstr>
      <vt:lpstr>第9讲  模块与包</vt:lpstr>
      <vt:lpstr>PowerPoint 演示文稿</vt:lpstr>
      <vt:lpstr>第9讲（1）模块的导入与使用</vt:lpstr>
      <vt:lpstr>自建模块的导入和使用</vt:lpstr>
      <vt:lpstr>标准模块的导入和使用</vt:lpstr>
      <vt:lpstr>第9讲（2）包的导入与使用</vt:lpstr>
      <vt:lpstr>PowerPoint 演示文稿</vt:lpstr>
      <vt:lpstr>PowerPoint 演示文稿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DELL</cp:lastModifiedBy>
  <cp:revision>2896</cp:revision>
  <cp:lastPrinted>2009-04-22T19:24:00Z</cp:lastPrinted>
  <dcterms:created xsi:type="dcterms:W3CDTF">2009-04-22T19:24:00Z</dcterms:created>
  <dcterms:modified xsi:type="dcterms:W3CDTF">2016-12-29T09:58:22Z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