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019" r:id="rId3"/>
    <p:sldId id="1184" r:id="rId4"/>
    <p:sldId id="1214" r:id="rId5"/>
    <p:sldId id="1200" r:id="rId6"/>
    <p:sldId id="1204" r:id="rId7"/>
    <p:sldId id="1217" r:id="rId8"/>
    <p:sldId id="1216" r:id="rId9"/>
    <p:sldId id="1220" r:id="rId10"/>
    <p:sldId id="1219" r:id="rId11"/>
    <p:sldId id="1201" r:id="rId12"/>
    <p:sldId id="1199" r:id="rId13"/>
    <p:sldId id="1197" r:id="rId14"/>
    <p:sldId id="1198" r:id="rId15"/>
    <p:sldId id="1221" r:id="rId16"/>
    <p:sldId id="1210" r:id="rId17"/>
    <p:sldId id="1211" r:id="rId18"/>
    <p:sldId id="108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336699"/>
    <a:srgbClr val="008080"/>
    <a:srgbClr val="006600"/>
    <a:srgbClr val="800000"/>
    <a:srgbClr val="808080"/>
    <a:srgbClr val="40404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400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00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674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75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673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42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42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42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42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3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第12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正则、数据库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/>
            </a:r>
            <a:br>
              <a:rPr lang="en-US" altLang="zh-CN" dirty="0" smtClean="0">
                <a:ea typeface="宋体" panose="02010600030101010101" pitchFamily="2" charset="-122"/>
                <a:sym typeface="+mn-ea"/>
              </a:rPr>
            </a:b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图形界面、系统管理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</a:t>
            </a:r>
            <a:r>
              <a:rPr lang="en-US" altLang="zh-CN" dirty="0" smtClean="0"/>
              <a:t>e</a:t>
            </a:r>
            <a:r>
              <a:rPr lang="zh-CN" altLang="en-US" dirty="0" smtClean="0"/>
              <a:t>模块</a:t>
            </a:r>
            <a:r>
              <a:rPr lang="en-US" altLang="zh-CN" dirty="0"/>
              <a:t>—</a:t>
            </a:r>
            <a:r>
              <a:rPr lang="zh-CN" altLang="en-US" dirty="0" smtClean="0"/>
              <a:t>字符串的匹配与替换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900" y="1143000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800080"/>
                </a:solidFill>
              </a:rPr>
              <a:t>sub</a:t>
            </a:r>
            <a:r>
              <a:rPr lang="zh-CN" altLang="en-US" sz="2400" dirty="0" smtClean="0">
                <a:solidFill>
                  <a:srgbClr val="800080"/>
                </a:solidFill>
              </a:rPr>
              <a:t>，使用正则表达式匹配字符串，用指定内容替换结果，并返回替换后的字符串。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959114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re.sub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'</a:t>
            </a:r>
            <a:r>
              <a:rPr lang="en-US" altLang="zh-CN" dirty="0" err="1">
                <a:solidFill>
                  <a:srgbClr val="00B050"/>
                </a:solidFill>
              </a:rPr>
              <a:t>bad','good','It</a:t>
            </a:r>
            <a:r>
              <a:rPr lang="en-US" altLang="zh-CN" dirty="0">
                <a:solidFill>
                  <a:srgbClr val="00B050"/>
                </a:solidFill>
              </a:rPr>
              <a:t> tastes bad.'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'It tastes good.'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2819400"/>
            <a:ext cx="8534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示例：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从输入字符串中清楚</a:t>
            </a:r>
            <a:r>
              <a:rPr lang="en-US" altLang="zh-CN" sz="2400" b="1" dirty="0"/>
              <a:t>HTML</a:t>
            </a:r>
            <a:r>
              <a:rPr lang="zh-CN" altLang="en-US" sz="2400" b="1" dirty="0"/>
              <a:t>标记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import re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html_txt</a:t>
            </a:r>
            <a:r>
              <a:rPr lang="en-US" altLang="zh-CN" dirty="0"/>
              <a:t>(</a:t>
            </a:r>
            <a:r>
              <a:rPr lang="en-US" altLang="zh-CN" dirty="0" err="1"/>
              <a:t>htmlwithtag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regex_href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dirty="0" err="1">
                <a:solidFill>
                  <a:srgbClr val="FF0000"/>
                </a:solidFill>
              </a:rPr>
              <a:t>re.compile</a:t>
            </a:r>
            <a:r>
              <a:rPr lang="en-US" altLang="zh-CN" dirty="0">
                <a:solidFill>
                  <a:srgbClr val="FF0000"/>
                </a:solidFill>
              </a:rPr>
              <a:t>(r'&lt;.+?&gt;')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regex_href.</a:t>
            </a:r>
            <a:r>
              <a:rPr lang="en-US" altLang="zh-CN" dirty="0" err="1">
                <a:solidFill>
                  <a:srgbClr val="FF0000"/>
                </a:solidFill>
              </a:rPr>
              <a:t>sub</a:t>
            </a:r>
            <a:r>
              <a:rPr lang="en-US" altLang="zh-CN" dirty="0"/>
              <a:t>('',</a:t>
            </a:r>
            <a:r>
              <a:rPr lang="en-US" altLang="zh-CN" dirty="0" err="1"/>
              <a:t>htmlwithtag</a:t>
            </a:r>
            <a:r>
              <a:rPr lang="en-US" altLang="zh-CN" sz="1600" dirty="0"/>
              <a:t>)# </a:t>
            </a:r>
            <a:r>
              <a:rPr lang="zh-CN" altLang="en-US" sz="1600" dirty="0"/>
              <a:t>替换为空，并返回替换结果</a:t>
            </a:r>
          </a:p>
          <a:p>
            <a:endParaRPr lang="zh-CN" altLang="en-US" dirty="0"/>
          </a:p>
          <a:p>
            <a:r>
              <a:rPr lang="en-US" altLang="zh-CN" sz="1600" dirty="0"/>
              <a:t>htm1 = r'&lt;title&gt;</a:t>
            </a:r>
            <a:r>
              <a:rPr lang="zh-CN" altLang="en-US" sz="1600" dirty="0"/>
              <a:t>北京师范大学 </a:t>
            </a:r>
            <a:r>
              <a:rPr lang="en-US" altLang="zh-CN" sz="1600" dirty="0"/>
              <a:t>- Beijing Normal University&lt;/title&gt;'</a:t>
            </a:r>
          </a:p>
          <a:p>
            <a:r>
              <a:rPr lang="en-US" altLang="zh-CN" sz="1600" dirty="0"/>
              <a:t>htm2 = r'&lt;a style="border-right: 1px solid </a:t>
            </a:r>
            <a:r>
              <a:rPr lang="en-US" altLang="zh-CN" sz="1600" dirty="0" err="1"/>
              <a:t>rgb</a:t>
            </a:r>
            <a:r>
              <a:rPr lang="en-US" altLang="zh-CN" sz="1600" dirty="0"/>
              <a:t>(212, 211, 206);" 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="http://news.bnu.edu.cn/" target="_blank" class="</a:t>
            </a:r>
            <a:r>
              <a:rPr lang="en-US" altLang="zh-CN" sz="1600" dirty="0" err="1"/>
              <a:t>fisrtmenu</a:t>
            </a:r>
            <a:r>
              <a:rPr lang="en-US" altLang="zh-CN" sz="1600" dirty="0"/>
              <a:t>"&gt;</a:t>
            </a:r>
            <a:r>
              <a:rPr lang="zh-CN" altLang="en-US" sz="1600" dirty="0"/>
              <a:t>师大新闻</a:t>
            </a:r>
            <a:r>
              <a:rPr lang="en-US" altLang="zh-CN" sz="1600" dirty="0"/>
              <a:t>&lt;/a&gt;'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html_txt</a:t>
            </a:r>
            <a:r>
              <a:rPr lang="en-US" altLang="zh-CN" dirty="0"/>
              <a:t>(htm1))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html_txt</a:t>
            </a:r>
            <a:r>
              <a:rPr lang="en-US" altLang="zh-CN" dirty="0"/>
              <a:t>(htm2))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00800" y="6019800"/>
            <a:ext cx="25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chapter12_1_2.py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758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）数据库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990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手机安装的应用列表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990600"/>
            <a:ext cx="8839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#</a:t>
            </a:r>
            <a:r>
              <a:rPr lang="zh-CN" altLang="en-US" sz="1800" dirty="0" smtClean="0">
                <a:solidFill>
                  <a:srgbClr val="FF0000"/>
                </a:solidFill>
              </a:rPr>
              <a:t>打开手机中的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sqlite</a:t>
            </a:r>
            <a:r>
              <a:rPr lang="zh-CN" altLang="en-US" sz="1800" dirty="0" smtClean="0">
                <a:solidFill>
                  <a:srgbClr val="FF0000"/>
                </a:solidFill>
              </a:rPr>
              <a:t>数据库，读取其中的内容，并显示打印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import SQLite3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con = sqlite3.connect(</a:t>
            </a:r>
            <a:r>
              <a:rPr lang="en-US" altLang="zh-CN" sz="2400" dirty="0" err="1">
                <a:solidFill>
                  <a:srgbClr val="FF0000"/>
                </a:solidFill>
              </a:rPr>
              <a:t>r"D</a:t>
            </a:r>
            <a:r>
              <a:rPr lang="en-US" altLang="zh-CN" sz="2400" dirty="0">
                <a:solidFill>
                  <a:srgbClr val="FF0000"/>
                </a:solidFill>
              </a:rPr>
              <a:t>:\code\adroiddatabase\ad.db")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cur = </a:t>
            </a:r>
            <a:r>
              <a:rPr lang="en-US" altLang="zh-CN" sz="2400" dirty="0" err="1">
                <a:solidFill>
                  <a:srgbClr val="FF0000"/>
                </a:solidFill>
              </a:rPr>
              <a:t>con.execute</a:t>
            </a:r>
            <a:r>
              <a:rPr lang="en-US" altLang="zh-CN" sz="2400" dirty="0">
                <a:solidFill>
                  <a:srgbClr val="FF0000"/>
                </a:solidFill>
              </a:rPr>
              <a:t>("select * from ad")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for row in cur: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print(row)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cur.close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01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）图形用户界面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885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9906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import </a:t>
            </a:r>
            <a:r>
              <a:rPr lang="en-US" altLang="zh-CN" sz="1800" dirty="0" err="1">
                <a:solidFill>
                  <a:srgbClr val="FF0000"/>
                </a:solidFill>
              </a:rPr>
              <a:t>tkinter</a:t>
            </a:r>
            <a:r>
              <a:rPr lang="en-US" altLang="zh-CN" sz="1800" dirty="0">
                <a:solidFill>
                  <a:srgbClr val="FF0000"/>
                </a:solidFill>
              </a:rPr>
              <a:t> as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tk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resize(</a:t>
            </a:r>
            <a:r>
              <a:rPr lang="en-US" altLang="zh-CN" sz="1800" dirty="0" err="1"/>
              <a:t>ev</a:t>
            </a:r>
            <a:r>
              <a:rPr lang="en-US" altLang="zh-CN" sz="1800" dirty="0"/>
              <a:t>=None):  </a:t>
            </a:r>
            <a:endParaRPr lang="zh-CN" altLang="en-US" sz="1800" dirty="0"/>
          </a:p>
          <a:p>
            <a:r>
              <a:rPr lang="zh-CN" altLang="en-US" sz="1800" dirty="0"/>
              <a:t>	</a:t>
            </a:r>
            <a:r>
              <a:rPr lang="en-US" altLang="zh-CN" sz="1800" dirty="0" err="1"/>
              <a:t>label.config</a:t>
            </a:r>
            <a:r>
              <a:rPr lang="en-US" altLang="zh-CN" sz="1800" dirty="0"/>
              <a:t>(font='Helvetica -{0} </a:t>
            </a:r>
            <a:r>
              <a:rPr lang="en-US" altLang="zh-CN" sz="1800" dirty="0" err="1"/>
              <a:t>bold'.format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scale.get</a:t>
            </a:r>
            <a:r>
              <a:rPr lang="en-US" altLang="zh-CN" sz="1800" dirty="0"/>
              <a:t>())) </a:t>
            </a:r>
            <a:endParaRPr lang="zh-CN" altLang="en-US" sz="1800" dirty="0"/>
          </a:p>
          <a:p>
            <a:r>
              <a:rPr lang="en-US" altLang="zh-CN" sz="1800" dirty="0"/>
              <a:t>root = </a:t>
            </a:r>
            <a:r>
              <a:rPr lang="en-US" altLang="zh-CN" sz="1800" dirty="0" err="1" smtClean="0"/>
              <a:t>tk.Tk</a:t>
            </a:r>
            <a:r>
              <a:rPr lang="en-US" altLang="zh-CN" sz="1800" dirty="0"/>
              <a:t>()   </a:t>
            </a:r>
            <a:r>
              <a:rPr lang="en-US" altLang="zh-CN" sz="1800" dirty="0" smtClean="0"/>
              <a:t>#</a:t>
            </a:r>
            <a:r>
              <a:rPr lang="zh-CN" altLang="en-US" sz="1800" dirty="0" smtClean="0"/>
              <a:t>主窗口</a:t>
            </a:r>
            <a:endParaRPr lang="zh-CN" altLang="en-US" sz="1800" dirty="0"/>
          </a:p>
          <a:p>
            <a:r>
              <a:rPr lang="en-US" altLang="zh-CN" sz="1800" dirty="0" err="1"/>
              <a:t>root.geometry</a:t>
            </a:r>
            <a:r>
              <a:rPr lang="en-US" altLang="zh-CN" sz="1800" dirty="0"/>
              <a:t>('600x400')  #</a:t>
            </a:r>
            <a:r>
              <a:rPr lang="zh-CN" altLang="en-US" sz="1800" dirty="0"/>
              <a:t>设置了主窗口的初始大小</a:t>
            </a:r>
            <a:r>
              <a:rPr lang="en-US" altLang="zh-CN" sz="1800" dirty="0"/>
              <a:t>600x400</a:t>
            </a:r>
          </a:p>
          <a:p>
            <a:r>
              <a:rPr lang="en-US" altLang="zh-CN" sz="1800" dirty="0"/>
              <a:t>label = </a:t>
            </a:r>
            <a:r>
              <a:rPr lang="en-US" altLang="zh-CN" sz="1800" dirty="0" err="1" smtClean="0"/>
              <a:t>tk.Label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root,text</a:t>
            </a:r>
            <a:r>
              <a:rPr lang="en-US" altLang="zh-CN" sz="1800" dirty="0"/>
              <a:t>='Hello </a:t>
            </a:r>
            <a:r>
              <a:rPr lang="en-US" altLang="zh-CN" sz="1800" dirty="0" err="1"/>
              <a:t>world!',font</a:t>
            </a:r>
            <a:r>
              <a:rPr lang="en-US" altLang="zh-CN" sz="1800" dirty="0"/>
              <a:t>='Helvetica -12 bold')  </a:t>
            </a:r>
            <a:endParaRPr lang="zh-CN" altLang="en-US" sz="1800" dirty="0"/>
          </a:p>
          <a:p>
            <a:r>
              <a:rPr lang="en-US" altLang="zh-CN" sz="1800" dirty="0" err="1"/>
              <a:t>label.pack</a:t>
            </a:r>
            <a:r>
              <a:rPr lang="en-US" altLang="zh-CN" sz="1800" dirty="0"/>
              <a:t>(fill='</a:t>
            </a:r>
            <a:r>
              <a:rPr lang="en-US" altLang="zh-CN" sz="1800" dirty="0" err="1"/>
              <a:t>y',expand</a:t>
            </a:r>
            <a:r>
              <a:rPr lang="en-US" altLang="zh-CN" sz="1800" dirty="0"/>
              <a:t>='yes</a:t>
            </a:r>
            <a:r>
              <a:rPr lang="en-US" altLang="zh-CN" sz="1800" dirty="0" smtClean="0"/>
              <a:t>')</a:t>
            </a:r>
            <a:endParaRPr lang="en-US" altLang="zh-CN" sz="1800" dirty="0"/>
          </a:p>
          <a:p>
            <a:r>
              <a:rPr lang="en-US" altLang="zh-CN" sz="1800" dirty="0"/>
              <a:t>scale = </a:t>
            </a:r>
            <a:r>
              <a:rPr lang="en-US" altLang="zh-CN" sz="1800" dirty="0" err="1" smtClean="0"/>
              <a:t>tk.Scale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root,from</a:t>
            </a:r>
            <a:r>
              <a:rPr lang="en-US" altLang="zh-CN" sz="1800" dirty="0"/>
              <a:t>_=</a:t>
            </a:r>
            <a:r>
              <a:rPr lang="en-US" altLang="zh-CN" sz="1800" dirty="0" smtClean="0"/>
              <a:t>10,to=40,orient=</a:t>
            </a:r>
            <a:r>
              <a:rPr lang="en-US" altLang="zh-CN" sz="1800" dirty="0" err="1" smtClean="0"/>
              <a:t>tk.HORIZONTAL,command</a:t>
            </a:r>
            <a:r>
              <a:rPr lang="en-US" altLang="zh-CN" sz="1800" dirty="0" smtClean="0"/>
              <a:t>=resize</a:t>
            </a:r>
            <a:r>
              <a:rPr lang="en-US" altLang="zh-CN" sz="1800" dirty="0"/>
              <a:t>) </a:t>
            </a:r>
            <a:endParaRPr lang="zh-CN" altLang="en-US" sz="1800" dirty="0"/>
          </a:p>
          <a:p>
            <a:r>
              <a:rPr lang="en-US" altLang="zh-CN" sz="1800" dirty="0" err="1"/>
              <a:t>scale.set</a:t>
            </a:r>
            <a:r>
              <a:rPr lang="en-US" altLang="zh-CN" sz="1800" dirty="0"/>
              <a:t>(12)  </a:t>
            </a:r>
            <a:endParaRPr lang="zh-CN" altLang="en-US" sz="1800" dirty="0"/>
          </a:p>
          <a:p>
            <a:r>
              <a:rPr lang="en-US" altLang="zh-CN" sz="1800" dirty="0" err="1"/>
              <a:t>scale.pack</a:t>
            </a:r>
            <a:r>
              <a:rPr lang="en-US" altLang="zh-CN" sz="1800" dirty="0"/>
              <a:t>(fill='</a:t>
            </a:r>
            <a:r>
              <a:rPr lang="en-US" altLang="zh-CN" sz="1800" dirty="0" err="1"/>
              <a:t>x',expand</a:t>
            </a:r>
            <a:r>
              <a:rPr lang="en-US" altLang="zh-CN" sz="1800" dirty="0"/>
              <a:t>='yes</a:t>
            </a:r>
            <a:r>
              <a:rPr lang="en-US" altLang="zh-CN" sz="1800" dirty="0" smtClean="0"/>
              <a:t>')</a:t>
            </a:r>
            <a:endParaRPr lang="en-US" altLang="zh-CN" sz="1800" dirty="0"/>
          </a:p>
          <a:p>
            <a:r>
              <a:rPr lang="en-US" altLang="zh-CN" sz="1800" dirty="0"/>
              <a:t>quit = </a:t>
            </a:r>
            <a:r>
              <a:rPr lang="en-US" altLang="zh-CN" sz="1800" dirty="0" err="1" smtClean="0"/>
              <a:t>tk.Button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root,text</a:t>
            </a:r>
            <a:r>
              <a:rPr lang="en-US" altLang="zh-CN" sz="1800" dirty="0"/>
              <a:t>='</a:t>
            </a:r>
            <a:r>
              <a:rPr lang="en-US" altLang="zh-CN" sz="1800" dirty="0" err="1"/>
              <a:t>QUIT',command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root.quit,activeforeground</a:t>
            </a:r>
            <a:r>
              <a:rPr lang="en-US" altLang="zh-CN" sz="1800" dirty="0"/>
              <a:t>='white',</a:t>
            </a:r>
          </a:p>
          <a:p>
            <a:r>
              <a:rPr lang="en-US" altLang="zh-CN" sz="1800" dirty="0" err="1"/>
              <a:t>activebackground</a:t>
            </a:r>
            <a:r>
              <a:rPr lang="en-US" altLang="zh-CN" sz="1800" dirty="0"/>
              <a:t> = 'red</a:t>
            </a:r>
            <a:r>
              <a:rPr lang="en-US" altLang="zh-CN" sz="1800" dirty="0" smtClean="0"/>
              <a:t>')</a:t>
            </a:r>
            <a:endParaRPr lang="en-US" altLang="zh-CN" sz="1800" dirty="0"/>
          </a:p>
          <a:p>
            <a:r>
              <a:rPr lang="en-US" altLang="zh-CN" sz="1800" dirty="0" err="1"/>
              <a:t>quit.pack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 err="1"/>
              <a:t>root.mainloop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724400"/>
            <a:ext cx="2838450" cy="200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324600" y="5746461"/>
            <a:ext cx="25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chapter12_3_1.py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163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994856"/>
            <a:ext cx="50292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/>
              <a:t>import </a:t>
            </a:r>
            <a:r>
              <a:rPr lang="en-US" altLang="zh-CN" sz="1500" dirty="0" err="1"/>
              <a:t>matplotlib.pyplot</a:t>
            </a:r>
            <a:r>
              <a:rPr lang="en-US" altLang="zh-CN" sz="1500" dirty="0"/>
              <a:t> as </a:t>
            </a:r>
            <a:r>
              <a:rPr lang="en-US" altLang="zh-CN" sz="1500" dirty="0" err="1"/>
              <a:t>plt</a:t>
            </a:r>
            <a:endParaRPr lang="en-US" altLang="zh-CN" sz="1500" dirty="0"/>
          </a:p>
          <a:p>
            <a:r>
              <a:rPr lang="en-US" altLang="zh-CN" sz="1500" dirty="0"/>
              <a:t>from PIL import </a:t>
            </a:r>
            <a:r>
              <a:rPr lang="en-US" altLang="zh-CN" sz="1500" dirty="0" smtClean="0"/>
              <a:t>Image</a:t>
            </a:r>
            <a:endParaRPr lang="en-US" altLang="zh-CN" sz="1500" dirty="0"/>
          </a:p>
          <a:p>
            <a:r>
              <a:rPr lang="en-US" altLang="zh-CN" sz="1500" dirty="0" err="1"/>
              <a:t>def</a:t>
            </a:r>
            <a:r>
              <a:rPr lang="en-US" altLang="zh-CN" sz="1500" dirty="0"/>
              <a:t> </a:t>
            </a:r>
            <a:r>
              <a:rPr lang="en-US" altLang="zh-CN" sz="1500" dirty="0" err="1"/>
              <a:t>show_image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img</a:t>
            </a:r>
            <a:r>
              <a:rPr lang="en-US" altLang="zh-CN" sz="1500" dirty="0"/>
              <a:t>):</a:t>
            </a:r>
          </a:p>
          <a:p>
            <a:r>
              <a:rPr lang="en-US" altLang="zh-CN" sz="1500" dirty="0"/>
              <a:t>    fig = </a:t>
            </a:r>
            <a:r>
              <a:rPr lang="en-US" altLang="zh-CN" sz="1500" dirty="0" err="1"/>
              <a:t>plt.figure</a:t>
            </a:r>
            <a:r>
              <a:rPr lang="en-US" altLang="zh-CN" sz="1500" dirty="0"/>
              <a:t>() </a:t>
            </a:r>
          </a:p>
          <a:p>
            <a:r>
              <a:rPr lang="en-US" altLang="zh-CN" sz="1500" dirty="0"/>
              <a:t>    out = </a:t>
            </a:r>
            <a:r>
              <a:rPr lang="en-US" altLang="zh-CN" sz="1500" dirty="0" err="1"/>
              <a:t>img</a:t>
            </a:r>
            <a:endParaRPr lang="en-US" altLang="zh-CN" sz="1500" dirty="0"/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w,h</a:t>
            </a:r>
            <a:r>
              <a:rPr lang="en-US" altLang="zh-CN" sz="1500" dirty="0"/>
              <a:t> = </a:t>
            </a:r>
            <a:r>
              <a:rPr lang="en-US" altLang="zh-CN" sz="1500" dirty="0" err="1"/>
              <a:t>out.size</a:t>
            </a:r>
            <a:r>
              <a:rPr lang="en-US" altLang="zh-CN" sz="1500" dirty="0"/>
              <a:t> </a:t>
            </a:r>
          </a:p>
          <a:p>
            <a:r>
              <a:rPr lang="en-US" altLang="zh-CN" sz="1500" dirty="0"/>
              <a:t>    for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in range(1,5):</a:t>
            </a:r>
          </a:p>
          <a:p>
            <a:r>
              <a:rPr lang="en-US" altLang="zh-CN" sz="1500" dirty="0"/>
              <a:t>    	ax = </a:t>
            </a:r>
            <a:r>
              <a:rPr lang="en-US" altLang="zh-CN" sz="1500" dirty="0" err="1"/>
              <a:t>fig.add_subplot</a:t>
            </a:r>
            <a:r>
              <a:rPr lang="en-US" altLang="zh-CN" sz="1500" dirty="0"/>
              <a:t>(2,3,i)</a:t>
            </a:r>
          </a:p>
          <a:p>
            <a:r>
              <a:rPr lang="en-US" altLang="zh-CN" sz="1500" dirty="0"/>
              <a:t>    	</a:t>
            </a:r>
            <a:r>
              <a:rPr lang="en-US" altLang="zh-CN" sz="1500" dirty="0" err="1"/>
              <a:t>ax.imshow</a:t>
            </a:r>
            <a:r>
              <a:rPr lang="en-US" altLang="zh-CN" sz="1500" dirty="0"/>
              <a:t>(out)</a:t>
            </a:r>
          </a:p>
          <a:p>
            <a:r>
              <a:rPr lang="en-US" altLang="zh-CN" sz="1500" dirty="0"/>
              <a:t>    	</a:t>
            </a:r>
            <a:r>
              <a:rPr lang="en-US" altLang="zh-CN" sz="1500" dirty="0" err="1"/>
              <a:t>ax.set_title</a:t>
            </a:r>
            <a:r>
              <a:rPr lang="en-US" altLang="zh-CN" sz="1500" dirty="0"/>
              <a:t>('size: {0}*{1}'.format(</a:t>
            </a:r>
            <a:r>
              <a:rPr lang="en-US" altLang="zh-CN" sz="1500" dirty="0" err="1"/>
              <a:t>w,h</a:t>
            </a:r>
            <a:r>
              <a:rPr lang="en-US" altLang="zh-CN" sz="1500" dirty="0"/>
              <a:t>))</a:t>
            </a:r>
          </a:p>
          <a:p>
            <a:r>
              <a:rPr lang="en-US" altLang="zh-CN" sz="1500" dirty="0"/>
              <a:t>    	w = w//2</a:t>
            </a:r>
          </a:p>
          <a:p>
            <a:r>
              <a:rPr lang="en-US" altLang="zh-CN" sz="1500" dirty="0"/>
              <a:t>    	h = h//2</a:t>
            </a:r>
          </a:p>
          <a:p>
            <a:r>
              <a:rPr lang="en-US" altLang="zh-CN" sz="1500" dirty="0"/>
              <a:t>    	out = </a:t>
            </a:r>
            <a:r>
              <a:rPr lang="en-US" altLang="zh-CN" sz="1500" dirty="0" err="1"/>
              <a:t>out.resize</a:t>
            </a:r>
            <a:r>
              <a:rPr lang="en-US" altLang="zh-CN" sz="1500" dirty="0"/>
              <a:t>((w, h</a:t>
            </a:r>
            <a:r>
              <a:rPr lang="en-US" altLang="zh-CN" sz="1500" dirty="0" smtClean="0"/>
              <a:t>))</a:t>
            </a:r>
            <a:endParaRPr lang="en-US" altLang="zh-CN" sz="1500" dirty="0"/>
          </a:p>
          <a:p>
            <a:r>
              <a:rPr lang="en-US" altLang="zh-CN" sz="1500" dirty="0"/>
              <a:t>    rot = 45</a:t>
            </a:r>
          </a:p>
          <a:p>
            <a:r>
              <a:rPr lang="en-US" altLang="zh-CN" sz="1500" dirty="0"/>
              <a:t>    for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in range(5,7):</a:t>
            </a:r>
          </a:p>
          <a:p>
            <a:r>
              <a:rPr lang="en-US" altLang="zh-CN" sz="1500" dirty="0"/>
              <a:t>    	</a:t>
            </a:r>
            <a:r>
              <a:rPr lang="en-US" altLang="zh-CN" sz="1500" dirty="0" err="1"/>
              <a:t>im</a:t>
            </a:r>
            <a:r>
              <a:rPr lang="en-US" altLang="zh-CN" sz="1500" dirty="0"/>
              <a:t> = </a:t>
            </a:r>
            <a:r>
              <a:rPr lang="en-US" altLang="zh-CN" sz="1500" dirty="0" err="1"/>
              <a:t>img</a:t>
            </a:r>
            <a:endParaRPr lang="en-US" altLang="zh-CN" sz="1500" dirty="0"/>
          </a:p>
          <a:p>
            <a:r>
              <a:rPr lang="en-US" altLang="zh-CN" sz="1500" dirty="0"/>
              <a:t>    	ax = </a:t>
            </a:r>
            <a:r>
              <a:rPr lang="en-US" altLang="zh-CN" sz="1500" dirty="0" err="1"/>
              <a:t>fig.add_subplot</a:t>
            </a:r>
            <a:r>
              <a:rPr lang="en-US" altLang="zh-CN" sz="1500" dirty="0"/>
              <a:t>(2,3,i)</a:t>
            </a:r>
          </a:p>
          <a:p>
            <a:r>
              <a:rPr lang="en-US" altLang="zh-CN" sz="1500" dirty="0"/>
              <a:t>    	</a:t>
            </a:r>
            <a:r>
              <a:rPr lang="en-US" altLang="zh-CN" sz="1500" dirty="0" err="1"/>
              <a:t>im</a:t>
            </a:r>
            <a:r>
              <a:rPr lang="en-US" altLang="zh-CN" sz="1500" dirty="0"/>
              <a:t> = </a:t>
            </a:r>
            <a:r>
              <a:rPr lang="en-US" altLang="zh-CN" sz="1500" dirty="0" err="1"/>
              <a:t>im.rotate</a:t>
            </a:r>
            <a:r>
              <a:rPr lang="en-US" altLang="zh-CN" sz="1500" dirty="0"/>
              <a:t>(rot) </a:t>
            </a:r>
          </a:p>
          <a:p>
            <a:r>
              <a:rPr lang="en-US" altLang="zh-CN" sz="1500" dirty="0"/>
              <a:t>    	</a:t>
            </a:r>
            <a:r>
              <a:rPr lang="en-US" altLang="zh-CN" sz="1500" dirty="0" err="1"/>
              <a:t>ax.imshow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im</a:t>
            </a:r>
            <a:r>
              <a:rPr lang="en-US" altLang="zh-CN" sz="1500" dirty="0"/>
              <a:t>)</a:t>
            </a:r>
          </a:p>
          <a:p>
            <a:r>
              <a:rPr lang="en-US" altLang="zh-CN" sz="1500" dirty="0"/>
              <a:t>    	</a:t>
            </a:r>
            <a:r>
              <a:rPr lang="en-US" altLang="zh-CN" sz="1500" dirty="0" err="1"/>
              <a:t>ax.set_title</a:t>
            </a:r>
            <a:r>
              <a:rPr lang="en-US" altLang="zh-CN" sz="1500" dirty="0"/>
              <a:t>('rotate: {0}'.format(rot))</a:t>
            </a:r>
          </a:p>
          <a:p>
            <a:r>
              <a:rPr lang="en-US" altLang="zh-CN" sz="1500" dirty="0"/>
              <a:t>    	rot += 45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plt.show</a:t>
            </a:r>
            <a:r>
              <a:rPr lang="en-US" altLang="zh-CN" sz="1500" dirty="0"/>
              <a:t>()</a:t>
            </a:r>
          </a:p>
          <a:p>
            <a:endParaRPr lang="en-US" altLang="zh-CN" sz="1500" dirty="0"/>
          </a:p>
          <a:p>
            <a:r>
              <a:rPr lang="en-US" altLang="zh-CN" sz="1500" dirty="0" err="1"/>
              <a:t>im</a:t>
            </a:r>
            <a:r>
              <a:rPr lang="en-US" altLang="zh-CN" sz="1500" dirty="0"/>
              <a:t> = </a:t>
            </a:r>
            <a:r>
              <a:rPr lang="en-US" altLang="zh-CN" sz="1500" dirty="0" err="1"/>
              <a:t>Image.open</a:t>
            </a:r>
            <a:r>
              <a:rPr lang="en-US" altLang="zh-CN" sz="1500" dirty="0"/>
              <a:t>(</a:t>
            </a:r>
            <a:r>
              <a:rPr lang="en-US" altLang="zh-CN" sz="1500" dirty="0" err="1"/>
              <a:t>r'D</a:t>
            </a:r>
            <a:r>
              <a:rPr lang="en-US" altLang="zh-CN" sz="1500" dirty="0"/>
              <a:t>:\</a:t>
            </a:r>
            <a:r>
              <a:rPr lang="en-US" altLang="zh-CN" sz="1500" dirty="0" err="1"/>
              <a:t>PPt</a:t>
            </a:r>
            <a:r>
              <a:rPr lang="en-US" altLang="zh-CN" sz="1500" dirty="0"/>
              <a:t>\Tulips.jpg')</a:t>
            </a:r>
          </a:p>
          <a:p>
            <a:r>
              <a:rPr lang="en-US" altLang="zh-CN" sz="1500" dirty="0" err="1"/>
              <a:t>show_image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im</a:t>
            </a:r>
            <a:r>
              <a:rPr lang="en-US" altLang="zh-CN" sz="1500" dirty="0" smtClean="0"/>
              <a:t>)</a:t>
            </a:r>
            <a:endParaRPr lang="en-US" altLang="zh-CN" sz="15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5060321" cy="3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72200" y="5867400"/>
            <a:ext cx="25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chapter12_3_2.py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421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）系统管理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045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OS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800" y="1295400"/>
            <a:ext cx="8686800" cy="322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import </a:t>
            </a:r>
            <a:r>
              <a:rPr lang="en-US" altLang="zh-CN" sz="2200" dirty="0" err="1"/>
              <a:t>os</a:t>
            </a:r>
            <a:r>
              <a:rPr lang="en-US" altLang="zh-CN" sz="2200" dirty="0"/>
              <a:t>  #</a:t>
            </a:r>
            <a:r>
              <a:rPr lang="zh-CN" altLang="en-US" sz="2200" dirty="0"/>
              <a:t>导入</a:t>
            </a:r>
            <a:r>
              <a:rPr lang="en-US" altLang="zh-CN" sz="2200" dirty="0" err="1"/>
              <a:t>os</a:t>
            </a:r>
            <a:r>
              <a:rPr lang="zh-CN" altLang="en-US" sz="2200" dirty="0"/>
              <a:t>模块</a:t>
            </a:r>
          </a:p>
          <a:p>
            <a:endParaRPr lang="en-US" altLang="zh-CN" sz="22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200" dirty="0" smtClean="0"/>
              <a:t>print(</a:t>
            </a:r>
            <a:r>
              <a:rPr lang="en-US" altLang="zh-CN" sz="2200" dirty="0" err="1" smtClean="0"/>
              <a:t>os.getcwd</a:t>
            </a:r>
            <a:r>
              <a:rPr lang="en-US" altLang="zh-CN" sz="2200" dirty="0"/>
              <a:t>())  #</a:t>
            </a:r>
            <a:r>
              <a:rPr lang="zh-CN" altLang="en-US" sz="2200" dirty="0"/>
              <a:t>获得当前</a:t>
            </a:r>
            <a:r>
              <a:rPr lang="zh-CN" altLang="en-US" sz="2200" dirty="0" smtClean="0"/>
              <a:t>路径</a:t>
            </a:r>
            <a:endParaRPr lang="en-US" altLang="zh-CN" sz="2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200" dirty="0" smtClean="0"/>
              <a:t>print(</a:t>
            </a:r>
            <a:r>
              <a:rPr lang="en-US" altLang="zh-CN" sz="2200" dirty="0" err="1" smtClean="0"/>
              <a:t>os.listdir</a:t>
            </a:r>
            <a:r>
              <a:rPr lang="en-US" altLang="zh-CN" sz="2200" dirty="0"/>
              <a:t>('d:\</a:t>
            </a:r>
            <a:r>
              <a:rPr lang="en-US" altLang="zh-CN" sz="2200" dirty="0" err="1"/>
              <a:t>ppt</a:t>
            </a:r>
            <a:r>
              <a:rPr lang="en-US" altLang="zh-CN" sz="2200" dirty="0" smtClean="0"/>
              <a:t>')) #</a:t>
            </a:r>
            <a:r>
              <a:rPr lang="zh-CN" altLang="en-US" sz="2200" dirty="0"/>
              <a:t>列出目录下所有文件和</a:t>
            </a:r>
            <a:r>
              <a:rPr lang="zh-CN" altLang="en-US" sz="2200" dirty="0" smtClean="0"/>
              <a:t>文件夹</a:t>
            </a:r>
            <a:endParaRPr lang="en-US" altLang="zh-CN" sz="2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200" dirty="0" smtClean="0"/>
              <a:t>print(</a:t>
            </a:r>
            <a:r>
              <a:rPr lang="en-US" altLang="zh-CN" sz="2200" dirty="0" err="1" smtClean="0"/>
              <a:t>os.chdir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r'd</a:t>
            </a:r>
            <a:r>
              <a:rPr lang="en-US" altLang="zh-CN" sz="2200" dirty="0"/>
              <a:t>:\</a:t>
            </a:r>
            <a:r>
              <a:rPr lang="en-US" altLang="zh-CN" sz="2200" dirty="0" err="1"/>
              <a:t>ppt</a:t>
            </a:r>
            <a:r>
              <a:rPr lang="en-US" altLang="zh-CN" sz="2200" dirty="0" smtClean="0"/>
              <a:t>')) #</a:t>
            </a:r>
            <a:r>
              <a:rPr lang="zh-CN" altLang="en-US" sz="2200" dirty="0"/>
              <a:t>切换当前</a:t>
            </a:r>
            <a:r>
              <a:rPr lang="zh-CN" altLang="en-US" sz="2200" dirty="0" smtClean="0"/>
              <a:t>目录</a:t>
            </a:r>
            <a:endParaRPr lang="en-US" altLang="zh-CN" sz="2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200" dirty="0" smtClean="0"/>
              <a:t>print(</a:t>
            </a:r>
            <a:r>
              <a:rPr lang="en-US" altLang="zh-CN" sz="2200" dirty="0" err="1" smtClean="0"/>
              <a:t>os.mkdir</a:t>
            </a:r>
            <a:r>
              <a:rPr lang="en-US" altLang="zh-CN" sz="2200" dirty="0"/>
              <a:t>('</a:t>
            </a:r>
            <a:r>
              <a:rPr lang="en-US" altLang="zh-CN" sz="2200" dirty="0" err="1"/>
              <a:t>hahaha</a:t>
            </a:r>
            <a:r>
              <a:rPr lang="en-US" altLang="zh-CN" sz="2200" dirty="0" smtClean="0"/>
              <a:t>')) #</a:t>
            </a:r>
            <a:r>
              <a:rPr lang="zh-CN" altLang="en-US" sz="2200" dirty="0"/>
              <a:t>创建一个名为</a:t>
            </a:r>
            <a:r>
              <a:rPr lang="en-US" altLang="zh-CN" sz="2200" dirty="0" err="1"/>
              <a:t>hahaha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目录</a:t>
            </a:r>
            <a:endParaRPr lang="en-US" altLang="zh-CN" sz="2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200" dirty="0" smtClean="0"/>
              <a:t>print(</a:t>
            </a:r>
            <a:r>
              <a:rPr lang="en-US" altLang="zh-CN" sz="2200" dirty="0" err="1" smtClean="0"/>
              <a:t>os.rmdir</a:t>
            </a:r>
            <a:r>
              <a:rPr lang="en-US" altLang="zh-CN" sz="2200" dirty="0"/>
              <a:t>('TEST</a:t>
            </a:r>
            <a:r>
              <a:rPr lang="en-US" altLang="zh-CN" sz="2200" dirty="0" smtClean="0"/>
              <a:t>'))  #</a:t>
            </a:r>
            <a:r>
              <a:rPr lang="zh-CN" altLang="en-US" sz="2200" dirty="0"/>
              <a:t>删除一个名为</a:t>
            </a:r>
            <a:r>
              <a:rPr lang="en-US" altLang="zh-CN" sz="2200" dirty="0"/>
              <a:t>TEST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目录</a:t>
            </a:r>
            <a:endParaRPr lang="en-US" altLang="zh-CN" sz="22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200" dirty="0" smtClean="0"/>
              <a:t>print(</a:t>
            </a:r>
            <a:r>
              <a:rPr lang="en-US" altLang="zh-CN" sz="2200" dirty="0" err="1" smtClean="0"/>
              <a:t>os.rename</a:t>
            </a:r>
            <a:r>
              <a:rPr lang="en-US" altLang="zh-CN" sz="2200" dirty="0"/>
              <a:t>('abc.txt','readme.txt</a:t>
            </a:r>
            <a:r>
              <a:rPr lang="en-US" altLang="zh-CN" sz="2200" dirty="0" smtClean="0"/>
              <a:t>')) #</a:t>
            </a:r>
            <a:r>
              <a:rPr lang="zh-CN" altLang="en-US" sz="2200" dirty="0"/>
              <a:t>重命名一个文件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0" y="5943600"/>
            <a:ext cx="25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chapter12_4_1.py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682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  <a:t>18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12</a:t>
            </a:r>
            <a:r>
              <a:rPr lang="zh-CN" altLang="en-US" dirty="0" smtClean="0">
                <a:ea typeface="宋体" panose="02010600030101010101" pitchFamily="2" charset="-122"/>
              </a:rPr>
              <a:t>讲   目录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776" y="1346522"/>
            <a:ext cx="6956424" cy="307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  <a:sym typeface="+mn-ea"/>
              </a:rPr>
              <a:t>一、正则表达式</a:t>
            </a:r>
            <a:endParaRPr lang="en-US" altLang="zh-CN" sz="2800" b="1" kern="0" dirty="0" smtClean="0">
              <a:latin typeface="Times New Roman" pitchFamily="18" charset="0"/>
              <a:ea typeface="楷体_GB2312" pitchFamily="49" charset="-122"/>
              <a:sym typeface="+mn-ea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  <a:sym typeface="+mn-ea"/>
              </a:rPr>
              <a:t>二、数据库</a:t>
            </a:r>
            <a:endParaRPr lang="en-US" altLang="zh-CN" sz="2800" b="1" kern="0" dirty="0" smtClean="0">
              <a:latin typeface="Times New Roman" pitchFamily="18" charset="0"/>
              <a:ea typeface="楷体_GB2312" pitchFamily="49" charset="-122"/>
              <a:sym typeface="+mn-ea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  <a:sym typeface="+mn-ea"/>
              </a:rPr>
              <a:t>三、图形界面</a:t>
            </a:r>
            <a:endParaRPr lang="en-US" altLang="zh-CN" sz="2800" b="1" kern="0" dirty="0" smtClean="0">
              <a:latin typeface="Times New Roman" pitchFamily="18" charset="0"/>
              <a:ea typeface="楷体_GB2312" pitchFamily="49" charset="-122"/>
              <a:sym typeface="+mn-ea"/>
            </a:endParaRPr>
          </a:p>
          <a:p>
            <a:pPr marL="533400" indent="-533400" eaLnBrk="1" hangingPunct="1">
              <a:lnSpc>
                <a:spcPct val="150000"/>
              </a:lnSpc>
              <a:buNone/>
            </a:pPr>
            <a:r>
              <a:rPr lang="zh-CN" altLang="en-US" sz="2800" b="1" kern="0" dirty="0" smtClean="0">
                <a:latin typeface="Times New Roman" pitchFamily="18" charset="0"/>
                <a:ea typeface="楷体_GB2312" pitchFamily="49" charset="-122"/>
                <a:sym typeface="+mn-ea"/>
              </a:rPr>
              <a:t>四、系统管理</a:t>
            </a:r>
            <a:endParaRPr lang="zh-CN" altLang="en-US" sz="2800" b="1" kern="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）正则表达式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702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1053911"/>
            <a:ext cx="883920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定义：</a:t>
            </a:r>
            <a:r>
              <a:rPr lang="zh-CN" altLang="en-US" sz="2400" dirty="0" smtClean="0"/>
              <a:t>一种用来匹配字符串的强有力的武器</a:t>
            </a:r>
            <a:endParaRPr lang="en-US" altLang="zh-CN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设计思想：</a:t>
            </a:r>
            <a:r>
              <a:rPr lang="zh-CN" altLang="en-US" sz="2400" dirty="0" smtClean="0"/>
              <a:t>用一种描述性的语言来给字符串定义一个规则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</a:t>
            </a:r>
            <a:r>
              <a:rPr lang="en-US" altLang="zh-CN" sz="2400" dirty="0">
                <a:solidFill>
                  <a:srgbClr val="FF0000"/>
                </a:solidFill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r>
              <a:rPr lang="zh-CN" altLang="en-US" sz="2400" dirty="0" smtClean="0"/>
              <a:t>匹配</a:t>
            </a:r>
            <a:r>
              <a:rPr lang="zh-CN" altLang="en-US" sz="2400" dirty="0"/>
              <a:t>一个数字，</a:t>
            </a:r>
            <a:r>
              <a:rPr lang="en-US" altLang="zh-CN" sz="2400" dirty="0">
                <a:solidFill>
                  <a:srgbClr val="FF0000"/>
                </a:solidFill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w</a:t>
            </a:r>
            <a:r>
              <a:rPr lang="zh-CN" altLang="en-US" sz="2400" dirty="0" smtClean="0"/>
              <a:t>匹配</a:t>
            </a:r>
            <a:r>
              <a:rPr lang="zh-CN" altLang="en-US" sz="2400" dirty="0"/>
              <a:t>一个字母或</a:t>
            </a:r>
            <a:r>
              <a:rPr lang="zh-CN" altLang="en-US" sz="2400" dirty="0" smtClean="0"/>
              <a:t>数字，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匹配任意字符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'00\d'</a:t>
            </a:r>
            <a:r>
              <a:rPr lang="zh-CN" altLang="en-US" sz="2400" dirty="0"/>
              <a:t>可以匹配</a:t>
            </a:r>
            <a:r>
              <a:rPr lang="en-US" altLang="zh-CN" sz="2400" dirty="0">
                <a:solidFill>
                  <a:srgbClr val="FF0000"/>
                </a:solidFill>
              </a:rPr>
              <a:t>'007</a:t>
            </a:r>
            <a:r>
              <a:rPr lang="en-US" altLang="zh-CN" sz="2400" dirty="0"/>
              <a:t>'</a:t>
            </a:r>
            <a:r>
              <a:rPr lang="zh-CN" altLang="en-US" sz="2400" dirty="0"/>
              <a:t>，但无法匹配</a:t>
            </a:r>
            <a:r>
              <a:rPr lang="en-US" altLang="zh-CN" sz="2400" dirty="0">
                <a:solidFill>
                  <a:srgbClr val="FF0000"/>
                </a:solidFill>
              </a:rPr>
              <a:t>'00A'</a:t>
            </a:r>
            <a:r>
              <a:rPr lang="zh-CN" altLang="en-US" sz="2400" dirty="0"/>
              <a:t>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'\</a:t>
            </a:r>
            <a:r>
              <a:rPr lang="en-US" altLang="zh-CN" sz="2400" dirty="0">
                <a:solidFill>
                  <a:srgbClr val="FF0000"/>
                </a:solidFill>
              </a:rPr>
              <a:t>w\w\d'</a:t>
            </a:r>
            <a:r>
              <a:rPr lang="zh-CN" altLang="en-US" sz="2400" dirty="0"/>
              <a:t>可以匹配</a:t>
            </a:r>
            <a:r>
              <a:rPr lang="en-US" altLang="zh-CN" sz="2400" dirty="0">
                <a:solidFill>
                  <a:srgbClr val="FF0000"/>
                </a:solidFill>
              </a:rPr>
              <a:t>'py3'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py</a:t>
            </a:r>
            <a:r>
              <a:rPr lang="en-US" altLang="zh-CN" sz="2400" dirty="0">
                <a:solidFill>
                  <a:srgbClr val="FF0000"/>
                </a:solidFill>
              </a:rPr>
              <a:t>.'</a:t>
            </a:r>
            <a:r>
              <a:rPr lang="zh-CN" altLang="en-US" sz="2400" dirty="0"/>
              <a:t>可以匹配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pyc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pyo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py</a:t>
            </a:r>
            <a:r>
              <a:rPr lang="en-US" altLang="zh-CN" sz="2400" dirty="0">
                <a:solidFill>
                  <a:srgbClr val="FF0000"/>
                </a:solidFill>
              </a:rPr>
              <a:t>!'</a:t>
            </a:r>
            <a:r>
              <a:rPr lang="zh-CN" altLang="en-US" sz="2400" dirty="0"/>
              <a:t>等等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1092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990600"/>
            <a:ext cx="8839200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800080"/>
                </a:solidFill>
              </a:rPr>
              <a:t>示例：判断一个</a:t>
            </a:r>
            <a:r>
              <a:rPr lang="zh-CN" altLang="en-US" sz="2400" b="1" dirty="0">
                <a:solidFill>
                  <a:srgbClr val="800080"/>
                </a:solidFill>
              </a:rPr>
              <a:t>检查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是否是合法的</a:t>
            </a:r>
            <a:r>
              <a:rPr lang="en-US" altLang="zh-CN" sz="2400" b="1" dirty="0" smtClean="0">
                <a:solidFill>
                  <a:srgbClr val="800080"/>
                </a:solidFill>
              </a:rPr>
              <a:t>Email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的方法：</a:t>
            </a:r>
            <a:endParaRPr lang="en-US" altLang="zh-CN" sz="2400" b="1" dirty="0" smtClean="0">
              <a:solidFill>
                <a:srgbClr val="80008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）创建一个匹配</a:t>
            </a:r>
            <a:r>
              <a:rPr lang="en-US" altLang="zh-CN" sz="2400" dirty="0" smtClean="0"/>
              <a:t>email</a:t>
            </a:r>
            <a:r>
              <a:rPr lang="zh-CN" altLang="en-US" sz="2400" dirty="0" smtClean="0"/>
              <a:t>的正则表达式</a:t>
            </a:r>
            <a:endParaRPr lang="en-US" altLang="zh-CN" sz="24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）用该正则表达式去匹配用户的输入来判断是否合法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52400" y="2286000"/>
            <a:ext cx="8686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en-US" altLang="zh-CN" dirty="0" smtClean="0">
                <a:solidFill>
                  <a:srgbClr val="FF0000"/>
                </a:solidFill>
              </a:rPr>
              <a:t>re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check_email</a:t>
            </a:r>
            <a:r>
              <a:rPr lang="en-US" altLang="zh-CN" dirty="0"/>
              <a:t>(</a:t>
            </a:r>
            <a:r>
              <a:rPr lang="en-US" altLang="zh-CN" dirty="0" err="1"/>
              <a:t>strEmail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regex_email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re.compile</a:t>
            </a:r>
            <a:r>
              <a:rPr lang="en-US" altLang="zh-CN" sz="1800" dirty="0" smtClean="0">
                <a:solidFill>
                  <a:srgbClr val="FF0000"/>
                </a:solidFill>
              </a:rPr>
              <a:t>(r‘^[\</a:t>
            </a:r>
            <a:r>
              <a:rPr lang="en-US" altLang="zh-CN" sz="1800" dirty="0">
                <a:solidFill>
                  <a:srgbClr val="FF0000"/>
                </a:solidFill>
              </a:rPr>
              <a:t>w\.\-]+@([\w\-]+\.)+[\w\-]+$')</a:t>
            </a:r>
          </a:p>
          <a:p>
            <a:r>
              <a:rPr lang="en-US" altLang="zh-CN" dirty="0"/>
              <a:t>	if </a:t>
            </a:r>
            <a:r>
              <a:rPr lang="en-US" altLang="zh-CN" dirty="0" err="1"/>
              <a:t>regex_email.</a:t>
            </a:r>
            <a:r>
              <a:rPr lang="en-US" altLang="zh-CN" dirty="0" err="1">
                <a:solidFill>
                  <a:srgbClr val="FF0000"/>
                </a:solidFill>
              </a:rPr>
              <a:t>match</a:t>
            </a:r>
            <a:r>
              <a:rPr lang="en-US" altLang="zh-CN" dirty="0"/>
              <a:t>(</a:t>
            </a:r>
            <a:r>
              <a:rPr lang="en-US" altLang="zh-CN" dirty="0" err="1"/>
              <a:t>strEmail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	result = True</a:t>
            </a:r>
          </a:p>
          <a:p>
            <a:r>
              <a:rPr lang="en-US" altLang="zh-CN" dirty="0"/>
              <a:t>	else:</a:t>
            </a:r>
          </a:p>
          <a:p>
            <a:r>
              <a:rPr lang="en-US" altLang="zh-CN" dirty="0"/>
              <a:t>		result = False</a:t>
            </a:r>
          </a:p>
          <a:p>
            <a:r>
              <a:rPr lang="en-US" altLang="zh-CN" dirty="0"/>
              <a:t>	return result</a:t>
            </a:r>
          </a:p>
          <a:p>
            <a:endParaRPr lang="en-US" altLang="zh-CN" dirty="0"/>
          </a:p>
          <a:p>
            <a:r>
              <a:rPr lang="en-US" altLang="zh-CN" dirty="0"/>
              <a:t>str1 = 'hjiang@yahoo.com'  # </a:t>
            </a:r>
            <a:r>
              <a:rPr lang="zh-CN" altLang="en-US" dirty="0"/>
              <a:t>有效的电子邮箱</a:t>
            </a:r>
          </a:p>
          <a:p>
            <a:r>
              <a:rPr lang="en-US" altLang="zh-CN" dirty="0"/>
              <a:t>str2 = </a:t>
            </a:r>
            <a:r>
              <a:rPr lang="en-US" altLang="zh-CN" dirty="0" smtClean="0"/>
              <a:t>'hjiang.yahoo.com</a:t>
            </a:r>
            <a:r>
              <a:rPr lang="en-US" altLang="zh-CN" dirty="0"/>
              <a:t>'  # </a:t>
            </a:r>
            <a:r>
              <a:rPr lang="zh-CN" altLang="en-US" dirty="0"/>
              <a:t>无效的电子邮箱</a:t>
            </a:r>
          </a:p>
          <a:p>
            <a:r>
              <a:rPr lang="en-US" altLang="zh-CN" dirty="0"/>
              <a:t>print(str1,'</a:t>
            </a:r>
            <a:r>
              <a:rPr lang="zh-CN" altLang="en-US" dirty="0"/>
              <a:t>是有效的电子邮箱格式吗？</a:t>
            </a:r>
            <a:r>
              <a:rPr lang="en-US" altLang="zh-CN" dirty="0"/>
              <a:t>',</a:t>
            </a:r>
            <a:r>
              <a:rPr lang="en-US" altLang="zh-CN" dirty="0" err="1"/>
              <a:t>check_email</a:t>
            </a:r>
            <a:r>
              <a:rPr lang="en-US" altLang="zh-CN" dirty="0"/>
              <a:t>(str1))</a:t>
            </a:r>
          </a:p>
          <a:p>
            <a:r>
              <a:rPr lang="en-US" altLang="zh-CN" dirty="0"/>
              <a:t>print(str2,'</a:t>
            </a:r>
            <a:r>
              <a:rPr lang="zh-CN" altLang="en-US" dirty="0"/>
              <a:t>是有效的电子邮箱格式吗？</a:t>
            </a:r>
            <a:r>
              <a:rPr lang="en-US" altLang="zh-CN" dirty="0"/>
              <a:t>',</a:t>
            </a:r>
            <a:r>
              <a:rPr lang="en-US" altLang="zh-CN" dirty="0" err="1"/>
              <a:t>check_email</a:t>
            </a:r>
            <a:r>
              <a:rPr lang="en-US" altLang="zh-CN" dirty="0"/>
              <a:t>(str2))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9557" y="6303228"/>
            <a:ext cx="25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chapter12_1_1.py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18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70263"/>
              </p:ext>
            </p:extLst>
          </p:nvPr>
        </p:nvGraphicFramePr>
        <p:xfrm>
          <a:off x="228600" y="1143000"/>
          <a:ext cx="8610600" cy="4884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1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语法</a:t>
                      </a:r>
                      <a:endParaRPr lang="zh-CN" altLang="en-US" sz="24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意义</a:t>
                      </a:r>
                      <a:endParaRPr lang="zh-CN" altLang="en-US" sz="24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说明</a:t>
                      </a:r>
                      <a:endParaRPr lang="zh-CN" altLang="en-US" sz="24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1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"."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任意字符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 </a:t>
                      </a:r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"^"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字符串开始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'^hello'</a:t>
                      </a:r>
                      <a:r>
                        <a:rPr lang="zh-CN" altLang="en-US" sz="1800">
                          <a:effectLst/>
                        </a:rPr>
                        <a:t>匹配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helloworld'</a:t>
                      </a:r>
                      <a:r>
                        <a:rPr lang="zh-CN" altLang="en-US" sz="1800">
                          <a:effectLst/>
                        </a:rPr>
                        <a:t>而不匹配</a:t>
                      </a:r>
                      <a:r>
                        <a:rPr lang="en-US" altLang="zh-CN" sz="1800">
                          <a:effectLst/>
                        </a:rPr>
                        <a:t>'</a:t>
                      </a:r>
                      <a:r>
                        <a:rPr lang="en-US" sz="1800">
                          <a:effectLst/>
                        </a:rPr>
                        <a:t>aaaahellobbb'</a:t>
                      </a:r>
                      <a:endParaRPr 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1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"$"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字符串结尾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与上同理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"*" 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0 </a:t>
                      </a:r>
                      <a:r>
                        <a:rPr lang="zh-CN" altLang="en-US" sz="1800">
                          <a:effectLst/>
                        </a:rPr>
                        <a:t>个或多个字符（贪婪匹配）</a:t>
                      </a:r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&lt;*&gt;</a:t>
                      </a:r>
                      <a:r>
                        <a:rPr lang="zh-CN" altLang="en-US" sz="1800" dirty="0" smtClean="0">
                          <a:effectLst/>
                        </a:rPr>
                        <a:t>匹配</a:t>
                      </a:r>
                      <a:r>
                        <a:rPr lang="en-US" altLang="zh-CN" sz="1800" dirty="0" smtClean="0">
                          <a:effectLst/>
                        </a:rPr>
                        <a:t>&lt;</a:t>
                      </a:r>
                      <a:r>
                        <a:rPr lang="en-US" sz="1800" dirty="0">
                          <a:effectLst/>
                        </a:rPr>
                        <a:t>title&gt;</a:t>
                      </a:r>
                      <a:r>
                        <a:rPr lang="en-US" sz="1800" dirty="0" err="1">
                          <a:effectLst/>
                        </a:rPr>
                        <a:t>chinaunix</a:t>
                      </a:r>
                      <a:r>
                        <a:rPr lang="en-US" sz="1800" dirty="0">
                          <a:effectLst/>
                        </a:rPr>
                        <a:t>&lt;/title&gt;</a:t>
                      </a:r>
                      <a:endParaRPr 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28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"+"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 </a:t>
                      </a:r>
                      <a:r>
                        <a:rPr lang="zh-CN" altLang="en-US" sz="1800">
                          <a:effectLst/>
                        </a:rPr>
                        <a:t>个或多个字符（贪婪匹配）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与上同理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28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"?"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0 </a:t>
                      </a:r>
                      <a:r>
                        <a:rPr lang="zh-CN" altLang="en-US" sz="1800" dirty="0">
                          <a:effectLst/>
                        </a:rPr>
                        <a:t>个</a:t>
                      </a:r>
                      <a:r>
                        <a:rPr lang="zh-CN" altLang="en-US" sz="1800" dirty="0" smtClean="0">
                          <a:effectLst/>
                        </a:rPr>
                        <a:t>或</a:t>
                      </a:r>
                      <a:r>
                        <a:rPr lang="en-US" altLang="zh-CN" sz="1800" dirty="0" smtClean="0">
                          <a:effectLst/>
                        </a:rPr>
                        <a:t>1</a:t>
                      </a:r>
                      <a:r>
                        <a:rPr lang="zh-CN" altLang="en-US" sz="1800" dirty="0" smtClean="0">
                          <a:effectLst/>
                        </a:rPr>
                        <a:t>个</a:t>
                      </a:r>
                      <a:r>
                        <a:rPr lang="zh-CN" altLang="en-US" sz="1800" dirty="0">
                          <a:effectLst/>
                        </a:rPr>
                        <a:t>字符（贪婪匹配）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与上同理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*</a:t>
                      </a:r>
                      <a:r>
                        <a:rPr lang="en-US" altLang="zh-CN" sz="1800">
                          <a:effectLst/>
                        </a:rPr>
                        <a:t>?,+?,??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以上三个取第一个匹配结果（非贪婪匹配）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&lt;*&gt;</a:t>
                      </a:r>
                      <a:r>
                        <a:rPr lang="zh-CN" altLang="en-US" sz="1800">
                          <a:effectLst/>
                        </a:rPr>
                        <a:t>匹配</a:t>
                      </a:r>
                      <a:r>
                        <a:rPr lang="en-US" altLang="zh-CN" sz="1800">
                          <a:effectLst/>
                        </a:rPr>
                        <a:t>&lt;</a:t>
                      </a:r>
                      <a:r>
                        <a:rPr lang="en-US" sz="1800">
                          <a:effectLst/>
                        </a:rPr>
                        <a:t>title&gt;</a:t>
                      </a:r>
                      <a:endParaRPr 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{</a:t>
                      </a:r>
                      <a:r>
                        <a:rPr lang="en-US" sz="1800" dirty="0" err="1">
                          <a:effectLst/>
                        </a:rPr>
                        <a:t>m,n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对于前一个字符重复</a:t>
                      </a:r>
                      <a:r>
                        <a:rPr lang="en-US" altLang="zh-CN" sz="1800" dirty="0">
                          <a:effectLst/>
                        </a:rPr>
                        <a:t>m</a:t>
                      </a:r>
                      <a:r>
                        <a:rPr lang="zh-CN" altLang="en-US" sz="1800" dirty="0">
                          <a:effectLst/>
                        </a:rPr>
                        <a:t>到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次，</a:t>
                      </a:r>
                      <a:r>
                        <a:rPr lang="en-US" altLang="zh-CN" sz="1800" dirty="0">
                          <a:effectLst/>
                        </a:rPr>
                        <a:t>{m}</a:t>
                      </a:r>
                      <a:r>
                        <a:rPr lang="zh-CN" altLang="en-US" sz="1800" dirty="0">
                          <a:effectLst/>
                        </a:rPr>
                        <a:t>亦可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a{6}</a:t>
                      </a:r>
                      <a:r>
                        <a:rPr lang="zh-CN" altLang="en-US" sz="1800" dirty="0">
                          <a:effectLst/>
                        </a:rPr>
                        <a:t>匹配</a:t>
                      </a:r>
                      <a:r>
                        <a:rPr lang="en-US" altLang="zh-CN" sz="1800" dirty="0">
                          <a:effectLst/>
                        </a:rPr>
                        <a:t>6</a:t>
                      </a:r>
                      <a:r>
                        <a:rPr lang="zh-CN" altLang="en-US" sz="1800" dirty="0">
                          <a:effectLst/>
                        </a:rPr>
                        <a:t>个</a:t>
                      </a:r>
                      <a:r>
                        <a:rPr lang="en-US" altLang="zh-CN" sz="1800" dirty="0">
                          <a:effectLst/>
                        </a:rPr>
                        <a:t>a</a:t>
                      </a:r>
                      <a:r>
                        <a:rPr lang="zh-CN" altLang="en-US" sz="1800" dirty="0">
                          <a:effectLst/>
                        </a:rPr>
                        <a:t>、</a:t>
                      </a:r>
                      <a:r>
                        <a:rPr lang="en-US" altLang="zh-CN" sz="1800" dirty="0">
                          <a:effectLst/>
                        </a:rPr>
                        <a:t>a{2,4}</a:t>
                      </a:r>
                      <a:r>
                        <a:rPr lang="zh-CN" altLang="en-US" sz="1800" dirty="0" smtClean="0">
                          <a:effectLst/>
                        </a:rPr>
                        <a:t>匹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r>
                        <a:rPr lang="zh-CN" altLang="en-US" sz="1800" dirty="0" smtClean="0">
                          <a:effectLst/>
                        </a:rPr>
                        <a:t>配</a:t>
                      </a:r>
                      <a:r>
                        <a:rPr lang="en-US" altLang="zh-CN" sz="1800" dirty="0">
                          <a:effectLst/>
                        </a:rPr>
                        <a:t>2</a:t>
                      </a:r>
                      <a:r>
                        <a:rPr lang="zh-CN" altLang="en-US" sz="1800" dirty="0">
                          <a:effectLst/>
                        </a:rPr>
                        <a:t>到</a:t>
                      </a:r>
                      <a:r>
                        <a:rPr lang="en-US" altLang="zh-CN" sz="1800" dirty="0">
                          <a:effectLst/>
                        </a:rPr>
                        <a:t>4</a:t>
                      </a:r>
                      <a:r>
                        <a:rPr lang="zh-CN" altLang="en-US" sz="1800" dirty="0">
                          <a:effectLst/>
                        </a:rPr>
                        <a:t>个</a:t>
                      </a:r>
                      <a:r>
                        <a:rPr lang="en-US" altLang="zh-CN" sz="1800" dirty="0">
                          <a:effectLst/>
                        </a:rPr>
                        <a:t>a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6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"\\"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特殊字符转义或者特殊序列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62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[]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表示一个字符集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[0-9]、[a-z]、[A-Z]、[^0]</a:t>
                      </a:r>
                      <a:endParaRPr 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951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"|"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或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A|B,</a:t>
                      </a:r>
                      <a:r>
                        <a:rPr lang="zh-CN" altLang="en-US" sz="1800" dirty="0">
                          <a:effectLst/>
                        </a:rPr>
                        <a:t>或运算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069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(...)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匹配括号中任意表达式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17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r>
              <a:rPr lang="en-US" altLang="zh-CN" dirty="0"/>
              <a:t>—</a:t>
            </a:r>
            <a:r>
              <a:rPr lang="zh-CN" altLang="en-US" dirty="0"/>
              <a:t>规则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67485"/>
              </p:ext>
            </p:extLst>
          </p:nvPr>
        </p:nvGraphicFramePr>
        <p:xfrm>
          <a:off x="228600" y="1178618"/>
          <a:ext cx="8534400" cy="461258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049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effectLst/>
                        </a:rPr>
                        <a:t>语法</a:t>
                      </a:r>
                      <a:endParaRPr lang="zh-CN" altLang="en-US" sz="20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effectLst/>
                        </a:rPr>
                        <a:t>意义</a:t>
                      </a:r>
                      <a:endParaRPr lang="zh-CN" altLang="en-US" sz="20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effectLst/>
                        </a:rPr>
                        <a:t>说明</a:t>
                      </a:r>
                      <a:endParaRPr lang="zh-CN" altLang="en-US" sz="20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0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err="1">
                          <a:effectLst/>
                        </a:rPr>
                        <a:t>m,n</a:t>
                      </a:r>
                      <a:r>
                        <a:rPr lang="en-US" sz="2000" dirty="0">
                          <a:effectLst/>
                        </a:rPr>
                        <a:t>}?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对于前一个字符重复</a:t>
                      </a:r>
                      <a:r>
                        <a:rPr lang="en-US" altLang="zh-CN" sz="2000">
                          <a:effectLst/>
                        </a:rPr>
                        <a:t>m</a:t>
                      </a:r>
                      <a:r>
                        <a:rPr lang="zh-CN" altLang="en-US" sz="2000">
                          <a:effectLst/>
                        </a:rPr>
                        <a:t>到</a:t>
                      </a:r>
                      <a:r>
                        <a:rPr lang="en-US" altLang="zh-CN" sz="2000">
                          <a:effectLst/>
                        </a:rPr>
                        <a:t>n</a:t>
                      </a:r>
                      <a:r>
                        <a:rPr lang="zh-CN" altLang="en-US" sz="2000">
                          <a:effectLst/>
                        </a:rPr>
                        <a:t>次，并取尽可能少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‘</a:t>
                      </a:r>
                      <a:r>
                        <a:rPr lang="en-US" altLang="zh-CN" sz="2000" dirty="0" err="1">
                          <a:effectLst/>
                        </a:rPr>
                        <a:t>aaaaaa</a:t>
                      </a:r>
                      <a:r>
                        <a:rPr lang="en-US" altLang="zh-CN" sz="2000" dirty="0">
                          <a:effectLst/>
                        </a:rPr>
                        <a:t>’</a:t>
                      </a:r>
                      <a:r>
                        <a:rPr lang="zh-CN" altLang="en-US" sz="2000" dirty="0">
                          <a:effectLst/>
                        </a:rPr>
                        <a:t>中</a:t>
                      </a:r>
                      <a:r>
                        <a:rPr lang="en-US" altLang="zh-CN" sz="2000" dirty="0">
                          <a:effectLst/>
                        </a:rPr>
                        <a:t>a{2,4}</a:t>
                      </a:r>
                      <a:r>
                        <a:rPr lang="zh-CN" altLang="en-US" sz="2000" dirty="0">
                          <a:effectLst/>
                        </a:rPr>
                        <a:t>只会匹配</a:t>
                      </a:r>
                      <a:r>
                        <a:rPr lang="en-US" altLang="zh-CN" sz="2000" dirty="0">
                          <a:effectLst/>
                        </a:rPr>
                        <a:t>2</a:t>
                      </a:r>
                      <a:r>
                        <a:rPr lang="zh-CN" altLang="en-US" sz="2000" dirty="0">
                          <a:effectLst/>
                        </a:rPr>
                        <a:t>个</a:t>
                      </a:r>
                      <a:endParaRPr lang="zh-CN" alt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8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(?#...)</a:t>
                      </a:r>
                      <a:endParaRPr lang="zh-CN" alt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注释，可忽略</a:t>
                      </a:r>
                      <a:endParaRPr lang="zh-CN" alt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 </a:t>
                      </a:r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694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(?=...)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Matches if ... matches next, but doesn't consume the string.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'(?=test)'  在hellotest中匹配hello</a:t>
                      </a:r>
                      <a:endParaRPr 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049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(?!...)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Matches if ... doesn't match next.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'(?!=test)'  </a:t>
                      </a:r>
                      <a:r>
                        <a:rPr lang="zh-CN" altLang="en-US" sz="2000">
                          <a:effectLst/>
                        </a:rPr>
                        <a:t>若</a:t>
                      </a:r>
                      <a:r>
                        <a:rPr lang="en-US" sz="2000">
                          <a:effectLst/>
                        </a:rPr>
                        <a:t>hello</a:t>
                      </a:r>
                      <a:r>
                        <a:rPr lang="zh-CN" altLang="en-US" sz="2000">
                          <a:effectLst/>
                        </a:rPr>
                        <a:t>后面不为</a:t>
                      </a:r>
                      <a:r>
                        <a:rPr lang="en-US" sz="2000">
                          <a:effectLst/>
                        </a:rPr>
                        <a:t>test，</a:t>
                      </a:r>
                      <a:r>
                        <a:rPr lang="zh-CN" altLang="en-US" sz="2000">
                          <a:effectLst/>
                        </a:rPr>
                        <a:t>匹配</a:t>
                      </a:r>
                      <a:r>
                        <a:rPr lang="en-US" sz="2000">
                          <a:effectLst/>
                        </a:rPr>
                        <a:t>hello</a:t>
                      </a:r>
                      <a:endParaRPr 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4871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(?&lt;=...) 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Matches if preceded by ... (must be fixed length).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'(?&lt;=hello)test'  </a:t>
                      </a:r>
                      <a:r>
                        <a:rPr lang="zh-CN" altLang="en-US" sz="2000">
                          <a:effectLst/>
                        </a:rPr>
                        <a:t>在</a:t>
                      </a:r>
                      <a:r>
                        <a:rPr lang="en-US" sz="2000">
                          <a:effectLst/>
                        </a:rPr>
                        <a:t>hellotest</a:t>
                      </a:r>
                      <a:r>
                        <a:rPr lang="zh-CN" altLang="en-US" sz="2000">
                          <a:effectLst/>
                        </a:rPr>
                        <a:t>中匹配</a:t>
                      </a:r>
                      <a:r>
                        <a:rPr lang="en-US" sz="2000">
                          <a:effectLst/>
                        </a:rPr>
                        <a:t>test</a:t>
                      </a:r>
                      <a:endParaRPr 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6694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(?&lt;!...)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Matches if not preceded by ... (must be fixed length).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'(?&lt;!hello)test'  </a:t>
                      </a:r>
                      <a:r>
                        <a:rPr lang="zh-CN" altLang="en-US" sz="2000" dirty="0">
                          <a:effectLst/>
                        </a:rPr>
                        <a:t>在</a:t>
                      </a:r>
                      <a:r>
                        <a:rPr lang="en-US" sz="2000" dirty="0" err="1">
                          <a:effectLst/>
                        </a:rPr>
                        <a:t>hellotest</a:t>
                      </a:r>
                      <a:r>
                        <a:rPr lang="zh-CN" altLang="en-US" sz="2000" dirty="0">
                          <a:effectLst/>
                        </a:rPr>
                        <a:t>中不匹配</a:t>
                      </a:r>
                      <a:r>
                        <a:rPr lang="en-US" sz="2000" dirty="0" smtClean="0">
                          <a:effectLst/>
                        </a:rPr>
                        <a:t>test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531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r>
              <a:rPr lang="en-US" altLang="zh-CN" dirty="0"/>
              <a:t>—</a:t>
            </a:r>
            <a:r>
              <a:rPr lang="zh-CN" altLang="en-US" dirty="0"/>
              <a:t>规则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72846"/>
              </p:ext>
            </p:extLst>
          </p:nvPr>
        </p:nvGraphicFramePr>
        <p:xfrm>
          <a:off x="609600" y="1295400"/>
          <a:ext cx="8001000" cy="470480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045"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特殊序列符号</a:t>
                      </a:r>
                      <a:endParaRPr lang="zh-CN" alt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意义</a:t>
                      </a:r>
                      <a:endParaRPr lang="zh-CN" alt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8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\A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只在字符串开始进行匹配</a:t>
                      </a:r>
                      <a:endParaRPr lang="zh-CN" alt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38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\Z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只在字符串结尾进行匹配</a:t>
                      </a:r>
                      <a:endParaRPr lang="zh-CN" alt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8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\b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匹配位于开始或结尾的空字符串</a:t>
                      </a:r>
                      <a:endParaRPr lang="zh-CN" alt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\B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匹配不位于开始或结尾的空字符串</a:t>
                      </a:r>
                      <a:endParaRPr lang="zh-CN" alt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4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\d</a:t>
                      </a:r>
                      <a:endParaRPr 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相当于</a:t>
                      </a:r>
                      <a:r>
                        <a:rPr lang="en-US" altLang="zh-CN" sz="2000" dirty="0">
                          <a:effectLst/>
                        </a:rPr>
                        <a:t>[0-9]</a:t>
                      </a:r>
                      <a:endParaRPr lang="zh-CN" alt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4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\D</a:t>
                      </a:r>
                      <a:endParaRPr 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相当于</a:t>
                      </a:r>
                      <a:r>
                        <a:rPr lang="en-US" altLang="zh-CN" sz="2000" dirty="0">
                          <a:effectLst/>
                        </a:rPr>
                        <a:t>[^0-9]</a:t>
                      </a:r>
                      <a:endParaRPr lang="zh-CN" alt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51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\s</a:t>
                      </a:r>
                      <a:endParaRPr 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匹配任意空白字符:[\t\n\r\r\v]</a:t>
                      </a:r>
                      <a:endParaRPr lang="pt-BR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\S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匹配任意非空白字符:[^\t\n\r\r\v]</a:t>
                      </a:r>
                      <a:endParaRPr lang="pt-BR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\w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匹配任意数字和字母</a:t>
                      </a:r>
                      <a:r>
                        <a:rPr lang="en-US" altLang="zh-CN" sz="2000" dirty="0">
                          <a:effectLst/>
                        </a:rPr>
                        <a:t>:[</a:t>
                      </a:r>
                      <a:r>
                        <a:rPr lang="en-US" sz="2000" dirty="0">
                          <a:effectLst/>
                        </a:rPr>
                        <a:t>a-zA-Z0-9]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\W</a:t>
                      </a:r>
                      <a:endParaRPr 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匹配任意非数字和字母</a:t>
                      </a:r>
                      <a:r>
                        <a:rPr lang="en-US" altLang="zh-CN" sz="2000" dirty="0">
                          <a:effectLst/>
                        </a:rPr>
                        <a:t>:[^</a:t>
                      </a:r>
                      <a:r>
                        <a:rPr lang="en-US" sz="2000" dirty="0">
                          <a:effectLst/>
                        </a:rPr>
                        <a:t>a-zA-Z0-9]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1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—</a:t>
            </a:r>
            <a:r>
              <a:rPr lang="zh-CN" altLang="en-US" dirty="0"/>
              <a:t>贪婪</a:t>
            </a:r>
            <a:r>
              <a:rPr lang="zh-CN" altLang="en-US" dirty="0" smtClean="0"/>
              <a:t>与非贪婪匹配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990600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正则匹配默认是贪婪匹配，也就是匹配尽可能多的字符</a:t>
            </a:r>
            <a:r>
              <a:rPr lang="zh-CN" altLang="en-US" sz="2400" dirty="0" smtClean="0"/>
              <a:t>。如，</a:t>
            </a:r>
            <a:r>
              <a:rPr lang="zh-CN" altLang="en-US" sz="2400" dirty="0"/>
              <a:t>匹配出数字后面的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/>
              <a:t>&gt;&gt;&gt;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/>
              <a:t>re.match</a:t>
            </a:r>
            <a:r>
              <a:rPr lang="en-US" altLang="zh-CN" sz="2400" dirty="0">
                <a:solidFill>
                  <a:srgbClr val="00B050"/>
                </a:solidFill>
              </a:rPr>
              <a:t>(r'(\d+)(0*)$','102300')</a:t>
            </a:r>
            <a:r>
              <a:rPr lang="en-US" altLang="zh-CN" sz="2400" dirty="0"/>
              <a:t>.groups()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F0"/>
                </a:solidFill>
              </a:rPr>
              <a:t>('102300', </a:t>
            </a:r>
            <a:r>
              <a:rPr lang="en-US" altLang="zh-CN" sz="2400" dirty="0" smtClean="0">
                <a:solidFill>
                  <a:srgbClr val="00B0F0"/>
                </a:solidFill>
              </a:rPr>
              <a:t>'')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由于</a:t>
            </a:r>
            <a:r>
              <a:rPr lang="en-US" altLang="zh-CN" sz="2400" dirty="0"/>
              <a:t>\d+</a:t>
            </a:r>
            <a:r>
              <a:rPr lang="zh-CN" altLang="en-US" sz="2400" dirty="0"/>
              <a:t>采用贪婪匹配，直接把后面的</a:t>
            </a:r>
            <a:r>
              <a:rPr lang="en-US" altLang="zh-CN" sz="2400" dirty="0"/>
              <a:t>0</a:t>
            </a:r>
            <a:r>
              <a:rPr lang="zh-CN" altLang="en-US" sz="2400" dirty="0"/>
              <a:t>全部匹配了，结果</a:t>
            </a:r>
            <a:r>
              <a:rPr lang="en-US" altLang="zh-CN" sz="2400" dirty="0"/>
              <a:t>0*</a:t>
            </a:r>
            <a:r>
              <a:rPr lang="zh-CN" altLang="en-US" sz="2400" dirty="0"/>
              <a:t>只能匹配空字符串了。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必须让</a:t>
            </a:r>
            <a:r>
              <a:rPr lang="en-US" altLang="zh-CN" sz="2400" dirty="0"/>
              <a:t>\d+</a:t>
            </a:r>
            <a:r>
              <a:rPr lang="zh-CN" altLang="en-US" sz="2400" dirty="0"/>
              <a:t>采用非贪婪匹配（也就是尽可能少匹配），才能把后面的</a:t>
            </a:r>
            <a:r>
              <a:rPr lang="en-US" altLang="zh-CN" sz="2400" dirty="0"/>
              <a:t>0</a:t>
            </a:r>
            <a:r>
              <a:rPr lang="zh-CN" altLang="en-US" sz="2400" dirty="0"/>
              <a:t>匹配出来，</a:t>
            </a:r>
            <a:r>
              <a:rPr lang="zh-CN" altLang="en-US" sz="2400" dirty="0">
                <a:solidFill>
                  <a:srgbClr val="FF0000"/>
                </a:solidFill>
              </a:rPr>
              <a:t>加个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r>
              <a:rPr lang="zh-CN" altLang="en-US" sz="2400" dirty="0">
                <a:solidFill>
                  <a:srgbClr val="FF0000"/>
                </a:solidFill>
              </a:rPr>
              <a:t>就可以让</a:t>
            </a:r>
            <a:r>
              <a:rPr lang="en-US" altLang="zh-CN" sz="2400" dirty="0">
                <a:solidFill>
                  <a:srgbClr val="FF0000"/>
                </a:solidFill>
              </a:rPr>
              <a:t>\d+</a:t>
            </a:r>
            <a:r>
              <a:rPr lang="zh-CN" altLang="en-US" sz="2400" dirty="0">
                <a:solidFill>
                  <a:srgbClr val="FF0000"/>
                </a:solidFill>
              </a:rPr>
              <a:t>采用非贪婪匹配：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800080"/>
                </a:solidFill>
              </a:rPr>
              <a:t> </a:t>
            </a:r>
            <a:r>
              <a:rPr lang="en-US" altLang="zh-CN" sz="2400" dirty="0" err="1"/>
              <a:t>re.match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r'(\d+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r>
              <a:rPr lang="en-US" altLang="zh-CN" sz="2400" dirty="0">
                <a:solidFill>
                  <a:srgbClr val="00B050"/>
                </a:solidFill>
              </a:rPr>
              <a:t>)(0*)$','102300'</a:t>
            </a:r>
            <a:r>
              <a:rPr lang="en-US" altLang="zh-CN" sz="2400" dirty="0"/>
              <a:t>).groups()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F0"/>
                </a:solidFill>
              </a:rPr>
              <a:t>('1023', '00')</a:t>
            </a:r>
          </a:p>
        </p:txBody>
      </p:sp>
    </p:spTree>
    <p:extLst>
      <p:ext uri="{BB962C8B-B14F-4D97-AF65-F5344CB8AC3E}">
        <p14:creationId xmlns:p14="http://schemas.microsoft.com/office/powerpoint/2010/main" val="2631649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6811</TotalTime>
  <Words>909</Words>
  <Application>Microsoft Office PowerPoint</Application>
  <PresentationFormat>全屏显示(4:3)</PresentationFormat>
  <Paragraphs>234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楷体_GB2312</vt:lpstr>
      <vt:lpstr>宋体</vt:lpstr>
      <vt:lpstr>Arial</vt:lpstr>
      <vt:lpstr>Tahoma</vt:lpstr>
      <vt:lpstr>Times New Roman</vt:lpstr>
      <vt:lpstr>Verdana</vt:lpstr>
      <vt:lpstr>Wingdings</vt:lpstr>
      <vt:lpstr>Blends</vt:lpstr>
      <vt:lpstr>第12讲  正则、数据库 图形界面、系统管理</vt:lpstr>
      <vt:lpstr>PowerPoint 演示文稿</vt:lpstr>
      <vt:lpstr>第12讲（1）正则表达式</vt:lpstr>
      <vt:lpstr>正则表达式</vt:lpstr>
      <vt:lpstr>正则表达式</vt:lpstr>
      <vt:lpstr>正则表达式—规则</vt:lpstr>
      <vt:lpstr>正则表达式—规则</vt:lpstr>
      <vt:lpstr>正则表达式—规则</vt:lpstr>
      <vt:lpstr>re模块—贪婪与非贪婪匹配</vt:lpstr>
      <vt:lpstr>re模块—字符串的匹配与替换</vt:lpstr>
      <vt:lpstr>第12讲（2）数据库</vt:lpstr>
      <vt:lpstr>手机安装的应用列表</vt:lpstr>
      <vt:lpstr>第12讲（3）图形用户界面</vt:lpstr>
      <vt:lpstr>图形用户界面</vt:lpstr>
      <vt:lpstr>图形用户界面</vt:lpstr>
      <vt:lpstr>第12讲（4）系统管理</vt:lpstr>
      <vt:lpstr>OS模块</vt:lpstr>
      <vt:lpstr>The End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2954</cp:revision>
  <cp:lastPrinted>2009-04-22T19:24:00Z</cp:lastPrinted>
  <dcterms:created xsi:type="dcterms:W3CDTF">2009-04-22T19:24:00Z</dcterms:created>
  <dcterms:modified xsi:type="dcterms:W3CDTF">2016-12-15T04:48:47Z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