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419" r:id="rId3"/>
    <p:sldId id="429" r:id="rId4"/>
    <p:sldId id="422" r:id="rId5"/>
    <p:sldId id="486" r:id="rId6"/>
    <p:sldId id="423" r:id="rId7"/>
    <p:sldId id="294" r:id="rId8"/>
    <p:sldId id="424" r:id="rId9"/>
    <p:sldId id="329" r:id="rId10"/>
    <p:sldId id="488" r:id="rId11"/>
    <p:sldId id="487" r:id="rId12"/>
    <p:sldId id="428" r:id="rId1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53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等线" pitchFamily="2" charset="-122"/>
                <a:ea typeface="等线" pitchFamily="2" charset="-122"/>
              </a:rPr>
              <a:t>‹#›</a:t>
            </a:fld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itchFamily="2" charset="-122"/>
              <a:sym typeface="Arial" panose="020B0604020202020204" pitchFamily="34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t>4</a:t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itchFamily="2" charset="-122"/>
              <a:sym typeface="Arial" panose="020B0604020202020204" pitchFamily="34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等线" pitchFamily="2" charset="-122"/>
                <a:ea typeface="等线" pitchFamily="2" charset="-122"/>
              </a:rPr>
              <a:t>6</a:t>
            </a:fld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5577">
            <a:off x="1618298" y="688975"/>
            <a:ext cx="8763000" cy="520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框 6"/>
          <p:cNvSpPr txBox="1"/>
          <p:nvPr/>
        </p:nvSpPr>
        <p:spPr>
          <a:xfrm>
            <a:off x="3198495" y="2136458"/>
            <a:ext cx="5602288" cy="9848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2" charset="0"/>
              </a:rPr>
              <a:t>基于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2" charset="0"/>
              </a:rPr>
              <a:t>8086</a:t>
            </a:r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2" charset="0"/>
              </a:rPr>
              <a:t>汇编</a:t>
            </a:r>
          </a:p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2" charset="0"/>
              </a:rPr>
              <a:t>飞机大战</a:t>
            </a:r>
          </a:p>
        </p:txBody>
      </p:sp>
      <p:sp>
        <p:nvSpPr>
          <p:cNvPr id="4100" name="文本框 24"/>
          <p:cNvSpPr txBox="1"/>
          <p:nvPr/>
        </p:nvSpPr>
        <p:spPr>
          <a:xfrm>
            <a:off x="4925378" y="4583113"/>
            <a:ext cx="2147887" cy="8305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Impact" panose="020B0806030902050204" pitchFamily="2" charset="0"/>
              </a:rPr>
              <a:t>报告人</a:t>
            </a:r>
            <a:r>
              <a:rPr lang="zh-CN" altLang="en-US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  刘源   梁崎霖 </a:t>
            </a:r>
          </a:p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Impact" panose="020B0806030902050204" pitchFamily="2" charset="0"/>
              </a:rPr>
              <a:t>学号 </a:t>
            </a:r>
            <a:r>
              <a:rPr lang="zh-CN" altLang="en-US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 </a:t>
            </a:r>
            <a:r>
              <a:rPr lang="en-US" altLang="zh-CN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201611210134</a:t>
            </a:r>
          </a:p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Impact" panose="020B0806030902050204" pitchFamily="2" charset="0"/>
              </a:rPr>
              <a:t>             </a:t>
            </a:r>
            <a:r>
              <a:rPr lang="zh-CN" altLang="en-US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 </a:t>
            </a:r>
            <a:r>
              <a:rPr lang="en-US" altLang="zh-CN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201611210201 </a:t>
            </a:r>
            <a:endParaRPr lang="zh-CN" altLang="en-US" sz="1800" u="sng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sp>
        <p:nvSpPr>
          <p:cNvPr id="4101" name="文本框 26"/>
          <p:cNvSpPr txBox="1"/>
          <p:nvPr/>
        </p:nvSpPr>
        <p:spPr>
          <a:xfrm>
            <a:off x="4529455" y="3933190"/>
            <a:ext cx="2940050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dist" eaLnBrk="1" hangingPunct="1"/>
            <a:r>
              <a:rPr lang="en-US" altLang="zh-CN" b="1" dirty="0">
                <a:solidFill>
                  <a:schemeClr val="bg1"/>
                </a:solidFill>
                <a:latin typeface="微软雅黑" pitchFamily="2" charset="-122"/>
              </a:rPr>
              <a:t>REPORT</a:t>
            </a:r>
            <a:endParaRPr lang="zh-CN" altLang="en-US" b="1" dirty="0">
              <a:solidFill>
                <a:schemeClr val="bg1"/>
              </a:solidFill>
              <a:latin typeface="微软雅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稻壳儿小白白(http://dwz.cn/Wu2UP)"/>
          <p:cNvSpPr/>
          <p:nvPr/>
        </p:nvSpPr>
        <p:spPr>
          <a:xfrm rot="900000">
            <a:off x="5768975" y="4084638"/>
            <a:ext cx="1006475" cy="1998662"/>
          </a:xfrm>
          <a:custGeom>
            <a:avLst/>
            <a:gdLst/>
            <a:ahLst/>
            <a:cxnLst>
              <a:cxn ang="0">
                <a:pos x="746868" y="885179"/>
              </a:cxn>
              <a:cxn ang="0">
                <a:pos x="1006475" y="728971"/>
              </a:cxn>
              <a:cxn ang="0">
                <a:pos x="1006475" y="228304"/>
              </a:cxn>
              <a:cxn ang="0">
                <a:pos x="678971" y="364485"/>
              </a:cxn>
              <a:cxn ang="0">
                <a:pos x="714917" y="168224"/>
              </a:cxn>
              <a:cxn ang="0">
                <a:pos x="579123" y="8011"/>
              </a:cxn>
              <a:cxn ang="0">
                <a:pos x="435340" y="224299"/>
              </a:cxn>
              <a:cxn ang="0">
                <a:pos x="515219" y="432576"/>
              </a:cxn>
              <a:cxn ang="0">
                <a:pos x="0" y="648864"/>
              </a:cxn>
              <a:cxn ang="0">
                <a:pos x="0" y="1998662"/>
              </a:cxn>
              <a:cxn ang="0">
                <a:pos x="1006475" y="1401867"/>
              </a:cxn>
              <a:cxn ang="0">
                <a:pos x="1006475" y="957275"/>
              </a:cxn>
              <a:cxn ang="0">
                <a:pos x="746868" y="885179"/>
              </a:cxn>
            </a:cxnLst>
            <a:rect l="0" t="0" r="0" b="0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59" name="稻壳儿小白白(http://dwz.cn/Wu2UP)"/>
          <p:cNvSpPr/>
          <p:nvPr/>
        </p:nvSpPr>
        <p:spPr>
          <a:xfrm rot="900000">
            <a:off x="4664075" y="2490788"/>
            <a:ext cx="763588" cy="234950"/>
          </a:xfrm>
          <a:custGeom>
            <a:avLst/>
            <a:gdLst/>
            <a:ahLst/>
            <a:cxnLst>
              <a:cxn ang="0">
                <a:pos x="763588" y="234950"/>
              </a:cxn>
              <a:cxn ang="0">
                <a:pos x="0" y="0"/>
              </a:cxn>
              <a:cxn ang="0">
                <a:pos x="755592" y="234950"/>
              </a:cxn>
              <a:cxn ang="0">
                <a:pos x="763588" y="234950"/>
              </a:cxn>
            </a:cxnLst>
            <a:rect l="0" t="0" r="0" b="0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稻壳儿小白白(http://dwz.cn/Wu2UP)"/>
          <p:cNvSpPr/>
          <p:nvPr/>
        </p:nvSpPr>
        <p:spPr>
          <a:xfrm rot="900000">
            <a:off x="5330825" y="2936875"/>
            <a:ext cx="9398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90"/>
              </a:cxn>
              <a:cxn ang="0">
                <a:pos x="939800" y="295275"/>
              </a:cxn>
              <a:cxn ang="0">
                <a:pos x="0" y="0"/>
              </a:cxn>
            </a:cxnLst>
            <a:rect l="0" t="0" r="0" b="0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稻壳儿小白白(http://dwz.cn/Wu2UP)"/>
          <p:cNvSpPr/>
          <p:nvPr/>
        </p:nvSpPr>
        <p:spPr>
          <a:xfrm rot="900000">
            <a:off x="6365875" y="2900363"/>
            <a:ext cx="1746250" cy="404812"/>
          </a:xfrm>
          <a:custGeom>
            <a:avLst/>
            <a:gdLst/>
            <a:ahLst/>
            <a:cxnLst>
              <a:cxn ang="0">
                <a:pos x="751247" y="132265"/>
              </a:cxn>
              <a:cxn ang="0">
                <a:pos x="443555" y="80161"/>
              </a:cxn>
              <a:cxn ang="0">
                <a:pos x="0" y="184370"/>
              </a:cxn>
              <a:cxn ang="0">
                <a:pos x="319680" y="256515"/>
              </a:cxn>
              <a:cxn ang="0">
                <a:pos x="227772" y="336675"/>
              </a:cxn>
              <a:cxn ang="0">
                <a:pos x="475523" y="292587"/>
              </a:cxn>
              <a:cxn ang="0">
                <a:pos x="955043" y="404812"/>
              </a:cxn>
              <a:cxn ang="0">
                <a:pos x="955043" y="404812"/>
              </a:cxn>
              <a:cxn ang="0">
                <a:pos x="1746250" y="168338"/>
              </a:cxn>
              <a:cxn ang="0">
                <a:pos x="807191" y="0"/>
              </a:cxn>
              <a:cxn ang="0">
                <a:pos x="615383" y="44088"/>
              </a:cxn>
              <a:cxn ang="0">
                <a:pos x="751247" y="132265"/>
              </a:cxn>
            </a:cxnLst>
            <a:rect l="0" t="0" r="0" b="0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稻壳儿小白白(http://dwz.cn/Wu2UP)"/>
          <p:cNvSpPr/>
          <p:nvPr/>
        </p:nvSpPr>
        <p:spPr>
          <a:xfrm rot="900000">
            <a:off x="4670425" y="2446338"/>
            <a:ext cx="1754188" cy="409575"/>
          </a:xfrm>
          <a:custGeom>
            <a:avLst/>
            <a:gdLst/>
            <a:ahLst/>
            <a:cxnLst>
              <a:cxn ang="0">
                <a:pos x="1358597" y="92355"/>
              </a:cxn>
              <a:cxn ang="0">
                <a:pos x="1458493" y="36139"/>
              </a:cxn>
              <a:cxn ang="0">
                <a:pos x="1230729" y="60232"/>
              </a:cxn>
              <a:cxn ang="0">
                <a:pos x="1018947" y="12046"/>
              </a:cxn>
              <a:cxn ang="0">
                <a:pos x="0" y="176679"/>
              </a:cxn>
              <a:cxn ang="0">
                <a:pos x="763212" y="409575"/>
              </a:cxn>
              <a:cxn ang="0">
                <a:pos x="1230729" y="301158"/>
              </a:cxn>
              <a:cxn ang="0">
                <a:pos x="1090873" y="200772"/>
              </a:cxn>
              <a:cxn ang="0">
                <a:pos x="1370584" y="269035"/>
              </a:cxn>
              <a:cxn ang="0">
                <a:pos x="1754188" y="184710"/>
              </a:cxn>
              <a:cxn ang="0">
                <a:pos x="1358597" y="92355"/>
              </a:cxn>
            </a:cxnLst>
            <a:rect l="0" t="0" r="0" b="0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稻壳儿小白白(http://dwz.cn/Wu2UP)"/>
          <p:cNvSpPr/>
          <p:nvPr/>
        </p:nvSpPr>
        <p:spPr>
          <a:xfrm rot="900000">
            <a:off x="5703888" y="2563813"/>
            <a:ext cx="1566862" cy="311150"/>
          </a:xfrm>
          <a:custGeom>
            <a:avLst/>
            <a:gdLst/>
            <a:ahLst/>
            <a:cxnLst>
              <a:cxn ang="0">
                <a:pos x="439681" y="163553"/>
              </a:cxn>
              <a:cxn ang="0">
                <a:pos x="339753" y="219401"/>
              </a:cxn>
              <a:cxn ang="0">
                <a:pos x="735466" y="311150"/>
              </a:cxn>
              <a:cxn ang="0">
                <a:pos x="1179144" y="207433"/>
              </a:cxn>
              <a:cxn ang="0">
                <a:pos x="1486920" y="259292"/>
              </a:cxn>
              <a:cxn ang="0">
                <a:pos x="1351019" y="171531"/>
              </a:cxn>
              <a:cxn ang="0">
                <a:pos x="1542879" y="127651"/>
              </a:cxn>
              <a:cxn ang="0">
                <a:pos x="847385" y="0"/>
              </a:cxn>
              <a:cxn ang="0">
                <a:pos x="0" y="139619"/>
              </a:cxn>
              <a:cxn ang="0">
                <a:pos x="211846" y="187488"/>
              </a:cxn>
              <a:cxn ang="0">
                <a:pos x="439681" y="163553"/>
              </a:cxn>
            </a:cxnLst>
            <a:rect l="0" t="0" r="0" b="0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稻壳儿小白白(http://dwz.cn/Wu2UP)"/>
          <p:cNvSpPr/>
          <p:nvPr/>
        </p:nvSpPr>
        <p:spPr>
          <a:xfrm rot="900000">
            <a:off x="5346700" y="2809875"/>
            <a:ext cx="1946275" cy="557213"/>
          </a:xfrm>
          <a:custGeom>
            <a:avLst/>
            <a:gdLst/>
            <a:ahLst/>
            <a:cxnLst>
              <a:cxn ang="0">
                <a:pos x="939168" y="557213"/>
              </a:cxn>
              <a:cxn ang="0">
                <a:pos x="1946275" y="256559"/>
              </a:cxn>
              <a:cxn ang="0">
                <a:pos x="1466700" y="144314"/>
              </a:cxn>
              <a:cxn ang="0">
                <a:pos x="1218920" y="188410"/>
              </a:cxn>
              <a:cxn ang="0">
                <a:pos x="1310838" y="108236"/>
              </a:cxn>
              <a:cxn ang="0">
                <a:pos x="991122" y="36079"/>
              </a:cxn>
              <a:cxn ang="0">
                <a:pos x="607462" y="120262"/>
              </a:cxn>
              <a:cxn ang="0">
                <a:pos x="327710" y="52113"/>
              </a:cxn>
              <a:cxn ang="0">
                <a:pos x="467586" y="152332"/>
              </a:cxn>
              <a:cxn ang="0">
                <a:pos x="0" y="260567"/>
              </a:cxn>
              <a:cxn ang="0">
                <a:pos x="939168" y="557213"/>
              </a:cxn>
            </a:cxnLst>
            <a:rect l="0" t="0" r="0" b="0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稻壳儿小白白(http://dwz.cn/Wu2UP)"/>
          <p:cNvSpPr/>
          <p:nvPr/>
        </p:nvSpPr>
        <p:spPr>
          <a:xfrm rot="900000">
            <a:off x="4664075" y="2489200"/>
            <a:ext cx="755650" cy="234950"/>
          </a:xfrm>
          <a:custGeom>
            <a:avLst/>
            <a:gdLst/>
            <a:ahLst/>
            <a:cxnLst>
              <a:cxn ang="0">
                <a:pos x="755650" y="234950"/>
              </a:cxn>
              <a:cxn ang="0">
                <a:pos x="0" y="0"/>
              </a:cxn>
              <a:cxn ang="0">
                <a:pos x="755650" y="234950"/>
              </a:cxn>
              <a:cxn ang="0">
                <a:pos x="755650" y="234950"/>
              </a:cxn>
            </a:cxnLst>
            <a:rect l="0" t="0" r="0" b="0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稻壳儿小白白(http://dwz.cn/Wu2UP)"/>
          <p:cNvSpPr/>
          <p:nvPr/>
        </p:nvSpPr>
        <p:spPr>
          <a:xfrm rot="900000">
            <a:off x="4506913" y="2506663"/>
            <a:ext cx="1047750" cy="1417637"/>
          </a:xfrm>
          <a:custGeom>
            <a:avLst/>
            <a:gdLst/>
            <a:ahLst/>
            <a:cxnLst>
              <a:cxn ang="0">
                <a:pos x="327922" y="873008"/>
              </a:cxn>
              <a:cxn ang="0">
                <a:pos x="407903" y="1257452"/>
              </a:cxn>
              <a:cxn ang="0">
                <a:pos x="763818" y="1417637"/>
              </a:cxn>
              <a:cxn ang="0">
                <a:pos x="763818" y="933077"/>
              </a:cxn>
              <a:cxn ang="0">
                <a:pos x="1047750" y="893031"/>
              </a:cxn>
              <a:cxn ang="0">
                <a:pos x="763818" y="712823"/>
              </a:cxn>
              <a:cxn ang="0">
                <a:pos x="763818" y="236273"/>
              </a:cxn>
              <a:cxn ang="0">
                <a:pos x="0" y="0"/>
              </a:cxn>
              <a:cxn ang="0">
                <a:pos x="0" y="1073239"/>
              </a:cxn>
              <a:cxn ang="0">
                <a:pos x="263937" y="1193378"/>
              </a:cxn>
              <a:cxn ang="0">
                <a:pos x="327922" y="873008"/>
              </a:cxn>
            </a:cxnLst>
            <a:rect l="0" t="0" r="0" b="0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稻壳儿小白白(http://dwz.cn/Wu2UP)"/>
          <p:cNvSpPr/>
          <p:nvPr/>
        </p:nvSpPr>
        <p:spPr>
          <a:xfrm rot="900000">
            <a:off x="5127625" y="2913063"/>
            <a:ext cx="939800" cy="1849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6370"/>
              </a:cxn>
              <a:cxn ang="0">
                <a:pos x="283940" y="656510"/>
              </a:cxn>
              <a:cxn ang="0">
                <a:pos x="0" y="696541"/>
              </a:cxn>
              <a:cxn ang="0">
                <a:pos x="0" y="1180918"/>
              </a:cxn>
              <a:cxn ang="0">
                <a:pos x="391917" y="1357054"/>
              </a:cxn>
              <a:cxn ang="0">
                <a:pos x="467900" y="1789390"/>
              </a:cxn>
              <a:cxn ang="0">
                <a:pos x="559881" y="1433114"/>
              </a:cxn>
              <a:cxn ang="0">
                <a:pos x="939800" y="1605247"/>
              </a:cxn>
              <a:cxn ang="0">
                <a:pos x="939800" y="292227"/>
              </a:cxn>
              <a:cxn ang="0">
                <a:pos x="0" y="0"/>
              </a:cxn>
            </a:cxnLst>
            <a:rect l="0" t="0" r="0" b="0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稻壳儿小白白(http://dwz.cn/Wu2UP)"/>
          <p:cNvSpPr/>
          <p:nvPr/>
        </p:nvSpPr>
        <p:spPr>
          <a:xfrm rot="900000">
            <a:off x="6062663" y="3205163"/>
            <a:ext cx="1350962" cy="1612900"/>
          </a:xfrm>
          <a:custGeom>
            <a:avLst/>
            <a:gdLst/>
            <a:ahLst/>
            <a:cxnLst>
              <a:cxn ang="0">
                <a:pos x="0" y="300167"/>
              </a:cxn>
              <a:cxn ang="0">
                <a:pos x="0" y="1612900"/>
              </a:cxn>
              <a:cxn ang="0">
                <a:pos x="515604" y="1396779"/>
              </a:cxn>
              <a:cxn ang="0">
                <a:pos x="435665" y="1188663"/>
              </a:cxn>
              <a:cxn ang="0">
                <a:pos x="579555" y="972543"/>
              </a:cxn>
              <a:cxn ang="0">
                <a:pos x="715450" y="1132632"/>
              </a:cxn>
              <a:cxn ang="0">
                <a:pos x="679478" y="1328741"/>
              </a:cxn>
              <a:cxn ang="0">
                <a:pos x="1007226" y="1192666"/>
              </a:cxn>
              <a:cxn ang="0">
                <a:pos x="1007226" y="680380"/>
              </a:cxn>
              <a:cxn ang="0">
                <a:pos x="1322983" y="484270"/>
              </a:cxn>
              <a:cxn ang="0">
                <a:pos x="1007226" y="508284"/>
              </a:cxn>
              <a:cxn ang="0">
                <a:pos x="1007226" y="0"/>
              </a:cxn>
              <a:cxn ang="0">
                <a:pos x="1007226" y="0"/>
              </a:cxn>
              <a:cxn ang="0">
                <a:pos x="0" y="300167"/>
              </a:cxn>
            </a:cxnLst>
            <a:rect l="0" t="0" r="0" b="0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9" name="稻壳儿小白白(http://dwz.cn/Wu2UP)"/>
          <p:cNvSpPr/>
          <p:nvPr/>
        </p:nvSpPr>
        <p:spPr>
          <a:xfrm rot="900000">
            <a:off x="6500813" y="4183063"/>
            <a:ext cx="1135062" cy="1504950"/>
          </a:xfrm>
          <a:custGeom>
            <a:avLst/>
            <a:gdLst/>
            <a:ahLst/>
            <a:cxnLst>
              <a:cxn ang="0">
                <a:pos x="795343" y="504318"/>
              </a:cxn>
              <a:cxn ang="0">
                <a:pos x="719405" y="176111"/>
              </a:cxn>
              <a:cxn ang="0">
                <a:pos x="339719" y="332210"/>
              </a:cxn>
              <a:cxn ang="0">
                <a:pos x="339719" y="832526"/>
              </a:cxn>
              <a:cxn ang="0">
                <a:pos x="347713" y="836528"/>
              </a:cxn>
              <a:cxn ang="0">
                <a:pos x="339719" y="832526"/>
              </a:cxn>
              <a:cxn ang="0">
                <a:pos x="79934" y="988624"/>
              </a:cxn>
              <a:cxn ang="0">
                <a:pos x="339719" y="1060670"/>
              </a:cxn>
              <a:cxn ang="0">
                <a:pos x="347713" y="1040657"/>
              </a:cxn>
              <a:cxn ang="0">
                <a:pos x="339719" y="1060670"/>
              </a:cxn>
              <a:cxn ang="0">
                <a:pos x="339719" y="1504950"/>
              </a:cxn>
              <a:cxn ang="0">
                <a:pos x="1135062" y="1032652"/>
              </a:cxn>
              <a:cxn ang="0">
                <a:pos x="1135062" y="0"/>
              </a:cxn>
              <a:cxn ang="0">
                <a:pos x="855293" y="120076"/>
              </a:cxn>
              <a:cxn ang="0">
                <a:pos x="795343" y="504318"/>
              </a:cxn>
            </a:cxnLst>
            <a:rect l="0" t="0" r="0" b="0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0" name="稻壳儿小白白(http://dwz.cn/Wu2UP)"/>
          <p:cNvSpPr/>
          <p:nvPr/>
        </p:nvSpPr>
        <p:spPr>
          <a:xfrm rot="900000">
            <a:off x="7105650" y="3163888"/>
            <a:ext cx="795338" cy="1608137"/>
          </a:xfrm>
          <a:custGeom>
            <a:avLst/>
            <a:gdLst/>
            <a:ahLst/>
            <a:cxnLst>
              <a:cxn ang="0">
                <a:pos x="791341" y="0"/>
              </a:cxn>
              <a:cxn ang="0">
                <a:pos x="795338" y="0"/>
              </a:cxn>
              <a:cxn ang="0">
                <a:pos x="0" y="236609"/>
              </a:cxn>
              <a:cxn ang="0">
                <a:pos x="0" y="236609"/>
              </a:cxn>
              <a:cxn ang="0">
                <a:pos x="0" y="745919"/>
              </a:cxn>
              <a:cxn ang="0">
                <a:pos x="315737" y="721857"/>
              </a:cxn>
              <a:cxn ang="0">
                <a:pos x="0" y="918363"/>
              </a:cxn>
              <a:cxn ang="0">
                <a:pos x="0" y="1431683"/>
              </a:cxn>
              <a:cxn ang="0">
                <a:pos x="379684" y="1275281"/>
              </a:cxn>
              <a:cxn ang="0">
                <a:pos x="455621" y="1604127"/>
              </a:cxn>
              <a:cxn ang="0">
                <a:pos x="515571" y="1219136"/>
              </a:cxn>
              <a:cxn ang="0">
                <a:pos x="795338" y="1098827"/>
              </a:cxn>
              <a:cxn ang="0">
                <a:pos x="795338" y="0"/>
              </a:cxn>
              <a:cxn ang="0">
                <a:pos x="791341" y="0"/>
              </a:cxn>
            </a:cxnLst>
            <a:rect l="0" t="0" r="0" b="0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1" name="稻壳儿小白白(http://dwz.cn/Wu2UP)"/>
          <p:cNvSpPr/>
          <p:nvPr/>
        </p:nvSpPr>
        <p:spPr>
          <a:xfrm rot="900000">
            <a:off x="4248150" y="3276600"/>
            <a:ext cx="763588" cy="1770063"/>
          </a:xfrm>
          <a:custGeom>
            <a:avLst/>
            <a:gdLst/>
            <a:ahLst/>
            <a:cxnLst>
              <a:cxn ang="0">
                <a:pos x="487737" y="1013181"/>
              </a:cxn>
              <a:cxn ang="0">
                <a:pos x="763588" y="1073251"/>
              </a:cxn>
              <a:cxn ang="0">
                <a:pos x="763588" y="576672"/>
              </a:cxn>
              <a:cxn ang="0">
                <a:pos x="407780" y="416485"/>
              </a:cxn>
              <a:cxn ang="0">
                <a:pos x="327823" y="32037"/>
              </a:cxn>
              <a:cxn ang="0">
                <a:pos x="263858" y="352411"/>
              </a:cxn>
              <a:cxn ang="0">
                <a:pos x="0" y="232271"/>
              </a:cxn>
              <a:cxn ang="0">
                <a:pos x="0" y="1301517"/>
              </a:cxn>
              <a:cxn ang="0">
                <a:pos x="763588" y="1770063"/>
              </a:cxn>
              <a:cxn ang="0">
                <a:pos x="763588" y="1265475"/>
              </a:cxn>
              <a:cxn ang="0">
                <a:pos x="487737" y="1013181"/>
              </a:cxn>
            </a:cxnLst>
            <a:rect l="0" t="0" r="0" b="0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2" name="稻壳儿小白白(http://dwz.cn/Wu2UP)"/>
          <p:cNvSpPr/>
          <p:nvPr/>
        </p:nvSpPr>
        <p:spPr>
          <a:xfrm rot="900000">
            <a:off x="4494213" y="4008438"/>
            <a:ext cx="1284287" cy="1774825"/>
          </a:xfrm>
          <a:custGeom>
            <a:avLst/>
            <a:gdLst/>
            <a:ahLst/>
            <a:cxnLst>
              <a:cxn ang="0">
                <a:pos x="904202" y="252402"/>
              </a:cxn>
              <a:cxn ang="0">
                <a:pos x="812181" y="608969"/>
              </a:cxn>
              <a:cxn ang="0">
                <a:pos x="736165" y="176281"/>
              </a:cxn>
              <a:cxn ang="0">
                <a:pos x="344077" y="0"/>
              </a:cxn>
              <a:cxn ang="0">
                <a:pos x="344077" y="496791"/>
              </a:cxn>
              <a:cxn ang="0">
                <a:pos x="68015" y="436695"/>
              </a:cxn>
              <a:cxn ang="0">
                <a:pos x="344077" y="689097"/>
              </a:cxn>
              <a:cxn ang="0">
                <a:pos x="344077" y="1193900"/>
              </a:cxn>
              <a:cxn ang="0">
                <a:pos x="1284287" y="1774825"/>
              </a:cxn>
              <a:cxn ang="0">
                <a:pos x="1284287" y="424676"/>
              </a:cxn>
              <a:cxn ang="0">
                <a:pos x="904202" y="252402"/>
              </a:cxn>
            </a:cxnLst>
            <a:rect l="0" t="0" r="0" b="0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073" name="稻壳儿小白白(http://dwz.cn/Wu2UP)"/>
          <p:cNvGrpSpPr/>
          <p:nvPr/>
        </p:nvGrpSpPr>
        <p:grpSpPr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45074" name="稻壳儿小白白(http://dwz.cn/Wu2UP)@|9FFC:0|FBC:0|LFC:14277081|LBC:16777215"/>
            <p:cNvCxnSpPr/>
            <p:nvPr/>
          </p:nvCxnSpPr>
          <p:spPr>
            <a:xfrm flipV="1">
              <a:off x="0" y="0"/>
              <a:ext cx="220663" cy="515155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45075" name="稻壳儿小白白(http://dwz.cn/Wu2UP)@|9FFC:0|FBC:0|LFC:14277081|LBC:16777215"/>
            <p:cNvCxnSpPr/>
            <p:nvPr/>
          </p:nvCxnSpPr>
          <p:spPr>
            <a:xfrm>
              <a:off x="220663" y="3591"/>
              <a:ext cx="1386290" cy="0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headEnd type="none" w="med" len="med"/>
              <a:tailEnd type="oval" w="med" len="med"/>
            </a:ln>
          </p:spPr>
        </p:cxnSp>
      </p:grpSp>
      <p:cxnSp>
        <p:nvCxnSpPr>
          <p:cNvPr id="45077" name="稻壳儿小白白(http://dwz.cn/Wu2UP)"/>
          <p:cNvCxnSpPr/>
          <p:nvPr/>
        </p:nvCxnSpPr>
        <p:spPr>
          <a:xfrm flipV="1">
            <a:off x="7569518" y="4337050"/>
            <a:ext cx="1385887" cy="0"/>
          </a:xfrm>
          <a:prstGeom prst="line">
            <a:avLst/>
          </a:prstGeom>
          <a:ln w="6350" cap="flat" cmpd="sng">
            <a:solidFill>
              <a:srgbClr val="D9D9D9"/>
            </a:solidFill>
            <a:prstDash val="sysDash"/>
            <a:headEnd type="none" w="med" len="med"/>
            <a:tailEnd type="oval" w="med" len="med"/>
          </a:ln>
        </p:spPr>
      </p:cxnSp>
      <p:grpSp>
        <p:nvGrpSpPr>
          <p:cNvPr id="45078" name="稻壳儿小白白(http://dwz.cn/Wu2UP)"/>
          <p:cNvGrpSpPr/>
          <p:nvPr/>
        </p:nvGrpSpPr>
        <p:grpSpPr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45079" name="稻壳儿小白白(http://dwz.cn/Wu2UP)@|9FFC:0|FBC:0|LFC:14277081|LBC:16777215"/>
            <p:cNvCxnSpPr/>
            <p:nvPr/>
          </p:nvCxnSpPr>
          <p:spPr>
            <a:xfrm flipV="1">
              <a:off x="0" y="0"/>
              <a:ext cx="220663" cy="515155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45080" name="稻壳儿小白白(http://dwz.cn/Wu2UP)@|9FFC:0|FBC:0|LFC:14277081|LBC:16777215"/>
            <p:cNvCxnSpPr/>
            <p:nvPr/>
          </p:nvCxnSpPr>
          <p:spPr>
            <a:xfrm>
              <a:off x="220663" y="3591"/>
              <a:ext cx="1386290" cy="0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headEnd type="none" w="med" len="med"/>
              <a:tailEnd type="oval" w="med" len="med"/>
            </a:ln>
          </p:spPr>
        </p:cxnSp>
      </p:grpSp>
      <p:cxnSp>
        <p:nvCxnSpPr>
          <p:cNvPr id="45082" name="稻壳儿小白白(http://dwz.cn/Wu2UP)"/>
          <p:cNvCxnSpPr/>
          <p:nvPr/>
        </p:nvCxnSpPr>
        <p:spPr>
          <a:xfrm flipH="1" flipV="1">
            <a:off x="3089275" y="4460240"/>
            <a:ext cx="1387475" cy="0"/>
          </a:xfrm>
          <a:prstGeom prst="line">
            <a:avLst/>
          </a:prstGeom>
          <a:ln w="6350" cap="flat" cmpd="sng">
            <a:solidFill>
              <a:srgbClr val="D9D9D9"/>
            </a:solidFill>
            <a:prstDash val="sysDash"/>
            <a:headEnd type="none" w="med" len="med"/>
            <a:tailEnd type="oval" w="med" len="med"/>
          </a:ln>
        </p:spPr>
      </p:cxnSp>
      <p:sp>
        <p:nvSpPr>
          <p:cNvPr id="45083" name="稻壳儿小白白(http://dwz.cn/Wu2UP)"/>
          <p:cNvSpPr txBox="1"/>
          <p:nvPr/>
        </p:nvSpPr>
        <p:spPr>
          <a:xfrm>
            <a:off x="1139825" y="232124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复制数据块</a:t>
            </a:r>
          </a:p>
        </p:txBody>
      </p:sp>
      <p:sp>
        <p:nvSpPr>
          <p:cNvPr id="45087" name="稻壳儿小白白(http://dwz.cn/Wu2UP)"/>
          <p:cNvSpPr txBox="1"/>
          <p:nvPr/>
        </p:nvSpPr>
        <p:spPr>
          <a:xfrm>
            <a:off x="866775" y="4163378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恢复上下文</a:t>
            </a:r>
          </a:p>
        </p:txBody>
      </p:sp>
      <p:sp>
        <p:nvSpPr>
          <p:cNvPr id="45088" name="稻壳儿小白白(http://dwz.cn/Wu2UP)"/>
          <p:cNvSpPr txBox="1"/>
          <p:nvPr/>
        </p:nvSpPr>
        <p:spPr>
          <a:xfrm>
            <a:off x="787400" y="4479290"/>
            <a:ext cx="2019300" cy="11074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因为恢复上下文寄存器，和栈切换，以及进程切换的准备操作，是交错进行的，所以程序的逻辑有些复杂，我们先尽可能多地恢复寄存器的值，再进行栈切换。</a:t>
            </a:r>
          </a:p>
        </p:txBody>
      </p:sp>
      <p:sp>
        <p:nvSpPr>
          <p:cNvPr id="45091" name="稻壳儿小白白(http://dwz.cn/Wu2UP)"/>
          <p:cNvSpPr txBox="1"/>
          <p:nvPr/>
        </p:nvSpPr>
        <p:spPr>
          <a:xfrm>
            <a:off x="8383588" y="156686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PCB与进程表</a:t>
            </a:r>
          </a:p>
        </p:txBody>
      </p:sp>
      <p:sp>
        <p:nvSpPr>
          <p:cNvPr id="45092" name="稻壳儿小白白(http://dwz.cn/Wu2UP)"/>
          <p:cNvSpPr txBox="1"/>
          <p:nvPr/>
        </p:nvSpPr>
        <p:spPr>
          <a:xfrm>
            <a:off x="8383588" y="1831975"/>
            <a:ext cx="2019300" cy="73866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我们用数组来实现进程表，进程表含若干PCB（Process Control 部分段寄存器，用PUSH指令一个个压入栈</a:t>
            </a:r>
          </a:p>
        </p:txBody>
      </p:sp>
      <p:sp>
        <p:nvSpPr>
          <p:cNvPr id="45093" name="稻壳儿小白白(http://dwz.cn/Wu2UP)"/>
          <p:cNvSpPr txBox="1"/>
          <p:nvPr/>
        </p:nvSpPr>
        <p:spPr>
          <a:xfrm>
            <a:off x="9130348" y="4163378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中断处理</a:t>
            </a:r>
          </a:p>
        </p:txBody>
      </p:sp>
      <p:pic>
        <p:nvPicPr>
          <p:cNvPr id="28699" name="图片 32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700" name="文本框 59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主要模块设计</a:t>
            </a:r>
            <a:endParaRPr lang="zh-CN" altLang="en-US" sz="2400" b="1" dirty="0">
              <a:solidFill>
                <a:srgbClr val="117A68"/>
              </a:solidFill>
              <a:latin typeface="微软雅黑" pitchFamily="2" charset="-122"/>
            </a:endParaRPr>
          </a:p>
        </p:txBody>
      </p:sp>
      <p:sp>
        <p:nvSpPr>
          <p:cNvPr id="28701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87425" y="1229360"/>
            <a:ext cx="2638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sz="3200" b="1">
                <a:solidFill>
                  <a:srgbClr val="117A68"/>
                </a:solidFill>
                <a:ea typeface="宋体" panose="02010600030101010101" pitchFamily="2" charset="-122"/>
              </a:rPr>
              <a:t>中断处理模块</a:t>
            </a:r>
            <a:endParaRPr lang="zh-CN" altLang="en-US" sz="3200" b="1">
              <a:solidFill>
                <a:srgbClr val="117A6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5577">
            <a:off x="1617663" y="688975"/>
            <a:ext cx="8763000" cy="520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3" name="文本框 6"/>
          <p:cNvSpPr txBox="1"/>
          <p:nvPr/>
        </p:nvSpPr>
        <p:spPr>
          <a:xfrm>
            <a:off x="2759075" y="2014538"/>
            <a:ext cx="6748463" cy="2554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</a:rPr>
              <a:t>THANKS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9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6819900" y="1235075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文本框 20"/>
          <p:cNvSpPr txBox="1"/>
          <p:nvPr/>
        </p:nvSpPr>
        <p:spPr>
          <a:xfrm>
            <a:off x="7672388" y="1338263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</a:rPr>
              <a:t>需求分析</a:t>
            </a:r>
          </a:p>
        </p:txBody>
      </p:sp>
      <p:sp>
        <p:nvSpPr>
          <p:cNvPr id="6148" name="文本框 21"/>
          <p:cNvSpPr txBox="1"/>
          <p:nvPr/>
        </p:nvSpPr>
        <p:spPr>
          <a:xfrm>
            <a:off x="6819900" y="1247775"/>
            <a:ext cx="5969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pic>
        <p:nvPicPr>
          <p:cNvPr id="6149" name="图片 24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6819900" y="2146300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25"/>
          <p:cNvSpPr txBox="1"/>
          <p:nvPr/>
        </p:nvSpPr>
        <p:spPr>
          <a:xfrm>
            <a:off x="7672388" y="2249488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主要流程设计</a:t>
            </a:r>
            <a:endParaRPr lang="zh-CN" altLang="en-US" sz="2400" b="1" dirty="0">
              <a:solidFill>
                <a:srgbClr val="007F58"/>
              </a:solidFill>
              <a:latin typeface="微软雅黑" pitchFamily="2" charset="-122"/>
            </a:endParaRPr>
          </a:p>
        </p:txBody>
      </p:sp>
      <p:sp>
        <p:nvSpPr>
          <p:cNvPr id="6151" name="文本框 26"/>
          <p:cNvSpPr txBox="1"/>
          <p:nvPr/>
        </p:nvSpPr>
        <p:spPr>
          <a:xfrm>
            <a:off x="6819900" y="2159000"/>
            <a:ext cx="5969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pic>
        <p:nvPicPr>
          <p:cNvPr id="6152" name="图片 27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6819900" y="3033713"/>
            <a:ext cx="7254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文本框 28"/>
          <p:cNvSpPr txBox="1"/>
          <p:nvPr/>
        </p:nvSpPr>
        <p:spPr>
          <a:xfrm>
            <a:off x="7672388" y="3136900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主要模块设计</a:t>
            </a:r>
            <a:endParaRPr lang="zh-CN" altLang="en-US" sz="2400" b="1" dirty="0">
              <a:solidFill>
                <a:srgbClr val="007F58"/>
              </a:solidFill>
              <a:latin typeface="微软雅黑" pitchFamily="2" charset="-122"/>
            </a:endParaRPr>
          </a:p>
        </p:txBody>
      </p:sp>
      <p:sp>
        <p:nvSpPr>
          <p:cNvPr id="6154" name="文本框 29"/>
          <p:cNvSpPr txBox="1"/>
          <p:nvPr/>
        </p:nvSpPr>
        <p:spPr>
          <a:xfrm>
            <a:off x="6819900" y="3046413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pic>
        <p:nvPicPr>
          <p:cNvPr id="6161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5577">
            <a:off x="423863" y="1516063"/>
            <a:ext cx="5759450" cy="3421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2" name="文本框 32"/>
          <p:cNvSpPr txBox="1"/>
          <p:nvPr/>
        </p:nvSpPr>
        <p:spPr>
          <a:xfrm>
            <a:off x="1250950" y="2717800"/>
            <a:ext cx="4445000" cy="1016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2" charset="0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 txBox="1"/>
          <p:nvPr/>
        </p:nvSpPr>
        <p:spPr>
          <a:xfrm>
            <a:off x="2967038" y="4416425"/>
            <a:ext cx="60642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需求分析</a:t>
            </a:r>
            <a:endParaRPr lang="zh-CN" altLang="en-US" sz="4800" b="1" dirty="0">
              <a:solidFill>
                <a:srgbClr val="007F58"/>
              </a:solidFill>
              <a:latin typeface="微软雅黑" pitchFamily="2" charset="-122"/>
            </a:endParaRPr>
          </a:p>
        </p:txBody>
      </p:sp>
      <p:grpSp>
        <p:nvGrpSpPr>
          <p:cNvPr id="7171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717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3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4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图片 18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文本框 19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要求分析</a:t>
            </a:r>
            <a:endParaRPr lang="zh-CN" altLang="en-US" sz="2400" b="1" dirty="0">
              <a:solidFill>
                <a:srgbClr val="117A68"/>
              </a:solidFill>
              <a:latin typeface="微软雅黑" pitchFamily="2" charset="-122"/>
            </a:endParaRPr>
          </a:p>
        </p:txBody>
      </p:sp>
      <p:sp>
        <p:nvSpPr>
          <p:cNvPr id="19463" name="文本框 20"/>
          <p:cNvSpPr txBox="1"/>
          <p:nvPr/>
        </p:nvSpPr>
        <p:spPr>
          <a:xfrm>
            <a:off x="261938" y="177800"/>
            <a:ext cx="627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 dirty="0">
                <a:solidFill>
                  <a:schemeClr val="bg1"/>
                </a:solidFill>
                <a:latin typeface="Impact" panose="020B0806030902050204" pitchFamily="2" charset="0"/>
              </a:rPr>
              <a:t>1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89000" y="825500"/>
            <a:ext cx="574865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1">
                <a:ea typeface="宋体" panose="02010600030101010101" pitchFamily="2" charset="-122"/>
              </a:rPr>
              <a:t>总体描述：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  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对所开发系统功能的描述，想要实现的目标，测试数据等。</a:t>
            </a:r>
            <a:r>
              <a:rPr lang="zh-CN" sz="2400">
                <a:ea typeface="宋体" panose="02010600030101010101" pitchFamily="2" charset="-122"/>
              </a:rPr>
              <a:t>该系统能够实现对多个任务的管理，在调度方面采用时间片轮转的方式进行多个任务的调度；或者是在调度方面采用时钟中断的方式对多个任务进行切换，并且任务切换后，能够对任务的上下文信息进行保存。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637655" y="1875155"/>
            <a:ext cx="512445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sz="2800" b="1">
                <a:ea typeface="宋体" panose="02010600030101010101" pitchFamily="2" charset="-122"/>
              </a:rPr>
              <a:t>系统具备的功能</a:t>
            </a:r>
            <a:endParaRPr lang="zh-CN" sz="2000" b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b="0">
                <a:ea typeface="宋体" panose="02010600030101010101" pitchFamily="2" charset="-122"/>
              </a:rPr>
              <a:t>飞机游戏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zh-CN" sz="2000" b="0">
                <a:ea typeface="宋体" panose="02010600030101010101" pitchFamily="2" charset="-122"/>
              </a:rPr>
              <a:t>击落敌机</a:t>
            </a:r>
            <a:r>
              <a:rPr lang="en-US" sz="2000" b="0">
                <a:latin typeface="Times New Roman" panose="02020603050405020304" charset="0"/>
              </a:rPr>
              <a:t>;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zh-CN" sz="2000" b="0">
                <a:ea typeface="宋体" panose="02010600030101010101" pitchFamily="2" charset="-122"/>
              </a:rPr>
              <a:t>游戏结束</a:t>
            </a:r>
            <a:r>
              <a:rPr lang="en-US" sz="2000" b="0">
                <a:latin typeface="Times New Roman" panose="020206030504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b="0">
                <a:ea typeface="宋体" panose="02010600030101010101" pitchFamily="2" charset="-122"/>
              </a:rPr>
              <a:t>中断调度设计处理：</a:t>
            </a:r>
            <a:endParaRPr lang="zh-CN" sz="2000" b="0">
              <a:ea typeface="宋体" panose="02010600030101010101" pitchFamily="2" charset="-122"/>
            </a:endParaRP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zh-CN" sz="2000" b="0">
                <a:ea typeface="宋体" panose="02010600030101010101" pitchFamily="2" charset="-122"/>
              </a:rPr>
              <a:t>采用轮转的方式进行任务的调度</a:t>
            </a:r>
            <a:r>
              <a:rPr lang="en-US" sz="2000" b="0">
                <a:latin typeface="Times New Roman" panose="02020603050405020304" charset="0"/>
              </a:rPr>
              <a:t>;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zh-CN" sz="2000" b="0">
                <a:ea typeface="宋体" panose="02010600030101010101" pitchFamily="2" charset="-122"/>
              </a:rPr>
              <a:t>采用软中断的方式来进行轮转</a:t>
            </a:r>
            <a:r>
              <a:rPr lang="en-US" sz="2000" b="0">
                <a:latin typeface="Times New Roman" panose="02020603050405020304" charset="0"/>
              </a:rPr>
              <a:t>;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zh-CN" sz="2000" b="0">
                <a:ea typeface="宋体" panose="02010600030101010101" pitchFamily="2" charset="-122"/>
              </a:rPr>
              <a:t>用</a:t>
            </a:r>
            <a:r>
              <a:rPr lang="en-US" sz="2000" b="0">
                <a:latin typeface="Times New Roman" panose="02020603050405020304" charset="0"/>
              </a:rPr>
              <a:t>PCB</a:t>
            </a:r>
            <a:r>
              <a:rPr lang="zh-CN" sz="2000" b="0">
                <a:ea typeface="宋体" panose="02010600030101010101" pitchFamily="2" charset="-122"/>
              </a:rPr>
              <a:t>块来保存任务的上下文</a:t>
            </a:r>
            <a:r>
              <a:rPr lang="en-US" sz="2000" b="0">
                <a:latin typeface="Times New Roman" panose="02020603050405020304" charset="0"/>
              </a:rPr>
              <a:t>;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zh-CN" sz="2000" b="0">
                <a:ea typeface="宋体" panose="02010600030101010101" pitchFamily="2" charset="-122"/>
              </a:rPr>
              <a:t>在中断处理函数中切换中断上下文</a:t>
            </a:r>
            <a:r>
              <a:rPr lang="en-US" sz="2000" b="0">
                <a:latin typeface="Times New Roman" panose="02020603050405020304" charset="0"/>
              </a:rPr>
              <a:t>;</a:t>
            </a:r>
            <a:endParaRPr lang="zh-CN" altLang="en-US" sz="2000"/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3"/>
          <p:cNvSpPr txBox="1"/>
          <p:nvPr/>
        </p:nvSpPr>
        <p:spPr>
          <a:xfrm>
            <a:off x="2967038" y="4416425"/>
            <a:ext cx="60642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主要流程设计</a:t>
            </a:r>
            <a:endParaRPr lang="zh-CN" altLang="en-US" sz="4800" b="1" dirty="0">
              <a:solidFill>
                <a:srgbClr val="007F58"/>
              </a:solidFill>
              <a:latin typeface="微软雅黑" pitchFamily="2" charset="-122"/>
            </a:endParaRPr>
          </a:p>
        </p:txBody>
      </p:sp>
      <p:grpSp>
        <p:nvGrpSpPr>
          <p:cNvPr id="18435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8436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37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438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图片 45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12" name="文本框 46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itchFamily="2" charset="-122"/>
              </a:rPr>
              <a:t>主要流程设计</a:t>
            </a:r>
          </a:p>
        </p:txBody>
      </p:sp>
      <p:sp>
        <p:nvSpPr>
          <p:cNvPr id="8213" name="文本框 47"/>
          <p:cNvSpPr txBox="1"/>
          <p:nvPr/>
        </p:nvSpPr>
        <p:spPr>
          <a:xfrm>
            <a:off x="261938" y="177800"/>
            <a:ext cx="627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2</a:t>
            </a:r>
          </a:p>
        </p:txBody>
      </p:sp>
      <p:pic>
        <p:nvPicPr>
          <p:cNvPr id="4" name="图片 3" descr="图表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285" y="551815"/>
            <a:ext cx="4838065" cy="5754370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3"/>
          <p:cNvSpPr txBox="1"/>
          <p:nvPr/>
        </p:nvSpPr>
        <p:spPr>
          <a:xfrm>
            <a:off x="2967038" y="4416425"/>
            <a:ext cx="60642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主要模块设计</a:t>
            </a:r>
            <a:endParaRPr lang="zh-CN" altLang="en-US" sz="4800" b="1" dirty="0">
              <a:solidFill>
                <a:srgbClr val="117A68"/>
              </a:solidFill>
              <a:latin typeface="微软雅黑" pitchFamily="2" charset="-122"/>
            </a:endParaRPr>
          </a:p>
        </p:txBody>
      </p:sp>
      <p:grpSp>
        <p:nvGrpSpPr>
          <p:cNvPr id="27651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765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7653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654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稻壳儿小白白(http://dwz.cn/Wu2UP)"/>
          <p:cNvSpPr/>
          <p:nvPr/>
        </p:nvSpPr>
        <p:spPr>
          <a:xfrm rot="1400878">
            <a:off x="3496310" y="41910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b="1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16" name="稻壳儿小白白(http://dwz.cn/Wu2UP)"/>
          <p:cNvSpPr/>
          <p:nvPr/>
        </p:nvSpPr>
        <p:spPr>
          <a:xfrm rot="1460878">
            <a:off x="3497580" y="405955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绘制敌机</a:t>
            </a:r>
          </a:p>
        </p:txBody>
      </p:sp>
      <p:sp>
        <p:nvSpPr>
          <p:cNvPr id="3" name="稻壳儿小白白(http://dwz.cn/Wu2UP)"/>
          <p:cNvSpPr/>
          <p:nvPr/>
        </p:nvSpPr>
        <p:spPr>
          <a:xfrm rot="6926286">
            <a:off x="3607753" y="2659380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16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小白白(http://dwz.cn/Wu2UP)"/>
          <p:cNvSpPr/>
          <p:nvPr/>
        </p:nvSpPr>
        <p:spPr>
          <a:xfrm>
            <a:off x="4112260" y="289083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b="1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稻壳儿小白白(http://dwz.cn/Wu2UP)"/>
          <p:cNvSpPr/>
          <p:nvPr/>
        </p:nvSpPr>
        <p:spPr>
          <a:xfrm rot="326286">
            <a:off x="4113530" y="2929573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敌机是否存活</a:t>
            </a:r>
          </a:p>
        </p:txBody>
      </p:sp>
      <p:pic>
        <p:nvPicPr>
          <p:cNvPr id="28699" name="图片 32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700" name="文本框 59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主要模块设计</a:t>
            </a:r>
            <a:endParaRPr lang="zh-CN" altLang="en-US" sz="2400" b="1" dirty="0">
              <a:solidFill>
                <a:srgbClr val="117A68"/>
              </a:solidFill>
              <a:latin typeface="微软雅黑" pitchFamily="2" charset="-122"/>
            </a:endParaRPr>
          </a:p>
        </p:txBody>
      </p:sp>
      <p:sp>
        <p:nvSpPr>
          <p:cNvPr id="28701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sp>
        <p:nvSpPr>
          <p:cNvPr id="43010" name="稻壳儿小白白(http://dwz.cn/Wu2UP)"/>
          <p:cNvSpPr>
            <a:spLocks noEditPoints="1"/>
          </p:cNvSpPr>
          <p:nvPr/>
        </p:nvSpPr>
        <p:spPr>
          <a:xfrm rot="20049179">
            <a:off x="2623503" y="2077085"/>
            <a:ext cx="1627187" cy="375761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0" b="0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稻壳儿小白白(http://dwz.cn/Wu2UP)"/>
          <p:cNvSpPr/>
          <p:nvPr/>
        </p:nvSpPr>
        <p:spPr>
          <a:xfrm rot="20546288">
            <a:off x="3794760" y="157257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b="1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20" name="稻壳儿小白白(http://dwz.cn/Wu2UP)"/>
          <p:cNvSpPr/>
          <p:nvPr/>
        </p:nvSpPr>
        <p:spPr>
          <a:xfrm rot="20546288">
            <a:off x="3674110" y="157257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绘制屏幕</a:t>
            </a:r>
          </a:p>
        </p:txBody>
      </p:sp>
      <p:sp>
        <p:nvSpPr>
          <p:cNvPr id="43021" name="稻壳儿小白白(http://dwz.cn/Wu2UP)"/>
          <p:cNvSpPr/>
          <p:nvPr/>
        </p:nvSpPr>
        <p:spPr>
          <a:xfrm rot="15146288">
            <a:off x="3947478" y="2345373"/>
            <a:ext cx="260350" cy="2603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16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22" name="稻壳儿小白白(http://dwz.cn/Wu2UP)"/>
          <p:cNvSpPr/>
          <p:nvPr/>
        </p:nvSpPr>
        <p:spPr>
          <a:xfrm rot="15146288">
            <a:off x="3595053" y="2092960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16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23" name="稻壳儿小白白(http://dwz.cn/Wu2UP)"/>
          <p:cNvSpPr/>
          <p:nvPr/>
        </p:nvSpPr>
        <p:spPr>
          <a:xfrm rot="-3425314" flipH="1">
            <a:off x="-29210" y="447103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b="1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25" name="稻壳儿小白白(http://dwz.cn/Wu2UP)"/>
          <p:cNvSpPr/>
          <p:nvPr/>
        </p:nvSpPr>
        <p:spPr>
          <a:xfrm rot="-19625314" flipH="1">
            <a:off x="2229803" y="3578860"/>
            <a:ext cx="260350" cy="2603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16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26" name="稻壳儿小白白(http://dwz.cn/Wu2UP)"/>
          <p:cNvSpPr/>
          <p:nvPr/>
        </p:nvSpPr>
        <p:spPr>
          <a:xfrm rot="-19625314" flipH="1">
            <a:off x="2456498" y="2907348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16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24" name="稻壳儿小白白(http://dwz.cn/Wu2UP)"/>
          <p:cNvSpPr/>
          <p:nvPr/>
        </p:nvSpPr>
        <p:spPr>
          <a:xfrm rot="-3425314" flipH="1">
            <a:off x="-29210" y="434117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本机的方向的捕获</a:t>
            </a:r>
          </a:p>
        </p:txBody>
      </p:sp>
      <p:sp>
        <p:nvSpPr>
          <p:cNvPr id="43018" name="稻壳儿小白白(http://dwz.cn/Wu2UP)"/>
          <p:cNvSpPr/>
          <p:nvPr/>
        </p:nvSpPr>
        <p:spPr>
          <a:xfrm rot="19160877">
            <a:off x="3501708" y="2946718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16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5450" y="72707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sz="3600" b="1">
                <a:solidFill>
                  <a:srgbClr val="117A68"/>
                </a:solidFill>
                <a:ea typeface="宋体" panose="02010600030101010101" pitchFamily="2" charset="-122"/>
              </a:rPr>
              <a:t>飞机游戏模块</a:t>
            </a:r>
            <a:endParaRPr lang="zh-CN" altLang="en-US" sz="3600" b="1">
              <a:solidFill>
                <a:srgbClr val="117A68"/>
              </a:solidFill>
              <a:ea typeface="宋体" panose="02010600030101010101" pitchFamily="2" charset="-122"/>
            </a:endParaRPr>
          </a:p>
        </p:txBody>
      </p:sp>
      <p:sp>
        <p:nvSpPr>
          <p:cNvPr id="43027" name="稻壳儿小白白(http://dwz.cn/Wu2UP)"/>
          <p:cNvSpPr/>
          <p:nvPr/>
        </p:nvSpPr>
        <p:spPr>
          <a:xfrm>
            <a:off x="7543800" y="1644650"/>
            <a:ext cx="638175" cy="638175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24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3028" name="稻壳儿小白白(http://dwz.cn/Wu2UP)"/>
          <p:cNvPicPr/>
          <p:nvPr/>
        </p:nvPicPr>
        <p:blipFill>
          <a:blip r:embed="rId3"/>
          <a:stretch>
            <a:fillRect/>
          </a:stretch>
        </p:blipFill>
        <p:spPr>
          <a:xfrm>
            <a:off x="7650163" y="1749425"/>
            <a:ext cx="403225" cy="354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29" name="稻壳儿小白白(http://dwz.cn/Wu2UP)"/>
          <p:cNvSpPr/>
          <p:nvPr/>
        </p:nvSpPr>
        <p:spPr>
          <a:xfrm>
            <a:off x="7543800" y="2662238"/>
            <a:ext cx="638175" cy="638175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24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0" name="稻壳儿小白白(http://dwz.cn/Wu2UP)"/>
          <p:cNvSpPr>
            <a:spLocks noEditPoints="1"/>
          </p:cNvSpPr>
          <p:nvPr/>
        </p:nvSpPr>
        <p:spPr>
          <a:xfrm>
            <a:off x="7648575" y="2771775"/>
            <a:ext cx="454025" cy="376238"/>
          </a:xfrm>
          <a:custGeom>
            <a:avLst/>
            <a:gdLst/>
            <a:ahLst/>
            <a:cxnLst>
              <a:cxn ang="0">
                <a:pos x="412459" y="124031"/>
              </a:cxn>
              <a:cxn ang="0">
                <a:pos x="387077" y="149473"/>
              </a:cxn>
              <a:cxn ang="0">
                <a:pos x="412459" y="176505"/>
              </a:cxn>
              <a:cxn ang="0">
                <a:pos x="439427" y="149473"/>
              </a:cxn>
              <a:cxn ang="0">
                <a:pos x="412459" y="124031"/>
              </a:cxn>
              <a:cxn ang="0">
                <a:pos x="42832" y="124031"/>
              </a:cxn>
              <a:cxn ang="0">
                <a:pos x="17450" y="149473"/>
              </a:cxn>
              <a:cxn ang="0">
                <a:pos x="42832" y="176505"/>
              </a:cxn>
              <a:cxn ang="0">
                <a:pos x="68214" y="149473"/>
              </a:cxn>
              <a:cxn ang="0">
                <a:pos x="42832" y="124031"/>
              </a:cxn>
              <a:cxn ang="0">
                <a:pos x="336313" y="77917"/>
              </a:cxn>
              <a:cxn ang="0">
                <a:pos x="298239" y="116080"/>
              </a:cxn>
              <a:cxn ang="0">
                <a:pos x="336313" y="154243"/>
              </a:cxn>
              <a:cxn ang="0">
                <a:pos x="374386" y="116080"/>
              </a:cxn>
              <a:cxn ang="0">
                <a:pos x="336313" y="77917"/>
              </a:cxn>
              <a:cxn ang="0">
                <a:pos x="455291" y="311666"/>
              </a:cxn>
              <a:cxn ang="0">
                <a:pos x="410872" y="311666"/>
              </a:cxn>
              <a:cxn ang="0">
                <a:pos x="410872" y="230570"/>
              </a:cxn>
              <a:cxn ang="0">
                <a:pos x="401354" y="192406"/>
              </a:cxn>
              <a:cxn ang="0">
                <a:pos x="412459" y="190816"/>
              </a:cxn>
              <a:cxn ang="0">
                <a:pos x="455291" y="233750"/>
              </a:cxn>
              <a:cxn ang="0">
                <a:pos x="455291" y="311666"/>
              </a:cxn>
              <a:cxn ang="0">
                <a:pos x="118978" y="77917"/>
              </a:cxn>
              <a:cxn ang="0">
                <a:pos x="80905" y="116080"/>
              </a:cxn>
              <a:cxn ang="0">
                <a:pos x="118978" y="154243"/>
              </a:cxn>
              <a:cxn ang="0">
                <a:pos x="157052" y="116080"/>
              </a:cxn>
              <a:cxn ang="0">
                <a:pos x="118978" y="77917"/>
              </a:cxn>
              <a:cxn ang="0">
                <a:pos x="42832" y="190816"/>
              </a:cxn>
              <a:cxn ang="0">
                <a:pos x="53937" y="192406"/>
              </a:cxn>
              <a:cxn ang="0">
                <a:pos x="44419" y="230570"/>
              </a:cxn>
              <a:cxn ang="0">
                <a:pos x="44419" y="311666"/>
              </a:cxn>
              <a:cxn ang="0">
                <a:pos x="0" y="311666"/>
              </a:cxn>
              <a:cxn ang="0">
                <a:pos x="0" y="233750"/>
              </a:cxn>
              <a:cxn ang="0">
                <a:pos x="42832" y="190816"/>
              </a:cxn>
              <a:cxn ang="0">
                <a:pos x="228439" y="0"/>
              </a:cxn>
              <a:cxn ang="0">
                <a:pos x="171329" y="57245"/>
              </a:cxn>
              <a:cxn ang="0">
                <a:pos x="228439" y="114490"/>
              </a:cxn>
              <a:cxn ang="0">
                <a:pos x="283962" y="57245"/>
              </a:cxn>
              <a:cxn ang="0">
                <a:pos x="228439" y="0"/>
              </a:cxn>
              <a:cxn ang="0">
                <a:pos x="398181" y="340289"/>
              </a:cxn>
              <a:cxn ang="0">
                <a:pos x="329967" y="340289"/>
              </a:cxn>
              <a:cxn ang="0">
                <a:pos x="329967" y="217848"/>
              </a:cxn>
              <a:cxn ang="0">
                <a:pos x="318862" y="171735"/>
              </a:cxn>
              <a:cxn ang="0">
                <a:pos x="336313" y="168554"/>
              </a:cxn>
              <a:cxn ang="0">
                <a:pos x="398181" y="230570"/>
              </a:cxn>
              <a:cxn ang="0">
                <a:pos x="398181" y="340289"/>
              </a:cxn>
              <a:cxn ang="0">
                <a:pos x="125324" y="217848"/>
              </a:cxn>
              <a:cxn ang="0">
                <a:pos x="125324" y="340289"/>
              </a:cxn>
              <a:cxn ang="0">
                <a:pos x="58696" y="340289"/>
              </a:cxn>
              <a:cxn ang="0">
                <a:pos x="58696" y="230570"/>
              </a:cxn>
              <a:cxn ang="0">
                <a:pos x="118978" y="168554"/>
              </a:cxn>
              <a:cxn ang="0">
                <a:pos x="136429" y="171735"/>
              </a:cxn>
              <a:cxn ang="0">
                <a:pos x="125324" y="217848"/>
              </a:cxn>
              <a:cxn ang="0">
                <a:pos x="139601" y="376862"/>
              </a:cxn>
              <a:cxn ang="0">
                <a:pos x="317276" y="376862"/>
              </a:cxn>
              <a:cxn ang="0">
                <a:pos x="317276" y="217848"/>
              </a:cxn>
              <a:cxn ang="0">
                <a:pos x="228439" y="128801"/>
              </a:cxn>
              <a:cxn ang="0">
                <a:pos x="139601" y="217848"/>
              </a:cxn>
              <a:cxn ang="0">
                <a:pos x="139601" y="376862"/>
              </a:cxn>
            </a:cxnLst>
            <a:rect l="0" t="0" r="0" b="0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稻壳儿小白白(http://dwz.cn/Wu2UP)"/>
          <p:cNvSpPr/>
          <p:nvPr/>
        </p:nvSpPr>
        <p:spPr>
          <a:xfrm>
            <a:off x="7543800" y="3689350"/>
            <a:ext cx="638175" cy="638175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24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2" name="稻壳儿小白白(http://dwz.cn/Wu2UP)"/>
          <p:cNvSpPr>
            <a:spLocks noEditPoints="1"/>
          </p:cNvSpPr>
          <p:nvPr/>
        </p:nvSpPr>
        <p:spPr>
          <a:xfrm>
            <a:off x="7685088" y="3868738"/>
            <a:ext cx="347662" cy="274637"/>
          </a:xfrm>
          <a:custGeom>
            <a:avLst/>
            <a:gdLst/>
            <a:ahLst/>
            <a:cxnLst>
              <a:cxn ang="0">
                <a:pos x="347358" y="261955"/>
              </a:cxn>
              <a:cxn ang="0">
                <a:pos x="347358" y="38997"/>
              </a:cxn>
              <a:cxn ang="0">
                <a:pos x="334650" y="27128"/>
              </a:cxn>
              <a:cxn ang="0">
                <a:pos x="177915" y="27128"/>
              </a:cxn>
              <a:cxn ang="0">
                <a:pos x="169443" y="14412"/>
              </a:cxn>
              <a:cxn ang="0">
                <a:pos x="169443" y="12716"/>
              </a:cxn>
              <a:cxn ang="0">
                <a:pos x="155887" y="0"/>
              </a:cxn>
              <a:cxn ang="0">
                <a:pos x="72860" y="0"/>
              </a:cxn>
              <a:cxn ang="0">
                <a:pos x="59305" y="12716"/>
              </a:cxn>
              <a:cxn ang="0">
                <a:pos x="59305" y="14412"/>
              </a:cxn>
              <a:cxn ang="0">
                <a:pos x="50833" y="27128"/>
              </a:cxn>
              <a:cxn ang="0">
                <a:pos x="50833" y="27128"/>
              </a:cxn>
              <a:cxn ang="0">
                <a:pos x="38972" y="38997"/>
              </a:cxn>
              <a:cxn ang="0">
                <a:pos x="38972" y="103426"/>
              </a:cxn>
              <a:cxn ang="0">
                <a:pos x="11861" y="103426"/>
              </a:cxn>
              <a:cxn ang="0">
                <a:pos x="4236" y="116990"/>
              </a:cxn>
              <a:cxn ang="0">
                <a:pos x="32194" y="261955"/>
              </a:cxn>
              <a:cxn ang="0">
                <a:pos x="44902" y="274671"/>
              </a:cxn>
              <a:cxn ang="0">
                <a:pos x="341427" y="274671"/>
              </a:cxn>
              <a:cxn ang="0">
                <a:pos x="347358" y="261955"/>
              </a:cxn>
              <a:cxn ang="0">
                <a:pos x="332108" y="122076"/>
              </a:cxn>
              <a:cxn ang="0">
                <a:pos x="332108" y="267889"/>
              </a:cxn>
              <a:cxn ang="0">
                <a:pos x="304150" y="111903"/>
              </a:cxn>
              <a:cxn ang="0">
                <a:pos x="292289" y="104273"/>
              </a:cxn>
              <a:cxn ang="0">
                <a:pos x="54222" y="104273"/>
              </a:cxn>
              <a:cxn ang="0">
                <a:pos x="54222" y="54256"/>
              </a:cxn>
              <a:cxn ang="0">
                <a:pos x="332108" y="54256"/>
              </a:cxn>
              <a:cxn ang="0">
                <a:pos x="332108" y="122076"/>
              </a:cxn>
            </a:cxnLst>
            <a:rect l="0" t="0" r="0" b="0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3" name="稻壳儿小白白(http://dwz.cn/Wu2UP)"/>
          <p:cNvSpPr/>
          <p:nvPr/>
        </p:nvSpPr>
        <p:spPr>
          <a:xfrm>
            <a:off x="7543800" y="4710113"/>
            <a:ext cx="638175" cy="638175"/>
          </a:xfrm>
          <a:prstGeom prst="ellipse">
            <a:avLst/>
          </a:prstGeom>
          <a:solidFill>
            <a:srgbClr val="117A6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en-US" altLang="x-none" sz="2400" dirty="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4" name="稻壳儿小白白(http://dwz.cn/Wu2UP)"/>
          <p:cNvSpPr/>
          <p:nvPr/>
        </p:nvSpPr>
        <p:spPr>
          <a:xfrm>
            <a:off x="7761288" y="4918075"/>
            <a:ext cx="36512" cy="34925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/>
          <a:lstStyle/>
          <a:p>
            <a:pPr eaLnBrk="1" hangingPunct="1"/>
            <a:endParaRPr lang="en-US" altLang="x-none" sz="24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5" name="稻壳儿小白白(http://dwz.cn/Wu2UP)"/>
          <p:cNvSpPr/>
          <p:nvPr/>
        </p:nvSpPr>
        <p:spPr>
          <a:xfrm>
            <a:off x="7832725" y="4864100"/>
            <a:ext cx="61913" cy="571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/>
          <a:lstStyle/>
          <a:p>
            <a:pPr eaLnBrk="1" hangingPunct="1"/>
            <a:endParaRPr lang="en-US" altLang="x-none" sz="24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6" name="稻壳儿小白白(http://dwz.cn/Wu2UP)"/>
          <p:cNvSpPr/>
          <p:nvPr/>
        </p:nvSpPr>
        <p:spPr>
          <a:xfrm>
            <a:off x="7935913" y="4919663"/>
            <a:ext cx="38100" cy="3333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/>
          <a:lstStyle/>
          <a:p>
            <a:pPr eaLnBrk="1" hangingPunct="1"/>
            <a:endParaRPr lang="en-US" altLang="x-none" sz="24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7" name="稻壳儿小白白(http://dwz.cn/Wu2UP)"/>
          <p:cNvSpPr/>
          <p:nvPr/>
        </p:nvSpPr>
        <p:spPr>
          <a:xfrm>
            <a:off x="7750175" y="5133975"/>
            <a:ext cx="228600" cy="57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/>
          <a:lstStyle/>
          <a:p>
            <a:pPr eaLnBrk="1" hangingPunct="1"/>
            <a:endParaRPr lang="en-US" altLang="x-none" sz="24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8" name="稻壳儿小白白(http://dwz.cn/Wu2UP)"/>
          <p:cNvSpPr/>
          <p:nvPr/>
        </p:nvSpPr>
        <p:spPr>
          <a:xfrm>
            <a:off x="7994650" y="4902200"/>
            <a:ext cx="63500" cy="5556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/>
          <a:lstStyle/>
          <a:p>
            <a:pPr eaLnBrk="1" hangingPunct="1"/>
            <a:endParaRPr lang="en-US" altLang="x-none" sz="24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39" name="稻壳儿小白白(http://dwz.cn/Wu2UP)"/>
          <p:cNvSpPr/>
          <p:nvPr/>
        </p:nvSpPr>
        <p:spPr>
          <a:xfrm>
            <a:off x="7678738" y="4902200"/>
            <a:ext cx="63500" cy="571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/>
          <a:lstStyle/>
          <a:p>
            <a:pPr eaLnBrk="1" hangingPunct="1"/>
            <a:endParaRPr lang="en-US" altLang="x-none" sz="24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40" name="稻壳儿小白白(http://dwz.cn/Wu2UP)"/>
          <p:cNvSpPr/>
          <p:nvPr/>
        </p:nvSpPr>
        <p:spPr>
          <a:xfrm>
            <a:off x="7721600" y="4930775"/>
            <a:ext cx="293688" cy="192088"/>
          </a:xfrm>
          <a:custGeom>
            <a:avLst/>
            <a:gdLst/>
            <a:ahLst/>
            <a:cxnLst>
              <a:cxn ang="0">
                <a:pos x="267557" y="32961"/>
              </a:cxn>
              <a:cxn ang="0">
                <a:pos x="224375" y="71837"/>
              </a:cxn>
              <a:cxn ang="0">
                <a:pos x="227762" y="32116"/>
              </a:cxn>
              <a:cxn ang="0">
                <a:pos x="214215" y="30425"/>
              </a:cxn>
              <a:cxn ang="0">
                <a:pos x="187967" y="63386"/>
              </a:cxn>
              <a:cxn ang="0">
                <a:pos x="154099" y="10142"/>
              </a:cxn>
              <a:cxn ang="0">
                <a:pos x="128698" y="10142"/>
              </a:cxn>
              <a:cxn ang="0">
                <a:pos x="95677" y="62541"/>
              </a:cxn>
              <a:cxn ang="0">
                <a:pos x="72816" y="30425"/>
              </a:cxn>
              <a:cxn ang="0">
                <a:pos x="60116" y="30425"/>
              </a:cxn>
              <a:cxn ang="0">
                <a:pos x="61809" y="74373"/>
              </a:cxn>
              <a:cxn ang="0">
                <a:pos x="19474" y="32961"/>
              </a:cxn>
              <a:cxn ang="0">
                <a:pos x="0" y="39722"/>
              </a:cxn>
              <a:cxn ang="0">
                <a:pos x="27094" y="191848"/>
              </a:cxn>
              <a:cxn ang="0">
                <a:pos x="254857" y="191848"/>
              </a:cxn>
              <a:cxn ang="0">
                <a:pos x="292958" y="43948"/>
              </a:cxn>
              <a:cxn ang="0">
                <a:pos x="267557" y="32961"/>
              </a:cxn>
            </a:cxnLst>
            <a:rect l="0" t="0" r="0" b="0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稻壳儿小白白(http://dwz.cn/Wu2UP)"/>
          <p:cNvSpPr txBox="1"/>
          <p:nvPr/>
        </p:nvSpPr>
        <p:spPr>
          <a:xfrm>
            <a:off x="8370888" y="1616075"/>
            <a:ext cx="12588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 eaLnBrk="1" hangingPunct="1"/>
            <a:r>
              <a:rPr lang="zh-CN" altLang="en-US" sz="1600" b="1" dirty="0">
                <a:solidFill>
                  <a:schemeClr val="tx1"/>
                </a:solidFill>
                <a:sym typeface="Arial" panose="020B0604020202020204" pitchFamily="34" charset="0"/>
              </a:rPr>
              <a:t>绘制屏幕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ea typeface="微软雅黑" pitchFamily="2" charset="-122"/>
              <a:sym typeface="Arial" panose="020B0604020202020204" pitchFamily="34" charset="0"/>
            </a:endParaRPr>
          </a:p>
        </p:txBody>
      </p:sp>
      <p:sp>
        <p:nvSpPr>
          <p:cNvPr id="43042" name="稻壳儿小白白(http://dwz.cn/Wu2UP)"/>
          <p:cNvSpPr txBox="1"/>
          <p:nvPr/>
        </p:nvSpPr>
        <p:spPr>
          <a:xfrm>
            <a:off x="8370888" y="1900238"/>
            <a:ext cx="238601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0" indent="0" algn="l"/>
            <a:r>
              <a:rPr lang="en-US" altLang="zh-CN" sz="1200">
                <a:ea typeface="宋体" panose="02010600030101010101" pitchFamily="2" charset="-122"/>
                <a:sym typeface="+mn-ea"/>
              </a:rPr>
              <a:t>       </a:t>
            </a:r>
            <a:r>
              <a:rPr lang="zh-CN" sz="1200">
                <a:latin typeface="+mn-ea"/>
                <a:ea typeface="+mn-ea"/>
                <a:sym typeface="+mn-ea"/>
              </a:rPr>
              <a:t>使用显示器与内存的映射关系，给内存写数据，然后显示到屏幕上。</a:t>
            </a:r>
            <a:endParaRPr lang="en-US" altLang="zh-CN" sz="1200" dirty="0">
              <a:solidFill>
                <a:srgbClr val="445469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43043" name="稻壳儿小白白(http://dwz.cn/Wu2UP)"/>
          <p:cNvSpPr txBox="1"/>
          <p:nvPr/>
        </p:nvSpPr>
        <p:spPr>
          <a:xfrm>
            <a:off x="8370888" y="2671763"/>
            <a:ext cx="12588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 eaLnBrk="1" hangingPunct="1"/>
            <a:r>
              <a:rPr lang="zh-CN" altLang="en-US" sz="1600" b="1" dirty="0">
                <a:solidFill>
                  <a:schemeClr val="tx1"/>
                </a:solidFill>
                <a:sym typeface="Arial" panose="020B0604020202020204" pitchFamily="34" charset="0"/>
              </a:rPr>
              <a:t>绘制敌机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ea typeface="微软雅黑" pitchFamily="2" charset="-122"/>
              <a:sym typeface="Arial" panose="020B0604020202020204" pitchFamily="34" charset="0"/>
            </a:endParaRPr>
          </a:p>
        </p:txBody>
      </p:sp>
      <p:sp>
        <p:nvSpPr>
          <p:cNvPr id="43044" name="稻壳儿小白白(http://dwz.cn/Wu2UP)"/>
          <p:cNvSpPr txBox="1"/>
          <p:nvPr/>
        </p:nvSpPr>
        <p:spPr>
          <a:xfrm>
            <a:off x="8370888" y="2967673"/>
            <a:ext cx="2386012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       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采用重力下降的方法来降落一个飞机;</a:t>
            </a:r>
          </a:p>
        </p:txBody>
      </p:sp>
      <p:sp>
        <p:nvSpPr>
          <p:cNvPr id="43045" name="稻壳儿小白白(http://dwz.cn/Wu2UP)"/>
          <p:cNvSpPr txBox="1"/>
          <p:nvPr/>
        </p:nvSpPr>
        <p:spPr>
          <a:xfrm>
            <a:off x="8371205" y="3724275"/>
            <a:ext cx="21653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本机的方向的捕获</a:t>
            </a:r>
          </a:p>
        </p:txBody>
      </p:sp>
      <p:sp>
        <p:nvSpPr>
          <p:cNvPr id="43046" name="稻壳儿小白白(http://dwz.cn/Wu2UP)"/>
          <p:cNvSpPr txBox="1"/>
          <p:nvPr/>
        </p:nvSpPr>
        <p:spPr>
          <a:xfrm>
            <a:off x="8370888" y="4008438"/>
            <a:ext cx="238601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       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使用BIOS中断来捕获键盘的事件，然后将方向存放到变量中，通过变量的值来判断方向在那里。</a:t>
            </a:r>
          </a:p>
        </p:txBody>
      </p:sp>
      <p:sp>
        <p:nvSpPr>
          <p:cNvPr id="43047" name="稻壳儿小白白(http://dwz.cn/Wu2UP)"/>
          <p:cNvSpPr txBox="1"/>
          <p:nvPr/>
        </p:nvSpPr>
        <p:spPr>
          <a:xfrm>
            <a:off x="8370888" y="4741863"/>
            <a:ext cx="12588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敌机是否存活</a:t>
            </a:r>
          </a:p>
        </p:txBody>
      </p:sp>
      <p:sp>
        <p:nvSpPr>
          <p:cNvPr id="43048" name="稻壳儿小白白(http://dwz.cn/Wu2UP)"/>
          <p:cNvSpPr txBox="1"/>
          <p:nvPr/>
        </p:nvSpPr>
        <p:spPr>
          <a:xfrm>
            <a:off x="8370888" y="5024438"/>
            <a:ext cx="2386012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       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使用变量来判断敌机是否死亡</a:t>
            </a: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9" name="图片 32"/>
          <p:cNvPicPr>
            <a:picLocks noChangeAspect="1"/>
          </p:cNvPicPr>
          <p:nvPr/>
        </p:nvPicPr>
        <p:blipFill>
          <a:blip r:embed="rId2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700" name="文本框 59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主要模块设计</a:t>
            </a:r>
            <a:endParaRPr lang="zh-CN" altLang="en-US" sz="2400" b="1" dirty="0">
              <a:solidFill>
                <a:srgbClr val="117A68"/>
              </a:solidFill>
              <a:latin typeface="微软雅黑" pitchFamily="2" charset="-122"/>
            </a:endParaRPr>
          </a:p>
        </p:txBody>
      </p:sp>
      <p:sp>
        <p:nvSpPr>
          <p:cNvPr id="28701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  <p:pic>
        <p:nvPicPr>
          <p:cNvPr id="2" name="图片 1" descr="图表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85" y="825500"/>
            <a:ext cx="3669665" cy="535876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1_Office 主题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759"/>
        </a:accent4>
        <a:accent5>
          <a:srgbClr val="F1AAAF"/>
        </a:accent5>
        <a:accent6>
          <a:srgbClr val="E2B2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759"/>
        </a:accent4>
        <a:accent5>
          <a:srgbClr val="F1AAAF"/>
        </a:accent5>
        <a:accent6>
          <a:srgbClr val="E2B2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383</Words>
  <Application>Microsoft Office PowerPoint</Application>
  <PresentationFormat>宽屏</PresentationFormat>
  <Paragraphs>65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Impact</vt:lpstr>
      <vt:lpstr>Times New Roman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 源</cp:lastModifiedBy>
  <cp:revision>507</cp:revision>
  <dcterms:created xsi:type="dcterms:W3CDTF">2018-12-17T13:34:50Z</dcterms:created>
  <dcterms:modified xsi:type="dcterms:W3CDTF">2018-12-17T17:29:15Z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