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419" r:id="rId3"/>
    <p:sldId id="422" r:id="rId4"/>
    <p:sldId id="486" r:id="rId5"/>
    <p:sldId id="487" r:id="rId6"/>
    <p:sldId id="428" r:id="rId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10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等线" pitchFamily="2" charset="-122"/>
                <a:ea typeface="等线" pitchFamily="2" charset="-122"/>
              </a:rPr>
              <a:t>‹#›</a:t>
            </a:fld>
            <a:endParaRPr lang="zh-CN" altLang="en-US" sz="1200" dirty="0">
              <a:latin typeface="等线" pitchFamily="2" charset="-122"/>
              <a:ea typeface="等线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lstStyle/>
          <a:p>
            <a:pPr lvl="0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itchFamily="2" charset="-122"/>
              <a:sym typeface="Arial" panose="020B0604020202020204" pitchFamily="34" charset="0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t>3</a:t>
            </a:fld>
            <a:endParaRPr lang="zh-CN" altLang="en-US" sz="1200" dirty="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lstStyle/>
          <a:p>
            <a:pPr lvl="0">
              <a:spcBef>
                <a:spcPct val="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itchFamily="2" charset="-122"/>
                <a:sym typeface="Arial" panose="020B0604020202020204" pitchFamily="34" charset="0"/>
              </a:rPr>
              <a:t>:  http://dwz.cn/Wu2UP</a:t>
            </a:r>
            <a:endParaRPr lang="zh-CN" altLang="en-US" b="1" dirty="0">
              <a:latin typeface="Arial" panose="020B0604020202020204" pitchFamily="34" charset="0"/>
              <a:ea typeface="微软雅黑" pitchFamily="2" charset="-122"/>
              <a:sym typeface="Arial" panose="020B0604020202020204" pitchFamily="34" charset="0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t>4</a:t>
            </a:fld>
            <a:endParaRPr lang="zh-CN" altLang="en-US" sz="1200" dirty="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62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1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5577">
            <a:off x="1618298" y="688975"/>
            <a:ext cx="8763000" cy="5205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文本框 6"/>
          <p:cNvSpPr txBox="1"/>
          <p:nvPr/>
        </p:nvSpPr>
        <p:spPr>
          <a:xfrm>
            <a:off x="3198495" y="2136458"/>
            <a:ext cx="5602288" cy="98488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2" charset="0"/>
              </a:rPr>
              <a:t>基于</a:t>
            </a:r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2" charset="0"/>
              </a:rPr>
              <a:t>8086</a:t>
            </a:r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2" charset="0"/>
              </a:rPr>
              <a:t>汇编</a:t>
            </a:r>
          </a:p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Impact" panose="020B0806030902050204" pitchFamily="2" charset="0"/>
              </a:rPr>
              <a:t>飞机大战</a:t>
            </a:r>
          </a:p>
        </p:txBody>
      </p:sp>
      <p:sp>
        <p:nvSpPr>
          <p:cNvPr id="4100" name="文本框 24"/>
          <p:cNvSpPr txBox="1"/>
          <p:nvPr/>
        </p:nvSpPr>
        <p:spPr>
          <a:xfrm>
            <a:off x="4925378" y="4583113"/>
            <a:ext cx="2147887" cy="8305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just" eaLnBrk="1" hangingPunct="1"/>
            <a:r>
              <a:rPr lang="zh-CN" altLang="en-US" sz="1800" dirty="0">
                <a:solidFill>
                  <a:schemeClr val="bg1"/>
                </a:solidFill>
                <a:latin typeface="Impact" panose="020B0806030902050204" pitchFamily="2" charset="0"/>
              </a:rPr>
              <a:t>报告人</a:t>
            </a:r>
            <a:r>
              <a:rPr lang="zh-CN" altLang="en-US" sz="1800" u="sng" dirty="0">
                <a:solidFill>
                  <a:schemeClr val="bg1"/>
                </a:solidFill>
                <a:latin typeface="Impact" panose="020B0806030902050204" pitchFamily="2" charset="0"/>
              </a:rPr>
              <a:t>  刘源   梁崎霖 </a:t>
            </a:r>
          </a:p>
          <a:p>
            <a:pPr algn="just" eaLnBrk="1" hangingPunct="1"/>
            <a:r>
              <a:rPr lang="zh-CN" altLang="en-US" sz="1800" dirty="0">
                <a:solidFill>
                  <a:schemeClr val="bg1"/>
                </a:solidFill>
                <a:latin typeface="Impact" panose="020B0806030902050204" pitchFamily="2" charset="0"/>
              </a:rPr>
              <a:t>学号 </a:t>
            </a:r>
            <a:r>
              <a:rPr lang="zh-CN" altLang="en-US" sz="1800" u="sng" dirty="0">
                <a:solidFill>
                  <a:schemeClr val="bg1"/>
                </a:solidFill>
                <a:latin typeface="Impact" panose="020B0806030902050204" pitchFamily="2" charset="0"/>
              </a:rPr>
              <a:t> </a:t>
            </a:r>
            <a:r>
              <a:rPr lang="en-US" altLang="zh-CN" sz="1800" u="sng" dirty="0">
                <a:solidFill>
                  <a:schemeClr val="bg1"/>
                </a:solidFill>
                <a:latin typeface="Impact" panose="020B0806030902050204" pitchFamily="2" charset="0"/>
              </a:rPr>
              <a:t>201611210134</a:t>
            </a:r>
          </a:p>
          <a:p>
            <a:pPr algn="just" eaLnBrk="1" hangingPunct="1"/>
            <a:r>
              <a:rPr lang="zh-CN" altLang="en-US" sz="1800" dirty="0">
                <a:solidFill>
                  <a:schemeClr val="bg1"/>
                </a:solidFill>
                <a:latin typeface="Impact" panose="020B0806030902050204" pitchFamily="2" charset="0"/>
              </a:rPr>
              <a:t>             </a:t>
            </a:r>
            <a:r>
              <a:rPr lang="zh-CN" altLang="en-US" sz="1800" u="sng" dirty="0">
                <a:solidFill>
                  <a:schemeClr val="bg1"/>
                </a:solidFill>
                <a:latin typeface="Impact" panose="020B0806030902050204" pitchFamily="2" charset="0"/>
              </a:rPr>
              <a:t> </a:t>
            </a:r>
            <a:r>
              <a:rPr lang="en-US" altLang="zh-CN" sz="1800" u="sng" dirty="0">
                <a:solidFill>
                  <a:schemeClr val="bg1"/>
                </a:solidFill>
                <a:latin typeface="Impact" panose="020B0806030902050204" pitchFamily="2" charset="0"/>
              </a:rPr>
              <a:t>201611210201 </a:t>
            </a:r>
            <a:endParaRPr lang="zh-CN" altLang="en-US" sz="1800" u="sng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 txBox="1"/>
          <p:nvPr/>
        </p:nvSpPr>
        <p:spPr>
          <a:xfrm>
            <a:off x="2967038" y="4416425"/>
            <a:ext cx="606425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itchFamily="2" charset="-122"/>
                <a:sym typeface="+mn-ea"/>
              </a:rPr>
              <a:t>实现模块</a:t>
            </a:r>
            <a:endParaRPr lang="en-US" altLang="zh-CN" sz="4800" b="1" dirty="0">
              <a:solidFill>
                <a:srgbClr val="007F58"/>
              </a:solidFill>
              <a:latin typeface="微软雅黑" pitchFamily="2" charset="-122"/>
              <a:sym typeface="+mn-ea"/>
            </a:endParaRPr>
          </a:p>
        </p:txBody>
      </p:sp>
      <p:grpSp>
        <p:nvGrpSpPr>
          <p:cNvPr id="7171" name="组合 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717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3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4" name="文本框 2"/>
          <p:cNvSpPr txBox="1"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2" charset="0"/>
              </a:rPr>
              <a:t>1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图片 18"/>
          <p:cNvPicPr>
            <a:picLocks noChangeAspect="1"/>
          </p:cNvPicPr>
          <p:nvPr/>
        </p:nvPicPr>
        <p:blipFill>
          <a:blip r:embed="rId3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文本框 19"/>
          <p:cNvSpPr txBox="1"/>
          <p:nvPr/>
        </p:nvSpPr>
        <p:spPr>
          <a:xfrm>
            <a:off x="987425" y="266700"/>
            <a:ext cx="2257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itchFamily="2" charset="-122"/>
              </a:rPr>
              <a:t>实现模块</a:t>
            </a:r>
          </a:p>
        </p:txBody>
      </p:sp>
      <p:sp>
        <p:nvSpPr>
          <p:cNvPr id="19463" name="文本框 20"/>
          <p:cNvSpPr txBox="1"/>
          <p:nvPr/>
        </p:nvSpPr>
        <p:spPr>
          <a:xfrm>
            <a:off x="261938" y="177800"/>
            <a:ext cx="627062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3600" dirty="0">
                <a:solidFill>
                  <a:schemeClr val="bg1"/>
                </a:solidFill>
                <a:latin typeface="Impact" panose="020B0806030902050204" pitchFamily="2" charset="0"/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9000" y="825500"/>
            <a:ext cx="512445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飞机绘制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A21C1F8E-BEF0-4DAF-AB0D-599E8A9D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598989"/>
            <a:ext cx="4980628" cy="310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D37CD1B4-A41F-46F3-B1DA-0C4CD49A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67" y="1225610"/>
            <a:ext cx="27813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A0B4A546-DFAE-4E31-AD95-A6DE2770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733" y="5432852"/>
            <a:ext cx="47582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将颜色、线的长度、起始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X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Y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坐标传入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10H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的中断中，令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AH=0CH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（写入点像，要写入位置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X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座标存于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CX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寄存器，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Y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座标存于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DX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寄存器，颜色存于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AL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寄存器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每画完一次重新计算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X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Y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的值，并且将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X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Y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的值放入栈中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图片 18"/>
          <p:cNvPicPr>
            <a:picLocks noChangeAspect="1"/>
          </p:cNvPicPr>
          <p:nvPr/>
        </p:nvPicPr>
        <p:blipFill>
          <a:blip r:embed="rId3"/>
          <a:srcRect l="13632" t="9293" r="6709" b="5219"/>
          <a:stretch>
            <a:fillRect/>
          </a:stretch>
        </p:blipFill>
        <p:spPr>
          <a:xfrm>
            <a:off x="2619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文本框 19"/>
          <p:cNvSpPr txBox="1"/>
          <p:nvPr/>
        </p:nvSpPr>
        <p:spPr>
          <a:xfrm>
            <a:off x="987425" y="266700"/>
            <a:ext cx="2257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itchFamily="2" charset="-122"/>
              </a:rPr>
              <a:t>实现模块</a:t>
            </a:r>
          </a:p>
        </p:txBody>
      </p:sp>
      <p:sp>
        <p:nvSpPr>
          <p:cNvPr id="19463" name="文本框 20"/>
          <p:cNvSpPr txBox="1"/>
          <p:nvPr/>
        </p:nvSpPr>
        <p:spPr>
          <a:xfrm>
            <a:off x="261938" y="177800"/>
            <a:ext cx="627062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3600" dirty="0">
                <a:solidFill>
                  <a:schemeClr val="bg1"/>
                </a:solidFill>
                <a:latin typeface="Impact" panose="020B0806030902050204" pitchFamily="2" charset="0"/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9000" y="825500"/>
            <a:ext cx="512445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游戏初始选单的设计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FD49BAD8-AD4F-49AE-84F7-B893B527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598988"/>
            <a:ext cx="4763574" cy="297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8814F3-563E-4230-A730-984C154C0255}"/>
              </a:ext>
            </a:extLst>
          </p:cNvPr>
          <p:cNvSpPr/>
          <p:nvPr/>
        </p:nvSpPr>
        <p:spPr>
          <a:xfrm>
            <a:off x="6539427" y="1661067"/>
            <a:ext cx="44926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定义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PUTS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zh-CN" dirty="0"/>
              <a:t>定义字符部分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CEEC94BD-2E4A-4421-9C9C-2D867200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33" y="2073404"/>
            <a:ext cx="2028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F89B8602-F251-4824-8C85-08084A04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27" y="4295490"/>
            <a:ext cx="4723063" cy="123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797222"/>
      </p:ext>
    </p:extLst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5577">
            <a:off x="1617663" y="688975"/>
            <a:ext cx="8763000" cy="5205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3" name="文本框 6"/>
          <p:cNvSpPr txBox="1"/>
          <p:nvPr/>
        </p:nvSpPr>
        <p:spPr>
          <a:xfrm>
            <a:off x="2759075" y="2014538"/>
            <a:ext cx="6748463" cy="25542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2" charset="0"/>
              </a:rPr>
              <a:t>THANKS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759"/>
      </a:accent4>
      <a:accent5>
        <a:srgbClr val="F1AAAF"/>
      </a:accent5>
      <a:accent6>
        <a:srgbClr val="E2B220"/>
      </a:accent6>
      <a:hlink>
        <a:srgbClr val="F33B48"/>
      </a:hlink>
      <a:folHlink>
        <a:srgbClr val="FFC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759"/>
        </a:accent4>
        <a:accent5>
          <a:srgbClr val="F1AAAF"/>
        </a:accent5>
        <a:accent6>
          <a:srgbClr val="E2B2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759"/>
      </a:accent4>
      <a:accent5>
        <a:srgbClr val="F1AAAF"/>
      </a:accent5>
      <a:accent6>
        <a:srgbClr val="E2B220"/>
      </a:accent6>
      <a:hlink>
        <a:srgbClr val="F33B48"/>
      </a:hlink>
      <a:folHlink>
        <a:srgbClr val="FFC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759"/>
        </a:accent4>
        <a:accent5>
          <a:srgbClr val="F1AAAF"/>
        </a:accent5>
        <a:accent6>
          <a:srgbClr val="E2B2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142</Words>
  <Application>Microsoft Office PowerPoint</Application>
  <PresentationFormat>宽屏</PresentationFormat>
  <Paragraphs>28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Impact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GOG 017</cp:lastModifiedBy>
  <cp:revision>510</cp:revision>
  <dcterms:created xsi:type="dcterms:W3CDTF">2018-12-17T13:34:50Z</dcterms:created>
  <dcterms:modified xsi:type="dcterms:W3CDTF">2019-01-19T04:53:18Z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