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840" r:id="rId2"/>
    <p:sldId id="845" r:id="rId3"/>
    <p:sldId id="841" r:id="rId4"/>
    <p:sldId id="848" r:id="rId5"/>
    <p:sldId id="842" r:id="rId6"/>
    <p:sldId id="847" r:id="rId7"/>
    <p:sldId id="843" r:id="rId8"/>
    <p:sldId id="846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8080"/>
    <a:srgbClr val="0000FF"/>
    <a:srgbClr val="006600"/>
    <a:srgbClr val="800000"/>
    <a:srgbClr val="808080"/>
    <a:srgbClr val="404040"/>
    <a:srgbClr val="003399"/>
    <a:srgbClr val="336699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2" autoAdjust="0"/>
    <p:restoredTop sz="84978" autoAdjust="0"/>
  </p:normalViewPr>
  <p:slideViewPr>
    <p:cSldViewPr>
      <p:cViewPr varScale="1">
        <p:scale>
          <a:sx n="77" d="100"/>
          <a:sy n="77" d="100"/>
        </p:scale>
        <p:origin x="141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1915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hi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bye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E2B571F6-0F46-43D6-BF59-2C8F4E9239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8767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hi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03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bye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46CE8C4E-4E2B-4FAA-924F-F78D103AAC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491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CE8C4E-4E2B-4FAA-924F-F78D103AAC5D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9275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CE8C4E-4E2B-4FAA-924F-F78D103AAC5D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8730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CE8C4E-4E2B-4FAA-924F-F78D103AAC5D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8758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5" descr="snake-on-tre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1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6" descr="2006-10-28_Python_in_60_Minute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4" t="68115" r="19565" b="1450"/>
          <a:stretch>
            <a:fillRect/>
          </a:stretch>
        </p:blipFill>
        <p:spPr bwMode="auto">
          <a:xfrm>
            <a:off x="1600200" y="741363"/>
            <a:ext cx="541020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"/>
          <p:cNvSpPr>
            <a:spLocks noChangeArrowheads="1"/>
          </p:cNvSpPr>
          <p:nvPr userDrawn="1"/>
        </p:nvSpPr>
        <p:spPr bwMode="auto">
          <a:xfrm>
            <a:off x="1981200" y="4191000"/>
            <a:ext cx="5562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7338" indent="-287338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  <a:buFont typeface="Wingdings" pitchFamily="2" charset="2"/>
              <a:buChar char="n"/>
            </a:pPr>
            <a:endParaRPr lang="en-GB" altLang="zh-CN" sz="1600"/>
          </a:p>
        </p:txBody>
      </p:sp>
      <p:sp>
        <p:nvSpPr>
          <p:cNvPr id="194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0" y="2743200"/>
            <a:ext cx="9144000" cy="1600200"/>
          </a:xfrm>
        </p:spPr>
        <p:txBody>
          <a:bodyPr anchor="ctr"/>
          <a:lstStyle>
            <a:lvl1pPr>
              <a:defRPr sz="4400" b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6800" y="6486525"/>
            <a:ext cx="457200" cy="381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1BCACC2-EB2E-41B5-88CE-73A61AB12F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218042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D35B4-CD61-434F-B263-5E6E207B21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96323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477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477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8452F-4105-48B6-93DB-6861893DE9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976153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11/1/2018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551321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4B451-ED34-44AC-A294-F69DDAD52F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54706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CA548-88A0-4B76-ACB8-541D048795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376856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28CAA-8BE4-46E1-93AA-6E4772B53C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804182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15D8D-A7E5-4C44-8276-4D9C4CFAE0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62110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91312-4604-4E58-8319-6E38FD6FBB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261951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DC48A-AC36-4DC7-9F8C-4BFF4C0342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001754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D5092-F570-4E83-87BB-25B42F38CC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818756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160E3-5837-415F-9BBB-C137EFF193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292862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8" b="36090"/>
          <a:stretch>
            <a:fillRect/>
          </a:stretch>
        </p:blipFill>
        <p:spPr bwMode="auto">
          <a:xfrm>
            <a:off x="0" y="6048375"/>
            <a:ext cx="12954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066800"/>
            <a:ext cx="9144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  <a:ea typeface="宋体" charset="-122"/>
              </a:defRPr>
            </a:lvl1pPr>
          </a:lstStyle>
          <a:p>
            <a:pPr>
              <a:defRPr/>
            </a:pPr>
            <a:fld id="{3C3F5D21-47BA-43E3-9A7C-87A4E15DF7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4" r:id="rId12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90563" indent="-233363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2pPr>
      <a:lvl3pPr marL="1084263" indent="-1698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3pPr>
      <a:lvl4pPr marL="1541463" indent="-1698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" y="202692"/>
            <a:ext cx="1359408" cy="1363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660"/>
              </a:lnSpc>
            </a:pPr>
            <a:r>
              <a:rPr lang="zh-CN" altLang="en-US" sz="4000" b="0" dirty="0" smtClean="0"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练习题</a:t>
            </a:r>
            <a:endParaRPr sz="4000" b="0" dirty="0"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1196752"/>
            <a:ext cx="8496944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200" dirty="0" smtClean="0"/>
              <a:t>编写程序，求下列式子的值。</a:t>
            </a:r>
            <a:endParaRPr lang="en-US" altLang="zh-CN" sz="22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sz="22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sz="22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1628800"/>
            <a:ext cx="3362115" cy="864096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87624" y="2708920"/>
            <a:ext cx="3816424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 =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101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i%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!=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item =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/i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item = -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/i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 = t+item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print(t)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94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" y="202692"/>
            <a:ext cx="1359408" cy="1363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660"/>
              </a:lnSpc>
            </a:pPr>
            <a:r>
              <a:rPr lang="zh-CN" altLang="en-US" sz="4000" b="0" dirty="0" smtClean="0"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练习题</a:t>
            </a:r>
            <a:endParaRPr sz="4000" b="0" dirty="0"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1700808"/>
            <a:ext cx="3440814" cy="122413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23528" y="1268760"/>
            <a:ext cx="8496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 smtClean="0">
                <a:solidFill>
                  <a:srgbClr val="C00000"/>
                </a:solidFill>
              </a:rPr>
              <a:t>作业</a:t>
            </a:r>
            <a:r>
              <a:rPr lang="en-US" altLang="zh-CN" sz="2200" dirty="0" smtClean="0">
                <a:solidFill>
                  <a:srgbClr val="C00000"/>
                </a:solidFill>
              </a:rPr>
              <a:t>1</a:t>
            </a:r>
            <a:r>
              <a:rPr lang="zh-CN" altLang="en-US" sz="2200" dirty="0" smtClean="0">
                <a:solidFill>
                  <a:srgbClr val="C00000"/>
                </a:solidFill>
              </a:rPr>
              <a:t>：编写程序，求下列式子的值。</a:t>
            </a:r>
            <a:endParaRPr lang="en-US" altLang="zh-CN" sz="22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09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" y="202692"/>
            <a:ext cx="1359408" cy="1363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660"/>
              </a:lnSpc>
            </a:pPr>
            <a:r>
              <a:rPr lang="zh-CN" altLang="en-US" sz="4000" b="0" dirty="0" smtClean="0"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练习题</a:t>
            </a:r>
            <a:endParaRPr sz="4000" b="0" dirty="0"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1196752"/>
            <a:ext cx="84969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200" dirty="0" smtClean="0"/>
              <a:t>2. </a:t>
            </a:r>
            <a:r>
              <a:rPr lang="zh-CN" altLang="en-US" sz="2200" dirty="0" smtClean="0"/>
              <a:t>编写程序，求</a:t>
            </a:r>
            <a:r>
              <a:rPr lang="en-US" altLang="zh-CN" sz="2200" dirty="0" smtClean="0"/>
              <a:t>s=1+(1+2)+(1+2+3)+…+(1+2+3+…+n)</a:t>
            </a:r>
            <a:r>
              <a:rPr lang="zh-CN" altLang="en-US" sz="2200" dirty="0" smtClean="0"/>
              <a:t>的值。</a:t>
            </a:r>
            <a:endParaRPr lang="en-US" altLang="zh-CN" sz="2200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87624" y="2060848"/>
            <a:ext cx="5184576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= int(input(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 = 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item =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 =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,n+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item += i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 += item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'item='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,item,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's='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,s)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print(s)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06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" y="202692"/>
            <a:ext cx="1359408" cy="1363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660"/>
              </a:lnSpc>
            </a:pPr>
            <a:r>
              <a:rPr lang="zh-CN" altLang="en-US" sz="4000" b="0" dirty="0" smtClean="0"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练习题</a:t>
            </a:r>
            <a:endParaRPr sz="4000" b="0" dirty="0"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5536" y="1196752"/>
            <a:ext cx="84969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 smtClean="0">
                <a:solidFill>
                  <a:srgbClr val="C00000"/>
                </a:solidFill>
              </a:rPr>
              <a:t>作业</a:t>
            </a:r>
            <a:r>
              <a:rPr lang="en-US" altLang="zh-CN" sz="2200" dirty="0" smtClean="0">
                <a:solidFill>
                  <a:srgbClr val="C00000"/>
                </a:solidFill>
              </a:rPr>
              <a:t>2</a:t>
            </a:r>
            <a:r>
              <a:rPr lang="zh-CN" altLang="en-US" sz="2200" dirty="0" smtClean="0">
                <a:solidFill>
                  <a:srgbClr val="C00000"/>
                </a:solidFill>
              </a:rPr>
              <a:t>：</a:t>
            </a:r>
            <a:r>
              <a:rPr lang="en-US" altLang="zh-CN" sz="2200" dirty="0" smtClean="0">
                <a:solidFill>
                  <a:srgbClr val="C00000"/>
                </a:solidFill>
              </a:rPr>
              <a:t> </a:t>
            </a:r>
            <a:r>
              <a:rPr lang="zh-CN" altLang="en-US" sz="2200" dirty="0" smtClean="0">
                <a:solidFill>
                  <a:srgbClr val="C00000"/>
                </a:solidFill>
              </a:rPr>
              <a:t>编写</a:t>
            </a:r>
            <a:r>
              <a:rPr lang="zh-CN" altLang="en-US" sz="2200" dirty="0">
                <a:solidFill>
                  <a:srgbClr val="C00000"/>
                </a:solidFill>
              </a:rPr>
              <a:t>程序，求出</a:t>
            </a:r>
            <a:r>
              <a:rPr lang="en-US" altLang="zh-CN" sz="2200" dirty="0">
                <a:solidFill>
                  <a:srgbClr val="C00000"/>
                </a:solidFill>
              </a:rPr>
              <a:t>200</a:t>
            </a:r>
            <a:r>
              <a:rPr lang="zh-CN" altLang="en-US" sz="2200" dirty="0">
                <a:solidFill>
                  <a:srgbClr val="C00000"/>
                </a:solidFill>
              </a:rPr>
              <a:t>～</a:t>
            </a:r>
            <a:r>
              <a:rPr lang="en-US" altLang="zh-CN" sz="2200" dirty="0">
                <a:solidFill>
                  <a:srgbClr val="C00000"/>
                </a:solidFill>
              </a:rPr>
              <a:t>300</a:t>
            </a:r>
            <a:r>
              <a:rPr lang="zh-CN" altLang="en-US" sz="2200" dirty="0">
                <a:solidFill>
                  <a:srgbClr val="C00000"/>
                </a:solidFill>
              </a:rPr>
              <a:t>之间的数</a:t>
            </a:r>
            <a:r>
              <a:rPr lang="zh-CN" altLang="en-US" sz="2200" dirty="0" smtClean="0">
                <a:solidFill>
                  <a:srgbClr val="C00000"/>
                </a:solidFill>
              </a:rPr>
              <a:t>，求</a:t>
            </a:r>
            <a:r>
              <a:rPr lang="zh-CN" altLang="en-US" sz="2200" dirty="0">
                <a:solidFill>
                  <a:srgbClr val="C00000"/>
                </a:solidFill>
              </a:rPr>
              <a:t>三个数字之积为</a:t>
            </a:r>
            <a:r>
              <a:rPr lang="en-US" altLang="zh-CN" sz="2200" dirty="0">
                <a:solidFill>
                  <a:srgbClr val="C00000"/>
                </a:solidFill>
              </a:rPr>
              <a:t>42</a:t>
            </a:r>
            <a:r>
              <a:rPr lang="zh-CN" altLang="en-US" sz="2200" dirty="0">
                <a:solidFill>
                  <a:srgbClr val="C00000"/>
                </a:solidFill>
              </a:rPr>
              <a:t>，三</a:t>
            </a:r>
            <a:r>
              <a:rPr lang="zh-CN" altLang="en-US" sz="2200" dirty="0" smtClean="0">
                <a:solidFill>
                  <a:srgbClr val="C00000"/>
                </a:solidFill>
              </a:rPr>
              <a:t>个数</a:t>
            </a:r>
            <a:r>
              <a:rPr lang="zh-CN" altLang="en-US" sz="2200" dirty="0">
                <a:solidFill>
                  <a:srgbClr val="C00000"/>
                </a:solidFill>
              </a:rPr>
              <a:t>字</a:t>
            </a:r>
            <a:r>
              <a:rPr lang="zh-CN" altLang="en-US" sz="2200" dirty="0" smtClean="0">
                <a:solidFill>
                  <a:srgbClr val="C00000"/>
                </a:solidFill>
              </a:rPr>
              <a:t>之</a:t>
            </a:r>
            <a:r>
              <a:rPr lang="zh-CN" altLang="en-US" sz="2200" dirty="0">
                <a:solidFill>
                  <a:srgbClr val="C00000"/>
                </a:solidFill>
              </a:rPr>
              <a:t>和为</a:t>
            </a:r>
            <a:r>
              <a:rPr lang="en-US" altLang="zh-CN" sz="2200" dirty="0">
                <a:solidFill>
                  <a:srgbClr val="C00000"/>
                </a:solidFill>
              </a:rPr>
              <a:t>12</a:t>
            </a:r>
            <a:r>
              <a:rPr lang="zh-CN" altLang="en-US" sz="2200" dirty="0" smtClean="0">
                <a:solidFill>
                  <a:srgbClr val="C00000"/>
                </a:solidFill>
              </a:rPr>
              <a:t>。</a:t>
            </a:r>
            <a:endParaRPr lang="en-US" altLang="zh-CN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43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" y="202692"/>
            <a:ext cx="1359408" cy="1363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660"/>
              </a:lnSpc>
            </a:pPr>
            <a:r>
              <a:rPr lang="zh-CN" altLang="en-US" sz="4000" b="0" dirty="0" smtClean="0"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练习题</a:t>
            </a:r>
            <a:endParaRPr sz="4000" b="0" dirty="0"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1196752"/>
            <a:ext cx="8496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200" dirty="0" smtClean="0"/>
              <a:t>3. </a:t>
            </a:r>
            <a:r>
              <a:rPr lang="zh-CN" altLang="en-US" sz="2200" dirty="0" smtClean="0"/>
              <a:t>编写程序，求满足以下条件的最大的</a:t>
            </a:r>
            <a:r>
              <a:rPr lang="en-US" altLang="zh-CN" sz="2200" dirty="0" smtClean="0"/>
              <a:t>n: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628800"/>
            <a:ext cx="3960440" cy="665619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87624" y="2636912"/>
            <a:ext cx="3096344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s, n =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 True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 += n * n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 &gt;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break</a:t>
            </a:r>
            <a:b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+=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print(n,s)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93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" y="202692"/>
            <a:ext cx="1359408" cy="1363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660"/>
              </a:lnSpc>
            </a:pPr>
            <a:r>
              <a:rPr lang="zh-CN" altLang="en-US" sz="4000" b="0" dirty="0" smtClean="0"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练习题</a:t>
            </a:r>
            <a:endParaRPr sz="4000" b="0" dirty="0"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1340768"/>
            <a:ext cx="8496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 smtClean="0">
                <a:solidFill>
                  <a:srgbClr val="C00000"/>
                </a:solidFill>
              </a:rPr>
              <a:t>作业</a:t>
            </a:r>
            <a:r>
              <a:rPr lang="en-US" altLang="zh-CN" sz="2200" dirty="0" smtClean="0">
                <a:solidFill>
                  <a:srgbClr val="C00000"/>
                </a:solidFill>
              </a:rPr>
              <a:t>3</a:t>
            </a:r>
            <a:r>
              <a:rPr lang="zh-CN" altLang="en-US" sz="2200" dirty="0" smtClean="0">
                <a:solidFill>
                  <a:srgbClr val="C00000"/>
                </a:solidFill>
              </a:rPr>
              <a:t>：编写程序，求</a:t>
            </a:r>
            <a:r>
              <a:rPr lang="en-US" altLang="zh-CN" sz="2200" dirty="0" smtClean="0">
                <a:solidFill>
                  <a:srgbClr val="C00000"/>
                </a:solidFill>
              </a:rPr>
              <a:t>PI</a:t>
            </a:r>
            <a:r>
              <a:rPr lang="zh-CN" altLang="en-US" sz="2200" dirty="0" smtClean="0">
                <a:solidFill>
                  <a:srgbClr val="C00000"/>
                </a:solidFill>
              </a:rPr>
              <a:t>值，要求最后一项的绝对值小于</a:t>
            </a:r>
            <a:r>
              <a:rPr lang="en-US" altLang="zh-CN" sz="2200" dirty="0" smtClean="0">
                <a:solidFill>
                  <a:srgbClr val="C00000"/>
                </a:solidFill>
              </a:rPr>
              <a:t>0.0001</a:t>
            </a:r>
            <a:r>
              <a:rPr lang="zh-CN" altLang="en-US" sz="2200" dirty="0" smtClean="0">
                <a:solidFill>
                  <a:srgbClr val="C00000"/>
                </a:solidFill>
              </a:rPr>
              <a:t>。</a:t>
            </a:r>
            <a:endParaRPr lang="en-US" altLang="zh-CN" sz="2200" dirty="0" smtClean="0">
              <a:solidFill>
                <a:srgbClr val="C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1916831"/>
            <a:ext cx="3168352" cy="95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0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" y="202692"/>
            <a:ext cx="1359408" cy="1363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660"/>
              </a:lnSpc>
            </a:pPr>
            <a:r>
              <a:rPr lang="zh-CN" altLang="en-US" sz="4000" b="0" dirty="0" smtClean="0"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练习题</a:t>
            </a:r>
            <a:endParaRPr sz="4000" b="0" dirty="0"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1196752"/>
            <a:ext cx="8496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200" dirty="0" smtClean="0"/>
              <a:t>4. </a:t>
            </a:r>
            <a:r>
              <a:rPr lang="zh-CN" altLang="en-US" sz="2200" dirty="0" smtClean="0"/>
              <a:t>打印下列图形：</a:t>
            </a:r>
            <a:endParaRPr lang="en-US" altLang="zh-CN" sz="22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1196752"/>
            <a:ext cx="1800200" cy="2374496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51520" y="3645024"/>
            <a:ext cx="4248472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range(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 </a:t>
            </a:r>
            <a:r>
              <a:rPr kumimoji="0" lang="zh-CN" altLang="zh-CN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range(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-i):</a:t>
            </a:r>
            <a:b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print(</a:t>
            </a:r>
            <a:r>
              <a:rPr kumimoji="0" lang="zh-CN" altLang="zh-CN" sz="2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'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end = </a:t>
            </a:r>
            <a:r>
              <a:rPr kumimoji="0" lang="zh-CN" altLang="zh-CN" sz="2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''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 </a:t>
            </a:r>
            <a:r>
              <a:rPr kumimoji="0" lang="zh-CN" altLang="zh-CN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range(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*i):</a:t>
            </a:r>
            <a:b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print(</a:t>
            </a:r>
            <a:r>
              <a:rPr kumimoji="0" lang="zh-CN" altLang="zh-CN" sz="2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"*"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end = </a:t>
            </a:r>
            <a:r>
              <a:rPr kumimoji="0" lang="zh-CN" altLang="zh-CN" sz="2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''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print()</a:t>
            </a:r>
            <a:endParaRPr kumimoji="0" lang="zh-CN" altLang="zh-CN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716016" y="3609598"/>
            <a:ext cx="4104456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range(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 </a:t>
            </a:r>
            <a:r>
              <a:rPr kumimoji="0" lang="zh-CN" altLang="zh-CN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range(i+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print(</a:t>
            </a:r>
            <a:r>
              <a:rPr kumimoji="0" lang="zh-CN" altLang="zh-CN" sz="2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 "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end = </a:t>
            </a:r>
            <a:r>
              <a:rPr kumimoji="0" lang="zh-CN" altLang="zh-CN" sz="2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''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 </a:t>
            </a:r>
            <a:r>
              <a:rPr kumimoji="0" lang="zh-CN" altLang="zh-CN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range(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*i):</a:t>
            </a:r>
            <a:b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print(</a:t>
            </a:r>
            <a:r>
              <a:rPr kumimoji="0" lang="zh-CN" altLang="zh-CN" sz="2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"*"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end=</a:t>
            </a:r>
            <a:r>
              <a:rPr kumimoji="0" lang="zh-CN" altLang="zh-CN" sz="2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''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print()</a:t>
            </a:r>
            <a:endParaRPr kumimoji="0" lang="zh-CN" altLang="zh-CN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592" y="594928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/>
              <a:t>上半部分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6228184" y="580526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/>
              <a:t>下半部分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571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" y="202692"/>
            <a:ext cx="1359408" cy="1363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660"/>
              </a:lnSpc>
            </a:pPr>
            <a:r>
              <a:rPr lang="zh-CN" altLang="en-US" sz="4000" b="0" dirty="0" smtClean="0"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练习题</a:t>
            </a:r>
            <a:endParaRPr sz="4000" b="0" dirty="0"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1196752"/>
            <a:ext cx="67687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 smtClean="0">
                <a:solidFill>
                  <a:srgbClr val="C00000"/>
                </a:solidFill>
              </a:rPr>
              <a:t>作业</a:t>
            </a:r>
            <a:r>
              <a:rPr lang="en-US" altLang="zh-CN" sz="2200" dirty="0" smtClean="0">
                <a:solidFill>
                  <a:srgbClr val="C00000"/>
                </a:solidFill>
              </a:rPr>
              <a:t>4</a:t>
            </a:r>
            <a:r>
              <a:rPr lang="zh-CN" altLang="en-US" sz="2200" dirty="0" smtClean="0">
                <a:solidFill>
                  <a:srgbClr val="C00000"/>
                </a:solidFill>
              </a:rPr>
              <a:t>：</a:t>
            </a:r>
            <a:r>
              <a:rPr lang="en-US" altLang="zh-CN" sz="2200" dirty="0" smtClean="0">
                <a:solidFill>
                  <a:srgbClr val="C00000"/>
                </a:solidFill>
              </a:rPr>
              <a:t> </a:t>
            </a:r>
            <a:r>
              <a:rPr lang="zh-CN" altLang="en-US" sz="2200" dirty="0" smtClean="0">
                <a:solidFill>
                  <a:srgbClr val="C00000"/>
                </a:solidFill>
              </a:rPr>
              <a:t>输入</a:t>
            </a:r>
            <a:r>
              <a:rPr lang="en-US" altLang="zh-CN" sz="2200" dirty="0" smtClean="0">
                <a:solidFill>
                  <a:srgbClr val="C00000"/>
                </a:solidFill>
              </a:rPr>
              <a:t>m</a:t>
            </a:r>
            <a:r>
              <a:rPr lang="zh-CN" altLang="en-US" sz="2200" dirty="0" smtClean="0">
                <a:solidFill>
                  <a:srgbClr val="C00000"/>
                </a:solidFill>
              </a:rPr>
              <a:t>，</a:t>
            </a:r>
            <a:r>
              <a:rPr lang="en-US" altLang="zh-CN" sz="2200" dirty="0" smtClean="0">
                <a:solidFill>
                  <a:srgbClr val="C00000"/>
                </a:solidFill>
              </a:rPr>
              <a:t>n</a:t>
            </a:r>
            <a:r>
              <a:rPr lang="zh-CN" altLang="en-US" sz="2200" dirty="0" smtClean="0">
                <a:solidFill>
                  <a:srgbClr val="C00000"/>
                </a:solidFill>
              </a:rPr>
              <a:t>，打印下列平行四边形。</a:t>
            </a:r>
            <a:endParaRPr lang="en-US" altLang="zh-CN" sz="2200" dirty="0" smtClean="0">
              <a:solidFill>
                <a:srgbClr val="C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988840"/>
            <a:ext cx="2875597" cy="172819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23528" y="4509120"/>
            <a:ext cx="8496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 smtClean="0">
                <a:solidFill>
                  <a:srgbClr val="C00000"/>
                </a:solidFill>
              </a:rPr>
              <a:t>作业</a:t>
            </a:r>
            <a:r>
              <a:rPr lang="en-US" altLang="zh-CN" sz="2200" dirty="0" smtClean="0">
                <a:solidFill>
                  <a:srgbClr val="C00000"/>
                </a:solidFill>
              </a:rPr>
              <a:t>5</a:t>
            </a:r>
            <a:r>
              <a:rPr lang="zh-CN" altLang="en-US" sz="2200" dirty="0" smtClean="0">
                <a:solidFill>
                  <a:srgbClr val="C00000"/>
                </a:solidFill>
              </a:rPr>
              <a:t>：</a:t>
            </a:r>
            <a:r>
              <a:rPr lang="en-US" altLang="zh-CN" sz="2200" dirty="0" smtClean="0">
                <a:solidFill>
                  <a:srgbClr val="C00000"/>
                </a:solidFill>
              </a:rPr>
              <a:t> </a:t>
            </a:r>
            <a:r>
              <a:rPr lang="zh-CN" altLang="en-US" sz="2200" dirty="0" smtClean="0">
                <a:solidFill>
                  <a:srgbClr val="C00000"/>
                </a:solidFill>
              </a:rPr>
              <a:t>统计用数字</a:t>
            </a:r>
            <a:r>
              <a:rPr lang="en-US" altLang="zh-CN" sz="2200" dirty="0" smtClean="0">
                <a:solidFill>
                  <a:srgbClr val="C00000"/>
                </a:solidFill>
              </a:rPr>
              <a:t>0</a:t>
            </a:r>
            <a:r>
              <a:rPr lang="zh-CN" altLang="en-US" sz="2200" dirty="0" smtClean="0">
                <a:solidFill>
                  <a:srgbClr val="C00000"/>
                </a:solidFill>
              </a:rPr>
              <a:t>～</a:t>
            </a:r>
            <a:r>
              <a:rPr lang="en-US" altLang="zh-CN" sz="2200" dirty="0" smtClean="0">
                <a:solidFill>
                  <a:srgbClr val="C00000"/>
                </a:solidFill>
              </a:rPr>
              <a:t>9</a:t>
            </a:r>
            <a:r>
              <a:rPr lang="zh-CN" altLang="en-US" sz="2200" dirty="0" smtClean="0">
                <a:solidFill>
                  <a:srgbClr val="C00000"/>
                </a:solidFill>
              </a:rPr>
              <a:t>可以组成多少个没有重复数位的</a:t>
            </a:r>
            <a:r>
              <a:rPr lang="en-US" altLang="zh-CN" sz="2200" dirty="0" smtClean="0">
                <a:solidFill>
                  <a:srgbClr val="C00000"/>
                </a:solidFill>
              </a:rPr>
              <a:t>3</a:t>
            </a:r>
            <a:r>
              <a:rPr lang="zh-CN" altLang="en-US" sz="2200" dirty="0" smtClean="0">
                <a:solidFill>
                  <a:srgbClr val="C00000"/>
                </a:solidFill>
              </a:rPr>
              <a:t>位偶数。</a:t>
            </a:r>
            <a:endParaRPr lang="en-US" altLang="zh-CN" sz="22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09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8">
      <a:dk1>
        <a:srgbClr val="000000"/>
      </a:dk1>
      <a:lt1>
        <a:srgbClr val="FFFFFF"/>
      </a:lt1>
      <a:dk2>
        <a:srgbClr val="800080"/>
      </a:dk2>
      <a:lt2>
        <a:srgbClr val="1C1C1C"/>
      </a:lt2>
      <a:accent1>
        <a:srgbClr val="777777"/>
      </a:accent1>
      <a:accent2>
        <a:srgbClr val="FFCF01"/>
      </a:accent2>
      <a:accent3>
        <a:srgbClr val="FFFFFF"/>
      </a:accent3>
      <a:accent4>
        <a:srgbClr val="000000"/>
      </a:accent4>
      <a:accent5>
        <a:srgbClr val="BDBDBD"/>
      </a:accent5>
      <a:accent6>
        <a:srgbClr val="E7BB01"/>
      </a:accent6>
      <a:hlink>
        <a:srgbClr val="800080"/>
      </a:hlink>
      <a:folHlink>
        <a:srgbClr val="800080"/>
      </a:folHlink>
    </a:clrScheme>
    <a:fontScheme name="Blends">
      <a:majorFont>
        <a:latin typeface="Verdana"/>
        <a:ea typeface=""/>
        <a:cs typeface="Times New Roman"/>
      </a:majorFont>
      <a:minorFont>
        <a:latin typeface="Verdan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itchFamily="2" charset="2"/>
          <a:buChar char="n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itchFamily="2" charset="2"/>
          <a:buChar char="n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800080"/>
        </a:dk2>
        <a:lt2>
          <a:srgbClr val="1C1C1C"/>
        </a:lt2>
        <a:accent1>
          <a:srgbClr val="777777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E7BB01"/>
        </a:accent6>
        <a:hlink>
          <a:srgbClr val="800080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C:\Programs\MsOffice\Templates\Presentation Designs\Straight Edge.pot</Template>
  <TotalTime>63399</TotalTime>
  <Words>198</Words>
  <Application>Microsoft Office PowerPoint</Application>
  <PresentationFormat>全屏显示(4:3)</PresentationFormat>
  <Paragraphs>28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Adobe 黑体 Std R</vt:lpstr>
      <vt:lpstr>黑体</vt:lpstr>
      <vt:lpstr>宋体</vt:lpstr>
      <vt:lpstr>Arial</vt:lpstr>
      <vt:lpstr>Tahoma</vt:lpstr>
      <vt:lpstr>Times New Roman</vt:lpstr>
      <vt:lpstr>Verdana</vt:lpstr>
      <vt:lpstr>Wingdings</vt:lpstr>
      <vt:lpstr>Blends</vt:lpstr>
      <vt:lpstr>练习题</vt:lpstr>
      <vt:lpstr>练习题</vt:lpstr>
      <vt:lpstr>练习题</vt:lpstr>
      <vt:lpstr>练习题</vt:lpstr>
      <vt:lpstr>练习题</vt:lpstr>
      <vt:lpstr>练习题</vt:lpstr>
      <vt:lpstr>练习题</vt:lpstr>
      <vt:lpstr>练习题</vt:lpstr>
    </vt:vector>
  </TitlesOfParts>
  <Company>University of Washington, CS 4 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with Python</dc:title>
  <dc:creator>Marty Stepp</dc:creator>
  <cp:lastModifiedBy>admin</cp:lastModifiedBy>
  <cp:revision>1980</cp:revision>
  <cp:lastPrinted>2009-04-22T19:24:48Z</cp:lastPrinted>
  <dcterms:created xsi:type="dcterms:W3CDTF">2009-04-22T19:24:48Z</dcterms:created>
  <dcterms:modified xsi:type="dcterms:W3CDTF">2018-11-01T04:38:40Z</dcterms:modified>
</cp:coreProperties>
</file>