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9"/>
  </p:notesMasterIdLst>
  <p:handoutMasterIdLst>
    <p:handoutMasterId r:id="rId40"/>
  </p:handoutMasterIdLst>
  <p:sldIdLst>
    <p:sldId id="256" r:id="rId2"/>
    <p:sldId id="1133" r:id="rId3"/>
    <p:sldId id="1136" r:id="rId4"/>
    <p:sldId id="1137" r:id="rId5"/>
    <p:sldId id="1138" r:id="rId6"/>
    <p:sldId id="1139" r:id="rId7"/>
    <p:sldId id="1172" r:id="rId8"/>
    <p:sldId id="1140" r:id="rId9"/>
    <p:sldId id="1141" r:id="rId10"/>
    <p:sldId id="1142" r:id="rId11"/>
    <p:sldId id="1143" r:id="rId12"/>
    <p:sldId id="1144" r:id="rId13"/>
    <p:sldId id="1178" r:id="rId14"/>
    <p:sldId id="1145" r:id="rId15"/>
    <p:sldId id="1174" r:id="rId16"/>
    <p:sldId id="1146" r:id="rId17"/>
    <p:sldId id="1187" r:id="rId18"/>
    <p:sldId id="1147" r:id="rId19"/>
    <p:sldId id="1148" r:id="rId20"/>
    <p:sldId id="1152" r:id="rId21"/>
    <p:sldId id="1154" r:id="rId22"/>
    <p:sldId id="1157" r:id="rId23"/>
    <p:sldId id="1158" r:id="rId24"/>
    <p:sldId id="1159" r:id="rId25"/>
    <p:sldId id="1160" r:id="rId26"/>
    <p:sldId id="1161" r:id="rId27"/>
    <p:sldId id="1162" r:id="rId28"/>
    <p:sldId id="1176" r:id="rId29"/>
    <p:sldId id="1175" r:id="rId30"/>
    <p:sldId id="1163" r:id="rId31"/>
    <p:sldId id="1164" r:id="rId32"/>
    <p:sldId id="1177" r:id="rId33"/>
    <p:sldId id="1186" r:id="rId34"/>
    <p:sldId id="1166" r:id="rId35"/>
    <p:sldId id="1167" r:id="rId36"/>
    <p:sldId id="1168" r:id="rId37"/>
    <p:sldId id="1169" r:id="rId38"/>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Verdana" pitchFamily="34" charset="0"/>
        <a:ea typeface="宋体" charset="-122"/>
        <a:cs typeface="+mn-cs"/>
      </a:defRPr>
    </a:lvl1pPr>
    <a:lvl2pPr marL="457200" algn="l" rtl="0" fontAlgn="base">
      <a:spcBef>
        <a:spcPct val="0"/>
      </a:spcBef>
      <a:spcAft>
        <a:spcPct val="0"/>
      </a:spcAft>
      <a:defRPr sz="2000" kern="1200">
        <a:solidFill>
          <a:schemeClr val="tx1"/>
        </a:solidFill>
        <a:latin typeface="Verdana" pitchFamily="34" charset="0"/>
        <a:ea typeface="宋体" charset="-122"/>
        <a:cs typeface="+mn-cs"/>
      </a:defRPr>
    </a:lvl2pPr>
    <a:lvl3pPr marL="914400" algn="l" rtl="0" fontAlgn="base">
      <a:spcBef>
        <a:spcPct val="0"/>
      </a:spcBef>
      <a:spcAft>
        <a:spcPct val="0"/>
      </a:spcAft>
      <a:defRPr sz="2000" kern="1200">
        <a:solidFill>
          <a:schemeClr val="tx1"/>
        </a:solidFill>
        <a:latin typeface="Verdana" pitchFamily="34" charset="0"/>
        <a:ea typeface="宋体" charset="-122"/>
        <a:cs typeface="+mn-cs"/>
      </a:defRPr>
    </a:lvl3pPr>
    <a:lvl4pPr marL="1371600" algn="l" rtl="0" fontAlgn="base">
      <a:spcBef>
        <a:spcPct val="0"/>
      </a:spcBef>
      <a:spcAft>
        <a:spcPct val="0"/>
      </a:spcAft>
      <a:defRPr sz="2000" kern="1200">
        <a:solidFill>
          <a:schemeClr val="tx1"/>
        </a:solidFill>
        <a:latin typeface="Verdana" pitchFamily="34" charset="0"/>
        <a:ea typeface="宋体" charset="-122"/>
        <a:cs typeface="+mn-cs"/>
      </a:defRPr>
    </a:lvl4pPr>
    <a:lvl5pPr marL="1828800" algn="l" rtl="0" fontAlgn="base">
      <a:spcBef>
        <a:spcPct val="0"/>
      </a:spcBef>
      <a:spcAft>
        <a:spcPct val="0"/>
      </a:spcAft>
      <a:defRPr sz="2000" kern="1200">
        <a:solidFill>
          <a:schemeClr val="tx1"/>
        </a:solidFill>
        <a:latin typeface="Verdana" pitchFamily="34" charset="0"/>
        <a:ea typeface="宋体" charset="-122"/>
        <a:cs typeface="+mn-cs"/>
      </a:defRPr>
    </a:lvl5pPr>
    <a:lvl6pPr marL="2286000" algn="l" defTabSz="914400" rtl="0" eaLnBrk="1" latinLnBrk="0" hangingPunct="1">
      <a:defRPr sz="2000" kern="1200">
        <a:solidFill>
          <a:schemeClr val="tx1"/>
        </a:solidFill>
        <a:latin typeface="Verdana" pitchFamily="34" charset="0"/>
        <a:ea typeface="宋体" charset="-122"/>
        <a:cs typeface="+mn-cs"/>
      </a:defRPr>
    </a:lvl6pPr>
    <a:lvl7pPr marL="2743200" algn="l" defTabSz="914400" rtl="0" eaLnBrk="1" latinLnBrk="0" hangingPunct="1">
      <a:defRPr sz="2000" kern="1200">
        <a:solidFill>
          <a:schemeClr val="tx1"/>
        </a:solidFill>
        <a:latin typeface="Verdana" pitchFamily="34" charset="0"/>
        <a:ea typeface="宋体" charset="-122"/>
        <a:cs typeface="+mn-cs"/>
      </a:defRPr>
    </a:lvl7pPr>
    <a:lvl8pPr marL="3200400" algn="l" defTabSz="914400" rtl="0" eaLnBrk="1" latinLnBrk="0" hangingPunct="1">
      <a:defRPr sz="2000" kern="1200">
        <a:solidFill>
          <a:schemeClr val="tx1"/>
        </a:solidFill>
        <a:latin typeface="Verdana" pitchFamily="34" charset="0"/>
        <a:ea typeface="宋体" charset="-122"/>
        <a:cs typeface="+mn-cs"/>
      </a:defRPr>
    </a:lvl8pPr>
    <a:lvl9pPr marL="3657600" algn="l" defTabSz="914400" rtl="0" eaLnBrk="1" latinLnBrk="0" hangingPunct="1">
      <a:defRPr sz="2000"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800000"/>
    <a:srgbClr val="800080"/>
    <a:srgbClr val="0000FF"/>
    <a:srgbClr val="008080"/>
    <a:srgbClr val="006600"/>
    <a:srgbClr val="808080"/>
    <a:srgbClr val="404040"/>
    <a:srgbClr val="003399"/>
    <a:srgbClr val="3366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1" autoAdjust="0"/>
    <p:restoredTop sz="85420" autoAdjust="0"/>
  </p:normalViewPr>
  <p:slideViewPr>
    <p:cSldViewPr>
      <p:cViewPr varScale="1">
        <p:scale>
          <a:sx n="60" d="100"/>
          <a:sy n="60" d="100"/>
        </p:scale>
        <p:origin x="-186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820"/>
    </p:cViewPr>
  </p:sorterViewPr>
  <p:notesViewPr>
    <p:cSldViewPr>
      <p:cViewPr varScale="1">
        <p:scale>
          <a:sx n="63" d="100"/>
          <a:sy n="63" d="100"/>
        </p:scale>
        <p:origin x="-1915" y="-7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D013B27-0E7F-4B10-AE5E-0557C9AC3ACD}"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zh-CN" altLang="en-US"/>
        </a:p>
      </dgm:t>
    </dgm:pt>
    <dgm:pt modelId="{8527F050-3860-4316-9109-FBCD4DE0C2AE}">
      <dgm:prSet phldrT="[文本]" custT="1"/>
      <dgm:spPr>
        <a:solidFill>
          <a:schemeClr val="tx2">
            <a:lumMod val="60000"/>
            <a:lumOff val="40000"/>
          </a:schemeClr>
        </a:solidFill>
      </dgm:spPr>
      <dgm:t>
        <a:bodyPr/>
        <a:lstStyle/>
        <a:p>
          <a:r>
            <a:rPr lang="zh-CN" altLang="en-US" sz="3200" dirty="0" smtClean="0"/>
            <a:t>列表</a:t>
          </a:r>
          <a:endParaRPr lang="zh-CN" altLang="en-US" sz="3200" dirty="0"/>
        </a:p>
      </dgm:t>
    </dgm:pt>
    <dgm:pt modelId="{A5B743A0-D361-411E-A017-02FF199D4555}" type="parTrans" cxnId="{9E5BE57E-BF32-4C95-B4D1-B0FB4DF368CE}">
      <dgm:prSet/>
      <dgm:spPr/>
      <dgm:t>
        <a:bodyPr/>
        <a:lstStyle/>
        <a:p>
          <a:endParaRPr lang="zh-CN" altLang="en-US"/>
        </a:p>
      </dgm:t>
    </dgm:pt>
    <dgm:pt modelId="{F69F2816-AE57-44D0-8037-35B575101C83}" type="sibTrans" cxnId="{9E5BE57E-BF32-4C95-B4D1-B0FB4DF368CE}">
      <dgm:prSet/>
      <dgm:spPr/>
      <dgm:t>
        <a:bodyPr/>
        <a:lstStyle/>
        <a:p>
          <a:endParaRPr lang="zh-CN" altLang="en-US"/>
        </a:p>
      </dgm:t>
    </dgm:pt>
    <dgm:pt modelId="{A85EACBD-41A2-42A7-B7EB-D4C356F44AD2}">
      <dgm:prSet phldrT="[文本]" custT="1"/>
      <dgm:spPr/>
      <dgm:t>
        <a:bodyPr/>
        <a:lstStyle/>
        <a:p>
          <a:r>
            <a:rPr lang="zh-CN" altLang="en-US" sz="2400" dirty="0" smtClean="0"/>
            <a:t>可变类型，</a:t>
          </a:r>
          <a:r>
            <a:rPr lang="en-US" altLang="zh-CN" sz="2400" dirty="0" smtClean="0"/>
            <a:t>[]</a:t>
          </a:r>
          <a:r>
            <a:rPr lang="zh-CN" altLang="en-US" sz="2400" dirty="0" smtClean="0"/>
            <a:t>为界</a:t>
          </a:r>
          <a:endParaRPr lang="zh-CN" altLang="en-US" sz="2400" dirty="0"/>
        </a:p>
      </dgm:t>
    </dgm:pt>
    <dgm:pt modelId="{1E775694-A9F1-436D-8509-17ACCE0EC05F}" type="parTrans" cxnId="{8B86A3F4-3008-4FFE-BDCB-E74D118C60FF}">
      <dgm:prSet/>
      <dgm:spPr/>
      <dgm:t>
        <a:bodyPr/>
        <a:lstStyle/>
        <a:p>
          <a:endParaRPr lang="zh-CN" altLang="en-US"/>
        </a:p>
      </dgm:t>
    </dgm:pt>
    <dgm:pt modelId="{A718FEF2-1B8C-40BE-A74A-C5A1799FF720}" type="sibTrans" cxnId="{8B86A3F4-3008-4FFE-BDCB-E74D118C60FF}">
      <dgm:prSet/>
      <dgm:spPr/>
      <dgm:t>
        <a:bodyPr/>
        <a:lstStyle/>
        <a:p>
          <a:endParaRPr lang="zh-CN" altLang="en-US"/>
        </a:p>
      </dgm:t>
    </dgm:pt>
    <dgm:pt modelId="{BCCBC213-5AC5-495C-8881-97734BC917D6}">
      <dgm:prSet phldrT="[文本]" custT="1"/>
      <dgm:spPr>
        <a:solidFill>
          <a:srgbClr val="00B050"/>
        </a:solidFill>
      </dgm:spPr>
      <dgm:t>
        <a:bodyPr/>
        <a:lstStyle/>
        <a:p>
          <a:r>
            <a:rPr lang="zh-CN" altLang="en-US" sz="3200" dirty="0" smtClean="0"/>
            <a:t>元组</a:t>
          </a:r>
          <a:endParaRPr lang="zh-CN" altLang="en-US" sz="3200" dirty="0"/>
        </a:p>
      </dgm:t>
    </dgm:pt>
    <dgm:pt modelId="{EA05DEB5-8268-4E99-BC71-7C404EA3764F}" type="parTrans" cxnId="{0E74C554-8E90-4C3D-B2F5-2EF7BB9F727C}">
      <dgm:prSet/>
      <dgm:spPr/>
      <dgm:t>
        <a:bodyPr/>
        <a:lstStyle/>
        <a:p>
          <a:endParaRPr lang="zh-CN" altLang="en-US"/>
        </a:p>
      </dgm:t>
    </dgm:pt>
    <dgm:pt modelId="{D79187CF-30DB-4383-9914-3ACF9D418C6C}" type="sibTrans" cxnId="{0E74C554-8E90-4C3D-B2F5-2EF7BB9F727C}">
      <dgm:prSet/>
      <dgm:spPr/>
      <dgm:t>
        <a:bodyPr/>
        <a:lstStyle/>
        <a:p>
          <a:endParaRPr lang="zh-CN" altLang="en-US"/>
        </a:p>
      </dgm:t>
    </dgm:pt>
    <dgm:pt modelId="{994AF88D-04C4-497F-B5D0-3B61C0A2E256}">
      <dgm:prSet phldrT="[文本]" custT="1"/>
      <dgm:spPr/>
      <dgm:t>
        <a:bodyPr/>
        <a:lstStyle/>
        <a:p>
          <a:r>
            <a:rPr lang="zh-CN" altLang="en-US" sz="2400" dirty="0" smtClean="0"/>
            <a:t>不可变类型，</a:t>
          </a:r>
          <a:r>
            <a:rPr lang="en-US" altLang="zh-CN" sz="2400" dirty="0" smtClean="0"/>
            <a:t>()</a:t>
          </a:r>
          <a:r>
            <a:rPr lang="zh-CN" altLang="en-US" sz="2400" dirty="0" smtClean="0"/>
            <a:t>为界</a:t>
          </a:r>
          <a:endParaRPr lang="zh-CN" altLang="en-US" sz="2400" dirty="0"/>
        </a:p>
      </dgm:t>
    </dgm:pt>
    <dgm:pt modelId="{A1075800-A74E-4B04-B9EC-5B541A859636}" type="parTrans" cxnId="{CEFB4DD3-854A-4AAA-85F0-F9BD421DFCB3}">
      <dgm:prSet/>
      <dgm:spPr/>
      <dgm:t>
        <a:bodyPr/>
        <a:lstStyle/>
        <a:p>
          <a:endParaRPr lang="zh-CN" altLang="en-US"/>
        </a:p>
      </dgm:t>
    </dgm:pt>
    <dgm:pt modelId="{50E7CCE6-D107-45E4-B070-673303656F1B}" type="sibTrans" cxnId="{CEFB4DD3-854A-4AAA-85F0-F9BD421DFCB3}">
      <dgm:prSet/>
      <dgm:spPr/>
      <dgm:t>
        <a:bodyPr/>
        <a:lstStyle/>
        <a:p>
          <a:endParaRPr lang="zh-CN" altLang="en-US"/>
        </a:p>
      </dgm:t>
    </dgm:pt>
    <dgm:pt modelId="{96C58FC0-E26A-4FBC-892F-EF96BE0B611F}">
      <dgm:prSet phldrT="[文本]" custT="1"/>
      <dgm:spPr>
        <a:solidFill>
          <a:srgbClr val="00B0F0"/>
        </a:solidFill>
      </dgm:spPr>
      <dgm:t>
        <a:bodyPr/>
        <a:lstStyle/>
        <a:p>
          <a:r>
            <a:rPr lang="zh-CN" altLang="en-US" sz="3200" dirty="0" smtClean="0"/>
            <a:t>字符串</a:t>
          </a:r>
          <a:endParaRPr lang="zh-CN" altLang="en-US" sz="3200" dirty="0"/>
        </a:p>
      </dgm:t>
    </dgm:pt>
    <dgm:pt modelId="{E8F2EC66-3ABB-4336-8162-48A91EBC08AF}" type="parTrans" cxnId="{48F9FD48-0BFC-4210-A5F8-0D37E39001AB}">
      <dgm:prSet/>
      <dgm:spPr/>
      <dgm:t>
        <a:bodyPr/>
        <a:lstStyle/>
        <a:p>
          <a:endParaRPr lang="zh-CN" altLang="en-US"/>
        </a:p>
      </dgm:t>
    </dgm:pt>
    <dgm:pt modelId="{8C961063-E0BE-404F-B666-C5EF84753EA7}" type="sibTrans" cxnId="{48F9FD48-0BFC-4210-A5F8-0D37E39001AB}">
      <dgm:prSet/>
      <dgm:spPr/>
      <dgm:t>
        <a:bodyPr/>
        <a:lstStyle/>
        <a:p>
          <a:endParaRPr lang="zh-CN" altLang="en-US"/>
        </a:p>
      </dgm:t>
    </dgm:pt>
    <dgm:pt modelId="{417FC928-983E-4E02-9C62-F42A8F7B3122}">
      <dgm:prSet phldrT="[文本]"/>
      <dgm:spPr/>
      <dgm:t>
        <a:bodyPr/>
        <a:lstStyle/>
        <a:p>
          <a:r>
            <a:rPr lang="zh-CN" altLang="en-US" dirty="0" smtClean="0"/>
            <a:t>不可变类型，单引号</a:t>
          </a:r>
          <a:r>
            <a:rPr lang="en-US" altLang="zh-CN" dirty="0" smtClean="0"/>
            <a:t>/</a:t>
          </a:r>
          <a:r>
            <a:rPr lang="zh-CN" altLang="en-US" dirty="0" smtClean="0"/>
            <a:t>双引号</a:t>
          </a:r>
          <a:r>
            <a:rPr lang="en-US" altLang="zh-CN" dirty="0" smtClean="0"/>
            <a:t>/</a:t>
          </a:r>
          <a:r>
            <a:rPr lang="zh-CN" altLang="en-US" dirty="0" smtClean="0"/>
            <a:t>三引号</a:t>
          </a:r>
          <a:endParaRPr lang="zh-CN" altLang="en-US" dirty="0"/>
        </a:p>
      </dgm:t>
    </dgm:pt>
    <dgm:pt modelId="{C27159EE-C5C4-43D9-B08D-C90B14E5B248}" type="parTrans" cxnId="{2103F7FA-37A3-4A63-8CD0-20BF0BD23129}">
      <dgm:prSet/>
      <dgm:spPr/>
      <dgm:t>
        <a:bodyPr/>
        <a:lstStyle/>
        <a:p>
          <a:endParaRPr lang="zh-CN" altLang="en-US"/>
        </a:p>
      </dgm:t>
    </dgm:pt>
    <dgm:pt modelId="{CAEAE02C-5C3C-44CD-86F2-E1991990231C}" type="sibTrans" cxnId="{2103F7FA-37A3-4A63-8CD0-20BF0BD23129}">
      <dgm:prSet/>
      <dgm:spPr/>
      <dgm:t>
        <a:bodyPr/>
        <a:lstStyle/>
        <a:p>
          <a:endParaRPr lang="zh-CN" altLang="en-US"/>
        </a:p>
      </dgm:t>
    </dgm:pt>
    <dgm:pt modelId="{C8BEDDE7-F5A8-42F8-A495-7E8425A9DC09}" type="pres">
      <dgm:prSet presAssocID="{2D013B27-0E7F-4B10-AE5E-0557C9AC3ACD}" presName="Name0" presStyleCnt="0">
        <dgm:presLayoutVars>
          <dgm:dir/>
          <dgm:animLvl val="lvl"/>
          <dgm:resizeHandles val="exact"/>
        </dgm:presLayoutVars>
      </dgm:prSet>
      <dgm:spPr/>
      <dgm:t>
        <a:bodyPr/>
        <a:lstStyle/>
        <a:p>
          <a:endParaRPr lang="zh-CN" altLang="en-US"/>
        </a:p>
      </dgm:t>
    </dgm:pt>
    <dgm:pt modelId="{06E6621A-C9B4-4872-9458-BC527810CAA6}" type="pres">
      <dgm:prSet presAssocID="{8527F050-3860-4316-9109-FBCD4DE0C2AE}" presName="linNode" presStyleCnt="0"/>
      <dgm:spPr/>
    </dgm:pt>
    <dgm:pt modelId="{AD8547F5-1FEC-4E9B-AB0F-A4B72C88C238}" type="pres">
      <dgm:prSet presAssocID="{8527F050-3860-4316-9109-FBCD4DE0C2AE}" presName="parentText" presStyleLbl="node1" presStyleIdx="0" presStyleCnt="3" custScaleX="89477">
        <dgm:presLayoutVars>
          <dgm:chMax val="1"/>
          <dgm:bulletEnabled val="1"/>
        </dgm:presLayoutVars>
      </dgm:prSet>
      <dgm:spPr/>
      <dgm:t>
        <a:bodyPr/>
        <a:lstStyle/>
        <a:p>
          <a:endParaRPr lang="zh-CN" altLang="en-US"/>
        </a:p>
      </dgm:t>
    </dgm:pt>
    <dgm:pt modelId="{5F1DAB8B-5280-4630-B0EE-346BE03F630A}" type="pres">
      <dgm:prSet presAssocID="{8527F050-3860-4316-9109-FBCD4DE0C2AE}" presName="descendantText" presStyleLbl="alignAccFollowNode1" presStyleIdx="0" presStyleCnt="3" custLinFactNeighborX="2563" custLinFactNeighborY="-4039">
        <dgm:presLayoutVars>
          <dgm:bulletEnabled val="1"/>
        </dgm:presLayoutVars>
      </dgm:prSet>
      <dgm:spPr/>
      <dgm:t>
        <a:bodyPr/>
        <a:lstStyle/>
        <a:p>
          <a:endParaRPr lang="zh-CN" altLang="en-US"/>
        </a:p>
      </dgm:t>
    </dgm:pt>
    <dgm:pt modelId="{FEEF5955-9416-4DA6-A6FB-4F16A16581FA}" type="pres">
      <dgm:prSet presAssocID="{F69F2816-AE57-44D0-8037-35B575101C83}" presName="sp" presStyleCnt="0"/>
      <dgm:spPr/>
    </dgm:pt>
    <dgm:pt modelId="{F403A27F-E7EC-459D-8122-3D802B12A419}" type="pres">
      <dgm:prSet presAssocID="{BCCBC213-5AC5-495C-8881-97734BC917D6}" presName="linNode" presStyleCnt="0"/>
      <dgm:spPr/>
    </dgm:pt>
    <dgm:pt modelId="{9AC32C8B-8130-4079-A386-78315EED39C3}" type="pres">
      <dgm:prSet presAssocID="{BCCBC213-5AC5-495C-8881-97734BC917D6}" presName="parentText" presStyleLbl="node1" presStyleIdx="1" presStyleCnt="3" custScaleX="89477">
        <dgm:presLayoutVars>
          <dgm:chMax val="1"/>
          <dgm:bulletEnabled val="1"/>
        </dgm:presLayoutVars>
      </dgm:prSet>
      <dgm:spPr/>
      <dgm:t>
        <a:bodyPr/>
        <a:lstStyle/>
        <a:p>
          <a:endParaRPr lang="zh-CN" altLang="en-US"/>
        </a:p>
      </dgm:t>
    </dgm:pt>
    <dgm:pt modelId="{CE6490EE-E5F7-4928-B29F-8FEEE6C0C432}" type="pres">
      <dgm:prSet presAssocID="{BCCBC213-5AC5-495C-8881-97734BC917D6}" presName="descendantText" presStyleLbl="alignAccFollowNode1" presStyleIdx="1" presStyleCnt="3">
        <dgm:presLayoutVars>
          <dgm:bulletEnabled val="1"/>
        </dgm:presLayoutVars>
      </dgm:prSet>
      <dgm:spPr/>
      <dgm:t>
        <a:bodyPr/>
        <a:lstStyle/>
        <a:p>
          <a:endParaRPr lang="zh-CN" altLang="en-US"/>
        </a:p>
      </dgm:t>
    </dgm:pt>
    <dgm:pt modelId="{70D6662F-6059-4ABB-98EE-D8262C8CAB61}" type="pres">
      <dgm:prSet presAssocID="{D79187CF-30DB-4383-9914-3ACF9D418C6C}" presName="sp" presStyleCnt="0"/>
      <dgm:spPr/>
    </dgm:pt>
    <dgm:pt modelId="{83BA686E-321C-42C6-91DD-B53771E983D0}" type="pres">
      <dgm:prSet presAssocID="{96C58FC0-E26A-4FBC-892F-EF96BE0B611F}" presName="linNode" presStyleCnt="0"/>
      <dgm:spPr/>
    </dgm:pt>
    <dgm:pt modelId="{A5821AB2-03DC-4EBE-B8B6-E637F7A5B485}" type="pres">
      <dgm:prSet presAssocID="{96C58FC0-E26A-4FBC-892F-EF96BE0B611F}" presName="parentText" presStyleLbl="node1" presStyleIdx="2" presStyleCnt="3" custScaleX="89477">
        <dgm:presLayoutVars>
          <dgm:chMax val="1"/>
          <dgm:bulletEnabled val="1"/>
        </dgm:presLayoutVars>
      </dgm:prSet>
      <dgm:spPr/>
      <dgm:t>
        <a:bodyPr/>
        <a:lstStyle/>
        <a:p>
          <a:endParaRPr lang="zh-CN" altLang="en-US"/>
        </a:p>
      </dgm:t>
    </dgm:pt>
    <dgm:pt modelId="{C676BCF2-88DE-4ABA-9980-E868A669C189}" type="pres">
      <dgm:prSet presAssocID="{96C58FC0-E26A-4FBC-892F-EF96BE0B611F}" presName="descendantText" presStyleLbl="alignAccFollowNode1" presStyleIdx="2" presStyleCnt="3">
        <dgm:presLayoutVars>
          <dgm:bulletEnabled val="1"/>
        </dgm:presLayoutVars>
      </dgm:prSet>
      <dgm:spPr/>
      <dgm:t>
        <a:bodyPr/>
        <a:lstStyle/>
        <a:p>
          <a:endParaRPr lang="zh-CN" altLang="en-US"/>
        </a:p>
      </dgm:t>
    </dgm:pt>
  </dgm:ptLst>
  <dgm:cxnLst>
    <dgm:cxn modelId="{98FB6BE3-F682-4573-882A-4E99FAB15E6B}" type="presOf" srcId="{2D013B27-0E7F-4B10-AE5E-0557C9AC3ACD}" destId="{C8BEDDE7-F5A8-42F8-A495-7E8425A9DC09}" srcOrd="0" destOrd="0" presId="urn:microsoft.com/office/officeart/2005/8/layout/vList5"/>
    <dgm:cxn modelId="{5AD42C32-ABC0-4A4B-84E3-EE74CEC21067}" type="presOf" srcId="{994AF88D-04C4-497F-B5D0-3B61C0A2E256}" destId="{CE6490EE-E5F7-4928-B29F-8FEEE6C0C432}" srcOrd="0" destOrd="0" presId="urn:microsoft.com/office/officeart/2005/8/layout/vList5"/>
    <dgm:cxn modelId="{0E74C554-8E90-4C3D-B2F5-2EF7BB9F727C}" srcId="{2D013B27-0E7F-4B10-AE5E-0557C9AC3ACD}" destId="{BCCBC213-5AC5-495C-8881-97734BC917D6}" srcOrd="1" destOrd="0" parTransId="{EA05DEB5-8268-4E99-BC71-7C404EA3764F}" sibTransId="{D79187CF-30DB-4383-9914-3ACF9D418C6C}"/>
    <dgm:cxn modelId="{CEFB4DD3-854A-4AAA-85F0-F9BD421DFCB3}" srcId="{BCCBC213-5AC5-495C-8881-97734BC917D6}" destId="{994AF88D-04C4-497F-B5D0-3B61C0A2E256}" srcOrd="0" destOrd="0" parTransId="{A1075800-A74E-4B04-B9EC-5B541A859636}" sibTransId="{50E7CCE6-D107-45E4-B070-673303656F1B}"/>
    <dgm:cxn modelId="{2103F7FA-37A3-4A63-8CD0-20BF0BD23129}" srcId="{96C58FC0-E26A-4FBC-892F-EF96BE0B611F}" destId="{417FC928-983E-4E02-9C62-F42A8F7B3122}" srcOrd="0" destOrd="0" parTransId="{C27159EE-C5C4-43D9-B08D-C90B14E5B248}" sibTransId="{CAEAE02C-5C3C-44CD-86F2-E1991990231C}"/>
    <dgm:cxn modelId="{9E5BE57E-BF32-4C95-B4D1-B0FB4DF368CE}" srcId="{2D013B27-0E7F-4B10-AE5E-0557C9AC3ACD}" destId="{8527F050-3860-4316-9109-FBCD4DE0C2AE}" srcOrd="0" destOrd="0" parTransId="{A5B743A0-D361-411E-A017-02FF199D4555}" sibTransId="{F69F2816-AE57-44D0-8037-35B575101C83}"/>
    <dgm:cxn modelId="{1320A619-0AAF-44F2-BE65-722E50310321}" type="presOf" srcId="{96C58FC0-E26A-4FBC-892F-EF96BE0B611F}" destId="{A5821AB2-03DC-4EBE-B8B6-E637F7A5B485}" srcOrd="0" destOrd="0" presId="urn:microsoft.com/office/officeart/2005/8/layout/vList5"/>
    <dgm:cxn modelId="{D04475D0-0036-4851-87A9-2C947D117B5B}" type="presOf" srcId="{8527F050-3860-4316-9109-FBCD4DE0C2AE}" destId="{AD8547F5-1FEC-4E9B-AB0F-A4B72C88C238}" srcOrd="0" destOrd="0" presId="urn:microsoft.com/office/officeart/2005/8/layout/vList5"/>
    <dgm:cxn modelId="{CDE30522-30C5-458A-9956-08102726598E}" type="presOf" srcId="{A85EACBD-41A2-42A7-B7EB-D4C356F44AD2}" destId="{5F1DAB8B-5280-4630-B0EE-346BE03F630A}" srcOrd="0" destOrd="0" presId="urn:microsoft.com/office/officeart/2005/8/layout/vList5"/>
    <dgm:cxn modelId="{D730C784-C878-4E11-AB89-87092BF7F594}" type="presOf" srcId="{BCCBC213-5AC5-495C-8881-97734BC917D6}" destId="{9AC32C8B-8130-4079-A386-78315EED39C3}" srcOrd="0" destOrd="0" presId="urn:microsoft.com/office/officeart/2005/8/layout/vList5"/>
    <dgm:cxn modelId="{8B86A3F4-3008-4FFE-BDCB-E74D118C60FF}" srcId="{8527F050-3860-4316-9109-FBCD4DE0C2AE}" destId="{A85EACBD-41A2-42A7-B7EB-D4C356F44AD2}" srcOrd="0" destOrd="0" parTransId="{1E775694-A9F1-436D-8509-17ACCE0EC05F}" sibTransId="{A718FEF2-1B8C-40BE-A74A-C5A1799FF720}"/>
    <dgm:cxn modelId="{48F9FD48-0BFC-4210-A5F8-0D37E39001AB}" srcId="{2D013B27-0E7F-4B10-AE5E-0557C9AC3ACD}" destId="{96C58FC0-E26A-4FBC-892F-EF96BE0B611F}" srcOrd="2" destOrd="0" parTransId="{E8F2EC66-3ABB-4336-8162-48A91EBC08AF}" sibTransId="{8C961063-E0BE-404F-B666-C5EF84753EA7}"/>
    <dgm:cxn modelId="{7D0924DF-BBDD-4870-B91F-841EEDB828F8}" type="presOf" srcId="{417FC928-983E-4E02-9C62-F42A8F7B3122}" destId="{C676BCF2-88DE-4ABA-9980-E868A669C189}" srcOrd="0" destOrd="0" presId="urn:microsoft.com/office/officeart/2005/8/layout/vList5"/>
    <dgm:cxn modelId="{38C4781F-FA34-4BA1-9C6B-E393C3C7196D}" type="presParOf" srcId="{C8BEDDE7-F5A8-42F8-A495-7E8425A9DC09}" destId="{06E6621A-C9B4-4872-9458-BC527810CAA6}" srcOrd="0" destOrd="0" presId="urn:microsoft.com/office/officeart/2005/8/layout/vList5"/>
    <dgm:cxn modelId="{293348BB-D175-4BC0-9E27-702DBBF1DE80}" type="presParOf" srcId="{06E6621A-C9B4-4872-9458-BC527810CAA6}" destId="{AD8547F5-1FEC-4E9B-AB0F-A4B72C88C238}" srcOrd="0" destOrd="0" presId="urn:microsoft.com/office/officeart/2005/8/layout/vList5"/>
    <dgm:cxn modelId="{82726CE9-363B-411A-8202-C0B4CB828938}" type="presParOf" srcId="{06E6621A-C9B4-4872-9458-BC527810CAA6}" destId="{5F1DAB8B-5280-4630-B0EE-346BE03F630A}" srcOrd="1" destOrd="0" presId="urn:microsoft.com/office/officeart/2005/8/layout/vList5"/>
    <dgm:cxn modelId="{926323F8-3D6F-4303-A7B8-D4AA69D75D92}" type="presParOf" srcId="{C8BEDDE7-F5A8-42F8-A495-7E8425A9DC09}" destId="{FEEF5955-9416-4DA6-A6FB-4F16A16581FA}" srcOrd="1" destOrd="0" presId="urn:microsoft.com/office/officeart/2005/8/layout/vList5"/>
    <dgm:cxn modelId="{61DC7C67-DF8A-4BB0-A206-C55EE71A0B3B}" type="presParOf" srcId="{C8BEDDE7-F5A8-42F8-A495-7E8425A9DC09}" destId="{F403A27F-E7EC-459D-8122-3D802B12A419}" srcOrd="2" destOrd="0" presId="urn:microsoft.com/office/officeart/2005/8/layout/vList5"/>
    <dgm:cxn modelId="{5EDB631C-CE3D-4FA7-8EEE-ACF47557E78E}" type="presParOf" srcId="{F403A27F-E7EC-459D-8122-3D802B12A419}" destId="{9AC32C8B-8130-4079-A386-78315EED39C3}" srcOrd="0" destOrd="0" presId="urn:microsoft.com/office/officeart/2005/8/layout/vList5"/>
    <dgm:cxn modelId="{98A05B9F-132D-46C1-AC5D-D501DD78FDFD}" type="presParOf" srcId="{F403A27F-E7EC-459D-8122-3D802B12A419}" destId="{CE6490EE-E5F7-4928-B29F-8FEEE6C0C432}" srcOrd="1" destOrd="0" presId="urn:microsoft.com/office/officeart/2005/8/layout/vList5"/>
    <dgm:cxn modelId="{E09BE240-2398-4374-9444-6950BC8CCF37}" type="presParOf" srcId="{C8BEDDE7-F5A8-42F8-A495-7E8425A9DC09}" destId="{70D6662F-6059-4ABB-98EE-D8262C8CAB61}" srcOrd="3" destOrd="0" presId="urn:microsoft.com/office/officeart/2005/8/layout/vList5"/>
    <dgm:cxn modelId="{527835B4-9C0B-49D1-9EFE-19FD48D84A8A}" type="presParOf" srcId="{C8BEDDE7-F5A8-42F8-A495-7E8425A9DC09}" destId="{83BA686E-321C-42C6-91DD-B53771E983D0}" srcOrd="4" destOrd="0" presId="urn:microsoft.com/office/officeart/2005/8/layout/vList5"/>
    <dgm:cxn modelId="{07D35C6D-5BA4-4F40-85C2-E5B1F68D78CC}" type="presParOf" srcId="{83BA686E-321C-42C6-91DD-B53771E983D0}" destId="{A5821AB2-03DC-4EBE-B8B6-E637F7A5B485}" srcOrd="0" destOrd="0" presId="urn:microsoft.com/office/officeart/2005/8/layout/vList5"/>
    <dgm:cxn modelId="{C523A005-ADE0-4092-BA39-F654D6EFD7AA}" type="presParOf" srcId="{83BA686E-321C-42C6-91DD-B53771E983D0}" destId="{C676BCF2-88DE-4ABA-9980-E868A669C189}"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F1DAB8B-5280-4630-B0EE-346BE03F630A}">
      <dsp:nvSpPr>
        <dsp:cNvPr id="0" name=""/>
        <dsp:cNvSpPr/>
      </dsp:nvSpPr>
      <dsp:spPr>
        <a:xfrm rot="5400000">
          <a:off x="3709247" y="-1577123"/>
          <a:ext cx="556936" cy="38075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可变类型，</a:t>
          </a:r>
          <a:r>
            <a:rPr lang="en-US" altLang="zh-CN" sz="2400" kern="1200" dirty="0" smtClean="0"/>
            <a:t>[]</a:t>
          </a:r>
          <a:r>
            <a:rPr lang="zh-CN" altLang="en-US" sz="2400" kern="1200" dirty="0" smtClean="0"/>
            <a:t>为界</a:t>
          </a:r>
          <a:endParaRPr lang="zh-CN" altLang="en-US" sz="2400" kern="1200" dirty="0"/>
        </a:p>
      </dsp:txBody>
      <dsp:txXfrm rot="5400000">
        <a:off x="3709247" y="-1577123"/>
        <a:ext cx="556936" cy="3807539"/>
      </dsp:txXfrm>
    </dsp:sp>
    <dsp:sp modelId="{AD8547F5-1FEC-4E9B-AB0F-A4B72C88C238}">
      <dsp:nvSpPr>
        <dsp:cNvPr id="0" name=""/>
        <dsp:cNvSpPr/>
      </dsp:nvSpPr>
      <dsp:spPr>
        <a:xfrm>
          <a:off x="112687" y="1054"/>
          <a:ext cx="1916365" cy="696171"/>
        </a:xfrm>
        <a:prstGeom prst="round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列表</a:t>
          </a:r>
          <a:endParaRPr lang="zh-CN" altLang="en-US" sz="3200" kern="1200" dirty="0"/>
        </a:p>
      </dsp:txBody>
      <dsp:txXfrm>
        <a:off x="112687" y="1054"/>
        <a:ext cx="1916365" cy="696171"/>
      </dsp:txXfrm>
    </dsp:sp>
    <dsp:sp modelId="{CE6490EE-E5F7-4928-B29F-8FEEE6C0C432}">
      <dsp:nvSpPr>
        <dsp:cNvPr id="0" name=""/>
        <dsp:cNvSpPr/>
      </dsp:nvSpPr>
      <dsp:spPr>
        <a:xfrm rot="5400000">
          <a:off x="3654354" y="-823649"/>
          <a:ext cx="556936" cy="38075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不可变类型，</a:t>
          </a:r>
          <a:r>
            <a:rPr lang="en-US" altLang="zh-CN" sz="2400" kern="1200" dirty="0" smtClean="0"/>
            <a:t>()</a:t>
          </a:r>
          <a:r>
            <a:rPr lang="zh-CN" altLang="en-US" sz="2400" kern="1200" dirty="0" smtClean="0"/>
            <a:t>为界</a:t>
          </a:r>
          <a:endParaRPr lang="zh-CN" altLang="en-US" sz="2400" kern="1200" dirty="0"/>
        </a:p>
      </dsp:txBody>
      <dsp:txXfrm rot="5400000">
        <a:off x="3654354" y="-823649"/>
        <a:ext cx="556936" cy="3807539"/>
      </dsp:txXfrm>
    </dsp:sp>
    <dsp:sp modelId="{9AC32C8B-8130-4079-A386-78315EED39C3}">
      <dsp:nvSpPr>
        <dsp:cNvPr id="0" name=""/>
        <dsp:cNvSpPr/>
      </dsp:nvSpPr>
      <dsp:spPr>
        <a:xfrm>
          <a:off x="112687" y="732034"/>
          <a:ext cx="1916365" cy="696171"/>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元组</a:t>
          </a:r>
          <a:endParaRPr lang="zh-CN" altLang="en-US" sz="3200" kern="1200" dirty="0"/>
        </a:p>
      </dsp:txBody>
      <dsp:txXfrm>
        <a:off x="112687" y="732034"/>
        <a:ext cx="1916365" cy="696171"/>
      </dsp:txXfrm>
    </dsp:sp>
    <dsp:sp modelId="{C676BCF2-88DE-4ABA-9980-E868A669C189}">
      <dsp:nvSpPr>
        <dsp:cNvPr id="0" name=""/>
        <dsp:cNvSpPr/>
      </dsp:nvSpPr>
      <dsp:spPr>
        <a:xfrm rot="5400000">
          <a:off x="3654354" y="-92669"/>
          <a:ext cx="556936" cy="38075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smtClean="0"/>
            <a:t>不可变类型，单引号</a:t>
          </a:r>
          <a:r>
            <a:rPr lang="en-US" altLang="zh-CN" sz="1700" kern="1200" dirty="0" smtClean="0"/>
            <a:t>/</a:t>
          </a:r>
          <a:r>
            <a:rPr lang="zh-CN" altLang="en-US" sz="1700" kern="1200" dirty="0" smtClean="0"/>
            <a:t>双引号</a:t>
          </a:r>
          <a:r>
            <a:rPr lang="en-US" altLang="zh-CN" sz="1700" kern="1200" dirty="0" smtClean="0"/>
            <a:t>/</a:t>
          </a:r>
          <a:r>
            <a:rPr lang="zh-CN" altLang="en-US" sz="1700" kern="1200" dirty="0" smtClean="0"/>
            <a:t>三引号</a:t>
          </a:r>
          <a:endParaRPr lang="zh-CN" altLang="en-US" sz="1700" kern="1200" dirty="0"/>
        </a:p>
      </dsp:txBody>
      <dsp:txXfrm rot="5400000">
        <a:off x="3654354" y="-92669"/>
        <a:ext cx="556936" cy="3807539"/>
      </dsp:txXfrm>
    </dsp:sp>
    <dsp:sp modelId="{A5821AB2-03DC-4EBE-B8B6-E637F7A5B485}">
      <dsp:nvSpPr>
        <dsp:cNvPr id="0" name=""/>
        <dsp:cNvSpPr/>
      </dsp:nvSpPr>
      <dsp:spPr>
        <a:xfrm>
          <a:off x="112687" y="1463014"/>
          <a:ext cx="1916365" cy="696171"/>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字符串</a:t>
          </a:r>
          <a:endParaRPr lang="zh-CN" altLang="en-US" sz="3200" kern="1200" dirty="0"/>
        </a:p>
      </dsp:txBody>
      <dsp:txXfrm>
        <a:off x="112687" y="1463014"/>
        <a:ext cx="1916365" cy="69617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buClrTx/>
              <a:buSzTx/>
              <a:buFontTx/>
              <a:buNone/>
              <a:defRPr sz="1200">
                <a:latin typeface="Times New Roman" pitchFamily="18" charset="0"/>
                <a:ea typeface="+mn-ea"/>
                <a:cs typeface="Times New Roman" pitchFamily="18" charset="0"/>
              </a:defRPr>
            </a:lvl1pPr>
          </a:lstStyle>
          <a:p>
            <a:pPr>
              <a:defRPr/>
            </a:pPr>
            <a:r>
              <a:rPr lang="en-US" altLang="zh-CN"/>
              <a:t>hi</a:t>
            </a:r>
          </a:p>
        </p:txBody>
      </p:sp>
      <p:sp>
        <p:nvSpPr>
          <p:cNvPr id="174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Times New Roman" pitchFamily="18" charset="0"/>
                <a:ea typeface="+mn-ea"/>
                <a:cs typeface="Times New Roman" pitchFamily="18" charset="0"/>
              </a:defRPr>
            </a:lvl1pPr>
          </a:lstStyle>
          <a:p>
            <a:pPr>
              <a:defRPr/>
            </a:pPr>
            <a:endParaRPr lang="en-US" altLang="zh-CN"/>
          </a:p>
        </p:txBody>
      </p:sp>
      <p:sp>
        <p:nvSpPr>
          <p:cNvPr id="174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buClrTx/>
              <a:buSzTx/>
              <a:buFontTx/>
              <a:buNone/>
              <a:defRPr sz="1200">
                <a:latin typeface="Times New Roman" pitchFamily="18" charset="0"/>
                <a:ea typeface="+mn-ea"/>
                <a:cs typeface="Times New Roman" pitchFamily="18" charset="0"/>
              </a:defRPr>
            </a:lvl1pPr>
          </a:lstStyle>
          <a:p>
            <a:pPr>
              <a:defRPr/>
            </a:pPr>
            <a:r>
              <a:rPr lang="en-US" altLang="zh-CN"/>
              <a:t>bye</a:t>
            </a:r>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Times New Roman" pitchFamily="18" charset="0"/>
                <a:ea typeface="+mn-ea"/>
                <a:cs typeface="Times New Roman" pitchFamily="18" charset="0"/>
              </a:defRPr>
            </a:lvl1pPr>
          </a:lstStyle>
          <a:p>
            <a:pPr>
              <a:defRPr/>
            </a:pPr>
            <a:fld id="{E2B571F6-0F46-43D6-BF59-2C8F4E923902}" type="slidenum">
              <a:rPr lang="en-US" altLang="zh-CN"/>
              <a:pPr>
                <a:defRPr/>
              </a:pPr>
              <a:t>‹#›</a:t>
            </a:fld>
            <a:endParaRPr lang="en-US" altLang="zh-CN"/>
          </a:p>
        </p:txBody>
      </p:sp>
    </p:spTree>
    <p:extLst>
      <p:ext uri="{BB962C8B-B14F-4D97-AF65-F5344CB8AC3E}">
        <p14:creationId xmlns:p14="http://schemas.microsoft.com/office/powerpoint/2010/main" xmlns="" val="498767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buClrTx/>
              <a:buSzTx/>
              <a:buFontTx/>
              <a:buNone/>
              <a:defRPr sz="1200">
                <a:latin typeface="Times New Roman" pitchFamily="18" charset="0"/>
                <a:ea typeface="+mn-ea"/>
                <a:cs typeface="Times New Roman" pitchFamily="18" charset="0"/>
              </a:defRPr>
            </a:lvl1pPr>
          </a:lstStyle>
          <a:p>
            <a:pPr>
              <a:defRPr/>
            </a:pPr>
            <a:r>
              <a:rPr lang="en-US" altLang="zh-CN"/>
              <a:t>hi</a:t>
            </a:r>
          </a:p>
        </p:txBody>
      </p:sp>
      <p:sp>
        <p:nvSpPr>
          <p:cNvPr id="1536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Times New Roman" pitchFamily="18" charset="0"/>
                <a:ea typeface="+mn-ea"/>
                <a:cs typeface="Times New Roman" pitchFamily="18" charset="0"/>
              </a:defRPr>
            </a:lvl1pPr>
          </a:lstStyle>
          <a:p>
            <a:pPr>
              <a:defRPr/>
            </a:pPr>
            <a:endParaRPr lang="en-US" altLang="zh-CN"/>
          </a:p>
        </p:txBody>
      </p:sp>
      <p:sp>
        <p:nvSpPr>
          <p:cNvPr id="1003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buClrTx/>
              <a:buSzTx/>
              <a:buFontTx/>
              <a:buNone/>
              <a:defRPr sz="1200">
                <a:latin typeface="Times New Roman" pitchFamily="18" charset="0"/>
                <a:ea typeface="+mn-ea"/>
                <a:cs typeface="Times New Roman" pitchFamily="18" charset="0"/>
              </a:defRPr>
            </a:lvl1pPr>
          </a:lstStyle>
          <a:p>
            <a:pPr>
              <a:defRPr/>
            </a:pPr>
            <a:r>
              <a:rPr lang="en-US" altLang="zh-CN"/>
              <a:t>bye</a:t>
            </a:r>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Times New Roman" pitchFamily="18" charset="0"/>
                <a:ea typeface="+mn-ea"/>
                <a:cs typeface="Times New Roman" pitchFamily="18" charset="0"/>
              </a:defRPr>
            </a:lvl1pPr>
          </a:lstStyle>
          <a:p>
            <a:pPr>
              <a:defRPr/>
            </a:pPr>
            <a:fld id="{46CE8C4E-4E2B-4FAA-924F-F78D103AAC5D}" type="slidenum">
              <a:rPr lang="en-US" altLang="zh-CN"/>
              <a:pPr>
                <a:defRPr/>
              </a:pPr>
              <a:t>‹#›</a:t>
            </a:fld>
            <a:endParaRPr lang="en-US" altLang="zh-CN"/>
          </a:p>
        </p:txBody>
      </p:sp>
    </p:spTree>
    <p:extLst>
      <p:ext uri="{BB962C8B-B14F-4D97-AF65-F5344CB8AC3E}">
        <p14:creationId xmlns:p14="http://schemas.microsoft.com/office/powerpoint/2010/main" xmlns="" val="1442491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p:txBody>
          <a:bodyPr/>
          <a:lstStyle>
            <a:lvl1pPr eaLnBrk="0" hangingPunct="0">
              <a:spcBef>
                <a:spcPts val="500"/>
              </a:spcBef>
              <a:buClr>
                <a:srgbClr val="800080"/>
              </a:buClr>
              <a:buSzPct val="55000"/>
              <a:buFont typeface="Wingdings" pitchFamily="2" charset="2"/>
              <a:buChar char="n"/>
              <a:defRPr sz="2000">
                <a:solidFill>
                  <a:schemeClr val="tx1"/>
                </a:solidFill>
                <a:latin typeface="Verdana" pitchFamily="34" charset="0"/>
                <a:cs typeface="Times New Roman" pitchFamily="18" charset="0"/>
              </a:defRPr>
            </a:lvl1pPr>
            <a:lvl2pPr marL="742950" indent="-285750" eaLnBrk="0" hangingPunct="0">
              <a:spcBef>
                <a:spcPts val="500"/>
              </a:spcBef>
              <a:buClr>
                <a:srgbClr val="800080"/>
              </a:buClr>
              <a:buSzPct val="55000"/>
              <a:buFont typeface="Wingdings" pitchFamily="2" charset="2"/>
              <a:buChar char="n"/>
              <a:defRPr sz="2000">
                <a:solidFill>
                  <a:schemeClr val="tx1"/>
                </a:solidFill>
                <a:latin typeface="Verdana" pitchFamily="34" charset="0"/>
                <a:cs typeface="Times New Roman" pitchFamily="18" charset="0"/>
              </a:defRPr>
            </a:lvl2pPr>
            <a:lvl3pPr marL="1143000" indent="-228600" eaLnBrk="0" hangingPunct="0">
              <a:spcBef>
                <a:spcPts val="500"/>
              </a:spcBef>
              <a:buClr>
                <a:srgbClr val="800080"/>
              </a:buClr>
              <a:buSzPct val="55000"/>
              <a:buFont typeface="Wingdings" pitchFamily="2" charset="2"/>
              <a:buChar char="n"/>
              <a:defRPr sz="2000">
                <a:solidFill>
                  <a:schemeClr val="tx1"/>
                </a:solidFill>
                <a:latin typeface="Verdana" pitchFamily="34" charset="0"/>
                <a:cs typeface="Times New Roman" pitchFamily="18" charset="0"/>
              </a:defRPr>
            </a:lvl3pPr>
            <a:lvl4pPr marL="1600200" indent="-228600" eaLnBrk="0" hangingPunct="0">
              <a:spcBef>
                <a:spcPts val="500"/>
              </a:spcBef>
              <a:buClr>
                <a:srgbClr val="800080"/>
              </a:buClr>
              <a:buSzPct val="55000"/>
              <a:buFont typeface="Wingdings" pitchFamily="2" charset="2"/>
              <a:buChar char="n"/>
              <a:defRPr sz="2000">
                <a:solidFill>
                  <a:schemeClr val="tx1"/>
                </a:solidFill>
                <a:latin typeface="Verdana" pitchFamily="34" charset="0"/>
                <a:cs typeface="Times New Roman" pitchFamily="18" charset="0"/>
              </a:defRPr>
            </a:lvl4pPr>
            <a:lvl5pPr marL="2057400" indent="-228600" eaLnBrk="0" hangingPunct="0">
              <a:spcBef>
                <a:spcPts val="500"/>
              </a:spcBef>
              <a:buClr>
                <a:srgbClr val="800080"/>
              </a:buClr>
              <a:buSzPct val="55000"/>
              <a:buFont typeface="Wingdings" pitchFamily="2" charset="2"/>
              <a:buChar char="n"/>
              <a:defRPr sz="2000">
                <a:solidFill>
                  <a:schemeClr val="tx1"/>
                </a:solidFill>
                <a:latin typeface="Verdana" pitchFamily="34" charset="0"/>
                <a:cs typeface="Times New Roman" pitchFamily="18" charset="0"/>
              </a:defRPr>
            </a:lvl5pPr>
            <a:lvl6pPr marL="2514600" indent="-228600" eaLnBrk="0" fontAlgn="base" hangingPunct="0">
              <a:spcBef>
                <a:spcPts val="500"/>
              </a:spcBef>
              <a:spcAft>
                <a:spcPct val="0"/>
              </a:spcAft>
              <a:buClr>
                <a:srgbClr val="800080"/>
              </a:buClr>
              <a:buSzPct val="55000"/>
              <a:buFont typeface="Wingdings" pitchFamily="2" charset="2"/>
              <a:buChar char="n"/>
              <a:defRPr sz="2000">
                <a:solidFill>
                  <a:schemeClr val="tx1"/>
                </a:solidFill>
                <a:latin typeface="Verdana" pitchFamily="34" charset="0"/>
                <a:cs typeface="Times New Roman" pitchFamily="18" charset="0"/>
              </a:defRPr>
            </a:lvl6pPr>
            <a:lvl7pPr marL="2971800" indent="-228600" eaLnBrk="0" fontAlgn="base" hangingPunct="0">
              <a:spcBef>
                <a:spcPts val="500"/>
              </a:spcBef>
              <a:spcAft>
                <a:spcPct val="0"/>
              </a:spcAft>
              <a:buClr>
                <a:srgbClr val="800080"/>
              </a:buClr>
              <a:buSzPct val="55000"/>
              <a:buFont typeface="Wingdings" pitchFamily="2" charset="2"/>
              <a:buChar char="n"/>
              <a:defRPr sz="2000">
                <a:solidFill>
                  <a:schemeClr val="tx1"/>
                </a:solidFill>
                <a:latin typeface="Verdana" pitchFamily="34" charset="0"/>
                <a:cs typeface="Times New Roman" pitchFamily="18" charset="0"/>
              </a:defRPr>
            </a:lvl7pPr>
            <a:lvl8pPr marL="3429000" indent="-228600" eaLnBrk="0" fontAlgn="base" hangingPunct="0">
              <a:spcBef>
                <a:spcPts val="500"/>
              </a:spcBef>
              <a:spcAft>
                <a:spcPct val="0"/>
              </a:spcAft>
              <a:buClr>
                <a:srgbClr val="800080"/>
              </a:buClr>
              <a:buSzPct val="55000"/>
              <a:buFont typeface="Wingdings" pitchFamily="2" charset="2"/>
              <a:buChar char="n"/>
              <a:defRPr sz="2000">
                <a:solidFill>
                  <a:schemeClr val="tx1"/>
                </a:solidFill>
                <a:latin typeface="Verdana" pitchFamily="34" charset="0"/>
                <a:cs typeface="Times New Roman" pitchFamily="18" charset="0"/>
              </a:defRPr>
            </a:lvl8pPr>
            <a:lvl9pPr marL="3886200" indent="-228600" eaLnBrk="0" fontAlgn="base" hangingPunct="0">
              <a:spcBef>
                <a:spcPts val="500"/>
              </a:spcBef>
              <a:spcAft>
                <a:spcPct val="0"/>
              </a:spcAft>
              <a:buClr>
                <a:srgbClr val="800080"/>
              </a:buClr>
              <a:buSzPct val="55000"/>
              <a:buFont typeface="Wingdings" pitchFamily="2" charset="2"/>
              <a:buChar char="n"/>
              <a:defRPr sz="2000">
                <a:solidFill>
                  <a:schemeClr val="tx1"/>
                </a:solidFill>
                <a:latin typeface="Verdana" pitchFamily="34" charset="0"/>
                <a:cs typeface="Times New Roman" pitchFamily="18" charset="0"/>
              </a:defRPr>
            </a:lvl9pPr>
          </a:lstStyle>
          <a:p>
            <a:pPr>
              <a:spcBef>
                <a:spcPct val="0"/>
              </a:spcBef>
              <a:buClrTx/>
              <a:buSzTx/>
              <a:buFontTx/>
              <a:buNone/>
              <a:defRPr/>
            </a:pPr>
            <a:fld id="{8AFE70DC-C7E3-4C03-93E4-B49EBC9D86EE}" type="slidenum">
              <a:rPr lang="en-US" altLang="zh-CN" sz="1200" smtClean="0">
                <a:latin typeface="Times New Roman" pitchFamily="18" charset="0"/>
              </a:rPr>
              <a:pPr>
                <a:spcBef>
                  <a:spcPct val="0"/>
                </a:spcBef>
                <a:buClrTx/>
                <a:buSzTx/>
                <a:buFontTx/>
                <a:buNone/>
                <a:defRPr/>
              </a:pPr>
              <a:t>1</a:t>
            </a:fld>
            <a:endParaRPr lang="en-US" altLang="zh-CN" sz="1200"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CE8C4E-4E2B-4FAA-924F-F78D103AAC5D}" type="slidenum">
              <a:rPr lang="en-US" altLang="zh-CN" smtClean="0"/>
              <a:pPr>
                <a:defRPr/>
              </a:pPr>
              <a:t>23</a:t>
            </a:fld>
            <a:endParaRPr lang="en-US" altLang="zh-CN"/>
          </a:p>
        </p:txBody>
      </p:sp>
    </p:spTree>
    <p:extLst>
      <p:ext uri="{BB962C8B-B14F-4D97-AF65-F5344CB8AC3E}">
        <p14:creationId xmlns:p14="http://schemas.microsoft.com/office/powerpoint/2010/main" xmlns="" val="3624485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CE8C4E-4E2B-4FAA-924F-F78D103AAC5D}" type="slidenum">
              <a:rPr lang="en-US" altLang="zh-CN" smtClean="0"/>
              <a:pPr>
                <a:defRPr/>
              </a:pPr>
              <a:t>27</a:t>
            </a:fld>
            <a:endParaRPr lang="en-US" altLang="zh-CN"/>
          </a:p>
        </p:txBody>
      </p:sp>
    </p:spTree>
    <p:extLst>
      <p:ext uri="{BB962C8B-B14F-4D97-AF65-F5344CB8AC3E}">
        <p14:creationId xmlns:p14="http://schemas.microsoft.com/office/powerpoint/2010/main" xmlns="" val="3720411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pPr>
                <a:defRPr/>
              </a:pPr>
              <a:t>30</a:t>
            </a:fld>
            <a:endParaRPr lang="en-US" altLang="zh-CN"/>
          </a:p>
        </p:txBody>
      </p:sp>
    </p:spTree>
    <p:extLst>
      <p:ext uri="{BB962C8B-B14F-4D97-AF65-F5344CB8AC3E}">
        <p14:creationId xmlns:p14="http://schemas.microsoft.com/office/powerpoint/2010/main" xmlns="" val="2738529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CE8C4E-4E2B-4FAA-924F-F78D103AAC5D}" type="slidenum">
              <a:rPr lang="en-US" altLang="zh-CN" smtClean="0"/>
              <a:pPr>
                <a:defRPr/>
              </a:pPr>
              <a:t>32</a:t>
            </a:fld>
            <a:endParaRPr lang="en-US" altLang="zh-CN"/>
          </a:p>
        </p:txBody>
      </p:sp>
    </p:spTree>
    <p:extLst>
      <p:ext uri="{BB962C8B-B14F-4D97-AF65-F5344CB8AC3E}">
        <p14:creationId xmlns:p14="http://schemas.microsoft.com/office/powerpoint/2010/main" xmlns="" val="224458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smtClean="0">
              <a:latin typeface="Microsoft JhengHei"/>
              <a:cs typeface="Microsoft JhengHei"/>
            </a:endParaRPr>
          </a:p>
          <a:p>
            <a:endParaRPr lang="zh-CN" altLang="en-US" dirty="0"/>
          </a:p>
        </p:txBody>
      </p:sp>
      <p:sp>
        <p:nvSpPr>
          <p:cNvPr id="4" name="灯片编号占位符 3"/>
          <p:cNvSpPr>
            <a:spLocks noGrp="1"/>
          </p:cNvSpPr>
          <p:nvPr>
            <p:ph type="sldNum" sz="quarter" idx="10"/>
          </p:nvPr>
        </p:nvSpPr>
        <p:spPr/>
        <p:txBody>
          <a:bodyPr/>
          <a:lstStyle/>
          <a:p>
            <a:pPr>
              <a:defRPr/>
            </a:pPr>
            <a:fld id="{46CE8C4E-4E2B-4FAA-924F-F78D103AAC5D}" type="slidenum">
              <a:rPr lang="en-US" altLang="zh-CN" smtClean="0"/>
              <a:pPr>
                <a:defRPr/>
              </a:pPr>
              <a:t>33</a:t>
            </a:fld>
            <a:endParaRPr lang="en-US" altLang="zh-CN"/>
          </a:p>
        </p:txBody>
      </p:sp>
    </p:spTree>
    <p:extLst>
      <p:ext uri="{BB962C8B-B14F-4D97-AF65-F5344CB8AC3E}">
        <p14:creationId xmlns:p14="http://schemas.microsoft.com/office/powerpoint/2010/main" xmlns="" val="3936493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pPr>
                <a:defRPr/>
              </a:pPr>
              <a:t>3</a:t>
            </a:fld>
            <a:endParaRPr lang="en-US" altLang="zh-CN"/>
          </a:p>
        </p:txBody>
      </p:sp>
    </p:spTree>
    <p:extLst>
      <p:ext uri="{BB962C8B-B14F-4D97-AF65-F5344CB8AC3E}">
        <p14:creationId xmlns:p14="http://schemas.microsoft.com/office/powerpoint/2010/main" xmlns="" val="70362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lstStyle/>
          <a:p>
            <a:pPr lvl="0"/>
            <a:endParaRPr lang="en-US" altLang="zh-CN" dirty="0">
              <a:latin typeface="楷体_GB2312"/>
            </a:endParaRPr>
          </a:p>
        </p:txBody>
      </p:sp>
      <p:sp>
        <p:nvSpPr>
          <p:cNvPr id="5530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pPr lvl="0" algn="r" eaLnBrk="1" hangingPunct="1">
                <a:spcBef>
                  <a:spcPct val="0"/>
                </a:spcBef>
                <a:buChar char="•"/>
              </a:pPr>
              <a:t>6</a:t>
            </a:fld>
            <a:endParaRPr lang="en-US" altLang="zh-CN" dirty="0"/>
          </a:p>
        </p:txBody>
      </p:sp>
    </p:spTree>
    <p:extLst>
      <p:ext uri="{BB962C8B-B14F-4D97-AF65-F5344CB8AC3E}">
        <p14:creationId xmlns:p14="http://schemas.microsoft.com/office/powerpoint/2010/main" xmlns="" val="935576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lstStyle/>
          <a:p>
            <a:pPr lvl="0"/>
            <a:endParaRPr lang="en-US" altLang="zh-CN" dirty="0">
              <a:latin typeface="楷体_GB2312"/>
            </a:endParaRPr>
          </a:p>
        </p:txBody>
      </p:sp>
      <p:sp>
        <p:nvSpPr>
          <p:cNvPr id="5530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pPr lvl="0" algn="r" eaLnBrk="1" hangingPunct="1">
                <a:spcBef>
                  <a:spcPct val="0"/>
                </a:spcBef>
                <a:buChar char="•"/>
              </a:pPr>
              <a:t>7</a:t>
            </a:fld>
            <a:endParaRPr lang="en-US" altLang="zh-CN" dirty="0"/>
          </a:p>
        </p:txBody>
      </p:sp>
    </p:spTree>
    <p:extLst>
      <p:ext uri="{BB962C8B-B14F-4D97-AF65-F5344CB8AC3E}">
        <p14:creationId xmlns:p14="http://schemas.microsoft.com/office/powerpoint/2010/main" xmlns="" val="2458137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CE8C4E-4E2B-4FAA-924F-F78D103AAC5D}" type="slidenum">
              <a:rPr lang="en-US" altLang="zh-CN" smtClean="0"/>
              <a:pPr>
                <a:defRPr/>
              </a:pPr>
              <a:t>9</a:t>
            </a:fld>
            <a:endParaRPr lang="en-US" altLang="zh-CN"/>
          </a:p>
        </p:txBody>
      </p:sp>
    </p:spTree>
    <p:extLst>
      <p:ext uri="{BB962C8B-B14F-4D97-AF65-F5344CB8AC3E}">
        <p14:creationId xmlns:p14="http://schemas.microsoft.com/office/powerpoint/2010/main" xmlns="" val="762786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pPr>
                <a:defRPr/>
              </a:pPr>
              <a:t>16</a:t>
            </a:fld>
            <a:endParaRPr lang="en-US" altLang="zh-CN"/>
          </a:p>
        </p:txBody>
      </p:sp>
    </p:spTree>
    <p:extLst>
      <p:ext uri="{BB962C8B-B14F-4D97-AF65-F5344CB8AC3E}">
        <p14:creationId xmlns:p14="http://schemas.microsoft.com/office/powerpoint/2010/main" xmlns="" val="975987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eaLnBrk="1" hangingPunct="1">
              <a:spcBef>
                <a:spcPct val="50000"/>
              </a:spcBef>
            </a:pPr>
            <a:endParaRPr lang="en-US" altLang="zh-CN" smtClean="0">
              <a:latin typeface="楷体_GB2312"/>
            </a:endParaRPr>
          </a:p>
          <a:p>
            <a:pPr eaLnBrk="1" hangingPunct="1">
              <a:spcBef>
                <a:spcPct val="50000"/>
              </a:spcBef>
            </a:pPr>
            <a:endParaRPr lang="en-US" altLang="zh-CN" smtClean="0">
              <a:latin typeface="楷体_GB2312"/>
            </a:endParaRPr>
          </a:p>
        </p:txBody>
      </p:sp>
      <p:sp>
        <p:nvSpPr>
          <p:cNvPr id="82948"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0E7E16CF-BBC7-4AAB-8FDE-250FF99277FE}" type="slidenum">
              <a:rPr lang="en-US" altLang="zh-CN"/>
              <a:pPr eaLnBrk="1" hangingPunct="1">
                <a:spcBef>
                  <a:spcPct val="0"/>
                </a:spcBef>
                <a:buFontTx/>
                <a:buNone/>
              </a:pPr>
              <a:t>17</a:t>
            </a:fld>
            <a:endParaRPr lang="en-US" altLang="zh-CN"/>
          </a:p>
        </p:txBody>
      </p:sp>
    </p:spTree>
    <p:extLst>
      <p:ext uri="{BB962C8B-B14F-4D97-AF65-F5344CB8AC3E}">
        <p14:creationId xmlns:p14="http://schemas.microsoft.com/office/powerpoint/2010/main" xmlns="" val="1732917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lstStyle/>
          <a:p>
            <a:pPr lvl="0"/>
            <a:endParaRPr lang="en-US" altLang="zh-CN" dirty="0">
              <a:latin typeface="楷体_GB2312"/>
            </a:endParaRPr>
          </a:p>
        </p:txBody>
      </p:sp>
      <p:sp>
        <p:nvSpPr>
          <p:cNvPr id="5530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pPr lvl="0" algn="r" eaLnBrk="1" hangingPunct="1">
                <a:spcBef>
                  <a:spcPct val="0"/>
                </a:spcBef>
                <a:buChar char="•"/>
              </a:pPr>
              <a:t>19</a:t>
            </a:fld>
            <a:endParaRPr lang="en-US" altLang="zh-CN" dirty="0"/>
          </a:p>
        </p:txBody>
      </p:sp>
    </p:spTree>
    <p:extLst>
      <p:ext uri="{BB962C8B-B14F-4D97-AF65-F5344CB8AC3E}">
        <p14:creationId xmlns:p14="http://schemas.microsoft.com/office/powerpoint/2010/main" xmlns="" val="442808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pPr>
                <a:defRPr/>
              </a:pPr>
              <a:t>20</a:t>
            </a:fld>
            <a:endParaRPr lang="en-US" altLang="zh-CN"/>
          </a:p>
        </p:txBody>
      </p:sp>
    </p:spTree>
    <p:extLst>
      <p:ext uri="{BB962C8B-B14F-4D97-AF65-F5344CB8AC3E}">
        <p14:creationId xmlns:p14="http://schemas.microsoft.com/office/powerpoint/2010/main" xmlns="" val="3848510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25" descr="snake-on-tree"/>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300163"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26" descr="2006-10-28_Python_in_60_Minutes"/>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l="16304" t="68115" r="19565" b="1450"/>
          <a:stretch>
            <a:fillRect/>
          </a:stretch>
        </p:blipFill>
        <p:spPr bwMode="auto">
          <a:xfrm>
            <a:off x="1600200" y="741363"/>
            <a:ext cx="5410200" cy="1925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27"/>
          <p:cNvSpPr>
            <a:spLocks noChangeArrowheads="1"/>
          </p:cNvSpPr>
          <p:nvPr userDrawn="1"/>
        </p:nvSpPr>
        <p:spPr bwMode="auto">
          <a:xfrm>
            <a:off x="1981200" y="4191000"/>
            <a:ext cx="5562600" cy="2209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287338" indent="-287338">
              <a:lnSpc>
                <a:spcPct val="102000"/>
              </a:lnSpc>
              <a:spcBef>
                <a:spcPct val="20000"/>
              </a:spcBef>
              <a:buClr>
                <a:srgbClr val="808080"/>
              </a:buClr>
              <a:buSzPct val="60000"/>
              <a:buFont typeface="Wingdings" pitchFamily="2" charset="2"/>
              <a:buChar char="n"/>
            </a:pPr>
            <a:endParaRPr lang="en-GB" altLang="zh-CN" sz="1600"/>
          </a:p>
        </p:txBody>
      </p:sp>
      <p:sp>
        <p:nvSpPr>
          <p:cNvPr id="19468" name="Rectangle 12"/>
          <p:cNvSpPr>
            <a:spLocks noGrp="1" noChangeArrowheads="1"/>
          </p:cNvSpPr>
          <p:nvPr>
            <p:ph type="ctrTitle"/>
          </p:nvPr>
        </p:nvSpPr>
        <p:spPr>
          <a:xfrm>
            <a:off x="0" y="2743200"/>
            <a:ext cx="9144000" cy="1600200"/>
          </a:xfrm>
        </p:spPr>
        <p:txBody>
          <a:bodyPr anchor="ctr"/>
          <a:lstStyle>
            <a:lvl1pPr>
              <a:defRPr sz="4400" b="0">
                <a:effectLst>
                  <a:outerShdw blurRad="38100" dist="38100" dir="2700000" algn="tl">
                    <a:srgbClr val="000000"/>
                  </a:outerShdw>
                </a:effectLst>
                <a:latin typeface="Tahoma" pitchFamily="34" charset="0"/>
              </a:defRPr>
            </a:lvl1pPr>
          </a:lstStyle>
          <a:p>
            <a:pPr lvl="0"/>
            <a:r>
              <a:rPr lang="en-US" altLang="zh-CN" noProof="0" smtClean="0"/>
              <a:t>Click to edit Master title style</a:t>
            </a:r>
          </a:p>
        </p:txBody>
      </p:sp>
      <p:sp>
        <p:nvSpPr>
          <p:cNvPr id="6" name="Rectangle 16"/>
          <p:cNvSpPr>
            <a:spLocks noGrp="1" noChangeArrowheads="1"/>
          </p:cNvSpPr>
          <p:nvPr>
            <p:ph type="sldNum" sz="quarter" idx="10"/>
          </p:nvPr>
        </p:nvSpPr>
        <p:spPr>
          <a:xfrm>
            <a:off x="8686800" y="6486525"/>
            <a:ext cx="457200" cy="381000"/>
          </a:xfrm>
          <a:extLst>
            <a:ext uri="{909E8E84-426E-40DD-AFC4-6F175D3DCCD1}">
              <a14:hiddenFill xmlns:a14="http://schemas.microsoft.com/office/drawing/2010/main" xmlns="">
                <a:solidFill>
                  <a:schemeClr val="bg1"/>
                </a:solidFill>
              </a14:hiddenFill>
            </a:ext>
          </a:extLst>
        </p:spPr>
        <p:txBody>
          <a:bodyPr/>
          <a:lstStyle>
            <a:lvl1pPr>
              <a:defRPr>
                <a:solidFill>
                  <a:schemeClr val="bg1"/>
                </a:solidFill>
              </a:defRPr>
            </a:lvl1pPr>
          </a:lstStyle>
          <a:p>
            <a:pPr>
              <a:defRPr/>
            </a:pPr>
            <a:fld id="{41BCACC2-EB2E-41B5-88CE-73A61AB12F5B}" type="slidenum">
              <a:rPr lang="en-US" altLang="zh-CN"/>
              <a:pPr>
                <a:defRPr/>
              </a:pPr>
              <a:t>‹#›</a:t>
            </a:fld>
            <a:endParaRPr lang="en-US" altLang="zh-CN"/>
          </a:p>
        </p:txBody>
      </p:sp>
    </p:spTree>
    <p:extLst>
      <p:ext uri="{BB962C8B-B14F-4D97-AF65-F5344CB8AC3E}">
        <p14:creationId xmlns:p14="http://schemas.microsoft.com/office/powerpoint/2010/main" xmlns="" val="78218042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AADD35B4-CD61-434F-B263-5E6E207B21CF}" type="slidenum">
              <a:rPr lang="en-US" altLang="zh-CN"/>
              <a:pPr>
                <a:defRPr/>
              </a:pPr>
              <a:t>‹#›</a:t>
            </a:fld>
            <a:endParaRPr lang="en-US" altLang="zh-CN"/>
          </a:p>
        </p:txBody>
      </p:sp>
    </p:spTree>
    <p:extLst>
      <p:ext uri="{BB962C8B-B14F-4D97-AF65-F5344CB8AC3E}">
        <p14:creationId xmlns:p14="http://schemas.microsoft.com/office/powerpoint/2010/main" xmlns="" val="155196323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52400"/>
            <a:ext cx="2286000" cy="6477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52400"/>
            <a:ext cx="6705600" cy="6477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36E8452F-4105-48B6-93DB-6861893DE9BA}" type="slidenum">
              <a:rPr lang="en-US" altLang="zh-CN"/>
              <a:pPr>
                <a:defRPr/>
              </a:pPr>
              <a:t>‹#›</a:t>
            </a:fld>
            <a:endParaRPr lang="en-US" altLang="zh-CN"/>
          </a:p>
        </p:txBody>
      </p:sp>
    </p:spTree>
    <p:extLst>
      <p:ext uri="{BB962C8B-B14F-4D97-AF65-F5344CB8AC3E}">
        <p14:creationId xmlns:p14="http://schemas.microsoft.com/office/powerpoint/2010/main" xmlns="" val="272976153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7EF4B451-ED34-44AC-A294-F69DDAD52F29}" type="slidenum">
              <a:rPr lang="en-US" altLang="zh-CN"/>
              <a:pPr>
                <a:defRPr/>
              </a:pPr>
              <a:t>‹#›</a:t>
            </a:fld>
            <a:endParaRPr lang="en-US" altLang="zh-CN"/>
          </a:p>
        </p:txBody>
      </p:sp>
    </p:spTree>
    <p:extLst>
      <p:ext uri="{BB962C8B-B14F-4D97-AF65-F5344CB8AC3E}">
        <p14:creationId xmlns:p14="http://schemas.microsoft.com/office/powerpoint/2010/main" xmlns="" val="16054706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9C6CA548-88A0-4B76-ACB8-541D04879569}" type="slidenum">
              <a:rPr lang="en-US" altLang="zh-CN"/>
              <a:pPr>
                <a:defRPr/>
              </a:pPr>
              <a:t>‹#›</a:t>
            </a:fld>
            <a:endParaRPr lang="en-US" altLang="zh-CN"/>
          </a:p>
        </p:txBody>
      </p:sp>
    </p:spTree>
    <p:extLst>
      <p:ext uri="{BB962C8B-B14F-4D97-AF65-F5344CB8AC3E}">
        <p14:creationId xmlns:p14="http://schemas.microsoft.com/office/powerpoint/2010/main" xmlns="" val="341376856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1066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66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C1528CAA-8BE4-46E1-93AA-6E4772B53CBA}" type="slidenum">
              <a:rPr lang="en-US" altLang="zh-CN"/>
              <a:pPr>
                <a:defRPr/>
              </a:pPr>
              <a:t>‹#›</a:t>
            </a:fld>
            <a:endParaRPr lang="en-US" altLang="zh-CN"/>
          </a:p>
        </p:txBody>
      </p:sp>
    </p:spTree>
    <p:extLst>
      <p:ext uri="{BB962C8B-B14F-4D97-AF65-F5344CB8AC3E}">
        <p14:creationId xmlns:p14="http://schemas.microsoft.com/office/powerpoint/2010/main" xmlns="" val="42580418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BC215D8D-A7E5-4C44-8276-4D9C4CFAE00E}" type="slidenum">
              <a:rPr lang="en-US" altLang="zh-CN"/>
              <a:pPr>
                <a:defRPr/>
              </a:pPr>
              <a:t>‹#›</a:t>
            </a:fld>
            <a:endParaRPr lang="en-US" altLang="zh-CN"/>
          </a:p>
        </p:txBody>
      </p:sp>
    </p:spTree>
    <p:extLst>
      <p:ext uri="{BB962C8B-B14F-4D97-AF65-F5344CB8AC3E}">
        <p14:creationId xmlns:p14="http://schemas.microsoft.com/office/powerpoint/2010/main" xmlns="" val="245862110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BC491312-4604-4E58-8319-6E38FD6FBB56}" type="slidenum">
              <a:rPr lang="en-US" altLang="zh-CN"/>
              <a:pPr>
                <a:defRPr/>
              </a:pPr>
              <a:t>‹#›</a:t>
            </a:fld>
            <a:endParaRPr lang="en-US" altLang="zh-CN"/>
          </a:p>
        </p:txBody>
      </p:sp>
    </p:spTree>
    <p:extLst>
      <p:ext uri="{BB962C8B-B14F-4D97-AF65-F5344CB8AC3E}">
        <p14:creationId xmlns:p14="http://schemas.microsoft.com/office/powerpoint/2010/main" xmlns="" val="50261951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3DEDC48A-AC36-4DC7-9F8C-4BFF4C0342F9}" type="slidenum">
              <a:rPr lang="en-US" altLang="zh-CN"/>
              <a:pPr>
                <a:defRPr/>
              </a:pPr>
              <a:t>‹#›</a:t>
            </a:fld>
            <a:endParaRPr lang="en-US" altLang="zh-CN"/>
          </a:p>
        </p:txBody>
      </p:sp>
    </p:spTree>
    <p:extLst>
      <p:ext uri="{BB962C8B-B14F-4D97-AF65-F5344CB8AC3E}">
        <p14:creationId xmlns:p14="http://schemas.microsoft.com/office/powerpoint/2010/main" xmlns="" val="245001754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E9AD5092-F570-4E83-87BB-25B42F38CCCC}" type="slidenum">
              <a:rPr lang="en-US" altLang="zh-CN"/>
              <a:pPr>
                <a:defRPr/>
              </a:pPr>
              <a:t>‹#›</a:t>
            </a:fld>
            <a:endParaRPr lang="en-US" altLang="zh-CN"/>
          </a:p>
        </p:txBody>
      </p:sp>
    </p:spTree>
    <p:extLst>
      <p:ext uri="{BB962C8B-B14F-4D97-AF65-F5344CB8AC3E}">
        <p14:creationId xmlns:p14="http://schemas.microsoft.com/office/powerpoint/2010/main" xmlns="" val="77818756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898160E3-5837-415F-9BBB-C137EFF1939D}" type="slidenum">
              <a:rPr lang="en-US" altLang="zh-CN"/>
              <a:pPr>
                <a:defRPr/>
              </a:pPr>
              <a:t>‹#›</a:t>
            </a:fld>
            <a:endParaRPr lang="en-US" altLang="zh-CN"/>
          </a:p>
        </p:txBody>
      </p:sp>
    </p:spTree>
    <p:extLst>
      <p:ext uri="{BB962C8B-B14F-4D97-AF65-F5344CB8AC3E}">
        <p14:creationId xmlns:p14="http://schemas.microsoft.com/office/powerpoint/2010/main" xmlns="" val="416292862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3"/>
          <p:cNvPicPr>
            <a:picLocks noChangeAspect="1" noChangeArrowheads="1"/>
          </p:cNvPicPr>
          <p:nvPr/>
        </p:nvPicPr>
        <p:blipFill>
          <a:blip r:embed="rId13" cstate="print">
            <a:extLst>
              <a:ext uri="{28A0092B-C50C-407E-A947-70E740481C1C}">
                <a14:useLocalDpi xmlns:a14="http://schemas.microsoft.com/office/drawing/2010/main" xmlns="" val="0"/>
              </a:ext>
            </a:extLst>
          </a:blip>
          <a:srcRect l="22728" b="36090"/>
          <a:stretch>
            <a:fillRect/>
          </a:stretch>
        </p:blipFill>
        <p:spPr bwMode="auto">
          <a:xfrm>
            <a:off x="0" y="6048375"/>
            <a:ext cx="1295400" cy="809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27" name="Rectangle 9"/>
          <p:cNvSpPr>
            <a:spLocks noGrp="1" noChangeArrowheads="1"/>
          </p:cNvSpPr>
          <p:nvPr>
            <p:ph type="title"/>
          </p:nvPr>
        </p:nvSpPr>
        <p:spPr bwMode="auto">
          <a:xfrm>
            <a:off x="152400" y="152400"/>
            <a:ext cx="8853488" cy="838200"/>
          </a:xfrm>
          <a:prstGeom prst="rect">
            <a:avLst/>
          </a:prstGeom>
          <a:solidFill>
            <a:srgbClr val="9933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28" name="Rectangle 10"/>
          <p:cNvSpPr>
            <a:spLocks noGrp="1" noChangeArrowheads="1"/>
          </p:cNvSpPr>
          <p:nvPr>
            <p:ph type="body" idx="1"/>
          </p:nvPr>
        </p:nvSpPr>
        <p:spPr bwMode="auto">
          <a:xfrm>
            <a:off x="0" y="1066800"/>
            <a:ext cx="9144000" cy="556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
        <p:nvSpPr>
          <p:cNvPr id="18445" name="Rectangle 13"/>
          <p:cNvSpPr>
            <a:spLocks noGrp="1" noChangeArrowheads="1"/>
          </p:cNvSpPr>
          <p:nvPr>
            <p:ph type="sldNum" sz="quarter" idx="4"/>
          </p:nvPr>
        </p:nvSpPr>
        <p:spPr bwMode="auto">
          <a:xfrm>
            <a:off x="7772400" y="6400800"/>
            <a:ext cx="1371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atin typeface="Tahoma" pitchFamily="34" charset="0"/>
                <a:ea typeface="宋体" charset="-122"/>
              </a:defRPr>
            </a:lvl1pPr>
          </a:lstStyle>
          <a:p>
            <a:pPr>
              <a:defRPr/>
            </a:pPr>
            <a:fld id="{3C3F5D21-47BA-43E3-9A7C-87A4E15DF74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73"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ransition spd="med"/>
  <p:hf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Verdana" pitchFamily="34" charset="0"/>
          <a:cs typeface="Times New Roman" pitchFamily="18" charset="0"/>
        </a:defRPr>
      </a:lvl2pPr>
      <a:lvl3pPr algn="ctr" rtl="0" eaLnBrk="0" fontAlgn="base" hangingPunct="0">
        <a:spcBef>
          <a:spcPct val="0"/>
        </a:spcBef>
        <a:spcAft>
          <a:spcPct val="0"/>
        </a:spcAft>
        <a:defRPr sz="4000" b="1">
          <a:solidFill>
            <a:schemeClr val="bg1"/>
          </a:solidFill>
          <a:latin typeface="Verdana" pitchFamily="34" charset="0"/>
          <a:cs typeface="Times New Roman" pitchFamily="18" charset="0"/>
        </a:defRPr>
      </a:lvl3pPr>
      <a:lvl4pPr algn="ctr" rtl="0" eaLnBrk="0" fontAlgn="base" hangingPunct="0">
        <a:spcBef>
          <a:spcPct val="0"/>
        </a:spcBef>
        <a:spcAft>
          <a:spcPct val="0"/>
        </a:spcAft>
        <a:defRPr sz="4000" b="1">
          <a:solidFill>
            <a:schemeClr val="bg1"/>
          </a:solidFill>
          <a:latin typeface="Verdana" pitchFamily="34" charset="0"/>
          <a:cs typeface="Times New Roman" pitchFamily="18" charset="0"/>
        </a:defRPr>
      </a:lvl4pPr>
      <a:lvl5pPr algn="ctr" rtl="0" eaLnBrk="0" fontAlgn="base" hangingPunct="0">
        <a:spcBef>
          <a:spcPct val="0"/>
        </a:spcBef>
        <a:spcAft>
          <a:spcPct val="0"/>
        </a:spcAft>
        <a:defRPr sz="4000" b="1">
          <a:solidFill>
            <a:schemeClr val="bg1"/>
          </a:solidFill>
          <a:latin typeface="Verdana" pitchFamily="34" charset="0"/>
          <a:cs typeface="Times New Roman" pitchFamily="18" charset="0"/>
        </a:defRPr>
      </a:lvl5pPr>
      <a:lvl6pPr marL="457200" algn="ctr" rtl="0" fontAlgn="base">
        <a:spcBef>
          <a:spcPct val="0"/>
        </a:spcBef>
        <a:spcAft>
          <a:spcPct val="0"/>
        </a:spcAft>
        <a:defRPr sz="4000" b="1">
          <a:solidFill>
            <a:schemeClr val="bg1"/>
          </a:solidFill>
          <a:latin typeface="Verdana" pitchFamily="34" charset="0"/>
          <a:cs typeface="Times New Roman" pitchFamily="18" charset="0"/>
        </a:defRPr>
      </a:lvl6pPr>
      <a:lvl7pPr marL="914400" algn="ctr" rtl="0" fontAlgn="base">
        <a:spcBef>
          <a:spcPct val="0"/>
        </a:spcBef>
        <a:spcAft>
          <a:spcPct val="0"/>
        </a:spcAft>
        <a:defRPr sz="4000" b="1">
          <a:solidFill>
            <a:schemeClr val="bg1"/>
          </a:solidFill>
          <a:latin typeface="Verdana" pitchFamily="34" charset="0"/>
          <a:cs typeface="Times New Roman" pitchFamily="18" charset="0"/>
        </a:defRPr>
      </a:lvl7pPr>
      <a:lvl8pPr marL="1371600" algn="ctr" rtl="0" fontAlgn="base">
        <a:spcBef>
          <a:spcPct val="0"/>
        </a:spcBef>
        <a:spcAft>
          <a:spcPct val="0"/>
        </a:spcAft>
        <a:defRPr sz="4000" b="1">
          <a:solidFill>
            <a:schemeClr val="bg1"/>
          </a:solidFill>
          <a:latin typeface="Verdana" pitchFamily="34" charset="0"/>
          <a:cs typeface="Times New Roman" pitchFamily="18" charset="0"/>
        </a:defRPr>
      </a:lvl8pPr>
      <a:lvl9pPr marL="1828800" algn="ctr" rtl="0" fontAlgn="base">
        <a:spcBef>
          <a:spcPct val="0"/>
        </a:spcBef>
        <a:spcAft>
          <a:spcPct val="0"/>
        </a:spcAft>
        <a:defRPr sz="4000" b="1">
          <a:solidFill>
            <a:schemeClr val="bg1"/>
          </a:solidFill>
          <a:latin typeface="Verdana" pitchFamily="34" charset="0"/>
          <a:cs typeface="Times New Roman" pitchFamily="18" charset="0"/>
        </a:defRPr>
      </a:lvl9pPr>
    </p:titleStyle>
    <p:bodyStyle>
      <a:lvl1pPr marL="233363" indent="-233363" algn="l" rtl="0" eaLnBrk="0" fontAlgn="base" hangingPunct="0">
        <a:spcBef>
          <a:spcPct val="20000"/>
        </a:spcBef>
        <a:spcAft>
          <a:spcPct val="0"/>
        </a:spcAft>
        <a:buClr>
          <a:srgbClr val="808080"/>
        </a:buClr>
        <a:buSzPct val="60000"/>
        <a:buFont typeface="Wingdings" pitchFamily="2" charset="2"/>
        <a:buChar char="n"/>
        <a:defRPr sz="2000">
          <a:solidFill>
            <a:schemeClr val="tx1"/>
          </a:solidFill>
          <a:latin typeface="+mn-lt"/>
          <a:ea typeface="+mn-ea"/>
          <a:cs typeface="+mn-cs"/>
        </a:defRPr>
      </a:lvl1pPr>
      <a:lvl2pPr marL="690563" indent="-233363" algn="l" rtl="0" eaLnBrk="0" fontAlgn="base" hangingPunct="0">
        <a:spcBef>
          <a:spcPct val="20000"/>
        </a:spcBef>
        <a:spcAft>
          <a:spcPct val="0"/>
        </a:spcAft>
        <a:buClr>
          <a:srgbClr val="800000"/>
        </a:buClr>
        <a:buSzPct val="55000"/>
        <a:buFont typeface="Wingdings" pitchFamily="2" charset="2"/>
        <a:buChar char="n"/>
        <a:defRPr>
          <a:solidFill>
            <a:schemeClr val="tx1"/>
          </a:solidFill>
          <a:latin typeface="+mn-lt"/>
          <a:cs typeface="+mn-cs"/>
        </a:defRPr>
      </a:lvl2pPr>
      <a:lvl3pPr marL="1084263" indent="-169863" algn="l" rtl="0" eaLnBrk="0" fontAlgn="base" hangingPunct="0">
        <a:spcBef>
          <a:spcPct val="20000"/>
        </a:spcBef>
        <a:spcAft>
          <a:spcPct val="0"/>
        </a:spcAft>
        <a:buClr>
          <a:schemeClr val="tx1"/>
        </a:buClr>
        <a:buSzPct val="50000"/>
        <a:buFont typeface="Wingdings" pitchFamily="2" charset="2"/>
        <a:buChar char="n"/>
        <a:defRPr sz="1600">
          <a:solidFill>
            <a:schemeClr val="tx1"/>
          </a:solidFill>
          <a:latin typeface="+mn-lt"/>
          <a:cs typeface="+mn-cs"/>
        </a:defRPr>
      </a:lvl3pPr>
      <a:lvl4pPr marL="1541463" indent="-169863" algn="l" rtl="0" eaLnBrk="0" fontAlgn="base" hangingPunct="0">
        <a:spcBef>
          <a:spcPct val="20000"/>
        </a:spcBef>
        <a:spcAft>
          <a:spcPct val="0"/>
        </a:spcAft>
        <a:buClr>
          <a:schemeClr val="tx1"/>
        </a:buClr>
        <a:buSzPct val="55000"/>
        <a:buFont typeface="Wingdings"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itchFamily="2" charset="2"/>
        <a:buChar char="n"/>
        <a:defRPr sz="16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9.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6"/>
          <p:cNvSpPr>
            <a:spLocks noGrp="1" noChangeArrowheads="1"/>
          </p:cNvSpPr>
          <p:nvPr>
            <p:ph type="sldNum" sz="quarter" idx="10"/>
          </p:nvPr>
        </p:nvSpPr>
        <p:spPr>
          <a:noFill/>
        </p:spPr>
        <p:txBody>
          <a:bodyPr/>
          <a:lstStyle>
            <a:lvl1pPr eaLnBrk="0" hangingPunct="0">
              <a:defRPr sz="2000">
                <a:solidFill>
                  <a:schemeClr val="tx1"/>
                </a:solidFill>
                <a:latin typeface="Verdana" pitchFamily="34" charset="0"/>
                <a:ea typeface="宋体" charset="-122"/>
              </a:defRPr>
            </a:lvl1pPr>
            <a:lvl2pPr marL="742950" indent="-285750" eaLnBrk="0" hangingPunct="0">
              <a:defRPr sz="2000">
                <a:solidFill>
                  <a:schemeClr val="tx1"/>
                </a:solidFill>
                <a:latin typeface="Verdana" pitchFamily="34" charset="0"/>
                <a:ea typeface="宋体" charset="-122"/>
              </a:defRPr>
            </a:lvl2pPr>
            <a:lvl3pPr marL="1143000" indent="-228600" eaLnBrk="0" hangingPunct="0">
              <a:defRPr sz="2000">
                <a:solidFill>
                  <a:schemeClr val="tx1"/>
                </a:solidFill>
                <a:latin typeface="Verdana" pitchFamily="34" charset="0"/>
                <a:ea typeface="宋体" charset="-122"/>
              </a:defRPr>
            </a:lvl3pPr>
            <a:lvl4pPr marL="1600200" indent="-228600" eaLnBrk="0" hangingPunct="0">
              <a:defRPr sz="2000">
                <a:solidFill>
                  <a:schemeClr val="tx1"/>
                </a:solidFill>
                <a:latin typeface="Verdana" pitchFamily="34" charset="0"/>
                <a:ea typeface="宋体" charset="-122"/>
              </a:defRPr>
            </a:lvl4pPr>
            <a:lvl5pPr marL="2057400" indent="-228600" eaLnBrk="0" hangingPunct="0">
              <a:defRPr sz="2000">
                <a:solidFill>
                  <a:schemeClr val="tx1"/>
                </a:solidFill>
                <a:latin typeface="Verdana" pitchFamily="34" charset="0"/>
                <a:ea typeface="宋体" charset="-122"/>
              </a:defRPr>
            </a:lvl5pPr>
            <a:lvl6pPr marL="2514600" indent="-228600" eaLnBrk="0" fontAlgn="base" hangingPunct="0">
              <a:spcBef>
                <a:spcPct val="0"/>
              </a:spcBef>
              <a:spcAft>
                <a:spcPct val="0"/>
              </a:spcAft>
              <a:defRPr sz="2000">
                <a:solidFill>
                  <a:schemeClr val="tx1"/>
                </a:solidFill>
                <a:latin typeface="Verdana" pitchFamily="34" charset="0"/>
                <a:ea typeface="宋体" charset="-122"/>
              </a:defRPr>
            </a:lvl6pPr>
            <a:lvl7pPr marL="2971800" indent="-228600" eaLnBrk="0" fontAlgn="base" hangingPunct="0">
              <a:spcBef>
                <a:spcPct val="0"/>
              </a:spcBef>
              <a:spcAft>
                <a:spcPct val="0"/>
              </a:spcAft>
              <a:defRPr sz="2000">
                <a:solidFill>
                  <a:schemeClr val="tx1"/>
                </a:solidFill>
                <a:latin typeface="Verdana" pitchFamily="34" charset="0"/>
                <a:ea typeface="宋体" charset="-122"/>
              </a:defRPr>
            </a:lvl7pPr>
            <a:lvl8pPr marL="3429000" indent="-228600" eaLnBrk="0" fontAlgn="base" hangingPunct="0">
              <a:spcBef>
                <a:spcPct val="0"/>
              </a:spcBef>
              <a:spcAft>
                <a:spcPct val="0"/>
              </a:spcAft>
              <a:defRPr sz="2000">
                <a:solidFill>
                  <a:schemeClr val="tx1"/>
                </a:solidFill>
                <a:latin typeface="Verdana" pitchFamily="34" charset="0"/>
                <a:ea typeface="宋体" charset="-122"/>
              </a:defRPr>
            </a:lvl8pPr>
            <a:lvl9pPr marL="3886200" indent="-228600" eaLnBrk="0" fontAlgn="base" hangingPunct="0">
              <a:spcBef>
                <a:spcPct val="0"/>
              </a:spcBef>
              <a:spcAft>
                <a:spcPct val="0"/>
              </a:spcAft>
              <a:defRPr sz="2000">
                <a:solidFill>
                  <a:schemeClr val="tx1"/>
                </a:solidFill>
                <a:latin typeface="Verdana" pitchFamily="34" charset="0"/>
                <a:ea typeface="宋体" charset="-122"/>
              </a:defRPr>
            </a:lvl9pPr>
          </a:lstStyle>
          <a:p>
            <a:pPr eaLnBrk="1" hangingPunct="1"/>
            <a:fld id="{A9B3BC93-BFCE-4A50-885D-9D843207DEA4}" type="slidenum">
              <a:rPr lang="en-US" altLang="zh-CN" sz="1400" smtClean="0">
                <a:solidFill>
                  <a:schemeClr val="bg1"/>
                </a:solidFill>
                <a:latin typeface="Tahoma" pitchFamily="34" charset="0"/>
              </a:rPr>
              <a:pPr eaLnBrk="1" hangingPunct="1"/>
              <a:t>1</a:t>
            </a:fld>
            <a:endParaRPr lang="en-US" altLang="zh-CN" sz="1400" smtClean="0">
              <a:solidFill>
                <a:schemeClr val="bg1"/>
              </a:solidFill>
              <a:latin typeface="Tahoma" pitchFamily="34" charset="0"/>
            </a:endParaRPr>
          </a:p>
        </p:txBody>
      </p:sp>
      <p:sp>
        <p:nvSpPr>
          <p:cNvPr id="1227783" name="Rectangle 7"/>
          <p:cNvSpPr>
            <a:spLocks noGrp="1" noChangeArrowheads="1"/>
          </p:cNvSpPr>
          <p:nvPr>
            <p:ph type="title"/>
          </p:nvPr>
        </p:nvSpPr>
        <p:spPr/>
        <p:txBody>
          <a:bodyPr/>
          <a:lstStyle/>
          <a:p>
            <a:pPr eaLnBrk="1" hangingPunct="1">
              <a:defRPr/>
            </a:pPr>
            <a:r>
              <a:rPr lang="zh-CN" altLang="en-US" dirty="0" smtClean="0">
                <a:ea typeface="宋体" charset="-122"/>
              </a:rPr>
              <a:t>组合数据类型</a:t>
            </a:r>
            <a:endParaRPr lang="en-US" altLang="zh-CN" dirty="0" smtClean="0">
              <a:ea typeface="宋体" charset="-122"/>
            </a:endParaRPr>
          </a:p>
        </p:txBody>
      </p:sp>
      <p:sp>
        <p:nvSpPr>
          <p:cNvPr id="3076" name="Text Box 10"/>
          <p:cNvSpPr txBox="1">
            <a:spLocks noChangeArrowheads="1"/>
          </p:cNvSpPr>
          <p:nvPr/>
        </p:nvSpPr>
        <p:spPr bwMode="auto">
          <a:xfrm>
            <a:off x="2511179" y="4599354"/>
            <a:ext cx="4121641" cy="8617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Verdana" pitchFamily="34" charset="0"/>
                <a:ea typeface="宋体" charset="-122"/>
              </a:defRPr>
            </a:lvl1pPr>
            <a:lvl2pPr marL="742950" indent="-285750" eaLnBrk="0" hangingPunct="0">
              <a:defRPr sz="2000">
                <a:solidFill>
                  <a:schemeClr val="tx1"/>
                </a:solidFill>
                <a:latin typeface="Verdana" pitchFamily="34" charset="0"/>
                <a:ea typeface="宋体" charset="-122"/>
              </a:defRPr>
            </a:lvl2pPr>
            <a:lvl3pPr marL="1143000" indent="-228600" eaLnBrk="0" hangingPunct="0">
              <a:defRPr sz="2000">
                <a:solidFill>
                  <a:schemeClr val="tx1"/>
                </a:solidFill>
                <a:latin typeface="Verdana" pitchFamily="34" charset="0"/>
                <a:ea typeface="宋体" charset="-122"/>
              </a:defRPr>
            </a:lvl3pPr>
            <a:lvl4pPr marL="1600200" indent="-228600" eaLnBrk="0" hangingPunct="0">
              <a:defRPr sz="2000">
                <a:solidFill>
                  <a:schemeClr val="tx1"/>
                </a:solidFill>
                <a:latin typeface="Verdana" pitchFamily="34" charset="0"/>
                <a:ea typeface="宋体" charset="-122"/>
              </a:defRPr>
            </a:lvl4pPr>
            <a:lvl5pPr marL="2057400" indent="-228600" eaLnBrk="0" hangingPunct="0">
              <a:defRPr sz="2000">
                <a:solidFill>
                  <a:schemeClr val="tx1"/>
                </a:solidFill>
                <a:latin typeface="Verdana" pitchFamily="34" charset="0"/>
                <a:ea typeface="宋体" charset="-122"/>
              </a:defRPr>
            </a:lvl5pPr>
            <a:lvl6pPr marL="2514600" indent="-228600" eaLnBrk="0" fontAlgn="base" hangingPunct="0">
              <a:spcBef>
                <a:spcPct val="0"/>
              </a:spcBef>
              <a:spcAft>
                <a:spcPct val="0"/>
              </a:spcAft>
              <a:defRPr sz="2000">
                <a:solidFill>
                  <a:schemeClr val="tx1"/>
                </a:solidFill>
                <a:latin typeface="Verdana" pitchFamily="34" charset="0"/>
                <a:ea typeface="宋体" charset="-122"/>
              </a:defRPr>
            </a:lvl6pPr>
            <a:lvl7pPr marL="2971800" indent="-228600" eaLnBrk="0" fontAlgn="base" hangingPunct="0">
              <a:spcBef>
                <a:spcPct val="0"/>
              </a:spcBef>
              <a:spcAft>
                <a:spcPct val="0"/>
              </a:spcAft>
              <a:defRPr sz="2000">
                <a:solidFill>
                  <a:schemeClr val="tx1"/>
                </a:solidFill>
                <a:latin typeface="Verdana" pitchFamily="34" charset="0"/>
                <a:ea typeface="宋体" charset="-122"/>
              </a:defRPr>
            </a:lvl7pPr>
            <a:lvl8pPr marL="3429000" indent="-228600" eaLnBrk="0" fontAlgn="base" hangingPunct="0">
              <a:spcBef>
                <a:spcPct val="0"/>
              </a:spcBef>
              <a:spcAft>
                <a:spcPct val="0"/>
              </a:spcAft>
              <a:defRPr sz="2000">
                <a:solidFill>
                  <a:schemeClr val="tx1"/>
                </a:solidFill>
                <a:latin typeface="Verdana" pitchFamily="34" charset="0"/>
                <a:ea typeface="宋体" charset="-122"/>
              </a:defRPr>
            </a:lvl8pPr>
            <a:lvl9pPr marL="3886200" indent="-228600" eaLnBrk="0" fontAlgn="base" hangingPunct="0">
              <a:spcBef>
                <a:spcPct val="0"/>
              </a:spcBef>
              <a:spcAft>
                <a:spcPct val="0"/>
              </a:spcAft>
              <a:defRPr sz="2000">
                <a:solidFill>
                  <a:schemeClr val="tx1"/>
                </a:solidFill>
                <a:latin typeface="Verdana" pitchFamily="34" charset="0"/>
                <a:ea typeface="宋体" charset="-122"/>
              </a:defRPr>
            </a:lvl9pPr>
          </a:lstStyle>
          <a:p>
            <a:pPr algn="ctr" eaLnBrk="1" hangingPunct="1">
              <a:spcBef>
                <a:spcPts val="600"/>
              </a:spcBef>
              <a:spcAft>
                <a:spcPts val="600"/>
              </a:spcAft>
              <a:buClr>
                <a:srgbClr val="800080"/>
              </a:buClr>
              <a:buSzPct val="55000"/>
              <a:buFont typeface="Wingdings" pitchFamily="2" charset="2"/>
              <a:buNone/>
            </a:pPr>
            <a:r>
              <a:rPr lang="en-US" altLang="zh-CN" dirty="0" smtClean="0"/>
              <a:t>2018</a:t>
            </a:r>
            <a:r>
              <a:rPr lang="zh-CN" altLang="en-US" dirty="0" smtClean="0"/>
              <a:t>秋季</a:t>
            </a:r>
            <a:endParaRPr lang="en-US" altLang="zh-CN" dirty="0" smtClean="0"/>
          </a:p>
          <a:p>
            <a:pPr algn="ctr" eaLnBrk="1" hangingPunct="1">
              <a:spcBef>
                <a:spcPts val="600"/>
              </a:spcBef>
              <a:spcAft>
                <a:spcPts val="600"/>
              </a:spcAft>
              <a:buClr>
                <a:srgbClr val="800080"/>
              </a:buClr>
              <a:buSzPct val="55000"/>
            </a:pPr>
            <a:r>
              <a:rPr lang="zh-CN" altLang="en-US" dirty="0"/>
              <a:t>北京师范大学 信息科学与技术</a:t>
            </a:r>
            <a:r>
              <a:rPr lang="zh-CN" altLang="en-US" dirty="0" smtClean="0"/>
              <a:t>学院</a:t>
            </a:r>
            <a:endParaRPr lang="en-US" altLang="zh-C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ea typeface="宋体" charset="-122"/>
              </a:rPr>
              <a:t>元组的基本操作</a:t>
            </a:r>
          </a:p>
        </p:txBody>
      </p:sp>
      <p:sp>
        <p:nvSpPr>
          <p:cNvPr id="51203" name="内容占位符 2"/>
          <p:cNvSpPr>
            <a:spLocks noGrp="1"/>
          </p:cNvSpPr>
          <p:nvPr>
            <p:ph idx="1"/>
          </p:nvPr>
        </p:nvSpPr>
        <p:spPr>
          <a:xfrm>
            <a:off x="0" y="1066800"/>
            <a:ext cx="9144000" cy="457200"/>
          </a:xfrm>
        </p:spPr>
        <p:txBody>
          <a:bodyPr/>
          <a:lstStyle/>
          <a:p>
            <a:r>
              <a:rPr lang="zh-CN" altLang="en-US" sz="2400" dirty="0" smtClean="0">
                <a:ea typeface="宋体" charset="-122"/>
              </a:rPr>
              <a:t>元组的基本操作：序列的通用操作</a:t>
            </a:r>
          </a:p>
        </p:txBody>
      </p:sp>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1628800"/>
            <a:ext cx="4128959" cy="6187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2"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16016" y="1556792"/>
            <a:ext cx="3755623" cy="3833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3"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5536" y="2564904"/>
            <a:ext cx="5333419" cy="33783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4" name="Picture 8"/>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95536" y="3068960"/>
            <a:ext cx="4822304" cy="6187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内容占位符 2"/>
          <p:cNvSpPr txBox="1">
            <a:spLocks/>
          </p:cNvSpPr>
          <p:nvPr/>
        </p:nvSpPr>
        <p:spPr bwMode="auto">
          <a:xfrm>
            <a:off x="5508104" y="1916832"/>
            <a:ext cx="306484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a:lstStyle>
          <a:p>
            <a:pPr marL="0" indent="0">
              <a:buNone/>
            </a:pPr>
            <a:r>
              <a:rPr lang="en-US" altLang="zh-CN" kern="0" dirty="0" smtClean="0">
                <a:ea typeface="宋体" charset="-122"/>
              </a:rPr>
              <a:t>#</a:t>
            </a:r>
            <a:r>
              <a:rPr lang="zh-CN" altLang="en-US" kern="0" dirty="0" smtClean="0">
                <a:ea typeface="宋体" charset="-122"/>
              </a:rPr>
              <a:t>结果</a:t>
            </a:r>
            <a:r>
              <a:rPr lang="en-US" altLang="zh-CN" kern="0" dirty="0">
                <a:ea typeface="宋体" charset="-122"/>
              </a:rPr>
              <a:t> </a:t>
            </a:r>
            <a:r>
              <a:rPr lang="en-US" altLang="zh-CN" kern="0" dirty="0" smtClean="0">
                <a:ea typeface="宋体" charset="-122"/>
              </a:rPr>
              <a:t>3</a:t>
            </a:r>
            <a:r>
              <a:rPr lang="zh-CN" altLang="en-US" kern="0" dirty="0" smtClean="0">
                <a:ea typeface="宋体" charset="-122"/>
              </a:rPr>
              <a:t>，</a:t>
            </a:r>
            <a:r>
              <a:rPr lang="en-US" altLang="zh-CN" kern="0" dirty="0" smtClean="0">
                <a:ea typeface="宋体" charset="-122"/>
              </a:rPr>
              <a:t>(’</a:t>
            </a:r>
            <a:r>
              <a:rPr lang="en-US" altLang="zh-CN" kern="0" dirty="0" err="1" smtClean="0">
                <a:ea typeface="宋体" charset="-122"/>
              </a:rPr>
              <a:t>x’,’y</a:t>
            </a:r>
            <a:r>
              <a:rPr lang="en-US" altLang="zh-CN" kern="0" dirty="0" smtClean="0">
                <a:ea typeface="宋体" charset="-122"/>
              </a:rPr>
              <a:t>’)</a:t>
            </a:r>
            <a:endParaRPr lang="zh-CN" altLang="en-US" kern="0" dirty="0" smtClean="0">
              <a:ea typeface="宋体" charset="-122"/>
            </a:endParaRPr>
          </a:p>
        </p:txBody>
      </p:sp>
      <p:sp>
        <p:nvSpPr>
          <p:cNvPr id="15" name="内容占位符 2"/>
          <p:cNvSpPr txBox="1">
            <a:spLocks/>
          </p:cNvSpPr>
          <p:nvPr/>
        </p:nvSpPr>
        <p:spPr bwMode="auto">
          <a:xfrm>
            <a:off x="5652120" y="2492896"/>
            <a:ext cx="231499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a:lstStyle>
          <a:p>
            <a:pPr marL="0" indent="0">
              <a:buNone/>
            </a:pPr>
            <a:r>
              <a:rPr lang="en-US" altLang="zh-CN" kern="0" dirty="0" smtClean="0">
                <a:ea typeface="宋体" charset="-122"/>
              </a:rPr>
              <a:t>#</a:t>
            </a:r>
            <a:r>
              <a:rPr lang="zh-CN" altLang="en-US" kern="0" dirty="0" smtClean="0">
                <a:ea typeface="宋体" charset="-122"/>
              </a:rPr>
              <a:t>结果</a:t>
            </a:r>
            <a:r>
              <a:rPr lang="en-US" altLang="zh-CN" kern="0" dirty="0" smtClean="0">
                <a:ea typeface="宋体" charset="-122"/>
              </a:rPr>
              <a:t> 2,’x’,4</a:t>
            </a:r>
            <a:endParaRPr lang="zh-CN" altLang="en-US" kern="0" dirty="0" smtClean="0">
              <a:ea typeface="宋体" charset="-122"/>
            </a:endParaRPr>
          </a:p>
        </p:txBody>
      </p:sp>
      <p:pic>
        <p:nvPicPr>
          <p:cNvPr id="10" name="Picture 3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7504" y="3933056"/>
            <a:ext cx="914400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23528" y="4365104"/>
            <a:ext cx="8205787"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2" name="组合 7"/>
          <p:cNvGrpSpPr>
            <a:grpSpLocks/>
          </p:cNvGrpSpPr>
          <p:nvPr/>
        </p:nvGrpSpPr>
        <p:grpSpPr bwMode="auto">
          <a:xfrm>
            <a:off x="1331640" y="5661248"/>
            <a:ext cx="6659562" cy="400050"/>
            <a:chOff x="772245" y="6189369"/>
            <a:chExt cx="6660049" cy="400110"/>
          </a:xfrm>
        </p:grpSpPr>
        <p:pic>
          <p:nvPicPr>
            <p:cNvPr id="13" name="Picture 5"/>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888744" y="6248400"/>
              <a:ext cx="5543550" cy="323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 name="TextBox 20"/>
            <p:cNvSpPr txBox="1">
              <a:spLocks noChangeArrowheads="1"/>
            </p:cNvSpPr>
            <p:nvPr/>
          </p:nvSpPr>
          <p:spPr bwMode="auto">
            <a:xfrm>
              <a:off x="772245" y="6189369"/>
              <a:ext cx="101845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2000">
                  <a:solidFill>
                    <a:schemeClr val="tx1"/>
                  </a:solidFill>
                  <a:latin typeface="Verdana" pitchFamily="34" charset="0"/>
                  <a:ea typeface="宋体" charset="-122"/>
                </a:defRPr>
              </a:lvl1pPr>
              <a:lvl2pPr marL="742950" indent="-285750" eaLnBrk="0" hangingPunct="0">
                <a:defRPr sz="2000">
                  <a:solidFill>
                    <a:schemeClr val="tx1"/>
                  </a:solidFill>
                  <a:latin typeface="Verdana" pitchFamily="34" charset="0"/>
                  <a:ea typeface="宋体" charset="-122"/>
                </a:defRPr>
              </a:lvl2pPr>
              <a:lvl3pPr marL="1143000" indent="-228600" eaLnBrk="0" hangingPunct="0">
                <a:defRPr sz="2000">
                  <a:solidFill>
                    <a:schemeClr val="tx1"/>
                  </a:solidFill>
                  <a:latin typeface="Verdana" pitchFamily="34" charset="0"/>
                  <a:ea typeface="宋体" charset="-122"/>
                </a:defRPr>
              </a:lvl3pPr>
              <a:lvl4pPr marL="1600200" indent="-228600" eaLnBrk="0" hangingPunct="0">
                <a:defRPr sz="2000">
                  <a:solidFill>
                    <a:schemeClr val="tx1"/>
                  </a:solidFill>
                  <a:latin typeface="Verdana" pitchFamily="34" charset="0"/>
                  <a:ea typeface="宋体" charset="-122"/>
                </a:defRPr>
              </a:lvl4pPr>
              <a:lvl5pPr marL="2057400" indent="-228600" eaLnBrk="0" hangingPunct="0">
                <a:defRPr sz="2000">
                  <a:solidFill>
                    <a:schemeClr val="tx1"/>
                  </a:solidFill>
                  <a:latin typeface="Verdana" pitchFamily="34" charset="0"/>
                  <a:ea typeface="宋体" charset="-122"/>
                </a:defRPr>
              </a:lvl5pPr>
              <a:lvl6pPr marL="2514600" indent="-228600" eaLnBrk="0" fontAlgn="base" hangingPunct="0">
                <a:spcBef>
                  <a:spcPct val="0"/>
                </a:spcBef>
                <a:spcAft>
                  <a:spcPct val="0"/>
                </a:spcAft>
                <a:defRPr sz="2000">
                  <a:solidFill>
                    <a:schemeClr val="tx1"/>
                  </a:solidFill>
                  <a:latin typeface="Verdana" pitchFamily="34" charset="0"/>
                  <a:ea typeface="宋体" charset="-122"/>
                </a:defRPr>
              </a:lvl6pPr>
              <a:lvl7pPr marL="2971800" indent="-228600" eaLnBrk="0" fontAlgn="base" hangingPunct="0">
                <a:spcBef>
                  <a:spcPct val="0"/>
                </a:spcBef>
                <a:spcAft>
                  <a:spcPct val="0"/>
                </a:spcAft>
                <a:defRPr sz="2000">
                  <a:solidFill>
                    <a:schemeClr val="tx1"/>
                  </a:solidFill>
                  <a:latin typeface="Verdana" pitchFamily="34" charset="0"/>
                  <a:ea typeface="宋体" charset="-122"/>
                </a:defRPr>
              </a:lvl7pPr>
              <a:lvl8pPr marL="3429000" indent="-228600" eaLnBrk="0" fontAlgn="base" hangingPunct="0">
                <a:spcBef>
                  <a:spcPct val="0"/>
                </a:spcBef>
                <a:spcAft>
                  <a:spcPct val="0"/>
                </a:spcAft>
                <a:defRPr sz="2000">
                  <a:solidFill>
                    <a:schemeClr val="tx1"/>
                  </a:solidFill>
                  <a:latin typeface="Verdana" pitchFamily="34" charset="0"/>
                  <a:ea typeface="宋体" charset="-122"/>
                </a:defRPr>
              </a:lvl8pPr>
              <a:lvl9pPr marL="3886200" indent="-228600" eaLnBrk="0" fontAlgn="base" hangingPunct="0">
                <a:spcBef>
                  <a:spcPct val="0"/>
                </a:spcBef>
                <a:spcAft>
                  <a:spcPct val="0"/>
                </a:spcAft>
                <a:defRPr sz="2000">
                  <a:solidFill>
                    <a:schemeClr val="tx1"/>
                  </a:solidFill>
                  <a:latin typeface="Verdana" pitchFamily="34" charset="0"/>
                  <a:ea typeface="宋体" charset="-122"/>
                </a:defRPr>
              </a:lvl9pPr>
            </a:lstStyle>
            <a:p>
              <a:pPr eaLnBrk="1" hangingPunct="1"/>
              <a:r>
                <a:rPr lang="zh-CN" altLang="en-US"/>
                <a:t>索引越界</a:t>
              </a:r>
            </a:p>
          </p:txBody>
        </p:sp>
      </p:grpSp>
      <p:sp>
        <p:nvSpPr>
          <p:cNvPr id="17" name="矩形 16"/>
          <p:cNvSpPr>
            <a:spLocks noChangeArrowheads="1"/>
          </p:cNvSpPr>
          <p:nvPr/>
        </p:nvSpPr>
        <p:spPr bwMode="auto">
          <a:xfrm>
            <a:off x="2555776" y="6093296"/>
            <a:ext cx="17637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dirty="0"/>
              <a:t>week[-1][1]</a:t>
            </a:r>
            <a:endParaRPr lang="zh-CN" altLang="en-US" dirty="0"/>
          </a:p>
        </p:txBody>
      </p:sp>
      <p:pic>
        <p:nvPicPr>
          <p:cNvPr id="18" name="Picture 38"/>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4757638" y="6142509"/>
            <a:ext cx="533400" cy="350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335556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fade">
                                      <p:cBhvr>
                                        <p:cTn id="7" dur="500"/>
                                        <p:tgtEl>
                                          <p:spTgt spid="4101"/>
                                        </p:tgtEl>
                                      </p:cBhvr>
                                    </p:animEffect>
                                  </p:childTnLst>
                                </p:cTn>
                              </p:par>
                              <p:par>
                                <p:cTn id="8" presetID="10" presetClass="entr" presetSubtype="0" fill="hold" nodeType="withEffect">
                                  <p:stCondLst>
                                    <p:cond delay="0"/>
                                  </p:stCondLst>
                                  <p:childTnLst>
                                    <p:set>
                                      <p:cBhvr>
                                        <p:cTn id="9" dur="1" fill="hold">
                                          <p:stCondLst>
                                            <p:cond delay="0"/>
                                          </p:stCondLst>
                                        </p:cTn>
                                        <p:tgtEl>
                                          <p:spTgt spid="4102"/>
                                        </p:tgtEl>
                                        <p:attrNameLst>
                                          <p:attrName>style.visibility</p:attrName>
                                        </p:attrNameLst>
                                      </p:cBhvr>
                                      <p:to>
                                        <p:strVal val="visible"/>
                                      </p:to>
                                    </p:set>
                                    <p:animEffect transition="in" filter="fade">
                                      <p:cBhvr>
                                        <p:cTn id="10" dur="500"/>
                                        <p:tgtEl>
                                          <p:spTgt spid="410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103"/>
                                        </p:tgtEl>
                                        <p:attrNameLst>
                                          <p:attrName>style.visibility</p:attrName>
                                        </p:attrNameLst>
                                      </p:cBhvr>
                                      <p:to>
                                        <p:strVal val="visible"/>
                                      </p:to>
                                    </p:set>
                                    <p:animEffect transition="in" filter="fade">
                                      <p:cBhvr>
                                        <p:cTn id="18" dur="500"/>
                                        <p:tgtEl>
                                          <p:spTgt spid="4103"/>
                                        </p:tgtEl>
                                      </p:cBhvr>
                                    </p:animEffect>
                                  </p:childTnLst>
                                </p:cTn>
                              </p:par>
                              <p:par>
                                <p:cTn id="19" presetID="10" presetClass="entr" presetSubtype="0" fill="hold" nodeType="withEffect">
                                  <p:stCondLst>
                                    <p:cond delay="0"/>
                                  </p:stCondLst>
                                  <p:childTnLst>
                                    <p:set>
                                      <p:cBhvr>
                                        <p:cTn id="20" dur="1" fill="hold">
                                          <p:stCondLst>
                                            <p:cond delay="0"/>
                                          </p:stCondLst>
                                        </p:cTn>
                                        <p:tgtEl>
                                          <p:spTgt spid="4104"/>
                                        </p:tgtEl>
                                        <p:attrNameLst>
                                          <p:attrName>style.visibility</p:attrName>
                                        </p:attrNameLst>
                                      </p:cBhvr>
                                      <p:to>
                                        <p:strVal val="visible"/>
                                      </p:to>
                                    </p:set>
                                    <p:animEffect transition="in" filter="fade">
                                      <p:cBhvr>
                                        <p:cTn id="21" dur="500"/>
                                        <p:tgtEl>
                                          <p:spTgt spid="410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6</a:t>
            </a:r>
            <a:r>
              <a:rPr lang="zh-CN" altLang="en-US" dirty="0" smtClean="0"/>
              <a:t>讲（</a:t>
            </a:r>
            <a:r>
              <a:rPr lang="en-US" altLang="zh-CN" dirty="0" smtClean="0"/>
              <a:t>3</a:t>
            </a:r>
            <a:r>
              <a:rPr lang="zh-CN" altLang="en-US" dirty="0" smtClean="0">
                <a:ea typeface="宋体" panose="02010600030101010101" pitchFamily="2" charset="-122"/>
              </a:rPr>
              <a:t>）列表</a:t>
            </a:r>
            <a:r>
              <a:rPr lang="zh-CN" altLang="en-US" dirty="0" smtClean="0">
                <a:ea typeface="宋体" panose="02010600030101010101" pitchFamily="2" charset="-122"/>
                <a:sym typeface="+mn-ea"/>
              </a:rPr>
              <a:t>基本</a:t>
            </a:r>
            <a:r>
              <a:rPr lang="zh-CN" altLang="en-US" dirty="0" smtClean="0">
                <a:ea typeface="宋体" panose="02010600030101010101" pitchFamily="2" charset="-122"/>
              </a:rPr>
              <a:t>操作</a:t>
            </a: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pPr>
                <a:defRPr/>
              </a:pPr>
              <a:t>11</a:t>
            </a:fld>
            <a:endParaRPr lang="en-US" altLang="zh-CN"/>
          </a:p>
        </p:txBody>
      </p:sp>
    </p:spTree>
    <p:extLst>
      <p:ext uri="{BB962C8B-B14F-4D97-AF65-F5344CB8AC3E}">
        <p14:creationId xmlns:p14="http://schemas.microsoft.com/office/powerpoint/2010/main" xmlns="" val="197230181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ea typeface="宋体" charset="-122"/>
              </a:rPr>
              <a:t>列表</a:t>
            </a:r>
          </a:p>
        </p:txBody>
      </p:sp>
      <p:sp>
        <p:nvSpPr>
          <p:cNvPr id="2" name="矩形 1"/>
          <p:cNvSpPr/>
          <p:nvPr/>
        </p:nvSpPr>
        <p:spPr>
          <a:xfrm>
            <a:off x="251520" y="1038611"/>
            <a:ext cx="8568952" cy="2631490"/>
          </a:xfrm>
          <a:prstGeom prst="rect">
            <a:avLst/>
          </a:prstGeom>
        </p:spPr>
        <p:txBody>
          <a:bodyPr wrap="square">
            <a:spAutoFit/>
          </a:bodyPr>
          <a:lstStyle/>
          <a:p>
            <a:pPr marL="355600" marR="19050" indent="-342900">
              <a:lnSpc>
                <a:spcPct val="125000"/>
              </a:lnSpc>
              <a:buFont typeface="Arial" panose="020B0604020202020204" pitchFamily="34" charset="0"/>
              <a:buChar char="•"/>
            </a:pPr>
            <a:r>
              <a:rPr lang="zh-CN" altLang="en-US" sz="2200" spc="20" dirty="0">
                <a:latin typeface="楷体" panose="02010609060101010101" pitchFamily="49" charset="-122"/>
                <a:ea typeface="楷体" panose="02010609060101010101" pitchFamily="49" charset="-122"/>
                <a:cs typeface="Microsoft JhengHei"/>
              </a:rPr>
              <a:t>与元组不同，列表的</a:t>
            </a:r>
            <a:r>
              <a:rPr lang="zh-CN" altLang="en-US" sz="2200" spc="20" dirty="0">
                <a:solidFill>
                  <a:srgbClr val="FF0000"/>
                </a:solidFill>
                <a:latin typeface="楷体" panose="02010609060101010101" pitchFamily="49" charset="-122"/>
                <a:ea typeface="楷体" panose="02010609060101010101" pitchFamily="49" charset="-122"/>
                <a:cs typeface="Microsoft JhengHei"/>
              </a:rPr>
              <a:t>长度和内容都是可变的</a:t>
            </a:r>
            <a:r>
              <a:rPr lang="zh-CN" altLang="en-US" sz="2200" spc="20" dirty="0">
                <a:latin typeface="楷体" panose="02010609060101010101" pitchFamily="49" charset="-122"/>
                <a:ea typeface="楷体" panose="02010609060101010101" pitchFamily="49" charset="-122"/>
                <a:cs typeface="Microsoft JhengHei"/>
              </a:rPr>
              <a:t>，可自由对列表中数据项进行增加、删除或替换。</a:t>
            </a:r>
            <a:endParaRPr lang="en-US" altLang="zh-CN" sz="2200" spc="20" dirty="0">
              <a:latin typeface="楷体" panose="02010609060101010101" pitchFamily="49" charset="-122"/>
              <a:ea typeface="楷体" panose="02010609060101010101" pitchFamily="49" charset="-122"/>
              <a:cs typeface="Microsoft JhengHei"/>
            </a:endParaRPr>
          </a:p>
          <a:p>
            <a:pPr marL="355600" marR="19050" indent="-342900">
              <a:lnSpc>
                <a:spcPct val="125000"/>
              </a:lnSpc>
              <a:buFont typeface="Arial" panose="020B0604020202020204" pitchFamily="34" charset="0"/>
              <a:buChar char="•"/>
            </a:pPr>
            <a:r>
              <a:rPr lang="zh-CN" altLang="en-US" sz="2200" spc="20" dirty="0">
                <a:latin typeface="楷体" panose="02010609060101010101" pitchFamily="49" charset="-122"/>
                <a:ea typeface="楷体" panose="02010609060101010101" pitchFamily="49" charset="-122"/>
                <a:cs typeface="Microsoft JhengHei"/>
              </a:rPr>
              <a:t>列表没有长度限制，元素类型可以不同，使用非常灵活。</a:t>
            </a:r>
            <a:endParaRPr lang="en-US" altLang="zh-CN" sz="2200" spc="20" dirty="0">
              <a:latin typeface="楷体" panose="02010609060101010101" pitchFamily="49" charset="-122"/>
              <a:ea typeface="楷体" panose="02010609060101010101" pitchFamily="49" charset="-122"/>
              <a:cs typeface="Microsoft JhengHei"/>
            </a:endParaRPr>
          </a:p>
          <a:p>
            <a:pPr marL="355600" marR="19050" indent="-342900">
              <a:lnSpc>
                <a:spcPct val="125000"/>
              </a:lnSpc>
              <a:buFont typeface="Arial" panose="020B0604020202020204" pitchFamily="34" charset="0"/>
              <a:buChar char="•"/>
            </a:pPr>
            <a:r>
              <a:rPr lang="zh-CN" altLang="en-US" sz="2200" spc="20" dirty="0" smtClean="0">
                <a:latin typeface="楷体" panose="02010609060101010101" pitchFamily="49" charset="-122"/>
                <a:ea typeface="楷体" panose="02010609060101010101" pitchFamily="49" charset="-122"/>
                <a:cs typeface="Microsoft JhengHei"/>
              </a:rPr>
              <a:t>用</a:t>
            </a:r>
            <a:r>
              <a:rPr lang="zh-CN" altLang="en-US" sz="2200" spc="20" dirty="0">
                <a:latin typeface="楷体" panose="02010609060101010101" pitchFamily="49" charset="-122"/>
                <a:ea typeface="楷体" panose="02010609060101010101" pitchFamily="49" charset="-122"/>
                <a:cs typeface="Microsoft JhengHei"/>
              </a:rPr>
              <a:t>中括号（</a:t>
            </a:r>
            <a:r>
              <a:rPr lang="en-US" altLang="zh-CN" sz="2200" spc="20" dirty="0">
                <a:latin typeface="楷体" panose="02010609060101010101" pitchFamily="49" charset="-122"/>
                <a:ea typeface="楷体" panose="02010609060101010101" pitchFamily="49" charset="-122"/>
                <a:cs typeface="Microsoft JhengHei"/>
              </a:rPr>
              <a:t>[]</a:t>
            </a:r>
            <a:r>
              <a:rPr lang="zh-CN" altLang="en-US" sz="2200" spc="20" dirty="0">
                <a:latin typeface="楷体" panose="02010609060101010101" pitchFamily="49" charset="-122"/>
                <a:ea typeface="楷体" panose="02010609060101010101" pitchFamily="49" charset="-122"/>
                <a:cs typeface="Microsoft JhengHei"/>
              </a:rPr>
              <a:t>）表示，也可以通过</a:t>
            </a:r>
            <a:r>
              <a:rPr lang="en-US" altLang="zh-CN" sz="2200" spc="20" dirty="0">
                <a:latin typeface="楷体" panose="02010609060101010101" pitchFamily="49" charset="-122"/>
                <a:ea typeface="楷体" panose="02010609060101010101" pitchFamily="49" charset="-122"/>
                <a:cs typeface="Microsoft JhengHei"/>
              </a:rPr>
              <a:t>list()</a:t>
            </a:r>
            <a:r>
              <a:rPr lang="zh-CN" altLang="en-US" sz="2200" spc="20" dirty="0">
                <a:latin typeface="楷体" panose="02010609060101010101" pitchFamily="49" charset="-122"/>
                <a:ea typeface="楷体" panose="02010609060101010101" pitchFamily="49" charset="-122"/>
                <a:cs typeface="Microsoft JhengHei"/>
              </a:rPr>
              <a:t>函数将元组</a:t>
            </a:r>
            <a:r>
              <a:rPr lang="zh-CN" altLang="en-US" sz="2200" spc="20" dirty="0" smtClean="0">
                <a:latin typeface="楷体" panose="02010609060101010101" pitchFamily="49" charset="-122"/>
                <a:ea typeface="楷体" panose="02010609060101010101" pitchFamily="49" charset="-122"/>
                <a:cs typeface="Microsoft JhengHei"/>
              </a:rPr>
              <a:t>或字符串</a:t>
            </a:r>
            <a:r>
              <a:rPr lang="zh-CN" altLang="en-US" sz="2200" spc="20" dirty="0">
                <a:latin typeface="楷体" panose="02010609060101010101" pitchFamily="49" charset="-122"/>
                <a:ea typeface="楷体" panose="02010609060101010101" pitchFamily="49" charset="-122"/>
                <a:cs typeface="Microsoft JhengHei"/>
              </a:rPr>
              <a:t>转化成列表。直接使用</a:t>
            </a:r>
            <a:r>
              <a:rPr lang="en-US" altLang="zh-CN" sz="2200" spc="20" dirty="0">
                <a:latin typeface="楷体" panose="02010609060101010101" pitchFamily="49" charset="-122"/>
                <a:ea typeface="楷体" panose="02010609060101010101" pitchFamily="49" charset="-122"/>
                <a:cs typeface="Microsoft JhengHei"/>
              </a:rPr>
              <a:t>list()</a:t>
            </a:r>
            <a:r>
              <a:rPr lang="zh-CN" altLang="en-US" sz="2200" spc="20" dirty="0">
                <a:latin typeface="楷体" panose="02010609060101010101" pitchFamily="49" charset="-122"/>
                <a:ea typeface="楷体" panose="02010609060101010101" pitchFamily="49" charset="-122"/>
                <a:cs typeface="Microsoft JhengHei"/>
              </a:rPr>
              <a:t>函数会返回一个空列表。</a:t>
            </a:r>
          </a:p>
          <a:p>
            <a:pPr marL="355600" marR="19050" indent="-342900">
              <a:lnSpc>
                <a:spcPct val="125000"/>
              </a:lnSpc>
              <a:buFont typeface="Arial" panose="020B0604020202020204" pitchFamily="34" charset="0"/>
              <a:buChar char="•"/>
            </a:pPr>
            <a:endParaRPr lang="en-US" altLang="zh-CN" sz="2200" spc="20" dirty="0">
              <a:latin typeface="楷体" panose="02010609060101010101" pitchFamily="49" charset="-122"/>
              <a:ea typeface="楷体" panose="02010609060101010101" pitchFamily="49" charset="-122"/>
              <a:cs typeface="Microsoft JhengHei"/>
            </a:endParaRPr>
          </a:p>
        </p:txBody>
      </p:sp>
      <p:pic>
        <p:nvPicPr>
          <p:cNvPr id="4" name="图片 3"/>
          <p:cNvPicPr>
            <a:picLocks noChangeAspect="1"/>
          </p:cNvPicPr>
          <p:nvPr/>
        </p:nvPicPr>
        <p:blipFill>
          <a:blip r:embed="rId2" cstate="print"/>
          <a:stretch>
            <a:fillRect/>
          </a:stretch>
        </p:blipFill>
        <p:spPr>
          <a:xfrm>
            <a:off x="755576" y="3356992"/>
            <a:ext cx="5020565" cy="1273509"/>
          </a:xfrm>
          <a:prstGeom prst="rect">
            <a:avLst/>
          </a:prstGeom>
        </p:spPr>
      </p:pic>
      <p:pic>
        <p:nvPicPr>
          <p:cNvPr id="5" name="图片 4"/>
          <p:cNvPicPr>
            <a:picLocks noChangeAspect="1"/>
          </p:cNvPicPr>
          <p:nvPr/>
        </p:nvPicPr>
        <p:blipFill>
          <a:blip r:embed="rId3" cstate="print"/>
          <a:stretch>
            <a:fillRect/>
          </a:stretch>
        </p:blipFill>
        <p:spPr>
          <a:xfrm>
            <a:off x="791468" y="4869160"/>
            <a:ext cx="7906136" cy="1512168"/>
          </a:xfrm>
          <a:prstGeom prst="rect">
            <a:avLst/>
          </a:prstGeom>
        </p:spPr>
      </p:pic>
    </p:spTree>
    <p:extLst>
      <p:ext uri="{BB962C8B-B14F-4D97-AF65-F5344CB8AC3E}">
        <p14:creationId xmlns:p14="http://schemas.microsoft.com/office/powerpoint/2010/main" xmlns="" val="382656374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ea typeface="宋体" charset="-122"/>
              </a:rPr>
              <a:t>列表</a:t>
            </a: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1760" y="1652125"/>
            <a:ext cx="3888432" cy="8345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4249" y="2636912"/>
            <a:ext cx="3192462" cy="693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0" name="组合 9"/>
          <p:cNvGrpSpPr>
            <a:grpSpLocks/>
          </p:cNvGrpSpPr>
          <p:nvPr/>
        </p:nvGrpSpPr>
        <p:grpSpPr bwMode="auto">
          <a:xfrm>
            <a:off x="4211960" y="2564904"/>
            <a:ext cx="3311525" cy="461963"/>
            <a:chOff x="4803533" y="6248400"/>
            <a:chExt cx="3311277" cy="461665"/>
          </a:xfrm>
        </p:grpSpPr>
        <p:sp>
          <p:nvSpPr>
            <p:cNvPr id="11" name="TextBox 4"/>
            <p:cNvSpPr txBox="1">
              <a:spLocks noChangeArrowheads="1"/>
            </p:cNvSpPr>
            <p:nvPr/>
          </p:nvSpPr>
          <p:spPr bwMode="auto">
            <a:xfrm>
              <a:off x="5334000" y="6248400"/>
              <a:ext cx="113225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Verdana" pitchFamily="34" charset="0"/>
                  <a:ea typeface="宋体" charset="-122"/>
                </a:defRPr>
              </a:lvl1pPr>
              <a:lvl2pPr marL="742950" indent="-285750" eaLnBrk="0" hangingPunct="0">
                <a:defRPr sz="2000">
                  <a:solidFill>
                    <a:schemeClr val="tx1"/>
                  </a:solidFill>
                  <a:latin typeface="Verdana" pitchFamily="34" charset="0"/>
                  <a:ea typeface="宋体" charset="-122"/>
                </a:defRPr>
              </a:lvl2pPr>
              <a:lvl3pPr marL="1143000" indent="-228600" eaLnBrk="0" hangingPunct="0">
                <a:defRPr sz="2000">
                  <a:solidFill>
                    <a:schemeClr val="tx1"/>
                  </a:solidFill>
                  <a:latin typeface="Verdana" pitchFamily="34" charset="0"/>
                  <a:ea typeface="宋体" charset="-122"/>
                </a:defRPr>
              </a:lvl3pPr>
              <a:lvl4pPr marL="1600200" indent="-228600" eaLnBrk="0" hangingPunct="0">
                <a:defRPr sz="2000">
                  <a:solidFill>
                    <a:schemeClr val="tx1"/>
                  </a:solidFill>
                  <a:latin typeface="Verdana" pitchFamily="34" charset="0"/>
                  <a:ea typeface="宋体" charset="-122"/>
                </a:defRPr>
              </a:lvl4pPr>
              <a:lvl5pPr marL="2057400" indent="-228600" eaLnBrk="0" hangingPunct="0">
                <a:defRPr sz="2000">
                  <a:solidFill>
                    <a:schemeClr val="tx1"/>
                  </a:solidFill>
                  <a:latin typeface="Verdana" pitchFamily="34" charset="0"/>
                  <a:ea typeface="宋体" charset="-122"/>
                </a:defRPr>
              </a:lvl5pPr>
              <a:lvl6pPr marL="2514600" indent="-228600" eaLnBrk="0" fontAlgn="base" hangingPunct="0">
                <a:spcBef>
                  <a:spcPct val="0"/>
                </a:spcBef>
                <a:spcAft>
                  <a:spcPct val="0"/>
                </a:spcAft>
                <a:defRPr sz="2000">
                  <a:solidFill>
                    <a:schemeClr val="tx1"/>
                  </a:solidFill>
                  <a:latin typeface="Verdana" pitchFamily="34" charset="0"/>
                  <a:ea typeface="宋体" charset="-122"/>
                </a:defRPr>
              </a:lvl6pPr>
              <a:lvl7pPr marL="2971800" indent="-228600" eaLnBrk="0" fontAlgn="base" hangingPunct="0">
                <a:spcBef>
                  <a:spcPct val="0"/>
                </a:spcBef>
                <a:spcAft>
                  <a:spcPct val="0"/>
                </a:spcAft>
                <a:defRPr sz="2000">
                  <a:solidFill>
                    <a:schemeClr val="tx1"/>
                  </a:solidFill>
                  <a:latin typeface="Verdana" pitchFamily="34" charset="0"/>
                  <a:ea typeface="宋体" charset="-122"/>
                </a:defRPr>
              </a:lvl7pPr>
              <a:lvl8pPr marL="3429000" indent="-228600" eaLnBrk="0" fontAlgn="base" hangingPunct="0">
                <a:spcBef>
                  <a:spcPct val="0"/>
                </a:spcBef>
                <a:spcAft>
                  <a:spcPct val="0"/>
                </a:spcAft>
                <a:defRPr sz="2000">
                  <a:solidFill>
                    <a:schemeClr val="tx1"/>
                  </a:solidFill>
                  <a:latin typeface="Verdana" pitchFamily="34" charset="0"/>
                  <a:ea typeface="宋体" charset="-122"/>
                </a:defRPr>
              </a:lvl8pPr>
              <a:lvl9pPr marL="3886200" indent="-228600" eaLnBrk="0" fontAlgn="base" hangingPunct="0">
                <a:spcBef>
                  <a:spcPct val="0"/>
                </a:spcBef>
                <a:spcAft>
                  <a:spcPct val="0"/>
                </a:spcAft>
                <a:defRPr sz="2000">
                  <a:solidFill>
                    <a:schemeClr val="tx1"/>
                  </a:solidFill>
                  <a:latin typeface="Verdana" pitchFamily="34" charset="0"/>
                  <a:ea typeface="宋体" charset="-122"/>
                </a:defRPr>
              </a:lvl9pPr>
            </a:lstStyle>
            <a:p>
              <a:pPr eaLnBrk="1" hangingPunct="1"/>
              <a:r>
                <a:rPr lang="zh-CN" altLang="en-US" sz="2400" dirty="0"/>
                <a:t>相当于</a:t>
              </a:r>
              <a:r>
                <a:rPr lang="zh-CN" altLang="en-US" dirty="0"/>
                <a:t> </a:t>
              </a:r>
            </a:p>
          </p:txBody>
        </p:sp>
        <p:pic>
          <p:nvPicPr>
            <p:cNvPr id="12" name="Picture 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97834" y="6336948"/>
              <a:ext cx="1816976" cy="3476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3" name="直接箭头连接符 8"/>
            <p:cNvCxnSpPr>
              <a:cxnSpLocks noChangeShapeType="1"/>
            </p:cNvCxnSpPr>
            <p:nvPr/>
          </p:nvCxnSpPr>
          <p:spPr bwMode="auto">
            <a:xfrm>
              <a:off x="4803533" y="6510795"/>
              <a:ext cx="530467" cy="0"/>
            </a:xfrm>
            <a:prstGeom prst="straightConnector1">
              <a:avLst/>
            </a:prstGeom>
            <a:noFill/>
            <a:ln w="31750" algn="ctr">
              <a:solidFill>
                <a:srgbClr val="FF0000"/>
              </a:solidFill>
              <a:prstDash val="dash"/>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矩形 1"/>
          <p:cNvSpPr/>
          <p:nvPr/>
        </p:nvSpPr>
        <p:spPr>
          <a:xfrm>
            <a:off x="251520" y="1038611"/>
            <a:ext cx="8568952" cy="457369"/>
          </a:xfrm>
          <a:prstGeom prst="rect">
            <a:avLst/>
          </a:prstGeom>
        </p:spPr>
        <p:txBody>
          <a:bodyPr wrap="square">
            <a:spAutoFit/>
          </a:bodyPr>
          <a:lstStyle/>
          <a:p>
            <a:pPr marL="355600" marR="19050" indent="-342900">
              <a:lnSpc>
                <a:spcPct val="125000"/>
              </a:lnSpc>
              <a:buFont typeface="Arial" panose="020B0604020202020204" pitchFamily="34" charset="0"/>
              <a:buChar char="•"/>
            </a:pPr>
            <a:r>
              <a:rPr lang="zh-CN" altLang="en-US" sz="2200" spc="20" dirty="0" smtClean="0">
                <a:latin typeface="楷体" panose="02010609060101010101" pitchFamily="49" charset="-122"/>
                <a:ea typeface="楷体" panose="02010609060101010101" pitchFamily="49" charset="-122"/>
                <a:cs typeface="Microsoft JhengHei"/>
              </a:rPr>
              <a:t>通过</a:t>
            </a:r>
            <a:r>
              <a:rPr lang="en-US" altLang="zh-CN" sz="2200" spc="20" dirty="0">
                <a:latin typeface="楷体" panose="02010609060101010101" pitchFamily="49" charset="-122"/>
                <a:ea typeface="楷体" panose="02010609060101010101" pitchFamily="49" charset="-122"/>
                <a:cs typeface="Microsoft JhengHei"/>
              </a:rPr>
              <a:t>del</a:t>
            </a:r>
            <a:r>
              <a:rPr lang="zh-CN" altLang="en-US" sz="2200" spc="20" dirty="0">
                <a:latin typeface="楷体" panose="02010609060101010101" pitchFamily="49" charset="-122"/>
                <a:ea typeface="楷体" panose="02010609060101010101" pitchFamily="49" charset="-122"/>
                <a:cs typeface="Microsoft JhengHei"/>
              </a:rPr>
              <a:t>删除元素</a:t>
            </a:r>
            <a:r>
              <a:rPr lang="en-US" altLang="zh-CN" sz="2200" spc="20" dirty="0">
                <a:latin typeface="楷体" panose="02010609060101010101" pitchFamily="49" charset="-122"/>
                <a:ea typeface="楷体" panose="02010609060101010101" pitchFamily="49" charset="-122"/>
                <a:cs typeface="Microsoft JhengHei"/>
              </a:rPr>
              <a:t> </a:t>
            </a:r>
            <a:r>
              <a:rPr lang="zh-CN" altLang="en-US" sz="2200" spc="20" dirty="0">
                <a:latin typeface="楷体" panose="02010609060101010101" pitchFamily="49" charset="-122"/>
                <a:ea typeface="楷体" panose="02010609060101010101" pitchFamily="49" charset="-122"/>
                <a:cs typeface="Microsoft JhengHei"/>
              </a:rPr>
              <a:t>和 通过赋值语句修改元素</a:t>
            </a:r>
          </a:p>
        </p:txBody>
      </p:sp>
      <p:sp>
        <p:nvSpPr>
          <p:cNvPr id="14" name="object 6"/>
          <p:cNvSpPr/>
          <p:nvPr/>
        </p:nvSpPr>
        <p:spPr>
          <a:xfrm>
            <a:off x="605204" y="4086780"/>
            <a:ext cx="7213512" cy="2052142"/>
          </a:xfrm>
          <a:prstGeom prst="rect">
            <a:avLst/>
          </a:prstGeom>
          <a:blipFill>
            <a:blip r:embed="rId5"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xmlns="" val="25636377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dirty="0" smtClean="0">
                <a:ea typeface="宋体" charset="-122"/>
              </a:rPr>
              <a:t>列表</a:t>
            </a:r>
            <a:r>
              <a:rPr lang="zh-CN" altLang="en-US" dirty="0">
                <a:ea typeface="宋体" charset="-122"/>
              </a:rPr>
              <a:t>解析</a:t>
            </a:r>
            <a:r>
              <a:rPr lang="zh-CN" altLang="en-US" dirty="0" smtClean="0">
                <a:ea typeface="宋体" charset="-122"/>
              </a:rPr>
              <a:t>式及基本操作</a:t>
            </a:r>
          </a:p>
        </p:txBody>
      </p:sp>
      <p:sp>
        <p:nvSpPr>
          <p:cNvPr id="7" name="内容占位符 2"/>
          <p:cNvSpPr txBox="1">
            <a:spLocks/>
          </p:cNvSpPr>
          <p:nvPr/>
        </p:nvSpPr>
        <p:spPr bwMode="auto">
          <a:xfrm>
            <a:off x="-28937" y="1143000"/>
            <a:ext cx="91440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a:lstStyle>
          <a:p>
            <a:r>
              <a:rPr lang="zh-CN" altLang="en-US" sz="2400" kern="0" dirty="0" smtClean="0">
                <a:ea typeface="宋体" charset="-122"/>
              </a:rPr>
              <a:t>通过列表解析可以简单高效处理可迭代对象，并生成结果列表。</a:t>
            </a:r>
          </a:p>
        </p:txBody>
      </p:sp>
      <p:pic>
        <p:nvPicPr>
          <p:cNvPr id="8" name="Picture 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2138" y="1830729"/>
            <a:ext cx="7866062"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内容占位符 2"/>
          <p:cNvSpPr>
            <a:spLocks noGrp="1"/>
          </p:cNvSpPr>
          <p:nvPr>
            <p:ph idx="1"/>
          </p:nvPr>
        </p:nvSpPr>
        <p:spPr>
          <a:xfrm>
            <a:off x="0" y="3124200"/>
            <a:ext cx="9144000" cy="508000"/>
          </a:xfrm>
        </p:spPr>
        <p:txBody>
          <a:bodyPr/>
          <a:lstStyle/>
          <a:p>
            <a:r>
              <a:rPr lang="en-US" altLang="zh-CN" sz="2400" dirty="0" smtClean="0">
                <a:ea typeface="宋体" charset="-122"/>
              </a:rPr>
              <a:t>list</a:t>
            </a:r>
            <a:r>
              <a:rPr lang="zh-CN" altLang="en-US" sz="2400" dirty="0" smtClean="0">
                <a:ea typeface="宋体" charset="-122"/>
              </a:rPr>
              <a:t>对象的方法</a:t>
            </a:r>
          </a:p>
        </p:txBody>
      </p:sp>
      <p:graphicFrame>
        <p:nvGraphicFramePr>
          <p:cNvPr id="11" name="表格 10"/>
          <p:cNvGraphicFramePr>
            <a:graphicFrameLocks noGrp="1"/>
          </p:cNvGraphicFramePr>
          <p:nvPr>
            <p:extLst/>
          </p:nvPr>
        </p:nvGraphicFramePr>
        <p:xfrm>
          <a:off x="152400" y="3657600"/>
          <a:ext cx="8839200" cy="2142324"/>
        </p:xfrm>
        <a:graphic>
          <a:graphicData uri="http://schemas.openxmlformats.org/drawingml/2006/table">
            <a:tbl>
              <a:tblPr firstRow="1" bandRow="1">
                <a:tableStyleId>{93296810-A885-4BE3-A3E7-6D5BEEA58F35}</a:tableStyleId>
              </a:tblPr>
              <a:tblGrid>
                <a:gridCol w="1694180">
                  <a:extLst>
                    <a:ext uri="{9D8B030D-6E8A-4147-A177-3AD203B41FA5}">
                      <a16:colId xmlns:a16="http://schemas.microsoft.com/office/drawing/2014/main" xmlns="" val="20000"/>
                    </a:ext>
                  </a:extLst>
                </a:gridCol>
                <a:gridCol w="2573020">
                  <a:extLst>
                    <a:ext uri="{9D8B030D-6E8A-4147-A177-3AD203B41FA5}">
                      <a16:colId xmlns:a16="http://schemas.microsoft.com/office/drawing/2014/main" xmlns="" val="20001"/>
                    </a:ext>
                  </a:extLst>
                </a:gridCol>
                <a:gridCol w="4572000">
                  <a:extLst>
                    <a:ext uri="{9D8B030D-6E8A-4147-A177-3AD203B41FA5}">
                      <a16:colId xmlns:a16="http://schemas.microsoft.com/office/drawing/2014/main" xmlns="" val="20002"/>
                    </a:ext>
                  </a:extLst>
                </a:gridCol>
              </a:tblGrid>
              <a:tr h="457200">
                <a:tc>
                  <a:txBody>
                    <a:bodyPr/>
                    <a:lstStyle/>
                    <a:p>
                      <a:pPr algn="ctr"/>
                      <a:r>
                        <a:rPr lang="zh-CN" altLang="en-US" sz="2400" dirty="0" smtClean="0"/>
                        <a:t>方法</a:t>
                      </a:r>
                      <a:endParaRPr lang="zh-CN" altLang="en-US" sz="2400" dirty="0"/>
                    </a:p>
                  </a:txBody>
                  <a:tcPr marL="0" marR="0" marT="72000" marB="72000" anchor="ctr" anchorCtr="1"/>
                </a:tc>
                <a:tc>
                  <a:txBody>
                    <a:bodyPr/>
                    <a:lstStyle/>
                    <a:p>
                      <a:pPr algn="ctr"/>
                      <a:r>
                        <a:rPr lang="zh-CN" altLang="en-US" sz="2400" dirty="0" smtClean="0"/>
                        <a:t>说明</a:t>
                      </a:r>
                      <a:endParaRPr lang="zh-CN" altLang="en-US" sz="2400" dirty="0"/>
                    </a:p>
                  </a:txBody>
                  <a:tcPr marL="0" marR="0" marT="72000" marB="72000" anchor="ctr" anchorCtr="1"/>
                </a:tc>
                <a:tc>
                  <a:txBody>
                    <a:bodyPr/>
                    <a:lstStyle/>
                    <a:p>
                      <a:pPr algn="ctr"/>
                      <a:r>
                        <a:rPr lang="zh-CN" altLang="en-US" sz="2400" dirty="0" smtClean="0"/>
                        <a:t>示例</a:t>
                      </a:r>
                      <a:endParaRPr lang="zh-CN" altLang="en-US" sz="2400" dirty="0"/>
                    </a:p>
                  </a:txBody>
                  <a:tcPr marL="0" marR="0" marT="72000" marB="72000" anchor="ctr" anchorCtr="1"/>
                </a:tc>
                <a:extLst>
                  <a:ext uri="{0D108BD9-81ED-4DB2-BD59-A6C34878D82A}">
                    <a16:rowId xmlns:a16="http://schemas.microsoft.com/office/drawing/2014/main" xmlns="" val="10000"/>
                  </a:ext>
                </a:extLst>
              </a:tr>
              <a:tr h="685897">
                <a:tc>
                  <a:txBody>
                    <a:bodyPr/>
                    <a:lstStyle/>
                    <a:p>
                      <a:pPr algn="l"/>
                      <a:r>
                        <a:rPr lang="en-US" altLang="zh-CN" sz="2000" dirty="0" err="1" smtClean="0"/>
                        <a:t>s.append</a:t>
                      </a:r>
                      <a:r>
                        <a:rPr lang="en-US" altLang="zh-CN" sz="2000" dirty="0" smtClean="0"/>
                        <a:t>(x)</a:t>
                      </a:r>
                      <a:endParaRPr lang="zh-CN" altLang="en-US" sz="2000" dirty="0"/>
                    </a:p>
                  </a:txBody>
                  <a:tcPr marL="0" marR="0" marT="72000" marB="72000" anchor="ctr"/>
                </a:tc>
                <a:tc>
                  <a:txBody>
                    <a:bodyPr/>
                    <a:lstStyle/>
                    <a:p>
                      <a:pPr algn="l"/>
                      <a:r>
                        <a:rPr lang="zh-CN" altLang="en-US" sz="2000" dirty="0" smtClean="0"/>
                        <a:t>把对象</a:t>
                      </a:r>
                      <a:r>
                        <a:rPr lang="en-US" altLang="zh-CN" sz="2000" dirty="0" smtClean="0"/>
                        <a:t>x</a:t>
                      </a:r>
                      <a:r>
                        <a:rPr lang="zh-CN" altLang="en-US" sz="2000" dirty="0" smtClean="0"/>
                        <a:t>追加到</a:t>
                      </a:r>
                      <a:r>
                        <a:rPr lang="en-US" altLang="zh-CN" sz="2000" dirty="0" smtClean="0"/>
                        <a:t>s</a:t>
                      </a:r>
                      <a:r>
                        <a:rPr lang="zh-CN" altLang="en-US" sz="2000" dirty="0" smtClean="0"/>
                        <a:t>的尾部</a:t>
                      </a:r>
                      <a:endParaRPr lang="zh-CN" altLang="en-US" sz="2000" dirty="0"/>
                    </a:p>
                  </a:txBody>
                  <a:tcPr marL="0" marR="0" marT="72000" marB="72000" anchor="ctr"/>
                </a:tc>
                <a:tc>
                  <a:txBody>
                    <a:bodyPr/>
                    <a:lstStyle/>
                    <a:p>
                      <a:pPr algn="l"/>
                      <a:r>
                        <a:rPr lang="en-US" altLang="zh-CN" sz="2000" dirty="0" err="1" smtClean="0"/>
                        <a:t>s.append</a:t>
                      </a:r>
                      <a:r>
                        <a:rPr lang="en-US" altLang="zh-CN" sz="2000" dirty="0" smtClean="0"/>
                        <a:t>(‘a’)   #s=[1,2,3,’a’]</a:t>
                      </a:r>
                    </a:p>
                  </a:txBody>
                  <a:tcPr marL="0" marR="0" marT="72000" marB="72000" anchor="ctr"/>
                </a:tc>
                <a:extLst>
                  <a:ext uri="{0D108BD9-81ED-4DB2-BD59-A6C34878D82A}">
                    <a16:rowId xmlns:a16="http://schemas.microsoft.com/office/drawing/2014/main" xmlns="" val="10001"/>
                  </a:ext>
                </a:extLst>
              </a:tr>
              <a:tr h="480743">
                <a:tc>
                  <a:txBody>
                    <a:bodyPr/>
                    <a:lstStyle/>
                    <a:p>
                      <a:pPr algn="l"/>
                      <a:r>
                        <a:rPr lang="en-US" altLang="zh-CN" sz="2000" dirty="0" err="1" smtClean="0"/>
                        <a:t>s.reverse</a:t>
                      </a:r>
                      <a:r>
                        <a:rPr lang="en-US" altLang="zh-CN" sz="2000" dirty="0" smtClean="0"/>
                        <a:t>()</a:t>
                      </a:r>
                      <a:endParaRPr lang="zh-CN" altLang="en-US" sz="2000" dirty="0"/>
                    </a:p>
                  </a:txBody>
                  <a:tcPr marL="0" marR="0" marT="72000" marB="72000" anchor="ctr"/>
                </a:tc>
                <a:tc>
                  <a:txBody>
                    <a:bodyPr/>
                    <a:lstStyle/>
                    <a:p>
                      <a:pPr algn="l"/>
                      <a:r>
                        <a:rPr lang="zh-CN" altLang="en-US" sz="2000" dirty="0" smtClean="0"/>
                        <a:t>列表反转</a:t>
                      </a:r>
                      <a:endParaRPr lang="zh-CN" altLang="en-US" sz="2000" dirty="0"/>
                    </a:p>
                  </a:txBody>
                  <a:tcPr marL="0" marR="0" marT="72000" marB="7200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s.reverse</a:t>
                      </a:r>
                      <a:r>
                        <a:rPr lang="en-US" altLang="zh-CN" sz="2000" dirty="0" smtClean="0"/>
                        <a:t>()</a:t>
                      </a:r>
                      <a:r>
                        <a:rPr lang="zh-CN" altLang="en-US" sz="2000" baseline="0" dirty="0" smtClean="0"/>
                        <a:t>  </a:t>
                      </a:r>
                      <a:r>
                        <a:rPr lang="en-US" altLang="zh-CN" sz="2000" baseline="0" dirty="0" smtClean="0"/>
                        <a:t>#s=[3,2,1]</a:t>
                      </a:r>
                      <a:endParaRPr lang="zh-CN" altLang="en-US" sz="2000" dirty="0" smtClean="0"/>
                    </a:p>
                  </a:txBody>
                  <a:tcPr marL="0" marR="0" marT="72000" marB="72000" anchor="ctr"/>
                </a:tc>
                <a:extLst>
                  <a:ext uri="{0D108BD9-81ED-4DB2-BD59-A6C34878D82A}">
                    <a16:rowId xmlns:a16="http://schemas.microsoft.com/office/drawing/2014/main" xmlns="" val="10002"/>
                  </a:ext>
                </a:extLst>
              </a:tr>
              <a:tr h="465924">
                <a:tc>
                  <a:txBody>
                    <a:bodyPr/>
                    <a:lstStyle/>
                    <a:p>
                      <a:pPr algn="l"/>
                      <a:r>
                        <a:rPr lang="en-US" altLang="zh-CN" sz="2000" dirty="0" err="1" smtClean="0"/>
                        <a:t>s.sort</a:t>
                      </a:r>
                      <a:r>
                        <a:rPr lang="en-US" altLang="zh-CN" sz="2000" dirty="0" smtClean="0"/>
                        <a:t>()</a:t>
                      </a:r>
                      <a:endParaRPr lang="zh-CN" altLang="en-US" sz="2000" dirty="0"/>
                    </a:p>
                  </a:txBody>
                  <a:tcPr marL="0" marR="0" marT="72000" marB="72000" anchor="ctr"/>
                </a:tc>
                <a:tc>
                  <a:txBody>
                    <a:bodyPr/>
                    <a:lstStyle/>
                    <a:p>
                      <a:pPr algn="l"/>
                      <a:r>
                        <a:rPr lang="zh-CN" altLang="en-US" sz="2000" dirty="0" smtClean="0"/>
                        <a:t>列表排序</a:t>
                      </a:r>
                      <a:endParaRPr lang="zh-CN" altLang="en-US" sz="2000" dirty="0"/>
                    </a:p>
                  </a:txBody>
                  <a:tcPr marL="0" marR="0" marT="72000" marB="7200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s.sort</a:t>
                      </a:r>
                      <a:r>
                        <a:rPr lang="en-US" altLang="zh-CN" sz="2000" dirty="0" smtClean="0"/>
                        <a:t>()</a:t>
                      </a:r>
                      <a:r>
                        <a:rPr lang="zh-CN" altLang="en-US" sz="2000" baseline="0" dirty="0" smtClean="0"/>
                        <a:t>    </a:t>
                      </a:r>
                      <a:r>
                        <a:rPr lang="en-US" altLang="zh-CN" sz="2000" baseline="0" dirty="0" smtClean="0"/>
                        <a:t>#s=[1,2,3]</a:t>
                      </a:r>
                      <a:endParaRPr lang="zh-CN" altLang="en-US" sz="2000" dirty="0" smtClean="0"/>
                    </a:p>
                  </a:txBody>
                  <a:tcPr marL="0" marR="0" marT="72000" marB="72000" anchor="ctr"/>
                </a:tc>
                <a:extLst>
                  <a:ext uri="{0D108BD9-81ED-4DB2-BD59-A6C34878D82A}">
                    <a16:rowId xmlns:a16="http://schemas.microsoft.com/office/drawing/2014/main" xmlns="" val="10003"/>
                  </a:ext>
                </a:extLst>
              </a:tr>
            </a:tbl>
          </a:graphicData>
        </a:graphic>
      </p:graphicFrame>
      <p:sp>
        <p:nvSpPr>
          <p:cNvPr id="12" name="TextBox 5"/>
          <p:cNvSpPr txBox="1">
            <a:spLocks noChangeArrowheads="1"/>
          </p:cNvSpPr>
          <p:nvPr/>
        </p:nvSpPr>
        <p:spPr bwMode="auto">
          <a:xfrm>
            <a:off x="5715000" y="3171825"/>
            <a:ext cx="20574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Verdana" pitchFamily="34" charset="0"/>
                <a:ea typeface="宋体" charset="-122"/>
              </a:defRPr>
            </a:lvl1pPr>
            <a:lvl2pPr marL="742950" indent="-285750" eaLnBrk="0" hangingPunct="0">
              <a:defRPr sz="2000">
                <a:solidFill>
                  <a:schemeClr val="tx1"/>
                </a:solidFill>
                <a:latin typeface="Verdana" pitchFamily="34" charset="0"/>
                <a:ea typeface="宋体" charset="-122"/>
              </a:defRPr>
            </a:lvl2pPr>
            <a:lvl3pPr marL="1143000" indent="-228600" eaLnBrk="0" hangingPunct="0">
              <a:defRPr sz="2000">
                <a:solidFill>
                  <a:schemeClr val="tx1"/>
                </a:solidFill>
                <a:latin typeface="Verdana" pitchFamily="34" charset="0"/>
                <a:ea typeface="宋体" charset="-122"/>
              </a:defRPr>
            </a:lvl3pPr>
            <a:lvl4pPr marL="1600200" indent="-228600" eaLnBrk="0" hangingPunct="0">
              <a:defRPr sz="2000">
                <a:solidFill>
                  <a:schemeClr val="tx1"/>
                </a:solidFill>
                <a:latin typeface="Verdana" pitchFamily="34" charset="0"/>
                <a:ea typeface="宋体" charset="-122"/>
              </a:defRPr>
            </a:lvl4pPr>
            <a:lvl5pPr marL="2057400" indent="-228600" eaLnBrk="0" hangingPunct="0">
              <a:defRPr sz="2000">
                <a:solidFill>
                  <a:schemeClr val="tx1"/>
                </a:solidFill>
                <a:latin typeface="Verdana" pitchFamily="34" charset="0"/>
                <a:ea typeface="宋体" charset="-122"/>
              </a:defRPr>
            </a:lvl5pPr>
            <a:lvl6pPr marL="2514600" indent="-228600" eaLnBrk="0" fontAlgn="base" hangingPunct="0">
              <a:spcBef>
                <a:spcPct val="0"/>
              </a:spcBef>
              <a:spcAft>
                <a:spcPct val="0"/>
              </a:spcAft>
              <a:defRPr sz="2000">
                <a:solidFill>
                  <a:schemeClr val="tx1"/>
                </a:solidFill>
                <a:latin typeface="Verdana" pitchFamily="34" charset="0"/>
                <a:ea typeface="宋体" charset="-122"/>
              </a:defRPr>
            </a:lvl6pPr>
            <a:lvl7pPr marL="2971800" indent="-228600" eaLnBrk="0" fontAlgn="base" hangingPunct="0">
              <a:spcBef>
                <a:spcPct val="0"/>
              </a:spcBef>
              <a:spcAft>
                <a:spcPct val="0"/>
              </a:spcAft>
              <a:defRPr sz="2000">
                <a:solidFill>
                  <a:schemeClr val="tx1"/>
                </a:solidFill>
                <a:latin typeface="Verdana" pitchFamily="34" charset="0"/>
                <a:ea typeface="宋体" charset="-122"/>
              </a:defRPr>
            </a:lvl7pPr>
            <a:lvl8pPr marL="3429000" indent="-228600" eaLnBrk="0" fontAlgn="base" hangingPunct="0">
              <a:spcBef>
                <a:spcPct val="0"/>
              </a:spcBef>
              <a:spcAft>
                <a:spcPct val="0"/>
              </a:spcAft>
              <a:defRPr sz="2000">
                <a:solidFill>
                  <a:schemeClr val="tx1"/>
                </a:solidFill>
                <a:latin typeface="Verdana" pitchFamily="34" charset="0"/>
                <a:ea typeface="宋体" charset="-122"/>
              </a:defRPr>
            </a:lvl8pPr>
            <a:lvl9pPr marL="3886200" indent="-228600" eaLnBrk="0" fontAlgn="base" hangingPunct="0">
              <a:spcBef>
                <a:spcPct val="0"/>
              </a:spcBef>
              <a:spcAft>
                <a:spcPct val="0"/>
              </a:spcAft>
              <a:defRPr sz="2000">
                <a:solidFill>
                  <a:schemeClr val="tx1"/>
                </a:solidFill>
                <a:latin typeface="Verdana" pitchFamily="34" charset="0"/>
                <a:ea typeface="宋体" charset="-122"/>
              </a:defRPr>
            </a:lvl9pPr>
          </a:lstStyle>
          <a:p>
            <a:pPr eaLnBrk="1" hangingPunct="1"/>
            <a:r>
              <a:rPr lang="en-US" altLang="zh-CN" sz="2400" dirty="0" smtClean="0"/>
              <a:t>s</a:t>
            </a:r>
            <a:r>
              <a:rPr lang="en-US" altLang="zh-CN" sz="2400" dirty="0"/>
              <a:t>=[1,2,3]</a:t>
            </a:r>
            <a:endParaRPr lang="zh-CN" altLang="en-US" sz="2400" dirty="0"/>
          </a:p>
        </p:txBody>
      </p:sp>
    </p:spTree>
    <p:extLst>
      <p:ext uri="{BB962C8B-B14F-4D97-AF65-F5344CB8AC3E}">
        <p14:creationId xmlns:p14="http://schemas.microsoft.com/office/powerpoint/2010/main" xmlns="" val="26698022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1000"/>
                                        <p:tgtEl>
                                          <p:spTgt spid="10">
                                            <p:txEl>
                                              <p:pRg st="0" end="0"/>
                                            </p:txEl>
                                          </p:spTgt>
                                        </p:tgtEl>
                                      </p:cBhvr>
                                    </p:animEffect>
                                    <p:anim calcmode="lin" valueType="num">
                                      <p:cBhvr>
                                        <p:cTn id="1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dirty="0" smtClean="0">
                <a:ea typeface="宋体" charset="-122"/>
              </a:rPr>
              <a:t>列表</a:t>
            </a:r>
            <a:r>
              <a:rPr lang="zh-CN" altLang="en-US" dirty="0">
                <a:ea typeface="宋体" charset="-122"/>
              </a:rPr>
              <a:t>解析</a:t>
            </a:r>
            <a:r>
              <a:rPr lang="zh-CN" altLang="en-US" dirty="0" smtClean="0">
                <a:ea typeface="宋体" charset="-122"/>
              </a:rPr>
              <a:t>式及基本操作</a:t>
            </a:r>
          </a:p>
        </p:txBody>
      </p:sp>
      <p:graphicFrame>
        <p:nvGraphicFramePr>
          <p:cNvPr id="9" name="object 34"/>
          <p:cNvGraphicFramePr>
            <a:graphicFrameLocks noGrp="1"/>
          </p:cNvGraphicFramePr>
          <p:nvPr>
            <p:extLst>
              <p:ext uri="{D42A27DB-BD31-4B8C-83A1-F6EECF244321}">
                <p14:modId xmlns:p14="http://schemas.microsoft.com/office/powerpoint/2010/main" xmlns="" val="1392770883"/>
              </p:ext>
            </p:extLst>
          </p:nvPr>
        </p:nvGraphicFramePr>
        <p:xfrm>
          <a:off x="474688" y="1124744"/>
          <a:ext cx="8208912" cy="5040558"/>
        </p:xfrm>
        <a:graphic>
          <a:graphicData uri="http://schemas.openxmlformats.org/drawingml/2006/table">
            <a:tbl>
              <a:tblPr firstRow="1" bandRow="1">
                <a:tableStyleId>{2D5ABB26-0587-4C30-8999-92F81FD0307C}</a:tableStyleId>
              </a:tblPr>
              <a:tblGrid>
                <a:gridCol w="2791498">
                  <a:extLst>
                    <a:ext uri="{9D8B030D-6E8A-4147-A177-3AD203B41FA5}">
                      <a16:colId xmlns:a16="http://schemas.microsoft.com/office/drawing/2014/main" xmlns="" val="20000"/>
                    </a:ext>
                  </a:extLst>
                </a:gridCol>
                <a:gridCol w="5417414">
                  <a:extLst>
                    <a:ext uri="{9D8B030D-6E8A-4147-A177-3AD203B41FA5}">
                      <a16:colId xmlns:a16="http://schemas.microsoft.com/office/drawing/2014/main" xmlns="" val="20001"/>
                    </a:ext>
                  </a:extLst>
                </a:gridCol>
              </a:tblGrid>
              <a:tr h="336043">
                <a:tc>
                  <a:txBody>
                    <a:bodyPr/>
                    <a:lstStyle/>
                    <a:p>
                      <a:pPr marL="7620" algn="ctr">
                        <a:lnSpc>
                          <a:spcPct val="100000"/>
                        </a:lnSpc>
                      </a:pPr>
                      <a:r>
                        <a:rPr sz="1600" dirty="0" smtClean="0">
                          <a:latin typeface="Adobe 黑体 Std R"/>
                          <a:cs typeface="Adobe 黑体 Std R"/>
                        </a:rPr>
                        <a:t>函数或方法</a:t>
                      </a:r>
                      <a:endParaRPr sz="1600" dirty="0">
                        <a:latin typeface="Adobe 黑体 Std R"/>
                        <a:cs typeface="Adobe 黑体 Std R"/>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R="5080" algn="ctr">
                        <a:lnSpc>
                          <a:spcPct val="100000"/>
                        </a:lnSpc>
                      </a:pPr>
                      <a:r>
                        <a:rPr sz="1600" dirty="0" smtClean="0">
                          <a:latin typeface="Adobe 黑体 Std R"/>
                          <a:cs typeface="Adobe 黑体 Std R"/>
                        </a:rPr>
                        <a:t>描述</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solidFill>
                      <a:srgbClr val="D9D9D9"/>
                    </a:solidFill>
                  </a:tcPr>
                </a:tc>
                <a:extLst>
                  <a:ext uri="{0D108BD9-81ED-4DB2-BD59-A6C34878D82A}">
                    <a16:rowId xmlns:a16="http://schemas.microsoft.com/office/drawing/2014/main" xmlns="" val="10000"/>
                  </a:ext>
                </a:extLst>
              </a:tr>
              <a:tr h="336043">
                <a:tc>
                  <a:txBody>
                    <a:bodyPr/>
                    <a:lstStyle/>
                    <a:p>
                      <a:pPr marL="3810" algn="ctr">
                        <a:lnSpc>
                          <a:spcPct val="100000"/>
                        </a:lnSpc>
                      </a:pPr>
                      <a:r>
                        <a:rPr sz="1600" dirty="0" smtClean="0">
                          <a:latin typeface="Times New Roman"/>
                          <a:cs typeface="Times New Roman"/>
                        </a:rPr>
                        <a:t>ls</a:t>
                      </a:r>
                      <a:r>
                        <a:rPr sz="1600" spc="10" dirty="0" smtClean="0">
                          <a:latin typeface="Times New Roman"/>
                          <a:cs typeface="Times New Roman"/>
                        </a:rPr>
                        <a:t>[</a:t>
                      </a:r>
                      <a:r>
                        <a:rPr sz="1600" spc="0" dirty="0" smtClean="0">
                          <a:latin typeface="Times New Roman"/>
                          <a:cs typeface="Times New Roman"/>
                        </a:rPr>
                        <a:t>i]</a:t>
                      </a:r>
                      <a:r>
                        <a:rPr sz="1600" spc="-15" dirty="0" smtClean="0">
                          <a:latin typeface="Times New Roman"/>
                          <a:cs typeface="Times New Roman"/>
                        </a:rPr>
                        <a:t> </a:t>
                      </a:r>
                      <a:r>
                        <a:rPr sz="1600" spc="0" dirty="0" smtClean="0">
                          <a:latin typeface="Times New Roman"/>
                          <a:cs typeface="Times New Roman"/>
                        </a:rPr>
                        <a:t>=</a:t>
                      </a:r>
                      <a:r>
                        <a:rPr sz="1600" spc="5" dirty="0" smtClean="0">
                          <a:latin typeface="Times New Roman"/>
                          <a:cs typeface="Times New Roman"/>
                        </a:rPr>
                        <a:t> </a:t>
                      </a:r>
                      <a:r>
                        <a:rPr sz="1600" spc="0" dirty="0" smtClean="0">
                          <a:latin typeface="Times New Roman"/>
                          <a:cs typeface="Times New Roman"/>
                        </a:rPr>
                        <a:t>x</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600" dirty="0" smtClean="0">
                          <a:latin typeface="Adobe 黑体 Std R"/>
                          <a:cs typeface="Adobe 黑体 Std R"/>
                        </a:rPr>
                        <a:t>替换列表</a:t>
                      </a:r>
                      <a:r>
                        <a:rPr sz="1600" dirty="0" smtClean="0">
                          <a:latin typeface="Times New Roman"/>
                          <a:cs typeface="Times New Roman"/>
                        </a:rPr>
                        <a:t>ls</a:t>
                      </a:r>
                      <a:r>
                        <a:rPr sz="1600" dirty="0" smtClean="0">
                          <a:latin typeface="Adobe 黑体 Std R"/>
                          <a:cs typeface="Adobe 黑体 Std R"/>
                        </a:rPr>
                        <a:t>第</a:t>
                      </a:r>
                      <a:r>
                        <a:rPr sz="1600" dirty="0" smtClean="0">
                          <a:latin typeface="Times New Roman"/>
                          <a:cs typeface="Times New Roman"/>
                        </a:rPr>
                        <a:t>i</a:t>
                      </a:r>
                      <a:r>
                        <a:rPr sz="1600" dirty="0" smtClean="0">
                          <a:latin typeface="Adobe 黑体 Std R"/>
                          <a:cs typeface="Adobe 黑体 Std R"/>
                        </a:rPr>
                        <a:t>数据项为</a:t>
                      </a:r>
                      <a:r>
                        <a:rPr sz="1600" dirty="0" smtClean="0">
                          <a:latin typeface="Times New Roman"/>
                          <a:cs typeface="Times New Roman"/>
                        </a:rPr>
                        <a:t>x</a:t>
                      </a:r>
                      <a:endParaRPr sz="16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1"/>
                  </a:ext>
                </a:extLst>
              </a:tr>
              <a:tr h="336041">
                <a:tc>
                  <a:txBody>
                    <a:bodyPr/>
                    <a:lstStyle/>
                    <a:p>
                      <a:pPr marL="5080" algn="ctr">
                        <a:lnSpc>
                          <a:spcPct val="100000"/>
                        </a:lnSpc>
                      </a:pPr>
                      <a:r>
                        <a:rPr sz="1600" dirty="0" smtClean="0">
                          <a:latin typeface="Times New Roman"/>
                          <a:cs typeface="Times New Roman"/>
                        </a:rPr>
                        <a:t>ls</a:t>
                      </a:r>
                      <a:r>
                        <a:rPr sz="1600" spc="10" dirty="0" smtClean="0">
                          <a:latin typeface="Times New Roman"/>
                          <a:cs typeface="Times New Roman"/>
                        </a:rPr>
                        <a:t>[</a:t>
                      </a:r>
                      <a:r>
                        <a:rPr sz="1600" spc="0" dirty="0" smtClean="0">
                          <a:latin typeface="Times New Roman"/>
                          <a:cs typeface="Times New Roman"/>
                        </a:rPr>
                        <a:t>i:</a:t>
                      </a:r>
                      <a:r>
                        <a:rPr sz="1600" spc="-10" dirty="0" smtClean="0">
                          <a:latin typeface="Times New Roman"/>
                          <a:cs typeface="Times New Roman"/>
                        </a:rPr>
                        <a:t> </a:t>
                      </a:r>
                      <a:r>
                        <a:rPr sz="1600" spc="0" dirty="0" smtClean="0">
                          <a:latin typeface="Times New Roman"/>
                          <a:cs typeface="Times New Roman"/>
                        </a:rPr>
                        <a:t>j]</a:t>
                      </a:r>
                      <a:r>
                        <a:rPr sz="1600" spc="5" dirty="0" smtClean="0">
                          <a:latin typeface="Times New Roman"/>
                          <a:cs typeface="Times New Roman"/>
                        </a:rPr>
                        <a:t> </a:t>
                      </a:r>
                      <a:r>
                        <a:rPr sz="1600" spc="0" dirty="0" smtClean="0">
                          <a:latin typeface="Times New Roman"/>
                          <a:cs typeface="Times New Roman"/>
                        </a:rPr>
                        <a:t>=</a:t>
                      </a:r>
                      <a:r>
                        <a:rPr sz="1600" spc="-5" dirty="0" smtClean="0">
                          <a:latin typeface="Times New Roman"/>
                          <a:cs typeface="Times New Roman"/>
                        </a:rPr>
                        <a:t> </a:t>
                      </a:r>
                      <a:r>
                        <a:rPr sz="1600" spc="0" dirty="0" smtClean="0">
                          <a:latin typeface="Times New Roman"/>
                          <a:cs typeface="Times New Roman"/>
                        </a:rPr>
                        <a:t>lt</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600" dirty="0" smtClean="0">
                          <a:latin typeface="Adobe 黑体 Std R"/>
                          <a:cs typeface="Adobe 黑体 Std R"/>
                        </a:rPr>
                        <a:t>用列表</a:t>
                      </a:r>
                      <a:r>
                        <a:rPr sz="1600" dirty="0" smtClean="0">
                          <a:latin typeface="Times New Roman"/>
                          <a:cs typeface="Times New Roman"/>
                        </a:rPr>
                        <a:t>lt</a:t>
                      </a:r>
                      <a:r>
                        <a:rPr sz="1600" dirty="0" smtClean="0">
                          <a:latin typeface="Adobe 黑体 Std R"/>
                          <a:cs typeface="Adobe 黑体 Std R"/>
                        </a:rPr>
                        <a:t>替换列表</a:t>
                      </a:r>
                      <a:r>
                        <a:rPr sz="1600" dirty="0" smtClean="0">
                          <a:latin typeface="Times New Roman"/>
                          <a:cs typeface="Times New Roman"/>
                        </a:rPr>
                        <a:t>ls</a:t>
                      </a:r>
                      <a:r>
                        <a:rPr sz="1600" dirty="0" smtClean="0">
                          <a:latin typeface="Adobe 黑体 Std R"/>
                          <a:cs typeface="Adobe 黑体 Std R"/>
                        </a:rPr>
                        <a:t>中第</a:t>
                      </a:r>
                      <a:r>
                        <a:rPr sz="1600" dirty="0" smtClean="0">
                          <a:latin typeface="Times New Roman"/>
                          <a:cs typeface="Times New Roman"/>
                        </a:rPr>
                        <a:t>i</a:t>
                      </a:r>
                      <a:r>
                        <a:rPr sz="1600" dirty="0" smtClean="0">
                          <a:latin typeface="Adobe 黑体 Std R"/>
                          <a:cs typeface="Adobe 黑体 Std R"/>
                        </a:rPr>
                        <a:t>到</a:t>
                      </a:r>
                      <a:r>
                        <a:rPr sz="1600" dirty="0" smtClean="0">
                          <a:latin typeface="Times New Roman"/>
                          <a:cs typeface="Times New Roman"/>
                        </a:rPr>
                        <a:t>j</a:t>
                      </a:r>
                      <a:r>
                        <a:rPr sz="1600" dirty="0" smtClean="0">
                          <a:latin typeface="Adobe 黑体 Std R"/>
                          <a:cs typeface="Adobe 黑体 Std R"/>
                        </a:rPr>
                        <a:t>项数据（不含第</a:t>
                      </a:r>
                      <a:r>
                        <a:rPr sz="1600" dirty="0" smtClean="0">
                          <a:latin typeface="Times New Roman"/>
                          <a:cs typeface="Times New Roman"/>
                        </a:rPr>
                        <a:t>j</a:t>
                      </a:r>
                      <a:r>
                        <a:rPr sz="1600" dirty="0" smtClean="0">
                          <a:latin typeface="Adobe 黑体 Std R"/>
                          <a:cs typeface="Adobe 黑体 Std R"/>
                        </a:rPr>
                        <a:t>项，下同）</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2"/>
                  </a:ext>
                </a:extLst>
              </a:tr>
              <a:tr h="336043">
                <a:tc>
                  <a:txBody>
                    <a:bodyPr/>
                    <a:lstStyle/>
                    <a:p>
                      <a:pPr marL="6350" algn="ctr">
                        <a:lnSpc>
                          <a:spcPct val="100000"/>
                        </a:lnSpc>
                      </a:pPr>
                      <a:r>
                        <a:rPr sz="1600" dirty="0" smtClean="0">
                          <a:latin typeface="Times New Roman"/>
                          <a:cs typeface="Times New Roman"/>
                        </a:rPr>
                        <a:t>ls</a:t>
                      </a:r>
                      <a:r>
                        <a:rPr sz="1600" spc="10" dirty="0" smtClean="0">
                          <a:latin typeface="Times New Roman"/>
                          <a:cs typeface="Times New Roman"/>
                        </a:rPr>
                        <a:t>[</a:t>
                      </a:r>
                      <a:r>
                        <a:rPr sz="1600" spc="0" dirty="0" smtClean="0">
                          <a:latin typeface="Times New Roman"/>
                          <a:cs typeface="Times New Roman"/>
                        </a:rPr>
                        <a:t>i:</a:t>
                      </a:r>
                      <a:r>
                        <a:rPr sz="1600" spc="-10" dirty="0" smtClean="0">
                          <a:latin typeface="Times New Roman"/>
                          <a:cs typeface="Times New Roman"/>
                        </a:rPr>
                        <a:t> </a:t>
                      </a:r>
                      <a:r>
                        <a:rPr sz="1600" spc="0" dirty="0" smtClean="0">
                          <a:latin typeface="Times New Roman"/>
                          <a:cs typeface="Times New Roman"/>
                        </a:rPr>
                        <a:t>j: k]</a:t>
                      </a:r>
                      <a:r>
                        <a:rPr sz="1600" spc="5" dirty="0" smtClean="0">
                          <a:latin typeface="Times New Roman"/>
                          <a:cs typeface="Times New Roman"/>
                        </a:rPr>
                        <a:t> </a:t>
                      </a:r>
                      <a:r>
                        <a:rPr sz="1600" spc="0" dirty="0" smtClean="0">
                          <a:latin typeface="Times New Roman"/>
                          <a:cs typeface="Times New Roman"/>
                        </a:rPr>
                        <a:t>=</a:t>
                      </a:r>
                      <a:r>
                        <a:rPr sz="1600" spc="-5" dirty="0" smtClean="0">
                          <a:latin typeface="Times New Roman"/>
                          <a:cs typeface="Times New Roman"/>
                        </a:rPr>
                        <a:t> </a:t>
                      </a:r>
                      <a:r>
                        <a:rPr sz="1600" spc="0" dirty="0" smtClean="0">
                          <a:latin typeface="Times New Roman"/>
                          <a:cs typeface="Times New Roman"/>
                        </a:rPr>
                        <a:t>lt</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600" dirty="0" smtClean="0">
                          <a:latin typeface="Adobe 黑体 Std R"/>
                          <a:cs typeface="Adobe 黑体 Std R"/>
                        </a:rPr>
                        <a:t>用列表</a:t>
                      </a:r>
                      <a:r>
                        <a:rPr sz="1600" dirty="0" smtClean="0">
                          <a:latin typeface="Times New Roman"/>
                          <a:cs typeface="Times New Roman"/>
                        </a:rPr>
                        <a:t>lt</a:t>
                      </a:r>
                      <a:r>
                        <a:rPr sz="1600" dirty="0" smtClean="0">
                          <a:latin typeface="Adobe 黑体 Std R"/>
                          <a:cs typeface="Adobe 黑体 Std R"/>
                        </a:rPr>
                        <a:t>替换列表</a:t>
                      </a:r>
                      <a:r>
                        <a:rPr sz="1600" dirty="0" smtClean="0">
                          <a:latin typeface="Times New Roman"/>
                          <a:cs typeface="Times New Roman"/>
                        </a:rPr>
                        <a:t>ls</a:t>
                      </a:r>
                      <a:r>
                        <a:rPr sz="1600" dirty="0" smtClean="0">
                          <a:latin typeface="Adobe 黑体 Std R"/>
                          <a:cs typeface="Adobe 黑体 Std R"/>
                        </a:rPr>
                        <a:t>中第</a:t>
                      </a:r>
                      <a:r>
                        <a:rPr sz="1600" dirty="0" smtClean="0">
                          <a:latin typeface="Times New Roman"/>
                          <a:cs typeface="Times New Roman"/>
                        </a:rPr>
                        <a:t>i</a:t>
                      </a:r>
                      <a:r>
                        <a:rPr sz="1600" dirty="0" smtClean="0">
                          <a:latin typeface="Adobe 黑体 Std R"/>
                          <a:cs typeface="Adobe 黑体 Std R"/>
                        </a:rPr>
                        <a:t>到</a:t>
                      </a:r>
                      <a:r>
                        <a:rPr sz="1600" dirty="0" smtClean="0">
                          <a:latin typeface="Times New Roman"/>
                          <a:cs typeface="Times New Roman"/>
                        </a:rPr>
                        <a:t>j</a:t>
                      </a:r>
                      <a:r>
                        <a:rPr sz="1600" dirty="0" smtClean="0">
                          <a:latin typeface="Adobe 黑体 Std R"/>
                          <a:cs typeface="Adobe 黑体 Std R"/>
                        </a:rPr>
                        <a:t>以</a:t>
                      </a:r>
                      <a:r>
                        <a:rPr sz="1600" dirty="0" smtClean="0">
                          <a:latin typeface="Times New Roman"/>
                          <a:cs typeface="Times New Roman"/>
                        </a:rPr>
                        <a:t>k</a:t>
                      </a:r>
                      <a:r>
                        <a:rPr sz="1600" dirty="0" smtClean="0">
                          <a:latin typeface="Adobe 黑体 Std R"/>
                          <a:cs typeface="Adobe 黑体 Std R"/>
                        </a:rPr>
                        <a:t>为步的数据</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3"/>
                  </a:ext>
                </a:extLst>
              </a:tr>
              <a:tr h="336043">
                <a:tc>
                  <a:txBody>
                    <a:bodyPr/>
                    <a:lstStyle/>
                    <a:p>
                      <a:pPr marL="3810" algn="ctr">
                        <a:lnSpc>
                          <a:spcPct val="100000"/>
                        </a:lnSpc>
                      </a:pPr>
                      <a:r>
                        <a:rPr sz="1600" dirty="0" smtClean="0">
                          <a:latin typeface="Times New Roman"/>
                          <a:cs typeface="Times New Roman"/>
                        </a:rPr>
                        <a:t>d</a:t>
                      </a:r>
                      <a:r>
                        <a:rPr sz="1600" spc="-5" dirty="0" smtClean="0">
                          <a:latin typeface="Times New Roman"/>
                          <a:cs typeface="Times New Roman"/>
                        </a:rPr>
                        <a:t>e</a:t>
                      </a:r>
                      <a:r>
                        <a:rPr sz="1600" spc="0" dirty="0" smtClean="0">
                          <a:latin typeface="Times New Roman"/>
                          <a:cs typeface="Times New Roman"/>
                        </a:rPr>
                        <a:t>l</a:t>
                      </a:r>
                      <a:r>
                        <a:rPr sz="1600" spc="10" dirty="0" smtClean="0">
                          <a:latin typeface="Times New Roman"/>
                          <a:cs typeface="Times New Roman"/>
                        </a:rPr>
                        <a:t> </a:t>
                      </a:r>
                      <a:r>
                        <a:rPr sz="1600" spc="0" dirty="0" smtClean="0">
                          <a:latin typeface="Times New Roman"/>
                          <a:cs typeface="Times New Roman"/>
                        </a:rPr>
                        <a:t>ls</a:t>
                      </a:r>
                      <a:r>
                        <a:rPr sz="1600" spc="10" dirty="0" smtClean="0">
                          <a:latin typeface="Times New Roman"/>
                          <a:cs typeface="Times New Roman"/>
                        </a:rPr>
                        <a:t>[</a:t>
                      </a:r>
                      <a:r>
                        <a:rPr sz="1600" spc="0" dirty="0" smtClean="0">
                          <a:latin typeface="Times New Roman"/>
                          <a:cs typeface="Times New Roman"/>
                        </a:rPr>
                        <a:t>i:</a:t>
                      </a:r>
                      <a:r>
                        <a:rPr sz="1600" spc="-10" dirty="0" smtClean="0">
                          <a:latin typeface="Times New Roman"/>
                          <a:cs typeface="Times New Roman"/>
                        </a:rPr>
                        <a:t> </a:t>
                      </a:r>
                      <a:r>
                        <a:rPr sz="1600" spc="0" dirty="0" smtClean="0">
                          <a:latin typeface="Times New Roman"/>
                          <a:cs typeface="Times New Roman"/>
                        </a:rPr>
                        <a:t>j]</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600" dirty="0" smtClean="0">
                          <a:latin typeface="Adobe 黑体 Std R"/>
                          <a:cs typeface="Adobe 黑体 Std R"/>
                        </a:rPr>
                        <a:t>删除列表</a:t>
                      </a:r>
                      <a:r>
                        <a:rPr sz="1600" dirty="0" smtClean="0">
                          <a:latin typeface="Times New Roman"/>
                          <a:cs typeface="Times New Roman"/>
                        </a:rPr>
                        <a:t>ls</a:t>
                      </a:r>
                      <a:r>
                        <a:rPr sz="1600" dirty="0" smtClean="0">
                          <a:latin typeface="Adobe 黑体 Std R"/>
                          <a:cs typeface="Adobe 黑体 Std R"/>
                        </a:rPr>
                        <a:t>第</a:t>
                      </a:r>
                      <a:r>
                        <a:rPr sz="1600" dirty="0" smtClean="0">
                          <a:latin typeface="Times New Roman"/>
                          <a:cs typeface="Times New Roman"/>
                        </a:rPr>
                        <a:t>i</a:t>
                      </a:r>
                      <a:r>
                        <a:rPr sz="1600" dirty="0" smtClean="0">
                          <a:latin typeface="Adobe 黑体 Std R"/>
                          <a:cs typeface="Adobe 黑体 Std R"/>
                        </a:rPr>
                        <a:t>到</a:t>
                      </a:r>
                      <a:r>
                        <a:rPr sz="1600" dirty="0" smtClean="0">
                          <a:latin typeface="Times New Roman"/>
                          <a:cs typeface="Times New Roman"/>
                        </a:rPr>
                        <a:t>j</a:t>
                      </a:r>
                      <a:r>
                        <a:rPr sz="1600" dirty="0" smtClean="0">
                          <a:latin typeface="Adobe 黑体 Std R"/>
                          <a:cs typeface="Adobe 黑体 Std R"/>
                        </a:rPr>
                        <a:t>项数据，等价于</a:t>
                      </a:r>
                      <a:r>
                        <a:rPr sz="1600" dirty="0" smtClean="0">
                          <a:latin typeface="Times New Roman"/>
                          <a:cs typeface="Times New Roman"/>
                        </a:rPr>
                        <a:t>ls</a:t>
                      </a:r>
                      <a:r>
                        <a:rPr sz="1600" spc="10" dirty="0" smtClean="0">
                          <a:latin typeface="Times New Roman"/>
                          <a:cs typeface="Times New Roman"/>
                        </a:rPr>
                        <a:t>[</a:t>
                      </a:r>
                      <a:r>
                        <a:rPr sz="1600" spc="0" dirty="0" smtClean="0">
                          <a:latin typeface="Times New Roman"/>
                          <a:cs typeface="Times New Roman"/>
                        </a:rPr>
                        <a:t>i:</a:t>
                      </a:r>
                      <a:r>
                        <a:rPr sz="1600" spc="-10" dirty="0" smtClean="0">
                          <a:latin typeface="Times New Roman"/>
                          <a:cs typeface="Times New Roman"/>
                        </a:rPr>
                        <a:t> </a:t>
                      </a:r>
                      <a:r>
                        <a:rPr sz="1600" spc="0" dirty="0" smtClean="0">
                          <a:latin typeface="Times New Roman"/>
                          <a:cs typeface="Times New Roman"/>
                        </a:rPr>
                        <a:t>j</a:t>
                      </a:r>
                      <a:r>
                        <a:rPr sz="1600" spc="5" dirty="0" smtClean="0">
                          <a:latin typeface="Times New Roman"/>
                          <a:cs typeface="Times New Roman"/>
                        </a:rPr>
                        <a:t>]</a:t>
                      </a:r>
                      <a:r>
                        <a:rPr sz="1600" spc="-5" dirty="0" smtClean="0">
                          <a:latin typeface="Times New Roman"/>
                          <a:cs typeface="Times New Roman"/>
                        </a:rPr>
                        <a:t>=</a:t>
                      </a:r>
                      <a:r>
                        <a:rPr sz="1600" spc="5" dirty="0" smtClean="0">
                          <a:latin typeface="Times New Roman"/>
                          <a:cs typeface="Times New Roman"/>
                        </a:rPr>
                        <a:t>[</a:t>
                      </a:r>
                      <a:r>
                        <a:rPr sz="1600" spc="0" dirty="0" smtClean="0">
                          <a:latin typeface="Times New Roman"/>
                          <a:cs typeface="Times New Roman"/>
                        </a:rPr>
                        <a:t>]</a:t>
                      </a:r>
                      <a:endParaRPr sz="16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4"/>
                  </a:ext>
                </a:extLst>
              </a:tr>
              <a:tr h="336043">
                <a:tc>
                  <a:txBody>
                    <a:bodyPr/>
                    <a:lstStyle/>
                    <a:p>
                      <a:pPr marL="5715" algn="ctr">
                        <a:lnSpc>
                          <a:spcPct val="100000"/>
                        </a:lnSpc>
                      </a:pPr>
                      <a:r>
                        <a:rPr sz="1600" dirty="0" smtClean="0">
                          <a:latin typeface="Times New Roman"/>
                          <a:cs typeface="Times New Roman"/>
                        </a:rPr>
                        <a:t>d</a:t>
                      </a:r>
                      <a:r>
                        <a:rPr sz="1600" spc="-5" dirty="0" smtClean="0">
                          <a:latin typeface="Times New Roman"/>
                          <a:cs typeface="Times New Roman"/>
                        </a:rPr>
                        <a:t>e</a:t>
                      </a:r>
                      <a:r>
                        <a:rPr sz="1600" spc="0" dirty="0" smtClean="0">
                          <a:latin typeface="Times New Roman"/>
                          <a:cs typeface="Times New Roman"/>
                        </a:rPr>
                        <a:t>l</a:t>
                      </a:r>
                      <a:r>
                        <a:rPr sz="1600" spc="10" dirty="0" smtClean="0">
                          <a:latin typeface="Times New Roman"/>
                          <a:cs typeface="Times New Roman"/>
                        </a:rPr>
                        <a:t> </a:t>
                      </a:r>
                      <a:r>
                        <a:rPr sz="1600" spc="0" dirty="0" smtClean="0">
                          <a:latin typeface="Times New Roman"/>
                          <a:cs typeface="Times New Roman"/>
                        </a:rPr>
                        <a:t>ls</a:t>
                      </a:r>
                      <a:r>
                        <a:rPr sz="1600" spc="10" dirty="0" smtClean="0">
                          <a:latin typeface="Times New Roman"/>
                          <a:cs typeface="Times New Roman"/>
                        </a:rPr>
                        <a:t>[</a:t>
                      </a:r>
                      <a:r>
                        <a:rPr sz="1600" spc="0" dirty="0" smtClean="0">
                          <a:latin typeface="Times New Roman"/>
                          <a:cs typeface="Times New Roman"/>
                        </a:rPr>
                        <a:t>i:</a:t>
                      </a:r>
                      <a:r>
                        <a:rPr sz="1600" spc="-10" dirty="0" smtClean="0">
                          <a:latin typeface="Times New Roman"/>
                          <a:cs typeface="Times New Roman"/>
                        </a:rPr>
                        <a:t> </a:t>
                      </a:r>
                      <a:r>
                        <a:rPr sz="1600" spc="0" dirty="0" smtClean="0">
                          <a:latin typeface="Times New Roman"/>
                          <a:cs typeface="Times New Roman"/>
                        </a:rPr>
                        <a:t>j: k]</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600" dirty="0" smtClean="0">
                          <a:latin typeface="Adobe 黑体 Std R"/>
                          <a:cs typeface="Adobe 黑体 Std R"/>
                        </a:rPr>
                        <a:t>删除列表</a:t>
                      </a:r>
                      <a:r>
                        <a:rPr sz="1600" dirty="0" smtClean="0">
                          <a:latin typeface="Times New Roman"/>
                          <a:cs typeface="Times New Roman"/>
                        </a:rPr>
                        <a:t>ls</a:t>
                      </a:r>
                      <a:r>
                        <a:rPr sz="1600" dirty="0" smtClean="0">
                          <a:latin typeface="Adobe 黑体 Std R"/>
                          <a:cs typeface="Adobe 黑体 Std R"/>
                        </a:rPr>
                        <a:t>第</a:t>
                      </a:r>
                      <a:r>
                        <a:rPr sz="1600" dirty="0" smtClean="0">
                          <a:latin typeface="Times New Roman"/>
                          <a:cs typeface="Times New Roman"/>
                        </a:rPr>
                        <a:t>i</a:t>
                      </a:r>
                      <a:r>
                        <a:rPr sz="1600" dirty="0" smtClean="0">
                          <a:latin typeface="Adobe 黑体 Std R"/>
                          <a:cs typeface="Adobe 黑体 Std R"/>
                        </a:rPr>
                        <a:t>到</a:t>
                      </a:r>
                      <a:r>
                        <a:rPr sz="1600" dirty="0" smtClean="0">
                          <a:latin typeface="Times New Roman"/>
                          <a:cs typeface="Times New Roman"/>
                        </a:rPr>
                        <a:t>j</a:t>
                      </a:r>
                      <a:r>
                        <a:rPr sz="1600" dirty="0" smtClean="0">
                          <a:latin typeface="Adobe 黑体 Std R"/>
                          <a:cs typeface="Adobe 黑体 Std R"/>
                        </a:rPr>
                        <a:t>以</a:t>
                      </a:r>
                      <a:r>
                        <a:rPr sz="1600" dirty="0" smtClean="0">
                          <a:latin typeface="Times New Roman"/>
                          <a:cs typeface="Times New Roman"/>
                        </a:rPr>
                        <a:t>k</a:t>
                      </a:r>
                      <a:r>
                        <a:rPr sz="1600" dirty="0" smtClean="0">
                          <a:latin typeface="Adobe 黑体 Std R"/>
                          <a:cs typeface="Adobe 黑体 Std R"/>
                        </a:rPr>
                        <a:t>为步的数据</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5"/>
                  </a:ext>
                </a:extLst>
              </a:tr>
              <a:tr h="336041">
                <a:tc>
                  <a:txBody>
                    <a:bodyPr/>
                    <a:lstStyle/>
                    <a:p>
                      <a:pPr marL="600710">
                        <a:lnSpc>
                          <a:spcPct val="100000"/>
                        </a:lnSpc>
                      </a:pPr>
                      <a:r>
                        <a:rPr sz="1600" dirty="0" smtClean="0">
                          <a:latin typeface="Times New Roman"/>
                          <a:cs typeface="Times New Roman"/>
                        </a:rPr>
                        <a:t>ls +=</a:t>
                      </a:r>
                      <a:r>
                        <a:rPr sz="1600" spc="-10" dirty="0" smtClean="0">
                          <a:latin typeface="Times New Roman"/>
                          <a:cs typeface="Times New Roman"/>
                        </a:rPr>
                        <a:t> </a:t>
                      </a:r>
                      <a:r>
                        <a:rPr sz="1600" spc="0" dirty="0" smtClean="0">
                          <a:latin typeface="Times New Roman"/>
                          <a:cs typeface="Times New Roman"/>
                        </a:rPr>
                        <a:t>lt</a:t>
                      </a:r>
                      <a:r>
                        <a:rPr sz="1600" spc="0" dirty="0" smtClean="0">
                          <a:latin typeface="Adobe 黑体 Std R"/>
                          <a:cs typeface="Adobe 黑体 Std R"/>
                        </a:rPr>
                        <a:t>或</a:t>
                      </a:r>
                      <a:r>
                        <a:rPr sz="1600" spc="0" dirty="0" smtClean="0">
                          <a:latin typeface="Times New Roman"/>
                          <a:cs typeface="Times New Roman"/>
                        </a:rPr>
                        <a:t>ls.e</a:t>
                      </a:r>
                      <a:r>
                        <a:rPr sz="1600" spc="5" dirty="0" smtClean="0">
                          <a:latin typeface="Times New Roman"/>
                          <a:cs typeface="Times New Roman"/>
                        </a:rPr>
                        <a:t>x</a:t>
                      </a:r>
                      <a:r>
                        <a:rPr sz="1600" spc="0" dirty="0" smtClean="0">
                          <a:latin typeface="Times New Roman"/>
                          <a:cs typeface="Times New Roman"/>
                        </a:rPr>
                        <a:t>tend</a:t>
                      </a:r>
                      <a:r>
                        <a:rPr sz="1600" spc="-10" dirty="0" smtClean="0">
                          <a:latin typeface="Times New Roman"/>
                          <a:cs typeface="Times New Roman"/>
                        </a:rPr>
                        <a:t>(</a:t>
                      </a:r>
                      <a:r>
                        <a:rPr sz="1600" spc="0" dirty="0" smtClean="0">
                          <a:latin typeface="Times New Roman"/>
                          <a:cs typeface="Times New Roman"/>
                        </a:rPr>
                        <a:t>lt)</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600" dirty="0" smtClean="0">
                          <a:latin typeface="Adobe 黑体 Std R"/>
                          <a:cs typeface="Adobe 黑体 Std R"/>
                        </a:rPr>
                        <a:t>将列表</a:t>
                      </a:r>
                      <a:r>
                        <a:rPr sz="1600" dirty="0" smtClean="0">
                          <a:latin typeface="Times New Roman"/>
                          <a:cs typeface="Times New Roman"/>
                        </a:rPr>
                        <a:t>lt</a:t>
                      </a:r>
                      <a:r>
                        <a:rPr sz="1600" dirty="0" smtClean="0">
                          <a:latin typeface="Adobe 黑体 Std R"/>
                          <a:cs typeface="Adobe 黑体 Std R"/>
                        </a:rPr>
                        <a:t>元素增加到列表</a:t>
                      </a:r>
                      <a:r>
                        <a:rPr sz="1600" dirty="0" smtClean="0">
                          <a:latin typeface="Times New Roman"/>
                          <a:cs typeface="Times New Roman"/>
                        </a:rPr>
                        <a:t>ls</a:t>
                      </a:r>
                      <a:r>
                        <a:rPr sz="1600" dirty="0" smtClean="0">
                          <a:latin typeface="Adobe 黑体 Std R"/>
                          <a:cs typeface="Adobe 黑体 Std R"/>
                        </a:rPr>
                        <a:t>中</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6"/>
                  </a:ext>
                </a:extLst>
              </a:tr>
              <a:tr h="336043">
                <a:tc>
                  <a:txBody>
                    <a:bodyPr/>
                    <a:lstStyle/>
                    <a:p>
                      <a:pPr marL="5715" algn="ctr">
                        <a:lnSpc>
                          <a:spcPct val="100000"/>
                        </a:lnSpc>
                      </a:pPr>
                      <a:r>
                        <a:rPr sz="1600" dirty="0" smtClean="0">
                          <a:latin typeface="Times New Roman"/>
                          <a:cs typeface="Times New Roman"/>
                        </a:rPr>
                        <a:t>ls *= n</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600" dirty="0" smtClean="0">
                          <a:latin typeface="Adobe 黑体 Std R"/>
                          <a:cs typeface="Adobe 黑体 Std R"/>
                        </a:rPr>
                        <a:t>更新列表</a:t>
                      </a:r>
                      <a:r>
                        <a:rPr sz="1600" dirty="0" smtClean="0">
                          <a:latin typeface="Times New Roman"/>
                          <a:cs typeface="Times New Roman"/>
                        </a:rPr>
                        <a:t>ls</a:t>
                      </a:r>
                      <a:r>
                        <a:rPr sz="1600" dirty="0" smtClean="0">
                          <a:latin typeface="Adobe 黑体 Std R"/>
                          <a:cs typeface="Adobe 黑体 Std R"/>
                        </a:rPr>
                        <a:t>，其元素重复</a:t>
                      </a:r>
                      <a:r>
                        <a:rPr sz="1600" dirty="0" smtClean="0">
                          <a:latin typeface="Times New Roman"/>
                          <a:cs typeface="Times New Roman"/>
                        </a:rPr>
                        <a:t>n</a:t>
                      </a:r>
                      <a:r>
                        <a:rPr sz="1600" dirty="0" smtClean="0">
                          <a:latin typeface="Adobe 黑体 Std R"/>
                          <a:cs typeface="Adobe 黑体 Std R"/>
                        </a:rPr>
                        <a:t>次</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7"/>
                  </a:ext>
                </a:extLst>
              </a:tr>
              <a:tr h="336043">
                <a:tc>
                  <a:txBody>
                    <a:bodyPr/>
                    <a:lstStyle/>
                    <a:p>
                      <a:pPr marL="6350" algn="ctr">
                        <a:lnSpc>
                          <a:spcPct val="100000"/>
                        </a:lnSpc>
                      </a:pPr>
                      <a:r>
                        <a:rPr sz="1600" dirty="0" smtClean="0">
                          <a:latin typeface="Times New Roman"/>
                          <a:cs typeface="Times New Roman"/>
                        </a:rPr>
                        <a:t>ls.app</a:t>
                      </a:r>
                      <a:r>
                        <a:rPr sz="1600" spc="-10" dirty="0" smtClean="0">
                          <a:latin typeface="Times New Roman"/>
                          <a:cs typeface="Times New Roman"/>
                        </a:rPr>
                        <a:t>e</a:t>
                      </a:r>
                      <a:r>
                        <a:rPr sz="1600" spc="0" dirty="0" smtClean="0">
                          <a:latin typeface="Times New Roman"/>
                          <a:cs typeface="Times New Roman"/>
                        </a:rPr>
                        <a:t>nd(</a:t>
                      </a:r>
                      <a:r>
                        <a:rPr sz="1600" spc="5" dirty="0" smtClean="0">
                          <a:latin typeface="Times New Roman"/>
                          <a:cs typeface="Times New Roman"/>
                        </a:rPr>
                        <a:t>x</a:t>
                      </a:r>
                      <a:r>
                        <a:rPr sz="1600" spc="0" dirty="0" smtClean="0">
                          <a:latin typeface="Times New Roman"/>
                          <a:cs typeface="Times New Roman"/>
                        </a:rPr>
                        <a: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600" dirty="0" smtClean="0">
                          <a:latin typeface="Adobe 黑体 Std R"/>
                          <a:cs typeface="Adobe 黑体 Std R"/>
                        </a:rPr>
                        <a:t>在列表</a:t>
                      </a:r>
                      <a:r>
                        <a:rPr sz="1600" dirty="0" smtClean="0">
                          <a:latin typeface="Times New Roman"/>
                          <a:cs typeface="Times New Roman"/>
                        </a:rPr>
                        <a:t>ls</a:t>
                      </a:r>
                      <a:r>
                        <a:rPr sz="1600" dirty="0" smtClean="0">
                          <a:latin typeface="Adobe 黑体 Std R"/>
                          <a:cs typeface="Adobe 黑体 Std R"/>
                        </a:rPr>
                        <a:t>最后增加一个元素</a:t>
                      </a:r>
                      <a:r>
                        <a:rPr sz="1600" dirty="0" smtClean="0">
                          <a:latin typeface="Times New Roman"/>
                          <a:cs typeface="Times New Roman"/>
                        </a:rPr>
                        <a:t>x</a:t>
                      </a:r>
                      <a:endParaRPr sz="16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8"/>
                  </a:ext>
                </a:extLst>
              </a:tr>
              <a:tr h="335891">
                <a:tc>
                  <a:txBody>
                    <a:bodyPr/>
                    <a:lstStyle/>
                    <a:p>
                      <a:pPr marL="6350" algn="ctr">
                        <a:lnSpc>
                          <a:spcPct val="100000"/>
                        </a:lnSpc>
                      </a:pPr>
                      <a:r>
                        <a:rPr sz="1600" dirty="0" smtClean="0">
                          <a:latin typeface="Times New Roman"/>
                          <a:cs typeface="Times New Roman"/>
                        </a:rPr>
                        <a:t>ls.cl</a:t>
                      </a:r>
                      <a:r>
                        <a:rPr sz="1600" spc="-5" dirty="0" smtClean="0">
                          <a:latin typeface="Times New Roman"/>
                          <a:cs typeface="Times New Roman"/>
                        </a:rPr>
                        <a:t>ea</a:t>
                      </a:r>
                      <a:r>
                        <a:rPr sz="1600" spc="0" dirty="0" smtClean="0">
                          <a:latin typeface="Times New Roman"/>
                          <a:cs typeface="Times New Roman"/>
                        </a:rPr>
                        <a:t>r</a:t>
                      </a:r>
                      <a:r>
                        <a:rPr sz="1600" spc="-10" dirty="0" smtClean="0">
                          <a:latin typeface="Times New Roman"/>
                          <a:cs typeface="Times New Roman"/>
                        </a:rPr>
                        <a:t>(</a:t>
                      </a:r>
                      <a:r>
                        <a:rPr sz="1600" spc="0" dirty="0" smtClean="0">
                          <a:latin typeface="Times New Roman"/>
                          <a:cs typeface="Times New Roman"/>
                        </a:rPr>
                        <a: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600" dirty="0" smtClean="0">
                          <a:latin typeface="Adobe 黑体 Std R"/>
                          <a:cs typeface="Adobe 黑体 Std R"/>
                        </a:rPr>
                        <a:t>删除</a:t>
                      </a:r>
                      <a:r>
                        <a:rPr sz="1600" dirty="0" smtClean="0">
                          <a:latin typeface="Times New Roman"/>
                          <a:cs typeface="Times New Roman"/>
                        </a:rPr>
                        <a:t>ls</a:t>
                      </a:r>
                      <a:r>
                        <a:rPr sz="1600" dirty="0" smtClean="0">
                          <a:latin typeface="Adobe 黑体 Std R"/>
                          <a:cs typeface="Adobe 黑体 Std R"/>
                        </a:rPr>
                        <a:t>中所有元素</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9"/>
                  </a:ext>
                </a:extLst>
              </a:tr>
              <a:tr h="336194">
                <a:tc>
                  <a:txBody>
                    <a:bodyPr/>
                    <a:lstStyle/>
                    <a:p>
                      <a:pPr marL="6985" algn="ctr">
                        <a:lnSpc>
                          <a:spcPct val="100000"/>
                        </a:lnSpc>
                      </a:pPr>
                      <a:r>
                        <a:rPr sz="1600" dirty="0" smtClean="0">
                          <a:latin typeface="Times New Roman"/>
                          <a:cs typeface="Times New Roman"/>
                        </a:rPr>
                        <a:t>ls.cop</a:t>
                      </a:r>
                      <a:r>
                        <a:rPr sz="1600" spc="-40" dirty="0" smtClean="0">
                          <a:latin typeface="Times New Roman"/>
                          <a:cs typeface="Times New Roman"/>
                        </a:rPr>
                        <a:t>y</a:t>
                      </a:r>
                      <a:r>
                        <a:rPr sz="1600" spc="0" dirty="0" smtClean="0">
                          <a:latin typeface="Times New Roman"/>
                          <a:cs typeface="Times New Roman"/>
                        </a:rPr>
                        <a: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600" dirty="0" smtClean="0">
                          <a:latin typeface="Adobe 黑体 Std R"/>
                          <a:cs typeface="Adobe 黑体 Std R"/>
                        </a:rPr>
                        <a:t>生成一个新列表，复制</a:t>
                      </a:r>
                      <a:r>
                        <a:rPr sz="1600" dirty="0" smtClean="0">
                          <a:latin typeface="Times New Roman"/>
                          <a:cs typeface="Times New Roman"/>
                        </a:rPr>
                        <a:t>ls</a:t>
                      </a:r>
                      <a:r>
                        <a:rPr sz="1600" dirty="0" smtClean="0">
                          <a:latin typeface="Adobe 黑体 Std R"/>
                          <a:cs typeface="Adobe 黑体 Std R"/>
                        </a:rPr>
                        <a:t>中所有元素</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10"/>
                  </a:ext>
                </a:extLst>
              </a:tr>
              <a:tr h="336041">
                <a:tc>
                  <a:txBody>
                    <a:bodyPr/>
                    <a:lstStyle/>
                    <a:p>
                      <a:pPr marL="7620" algn="ctr">
                        <a:lnSpc>
                          <a:spcPct val="100000"/>
                        </a:lnSpc>
                      </a:pPr>
                      <a:r>
                        <a:rPr sz="1600" dirty="0" smtClean="0">
                          <a:latin typeface="Times New Roman"/>
                          <a:cs typeface="Times New Roman"/>
                        </a:rPr>
                        <a:t>ls.ins</a:t>
                      </a:r>
                      <a:r>
                        <a:rPr sz="1600" spc="-5" dirty="0" smtClean="0">
                          <a:latin typeface="Times New Roman"/>
                          <a:cs typeface="Times New Roman"/>
                        </a:rPr>
                        <a:t>er</a:t>
                      </a:r>
                      <a:r>
                        <a:rPr sz="1600" spc="0" dirty="0" smtClean="0">
                          <a:latin typeface="Times New Roman"/>
                          <a:cs typeface="Times New Roman"/>
                        </a:rPr>
                        <a:t>t(i,</a:t>
                      </a:r>
                      <a:r>
                        <a:rPr sz="1600" spc="5" dirty="0" smtClean="0">
                          <a:latin typeface="Times New Roman"/>
                          <a:cs typeface="Times New Roman"/>
                        </a:rPr>
                        <a:t> x</a:t>
                      </a:r>
                      <a:r>
                        <a:rPr sz="1600" spc="0" dirty="0" smtClean="0">
                          <a:latin typeface="Times New Roman"/>
                          <a:cs typeface="Times New Roman"/>
                        </a:rPr>
                        <a: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600" spc="-5" dirty="0" smtClean="0">
                          <a:latin typeface="Adobe 黑体 Std R"/>
                          <a:cs typeface="Adobe 黑体 Std R"/>
                        </a:rPr>
                        <a:t>在列表</a:t>
                      </a:r>
                      <a:r>
                        <a:rPr sz="1600" spc="0" dirty="0" smtClean="0">
                          <a:latin typeface="Times New Roman"/>
                          <a:cs typeface="Times New Roman"/>
                        </a:rPr>
                        <a:t>ls</a:t>
                      </a:r>
                      <a:r>
                        <a:rPr sz="1600" spc="-5" dirty="0" smtClean="0">
                          <a:latin typeface="Adobe 黑体 Std R"/>
                          <a:cs typeface="Adobe 黑体 Std R"/>
                        </a:rPr>
                        <a:t>第</a:t>
                      </a:r>
                      <a:r>
                        <a:rPr sz="1600" spc="0" dirty="0" smtClean="0">
                          <a:latin typeface="Times New Roman"/>
                          <a:cs typeface="Times New Roman"/>
                        </a:rPr>
                        <a:t>i</a:t>
                      </a:r>
                      <a:r>
                        <a:rPr sz="1600" spc="-5" dirty="0" smtClean="0">
                          <a:latin typeface="Adobe 黑体 Std R"/>
                          <a:cs typeface="Adobe 黑体 Std R"/>
                        </a:rPr>
                        <a:t>位置增加元</a:t>
                      </a:r>
                      <a:r>
                        <a:rPr sz="1600" spc="0" dirty="0" smtClean="0">
                          <a:latin typeface="Adobe 黑体 Std R"/>
                          <a:cs typeface="Adobe 黑体 Std R"/>
                        </a:rPr>
                        <a:t>素</a:t>
                      </a:r>
                      <a:r>
                        <a:rPr sz="1600" spc="0" dirty="0" smtClean="0">
                          <a:latin typeface="Times New Roman"/>
                          <a:cs typeface="Times New Roman"/>
                        </a:rPr>
                        <a:t>x</a:t>
                      </a:r>
                      <a:endParaRPr sz="16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11"/>
                  </a:ext>
                </a:extLst>
              </a:tr>
              <a:tr h="335967">
                <a:tc>
                  <a:txBody>
                    <a:bodyPr/>
                    <a:lstStyle/>
                    <a:p>
                      <a:pPr marL="7620" algn="ctr">
                        <a:lnSpc>
                          <a:spcPct val="100000"/>
                        </a:lnSpc>
                      </a:pPr>
                      <a:r>
                        <a:rPr sz="1600" dirty="0" smtClean="0">
                          <a:latin typeface="Times New Roman"/>
                          <a:cs typeface="Times New Roman"/>
                        </a:rPr>
                        <a:t>ls.pop(i)</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600" dirty="0" smtClean="0">
                          <a:latin typeface="Adobe 黑体 Std R"/>
                          <a:cs typeface="Adobe 黑体 Std R"/>
                        </a:rPr>
                        <a:t>将列表</a:t>
                      </a:r>
                      <a:r>
                        <a:rPr sz="1600" dirty="0" smtClean="0">
                          <a:latin typeface="Times New Roman"/>
                          <a:cs typeface="Times New Roman"/>
                        </a:rPr>
                        <a:t>ls</a:t>
                      </a:r>
                      <a:r>
                        <a:rPr sz="1600" dirty="0" smtClean="0">
                          <a:latin typeface="Adobe 黑体 Std R"/>
                          <a:cs typeface="Adobe 黑体 Std R"/>
                        </a:rPr>
                        <a:t>中第</a:t>
                      </a:r>
                      <a:r>
                        <a:rPr sz="1600" dirty="0" smtClean="0">
                          <a:latin typeface="Times New Roman"/>
                          <a:cs typeface="Times New Roman"/>
                        </a:rPr>
                        <a:t>i</a:t>
                      </a:r>
                      <a:r>
                        <a:rPr sz="1600" dirty="0" smtClean="0">
                          <a:latin typeface="Adobe 黑体 Std R"/>
                          <a:cs typeface="Adobe 黑体 Std R"/>
                        </a:rPr>
                        <a:t>项元素取出并删除该元素</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12"/>
                  </a:ext>
                </a:extLst>
              </a:tr>
              <a:tr h="336041">
                <a:tc>
                  <a:txBody>
                    <a:bodyPr/>
                    <a:lstStyle/>
                    <a:p>
                      <a:pPr marL="7620" algn="ctr">
                        <a:lnSpc>
                          <a:spcPct val="100000"/>
                        </a:lnSpc>
                      </a:pPr>
                      <a:r>
                        <a:rPr sz="1600" dirty="0" smtClean="0">
                          <a:latin typeface="Times New Roman"/>
                          <a:cs typeface="Times New Roman"/>
                        </a:rPr>
                        <a:t>ls.r</a:t>
                      </a:r>
                      <a:r>
                        <a:rPr sz="1600" spc="-5" dirty="0" smtClean="0">
                          <a:latin typeface="Times New Roman"/>
                          <a:cs typeface="Times New Roman"/>
                        </a:rPr>
                        <a:t>e</a:t>
                      </a:r>
                      <a:r>
                        <a:rPr sz="1600" spc="0" dirty="0" smtClean="0">
                          <a:latin typeface="Times New Roman"/>
                          <a:cs typeface="Times New Roman"/>
                        </a:rPr>
                        <a:t>move</a:t>
                      </a:r>
                      <a:r>
                        <a:rPr sz="1600" spc="-10" dirty="0" smtClean="0">
                          <a:latin typeface="Times New Roman"/>
                          <a:cs typeface="Times New Roman"/>
                        </a:rPr>
                        <a:t>(</a:t>
                      </a:r>
                      <a:r>
                        <a:rPr sz="1600" spc="10" dirty="0" smtClean="0">
                          <a:latin typeface="Times New Roman"/>
                          <a:cs typeface="Times New Roman"/>
                        </a:rPr>
                        <a:t>x</a:t>
                      </a:r>
                      <a:r>
                        <a:rPr sz="1600" spc="0" dirty="0" smtClean="0">
                          <a:latin typeface="Times New Roman"/>
                          <a:cs typeface="Times New Roman"/>
                        </a:rPr>
                        <a: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600" dirty="0" smtClean="0">
                          <a:latin typeface="Adobe 黑体 Std R"/>
                          <a:cs typeface="Adobe 黑体 Std R"/>
                        </a:rPr>
                        <a:t>将列表中出现的第一个元素</a:t>
                      </a:r>
                      <a:r>
                        <a:rPr sz="1600" spc="10" dirty="0" smtClean="0">
                          <a:latin typeface="Times New Roman"/>
                          <a:cs typeface="Times New Roman"/>
                        </a:rPr>
                        <a:t>x</a:t>
                      </a:r>
                      <a:r>
                        <a:rPr sz="1600" spc="0" dirty="0" smtClean="0">
                          <a:latin typeface="Adobe 黑体 Std R"/>
                          <a:cs typeface="Adobe 黑体 Std R"/>
                        </a:rPr>
                        <a:t>删除</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13"/>
                  </a:ext>
                </a:extLst>
              </a:tr>
              <a:tr h="336041">
                <a:tc>
                  <a:txBody>
                    <a:bodyPr/>
                    <a:lstStyle/>
                    <a:p>
                      <a:pPr marL="7620" algn="ctr">
                        <a:lnSpc>
                          <a:spcPct val="100000"/>
                        </a:lnSpc>
                      </a:pPr>
                      <a:r>
                        <a:rPr sz="1600" dirty="0" smtClean="0">
                          <a:latin typeface="Times New Roman"/>
                          <a:cs typeface="Times New Roman"/>
                        </a:rPr>
                        <a:t>ls.r</a:t>
                      </a:r>
                      <a:r>
                        <a:rPr sz="1600" spc="-5" dirty="0" smtClean="0">
                          <a:latin typeface="Times New Roman"/>
                          <a:cs typeface="Times New Roman"/>
                        </a:rPr>
                        <a:t>e</a:t>
                      </a:r>
                      <a:r>
                        <a:rPr sz="1600" spc="0" dirty="0" smtClean="0">
                          <a:latin typeface="Times New Roman"/>
                          <a:cs typeface="Times New Roman"/>
                        </a:rPr>
                        <a:t>v</a:t>
                      </a:r>
                      <a:r>
                        <a:rPr sz="1600" spc="-5" dirty="0" smtClean="0">
                          <a:latin typeface="Times New Roman"/>
                          <a:cs typeface="Times New Roman"/>
                        </a:rPr>
                        <a:t>e</a:t>
                      </a:r>
                      <a:r>
                        <a:rPr sz="1600" spc="0" dirty="0" smtClean="0">
                          <a:latin typeface="Times New Roman"/>
                          <a:cs typeface="Times New Roman"/>
                        </a:rPr>
                        <a:t>rs</a:t>
                      </a:r>
                      <a:r>
                        <a:rPr sz="1600" spc="-10" dirty="0" smtClean="0">
                          <a:latin typeface="Times New Roman"/>
                          <a:cs typeface="Times New Roman"/>
                        </a:rPr>
                        <a:t>e</a:t>
                      </a:r>
                      <a:r>
                        <a:rPr sz="1600" spc="0" dirty="0" smtClean="0">
                          <a:latin typeface="Times New Roman"/>
                          <a:cs typeface="Times New Roman"/>
                        </a:rPr>
                        <a:t>(</a:t>
                      </a:r>
                      <a:r>
                        <a:rPr sz="1600" spc="5" dirty="0" smtClean="0">
                          <a:latin typeface="Times New Roman"/>
                          <a:cs typeface="Times New Roman"/>
                        </a:rPr>
                        <a:t>x</a:t>
                      </a:r>
                      <a:r>
                        <a:rPr sz="1600" spc="0" dirty="0" smtClean="0">
                          <a:latin typeface="Times New Roman"/>
                          <a:cs typeface="Times New Roman"/>
                        </a:rPr>
                        <a: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600" dirty="0" smtClean="0">
                          <a:latin typeface="Adobe 黑体 Std R"/>
                          <a:cs typeface="Adobe 黑体 Std R"/>
                        </a:rPr>
                        <a:t>列表</a:t>
                      </a:r>
                      <a:r>
                        <a:rPr sz="1600" dirty="0" smtClean="0">
                          <a:latin typeface="Times New Roman"/>
                          <a:cs typeface="Times New Roman"/>
                        </a:rPr>
                        <a:t>ls</a:t>
                      </a:r>
                      <a:r>
                        <a:rPr sz="1600" dirty="0" smtClean="0">
                          <a:latin typeface="Adobe 黑体 Std R"/>
                          <a:cs typeface="Adobe 黑体 Std R"/>
                        </a:rPr>
                        <a:t>中元素反转</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xmlns="" val="404120593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实例</a:t>
            </a:r>
            <a:r>
              <a:rPr lang="en-US" altLang="zh-CN" dirty="0" smtClean="0">
                <a:ea typeface="宋体" panose="02010600030101010101" pitchFamily="2" charset="-122"/>
              </a:rPr>
              <a:t>1</a:t>
            </a:r>
            <a:r>
              <a:rPr lang="zh-CN" altLang="en-US" dirty="0" smtClean="0">
                <a:ea typeface="宋体" panose="02010600030101010101" pitchFamily="2" charset="-122"/>
              </a:rPr>
              <a:t>：新生辩论赛排名</a:t>
            </a:r>
          </a:p>
        </p:txBody>
      </p:sp>
      <p:sp>
        <p:nvSpPr>
          <p:cNvPr id="47107" name="内容占位符 2"/>
          <p:cNvSpPr>
            <a:spLocks noGrp="1"/>
          </p:cNvSpPr>
          <p:nvPr>
            <p:ph idx="1"/>
          </p:nvPr>
        </p:nvSpPr>
        <p:spPr>
          <a:xfrm>
            <a:off x="0" y="1066800"/>
            <a:ext cx="9144000" cy="1188720"/>
          </a:xfrm>
          <a:noFill/>
          <a:ln w="9525">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342900" indent="-342900" eaLnBrk="1" hangingPunct="1">
              <a:spcBef>
                <a:spcPct val="50000"/>
              </a:spcBef>
              <a:buClr>
                <a:srgbClr val="FFC000"/>
              </a:buClr>
              <a:buSzPct val="50000"/>
            </a:pPr>
            <a:r>
              <a:rPr lang="zh-CN" altLang="en-US" sz="2400" kern="1200" dirty="0">
                <a:solidFill>
                  <a:schemeClr val="tx2"/>
                </a:solidFill>
                <a:latin typeface="华文新魏" panose="02010800040101010101" pitchFamily="2" charset="-122"/>
                <a:ea typeface="华文新魏" panose="02010800040101010101" pitchFamily="2" charset="-122"/>
              </a:rPr>
              <a:t>北师大新生辩论赛，</a:t>
            </a:r>
            <a:r>
              <a:rPr lang="zh-CN" altLang="en-US" sz="2400" kern="1200" dirty="0">
                <a:solidFill>
                  <a:schemeClr val="tx2"/>
                </a:solidFill>
                <a:latin typeface="华文新魏" panose="02010800040101010101" pitchFamily="2" charset="-122"/>
                <a:ea typeface="华文新魏" panose="02010800040101010101" pitchFamily="2" charset="-122"/>
                <a:sym typeface="+mn-ea"/>
              </a:rPr>
              <a:t>已</a:t>
            </a:r>
            <a:r>
              <a:rPr lang="zh-CN" altLang="en-US" sz="2400" kern="1200" dirty="0">
                <a:solidFill>
                  <a:schemeClr val="tx2"/>
                </a:solidFill>
                <a:latin typeface="华文新魏" panose="02010800040101010101" pitchFamily="2" charset="-122"/>
                <a:ea typeface="华文新魏" panose="02010800040101010101" pitchFamily="2" charset="-122"/>
              </a:rPr>
              <a:t>知</a:t>
            </a:r>
            <a:r>
              <a:rPr lang="en-US" altLang="zh-CN" sz="2400" kern="1200" dirty="0">
                <a:solidFill>
                  <a:schemeClr val="tx2"/>
                </a:solidFill>
                <a:latin typeface="华文新魏" panose="02010800040101010101" pitchFamily="2" charset="-122"/>
                <a:ea typeface="华文新魏" panose="02010800040101010101" pitchFamily="2" charset="-122"/>
              </a:rPr>
              <a:t>4</a:t>
            </a:r>
            <a:r>
              <a:rPr lang="zh-CN" altLang="en-US" sz="2400" kern="1200" dirty="0">
                <a:solidFill>
                  <a:schemeClr val="tx2"/>
                </a:solidFill>
                <a:latin typeface="华文新魏" panose="02010800040101010101" pitchFamily="2" charset="-122"/>
                <a:ea typeface="华文新魏" panose="02010800040101010101" pitchFamily="2" charset="-122"/>
              </a:rPr>
              <a:t>队选手的各评委给分，运用序列的各项操作求各队选手的得分，得分计算规则：去掉最高分和最低分之后的平均分</a:t>
            </a:r>
            <a:r>
              <a:rPr lang="zh-CN" altLang="en-US" sz="2400" kern="1200" dirty="0" smtClean="0">
                <a:solidFill>
                  <a:schemeClr val="tx2"/>
                </a:solidFill>
                <a:latin typeface="华文新魏" panose="02010800040101010101" pitchFamily="2" charset="-122"/>
                <a:ea typeface="华文新魏" panose="02010800040101010101" pitchFamily="2" charset="-122"/>
              </a:rPr>
              <a:t>。</a:t>
            </a:r>
            <a:endParaRPr lang="zh-CN" altLang="en-US" sz="2400" kern="1200" dirty="0">
              <a:solidFill>
                <a:schemeClr val="tx2"/>
              </a:solidFill>
              <a:latin typeface="华文新魏" panose="02010800040101010101" pitchFamily="2" charset="-122"/>
              <a:ea typeface="华文新魏" panose="02010800040101010101" pitchFamily="2" charset="-122"/>
            </a:endParaRPr>
          </a:p>
        </p:txBody>
      </p:sp>
      <p:sp>
        <p:nvSpPr>
          <p:cNvPr id="3" name="矩形 2"/>
          <p:cNvSpPr/>
          <p:nvPr/>
        </p:nvSpPr>
        <p:spPr>
          <a:xfrm>
            <a:off x="6804248" y="6237312"/>
            <a:ext cx="1963999" cy="400110"/>
          </a:xfrm>
          <a:prstGeom prst="rect">
            <a:avLst/>
          </a:prstGeom>
        </p:spPr>
        <p:txBody>
          <a:bodyPr wrap="none">
            <a:spAutoFit/>
          </a:bodyPr>
          <a:lstStyle/>
          <a:p>
            <a:r>
              <a:rPr lang="en-US" altLang="zh-CN" dirty="0" smtClean="0">
                <a:solidFill>
                  <a:schemeClr val="tx2"/>
                </a:solidFill>
                <a:latin typeface="华文新魏" panose="02010800040101010101" pitchFamily="2" charset="-122"/>
                <a:ea typeface="华文新魏" panose="02010800040101010101" pitchFamily="2" charset="-122"/>
              </a:rPr>
              <a:t>6_cal_score2.py</a:t>
            </a:r>
            <a:endParaRPr lang="zh-CN" altLang="en-US" dirty="0"/>
          </a:p>
        </p:txBody>
      </p:sp>
      <p:pic>
        <p:nvPicPr>
          <p:cNvPr id="2" name="图片 1"/>
          <p:cNvPicPr>
            <a:picLocks noChangeAspect="1"/>
          </p:cNvPicPr>
          <p:nvPr/>
        </p:nvPicPr>
        <p:blipFill>
          <a:blip r:embed="rId3" cstate="print"/>
          <a:stretch>
            <a:fillRect/>
          </a:stretch>
        </p:blipFill>
        <p:spPr>
          <a:xfrm>
            <a:off x="467543" y="2204864"/>
            <a:ext cx="8489743" cy="3888432"/>
          </a:xfrm>
          <a:prstGeom prst="rect">
            <a:avLst/>
          </a:prstGeom>
        </p:spPr>
      </p:pic>
    </p:spTree>
    <p:extLst>
      <p:ext uri="{BB962C8B-B14F-4D97-AF65-F5344CB8AC3E}">
        <p14:creationId xmlns:p14="http://schemas.microsoft.com/office/powerpoint/2010/main" xmlns="" val="166022177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nvSpPr>
        <p:spPr bwMode="auto">
          <a:xfrm>
            <a:off x="152400" y="152400"/>
            <a:ext cx="8853488" cy="838200"/>
          </a:xfrm>
          <a:prstGeom prst="rect">
            <a:avLst/>
          </a:prstGeom>
          <a:solidFill>
            <a:srgbClr val="9933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669925" indent="-325438"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0838"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5913"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163" indent="-339725"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zh-CN" altLang="en-US" sz="4000" b="1" dirty="0" smtClean="0">
                <a:solidFill>
                  <a:schemeClr val="bg1"/>
                </a:solidFill>
              </a:rPr>
              <a:t>二维列表</a:t>
            </a:r>
            <a:endParaRPr lang="zh-CN" altLang="en-US" sz="4000" b="1" dirty="0">
              <a:solidFill>
                <a:schemeClr val="bg1"/>
              </a:solidFill>
            </a:endParaRPr>
          </a:p>
        </p:txBody>
      </p:sp>
      <p:sp>
        <p:nvSpPr>
          <p:cNvPr id="7" name="内容占位符 2"/>
          <p:cNvSpPr>
            <a:spLocks noGrp="1"/>
          </p:cNvSpPr>
          <p:nvPr>
            <p:ph idx="1"/>
          </p:nvPr>
        </p:nvSpPr>
        <p:spPr>
          <a:xfrm>
            <a:off x="228600" y="1066800"/>
            <a:ext cx="8777288" cy="5181600"/>
          </a:xfrm>
        </p:spPr>
        <p:txBody>
          <a:bodyPr/>
          <a:lstStyle/>
          <a:p>
            <a:pPr eaLnBrk="1" hangingPunct="1">
              <a:spcBef>
                <a:spcPts val="1200"/>
              </a:spcBef>
            </a:pPr>
            <a:r>
              <a:rPr lang="zh-CN" altLang="en-US" sz="2400" dirty="0" smtClean="0">
                <a:ea typeface="宋体" panose="02010600030101010101" pitchFamily="2" charset="-122"/>
              </a:rPr>
              <a:t>如果序列的成员本身又是序列，就需要嵌套循环来处理。</a:t>
            </a:r>
            <a:endParaRPr lang="en-US" altLang="zh-CN" sz="2400" dirty="0" smtClean="0">
              <a:ea typeface="宋体" panose="02010600030101010101" pitchFamily="2" charset="-122"/>
            </a:endParaRPr>
          </a:p>
          <a:p>
            <a:pPr lvl="1" eaLnBrk="1" hangingPunct="1">
              <a:spcBef>
                <a:spcPts val="1200"/>
              </a:spcBef>
            </a:pPr>
            <a:r>
              <a:rPr lang="zh-CN" altLang="en-US" sz="2400" dirty="0" smtClean="0">
                <a:ea typeface="宋体" panose="02010600030101010101" pitchFamily="2" charset="-122"/>
              </a:rPr>
              <a:t>数学中向量是一维序列</a:t>
            </a:r>
            <a:r>
              <a:rPr lang="en-US" altLang="zh-CN" sz="2400" dirty="0" smtClean="0">
                <a:ea typeface="宋体" panose="02010600030101010101" pitchFamily="2" charset="-122"/>
              </a:rPr>
              <a:t>,</a:t>
            </a:r>
            <a:r>
              <a:rPr lang="zh-CN" altLang="en-US" sz="2400" dirty="0" smtClean="0">
                <a:ea typeface="宋体" panose="02010600030101010101" pitchFamily="2" charset="-122"/>
              </a:rPr>
              <a:t>矩阵是二维序列</a:t>
            </a:r>
          </a:p>
          <a:p>
            <a:pPr eaLnBrk="1" hangingPunct="1">
              <a:spcBef>
                <a:spcPts val="1200"/>
              </a:spcBef>
            </a:pPr>
            <a:r>
              <a:rPr lang="zh-CN" altLang="en-US" sz="2400" dirty="0" smtClean="0">
                <a:ea typeface="宋体" panose="02010600030101010101" pitchFamily="2" charset="-122"/>
              </a:rPr>
              <a:t>用嵌套循环遍历矩阵元素:</a:t>
            </a:r>
          </a:p>
          <a:p>
            <a:pPr eaLnBrk="1" hangingPunct="1">
              <a:buFontTx/>
              <a:buNone/>
            </a:pPr>
            <a:r>
              <a:rPr lang="en-US" altLang="zh-CN" sz="2400" b="1" dirty="0" smtClean="0">
                <a:solidFill>
                  <a:srgbClr val="008080"/>
                </a:solidFill>
                <a:latin typeface="Courier New" panose="02070309020205020404" pitchFamily="49" charset="0"/>
                <a:ea typeface="宋体" panose="02010600030101010101" pitchFamily="2" charset="-122"/>
              </a:rPr>
              <a:t>a = [[11,12,13,14],[21,22,23,24],[31,32,33,34]]</a:t>
            </a:r>
          </a:p>
          <a:p>
            <a:pPr eaLnBrk="1" hangingPunct="1">
              <a:buFontTx/>
              <a:buNone/>
            </a:pPr>
            <a:r>
              <a:rPr lang="en-US" altLang="zh-CN" sz="2400" dirty="0" smtClean="0">
                <a:solidFill>
                  <a:srgbClr val="3333FF"/>
                </a:solidFill>
                <a:latin typeface="Courier New" panose="02070309020205020404" pitchFamily="49" charset="0"/>
                <a:ea typeface="宋体" panose="02010600030101010101" pitchFamily="2" charset="-122"/>
              </a:rPr>
              <a:t>sum1 = 0</a:t>
            </a:r>
          </a:p>
          <a:p>
            <a:pPr eaLnBrk="1" hangingPunct="1">
              <a:buFontTx/>
              <a:buNone/>
            </a:pPr>
            <a:r>
              <a:rPr lang="en-US" altLang="zh-CN" sz="2400" dirty="0" smtClean="0">
                <a:solidFill>
                  <a:srgbClr val="FF0000"/>
                </a:solidFill>
                <a:latin typeface="Courier New" panose="02070309020205020404" pitchFamily="49" charset="0"/>
                <a:ea typeface="宋体" panose="02010600030101010101" pitchFamily="2" charset="-122"/>
              </a:rPr>
              <a:t>for</a:t>
            </a:r>
            <a:r>
              <a:rPr lang="en-US" altLang="zh-CN" sz="2400" dirty="0" smtClean="0">
                <a:solidFill>
                  <a:srgbClr val="3333FF"/>
                </a:solidFill>
                <a:latin typeface="Courier New" panose="02070309020205020404" pitchFamily="49" charset="0"/>
                <a:ea typeface="宋体" panose="02010600030101010101" pitchFamily="2" charset="-122"/>
              </a:rPr>
              <a:t> </a:t>
            </a:r>
            <a:r>
              <a:rPr lang="en-US" altLang="zh-CN" sz="2400" dirty="0" err="1" smtClean="0">
                <a:solidFill>
                  <a:srgbClr val="3333FF"/>
                </a:solidFill>
                <a:latin typeface="Courier New" panose="02070309020205020404" pitchFamily="49" charset="0"/>
                <a:ea typeface="宋体" panose="02010600030101010101" pitchFamily="2" charset="-122"/>
              </a:rPr>
              <a:t>i</a:t>
            </a:r>
            <a:r>
              <a:rPr lang="en-US" altLang="zh-CN" sz="2400" dirty="0" smtClean="0">
                <a:solidFill>
                  <a:srgbClr val="3333FF"/>
                </a:solidFill>
                <a:latin typeface="Courier New" panose="02070309020205020404" pitchFamily="49" charset="0"/>
                <a:ea typeface="宋体" panose="02010600030101010101" pitchFamily="2" charset="-122"/>
              </a:rPr>
              <a:t> in a:</a:t>
            </a:r>
          </a:p>
          <a:p>
            <a:pPr eaLnBrk="1" hangingPunct="1">
              <a:buFontTx/>
              <a:buNone/>
            </a:pPr>
            <a:r>
              <a:rPr lang="en-US" altLang="zh-CN" sz="2400" dirty="0" smtClean="0">
                <a:solidFill>
                  <a:srgbClr val="3333FF"/>
                </a:solidFill>
                <a:latin typeface="Courier New" panose="02070309020205020404" pitchFamily="49" charset="0"/>
                <a:ea typeface="宋体" panose="02010600030101010101" pitchFamily="2" charset="-122"/>
              </a:rPr>
              <a:t>    </a:t>
            </a:r>
            <a:r>
              <a:rPr lang="en-US" altLang="zh-CN" sz="2400" dirty="0" smtClean="0">
                <a:solidFill>
                  <a:srgbClr val="FF0000"/>
                </a:solidFill>
                <a:latin typeface="Courier New" panose="02070309020205020404" pitchFamily="49" charset="0"/>
                <a:ea typeface="宋体" panose="02010600030101010101" pitchFamily="2" charset="-122"/>
              </a:rPr>
              <a:t>for</a:t>
            </a:r>
            <a:r>
              <a:rPr lang="en-US" altLang="zh-CN" sz="2400" dirty="0" smtClean="0">
                <a:solidFill>
                  <a:srgbClr val="3333FF"/>
                </a:solidFill>
                <a:latin typeface="Courier New" panose="02070309020205020404" pitchFamily="49" charset="0"/>
                <a:ea typeface="宋体" panose="02010600030101010101" pitchFamily="2" charset="-122"/>
              </a:rPr>
              <a:t> j in i:</a:t>
            </a:r>
          </a:p>
          <a:p>
            <a:pPr eaLnBrk="1" hangingPunct="1">
              <a:buFontTx/>
              <a:buNone/>
            </a:pPr>
            <a:r>
              <a:rPr lang="en-US" altLang="zh-CN" sz="2400" dirty="0" smtClean="0">
                <a:solidFill>
                  <a:srgbClr val="3333FF"/>
                </a:solidFill>
                <a:latin typeface="Courier New" panose="02070309020205020404" pitchFamily="49" charset="0"/>
                <a:ea typeface="宋体" panose="02010600030101010101" pitchFamily="2" charset="-122"/>
              </a:rPr>
              <a:t>        sum1 = sum1 + j</a:t>
            </a:r>
          </a:p>
          <a:p>
            <a:pPr eaLnBrk="1" hangingPunct="1">
              <a:buFontTx/>
              <a:buNone/>
            </a:pPr>
            <a:r>
              <a:rPr lang="en-US" altLang="zh-CN" sz="2400" dirty="0" smtClean="0">
                <a:solidFill>
                  <a:srgbClr val="3333FF"/>
                </a:solidFill>
                <a:latin typeface="Courier New" panose="02070309020205020404" pitchFamily="49" charset="0"/>
                <a:ea typeface="宋体" panose="02010600030101010101" pitchFamily="2" charset="-122"/>
              </a:rPr>
              <a:t>print(sum1)</a:t>
            </a:r>
          </a:p>
          <a:p>
            <a:endParaRPr lang="zh-CN" altLang="en-US" dirty="0" smtClean="0">
              <a:ea typeface="宋体" panose="02010600030101010101" pitchFamily="2" charset="-122"/>
            </a:endParaRP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10200" y="3284984"/>
            <a:ext cx="3124200" cy="17795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矩形 12"/>
          <p:cNvSpPr/>
          <p:nvPr/>
        </p:nvSpPr>
        <p:spPr>
          <a:xfrm>
            <a:off x="304800" y="3429000"/>
            <a:ext cx="4483224" cy="14478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ts val="500"/>
              </a:spcBef>
              <a:buClr>
                <a:srgbClr val="800080"/>
              </a:buClr>
              <a:buSzPct val="55000"/>
              <a:buFont typeface="Wingdings" pitchFamily="2" charset="2"/>
              <a:buChar char="n"/>
              <a:defRPr/>
            </a:pPr>
            <a:endParaRPr lang="zh-CN" altLang="en-US">
              <a:solidFill>
                <a:srgbClr val="FFFFFF"/>
              </a:solidFill>
              <a:ea typeface="宋体" charset="-122"/>
            </a:endParaRPr>
          </a:p>
        </p:txBody>
      </p:sp>
      <p:sp>
        <p:nvSpPr>
          <p:cNvPr id="14" name="矩形 13"/>
          <p:cNvSpPr/>
          <p:nvPr/>
        </p:nvSpPr>
        <p:spPr>
          <a:xfrm>
            <a:off x="990600" y="3905250"/>
            <a:ext cx="3581400" cy="895350"/>
          </a:xfrm>
          <a:prstGeom prst="rect">
            <a:avLst/>
          </a:prstGeom>
          <a:noFill/>
          <a:ln>
            <a:solidFill>
              <a:srgbClr val="FF99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ts val="500"/>
              </a:spcBef>
              <a:buClr>
                <a:srgbClr val="800080"/>
              </a:buClr>
              <a:buSzPct val="55000"/>
              <a:buFont typeface="Wingdings" pitchFamily="2" charset="2"/>
              <a:buChar char="n"/>
              <a:defRPr/>
            </a:pPr>
            <a:endParaRPr lang="zh-CN" altLang="en-US">
              <a:solidFill>
                <a:srgbClr val="FFFFFF"/>
              </a:solidFill>
              <a:ea typeface="宋体" charset="-122"/>
            </a:endParaRPr>
          </a:p>
        </p:txBody>
      </p:sp>
      <p:sp>
        <p:nvSpPr>
          <p:cNvPr id="15" name="矩形 14"/>
          <p:cNvSpPr>
            <a:spLocks noChangeArrowheads="1"/>
          </p:cNvSpPr>
          <p:nvPr/>
        </p:nvSpPr>
        <p:spPr bwMode="auto">
          <a:xfrm>
            <a:off x="5562600" y="3361184"/>
            <a:ext cx="2895600" cy="381000"/>
          </a:xfrm>
          <a:prstGeom prst="rect">
            <a:avLst/>
          </a:prstGeom>
          <a:noFill/>
          <a:ln w="38100" algn="ctr">
            <a:solidFill>
              <a:srgbClr val="FFC000"/>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1196975" indent="-282575"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500"/>
              </a:spcBef>
              <a:buClr>
                <a:srgbClr val="800080"/>
              </a:buClr>
              <a:buSzPct val="55000"/>
            </a:pPr>
            <a:endParaRPr lang="zh-CN" altLang="en-US" sz="2000">
              <a:latin typeface="Verdana" panose="020B0604030504040204" pitchFamily="34" charset="0"/>
            </a:endParaRPr>
          </a:p>
        </p:txBody>
      </p:sp>
    </p:spTree>
    <p:extLst>
      <p:ext uri="{BB962C8B-B14F-4D97-AF65-F5344CB8AC3E}">
        <p14:creationId xmlns:p14="http://schemas.microsoft.com/office/powerpoint/2010/main" xmlns="" val="38247538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500"/>
                                        <p:tgtEl>
                                          <p:spTgt spid="7">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5</a:t>
            </a:r>
            <a:r>
              <a:rPr lang="zh-CN" altLang="en-US" dirty="0" smtClean="0"/>
              <a:t>讲（</a:t>
            </a:r>
            <a:r>
              <a:rPr lang="en-US" altLang="zh-CN" dirty="0" smtClean="0"/>
              <a:t>4</a:t>
            </a:r>
            <a:r>
              <a:rPr lang="zh-CN" altLang="en-US" dirty="0" smtClean="0">
                <a:ea typeface="宋体" panose="02010600030101010101" pitchFamily="2" charset="-122"/>
              </a:rPr>
              <a:t>）字符串操作</a:t>
            </a: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pPr>
                <a:defRPr/>
              </a:pPr>
              <a:t>18</a:t>
            </a:fld>
            <a:endParaRPr lang="en-US" altLang="zh-CN"/>
          </a:p>
        </p:txBody>
      </p:sp>
    </p:spTree>
    <p:extLst>
      <p:ext uri="{BB962C8B-B14F-4D97-AF65-F5344CB8AC3E}">
        <p14:creationId xmlns:p14="http://schemas.microsoft.com/office/powerpoint/2010/main" xmlns="" val="1299219052"/>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zh-CN" altLang="en-US" sz="4000" b="1" dirty="0" smtClean="0">
                <a:solidFill>
                  <a:schemeClr val="bg1"/>
                </a:solidFill>
                <a:ea typeface="宋体" panose="02010600030101010101" pitchFamily="2" charset="-122"/>
              </a:rPr>
              <a:t>字符串</a:t>
            </a:r>
            <a:endParaRPr lang="zh-CN" sz="4000" b="1" dirty="0">
              <a:solidFill>
                <a:schemeClr val="bg1"/>
              </a:solidFill>
              <a:ea typeface="宋体" panose="02010600030101010101" pitchFamily="2" charset="-122"/>
            </a:endParaRPr>
          </a:p>
        </p:txBody>
      </p:sp>
      <p:sp>
        <p:nvSpPr>
          <p:cNvPr id="3" name="内容占位符 2"/>
          <p:cNvSpPr>
            <a:spLocks noGrp="1"/>
          </p:cNvSpPr>
          <p:nvPr>
            <p:ph idx="1"/>
          </p:nvPr>
        </p:nvSpPr>
        <p:spPr>
          <a:xfrm>
            <a:off x="228600" y="1066800"/>
            <a:ext cx="8853170" cy="461665"/>
          </a:xfrm>
          <a:noFill/>
          <a:ln w="9525">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342900" indent="-342900" eaLnBrk="1" hangingPunct="1">
              <a:spcBef>
                <a:spcPct val="50000"/>
              </a:spcBef>
              <a:buClr>
                <a:srgbClr val="FFC000"/>
              </a:buClr>
              <a:buSzPct val="50000"/>
            </a:pPr>
            <a:r>
              <a:rPr lang="en-US" altLang="zh-CN" sz="2400" kern="1200" dirty="0" err="1" smtClean="0">
                <a:solidFill>
                  <a:schemeClr val="tx2"/>
                </a:solidFill>
                <a:latin typeface="华文新魏" panose="02010800040101010101" pitchFamily="2" charset="-122"/>
                <a:ea typeface="华文新魏" panose="02010800040101010101" pitchFamily="2" charset="-122"/>
                <a:sym typeface="+mn-ea"/>
              </a:rPr>
              <a:t>认识字符串</a:t>
            </a:r>
            <a:endParaRPr lang="zh-CN" altLang="zh-CN" sz="2400" kern="1200" dirty="0">
              <a:solidFill>
                <a:schemeClr val="tx2"/>
              </a:solidFill>
              <a:latin typeface="华文新魏" panose="02010800040101010101" pitchFamily="2" charset="-122"/>
              <a:ea typeface="华文新魏" panose="02010800040101010101" pitchFamily="2" charset="-122"/>
              <a:sym typeface="+mn-ea"/>
            </a:endParaRPr>
          </a:p>
        </p:txBody>
      </p:sp>
      <p:sp>
        <p:nvSpPr>
          <p:cNvPr id="7" name="内容占位符 2"/>
          <p:cNvSpPr txBox="1">
            <a:spLocks/>
          </p:cNvSpPr>
          <p:nvPr/>
        </p:nvSpPr>
        <p:spPr bwMode="auto">
          <a:xfrm>
            <a:off x="228600" y="2438400"/>
            <a:ext cx="8458200" cy="461665"/>
          </a:xfrm>
          <a:prstGeom prst="rect">
            <a:avLst/>
          </a:prstGeom>
          <a:noFill/>
          <a:ln w="9525">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a:lstStyle>
          <a:p>
            <a:pPr marL="342900" indent="-342900" eaLnBrk="1" hangingPunct="1">
              <a:spcBef>
                <a:spcPct val="50000"/>
              </a:spcBef>
              <a:buClr>
                <a:srgbClr val="FFC000"/>
              </a:buClr>
              <a:buSzPct val="50000"/>
            </a:pPr>
            <a:r>
              <a:rPr lang="zh-CN" altLang="en-US" sz="2400" kern="1200" dirty="0" smtClean="0">
                <a:solidFill>
                  <a:schemeClr val="tx2"/>
                </a:solidFill>
                <a:latin typeface="华文新魏" panose="02010800040101010101" pitchFamily="2" charset="-122"/>
                <a:ea typeface="华文新魏" panose="02010800040101010101" pitchFamily="2" charset="-122"/>
              </a:rPr>
              <a:t>字符串是由字符组成的序列</a:t>
            </a:r>
            <a:r>
              <a:rPr lang="en-US" altLang="zh-CN" sz="2400" kern="1200" dirty="0" smtClean="0">
                <a:solidFill>
                  <a:schemeClr val="tx2"/>
                </a:solidFill>
                <a:latin typeface="华文新魏" panose="02010800040101010101" pitchFamily="2" charset="-122"/>
                <a:ea typeface="华文新魏" panose="02010800040101010101" pitchFamily="2" charset="-122"/>
              </a:rPr>
              <a:t>,</a:t>
            </a:r>
            <a:r>
              <a:rPr lang="zh-CN" altLang="en-US" sz="2400" dirty="0">
                <a:latin typeface="黑体" panose="02010609060101010101" pitchFamily="49" charset="-122"/>
                <a:ea typeface="黑体" panose="02010609060101010101" pitchFamily="49" charset="-122"/>
                <a:sym typeface="+mn-ea"/>
              </a:rPr>
              <a:t> </a:t>
            </a:r>
            <a:r>
              <a:rPr lang="en-US" altLang="zh-CN" sz="2400" dirty="0">
                <a:solidFill>
                  <a:schemeClr val="tx2"/>
                </a:solidFill>
                <a:latin typeface="华文新魏" panose="02010800040101010101" pitchFamily="2" charset="-122"/>
                <a:ea typeface="华文新魏" panose="02010800040101010101" pitchFamily="2" charset="-122"/>
                <a:sym typeface="+mn-ea"/>
              </a:rPr>
              <a:t>p</a:t>
            </a:r>
            <a:r>
              <a:rPr lang="zh-CN" altLang="en-US" sz="2400" dirty="0" smtClean="0">
                <a:solidFill>
                  <a:schemeClr val="tx2"/>
                </a:solidFill>
                <a:latin typeface="华文新魏" panose="02010800040101010101" pitchFamily="2" charset="-122"/>
                <a:ea typeface="华文新魏" panose="02010800040101010101" pitchFamily="2" charset="-122"/>
                <a:sym typeface="+mn-ea"/>
              </a:rPr>
              <a:t>ython</a:t>
            </a:r>
            <a:r>
              <a:rPr lang="zh-CN" altLang="en-US" sz="2400" dirty="0">
                <a:solidFill>
                  <a:schemeClr val="tx2"/>
                </a:solidFill>
                <a:latin typeface="华文新魏" panose="02010800040101010101" pitchFamily="2" charset="-122"/>
                <a:ea typeface="华文新魏" panose="02010800040101010101" pitchFamily="2" charset="-122"/>
                <a:sym typeface="+mn-ea"/>
              </a:rPr>
              <a:t>内置数据类型</a:t>
            </a:r>
            <a:r>
              <a:rPr lang="zh-CN" altLang="en-US" sz="2400" dirty="0" smtClean="0">
                <a:solidFill>
                  <a:schemeClr val="tx2"/>
                </a:solidFill>
                <a:latin typeface="华文新魏" panose="02010800040101010101" pitchFamily="2" charset="-122"/>
                <a:ea typeface="华文新魏" panose="02010800040101010101" pitchFamily="2" charset="-122"/>
                <a:sym typeface="+mn-ea"/>
              </a:rPr>
              <a:t>str</a:t>
            </a:r>
            <a:endParaRPr lang="en-US" altLang="zh-CN" sz="2400" dirty="0">
              <a:solidFill>
                <a:schemeClr val="tx2"/>
              </a:solidFill>
              <a:latin typeface="华文新魏" panose="02010800040101010101" pitchFamily="2" charset="-122"/>
              <a:ea typeface="华文新魏" panose="02010800040101010101" pitchFamily="2" charset="-122"/>
            </a:endParaRP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t="33134"/>
          <a:stretch>
            <a:fillRect/>
          </a:stretch>
        </p:blipFill>
        <p:spPr bwMode="auto">
          <a:xfrm>
            <a:off x="1009650" y="2971800"/>
            <a:ext cx="4781550" cy="1277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矩形 3"/>
          <p:cNvSpPr/>
          <p:nvPr/>
        </p:nvSpPr>
        <p:spPr>
          <a:xfrm>
            <a:off x="533400" y="4800600"/>
            <a:ext cx="8069484" cy="1585049"/>
          </a:xfrm>
          <a:prstGeom prst="rect">
            <a:avLst/>
          </a:prstGeom>
        </p:spPr>
        <p:txBody>
          <a:bodyPr wrap="square">
            <a:spAutoFit/>
          </a:bodyPr>
          <a:lstStyle/>
          <a:p>
            <a:pPr marL="0" indent="0" eaLnBrk="1" latinLnBrk="0" hangingPunct="1">
              <a:spcBef>
                <a:spcPts val="600"/>
              </a:spcBef>
              <a:spcAft>
                <a:spcPts val="600"/>
              </a:spcAft>
              <a:buClr>
                <a:srgbClr val="FFC000"/>
              </a:buClr>
              <a:buSzPct val="50000"/>
              <a:buNone/>
            </a:pPr>
            <a:r>
              <a:rPr lang="zh-CN" altLang="en-US" dirty="0" smtClean="0">
                <a:latin typeface="黑体" panose="02010609060101010101" pitchFamily="49" charset="-122"/>
                <a:ea typeface="黑体" panose="02010609060101010101" pitchFamily="49" charset="-122"/>
                <a:sym typeface="+mn-ea"/>
              </a:rPr>
              <a:t>   单引号</a:t>
            </a:r>
            <a:r>
              <a:rPr lang="en-US" altLang="zh-CN" dirty="0" smtClean="0">
                <a:latin typeface="黑体" panose="02010609060101010101" pitchFamily="49" charset="-122"/>
                <a:ea typeface="黑体" panose="02010609060101010101" pitchFamily="49" charset="-122"/>
                <a:sym typeface="+mn-ea"/>
              </a:rPr>
              <a:t>'' s0='</a:t>
            </a:r>
            <a:r>
              <a:rPr lang="en-US" altLang="zh-CN" dirty="0" err="1" smtClean="0">
                <a:latin typeface="黑体" panose="02010609060101010101" pitchFamily="49" charset="-122"/>
                <a:ea typeface="黑体" panose="02010609060101010101" pitchFamily="49" charset="-122"/>
                <a:sym typeface="+mn-ea"/>
              </a:rPr>
              <a:t>abc</a:t>
            </a:r>
            <a:r>
              <a:rPr lang="en-US" altLang="zh-CN" dirty="0" smtClean="0">
                <a:latin typeface="黑体" panose="02010609060101010101" pitchFamily="49" charset="-122"/>
                <a:ea typeface="黑体" panose="02010609060101010101" pitchFamily="49" charset="-122"/>
                <a:sym typeface="+mn-ea"/>
              </a:rPr>
              <a:t>' s1='a'  '</a:t>
            </a:r>
            <a:r>
              <a:rPr lang="en-US" altLang="zh-CN" dirty="0" err="1" smtClean="0">
                <a:latin typeface="黑体" panose="02010609060101010101" pitchFamily="49" charset="-122"/>
                <a:ea typeface="黑体" panose="02010609060101010101" pitchFamily="49" charset="-122"/>
                <a:sym typeface="+mn-ea"/>
              </a:rPr>
              <a:t>bc</a:t>
            </a:r>
            <a:r>
              <a:rPr lang="en-US" altLang="zh-CN" dirty="0" smtClean="0">
                <a:latin typeface="黑体" panose="02010609060101010101" pitchFamily="49" charset="-122"/>
                <a:ea typeface="黑体" panose="02010609060101010101" pitchFamily="49" charset="-122"/>
                <a:sym typeface="+mn-ea"/>
              </a:rPr>
              <a:t>'   s2=</a:t>
            </a:r>
            <a:r>
              <a:rPr lang="en-US" altLang="zh-CN" dirty="0" err="1" smtClean="0">
                <a:latin typeface="黑体" panose="02010609060101010101" pitchFamily="49" charset="-122"/>
                <a:ea typeface="黑体" panose="02010609060101010101" pitchFamily="49" charset="-122"/>
                <a:sym typeface="+mn-ea"/>
              </a:rPr>
              <a:t>str</a:t>
            </a:r>
            <a:r>
              <a:rPr lang="en-US" altLang="zh-CN" dirty="0" smtClean="0">
                <a:latin typeface="黑体" panose="02010609060101010101" pitchFamily="49" charset="-122"/>
                <a:ea typeface="黑体" panose="02010609060101010101" pitchFamily="49" charset="-122"/>
                <a:sym typeface="+mn-ea"/>
              </a:rPr>
              <a:t>(123)</a:t>
            </a:r>
          </a:p>
          <a:p>
            <a:pPr marL="0" indent="0" eaLnBrk="1" latinLnBrk="0" hangingPunct="1">
              <a:lnSpc>
                <a:spcPct val="120000"/>
              </a:lnSpc>
              <a:spcBef>
                <a:spcPts val="0"/>
              </a:spcBef>
              <a:buClr>
                <a:srgbClr val="FFC000"/>
              </a:buClr>
              <a:buSzPct val="50000"/>
              <a:buNone/>
            </a:pPr>
            <a:r>
              <a:rPr lang="en-US" altLang="zh-CN" dirty="0" smtClean="0">
                <a:latin typeface="黑体" panose="02010609060101010101" pitchFamily="49" charset="-122"/>
                <a:ea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sym typeface="+mn-ea"/>
              </a:rPr>
              <a:t>双引号</a:t>
            </a:r>
            <a:r>
              <a:rPr lang="en-US" altLang="zh-CN" dirty="0">
                <a:latin typeface="黑体" panose="02010609060101010101" pitchFamily="49" charset="-122"/>
                <a:ea typeface="黑体" panose="02010609060101010101" pitchFamily="49" charset="-122"/>
                <a:sym typeface="+mn-ea"/>
              </a:rPr>
              <a:t>”” s2=”</a:t>
            </a:r>
            <a:r>
              <a:rPr lang="en-US" altLang="zh-CN" dirty="0" err="1">
                <a:latin typeface="黑体" panose="02010609060101010101" pitchFamily="49" charset="-122"/>
                <a:ea typeface="黑体" panose="02010609060101010101" pitchFamily="49" charset="-122"/>
                <a:sym typeface="+mn-ea"/>
              </a:rPr>
              <a:t>bcd</a:t>
            </a:r>
            <a:r>
              <a:rPr lang="en-US" altLang="zh-CN" dirty="0">
                <a:latin typeface="黑体" panose="02010609060101010101" pitchFamily="49" charset="-122"/>
                <a:ea typeface="黑体" panose="02010609060101010101" pitchFamily="49" charset="-122"/>
                <a:sym typeface="+mn-ea"/>
              </a:rPr>
              <a:t>”</a:t>
            </a:r>
          </a:p>
          <a:p>
            <a:pPr marL="0" indent="0" eaLnBrk="1" latinLnBrk="0" hangingPunct="1">
              <a:lnSpc>
                <a:spcPct val="120000"/>
              </a:lnSpc>
              <a:spcBef>
                <a:spcPts val="0"/>
              </a:spcBef>
              <a:buClr>
                <a:srgbClr val="FFC000"/>
              </a:buClr>
              <a:buSzPct val="50000"/>
              <a:buNone/>
            </a:pPr>
            <a:r>
              <a:rPr lang="en-US" altLang="zh-CN" dirty="0">
                <a:latin typeface="黑体" panose="02010609060101010101" pitchFamily="49" charset="-122"/>
                <a:ea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sym typeface="+mn-ea"/>
              </a:rPr>
              <a:t>三单引号 </a:t>
            </a:r>
            <a:r>
              <a:rPr lang="en-US" altLang="zh-CN" dirty="0">
                <a:latin typeface="黑体" panose="02010609060101010101" pitchFamily="49" charset="-122"/>
                <a:ea typeface="黑体" panose="02010609060101010101" pitchFamily="49" charset="-122"/>
                <a:sym typeface="+mn-ea"/>
              </a:rPr>
              <a:t>s3=''' blue sky'''</a:t>
            </a:r>
          </a:p>
          <a:p>
            <a:pPr marL="0" indent="0" eaLnBrk="1" latinLnBrk="0" hangingPunct="1">
              <a:lnSpc>
                <a:spcPct val="120000"/>
              </a:lnSpc>
              <a:spcBef>
                <a:spcPts val="0"/>
              </a:spcBef>
              <a:buClr>
                <a:srgbClr val="FFC000"/>
              </a:buClr>
              <a:buSzPct val="50000"/>
              <a:buNone/>
            </a:pPr>
            <a:r>
              <a:rPr lang="en-US" altLang="zh-CN" dirty="0">
                <a:latin typeface="黑体" panose="02010609060101010101" pitchFamily="49" charset="-122"/>
                <a:ea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sym typeface="+mn-ea"/>
              </a:rPr>
              <a:t>三双引号  </a:t>
            </a:r>
            <a:r>
              <a:rPr lang="en-US" altLang="zh-CN" dirty="0">
                <a:latin typeface="黑体" panose="02010609060101010101" pitchFamily="49" charset="-122"/>
                <a:ea typeface="黑体" panose="02010609060101010101" pitchFamily="49" charset="-122"/>
                <a:sym typeface="+mn-ea"/>
              </a:rPr>
              <a:t>s4=”””blue sky”””</a:t>
            </a:r>
            <a:endParaRPr lang="en-US" altLang="zh-CN" dirty="0">
              <a:solidFill>
                <a:srgbClr val="C00000"/>
              </a:solidFill>
              <a:latin typeface="黑体" panose="02010609060101010101" pitchFamily="49" charset="-122"/>
              <a:ea typeface="黑体" panose="02010609060101010101" pitchFamily="49" charset="-122"/>
              <a:sym typeface="+mn-ea"/>
            </a:endParaRPr>
          </a:p>
        </p:txBody>
      </p:sp>
      <p:sp>
        <p:nvSpPr>
          <p:cNvPr id="9" name="矩形 8"/>
          <p:cNvSpPr/>
          <p:nvPr/>
        </p:nvSpPr>
        <p:spPr>
          <a:xfrm>
            <a:off x="381000" y="4419600"/>
            <a:ext cx="2377574" cy="461665"/>
          </a:xfrm>
          <a:prstGeom prst="rect">
            <a:avLst/>
          </a:prstGeom>
          <a:noFill/>
          <a:ln w="9525">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342900" indent="-342900">
              <a:spcBef>
                <a:spcPct val="50000"/>
              </a:spcBef>
              <a:buClr>
                <a:srgbClr val="FFC000"/>
              </a:buClr>
              <a:buSzPct val="50000"/>
              <a:buFont typeface="Wingdings" panose="05000000000000000000" pitchFamily="2" charset="2"/>
              <a:buChar char="n"/>
            </a:pPr>
            <a:r>
              <a:rPr lang="zh-CN" altLang="en-US" sz="2400" dirty="0">
                <a:solidFill>
                  <a:schemeClr val="tx2"/>
                </a:solidFill>
                <a:latin typeface="华文新魏" panose="02010800040101010101" pitchFamily="2" charset="-122"/>
                <a:ea typeface="华文新魏" panose="02010800040101010101" pitchFamily="2" charset="-122"/>
                <a:sym typeface="+mn-ea"/>
              </a:rPr>
              <a:t>字符串</a:t>
            </a:r>
            <a:r>
              <a:rPr lang="zh-CN" altLang="en-US" sz="2400" dirty="0" smtClean="0">
                <a:solidFill>
                  <a:schemeClr val="tx2"/>
                </a:solidFill>
                <a:latin typeface="华文新魏" panose="02010800040101010101" pitchFamily="2" charset="-122"/>
                <a:ea typeface="华文新魏" panose="02010800040101010101" pitchFamily="2" charset="-122"/>
                <a:sym typeface="+mn-ea"/>
              </a:rPr>
              <a:t>常量</a:t>
            </a:r>
            <a:endParaRPr lang="zh-CN" altLang="en-US" sz="2400" dirty="0">
              <a:solidFill>
                <a:schemeClr val="tx2"/>
              </a:solidFill>
              <a:latin typeface="华文新魏" panose="02010800040101010101" pitchFamily="2" charset="-122"/>
              <a:ea typeface="华文新魏" panose="02010800040101010101" pitchFamily="2" charset="-122"/>
              <a:sym typeface="+mn-ea"/>
            </a:endParaRPr>
          </a:p>
        </p:txBody>
      </p:sp>
      <p:sp>
        <p:nvSpPr>
          <p:cNvPr id="10" name="矩形 9"/>
          <p:cNvSpPr/>
          <p:nvPr/>
        </p:nvSpPr>
        <p:spPr>
          <a:xfrm>
            <a:off x="842962" y="1468903"/>
            <a:ext cx="7996238" cy="830997"/>
          </a:xfrm>
          <a:prstGeom prst="rect">
            <a:avLst/>
          </a:prstGeom>
        </p:spPr>
        <p:txBody>
          <a:bodyPr wrap="square">
            <a:spAutoFit/>
          </a:bodyPr>
          <a:lstStyle/>
          <a:p>
            <a:pPr latinLnBrk="0">
              <a:lnSpc>
                <a:spcPct val="120000"/>
              </a:lnSpc>
              <a:spcBef>
                <a:spcPts val="0"/>
              </a:spcBef>
            </a:pPr>
            <a:r>
              <a:rPr lang="zh-CN" altLang="en-US" dirty="0">
                <a:latin typeface="黑体" panose="02010609060101010101" pitchFamily="49" charset="-122"/>
                <a:ea typeface="黑体" panose="02010609060101010101" pitchFamily="49" charset="-122"/>
                <a:sym typeface="+mn-ea"/>
              </a:rPr>
              <a:t>最初：</a:t>
            </a:r>
            <a:r>
              <a:rPr lang="en-US" altLang="zh-CN" dirty="0">
                <a:latin typeface="黑体" panose="02010609060101010101" pitchFamily="49" charset="-122"/>
                <a:ea typeface="黑体" panose="02010609060101010101" pitchFamily="49" charset="-122"/>
                <a:sym typeface="+mn-ea"/>
              </a:rPr>
              <a:t>print('Hello world!')</a:t>
            </a:r>
          </a:p>
          <a:p>
            <a:pPr latinLnBrk="0">
              <a:lnSpc>
                <a:spcPct val="120000"/>
              </a:lnSpc>
              <a:spcBef>
                <a:spcPts val="0"/>
              </a:spcBef>
            </a:pPr>
            <a:r>
              <a:rPr lang="zh-CN" altLang="en-US" dirty="0" smtClean="0">
                <a:latin typeface="黑体" panose="02010609060101010101" pitchFamily="49" charset="-122"/>
                <a:ea typeface="黑体" panose="02010609060101010101" pitchFamily="49" charset="-122"/>
                <a:sym typeface="+mn-ea"/>
              </a:rPr>
              <a:t>最近</a:t>
            </a:r>
            <a:r>
              <a:rPr lang="zh-CN" altLang="en-US" dirty="0">
                <a:latin typeface="黑体" panose="02010609060101010101" pitchFamily="49" charset="-122"/>
                <a:ea typeface="黑体" panose="02010609060101010101" pitchFamily="49" charset="-122"/>
                <a:sym typeface="+mn-ea"/>
              </a:rPr>
              <a:t>：</a:t>
            </a:r>
            <a:r>
              <a:rPr lang="en-US" altLang="zh-CN" dirty="0">
                <a:latin typeface="黑体" panose="02010609060101010101" pitchFamily="49" charset="-122"/>
                <a:ea typeface="黑体" panose="02010609060101010101" pitchFamily="49" charset="-122"/>
                <a:sym typeface="+mn-ea"/>
              </a:rPr>
              <a:t>print(</a:t>
            </a:r>
            <a:r>
              <a:rPr lang="en-US" altLang="zh-CN" dirty="0" err="1">
                <a:latin typeface="黑体" panose="02010609060101010101" pitchFamily="49" charset="-122"/>
                <a:ea typeface="黑体" panose="02010609060101010101" pitchFamily="49" charset="-122"/>
                <a:sym typeface="+mn-ea"/>
              </a:rPr>
              <a:t>str.format</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格式：</a:t>
            </a:r>
            <a:r>
              <a:rPr lang="en-US" altLang="zh-CN" dirty="0">
                <a:latin typeface="黑体" panose="02010609060101010101" pitchFamily="49" charset="-122"/>
                <a:ea typeface="黑体" panose="02010609060101010101" pitchFamily="49" charset="-122"/>
                <a:sym typeface="+mn-ea"/>
              </a:rPr>
              <a:t>{0:2},{1:4},{2:6}',12,15,20))</a:t>
            </a:r>
          </a:p>
        </p:txBody>
      </p:sp>
    </p:spTree>
    <p:extLst>
      <p:ext uri="{BB962C8B-B14F-4D97-AF65-F5344CB8AC3E}">
        <p14:creationId xmlns:p14="http://schemas.microsoft.com/office/powerpoint/2010/main" xmlns="" val="37786069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4"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152400" y="152400"/>
            <a:ext cx="8853488" cy="838200"/>
          </a:xfrm>
          <a:prstGeom prst="rect">
            <a:avLst/>
          </a:prstGeom>
          <a:solidFill>
            <a:srgbClr val="993300"/>
          </a:solidFill>
          <a:ln>
            <a:noFill/>
          </a:ln>
          <a:effectLst/>
        </p:spPr>
        <p:txBody>
          <a:bodyPr vert="horz" wrap="square" lIns="91440" tIns="45720" rIns="91440" bIns="45720" numCol="1" anchor="b"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2pPr>
            <a:lvl3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3pPr>
            <a:lvl4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4pPr>
            <a:lvl5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5pPr>
            <a:lvl6pPr marL="4572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6pPr>
            <a:lvl7pPr marL="9144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7pPr>
            <a:lvl8pPr marL="13716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8pPr>
            <a:lvl9pPr marL="18288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9pPr>
          </a:lstStyle>
          <a:p>
            <a:r>
              <a:rPr lang="zh-CN" altLang="en-US" dirty="0" smtClean="0">
                <a:ea typeface="宋体" panose="02010600030101010101" pitchFamily="2" charset="-122"/>
              </a:rPr>
              <a:t>第 </a:t>
            </a:r>
            <a:r>
              <a:rPr lang="en-US" altLang="zh-CN" dirty="0" smtClean="0">
                <a:ea typeface="宋体" panose="02010600030101010101" pitchFamily="2" charset="-122"/>
              </a:rPr>
              <a:t>6 </a:t>
            </a:r>
            <a:r>
              <a:rPr lang="zh-CN" altLang="en-US" dirty="0" smtClean="0">
                <a:ea typeface="宋体" panose="02010600030101010101" pitchFamily="2" charset="-122"/>
              </a:rPr>
              <a:t>讲   目录</a:t>
            </a:r>
            <a:endParaRPr lang="zh-CN" dirty="0" smtClean="0">
              <a:ea typeface="宋体" panose="02010600030101010101" pitchFamily="2" charset="-122"/>
            </a:endParaRPr>
          </a:p>
        </p:txBody>
      </p:sp>
      <p:sp>
        <p:nvSpPr>
          <p:cNvPr id="8" name="object 6"/>
          <p:cNvSpPr/>
          <p:nvPr/>
        </p:nvSpPr>
        <p:spPr>
          <a:xfrm>
            <a:off x="467544" y="1700808"/>
            <a:ext cx="7200900" cy="3096768"/>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xmlns="" val="133052378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dirty="0" smtClean="0">
                <a:ea typeface="宋体" panose="02010600030101010101" pitchFamily="2" charset="-122"/>
              </a:rPr>
              <a:t>字符串的基本操作</a:t>
            </a:r>
          </a:p>
        </p:txBody>
      </p:sp>
      <p:sp>
        <p:nvSpPr>
          <p:cNvPr id="10" name="内容占位符 2"/>
          <p:cNvSpPr>
            <a:spLocks noGrp="1"/>
          </p:cNvSpPr>
          <p:nvPr>
            <p:ph idx="1"/>
          </p:nvPr>
        </p:nvSpPr>
        <p:spPr>
          <a:xfrm>
            <a:off x="181610" y="1353820"/>
            <a:ext cx="8962390" cy="3675380"/>
          </a:xfrm>
        </p:spPr>
        <p:txBody>
          <a:bodyPr/>
          <a:lstStyle/>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1</a:t>
            </a:r>
            <a:r>
              <a:rPr lang="zh-CN" altLang="en-US" sz="2400" dirty="0" smtClean="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rPr>
              <a:t>类型</a:t>
            </a:r>
            <a:r>
              <a:rPr lang="zh-CN" altLang="en-US" sz="2400" dirty="0" smtClean="0">
                <a:latin typeface="黑体" panose="02010609060101010101" pitchFamily="49" charset="-122"/>
                <a:ea typeface="黑体" panose="02010609060101010101" pitchFamily="49" charset="-122"/>
              </a:rPr>
              <a:t>判断：</a:t>
            </a:r>
            <a:endParaRPr lang="en-US" altLang="zh-CN" sz="2400" dirty="0" smtClean="0">
              <a:latin typeface="黑体" panose="02010609060101010101" pitchFamily="49" charset="-122"/>
              <a:ea typeface="黑体" panose="02010609060101010101" pitchFamily="49" charset="-122"/>
            </a:endParaRPr>
          </a:p>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2</a:t>
            </a:r>
            <a:r>
              <a:rPr lang="zh-CN" altLang="en-US" sz="2400" dirty="0" smtClean="0">
                <a:latin typeface="黑体" panose="02010609060101010101" pitchFamily="49" charset="-122"/>
                <a:ea typeface="黑体" panose="02010609060101010101" pitchFamily="49" charset="-122"/>
                <a:sym typeface="+mn-ea"/>
              </a:rPr>
              <a:t>、</a:t>
            </a:r>
            <a:r>
              <a:rPr lang="zh-CN" altLang="en-US" sz="2400" dirty="0" smtClean="0">
                <a:latin typeface="黑体" panose="02010609060101010101" pitchFamily="49" charset="-122"/>
                <a:ea typeface="黑体" panose="02010609060101010101" pitchFamily="49" charset="-122"/>
              </a:rPr>
              <a:t>大小写转换</a:t>
            </a:r>
            <a:endParaRPr lang="en-US" altLang="zh-CN" sz="2400" dirty="0" smtClean="0">
              <a:latin typeface="黑体" panose="02010609060101010101" pitchFamily="49" charset="-122"/>
              <a:ea typeface="黑体" panose="02010609060101010101" pitchFamily="49" charset="-122"/>
            </a:endParaRPr>
          </a:p>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3</a:t>
            </a:r>
            <a:r>
              <a:rPr lang="zh-CN" altLang="en-US" sz="2400" dirty="0" smtClean="0">
                <a:latin typeface="黑体" panose="02010609060101010101" pitchFamily="49" charset="-122"/>
                <a:ea typeface="黑体" panose="02010609060101010101" pitchFamily="49" charset="-122"/>
                <a:sym typeface="+mn-ea"/>
              </a:rPr>
              <a:t>、</a:t>
            </a:r>
            <a:r>
              <a:rPr lang="zh-CN" altLang="en-US" sz="2400" dirty="0" smtClean="0">
                <a:latin typeface="黑体" panose="02010609060101010101" pitchFamily="49" charset="-122"/>
                <a:ea typeface="黑体" panose="02010609060101010101" pitchFamily="49" charset="-122"/>
              </a:rPr>
              <a:t>填充</a:t>
            </a:r>
            <a:r>
              <a:rPr lang="zh-CN" altLang="en-US" sz="2400" dirty="0">
                <a:latin typeface="黑体" panose="02010609060101010101" pitchFamily="49" charset="-122"/>
                <a:ea typeface="黑体" panose="02010609060101010101" pitchFamily="49" charset="-122"/>
              </a:rPr>
              <a:t>、空白和对齐</a:t>
            </a:r>
            <a:endParaRPr lang="en-US" altLang="zh-CN" sz="2400" dirty="0">
              <a:latin typeface="黑体" panose="02010609060101010101" pitchFamily="49" charset="-122"/>
              <a:ea typeface="黑体" panose="02010609060101010101" pitchFamily="49" charset="-122"/>
            </a:endParaRPr>
          </a:p>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4</a:t>
            </a:r>
            <a:r>
              <a:rPr lang="zh-CN" altLang="en-US" sz="2400" dirty="0" smtClean="0">
                <a:latin typeface="黑体" panose="02010609060101010101" pitchFamily="49" charset="-122"/>
                <a:ea typeface="黑体" panose="02010609060101010101" pitchFamily="49" charset="-122"/>
                <a:sym typeface="+mn-ea"/>
              </a:rPr>
              <a:t>、</a:t>
            </a:r>
            <a:r>
              <a:rPr lang="zh-CN" altLang="en-US" sz="2400" dirty="0" smtClean="0">
                <a:latin typeface="黑体" panose="02010609060101010101" pitchFamily="49" charset="-122"/>
                <a:ea typeface="黑体" panose="02010609060101010101" pitchFamily="49" charset="-122"/>
              </a:rPr>
              <a:t>测试</a:t>
            </a:r>
            <a:r>
              <a:rPr lang="zh-CN" altLang="en-US" sz="2400" dirty="0">
                <a:latin typeface="黑体" panose="02010609060101010101" pitchFamily="49" charset="-122"/>
                <a:ea typeface="黑体" panose="02010609060101010101" pitchFamily="49" charset="-122"/>
              </a:rPr>
              <a:t>、查找和替换</a:t>
            </a:r>
            <a:endParaRPr lang="en-US" altLang="zh-CN" sz="2400" dirty="0">
              <a:latin typeface="黑体" panose="02010609060101010101" pitchFamily="49" charset="-122"/>
              <a:ea typeface="黑体" panose="02010609060101010101" pitchFamily="49" charset="-122"/>
            </a:endParaRPr>
          </a:p>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5</a:t>
            </a:r>
            <a:r>
              <a:rPr lang="zh-CN" altLang="en-US" sz="2400" dirty="0" smtClean="0">
                <a:latin typeface="黑体" panose="02010609060101010101" pitchFamily="49" charset="-122"/>
                <a:ea typeface="黑体" panose="02010609060101010101" pitchFamily="49" charset="-122"/>
                <a:sym typeface="+mn-ea"/>
              </a:rPr>
              <a:t>、</a:t>
            </a:r>
            <a:r>
              <a:rPr lang="zh-CN" altLang="en-US" sz="2400" dirty="0" smtClean="0">
                <a:latin typeface="黑体" panose="02010609060101010101" pitchFamily="49" charset="-122"/>
                <a:ea typeface="黑体" panose="02010609060101010101" pitchFamily="49" charset="-122"/>
              </a:rPr>
              <a:t>拆分</a:t>
            </a:r>
            <a:r>
              <a:rPr lang="zh-CN" altLang="en-US" sz="2400" dirty="0">
                <a:latin typeface="黑体" panose="02010609060101010101" pitchFamily="49" charset="-122"/>
                <a:ea typeface="黑体" panose="02010609060101010101" pitchFamily="49" charset="-122"/>
              </a:rPr>
              <a:t>和</a:t>
            </a:r>
            <a:r>
              <a:rPr lang="zh-CN" altLang="en-US" sz="2400" dirty="0" smtClean="0">
                <a:latin typeface="黑体" panose="02010609060101010101" pitchFamily="49" charset="-122"/>
                <a:ea typeface="黑体" panose="02010609060101010101" pitchFamily="49" charset="-122"/>
              </a:rPr>
              <a:t>组合</a:t>
            </a:r>
            <a:endParaRPr lang="en-US" altLang="zh-CN" sz="2400" dirty="0">
              <a:latin typeface="黑体" panose="02010609060101010101" pitchFamily="49" charset="-122"/>
              <a:ea typeface="黑体" panose="02010609060101010101" pitchFamily="49" charset="-122"/>
            </a:endParaRPr>
          </a:p>
        </p:txBody>
      </p:sp>
      <p:pic>
        <p:nvPicPr>
          <p:cNvPr id="7177" name="Picture 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163872" y="3286743"/>
            <a:ext cx="4811964" cy="60094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178" name="Picture 10"/>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102755" y="2746844"/>
            <a:ext cx="3822045" cy="5297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179" name="Picture 11"/>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076130" y="2057399"/>
            <a:ext cx="4305870" cy="5652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180" name="Picture 1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051574" y="1447800"/>
            <a:ext cx="4863826" cy="5460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182" name="Picture 14"/>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114800" y="3887691"/>
            <a:ext cx="4475303" cy="76050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3259777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ea typeface="宋体" panose="02010600030101010101" pitchFamily="2" charset="-122"/>
              </a:rPr>
              <a:t>实例</a:t>
            </a:r>
            <a:r>
              <a:rPr lang="en-US" altLang="zh-CN" dirty="0" smtClean="0">
                <a:ea typeface="宋体" panose="02010600030101010101" pitchFamily="2" charset="-122"/>
              </a:rPr>
              <a:t>3:</a:t>
            </a:r>
            <a:r>
              <a:rPr lang="zh-CN" altLang="en-US" dirty="0" smtClean="0">
                <a:ea typeface="宋体" panose="02010600030101010101" pitchFamily="2" charset="-122"/>
              </a:rPr>
              <a:t>切分词汇表</a:t>
            </a:r>
          </a:p>
        </p:txBody>
      </p:sp>
      <p:sp>
        <p:nvSpPr>
          <p:cNvPr id="2" name="矩形 1"/>
          <p:cNvSpPr/>
          <p:nvPr/>
        </p:nvSpPr>
        <p:spPr>
          <a:xfrm>
            <a:off x="187119" y="990600"/>
            <a:ext cx="8728281" cy="707886"/>
          </a:xfrm>
          <a:prstGeom prst="rect">
            <a:avLst/>
          </a:prstGeom>
          <a:noFill/>
          <a:ln w="9525">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342900" indent="-342900">
              <a:spcBef>
                <a:spcPts val="0"/>
              </a:spcBef>
              <a:buClr>
                <a:srgbClr val="FFC000"/>
              </a:buClr>
              <a:buSzPct val="50000"/>
              <a:buFont typeface="Wingdings" panose="05000000000000000000" pitchFamily="2" charset="2"/>
              <a:buChar char="n"/>
            </a:pPr>
            <a:r>
              <a:rPr lang="zh-CN" altLang="en-US" dirty="0">
                <a:solidFill>
                  <a:schemeClr val="tx2"/>
                </a:solidFill>
                <a:latin typeface="华文新魏" panose="02010800040101010101" pitchFamily="2" charset="-122"/>
                <a:ea typeface="华文新魏" panose="02010800040101010101" pitchFamily="2" charset="-122"/>
                <a:sym typeface="+mn-ea"/>
              </a:rPr>
              <a:t>如何把一个如下没格式的四六级词汇表，英文单词及释义分出来显示，形成一个在线词典</a:t>
            </a:r>
            <a:r>
              <a:rPr lang="zh-CN" altLang="en-US" dirty="0" smtClean="0">
                <a:solidFill>
                  <a:schemeClr val="tx2"/>
                </a:solidFill>
                <a:latin typeface="华文新魏" panose="02010800040101010101" pitchFamily="2" charset="-122"/>
                <a:ea typeface="华文新魏" panose="02010800040101010101" pitchFamily="2" charset="-122"/>
                <a:sym typeface="+mn-ea"/>
              </a:rPr>
              <a:t>样式</a:t>
            </a:r>
            <a:endParaRPr lang="zh-CN" altLang="en-US" dirty="0">
              <a:solidFill>
                <a:schemeClr val="tx2"/>
              </a:solidFill>
              <a:latin typeface="华文新魏" panose="02010800040101010101" pitchFamily="2" charset="-122"/>
              <a:ea typeface="华文新魏" panose="02010800040101010101" pitchFamily="2" charset="-122"/>
              <a:sym typeface="+mn-ea"/>
            </a:endParaRPr>
          </a:p>
        </p:txBody>
      </p:sp>
      <p:sp>
        <p:nvSpPr>
          <p:cNvPr id="11" name="矩形 10"/>
          <p:cNvSpPr/>
          <p:nvPr/>
        </p:nvSpPr>
        <p:spPr>
          <a:xfrm>
            <a:off x="6588224" y="6309320"/>
            <a:ext cx="2286203" cy="400110"/>
          </a:xfrm>
          <a:prstGeom prst="rect">
            <a:avLst/>
          </a:prstGeom>
        </p:spPr>
        <p:txBody>
          <a:bodyPr wrap="none">
            <a:spAutoFit/>
          </a:bodyPr>
          <a:lstStyle/>
          <a:p>
            <a:r>
              <a:rPr lang="en-US" altLang="zh-CN" dirty="0" smtClean="0">
                <a:solidFill>
                  <a:schemeClr val="tx2"/>
                </a:solidFill>
                <a:latin typeface="华文新魏" panose="02010800040101010101" pitchFamily="2" charset="-122"/>
                <a:ea typeface="华文新魏" panose="02010800040101010101" pitchFamily="2" charset="-122"/>
              </a:rPr>
              <a:t>6_word_count1.py</a:t>
            </a:r>
            <a:endParaRPr lang="zh-CN" alt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008" y="1628800"/>
            <a:ext cx="8892480" cy="38534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5007613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ea typeface="宋体" panose="02010600030101010101" pitchFamily="2" charset="-122"/>
              </a:rPr>
              <a:t>组合数据类型</a:t>
            </a:r>
          </a:p>
        </p:txBody>
      </p:sp>
      <p:sp>
        <p:nvSpPr>
          <p:cNvPr id="26627" name="内容占位符 2"/>
          <p:cNvSpPr>
            <a:spLocks noGrp="1"/>
          </p:cNvSpPr>
          <p:nvPr>
            <p:ph idx="1"/>
          </p:nvPr>
        </p:nvSpPr>
        <p:spPr>
          <a:xfrm>
            <a:off x="251520" y="1022872"/>
            <a:ext cx="8172400" cy="830997"/>
          </a:xfrm>
          <a:noFill/>
          <a:ln w="9525">
            <a:noFill/>
          </a:ln>
        </p:spPr>
        <p:txBody>
          <a:bodyPr wrap="square">
            <a:spAutoFit/>
          </a:bodyPr>
          <a:lstStyle/>
          <a:p>
            <a:pPr>
              <a:spcBef>
                <a:spcPts val="0"/>
              </a:spcBef>
            </a:pPr>
            <a:r>
              <a:rPr lang="zh-CN" altLang="en-US" sz="2400" kern="1200" spc="60" dirty="0">
                <a:solidFill>
                  <a:schemeClr val="tx2"/>
                </a:solidFill>
                <a:latin typeface="楷体" panose="02010609060101010101" pitchFamily="49" charset="-122"/>
                <a:ea typeface="楷体" panose="02010609060101010101" pitchFamily="49" charset="-122"/>
              </a:rPr>
              <a:t>无序</a:t>
            </a:r>
            <a:r>
              <a:rPr lang="en-US" altLang="zh-CN" sz="2400" kern="1200" spc="60" dirty="0">
                <a:solidFill>
                  <a:schemeClr val="tx2"/>
                </a:solidFill>
                <a:latin typeface="楷体" panose="02010609060101010101" pitchFamily="49" charset="-122"/>
                <a:ea typeface="楷体" panose="02010609060101010101" pitchFamily="49" charset="-122"/>
              </a:rPr>
              <a:t>  </a:t>
            </a:r>
            <a:r>
              <a:rPr lang="en-US" altLang="zh-CN" sz="2400" kern="1200" spc="60" dirty="0">
                <a:solidFill>
                  <a:schemeClr val="tx2"/>
                </a:solidFill>
                <a:latin typeface="楷体" panose="02010609060101010101" pitchFamily="49" charset="-122"/>
                <a:ea typeface="楷体" panose="02010609060101010101" pitchFamily="49" charset="-122"/>
                <a:sym typeface="Wingdings" pitchFamily="2" charset="2"/>
              </a:rPr>
              <a:t></a:t>
            </a:r>
            <a:r>
              <a:rPr lang="zh-CN" altLang="en-US" sz="2400" kern="1200" spc="60" dirty="0">
                <a:solidFill>
                  <a:schemeClr val="tx2"/>
                </a:solidFill>
                <a:latin typeface="楷体" panose="02010609060101010101" pitchFamily="49" charset="-122"/>
                <a:ea typeface="楷体" panose="02010609060101010101" pitchFamily="49" charset="-122"/>
                <a:sym typeface="Wingdings" pitchFamily="2" charset="2"/>
              </a:rPr>
              <a:t>不能按位置索引取值</a:t>
            </a:r>
            <a:endParaRPr lang="en-US" altLang="zh-CN" sz="2400" kern="1200" spc="60" dirty="0">
              <a:solidFill>
                <a:schemeClr val="tx2"/>
              </a:solidFill>
              <a:latin typeface="楷体" panose="02010609060101010101" pitchFamily="49" charset="-122"/>
              <a:ea typeface="楷体" panose="02010609060101010101" pitchFamily="49" charset="-122"/>
              <a:sym typeface="Wingdings" pitchFamily="2" charset="2"/>
            </a:endParaRPr>
          </a:p>
          <a:p>
            <a:pPr>
              <a:spcBef>
                <a:spcPts val="0"/>
              </a:spcBef>
            </a:pPr>
            <a:r>
              <a:rPr lang="zh-CN" altLang="en-US" sz="2400" kern="1200" spc="60" dirty="0">
                <a:solidFill>
                  <a:schemeClr val="tx2"/>
                </a:solidFill>
                <a:latin typeface="楷体" panose="02010609060101010101" pitchFamily="49" charset="-122"/>
                <a:ea typeface="楷体" panose="02010609060101010101" pitchFamily="49" charset="-122"/>
                <a:sym typeface="Wingdings" pitchFamily="2" charset="2"/>
              </a:rPr>
              <a:t>不重复：字典的</a:t>
            </a:r>
            <a:r>
              <a:rPr lang="en-US" altLang="zh-CN" sz="2400" kern="1200" spc="60" dirty="0">
                <a:solidFill>
                  <a:schemeClr val="tx2"/>
                </a:solidFill>
                <a:latin typeface="楷体" panose="02010609060101010101" pitchFamily="49" charset="-122"/>
                <a:ea typeface="楷体" panose="02010609060101010101" pitchFamily="49" charset="-122"/>
                <a:sym typeface="Wingdings" pitchFamily="2" charset="2"/>
              </a:rPr>
              <a:t>key</a:t>
            </a:r>
            <a:r>
              <a:rPr lang="zh-CN" altLang="en-US" sz="2400" kern="1200" spc="60" dirty="0">
                <a:solidFill>
                  <a:schemeClr val="tx2"/>
                </a:solidFill>
                <a:latin typeface="楷体" panose="02010609060101010101" pitchFamily="49" charset="-122"/>
                <a:ea typeface="楷体" panose="02010609060101010101" pitchFamily="49" charset="-122"/>
                <a:sym typeface="Wingdings" pitchFamily="2" charset="2"/>
              </a:rPr>
              <a:t>不重复，集合元素不</a:t>
            </a:r>
            <a:r>
              <a:rPr lang="zh-CN" altLang="en-US" sz="2400" kern="1200" spc="60" dirty="0" smtClean="0">
                <a:solidFill>
                  <a:schemeClr val="tx2"/>
                </a:solidFill>
                <a:latin typeface="楷体" panose="02010609060101010101" pitchFamily="49" charset="-122"/>
                <a:ea typeface="楷体" panose="02010609060101010101" pitchFamily="49" charset="-122"/>
                <a:sym typeface="Wingdings" pitchFamily="2" charset="2"/>
              </a:rPr>
              <a:t>重复</a:t>
            </a:r>
          </a:p>
        </p:txBody>
      </p:sp>
      <p:sp>
        <p:nvSpPr>
          <p:cNvPr id="7" name="内容占位符 2"/>
          <p:cNvSpPr txBox="1">
            <a:spLocks/>
          </p:cNvSpPr>
          <p:nvPr/>
        </p:nvSpPr>
        <p:spPr bwMode="auto">
          <a:xfrm>
            <a:off x="476808" y="4976515"/>
            <a:ext cx="5389984" cy="830997"/>
          </a:xfrm>
          <a:prstGeom prst="rect">
            <a:avLst/>
          </a:prstGeom>
          <a:noFill/>
          <a:ln w="9525">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233363" indent="-233363" algn="l" rtl="0" eaLnBrk="0" fontAlgn="base" hangingPunct="0">
              <a:spcBef>
                <a:spcPct val="20000"/>
              </a:spcBef>
              <a:spcAft>
                <a:spcPct val="0"/>
              </a:spcAft>
              <a:buClr>
                <a:srgbClr val="808080"/>
              </a:buClr>
              <a:buSzPct val="60000"/>
              <a:buFont typeface="Wingdings" pitchFamily="2" charset="2"/>
              <a:buChar char="n"/>
              <a:defRPr sz="2000">
                <a:solidFill>
                  <a:schemeClr val="tx1"/>
                </a:solidFill>
                <a:latin typeface="+mn-lt"/>
                <a:ea typeface="+mn-ea"/>
                <a:cs typeface="+mn-cs"/>
              </a:defRPr>
            </a:lvl1pPr>
            <a:lvl2pPr marL="690563" indent="-233363" algn="l" rtl="0" eaLnBrk="0" fontAlgn="base" hangingPunct="0">
              <a:spcBef>
                <a:spcPct val="20000"/>
              </a:spcBef>
              <a:spcAft>
                <a:spcPct val="0"/>
              </a:spcAft>
              <a:buClr>
                <a:srgbClr val="800000"/>
              </a:buClr>
              <a:buSzPct val="55000"/>
              <a:buFont typeface="Wingdings" pitchFamily="2" charset="2"/>
              <a:buChar char="n"/>
              <a:defRPr>
                <a:solidFill>
                  <a:schemeClr val="tx1"/>
                </a:solidFill>
                <a:latin typeface="+mn-lt"/>
                <a:cs typeface="+mn-cs"/>
              </a:defRPr>
            </a:lvl2pPr>
            <a:lvl3pPr marL="1084263" indent="-169863" algn="l" rtl="0" eaLnBrk="0" fontAlgn="base" hangingPunct="0">
              <a:spcBef>
                <a:spcPct val="20000"/>
              </a:spcBef>
              <a:spcAft>
                <a:spcPct val="0"/>
              </a:spcAft>
              <a:buClr>
                <a:schemeClr val="tx1"/>
              </a:buClr>
              <a:buSzPct val="50000"/>
              <a:buFont typeface="Wingdings" pitchFamily="2" charset="2"/>
              <a:buChar char="n"/>
              <a:defRPr sz="1600">
                <a:solidFill>
                  <a:schemeClr val="tx1"/>
                </a:solidFill>
                <a:latin typeface="+mn-lt"/>
                <a:cs typeface="+mn-cs"/>
              </a:defRPr>
            </a:lvl3pPr>
            <a:lvl4pPr marL="1541463" indent="-169863" algn="l" rtl="0" eaLnBrk="0" fontAlgn="base" hangingPunct="0">
              <a:spcBef>
                <a:spcPct val="20000"/>
              </a:spcBef>
              <a:spcAft>
                <a:spcPct val="0"/>
              </a:spcAft>
              <a:buClr>
                <a:schemeClr val="tx1"/>
              </a:buClr>
              <a:buSzPct val="55000"/>
              <a:buFont typeface="Wingdings"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itchFamily="2" charset="2"/>
              <a:buChar char="n"/>
              <a:defRPr sz="1600">
                <a:solidFill>
                  <a:schemeClr val="tx1"/>
                </a:solidFill>
                <a:latin typeface="+mn-lt"/>
                <a:cs typeface="+mn-cs"/>
              </a:defRPr>
            </a:lvl9pPr>
          </a:lstStyle>
          <a:p>
            <a:pPr>
              <a:spcBef>
                <a:spcPts val="0"/>
              </a:spcBef>
            </a:pPr>
            <a:r>
              <a:rPr lang="zh-CN" altLang="en-US" sz="2400" kern="1200" spc="60" dirty="0" smtClean="0">
                <a:solidFill>
                  <a:schemeClr val="tx2"/>
                </a:solidFill>
                <a:latin typeface="楷体" panose="02010609060101010101" pitchFamily="49" charset="-122"/>
                <a:ea typeface="楷体" panose="02010609060101010101" pitchFamily="49" charset="-122"/>
              </a:rPr>
              <a:t>元素可动态增加或删除</a:t>
            </a:r>
            <a:endParaRPr lang="en-US" altLang="zh-CN" sz="2400" kern="1200" spc="60" dirty="0" smtClean="0">
              <a:solidFill>
                <a:schemeClr val="tx2"/>
              </a:solidFill>
              <a:latin typeface="楷体" panose="02010609060101010101" pitchFamily="49" charset="-122"/>
              <a:ea typeface="楷体" panose="02010609060101010101" pitchFamily="49" charset="-122"/>
            </a:endParaRPr>
          </a:p>
          <a:p>
            <a:pPr>
              <a:spcBef>
                <a:spcPts val="0"/>
              </a:spcBef>
            </a:pPr>
            <a:r>
              <a:rPr lang="zh-CN" altLang="en-US" sz="2400" kern="1200" spc="60" dirty="0" smtClean="0">
                <a:solidFill>
                  <a:schemeClr val="tx2"/>
                </a:solidFill>
                <a:latin typeface="楷体" panose="02010609060101010101" pitchFamily="49" charset="-122"/>
                <a:ea typeface="楷体" panose="02010609060101010101" pitchFamily="49" charset="-122"/>
              </a:rPr>
              <a:t>打印效果与定义顺序可以不一致</a:t>
            </a:r>
            <a:endParaRPr lang="zh-CN" altLang="en-US" sz="2400" kern="1200" dirty="0">
              <a:solidFill>
                <a:schemeClr val="tx2"/>
              </a:solidFill>
              <a:latin typeface="楷体" panose="02010609060101010101" pitchFamily="49" charset="-122"/>
              <a:ea typeface="楷体" panose="02010609060101010101" pitchFamily="49" charset="-122"/>
            </a:endParaRPr>
          </a:p>
        </p:txBody>
      </p:sp>
      <p:grpSp>
        <p:nvGrpSpPr>
          <p:cNvPr id="8" name="组合 7"/>
          <p:cNvGrpSpPr>
            <a:grpSpLocks/>
          </p:cNvGrpSpPr>
          <p:nvPr/>
        </p:nvGrpSpPr>
        <p:grpSpPr bwMode="auto">
          <a:xfrm>
            <a:off x="2943200" y="1844824"/>
            <a:ext cx="2286000" cy="1111250"/>
            <a:chOff x="2743200" y="2104292"/>
            <a:chExt cx="2286000" cy="1112296"/>
          </a:xfrm>
        </p:grpSpPr>
        <p:cxnSp>
          <p:nvCxnSpPr>
            <p:cNvPr id="9" name="直接箭头连接符 6"/>
            <p:cNvCxnSpPr>
              <a:cxnSpLocks noChangeShapeType="1"/>
            </p:cNvCxnSpPr>
            <p:nvPr/>
          </p:nvCxnSpPr>
          <p:spPr bwMode="auto">
            <a:xfrm>
              <a:off x="2743200" y="2104292"/>
              <a:ext cx="533400" cy="638908"/>
            </a:xfrm>
            <a:prstGeom prst="straightConnector1">
              <a:avLst/>
            </a:prstGeom>
            <a:noFill/>
            <a:ln w="28575" algn="ctr">
              <a:solidFill>
                <a:srgbClr val="FF0000"/>
              </a:solidFill>
              <a:prstDash val="dash"/>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 name="直接箭头连接符 7"/>
            <p:cNvCxnSpPr>
              <a:cxnSpLocks noChangeShapeType="1"/>
            </p:cNvCxnSpPr>
            <p:nvPr/>
          </p:nvCxnSpPr>
          <p:spPr bwMode="auto">
            <a:xfrm flipH="1">
              <a:off x="4419600" y="2133600"/>
              <a:ext cx="609600" cy="609600"/>
            </a:xfrm>
            <a:prstGeom prst="straightConnector1">
              <a:avLst/>
            </a:prstGeom>
            <a:noFill/>
            <a:ln w="28575" algn="ctr">
              <a:solidFill>
                <a:srgbClr val="FF0000"/>
              </a:solidFill>
              <a:prstDash val="dash"/>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 name="TextBox 9"/>
            <p:cNvSpPr txBox="1">
              <a:spLocks noChangeArrowheads="1"/>
            </p:cNvSpPr>
            <p:nvPr/>
          </p:nvSpPr>
          <p:spPr bwMode="auto">
            <a:xfrm>
              <a:off x="2971800" y="2754923"/>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Verdana" pitchFamily="34" charset="0"/>
                  <a:ea typeface="宋体" charset="-122"/>
                </a:defRPr>
              </a:lvl1pPr>
              <a:lvl2pPr marL="742950" indent="-285750" eaLnBrk="0" hangingPunct="0">
                <a:defRPr sz="2000">
                  <a:solidFill>
                    <a:schemeClr val="tx1"/>
                  </a:solidFill>
                  <a:latin typeface="Verdana" pitchFamily="34" charset="0"/>
                  <a:ea typeface="宋体" charset="-122"/>
                </a:defRPr>
              </a:lvl2pPr>
              <a:lvl3pPr marL="1143000" indent="-228600" eaLnBrk="0" hangingPunct="0">
                <a:defRPr sz="2000">
                  <a:solidFill>
                    <a:schemeClr val="tx1"/>
                  </a:solidFill>
                  <a:latin typeface="Verdana" pitchFamily="34" charset="0"/>
                  <a:ea typeface="宋体" charset="-122"/>
                </a:defRPr>
              </a:lvl3pPr>
              <a:lvl4pPr marL="1600200" indent="-228600" eaLnBrk="0" hangingPunct="0">
                <a:defRPr sz="2000">
                  <a:solidFill>
                    <a:schemeClr val="tx1"/>
                  </a:solidFill>
                  <a:latin typeface="Verdana" pitchFamily="34" charset="0"/>
                  <a:ea typeface="宋体" charset="-122"/>
                </a:defRPr>
              </a:lvl4pPr>
              <a:lvl5pPr marL="2057400" indent="-228600" eaLnBrk="0" hangingPunct="0">
                <a:defRPr sz="2000">
                  <a:solidFill>
                    <a:schemeClr val="tx1"/>
                  </a:solidFill>
                  <a:latin typeface="Verdana" pitchFamily="34" charset="0"/>
                  <a:ea typeface="宋体" charset="-122"/>
                </a:defRPr>
              </a:lvl5pPr>
              <a:lvl6pPr marL="2514600" indent="-228600" eaLnBrk="0" fontAlgn="base" hangingPunct="0">
                <a:spcBef>
                  <a:spcPct val="0"/>
                </a:spcBef>
                <a:spcAft>
                  <a:spcPct val="0"/>
                </a:spcAft>
                <a:defRPr sz="2000">
                  <a:solidFill>
                    <a:schemeClr val="tx1"/>
                  </a:solidFill>
                  <a:latin typeface="Verdana" pitchFamily="34" charset="0"/>
                  <a:ea typeface="宋体" charset="-122"/>
                </a:defRPr>
              </a:lvl6pPr>
              <a:lvl7pPr marL="2971800" indent="-228600" eaLnBrk="0" fontAlgn="base" hangingPunct="0">
                <a:spcBef>
                  <a:spcPct val="0"/>
                </a:spcBef>
                <a:spcAft>
                  <a:spcPct val="0"/>
                </a:spcAft>
                <a:defRPr sz="2000">
                  <a:solidFill>
                    <a:schemeClr val="tx1"/>
                  </a:solidFill>
                  <a:latin typeface="Verdana" pitchFamily="34" charset="0"/>
                  <a:ea typeface="宋体" charset="-122"/>
                </a:defRPr>
              </a:lvl7pPr>
              <a:lvl8pPr marL="3429000" indent="-228600" eaLnBrk="0" fontAlgn="base" hangingPunct="0">
                <a:spcBef>
                  <a:spcPct val="0"/>
                </a:spcBef>
                <a:spcAft>
                  <a:spcPct val="0"/>
                </a:spcAft>
                <a:defRPr sz="2000">
                  <a:solidFill>
                    <a:schemeClr val="tx1"/>
                  </a:solidFill>
                  <a:latin typeface="Verdana" pitchFamily="34" charset="0"/>
                  <a:ea typeface="宋体" charset="-122"/>
                </a:defRPr>
              </a:lvl8pPr>
              <a:lvl9pPr marL="3886200" indent="-228600" eaLnBrk="0" fontAlgn="base" hangingPunct="0">
                <a:spcBef>
                  <a:spcPct val="0"/>
                </a:spcBef>
                <a:spcAft>
                  <a:spcPct val="0"/>
                </a:spcAft>
                <a:defRPr sz="2000">
                  <a:solidFill>
                    <a:schemeClr val="tx1"/>
                  </a:solidFill>
                  <a:latin typeface="Verdana" pitchFamily="34" charset="0"/>
                  <a:ea typeface="宋体" charset="-122"/>
                </a:defRPr>
              </a:lvl9pPr>
            </a:lstStyle>
            <a:p>
              <a:pPr eaLnBrk="1" hangingPunct="1"/>
              <a:r>
                <a:rPr lang="zh-CN" altLang="en-US" sz="2400" b="1" dirty="0">
                  <a:solidFill>
                    <a:srgbClr val="FF0000"/>
                  </a:solidFill>
                </a:rPr>
                <a:t>不可变对象</a:t>
              </a:r>
            </a:p>
          </p:txBody>
        </p:sp>
      </p:grpSp>
      <p:sp>
        <p:nvSpPr>
          <p:cNvPr id="12" name="TextBox 11"/>
          <p:cNvSpPr txBox="1">
            <a:spLocks noChangeArrowheads="1"/>
          </p:cNvSpPr>
          <p:nvPr/>
        </p:nvSpPr>
        <p:spPr bwMode="auto">
          <a:xfrm>
            <a:off x="2105000" y="2956074"/>
            <a:ext cx="42672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Verdana" pitchFamily="34" charset="0"/>
                <a:ea typeface="宋体" charset="-122"/>
              </a:defRPr>
            </a:lvl1pPr>
            <a:lvl2pPr marL="742950" indent="-285750" eaLnBrk="0" hangingPunct="0">
              <a:defRPr sz="2000">
                <a:solidFill>
                  <a:schemeClr val="tx1"/>
                </a:solidFill>
                <a:latin typeface="Verdana" pitchFamily="34" charset="0"/>
                <a:ea typeface="宋体" charset="-122"/>
              </a:defRPr>
            </a:lvl2pPr>
            <a:lvl3pPr marL="1143000" indent="-228600" eaLnBrk="0" hangingPunct="0">
              <a:defRPr sz="2000">
                <a:solidFill>
                  <a:schemeClr val="tx1"/>
                </a:solidFill>
                <a:latin typeface="Verdana" pitchFamily="34" charset="0"/>
                <a:ea typeface="宋体" charset="-122"/>
              </a:defRPr>
            </a:lvl3pPr>
            <a:lvl4pPr marL="1600200" indent="-228600" eaLnBrk="0" hangingPunct="0">
              <a:defRPr sz="2000">
                <a:solidFill>
                  <a:schemeClr val="tx1"/>
                </a:solidFill>
                <a:latin typeface="Verdana" pitchFamily="34" charset="0"/>
                <a:ea typeface="宋体" charset="-122"/>
              </a:defRPr>
            </a:lvl4pPr>
            <a:lvl5pPr marL="2057400" indent="-228600" eaLnBrk="0" hangingPunct="0">
              <a:defRPr sz="2000">
                <a:solidFill>
                  <a:schemeClr val="tx1"/>
                </a:solidFill>
                <a:latin typeface="Verdana" pitchFamily="34" charset="0"/>
                <a:ea typeface="宋体" charset="-122"/>
              </a:defRPr>
            </a:lvl5pPr>
            <a:lvl6pPr marL="2514600" indent="-228600" eaLnBrk="0" fontAlgn="base" hangingPunct="0">
              <a:spcBef>
                <a:spcPct val="0"/>
              </a:spcBef>
              <a:spcAft>
                <a:spcPct val="0"/>
              </a:spcAft>
              <a:defRPr sz="2000">
                <a:solidFill>
                  <a:schemeClr val="tx1"/>
                </a:solidFill>
                <a:latin typeface="Verdana" pitchFamily="34" charset="0"/>
                <a:ea typeface="宋体" charset="-122"/>
              </a:defRPr>
            </a:lvl6pPr>
            <a:lvl7pPr marL="2971800" indent="-228600" eaLnBrk="0" fontAlgn="base" hangingPunct="0">
              <a:spcBef>
                <a:spcPct val="0"/>
              </a:spcBef>
              <a:spcAft>
                <a:spcPct val="0"/>
              </a:spcAft>
              <a:defRPr sz="2000">
                <a:solidFill>
                  <a:schemeClr val="tx1"/>
                </a:solidFill>
                <a:latin typeface="Verdana" pitchFamily="34" charset="0"/>
                <a:ea typeface="宋体" charset="-122"/>
              </a:defRPr>
            </a:lvl7pPr>
            <a:lvl8pPr marL="3429000" indent="-228600" eaLnBrk="0" fontAlgn="base" hangingPunct="0">
              <a:spcBef>
                <a:spcPct val="0"/>
              </a:spcBef>
              <a:spcAft>
                <a:spcPct val="0"/>
              </a:spcAft>
              <a:defRPr sz="2000">
                <a:solidFill>
                  <a:schemeClr val="tx1"/>
                </a:solidFill>
                <a:latin typeface="Verdana" pitchFamily="34" charset="0"/>
                <a:ea typeface="宋体" charset="-122"/>
              </a:defRPr>
            </a:lvl8pPr>
            <a:lvl9pPr marL="3886200" indent="-228600" eaLnBrk="0" fontAlgn="base" hangingPunct="0">
              <a:spcBef>
                <a:spcPct val="0"/>
              </a:spcBef>
              <a:spcAft>
                <a:spcPct val="0"/>
              </a:spcAft>
              <a:defRPr sz="2000">
                <a:solidFill>
                  <a:schemeClr val="tx1"/>
                </a:solidFill>
                <a:latin typeface="Verdana" pitchFamily="34" charset="0"/>
                <a:ea typeface="宋体" charset="-122"/>
              </a:defRPr>
            </a:lvl9pPr>
          </a:lstStyle>
          <a:p>
            <a:pPr eaLnBrk="1" hangingPunct="1"/>
            <a:r>
              <a:rPr lang="en-US" altLang="zh-CN" sz="2400" dirty="0"/>
              <a:t>bool, </a:t>
            </a:r>
            <a:r>
              <a:rPr lang="en-US" altLang="zh-CN" sz="2400" dirty="0" err="1"/>
              <a:t>int</a:t>
            </a:r>
            <a:r>
              <a:rPr lang="zh-CN" altLang="en-US" sz="2400" dirty="0"/>
              <a:t>、</a:t>
            </a:r>
            <a:r>
              <a:rPr lang="en-US" altLang="zh-CN" sz="2400" dirty="0"/>
              <a:t>float, complex, </a:t>
            </a:r>
            <a:r>
              <a:rPr lang="en-US" altLang="zh-CN" sz="2400" dirty="0" err="1"/>
              <a:t>str</a:t>
            </a:r>
            <a:r>
              <a:rPr lang="en-US" altLang="zh-CN" sz="2400" dirty="0"/>
              <a:t>, tuple, </a:t>
            </a:r>
            <a:r>
              <a:rPr lang="en-US" altLang="zh-CN" sz="2400" dirty="0" err="1"/>
              <a:t>frozenset</a:t>
            </a:r>
            <a:endParaRPr lang="en-US" altLang="zh-CN" sz="2400" dirty="0"/>
          </a:p>
        </p:txBody>
      </p:sp>
      <p:sp>
        <p:nvSpPr>
          <p:cNvPr id="13" name="TextBox 12"/>
          <p:cNvSpPr txBox="1">
            <a:spLocks noChangeArrowheads="1"/>
          </p:cNvSpPr>
          <p:nvPr/>
        </p:nvSpPr>
        <p:spPr bwMode="auto">
          <a:xfrm>
            <a:off x="2676500" y="4214962"/>
            <a:ext cx="28194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Verdana" pitchFamily="34" charset="0"/>
                <a:ea typeface="宋体" charset="-122"/>
              </a:defRPr>
            </a:lvl1pPr>
            <a:lvl2pPr marL="742950" indent="-285750" eaLnBrk="0" hangingPunct="0">
              <a:defRPr sz="2000">
                <a:solidFill>
                  <a:schemeClr val="tx1"/>
                </a:solidFill>
                <a:latin typeface="Verdana" pitchFamily="34" charset="0"/>
                <a:ea typeface="宋体" charset="-122"/>
              </a:defRPr>
            </a:lvl2pPr>
            <a:lvl3pPr marL="1143000" indent="-228600" eaLnBrk="0" hangingPunct="0">
              <a:defRPr sz="2000">
                <a:solidFill>
                  <a:schemeClr val="tx1"/>
                </a:solidFill>
                <a:latin typeface="Verdana" pitchFamily="34" charset="0"/>
                <a:ea typeface="宋体" charset="-122"/>
              </a:defRPr>
            </a:lvl3pPr>
            <a:lvl4pPr marL="1600200" indent="-228600" eaLnBrk="0" hangingPunct="0">
              <a:defRPr sz="2000">
                <a:solidFill>
                  <a:schemeClr val="tx1"/>
                </a:solidFill>
                <a:latin typeface="Verdana" pitchFamily="34" charset="0"/>
                <a:ea typeface="宋体" charset="-122"/>
              </a:defRPr>
            </a:lvl4pPr>
            <a:lvl5pPr marL="2057400" indent="-228600" eaLnBrk="0" hangingPunct="0">
              <a:defRPr sz="2000">
                <a:solidFill>
                  <a:schemeClr val="tx1"/>
                </a:solidFill>
                <a:latin typeface="Verdana" pitchFamily="34" charset="0"/>
                <a:ea typeface="宋体" charset="-122"/>
              </a:defRPr>
            </a:lvl5pPr>
            <a:lvl6pPr marL="2514600" indent="-228600" eaLnBrk="0" fontAlgn="base" hangingPunct="0">
              <a:spcBef>
                <a:spcPct val="0"/>
              </a:spcBef>
              <a:spcAft>
                <a:spcPct val="0"/>
              </a:spcAft>
              <a:defRPr sz="2000">
                <a:solidFill>
                  <a:schemeClr val="tx1"/>
                </a:solidFill>
                <a:latin typeface="Verdana" pitchFamily="34" charset="0"/>
                <a:ea typeface="宋体" charset="-122"/>
              </a:defRPr>
            </a:lvl6pPr>
            <a:lvl7pPr marL="2971800" indent="-228600" eaLnBrk="0" fontAlgn="base" hangingPunct="0">
              <a:spcBef>
                <a:spcPct val="0"/>
              </a:spcBef>
              <a:spcAft>
                <a:spcPct val="0"/>
              </a:spcAft>
              <a:defRPr sz="2000">
                <a:solidFill>
                  <a:schemeClr val="tx1"/>
                </a:solidFill>
                <a:latin typeface="Verdana" pitchFamily="34" charset="0"/>
                <a:ea typeface="宋体" charset="-122"/>
              </a:defRPr>
            </a:lvl7pPr>
            <a:lvl8pPr marL="3429000" indent="-228600" eaLnBrk="0" fontAlgn="base" hangingPunct="0">
              <a:spcBef>
                <a:spcPct val="0"/>
              </a:spcBef>
              <a:spcAft>
                <a:spcPct val="0"/>
              </a:spcAft>
              <a:defRPr sz="2000">
                <a:solidFill>
                  <a:schemeClr val="tx1"/>
                </a:solidFill>
                <a:latin typeface="Verdana" pitchFamily="34" charset="0"/>
                <a:ea typeface="宋体" charset="-122"/>
              </a:defRPr>
            </a:lvl8pPr>
            <a:lvl9pPr marL="3886200" indent="-228600" eaLnBrk="0" fontAlgn="base" hangingPunct="0">
              <a:spcBef>
                <a:spcPct val="0"/>
              </a:spcBef>
              <a:spcAft>
                <a:spcPct val="0"/>
              </a:spcAft>
              <a:defRPr sz="2000">
                <a:solidFill>
                  <a:schemeClr val="tx1"/>
                </a:solidFill>
                <a:latin typeface="Verdana" pitchFamily="34" charset="0"/>
                <a:ea typeface="宋体" charset="-122"/>
              </a:defRPr>
            </a:lvl9pPr>
          </a:lstStyle>
          <a:p>
            <a:pPr algn="ctr" eaLnBrk="1" hangingPunct="1"/>
            <a:r>
              <a:rPr lang="en-US" altLang="zh-CN" sz="2400"/>
              <a:t>list, dict, set</a:t>
            </a:r>
          </a:p>
        </p:txBody>
      </p:sp>
      <p:sp>
        <p:nvSpPr>
          <p:cNvPr id="14" name="乘号 13"/>
          <p:cNvSpPr/>
          <p:nvPr/>
        </p:nvSpPr>
        <p:spPr bwMode="auto">
          <a:xfrm>
            <a:off x="3171800" y="3950643"/>
            <a:ext cx="1447800" cy="990600"/>
          </a:xfrm>
          <a:prstGeom prst="mathMultiply">
            <a:avLst/>
          </a:prstGeom>
          <a:solidFill>
            <a:srgbClr val="FF0000"/>
          </a:solidFill>
          <a:ln>
            <a:noFill/>
          </a:ln>
          <a:effectLst/>
          <a:extLst/>
        </p:spPr>
        <p:txBody>
          <a:bodyPr>
            <a:spAutoFit/>
          </a:bodyPr>
          <a:lstStyle/>
          <a:p>
            <a:pPr marL="1196975" indent="-282575">
              <a:spcBef>
                <a:spcPts val="500"/>
              </a:spcBef>
              <a:buClr>
                <a:srgbClr val="800080"/>
              </a:buClr>
              <a:buSzPct val="55000"/>
              <a:buFont typeface="Wingdings" pitchFamily="2" charset="2"/>
              <a:buChar char="n"/>
              <a:defRPr/>
            </a:pPr>
            <a:endParaRPr lang="zh-CN" altLang="en-US"/>
          </a:p>
        </p:txBody>
      </p:sp>
    </p:spTree>
    <p:extLst>
      <p:ext uri="{BB962C8B-B14F-4D97-AF65-F5344CB8AC3E}">
        <p14:creationId xmlns:p14="http://schemas.microsoft.com/office/powerpoint/2010/main" xmlns="" val="18238170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ea typeface="宋体" charset="-122"/>
              </a:rPr>
              <a:t>集合和</a:t>
            </a:r>
            <a:r>
              <a:rPr lang="zh-CN" altLang="en-US" dirty="0" smtClean="0">
                <a:ea typeface="宋体" charset="-122"/>
              </a:rPr>
              <a:t>字典常用共有操作</a:t>
            </a:r>
          </a:p>
        </p:txBody>
      </p:sp>
      <p:sp>
        <p:nvSpPr>
          <p:cNvPr id="3" name="内容占位符 2"/>
          <p:cNvSpPr>
            <a:spLocks noGrp="1"/>
          </p:cNvSpPr>
          <p:nvPr>
            <p:ph idx="1"/>
          </p:nvPr>
        </p:nvSpPr>
        <p:spPr>
          <a:xfrm>
            <a:off x="304800" y="990600"/>
            <a:ext cx="8686800" cy="5562600"/>
          </a:xfrm>
        </p:spPr>
        <p:txBody>
          <a:bodyPr/>
          <a:lstStyle/>
          <a:p>
            <a:r>
              <a:rPr lang="zh-CN" altLang="en-US" sz="2400" dirty="0" smtClean="0">
                <a:ea typeface="宋体" charset="-122"/>
              </a:rPr>
              <a:t>内置函数</a:t>
            </a:r>
            <a:r>
              <a:rPr lang="en-US" altLang="zh-CN" sz="2400" dirty="0" err="1" smtClean="0">
                <a:ea typeface="宋体" charset="-122"/>
              </a:rPr>
              <a:t>len</a:t>
            </a:r>
            <a:r>
              <a:rPr lang="en-US" altLang="zh-CN" sz="2400" dirty="0" smtClean="0">
                <a:ea typeface="宋体" charset="-122"/>
              </a:rPr>
              <a:t>(), max(), min(), sum()</a:t>
            </a:r>
          </a:p>
          <a:p>
            <a:endParaRPr lang="en-US" altLang="zh-CN" sz="2400" dirty="0" smtClean="0">
              <a:ea typeface="宋体" charset="-122"/>
            </a:endParaRPr>
          </a:p>
          <a:p>
            <a:endParaRPr lang="en-US" altLang="zh-CN" sz="2400" dirty="0" smtClean="0">
              <a:ea typeface="宋体" charset="-122"/>
            </a:endParaRPr>
          </a:p>
          <a:p>
            <a:pPr marL="0" indent="0">
              <a:buNone/>
            </a:pPr>
            <a:endParaRPr lang="en-US" altLang="zh-CN" sz="2400" dirty="0" smtClean="0">
              <a:ea typeface="宋体" charset="-122"/>
            </a:endParaRPr>
          </a:p>
          <a:p>
            <a:r>
              <a:rPr lang="en-US" altLang="zh-CN" sz="2400" dirty="0" smtClean="0">
                <a:ea typeface="宋体" charset="-122"/>
              </a:rPr>
              <a:t>in, not in</a:t>
            </a:r>
          </a:p>
          <a:p>
            <a:endParaRPr lang="en-US" altLang="zh-CN" sz="2400" dirty="0">
              <a:ea typeface="宋体" charset="-122"/>
            </a:endParaRPr>
          </a:p>
          <a:p>
            <a:endParaRPr lang="en-US" altLang="zh-CN" sz="2400" dirty="0" smtClean="0">
              <a:ea typeface="宋体" charset="-122"/>
            </a:endParaRPr>
          </a:p>
          <a:p>
            <a:pPr marL="0" indent="0">
              <a:buNone/>
            </a:pPr>
            <a:endParaRPr lang="en-US" altLang="zh-CN" sz="2400" dirty="0" smtClean="0">
              <a:ea typeface="宋体" charset="-122"/>
            </a:endParaRPr>
          </a:p>
          <a:p>
            <a:pPr>
              <a:spcBef>
                <a:spcPts val="2000"/>
              </a:spcBef>
            </a:pPr>
            <a:r>
              <a:rPr lang="zh-CN" altLang="en-US" sz="2400" dirty="0">
                <a:ea typeface="宋体" charset="-122"/>
              </a:rPr>
              <a:t>比较运算：</a:t>
            </a:r>
            <a:r>
              <a:rPr lang="en-US" altLang="zh-CN" sz="2400" dirty="0">
                <a:ea typeface="宋体" charset="-122"/>
              </a:rPr>
              <a:t>==, </a:t>
            </a:r>
            <a:r>
              <a:rPr lang="en-US" altLang="zh-CN" sz="2400" dirty="0" smtClean="0">
                <a:ea typeface="宋体" charset="-122"/>
              </a:rPr>
              <a:t>!=</a:t>
            </a:r>
            <a:endParaRPr lang="zh-CN" altLang="en-US" sz="2400" dirty="0">
              <a:ea typeface="宋体" charset="-122"/>
            </a:endParaRPr>
          </a:p>
        </p:txBody>
      </p:sp>
      <p:pic>
        <p:nvPicPr>
          <p:cNvPr id="512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3528" y="1518145"/>
            <a:ext cx="4334830" cy="8877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58775" y="3250705"/>
            <a:ext cx="4151151" cy="12004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2"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68350" y="5149850"/>
            <a:ext cx="5784850" cy="1403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211960" y="2246986"/>
            <a:ext cx="4906988" cy="9971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3395834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fade">
                                      <p:cBhvr>
                                        <p:cTn id="12" dur="500"/>
                                        <p:tgtEl>
                                          <p:spTgt spid="122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a:ea typeface="宋体" charset="-122"/>
              </a:rPr>
              <a:t>集合和字典常用共有操作</a:t>
            </a:r>
            <a:endParaRPr lang="zh-CN" altLang="en-US" dirty="0" smtClean="0">
              <a:ea typeface="宋体" charset="-122"/>
            </a:endParaRPr>
          </a:p>
        </p:txBody>
      </p:sp>
      <p:sp>
        <p:nvSpPr>
          <p:cNvPr id="7171" name="内容占位符 2"/>
          <p:cNvSpPr>
            <a:spLocks noGrp="1"/>
          </p:cNvSpPr>
          <p:nvPr>
            <p:ph idx="1"/>
          </p:nvPr>
        </p:nvSpPr>
        <p:spPr/>
        <p:txBody>
          <a:bodyPr/>
          <a:lstStyle/>
          <a:p>
            <a:r>
              <a:rPr lang="en-US" altLang="zh-CN" sz="2400" smtClean="0">
                <a:ea typeface="宋体" charset="-122"/>
              </a:rPr>
              <a:t>for</a:t>
            </a:r>
            <a:r>
              <a:rPr lang="zh-CN" altLang="en-US" sz="2400" smtClean="0">
                <a:ea typeface="宋体" charset="-122"/>
              </a:rPr>
              <a:t>循环操作</a:t>
            </a:r>
            <a:endParaRPr lang="en-US" altLang="zh-CN" sz="2400" smtClean="0">
              <a:ea typeface="宋体" charset="-122"/>
            </a:endParaRPr>
          </a:p>
          <a:p>
            <a:endParaRPr lang="en-US" altLang="zh-CN" sz="2400" smtClean="0">
              <a:ea typeface="宋体" charset="-122"/>
            </a:endParaRPr>
          </a:p>
          <a:p>
            <a:endParaRPr lang="en-US" altLang="zh-CN" sz="2400" smtClean="0">
              <a:ea typeface="宋体" charset="-122"/>
            </a:endParaRPr>
          </a:p>
          <a:p>
            <a:endParaRPr lang="en-US" altLang="zh-CN" sz="2400" smtClean="0">
              <a:ea typeface="宋体" charset="-122"/>
            </a:endParaRPr>
          </a:p>
          <a:p>
            <a:endParaRPr lang="en-US" altLang="zh-CN" sz="2400" smtClean="0">
              <a:ea typeface="宋体" charset="-122"/>
            </a:endParaRPr>
          </a:p>
          <a:p>
            <a:endParaRPr lang="en-US" altLang="zh-CN" sz="2400" smtClean="0">
              <a:ea typeface="宋体" charset="-122"/>
            </a:endParaRPr>
          </a:p>
          <a:p>
            <a:endParaRPr lang="en-US" altLang="zh-CN" sz="2400" smtClean="0">
              <a:ea typeface="宋体" charset="-122"/>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676400"/>
            <a:ext cx="5867400" cy="12477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2925" y="3352800"/>
            <a:ext cx="4638675" cy="1171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2649199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6</a:t>
            </a:r>
            <a:r>
              <a:rPr lang="zh-CN" altLang="en-US" dirty="0" smtClean="0"/>
              <a:t>讲（</a:t>
            </a:r>
            <a:r>
              <a:rPr lang="en-US" altLang="zh-CN" dirty="0" smtClean="0"/>
              <a:t>6</a:t>
            </a:r>
            <a:r>
              <a:rPr lang="zh-CN" altLang="en-US" dirty="0" smtClean="0">
                <a:ea typeface="宋体" panose="02010600030101010101" pitchFamily="2" charset="-122"/>
              </a:rPr>
              <a:t>）集合</a:t>
            </a: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pPr>
                <a:defRPr/>
              </a:pPr>
              <a:t>25</a:t>
            </a:fld>
            <a:endParaRPr lang="en-US" altLang="zh-CN"/>
          </a:p>
        </p:txBody>
      </p:sp>
    </p:spTree>
    <p:extLst>
      <p:ext uri="{BB962C8B-B14F-4D97-AF65-F5344CB8AC3E}">
        <p14:creationId xmlns:p14="http://schemas.microsoft.com/office/powerpoint/2010/main" xmlns="" val="3433545619"/>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ea typeface="宋体" charset="-122"/>
              </a:rPr>
              <a:t>集合的定义</a:t>
            </a:r>
          </a:p>
        </p:txBody>
      </p:sp>
      <p:sp>
        <p:nvSpPr>
          <p:cNvPr id="23555" name="内容占位符 2"/>
          <p:cNvSpPr>
            <a:spLocks noGrp="1"/>
          </p:cNvSpPr>
          <p:nvPr>
            <p:ph idx="1"/>
          </p:nvPr>
        </p:nvSpPr>
        <p:spPr>
          <a:xfrm>
            <a:off x="152400" y="1066800"/>
            <a:ext cx="8740080" cy="5562600"/>
          </a:xfrm>
        </p:spPr>
        <p:txBody>
          <a:bodyPr/>
          <a:lstStyle/>
          <a:p>
            <a:r>
              <a:rPr lang="en-US" altLang="zh-CN" sz="2400" dirty="0" smtClean="0">
                <a:ea typeface="宋体" charset="-122"/>
              </a:rPr>
              <a:t>{ x1[,x2,x3,…,</a:t>
            </a:r>
            <a:r>
              <a:rPr lang="en-US" altLang="zh-CN" sz="2400" dirty="0" err="1" smtClean="0">
                <a:ea typeface="宋体" charset="-122"/>
              </a:rPr>
              <a:t>xn</a:t>
            </a:r>
            <a:r>
              <a:rPr lang="en-US" altLang="zh-CN" sz="2400" dirty="0" smtClean="0">
                <a:ea typeface="宋体" charset="-122"/>
              </a:rPr>
              <a:t>] }</a:t>
            </a:r>
            <a:r>
              <a:rPr lang="zh-CN" altLang="en-US" sz="2400" dirty="0" smtClean="0">
                <a:ea typeface="宋体" charset="-122"/>
              </a:rPr>
              <a:t>：</a:t>
            </a:r>
            <a:r>
              <a:rPr lang="en-US" altLang="zh-CN" sz="2400" dirty="0" smtClean="0">
                <a:ea typeface="宋体" charset="-122"/>
              </a:rPr>
              <a:t> </a:t>
            </a:r>
            <a:r>
              <a:rPr lang="en-US" altLang="zh-CN" sz="2400" dirty="0" smtClean="0">
                <a:ea typeface="宋体" charset="-122"/>
                <a:sym typeface="Wingdings" pitchFamily="2" charset="2"/>
              </a:rPr>
              <a:t>set</a:t>
            </a:r>
            <a:r>
              <a:rPr lang="zh-CN" altLang="en-US" sz="2400" dirty="0" smtClean="0">
                <a:ea typeface="宋体" charset="-122"/>
                <a:sym typeface="Wingdings" pitchFamily="2" charset="2"/>
              </a:rPr>
              <a:t>对象</a:t>
            </a:r>
            <a:endParaRPr lang="en-US" altLang="zh-CN" sz="2400" dirty="0" smtClean="0">
              <a:ea typeface="宋体" charset="-122"/>
              <a:sym typeface="Wingdings" pitchFamily="2" charset="2"/>
            </a:endParaRPr>
          </a:p>
          <a:p>
            <a:pPr>
              <a:lnSpc>
                <a:spcPct val="150000"/>
              </a:lnSpc>
            </a:pPr>
            <a:r>
              <a:rPr lang="en-US" altLang="zh-CN" sz="2400" dirty="0" smtClean="0">
                <a:ea typeface="宋体" charset="-122"/>
              </a:rPr>
              <a:t>set()</a:t>
            </a:r>
            <a:r>
              <a:rPr lang="zh-CN" altLang="en-US" sz="2400" dirty="0" smtClean="0">
                <a:ea typeface="宋体" charset="-122"/>
              </a:rPr>
              <a:t>：空</a:t>
            </a:r>
            <a:r>
              <a:rPr lang="en-US" altLang="zh-CN" sz="2400" dirty="0" smtClean="0">
                <a:ea typeface="宋体" charset="-122"/>
              </a:rPr>
              <a:t>set</a:t>
            </a:r>
            <a:r>
              <a:rPr lang="zh-CN" altLang="en-US" sz="2400" dirty="0" smtClean="0">
                <a:ea typeface="宋体" charset="-122"/>
              </a:rPr>
              <a:t>对象</a:t>
            </a:r>
            <a:endParaRPr lang="en-US" altLang="zh-CN" sz="2400" dirty="0" smtClean="0">
              <a:ea typeface="宋体" charset="-122"/>
            </a:endParaRPr>
          </a:p>
          <a:p>
            <a:pPr>
              <a:lnSpc>
                <a:spcPct val="150000"/>
              </a:lnSpc>
            </a:pPr>
            <a:r>
              <a:rPr lang="en-US" altLang="zh-CN" sz="2400" dirty="0" smtClean="0">
                <a:ea typeface="宋体" charset="-122"/>
              </a:rPr>
              <a:t>set(</a:t>
            </a:r>
            <a:r>
              <a:rPr lang="en-US" altLang="zh-CN" sz="2400" dirty="0" err="1" smtClean="0">
                <a:ea typeface="宋体" charset="-122"/>
              </a:rPr>
              <a:t>iterable</a:t>
            </a:r>
            <a:r>
              <a:rPr lang="en-US" altLang="zh-CN" sz="2400" dirty="0" smtClean="0">
                <a:ea typeface="宋体" charset="-122"/>
              </a:rPr>
              <a:t>)</a:t>
            </a:r>
            <a:r>
              <a:rPr lang="zh-CN" altLang="en-US" sz="2400" dirty="0" smtClean="0">
                <a:ea typeface="宋体" charset="-122"/>
              </a:rPr>
              <a:t> ：可迭代对象</a:t>
            </a:r>
            <a:r>
              <a:rPr lang="en-US" altLang="zh-CN" sz="2400" dirty="0" smtClean="0">
                <a:ea typeface="宋体" charset="-122"/>
                <a:sym typeface="Wingdings" pitchFamily="2" charset="2"/>
              </a:rPr>
              <a:t> </a:t>
            </a:r>
            <a:r>
              <a:rPr lang="en-US" altLang="zh-CN" sz="2400" dirty="0" smtClean="0">
                <a:ea typeface="宋体" charset="-122"/>
              </a:rPr>
              <a:t>set</a:t>
            </a:r>
            <a:r>
              <a:rPr lang="zh-CN" altLang="en-US" sz="2400" dirty="0" smtClean="0">
                <a:ea typeface="宋体" charset="-122"/>
              </a:rPr>
              <a:t>对象</a:t>
            </a:r>
            <a:endParaRPr lang="en-US" altLang="zh-CN" sz="2400" dirty="0" smtClean="0">
              <a:ea typeface="宋体" charset="-122"/>
            </a:endParaRPr>
          </a:p>
          <a:p>
            <a:pPr>
              <a:lnSpc>
                <a:spcPct val="150000"/>
              </a:lnSpc>
            </a:pPr>
            <a:r>
              <a:rPr lang="en-US" altLang="zh-CN" sz="2400" dirty="0" err="1" smtClean="0">
                <a:ea typeface="宋体" charset="-122"/>
              </a:rPr>
              <a:t>frozenset</a:t>
            </a:r>
            <a:r>
              <a:rPr lang="en-US" altLang="zh-CN" sz="2400" dirty="0" smtClean="0">
                <a:ea typeface="宋体" charset="-122"/>
              </a:rPr>
              <a:t>()</a:t>
            </a:r>
            <a:r>
              <a:rPr lang="zh-CN" altLang="en-US" sz="2400" dirty="0" smtClean="0">
                <a:ea typeface="宋体" charset="-122"/>
              </a:rPr>
              <a:t>：空</a:t>
            </a:r>
            <a:r>
              <a:rPr lang="en-US" altLang="zh-CN" sz="2400" dirty="0" err="1" smtClean="0">
                <a:ea typeface="宋体" charset="-122"/>
              </a:rPr>
              <a:t>frozenset</a:t>
            </a:r>
            <a:r>
              <a:rPr lang="zh-CN" altLang="en-US" sz="2400" dirty="0" smtClean="0">
                <a:ea typeface="宋体" charset="-122"/>
              </a:rPr>
              <a:t>对象</a:t>
            </a:r>
            <a:r>
              <a:rPr lang="en-US" altLang="zh-CN" sz="2400" dirty="0" smtClean="0">
                <a:ea typeface="宋体" charset="-122"/>
              </a:rPr>
              <a:t>—</a:t>
            </a:r>
            <a:r>
              <a:rPr lang="zh-CN" altLang="en-US" sz="2400" dirty="0" smtClean="0">
                <a:ea typeface="宋体" charset="-122"/>
              </a:rPr>
              <a:t>不可变</a:t>
            </a:r>
            <a:endParaRPr lang="en-US" altLang="zh-CN" sz="2400" dirty="0" smtClean="0">
              <a:ea typeface="宋体" charset="-122"/>
            </a:endParaRPr>
          </a:p>
          <a:p>
            <a:pPr>
              <a:lnSpc>
                <a:spcPct val="150000"/>
              </a:lnSpc>
            </a:pPr>
            <a:r>
              <a:rPr lang="en-US" altLang="zh-CN" sz="2400" dirty="0" err="1" smtClean="0">
                <a:ea typeface="宋体" charset="-122"/>
              </a:rPr>
              <a:t>frozenset</a:t>
            </a:r>
            <a:r>
              <a:rPr lang="en-US" altLang="zh-CN" sz="2400" dirty="0" smtClean="0">
                <a:ea typeface="宋体" charset="-122"/>
              </a:rPr>
              <a:t>(</a:t>
            </a:r>
            <a:r>
              <a:rPr lang="en-US" altLang="zh-CN" sz="2400" dirty="0" err="1" smtClean="0">
                <a:ea typeface="宋体" charset="-122"/>
              </a:rPr>
              <a:t>iterable</a:t>
            </a:r>
            <a:r>
              <a:rPr lang="en-US" altLang="zh-CN" sz="2400" dirty="0" smtClean="0">
                <a:ea typeface="宋体" charset="-122"/>
              </a:rPr>
              <a:t>)</a:t>
            </a:r>
            <a:r>
              <a:rPr lang="zh-CN" altLang="en-US" sz="2400" dirty="0" smtClean="0">
                <a:ea typeface="宋体" charset="-122"/>
              </a:rPr>
              <a:t>：可迭代对象</a:t>
            </a:r>
            <a:r>
              <a:rPr lang="en-US" altLang="zh-CN" sz="2400" dirty="0" smtClean="0">
                <a:ea typeface="宋体" charset="-122"/>
                <a:sym typeface="Wingdings" pitchFamily="2" charset="2"/>
              </a:rPr>
              <a:t> </a:t>
            </a:r>
            <a:r>
              <a:rPr lang="en-US" altLang="zh-CN" sz="2400" dirty="0" err="1" smtClean="0">
                <a:ea typeface="宋体" charset="-122"/>
              </a:rPr>
              <a:t>frozenset</a:t>
            </a:r>
            <a:r>
              <a:rPr lang="zh-CN" altLang="en-US" sz="2400" dirty="0" smtClean="0">
                <a:ea typeface="宋体" charset="-122"/>
              </a:rPr>
              <a:t>对象</a:t>
            </a:r>
            <a:endParaRPr lang="en-US" altLang="zh-CN" sz="2400" dirty="0" smtClean="0">
              <a:ea typeface="宋体" charset="-122"/>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4114800"/>
            <a:ext cx="7453313"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0170" y="5486400"/>
            <a:ext cx="6858000" cy="819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432267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smtClean="0">
                <a:ea typeface="宋体" charset="-122"/>
              </a:rPr>
              <a:t>集合的基本操作函数</a:t>
            </a:r>
          </a:p>
        </p:txBody>
      </p:sp>
      <p:sp>
        <p:nvSpPr>
          <p:cNvPr id="2" name="矩形 1"/>
          <p:cNvSpPr/>
          <p:nvPr/>
        </p:nvSpPr>
        <p:spPr>
          <a:xfrm>
            <a:off x="181610" y="1124744"/>
            <a:ext cx="8638862" cy="430887"/>
          </a:xfrm>
          <a:prstGeom prst="rect">
            <a:avLst/>
          </a:prstGeom>
        </p:spPr>
        <p:txBody>
          <a:bodyPr wrap="square">
            <a:spAutoFit/>
          </a:bodyPr>
          <a:lstStyle/>
          <a:p>
            <a:pPr marL="624840" indent="-342900">
              <a:lnSpc>
                <a:spcPct val="100000"/>
              </a:lnSpc>
              <a:buFont typeface="Arial" panose="020B0604020202020204" pitchFamily="34" charset="0"/>
              <a:buChar char="•"/>
            </a:pPr>
            <a:r>
              <a:rPr lang="zh-CN" altLang="en-US" sz="2200" b="1" spc="15" dirty="0" smtClean="0">
                <a:latin typeface="楷体" panose="02010609060101010101" pitchFamily="49" charset="-122"/>
                <a:ea typeface="楷体" panose="02010609060101010101" pitchFamily="49" charset="-122"/>
                <a:cs typeface="Microsoft JhengHei"/>
              </a:rPr>
              <a:t>三</a:t>
            </a:r>
            <a:r>
              <a:rPr lang="zh-CN" altLang="en-US" sz="2200" b="1" spc="5" dirty="0" smtClean="0">
                <a:latin typeface="楷体" panose="02010609060101010101" pitchFamily="49" charset="-122"/>
                <a:ea typeface="楷体" panose="02010609060101010101" pitchFamily="49" charset="-122"/>
                <a:cs typeface="Microsoft JhengHei"/>
              </a:rPr>
              <a:t>个主要应用</a:t>
            </a:r>
            <a:r>
              <a:rPr lang="zh-CN" altLang="en-US" sz="2200" b="1" spc="15" dirty="0" smtClean="0">
                <a:latin typeface="楷体" panose="02010609060101010101" pitchFamily="49" charset="-122"/>
                <a:ea typeface="楷体" panose="02010609060101010101" pitchFamily="49" charset="-122"/>
                <a:cs typeface="Microsoft JhengHei"/>
              </a:rPr>
              <a:t>场景</a:t>
            </a:r>
            <a:r>
              <a:rPr lang="zh-CN" altLang="en-US" sz="2200" b="1" spc="15" dirty="0">
                <a:latin typeface="楷体" panose="02010609060101010101" pitchFamily="49" charset="-122"/>
                <a:ea typeface="楷体" panose="02010609060101010101" pitchFamily="49" charset="-122"/>
                <a:cs typeface="Microsoft JhengHei"/>
              </a:rPr>
              <a:t>：成</a:t>
            </a:r>
            <a:r>
              <a:rPr lang="zh-CN" altLang="en-US" sz="2200" b="1" spc="5" dirty="0">
                <a:latin typeface="楷体" panose="02010609060101010101" pitchFamily="49" charset="-122"/>
                <a:ea typeface="楷体" panose="02010609060101010101" pitchFamily="49" charset="-122"/>
                <a:cs typeface="Microsoft JhengHei"/>
              </a:rPr>
              <a:t>员</a:t>
            </a:r>
            <a:r>
              <a:rPr lang="zh-CN" altLang="en-US" sz="2200" b="1" spc="15" dirty="0">
                <a:latin typeface="楷体" panose="02010609060101010101" pitchFamily="49" charset="-122"/>
                <a:ea typeface="楷体" panose="02010609060101010101" pitchFamily="49" charset="-122"/>
                <a:cs typeface="Microsoft JhengHei"/>
              </a:rPr>
              <a:t>关系测</a:t>
            </a:r>
            <a:r>
              <a:rPr lang="zh-CN" altLang="en-US" sz="2200" b="1" spc="60" dirty="0">
                <a:latin typeface="楷体" panose="02010609060101010101" pitchFamily="49" charset="-122"/>
                <a:ea typeface="楷体" panose="02010609060101010101" pitchFamily="49" charset="-122"/>
                <a:cs typeface="Microsoft JhengHei"/>
              </a:rPr>
              <a:t>试</a:t>
            </a:r>
            <a:r>
              <a:rPr lang="zh-CN" altLang="en-US" sz="2200" b="1" spc="5" dirty="0">
                <a:latin typeface="楷体" panose="02010609060101010101" pitchFamily="49" charset="-122"/>
                <a:ea typeface="楷体" panose="02010609060101010101" pitchFamily="49" charset="-122"/>
                <a:cs typeface="Microsoft JhengHei"/>
              </a:rPr>
              <a:t>、</a:t>
            </a:r>
            <a:r>
              <a:rPr lang="zh-CN" altLang="en-US" sz="2200" b="1" spc="20" dirty="0">
                <a:latin typeface="楷体" panose="02010609060101010101" pitchFamily="49" charset="-122"/>
                <a:ea typeface="楷体" panose="02010609060101010101" pitchFamily="49" charset="-122"/>
                <a:cs typeface="Microsoft JhengHei"/>
              </a:rPr>
              <a:t>元素去重</a:t>
            </a:r>
            <a:r>
              <a:rPr lang="zh-CN" altLang="en-US" sz="2200" b="1" spc="20" dirty="0" smtClean="0">
                <a:latin typeface="楷体" panose="02010609060101010101" pitchFamily="49" charset="-122"/>
                <a:ea typeface="楷体" panose="02010609060101010101" pitchFamily="49" charset="-122"/>
                <a:cs typeface="Microsoft JhengHei"/>
              </a:rPr>
              <a:t>和删除数据项。</a:t>
            </a:r>
            <a:endParaRPr lang="zh-CN" altLang="en-US" sz="2200" b="1" dirty="0">
              <a:latin typeface="楷体" panose="02010609060101010101" pitchFamily="49" charset="-122"/>
              <a:ea typeface="楷体" panose="02010609060101010101" pitchFamily="49" charset="-122"/>
              <a:cs typeface="Microsoft JhengHei"/>
            </a:endParaRPr>
          </a:p>
        </p:txBody>
      </p:sp>
      <p:sp>
        <p:nvSpPr>
          <p:cNvPr id="3" name="矩形 2"/>
          <p:cNvSpPr/>
          <p:nvPr/>
        </p:nvSpPr>
        <p:spPr>
          <a:xfrm>
            <a:off x="263996" y="1555631"/>
            <a:ext cx="8524056" cy="2108269"/>
          </a:xfrm>
          <a:prstGeom prst="rect">
            <a:avLst/>
          </a:prstGeom>
        </p:spPr>
        <p:txBody>
          <a:bodyPr wrap="square">
            <a:spAutoFit/>
          </a:bodyPr>
          <a:lstStyle/>
          <a:p>
            <a:pPr marL="416559">
              <a:lnSpc>
                <a:spcPct val="100000"/>
              </a:lnSpc>
            </a:pPr>
            <a:r>
              <a:rPr lang="en-US" altLang="zh-CN" sz="1800" b="1" spc="-5" dirty="0" smtClean="0">
                <a:solidFill>
                  <a:srgbClr val="0000FF"/>
                </a:solidFill>
                <a:latin typeface="Courier New"/>
                <a:cs typeface="Courier New"/>
              </a:rPr>
              <a:t>&gt;&gt;&gt;</a:t>
            </a:r>
            <a:r>
              <a:rPr lang="en-US" altLang="zh-CN" sz="1800" b="1" spc="-10" dirty="0" smtClean="0">
                <a:solidFill>
                  <a:srgbClr val="0000FF"/>
                </a:solidFill>
                <a:latin typeface="Courier New"/>
                <a:cs typeface="Courier New"/>
              </a:rPr>
              <a:t>"</a:t>
            </a:r>
            <a:r>
              <a:rPr lang="en-US" altLang="zh-CN" sz="1800" b="1" spc="-10" dirty="0">
                <a:solidFill>
                  <a:srgbClr val="0000FF"/>
                </a:solidFill>
                <a:latin typeface="Courier New"/>
                <a:cs typeface="Courier New"/>
              </a:rPr>
              <a:t>BIT"</a:t>
            </a:r>
            <a:r>
              <a:rPr lang="en-US" altLang="zh-CN" sz="1800" b="1" spc="10" dirty="0">
                <a:solidFill>
                  <a:srgbClr val="0000FF"/>
                </a:solidFill>
                <a:latin typeface="Courier New"/>
                <a:cs typeface="Courier New"/>
              </a:rPr>
              <a:t> </a:t>
            </a:r>
            <a:r>
              <a:rPr lang="en-US" altLang="zh-CN" sz="1800" b="1" spc="-10" dirty="0">
                <a:solidFill>
                  <a:srgbClr val="0000FF"/>
                </a:solidFill>
                <a:latin typeface="Courier New"/>
                <a:cs typeface="Courier New"/>
              </a:rPr>
              <a:t>in {"PYTHON",</a:t>
            </a:r>
            <a:r>
              <a:rPr lang="en-US" altLang="zh-CN" sz="1800" b="1" spc="35" dirty="0">
                <a:solidFill>
                  <a:srgbClr val="0000FF"/>
                </a:solidFill>
                <a:latin typeface="Courier New"/>
                <a:cs typeface="Courier New"/>
              </a:rPr>
              <a:t> </a:t>
            </a:r>
            <a:r>
              <a:rPr lang="en-US" altLang="zh-CN" sz="1800" b="1" spc="-10" dirty="0">
                <a:solidFill>
                  <a:srgbClr val="0000FF"/>
                </a:solidFill>
                <a:latin typeface="Courier New"/>
                <a:cs typeface="Courier New"/>
              </a:rPr>
              <a:t>"BIT",</a:t>
            </a:r>
            <a:r>
              <a:rPr lang="en-US" altLang="zh-CN" sz="1800" b="1" spc="10" dirty="0">
                <a:solidFill>
                  <a:srgbClr val="0000FF"/>
                </a:solidFill>
                <a:latin typeface="Courier New"/>
                <a:cs typeface="Courier New"/>
              </a:rPr>
              <a:t> </a:t>
            </a:r>
            <a:r>
              <a:rPr lang="en-US" altLang="zh-CN" sz="1800" b="1" spc="-10" dirty="0">
                <a:solidFill>
                  <a:srgbClr val="0000FF"/>
                </a:solidFill>
                <a:latin typeface="Courier New"/>
                <a:cs typeface="Courier New"/>
              </a:rPr>
              <a:t>123,</a:t>
            </a:r>
            <a:r>
              <a:rPr lang="en-US" altLang="zh-CN" sz="1800" b="1" spc="10" dirty="0">
                <a:solidFill>
                  <a:srgbClr val="0000FF"/>
                </a:solidFill>
                <a:latin typeface="Courier New"/>
                <a:cs typeface="Courier New"/>
              </a:rPr>
              <a:t> </a:t>
            </a:r>
            <a:r>
              <a:rPr lang="en-US" altLang="zh-CN" sz="1800" b="1" spc="-10" dirty="0">
                <a:solidFill>
                  <a:srgbClr val="0000FF"/>
                </a:solidFill>
                <a:latin typeface="Courier New"/>
                <a:cs typeface="Courier New"/>
              </a:rPr>
              <a:t>"GOOD"}</a:t>
            </a:r>
            <a:r>
              <a:rPr lang="en-US" altLang="zh-CN" sz="1800" b="1" spc="20" dirty="0">
                <a:solidFill>
                  <a:srgbClr val="0000FF"/>
                </a:solidFill>
                <a:latin typeface="Courier New"/>
                <a:cs typeface="Courier New"/>
              </a:rPr>
              <a:t> </a:t>
            </a:r>
            <a:r>
              <a:rPr lang="en-US" altLang="zh-CN" sz="1800" b="1" spc="25" dirty="0">
                <a:latin typeface="Courier New"/>
                <a:cs typeface="Courier New"/>
              </a:rPr>
              <a:t>#</a:t>
            </a:r>
            <a:r>
              <a:rPr lang="zh-CN" altLang="en-US" sz="1800" spc="-10" dirty="0">
                <a:latin typeface="Adobe 黑体 Std R"/>
                <a:cs typeface="Adobe 黑体 Std R"/>
              </a:rPr>
              <a:t>成员关系测试</a:t>
            </a:r>
            <a:endParaRPr lang="zh-CN" altLang="en-US" sz="1800" dirty="0">
              <a:latin typeface="Adobe 黑体 Std R"/>
              <a:cs typeface="Adobe 黑体 Std R"/>
            </a:endParaRPr>
          </a:p>
          <a:p>
            <a:pPr marL="416559">
              <a:lnSpc>
                <a:spcPct val="100000"/>
              </a:lnSpc>
              <a:spcBef>
                <a:spcPts val="70"/>
              </a:spcBef>
            </a:pPr>
            <a:r>
              <a:rPr lang="en-US" altLang="zh-CN" sz="1800" spc="-10" dirty="0">
                <a:solidFill>
                  <a:srgbClr val="0000FF"/>
                </a:solidFill>
                <a:latin typeface="Courier New"/>
                <a:cs typeface="Courier New"/>
              </a:rPr>
              <a:t>True</a:t>
            </a:r>
            <a:endParaRPr lang="en-US" altLang="zh-CN" sz="1800" dirty="0">
              <a:solidFill>
                <a:srgbClr val="0000FF"/>
              </a:solidFill>
              <a:latin typeface="Courier New"/>
              <a:cs typeface="Courier New"/>
            </a:endParaRPr>
          </a:p>
          <a:p>
            <a:pPr marL="416559">
              <a:lnSpc>
                <a:spcPct val="100000"/>
              </a:lnSpc>
              <a:spcBef>
                <a:spcPts val="80"/>
              </a:spcBef>
            </a:pPr>
            <a:r>
              <a:rPr lang="en-US" altLang="zh-CN" sz="1800" b="1" spc="-5" dirty="0">
                <a:solidFill>
                  <a:srgbClr val="0000FF"/>
                </a:solidFill>
                <a:latin typeface="Courier New"/>
                <a:cs typeface="Courier New"/>
              </a:rPr>
              <a:t>&gt;&gt;&gt;</a:t>
            </a:r>
            <a:r>
              <a:rPr lang="en-US" altLang="zh-CN" sz="1800" b="1" spc="-5" dirty="0" err="1">
                <a:solidFill>
                  <a:srgbClr val="0000FF"/>
                </a:solidFill>
                <a:latin typeface="Courier New"/>
                <a:cs typeface="Courier New"/>
              </a:rPr>
              <a:t>tu</a:t>
            </a:r>
            <a:r>
              <a:rPr lang="en-US" altLang="zh-CN" sz="1800" b="1" dirty="0" err="1">
                <a:solidFill>
                  <a:srgbClr val="0000FF"/>
                </a:solidFill>
                <a:latin typeface="Courier New"/>
                <a:cs typeface="Courier New"/>
              </a:rPr>
              <a:t>p</a:t>
            </a:r>
            <a:r>
              <a:rPr lang="en-US" altLang="zh-CN" sz="1800" b="1" spc="-15" dirty="0">
                <a:solidFill>
                  <a:srgbClr val="0000FF"/>
                </a:solidFill>
                <a:latin typeface="Courier New"/>
                <a:cs typeface="Courier New"/>
              </a:rPr>
              <a:t> </a:t>
            </a:r>
            <a:r>
              <a:rPr lang="en-US" altLang="zh-CN" sz="1800" b="1" dirty="0">
                <a:solidFill>
                  <a:srgbClr val="0000FF"/>
                </a:solidFill>
                <a:latin typeface="Courier New"/>
                <a:cs typeface="Courier New"/>
              </a:rPr>
              <a:t>=</a:t>
            </a:r>
            <a:r>
              <a:rPr lang="en-US" altLang="zh-CN" sz="1800" b="1" spc="-15" dirty="0">
                <a:solidFill>
                  <a:srgbClr val="0000FF"/>
                </a:solidFill>
                <a:latin typeface="Courier New"/>
                <a:cs typeface="Courier New"/>
              </a:rPr>
              <a:t> </a:t>
            </a:r>
            <a:r>
              <a:rPr lang="en-US" altLang="zh-CN" sz="1800" b="1" spc="-5" dirty="0">
                <a:solidFill>
                  <a:srgbClr val="0000FF"/>
                </a:solidFill>
                <a:latin typeface="Courier New"/>
                <a:cs typeface="Courier New"/>
              </a:rPr>
              <a:t>(</a:t>
            </a:r>
            <a:r>
              <a:rPr lang="en-US" altLang="zh-CN" sz="1800" b="1" spc="-10" dirty="0">
                <a:solidFill>
                  <a:srgbClr val="0000FF"/>
                </a:solidFill>
                <a:latin typeface="Courier New"/>
                <a:cs typeface="Courier New"/>
              </a:rPr>
              <a:t>"PYTHON",</a:t>
            </a:r>
            <a:r>
              <a:rPr lang="en-US" altLang="zh-CN" sz="1800" b="1" spc="20" dirty="0">
                <a:solidFill>
                  <a:srgbClr val="0000FF"/>
                </a:solidFill>
                <a:latin typeface="Courier New"/>
                <a:cs typeface="Courier New"/>
              </a:rPr>
              <a:t> </a:t>
            </a:r>
            <a:r>
              <a:rPr lang="en-US" altLang="zh-CN" sz="1800" b="1" spc="-10" dirty="0">
                <a:solidFill>
                  <a:srgbClr val="0000FF"/>
                </a:solidFill>
                <a:latin typeface="Courier New"/>
                <a:cs typeface="Courier New"/>
              </a:rPr>
              <a:t>"BIT",</a:t>
            </a:r>
            <a:r>
              <a:rPr lang="en-US" altLang="zh-CN" sz="1800" b="1" spc="10" dirty="0">
                <a:solidFill>
                  <a:srgbClr val="0000FF"/>
                </a:solidFill>
                <a:latin typeface="Courier New"/>
                <a:cs typeface="Courier New"/>
              </a:rPr>
              <a:t> </a:t>
            </a:r>
            <a:r>
              <a:rPr lang="en-US" altLang="zh-CN" sz="1800" b="1" spc="-10" dirty="0">
                <a:solidFill>
                  <a:srgbClr val="0000FF"/>
                </a:solidFill>
                <a:latin typeface="Courier New"/>
                <a:cs typeface="Courier New"/>
              </a:rPr>
              <a:t>123,</a:t>
            </a:r>
            <a:r>
              <a:rPr lang="en-US" altLang="zh-CN" sz="1800" b="1" spc="20" dirty="0">
                <a:solidFill>
                  <a:srgbClr val="0000FF"/>
                </a:solidFill>
                <a:latin typeface="Courier New"/>
                <a:cs typeface="Courier New"/>
              </a:rPr>
              <a:t> </a:t>
            </a:r>
            <a:r>
              <a:rPr lang="en-US" altLang="zh-CN" sz="1800" b="1" spc="-10" dirty="0">
                <a:solidFill>
                  <a:srgbClr val="0000FF"/>
                </a:solidFill>
                <a:latin typeface="Courier New"/>
                <a:cs typeface="Courier New"/>
              </a:rPr>
              <a:t>"GOOD",</a:t>
            </a:r>
            <a:r>
              <a:rPr lang="en-US" altLang="zh-CN" sz="1800" b="1" spc="10" dirty="0">
                <a:solidFill>
                  <a:srgbClr val="0000FF"/>
                </a:solidFill>
                <a:latin typeface="Courier New"/>
                <a:cs typeface="Courier New"/>
              </a:rPr>
              <a:t> </a:t>
            </a:r>
            <a:r>
              <a:rPr lang="en-US" altLang="zh-CN" sz="1800" b="1" spc="-10" dirty="0">
                <a:solidFill>
                  <a:srgbClr val="0000FF"/>
                </a:solidFill>
                <a:latin typeface="Courier New"/>
                <a:cs typeface="Courier New"/>
              </a:rPr>
              <a:t>123</a:t>
            </a:r>
            <a:r>
              <a:rPr lang="en-US" altLang="zh-CN" sz="1800" b="1" spc="-10" dirty="0">
                <a:latin typeface="Courier New"/>
                <a:cs typeface="Courier New"/>
              </a:rPr>
              <a:t>)</a:t>
            </a:r>
            <a:r>
              <a:rPr lang="en-US" altLang="zh-CN" sz="1800" b="1" spc="10" dirty="0">
                <a:latin typeface="Courier New"/>
                <a:cs typeface="Courier New"/>
              </a:rPr>
              <a:t> </a:t>
            </a:r>
            <a:r>
              <a:rPr lang="en-US" altLang="zh-CN" sz="1800" b="1" dirty="0">
                <a:latin typeface="Courier New"/>
                <a:cs typeface="Courier New"/>
              </a:rPr>
              <a:t>#</a:t>
            </a:r>
            <a:r>
              <a:rPr lang="zh-CN" altLang="en-US" sz="1800" spc="-10" dirty="0">
                <a:latin typeface="Adobe 黑体 Std R"/>
                <a:cs typeface="Adobe 黑体 Std R"/>
              </a:rPr>
              <a:t>元素去重</a:t>
            </a:r>
            <a:endParaRPr lang="zh-CN" altLang="en-US" sz="1800" dirty="0">
              <a:latin typeface="Adobe 黑体 Std R"/>
              <a:cs typeface="Adobe 黑体 Std R"/>
            </a:endParaRPr>
          </a:p>
          <a:p>
            <a:pPr marL="416559">
              <a:lnSpc>
                <a:spcPct val="100000"/>
              </a:lnSpc>
              <a:spcBef>
                <a:spcPts val="70"/>
              </a:spcBef>
            </a:pPr>
            <a:r>
              <a:rPr lang="en-US" altLang="zh-CN" sz="1800" b="1" spc="-10" dirty="0">
                <a:solidFill>
                  <a:srgbClr val="0000FF"/>
                </a:solidFill>
                <a:latin typeface="Courier New"/>
                <a:cs typeface="Courier New"/>
              </a:rPr>
              <a:t>&gt;&gt;&gt;set(</a:t>
            </a:r>
            <a:r>
              <a:rPr lang="en-US" altLang="zh-CN" sz="1800" b="1" spc="-10" dirty="0" err="1">
                <a:solidFill>
                  <a:srgbClr val="0000FF"/>
                </a:solidFill>
                <a:latin typeface="Courier New"/>
                <a:cs typeface="Courier New"/>
              </a:rPr>
              <a:t>tup</a:t>
            </a:r>
            <a:r>
              <a:rPr lang="en-US" altLang="zh-CN" sz="1800" b="1" spc="-10" dirty="0">
                <a:solidFill>
                  <a:srgbClr val="0000FF"/>
                </a:solidFill>
                <a:latin typeface="Courier New"/>
                <a:cs typeface="Courier New"/>
              </a:rPr>
              <a:t>)</a:t>
            </a:r>
            <a:endParaRPr lang="en-US" altLang="zh-CN" sz="1800" dirty="0">
              <a:solidFill>
                <a:srgbClr val="0000FF"/>
              </a:solidFill>
              <a:latin typeface="Courier New"/>
              <a:cs typeface="Courier New"/>
            </a:endParaRPr>
          </a:p>
          <a:p>
            <a:pPr marL="416559">
              <a:lnSpc>
                <a:spcPct val="100000"/>
              </a:lnSpc>
              <a:spcBef>
                <a:spcPts val="80"/>
              </a:spcBef>
            </a:pPr>
            <a:r>
              <a:rPr lang="en-US" altLang="zh-CN" sz="1800" spc="-10" dirty="0">
                <a:solidFill>
                  <a:srgbClr val="0000FF"/>
                </a:solidFill>
                <a:latin typeface="Courier New"/>
                <a:cs typeface="Courier New"/>
              </a:rPr>
              <a:t>{123, </a:t>
            </a:r>
            <a:r>
              <a:rPr lang="en-US" altLang="zh-CN" sz="1800" spc="5" dirty="0">
                <a:solidFill>
                  <a:srgbClr val="0000FF"/>
                </a:solidFill>
                <a:latin typeface="Courier New"/>
                <a:cs typeface="Courier New"/>
              </a:rPr>
              <a:t>'</a:t>
            </a:r>
            <a:r>
              <a:rPr lang="en-US" altLang="zh-CN" sz="1800" spc="-10" dirty="0">
                <a:solidFill>
                  <a:srgbClr val="0000FF"/>
                </a:solidFill>
                <a:latin typeface="Courier New"/>
                <a:cs typeface="Courier New"/>
              </a:rPr>
              <a:t>GOOD</a:t>
            </a:r>
            <a:r>
              <a:rPr lang="en-US" altLang="zh-CN" sz="1800" spc="5" dirty="0">
                <a:solidFill>
                  <a:srgbClr val="0000FF"/>
                </a:solidFill>
                <a:latin typeface="Courier New"/>
                <a:cs typeface="Courier New"/>
              </a:rPr>
              <a:t>'</a:t>
            </a:r>
            <a:r>
              <a:rPr lang="en-US" altLang="zh-CN" sz="1800" spc="-10" dirty="0">
                <a:solidFill>
                  <a:srgbClr val="0000FF"/>
                </a:solidFill>
                <a:latin typeface="Courier New"/>
                <a:cs typeface="Courier New"/>
              </a:rPr>
              <a:t>, 'BIT</a:t>
            </a:r>
            <a:r>
              <a:rPr lang="en-US" altLang="zh-CN" sz="1800" spc="5" dirty="0">
                <a:solidFill>
                  <a:srgbClr val="0000FF"/>
                </a:solidFill>
                <a:latin typeface="Courier New"/>
                <a:cs typeface="Courier New"/>
              </a:rPr>
              <a:t>'</a:t>
            </a:r>
            <a:r>
              <a:rPr lang="en-US" altLang="zh-CN" sz="1800" spc="-10" dirty="0">
                <a:solidFill>
                  <a:srgbClr val="0000FF"/>
                </a:solidFill>
                <a:latin typeface="Courier New"/>
                <a:cs typeface="Courier New"/>
              </a:rPr>
              <a:t>, 'P</a:t>
            </a:r>
            <a:r>
              <a:rPr lang="en-US" altLang="zh-CN" sz="1800" spc="5" dirty="0">
                <a:solidFill>
                  <a:srgbClr val="0000FF"/>
                </a:solidFill>
                <a:latin typeface="Courier New"/>
                <a:cs typeface="Courier New"/>
              </a:rPr>
              <a:t>Y</a:t>
            </a:r>
            <a:r>
              <a:rPr lang="en-US" altLang="zh-CN" sz="1800" spc="-10" dirty="0">
                <a:solidFill>
                  <a:srgbClr val="0000FF"/>
                </a:solidFill>
                <a:latin typeface="Courier New"/>
                <a:cs typeface="Courier New"/>
              </a:rPr>
              <a:t>THON'}</a:t>
            </a:r>
            <a:endParaRPr lang="en-US" altLang="zh-CN" sz="1800" dirty="0">
              <a:solidFill>
                <a:srgbClr val="0000FF"/>
              </a:solidFill>
              <a:latin typeface="Courier New"/>
              <a:cs typeface="Courier New"/>
            </a:endParaRPr>
          </a:p>
          <a:p>
            <a:pPr marL="416559">
              <a:lnSpc>
                <a:spcPct val="100000"/>
              </a:lnSpc>
              <a:spcBef>
                <a:spcPts val="85"/>
              </a:spcBef>
            </a:pPr>
            <a:r>
              <a:rPr lang="en-US" altLang="zh-CN" sz="1800" b="1" spc="-10" dirty="0">
                <a:solidFill>
                  <a:srgbClr val="0000FF"/>
                </a:solidFill>
                <a:latin typeface="Courier New"/>
                <a:cs typeface="Courier New"/>
              </a:rPr>
              <a:t>&gt;&gt;</a:t>
            </a:r>
            <a:r>
              <a:rPr lang="en-US" altLang="zh-CN" sz="1800" b="1" spc="-15" dirty="0">
                <a:solidFill>
                  <a:srgbClr val="0000FF"/>
                </a:solidFill>
                <a:latin typeface="Courier New"/>
                <a:cs typeface="Courier New"/>
              </a:rPr>
              <a:t>&gt;</a:t>
            </a:r>
            <a:r>
              <a:rPr lang="en-US" altLang="zh-CN" sz="1800" b="1" spc="-10" dirty="0" err="1">
                <a:solidFill>
                  <a:srgbClr val="0000FF"/>
                </a:solidFill>
                <a:latin typeface="Courier New"/>
                <a:cs typeface="Courier New"/>
              </a:rPr>
              <a:t>newtup</a:t>
            </a:r>
            <a:r>
              <a:rPr lang="en-US" altLang="zh-CN" sz="1800" b="1" spc="25" dirty="0">
                <a:solidFill>
                  <a:srgbClr val="0000FF"/>
                </a:solidFill>
                <a:latin typeface="Courier New"/>
                <a:cs typeface="Courier New"/>
              </a:rPr>
              <a:t> </a:t>
            </a:r>
            <a:r>
              <a:rPr lang="en-US" altLang="zh-CN" sz="1800" b="1" spc="-10" dirty="0">
                <a:solidFill>
                  <a:srgbClr val="0000FF"/>
                </a:solidFill>
                <a:latin typeface="Courier New"/>
                <a:cs typeface="Courier New"/>
              </a:rPr>
              <a:t>= tuple(set(</a:t>
            </a:r>
            <a:r>
              <a:rPr lang="en-US" altLang="zh-CN" sz="1800" b="1" spc="-10" dirty="0" err="1">
                <a:solidFill>
                  <a:srgbClr val="0000FF"/>
                </a:solidFill>
                <a:latin typeface="Courier New"/>
                <a:cs typeface="Courier New"/>
              </a:rPr>
              <a:t>tup</a:t>
            </a:r>
            <a:r>
              <a:rPr lang="en-US" altLang="zh-CN" sz="1800" b="1" spc="-10" dirty="0">
                <a:solidFill>
                  <a:srgbClr val="0000FF"/>
                </a:solidFill>
                <a:latin typeface="Courier New"/>
                <a:cs typeface="Courier New"/>
              </a:rPr>
              <a:t>)–{</a:t>
            </a:r>
            <a:r>
              <a:rPr lang="en-US" altLang="zh-CN" sz="1800" spc="-10" dirty="0">
                <a:solidFill>
                  <a:srgbClr val="0000FF"/>
                </a:solidFill>
                <a:latin typeface="Courier New"/>
                <a:cs typeface="Courier New"/>
              </a:rPr>
              <a:t>'PYTHO</a:t>
            </a:r>
            <a:r>
              <a:rPr lang="en-US" altLang="zh-CN" sz="1800" dirty="0">
                <a:solidFill>
                  <a:srgbClr val="0000FF"/>
                </a:solidFill>
                <a:latin typeface="Courier New"/>
                <a:cs typeface="Courier New"/>
              </a:rPr>
              <a:t>N'</a:t>
            </a:r>
            <a:r>
              <a:rPr lang="en-US" altLang="zh-CN" sz="1800" b="1" spc="-10" dirty="0">
                <a:solidFill>
                  <a:srgbClr val="0000FF"/>
                </a:solidFill>
                <a:latin typeface="Courier New"/>
                <a:cs typeface="Courier New"/>
              </a:rPr>
              <a:t>})</a:t>
            </a:r>
            <a:r>
              <a:rPr lang="en-US" altLang="zh-CN" sz="1800" b="1" spc="60" dirty="0">
                <a:solidFill>
                  <a:srgbClr val="0000FF"/>
                </a:solidFill>
                <a:latin typeface="Courier New"/>
                <a:cs typeface="Courier New"/>
              </a:rPr>
              <a:t> </a:t>
            </a:r>
            <a:r>
              <a:rPr lang="en-US" altLang="zh-CN" sz="1800" b="1" spc="-10" dirty="0">
                <a:solidFill>
                  <a:srgbClr val="0000FF"/>
                </a:solidFill>
                <a:latin typeface="Courier New"/>
                <a:cs typeface="Courier New"/>
              </a:rPr>
              <a:t>#</a:t>
            </a:r>
            <a:r>
              <a:rPr lang="en-US" altLang="zh-CN" sz="1800" b="1" spc="15" dirty="0">
                <a:solidFill>
                  <a:srgbClr val="0000FF"/>
                </a:solidFill>
                <a:latin typeface="Courier New"/>
                <a:cs typeface="Courier New"/>
              </a:rPr>
              <a:t> </a:t>
            </a:r>
            <a:r>
              <a:rPr lang="zh-CN" altLang="en-US" sz="1800" spc="-10" dirty="0">
                <a:latin typeface="Adobe 黑体 Std R"/>
                <a:cs typeface="Adobe 黑体 Std R"/>
              </a:rPr>
              <a:t>去重同时删除数据项</a:t>
            </a:r>
            <a:endParaRPr lang="zh-CN" altLang="en-US" sz="1800" dirty="0">
              <a:latin typeface="Adobe 黑体 Std R"/>
              <a:cs typeface="Adobe 黑体 Std R"/>
            </a:endParaRPr>
          </a:p>
          <a:p>
            <a:pPr marL="416559">
              <a:lnSpc>
                <a:spcPct val="100000"/>
              </a:lnSpc>
              <a:spcBef>
                <a:spcPts val="75"/>
              </a:spcBef>
            </a:pPr>
            <a:r>
              <a:rPr lang="en-US" altLang="zh-CN" sz="1800" spc="-10" dirty="0">
                <a:solidFill>
                  <a:srgbClr val="0000FF"/>
                </a:solidFill>
                <a:latin typeface="Courier New"/>
                <a:cs typeface="Courier New"/>
              </a:rPr>
              <a:t>('GOOD</a:t>
            </a:r>
            <a:r>
              <a:rPr lang="en-US" altLang="zh-CN" sz="1800" spc="5" dirty="0">
                <a:solidFill>
                  <a:srgbClr val="0000FF"/>
                </a:solidFill>
                <a:latin typeface="Courier New"/>
                <a:cs typeface="Courier New"/>
              </a:rPr>
              <a:t>'</a:t>
            </a:r>
            <a:r>
              <a:rPr lang="en-US" altLang="zh-CN" sz="1800" spc="-10" dirty="0">
                <a:solidFill>
                  <a:srgbClr val="0000FF"/>
                </a:solidFill>
                <a:latin typeface="Courier New"/>
                <a:cs typeface="Courier New"/>
              </a:rPr>
              <a:t>, 12</a:t>
            </a:r>
            <a:r>
              <a:rPr lang="en-US" altLang="zh-CN" sz="1800" spc="5" dirty="0">
                <a:solidFill>
                  <a:srgbClr val="0000FF"/>
                </a:solidFill>
                <a:latin typeface="Courier New"/>
                <a:cs typeface="Courier New"/>
              </a:rPr>
              <a:t>3</a:t>
            </a:r>
            <a:r>
              <a:rPr lang="en-US" altLang="zh-CN" sz="1800" spc="-10" dirty="0">
                <a:solidFill>
                  <a:srgbClr val="0000FF"/>
                </a:solidFill>
                <a:latin typeface="Courier New"/>
                <a:cs typeface="Courier New"/>
              </a:rPr>
              <a:t>, 'BIT</a:t>
            </a:r>
            <a:r>
              <a:rPr lang="en-US" altLang="zh-CN" sz="1800" spc="5" dirty="0">
                <a:solidFill>
                  <a:srgbClr val="0000FF"/>
                </a:solidFill>
                <a:latin typeface="Courier New"/>
                <a:cs typeface="Courier New"/>
              </a:rPr>
              <a:t>'</a:t>
            </a:r>
            <a:r>
              <a:rPr lang="en-US" altLang="zh-CN" sz="1800" spc="-10" dirty="0">
                <a:solidFill>
                  <a:srgbClr val="0000FF"/>
                </a:solidFill>
                <a:latin typeface="Courier New"/>
                <a:cs typeface="Courier New"/>
              </a:rPr>
              <a:t>)</a:t>
            </a:r>
            <a:endParaRPr lang="en-US" altLang="zh-CN" sz="1800" dirty="0">
              <a:solidFill>
                <a:srgbClr val="0000FF"/>
              </a:solidFill>
              <a:latin typeface="Courier New"/>
              <a:cs typeface="Courier New"/>
            </a:endParaRPr>
          </a:p>
        </p:txBody>
      </p:sp>
      <p:sp>
        <p:nvSpPr>
          <p:cNvPr id="4" name="矩形 3"/>
          <p:cNvSpPr/>
          <p:nvPr/>
        </p:nvSpPr>
        <p:spPr>
          <a:xfrm>
            <a:off x="386532" y="3861048"/>
            <a:ext cx="8392516" cy="2246769"/>
          </a:xfrm>
          <a:prstGeom prst="rect">
            <a:avLst/>
          </a:prstGeom>
        </p:spPr>
        <p:txBody>
          <a:bodyPr wrap="square">
            <a:spAutoFit/>
          </a:bodyPr>
          <a:lstStyle/>
          <a:p>
            <a:pPr marL="342900" indent="-342900">
              <a:buFont typeface="Arial" panose="020B0604020202020204" pitchFamily="34" charset="0"/>
              <a:buChar char="•"/>
            </a:pPr>
            <a:r>
              <a:rPr lang="zh-CN" altLang="en-US" spc="55" dirty="0">
                <a:latin typeface="楷体" panose="02010609060101010101" pitchFamily="49" charset="-122"/>
                <a:ea typeface="楷体" panose="02010609060101010101" pitchFamily="49" charset="-122"/>
                <a:cs typeface="Microsoft JhengHei"/>
              </a:rPr>
              <a:t>元素类型</a:t>
            </a:r>
            <a:r>
              <a:rPr lang="zh-CN" altLang="en-US" spc="65" dirty="0">
                <a:latin typeface="楷体" panose="02010609060101010101" pitchFamily="49" charset="-122"/>
                <a:ea typeface="楷体" panose="02010609060101010101" pitchFamily="49" charset="-122"/>
                <a:cs typeface="Microsoft JhengHei"/>
              </a:rPr>
              <a:t>只能</a:t>
            </a:r>
            <a:r>
              <a:rPr lang="zh-CN" altLang="en-US" dirty="0">
                <a:latin typeface="楷体" panose="02010609060101010101" pitchFamily="49" charset="-122"/>
                <a:ea typeface="楷体" panose="02010609060101010101" pitchFamily="49" charset="-122"/>
                <a:cs typeface="Microsoft JhengHei"/>
              </a:rPr>
              <a:t>是</a:t>
            </a:r>
            <a:r>
              <a:rPr lang="zh-CN" altLang="en-US" spc="60" dirty="0">
                <a:latin typeface="楷体" panose="02010609060101010101" pitchFamily="49" charset="-122"/>
                <a:ea typeface="楷体" panose="02010609060101010101" pitchFamily="49" charset="-122"/>
                <a:cs typeface="Microsoft JhengHei"/>
              </a:rPr>
              <a:t>固定数据类型，例如：整数、浮点数、字符串、</a:t>
            </a:r>
            <a:r>
              <a:rPr lang="zh-CN" altLang="en-US" spc="55" dirty="0">
                <a:latin typeface="楷体" panose="02010609060101010101" pitchFamily="49" charset="-122"/>
                <a:ea typeface="楷体" panose="02010609060101010101" pitchFamily="49" charset="-122"/>
                <a:cs typeface="Microsoft JhengHei"/>
              </a:rPr>
              <a:t>元</a:t>
            </a:r>
            <a:r>
              <a:rPr lang="zh-CN" altLang="en-US" spc="65" dirty="0">
                <a:latin typeface="楷体" panose="02010609060101010101" pitchFamily="49" charset="-122"/>
                <a:ea typeface="楷体" panose="02010609060101010101" pitchFamily="49" charset="-122"/>
                <a:cs typeface="Microsoft JhengHei"/>
              </a:rPr>
              <a:t>组</a:t>
            </a:r>
            <a:r>
              <a:rPr lang="zh-CN" altLang="en-US" spc="75" dirty="0">
                <a:latin typeface="楷体" panose="02010609060101010101" pitchFamily="49" charset="-122"/>
                <a:ea typeface="楷体" panose="02010609060101010101" pitchFamily="49" charset="-122"/>
                <a:cs typeface="Microsoft JhengHei"/>
              </a:rPr>
              <a:t>等</a:t>
            </a:r>
            <a:r>
              <a:rPr lang="en-US" altLang="zh-CN" dirty="0">
                <a:latin typeface="楷体" panose="02010609060101010101" pitchFamily="49" charset="-122"/>
                <a:ea typeface="楷体" panose="02010609060101010101" pitchFamily="49" charset="-122"/>
                <a:cs typeface="Microsoft JhengHei"/>
              </a:rPr>
              <a:t>,</a:t>
            </a:r>
            <a:r>
              <a:rPr lang="zh-CN" altLang="en-US" b="1" spc="60" dirty="0">
                <a:latin typeface="楷体" panose="02010609060101010101" pitchFamily="49" charset="-122"/>
                <a:ea typeface="楷体" panose="02010609060101010101" pitchFamily="49" charset="-122"/>
                <a:cs typeface="Microsoft JhengHei"/>
              </a:rPr>
              <a:t>列表、字典和集合类型本身都是可变数据类</a:t>
            </a:r>
            <a:r>
              <a:rPr lang="zh-CN" altLang="en-US" b="1" spc="65" dirty="0">
                <a:latin typeface="楷体" panose="02010609060101010101" pitchFamily="49" charset="-122"/>
                <a:ea typeface="楷体" panose="02010609060101010101" pitchFamily="49" charset="-122"/>
                <a:cs typeface="Microsoft JhengHei"/>
              </a:rPr>
              <a:t>型</a:t>
            </a:r>
            <a:r>
              <a:rPr lang="zh-CN" altLang="en-US" b="1" spc="60" dirty="0">
                <a:latin typeface="楷体" panose="02010609060101010101" pitchFamily="49" charset="-122"/>
                <a:ea typeface="楷体" panose="02010609060101010101" pitchFamily="49" charset="-122"/>
                <a:cs typeface="Microsoft JhengHei"/>
              </a:rPr>
              <a:t>，</a:t>
            </a:r>
            <a:r>
              <a:rPr lang="zh-CN" altLang="en-US" b="1" spc="55" dirty="0">
                <a:latin typeface="楷体" panose="02010609060101010101" pitchFamily="49" charset="-122"/>
                <a:ea typeface="楷体" panose="02010609060101010101" pitchFamily="49" charset="-122"/>
                <a:cs typeface="Microsoft JhengHei"/>
              </a:rPr>
              <a:t>不</a:t>
            </a:r>
            <a:r>
              <a:rPr lang="zh-CN" altLang="en-US" b="1" spc="65" dirty="0">
                <a:latin typeface="楷体" panose="02010609060101010101" pitchFamily="49" charset="-122"/>
                <a:ea typeface="楷体" panose="02010609060101010101" pitchFamily="49" charset="-122"/>
                <a:cs typeface="Microsoft JhengHei"/>
              </a:rPr>
              <a:t>能作</a:t>
            </a:r>
            <a:r>
              <a:rPr lang="zh-CN" altLang="en-US" b="1" dirty="0">
                <a:latin typeface="楷体" panose="02010609060101010101" pitchFamily="49" charset="-122"/>
                <a:ea typeface="楷体" panose="02010609060101010101" pitchFamily="49" charset="-122"/>
                <a:cs typeface="Microsoft JhengHei"/>
              </a:rPr>
              <a:t>为集合的元素出现</a:t>
            </a:r>
            <a:r>
              <a:rPr lang="zh-CN" altLang="en-US" b="1" dirty="0" smtClean="0">
                <a:latin typeface="楷体" panose="02010609060101010101" pitchFamily="49" charset="-122"/>
                <a:ea typeface="楷体" panose="02010609060101010101" pitchFamily="49" charset="-122"/>
                <a:cs typeface="Microsoft JhengHei"/>
              </a:rPr>
              <a:t>。</a:t>
            </a:r>
            <a:endParaRPr lang="en-US" altLang="zh-CN" b="1" dirty="0" smtClean="0">
              <a:latin typeface="楷体" panose="02010609060101010101" pitchFamily="49" charset="-122"/>
              <a:ea typeface="楷体" panose="02010609060101010101" pitchFamily="49" charset="-122"/>
              <a:cs typeface="Microsoft JhengHei"/>
            </a:endParaRPr>
          </a:p>
          <a:p>
            <a:pPr marL="342900" indent="-342900">
              <a:buFont typeface="Arial" panose="020B0604020202020204" pitchFamily="34" charset="0"/>
              <a:buChar char="•"/>
            </a:pPr>
            <a:r>
              <a:rPr lang="zh-CN" altLang="en-US" spc="55" dirty="0">
                <a:latin typeface="楷体" panose="02010609060101010101" pitchFamily="49" charset="-122"/>
                <a:ea typeface="楷体" panose="02010609060101010101" pitchFamily="49" charset="-122"/>
                <a:cs typeface="Microsoft JhengHei"/>
              </a:rPr>
              <a:t>集合类型与其他类型最大的不同在于它不</a:t>
            </a:r>
            <a:r>
              <a:rPr lang="zh-CN" altLang="en-US" b="1" spc="55" dirty="0">
                <a:solidFill>
                  <a:srgbClr val="FF0000"/>
                </a:solidFill>
                <a:latin typeface="楷体" panose="02010609060101010101" pitchFamily="49" charset="-122"/>
                <a:ea typeface="楷体" panose="02010609060101010101" pitchFamily="49" charset="-122"/>
                <a:cs typeface="Microsoft JhengHei"/>
              </a:rPr>
              <a:t>包含重复元素</a:t>
            </a:r>
            <a:r>
              <a:rPr lang="zh-CN" altLang="en-US" spc="55" dirty="0">
                <a:latin typeface="楷体" panose="02010609060101010101" pitchFamily="49" charset="-122"/>
                <a:ea typeface="楷体" panose="02010609060101010101" pitchFamily="49" charset="-122"/>
                <a:cs typeface="Microsoft JhengHei"/>
              </a:rPr>
              <a:t>， 因此，</a:t>
            </a:r>
            <a:r>
              <a:rPr lang="zh-CN" altLang="en-US" b="1" spc="55" dirty="0">
                <a:latin typeface="楷体" panose="02010609060101010101" pitchFamily="49" charset="-122"/>
                <a:ea typeface="楷体" panose="02010609060101010101" pitchFamily="49" charset="-122"/>
                <a:cs typeface="Microsoft JhengHei"/>
              </a:rPr>
              <a:t>当需要对一维数据进行</a:t>
            </a:r>
            <a:r>
              <a:rPr lang="zh-CN" altLang="en-US" b="1" spc="55" dirty="0">
                <a:solidFill>
                  <a:srgbClr val="FF0000"/>
                </a:solidFill>
                <a:latin typeface="楷体" panose="02010609060101010101" pitchFamily="49" charset="-122"/>
                <a:ea typeface="楷体" panose="02010609060101010101" pitchFamily="49" charset="-122"/>
                <a:cs typeface="Microsoft JhengHei"/>
              </a:rPr>
              <a:t>去重</a:t>
            </a:r>
            <a:r>
              <a:rPr lang="zh-CN" altLang="en-US" b="1" spc="55" dirty="0">
                <a:latin typeface="楷体" panose="02010609060101010101" pitchFamily="49" charset="-122"/>
                <a:ea typeface="楷体" panose="02010609060101010101" pitchFamily="49" charset="-122"/>
                <a:cs typeface="Microsoft JhengHei"/>
              </a:rPr>
              <a:t>或进行数据重复处理时，一般通过集合来完成。</a:t>
            </a:r>
          </a:p>
          <a:p>
            <a:pPr marL="342900" indent="-342900">
              <a:buFont typeface="Arial" panose="020B0604020202020204" pitchFamily="34" charset="0"/>
              <a:buChar char="•"/>
            </a:pPr>
            <a:endParaRPr lang="en-US" altLang="zh-CN" dirty="0">
              <a:latin typeface="楷体" panose="02010609060101010101" pitchFamily="49" charset="-122"/>
              <a:ea typeface="楷体" panose="02010609060101010101" pitchFamily="49" charset="-122"/>
              <a:cs typeface="Microsoft JhengHei"/>
            </a:endParaRPr>
          </a:p>
        </p:txBody>
      </p:sp>
    </p:spTree>
    <p:extLst>
      <p:ext uri="{BB962C8B-B14F-4D97-AF65-F5344CB8AC3E}">
        <p14:creationId xmlns:p14="http://schemas.microsoft.com/office/powerpoint/2010/main" xmlns="" val="3808524334"/>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smtClean="0">
                <a:ea typeface="宋体" charset="-122"/>
              </a:rPr>
              <a:t>集合的基本</a:t>
            </a:r>
            <a:r>
              <a:rPr lang="zh-CN" altLang="en-US" dirty="0">
                <a:ea typeface="宋体" charset="-122"/>
              </a:rPr>
              <a:t>操作符</a:t>
            </a:r>
            <a:endParaRPr lang="zh-CN" altLang="en-US" dirty="0" smtClean="0">
              <a:ea typeface="宋体" charset="-122"/>
            </a:endParaRPr>
          </a:p>
        </p:txBody>
      </p:sp>
      <p:sp>
        <p:nvSpPr>
          <p:cNvPr id="8" name="内容占位符 2"/>
          <p:cNvSpPr>
            <a:spLocks noGrp="1"/>
          </p:cNvSpPr>
          <p:nvPr>
            <p:ph idx="1"/>
          </p:nvPr>
        </p:nvSpPr>
        <p:spPr>
          <a:xfrm>
            <a:off x="226506" y="1052736"/>
            <a:ext cx="8809990" cy="2837180"/>
          </a:xfrm>
        </p:spPr>
        <p:txBody>
          <a:bodyPr/>
          <a:lstStyle/>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1</a:t>
            </a:r>
            <a:r>
              <a:rPr lang="zh-CN" altLang="en-US" sz="2400" dirty="0" smtClean="0">
                <a:latin typeface="黑体" panose="02010609060101010101" pitchFamily="49" charset="-122"/>
                <a:ea typeface="黑体" panose="02010609060101010101" pitchFamily="49" charset="-122"/>
                <a:sym typeface="+mn-ea"/>
              </a:rPr>
              <a:t>、比较运算：</a:t>
            </a:r>
            <a:r>
              <a:rPr lang="zh-CN" altLang="en-US" sz="2400" dirty="0" smtClean="0">
                <a:ea typeface="宋体" charset="-122"/>
              </a:rPr>
              <a:t>相等、子集和超集</a:t>
            </a:r>
            <a:r>
              <a:rPr lang="en-US" altLang="zh-CN" sz="2400" dirty="0" smtClean="0">
                <a:ea typeface="宋体" charset="-122"/>
              </a:rPr>
              <a:t>(==, !=,  &lt;, &lt;=,  &gt; &gt;=)</a:t>
            </a:r>
            <a:endParaRPr lang="en-US" altLang="zh-CN" sz="2400" dirty="0" smtClean="0">
              <a:latin typeface="黑体" panose="02010609060101010101" pitchFamily="49" charset="-122"/>
              <a:ea typeface="黑体" panose="02010609060101010101" pitchFamily="49" charset="-122"/>
            </a:endParaRPr>
          </a:p>
          <a:p>
            <a:pPr marL="233680" lvl="1">
              <a:lnSpc>
                <a:spcPct val="150000"/>
              </a:lnSpc>
              <a:spcBef>
                <a:spcPts val="300"/>
              </a:spcBef>
              <a:spcAft>
                <a:spcPts val="300"/>
              </a:spcAft>
              <a:buClr>
                <a:srgbClr val="808080"/>
              </a:buClr>
              <a:buSzPct val="60000"/>
            </a:pPr>
            <a:endParaRPr lang="en-US" altLang="zh-CN" sz="2400" dirty="0" smtClean="0">
              <a:latin typeface="黑体" panose="02010609060101010101" pitchFamily="49" charset="-122"/>
              <a:ea typeface="黑体" panose="02010609060101010101" pitchFamily="49" charset="-122"/>
              <a:sym typeface="+mn-ea"/>
            </a:endParaRPr>
          </a:p>
          <a:p>
            <a:pPr marL="233680" lvl="1">
              <a:lnSpc>
                <a:spcPct val="150000"/>
              </a:lnSpc>
              <a:spcBef>
                <a:spcPts val="300"/>
              </a:spcBef>
              <a:spcAft>
                <a:spcPts val="300"/>
              </a:spcAft>
              <a:buClr>
                <a:srgbClr val="808080"/>
              </a:buClr>
              <a:buSzPct val="60000"/>
            </a:pPr>
            <a:r>
              <a:rPr lang="en-US" altLang="zh-CN" sz="2400" dirty="0" smtClean="0">
                <a:solidFill>
                  <a:srgbClr val="FF0000"/>
                </a:solidFill>
                <a:latin typeface="黑体" panose="02010609060101010101" pitchFamily="49" charset="-122"/>
                <a:ea typeface="黑体" panose="02010609060101010101" pitchFamily="49" charset="-122"/>
                <a:sym typeface="+mn-ea"/>
              </a:rPr>
              <a:t>2</a:t>
            </a:r>
            <a:r>
              <a:rPr lang="zh-CN" altLang="en-US" sz="2400" dirty="0" smtClean="0">
                <a:latin typeface="黑体" panose="02010609060101010101" pitchFamily="49" charset="-122"/>
                <a:ea typeface="黑体" panose="02010609060101010101" pitchFamily="49" charset="-122"/>
                <a:sym typeface="+mn-ea"/>
              </a:rPr>
              <a:t>、集合</a:t>
            </a:r>
            <a:r>
              <a:rPr lang="zh-CN" altLang="en-US" sz="2400" dirty="0" smtClean="0">
                <a:latin typeface="黑体" panose="02010609060101010101" pitchFamily="49" charset="-122"/>
                <a:ea typeface="黑体" panose="02010609060101010101" pitchFamily="49" charset="-122"/>
                <a:sym typeface="+mn-ea"/>
              </a:rPr>
              <a:t>运算：</a:t>
            </a:r>
            <a:r>
              <a:rPr lang="zh-CN" altLang="en-US" sz="2400" dirty="0">
                <a:ea typeface="宋体" charset="-122"/>
              </a:rPr>
              <a:t>交、并、差、对称差</a:t>
            </a:r>
            <a:endParaRPr lang="en-US" altLang="zh-CN" sz="2400" dirty="0">
              <a:ea typeface="宋体" charset="-122"/>
            </a:endParaRPr>
          </a:p>
          <a:p>
            <a:pPr marL="233680" lvl="1">
              <a:lnSpc>
                <a:spcPct val="150000"/>
              </a:lnSpc>
              <a:spcBef>
                <a:spcPts val="300"/>
              </a:spcBef>
              <a:spcAft>
                <a:spcPts val="300"/>
              </a:spcAft>
              <a:buClr>
                <a:srgbClr val="808080"/>
              </a:buClr>
              <a:buSzPct val="60000"/>
            </a:pPr>
            <a:endParaRPr lang="en-US" altLang="zh-CN" sz="2400" dirty="0" smtClean="0">
              <a:latin typeface="黑体" panose="02010609060101010101" pitchFamily="49" charset="-122"/>
              <a:ea typeface="黑体" panose="02010609060101010101" pitchFamily="49" charset="-122"/>
            </a:endParaRP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35496" y="1719874"/>
            <a:ext cx="7130380" cy="4936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83096" y="3152025"/>
            <a:ext cx="7282780" cy="4940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图片 7"/>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943225" y="3822551"/>
            <a:ext cx="1323975" cy="79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8"/>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784725" y="3768576"/>
            <a:ext cx="1304925" cy="80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图片 9"/>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127125" y="3774926"/>
            <a:ext cx="1314450" cy="80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图片 10"/>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638925" y="3781276"/>
            <a:ext cx="1285875" cy="80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矩形 11"/>
          <p:cNvSpPr>
            <a:spLocks noChangeArrowheads="1"/>
          </p:cNvSpPr>
          <p:nvPr/>
        </p:nvSpPr>
        <p:spPr bwMode="auto">
          <a:xfrm>
            <a:off x="1376363" y="4608364"/>
            <a:ext cx="83343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dirty="0"/>
              <a:t>交</a:t>
            </a:r>
            <a:r>
              <a:rPr lang="en-US" altLang="zh-CN" dirty="0"/>
              <a:t>: &amp;</a:t>
            </a:r>
            <a:endParaRPr lang="zh-CN" altLang="en-US" dirty="0"/>
          </a:p>
        </p:txBody>
      </p:sp>
      <p:sp>
        <p:nvSpPr>
          <p:cNvPr id="12" name="矩形 13"/>
          <p:cNvSpPr>
            <a:spLocks noChangeArrowheads="1"/>
          </p:cNvSpPr>
          <p:nvPr/>
        </p:nvSpPr>
        <p:spPr bwMode="auto">
          <a:xfrm>
            <a:off x="3197225" y="4613126"/>
            <a:ext cx="7651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dirty="0"/>
              <a:t>并</a:t>
            </a:r>
            <a:r>
              <a:rPr lang="en-US" altLang="zh-CN" dirty="0"/>
              <a:t>: |</a:t>
            </a:r>
            <a:endParaRPr lang="zh-CN" altLang="en-US" dirty="0"/>
          </a:p>
        </p:txBody>
      </p:sp>
      <p:sp>
        <p:nvSpPr>
          <p:cNvPr id="13" name="矩形 14"/>
          <p:cNvSpPr>
            <a:spLocks noChangeArrowheads="1"/>
          </p:cNvSpPr>
          <p:nvPr/>
        </p:nvSpPr>
        <p:spPr bwMode="auto">
          <a:xfrm>
            <a:off x="5054600" y="4606776"/>
            <a:ext cx="7651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a:t>差</a:t>
            </a:r>
            <a:r>
              <a:rPr lang="en-US" altLang="zh-CN"/>
              <a:t>: -</a:t>
            </a:r>
            <a:endParaRPr lang="zh-CN" altLang="en-US"/>
          </a:p>
        </p:txBody>
      </p:sp>
      <p:sp>
        <p:nvSpPr>
          <p:cNvPr id="14" name="矩形 15"/>
          <p:cNvSpPr>
            <a:spLocks noChangeArrowheads="1"/>
          </p:cNvSpPr>
          <p:nvPr/>
        </p:nvSpPr>
        <p:spPr bwMode="auto">
          <a:xfrm>
            <a:off x="6705600" y="4606776"/>
            <a:ext cx="1371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a:t>对称差</a:t>
            </a:r>
            <a:r>
              <a:rPr lang="en-US" altLang="zh-CN"/>
              <a:t>: ^</a:t>
            </a:r>
            <a:endParaRPr lang="zh-CN" altLang="en-US"/>
          </a:p>
        </p:txBody>
      </p:sp>
    </p:spTree>
    <p:extLst>
      <p:ext uri="{BB962C8B-B14F-4D97-AF65-F5344CB8AC3E}">
        <p14:creationId xmlns:p14="http://schemas.microsoft.com/office/powerpoint/2010/main" xmlns="" val="244121432"/>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ea typeface="宋体" charset="-122"/>
              </a:rPr>
              <a:t>集合的基本操作</a:t>
            </a:r>
          </a:p>
        </p:txBody>
      </p:sp>
      <p:graphicFrame>
        <p:nvGraphicFramePr>
          <p:cNvPr id="7" name="object 27"/>
          <p:cNvGraphicFramePr>
            <a:graphicFrameLocks noGrp="1"/>
          </p:cNvGraphicFramePr>
          <p:nvPr>
            <p:extLst>
              <p:ext uri="{D42A27DB-BD31-4B8C-83A1-F6EECF244321}">
                <p14:modId xmlns:p14="http://schemas.microsoft.com/office/powerpoint/2010/main" xmlns="" val="673746114"/>
              </p:ext>
            </p:extLst>
          </p:nvPr>
        </p:nvGraphicFramePr>
        <p:xfrm>
          <a:off x="251520" y="1268760"/>
          <a:ext cx="8640960" cy="4968553"/>
        </p:xfrm>
        <a:graphic>
          <a:graphicData uri="http://schemas.openxmlformats.org/drawingml/2006/table">
            <a:tbl>
              <a:tblPr firstRow="1" bandRow="1">
                <a:tableStyleId>{2D5ABB26-0587-4C30-8999-92F81FD0307C}</a:tableStyleId>
              </a:tblPr>
              <a:tblGrid>
                <a:gridCol w="3203194">
                  <a:extLst>
                    <a:ext uri="{9D8B030D-6E8A-4147-A177-3AD203B41FA5}">
                      <a16:colId xmlns:a16="http://schemas.microsoft.com/office/drawing/2014/main" xmlns="" val="20000"/>
                    </a:ext>
                  </a:extLst>
                </a:gridCol>
                <a:gridCol w="5437766">
                  <a:extLst>
                    <a:ext uri="{9D8B030D-6E8A-4147-A177-3AD203B41FA5}">
                      <a16:colId xmlns:a16="http://schemas.microsoft.com/office/drawing/2014/main" xmlns="" val="20001"/>
                    </a:ext>
                  </a:extLst>
                </a:gridCol>
              </a:tblGrid>
              <a:tr h="354944">
                <a:tc>
                  <a:txBody>
                    <a:bodyPr/>
                    <a:lstStyle/>
                    <a:p>
                      <a:pPr marL="6350" algn="ctr">
                        <a:lnSpc>
                          <a:spcPct val="100000"/>
                        </a:lnSpc>
                      </a:pPr>
                      <a:r>
                        <a:rPr sz="1400" dirty="0" smtClean="0">
                          <a:latin typeface="Adobe 黑体 Std R"/>
                          <a:cs typeface="Adobe 黑体 Std R"/>
                        </a:rPr>
                        <a:t>操作符</a:t>
                      </a:r>
                      <a:endParaRPr sz="1400">
                        <a:latin typeface="Adobe 黑体 Std R"/>
                        <a:cs typeface="Adobe 黑体 Std R"/>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R="3175" algn="ctr">
                        <a:lnSpc>
                          <a:spcPct val="100000"/>
                        </a:lnSpc>
                      </a:pPr>
                      <a:r>
                        <a:rPr sz="1400" dirty="0" smtClean="0">
                          <a:latin typeface="Adobe 黑体 Std R"/>
                          <a:cs typeface="Adobe 黑体 Std R"/>
                        </a:rPr>
                        <a:t>描述</a:t>
                      </a:r>
                      <a:endParaRPr sz="14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solidFill>
                      <a:srgbClr val="D9D9D9"/>
                    </a:solidFill>
                  </a:tcPr>
                </a:tc>
                <a:extLst>
                  <a:ext uri="{0D108BD9-81ED-4DB2-BD59-A6C34878D82A}">
                    <a16:rowId xmlns:a16="http://schemas.microsoft.com/office/drawing/2014/main" xmlns="" val="10000"/>
                  </a:ext>
                </a:extLst>
              </a:tr>
              <a:tr h="354779">
                <a:tc>
                  <a:txBody>
                    <a:bodyPr/>
                    <a:lstStyle/>
                    <a:p>
                      <a:pPr marL="622300">
                        <a:lnSpc>
                          <a:spcPct val="100000"/>
                        </a:lnSpc>
                      </a:pPr>
                      <a:r>
                        <a:rPr sz="1400" dirty="0" smtClean="0">
                          <a:latin typeface="Times New Roman"/>
                          <a:cs typeface="Times New Roman"/>
                        </a:rPr>
                        <a:t>S</a:t>
                      </a:r>
                      <a:r>
                        <a:rPr sz="1400" spc="-10" dirty="0" smtClean="0">
                          <a:latin typeface="Times New Roman"/>
                          <a:cs typeface="Times New Roman"/>
                        </a:rPr>
                        <a:t> </a:t>
                      </a:r>
                      <a:r>
                        <a:rPr sz="1400" spc="0" dirty="0" smtClean="0">
                          <a:latin typeface="Times New Roman"/>
                          <a:cs typeface="Times New Roman"/>
                        </a:rPr>
                        <a:t>–</a:t>
                      </a:r>
                      <a:r>
                        <a:rPr sz="1400" spc="-25" dirty="0" smtClean="0">
                          <a:latin typeface="Times New Roman"/>
                          <a:cs typeface="Times New Roman"/>
                        </a:rPr>
                        <a:t> </a:t>
                      </a:r>
                      <a:r>
                        <a:rPr sz="1400" spc="0" dirty="0" smtClean="0">
                          <a:latin typeface="Times New Roman"/>
                          <a:cs typeface="Times New Roman"/>
                        </a:rPr>
                        <a:t>T</a:t>
                      </a:r>
                      <a:r>
                        <a:rPr sz="1400" spc="-15" dirty="0" smtClean="0">
                          <a:latin typeface="Times New Roman"/>
                          <a:cs typeface="Times New Roman"/>
                        </a:rPr>
                        <a:t> </a:t>
                      </a:r>
                      <a:r>
                        <a:rPr sz="1400" spc="0" dirty="0" smtClean="0">
                          <a:latin typeface="Adobe 黑体 Std R"/>
                          <a:cs typeface="Adobe 黑体 Std R"/>
                        </a:rPr>
                        <a:t>或</a:t>
                      </a:r>
                      <a:r>
                        <a:rPr sz="1400" spc="5" dirty="0" smtClean="0">
                          <a:latin typeface="Adobe 黑体 Std R"/>
                          <a:cs typeface="Adobe 黑体 Std R"/>
                        </a:rPr>
                        <a:t> </a:t>
                      </a:r>
                      <a:r>
                        <a:rPr sz="1400" spc="0" dirty="0" smtClean="0">
                          <a:latin typeface="Calibri"/>
                          <a:cs typeface="Calibri"/>
                        </a:rPr>
                        <a:t>S.di</a:t>
                      </a:r>
                      <a:r>
                        <a:rPr sz="1400" spc="-10" dirty="0" smtClean="0">
                          <a:latin typeface="Calibri"/>
                          <a:cs typeface="Calibri"/>
                        </a:rPr>
                        <a:t>f</a:t>
                      </a:r>
                      <a:r>
                        <a:rPr sz="1400" spc="-20" dirty="0" smtClean="0">
                          <a:latin typeface="Calibri"/>
                          <a:cs typeface="Calibri"/>
                        </a:rPr>
                        <a:t>f</a:t>
                      </a:r>
                      <a:r>
                        <a:rPr sz="1400" spc="0" dirty="0" smtClean="0">
                          <a:latin typeface="Calibri"/>
                          <a:cs typeface="Calibri"/>
                        </a:rPr>
                        <a:t>e</a:t>
                      </a:r>
                      <a:r>
                        <a:rPr sz="1400" spc="-20" dirty="0" smtClean="0">
                          <a:latin typeface="Calibri"/>
                          <a:cs typeface="Calibri"/>
                        </a:rPr>
                        <a:t>r</a:t>
                      </a:r>
                      <a:r>
                        <a:rPr sz="1400" spc="0" dirty="0" smtClean="0">
                          <a:latin typeface="Calibri"/>
                          <a:cs typeface="Calibri"/>
                        </a:rPr>
                        <a:t>e</a:t>
                      </a:r>
                      <a:r>
                        <a:rPr sz="1400" spc="-5" dirty="0" smtClean="0">
                          <a:latin typeface="Calibri"/>
                          <a:cs typeface="Calibri"/>
                        </a:rPr>
                        <a:t>nc</a:t>
                      </a:r>
                      <a:r>
                        <a:rPr sz="1400" spc="0" dirty="0" smtClean="0">
                          <a:latin typeface="Calibri"/>
                          <a:cs typeface="Calibri"/>
                        </a:rPr>
                        <a:t>e(T)</a:t>
                      </a:r>
                      <a:endParaRPr sz="1400">
                        <a:latin typeface="Calibri"/>
                        <a:cs typeface="Calibri"/>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返回一个新集合，包括在集合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中但不在集合</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中的元素</a:t>
                      </a:r>
                      <a:endParaRPr sz="140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1"/>
                  </a:ext>
                </a:extLst>
              </a:tr>
              <a:tr h="354944">
                <a:tc>
                  <a:txBody>
                    <a:bodyPr/>
                    <a:lstStyle/>
                    <a:p>
                      <a:pPr marL="408940">
                        <a:lnSpc>
                          <a:spcPct val="100000"/>
                        </a:lnSpc>
                      </a:pPr>
                      <a:r>
                        <a:rPr sz="1400" dirty="0" smtClean="0">
                          <a:latin typeface="Times New Roman"/>
                          <a:cs typeface="Times New Roman"/>
                        </a:rPr>
                        <a:t>S</a:t>
                      </a:r>
                      <a:r>
                        <a:rPr sz="1400" spc="-5" dirty="0" smtClean="0">
                          <a:latin typeface="Times New Roman"/>
                          <a:cs typeface="Times New Roman"/>
                        </a:rPr>
                        <a:t>-=T</a:t>
                      </a:r>
                      <a:r>
                        <a:rPr sz="1400" spc="0" dirty="0" smtClean="0">
                          <a:latin typeface="Adobe 黑体 Std R"/>
                          <a:cs typeface="Adobe 黑体 Std R"/>
                        </a:rPr>
                        <a:t>或</a:t>
                      </a:r>
                      <a:r>
                        <a:rPr sz="1400" spc="0" dirty="0" smtClean="0">
                          <a:latin typeface="Times New Roman"/>
                          <a:cs typeface="Times New Roman"/>
                        </a:rPr>
                        <a:t>S.di</a:t>
                      </a:r>
                      <a:r>
                        <a:rPr sz="1400" spc="-30" dirty="0" smtClean="0">
                          <a:latin typeface="Times New Roman"/>
                          <a:cs typeface="Times New Roman"/>
                        </a:rPr>
                        <a:t>f</a:t>
                      </a:r>
                      <a:r>
                        <a:rPr sz="1400" spc="0" dirty="0" smtClean="0">
                          <a:latin typeface="Times New Roman"/>
                          <a:cs typeface="Times New Roman"/>
                        </a:rPr>
                        <a:t>f</a:t>
                      </a:r>
                      <a:r>
                        <a:rPr sz="1400" spc="-10" dirty="0" smtClean="0">
                          <a:latin typeface="Times New Roman"/>
                          <a:cs typeface="Times New Roman"/>
                        </a:rPr>
                        <a:t>e</a:t>
                      </a:r>
                      <a:r>
                        <a:rPr sz="1400" spc="0" dirty="0" smtClean="0">
                          <a:latin typeface="Times New Roman"/>
                          <a:cs typeface="Times New Roman"/>
                        </a:rPr>
                        <a:t>r</a:t>
                      </a:r>
                      <a:r>
                        <a:rPr sz="1400" spc="-10" dirty="0" smtClean="0">
                          <a:latin typeface="Times New Roman"/>
                          <a:cs typeface="Times New Roman"/>
                        </a:rPr>
                        <a:t>e</a:t>
                      </a:r>
                      <a:r>
                        <a:rPr sz="1400" spc="0" dirty="0" smtClean="0">
                          <a:latin typeface="Times New Roman"/>
                          <a:cs typeface="Times New Roman"/>
                        </a:rPr>
                        <a:t>n</a:t>
                      </a:r>
                      <a:r>
                        <a:rPr sz="1400" spc="-5" dirty="0" smtClean="0">
                          <a:latin typeface="Times New Roman"/>
                          <a:cs typeface="Times New Roman"/>
                        </a:rPr>
                        <a:t>ce</a:t>
                      </a:r>
                      <a:r>
                        <a:rPr sz="1400" spc="0" dirty="0" smtClean="0">
                          <a:latin typeface="Times New Roman"/>
                          <a:cs typeface="Times New Roman"/>
                        </a:rPr>
                        <a:t>_upd</a:t>
                      </a:r>
                      <a:r>
                        <a:rPr sz="1400" spc="-5" dirty="0" smtClean="0">
                          <a:latin typeface="Times New Roman"/>
                          <a:cs typeface="Times New Roman"/>
                        </a:rPr>
                        <a:t>a</a:t>
                      </a:r>
                      <a:r>
                        <a:rPr sz="1400" spc="10" dirty="0" smtClean="0">
                          <a:latin typeface="Times New Roman"/>
                          <a:cs typeface="Times New Roman"/>
                        </a:rPr>
                        <a:t>t</a:t>
                      </a:r>
                      <a:r>
                        <a:rPr sz="1400" spc="-5" dirty="0" smtClean="0">
                          <a:latin typeface="Times New Roman"/>
                          <a:cs typeface="Times New Roman"/>
                        </a:rPr>
                        <a:t>e</a:t>
                      </a:r>
                      <a:r>
                        <a:rPr sz="1400" spc="0" dirty="0" smtClean="0">
                          <a:latin typeface="Times New Roman"/>
                          <a:cs typeface="Times New Roman"/>
                        </a:rPr>
                        <a:t>(</a:t>
                      </a:r>
                      <a:r>
                        <a:rPr sz="1400" spc="5" dirty="0" smtClean="0">
                          <a:latin typeface="Times New Roman"/>
                          <a:cs typeface="Times New Roman"/>
                        </a:rPr>
                        <a:t>T</a:t>
                      </a:r>
                      <a:r>
                        <a:rPr sz="1400" spc="0" dirty="0" smtClean="0">
                          <a:latin typeface="Times New Roman"/>
                          <a:cs typeface="Times New Roman"/>
                        </a:rPr>
                        <a:t>)</a:t>
                      </a:r>
                      <a:endParaRPr sz="1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更新集合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，包括在集合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中但不在集合</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中的元素</a:t>
                      </a:r>
                      <a:endParaRPr sz="140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2"/>
                  </a:ext>
                </a:extLst>
              </a:tr>
              <a:tr h="354944">
                <a:tc>
                  <a:txBody>
                    <a:bodyPr/>
                    <a:lstStyle/>
                    <a:p>
                      <a:pPr marL="573405">
                        <a:lnSpc>
                          <a:spcPct val="100000"/>
                        </a:lnSpc>
                      </a:pPr>
                      <a:r>
                        <a:rPr sz="1400" dirty="0" smtClean="0">
                          <a:latin typeface="Times New Roman"/>
                          <a:cs typeface="Times New Roman"/>
                        </a:rPr>
                        <a:t>S</a:t>
                      </a:r>
                      <a:r>
                        <a:rPr sz="1400" spc="-10" dirty="0" smtClean="0">
                          <a:latin typeface="Times New Roman"/>
                          <a:cs typeface="Times New Roman"/>
                        </a:rPr>
                        <a:t> </a:t>
                      </a:r>
                      <a:r>
                        <a:rPr sz="1400" spc="0" dirty="0" smtClean="0">
                          <a:latin typeface="Times New Roman"/>
                          <a:cs typeface="Times New Roman"/>
                        </a:rPr>
                        <a:t>&amp;</a:t>
                      </a:r>
                      <a:r>
                        <a:rPr sz="1400" spc="-10" dirty="0" smtClean="0">
                          <a:latin typeface="Times New Roman"/>
                          <a:cs typeface="Times New Roman"/>
                        </a:rPr>
                        <a:t> </a:t>
                      </a:r>
                      <a:r>
                        <a:rPr sz="1400" spc="0" dirty="0" smtClean="0">
                          <a:latin typeface="Times New Roman"/>
                          <a:cs typeface="Times New Roman"/>
                        </a:rPr>
                        <a:t>T</a:t>
                      </a:r>
                      <a:r>
                        <a:rPr sz="1400" spc="0" dirty="0" smtClean="0">
                          <a:latin typeface="Adobe 黑体 Std R"/>
                          <a:cs typeface="Adobe 黑体 Std R"/>
                        </a:rPr>
                        <a:t>或</a:t>
                      </a:r>
                      <a:r>
                        <a:rPr sz="1400" spc="0" dirty="0" smtClean="0">
                          <a:latin typeface="Times New Roman"/>
                          <a:cs typeface="Times New Roman"/>
                        </a:rPr>
                        <a:t>S.int</a:t>
                      </a:r>
                      <a:r>
                        <a:rPr sz="1400" spc="-5" dirty="0" smtClean="0">
                          <a:latin typeface="Times New Roman"/>
                          <a:cs typeface="Times New Roman"/>
                        </a:rPr>
                        <a:t>e</a:t>
                      </a:r>
                      <a:r>
                        <a:rPr sz="1400" spc="0" dirty="0" smtClean="0">
                          <a:latin typeface="Times New Roman"/>
                          <a:cs typeface="Times New Roman"/>
                        </a:rPr>
                        <a:t>rs</a:t>
                      </a:r>
                      <a:r>
                        <a:rPr sz="1400" spc="-10" dirty="0" smtClean="0">
                          <a:latin typeface="Times New Roman"/>
                          <a:cs typeface="Times New Roman"/>
                        </a:rPr>
                        <a:t>e</a:t>
                      </a:r>
                      <a:r>
                        <a:rPr sz="1400" spc="-5" dirty="0" smtClean="0">
                          <a:latin typeface="Times New Roman"/>
                          <a:cs typeface="Times New Roman"/>
                        </a:rPr>
                        <a:t>c</a:t>
                      </a:r>
                      <a:r>
                        <a:rPr sz="1400" spc="0" dirty="0" smtClean="0">
                          <a:latin typeface="Times New Roman"/>
                          <a:cs typeface="Times New Roman"/>
                        </a:rPr>
                        <a:t>tion(</a:t>
                      </a:r>
                      <a:r>
                        <a:rPr sz="1400" spc="-5" dirty="0" smtClean="0">
                          <a:latin typeface="Times New Roman"/>
                          <a:cs typeface="Times New Roman"/>
                        </a:rPr>
                        <a:t>T</a:t>
                      </a:r>
                      <a:r>
                        <a:rPr sz="1400" spc="0" dirty="0" smtClean="0">
                          <a:latin typeface="Times New Roman"/>
                          <a:cs typeface="Times New Roman"/>
                        </a:rPr>
                        <a:t>)</a:t>
                      </a:r>
                      <a:endParaRPr sz="1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返回一个新集合，包括同时在集合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和</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中的元素</a:t>
                      </a:r>
                      <a:endParaRPr sz="140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3"/>
                  </a:ext>
                </a:extLst>
              </a:tr>
              <a:tr h="354943">
                <a:tc>
                  <a:txBody>
                    <a:bodyPr/>
                    <a:lstStyle/>
                    <a:p>
                      <a:pPr marL="326390">
                        <a:lnSpc>
                          <a:spcPct val="100000"/>
                        </a:lnSpc>
                      </a:pPr>
                      <a:r>
                        <a:rPr sz="1400" dirty="0" smtClean="0">
                          <a:latin typeface="Times New Roman"/>
                          <a:cs typeface="Times New Roman"/>
                        </a:rPr>
                        <a:t>S</a:t>
                      </a:r>
                      <a:r>
                        <a:rPr sz="1400" spc="-10" dirty="0" smtClean="0">
                          <a:latin typeface="Times New Roman"/>
                          <a:cs typeface="Times New Roman"/>
                        </a:rPr>
                        <a:t>&amp;</a:t>
                      </a:r>
                      <a:r>
                        <a:rPr sz="1400" spc="-5" dirty="0" smtClean="0">
                          <a:latin typeface="Times New Roman"/>
                          <a:cs typeface="Times New Roman"/>
                        </a:rPr>
                        <a:t>=T</a:t>
                      </a:r>
                      <a:r>
                        <a:rPr sz="1400" spc="0" dirty="0" smtClean="0">
                          <a:latin typeface="Adobe 黑体 Std R"/>
                          <a:cs typeface="Adobe 黑体 Std R"/>
                        </a:rPr>
                        <a:t>或</a:t>
                      </a:r>
                      <a:r>
                        <a:rPr sz="1400" spc="0" dirty="0" smtClean="0">
                          <a:latin typeface="Times New Roman"/>
                          <a:cs typeface="Times New Roman"/>
                        </a:rPr>
                        <a:t>S.int</a:t>
                      </a:r>
                      <a:r>
                        <a:rPr sz="1400" spc="-5" dirty="0" smtClean="0">
                          <a:latin typeface="Times New Roman"/>
                          <a:cs typeface="Times New Roman"/>
                        </a:rPr>
                        <a:t>e</a:t>
                      </a:r>
                      <a:r>
                        <a:rPr sz="1400" spc="0" dirty="0" smtClean="0">
                          <a:latin typeface="Times New Roman"/>
                          <a:cs typeface="Times New Roman"/>
                        </a:rPr>
                        <a:t>rs</a:t>
                      </a:r>
                      <a:r>
                        <a:rPr sz="1400" spc="-10" dirty="0" smtClean="0">
                          <a:latin typeface="Times New Roman"/>
                          <a:cs typeface="Times New Roman"/>
                        </a:rPr>
                        <a:t>e</a:t>
                      </a:r>
                      <a:r>
                        <a:rPr sz="1400" spc="-5" dirty="0" smtClean="0">
                          <a:latin typeface="Times New Roman"/>
                          <a:cs typeface="Times New Roman"/>
                        </a:rPr>
                        <a:t>c</a:t>
                      </a:r>
                      <a:r>
                        <a:rPr sz="1400" spc="0" dirty="0" smtClean="0">
                          <a:latin typeface="Times New Roman"/>
                          <a:cs typeface="Times New Roman"/>
                        </a:rPr>
                        <a:t>tion_upd</a:t>
                      </a:r>
                      <a:r>
                        <a:rPr sz="1400" spc="-5" dirty="0" smtClean="0">
                          <a:latin typeface="Times New Roman"/>
                          <a:cs typeface="Times New Roman"/>
                        </a:rPr>
                        <a:t>a</a:t>
                      </a:r>
                      <a:r>
                        <a:rPr sz="1400" spc="0" dirty="0" smtClean="0">
                          <a:latin typeface="Times New Roman"/>
                          <a:cs typeface="Times New Roman"/>
                        </a:rPr>
                        <a:t>te(T)</a:t>
                      </a:r>
                      <a:endParaRPr sz="1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更新集合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，包括同时在集合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和</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中的元素。</a:t>
                      </a:r>
                      <a:endParaRPr sz="140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4"/>
                  </a:ext>
                </a:extLst>
              </a:tr>
              <a:tr h="709723">
                <a:tc>
                  <a:txBody>
                    <a:bodyPr/>
                    <a:lstStyle/>
                    <a:p>
                      <a:pPr marL="335915">
                        <a:lnSpc>
                          <a:spcPct val="100000"/>
                        </a:lnSpc>
                      </a:pPr>
                      <a:r>
                        <a:rPr sz="1400" dirty="0" smtClean="0">
                          <a:latin typeface="Times New Roman"/>
                          <a:cs typeface="Times New Roman"/>
                        </a:rPr>
                        <a:t>S^T</a:t>
                      </a:r>
                      <a:r>
                        <a:rPr sz="1400" dirty="0" smtClean="0">
                          <a:latin typeface="Adobe 黑体 Std R"/>
                          <a:cs typeface="Adobe 黑体 Std R"/>
                        </a:rPr>
                        <a:t>或</a:t>
                      </a:r>
                      <a:r>
                        <a:rPr sz="1400" dirty="0" smtClean="0">
                          <a:latin typeface="Times New Roman"/>
                          <a:cs typeface="Times New Roman"/>
                        </a:rPr>
                        <a:t>s.s</a:t>
                      </a:r>
                      <a:r>
                        <a:rPr sz="1400" spc="-35" dirty="0" smtClean="0">
                          <a:latin typeface="Times New Roman"/>
                          <a:cs typeface="Times New Roman"/>
                        </a:rPr>
                        <a:t>y</a:t>
                      </a:r>
                      <a:r>
                        <a:rPr sz="1400" spc="0" dirty="0" smtClean="0">
                          <a:latin typeface="Times New Roman"/>
                          <a:cs typeface="Times New Roman"/>
                        </a:rPr>
                        <a:t>mm</a:t>
                      </a:r>
                      <a:r>
                        <a:rPr sz="1400" spc="-5" dirty="0" smtClean="0">
                          <a:latin typeface="Times New Roman"/>
                          <a:cs typeface="Times New Roman"/>
                        </a:rPr>
                        <a:t>e</a:t>
                      </a:r>
                      <a:r>
                        <a:rPr sz="1400" spc="0" dirty="0" smtClean="0">
                          <a:latin typeface="Times New Roman"/>
                          <a:cs typeface="Times New Roman"/>
                        </a:rPr>
                        <a:t>tri</a:t>
                      </a:r>
                      <a:r>
                        <a:rPr sz="1400" spc="-5" dirty="0" smtClean="0">
                          <a:latin typeface="Times New Roman"/>
                          <a:cs typeface="Times New Roman"/>
                        </a:rPr>
                        <a:t>c</a:t>
                      </a:r>
                      <a:r>
                        <a:rPr sz="1400" spc="0" dirty="0" smtClean="0">
                          <a:latin typeface="Times New Roman"/>
                          <a:cs typeface="Times New Roman"/>
                        </a:rPr>
                        <a:t>_di</a:t>
                      </a:r>
                      <a:r>
                        <a:rPr sz="1400" spc="-30" dirty="0" smtClean="0">
                          <a:latin typeface="Times New Roman"/>
                          <a:cs typeface="Times New Roman"/>
                        </a:rPr>
                        <a:t>f</a:t>
                      </a:r>
                      <a:r>
                        <a:rPr sz="1400" spc="5" dirty="0" smtClean="0">
                          <a:latin typeface="Times New Roman"/>
                          <a:cs typeface="Times New Roman"/>
                        </a:rPr>
                        <a:t>f</a:t>
                      </a:r>
                      <a:r>
                        <a:rPr sz="1400" spc="-5" dirty="0" smtClean="0">
                          <a:latin typeface="Times New Roman"/>
                          <a:cs typeface="Times New Roman"/>
                        </a:rPr>
                        <a:t>e</a:t>
                      </a:r>
                      <a:r>
                        <a:rPr sz="1400" spc="5" dirty="0" smtClean="0">
                          <a:latin typeface="Times New Roman"/>
                          <a:cs typeface="Times New Roman"/>
                        </a:rPr>
                        <a:t>r</a:t>
                      </a:r>
                      <a:r>
                        <a:rPr sz="1400" spc="-5" dirty="0" smtClean="0">
                          <a:latin typeface="Times New Roman"/>
                          <a:cs typeface="Times New Roman"/>
                        </a:rPr>
                        <a:t>e</a:t>
                      </a:r>
                      <a:r>
                        <a:rPr sz="1400" spc="10" dirty="0" smtClean="0">
                          <a:latin typeface="Times New Roman"/>
                          <a:cs typeface="Times New Roman"/>
                        </a:rPr>
                        <a:t>n</a:t>
                      </a:r>
                      <a:r>
                        <a:rPr sz="1400" spc="5" dirty="0" smtClean="0">
                          <a:latin typeface="Times New Roman"/>
                          <a:cs typeface="Times New Roman"/>
                        </a:rPr>
                        <a:t>c</a:t>
                      </a:r>
                      <a:r>
                        <a:rPr sz="1400" spc="-5" dirty="0" smtClean="0">
                          <a:latin typeface="Times New Roman"/>
                          <a:cs typeface="Times New Roman"/>
                        </a:rPr>
                        <a:t>e</a:t>
                      </a:r>
                      <a:r>
                        <a:rPr sz="1400" spc="0" dirty="0" smtClean="0">
                          <a:latin typeface="Times New Roman"/>
                          <a:cs typeface="Times New Roman"/>
                        </a:rPr>
                        <a:t>(</a:t>
                      </a:r>
                      <a:r>
                        <a:rPr sz="1400" spc="5" dirty="0" smtClean="0">
                          <a:latin typeface="Times New Roman"/>
                          <a:cs typeface="Times New Roman"/>
                        </a:rPr>
                        <a:t>T</a:t>
                      </a:r>
                      <a:r>
                        <a:rPr sz="1400" spc="0" dirty="0" smtClean="0">
                          <a:latin typeface="Times New Roman"/>
                          <a:cs typeface="Times New Roman"/>
                        </a:rPr>
                        <a:t>)</a:t>
                      </a:r>
                      <a:endParaRPr sz="1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marR="218440">
                        <a:lnSpc>
                          <a:spcPct val="150200"/>
                        </a:lnSpc>
                      </a:pPr>
                      <a:r>
                        <a:rPr sz="1400" dirty="0" smtClean="0">
                          <a:latin typeface="楷体" panose="02010609060101010101" pitchFamily="49" charset="-122"/>
                          <a:ea typeface="楷体" panose="02010609060101010101" pitchFamily="49" charset="-122"/>
                          <a:cs typeface="Adobe 黑体 Std R"/>
                        </a:rPr>
                        <a:t>返回一个新集合，包括集合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和</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中元素，但不包括同时在其中的 元素</a:t>
                      </a:r>
                      <a:endParaRPr sz="140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5"/>
                  </a:ext>
                </a:extLst>
              </a:tr>
              <a:tr h="354944">
                <a:tc>
                  <a:txBody>
                    <a:bodyPr/>
                    <a:lstStyle/>
                    <a:p>
                      <a:pPr marL="47625">
                        <a:lnSpc>
                          <a:spcPct val="100000"/>
                        </a:lnSpc>
                      </a:pPr>
                      <a:r>
                        <a:rPr sz="1400" dirty="0" smtClean="0">
                          <a:latin typeface="Times New Roman"/>
                          <a:cs typeface="Times New Roman"/>
                        </a:rPr>
                        <a:t>S</a:t>
                      </a:r>
                      <a:r>
                        <a:rPr sz="1400" spc="-5" dirty="0" smtClean="0">
                          <a:latin typeface="Times New Roman"/>
                          <a:cs typeface="Times New Roman"/>
                        </a:rPr>
                        <a:t>=</a:t>
                      </a:r>
                      <a:r>
                        <a:rPr sz="1400" spc="0" dirty="0" smtClean="0">
                          <a:latin typeface="Times New Roman"/>
                          <a:cs typeface="Times New Roman"/>
                        </a:rPr>
                        <a:t>^T</a:t>
                      </a:r>
                      <a:r>
                        <a:rPr sz="1400" spc="0" dirty="0" smtClean="0">
                          <a:latin typeface="Adobe 黑体 Std R"/>
                          <a:cs typeface="Adobe 黑体 Std R"/>
                        </a:rPr>
                        <a:t>或</a:t>
                      </a:r>
                      <a:r>
                        <a:rPr sz="1400" spc="0" dirty="0" smtClean="0">
                          <a:latin typeface="Times New Roman"/>
                          <a:cs typeface="Times New Roman"/>
                        </a:rPr>
                        <a:t>s.</a:t>
                      </a:r>
                      <a:r>
                        <a:rPr sz="1400" spc="10" dirty="0" smtClean="0">
                          <a:latin typeface="Times New Roman"/>
                          <a:cs typeface="Times New Roman"/>
                        </a:rPr>
                        <a:t>s</a:t>
                      </a:r>
                      <a:r>
                        <a:rPr sz="1400" spc="-40" dirty="0" smtClean="0">
                          <a:latin typeface="Times New Roman"/>
                          <a:cs typeface="Times New Roman"/>
                        </a:rPr>
                        <a:t>y</a:t>
                      </a:r>
                      <a:r>
                        <a:rPr sz="1400" spc="0" dirty="0" smtClean="0">
                          <a:latin typeface="Times New Roman"/>
                          <a:cs typeface="Times New Roman"/>
                        </a:rPr>
                        <a:t>m</a:t>
                      </a:r>
                      <a:r>
                        <a:rPr sz="1400" spc="15" dirty="0" smtClean="0">
                          <a:latin typeface="Times New Roman"/>
                          <a:cs typeface="Times New Roman"/>
                        </a:rPr>
                        <a:t>m</a:t>
                      </a:r>
                      <a:r>
                        <a:rPr sz="1400" spc="-5" dirty="0" smtClean="0">
                          <a:latin typeface="Times New Roman"/>
                          <a:cs typeface="Times New Roman"/>
                        </a:rPr>
                        <a:t>e</a:t>
                      </a:r>
                      <a:r>
                        <a:rPr sz="1400" spc="0" dirty="0" smtClean="0">
                          <a:latin typeface="Times New Roman"/>
                          <a:cs typeface="Times New Roman"/>
                        </a:rPr>
                        <a:t>tr</a:t>
                      </a:r>
                      <a:r>
                        <a:rPr sz="1400" spc="10" dirty="0" smtClean="0">
                          <a:latin typeface="Times New Roman"/>
                          <a:cs typeface="Times New Roman"/>
                        </a:rPr>
                        <a:t>i</a:t>
                      </a:r>
                      <a:r>
                        <a:rPr sz="1400" spc="-5" dirty="0" smtClean="0">
                          <a:latin typeface="Times New Roman"/>
                          <a:cs typeface="Times New Roman"/>
                        </a:rPr>
                        <a:t>c</a:t>
                      </a:r>
                      <a:r>
                        <a:rPr sz="1400" spc="0" dirty="0" smtClean="0">
                          <a:latin typeface="Times New Roman"/>
                          <a:cs typeface="Times New Roman"/>
                        </a:rPr>
                        <a:t>_d</a:t>
                      </a:r>
                      <a:r>
                        <a:rPr sz="1400" spc="10" dirty="0" smtClean="0">
                          <a:latin typeface="Times New Roman"/>
                          <a:cs typeface="Times New Roman"/>
                        </a:rPr>
                        <a:t>i</a:t>
                      </a:r>
                      <a:r>
                        <a:rPr sz="1400" spc="-30" dirty="0" smtClean="0">
                          <a:latin typeface="Times New Roman"/>
                          <a:cs typeface="Times New Roman"/>
                        </a:rPr>
                        <a:t>f</a:t>
                      </a:r>
                      <a:r>
                        <a:rPr sz="1400" spc="5" dirty="0" smtClean="0">
                          <a:latin typeface="Times New Roman"/>
                          <a:cs typeface="Times New Roman"/>
                        </a:rPr>
                        <a:t>f</a:t>
                      </a:r>
                      <a:r>
                        <a:rPr sz="1400" spc="-5" dirty="0" smtClean="0">
                          <a:latin typeface="Times New Roman"/>
                          <a:cs typeface="Times New Roman"/>
                        </a:rPr>
                        <a:t>e</a:t>
                      </a:r>
                      <a:r>
                        <a:rPr sz="1400" spc="5" dirty="0" smtClean="0">
                          <a:latin typeface="Times New Roman"/>
                          <a:cs typeface="Times New Roman"/>
                        </a:rPr>
                        <a:t>r</a:t>
                      </a:r>
                      <a:r>
                        <a:rPr sz="1400" spc="-5" dirty="0" smtClean="0">
                          <a:latin typeface="Times New Roman"/>
                          <a:cs typeface="Times New Roman"/>
                        </a:rPr>
                        <a:t>e</a:t>
                      </a:r>
                      <a:r>
                        <a:rPr sz="1400" spc="10" dirty="0" smtClean="0">
                          <a:latin typeface="Times New Roman"/>
                          <a:cs typeface="Times New Roman"/>
                        </a:rPr>
                        <a:t>n</a:t>
                      </a:r>
                      <a:r>
                        <a:rPr sz="1400" spc="-5" dirty="0" smtClean="0">
                          <a:latin typeface="Times New Roman"/>
                          <a:cs typeface="Times New Roman"/>
                        </a:rPr>
                        <a:t>ce</a:t>
                      </a:r>
                      <a:r>
                        <a:rPr sz="1400" spc="0" dirty="0" smtClean="0">
                          <a:latin typeface="Times New Roman"/>
                          <a:cs typeface="Times New Roman"/>
                        </a:rPr>
                        <a:t>_up</a:t>
                      </a:r>
                      <a:r>
                        <a:rPr sz="1400" spc="10" dirty="0" smtClean="0">
                          <a:latin typeface="Times New Roman"/>
                          <a:cs typeface="Times New Roman"/>
                        </a:rPr>
                        <a:t>d</a:t>
                      </a:r>
                      <a:r>
                        <a:rPr sz="1400" spc="-5" dirty="0" smtClean="0">
                          <a:latin typeface="Times New Roman"/>
                          <a:cs typeface="Times New Roman"/>
                        </a:rPr>
                        <a:t>a</a:t>
                      </a:r>
                      <a:r>
                        <a:rPr sz="1400" spc="10" dirty="0" smtClean="0">
                          <a:latin typeface="Times New Roman"/>
                          <a:cs typeface="Times New Roman"/>
                        </a:rPr>
                        <a:t>t</a:t>
                      </a:r>
                      <a:r>
                        <a:rPr sz="1400" spc="5" dirty="0" smtClean="0">
                          <a:latin typeface="Times New Roman"/>
                          <a:cs typeface="Times New Roman"/>
                        </a:rPr>
                        <a:t>e</a:t>
                      </a:r>
                      <a:r>
                        <a:rPr sz="1400" spc="0" dirty="0" smtClean="0">
                          <a:latin typeface="Times New Roman"/>
                          <a:cs typeface="Times New Roman"/>
                        </a:rPr>
                        <a:t>(</a:t>
                      </a:r>
                      <a:r>
                        <a:rPr sz="1400" spc="-5" dirty="0" smtClean="0">
                          <a:latin typeface="Times New Roman"/>
                          <a:cs typeface="Times New Roman"/>
                        </a:rPr>
                        <a:t>T</a:t>
                      </a:r>
                      <a:r>
                        <a:rPr sz="1400" spc="0" dirty="0" smtClean="0">
                          <a:latin typeface="Times New Roman"/>
                          <a:cs typeface="Times New Roman"/>
                        </a:rPr>
                        <a:t>)</a:t>
                      </a:r>
                      <a:endParaRPr sz="1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更新集合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，包括集合</a:t>
                      </a:r>
                      <a:r>
                        <a:rPr sz="1400" spc="5" dirty="0" smtClean="0">
                          <a:latin typeface="楷体" panose="02010609060101010101" pitchFamily="49" charset="-122"/>
                          <a:ea typeface="楷体" panose="02010609060101010101" pitchFamily="49" charset="-122"/>
                          <a:cs typeface="Times New Roman"/>
                        </a:rPr>
                        <a:t>S</a:t>
                      </a:r>
                      <a:r>
                        <a:rPr sz="1400" spc="0" dirty="0" smtClean="0">
                          <a:latin typeface="楷体" panose="02010609060101010101" pitchFamily="49" charset="-122"/>
                          <a:ea typeface="楷体" panose="02010609060101010101" pitchFamily="49" charset="-122"/>
                          <a:cs typeface="Adobe 黑体 Std R"/>
                        </a:rPr>
                        <a:t>和</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中元素，但不包括同时在其中的元素</a:t>
                      </a:r>
                      <a:endParaRPr sz="140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6"/>
                  </a:ext>
                </a:extLst>
              </a:tr>
              <a:tr h="354779">
                <a:tc>
                  <a:txBody>
                    <a:bodyPr/>
                    <a:lstStyle/>
                    <a:p>
                      <a:pPr marL="836930">
                        <a:lnSpc>
                          <a:spcPct val="100000"/>
                        </a:lnSpc>
                      </a:pPr>
                      <a:r>
                        <a:rPr sz="1400" dirty="0" smtClean="0">
                          <a:latin typeface="Times New Roman"/>
                          <a:cs typeface="Times New Roman"/>
                        </a:rPr>
                        <a:t>S</a:t>
                      </a:r>
                      <a:r>
                        <a:rPr sz="1400" spc="-25" dirty="0" smtClean="0">
                          <a:latin typeface="Times New Roman"/>
                          <a:cs typeface="Times New Roman"/>
                        </a:rPr>
                        <a:t>|</a:t>
                      </a:r>
                      <a:r>
                        <a:rPr sz="1400" spc="0" dirty="0" smtClean="0">
                          <a:latin typeface="Times New Roman"/>
                          <a:cs typeface="Times New Roman"/>
                        </a:rPr>
                        <a:t>T</a:t>
                      </a:r>
                      <a:r>
                        <a:rPr sz="1400" spc="0" dirty="0" smtClean="0">
                          <a:latin typeface="Adobe 黑体 Std R"/>
                          <a:cs typeface="Adobe 黑体 Std R"/>
                        </a:rPr>
                        <a:t>或</a:t>
                      </a:r>
                      <a:r>
                        <a:rPr sz="1400" spc="0" dirty="0" smtClean="0">
                          <a:latin typeface="Times New Roman"/>
                          <a:cs typeface="Times New Roman"/>
                        </a:rPr>
                        <a:t>S.union(T)</a:t>
                      </a:r>
                      <a:endParaRPr sz="1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返回一个新集合，包括集合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和</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中所有元素</a:t>
                      </a:r>
                      <a:endParaRPr sz="140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7"/>
                  </a:ext>
                </a:extLst>
              </a:tr>
              <a:tr h="354943">
                <a:tc>
                  <a:txBody>
                    <a:bodyPr/>
                    <a:lstStyle/>
                    <a:p>
                      <a:pPr marL="765175">
                        <a:lnSpc>
                          <a:spcPct val="100000"/>
                        </a:lnSpc>
                      </a:pPr>
                      <a:r>
                        <a:rPr sz="1400" dirty="0" smtClean="0">
                          <a:latin typeface="Times New Roman"/>
                          <a:cs typeface="Times New Roman"/>
                        </a:rPr>
                        <a:t>S</a:t>
                      </a:r>
                      <a:r>
                        <a:rPr sz="1400" spc="-5" dirty="0" smtClean="0">
                          <a:latin typeface="Times New Roman"/>
                          <a:cs typeface="Times New Roman"/>
                        </a:rPr>
                        <a:t>=</a:t>
                      </a:r>
                      <a:r>
                        <a:rPr sz="1400" spc="-25" dirty="0" smtClean="0">
                          <a:latin typeface="Times New Roman"/>
                          <a:cs typeface="Times New Roman"/>
                        </a:rPr>
                        <a:t>|</a:t>
                      </a:r>
                      <a:r>
                        <a:rPr sz="1400" spc="0" dirty="0" smtClean="0">
                          <a:latin typeface="Times New Roman"/>
                          <a:cs typeface="Times New Roman"/>
                        </a:rPr>
                        <a:t>T</a:t>
                      </a:r>
                      <a:r>
                        <a:rPr sz="1400" spc="0" dirty="0" smtClean="0">
                          <a:latin typeface="Adobe 黑体 Std R"/>
                          <a:cs typeface="Adobe 黑体 Std R"/>
                        </a:rPr>
                        <a:t>或</a:t>
                      </a:r>
                      <a:r>
                        <a:rPr sz="1400" spc="0" dirty="0" smtClean="0">
                          <a:latin typeface="Times New Roman"/>
                          <a:cs typeface="Times New Roman"/>
                        </a:rPr>
                        <a:t>S.upd</a:t>
                      </a:r>
                      <a:r>
                        <a:rPr sz="1400" spc="-5" dirty="0" smtClean="0">
                          <a:latin typeface="Times New Roman"/>
                          <a:cs typeface="Times New Roman"/>
                        </a:rPr>
                        <a:t>a</a:t>
                      </a:r>
                      <a:r>
                        <a:rPr sz="1400" spc="0" dirty="0" smtClean="0">
                          <a:latin typeface="Times New Roman"/>
                          <a:cs typeface="Times New Roman"/>
                        </a:rPr>
                        <a:t>te</a:t>
                      </a:r>
                      <a:r>
                        <a:rPr sz="1400" spc="-10" dirty="0" smtClean="0">
                          <a:latin typeface="Times New Roman"/>
                          <a:cs typeface="Times New Roman"/>
                        </a:rPr>
                        <a:t>(</a:t>
                      </a:r>
                      <a:r>
                        <a:rPr sz="1400" spc="0" dirty="0" smtClean="0">
                          <a:latin typeface="Times New Roman"/>
                          <a:cs typeface="Times New Roman"/>
                        </a:rPr>
                        <a:t>T)</a:t>
                      </a:r>
                      <a:endParaRPr sz="1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更新集合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，包括集合</a:t>
                      </a:r>
                      <a:r>
                        <a:rPr sz="1400" spc="5" dirty="0" smtClean="0">
                          <a:latin typeface="楷体" panose="02010609060101010101" pitchFamily="49" charset="-122"/>
                          <a:ea typeface="楷体" panose="02010609060101010101" pitchFamily="49" charset="-122"/>
                          <a:cs typeface="Times New Roman"/>
                        </a:rPr>
                        <a:t>S</a:t>
                      </a:r>
                      <a:r>
                        <a:rPr sz="1400" spc="0" dirty="0" smtClean="0">
                          <a:latin typeface="楷体" panose="02010609060101010101" pitchFamily="49" charset="-122"/>
                          <a:ea typeface="楷体" panose="02010609060101010101" pitchFamily="49" charset="-122"/>
                          <a:cs typeface="Adobe 黑体 Std R"/>
                        </a:rPr>
                        <a:t>和</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中所有元素</a:t>
                      </a:r>
                      <a:endParaRPr sz="140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8"/>
                  </a:ext>
                </a:extLst>
              </a:tr>
              <a:tr h="709822">
                <a:tc>
                  <a:txBody>
                    <a:bodyPr/>
                    <a:lstStyle/>
                    <a:p>
                      <a:pPr marL="698500">
                        <a:lnSpc>
                          <a:spcPct val="100000"/>
                        </a:lnSpc>
                      </a:pPr>
                      <a:r>
                        <a:rPr sz="1400" dirty="0" smtClean="0">
                          <a:latin typeface="Times New Roman"/>
                          <a:cs typeface="Times New Roman"/>
                        </a:rPr>
                        <a:t>S</a:t>
                      </a:r>
                      <a:r>
                        <a:rPr sz="1400" spc="-5" dirty="0" smtClean="0">
                          <a:latin typeface="Times New Roman"/>
                          <a:cs typeface="Times New Roman"/>
                        </a:rPr>
                        <a:t>&lt;=</a:t>
                      </a:r>
                      <a:r>
                        <a:rPr sz="1400" spc="0" dirty="0" smtClean="0">
                          <a:latin typeface="Times New Roman"/>
                          <a:cs typeface="Times New Roman"/>
                        </a:rPr>
                        <a:t>T</a:t>
                      </a:r>
                      <a:r>
                        <a:rPr sz="1400" spc="0" dirty="0" smtClean="0">
                          <a:latin typeface="Adobe 黑体 Std R"/>
                          <a:cs typeface="Adobe 黑体 Std R"/>
                        </a:rPr>
                        <a:t>或</a:t>
                      </a:r>
                      <a:r>
                        <a:rPr sz="1400" spc="0" dirty="0" smtClean="0">
                          <a:latin typeface="Times New Roman"/>
                          <a:cs typeface="Times New Roman"/>
                        </a:rPr>
                        <a:t>S.issubs</a:t>
                      </a:r>
                      <a:r>
                        <a:rPr sz="1400" spc="-5" dirty="0" smtClean="0">
                          <a:latin typeface="Times New Roman"/>
                          <a:cs typeface="Times New Roman"/>
                        </a:rPr>
                        <a:t>e</a:t>
                      </a:r>
                      <a:r>
                        <a:rPr sz="1400" spc="0" dirty="0" smtClean="0">
                          <a:latin typeface="Times New Roman"/>
                          <a:cs typeface="Times New Roman"/>
                        </a:rPr>
                        <a:t>t(T)</a:t>
                      </a:r>
                      <a:endParaRPr sz="1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如果</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与</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相同或</a:t>
                      </a:r>
                      <a:r>
                        <a:rPr sz="1400" spc="0" dirty="0" smtClean="0">
                          <a:latin typeface="楷体" panose="02010609060101010101" pitchFamily="49" charset="-122"/>
                          <a:ea typeface="楷体" panose="02010609060101010101" pitchFamily="49" charset="-122"/>
                          <a:cs typeface="Times New Roman"/>
                        </a:rPr>
                        <a:t>S</a:t>
                      </a:r>
                      <a:r>
                        <a:rPr sz="1400" spc="0" dirty="0" smtClean="0">
                          <a:latin typeface="楷体" panose="02010609060101010101" pitchFamily="49" charset="-122"/>
                          <a:ea typeface="楷体" panose="02010609060101010101" pitchFamily="49" charset="-122"/>
                          <a:cs typeface="Adobe 黑体 Std R"/>
                        </a:rPr>
                        <a:t>是</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的子集，返</a:t>
                      </a:r>
                      <a:r>
                        <a:rPr sz="1400" spc="-10" dirty="0" smtClean="0">
                          <a:latin typeface="楷体" panose="02010609060101010101" pitchFamily="49" charset="-122"/>
                          <a:ea typeface="楷体" panose="02010609060101010101" pitchFamily="49" charset="-122"/>
                          <a:cs typeface="Adobe 黑体 Std R"/>
                        </a:rPr>
                        <a:t>回</a:t>
                      </a:r>
                      <a:r>
                        <a:rPr sz="1400" spc="-40"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Times New Roman"/>
                        </a:rPr>
                        <a:t>ru</a:t>
                      </a:r>
                      <a:r>
                        <a:rPr sz="1400" spc="-10" dirty="0" smtClean="0">
                          <a:latin typeface="楷体" panose="02010609060101010101" pitchFamily="49" charset="-122"/>
                          <a:ea typeface="楷体" panose="02010609060101010101" pitchFamily="49" charset="-122"/>
                          <a:cs typeface="Times New Roman"/>
                        </a:rPr>
                        <a:t>e</a:t>
                      </a:r>
                      <a:r>
                        <a:rPr sz="1400" spc="0" dirty="0" smtClean="0">
                          <a:latin typeface="楷体" panose="02010609060101010101" pitchFamily="49" charset="-122"/>
                          <a:ea typeface="楷体" panose="02010609060101010101" pitchFamily="49" charset="-122"/>
                          <a:cs typeface="Adobe 黑体 Std R"/>
                        </a:rPr>
                        <a:t>，否则返回</a:t>
                      </a:r>
                      <a:r>
                        <a:rPr sz="1400" spc="-10" dirty="0" smtClean="0">
                          <a:latin typeface="楷体" panose="02010609060101010101" pitchFamily="49" charset="-122"/>
                          <a:ea typeface="楷体" panose="02010609060101010101" pitchFamily="49" charset="-122"/>
                          <a:cs typeface="Times New Roman"/>
                        </a:rPr>
                        <a:t>F</a:t>
                      </a:r>
                      <a:r>
                        <a:rPr sz="1400" spc="-5" dirty="0" smtClean="0">
                          <a:latin typeface="楷体" panose="02010609060101010101" pitchFamily="49" charset="-122"/>
                          <a:ea typeface="楷体" panose="02010609060101010101" pitchFamily="49" charset="-122"/>
                          <a:cs typeface="Times New Roman"/>
                        </a:rPr>
                        <a:t>a</a:t>
                      </a:r>
                      <a:r>
                        <a:rPr sz="1400" spc="0" dirty="0" smtClean="0">
                          <a:latin typeface="楷体" panose="02010609060101010101" pitchFamily="49" charset="-122"/>
                          <a:ea typeface="楷体" panose="02010609060101010101" pitchFamily="49" charset="-122"/>
                          <a:cs typeface="Times New Roman"/>
                        </a:rPr>
                        <a:t>ls</a:t>
                      </a:r>
                      <a:r>
                        <a:rPr sz="1400" spc="-5" dirty="0" smtClean="0">
                          <a:latin typeface="楷体" panose="02010609060101010101" pitchFamily="49" charset="-122"/>
                          <a:ea typeface="楷体" panose="02010609060101010101" pitchFamily="49" charset="-122"/>
                          <a:cs typeface="Times New Roman"/>
                        </a:rPr>
                        <a:t>e</a:t>
                      </a:r>
                      <a:r>
                        <a:rPr sz="1400" spc="0" dirty="0" smtClean="0">
                          <a:latin typeface="楷体" panose="02010609060101010101" pitchFamily="49" charset="-122"/>
                          <a:ea typeface="楷体" panose="02010609060101010101" pitchFamily="49" charset="-122"/>
                          <a:cs typeface="Adobe 黑体 Std R"/>
                        </a:rPr>
                        <a:t>，可以用</a:t>
                      </a:r>
                      <a:endParaRPr sz="1400" dirty="0">
                        <a:latin typeface="楷体" panose="02010609060101010101" pitchFamily="49" charset="-122"/>
                        <a:ea typeface="楷体" panose="02010609060101010101" pitchFamily="49" charset="-122"/>
                        <a:cs typeface="Adobe 黑体 Std R"/>
                      </a:endParaRPr>
                    </a:p>
                    <a:p>
                      <a:pPr>
                        <a:lnSpc>
                          <a:spcPts val="700"/>
                        </a:lnSpc>
                        <a:spcBef>
                          <a:spcPts val="19"/>
                        </a:spcBef>
                      </a:pPr>
                      <a:endParaRPr sz="1400" dirty="0">
                        <a:latin typeface="楷体" panose="02010609060101010101" pitchFamily="49" charset="-122"/>
                        <a:ea typeface="楷体" panose="02010609060101010101" pitchFamily="49" charset="-122"/>
                      </a:endParaRPr>
                    </a:p>
                    <a:p>
                      <a:pPr marL="62865">
                        <a:lnSpc>
                          <a:spcPct val="100000"/>
                        </a:lnSpc>
                      </a:pPr>
                      <a:r>
                        <a:rPr sz="1400" dirty="0" smtClean="0">
                          <a:latin typeface="楷体" panose="02010609060101010101" pitchFamily="49" charset="-122"/>
                          <a:ea typeface="楷体" panose="02010609060101010101" pitchFamily="49" charset="-122"/>
                          <a:cs typeface="Times New Roman"/>
                        </a:rPr>
                        <a:t>S</a:t>
                      </a:r>
                      <a:r>
                        <a:rPr sz="1400" spc="-5" dirty="0" smtClean="0">
                          <a:latin typeface="楷体" panose="02010609060101010101" pitchFamily="49" charset="-122"/>
                          <a:ea typeface="楷体" panose="02010609060101010101" pitchFamily="49" charset="-122"/>
                          <a:cs typeface="Times New Roman"/>
                        </a:rPr>
                        <a:t>&lt;</a:t>
                      </a:r>
                      <a:r>
                        <a:rPr sz="1400" spc="0"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判断</a:t>
                      </a:r>
                      <a:r>
                        <a:rPr sz="1400" spc="0" dirty="0" smtClean="0">
                          <a:latin typeface="楷体" panose="02010609060101010101" pitchFamily="49" charset="-122"/>
                          <a:ea typeface="楷体" panose="02010609060101010101" pitchFamily="49" charset="-122"/>
                          <a:cs typeface="Times New Roman"/>
                        </a:rPr>
                        <a:t>S</a:t>
                      </a:r>
                      <a:r>
                        <a:rPr sz="1400" spc="0" dirty="0" smtClean="0">
                          <a:latin typeface="楷体" panose="02010609060101010101" pitchFamily="49" charset="-122"/>
                          <a:ea typeface="楷体" panose="02010609060101010101" pitchFamily="49" charset="-122"/>
                          <a:cs typeface="Adobe 黑体 Std R"/>
                        </a:rPr>
                        <a:t>是否是</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的真子集</a:t>
                      </a:r>
                      <a:endParaRPr sz="1400" dirty="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9"/>
                  </a:ext>
                </a:extLst>
              </a:tr>
              <a:tr h="709788">
                <a:tc>
                  <a:txBody>
                    <a:bodyPr/>
                    <a:lstStyle/>
                    <a:p>
                      <a:pPr marL="638810">
                        <a:lnSpc>
                          <a:spcPct val="100000"/>
                        </a:lnSpc>
                      </a:pPr>
                      <a:r>
                        <a:rPr sz="1400" dirty="0" smtClean="0">
                          <a:latin typeface="Times New Roman"/>
                          <a:cs typeface="Times New Roman"/>
                        </a:rPr>
                        <a:t>S</a:t>
                      </a:r>
                      <a:r>
                        <a:rPr sz="1400" spc="-5" dirty="0" smtClean="0">
                          <a:latin typeface="Times New Roman"/>
                          <a:cs typeface="Times New Roman"/>
                        </a:rPr>
                        <a:t>&gt;=</a:t>
                      </a:r>
                      <a:r>
                        <a:rPr sz="1400" spc="0" dirty="0" smtClean="0">
                          <a:latin typeface="Times New Roman"/>
                          <a:cs typeface="Times New Roman"/>
                        </a:rPr>
                        <a:t>T</a:t>
                      </a:r>
                      <a:r>
                        <a:rPr sz="1400" spc="0" dirty="0" smtClean="0">
                          <a:latin typeface="Adobe 黑体 Std R"/>
                          <a:cs typeface="Adobe 黑体 Std R"/>
                        </a:rPr>
                        <a:t>或</a:t>
                      </a:r>
                      <a:r>
                        <a:rPr sz="1400" spc="0" dirty="0" smtClean="0">
                          <a:latin typeface="Times New Roman"/>
                          <a:cs typeface="Times New Roman"/>
                        </a:rPr>
                        <a:t>S.issup</a:t>
                      </a:r>
                      <a:r>
                        <a:rPr sz="1400" spc="-5" dirty="0" smtClean="0">
                          <a:latin typeface="Times New Roman"/>
                          <a:cs typeface="Times New Roman"/>
                        </a:rPr>
                        <a:t>e</a:t>
                      </a:r>
                      <a:r>
                        <a:rPr sz="1400" spc="0" dirty="0" smtClean="0">
                          <a:latin typeface="Times New Roman"/>
                          <a:cs typeface="Times New Roman"/>
                        </a:rPr>
                        <a:t>rs</a:t>
                      </a:r>
                      <a:r>
                        <a:rPr sz="1400" spc="-10" dirty="0" smtClean="0">
                          <a:latin typeface="Times New Roman"/>
                          <a:cs typeface="Times New Roman"/>
                        </a:rPr>
                        <a:t>e</a:t>
                      </a:r>
                      <a:r>
                        <a:rPr sz="1400" spc="0" dirty="0" smtClean="0">
                          <a:latin typeface="Times New Roman"/>
                          <a:cs typeface="Times New Roman"/>
                        </a:rPr>
                        <a:t>t(T)</a:t>
                      </a:r>
                      <a:endParaRPr sz="14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如果</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与</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相同或</a:t>
                      </a:r>
                      <a:r>
                        <a:rPr sz="1400" spc="0" dirty="0" smtClean="0">
                          <a:latin typeface="楷体" panose="02010609060101010101" pitchFamily="49" charset="-122"/>
                          <a:ea typeface="楷体" panose="02010609060101010101" pitchFamily="49" charset="-122"/>
                          <a:cs typeface="Times New Roman"/>
                        </a:rPr>
                        <a:t>S</a:t>
                      </a:r>
                      <a:r>
                        <a:rPr sz="1400" spc="0" dirty="0" smtClean="0">
                          <a:latin typeface="楷体" panose="02010609060101010101" pitchFamily="49" charset="-122"/>
                          <a:ea typeface="楷体" panose="02010609060101010101" pitchFamily="49" charset="-122"/>
                          <a:cs typeface="Adobe 黑体 Std R"/>
                        </a:rPr>
                        <a:t>是</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的超集，返</a:t>
                      </a:r>
                      <a:r>
                        <a:rPr sz="1400" spc="-10" dirty="0" smtClean="0">
                          <a:latin typeface="楷体" panose="02010609060101010101" pitchFamily="49" charset="-122"/>
                          <a:ea typeface="楷体" panose="02010609060101010101" pitchFamily="49" charset="-122"/>
                          <a:cs typeface="Adobe 黑体 Std R"/>
                        </a:rPr>
                        <a:t>回</a:t>
                      </a:r>
                      <a:r>
                        <a:rPr sz="1400" spc="-40"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Times New Roman"/>
                        </a:rPr>
                        <a:t>ru</a:t>
                      </a:r>
                      <a:r>
                        <a:rPr sz="1400" spc="-10" dirty="0" smtClean="0">
                          <a:latin typeface="楷体" panose="02010609060101010101" pitchFamily="49" charset="-122"/>
                          <a:ea typeface="楷体" panose="02010609060101010101" pitchFamily="49" charset="-122"/>
                          <a:cs typeface="Times New Roman"/>
                        </a:rPr>
                        <a:t>e</a:t>
                      </a:r>
                      <a:r>
                        <a:rPr sz="1400" spc="0" dirty="0" smtClean="0">
                          <a:latin typeface="楷体" panose="02010609060101010101" pitchFamily="49" charset="-122"/>
                          <a:ea typeface="楷体" panose="02010609060101010101" pitchFamily="49" charset="-122"/>
                          <a:cs typeface="Adobe 黑体 Std R"/>
                        </a:rPr>
                        <a:t>，否则返回</a:t>
                      </a:r>
                      <a:r>
                        <a:rPr sz="1400" spc="-10" dirty="0" smtClean="0">
                          <a:latin typeface="楷体" panose="02010609060101010101" pitchFamily="49" charset="-122"/>
                          <a:ea typeface="楷体" panose="02010609060101010101" pitchFamily="49" charset="-122"/>
                          <a:cs typeface="Times New Roman"/>
                        </a:rPr>
                        <a:t>F</a:t>
                      </a:r>
                      <a:r>
                        <a:rPr sz="1400" spc="-5" dirty="0" smtClean="0">
                          <a:latin typeface="楷体" panose="02010609060101010101" pitchFamily="49" charset="-122"/>
                          <a:ea typeface="楷体" panose="02010609060101010101" pitchFamily="49" charset="-122"/>
                          <a:cs typeface="Times New Roman"/>
                        </a:rPr>
                        <a:t>a</a:t>
                      </a:r>
                      <a:r>
                        <a:rPr sz="1400" spc="0" dirty="0" smtClean="0">
                          <a:latin typeface="楷体" panose="02010609060101010101" pitchFamily="49" charset="-122"/>
                          <a:ea typeface="楷体" panose="02010609060101010101" pitchFamily="49" charset="-122"/>
                          <a:cs typeface="Times New Roman"/>
                        </a:rPr>
                        <a:t>ls</a:t>
                      </a:r>
                      <a:r>
                        <a:rPr sz="1400" spc="-5" dirty="0" smtClean="0">
                          <a:latin typeface="楷体" panose="02010609060101010101" pitchFamily="49" charset="-122"/>
                          <a:ea typeface="楷体" panose="02010609060101010101" pitchFamily="49" charset="-122"/>
                          <a:cs typeface="Times New Roman"/>
                        </a:rPr>
                        <a:t>e</a:t>
                      </a:r>
                      <a:r>
                        <a:rPr sz="1400" spc="0" dirty="0" smtClean="0">
                          <a:latin typeface="楷体" panose="02010609060101010101" pitchFamily="49" charset="-122"/>
                          <a:ea typeface="楷体" panose="02010609060101010101" pitchFamily="49" charset="-122"/>
                          <a:cs typeface="Adobe 黑体 Std R"/>
                        </a:rPr>
                        <a:t>，可以用</a:t>
                      </a:r>
                      <a:endParaRPr sz="1400" dirty="0">
                        <a:latin typeface="楷体" panose="02010609060101010101" pitchFamily="49" charset="-122"/>
                        <a:ea typeface="楷体" panose="02010609060101010101" pitchFamily="49" charset="-122"/>
                        <a:cs typeface="Adobe 黑体 Std R"/>
                      </a:endParaRPr>
                    </a:p>
                    <a:p>
                      <a:pPr>
                        <a:lnSpc>
                          <a:spcPts val="700"/>
                        </a:lnSpc>
                        <a:spcBef>
                          <a:spcPts val="20"/>
                        </a:spcBef>
                      </a:pPr>
                      <a:endParaRPr sz="1400" dirty="0">
                        <a:latin typeface="楷体" panose="02010609060101010101" pitchFamily="49" charset="-122"/>
                        <a:ea typeface="楷体" panose="02010609060101010101" pitchFamily="49" charset="-122"/>
                      </a:endParaRPr>
                    </a:p>
                    <a:p>
                      <a:pPr marL="62865">
                        <a:lnSpc>
                          <a:spcPct val="100000"/>
                        </a:lnSpc>
                      </a:pPr>
                      <a:r>
                        <a:rPr sz="1400" dirty="0" smtClean="0">
                          <a:latin typeface="楷体" panose="02010609060101010101" pitchFamily="49" charset="-122"/>
                          <a:ea typeface="楷体" panose="02010609060101010101" pitchFamily="49" charset="-122"/>
                          <a:cs typeface="Times New Roman"/>
                        </a:rPr>
                        <a:t>S</a:t>
                      </a:r>
                      <a:r>
                        <a:rPr sz="1400" spc="-5" dirty="0" smtClean="0">
                          <a:latin typeface="楷体" panose="02010609060101010101" pitchFamily="49" charset="-122"/>
                          <a:ea typeface="楷体" panose="02010609060101010101" pitchFamily="49" charset="-122"/>
                          <a:cs typeface="Times New Roman"/>
                        </a:rPr>
                        <a:t>&gt;</a:t>
                      </a:r>
                      <a:r>
                        <a:rPr sz="1400" spc="0"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判断</a:t>
                      </a:r>
                      <a:r>
                        <a:rPr sz="1400" spc="0" dirty="0" smtClean="0">
                          <a:latin typeface="楷体" panose="02010609060101010101" pitchFamily="49" charset="-122"/>
                          <a:ea typeface="楷体" panose="02010609060101010101" pitchFamily="49" charset="-122"/>
                          <a:cs typeface="Times New Roman"/>
                        </a:rPr>
                        <a:t>S</a:t>
                      </a:r>
                      <a:r>
                        <a:rPr sz="1400" spc="0" dirty="0" smtClean="0">
                          <a:latin typeface="楷体" panose="02010609060101010101" pitchFamily="49" charset="-122"/>
                          <a:ea typeface="楷体" panose="02010609060101010101" pitchFamily="49" charset="-122"/>
                          <a:cs typeface="Adobe 黑体 Std R"/>
                        </a:rPr>
                        <a:t>是否是</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的真超集</a:t>
                      </a:r>
                      <a:endParaRPr sz="1400" dirty="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xmlns="" val="105006808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实例</a:t>
            </a:r>
            <a:r>
              <a:rPr lang="en-US" altLang="zh-CN" dirty="0" smtClean="0">
                <a:ea typeface="宋体" panose="02010600030101010101" pitchFamily="2" charset="-122"/>
              </a:rPr>
              <a:t>1</a:t>
            </a:r>
            <a:r>
              <a:rPr lang="zh-CN" altLang="en-US" dirty="0" smtClean="0">
                <a:ea typeface="宋体" panose="02010600030101010101" pitchFamily="2" charset="-122"/>
              </a:rPr>
              <a:t>：新生辩论赛排名</a:t>
            </a:r>
          </a:p>
        </p:txBody>
      </p:sp>
      <p:sp>
        <p:nvSpPr>
          <p:cNvPr id="47107" name="内容占位符 2"/>
          <p:cNvSpPr>
            <a:spLocks noGrp="1"/>
          </p:cNvSpPr>
          <p:nvPr>
            <p:ph idx="1"/>
          </p:nvPr>
        </p:nvSpPr>
        <p:spPr>
          <a:xfrm>
            <a:off x="0" y="1066800"/>
            <a:ext cx="9144000" cy="1107996"/>
          </a:xfrm>
          <a:noFill/>
          <a:ln w="9525">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342900" indent="-342900" eaLnBrk="1" hangingPunct="1">
              <a:spcBef>
                <a:spcPct val="50000"/>
              </a:spcBef>
              <a:buClr>
                <a:srgbClr val="FFC000"/>
              </a:buClr>
              <a:buSzPct val="50000"/>
            </a:pPr>
            <a:r>
              <a:rPr lang="zh-CN" altLang="en-US" sz="2200" kern="1200" dirty="0">
                <a:solidFill>
                  <a:schemeClr val="tx2"/>
                </a:solidFill>
                <a:latin typeface="华文新魏" panose="02010800040101010101" pitchFamily="2" charset="-122"/>
                <a:ea typeface="华文新魏" panose="02010800040101010101" pitchFamily="2" charset="-122"/>
              </a:rPr>
              <a:t>北师大新生辩论赛，</a:t>
            </a:r>
            <a:r>
              <a:rPr lang="zh-CN" altLang="en-US" sz="2200" kern="1200" dirty="0">
                <a:solidFill>
                  <a:schemeClr val="tx2"/>
                </a:solidFill>
                <a:latin typeface="华文新魏" panose="02010800040101010101" pitchFamily="2" charset="-122"/>
                <a:ea typeface="华文新魏" panose="02010800040101010101" pitchFamily="2" charset="-122"/>
                <a:sym typeface="+mn-ea"/>
              </a:rPr>
              <a:t>已</a:t>
            </a:r>
            <a:r>
              <a:rPr lang="zh-CN" altLang="en-US" sz="2200" kern="1200" dirty="0">
                <a:solidFill>
                  <a:schemeClr val="tx2"/>
                </a:solidFill>
                <a:latin typeface="华文新魏" panose="02010800040101010101" pitchFamily="2" charset="-122"/>
                <a:ea typeface="华文新魏" panose="02010800040101010101" pitchFamily="2" charset="-122"/>
              </a:rPr>
              <a:t>知</a:t>
            </a:r>
            <a:r>
              <a:rPr lang="en-US" altLang="zh-CN" sz="2200" kern="1200" dirty="0">
                <a:solidFill>
                  <a:schemeClr val="tx2"/>
                </a:solidFill>
                <a:latin typeface="华文新魏" panose="02010800040101010101" pitchFamily="2" charset="-122"/>
                <a:ea typeface="华文新魏" panose="02010800040101010101" pitchFamily="2" charset="-122"/>
              </a:rPr>
              <a:t>4</a:t>
            </a:r>
            <a:r>
              <a:rPr lang="zh-CN" altLang="en-US" sz="2200" kern="1200" dirty="0">
                <a:solidFill>
                  <a:schemeClr val="tx2"/>
                </a:solidFill>
                <a:latin typeface="华文新魏" panose="02010800040101010101" pitchFamily="2" charset="-122"/>
                <a:ea typeface="华文新魏" panose="02010800040101010101" pitchFamily="2" charset="-122"/>
              </a:rPr>
              <a:t>队选手的各评委给分，运用序列的各项操作求各队选手的得分，得分计算规则：去掉最高分和最低分之后的平均分。（请大家关注解决</a:t>
            </a:r>
            <a:r>
              <a:rPr lang="zh-CN" altLang="en-US" sz="2200" kern="1200" dirty="0" smtClean="0">
                <a:solidFill>
                  <a:schemeClr val="tx2"/>
                </a:solidFill>
                <a:latin typeface="华文新魏" panose="02010800040101010101" pitchFamily="2" charset="-122"/>
                <a:ea typeface="华文新魏" panose="02010800040101010101" pitchFamily="2" charset="-122"/>
              </a:rPr>
              <a:t>思路 ）</a:t>
            </a:r>
            <a:endParaRPr lang="zh-CN" altLang="en-US" sz="2200" kern="1200" dirty="0">
              <a:solidFill>
                <a:schemeClr val="tx2"/>
              </a:solidFill>
              <a:latin typeface="华文新魏" panose="02010800040101010101" pitchFamily="2" charset="-122"/>
              <a:ea typeface="华文新魏" panose="02010800040101010101" pitchFamily="2" charset="-122"/>
            </a:endParaRPr>
          </a:p>
        </p:txBody>
      </p:sp>
      <p:pic>
        <p:nvPicPr>
          <p:cNvPr id="3" name="图片 2"/>
          <p:cNvPicPr>
            <a:picLocks noChangeAspect="1"/>
          </p:cNvPicPr>
          <p:nvPr/>
        </p:nvPicPr>
        <p:blipFill>
          <a:blip r:embed="rId3" cstate="print"/>
          <a:stretch>
            <a:fillRect/>
          </a:stretch>
        </p:blipFill>
        <p:spPr>
          <a:xfrm>
            <a:off x="971600" y="2132856"/>
            <a:ext cx="7200800" cy="4588044"/>
          </a:xfrm>
          <a:prstGeom prst="rect">
            <a:avLst/>
          </a:prstGeom>
        </p:spPr>
      </p:pic>
      <p:sp>
        <p:nvSpPr>
          <p:cNvPr id="7" name="矩形 6"/>
          <p:cNvSpPr/>
          <p:nvPr/>
        </p:nvSpPr>
        <p:spPr>
          <a:xfrm>
            <a:off x="6948264" y="5805264"/>
            <a:ext cx="1983235" cy="400110"/>
          </a:xfrm>
          <a:prstGeom prst="rect">
            <a:avLst/>
          </a:prstGeom>
        </p:spPr>
        <p:txBody>
          <a:bodyPr wrap="none">
            <a:spAutoFit/>
          </a:bodyPr>
          <a:lstStyle/>
          <a:p>
            <a:r>
              <a:rPr lang="zh-CN" altLang="en-US" dirty="0">
                <a:solidFill>
                  <a:schemeClr val="tx2"/>
                </a:solidFill>
                <a:latin typeface="华文新魏" panose="02010800040101010101" pitchFamily="2" charset="-122"/>
                <a:ea typeface="华文新魏" panose="02010800040101010101" pitchFamily="2" charset="-122"/>
              </a:rPr>
              <a:t> </a:t>
            </a:r>
            <a:r>
              <a:rPr lang="en-US" altLang="zh-CN" dirty="0" smtClean="0">
                <a:solidFill>
                  <a:schemeClr val="tx2"/>
                </a:solidFill>
                <a:latin typeface="华文新魏" panose="02010800040101010101" pitchFamily="2" charset="-122"/>
                <a:ea typeface="华文新魏" panose="02010800040101010101" pitchFamily="2" charset="-122"/>
              </a:rPr>
              <a:t>6_cal_score1.py</a:t>
            </a:r>
            <a:endParaRPr lang="zh-CN" altLang="en-US" dirty="0"/>
          </a:p>
        </p:txBody>
      </p:sp>
    </p:spTree>
    <p:extLst>
      <p:ext uri="{BB962C8B-B14F-4D97-AF65-F5344CB8AC3E}">
        <p14:creationId xmlns:p14="http://schemas.microsoft.com/office/powerpoint/2010/main" xmlns="" val="959750478"/>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ea typeface="宋体" panose="02010600030101010101" pitchFamily="2" charset="-122"/>
              </a:rPr>
              <a:t>实例</a:t>
            </a:r>
            <a:r>
              <a:rPr lang="en-US" altLang="zh-CN" dirty="0" smtClean="0">
                <a:ea typeface="宋体" panose="02010600030101010101" pitchFamily="2" charset="-122"/>
              </a:rPr>
              <a:t>4:</a:t>
            </a:r>
            <a:r>
              <a:rPr lang="zh-CN" altLang="en-US" dirty="0" smtClean="0">
                <a:ea typeface="宋体" panose="02010600030101010101" pitchFamily="2" charset="-122"/>
              </a:rPr>
              <a:t>统计短文中单词频度</a:t>
            </a:r>
          </a:p>
        </p:txBody>
      </p:sp>
      <p:sp>
        <p:nvSpPr>
          <p:cNvPr id="2" name="矩形 1"/>
          <p:cNvSpPr/>
          <p:nvPr/>
        </p:nvSpPr>
        <p:spPr>
          <a:xfrm>
            <a:off x="6648548" y="5977771"/>
            <a:ext cx="2329484" cy="400110"/>
          </a:xfrm>
          <a:prstGeom prst="rect">
            <a:avLst/>
          </a:prstGeom>
        </p:spPr>
        <p:txBody>
          <a:bodyPr wrap="none">
            <a:spAutoFit/>
          </a:bodyPr>
          <a:lstStyle/>
          <a:p>
            <a:r>
              <a:rPr lang="en-US" altLang="zh-CN" dirty="0" smtClean="0">
                <a:solidFill>
                  <a:schemeClr val="tx2"/>
                </a:solidFill>
                <a:latin typeface="华文新魏" panose="02010800040101010101" pitchFamily="2" charset="-122"/>
                <a:ea typeface="华文新魏" panose="02010800040101010101" pitchFamily="2" charset="-122"/>
              </a:rPr>
              <a:t>6_word_count2.py</a:t>
            </a:r>
            <a:endParaRPr lang="zh-CN" altLang="en-US" dirty="0"/>
          </a:p>
        </p:txBody>
      </p:sp>
      <p:sp>
        <p:nvSpPr>
          <p:cNvPr id="3" name="矩形 2"/>
          <p:cNvSpPr/>
          <p:nvPr/>
        </p:nvSpPr>
        <p:spPr>
          <a:xfrm>
            <a:off x="152400" y="1066800"/>
            <a:ext cx="8915400" cy="1785104"/>
          </a:xfrm>
          <a:prstGeom prst="rect">
            <a:avLst/>
          </a:prstGeom>
        </p:spPr>
        <p:txBody>
          <a:bodyPr wrap="square">
            <a:spAutoFit/>
          </a:bodyPr>
          <a:lstStyle/>
          <a:p>
            <a:r>
              <a:rPr lang="zh-CN" altLang="en-US" sz="1000" dirty="0"/>
              <a:t>str1 ='''  Could you reproduce Silicon Valley elsewhere, or is there something unique about it?</a:t>
            </a:r>
          </a:p>
          <a:p>
            <a:r>
              <a:rPr lang="zh-CN" altLang="en-US" sz="1000" dirty="0"/>
              <a:t>It wouldn't be surprising if it were hard to reproduce in other countries, because you couldn'treproduce it in most of the US either.What does it take to make a Silicon Valley?</a:t>
            </a:r>
          </a:p>
          <a:p>
            <a:r>
              <a:rPr lang="zh-CN" altLang="en-US" sz="1000" dirty="0"/>
              <a:t>It's the right people.If you could get the right ten thousand people to move from Silicon Valley toBuffalo, Buffalo would become Silicon Valley.</a:t>
            </a:r>
          </a:p>
          <a:p>
            <a:r>
              <a:rPr lang="zh-CN" altLang="en-US" sz="1000" dirty="0"/>
              <a:t>You only need two kinds of people to create a technology hub: rich people and nerds.</a:t>
            </a:r>
          </a:p>
          <a:p>
            <a:r>
              <a:rPr lang="zh-CN" altLang="en-US" sz="1000" dirty="0"/>
              <a:t>Observation bears this out.Within the US, towns have become star,up hubs if and only if theyhave both rich people and nerds.Few startups happen in Miami, for example, because although it's fullof rich people, it has few nerds.It's not the kind of place nerds like.</a:t>
            </a:r>
          </a:p>
          <a:p>
            <a:r>
              <a:rPr lang="zh-CN" altLang="en-US" sz="1000" dirty="0"/>
              <a:t>Whereas Pittsburgh has the opposite problem: plenty of nerds, but no rich people.The top USComputer Science departments are said to be MIT, Stanford, Berkeley, and Carnegie-Mellon. MITyielded Route 128.Stanford and Berkeley yielded Silicon Valley.But what did Carnegie-Mellon yield inPittsburgh? And what happened in Ithaca, home of Cornell University, which is also high on the list?'''</a:t>
            </a:r>
          </a:p>
        </p:txBody>
      </p:sp>
      <p:pic>
        <p:nvPicPr>
          <p:cNvPr id="7" name="图片 6"/>
          <p:cNvPicPr>
            <a:picLocks noChangeAspect="1"/>
          </p:cNvPicPr>
          <p:nvPr/>
        </p:nvPicPr>
        <p:blipFill>
          <a:blip r:embed="rId3" cstate="print"/>
          <a:stretch>
            <a:fillRect/>
          </a:stretch>
        </p:blipFill>
        <p:spPr>
          <a:xfrm>
            <a:off x="323528" y="3068960"/>
            <a:ext cx="8280920" cy="2673368"/>
          </a:xfrm>
          <a:prstGeom prst="rect">
            <a:avLst/>
          </a:prstGeom>
        </p:spPr>
      </p:pic>
    </p:spTree>
    <p:extLst>
      <p:ext uri="{BB962C8B-B14F-4D97-AF65-F5344CB8AC3E}">
        <p14:creationId xmlns:p14="http://schemas.microsoft.com/office/powerpoint/2010/main" xmlns="" val="31466528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6</a:t>
            </a:r>
            <a:r>
              <a:rPr lang="zh-CN" altLang="en-US" dirty="0" smtClean="0"/>
              <a:t>讲（</a:t>
            </a:r>
            <a:r>
              <a:rPr lang="en-US" altLang="zh-CN" dirty="0" smtClean="0"/>
              <a:t>7</a:t>
            </a:r>
            <a:r>
              <a:rPr lang="zh-CN" altLang="en-US" dirty="0" smtClean="0">
                <a:ea typeface="宋体" panose="02010600030101010101" pitchFamily="2" charset="-122"/>
              </a:rPr>
              <a:t>）字典</a:t>
            </a: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pPr>
                <a:defRPr/>
              </a:pPr>
              <a:t>31</a:t>
            </a:fld>
            <a:endParaRPr lang="en-US" altLang="zh-CN"/>
          </a:p>
        </p:txBody>
      </p:sp>
    </p:spTree>
    <p:extLst>
      <p:ext uri="{BB962C8B-B14F-4D97-AF65-F5344CB8AC3E}">
        <p14:creationId xmlns:p14="http://schemas.microsoft.com/office/powerpoint/2010/main" xmlns="" val="4030913359"/>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ea typeface="宋体" charset="-122"/>
              </a:rPr>
              <a:t>字典</a:t>
            </a:r>
            <a:r>
              <a:rPr lang="en-US" altLang="zh-CN" dirty="0" smtClean="0">
                <a:ea typeface="宋体" charset="-122"/>
              </a:rPr>
              <a:t>—</a:t>
            </a:r>
            <a:r>
              <a:rPr lang="zh-CN" altLang="en-US" dirty="0" smtClean="0">
                <a:ea typeface="宋体" charset="-122"/>
              </a:rPr>
              <a:t>映射类型</a:t>
            </a:r>
          </a:p>
        </p:txBody>
      </p:sp>
      <p:sp>
        <p:nvSpPr>
          <p:cNvPr id="6" name="object 4"/>
          <p:cNvSpPr txBox="1"/>
          <p:nvPr/>
        </p:nvSpPr>
        <p:spPr>
          <a:xfrm>
            <a:off x="338707" y="1196752"/>
            <a:ext cx="8480873" cy="1512168"/>
          </a:xfrm>
          <a:prstGeom prst="rect">
            <a:avLst/>
          </a:prstGeom>
        </p:spPr>
        <p:txBody>
          <a:bodyPr vert="horz" wrap="square" lIns="0" tIns="0" rIns="0" bIns="0" rtlCol="0">
            <a:noAutofit/>
          </a:bodyPr>
          <a:lstStyle/>
          <a:p>
            <a:pPr marL="355600" marR="12700" indent="-342900" algn="just">
              <a:buFont typeface="Arial" panose="020B0604020202020204" pitchFamily="34" charset="0"/>
              <a:buChar char="•"/>
            </a:pPr>
            <a:r>
              <a:rPr sz="2400" spc="95" dirty="0" smtClean="0">
                <a:latin typeface="Microsoft JhengHei"/>
                <a:cs typeface="Microsoft JhengHei"/>
              </a:rPr>
              <a:t>映射类型是“键</a:t>
            </a:r>
            <a:r>
              <a:rPr sz="2400" spc="330" dirty="0" smtClean="0">
                <a:latin typeface="Arial"/>
                <a:cs typeface="Arial"/>
              </a:rPr>
              <a:t>-</a:t>
            </a:r>
            <a:r>
              <a:rPr sz="2400" spc="95" dirty="0" smtClean="0">
                <a:latin typeface="Microsoft JhengHei"/>
                <a:cs typeface="Microsoft JhengHei"/>
              </a:rPr>
              <a:t>值”数据项的组合，</a:t>
            </a:r>
            <a:r>
              <a:rPr sz="2400" spc="90" dirty="0" smtClean="0">
                <a:solidFill>
                  <a:srgbClr val="FF0000"/>
                </a:solidFill>
                <a:latin typeface="Microsoft JhengHei"/>
                <a:cs typeface="Microsoft JhengHei"/>
              </a:rPr>
              <a:t>每个元素是一</a:t>
            </a:r>
            <a:r>
              <a:rPr sz="2400" spc="105" dirty="0" smtClean="0">
                <a:solidFill>
                  <a:srgbClr val="FF0000"/>
                </a:solidFill>
                <a:latin typeface="Microsoft JhengHei"/>
                <a:cs typeface="Microsoft JhengHei"/>
              </a:rPr>
              <a:t>个</a:t>
            </a:r>
            <a:r>
              <a:rPr sz="2400" spc="0" dirty="0" smtClean="0">
                <a:solidFill>
                  <a:srgbClr val="FF0000"/>
                </a:solidFill>
                <a:latin typeface="Microsoft JhengHei"/>
                <a:cs typeface="Microsoft JhengHei"/>
              </a:rPr>
              <a:t>键 </a:t>
            </a:r>
            <a:r>
              <a:rPr sz="2400" spc="95" dirty="0" smtClean="0">
                <a:solidFill>
                  <a:srgbClr val="FF0000"/>
                </a:solidFill>
                <a:latin typeface="Microsoft JhengHei"/>
                <a:cs typeface="Microsoft JhengHei"/>
              </a:rPr>
              <a:t>值对，</a:t>
            </a:r>
            <a:r>
              <a:rPr sz="2400" spc="80" dirty="0" smtClean="0">
                <a:solidFill>
                  <a:srgbClr val="FF0000"/>
                </a:solidFill>
                <a:latin typeface="Microsoft JhengHei"/>
                <a:cs typeface="Microsoft JhengHei"/>
              </a:rPr>
              <a:t>即</a:t>
            </a:r>
            <a:r>
              <a:rPr sz="2400" spc="90" dirty="0" smtClean="0">
                <a:solidFill>
                  <a:srgbClr val="FF0000"/>
                </a:solidFill>
                <a:latin typeface="Microsoft JhengHei"/>
                <a:cs typeface="Microsoft JhengHei"/>
              </a:rPr>
              <a:t>元素</a:t>
            </a:r>
            <a:r>
              <a:rPr sz="2400" spc="100" dirty="0" smtClean="0">
                <a:solidFill>
                  <a:srgbClr val="FF0000"/>
                </a:solidFill>
                <a:latin typeface="Microsoft JhengHei"/>
                <a:cs typeface="Microsoft JhengHei"/>
              </a:rPr>
              <a:t>是</a:t>
            </a:r>
            <a:r>
              <a:rPr sz="2400" spc="40" dirty="0" smtClean="0">
                <a:solidFill>
                  <a:srgbClr val="FF0000"/>
                </a:solidFill>
                <a:latin typeface="Arial"/>
                <a:cs typeface="Arial"/>
              </a:rPr>
              <a:t>(</a:t>
            </a:r>
            <a:r>
              <a:rPr sz="2400" spc="15" dirty="0" smtClean="0">
                <a:solidFill>
                  <a:srgbClr val="FF0000"/>
                </a:solidFill>
                <a:latin typeface="Arial"/>
                <a:cs typeface="Arial"/>
              </a:rPr>
              <a:t>k</a:t>
            </a:r>
            <a:r>
              <a:rPr sz="2400" spc="20" dirty="0" smtClean="0">
                <a:solidFill>
                  <a:srgbClr val="FF0000"/>
                </a:solidFill>
                <a:latin typeface="Arial"/>
                <a:cs typeface="Arial"/>
              </a:rPr>
              <a:t>e</a:t>
            </a:r>
            <a:r>
              <a:rPr sz="2400" spc="-80" dirty="0" smtClean="0">
                <a:solidFill>
                  <a:srgbClr val="FF0000"/>
                </a:solidFill>
                <a:latin typeface="Arial"/>
                <a:cs typeface="Arial"/>
              </a:rPr>
              <a:t>y</a:t>
            </a:r>
            <a:r>
              <a:rPr sz="2400" spc="-95" dirty="0" smtClean="0">
                <a:solidFill>
                  <a:srgbClr val="FF0000"/>
                </a:solidFill>
                <a:latin typeface="Arial"/>
                <a:cs typeface="Arial"/>
              </a:rPr>
              <a:t>, </a:t>
            </a:r>
            <a:r>
              <a:rPr sz="2400" spc="-55" dirty="0" smtClean="0">
                <a:solidFill>
                  <a:srgbClr val="FF0000"/>
                </a:solidFill>
                <a:latin typeface="Arial"/>
                <a:cs typeface="Arial"/>
              </a:rPr>
              <a:t> </a:t>
            </a:r>
            <a:r>
              <a:rPr sz="2400" spc="-5" dirty="0" smtClean="0">
                <a:solidFill>
                  <a:srgbClr val="FF0000"/>
                </a:solidFill>
                <a:latin typeface="Arial"/>
                <a:cs typeface="Arial"/>
              </a:rPr>
              <a:t>v</a:t>
            </a:r>
            <a:r>
              <a:rPr sz="2400" spc="55" dirty="0" smtClean="0">
                <a:solidFill>
                  <a:srgbClr val="FF0000"/>
                </a:solidFill>
                <a:latin typeface="Arial"/>
                <a:cs typeface="Arial"/>
              </a:rPr>
              <a:t>alue</a:t>
            </a:r>
            <a:r>
              <a:rPr sz="2400" spc="125" dirty="0" smtClean="0">
                <a:solidFill>
                  <a:srgbClr val="FF0000"/>
                </a:solidFill>
                <a:latin typeface="Arial"/>
                <a:cs typeface="Arial"/>
              </a:rPr>
              <a:t>)</a:t>
            </a:r>
            <a:r>
              <a:rPr sz="2400" spc="95" dirty="0" smtClean="0">
                <a:solidFill>
                  <a:srgbClr val="FF0000"/>
                </a:solidFill>
                <a:latin typeface="Microsoft JhengHei"/>
                <a:cs typeface="Microsoft JhengHei"/>
              </a:rPr>
              <a:t>，</a:t>
            </a:r>
            <a:r>
              <a:rPr sz="2400" spc="95" dirty="0" err="1" smtClean="0">
                <a:solidFill>
                  <a:srgbClr val="FF0000"/>
                </a:solidFill>
                <a:latin typeface="Microsoft JhengHei"/>
                <a:cs typeface="Microsoft JhengHei"/>
              </a:rPr>
              <a:t>元素之</a:t>
            </a:r>
            <a:r>
              <a:rPr sz="2400" spc="80" dirty="0" err="1" smtClean="0">
                <a:solidFill>
                  <a:srgbClr val="FF0000"/>
                </a:solidFill>
                <a:latin typeface="Microsoft JhengHei"/>
                <a:cs typeface="Microsoft JhengHei"/>
              </a:rPr>
              <a:t>间</a:t>
            </a:r>
            <a:r>
              <a:rPr sz="2400" spc="95" dirty="0" err="1" smtClean="0">
                <a:solidFill>
                  <a:srgbClr val="FF0000"/>
                </a:solidFill>
                <a:latin typeface="Microsoft JhengHei"/>
                <a:cs typeface="Microsoft JhengHei"/>
              </a:rPr>
              <a:t>是无序</a:t>
            </a:r>
            <a:r>
              <a:rPr sz="2400" spc="85" dirty="0" err="1" smtClean="0">
                <a:solidFill>
                  <a:srgbClr val="FF0000"/>
                </a:solidFill>
                <a:latin typeface="Microsoft JhengHei"/>
                <a:cs typeface="Microsoft JhengHei"/>
              </a:rPr>
              <a:t>的</a:t>
            </a:r>
            <a:r>
              <a:rPr lang="zh-CN" altLang="en-US" sz="2400" spc="85" dirty="0" smtClean="0">
                <a:latin typeface="Microsoft JhengHei"/>
                <a:cs typeface="Microsoft JhengHei"/>
              </a:rPr>
              <a:t>。</a:t>
            </a:r>
            <a:endParaRPr lang="en-US" sz="2400" spc="95" dirty="0" smtClean="0">
              <a:latin typeface="Microsoft JhengHei"/>
              <a:cs typeface="Microsoft JhengHei"/>
            </a:endParaRPr>
          </a:p>
          <a:p>
            <a:pPr marL="355600" marR="12700" indent="-342900" algn="just">
              <a:buFont typeface="Arial" panose="020B0604020202020204" pitchFamily="34" charset="0"/>
              <a:buChar char="•"/>
            </a:pPr>
            <a:r>
              <a:rPr sz="2400" spc="95" dirty="0" err="1" smtClean="0">
                <a:solidFill>
                  <a:srgbClr val="FF0000"/>
                </a:solidFill>
                <a:latin typeface="Microsoft JhengHei"/>
                <a:cs typeface="Microsoft JhengHei"/>
              </a:rPr>
              <a:t>键值对</a:t>
            </a:r>
            <a:r>
              <a:rPr sz="2400" spc="95" dirty="0" smtClean="0">
                <a:solidFill>
                  <a:srgbClr val="FF0000"/>
                </a:solidFill>
                <a:latin typeface="Microsoft JhengHei"/>
                <a:cs typeface="Microsoft JhengHei"/>
              </a:rPr>
              <a:t> </a:t>
            </a:r>
            <a:r>
              <a:rPr sz="2400" spc="40" dirty="0" smtClean="0">
                <a:solidFill>
                  <a:srgbClr val="FF0000"/>
                </a:solidFill>
                <a:latin typeface="Arial"/>
                <a:cs typeface="Arial"/>
              </a:rPr>
              <a:t>(</a:t>
            </a:r>
            <a:r>
              <a:rPr sz="2400" spc="15" dirty="0" smtClean="0">
                <a:solidFill>
                  <a:srgbClr val="FF0000"/>
                </a:solidFill>
                <a:latin typeface="Arial"/>
                <a:cs typeface="Arial"/>
              </a:rPr>
              <a:t>k</a:t>
            </a:r>
            <a:r>
              <a:rPr sz="2400" spc="20" dirty="0" smtClean="0">
                <a:solidFill>
                  <a:srgbClr val="FF0000"/>
                </a:solidFill>
                <a:latin typeface="Arial"/>
                <a:cs typeface="Arial"/>
              </a:rPr>
              <a:t>e</a:t>
            </a:r>
            <a:r>
              <a:rPr sz="2400" spc="-80" dirty="0" smtClean="0">
                <a:solidFill>
                  <a:srgbClr val="FF0000"/>
                </a:solidFill>
                <a:latin typeface="Arial"/>
                <a:cs typeface="Arial"/>
              </a:rPr>
              <a:t>y</a:t>
            </a:r>
            <a:r>
              <a:rPr sz="2400" spc="-95" dirty="0" smtClean="0">
                <a:solidFill>
                  <a:srgbClr val="FF0000"/>
                </a:solidFill>
                <a:latin typeface="Arial"/>
                <a:cs typeface="Arial"/>
              </a:rPr>
              <a:t>, </a:t>
            </a:r>
            <a:r>
              <a:rPr sz="2400" spc="-90" dirty="0" smtClean="0">
                <a:solidFill>
                  <a:srgbClr val="FF0000"/>
                </a:solidFill>
                <a:latin typeface="Arial"/>
                <a:cs typeface="Arial"/>
              </a:rPr>
              <a:t> </a:t>
            </a:r>
            <a:r>
              <a:rPr sz="2400" spc="-5" dirty="0" smtClean="0">
                <a:solidFill>
                  <a:srgbClr val="FF0000"/>
                </a:solidFill>
                <a:latin typeface="Arial"/>
                <a:cs typeface="Arial"/>
              </a:rPr>
              <a:t>v</a:t>
            </a:r>
            <a:r>
              <a:rPr sz="2400" spc="65" dirty="0" smtClean="0">
                <a:solidFill>
                  <a:srgbClr val="FF0000"/>
                </a:solidFill>
                <a:latin typeface="Arial"/>
                <a:cs typeface="Arial"/>
              </a:rPr>
              <a:t>al</a:t>
            </a:r>
            <a:r>
              <a:rPr sz="2400" spc="95" dirty="0" smtClean="0">
                <a:solidFill>
                  <a:srgbClr val="FF0000"/>
                </a:solidFill>
                <a:latin typeface="Arial"/>
                <a:cs typeface="Arial"/>
              </a:rPr>
              <a:t>u</a:t>
            </a:r>
            <a:r>
              <a:rPr sz="2400" spc="10" dirty="0" smtClean="0">
                <a:solidFill>
                  <a:srgbClr val="FF0000"/>
                </a:solidFill>
                <a:latin typeface="Arial"/>
                <a:cs typeface="Arial"/>
              </a:rPr>
              <a:t>e</a:t>
            </a:r>
            <a:r>
              <a:rPr sz="2400" spc="50" dirty="0" smtClean="0">
                <a:solidFill>
                  <a:srgbClr val="FF0000"/>
                </a:solidFill>
                <a:latin typeface="Arial"/>
                <a:cs typeface="Arial"/>
              </a:rPr>
              <a:t>)</a:t>
            </a:r>
            <a:r>
              <a:rPr sz="2400" spc="55" dirty="0" smtClean="0">
                <a:solidFill>
                  <a:srgbClr val="FF0000"/>
                </a:solidFill>
                <a:latin typeface="Microsoft JhengHei"/>
                <a:cs typeface="Microsoft JhengHei"/>
              </a:rPr>
              <a:t>是</a:t>
            </a:r>
            <a:r>
              <a:rPr sz="2400" spc="45" dirty="0" smtClean="0">
                <a:solidFill>
                  <a:srgbClr val="FF0000"/>
                </a:solidFill>
                <a:latin typeface="Microsoft JhengHei"/>
                <a:cs typeface="Microsoft JhengHei"/>
              </a:rPr>
              <a:t>一</a:t>
            </a:r>
            <a:r>
              <a:rPr sz="2400" spc="55" dirty="0" smtClean="0">
                <a:solidFill>
                  <a:srgbClr val="FF0000"/>
                </a:solidFill>
                <a:latin typeface="Microsoft JhengHei"/>
                <a:cs typeface="Microsoft JhengHei"/>
              </a:rPr>
              <a:t>种二</a:t>
            </a:r>
            <a:r>
              <a:rPr sz="2400" spc="45" dirty="0" smtClean="0">
                <a:solidFill>
                  <a:srgbClr val="FF0000"/>
                </a:solidFill>
                <a:latin typeface="Microsoft JhengHei"/>
                <a:cs typeface="Microsoft JhengHei"/>
              </a:rPr>
              <a:t>元关</a:t>
            </a:r>
            <a:r>
              <a:rPr sz="2400" spc="75" dirty="0" smtClean="0">
                <a:solidFill>
                  <a:srgbClr val="FF0000"/>
                </a:solidFill>
                <a:latin typeface="Microsoft JhengHei"/>
                <a:cs typeface="Microsoft JhengHei"/>
              </a:rPr>
              <a:t>系</a:t>
            </a:r>
            <a:r>
              <a:rPr sz="2400" spc="45" dirty="0" smtClean="0">
                <a:latin typeface="Microsoft JhengHei"/>
                <a:cs typeface="Microsoft JhengHei"/>
              </a:rPr>
              <a:t>。</a:t>
            </a:r>
            <a:r>
              <a:rPr sz="2400" spc="60" dirty="0" smtClean="0">
                <a:latin typeface="Microsoft JhengHei"/>
                <a:cs typeface="Microsoft JhengHei"/>
              </a:rPr>
              <a:t>在</a:t>
            </a:r>
            <a:r>
              <a:rPr sz="2400" spc="-50" dirty="0" smtClean="0">
                <a:latin typeface="Arial"/>
                <a:cs typeface="Arial"/>
              </a:rPr>
              <a:t>P</a:t>
            </a:r>
            <a:r>
              <a:rPr sz="2400" spc="-35" dirty="0" smtClean="0">
                <a:latin typeface="Arial"/>
                <a:cs typeface="Arial"/>
              </a:rPr>
              <a:t>y</a:t>
            </a:r>
            <a:r>
              <a:rPr sz="2400" spc="165" dirty="0" smtClean="0">
                <a:latin typeface="Arial"/>
                <a:cs typeface="Arial"/>
              </a:rPr>
              <a:t>tho</a:t>
            </a:r>
            <a:r>
              <a:rPr sz="2400" spc="245" dirty="0" smtClean="0">
                <a:latin typeface="Arial"/>
                <a:cs typeface="Arial"/>
              </a:rPr>
              <a:t>n</a:t>
            </a:r>
            <a:r>
              <a:rPr sz="2400" spc="60" dirty="0" smtClean="0">
                <a:latin typeface="Microsoft JhengHei"/>
                <a:cs typeface="Microsoft JhengHei"/>
              </a:rPr>
              <a:t>中</a:t>
            </a:r>
            <a:r>
              <a:rPr sz="2400" spc="50" dirty="0" smtClean="0">
                <a:latin typeface="Microsoft JhengHei"/>
                <a:cs typeface="Microsoft JhengHei"/>
              </a:rPr>
              <a:t>，</a:t>
            </a:r>
            <a:r>
              <a:rPr sz="2400" spc="45" dirty="0" smtClean="0">
                <a:latin typeface="Microsoft JhengHei"/>
                <a:cs typeface="Microsoft JhengHei"/>
              </a:rPr>
              <a:t>映</a:t>
            </a:r>
            <a:r>
              <a:rPr sz="2400" spc="55" dirty="0" smtClean="0">
                <a:latin typeface="Microsoft JhengHei"/>
                <a:cs typeface="Microsoft JhengHei"/>
              </a:rPr>
              <a:t>射</a:t>
            </a:r>
            <a:r>
              <a:rPr sz="2400" spc="45" dirty="0" smtClean="0">
                <a:latin typeface="Microsoft JhengHei"/>
                <a:cs typeface="Microsoft JhengHei"/>
              </a:rPr>
              <a:t>类</a:t>
            </a:r>
            <a:r>
              <a:rPr sz="2400" spc="55" dirty="0" smtClean="0">
                <a:latin typeface="Microsoft JhengHei"/>
                <a:cs typeface="Microsoft JhengHei"/>
              </a:rPr>
              <a:t>型</a:t>
            </a:r>
            <a:r>
              <a:rPr sz="2400" spc="45" dirty="0" smtClean="0">
                <a:latin typeface="Microsoft JhengHei"/>
                <a:cs typeface="Microsoft JhengHei"/>
              </a:rPr>
              <a:t>主</a:t>
            </a:r>
            <a:r>
              <a:rPr sz="2400" spc="0" dirty="0" smtClean="0">
                <a:latin typeface="Microsoft JhengHei"/>
                <a:cs typeface="Microsoft JhengHei"/>
              </a:rPr>
              <a:t>要 以字典（</a:t>
            </a:r>
            <a:r>
              <a:rPr sz="2400" spc="130" dirty="0" smtClean="0">
                <a:latin typeface="Arial"/>
                <a:cs typeface="Arial"/>
              </a:rPr>
              <a:t>dict</a:t>
            </a:r>
            <a:r>
              <a:rPr sz="2400" spc="130" dirty="0" smtClean="0">
                <a:latin typeface="Microsoft JhengHei"/>
                <a:cs typeface="Microsoft JhengHei"/>
              </a:rPr>
              <a:t>）体现。</a:t>
            </a:r>
            <a:endParaRPr sz="2400" dirty="0">
              <a:latin typeface="Microsoft JhengHei"/>
              <a:cs typeface="Microsoft JhengHei"/>
            </a:endParaRPr>
          </a:p>
        </p:txBody>
      </p:sp>
      <p:sp>
        <p:nvSpPr>
          <p:cNvPr id="7" name="object 5"/>
          <p:cNvSpPr/>
          <p:nvPr/>
        </p:nvSpPr>
        <p:spPr>
          <a:xfrm>
            <a:off x="1043608" y="2852936"/>
            <a:ext cx="6048672" cy="2098104"/>
          </a:xfrm>
          <a:prstGeom prst="rect">
            <a:avLst/>
          </a:prstGeom>
          <a:blipFill>
            <a:blip r:embed="rId3" cstate="print"/>
            <a:stretch>
              <a:fillRect/>
            </a:stretch>
          </a:blipFill>
        </p:spPr>
        <p:txBody>
          <a:bodyPr wrap="square" lIns="0" tIns="0" rIns="0" bIns="0" rtlCol="0">
            <a:noAutofit/>
          </a:bodyPr>
          <a:lstStyle/>
          <a:p>
            <a:endParaRPr/>
          </a:p>
        </p:txBody>
      </p:sp>
      <p:pic>
        <p:nvPicPr>
          <p:cNvPr id="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55576" y="5207868"/>
            <a:ext cx="6264696" cy="7973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4085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ea typeface="宋体" charset="-122"/>
              </a:rPr>
              <a:t>字典</a:t>
            </a:r>
          </a:p>
        </p:txBody>
      </p:sp>
      <p:sp>
        <p:nvSpPr>
          <p:cNvPr id="8195" name="内容占位符 2"/>
          <p:cNvSpPr>
            <a:spLocks noGrp="1"/>
          </p:cNvSpPr>
          <p:nvPr>
            <p:ph idx="1"/>
          </p:nvPr>
        </p:nvSpPr>
        <p:spPr>
          <a:xfrm>
            <a:off x="290512" y="1052736"/>
            <a:ext cx="8853488" cy="4680520"/>
          </a:xfrm>
        </p:spPr>
        <p:txBody>
          <a:bodyPr/>
          <a:lstStyle/>
          <a:p>
            <a:r>
              <a:rPr lang="zh-CN" altLang="en-US" sz="2400" dirty="0" smtClean="0">
                <a:ea typeface="宋体" charset="-122"/>
              </a:rPr>
              <a:t>字典的</a:t>
            </a:r>
            <a:r>
              <a:rPr lang="zh-CN" altLang="en-US" sz="2400" dirty="0">
                <a:ea typeface="宋体" charset="-122"/>
              </a:rPr>
              <a:t>创建</a:t>
            </a:r>
            <a:r>
              <a:rPr lang="zh-CN" altLang="en-US" sz="2400" dirty="0" smtClean="0">
                <a:ea typeface="宋体" charset="-122"/>
              </a:rPr>
              <a:t>：</a:t>
            </a:r>
            <a:endParaRPr lang="en-US" altLang="zh-CN" sz="2400" dirty="0" smtClean="0">
              <a:ea typeface="宋体" charset="-122"/>
            </a:endParaRPr>
          </a:p>
          <a:p>
            <a:pPr lvl="1">
              <a:lnSpc>
                <a:spcPct val="150000"/>
              </a:lnSpc>
            </a:pPr>
            <a:r>
              <a:rPr lang="en-US" altLang="zh-CN" sz="2200" dirty="0" smtClean="0">
                <a:ea typeface="宋体" charset="-122"/>
              </a:rPr>
              <a:t>{} </a:t>
            </a:r>
            <a:r>
              <a:rPr lang="zh-CN" altLang="en-US" sz="2200" dirty="0">
                <a:ea typeface="宋体" charset="-122"/>
              </a:rPr>
              <a:t>或 </a:t>
            </a:r>
            <a:r>
              <a:rPr lang="en-US" altLang="zh-CN" sz="2200" dirty="0" err="1">
                <a:ea typeface="宋体" charset="-122"/>
              </a:rPr>
              <a:t>dict</a:t>
            </a:r>
            <a:r>
              <a:rPr lang="en-US" altLang="zh-CN" sz="2200" dirty="0">
                <a:ea typeface="宋体" charset="-122"/>
              </a:rPr>
              <a:t>()</a:t>
            </a:r>
            <a:r>
              <a:rPr lang="zh-CN" altLang="en-US" sz="2200" dirty="0">
                <a:ea typeface="宋体" charset="-122"/>
              </a:rPr>
              <a:t>：创建一个空</a:t>
            </a:r>
            <a:r>
              <a:rPr lang="zh-CN" altLang="en-US" sz="2200" dirty="0" smtClean="0">
                <a:ea typeface="宋体" charset="-122"/>
              </a:rPr>
              <a:t>字典</a:t>
            </a:r>
            <a:endParaRPr lang="en-US" altLang="zh-CN" sz="2200" dirty="0" smtClean="0">
              <a:ea typeface="宋体" charset="-122"/>
            </a:endParaRPr>
          </a:p>
          <a:p>
            <a:pPr lvl="1">
              <a:lnSpc>
                <a:spcPct val="150000"/>
              </a:lnSpc>
            </a:pPr>
            <a:r>
              <a:rPr lang="en-US" altLang="zh-CN" sz="2200" dirty="0" err="1" smtClean="0">
                <a:ea typeface="宋体" charset="-122"/>
              </a:rPr>
              <a:t>dict</a:t>
            </a:r>
            <a:r>
              <a:rPr lang="en-US" altLang="zh-CN" sz="2200" dirty="0" smtClean="0">
                <a:ea typeface="宋体" charset="-122"/>
              </a:rPr>
              <a:t>(</a:t>
            </a:r>
            <a:r>
              <a:rPr lang="en-US" altLang="zh-CN" sz="2200" dirty="0" err="1" smtClean="0">
                <a:ea typeface="宋体" charset="-122"/>
              </a:rPr>
              <a:t>iterable</a:t>
            </a:r>
            <a:r>
              <a:rPr lang="en-US" altLang="zh-CN" sz="2200" dirty="0" smtClean="0">
                <a:ea typeface="宋体" charset="-122"/>
              </a:rPr>
              <a:t>)</a:t>
            </a:r>
            <a:r>
              <a:rPr lang="zh-CN" altLang="en-US" sz="2200" dirty="0" smtClean="0">
                <a:ea typeface="宋体" charset="-122"/>
              </a:rPr>
              <a:t>：使用可迭代对象创建字典</a:t>
            </a:r>
            <a:endParaRPr lang="en-US" altLang="zh-CN" sz="2200" dirty="0" smtClean="0">
              <a:ea typeface="宋体" charset="-122"/>
            </a:endParaRPr>
          </a:p>
          <a:p>
            <a:pPr lvl="1">
              <a:lnSpc>
                <a:spcPct val="150000"/>
              </a:lnSpc>
            </a:pPr>
            <a:endParaRPr lang="en-US" altLang="zh-CN" sz="2200" dirty="0" smtClean="0">
              <a:ea typeface="宋体" charset="-122"/>
            </a:endParaRPr>
          </a:p>
          <a:p>
            <a:pPr marL="457200" lvl="1" indent="0">
              <a:lnSpc>
                <a:spcPct val="150000"/>
              </a:lnSpc>
              <a:buNone/>
            </a:pPr>
            <a:endParaRPr lang="en-US" altLang="zh-CN" sz="2200" dirty="0" smtClean="0">
              <a:ea typeface="宋体" charset="-122"/>
            </a:endParaRPr>
          </a:p>
          <a:p>
            <a:pPr lvl="1">
              <a:lnSpc>
                <a:spcPct val="150000"/>
              </a:lnSpc>
            </a:pPr>
            <a:r>
              <a:rPr lang="en-US" altLang="zh-CN" sz="2200" dirty="0" err="1" smtClean="0">
                <a:ea typeface="宋体" charset="-122"/>
              </a:rPr>
              <a:t>dict</a:t>
            </a:r>
            <a:r>
              <a:rPr lang="en-US" altLang="zh-CN" sz="2200" dirty="0" smtClean="0">
                <a:ea typeface="宋体" charset="-122"/>
              </a:rPr>
              <a:t>(**</a:t>
            </a:r>
            <a:r>
              <a:rPr lang="en-US" altLang="zh-CN" sz="2200" dirty="0" err="1" smtClean="0">
                <a:ea typeface="宋体" charset="-122"/>
              </a:rPr>
              <a:t>kwargs</a:t>
            </a:r>
            <a:r>
              <a:rPr lang="en-US" altLang="zh-CN" sz="2200" dirty="0" smtClean="0">
                <a:ea typeface="宋体" charset="-122"/>
              </a:rPr>
              <a:t>)</a:t>
            </a:r>
            <a:r>
              <a:rPr lang="zh-CN" altLang="en-US" sz="2200" dirty="0" smtClean="0">
                <a:ea typeface="宋体" charset="-122"/>
              </a:rPr>
              <a:t>：使用关键字参数创建字典</a:t>
            </a:r>
            <a:endParaRPr lang="en-US" altLang="zh-CN" sz="2200" dirty="0" smtClean="0">
              <a:ea typeface="宋体" charset="-122"/>
            </a:endParaRPr>
          </a:p>
          <a:p>
            <a:pPr lvl="1">
              <a:lnSpc>
                <a:spcPct val="150000"/>
              </a:lnSpc>
            </a:pPr>
            <a:endParaRPr lang="en-US" altLang="zh-CN" sz="2200" dirty="0">
              <a:ea typeface="宋体" charset="-122"/>
            </a:endParaRPr>
          </a:p>
          <a:p>
            <a:pPr lvl="1">
              <a:lnSpc>
                <a:spcPct val="150000"/>
              </a:lnSpc>
            </a:pPr>
            <a:endParaRPr lang="en-US" altLang="zh-CN" sz="2200" dirty="0" smtClean="0">
              <a:ea typeface="宋体" charset="-122"/>
            </a:endParaRPr>
          </a:p>
        </p:txBody>
      </p:sp>
      <p:pic>
        <p:nvPicPr>
          <p:cNvPr id="4" name="图片 3"/>
          <p:cNvPicPr>
            <a:picLocks noChangeAspect="1"/>
          </p:cNvPicPr>
          <p:nvPr/>
        </p:nvPicPr>
        <p:blipFill>
          <a:blip r:embed="rId3" cstate="print"/>
          <a:stretch>
            <a:fillRect/>
          </a:stretch>
        </p:blipFill>
        <p:spPr>
          <a:xfrm>
            <a:off x="899592" y="2708920"/>
            <a:ext cx="7416824" cy="872637"/>
          </a:xfrm>
          <a:prstGeom prst="rect">
            <a:avLst/>
          </a:prstGeom>
        </p:spPr>
      </p:pic>
      <p:pic>
        <p:nvPicPr>
          <p:cNvPr id="6" name="图片 5"/>
          <p:cNvPicPr>
            <a:picLocks noChangeAspect="1"/>
          </p:cNvPicPr>
          <p:nvPr/>
        </p:nvPicPr>
        <p:blipFill>
          <a:blip r:embed="rId4" cstate="print"/>
          <a:stretch>
            <a:fillRect/>
          </a:stretch>
        </p:blipFill>
        <p:spPr>
          <a:xfrm>
            <a:off x="899592" y="4437112"/>
            <a:ext cx="6270463" cy="1008112"/>
          </a:xfrm>
          <a:prstGeom prst="rect">
            <a:avLst/>
          </a:prstGeom>
        </p:spPr>
      </p:pic>
    </p:spTree>
    <p:extLst>
      <p:ext uri="{BB962C8B-B14F-4D97-AF65-F5344CB8AC3E}">
        <p14:creationId xmlns:p14="http://schemas.microsoft.com/office/powerpoint/2010/main" xmlns="" val="2630987859"/>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ea typeface="宋体" charset="-122"/>
              </a:rPr>
              <a:t>字典的基本操作</a:t>
            </a:r>
          </a:p>
        </p:txBody>
      </p:sp>
      <p:sp>
        <p:nvSpPr>
          <p:cNvPr id="11267" name="内容占位符 2"/>
          <p:cNvSpPr>
            <a:spLocks noGrp="1"/>
          </p:cNvSpPr>
          <p:nvPr>
            <p:ph idx="1"/>
          </p:nvPr>
        </p:nvSpPr>
        <p:spPr>
          <a:xfrm>
            <a:off x="152400" y="1066800"/>
            <a:ext cx="8853488" cy="4378424"/>
          </a:xfrm>
        </p:spPr>
        <p:txBody>
          <a:bodyPr/>
          <a:lstStyle/>
          <a:p>
            <a:pPr marL="0" indent="0">
              <a:buFont typeface="Wingdings" pitchFamily="2" charset="2"/>
              <a:buNone/>
            </a:pPr>
            <a:r>
              <a:rPr lang="zh-CN" altLang="en-US" sz="2400" dirty="0" smtClean="0">
                <a:ea typeface="宋体" charset="-122"/>
              </a:rPr>
              <a:t>通过</a:t>
            </a:r>
            <a:r>
              <a:rPr lang="en-US" altLang="zh-CN" sz="2400" dirty="0" smtClean="0">
                <a:ea typeface="宋体" charset="-122"/>
              </a:rPr>
              <a:t>key</a:t>
            </a:r>
            <a:r>
              <a:rPr lang="zh-CN" altLang="en-US" sz="2400" dirty="0" smtClean="0">
                <a:ea typeface="宋体" charset="-122"/>
              </a:rPr>
              <a:t>访问：</a:t>
            </a:r>
            <a:endParaRPr lang="en-US" altLang="zh-CN" sz="2400" dirty="0" smtClean="0">
              <a:ea typeface="宋体" charset="-122"/>
            </a:endParaRPr>
          </a:p>
          <a:p>
            <a:pPr lvl="1"/>
            <a:r>
              <a:rPr lang="en-US" altLang="zh-CN" sz="2000" b="1" dirty="0" smtClean="0">
                <a:solidFill>
                  <a:srgbClr val="FF0000"/>
                </a:solidFill>
                <a:ea typeface="宋体" charset="-122"/>
              </a:rPr>
              <a:t>d[key]           </a:t>
            </a:r>
            <a:r>
              <a:rPr lang="en-US" altLang="zh-CN" sz="2000" dirty="0" smtClean="0">
                <a:ea typeface="宋体" charset="-122"/>
              </a:rPr>
              <a:t>#</a:t>
            </a:r>
            <a:r>
              <a:rPr lang="zh-CN" altLang="en-US" sz="2000" dirty="0" smtClean="0">
                <a:ea typeface="宋体" charset="-122"/>
              </a:rPr>
              <a:t>返回</a:t>
            </a:r>
            <a:r>
              <a:rPr lang="en-US" altLang="zh-CN" sz="2000" dirty="0" smtClean="0">
                <a:ea typeface="宋体" charset="-122"/>
              </a:rPr>
              <a:t>key</a:t>
            </a:r>
            <a:r>
              <a:rPr lang="zh-CN" altLang="en-US" sz="2000" dirty="0" smtClean="0">
                <a:ea typeface="宋体" charset="-122"/>
              </a:rPr>
              <a:t>的</a:t>
            </a:r>
            <a:r>
              <a:rPr lang="en-US" altLang="zh-CN" sz="2000" dirty="0" smtClean="0">
                <a:ea typeface="宋体" charset="-122"/>
              </a:rPr>
              <a:t>value,</a:t>
            </a:r>
            <a:r>
              <a:rPr lang="zh-CN" altLang="en-US" sz="2000" dirty="0" smtClean="0">
                <a:ea typeface="宋体" charset="-122"/>
              </a:rPr>
              <a:t>如果</a:t>
            </a:r>
            <a:r>
              <a:rPr lang="en-US" altLang="zh-CN" sz="2000" dirty="0" smtClean="0">
                <a:ea typeface="宋体" charset="-122"/>
              </a:rPr>
              <a:t>key</a:t>
            </a:r>
            <a:r>
              <a:rPr lang="zh-CN" altLang="en-US" sz="2000" dirty="0" smtClean="0">
                <a:ea typeface="宋体" charset="-122"/>
              </a:rPr>
              <a:t>不存在将导致</a:t>
            </a:r>
            <a:r>
              <a:rPr lang="en-US" altLang="zh-CN" sz="2000" dirty="0" err="1" smtClean="0">
                <a:ea typeface="宋体" charset="-122"/>
              </a:rPr>
              <a:t>KeyError</a:t>
            </a:r>
            <a:endParaRPr lang="en-US" altLang="zh-CN" sz="2000" dirty="0" smtClean="0">
              <a:ea typeface="宋体" charset="-122"/>
            </a:endParaRPr>
          </a:p>
          <a:p>
            <a:pPr lvl="1"/>
            <a:r>
              <a:rPr lang="en-US" altLang="zh-CN" sz="2000" b="1" dirty="0" smtClean="0">
                <a:solidFill>
                  <a:srgbClr val="FF0000"/>
                </a:solidFill>
                <a:ea typeface="宋体" charset="-122"/>
              </a:rPr>
              <a:t>d[key]=value </a:t>
            </a:r>
            <a:r>
              <a:rPr lang="en-US" altLang="zh-CN" sz="2000" dirty="0" smtClean="0">
                <a:ea typeface="宋体" charset="-122"/>
              </a:rPr>
              <a:t>#</a:t>
            </a:r>
            <a:r>
              <a:rPr lang="zh-CN" altLang="en-US" sz="2000" dirty="0" smtClean="0">
                <a:ea typeface="宋体" charset="-122"/>
              </a:rPr>
              <a:t>设置</a:t>
            </a:r>
            <a:r>
              <a:rPr lang="en-US" altLang="zh-CN" sz="2000" dirty="0" smtClean="0">
                <a:ea typeface="宋体" charset="-122"/>
              </a:rPr>
              <a:t>key</a:t>
            </a:r>
            <a:r>
              <a:rPr lang="zh-CN" altLang="en-US" sz="2000" dirty="0" smtClean="0">
                <a:ea typeface="宋体" charset="-122"/>
              </a:rPr>
              <a:t>的值为</a:t>
            </a:r>
            <a:r>
              <a:rPr lang="en-US" altLang="zh-CN" sz="2000" dirty="0" smtClean="0">
                <a:ea typeface="宋体" charset="-122"/>
              </a:rPr>
              <a:t>value</a:t>
            </a:r>
            <a:r>
              <a:rPr lang="zh-CN" altLang="en-US" sz="2000" dirty="0" smtClean="0">
                <a:ea typeface="宋体" charset="-122"/>
              </a:rPr>
              <a:t>，如果</a:t>
            </a:r>
            <a:r>
              <a:rPr lang="en-US" altLang="zh-CN" sz="2000" dirty="0" smtClean="0">
                <a:ea typeface="宋体" charset="-122"/>
              </a:rPr>
              <a:t>key</a:t>
            </a:r>
            <a:r>
              <a:rPr lang="zh-CN" altLang="en-US" sz="2000" dirty="0" smtClean="0">
                <a:ea typeface="宋体" charset="-122"/>
              </a:rPr>
              <a:t>不存在则添加</a:t>
            </a:r>
            <a:endParaRPr lang="en-US" altLang="zh-CN" sz="2000" dirty="0" smtClean="0">
              <a:ea typeface="宋体" charset="-122"/>
            </a:endParaRPr>
          </a:p>
          <a:p>
            <a:pPr lvl="1"/>
            <a:r>
              <a:rPr lang="en-US" altLang="zh-CN" sz="2000" b="1" dirty="0" smtClean="0">
                <a:solidFill>
                  <a:srgbClr val="FF0000"/>
                </a:solidFill>
                <a:ea typeface="宋体" charset="-122"/>
              </a:rPr>
              <a:t>del d[key]    </a:t>
            </a:r>
            <a:r>
              <a:rPr lang="en-US" altLang="zh-CN" sz="2000" dirty="0" smtClean="0">
                <a:ea typeface="宋体" charset="-122"/>
              </a:rPr>
              <a:t>#</a:t>
            </a:r>
            <a:r>
              <a:rPr lang="zh-CN" altLang="en-US" sz="2000" dirty="0" smtClean="0">
                <a:ea typeface="宋体" charset="-122"/>
              </a:rPr>
              <a:t>删除</a:t>
            </a:r>
            <a:r>
              <a:rPr lang="en-US" altLang="zh-CN" sz="2000" dirty="0" smtClean="0">
                <a:ea typeface="宋体" charset="-122"/>
              </a:rPr>
              <a:t>key</a:t>
            </a:r>
            <a:r>
              <a:rPr lang="zh-CN" altLang="en-US" sz="2000" dirty="0" smtClean="0">
                <a:ea typeface="宋体" charset="-122"/>
              </a:rPr>
              <a:t>所在元素，如果</a:t>
            </a:r>
            <a:r>
              <a:rPr lang="en-US" altLang="zh-CN" sz="2000" dirty="0" smtClean="0">
                <a:ea typeface="宋体" charset="-122"/>
              </a:rPr>
              <a:t>key</a:t>
            </a:r>
            <a:r>
              <a:rPr lang="zh-CN" altLang="en-US" sz="2000" dirty="0" smtClean="0">
                <a:ea typeface="宋体" charset="-122"/>
              </a:rPr>
              <a:t>不存在将导致</a:t>
            </a:r>
            <a:r>
              <a:rPr lang="en-US" altLang="zh-CN" sz="2000" dirty="0" err="1" smtClean="0">
                <a:ea typeface="宋体" charset="-122"/>
              </a:rPr>
              <a:t>KeyError</a:t>
            </a:r>
            <a:endParaRPr lang="zh-CN" altLang="en-US" sz="2000" dirty="0" smtClean="0">
              <a:ea typeface="宋体" charset="-122"/>
            </a:endParaRPr>
          </a:p>
        </p:txBody>
      </p:sp>
      <p:pic>
        <p:nvPicPr>
          <p:cNvPr id="10247"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8452" y="2781300"/>
            <a:ext cx="5684838" cy="1104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8452" y="3998119"/>
            <a:ext cx="6821488" cy="1046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 name="图片 1"/>
          <p:cNvPicPr>
            <a:picLocks noChangeAspect="1"/>
          </p:cNvPicPr>
          <p:nvPr/>
        </p:nvPicPr>
        <p:blipFill>
          <a:blip r:embed="rId4" cstate="print"/>
          <a:stretch>
            <a:fillRect/>
          </a:stretch>
        </p:blipFill>
        <p:spPr>
          <a:xfrm>
            <a:off x="1559351" y="5156200"/>
            <a:ext cx="6039586" cy="1369144"/>
          </a:xfrm>
          <a:prstGeom prst="rect">
            <a:avLst/>
          </a:prstGeom>
        </p:spPr>
      </p:pic>
    </p:spTree>
    <p:extLst>
      <p:ext uri="{BB962C8B-B14F-4D97-AF65-F5344CB8AC3E}">
        <p14:creationId xmlns:p14="http://schemas.microsoft.com/office/powerpoint/2010/main" xmlns="" val="68218363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fade">
                                      <p:cBhvr>
                                        <p:cTn id="7" dur="500"/>
                                        <p:tgtEl>
                                          <p:spTgt spid="102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248"/>
                                        </p:tgtEl>
                                        <p:attrNameLst>
                                          <p:attrName>style.visibility</p:attrName>
                                        </p:attrNameLst>
                                      </p:cBhvr>
                                      <p:to>
                                        <p:strVal val="visible"/>
                                      </p:to>
                                    </p:set>
                                    <p:animEffect transition="in" filter="fade">
                                      <p:cBhvr>
                                        <p:cTn id="12"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ea typeface="宋体" charset="-122"/>
              </a:rPr>
              <a:t>获取字典中所有的键、值以及键</a:t>
            </a:r>
            <a:r>
              <a:rPr lang="en-US" altLang="zh-CN" smtClean="0">
                <a:ea typeface="宋体" charset="-122"/>
              </a:rPr>
              <a:t>/</a:t>
            </a:r>
            <a:r>
              <a:rPr lang="zh-CN" altLang="en-US" smtClean="0">
                <a:ea typeface="宋体" charset="-122"/>
              </a:rPr>
              <a:t>值对</a:t>
            </a:r>
          </a:p>
        </p:txBody>
      </p:sp>
      <p:sp>
        <p:nvSpPr>
          <p:cNvPr id="14339" name="内容占位符 2"/>
          <p:cNvSpPr>
            <a:spLocks noGrp="1"/>
          </p:cNvSpPr>
          <p:nvPr>
            <p:ph idx="1"/>
          </p:nvPr>
        </p:nvSpPr>
        <p:spPr>
          <a:xfrm>
            <a:off x="0" y="1066800"/>
            <a:ext cx="9144000" cy="838200"/>
          </a:xfrm>
        </p:spPr>
        <p:txBody>
          <a:bodyPr/>
          <a:lstStyle/>
          <a:p>
            <a:r>
              <a:rPr lang="en-US" altLang="zh-CN" sz="2400" dirty="0" smtClean="0">
                <a:ea typeface="宋体" charset="-122"/>
              </a:rPr>
              <a:t>keys()</a:t>
            </a:r>
            <a:r>
              <a:rPr lang="zh-CN" altLang="en-US" sz="2400" dirty="0" smtClean="0">
                <a:ea typeface="宋体" charset="-122"/>
              </a:rPr>
              <a:t>、</a:t>
            </a:r>
            <a:r>
              <a:rPr lang="en-US" altLang="zh-CN" sz="2400" dirty="0" smtClean="0">
                <a:ea typeface="宋体" charset="-122"/>
              </a:rPr>
              <a:t>values()</a:t>
            </a:r>
            <a:r>
              <a:rPr lang="zh-CN" altLang="en-US" sz="2400" dirty="0" smtClean="0">
                <a:ea typeface="宋体" charset="-122"/>
              </a:rPr>
              <a:t>、</a:t>
            </a:r>
            <a:r>
              <a:rPr lang="en-US" altLang="zh-CN" sz="2400" dirty="0" smtClean="0">
                <a:ea typeface="宋体" charset="-122"/>
              </a:rPr>
              <a:t>items()</a:t>
            </a:r>
            <a:r>
              <a:rPr lang="zh-CN" altLang="en-US" sz="2400" dirty="0" smtClean="0">
                <a:ea typeface="宋体" charset="-122"/>
              </a:rPr>
              <a:t>分别返回字典中所有的键、值、键</a:t>
            </a:r>
            <a:r>
              <a:rPr lang="en-US" altLang="zh-CN" sz="2400" dirty="0" smtClean="0">
                <a:ea typeface="宋体" charset="-122"/>
              </a:rPr>
              <a:t>/</a:t>
            </a:r>
            <a:r>
              <a:rPr lang="zh-CN" altLang="en-US" sz="2400" dirty="0" smtClean="0">
                <a:ea typeface="宋体" charset="-122"/>
              </a:rPr>
              <a:t>值对</a:t>
            </a:r>
          </a:p>
          <a:p>
            <a:endParaRPr lang="zh-CN" altLang="en-US" dirty="0" smtClean="0">
              <a:ea typeface="宋体" charset="-122"/>
            </a:endParaRPr>
          </a:p>
        </p:txBody>
      </p:sp>
      <p:pic>
        <p:nvPicPr>
          <p:cNvPr id="14341" name="Picture 1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23963" y="1676400"/>
            <a:ext cx="7767637" cy="2462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200" y="5486400"/>
            <a:ext cx="71723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1925" y="4514850"/>
            <a:ext cx="6086475" cy="971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92166507"/>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ea typeface="宋体" panose="02010600030101010101" pitchFamily="2" charset="-122"/>
              </a:rPr>
              <a:t>实例</a:t>
            </a:r>
            <a:r>
              <a:rPr lang="en-US" altLang="zh-CN" dirty="0" smtClean="0">
                <a:ea typeface="宋体" panose="02010600030101010101" pitchFamily="2" charset="-122"/>
              </a:rPr>
              <a:t>5:</a:t>
            </a:r>
            <a:r>
              <a:rPr lang="zh-CN" altLang="en-US" dirty="0" smtClean="0">
                <a:ea typeface="宋体" panose="02010600030101010101" pitchFamily="2" charset="-122"/>
              </a:rPr>
              <a:t>用字典记录短文中单词频度</a:t>
            </a:r>
          </a:p>
        </p:txBody>
      </p:sp>
      <p:sp>
        <p:nvSpPr>
          <p:cNvPr id="2" name="矩形 1"/>
          <p:cNvSpPr/>
          <p:nvPr/>
        </p:nvSpPr>
        <p:spPr>
          <a:xfrm>
            <a:off x="6676404" y="6240542"/>
            <a:ext cx="2329484" cy="400110"/>
          </a:xfrm>
          <a:prstGeom prst="rect">
            <a:avLst/>
          </a:prstGeom>
        </p:spPr>
        <p:txBody>
          <a:bodyPr wrap="none">
            <a:spAutoFit/>
          </a:bodyPr>
          <a:lstStyle/>
          <a:p>
            <a:r>
              <a:rPr lang="en-US" altLang="zh-CN" dirty="0" smtClean="0">
                <a:solidFill>
                  <a:schemeClr val="tx2"/>
                </a:solidFill>
                <a:latin typeface="华文新魏" panose="02010800040101010101" pitchFamily="2" charset="-122"/>
                <a:ea typeface="华文新魏" panose="02010800040101010101" pitchFamily="2" charset="-122"/>
              </a:rPr>
              <a:t>6_word_count3.py</a:t>
            </a:r>
            <a:endParaRPr lang="zh-CN" altLang="en-US" dirty="0"/>
          </a:p>
        </p:txBody>
      </p:sp>
      <p:sp>
        <p:nvSpPr>
          <p:cNvPr id="6" name="矩形 5"/>
          <p:cNvSpPr/>
          <p:nvPr/>
        </p:nvSpPr>
        <p:spPr>
          <a:xfrm>
            <a:off x="152400" y="1110496"/>
            <a:ext cx="8915400" cy="1785104"/>
          </a:xfrm>
          <a:prstGeom prst="rect">
            <a:avLst/>
          </a:prstGeom>
        </p:spPr>
        <p:txBody>
          <a:bodyPr wrap="square">
            <a:spAutoFit/>
          </a:bodyPr>
          <a:lstStyle/>
          <a:p>
            <a:r>
              <a:rPr lang="zh-CN" altLang="en-US" sz="1000" dirty="0"/>
              <a:t>str1 ='''  Could you reproduce Silicon Valley elsewhere, or is there something unique about it?</a:t>
            </a:r>
          </a:p>
          <a:p>
            <a:r>
              <a:rPr lang="zh-CN" altLang="en-US" sz="1000" dirty="0"/>
              <a:t>It wouldn't be surprising if it were hard to reproduce in other countries, because you couldn'treproduce it in most of the US either.What does it take to make a Silicon Valley?</a:t>
            </a:r>
          </a:p>
          <a:p>
            <a:r>
              <a:rPr lang="zh-CN" altLang="en-US" sz="1000" dirty="0"/>
              <a:t>It's the right people.If you could get the right ten thousand people to move from Silicon Valley toBuffalo, Buffalo would become Silicon Valley.</a:t>
            </a:r>
          </a:p>
          <a:p>
            <a:r>
              <a:rPr lang="zh-CN" altLang="en-US" sz="1000" dirty="0"/>
              <a:t>You only need two kinds of people to create a technology hub: rich people and nerds.</a:t>
            </a:r>
          </a:p>
          <a:p>
            <a:r>
              <a:rPr lang="zh-CN" altLang="en-US" sz="1000" dirty="0"/>
              <a:t>Observation bears this out.Within the US, towns have become star,up hubs if and only if theyhave both rich people and nerds.Few startups happen in Miami, for example, because although it's fullof rich people, it has few nerds.It's not the kind of place nerds like.</a:t>
            </a:r>
          </a:p>
          <a:p>
            <a:r>
              <a:rPr lang="zh-CN" altLang="en-US" sz="1000" dirty="0"/>
              <a:t>Whereas Pittsburgh has the opposite problem: plenty of nerds, but no rich people.The top USComputer Science departments are said to be MIT, Stanford, Berkeley, and Carnegie-Mellon. MITyielded Route 128.Stanford and Berkeley yielded Silicon Valley.But what did Carnegie-Mellon yield inPittsburgh? And what happened in Ithaca, home of Cornell University, which is also high on the list?'''</a:t>
            </a:r>
          </a:p>
        </p:txBody>
      </p:sp>
      <p:pic>
        <p:nvPicPr>
          <p:cNvPr id="3" name="图片 2"/>
          <p:cNvPicPr>
            <a:picLocks noChangeAspect="1"/>
          </p:cNvPicPr>
          <p:nvPr/>
        </p:nvPicPr>
        <p:blipFill>
          <a:blip r:embed="rId2" cstate="print"/>
          <a:stretch>
            <a:fillRect/>
          </a:stretch>
        </p:blipFill>
        <p:spPr>
          <a:xfrm>
            <a:off x="251520" y="3079975"/>
            <a:ext cx="8352928" cy="3160567"/>
          </a:xfrm>
          <a:prstGeom prst="rect">
            <a:avLst/>
          </a:prstGeom>
        </p:spPr>
      </p:pic>
    </p:spTree>
    <p:extLst>
      <p:ext uri="{BB962C8B-B14F-4D97-AF65-F5344CB8AC3E}">
        <p14:creationId xmlns:p14="http://schemas.microsoft.com/office/powerpoint/2010/main" xmlns="" val="4089958174"/>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The End</a:t>
            </a: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pPr>
                <a:defRPr/>
              </a:pPr>
              <a:t>37</a:t>
            </a:fld>
            <a:endParaRPr lang="en-US" altLang="zh-CN"/>
          </a:p>
        </p:txBody>
      </p:sp>
    </p:spTree>
    <p:extLst>
      <p:ext uri="{BB962C8B-B14F-4D97-AF65-F5344CB8AC3E}">
        <p14:creationId xmlns:p14="http://schemas.microsoft.com/office/powerpoint/2010/main" xmlns="" val="403293417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ea typeface="宋体" panose="02010600030101010101" pitchFamily="2" charset="-122"/>
              </a:rPr>
              <a:t>实例</a:t>
            </a:r>
            <a:r>
              <a:rPr lang="en-US" altLang="zh-CN" dirty="0" smtClean="0">
                <a:ea typeface="宋体" panose="02010600030101010101" pitchFamily="2" charset="-122"/>
              </a:rPr>
              <a:t>2:</a:t>
            </a:r>
            <a:r>
              <a:rPr lang="zh-CN" altLang="en-US" dirty="0" smtClean="0">
                <a:ea typeface="宋体" panose="02010600030101010101" pitchFamily="2" charset="-122"/>
              </a:rPr>
              <a:t>判别回文</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3412" y="2607680"/>
            <a:ext cx="6296025" cy="1447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5800" y="1447800"/>
            <a:ext cx="3095625" cy="742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890263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1000"/>
                                        <p:tgtEl>
                                          <p:spTgt spid="2051"/>
                                        </p:tgtEl>
                                      </p:cBhvr>
                                    </p:animEffect>
                                    <p:anim calcmode="lin" valueType="num">
                                      <p:cBhvr>
                                        <p:cTn id="8" dur="1000" fill="hold"/>
                                        <p:tgtEl>
                                          <p:spTgt spid="2051"/>
                                        </p:tgtEl>
                                        <p:attrNameLst>
                                          <p:attrName>ppt_x</p:attrName>
                                        </p:attrNameLst>
                                      </p:cBhvr>
                                      <p:tavLst>
                                        <p:tav tm="0">
                                          <p:val>
                                            <p:strVal val="#ppt_x"/>
                                          </p:val>
                                        </p:tav>
                                        <p:tav tm="100000">
                                          <p:val>
                                            <p:strVal val="#ppt_x"/>
                                          </p:val>
                                        </p:tav>
                                      </p:tavLst>
                                    </p:anim>
                                    <p:anim calcmode="lin" valueType="num">
                                      <p:cBhvr>
                                        <p:cTn id="9"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ea typeface="宋体" panose="02010600030101010101" pitchFamily="2" charset="-122"/>
              </a:rPr>
              <a:t>序列（</a:t>
            </a:r>
            <a:r>
              <a:rPr lang="en-US" altLang="zh-CN" dirty="0" smtClean="0">
                <a:ea typeface="宋体" panose="02010600030101010101" pitchFamily="2" charset="-122"/>
              </a:rPr>
              <a:t>sequence</a:t>
            </a:r>
            <a:r>
              <a:rPr lang="zh-CN" altLang="en-US" dirty="0" smtClean="0">
                <a:ea typeface="宋体" panose="02010600030101010101" pitchFamily="2" charset="-122"/>
              </a:rPr>
              <a:t>）</a:t>
            </a:r>
          </a:p>
        </p:txBody>
      </p:sp>
      <p:sp>
        <p:nvSpPr>
          <p:cNvPr id="26627" name="内容占位符 2"/>
          <p:cNvSpPr>
            <a:spLocks noGrp="1"/>
          </p:cNvSpPr>
          <p:nvPr>
            <p:ph idx="1"/>
          </p:nvPr>
        </p:nvSpPr>
        <p:spPr>
          <a:xfrm>
            <a:off x="0" y="1052736"/>
            <a:ext cx="8839200" cy="822960"/>
          </a:xfrm>
          <a:noFill/>
          <a:ln w="9525">
            <a:noFill/>
          </a:ln>
        </p:spPr>
        <p:txBody>
          <a:bodyPr>
            <a:spAutoFit/>
          </a:bodyPr>
          <a:lstStyle/>
          <a:p>
            <a:pPr marL="342900" indent="-342900" eaLnBrk="1" hangingPunct="1">
              <a:spcBef>
                <a:spcPct val="50000"/>
              </a:spcBef>
              <a:buClr>
                <a:srgbClr val="FFC000"/>
              </a:buClr>
              <a:buSzPct val="50000"/>
            </a:pPr>
            <a:r>
              <a:rPr lang="zh-CN" sz="2400" b="1" dirty="0">
                <a:solidFill>
                  <a:srgbClr val="FF0000"/>
                </a:solidFill>
                <a:latin typeface="黑体" panose="02010609060101010101" pitchFamily="49" charset="-122"/>
                <a:ea typeface="黑体" panose="02010609060101010101" pitchFamily="49" charset="-122"/>
                <a:sym typeface="+mn-ea"/>
              </a:rPr>
              <a:t>序列是内置的组合数据类型，表示数据元素按次序排列，可通过索引下标访问的可迭代（</a:t>
            </a:r>
            <a:r>
              <a:rPr lang="en-US" altLang="zh-CN" sz="2400" b="1" dirty="0">
                <a:solidFill>
                  <a:srgbClr val="FF0000"/>
                </a:solidFill>
                <a:latin typeface="黑体" panose="02010609060101010101" pitchFamily="49" charset="-122"/>
                <a:ea typeface="黑体" panose="02010609060101010101" pitchFamily="49" charset="-122"/>
                <a:sym typeface="+mn-ea"/>
              </a:rPr>
              <a:t>iterable</a:t>
            </a:r>
            <a:r>
              <a:rPr lang="zh-CN" sz="2400" b="1" dirty="0">
                <a:solidFill>
                  <a:srgbClr val="FF0000"/>
                </a:solidFill>
                <a:latin typeface="黑体" panose="02010609060101010101" pitchFamily="49" charset="-122"/>
                <a:ea typeface="黑体" panose="02010609060101010101" pitchFamily="49" charset="-122"/>
                <a:sym typeface="+mn-ea"/>
              </a:rPr>
              <a:t>）对象</a:t>
            </a:r>
            <a:r>
              <a:rPr lang="zh-CN" altLang="en-US" sz="2400" b="1" dirty="0">
                <a:solidFill>
                  <a:srgbClr val="FF0000"/>
                </a:solidFill>
                <a:latin typeface="黑体" panose="02010609060101010101" pitchFamily="49" charset="-122"/>
                <a:ea typeface="黑体" panose="02010609060101010101" pitchFamily="49" charset="-122"/>
                <a:sym typeface="+mn-ea"/>
              </a:rPr>
              <a:t>。</a:t>
            </a:r>
            <a:endParaRPr lang="zh-CN" altLang="en-US" sz="2400" kern="1200" dirty="0">
              <a:solidFill>
                <a:schemeClr val="tx2"/>
              </a:solidFill>
              <a:latin typeface="华文新魏" panose="02010800040101010101" pitchFamily="2" charset="-122"/>
              <a:ea typeface="华文新魏" panose="02010800040101010101" pitchFamily="2" charset="-122"/>
            </a:endParaRPr>
          </a:p>
        </p:txBody>
      </p:sp>
      <p:graphicFrame>
        <p:nvGraphicFramePr>
          <p:cNvPr id="5" name="图示 4"/>
          <p:cNvGraphicFramePr/>
          <p:nvPr>
            <p:extLst>
              <p:ext uri="{D42A27DB-BD31-4B8C-83A1-F6EECF244321}">
                <p14:modId xmlns:p14="http://schemas.microsoft.com/office/powerpoint/2010/main" xmlns="" val="1071552709"/>
              </p:ext>
            </p:extLst>
          </p:nvPr>
        </p:nvGraphicFramePr>
        <p:xfrm>
          <a:off x="1143000" y="1916832"/>
          <a:ext cx="5949280" cy="216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object 5"/>
          <p:cNvSpPr/>
          <p:nvPr/>
        </p:nvSpPr>
        <p:spPr>
          <a:xfrm>
            <a:off x="1501694" y="4293096"/>
            <a:ext cx="5231891" cy="2016252"/>
          </a:xfrm>
          <a:prstGeom prst="rect">
            <a:avLst/>
          </a:prstGeom>
          <a:blipFill>
            <a:blip r:embed="rId7"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xmlns="" val="398058557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zh-CN" altLang="en-US" sz="4000" b="1" dirty="0" smtClean="0">
                <a:solidFill>
                  <a:schemeClr val="bg1"/>
                </a:solidFill>
                <a:ea typeface="宋体" panose="02010600030101010101" pitchFamily="2" charset="-122"/>
              </a:rPr>
              <a:t>序列的基本操作</a:t>
            </a:r>
            <a:endParaRPr lang="zh-CN" sz="4000" b="1" dirty="0">
              <a:solidFill>
                <a:schemeClr val="bg1"/>
              </a:solidFill>
              <a:ea typeface="宋体" panose="02010600030101010101" pitchFamily="2" charset="-122"/>
            </a:endParaRPr>
          </a:p>
        </p:txBody>
      </p:sp>
      <p:sp>
        <p:nvSpPr>
          <p:cNvPr id="3" name="内容占位符 2"/>
          <p:cNvSpPr>
            <a:spLocks noGrp="1"/>
          </p:cNvSpPr>
          <p:nvPr>
            <p:ph idx="1"/>
          </p:nvPr>
        </p:nvSpPr>
        <p:spPr>
          <a:xfrm>
            <a:off x="140368" y="1014845"/>
            <a:ext cx="8962390" cy="5427980"/>
          </a:xfrm>
        </p:spPr>
        <p:txBody>
          <a:bodyPr/>
          <a:lstStyle/>
          <a:p>
            <a:pPr>
              <a:lnSpc>
                <a:spcPct val="150000"/>
              </a:lnSpc>
            </a:pPr>
            <a:r>
              <a:rPr lang="zh-CN" sz="2400" b="1" dirty="0">
                <a:solidFill>
                  <a:srgbClr val="FF0000"/>
                </a:solidFill>
                <a:latin typeface="黑体" panose="02010609060101010101" pitchFamily="49" charset="-122"/>
                <a:ea typeface="黑体" panose="02010609060101010101" pitchFamily="49" charset="-122"/>
                <a:sym typeface="+mn-ea"/>
              </a:rPr>
              <a:t>基本操作：假设</a:t>
            </a:r>
            <a:r>
              <a:rPr lang="en-US" altLang="zh-CN" sz="2400" b="1" dirty="0">
                <a:solidFill>
                  <a:srgbClr val="FF0000"/>
                </a:solidFill>
                <a:latin typeface="黑体" panose="02010609060101010101" pitchFamily="49" charset="-122"/>
                <a:ea typeface="黑体" panose="02010609060101010101" pitchFamily="49" charset="-122"/>
                <a:sym typeface="+mn-ea"/>
              </a:rPr>
              <a:t>s=</a:t>
            </a:r>
            <a:r>
              <a:rPr lang="zh-CN" altLang="en-US" sz="2400" b="1" dirty="0">
                <a:solidFill>
                  <a:srgbClr val="FF0000"/>
                </a:solidFill>
                <a:latin typeface="黑体" panose="02010609060101010101" pitchFamily="49" charset="-122"/>
                <a:ea typeface="黑体" panose="02010609060101010101" pitchFamily="49" charset="-122"/>
                <a:sym typeface="+mn-ea"/>
              </a:rPr>
              <a:t>（</a:t>
            </a:r>
            <a:r>
              <a:rPr lang="en-US" altLang="zh-CN" sz="2400" b="1" dirty="0">
                <a:solidFill>
                  <a:srgbClr val="FF0000"/>
                </a:solidFill>
                <a:latin typeface="黑体" panose="02010609060101010101" pitchFamily="49" charset="-122"/>
                <a:ea typeface="黑体" panose="02010609060101010101" pitchFamily="49" charset="-122"/>
                <a:sym typeface="+mn-ea"/>
              </a:rPr>
              <a:t>'a</a:t>
            </a:r>
            <a:r>
              <a:rPr lang="en-US" altLang="zh-CN" sz="2400" b="1" dirty="0" smtClean="0">
                <a:solidFill>
                  <a:srgbClr val="FF0000"/>
                </a:solidFill>
                <a:latin typeface="黑体" panose="02010609060101010101" pitchFamily="49" charset="-122"/>
                <a:ea typeface="黑体" panose="02010609060101010101" pitchFamily="49" charset="-122"/>
                <a:sym typeface="+mn-ea"/>
              </a:rPr>
              <a:t>','e</a:t>
            </a:r>
            <a:r>
              <a:rPr lang="en-US" altLang="zh-CN" sz="2400" b="1" dirty="0">
                <a:solidFill>
                  <a:srgbClr val="FF0000"/>
                </a:solidFill>
                <a:latin typeface="黑体" panose="02010609060101010101" pitchFamily="49" charset="-122"/>
                <a:ea typeface="黑体" panose="02010609060101010101" pitchFamily="49" charset="-122"/>
                <a:sym typeface="+mn-ea"/>
              </a:rPr>
              <a:t>','</a:t>
            </a:r>
            <a:r>
              <a:rPr lang="en-US" altLang="zh-CN" sz="2400" b="1" dirty="0" err="1">
                <a:solidFill>
                  <a:srgbClr val="FF0000"/>
                </a:solidFill>
                <a:latin typeface="黑体" panose="02010609060101010101" pitchFamily="49" charset="-122"/>
                <a:ea typeface="黑体" panose="02010609060101010101" pitchFamily="49" charset="-122"/>
                <a:sym typeface="+mn-ea"/>
              </a:rPr>
              <a:t>i</a:t>
            </a:r>
            <a:r>
              <a:rPr lang="en-US" altLang="zh-CN" sz="2400" b="1" dirty="0" smtClean="0">
                <a:solidFill>
                  <a:srgbClr val="FF0000"/>
                </a:solidFill>
                <a:latin typeface="黑体" panose="02010609060101010101" pitchFamily="49" charset="-122"/>
                <a:ea typeface="黑体" panose="02010609060101010101" pitchFamily="49" charset="-122"/>
                <a:sym typeface="+mn-ea"/>
              </a:rPr>
              <a:t>','</a:t>
            </a:r>
            <a:r>
              <a:rPr lang="en-US" altLang="zh-CN" sz="2400" b="1" dirty="0" err="1" smtClean="0">
                <a:solidFill>
                  <a:srgbClr val="FF0000"/>
                </a:solidFill>
                <a:latin typeface="黑体" panose="02010609060101010101" pitchFamily="49" charset="-122"/>
                <a:ea typeface="黑体" panose="02010609060101010101" pitchFamily="49" charset="-122"/>
                <a:sym typeface="+mn-ea"/>
              </a:rPr>
              <a:t>o','u','a</a:t>
            </a:r>
            <a:r>
              <a:rPr lang="en-US" altLang="zh-CN" sz="2400" b="1" dirty="0" smtClean="0">
                <a:solidFill>
                  <a:srgbClr val="FF0000"/>
                </a:solidFill>
                <a:latin typeface="黑体" panose="02010609060101010101" pitchFamily="49" charset="-122"/>
                <a:ea typeface="黑体" panose="02010609060101010101" pitchFamily="49" charset="-122"/>
                <a:sym typeface="+mn-ea"/>
              </a:rPr>
              <a:t>'</a:t>
            </a:r>
            <a:r>
              <a:rPr lang="zh-CN" altLang="en-US" sz="2400" b="1" dirty="0" smtClean="0">
                <a:solidFill>
                  <a:srgbClr val="FF0000"/>
                </a:solidFill>
                <a:latin typeface="黑体" panose="02010609060101010101" pitchFamily="49" charset="-122"/>
                <a:ea typeface="黑体" panose="02010609060101010101" pitchFamily="49" charset="-122"/>
                <a:sym typeface="+mn-ea"/>
              </a:rPr>
              <a:t>）</a:t>
            </a:r>
            <a:r>
              <a:rPr lang="en-US" altLang="zh-CN" sz="2400" b="1" dirty="0">
                <a:solidFill>
                  <a:srgbClr val="FF0000"/>
                </a:solidFill>
                <a:latin typeface="黑体" panose="02010609060101010101" pitchFamily="49" charset="-122"/>
                <a:ea typeface="黑体" panose="02010609060101010101" pitchFamily="49" charset="-122"/>
                <a:sym typeface="+mn-ea"/>
              </a:rPr>
              <a:t>,t=('</a:t>
            </a:r>
            <a:r>
              <a:rPr lang="en-US" altLang="zh-CN" sz="2400" b="1" dirty="0" err="1">
                <a:solidFill>
                  <a:srgbClr val="FF0000"/>
                </a:solidFill>
                <a:latin typeface="黑体" panose="02010609060101010101" pitchFamily="49" charset="-122"/>
                <a:ea typeface="黑体" panose="02010609060101010101" pitchFamily="49" charset="-122"/>
                <a:sym typeface="+mn-ea"/>
              </a:rPr>
              <a:t>x</a:t>
            </a:r>
            <a:r>
              <a:rPr lang="en-US" altLang="zh-CN" sz="2400" b="1" dirty="0" err="1" smtClean="0">
                <a:solidFill>
                  <a:srgbClr val="FF0000"/>
                </a:solidFill>
                <a:latin typeface="黑体" panose="02010609060101010101" pitchFamily="49" charset="-122"/>
                <a:ea typeface="黑体" panose="02010609060101010101" pitchFamily="49" charset="-122"/>
                <a:sym typeface="+mn-ea"/>
              </a:rPr>
              <a:t>','y</a:t>
            </a:r>
            <a:r>
              <a:rPr lang="en-US" altLang="zh-CN" sz="2400" b="1" dirty="0" smtClean="0">
                <a:solidFill>
                  <a:srgbClr val="FF0000"/>
                </a:solidFill>
                <a:latin typeface="黑体" panose="02010609060101010101" pitchFamily="49" charset="-122"/>
                <a:ea typeface="黑体" panose="02010609060101010101" pitchFamily="49" charset="-122"/>
                <a:sym typeface="+mn-ea"/>
              </a:rPr>
              <a:t>')</a:t>
            </a:r>
            <a:endParaRPr lang="en-US" altLang="zh-CN" sz="2400" b="1" dirty="0">
              <a:solidFill>
                <a:srgbClr val="FF0000"/>
              </a:solidFill>
              <a:latin typeface="黑体" panose="02010609060101010101" pitchFamily="49" charset="-122"/>
              <a:ea typeface="黑体" panose="02010609060101010101" pitchFamily="49" charset="-122"/>
              <a:sym typeface="+mn-ea"/>
            </a:endParaRPr>
          </a:p>
          <a:p>
            <a:pPr>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1</a:t>
            </a:r>
            <a:r>
              <a:rPr lang="zh-CN" altLang="en-US" sz="2400" dirty="0" smtClean="0">
                <a:latin typeface="黑体" panose="02010609060101010101" pitchFamily="49" charset="-122"/>
                <a:ea typeface="黑体" panose="02010609060101010101" pitchFamily="49" charset="-122"/>
                <a:sym typeface="+mn-ea"/>
              </a:rPr>
              <a:t>、索引访问，下标访问；</a:t>
            </a:r>
            <a:r>
              <a:rPr lang="en-US" altLang="zh-CN" sz="2400" dirty="0" smtClean="0">
                <a:latin typeface="黑体" panose="02010609060101010101" pitchFamily="49" charset="-122"/>
                <a:ea typeface="黑体" panose="02010609060101010101" pitchFamily="49" charset="-122"/>
                <a:sym typeface="+mn-ea"/>
              </a:rPr>
              <a:t>s[0],s[1]</a:t>
            </a:r>
          </a:p>
          <a:p>
            <a:pPr>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2</a:t>
            </a:r>
            <a:r>
              <a:rPr lang="zh-CN" altLang="en-US" sz="2400" dirty="0" smtClean="0">
                <a:latin typeface="黑体" panose="02010609060101010101" pitchFamily="49" charset="-122"/>
                <a:ea typeface="黑体" panose="02010609060101010101" pitchFamily="49" charset="-122"/>
                <a:sym typeface="+mn-ea"/>
              </a:rPr>
              <a:t>、切片操作，截取操作；</a:t>
            </a:r>
            <a:r>
              <a:rPr lang="en-US" altLang="zh-CN" sz="2400" dirty="0" smtClean="0">
                <a:latin typeface="黑体" panose="02010609060101010101" pitchFamily="49" charset="-122"/>
                <a:ea typeface="黑体" panose="02010609060101010101" pitchFamily="49" charset="-122"/>
                <a:sym typeface="+mn-ea"/>
              </a:rPr>
              <a:t>s[1:4],s[1:4:2]</a:t>
            </a:r>
            <a:r>
              <a:rPr lang="zh-CN" altLang="en-US" sz="2400" dirty="0" smtClean="0">
                <a:latin typeface="黑体" panose="02010609060101010101" pitchFamily="49" charset="-122"/>
                <a:ea typeface="黑体" panose="02010609060101010101" pitchFamily="49" charset="-122"/>
                <a:sym typeface="+mn-ea"/>
              </a:rPr>
              <a:t>；</a:t>
            </a:r>
            <a:endParaRPr lang="zh-CN" altLang="en-US" sz="1800" dirty="0" smtClean="0">
              <a:latin typeface="黑体" panose="02010609060101010101" pitchFamily="49" charset="-122"/>
              <a:ea typeface="黑体" panose="02010609060101010101" pitchFamily="49" charset="-122"/>
              <a:sym typeface="+mn-ea"/>
            </a:endParaRPr>
          </a:p>
          <a:p>
            <a:pPr algn="l">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3</a:t>
            </a:r>
            <a:r>
              <a:rPr lang="zh-CN" altLang="en-US" sz="2400" dirty="0" smtClean="0">
                <a:latin typeface="黑体" panose="02010609060101010101" pitchFamily="49" charset="-122"/>
                <a:ea typeface="黑体" panose="02010609060101010101" pitchFamily="49" charset="-122"/>
                <a:sym typeface="+mn-ea"/>
              </a:rPr>
              <a:t>、连接重复，形成新序列；</a:t>
            </a:r>
            <a:r>
              <a:rPr lang="en-US" altLang="zh-CN" sz="2400" dirty="0" smtClean="0">
                <a:latin typeface="黑体" panose="02010609060101010101" pitchFamily="49" charset="-122"/>
                <a:ea typeface="黑体" panose="02010609060101010101" pitchFamily="49" charset="-122"/>
                <a:sym typeface="+mn-ea"/>
              </a:rPr>
              <a:t>x=s+t;x=t*3</a:t>
            </a:r>
            <a:r>
              <a:rPr lang="zh-CN" altLang="en-US" sz="2400" dirty="0" smtClean="0">
                <a:latin typeface="黑体" panose="02010609060101010101" pitchFamily="49" charset="-122"/>
                <a:ea typeface="黑体" panose="02010609060101010101" pitchFamily="49" charset="-122"/>
                <a:sym typeface="+mn-ea"/>
              </a:rPr>
              <a:t>，</a:t>
            </a:r>
            <a:endParaRPr lang="zh-CN" sz="2400" dirty="0" smtClean="0">
              <a:latin typeface="黑体" panose="02010609060101010101" pitchFamily="49" charset="-122"/>
              <a:ea typeface="黑体" panose="02010609060101010101" pitchFamily="49" charset="-122"/>
              <a:sym typeface="+mn-ea"/>
            </a:endParaRPr>
          </a:p>
          <a:p>
            <a:pPr algn="l">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4</a:t>
            </a:r>
            <a:r>
              <a:rPr lang="zh-CN" altLang="en-US" sz="2400" dirty="0" smtClean="0">
                <a:latin typeface="黑体" panose="02010609060101010101" pitchFamily="49" charset="-122"/>
                <a:ea typeface="黑体" panose="02010609060101010101" pitchFamily="49" charset="-122"/>
                <a:sym typeface="+mn-ea"/>
              </a:rPr>
              <a:t>、成员关系，</a:t>
            </a:r>
            <a:r>
              <a:rPr lang="zh-CN" sz="2400" dirty="0" smtClean="0">
                <a:latin typeface="黑体" panose="02010609060101010101" pitchFamily="49" charset="-122"/>
                <a:ea typeface="黑体" panose="02010609060101010101" pitchFamily="49" charset="-122"/>
                <a:sym typeface="+mn-ea"/>
              </a:rPr>
              <a:t>判断存在；</a:t>
            </a:r>
            <a:r>
              <a:rPr lang="en-US" altLang="zh-CN" sz="2400" dirty="0" smtClean="0">
                <a:latin typeface="黑体" panose="02010609060101010101" pitchFamily="49" charset="-122"/>
                <a:ea typeface="黑体" panose="02010609060101010101" pitchFamily="49" charset="-122"/>
                <a:sym typeface="+mn-ea"/>
              </a:rPr>
              <a:t>s.count('a');'i' in s;</a:t>
            </a:r>
          </a:p>
          <a:p>
            <a:pPr algn="l">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5</a:t>
            </a:r>
            <a:r>
              <a:rPr lang="zh-CN" altLang="en-US" sz="2400" dirty="0" smtClean="0">
                <a:latin typeface="黑体" panose="02010609060101010101" pitchFamily="49" charset="-122"/>
                <a:ea typeface="黑体" panose="02010609060101010101" pitchFamily="49" charset="-122"/>
                <a:sym typeface="+mn-ea"/>
              </a:rPr>
              <a:t>、比较运算，</a:t>
            </a:r>
            <a:r>
              <a:rPr lang="en-US" altLang="zh-CN" sz="2400" dirty="0" smtClean="0">
                <a:latin typeface="黑体" panose="02010609060101010101" pitchFamily="49" charset="-122"/>
                <a:ea typeface="黑体" panose="02010609060101010101" pitchFamily="49" charset="-122"/>
                <a:sym typeface="+mn-ea"/>
              </a:rPr>
              <a:t>&lt;</a:t>
            </a:r>
            <a:r>
              <a:rPr lang="zh-CN" altLang="en-US" sz="2400" dirty="0" smtClean="0">
                <a:latin typeface="黑体" panose="02010609060101010101" pitchFamily="49" charset="-122"/>
                <a:ea typeface="黑体" panose="02010609060101010101" pitchFamily="49" charset="-122"/>
                <a:sym typeface="+mn-ea"/>
              </a:rPr>
              <a:t>，</a:t>
            </a:r>
            <a:r>
              <a:rPr lang="en-US" altLang="zh-CN" sz="2400" dirty="0" smtClean="0">
                <a:latin typeface="黑体" panose="02010609060101010101" pitchFamily="49" charset="-122"/>
                <a:ea typeface="黑体" panose="02010609060101010101" pitchFamily="49" charset="-122"/>
                <a:sym typeface="+mn-ea"/>
              </a:rPr>
              <a:t>&lt;=,!=,&gt;; print(s&lt;t)</a:t>
            </a:r>
            <a:endParaRPr lang="zh-CN" altLang="en-US" sz="2400" dirty="0" smtClean="0">
              <a:latin typeface="黑体" panose="02010609060101010101" pitchFamily="49" charset="-122"/>
              <a:ea typeface="黑体" panose="02010609060101010101" pitchFamily="49" charset="-122"/>
              <a:sym typeface="+mn-ea"/>
            </a:endParaRPr>
          </a:p>
          <a:p>
            <a:pPr algn="l">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6</a:t>
            </a:r>
            <a:r>
              <a:rPr lang="zh-CN" altLang="en-US" sz="2400" dirty="0" smtClean="0">
                <a:latin typeface="黑体" panose="02010609060101010101" pitchFamily="49" charset="-122"/>
                <a:ea typeface="黑体" panose="02010609060101010101" pitchFamily="49" charset="-122"/>
                <a:sym typeface="+mn-ea"/>
              </a:rPr>
              <a:t>、常用函数，内置函数</a:t>
            </a:r>
            <a:r>
              <a:rPr lang="en-US" altLang="zh-CN" sz="2400" dirty="0" smtClean="0">
                <a:latin typeface="黑体" panose="02010609060101010101" pitchFamily="49" charset="-122"/>
                <a:ea typeface="黑体" panose="02010609060101010101" pitchFamily="49" charset="-122"/>
                <a:sym typeface="+mn-ea"/>
              </a:rPr>
              <a:t>len(),max(),min(),sum()</a:t>
            </a:r>
          </a:p>
          <a:p>
            <a:pPr algn="l">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7</a:t>
            </a:r>
            <a:r>
              <a:rPr lang="zh-CN" altLang="en-US" sz="2400" dirty="0" smtClean="0">
                <a:latin typeface="黑体" panose="02010609060101010101" pitchFamily="49" charset="-122"/>
                <a:ea typeface="黑体" panose="02010609060101010101" pitchFamily="49" charset="-122"/>
                <a:sym typeface="+mn-ea"/>
              </a:rPr>
              <a:t>、系列拆封，</a:t>
            </a:r>
            <a:r>
              <a:rPr lang="en-US" altLang="zh-CN" sz="2400" dirty="0" smtClean="0">
                <a:latin typeface="黑体" panose="02010609060101010101" pitchFamily="49" charset="-122"/>
                <a:ea typeface="黑体" panose="02010609060101010101" pitchFamily="49" charset="-122"/>
                <a:sym typeface="+mn-ea"/>
              </a:rPr>
              <a:t>a,b,c,d,e,f=s; a,*m,b=s; _,a,_,_,</a:t>
            </a:r>
            <a:r>
              <a:rPr lang="en-US" altLang="zh-CN" sz="2400" dirty="0" err="1" smtClean="0">
                <a:latin typeface="黑体" panose="02010609060101010101" pitchFamily="49" charset="-122"/>
                <a:ea typeface="黑体" panose="02010609060101010101" pitchFamily="49" charset="-122"/>
                <a:sym typeface="+mn-ea"/>
              </a:rPr>
              <a:t>b,c</a:t>
            </a:r>
            <a:r>
              <a:rPr lang="en-US" altLang="zh-CN" sz="2400" dirty="0" smtClean="0">
                <a:latin typeface="黑体" panose="02010609060101010101" pitchFamily="49" charset="-122"/>
                <a:ea typeface="黑体" panose="02010609060101010101" pitchFamily="49" charset="-122"/>
                <a:sym typeface="+mn-ea"/>
              </a:rPr>
              <a:t>=s</a:t>
            </a:r>
          </a:p>
        </p:txBody>
      </p:sp>
    </p:spTree>
    <p:extLst>
      <p:ext uri="{BB962C8B-B14F-4D97-AF65-F5344CB8AC3E}">
        <p14:creationId xmlns:p14="http://schemas.microsoft.com/office/powerpoint/2010/main" xmlns="" val="41482996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zh-CN" altLang="en-US" sz="4000" b="1" dirty="0" smtClean="0">
                <a:solidFill>
                  <a:schemeClr val="bg1"/>
                </a:solidFill>
                <a:ea typeface="宋体" panose="02010600030101010101" pitchFamily="2" charset="-122"/>
              </a:rPr>
              <a:t>序列的基本操作</a:t>
            </a:r>
            <a:endParaRPr lang="zh-CN" sz="4000" b="1" dirty="0">
              <a:solidFill>
                <a:schemeClr val="bg1"/>
              </a:solidFill>
              <a:ea typeface="宋体" panose="02010600030101010101" pitchFamily="2" charset="-122"/>
            </a:endParaRPr>
          </a:p>
        </p:txBody>
      </p:sp>
      <p:graphicFrame>
        <p:nvGraphicFramePr>
          <p:cNvPr id="5" name="object 31"/>
          <p:cNvGraphicFramePr>
            <a:graphicFrameLocks noGrp="1"/>
          </p:cNvGraphicFramePr>
          <p:nvPr>
            <p:extLst>
              <p:ext uri="{D42A27DB-BD31-4B8C-83A1-F6EECF244321}">
                <p14:modId xmlns:p14="http://schemas.microsoft.com/office/powerpoint/2010/main" xmlns="" val="3343981555"/>
              </p:ext>
            </p:extLst>
          </p:nvPr>
        </p:nvGraphicFramePr>
        <p:xfrm>
          <a:off x="663575" y="1340768"/>
          <a:ext cx="7831137" cy="4754875"/>
        </p:xfrm>
        <a:graphic>
          <a:graphicData uri="http://schemas.openxmlformats.org/drawingml/2006/table">
            <a:tbl>
              <a:tblPr firstRow="1" bandRow="1">
                <a:tableStyleId>{2D5ABB26-0587-4C30-8999-92F81FD0307C}</a:tableStyleId>
              </a:tblPr>
              <a:tblGrid>
                <a:gridCol w="1961324">
                  <a:extLst>
                    <a:ext uri="{9D8B030D-6E8A-4147-A177-3AD203B41FA5}">
                      <a16:colId xmlns:a16="http://schemas.microsoft.com/office/drawing/2014/main" xmlns="" val="20000"/>
                    </a:ext>
                  </a:extLst>
                </a:gridCol>
                <a:gridCol w="5869813">
                  <a:extLst>
                    <a:ext uri="{9D8B030D-6E8A-4147-A177-3AD203B41FA5}">
                      <a16:colId xmlns:a16="http://schemas.microsoft.com/office/drawing/2014/main" xmlns="" val="20001"/>
                    </a:ext>
                  </a:extLst>
                </a:gridCol>
              </a:tblGrid>
              <a:tr h="365760">
                <a:tc>
                  <a:txBody>
                    <a:bodyPr/>
                    <a:lstStyle/>
                    <a:p>
                      <a:pPr marL="6985" algn="ctr">
                        <a:lnSpc>
                          <a:spcPct val="100000"/>
                        </a:lnSpc>
                      </a:pPr>
                      <a:r>
                        <a:rPr sz="1600" dirty="0" smtClean="0">
                          <a:latin typeface="Adobe 黑体 Std R"/>
                          <a:cs typeface="Adobe 黑体 Std R"/>
                        </a:rPr>
                        <a:t>操作符</a:t>
                      </a:r>
                      <a:endParaRPr sz="1600">
                        <a:latin typeface="Adobe 黑体 Std R"/>
                        <a:cs typeface="Adobe 黑体 Std R"/>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R="6985" algn="ctr">
                        <a:lnSpc>
                          <a:spcPct val="100000"/>
                        </a:lnSpc>
                      </a:pPr>
                      <a:r>
                        <a:rPr sz="1600" dirty="0" smtClean="0">
                          <a:latin typeface="Adobe 黑体 Std R"/>
                          <a:cs typeface="Adobe 黑体 Std R"/>
                        </a:rPr>
                        <a:t>描述</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solidFill>
                      <a:srgbClr val="D9D9D9"/>
                    </a:solidFill>
                  </a:tcPr>
                </a:tc>
                <a:extLst>
                  <a:ext uri="{0D108BD9-81ED-4DB2-BD59-A6C34878D82A}">
                    <a16:rowId xmlns:a16="http://schemas.microsoft.com/office/drawing/2014/main" xmlns="" val="10000"/>
                  </a:ext>
                </a:extLst>
              </a:tr>
              <a:tr h="365760">
                <a:tc>
                  <a:txBody>
                    <a:bodyPr/>
                    <a:lstStyle/>
                    <a:p>
                      <a:pPr marL="6350" algn="ctr">
                        <a:lnSpc>
                          <a:spcPct val="100000"/>
                        </a:lnSpc>
                      </a:pPr>
                      <a:r>
                        <a:rPr sz="1600" dirty="0" smtClean="0">
                          <a:latin typeface="Times New Roman"/>
                          <a:cs typeface="Times New Roman"/>
                        </a:rPr>
                        <a:t>x in</a:t>
                      </a:r>
                      <a:r>
                        <a:rPr sz="1600" spc="-5" dirty="0" smtClean="0">
                          <a:latin typeface="Times New Roman"/>
                          <a:cs typeface="Times New Roman"/>
                        </a:rPr>
                        <a:t> </a:t>
                      </a:r>
                      <a:r>
                        <a:rPr sz="1600" spc="0" dirty="0" smtClean="0">
                          <a:latin typeface="Times New Roman"/>
                          <a:cs typeface="Times New Roman"/>
                        </a:rPr>
                        <a:t>s</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如果</a:t>
                      </a:r>
                      <a:r>
                        <a:rPr sz="1600" spc="5" dirty="0" smtClean="0">
                          <a:latin typeface="Times New Roman"/>
                          <a:cs typeface="Times New Roman"/>
                        </a:rPr>
                        <a:t>x</a:t>
                      </a:r>
                      <a:r>
                        <a:rPr sz="1600" spc="0" dirty="0" smtClean="0">
                          <a:latin typeface="Adobe 黑体 Std R"/>
                          <a:cs typeface="Adobe 黑体 Std R"/>
                        </a:rPr>
                        <a:t>是</a:t>
                      </a:r>
                      <a:r>
                        <a:rPr sz="1600" spc="0" dirty="0" smtClean="0">
                          <a:latin typeface="Times New Roman"/>
                          <a:cs typeface="Times New Roman"/>
                        </a:rPr>
                        <a:t>s</a:t>
                      </a:r>
                      <a:r>
                        <a:rPr sz="1600" spc="0" dirty="0" smtClean="0">
                          <a:latin typeface="Adobe 黑体 Std R"/>
                          <a:cs typeface="Adobe 黑体 Std R"/>
                        </a:rPr>
                        <a:t>的元素，返回</a:t>
                      </a:r>
                      <a:r>
                        <a:rPr sz="1600" spc="-65" dirty="0" smtClean="0">
                          <a:latin typeface="Times New Roman"/>
                          <a:cs typeface="Times New Roman"/>
                        </a:rPr>
                        <a:t>T</a:t>
                      </a:r>
                      <a:r>
                        <a:rPr sz="1600" spc="0" dirty="0" smtClean="0">
                          <a:latin typeface="Times New Roman"/>
                          <a:cs typeface="Times New Roman"/>
                        </a:rPr>
                        <a:t>rue</a:t>
                      </a:r>
                      <a:r>
                        <a:rPr sz="1600" spc="0" dirty="0" smtClean="0">
                          <a:latin typeface="Adobe 黑体 Std R"/>
                          <a:cs typeface="Adobe 黑体 Std R"/>
                        </a:rPr>
                        <a:t>，否则</a:t>
                      </a:r>
                      <a:r>
                        <a:rPr sz="1600" spc="10" dirty="0" smtClean="0">
                          <a:latin typeface="Adobe 黑体 Std R"/>
                          <a:cs typeface="Adobe 黑体 Std R"/>
                        </a:rPr>
                        <a:t>返</a:t>
                      </a:r>
                      <a:r>
                        <a:rPr sz="1600" spc="0" dirty="0" smtClean="0">
                          <a:latin typeface="Adobe 黑体 Std R"/>
                          <a:cs typeface="Adobe 黑体 Std R"/>
                        </a:rPr>
                        <a:t>回</a:t>
                      </a:r>
                      <a:r>
                        <a:rPr sz="1600" spc="0" dirty="0" smtClean="0">
                          <a:latin typeface="Times New Roman"/>
                          <a:cs typeface="Times New Roman"/>
                        </a:rPr>
                        <a:t>F</a:t>
                      </a:r>
                      <a:r>
                        <a:rPr sz="1600" spc="10" dirty="0" smtClean="0">
                          <a:latin typeface="Times New Roman"/>
                          <a:cs typeface="Times New Roman"/>
                        </a:rPr>
                        <a:t>a</a:t>
                      </a:r>
                      <a:r>
                        <a:rPr sz="1600" spc="0" dirty="0" smtClean="0">
                          <a:latin typeface="Times New Roman"/>
                          <a:cs typeface="Times New Roman"/>
                        </a:rPr>
                        <a:t>lse</a:t>
                      </a:r>
                      <a:endParaRPr sz="16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1"/>
                  </a:ext>
                </a:extLst>
              </a:tr>
              <a:tr h="365759">
                <a:tc>
                  <a:txBody>
                    <a:bodyPr/>
                    <a:lstStyle/>
                    <a:p>
                      <a:pPr marL="603250">
                        <a:lnSpc>
                          <a:spcPct val="100000"/>
                        </a:lnSpc>
                      </a:pPr>
                      <a:r>
                        <a:rPr sz="1600" dirty="0" smtClean="0">
                          <a:latin typeface="Times New Roman"/>
                          <a:cs typeface="Times New Roman"/>
                        </a:rPr>
                        <a:t>x n</a:t>
                      </a:r>
                      <a:r>
                        <a:rPr sz="1600" spc="5" dirty="0" smtClean="0">
                          <a:latin typeface="Times New Roman"/>
                          <a:cs typeface="Times New Roman"/>
                        </a:rPr>
                        <a:t>o</a:t>
                      </a:r>
                      <a:r>
                        <a:rPr sz="1600" spc="0" dirty="0" smtClean="0">
                          <a:latin typeface="Times New Roman"/>
                          <a:cs typeface="Times New Roman"/>
                        </a:rPr>
                        <a:t>t</a:t>
                      </a:r>
                      <a:r>
                        <a:rPr sz="1600" spc="-5" dirty="0" smtClean="0">
                          <a:latin typeface="Times New Roman"/>
                          <a:cs typeface="Times New Roman"/>
                        </a:rPr>
                        <a:t> </a:t>
                      </a:r>
                      <a:r>
                        <a:rPr sz="1600" spc="0" dirty="0" smtClean="0">
                          <a:latin typeface="Times New Roman"/>
                          <a:cs typeface="Times New Roman"/>
                        </a:rPr>
                        <a:t>in</a:t>
                      </a:r>
                      <a:r>
                        <a:rPr sz="1600" spc="10" dirty="0" smtClean="0">
                          <a:latin typeface="Times New Roman"/>
                          <a:cs typeface="Times New Roman"/>
                        </a:rPr>
                        <a:t> </a:t>
                      </a:r>
                      <a:r>
                        <a:rPr sz="1600" spc="0" dirty="0" smtClean="0">
                          <a:latin typeface="Times New Roman"/>
                          <a:cs typeface="Times New Roman"/>
                        </a:rPr>
                        <a:t>s</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如果</a:t>
                      </a:r>
                      <a:r>
                        <a:rPr sz="1600" spc="5" dirty="0" smtClean="0">
                          <a:latin typeface="Times New Roman"/>
                          <a:cs typeface="Times New Roman"/>
                        </a:rPr>
                        <a:t>x</a:t>
                      </a:r>
                      <a:r>
                        <a:rPr sz="1600" spc="0" dirty="0" smtClean="0">
                          <a:latin typeface="Adobe 黑体 Std R"/>
                          <a:cs typeface="Adobe 黑体 Std R"/>
                        </a:rPr>
                        <a:t>不是</a:t>
                      </a:r>
                      <a:r>
                        <a:rPr sz="1600" spc="0" dirty="0" smtClean="0">
                          <a:latin typeface="Times New Roman"/>
                          <a:cs typeface="Times New Roman"/>
                        </a:rPr>
                        <a:t>s</a:t>
                      </a:r>
                      <a:r>
                        <a:rPr sz="1600" spc="0" dirty="0" smtClean="0">
                          <a:latin typeface="Adobe 黑体 Std R"/>
                          <a:cs typeface="Adobe 黑体 Std R"/>
                        </a:rPr>
                        <a:t>的元素，返回</a:t>
                      </a:r>
                      <a:r>
                        <a:rPr sz="1600" spc="-65" dirty="0" smtClean="0">
                          <a:latin typeface="Times New Roman"/>
                          <a:cs typeface="Times New Roman"/>
                        </a:rPr>
                        <a:t>T</a:t>
                      </a:r>
                      <a:r>
                        <a:rPr sz="1600" spc="0" dirty="0" smtClean="0">
                          <a:latin typeface="Times New Roman"/>
                          <a:cs typeface="Times New Roman"/>
                        </a:rPr>
                        <a:t>rue</a:t>
                      </a:r>
                      <a:r>
                        <a:rPr sz="1600" spc="0" dirty="0" smtClean="0">
                          <a:latin typeface="Adobe 黑体 Std R"/>
                          <a:cs typeface="Adobe 黑体 Std R"/>
                        </a:rPr>
                        <a:t>，否</a:t>
                      </a:r>
                      <a:r>
                        <a:rPr sz="1600" spc="10" dirty="0" smtClean="0">
                          <a:latin typeface="Adobe 黑体 Std R"/>
                          <a:cs typeface="Adobe 黑体 Std R"/>
                        </a:rPr>
                        <a:t>则</a:t>
                      </a:r>
                      <a:r>
                        <a:rPr sz="1600" spc="0" dirty="0" smtClean="0">
                          <a:latin typeface="Adobe 黑体 Std R"/>
                          <a:cs typeface="Adobe 黑体 Std R"/>
                        </a:rPr>
                        <a:t>返回</a:t>
                      </a:r>
                      <a:r>
                        <a:rPr sz="1600" spc="0" dirty="0" smtClean="0">
                          <a:latin typeface="Times New Roman"/>
                          <a:cs typeface="Times New Roman"/>
                        </a:rPr>
                        <a:t>F</a:t>
                      </a:r>
                      <a:r>
                        <a:rPr sz="1600" spc="10" dirty="0" smtClean="0">
                          <a:latin typeface="Times New Roman"/>
                          <a:cs typeface="Times New Roman"/>
                        </a:rPr>
                        <a:t>a</a:t>
                      </a:r>
                      <a:r>
                        <a:rPr sz="1600" spc="0" dirty="0" smtClean="0">
                          <a:latin typeface="Times New Roman"/>
                          <a:cs typeface="Times New Roman"/>
                        </a:rPr>
                        <a:t>lse</a:t>
                      </a:r>
                      <a:endParaRPr sz="16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2"/>
                  </a:ext>
                </a:extLst>
              </a:tr>
              <a:tr h="365760">
                <a:tc>
                  <a:txBody>
                    <a:bodyPr/>
                    <a:lstStyle/>
                    <a:p>
                      <a:pPr marL="6350" algn="ctr">
                        <a:lnSpc>
                          <a:spcPct val="100000"/>
                        </a:lnSpc>
                      </a:pPr>
                      <a:r>
                        <a:rPr sz="1600" dirty="0" smtClean="0">
                          <a:latin typeface="Times New Roman"/>
                          <a:cs typeface="Times New Roman"/>
                        </a:rPr>
                        <a:t>s</a:t>
                      </a:r>
                      <a:r>
                        <a:rPr sz="1600" spc="-5" dirty="0" smtClean="0">
                          <a:latin typeface="Times New Roman"/>
                          <a:cs typeface="Times New Roman"/>
                        </a:rPr>
                        <a:t> </a:t>
                      </a:r>
                      <a:r>
                        <a:rPr sz="1600" spc="0" dirty="0" smtClean="0">
                          <a:latin typeface="Times New Roman"/>
                          <a:cs typeface="Times New Roman"/>
                        </a:rPr>
                        <a:t>+ 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spc="-5" dirty="0" smtClean="0">
                          <a:latin typeface="Adobe 黑体 Std R"/>
                          <a:cs typeface="Adobe 黑体 Std R"/>
                        </a:rPr>
                        <a:t>连接</a:t>
                      </a:r>
                      <a:r>
                        <a:rPr sz="1600" spc="0" dirty="0" smtClean="0">
                          <a:latin typeface="Times New Roman"/>
                          <a:cs typeface="Times New Roman"/>
                        </a:rPr>
                        <a:t>s</a:t>
                      </a:r>
                      <a:r>
                        <a:rPr sz="1600" spc="-5" dirty="0" smtClean="0">
                          <a:latin typeface="Adobe 黑体 Std R"/>
                          <a:cs typeface="Adobe 黑体 Std R"/>
                        </a:rPr>
                        <a:t>和</a:t>
                      </a:r>
                      <a:r>
                        <a:rPr sz="1600" spc="0" dirty="0" smtClean="0">
                          <a:latin typeface="Times New Roman"/>
                          <a:cs typeface="Times New Roman"/>
                        </a:rPr>
                        <a:t>t</a:t>
                      </a:r>
                      <a:endParaRPr sz="16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3"/>
                  </a:ext>
                </a:extLst>
              </a:tr>
              <a:tr h="365760">
                <a:tc>
                  <a:txBody>
                    <a:bodyPr/>
                    <a:lstStyle/>
                    <a:p>
                      <a:pPr marL="443230">
                        <a:lnSpc>
                          <a:spcPct val="100000"/>
                        </a:lnSpc>
                      </a:pPr>
                      <a:r>
                        <a:rPr sz="1600" dirty="0" smtClean="0">
                          <a:latin typeface="Times New Roman"/>
                          <a:cs typeface="Times New Roman"/>
                        </a:rPr>
                        <a:t>s</a:t>
                      </a:r>
                      <a:r>
                        <a:rPr sz="1600" spc="-5" dirty="0" smtClean="0">
                          <a:latin typeface="Times New Roman"/>
                          <a:cs typeface="Times New Roman"/>
                        </a:rPr>
                        <a:t> </a:t>
                      </a:r>
                      <a:r>
                        <a:rPr sz="1600" spc="0" dirty="0" smtClean="0">
                          <a:latin typeface="Times New Roman"/>
                          <a:cs typeface="Times New Roman"/>
                        </a:rPr>
                        <a:t>* n </a:t>
                      </a:r>
                      <a:r>
                        <a:rPr sz="1600" spc="0" dirty="0" smtClean="0">
                          <a:latin typeface="Adobe 黑体 Std R"/>
                          <a:cs typeface="Adobe 黑体 Std R"/>
                        </a:rPr>
                        <a:t>或</a:t>
                      </a:r>
                      <a:r>
                        <a:rPr sz="1600" spc="50" dirty="0" smtClean="0">
                          <a:latin typeface="Adobe 黑体 Std R"/>
                          <a:cs typeface="Adobe 黑体 Std R"/>
                        </a:rPr>
                        <a:t> </a:t>
                      </a:r>
                      <a:r>
                        <a:rPr sz="1600" spc="0" dirty="0" smtClean="0">
                          <a:latin typeface="Times New Roman"/>
                          <a:cs typeface="Times New Roman"/>
                        </a:rPr>
                        <a:t>n *</a:t>
                      </a:r>
                      <a:r>
                        <a:rPr sz="1600" spc="-5" dirty="0" smtClean="0">
                          <a:latin typeface="Times New Roman"/>
                          <a:cs typeface="Times New Roman"/>
                        </a:rPr>
                        <a:t> </a:t>
                      </a:r>
                      <a:r>
                        <a:rPr sz="1600" spc="0" dirty="0" smtClean="0">
                          <a:latin typeface="Times New Roman"/>
                          <a:cs typeface="Times New Roman"/>
                        </a:rPr>
                        <a:t>s</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将序列</a:t>
                      </a:r>
                      <a:r>
                        <a:rPr sz="1600" dirty="0" smtClean="0">
                          <a:latin typeface="Times New Roman"/>
                          <a:cs typeface="Times New Roman"/>
                        </a:rPr>
                        <a:t>s</a:t>
                      </a:r>
                      <a:r>
                        <a:rPr sz="1600" dirty="0" smtClean="0">
                          <a:latin typeface="Adobe 黑体 Std R"/>
                          <a:cs typeface="Adobe 黑体 Std R"/>
                        </a:rPr>
                        <a:t>复制</a:t>
                      </a:r>
                      <a:r>
                        <a:rPr sz="1600" spc="5" dirty="0" smtClean="0">
                          <a:latin typeface="Times New Roman"/>
                          <a:cs typeface="Times New Roman"/>
                        </a:rPr>
                        <a:t>n</a:t>
                      </a:r>
                      <a:r>
                        <a:rPr sz="1600" spc="0" dirty="0" smtClean="0">
                          <a:latin typeface="Adobe 黑体 Std R"/>
                          <a:cs typeface="Adobe 黑体 Std R"/>
                        </a:rPr>
                        <a:t>次</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4"/>
                  </a:ext>
                </a:extLst>
              </a:tr>
              <a:tr h="365760">
                <a:tc>
                  <a:txBody>
                    <a:bodyPr/>
                    <a:lstStyle/>
                    <a:p>
                      <a:pPr marL="5080" algn="ctr">
                        <a:lnSpc>
                          <a:spcPct val="100000"/>
                        </a:lnSpc>
                      </a:pPr>
                      <a:r>
                        <a:rPr sz="1600" dirty="0" smtClean="0">
                          <a:latin typeface="Times New Roman"/>
                          <a:cs typeface="Times New Roman"/>
                        </a:rPr>
                        <a:t>s</a:t>
                      </a:r>
                      <a:r>
                        <a:rPr sz="1600" spc="5" dirty="0" smtClean="0">
                          <a:latin typeface="Times New Roman"/>
                          <a:cs typeface="Times New Roman"/>
                        </a:rPr>
                        <a:t>[</a:t>
                      </a:r>
                      <a:r>
                        <a:rPr sz="1600" spc="0" dirty="0" smtClean="0">
                          <a:latin typeface="Times New Roman"/>
                          <a:cs typeface="Times New Roman"/>
                        </a:rPr>
                        <a:t>i]</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索引，返回序列的第</a:t>
                      </a:r>
                      <a:r>
                        <a:rPr sz="1600" dirty="0" smtClean="0">
                          <a:latin typeface="Times New Roman"/>
                          <a:cs typeface="Times New Roman"/>
                        </a:rPr>
                        <a:t>i</a:t>
                      </a:r>
                      <a:r>
                        <a:rPr sz="1600" dirty="0" smtClean="0">
                          <a:latin typeface="Adobe 黑体 Std R"/>
                          <a:cs typeface="Adobe 黑体 Std R"/>
                        </a:rPr>
                        <a:t>个元素</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5"/>
                  </a:ext>
                </a:extLst>
              </a:tr>
              <a:tr h="365759">
                <a:tc>
                  <a:txBody>
                    <a:bodyPr/>
                    <a:lstStyle/>
                    <a:p>
                      <a:pPr marL="5080" algn="ctr">
                        <a:lnSpc>
                          <a:spcPct val="100000"/>
                        </a:lnSpc>
                      </a:pPr>
                      <a:r>
                        <a:rPr sz="1600" dirty="0" smtClean="0">
                          <a:latin typeface="Times New Roman"/>
                          <a:cs typeface="Times New Roman"/>
                        </a:rPr>
                        <a:t>s</a:t>
                      </a:r>
                      <a:r>
                        <a:rPr sz="1600" spc="5" dirty="0" smtClean="0">
                          <a:latin typeface="Times New Roman"/>
                          <a:cs typeface="Times New Roman"/>
                        </a:rPr>
                        <a:t>[</a:t>
                      </a:r>
                      <a:r>
                        <a:rPr sz="1600" spc="0" dirty="0" smtClean="0">
                          <a:latin typeface="Times New Roman"/>
                          <a:cs typeface="Times New Roman"/>
                        </a:rPr>
                        <a:t>i:</a:t>
                      </a:r>
                      <a:r>
                        <a:rPr sz="1600" spc="5" dirty="0" smtClean="0">
                          <a:latin typeface="Times New Roman"/>
                          <a:cs typeface="Times New Roman"/>
                        </a:rPr>
                        <a:t> </a:t>
                      </a:r>
                      <a:r>
                        <a:rPr sz="1600" spc="0" dirty="0" smtClean="0">
                          <a:latin typeface="Times New Roman"/>
                          <a:cs typeface="Times New Roman"/>
                        </a:rPr>
                        <a:t>j]</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分片，</a:t>
                      </a:r>
                      <a:r>
                        <a:rPr sz="1600" spc="10" dirty="0" smtClean="0">
                          <a:latin typeface="Adobe 黑体 Std R"/>
                          <a:cs typeface="Adobe 黑体 Std R"/>
                        </a:rPr>
                        <a:t>返</a:t>
                      </a:r>
                      <a:r>
                        <a:rPr sz="1600" spc="0" dirty="0" smtClean="0">
                          <a:latin typeface="Adobe 黑体 Std R"/>
                          <a:cs typeface="Adobe 黑体 Std R"/>
                        </a:rPr>
                        <a:t>回包</a:t>
                      </a:r>
                      <a:r>
                        <a:rPr sz="1600" spc="10" dirty="0" smtClean="0">
                          <a:latin typeface="Adobe 黑体 Std R"/>
                          <a:cs typeface="Adobe 黑体 Std R"/>
                        </a:rPr>
                        <a:t>含</a:t>
                      </a:r>
                      <a:r>
                        <a:rPr sz="1600" spc="0" dirty="0" smtClean="0">
                          <a:latin typeface="Adobe 黑体 Std R"/>
                          <a:cs typeface="Adobe 黑体 Std R"/>
                        </a:rPr>
                        <a:t>序列</a:t>
                      </a:r>
                      <a:r>
                        <a:rPr sz="1600" spc="0" dirty="0" smtClean="0">
                          <a:latin typeface="Times New Roman"/>
                          <a:cs typeface="Times New Roman"/>
                        </a:rPr>
                        <a:t>s</a:t>
                      </a:r>
                      <a:r>
                        <a:rPr sz="1600" spc="10" dirty="0" smtClean="0">
                          <a:latin typeface="Adobe 黑体 Std R"/>
                          <a:cs typeface="Adobe 黑体 Std R"/>
                        </a:rPr>
                        <a:t>第</a:t>
                      </a:r>
                      <a:r>
                        <a:rPr sz="1600" spc="0" dirty="0" smtClean="0">
                          <a:latin typeface="Times New Roman"/>
                          <a:cs typeface="Times New Roman"/>
                        </a:rPr>
                        <a:t>i</a:t>
                      </a:r>
                      <a:r>
                        <a:rPr sz="1600" spc="0" dirty="0" smtClean="0">
                          <a:latin typeface="Adobe 黑体 Std R"/>
                          <a:cs typeface="Adobe 黑体 Std R"/>
                        </a:rPr>
                        <a:t>到</a:t>
                      </a:r>
                      <a:r>
                        <a:rPr sz="1600" spc="10" dirty="0" smtClean="0">
                          <a:latin typeface="Times New Roman"/>
                          <a:cs typeface="Times New Roman"/>
                        </a:rPr>
                        <a:t>j</a:t>
                      </a:r>
                      <a:r>
                        <a:rPr sz="1600" spc="0" dirty="0" smtClean="0">
                          <a:latin typeface="Adobe 黑体 Std R"/>
                          <a:cs typeface="Adobe 黑体 Std R"/>
                        </a:rPr>
                        <a:t>个</a:t>
                      </a:r>
                      <a:r>
                        <a:rPr sz="1600" spc="10" dirty="0" smtClean="0">
                          <a:latin typeface="Adobe 黑体 Std R"/>
                          <a:cs typeface="Adobe 黑体 Std R"/>
                        </a:rPr>
                        <a:t>元</a:t>
                      </a:r>
                      <a:r>
                        <a:rPr sz="1600" spc="0" dirty="0" smtClean="0">
                          <a:latin typeface="Adobe 黑体 Std R"/>
                          <a:cs typeface="Adobe 黑体 Std R"/>
                        </a:rPr>
                        <a:t>素的子</a:t>
                      </a:r>
                      <a:r>
                        <a:rPr sz="1600" spc="10" dirty="0" smtClean="0">
                          <a:latin typeface="Adobe 黑体 Std R"/>
                          <a:cs typeface="Adobe 黑体 Std R"/>
                        </a:rPr>
                        <a:t>序</a:t>
                      </a:r>
                      <a:r>
                        <a:rPr sz="1600" spc="0" dirty="0" smtClean="0">
                          <a:latin typeface="Adobe 黑体 Std R"/>
                          <a:cs typeface="Adobe 黑体 Std R"/>
                        </a:rPr>
                        <a:t>列（</a:t>
                      </a:r>
                      <a:r>
                        <a:rPr sz="1600" spc="10" dirty="0" smtClean="0">
                          <a:latin typeface="Adobe 黑体 Std R"/>
                          <a:cs typeface="Adobe 黑体 Std R"/>
                        </a:rPr>
                        <a:t>不</a:t>
                      </a:r>
                      <a:r>
                        <a:rPr sz="1600" spc="0" dirty="0" smtClean="0">
                          <a:latin typeface="Adobe 黑体 Std R"/>
                          <a:cs typeface="Adobe 黑体 Std R"/>
                        </a:rPr>
                        <a:t>包含</a:t>
                      </a:r>
                      <a:r>
                        <a:rPr sz="1600" spc="5" dirty="0" smtClean="0">
                          <a:latin typeface="Adobe 黑体 Std R"/>
                          <a:cs typeface="Adobe 黑体 Std R"/>
                        </a:rPr>
                        <a:t>第</a:t>
                      </a:r>
                      <a:r>
                        <a:rPr sz="1600" spc="10" dirty="0" smtClean="0">
                          <a:latin typeface="Times New Roman"/>
                          <a:cs typeface="Times New Roman"/>
                        </a:rPr>
                        <a:t>j</a:t>
                      </a:r>
                      <a:r>
                        <a:rPr sz="1600" spc="0" dirty="0" smtClean="0">
                          <a:latin typeface="Adobe 黑体 Std R"/>
                          <a:cs typeface="Adobe 黑体 Std R"/>
                        </a:rPr>
                        <a:t>个元</a:t>
                      </a:r>
                      <a:r>
                        <a:rPr sz="1600" spc="10" dirty="0" smtClean="0">
                          <a:latin typeface="Adobe 黑体 Std R"/>
                          <a:cs typeface="Adobe 黑体 Std R"/>
                        </a:rPr>
                        <a:t>素</a:t>
                      </a:r>
                      <a:r>
                        <a:rPr sz="1600" spc="0" dirty="0" smtClean="0">
                          <a:latin typeface="Adobe 黑体 Std R"/>
                          <a:cs typeface="Adobe 黑体 Std R"/>
                        </a:rPr>
                        <a:t>）</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6"/>
                  </a:ext>
                </a:extLst>
              </a:tr>
              <a:tr h="365760">
                <a:tc>
                  <a:txBody>
                    <a:bodyPr/>
                    <a:lstStyle/>
                    <a:p>
                      <a:pPr marL="656590">
                        <a:lnSpc>
                          <a:spcPct val="100000"/>
                        </a:lnSpc>
                      </a:pPr>
                      <a:r>
                        <a:rPr sz="1600" dirty="0" smtClean="0">
                          <a:latin typeface="Times New Roman"/>
                          <a:cs typeface="Times New Roman"/>
                        </a:rPr>
                        <a:t>s</a:t>
                      </a:r>
                      <a:r>
                        <a:rPr sz="1600" spc="5" dirty="0" smtClean="0">
                          <a:latin typeface="Times New Roman"/>
                          <a:cs typeface="Times New Roman"/>
                        </a:rPr>
                        <a:t>[</a:t>
                      </a:r>
                      <a:r>
                        <a:rPr sz="1600" spc="0" dirty="0" smtClean="0">
                          <a:latin typeface="Times New Roman"/>
                          <a:cs typeface="Times New Roman"/>
                        </a:rPr>
                        <a:t>i:</a:t>
                      </a:r>
                      <a:r>
                        <a:rPr sz="1600" spc="5" dirty="0" smtClean="0">
                          <a:latin typeface="Times New Roman"/>
                          <a:cs typeface="Times New Roman"/>
                        </a:rPr>
                        <a:t> </a:t>
                      </a:r>
                      <a:r>
                        <a:rPr sz="1600" spc="0" dirty="0" smtClean="0">
                          <a:latin typeface="Times New Roman"/>
                          <a:cs typeface="Times New Roman"/>
                        </a:rPr>
                        <a:t>j:</a:t>
                      </a:r>
                      <a:r>
                        <a:rPr sz="1600" spc="15" dirty="0" smtClean="0">
                          <a:latin typeface="Times New Roman"/>
                          <a:cs typeface="Times New Roman"/>
                        </a:rPr>
                        <a:t> </a:t>
                      </a:r>
                      <a:r>
                        <a:rPr sz="1600" spc="0" dirty="0" smtClean="0">
                          <a:latin typeface="Times New Roman"/>
                          <a:cs typeface="Times New Roman"/>
                        </a:rPr>
                        <a:t>k]</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spc="-5" dirty="0" smtClean="0">
                          <a:latin typeface="Adobe 黑体 Std R"/>
                          <a:cs typeface="Adobe 黑体 Std R"/>
                        </a:rPr>
                        <a:t>步骤分片，返回包含序</a:t>
                      </a:r>
                      <a:r>
                        <a:rPr sz="1600" spc="0" dirty="0" smtClean="0">
                          <a:latin typeface="Adobe 黑体 Std R"/>
                          <a:cs typeface="Adobe 黑体 Std R"/>
                        </a:rPr>
                        <a:t>列</a:t>
                      </a:r>
                      <a:r>
                        <a:rPr sz="1600" spc="0" dirty="0" smtClean="0">
                          <a:latin typeface="Times New Roman"/>
                          <a:cs typeface="Times New Roman"/>
                        </a:rPr>
                        <a:t>s</a:t>
                      </a:r>
                      <a:r>
                        <a:rPr sz="1600" spc="-5" dirty="0" smtClean="0">
                          <a:latin typeface="Adobe 黑体 Std R"/>
                          <a:cs typeface="Adobe 黑体 Std R"/>
                        </a:rPr>
                        <a:t>第</a:t>
                      </a:r>
                      <a:r>
                        <a:rPr sz="1600" spc="-5" dirty="0" smtClean="0">
                          <a:latin typeface="Times New Roman"/>
                          <a:cs typeface="Times New Roman"/>
                        </a:rPr>
                        <a:t>i</a:t>
                      </a:r>
                      <a:r>
                        <a:rPr sz="1600" spc="-5" dirty="0" smtClean="0">
                          <a:latin typeface="Adobe 黑体 Std R"/>
                          <a:cs typeface="Adobe 黑体 Std R"/>
                        </a:rPr>
                        <a:t>到</a:t>
                      </a:r>
                      <a:r>
                        <a:rPr sz="1600" spc="10" dirty="0" smtClean="0">
                          <a:latin typeface="Times New Roman"/>
                          <a:cs typeface="Times New Roman"/>
                        </a:rPr>
                        <a:t>j</a:t>
                      </a:r>
                      <a:r>
                        <a:rPr sz="1600" spc="0" dirty="0" smtClean="0">
                          <a:latin typeface="Adobe 黑体 Std R"/>
                          <a:cs typeface="Adobe 黑体 Std R"/>
                        </a:rPr>
                        <a:t>个</a:t>
                      </a:r>
                      <a:r>
                        <a:rPr sz="1600" spc="-5" dirty="0" smtClean="0">
                          <a:latin typeface="Adobe 黑体 Std R"/>
                          <a:cs typeface="Adobe 黑体 Std R"/>
                        </a:rPr>
                        <a:t>元</a:t>
                      </a:r>
                      <a:r>
                        <a:rPr sz="1600" spc="5" dirty="0" smtClean="0">
                          <a:latin typeface="Adobe 黑体 Std R"/>
                          <a:cs typeface="Adobe 黑体 Std R"/>
                        </a:rPr>
                        <a:t>素</a:t>
                      </a:r>
                      <a:r>
                        <a:rPr sz="1600" spc="-5" dirty="0" smtClean="0">
                          <a:latin typeface="Adobe 黑体 Std R"/>
                          <a:cs typeface="Adobe 黑体 Std R"/>
                        </a:rPr>
                        <a:t>以</a:t>
                      </a:r>
                      <a:r>
                        <a:rPr sz="1600" spc="10" dirty="0" smtClean="0">
                          <a:latin typeface="Times New Roman"/>
                          <a:cs typeface="Times New Roman"/>
                        </a:rPr>
                        <a:t>j</a:t>
                      </a:r>
                      <a:r>
                        <a:rPr sz="1600" spc="0" dirty="0" smtClean="0">
                          <a:latin typeface="Adobe 黑体 Std R"/>
                          <a:cs typeface="Adobe 黑体 Std R"/>
                        </a:rPr>
                        <a:t>为</a:t>
                      </a:r>
                      <a:r>
                        <a:rPr sz="1600" spc="-5" dirty="0" smtClean="0">
                          <a:latin typeface="Adobe 黑体 Std R"/>
                          <a:cs typeface="Adobe 黑体 Std R"/>
                        </a:rPr>
                        <a:t>步</a:t>
                      </a:r>
                      <a:r>
                        <a:rPr sz="1600" spc="5" dirty="0" smtClean="0">
                          <a:latin typeface="Adobe 黑体 Std R"/>
                          <a:cs typeface="Adobe 黑体 Std R"/>
                        </a:rPr>
                        <a:t>数</a:t>
                      </a:r>
                      <a:r>
                        <a:rPr sz="1600" spc="0" dirty="0" smtClean="0">
                          <a:latin typeface="Adobe 黑体 Std R"/>
                          <a:cs typeface="Adobe 黑体 Std R"/>
                        </a:rPr>
                        <a:t>的</a:t>
                      </a:r>
                      <a:r>
                        <a:rPr sz="1600" spc="-5" dirty="0" smtClean="0">
                          <a:latin typeface="Adobe 黑体 Std R"/>
                          <a:cs typeface="Adobe 黑体 Std R"/>
                        </a:rPr>
                        <a:t>子</a:t>
                      </a:r>
                      <a:r>
                        <a:rPr sz="1600" spc="5" dirty="0" smtClean="0">
                          <a:latin typeface="Adobe 黑体 Std R"/>
                          <a:cs typeface="Adobe 黑体 Std R"/>
                        </a:rPr>
                        <a:t>序</a:t>
                      </a:r>
                      <a:r>
                        <a:rPr sz="1600" spc="0" dirty="0" smtClean="0">
                          <a:latin typeface="Adobe 黑体 Std R"/>
                          <a:cs typeface="Adobe 黑体 Std R"/>
                        </a:rPr>
                        <a:t>列</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7"/>
                  </a:ext>
                </a:extLst>
              </a:tr>
              <a:tr h="365759">
                <a:tc>
                  <a:txBody>
                    <a:bodyPr/>
                    <a:lstStyle/>
                    <a:p>
                      <a:pPr marL="6985" algn="ctr">
                        <a:lnSpc>
                          <a:spcPct val="100000"/>
                        </a:lnSpc>
                      </a:pPr>
                      <a:r>
                        <a:rPr sz="1600" dirty="0" smtClean="0">
                          <a:latin typeface="Times New Roman"/>
                          <a:cs typeface="Times New Roman"/>
                        </a:rPr>
                        <a:t>len(s)</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序列</a:t>
                      </a:r>
                      <a:r>
                        <a:rPr sz="1600" dirty="0" smtClean="0">
                          <a:latin typeface="Times New Roman"/>
                          <a:cs typeface="Times New Roman"/>
                        </a:rPr>
                        <a:t>s</a:t>
                      </a:r>
                      <a:r>
                        <a:rPr sz="1600" dirty="0" smtClean="0">
                          <a:latin typeface="Adobe 黑体 Std R"/>
                          <a:cs typeface="Adobe 黑体 Std R"/>
                        </a:rPr>
                        <a:t>的元素个数（长度）</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8"/>
                  </a:ext>
                </a:extLst>
              </a:tr>
              <a:tr h="365760">
                <a:tc>
                  <a:txBody>
                    <a:bodyPr/>
                    <a:lstStyle/>
                    <a:p>
                      <a:pPr marL="6985" algn="ctr">
                        <a:lnSpc>
                          <a:spcPct val="100000"/>
                        </a:lnSpc>
                      </a:pPr>
                      <a:r>
                        <a:rPr sz="1600" spc="-35" dirty="0" smtClean="0">
                          <a:latin typeface="Times New Roman"/>
                          <a:cs typeface="Times New Roman"/>
                        </a:rPr>
                        <a:t>m</a:t>
                      </a:r>
                      <a:r>
                        <a:rPr sz="1600" spc="0" dirty="0" smtClean="0">
                          <a:latin typeface="Times New Roman"/>
                          <a:cs typeface="Times New Roman"/>
                        </a:rPr>
                        <a:t>in(s)</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序列</a:t>
                      </a:r>
                      <a:r>
                        <a:rPr sz="1600" dirty="0" smtClean="0">
                          <a:latin typeface="Times New Roman"/>
                          <a:cs typeface="Times New Roman"/>
                        </a:rPr>
                        <a:t>s</a:t>
                      </a:r>
                      <a:r>
                        <a:rPr sz="1600" dirty="0" smtClean="0">
                          <a:latin typeface="Adobe 黑体 Std R"/>
                          <a:cs typeface="Adobe 黑体 Std R"/>
                        </a:rPr>
                        <a:t>中的最小元素</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9"/>
                  </a:ext>
                </a:extLst>
              </a:tr>
              <a:tr h="365759">
                <a:tc>
                  <a:txBody>
                    <a:bodyPr/>
                    <a:lstStyle/>
                    <a:p>
                      <a:pPr marL="6985" algn="ctr">
                        <a:lnSpc>
                          <a:spcPct val="100000"/>
                        </a:lnSpc>
                      </a:pPr>
                      <a:r>
                        <a:rPr sz="1600" spc="-35" dirty="0" smtClean="0">
                          <a:latin typeface="Times New Roman"/>
                          <a:cs typeface="Times New Roman"/>
                        </a:rPr>
                        <a:t>m</a:t>
                      </a:r>
                      <a:r>
                        <a:rPr sz="1600" spc="0" dirty="0" smtClean="0">
                          <a:latin typeface="Times New Roman"/>
                          <a:cs typeface="Times New Roman"/>
                        </a:rPr>
                        <a:t>ax(s)</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序列</a:t>
                      </a:r>
                      <a:r>
                        <a:rPr sz="1600" dirty="0" smtClean="0">
                          <a:latin typeface="Times New Roman"/>
                          <a:cs typeface="Times New Roman"/>
                        </a:rPr>
                        <a:t>s</a:t>
                      </a:r>
                      <a:r>
                        <a:rPr sz="1600" dirty="0" smtClean="0">
                          <a:latin typeface="Adobe 黑体 Std R"/>
                          <a:cs typeface="Adobe 黑体 Std R"/>
                        </a:rPr>
                        <a:t>中的最大元素</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10"/>
                  </a:ext>
                </a:extLst>
              </a:tr>
              <a:tr h="365760">
                <a:tc>
                  <a:txBody>
                    <a:bodyPr/>
                    <a:lstStyle/>
                    <a:p>
                      <a:pPr marL="277495">
                        <a:lnSpc>
                          <a:spcPct val="100000"/>
                        </a:lnSpc>
                      </a:pPr>
                      <a:r>
                        <a:rPr sz="1600" dirty="0" smtClean="0">
                          <a:latin typeface="Times New Roman"/>
                          <a:cs typeface="Times New Roman"/>
                        </a:rPr>
                        <a:t>s.index(x</a:t>
                      </a:r>
                      <a:r>
                        <a:rPr sz="1600" spc="5" dirty="0" smtClean="0">
                          <a:latin typeface="Times New Roman"/>
                          <a:cs typeface="Times New Roman"/>
                        </a:rPr>
                        <a:t>[</a:t>
                      </a:r>
                      <a:r>
                        <a:rPr sz="1600" spc="0" dirty="0" smtClean="0">
                          <a:latin typeface="Times New Roman"/>
                          <a:cs typeface="Times New Roman"/>
                        </a:rPr>
                        <a:t>, i</a:t>
                      </a:r>
                      <a:r>
                        <a:rPr sz="1600" spc="5" dirty="0" smtClean="0">
                          <a:latin typeface="Times New Roman"/>
                          <a:cs typeface="Times New Roman"/>
                        </a:rPr>
                        <a:t>[</a:t>
                      </a:r>
                      <a:r>
                        <a:rPr sz="1600" spc="0" dirty="0" smtClean="0">
                          <a:latin typeface="Times New Roman"/>
                          <a:cs typeface="Times New Roman"/>
                        </a:rPr>
                        <a:t>, j]</a:t>
                      </a:r>
                      <a:r>
                        <a:rPr sz="1600" spc="-10" dirty="0" smtClean="0">
                          <a:latin typeface="Times New Roman"/>
                          <a:cs typeface="Times New Roman"/>
                        </a:rPr>
                        <a:t>]</a:t>
                      </a:r>
                      <a:r>
                        <a:rPr sz="1600" spc="0" dirty="0" smtClean="0">
                          <a:latin typeface="Times New Roman"/>
                          <a:cs typeface="Times New Roman"/>
                        </a:rPr>
                        <a: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序列</a:t>
                      </a:r>
                      <a:r>
                        <a:rPr sz="1600" dirty="0" smtClean="0">
                          <a:latin typeface="Times New Roman"/>
                          <a:cs typeface="Times New Roman"/>
                        </a:rPr>
                        <a:t>s</a:t>
                      </a:r>
                      <a:r>
                        <a:rPr sz="1600" dirty="0" smtClean="0">
                          <a:latin typeface="Adobe 黑体 Std R"/>
                          <a:cs typeface="Adobe 黑体 Std R"/>
                        </a:rPr>
                        <a:t>中从</a:t>
                      </a:r>
                      <a:r>
                        <a:rPr sz="1600" dirty="0" smtClean="0">
                          <a:latin typeface="Times New Roman"/>
                          <a:cs typeface="Times New Roman"/>
                        </a:rPr>
                        <a:t>i</a:t>
                      </a:r>
                      <a:r>
                        <a:rPr sz="1600" dirty="0" smtClean="0">
                          <a:latin typeface="Adobe 黑体 Std R"/>
                          <a:cs typeface="Adobe 黑体 Std R"/>
                        </a:rPr>
                        <a:t>开始到</a:t>
                      </a:r>
                      <a:r>
                        <a:rPr sz="1600" dirty="0" smtClean="0">
                          <a:latin typeface="Times New Roman"/>
                          <a:cs typeface="Times New Roman"/>
                        </a:rPr>
                        <a:t>j</a:t>
                      </a:r>
                      <a:r>
                        <a:rPr sz="1600" dirty="0" smtClean="0">
                          <a:latin typeface="Adobe 黑体 Std R"/>
                          <a:cs typeface="Adobe 黑体 Std R"/>
                        </a:rPr>
                        <a:t>位置中第一</a:t>
                      </a:r>
                      <a:r>
                        <a:rPr sz="1600" spc="10" dirty="0" smtClean="0">
                          <a:latin typeface="Adobe 黑体 Std R"/>
                          <a:cs typeface="Adobe 黑体 Std R"/>
                        </a:rPr>
                        <a:t>次</a:t>
                      </a:r>
                      <a:r>
                        <a:rPr sz="1600" spc="0" dirty="0" smtClean="0">
                          <a:latin typeface="Adobe 黑体 Std R"/>
                          <a:cs typeface="Adobe 黑体 Std R"/>
                        </a:rPr>
                        <a:t>出现</a:t>
                      </a:r>
                      <a:r>
                        <a:rPr sz="1600" spc="10" dirty="0" smtClean="0">
                          <a:latin typeface="Adobe 黑体 Std R"/>
                          <a:cs typeface="Adobe 黑体 Std R"/>
                        </a:rPr>
                        <a:t>元</a:t>
                      </a:r>
                      <a:r>
                        <a:rPr sz="1600" spc="0" dirty="0" smtClean="0">
                          <a:latin typeface="Adobe 黑体 Std R"/>
                          <a:cs typeface="Adobe 黑体 Std R"/>
                        </a:rPr>
                        <a:t>素</a:t>
                      </a:r>
                      <a:r>
                        <a:rPr sz="1600" spc="5" dirty="0" smtClean="0">
                          <a:latin typeface="Times New Roman"/>
                          <a:cs typeface="Times New Roman"/>
                        </a:rPr>
                        <a:t>x</a:t>
                      </a:r>
                      <a:r>
                        <a:rPr sz="1600" spc="0" dirty="0" smtClean="0">
                          <a:latin typeface="Adobe 黑体 Std R"/>
                          <a:cs typeface="Adobe 黑体 Std R"/>
                        </a:rPr>
                        <a:t>的位置</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11"/>
                  </a:ext>
                </a:extLst>
              </a:tr>
              <a:tr h="365759">
                <a:tc>
                  <a:txBody>
                    <a:bodyPr/>
                    <a:lstStyle/>
                    <a:p>
                      <a:pPr marL="571500">
                        <a:lnSpc>
                          <a:spcPct val="100000"/>
                        </a:lnSpc>
                      </a:pPr>
                      <a:r>
                        <a:rPr sz="1600" dirty="0" smtClean="0">
                          <a:latin typeface="Times New Roman"/>
                          <a:cs typeface="Times New Roman"/>
                        </a:rPr>
                        <a:t>s.count(x)</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序列</a:t>
                      </a:r>
                      <a:r>
                        <a:rPr sz="1600" dirty="0" smtClean="0">
                          <a:latin typeface="Times New Roman"/>
                          <a:cs typeface="Times New Roman"/>
                        </a:rPr>
                        <a:t>s</a:t>
                      </a:r>
                      <a:r>
                        <a:rPr sz="1600" dirty="0" smtClean="0">
                          <a:latin typeface="Adobe 黑体 Std R"/>
                          <a:cs typeface="Adobe 黑体 Std R"/>
                        </a:rPr>
                        <a:t>中出现</a:t>
                      </a:r>
                      <a:r>
                        <a:rPr sz="1600" spc="5" dirty="0" smtClean="0">
                          <a:latin typeface="Times New Roman"/>
                          <a:cs typeface="Times New Roman"/>
                        </a:rPr>
                        <a:t>x</a:t>
                      </a:r>
                      <a:r>
                        <a:rPr sz="1600" spc="0" dirty="0" smtClean="0">
                          <a:latin typeface="Adobe 黑体 Std R"/>
                          <a:cs typeface="Adobe 黑体 Std R"/>
                        </a:rPr>
                        <a:t>的总次数</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xmlns="" val="81277284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6</a:t>
            </a:r>
            <a:r>
              <a:rPr lang="zh-CN" altLang="en-US" dirty="0" smtClean="0"/>
              <a:t>讲（</a:t>
            </a:r>
            <a:r>
              <a:rPr lang="en-US" altLang="zh-CN" dirty="0" smtClean="0"/>
              <a:t>2</a:t>
            </a:r>
            <a:r>
              <a:rPr lang="zh-CN" altLang="en-US" dirty="0" smtClean="0">
                <a:ea typeface="宋体" panose="02010600030101010101" pitchFamily="2" charset="-122"/>
              </a:rPr>
              <a:t>）元组</a:t>
            </a:r>
            <a:r>
              <a:rPr lang="zh-CN" altLang="en-US" dirty="0" smtClean="0">
                <a:ea typeface="宋体" panose="02010600030101010101" pitchFamily="2" charset="-122"/>
                <a:sym typeface="+mn-ea"/>
              </a:rPr>
              <a:t>基本</a:t>
            </a:r>
            <a:r>
              <a:rPr lang="zh-CN" altLang="en-US" dirty="0" smtClean="0">
                <a:ea typeface="宋体" panose="02010600030101010101" pitchFamily="2" charset="-122"/>
              </a:rPr>
              <a:t>操作</a:t>
            </a: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pPr>
                <a:defRPr/>
              </a:pPr>
              <a:t>8</a:t>
            </a:fld>
            <a:endParaRPr lang="en-US" altLang="zh-CN"/>
          </a:p>
        </p:txBody>
      </p:sp>
    </p:spTree>
    <p:extLst>
      <p:ext uri="{BB962C8B-B14F-4D97-AF65-F5344CB8AC3E}">
        <p14:creationId xmlns:p14="http://schemas.microsoft.com/office/powerpoint/2010/main" xmlns="" val="379430461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dirty="0" smtClean="0">
                <a:ea typeface="宋体" charset="-122"/>
              </a:rPr>
              <a:t>元组</a:t>
            </a:r>
            <a:r>
              <a:rPr lang="en-US" altLang="zh-CN" dirty="0" smtClean="0">
                <a:ea typeface="宋体" charset="-122"/>
              </a:rPr>
              <a:t>tuple()</a:t>
            </a:r>
            <a:endParaRPr lang="zh-CN" altLang="en-US" dirty="0" smtClean="0">
              <a:ea typeface="宋体" charset="-122"/>
            </a:endParaRPr>
          </a:p>
        </p:txBody>
      </p:sp>
      <p:sp>
        <p:nvSpPr>
          <p:cNvPr id="50179" name="内容占位符 2"/>
          <p:cNvSpPr>
            <a:spLocks noGrp="1"/>
          </p:cNvSpPr>
          <p:nvPr>
            <p:ph idx="1"/>
          </p:nvPr>
        </p:nvSpPr>
        <p:spPr>
          <a:xfrm>
            <a:off x="0" y="1066800"/>
            <a:ext cx="9144000" cy="2146176"/>
          </a:xfrm>
        </p:spPr>
        <p:txBody>
          <a:bodyPr/>
          <a:lstStyle/>
          <a:p>
            <a:pPr lvl="1">
              <a:lnSpc>
                <a:spcPct val="150000"/>
              </a:lnSpc>
              <a:spcBef>
                <a:spcPts val="0"/>
              </a:spcBef>
            </a:pPr>
            <a:r>
              <a:rPr lang="zh-CN" altLang="en-US" sz="2200" dirty="0" smtClean="0">
                <a:latin typeface="楷体" panose="02010609060101010101" pitchFamily="49" charset="-122"/>
                <a:ea typeface="楷体" panose="02010609060101010101" pitchFamily="49" charset="-122"/>
              </a:rPr>
              <a:t>一旦</a:t>
            </a:r>
            <a:r>
              <a:rPr lang="zh-CN" altLang="en-US" sz="2200" dirty="0">
                <a:latin typeface="楷体" panose="02010609060101010101" pitchFamily="49" charset="-122"/>
                <a:ea typeface="楷体" panose="02010609060101010101" pitchFamily="49" charset="-122"/>
              </a:rPr>
              <a:t>创建就不能被修改，采用逗号和</a:t>
            </a:r>
            <a:r>
              <a:rPr lang="zh-CN" altLang="en-US" sz="2200" dirty="0" smtClean="0">
                <a:latin typeface="楷体" panose="02010609060101010101" pitchFamily="49" charset="-122"/>
                <a:ea typeface="楷体" panose="02010609060101010101" pitchFamily="49" charset="-122"/>
              </a:rPr>
              <a:t>圆括号（可选）来</a:t>
            </a:r>
            <a:r>
              <a:rPr lang="zh-CN" altLang="en-US" sz="2200" dirty="0">
                <a:latin typeface="楷体" panose="02010609060101010101" pitchFamily="49" charset="-122"/>
                <a:ea typeface="楷体" panose="02010609060101010101" pitchFamily="49" charset="-122"/>
              </a:rPr>
              <a:t>表示</a:t>
            </a:r>
            <a:endParaRPr lang="en-US" altLang="zh-CN" sz="2200" dirty="0">
              <a:latin typeface="楷体" panose="02010609060101010101" pitchFamily="49" charset="-122"/>
              <a:ea typeface="楷体" panose="02010609060101010101" pitchFamily="49" charset="-122"/>
            </a:endParaRPr>
          </a:p>
          <a:p>
            <a:pPr lvl="1">
              <a:lnSpc>
                <a:spcPct val="150000"/>
              </a:lnSpc>
              <a:spcBef>
                <a:spcPts val="0"/>
              </a:spcBef>
            </a:pPr>
            <a:r>
              <a:rPr lang="zh-CN" altLang="en-US" sz="2200" dirty="0" smtClean="0">
                <a:latin typeface="楷体" panose="02010609060101010101" pitchFamily="49" charset="-122"/>
                <a:ea typeface="楷体" panose="02010609060101010101" pitchFamily="49" charset="-122"/>
              </a:rPr>
              <a:t>在表达固定数据项、函数多返回值、多变量同步赋值、循环遍历等情况下十分有用。</a:t>
            </a:r>
          </a:p>
          <a:p>
            <a:pPr lvl="1">
              <a:lnSpc>
                <a:spcPct val="150000"/>
              </a:lnSpc>
              <a:spcBef>
                <a:spcPts val="0"/>
              </a:spcBef>
            </a:pPr>
            <a:r>
              <a:rPr lang="en-US" altLang="zh-CN" sz="2200" dirty="0" smtClean="0">
                <a:latin typeface="楷体" panose="02010609060101010101" pitchFamily="49" charset="-122"/>
                <a:ea typeface="楷体" panose="02010609060101010101" pitchFamily="49" charset="-122"/>
              </a:rPr>
              <a:t>() </a:t>
            </a:r>
            <a:r>
              <a:rPr lang="zh-CN" altLang="en-US" sz="2200" dirty="0" smtClean="0">
                <a:latin typeface="楷体" panose="02010609060101010101" pitchFamily="49" charset="-122"/>
                <a:ea typeface="楷体" panose="02010609060101010101" pitchFamily="49" charset="-122"/>
              </a:rPr>
              <a:t>或 </a:t>
            </a:r>
            <a:r>
              <a:rPr lang="en-US" altLang="zh-CN" sz="2200" dirty="0" smtClean="0">
                <a:latin typeface="楷体" panose="02010609060101010101" pitchFamily="49" charset="-122"/>
                <a:ea typeface="楷体" panose="02010609060101010101" pitchFamily="49" charset="-122"/>
              </a:rPr>
              <a:t>tuple()</a:t>
            </a:r>
            <a:r>
              <a:rPr lang="zh-CN" altLang="en-US" sz="2200" dirty="0" smtClean="0">
                <a:latin typeface="楷体" panose="02010609060101010101" pitchFamily="49" charset="-122"/>
                <a:ea typeface="楷体" panose="02010609060101010101" pitchFamily="49" charset="-122"/>
              </a:rPr>
              <a:t>：创建一个空元组</a:t>
            </a:r>
            <a:endParaRPr lang="en-US" altLang="zh-CN" sz="2200" dirty="0" smtClean="0">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3" cstate="print"/>
          <a:stretch>
            <a:fillRect/>
          </a:stretch>
        </p:blipFill>
        <p:spPr>
          <a:xfrm>
            <a:off x="4886550" y="3212976"/>
            <a:ext cx="3613687" cy="564638"/>
          </a:xfrm>
          <a:prstGeom prst="rect">
            <a:avLst/>
          </a:prstGeom>
        </p:spPr>
      </p:pic>
      <p:pic>
        <p:nvPicPr>
          <p:cNvPr id="12" name="图片 11"/>
          <p:cNvPicPr>
            <a:picLocks noChangeAspect="1"/>
          </p:cNvPicPr>
          <p:nvPr/>
        </p:nvPicPr>
        <p:blipFill>
          <a:blip r:embed="rId4" cstate="print"/>
          <a:stretch>
            <a:fillRect/>
          </a:stretch>
        </p:blipFill>
        <p:spPr>
          <a:xfrm>
            <a:off x="602338" y="3254774"/>
            <a:ext cx="3524250" cy="1800225"/>
          </a:xfrm>
          <a:prstGeom prst="rect">
            <a:avLst/>
          </a:prstGeom>
        </p:spPr>
      </p:pic>
      <p:pic>
        <p:nvPicPr>
          <p:cNvPr id="13" name="图片 12"/>
          <p:cNvPicPr>
            <a:picLocks noChangeAspect="1"/>
          </p:cNvPicPr>
          <p:nvPr/>
        </p:nvPicPr>
        <p:blipFill>
          <a:blip r:embed="rId5" cstate="print"/>
          <a:stretch>
            <a:fillRect/>
          </a:stretch>
        </p:blipFill>
        <p:spPr>
          <a:xfrm>
            <a:off x="4130811" y="3933056"/>
            <a:ext cx="4853210" cy="557307"/>
          </a:xfrm>
          <a:prstGeom prst="rect">
            <a:avLst/>
          </a:prstGeom>
        </p:spPr>
      </p:pic>
      <p:pic>
        <p:nvPicPr>
          <p:cNvPr id="14" name="图片 13"/>
          <p:cNvPicPr>
            <a:picLocks noChangeAspect="1"/>
          </p:cNvPicPr>
          <p:nvPr/>
        </p:nvPicPr>
        <p:blipFill>
          <a:blip r:embed="rId6" cstate="print"/>
          <a:stretch>
            <a:fillRect/>
          </a:stretch>
        </p:blipFill>
        <p:spPr>
          <a:xfrm>
            <a:off x="467544" y="5390142"/>
            <a:ext cx="7460160" cy="888404"/>
          </a:xfrm>
          <a:prstGeom prst="rect">
            <a:avLst/>
          </a:prstGeom>
        </p:spPr>
      </p:pic>
      <p:pic>
        <p:nvPicPr>
          <p:cNvPr id="15" name="图片 14"/>
          <p:cNvPicPr>
            <a:picLocks noChangeAspect="1"/>
          </p:cNvPicPr>
          <p:nvPr/>
        </p:nvPicPr>
        <p:blipFill>
          <a:blip r:embed="rId7" cstate="print"/>
          <a:stretch>
            <a:fillRect/>
          </a:stretch>
        </p:blipFill>
        <p:spPr>
          <a:xfrm>
            <a:off x="3635896" y="4732475"/>
            <a:ext cx="5202219" cy="544553"/>
          </a:xfrm>
          <a:prstGeom prst="rect">
            <a:avLst/>
          </a:prstGeom>
        </p:spPr>
      </p:pic>
    </p:spTree>
    <p:extLst>
      <p:ext uri="{BB962C8B-B14F-4D97-AF65-F5344CB8AC3E}">
        <p14:creationId xmlns:p14="http://schemas.microsoft.com/office/powerpoint/2010/main" xmlns="" val="53422608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Blends">
  <a:themeElements>
    <a:clrScheme name="Blends 8">
      <a:dk1>
        <a:srgbClr val="000000"/>
      </a:dk1>
      <a:lt1>
        <a:srgbClr val="FFFFFF"/>
      </a:lt1>
      <a:dk2>
        <a:srgbClr val="800080"/>
      </a:dk2>
      <a:lt2>
        <a:srgbClr val="1C1C1C"/>
      </a:lt2>
      <a:accent1>
        <a:srgbClr val="777777"/>
      </a:accent1>
      <a:accent2>
        <a:srgbClr val="FFCF01"/>
      </a:accent2>
      <a:accent3>
        <a:srgbClr val="FFFFFF"/>
      </a:accent3>
      <a:accent4>
        <a:srgbClr val="000000"/>
      </a:accent4>
      <a:accent5>
        <a:srgbClr val="BDBDBD"/>
      </a:accent5>
      <a:accent6>
        <a:srgbClr val="E7BB01"/>
      </a:accent6>
      <a:hlink>
        <a:srgbClr val="800080"/>
      </a:hlink>
      <a:folHlink>
        <a:srgbClr val="800080"/>
      </a:folHlink>
    </a:clrScheme>
    <a:fontScheme name="Blends">
      <a:majorFont>
        <a:latin typeface="Verdana"/>
        <a:ea typeface=""/>
        <a:cs typeface="Times New Roman"/>
      </a:majorFont>
      <a:minorFont>
        <a:latin typeface="Verdan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1196975" marR="0" indent="-282575" algn="l" defTabSz="914400" rtl="0" eaLnBrk="1" fontAlgn="base" latinLnBrk="0" hangingPunct="1">
          <a:lnSpc>
            <a:spcPct val="100000"/>
          </a:lnSpc>
          <a:spcBef>
            <a:spcPts val="500"/>
          </a:spcBef>
          <a:spcAft>
            <a:spcPct val="0"/>
          </a:spcAft>
          <a:buClr>
            <a:srgbClr val="800080"/>
          </a:buClr>
          <a:buSzPct val="55000"/>
          <a:buFont typeface="Wingdings" pitchFamily="2" charset="2"/>
          <a:buChar char="n"/>
          <a:tabLst/>
          <a:defRPr kumimoji="0" lang="en-US" sz="2000" b="0" i="0" u="none" strike="noStrike" cap="none" normalizeH="0" baseline="0" smtClean="0">
            <a:ln>
              <a:noFill/>
            </a:ln>
            <a:solidFill>
              <a:schemeClr val="tx1"/>
            </a:solidFill>
            <a:effectLst/>
            <a:latin typeface="Verdana" pitchFamily="34" charset="0"/>
            <a:cs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1196975" marR="0" indent="-282575" algn="l" defTabSz="914400" rtl="0" eaLnBrk="1" fontAlgn="base" latinLnBrk="0" hangingPunct="1">
          <a:lnSpc>
            <a:spcPct val="100000"/>
          </a:lnSpc>
          <a:spcBef>
            <a:spcPts val="500"/>
          </a:spcBef>
          <a:spcAft>
            <a:spcPct val="0"/>
          </a:spcAft>
          <a:buClr>
            <a:srgbClr val="800080"/>
          </a:buClr>
          <a:buSzPct val="55000"/>
          <a:buFont typeface="Wingdings" pitchFamily="2" charset="2"/>
          <a:buChar char="n"/>
          <a:tabLst/>
          <a:defRPr kumimoji="0" lang="en-US" sz="2000" b="0" i="0" u="none" strike="noStrike" cap="none" normalizeH="0" baseline="0" smtClean="0">
            <a:ln>
              <a:noFill/>
            </a:ln>
            <a:solidFill>
              <a:schemeClr val="tx1"/>
            </a:solidFill>
            <a:effectLst/>
            <a:latin typeface="Verdana" pitchFamily="34" charset="0"/>
            <a:cs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800080"/>
        </a:dk2>
        <a:lt2>
          <a:srgbClr val="1C1C1C"/>
        </a:lt2>
        <a:accent1>
          <a:srgbClr val="777777"/>
        </a:accent1>
        <a:accent2>
          <a:srgbClr val="FFCF01"/>
        </a:accent2>
        <a:accent3>
          <a:srgbClr val="FFFFFF"/>
        </a:accent3>
        <a:accent4>
          <a:srgbClr val="000000"/>
        </a:accent4>
        <a:accent5>
          <a:srgbClr val="BDBDBD"/>
        </a:accent5>
        <a:accent6>
          <a:srgbClr val="E7BB01"/>
        </a:accent6>
        <a:hlink>
          <a:srgbClr val="800080"/>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C:\Programs\MsOffice\Templates\Presentation Designs\Straight Edge.pot</Template>
  <TotalTime>65983</TotalTime>
  <Words>2318</Words>
  <Application>Microsoft Office PowerPoint</Application>
  <PresentationFormat>全屏显示(4:3)</PresentationFormat>
  <Paragraphs>284</Paragraphs>
  <Slides>37</Slides>
  <Notes>14</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Blends</vt:lpstr>
      <vt:lpstr>组合数据类型</vt:lpstr>
      <vt:lpstr>幻灯片 2</vt:lpstr>
      <vt:lpstr>实例1：新生辩论赛排名</vt:lpstr>
      <vt:lpstr>实例2:判别回文</vt:lpstr>
      <vt:lpstr>序列（sequence）</vt:lpstr>
      <vt:lpstr>幻灯片 6</vt:lpstr>
      <vt:lpstr>幻灯片 7</vt:lpstr>
      <vt:lpstr>第6讲（2）元组基本操作</vt:lpstr>
      <vt:lpstr>元组tuple()</vt:lpstr>
      <vt:lpstr>元组的基本操作</vt:lpstr>
      <vt:lpstr>第6讲（3）列表基本操作</vt:lpstr>
      <vt:lpstr>列表</vt:lpstr>
      <vt:lpstr>列表</vt:lpstr>
      <vt:lpstr>列表解析式及基本操作</vt:lpstr>
      <vt:lpstr>列表解析式及基本操作</vt:lpstr>
      <vt:lpstr>实例1：新生辩论赛排名</vt:lpstr>
      <vt:lpstr>幻灯片 17</vt:lpstr>
      <vt:lpstr>第5讲（4）字符串操作</vt:lpstr>
      <vt:lpstr>幻灯片 19</vt:lpstr>
      <vt:lpstr>字符串的基本操作</vt:lpstr>
      <vt:lpstr>实例3:切分词汇表</vt:lpstr>
      <vt:lpstr>组合数据类型</vt:lpstr>
      <vt:lpstr>集合和字典常用共有操作</vt:lpstr>
      <vt:lpstr>集合和字典常用共有操作</vt:lpstr>
      <vt:lpstr>第6讲（6）集合</vt:lpstr>
      <vt:lpstr>集合的定义</vt:lpstr>
      <vt:lpstr>集合的基本操作函数</vt:lpstr>
      <vt:lpstr>集合的基本操作符</vt:lpstr>
      <vt:lpstr>集合的基本操作</vt:lpstr>
      <vt:lpstr>实例4:统计短文中单词频度</vt:lpstr>
      <vt:lpstr>第6讲（7）字典</vt:lpstr>
      <vt:lpstr>字典—映射类型</vt:lpstr>
      <vt:lpstr>字典</vt:lpstr>
      <vt:lpstr>字典的基本操作</vt:lpstr>
      <vt:lpstr>获取字典中所有的键、值以及键/值对</vt:lpstr>
      <vt:lpstr>实例5:用字典记录短文中单词频度</vt:lpstr>
      <vt:lpstr>The End</vt:lpstr>
    </vt:vector>
  </TitlesOfParts>
  <Company>University of Washington, CS 4 HS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with Python</dc:title>
  <dc:creator>Marty Stepp</dc:creator>
  <cp:lastModifiedBy>bocixu</cp:lastModifiedBy>
  <cp:revision>2056</cp:revision>
  <cp:lastPrinted>2009-04-22T19:24:48Z</cp:lastPrinted>
  <dcterms:created xsi:type="dcterms:W3CDTF">2009-04-22T19:24:48Z</dcterms:created>
  <dcterms:modified xsi:type="dcterms:W3CDTF">2018-12-01T06:50:33Z</dcterms:modified>
</cp:coreProperties>
</file>