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272" r:id="rId3"/>
    <p:sldId id="273" r:id="rId4"/>
    <p:sldId id="274" r:id="rId5"/>
    <p:sldId id="275" r:id="rId6"/>
    <p:sldId id="276" r:id="rId7"/>
    <p:sldId id="278" r:id="rId8"/>
    <p:sldId id="279" r:id="rId9"/>
    <p:sldId id="280" r:id="rId10"/>
    <p:sldId id="281" r:id="rId11"/>
    <p:sldId id="287" r:id="rId12"/>
    <p:sldId id="283"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28" autoAdjust="0"/>
  </p:normalViewPr>
  <p:slideViewPr>
    <p:cSldViewPr>
      <p:cViewPr varScale="1">
        <p:scale>
          <a:sx n="68" d="100"/>
          <a:sy n="68" d="100"/>
        </p:scale>
        <p:origin x="18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C6E9B-D1A2-4AD1-A0A9-1C3CAB990374}" type="datetimeFigureOut">
              <a:rPr lang="zh-CN" altLang="en-US" smtClean="0"/>
              <a:t>2017/6/19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1461B3-5D8B-4D55-9DB6-DBBDF56C6EBE}" type="slidenum">
              <a:rPr lang="zh-CN" altLang="en-US" smtClean="0"/>
              <a:t>‹#›</a:t>
            </a:fld>
            <a:endParaRPr lang="zh-CN" altLang="en-US"/>
          </a:p>
        </p:txBody>
      </p:sp>
    </p:spTree>
    <p:extLst>
      <p:ext uri="{BB962C8B-B14F-4D97-AF65-F5344CB8AC3E}">
        <p14:creationId xmlns:p14="http://schemas.microsoft.com/office/powerpoint/2010/main" val="279899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400" dirty="0"/>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265140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400" dirty="0"/>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102963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158312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50424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24373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136622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2142442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5</a:t>
            </a:fld>
            <a:endParaRPr lang="zh-CN" altLang="en-US">
              <a:solidFill>
                <a:prstClr val="black"/>
              </a:solidFill>
            </a:endParaRPr>
          </a:p>
        </p:txBody>
      </p:sp>
    </p:spTree>
    <p:extLst>
      <p:ext uri="{BB962C8B-B14F-4D97-AF65-F5344CB8AC3E}">
        <p14:creationId xmlns:p14="http://schemas.microsoft.com/office/powerpoint/2010/main" val="352582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245842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2013879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134454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95807-216F-427A-A7D4-4EA940C90CE7}"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8693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grpSp>
      </p:grpSp>
      <p:sp>
        <p:nvSpPr>
          <p:cNvPr id="891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891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5ECBAC72-EF07-44A5-AB33-46F0C6A230D5}"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p:txBody>
          <a:bodyPr/>
          <a:lstStyle>
            <a:lvl1pPr>
              <a:defRPr/>
            </a:lvl1pPr>
          </a:lstStyle>
          <a:p>
            <a:pPr>
              <a:defRPr/>
            </a:pPr>
            <a:fld id="{32E471AC-009D-42E9-A4F0-76B9B36DA725}" type="slidenum">
              <a:rPr lang="en-US" altLang="zh-CN">
                <a:solidFill>
                  <a:srgbClr val="000000"/>
                </a:solidFill>
              </a:rPr>
              <a:t>‹#›</a:t>
            </a:fld>
            <a:endParaRPr lang="en-US" altLang="zh-CN">
              <a:solidFill>
                <a:srgbClr val="000000"/>
              </a:solidFill>
            </a:endParaRPr>
          </a:p>
        </p:txBody>
      </p:sp>
      <p:sp>
        <p:nvSpPr>
          <p:cNvPr id="6"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p:txBody>
          <a:bodyPr/>
          <a:lstStyle>
            <a:lvl1pPr>
              <a:defRPr/>
            </a:lvl1pPr>
          </a:lstStyle>
          <a:p>
            <a:pPr>
              <a:defRPr/>
            </a:pPr>
            <a:fld id="{7FDC0DD5-278B-4422-800B-CD487B73CD31}" type="slidenum">
              <a:rPr lang="en-US" altLang="zh-CN">
                <a:solidFill>
                  <a:srgbClr val="000000"/>
                </a:solidFill>
              </a:rPr>
              <a:t>‹#›</a:t>
            </a:fld>
            <a:endParaRPr lang="en-US" altLang="zh-CN">
              <a:solidFill>
                <a:srgbClr val="000000"/>
              </a:solidFill>
            </a:endParaRPr>
          </a:p>
        </p:txBody>
      </p:sp>
      <p:sp>
        <p:nvSpPr>
          <p:cNvPr id="6"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p:txBody>
          <a:bodyPr/>
          <a:lstStyle>
            <a:lvl1pPr>
              <a:defRPr/>
            </a:lvl1pPr>
          </a:lstStyle>
          <a:p>
            <a:pPr>
              <a:defRPr/>
            </a:pPr>
            <a:fld id="{40C2EE7E-6EDE-43D4-987B-28F8461660C4}" type="slidenum">
              <a:rPr lang="en-US" altLang="zh-CN">
                <a:solidFill>
                  <a:srgbClr val="000000"/>
                </a:solidFill>
              </a:rPr>
              <a:t>‹#›</a:t>
            </a:fld>
            <a:endParaRPr lang="en-US" altLang="zh-CN">
              <a:solidFill>
                <a:srgbClr val="000000"/>
              </a:solidFill>
            </a:endParaRPr>
          </a:p>
        </p:txBody>
      </p:sp>
      <p:sp>
        <p:nvSpPr>
          <p:cNvPr id="6"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p:txBody>
          <a:bodyPr/>
          <a:lstStyle>
            <a:lvl1pPr>
              <a:defRPr/>
            </a:lvl1pPr>
          </a:lstStyle>
          <a:p>
            <a:pPr>
              <a:defRPr/>
            </a:pPr>
            <a:fld id="{6927CC0B-203F-437E-8946-F62D955D7C64}" type="slidenum">
              <a:rPr lang="en-US" altLang="zh-CN">
                <a:solidFill>
                  <a:srgbClr val="000000"/>
                </a:solidFill>
              </a:rPr>
              <a:t>‹#›</a:t>
            </a:fld>
            <a:endParaRPr lang="en-US" altLang="zh-CN">
              <a:solidFill>
                <a:srgbClr val="000000"/>
              </a:solidFill>
            </a:endParaRPr>
          </a:p>
        </p:txBody>
      </p:sp>
      <p:sp>
        <p:nvSpPr>
          <p:cNvPr id="6"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p:txBody>
          <a:bodyPr/>
          <a:lstStyle>
            <a:lvl1pPr>
              <a:defRPr/>
            </a:lvl1pPr>
          </a:lstStyle>
          <a:p>
            <a:pPr>
              <a:defRPr/>
            </a:pPr>
            <a:fld id="{8E2E39FA-B37A-4CD6-99AE-346E5A6335A6}" type="slidenum">
              <a:rPr lang="en-US" altLang="zh-CN">
                <a:solidFill>
                  <a:srgbClr val="000000"/>
                </a:solidFill>
              </a:rPr>
              <a:t>‹#›</a:t>
            </a:fld>
            <a:endParaRPr lang="en-US" altLang="zh-CN">
              <a:solidFill>
                <a:srgbClr val="000000"/>
              </a:solidFill>
            </a:endParaRPr>
          </a:p>
        </p:txBody>
      </p:sp>
      <p:sp>
        <p:nvSpPr>
          <p:cNvPr id="7"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1"/>
          </p:nvPr>
        </p:nvSpPr>
        <p:spPr/>
        <p:txBody>
          <a:bodyPr/>
          <a:lstStyle>
            <a:lvl1pPr>
              <a:defRPr/>
            </a:lvl1pPr>
          </a:lstStyle>
          <a:p>
            <a:pPr>
              <a:defRPr/>
            </a:pPr>
            <a:fld id="{82D6D39A-9A59-4EA2-8179-227B6506BA2E}" type="slidenum">
              <a:rPr lang="en-US" altLang="zh-CN">
                <a:solidFill>
                  <a:srgbClr val="000000"/>
                </a:solidFill>
              </a:rPr>
              <a:t>‹#›</a:t>
            </a:fld>
            <a:endParaRPr lang="en-US" altLang="zh-CN">
              <a:solidFill>
                <a:srgbClr val="000000"/>
              </a:solidFill>
            </a:endParaRPr>
          </a:p>
        </p:txBody>
      </p:sp>
      <p:sp>
        <p:nvSpPr>
          <p:cNvPr id="9"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sldNum" sz="quarter" idx="11"/>
          </p:nvPr>
        </p:nvSpPr>
        <p:spPr/>
        <p:txBody>
          <a:bodyPr/>
          <a:lstStyle>
            <a:lvl1pPr>
              <a:defRPr/>
            </a:lvl1pPr>
          </a:lstStyle>
          <a:p>
            <a:pPr>
              <a:defRPr/>
            </a:pPr>
            <a:fld id="{372F871A-6E05-43DF-BADE-A779A0B2E1EC}" type="slidenum">
              <a:rPr lang="en-US" altLang="zh-CN">
                <a:solidFill>
                  <a:srgbClr val="000000"/>
                </a:solidFill>
              </a:rPr>
              <a:t>‹#›</a:t>
            </a:fld>
            <a:endParaRPr lang="en-US" altLang="zh-CN">
              <a:solidFill>
                <a:srgbClr val="000000"/>
              </a:solidFill>
            </a:endParaRPr>
          </a:p>
        </p:txBody>
      </p:sp>
      <p:sp>
        <p:nvSpPr>
          <p:cNvPr id="5"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sldNum" sz="quarter" idx="11"/>
          </p:nvPr>
        </p:nvSpPr>
        <p:spPr/>
        <p:txBody>
          <a:bodyPr/>
          <a:lstStyle>
            <a:lvl1pPr>
              <a:defRPr/>
            </a:lvl1pPr>
          </a:lstStyle>
          <a:p>
            <a:pPr>
              <a:defRPr/>
            </a:pPr>
            <a:fld id="{D8C943A9-A1CF-45BC-BC1F-3F9E3E6F7FCC}" type="slidenum">
              <a:rPr lang="en-US" altLang="zh-CN">
                <a:solidFill>
                  <a:srgbClr val="000000"/>
                </a:solidFill>
              </a:rPr>
              <a:t>‹#›</a:t>
            </a:fld>
            <a:endParaRPr lang="en-US" altLang="zh-CN">
              <a:solidFill>
                <a:srgbClr val="000000"/>
              </a:solidFill>
            </a:endParaRPr>
          </a:p>
        </p:txBody>
      </p:sp>
      <p:sp>
        <p:nvSpPr>
          <p:cNvPr id="4"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p:txBody>
          <a:bodyPr/>
          <a:lstStyle>
            <a:lvl1pPr>
              <a:defRPr/>
            </a:lvl1pPr>
          </a:lstStyle>
          <a:p>
            <a:pPr>
              <a:defRPr/>
            </a:pPr>
            <a:fld id="{6FBF19DD-0AAF-497C-B6AA-930339EC9202}" type="slidenum">
              <a:rPr lang="en-US" altLang="zh-CN">
                <a:solidFill>
                  <a:srgbClr val="000000"/>
                </a:solidFill>
              </a:rPr>
              <a:t>‹#›</a:t>
            </a:fld>
            <a:endParaRPr lang="en-US" altLang="zh-CN">
              <a:solidFill>
                <a:srgbClr val="000000"/>
              </a:solidFill>
            </a:endParaRPr>
          </a:p>
        </p:txBody>
      </p:sp>
      <p:sp>
        <p:nvSpPr>
          <p:cNvPr id="7"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p:txBody>
          <a:bodyPr/>
          <a:lstStyle>
            <a:lvl1pPr>
              <a:defRPr/>
            </a:lvl1pPr>
          </a:lstStyle>
          <a:p>
            <a:pPr>
              <a:defRPr/>
            </a:pPr>
            <a:fld id="{4C8DAEA2-5CAD-4019-945B-B64F077DA586}" type="slidenum">
              <a:rPr lang="en-US" altLang="zh-CN">
                <a:solidFill>
                  <a:srgbClr val="000000"/>
                </a:solidFill>
              </a:rPr>
              <a:t>‹#›</a:t>
            </a:fld>
            <a:endParaRPr lang="en-US" altLang="zh-CN">
              <a:solidFill>
                <a:srgbClr val="000000"/>
              </a:solidFill>
            </a:endParaRPr>
          </a:p>
        </p:txBody>
      </p:sp>
      <p:sp>
        <p:nvSpPr>
          <p:cNvPr id="7" name="Rectangle 16"/>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a:lvl1pPr>
          </a:lstStyle>
          <a:p>
            <a:pPr fontAlgn="base">
              <a:spcBef>
                <a:spcPct val="0"/>
              </a:spcBef>
              <a:spcAft>
                <a:spcPct val="0"/>
              </a:spcAft>
              <a:defRPr/>
            </a:pPr>
            <a:endParaRPr lang="en-US" altLang="zh-CN">
              <a:solidFill>
                <a:srgbClr val="000000"/>
              </a:solidFill>
            </a:endParaRPr>
          </a:p>
        </p:txBody>
      </p:sp>
      <p:sp>
        <p:nvSpPr>
          <p:cNvPr id="8806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Black" pitchFamily="34" charset="0"/>
              </a:defRPr>
            </a:lvl1pPr>
          </a:lstStyle>
          <a:p>
            <a:pPr fontAlgn="base">
              <a:spcBef>
                <a:spcPct val="0"/>
              </a:spcBef>
              <a:spcAft>
                <a:spcPct val="0"/>
              </a:spcAft>
              <a:defRPr/>
            </a:pPr>
            <a:fld id="{9245523B-C09E-4137-A168-9183BB2898F5}" type="slidenum">
              <a:rPr lang="en-US" altLang="zh-CN">
                <a:solidFill>
                  <a:srgbClr val="000000"/>
                </a:solidFill>
              </a:rPr>
              <a:t>‹#›</a:t>
            </a:fld>
            <a:endParaRPr lang="en-US" altLang="zh-CN">
              <a:solidFill>
                <a:srgbClr val="000000"/>
              </a:solidFill>
            </a:endParaRPr>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sz="2400">
                <a:solidFill>
                  <a:srgbClr val="000000"/>
                </a:solidFill>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a:solidFill>
                  <a:srgbClr val="666699"/>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a:solidFill>
                  <a:srgbClr val="666699"/>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a:solidFill>
                  <a:srgbClr val="666699"/>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sz="2400">
                <a:solidFill>
                  <a:srgbClr val="000000"/>
                </a:solidFill>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zh-CN">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808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fontAlgn="base">
              <a:spcBef>
                <a:spcPct val="0"/>
              </a:spcBef>
              <a:spcAft>
                <a:spcPct val="0"/>
              </a:spcAft>
              <a:defRPr/>
            </a:pPr>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录取通知书（</a:t>
            </a:r>
            <a:r>
              <a:rPr lang="en-US" altLang="zh-CN" dirty="0" smtClean="0"/>
              <a:t>offer</a:t>
            </a:r>
            <a:r>
              <a:rPr lang="zh-CN" altLang="en-US" dirty="0" smtClean="0"/>
              <a:t>）</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要约与承诺</a:t>
            </a:r>
            <a:endParaRPr lang="en-US" altLang="zh-CN" dirty="0" smtClean="0"/>
          </a:p>
          <a:p>
            <a:r>
              <a:rPr lang="zh-CN" altLang="en-US" dirty="0" smtClean="0"/>
              <a:t>录取通知书到达劳动者后，对用人单位有约束力，单方撤回的，劳动者如能证明有损失，可要求赔偿</a:t>
            </a:r>
            <a:r>
              <a:rPr lang="en-US" altLang="zh-CN" dirty="0" smtClean="0"/>
              <a:t>1-3</a:t>
            </a:r>
            <a:r>
              <a:rPr lang="zh-CN" altLang="en-US" dirty="0" smtClean="0"/>
              <a:t>个月的工资。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本案例中，公司虽在</a:t>
            </a:r>
            <a:r>
              <a:rPr lang="en-US" altLang="zh-CN" dirty="0"/>
              <a:t>11</a:t>
            </a:r>
            <a:r>
              <a:rPr lang="zh-CN" altLang="en-US" dirty="0"/>
              <a:t>个月后决定与陈某补签劳动合同，但并不能改变此前没有按期签订劳动合同的事实，也不能成为其免责理由，公司应当支付陈某</a:t>
            </a:r>
            <a:r>
              <a:rPr lang="en-US" altLang="zh-CN" dirty="0"/>
              <a:t>10</a:t>
            </a:r>
            <a:r>
              <a:rPr lang="zh-CN" altLang="en-US" dirty="0"/>
              <a:t>个月未签订书面劳动合同的二倍工资。</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       </a:t>
            </a:r>
            <a:r>
              <a:rPr lang="zh-CN" altLang="zh-CN" sz="4000" dirty="0" smtClean="0"/>
              <a:t>劳动者</a:t>
            </a:r>
            <a:r>
              <a:rPr lang="zh-CN" altLang="zh-CN" sz="4000" dirty="0"/>
              <a:t>承担违约金合法吗？</a:t>
            </a:r>
            <a:endParaRPr lang="zh-CN" altLang="en-US" sz="4000" dirty="0"/>
          </a:p>
        </p:txBody>
      </p:sp>
      <p:sp>
        <p:nvSpPr>
          <p:cNvPr id="3" name="内容占位符 2"/>
          <p:cNvSpPr>
            <a:spLocks noGrp="1"/>
          </p:cNvSpPr>
          <p:nvPr>
            <p:ph idx="1"/>
          </p:nvPr>
        </p:nvSpPr>
        <p:spPr/>
        <p:txBody>
          <a:bodyPr/>
          <a:lstStyle/>
          <a:p>
            <a:r>
              <a:rPr lang="zh-CN" altLang="zh-CN" sz="2400" dirty="0"/>
              <a:t>小周毕业后凭借具有会计师资格证这一优势，顺利入职某大型超市，超市负责人很看重小周的业务能力，任命其为财务部门主管助理。超市人事经理与小周协商后为了留住人才，超市与小周签订了期限</a:t>
            </a:r>
            <a:r>
              <a:rPr lang="en-US" altLang="zh-CN" sz="2400" dirty="0"/>
              <a:t>5</a:t>
            </a:r>
            <a:r>
              <a:rPr lang="zh-CN" altLang="zh-CN" sz="2400" dirty="0"/>
              <a:t>年的书面劳动合同，合同约定如果小周合同期内离职，需支付超市</a:t>
            </a:r>
            <a:r>
              <a:rPr lang="en-US" altLang="zh-CN" sz="2400" dirty="0"/>
              <a:t>2</a:t>
            </a:r>
            <a:r>
              <a:rPr lang="zh-CN" altLang="zh-CN" sz="2400" dirty="0"/>
              <a:t>万元违约金。工作一段时间后，小周了解到自己的工资远低于其他部门主管助理的工资水平，与单位协商无果后，小周向超市提交了书面的辞职信，打算一个月后离职，超市同意了小周辞职请求，但要求扣发小周上月和本月工资并补足不足</a:t>
            </a:r>
            <a:r>
              <a:rPr lang="en-US" altLang="zh-CN" sz="2400" dirty="0"/>
              <a:t>2</a:t>
            </a:r>
            <a:r>
              <a:rPr lang="zh-CN" altLang="zh-CN" sz="2400" dirty="0"/>
              <a:t>万元违约金的部分才能离职。</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371600"/>
          </a:xfrm>
        </p:spPr>
        <p:txBody>
          <a:bodyPr/>
          <a:lstStyle/>
          <a:p>
            <a:endParaRPr lang="zh-CN" altLang="en-US" dirty="0"/>
          </a:p>
        </p:txBody>
      </p:sp>
      <p:sp>
        <p:nvSpPr>
          <p:cNvPr id="3" name="内容占位符 2"/>
          <p:cNvSpPr>
            <a:spLocks noGrp="1"/>
          </p:cNvSpPr>
          <p:nvPr>
            <p:ph idx="1"/>
          </p:nvPr>
        </p:nvSpPr>
        <p:spPr>
          <a:xfrm>
            <a:off x="457200" y="1700808"/>
            <a:ext cx="8229600" cy="4166592"/>
          </a:xfrm>
        </p:spPr>
        <p:txBody>
          <a:bodyPr/>
          <a:lstStyle/>
          <a:p>
            <a:r>
              <a:rPr lang="zh-CN" altLang="zh-CN" dirty="0" smtClean="0"/>
              <a:t>劳动</a:t>
            </a:r>
            <a:r>
              <a:rPr lang="zh-CN" altLang="zh-CN" dirty="0"/>
              <a:t>合同法中规定除</a:t>
            </a:r>
            <a:r>
              <a:rPr lang="zh-CN" altLang="zh-CN" dirty="0" smtClean="0"/>
              <a:t>以</a:t>
            </a:r>
            <a:r>
              <a:rPr lang="zh-CN" altLang="en-US" dirty="0" smtClean="0"/>
              <a:t>下</a:t>
            </a:r>
            <a:r>
              <a:rPr lang="zh-CN" altLang="zh-CN" dirty="0" smtClean="0"/>
              <a:t>两种</a:t>
            </a:r>
            <a:r>
              <a:rPr lang="zh-CN" altLang="zh-CN" dirty="0"/>
              <a:t>情形外，用人单位不得与劳动者约定由劳动者承担</a:t>
            </a:r>
            <a:r>
              <a:rPr lang="zh-CN" altLang="zh-CN" dirty="0" smtClean="0"/>
              <a:t>违约金</a:t>
            </a:r>
            <a:r>
              <a:rPr lang="zh-CN" altLang="en-US" dirty="0"/>
              <a:t>：</a:t>
            </a:r>
            <a:r>
              <a:rPr lang="zh-CN" altLang="zh-CN" dirty="0" smtClean="0"/>
              <a:t>一</a:t>
            </a:r>
            <a:r>
              <a:rPr lang="zh-CN" altLang="zh-CN" dirty="0"/>
              <a:t>是用人单位为劳动者提供</a:t>
            </a:r>
            <a:r>
              <a:rPr lang="zh-CN" altLang="zh-CN" b="1" dirty="0"/>
              <a:t>专项培训费用</a:t>
            </a:r>
            <a:r>
              <a:rPr lang="zh-CN" altLang="zh-CN" dirty="0"/>
              <a:t>，对其进行专业技术培训，可以与劳动者订立协议，约定服务期和违约金；二是用人单位与劳动者约定保守用人单位秘密与知识产权相关事项并有</a:t>
            </a:r>
            <a:r>
              <a:rPr lang="zh-CN" altLang="zh-CN" b="1" dirty="0"/>
              <a:t>竞业限制</a:t>
            </a:r>
            <a:r>
              <a:rPr lang="zh-CN" altLang="zh-CN" dirty="0"/>
              <a:t>约定的</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就业协议</a:t>
            </a:r>
            <a:endParaRPr lang="zh-CN" altLang="en-US" dirty="0"/>
          </a:p>
        </p:txBody>
      </p:sp>
      <p:sp>
        <p:nvSpPr>
          <p:cNvPr id="3" name="内容占位符 2"/>
          <p:cNvSpPr>
            <a:spLocks noGrp="1"/>
          </p:cNvSpPr>
          <p:nvPr>
            <p:ph idx="1"/>
          </p:nvPr>
        </p:nvSpPr>
        <p:spPr/>
        <p:txBody>
          <a:bodyPr/>
          <a:lstStyle/>
          <a:p>
            <a:r>
              <a:rPr lang="zh-CN" altLang="zh-CN" dirty="0"/>
              <a:t>是全国普通高校国家计划内全日制毕业本科生、研究生在毕业时找到工作后，根据学校的要求，与用人单位或与用人单位和学校所签订的协议</a:t>
            </a:r>
            <a:r>
              <a:rPr lang="zh-CN" altLang="zh-CN" dirty="0" smtClean="0"/>
              <a:t>。</a:t>
            </a:r>
            <a:endParaRPr lang="en-US" altLang="zh-CN" dirty="0" smtClean="0"/>
          </a:p>
          <a:p>
            <a:r>
              <a:rPr lang="zh-CN" altLang="zh-CN" dirty="0"/>
              <a:t>协议书由学校统一发放，每个学生只能领取一套带有编号的就业协议书</a:t>
            </a:r>
            <a:r>
              <a:rPr lang="zh-CN"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 就业协议中的违约金</a:t>
            </a:r>
            <a:endParaRPr lang="en-US" altLang="zh-CN" dirty="0"/>
          </a:p>
        </p:txBody>
      </p:sp>
      <p:sp>
        <p:nvSpPr>
          <p:cNvPr id="3" name="内容占位符 2"/>
          <p:cNvSpPr>
            <a:spLocks noGrp="1"/>
          </p:cNvSpPr>
          <p:nvPr>
            <p:ph idx="1"/>
          </p:nvPr>
        </p:nvSpPr>
        <p:spPr>
          <a:xfrm>
            <a:off x="457200" y="1700808"/>
            <a:ext cx="8229600" cy="4166592"/>
          </a:xfrm>
        </p:spPr>
        <p:txBody>
          <a:bodyPr/>
          <a:lstStyle/>
          <a:p>
            <a:r>
              <a:rPr lang="en-US" altLang="zh-CN" sz="2800" dirty="0" smtClean="0"/>
              <a:t>A</a:t>
            </a:r>
            <a:r>
              <a:rPr lang="zh-CN" altLang="zh-CN" sz="2800" dirty="0" smtClean="0"/>
              <a:t>是</a:t>
            </a:r>
            <a:r>
              <a:rPr lang="zh-CN" altLang="zh-CN" sz="2800" dirty="0"/>
              <a:t>一名应届毕业生，通过参加学校组织的招聘会，与</a:t>
            </a:r>
            <a:r>
              <a:rPr lang="en-US" altLang="zh-CN" sz="2800" dirty="0"/>
              <a:t>B</a:t>
            </a:r>
            <a:r>
              <a:rPr lang="zh-CN" altLang="zh-CN" sz="2800" dirty="0"/>
              <a:t>公司签订了《全国普通高等学校毕业生就业协议书》，自愿应聘到</a:t>
            </a:r>
            <a:r>
              <a:rPr lang="en-US" altLang="zh-CN" sz="2800" dirty="0"/>
              <a:t>B</a:t>
            </a:r>
            <a:r>
              <a:rPr lang="zh-CN" altLang="zh-CN" sz="2800" dirty="0"/>
              <a:t>公司工作，双方在就业协议书中约定，若一方违约，需向另一方支付</a:t>
            </a:r>
            <a:r>
              <a:rPr lang="en-US" altLang="zh-CN" sz="2800" dirty="0"/>
              <a:t>4000</a:t>
            </a:r>
            <a:r>
              <a:rPr lang="zh-CN" altLang="zh-CN" sz="2800" dirty="0"/>
              <a:t>元的违约金</a:t>
            </a:r>
            <a:r>
              <a:rPr lang="zh-CN" altLang="zh-CN" sz="2800" dirty="0" smtClean="0"/>
              <a:t>。</a:t>
            </a:r>
            <a:r>
              <a:rPr lang="zh-CN" altLang="en-US" sz="2800" dirty="0" smtClean="0"/>
              <a:t>几天后（毕业前）</a:t>
            </a:r>
            <a:r>
              <a:rPr lang="en-US" altLang="zh-CN" sz="2800" dirty="0" smtClean="0"/>
              <a:t>A</a:t>
            </a:r>
            <a:r>
              <a:rPr lang="zh-CN" altLang="zh-CN" sz="2800" dirty="0" smtClean="0"/>
              <a:t>认为</a:t>
            </a:r>
            <a:r>
              <a:rPr lang="zh-CN" altLang="zh-CN" sz="2800" dirty="0"/>
              <a:t>在</a:t>
            </a:r>
            <a:r>
              <a:rPr lang="en-US" altLang="zh-CN" sz="2800" dirty="0"/>
              <a:t>B</a:t>
            </a:r>
            <a:r>
              <a:rPr lang="zh-CN" altLang="zh-CN" sz="2800" dirty="0"/>
              <a:t>公司工作的前景不理想，遂提出要求解除就业协议书。</a:t>
            </a:r>
            <a:r>
              <a:rPr lang="en-US" altLang="zh-CN" sz="2800" dirty="0"/>
              <a:t>B</a:t>
            </a:r>
            <a:r>
              <a:rPr lang="zh-CN" altLang="zh-CN" sz="2800" dirty="0"/>
              <a:t>公司</a:t>
            </a:r>
            <a:r>
              <a:rPr lang="zh-CN" altLang="zh-CN" sz="2800" dirty="0" smtClean="0"/>
              <a:t>要求</a:t>
            </a:r>
            <a:r>
              <a:rPr lang="en-US" altLang="zh-CN" sz="2800" dirty="0" smtClean="0"/>
              <a:t>A</a:t>
            </a:r>
            <a:r>
              <a:rPr lang="zh-CN" altLang="zh-CN" sz="2800" dirty="0" smtClean="0"/>
              <a:t>支付</a:t>
            </a:r>
            <a:r>
              <a:rPr lang="en-US" altLang="zh-CN" sz="2800" dirty="0"/>
              <a:t>4000</a:t>
            </a:r>
            <a:r>
              <a:rPr lang="zh-CN" altLang="zh-CN" sz="2800" dirty="0"/>
              <a:t>元</a:t>
            </a:r>
            <a:r>
              <a:rPr lang="zh-CN" altLang="zh-CN" sz="2800" dirty="0" smtClean="0"/>
              <a:t>违约金</a:t>
            </a:r>
            <a:r>
              <a:rPr lang="zh-CN" altLang="en-US" dirty="0" smtClean="0"/>
              <a:t>。</a:t>
            </a:r>
            <a:endParaRPr lang="en-US" altLang="zh-CN" dirty="0" smtClean="0"/>
          </a:p>
          <a:p>
            <a:r>
              <a:rPr lang="en-US" altLang="zh-CN" dirty="0" smtClean="0"/>
              <a:t>B</a:t>
            </a:r>
            <a:r>
              <a:rPr lang="zh-CN" altLang="en-US" dirty="0" smtClean="0"/>
              <a:t>公司的要求合法吗？</a:t>
            </a:r>
            <a:endParaRPr lang="en-US" altLang="zh-CN" dirty="0"/>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235496"/>
          </a:xfrm>
        </p:spPr>
        <p:txBody>
          <a:bodyPr/>
          <a:lstStyle/>
          <a:p>
            <a:endParaRPr lang="zh-CN" altLang="en-US" dirty="0"/>
          </a:p>
        </p:txBody>
      </p:sp>
      <p:sp>
        <p:nvSpPr>
          <p:cNvPr id="3" name="内容占位符 2"/>
          <p:cNvSpPr>
            <a:spLocks noGrp="1"/>
          </p:cNvSpPr>
          <p:nvPr>
            <p:ph idx="1"/>
          </p:nvPr>
        </p:nvSpPr>
        <p:spPr>
          <a:xfrm>
            <a:off x="457200" y="908720"/>
            <a:ext cx="8229600" cy="5616624"/>
          </a:xfrm>
        </p:spPr>
        <p:txBody>
          <a:bodyPr/>
          <a:lstStyle/>
          <a:p>
            <a:r>
              <a:rPr lang="zh-CN" altLang="en-US" sz="2800" dirty="0"/>
              <a:t>要点解析：</a:t>
            </a:r>
            <a:endParaRPr lang="en-US" altLang="zh-CN" sz="2800" dirty="0"/>
          </a:p>
          <a:p>
            <a:r>
              <a:rPr lang="zh-CN" altLang="zh-CN" sz="2800" dirty="0"/>
              <a:t>就业协议</a:t>
            </a:r>
            <a:r>
              <a:rPr lang="zh-CN" altLang="en-US" sz="2800" dirty="0"/>
              <a:t>不是</a:t>
            </a:r>
            <a:r>
              <a:rPr lang="zh-CN" altLang="zh-CN" sz="2800" dirty="0"/>
              <a:t>劳动合同，是普通民事合同，</a:t>
            </a:r>
            <a:r>
              <a:rPr lang="zh-CN" altLang="zh-CN" sz="2800" b="1" dirty="0"/>
              <a:t>应受《民法通则》及《合同法》的调整，而不适用《劳动合同法》的有关规定。</a:t>
            </a:r>
          </a:p>
          <a:p>
            <a:r>
              <a:rPr lang="zh-CN" altLang="zh-CN" sz="2800" dirty="0"/>
              <a:t>在签订就业协议时，如果该协议系双方当事人的真实意思表示，内容并不违反有关法律、法规的强制性规定，那么该协议就合法有效，双方当事人均应按约履行。</a:t>
            </a:r>
          </a:p>
          <a:p>
            <a:r>
              <a:rPr lang="zh-CN" altLang="zh-CN" sz="2800" dirty="0"/>
              <a:t>本案中</a:t>
            </a:r>
            <a:r>
              <a:rPr lang="zh-CN" altLang="zh-CN" sz="2800" dirty="0" smtClean="0"/>
              <a:t>的</a:t>
            </a:r>
            <a:r>
              <a:rPr lang="en-US" altLang="zh-CN" sz="2800" dirty="0" smtClean="0"/>
              <a:t>A</a:t>
            </a:r>
            <a:r>
              <a:rPr lang="zh-CN" altLang="zh-CN" sz="2800" dirty="0" smtClean="0"/>
              <a:t>以</a:t>
            </a:r>
            <a:r>
              <a:rPr lang="zh-CN" altLang="zh-CN" sz="2800" dirty="0"/>
              <a:t>就业协议书的条款违反《劳动合同法》的规定来做抗辩，显然是不能成立的。</a:t>
            </a:r>
            <a:r>
              <a:rPr lang="zh-CN" altLang="zh-CN" sz="2800" b="1" dirty="0"/>
              <a:t>这类协议对大学生同样有着正式合同的约束力，发生违约时同样要承担合同约定的违约责任。</a:t>
            </a:r>
            <a:endParaRPr lang="zh-CN" alt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zh-CN" dirty="0" smtClean="0"/>
              <a:t>程立</a:t>
            </a:r>
            <a:r>
              <a:rPr lang="zh-CN" altLang="zh-CN" dirty="0"/>
              <a:t>诉比亚迪返还违约金案</a:t>
            </a:r>
            <a:br>
              <a:rPr lang="zh-CN" altLang="zh-CN" dirty="0"/>
            </a:br>
            <a:endParaRPr lang="zh-CN" altLang="en-US" dirty="0"/>
          </a:p>
        </p:txBody>
      </p:sp>
      <p:sp>
        <p:nvSpPr>
          <p:cNvPr id="3" name="内容占位符 2"/>
          <p:cNvSpPr>
            <a:spLocks noGrp="1"/>
          </p:cNvSpPr>
          <p:nvPr>
            <p:ph idx="1"/>
          </p:nvPr>
        </p:nvSpPr>
        <p:spPr>
          <a:xfrm>
            <a:off x="457200" y="1628800"/>
            <a:ext cx="8229600" cy="4238600"/>
          </a:xfrm>
        </p:spPr>
        <p:txBody>
          <a:bodyPr/>
          <a:lstStyle/>
          <a:p>
            <a:r>
              <a:rPr lang="en-US" altLang="zh-CN" sz="2400" dirty="0"/>
              <a:t>2004</a:t>
            </a:r>
            <a:r>
              <a:rPr lang="zh-CN" altLang="zh-CN" sz="2400" dirty="0"/>
              <a:t>年</a:t>
            </a:r>
            <a:r>
              <a:rPr lang="en-US" altLang="zh-CN" sz="2400" dirty="0"/>
              <a:t>4</a:t>
            </a:r>
            <a:r>
              <a:rPr lang="zh-CN" altLang="zh-CN" sz="2400" dirty="0"/>
              <a:t>月</a:t>
            </a:r>
            <a:r>
              <a:rPr lang="en-US" altLang="zh-CN" sz="2400" dirty="0"/>
              <a:t>15</a:t>
            </a:r>
            <a:r>
              <a:rPr lang="zh-CN" altLang="zh-CN" sz="2400" dirty="0"/>
              <a:t>日，比亚迪股份有限公司、程立及其就读的华中科技大学共同签订毕业研究生就业协议书，约定：比亚迪股份有限公司同意录用程立；程立愿意到比亚迪股份有限公司就业；华中科技大学根据国家有关规定负责将程立列入就业建议计划并予派遣。任何一方不得违约，否则承担违约责任。</a:t>
            </a:r>
          </a:p>
          <a:p>
            <a:r>
              <a:rPr lang="en-US" altLang="zh-CN" sz="2400" dirty="0"/>
              <a:t>2004</a:t>
            </a:r>
            <a:r>
              <a:rPr lang="zh-CN" altLang="zh-CN" sz="2400" dirty="0"/>
              <a:t>年</a:t>
            </a:r>
            <a:r>
              <a:rPr lang="en-US" altLang="zh-CN" sz="2400" dirty="0"/>
              <a:t>6</a:t>
            </a:r>
            <a:r>
              <a:rPr lang="zh-CN" altLang="zh-CN" sz="2400" dirty="0"/>
              <a:t>月</a:t>
            </a:r>
            <a:r>
              <a:rPr lang="en-US" altLang="zh-CN" sz="2400" dirty="0"/>
              <a:t>2</a:t>
            </a:r>
            <a:r>
              <a:rPr lang="zh-CN" altLang="zh-CN" sz="2400" dirty="0"/>
              <a:t>日，程立与上海比亚迪有限公司签订劳动合同，合同期限自</a:t>
            </a:r>
            <a:r>
              <a:rPr lang="en-US" altLang="zh-CN" sz="2400" dirty="0"/>
              <a:t>2004</a:t>
            </a:r>
            <a:r>
              <a:rPr lang="zh-CN" altLang="zh-CN" sz="2400" dirty="0"/>
              <a:t>年</a:t>
            </a:r>
            <a:r>
              <a:rPr lang="en-US" altLang="zh-CN" sz="2400" dirty="0"/>
              <a:t>6</a:t>
            </a:r>
            <a:r>
              <a:rPr lang="zh-CN" altLang="zh-CN" sz="2400" dirty="0"/>
              <a:t>月至</a:t>
            </a:r>
            <a:r>
              <a:rPr lang="en-US" altLang="zh-CN" sz="2400" dirty="0"/>
              <a:t>2007</a:t>
            </a:r>
            <a:r>
              <a:rPr lang="zh-CN" altLang="zh-CN" sz="2400" dirty="0"/>
              <a:t>年</a:t>
            </a:r>
            <a:r>
              <a:rPr lang="en-US" altLang="zh-CN" sz="2400" dirty="0"/>
              <a:t>6</a:t>
            </a:r>
            <a:r>
              <a:rPr lang="zh-CN" altLang="zh-CN" sz="2400" dirty="0"/>
              <a:t>月。</a:t>
            </a:r>
            <a:r>
              <a:rPr lang="en-US" altLang="zh-CN" sz="2400" dirty="0"/>
              <a:t>2005</a:t>
            </a:r>
            <a:r>
              <a:rPr lang="zh-CN" altLang="zh-CN" sz="2400" dirty="0"/>
              <a:t>年</a:t>
            </a:r>
            <a:r>
              <a:rPr lang="en-US" altLang="zh-CN" sz="2400" dirty="0"/>
              <a:t>11</a:t>
            </a:r>
            <a:r>
              <a:rPr lang="zh-CN" altLang="zh-CN" sz="2400" dirty="0"/>
              <a:t>月，程立提出辞职。程立向上海比亚迪有限公司交纳了违约金</a:t>
            </a:r>
            <a:r>
              <a:rPr lang="en-US" altLang="zh-CN" sz="2400" dirty="0"/>
              <a:t>20260</a:t>
            </a:r>
            <a:r>
              <a:rPr lang="zh-CN" altLang="zh-CN" sz="2400" dirty="0"/>
              <a:t>元，上海比亚迪有限公司代比亚迪股份有限公司收款，比亚迪股份有限公司向程立出具收据。后程立申请仲裁，要求上海比亚迪有限公司返还</a:t>
            </a:r>
            <a:r>
              <a:rPr lang="zh-CN" altLang="zh-CN" sz="2400" dirty="0" smtClean="0"/>
              <a:t>违约金</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比亚迪</a:t>
            </a:r>
            <a:r>
              <a:rPr lang="zh-CN" altLang="zh-CN" dirty="0"/>
              <a:t>股份有限公司将程立派遣到上海比亚迪有限公司工作、由程立与上海比亚迪有限公司签订正式劳动合同并实际</a:t>
            </a:r>
            <a:r>
              <a:rPr lang="zh-CN" altLang="zh-CN" dirty="0" smtClean="0"/>
              <a:t>履行，</a:t>
            </a:r>
            <a:r>
              <a:rPr lang="zh-CN" altLang="en-US" dirty="0" smtClean="0"/>
              <a:t>由此</a:t>
            </a:r>
            <a:r>
              <a:rPr lang="zh-CN" altLang="zh-CN" dirty="0" smtClean="0"/>
              <a:t>可以</a:t>
            </a:r>
            <a:r>
              <a:rPr lang="zh-CN" altLang="zh-CN" dirty="0"/>
              <a:t>确认程立与比亚迪股份有限公司之间</a:t>
            </a:r>
            <a:r>
              <a:rPr lang="zh-CN" altLang="zh-CN" dirty="0" smtClean="0"/>
              <a:t>的</a:t>
            </a:r>
            <a:r>
              <a:rPr lang="zh-CN" altLang="en-US" dirty="0" smtClean="0"/>
              <a:t>就业</a:t>
            </a:r>
            <a:r>
              <a:rPr lang="zh-CN" altLang="zh-CN" dirty="0" smtClean="0"/>
              <a:t>协议</a:t>
            </a:r>
            <a:r>
              <a:rPr lang="zh-CN" altLang="zh-CN" dirty="0"/>
              <a:t>已经履行完毕，该公司再要求程立依照就业协议的约定支付违约金的请求，缺乏充分的事实依据，因此法院不予支持。</a:t>
            </a:r>
            <a:endParaRPr lang="zh-CN" altLang="en-US" dirty="0"/>
          </a:p>
        </p:txBody>
      </p:sp>
      <p:sp>
        <p:nvSpPr>
          <p:cNvPr id="4" name="动作按钮: 后退或前一项 3">
            <a:hlinkClick r:id="rId3" action="ppaction://hlinksldjump" highlightClick="1"/>
          </p:cNvPr>
          <p:cNvSpPr/>
          <p:nvPr/>
        </p:nvSpPr>
        <p:spPr>
          <a:xfrm>
            <a:off x="8406169" y="6453336"/>
            <a:ext cx="584121" cy="24276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 补</a:t>
            </a:r>
            <a:r>
              <a:rPr lang="zh-CN" altLang="en-US" sz="4000" dirty="0"/>
              <a:t>签劳动合同也要支付二倍工资？</a:t>
            </a:r>
            <a:r>
              <a:rPr lang="zh-CN" altLang="en-US" dirty="0"/>
              <a:t/>
            </a:r>
            <a:br>
              <a:rPr lang="zh-CN" altLang="en-US" dirty="0"/>
            </a:br>
            <a:endParaRPr lang="zh-CN" altLang="en-US" dirty="0"/>
          </a:p>
        </p:txBody>
      </p:sp>
      <p:sp>
        <p:nvSpPr>
          <p:cNvPr id="3" name="内容占位符 2"/>
          <p:cNvSpPr>
            <a:spLocks noGrp="1"/>
          </p:cNvSpPr>
          <p:nvPr>
            <p:ph idx="1"/>
          </p:nvPr>
        </p:nvSpPr>
        <p:spPr>
          <a:xfrm>
            <a:off x="457200" y="1700808"/>
            <a:ext cx="8229600" cy="4166592"/>
          </a:xfrm>
        </p:spPr>
        <p:txBody>
          <a:bodyPr/>
          <a:lstStyle/>
          <a:p>
            <a:r>
              <a:rPr lang="zh-CN" altLang="en-US" dirty="0"/>
              <a:t>陈某在开发区一家公司上班</a:t>
            </a:r>
            <a:r>
              <a:rPr lang="en-US" altLang="zh-CN" dirty="0"/>
              <a:t>11</a:t>
            </a:r>
            <a:r>
              <a:rPr lang="zh-CN" altLang="en-US" dirty="0"/>
              <a:t>个月，公司一直没有与他签订书面劳动合同，但按月支付工资和缴纳社保。后来，公司</a:t>
            </a:r>
            <a:r>
              <a:rPr lang="zh-CN" altLang="en-US" dirty="0" smtClean="0"/>
              <a:t>表示要与</a:t>
            </a:r>
            <a:r>
              <a:rPr lang="zh-CN" altLang="en-US" dirty="0"/>
              <a:t>他签订书面劳动</a:t>
            </a:r>
            <a:r>
              <a:rPr lang="zh-CN" altLang="en-US" dirty="0" smtClean="0"/>
              <a:t>合同。</a:t>
            </a:r>
            <a:endParaRPr lang="en-US" altLang="zh-CN" dirty="0" smtClean="0"/>
          </a:p>
          <a:p>
            <a:r>
              <a:rPr lang="zh-CN" altLang="en-US" dirty="0" smtClean="0"/>
              <a:t>陈某</a:t>
            </a:r>
            <a:r>
              <a:rPr lang="zh-CN" altLang="en-US" dirty="0"/>
              <a:t>提出公司应依照未按期签订书面劳动合同支付双倍工资的法律规定</a:t>
            </a:r>
            <a:r>
              <a:rPr lang="zh-CN" altLang="en-US" dirty="0" smtClean="0"/>
              <a:t>，再支付</a:t>
            </a:r>
            <a:r>
              <a:rPr lang="en-US" altLang="zh-CN" dirty="0"/>
              <a:t>10</a:t>
            </a:r>
            <a:r>
              <a:rPr lang="zh-CN" altLang="en-US" dirty="0"/>
              <a:t>个月工资。但被拒绝，理由是此前其已经按照口头约定按月足额支付了工资，且现已决定与他签订书面劳动合同，不应再支付双倍工资。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         </a:t>
            </a:r>
            <a:r>
              <a:rPr lang="zh-CN" altLang="zh-CN" sz="3600" dirty="0" smtClean="0"/>
              <a:t>一个月内</a:t>
            </a:r>
            <a:r>
              <a:rPr lang="zh-CN" altLang="en-US" sz="3600" dirty="0"/>
              <a:t>必须</a:t>
            </a:r>
            <a:r>
              <a:rPr lang="zh-CN" altLang="zh-CN" sz="3600" dirty="0"/>
              <a:t>签订劳动合同</a:t>
            </a:r>
            <a:endParaRPr lang="en-US" altLang="zh-CN" sz="3600" dirty="0"/>
          </a:p>
        </p:txBody>
      </p:sp>
      <p:sp>
        <p:nvSpPr>
          <p:cNvPr id="3" name="内容占位符 2"/>
          <p:cNvSpPr>
            <a:spLocks noGrp="1"/>
          </p:cNvSpPr>
          <p:nvPr>
            <p:ph idx="1"/>
          </p:nvPr>
        </p:nvSpPr>
        <p:spPr/>
        <p:txBody>
          <a:bodyPr/>
          <a:lstStyle/>
          <a:p>
            <a:r>
              <a:rPr lang="zh-CN" altLang="zh-CN" dirty="0" smtClean="0"/>
              <a:t>用人</a:t>
            </a:r>
            <a:r>
              <a:rPr lang="zh-CN" altLang="zh-CN" dirty="0"/>
              <a:t>单位与劳动者建立劳动关系，应当自用工之日</a:t>
            </a:r>
            <a:r>
              <a:rPr lang="en-US" altLang="zh-CN" dirty="0"/>
              <a:t>(</a:t>
            </a:r>
            <a:r>
              <a:rPr lang="zh-CN" altLang="zh-CN" dirty="0"/>
              <a:t>上岗之日</a:t>
            </a:r>
            <a:r>
              <a:rPr lang="en-US" altLang="zh-CN" dirty="0"/>
              <a:t>)</a:t>
            </a:r>
            <a:r>
              <a:rPr lang="zh-CN" altLang="zh-CN" dirty="0"/>
              <a:t>起一个月内订立书面劳动合同。超过一个月没有订立合同形成事实劳动关系的，</a:t>
            </a:r>
            <a:r>
              <a:rPr lang="zh-CN" altLang="zh-CN" dirty="0" smtClean="0"/>
              <a:t>根据劳动合同法的</a:t>
            </a:r>
            <a:r>
              <a:rPr lang="zh-CN" altLang="zh-CN" dirty="0"/>
              <a:t>规定，用人单位需要为事实劳动关系承担“支付双倍工资”和“事实劳动关系超过一年视同订立无固定期限劳动合同”的代价。</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a:t>《</a:t>
            </a:r>
            <a:r>
              <a:rPr lang="zh-CN" altLang="en-US" sz="2800" dirty="0"/>
              <a:t>劳动合同法实施条例</a:t>
            </a:r>
            <a:r>
              <a:rPr lang="en-US" altLang="zh-CN" sz="2800" dirty="0"/>
              <a:t>》</a:t>
            </a:r>
            <a:r>
              <a:rPr lang="zh-CN" altLang="en-US" sz="2800" dirty="0"/>
              <a:t>第六、七条作了进一步明确，用人单位自用工之日起超过一个月不满一年未与劳动者订立书面劳动合同的，用人单位向劳动者每月支付两倍工资的起算时间为用工之日起满一个月的次日，截止时间为补签书面劳动合同的前一日。即在用人单位与劳动者未签订劳动合同的情况下，必须与劳动者补签书面劳动合同，且“二倍工资”和“补签合同”是用人单位应该并列承担的法律责任，而不是选择性的。</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1123</Words>
  <Application>Microsoft Office PowerPoint</Application>
  <PresentationFormat>全屏显示(4:3)</PresentationFormat>
  <Paragraphs>39</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Arial</vt:lpstr>
      <vt:lpstr>Arial Black</vt:lpstr>
      <vt:lpstr>Calibri</vt:lpstr>
      <vt:lpstr>Times New Roman</vt:lpstr>
      <vt:lpstr>Wingdings</vt:lpstr>
      <vt:lpstr>Pixel</vt:lpstr>
      <vt:lpstr>          录取通知书（offer） </vt:lpstr>
      <vt:lpstr>就业协议</vt:lpstr>
      <vt:lpstr> 就业协议中的违约金</vt:lpstr>
      <vt:lpstr>PowerPoint 演示文稿</vt:lpstr>
      <vt:lpstr>    程立诉比亚迪返还违约金案 </vt:lpstr>
      <vt:lpstr>PowerPoint 演示文稿</vt:lpstr>
      <vt:lpstr> 补签劳动合同也要支付二倍工资？ </vt:lpstr>
      <vt:lpstr>         一个月内必须签订劳动合同</vt:lpstr>
      <vt:lpstr>PowerPoint 演示文稿</vt:lpstr>
      <vt:lpstr>PowerPoint 演示文稿</vt:lpstr>
      <vt:lpstr>       劳动者承担违约金合法吗？</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实习发生意外，单位需要承担责任吗？</dc:title>
  <dc:creator>samsung</dc:creator>
  <cp:lastModifiedBy>lenovo</cp:lastModifiedBy>
  <cp:revision>11</cp:revision>
  <dcterms:created xsi:type="dcterms:W3CDTF">2015-11-15T02:03:00Z</dcterms:created>
  <dcterms:modified xsi:type="dcterms:W3CDTF">2017-06-19T07:49:54Z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