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</p:sldMasterIdLst>
  <p:notesMasterIdLst>
    <p:notesMasterId r:id="rId15"/>
  </p:notesMasterIdLst>
  <p:sldIdLst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55" autoAdjust="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EDDB-726A-4AB8-B475-ACCBA5314BAC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5104-4B98-4E66-B591-5FC89B473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104-4B98-4E66-B591-5FC89B473D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的表达式为什么是</a:t>
            </a:r>
            <a:r>
              <a:rPr lang="en-US" altLang="zh-CN" baseline="0" dirty="0" smtClean="0"/>
              <a:t>k-2*</a:t>
            </a:r>
            <a:r>
              <a:rPr lang="en-US" altLang="zh-CN" baseline="0" dirty="0" err="1" smtClean="0"/>
              <a:t>i</a:t>
            </a:r>
            <a:r>
              <a:rPr lang="en-US" altLang="zh-CN" baseline="0" smtClean="0"/>
              <a:t>?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104-4B98-4E66-B591-5FC89B473D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4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7F23A8ED-24C1-4FD9-B64F-37D916942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46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1EFE6-F234-4329-8AD1-C251BE2984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0814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62510-4966-40D9-9543-C03DDBDF5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7806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2C830-5CD6-4CF2-8AA2-F380F1CA8A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5407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477B9-0551-4324-9832-1912932F6C1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7057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CBDB-A133-4FA8-BB17-9456B7E03DF5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13390-704D-4F03-84DA-620D5528AD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0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CA1E-AA8F-49D3-9D3B-8916C809E7E3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C3C0D-893F-40AE-89B8-A35C2D7C0F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7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A2D0-DE24-4FC4-8397-57C859AF15BE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4251F-FDC3-4663-8AAF-22930A3985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4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9D52-A67A-4EBF-9B27-9A73735AA7CC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47F63-5909-4503-B21E-C0408149C4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97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50616-34C8-4895-8399-088E078B37D2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9F4E1-45C0-40DB-A977-003BBA6327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31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C6D0A-9EE4-4F9F-996E-E15E3A1C0695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9AA4E-BE96-4915-9BA1-63CF2768BA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2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8ADCE-5A75-4D35-A285-CF5ED142D3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55874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3174A-3D1A-4260-A353-4F0A9DC04352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2B5DE-AC29-494B-859C-4F73A095C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27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A71F0-B365-4A95-A573-415AB2EF2546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95F2F-A076-4A60-B9F0-220EE9456F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17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4DA24-84D0-4A0A-9B47-95D58526293A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FE96A-E391-423C-8599-F332CFDA78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38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73C8-D881-4EAE-89FE-FD0621FFB0F8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95FE7-6718-44ED-B173-84C2000970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6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2F3C3-3DB3-4D4A-8CAC-29A719A12354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60DC8-5A03-456B-98F9-4D7F84C39B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63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5D6EE83-8051-4FB4-A208-BAA23FCB3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99973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D74F5CD4-1E39-4F24-8752-1F5109EFF4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69804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A4D46-F8B3-4CF1-9854-A948F76A4F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91413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0602B-7D97-4133-991E-178E4CDABB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10000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A9BAF-599B-4438-84C1-F4F77B2534E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041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D0F50-CDBE-407E-B682-B216FCD2DB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43860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8F264-AD29-4A8D-BBFD-469B8B6F0A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84335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FA745-C6B4-4610-844E-5DCD08EEFB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49675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131F7-80B0-453A-853C-8EFA7DCEDD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97045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965A9-EF4B-442C-AB00-EECB87D4DC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7290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243FC-8189-4E7A-8894-2991CA14E3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2863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427F5-71EB-4017-B9F2-8E8E0F7984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66044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B9BC9-92DB-450A-B804-9B10F07ABFE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64883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44362-4C84-4C4C-86B9-930BBD8FBB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60519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6D951-D249-406B-882D-56F81255D3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473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17487-BDCC-4CCD-8BBC-E13976DBCC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4592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3F5FF-C624-4CFA-913E-ECDC5CBCE09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10333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A1BAE-ACC7-4BA6-BDE2-C45CD9454D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0777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3DB8F-8304-4E2E-9FBE-6761152CD4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7251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92102-F6FD-48B9-B588-54E43D7A7E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5800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3F367-E033-4060-A7D8-379B275920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391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7B530-DC1B-4A55-B77D-799C806B67B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55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BF7FE-1501-479A-9790-ECEDAACA3E1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841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88A92976-3161-44A8-B971-D9C3DD55167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9" name="Line 17"/>
          <p:cNvSpPr>
            <a:spLocks noChangeShapeType="1"/>
          </p:cNvSpPr>
          <p:nvPr userDrawn="1"/>
        </p:nvSpPr>
        <p:spPr bwMode="auto">
          <a:xfrm>
            <a:off x="1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5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78B2FE-E195-4E98-B7F8-9D100732BEAD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D8C09DC-65D5-415B-B530-FCC71EF92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7C4AA53C-2B6B-4CC2-B5F4-06526E9BF7F2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41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9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0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914EBE8-3B36-474F-8949-AF3ABD088F02}" type="slidenum">
              <a:rPr lang="en-US" altLang="zh-CN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09600" y="520702"/>
            <a:ext cx="77724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带尾指针的循环链表</a:t>
            </a:r>
            <a:endParaRPr kumimoji="1" lang="zh-CN" altLang="en-US" sz="6000">
              <a:solidFill>
                <a:srgbClr val="CC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8308" name="Group 35"/>
          <p:cNvGrpSpPr>
            <a:grpSpLocks/>
          </p:cNvGrpSpPr>
          <p:nvPr/>
        </p:nvGrpSpPr>
        <p:grpSpPr bwMode="auto">
          <a:xfrm>
            <a:off x="1447800" y="1485902"/>
            <a:ext cx="6324600" cy="1433513"/>
            <a:chOff x="912" y="904"/>
            <a:chExt cx="3984" cy="903"/>
          </a:xfrm>
        </p:grpSpPr>
        <p:sp>
          <p:nvSpPr>
            <p:cNvPr id="98310" name="Rectangle 3" descr="白色大理石"/>
            <p:cNvSpPr>
              <a:spLocks noChangeArrowheads="1"/>
            </p:cNvSpPr>
            <p:nvPr/>
          </p:nvSpPr>
          <p:spPr bwMode="auto">
            <a:xfrm>
              <a:off x="1056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8311" name="Line 4"/>
            <p:cNvSpPr>
              <a:spLocks noChangeShapeType="1"/>
            </p:cNvSpPr>
            <p:nvPr/>
          </p:nvSpPr>
          <p:spPr bwMode="auto">
            <a:xfrm>
              <a:off x="134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2" name="Line 5"/>
            <p:cNvSpPr>
              <a:spLocks noChangeShapeType="1"/>
            </p:cNvSpPr>
            <p:nvPr/>
          </p:nvSpPr>
          <p:spPr bwMode="auto">
            <a:xfrm flipV="1">
              <a:off x="1344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3" name="Rectangle 6" descr="白色大理石"/>
            <p:cNvSpPr>
              <a:spLocks noChangeArrowheads="1"/>
            </p:cNvSpPr>
            <p:nvPr/>
          </p:nvSpPr>
          <p:spPr bwMode="auto">
            <a:xfrm>
              <a:off x="1824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8314" name="Line 7"/>
            <p:cNvSpPr>
              <a:spLocks noChangeShapeType="1"/>
            </p:cNvSpPr>
            <p:nvPr/>
          </p:nvSpPr>
          <p:spPr bwMode="auto">
            <a:xfrm>
              <a:off x="211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5" name="Line 8"/>
            <p:cNvSpPr>
              <a:spLocks noChangeShapeType="1"/>
            </p:cNvSpPr>
            <p:nvPr/>
          </p:nvSpPr>
          <p:spPr bwMode="auto">
            <a:xfrm flipV="1">
              <a:off x="2112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6" name="Rectangle 9" descr="白色大理石"/>
            <p:cNvSpPr>
              <a:spLocks noChangeArrowheads="1"/>
            </p:cNvSpPr>
            <p:nvPr/>
          </p:nvSpPr>
          <p:spPr bwMode="auto">
            <a:xfrm>
              <a:off x="2592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8317" name="Line 10"/>
            <p:cNvSpPr>
              <a:spLocks noChangeShapeType="1"/>
            </p:cNvSpPr>
            <p:nvPr/>
          </p:nvSpPr>
          <p:spPr bwMode="auto">
            <a:xfrm>
              <a:off x="2880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8" name="Line 11"/>
            <p:cNvSpPr>
              <a:spLocks noChangeShapeType="1"/>
            </p:cNvSpPr>
            <p:nvPr/>
          </p:nvSpPr>
          <p:spPr bwMode="auto">
            <a:xfrm flipV="1">
              <a:off x="2880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9" name="Rectangle 12" descr="白色大理石"/>
            <p:cNvSpPr>
              <a:spLocks noChangeArrowheads="1"/>
            </p:cNvSpPr>
            <p:nvPr/>
          </p:nvSpPr>
          <p:spPr bwMode="auto">
            <a:xfrm>
              <a:off x="3360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8320" name="Line 13"/>
            <p:cNvSpPr>
              <a:spLocks noChangeShapeType="1"/>
            </p:cNvSpPr>
            <p:nvPr/>
          </p:nvSpPr>
          <p:spPr bwMode="auto">
            <a:xfrm>
              <a:off x="364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1" name="Line 14"/>
            <p:cNvSpPr>
              <a:spLocks noChangeShapeType="1"/>
            </p:cNvSpPr>
            <p:nvPr/>
          </p:nvSpPr>
          <p:spPr bwMode="auto">
            <a:xfrm flipV="1">
              <a:off x="3648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2" name="Rectangle 15" descr="白色大理石"/>
            <p:cNvSpPr>
              <a:spLocks noChangeArrowheads="1"/>
            </p:cNvSpPr>
            <p:nvPr/>
          </p:nvSpPr>
          <p:spPr bwMode="auto">
            <a:xfrm>
              <a:off x="4128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8323" name="Line 16"/>
            <p:cNvSpPr>
              <a:spLocks noChangeShapeType="1"/>
            </p:cNvSpPr>
            <p:nvPr/>
          </p:nvSpPr>
          <p:spPr bwMode="auto">
            <a:xfrm>
              <a:off x="441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4" name="Line 17"/>
            <p:cNvSpPr>
              <a:spLocks noChangeShapeType="1"/>
            </p:cNvSpPr>
            <p:nvPr/>
          </p:nvSpPr>
          <p:spPr bwMode="auto">
            <a:xfrm flipV="1">
              <a:off x="4416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5" name="Line 18"/>
            <p:cNvSpPr>
              <a:spLocks noChangeShapeType="1"/>
            </p:cNvSpPr>
            <p:nvPr/>
          </p:nvSpPr>
          <p:spPr bwMode="auto">
            <a:xfrm>
              <a:off x="1632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6" name="Line 19"/>
            <p:cNvSpPr>
              <a:spLocks noChangeShapeType="1"/>
            </p:cNvSpPr>
            <p:nvPr/>
          </p:nvSpPr>
          <p:spPr bwMode="auto">
            <a:xfrm>
              <a:off x="2400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7" name="Line 20"/>
            <p:cNvSpPr>
              <a:spLocks noChangeShapeType="1"/>
            </p:cNvSpPr>
            <p:nvPr/>
          </p:nvSpPr>
          <p:spPr bwMode="auto">
            <a:xfrm>
              <a:off x="3168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8" name="Line 21"/>
            <p:cNvSpPr>
              <a:spLocks noChangeShapeType="1"/>
            </p:cNvSpPr>
            <p:nvPr/>
          </p:nvSpPr>
          <p:spPr bwMode="auto">
            <a:xfrm>
              <a:off x="3936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9" name="Line 22"/>
            <p:cNvSpPr>
              <a:spLocks noChangeShapeType="1"/>
            </p:cNvSpPr>
            <p:nvPr/>
          </p:nvSpPr>
          <p:spPr bwMode="auto">
            <a:xfrm>
              <a:off x="912" y="12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30" name="Line 23"/>
            <p:cNvSpPr>
              <a:spLocks noChangeShapeType="1"/>
            </p:cNvSpPr>
            <p:nvPr/>
          </p:nvSpPr>
          <p:spPr bwMode="auto">
            <a:xfrm flipH="1">
              <a:off x="912" y="9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31" name="Line 24"/>
            <p:cNvSpPr>
              <a:spLocks noChangeShapeType="1"/>
            </p:cNvSpPr>
            <p:nvPr/>
          </p:nvSpPr>
          <p:spPr bwMode="auto">
            <a:xfrm>
              <a:off x="912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32" name="Line 25"/>
            <p:cNvSpPr>
              <a:spLocks noChangeShapeType="1"/>
            </p:cNvSpPr>
            <p:nvPr/>
          </p:nvSpPr>
          <p:spPr bwMode="auto">
            <a:xfrm>
              <a:off x="4896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33" name="Line 26"/>
            <p:cNvSpPr>
              <a:spLocks noChangeShapeType="1"/>
            </p:cNvSpPr>
            <p:nvPr/>
          </p:nvSpPr>
          <p:spPr bwMode="auto">
            <a:xfrm>
              <a:off x="4704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34" name="Text Box 27"/>
            <p:cNvSpPr txBox="1">
              <a:spLocks noChangeArrowheads="1"/>
            </p:cNvSpPr>
            <p:nvPr/>
          </p:nvSpPr>
          <p:spPr bwMode="auto">
            <a:xfrm>
              <a:off x="4371" y="1480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rear</a:t>
              </a:r>
              <a:endParaRPr kumimoji="1" lang="en-US" altLang="zh-CN" sz="2400" b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5" name="Text Box 28"/>
            <p:cNvSpPr txBox="1">
              <a:spLocks noChangeArrowheads="1"/>
            </p:cNvSpPr>
            <p:nvPr/>
          </p:nvSpPr>
          <p:spPr bwMode="auto">
            <a:xfrm>
              <a:off x="1824" y="1096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CC0000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6" name="Text Box 29"/>
            <p:cNvSpPr txBox="1">
              <a:spLocks noChangeArrowheads="1"/>
            </p:cNvSpPr>
            <p:nvPr/>
          </p:nvSpPr>
          <p:spPr bwMode="auto">
            <a:xfrm>
              <a:off x="2592" y="1096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CC0000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7" name="Text Box 30"/>
            <p:cNvSpPr txBox="1">
              <a:spLocks noChangeArrowheads="1"/>
            </p:cNvSpPr>
            <p:nvPr/>
          </p:nvSpPr>
          <p:spPr bwMode="auto">
            <a:xfrm>
              <a:off x="3360" y="1096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CC0000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8" name="Text Box 31"/>
            <p:cNvSpPr txBox="1">
              <a:spLocks noChangeArrowheads="1"/>
            </p:cNvSpPr>
            <p:nvPr/>
          </p:nvSpPr>
          <p:spPr bwMode="auto">
            <a:xfrm>
              <a:off x="4128" y="1096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CC0000"/>
                  </a:solidFill>
                  <a:latin typeface="Arial Narrow" panose="020B0606020202030204" pitchFamily="34" charset="0"/>
                </a:rPr>
                <a:t>57</a:t>
              </a:r>
              <a:endParaRPr kumimoji="1" lang="en-US" altLang="zh-CN" sz="2800" b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9" name="Line 32"/>
            <p:cNvSpPr>
              <a:spLocks noChangeShapeType="1"/>
            </p:cNvSpPr>
            <p:nvPr/>
          </p:nvSpPr>
          <p:spPr bwMode="auto">
            <a:xfrm flipV="1">
              <a:off x="4328" y="143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40" name="Text Box 33"/>
            <p:cNvSpPr txBox="1">
              <a:spLocks noChangeArrowheads="1"/>
            </p:cNvSpPr>
            <p:nvPr/>
          </p:nvSpPr>
          <p:spPr bwMode="auto">
            <a:xfrm>
              <a:off x="1024" y="1096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CC0000"/>
                  </a:solidFill>
                  <a:latin typeface="Arial Narrow" panose="020B0606020202030204" pitchFamily="34" charset="0"/>
                </a:rPr>
                <a:t>22</a:t>
              </a:r>
              <a:endParaRPr kumimoji="1" lang="en-US" altLang="zh-CN" sz="2800" b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09" name="Text Box 34"/>
          <p:cNvSpPr txBox="1">
            <a:spLocks noChangeArrowheads="1"/>
          </p:cNvSpPr>
          <p:nvPr/>
        </p:nvSpPr>
        <p:spPr bwMode="auto">
          <a:xfrm>
            <a:off x="736600" y="2974975"/>
            <a:ext cx="77533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如果插入与删除仅在链表的两端发生，可采用带表尾指针的循环链表结构。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在表尾插入，时间复杂性 </a:t>
            </a:r>
            <a:r>
              <a:rPr kumimoji="1" lang="en-US" altLang="zh-CN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  <a:p>
            <a:pPr lvl="1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在表尾删除，时间复杂性 </a:t>
            </a:r>
            <a:r>
              <a:rPr kumimoji="1" lang="en-US" altLang="zh-CN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O(n)</a:t>
            </a:r>
          </a:p>
          <a:p>
            <a:pPr lvl="1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在表头插入，相当于在表尾插入</a:t>
            </a:r>
          </a:p>
          <a:p>
            <a:pPr lvl="1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在表头删除，时间复杂性 </a:t>
            </a:r>
            <a:r>
              <a:rPr kumimoji="1" lang="en-US" altLang="zh-CN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993363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11DF6D-38D2-401D-B000-8BB4621DAD6A}" type="slidenum"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10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723900"/>
            <a:ext cx="8128000" cy="6172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但在存放时发现此桶已被另一个表项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占据，发生了冲突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必须处理冲突。为此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需把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存放到表中“下一个”空桶中。如果表未被装满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则在允许的范围内必定还有空桶。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7C80"/>
              </a:buClr>
              <a:buSzPct val="50000"/>
              <a:defRPr/>
            </a:pPr>
            <a:endParaRPr lang="zh-CN" altLang="en-US" sz="24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7C80"/>
              </a:buClr>
              <a:buSzPct val="50000"/>
              <a:defRPr/>
            </a:pPr>
            <a:endParaRPr lang="zh-CN" altLang="en-US" sz="24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kumimoji="1" lang="zh-CN" altLang="en-US" sz="3000" b="1" smtClean="0">
                <a:latin typeface="Times New Roman" pitchFamily="18" charset="0"/>
                <a:ea typeface="仿宋_GB2312" pitchFamily="49" charset="-122"/>
              </a:rPr>
              <a:t>假设给出一组表项，它们的关键码为</a:t>
            </a:r>
            <a:r>
              <a:rPr kumimoji="1" lang="zh-CN" altLang="en-US" sz="3000" b="1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Burke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Ekers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Broad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Blum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Attlee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Alton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Hecht</a:t>
            </a:r>
            <a:r>
              <a:rPr kumimoji="1"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Ederly</a:t>
            </a:r>
            <a:r>
              <a:rPr kumimoji="1" lang="zh-CN" altLang="en-US" sz="3000" b="1" smtClean="0">
                <a:latin typeface="Times New Roman" pitchFamily="18" charset="0"/>
                <a:ea typeface="仿宋_GB2312" pitchFamily="49" charset="-122"/>
              </a:rPr>
              <a:t>。采用的散列函数是：取其第一个字母在字母表中的位置。</a:t>
            </a:r>
            <a:r>
              <a:rPr kumimoji="1"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Hash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(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) = 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ord 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)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ord 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(‘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’)</a:t>
            </a:r>
            <a:r>
              <a:rPr kumimoji="1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//</a:t>
            </a:r>
            <a:r>
              <a:rPr kumimoji="1" lang="en-US" altLang="zh-CN" sz="2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ord</a:t>
            </a:r>
            <a:r>
              <a:rPr kumimoji="1"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() </a:t>
            </a:r>
            <a:r>
              <a:rPr kumimoji="1"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求内码函数</a:t>
            </a:r>
            <a:endParaRPr lang="zh-CN" altLang="en-US" sz="280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2768600"/>
            <a:ext cx="8153400" cy="7620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zh-CN" sz="3600" b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3600" b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线性探查法 </a:t>
            </a:r>
            <a:r>
              <a:rPr lang="en-US" altLang="zh-CN" sz="3600" b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(Linear Probing)</a:t>
            </a:r>
            <a:endParaRPr lang="en-US" altLang="zh-CN" sz="3600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2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8C60E-B0AC-48F3-8D65-8323D9635868}" type="slidenum"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11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z="3000" smtClean="0">
                <a:ea typeface="仿宋_GB2312" pitchFamily="49" charset="-122"/>
              </a:rPr>
              <a:t>	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609600"/>
            <a:ext cx="8305800" cy="3429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latin typeface="Times New Roman" panose="02020603050405020304" pitchFamily="18" charset="0"/>
                <a:ea typeface="仿宋_GB2312" pitchFamily="49" charset="-122"/>
              </a:rPr>
              <a:t>可得</a:t>
            </a:r>
            <a:r>
              <a:rPr lang="zh-CN" altLang="en-US" sz="3000" b="1" smtClean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i="1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 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(Burke) = 1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(Ekers) = 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 	     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(Broad) = 1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(Blum) =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(Attlee) = 0 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(Hecht) = 7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 	     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(Alton) = 0     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Hash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(Ederly) = 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latin typeface="Times New Roman" panose="02020603050405020304" pitchFamily="18" charset="0"/>
                <a:ea typeface="仿宋_GB2312" pitchFamily="49" charset="-122"/>
              </a:rPr>
              <a:t>设散列表 </a:t>
            </a:r>
            <a:r>
              <a:rPr lang="en-US" altLang="zh-CN" sz="3000" b="1" i="1" smtClean="0">
                <a:latin typeface="Times New Roman" panose="02020603050405020304" pitchFamily="18" charset="0"/>
                <a:ea typeface="仿宋_GB2312" pitchFamily="49" charset="-122"/>
              </a:rPr>
              <a:t>HT</a:t>
            </a:r>
            <a:r>
              <a:rPr lang="en-US" altLang="zh-CN" sz="3000" b="1" smtClean="0">
                <a:latin typeface="Times New Roman" panose="02020603050405020304" pitchFamily="18" charset="0"/>
                <a:ea typeface="仿宋_GB2312" pitchFamily="49" charset="-122"/>
              </a:rPr>
              <a:t>[26], </a:t>
            </a:r>
            <a:r>
              <a:rPr lang="en-US" altLang="zh-CN" sz="3000" b="1" i="1" smtClean="0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sz="3000" b="1" smtClean="0">
                <a:latin typeface="Times New Roman" panose="02020603050405020304" pitchFamily="18" charset="0"/>
                <a:ea typeface="仿宋_GB2312" pitchFamily="49" charset="-122"/>
              </a:rPr>
              <a:t> = 26</a:t>
            </a:r>
            <a:r>
              <a:rPr lang="zh-CN" altLang="en-US" sz="3000" b="1" smtClean="0">
                <a:latin typeface="Times New Roman" panose="02020603050405020304" pitchFamily="18" charset="0"/>
                <a:ea typeface="仿宋_GB2312" pitchFamily="49" charset="-122"/>
              </a:rPr>
              <a:t>。采用线性探查法处理冲突</a:t>
            </a:r>
            <a:r>
              <a:rPr lang="en-US" altLang="zh-CN" sz="3000" b="1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anose="02020603050405020304" pitchFamily="18" charset="0"/>
                <a:ea typeface="仿宋_GB2312" pitchFamily="49" charset="-122"/>
              </a:rPr>
              <a:t>则散列结果如图所示。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419600" y="5440363"/>
            <a:ext cx="7499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	 	 	 	 	 	 	 </a:t>
            </a:r>
            <a:r>
              <a:rPr kumimoji="1" lang="en-US" altLang="zh-CN" sz="2400">
                <a:latin typeface="Times New Roman" panose="02020603050405020304" pitchFamily="18" charset="0"/>
              </a:rPr>
              <a:t>	</a:t>
            </a:r>
          </a:p>
        </p:txBody>
      </p:sp>
      <p:grpSp>
        <p:nvGrpSpPr>
          <p:cNvPr id="139270" name="Group 19"/>
          <p:cNvGrpSpPr>
            <a:grpSpLocks/>
          </p:cNvGrpSpPr>
          <p:nvPr/>
        </p:nvGrpSpPr>
        <p:grpSpPr bwMode="auto">
          <a:xfrm>
            <a:off x="685800" y="3644900"/>
            <a:ext cx="6629400" cy="1500188"/>
            <a:chOff x="432" y="2328"/>
            <a:chExt cx="4176" cy="945"/>
          </a:xfrm>
        </p:grpSpPr>
        <p:sp>
          <p:nvSpPr>
            <p:cNvPr id="139280" name="Rectangle 4"/>
            <p:cNvSpPr>
              <a:spLocks noChangeArrowheads="1"/>
            </p:cNvSpPr>
            <p:nvPr/>
          </p:nvSpPr>
          <p:spPr bwMode="auto">
            <a:xfrm>
              <a:off x="572" y="2328"/>
              <a:ext cx="34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0           1             2             3             4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8934" name="Rectangle 6" descr="白色大理石"/>
            <p:cNvSpPr>
              <a:spLocks noChangeArrowheads="1"/>
            </p:cNvSpPr>
            <p:nvPr/>
          </p:nvSpPr>
          <p:spPr bwMode="auto">
            <a:xfrm>
              <a:off x="432" y="2647"/>
              <a:ext cx="4176" cy="32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0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000" b="1">
                  <a:latin typeface="Times New Roman" pitchFamily="18" charset="0"/>
                </a:rPr>
                <a:t>Attlee   Burke   Broad    Blum     Ekers</a:t>
              </a:r>
            </a:p>
          </p:txBody>
        </p:sp>
        <p:sp>
          <p:nvSpPr>
            <p:cNvPr id="139282" name="Line 7"/>
            <p:cNvSpPr>
              <a:spLocks noChangeShapeType="1"/>
            </p:cNvSpPr>
            <p:nvPr/>
          </p:nvSpPr>
          <p:spPr bwMode="auto">
            <a:xfrm flipV="1">
              <a:off x="1208" y="264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3" name="Line 8"/>
            <p:cNvSpPr>
              <a:spLocks noChangeShapeType="1"/>
            </p:cNvSpPr>
            <p:nvPr/>
          </p:nvSpPr>
          <p:spPr bwMode="auto">
            <a:xfrm flipV="1">
              <a:off x="2024" y="264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4" name="Line 9"/>
            <p:cNvSpPr>
              <a:spLocks noChangeShapeType="1"/>
            </p:cNvSpPr>
            <p:nvPr/>
          </p:nvSpPr>
          <p:spPr bwMode="auto">
            <a:xfrm flipV="1">
              <a:off x="2872" y="264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5" name="Line 10"/>
            <p:cNvSpPr>
              <a:spLocks noChangeShapeType="1"/>
            </p:cNvSpPr>
            <p:nvPr/>
          </p:nvSpPr>
          <p:spPr bwMode="auto">
            <a:xfrm flipV="1">
              <a:off x="3720" y="264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945" name="Rectangle 17"/>
            <p:cNvSpPr>
              <a:spLocks noChangeArrowheads="1"/>
            </p:cNvSpPr>
            <p:nvPr/>
          </p:nvSpPr>
          <p:spPr bwMode="auto">
            <a:xfrm>
              <a:off x="576" y="2985"/>
              <a:ext cx="3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(1)             (1)            (2)               (3)                (1)</a:t>
              </a:r>
              <a:endParaRPr kumimoji="1" lang="en-US" altLang="zh-CN" sz="24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9271" name="Group 21"/>
          <p:cNvGrpSpPr>
            <a:grpSpLocks/>
          </p:cNvGrpSpPr>
          <p:nvPr/>
        </p:nvGrpSpPr>
        <p:grpSpPr bwMode="auto">
          <a:xfrm>
            <a:off x="673100" y="5081588"/>
            <a:ext cx="7739063" cy="1509712"/>
            <a:chOff x="432" y="3273"/>
            <a:chExt cx="4875" cy="951"/>
          </a:xfrm>
        </p:grpSpPr>
        <p:sp>
          <p:nvSpPr>
            <p:cNvPr id="508939" name="Rectangle 11" descr="白色大理石"/>
            <p:cNvSpPr>
              <a:spLocks noChangeArrowheads="1"/>
            </p:cNvSpPr>
            <p:nvPr/>
          </p:nvSpPr>
          <p:spPr bwMode="auto">
            <a:xfrm>
              <a:off x="432" y="3600"/>
              <a:ext cx="4875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0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000" b="1">
                  <a:latin typeface="Times New Roman" pitchFamily="18" charset="0"/>
                </a:rPr>
                <a:t>Alton   Ederly   Hecht </a:t>
              </a:r>
            </a:p>
          </p:txBody>
        </p:sp>
        <p:sp>
          <p:nvSpPr>
            <p:cNvPr id="139273" name="Line 12"/>
            <p:cNvSpPr>
              <a:spLocks noChangeShapeType="1"/>
            </p:cNvSpPr>
            <p:nvPr/>
          </p:nvSpPr>
          <p:spPr bwMode="auto">
            <a:xfrm flipV="1">
              <a:off x="1192" y="360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4" name="Line 13"/>
            <p:cNvSpPr>
              <a:spLocks noChangeShapeType="1"/>
            </p:cNvSpPr>
            <p:nvPr/>
          </p:nvSpPr>
          <p:spPr bwMode="auto">
            <a:xfrm flipV="1">
              <a:off x="2032" y="360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5" name="Line 14"/>
            <p:cNvSpPr>
              <a:spLocks noChangeShapeType="1"/>
            </p:cNvSpPr>
            <p:nvPr/>
          </p:nvSpPr>
          <p:spPr bwMode="auto">
            <a:xfrm flipV="1">
              <a:off x="2872" y="360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6" name="Line 15"/>
            <p:cNvSpPr>
              <a:spLocks noChangeShapeType="1"/>
            </p:cNvSpPr>
            <p:nvPr/>
          </p:nvSpPr>
          <p:spPr bwMode="auto">
            <a:xfrm flipV="1">
              <a:off x="3688" y="3600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944" name="Rectangle 16"/>
            <p:cNvSpPr>
              <a:spLocks noChangeArrowheads="1"/>
            </p:cNvSpPr>
            <p:nvPr/>
          </p:nvSpPr>
          <p:spPr bwMode="auto">
            <a:xfrm>
              <a:off x="596" y="3273"/>
              <a:ext cx="34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latin typeface="Times New Roman" pitchFamily="18" charset="0"/>
                </a:rPr>
                <a:t>5           6            7              8            9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8946" name="Rectangle 18"/>
            <p:cNvSpPr>
              <a:spLocks noChangeArrowheads="1"/>
            </p:cNvSpPr>
            <p:nvPr/>
          </p:nvSpPr>
          <p:spPr bwMode="auto">
            <a:xfrm>
              <a:off x="576" y="3936"/>
              <a:ext cx="19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(6)             (3)            (1)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79" name="Line 20"/>
            <p:cNvSpPr>
              <a:spLocks noChangeShapeType="1"/>
            </p:cNvSpPr>
            <p:nvPr/>
          </p:nvSpPr>
          <p:spPr bwMode="auto">
            <a:xfrm flipV="1">
              <a:off x="4489" y="3593"/>
              <a:ext cx="0" cy="3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425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64306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选择题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1</a:t>
            </a:r>
            <a:r>
              <a:rPr lang="zh-CN" altLang="en-US" sz="1800" b="1"/>
              <a:t>、组成数据的基本单位是（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（</a:t>
            </a:r>
            <a:r>
              <a:rPr lang="en-US" altLang="zh-CN" sz="1800" b="1"/>
              <a:t>A</a:t>
            </a:r>
            <a:r>
              <a:rPr lang="zh-CN" altLang="en-US" sz="1800" b="1"/>
              <a:t>）数据项（</a:t>
            </a:r>
            <a:r>
              <a:rPr lang="en-US" altLang="zh-CN" sz="1800" b="1"/>
              <a:t>B</a:t>
            </a:r>
            <a:r>
              <a:rPr lang="zh-CN" altLang="en-US" sz="1800" b="1"/>
              <a:t>）数据类型（</a:t>
            </a:r>
            <a:r>
              <a:rPr lang="en-US" altLang="zh-CN" sz="1800" b="1"/>
              <a:t>C</a:t>
            </a:r>
            <a:r>
              <a:rPr lang="zh-CN" altLang="en-US" sz="1800" b="1"/>
              <a:t>）数据元素（</a:t>
            </a:r>
            <a:r>
              <a:rPr lang="en-US" altLang="zh-CN" sz="1800" b="1"/>
              <a:t>D</a:t>
            </a:r>
            <a:r>
              <a:rPr lang="zh-CN" altLang="en-US" sz="1800" b="1"/>
              <a:t>）数据变量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2</a:t>
            </a:r>
            <a:r>
              <a:rPr lang="zh-CN" altLang="en-US" sz="1800" b="1"/>
              <a:t>、数据结构是研究数据的（ ）以及它们之间的相互关系。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（</a:t>
            </a:r>
            <a:r>
              <a:rPr lang="en-US" altLang="zh-CN" sz="1800" b="1"/>
              <a:t>A</a:t>
            </a:r>
            <a:r>
              <a:rPr lang="zh-CN" altLang="en-US" sz="1800" b="1"/>
              <a:t>）理想结构，物理结构 （</a:t>
            </a:r>
            <a:r>
              <a:rPr lang="en-US" altLang="zh-CN" sz="1800" b="1"/>
              <a:t>B</a:t>
            </a:r>
            <a:r>
              <a:rPr lang="zh-CN" altLang="en-US" sz="1800" b="1"/>
              <a:t>）理想结构，抽象结构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（</a:t>
            </a:r>
            <a:r>
              <a:rPr lang="en-US" altLang="zh-CN" sz="1800" b="1"/>
              <a:t>C</a:t>
            </a:r>
            <a:r>
              <a:rPr lang="zh-CN" altLang="en-US" sz="1800" b="1"/>
              <a:t>）物理结构，逻辑结构 （</a:t>
            </a:r>
            <a:r>
              <a:rPr lang="en-US" altLang="zh-CN" sz="1800" b="1"/>
              <a:t>D</a:t>
            </a:r>
            <a:r>
              <a:rPr lang="zh-CN" altLang="en-US" sz="1800" b="1"/>
              <a:t>）抽象结构，逻辑结构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3</a:t>
            </a:r>
            <a:r>
              <a:rPr lang="zh-CN" altLang="en-US" sz="1800" b="1"/>
              <a:t>、在数据结构中，从逻辑上可以把数据结构分成（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（</a:t>
            </a:r>
            <a:r>
              <a:rPr lang="en-US" altLang="zh-CN" sz="1800" b="1"/>
              <a:t>A</a:t>
            </a:r>
            <a:r>
              <a:rPr lang="zh-CN" altLang="en-US" sz="1800" b="1"/>
              <a:t>）动态结构和静态结构 （</a:t>
            </a:r>
            <a:r>
              <a:rPr lang="en-US" altLang="zh-CN" sz="1800" b="1"/>
              <a:t>B</a:t>
            </a:r>
            <a:r>
              <a:rPr lang="zh-CN" altLang="en-US" sz="1800" b="1"/>
              <a:t>）紧凑结构和非紧凑结构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（</a:t>
            </a:r>
            <a:r>
              <a:rPr lang="en-US" altLang="zh-CN" sz="1800" b="1"/>
              <a:t>C</a:t>
            </a:r>
            <a:r>
              <a:rPr lang="zh-CN" altLang="en-US" sz="1800" b="1"/>
              <a:t>）线性结构和非线性结构（</a:t>
            </a:r>
            <a:r>
              <a:rPr lang="en-US" altLang="zh-CN" sz="1800" b="1"/>
              <a:t>D</a:t>
            </a:r>
            <a:r>
              <a:rPr lang="zh-CN" altLang="en-US" sz="1800" b="1"/>
              <a:t>）内部结构和外部结构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4</a:t>
            </a:r>
            <a:r>
              <a:rPr lang="zh-CN" altLang="en-US" sz="1800" b="1"/>
              <a:t>、数据结构是一门研究非数值计算的程序设计问题中计算机的 （①）以及它们之间的（②）和运算等的学科。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① （</a:t>
            </a:r>
            <a:r>
              <a:rPr lang="en-US" altLang="zh-CN" sz="1800" b="1"/>
              <a:t>A</a:t>
            </a:r>
            <a:r>
              <a:rPr lang="zh-CN" altLang="en-US" sz="1800" b="1"/>
              <a:t>）数据元素（</a:t>
            </a:r>
            <a:r>
              <a:rPr lang="en-US" altLang="zh-CN" sz="1800" b="1"/>
              <a:t>B</a:t>
            </a:r>
            <a:r>
              <a:rPr lang="zh-CN" altLang="en-US" sz="1800" b="1"/>
              <a:t>）计算方法（</a:t>
            </a:r>
            <a:r>
              <a:rPr lang="en-US" altLang="zh-CN" sz="1800" b="1"/>
              <a:t>C</a:t>
            </a:r>
            <a:r>
              <a:rPr lang="zh-CN" altLang="en-US" sz="1800" b="1"/>
              <a:t>）逻辑存储（</a:t>
            </a:r>
            <a:r>
              <a:rPr lang="en-US" altLang="zh-CN" sz="1800" b="1"/>
              <a:t>D</a:t>
            </a:r>
            <a:r>
              <a:rPr lang="zh-CN" altLang="en-US" sz="1800" b="1"/>
              <a:t>）数据映像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② （</a:t>
            </a:r>
            <a:r>
              <a:rPr lang="en-US" altLang="zh-CN" sz="1800" b="1"/>
              <a:t>A</a:t>
            </a:r>
            <a:r>
              <a:rPr lang="zh-CN" altLang="en-US" sz="1800" b="1"/>
              <a:t>）结构 （</a:t>
            </a:r>
            <a:r>
              <a:rPr lang="en-US" altLang="zh-CN" sz="1800" b="1"/>
              <a:t>B</a:t>
            </a:r>
            <a:r>
              <a:rPr lang="zh-CN" altLang="en-US" sz="1800" b="1"/>
              <a:t>）关系 （</a:t>
            </a:r>
            <a:r>
              <a:rPr lang="en-US" altLang="zh-CN" sz="1800" b="1"/>
              <a:t>C</a:t>
            </a:r>
            <a:r>
              <a:rPr lang="zh-CN" altLang="en-US" sz="1800" b="1"/>
              <a:t>）运算 （</a:t>
            </a:r>
            <a:r>
              <a:rPr lang="en-US" altLang="zh-CN" sz="1800" b="1"/>
              <a:t>D</a:t>
            </a:r>
            <a:r>
              <a:rPr lang="zh-CN" altLang="en-US" sz="1800" b="1"/>
              <a:t>）算法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/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571625" y="357188"/>
            <a:ext cx="5715000" cy="906462"/>
            <a:chOff x="0" y="0"/>
            <a:chExt cx="3600" cy="571"/>
          </a:xfrm>
        </p:grpSpPr>
        <p:sp>
          <p:nvSpPr>
            <p:cNvPr id="34820" name="AutoShape 14"/>
            <p:cNvSpPr>
              <a:spLocks noChangeArrowheads="1"/>
            </p:cNvSpPr>
            <p:nvPr/>
          </p:nvSpPr>
          <p:spPr bwMode="auto">
            <a:xfrm>
              <a:off x="290" y="99"/>
              <a:ext cx="3310" cy="3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00CC"/>
                </a:gs>
                <a:gs pos="50000">
                  <a:srgbClr val="D8BEF2"/>
                </a:gs>
                <a:gs pos="100000">
                  <a:srgbClr val="6600CC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1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523" cy="571"/>
            </a:xfrm>
            <a:prstGeom prst="diamond">
              <a:avLst/>
            </a:prstGeom>
            <a:solidFill>
              <a:srgbClr val="6600CC"/>
            </a:solidFill>
            <a:ln w="254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2" name="Text Box 16"/>
            <p:cNvSpPr txBox="1">
              <a:spLocks noChangeArrowheads="1"/>
            </p:cNvSpPr>
            <p:nvPr/>
          </p:nvSpPr>
          <p:spPr bwMode="auto">
            <a:xfrm>
              <a:off x="465" y="147"/>
              <a:ext cx="2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3333FF"/>
                  </a:solidFill>
                </a:rPr>
                <a:t> </a:t>
              </a:r>
              <a:r>
                <a:rPr lang="zh-CN" altLang="en-US" sz="2800">
                  <a:solidFill>
                    <a:srgbClr val="3333FF"/>
                  </a:solidFill>
                </a:rPr>
                <a:t>练习  </a:t>
              </a:r>
              <a:endParaRPr lang="zh-CN" altLang="en-US" sz="2800"/>
            </a:p>
          </p:txBody>
        </p:sp>
        <p:sp>
          <p:nvSpPr>
            <p:cNvPr id="34823" name="Text Box 17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44" y="4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34824" name="Text Box 18"/>
          <p:cNvSpPr txBox="1">
            <a:spLocks noChangeArrowheads="1"/>
          </p:cNvSpPr>
          <p:nvPr/>
        </p:nvSpPr>
        <p:spPr bwMode="auto">
          <a:xfrm>
            <a:off x="3671888" y="1828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</a:rPr>
              <a:t>C</a:t>
            </a:r>
          </a:p>
        </p:txBody>
      </p:sp>
      <p:sp>
        <p:nvSpPr>
          <p:cNvPr id="34825" name="Text Box 19"/>
          <p:cNvSpPr txBox="1">
            <a:spLocks noChangeArrowheads="1"/>
          </p:cNvSpPr>
          <p:nvPr/>
        </p:nvSpPr>
        <p:spPr bwMode="auto">
          <a:xfrm>
            <a:off x="3667125" y="265271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</a:rPr>
              <a:t>C</a:t>
            </a:r>
          </a:p>
        </p:txBody>
      </p:sp>
      <p:sp>
        <p:nvSpPr>
          <p:cNvPr id="34826" name="Text Box 20"/>
          <p:cNvSpPr txBox="1">
            <a:spLocks noChangeArrowheads="1"/>
          </p:cNvSpPr>
          <p:nvPr/>
        </p:nvSpPr>
        <p:spPr bwMode="auto">
          <a:xfrm>
            <a:off x="5972175" y="37623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</a:rPr>
              <a:t>C</a:t>
            </a:r>
          </a:p>
        </p:txBody>
      </p:sp>
      <p:sp>
        <p:nvSpPr>
          <p:cNvPr id="34827" name="Text Box 21"/>
          <p:cNvSpPr txBox="1">
            <a:spLocks noChangeArrowheads="1"/>
          </p:cNvSpPr>
          <p:nvPr/>
        </p:nvSpPr>
        <p:spPr bwMode="auto">
          <a:xfrm>
            <a:off x="7491413" y="485775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</a:rPr>
              <a:t>A</a:t>
            </a:r>
          </a:p>
        </p:txBody>
      </p:sp>
      <p:sp>
        <p:nvSpPr>
          <p:cNvPr id="34828" name="Text Box 22"/>
          <p:cNvSpPr txBox="1">
            <a:spLocks noChangeArrowheads="1"/>
          </p:cNvSpPr>
          <p:nvPr/>
        </p:nvSpPr>
        <p:spPr bwMode="auto">
          <a:xfrm>
            <a:off x="2627313" y="508635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24460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4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48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348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48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348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4" grpId="1" autoUpdateAnimBg="0"/>
      <p:bldP spid="34825" grpId="0" autoUpdateAnimBg="0"/>
      <p:bldP spid="34825" grpId="1" autoUpdateAnimBg="0"/>
      <p:bldP spid="34826" grpId="0" autoUpdateAnimBg="0"/>
      <p:bldP spid="34826" grpId="1" autoUpdateAnimBg="0"/>
      <p:bldP spid="34827" grpId="0" autoUpdateAnimBg="0"/>
      <p:bldP spid="34827" grpId="1" autoUpdateAnimBg="0"/>
      <p:bldP spid="34828" grpId="0" autoUpdateAnimBg="0"/>
      <p:bldP spid="34828" grpId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习题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71600"/>
            <a:ext cx="8229600" cy="998538"/>
          </a:xfrm>
        </p:spPr>
        <p:txBody>
          <a:bodyPr/>
          <a:lstStyle/>
          <a:p>
            <a:r>
              <a:rPr lang="zh-CN" altLang="en-US" smtClean="0"/>
              <a:t>单链表逆序</a:t>
            </a:r>
          </a:p>
        </p:txBody>
      </p:sp>
      <p:pic>
        <p:nvPicPr>
          <p:cNvPr id="145412" name="Picture 4" descr="re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1909763"/>
            <a:ext cx="7348537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927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6" name="Picture 4" descr="revers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63588"/>
            <a:ext cx="77120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29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marL="0" indent="269875" eaLnBrk="1" hangingPunct="1">
              <a:buFontTx/>
              <a:buNone/>
            </a:pPr>
            <a:r>
              <a:rPr lang="en-US" altLang="zh-CN" smtClean="0">
                <a:solidFill>
                  <a:srgbClr val="003366"/>
                </a:solidFill>
                <a:ea typeface="隶书" panose="02010509060101010101" pitchFamily="49" charset="-122"/>
              </a:rPr>
              <a:t>n</a:t>
            </a:r>
            <a:r>
              <a:rPr lang="zh-CN" altLang="en-US" smtClean="0">
                <a:solidFill>
                  <a:srgbClr val="003366"/>
                </a:solidFill>
                <a:ea typeface="隶书" panose="02010509060101010101" pitchFamily="49" charset="-122"/>
              </a:rPr>
              <a:t>个元素进栈，可能的出站序列有多少种？ </a:t>
            </a:r>
            <a:r>
              <a:rPr lang="zh-CN" altLang="en-US" smtClean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929836" name="Group 44"/>
          <p:cNvGraphicFramePr>
            <a:graphicFrameLocks noGrp="1"/>
          </p:cNvGraphicFramePr>
          <p:nvPr>
            <p:ph sz="quarter" idx="2"/>
          </p:nvPr>
        </p:nvGraphicFramePr>
        <p:xfrm>
          <a:off x="7162800" y="2438400"/>
          <a:ext cx="609600" cy="29564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</a:t>
                      </a:r>
                      <a:endParaRPr kumimoji="0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9795" name="Up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52400" y="457200"/>
            <a:ext cx="1843088" cy="669925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18900"/>
              <a:gd name="G6" fmla="*/ 18900 1 2"/>
              <a:gd name="G7" fmla="+- 21600 0 G6"/>
              <a:gd name="G8" fmla="+- 18900 0 0"/>
              <a:gd name="T0" fmla="*/ 10800 w 21600"/>
              <a:gd name="T1" fmla="*/ 0 h 21600"/>
              <a:gd name="T2" fmla="*/ 2700 w 21600"/>
              <a:gd name="T3" fmla="*/ 12150 h 21600"/>
              <a:gd name="T4" fmla="*/ 10800 w 21600"/>
              <a:gd name="T5" fmla="*/ 18900 h 21600"/>
              <a:gd name="T6" fmla="*/ 18900 w 21600"/>
              <a:gd name="T7" fmla="*/ 121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0 h 21600"/>
              <a:gd name="T14" fmla="*/ G4 w 21600"/>
              <a:gd name="T15" fmla="*/ G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21600"/>
                </a:moveTo>
                <a:lnTo>
                  <a:pt x="8100" y="21600"/>
                </a:lnTo>
                <a:lnTo>
                  <a:pt x="8100" y="18900"/>
                </a:lnTo>
                <a:lnTo>
                  <a:pt x="13500" y="18900"/>
                </a:lnTo>
                <a:lnTo>
                  <a:pt x="13500" y="21600"/>
                </a:lnTo>
                <a:lnTo>
                  <a:pt x="21600" y="21600"/>
                </a:lnTo>
                <a:lnTo>
                  <a:pt x="18900" y="12150"/>
                </a:lnTo>
                <a:lnTo>
                  <a:pt x="21600" y="2700"/>
                </a:lnTo>
                <a:lnTo>
                  <a:pt x="16200" y="2700"/>
                </a:lnTo>
                <a:lnTo>
                  <a:pt x="16200" y="0"/>
                </a:lnTo>
                <a:lnTo>
                  <a:pt x="5400" y="0"/>
                </a:lnTo>
                <a:lnTo>
                  <a:pt x="5400" y="2700"/>
                </a:lnTo>
                <a:lnTo>
                  <a:pt x="0" y="2700"/>
                </a:lnTo>
                <a:lnTo>
                  <a:pt x="2700" y="12150"/>
                </a:lnTo>
                <a:close/>
              </a:path>
              <a:path w="21600" h="21600" fill="none" extrusionOk="0">
                <a:moveTo>
                  <a:pt x="8100" y="18900"/>
                </a:moveTo>
                <a:lnTo>
                  <a:pt x="5400" y="18900"/>
                </a:lnTo>
                <a:lnTo>
                  <a:pt x="5400" y="2700"/>
                </a:lnTo>
              </a:path>
              <a:path w="21600" h="21600" fill="none" extrusionOk="0">
                <a:moveTo>
                  <a:pt x="5400" y="18900"/>
                </a:moveTo>
                <a:lnTo>
                  <a:pt x="8100" y="21600"/>
                </a:lnTo>
              </a:path>
              <a:path w="21600" h="21600" fill="none" extrusionOk="0">
                <a:moveTo>
                  <a:pt x="13500" y="18900"/>
                </a:moveTo>
                <a:lnTo>
                  <a:pt x="16200" y="18900"/>
                </a:lnTo>
                <a:lnTo>
                  <a:pt x="16200" y="2700"/>
                </a:lnTo>
              </a:path>
              <a:path w="21600" h="21600" fill="none" extrusionOk="0">
                <a:moveTo>
                  <a:pt x="16200" y="18900"/>
                </a:moveTo>
                <a:lnTo>
                  <a:pt x="13500" y="21600"/>
                </a:lnTo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66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7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首页</a:t>
            </a:r>
          </a:p>
        </p:txBody>
      </p:sp>
      <p:grpSp>
        <p:nvGrpSpPr>
          <p:cNvPr id="1048" name="Group 5"/>
          <p:cNvGrpSpPr>
            <a:grpSpLocks/>
          </p:cNvGrpSpPr>
          <p:nvPr/>
        </p:nvGrpSpPr>
        <p:grpSpPr bwMode="auto">
          <a:xfrm>
            <a:off x="2133600" y="381000"/>
            <a:ext cx="5715000" cy="906463"/>
            <a:chOff x="1296" y="1824"/>
            <a:chExt cx="2976" cy="432"/>
          </a:xfrm>
        </p:grpSpPr>
        <p:sp>
          <p:nvSpPr>
            <p:cNvPr id="929798" name="AutoShape 6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AutoShape 7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Text Box 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(ADT)</a:t>
              </a:r>
            </a:p>
          </p:txBody>
        </p:sp>
        <p:sp>
          <p:nvSpPr>
            <p:cNvPr id="1063" name="Text Box 9"/>
            <p:cNvSpPr txBox="1">
              <a:spLocks noChangeArrowheads="1"/>
            </p:cNvSpPr>
            <p:nvPr/>
          </p:nvSpPr>
          <p:spPr bwMode="gray">
            <a:xfrm>
              <a:off x="1405" y="1859"/>
              <a:ext cx="19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929804" name="Text Box 12"/>
          <p:cNvSpPr txBox="1">
            <a:spLocks noChangeArrowheads="1"/>
          </p:cNvSpPr>
          <p:nvPr/>
        </p:nvSpPr>
        <p:spPr bwMode="auto">
          <a:xfrm>
            <a:off x="685800" y="2590800"/>
            <a:ext cx="426720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递归解法：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假设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个元素中有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个元素未入栈，栈中还有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个元素未出栈，那么在任意时刻，最多有两种可能的操作：出栈、入栈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9825" name="Line 33"/>
          <p:cNvSpPr>
            <a:spLocks noChangeShapeType="1"/>
          </p:cNvSpPr>
          <p:nvPr/>
        </p:nvSpPr>
        <p:spPr bwMode="auto">
          <a:xfrm>
            <a:off x="4876800" y="28956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9826" name="Line 34"/>
          <p:cNvSpPr>
            <a:spLocks noChangeShapeType="1"/>
          </p:cNvSpPr>
          <p:nvPr/>
        </p:nvSpPr>
        <p:spPr bwMode="auto">
          <a:xfrm>
            <a:off x="8067675" y="2895600"/>
            <a:ext cx="1076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9827" name="Text Box 35"/>
          <p:cNvSpPr txBox="1">
            <a:spLocks noChangeArrowheads="1"/>
          </p:cNvSpPr>
          <p:nvPr/>
        </p:nvSpPr>
        <p:spPr bwMode="auto">
          <a:xfrm>
            <a:off x="4724400" y="2438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9832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5029200"/>
          <a:ext cx="54864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2971800" imgH="634680" progId="Equation.3">
                  <p:embed/>
                </p:oleObj>
              </mc:Choice>
              <mc:Fallback>
                <p:oleObj name="公式" r:id="rId5" imgW="2971800" imgH="634680" progId="Equation.3">
                  <p:embed/>
                  <p:pic>
                    <p:nvPicPr>
                      <p:cNvPr id="9298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54864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37" name="AutoShape 45"/>
          <p:cNvSpPr>
            <a:spLocks/>
          </p:cNvSpPr>
          <p:nvPr/>
        </p:nvSpPr>
        <p:spPr bwMode="auto">
          <a:xfrm rot="-5400000">
            <a:off x="5753100" y="2324100"/>
            <a:ext cx="190500" cy="1638300"/>
          </a:xfrm>
          <a:prstGeom prst="leftBrace">
            <a:avLst>
              <a:gd name="adj1" fmla="val 7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9838" name="Text Box 46"/>
          <p:cNvSpPr txBox="1">
            <a:spLocks noChangeArrowheads="1"/>
          </p:cNvSpPr>
          <p:nvPr/>
        </p:nvSpPr>
        <p:spPr bwMode="auto">
          <a:xfrm>
            <a:off x="5715000" y="3200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929840" name="AutoShape 48"/>
          <p:cNvSpPr>
            <a:spLocks/>
          </p:cNvSpPr>
          <p:nvPr/>
        </p:nvSpPr>
        <p:spPr bwMode="auto">
          <a:xfrm>
            <a:off x="7848600" y="38100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9841" name="Text Box 49"/>
          <p:cNvSpPr txBox="1">
            <a:spLocks noChangeArrowheads="1"/>
          </p:cNvSpPr>
          <p:nvPr/>
        </p:nvSpPr>
        <p:spPr bwMode="auto">
          <a:xfrm>
            <a:off x="8153400" y="4343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929842" name="AutoShape 50"/>
          <p:cNvSpPr>
            <a:spLocks/>
          </p:cNvSpPr>
          <p:nvPr/>
        </p:nvSpPr>
        <p:spPr bwMode="auto">
          <a:xfrm rot="-5400000">
            <a:off x="5753100" y="2324100"/>
            <a:ext cx="190500" cy="1638300"/>
          </a:xfrm>
          <a:prstGeom prst="leftBrace">
            <a:avLst>
              <a:gd name="adj1" fmla="val 7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9843" name="Text Box 51"/>
          <p:cNvSpPr txBox="1">
            <a:spLocks noChangeArrowheads="1"/>
          </p:cNvSpPr>
          <p:nvPr/>
        </p:nvSpPr>
        <p:spPr bwMode="auto">
          <a:xfrm>
            <a:off x="8077200" y="3200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n-k-m</a:t>
            </a:r>
          </a:p>
        </p:txBody>
      </p:sp>
      <p:sp>
        <p:nvSpPr>
          <p:cNvPr id="929844" name="AutoShape 52"/>
          <p:cNvSpPr>
            <a:spLocks/>
          </p:cNvSpPr>
          <p:nvPr/>
        </p:nvSpPr>
        <p:spPr bwMode="auto">
          <a:xfrm rot="-5400000">
            <a:off x="8534400" y="2590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1915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929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827" grpId="0"/>
      <p:bldP spid="929827" grpId="1"/>
      <p:bldP spid="929837" grpId="0" animBg="1"/>
      <p:bldP spid="929838" grpId="0"/>
      <p:bldP spid="929840" grpId="0" animBg="1"/>
      <p:bldP spid="929841" grpId="0"/>
      <p:bldP spid="929842" grpId="0" animBg="1"/>
      <p:bldP spid="929843" grpId="0"/>
      <p:bldP spid="9298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b(4,0)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=b(3,1)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=b(2,2)+b(3,0)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=b(1,3)+b(2,1)+b(2,1)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=b(0,4)+b(1,2)+2(b(1,2)+b(2,0))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=1+3(b(0,3)+b(1,1))+2b(1,1)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=1+3+5(b(0,2)+b(1,0))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=1+3+5+5b(0,1)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=14</a:t>
            </a:r>
          </a:p>
        </p:txBody>
      </p:sp>
      <p:sp>
        <p:nvSpPr>
          <p:cNvPr id="933893" name="UpRibbonSharp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52400" y="457200"/>
            <a:ext cx="1843088" cy="669925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18900"/>
              <a:gd name="G6" fmla="*/ 18900 1 2"/>
              <a:gd name="G7" fmla="+- 21600 0 G6"/>
              <a:gd name="G8" fmla="+- 18900 0 0"/>
              <a:gd name="T0" fmla="*/ 10800 w 21600"/>
              <a:gd name="T1" fmla="*/ 0 h 21600"/>
              <a:gd name="T2" fmla="*/ 2700 w 21600"/>
              <a:gd name="T3" fmla="*/ 12150 h 21600"/>
              <a:gd name="T4" fmla="*/ 10800 w 21600"/>
              <a:gd name="T5" fmla="*/ 18900 h 21600"/>
              <a:gd name="T6" fmla="*/ 18900 w 21600"/>
              <a:gd name="T7" fmla="*/ 121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0 h 21600"/>
              <a:gd name="T14" fmla="*/ G4 w 21600"/>
              <a:gd name="T15" fmla="*/ G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21600"/>
                </a:moveTo>
                <a:lnTo>
                  <a:pt x="8100" y="21600"/>
                </a:lnTo>
                <a:lnTo>
                  <a:pt x="8100" y="18900"/>
                </a:lnTo>
                <a:lnTo>
                  <a:pt x="13500" y="18900"/>
                </a:lnTo>
                <a:lnTo>
                  <a:pt x="13500" y="21600"/>
                </a:lnTo>
                <a:lnTo>
                  <a:pt x="21600" y="21600"/>
                </a:lnTo>
                <a:lnTo>
                  <a:pt x="18900" y="12150"/>
                </a:lnTo>
                <a:lnTo>
                  <a:pt x="21600" y="2700"/>
                </a:lnTo>
                <a:lnTo>
                  <a:pt x="16200" y="2700"/>
                </a:lnTo>
                <a:lnTo>
                  <a:pt x="16200" y="0"/>
                </a:lnTo>
                <a:lnTo>
                  <a:pt x="5400" y="0"/>
                </a:lnTo>
                <a:lnTo>
                  <a:pt x="5400" y="2700"/>
                </a:lnTo>
                <a:lnTo>
                  <a:pt x="0" y="2700"/>
                </a:lnTo>
                <a:lnTo>
                  <a:pt x="2700" y="12150"/>
                </a:lnTo>
                <a:close/>
              </a:path>
              <a:path w="21600" h="21600" fill="none" extrusionOk="0">
                <a:moveTo>
                  <a:pt x="8100" y="18900"/>
                </a:moveTo>
                <a:lnTo>
                  <a:pt x="5400" y="18900"/>
                </a:lnTo>
                <a:lnTo>
                  <a:pt x="5400" y="2700"/>
                </a:lnTo>
              </a:path>
              <a:path w="21600" h="21600" fill="none" extrusionOk="0">
                <a:moveTo>
                  <a:pt x="5400" y="18900"/>
                </a:moveTo>
                <a:lnTo>
                  <a:pt x="8100" y="21600"/>
                </a:lnTo>
              </a:path>
              <a:path w="21600" h="21600" fill="none" extrusionOk="0">
                <a:moveTo>
                  <a:pt x="13500" y="18900"/>
                </a:moveTo>
                <a:lnTo>
                  <a:pt x="16200" y="18900"/>
                </a:lnTo>
                <a:lnTo>
                  <a:pt x="16200" y="2700"/>
                </a:lnTo>
              </a:path>
              <a:path w="21600" h="21600" fill="none" extrusionOk="0">
                <a:moveTo>
                  <a:pt x="16200" y="18900"/>
                </a:moveTo>
                <a:lnTo>
                  <a:pt x="13500" y="21600"/>
                </a:lnTo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66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首页</a:t>
            </a:r>
          </a:p>
        </p:txBody>
      </p:sp>
      <p:grpSp>
        <p:nvGrpSpPr>
          <p:cNvPr id="5125" name="Group 7"/>
          <p:cNvGrpSpPr>
            <a:grpSpLocks/>
          </p:cNvGrpSpPr>
          <p:nvPr/>
        </p:nvGrpSpPr>
        <p:grpSpPr bwMode="auto">
          <a:xfrm>
            <a:off x="2133600" y="381000"/>
            <a:ext cx="5715000" cy="906463"/>
            <a:chOff x="1296" y="1824"/>
            <a:chExt cx="2976" cy="432"/>
          </a:xfrm>
        </p:grpSpPr>
        <p:sp>
          <p:nvSpPr>
            <p:cNvPr id="933896" name="AutoShape 8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" name="AutoShape 9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(ADT)</a:t>
              </a:r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gray">
            <a:xfrm>
              <a:off x="1405" y="1859"/>
              <a:ext cx="19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3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7772400" cy="8382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/>
              <a:t>非递归解法</a:t>
            </a:r>
            <a:r>
              <a:rPr lang="zh-CN" altLang="en-US" sz="3200" smtClean="0"/>
              <a:t>：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记</a:t>
            </a:r>
            <a:r>
              <a:rPr lang="en-US" altLang="zh-CN" smtClean="0">
                <a:solidFill>
                  <a:schemeClr val="tx2"/>
                </a:solidFill>
              </a:rPr>
              <a:t>n</a:t>
            </a:r>
            <a:r>
              <a:rPr lang="zh-CN" altLang="en-US" smtClean="0"/>
              <a:t>个元素进栈有</a:t>
            </a:r>
            <a:r>
              <a:rPr lang="en-US" altLang="zh-CN" smtClean="0">
                <a:solidFill>
                  <a:schemeClr val="tx2"/>
                </a:solidFill>
              </a:rPr>
              <a:t>b</a:t>
            </a:r>
            <a:r>
              <a:rPr lang="en-US" altLang="zh-CN" baseline="-25000" smtClean="0">
                <a:solidFill>
                  <a:schemeClr val="tx2"/>
                </a:solidFill>
              </a:rPr>
              <a:t>n</a:t>
            </a:r>
            <a:r>
              <a:rPr lang="zh-CN" altLang="en-US" smtClean="0"/>
              <a:t>种出栈法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n</a:t>
            </a:r>
            <a:r>
              <a:rPr lang="zh-CN" altLang="en-US" smtClean="0"/>
              <a:t>个元素为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,······,a</a:t>
            </a:r>
            <a:r>
              <a:rPr lang="en-US" altLang="zh-CN" baseline="-25000" smtClean="0"/>
              <a:t>n</a:t>
            </a:r>
          </a:p>
        </p:txBody>
      </p:sp>
      <p:graphicFrame>
        <p:nvGraphicFramePr>
          <p:cNvPr id="927779" name="Group 35"/>
          <p:cNvGraphicFramePr>
            <a:graphicFrameLocks noGrp="1"/>
          </p:cNvGraphicFramePr>
          <p:nvPr/>
        </p:nvGraphicFramePr>
        <p:xfrm>
          <a:off x="1676400" y="2819400"/>
          <a:ext cx="838200" cy="356604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a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k+1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a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a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a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7766" name="Text Box 22"/>
          <p:cNvSpPr txBox="1">
            <a:spLocks noChangeArrowheads="1"/>
          </p:cNvSpPr>
          <p:nvPr/>
        </p:nvSpPr>
        <p:spPr bwMode="auto">
          <a:xfrm>
            <a:off x="2819400" y="27432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在第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k+1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个元素出栈</a:t>
            </a:r>
            <a:endParaRPr kumimoji="1" lang="zh-CN" altLang="en-US" sz="2400" b="0" i="0" u="none" strike="noStrike" kern="1200" cap="none" spc="0" normalizeH="0" baseline="-2500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7767" name="Text Box 23"/>
          <p:cNvSpPr txBox="1">
            <a:spLocks noChangeArrowheads="1"/>
          </p:cNvSpPr>
          <p:nvPr/>
        </p:nvSpPr>
        <p:spPr bwMode="auto">
          <a:xfrm>
            <a:off x="4876800" y="2819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</a:t>
            </a: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···a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ik</a:t>
            </a: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  <a:r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···a</a:t>
            </a:r>
            <a:r>
              <a:rPr kumimoji="1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jn-k-1</a:t>
            </a:r>
          </a:p>
        </p:txBody>
      </p:sp>
      <p:sp>
        <p:nvSpPr>
          <p:cNvPr id="927768" name="Text Box 24"/>
          <p:cNvSpPr txBox="1">
            <a:spLocks noChangeArrowheads="1"/>
          </p:cNvSpPr>
          <p:nvPr/>
        </p:nvSpPr>
        <p:spPr bwMode="auto">
          <a:xfrm>
            <a:off x="2895600" y="3733800"/>
            <a:ext cx="533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个元素有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种排法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n-k-1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个元素有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n-k-1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种排法，共有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n-k-1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种排法 </a:t>
            </a:r>
          </a:p>
        </p:txBody>
      </p:sp>
      <p:sp>
        <p:nvSpPr>
          <p:cNvPr id="927769" name="Text Box 25"/>
          <p:cNvSpPr txBox="1">
            <a:spLocks noChangeArrowheads="1"/>
          </p:cNvSpPr>
          <p:nvPr/>
        </p:nvSpPr>
        <p:spPr bwMode="auto">
          <a:xfrm>
            <a:off x="3352800" y="4876800"/>
            <a:ext cx="4572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得到递推关系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2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Σb</a:t>
            </a:r>
            <a:r>
              <a:rPr kumimoji="1" lang="en-US" altLang="zh-CN" sz="36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6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n-k-1</a:t>
            </a:r>
          </a:p>
        </p:txBody>
      </p:sp>
      <p:sp>
        <p:nvSpPr>
          <p:cNvPr id="927770" name="Text Box 26"/>
          <p:cNvSpPr txBox="1">
            <a:spLocks noChangeArrowheads="1"/>
          </p:cNvSpPr>
          <p:nvPr/>
        </p:nvSpPr>
        <p:spPr bwMode="auto">
          <a:xfrm>
            <a:off x="39624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k=0</a:t>
            </a:r>
          </a:p>
        </p:txBody>
      </p:sp>
      <p:sp>
        <p:nvSpPr>
          <p:cNvPr id="927771" name="Text Box 27"/>
          <p:cNvSpPr txBox="1">
            <a:spLocks noChangeArrowheads="1"/>
          </p:cNvSpPr>
          <p:nvPr/>
        </p:nvSpPr>
        <p:spPr bwMode="auto">
          <a:xfrm>
            <a:off x="3962400" y="5410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</a:p>
        </p:txBody>
      </p:sp>
      <p:sp>
        <p:nvSpPr>
          <p:cNvPr id="927772" name="UpRibbonSharp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52400" y="457200"/>
            <a:ext cx="1843088" cy="669925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18900"/>
              <a:gd name="G6" fmla="*/ 18900 1 2"/>
              <a:gd name="G7" fmla="+- 21600 0 G6"/>
              <a:gd name="G8" fmla="+- 18900 0 0"/>
              <a:gd name="T0" fmla="*/ 10800 w 21600"/>
              <a:gd name="T1" fmla="*/ 0 h 21600"/>
              <a:gd name="T2" fmla="*/ 2700 w 21600"/>
              <a:gd name="T3" fmla="*/ 12150 h 21600"/>
              <a:gd name="T4" fmla="*/ 10800 w 21600"/>
              <a:gd name="T5" fmla="*/ 18900 h 21600"/>
              <a:gd name="T6" fmla="*/ 18900 w 21600"/>
              <a:gd name="T7" fmla="*/ 121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0 h 21600"/>
              <a:gd name="T14" fmla="*/ G4 w 21600"/>
              <a:gd name="T15" fmla="*/ G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21600"/>
                </a:moveTo>
                <a:lnTo>
                  <a:pt x="8100" y="21600"/>
                </a:lnTo>
                <a:lnTo>
                  <a:pt x="8100" y="18900"/>
                </a:lnTo>
                <a:lnTo>
                  <a:pt x="13500" y="18900"/>
                </a:lnTo>
                <a:lnTo>
                  <a:pt x="13500" y="21600"/>
                </a:lnTo>
                <a:lnTo>
                  <a:pt x="21600" y="21600"/>
                </a:lnTo>
                <a:lnTo>
                  <a:pt x="18900" y="12150"/>
                </a:lnTo>
                <a:lnTo>
                  <a:pt x="21600" y="2700"/>
                </a:lnTo>
                <a:lnTo>
                  <a:pt x="16200" y="2700"/>
                </a:lnTo>
                <a:lnTo>
                  <a:pt x="16200" y="0"/>
                </a:lnTo>
                <a:lnTo>
                  <a:pt x="5400" y="0"/>
                </a:lnTo>
                <a:lnTo>
                  <a:pt x="5400" y="2700"/>
                </a:lnTo>
                <a:lnTo>
                  <a:pt x="0" y="2700"/>
                </a:lnTo>
                <a:lnTo>
                  <a:pt x="2700" y="12150"/>
                </a:lnTo>
                <a:close/>
              </a:path>
              <a:path w="21600" h="21600" fill="none" extrusionOk="0">
                <a:moveTo>
                  <a:pt x="8100" y="18900"/>
                </a:moveTo>
                <a:lnTo>
                  <a:pt x="5400" y="18900"/>
                </a:lnTo>
                <a:lnTo>
                  <a:pt x="5400" y="2700"/>
                </a:lnTo>
              </a:path>
              <a:path w="21600" h="21600" fill="none" extrusionOk="0">
                <a:moveTo>
                  <a:pt x="5400" y="18900"/>
                </a:moveTo>
                <a:lnTo>
                  <a:pt x="8100" y="21600"/>
                </a:lnTo>
              </a:path>
              <a:path w="21600" h="21600" fill="none" extrusionOk="0">
                <a:moveTo>
                  <a:pt x="13500" y="18900"/>
                </a:moveTo>
                <a:lnTo>
                  <a:pt x="16200" y="18900"/>
                </a:lnTo>
                <a:lnTo>
                  <a:pt x="16200" y="2700"/>
                </a:lnTo>
              </a:path>
              <a:path w="21600" h="21600" fill="none" extrusionOk="0">
                <a:moveTo>
                  <a:pt x="16200" y="18900"/>
                </a:moveTo>
                <a:lnTo>
                  <a:pt x="13500" y="21600"/>
                </a:lnTo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66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73" name="Text Box 2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首页</a:t>
            </a:r>
          </a:p>
        </p:txBody>
      </p:sp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2133600" y="381000"/>
            <a:ext cx="5715000" cy="906463"/>
            <a:chOff x="1296" y="1824"/>
            <a:chExt cx="2976" cy="432"/>
          </a:xfrm>
        </p:grpSpPr>
        <p:sp>
          <p:nvSpPr>
            <p:cNvPr id="927775" name="AutoShape 3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6" name="AutoShape 3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7" name="Text Box 3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(ADT)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gray">
            <a:xfrm>
              <a:off x="1405" y="1859"/>
              <a:ext cx="19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build="p" autoUpdateAnimBg="0"/>
      <p:bldP spid="927766" grpId="0" autoUpdateAnimBg="0"/>
      <p:bldP spid="927767" grpId="0" autoUpdateAnimBg="0"/>
      <p:bldP spid="927768" grpId="0" autoUpdateAnimBg="0"/>
      <p:bldP spid="927769" grpId="0" autoUpdateAnimBg="0"/>
      <p:bldP spid="927770" grpId="0" autoUpdateAnimBg="0"/>
      <p:bldP spid="9277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1752600" y="1905000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2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Σ   b</a:t>
            </a:r>
            <a:r>
              <a:rPr kumimoji="1" lang="en-US" altLang="zh-CN" sz="36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600" b="0" i="0" u="none" strike="noStrike" kern="1200" cap="none" spc="0" normalizeH="0" baseline="-2500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n-k-1</a:t>
            </a:r>
          </a:p>
        </p:txBody>
      </p:sp>
      <p:sp>
        <p:nvSpPr>
          <p:cNvPr id="928773" name="Text Box 5"/>
          <p:cNvSpPr txBox="1">
            <a:spLocks noChangeArrowheads="1"/>
          </p:cNvSpPr>
          <p:nvPr/>
        </p:nvSpPr>
        <p:spPr bwMode="auto">
          <a:xfrm>
            <a:off x="2362200" y="220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k=0</a:t>
            </a:r>
          </a:p>
        </p:txBody>
      </p:sp>
      <p:sp>
        <p:nvSpPr>
          <p:cNvPr id="928774" name="Text Box 6"/>
          <p:cNvSpPr txBox="1">
            <a:spLocks noChangeArrowheads="1"/>
          </p:cNvSpPr>
          <p:nvPr/>
        </p:nvSpPr>
        <p:spPr bwMode="auto">
          <a:xfrm>
            <a:off x="2362200" y="1676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</a:p>
        </p:txBody>
      </p:sp>
      <p:sp>
        <p:nvSpPr>
          <p:cNvPr id="928783" name="Up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52400" y="457200"/>
            <a:ext cx="1843088" cy="669925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18900"/>
              <a:gd name="G6" fmla="*/ 18900 1 2"/>
              <a:gd name="G7" fmla="+- 21600 0 G6"/>
              <a:gd name="G8" fmla="+- 18900 0 0"/>
              <a:gd name="T0" fmla="*/ 10800 w 21600"/>
              <a:gd name="T1" fmla="*/ 0 h 21600"/>
              <a:gd name="T2" fmla="*/ 2700 w 21600"/>
              <a:gd name="T3" fmla="*/ 12150 h 21600"/>
              <a:gd name="T4" fmla="*/ 10800 w 21600"/>
              <a:gd name="T5" fmla="*/ 18900 h 21600"/>
              <a:gd name="T6" fmla="*/ 18900 w 21600"/>
              <a:gd name="T7" fmla="*/ 121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0 h 21600"/>
              <a:gd name="T14" fmla="*/ G4 w 21600"/>
              <a:gd name="T15" fmla="*/ G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21600"/>
                </a:moveTo>
                <a:lnTo>
                  <a:pt x="8100" y="21600"/>
                </a:lnTo>
                <a:lnTo>
                  <a:pt x="8100" y="18900"/>
                </a:lnTo>
                <a:lnTo>
                  <a:pt x="13500" y="18900"/>
                </a:lnTo>
                <a:lnTo>
                  <a:pt x="13500" y="21600"/>
                </a:lnTo>
                <a:lnTo>
                  <a:pt x="21600" y="21600"/>
                </a:lnTo>
                <a:lnTo>
                  <a:pt x="18900" y="12150"/>
                </a:lnTo>
                <a:lnTo>
                  <a:pt x="21600" y="2700"/>
                </a:lnTo>
                <a:lnTo>
                  <a:pt x="16200" y="2700"/>
                </a:lnTo>
                <a:lnTo>
                  <a:pt x="16200" y="0"/>
                </a:lnTo>
                <a:lnTo>
                  <a:pt x="5400" y="0"/>
                </a:lnTo>
                <a:lnTo>
                  <a:pt x="5400" y="2700"/>
                </a:lnTo>
                <a:lnTo>
                  <a:pt x="0" y="2700"/>
                </a:lnTo>
                <a:lnTo>
                  <a:pt x="2700" y="12150"/>
                </a:lnTo>
                <a:close/>
              </a:path>
              <a:path w="21600" h="21600" fill="none" extrusionOk="0">
                <a:moveTo>
                  <a:pt x="8100" y="18900"/>
                </a:moveTo>
                <a:lnTo>
                  <a:pt x="5400" y="18900"/>
                </a:lnTo>
                <a:lnTo>
                  <a:pt x="5400" y="2700"/>
                </a:lnTo>
              </a:path>
              <a:path w="21600" h="21600" fill="none" extrusionOk="0">
                <a:moveTo>
                  <a:pt x="5400" y="18900"/>
                </a:moveTo>
                <a:lnTo>
                  <a:pt x="8100" y="21600"/>
                </a:lnTo>
              </a:path>
              <a:path w="21600" h="21600" fill="none" extrusionOk="0">
                <a:moveTo>
                  <a:pt x="13500" y="18900"/>
                </a:moveTo>
                <a:lnTo>
                  <a:pt x="16200" y="18900"/>
                </a:lnTo>
                <a:lnTo>
                  <a:pt x="16200" y="2700"/>
                </a:lnTo>
              </a:path>
              <a:path w="21600" h="21600" fill="none" extrusionOk="0">
                <a:moveTo>
                  <a:pt x="16200" y="18900"/>
                </a:moveTo>
                <a:lnTo>
                  <a:pt x="13500" y="21600"/>
                </a:lnTo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66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首页</a:t>
            </a:r>
          </a:p>
        </p:txBody>
      </p:sp>
      <p:grpSp>
        <p:nvGrpSpPr>
          <p:cNvPr id="2056" name="Group 17"/>
          <p:cNvGrpSpPr>
            <a:grpSpLocks/>
          </p:cNvGrpSpPr>
          <p:nvPr/>
        </p:nvGrpSpPr>
        <p:grpSpPr bwMode="auto">
          <a:xfrm>
            <a:off x="2133600" y="381000"/>
            <a:ext cx="5715000" cy="906463"/>
            <a:chOff x="1296" y="1824"/>
            <a:chExt cx="2976" cy="432"/>
          </a:xfrm>
        </p:grpSpPr>
        <p:sp>
          <p:nvSpPr>
            <p:cNvPr id="928786" name="AutoShape 18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AutoShape 19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Text Box 20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(ADT)</a:t>
              </a:r>
            </a:p>
          </p:txBody>
        </p:sp>
        <p:sp>
          <p:nvSpPr>
            <p:cNvPr id="2061" name="Text Box 21"/>
            <p:cNvSpPr txBox="1">
              <a:spLocks noChangeArrowheads="1"/>
            </p:cNvSpPr>
            <p:nvPr/>
          </p:nvSpPr>
          <p:spPr bwMode="gray">
            <a:xfrm>
              <a:off x="1405" y="1859"/>
              <a:ext cx="19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057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卡特兰数</a:t>
            </a:r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287463" y="2986088"/>
          <a:ext cx="5873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5" imgW="2095200" imgH="406080" progId="Equation.3">
                  <p:embed/>
                </p:oleObj>
              </mc:Choice>
              <mc:Fallback>
                <p:oleObj name="公式" r:id="rId5" imgW="2095200" imgH="406080" progId="Equation.3">
                  <p:embed/>
                  <p:pic>
                    <p:nvPicPr>
                      <p:cNvPr id="20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986088"/>
                        <a:ext cx="58737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476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utoUpdateAnimBg="0"/>
      <p:bldP spid="928773" grpId="0" autoUpdateAnimBg="0"/>
      <p:bldP spid="9287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DD812-B3DF-42EA-BFA8-095D9848C247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4700" y="800100"/>
            <a:ext cx="757555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若已知三对角矩阵中某元素 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A[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][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]</a:t>
            </a:r>
            <a:r>
              <a:rPr lang="en-US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在数组 </a:t>
            </a:r>
            <a:r>
              <a:rPr lang="en-US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B[ ] </a:t>
            </a: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存放于第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个位置，则有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(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+ 1) / 3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    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2 *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i</a:t>
            </a:r>
            <a:endParaRPr lang="en-US" altLang="zh-CN" sz="3000" b="1" i="1" smtClean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例如，当 </a:t>
            </a:r>
            <a:r>
              <a:rPr lang="en-US" altLang="zh-CN" sz="30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= 8 </a:t>
            </a: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时，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(8+1) / 3 = 3, 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= 8 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2*3 = 2</a:t>
            </a:r>
            <a:endParaRPr lang="en-US" altLang="zh-CN" sz="3000" b="1" smtClean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zh-CN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当 </a:t>
            </a:r>
            <a:r>
              <a:rPr lang="en-US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k = 10 </a:t>
            </a:r>
            <a:r>
              <a:rPr lang="zh-CN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时，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zh-CN" sz="3000" b="1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(10+1) / 3 = 3,  </a:t>
            </a:r>
            <a:r>
              <a:rPr lang="en-US" altLang="zh-CN" sz="3000" b="1" i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= 10 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smtClean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2*3 = 4</a:t>
            </a:r>
          </a:p>
        </p:txBody>
      </p:sp>
      <p:sp>
        <p:nvSpPr>
          <p:cNvPr id="3379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93725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6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796</Words>
  <Application>Microsoft Office PowerPoint</Application>
  <PresentationFormat>全屏显示(4:3)</PresentationFormat>
  <Paragraphs>117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等线</vt:lpstr>
      <vt:lpstr>仿宋_GB2312</vt:lpstr>
      <vt:lpstr>黑体</vt:lpstr>
      <vt:lpstr>华文新魏</vt:lpstr>
      <vt:lpstr>楷体_GB2312</vt:lpstr>
      <vt:lpstr>隶书</vt:lpstr>
      <vt:lpstr>宋体</vt:lpstr>
      <vt:lpstr>Arial</vt:lpstr>
      <vt:lpstr>Arial Black</vt:lpstr>
      <vt:lpstr>Arial Narrow</vt:lpstr>
      <vt:lpstr>Calibri</vt:lpstr>
      <vt:lpstr>Courier New</vt:lpstr>
      <vt:lpstr>Symbol</vt:lpstr>
      <vt:lpstr>Times New Roman</vt:lpstr>
      <vt:lpstr>Wingdings</vt:lpstr>
      <vt:lpstr>Pixel</vt:lpstr>
      <vt:lpstr>Office 主题</vt:lpstr>
      <vt:lpstr>1_Pixel</vt:lpstr>
      <vt:lpstr>公式</vt:lpstr>
      <vt:lpstr>PowerPoint 演示文稿</vt:lpstr>
      <vt:lpstr>PowerPoint 演示文稿</vt:lpstr>
      <vt:lpstr>习题</vt:lpstr>
      <vt:lpstr>PowerPoint 演示文稿</vt:lpstr>
      <vt:lpstr>PowerPoint 演示文稿</vt:lpstr>
      <vt:lpstr>PowerPoint 演示文稿</vt:lpstr>
      <vt:lpstr>非递归解法：</vt:lpstr>
      <vt:lpstr>PowerPoint 演示文稿</vt:lpstr>
      <vt:lpstr>PowerPoint 演示文稿</vt:lpstr>
      <vt:lpstr>(1) 线性探查法 (Linear Probing)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Shirer Diao</dc:creator>
  <cp:lastModifiedBy>Shirer Diao</cp:lastModifiedBy>
  <cp:revision>7</cp:revision>
  <dcterms:created xsi:type="dcterms:W3CDTF">2016-12-24T16:56:12Z</dcterms:created>
  <dcterms:modified xsi:type="dcterms:W3CDTF">2017-01-11T17:20:09Z</dcterms:modified>
</cp:coreProperties>
</file>