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7" r:id="rId3"/>
    <p:sldId id="288" r:id="rId4"/>
    <p:sldId id="289" r:id="rId5"/>
    <p:sldId id="290" r:id="rId6"/>
    <p:sldId id="294" r:id="rId7"/>
    <p:sldId id="291" r:id="rId8"/>
    <p:sldId id="292" r:id="rId9"/>
    <p:sldId id="295"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598" autoAdjust="0"/>
  </p:normalViewPr>
  <p:slideViewPr>
    <p:cSldViewPr snapToGrid="0">
      <p:cViewPr varScale="1">
        <p:scale>
          <a:sx n="118" d="100"/>
          <a:sy n="118" d="100"/>
        </p:scale>
        <p:origin x="52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89BE-9FD0-4242-9179-B08E39D24C91}" type="datetimeFigureOut">
              <a:rPr lang="zh-CN" altLang="en-US" smtClean="0"/>
              <a:t>2018/12/11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7B70E-733A-4489-9F69-CF77FA373C88}" type="slidenum">
              <a:rPr lang="zh-CN" altLang="en-US" smtClean="0"/>
              <a:t>‹#›</a:t>
            </a:fld>
            <a:endParaRPr lang="zh-CN" altLang="en-US"/>
          </a:p>
        </p:txBody>
      </p:sp>
    </p:spTree>
    <p:extLst>
      <p:ext uri="{BB962C8B-B14F-4D97-AF65-F5344CB8AC3E}">
        <p14:creationId xmlns:p14="http://schemas.microsoft.com/office/powerpoint/2010/main" val="342089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28655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7723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92366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424955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46237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117833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88461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2049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26537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8560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4711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C560D-19CA-4606-9D76-D74B4C2A50E8}" type="datetimeFigureOut">
              <a:rPr lang="zh-CN" altLang="en-US" smtClean="0"/>
              <a:t>2018/12/11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144426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ython3-cookbook.readthedocs.io/zh_CN/latest/c06/p02_read-write_json_dat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rummy.com/software/BeautifulSoup/bs4/doc/index.zh.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crummy.com/software/BeautifulSoup/bs4/doc/index.zh.html#css" TargetMode="External"/><Relationship Id="rId7" Type="http://schemas.openxmlformats.org/officeDocument/2006/relationships/image" Target="../media/image4.png"/><Relationship Id="rId2" Type="http://schemas.openxmlformats.org/officeDocument/2006/relationships/hyperlink" Target="https://www.crummy.com/software/BeautifulSoup/bs4/doc/index.zh.html#id32"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bs4/doc/index.zh.html#keyword" TargetMode="External"/><Relationship Id="rId5" Type="http://schemas.openxmlformats.org/officeDocument/2006/relationships/hyperlink" Target="https://www.crummy.com/software/BeautifulSoup/bs4/doc/index.zh.html#text" TargetMode="External"/><Relationship Id="rId4" Type="http://schemas.openxmlformats.org/officeDocument/2006/relationships/hyperlink" Target="https://www.crummy.com/software/BeautifulSoup/bs4/doc/index.zh.html#recursiv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xsjy/jieb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a:t>
            </a:r>
            <a:r>
              <a:rPr lang="en-US" altLang="zh-CN" dirty="0"/>
              <a:t>2</a:t>
            </a:r>
            <a:r>
              <a:rPr lang="zh-CN" altLang="en-US" dirty="0"/>
              <a:t>：网络搜索</a:t>
            </a:r>
          </a:p>
        </p:txBody>
      </p:sp>
    </p:spTree>
    <p:extLst>
      <p:ext uri="{BB962C8B-B14F-4D97-AF65-F5344CB8AC3E}">
        <p14:creationId xmlns:p14="http://schemas.microsoft.com/office/powerpoint/2010/main" val="71507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Json</a:t>
            </a:r>
            <a:r>
              <a:rPr lang="zh-CN" altLang="en-US" dirty="0"/>
              <a:t>存取数据</a:t>
            </a:r>
          </a:p>
        </p:txBody>
      </p:sp>
      <p:sp>
        <p:nvSpPr>
          <p:cNvPr id="3" name="内容占位符 2"/>
          <p:cNvSpPr>
            <a:spLocks noGrp="1"/>
          </p:cNvSpPr>
          <p:nvPr>
            <p:ph idx="1"/>
          </p:nvPr>
        </p:nvSpPr>
        <p:spPr/>
        <p:txBody>
          <a:bodyPr/>
          <a:lstStyle/>
          <a:p>
            <a:r>
              <a:rPr lang="en-US" altLang="zh-CN" dirty="0"/>
              <a:t>JSON(JavaScript Object Notation) </a:t>
            </a:r>
            <a:r>
              <a:rPr lang="zh-CN" altLang="en-US" dirty="0"/>
              <a:t>是一种轻量级的数据交换格式，易于人阅读和编写，同时也易于机器解析和生成。</a:t>
            </a:r>
            <a:endParaRPr lang="en-US" altLang="zh-CN" dirty="0"/>
          </a:p>
          <a:p>
            <a:r>
              <a:rPr lang="en-US" altLang="zh-CN" dirty="0">
                <a:hlinkClick r:id="rId2"/>
              </a:rPr>
              <a:t>http://python3-cookbook.readthedocs.io/zh_CN/latest/c06/p02_read-write_json_data.html</a:t>
            </a:r>
            <a:endParaRPr lang="en-US" altLang="zh-CN" dirty="0"/>
          </a:p>
          <a:p>
            <a:r>
              <a:rPr lang="en-US" altLang="zh-CN" dirty="0" err="1"/>
              <a:t>json.dumps</a:t>
            </a:r>
            <a:r>
              <a:rPr lang="en-US" altLang="zh-CN" dirty="0"/>
              <a:t>() </a:t>
            </a:r>
            <a:r>
              <a:rPr lang="zh-CN" altLang="en-US" dirty="0"/>
              <a:t>写入数据</a:t>
            </a:r>
            <a:endParaRPr lang="en-US" altLang="zh-CN" dirty="0"/>
          </a:p>
          <a:p>
            <a:r>
              <a:rPr lang="en-US" altLang="zh-CN" dirty="0" err="1"/>
              <a:t>json.loads</a:t>
            </a:r>
            <a:r>
              <a:rPr lang="en-US" altLang="zh-CN" dirty="0"/>
              <a:t>()</a:t>
            </a:r>
            <a:r>
              <a:rPr lang="zh-CN" altLang="en-US" dirty="0"/>
              <a:t>读入数据</a:t>
            </a:r>
          </a:p>
        </p:txBody>
      </p:sp>
    </p:spTree>
    <p:extLst>
      <p:ext uri="{BB962C8B-B14F-4D97-AF65-F5344CB8AC3E}">
        <p14:creationId xmlns:p14="http://schemas.microsoft.com/office/powerpoint/2010/main" val="83013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233" y="71526"/>
            <a:ext cx="10515600" cy="1325563"/>
          </a:xfrm>
        </p:spPr>
        <p:txBody>
          <a:bodyPr/>
          <a:lstStyle/>
          <a:p>
            <a:r>
              <a:rPr lang="zh-CN" altLang="en-US" dirty="0"/>
              <a:t>练习回顾：</a:t>
            </a:r>
          </a:p>
        </p:txBody>
      </p:sp>
      <p:pic>
        <p:nvPicPr>
          <p:cNvPr id="5" name="图片 4"/>
          <p:cNvPicPr>
            <a:picLocks noChangeAspect="1"/>
          </p:cNvPicPr>
          <p:nvPr/>
        </p:nvPicPr>
        <p:blipFill>
          <a:blip r:embed="rId2"/>
          <a:stretch>
            <a:fillRect/>
          </a:stretch>
        </p:blipFill>
        <p:spPr>
          <a:xfrm>
            <a:off x="705316" y="1397089"/>
            <a:ext cx="2380223" cy="1818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5390684" y="413293"/>
            <a:ext cx="6096000" cy="6001643"/>
          </a:xfrm>
          <a:prstGeom prst="rect">
            <a:avLst/>
          </a:prstGeom>
        </p:spPr>
        <p:txBody>
          <a:bodyPr>
            <a:spAutoFit/>
          </a:bodyPr>
          <a:lstStyle/>
          <a:p>
            <a:r>
              <a:rPr lang="zh-CN" altLang="en-US" sz="2400" dirty="0">
                <a:solidFill>
                  <a:srgbClr val="FF0000"/>
                </a:solidFill>
                <a:latin typeface="华文楷体" panose="02010600040101010101" pitchFamily="2" charset="-122"/>
                <a:ea typeface="华文楷体" panose="02010600040101010101" pitchFamily="2" charset="-122"/>
              </a:rPr>
              <a:t>网络爬虫也叫网络蜘蛛，是通过网页之间的链接地址寻找网页的。</a:t>
            </a:r>
          </a:p>
          <a:p>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在日常上网过程中，我们可能会对某一个网站上的内容十分感兴趣，希望能在线下浏览这个网站上的所有内容，这就需要将这个网站的所有网页及资源保存到本地。网络爬虫程序能够通过网页之间的链接获取整个网站的所有网页及资源信息，并进行抓取。</a:t>
            </a:r>
            <a:endParaRPr lang="en-US" altLang="zh-CN" sz="2400" dirty="0">
              <a:latin typeface="华文楷体" panose="02010600040101010101" pitchFamily="2" charset="-122"/>
              <a:ea typeface="华文楷体" panose="02010600040101010101" pitchFamily="2" charset="-122"/>
            </a:endParaRPr>
          </a:p>
          <a:p>
            <a:r>
              <a:rPr lang="zh-CN" altLang="en-US" sz="2400" dirty="0">
                <a:solidFill>
                  <a:srgbClr val="0070C0"/>
                </a:solidFill>
                <a:latin typeface="华文楷体" panose="02010600040101010101" pitchFamily="2" charset="-122"/>
                <a:ea typeface="华文楷体" panose="02010600040101010101" pitchFamily="2" charset="-122"/>
              </a:rPr>
              <a:t>题目要求</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python</a:t>
            </a:r>
            <a:r>
              <a:rPr lang="zh-CN" altLang="en-US" sz="2400" dirty="0">
                <a:latin typeface="华文楷体" panose="02010600040101010101" pitchFamily="2" charset="-122"/>
                <a:ea typeface="华文楷体" panose="02010600040101010101" pitchFamily="2" charset="-122"/>
              </a:rPr>
              <a:t>编写网络爬虫程序，按照网站的目录结构下载一个网站的所有网页及图片等资源文件。</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提示：</a:t>
            </a:r>
            <a:endParaRPr lang="en-US" altLang="zh-CN" sz="2400"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 查看</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中字符串</a:t>
            </a:r>
            <a:r>
              <a:rPr lang="en-US" altLang="zh-CN" dirty="0" err="1">
                <a:latin typeface="华文楷体" panose="02010600040101010101" pitchFamily="2" charset="-122"/>
                <a:ea typeface="华文楷体" panose="02010600040101010101" pitchFamily="2" charset="-122"/>
              </a:rPr>
              <a:t>str</a:t>
            </a:r>
            <a:r>
              <a:rPr lang="zh-CN" altLang="en-US" dirty="0">
                <a:latin typeface="华文楷体" panose="02010600040101010101" pitchFamily="2" charset="-122"/>
                <a:ea typeface="华文楷体" panose="02010600040101010101" pitchFamily="2" charset="-122"/>
              </a:rPr>
              <a:t>的函数，对网页相对链接和绝对链接地址进行处理</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help(</a:t>
            </a:r>
            <a:r>
              <a:rPr lang="en-US" altLang="zh-CN" dirty="0" err="1">
                <a:latin typeface="华文楷体" panose="02010600040101010101" pitchFamily="2" charset="-122"/>
                <a:ea typeface="华文楷体" panose="02010600040101010101" pitchFamily="2" charset="-122"/>
              </a:rPr>
              <a:t>str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查看函数帮助。</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文件目录操作方法，利用</a:t>
            </a:r>
            <a:r>
              <a:rPr lang="en-US" altLang="zh-CN" dirty="0" err="1">
                <a:latin typeface="华文楷体" panose="02010600040101010101" pitchFamily="2" charset="-122"/>
                <a:ea typeface="华文楷体" panose="02010600040101010101" pitchFamily="2" charset="-122"/>
              </a:rPr>
              <a:t>os</a:t>
            </a:r>
            <a:r>
              <a:rPr lang="zh-CN" altLang="en-US" dirty="0">
                <a:latin typeface="华文楷体" panose="02010600040101010101" pitchFamily="2" charset="-122"/>
                <a:ea typeface="华文楷体" panose="02010600040101010101" pitchFamily="2" charset="-122"/>
              </a:rPr>
              <a:t>模块。</a:t>
            </a:r>
            <a:r>
              <a:rPr lang="en-US" altLang="zh-CN" dirty="0">
                <a:latin typeface="华文楷体" panose="02010600040101010101" pitchFamily="2" charset="-122"/>
                <a:ea typeface="华文楷体" panose="02010600040101010101" pitchFamily="2" charset="-122"/>
              </a:rPr>
              <a:t>import </a:t>
            </a:r>
            <a:r>
              <a:rPr lang="en-US" altLang="zh-CN" dirty="0" err="1">
                <a:latin typeface="华文楷体" panose="02010600040101010101" pitchFamily="2" charset="-122"/>
                <a:ea typeface="华文楷体" panose="02010600040101010101" pitchFamily="2" charset="-122"/>
              </a:rPr>
              <a:t>os</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os.mkdir</a:t>
            </a:r>
            <a:r>
              <a:rPr lang="zh-CN" altLang="en-US" dirty="0">
                <a:latin typeface="华文楷体" panose="02010600040101010101" pitchFamily="2" charset="-122"/>
                <a:ea typeface="华文楷体" panose="02010600040101010101" pitchFamily="2" charset="-122"/>
              </a:rPr>
              <a:t>为创建目录。</a:t>
            </a:r>
          </a:p>
        </p:txBody>
      </p:sp>
      <p:pic>
        <p:nvPicPr>
          <p:cNvPr id="3" name="图片 2"/>
          <p:cNvPicPr>
            <a:picLocks noChangeAspect="1"/>
          </p:cNvPicPr>
          <p:nvPr/>
        </p:nvPicPr>
        <p:blipFill>
          <a:blip r:embed="rId3"/>
          <a:stretch>
            <a:fillRect/>
          </a:stretch>
        </p:blipFill>
        <p:spPr>
          <a:xfrm>
            <a:off x="2143687" y="3421279"/>
            <a:ext cx="2634791" cy="2921075"/>
          </a:xfrm>
          <a:prstGeom prst="rect">
            <a:avLst/>
          </a:prstGeom>
        </p:spPr>
      </p:pic>
    </p:spTree>
    <p:extLst>
      <p:ext uri="{BB962C8B-B14F-4D97-AF65-F5344CB8AC3E}">
        <p14:creationId xmlns:p14="http://schemas.microsoft.com/office/powerpoint/2010/main" val="127296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233" y="71526"/>
            <a:ext cx="10515600" cy="1325563"/>
          </a:xfrm>
        </p:spPr>
        <p:txBody>
          <a:bodyPr/>
          <a:lstStyle/>
          <a:p>
            <a:r>
              <a:rPr lang="zh-CN" altLang="en-US" dirty="0"/>
              <a:t>实验题目：</a:t>
            </a:r>
          </a:p>
        </p:txBody>
      </p:sp>
      <p:sp>
        <p:nvSpPr>
          <p:cNvPr id="6" name="矩形 5"/>
          <p:cNvSpPr/>
          <p:nvPr/>
        </p:nvSpPr>
        <p:spPr>
          <a:xfrm>
            <a:off x="896676" y="1064576"/>
            <a:ext cx="9808713" cy="5632311"/>
          </a:xfrm>
          <a:prstGeom prst="rect">
            <a:avLst/>
          </a:prstGeom>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网络信息检索是通过技术手段对现有</a:t>
            </a:r>
            <a:r>
              <a:rPr lang="en-US" altLang="zh-CN" sz="2400" dirty="0">
                <a:solidFill>
                  <a:srgbClr val="FF0000"/>
                </a:solidFill>
                <a:latin typeface="华文楷体" panose="02010600040101010101" pitchFamily="2" charset="-122"/>
                <a:ea typeface="华文楷体" panose="02010600040101010101" pitchFamily="2" charset="-122"/>
              </a:rPr>
              <a:t>Internet</a:t>
            </a:r>
            <a:r>
              <a:rPr lang="zh-CN" altLang="en-US" sz="2400" dirty="0">
                <a:solidFill>
                  <a:srgbClr val="FF0000"/>
                </a:solidFill>
                <a:latin typeface="华文楷体" panose="02010600040101010101" pitchFamily="2" charset="-122"/>
                <a:ea typeface="华文楷体" panose="02010600040101010101" pitchFamily="2" charset="-122"/>
              </a:rPr>
              <a:t>上发布的信息进行检索，获取用户需要的各种情报信息。</a:t>
            </a:r>
          </a:p>
          <a:p>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在上网过程中，我们可能会对某一个网站上的某点内容十分感兴趣，继而想了解此网站的所有有关这点内容的报道。如果通过手动方式一个个寻找，非常困难，因此需要开发网络检索工具完成此项任务。</a:t>
            </a:r>
            <a:endParaRPr lang="en-US" altLang="zh-CN" sz="2400" dirty="0">
              <a:latin typeface="华文楷体" panose="02010600040101010101" pitchFamily="2" charset="-122"/>
              <a:ea typeface="华文楷体" panose="02010600040101010101" pitchFamily="2" charset="-122"/>
            </a:endParaRPr>
          </a:p>
          <a:p>
            <a:r>
              <a:rPr lang="zh-CN" altLang="en-US" sz="2400" dirty="0">
                <a:solidFill>
                  <a:srgbClr val="0070C0"/>
                </a:solidFill>
                <a:latin typeface="华文楷体" panose="02010600040101010101" pitchFamily="2" charset="-122"/>
                <a:ea typeface="华文楷体" panose="02010600040101010101" pitchFamily="2" charset="-122"/>
              </a:rPr>
              <a:t>题目要求</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 编写网络爬虫程序，下载学校新闻网站所有文本内容的页面。</a:t>
            </a:r>
            <a:endParaRPr lang="en-US" altLang="zh-CN" sz="2400" dirty="0">
              <a:latin typeface="华文楷体" panose="02010600040101010101" pitchFamily="2" charset="-122"/>
              <a:ea typeface="华文楷体" panose="02010600040101010101" pitchFamily="2" charset="-122"/>
            </a:endParaRPr>
          </a:p>
          <a:p>
            <a:pPr>
              <a:buFont typeface="Wingdings 3" panose="05040102010807070707" pitchFamily="18" charset="2"/>
              <a:buNone/>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http://news.bnu.edu.cn</a:t>
            </a:r>
            <a:r>
              <a:rPr lang="zh-CN" altLang="en-US" sz="2400" dirty="0">
                <a:latin typeface="华文楷体" panose="02010600040101010101" pitchFamily="2" charset="-122"/>
                <a:ea typeface="华文楷体" panose="02010600040101010101" pitchFamily="2" charset="-122"/>
              </a:rPr>
              <a:t>） （必做内容）</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 对站内网页上的文本内容进行分词并建立倒排索引，实现基于关键词的检索功能。（必做内容）</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3. </a:t>
            </a:r>
            <a:r>
              <a:rPr lang="zh-CN" altLang="en-US" sz="2400" dirty="0">
                <a:latin typeface="华文楷体" panose="02010600040101010101" pitchFamily="2" charset="-122"/>
                <a:ea typeface="华文楷体" panose="02010600040101010101" pitchFamily="2" charset="-122"/>
              </a:rPr>
              <a:t>对检索出的网页进行排序，基于词的</a:t>
            </a:r>
            <a:r>
              <a:rPr lang="en-US" altLang="zh-CN" sz="2400" dirty="0" err="1">
                <a:latin typeface="华文楷体" panose="02010600040101010101" pitchFamily="2" charset="-122"/>
                <a:ea typeface="华文楷体" panose="02010600040101010101" pitchFamily="2" charset="-122"/>
              </a:rPr>
              <a:t>tf-idf</a:t>
            </a:r>
            <a:r>
              <a:rPr lang="zh-CN" altLang="en-US" sz="2400" dirty="0">
                <a:latin typeface="华文楷体" panose="02010600040101010101" pitchFamily="2" charset="-122"/>
                <a:ea typeface="华文楷体" panose="02010600040101010101" pitchFamily="2" charset="-122"/>
              </a:rPr>
              <a:t>值评估网页的重要程度，确定检索出的网页排名。（必做内容）</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 生成新闻网站的词云图。（选做内容）</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基于</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的结果，计算并利用网页的</a:t>
            </a:r>
            <a:r>
              <a:rPr lang="en-US" altLang="zh-CN" sz="2400" dirty="0">
                <a:latin typeface="华文楷体" panose="02010600040101010101" pitchFamily="2" charset="-122"/>
                <a:ea typeface="华文楷体" panose="02010600040101010101" pitchFamily="2" charset="-122"/>
              </a:rPr>
              <a:t>PageRank</a:t>
            </a:r>
            <a:r>
              <a:rPr lang="zh-CN" altLang="en-US" sz="2400" dirty="0">
                <a:latin typeface="华文楷体" panose="02010600040101010101" pitchFamily="2" charset="-122"/>
                <a:ea typeface="华文楷体" panose="02010600040101010101" pitchFamily="2" charset="-122"/>
              </a:rPr>
              <a:t>值评估网页的重要程度，确定检索出的网页排名。 （选做内容）</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55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Beautiful Soup</a:t>
            </a:r>
            <a:r>
              <a:rPr lang="zh-CN" altLang="en-US" dirty="0"/>
              <a:t>分析网页</a:t>
            </a:r>
          </a:p>
        </p:txBody>
      </p:sp>
      <p:sp>
        <p:nvSpPr>
          <p:cNvPr id="3" name="内容占位符 2"/>
          <p:cNvSpPr>
            <a:spLocks noGrp="1"/>
          </p:cNvSpPr>
          <p:nvPr>
            <p:ph idx="1"/>
          </p:nvPr>
        </p:nvSpPr>
        <p:spPr>
          <a:xfrm>
            <a:off x="764475" y="1517512"/>
            <a:ext cx="10515600" cy="4351338"/>
          </a:xfrm>
        </p:spPr>
        <p:txBody>
          <a:bodyPr/>
          <a:lstStyle/>
          <a:p>
            <a:r>
              <a:rPr lang="en-US" altLang="zh-CN" dirty="0"/>
              <a:t>Beautiful Soup </a:t>
            </a:r>
            <a:r>
              <a:rPr lang="zh-CN" altLang="en-US" dirty="0"/>
              <a:t>是一个可以从</a:t>
            </a:r>
            <a:r>
              <a:rPr lang="en-US" altLang="zh-CN" dirty="0"/>
              <a:t>HTML</a:t>
            </a:r>
            <a:r>
              <a:rPr lang="zh-CN" altLang="en-US" dirty="0"/>
              <a:t>或</a:t>
            </a:r>
            <a:r>
              <a:rPr lang="en-US" altLang="zh-CN" dirty="0"/>
              <a:t>XML</a:t>
            </a:r>
            <a:r>
              <a:rPr lang="zh-CN" altLang="en-US" dirty="0"/>
              <a:t>文件中提取数据的</a:t>
            </a:r>
            <a:r>
              <a:rPr lang="en-US" altLang="zh-CN" dirty="0"/>
              <a:t>Python</a:t>
            </a:r>
            <a:r>
              <a:rPr lang="zh-CN" altLang="en-US" dirty="0"/>
              <a:t>库。</a:t>
            </a:r>
            <a:endParaRPr lang="en-US" altLang="zh-CN" dirty="0"/>
          </a:p>
          <a:p>
            <a:r>
              <a:rPr lang="en-US" altLang="zh-CN" dirty="0">
                <a:hlinkClick r:id="rId2"/>
              </a:rPr>
              <a:t>https://www.crummy.com/software/BeautifulSoup/bs4/doc/index.zh.html</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3564419" y="3211138"/>
            <a:ext cx="4552960" cy="3488463"/>
          </a:xfrm>
          <a:prstGeom prst="rect">
            <a:avLst/>
          </a:prstGeom>
        </p:spPr>
      </p:pic>
    </p:spTree>
    <p:extLst>
      <p:ext uri="{BB962C8B-B14F-4D97-AF65-F5344CB8AC3E}">
        <p14:creationId xmlns:p14="http://schemas.microsoft.com/office/powerpoint/2010/main" val="209294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76281"/>
            <a:ext cx="10515600" cy="946841"/>
          </a:xfrm>
        </p:spPr>
        <p:txBody>
          <a:bodyPr/>
          <a:lstStyle/>
          <a:p>
            <a:r>
              <a:rPr lang="en-US" altLang="zh-CN" dirty="0" err="1"/>
              <a:t>BeautifulSoup</a:t>
            </a:r>
            <a:r>
              <a:rPr lang="zh-CN" altLang="en-US" dirty="0"/>
              <a:t>获取网页内容</a:t>
            </a:r>
          </a:p>
        </p:txBody>
      </p:sp>
      <p:sp>
        <p:nvSpPr>
          <p:cNvPr id="7" name="矩形 6"/>
          <p:cNvSpPr/>
          <p:nvPr/>
        </p:nvSpPr>
        <p:spPr>
          <a:xfrm>
            <a:off x="6883040" y="1756863"/>
            <a:ext cx="5211683" cy="369332"/>
          </a:xfrm>
          <a:prstGeom prst="rect">
            <a:avLst/>
          </a:prstGeom>
        </p:spPr>
        <p:txBody>
          <a:bodyPr wrap="none">
            <a:spAutoFit/>
          </a:bodyPr>
          <a:lstStyle/>
          <a:p>
            <a:r>
              <a:rPr lang="en-US" altLang="zh-CN" dirty="0" err="1">
                <a:solidFill>
                  <a:srgbClr val="000000"/>
                </a:solidFill>
                <a:latin typeface="Arial" panose="020B0604020202020204" pitchFamily="34" charset="0"/>
              </a:rPr>
              <a:t>find_all</a:t>
            </a:r>
            <a:r>
              <a:rPr lang="en-US" altLang="zh-CN" dirty="0">
                <a:solidFill>
                  <a:srgbClr val="000000"/>
                </a:solidFill>
                <a:latin typeface="Arial" panose="020B0604020202020204" pitchFamily="34" charset="0"/>
              </a:rPr>
              <a:t>( </a:t>
            </a:r>
            <a:r>
              <a:rPr lang="en-US" altLang="zh-CN" dirty="0">
                <a:solidFill>
                  <a:srgbClr val="355F7C"/>
                </a:solidFill>
                <a:latin typeface="Arial" panose="020B0604020202020204" pitchFamily="34" charset="0"/>
                <a:hlinkClick r:id="rId2"/>
              </a:rPr>
              <a:t>name</a:t>
            </a:r>
            <a:r>
              <a:rPr lang="en-US" altLang="zh-CN" dirty="0">
                <a:solidFill>
                  <a:srgbClr val="000000"/>
                </a:solidFill>
                <a:latin typeface="Arial" panose="020B0604020202020204" pitchFamily="34" charset="0"/>
              </a:rPr>
              <a:t> , </a:t>
            </a:r>
            <a:r>
              <a:rPr lang="en-US" altLang="zh-CN" dirty="0" err="1">
                <a:solidFill>
                  <a:srgbClr val="355F7C"/>
                </a:solidFill>
                <a:latin typeface="Arial" panose="020B0604020202020204" pitchFamily="34" charset="0"/>
                <a:hlinkClick r:id="rId3"/>
              </a:rPr>
              <a:t>attrs</a:t>
            </a:r>
            <a:r>
              <a:rPr lang="en-US" altLang="zh-CN" dirty="0">
                <a:solidFill>
                  <a:srgbClr val="000000"/>
                </a:solidFill>
                <a:latin typeface="Arial" panose="020B0604020202020204" pitchFamily="34" charset="0"/>
              </a:rPr>
              <a:t> , </a:t>
            </a:r>
            <a:r>
              <a:rPr lang="en-US" altLang="zh-CN" dirty="0">
                <a:solidFill>
                  <a:srgbClr val="355F7C"/>
                </a:solidFill>
                <a:latin typeface="Arial" panose="020B0604020202020204" pitchFamily="34" charset="0"/>
                <a:hlinkClick r:id="rId4"/>
              </a:rPr>
              <a:t>recursive</a:t>
            </a:r>
            <a:r>
              <a:rPr lang="en-US" altLang="zh-CN" dirty="0">
                <a:solidFill>
                  <a:srgbClr val="000000"/>
                </a:solidFill>
                <a:latin typeface="Arial" panose="020B0604020202020204" pitchFamily="34" charset="0"/>
              </a:rPr>
              <a:t> , </a:t>
            </a:r>
            <a:r>
              <a:rPr lang="en-US" altLang="zh-CN" dirty="0">
                <a:solidFill>
                  <a:srgbClr val="355F7C"/>
                </a:solidFill>
                <a:latin typeface="Arial" panose="020B0604020202020204" pitchFamily="34" charset="0"/>
                <a:hlinkClick r:id="rId5"/>
              </a:rPr>
              <a:t>text</a:t>
            </a:r>
            <a:r>
              <a:rPr lang="en-US" altLang="zh-CN" dirty="0">
                <a:solidFill>
                  <a:srgbClr val="000000"/>
                </a:solidFill>
                <a:latin typeface="Arial" panose="020B0604020202020204" pitchFamily="34" charset="0"/>
              </a:rPr>
              <a:t> , </a:t>
            </a:r>
            <a:r>
              <a:rPr lang="en-US" altLang="zh-CN" dirty="0">
                <a:solidFill>
                  <a:srgbClr val="355F7C"/>
                </a:solidFill>
                <a:latin typeface="Arial" panose="020B0604020202020204" pitchFamily="34" charset="0"/>
                <a:hlinkClick r:id="rId6"/>
              </a:rPr>
              <a:t>**</a:t>
            </a:r>
            <a:r>
              <a:rPr lang="en-US" altLang="zh-CN" dirty="0" err="1">
                <a:solidFill>
                  <a:srgbClr val="355F7C"/>
                </a:solidFill>
                <a:latin typeface="Arial" panose="020B0604020202020204" pitchFamily="34" charset="0"/>
                <a:hlinkClick r:id="rId6"/>
              </a:rPr>
              <a:t>kwargs</a:t>
            </a:r>
            <a:r>
              <a:rPr lang="en-US" altLang="zh-CN" dirty="0">
                <a:solidFill>
                  <a:srgbClr val="000000"/>
                </a:solidFill>
                <a:latin typeface="Arial" panose="020B0604020202020204" pitchFamily="34" charset="0"/>
              </a:rPr>
              <a:t> )</a:t>
            </a:r>
            <a:endParaRPr lang="zh-CN" altLang="en-US" dirty="0"/>
          </a:p>
        </p:txBody>
      </p:sp>
      <p:sp>
        <p:nvSpPr>
          <p:cNvPr id="9" name="矩形 8"/>
          <p:cNvSpPr/>
          <p:nvPr/>
        </p:nvSpPr>
        <p:spPr>
          <a:xfrm>
            <a:off x="6729195" y="2228671"/>
            <a:ext cx="5650265" cy="1200329"/>
          </a:xfrm>
          <a:prstGeom prst="rect">
            <a:avLst/>
          </a:prstGeom>
        </p:spPr>
        <p:txBody>
          <a:bodyPr wrap="none">
            <a:spAutoFit/>
          </a:bodyPr>
          <a:lstStyle/>
          <a:p>
            <a:r>
              <a:rPr lang="zh-CN" altLang="en-US" dirty="0"/>
              <a:t>name 参数可以查找所有名字为 name 的标签。</a:t>
            </a:r>
            <a:endParaRPr lang="en-US" altLang="zh-CN" dirty="0"/>
          </a:p>
          <a:p>
            <a:r>
              <a:rPr lang="en-US" altLang="zh-CN" dirty="0" err="1"/>
              <a:t>attrs</a:t>
            </a:r>
            <a:r>
              <a:rPr lang="zh-CN" altLang="en-US" dirty="0"/>
              <a:t>参数可以查找所有属性为</a:t>
            </a:r>
            <a:r>
              <a:rPr lang="en-US" altLang="zh-CN" dirty="0" err="1"/>
              <a:t>attrs</a:t>
            </a:r>
            <a:r>
              <a:rPr lang="zh-CN" altLang="en-US" dirty="0"/>
              <a:t>值的标签。</a:t>
            </a:r>
            <a:endParaRPr lang="en-US" altLang="zh-CN" dirty="0"/>
          </a:p>
          <a:p>
            <a:r>
              <a:rPr lang="en-US" altLang="zh-CN" dirty="0"/>
              <a:t>Recursive</a:t>
            </a:r>
            <a:r>
              <a:rPr lang="zh-CN" altLang="en-US" dirty="0"/>
              <a:t>参数为</a:t>
            </a:r>
            <a:r>
              <a:rPr lang="en-US" altLang="zh-CN" dirty="0"/>
              <a:t>bool</a:t>
            </a:r>
            <a:r>
              <a:rPr lang="zh-CN" altLang="en-US" dirty="0"/>
              <a:t>值，确定是否搜索标签的子节点。</a:t>
            </a:r>
            <a:endParaRPr lang="en-US" altLang="zh-CN" dirty="0"/>
          </a:p>
          <a:p>
            <a:r>
              <a:rPr lang="zh-CN" altLang="en-US" dirty="0"/>
              <a:t>通过 </a:t>
            </a:r>
            <a:r>
              <a:rPr lang="en-US" altLang="zh-CN" dirty="0"/>
              <a:t>text </a:t>
            </a:r>
            <a:r>
              <a:rPr lang="zh-CN" altLang="en-US" dirty="0"/>
              <a:t>参数可以搜搜文档中的字符串内容。</a:t>
            </a:r>
          </a:p>
        </p:txBody>
      </p:sp>
      <p:sp>
        <p:nvSpPr>
          <p:cNvPr id="4" name="文本框 3">
            <a:extLst>
              <a:ext uri="{FF2B5EF4-FFF2-40B4-BE49-F238E27FC236}">
                <a16:creationId xmlns:a16="http://schemas.microsoft.com/office/drawing/2014/main" id="{081720DA-E5E9-4504-90DE-2F8C00F13551}"/>
              </a:ext>
            </a:extLst>
          </p:cNvPr>
          <p:cNvSpPr txBox="1"/>
          <p:nvPr/>
        </p:nvSpPr>
        <p:spPr>
          <a:xfrm>
            <a:off x="902233" y="1416507"/>
            <a:ext cx="6971490"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创建 </a:t>
            </a:r>
            <a:r>
              <a:rPr lang="en-US" altLang="zh-CN" dirty="0" err="1"/>
              <a:t>beautifulsoup</a:t>
            </a:r>
            <a:r>
              <a:rPr lang="en-US" altLang="zh-CN" dirty="0"/>
              <a:t> </a:t>
            </a:r>
            <a:r>
              <a:rPr lang="zh-CN" altLang="en-US" dirty="0"/>
              <a:t>对象</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从文档中找到所有</a:t>
            </a:r>
            <a:r>
              <a:rPr lang="en-US" altLang="zh-CN" dirty="0"/>
              <a:t>&lt;a&gt;</a:t>
            </a:r>
            <a:r>
              <a:rPr lang="zh-CN" altLang="en-US" dirty="0"/>
              <a:t>标签的链接</a:t>
            </a:r>
            <a:r>
              <a:rPr lang="en-US" altLang="zh-CN" dirty="0"/>
              <a:t>:</a:t>
            </a:r>
            <a:br>
              <a:rPr lang="zh-CN" altLang="en-US" dirty="0"/>
            </a:br>
            <a:endParaRPr lang="zh-CN" altLang="en-US" dirty="0"/>
          </a:p>
        </p:txBody>
      </p:sp>
      <p:pic>
        <p:nvPicPr>
          <p:cNvPr id="8" name="图片 7">
            <a:extLst>
              <a:ext uri="{FF2B5EF4-FFF2-40B4-BE49-F238E27FC236}">
                <a16:creationId xmlns:a16="http://schemas.microsoft.com/office/drawing/2014/main" id="{F51CF5F8-032A-47DA-BF08-AA9E51297805}"/>
              </a:ext>
            </a:extLst>
          </p:cNvPr>
          <p:cNvPicPr>
            <a:picLocks noChangeAspect="1"/>
          </p:cNvPicPr>
          <p:nvPr/>
        </p:nvPicPr>
        <p:blipFill>
          <a:blip r:embed="rId7"/>
          <a:stretch>
            <a:fillRect/>
          </a:stretch>
        </p:blipFill>
        <p:spPr>
          <a:xfrm>
            <a:off x="1029699" y="1817980"/>
            <a:ext cx="5319221" cy="1325995"/>
          </a:xfrm>
          <a:prstGeom prst="rect">
            <a:avLst/>
          </a:prstGeom>
        </p:spPr>
      </p:pic>
      <p:pic>
        <p:nvPicPr>
          <p:cNvPr id="11" name="图片 10">
            <a:extLst>
              <a:ext uri="{FF2B5EF4-FFF2-40B4-BE49-F238E27FC236}">
                <a16:creationId xmlns:a16="http://schemas.microsoft.com/office/drawing/2014/main" id="{719ED73C-E270-4DEB-8BFE-460631C76A4F}"/>
              </a:ext>
            </a:extLst>
          </p:cNvPr>
          <p:cNvPicPr>
            <a:picLocks noChangeAspect="1"/>
          </p:cNvPicPr>
          <p:nvPr/>
        </p:nvPicPr>
        <p:blipFill>
          <a:blip r:embed="rId8"/>
          <a:stretch>
            <a:fillRect/>
          </a:stretch>
        </p:blipFill>
        <p:spPr>
          <a:xfrm>
            <a:off x="1122154" y="3777716"/>
            <a:ext cx="5814564" cy="2994920"/>
          </a:xfrm>
          <a:prstGeom prst="rect">
            <a:avLst/>
          </a:prstGeom>
        </p:spPr>
      </p:pic>
    </p:spTree>
    <p:extLst>
      <p:ext uri="{BB962C8B-B14F-4D97-AF65-F5344CB8AC3E}">
        <p14:creationId xmlns:p14="http://schemas.microsoft.com/office/powerpoint/2010/main" val="9622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4959195-C4C4-44B6-91E4-C7AEB8AB2DE2}"/>
              </a:ext>
            </a:extLst>
          </p:cNvPr>
          <p:cNvSpPr>
            <a:spLocks noGrp="1"/>
          </p:cNvSpPr>
          <p:nvPr>
            <p:ph type="title"/>
          </p:nvPr>
        </p:nvSpPr>
        <p:spPr>
          <a:xfrm>
            <a:off x="838199" y="176281"/>
            <a:ext cx="10515600" cy="946841"/>
          </a:xfrm>
        </p:spPr>
        <p:txBody>
          <a:bodyPr/>
          <a:lstStyle/>
          <a:p>
            <a:r>
              <a:rPr lang="en-US" altLang="zh-CN" dirty="0" err="1"/>
              <a:t>BeautifulSoup</a:t>
            </a:r>
            <a:r>
              <a:rPr lang="zh-CN" altLang="en-US" dirty="0"/>
              <a:t>获取网页内容</a:t>
            </a:r>
          </a:p>
        </p:txBody>
      </p:sp>
      <p:sp>
        <p:nvSpPr>
          <p:cNvPr id="5" name="文本框 4">
            <a:extLst>
              <a:ext uri="{FF2B5EF4-FFF2-40B4-BE49-F238E27FC236}">
                <a16:creationId xmlns:a16="http://schemas.microsoft.com/office/drawing/2014/main" id="{99580DC3-FD41-4314-B624-4AA6401084F5}"/>
              </a:ext>
            </a:extLst>
          </p:cNvPr>
          <p:cNvSpPr txBox="1"/>
          <p:nvPr/>
        </p:nvSpPr>
        <p:spPr>
          <a:xfrm>
            <a:off x="902233" y="1416507"/>
            <a:ext cx="6971490"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获取标签内部文字</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从文档中获取所有文字内容</a:t>
            </a:r>
            <a:r>
              <a:rPr lang="en-US" altLang="zh-CN" dirty="0"/>
              <a:t>:</a:t>
            </a:r>
            <a:endParaRPr lang="zh-CN" altLang="en-US" dirty="0"/>
          </a:p>
        </p:txBody>
      </p:sp>
      <p:pic>
        <p:nvPicPr>
          <p:cNvPr id="7" name="图片 6">
            <a:extLst>
              <a:ext uri="{FF2B5EF4-FFF2-40B4-BE49-F238E27FC236}">
                <a16:creationId xmlns:a16="http://schemas.microsoft.com/office/drawing/2014/main" id="{3ED016E1-3C32-498C-A72B-6443A52C4C0C}"/>
              </a:ext>
            </a:extLst>
          </p:cNvPr>
          <p:cNvPicPr>
            <a:picLocks noChangeAspect="1"/>
          </p:cNvPicPr>
          <p:nvPr/>
        </p:nvPicPr>
        <p:blipFill>
          <a:blip r:embed="rId2"/>
          <a:stretch>
            <a:fillRect/>
          </a:stretch>
        </p:blipFill>
        <p:spPr>
          <a:xfrm>
            <a:off x="1308798" y="1874385"/>
            <a:ext cx="3193057" cy="1554615"/>
          </a:xfrm>
          <a:prstGeom prst="rect">
            <a:avLst/>
          </a:prstGeom>
        </p:spPr>
      </p:pic>
      <p:pic>
        <p:nvPicPr>
          <p:cNvPr id="8" name="图片 7">
            <a:extLst>
              <a:ext uri="{FF2B5EF4-FFF2-40B4-BE49-F238E27FC236}">
                <a16:creationId xmlns:a16="http://schemas.microsoft.com/office/drawing/2014/main" id="{DC4E345F-38F6-4AD1-97E0-807EB33A4B2A}"/>
              </a:ext>
            </a:extLst>
          </p:cNvPr>
          <p:cNvPicPr>
            <a:picLocks noChangeAspect="1"/>
          </p:cNvPicPr>
          <p:nvPr/>
        </p:nvPicPr>
        <p:blipFill>
          <a:blip r:embed="rId3"/>
          <a:stretch>
            <a:fillRect/>
          </a:stretch>
        </p:blipFill>
        <p:spPr>
          <a:xfrm>
            <a:off x="1308798" y="4001830"/>
            <a:ext cx="8550381" cy="2705334"/>
          </a:xfrm>
          <a:prstGeom prst="rect">
            <a:avLst/>
          </a:prstGeom>
        </p:spPr>
      </p:pic>
    </p:spTree>
    <p:extLst>
      <p:ext uri="{BB962C8B-B14F-4D97-AF65-F5344CB8AC3E}">
        <p14:creationId xmlns:p14="http://schemas.microsoft.com/office/powerpoint/2010/main" val="92815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Jieba</a:t>
            </a:r>
            <a:r>
              <a:rPr lang="zh-CN" altLang="en-US" dirty="0"/>
              <a:t>分词</a:t>
            </a:r>
          </a:p>
        </p:txBody>
      </p:sp>
      <p:sp>
        <p:nvSpPr>
          <p:cNvPr id="3" name="内容占位符 2"/>
          <p:cNvSpPr>
            <a:spLocks noGrp="1"/>
          </p:cNvSpPr>
          <p:nvPr>
            <p:ph idx="1"/>
          </p:nvPr>
        </p:nvSpPr>
        <p:spPr>
          <a:xfrm>
            <a:off x="838200" y="1555751"/>
            <a:ext cx="10515600" cy="4417032"/>
          </a:xfrm>
        </p:spPr>
        <p:txBody>
          <a:bodyPr/>
          <a:lstStyle/>
          <a:p>
            <a:r>
              <a:rPr lang="zh-CN" altLang="en-US" dirty="0"/>
              <a:t>“结巴”中文分词包</a:t>
            </a:r>
            <a:endParaRPr lang="en-US" altLang="zh-CN" dirty="0"/>
          </a:p>
          <a:p>
            <a:r>
              <a:rPr lang="en-US" altLang="zh-CN" dirty="0">
                <a:hlinkClick r:id="rId2"/>
              </a:rPr>
              <a:t>https://github.com/fxsjy/jieba</a:t>
            </a:r>
            <a:endParaRPr lang="en-US" altLang="zh-CN" dirty="0"/>
          </a:p>
          <a:p>
            <a:r>
              <a:rPr lang="zh-CN" altLang="en-US" dirty="0"/>
              <a:t>安装</a:t>
            </a:r>
            <a:endParaRPr lang="en-US" altLang="zh-CN" dirty="0"/>
          </a:p>
          <a:p>
            <a:pPr lvl="1"/>
            <a:r>
              <a:rPr lang="en-US" altLang="zh-CN" dirty="0"/>
              <a:t>pip install </a:t>
            </a:r>
            <a:r>
              <a:rPr lang="en-US" altLang="zh-CN" dirty="0" err="1"/>
              <a:t>jieba</a:t>
            </a:r>
            <a:r>
              <a:rPr lang="en-US" altLang="zh-CN" dirty="0"/>
              <a:t> / pip3 install </a:t>
            </a:r>
            <a:r>
              <a:rPr lang="en-US" altLang="zh-CN" dirty="0" err="1"/>
              <a:t>jieba</a:t>
            </a:r>
            <a:endParaRPr lang="en-US" altLang="zh-CN" dirty="0"/>
          </a:p>
          <a:p>
            <a:r>
              <a:rPr lang="zh-CN" altLang="en-US" dirty="0"/>
              <a:t>三种分词模式</a:t>
            </a:r>
            <a:endParaRPr lang="en-US" altLang="zh-CN" dirty="0"/>
          </a:p>
          <a:p>
            <a:pPr lvl="1"/>
            <a:r>
              <a:rPr lang="zh-CN" altLang="en-US" dirty="0"/>
              <a:t>精确模式，试图将句子最精确地切开，适合</a:t>
            </a:r>
            <a:r>
              <a:rPr lang="zh-CN" altLang="en-US" b="1" dirty="0"/>
              <a:t>文本分析</a:t>
            </a:r>
            <a:r>
              <a:rPr lang="zh-CN" altLang="en-US" dirty="0"/>
              <a:t>；</a:t>
            </a:r>
          </a:p>
          <a:p>
            <a:pPr lvl="1"/>
            <a:r>
              <a:rPr lang="zh-CN" altLang="en-US" dirty="0"/>
              <a:t>全模式，把句子中所有的可以成词的词语都扫描出来</a:t>
            </a:r>
            <a:r>
              <a:rPr lang="en-US" altLang="zh-CN" dirty="0"/>
              <a:t>, </a:t>
            </a:r>
            <a:r>
              <a:rPr lang="zh-CN" altLang="en-US" dirty="0"/>
              <a:t>速度非常快，但是</a:t>
            </a:r>
            <a:r>
              <a:rPr lang="zh-CN" altLang="en-US" b="1" dirty="0"/>
              <a:t>不能解决歧义</a:t>
            </a:r>
            <a:r>
              <a:rPr lang="zh-CN" altLang="en-US" dirty="0"/>
              <a:t>；</a:t>
            </a:r>
          </a:p>
          <a:p>
            <a:pPr lvl="1"/>
            <a:r>
              <a:rPr lang="zh-CN" altLang="en-US" dirty="0"/>
              <a:t>搜索引擎模式，在精确模式的基础上，对长词再次切分，提高召回率，适合用于</a:t>
            </a:r>
            <a:r>
              <a:rPr lang="zh-CN" altLang="en-US" b="1" dirty="0"/>
              <a:t>搜索引擎分词</a:t>
            </a:r>
          </a:p>
          <a:p>
            <a:pPr lvl="1"/>
            <a:endParaRPr lang="zh-CN" altLang="en-US" dirty="0"/>
          </a:p>
        </p:txBody>
      </p:sp>
    </p:spTree>
    <p:extLst>
      <p:ext uri="{BB962C8B-B14F-4D97-AF65-F5344CB8AC3E}">
        <p14:creationId xmlns:p14="http://schemas.microsoft.com/office/powerpoint/2010/main" val="4491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8EAC2F23-9875-4025-8095-08C38C82CD12}"/>
              </a:ext>
            </a:extLst>
          </p:cNvPr>
          <p:cNvPicPr>
            <a:picLocks noChangeAspect="1"/>
          </p:cNvPicPr>
          <p:nvPr/>
        </p:nvPicPr>
        <p:blipFill rotWithShape="1">
          <a:blip r:embed="rId2"/>
          <a:srcRect r="11952"/>
          <a:stretch/>
        </p:blipFill>
        <p:spPr>
          <a:xfrm>
            <a:off x="838200" y="3428703"/>
            <a:ext cx="10601528" cy="3429297"/>
          </a:xfrm>
          <a:prstGeom prst="rect">
            <a:avLst/>
          </a:prstGeom>
        </p:spPr>
      </p:pic>
      <p:sp>
        <p:nvSpPr>
          <p:cNvPr id="2" name="标题 1"/>
          <p:cNvSpPr>
            <a:spLocks noGrp="1"/>
          </p:cNvSpPr>
          <p:nvPr>
            <p:ph type="title"/>
          </p:nvPr>
        </p:nvSpPr>
        <p:spPr/>
        <p:txBody>
          <a:bodyPr/>
          <a:lstStyle/>
          <a:p>
            <a:r>
              <a:rPr lang="en-US" altLang="zh-CN" dirty="0" err="1"/>
              <a:t>Jieba</a:t>
            </a:r>
            <a:r>
              <a:rPr lang="zh-CN" altLang="en-US" dirty="0"/>
              <a:t>分词</a:t>
            </a:r>
          </a:p>
        </p:txBody>
      </p:sp>
      <p:sp>
        <p:nvSpPr>
          <p:cNvPr id="4" name="矩形 3"/>
          <p:cNvSpPr/>
          <p:nvPr/>
        </p:nvSpPr>
        <p:spPr>
          <a:xfrm>
            <a:off x="838200" y="1676414"/>
            <a:ext cx="10051774" cy="170687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err="1"/>
              <a:t>jieba.cut</a:t>
            </a:r>
            <a:r>
              <a:rPr lang="en-US" altLang="zh-CN" dirty="0"/>
              <a:t> </a:t>
            </a:r>
            <a:r>
              <a:rPr lang="zh-CN" altLang="en-US" dirty="0"/>
              <a:t>方法接受三个输入参数</a:t>
            </a:r>
            <a:r>
              <a:rPr lang="en-US" altLang="zh-CN" dirty="0"/>
              <a:t>: </a:t>
            </a:r>
            <a:r>
              <a:rPr lang="zh-CN" altLang="en-US" dirty="0"/>
              <a:t>需要分词的字符串；</a:t>
            </a:r>
            <a:r>
              <a:rPr lang="en-US" altLang="zh-CN" dirty="0" err="1"/>
              <a:t>cut_all</a:t>
            </a:r>
            <a:r>
              <a:rPr lang="en-US" altLang="zh-CN" dirty="0"/>
              <a:t> </a:t>
            </a:r>
            <a:r>
              <a:rPr lang="zh-CN" altLang="en-US" dirty="0"/>
              <a:t>参数用来控制是否采用全模式；</a:t>
            </a:r>
            <a:r>
              <a:rPr lang="en-US" altLang="zh-CN" dirty="0"/>
              <a:t>HMM </a:t>
            </a:r>
            <a:r>
              <a:rPr lang="zh-CN" altLang="en-US" dirty="0"/>
              <a:t>参数用来控制是否使用 </a:t>
            </a:r>
            <a:r>
              <a:rPr lang="en-US" altLang="zh-CN" dirty="0"/>
              <a:t>HMM </a:t>
            </a:r>
            <a:r>
              <a:rPr lang="zh-CN" altLang="en-US" dirty="0"/>
              <a:t>模型</a:t>
            </a:r>
            <a:endParaRPr lang="en-US" altLang="zh-CN" dirty="0"/>
          </a:p>
          <a:p>
            <a:pPr marL="285750" indent="-285750">
              <a:lnSpc>
                <a:spcPct val="150000"/>
              </a:lnSpc>
              <a:buFont typeface="Arial" panose="020B0604020202020204" pitchFamily="34" charset="0"/>
              <a:buChar char="•"/>
            </a:pPr>
            <a:r>
              <a:rPr lang="en-US" altLang="zh-CN" dirty="0" err="1"/>
              <a:t>jieba.cut_for_search</a:t>
            </a:r>
            <a:r>
              <a:rPr lang="en-US" altLang="zh-CN" dirty="0"/>
              <a:t> </a:t>
            </a:r>
            <a:r>
              <a:rPr lang="zh-CN" altLang="en-US" dirty="0"/>
              <a:t>方法接受两个参数：需要分词的字符串；是否使用 </a:t>
            </a:r>
            <a:r>
              <a:rPr lang="en-US" altLang="zh-CN" dirty="0"/>
              <a:t>HMM </a:t>
            </a:r>
            <a:r>
              <a:rPr lang="zh-CN" altLang="en-US" dirty="0"/>
              <a:t>模型。该方法适合用于搜索引擎构建倒排索引的分词，粒度比较细</a:t>
            </a:r>
          </a:p>
        </p:txBody>
      </p:sp>
      <p:sp>
        <p:nvSpPr>
          <p:cNvPr id="12" name="文本框 11">
            <a:extLst>
              <a:ext uri="{FF2B5EF4-FFF2-40B4-BE49-F238E27FC236}">
                <a16:creationId xmlns:a16="http://schemas.microsoft.com/office/drawing/2014/main" id="{EDF63F86-64A0-4E14-A5DF-2342C6D509E7}"/>
              </a:ext>
            </a:extLst>
          </p:cNvPr>
          <p:cNvSpPr txBox="1"/>
          <p:nvPr/>
        </p:nvSpPr>
        <p:spPr>
          <a:xfrm>
            <a:off x="6630060" y="4289082"/>
            <a:ext cx="5639761" cy="2270109"/>
          </a:xfrm>
          <a:prstGeom prst="rect">
            <a:avLst/>
          </a:prstGeom>
          <a:noFill/>
        </p:spPr>
        <p:txBody>
          <a:bodyPr wrap="square" rtlCol="0">
            <a:spAutoFit/>
          </a:bodyPr>
          <a:lstStyle/>
          <a:p>
            <a:pPr>
              <a:lnSpc>
                <a:spcPct val="150000"/>
              </a:lnSpc>
            </a:pPr>
            <a:r>
              <a:rPr lang="zh-CN" altLang="en-US" sz="1600" dirty="0">
                <a:solidFill>
                  <a:schemeClr val="bg1"/>
                </a:solidFill>
              </a:rPr>
              <a:t>我</a:t>
            </a:r>
            <a:r>
              <a:rPr lang="en-US" altLang="zh-CN" sz="1600" dirty="0">
                <a:solidFill>
                  <a:schemeClr val="bg1"/>
                </a:solidFill>
              </a:rPr>
              <a:t>/ </a:t>
            </a:r>
            <a:r>
              <a:rPr lang="zh-CN" altLang="en-US" sz="1600" dirty="0">
                <a:solidFill>
                  <a:schemeClr val="bg1"/>
                </a:solidFill>
              </a:rPr>
              <a:t>来到</a:t>
            </a:r>
            <a:r>
              <a:rPr lang="en-US" altLang="zh-CN" sz="1600" dirty="0">
                <a:solidFill>
                  <a:schemeClr val="bg1"/>
                </a:solidFill>
              </a:rPr>
              <a:t>/ </a:t>
            </a:r>
            <a:r>
              <a:rPr lang="zh-CN" altLang="en-US" sz="1600" dirty="0">
                <a:solidFill>
                  <a:schemeClr val="bg1"/>
                </a:solidFill>
              </a:rPr>
              <a:t>北京</a:t>
            </a:r>
            <a:r>
              <a:rPr lang="en-US" altLang="zh-CN" sz="1600" dirty="0">
                <a:solidFill>
                  <a:schemeClr val="bg1"/>
                </a:solidFill>
              </a:rPr>
              <a:t>/ </a:t>
            </a:r>
            <a:r>
              <a:rPr lang="zh-CN" altLang="en-US" sz="1600" dirty="0">
                <a:solidFill>
                  <a:schemeClr val="bg1"/>
                </a:solidFill>
              </a:rPr>
              <a:t>清华</a:t>
            </a:r>
            <a:r>
              <a:rPr lang="en-US" altLang="zh-CN" sz="1600" dirty="0">
                <a:solidFill>
                  <a:schemeClr val="bg1"/>
                </a:solidFill>
              </a:rPr>
              <a:t>/ </a:t>
            </a:r>
            <a:r>
              <a:rPr lang="zh-CN" altLang="en-US" sz="1600" dirty="0">
                <a:solidFill>
                  <a:schemeClr val="bg1"/>
                </a:solidFill>
              </a:rPr>
              <a:t>清华大学</a:t>
            </a:r>
            <a:r>
              <a:rPr lang="en-US" altLang="zh-CN" sz="1600" dirty="0">
                <a:solidFill>
                  <a:schemeClr val="bg1"/>
                </a:solidFill>
              </a:rPr>
              <a:t>/ </a:t>
            </a:r>
            <a:r>
              <a:rPr lang="zh-CN" altLang="en-US" sz="1600" dirty="0">
                <a:solidFill>
                  <a:schemeClr val="bg1"/>
                </a:solidFill>
              </a:rPr>
              <a:t>华大</a:t>
            </a:r>
            <a:r>
              <a:rPr lang="en-US" altLang="zh-CN" sz="1600" dirty="0">
                <a:solidFill>
                  <a:schemeClr val="bg1"/>
                </a:solidFill>
              </a:rPr>
              <a:t>/ </a:t>
            </a:r>
            <a:r>
              <a:rPr lang="zh-CN" altLang="en-US" sz="1600" dirty="0">
                <a:solidFill>
                  <a:schemeClr val="bg1"/>
                </a:solidFill>
              </a:rPr>
              <a:t>大学</a:t>
            </a:r>
          </a:p>
          <a:p>
            <a:pPr>
              <a:lnSpc>
                <a:spcPct val="150000"/>
              </a:lnSpc>
            </a:pPr>
            <a:endParaRPr lang="zh-CN" altLang="en-US" sz="1600" dirty="0">
              <a:solidFill>
                <a:schemeClr val="bg1"/>
              </a:solidFill>
            </a:endParaRPr>
          </a:p>
          <a:p>
            <a:pPr>
              <a:lnSpc>
                <a:spcPct val="150000"/>
              </a:lnSpc>
            </a:pPr>
            <a:r>
              <a:rPr lang="zh-CN" altLang="en-US" sz="1600" dirty="0">
                <a:solidFill>
                  <a:schemeClr val="bg1"/>
                </a:solidFill>
              </a:rPr>
              <a:t>我</a:t>
            </a:r>
            <a:r>
              <a:rPr lang="en-US" altLang="zh-CN" sz="1600" dirty="0">
                <a:solidFill>
                  <a:schemeClr val="bg1"/>
                </a:solidFill>
              </a:rPr>
              <a:t>/ </a:t>
            </a:r>
            <a:r>
              <a:rPr lang="zh-CN" altLang="en-US" sz="1600" dirty="0">
                <a:solidFill>
                  <a:schemeClr val="bg1"/>
                </a:solidFill>
              </a:rPr>
              <a:t>来到</a:t>
            </a:r>
            <a:r>
              <a:rPr lang="en-US" altLang="zh-CN" sz="1600" dirty="0">
                <a:solidFill>
                  <a:schemeClr val="bg1"/>
                </a:solidFill>
              </a:rPr>
              <a:t>/ </a:t>
            </a:r>
            <a:r>
              <a:rPr lang="zh-CN" altLang="en-US" sz="1600" dirty="0">
                <a:solidFill>
                  <a:schemeClr val="bg1"/>
                </a:solidFill>
              </a:rPr>
              <a:t>北京</a:t>
            </a:r>
            <a:r>
              <a:rPr lang="en-US" altLang="zh-CN" sz="1600" dirty="0">
                <a:solidFill>
                  <a:schemeClr val="bg1"/>
                </a:solidFill>
              </a:rPr>
              <a:t>/ </a:t>
            </a:r>
            <a:r>
              <a:rPr lang="zh-CN" altLang="en-US" sz="1600" dirty="0">
                <a:solidFill>
                  <a:schemeClr val="bg1"/>
                </a:solidFill>
              </a:rPr>
              <a:t>清华大学</a:t>
            </a:r>
          </a:p>
          <a:p>
            <a:pPr>
              <a:lnSpc>
                <a:spcPct val="150000"/>
              </a:lnSpc>
            </a:pPr>
            <a:endParaRPr lang="zh-CN" altLang="en-US" sz="1600" dirty="0">
              <a:solidFill>
                <a:schemeClr val="bg1"/>
              </a:solidFill>
            </a:endParaRPr>
          </a:p>
          <a:p>
            <a:pPr>
              <a:lnSpc>
                <a:spcPct val="150000"/>
              </a:lnSpc>
            </a:pPr>
            <a:r>
              <a:rPr lang="zh-CN" altLang="en-US" sz="1600" dirty="0">
                <a:solidFill>
                  <a:schemeClr val="bg1"/>
                </a:solidFill>
              </a:rPr>
              <a:t>他</a:t>
            </a:r>
            <a:r>
              <a:rPr lang="en-US" altLang="zh-CN" sz="1600" dirty="0">
                <a:solidFill>
                  <a:schemeClr val="bg1"/>
                </a:solidFill>
              </a:rPr>
              <a:t>, </a:t>
            </a:r>
            <a:r>
              <a:rPr lang="zh-CN" altLang="en-US" sz="1600" dirty="0">
                <a:solidFill>
                  <a:schemeClr val="bg1"/>
                </a:solidFill>
              </a:rPr>
              <a:t>来到</a:t>
            </a:r>
            <a:r>
              <a:rPr lang="en-US" altLang="zh-CN" sz="1600" dirty="0">
                <a:solidFill>
                  <a:schemeClr val="bg1"/>
                </a:solidFill>
              </a:rPr>
              <a:t>, </a:t>
            </a:r>
            <a:r>
              <a:rPr lang="zh-CN" altLang="en-US" sz="1600" dirty="0">
                <a:solidFill>
                  <a:schemeClr val="bg1"/>
                </a:solidFill>
              </a:rPr>
              <a:t>了</a:t>
            </a:r>
            <a:r>
              <a:rPr lang="en-US" altLang="zh-CN" sz="1600" dirty="0">
                <a:solidFill>
                  <a:schemeClr val="bg1"/>
                </a:solidFill>
              </a:rPr>
              <a:t>, </a:t>
            </a:r>
            <a:r>
              <a:rPr lang="zh-CN" altLang="en-US" sz="1600" dirty="0">
                <a:solidFill>
                  <a:schemeClr val="bg1"/>
                </a:solidFill>
              </a:rPr>
              <a:t>网易</a:t>
            </a:r>
            <a:r>
              <a:rPr lang="en-US" altLang="zh-CN" sz="1600" dirty="0">
                <a:solidFill>
                  <a:schemeClr val="bg1"/>
                </a:solidFill>
              </a:rPr>
              <a:t>, </a:t>
            </a:r>
            <a:r>
              <a:rPr lang="zh-CN" altLang="en-US" sz="1600" dirty="0">
                <a:solidFill>
                  <a:schemeClr val="bg1"/>
                </a:solidFill>
              </a:rPr>
              <a:t>杭研</a:t>
            </a:r>
            <a:r>
              <a:rPr lang="en-US" altLang="zh-CN" sz="1600" dirty="0">
                <a:solidFill>
                  <a:schemeClr val="bg1"/>
                </a:solidFill>
              </a:rPr>
              <a:t>, </a:t>
            </a:r>
          </a:p>
          <a:p>
            <a:pPr>
              <a:lnSpc>
                <a:spcPct val="150000"/>
              </a:lnSpc>
            </a:pPr>
            <a:endParaRPr lang="en-US" altLang="zh-CN" sz="1600" dirty="0">
              <a:solidFill>
                <a:schemeClr val="bg1"/>
              </a:solidFill>
            </a:endParaRPr>
          </a:p>
        </p:txBody>
      </p:sp>
      <p:sp>
        <p:nvSpPr>
          <p:cNvPr id="14" name="文本框 13">
            <a:extLst>
              <a:ext uri="{FF2B5EF4-FFF2-40B4-BE49-F238E27FC236}">
                <a16:creationId xmlns:a16="http://schemas.microsoft.com/office/drawing/2014/main" id="{280D3342-E808-4D8D-84EE-F526A827A26B}"/>
              </a:ext>
            </a:extLst>
          </p:cNvPr>
          <p:cNvSpPr txBox="1"/>
          <p:nvPr/>
        </p:nvSpPr>
        <p:spPr>
          <a:xfrm>
            <a:off x="3579777" y="6559191"/>
            <a:ext cx="9053209" cy="461665"/>
          </a:xfrm>
          <a:prstGeom prst="rect">
            <a:avLst/>
          </a:prstGeom>
          <a:noFill/>
        </p:spPr>
        <p:txBody>
          <a:bodyPr wrap="square" rtlCol="0">
            <a:spAutoFit/>
          </a:bodyPr>
          <a:lstStyle/>
          <a:p>
            <a:r>
              <a:rPr lang="zh-CN" altLang="en-US" sz="1200" dirty="0">
                <a:solidFill>
                  <a:schemeClr val="bg1"/>
                </a:solidFill>
              </a:rPr>
              <a:t>小明</a:t>
            </a:r>
            <a:r>
              <a:rPr lang="en-US" altLang="zh-CN" sz="1200" dirty="0">
                <a:solidFill>
                  <a:schemeClr val="bg1"/>
                </a:solidFill>
              </a:rPr>
              <a:t>, </a:t>
            </a:r>
            <a:r>
              <a:rPr lang="zh-CN" altLang="en-US" sz="1200" dirty="0">
                <a:solidFill>
                  <a:schemeClr val="bg1"/>
                </a:solidFill>
              </a:rPr>
              <a:t>硕士</a:t>
            </a:r>
            <a:r>
              <a:rPr lang="en-US" altLang="zh-CN" sz="1200" dirty="0">
                <a:solidFill>
                  <a:schemeClr val="bg1"/>
                </a:solidFill>
              </a:rPr>
              <a:t>, </a:t>
            </a:r>
            <a:r>
              <a:rPr lang="zh-CN" altLang="en-US" sz="1200" dirty="0">
                <a:solidFill>
                  <a:schemeClr val="bg1"/>
                </a:solidFill>
              </a:rPr>
              <a:t>毕业</a:t>
            </a:r>
            <a:r>
              <a:rPr lang="en-US" altLang="zh-CN" sz="1200" dirty="0">
                <a:solidFill>
                  <a:schemeClr val="bg1"/>
                </a:solidFill>
              </a:rPr>
              <a:t>, </a:t>
            </a:r>
            <a:r>
              <a:rPr lang="zh-CN" altLang="en-US" sz="1200" dirty="0">
                <a:solidFill>
                  <a:schemeClr val="bg1"/>
                </a:solidFill>
              </a:rPr>
              <a:t>于</a:t>
            </a:r>
            <a:r>
              <a:rPr lang="en-US" altLang="zh-CN" sz="1200" dirty="0">
                <a:solidFill>
                  <a:schemeClr val="bg1"/>
                </a:solidFill>
              </a:rPr>
              <a:t>, </a:t>
            </a:r>
            <a:r>
              <a:rPr lang="zh-CN" altLang="en-US" sz="1200" dirty="0">
                <a:solidFill>
                  <a:schemeClr val="bg1"/>
                </a:solidFill>
              </a:rPr>
              <a:t>中国</a:t>
            </a:r>
            <a:r>
              <a:rPr lang="en-US" altLang="zh-CN" sz="1200" dirty="0">
                <a:solidFill>
                  <a:schemeClr val="bg1"/>
                </a:solidFill>
              </a:rPr>
              <a:t>, </a:t>
            </a:r>
            <a:r>
              <a:rPr lang="zh-CN" altLang="en-US" sz="1200" dirty="0">
                <a:solidFill>
                  <a:schemeClr val="bg1"/>
                </a:solidFill>
              </a:rPr>
              <a:t>科学</a:t>
            </a:r>
            <a:r>
              <a:rPr lang="en-US" altLang="zh-CN" sz="1200" dirty="0">
                <a:solidFill>
                  <a:schemeClr val="bg1"/>
                </a:solidFill>
              </a:rPr>
              <a:t>, </a:t>
            </a:r>
            <a:r>
              <a:rPr lang="zh-CN" altLang="en-US" sz="1200" dirty="0">
                <a:solidFill>
                  <a:schemeClr val="bg1"/>
                </a:solidFill>
              </a:rPr>
              <a:t>学院</a:t>
            </a:r>
            <a:r>
              <a:rPr lang="en-US" altLang="zh-CN" sz="1200" dirty="0">
                <a:solidFill>
                  <a:schemeClr val="bg1"/>
                </a:solidFill>
              </a:rPr>
              <a:t>, </a:t>
            </a:r>
            <a:r>
              <a:rPr lang="zh-CN" altLang="en-US" sz="1200" dirty="0">
                <a:solidFill>
                  <a:schemeClr val="bg1"/>
                </a:solidFill>
              </a:rPr>
              <a:t>科学院</a:t>
            </a:r>
            <a:r>
              <a:rPr lang="en-US" altLang="zh-CN" sz="1200" dirty="0">
                <a:solidFill>
                  <a:schemeClr val="bg1"/>
                </a:solidFill>
              </a:rPr>
              <a:t>, </a:t>
            </a:r>
            <a:r>
              <a:rPr lang="zh-CN" altLang="en-US" sz="1200" dirty="0">
                <a:solidFill>
                  <a:schemeClr val="bg1"/>
                </a:solidFill>
              </a:rPr>
              <a:t>中国科学院</a:t>
            </a:r>
            <a:r>
              <a:rPr lang="en-US" altLang="zh-CN" sz="1200" dirty="0">
                <a:solidFill>
                  <a:schemeClr val="bg1"/>
                </a:solidFill>
              </a:rPr>
              <a:t>, </a:t>
            </a:r>
            <a:r>
              <a:rPr lang="zh-CN" altLang="en-US" sz="1200" dirty="0">
                <a:solidFill>
                  <a:schemeClr val="bg1"/>
                </a:solidFill>
              </a:rPr>
              <a:t>计算</a:t>
            </a:r>
            <a:r>
              <a:rPr lang="en-US" altLang="zh-CN" sz="1200" dirty="0">
                <a:solidFill>
                  <a:schemeClr val="bg1"/>
                </a:solidFill>
              </a:rPr>
              <a:t>, </a:t>
            </a:r>
            <a:r>
              <a:rPr lang="zh-CN" altLang="en-US" sz="1200" dirty="0">
                <a:solidFill>
                  <a:schemeClr val="bg1"/>
                </a:solidFill>
              </a:rPr>
              <a:t>计算所</a:t>
            </a:r>
            <a:r>
              <a:rPr lang="en-US" altLang="zh-CN" sz="1200" dirty="0">
                <a:solidFill>
                  <a:schemeClr val="bg1"/>
                </a:solidFill>
              </a:rPr>
              <a:t>, </a:t>
            </a:r>
            <a:r>
              <a:rPr lang="zh-CN" altLang="en-US" sz="1200" dirty="0">
                <a:solidFill>
                  <a:schemeClr val="bg1"/>
                </a:solidFill>
              </a:rPr>
              <a:t>后</a:t>
            </a:r>
            <a:r>
              <a:rPr lang="en-US" altLang="zh-CN" sz="1200" dirty="0">
                <a:solidFill>
                  <a:schemeClr val="bg1"/>
                </a:solidFill>
              </a:rPr>
              <a:t>, </a:t>
            </a:r>
            <a:r>
              <a:rPr lang="zh-CN" altLang="en-US" sz="1200" dirty="0">
                <a:solidFill>
                  <a:schemeClr val="bg1"/>
                </a:solidFill>
              </a:rPr>
              <a:t>在</a:t>
            </a:r>
            <a:r>
              <a:rPr lang="en-US" altLang="zh-CN" sz="1200" dirty="0">
                <a:solidFill>
                  <a:schemeClr val="bg1"/>
                </a:solidFill>
              </a:rPr>
              <a:t>, </a:t>
            </a:r>
            <a:r>
              <a:rPr lang="zh-CN" altLang="en-US" sz="1200" dirty="0">
                <a:solidFill>
                  <a:schemeClr val="bg1"/>
                </a:solidFill>
              </a:rPr>
              <a:t>日本</a:t>
            </a:r>
            <a:r>
              <a:rPr lang="en-US" altLang="zh-CN" sz="1200" dirty="0">
                <a:solidFill>
                  <a:schemeClr val="bg1"/>
                </a:solidFill>
              </a:rPr>
              <a:t>, </a:t>
            </a:r>
            <a:r>
              <a:rPr lang="zh-CN" altLang="en-US" sz="1200" dirty="0">
                <a:solidFill>
                  <a:schemeClr val="bg1"/>
                </a:solidFill>
              </a:rPr>
              <a:t>京都</a:t>
            </a:r>
            <a:r>
              <a:rPr lang="en-US" altLang="zh-CN" sz="1200" dirty="0">
                <a:solidFill>
                  <a:schemeClr val="bg1"/>
                </a:solidFill>
              </a:rPr>
              <a:t>, </a:t>
            </a:r>
            <a:r>
              <a:rPr lang="zh-CN" altLang="en-US" sz="1200" dirty="0">
                <a:solidFill>
                  <a:schemeClr val="bg1"/>
                </a:solidFill>
              </a:rPr>
              <a:t>大学</a:t>
            </a:r>
            <a:r>
              <a:rPr lang="en-US" altLang="zh-CN" sz="1200" dirty="0">
                <a:solidFill>
                  <a:schemeClr val="bg1"/>
                </a:solidFill>
              </a:rPr>
              <a:t>, </a:t>
            </a:r>
            <a:r>
              <a:rPr lang="zh-CN" altLang="en-US" sz="1200" dirty="0">
                <a:solidFill>
                  <a:schemeClr val="bg1"/>
                </a:solidFill>
              </a:rPr>
              <a:t>日本京都大学</a:t>
            </a:r>
            <a:r>
              <a:rPr lang="en-US" altLang="zh-CN" sz="1200" dirty="0">
                <a:solidFill>
                  <a:schemeClr val="bg1"/>
                </a:solidFill>
              </a:rPr>
              <a:t>, </a:t>
            </a:r>
            <a:r>
              <a:rPr lang="zh-CN" altLang="en-US" sz="1200" dirty="0">
                <a:solidFill>
                  <a:schemeClr val="bg1"/>
                </a:solidFill>
              </a:rPr>
              <a:t>深造</a:t>
            </a:r>
          </a:p>
          <a:p>
            <a:endParaRPr lang="zh-CN" altLang="en-US" sz="1200" dirty="0"/>
          </a:p>
        </p:txBody>
      </p:sp>
    </p:spTree>
    <p:extLst>
      <p:ext uri="{BB962C8B-B14F-4D97-AF65-F5344CB8AC3E}">
        <p14:creationId xmlns:p14="http://schemas.microsoft.com/office/powerpoint/2010/main" val="88487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F2527-82BA-41A8-8F65-DE1FAA438B1F}"/>
              </a:ext>
            </a:extLst>
          </p:cNvPr>
          <p:cNvSpPr>
            <a:spLocks noGrp="1"/>
          </p:cNvSpPr>
          <p:nvPr>
            <p:ph type="title"/>
          </p:nvPr>
        </p:nvSpPr>
        <p:spPr/>
        <p:txBody>
          <a:bodyPr/>
          <a:lstStyle/>
          <a:p>
            <a:r>
              <a:rPr lang="en-US" altLang="zh-CN" dirty="0" err="1"/>
              <a:t>Wordcloud</a:t>
            </a:r>
            <a:r>
              <a:rPr lang="zh-CN" altLang="en-US" dirty="0"/>
              <a:t>词云</a:t>
            </a:r>
          </a:p>
        </p:txBody>
      </p:sp>
      <p:sp>
        <p:nvSpPr>
          <p:cNvPr id="3" name="内容占位符 2">
            <a:extLst>
              <a:ext uri="{FF2B5EF4-FFF2-40B4-BE49-F238E27FC236}">
                <a16:creationId xmlns:a16="http://schemas.microsoft.com/office/drawing/2014/main" id="{B753E058-EE57-44DD-BBF9-F7984A9A3911}"/>
              </a:ext>
            </a:extLst>
          </p:cNvPr>
          <p:cNvSpPr>
            <a:spLocks noGrp="1"/>
          </p:cNvSpPr>
          <p:nvPr>
            <p:ph idx="1"/>
          </p:nvPr>
        </p:nvSpPr>
        <p:spPr/>
        <p:txBody>
          <a:bodyPr/>
          <a:lstStyle/>
          <a:p>
            <a:r>
              <a:rPr lang="en-US" altLang="zh-CN" dirty="0"/>
              <a:t>https://github.com/amueller/word_cloud</a:t>
            </a:r>
          </a:p>
          <a:p>
            <a:r>
              <a:rPr lang="zh-CN" altLang="en-US" dirty="0"/>
              <a:t>安装</a:t>
            </a:r>
            <a:endParaRPr lang="en-US" altLang="zh-CN" dirty="0"/>
          </a:p>
          <a:p>
            <a:pPr lvl="1"/>
            <a:r>
              <a:rPr lang="en-US" altLang="zh-CN" dirty="0"/>
              <a:t>pip install </a:t>
            </a:r>
            <a:r>
              <a:rPr lang="en-US" altLang="zh-CN" dirty="0" err="1"/>
              <a:t>wordcloud</a:t>
            </a:r>
            <a:endParaRPr lang="en-US" altLang="zh-CN" dirty="0"/>
          </a:p>
          <a:p>
            <a:pPr lvl="1"/>
            <a:endParaRPr lang="en-US" altLang="zh-CN" dirty="0"/>
          </a:p>
        </p:txBody>
      </p:sp>
      <p:pic>
        <p:nvPicPr>
          <p:cNvPr id="4" name="图片 3">
            <a:extLst>
              <a:ext uri="{FF2B5EF4-FFF2-40B4-BE49-F238E27FC236}">
                <a16:creationId xmlns:a16="http://schemas.microsoft.com/office/drawing/2014/main" id="{BD176A4C-2104-45F6-9470-470E360396B3}"/>
              </a:ext>
            </a:extLst>
          </p:cNvPr>
          <p:cNvPicPr>
            <a:picLocks noChangeAspect="1"/>
          </p:cNvPicPr>
          <p:nvPr/>
        </p:nvPicPr>
        <p:blipFill>
          <a:blip r:embed="rId2"/>
          <a:stretch>
            <a:fillRect/>
          </a:stretch>
        </p:blipFill>
        <p:spPr>
          <a:xfrm>
            <a:off x="1071698" y="3532762"/>
            <a:ext cx="4808637" cy="2232853"/>
          </a:xfrm>
          <a:prstGeom prst="rect">
            <a:avLst/>
          </a:prstGeom>
        </p:spPr>
      </p:pic>
      <p:pic>
        <p:nvPicPr>
          <p:cNvPr id="3074" name="Picture 2" descr="https://raw.githubusercontent.com/amueller/word_cloud/master/examples/constitution.png">
            <a:extLst>
              <a:ext uri="{FF2B5EF4-FFF2-40B4-BE49-F238E27FC236}">
                <a16:creationId xmlns:a16="http://schemas.microsoft.com/office/drawing/2014/main" id="{D02CCDE1-4C84-4D72-9CEE-5F096B751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89" y="3696688"/>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024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813</Words>
  <Application>Microsoft Office PowerPoint</Application>
  <PresentationFormat>宽屏</PresentationFormat>
  <Paragraphs>74</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华文楷体</vt:lpstr>
      <vt:lpstr>宋体</vt:lpstr>
      <vt:lpstr>Arial</vt:lpstr>
      <vt:lpstr>Calibri</vt:lpstr>
      <vt:lpstr>Calibri Light</vt:lpstr>
      <vt:lpstr>Wingdings 3</vt:lpstr>
      <vt:lpstr>Office 主题</vt:lpstr>
      <vt:lpstr>实验2：网络搜索</vt:lpstr>
      <vt:lpstr>练习回顾：</vt:lpstr>
      <vt:lpstr>实验题目：</vt:lpstr>
      <vt:lpstr>Beautiful Soup分析网页</vt:lpstr>
      <vt:lpstr>BeautifulSoup获取网页内容</vt:lpstr>
      <vt:lpstr>BeautifulSoup获取网页内容</vt:lpstr>
      <vt:lpstr>Jieba分词</vt:lpstr>
      <vt:lpstr>Jieba分词</vt:lpstr>
      <vt:lpstr>Wordcloud词云</vt:lpstr>
      <vt:lpstr>Json存取数据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fanyachun</dc:creator>
  <cp:lastModifiedBy>Cao Zhiyuan</cp:lastModifiedBy>
  <cp:revision>81</cp:revision>
  <dcterms:created xsi:type="dcterms:W3CDTF">2016-09-26T01:43:47Z</dcterms:created>
  <dcterms:modified xsi:type="dcterms:W3CDTF">2018-12-11T13:54:41Z</dcterms:modified>
</cp:coreProperties>
</file>