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7" r:id="rId2"/>
    <p:sldId id="286" r:id="rId3"/>
    <p:sldId id="256" r:id="rId4"/>
    <p:sldId id="259" r:id="rId5"/>
    <p:sldId id="261" r:id="rId6"/>
    <p:sldId id="262" r:id="rId7"/>
    <p:sldId id="263" r:id="rId8"/>
    <p:sldId id="264" r:id="rId9"/>
    <p:sldId id="265" r:id="rId10"/>
    <p:sldId id="270" r:id="rId11"/>
    <p:sldId id="266" r:id="rId12"/>
    <p:sldId id="267" r:id="rId13"/>
    <p:sldId id="268" r:id="rId14"/>
    <p:sldId id="269" r:id="rId15"/>
    <p:sldId id="272" r:id="rId16"/>
    <p:sldId id="274" r:id="rId17"/>
    <p:sldId id="275" r:id="rId18"/>
    <p:sldId id="276" r:id="rId19"/>
    <p:sldId id="277" r:id="rId20"/>
    <p:sldId id="278" r:id="rId21"/>
    <p:sldId id="279" r:id="rId22"/>
    <p:sldId id="280" r:id="rId23"/>
    <p:sldId id="281" r:id="rId24"/>
    <p:sldId id="284" r:id="rId25"/>
    <p:sldId id="282" r:id="rId26"/>
    <p:sldId id="285" r:id="rId27"/>
    <p:sldId id="283" r:id="rId28"/>
    <p:sldId id="288" r:id="rId29"/>
    <p:sldId id="289" r:id="rId30"/>
    <p:sldId id="290" r:id="rId31"/>
    <p:sldId id="29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598" autoAdjust="0"/>
  </p:normalViewPr>
  <p:slideViewPr>
    <p:cSldViewPr snapToGrid="0">
      <p:cViewPr varScale="1">
        <p:scale>
          <a:sx n="79" d="100"/>
          <a:sy n="79" d="100"/>
        </p:scale>
        <p:origin x="6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E6299-4DAE-4952-B5D7-C4889C948A84}"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zh-CN" altLang="en-US"/>
        </a:p>
      </dgm:t>
    </dgm:pt>
    <dgm:pt modelId="{493A10D5-8B7B-4B03-A51F-D76F3810E48C}">
      <dgm:prSet phldrT="[文本]"/>
      <dgm:spPr/>
      <dgm:t>
        <a:bodyPr/>
        <a:lstStyle/>
        <a:p>
          <a:r>
            <a:rPr lang="zh-CN" altLang="en-US" dirty="0" smtClean="0"/>
            <a:t>图片</a:t>
          </a:r>
          <a:endParaRPr lang="zh-CN" altLang="en-US" dirty="0"/>
        </a:p>
      </dgm:t>
    </dgm:pt>
    <dgm:pt modelId="{E4DAB458-870C-4978-8B7C-C54D5BD2B55E}" type="parTrans" cxnId="{8B2A7F6E-4067-412C-BDCC-5E454FA2DCD5}">
      <dgm:prSet/>
      <dgm:spPr/>
      <dgm:t>
        <a:bodyPr/>
        <a:lstStyle/>
        <a:p>
          <a:endParaRPr lang="zh-CN" altLang="en-US"/>
        </a:p>
      </dgm:t>
    </dgm:pt>
    <dgm:pt modelId="{F7D6A93F-3037-445D-A73E-01E886FDFD7B}" type="sibTrans" cxnId="{8B2A7F6E-4067-412C-BDCC-5E454FA2DCD5}">
      <dgm:prSet/>
      <dgm:spPr/>
      <dgm:t>
        <a:bodyPr/>
        <a:lstStyle/>
        <a:p>
          <a:endParaRPr lang="zh-CN" altLang="en-US"/>
        </a:p>
      </dgm:t>
    </dgm:pt>
    <dgm:pt modelId="{59EAD847-80B6-4024-9C8E-F19F8D1AAB03}">
      <dgm:prSet phldrT="[文本]"/>
      <dgm:spPr/>
      <dgm:t>
        <a:bodyPr/>
        <a:lstStyle/>
        <a:p>
          <a:r>
            <a:rPr lang="zh-CN" altLang="en-US" dirty="0" smtClean="0"/>
            <a:t>文本</a:t>
          </a:r>
          <a:endParaRPr lang="zh-CN" altLang="en-US" dirty="0"/>
        </a:p>
      </dgm:t>
    </dgm:pt>
    <dgm:pt modelId="{C0689504-2088-4243-BFD7-BBDD4717F2B1}" type="parTrans" cxnId="{A28E876B-7B6D-4AC8-9947-727ACA195D5C}">
      <dgm:prSet/>
      <dgm:spPr/>
      <dgm:t>
        <a:bodyPr/>
        <a:lstStyle/>
        <a:p>
          <a:endParaRPr lang="zh-CN" altLang="en-US"/>
        </a:p>
      </dgm:t>
    </dgm:pt>
    <dgm:pt modelId="{F0238546-BEC4-40B7-9238-01368847D82A}" type="sibTrans" cxnId="{A28E876B-7B6D-4AC8-9947-727ACA195D5C}">
      <dgm:prSet/>
      <dgm:spPr/>
      <dgm:t>
        <a:bodyPr/>
        <a:lstStyle/>
        <a:p>
          <a:endParaRPr lang="zh-CN" altLang="en-US"/>
        </a:p>
      </dgm:t>
    </dgm:pt>
    <dgm:pt modelId="{E10EF8F2-E408-4668-961E-5B9304C42125}">
      <dgm:prSet phldrT="[文本]"/>
      <dgm:spPr/>
      <dgm:t>
        <a:bodyPr/>
        <a:lstStyle/>
        <a:p>
          <a:r>
            <a:rPr lang="zh-CN" altLang="en-US" dirty="0" smtClean="0"/>
            <a:t>视频</a:t>
          </a:r>
          <a:endParaRPr lang="zh-CN" altLang="en-US" dirty="0"/>
        </a:p>
      </dgm:t>
    </dgm:pt>
    <dgm:pt modelId="{A52B0D8A-6A5C-43EB-BA35-1FC422F73620}" type="parTrans" cxnId="{A936B6E3-E997-43AA-A03E-FA0C0A43BD74}">
      <dgm:prSet/>
      <dgm:spPr/>
      <dgm:t>
        <a:bodyPr/>
        <a:lstStyle/>
        <a:p>
          <a:endParaRPr lang="zh-CN" altLang="en-US"/>
        </a:p>
      </dgm:t>
    </dgm:pt>
    <dgm:pt modelId="{F7A78390-9752-4922-BFED-D2757B92D3D0}" type="sibTrans" cxnId="{A936B6E3-E997-43AA-A03E-FA0C0A43BD74}">
      <dgm:prSet/>
      <dgm:spPr/>
      <dgm:t>
        <a:bodyPr/>
        <a:lstStyle/>
        <a:p>
          <a:endParaRPr lang="zh-CN" altLang="en-US"/>
        </a:p>
      </dgm:t>
    </dgm:pt>
    <dgm:pt modelId="{F3C0A6B1-4052-4A8B-9D82-6753D2D94438}" type="pres">
      <dgm:prSet presAssocID="{01AE6299-4DAE-4952-B5D7-C4889C948A84}" presName="Name0" presStyleCnt="0">
        <dgm:presLayoutVars>
          <dgm:chMax/>
          <dgm:chPref/>
          <dgm:dir/>
          <dgm:animLvl val="lvl"/>
        </dgm:presLayoutVars>
      </dgm:prSet>
      <dgm:spPr/>
      <dgm:t>
        <a:bodyPr/>
        <a:lstStyle/>
        <a:p>
          <a:endParaRPr lang="zh-CN" altLang="en-US"/>
        </a:p>
      </dgm:t>
    </dgm:pt>
    <dgm:pt modelId="{F0190B42-F86A-4EC9-AD8D-7D8C8A26CA8A}" type="pres">
      <dgm:prSet presAssocID="{493A10D5-8B7B-4B03-A51F-D76F3810E48C}" presName="composite" presStyleCnt="0"/>
      <dgm:spPr/>
    </dgm:pt>
    <dgm:pt modelId="{B084519A-E3A1-469B-9660-228DB7BF0034}" type="pres">
      <dgm:prSet presAssocID="{493A10D5-8B7B-4B03-A51F-D76F3810E48C}" presName="Parent1" presStyleLbl="node1" presStyleIdx="0" presStyleCnt="6">
        <dgm:presLayoutVars>
          <dgm:chMax val="1"/>
          <dgm:chPref val="1"/>
          <dgm:bulletEnabled val="1"/>
        </dgm:presLayoutVars>
      </dgm:prSet>
      <dgm:spPr/>
      <dgm:t>
        <a:bodyPr/>
        <a:lstStyle/>
        <a:p>
          <a:endParaRPr lang="zh-CN" altLang="en-US"/>
        </a:p>
      </dgm:t>
    </dgm:pt>
    <dgm:pt modelId="{E0FCAB08-1107-46FF-8BB3-F14F2F9E1712}" type="pres">
      <dgm:prSet presAssocID="{493A10D5-8B7B-4B03-A51F-D76F3810E48C}" presName="Childtext1" presStyleLbl="revTx" presStyleIdx="0" presStyleCnt="3">
        <dgm:presLayoutVars>
          <dgm:chMax val="0"/>
          <dgm:chPref val="0"/>
          <dgm:bulletEnabled val="1"/>
        </dgm:presLayoutVars>
      </dgm:prSet>
      <dgm:spPr/>
      <dgm:t>
        <a:bodyPr/>
        <a:lstStyle/>
        <a:p>
          <a:endParaRPr lang="zh-CN" altLang="en-US"/>
        </a:p>
      </dgm:t>
    </dgm:pt>
    <dgm:pt modelId="{008962DD-6306-4813-98F3-09407E80B4AE}" type="pres">
      <dgm:prSet presAssocID="{493A10D5-8B7B-4B03-A51F-D76F3810E48C}" presName="BalanceSpacing" presStyleCnt="0"/>
      <dgm:spPr/>
    </dgm:pt>
    <dgm:pt modelId="{DD8119A2-080A-45F8-9187-CA00B3572073}" type="pres">
      <dgm:prSet presAssocID="{493A10D5-8B7B-4B03-A51F-D76F3810E48C}" presName="BalanceSpacing1" presStyleCnt="0"/>
      <dgm:spPr/>
    </dgm:pt>
    <dgm:pt modelId="{0ABBE9A5-3AE5-4580-A296-00AA845D20CE}" type="pres">
      <dgm:prSet presAssocID="{F7D6A93F-3037-445D-A73E-01E886FDFD7B}" presName="Accent1Text" presStyleLbl="node1" presStyleIdx="1" presStyleCnt="6"/>
      <dgm:spPr/>
      <dgm:t>
        <a:bodyPr/>
        <a:lstStyle/>
        <a:p>
          <a:endParaRPr lang="zh-CN" altLang="en-US"/>
        </a:p>
      </dgm:t>
    </dgm:pt>
    <dgm:pt modelId="{0CB5B692-7E37-4783-AF7E-CF04263DED8A}" type="pres">
      <dgm:prSet presAssocID="{F7D6A93F-3037-445D-A73E-01E886FDFD7B}" presName="spaceBetweenRectangles" presStyleCnt="0"/>
      <dgm:spPr/>
    </dgm:pt>
    <dgm:pt modelId="{273009D3-4832-46E2-B0F7-CD5B6D9AB106}" type="pres">
      <dgm:prSet presAssocID="{59EAD847-80B6-4024-9C8E-F19F8D1AAB03}" presName="composite" presStyleCnt="0"/>
      <dgm:spPr/>
    </dgm:pt>
    <dgm:pt modelId="{39FA9F43-AEA4-485A-BC94-EE92E3E8E72F}" type="pres">
      <dgm:prSet presAssocID="{59EAD847-80B6-4024-9C8E-F19F8D1AAB03}" presName="Parent1" presStyleLbl="node1" presStyleIdx="2" presStyleCnt="6">
        <dgm:presLayoutVars>
          <dgm:chMax val="1"/>
          <dgm:chPref val="1"/>
          <dgm:bulletEnabled val="1"/>
        </dgm:presLayoutVars>
      </dgm:prSet>
      <dgm:spPr/>
      <dgm:t>
        <a:bodyPr/>
        <a:lstStyle/>
        <a:p>
          <a:endParaRPr lang="zh-CN" altLang="en-US"/>
        </a:p>
      </dgm:t>
    </dgm:pt>
    <dgm:pt modelId="{3B2A737B-4174-4FCC-8B94-325A598AC26E}" type="pres">
      <dgm:prSet presAssocID="{59EAD847-80B6-4024-9C8E-F19F8D1AAB03}" presName="Childtext1" presStyleLbl="revTx" presStyleIdx="1" presStyleCnt="3">
        <dgm:presLayoutVars>
          <dgm:chMax val="0"/>
          <dgm:chPref val="0"/>
          <dgm:bulletEnabled val="1"/>
        </dgm:presLayoutVars>
      </dgm:prSet>
      <dgm:spPr/>
      <dgm:t>
        <a:bodyPr/>
        <a:lstStyle/>
        <a:p>
          <a:endParaRPr lang="zh-CN" altLang="en-US"/>
        </a:p>
      </dgm:t>
    </dgm:pt>
    <dgm:pt modelId="{B52A3CDF-D08A-4CD9-A6C7-2D6768B233C3}" type="pres">
      <dgm:prSet presAssocID="{59EAD847-80B6-4024-9C8E-F19F8D1AAB03}" presName="BalanceSpacing" presStyleCnt="0"/>
      <dgm:spPr/>
    </dgm:pt>
    <dgm:pt modelId="{2D3C2006-41CE-47ED-B284-276652C02E7B}" type="pres">
      <dgm:prSet presAssocID="{59EAD847-80B6-4024-9C8E-F19F8D1AAB03}" presName="BalanceSpacing1" presStyleCnt="0"/>
      <dgm:spPr/>
    </dgm:pt>
    <dgm:pt modelId="{B42D674E-6915-48F3-B085-C37AAD237AC6}" type="pres">
      <dgm:prSet presAssocID="{F0238546-BEC4-40B7-9238-01368847D82A}" presName="Accent1Text" presStyleLbl="node1" presStyleIdx="3" presStyleCnt="6"/>
      <dgm:spPr/>
      <dgm:t>
        <a:bodyPr/>
        <a:lstStyle/>
        <a:p>
          <a:endParaRPr lang="zh-CN" altLang="en-US"/>
        </a:p>
      </dgm:t>
    </dgm:pt>
    <dgm:pt modelId="{7BCE5C29-8B33-42AB-852C-33CDEEB01A6A}" type="pres">
      <dgm:prSet presAssocID="{F0238546-BEC4-40B7-9238-01368847D82A}" presName="spaceBetweenRectangles" presStyleCnt="0"/>
      <dgm:spPr/>
    </dgm:pt>
    <dgm:pt modelId="{8183B3B0-1CC7-42CA-B9C4-CAAE803A9CF0}" type="pres">
      <dgm:prSet presAssocID="{E10EF8F2-E408-4668-961E-5B9304C42125}" presName="composite" presStyleCnt="0"/>
      <dgm:spPr/>
    </dgm:pt>
    <dgm:pt modelId="{6829FBBE-2660-4153-BC0E-8352C2243B3D}" type="pres">
      <dgm:prSet presAssocID="{E10EF8F2-E408-4668-961E-5B9304C42125}" presName="Parent1" presStyleLbl="node1" presStyleIdx="4" presStyleCnt="6">
        <dgm:presLayoutVars>
          <dgm:chMax val="1"/>
          <dgm:chPref val="1"/>
          <dgm:bulletEnabled val="1"/>
        </dgm:presLayoutVars>
      </dgm:prSet>
      <dgm:spPr/>
      <dgm:t>
        <a:bodyPr/>
        <a:lstStyle/>
        <a:p>
          <a:endParaRPr lang="zh-CN" altLang="en-US"/>
        </a:p>
      </dgm:t>
    </dgm:pt>
    <dgm:pt modelId="{3438024C-E6D6-42FF-9ACA-26F834DDF16A}" type="pres">
      <dgm:prSet presAssocID="{E10EF8F2-E408-4668-961E-5B9304C42125}" presName="Childtext1" presStyleLbl="revTx" presStyleIdx="2" presStyleCnt="3">
        <dgm:presLayoutVars>
          <dgm:chMax val="0"/>
          <dgm:chPref val="0"/>
          <dgm:bulletEnabled val="1"/>
        </dgm:presLayoutVars>
      </dgm:prSet>
      <dgm:spPr/>
      <dgm:t>
        <a:bodyPr/>
        <a:lstStyle/>
        <a:p>
          <a:endParaRPr lang="zh-CN" altLang="en-US"/>
        </a:p>
      </dgm:t>
    </dgm:pt>
    <dgm:pt modelId="{6B24EB5F-B6EC-4DFE-BC68-89D6CEF139E3}" type="pres">
      <dgm:prSet presAssocID="{E10EF8F2-E408-4668-961E-5B9304C42125}" presName="BalanceSpacing" presStyleCnt="0"/>
      <dgm:spPr/>
    </dgm:pt>
    <dgm:pt modelId="{D7082679-644D-4526-B390-16BDC8A0A985}" type="pres">
      <dgm:prSet presAssocID="{E10EF8F2-E408-4668-961E-5B9304C42125}" presName="BalanceSpacing1" presStyleCnt="0"/>
      <dgm:spPr/>
    </dgm:pt>
    <dgm:pt modelId="{26491478-C77F-4688-B3BE-9FA252F68A0B}" type="pres">
      <dgm:prSet presAssocID="{F7A78390-9752-4922-BFED-D2757B92D3D0}" presName="Accent1Text" presStyleLbl="node1" presStyleIdx="5" presStyleCnt="6"/>
      <dgm:spPr/>
      <dgm:t>
        <a:bodyPr/>
        <a:lstStyle/>
        <a:p>
          <a:endParaRPr lang="zh-CN" altLang="en-US"/>
        </a:p>
      </dgm:t>
    </dgm:pt>
  </dgm:ptLst>
  <dgm:cxnLst>
    <dgm:cxn modelId="{1EC3B8A1-CFDC-4714-B2B7-5BAA3D2EC121}" type="presOf" srcId="{01AE6299-4DAE-4952-B5D7-C4889C948A84}" destId="{F3C0A6B1-4052-4A8B-9D82-6753D2D94438}" srcOrd="0" destOrd="0" presId="urn:microsoft.com/office/officeart/2008/layout/AlternatingHexagons"/>
    <dgm:cxn modelId="{A936B6E3-E997-43AA-A03E-FA0C0A43BD74}" srcId="{01AE6299-4DAE-4952-B5D7-C4889C948A84}" destId="{E10EF8F2-E408-4668-961E-5B9304C42125}" srcOrd="2" destOrd="0" parTransId="{A52B0D8A-6A5C-43EB-BA35-1FC422F73620}" sibTransId="{F7A78390-9752-4922-BFED-D2757B92D3D0}"/>
    <dgm:cxn modelId="{97B885FE-77C0-4C26-96CB-ECB690A597B8}" type="presOf" srcId="{493A10D5-8B7B-4B03-A51F-D76F3810E48C}" destId="{B084519A-E3A1-469B-9660-228DB7BF0034}" srcOrd="0" destOrd="0" presId="urn:microsoft.com/office/officeart/2008/layout/AlternatingHexagons"/>
    <dgm:cxn modelId="{73BD7900-5557-4C9B-9B96-FB0E1CFCCD4F}" type="presOf" srcId="{F7A78390-9752-4922-BFED-D2757B92D3D0}" destId="{26491478-C77F-4688-B3BE-9FA252F68A0B}" srcOrd="0" destOrd="0" presId="urn:microsoft.com/office/officeart/2008/layout/AlternatingHexagons"/>
    <dgm:cxn modelId="{B1DE310B-1619-4049-B6D0-346CCF272201}" type="presOf" srcId="{F7D6A93F-3037-445D-A73E-01E886FDFD7B}" destId="{0ABBE9A5-3AE5-4580-A296-00AA845D20CE}" srcOrd="0" destOrd="0" presId="urn:microsoft.com/office/officeart/2008/layout/AlternatingHexagons"/>
    <dgm:cxn modelId="{00E4BCDD-F1FB-4763-B858-5C73BEA35303}" type="presOf" srcId="{F0238546-BEC4-40B7-9238-01368847D82A}" destId="{B42D674E-6915-48F3-B085-C37AAD237AC6}" srcOrd="0" destOrd="0" presId="urn:microsoft.com/office/officeart/2008/layout/AlternatingHexagons"/>
    <dgm:cxn modelId="{8B2A7F6E-4067-412C-BDCC-5E454FA2DCD5}" srcId="{01AE6299-4DAE-4952-B5D7-C4889C948A84}" destId="{493A10D5-8B7B-4B03-A51F-D76F3810E48C}" srcOrd="0" destOrd="0" parTransId="{E4DAB458-870C-4978-8B7C-C54D5BD2B55E}" sibTransId="{F7D6A93F-3037-445D-A73E-01E886FDFD7B}"/>
    <dgm:cxn modelId="{A28E876B-7B6D-4AC8-9947-727ACA195D5C}" srcId="{01AE6299-4DAE-4952-B5D7-C4889C948A84}" destId="{59EAD847-80B6-4024-9C8E-F19F8D1AAB03}" srcOrd="1" destOrd="0" parTransId="{C0689504-2088-4243-BFD7-BBDD4717F2B1}" sibTransId="{F0238546-BEC4-40B7-9238-01368847D82A}"/>
    <dgm:cxn modelId="{EF970053-7C4B-424D-8E8F-F34D2F6A4047}" type="presOf" srcId="{59EAD847-80B6-4024-9C8E-F19F8D1AAB03}" destId="{39FA9F43-AEA4-485A-BC94-EE92E3E8E72F}" srcOrd="0" destOrd="0" presId="urn:microsoft.com/office/officeart/2008/layout/AlternatingHexagons"/>
    <dgm:cxn modelId="{3DD535EE-FB27-49F8-B8BF-C69EF9B6CC09}" type="presOf" srcId="{E10EF8F2-E408-4668-961E-5B9304C42125}" destId="{6829FBBE-2660-4153-BC0E-8352C2243B3D}" srcOrd="0" destOrd="0" presId="urn:microsoft.com/office/officeart/2008/layout/AlternatingHexagons"/>
    <dgm:cxn modelId="{1CF5AC07-955B-4294-8DFF-4ECFA283F935}" type="presParOf" srcId="{F3C0A6B1-4052-4A8B-9D82-6753D2D94438}" destId="{F0190B42-F86A-4EC9-AD8D-7D8C8A26CA8A}" srcOrd="0" destOrd="0" presId="urn:microsoft.com/office/officeart/2008/layout/AlternatingHexagons"/>
    <dgm:cxn modelId="{29BA71AC-CC34-42A2-94DE-24F62E1C677C}" type="presParOf" srcId="{F0190B42-F86A-4EC9-AD8D-7D8C8A26CA8A}" destId="{B084519A-E3A1-469B-9660-228DB7BF0034}" srcOrd="0" destOrd="0" presId="urn:microsoft.com/office/officeart/2008/layout/AlternatingHexagons"/>
    <dgm:cxn modelId="{0B326191-B3F1-42BD-A6ED-0398FAF95F3D}" type="presParOf" srcId="{F0190B42-F86A-4EC9-AD8D-7D8C8A26CA8A}" destId="{E0FCAB08-1107-46FF-8BB3-F14F2F9E1712}" srcOrd="1" destOrd="0" presId="urn:microsoft.com/office/officeart/2008/layout/AlternatingHexagons"/>
    <dgm:cxn modelId="{CD7729DD-1637-4F29-97B0-295A5D078E80}" type="presParOf" srcId="{F0190B42-F86A-4EC9-AD8D-7D8C8A26CA8A}" destId="{008962DD-6306-4813-98F3-09407E80B4AE}" srcOrd="2" destOrd="0" presId="urn:microsoft.com/office/officeart/2008/layout/AlternatingHexagons"/>
    <dgm:cxn modelId="{0FAA1CD1-9D77-4D57-8BFA-955BBFDB619C}" type="presParOf" srcId="{F0190B42-F86A-4EC9-AD8D-7D8C8A26CA8A}" destId="{DD8119A2-080A-45F8-9187-CA00B3572073}" srcOrd="3" destOrd="0" presId="urn:microsoft.com/office/officeart/2008/layout/AlternatingHexagons"/>
    <dgm:cxn modelId="{5343231A-C5C4-474F-BB53-3F2800F261C2}" type="presParOf" srcId="{F0190B42-F86A-4EC9-AD8D-7D8C8A26CA8A}" destId="{0ABBE9A5-3AE5-4580-A296-00AA845D20CE}" srcOrd="4" destOrd="0" presId="urn:microsoft.com/office/officeart/2008/layout/AlternatingHexagons"/>
    <dgm:cxn modelId="{A8A225DC-E376-4F85-A846-BE92F380369D}" type="presParOf" srcId="{F3C0A6B1-4052-4A8B-9D82-6753D2D94438}" destId="{0CB5B692-7E37-4783-AF7E-CF04263DED8A}" srcOrd="1" destOrd="0" presId="urn:microsoft.com/office/officeart/2008/layout/AlternatingHexagons"/>
    <dgm:cxn modelId="{BD0ADAF1-1C36-4E6B-AB5A-721414955B50}" type="presParOf" srcId="{F3C0A6B1-4052-4A8B-9D82-6753D2D94438}" destId="{273009D3-4832-46E2-B0F7-CD5B6D9AB106}" srcOrd="2" destOrd="0" presId="urn:microsoft.com/office/officeart/2008/layout/AlternatingHexagons"/>
    <dgm:cxn modelId="{8286CCDC-3FDC-4015-99B9-C675C257245B}" type="presParOf" srcId="{273009D3-4832-46E2-B0F7-CD5B6D9AB106}" destId="{39FA9F43-AEA4-485A-BC94-EE92E3E8E72F}" srcOrd="0" destOrd="0" presId="urn:microsoft.com/office/officeart/2008/layout/AlternatingHexagons"/>
    <dgm:cxn modelId="{89DE6FFE-6D79-4656-BC89-2726A480201C}" type="presParOf" srcId="{273009D3-4832-46E2-B0F7-CD5B6D9AB106}" destId="{3B2A737B-4174-4FCC-8B94-325A598AC26E}" srcOrd="1" destOrd="0" presId="urn:microsoft.com/office/officeart/2008/layout/AlternatingHexagons"/>
    <dgm:cxn modelId="{F8E66942-5E19-4F80-A1D8-829AD5726953}" type="presParOf" srcId="{273009D3-4832-46E2-B0F7-CD5B6D9AB106}" destId="{B52A3CDF-D08A-4CD9-A6C7-2D6768B233C3}" srcOrd="2" destOrd="0" presId="urn:microsoft.com/office/officeart/2008/layout/AlternatingHexagons"/>
    <dgm:cxn modelId="{DEE43E4D-83CE-4FE1-AF0D-BE6579C1A3DE}" type="presParOf" srcId="{273009D3-4832-46E2-B0F7-CD5B6D9AB106}" destId="{2D3C2006-41CE-47ED-B284-276652C02E7B}" srcOrd="3" destOrd="0" presId="urn:microsoft.com/office/officeart/2008/layout/AlternatingHexagons"/>
    <dgm:cxn modelId="{DFD7D77E-5DC9-4BCA-B808-909DC8BFEB84}" type="presParOf" srcId="{273009D3-4832-46E2-B0F7-CD5B6D9AB106}" destId="{B42D674E-6915-48F3-B085-C37AAD237AC6}" srcOrd="4" destOrd="0" presId="urn:microsoft.com/office/officeart/2008/layout/AlternatingHexagons"/>
    <dgm:cxn modelId="{04A77466-8CEB-4C29-B530-F7A9C1CA338A}" type="presParOf" srcId="{F3C0A6B1-4052-4A8B-9D82-6753D2D94438}" destId="{7BCE5C29-8B33-42AB-852C-33CDEEB01A6A}" srcOrd="3" destOrd="0" presId="urn:microsoft.com/office/officeart/2008/layout/AlternatingHexagons"/>
    <dgm:cxn modelId="{812078F0-F9B4-4A2F-BA4A-3D49C8B28F05}" type="presParOf" srcId="{F3C0A6B1-4052-4A8B-9D82-6753D2D94438}" destId="{8183B3B0-1CC7-42CA-B9C4-CAAE803A9CF0}" srcOrd="4" destOrd="0" presId="urn:microsoft.com/office/officeart/2008/layout/AlternatingHexagons"/>
    <dgm:cxn modelId="{4DEF41FE-3C65-4675-8F91-CBA6C78E9FE3}" type="presParOf" srcId="{8183B3B0-1CC7-42CA-B9C4-CAAE803A9CF0}" destId="{6829FBBE-2660-4153-BC0E-8352C2243B3D}" srcOrd="0" destOrd="0" presId="urn:microsoft.com/office/officeart/2008/layout/AlternatingHexagons"/>
    <dgm:cxn modelId="{6E7E52E3-923E-400A-B116-B72A4FADF1BE}" type="presParOf" srcId="{8183B3B0-1CC7-42CA-B9C4-CAAE803A9CF0}" destId="{3438024C-E6D6-42FF-9ACA-26F834DDF16A}" srcOrd="1" destOrd="0" presId="urn:microsoft.com/office/officeart/2008/layout/AlternatingHexagons"/>
    <dgm:cxn modelId="{6301D1A1-C0A2-4AE5-B136-5A9C01464E76}" type="presParOf" srcId="{8183B3B0-1CC7-42CA-B9C4-CAAE803A9CF0}" destId="{6B24EB5F-B6EC-4DFE-BC68-89D6CEF139E3}" srcOrd="2" destOrd="0" presId="urn:microsoft.com/office/officeart/2008/layout/AlternatingHexagons"/>
    <dgm:cxn modelId="{E340D501-F54B-4687-8017-881B5C147BDD}" type="presParOf" srcId="{8183B3B0-1CC7-42CA-B9C4-CAAE803A9CF0}" destId="{D7082679-644D-4526-B390-16BDC8A0A985}" srcOrd="3" destOrd="0" presId="urn:microsoft.com/office/officeart/2008/layout/AlternatingHexagons"/>
    <dgm:cxn modelId="{3DE9BC96-3B0F-4BD6-B7A2-7C2C136D118D}" type="presParOf" srcId="{8183B3B0-1CC7-42CA-B9C4-CAAE803A9CF0}" destId="{26491478-C77F-4688-B3BE-9FA252F68A0B}"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4519A-E3A1-469B-9660-228DB7BF0034}">
      <dsp:nvSpPr>
        <dsp:cNvPr id="0" name=""/>
        <dsp:cNvSpPr/>
      </dsp:nvSpPr>
      <dsp:spPr>
        <a:xfrm rot="5400000">
          <a:off x="1756910" y="65458"/>
          <a:ext cx="1006322" cy="875500"/>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图片</a:t>
          </a:r>
          <a:endParaRPr lang="zh-CN" altLang="en-US" sz="1800" kern="1200" dirty="0"/>
        </a:p>
      </dsp:txBody>
      <dsp:txXfrm rot="-5400000">
        <a:off x="1958753" y="156867"/>
        <a:ext cx="602636" cy="692685"/>
      </dsp:txXfrm>
    </dsp:sp>
    <dsp:sp modelId="{E0FCAB08-1107-46FF-8BB3-F14F2F9E1712}">
      <dsp:nvSpPr>
        <dsp:cNvPr id="0" name=""/>
        <dsp:cNvSpPr/>
      </dsp:nvSpPr>
      <dsp:spPr>
        <a:xfrm>
          <a:off x="2724388" y="201312"/>
          <a:ext cx="1123056" cy="603793"/>
        </a:xfrm>
        <a:prstGeom prst="rect">
          <a:avLst/>
        </a:prstGeom>
        <a:noFill/>
        <a:ln>
          <a:noFill/>
        </a:ln>
        <a:effectLst/>
      </dsp:spPr>
      <dsp:style>
        <a:lnRef idx="0">
          <a:scrgbClr r="0" g="0" b="0"/>
        </a:lnRef>
        <a:fillRef idx="0">
          <a:scrgbClr r="0" g="0" b="0"/>
        </a:fillRef>
        <a:effectRef idx="0">
          <a:scrgbClr r="0" g="0" b="0"/>
        </a:effectRef>
        <a:fontRef idx="minor"/>
      </dsp:style>
    </dsp:sp>
    <dsp:sp modelId="{0ABBE9A5-3AE5-4580-A296-00AA845D20CE}">
      <dsp:nvSpPr>
        <dsp:cNvPr id="0" name=""/>
        <dsp:cNvSpPr/>
      </dsp:nvSpPr>
      <dsp:spPr>
        <a:xfrm rot="5400000">
          <a:off x="811369" y="65458"/>
          <a:ext cx="1006322" cy="875500"/>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13212" y="156867"/>
        <a:ext cx="602636" cy="692685"/>
      </dsp:txXfrm>
    </dsp:sp>
    <dsp:sp modelId="{39FA9F43-AEA4-485A-BC94-EE92E3E8E72F}">
      <dsp:nvSpPr>
        <dsp:cNvPr id="0" name=""/>
        <dsp:cNvSpPr/>
      </dsp:nvSpPr>
      <dsp:spPr>
        <a:xfrm rot="5400000">
          <a:off x="1282328" y="919625"/>
          <a:ext cx="1006322" cy="875500"/>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文本</a:t>
          </a:r>
          <a:endParaRPr lang="zh-CN" altLang="en-US" sz="1800" kern="1200" dirty="0"/>
        </a:p>
      </dsp:txBody>
      <dsp:txXfrm rot="-5400000">
        <a:off x="1484171" y="1011034"/>
        <a:ext cx="602636" cy="692685"/>
      </dsp:txXfrm>
    </dsp:sp>
    <dsp:sp modelId="{3B2A737B-4174-4FCC-8B94-325A598AC26E}">
      <dsp:nvSpPr>
        <dsp:cNvPr id="0" name=""/>
        <dsp:cNvSpPr/>
      </dsp:nvSpPr>
      <dsp:spPr>
        <a:xfrm>
          <a:off x="224682" y="1055479"/>
          <a:ext cx="1086828" cy="603793"/>
        </a:xfrm>
        <a:prstGeom prst="rect">
          <a:avLst/>
        </a:prstGeom>
        <a:noFill/>
        <a:ln>
          <a:noFill/>
        </a:ln>
        <a:effectLst/>
      </dsp:spPr>
      <dsp:style>
        <a:lnRef idx="0">
          <a:scrgbClr r="0" g="0" b="0"/>
        </a:lnRef>
        <a:fillRef idx="0">
          <a:scrgbClr r="0" g="0" b="0"/>
        </a:fillRef>
        <a:effectRef idx="0">
          <a:scrgbClr r="0" g="0" b="0"/>
        </a:effectRef>
        <a:fontRef idx="minor"/>
      </dsp:style>
    </dsp:sp>
    <dsp:sp modelId="{B42D674E-6915-48F3-B085-C37AAD237AC6}">
      <dsp:nvSpPr>
        <dsp:cNvPr id="0" name=""/>
        <dsp:cNvSpPr/>
      </dsp:nvSpPr>
      <dsp:spPr>
        <a:xfrm rot="5400000">
          <a:off x="2227869" y="919625"/>
          <a:ext cx="1006322" cy="875500"/>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2429712" y="1011034"/>
        <a:ext cx="602636" cy="692685"/>
      </dsp:txXfrm>
    </dsp:sp>
    <dsp:sp modelId="{6829FBBE-2660-4153-BC0E-8352C2243B3D}">
      <dsp:nvSpPr>
        <dsp:cNvPr id="0" name=""/>
        <dsp:cNvSpPr/>
      </dsp:nvSpPr>
      <dsp:spPr>
        <a:xfrm rot="5400000">
          <a:off x="1756910" y="1773792"/>
          <a:ext cx="1006322" cy="875500"/>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视频</a:t>
          </a:r>
          <a:endParaRPr lang="zh-CN" altLang="en-US" sz="1800" kern="1200" dirty="0"/>
        </a:p>
      </dsp:txBody>
      <dsp:txXfrm rot="-5400000">
        <a:off x="1958753" y="1865201"/>
        <a:ext cx="602636" cy="692685"/>
      </dsp:txXfrm>
    </dsp:sp>
    <dsp:sp modelId="{3438024C-E6D6-42FF-9ACA-26F834DDF16A}">
      <dsp:nvSpPr>
        <dsp:cNvPr id="0" name=""/>
        <dsp:cNvSpPr/>
      </dsp:nvSpPr>
      <dsp:spPr>
        <a:xfrm>
          <a:off x="2724388" y="1909645"/>
          <a:ext cx="1123056" cy="603793"/>
        </a:xfrm>
        <a:prstGeom prst="rect">
          <a:avLst/>
        </a:prstGeom>
        <a:noFill/>
        <a:ln>
          <a:noFill/>
        </a:ln>
        <a:effectLst/>
      </dsp:spPr>
      <dsp:style>
        <a:lnRef idx="0">
          <a:scrgbClr r="0" g="0" b="0"/>
        </a:lnRef>
        <a:fillRef idx="0">
          <a:scrgbClr r="0" g="0" b="0"/>
        </a:fillRef>
        <a:effectRef idx="0">
          <a:scrgbClr r="0" g="0" b="0"/>
        </a:effectRef>
        <a:fontRef idx="minor"/>
      </dsp:style>
    </dsp:sp>
    <dsp:sp modelId="{26491478-C77F-4688-B3BE-9FA252F68A0B}">
      <dsp:nvSpPr>
        <dsp:cNvPr id="0" name=""/>
        <dsp:cNvSpPr/>
      </dsp:nvSpPr>
      <dsp:spPr>
        <a:xfrm rot="5400000">
          <a:off x="811369" y="1773792"/>
          <a:ext cx="1006322" cy="875500"/>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13212" y="1865201"/>
        <a:ext cx="602636" cy="69268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189BE-9FD0-4242-9179-B08E39D24C91}"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D7B70E-733A-4489-9F69-CF77FA373C88}" type="slidenum">
              <a:rPr lang="zh-CN" altLang="en-US" smtClean="0"/>
              <a:t>‹#›</a:t>
            </a:fld>
            <a:endParaRPr lang="zh-CN" altLang="en-US"/>
          </a:p>
        </p:txBody>
      </p:sp>
    </p:spTree>
    <p:extLst>
      <p:ext uri="{BB962C8B-B14F-4D97-AF65-F5344CB8AC3E}">
        <p14:creationId xmlns:p14="http://schemas.microsoft.com/office/powerpoint/2010/main" val="342089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8B05DD-6807-4C4E-A412-138042C75961}" type="slidenum">
              <a:rPr lang="zh-CN" altLang="en-US"/>
              <a:pPr/>
              <a:t>2</a:t>
            </a:fld>
            <a:endParaRPr lang="zh-CN" altLang="en-US"/>
          </a:p>
        </p:txBody>
      </p:sp>
    </p:spTree>
    <p:extLst>
      <p:ext uri="{BB962C8B-B14F-4D97-AF65-F5344CB8AC3E}">
        <p14:creationId xmlns:p14="http://schemas.microsoft.com/office/powerpoint/2010/main" val="3913486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D7B70E-733A-4489-9F69-CF77FA373C88}" type="slidenum">
              <a:rPr lang="zh-CN" altLang="en-US" smtClean="0"/>
              <a:t>5</a:t>
            </a:fld>
            <a:endParaRPr lang="zh-CN" altLang="en-US"/>
          </a:p>
        </p:txBody>
      </p:sp>
    </p:spTree>
    <p:extLst>
      <p:ext uri="{BB962C8B-B14F-4D97-AF65-F5344CB8AC3E}">
        <p14:creationId xmlns:p14="http://schemas.microsoft.com/office/powerpoint/2010/main" val="365227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变量，</a:t>
            </a:r>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pPr>
                <a:defRPr/>
              </a:pPr>
              <a:t>9</a:t>
            </a:fld>
            <a:endParaRPr lang="en-US" altLang="zh-CN"/>
          </a:p>
        </p:txBody>
      </p:sp>
    </p:spTree>
    <p:extLst>
      <p:ext uri="{BB962C8B-B14F-4D97-AF65-F5344CB8AC3E}">
        <p14:creationId xmlns:p14="http://schemas.microsoft.com/office/powerpoint/2010/main" val="348461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应用层向用户提供服务，比如</a:t>
            </a:r>
            <a:r>
              <a:rPr lang="en-US" altLang="zh-CN" dirty="0" smtClean="0"/>
              <a:t>FTP</a:t>
            </a:r>
            <a:r>
              <a:rPr lang="zh-CN" altLang="en-US" dirty="0" smtClean="0"/>
              <a:t>，</a:t>
            </a:r>
            <a:r>
              <a:rPr lang="en-US" altLang="zh-CN" dirty="0" smtClean="0"/>
              <a:t>DNS</a:t>
            </a:r>
            <a:r>
              <a:rPr lang="zh-CN" altLang="en-US" dirty="0" smtClean="0"/>
              <a:t>，</a:t>
            </a:r>
            <a:r>
              <a:rPr lang="en-US" altLang="zh-CN" dirty="0" smtClean="0"/>
              <a:t>HTTP</a:t>
            </a:r>
            <a:r>
              <a:rPr lang="zh-CN" altLang="en-US" dirty="0" smtClean="0"/>
              <a:t>都属于该层</a:t>
            </a:r>
            <a:endParaRPr lang="en-US" altLang="zh-CN" dirty="0" smtClean="0"/>
          </a:p>
          <a:p>
            <a:r>
              <a:rPr lang="zh-CN" altLang="en-US" dirty="0" smtClean="0"/>
              <a:t>传输层提供网络连接中两台计算机之间的数据传输，比如</a:t>
            </a:r>
            <a:r>
              <a:rPr lang="en-US" altLang="zh-CN" dirty="0" smtClean="0"/>
              <a:t>TCP</a:t>
            </a:r>
            <a:r>
              <a:rPr lang="zh-CN" altLang="en-US" dirty="0" smtClean="0"/>
              <a:t>，</a:t>
            </a:r>
            <a:r>
              <a:rPr lang="en-US" altLang="zh-CN" dirty="0" smtClean="0"/>
              <a:t>UDP</a:t>
            </a:r>
            <a:r>
              <a:rPr lang="zh-CN" altLang="en-US" dirty="0" smtClean="0"/>
              <a:t>协议</a:t>
            </a:r>
            <a:endParaRPr lang="en-US" altLang="zh-CN" dirty="0" smtClean="0"/>
          </a:p>
          <a:p>
            <a:r>
              <a:rPr lang="zh-CN" altLang="en-US" dirty="0" smtClean="0"/>
              <a:t>网络层处理网络上流动的数据包。</a:t>
            </a:r>
            <a:endParaRPr lang="en-US" altLang="zh-CN" dirty="0" smtClean="0"/>
          </a:p>
          <a:p>
            <a:r>
              <a:rPr lang="zh-CN" altLang="en-US" dirty="0" smtClean="0"/>
              <a:t>链路层处理连接网络的硬件部分。</a:t>
            </a:r>
            <a:endParaRPr lang="zh-CN" altLang="en-US" dirty="0"/>
          </a:p>
        </p:txBody>
      </p:sp>
      <p:sp>
        <p:nvSpPr>
          <p:cNvPr id="4" name="灯片编号占位符 3"/>
          <p:cNvSpPr>
            <a:spLocks noGrp="1"/>
          </p:cNvSpPr>
          <p:nvPr>
            <p:ph type="sldNum" sz="quarter" idx="10"/>
          </p:nvPr>
        </p:nvSpPr>
        <p:spPr/>
        <p:txBody>
          <a:bodyPr/>
          <a:lstStyle/>
          <a:p>
            <a:fld id="{E3D7B70E-733A-4489-9F69-CF77FA373C88}" type="slidenum">
              <a:rPr lang="zh-CN" altLang="en-US" smtClean="0"/>
              <a:t>18</a:t>
            </a:fld>
            <a:endParaRPr lang="zh-CN" altLang="en-US"/>
          </a:p>
        </p:txBody>
      </p:sp>
    </p:spTree>
    <p:extLst>
      <p:ext uri="{BB962C8B-B14F-4D97-AF65-F5344CB8AC3E}">
        <p14:creationId xmlns:p14="http://schemas.microsoft.com/office/powerpoint/2010/main" val="498035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应用层向用户提供服务，比如</a:t>
            </a:r>
            <a:r>
              <a:rPr lang="en-US" altLang="zh-CN" dirty="0" smtClean="0"/>
              <a:t>FTP</a:t>
            </a:r>
            <a:r>
              <a:rPr lang="zh-CN" altLang="en-US" dirty="0" smtClean="0"/>
              <a:t>，</a:t>
            </a:r>
            <a:r>
              <a:rPr lang="en-US" altLang="zh-CN" dirty="0" smtClean="0"/>
              <a:t>DNS</a:t>
            </a:r>
            <a:r>
              <a:rPr lang="zh-CN" altLang="en-US" dirty="0" smtClean="0"/>
              <a:t>，</a:t>
            </a:r>
            <a:r>
              <a:rPr lang="en-US" altLang="zh-CN" dirty="0" smtClean="0"/>
              <a:t>HTTP</a:t>
            </a:r>
            <a:r>
              <a:rPr lang="zh-CN" altLang="en-US" dirty="0" smtClean="0"/>
              <a:t>都属于该层</a:t>
            </a:r>
            <a:endParaRPr lang="en-US" altLang="zh-CN" dirty="0" smtClean="0"/>
          </a:p>
          <a:p>
            <a:r>
              <a:rPr lang="zh-CN" altLang="en-US" dirty="0" smtClean="0"/>
              <a:t>传输层提供网络连接中两台计算机之间的数据传输，比如</a:t>
            </a:r>
            <a:r>
              <a:rPr lang="en-US" altLang="zh-CN" dirty="0" smtClean="0"/>
              <a:t>TCP</a:t>
            </a:r>
            <a:r>
              <a:rPr lang="zh-CN" altLang="en-US" dirty="0" smtClean="0"/>
              <a:t>，</a:t>
            </a:r>
            <a:r>
              <a:rPr lang="en-US" altLang="zh-CN" dirty="0" smtClean="0"/>
              <a:t>UDP</a:t>
            </a:r>
            <a:r>
              <a:rPr lang="zh-CN" altLang="en-US" dirty="0" smtClean="0"/>
              <a:t>协议</a:t>
            </a:r>
            <a:endParaRPr lang="en-US" altLang="zh-CN" dirty="0" smtClean="0"/>
          </a:p>
          <a:p>
            <a:r>
              <a:rPr lang="zh-CN" altLang="en-US" dirty="0" smtClean="0"/>
              <a:t>网络层处理网络上流动的数据包。</a:t>
            </a:r>
            <a:endParaRPr lang="en-US" altLang="zh-CN" dirty="0" smtClean="0"/>
          </a:p>
          <a:p>
            <a:r>
              <a:rPr lang="zh-CN" altLang="en-US" smtClean="0"/>
              <a:t>链路层处理连接网络的硬件部分。</a:t>
            </a:r>
            <a:endParaRPr lang="zh-CN" altLang="en-US"/>
          </a:p>
        </p:txBody>
      </p:sp>
      <p:sp>
        <p:nvSpPr>
          <p:cNvPr id="4" name="灯片编号占位符 3"/>
          <p:cNvSpPr>
            <a:spLocks noGrp="1"/>
          </p:cNvSpPr>
          <p:nvPr>
            <p:ph type="sldNum" sz="quarter" idx="10"/>
          </p:nvPr>
        </p:nvSpPr>
        <p:spPr/>
        <p:txBody>
          <a:bodyPr/>
          <a:lstStyle/>
          <a:p>
            <a:fld id="{E3D7B70E-733A-4489-9F69-CF77FA373C88}" type="slidenum">
              <a:rPr lang="zh-CN" altLang="en-US" smtClean="0"/>
              <a:t>19</a:t>
            </a:fld>
            <a:endParaRPr lang="zh-CN" altLang="en-US"/>
          </a:p>
        </p:txBody>
      </p:sp>
    </p:spTree>
    <p:extLst>
      <p:ext uri="{BB962C8B-B14F-4D97-AF65-F5344CB8AC3E}">
        <p14:creationId xmlns:p14="http://schemas.microsoft.com/office/powerpoint/2010/main" val="2223483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a:t>
            </a:r>
            <a:r>
              <a:rPr lang="en-US" altLang="zh-CN" dirty="0" smtClean="0"/>
              <a:t>web</a:t>
            </a:r>
            <a:r>
              <a:rPr lang="zh-CN" altLang="en-US" dirty="0" smtClean="0"/>
              <a:t>服务器资源都有一个名字，客户端通过名字获取感兴趣资源。服务器资源名被称为统一资源标识符</a:t>
            </a:r>
            <a:r>
              <a:rPr lang="en-US" altLang="zh-CN" dirty="0" smtClean="0"/>
              <a:t>(Uniform</a:t>
            </a:r>
            <a:r>
              <a:rPr lang="en-US" altLang="zh-CN" baseline="0" dirty="0" smtClean="0"/>
              <a:t> Resource </a:t>
            </a:r>
            <a:r>
              <a:rPr lang="en-US" altLang="zh-CN" baseline="0" dirty="0" err="1" smtClean="0"/>
              <a:t>Identitier,URI</a:t>
            </a:r>
            <a:r>
              <a:rPr lang="en-US" altLang="zh-CN" baseline="0" dirty="0" smtClean="0"/>
              <a:t>).URI</a:t>
            </a:r>
            <a:r>
              <a:rPr lang="zh-CN" altLang="en-US" baseline="0" dirty="0" smtClean="0"/>
              <a:t>就像因特网上的邮政地址一样，在世界范围内唯一标识并定位信息资源。统一资源定位符（</a:t>
            </a:r>
            <a:r>
              <a:rPr lang="en-US" altLang="zh-CN" baseline="0" dirty="0" smtClean="0"/>
              <a:t>URL</a:t>
            </a:r>
            <a:r>
              <a:rPr lang="zh-CN" altLang="en-US" baseline="0" dirty="0" smtClean="0"/>
              <a:t>）是资源标识符最常见的形式。</a:t>
            </a:r>
            <a:endParaRPr lang="zh-CN" altLang="en-US" dirty="0"/>
          </a:p>
        </p:txBody>
      </p:sp>
      <p:sp>
        <p:nvSpPr>
          <p:cNvPr id="4" name="灯片编号占位符 3"/>
          <p:cNvSpPr>
            <a:spLocks noGrp="1"/>
          </p:cNvSpPr>
          <p:nvPr>
            <p:ph type="sldNum" sz="quarter" idx="10"/>
          </p:nvPr>
        </p:nvSpPr>
        <p:spPr/>
        <p:txBody>
          <a:bodyPr/>
          <a:lstStyle/>
          <a:p>
            <a:fld id="{E3D7B70E-733A-4489-9F69-CF77FA373C88}" type="slidenum">
              <a:rPr lang="zh-CN" altLang="en-US" smtClean="0"/>
              <a:t>20</a:t>
            </a:fld>
            <a:endParaRPr lang="zh-CN" altLang="en-US"/>
          </a:p>
        </p:txBody>
      </p:sp>
    </p:spTree>
    <p:extLst>
      <p:ext uri="{BB962C8B-B14F-4D97-AF65-F5344CB8AC3E}">
        <p14:creationId xmlns:p14="http://schemas.microsoft.com/office/powerpoint/2010/main" val="1691962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1FC560D-19CA-4606-9D76-D74B4C2A50E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286553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FC560D-19CA-4606-9D76-D74B4C2A50E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77230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FC560D-19CA-4606-9D76-D74B4C2A50E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923662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FC560D-19CA-4606-9D76-D74B4C2A50E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424955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1FC560D-19CA-4606-9D76-D74B4C2A50E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346237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1FC560D-19CA-4606-9D76-D74B4C2A50E8}"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1178338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1FC560D-19CA-4606-9D76-D74B4C2A50E8}" type="datetimeFigureOut">
              <a:rPr lang="zh-CN" altLang="en-US" smtClean="0"/>
              <a:t>2018/12/5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88461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1FC560D-19CA-4606-9D76-D74B4C2A50E8}" type="datetimeFigureOut">
              <a:rPr lang="zh-CN" altLang="en-US" smtClean="0"/>
              <a:t>2018/12/5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312049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FC560D-19CA-4606-9D76-D74B4C2A50E8}" type="datetimeFigureOut">
              <a:rPr lang="zh-CN" altLang="en-US" smtClean="0"/>
              <a:t>2018/12/5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326537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FC560D-19CA-4606-9D76-D74B4C2A50E8}"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318560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FC560D-19CA-4606-9D76-D74B4C2A50E8}"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314711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C560D-19CA-4606-9D76-D74B4C2A50E8}" type="datetimeFigureOut">
              <a:rPr lang="zh-CN" altLang="en-US" smtClean="0"/>
              <a:t>2018/12/5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1D800-E5E0-444D-9401-18962DCFD27D}" type="slidenum">
              <a:rPr lang="zh-CN" altLang="en-US" smtClean="0"/>
              <a:t>‹#›</a:t>
            </a:fld>
            <a:endParaRPr lang="zh-CN" altLang="en-US"/>
          </a:p>
        </p:txBody>
      </p:sp>
    </p:spTree>
    <p:extLst>
      <p:ext uri="{BB962C8B-B14F-4D97-AF65-F5344CB8AC3E}">
        <p14:creationId xmlns:p14="http://schemas.microsoft.com/office/powerpoint/2010/main" val="1444260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history.bnu.edu.cn/" TargetMode="External"/><Relationship Id="rId3" Type="http://schemas.openxmlformats.org/officeDocument/2006/relationships/diagramLayout" Target="../diagrams/layout1.xml"/><Relationship Id="rId7" Type="http://schemas.openxmlformats.org/officeDocument/2006/relationships/image" Target="../media/image3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history.bnu.edu.cn/images/lsxy.jpg"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http://history.bnu.edu.cn/xygk/xyjj/index.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www.python-course.eu/python3_course.php" TargetMode="External"/><Relationship Id="rId2" Type="http://schemas.openxmlformats.org/officeDocument/2006/relationships/hyperlink" Target="http://www.pythondoc.com/pythontutorial3/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ctrTitle"/>
          </p:nvPr>
        </p:nvSpPr>
        <p:spPr>
          <a:xfrm>
            <a:off x="2238375" y="1571626"/>
            <a:ext cx="7772400" cy="1470025"/>
          </a:xfrm>
        </p:spPr>
        <p:txBody>
          <a:bodyPr/>
          <a:lstStyle/>
          <a:p>
            <a:pPr algn="ctr" eaLnBrk="1" hangingPunct="1"/>
            <a:r>
              <a:rPr lang="en-US" altLang="zh-CN" sz="4400"/>
              <a:t>《</a:t>
            </a:r>
            <a:r>
              <a:rPr lang="zh-CN" altLang="en-US" sz="4400"/>
              <a:t>现代信息检索导论</a:t>
            </a:r>
            <a:r>
              <a:rPr lang="en-US" altLang="zh-CN" sz="4400"/>
              <a:t>》</a:t>
            </a:r>
            <a:br>
              <a:rPr lang="en-US" altLang="zh-CN" sz="4400"/>
            </a:br>
            <a:r>
              <a:rPr lang="zh-CN" altLang="en-US" sz="4400"/>
              <a:t>实验课程</a:t>
            </a:r>
          </a:p>
        </p:txBody>
      </p:sp>
      <p:sp>
        <p:nvSpPr>
          <p:cNvPr id="2" name="副标题 1"/>
          <p:cNvSpPr>
            <a:spLocks noGrp="1"/>
          </p:cNvSpPr>
          <p:nvPr>
            <p:ph type="subTitle" idx="1"/>
          </p:nvPr>
        </p:nvSpPr>
        <p:spPr/>
        <p:txBody>
          <a:bodyPr/>
          <a:lstStyle/>
          <a:p>
            <a:pPr>
              <a:defRPr/>
            </a:pPr>
            <a:endParaRPr lang="zh-CN" altLang="en-US"/>
          </a:p>
        </p:txBody>
      </p:sp>
    </p:spTree>
    <p:extLst>
      <p:ext uri="{BB962C8B-B14F-4D97-AF65-F5344CB8AC3E}">
        <p14:creationId xmlns:p14="http://schemas.microsoft.com/office/powerpoint/2010/main" val="865525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1"/>
          </p:nvPr>
        </p:nvSpPr>
        <p:spPr>
          <a:xfrm>
            <a:off x="706642" y="1116012"/>
            <a:ext cx="10515600" cy="4351338"/>
          </a:xfrm>
        </p:spPr>
        <p:txBody>
          <a:bodyPr/>
          <a:lstStyle/>
          <a:p>
            <a:r>
              <a:rPr lang="zh-CN" altLang="en-US" sz="2400" dirty="0">
                <a:ea typeface="宋体" panose="02010600030101010101" pitchFamily="2" charset="-122"/>
              </a:rPr>
              <a:t>输出</a:t>
            </a:r>
            <a:r>
              <a:rPr lang="en-US" altLang="zh-CN" sz="2400" dirty="0">
                <a:ea typeface="宋体" panose="02010600030101010101" pitchFamily="2" charset="-122"/>
              </a:rPr>
              <a:t>1~100</a:t>
            </a:r>
            <a:r>
              <a:rPr lang="zh-CN" altLang="en-US" sz="2400" dirty="0">
                <a:ea typeface="宋体" panose="02010600030101010101" pitchFamily="2" charset="-122"/>
              </a:rPr>
              <a:t>之间的素数</a:t>
            </a:r>
          </a:p>
        </p:txBody>
      </p:sp>
      <p:pic>
        <p:nvPicPr>
          <p:cNvPr id="51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389" y="1562100"/>
            <a:ext cx="5991225"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4" name="标题 1"/>
          <p:cNvSpPr>
            <a:spLocks noGrp="1"/>
          </p:cNvSpPr>
          <p:nvPr>
            <p:ph type="title"/>
          </p:nvPr>
        </p:nvSpPr>
        <p:spPr>
          <a:xfrm>
            <a:off x="572729" y="-30957"/>
            <a:ext cx="10515600" cy="1325563"/>
          </a:xfrm>
        </p:spPr>
        <p:txBody>
          <a:bodyPr/>
          <a:lstStyle/>
          <a:p>
            <a:r>
              <a:rPr lang="zh-CN" altLang="en-US" dirty="0" smtClean="0">
                <a:ea typeface="宋体" panose="02010600030101010101" pitchFamily="2" charset="-122"/>
              </a:rPr>
              <a:t>自定义函数</a:t>
            </a:r>
          </a:p>
        </p:txBody>
      </p:sp>
      <p:sp>
        <p:nvSpPr>
          <p:cNvPr id="5125" name="灯片编号占位符 3"/>
          <p:cNvSpPr>
            <a:spLocks noGrp="1"/>
          </p:cNvSpPr>
          <p:nvPr>
            <p:ph type="sldNum" sz="quarter" idx="10"/>
          </p:nvPr>
        </p:nvSpPr>
        <p:spPr>
          <a:noFill/>
        </p:spPr>
        <p:txBody>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fld id="{846026F9-2217-4A3D-B24E-2ECC232287AC}" type="slidenum">
              <a:rPr lang="en-US" altLang="zh-CN" sz="1400">
                <a:latin typeface="Tahoma" panose="020B0604030504040204" pitchFamily="34" charset="0"/>
              </a:rPr>
              <a:pPr eaLnBrk="1" hangingPunct="1"/>
              <a:t>10</a:t>
            </a:fld>
            <a:endParaRPr lang="en-US" altLang="zh-CN" sz="1400">
              <a:latin typeface="Tahoma" panose="020B0604030504040204" pitchFamily="34" charset="0"/>
            </a:endParaRPr>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6248400"/>
            <a:ext cx="7972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a:grpSpLocks/>
          </p:cNvGrpSpPr>
          <p:nvPr/>
        </p:nvGrpSpPr>
        <p:grpSpPr bwMode="auto">
          <a:xfrm>
            <a:off x="1865314" y="2057400"/>
            <a:ext cx="7507287" cy="2895600"/>
            <a:chOff x="341496" y="2133600"/>
            <a:chExt cx="7925411" cy="2667000"/>
          </a:xfrm>
        </p:grpSpPr>
        <p:sp>
          <p:nvSpPr>
            <p:cNvPr id="9" name="矩形 8"/>
            <p:cNvSpPr/>
            <p:nvPr/>
          </p:nvSpPr>
          <p:spPr bwMode="auto">
            <a:xfrm>
              <a:off x="1486147" y="2133600"/>
              <a:ext cx="6780760" cy="2667000"/>
            </a:xfrm>
            <a:prstGeom prst="rect">
              <a:avLst/>
            </a:prstGeom>
            <a:solidFill>
              <a:srgbClr val="00B0F0">
                <a:alpha val="12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Clr>
                  <a:srgbClr val="800080"/>
                </a:buClr>
                <a:buSzPct val="55000"/>
                <a:buFont typeface="Wingdings" pitchFamily="2" charset="2"/>
                <a:buChar char="n"/>
                <a:defRPr/>
              </a:pPr>
              <a:endParaRPr lang="zh-CN" altLang="en-US" sz="2400">
                <a:solidFill>
                  <a:srgbClr val="FFFFFF"/>
                </a:solidFill>
                <a:ea typeface="宋体" pitchFamily="2" charset="-122"/>
              </a:endParaRPr>
            </a:p>
          </p:txBody>
        </p:sp>
        <p:sp>
          <p:nvSpPr>
            <p:cNvPr id="5133" name="TextBox 5"/>
            <p:cNvSpPr txBox="1">
              <a:spLocks noChangeArrowheads="1"/>
            </p:cNvSpPr>
            <p:nvPr/>
          </p:nvSpPr>
          <p:spPr bwMode="auto">
            <a:xfrm>
              <a:off x="341496" y="3182770"/>
              <a:ext cx="1133475" cy="36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lang="zh-CN" altLang="en-US"/>
                <a:t>函数定义</a:t>
              </a:r>
            </a:p>
          </p:txBody>
        </p:sp>
      </p:grpSp>
      <p:grpSp>
        <p:nvGrpSpPr>
          <p:cNvPr id="20" name="组合 19"/>
          <p:cNvGrpSpPr>
            <a:grpSpLocks/>
          </p:cNvGrpSpPr>
          <p:nvPr/>
        </p:nvGrpSpPr>
        <p:grpSpPr bwMode="auto">
          <a:xfrm>
            <a:off x="4124326" y="5467350"/>
            <a:ext cx="4029075" cy="400050"/>
            <a:chOff x="2514600" y="5238690"/>
            <a:chExt cx="4029075" cy="400110"/>
          </a:xfrm>
        </p:grpSpPr>
        <p:sp>
          <p:nvSpPr>
            <p:cNvPr id="13" name="矩形 12"/>
            <p:cNvSpPr/>
            <p:nvPr/>
          </p:nvSpPr>
          <p:spPr bwMode="auto">
            <a:xfrm>
              <a:off x="2514600" y="5333954"/>
              <a:ext cx="1447800" cy="304846"/>
            </a:xfrm>
            <a:prstGeom prst="rect">
              <a:avLst/>
            </a:prstGeom>
            <a:solidFill>
              <a:srgbClr val="FFFF00">
                <a:alpha val="34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Clr>
                  <a:srgbClr val="800080"/>
                </a:buClr>
                <a:buSzPct val="55000"/>
                <a:buFont typeface="Wingdings" pitchFamily="2" charset="2"/>
                <a:buChar char="n"/>
                <a:defRPr/>
              </a:pPr>
              <a:endParaRPr lang="zh-CN" altLang="en-US" sz="2400">
                <a:solidFill>
                  <a:srgbClr val="FFFFFF"/>
                </a:solidFill>
                <a:ea typeface="宋体" pitchFamily="2" charset="-122"/>
              </a:endParaRPr>
            </a:p>
          </p:txBody>
        </p:sp>
        <p:sp>
          <p:nvSpPr>
            <p:cNvPr id="5130" name="TextBox 13"/>
            <p:cNvSpPr txBox="1">
              <a:spLocks noChangeArrowheads="1"/>
            </p:cNvSpPr>
            <p:nvPr/>
          </p:nvSpPr>
          <p:spPr bwMode="auto">
            <a:xfrm>
              <a:off x="5410200" y="5238690"/>
              <a:ext cx="113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lang="zh-CN" altLang="en-US"/>
                <a:t>函数调用</a:t>
              </a:r>
            </a:p>
          </p:txBody>
        </p:sp>
        <p:cxnSp>
          <p:nvCxnSpPr>
            <p:cNvPr id="5131" name="直接箭头连接符 14"/>
            <p:cNvCxnSpPr>
              <a:cxnSpLocks noChangeShapeType="1"/>
              <a:stCxn id="5130" idx="1"/>
            </p:cNvCxnSpPr>
            <p:nvPr/>
          </p:nvCxnSpPr>
          <p:spPr bwMode="auto">
            <a:xfrm flipH="1">
              <a:off x="4114800" y="5438745"/>
              <a:ext cx="1295400" cy="0"/>
            </a:xfrm>
            <a:prstGeom prst="straightConnector1">
              <a:avLst/>
            </a:prstGeom>
            <a:noFill/>
            <a:ln w="25400" algn="ctr">
              <a:solidFill>
                <a:srgbClr val="FF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182673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fade">
                                      <p:cBhvr>
                                        <p:cTn id="7" dur="500"/>
                                        <p:tgtEl>
                                          <p:spTgt spid="63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a:t>
            </a:r>
            <a:endParaRPr lang="zh-CN" altLang="en-US" dirty="0"/>
          </a:p>
        </p:txBody>
      </p:sp>
      <p:sp>
        <p:nvSpPr>
          <p:cNvPr id="3" name="内容占位符 2"/>
          <p:cNvSpPr>
            <a:spLocks noGrp="1"/>
          </p:cNvSpPr>
          <p:nvPr>
            <p:ph idx="1"/>
          </p:nvPr>
        </p:nvSpPr>
        <p:spPr/>
        <p:txBody>
          <a:bodyPr/>
          <a:lstStyle/>
          <a:p>
            <a:r>
              <a:rPr lang="zh-CN" altLang="en-US" sz="2400" dirty="0"/>
              <a:t>单引号‘  </a:t>
            </a:r>
            <a:endParaRPr lang="en-US" altLang="zh-CN" sz="2400" dirty="0"/>
          </a:p>
          <a:p>
            <a:r>
              <a:rPr lang="zh-CN" altLang="en-US" sz="2400" dirty="0"/>
              <a:t>双引号“  </a:t>
            </a:r>
            <a:endParaRPr lang="en-US" altLang="zh-CN" sz="2400" dirty="0"/>
          </a:p>
          <a:p>
            <a:r>
              <a:rPr lang="zh-CN" altLang="en-US" sz="2400" dirty="0"/>
              <a:t>三引号‘‘‘</a:t>
            </a:r>
          </a:p>
        </p:txBody>
      </p:sp>
      <p:sp>
        <p:nvSpPr>
          <p:cNvPr id="4" name="灯片编号占位符 3"/>
          <p:cNvSpPr>
            <a:spLocks noGrp="1"/>
          </p:cNvSpPr>
          <p:nvPr>
            <p:ph type="sldNum" sz="quarter" idx="10"/>
          </p:nvPr>
        </p:nvSpPr>
        <p:spPr/>
        <p:txBody>
          <a:bodyPr/>
          <a:lstStyle/>
          <a:p>
            <a:pPr>
              <a:defRPr/>
            </a:pPr>
            <a:fld id="{729309F6-2AF1-4E63-8445-75C2F9CD3C08}" type="slidenum">
              <a:rPr lang="en-US" altLang="zh-CN" smtClean="0"/>
              <a:pPr>
                <a:defRPr/>
              </a:pPr>
              <a:t>11</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49" y="1066799"/>
            <a:ext cx="5165842" cy="423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1" y="5297206"/>
            <a:ext cx="3676651" cy="140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云形标注 6"/>
          <p:cNvSpPr/>
          <p:nvPr/>
        </p:nvSpPr>
        <p:spPr>
          <a:xfrm>
            <a:off x="8077200" y="4986543"/>
            <a:ext cx="2438400" cy="914400"/>
          </a:xfrm>
          <a:prstGeom prst="cloudCallout">
            <a:avLst>
              <a:gd name="adj1" fmla="val -152719"/>
              <a:gd name="adj2" fmla="val 9384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3333CC"/>
                </a:solidFill>
                <a:latin typeface="幼圆" panose="02010509060101010101" pitchFamily="49" charset="-122"/>
                <a:ea typeface="幼圆" panose="02010509060101010101" pitchFamily="49" charset="-122"/>
              </a:rPr>
              <a:t>三引号可使字符串跨行</a:t>
            </a:r>
          </a:p>
        </p:txBody>
      </p:sp>
    </p:spTree>
    <p:extLst>
      <p:ext uri="{BB962C8B-B14F-4D97-AF65-F5344CB8AC3E}">
        <p14:creationId xmlns:p14="http://schemas.microsoft.com/office/powerpoint/2010/main" val="1934680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字符串</a:t>
            </a:r>
            <a:r>
              <a:rPr lang="zh-CN" altLang="en-US" dirty="0" smtClean="0"/>
              <a:t>操作：取</a:t>
            </a:r>
            <a:r>
              <a:rPr lang="zh-CN" altLang="en-US" dirty="0"/>
              <a:t>字符</a:t>
            </a:r>
          </a:p>
        </p:txBody>
      </p:sp>
      <p:sp>
        <p:nvSpPr>
          <p:cNvPr id="3" name="内容占位符 2"/>
          <p:cNvSpPr>
            <a:spLocks noGrp="1"/>
          </p:cNvSpPr>
          <p:nvPr>
            <p:ph idx="1"/>
          </p:nvPr>
        </p:nvSpPr>
        <p:spPr/>
        <p:txBody>
          <a:bodyPr>
            <a:normAutofit fontScale="92500" lnSpcReduction="10000"/>
          </a:bodyPr>
          <a:lstStyle/>
          <a:p>
            <a:pPr marL="233363" lvl="2" indent="-233363">
              <a:buClr>
                <a:srgbClr val="808080"/>
              </a:buClr>
              <a:buSzPct val="60000"/>
            </a:pPr>
            <a:r>
              <a:rPr lang="zh-CN" altLang="en-US" sz="2400" dirty="0">
                <a:latin typeface="宋体" pitchFamily="2" charset="-122"/>
                <a:ea typeface="宋体" pitchFamily="2" charset="-122"/>
              </a:rPr>
              <a:t>字符串是字符序列，可通过</a:t>
            </a:r>
            <a:r>
              <a:rPr lang="zh-CN" altLang="en-US" sz="2400" b="1" dirty="0">
                <a:solidFill>
                  <a:srgbClr val="FF0000"/>
                </a:solidFill>
                <a:latin typeface="宋体" pitchFamily="2" charset="-122"/>
                <a:ea typeface="宋体" pitchFamily="2" charset="-122"/>
              </a:rPr>
              <a:t>位置索引</a:t>
            </a:r>
            <a:r>
              <a:rPr lang="zh-CN" altLang="en-US" sz="2400" dirty="0">
                <a:latin typeface="宋体" pitchFamily="2" charset="-122"/>
                <a:ea typeface="宋体" pitchFamily="2" charset="-122"/>
              </a:rPr>
              <a:t>访问每个字符。</a:t>
            </a:r>
            <a:endParaRPr lang="en-US" altLang="zh-CN" sz="2400" dirty="0">
              <a:latin typeface="宋体" pitchFamily="2" charset="-122"/>
              <a:ea typeface="宋体" pitchFamily="2" charset="-122"/>
            </a:endParaRPr>
          </a:p>
          <a:p>
            <a:pPr lvl="1">
              <a:spcBef>
                <a:spcPts val="1200"/>
              </a:spcBef>
              <a:defRPr/>
            </a:pPr>
            <a:r>
              <a:rPr lang="zh-CN" altLang="en-US" sz="2000" dirty="0"/>
              <a:t>每个字符在序列里的位置由一个</a:t>
            </a:r>
            <a:r>
              <a:rPr lang="zh-CN" altLang="en-US" sz="2000" dirty="0">
                <a:solidFill>
                  <a:srgbClr val="008080"/>
                </a:solidFill>
              </a:rPr>
              <a:t>从</a:t>
            </a:r>
            <a:r>
              <a:rPr lang="en-US" altLang="zh-CN" sz="2000" dirty="0">
                <a:solidFill>
                  <a:srgbClr val="008080"/>
                </a:solidFill>
              </a:rPr>
              <a:t>0</a:t>
            </a:r>
            <a:r>
              <a:rPr lang="zh-CN" altLang="en-US" sz="2000" dirty="0">
                <a:solidFill>
                  <a:srgbClr val="008080"/>
                </a:solidFill>
              </a:rPr>
              <a:t>开始的整数编号</a:t>
            </a:r>
            <a:r>
              <a:rPr lang="zh-CN" altLang="en-US" sz="2000" dirty="0"/>
              <a:t>指定。</a:t>
            </a:r>
            <a:endParaRPr lang="en-US" altLang="zh-CN" sz="2000" dirty="0"/>
          </a:p>
          <a:p>
            <a:pPr lvl="1">
              <a:spcBef>
                <a:spcPts val="1200"/>
              </a:spcBef>
              <a:defRPr/>
            </a:pPr>
            <a:r>
              <a:rPr lang="zh-CN" altLang="en-US" sz="2000" dirty="0"/>
              <a:t>支持</a:t>
            </a:r>
            <a:r>
              <a:rPr lang="zh-CN" altLang="en-US" sz="2000" dirty="0">
                <a:solidFill>
                  <a:srgbClr val="008080"/>
                </a:solidFill>
              </a:rPr>
              <a:t>从后往前</a:t>
            </a:r>
            <a:r>
              <a:rPr lang="zh-CN" altLang="en-US" sz="2000" dirty="0"/>
              <a:t>的索引</a:t>
            </a:r>
            <a:r>
              <a:rPr lang="en-US" altLang="zh-CN" sz="2000" dirty="0"/>
              <a:t>—</a:t>
            </a:r>
            <a:r>
              <a:rPr lang="en-US" altLang="zh-CN" sz="2000" dirty="0">
                <a:solidFill>
                  <a:srgbClr val="008080"/>
                </a:solidFill>
              </a:rPr>
              <a:t>-1</a:t>
            </a:r>
            <a:r>
              <a:rPr lang="zh-CN" altLang="en-US" sz="2000" dirty="0"/>
              <a:t>代表</a:t>
            </a:r>
            <a:r>
              <a:rPr lang="zh-CN" altLang="en-US" sz="2000" dirty="0">
                <a:solidFill>
                  <a:srgbClr val="008080"/>
                </a:solidFill>
              </a:rPr>
              <a:t>倒数第一个位置</a:t>
            </a:r>
            <a:r>
              <a:rPr lang="zh-CN" altLang="en-US" sz="2000" dirty="0"/>
              <a:t>。</a:t>
            </a:r>
            <a:endParaRPr lang="en-US" altLang="zh-CN" sz="2000" dirty="0"/>
          </a:p>
          <a:p>
            <a:pPr marL="850900" lvl="2" indent="0">
              <a:spcBef>
                <a:spcPts val="1200"/>
              </a:spcBef>
              <a:buNone/>
              <a:defRPr/>
            </a:pPr>
            <a:endParaRPr lang="en-US" altLang="zh-CN" sz="800" dirty="0">
              <a:solidFill>
                <a:srgbClr val="0000FF"/>
              </a:solidFill>
              <a:latin typeface="宋体" pitchFamily="2" charset="-122"/>
              <a:ea typeface="宋体" pitchFamily="2" charset="-122"/>
            </a:endParaRPr>
          </a:p>
          <a:p>
            <a:pPr lvl="1">
              <a:spcBef>
                <a:spcPts val="1200"/>
              </a:spcBef>
              <a:defRPr/>
            </a:pPr>
            <a:r>
              <a:rPr lang="zh-CN" altLang="en-US" sz="2000" dirty="0"/>
              <a:t>对长度为</a:t>
            </a:r>
            <a:r>
              <a:rPr lang="en-US" altLang="zh-CN" sz="2000" i="1" dirty="0"/>
              <a:t>n</a:t>
            </a:r>
            <a:r>
              <a:rPr lang="zh-CN" altLang="en-US" sz="2000" dirty="0"/>
              <a:t>的字符串,索引可以</a:t>
            </a:r>
          </a:p>
          <a:p>
            <a:pPr lvl="2">
              <a:spcBef>
                <a:spcPts val="1200"/>
              </a:spcBef>
              <a:defRPr/>
            </a:pPr>
            <a:r>
              <a:rPr lang="zh-CN" altLang="en-US" dirty="0">
                <a:solidFill>
                  <a:srgbClr val="7C7C00"/>
                </a:solidFill>
              </a:rPr>
              <a:t>是大于0的数：自左向右为0 ~ </a:t>
            </a:r>
            <a:r>
              <a:rPr lang="en-US" altLang="zh-CN" i="1" dirty="0">
                <a:solidFill>
                  <a:srgbClr val="7C7C00"/>
                </a:solidFill>
              </a:rPr>
              <a:t>n</a:t>
            </a:r>
            <a:r>
              <a:rPr lang="en-US" altLang="zh-CN" dirty="0">
                <a:solidFill>
                  <a:srgbClr val="7C7C00"/>
                </a:solidFill>
                <a:sym typeface="Symbol" pitchFamily="18" charset="2"/>
              </a:rPr>
              <a:t>1, </a:t>
            </a:r>
            <a:r>
              <a:rPr lang="zh-CN" altLang="en-US" dirty="0">
                <a:solidFill>
                  <a:srgbClr val="7C7C00"/>
                </a:solidFill>
                <a:sym typeface="Symbol" pitchFamily="18" charset="2"/>
              </a:rPr>
              <a:t>或者</a:t>
            </a:r>
          </a:p>
          <a:p>
            <a:pPr lvl="2">
              <a:spcBef>
                <a:spcPts val="1200"/>
              </a:spcBef>
              <a:defRPr/>
            </a:pPr>
            <a:r>
              <a:rPr lang="zh-CN" altLang="en-US" dirty="0">
                <a:solidFill>
                  <a:srgbClr val="7C7C00"/>
                </a:solidFill>
              </a:rPr>
              <a:t>是负数：自右向左为</a:t>
            </a:r>
            <a:r>
              <a:rPr lang="en-US" altLang="zh-CN" dirty="0">
                <a:solidFill>
                  <a:srgbClr val="7C7C00"/>
                </a:solidFill>
                <a:sym typeface="Symbol" pitchFamily="18" charset="2"/>
              </a:rPr>
              <a:t>1, 2, 3,…, </a:t>
            </a:r>
            <a:r>
              <a:rPr lang="en-US" altLang="zh-CN" i="1" dirty="0">
                <a:solidFill>
                  <a:srgbClr val="7C7C00"/>
                </a:solidFill>
                <a:sym typeface="Symbol" pitchFamily="18" charset="2"/>
              </a:rPr>
              <a:t>n</a:t>
            </a:r>
            <a:r>
              <a:rPr lang="en-US" altLang="zh-CN" dirty="0">
                <a:solidFill>
                  <a:srgbClr val="7C7C00"/>
                </a:solidFill>
                <a:sym typeface="Symbol" pitchFamily="18" charset="2"/>
              </a:rPr>
              <a:t> </a:t>
            </a:r>
          </a:p>
          <a:p>
            <a:pPr lvl="2">
              <a:spcBef>
                <a:spcPts val="1200"/>
              </a:spcBef>
              <a:defRPr/>
            </a:pPr>
            <a:endParaRPr lang="zh-CN" altLang="en-US" sz="800" dirty="0">
              <a:solidFill>
                <a:srgbClr val="7C7C00"/>
              </a:solidFill>
            </a:endParaRPr>
          </a:p>
          <a:p>
            <a:pPr lvl="1">
              <a:spcBef>
                <a:spcPts val="1200"/>
              </a:spcBef>
              <a:defRPr/>
            </a:pPr>
            <a:r>
              <a:rPr lang="zh-CN" altLang="en-US" sz="2000" dirty="0"/>
              <a:t>例如:若</a:t>
            </a:r>
            <a:r>
              <a:rPr lang="en-US" altLang="zh-CN" sz="2000" dirty="0"/>
              <a:t>string = "Hello Bob",</a:t>
            </a:r>
            <a:r>
              <a:rPr lang="zh-CN" altLang="en-US" sz="2000" dirty="0"/>
              <a:t>则</a:t>
            </a:r>
          </a:p>
          <a:p>
            <a:pPr lvl="2">
              <a:spcBef>
                <a:spcPts val="1200"/>
              </a:spcBef>
              <a:buNone/>
              <a:defRPr/>
            </a:pPr>
            <a:r>
              <a:rPr lang="en-US" altLang="zh-CN" dirty="0">
                <a:solidFill>
                  <a:srgbClr val="7C7C00"/>
                </a:solidFill>
                <a:ea typeface="宋体" pitchFamily="2" charset="-122"/>
                <a:cs typeface="Courier New" pitchFamily="49" charset="0"/>
              </a:rPr>
              <a:t>string[0]</a:t>
            </a:r>
            <a:r>
              <a:rPr lang="zh-CN" altLang="en-US" dirty="0">
                <a:solidFill>
                  <a:srgbClr val="7C7C00"/>
                </a:solidFill>
              </a:rPr>
              <a:t>或</a:t>
            </a:r>
            <a:r>
              <a:rPr lang="en-US" altLang="zh-CN" dirty="0">
                <a:solidFill>
                  <a:srgbClr val="7C7C00"/>
                </a:solidFill>
                <a:ea typeface="宋体" pitchFamily="2" charset="-122"/>
                <a:cs typeface="Courier New" pitchFamily="49" charset="0"/>
              </a:rPr>
              <a:t>string[</a:t>
            </a:r>
            <a:r>
              <a:rPr lang="en-US" altLang="zh-CN" dirty="0">
                <a:solidFill>
                  <a:srgbClr val="7C7C00"/>
                </a:solidFill>
                <a:ea typeface="宋体" pitchFamily="2" charset="-122"/>
                <a:cs typeface="Courier New" pitchFamily="49" charset="0"/>
                <a:sym typeface="Symbol" pitchFamily="18" charset="2"/>
              </a:rPr>
              <a:t>9</a:t>
            </a:r>
            <a:r>
              <a:rPr lang="en-US" altLang="zh-CN" dirty="0">
                <a:solidFill>
                  <a:srgbClr val="7C7C00"/>
                </a:solidFill>
                <a:ea typeface="宋体" pitchFamily="2" charset="-122"/>
                <a:cs typeface="Courier New" pitchFamily="49" charset="0"/>
              </a:rPr>
              <a:t>]</a:t>
            </a:r>
            <a:r>
              <a:rPr lang="zh-CN" altLang="en-US" dirty="0">
                <a:solidFill>
                  <a:srgbClr val="7C7C00"/>
                </a:solidFill>
              </a:rPr>
              <a:t>是'</a:t>
            </a:r>
            <a:r>
              <a:rPr lang="en-US" altLang="zh-CN" dirty="0">
                <a:solidFill>
                  <a:srgbClr val="7C7C00"/>
                </a:solidFill>
                <a:ea typeface="宋体" pitchFamily="2" charset="-122"/>
                <a:cs typeface="Courier New" pitchFamily="49" charset="0"/>
              </a:rPr>
              <a:t>H'</a:t>
            </a:r>
          </a:p>
          <a:p>
            <a:pPr lvl="2">
              <a:spcBef>
                <a:spcPts val="1200"/>
              </a:spcBef>
              <a:buNone/>
              <a:defRPr/>
            </a:pPr>
            <a:r>
              <a:rPr lang="en-US" altLang="zh-CN" dirty="0">
                <a:solidFill>
                  <a:srgbClr val="7C7C00"/>
                </a:solidFill>
                <a:ea typeface="宋体" pitchFamily="2" charset="-122"/>
                <a:cs typeface="Courier New" pitchFamily="49" charset="0"/>
              </a:rPr>
              <a:t>string[5]</a:t>
            </a:r>
            <a:r>
              <a:rPr lang="zh-CN" altLang="en-US" dirty="0">
                <a:solidFill>
                  <a:srgbClr val="7C7C00"/>
                </a:solidFill>
              </a:rPr>
              <a:t>或</a:t>
            </a:r>
            <a:r>
              <a:rPr lang="en-US" altLang="zh-CN" dirty="0">
                <a:solidFill>
                  <a:srgbClr val="7C7C00"/>
                </a:solidFill>
                <a:ea typeface="宋体" pitchFamily="2" charset="-122"/>
                <a:cs typeface="Courier New" pitchFamily="49" charset="0"/>
              </a:rPr>
              <a:t>string[</a:t>
            </a:r>
            <a:r>
              <a:rPr lang="en-US" altLang="zh-CN" dirty="0">
                <a:solidFill>
                  <a:srgbClr val="7C7C00"/>
                </a:solidFill>
                <a:ea typeface="宋体" pitchFamily="2" charset="-122"/>
                <a:cs typeface="Courier New" pitchFamily="49" charset="0"/>
                <a:sym typeface="Symbol" pitchFamily="18" charset="2"/>
              </a:rPr>
              <a:t>4</a:t>
            </a:r>
            <a:r>
              <a:rPr lang="en-US" altLang="zh-CN" dirty="0">
                <a:solidFill>
                  <a:srgbClr val="7C7C00"/>
                </a:solidFill>
                <a:ea typeface="宋体" pitchFamily="2" charset="-122"/>
                <a:cs typeface="Courier New" pitchFamily="49" charset="0"/>
              </a:rPr>
              <a:t>]</a:t>
            </a:r>
            <a:r>
              <a:rPr lang="zh-CN" altLang="en-US" dirty="0">
                <a:solidFill>
                  <a:srgbClr val="7C7C00"/>
                </a:solidFill>
              </a:rPr>
              <a:t>是' '</a:t>
            </a:r>
          </a:p>
          <a:p>
            <a:pPr lvl="2">
              <a:spcBef>
                <a:spcPts val="1200"/>
              </a:spcBef>
              <a:buNone/>
              <a:defRPr/>
            </a:pPr>
            <a:r>
              <a:rPr lang="en-US" altLang="zh-CN" dirty="0">
                <a:solidFill>
                  <a:srgbClr val="3333CC"/>
                </a:solidFill>
                <a:cs typeface="Courier New" pitchFamily="49" charset="0"/>
              </a:rPr>
              <a:t>string[9]</a:t>
            </a:r>
            <a:r>
              <a:rPr lang="zh-CN" altLang="en-US" dirty="0">
                <a:solidFill>
                  <a:srgbClr val="3333CC"/>
                </a:solidFill>
              </a:rPr>
              <a:t>或</a:t>
            </a:r>
            <a:r>
              <a:rPr lang="en-US" altLang="zh-CN" dirty="0">
                <a:solidFill>
                  <a:srgbClr val="3333CC"/>
                </a:solidFill>
                <a:cs typeface="Courier New" pitchFamily="49" charset="0"/>
              </a:rPr>
              <a:t>string[</a:t>
            </a:r>
            <a:r>
              <a:rPr lang="en-US" altLang="zh-CN" dirty="0">
                <a:solidFill>
                  <a:srgbClr val="3333CC"/>
                </a:solidFill>
                <a:cs typeface="Courier New" pitchFamily="49" charset="0"/>
                <a:sym typeface="Symbol" pitchFamily="18" charset="2"/>
              </a:rPr>
              <a:t>10</a:t>
            </a:r>
            <a:r>
              <a:rPr lang="en-US" altLang="zh-CN" dirty="0">
                <a:solidFill>
                  <a:srgbClr val="3333CC"/>
                </a:solidFill>
                <a:cs typeface="Courier New" pitchFamily="49" charset="0"/>
              </a:rPr>
              <a:t>]</a:t>
            </a:r>
            <a:r>
              <a:rPr lang="zh-CN" altLang="en-US" dirty="0">
                <a:solidFill>
                  <a:srgbClr val="3333CC"/>
                </a:solidFill>
              </a:rPr>
              <a:t>越界出错</a:t>
            </a:r>
          </a:p>
          <a:p>
            <a:pPr marL="233363" lvl="2" indent="-233363">
              <a:buClr>
                <a:srgbClr val="808080"/>
              </a:buClr>
              <a:buSzPct val="60000"/>
            </a:pPr>
            <a:endParaRPr lang="en-US" altLang="zh-CN" sz="2400" dirty="0">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pPr>
              <a:defRPr/>
            </a:pPr>
            <a:fld id="{729309F6-2AF1-4E63-8445-75C2F9CD3C08}" type="slidenum">
              <a:rPr lang="en-US" altLang="zh-CN" smtClean="0"/>
              <a:pPr>
                <a:defRPr/>
              </a:pPr>
              <a:t>12</a:t>
            </a:fld>
            <a:endParaRPr lang="en-US" altLang="zh-CN"/>
          </a:p>
        </p:txBody>
      </p:sp>
    </p:spTree>
    <p:extLst>
      <p:ext uri="{BB962C8B-B14F-4D97-AF65-F5344CB8AC3E}">
        <p14:creationId xmlns:p14="http://schemas.microsoft.com/office/powerpoint/2010/main" val="2237141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列表</a:t>
            </a:r>
            <a:endParaRPr lang="zh-CN" altLang="en-US" dirty="0"/>
          </a:p>
        </p:txBody>
      </p:sp>
      <p:sp>
        <p:nvSpPr>
          <p:cNvPr id="3" name="内容占位符 2"/>
          <p:cNvSpPr>
            <a:spLocks noGrp="1"/>
          </p:cNvSpPr>
          <p:nvPr>
            <p:ph idx="1"/>
          </p:nvPr>
        </p:nvSpPr>
        <p:spPr/>
        <p:txBody>
          <a:bodyPr/>
          <a:lstStyle/>
          <a:p>
            <a:pPr>
              <a:spcBef>
                <a:spcPts val="1800"/>
              </a:spcBef>
            </a:pPr>
            <a:r>
              <a:rPr lang="zh-CN" altLang="en-US" sz="2400" dirty="0">
                <a:latin typeface="宋体" pitchFamily="2" charset="-122"/>
                <a:ea typeface="宋体" pitchFamily="2" charset="-122"/>
              </a:rPr>
              <a:t>列表</a:t>
            </a:r>
            <a:r>
              <a:rPr lang="en-US" altLang="zh-CN" sz="2400" dirty="0">
                <a:latin typeface="宋体" pitchFamily="2" charset="-122"/>
                <a:ea typeface="宋体" pitchFamily="2" charset="-122"/>
              </a:rPr>
              <a:t>list</a:t>
            </a:r>
            <a:r>
              <a:rPr lang="zh-CN" altLang="en-US" sz="2400" dirty="0">
                <a:latin typeface="宋体" pitchFamily="2" charset="-122"/>
                <a:ea typeface="宋体" pitchFamily="2" charset="-122"/>
              </a:rPr>
              <a:t>：</a:t>
            </a:r>
            <a:endParaRPr lang="en-US" altLang="zh-CN" sz="2400" dirty="0">
              <a:latin typeface="宋体" pitchFamily="2" charset="-122"/>
              <a:ea typeface="宋体" pitchFamily="2" charset="-122"/>
            </a:endParaRPr>
          </a:p>
          <a:p>
            <a:pPr lvl="1">
              <a:spcBef>
                <a:spcPts val="1200"/>
              </a:spcBef>
            </a:pPr>
            <a:r>
              <a:rPr lang="zh-CN" altLang="en-US" sz="2200" dirty="0">
                <a:latin typeface="宋体" pitchFamily="2" charset="-122"/>
                <a:ea typeface="宋体" pitchFamily="2" charset="-122"/>
              </a:rPr>
              <a:t>多个数据组成的有序“序列（</a:t>
            </a:r>
            <a:r>
              <a:rPr lang="en-US" altLang="zh-CN" sz="2200" dirty="0">
                <a:latin typeface="宋体" pitchFamily="2" charset="-122"/>
                <a:ea typeface="宋体" pitchFamily="2" charset="-122"/>
              </a:rPr>
              <a:t>sequence</a:t>
            </a:r>
            <a:r>
              <a:rPr lang="zh-CN" altLang="en-US" sz="2200" dirty="0">
                <a:latin typeface="宋体" pitchFamily="2" charset="-122"/>
                <a:ea typeface="宋体" pitchFamily="2" charset="-122"/>
              </a:rPr>
              <a:t>）”</a:t>
            </a:r>
          </a:p>
          <a:p>
            <a:pPr lvl="1">
              <a:spcBef>
                <a:spcPts val="1200"/>
              </a:spcBef>
            </a:pPr>
            <a:r>
              <a:rPr lang="zh-CN" altLang="en-US" sz="2200" dirty="0">
                <a:latin typeface="宋体" pitchFamily="2" charset="-122"/>
                <a:ea typeface="宋体" pitchFamily="2" charset="-122"/>
              </a:rPr>
              <a:t>基本形式：</a:t>
            </a:r>
          </a:p>
          <a:p>
            <a:pPr marL="0" indent="0">
              <a:spcBef>
                <a:spcPts val="1200"/>
              </a:spcBef>
              <a:buNone/>
            </a:pPr>
            <a:r>
              <a:rPr lang="zh-CN" altLang="en-US" sz="2400" dirty="0">
                <a:latin typeface="宋体" pitchFamily="2" charset="-122"/>
                <a:ea typeface="宋体" pitchFamily="2" charset="-122"/>
              </a:rPr>
              <a:t>    </a:t>
            </a:r>
            <a:r>
              <a:rPr lang="en-US" altLang="zh-CN" b="1" dirty="0" smtClean="0">
                <a:solidFill>
                  <a:srgbClr val="FF0000"/>
                </a:solidFill>
                <a:latin typeface="宋体" pitchFamily="2" charset="-122"/>
                <a:ea typeface="宋体" pitchFamily="2" charset="-122"/>
              </a:rPr>
              <a:t>[</a:t>
            </a:r>
            <a:r>
              <a:rPr lang="zh-CN" altLang="en-US" b="1" dirty="0" smtClean="0">
                <a:solidFill>
                  <a:srgbClr val="FF0000"/>
                </a:solidFill>
                <a:latin typeface="宋体" pitchFamily="2" charset="-122"/>
                <a:ea typeface="宋体" pitchFamily="2" charset="-122"/>
              </a:rPr>
              <a:t>元素</a:t>
            </a:r>
            <a:r>
              <a:rPr lang="en-US" altLang="zh-CN" b="1" dirty="0" smtClean="0">
                <a:solidFill>
                  <a:srgbClr val="FF0000"/>
                </a:solidFill>
                <a:latin typeface="宋体" pitchFamily="2" charset="-122"/>
                <a:ea typeface="宋体" pitchFamily="2" charset="-122"/>
              </a:rPr>
              <a:t>1, </a:t>
            </a:r>
            <a:r>
              <a:rPr lang="zh-CN" altLang="en-US" b="1" dirty="0" smtClean="0">
                <a:solidFill>
                  <a:srgbClr val="FF0000"/>
                </a:solidFill>
                <a:latin typeface="宋体" pitchFamily="2" charset="-122"/>
                <a:ea typeface="宋体" pitchFamily="2" charset="-122"/>
              </a:rPr>
              <a:t>元素</a:t>
            </a:r>
            <a:r>
              <a:rPr lang="en-US" altLang="zh-CN" b="1" dirty="0" smtClean="0">
                <a:solidFill>
                  <a:srgbClr val="FF0000"/>
                </a:solidFill>
                <a:latin typeface="宋体" pitchFamily="2" charset="-122"/>
                <a:ea typeface="宋体" pitchFamily="2" charset="-122"/>
              </a:rPr>
              <a:t>2,…, </a:t>
            </a:r>
            <a:r>
              <a:rPr lang="zh-CN" altLang="en-US" b="1" dirty="0">
                <a:solidFill>
                  <a:srgbClr val="FF0000"/>
                </a:solidFill>
                <a:latin typeface="宋体" pitchFamily="2" charset="-122"/>
                <a:ea typeface="宋体" pitchFamily="2" charset="-122"/>
              </a:rPr>
              <a:t>元素</a:t>
            </a:r>
            <a:r>
              <a:rPr lang="en-US" altLang="zh-CN" b="1" dirty="0" smtClean="0">
                <a:solidFill>
                  <a:srgbClr val="FF0000"/>
                </a:solidFill>
                <a:latin typeface="宋体" pitchFamily="2" charset="-122"/>
                <a:ea typeface="宋体" pitchFamily="2" charset="-122"/>
              </a:rPr>
              <a:t>n]</a:t>
            </a:r>
            <a:endParaRPr lang="zh-CN" altLang="en-US" b="1" dirty="0">
              <a:solidFill>
                <a:srgbClr val="FF0000"/>
              </a:solidFill>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pPr>
              <a:defRPr/>
            </a:pPr>
            <a:fld id="{729309F6-2AF1-4E63-8445-75C2F9CD3C08}" type="slidenum">
              <a:rPr lang="en-US" altLang="zh-CN" smtClean="0"/>
              <a:pPr>
                <a:defRPr/>
              </a:pPr>
              <a:t>13</a:t>
            </a:fld>
            <a:endParaRPr lang="en-US" altLang="zh-CN"/>
          </a:p>
        </p:txBody>
      </p:sp>
      <p:grpSp>
        <p:nvGrpSpPr>
          <p:cNvPr id="6" name="组合 5"/>
          <p:cNvGrpSpPr/>
          <p:nvPr/>
        </p:nvGrpSpPr>
        <p:grpSpPr>
          <a:xfrm>
            <a:off x="1828800" y="5748754"/>
            <a:ext cx="1676400" cy="914400"/>
            <a:chOff x="533400" y="5715000"/>
            <a:chExt cx="1676400" cy="914400"/>
          </a:xfrm>
        </p:grpSpPr>
        <p:sp>
          <p:nvSpPr>
            <p:cNvPr id="9" name="云形标注 8"/>
            <p:cNvSpPr/>
            <p:nvPr/>
          </p:nvSpPr>
          <p:spPr>
            <a:xfrm rot="10800000">
              <a:off x="533400" y="5715000"/>
              <a:ext cx="1676400" cy="914400"/>
            </a:xfrm>
            <a:prstGeom prst="cloudCallout">
              <a:avLst>
                <a:gd name="adj1" fmla="val -152719"/>
                <a:gd name="adj2" fmla="val 9384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64645A"/>
                </a:solidFill>
              </a:endParaRPr>
            </a:p>
          </p:txBody>
        </p:sp>
        <p:sp>
          <p:nvSpPr>
            <p:cNvPr id="10" name="TextBox 3"/>
            <p:cNvSpPr txBox="1">
              <a:spLocks noChangeArrowheads="1"/>
            </p:cNvSpPr>
            <p:nvPr/>
          </p:nvSpPr>
          <p:spPr bwMode="auto">
            <a:xfrm>
              <a:off x="762000" y="601980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itchFamily="34" charset="0"/>
                  <a:ea typeface="黑体" pitchFamily="2" charset="-122"/>
                </a:defRPr>
              </a:lvl1pPr>
              <a:lvl2pPr marL="742950" indent="-285750">
                <a:defRPr sz="2400">
                  <a:solidFill>
                    <a:schemeClr val="tx1"/>
                  </a:solidFill>
                  <a:latin typeface="Arial" pitchFamily="34" charset="0"/>
                  <a:ea typeface="黑体" pitchFamily="2" charset="-122"/>
                </a:defRPr>
              </a:lvl2pPr>
              <a:lvl3pPr marL="1143000" indent="-228600">
                <a:defRPr sz="2400">
                  <a:solidFill>
                    <a:schemeClr val="tx1"/>
                  </a:solidFill>
                  <a:latin typeface="Arial" pitchFamily="34" charset="0"/>
                  <a:ea typeface="黑体" pitchFamily="2" charset="-122"/>
                </a:defRPr>
              </a:lvl3pPr>
              <a:lvl4pPr marL="1600200" indent="-228600">
                <a:defRPr sz="2400">
                  <a:solidFill>
                    <a:schemeClr val="tx1"/>
                  </a:solidFill>
                  <a:latin typeface="Arial" pitchFamily="34" charset="0"/>
                  <a:ea typeface="黑体" pitchFamily="2" charset="-122"/>
                </a:defRPr>
              </a:lvl4pPr>
              <a:lvl5pPr marL="2057400" indent="-228600">
                <a:defRPr sz="2400">
                  <a:solidFill>
                    <a:schemeClr val="tx1"/>
                  </a:solidFill>
                  <a:latin typeface="Arial"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黑体" pitchFamily="2" charset="-122"/>
                </a:defRPr>
              </a:lvl9pPr>
            </a:lstStyle>
            <a:p>
              <a:pPr>
                <a:defRPr/>
              </a:pPr>
              <a:r>
                <a:rPr lang="zh-CN" altLang="en-US" sz="1600" b="1" dirty="0">
                  <a:solidFill>
                    <a:srgbClr val="3333CC"/>
                  </a:solidFill>
                  <a:latin typeface="幼圆" pitchFamily="49" charset="-122"/>
                  <a:ea typeface="幼圆" pitchFamily="49" charset="-122"/>
                </a:rPr>
                <a:t>可变对象</a:t>
              </a:r>
            </a:p>
          </p:txBody>
        </p:sp>
      </p:gr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1" y="3276600"/>
            <a:ext cx="5284839"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241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列表</a:t>
            </a:r>
            <a:endParaRPr lang="zh-CN" altLang="en-US" dirty="0"/>
          </a:p>
        </p:txBody>
      </p:sp>
      <p:sp>
        <p:nvSpPr>
          <p:cNvPr id="3" name="内容占位符 2"/>
          <p:cNvSpPr>
            <a:spLocks noGrp="1"/>
          </p:cNvSpPr>
          <p:nvPr>
            <p:ph idx="1"/>
          </p:nvPr>
        </p:nvSpPr>
        <p:spPr/>
        <p:txBody>
          <a:bodyPr/>
          <a:lstStyle/>
          <a:p>
            <a:r>
              <a:rPr lang="en-US" altLang="zh-CN" sz="2400" dirty="0">
                <a:latin typeface="宋体" pitchFamily="2" charset="-122"/>
                <a:ea typeface="宋体" pitchFamily="2" charset="-122"/>
              </a:rPr>
              <a:t>list</a:t>
            </a:r>
            <a:r>
              <a:rPr lang="zh-CN" altLang="en-US" sz="2400" dirty="0">
                <a:latin typeface="宋体" pitchFamily="2" charset="-122"/>
                <a:ea typeface="宋体" pitchFamily="2" charset="-122"/>
              </a:rPr>
              <a:t>与其他语言中的数组相似</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但不同：</a:t>
            </a:r>
          </a:p>
          <a:p>
            <a:pPr lvl="1">
              <a:spcBef>
                <a:spcPts val="1800"/>
              </a:spcBef>
            </a:pPr>
            <a:r>
              <a:rPr lang="zh-CN" altLang="en-US" sz="2200" dirty="0"/>
              <a:t>不固定长度</a:t>
            </a:r>
            <a:r>
              <a:rPr lang="en-US" altLang="zh-CN" sz="2200" dirty="0"/>
              <a:t>,</a:t>
            </a:r>
            <a:r>
              <a:rPr lang="zh-CN" altLang="en-US" sz="2200" dirty="0"/>
              <a:t>可以增删成员</a:t>
            </a:r>
            <a:endParaRPr lang="en-US" altLang="zh-CN" sz="2200" dirty="0"/>
          </a:p>
          <a:p>
            <a:pPr lvl="1">
              <a:spcBef>
                <a:spcPts val="1800"/>
              </a:spcBef>
            </a:pPr>
            <a:r>
              <a:rPr lang="zh-CN" altLang="en-US" sz="2200" dirty="0"/>
              <a:t>不要求各成员都是相同类型的</a:t>
            </a:r>
          </a:p>
          <a:p>
            <a:pPr lvl="1">
              <a:spcBef>
                <a:spcPts val="1800"/>
              </a:spcBef>
            </a:pPr>
            <a:r>
              <a:rPr lang="zh-CN" altLang="en-US" sz="2200" dirty="0"/>
              <a:t>成员本身也可以是列表</a:t>
            </a:r>
            <a:endParaRPr lang="en-US" altLang="zh-CN" sz="2200" dirty="0"/>
          </a:p>
          <a:p>
            <a:pPr>
              <a:spcBef>
                <a:spcPts val="1800"/>
              </a:spcBef>
            </a:pPr>
            <a:endParaRPr lang="en-US" altLang="zh-CN" sz="2400" dirty="0"/>
          </a:p>
          <a:p>
            <a:pPr>
              <a:spcBef>
                <a:spcPts val="1800"/>
              </a:spcBef>
            </a:pPr>
            <a:r>
              <a:rPr lang="zh-CN" altLang="en-US" sz="2400" dirty="0"/>
              <a:t>通过索引访问元素：</a:t>
            </a:r>
          </a:p>
        </p:txBody>
      </p:sp>
      <p:sp>
        <p:nvSpPr>
          <p:cNvPr id="4" name="灯片编号占位符 3"/>
          <p:cNvSpPr>
            <a:spLocks noGrp="1"/>
          </p:cNvSpPr>
          <p:nvPr>
            <p:ph type="sldNum" sz="quarter" idx="10"/>
          </p:nvPr>
        </p:nvSpPr>
        <p:spPr/>
        <p:txBody>
          <a:bodyPr/>
          <a:lstStyle/>
          <a:p>
            <a:pPr>
              <a:defRPr/>
            </a:pPr>
            <a:fld id="{729309F6-2AF1-4E63-8445-75C2F9CD3C08}" type="slidenum">
              <a:rPr lang="en-US" altLang="zh-CN" smtClean="0"/>
              <a:pPr>
                <a:defRPr/>
              </a:pPr>
              <a:t>14</a:t>
            </a:fld>
            <a:endParaRPr lang="en-US" altLang="zh-CN"/>
          </a:p>
        </p:txBody>
      </p:sp>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14854"/>
          <a:stretch/>
        </p:blipFill>
        <p:spPr bwMode="auto">
          <a:xfrm>
            <a:off x="2895600" y="4495800"/>
            <a:ext cx="3766164" cy="188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5334000"/>
            <a:ext cx="5791200" cy="1243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990601"/>
            <a:ext cx="2662238" cy="1325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438401"/>
            <a:ext cx="42862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3200401"/>
            <a:ext cx="41338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675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9"/>
                                        </p:tgtEl>
                                        <p:attrNameLst>
                                          <p:attrName>style.visibility</p:attrName>
                                        </p:attrNameLst>
                                      </p:cBhvr>
                                      <p:to>
                                        <p:strVal val="visible"/>
                                      </p:to>
                                    </p:set>
                                    <p:animEffect transition="in" filter="fade">
                                      <p:cBhvr>
                                        <p:cTn id="26" dur="500"/>
                                        <p:tgtEl>
                                          <p:spTgt spid="10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100"/>
                                        </p:tgtEl>
                                        <p:attrNameLst>
                                          <p:attrName>style.visibility</p:attrName>
                                        </p:attrNameLst>
                                      </p:cBhvr>
                                      <p:to>
                                        <p:strVal val="visible"/>
                                      </p:to>
                                    </p:set>
                                    <p:animEffect transition="in" filter="fade">
                                      <p:cBhvr>
                                        <p:cTn id="34" dur="500"/>
                                        <p:tgtEl>
                                          <p:spTgt spid="410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101"/>
                                        </p:tgtEl>
                                        <p:attrNameLst>
                                          <p:attrName>style.visibility</p:attrName>
                                        </p:attrNameLst>
                                      </p:cBhvr>
                                      <p:to>
                                        <p:strVal val="visible"/>
                                      </p:to>
                                    </p:set>
                                    <p:animEffect transition="in" filter="fade">
                                      <p:cBhvr>
                                        <p:cTn id="39"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字典</a:t>
            </a:r>
            <a:endParaRPr lang="zh-CN" altLang="en-US" dirty="0"/>
          </a:p>
        </p:txBody>
      </p:sp>
      <p:sp>
        <p:nvSpPr>
          <p:cNvPr id="3" name="内容占位符 2"/>
          <p:cNvSpPr>
            <a:spLocks noGrp="1"/>
          </p:cNvSpPr>
          <p:nvPr>
            <p:ph idx="1"/>
          </p:nvPr>
        </p:nvSpPr>
        <p:spPr/>
        <p:txBody>
          <a:bodyPr/>
          <a:lstStyle/>
          <a:p>
            <a:pPr>
              <a:spcBef>
                <a:spcPts val="1800"/>
              </a:spcBef>
            </a:pPr>
            <a:r>
              <a:rPr lang="zh-CN" altLang="en-US" sz="2400" dirty="0"/>
              <a:t>字典</a:t>
            </a:r>
            <a:r>
              <a:rPr lang="en-US" altLang="zh-CN" sz="2400" dirty="0" err="1"/>
              <a:t>dict</a:t>
            </a:r>
            <a:r>
              <a:rPr lang="zh-CN" altLang="en-US" sz="2400" dirty="0"/>
              <a:t>：</a:t>
            </a:r>
            <a:endParaRPr lang="en-US" altLang="zh-CN" sz="2400" dirty="0"/>
          </a:p>
          <a:p>
            <a:pPr lvl="1">
              <a:spcBef>
                <a:spcPts val="1200"/>
              </a:spcBef>
            </a:pPr>
            <a:r>
              <a:rPr lang="zh-CN" altLang="en-US" sz="2200" dirty="0"/>
              <a:t>是映射类型和集合类型</a:t>
            </a:r>
            <a:r>
              <a:rPr lang="en-US" altLang="zh-CN" sz="2200" dirty="0"/>
              <a:t>(set)</a:t>
            </a:r>
            <a:r>
              <a:rPr lang="zh-CN" altLang="en-US" sz="2200" dirty="0"/>
              <a:t>，但不是序列类型（无序）</a:t>
            </a:r>
            <a:endParaRPr lang="en-US" altLang="zh-CN" sz="2200" dirty="0"/>
          </a:p>
          <a:p>
            <a:pPr lvl="1">
              <a:spcBef>
                <a:spcPts val="1200"/>
              </a:spcBef>
            </a:pPr>
            <a:r>
              <a:rPr lang="zh-CN" altLang="en-US" sz="2200" dirty="0"/>
              <a:t>元素对（</a:t>
            </a:r>
            <a:r>
              <a:rPr lang="en-US" altLang="zh-CN" sz="2200" dirty="0"/>
              <a:t>key-value</a:t>
            </a:r>
            <a:r>
              <a:rPr lang="zh-CN" altLang="en-US" sz="2200" dirty="0"/>
              <a:t>）组成，花括号括起来</a:t>
            </a:r>
            <a:endParaRPr lang="en-US" altLang="zh-CN" sz="2200" dirty="0"/>
          </a:p>
          <a:p>
            <a:pPr lvl="1">
              <a:spcBef>
                <a:spcPts val="1200"/>
              </a:spcBef>
            </a:pPr>
            <a:r>
              <a:rPr lang="zh-CN" altLang="en-US" sz="2200" dirty="0"/>
              <a:t>通过键可查找值</a:t>
            </a:r>
            <a:endParaRPr lang="en-US" altLang="zh-CN" sz="2200" dirty="0"/>
          </a:p>
          <a:p>
            <a:pPr lvl="1">
              <a:spcBef>
                <a:spcPts val="1200"/>
              </a:spcBef>
            </a:pPr>
            <a:r>
              <a:rPr lang="zh-CN" altLang="en-US" sz="2200" dirty="0"/>
              <a:t>可增删改成员（可变类型）</a:t>
            </a:r>
            <a:endParaRPr lang="en-US" altLang="zh-CN" sz="2200" dirty="0"/>
          </a:p>
        </p:txBody>
      </p:sp>
      <p:sp>
        <p:nvSpPr>
          <p:cNvPr id="4" name="灯片编号占位符 3"/>
          <p:cNvSpPr>
            <a:spLocks noGrp="1"/>
          </p:cNvSpPr>
          <p:nvPr>
            <p:ph type="sldNum" sz="quarter" idx="10"/>
          </p:nvPr>
        </p:nvSpPr>
        <p:spPr/>
        <p:txBody>
          <a:bodyPr/>
          <a:lstStyle/>
          <a:p>
            <a:pPr>
              <a:defRPr/>
            </a:pPr>
            <a:fld id="{729309F6-2AF1-4E63-8445-75C2F9CD3C08}" type="slidenum">
              <a:rPr lang="en-US" altLang="zh-CN" smtClean="0"/>
              <a:pPr>
                <a:defRPr/>
              </a:pPr>
              <a:t>15</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733800"/>
            <a:ext cx="910297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933950"/>
            <a:ext cx="88392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668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网络编程基础</a:t>
            </a:r>
            <a:endParaRPr lang="zh-CN" altLang="en-US" dirty="0"/>
          </a:p>
        </p:txBody>
      </p:sp>
      <p:sp>
        <p:nvSpPr>
          <p:cNvPr id="3" name="内容占位符 2"/>
          <p:cNvSpPr>
            <a:spLocks noGrp="1"/>
          </p:cNvSpPr>
          <p:nvPr>
            <p:ph idx="1"/>
          </p:nvPr>
        </p:nvSpPr>
        <p:spPr>
          <a:xfrm>
            <a:off x="1742767" y="4778476"/>
            <a:ext cx="1315065" cy="375931"/>
          </a:xfrm>
        </p:spPr>
        <p:txBody>
          <a:bodyPr>
            <a:normAutofit fontScale="85000" lnSpcReduction="20000"/>
          </a:bodyPr>
          <a:lstStyle/>
          <a:p>
            <a:pPr marL="0" indent="0">
              <a:buNone/>
            </a:pPr>
            <a:r>
              <a:rPr lang="zh-CN" altLang="en-US" dirty="0" smtClean="0"/>
              <a:t>客户端</a:t>
            </a:r>
            <a:endParaRPr lang="zh-CN" altLang="en-US"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428" y="1772291"/>
            <a:ext cx="3571424" cy="237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2435" y="1899597"/>
            <a:ext cx="2467441"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pic>
        <p:nvPicPr>
          <p:cNvPr id="6"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274" y="1772291"/>
            <a:ext cx="2718910" cy="255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7" name="Rectangle 4"/>
          <p:cNvSpPr>
            <a:spLocks/>
          </p:cNvSpPr>
          <p:nvPr/>
        </p:nvSpPr>
        <p:spPr bwMode="auto">
          <a:xfrm>
            <a:off x="4681115" y="2595625"/>
            <a:ext cx="191008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squar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zh-CN" sz="4000" dirty="0">
                <a:solidFill>
                  <a:srgbClr val="FF0000"/>
                </a:solidFill>
                <a:ea typeface="宋体" panose="02010600030101010101" pitchFamily="2" charset="-122"/>
              </a:rPr>
              <a:t>Internet</a:t>
            </a:r>
          </a:p>
        </p:txBody>
      </p:sp>
      <p:sp>
        <p:nvSpPr>
          <p:cNvPr id="8" name="Line 5"/>
          <p:cNvSpPr>
            <a:spLocks noChangeShapeType="1"/>
          </p:cNvSpPr>
          <p:nvPr/>
        </p:nvSpPr>
        <p:spPr bwMode="auto">
          <a:xfrm flipH="1">
            <a:off x="4025983" y="2179638"/>
            <a:ext cx="3580765" cy="14922"/>
          </a:xfrm>
          <a:prstGeom prst="line">
            <a:avLst/>
          </a:prstGeom>
          <a:noFill/>
          <a:ln w="88900" cap="flat">
            <a:solidFill>
              <a:srgbClr val="FFFF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Line 6"/>
          <p:cNvSpPr>
            <a:spLocks noChangeShapeType="1"/>
          </p:cNvSpPr>
          <p:nvPr/>
        </p:nvSpPr>
        <p:spPr bwMode="auto">
          <a:xfrm>
            <a:off x="4025982" y="3502966"/>
            <a:ext cx="3534729" cy="95897"/>
          </a:xfrm>
          <a:prstGeom prst="line">
            <a:avLst/>
          </a:prstGeom>
          <a:noFill/>
          <a:ln w="88900" cap="flat">
            <a:solidFill>
              <a:srgbClr val="FFFF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 name="内容占位符 2"/>
          <p:cNvSpPr txBox="1">
            <a:spLocks/>
          </p:cNvSpPr>
          <p:nvPr/>
        </p:nvSpPr>
        <p:spPr>
          <a:xfrm>
            <a:off x="8871154" y="4660489"/>
            <a:ext cx="1315065" cy="37593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服务器端</a:t>
            </a:r>
            <a:endParaRPr lang="zh-CN" altLang="en-US" dirty="0"/>
          </a:p>
        </p:txBody>
      </p:sp>
      <p:sp>
        <p:nvSpPr>
          <p:cNvPr id="11" name="内容占位符 2"/>
          <p:cNvSpPr txBox="1">
            <a:spLocks/>
          </p:cNvSpPr>
          <p:nvPr/>
        </p:nvSpPr>
        <p:spPr>
          <a:xfrm>
            <a:off x="5135813" y="4695839"/>
            <a:ext cx="1315065" cy="37593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t>TCP/IP</a:t>
            </a:r>
            <a:endParaRPr lang="zh-CN" altLang="en-US" dirty="0"/>
          </a:p>
        </p:txBody>
      </p:sp>
    </p:spTree>
    <p:extLst>
      <p:ext uri="{BB962C8B-B14F-4D97-AF65-F5344CB8AC3E}">
        <p14:creationId xmlns:p14="http://schemas.microsoft.com/office/powerpoint/2010/main" val="453787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TCP/IP</a:t>
            </a:r>
            <a:r>
              <a:rPr lang="zh-CN" altLang="en-US" dirty="0" smtClean="0"/>
              <a:t>协议</a:t>
            </a:r>
            <a:endParaRPr lang="zh-CN" altLang="en-US" dirty="0"/>
          </a:p>
        </p:txBody>
      </p:sp>
      <p:sp>
        <p:nvSpPr>
          <p:cNvPr id="3" name="内容占位符 2"/>
          <p:cNvSpPr>
            <a:spLocks noGrp="1"/>
          </p:cNvSpPr>
          <p:nvPr>
            <p:ph idx="1"/>
          </p:nvPr>
        </p:nvSpPr>
        <p:spPr>
          <a:xfrm>
            <a:off x="2593486" y="5771535"/>
            <a:ext cx="6152535" cy="395595"/>
          </a:xfrm>
        </p:spPr>
        <p:txBody>
          <a:bodyPr>
            <a:normAutofit fontScale="92500" lnSpcReduction="20000"/>
          </a:bodyPr>
          <a:lstStyle/>
          <a:p>
            <a:pPr marL="0" indent="0">
              <a:buNone/>
            </a:pPr>
            <a:r>
              <a:rPr lang="en-US" altLang="zh-CN" dirty="0" smtClean="0"/>
              <a:t>TCP/IP</a:t>
            </a:r>
            <a:r>
              <a:rPr lang="zh-CN" altLang="en-US" dirty="0" smtClean="0"/>
              <a:t>是互联网相关的各类协议族的总称</a:t>
            </a:r>
            <a:endParaRPr lang="zh-CN" altLang="en-US" dirty="0"/>
          </a:p>
        </p:txBody>
      </p:sp>
      <p:pic>
        <p:nvPicPr>
          <p:cNvPr id="4" name="图片 3"/>
          <p:cNvPicPr>
            <a:picLocks noChangeAspect="1"/>
          </p:cNvPicPr>
          <p:nvPr/>
        </p:nvPicPr>
        <p:blipFill>
          <a:blip r:embed="rId2"/>
          <a:stretch>
            <a:fillRect/>
          </a:stretch>
        </p:blipFill>
        <p:spPr>
          <a:xfrm>
            <a:off x="1369601" y="1493581"/>
            <a:ext cx="8600307" cy="4176149"/>
          </a:xfrm>
          <a:prstGeom prst="rect">
            <a:avLst/>
          </a:prstGeom>
        </p:spPr>
      </p:pic>
    </p:spTree>
    <p:extLst>
      <p:ext uri="{BB962C8B-B14F-4D97-AF65-F5344CB8AC3E}">
        <p14:creationId xmlns:p14="http://schemas.microsoft.com/office/powerpoint/2010/main" val="4047456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协议</a:t>
            </a:r>
          </a:p>
        </p:txBody>
      </p:sp>
      <p:sp>
        <p:nvSpPr>
          <p:cNvPr id="3" name="内容占位符 2"/>
          <p:cNvSpPr>
            <a:spLocks noGrp="1"/>
          </p:cNvSpPr>
          <p:nvPr>
            <p:ph idx="1"/>
          </p:nvPr>
        </p:nvSpPr>
        <p:spPr>
          <a:xfrm>
            <a:off x="838200" y="1825625"/>
            <a:ext cx="10515600" cy="553781"/>
          </a:xfrm>
        </p:spPr>
        <p:txBody>
          <a:bodyPr/>
          <a:lstStyle/>
          <a:p>
            <a:r>
              <a:rPr lang="en-US" altLang="zh-CN" dirty="0" smtClean="0"/>
              <a:t>TCP/IP</a:t>
            </a:r>
            <a:r>
              <a:rPr lang="zh-CN" altLang="en-US" dirty="0" smtClean="0"/>
              <a:t>协议族按照层次分为四层。</a:t>
            </a:r>
            <a:endParaRPr lang="zh-CN" altLang="en-US" dirty="0"/>
          </a:p>
        </p:txBody>
      </p:sp>
      <p:pic>
        <p:nvPicPr>
          <p:cNvPr id="4" name="图片 3"/>
          <p:cNvPicPr>
            <a:picLocks noChangeAspect="1"/>
          </p:cNvPicPr>
          <p:nvPr/>
        </p:nvPicPr>
        <p:blipFill>
          <a:blip r:embed="rId3"/>
          <a:stretch>
            <a:fillRect/>
          </a:stretch>
        </p:blipFill>
        <p:spPr>
          <a:xfrm>
            <a:off x="3042315" y="2379406"/>
            <a:ext cx="5737891" cy="4259709"/>
          </a:xfrm>
          <a:prstGeom prst="rect">
            <a:avLst/>
          </a:prstGeom>
        </p:spPr>
      </p:pic>
    </p:spTree>
    <p:extLst>
      <p:ext uri="{BB962C8B-B14F-4D97-AF65-F5344CB8AC3E}">
        <p14:creationId xmlns:p14="http://schemas.microsoft.com/office/powerpoint/2010/main" val="1209540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协议</a:t>
            </a:r>
          </a:p>
        </p:txBody>
      </p:sp>
      <p:sp>
        <p:nvSpPr>
          <p:cNvPr id="3" name="内容占位符 2"/>
          <p:cNvSpPr>
            <a:spLocks noGrp="1"/>
          </p:cNvSpPr>
          <p:nvPr>
            <p:ph idx="1"/>
          </p:nvPr>
        </p:nvSpPr>
        <p:spPr>
          <a:xfrm>
            <a:off x="749709" y="1481265"/>
            <a:ext cx="10515600" cy="553781"/>
          </a:xfrm>
        </p:spPr>
        <p:txBody>
          <a:bodyPr>
            <a:normAutofit fontScale="92500"/>
          </a:bodyPr>
          <a:lstStyle/>
          <a:p>
            <a:r>
              <a:rPr lang="zh-CN" altLang="en-US" dirty="0" smtClean="0"/>
              <a:t>利用</a:t>
            </a:r>
            <a:r>
              <a:rPr lang="en-US" altLang="zh-CN" dirty="0" smtClean="0"/>
              <a:t>TCP/IP</a:t>
            </a:r>
            <a:r>
              <a:rPr lang="zh-CN" altLang="en-US" dirty="0" smtClean="0"/>
              <a:t>协议族进行网络通信时，会通过分层顺序与对方进行通信。</a:t>
            </a:r>
            <a:endParaRPr lang="zh-CN" altLang="en-US" dirty="0"/>
          </a:p>
        </p:txBody>
      </p:sp>
      <p:pic>
        <p:nvPicPr>
          <p:cNvPr id="5" name="图片 4"/>
          <p:cNvPicPr>
            <a:picLocks noChangeAspect="1"/>
          </p:cNvPicPr>
          <p:nvPr/>
        </p:nvPicPr>
        <p:blipFill>
          <a:blip r:embed="rId3"/>
          <a:stretch>
            <a:fillRect/>
          </a:stretch>
        </p:blipFill>
        <p:spPr>
          <a:xfrm>
            <a:off x="3211306" y="2379405"/>
            <a:ext cx="5077287" cy="4385437"/>
          </a:xfrm>
          <a:prstGeom prst="rect">
            <a:avLst/>
          </a:prstGeom>
        </p:spPr>
      </p:pic>
    </p:spTree>
    <p:extLst>
      <p:ext uri="{BB962C8B-B14F-4D97-AF65-F5344CB8AC3E}">
        <p14:creationId xmlns:p14="http://schemas.microsoft.com/office/powerpoint/2010/main" val="1952729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en-US" altLang="zh-CN" smtClean="0">
                <a:solidFill>
                  <a:schemeClr val="tx1"/>
                </a:solidFill>
              </a:rPr>
              <a:t>Requirements</a:t>
            </a:r>
            <a:endParaRPr lang="zh-CN" altLang="en-US" smtClean="0">
              <a:solidFill>
                <a:schemeClr val="tx1"/>
              </a:solidFill>
            </a:endParaRPr>
          </a:p>
        </p:txBody>
      </p:sp>
      <p:sp>
        <p:nvSpPr>
          <p:cNvPr id="14339" name="内容占位符 2"/>
          <p:cNvSpPr>
            <a:spLocks noGrp="1"/>
          </p:cNvSpPr>
          <p:nvPr>
            <p:ph sz="quarter" idx="1"/>
          </p:nvPr>
        </p:nvSpPr>
        <p:spPr>
          <a:xfrm>
            <a:off x="1892531" y="1446415"/>
            <a:ext cx="8229600" cy="4937125"/>
          </a:xfrm>
        </p:spPr>
        <p:txBody>
          <a:bodyPr/>
          <a:lstStyle/>
          <a:p>
            <a:pPr eaLnBrk="1" hangingPunct="1"/>
            <a:r>
              <a:rPr lang="zh-CN" altLang="en-US" dirty="0" smtClean="0"/>
              <a:t>平时成绩                                   </a:t>
            </a:r>
            <a:r>
              <a:rPr lang="en-US" altLang="zh-CN" dirty="0">
                <a:solidFill>
                  <a:srgbClr val="FF0000"/>
                </a:solidFill>
              </a:rPr>
              <a:t>40%</a:t>
            </a:r>
          </a:p>
          <a:p>
            <a:pPr lvl="1" eaLnBrk="1" hangingPunct="1"/>
            <a:r>
              <a:rPr lang="zh-CN" altLang="en-US" dirty="0" smtClean="0">
                <a:solidFill>
                  <a:schemeClr val="tx1"/>
                </a:solidFill>
              </a:rPr>
              <a:t>作业</a:t>
            </a:r>
            <a:r>
              <a:rPr lang="en-US" altLang="zh-CN" dirty="0" smtClean="0">
                <a:solidFill>
                  <a:schemeClr val="tx1"/>
                </a:solidFill>
              </a:rPr>
              <a:t>+</a:t>
            </a:r>
            <a:r>
              <a:rPr lang="zh-CN" altLang="en-US" dirty="0" smtClean="0">
                <a:solidFill>
                  <a:schemeClr val="tx1"/>
                </a:solidFill>
              </a:rPr>
              <a:t>出勤</a:t>
            </a:r>
            <a:endParaRPr lang="en-US" altLang="zh-CN" dirty="0" smtClean="0"/>
          </a:p>
          <a:p>
            <a:pPr eaLnBrk="1" hangingPunct="1"/>
            <a:endParaRPr lang="en-US" altLang="zh-CN" dirty="0" smtClean="0"/>
          </a:p>
          <a:p>
            <a:pPr eaLnBrk="1" hangingPunct="1"/>
            <a:r>
              <a:rPr lang="zh-CN" altLang="en-US" dirty="0" smtClean="0"/>
              <a:t>实验课程                                  </a:t>
            </a:r>
            <a:r>
              <a:rPr lang="zh-CN" altLang="en-US" dirty="0" smtClean="0">
                <a:solidFill>
                  <a:srgbClr val="FF0000"/>
                </a:solidFill>
              </a:rPr>
              <a:t> </a:t>
            </a:r>
            <a:r>
              <a:rPr lang="en-US" altLang="zh-CN" dirty="0" smtClean="0">
                <a:solidFill>
                  <a:srgbClr val="FF0000"/>
                </a:solidFill>
              </a:rPr>
              <a:t>10%</a:t>
            </a:r>
            <a:r>
              <a:rPr lang="zh-CN" altLang="en-US" dirty="0" smtClean="0">
                <a:solidFill>
                  <a:srgbClr val="FF0000"/>
                </a:solidFill>
              </a:rPr>
              <a:t> </a:t>
            </a:r>
            <a:r>
              <a:rPr lang="en-US" altLang="zh-CN" dirty="0" smtClean="0">
                <a:solidFill>
                  <a:srgbClr val="FF0000"/>
                </a:solidFill>
              </a:rPr>
              <a:t>~15%(</a:t>
            </a:r>
            <a:r>
              <a:rPr lang="zh-CN" altLang="en-US" dirty="0" smtClean="0">
                <a:solidFill>
                  <a:srgbClr val="FF0000"/>
                </a:solidFill>
              </a:rPr>
              <a:t>额外加分</a:t>
            </a:r>
            <a:r>
              <a:rPr lang="en-US" altLang="zh-CN" dirty="0" smtClean="0">
                <a:solidFill>
                  <a:srgbClr val="FF0000"/>
                </a:solidFill>
              </a:rPr>
              <a:t>)</a:t>
            </a:r>
          </a:p>
          <a:p>
            <a:pPr lvl="1"/>
            <a:r>
              <a:rPr lang="zh-CN" altLang="en-US" dirty="0" smtClean="0">
                <a:solidFill>
                  <a:schemeClr val="tx1"/>
                </a:solidFill>
              </a:rPr>
              <a:t>课上或课下将实验报告</a:t>
            </a:r>
            <a:r>
              <a:rPr lang="zh-CN" altLang="en-US" dirty="0" smtClean="0"/>
              <a:t>发送</a:t>
            </a:r>
            <a:r>
              <a:rPr lang="zh-CN" altLang="en-US" dirty="0" smtClean="0">
                <a:solidFill>
                  <a:schemeClr val="tx1"/>
                </a:solidFill>
              </a:rPr>
              <a:t>至</a:t>
            </a:r>
            <a:r>
              <a:rPr lang="en-US" altLang="zh-CN" dirty="0" smtClean="0">
                <a:solidFill>
                  <a:schemeClr val="tx1"/>
                </a:solidFill>
              </a:rPr>
              <a:t>caozhiyuan@mail.bnu.edu.cn</a:t>
            </a:r>
          </a:p>
          <a:p>
            <a:pPr lvl="1" eaLnBrk="1" hangingPunct="1"/>
            <a:r>
              <a:rPr lang="zh-CN" altLang="en-US" dirty="0" smtClean="0">
                <a:solidFill>
                  <a:schemeClr val="tx1"/>
                </a:solidFill>
              </a:rPr>
              <a:t>内容包括完成的代码、重要模块介绍及程序运行结果的拷屏</a:t>
            </a:r>
            <a:endParaRPr lang="en-US" altLang="zh-CN" dirty="0" smtClean="0">
              <a:solidFill>
                <a:schemeClr val="tx1"/>
              </a:solidFill>
            </a:endParaRPr>
          </a:p>
          <a:p>
            <a:pPr eaLnBrk="1" hangingPunct="1"/>
            <a:endParaRPr lang="en-US" altLang="zh-CN" dirty="0" smtClean="0"/>
          </a:p>
          <a:p>
            <a:pPr eaLnBrk="1" hangingPunct="1"/>
            <a:r>
              <a:rPr lang="zh-CN" altLang="en-US" dirty="0" smtClean="0"/>
              <a:t>期末考试</a:t>
            </a:r>
            <a:r>
              <a:rPr lang="en-US" altLang="zh-CN" dirty="0" smtClean="0"/>
              <a:t>(</a:t>
            </a:r>
            <a:r>
              <a:rPr lang="zh-CN" altLang="en-US" dirty="0" smtClean="0"/>
              <a:t>开卷</a:t>
            </a:r>
            <a:r>
              <a:rPr lang="en-US" altLang="zh-CN" dirty="0" smtClean="0"/>
              <a:t>)                          </a:t>
            </a:r>
            <a:r>
              <a:rPr lang="en-US" altLang="zh-CN" dirty="0" smtClean="0">
                <a:solidFill>
                  <a:srgbClr val="FF0000"/>
                </a:solidFill>
              </a:rPr>
              <a:t>50%</a:t>
            </a:r>
            <a:r>
              <a:rPr lang="en-US" altLang="zh-CN" dirty="0" smtClean="0"/>
              <a:t> </a:t>
            </a: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026119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内容占位符 2"/>
          <p:cNvSpPr>
            <a:spLocks noGrp="1"/>
          </p:cNvSpPr>
          <p:nvPr>
            <p:ph idx="1"/>
          </p:nvPr>
        </p:nvSpPr>
        <p:spPr>
          <a:xfrm>
            <a:off x="838200" y="1530657"/>
            <a:ext cx="10515600" cy="612775"/>
          </a:xfrm>
        </p:spPr>
        <p:txBody>
          <a:bodyPr/>
          <a:lstStyle/>
          <a:p>
            <a:r>
              <a:rPr lang="en-US" altLang="zh-CN" dirty="0" smtClean="0"/>
              <a:t>http</a:t>
            </a:r>
            <a:r>
              <a:rPr lang="zh-CN" altLang="en-US" dirty="0" smtClean="0"/>
              <a:t>协议允许用户通过浏览器从服务器访问网络文档。</a:t>
            </a:r>
            <a:endParaRPr lang="zh-CN" altLang="en-US" dirty="0"/>
          </a:p>
        </p:txBody>
      </p:sp>
      <p:pic>
        <p:nvPicPr>
          <p:cNvPr id="5" name="图片 4"/>
          <p:cNvPicPr>
            <a:picLocks noChangeAspect="1"/>
          </p:cNvPicPr>
          <p:nvPr/>
        </p:nvPicPr>
        <p:blipFill>
          <a:blip r:embed="rId3"/>
          <a:stretch>
            <a:fillRect/>
          </a:stretch>
        </p:blipFill>
        <p:spPr>
          <a:xfrm>
            <a:off x="1243474" y="2103643"/>
            <a:ext cx="8382307" cy="3087789"/>
          </a:xfrm>
          <a:prstGeom prst="rect">
            <a:avLst/>
          </a:prstGeom>
        </p:spPr>
      </p:pic>
      <p:sp>
        <p:nvSpPr>
          <p:cNvPr id="6" name="椭圆 5"/>
          <p:cNvSpPr/>
          <p:nvPr/>
        </p:nvSpPr>
        <p:spPr>
          <a:xfrm>
            <a:off x="1966452" y="2458065"/>
            <a:ext cx="2762864" cy="5899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676802">
            <a:off x="3624810" y="3308964"/>
            <a:ext cx="4942379" cy="400110"/>
          </a:xfrm>
          <a:prstGeom prst="rect">
            <a:avLst/>
          </a:prstGeom>
        </p:spPr>
        <p:txBody>
          <a:bodyPr wrap="none">
            <a:spAutoFit/>
          </a:bodyPr>
          <a:lstStyle/>
          <a:p>
            <a:r>
              <a:rPr lang="zh-CN" altLang="en-US" sz="2000" dirty="0">
                <a:solidFill>
                  <a:srgbClr val="FF0000"/>
                </a:solidFill>
                <a:latin typeface="方正平和简体" panose="03000509000000000000" pitchFamily="65" charset="-122"/>
                <a:ea typeface="方正平和简体" panose="03000509000000000000" pitchFamily="65" charset="-122"/>
              </a:rPr>
              <a:t>统一资源标识符</a:t>
            </a:r>
            <a:r>
              <a:rPr lang="en-US" altLang="zh-CN" sz="2000" dirty="0">
                <a:solidFill>
                  <a:srgbClr val="FF0000"/>
                </a:solidFill>
                <a:latin typeface="方正平和简体" panose="03000509000000000000" pitchFamily="65" charset="-122"/>
                <a:ea typeface="方正平和简体" panose="03000509000000000000" pitchFamily="65" charset="-122"/>
              </a:rPr>
              <a:t>(Uniform Resource </a:t>
            </a:r>
            <a:r>
              <a:rPr lang="en-US" altLang="zh-CN" sz="2000" dirty="0" err="1">
                <a:solidFill>
                  <a:srgbClr val="FF0000"/>
                </a:solidFill>
                <a:latin typeface="方正平和简体" panose="03000509000000000000" pitchFamily="65" charset="-122"/>
                <a:ea typeface="方正平和简体" panose="03000509000000000000" pitchFamily="65" charset="-122"/>
              </a:rPr>
              <a:t>Identitier,URI</a:t>
            </a:r>
            <a:r>
              <a:rPr lang="en-US" altLang="zh-CN" sz="2000" dirty="0">
                <a:solidFill>
                  <a:srgbClr val="FF0000"/>
                </a:solidFill>
                <a:latin typeface="方正平和简体" panose="03000509000000000000" pitchFamily="65" charset="-122"/>
                <a:ea typeface="方正平和简体" panose="03000509000000000000" pitchFamily="65" charset="-122"/>
              </a:rPr>
              <a:t>)</a:t>
            </a:r>
            <a:endParaRPr lang="zh-CN" altLang="en-US" sz="2000" dirty="0">
              <a:solidFill>
                <a:srgbClr val="FF0000"/>
              </a:solidFill>
              <a:latin typeface="方正平和简体" panose="03000509000000000000" pitchFamily="65" charset="-122"/>
              <a:ea typeface="方正平和简体" panose="03000509000000000000" pitchFamily="65" charset="-122"/>
            </a:endParaRPr>
          </a:p>
        </p:txBody>
      </p:sp>
      <p:pic>
        <p:nvPicPr>
          <p:cNvPr id="8" name="图片 7"/>
          <p:cNvPicPr>
            <a:picLocks noChangeAspect="1"/>
          </p:cNvPicPr>
          <p:nvPr/>
        </p:nvPicPr>
        <p:blipFill>
          <a:blip r:embed="rId4"/>
          <a:stretch>
            <a:fillRect/>
          </a:stretch>
        </p:blipFill>
        <p:spPr>
          <a:xfrm>
            <a:off x="1243474" y="5239256"/>
            <a:ext cx="7707875" cy="1276392"/>
          </a:xfrm>
          <a:prstGeom prst="rect">
            <a:avLst/>
          </a:prstGeom>
        </p:spPr>
      </p:pic>
    </p:spTree>
    <p:extLst>
      <p:ext uri="{BB962C8B-B14F-4D97-AF65-F5344CB8AC3E}">
        <p14:creationId xmlns:p14="http://schemas.microsoft.com/office/powerpoint/2010/main" val="2699584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562" y="146985"/>
            <a:ext cx="10515600" cy="1325563"/>
          </a:xfrm>
        </p:spPr>
        <p:txBody>
          <a:bodyPr/>
          <a:lstStyle/>
          <a:p>
            <a:r>
              <a:rPr lang="zh-CN" altLang="en-US" dirty="0" smtClean="0"/>
              <a:t>网页访问</a:t>
            </a:r>
            <a:endParaRPr lang="zh-CN" altLang="en-US"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864" y="2682617"/>
            <a:ext cx="1735493" cy="1244600"/>
          </a:xfrm>
          <a:prstGeom prst="rect">
            <a:avLst/>
          </a:prstGeom>
          <a:solidFill>
            <a:srgbClr val="FFC000"/>
          </a:solidFill>
          <a:ln>
            <a:noFill/>
          </a:ln>
        </p:spPr>
      </p:pic>
      <p:sp>
        <p:nvSpPr>
          <p:cNvPr id="5" name="Rectangle 2"/>
          <p:cNvSpPr>
            <a:spLocks/>
          </p:cNvSpPr>
          <p:nvPr/>
        </p:nvSpPr>
        <p:spPr bwMode="auto">
          <a:xfrm>
            <a:off x="4265652" y="4343649"/>
            <a:ext cx="2898073" cy="923330"/>
          </a:xfrm>
          <a:prstGeom prst="rect">
            <a:avLst/>
          </a:prstGeom>
          <a:solidFill>
            <a:srgbClr val="FFC000"/>
          </a:solidFill>
          <a:ln>
            <a:noFill/>
          </a:ln>
        </p:spPr>
        <p:txBody>
          <a:bodyPr wrap="squar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zh-CN" sz="6000">
                <a:solidFill>
                  <a:srgbClr val="0000FF"/>
                </a:solidFill>
                <a:ea typeface="宋体" panose="02010600030101010101" pitchFamily="2" charset="-122"/>
              </a:rPr>
              <a:t>Browser</a:t>
            </a:r>
          </a:p>
        </p:txBody>
      </p:sp>
      <p:sp>
        <p:nvSpPr>
          <p:cNvPr id="6" name="Rectangle 3"/>
          <p:cNvSpPr>
            <a:spLocks/>
          </p:cNvSpPr>
          <p:nvPr/>
        </p:nvSpPr>
        <p:spPr bwMode="auto">
          <a:xfrm>
            <a:off x="3959092" y="686441"/>
            <a:ext cx="3511191" cy="1625600"/>
          </a:xfrm>
          <a:prstGeom prst="rect">
            <a:avLst/>
          </a:prstGeom>
          <a:solidFill>
            <a:srgbClr val="FFC000"/>
          </a:solidFill>
          <a:ln>
            <a:noFill/>
          </a:ln>
        </p:spPr>
        <p:txBody>
          <a:bodyPr wrap="squar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zh-CN" sz="5200" dirty="0">
                <a:solidFill>
                  <a:srgbClr val="0000FF"/>
                </a:solidFill>
                <a:ea typeface="宋体" panose="02010600030101010101" pitchFamily="2" charset="-122"/>
              </a:rPr>
              <a:t>Web Server</a:t>
            </a:r>
          </a:p>
          <a:p>
            <a:pPr algn="ctr"/>
            <a:endParaRPr lang="en-US" altLang="zh-CN" sz="5200" dirty="0">
              <a:solidFill>
                <a:srgbClr val="0000FF"/>
              </a:solidFill>
              <a:ea typeface="宋体" panose="02010600030101010101" pitchFamily="2" charset="-122"/>
            </a:endParaRPr>
          </a:p>
        </p:txBody>
      </p:sp>
      <p:sp>
        <p:nvSpPr>
          <p:cNvPr id="7" name="Line 4"/>
          <p:cNvSpPr>
            <a:spLocks noChangeShapeType="1"/>
          </p:cNvSpPr>
          <p:nvPr/>
        </p:nvSpPr>
        <p:spPr bwMode="auto">
          <a:xfrm flipH="1">
            <a:off x="5254664" y="2272682"/>
            <a:ext cx="23453" cy="2065338"/>
          </a:xfrm>
          <a:prstGeom prst="line">
            <a:avLst/>
          </a:prstGeom>
          <a:noFill/>
          <a:ln w="114300" cap="flat">
            <a:solidFill>
              <a:srgbClr val="FFFF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 name="Line 5"/>
          <p:cNvSpPr>
            <a:spLocks noChangeShapeType="1"/>
          </p:cNvSpPr>
          <p:nvPr/>
        </p:nvSpPr>
        <p:spPr bwMode="auto">
          <a:xfrm rot="10800000" flipH="1">
            <a:off x="7163725" y="3972826"/>
            <a:ext cx="1436064" cy="744926"/>
          </a:xfrm>
          <a:prstGeom prst="line">
            <a:avLst/>
          </a:prstGeom>
          <a:noFill/>
          <a:ln w="114300" cap="flat">
            <a:solidFill>
              <a:srgbClr val="00FF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Line 8"/>
          <p:cNvSpPr>
            <a:spLocks noChangeShapeType="1"/>
          </p:cNvSpPr>
          <p:nvPr/>
        </p:nvSpPr>
        <p:spPr bwMode="auto">
          <a:xfrm flipH="1">
            <a:off x="3028335" y="4433013"/>
            <a:ext cx="1333898" cy="1374770"/>
          </a:xfrm>
          <a:prstGeom prst="line">
            <a:avLst/>
          </a:prstGeom>
          <a:noFill/>
          <a:ln w="114300" cap="flat">
            <a:solidFill>
              <a:srgbClr val="FFFF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 name="Rectangle 12"/>
          <p:cNvSpPr>
            <a:spLocks/>
          </p:cNvSpPr>
          <p:nvPr/>
        </p:nvSpPr>
        <p:spPr bwMode="auto">
          <a:xfrm>
            <a:off x="5020535" y="1758618"/>
            <a:ext cx="1340149" cy="546100"/>
          </a:xfrm>
          <a:prstGeom prst="rect">
            <a:avLst/>
          </a:prstGeom>
          <a:solidFill>
            <a:srgbClr val="00B0F0"/>
          </a:solidFill>
          <a:ln>
            <a:noFill/>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zh-CN" sz="2600" dirty="0">
                <a:effectLst>
                  <a:outerShdw blurRad="38100" dist="38100" dir="2700000" algn="tl">
                    <a:srgbClr val="000000"/>
                  </a:outerShdw>
                </a:effectLst>
                <a:ea typeface="宋体" panose="02010600030101010101" pitchFamily="2" charset="-122"/>
              </a:rPr>
              <a:t>80</a:t>
            </a:r>
          </a:p>
        </p:txBody>
      </p:sp>
      <p:pic>
        <p:nvPicPr>
          <p:cNvPr id="11" name="图片 10"/>
          <p:cNvPicPr>
            <a:picLocks noChangeAspect="1"/>
          </p:cNvPicPr>
          <p:nvPr/>
        </p:nvPicPr>
        <p:blipFill>
          <a:blip r:embed="rId3"/>
          <a:stretch>
            <a:fillRect/>
          </a:stretch>
        </p:blipFill>
        <p:spPr>
          <a:xfrm>
            <a:off x="7935803" y="4805314"/>
            <a:ext cx="3162359" cy="1671944"/>
          </a:xfrm>
          <a:prstGeom prst="rect">
            <a:avLst/>
          </a:prstGeom>
        </p:spPr>
      </p:pic>
      <p:pic>
        <p:nvPicPr>
          <p:cNvPr id="12" name="图片 11"/>
          <p:cNvPicPr>
            <a:picLocks noChangeAspect="1"/>
          </p:cNvPicPr>
          <p:nvPr/>
        </p:nvPicPr>
        <p:blipFill>
          <a:blip r:embed="rId4"/>
          <a:stretch>
            <a:fillRect/>
          </a:stretch>
        </p:blipFill>
        <p:spPr>
          <a:xfrm>
            <a:off x="8480329" y="1758618"/>
            <a:ext cx="2498795" cy="2739151"/>
          </a:xfrm>
          <a:prstGeom prst="rect">
            <a:avLst/>
          </a:prstGeom>
        </p:spPr>
      </p:pic>
      <p:sp>
        <p:nvSpPr>
          <p:cNvPr id="13" name="Line 9"/>
          <p:cNvSpPr>
            <a:spLocks noChangeShapeType="1"/>
          </p:cNvSpPr>
          <p:nvPr/>
        </p:nvSpPr>
        <p:spPr bwMode="auto">
          <a:xfrm rot="10800000">
            <a:off x="7204377" y="1713007"/>
            <a:ext cx="1395412" cy="973138"/>
          </a:xfrm>
          <a:prstGeom prst="line">
            <a:avLst/>
          </a:prstGeom>
          <a:noFill/>
          <a:ln w="114300" cap="flat">
            <a:solidFill>
              <a:srgbClr val="00FF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内容占位符 2"/>
          <p:cNvSpPr>
            <a:spLocks noGrp="1"/>
          </p:cNvSpPr>
          <p:nvPr>
            <p:ph idx="1"/>
          </p:nvPr>
        </p:nvSpPr>
        <p:spPr>
          <a:xfrm>
            <a:off x="329486" y="5807783"/>
            <a:ext cx="4032747" cy="553781"/>
          </a:xfrm>
          <a:solidFill>
            <a:srgbClr val="92D050"/>
          </a:solidFill>
        </p:spPr>
        <p:txBody>
          <a:bodyPr/>
          <a:lstStyle/>
          <a:p>
            <a:pPr marL="0" indent="0">
              <a:buNone/>
            </a:pPr>
            <a:r>
              <a:rPr lang="en-US" altLang="zh-CN" dirty="0"/>
              <a:t>https://www.baidu.com</a:t>
            </a:r>
            <a:r>
              <a:rPr lang="en-US" altLang="zh-CN" dirty="0" smtClean="0"/>
              <a:t>/</a:t>
            </a:r>
            <a:endParaRPr lang="zh-CN" altLang="en-US" dirty="0"/>
          </a:p>
        </p:txBody>
      </p:sp>
      <p:sp>
        <p:nvSpPr>
          <p:cNvPr id="15" name="Line 5"/>
          <p:cNvSpPr>
            <a:spLocks noChangeShapeType="1"/>
          </p:cNvSpPr>
          <p:nvPr/>
        </p:nvSpPr>
        <p:spPr bwMode="auto">
          <a:xfrm rot="10800000">
            <a:off x="7126673" y="5266979"/>
            <a:ext cx="809130" cy="416432"/>
          </a:xfrm>
          <a:prstGeom prst="line">
            <a:avLst/>
          </a:prstGeom>
          <a:noFill/>
          <a:ln w="114300" cap="flat">
            <a:solidFill>
              <a:srgbClr val="00FF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Rectangle 3"/>
          <p:cNvSpPr>
            <a:spLocks/>
          </p:cNvSpPr>
          <p:nvPr/>
        </p:nvSpPr>
        <p:spPr bwMode="auto">
          <a:xfrm>
            <a:off x="3359878" y="3557884"/>
            <a:ext cx="1147750" cy="738664"/>
          </a:xfrm>
          <a:prstGeom prst="rect">
            <a:avLst/>
          </a:prstGeom>
          <a:solidFill>
            <a:srgbClr val="002060"/>
          </a:solidFill>
          <a:ln>
            <a:noFill/>
          </a:ln>
        </p:spPr>
        <p:txBody>
          <a:bodyPr wrap="non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zh-CN" sz="2400" dirty="0">
                <a:solidFill>
                  <a:srgbClr val="FFFF00"/>
                </a:solidFill>
                <a:ea typeface="宋体" panose="02010600030101010101" pitchFamily="2" charset="-122"/>
              </a:rPr>
              <a:t>HTTP</a:t>
            </a:r>
          </a:p>
          <a:p>
            <a:pPr algn="ctr"/>
            <a:r>
              <a:rPr lang="en-US" altLang="zh-CN" sz="2400" dirty="0">
                <a:solidFill>
                  <a:srgbClr val="FFFF00"/>
                </a:solidFill>
                <a:ea typeface="宋体" panose="02010600030101010101" pitchFamily="2" charset="-122"/>
              </a:rPr>
              <a:t>Request</a:t>
            </a:r>
          </a:p>
        </p:txBody>
      </p:sp>
      <p:sp>
        <p:nvSpPr>
          <p:cNvPr id="17" name="Rectangle 4"/>
          <p:cNvSpPr>
            <a:spLocks/>
          </p:cNvSpPr>
          <p:nvPr/>
        </p:nvSpPr>
        <p:spPr bwMode="auto">
          <a:xfrm>
            <a:off x="7148253" y="2527334"/>
            <a:ext cx="1388201" cy="738664"/>
          </a:xfrm>
          <a:prstGeom prst="rect">
            <a:avLst/>
          </a:prstGeom>
          <a:solidFill>
            <a:srgbClr val="002060"/>
          </a:solidFill>
          <a:ln>
            <a:noFill/>
          </a:ln>
        </p:spPr>
        <p:txBody>
          <a:bodyPr wrap="non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zh-CN" sz="2400" dirty="0">
                <a:solidFill>
                  <a:srgbClr val="00FF00"/>
                </a:solidFill>
                <a:ea typeface="宋体" panose="02010600030101010101" pitchFamily="2" charset="-122"/>
              </a:rPr>
              <a:t>HTTP</a:t>
            </a:r>
          </a:p>
          <a:p>
            <a:pPr algn="ctr"/>
            <a:r>
              <a:rPr lang="en-US" altLang="zh-CN" sz="2400" dirty="0">
                <a:solidFill>
                  <a:srgbClr val="00FF00"/>
                </a:solidFill>
                <a:ea typeface="宋体" panose="02010600030101010101" pitchFamily="2" charset="-122"/>
              </a:rPr>
              <a:t>Response</a:t>
            </a:r>
          </a:p>
        </p:txBody>
      </p:sp>
    </p:spTree>
    <p:extLst>
      <p:ext uri="{BB962C8B-B14F-4D97-AF65-F5344CB8AC3E}">
        <p14:creationId xmlns:p14="http://schemas.microsoft.com/office/powerpoint/2010/main" val="2756123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实现网络爬虫</a:t>
            </a:r>
            <a:endParaRPr lang="zh-CN" altLang="en-US" dirty="0"/>
          </a:p>
        </p:txBody>
      </p:sp>
      <p:sp>
        <p:nvSpPr>
          <p:cNvPr id="3" name="内容占位符 2"/>
          <p:cNvSpPr>
            <a:spLocks noGrp="1"/>
          </p:cNvSpPr>
          <p:nvPr>
            <p:ph idx="1"/>
          </p:nvPr>
        </p:nvSpPr>
        <p:spPr>
          <a:xfrm>
            <a:off x="1025013" y="2946503"/>
            <a:ext cx="10515600" cy="4351338"/>
          </a:xfrm>
        </p:spPr>
        <p:txBody>
          <a:bodyPr/>
          <a:lstStyle/>
          <a:p>
            <a:r>
              <a:rPr lang="en-US" altLang="zh-CN" dirty="0" err="1" smtClean="0"/>
              <a:t>Scrapy</a:t>
            </a:r>
            <a:r>
              <a:rPr lang="zh-CN" altLang="en-US" dirty="0" smtClean="0"/>
              <a:t>框架</a:t>
            </a:r>
            <a:endParaRPr lang="en-US" altLang="zh-CN" dirty="0" smtClean="0"/>
          </a:p>
          <a:p>
            <a:r>
              <a:rPr lang="en-US" altLang="zh-CN" dirty="0" err="1" smtClean="0"/>
              <a:t>urllib</a:t>
            </a:r>
            <a:endParaRPr lang="en-US" altLang="zh-CN" dirty="0" smtClean="0"/>
          </a:p>
          <a:p>
            <a:pPr lvl="1"/>
            <a:r>
              <a:rPr lang="en-US" altLang="zh-CN" dirty="0"/>
              <a:t>https://docs.python.org/3.2/howto/urllib2.html</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7774" y="3470787"/>
            <a:ext cx="548286" cy="370093"/>
          </a:xfrm>
          <a:prstGeom prst="rect">
            <a:avLst/>
          </a:prstGeom>
        </p:spPr>
      </p:pic>
    </p:spTree>
    <p:extLst>
      <p:ext uri="{BB962C8B-B14F-4D97-AF65-F5344CB8AC3E}">
        <p14:creationId xmlns:p14="http://schemas.microsoft.com/office/powerpoint/2010/main" val="273405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Using </a:t>
            </a:r>
            <a:r>
              <a:rPr lang="en-US" altLang="zh-CN" dirty="0" err="1" smtClean="0"/>
              <a:t>urllib</a:t>
            </a:r>
            <a:r>
              <a:rPr lang="en-US" altLang="zh-CN" dirty="0" smtClean="0"/>
              <a:t> in Python</a:t>
            </a:r>
            <a:endParaRPr lang="zh-CN" altLang="en-US" dirty="0"/>
          </a:p>
        </p:txBody>
      </p:sp>
      <p:pic>
        <p:nvPicPr>
          <p:cNvPr id="5" name="图片 4"/>
          <p:cNvPicPr>
            <a:picLocks noChangeAspect="1"/>
          </p:cNvPicPr>
          <p:nvPr/>
        </p:nvPicPr>
        <p:blipFill>
          <a:blip r:embed="rId2"/>
          <a:stretch>
            <a:fillRect/>
          </a:stretch>
        </p:blipFill>
        <p:spPr>
          <a:xfrm>
            <a:off x="1292942" y="1785322"/>
            <a:ext cx="8229600" cy="1419225"/>
          </a:xfrm>
          <a:prstGeom prst="rect">
            <a:avLst/>
          </a:prstGeom>
        </p:spPr>
      </p:pic>
      <p:pic>
        <p:nvPicPr>
          <p:cNvPr id="6" name="图片 5"/>
          <p:cNvPicPr>
            <a:picLocks noChangeAspect="1"/>
          </p:cNvPicPr>
          <p:nvPr/>
        </p:nvPicPr>
        <p:blipFill>
          <a:blip r:embed="rId3"/>
          <a:stretch>
            <a:fillRect/>
          </a:stretch>
        </p:blipFill>
        <p:spPr>
          <a:xfrm>
            <a:off x="5257339" y="3395969"/>
            <a:ext cx="6829425" cy="3133725"/>
          </a:xfrm>
          <a:prstGeom prst="rect">
            <a:avLst/>
          </a:prstGeom>
        </p:spPr>
      </p:pic>
    </p:spTree>
    <p:extLst>
      <p:ext uri="{BB962C8B-B14F-4D97-AF65-F5344CB8AC3E}">
        <p14:creationId xmlns:p14="http://schemas.microsoft.com/office/powerpoint/2010/main" val="34269413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Using </a:t>
            </a:r>
            <a:r>
              <a:rPr lang="en-US" altLang="zh-CN" dirty="0" err="1" smtClean="0"/>
              <a:t>urllib</a:t>
            </a:r>
            <a:r>
              <a:rPr lang="en-US" altLang="zh-CN" dirty="0" smtClean="0"/>
              <a:t> in Python</a:t>
            </a:r>
            <a:endParaRPr lang="zh-CN" altLang="en-US" dirty="0"/>
          </a:p>
        </p:txBody>
      </p:sp>
      <p:pic>
        <p:nvPicPr>
          <p:cNvPr id="3" name="图片 2"/>
          <p:cNvPicPr>
            <a:picLocks noChangeAspect="1"/>
          </p:cNvPicPr>
          <p:nvPr/>
        </p:nvPicPr>
        <p:blipFill>
          <a:blip r:embed="rId2"/>
          <a:stretch>
            <a:fillRect/>
          </a:stretch>
        </p:blipFill>
        <p:spPr>
          <a:xfrm>
            <a:off x="1459926" y="1267261"/>
            <a:ext cx="3454019" cy="2481618"/>
          </a:xfrm>
          <a:prstGeom prst="rect">
            <a:avLst/>
          </a:prstGeom>
        </p:spPr>
      </p:pic>
      <p:sp>
        <p:nvSpPr>
          <p:cNvPr id="7" name="Rectangle 1"/>
          <p:cNvSpPr>
            <a:spLocks/>
          </p:cNvSpPr>
          <p:nvPr/>
        </p:nvSpPr>
        <p:spPr bwMode="auto">
          <a:xfrm>
            <a:off x="9737369" y="1038822"/>
            <a:ext cx="1170121" cy="5161936"/>
          </a:xfrm>
          <a:prstGeom prst="rect">
            <a:avLst/>
          </a:prstGeom>
          <a:solidFill>
            <a:srgbClr val="FF00FF"/>
          </a:solidFill>
          <a:ln>
            <a:noFill/>
          </a:ln>
          <a:extLst>
            <a:ext uri="{91240B29-F687-4F45-9708-019B960494DF}">
              <a14:hiddenLine xmlns:a14="http://schemas.microsoft.com/office/drawing/2010/main" w="25400" cap="flat">
                <a:solidFill>
                  <a:srgbClr val="000000"/>
                </a:solidFill>
                <a:miter lim="800000"/>
                <a:headEnd type="none" w="med" len="med"/>
                <a:tailEnd type="none" w="med" len="med"/>
              </a14:hiddenLine>
            </a:ext>
          </a:extLst>
        </p:spPr>
        <p:txBody>
          <a:bodyPr lIns="0" tIns="0" rIns="0" bIns="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zh-CN" sz="2400">
                <a:effectLst>
                  <a:outerShdw blurRad="38100" dist="38100" dir="2700000" algn="tl">
                    <a:srgbClr val="000000"/>
                  </a:outerShdw>
                </a:effectLst>
                <a:ea typeface="宋体" panose="02010600030101010101" pitchFamily="2" charset="-122"/>
              </a:rPr>
              <a:t>Server</a:t>
            </a:r>
          </a:p>
        </p:txBody>
      </p:sp>
      <p:sp>
        <p:nvSpPr>
          <p:cNvPr id="8" name="Line 2"/>
          <p:cNvSpPr>
            <a:spLocks noChangeShapeType="1"/>
          </p:cNvSpPr>
          <p:nvPr/>
        </p:nvSpPr>
        <p:spPr bwMode="auto">
          <a:xfrm flipH="1">
            <a:off x="5091747" y="1772589"/>
            <a:ext cx="4645620" cy="46369"/>
          </a:xfrm>
          <a:prstGeom prst="line">
            <a:avLst/>
          </a:prstGeom>
          <a:noFill/>
          <a:ln w="88900" cap="flat">
            <a:solidFill>
              <a:srgbClr val="00FF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sz="2400"/>
          </a:p>
        </p:txBody>
      </p:sp>
      <p:sp>
        <p:nvSpPr>
          <p:cNvPr id="9" name="Rectangle 3"/>
          <p:cNvSpPr>
            <a:spLocks/>
          </p:cNvSpPr>
          <p:nvPr/>
        </p:nvSpPr>
        <p:spPr bwMode="auto">
          <a:xfrm>
            <a:off x="7544848" y="1403257"/>
            <a:ext cx="11348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squar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zh-CN" sz="2400" dirty="0">
                <a:ea typeface="宋体" panose="02010600030101010101" pitchFamily="2" charset="-122"/>
              </a:rPr>
              <a:t>GET</a:t>
            </a:r>
          </a:p>
        </p:txBody>
      </p:sp>
      <p:sp>
        <p:nvSpPr>
          <p:cNvPr id="10" name="Line 4"/>
          <p:cNvSpPr>
            <a:spLocks noChangeShapeType="1"/>
          </p:cNvSpPr>
          <p:nvPr/>
        </p:nvSpPr>
        <p:spPr bwMode="auto">
          <a:xfrm rot="10800000">
            <a:off x="4913947" y="3093720"/>
            <a:ext cx="4823421" cy="0"/>
          </a:xfrm>
          <a:prstGeom prst="line">
            <a:avLst/>
          </a:prstGeom>
          <a:noFill/>
          <a:ln w="88900" cap="flat">
            <a:solidFill>
              <a:srgbClr val="00FF00"/>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sz="2400"/>
          </a:p>
        </p:txBody>
      </p:sp>
      <p:sp>
        <p:nvSpPr>
          <p:cNvPr id="11" name="Rectangle 5"/>
          <p:cNvSpPr>
            <a:spLocks/>
          </p:cNvSpPr>
          <p:nvPr/>
        </p:nvSpPr>
        <p:spPr bwMode="auto">
          <a:xfrm>
            <a:off x="7493549" y="2642486"/>
            <a:ext cx="12374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squar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zh-CN" sz="2400" dirty="0">
                <a:ea typeface="宋体" panose="02010600030101010101" pitchFamily="2" charset="-122"/>
              </a:rPr>
              <a:t>HTML</a:t>
            </a:r>
          </a:p>
        </p:txBody>
      </p:sp>
      <p:sp>
        <p:nvSpPr>
          <p:cNvPr id="12" name="Line 8"/>
          <p:cNvSpPr>
            <a:spLocks noChangeShapeType="1"/>
          </p:cNvSpPr>
          <p:nvPr/>
        </p:nvSpPr>
        <p:spPr bwMode="auto">
          <a:xfrm flipH="1" flipV="1">
            <a:off x="5565057" y="4554151"/>
            <a:ext cx="4202045" cy="314425"/>
          </a:xfrm>
          <a:prstGeom prst="line">
            <a:avLst/>
          </a:prstGeom>
          <a:noFill/>
          <a:ln w="88900" cap="flat">
            <a:solidFill>
              <a:srgbClr val="00FF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sz="2400"/>
          </a:p>
        </p:txBody>
      </p:sp>
      <p:sp>
        <p:nvSpPr>
          <p:cNvPr id="13" name="Rectangle 9"/>
          <p:cNvSpPr>
            <a:spLocks/>
          </p:cNvSpPr>
          <p:nvPr/>
        </p:nvSpPr>
        <p:spPr bwMode="auto">
          <a:xfrm>
            <a:off x="6865880" y="4705811"/>
            <a:ext cx="1081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squar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zh-CN" sz="2400" dirty="0">
                <a:ea typeface="宋体" panose="02010600030101010101" pitchFamily="2" charset="-122"/>
              </a:rPr>
              <a:t>GET</a:t>
            </a:r>
          </a:p>
        </p:txBody>
      </p:sp>
      <p:sp>
        <p:nvSpPr>
          <p:cNvPr id="14" name="Line 10"/>
          <p:cNvSpPr>
            <a:spLocks noChangeShapeType="1"/>
          </p:cNvSpPr>
          <p:nvPr/>
        </p:nvSpPr>
        <p:spPr bwMode="auto">
          <a:xfrm flipH="1" flipV="1">
            <a:off x="5725492" y="5747010"/>
            <a:ext cx="4011875" cy="30641"/>
          </a:xfrm>
          <a:prstGeom prst="line">
            <a:avLst/>
          </a:prstGeom>
          <a:noFill/>
          <a:ln w="88900" cap="flat">
            <a:solidFill>
              <a:srgbClr val="00FF00"/>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sz="2400"/>
          </a:p>
        </p:txBody>
      </p:sp>
      <p:sp>
        <p:nvSpPr>
          <p:cNvPr id="15" name="Rectangle 11"/>
          <p:cNvSpPr>
            <a:spLocks/>
          </p:cNvSpPr>
          <p:nvPr/>
        </p:nvSpPr>
        <p:spPr bwMode="auto">
          <a:xfrm>
            <a:off x="7171388" y="6193218"/>
            <a:ext cx="9409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squar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zh-CN" sz="2400" dirty="0">
                <a:ea typeface="宋体" panose="02010600030101010101" pitchFamily="2" charset="-122"/>
              </a:rPr>
              <a:t>HTML</a:t>
            </a:r>
          </a:p>
        </p:txBody>
      </p:sp>
      <p:pic>
        <p:nvPicPr>
          <p:cNvPr id="16" name="图片 15"/>
          <p:cNvPicPr>
            <a:picLocks noChangeAspect="1"/>
          </p:cNvPicPr>
          <p:nvPr/>
        </p:nvPicPr>
        <p:blipFill>
          <a:blip r:embed="rId3"/>
          <a:stretch>
            <a:fillRect/>
          </a:stretch>
        </p:blipFill>
        <p:spPr>
          <a:xfrm>
            <a:off x="1256732" y="4163513"/>
            <a:ext cx="4468761" cy="1033699"/>
          </a:xfrm>
          <a:prstGeom prst="rect">
            <a:avLst/>
          </a:prstGeom>
        </p:spPr>
      </p:pic>
      <p:pic>
        <p:nvPicPr>
          <p:cNvPr id="17" name="图片 16"/>
          <p:cNvPicPr>
            <a:picLocks noChangeAspect="1"/>
          </p:cNvPicPr>
          <p:nvPr/>
        </p:nvPicPr>
        <p:blipFill>
          <a:blip r:embed="rId4"/>
          <a:stretch>
            <a:fillRect/>
          </a:stretch>
        </p:blipFill>
        <p:spPr>
          <a:xfrm>
            <a:off x="2278320" y="5264890"/>
            <a:ext cx="3267996" cy="1499540"/>
          </a:xfrm>
          <a:prstGeom prst="rect">
            <a:avLst/>
          </a:prstGeom>
        </p:spPr>
      </p:pic>
    </p:spTree>
    <p:extLst>
      <p:ext uri="{BB962C8B-B14F-4D97-AF65-F5344CB8AC3E}">
        <p14:creationId xmlns:p14="http://schemas.microsoft.com/office/powerpoint/2010/main" val="3775335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Using </a:t>
            </a:r>
            <a:r>
              <a:rPr lang="en-US" altLang="zh-CN" dirty="0" err="1" smtClean="0"/>
              <a:t>urllib</a:t>
            </a:r>
            <a:r>
              <a:rPr lang="en-US" altLang="zh-CN" dirty="0" smtClean="0"/>
              <a:t> in Python</a:t>
            </a:r>
            <a:endParaRPr lang="zh-CN" altLang="en-US" dirty="0"/>
          </a:p>
        </p:txBody>
      </p:sp>
      <p:pic>
        <p:nvPicPr>
          <p:cNvPr id="4" name="图片 3"/>
          <p:cNvPicPr>
            <a:picLocks noChangeAspect="1"/>
          </p:cNvPicPr>
          <p:nvPr/>
        </p:nvPicPr>
        <p:blipFill>
          <a:blip r:embed="rId2"/>
          <a:stretch>
            <a:fillRect/>
          </a:stretch>
        </p:blipFill>
        <p:spPr>
          <a:xfrm>
            <a:off x="733271" y="1790853"/>
            <a:ext cx="11630025" cy="1762125"/>
          </a:xfrm>
          <a:prstGeom prst="rect">
            <a:avLst/>
          </a:prstGeom>
        </p:spPr>
      </p:pic>
      <p:pic>
        <p:nvPicPr>
          <p:cNvPr id="7" name="图片 6"/>
          <p:cNvPicPr>
            <a:picLocks noChangeAspect="1"/>
          </p:cNvPicPr>
          <p:nvPr/>
        </p:nvPicPr>
        <p:blipFill>
          <a:blip r:embed="rId3"/>
          <a:stretch>
            <a:fillRect/>
          </a:stretch>
        </p:blipFill>
        <p:spPr>
          <a:xfrm>
            <a:off x="645550" y="4113417"/>
            <a:ext cx="11372850" cy="2505075"/>
          </a:xfrm>
          <a:prstGeom prst="rect">
            <a:avLst/>
          </a:prstGeom>
        </p:spPr>
      </p:pic>
    </p:spTree>
    <p:extLst>
      <p:ext uri="{BB962C8B-B14F-4D97-AF65-F5344CB8AC3E}">
        <p14:creationId xmlns:p14="http://schemas.microsoft.com/office/powerpoint/2010/main" val="1880351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Using </a:t>
            </a:r>
            <a:r>
              <a:rPr lang="en-US" altLang="zh-CN" dirty="0" err="1" smtClean="0"/>
              <a:t>urllib</a:t>
            </a:r>
            <a:r>
              <a:rPr lang="en-US" altLang="zh-CN" dirty="0" smtClean="0"/>
              <a:t> in Python</a:t>
            </a:r>
            <a:endParaRPr lang="zh-CN" altLang="en-US" dirty="0"/>
          </a:p>
        </p:txBody>
      </p:sp>
      <p:pic>
        <p:nvPicPr>
          <p:cNvPr id="3" name="图片 2"/>
          <p:cNvPicPr>
            <a:picLocks noChangeAspect="1"/>
          </p:cNvPicPr>
          <p:nvPr/>
        </p:nvPicPr>
        <p:blipFill>
          <a:blip r:embed="rId2"/>
          <a:stretch>
            <a:fillRect/>
          </a:stretch>
        </p:blipFill>
        <p:spPr>
          <a:xfrm>
            <a:off x="2100262" y="1938337"/>
            <a:ext cx="7991475" cy="2981325"/>
          </a:xfrm>
          <a:prstGeom prst="rect">
            <a:avLst/>
          </a:prstGeom>
        </p:spPr>
      </p:pic>
    </p:spTree>
    <p:extLst>
      <p:ext uri="{BB962C8B-B14F-4D97-AF65-F5344CB8AC3E}">
        <p14:creationId xmlns:p14="http://schemas.microsoft.com/office/powerpoint/2010/main" val="3904430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43233" y="71526"/>
            <a:ext cx="10515600" cy="1325563"/>
          </a:xfrm>
        </p:spPr>
        <p:txBody>
          <a:bodyPr/>
          <a:lstStyle/>
          <a:p>
            <a:r>
              <a:rPr lang="zh-CN" altLang="en-US" dirty="0" smtClean="0"/>
              <a:t>课堂练习</a:t>
            </a:r>
            <a:r>
              <a:rPr lang="en-US" altLang="zh-CN" dirty="0" smtClean="0"/>
              <a:t>1</a:t>
            </a:r>
            <a:r>
              <a:rPr lang="zh-CN" altLang="en-US" dirty="0" smtClean="0"/>
              <a:t>：</a:t>
            </a:r>
            <a:endParaRPr lang="zh-CN" altLang="en-US" dirty="0"/>
          </a:p>
        </p:txBody>
      </p:sp>
      <p:graphicFrame>
        <p:nvGraphicFramePr>
          <p:cNvPr id="4" name="图示 3"/>
          <p:cNvGraphicFramePr/>
          <p:nvPr>
            <p:extLst>
              <p:ext uri="{D42A27DB-BD31-4B8C-83A1-F6EECF244321}">
                <p14:modId xmlns:p14="http://schemas.microsoft.com/office/powerpoint/2010/main" val="2293512934"/>
              </p:ext>
            </p:extLst>
          </p:nvPr>
        </p:nvGraphicFramePr>
        <p:xfrm>
          <a:off x="2023872" y="3082600"/>
          <a:ext cx="4072128" cy="2714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a:blip r:embed="rId7"/>
          <a:stretch>
            <a:fillRect/>
          </a:stretch>
        </p:blipFill>
        <p:spPr>
          <a:xfrm>
            <a:off x="705316" y="1397089"/>
            <a:ext cx="2380223" cy="1818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矩形 5"/>
          <p:cNvSpPr/>
          <p:nvPr/>
        </p:nvSpPr>
        <p:spPr>
          <a:xfrm>
            <a:off x="5390684" y="413293"/>
            <a:ext cx="6096000" cy="6124754"/>
          </a:xfrm>
          <a:prstGeom prst="rect">
            <a:avLst/>
          </a:prstGeom>
        </p:spPr>
        <p:txBody>
          <a:bodyPr>
            <a:spAutoFit/>
          </a:bodyPr>
          <a:lstStyle/>
          <a:p>
            <a:r>
              <a:rPr lang="zh-CN" altLang="en-US" sz="2400" dirty="0" smtClean="0">
                <a:solidFill>
                  <a:srgbClr val="FF0000"/>
                </a:solidFill>
                <a:latin typeface="华文楷体" panose="02010600040101010101" pitchFamily="2" charset="-122"/>
                <a:ea typeface="华文楷体" panose="02010600040101010101" pitchFamily="2" charset="-122"/>
              </a:rPr>
              <a:t>网络爬虫可以做一些有意思的事情： </a:t>
            </a:r>
            <a:endParaRPr lang="en-US" altLang="zh-CN" sz="2400" dirty="0" smtClean="0">
              <a:solidFill>
                <a:srgbClr val="FF0000"/>
              </a:solidFill>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在</a:t>
            </a:r>
            <a:r>
              <a:rPr lang="zh-CN" altLang="en-US" sz="2400" dirty="0">
                <a:latin typeface="华文楷体" panose="02010600040101010101" pitchFamily="2" charset="-122"/>
                <a:ea typeface="华文楷体" panose="02010600040101010101" pitchFamily="2" charset="-122"/>
              </a:rPr>
              <a:t>我们日常上网浏览网页的时候，经常会看到一些好看的图片，我们就希望把这些图片保存</a:t>
            </a:r>
            <a:r>
              <a:rPr lang="zh-CN" altLang="en-US" sz="2400" dirty="0" smtClean="0">
                <a:latin typeface="华文楷体" panose="02010600040101010101" pitchFamily="2" charset="-122"/>
                <a:ea typeface="华文楷体" panose="02010600040101010101" pitchFamily="2" charset="-122"/>
              </a:rPr>
              <a:t>下载。最</a:t>
            </a:r>
            <a:r>
              <a:rPr lang="zh-CN" altLang="en-US" sz="2400" dirty="0">
                <a:latin typeface="华文楷体" panose="02010600040101010101" pitchFamily="2" charset="-122"/>
                <a:ea typeface="华文楷体" panose="02010600040101010101" pitchFamily="2" charset="-122"/>
              </a:rPr>
              <a:t>常规的做法就是通过鼠标右键，选择另存为。但有些图片鼠标右键的时候并没有另存为选项</a:t>
            </a:r>
            <a:r>
              <a:rPr lang="zh-CN" altLang="en-US" sz="2400" dirty="0" smtClean="0">
                <a:latin typeface="华文楷体" panose="02010600040101010101" pitchFamily="2" charset="-122"/>
                <a:ea typeface="华文楷体" panose="02010600040101010101" pitchFamily="2" charset="-122"/>
              </a:rPr>
              <a:t>，另外对于下载大量图片来说这个工作量很大。</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题目要求：用</a:t>
            </a:r>
            <a:r>
              <a:rPr lang="en-US" altLang="zh-CN" sz="2400" dirty="0" smtClean="0">
                <a:latin typeface="华文楷体" panose="02010600040101010101" pitchFamily="2" charset="-122"/>
                <a:ea typeface="华文楷体" panose="02010600040101010101" pitchFamily="2" charset="-122"/>
              </a:rPr>
              <a:t>python</a:t>
            </a:r>
            <a:r>
              <a:rPr lang="zh-CN" altLang="en-US" sz="2400" dirty="0" smtClean="0">
                <a:latin typeface="华文楷体" panose="02010600040101010101" pitchFamily="2" charset="-122"/>
                <a:ea typeface="华文楷体" panose="02010600040101010101" pitchFamily="2" charset="-122"/>
              </a:rPr>
              <a:t>编写网络爬虫程序，下载下面网页的所有图片。</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hlinkClick r:id="rId8"/>
              </a:rPr>
              <a:t>http://history.bnu.edu.cn</a:t>
            </a:r>
            <a:r>
              <a:rPr lang="en-US" altLang="zh-CN" sz="2400" dirty="0" smtClean="0">
                <a:latin typeface="华文楷体" panose="02010600040101010101" pitchFamily="2" charset="-122"/>
                <a:ea typeface="华文楷体" panose="02010600040101010101" pitchFamily="2" charset="-122"/>
                <a:hlinkClick r:id="rId8"/>
              </a:rPr>
              <a:t>/</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提示：</a:t>
            </a:r>
            <a:endParaRPr lang="en-US" altLang="zh-CN" sz="2400" dirty="0" smtClean="0">
              <a:latin typeface="华文楷体" panose="02010600040101010101" pitchFamily="2" charset="-122"/>
              <a:ea typeface="华文楷体" panose="02010600040101010101" pitchFamily="2" charset="-122"/>
            </a:endParaRPr>
          </a:p>
          <a:p>
            <a:r>
              <a:rPr lang="en-US" altLang="zh-CN" sz="1600" dirty="0" smtClean="0"/>
              <a:t>1. </a:t>
            </a:r>
            <a:r>
              <a:rPr lang="en-US" altLang="zh-CN" sz="1600" dirty="0" err="1" smtClean="0"/>
              <a:t>urlretrieve</a:t>
            </a:r>
            <a:r>
              <a:rPr lang="en-US" altLang="zh-CN" sz="1600" dirty="0"/>
              <a:t>() </a:t>
            </a:r>
            <a:r>
              <a:rPr lang="zh-CN" altLang="en-US" sz="1600" dirty="0"/>
              <a:t>方法直接将远程数据下载到本地</a:t>
            </a:r>
            <a:r>
              <a:rPr lang="zh-CN" altLang="en-US" sz="1600" dirty="0" smtClean="0"/>
              <a:t>。</a:t>
            </a:r>
            <a:endParaRPr lang="en-US" altLang="zh-CN" sz="1600" dirty="0" smtClean="0"/>
          </a:p>
          <a:p>
            <a:r>
              <a:rPr lang="en-US" altLang="zh-CN" sz="1600" dirty="0" err="1" smtClean="0"/>
              <a:t>urllib.urlretrieve</a:t>
            </a:r>
            <a:r>
              <a:rPr lang="en-US" altLang="zh-CN" sz="1600" dirty="0" smtClean="0"/>
              <a:t> (</a:t>
            </a:r>
            <a:r>
              <a:rPr lang="en-US" altLang="zh-CN" sz="1600" dirty="0" err="1"/>
              <a:t>url</a:t>
            </a:r>
            <a:r>
              <a:rPr lang="en-US" altLang="zh-CN" sz="1600" dirty="0"/>
              <a:t>, filename=None, </a:t>
            </a:r>
            <a:r>
              <a:rPr lang="en-US" altLang="zh-CN" sz="1600" dirty="0" err="1"/>
              <a:t>reporthook</a:t>
            </a:r>
            <a:r>
              <a:rPr lang="en-US" altLang="zh-CN" sz="1600" dirty="0"/>
              <a:t>=None, data=None</a:t>
            </a:r>
            <a:r>
              <a:rPr lang="en-US" altLang="zh-CN" sz="1600" dirty="0" smtClean="0"/>
              <a:t>)</a:t>
            </a:r>
          </a:p>
          <a:p>
            <a:r>
              <a:rPr lang="en-US" altLang="zh-CN" sz="1600" dirty="0" smtClean="0">
                <a:latin typeface="华文楷体" panose="02010600040101010101" pitchFamily="2" charset="-122"/>
                <a:ea typeface="华文楷体" panose="02010600040101010101" pitchFamily="2" charset="-122"/>
              </a:rPr>
              <a:t>2.</a:t>
            </a:r>
            <a:r>
              <a:rPr lang="zh-CN" altLang="en-US" sz="1600" dirty="0" smtClean="0">
                <a:latin typeface="华文楷体" panose="02010600040101010101" pitchFamily="2" charset="-122"/>
                <a:ea typeface="华文楷体" panose="02010600040101010101" pitchFamily="2" charset="-122"/>
              </a:rPr>
              <a:t>正则匹配查找字符串 </a:t>
            </a:r>
            <a:r>
              <a:rPr lang="en-US" altLang="zh-CN" sz="1600" dirty="0" smtClean="0">
                <a:latin typeface="华文楷体" panose="02010600040101010101" pitchFamily="2" charset="-122"/>
                <a:ea typeface="华文楷体" panose="02010600040101010101" pitchFamily="2" charset="-122"/>
              </a:rPr>
              <a:t>import re</a:t>
            </a:r>
          </a:p>
          <a:p>
            <a:r>
              <a:rPr lang="en-US" altLang="zh-CN" sz="1600" dirty="0" smtClean="0">
                <a:latin typeface="华文楷体" panose="02010600040101010101" pitchFamily="2" charset="-122"/>
                <a:ea typeface="华文楷体" panose="02010600040101010101" pitchFamily="2" charset="-122"/>
              </a:rPr>
              <a:t>set(</a:t>
            </a:r>
            <a:r>
              <a:rPr lang="en-US" altLang="zh-CN" sz="1600" dirty="0" err="1" smtClean="0">
                <a:latin typeface="华文楷体" panose="02010600040101010101" pitchFamily="2" charset="-122"/>
                <a:ea typeface="华文楷体" panose="02010600040101010101" pitchFamily="2" charset="-122"/>
              </a:rPr>
              <a:t>re.findall</a:t>
            </a:r>
            <a:r>
              <a:rPr lang="en-US" altLang="zh-CN" sz="1600" dirty="0" smtClean="0">
                <a:latin typeface="华文楷体" panose="02010600040101010101" pitchFamily="2" charset="-122"/>
                <a:ea typeface="华文楷体" panose="02010600040101010101" pitchFamily="2" charset="-122"/>
              </a:rPr>
              <a:t>(r"(images/[^\s]*?(</a:t>
            </a:r>
            <a:r>
              <a:rPr lang="en-US" altLang="zh-CN" sz="1600" dirty="0" err="1" smtClean="0">
                <a:latin typeface="华文楷体" panose="02010600040101010101" pitchFamily="2" charset="-122"/>
                <a:ea typeface="华文楷体" panose="02010600040101010101" pitchFamily="2" charset="-122"/>
              </a:rPr>
              <a:t>jpg|png|gif</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str</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contentBytes</a:t>
            </a:r>
            <a:r>
              <a:rPr lang="en-US" altLang="zh-CN" sz="1600" dirty="0">
                <a:latin typeface="华文楷体" panose="02010600040101010101" pitchFamily="2" charset="-122"/>
                <a:ea typeface="华文楷体" panose="02010600040101010101" pitchFamily="2" charset="-122"/>
              </a:rPr>
              <a:t>))) </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http://</a:t>
            </a:r>
            <a:r>
              <a:rPr lang="en-US" altLang="zh-CN" sz="1600" dirty="0" smtClean="0">
                <a:latin typeface="华文楷体" panose="02010600040101010101" pitchFamily="2" charset="-122"/>
                <a:ea typeface="华文楷体" panose="02010600040101010101" pitchFamily="2" charset="-122"/>
              </a:rPr>
              <a:t>www.cnblogs.com/huxi/archive/2010/07/04/1771073.html</a:t>
            </a:r>
            <a:endParaRPr lang="zh-CN" altLang="en-US"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69808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7138"/>
            <a:ext cx="10515600" cy="1325563"/>
          </a:xfrm>
        </p:spPr>
        <p:txBody>
          <a:bodyPr/>
          <a:lstStyle/>
          <a:p>
            <a:r>
              <a:rPr lang="en-US" altLang="zh-CN" dirty="0" smtClean="0"/>
              <a:t>HTML</a:t>
            </a:r>
            <a:r>
              <a:rPr lang="zh-CN" altLang="en-US" dirty="0" smtClean="0"/>
              <a:t>页面分析</a:t>
            </a:r>
            <a:endParaRPr lang="zh-CN" altLang="en-US" dirty="0"/>
          </a:p>
        </p:txBody>
      </p:sp>
      <p:sp>
        <p:nvSpPr>
          <p:cNvPr id="7" name="内容占位符 2"/>
          <p:cNvSpPr>
            <a:spLocks noGrp="1"/>
          </p:cNvSpPr>
          <p:nvPr>
            <p:ph idx="1"/>
          </p:nvPr>
        </p:nvSpPr>
        <p:spPr>
          <a:xfrm>
            <a:off x="916858" y="1805962"/>
            <a:ext cx="10515600" cy="4351338"/>
          </a:xfrm>
        </p:spPr>
        <p:txBody>
          <a:bodyPr/>
          <a:lstStyle/>
          <a:p>
            <a:pPr>
              <a:lnSpc>
                <a:spcPct val="150000"/>
              </a:lnSpc>
            </a:pPr>
            <a:r>
              <a:rPr lang="zh-CN" altLang="en-US" dirty="0"/>
              <a:t>爬虫</a:t>
            </a:r>
            <a:r>
              <a:rPr lang="zh-CN" altLang="en-US" dirty="0" smtClean="0"/>
              <a:t>程序一般</a:t>
            </a:r>
            <a:r>
              <a:rPr lang="zh-CN" altLang="en-US" dirty="0"/>
              <a:t>不是通用的，具有</a:t>
            </a:r>
            <a:r>
              <a:rPr lang="zh-CN" altLang="en-US" dirty="0" smtClean="0"/>
              <a:t>针对性。不同网站访问设置不同，网页设计不同。</a:t>
            </a:r>
            <a:endParaRPr lang="en-US" altLang="zh-CN" dirty="0" smtClean="0"/>
          </a:p>
          <a:p>
            <a:pPr>
              <a:lnSpc>
                <a:spcPct val="150000"/>
              </a:lnSpc>
            </a:pPr>
            <a:r>
              <a:rPr lang="zh-CN" altLang="en-US" dirty="0" smtClean="0"/>
              <a:t>针对网页设计不同，需查看具体的</a:t>
            </a:r>
            <a:r>
              <a:rPr lang="en-US" altLang="zh-CN" dirty="0" smtClean="0"/>
              <a:t>HTML</a:t>
            </a:r>
            <a:r>
              <a:rPr lang="zh-CN" altLang="en-US" dirty="0" smtClean="0"/>
              <a:t>源码</a:t>
            </a:r>
            <a:endParaRPr lang="en-US" altLang="zh-CN" dirty="0" smtClean="0"/>
          </a:p>
          <a:p>
            <a:pPr lvl="1">
              <a:lnSpc>
                <a:spcPct val="150000"/>
              </a:lnSpc>
            </a:pPr>
            <a:r>
              <a:rPr lang="zh-CN" altLang="en-US" dirty="0" smtClean="0"/>
              <a:t>观察</a:t>
            </a:r>
            <a:r>
              <a:rPr lang="en-US" altLang="zh-CN" dirty="0" smtClean="0"/>
              <a:t>HTML</a:t>
            </a:r>
            <a:r>
              <a:rPr lang="zh-CN" altLang="en-US" dirty="0" smtClean="0"/>
              <a:t>源码中包含链接地址的特点</a:t>
            </a:r>
            <a:endParaRPr lang="en-US" altLang="zh-CN" dirty="0" smtClean="0"/>
          </a:p>
          <a:p>
            <a:pPr lvl="1">
              <a:lnSpc>
                <a:spcPct val="150000"/>
              </a:lnSpc>
            </a:pPr>
            <a:r>
              <a:rPr lang="zh-CN" altLang="en-US" dirty="0" smtClean="0"/>
              <a:t>针对不同链接地址设计爬虫程序</a:t>
            </a:r>
            <a:endParaRPr lang="en-US" altLang="zh-CN" dirty="0" smtClean="0"/>
          </a:p>
        </p:txBody>
      </p:sp>
    </p:spTree>
    <p:extLst>
      <p:ext uri="{BB962C8B-B14F-4D97-AF65-F5344CB8AC3E}">
        <p14:creationId xmlns:p14="http://schemas.microsoft.com/office/powerpoint/2010/main" val="10453922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7138"/>
            <a:ext cx="10515600" cy="1325563"/>
          </a:xfrm>
        </p:spPr>
        <p:txBody>
          <a:bodyPr/>
          <a:lstStyle/>
          <a:p>
            <a:r>
              <a:rPr lang="en-US" altLang="zh-CN" dirty="0" smtClean="0"/>
              <a:t>HTML</a:t>
            </a:r>
            <a:r>
              <a:rPr lang="zh-CN" altLang="en-US" dirty="0" smtClean="0"/>
              <a:t>页面分析</a:t>
            </a:r>
            <a:endParaRPr lang="zh-CN" altLang="en-US" dirty="0"/>
          </a:p>
        </p:txBody>
      </p:sp>
      <p:sp>
        <p:nvSpPr>
          <p:cNvPr id="5" name="Rectangle 3"/>
          <p:cNvSpPr txBox="1">
            <a:spLocks noChangeArrowheads="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smtClean="0">
                <a:latin typeface="Garamond" panose="02020404030301010803" pitchFamily="18" charset="0"/>
                <a:ea typeface="宋体" panose="02010600030101010101" pitchFamily="2" charset="-122"/>
              </a:rPr>
              <a:t>Example HTML code:</a:t>
            </a:r>
          </a:p>
          <a:p>
            <a:pPr lvl="3">
              <a:buFontTx/>
              <a:buNone/>
            </a:pPr>
            <a:r>
              <a:rPr lang="en-US" altLang="zh-CN" sz="2000" b="1" smtClean="0">
                <a:latin typeface="Garamond" panose="02020404030301010803" pitchFamily="18" charset="0"/>
                <a:ea typeface="宋体" panose="02010600030101010101" pitchFamily="2" charset="-122"/>
              </a:rPr>
              <a:t>&lt;HTML&gt;</a:t>
            </a:r>
          </a:p>
          <a:p>
            <a:pPr lvl="3">
              <a:buFontTx/>
              <a:buNone/>
            </a:pPr>
            <a:r>
              <a:rPr lang="en-US" altLang="zh-CN" sz="2000" b="1" smtClean="0">
                <a:latin typeface="Garamond" panose="02020404030301010803" pitchFamily="18" charset="0"/>
                <a:ea typeface="宋体" panose="02010600030101010101" pitchFamily="2" charset="-122"/>
              </a:rPr>
              <a:t>&lt;head&gt;</a:t>
            </a:r>
          </a:p>
          <a:p>
            <a:pPr lvl="3">
              <a:buFontTx/>
              <a:buNone/>
            </a:pPr>
            <a:r>
              <a:rPr lang="en-US" altLang="zh-CN" sz="2000" b="1" smtClean="0">
                <a:latin typeface="Garamond" panose="02020404030301010803" pitchFamily="18" charset="0"/>
                <a:ea typeface="宋体" panose="02010600030101010101" pitchFamily="2" charset="-122"/>
              </a:rPr>
              <a:t>&lt;title&gt;Hello World&lt;/title&gt;</a:t>
            </a:r>
          </a:p>
          <a:p>
            <a:pPr lvl="3">
              <a:buFontTx/>
              <a:buNone/>
            </a:pPr>
            <a:r>
              <a:rPr lang="en-US" altLang="zh-CN" sz="2000" b="1" smtClean="0">
                <a:latin typeface="Garamond" panose="02020404030301010803" pitchFamily="18" charset="0"/>
                <a:ea typeface="宋体" panose="02010600030101010101" pitchFamily="2" charset="-122"/>
              </a:rPr>
              <a:t>&lt;/head&gt;</a:t>
            </a:r>
          </a:p>
          <a:p>
            <a:pPr lvl="3">
              <a:buFontTx/>
              <a:buNone/>
            </a:pPr>
            <a:r>
              <a:rPr lang="en-US" altLang="zh-CN" sz="2000" b="1" smtClean="0">
                <a:latin typeface="Garamond" panose="02020404030301010803" pitchFamily="18" charset="0"/>
                <a:ea typeface="宋体" panose="02010600030101010101" pitchFamily="2" charset="-122"/>
              </a:rPr>
              <a:t>&lt;body bgcolor = “#000000”&gt;</a:t>
            </a:r>
          </a:p>
          <a:p>
            <a:pPr lvl="3">
              <a:buFontTx/>
              <a:buNone/>
            </a:pPr>
            <a:r>
              <a:rPr lang="en-US" altLang="zh-CN" sz="2000" b="1" smtClean="0">
                <a:latin typeface="Garamond" panose="02020404030301010803" pitchFamily="18" charset="0"/>
                <a:ea typeface="宋体" panose="02010600030101010101" pitchFamily="2" charset="-122"/>
              </a:rPr>
              <a:t>&lt;font color = “#ffffff”&gt;</a:t>
            </a:r>
          </a:p>
          <a:p>
            <a:pPr lvl="3">
              <a:buFontTx/>
              <a:buNone/>
            </a:pPr>
            <a:r>
              <a:rPr lang="en-US" altLang="zh-CN" sz="2000" b="1" smtClean="0">
                <a:latin typeface="Garamond" panose="02020404030301010803" pitchFamily="18" charset="0"/>
                <a:ea typeface="宋体" panose="02010600030101010101" pitchFamily="2" charset="-122"/>
              </a:rPr>
              <a:t>&lt;H1&gt;Hello World&lt;/H1&gt;</a:t>
            </a:r>
          </a:p>
          <a:p>
            <a:pPr lvl="3">
              <a:buFontTx/>
              <a:buNone/>
            </a:pPr>
            <a:r>
              <a:rPr lang="en-US" altLang="zh-CN" sz="2000" b="1" smtClean="0">
                <a:latin typeface="Garamond" panose="02020404030301010803" pitchFamily="18" charset="0"/>
                <a:ea typeface="宋体" panose="02010600030101010101" pitchFamily="2" charset="-122"/>
              </a:rPr>
              <a:t>&lt;/font&gt;</a:t>
            </a:r>
          </a:p>
          <a:p>
            <a:pPr lvl="3">
              <a:buFontTx/>
              <a:buNone/>
            </a:pPr>
            <a:r>
              <a:rPr lang="en-US" altLang="zh-CN" sz="2000" b="1" smtClean="0">
                <a:latin typeface="Garamond" panose="02020404030301010803" pitchFamily="18" charset="0"/>
                <a:ea typeface="宋体" panose="02010600030101010101" pitchFamily="2" charset="-122"/>
              </a:rPr>
              <a:t>&lt;/body&gt;</a:t>
            </a:r>
          </a:p>
          <a:p>
            <a:pPr lvl="3">
              <a:buFontTx/>
              <a:buNone/>
            </a:pPr>
            <a:r>
              <a:rPr lang="en-US" altLang="zh-CN" sz="2000" b="1" smtClean="0">
                <a:latin typeface="Garamond" panose="02020404030301010803" pitchFamily="18" charset="0"/>
                <a:ea typeface="宋体" panose="02010600030101010101" pitchFamily="2" charset="-122"/>
              </a:rPr>
              <a:t>&lt;/HTML&gt;</a:t>
            </a:r>
            <a:endParaRPr lang="en-US" altLang="zh-CN" sz="2000" b="1" dirty="0">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64670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par>
                                <p:cTn id="33" presetID="2" presetClass="entr" presetSubtype="8"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par>
                                <p:cTn id="37" presetID="2" presetClass="entr" presetSubtype="8" fill="hold" grpId="0"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wav"/>
                                        </p:tgtEl>
                                      </p:cMediaNode>
                                    </p:audio>
                                  </p:subTnLst>
                                </p:cTn>
                              </p:par>
                              <p:par>
                                <p:cTn id="41" presetID="2" presetClass="entr" presetSubtype="8" fill="hold" grpId="0"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par>
                                <p:cTn id="45" presetID="2" presetClass="entr" presetSubtype="8" fill="hold" grpId="0"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实验</a:t>
            </a:r>
            <a:r>
              <a:rPr lang="en-US" altLang="zh-CN" dirty="0" smtClean="0"/>
              <a:t>1</a:t>
            </a:r>
            <a:r>
              <a:rPr lang="zh-CN" altLang="en-US" dirty="0" smtClean="0"/>
              <a:t>：网络爬虫</a:t>
            </a:r>
            <a:endParaRPr lang="zh-CN" altLang="en-US" dirty="0"/>
          </a:p>
        </p:txBody>
      </p:sp>
    </p:spTree>
    <p:extLst>
      <p:ext uri="{BB962C8B-B14F-4D97-AF65-F5344CB8AC3E}">
        <p14:creationId xmlns:p14="http://schemas.microsoft.com/office/powerpoint/2010/main" val="715078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8449200-F5AC-4BEB-B3DF-F19D5F6F6C4E}" type="slidenum">
              <a:rPr lang="en-US" altLang="zh-CN"/>
              <a:pPr/>
              <a:t>30</a:t>
            </a:fld>
            <a:endParaRPr lang="en-US" altLang="zh-CN"/>
          </a:p>
        </p:txBody>
      </p:sp>
      <p:sp>
        <p:nvSpPr>
          <p:cNvPr id="9218" name="Rectangle 2"/>
          <p:cNvSpPr>
            <a:spLocks noGrp="1" noChangeArrowheads="1"/>
          </p:cNvSpPr>
          <p:nvPr>
            <p:ph type="title"/>
          </p:nvPr>
        </p:nvSpPr>
        <p:spPr/>
        <p:txBody>
          <a:bodyPr/>
          <a:lstStyle/>
          <a:p>
            <a:r>
              <a:rPr lang="en-US" altLang="zh-CN" dirty="0"/>
              <a:t>HTML</a:t>
            </a:r>
            <a:r>
              <a:rPr lang="zh-CN" altLang="en-US" dirty="0"/>
              <a:t>页面分析</a:t>
            </a:r>
            <a:endParaRPr lang="en-US" altLang="zh-CN" dirty="0">
              <a:latin typeface="Garamond" panose="02020404030301010803" pitchFamily="18" charset="0"/>
              <a:ea typeface="宋体" panose="02010600030101010101" pitchFamily="2" charset="-122"/>
            </a:endParaRPr>
          </a:p>
        </p:txBody>
      </p:sp>
      <p:sp>
        <p:nvSpPr>
          <p:cNvPr id="9219" name="Rectangle 3"/>
          <p:cNvSpPr>
            <a:spLocks noGrp="1" noChangeArrowheads="1"/>
          </p:cNvSpPr>
          <p:nvPr>
            <p:ph type="body" idx="1"/>
          </p:nvPr>
        </p:nvSpPr>
        <p:spPr/>
        <p:txBody>
          <a:bodyPr/>
          <a:lstStyle/>
          <a:p>
            <a:pPr>
              <a:lnSpc>
                <a:spcPct val="150000"/>
              </a:lnSpc>
            </a:pPr>
            <a:r>
              <a:rPr lang="en-US" altLang="zh-CN" sz="2400" b="1" dirty="0" smtClean="0">
                <a:latin typeface="Garamond" panose="02020404030301010803" pitchFamily="18" charset="0"/>
                <a:ea typeface="宋体" panose="02010600030101010101" pitchFamily="2" charset="-122"/>
              </a:rPr>
              <a:t>CSS</a:t>
            </a:r>
            <a:r>
              <a:rPr lang="zh-CN" altLang="en-US" sz="2400" b="1" dirty="0" smtClean="0">
                <a:latin typeface="Garamond" panose="02020404030301010803" pitchFamily="18" charset="0"/>
                <a:ea typeface="宋体" panose="02010600030101010101" pitchFamily="2" charset="-122"/>
              </a:rPr>
              <a:t>格式，嵌入到</a:t>
            </a:r>
            <a:r>
              <a:rPr lang="en-US" altLang="zh-CN" sz="2400" b="1" dirty="0" smtClean="0">
                <a:latin typeface="Garamond" panose="02020404030301010803" pitchFamily="18" charset="0"/>
                <a:ea typeface="宋体" panose="02010600030101010101" pitchFamily="2" charset="-122"/>
              </a:rPr>
              <a:t>html</a:t>
            </a:r>
            <a:r>
              <a:rPr lang="zh-CN" altLang="en-US" sz="2400" b="1" dirty="0" smtClean="0">
                <a:latin typeface="Garamond" panose="02020404030301010803" pitchFamily="18" charset="0"/>
                <a:ea typeface="宋体" panose="02010600030101010101" pitchFamily="2" charset="-122"/>
              </a:rPr>
              <a:t>文件中的代码，或者存储在单独的</a:t>
            </a:r>
            <a:r>
              <a:rPr lang="en-US" altLang="zh-CN" sz="2400" b="1" dirty="0" err="1" smtClean="0">
                <a:latin typeface="Garamond" panose="02020404030301010803" pitchFamily="18" charset="0"/>
                <a:ea typeface="宋体" panose="02010600030101010101" pitchFamily="2" charset="-122"/>
              </a:rPr>
              <a:t>css</a:t>
            </a:r>
            <a:r>
              <a:rPr lang="zh-CN" altLang="en-US" sz="2400" b="1" dirty="0" smtClean="0">
                <a:latin typeface="Garamond" panose="02020404030301010803" pitchFamily="18" charset="0"/>
                <a:ea typeface="宋体" panose="02010600030101010101" pitchFamily="2" charset="-122"/>
              </a:rPr>
              <a:t>文件中，主要用来配置页面的字体、颜色、缩进等信息</a:t>
            </a:r>
            <a:r>
              <a:rPr lang="en-US" altLang="zh-CN" sz="2400" b="1" dirty="0" smtClean="0">
                <a:latin typeface="Garamond" panose="02020404030301010803" pitchFamily="18" charset="0"/>
                <a:ea typeface="宋体" panose="02010600030101010101" pitchFamily="2" charset="-122"/>
              </a:rPr>
              <a:t>:</a:t>
            </a:r>
            <a:endParaRPr lang="en-US" altLang="zh-CN" sz="2400" b="1" dirty="0">
              <a:latin typeface="Garamond" panose="02020404030301010803" pitchFamily="18" charset="0"/>
              <a:ea typeface="宋体" panose="02010600030101010101" pitchFamily="2" charset="-122"/>
            </a:endParaRPr>
          </a:p>
          <a:p>
            <a:pPr lvl="1">
              <a:lnSpc>
                <a:spcPct val="150000"/>
              </a:lnSpc>
            </a:pPr>
            <a:r>
              <a:rPr lang="en-US" altLang="zh-CN" sz="2000" dirty="0"/>
              <a:t>&lt;style type=“text/</a:t>
            </a:r>
            <a:r>
              <a:rPr lang="en-US" altLang="zh-CN" sz="2000" dirty="0" err="1"/>
              <a:t>css</a:t>
            </a:r>
            <a:r>
              <a:rPr lang="en-US" altLang="zh-CN" sz="2000" dirty="0"/>
              <a:t>”&gt;CODE&lt;/style&gt;</a:t>
            </a:r>
          </a:p>
          <a:p>
            <a:pPr>
              <a:lnSpc>
                <a:spcPct val="150000"/>
              </a:lnSpc>
            </a:pPr>
            <a:r>
              <a:rPr lang="zh-CN" altLang="en-US" sz="2400" b="1" dirty="0" smtClean="0">
                <a:latin typeface="Garamond" panose="02020404030301010803" pitchFamily="18" charset="0"/>
                <a:ea typeface="宋体" panose="02010600030101010101" pitchFamily="2" charset="-122"/>
              </a:rPr>
              <a:t>图片链接</a:t>
            </a:r>
            <a:endParaRPr lang="en-US" altLang="zh-CN" sz="2400" b="1" dirty="0" smtClean="0">
              <a:latin typeface="Garamond" panose="02020404030301010803" pitchFamily="18" charset="0"/>
              <a:ea typeface="宋体" panose="02010600030101010101" pitchFamily="2" charset="-122"/>
            </a:endParaRPr>
          </a:p>
          <a:p>
            <a:pPr lvl="1">
              <a:lnSpc>
                <a:spcPct val="150000"/>
              </a:lnSpc>
            </a:pPr>
            <a:r>
              <a:rPr lang="en-US" altLang="zh-CN" sz="2000" dirty="0"/>
              <a:t>&lt;</a:t>
            </a:r>
            <a:r>
              <a:rPr lang="en-US" altLang="zh-CN" sz="2000" dirty="0" err="1"/>
              <a:t>img</a:t>
            </a:r>
            <a:r>
              <a:rPr lang="en-US" altLang="zh-CN" sz="2000" dirty="0"/>
              <a:t> </a:t>
            </a:r>
            <a:r>
              <a:rPr lang="en-US" altLang="zh-CN" sz="2000" dirty="0" err="1"/>
              <a:t>src</a:t>
            </a:r>
            <a:r>
              <a:rPr lang="en-US" altLang="zh-CN" sz="2000" dirty="0"/>
              <a:t>="</a:t>
            </a:r>
            <a:r>
              <a:rPr lang="en-US" altLang="zh-CN" sz="2000" dirty="0">
                <a:hlinkClick r:id="rId3"/>
              </a:rPr>
              <a:t>../../images/lsxy.jpg</a:t>
            </a:r>
            <a:r>
              <a:rPr lang="en-US" altLang="zh-CN" sz="2000" dirty="0"/>
              <a:t>" /&gt;</a:t>
            </a:r>
            <a:endParaRPr lang="en-US" altLang="zh-CN" sz="2000" b="1" dirty="0" smtClean="0">
              <a:latin typeface="Garamond" panose="02020404030301010803" pitchFamily="18" charset="0"/>
              <a:ea typeface="宋体" panose="02010600030101010101" pitchFamily="2" charset="-122"/>
            </a:endParaRPr>
          </a:p>
          <a:p>
            <a:pPr>
              <a:lnSpc>
                <a:spcPct val="150000"/>
              </a:lnSpc>
            </a:pPr>
            <a:r>
              <a:rPr lang="zh-CN" altLang="en-US" sz="2400" b="1" dirty="0" smtClean="0">
                <a:latin typeface="Garamond" panose="02020404030301010803" pitchFamily="18" charset="0"/>
                <a:ea typeface="宋体" panose="02010600030101010101" pitchFamily="2" charset="-122"/>
              </a:rPr>
              <a:t>超链接</a:t>
            </a:r>
            <a:endParaRPr lang="en-US" altLang="zh-CN" sz="2400" b="1" dirty="0" smtClean="0">
              <a:latin typeface="Garamond" panose="02020404030301010803" pitchFamily="18" charset="0"/>
              <a:ea typeface="宋体" panose="02010600030101010101" pitchFamily="2" charset="-122"/>
            </a:endParaRPr>
          </a:p>
          <a:p>
            <a:pPr lvl="1">
              <a:lnSpc>
                <a:spcPct val="150000"/>
              </a:lnSpc>
            </a:pPr>
            <a:r>
              <a:rPr lang="en-US" altLang="zh-CN" sz="2400" b="1" dirty="0" smtClean="0">
                <a:latin typeface="Garamond" panose="02020404030301010803" pitchFamily="18" charset="0"/>
                <a:ea typeface="宋体" panose="02010600030101010101" pitchFamily="2" charset="-122"/>
              </a:rPr>
              <a:t>	</a:t>
            </a:r>
            <a:r>
              <a:rPr lang="en-US" altLang="zh-CN" sz="2000" dirty="0"/>
              <a:t>&lt;a </a:t>
            </a:r>
            <a:r>
              <a:rPr lang="en-US" altLang="zh-CN" sz="2000" dirty="0" err="1"/>
              <a:t>href</a:t>
            </a:r>
            <a:r>
              <a:rPr lang="en-US" altLang="zh-CN" sz="2000" dirty="0"/>
              <a:t>="</a:t>
            </a:r>
            <a:r>
              <a:rPr lang="en-US" altLang="zh-CN" sz="2000" dirty="0">
                <a:hlinkClick r:id="rId4"/>
              </a:rPr>
              <a:t>../</a:t>
            </a:r>
            <a:r>
              <a:rPr lang="en-US" altLang="zh-CN" sz="2000" dirty="0" err="1">
                <a:hlinkClick r:id="rId4"/>
              </a:rPr>
              <a:t>xyjj</a:t>
            </a:r>
            <a:r>
              <a:rPr lang="en-US" altLang="zh-CN" sz="2000" dirty="0">
                <a:hlinkClick r:id="rId4"/>
              </a:rPr>
              <a:t>/index.html</a:t>
            </a:r>
            <a:r>
              <a:rPr lang="en-US" altLang="zh-CN" sz="2000" dirty="0"/>
              <a:t>"&gt;</a:t>
            </a:r>
          </a:p>
        </p:txBody>
      </p:sp>
    </p:spTree>
    <p:extLst>
      <p:ext uri="{BB962C8B-B14F-4D97-AF65-F5344CB8AC3E}">
        <p14:creationId xmlns:p14="http://schemas.microsoft.com/office/powerpoint/2010/main" val="2627312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anim calcmode="lin" valueType="num">
                                      <p:cBhvr additive="base">
                                        <p:cTn id="11"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2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2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9219">
                                            <p:txEl>
                                              <p:pRg st="3" end="3"/>
                                            </p:txEl>
                                          </p:spTgt>
                                        </p:tgtEl>
                                        <p:attrNameLst>
                                          <p:attrName>style.visibility</p:attrName>
                                        </p:attrNameLst>
                                      </p:cBhvr>
                                      <p:to>
                                        <p:strVal val="visible"/>
                                      </p:to>
                                    </p:set>
                                    <p:anim calcmode="lin" valueType="num">
                                      <p:cBhvr additive="base">
                                        <p:cTn id="21" dur="500" fill="hold"/>
                                        <p:tgtEl>
                                          <p:spTgt spid="921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921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 calcmode="lin" valueType="num">
                                      <p:cBhvr additive="base">
                                        <p:cTn id="27" dur="500" fill="hold"/>
                                        <p:tgtEl>
                                          <p:spTgt spid="921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2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9219">
                                            <p:txEl>
                                              <p:pRg st="5" end="5"/>
                                            </p:txEl>
                                          </p:spTgt>
                                        </p:tgtEl>
                                        <p:attrNameLst>
                                          <p:attrName>style.visibility</p:attrName>
                                        </p:attrNameLst>
                                      </p:cBhvr>
                                      <p:to>
                                        <p:strVal val="visible"/>
                                      </p:to>
                                    </p:set>
                                    <p:anim calcmode="lin" valueType="num">
                                      <p:cBhvr additive="base">
                                        <p:cTn id="31" dur="500" fill="hold"/>
                                        <p:tgtEl>
                                          <p:spTgt spid="921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233" y="71526"/>
            <a:ext cx="10515600" cy="1325563"/>
          </a:xfrm>
        </p:spPr>
        <p:txBody>
          <a:bodyPr/>
          <a:lstStyle/>
          <a:p>
            <a:r>
              <a:rPr lang="zh-CN" altLang="en-US" dirty="0" smtClean="0"/>
              <a:t>课堂练习</a:t>
            </a:r>
            <a:r>
              <a:rPr lang="en-US" altLang="zh-CN" dirty="0" smtClean="0"/>
              <a:t>2</a:t>
            </a:r>
            <a:r>
              <a:rPr lang="zh-CN" altLang="en-US" dirty="0" smtClean="0"/>
              <a:t>：</a:t>
            </a:r>
            <a:endParaRPr lang="zh-CN" altLang="en-US" dirty="0"/>
          </a:p>
        </p:txBody>
      </p:sp>
      <p:pic>
        <p:nvPicPr>
          <p:cNvPr id="5" name="图片 4"/>
          <p:cNvPicPr>
            <a:picLocks noChangeAspect="1"/>
          </p:cNvPicPr>
          <p:nvPr/>
        </p:nvPicPr>
        <p:blipFill>
          <a:blip r:embed="rId2"/>
          <a:stretch>
            <a:fillRect/>
          </a:stretch>
        </p:blipFill>
        <p:spPr>
          <a:xfrm>
            <a:off x="705316" y="1397089"/>
            <a:ext cx="2380223" cy="1818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矩形 5"/>
          <p:cNvSpPr/>
          <p:nvPr/>
        </p:nvSpPr>
        <p:spPr>
          <a:xfrm>
            <a:off x="5390684" y="413293"/>
            <a:ext cx="6096000" cy="6001643"/>
          </a:xfrm>
          <a:prstGeom prst="rect">
            <a:avLst/>
          </a:prstGeom>
        </p:spPr>
        <p:txBody>
          <a:bodyPr>
            <a:spAutoFit/>
          </a:bodyPr>
          <a:lstStyle/>
          <a:p>
            <a:r>
              <a:rPr lang="zh-CN" altLang="en-US" sz="2400" dirty="0">
                <a:solidFill>
                  <a:srgbClr val="FF0000"/>
                </a:solidFill>
                <a:latin typeface="华文楷体" panose="02010600040101010101" pitchFamily="2" charset="-122"/>
                <a:ea typeface="华文楷体" panose="02010600040101010101" pitchFamily="2" charset="-122"/>
              </a:rPr>
              <a:t>网络爬虫也叫网络蜘蛛，是通过网页之间的链接地址寻找网页的。</a:t>
            </a:r>
          </a:p>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在日常上网过程中，我们可能会对某一个网站上的内容十分感兴趣，希望能在线下浏览这个网站上的所有内容，这就需要将这个网站的所有网页及资源保存到本地。网络爬虫程序能够通过网页之间的链接获取整个网站的所有网页及资源信息，并进行抓取。</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solidFill>
                  <a:srgbClr val="0070C0"/>
                </a:solidFill>
                <a:latin typeface="华文楷体" panose="02010600040101010101" pitchFamily="2" charset="-122"/>
                <a:ea typeface="华文楷体" panose="02010600040101010101" pitchFamily="2" charset="-122"/>
              </a:rPr>
              <a:t>题目要求</a:t>
            </a:r>
            <a:r>
              <a:rPr lang="zh-CN" altLang="en-US" sz="2400" dirty="0" smtClean="0">
                <a:latin typeface="华文楷体" panose="02010600040101010101" pitchFamily="2" charset="-122"/>
                <a:ea typeface="华文楷体" panose="02010600040101010101" pitchFamily="2" charset="-122"/>
              </a:rPr>
              <a:t>：用</a:t>
            </a:r>
            <a:r>
              <a:rPr lang="en-US" altLang="zh-CN" sz="2400" dirty="0" smtClean="0">
                <a:latin typeface="华文楷体" panose="02010600040101010101" pitchFamily="2" charset="-122"/>
                <a:ea typeface="华文楷体" panose="02010600040101010101" pitchFamily="2" charset="-122"/>
              </a:rPr>
              <a:t>python</a:t>
            </a:r>
            <a:r>
              <a:rPr lang="zh-CN" altLang="en-US" sz="2400" dirty="0" smtClean="0">
                <a:latin typeface="华文楷体" panose="02010600040101010101" pitchFamily="2" charset="-122"/>
                <a:ea typeface="华文楷体" panose="02010600040101010101" pitchFamily="2" charset="-122"/>
              </a:rPr>
              <a:t>编写网络爬虫程序，按照网站的目录结构下载一个网站的所有网页及图片等资源文件。</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提示：</a:t>
            </a:r>
            <a:endParaRPr lang="en-US" altLang="zh-CN" sz="2400" dirty="0" smtClean="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 查看</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中字符串</a:t>
            </a:r>
            <a:r>
              <a:rPr lang="en-US" altLang="zh-CN" dirty="0" err="1">
                <a:latin typeface="华文楷体" panose="02010600040101010101" pitchFamily="2" charset="-122"/>
                <a:ea typeface="华文楷体" panose="02010600040101010101" pitchFamily="2" charset="-122"/>
              </a:rPr>
              <a:t>str</a:t>
            </a:r>
            <a:r>
              <a:rPr lang="zh-CN" altLang="en-US" dirty="0">
                <a:latin typeface="华文楷体" panose="02010600040101010101" pitchFamily="2" charset="-122"/>
                <a:ea typeface="华文楷体" panose="02010600040101010101" pitchFamily="2" charset="-122"/>
              </a:rPr>
              <a:t>的函数，对网页相对链接和绝对链接地址进行处理</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利用</a:t>
            </a:r>
            <a:r>
              <a:rPr lang="en-US" altLang="zh-CN" dirty="0">
                <a:latin typeface="华文楷体" panose="02010600040101010101" pitchFamily="2" charset="-122"/>
                <a:ea typeface="华文楷体" panose="02010600040101010101" pitchFamily="2" charset="-122"/>
              </a:rPr>
              <a:t>help(</a:t>
            </a:r>
            <a:r>
              <a:rPr lang="en-US" altLang="zh-CN" dirty="0" err="1">
                <a:latin typeface="华文楷体" panose="02010600040101010101" pitchFamily="2" charset="-122"/>
                <a:ea typeface="华文楷体" panose="02010600040101010101" pitchFamily="2" charset="-122"/>
              </a:rPr>
              <a:t>str</a:t>
            </a:r>
            <a:r>
              <a:rPr lang="en-US" altLang="zh-CN"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查看</a:t>
            </a:r>
            <a:r>
              <a:rPr lang="zh-CN" altLang="en-US" dirty="0">
                <a:latin typeface="华文楷体" panose="02010600040101010101" pitchFamily="2" charset="-122"/>
                <a:ea typeface="华文楷体" panose="02010600040101010101" pitchFamily="2" charset="-122"/>
              </a:rPr>
              <a:t>函数</a:t>
            </a:r>
            <a:r>
              <a:rPr lang="zh-CN" altLang="en-US" dirty="0" smtClean="0">
                <a:latin typeface="华文楷体" panose="02010600040101010101" pitchFamily="2" charset="-122"/>
                <a:ea typeface="华文楷体" panose="02010600040101010101" pitchFamily="2" charset="-122"/>
              </a:rPr>
              <a:t>帮助</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文件目录</a:t>
            </a:r>
            <a:r>
              <a:rPr lang="zh-CN" altLang="en-US" dirty="0" smtClean="0">
                <a:latin typeface="华文楷体" panose="02010600040101010101" pitchFamily="2" charset="-122"/>
                <a:ea typeface="华文楷体" panose="02010600040101010101" pitchFamily="2" charset="-122"/>
              </a:rPr>
              <a:t>操作方法，利用</a:t>
            </a:r>
            <a:r>
              <a:rPr lang="en-US" altLang="zh-CN" dirty="0" err="1" smtClean="0">
                <a:latin typeface="华文楷体" panose="02010600040101010101" pitchFamily="2" charset="-122"/>
                <a:ea typeface="华文楷体" panose="02010600040101010101" pitchFamily="2" charset="-122"/>
              </a:rPr>
              <a:t>os</a:t>
            </a:r>
            <a:r>
              <a:rPr lang="zh-CN" altLang="en-US" dirty="0" smtClean="0">
                <a:latin typeface="华文楷体" panose="02010600040101010101" pitchFamily="2" charset="-122"/>
                <a:ea typeface="华文楷体" panose="02010600040101010101" pitchFamily="2" charset="-122"/>
              </a:rPr>
              <a:t>模块。</a:t>
            </a:r>
            <a:r>
              <a:rPr lang="en-US" altLang="zh-CN" dirty="0" smtClean="0">
                <a:latin typeface="华文楷体" panose="02010600040101010101" pitchFamily="2" charset="-122"/>
                <a:ea typeface="华文楷体" panose="02010600040101010101" pitchFamily="2" charset="-122"/>
              </a:rPr>
              <a:t>import </a:t>
            </a:r>
            <a:r>
              <a:rPr lang="en-US" altLang="zh-CN" dirty="0" err="1" smtClean="0">
                <a:latin typeface="华文楷体" panose="02010600040101010101" pitchFamily="2" charset="-122"/>
                <a:ea typeface="华文楷体" panose="02010600040101010101" pitchFamily="2" charset="-122"/>
              </a:rPr>
              <a:t>os</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latin typeface="华文楷体" panose="02010600040101010101" pitchFamily="2" charset="-122"/>
                <a:ea typeface="华文楷体" panose="02010600040101010101" pitchFamily="2" charset="-122"/>
              </a:rPr>
              <a:t>os.mkdir</a:t>
            </a:r>
            <a:r>
              <a:rPr lang="zh-CN" altLang="en-US" dirty="0" smtClean="0">
                <a:latin typeface="华文楷体" panose="02010600040101010101" pitchFamily="2" charset="-122"/>
                <a:ea typeface="华文楷体" panose="02010600040101010101" pitchFamily="2" charset="-122"/>
              </a:rPr>
              <a:t>为创建目录。</a:t>
            </a:r>
            <a:endParaRPr lang="zh-CN" altLang="en-US"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3"/>
          <a:stretch>
            <a:fillRect/>
          </a:stretch>
        </p:blipFill>
        <p:spPr>
          <a:xfrm>
            <a:off x="2143687" y="3421279"/>
            <a:ext cx="2634791" cy="2921075"/>
          </a:xfrm>
          <a:prstGeom prst="rect">
            <a:avLst/>
          </a:prstGeom>
        </p:spPr>
      </p:pic>
    </p:spTree>
    <p:extLst>
      <p:ext uri="{BB962C8B-B14F-4D97-AF65-F5344CB8AC3E}">
        <p14:creationId xmlns:p14="http://schemas.microsoft.com/office/powerpoint/2010/main" val="3697542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的版本</a:t>
            </a:r>
            <a:endParaRPr lang="zh-CN" altLang="en-US" dirty="0"/>
          </a:p>
        </p:txBody>
      </p:sp>
      <p:sp>
        <p:nvSpPr>
          <p:cNvPr id="3" name="内容占位符 2"/>
          <p:cNvSpPr>
            <a:spLocks noGrp="1"/>
          </p:cNvSpPr>
          <p:nvPr>
            <p:ph idx="1"/>
          </p:nvPr>
        </p:nvSpPr>
        <p:spPr/>
        <p:txBody>
          <a:bodyPr/>
          <a:lstStyle/>
          <a:p>
            <a:pPr>
              <a:spcBef>
                <a:spcPts val="1800"/>
              </a:spcBef>
              <a:defRPr/>
            </a:pPr>
            <a:r>
              <a:rPr lang="en-US" altLang="zh-CN" sz="2400" dirty="0">
                <a:latin typeface="Times New Roman" pitchFamily="18" charset="0"/>
                <a:ea typeface="宋体" pitchFamily="2" charset="-122"/>
                <a:cs typeface="Times New Roman" pitchFamily="18" charset="0"/>
              </a:rPr>
              <a:t>Python 2</a:t>
            </a:r>
          </a:p>
          <a:p>
            <a:pPr>
              <a:spcBef>
                <a:spcPts val="1800"/>
              </a:spcBef>
              <a:defRPr/>
            </a:pPr>
            <a:r>
              <a:rPr lang="en-US" altLang="zh-CN" sz="2400" dirty="0">
                <a:latin typeface="Times New Roman" pitchFamily="18" charset="0"/>
                <a:ea typeface="宋体" pitchFamily="2" charset="-122"/>
                <a:cs typeface="Times New Roman" pitchFamily="18" charset="0"/>
              </a:rPr>
              <a:t>Python 3</a:t>
            </a:r>
            <a:endParaRPr lang="zh-CN" altLang="en-US" dirty="0"/>
          </a:p>
        </p:txBody>
      </p:sp>
      <p:sp>
        <p:nvSpPr>
          <p:cNvPr id="4" name="灯片编号占位符 3"/>
          <p:cNvSpPr>
            <a:spLocks noGrp="1"/>
          </p:cNvSpPr>
          <p:nvPr>
            <p:ph type="sldNum" sz="quarter" idx="10"/>
          </p:nvPr>
        </p:nvSpPr>
        <p:spPr/>
        <p:txBody>
          <a:bodyPr/>
          <a:lstStyle/>
          <a:p>
            <a:pPr>
              <a:defRPr/>
            </a:pPr>
            <a:fld id="{729309F6-2AF1-4E63-8445-75C2F9CD3C08}" type="slidenum">
              <a:rPr lang="en-US" altLang="zh-CN" smtClean="0"/>
              <a:pPr>
                <a:defRPr/>
              </a:pPr>
              <a:t>4</a:t>
            </a:fld>
            <a:endParaRPr lang="en-US" altLang="zh-CN"/>
          </a:p>
        </p:txBody>
      </p:sp>
      <p:sp>
        <p:nvSpPr>
          <p:cNvPr id="5" name="矩形 4"/>
          <p:cNvSpPr/>
          <p:nvPr/>
        </p:nvSpPr>
        <p:spPr>
          <a:xfrm>
            <a:off x="2338874" y="1813750"/>
            <a:ext cx="4955203" cy="461665"/>
          </a:xfrm>
          <a:prstGeom prst="rect">
            <a:avLst/>
          </a:prstGeom>
        </p:spPr>
        <p:txBody>
          <a:bodyPr wrap="none">
            <a:spAutoFit/>
          </a:bodyPr>
          <a:lstStyle/>
          <a:p>
            <a:pPr eaLnBrk="1" hangingPunct="1">
              <a:defRPr/>
            </a:pPr>
            <a:r>
              <a:rPr lang="zh-CN" altLang="en-US" sz="2400" b="1" dirty="0">
                <a:solidFill>
                  <a:srgbClr val="0070C0"/>
                </a:solidFill>
                <a:latin typeface="宋体" pitchFamily="2" charset="-122"/>
                <a:ea typeface="宋体" pitchFamily="2" charset="-122"/>
              </a:rPr>
              <a:t>（</a:t>
            </a:r>
            <a:r>
              <a:rPr lang="en-US" altLang="zh-CN" sz="2400" b="1" dirty="0">
                <a:solidFill>
                  <a:srgbClr val="0070C0"/>
                </a:solidFill>
                <a:latin typeface="Times New Roman" pitchFamily="18" charset="0"/>
                <a:ea typeface="宋体" pitchFamily="2" charset="-122"/>
                <a:cs typeface="Times New Roman" pitchFamily="18" charset="0"/>
              </a:rPr>
              <a:t>2.7</a:t>
            </a:r>
            <a:r>
              <a:rPr lang="zh-CN" altLang="en-US" sz="2400" b="1" dirty="0">
                <a:solidFill>
                  <a:srgbClr val="0070C0"/>
                </a:solidFill>
                <a:latin typeface="宋体" pitchFamily="2" charset="-122"/>
                <a:ea typeface="宋体" pitchFamily="2" charset="-122"/>
              </a:rPr>
              <a:t>是最后版本，支持至</a:t>
            </a:r>
            <a:r>
              <a:rPr lang="en-US" altLang="zh-CN" sz="2400" b="1" dirty="0">
                <a:solidFill>
                  <a:srgbClr val="0070C0"/>
                </a:solidFill>
                <a:latin typeface="Times New Roman" pitchFamily="18" charset="0"/>
                <a:ea typeface="宋体" pitchFamily="2" charset="-122"/>
                <a:cs typeface="Times New Roman" pitchFamily="18" charset="0"/>
              </a:rPr>
              <a:t>2020</a:t>
            </a:r>
            <a:r>
              <a:rPr lang="zh-CN" altLang="en-US" sz="2400" b="1" dirty="0">
                <a:solidFill>
                  <a:srgbClr val="0070C0"/>
                </a:solidFill>
                <a:latin typeface="宋体" pitchFamily="2" charset="-122"/>
                <a:ea typeface="宋体" pitchFamily="2" charset="-122"/>
              </a:rPr>
              <a:t>年）</a:t>
            </a:r>
            <a:endParaRPr lang="en-US" altLang="zh-CN" sz="2400" b="1" dirty="0">
              <a:solidFill>
                <a:srgbClr val="0070C0"/>
              </a:solidFill>
              <a:latin typeface="宋体" pitchFamily="2" charset="-122"/>
              <a:ea typeface="宋体" pitchFamily="2" charset="-122"/>
            </a:endParaRPr>
          </a:p>
        </p:txBody>
      </p:sp>
      <p:sp>
        <p:nvSpPr>
          <p:cNvPr id="6" name="矩形 5"/>
          <p:cNvSpPr/>
          <p:nvPr/>
        </p:nvSpPr>
        <p:spPr>
          <a:xfrm>
            <a:off x="2411849" y="2389844"/>
            <a:ext cx="2339102" cy="461665"/>
          </a:xfrm>
          <a:prstGeom prst="rect">
            <a:avLst/>
          </a:prstGeom>
        </p:spPr>
        <p:txBody>
          <a:bodyPr wrap="none">
            <a:spAutoFit/>
          </a:bodyPr>
          <a:lstStyle/>
          <a:p>
            <a:pPr>
              <a:spcBef>
                <a:spcPts val="1800"/>
              </a:spcBef>
              <a:defRPr/>
            </a:pPr>
            <a:r>
              <a:rPr lang="zh-CN" altLang="en-US" sz="2400" b="1" dirty="0">
                <a:solidFill>
                  <a:srgbClr val="0070C0"/>
                </a:solidFill>
                <a:latin typeface="宋体" pitchFamily="2" charset="-122"/>
                <a:ea typeface="宋体" pitchFamily="2" charset="-122"/>
              </a:rPr>
              <a:t>（不向下兼容）</a:t>
            </a:r>
            <a:endParaRPr lang="en-US" altLang="zh-CN" sz="2400" b="1" dirty="0">
              <a:solidFill>
                <a:srgbClr val="0070C0"/>
              </a:solidFill>
              <a:latin typeface="宋体" pitchFamily="2" charset="-122"/>
              <a:ea typeface="宋体" pitchFamily="2"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872" y="2965938"/>
            <a:ext cx="6396729" cy="223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786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9713" y="-38297"/>
            <a:ext cx="10515600" cy="1325563"/>
          </a:xfrm>
        </p:spPr>
        <p:txBody>
          <a:bodyPr/>
          <a:lstStyle/>
          <a:p>
            <a:r>
              <a:rPr lang="en-US" altLang="zh-CN" dirty="0" smtClean="0"/>
              <a:t>Python</a:t>
            </a:r>
            <a:r>
              <a:rPr lang="zh-CN" altLang="en-US" dirty="0" smtClean="0"/>
              <a:t>安装</a:t>
            </a:r>
            <a:endParaRPr lang="zh-CN" altLang="en-US" dirty="0"/>
          </a:p>
        </p:txBody>
      </p:sp>
      <p:sp>
        <p:nvSpPr>
          <p:cNvPr id="3" name="内容占位符 2"/>
          <p:cNvSpPr>
            <a:spLocks noGrp="1"/>
          </p:cNvSpPr>
          <p:nvPr>
            <p:ph idx="1"/>
          </p:nvPr>
        </p:nvSpPr>
        <p:spPr>
          <a:xfrm>
            <a:off x="1025013" y="1015079"/>
            <a:ext cx="10515600" cy="4351338"/>
          </a:xfrm>
        </p:spPr>
        <p:txBody>
          <a:bodyPr/>
          <a:lstStyle/>
          <a:p>
            <a:r>
              <a:rPr lang="en-US" altLang="zh-CN" sz="2400" dirty="0"/>
              <a:t>Anaconda</a:t>
            </a:r>
            <a:r>
              <a:rPr lang="zh-CN" altLang="en-US" sz="2400" dirty="0"/>
              <a:t>：</a:t>
            </a:r>
            <a:r>
              <a:rPr lang="en-US" altLang="zh-CN" sz="2400" dirty="0">
                <a:hlinkClick r:id="rId3"/>
              </a:rPr>
              <a:t>https://www.continuum.io/downloads</a:t>
            </a:r>
            <a:endParaRPr lang="en-US" altLang="zh-CN" sz="2400" dirty="0"/>
          </a:p>
          <a:p>
            <a:endParaRPr lang="zh-CN" altLang="en-US" dirty="0"/>
          </a:p>
        </p:txBody>
      </p:sp>
      <p:sp>
        <p:nvSpPr>
          <p:cNvPr id="4" name="灯片编号占位符 3"/>
          <p:cNvSpPr>
            <a:spLocks noGrp="1"/>
          </p:cNvSpPr>
          <p:nvPr>
            <p:ph type="sldNum" sz="quarter" idx="10"/>
          </p:nvPr>
        </p:nvSpPr>
        <p:spPr/>
        <p:txBody>
          <a:bodyPr/>
          <a:lstStyle/>
          <a:p>
            <a:pPr>
              <a:defRPr/>
            </a:pPr>
            <a:fld id="{729309F6-2AF1-4E63-8445-75C2F9CD3C08}" type="slidenum">
              <a:rPr lang="en-US" altLang="zh-CN" smtClean="0"/>
              <a:pPr>
                <a:defRPr/>
              </a:pPr>
              <a:t>5</a:t>
            </a:fld>
            <a:endParaRPr lang="en-US" altLang="zh-CN"/>
          </a:p>
        </p:txBody>
      </p:sp>
      <p:sp>
        <p:nvSpPr>
          <p:cNvPr id="5" name="矩形 4"/>
          <p:cNvSpPr/>
          <p:nvPr/>
        </p:nvSpPr>
        <p:spPr>
          <a:xfrm>
            <a:off x="2286000" y="6457890"/>
            <a:ext cx="7315200" cy="369332"/>
          </a:xfrm>
          <a:prstGeom prst="rect">
            <a:avLst/>
          </a:prstGeom>
        </p:spPr>
        <p:txBody>
          <a:bodyPr wrap="square">
            <a:spAutoFit/>
          </a:bodyPr>
          <a:lstStyle/>
          <a:p>
            <a:r>
              <a:rPr lang="zh-CN" altLang="en-US" dirty="0"/>
              <a:t>安装帮助及简介：</a:t>
            </a:r>
            <a:r>
              <a:rPr lang="en-US" altLang="zh-CN" dirty="0"/>
              <a:t>http://www.tbk.ren/article/203.html</a:t>
            </a:r>
            <a:endParaRPr lang="zh-CN" altLang="en-US" dirty="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1" y="1676400"/>
            <a:ext cx="750302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986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参考文档</a:t>
            </a:r>
            <a:endParaRPr lang="zh-CN" altLang="en-US" dirty="0"/>
          </a:p>
        </p:txBody>
      </p:sp>
      <p:sp>
        <p:nvSpPr>
          <p:cNvPr id="3" name="内容占位符 2"/>
          <p:cNvSpPr>
            <a:spLocks noGrp="1"/>
          </p:cNvSpPr>
          <p:nvPr>
            <p:ph idx="1"/>
          </p:nvPr>
        </p:nvSpPr>
        <p:spPr/>
        <p:txBody>
          <a:bodyPr/>
          <a:lstStyle/>
          <a:p>
            <a:pPr>
              <a:spcAft>
                <a:spcPts val="1200"/>
              </a:spcAft>
            </a:pPr>
            <a:r>
              <a:rPr lang="zh-CN" altLang="en-US" sz="2400" dirty="0">
                <a:ea typeface="宋体" charset="-122"/>
              </a:rPr>
              <a:t>网络参考资料</a:t>
            </a:r>
            <a:endParaRPr lang="en-US" altLang="zh-CN" sz="2400" dirty="0">
              <a:ea typeface="宋体" charset="-122"/>
              <a:hlinkClick r:id="rId2"/>
            </a:endParaRPr>
          </a:p>
          <a:p>
            <a:pPr lvl="1"/>
            <a:r>
              <a:rPr lang="en-US" altLang="zh-CN" dirty="0" smtClean="0">
                <a:hlinkClick r:id="rId2"/>
              </a:rPr>
              <a:t>http://www.pythondoc.com/pythontutorial3/index.html</a:t>
            </a:r>
            <a:endParaRPr lang="en-US" altLang="zh-CN" dirty="0" smtClean="0"/>
          </a:p>
          <a:p>
            <a:pPr lvl="1"/>
            <a:r>
              <a:rPr lang="en-US" altLang="zh-CN" dirty="0">
                <a:hlinkClick r:id="rId3"/>
              </a:rPr>
              <a:t>http://</a:t>
            </a:r>
            <a:r>
              <a:rPr lang="en-US" altLang="zh-CN" dirty="0" smtClean="0">
                <a:hlinkClick r:id="rId3"/>
              </a:rPr>
              <a:t>www.python-course.eu/python3_course.php</a:t>
            </a:r>
            <a:endParaRPr lang="en-US" altLang="zh-CN" dirty="0" smtClean="0"/>
          </a:p>
          <a:p>
            <a:pPr>
              <a:spcAft>
                <a:spcPts val="1200"/>
              </a:spcAft>
            </a:pPr>
            <a:r>
              <a:rPr lang="zh-CN" altLang="en-US" sz="2400" dirty="0">
                <a:ea typeface="宋体" charset="-122"/>
              </a:rPr>
              <a:t>参考书：</a:t>
            </a:r>
            <a:endParaRPr lang="en-US" altLang="zh-CN" sz="2400" dirty="0">
              <a:ea typeface="宋体" charset="-122"/>
            </a:endParaRPr>
          </a:p>
          <a:p>
            <a:pPr lvl="1">
              <a:spcAft>
                <a:spcPts val="1200"/>
              </a:spcAft>
            </a:pPr>
            <a:r>
              <a:rPr lang="en-US" altLang="zh-CN" sz="2200" dirty="0">
                <a:ea typeface="宋体" charset="-122"/>
              </a:rPr>
              <a:t>Python for Everybody: Exploring Data In Python 3</a:t>
            </a:r>
          </a:p>
          <a:p>
            <a:pPr lvl="1">
              <a:spcAft>
                <a:spcPts val="1200"/>
              </a:spcAft>
            </a:pPr>
            <a:r>
              <a:rPr lang="en-US" altLang="zh-CN" sz="2200" dirty="0">
                <a:ea typeface="宋体" charset="-122"/>
              </a:rPr>
              <a:t>Think Python</a:t>
            </a:r>
            <a:r>
              <a:rPr lang="zh-CN" altLang="en-US" sz="2200" dirty="0">
                <a:ea typeface="宋体" charset="-122"/>
              </a:rPr>
              <a:t>：</a:t>
            </a:r>
            <a:r>
              <a:rPr lang="en-US" altLang="zh-CN" sz="2200" dirty="0">
                <a:ea typeface="宋体" charset="-122"/>
              </a:rPr>
              <a:t>How to Think Like a Computer Scientist</a:t>
            </a:r>
            <a:endParaRPr lang="zh-CN" altLang="en-US" dirty="0"/>
          </a:p>
        </p:txBody>
      </p:sp>
    </p:spTree>
    <p:extLst>
      <p:ext uri="{BB962C8B-B14F-4D97-AF65-F5344CB8AC3E}">
        <p14:creationId xmlns:p14="http://schemas.microsoft.com/office/powerpoint/2010/main" val="2542905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第一个</a:t>
            </a:r>
            <a:r>
              <a:rPr lang="en-US" altLang="zh-CN" dirty="0" smtClean="0"/>
              <a:t>Python</a:t>
            </a:r>
            <a:r>
              <a:rPr lang="zh-CN" altLang="en-US" dirty="0" smtClean="0"/>
              <a:t>程序</a:t>
            </a:r>
            <a:endParaRPr lang="zh-CN" altLang="en-US" dirty="0"/>
          </a:p>
        </p:txBody>
      </p:sp>
      <p:sp>
        <p:nvSpPr>
          <p:cNvPr id="3" name="内容占位符 2"/>
          <p:cNvSpPr>
            <a:spLocks noGrp="1"/>
          </p:cNvSpPr>
          <p:nvPr>
            <p:ph idx="1"/>
          </p:nvPr>
        </p:nvSpPr>
        <p:spPr/>
        <p:txBody>
          <a:bodyPr/>
          <a:lstStyle/>
          <a:p>
            <a:r>
              <a:rPr lang="zh-CN" altLang="en-US" sz="2400" dirty="0">
                <a:latin typeface="宋体" pitchFamily="2" charset="-122"/>
                <a:ea typeface="宋体" pitchFamily="2" charset="-122"/>
              </a:rPr>
              <a:t>经典</a:t>
            </a:r>
            <a:r>
              <a:rPr lang="en-US" altLang="zh-CN" sz="2400" dirty="0">
                <a:latin typeface="Times New Roman" pitchFamily="18" charset="0"/>
                <a:ea typeface="宋体" pitchFamily="2" charset="-122"/>
                <a:cs typeface="Times New Roman" pitchFamily="18" charset="0"/>
              </a:rPr>
              <a:t>Hello World</a:t>
            </a:r>
          </a:p>
          <a:p>
            <a:pPr marL="0" indent="0">
              <a:spcBef>
                <a:spcPts val="1800"/>
              </a:spcBef>
              <a:buClr>
                <a:srgbClr val="800080"/>
              </a:buClr>
              <a:buSzPct val="55000"/>
              <a:buNone/>
            </a:pPr>
            <a:r>
              <a:rPr lang="en-US" altLang="zh-CN" sz="2400" dirty="0">
                <a:latin typeface="宋体" pitchFamily="2" charset="-122"/>
                <a:ea typeface="宋体" pitchFamily="2" charset="-122"/>
              </a:rPr>
              <a:t>             </a:t>
            </a:r>
            <a:r>
              <a:rPr lang="en-US" altLang="zh-CN" sz="2200" dirty="0">
                <a:solidFill>
                  <a:srgbClr val="3333FF"/>
                </a:solidFill>
                <a:latin typeface="Verdana" pitchFamily="34" charset="0"/>
                <a:ea typeface="宋体" charset="-122"/>
              </a:rPr>
              <a:t>print(‘Hello World!’)</a:t>
            </a:r>
          </a:p>
          <a:p>
            <a:pPr marL="0" indent="0">
              <a:buNone/>
            </a:pPr>
            <a:endParaRPr lang="en-US" altLang="zh-CN" sz="2400" dirty="0">
              <a:latin typeface="Times New Roman" pitchFamily="18" charset="0"/>
              <a:ea typeface="宋体" pitchFamily="2" charset="-122"/>
              <a:cs typeface="Times New Roman" pitchFamily="18" charset="0"/>
            </a:endParaRPr>
          </a:p>
          <a:p>
            <a:r>
              <a:rPr lang="zh-CN" altLang="en-US" sz="2400" dirty="0">
                <a:latin typeface="宋体" pitchFamily="2" charset="-122"/>
                <a:ea typeface="宋体" pitchFamily="2" charset="-122"/>
              </a:rPr>
              <a:t>运行方式</a:t>
            </a:r>
            <a:endParaRPr lang="en-US" altLang="zh-CN" sz="2400" dirty="0">
              <a:latin typeface="宋体" pitchFamily="2" charset="-122"/>
              <a:ea typeface="宋体" pitchFamily="2" charset="-122"/>
            </a:endParaRPr>
          </a:p>
          <a:p>
            <a:pPr lvl="1">
              <a:spcBef>
                <a:spcPts val="1200"/>
              </a:spcBef>
            </a:pPr>
            <a:r>
              <a:rPr lang="en-US" altLang="zh-CN" sz="2200" dirty="0">
                <a:latin typeface="Times New Roman" pitchFamily="18" charset="0"/>
                <a:ea typeface="宋体" pitchFamily="2" charset="-122"/>
                <a:cs typeface="Times New Roman" pitchFamily="18" charset="0"/>
              </a:rPr>
              <a:t>Shell</a:t>
            </a:r>
            <a:r>
              <a:rPr lang="zh-CN" altLang="en-US" sz="2200" dirty="0">
                <a:latin typeface="宋体" pitchFamily="2" charset="-122"/>
                <a:ea typeface="宋体" pitchFamily="2" charset="-122"/>
              </a:rPr>
              <a:t>方式</a:t>
            </a:r>
            <a:endParaRPr lang="en-US" altLang="zh-CN" sz="2200" dirty="0">
              <a:latin typeface="宋体" pitchFamily="2" charset="-122"/>
              <a:ea typeface="宋体" pitchFamily="2" charset="-122"/>
            </a:endParaRPr>
          </a:p>
          <a:p>
            <a:pPr lvl="1">
              <a:spcBef>
                <a:spcPts val="1200"/>
              </a:spcBef>
            </a:pPr>
            <a:r>
              <a:rPr lang="zh-CN" altLang="en-US" sz="2200" dirty="0">
                <a:latin typeface="宋体" pitchFamily="2" charset="-122"/>
                <a:ea typeface="宋体" pitchFamily="2" charset="-122"/>
              </a:rPr>
              <a:t>文件方式： </a:t>
            </a:r>
            <a:r>
              <a:rPr lang="en-US" altLang="zh-CN" sz="2200" dirty="0">
                <a:latin typeface="Times New Roman" pitchFamily="18" charset="0"/>
                <a:ea typeface="宋体" pitchFamily="2" charset="-122"/>
                <a:cs typeface="Times New Roman" pitchFamily="18" charset="0"/>
              </a:rPr>
              <a:t>.</a:t>
            </a:r>
            <a:r>
              <a:rPr lang="en-US" altLang="zh-CN" sz="2200" dirty="0" err="1">
                <a:latin typeface="Times New Roman" pitchFamily="18" charset="0"/>
                <a:ea typeface="宋体" pitchFamily="2" charset="-122"/>
                <a:cs typeface="Times New Roman" pitchFamily="18" charset="0"/>
              </a:rPr>
              <a:t>py</a:t>
            </a:r>
            <a:r>
              <a:rPr lang="zh-CN" altLang="en-US" sz="2200" dirty="0">
                <a:latin typeface="宋体" pitchFamily="2" charset="-122"/>
                <a:ea typeface="宋体" pitchFamily="2" charset="-122"/>
              </a:rPr>
              <a:t>文件</a:t>
            </a:r>
          </a:p>
        </p:txBody>
      </p:sp>
      <p:sp>
        <p:nvSpPr>
          <p:cNvPr id="4" name="灯片编号占位符 3"/>
          <p:cNvSpPr>
            <a:spLocks noGrp="1"/>
          </p:cNvSpPr>
          <p:nvPr>
            <p:ph type="sldNum" sz="quarter" idx="10"/>
          </p:nvPr>
        </p:nvSpPr>
        <p:spPr/>
        <p:txBody>
          <a:bodyPr/>
          <a:lstStyle/>
          <a:p>
            <a:pPr>
              <a:defRPr/>
            </a:pPr>
            <a:fld id="{729309F6-2AF1-4E63-8445-75C2F9CD3C08}" type="slidenum">
              <a:rPr lang="en-US" altLang="zh-CN" smtClean="0"/>
              <a:pPr>
                <a:defRPr/>
              </a:pPr>
              <a:t>7</a:t>
            </a:fld>
            <a:endParaRPr lang="en-US" altLang="zh-CN"/>
          </a:p>
        </p:txBody>
      </p:sp>
    </p:spTree>
    <p:extLst>
      <p:ext uri="{BB962C8B-B14F-4D97-AF65-F5344CB8AC3E}">
        <p14:creationId xmlns:p14="http://schemas.microsoft.com/office/powerpoint/2010/main" val="3832058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a:t>
            </a:r>
            <a:r>
              <a:rPr lang="en-US" altLang="zh-CN" dirty="0" smtClean="0"/>
              <a:t>Python</a:t>
            </a:r>
            <a:r>
              <a:rPr lang="zh-CN" altLang="en-US" dirty="0" smtClean="0"/>
              <a:t>交互</a:t>
            </a:r>
            <a:r>
              <a:rPr lang="en-US" altLang="zh-CN" dirty="0" smtClean="0"/>
              <a:t>——</a:t>
            </a:r>
            <a:r>
              <a:rPr lang="zh-CN" altLang="en-US" dirty="0" smtClean="0"/>
              <a:t>输入</a:t>
            </a:r>
            <a:endParaRPr lang="zh-CN" altLang="en-US" dirty="0"/>
          </a:p>
        </p:txBody>
      </p:sp>
      <p:sp>
        <p:nvSpPr>
          <p:cNvPr id="3" name="内容占位符 2"/>
          <p:cNvSpPr>
            <a:spLocks noGrp="1"/>
          </p:cNvSpPr>
          <p:nvPr>
            <p:ph idx="1"/>
          </p:nvPr>
        </p:nvSpPr>
        <p:spPr/>
        <p:txBody>
          <a:bodyPr/>
          <a:lstStyle/>
          <a:p>
            <a:pPr>
              <a:spcBef>
                <a:spcPts val="600"/>
              </a:spcBef>
              <a:spcAft>
                <a:spcPts val="600"/>
              </a:spcAft>
              <a:defRPr/>
            </a:pPr>
            <a:r>
              <a:rPr lang="en-US" altLang="zh-CN" sz="2400" dirty="0">
                <a:latin typeface="宋体" pitchFamily="2" charset="-122"/>
                <a:ea typeface="宋体" pitchFamily="2" charset="-122"/>
              </a:rPr>
              <a:t>Python</a:t>
            </a:r>
            <a:r>
              <a:rPr lang="zh-CN" altLang="en-US" sz="2400" dirty="0">
                <a:latin typeface="宋体" pitchFamily="2" charset="-122"/>
                <a:ea typeface="宋体" pitchFamily="2" charset="-122"/>
              </a:rPr>
              <a:t>使用</a:t>
            </a:r>
            <a:r>
              <a:rPr lang="en-US" altLang="zh-CN" sz="2400" dirty="0">
                <a:latin typeface="宋体" pitchFamily="2" charset="-122"/>
                <a:ea typeface="宋体" pitchFamily="2" charset="-122"/>
              </a:rPr>
              <a:t>input</a:t>
            </a:r>
            <a:r>
              <a:rPr lang="zh-CN" altLang="en-US" sz="2400" dirty="0">
                <a:latin typeface="宋体" pitchFamily="2" charset="-122"/>
                <a:ea typeface="宋体" pitchFamily="2" charset="-122"/>
              </a:rPr>
              <a:t>实现输入：  </a:t>
            </a:r>
            <a:endParaRPr lang="en-US" altLang="zh-CN" sz="800" dirty="0">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pPr>
              <a:defRPr/>
            </a:pPr>
            <a:fld id="{729309F6-2AF1-4E63-8445-75C2F9CD3C08}" type="slidenum">
              <a:rPr lang="en-US" altLang="zh-CN" smtClean="0"/>
              <a:pPr>
                <a:defRPr/>
              </a:pPr>
              <a:t>8</a:t>
            </a:fld>
            <a:endParaRPr lang="en-US" altLang="zh-C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126" y="2506663"/>
            <a:ext cx="70389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126" y="4902200"/>
            <a:ext cx="36671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506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4306" y="-97633"/>
            <a:ext cx="10515600" cy="1325563"/>
          </a:xfrm>
        </p:spPr>
        <p:txBody>
          <a:bodyPr/>
          <a:lstStyle/>
          <a:p>
            <a:r>
              <a:rPr lang="en-US" altLang="zh-CN" dirty="0" smtClean="0"/>
              <a:t>Python</a:t>
            </a:r>
            <a:r>
              <a:rPr lang="zh-CN" altLang="en-US" dirty="0" smtClean="0"/>
              <a:t>程序的组织</a:t>
            </a:r>
            <a:endParaRPr lang="zh-CN" altLang="en-US" dirty="0"/>
          </a:p>
        </p:txBody>
      </p:sp>
      <p:sp>
        <p:nvSpPr>
          <p:cNvPr id="3" name="内容占位符 2"/>
          <p:cNvSpPr>
            <a:spLocks noGrp="1"/>
          </p:cNvSpPr>
          <p:nvPr>
            <p:ph idx="1"/>
          </p:nvPr>
        </p:nvSpPr>
        <p:spPr>
          <a:xfrm>
            <a:off x="693575" y="896540"/>
            <a:ext cx="10167257" cy="5791200"/>
          </a:xfrm>
        </p:spPr>
        <p:txBody>
          <a:bodyPr/>
          <a:lstStyle/>
          <a:p>
            <a:pPr>
              <a:spcBef>
                <a:spcPts val="0"/>
              </a:spcBef>
              <a:spcAft>
                <a:spcPts val="600"/>
              </a:spcAft>
              <a:defRPr/>
            </a:pPr>
            <a:r>
              <a:rPr lang="zh-CN" altLang="en-US" sz="2400" dirty="0">
                <a:latin typeface="宋体" pitchFamily="2" charset="-122"/>
                <a:ea typeface="宋体" pitchFamily="2" charset="-122"/>
              </a:rPr>
              <a:t>注释</a:t>
            </a:r>
            <a:endParaRPr lang="en-US" altLang="zh-CN" sz="2400" dirty="0">
              <a:latin typeface="宋体" pitchFamily="2" charset="-122"/>
              <a:ea typeface="宋体" pitchFamily="2" charset="-122"/>
            </a:endParaRPr>
          </a:p>
          <a:p>
            <a:pPr>
              <a:spcBef>
                <a:spcPts val="0"/>
              </a:spcBef>
              <a:spcAft>
                <a:spcPts val="600"/>
              </a:spcAft>
              <a:defRPr/>
            </a:pPr>
            <a:r>
              <a:rPr lang="zh-CN" altLang="en-US" sz="2400" dirty="0">
                <a:latin typeface="宋体" pitchFamily="2" charset="-122"/>
                <a:ea typeface="宋体" pitchFamily="2" charset="-122"/>
              </a:rPr>
              <a:t>模块</a:t>
            </a:r>
            <a:endParaRPr lang="en-US" altLang="zh-CN" sz="2400" dirty="0">
              <a:latin typeface="宋体" pitchFamily="2" charset="-122"/>
              <a:ea typeface="宋体" pitchFamily="2" charset="-122"/>
            </a:endParaRPr>
          </a:p>
          <a:p>
            <a:pPr>
              <a:spcBef>
                <a:spcPts val="0"/>
              </a:spcBef>
              <a:spcAft>
                <a:spcPts val="600"/>
              </a:spcAft>
              <a:defRPr/>
            </a:pPr>
            <a:r>
              <a:rPr lang="zh-CN" altLang="en-US" sz="2400" dirty="0">
                <a:latin typeface="宋体" pitchFamily="2" charset="-122"/>
                <a:ea typeface="宋体" pitchFamily="2" charset="-122"/>
              </a:rPr>
              <a:t>语句</a:t>
            </a:r>
            <a:endParaRPr lang="en-US" altLang="zh-CN" sz="2400" dirty="0">
              <a:latin typeface="宋体" pitchFamily="2" charset="-122"/>
              <a:ea typeface="宋体" pitchFamily="2" charset="-122"/>
            </a:endParaRPr>
          </a:p>
          <a:p>
            <a:pPr lvl="1">
              <a:spcBef>
                <a:spcPts val="0"/>
              </a:spcBef>
              <a:spcAft>
                <a:spcPts val="600"/>
              </a:spcAft>
              <a:defRPr/>
            </a:pPr>
            <a:r>
              <a:rPr lang="zh-CN" altLang="en-US" sz="2200" dirty="0">
                <a:latin typeface="宋体" pitchFamily="2" charset="-122"/>
                <a:ea typeface="宋体" pitchFamily="2" charset="-122"/>
              </a:rPr>
              <a:t>表达式</a:t>
            </a:r>
            <a:endParaRPr lang="en-US" altLang="zh-CN" sz="2200" dirty="0">
              <a:latin typeface="宋体" pitchFamily="2" charset="-122"/>
              <a:ea typeface="宋体" pitchFamily="2" charset="-122"/>
            </a:endParaRPr>
          </a:p>
          <a:p>
            <a:pPr lvl="1">
              <a:spcBef>
                <a:spcPts val="0"/>
              </a:spcBef>
              <a:spcAft>
                <a:spcPts val="600"/>
              </a:spcAft>
              <a:defRPr/>
            </a:pPr>
            <a:r>
              <a:rPr lang="zh-CN" altLang="en-US" sz="2200" dirty="0">
                <a:latin typeface="宋体" pitchFamily="2" charset="-122"/>
                <a:ea typeface="宋体" pitchFamily="2" charset="-122"/>
              </a:rPr>
              <a:t>对象命名</a:t>
            </a:r>
            <a:endParaRPr lang="en-US" altLang="zh-CN" sz="2200" dirty="0">
              <a:latin typeface="宋体" pitchFamily="2" charset="-122"/>
              <a:ea typeface="宋体" pitchFamily="2" charset="-122"/>
            </a:endParaRPr>
          </a:p>
          <a:p>
            <a:pPr lvl="1">
              <a:spcBef>
                <a:spcPts val="0"/>
              </a:spcBef>
              <a:spcAft>
                <a:spcPts val="600"/>
              </a:spcAft>
              <a:defRPr/>
            </a:pPr>
            <a:r>
              <a:rPr lang="zh-CN" altLang="en-US" sz="2200" dirty="0">
                <a:latin typeface="宋体" pitchFamily="2" charset="-122"/>
                <a:ea typeface="宋体" pitchFamily="2" charset="-122"/>
              </a:rPr>
              <a:t>标记</a:t>
            </a:r>
            <a:endParaRPr lang="en-US" altLang="zh-CN" sz="2200" dirty="0">
              <a:latin typeface="宋体" pitchFamily="2" charset="-122"/>
              <a:ea typeface="宋体" pitchFamily="2" charset="-122"/>
            </a:endParaRPr>
          </a:p>
          <a:p>
            <a:pPr>
              <a:spcBef>
                <a:spcPts val="0"/>
              </a:spcBef>
              <a:spcAft>
                <a:spcPts val="600"/>
              </a:spcAft>
              <a:defRPr/>
            </a:pPr>
            <a:r>
              <a:rPr lang="zh-CN" altLang="en-US" sz="2400" dirty="0">
                <a:latin typeface="宋体" pitchFamily="2" charset="-122"/>
                <a:ea typeface="宋体" pitchFamily="2" charset="-122"/>
              </a:rPr>
              <a:t>空白</a:t>
            </a:r>
            <a:endParaRPr lang="en-US" altLang="zh-CN" sz="2400" dirty="0">
              <a:latin typeface="宋体" pitchFamily="2" charset="-122"/>
              <a:ea typeface="宋体" pitchFamily="2" charset="-122"/>
            </a:endParaRPr>
          </a:p>
          <a:p>
            <a:pPr lvl="1">
              <a:spcBef>
                <a:spcPts val="0"/>
              </a:spcBef>
              <a:spcAft>
                <a:spcPts val="600"/>
              </a:spcAft>
              <a:defRPr/>
            </a:pPr>
            <a:r>
              <a:rPr lang="zh-CN" altLang="en-US" sz="2200" dirty="0">
                <a:latin typeface="宋体" pitchFamily="2" charset="-122"/>
                <a:ea typeface="宋体" pitchFamily="2" charset="-122"/>
              </a:rPr>
              <a:t>缩进</a:t>
            </a:r>
            <a:endParaRPr lang="en-US" altLang="zh-CN" sz="2200" dirty="0">
              <a:latin typeface="宋体" pitchFamily="2" charset="-122"/>
              <a:ea typeface="宋体" pitchFamily="2" charset="-122"/>
            </a:endParaRPr>
          </a:p>
          <a:p>
            <a:pPr lvl="1">
              <a:spcBef>
                <a:spcPts val="0"/>
              </a:spcBef>
              <a:spcAft>
                <a:spcPts val="600"/>
              </a:spcAft>
              <a:defRPr/>
            </a:pPr>
            <a:r>
              <a:rPr lang="zh-CN" altLang="en-US" sz="2200" dirty="0">
                <a:latin typeface="宋体" pitchFamily="2" charset="-122"/>
                <a:ea typeface="宋体" pitchFamily="2" charset="-122"/>
              </a:rPr>
              <a:t>续行</a:t>
            </a:r>
            <a:endParaRPr lang="en-US" altLang="zh-CN" sz="2200" dirty="0">
              <a:latin typeface="宋体" pitchFamily="2" charset="-122"/>
              <a:ea typeface="宋体" pitchFamily="2" charset="-122"/>
            </a:endParaRPr>
          </a:p>
          <a:p>
            <a:pPr lvl="1">
              <a:spcBef>
                <a:spcPts val="600"/>
              </a:spcBef>
              <a:spcAft>
                <a:spcPts val="600"/>
              </a:spcAft>
              <a:defRPr/>
            </a:pPr>
            <a:endParaRPr lang="en-US" altLang="zh-CN" sz="2200" dirty="0">
              <a:latin typeface="宋体" pitchFamily="2" charset="-122"/>
              <a:ea typeface="宋体" pitchFamily="2" charset="-122"/>
            </a:endParaRPr>
          </a:p>
          <a:p>
            <a:pPr marL="0" indent="0">
              <a:spcBef>
                <a:spcPts val="600"/>
              </a:spcBef>
              <a:spcAft>
                <a:spcPts val="600"/>
              </a:spcAft>
              <a:buNone/>
              <a:defRPr/>
            </a:pPr>
            <a:r>
              <a:rPr lang="en-US" altLang="zh-CN" sz="2400" dirty="0">
                <a:solidFill>
                  <a:srgbClr val="0000FF"/>
                </a:solidFill>
                <a:latin typeface="宋体" pitchFamily="2" charset="-122"/>
                <a:ea typeface="宋体" pitchFamily="2" charset="-122"/>
              </a:rPr>
              <a:t>   </a:t>
            </a:r>
          </a:p>
        </p:txBody>
      </p:sp>
      <p:sp>
        <p:nvSpPr>
          <p:cNvPr id="4" name="灯片编号占位符 3"/>
          <p:cNvSpPr>
            <a:spLocks noGrp="1"/>
          </p:cNvSpPr>
          <p:nvPr>
            <p:ph type="sldNum" sz="quarter" idx="10"/>
          </p:nvPr>
        </p:nvSpPr>
        <p:spPr/>
        <p:txBody>
          <a:bodyPr/>
          <a:lstStyle/>
          <a:p>
            <a:pPr>
              <a:defRPr/>
            </a:pPr>
            <a:fld id="{729309F6-2AF1-4E63-8445-75C2F9CD3C08}" type="slidenum">
              <a:rPr lang="en-US" altLang="zh-CN" smtClean="0"/>
              <a:pPr>
                <a:defRPr/>
              </a:pPr>
              <a:t>9</a:t>
            </a:fld>
            <a:endParaRPr lang="en-US" altLang="zh-CN"/>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669" y="836642"/>
            <a:ext cx="6934200" cy="585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495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1304</TotalTime>
  <Words>1234</Words>
  <Application>Microsoft Office PowerPoint</Application>
  <PresentationFormat>宽屏</PresentationFormat>
  <Paragraphs>201</Paragraphs>
  <Slides>31</Slides>
  <Notes>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Gill Sans</vt:lpstr>
      <vt:lpstr>方正平和简体</vt:lpstr>
      <vt:lpstr>华文楷体</vt:lpstr>
      <vt:lpstr>宋体</vt:lpstr>
      <vt:lpstr>幼圆</vt:lpstr>
      <vt:lpstr>Arial</vt:lpstr>
      <vt:lpstr>Calibri</vt:lpstr>
      <vt:lpstr>Calibri Light</vt:lpstr>
      <vt:lpstr>Courier New</vt:lpstr>
      <vt:lpstr>Garamond</vt:lpstr>
      <vt:lpstr>Symbol</vt:lpstr>
      <vt:lpstr>Tahoma</vt:lpstr>
      <vt:lpstr>Times New Roman</vt:lpstr>
      <vt:lpstr>Verdana</vt:lpstr>
      <vt:lpstr>Wingdings</vt:lpstr>
      <vt:lpstr>Office 主题</vt:lpstr>
      <vt:lpstr>《现代信息检索导论》 实验课程</vt:lpstr>
      <vt:lpstr>Requirements</vt:lpstr>
      <vt:lpstr>实验1：网络爬虫</vt:lpstr>
      <vt:lpstr>Python的版本</vt:lpstr>
      <vt:lpstr>Python安装</vt:lpstr>
      <vt:lpstr>Python参考文档</vt:lpstr>
      <vt:lpstr>第一个Python程序</vt:lpstr>
      <vt:lpstr>与Python交互——输入</vt:lpstr>
      <vt:lpstr>Python程序的组织</vt:lpstr>
      <vt:lpstr>自定义函数</vt:lpstr>
      <vt:lpstr>字符串</vt:lpstr>
      <vt:lpstr>字符串操作：取字符</vt:lpstr>
      <vt:lpstr>列表</vt:lpstr>
      <vt:lpstr>列表</vt:lpstr>
      <vt:lpstr>字典</vt:lpstr>
      <vt:lpstr>网络编程基础</vt:lpstr>
      <vt:lpstr>TCP/IP协议</vt:lpstr>
      <vt:lpstr>TCP/IP协议</vt:lpstr>
      <vt:lpstr>TCP/IP协议</vt:lpstr>
      <vt:lpstr>HTTP协议</vt:lpstr>
      <vt:lpstr>网页访问</vt:lpstr>
      <vt:lpstr>Python实现网络爬虫</vt:lpstr>
      <vt:lpstr>Using urllib in Python</vt:lpstr>
      <vt:lpstr>Using urllib in Python</vt:lpstr>
      <vt:lpstr>Using urllib in Python</vt:lpstr>
      <vt:lpstr>Using urllib in Python</vt:lpstr>
      <vt:lpstr>课堂练习1：</vt:lpstr>
      <vt:lpstr>HTML页面分析</vt:lpstr>
      <vt:lpstr>HTML页面分析</vt:lpstr>
      <vt:lpstr>HTML页面分析</vt:lpstr>
      <vt:lpstr>课堂练习2：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fanyachun</dc:creator>
  <cp:lastModifiedBy>刘 源</cp:lastModifiedBy>
  <cp:revision>54</cp:revision>
  <dcterms:created xsi:type="dcterms:W3CDTF">2016-09-26T01:43:47Z</dcterms:created>
  <dcterms:modified xsi:type="dcterms:W3CDTF">2018-12-05T08:54:51Z</dcterms:modified>
</cp:coreProperties>
</file>