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61"/>
  </p:handoutMasterIdLst>
  <p:sldIdLst>
    <p:sldId id="345" r:id="rId4"/>
    <p:sldId id="348" r:id="rId5"/>
    <p:sldId id="415" r:id="rId6"/>
    <p:sldId id="423" r:id="rId7"/>
    <p:sldId id="501" r:id="rId8"/>
    <p:sldId id="502" r:id="rId9"/>
    <p:sldId id="276" r:id="rId10"/>
    <p:sldId id="400" r:id="rId11"/>
    <p:sldId id="266" r:id="rId12"/>
    <p:sldId id="418" r:id="rId13"/>
    <p:sldId id="492" r:id="rId14"/>
    <p:sldId id="267" r:id="rId15"/>
    <p:sldId id="463" r:id="rId16"/>
    <p:sldId id="465" r:id="rId18"/>
    <p:sldId id="268" r:id="rId19"/>
    <p:sldId id="466" r:id="rId20"/>
    <p:sldId id="354" r:id="rId21"/>
    <p:sldId id="355" r:id="rId22"/>
    <p:sldId id="357" r:id="rId23"/>
    <p:sldId id="452" r:id="rId24"/>
    <p:sldId id="360" r:id="rId25"/>
    <p:sldId id="455" r:id="rId26"/>
    <p:sldId id="416" r:id="rId27"/>
    <p:sldId id="498" r:id="rId28"/>
    <p:sldId id="424" r:id="rId29"/>
    <p:sldId id="493" r:id="rId30"/>
    <p:sldId id="494" r:id="rId31"/>
    <p:sldId id="487" r:id="rId32"/>
    <p:sldId id="488" r:id="rId33"/>
    <p:sldId id="489" r:id="rId34"/>
    <p:sldId id="490" r:id="rId35"/>
    <p:sldId id="491" r:id="rId36"/>
    <p:sldId id="417" r:id="rId37"/>
    <p:sldId id="413" r:id="rId38"/>
    <p:sldId id="471" r:id="rId39"/>
    <p:sldId id="472" r:id="rId40"/>
    <p:sldId id="470" r:id="rId41"/>
    <p:sldId id="474" r:id="rId42"/>
    <p:sldId id="473" r:id="rId43"/>
    <p:sldId id="507" r:id="rId44"/>
    <p:sldId id="419" r:id="rId45"/>
    <p:sldId id="467" r:id="rId46"/>
    <p:sldId id="309" r:id="rId47"/>
    <p:sldId id="301" r:id="rId48"/>
    <p:sldId id="305" r:id="rId49"/>
    <p:sldId id="306" r:id="rId50"/>
    <p:sldId id="307" r:id="rId51"/>
    <p:sldId id="308" r:id="rId52"/>
    <p:sldId id="420" r:id="rId53"/>
    <p:sldId id="497" r:id="rId54"/>
    <p:sldId id="311" r:id="rId55"/>
    <p:sldId id="318" r:id="rId56"/>
    <p:sldId id="504" r:id="rId57"/>
    <p:sldId id="505" r:id="rId58"/>
    <p:sldId id="397" r:id="rId59"/>
    <p:sldId id="49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00"/>
    <a:srgbClr val="FF3300"/>
    <a:srgbClr val="FF0066"/>
    <a:srgbClr val="BB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 autoAdjust="0"/>
    <p:restoredTop sz="94646" autoAdjust="0"/>
  </p:normalViewPr>
  <p:slideViewPr>
    <p:cSldViewPr>
      <p:cViewPr varScale="1">
        <p:scale>
          <a:sx n="58" d="100"/>
          <a:sy n="58" d="100"/>
        </p:scale>
        <p:origin x="-102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88CAA-F2B2-441A-ACF0-C6B6D3D462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9EA4E-8E82-4FF6-A703-CD7A9D7523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D83ED-09BE-474F-B23E-5491A0CFE7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069C3-2C18-43F1-8EB0-E3EE21443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1CC225-AC09-4B7B-BF3B-683E9154FA70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61419F4-0A2A-4638-B654-AE2C8F3FEEDB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3FDF6E-D7F0-4E40-9175-C3A1313E6D72}" type="slidenum">
              <a:rPr lang="en-US" altLang="zh-CN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0758-2D0F-442E-A288-212C399C1C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08720"/>
            <a:ext cx="9144000" cy="568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0758-2D0F-442E-A288-212C399C1C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0F95-5E59-4ABD-A09E-7202373C7E52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8051" y="44624"/>
            <a:ext cx="2345717" cy="792088"/>
            <a:chOff x="1740990" y="239943"/>
            <a:chExt cx="2746157" cy="1189586"/>
          </a:xfrm>
        </p:grpSpPr>
        <p:sp>
          <p:nvSpPr>
            <p:cNvPr id="9" name="TextBox 8"/>
            <p:cNvSpPr txBox="1"/>
            <p:nvPr/>
          </p:nvSpPr>
          <p:spPr>
            <a:xfrm>
              <a:off x="1740990" y="239943"/>
              <a:ext cx="2746157" cy="5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计算机导论</a:t>
              </a:r>
              <a:endParaRPr lang="zh-CN" altLang="en-US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6615" y="874853"/>
              <a:ext cx="2194730" cy="5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INTRODUCTION OF COMPUTERS</a:t>
              </a:r>
              <a:endParaRPr lang="zh-CN" altLang="en-US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789529" y="843481"/>
              <a:ext cx="2276116" cy="0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幼圆" panose="02010509060101010101" pitchFamily="49" charset="-122"/>
          <a:ea typeface="幼圆" panose="020105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281930.htm" TargetMode="External"/><Relationship Id="rId8" Type="http://schemas.openxmlformats.org/officeDocument/2006/relationships/hyperlink" Target="http://baike.baidu.com/view/1685727.htm" TargetMode="External"/><Relationship Id="rId7" Type="http://schemas.openxmlformats.org/officeDocument/2006/relationships/hyperlink" Target="http://baike.baidu.com/view/23694.htm" TargetMode="External"/><Relationship Id="rId6" Type="http://schemas.openxmlformats.org/officeDocument/2006/relationships/hyperlink" Target="http://baike.baidu.com/view/2581.htm" TargetMode="External"/><Relationship Id="rId5" Type="http://schemas.openxmlformats.org/officeDocument/2006/relationships/hyperlink" Target="http://baike.baidu.com/view/29.htm" TargetMode="External"/><Relationship Id="rId4" Type="http://schemas.openxmlformats.org/officeDocument/2006/relationships/hyperlink" Target="http://baike.baidu.com/view/1047853.htm" TargetMode="External"/><Relationship Id="rId3" Type="http://schemas.openxmlformats.org/officeDocument/2006/relationships/hyperlink" Target="http://baike.baidu.com/view/4617250.htm" TargetMode="External"/><Relationship Id="rId2" Type="http://schemas.openxmlformats.org/officeDocument/2006/relationships/hyperlink" Target="http://baike.baidu.com/view/4615585.htm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://baike.baidu.com/view/1205877.htm" TargetMode="External"/><Relationship Id="rId12" Type="http://schemas.openxmlformats.org/officeDocument/2006/relationships/hyperlink" Target="http://baike.baidu.com/view/1351501.htm" TargetMode="External"/><Relationship Id="rId11" Type="http://schemas.openxmlformats.org/officeDocument/2006/relationships/hyperlink" Target="http://baike.baidu.com/view/553506.htm" TargetMode="External"/><Relationship Id="rId10" Type="http://schemas.openxmlformats.org/officeDocument/2006/relationships/hyperlink" Target="http://baike.baidu.com/view/24816.htm" TargetMode="External"/><Relationship Id="rId1" Type="http://schemas.openxmlformats.org/officeDocument/2006/relationships/hyperlink" Target="http://baike.baidu.com/view/329359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hyperlink" Target="http://bigdata.bnu.edu.cn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cst.bnu.edu.cn:8081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ke.com/sowiki/%E7%A3%81%E7%9B%98%E9%A9%B1%E5%8A%A8%E5%99%A8?prd=content_doc_search" TargetMode="Externa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hyperlink" Target="http://baike.baidu.com/view/597307.htm" TargetMode="External"/><Relationship Id="rId4" Type="http://schemas.openxmlformats.org/officeDocument/2006/relationships/hyperlink" Target="http://baike.baidu.com/subview/552870/12540959.htm" TargetMode="External"/><Relationship Id="rId3" Type="http://schemas.openxmlformats.org/officeDocument/2006/relationships/hyperlink" Target="http://baike.baidu.com/subview/38752/8058697.htm" TargetMode="External"/><Relationship Id="rId2" Type="http://schemas.openxmlformats.org/officeDocument/2006/relationships/hyperlink" Target="http://baike.baidu.com/subview/257682/12521661.htm" TargetMode="External"/><Relationship Id="rId1" Type="http://schemas.openxmlformats.org/officeDocument/2006/relationships/hyperlink" Target="http://baike.baidu.com/view/114338.ht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aike.com/sowiki/DB2?prd=content_doc_searc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dirty="0" smtClean="0"/>
              <a:t>从我们熟悉的系统说起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38" y="1571612"/>
            <a:ext cx="3929090" cy="20717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从学院网站、学校网站、到火车票和银行系统、购票网站，这些系统的共同点是什么？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0824ab18972bd40763d7614e7f899e510fb3097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85926"/>
            <a:ext cx="4419600" cy="3124200"/>
          </a:xfrm>
          <a:prstGeom prst="rect">
            <a:avLst/>
          </a:prstGeom>
        </p:spPr>
      </p:pic>
      <p:sp>
        <p:nvSpPr>
          <p:cNvPr id="6" name="波形 5"/>
          <p:cNvSpPr/>
          <p:nvPr/>
        </p:nvSpPr>
        <p:spPr>
          <a:xfrm>
            <a:off x="4786314" y="4071942"/>
            <a:ext cx="3857652" cy="1928826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通过网络和浏览器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搜索数据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984" y="116632"/>
            <a:ext cx="6400816" cy="720080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218" name="Picture 2" descr="http://img.blog.csdn.net/20130817105630328?watermark/2/text/aHR0cDovL2Jsb2cuY3Nkbi5uZXQvcGVuZ19kZ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95" y="836930"/>
            <a:ext cx="9175750" cy="57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dirty="0"/>
          </a:p>
        </p:txBody>
      </p:sp>
      <p:pic>
        <p:nvPicPr>
          <p:cNvPr id="4" name="内容占位符 3" descr="捕获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2" y="928670"/>
            <a:ext cx="4355349" cy="5733714"/>
          </a:xfrm>
        </p:spPr>
      </p:pic>
      <p:pic>
        <p:nvPicPr>
          <p:cNvPr id="5" name="图片 4" descr="捕获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98"/>
            <a:ext cx="10164711" cy="57128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0"/>
            <a:ext cx="8229600" cy="720080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数据库管理系统的分类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简单或复杂：有的数据库非常简单，甚至只是一个文本文件（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SQLite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XXX.db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）；有的数据库异常庞大复杂，需要专业培训才能正常使用（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Oracle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DB2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收费或免费：收费的（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 Server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），免费的（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MySQL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None/>
            </a:pP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收费与否一般不决定软件品质，区别在于有无技术支持。</a:t>
            </a:r>
            <a:endParaRPr lang="en-US" altLang="zh-CN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数据库的发展变化很快，较新的有</a:t>
            </a:r>
            <a:r>
              <a:rPr lang="en-US" altLang="zh-CN" sz="2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NoSQL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NewSQL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，但应用最为广泛的仍是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关系型数据库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8" name="Picture 2" descr="http://pic.baike.soso.com/p/20140320/20140320092917-140055188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4" t="35821" r="23581" b="28835"/>
          <a:stretch>
            <a:fillRect/>
          </a:stretch>
        </p:blipFill>
        <p:spPr bwMode="auto">
          <a:xfrm>
            <a:off x="1714480" y="2928934"/>
            <a:ext cx="1499616" cy="6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2.sina.com.cn/IT/it2/2002-04-25/1_2-1-13-254_2002042513373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b="10269"/>
          <a:stretch>
            <a:fillRect/>
          </a:stretch>
        </p:blipFill>
        <p:spPr bwMode="auto">
          <a:xfrm>
            <a:off x="3786182" y="2928934"/>
            <a:ext cx="1444895" cy="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pic.baike.soso.com/p/20140127/20140127132307-207130445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" b="9801"/>
          <a:stretch>
            <a:fillRect/>
          </a:stretch>
        </p:blipFill>
        <p:spPr bwMode="auto">
          <a:xfrm>
            <a:off x="6143636" y="2857496"/>
            <a:ext cx="1085419" cy="6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4143380"/>
            <a:ext cx="2424571" cy="673129"/>
          </a:xfrm>
          <a:prstGeom prst="rect">
            <a:avLst/>
          </a:prstGeom>
        </p:spPr>
      </p:pic>
      <p:pic>
        <p:nvPicPr>
          <p:cNvPr id="4104" name="Picture 8" descr="http://pic.58pic.com/58pic/14/42/87/90X58PICjnE_1024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22902" r="4301" b="28818"/>
          <a:stretch>
            <a:fillRect/>
          </a:stretch>
        </p:blipFill>
        <p:spPr bwMode="auto">
          <a:xfrm>
            <a:off x="6858016" y="4000504"/>
            <a:ext cx="1411815" cy="7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116632"/>
            <a:ext cx="6543692" cy="720080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商用数据库管理系统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b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System R</a:t>
            </a:r>
            <a:endParaRPr lang="en-US" altLang="zh-CN" sz="2400" b="1" dirty="0" smtClean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IBM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1970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1980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年产品退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出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市场</a:t>
            </a:r>
            <a:endParaRPr lang="zh-CN" altLang="en-US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FF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Ingres</a:t>
            </a:r>
            <a:endParaRPr lang="en-US" altLang="zh-CN" sz="2400" b="1" dirty="0" smtClean="0">
              <a:solidFill>
                <a:srgbClr val="FF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加州伯克利分校，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Michael </a:t>
            </a:r>
            <a:r>
              <a:rPr lang="en-US" altLang="zh-CN" sz="20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Stonebraker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1973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Oracle</a:t>
            </a:r>
            <a:endParaRPr lang="en-US" altLang="zh-CN" b="1" kern="0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eaLnBrk="0" hangingPunct="0">
              <a:buFontTx/>
              <a:buChar char="•"/>
              <a:defRPr/>
            </a:pP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1977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年创办公司，劳伦斯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埃里森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(Larry Ellison)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等三人，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1979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年推出商用数据库系统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Oracle</a:t>
            </a:r>
            <a:endParaRPr lang="en-US" altLang="zh-CN" b="1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DB2 </a:t>
            </a:r>
            <a:endParaRPr lang="en-US" altLang="zh-CN" b="1" kern="0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eaLnBrk="0" hangingPunct="0">
              <a:buFontTx/>
              <a:buChar char="•"/>
              <a:defRPr/>
            </a:pP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IBM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1983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年推出</a:t>
            </a:r>
            <a:endParaRPr lang="en-US" altLang="zh-CN" b="1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0" hangingPunct="0"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Informix</a:t>
            </a:r>
            <a:endParaRPr lang="en-US" altLang="zh-CN" b="1" kern="0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eaLnBrk="0" hangingPunct="0">
              <a:buFontTx/>
              <a:buChar char="•"/>
              <a:defRPr/>
            </a:pP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1980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年成立，为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Unix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提供数据库产品</a:t>
            </a:r>
            <a:endParaRPr lang="zh-CN" altLang="en-US" b="1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eaLnBrk="0" hangingPunct="0">
              <a:buFontTx/>
              <a:buChar char="•"/>
              <a:defRPr/>
            </a:pP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2001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年被</a:t>
            </a:r>
            <a:r>
              <a:rPr lang="en-US" altLang="zh-CN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IBM</a:t>
            </a:r>
            <a:r>
              <a:rPr lang="zh-CN" altLang="en-US" b="1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收购</a:t>
            </a:r>
            <a:endParaRPr lang="zh-CN" altLang="en-US" b="1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buFontTx/>
              <a:buNone/>
            </a:pPr>
            <a:endParaRPr lang="zh-CN" alt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64" y="1749500"/>
            <a:ext cx="3214678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 smtClean="0">
                <a:latin typeface="Times New Roman" panose="02020603050405020304" pitchFamily="18" charset="0"/>
              </a:rPr>
              <a:t>双双获得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ACM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1988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年“软件系统奖”。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427" y="11242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著名的数据库原型及产品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b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商用数据库管理系统（续）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Sybase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1984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年成立公司，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1987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年推出数据库产品</a:t>
            </a:r>
            <a:endParaRPr lang="zh-CN" altLang="en-US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2010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年被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SAP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收购</a:t>
            </a:r>
            <a:endParaRPr lang="zh-CN" altLang="en-US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 Server</a:t>
            </a:r>
            <a:endParaRPr lang="en-US" altLang="zh-CN" sz="2400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微软、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Sybase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公司等于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1988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年推出第一个版本</a:t>
            </a:r>
            <a:endParaRPr lang="zh-CN" altLang="en-US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2400" b="1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PostgreSQL</a:t>
            </a:r>
            <a:endParaRPr lang="en-US" altLang="zh-CN" sz="2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开源数据库，始于</a:t>
            </a:r>
            <a:r>
              <a:rPr lang="en-US" altLang="zh-CN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Ingres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项目</a:t>
            </a:r>
            <a:endParaRPr lang="zh-CN" altLang="en-US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2400" b="1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MySQL</a:t>
            </a:r>
            <a:endParaRPr lang="en-US" altLang="zh-CN" sz="2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开源数据库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b="1" dirty="0" err="1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KingBase</a:t>
            </a:r>
            <a:r>
              <a:rPr lang="en-US" altLang="zh-CN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金仓数据库</a:t>
            </a:r>
            <a:endParaRPr lang="en-US" altLang="zh-CN" b="1" dirty="0" smtClean="0">
              <a:solidFill>
                <a:srgbClr val="00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3" y="5715016"/>
            <a:ext cx="671517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这么多数据库管理系统 到底选择哪一款？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31196"/>
          <a:stretch>
            <a:fillRect/>
          </a:stretch>
        </p:blipFill>
        <p:spPr>
          <a:xfrm>
            <a:off x="251460" y="1020445"/>
            <a:ext cx="8629650" cy="53270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1.4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数据库模型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264910"/>
            <a:ext cx="3676968" cy="466442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数据库模型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：是对现实世界数据特征的抽象，是对现实世界的模拟，是数据库系统的核心和基础。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通常由数据结构、数据操作和完整性约束三部分组成，是严格定义的一组概念的集合，精确的描述了系统的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静态特性、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动态特性和完整性约束条件。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42" name="Picture 2" descr="http://img0.tuicool.com/ZjUfM3q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945799" cy="37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数据库模型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7158" y="1071546"/>
            <a:ext cx="2846690" cy="422966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数据库在计算机科学领域中地位显著。伴随着数据库的发展，产生了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四位直接相关的图灵奖获得者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沿着他们的足迹，让我们感受一下数据库前进道路上的里程碑：</a:t>
            </a:r>
            <a:endPara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http://image.sciencenet.cn/album/201504/13/1705186fzykf4wf6je8lu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31" y="1214422"/>
            <a:ext cx="5950469" cy="35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025762" y="5300679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</a:rPr>
              <a:t>需要多少论文才能得到图灵奖 </a:t>
            </a:r>
            <a:r>
              <a:rPr lang="en-US" altLang="zh-CN" sz="1600" dirty="0">
                <a:solidFill>
                  <a:prstClr val="black"/>
                </a:solidFill>
              </a:rPr>
              <a:t>–</a:t>
            </a:r>
            <a:r>
              <a:rPr lang="zh-CN" altLang="en-US" sz="1600" dirty="0">
                <a:solidFill>
                  <a:prstClr val="black"/>
                </a:solidFill>
              </a:rPr>
              <a:t>数据库界的四位图灵奖得主，</a:t>
            </a:r>
            <a:endParaRPr lang="en-US" altLang="zh-CN" sz="16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 科学网：</a:t>
            </a:r>
            <a:r>
              <a:rPr lang="en-US" altLang="zh-CN" sz="1600" dirty="0">
                <a:solidFill>
                  <a:prstClr val="black"/>
                </a:solidFill>
              </a:rPr>
              <a:t>http://blog.sciencenet.cn/blog-287179-882071.html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数据库模型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20" y="1000108"/>
            <a:ext cx="4929221" cy="478634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埃德加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弗兰克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·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科德（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Edgar Frank </a:t>
            </a:r>
            <a:r>
              <a:rPr lang="en-US" altLang="zh-CN" sz="2400" dirty="0" err="1">
                <a:latin typeface="幼圆" panose="02010509060101010101" pitchFamily="49" charset="-122"/>
                <a:ea typeface="幼圆" panose="02010509060101010101" pitchFamily="49" charset="-122"/>
              </a:rPr>
              <a:t>Codd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1923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－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2003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）是密执安大学哲学博士，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IBM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公司研究员，被誉为“关系数据库之父”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，因为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在数据库管理系统的理论和实践方面的杰出贡献于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1981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年获图灵奖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年，科德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发表“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大型共享数据库的关系模型”的论文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，首次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提出了数据库的关系模型。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362" name="Picture 2" descr="http://htmljs.b0.upaiyun.com/uploads/1395189781820-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585" y="1285860"/>
            <a:ext cx="4080415" cy="351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357818" y="5214950"/>
            <a:ext cx="371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密歇根大学（</a:t>
            </a:r>
            <a:r>
              <a:rPr lang="en-US" sz="1600" dirty="0" smtClean="0"/>
              <a:t>University of Michigan），</a:t>
            </a:r>
            <a:r>
              <a:rPr lang="zh-CN" altLang="en-US" sz="1600" dirty="0" smtClean="0"/>
              <a:t>创建于</a:t>
            </a:r>
            <a:r>
              <a:rPr lang="en-US" altLang="zh-CN" sz="1600" dirty="0" smtClean="0"/>
              <a:t>1817</a:t>
            </a:r>
            <a:r>
              <a:rPr lang="zh-CN" altLang="en-US" sz="1600" dirty="0" smtClean="0"/>
              <a:t>年，是美国历史上最悠久的公立大学之一，在世界范围内享有声誉。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数据库模型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268760"/>
            <a:ext cx="5000628" cy="48034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Michael </a:t>
            </a:r>
            <a:r>
              <a:rPr lang="en-US" altLang="zh-CN" sz="24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Stonebraker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因“对现代数据库系统底层的概念与实践所做出的基础性贡献”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而获得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2014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年图灵奖（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Google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资助，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万美元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是数据库领域自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1973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Bachman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（数据库与网状数据库）、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1981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Codd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（关系数据库）、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1998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Gray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（数据库与事务处理）之后的第四位图灵奖得主。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AutoShape 2" descr="https://pic2.zhimg.com/6f925d02bf0cedd48a41c6ca460ac4ed_r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2052" name="Picture 4" descr="https://pic2.zhimg.com/6f925d02bf0cedd48a41c6ca460ac4ed_b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4"/>
          <a:stretch>
            <a:fillRect/>
          </a:stretch>
        </p:blipFill>
        <p:spPr bwMode="auto">
          <a:xfrm>
            <a:off x="5072066" y="1643050"/>
            <a:ext cx="3822772" cy="34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429256" y="1142984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Michael </a:t>
            </a:r>
            <a:r>
              <a:rPr lang="en-US" altLang="zh-CN" sz="28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Stonebraker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数据存在哪里呢？</a:t>
            </a:r>
            <a:endParaRPr lang="zh-CN" altLang="en-US" dirty="0"/>
          </a:p>
        </p:txBody>
      </p:sp>
      <p:pic>
        <p:nvPicPr>
          <p:cNvPr id="6" name="内容占位符 5" descr="0610020019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596" y="928670"/>
            <a:ext cx="4300604" cy="5245100"/>
          </a:xfrm>
        </p:spPr>
      </p:pic>
      <p:grpSp>
        <p:nvGrpSpPr>
          <p:cNvPr id="7" name="组合 6"/>
          <p:cNvGrpSpPr/>
          <p:nvPr/>
        </p:nvGrpSpPr>
        <p:grpSpPr>
          <a:xfrm>
            <a:off x="3929058" y="785794"/>
            <a:ext cx="4786346" cy="3786214"/>
            <a:chOff x="3881438" y="2714625"/>
            <a:chExt cx="2514602" cy="1714500"/>
          </a:xfrm>
        </p:grpSpPr>
        <p:pic>
          <p:nvPicPr>
            <p:cNvPr id="8" name="Picture 2" descr="C:\Dokumente und Einstellungen\michahel\Desktop\Internet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81440" y="2714625"/>
              <a:ext cx="251460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uppieren 63"/>
            <p:cNvGrpSpPr/>
            <p:nvPr/>
          </p:nvGrpSpPr>
          <p:grpSpPr bwMode="auto">
            <a:xfrm>
              <a:off x="3881438" y="3286130"/>
              <a:ext cx="1428750" cy="757239"/>
              <a:chOff x="3881430" y="3357562"/>
              <a:chExt cx="1428760" cy="757470"/>
            </a:xfrm>
          </p:grpSpPr>
          <p:pic>
            <p:nvPicPr>
              <p:cNvPr id="10" name="Picture 2" descr="http://www.computer-kram.de/images/computer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32" t="2632" r="1756" b="2632"/>
              <a:stretch>
                <a:fillRect/>
              </a:stretch>
            </p:blipFill>
            <p:spPr bwMode="auto">
              <a:xfrm>
                <a:off x="3881430" y="3357562"/>
                <a:ext cx="571504" cy="566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" descr="http://www.heh-online.de/Laptop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81495" y="3571876"/>
                <a:ext cx="633201" cy="500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" descr="http://www.portable-lifestyle.de/wp-content/uploads/2007/07/iphone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CFCFC"/>
                  </a:clrFrom>
                  <a:clrTo>
                    <a:srgbClr val="FCFCF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4438" y="3643314"/>
                <a:ext cx="285752" cy="471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4214810" y="4286256"/>
            <a:ext cx="492919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人们怎么组织数据？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数据怎么存储和管理的？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为什么每个人看到的数据不一样？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ts val="1200"/>
              </a:spcBef>
              <a:defRPr/>
            </a:pP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1943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年出生，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1965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年在</a:t>
            </a:r>
            <a:r>
              <a:rPr lang="zh-CN" altLang="en-US" kern="0" dirty="0" smtClean="0">
                <a:solidFill>
                  <a:srgbClr val="0000B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普林斯顿大学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获得学士学位，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1966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年和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1971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年在</a:t>
            </a:r>
            <a:r>
              <a:rPr lang="zh-CN" altLang="en-US" kern="0" dirty="0" smtClean="0">
                <a:solidFill>
                  <a:srgbClr val="0000B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密歇根大学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获得硕士和博士学位；</a:t>
            </a:r>
            <a:endParaRPr lang="en-US" altLang="zh-CN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>
              <a:spcBef>
                <a:spcPts val="1200"/>
              </a:spcBef>
              <a:defRPr/>
            </a:pP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1971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年在</a:t>
            </a:r>
            <a:r>
              <a:rPr lang="zh-CN" altLang="en-US" kern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加州大学伯克利分校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任教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29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年，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2001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年成为</a:t>
            </a:r>
            <a:r>
              <a:rPr lang="en-US" altLang="zh-CN" kern="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MIT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计算机科学与人工智能实验室兼职教授；</a:t>
            </a:r>
            <a:endParaRPr lang="en-US" altLang="zh-CN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>
              <a:spcBef>
                <a:spcPts val="1200"/>
              </a:spcBef>
              <a:defRPr/>
            </a:pP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Ingres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Postgres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XPRS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Mariposa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Aurora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C-Store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Morpheus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H-Store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kern="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SciDB</a:t>
            </a:r>
            <a:endParaRPr lang="en-US" altLang="zh-CN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>
              <a:spcBef>
                <a:spcPts val="1200"/>
              </a:spcBef>
              <a:defRPr/>
            </a:pP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大学科研项目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 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研发原型系统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创办公司进行成果转化</a:t>
            </a:r>
            <a:r>
              <a:rPr lang="en-US" altLang="zh-CN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-&gt;</a:t>
            </a:r>
            <a:r>
              <a:rPr lang="zh-CN" altLang="en-US" kern="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公司被收购，成果商业化</a:t>
            </a:r>
            <a:endParaRPr lang="zh-CN" altLang="en-US" kern="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124378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buFontTx/>
              <a:buChar char="•"/>
              <a:defRPr/>
            </a:pPr>
            <a:endParaRPr lang="zh-CN" altLang="en-US" sz="20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en-US" altLang="zh-CN" dirty="0" smtClean="0"/>
              <a:t>.5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浪潮之巅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-Oracle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720" y="1071546"/>
            <a:ext cx="3534092" cy="38576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甲骨文公司，全称甲骨文股份有限公司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甲骨文软件系统有限公司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，是全球最大的企业级软件公司，总部位于美国加利福尼亚州的红木滩。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1989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年正式进入中国市场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074" name="Picture 2" descr="Oracle Compan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99" y="1131094"/>
            <a:ext cx="5228201" cy="39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653882" y="5167672"/>
            <a:ext cx="21630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rgbClr val="333333"/>
                </a:solidFill>
                <a:latin typeface="Tahoma" panose="020B0604030504040204" pitchFamily="34" charset="0"/>
              </a:rPr>
              <a:t>美国 </a:t>
            </a:r>
            <a:r>
              <a:rPr lang="en-US" altLang="zh-CN" sz="1350" dirty="0">
                <a:solidFill>
                  <a:srgbClr val="333333"/>
                </a:solidFill>
                <a:latin typeface="Tahoma" panose="020B0604030504040204" pitchFamily="34" charset="0"/>
              </a:rPr>
              <a:t>Oracle </a:t>
            </a:r>
            <a:r>
              <a:rPr lang="zh-CN" altLang="en-US" sz="1350" dirty="0">
                <a:solidFill>
                  <a:srgbClr val="333333"/>
                </a:solidFill>
                <a:latin typeface="Tahoma" panose="020B0604030504040204" pitchFamily="34" charset="0"/>
              </a:rPr>
              <a:t>公司总部一瞥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143512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2013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年，甲骨文已超越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IBM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，成为继 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Microsoft 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后全球第二大软件公司。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浪潮之巅</a:t>
            </a:r>
            <a:r>
              <a:rPr lang="en-US" altLang="zh-CN" dirty="0" smtClean="0"/>
              <a:t>-Oracle</a:t>
            </a:r>
            <a:r>
              <a:rPr lang="zh-CN" altLang="en-US" dirty="0" smtClean="0"/>
              <a:t>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1000108"/>
            <a:ext cx="3043230" cy="52460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操作系统</a:t>
            </a:r>
            <a:endParaRPr lang="zh-CN" altLang="en-US" dirty="0" smtClean="0"/>
          </a:p>
          <a:p>
            <a:pPr lvl="1"/>
            <a:r>
              <a:rPr lang="en-US" dirty="0" smtClean="0">
                <a:hlinkClick r:id="rId1"/>
              </a:rPr>
              <a:t>Solaris</a:t>
            </a:r>
            <a:endParaRPr lang="zh-CN" altLang="en-US" dirty="0" smtClean="0"/>
          </a:p>
          <a:p>
            <a:pPr lvl="1"/>
            <a:r>
              <a:rPr lang="en-US" dirty="0" smtClean="0">
                <a:hlinkClick r:id="rId2"/>
              </a:rPr>
              <a:t>Oracle Linux</a:t>
            </a:r>
            <a:endParaRPr lang="zh-CN" altLang="en-US" dirty="0" smtClean="0"/>
          </a:p>
          <a:p>
            <a:r>
              <a:rPr lang="zh-CN" altLang="en-US" dirty="0" smtClean="0"/>
              <a:t>虚拟技术</a:t>
            </a:r>
            <a:endParaRPr lang="zh-CN" altLang="en-US" dirty="0" smtClean="0"/>
          </a:p>
          <a:p>
            <a:pPr lvl="1"/>
            <a:r>
              <a:rPr lang="en-US" dirty="0" smtClean="0">
                <a:hlinkClick r:id="rId3"/>
              </a:rPr>
              <a:t>Oracle VM</a:t>
            </a:r>
            <a:endParaRPr lang="zh-CN" altLang="en-US" dirty="0" smtClean="0"/>
          </a:p>
          <a:p>
            <a:pPr lvl="1"/>
            <a:r>
              <a:rPr lang="en-US" dirty="0" err="1" smtClean="0">
                <a:hlinkClick r:id="rId4"/>
              </a:rPr>
              <a:t>VirtualBox</a:t>
            </a:r>
            <a:endParaRPr lang="zh-CN" altLang="en-US" dirty="0" smtClean="0"/>
          </a:p>
          <a:p>
            <a:r>
              <a:rPr lang="en-US" dirty="0" smtClean="0"/>
              <a:t>Java</a:t>
            </a:r>
            <a:r>
              <a:rPr lang="zh-CN" altLang="en-US" dirty="0" smtClean="0"/>
              <a:t>平台</a:t>
            </a:r>
            <a:endParaRPr lang="zh-CN" altLang="en-US" dirty="0" smtClean="0"/>
          </a:p>
          <a:p>
            <a:pPr lvl="1"/>
            <a:r>
              <a:rPr lang="en-US" dirty="0" smtClean="0">
                <a:hlinkClick r:id="rId5"/>
              </a:rPr>
              <a:t>Java</a:t>
            </a:r>
            <a:endParaRPr lang="zh-CN" altLang="en-US" dirty="0" smtClean="0"/>
          </a:p>
          <a:p>
            <a:pPr lvl="1"/>
            <a:r>
              <a:rPr lang="en-US" dirty="0" err="1" smtClean="0">
                <a:hlinkClick r:id="rId6"/>
              </a:rPr>
              <a:t>GlassFish</a:t>
            </a:r>
            <a:r>
              <a:rPr lang="zh-CN" altLang="en-US" dirty="0" smtClean="0"/>
              <a:t>（</a:t>
            </a:r>
            <a:r>
              <a:rPr lang="en-US" dirty="0" smtClean="0"/>
              <a:t>Sun Java System Application Server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en-US" dirty="0" err="1" smtClean="0">
                <a:hlinkClick r:id="rId7"/>
              </a:rPr>
              <a:t>WebLogic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572000" y="1000108"/>
            <a:ext cx="3429024" cy="52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数据库管理系统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en-US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Oracle数据库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Berkeley DB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lang="en-US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MySQL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 DB 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其它软件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1"/>
              </a:rPr>
              <a:t>NetBeans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2"/>
              </a:rPr>
              <a:t>Sun Grid Engine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微软雅黑" panose="020B0503020204020204" pitchFamily="34" charset="-122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3"/>
              </a:rPr>
              <a:t>Sun Studio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714488"/>
            <a:ext cx="677108" cy="3897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 smtClean="0"/>
              <a:t>Oracle</a:t>
            </a:r>
            <a:r>
              <a:rPr lang="zh-CN" altLang="en-US" sz="3200" b="1" dirty="0" smtClean="0"/>
              <a:t>公司主要产品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2285984" y="2214554"/>
            <a:ext cx="4786346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数据库产生与基本概念</a:t>
            </a:r>
            <a:endParaRPr lang="en-US" altLang="zh-CN" sz="36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2500298" y="3143248"/>
            <a:ext cx="5000660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关系模型与关系理论</a:t>
            </a:r>
            <a:endParaRPr lang="en-US" altLang="zh-CN" sz="36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2786050" y="4071942"/>
            <a:ext cx="44922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结构化查询语言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3143240" y="4929198"/>
            <a:ext cx="399337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数据库应用举例  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2021681" y="1235075"/>
            <a:ext cx="333777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Avanti" pitchFamily="2" charset="0"/>
                <a:cs typeface="Aharoni" pitchFamily="2" charset="-79"/>
              </a:rPr>
              <a:t>ontents</a:t>
            </a:r>
            <a:endParaRPr lang="zh-CN" altLang="en-US" sz="7200" b="1" dirty="0">
              <a:solidFill>
                <a:schemeClr val="bg1"/>
              </a:solidFill>
              <a:latin typeface="Avanti" pitchFamily="2" charset="0"/>
              <a:cs typeface="Aharoni" pitchFamily="2" charset="-79"/>
            </a:endParaRPr>
          </a:p>
        </p:txBody>
      </p:sp>
      <p:sp>
        <p:nvSpPr>
          <p:cNvPr id="5127" name="任意多边形 8"/>
          <p:cNvSpPr/>
          <p:nvPr/>
        </p:nvSpPr>
        <p:spPr bwMode="auto">
          <a:xfrm>
            <a:off x="-1840706" y="-39688"/>
            <a:ext cx="5133975" cy="6897688"/>
          </a:xfrm>
          <a:custGeom>
            <a:avLst/>
            <a:gdLst/>
            <a:ahLst/>
            <a:cxnLst>
              <a:cxn ang="0">
                <a:pos x="4474239" y="1271935"/>
              </a:cxn>
              <a:cxn ang="0">
                <a:pos x="4205077" y="1342677"/>
              </a:cxn>
              <a:cxn ang="0">
                <a:pos x="4010681" y="1535077"/>
              </a:cxn>
              <a:cxn ang="0">
                <a:pos x="3939461" y="1801755"/>
              </a:cxn>
              <a:cxn ang="0">
                <a:pos x="4010670" y="2070722"/>
              </a:cxn>
              <a:cxn ang="0">
                <a:pos x="4205221" y="2264774"/>
              </a:cxn>
              <a:cxn ang="0">
                <a:pos x="4475640" y="2335754"/>
              </a:cxn>
              <a:cxn ang="0">
                <a:pos x="4839371" y="2195316"/>
              </a:cxn>
              <a:cxn ang="0">
                <a:pos x="4895214" y="2136032"/>
              </a:cxn>
              <a:cxn ang="0">
                <a:pos x="4953213" y="2029050"/>
              </a:cxn>
              <a:cxn ang="0">
                <a:pos x="4820369" y="2029050"/>
              </a:cxn>
              <a:cxn ang="0">
                <a:pos x="4741506" y="2116414"/>
              </a:cxn>
              <a:cxn ang="0">
                <a:pos x="4680232" y="2165174"/>
              </a:cxn>
              <a:cxn ang="0">
                <a:pos x="4479743" y="2211939"/>
              </a:cxn>
              <a:cxn ang="0">
                <a:pos x="4275752" y="2156001"/>
              </a:cxn>
              <a:cxn ang="0">
                <a:pos x="4127597" y="2026793"/>
              </a:cxn>
              <a:cxn ang="0">
                <a:pos x="4068970" y="1801755"/>
              </a:cxn>
              <a:cxn ang="0">
                <a:pos x="4124423" y="1600359"/>
              </a:cxn>
              <a:cxn ang="0">
                <a:pos x="4274123" y="1451499"/>
              </a:cxn>
              <a:cxn ang="0">
                <a:pos x="4475562" y="1395751"/>
              </a:cxn>
              <a:cxn ang="0">
                <a:pos x="4611175" y="1418099"/>
              </a:cxn>
              <a:cxn ang="0">
                <a:pos x="4734835" y="1484599"/>
              </a:cxn>
              <a:cxn ang="0">
                <a:pos x="4816411" y="1572936"/>
              </a:cxn>
              <a:cxn ang="0">
                <a:pos x="4950423" y="1572936"/>
              </a:cxn>
              <a:cxn ang="0">
                <a:pos x="4901568" y="1475226"/>
              </a:cxn>
              <a:cxn ang="0">
                <a:pos x="4767167" y="1355257"/>
              </a:cxn>
              <a:cxn ang="0">
                <a:pos x="4474239" y="1271935"/>
              </a:cxn>
              <a:cxn ang="0">
                <a:pos x="2374977" y="0"/>
              </a:cxn>
              <a:cxn ang="0">
                <a:pos x="4470323" y="0"/>
              </a:cxn>
              <a:cxn ang="0">
                <a:pos x="6845300" y="6897688"/>
              </a:cxn>
              <a:cxn ang="0">
                <a:pos x="0" y="6897688"/>
              </a:cxn>
              <a:cxn ang="0">
                <a:pos x="2374977" y="0"/>
              </a:cxn>
            </a:cxnLst>
            <a:rect l="0" t="0" r="r" b="b"/>
            <a:pathLst>
              <a:path w="6845300" h="6897688">
                <a:moveTo>
                  <a:pt x="4474239" y="1271935"/>
                </a:moveTo>
                <a:cubicBezTo>
                  <a:pt x="4376915" y="1271935"/>
                  <a:pt x="4287194" y="1295516"/>
                  <a:pt x="4205077" y="1342677"/>
                </a:cubicBezTo>
                <a:cubicBezTo>
                  <a:pt x="4122959" y="1389838"/>
                  <a:pt x="4058161" y="1453971"/>
                  <a:pt x="4010681" y="1535077"/>
                </a:cubicBezTo>
                <a:cubicBezTo>
                  <a:pt x="3963201" y="1616183"/>
                  <a:pt x="3939461" y="1705075"/>
                  <a:pt x="3939461" y="1801755"/>
                </a:cubicBezTo>
                <a:cubicBezTo>
                  <a:pt x="3939461" y="1899019"/>
                  <a:pt x="3963197" y="1988675"/>
                  <a:pt x="4010670" y="2070722"/>
                </a:cubicBezTo>
                <a:cubicBezTo>
                  <a:pt x="4058142" y="2152770"/>
                  <a:pt x="4122993" y="2217453"/>
                  <a:pt x="4205221" y="2264774"/>
                </a:cubicBezTo>
                <a:cubicBezTo>
                  <a:pt x="4287450" y="2312094"/>
                  <a:pt x="4377590" y="2335754"/>
                  <a:pt x="4475640" y="2335754"/>
                </a:cubicBezTo>
                <a:cubicBezTo>
                  <a:pt x="4610174" y="2335754"/>
                  <a:pt x="4731418" y="2288942"/>
                  <a:pt x="4839371" y="2195316"/>
                </a:cubicBezTo>
                <a:cubicBezTo>
                  <a:pt x="4860770" y="2175585"/>
                  <a:pt x="4879385" y="2155823"/>
                  <a:pt x="4895214" y="2136032"/>
                </a:cubicBezTo>
                <a:cubicBezTo>
                  <a:pt x="4911043" y="2116241"/>
                  <a:pt x="4930376" y="2080581"/>
                  <a:pt x="4953213" y="2029050"/>
                </a:cubicBezTo>
                <a:lnTo>
                  <a:pt x="4820369" y="2029050"/>
                </a:lnTo>
                <a:cubicBezTo>
                  <a:pt x="4787666" y="2070322"/>
                  <a:pt x="4761378" y="2099443"/>
                  <a:pt x="4741506" y="2116414"/>
                </a:cubicBezTo>
                <a:cubicBezTo>
                  <a:pt x="4721633" y="2133384"/>
                  <a:pt x="4701209" y="2149638"/>
                  <a:pt x="4680232" y="2165174"/>
                </a:cubicBezTo>
                <a:cubicBezTo>
                  <a:pt x="4609459" y="2196350"/>
                  <a:pt x="4542629" y="2211939"/>
                  <a:pt x="4479743" y="2211939"/>
                </a:cubicBezTo>
                <a:cubicBezTo>
                  <a:pt x="4407094" y="2211939"/>
                  <a:pt x="4339097" y="2193293"/>
                  <a:pt x="4275752" y="2156001"/>
                </a:cubicBezTo>
                <a:cubicBezTo>
                  <a:pt x="4213021" y="2118799"/>
                  <a:pt x="4163636" y="2075729"/>
                  <a:pt x="4127597" y="2026793"/>
                </a:cubicBezTo>
                <a:cubicBezTo>
                  <a:pt x="4088512" y="1949564"/>
                  <a:pt x="4068970" y="1874551"/>
                  <a:pt x="4068970" y="1801755"/>
                </a:cubicBezTo>
                <a:cubicBezTo>
                  <a:pt x="4068970" y="1729566"/>
                  <a:pt x="4087454" y="1662434"/>
                  <a:pt x="4124423" y="1600359"/>
                </a:cubicBezTo>
                <a:cubicBezTo>
                  <a:pt x="4161392" y="1538285"/>
                  <a:pt x="4211292" y="1488665"/>
                  <a:pt x="4274123" y="1451499"/>
                </a:cubicBezTo>
                <a:cubicBezTo>
                  <a:pt x="4336953" y="1414334"/>
                  <a:pt x="4404100" y="1395751"/>
                  <a:pt x="4475562" y="1395751"/>
                </a:cubicBezTo>
                <a:cubicBezTo>
                  <a:pt x="4521237" y="1395751"/>
                  <a:pt x="4566441" y="1403200"/>
                  <a:pt x="4611175" y="1418099"/>
                </a:cubicBezTo>
                <a:cubicBezTo>
                  <a:pt x="4656094" y="1433369"/>
                  <a:pt x="4697314" y="1455535"/>
                  <a:pt x="4734835" y="1484599"/>
                </a:cubicBezTo>
                <a:cubicBezTo>
                  <a:pt x="4758413" y="1502278"/>
                  <a:pt x="4785606" y="1531723"/>
                  <a:pt x="4816411" y="1572936"/>
                </a:cubicBezTo>
                <a:lnTo>
                  <a:pt x="4950423" y="1572936"/>
                </a:lnTo>
                <a:cubicBezTo>
                  <a:pt x="4934931" y="1528766"/>
                  <a:pt x="4918646" y="1496196"/>
                  <a:pt x="4901568" y="1475226"/>
                </a:cubicBezTo>
                <a:cubicBezTo>
                  <a:pt x="4867271" y="1432413"/>
                  <a:pt x="4822471" y="1392423"/>
                  <a:pt x="4767167" y="1355257"/>
                </a:cubicBezTo>
                <a:cubicBezTo>
                  <a:pt x="4679502" y="1299709"/>
                  <a:pt x="4581859" y="1271935"/>
                  <a:pt x="4474239" y="1271935"/>
                </a:cubicBezTo>
                <a:close/>
                <a:moveTo>
                  <a:pt x="2374977" y="0"/>
                </a:moveTo>
                <a:lnTo>
                  <a:pt x="4470323" y="0"/>
                </a:lnTo>
                <a:lnTo>
                  <a:pt x="6845300" y="6897688"/>
                </a:lnTo>
                <a:lnTo>
                  <a:pt x="0" y="6897688"/>
                </a:lnTo>
                <a:lnTo>
                  <a:pt x="2374977" y="0"/>
                </a:lnTo>
                <a:close/>
              </a:path>
            </a:pathLst>
          </a:custGeom>
          <a:solidFill>
            <a:schemeClr val="bg1">
              <a:alpha val="65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428992" y="5786454"/>
            <a:ext cx="3707604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数据挖掘及其它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nimBg="1"/>
      <p:bldP spid="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2.1 </a:t>
            </a:r>
            <a:r>
              <a:rPr lang="zh-CN" altLang="en-US" sz="3600" dirty="0" smtClean="0"/>
              <a:t>关系模型</a:t>
            </a:r>
            <a:endParaRPr lang="zh-CN" altLang="en-US" sz="36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</a:t>
            </a:r>
            <a:endParaRPr lang="en-US" altLang="zh-CN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用矩形表格存放数据，这种表格称为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</a:t>
            </a:r>
            <a:r>
              <a:rPr lang="en-US" altLang="zh-CN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(relation)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  <a:endParaRPr lang="en-US" altLang="zh-CN" sz="24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在用户观点下，数据的逻辑结构是一张</a:t>
            </a:r>
            <a:r>
              <a:rPr lang="zh-CN" altLang="en-US" sz="2400" b="1" dirty="0" smtClean="0">
                <a:solidFill>
                  <a:srgbClr val="0000B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二维表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，由行和列组成；</a:t>
            </a:r>
            <a:endParaRPr lang="en-US" altLang="zh-CN" sz="24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b="1" dirty="0" smtClean="0">
              <a:solidFill>
                <a:srgbClr val="000000"/>
              </a:solidFill>
            </a:endParaRPr>
          </a:p>
        </p:txBody>
      </p:sp>
      <p:pic>
        <p:nvPicPr>
          <p:cNvPr id="28677" name="Picture 3" descr="fig_09_03"/>
          <p:cNvPicPr preferRelativeResize="0"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642910" y="3214686"/>
            <a:ext cx="82296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dirty="0" smtClean="0"/>
              <a:t>2.1 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graphicFrame>
        <p:nvGraphicFramePr>
          <p:cNvPr id="50253" name="Group 77"/>
          <p:cNvGraphicFramePr>
            <a:graphicFrameLocks noGrp="1"/>
          </p:cNvGraphicFramePr>
          <p:nvPr/>
        </p:nvGraphicFramePr>
        <p:xfrm>
          <a:off x="2047901" y="2581159"/>
          <a:ext cx="3505317" cy="2772729"/>
        </p:xfrm>
        <a:graphic>
          <a:graphicData uri="http://schemas.openxmlformats.org/drawingml/2006/table">
            <a:tbl>
              <a:tblPr/>
              <a:tblGrid>
                <a:gridCol w="1176356"/>
                <a:gridCol w="1078559"/>
                <a:gridCol w="1250402"/>
              </a:tblGrid>
              <a:tr h="732519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accountNO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balance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</a:t>
                      </a:r>
                      <a:endParaRPr kumimoji="1" lang="en-US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99"/>
                        </a:gs>
                        <a:gs pos="100000">
                          <a:srgbClr val="FFCC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915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12345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Savings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111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67890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2846</a:t>
                      </a:r>
                      <a:endParaRPr kumimoji="1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Checking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31000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198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Savings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18723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12351</a:t>
                      </a:r>
                      <a:endParaRPr kumimoji="1" lang="en-US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289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Checking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88553" marR="88553" marT="47788" marB="47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038366" y="2047357"/>
            <a:ext cx="1904328" cy="521100"/>
          </a:xfrm>
          <a:prstGeom prst="rect">
            <a:avLst/>
          </a:prstGeom>
          <a:noFill/>
          <a:ln>
            <a:noFill/>
          </a:ln>
          <a:effectLst/>
        </p:spPr>
        <p:txBody>
          <a:bodyPr lIns="89341" tIns="44670" rIns="89341" bIns="44670">
            <a:spAutoFit/>
          </a:bodyPr>
          <a:lstStyle>
            <a:lvl1pPr defTabSz="10064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03555" defTabSz="10064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06475" defTabSz="10064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10030" defTabSz="10064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12950" defTabSz="10064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70150" defTabSz="1006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27350" defTabSz="1006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84550" defTabSz="1006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41750" defTabSz="1006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Accounts</a:t>
            </a:r>
            <a:endParaRPr lang="en-US" altLang="zh-CN" sz="2800" b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0218" name="AutoShape 42" descr="纸莎草纸"/>
          <p:cNvSpPr>
            <a:spLocks noChangeArrowheads="1"/>
          </p:cNvSpPr>
          <p:nvPr/>
        </p:nvSpPr>
        <p:spPr bwMode="auto">
          <a:xfrm>
            <a:off x="6771763" y="1285860"/>
            <a:ext cx="1372137" cy="684594"/>
          </a:xfrm>
          <a:prstGeom prst="wedgeRoundRectCallout">
            <a:avLst>
              <a:gd name="adj1" fmla="val -199306"/>
              <a:gd name="adj2" fmla="val 92824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89341" tIns="44670" rIns="89341" bIns="44670"/>
          <a:lstStyle/>
          <a:p>
            <a:pPr algn="ctr" defTabSz="893445"/>
            <a:r>
              <a:rPr lang="en-US" altLang="zh-CN" sz="2000" b="1" dirty="0">
                <a:solidFill>
                  <a:schemeClr val="folHlink"/>
                </a:solidFill>
              </a:rPr>
              <a:t>Relation name</a:t>
            </a:r>
            <a:endParaRPr lang="en-US" altLang="zh-CN" sz="2000" b="1" dirty="0">
              <a:solidFill>
                <a:schemeClr val="folHlink"/>
              </a:solidFill>
            </a:endParaRPr>
          </a:p>
        </p:txBody>
      </p:sp>
      <p:sp>
        <p:nvSpPr>
          <p:cNvPr id="50219" name="AutoShape 43"/>
          <p:cNvSpPr/>
          <p:nvPr/>
        </p:nvSpPr>
        <p:spPr bwMode="auto">
          <a:xfrm>
            <a:off x="1362503" y="2199657"/>
            <a:ext cx="456931" cy="3047497"/>
          </a:xfrm>
          <a:prstGeom prst="leftBrace">
            <a:avLst>
              <a:gd name="adj1" fmla="val 51488"/>
              <a:gd name="adj2" fmla="val 50000"/>
            </a:avLst>
          </a:prstGeom>
          <a:noFill/>
          <a:ln w="38100">
            <a:solidFill>
              <a:schemeClr val="folHlink"/>
            </a:solidFill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919523" y="3190358"/>
            <a:ext cx="534370" cy="137220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eaVert" lIns="89341" tIns="44670" rIns="89341" bIns="44670">
            <a:spAutoFit/>
          </a:bodyPr>
          <a:lstStyle/>
          <a:p>
            <a:pPr defTabSz="893445">
              <a:spcBef>
                <a:spcPct val="50000"/>
              </a:spcBef>
            </a:pPr>
            <a:r>
              <a:rPr lang="en-US" altLang="zh-CN" sz="2300" b="1" dirty="0">
                <a:solidFill>
                  <a:schemeClr val="folHlink"/>
                </a:solidFill>
              </a:rPr>
              <a:t>relation</a:t>
            </a:r>
            <a:endParaRPr lang="en-US" altLang="zh-CN" sz="2300" b="1" dirty="0">
              <a:solidFill>
                <a:schemeClr val="folHlink"/>
              </a:solidFill>
            </a:endParaRPr>
          </a:p>
        </p:txBody>
      </p:sp>
      <p:sp>
        <p:nvSpPr>
          <p:cNvPr id="50221" name="AutoShape 45" descr="纸莎草纸"/>
          <p:cNvSpPr>
            <a:spLocks noChangeArrowheads="1"/>
          </p:cNvSpPr>
          <p:nvPr/>
        </p:nvSpPr>
        <p:spPr bwMode="auto">
          <a:xfrm>
            <a:off x="2047900" y="3724159"/>
            <a:ext cx="3581535" cy="53229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sp>
        <p:nvSpPr>
          <p:cNvPr id="50222" name="AutoShape 46" descr="纸莎草纸"/>
          <p:cNvSpPr>
            <a:spLocks noChangeArrowheads="1"/>
          </p:cNvSpPr>
          <p:nvPr/>
        </p:nvSpPr>
        <p:spPr bwMode="auto">
          <a:xfrm>
            <a:off x="6009763" y="3799555"/>
            <a:ext cx="1525344" cy="533802"/>
          </a:xfrm>
          <a:prstGeom prst="wedgeRoundRectCallout">
            <a:avLst>
              <a:gd name="adj1" fmla="val -70106"/>
              <a:gd name="adj2" fmla="val -2083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89341" tIns="44670" rIns="89341" bIns="44670"/>
          <a:lstStyle/>
          <a:p>
            <a:pPr algn="ctr" defTabSz="893445"/>
            <a:r>
              <a:rPr lang="en-US" altLang="zh-CN" sz="2300" b="1" dirty="0" err="1">
                <a:solidFill>
                  <a:schemeClr val="folHlink"/>
                </a:solidFill>
              </a:rPr>
              <a:t>tuple</a:t>
            </a:r>
            <a:endParaRPr lang="en-US" altLang="zh-CN" sz="2300" b="1" dirty="0">
              <a:solidFill>
                <a:schemeClr val="folHlink"/>
              </a:solidFill>
            </a:endParaRPr>
          </a:p>
        </p:txBody>
      </p:sp>
      <p:sp>
        <p:nvSpPr>
          <p:cNvPr id="50223" name="AutoShape 47" descr="纸莎草纸"/>
          <p:cNvSpPr>
            <a:spLocks noChangeArrowheads="1"/>
          </p:cNvSpPr>
          <p:nvPr/>
        </p:nvSpPr>
        <p:spPr bwMode="auto">
          <a:xfrm>
            <a:off x="4485762" y="2581160"/>
            <a:ext cx="915207" cy="274289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sp>
        <p:nvSpPr>
          <p:cNvPr id="50224" name="AutoShape 48" descr="纸莎草纸"/>
          <p:cNvSpPr>
            <a:spLocks noChangeArrowheads="1"/>
          </p:cNvSpPr>
          <p:nvPr/>
        </p:nvSpPr>
        <p:spPr bwMode="auto">
          <a:xfrm>
            <a:off x="5249106" y="5553262"/>
            <a:ext cx="1522657" cy="532294"/>
          </a:xfrm>
          <a:prstGeom prst="wedgeRoundRectCallout">
            <a:avLst>
              <a:gd name="adj1" fmla="val -58958"/>
              <a:gd name="adj2" fmla="val -86014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89341" tIns="44670" rIns="89341" bIns="44670"/>
          <a:lstStyle/>
          <a:p>
            <a:pPr algn="ctr" defTabSz="893445"/>
            <a:r>
              <a:rPr lang="en-US" altLang="zh-CN" sz="2300" b="1" dirty="0">
                <a:solidFill>
                  <a:schemeClr val="folHlink"/>
                </a:solidFill>
              </a:rPr>
              <a:t>column</a:t>
            </a:r>
            <a:endParaRPr lang="en-US" altLang="zh-CN" sz="2300" b="1" dirty="0">
              <a:solidFill>
                <a:schemeClr val="folHlink"/>
              </a:solidFill>
            </a:endParaRPr>
          </a:p>
        </p:txBody>
      </p:sp>
      <p:sp>
        <p:nvSpPr>
          <p:cNvPr id="50225" name="AutoShape 49" descr="纸莎草纸"/>
          <p:cNvSpPr>
            <a:spLocks noChangeArrowheads="1"/>
          </p:cNvSpPr>
          <p:nvPr/>
        </p:nvSpPr>
        <p:spPr bwMode="auto">
          <a:xfrm>
            <a:off x="1744175" y="1590460"/>
            <a:ext cx="990466" cy="533802"/>
          </a:xfrm>
          <a:prstGeom prst="wedgeRoundRectCallout">
            <a:avLst>
              <a:gd name="adj1" fmla="val 46954"/>
              <a:gd name="adj2" fmla="val 171431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89341" tIns="44670" rIns="89341" bIns="44670"/>
          <a:lstStyle/>
          <a:p>
            <a:pPr algn="ctr" defTabSz="893445"/>
            <a:r>
              <a:rPr lang="en-US" altLang="zh-CN" sz="2300" b="1" dirty="0">
                <a:solidFill>
                  <a:schemeClr val="folHlink"/>
                </a:solidFill>
              </a:rPr>
              <a:t>Key</a:t>
            </a:r>
            <a:endParaRPr lang="en-US" altLang="zh-CN" sz="2300" b="1" dirty="0">
              <a:solidFill>
                <a:schemeClr val="folHlink"/>
              </a:solidFill>
            </a:endParaRPr>
          </a:p>
        </p:txBody>
      </p:sp>
      <p:sp>
        <p:nvSpPr>
          <p:cNvPr id="50231" name="AutoShape 55" descr="纸莎草纸"/>
          <p:cNvSpPr>
            <a:spLocks noChangeArrowheads="1"/>
          </p:cNvSpPr>
          <p:nvPr/>
        </p:nvSpPr>
        <p:spPr bwMode="auto">
          <a:xfrm>
            <a:off x="2047900" y="2504256"/>
            <a:ext cx="3581535" cy="686101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sp>
        <p:nvSpPr>
          <p:cNvPr id="50232" name="AutoShape 56" descr="纸莎草纸"/>
          <p:cNvSpPr>
            <a:spLocks noChangeArrowheads="1"/>
          </p:cNvSpPr>
          <p:nvPr/>
        </p:nvSpPr>
        <p:spPr bwMode="auto">
          <a:xfrm>
            <a:off x="6087709" y="2581159"/>
            <a:ext cx="1522657" cy="532295"/>
          </a:xfrm>
          <a:prstGeom prst="wedgeRoundRectCallout">
            <a:avLst>
              <a:gd name="adj1" fmla="val -78648"/>
              <a:gd name="adj2" fmla="val -8037"/>
              <a:gd name="adj3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lIns="89341" tIns="44670" rIns="89341" bIns="44670"/>
          <a:lstStyle/>
          <a:p>
            <a:pPr algn="ctr" defTabSz="893445"/>
            <a:r>
              <a:rPr lang="en-US" altLang="zh-CN" sz="2000" b="1" dirty="0" err="1">
                <a:solidFill>
                  <a:schemeClr val="folHlink"/>
                </a:solidFill>
              </a:rPr>
              <a:t>attibutes</a:t>
            </a:r>
            <a:endParaRPr lang="en-US" altLang="zh-CN" sz="2000" b="1" dirty="0">
              <a:solidFill>
                <a:schemeClr val="folHlin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928670"/>
            <a:ext cx="5143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Raised by E.F. </a:t>
            </a:r>
            <a:r>
              <a:rPr lang="en-US" altLang="zh-CN" sz="2800" dirty="0" err="1" smtClean="0"/>
              <a:t>Codd</a:t>
            </a:r>
            <a:r>
              <a:rPr lang="en-US" altLang="zh-CN" sz="2800" dirty="0" smtClean="0"/>
              <a:t> in 1970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7" grpId="0" autoUpdateAnimBg="0"/>
      <p:bldP spid="50218" grpId="0" animBg="1" autoUpdateAnimBg="0"/>
      <p:bldP spid="50219" grpId="0" animBg="1"/>
      <p:bldP spid="50220" grpId="0" autoUpdateAnimBg="0"/>
      <p:bldP spid="50221" grpId="0" animBg="1"/>
      <p:bldP spid="50222" grpId="0" animBg="1" autoUpdateAnimBg="0"/>
      <p:bldP spid="50223" grpId="0" animBg="1"/>
      <p:bldP spid="50224" grpId="0" animBg="1" autoUpdateAnimBg="0"/>
      <p:bldP spid="50225" grpId="0" animBg="1" autoUpdateAnimBg="0"/>
      <p:bldP spid="50231" grpId="0" animBg="1"/>
      <p:bldP spid="5023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 </a:t>
            </a:r>
            <a:r>
              <a:rPr lang="zh-CN" altLang="en-US" sz="3600" dirty="0" smtClean="0"/>
              <a:t>关系的规范化理论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56365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问题：单一的关系里融进了多个概念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员工的直接信息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现有职务的信息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员工和职务间关系的信息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解决方案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分解为多个小的关系</a:t>
            </a:r>
            <a:endParaRPr lang="en-US" altLang="zh-CN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2800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能够“等效”于原来的关系：无损分解</a:t>
            </a:r>
            <a:endParaRPr lang="zh-CN" altLang="en-US" sz="2800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关系的规范化理论</a:t>
            </a:r>
            <a:endParaRPr lang="en-US" altLang="zh-CN" dirty="0" smtClean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2A57FB6E-BE8E-48CC-B51A-2D2B817B6807}" type="slidenum">
              <a:rPr lang="en-US" altLang="zh-CN"/>
            </a:fld>
            <a:endParaRPr lang="en-US" altLang="zh-CN"/>
          </a:p>
        </p:txBody>
      </p:sp>
      <p:pic>
        <p:nvPicPr>
          <p:cNvPr id="18436" name="Picture 3" descr="fig_09_07"/>
          <p:cNvPicPr preferRelativeResize="0"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304800" y="1798638"/>
            <a:ext cx="8458200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标注 4"/>
          <p:cNvSpPr/>
          <p:nvPr/>
        </p:nvSpPr>
        <p:spPr>
          <a:xfrm>
            <a:off x="3571868" y="4714884"/>
            <a:ext cx="3786214" cy="1214446"/>
          </a:xfrm>
          <a:prstGeom prst="wedgeRoundRectCallout">
            <a:avLst>
              <a:gd name="adj1" fmla="val -33459"/>
              <a:gd name="adj2" fmla="val -492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0070C0"/>
                </a:solidFill>
              </a:rPr>
              <a:t>规范化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000108"/>
            <a:ext cx="4677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A proposed decomposition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2.3 </a:t>
            </a:r>
            <a:r>
              <a:rPr lang="zh-CN" altLang="en-US" sz="3600" dirty="0" smtClean="0"/>
              <a:t>关系运算</a:t>
            </a:r>
            <a:endParaRPr lang="en-US" altLang="zh-CN" sz="3600" dirty="0" smtClean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9E52CC90-E63A-4E1D-BBF6-DA7F79AB5B29}" type="slidenum">
              <a:rPr lang="en-US" altLang="zh-CN"/>
            </a:fld>
            <a:endParaRPr lang="en-US" altLang="zh-CN"/>
          </a:p>
        </p:txBody>
      </p:sp>
      <p:pic>
        <p:nvPicPr>
          <p:cNvPr id="16388" name="Picture 4" descr="fig09_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17470" y="956945"/>
            <a:ext cx="6069330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5720" y="3071810"/>
            <a:ext cx="2182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An employee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database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CDDA48E-0B24-4B8B-971B-7DB4E9A90ACE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zh-CN" sz="3600" dirty="0" smtClean="0"/>
              <a:t>2.3 </a:t>
            </a:r>
            <a:r>
              <a:rPr lang="zh-CN" altLang="en-US" sz="3600" dirty="0" smtClean="0"/>
              <a:t>关系运算</a:t>
            </a:r>
            <a:endParaRPr lang="en-US" altLang="zh-CN" sz="36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 smtClean="0"/>
              <a:t>选择运算</a:t>
            </a:r>
            <a:r>
              <a:rPr lang="en-US" altLang="zh-CN" sz="3200" b="1" dirty="0" smtClean="0"/>
              <a:t>Select: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选择整行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 smtClean="0"/>
              <a:t>投影运算</a:t>
            </a:r>
            <a:r>
              <a:rPr lang="en-US" altLang="zh-CN" sz="3200" b="1" dirty="0" smtClean="0"/>
              <a:t>Project: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提取某些列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 smtClean="0"/>
              <a:t>连接运算</a:t>
            </a:r>
            <a:r>
              <a:rPr lang="en-US" altLang="zh-CN" sz="3200" b="1" dirty="0" smtClean="0"/>
              <a:t>Join: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两个关系中满足条件的行相接</a:t>
            </a:r>
            <a:r>
              <a:rPr lang="en-US" altLang="zh-CN" sz="3200" dirty="0" smtClean="0"/>
              <a:t>Assemble information from two or more relations</a:t>
            </a:r>
            <a:endParaRPr lang="en-US" altLang="zh-CN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2285984" y="2214554"/>
            <a:ext cx="4786346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数据库产生与基本概念</a:t>
            </a:r>
            <a:endParaRPr lang="en-US" altLang="zh-CN" sz="36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2500298" y="3143248"/>
            <a:ext cx="500066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关系模型与关系理论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2786050" y="4071942"/>
            <a:ext cx="449223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结构化查询语言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3286116" y="492919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数据库应用举例  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2021681" y="1235075"/>
            <a:ext cx="333777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Avanti" pitchFamily="2" charset="0"/>
                <a:cs typeface="Aharoni" pitchFamily="2" charset="-79"/>
              </a:rPr>
              <a:t>ontents</a:t>
            </a:r>
            <a:endParaRPr lang="zh-CN" altLang="en-US" sz="7200" b="1" dirty="0">
              <a:solidFill>
                <a:schemeClr val="bg1"/>
              </a:solidFill>
              <a:latin typeface="Avanti" pitchFamily="2" charset="0"/>
              <a:cs typeface="Aharoni" pitchFamily="2" charset="-79"/>
            </a:endParaRPr>
          </a:p>
        </p:txBody>
      </p:sp>
      <p:sp>
        <p:nvSpPr>
          <p:cNvPr id="5127" name="任意多边形 8"/>
          <p:cNvSpPr/>
          <p:nvPr/>
        </p:nvSpPr>
        <p:spPr bwMode="auto">
          <a:xfrm>
            <a:off x="-1840706" y="-39688"/>
            <a:ext cx="5133975" cy="6897688"/>
          </a:xfrm>
          <a:custGeom>
            <a:avLst/>
            <a:gdLst/>
            <a:ahLst/>
            <a:cxnLst>
              <a:cxn ang="0">
                <a:pos x="4474239" y="1271935"/>
              </a:cxn>
              <a:cxn ang="0">
                <a:pos x="4205077" y="1342677"/>
              </a:cxn>
              <a:cxn ang="0">
                <a:pos x="4010681" y="1535077"/>
              </a:cxn>
              <a:cxn ang="0">
                <a:pos x="3939461" y="1801755"/>
              </a:cxn>
              <a:cxn ang="0">
                <a:pos x="4010670" y="2070722"/>
              </a:cxn>
              <a:cxn ang="0">
                <a:pos x="4205221" y="2264774"/>
              </a:cxn>
              <a:cxn ang="0">
                <a:pos x="4475640" y="2335754"/>
              </a:cxn>
              <a:cxn ang="0">
                <a:pos x="4839371" y="2195316"/>
              </a:cxn>
              <a:cxn ang="0">
                <a:pos x="4895214" y="2136032"/>
              </a:cxn>
              <a:cxn ang="0">
                <a:pos x="4953213" y="2029050"/>
              </a:cxn>
              <a:cxn ang="0">
                <a:pos x="4820369" y="2029050"/>
              </a:cxn>
              <a:cxn ang="0">
                <a:pos x="4741506" y="2116414"/>
              </a:cxn>
              <a:cxn ang="0">
                <a:pos x="4680232" y="2165174"/>
              </a:cxn>
              <a:cxn ang="0">
                <a:pos x="4479743" y="2211939"/>
              </a:cxn>
              <a:cxn ang="0">
                <a:pos x="4275752" y="2156001"/>
              </a:cxn>
              <a:cxn ang="0">
                <a:pos x="4127597" y="2026793"/>
              </a:cxn>
              <a:cxn ang="0">
                <a:pos x="4068970" y="1801755"/>
              </a:cxn>
              <a:cxn ang="0">
                <a:pos x="4124423" y="1600359"/>
              </a:cxn>
              <a:cxn ang="0">
                <a:pos x="4274123" y="1451499"/>
              </a:cxn>
              <a:cxn ang="0">
                <a:pos x="4475562" y="1395751"/>
              </a:cxn>
              <a:cxn ang="0">
                <a:pos x="4611175" y="1418099"/>
              </a:cxn>
              <a:cxn ang="0">
                <a:pos x="4734835" y="1484599"/>
              </a:cxn>
              <a:cxn ang="0">
                <a:pos x="4816411" y="1572936"/>
              </a:cxn>
              <a:cxn ang="0">
                <a:pos x="4950423" y="1572936"/>
              </a:cxn>
              <a:cxn ang="0">
                <a:pos x="4901568" y="1475226"/>
              </a:cxn>
              <a:cxn ang="0">
                <a:pos x="4767167" y="1355257"/>
              </a:cxn>
              <a:cxn ang="0">
                <a:pos x="4474239" y="1271935"/>
              </a:cxn>
              <a:cxn ang="0">
                <a:pos x="2374977" y="0"/>
              </a:cxn>
              <a:cxn ang="0">
                <a:pos x="4470323" y="0"/>
              </a:cxn>
              <a:cxn ang="0">
                <a:pos x="6845300" y="6897688"/>
              </a:cxn>
              <a:cxn ang="0">
                <a:pos x="0" y="6897688"/>
              </a:cxn>
              <a:cxn ang="0">
                <a:pos x="2374977" y="0"/>
              </a:cxn>
            </a:cxnLst>
            <a:rect l="0" t="0" r="r" b="b"/>
            <a:pathLst>
              <a:path w="6845300" h="6897688">
                <a:moveTo>
                  <a:pt x="4474239" y="1271935"/>
                </a:moveTo>
                <a:cubicBezTo>
                  <a:pt x="4376915" y="1271935"/>
                  <a:pt x="4287194" y="1295516"/>
                  <a:pt x="4205077" y="1342677"/>
                </a:cubicBezTo>
                <a:cubicBezTo>
                  <a:pt x="4122959" y="1389838"/>
                  <a:pt x="4058161" y="1453971"/>
                  <a:pt x="4010681" y="1535077"/>
                </a:cubicBezTo>
                <a:cubicBezTo>
                  <a:pt x="3963201" y="1616183"/>
                  <a:pt x="3939461" y="1705075"/>
                  <a:pt x="3939461" y="1801755"/>
                </a:cubicBezTo>
                <a:cubicBezTo>
                  <a:pt x="3939461" y="1899019"/>
                  <a:pt x="3963197" y="1988675"/>
                  <a:pt x="4010670" y="2070722"/>
                </a:cubicBezTo>
                <a:cubicBezTo>
                  <a:pt x="4058142" y="2152770"/>
                  <a:pt x="4122993" y="2217453"/>
                  <a:pt x="4205221" y="2264774"/>
                </a:cubicBezTo>
                <a:cubicBezTo>
                  <a:pt x="4287450" y="2312094"/>
                  <a:pt x="4377590" y="2335754"/>
                  <a:pt x="4475640" y="2335754"/>
                </a:cubicBezTo>
                <a:cubicBezTo>
                  <a:pt x="4610174" y="2335754"/>
                  <a:pt x="4731418" y="2288942"/>
                  <a:pt x="4839371" y="2195316"/>
                </a:cubicBezTo>
                <a:cubicBezTo>
                  <a:pt x="4860770" y="2175585"/>
                  <a:pt x="4879385" y="2155823"/>
                  <a:pt x="4895214" y="2136032"/>
                </a:cubicBezTo>
                <a:cubicBezTo>
                  <a:pt x="4911043" y="2116241"/>
                  <a:pt x="4930376" y="2080581"/>
                  <a:pt x="4953213" y="2029050"/>
                </a:cubicBezTo>
                <a:lnTo>
                  <a:pt x="4820369" y="2029050"/>
                </a:lnTo>
                <a:cubicBezTo>
                  <a:pt x="4787666" y="2070322"/>
                  <a:pt x="4761378" y="2099443"/>
                  <a:pt x="4741506" y="2116414"/>
                </a:cubicBezTo>
                <a:cubicBezTo>
                  <a:pt x="4721633" y="2133384"/>
                  <a:pt x="4701209" y="2149638"/>
                  <a:pt x="4680232" y="2165174"/>
                </a:cubicBezTo>
                <a:cubicBezTo>
                  <a:pt x="4609459" y="2196350"/>
                  <a:pt x="4542629" y="2211939"/>
                  <a:pt x="4479743" y="2211939"/>
                </a:cubicBezTo>
                <a:cubicBezTo>
                  <a:pt x="4407094" y="2211939"/>
                  <a:pt x="4339097" y="2193293"/>
                  <a:pt x="4275752" y="2156001"/>
                </a:cubicBezTo>
                <a:cubicBezTo>
                  <a:pt x="4213021" y="2118799"/>
                  <a:pt x="4163636" y="2075729"/>
                  <a:pt x="4127597" y="2026793"/>
                </a:cubicBezTo>
                <a:cubicBezTo>
                  <a:pt x="4088512" y="1949564"/>
                  <a:pt x="4068970" y="1874551"/>
                  <a:pt x="4068970" y="1801755"/>
                </a:cubicBezTo>
                <a:cubicBezTo>
                  <a:pt x="4068970" y="1729566"/>
                  <a:pt x="4087454" y="1662434"/>
                  <a:pt x="4124423" y="1600359"/>
                </a:cubicBezTo>
                <a:cubicBezTo>
                  <a:pt x="4161392" y="1538285"/>
                  <a:pt x="4211292" y="1488665"/>
                  <a:pt x="4274123" y="1451499"/>
                </a:cubicBezTo>
                <a:cubicBezTo>
                  <a:pt x="4336953" y="1414334"/>
                  <a:pt x="4404100" y="1395751"/>
                  <a:pt x="4475562" y="1395751"/>
                </a:cubicBezTo>
                <a:cubicBezTo>
                  <a:pt x="4521237" y="1395751"/>
                  <a:pt x="4566441" y="1403200"/>
                  <a:pt x="4611175" y="1418099"/>
                </a:cubicBezTo>
                <a:cubicBezTo>
                  <a:pt x="4656094" y="1433369"/>
                  <a:pt x="4697314" y="1455535"/>
                  <a:pt x="4734835" y="1484599"/>
                </a:cubicBezTo>
                <a:cubicBezTo>
                  <a:pt x="4758413" y="1502278"/>
                  <a:pt x="4785606" y="1531723"/>
                  <a:pt x="4816411" y="1572936"/>
                </a:cubicBezTo>
                <a:lnTo>
                  <a:pt x="4950423" y="1572936"/>
                </a:lnTo>
                <a:cubicBezTo>
                  <a:pt x="4934931" y="1528766"/>
                  <a:pt x="4918646" y="1496196"/>
                  <a:pt x="4901568" y="1475226"/>
                </a:cubicBezTo>
                <a:cubicBezTo>
                  <a:pt x="4867271" y="1432413"/>
                  <a:pt x="4822471" y="1392423"/>
                  <a:pt x="4767167" y="1355257"/>
                </a:cubicBezTo>
                <a:cubicBezTo>
                  <a:pt x="4679502" y="1299709"/>
                  <a:pt x="4581859" y="1271935"/>
                  <a:pt x="4474239" y="1271935"/>
                </a:cubicBezTo>
                <a:close/>
                <a:moveTo>
                  <a:pt x="2374977" y="0"/>
                </a:moveTo>
                <a:lnTo>
                  <a:pt x="4470323" y="0"/>
                </a:lnTo>
                <a:lnTo>
                  <a:pt x="6845300" y="6897688"/>
                </a:lnTo>
                <a:lnTo>
                  <a:pt x="0" y="6897688"/>
                </a:lnTo>
                <a:lnTo>
                  <a:pt x="2374977" y="0"/>
                </a:lnTo>
                <a:close/>
              </a:path>
            </a:pathLst>
          </a:custGeom>
          <a:solidFill>
            <a:schemeClr val="bg1">
              <a:alpha val="65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428992" y="5786454"/>
            <a:ext cx="3707604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数据挖掘及其它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nimBg="1"/>
      <p:bldP spid="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关系运算</a:t>
            </a:r>
            <a:endParaRPr lang="en-US" altLang="zh-CN" dirty="0" smtClean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62C02FD-1B6C-4F76-BF99-F82310E17B72}" type="slidenum">
              <a:rPr lang="en-US" altLang="zh-CN"/>
            </a:fld>
            <a:endParaRPr lang="en-US" altLang="zh-CN"/>
          </a:p>
        </p:txBody>
      </p:sp>
      <p:pic>
        <p:nvPicPr>
          <p:cNvPr id="20484" name="Picture 3" descr="fig_09_08"/>
          <p:cNvPicPr preferRelativeResize="0"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134938" y="1285860"/>
            <a:ext cx="8780462" cy="488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3857628"/>
            <a:ext cx="182614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选择运算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关系运算</a:t>
            </a:r>
            <a:endParaRPr lang="en-US" altLang="zh-CN" dirty="0" smtClean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E5F640E0-03B2-4270-B7D6-0C63D08F7260}" type="slidenum">
              <a:rPr lang="en-US" altLang="zh-CN"/>
            </a:fld>
            <a:endParaRPr lang="en-US" altLang="zh-CN"/>
          </a:p>
        </p:txBody>
      </p:sp>
      <p:pic>
        <p:nvPicPr>
          <p:cNvPr id="21508" name="Picture 3" descr="fig_09_09"/>
          <p:cNvPicPr preferRelativeResize="0"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914400" y="1000108"/>
            <a:ext cx="7964420" cy="524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7158" y="3500438"/>
            <a:ext cx="182614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投影运算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关系运算</a:t>
            </a:r>
            <a:endParaRPr lang="en-US" altLang="zh-CN" dirty="0" smtClean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10E895F-024A-4571-A585-2D4C96E26F3C}" type="slidenum">
              <a:rPr lang="en-US" altLang="zh-CN"/>
            </a:fld>
            <a:endParaRPr lang="en-US" altLang="zh-CN"/>
          </a:p>
        </p:txBody>
      </p:sp>
      <p:pic>
        <p:nvPicPr>
          <p:cNvPr id="22532" name="Picture 3" descr="fig_09_10"/>
          <p:cNvPicPr preferRelativeResize="0"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1285875" y="1000125"/>
            <a:ext cx="5372735" cy="488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6286512" y="3429000"/>
            <a:ext cx="2500298" cy="642942"/>
          </a:xfrm>
          <a:prstGeom prst="wedgeRoundRectCallout">
            <a:avLst>
              <a:gd name="adj1" fmla="val -33459"/>
              <a:gd name="adj2" fmla="val -492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0070C0"/>
                </a:solidFill>
              </a:rPr>
              <a:t>关系代数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57950" y="4857760"/>
            <a:ext cx="2500298" cy="642942"/>
          </a:xfrm>
          <a:prstGeom prst="wedgeRoundRectCallout">
            <a:avLst>
              <a:gd name="adj1" fmla="val -33459"/>
              <a:gd name="adj2" fmla="val -492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>
                <a:solidFill>
                  <a:srgbClr val="0070C0"/>
                </a:solidFill>
              </a:rPr>
              <a:t>Datalog</a:t>
            </a:r>
            <a:endParaRPr lang="zh-CN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3143248"/>
            <a:ext cx="182614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2285984" y="2214554"/>
            <a:ext cx="4786346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数据库产生与基本概念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2500298" y="3143248"/>
            <a:ext cx="500066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关系模型与关系理论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2786050" y="4071942"/>
            <a:ext cx="4492232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结构化查询语言</a:t>
            </a:r>
            <a:r>
              <a:rPr lang="en-US" altLang="zh-CN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endParaRPr lang="zh-CN" altLang="en-US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3143240" y="4929198"/>
            <a:ext cx="399337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数据库应用举例  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2021681" y="1235075"/>
            <a:ext cx="333777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Avanti" pitchFamily="2" charset="0"/>
                <a:cs typeface="Aharoni" pitchFamily="2" charset="-79"/>
              </a:rPr>
              <a:t>ontents</a:t>
            </a:r>
            <a:endParaRPr lang="zh-CN" altLang="en-US" sz="7200" b="1" dirty="0">
              <a:solidFill>
                <a:schemeClr val="bg1"/>
              </a:solidFill>
              <a:latin typeface="Avanti" pitchFamily="2" charset="0"/>
              <a:cs typeface="Aharoni" pitchFamily="2" charset="-79"/>
            </a:endParaRPr>
          </a:p>
        </p:txBody>
      </p:sp>
      <p:sp>
        <p:nvSpPr>
          <p:cNvPr id="5127" name="任意多边形 8"/>
          <p:cNvSpPr/>
          <p:nvPr/>
        </p:nvSpPr>
        <p:spPr bwMode="auto">
          <a:xfrm>
            <a:off x="-1840706" y="-39688"/>
            <a:ext cx="5133975" cy="6897688"/>
          </a:xfrm>
          <a:custGeom>
            <a:avLst/>
            <a:gdLst/>
            <a:ahLst/>
            <a:cxnLst>
              <a:cxn ang="0">
                <a:pos x="4474239" y="1271935"/>
              </a:cxn>
              <a:cxn ang="0">
                <a:pos x="4205077" y="1342677"/>
              </a:cxn>
              <a:cxn ang="0">
                <a:pos x="4010681" y="1535077"/>
              </a:cxn>
              <a:cxn ang="0">
                <a:pos x="3939461" y="1801755"/>
              </a:cxn>
              <a:cxn ang="0">
                <a:pos x="4010670" y="2070722"/>
              </a:cxn>
              <a:cxn ang="0">
                <a:pos x="4205221" y="2264774"/>
              </a:cxn>
              <a:cxn ang="0">
                <a:pos x="4475640" y="2335754"/>
              </a:cxn>
              <a:cxn ang="0">
                <a:pos x="4839371" y="2195316"/>
              </a:cxn>
              <a:cxn ang="0">
                <a:pos x="4895214" y="2136032"/>
              </a:cxn>
              <a:cxn ang="0">
                <a:pos x="4953213" y="2029050"/>
              </a:cxn>
              <a:cxn ang="0">
                <a:pos x="4820369" y="2029050"/>
              </a:cxn>
              <a:cxn ang="0">
                <a:pos x="4741506" y="2116414"/>
              </a:cxn>
              <a:cxn ang="0">
                <a:pos x="4680232" y="2165174"/>
              </a:cxn>
              <a:cxn ang="0">
                <a:pos x="4479743" y="2211939"/>
              </a:cxn>
              <a:cxn ang="0">
                <a:pos x="4275752" y="2156001"/>
              </a:cxn>
              <a:cxn ang="0">
                <a:pos x="4127597" y="2026793"/>
              </a:cxn>
              <a:cxn ang="0">
                <a:pos x="4068970" y="1801755"/>
              </a:cxn>
              <a:cxn ang="0">
                <a:pos x="4124423" y="1600359"/>
              </a:cxn>
              <a:cxn ang="0">
                <a:pos x="4274123" y="1451499"/>
              </a:cxn>
              <a:cxn ang="0">
                <a:pos x="4475562" y="1395751"/>
              </a:cxn>
              <a:cxn ang="0">
                <a:pos x="4611175" y="1418099"/>
              </a:cxn>
              <a:cxn ang="0">
                <a:pos x="4734835" y="1484599"/>
              </a:cxn>
              <a:cxn ang="0">
                <a:pos x="4816411" y="1572936"/>
              </a:cxn>
              <a:cxn ang="0">
                <a:pos x="4950423" y="1572936"/>
              </a:cxn>
              <a:cxn ang="0">
                <a:pos x="4901568" y="1475226"/>
              </a:cxn>
              <a:cxn ang="0">
                <a:pos x="4767167" y="1355257"/>
              </a:cxn>
              <a:cxn ang="0">
                <a:pos x="4474239" y="1271935"/>
              </a:cxn>
              <a:cxn ang="0">
                <a:pos x="2374977" y="0"/>
              </a:cxn>
              <a:cxn ang="0">
                <a:pos x="4470323" y="0"/>
              </a:cxn>
              <a:cxn ang="0">
                <a:pos x="6845300" y="6897688"/>
              </a:cxn>
              <a:cxn ang="0">
                <a:pos x="0" y="6897688"/>
              </a:cxn>
              <a:cxn ang="0">
                <a:pos x="2374977" y="0"/>
              </a:cxn>
            </a:cxnLst>
            <a:rect l="0" t="0" r="r" b="b"/>
            <a:pathLst>
              <a:path w="6845300" h="6897688">
                <a:moveTo>
                  <a:pt x="4474239" y="1271935"/>
                </a:moveTo>
                <a:cubicBezTo>
                  <a:pt x="4376915" y="1271935"/>
                  <a:pt x="4287194" y="1295516"/>
                  <a:pt x="4205077" y="1342677"/>
                </a:cubicBezTo>
                <a:cubicBezTo>
                  <a:pt x="4122959" y="1389838"/>
                  <a:pt x="4058161" y="1453971"/>
                  <a:pt x="4010681" y="1535077"/>
                </a:cubicBezTo>
                <a:cubicBezTo>
                  <a:pt x="3963201" y="1616183"/>
                  <a:pt x="3939461" y="1705075"/>
                  <a:pt x="3939461" y="1801755"/>
                </a:cubicBezTo>
                <a:cubicBezTo>
                  <a:pt x="3939461" y="1899019"/>
                  <a:pt x="3963197" y="1988675"/>
                  <a:pt x="4010670" y="2070722"/>
                </a:cubicBezTo>
                <a:cubicBezTo>
                  <a:pt x="4058142" y="2152770"/>
                  <a:pt x="4122993" y="2217453"/>
                  <a:pt x="4205221" y="2264774"/>
                </a:cubicBezTo>
                <a:cubicBezTo>
                  <a:pt x="4287450" y="2312094"/>
                  <a:pt x="4377590" y="2335754"/>
                  <a:pt x="4475640" y="2335754"/>
                </a:cubicBezTo>
                <a:cubicBezTo>
                  <a:pt x="4610174" y="2335754"/>
                  <a:pt x="4731418" y="2288942"/>
                  <a:pt x="4839371" y="2195316"/>
                </a:cubicBezTo>
                <a:cubicBezTo>
                  <a:pt x="4860770" y="2175585"/>
                  <a:pt x="4879385" y="2155823"/>
                  <a:pt x="4895214" y="2136032"/>
                </a:cubicBezTo>
                <a:cubicBezTo>
                  <a:pt x="4911043" y="2116241"/>
                  <a:pt x="4930376" y="2080581"/>
                  <a:pt x="4953213" y="2029050"/>
                </a:cubicBezTo>
                <a:lnTo>
                  <a:pt x="4820369" y="2029050"/>
                </a:lnTo>
                <a:cubicBezTo>
                  <a:pt x="4787666" y="2070322"/>
                  <a:pt x="4761378" y="2099443"/>
                  <a:pt x="4741506" y="2116414"/>
                </a:cubicBezTo>
                <a:cubicBezTo>
                  <a:pt x="4721633" y="2133384"/>
                  <a:pt x="4701209" y="2149638"/>
                  <a:pt x="4680232" y="2165174"/>
                </a:cubicBezTo>
                <a:cubicBezTo>
                  <a:pt x="4609459" y="2196350"/>
                  <a:pt x="4542629" y="2211939"/>
                  <a:pt x="4479743" y="2211939"/>
                </a:cubicBezTo>
                <a:cubicBezTo>
                  <a:pt x="4407094" y="2211939"/>
                  <a:pt x="4339097" y="2193293"/>
                  <a:pt x="4275752" y="2156001"/>
                </a:cubicBezTo>
                <a:cubicBezTo>
                  <a:pt x="4213021" y="2118799"/>
                  <a:pt x="4163636" y="2075729"/>
                  <a:pt x="4127597" y="2026793"/>
                </a:cubicBezTo>
                <a:cubicBezTo>
                  <a:pt x="4088512" y="1949564"/>
                  <a:pt x="4068970" y="1874551"/>
                  <a:pt x="4068970" y="1801755"/>
                </a:cubicBezTo>
                <a:cubicBezTo>
                  <a:pt x="4068970" y="1729566"/>
                  <a:pt x="4087454" y="1662434"/>
                  <a:pt x="4124423" y="1600359"/>
                </a:cubicBezTo>
                <a:cubicBezTo>
                  <a:pt x="4161392" y="1538285"/>
                  <a:pt x="4211292" y="1488665"/>
                  <a:pt x="4274123" y="1451499"/>
                </a:cubicBezTo>
                <a:cubicBezTo>
                  <a:pt x="4336953" y="1414334"/>
                  <a:pt x="4404100" y="1395751"/>
                  <a:pt x="4475562" y="1395751"/>
                </a:cubicBezTo>
                <a:cubicBezTo>
                  <a:pt x="4521237" y="1395751"/>
                  <a:pt x="4566441" y="1403200"/>
                  <a:pt x="4611175" y="1418099"/>
                </a:cubicBezTo>
                <a:cubicBezTo>
                  <a:pt x="4656094" y="1433369"/>
                  <a:pt x="4697314" y="1455535"/>
                  <a:pt x="4734835" y="1484599"/>
                </a:cubicBezTo>
                <a:cubicBezTo>
                  <a:pt x="4758413" y="1502278"/>
                  <a:pt x="4785606" y="1531723"/>
                  <a:pt x="4816411" y="1572936"/>
                </a:cubicBezTo>
                <a:lnTo>
                  <a:pt x="4950423" y="1572936"/>
                </a:lnTo>
                <a:cubicBezTo>
                  <a:pt x="4934931" y="1528766"/>
                  <a:pt x="4918646" y="1496196"/>
                  <a:pt x="4901568" y="1475226"/>
                </a:cubicBezTo>
                <a:cubicBezTo>
                  <a:pt x="4867271" y="1432413"/>
                  <a:pt x="4822471" y="1392423"/>
                  <a:pt x="4767167" y="1355257"/>
                </a:cubicBezTo>
                <a:cubicBezTo>
                  <a:pt x="4679502" y="1299709"/>
                  <a:pt x="4581859" y="1271935"/>
                  <a:pt x="4474239" y="1271935"/>
                </a:cubicBezTo>
                <a:close/>
                <a:moveTo>
                  <a:pt x="2374977" y="0"/>
                </a:moveTo>
                <a:lnTo>
                  <a:pt x="4470323" y="0"/>
                </a:lnTo>
                <a:lnTo>
                  <a:pt x="6845300" y="6897688"/>
                </a:lnTo>
                <a:lnTo>
                  <a:pt x="0" y="6897688"/>
                </a:lnTo>
                <a:lnTo>
                  <a:pt x="2374977" y="0"/>
                </a:lnTo>
                <a:close/>
              </a:path>
            </a:pathLst>
          </a:custGeom>
          <a:solidFill>
            <a:schemeClr val="bg1">
              <a:alpha val="65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428992" y="5786454"/>
            <a:ext cx="3707604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数据挖掘及其它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nimBg="1"/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3.1 SQL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结构化查询语言</a:t>
            </a:r>
            <a:r>
              <a:rPr lang="en-US" altLang="zh-CN" dirty="0" smtClean="0"/>
              <a:t>(Structured Query Language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，发音：</a:t>
            </a:r>
            <a:r>
              <a:rPr lang="en-US" altLang="zh-CN" dirty="0" smtClean="0"/>
              <a:t>/ˈ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kju</a:t>
            </a:r>
            <a:r>
              <a:rPr lang="en-US" altLang="zh-CN" dirty="0" smtClean="0"/>
              <a:t>ː ˈel/ "S-Q-L")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1974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年，</a:t>
            </a:r>
            <a:r>
              <a:rPr lang="en-US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IBM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en-US" sz="28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D.D.Chamberlin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R.F. Boyce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根据</a:t>
            </a:r>
            <a:r>
              <a:rPr lang="en-US" altLang="en-US" sz="28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Codd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关系数据库理论提出。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功能包括查询、操纵、定义和控制，是一个综合的、通用的关系数据库语言，同时又是一种高度非过程化的语言，只要求用户指出做什么而不需要指出怎么做。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1986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月美国国家标准局（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ANSI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）的数据库委员会将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作为关系数据库语言的美国标准。</a:t>
            </a:r>
            <a:endPara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1987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月国际标准化组织（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ISO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）将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作为关系数据库语言的国际标准。</a:t>
            </a:r>
            <a:endParaRPr lang="zh-CN" altLang="en-US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SQL86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SQL89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SQL92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SQL99</a:t>
            </a:r>
            <a:r>
              <a:rPr lang="zh-CN" altLang="en-US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SQL2003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3.2 SQL</a:t>
            </a:r>
            <a:r>
              <a:rPr lang="zh-CN" altLang="en-US" dirty="0" smtClean="0"/>
              <a:t>查询举例 </a:t>
            </a:r>
            <a:r>
              <a:rPr lang="en-US" altLang="zh-CN" dirty="0" smtClean="0"/>
              <a:t>1/3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94205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ea typeface="宋体" panose="02010600030101010101" pitchFamily="2" charset="-122"/>
              </a:rPr>
              <a:t>Using </a:t>
            </a:r>
            <a:r>
              <a:rPr lang="en-US" altLang="zh-CN" dirty="0" smtClean="0">
                <a:solidFill>
                  <a:srgbClr val="CC00CC"/>
                </a:solidFill>
                <a:ea typeface="宋体" panose="02010600030101010101" pitchFamily="2" charset="-122"/>
              </a:rPr>
              <a:t>Beers(name, </a:t>
            </a:r>
            <a:r>
              <a:rPr lang="en-US" altLang="zh-CN" dirty="0" err="1" smtClean="0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dirty="0" smtClean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 smtClean="0">
                <a:ea typeface="宋体" panose="02010600030101010101" pitchFamily="2" charset="-122"/>
              </a:rPr>
              <a:t>, what beers are made by Anheuser-Busch?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36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SELECT name</a:t>
            </a:r>
            <a:endParaRPr lang="en-US" altLang="zh-CN" sz="36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FROM Beers</a:t>
            </a:r>
            <a:endParaRPr lang="en-US" altLang="zh-CN" sz="36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36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WHERE </a:t>
            </a:r>
            <a:r>
              <a:rPr lang="en-US" altLang="zh-CN" sz="36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manf</a:t>
            </a:r>
            <a:r>
              <a:rPr lang="en-US" altLang="zh-CN" sz="36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=’Anheuser-Busch’;</a:t>
            </a:r>
            <a:endParaRPr lang="zh-CN" altLang="en-US" sz="3600" dirty="0"/>
          </a:p>
        </p:txBody>
      </p:sp>
      <p:pic>
        <p:nvPicPr>
          <p:cNvPr id="3074" name="Picture 2" descr="C:\Users\lenovo\Desktop\48-13051413221322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29256" y="2071678"/>
            <a:ext cx="2714644" cy="255150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AB8BC-6CC3-4B4A-AD6B-98E50478A47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125538"/>
            <a:ext cx="7015191" cy="5245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		</a:t>
            </a:r>
            <a:r>
              <a:rPr lang="en-US" altLang="zh-CN" b="1" dirty="0" smtClean="0">
                <a:ea typeface="宋体" panose="02010600030101010101" pitchFamily="2" charset="-122"/>
              </a:rPr>
              <a:t>name		</a:t>
            </a:r>
            <a:r>
              <a:rPr lang="en-US" altLang="zh-CN" b="1" dirty="0" err="1" smtClean="0">
                <a:ea typeface="宋体" panose="02010600030101010101" pitchFamily="2" charset="-122"/>
              </a:rPr>
              <a:t>manf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Bud			Anheuser-Busch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Bud </a:t>
            </a:r>
            <a:r>
              <a:rPr lang="en-US" altLang="zh-CN" dirty="0" err="1" smtClean="0">
                <a:ea typeface="宋体" panose="02010600030101010101" pitchFamily="2" charset="-122"/>
              </a:rPr>
              <a:t>Lite</a:t>
            </a:r>
            <a:r>
              <a:rPr lang="en-US" altLang="zh-CN" dirty="0" smtClean="0">
                <a:ea typeface="宋体" panose="02010600030101010101" pitchFamily="2" charset="-122"/>
              </a:rPr>
              <a:t>		Anheuser-Busch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Michelob		Anheuser-Busch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   . . .		   . . 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56" y="115888"/>
            <a:ext cx="8229600" cy="720725"/>
          </a:xfrm>
        </p:spPr>
        <p:txBody>
          <a:bodyPr/>
          <a:lstStyle/>
          <a:p>
            <a:r>
              <a:rPr lang="en-US" altLang="zh-CN" dirty="0" smtClean="0"/>
              <a:t>3.2 SQL</a:t>
            </a:r>
            <a:r>
              <a:rPr lang="zh-CN" altLang="en-US" dirty="0" smtClean="0"/>
              <a:t>查询举例 </a:t>
            </a:r>
            <a:r>
              <a:rPr lang="en-US" altLang="zh-CN" dirty="0" smtClean="0"/>
              <a:t>2/3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357290" y="1214422"/>
            <a:ext cx="6096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1357290" y="1676384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719490" y="1238256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786050" y="4625990"/>
            <a:ext cx="244355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Result of Query</a:t>
            </a:r>
            <a:endParaRPr lang="en-US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 descr="C:\Users\lenovo\Desktop\50e6f460692b8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456" y="3643314"/>
            <a:ext cx="2786510" cy="18613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SQL</a:t>
            </a:r>
            <a:r>
              <a:rPr lang="zh-CN" altLang="en-US" dirty="0" smtClean="0"/>
              <a:t>查询举例 </a:t>
            </a:r>
            <a:r>
              <a:rPr lang="en-US" altLang="zh-CN" dirty="0" smtClean="0"/>
              <a:t>3/3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EmplId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 Dept</a:t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b="1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from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ASSIGNMENT, JOB</a:t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b="1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where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ASSIGNMENT.JobId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= 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JOB.JobId</a:t>
            </a:r>
            <a:b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and 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ASSIGNMENT.TermData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= “*”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endParaRPr lang="en-US" altLang="zh-CN" sz="20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from</a:t>
            </a: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子句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列出的所有关系的</a:t>
            </a:r>
            <a:r>
              <a:rPr lang="en-US" altLang="zh-CN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JOIN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操作；</a:t>
            </a:r>
            <a:endParaRPr lang="en-US" altLang="zh-CN" sz="24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执行</a:t>
            </a:r>
            <a:r>
              <a:rPr lang="en-US" altLang="zh-CN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操作：选择满足</a:t>
            </a:r>
            <a:r>
              <a:rPr lang="en-US" altLang="zh-CN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where</a:t>
            </a: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子句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条件的元组；</a:t>
            </a:r>
            <a:endParaRPr lang="en-US" altLang="zh-CN" sz="24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执行 </a:t>
            </a:r>
            <a:r>
              <a:rPr lang="en-US" altLang="zh-CN" sz="2400" b="1" dirty="0" smtClean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PROJECT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操作：在</a:t>
            </a:r>
            <a:r>
              <a:rPr lang="en-US" altLang="zh-CN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</a:t>
            </a:r>
            <a:r>
              <a:rPr lang="zh-CN" altLang="en-US" sz="2400" b="1" dirty="0" smtClean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子句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列出的元组上进行</a:t>
            </a:r>
            <a:r>
              <a:rPr lang="en-US" altLang="zh-CN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PROJECT</a:t>
            </a:r>
            <a:r>
              <a:rPr lang="zh-CN" altLang="en-US" sz="24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</a:t>
            </a:r>
            <a:r>
              <a:rPr lang="zh-CN" altLang="en-US" sz="2000" b="1" dirty="0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500430" y="5214950"/>
            <a:ext cx="4857784" cy="1214446"/>
          </a:xfrm>
          <a:prstGeom prst="wedgeRoundRectCallout">
            <a:avLst>
              <a:gd name="adj1" fmla="val -33459"/>
              <a:gd name="adj2" fmla="val -4924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>
                <a:solidFill>
                  <a:srgbClr val="0033CC"/>
                </a:solidFill>
              </a:rPr>
              <a:t>SQLserver</a:t>
            </a:r>
            <a:r>
              <a:rPr lang="zh-CN" altLang="en-US" sz="4000" dirty="0" smtClean="0">
                <a:solidFill>
                  <a:srgbClr val="0033CC"/>
                </a:solidFill>
              </a:rPr>
              <a:t>查询实践</a:t>
            </a:r>
            <a:endParaRPr lang="zh-CN" altLang="en-US" sz="4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 </a:t>
            </a:r>
            <a:r>
              <a:rPr lang="en-US" altLang="zh-CN" dirty="0" smtClean="0"/>
              <a:t>1/3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52"/>
          </a:xfrm>
        </p:spPr>
        <p:txBody>
          <a:bodyPr>
            <a:normAutofit/>
          </a:bodyPr>
          <a:lstStyle/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查找：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* FROM table1 WHERE field1 LIKE ‘%value1%’ </a:t>
            </a: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（所有包含‘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value1’</a:t>
            </a: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这个模式的字符串）</a:t>
            </a:r>
            <a:endParaRPr lang="zh-CN" altLang="en-US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排序：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* FROM table1 ORDER BY field1,field2 [</a:t>
            </a:r>
            <a:r>
              <a:rPr lang="en-US" altLang="zh-CN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desc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求和：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SUM(field1) AS SUMVALUE FROM table1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平均：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AVG(field1) AS AVGVALUE FROM table1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最大：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MAX(field1) AS MAXVALUE FROM table1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57530" lvl="1" indent="-214630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最小：</a:t>
            </a:r>
            <a:r>
              <a:rPr lang="en-US" altLang="zh-CN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SELECT MIN(field1) AS MINVALUE FROM table1[separator]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3.3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基本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语句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2/3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70679"/>
          </a:xfrm>
        </p:spPr>
        <p:txBody>
          <a:bodyPr>
            <a:normAutofit lnSpcReduction="10000"/>
          </a:bodyPr>
          <a:lstStyle/>
          <a:p>
            <a:pPr>
              <a:spcAft>
                <a:spcPts val="225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创建数据库</a:t>
            </a:r>
            <a:endParaRPr lang="zh-CN" altLang="en-US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Aft>
                <a:spcPts val="225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CREATE DATABASE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database</a:t>
            </a: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-name</a:t>
            </a:r>
            <a:endParaRPr lang="en-US" altLang="zh-CN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ts val="225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删除数据库</a:t>
            </a:r>
            <a:endParaRPr lang="en-US" altLang="zh-CN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Aft>
                <a:spcPts val="225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DROP DATABASE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dbname</a:t>
            </a:r>
            <a:endParaRPr lang="en-US" altLang="zh-CN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ts val="225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创建新表</a:t>
            </a:r>
            <a:endParaRPr lang="zh-CN" altLang="en-US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Aft>
                <a:spcPts val="225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CREATE TABLE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tabname</a:t>
            </a: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(col1 type1 [not null] [primary key],col2 type2 [not null],..)</a:t>
            </a:r>
            <a:endParaRPr lang="en-US" altLang="zh-CN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Aft>
                <a:spcPts val="225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删除新表</a:t>
            </a:r>
            <a:endParaRPr lang="zh-CN" altLang="en-US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Aft>
                <a:spcPts val="225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DROP TABLE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tabname</a:t>
            </a:r>
            <a:endParaRPr lang="en-US" altLang="zh-CN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1">
              <a:spcAft>
                <a:spcPts val="225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增加一个列</a:t>
            </a:r>
            <a:endParaRPr lang="zh-CN" altLang="en-US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Aft>
                <a:spcPts val="225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ALTER TABLE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tabname</a:t>
            </a: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ADD COLUMN </a:t>
            </a:r>
            <a:r>
              <a:rPr lang="en-US" altLang="zh-CN" sz="2800" dirty="0" err="1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</a:t>
            </a:r>
            <a:r>
              <a:rPr lang="en-US" altLang="zh-CN" sz="2800" dirty="0" smtClean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type</a:t>
            </a:r>
            <a:endParaRPr lang="en-US" altLang="zh-CN" sz="2800" dirty="0" smtClean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672" y="5228306"/>
            <a:ext cx="8228794" cy="644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89341" tIns="44670" rIns="89341" bIns="44670">
            <a:spAutoFit/>
          </a:bodyPr>
          <a:lstStyle/>
          <a:p>
            <a:pPr defTabSz="893445">
              <a:spcBef>
                <a:spcPct val="50000"/>
              </a:spcBef>
            </a:pPr>
            <a:r>
              <a:rPr lang="zh-CN" altLang="en-US" sz="3600" b="1" dirty="0">
                <a:solidFill>
                  <a:srgbClr val="CC3300"/>
                </a:solidFill>
              </a:rPr>
              <a:t>人工管理阶段</a:t>
            </a:r>
            <a:endParaRPr lang="zh-CN" altLang="en-US" sz="3600" b="1" dirty="0">
              <a:solidFill>
                <a:srgbClr val="CC3300"/>
              </a:solidFill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81672" y="5228306"/>
            <a:ext cx="8228794" cy="644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89341" tIns="44670" rIns="89341" bIns="44670">
            <a:spAutoFit/>
          </a:bodyPr>
          <a:lstStyle/>
          <a:p>
            <a:pPr algn="ctr" defTabSz="893445">
              <a:spcBef>
                <a:spcPct val="50000"/>
              </a:spcBef>
            </a:pPr>
            <a:r>
              <a:rPr lang="zh-CN" altLang="en-US" sz="3600" b="1" dirty="0">
                <a:solidFill>
                  <a:srgbClr val="CC3300"/>
                </a:solidFill>
              </a:rPr>
              <a:t>文件系统阶段</a:t>
            </a:r>
            <a:endParaRPr lang="zh-CN" altLang="en-US" sz="3600" b="1" dirty="0">
              <a:solidFill>
                <a:srgbClr val="CC33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1.1 </a:t>
            </a:r>
            <a:r>
              <a:rPr lang="zh-CN" altLang="en-US" dirty="0" smtClean="0"/>
              <a:t>数据库产生</a:t>
            </a:r>
            <a:endParaRPr lang="en-US" altLang="zh-CN" dirty="0" smtClean="0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915207" y="1647007"/>
            <a:ext cx="1752466" cy="2819802"/>
            <a:chOff x="576" y="1536"/>
            <a:chExt cx="1104" cy="1776"/>
          </a:xfrm>
        </p:grpSpPr>
        <p:sp>
          <p:nvSpPr>
            <p:cNvPr id="8233" name="Rectangle 4"/>
            <p:cNvSpPr>
              <a:spLocks noChangeArrowheads="1"/>
            </p:cNvSpPr>
            <p:nvPr/>
          </p:nvSpPr>
          <p:spPr bwMode="auto">
            <a:xfrm>
              <a:off x="576" y="1536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应用程序</a:t>
              </a:r>
              <a:r>
                <a:rPr lang="en-US" altLang="zh-CN" sz="2300" dirty="0">
                  <a:solidFill>
                    <a:srgbClr val="FF3300"/>
                  </a:solidFill>
                </a:rPr>
                <a:t>1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  <p:sp>
          <p:nvSpPr>
            <p:cNvPr id="8234" name="Rectangle 5"/>
            <p:cNvSpPr>
              <a:spLocks noChangeArrowheads="1"/>
            </p:cNvSpPr>
            <p:nvPr/>
          </p:nvSpPr>
          <p:spPr bwMode="auto">
            <a:xfrm>
              <a:off x="576" y="2112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应用程序</a:t>
              </a:r>
              <a:r>
                <a:rPr lang="en-US" altLang="zh-CN" sz="2300" dirty="0">
                  <a:solidFill>
                    <a:srgbClr val="FF3300"/>
                  </a:solidFill>
                </a:rPr>
                <a:t>2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  <p:sp>
          <p:nvSpPr>
            <p:cNvPr id="8235" name="Rectangle 6"/>
            <p:cNvSpPr>
              <a:spLocks noChangeArrowheads="1"/>
            </p:cNvSpPr>
            <p:nvPr/>
          </p:nvSpPr>
          <p:spPr bwMode="auto">
            <a:xfrm>
              <a:off x="576" y="2976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28575">
              <a:solidFill>
                <a:srgbClr val="FF3300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应用程序</a:t>
              </a:r>
              <a:r>
                <a:rPr lang="en-US" altLang="zh-CN" sz="2300" dirty="0">
                  <a:solidFill>
                    <a:srgbClr val="FF3300"/>
                  </a:solidFill>
                </a:rPr>
                <a:t>n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</p:grp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81672" y="5228306"/>
            <a:ext cx="8228794" cy="644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89341" tIns="44670" rIns="89341" bIns="44670">
            <a:spAutoFit/>
          </a:bodyPr>
          <a:lstStyle/>
          <a:p>
            <a:pPr algn="r" defTabSz="893445">
              <a:spcBef>
                <a:spcPct val="50000"/>
              </a:spcBef>
            </a:pPr>
            <a:r>
              <a:rPr lang="zh-CN" altLang="en-US" sz="3600" b="1" dirty="0">
                <a:solidFill>
                  <a:srgbClr val="CC3300"/>
                </a:solidFill>
              </a:rPr>
              <a:t>数据库系统阶段</a:t>
            </a:r>
            <a:endParaRPr lang="zh-CN" altLang="en-US" sz="3600" b="1" dirty="0">
              <a:solidFill>
                <a:srgbClr val="CC3300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2971397" y="1647007"/>
            <a:ext cx="5334000" cy="2819802"/>
            <a:chOff x="1872" y="1536"/>
            <a:chExt cx="3360" cy="1776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4128" y="1536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5E7618"/>
                </a:gs>
                <a:gs pos="50000">
                  <a:srgbClr val="CCFF33"/>
                </a:gs>
                <a:gs pos="100000">
                  <a:srgbClr val="5E7618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/>
                <a:t>数据</a:t>
              </a:r>
              <a:r>
                <a:rPr lang="en-US" altLang="zh-CN" sz="2300" dirty="0"/>
                <a:t>1</a:t>
              </a:r>
              <a:endParaRPr lang="en-US" altLang="zh-CN" sz="2300" dirty="0"/>
            </a:p>
          </p:txBody>
        </p:sp>
        <p:sp>
          <p:nvSpPr>
            <p:cNvPr id="8228" name="Rectangle 8"/>
            <p:cNvSpPr>
              <a:spLocks noChangeArrowheads="1"/>
            </p:cNvSpPr>
            <p:nvPr/>
          </p:nvSpPr>
          <p:spPr bwMode="auto">
            <a:xfrm>
              <a:off x="4128" y="2112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5E7618"/>
                </a:gs>
                <a:gs pos="50000">
                  <a:srgbClr val="CCFF33"/>
                </a:gs>
                <a:gs pos="100000">
                  <a:srgbClr val="5E7618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/>
                <a:t>数据</a:t>
              </a:r>
              <a:r>
                <a:rPr lang="en-US" altLang="zh-CN" sz="2300" dirty="0"/>
                <a:t>2</a:t>
              </a:r>
              <a:endParaRPr lang="en-US" altLang="zh-CN" sz="2300" dirty="0"/>
            </a:p>
          </p:txBody>
        </p:sp>
        <p:sp>
          <p:nvSpPr>
            <p:cNvPr id="8229" name="Rectangle 9"/>
            <p:cNvSpPr>
              <a:spLocks noChangeArrowheads="1"/>
            </p:cNvSpPr>
            <p:nvPr/>
          </p:nvSpPr>
          <p:spPr bwMode="auto">
            <a:xfrm>
              <a:off x="4128" y="2976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5E7618"/>
                </a:gs>
                <a:gs pos="50000">
                  <a:srgbClr val="CCFF33"/>
                </a:gs>
                <a:gs pos="100000">
                  <a:srgbClr val="5E7618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/>
                <a:t>数据</a:t>
              </a:r>
              <a:r>
                <a:rPr lang="en-US" altLang="zh-CN" sz="2300" dirty="0"/>
                <a:t>n</a:t>
              </a:r>
              <a:endParaRPr lang="en-US" altLang="zh-CN" sz="2300" dirty="0"/>
            </a:p>
          </p:txBody>
        </p:sp>
        <p:sp>
          <p:nvSpPr>
            <p:cNvPr id="8230" name="Line 11"/>
            <p:cNvSpPr>
              <a:spLocks noChangeShapeType="1"/>
            </p:cNvSpPr>
            <p:nvPr/>
          </p:nvSpPr>
          <p:spPr bwMode="auto">
            <a:xfrm>
              <a:off x="1872" y="2304"/>
              <a:ext cx="211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8231" name="Line 26"/>
            <p:cNvSpPr>
              <a:spLocks noChangeShapeType="1"/>
            </p:cNvSpPr>
            <p:nvPr/>
          </p:nvSpPr>
          <p:spPr bwMode="auto">
            <a:xfrm>
              <a:off x="1872" y="1728"/>
              <a:ext cx="211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872" y="3168"/>
              <a:ext cx="211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896138" y="1799306"/>
            <a:ext cx="3580190" cy="29721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grpSp>
        <p:nvGrpSpPr>
          <p:cNvPr id="4" name="Group 44"/>
          <p:cNvGrpSpPr/>
          <p:nvPr/>
        </p:nvGrpSpPr>
        <p:grpSpPr bwMode="auto">
          <a:xfrm>
            <a:off x="2971397" y="1876210"/>
            <a:ext cx="3353068" cy="2056797"/>
            <a:chOff x="6096" y="1344"/>
            <a:chExt cx="2112" cy="1296"/>
          </a:xfrm>
        </p:grpSpPr>
        <p:sp>
          <p:nvSpPr>
            <p:cNvPr id="8220" name="AutoShape 14"/>
            <p:cNvSpPr>
              <a:spLocks noChangeArrowheads="1"/>
            </p:cNvSpPr>
            <p:nvPr/>
          </p:nvSpPr>
          <p:spPr bwMode="auto">
            <a:xfrm>
              <a:off x="6672" y="1584"/>
              <a:ext cx="912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pPr algn="ctr" defTabSz="893445"/>
              <a:r>
                <a:rPr lang="zh-CN" altLang="en-US" sz="3600" b="1" dirty="0">
                  <a:solidFill>
                    <a:srgbClr val="FF3300"/>
                  </a:solidFill>
                  <a:ea typeface="黑体" panose="02010609060101010101" pitchFamily="49" charset="-122"/>
                </a:rPr>
                <a:t>文件</a:t>
              </a:r>
              <a:endParaRPr lang="zh-CN" altLang="en-US" sz="3600" b="1" dirty="0">
                <a:solidFill>
                  <a:srgbClr val="FF3300"/>
                </a:solidFill>
                <a:ea typeface="黑体" panose="02010609060101010101" pitchFamily="49" charset="-122"/>
              </a:endParaRPr>
            </a:p>
            <a:p>
              <a:pPr algn="ctr" defTabSz="893445"/>
              <a:r>
                <a:rPr lang="zh-CN" altLang="en-US" sz="3600" b="1" dirty="0">
                  <a:solidFill>
                    <a:srgbClr val="FF3300"/>
                  </a:solidFill>
                  <a:ea typeface="黑体" panose="02010609060101010101" pitchFamily="49" charset="-122"/>
                </a:rPr>
                <a:t>系统</a:t>
              </a:r>
              <a:endParaRPr lang="zh-CN" altLang="en-US" sz="3600" b="1" dirty="0">
                <a:solidFill>
                  <a:srgbClr val="FF33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8221" name="Line 15"/>
            <p:cNvSpPr>
              <a:spLocks noChangeShapeType="1"/>
            </p:cNvSpPr>
            <p:nvPr/>
          </p:nvSpPr>
          <p:spPr bwMode="auto">
            <a:xfrm flipV="1">
              <a:off x="6096" y="2160"/>
              <a:ext cx="528" cy="4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22" name="Line 17"/>
            <p:cNvSpPr>
              <a:spLocks noChangeShapeType="1"/>
            </p:cNvSpPr>
            <p:nvPr/>
          </p:nvSpPr>
          <p:spPr bwMode="auto">
            <a:xfrm>
              <a:off x="6096" y="1344"/>
              <a:ext cx="52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23" name="Line 18"/>
            <p:cNvSpPr>
              <a:spLocks noChangeShapeType="1"/>
            </p:cNvSpPr>
            <p:nvPr/>
          </p:nvSpPr>
          <p:spPr bwMode="auto">
            <a:xfrm flipH="1" flipV="1">
              <a:off x="7680" y="2160"/>
              <a:ext cx="528" cy="4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 flipH="1">
              <a:off x="7680" y="1344"/>
              <a:ext cx="52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25" name="Line 16"/>
            <p:cNvSpPr>
              <a:spLocks noChangeShapeType="1"/>
            </p:cNvSpPr>
            <p:nvPr/>
          </p:nvSpPr>
          <p:spPr bwMode="auto">
            <a:xfrm>
              <a:off x="6096" y="1920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26" name="Line 19"/>
            <p:cNvSpPr>
              <a:spLocks noChangeShapeType="1"/>
            </p:cNvSpPr>
            <p:nvPr/>
          </p:nvSpPr>
          <p:spPr bwMode="auto">
            <a:xfrm flipH="1">
              <a:off x="7680" y="1920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/>
          <p:nvPr/>
        </p:nvGrpSpPr>
        <p:grpSpPr bwMode="auto">
          <a:xfrm>
            <a:off x="6554276" y="1647007"/>
            <a:ext cx="1751121" cy="2819802"/>
            <a:chOff x="8352" y="1104"/>
            <a:chExt cx="1104" cy="1776"/>
          </a:xfrm>
        </p:grpSpPr>
        <p:sp>
          <p:nvSpPr>
            <p:cNvPr id="8217" name="Rectangle 21"/>
            <p:cNvSpPr>
              <a:spLocks noChangeArrowheads="1"/>
            </p:cNvSpPr>
            <p:nvPr/>
          </p:nvSpPr>
          <p:spPr bwMode="auto">
            <a:xfrm>
              <a:off x="8352" y="1104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475E00"/>
                </a:gs>
                <a:gs pos="5000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物理文件</a:t>
              </a:r>
              <a:r>
                <a:rPr lang="en-US" altLang="zh-CN" sz="2300" dirty="0">
                  <a:solidFill>
                    <a:srgbClr val="FF3300"/>
                  </a:solidFill>
                </a:rPr>
                <a:t>1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  <p:sp>
          <p:nvSpPr>
            <p:cNvPr id="8218" name="Rectangle 22"/>
            <p:cNvSpPr>
              <a:spLocks noChangeArrowheads="1"/>
            </p:cNvSpPr>
            <p:nvPr/>
          </p:nvSpPr>
          <p:spPr bwMode="auto">
            <a:xfrm>
              <a:off x="8352" y="1680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475E00"/>
                </a:gs>
                <a:gs pos="5000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物理文件</a:t>
              </a:r>
              <a:r>
                <a:rPr lang="en-US" altLang="zh-CN" sz="2300" dirty="0">
                  <a:solidFill>
                    <a:srgbClr val="FF3300"/>
                  </a:solidFill>
                </a:rPr>
                <a:t>2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  <p:sp>
          <p:nvSpPr>
            <p:cNvPr id="8219" name="Rectangle 23"/>
            <p:cNvSpPr>
              <a:spLocks noChangeArrowheads="1"/>
            </p:cNvSpPr>
            <p:nvPr/>
          </p:nvSpPr>
          <p:spPr bwMode="auto">
            <a:xfrm>
              <a:off x="8352" y="2544"/>
              <a:ext cx="1104" cy="336"/>
            </a:xfrm>
            <a:prstGeom prst="rect">
              <a:avLst/>
            </a:prstGeom>
            <a:gradFill rotWithShape="0">
              <a:gsLst>
                <a:gs pos="0">
                  <a:srgbClr val="475E00"/>
                </a:gs>
                <a:gs pos="5000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21840" tIns="60919" rIns="121840" bIns="60919" anchor="ctr"/>
            <a:lstStyle/>
            <a:p>
              <a:pPr algn="ctr" defTabSz="893445"/>
              <a:r>
                <a:rPr lang="zh-CN" altLang="en-US" sz="2300" dirty="0">
                  <a:solidFill>
                    <a:srgbClr val="FF3300"/>
                  </a:solidFill>
                </a:rPr>
                <a:t>物理文件</a:t>
              </a:r>
              <a:r>
                <a:rPr lang="en-US" altLang="zh-CN" sz="2300" dirty="0">
                  <a:solidFill>
                    <a:srgbClr val="FF3300"/>
                  </a:solidFill>
                </a:rPr>
                <a:t>n</a:t>
              </a:r>
              <a:endParaRPr lang="en-US" altLang="zh-CN" sz="23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6" name="Group 45"/>
          <p:cNvGrpSpPr/>
          <p:nvPr/>
        </p:nvGrpSpPr>
        <p:grpSpPr bwMode="auto">
          <a:xfrm>
            <a:off x="2971397" y="1951606"/>
            <a:ext cx="3353068" cy="2286000"/>
            <a:chOff x="1872" y="1728"/>
            <a:chExt cx="2112" cy="1440"/>
          </a:xfrm>
        </p:grpSpPr>
        <p:sp>
          <p:nvSpPr>
            <p:cNvPr id="8214" name="Line 27"/>
            <p:cNvSpPr>
              <a:spLocks noChangeShapeType="1"/>
            </p:cNvSpPr>
            <p:nvPr/>
          </p:nvSpPr>
          <p:spPr bwMode="auto">
            <a:xfrm>
              <a:off x="1872" y="2304"/>
              <a:ext cx="2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10"/>
            <p:cNvSpPr>
              <a:spLocks noChangeShapeType="1"/>
            </p:cNvSpPr>
            <p:nvPr/>
          </p:nvSpPr>
          <p:spPr bwMode="auto">
            <a:xfrm>
              <a:off x="1872" y="1728"/>
              <a:ext cx="2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1872" y="3168"/>
              <a:ext cx="21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819534" y="1799306"/>
            <a:ext cx="3656794" cy="2667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grpSp>
        <p:nvGrpSpPr>
          <p:cNvPr id="7" name="Group 46"/>
          <p:cNvGrpSpPr/>
          <p:nvPr/>
        </p:nvGrpSpPr>
        <p:grpSpPr bwMode="auto">
          <a:xfrm>
            <a:off x="2971398" y="1951607"/>
            <a:ext cx="2744275" cy="2058304"/>
            <a:chOff x="5760" y="3744"/>
            <a:chExt cx="1728" cy="1296"/>
          </a:xfrm>
        </p:grpSpPr>
        <p:sp>
          <p:nvSpPr>
            <p:cNvPr id="8210" name="AutoShape 34"/>
            <p:cNvSpPr>
              <a:spLocks noChangeArrowheads="1"/>
            </p:cNvSpPr>
            <p:nvPr/>
          </p:nvSpPr>
          <p:spPr bwMode="auto">
            <a:xfrm>
              <a:off x="6432" y="3888"/>
              <a:ext cx="1056" cy="9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pPr algn="ctr" defTabSz="893445"/>
              <a:r>
                <a:rPr lang="zh-CN" altLang="en-US" sz="3100" b="1" dirty="0">
                  <a:solidFill>
                    <a:srgbClr val="FF3300"/>
                  </a:solidFill>
                </a:rPr>
                <a:t>数据库</a:t>
              </a:r>
              <a:endParaRPr lang="zh-CN" altLang="en-US" sz="3100" b="1" dirty="0">
                <a:solidFill>
                  <a:srgbClr val="FF3300"/>
                </a:solidFill>
              </a:endParaRPr>
            </a:p>
            <a:p>
              <a:pPr algn="ctr" defTabSz="893445"/>
              <a:r>
                <a:rPr lang="zh-CN" altLang="en-US" sz="3100" b="1" dirty="0">
                  <a:solidFill>
                    <a:srgbClr val="FF3300"/>
                  </a:solidFill>
                </a:rPr>
                <a:t>管理系统</a:t>
              </a:r>
              <a:endParaRPr lang="zh-CN" altLang="en-US" sz="3100" b="1" dirty="0">
                <a:solidFill>
                  <a:srgbClr val="FF3300"/>
                </a:solidFill>
              </a:endParaRPr>
            </a:p>
            <a:p>
              <a:pPr algn="ctr" defTabSz="893445"/>
              <a:r>
                <a:rPr lang="en-US" altLang="zh-CN" sz="3100" b="1" dirty="0">
                  <a:solidFill>
                    <a:srgbClr val="FF3300"/>
                  </a:solidFill>
                </a:rPr>
                <a:t>DBMS</a:t>
              </a:r>
              <a:endParaRPr lang="en-US" altLang="zh-CN" sz="3100" b="1" dirty="0">
                <a:solidFill>
                  <a:srgbClr val="FF3300"/>
                </a:solidFill>
              </a:endParaRPr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 flipV="1">
              <a:off x="5760" y="4560"/>
              <a:ext cx="528" cy="4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5760" y="4272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5760" y="3744"/>
              <a:ext cx="52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324465" y="1571612"/>
            <a:ext cx="2134138" cy="31997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lIns="81190" tIns="40595" rIns="81190" bIns="40595" anchor="ctr"/>
          <a:lstStyle/>
          <a:p>
            <a:endParaRPr lang="zh-CN" altLang="en-US"/>
          </a:p>
        </p:txBody>
      </p:sp>
      <p:grpSp>
        <p:nvGrpSpPr>
          <p:cNvPr id="8" name="Group 47"/>
          <p:cNvGrpSpPr/>
          <p:nvPr/>
        </p:nvGrpSpPr>
        <p:grpSpPr bwMode="auto">
          <a:xfrm>
            <a:off x="5790932" y="1647007"/>
            <a:ext cx="2362603" cy="2133700"/>
            <a:chOff x="7536" y="3600"/>
            <a:chExt cx="1488" cy="1344"/>
          </a:xfrm>
        </p:grpSpPr>
        <p:sp>
          <p:nvSpPr>
            <p:cNvPr id="8208" name="AutoShape 32"/>
            <p:cNvSpPr>
              <a:spLocks noChangeArrowheads="1"/>
            </p:cNvSpPr>
            <p:nvPr/>
          </p:nvSpPr>
          <p:spPr bwMode="auto">
            <a:xfrm>
              <a:off x="8160" y="3600"/>
              <a:ext cx="864" cy="1344"/>
            </a:xfrm>
            <a:prstGeom prst="can">
              <a:avLst>
                <a:gd name="adj" fmla="val 38889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pPr algn="ctr" defTabSz="893445"/>
              <a:r>
                <a:rPr lang="zh-CN" altLang="en-US" sz="3100" b="1" dirty="0">
                  <a:solidFill>
                    <a:srgbClr val="FF3300"/>
                  </a:solidFill>
                </a:rPr>
                <a:t>数据库</a:t>
              </a:r>
              <a:endParaRPr lang="zh-CN" altLang="en-US" sz="3100" b="1" dirty="0">
                <a:solidFill>
                  <a:srgbClr val="FF3300"/>
                </a:solidFill>
              </a:endParaRPr>
            </a:p>
            <a:p>
              <a:pPr algn="ctr" defTabSz="893445"/>
              <a:r>
                <a:rPr lang="en-US" altLang="zh-CN" sz="3100" b="1" dirty="0">
                  <a:solidFill>
                    <a:srgbClr val="FF3300"/>
                  </a:solidFill>
                </a:rPr>
                <a:t>Database</a:t>
              </a:r>
              <a:endParaRPr lang="en-US" altLang="zh-CN" sz="3100" b="1" dirty="0">
                <a:solidFill>
                  <a:srgbClr val="FF3300"/>
                </a:solidFill>
              </a:endParaRPr>
            </a:p>
          </p:txBody>
        </p:sp>
        <p:sp>
          <p:nvSpPr>
            <p:cNvPr id="8209" name="Line 35"/>
            <p:cNvSpPr>
              <a:spLocks noChangeShapeType="1"/>
            </p:cNvSpPr>
            <p:nvPr/>
          </p:nvSpPr>
          <p:spPr bwMode="auto">
            <a:xfrm>
              <a:off x="7536" y="4416"/>
              <a:ext cx="5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</a:ln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318" grpId="0" animBg="1" autoUpdateAnimBg="0"/>
      <p:bldP spid="12317" grpId="0" animBg="1" autoUpdateAnimBg="0"/>
      <p:bldP spid="12321" grpId="0" animBg="1"/>
      <p:bldP spid="12301" grpId="0" animBg="1"/>
      <p:bldP spid="123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3/3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Insert 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rgbClr val="CC00CC"/>
                </a:solidFill>
                <a:ea typeface="宋体" panose="02010600030101010101" pitchFamily="2" charset="-122"/>
              </a:rPr>
              <a:t>Likes(drinker, beer)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INSERT INTO Likes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VALUES(’Sally’, ’Bud’);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CC00CC"/>
                </a:solidFill>
                <a:ea typeface="宋体" panose="02010600030101010101" pitchFamily="2" charset="-122"/>
              </a:rPr>
              <a:t>Likes(drinker, beer)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DELETE FROM Likes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WHERE drinker = ’Sally’ AND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	beer = ’Bud’;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UPDATE Drinkers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SET phone = ’555-1212’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WHERE name = ’Fred’;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2285984" y="2214554"/>
            <a:ext cx="4786346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数据库产生与基本概念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2500298" y="3143248"/>
            <a:ext cx="500066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关系模型与关系理论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2786050" y="4071942"/>
            <a:ext cx="4492232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结构化查询语言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endParaRPr lang="zh-CN" altLang="en-US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3143240" y="4929198"/>
            <a:ext cx="399337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数据库应用举例  </a:t>
            </a:r>
            <a:endParaRPr lang="zh-CN" altLang="en-US" sz="36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2021681" y="1235075"/>
            <a:ext cx="333777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Avanti" pitchFamily="2" charset="0"/>
                <a:cs typeface="Aharoni" pitchFamily="2" charset="-79"/>
              </a:rPr>
              <a:t>ontents</a:t>
            </a:r>
            <a:endParaRPr lang="zh-CN" altLang="en-US" sz="7200" b="1" dirty="0">
              <a:solidFill>
                <a:schemeClr val="bg1"/>
              </a:solidFill>
              <a:latin typeface="Avanti" pitchFamily="2" charset="0"/>
              <a:cs typeface="Aharoni" pitchFamily="2" charset="-79"/>
            </a:endParaRPr>
          </a:p>
        </p:txBody>
      </p:sp>
      <p:sp>
        <p:nvSpPr>
          <p:cNvPr id="5127" name="任意多边形 8"/>
          <p:cNvSpPr/>
          <p:nvPr/>
        </p:nvSpPr>
        <p:spPr bwMode="auto">
          <a:xfrm>
            <a:off x="-1840706" y="-39688"/>
            <a:ext cx="5133975" cy="6897688"/>
          </a:xfrm>
          <a:custGeom>
            <a:avLst/>
            <a:gdLst/>
            <a:ahLst/>
            <a:cxnLst>
              <a:cxn ang="0">
                <a:pos x="4474239" y="1271935"/>
              </a:cxn>
              <a:cxn ang="0">
                <a:pos x="4205077" y="1342677"/>
              </a:cxn>
              <a:cxn ang="0">
                <a:pos x="4010681" y="1535077"/>
              </a:cxn>
              <a:cxn ang="0">
                <a:pos x="3939461" y="1801755"/>
              </a:cxn>
              <a:cxn ang="0">
                <a:pos x="4010670" y="2070722"/>
              </a:cxn>
              <a:cxn ang="0">
                <a:pos x="4205221" y="2264774"/>
              </a:cxn>
              <a:cxn ang="0">
                <a:pos x="4475640" y="2335754"/>
              </a:cxn>
              <a:cxn ang="0">
                <a:pos x="4839371" y="2195316"/>
              </a:cxn>
              <a:cxn ang="0">
                <a:pos x="4895214" y="2136032"/>
              </a:cxn>
              <a:cxn ang="0">
                <a:pos x="4953213" y="2029050"/>
              </a:cxn>
              <a:cxn ang="0">
                <a:pos x="4820369" y="2029050"/>
              </a:cxn>
              <a:cxn ang="0">
                <a:pos x="4741506" y="2116414"/>
              </a:cxn>
              <a:cxn ang="0">
                <a:pos x="4680232" y="2165174"/>
              </a:cxn>
              <a:cxn ang="0">
                <a:pos x="4479743" y="2211939"/>
              </a:cxn>
              <a:cxn ang="0">
                <a:pos x="4275752" y="2156001"/>
              </a:cxn>
              <a:cxn ang="0">
                <a:pos x="4127597" y="2026793"/>
              </a:cxn>
              <a:cxn ang="0">
                <a:pos x="4068970" y="1801755"/>
              </a:cxn>
              <a:cxn ang="0">
                <a:pos x="4124423" y="1600359"/>
              </a:cxn>
              <a:cxn ang="0">
                <a:pos x="4274123" y="1451499"/>
              </a:cxn>
              <a:cxn ang="0">
                <a:pos x="4475562" y="1395751"/>
              </a:cxn>
              <a:cxn ang="0">
                <a:pos x="4611175" y="1418099"/>
              </a:cxn>
              <a:cxn ang="0">
                <a:pos x="4734835" y="1484599"/>
              </a:cxn>
              <a:cxn ang="0">
                <a:pos x="4816411" y="1572936"/>
              </a:cxn>
              <a:cxn ang="0">
                <a:pos x="4950423" y="1572936"/>
              </a:cxn>
              <a:cxn ang="0">
                <a:pos x="4901568" y="1475226"/>
              </a:cxn>
              <a:cxn ang="0">
                <a:pos x="4767167" y="1355257"/>
              </a:cxn>
              <a:cxn ang="0">
                <a:pos x="4474239" y="1271935"/>
              </a:cxn>
              <a:cxn ang="0">
                <a:pos x="2374977" y="0"/>
              </a:cxn>
              <a:cxn ang="0">
                <a:pos x="4470323" y="0"/>
              </a:cxn>
              <a:cxn ang="0">
                <a:pos x="6845300" y="6897688"/>
              </a:cxn>
              <a:cxn ang="0">
                <a:pos x="0" y="6897688"/>
              </a:cxn>
              <a:cxn ang="0">
                <a:pos x="2374977" y="0"/>
              </a:cxn>
            </a:cxnLst>
            <a:rect l="0" t="0" r="r" b="b"/>
            <a:pathLst>
              <a:path w="6845300" h="6897688">
                <a:moveTo>
                  <a:pt x="4474239" y="1271935"/>
                </a:moveTo>
                <a:cubicBezTo>
                  <a:pt x="4376915" y="1271935"/>
                  <a:pt x="4287194" y="1295516"/>
                  <a:pt x="4205077" y="1342677"/>
                </a:cubicBezTo>
                <a:cubicBezTo>
                  <a:pt x="4122959" y="1389838"/>
                  <a:pt x="4058161" y="1453971"/>
                  <a:pt x="4010681" y="1535077"/>
                </a:cubicBezTo>
                <a:cubicBezTo>
                  <a:pt x="3963201" y="1616183"/>
                  <a:pt x="3939461" y="1705075"/>
                  <a:pt x="3939461" y="1801755"/>
                </a:cubicBezTo>
                <a:cubicBezTo>
                  <a:pt x="3939461" y="1899019"/>
                  <a:pt x="3963197" y="1988675"/>
                  <a:pt x="4010670" y="2070722"/>
                </a:cubicBezTo>
                <a:cubicBezTo>
                  <a:pt x="4058142" y="2152770"/>
                  <a:pt x="4122993" y="2217453"/>
                  <a:pt x="4205221" y="2264774"/>
                </a:cubicBezTo>
                <a:cubicBezTo>
                  <a:pt x="4287450" y="2312094"/>
                  <a:pt x="4377590" y="2335754"/>
                  <a:pt x="4475640" y="2335754"/>
                </a:cubicBezTo>
                <a:cubicBezTo>
                  <a:pt x="4610174" y="2335754"/>
                  <a:pt x="4731418" y="2288942"/>
                  <a:pt x="4839371" y="2195316"/>
                </a:cubicBezTo>
                <a:cubicBezTo>
                  <a:pt x="4860770" y="2175585"/>
                  <a:pt x="4879385" y="2155823"/>
                  <a:pt x="4895214" y="2136032"/>
                </a:cubicBezTo>
                <a:cubicBezTo>
                  <a:pt x="4911043" y="2116241"/>
                  <a:pt x="4930376" y="2080581"/>
                  <a:pt x="4953213" y="2029050"/>
                </a:cubicBezTo>
                <a:lnTo>
                  <a:pt x="4820369" y="2029050"/>
                </a:lnTo>
                <a:cubicBezTo>
                  <a:pt x="4787666" y="2070322"/>
                  <a:pt x="4761378" y="2099443"/>
                  <a:pt x="4741506" y="2116414"/>
                </a:cubicBezTo>
                <a:cubicBezTo>
                  <a:pt x="4721633" y="2133384"/>
                  <a:pt x="4701209" y="2149638"/>
                  <a:pt x="4680232" y="2165174"/>
                </a:cubicBezTo>
                <a:cubicBezTo>
                  <a:pt x="4609459" y="2196350"/>
                  <a:pt x="4542629" y="2211939"/>
                  <a:pt x="4479743" y="2211939"/>
                </a:cubicBezTo>
                <a:cubicBezTo>
                  <a:pt x="4407094" y="2211939"/>
                  <a:pt x="4339097" y="2193293"/>
                  <a:pt x="4275752" y="2156001"/>
                </a:cubicBezTo>
                <a:cubicBezTo>
                  <a:pt x="4213021" y="2118799"/>
                  <a:pt x="4163636" y="2075729"/>
                  <a:pt x="4127597" y="2026793"/>
                </a:cubicBezTo>
                <a:cubicBezTo>
                  <a:pt x="4088512" y="1949564"/>
                  <a:pt x="4068970" y="1874551"/>
                  <a:pt x="4068970" y="1801755"/>
                </a:cubicBezTo>
                <a:cubicBezTo>
                  <a:pt x="4068970" y="1729566"/>
                  <a:pt x="4087454" y="1662434"/>
                  <a:pt x="4124423" y="1600359"/>
                </a:cubicBezTo>
                <a:cubicBezTo>
                  <a:pt x="4161392" y="1538285"/>
                  <a:pt x="4211292" y="1488665"/>
                  <a:pt x="4274123" y="1451499"/>
                </a:cubicBezTo>
                <a:cubicBezTo>
                  <a:pt x="4336953" y="1414334"/>
                  <a:pt x="4404100" y="1395751"/>
                  <a:pt x="4475562" y="1395751"/>
                </a:cubicBezTo>
                <a:cubicBezTo>
                  <a:pt x="4521237" y="1395751"/>
                  <a:pt x="4566441" y="1403200"/>
                  <a:pt x="4611175" y="1418099"/>
                </a:cubicBezTo>
                <a:cubicBezTo>
                  <a:pt x="4656094" y="1433369"/>
                  <a:pt x="4697314" y="1455535"/>
                  <a:pt x="4734835" y="1484599"/>
                </a:cubicBezTo>
                <a:cubicBezTo>
                  <a:pt x="4758413" y="1502278"/>
                  <a:pt x="4785606" y="1531723"/>
                  <a:pt x="4816411" y="1572936"/>
                </a:cubicBezTo>
                <a:lnTo>
                  <a:pt x="4950423" y="1572936"/>
                </a:lnTo>
                <a:cubicBezTo>
                  <a:pt x="4934931" y="1528766"/>
                  <a:pt x="4918646" y="1496196"/>
                  <a:pt x="4901568" y="1475226"/>
                </a:cubicBezTo>
                <a:cubicBezTo>
                  <a:pt x="4867271" y="1432413"/>
                  <a:pt x="4822471" y="1392423"/>
                  <a:pt x="4767167" y="1355257"/>
                </a:cubicBezTo>
                <a:cubicBezTo>
                  <a:pt x="4679502" y="1299709"/>
                  <a:pt x="4581859" y="1271935"/>
                  <a:pt x="4474239" y="1271935"/>
                </a:cubicBezTo>
                <a:close/>
                <a:moveTo>
                  <a:pt x="2374977" y="0"/>
                </a:moveTo>
                <a:lnTo>
                  <a:pt x="4470323" y="0"/>
                </a:lnTo>
                <a:lnTo>
                  <a:pt x="6845300" y="6897688"/>
                </a:lnTo>
                <a:lnTo>
                  <a:pt x="0" y="6897688"/>
                </a:lnTo>
                <a:lnTo>
                  <a:pt x="2374977" y="0"/>
                </a:lnTo>
                <a:close/>
              </a:path>
            </a:pathLst>
          </a:custGeom>
          <a:solidFill>
            <a:schemeClr val="bg1">
              <a:alpha val="65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428992" y="5786454"/>
            <a:ext cx="3707604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数据挖掘及其它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nimBg="1"/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 bwMode="auto">
          <a:xfrm>
            <a:off x="1714480" y="2071678"/>
            <a:ext cx="3947085" cy="4642709"/>
            <a:chOff x="1569" y="1801"/>
            <a:chExt cx="2068" cy="1943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9" y="1801"/>
              <a:ext cx="1948" cy="1717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0000"/>
                    <a:invGamma/>
                  </a:srgbClr>
                </a:gs>
                <a:gs pos="100000">
                  <a:srgbClr val="CCECFF"/>
                </a:gs>
              </a:gsLst>
              <a:lin ang="0" scaled="1"/>
            </a:gra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vert="eaVert" wrap="square" lIns="100621" tIns="50310" rIns="100621" bIns="5031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569" y="2016"/>
              <a:ext cx="438" cy="172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00621" tIns="50310" rIns="100621" bIns="50310">
              <a:spAutoFit/>
            </a:bodyPr>
            <a:lstStyle/>
            <a:p>
              <a:pPr defTabSz="914400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FFFF"/>
                  </a:solidFill>
                </a:rPr>
                <a:t>硬件</a:t>
              </a:r>
              <a:endParaRPr lang="zh-CN" altLang="en-US" sz="3200" b="1" dirty="0">
                <a:solidFill>
                  <a:srgbClr val="00FFFF"/>
                </a:solidFill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网络数据库应用</a:t>
            </a:r>
            <a:r>
              <a:rPr lang="en-US" altLang="zh-CN" dirty="0" smtClean="0"/>
              <a:t>2/3</a:t>
            </a:r>
            <a:endParaRPr lang="zh-CN" alt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2990773" y="5024925"/>
            <a:ext cx="2285651" cy="609198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24" tIns="45712" rIns="91424" bIns="45712" anchor="ctr"/>
          <a:lstStyle/>
          <a:p>
            <a:pPr algn="ctr" defTabSz="914400"/>
            <a:r>
              <a:rPr lang="en-US" altLang="zh-CN" sz="2400" b="1" dirty="0">
                <a:solidFill>
                  <a:srgbClr val="990033"/>
                </a:solidFill>
              </a:rPr>
              <a:t>Database</a:t>
            </a:r>
            <a:endParaRPr lang="en-US" altLang="zh-CN" sz="2400" b="1" dirty="0">
              <a:solidFill>
                <a:srgbClr val="990033"/>
              </a:solidFill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2990773" y="4186524"/>
            <a:ext cx="2285651" cy="915304"/>
            <a:chOff x="2160" y="3168"/>
            <a:chExt cx="1440" cy="576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2160" y="3168"/>
              <a:ext cx="1440" cy="288"/>
            </a:xfrm>
            <a:prstGeom prst="hexagon">
              <a:avLst>
                <a:gd name="adj" fmla="val 125000"/>
                <a:gd name="vf" fmla="val 115470"/>
              </a:avLst>
            </a:prstGeom>
            <a:solidFill>
              <a:srgbClr val="FFFF00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en-US" altLang="zh-CN" sz="2400" dirty="0">
                  <a:solidFill>
                    <a:srgbClr val="990033"/>
                  </a:solidFill>
                </a:rPr>
                <a:t>OS</a:t>
              </a:r>
              <a:endParaRPr lang="en-US" altLang="zh-CN" sz="2400" dirty="0">
                <a:solidFill>
                  <a:srgbClr val="990033"/>
                </a:solidFill>
              </a:endParaRPr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V="1">
              <a:off x="2880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lg"/>
              <a:tailEnd type="non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/>
          <p:nvPr/>
        </p:nvGrpSpPr>
        <p:grpSpPr bwMode="auto">
          <a:xfrm>
            <a:off x="2990773" y="3577326"/>
            <a:ext cx="2285651" cy="686101"/>
            <a:chOff x="2160" y="2784"/>
            <a:chExt cx="1440" cy="432"/>
          </a:xfrm>
        </p:grpSpPr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2160" y="2784"/>
              <a:ext cx="1440" cy="288"/>
            </a:xfrm>
            <a:prstGeom prst="hexagon">
              <a:avLst>
                <a:gd name="adj" fmla="val 125000"/>
                <a:gd name="vf" fmla="val 115470"/>
              </a:avLst>
            </a:prstGeom>
            <a:solidFill>
              <a:srgbClr val="CCFF33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en-US" altLang="zh-CN" sz="2400" dirty="0">
                  <a:solidFill>
                    <a:srgbClr val="990033"/>
                  </a:solidFill>
                </a:rPr>
                <a:t>DBMS</a:t>
              </a:r>
              <a:endParaRPr lang="en-US" altLang="zh-CN" sz="2400" dirty="0">
                <a:solidFill>
                  <a:srgbClr val="990033"/>
                </a:solidFill>
              </a:endParaRP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V="1">
              <a:off x="288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lg"/>
              <a:tailEnd type="non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2990773" y="2968128"/>
            <a:ext cx="2285651" cy="684594"/>
            <a:chOff x="2160" y="2400"/>
            <a:chExt cx="1440" cy="432"/>
          </a:xfrm>
        </p:grpSpPr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2160" y="2400"/>
              <a:ext cx="1440" cy="288"/>
            </a:xfrm>
            <a:prstGeom prst="hexagon">
              <a:avLst>
                <a:gd name="adj" fmla="val 125000"/>
                <a:gd name="vf" fmla="val 115470"/>
              </a:avLst>
            </a:prstGeom>
            <a:solidFill>
              <a:srgbClr val="99FF66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zh-CN" altLang="en-US" sz="2000" b="1" dirty="0">
                  <a:solidFill>
                    <a:srgbClr val="990033"/>
                  </a:solidFill>
                </a:rPr>
                <a:t>应用开发工具</a:t>
              </a:r>
              <a:endParaRPr lang="zh-CN" altLang="en-US" sz="2000" b="1" dirty="0">
                <a:solidFill>
                  <a:srgbClr val="990033"/>
                </a:solidFill>
              </a:endParaRP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88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2990773" y="2357422"/>
            <a:ext cx="2285651" cy="686102"/>
            <a:chOff x="2160" y="2016"/>
            <a:chExt cx="1440" cy="432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2160" y="2016"/>
              <a:ext cx="1440" cy="288"/>
            </a:xfrm>
            <a:prstGeom prst="hexagon">
              <a:avLst>
                <a:gd name="adj" fmla="val 125000"/>
                <a:gd name="vf" fmla="val 115470"/>
              </a:avLst>
            </a:prstGeom>
            <a:solidFill>
              <a:srgbClr val="66FF33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zh-CN" altLang="en-US" sz="2400" b="1" dirty="0">
                  <a:solidFill>
                    <a:srgbClr val="990033"/>
                  </a:solidFill>
                </a:rPr>
                <a:t>应用程序</a:t>
              </a:r>
              <a:endParaRPr lang="zh-CN" altLang="en-US" sz="2400" b="1" dirty="0">
                <a:solidFill>
                  <a:srgbClr val="990033"/>
                </a:solidFill>
              </a:endParaRP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880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5276425" y="3806530"/>
            <a:ext cx="2210207" cy="1522995"/>
            <a:chOff x="3600" y="2928"/>
            <a:chExt cx="1392" cy="960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4272" y="3216"/>
              <a:ext cx="720" cy="288"/>
            </a:xfrm>
            <a:prstGeom prst="roundRect">
              <a:avLst>
                <a:gd name="adj" fmla="val 3645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en-US" altLang="zh-CN" sz="2400" dirty="0">
                  <a:solidFill>
                    <a:schemeClr val="hlink"/>
                  </a:solidFill>
                </a:rPr>
                <a:t>DBA</a:t>
              </a:r>
              <a:endParaRPr lang="en-US" altLang="zh-CN" sz="2400" dirty="0">
                <a:solidFill>
                  <a:schemeClr val="hlink"/>
                </a:solidFill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3600" y="388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 flipV="1">
              <a:off x="3600" y="292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46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4608" y="350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/>
          <p:nvPr/>
        </p:nvGrpSpPr>
        <p:grpSpPr bwMode="auto">
          <a:xfrm>
            <a:off x="2000232" y="1214422"/>
            <a:ext cx="3580760" cy="1143000"/>
            <a:chOff x="1536" y="1296"/>
            <a:chExt cx="2256" cy="720"/>
          </a:xfrm>
        </p:grpSpPr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1536" y="1296"/>
              <a:ext cx="720" cy="288"/>
            </a:xfrm>
            <a:prstGeom prst="roundRect">
              <a:avLst>
                <a:gd name="adj" fmla="val 36458"/>
              </a:avLst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121840" tIns="60919" rIns="121840" bIns="60919" anchor="ctr"/>
            <a:lstStyle/>
            <a:p>
              <a:pPr algn="ctr" defTabSz="914400"/>
              <a:r>
                <a:rPr lang="zh-CN" altLang="en-US" sz="2400" b="1" dirty="0">
                  <a:solidFill>
                    <a:schemeClr val="hlink"/>
                  </a:solidFill>
                </a:rPr>
                <a:t>用户</a:t>
              </a:r>
              <a:endParaRPr lang="zh-CN" altLang="en-US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3072" y="1296"/>
              <a:ext cx="720" cy="288"/>
            </a:xfrm>
            <a:prstGeom prst="roundRect">
              <a:avLst>
                <a:gd name="adj" fmla="val 36458"/>
              </a:avLst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121840" tIns="60919" rIns="121840" bIns="60919" anchor="ctr"/>
            <a:lstStyle/>
            <a:p>
              <a:pPr algn="ctr" defTabSz="914400"/>
              <a:r>
                <a:rPr lang="zh-CN" altLang="en-US" sz="2400" b="1" dirty="0">
                  <a:solidFill>
                    <a:schemeClr val="hlink"/>
                  </a:solidFill>
                </a:rPr>
                <a:t>用户</a:t>
              </a:r>
              <a:endParaRPr lang="zh-CN" altLang="en-US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2304" y="1296"/>
              <a:ext cx="720" cy="288"/>
            </a:xfrm>
            <a:prstGeom prst="roundRect">
              <a:avLst>
                <a:gd name="adj" fmla="val 36458"/>
              </a:avLst>
            </a:prstGeom>
            <a:gradFill rotWithShape="0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121840" tIns="60919" rIns="121840" bIns="60919" anchor="ctr"/>
            <a:lstStyle/>
            <a:p>
              <a:pPr algn="ctr" defTabSz="914400"/>
              <a:r>
                <a:rPr lang="zh-CN" altLang="en-US" sz="2400" b="1" dirty="0">
                  <a:solidFill>
                    <a:schemeClr val="hlink"/>
                  </a:solidFill>
                </a:rPr>
                <a:t>用户</a:t>
              </a:r>
              <a:endParaRPr lang="zh-CN" altLang="en-US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3168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288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259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H="1">
              <a:off x="192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21840" tIns="60919" rIns="121840" bIns="60919" anchor="ctr"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/>
          <p:nvPr/>
        </p:nvGrpSpPr>
        <p:grpSpPr bwMode="auto">
          <a:xfrm>
            <a:off x="5276424" y="2357422"/>
            <a:ext cx="2667058" cy="533802"/>
            <a:chOff x="3600" y="2016"/>
            <a:chExt cx="1680" cy="336"/>
          </a:xfrm>
        </p:grpSpPr>
        <p:sp>
          <p:nvSpPr>
            <p:cNvPr id="10282" name="AutoShape 42"/>
            <p:cNvSpPr>
              <a:spLocks noChangeArrowheads="1"/>
            </p:cNvSpPr>
            <p:nvPr/>
          </p:nvSpPr>
          <p:spPr bwMode="auto">
            <a:xfrm>
              <a:off x="4176" y="2016"/>
              <a:ext cx="1104" cy="336"/>
            </a:xfrm>
            <a:prstGeom prst="roundRect">
              <a:avLst>
                <a:gd name="adj" fmla="val 3645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100621" tIns="50310" rIns="100621" bIns="50310" anchor="ctr"/>
            <a:lstStyle/>
            <a:p>
              <a:pPr algn="ctr" defTabSz="914400"/>
              <a:r>
                <a:rPr lang="zh-CN" altLang="en-US" sz="2400" b="1" dirty="0">
                  <a:solidFill>
                    <a:schemeClr val="hlink"/>
                  </a:solidFill>
                </a:rPr>
                <a:t>应用程序员</a:t>
              </a:r>
              <a:endParaRPr lang="zh-CN" altLang="en-US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flipH="1" flipV="1">
              <a:off x="3600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ffectLst/>
          </p:spPr>
          <p:txBody>
            <a:bodyPr wrap="none" lIns="100621" tIns="50310" rIns="100621" bIns="50310" anchor="ctr"/>
            <a:lstStyle/>
            <a:p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0034" y="2428868"/>
            <a:ext cx="677108" cy="33752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 smtClean="0"/>
              <a:t>数据库系统的构成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网络数据库应用</a:t>
            </a:r>
            <a:r>
              <a:rPr lang="en-US" altLang="zh-CN" dirty="0" smtClean="0"/>
              <a:t>4/4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85852" y="1714488"/>
            <a:ext cx="7000924" cy="336391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PHP+MySQL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ASP.NET + SQL Server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JSP + Oracle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开发常用的数据库是</a:t>
            </a:r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100010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网络数据库开发套装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4.2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应用举例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1-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实验室网站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28650" y="1214422"/>
            <a:ext cx="7886700" cy="326231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大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数据挖掘与知识工程实验室：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  <a:hlinkClick r:id="rId1"/>
              </a:rPr>
              <a:t>http://bigdata.bnu.edu.cn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语言：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PHP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36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WordPress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数据库：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MySQL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 descr="捕获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72637"/>
            <a:ext cx="7826419" cy="2728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48"/>
            <a:ext cx="9144000" cy="4998806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实验室网站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1" y="3284984"/>
            <a:ext cx="5348739" cy="261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线形标注 2(带强调线) 7"/>
          <p:cNvSpPr/>
          <p:nvPr/>
        </p:nvSpPr>
        <p:spPr>
          <a:xfrm>
            <a:off x="5148064" y="1224538"/>
            <a:ext cx="3832508" cy="11898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776"/>
              <a:gd name="adj6" fmla="val -29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后台数据库保存的“实验室概况”的内容，是</a:t>
            </a:r>
            <a:r>
              <a:rPr lang="en-US" altLang="zh-CN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html</a:t>
            </a:r>
            <a:r>
              <a:rPr lang="zh-CN" altLang="en-US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文本。直接修改，可影响前台的显示。</a:t>
            </a:r>
            <a:endParaRPr lang="zh-CN" altLang="en-US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928670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实验室概况 </a:t>
            </a:r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– 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记录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应用举例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BNU-GWU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539552" y="1285860"/>
            <a:ext cx="7886700" cy="326231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北师大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BNU-GWU 2015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年报名系统网址：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  <a:hlinkClick r:id="rId1"/>
              </a:rPr>
              <a:t>http://cst.bnu.edu.cn:8081</a:t>
            </a:r>
            <a:r>
              <a:rPr lang="en-US" altLang="zh-CN" sz="3600" b="1" dirty="0" smtClean="0">
                <a:latin typeface="幼圆" panose="02010509060101010101" pitchFamily="49" charset="-122"/>
                <a:ea typeface="幼圆" panose="02010509060101010101" pitchFamily="49" charset="-122"/>
                <a:hlinkClick r:id="rId1"/>
              </a:rPr>
              <a:t>/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开发语言：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Asp.net</a:t>
            </a:r>
            <a:endParaRPr lang="en-US" altLang="zh-CN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数据库版本：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Microsoft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SQL Server 2008 R2</a:t>
            </a:r>
            <a:endParaRPr lang="en-US" altLang="zh-CN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72008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BNU-GWU</a:t>
            </a:r>
            <a:r>
              <a:rPr lang="zh-CN" altLang="en-US" dirty="0" smtClean="0"/>
              <a:t>网站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" y="957580"/>
            <a:ext cx="8849360" cy="546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67" y="1740967"/>
            <a:ext cx="2561034" cy="355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00430" y="1000108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BNU-GWU</a:t>
            </a:r>
            <a:r>
              <a:rPr lang="zh-CN" altLang="en-US" sz="2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网站后台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760"/>
            <a:ext cx="9037955" cy="492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571" y="1669755"/>
            <a:ext cx="4454710" cy="9164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线形标注 2(带强调线) 5"/>
          <p:cNvSpPr/>
          <p:nvPr/>
        </p:nvSpPr>
        <p:spPr>
          <a:xfrm>
            <a:off x="5715008" y="1428736"/>
            <a:ext cx="2889504" cy="6181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965"/>
              <a:gd name="adj6" fmla="val -31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网站从数据库中获取数据时执行的</a:t>
            </a:r>
            <a:r>
              <a:rPr lang="en-US" altLang="zh-CN" sz="20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r>
              <a:rPr lang="zh-CN" altLang="en-US" sz="2000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</a:t>
            </a:r>
            <a:endParaRPr lang="zh-CN" altLang="en-US" sz="2000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721" y="3504765"/>
            <a:ext cx="8654143" cy="1860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线形标注 2(带强调线) 7"/>
          <p:cNvSpPr/>
          <p:nvPr/>
        </p:nvSpPr>
        <p:spPr>
          <a:xfrm>
            <a:off x="5694264" y="2341763"/>
            <a:ext cx="3092577" cy="68351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179"/>
              <a:gd name="adj6" fmla="val -38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Web</a:t>
            </a:r>
            <a:r>
              <a:rPr lang="zh-CN" altLang="en-US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系统中展示的数据就是执行该</a:t>
            </a:r>
            <a:r>
              <a:rPr lang="en-US" altLang="zh-CN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r>
              <a:rPr lang="zh-CN" altLang="en-US" b="1" dirty="0">
                <a:solidFill>
                  <a:prstClr val="whit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语句之后获取的数据</a:t>
            </a:r>
            <a:endParaRPr lang="zh-CN" altLang="en-US" b="1" dirty="0">
              <a:solidFill>
                <a:prstClr val="whit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BNU-GWU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2285984" y="2214554"/>
            <a:ext cx="4786346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数据库产生与基本概念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2500298" y="3143248"/>
            <a:ext cx="5000660" cy="75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关系模型与关系理论</a:t>
            </a:r>
            <a:endParaRPr lang="en-US" altLang="zh-CN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4" name="文本框 5"/>
          <p:cNvSpPr txBox="1">
            <a:spLocks noChangeArrowheads="1"/>
          </p:cNvSpPr>
          <p:nvPr/>
        </p:nvSpPr>
        <p:spPr bwMode="auto">
          <a:xfrm>
            <a:off x="2786050" y="4071942"/>
            <a:ext cx="4492232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结构化查询语言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SQL</a:t>
            </a:r>
            <a:endParaRPr lang="zh-CN" altLang="en-US" sz="3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3143240" y="4929198"/>
            <a:ext cx="399337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数据库应用举例  </a:t>
            </a:r>
            <a:endParaRPr lang="zh-CN" altLang="en-US" sz="3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2021681" y="1235075"/>
            <a:ext cx="333777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Avanti" pitchFamily="2" charset="0"/>
                <a:cs typeface="Aharoni" pitchFamily="2" charset="-79"/>
              </a:rPr>
              <a:t>ontents</a:t>
            </a:r>
            <a:endParaRPr lang="zh-CN" altLang="en-US" sz="7200" b="1" dirty="0">
              <a:solidFill>
                <a:schemeClr val="bg1"/>
              </a:solidFill>
              <a:latin typeface="Avanti" pitchFamily="2" charset="0"/>
              <a:cs typeface="Aharoni" pitchFamily="2" charset="-79"/>
            </a:endParaRPr>
          </a:p>
        </p:txBody>
      </p:sp>
      <p:sp>
        <p:nvSpPr>
          <p:cNvPr id="5127" name="任意多边形 8"/>
          <p:cNvSpPr/>
          <p:nvPr/>
        </p:nvSpPr>
        <p:spPr bwMode="auto">
          <a:xfrm>
            <a:off x="-1840706" y="-39688"/>
            <a:ext cx="5133975" cy="6897688"/>
          </a:xfrm>
          <a:custGeom>
            <a:avLst/>
            <a:gdLst/>
            <a:ahLst/>
            <a:cxnLst>
              <a:cxn ang="0">
                <a:pos x="4474239" y="1271935"/>
              </a:cxn>
              <a:cxn ang="0">
                <a:pos x="4205077" y="1342677"/>
              </a:cxn>
              <a:cxn ang="0">
                <a:pos x="4010681" y="1535077"/>
              </a:cxn>
              <a:cxn ang="0">
                <a:pos x="3939461" y="1801755"/>
              </a:cxn>
              <a:cxn ang="0">
                <a:pos x="4010670" y="2070722"/>
              </a:cxn>
              <a:cxn ang="0">
                <a:pos x="4205221" y="2264774"/>
              </a:cxn>
              <a:cxn ang="0">
                <a:pos x="4475640" y="2335754"/>
              </a:cxn>
              <a:cxn ang="0">
                <a:pos x="4839371" y="2195316"/>
              </a:cxn>
              <a:cxn ang="0">
                <a:pos x="4895214" y="2136032"/>
              </a:cxn>
              <a:cxn ang="0">
                <a:pos x="4953213" y="2029050"/>
              </a:cxn>
              <a:cxn ang="0">
                <a:pos x="4820369" y="2029050"/>
              </a:cxn>
              <a:cxn ang="0">
                <a:pos x="4741506" y="2116414"/>
              </a:cxn>
              <a:cxn ang="0">
                <a:pos x="4680232" y="2165174"/>
              </a:cxn>
              <a:cxn ang="0">
                <a:pos x="4479743" y="2211939"/>
              </a:cxn>
              <a:cxn ang="0">
                <a:pos x="4275752" y="2156001"/>
              </a:cxn>
              <a:cxn ang="0">
                <a:pos x="4127597" y="2026793"/>
              </a:cxn>
              <a:cxn ang="0">
                <a:pos x="4068970" y="1801755"/>
              </a:cxn>
              <a:cxn ang="0">
                <a:pos x="4124423" y="1600359"/>
              </a:cxn>
              <a:cxn ang="0">
                <a:pos x="4274123" y="1451499"/>
              </a:cxn>
              <a:cxn ang="0">
                <a:pos x="4475562" y="1395751"/>
              </a:cxn>
              <a:cxn ang="0">
                <a:pos x="4611175" y="1418099"/>
              </a:cxn>
              <a:cxn ang="0">
                <a:pos x="4734835" y="1484599"/>
              </a:cxn>
              <a:cxn ang="0">
                <a:pos x="4816411" y="1572936"/>
              </a:cxn>
              <a:cxn ang="0">
                <a:pos x="4950423" y="1572936"/>
              </a:cxn>
              <a:cxn ang="0">
                <a:pos x="4901568" y="1475226"/>
              </a:cxn>
              <a:cxn ang="0">
                <a:pos x="4767167" y="1355257"/>
              </a:cxn>
              <a:cxn ang="0">
                <a:pos x="4474239" y="1271935"/>
              </a:cxn>
              <a:cxn ang="0">
                <a:pos x="2374977" y="0"/>
              </a:cxn>
              <a:cxn ang="0">
                <a:pos x="4470323" y="0"/>
              </a:cxn>
              <a:cxn ang="0">
                <a:pos x="6845300" y="6897688"/>
              </a:cxn>
              <a:cxn ang="0">
                <a:pos x="0" y="6897688"/>
              </a:cxn>
              <a:cxn ang="0">
                <a:pos x="2374977" y="0"/>
              </a:cxn>
            </a:cxnLst>
            <a:rect l="0" t="0" r="r" b="b"/>
            <a:pathLst>
              <a:path w="6845300" h="6897688">
                <a:moveTo>
                  <a:pt x="4474239" y="1271935"/>
                </a:moveTo>
                <a:cubicBezTo>
                  <a:pt x="4376915" y="1271935"/>
                  <a:pt x="4287194" y="1295516"/>
                  <a:pt x="4205077" y="1342677"/>
                </a:cubicBezTo>
                <a:cubicBezTo>
                  <a:pt x="4122959" y="1389838"/>
                  <a:pt x="4058161" y="1453971"/>
                  <a:pt x="4010681" y="1535077"/>
                </a:cubicBezTo>
                <a:cubicBezTo>
                  <a:pt x="3963201" y="1616183"/>
                  <a:pt x="3939461" y="1705075"/>
                  <a:pt x="3939461" y="1801755"/>
                </a:cubicBezTo>
                <a:cubicBezTo>
                  <a:pt x="3939461" y="1899019"/>
                  <a:pt x="3963197" y="1988675"/>
                  <a:pt x="4010670" y="2070722"/>
                </a:cubicBezTo>
                <a:cubicBezTo>
                  <a:pt x="4058142" y="2152770"/>
                  <a:pt x="4122993" y="2217453"/>
                  <a:pt x="4205221" y="2264774"/>
                </a:cubicBezTo>
                <a:cubicBezTo>
                  <a:pt x="4287450" y="2312094"/>
                  <a:pt x="4377590" y="2335754"/>
                  <a:pt x="4475640" y="2335754"/>
                </a:cubicBezTo>
                <a:cubicBezTo>
                  <a:pt x="4610174" y="2335754"/>
                  <a:pt x="4731418" y="2288942"/>
                  <a:pt x="4839371" y="2195316"/>
                </a:cubicBezTo>
                <a:cubicBezTo>
                  <a:pt x="4860770" y="2175585"/>
                  <a:pt x="4879385" y="2155823"/>
                  <a:pt x="4895214" y="2136032"/>
                </a:cubicBezTo>
                <a:cubicBezTo>
                  <a:pt x="4911043" y="2116241"/>
                  <a:pt x="4930376" y="2080581"/>
                  <a:pt x="4953213" y="2029050"/>
                </a:cubicBezTo>
                <a:lnTo>
                  <a:pt x="4820369" y="2029050"/>
                </a:lnTo>
                <a:cubicBezTo>
                  <a:pt x="4787666" y="2070322"/>
                  <a:pt x="4761378" y="2099443"/>
                  <a:pt x="4741506" y="2116414"/>
                </a:cubicBezTo>
                <a:cubicBezTo>
                  <a:pt x="4721633" y="2133384"/>
                  <a:pt x="4701209" y="2149638"/>
                  <a:pt x="4680232" y="2165174"/>
                </a:cubicBezTo>
                <a:cubicBezTo>
                  <a:pt x="4609459" y="2196350"/>
                  <a:pt x="4542629" y="2211939"/>
                  <a:pt x="4479743" y="2211939"/>
                </a:cubicBezTo>
                <a:cubicBezTo>
                  <a:pt x="4407094" y="2211939"/>
                  <a:pt x="4339097" y="2193293"/>
                  <a:pt x="4275752" y="2156001"/>
                </a:cubicBezTo>
                <a:cubicBezTo>
                  <a:pt x="4213021" y="2118799"/>
                  <a:pt x="4163636" y="2075729"/>
                  <a:pt x="4127597" y="2026793"/>
                </a:cubicBezTo>
                <a:cubicBezTo>
                  <a:pt x="4088512" y="1949564"/>
                  <a:pt x="4068970" y="1874551"/>
                  <a:pt x="4068970" y="1801755"/>
                </a:cubicBezTo>
                <a:cubicBezTo>
                  <a:pt x="4068970" y="1729566"/>
                  <a:pt x="4087454" y="1662434"/>
                  <a:pt x="4124423" y="1600359"/>
                </a:cubicBezTo>
                <a:cubicBezTo>
                  <a:pt x="4161392" y="1538285"/>
                  <a:pt x="4211292" y="1488665"/>
                  <a:pt x="4274123" y="1451499"/>
                </a:cubicBezTo>
                <a:cubicBezTo>
                  <a:pt x="4336953" y="1414334"/>
                  <a:pt x="4404100" y="1395751"/>
                  <a:pt x="4475562" y="1395751"/>
                </a:cubicBezTo>
                <a:cubicBezTo>
                  <a:pt x="4521237" y="1395751"/>
                  <a:pt x="4566441" y="1403200"/>
                  <a:pt x="4611175" y="1418099"/>
                </a:cubicBezTo>
                <a:cubicBezTo>
                  <a:pt x="4656094" y="1433369"/>
                  <a:pt x="4697314" y="1455535"/>
                  <a:pt x="4734835" y="1484599"/>
                </a:cubicBezTo>
                <a:cubicBezTo>
                  <a:pt x="4758413" y="1502278"/>
                  <a:pt x="4785606" y="1531723"/>
                  <a:pt x="4816411" y="1572936"/>
                </a:cubicBezTo>
                <a:lnTo>
                  <a:pt x="4950423" y="1572936"/>
                </a:lnTo>
                <a:cubicBezTo>
                  <a:pt x="4934931" y="1528766"/>
                  <a:pt x="4918646" y="1496196"/>
                  <a:pt x="4901568" y="1475226"/>
                </a:cubicBezTo>
                <a:cubicBezTo>
                  <a:pt x="4867271" y="1432413"/>
                  <a:pt x="4822471" y="1392423"/>
                  <a:pt x="4767167" y="1355257"/>
                </a:cubicBezTo>
                <a:cubicBezTo>
                  <a:pt x="4679502" y="1299709"/>
                  <a:pt x="4581859" y="1271935"/>
                  <a:pt x="4474239" y="1271935"/>
                </a:cubicBezTo>
                <a:close/>
                <a:moveTo>
                  <a:pt x="2374977" y="0"/>
                </a:moveTo>
                <a:lnTo>
                  <a:pt x="4470323" y="0"/>
                </a:lnTo>
                <a:lnTo>
                  <a:pt x="6845300" y="6897688"/>
                </a:lnTo>
                <a:lnTo>
                  <a:pt x="0" y="6897688"/>
                </a:lnTo>
                <a:lnTo>
                  <a:pt x="2374977" y="0"/>
                </a:lnTo>
                <a:close/>
              </a:path>
            </a:pathLst>
          </a:custGeom>
          <a:solidFill>
            <a:schemeClr val="bg1">
              <a:alpha val="65999"/>
            </a:schemeClr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428992" y="5786454"/>
            <a:ext cx="3707604" cy="668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数据挖掘及其它</a:t>
            </a:r>
            <a:endParaRPr lang="zh-CN" altLang="en-US" sz="36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7" grpId="0" animBg="1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数据库产生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42117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1951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Univac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系统使用磁带和穿孔卡片作为数据存储。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1956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公司在其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Model305RAMAC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中第一次引入了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1" tooltip="磁盘驱动器"/>
              </a:rPr>
              <a:t>磁盘驱动器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1961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：通用电气公司的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Charles Bachman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开发了第一个数据库管理系统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——IDS(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网状数据库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1968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公司开发了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IMS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（层次数据库）。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1969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的研究员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E.F.Codd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发明了关系数据库。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1973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John  J.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Cullinane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领导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Cullinane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公司开发了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IDMS——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一个针对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主机的基于网络模型的数据库（层次数据库）。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数据</a:t>
            </a:r>
            <a:r>
              <a:rPr lang="zh-CN" altLang="en-US" dirty="0" smtClean="0"/>
              <a:t>挖掘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414366" y="121442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麦肯锡称：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“数据，已经渗透到当今每一个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1"/>
              </a:rPr>
              <a:t>行业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和业务职能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领域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，成为重要的生产因素。人们对于海量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3"/>
              </a:rPr>
              <a:t>数据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4"/>
              </a:rPr>
              <a:t>挖掘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5"/>
              </a:rPr>
              <a:t>运用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，预示着新一波生产率增长和消费者盈余浪潮的到来。” 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“数据库技术、大数据技术将造福人类。”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数据挖掘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2338" y="1000108"/>
            <a:ext cx="5078356" cy="492922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数据库存储的数据可以用作查询、统计。事实上，数据深层蕴含的价值可能超出表面现象，甚至超过专家的判断。数据挖掘就是要借助算法深挖数据中的蕴含信息。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挖掘的方法主要包括：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关联分析、聚类、分类、离群点分析、序列模式分析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等。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挖掘工具很多，代表性的开源工具有</a:t>
            </a:r>
            <a:r>
              <a:rPr lang="en-US" altLang="zh-CN" sz="2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weka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等。</a:t>
            </a:r>
            <a:endParaRPr lang="zh-CN" altLang="en-US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9275" y="1300057"/>
            <a:ext cx="3057525" cy="4257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2f.zol-img.com.cn/product/133_500x2000/855/ce1a4s3yyfsWk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/>
          <a:stretch>
            <a:fillRect/>
          </a:stretch>
        </p:blipFill>
        <p:spPr bwMode="auto">
          <a:xfrm>
            <a:off x="4724157" y="1142984"/>
            <a:ext cx="4419843" cy="32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数据库的社会影响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403" y="1045829"/>
            <a:ext cx="4391348" cy="45720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数据库存储了企业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、政府、组织的生产、交易等业务财务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数据，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每个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普通人也越来越相关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的安全与隐私是个高度复杂、充满变数的领域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，实现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数据安全和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隐私保护值得技术人员和全社会关注。技术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是首先应该被重视的手段之一。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数据定义未来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928670"/>
            <a:ext cx="2431752" cy="2338386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6" y="3643314"/>
            <a:ext cx="3495679" cy="25502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8992" y="1071546"/>
            <a:ext cx="5214974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早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上大学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的时候，布林就已经发明了一种超文本语言格式的搜索系统</a:t>
            </a: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kern="100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斯坦福大学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计算机专业博士学位毕业。</a:t>
            </a:r>
            <a:endParaRPr lang="en-US" altLang="zh-CN" sz="2400" kern="100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互联网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魅力深深地吸引着布林，他把互联网视为通往未来的必经之路。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673" y="3954800"/>
            <a:ext cx="49346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Member of the Stanford </a:t>
            </a:r>
            <a:r>
              <a:rPr lang="en-US" altLang="zh-CN" sz="1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InfoLab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together with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Jennifer 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Widom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and Jure 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Leskovec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(plus emeritus members Jeff Ullman and 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Gio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Wiederhold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).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The </a:t>
            </a:r>
            <a:r>
              <a:rPr lang="en-US" altLang="zh-CN" sz="1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InfoLab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focuses on information management: all types of information, from structured data in traditional databases, to unstructured, media-rich information at sites like Twitter and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Facebook, 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on all types of management, from collection and extraction of the data, to its storage, to its </a:t>
            </a:r>
            <a:r>
              <a:rPr lang="en-US" altLang="zh-CN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analysis.   </a:t>
            </a:r>
            <a:endParaRPr lang="en-US" altLang="zh-CN" sz="16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CN" sz="1600" kern="100" dirty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Stanford </a:t>
            </a:r>
            <a:r>
              <a:rPr lang="en-US" altLang="zh-CN" sz="1600" kern="100" dirty="0" err="1" smtClean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InfoLab</a:t>
            </a:r>
            <a:endParaRPr lang="zh-CN" altLang="zh-CN" sz="16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4810" y="3214686"/>
            <a:ext cx="47500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ts val="1800"/>
              </a:lnSpc>
            </a:pPr>
            <a:r>
              <a:rPr lang="zh-CN" altLang="en-US" kern="100" dirty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加西亚－莫利纳（</a:t>
            </a:r>
            <a:r>
              <a:rPr lang="en-US" altLang="zh-CN" kern="100" dirty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Hector Garcia-Molina</a:t>
            </a:r>
            <a:r>
              <a:rPr lang="zh-CN" altLang="en-US" kern="100" dirty="0" smtClean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406" y="3314642"/>
            <a:ext cx="3698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CN" altLang="en-US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谢尔盖</a:t>
            </a:r>
            <a:r>
              <a:rPr lang="en-US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布林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Sergey </a:t>
            </a:r>
            <a:r>
              <a:rPr lang="en-US" altLang="zh-CN" kern="100" dirty="0" err="1" smtClean="0">
                <a:solidFill>
                  <a:srgbClr val="6D6D6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Brin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3857628"/>
            <a:ext cx="37147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“一个大规模生产、分享和利用大数据的时代正在来临。谁拥有了大数据，谁就占领了制高点，取得了主动权。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” 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r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--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国家统计局局长马建堂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026" name="Picture 2" descr="http://people.china.com.cn/attachement/jpg/site517/20140106/0087330e6c1314347d7f0f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071546"/>
            <a:ext cx="3438554" cy="26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3.doubanio.com/view/note/large/public/p316780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3071810"/>
            <a:ext cx="3813716" cy="31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357686" y="1000108"/>
            <a:ext cx="45005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阿里巴巴、百度、中国联通、一号店、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58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同城等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家涉足大数据的领军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企业共同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签署大数据战略合作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协议。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数据定义未来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重点掌握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5100" y="1040289"/>
            <a:ext cx="8229600" cy="524604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1800" dirty="0" smtClean="0"/>
              <a:t>数据库产生与基本概念</a:t>
            </a:r>
            <a:endParaRPr lang="zh-CN" altLang="en-US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数据、数据库、数据库管理系统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DBMS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DBA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、关系数据模型等；</a:t>
            </a:r>
            <a:endParaRPr lang="zh-CN" altLang="en-US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常见的数据库管理系统：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SQLite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Oracle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DB2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SQL Server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endParaRPr lang="en-US" altLang="zh-CN" sz="1400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数据库新发展：</a:t>
            </a:r>
            <a:r>
              <a:rPr lang="en-US" altLang="zh-CN" sz="20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NoSQL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NewSQL</a:t>
            </a:r>
            <a:endParaRPr lang="en-US" altLang="zh-CN" sz="1400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None/>
            </a:pPr>
            <a:endParaRPr lang="en-US" altLang="zh-CN" sz="1600" dirty="0" err="1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关系数据模型</a:t>
            </a:r>
            <a:endParaRPr lang="zh-CN" altLang="en-US" sz="14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关系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关系运算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规范化理论</a:t>
            </a:r>
            <a:endParaRPr lang="zh-CN" altLang="en-US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SQL</a:t>
            </a:r>
            <a:r>
              <a:rPr lang="zh-CN" altLang="en-US" sz="1400" dirty="0" smtClean="0"/>
              <a:t>语言</a:t>
            </a:r>
            <a:endParaRPr lang="zh-CN" altLang="en-US" sz="1400" dirty="0" smtClean="0"/>
          </a:p>
          <a:p>
            <a:pPr marL="342900" lvl="1" indent="-342900">
              <a:buFont typeface="Wingdings" panose="05000000000000000000" pitchFamily="2" charset="2"/>
              <a:buChar char="u"/>
            </a:pPr>
            <a:endParaRPr lang="zh-CN" altLang="en-US" sz="16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网络数据库应用</a:t>
            </a:r>
            <a:endParaRPr lang="zh-CN" altLang="en-US" sz="1400" dirty="0" smtClean="0"/>
          </a:p>
          <a:p>
            <a:pPr lvl="1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应用方式和开发套装</a:t>
            </a:r>
            <a:endParaRPr lang="zh-CN" altLang="en-US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None/>
            </a:pPr>
            <a:endParaRPr lang="zh-CN" altLang="en-US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数据挖掘与其它</a:t>
            </a:r>
            <a:endParaRPr lang="zh-CN" altLang="en-US" sz="1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数据挖掘       </a:t>
            </a:r>
            <a:endParaRPr lang="zh-CN" altLang="en-US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安全与隐私</a:t>
            </a: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30" y="1304925"/>
            <a:ext cx="8229600" cy="4578350"/>
          </a:xfrm>
        </p:spPr>
        <p:txBody>
          <a:bodyPr/>
          <a:lstStyle/>
          <a:p>
            <a:pPr>
              <a:buNone/>
            </a:pPr>
            <a:endParaRPr lang="en-US" altLang="zh-CN" sz="4400" dirty="0" smtClean="0"/>
          </a:p>
          <a:p>
            <a:pPr lvl="1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流行的数据库模型有哪些？结构分别为什么？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如何保护数据库系统的安全？</a:t>
            </a:r>
            <a:endParaRPr lang="zh-CN" altLang="en-US" dirty="0" smtClean="0"/>
          </a:p>
          <a:p>
            <a:pPr lvl="1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dirty="0"/>
              <a:t>答案见文档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数据库产生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42117"/>
          </a:xfrm>
        </p:spPr>
        <p:txBody>
          <a:bodyPr>
            <a:noAutofit/>
          </a:bodyPr>
          <a:lstStyle/>
          <a:p>
            <a:pPr algn="just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1976: Honeywell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公司推出了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Multics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Relational Data Store——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第一个商用关系数据库产品。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1979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Oracle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公司引入了第一个商用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关系数据库管理系统。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IBM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推出了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1" tooltip="DB2"/>
              </a:rPr>
              <a:t>DB2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数据库产品。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1985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：为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Procter&amp;Gamble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系统设计的第一个商务智能系统产生。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W.H.“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Bill”Inmon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发表了“构建数据仓库”。</a:t>
            </a:r>
            <a:endParaRPr lang="zh-CN" altLang="en-US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1.2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数据库基本概念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3832225" cy="326231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：描述事物的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符号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记录，可以是数字，也可以是文字、图形、图像、声音、语言等，数据有多种形式，经过数字化后存入计算机。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：存储数据的仓库，是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长期存放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在计算机内、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有组织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可共享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大量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数据的集合。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146" name="Picture 2" descr="http://pic.58pic.com/58pic/15/23/42/66V58PICRSU_102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" r="4871"/>
          <a:stretch>
            <a:fillRect/>
          </a:stretch>
        </p:blipFill>
        <p:spPr bwMode="auto">
          <a:xfrm>
            <a:off x="4309173" y="1871954"/>
            <a:ext cx="4713097" cy="361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42976" y="5214950"/>
            <a:ext cx="7572460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按照一定的</a:t>
            </a:r>
            <a:r>
              <a:rPr lang="zh-CN" altLang="en-US" sz="32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数据模型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组织、描述和储存；由</a:t>
            </a:r>
            <a:r>
              <a:rPr lang="en-US" altLang="zh-CN" sz="32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DBMS</a:t>
            </a:r>
            <a:r>
              <a:rPr lang="zh-CN" altLang="en-US" sz="3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统一管理和控制</a:t>
            </a:r>
            <a:endParaRPr lang="en-US" altLang="zh-CN" sz="3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1.2 </a:t>
            </a:r>
            <a:r>
              <a:rPr lang="zh-CN" altLang="en-US" sz="3600" dirty="0" smtClean="0"/>
              <a:t>数据库基本概念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数据多维性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通过数据项之间的内部链接，信息可以从不同角度获取。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模式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子模式：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模式是整个数据结构的一个描述；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子模式是与特定用户需求相关的那部分数据库的一个描述。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分布式数据库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数据库不同片段存放在不同地方；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不同地方存放数据库同一部分的几个副本。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数据独立性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数据库独立于应用程序，对数据的修改可以只改变相关的程序，无需改变全部的应用程序。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数据库管理系统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14366" y="1214422"/>
            <a:ext cx="8229600" cy="508477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数据库管理系统（</a:t>
            </a:r>
            <a:r>
              <a:rPr lang="en-US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Database Management System, 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简称为</a:t>
            </a:r>
            <a:r>
              <a:rPr lang="en-US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DBMS)</a:t>
            </a:r>
            <a:endParaRPr lang="en-US" altLang="zh-CN" sz="3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是管理数据库的机构</a:t>
            </a:r>
            <a:endParaRPr lang="zh-CN" altLang="en-US" sz="3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科学的</a:t>
            </a:r>
            <a:r>
              <a:rPr lang="zh-CN" altLang="en-US" sz="36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组织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zh-CN" altLang="en-US" sz="36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存储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zh-CN" altLang="en-US" sz="3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高效的</a:t>
            </a:r>
            <a:r>
              <a:rPr lang="zh-CN" altLang="en-US" sz="36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zh-CN" altLang="en-US" sz="3600" b="1" dirty="0" smtClean="0">
                <a:solidFill>
                  <a:srgbClr val="00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zh-CN" altLang="en-US" sz="3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7253</Words>
  <Application>WPS 演示</Application>
  <PresentationFormat>全屏显示(4:3)</PresentationFormat>
  <Paragraphs>618</Paragraphs>
  <Slides>56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Arial</vt:lpstr>
      <vt:lpstr>宋体</vt:lpstr>
      <vt:lpstr>Wingdings</vt:lpstr>
      <vt:lpstr>黑体</vt:lpstr>
      <vt:lpstr>Arial Black</vt:lpstr>
      <vt:lpstr>幼圆</vt:lpstr>
      <vt:lpstr>微软雅黑</vt:lpstr>
      <vt:lpstr>方正兰亭黑简体</vt:lpstr>
      <vt:lpstr>Avanti</vt:lpstr>
      <vt:lpstr>Aharoni</vt:lpstr>
      <vt:lpstr>Times New Roman</vt:lpstr>
      <vt:lpstr>华文楷体</vt:lpstr>
      <vt:lpstr>Arial Unicode MS</vt:lpstr>
      <vt:lpstr>Calibri</vt:lpstr>
      <vt:lpstr>Tahoma</vt:lpstr>
      <vt:lpstr>Monotype Sorts</vt:lpstr>
      <vt:lpstr>Courier New</vt:lpstr>
      <vt:lpstr>华文行楷</vt:lpstr>
      <vt:lpstr>楷体</vt:lpstr>
      <vt:lpstr>仿宋</vt:lpstr>
      <vt:lpstr>Segoe Print</vt:lpstr>
      <vt:lpstr>Wingdings</vt:lpstr>
      <vt:lpstr>自定义设计方案</vt:lpstr>
      <vt:lpstr>Office 主题</vt:lpstr>
      <vt:lpstr>从我们熟悉的系统说起</vt:lpstr>
      <vt:lpstr>数据存在哪里呢？</vt:lpstr>
      <vt:lpstr>数据库系统</vt:lpstr>
      <vt:lpstr>1.1 数据库产生</vt:lpstr>
      <vt:lpstr>1.1 数据库产生</vt:lpstr>
      <vt:lpstr>1.1 数据库产生</vt:lpstr>
      <vt:lpstr>1.2 数据库基本概念</vt:lpstr>
      <vt:lpstr>1.2 数据库基本概念</vt:lpstr>
      <vt:lpstr>1.3 数据库管理系统</vt:lpstr>
      <vt:lpstr>1.3 数据库管理系统</vt:lpstr>
      <vt:lpstr>1.3 数据库管理系统</vt:lpstr>
      <vt:lpstr>1.3 数据库管理系统</vt:lpstr>
      <vt:lpstr>1.3 数据库管理系统</vt:lpstr>
      <vt:lpstr>1.3 数据库管理系统</vt:lpstr>
      <vt:lpstr>1.3 数据库管理系统</vt:lpstr>
      <vt:lpstr>1.4 数据库模型</vt:lpstr>
      <vt:lpstr>1.4 数据库模型</vt:lpstr>
      <vt:lpstr>1.4 数据库模型</vt:lpstr>
      <vt:lpstr>1.4 数据库模型</vt:lpstr>
      <vt:lpstr>PowerPoint 演示文稿</vt:lpstr>
      <vt:lpstr>1.5 浪潮之巅-Oracle公司</vt:lpstr>
      <vt:lpstr>1.5 浪潮之巅-Oracle公司</vt:lpstr>
      <vt:lpstr>数据库系统</vt:lpstr>
      <vt:lpstr>2.1 关系模型</vt:lpstr>
      <vt:lpstr>2.1 关系模型</vt:lpstr>
      <vt:lpstr>2.2 关系的规范化理论</vt:lpstr>
      <vt:lpstr>2.2 关系的规范化理论</vt:lpstr>
      <vt:lpstr>2.3 关系运算</vt:lpstr>
      <vt:lpstr>2.3 关系运算</vt:lpstr>
      <vt:lpstr>2.2 关系运算</vt:lpstr>
      <vt:lpstr>2.2 关系运算</vt:lpstr>
      <vt:lpstr>2.3 关系运算</vt:lpstr>
      <vt:lpstr>数据库系统</vt:lpstr>
      <vt:lpstr>3.1 SQL语言</vt:lpstr>
      <vt:lpstr>3.2 SQL查询举例 1/3</vt:lpstr>
      <vt:lpstr>3.2 SQL查询举例 2/3</vt:lpstr>
      <vt:lpstr>3.2 SQL查询举例 3/3</vt:lpstr>
      <vt:lpstr>3.3 基本SQL语句 1/3</vt:lpstr>
      <vt:lpstr>3.3 基本SQL语句 2/3</vt:lpstr>
      <vt:lpstr>3.3 基本SQL语句3/3 </vt:lpstr>
      <vt:lpstr>数据库系统</vt:lpstr>
      <vt:lpstr>4.1 网络数据库应用2/3</vt:lpstr>
      <vt:lpstr>4.1 网络数据库应用4/4</vt:lpstr>
      <vt:lpstr>4.2 应用举例1-实验室网站</vt:lpstr>
      <vt:lpstr>4.2 应用举例1-实验室网站</vt:lpstr>
      <vt:lpstr>4.2 应用举例2：BNU-GWU网站</vt:lpstr>
      <vt:lpstr>4.2 应用举例2：BNU-GWU网站</vt:lpstr>
      <vt:lpstr>4.2 应用举例2：BNU-GWU网站</vt:lpstr>
      <vt:lpstr>数据库系统</vt:lpstr>
      <vt:lpstr>5.1 数据挖掘</vt:lpstr>
      <vt:lpstr>5.1 数据挖掘</vt:lpstr>
      <vt:lpstr>5.2 数据库的社会影响</vt:lpstr>
      <vt:lpstr>5.3 数据定义未来</vt:lpstr>
      <vt:lpstr>5.3 数据定义未来</vt:lpstr>
      <vt:lpstr>重点掌握</vt:lpstr>
      <vt:lpstr>作业与思考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XiaYe</dc:creator>
  <cp:lastModifiedBy>pro552</cp:lastModifiedBy>
  <cp:revision>459</cp:revision>
  <dcterms:created xsi:type="dcterms:W3CDTF">2015-12-05T04:28:00Z</dcterms:created>
  <dcterms:modified xsi:type="dcterms:W3CDTF">2017-06-21T12:56:23Z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