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7"/>
  </p:notesMasterIdLst>
  <p:sldIdLst>
    <p:sldId id="345" r:id="rId2"/>
    <p:sldId id="331" r:id="rId3"/>
    <p:sldId id="330" r:id="rId4"/>
    <p:sldId id="318" r:id="rId5"/>
    <p:sldId id="329" r:id="rId6"/>
    <p:sldId id="257" r:id="rId7"/>
    <p:sldId id="267" r:id="rId8"/>
    <p:sldId id="260" r:id="rId9"/>
    <p:sldId id="261" r:id="rId10"/>
    <p:sldId id="264" r:id="rId11"/>
    <p:sldId id="305" r:id="rId12"/>
    <p:sldId id="306" r:id="rId13"/>
    <p:sldId id="258" r:id="rId14"/>
    <p:sldId id="358" r:id="rId15"/>
    <p:sldId id="268" r:id="rId16"/>
    <p:sldId id="269" r:id="rId17"/>
    <p:sldId id="365" r:id="rId18"/>
    <p:sldId id="363" r:id="rId19"/>
    <p:sldId id="270" r:id="rId20"/>
    <p:sldId id="271" r:id="rId21"/>
    <p:sldId id="272" r:id="rId22"/>
    <p:sldId id="309" r:id="rId23"/>
    <p:sldId id="275" r:id="rId24"/>
    <p:sldId id="313" r:id="rId25"/>
    <p:sldId id="312" r:id="rId26"/>
    <p:sldId id="274" r:id="rId27"/>
    <p:sldId id="276" r:id="rId28"/>
    <p:sldId id="277" r:id="rId29"/>
    <p:sldId id="315" r:id="rId30"/>
    <p:sldId id="364" r:id="rId31"/>
    <p:sldId id="278" r:id="rId32"/>
    <p:sldId id="279" r:id="rId33"/>
    <p:sldId id="351" r:id="rId34"/>
    <p:sldId id="281" r:id="rId35"/>
    <p:sldId id="311" r:id="rId36"/>
    <p:sldId id="359" r:id="rId37"/>
    <p:sldId id="283" r:id="rId38"/>
    <p:sldId id="284" r:id="rId39"/>
    <p:sldId id="285" r:id="rId40"/>
    <p:sldId id="286" r:id="rId41"/>
    <p:sldId id="287" r:id="rId42"/>
    <p:sldId id="314" r:id="rId43"/>
    <p:sldId id="360" r:id="rId44"/>
    <p:sldId id="288" r:id="rId45"/>
    <p:sldId id="289" r:id="rId46"/>
    <p:sldId id="290" r:id="rId47"/>
    <p:sldId id="291" r:id="rId48"/>
    <p:sldId id="292" r:id="rId49"/>
    <p:sldId id="293" r:id="rId50"/>
    <p:sldId id="361" r:id="rId51"/>
    <p:sldId id="294" r:id="rId52"/>
    <p:sldId id="295" r:id="rId53"/>
    <p:sldId id="332" r:id="rId54"/>
    <p:sldId id="296" r:id="rId55"/>
    <p:sldId id="333" r:id="rId56"/>
    <p:sldId id="297" r:id="rId57"/>
    <p:sldId id="353" r:id="rId58"/>
    <p:sldId id="298" r:id="rId59"/>
    <p:sldId id="299" r:id="rId60"/>
    <p:sldId id="300" r:id="rId61"/>
    <p:sldId id="355" r:id="rId62"/>
    <p:sldId id="346" r:id="rId63"/>
    <p:sldId id="362" r:id="rId64"/>
    <p:sldId id="301" r:id="rId65"/>
    <p:sldId id="347" r:id="rId66"/>
    <p:sldId id="348" r:id="rId67"/>
    <p:sldId id="349" r:id="rId68"/>
    <p:sldId id="350" r:id="rId69"/>
    <p:sldId id="334" r:id="rId70"/>
    <p:sldId id="335" r:id="rId71"/>
    <p:sldId id="336" r:id="rId72"/>
    <p:sldId id="342" r:id="rId73"/>
    <p:sldId id="343" r:id="rId74"/>
    <p:sldId id="344" r:id="rId75"/>
    <p:sldId id="357" r:id="rId76"/>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b="1"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b="1"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b="1"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b="1" kern="1200">
        <a:solidFill>
          <a:schemeClr val="tx1"/>
        </a:solidFill>
        <a:latin typeface="Tahoma" pitchFamily="34" charset="0"/>
        <a:ea typeface="宋体" pitchFamily="2" charset="-122"/>
        <a:cs typeface="+mn-cs"/>
      </a:defRPr>
    </a:lvl5pPr>
    <a:lvl6pPr marL="2286000" algn="l" defTabSz="914400" rtl="0" eaLnBrk="1" latinLnBrk="0" hangingPunct="1">
      <a:defRPr b="1" kern="1200">
        <a:solidFill>
          <a:schemeClr val="tx1"/>
        </a:solidFill>
        <a:latin typeface="Tahoma" pitchFamily="34" charset="0"/>
        <a:ea typeface="宋体" pitchFamily="2" charset="-122"/>
        <a:cs typeface="+mn-cs"/>
      </a:defRPr>
    </a:lvl6pPr>
    <a:lvl7pPr marL="2743200" algn="l" defTabSz="914400" rtl="0" eaLnBrk="1" latinLnBrk="0" hangingPunct="1">
      <a:defRPr b="1" kern="1200">
        <a:solidFill>
          <a:schemeClr val="tx1"/>
        </a:solidFill>
        <a:latin typeface="Tahoma" pitchFamily="34" charset="0"/>
        <a:ea typeface="宋体" pitchFamily="2" charset="-122"/>
        <a:cs typeface="+mn-cs"/>
      </a:defRPr>
    </a:lvl7pPr>
    <a:lvl8pPr marL="3200400" algn="l" defTabSz="914400" rtl="0" eaLnBrk="1" latinLnBrk="0" hangingPunct="1">
      <a:defRPr b="1" kern="1200">
        <a:solidFill>
          <a:schemeClr val="tx1"/>
        </a:solidFill>
        <a:latin typeface="Tahoma" pitchFamily="34" charset="0"/>
        <a:ea typeface="宋体" pitchFamily="2" charset="-122"/>
        <a:cs typeface="+mn-cs"/>
      </a:defRPr>
    </a:lvl8pPr>
    <a:lvl9pPr marL="3657600" algn="l" defTabSz="914400" rtl="0" eaLnBrk="1" latinLnBrk="0" hangingPunct="1">
      <a:defRPr b="1"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E58"/>
    <a:srgbClr val="005AB4"/>
    <a:srgbClr val="00408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07" autoAdjust="0"/>
    <p:restoredTop sz="68148" autoAdjust="0"/>
  </p:normalViewPr>
  <p:slideViewPr>
    <p:cSldViewPr>
      <p:cViewPr varScale="1">
        <p:scale>
          <a:sx n="43" d="100"/>
          <a:sy n="43" d="100"/>
        </p:scale>
        <p:origin x="1684"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lvl1pPr>
          </a:lstStyle>
          <a:p>
            <a:pPr>
              <a:defRPr/>
            </a:pPr>
            <a:endParaRPr lang="zh-CN" altLang="en-US"/>
          </a:p>
        </p:txBody>
      </p:sp>
      <p:sp>
        <p:nvSpPr>
          <p:cNvPr id="839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vl1pPr>
          </a:lstStyle>
          <a:p>
            <a:pPr>
              <a:defRPr/>
            </a:pPr>
            <a:fld id="{1F465E61-DE00-4656-98BC-73A36E4C8B73}" type="datetimeFigureOut">
              <a:rPr lang="zh-CN" altLang="en-US"/>
              <a:pPr>
                <a:defRPr/>
              </a:pPr>
              <a:t>2019/9/1</a:t>
            </a:fld>
            <a:endParaRPr lang="en-US" altLang="zh-CN"/>
          </a:p>
        </p:txBody>
      </p:sp>
      <p:sp>
        <p:nvSpPr>
          <p:cNvPr id="716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39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0"/>
            </a:lvl1pPr>
          </a:lstStyle>
          <a:p>
            <a:pPr>
              <a:defRPr/>
            </a:pPr>
            <a:endParaRPr lang="en-US" altLang="zh-CN"/>
          </a:p>
        </p:txBody>
      </p:sp>
      <p:sp>
        <p:nvSpPr>
          <p:cNvPr id="839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vl1pPr>
          </a:lstStyle>
          <a:p>
            <a:pPr>
              <a:defRPr/>
            </a:pPr>
            <a:fld id="{A642BF0B-6D35-4D61-B9F2-F06D28E64EA8}" type="slidenum">
              <a:rPr lang="zh-CN" altLang="en-US"/>
              <a:pPr>
                <a:defRPr/>
              </a:pPr>
              <a:t>‹#›</a:t>
            </a:fld>
            <a:endParaRPr lang="en-US" altLang="zh-CN"/>
          </a:p>
        </p:txBody>
      </p:sp>
    </p:spTree>
    <p:extLst>
      <p:ext uri="{BB962C8B-B14F-4D97-AF65-F5344CB8AC3E}">
        <p14:creationId xmlns:p14="http://schemas.microsoft.com/office/powerpoint/2010/main" val="471997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642BF0B-6D35-4D61-B9F2-F06D28E64EA8}" type="slidenum">
              <a:rPr lang="zh-CN" altLang="en-US" smtClean="0"/>
              <a:pPr>
                <a:defRPr/>
              </a:pPr>
              <a:t>2</a:t>
            </a:fld>
            <a:endParaRPr lang="en-US" altLang="zh-CN"/>
          </a:p>
        </p:txBody>
      </p:sp>
    </p:spTree>
    <p:extLst>
      <p:ext uri="{BB962C8B-B14F-4D97-AF65-F5344CB8AC3E}">
        <p14:creationId xmlns:p14="http://schemas.microsoft.com/office/powerpoint/2010/main" val="831341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p:spPr>
        <p:txBody>
          <a:bodyPr/>
          <a:lstStyle/>
          <a:p>
            <a:pPr eaLnBrk="1" hangingPunct="1">
              <a:lnSpc>
                <a:spcPct val="90000"/>
              </a:lnSpc>
              <a:spcBef>
                <a:spcPct val="0"/>
              </a:spcBef>
            </a:pPr>
            <a:r>
              <a:rPr lang="zh-CN" altLang="en-US" dirty="0" smtClean="0"/>
              <a:t>从</a:t>
            </a:r>
            <a:r>
              <a:rPr lang="zh-CN" altLang="en-US" dirty="0" smtClean="0">
                <a:solidFill>
                  <a:schemeClr val="accent2"/>
                </a:solidFill>
              </a:rPr>
              <a:t>资源管理观点</a:t>
            </a:r>
            <a:r>
              <a:rPr lang="zh-CN" altLang="en-US" dirty="0" smtClean="0"/>
              <a:t>出发，</a:t>
            </a:r>
            <a:r>
              <a:rPr lang="zh-CN" altLang="en-US" dirty="0" smtClean="0">
                <a:solidFill>
                  <a:schemeClr val="accent2"/>
                </a:solidFill>
              </a:rPr>
              <a:t>划分层次</a:t>
            </a:r>
            <a:r>
              <a:rPr lang="zh-CN" altLang="en-US" dirty="0" smtClean="0"/>
              <a:t>。</a:t>
            </a:r>
            <a:r>
              <a:rPr lang="zh-CN" altLang="en-US" dirty="0" smtClean="0">
                <a:solidFill>
                  <a:srgbClr val="990033"/>
                </a:solidFill>
              </a:rPr>
              <a:t>从物理机器开始， 一层一层地自底向上增添软件层，每一层都实现若干功能，最后总能构成一个能满足需要的</a:t>
            </a:r>
            <a:r>
              <a:rPr lang="en-US" altLang="zh-CN" dirty="0" smtClean="0">
                <a:solidFill>
                  <a:srgbClr val="990033"/>
                </a:solidFill>
              </a:rPr>
              <a:t>OS</a:t>
            </a:r>
            <a:r>
              <a:rPr lang="zh-CN" altLang="en-US" dirty="0" smtClean="0">
                <a:solidFill>
                  <a:srgbClr val="990033"/>
                </a:solidFill>
              </a:rPr>
              <a:t>。 </a:t>
            </a:r>
          </a:p>
          <a:p>
            <a:pPr eaLnBrk="1" hangingPunct="1">
              <a:lnSpc>
                <a:spcPct val="90000"/>
              </a:lnSpc>
              <a:spcBef>
                <a:spcPct val="0"/>
              </a:spcBef>
            </a:pPr>
            <a:r>
              <a:rPr lang="zh-CN" altLang="en-US" dirty="0" smtClean="0">
                <a:solidFill>
                  <a:srgbClr val="990033"/>
                </a:solidFill>
              </a:rPr>
              <a:t>基本原则是：</a:t>
            </a:r>
            <a:r>
              <a:rPr lang="zh-CN" altLang="en-US" dirty="0" smtClean="0"/>
              <a:t>在某一层次上代码</a:t>
            </a:r>
            <a:r>
              <a:rPr lang="zh-CN" altLang="en-US" dirty="0" smtClean="0">
                <a:solidFill>
                  <a:schemeClr val="accent2"/>
                </a:solidFill>
              </a:rPr>
              <a:t>只能调用低层次上的代码</a:t>
            </a:r>
            <a:r>
              <a:rPr lang="zh-CN" altLang="en-US" dirty="0" smtClean="0"/>
              <a:t>，使模块间的调用变为</a:t>
            </a:r>
            <a:r>
              <a:rPr lang="zh-CN" altLang="en-US" dirty="0" smtClean="0">
                <a:solidFill>
                  <a:schemeClr val="accent2"/>
                </a:solidFill>
              </a:rPr>
              <a:t>有序性</a:t>
            </a:r>
            <a:r>
              <a:rPr lang="zh-CN" altLang="en-US" dirty="0" smtClean="0"/>
              <a:t>。系统每加一层，就</a:t>
            </a:r>
            <a:r>
              <a:rPr lang="zh-CN" altLang="en-US" dirty="0" smtClean="0">
                <a:solidFill>
                  <a:schemeClr val="accent2"/>
                </a:solidFill>
              </a:rPr>
              <a:t>构成一个比原来功能更强的虚拟机</a:t>
            </a:r>
            <a:r>
              <a:rPr lang="zh-CN" altLang="en-US" dirty="0" smtClean="0"/>
              <a:t>。有利于系统</a:t>
            </a:r>
            <a:r>
              <a:rPr lang="zh-CN" altLang="en-US" dirty="0" smtClean="0">
                <a:solidFill>
                  <a:srgbClr val="990033"/>
                </a:solidFill>
              </a:rPr>
              <a:t>的调试和验证</a:t>
            </a:r>
            <a:r>
              <a:rPr lang="zh-CN" altLang="en-US" dirty="0" smtClean="0"/>
              <a:t>。</a:t>
            </a:r>
          </a:p>
          <a:p>
            <a:pPr eaLnBrk="1" hangingPunct="1">
              <a:lnSpc>
                <a:spcPct val="90000"/>
              </a:lnSpc>
            </a:pPr>
            <a:r>
              <a:rPr lang="zh-CN" altLang="en-US" dirty="0" smtClean="0"/>
              <a:t>优点：</a:t>
            </a:r>
          </a:p>
          <a:p>
            <a:pPr lvl="1" eaLnBrk="1" hangingPunct="1">
              <a:lnSpc>
                <a:spcPct val="90000"/>
              </a:lnSpc>
            </a:pPr>
            <a:r>
              <a:rPr lang="zh-CN" altLang="en-US" dirty="0" smtClean="0"/>
              <a:t>功能明确，</a:t>
            </a:r>
            <a:r>
              <a:rPr lang="zh-CN" altLang="en-US" dirty="0" smtClean="0">
                <a:solidFill>
                  <a:schemeClr val="accent2"/>
                </a:solidFill>
              </a:rPr>
              <a:t>调用关系清晰</a:t>
            </a:r>
            <a:r>
              <a:rPr lang="zh-CN" altLang="en-US" dirty="0" smtClean="0"/>
              <a:t>（高层对低层单向依赖），有利于保证设计和实现的正确性</a:t>
            </a:r>
          </a:p>
          <a:p>
            <a:pPr lvl="1" eaLnBrk="1" hangingPunct="1">
              <a:lnSpc>
                <a:spcPct val="90000"/>
              </a:lnSpc>
            </a:pPr>
            <a:r>
              <a:rPr lang="zh-CN" altLang="en-US" dirty="0" smtClean="0"/>
              <a:t>低层和高层可分别实现（</a:t>
            </a:r>
            <a:r>
              <a:rPr lang="zh-CN" altLang="en-US" dirty="0" smtClean="0">
                <a:solidFill>
                  <a:schemeClr val="accent2"/>
                </a:solidFill>
              </a:rPr>
              <a:t>便于扩充</a:t>
            </a:r>
            <a:r>
              <a:rPr lang="zh-CN" altLang="en-US" dirty="0" smtClean="0"/>
              <a:t>）；高层错误不会影响到低层；避免递归调用</a:t>
            </a:r>
          </a:p>
          <a:p>
            <a:pPr eaLnBrk="1" hangingPunct="1">
              <a:lnSpc>
                <a:spcPct val="90000"/>
              </a:lnSpc>
            </a:pPr>
            <a:r>
              <a:rPr lang="zh-CN" altLang="en-US" dirty="0" smtClean="0"/>
              <a:t>缺点：降低了</a:t>
            </a:r>
            <a:r>
              <a:rPr lang="zh-CN" altLang="en-US" dirty="0" smtClean="0">
                <a:solidFill>
                  <a:schemeClr val="accent2"/>
                </a:solidFill>
              </a:rPr>
              <a:t>运行效率</a:t>
            </a:r>
          </a:p>
          <a:p>
            <a:pPr eaLnBrk="1" hangingPunct="1">
              <a:lnSpc>
                <a:spcPct val="90000"/>
              </a:lnSpc>
            </a:pPr>
            <a:endParaRPr lang="zh-CN" altLang="en-US" dirty="0" smtClean="0">
              <a:solidFill>
                <a:schemeClr val="accent2"/>
              </a:solidFill>
            </a:endParaRPr>
          </a:p>
          <a:p>
            <a:pPr eaLnBrk="1" hangingPunct="1">
              <a:lnSpc>
                <a:spcPct val="90000"/>
              </a:lnSpc>
            </a:pPr>
            <a:r>
              <a:rPr lang="zh-CN" altLang="en-US" dirty="0" smtClean="0">
                <a:solidFill>
                  <a:schemeClr val="accent2"/>
                </a:solidFill>
              </a:rPr>
              <a:t>分层原则：</a:t>
            </a:r>
          </a:p>
          <a:p>
            <a:pPr eaLnBrk="1" hangingPunct="1">
              <a:lnSpc>
                <a:spcPct val="90000"/>
              </a:lnSpc>
            </a:pPr>
            <a:r>
              <a:rPr lang="zh-CN" altLang="en-US" dirty="0" smtClean="0">
                <a:solidFill>
                  <a:schemeClr val="accent2"/>
                </a:solidFill>
              </a:rPr>
              <a:t>（</a:t>
            </a:r>
            <a:r>
              <a:rPr lang="en-US" altLang="zh-CN" dirty="0" smtClean="0">
                <a:solidFill>
                  <a:schemeClr val="accent2"/>
                </a:solidFill>
              </a:rPr>
              <a:t>1</a:t>
            </a:r>
            <a:r>
              <a:rPr lang="zh-CN" altLang="en-US" dirty="0" smtClean="0">
                <a:solidFill>
                  <a:schemeClr val="accent2"/>
                </a:solidFill>
              </a:rPr>
              <a:t>）</a:t>
            </a:r>
            <a:r>
              <a:rPr lang="zh-CN" altLang="en-US" dirty="0" smtClean="0"/>
              <a:t>与机器硬件有关的程序模块放在最底层，以便起到把其他层与硬件隔离开的作用。</a:t>
            </a:r>
          </a:p>
          <a:p>
            <a:pPr eaLnBrk="1" hangingPunct="1">
              <a:lnSpc>
                <a:spcPct val="90000"/>
              </a:lnSpc>
            </a:pPr>
            <a:r>
              <a:rPr lang="zh-CN" altLang="en-US" dirty="0" smtClean="0"/>
              <a:t>（</a:t>
            </a:r>
            <a:r>
              <a:rPr lang="en-US" altLang="zh-CN" dirty="0" smtClean="0"/>
              <a:t>2</a:t>
            </a:r>
            <a:r>
              <a:rPr lang="zh-CN" altLang="en-US" dirty="0" smtClean="0"/>
              <a:t>）为进程</a:t>
            </a:r>
            <a:r>
              <a:rPr lang="en-US" altLang="zh-CN" dirty="0" smtClean="0"/>
              <a:t>(</a:t>
            </a:r>
            <a:r>
              <a:rPr lang="zh-CN" altLang="en-US" dirty="0" smtClean="0"/>
              <a:t>和线程</a:t>
            </a:r>
            <a:r>
              <a:rPr lang="en-US" altLang="zh-CN" dirty="0" smtClean="0"/>
              <a:t>)</a:t>
            </a:r>
            <a:r>
              <a:rPr lang="zh-CN" altLang="en-US" dirty="0" smtClean="0"/>
              <a:t>的正常运行创造环境和提供条件的内核程序如 </a:t>
            </a:r>
            <a:r>
              <a:rPr lang="en-US" altLang="zh-CN" dirty="0" smtClean="0"/>
              <a:t>CPU </a:t>
            </a:r>
            <a:r>
              <a:rPr lang="zh-CN" altLang="en-US" dirty="0" smtClean="0"/>
              <a:t>调度、进程</a:t>
            </a:r>
            <a:r>
              <a:rPr lang="en-US" altLang="zh-CN" dirty="0" smtClean="0"/>
              <a:t>(</a:t>
            </a:r>
            <a:r>
              <a:rPr lang="zh-CN" altLang="en-US" dirty="0" smtClean="0"/>
              <a:t>和线程</a:t>
            </a:r>
            <a:r>
              <a:rPr lang="en-US" altLang="zh-CN" dirty="0" smtClean="0"/>
              <a:t>)</a:t>
            </a:r>
            <a:r>
              <a:rPr lang="zh-CN" altLang="en-US" dirty="0" smtClean="0"/>
              <a:t>控制和通信机构等，应该尽可能放在底层，以支撑系统其他功能部件的执行。</a:t>
            </a:r>
          </a:p>
          <a:p>
            <a:pPr eaLnBrk="1" hangingPunct="1">
              <a:lnSpc>
                <a:spcPct val="90000"/>
              </a:lnSpc>
            </a:pPr>
            <a:r>
              <a:rPr lang="zh-CN" altLang="en-US" dirty="0" smtClean="0"/>
              <a:t>（</a:t>
            </a:r>
            <a:r>
              <a:rPr lang="en-US" altLang="zh-CN" dirty="0" smtClean="0"/>
              <a:t>3</a:t>
            </a:r>
            <a:r>
              <a:rPr lang="zh-CN" altLang="en-US" dirty="0" smtClean="0"/>
              <a:t>）把反映系统外特性的软件放在最外层，这样改变或扩充时，只涉及到对外层的修改，内层共同使用的部分保持不变</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r>
              <a:rPr lang="zh-CN" altLang="en-US" b="1" dirty="0" smtClean="0">
                <a:solidFill>
                  <a:srgbClr val="000066"/>
                </a:solidFill>
              </a:rPr>
              <a:t>客户</a:t>
            </a:r>
            <a:r>
              <a:rPr lang="en-US" altLang="zh-CN" b="1" dirty="0" smtClean="0">
                <a:solidFill>
                  <a:srgbClr val="000066"/>
                </a:solidFill>
              </a:rPr>
              <a:t>/</a:t>
            </a:r>
            <a:r>
              <a:rPr lang="zh-CN" altLang="en-US" b="1" dirty="0" smtClean="0">
                <a:solidFill>
                  <a:srgbClr val="000066"/>
                </a:solidFill>
              </a:rPr>
              <a:t>服务器模式</a:t>
            </a:r>
            <a:r>
              <a:rPr lang="en-US" altLang="zh-CN" b="1" dirty="0" smtClean="0">
                <a:solidFill>
                  <a:srgbClr val="000066"/>
                </a:solidFill>
              </a:rPr>
              <a:t>(Client-Server Model)</a:t>
            </a:r>
          </a:p>
          <a:p>
            <a:pPr eaLnBrk="1" hangingPunct="1"/>
            <a:r>
              <a:rPr lang="en-US" altLang="zh-CN" dirty="0" smtClean="0">
                <a:solidFill>
                  <a:srgbClr val="004846"/>
                </a:solidFill>
              </a:rPr>
              <a:t>   </a:t>
            </a:r>
            <a:r>
              <a:rPr lang="zh-CN" altLang="en-US" dirty="0" smtClean="0">
                <a:solidFill>
                  <a:srgbClr val="004846"/>
                </a:solidFill>
              </a:rPr>
              <a:t>为了提高</a:t>
            </a:r>
            <a:r>
              <a:rPr lang="en-US" altLang="zh-CN" dirty="0" smtClean="0">
                <a:solidFill>
                  <a:srgbClr val="004846"/>
                </a:solidFill>
              </a:rPr>
              <a:t>OS</a:t>
            </a:r>
            <a:r>
              <a:rPr lang="zh-CN" altLang="en-US" dirty="0" smtClean="0">
                <a:solidFill>
                  <a:srgbClr val="004846"/>
                </a:solidFill>
              </a:rPr>
              <a:t>的灵活性和可扩充性而将</a:t>
            </a:r>
            <a:r>
              <a:rPr lang="en-US" altLang="zh-CN" dirty="0" smtClean="0">
                <a:solidFill>
                  <a:srgbClr val="004846"/>
                </a:solidFill>
              </a:rPr>
              <a:t>OS</a:t>
            </a:r>
            <a:r>
              <a:rPr lang="zh-CN" altLang="en-US" dirty="0" smtClean="0">
                <a:solidFill>
                  <a:srgbClr val="004846"/>
                </a:solidFill>
              </a:rPr>
              <a:t>划分为两部分， 一部分是用于提供各种服务的一组服务器</a:t>
            </a:r>
            <a:r>
              <a:rPr lang="en-US" altLang="zh-CN" dirty="0" smtClean="0">
                <a:solidFill>
                  <a:srgbClr val="004846"/>
                </a:solidFill>
              </a:rPr>
              <a:t>(</a:t>
            </a:r>
            <a:r>
              <a:rPr lang="zh-CN" altLang="en-US" dirty="0" smtClean="0">
                <a:solidFill>
                  <a:srgbClr val="004846"/>
                </a:solidFill>
              </a:rPr>
              <a:t>进程</a:t>
            </a:r>
            <a:r>
              <a:rPr lang="en-US" altLang="zh-CN" dirty="0" smtClean="0">
                <a:solidFill>
                  <a:srgbClr val="004846"/>
                </a:solidFill>
              </a:rPr>
              <a:t>)</a:t>
            </a:r>
            <a:r>
              <a:rPr lang="zh-CN" altLang="en-US" dirty="0" smtClean="0">
                <a:solidFill>
                  <a:srgbClr val="004846"/>
                </a:solidFill>
              </a:rPr>
              <a:t>，另一部分是内核，用来处理客户和服务器之间的通信， 即由内核来接收客户的请求，再将该请求送至相应的服务器；同时它也接收服务器的应答， 并将此应答回送给请求客户。 此外，在内核中还应具有其它一些机构，用于实现与硬件紧密相关的和一些较基本的功能。</a:t>
            </a:r>
            <a:endParaRPr lang="zh-CN" altLang="en-US" dirty="0" smtClean="0"/>
          </a:p>
          <a:p>
            <a:pPr eaLnBrk="1" hangingPunct="1"/>
            <a:r>
              <a:rPr lang="zh-CN" altLang="en-US" b="1" dirty="0" smtClean="0">
                <a:solidFill>
                  <a:schemeClr val="tx2"/>
                </a:solidFill>
              </a:rPr>
              <a:t>微内核技术的引入</a:t>
            </a:r>
          </a:p>
          <a:p>
            <a:pPr eaLnBrk="1" hangingPunct="1"/>
            <a:r>
              <a:rPr lang="zh-CN" altLang="en-US" dirty="0" smtClean="0">
                <a:solidFill>
                  <a:srgbClr val="004846"/>
                </a:solidFill>
              </a:rPr>
              <a:t>   微内核技术，是指精心设计的、能实现现代</a:t>
            </a:r>
            <a:r>
              <a:rPr lang="en-US" altLang="zh-CN" dirty="0" smtClean="0">
                <a:solidFill>
                  <a:srgbClr val="004846"/>
                </a:solidFill>
              </a:rPr>
              <a:t>OS</a:t>
            </a:r>
            <a:r>
              <a:rPr lang="zh-CN" altLang="en-US" dirty="0" smtClean="0">
                <a:solidFill>
                  <a:srgbClr val="004846"/>
                </a:solidFill>
              </a:rPr>
              <a:t>核心功能的小型内核，它与一般的</a:t>
            </a:r>
            <a:r>
              <a:rPr lang="en-US" altLang="zh-CN" dirty="0" smtClean="0">
                <a:solidFill>
                  <a:srgbClr val="004846"/>
                </a:solidFill>
              </a:rPr>
              <a:t>OS(</a:t>
            </a:r>
            <a:r>
              <a:rPr lang="zh-CN" altLang="en-US" dirty="0" smtClean="0">
                <a:solidFill>
                  <a:srgbClr val="004846"/>
                </a:solidFill>
              </a:rPr>
              <a:t>程序</a:t>
            </a:r>
            <a:r>
              <a:rPr lang="en-US" altLang="zh-CN" dirty="0" smtClean="0">
                <a:solidFill>
                  <a:srgbClr val="004846"/>
                </a:solidFill>
              </a:rPr>
              <a:t>)</a:t>
            </a:r>
            <a:r>
              <a:rPr lang="zh-CN" altLang="en-US" dirty="0" smtClean="0">
                <a:solidFill>
                  <a:srgbClr val="004846"/>
                </a:solidFill>
              </a:rPr>
              <a:t>不同，它更小更精炼，它不仅运行在核心态，而且开机后常驻内存， 它不会因内存紧张而被换出内存。在微内核</a:t>
            </a:r>
            <a:r>
              <a:rPr lang="en-US" altLang="zh-CN" dirty="0" smtClean="0">
                <a:solidFill>
                  <a:srgbClr val="004846"/>
                </a:solidFill>
              </a:rPr>
              <a:t>OS</a:t>
            </a:r>
            <a:r>
              <a:rPr lang="zh-CN" altLang="en-US" dirty="0" smtClean="0">
                <a:solidFill>
                  <a:srgbClr val="004846"/>
                </a:solidFill>
              </a:rPr>
              <a:t>结构中，通常都采用了客户</a:t>
            </a:r>
            <a:r>
              <a:rPr lang="en-US" altLang="zh-CN" dirty="0" smtClean="0">
                <a:solidFill>
                  <a:srgbClr val="004846"/>
                </a:solidFill>
              </a:rPr>
              <a:t>/</a:t>
            </a:r>
            <a:r>
              <a:rPr lang="zh-CN" altLang="en-US" dirty="0" smtClean="0">
                <a:solidFill>
                  <a:srgbClr val="004846"/>
                </a:solidFill>
              </a:rPr>
              <a:t>服务器模式，因此</a:t>
            </a:r>
            <a:r>
              <a:rPr lang="en-US" altLang="zh-CN" dirty="0" smtClean="0">
                <a:solidFill>
                  <a:srgbClr val="004846"/>
                </a:solidFill>
              </a:rPr>
              <a:t>OS</a:t>
            </a:r>
            <a:r>
              <a:rPr lang="zh-CN" altLang="en-US" dirty="0" smtClean="0">
                <a:solidFill>
                  <a:srgbClr val="004846"/>
                </a:solidFill>
              </a:rPr>
              <a:t>的大部分功能和服务，都是由若干服务器来提供的。</a:t>
            </a:r>
          </a:p>
          <a:p>
            <a:pPr eaLnBrk="1" hangingPunct="1"/>
            <a:endParaRPr lang="zh-CN" altLang="en-US" dirty="0" smtClean="0"/>
          </a:p>
          <a:p>
            <a:pPr eaLnBrk="1" hangingPunct="1"/>
            <a:r>
              <a:rPr lang="zh-CN" altLang="en-US" b="1" dirty="0" smtClean="0">
                <a:solidFill>
                  <a:schemeClr val="tx2"/>
                </a:solidFill>
              </a:rPr>
              <a:t>微内核的基本功能</a:t>
            </a:r>
            <a:r>
              <a:rPr lang="zh-CN" altLang="en-US" dirty="0" smtClean="0"/>
              <a:t>             </a:t>
            </a:r>
          </a:p>
          <a:p>
            <a:pPr eaLnBrk="1" hangingPunct="1"/>
            <a:r>
              <a:rPr lang="zh-CN" altLang="en-US" dirty="0" smtClean="0"/>
              <a:t>      </a:t>
            </a:r>
            <a:r>
              <a:rPr lang="en-US" altLang="zh-CN" dirty="0" smtClean="0"/>
              <a:t>(1) </a:t>
            </a:r>
            <a:r>
              <a:rPr lang="zh-CN" altLang="en-US" dirty="0" smtClean="0"/>
              <a:t>进程管理。 </a:t>
            </a:r>
          </a:p>
          <a:p>
            <a:pPr eaLnBrk="1" hangingPunct="1"/>
            <a:r>
              <a:rPr lang="zh-CN" altLang="en-US" dirty="0" smtClean="0"/>
              <a:t>      </a:t>
            </a:r>
            <a:r>
              <a:rPr lang="en-US" altLang="zh-CN" dirty="0" smtClean="0"/>
              <a:t>(2) </a:t>
            </a:r>
            <a:r>
              <a:rPr lang="zh-CN" altLang="en-US" dirty="0" smtClean="0"/>
              <a:t>存储器管理。 </a:t>
            </a:r>
          </a:p>
          <a:p>
            <a:pPr eaLnBrk="1" hangingPunct="1"/>
            <a:r>
              <a:rPr lang="zh-CN" altLang="en-US" dirty="0" smtClean="0"/>
              <a:t>      </a:t>
            </a:r>
            <a:r>
              <a:rPr lang="en-US" altLang="zh-CN" dirty="0" smtClean="0"/>
              <a:t>(3) </a:t>
            </a:r>
            <a:r>
              <a:rPr lang="zh-CN" altLang="en-US" dirty="0" smtClean="0"/>
              <a:t>进程通信管理。 </a:t>
            </a:r>
          </a:p>
          <a:p>
            <a:pPr eaLnBrk="1" hangingPunct="1"/>
            <a:r>
              <a:rPr lang="zh-CN" altLang="en-US" dirty="0" smtClean="0"/>
              <a:t>      </a:t>
            </a:r>
            <a:r>
              <a:rPr lang="en-US" altLang="zh-CN" dirty="0" smtClean="0"/>
              <a:t>(4) I/O</a:t>
            </a:r>
            <a:r>
              <a:rPr lang="zh-CN" altLang="en-US" dirty="0" smtClean="0"/>
              <a:t>设备管理。</a:t>
            </a:r>
          </a:p>
          <a:p>
            <a:pPr eaLnBrk="1" hangingPunct="1"/>
            <a:endParaRPr lang="zh-CN" alt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642BF0B-6D35-4D61-B9F2-F06D28E64EA8}" type="slidenum">
              <a:rPr lang="zh-CN" altLang="en-US" smtClean="0"/>
              <a:pPr>
                <a:defRPr/>
              </a:pPr>
              <a:t>63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642BF0B-6D35-4D61-B9F2-F06D28E64EA8}" type="slidenum">
              <a:rPr lang="zh-CN" altLang="en-US" smtClean="0"/>
              <a:pPr>
                <a:defRPr/>
              </a:pPr>
              <a:t>64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642BF0B-6D35-4D61-B9F2-F06D28E64EA8}" type="slidenum">
              <a:rPr lang="zh-CN" altLang="en-US" smtClean="0"/>
              <a:pPr>
                <a:defRPr/>
              </a:pPr>
              <a:t>4</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642BF0B-6D35-4D61-B9F2-F06D28E64EA8}" type="slidenum">
              <a:rPr lang="zh-CN" altLang="en-US" smtClean="0"/>
              <a:pPr>
                <a:defRPr/>
              </a:pPr>
              <a:t>7</a:t>
            </a:fld>
            <a:endParaRPr lang="en-US" altLang="zh-CN"/>
          </a:p>
        </p:txBody>
      </p:sp>
    </p:spTree>
    <p:extLst>
      <p:ext uri="{BB962C8B-B14F-4D97-AF65-F5344CB8AC3E}">
        <p14:creationId xmlns:p14="http://schemas.microsoft.com/office/powerpoint/2010/main" val="1852503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642BF0B-6D35-4D61-B9F2-F06D28E64EA8}" type="slidenum">
              <a:rPr lang="zh-CN" altLang="en-US" smtClean="0"/>
              <a:pPr>
                <a:defRPr/>
              </a:pPr>
              <a:t>9</a:t>
            </a:fld>
            <a:endParaRPr lang="en-US" altLang="zh-CN"/>
          </a:p>
        </p:txBody>
      </p:sp>
    </p:spTree>
    <p:extLst>
      <p:ext uri="{BB962C8B-B14F-4D97-AF65-F5344CB8AC3E}">
        <p14:creationId xmlns:p14="http://schemas.microsoft.com/office/powerpoint/2010/main" val="546179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itchFamily="34" charset="0"/>
            </a:endParaRPr>
          </a:p>
        </p:txBody>
      </p:sp>
      <p:sp>
        <p:nvSpPr>
          <p:cNvPr id="501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fld id="{B142F5D5-9957-4022-BE3F-071E20FBDD8E}" type="slidenum">
              <a:rPr lang="en-US" altLang="zh-CN" sz="1200" smtClean="0">
                <a:latin typeface="Arial" pitchFamily="34" charset="0"/>
              </a:rPr>
              <a:pPr eaLnBrk="1" hangingPunct="1"/>
              <a:t>17</a:t>
            </a:fld>
            <a:endParaRPr lang="en-US" altLang="zh-CN" sz="1200"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ln/>
        </p:spPr>
        <p:txBody>
          <a:bodyPr/>
          <a:lstStyle/>
          <a:p>
            <a:endParaRPr lang="zh-CN" altLang="en-US" smtClean="0"/>
          </a:p>
        </p:txBody>
      </p:sp>
      <p:sp>
        <p:nvSpPr>
          <p:cNvPr id="72708" name="灯片编号占位符 3"/>
          <p:cNvSpPr>
            <a:spLocks noGrp="1"/>
          </p:cNvSpPr>
          <p:nvPr>
            <p:ph type="sldNum" sz="quarter" idx="5"/>
          </p:nvPr>
        </p:nvSpPr>
        <p:spPr>
          <a:noFill/>
        </p:spPr>
        <p:txBody>
          <a:bodyPr/>
          <a:lstStyle/>
          <a:p>
            <a:fld id="{867A3889-D76E-4B5A-B9F3-55DFB731A55F}" type="slidenum">
              <a:rPr lang="zh-CN" altLang="en-US" smtClean="0"/>
              <a:pPr/>
              <a:t>19</a:t>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ln/>
        </p:spPr>
      </p:sp>
      <p:sp>
        <p:nvSpPr>
          <p:cNvPr id="73731" name="备注占位符 2"/>
          <p:cNvSpPr>
            <a:spLocks noGrp="1"/>
          </p:cNvSpPr>
          <p:nvPr>
            <p:ph type="body" idx="1"/>
          </p:nvPr>
        </p:nvSpPr>
        <p:spPr>
          <a:noFill/>
          <a:ln/>
        </p:spPr>
        <p:txBody>
          <a:bodyPr/>
          <a:lstStyle/>
          <a:p>
            <a:endParaRPr lang="zh-CN" altLang="en-US" smtClean="0"/>
          </a:p>
        </p:txBody>
      </p:sp>
      <p:sp>
        <p:nvSpPr>
          <p:cNvPr id="73732" name="灯片编号占位符 3"/>
          <p:cNvSpPr>
            <a:spLocks noGrp="1"/>
          </p:cNvSpPr>
          <p:nvPr>
            <p:ph type="sldNum" sz="quarter" idx="5"/>
          </p:nvPr>
        </p:nvSpPr>
        <p:spPr>
          <a:noFill/>
        </p:spPr>
        <p:txBody>
          <a:bodyPr/>
          <a:lstStyle/>
          <a:p>
            <a:fld id="{6CD0D3FA-6225-42FA-AEA6-7CC1D2C45F46}" type="slidenum">
              <a:rPr lang="zh-CN" altLang="en-US" smtClean="0"/>
              <a:pPr/>
              <a:t>24</a:t>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三人吃三馒头，一人吃三馒头</a:t>
            </a:r>
            <a:endParaRPr lang="zh-CN" altLang="en-US" dirty="0"/>
          </a:p>
        </p:txBody>
      </p:sp>
      <p:sp>
        <p:nvSpPr>
          <p:cNvPr id="4" name="灯片编号占位符 3"/>
          <p:cNvSpPr>
            <a:spLocks noGrp="1"/>
          </p:cNvSpPr>
          <p:nvPr>
            <p:ph type="sldNum" sz="quarter" idx="10"/>
          </p:nvPr>
        </p:nvSpPr>
        <p:spPr/>
        <p:txBody>
          <a:bodyPr/>
          <a:lstStyle/>
          <a:p>
            <a:pPr>
              <a:defRPr/>
            </a:pPr>
            <a:fld id="{A642BF0B-6D35-4D61-B9F2-F06D28E64EA8}" type="slidenum">
              <a:rPr lang="zh-CN" altLang="en-US" smtClean="0"/>
              <a:pPr>
                <a:defRPr/>
              </a:pPr>
              <a:t>38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642BF0B-6D35-4D61-B9F2-F06D28E64EA8}" type="slidenum">
              <a:rPr lang="zh-CN" altLang="en-US" smtClean="0"/>
              <a:pPr>
                <a:defRPr/>
              </a:pPr>
              <a:t>39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a:defRPr/>
                </a:pPr>
                <a:endParaRPr lang="zh-CN" altLang="en-US" b="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defRPr/>
                </a:pPr>
                <a:endParaRPr lang="zh-CN" altLang="en-US" b="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a:defRPr/>
                </a:pPr>
                <a:endParaRPr lang="zh-CN" altLang="en-US" b="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defRPr/>
                </a:pPr>
                <a:endParaRPr lang="zh-CN" altLang="en-US" b="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defRPr/>
              </a:pPr>
              <a:endParaRPr lang="zh-CN" altLang="en-US" b="0"/>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a:defRPr/>
              </a:pPr>
              <a:endParaRPr lang="zh-CN" altLang="en-US" b="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defRPr/>
              </a:pPr>
              <a:endParaRPr lang="zh-CN" altLang="en-US" b="0"/>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041BC52B-9176-4FFF-98B4-A810749345DF}"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77C807A-00A7-4B53-AD45-79B70E940635}"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FC1FB721-216F-46F6-9C4E-C81A5E7BA106}"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01F8966A-DF8F-4FA2-9F69-0A97D2ADD237}"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50938" y="214313"/>
            <a:ext cx="7804150" cy="591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7C736EF0-3413-4AE8-8469-0F8C29E145B3}"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02D0F130-ED4D-4ECC-ADC3-A56495AC5A0F}"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2EC40541-E453-4F88-9BC3-2240C746024A}"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5D5B6FBD-3B72-4428-BC9F-970C06D07D08}"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2BCACB7C-C568-44B7-AAEB-98FE457210EE}"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CD5E4583-0CCE-4580-BB2C-B51FE1D08124}"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2F61E9F9-D543-45AF-AF50-ED37F2B2C199}"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5C47FAE3-F49B-4968-97C3-0321CFD7A3A8}"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D7633FEF-0021-4FFE-AFF8-A4234C4C72E4}" type="slidenum">
              <a:rPr lang="en-US" altLang="zh-CN"/>
              <a:pPr>
                <a:defRPr/>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p:spPr>
        <p:txBody>
          <a:bodyPr wrap="none" anchor="ctr"/>
          <a:lstStyle/>
          <a:p>
            <a:pPr algn="ctr">
              <a:defRPr/>
            </a:pPr>
            <a:endParaRPr kumimoji="1" lang="zh-CN" altLang="zh-CN" sz="2400" b="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defRPr/>
            </a:pPr>
            <a:endParaRPr kumimoji="1" lang="zh-CN" altLang="zh-CN" sz="2400" b="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p:spPr>
        <p:txBody>
          <a:bodyPr wrap="none" anchor="ctr"/>
          <a:lstStyle/>
          <a:p>
            <a:pPr algn="ctr">
              <a:defRPr/>
            </a:pPr>
            <a:endParaRPr kumimoji="1" lang="zh-CN" altLang="zh-CN" sz="2400" b="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defRPr/>
            </a:pPr>
            <a:endParaRPr kumimoji="1" lang="zh-CN" altLang="zh-CN" sz="2400" b="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defRPr/>
            </a:pPr>
            <a:endParaRPr kumimoji="1" lang="zh-CN" altLang="zh-CN" sz="2400" b="0"/>
          </a:p>
        </p:txBody>
      </p:sp>
      <p:sp>
        <p:nvSpPr>
          <p:cNvPr id="1031"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p:spPr>
        <p:txBody>
          <a:bodyPr wrap="none" anchor="ctr"/>
          <a:lstStyle/>
          <a:p>
            <a:pPr algn="ctr">
              <a:defRPr/>
            </a:pPr>
            <a:endParaRPr kumimoji="1" lang="zh-CN" altLang="zh-CN" sz="2400" b="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defRPr/>
            </a:pPr>
            <a:endParaRPr kumimoji="1" lang="zh-CN" altLang="zh-CN" sz="2400" b="0"/>
          </a:p>
        </p:txBody>
      </p:sp>
      <p:sp>
        <p:nvSpPr>
          <p:cNvPr id="10249"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50"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b="0"/>
            </a:lvl1pPr>
          </a:lstStyle>
          <a:p>
            <a:pPr>
              <a:defRPr/>
            </a:pPr>
            <a:endParaRPr lang="en-US" altLang="zh-CN"/>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b="0"/>
            </a:lvl1pPr>
          </a:lstStyle>
          <a:p>
            <a:pPr>
              <a:defRPr/>
            </a:pPr>
            <a:endParaRPr lang="en-US" altLang="zh-CN"/>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0"/>
            </a:lvl1pPr>
          </a:lstStyle>
          <a:p>
            <a:pPr>
              <a:defRPr/>
            </a:pPr>
            <a:fld id="{C72489FE-1948-4E37-A1E8-EA40C0B117A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44"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1.wmf"/><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tupian.baike.com/doc/&#20998;&#26102;&#31995;&#32479;/a3_83_27_01300543364049144912270752513_jpg.html?prd=citiao_tuce_zhengwe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1.xml"/><Relationship Id="rId1" Type="http://schemas.openxmlformats.org/officeDocument/2006/relationships/vmlDrawing" Target="../drawings/vmlDrawing7.vml"/><Relationship Id="rId4" Type="http://schemas.openxmlformats.org/officeDocument/2006/relationships/image" Target="../media/image15.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6.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17.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539750" y="1700213"/>
            <a:ext cx="7772400" cy="1462087"/>
          </a:xfrm>
        </p:spPr>
        <p:txBody>
          <a:bodyPr/>
          <a:lstStyle/>
          <a:p>
            <a:pPr algn="ctr" eaLnBrk="1" hangingPunct="1"/>
            <a:r>
              <a:rPr lang="zh-CN" altLang="en-US" b="1" smtClean="0"/>
              <a:t>计算机操作系统</a:t>
            </a:r>
          </a:p>
        </p:txBody>
      </p:sp>
      <p:sp>
        <p:nvSpPr>
          <p:cNvPr id="12291" name="Rectangle 3"/>
          <p:cNvSpPr>
            <a:spLocks noGrp="1" noChangeArrowheads="1"/>
          </p:cNvSpPr>
          <p:nvPr>
            <p:ph type="subTitle" idx="1"/>
          </p:nvPr>
        </p:nvSpPr>
        <p:spPr>
          <a:xfrm>
            <a:off x="900113" y="3789363"/>
            <a:ext cx="7273925" cy="1752600"/>
          </a:xfrm>
        </p:spPr>
        <p:txBody>
          <a:bodyPr/>
          <a:lstStyle/>
          <a:p>
            <a:pPr eaLnBrk="1" hangingPunct="1"/>
            <a:r>
              <a:rPr lang="zh-CN" altLang="en-US" b="1" dirty="0" smtClean="0"/>
              <a:t>肖融： </a:t>
            </a:r>
            <a:r>
              <a:rPr lang="en-US" altLang="zh-CN" b="1" dirty="0" smtClean="0">
                <a:latin typeface="Times New Roman" pitchFamily="18" charset="0"/>
              </a:rPr>
              <a:t>xiaorong@bnu.edu.cn</a:t>
            </a:r>
          </a:p>
          <a:p>
            <a:pPr eaLnBrk="1" hangingPunct="1"/>
            <a:endParaRPr lang="en-US" altLang="zh-CN" b="1" dirty="0" smtClean="0">
              <a:latin typeface="Times New Roman" pitchFamily="18" charset="0"/>
            </a:endParaRPr>
          </a:p>
          <a:p>
            <a:pPr algn="l" eaLnBrk="1" hangingPunct="1"/>
            <a:r>
              <a:rPr lang="zh-CN" altLang="en-US" b="1" dirty="0" smtClean="0">
                <a:latin typeface="Times New Roman" pitchFamily="18" charset="0"/>
              </a:rPr>
              <a:t>班级共用邮箱：</a:t>
            </a:r>
            <a:r>
              <a:rPr lang="en-US" altLang="zh-CN" b="1" dirty="0" smtClean="0">
                <a:latin typeface="Times New Roman" pitchFamily="18" charset="0"/>
              </a:rPr>
              <a:t>os_student@126.com </a:t>
            </a:r>
          </a:p>
          <a:p>
            <a:pPr algn="l" eaLnBrk="1" hangingPunct="1"/>
            <a:r>
              <a:rPr lang="en-US" altLang="zh-CN" b="1" dirty="0" smtClean="0">
                <a:latin typeface="Times New Roman" pitchFamily="18" charset="0"/>
              </a:rPr>
              <a:t>                </a:t>
            </a:r>
            <a:r>
              <a:rPr lang="zh-CN" altLang="en-US" b="1" dirty="0" smtClean="0">
                <a:latin typeface="Times New Roman" pitchFamily="18" charset="0"/>
              </a:rPr>
              <a:t>密码</a:t>
            </a:r>
            <a:r>
              <a:rPr lang="zh-CN" altLang="en-US" b="1" dirty="0" smtClean="0">
                <a:latin typeface="Times New Roman" pitchFamily="18" charset="0"/>
              </a:rPr>
              <a:t>：</a:t>
            </a:r>
            <a:r>
              <a:rPr lang="en-US" altLang="zh-CN" b="1" dirty="0" smtClean="0">
                <a:latin typeface="Times New Roman" pitchFamily="18" charset="0"/>
              </a:rPr>
              <a:t>123456</a:t>
            </a:r>
            <a:endParaRPr lang="en-US" altLang="zh-CN" b="1" dirty="0" smtClean="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971550" y="1773238"/>
            <a:ext cx="7467600" cy="4838700"/>
          </a:xfrm>
          <a:prstGeom prst="rect">
            <a:avLst/>
          </a:prstGeom>
          <a:noFill/>
          <a:ln w="9525">
            <a:noFill/>
            <a:miter lim="800000"/>
            <a:headEnd/>
            <a:tailEnd/>
          </a:ln>
        </p:spPr>
        <p:txBody>
          <a:bodyPr>
            <a:spAutoFit/>
          </a:bodyPr>
          <a:lstStyle/>
          <a:p>
            <a:pPr algn="just">
              <a:lnSpc>
                <a:spcPct val="150000"/>
              </a:lnSpc>
              <a:spcBef>
                <a:spcPct val="50000"/>
              </a:spcBef>
            </a:pPr>
            <a:r>
              <a:rPr kumimoji="1" lang="en-US" altLang="zh-CN" sz="2400">
                <a:latin typeface="Times New Roman" pitchFamily="18" charset="0"/>
              </a:rPr>
              <a:t>       (1) </a:t>
            </a:r>
            <a:r>
              <a:rPr kumimoji="1" lang="zh-CN" altLang="en-US" sz="2400">
                <a:latin typeface="Times New Roman" pitchFamily="18" charset="0"/>
              </a:rPr>
              <a:t>命令方式。这是指由</a:t>
            </a:r>
            <a:r>
              <a:rPr kumimoji="1" lang="en-US" altLang="zh-CN" sz="2400">
                <a:latin typeface="Times New Roman" pitchFamily="18" charset="0"/>
              </a:rPr>
              <a:t>OS</a:t>
            </a:r>
            <a:r>
              <a:rPr kumimoji="1" lang="zh-CN" altLang="en-US" sz="2400">
                <a:latin typeface="Times New Roman" pitchFamily="18" charset="0"/>
              </a:rPr>
              <a:t>提供了一组联机命令</a:t>
            </a:r>
            <a:r>
              <a:rPr kumimoji="1" lang="en-US" altLang="zh-CN" sz="2400">
                <a:latin typeface="Times New Roman" pitchFamily="18" charset="0"/>
              </a:rPr>
              <a:t>(</a:t>
            </a:r>
            <a:r>
              <a:rPr kumimoji="1" lang="zh-CN" altLang="en-US" sz="2400">
                <a:latin typeface="Times New Roman" pitchFamily="18" charset="0"/>
              </a:rPr>
              <a:t>语言</a:t>
            </a:r>
            <a:r>
              <a:rPr kumimoji="1" lang="en-US" altLang="zh-CN" sz="2400">
                <a:latin typeface="Times New Roman" pitchFamily="18" charset="0"/>
              </a:rPr>
              <a:t>)</a:t>
            </a:r>
            <a:r>
              <a:rPr kumimoji="1" lang="zh-CN" altLang="en-US" sz="2400">
                <a:latin typeface="Times New Roman" pitchFamily="18" charset="0"/>
              </a:rPr>
              <a:t>， 用户可通过键盘输入有关命令，来直接操纵计算机系统。</a:t>
            </a:r>
          </a:p>
          <a:p>
            <a:pPr algn="just">
              <a:lnSpc>
                <a:spcPct val="150000"/>
              </a:lnSpc>
              <a:spcBef>
                <a:spcPct val="50000"/>
              </a:spcBef>
            </a:pPr>
            <a:r>
              <a:rPr kumimoji="1" lang="zh-CN" altLang="en-US" sz="2400">
                <a:latin typeface="Times New Roman" pitchFamily="18" charset="0"/>
              </a:rPr>
              <a:t>       </a:t>
            </a:r>
            <a:r>
              <a:rPr kumimoji="1" lang="en-US" altLang="zh-CN" sz="2400">
                <a:latin typeface="Times New Roman" pitchFamily="18" charset="0"/>
              </a:rPr>
              <a:t>(2) </a:t>
            </a:r>
            <a:r>
              <a:rPr kumimoji="1" lang="zh-CN" altLang="en-US" sz="2400">
                <a:latin typeface="Times New Roman" pitchFamily="18" charset="0"/>
              </a:rPr>
              <a:t>图标、窗口方式。用户通过屏幕上的图标和窗口来操纵计算机系统和运行自己的程序。  </a:t>
            </a:r>
          </a:p>
          <a:p>
            <a:pPr algn="just">
              <a:lnSpc>
                <a:spcPct val="150000"/>
              </a:lnSpc>
              <a:spcBef>
                <a:spcPct val="50000"/>
              </a:spcBef>
            </a:pPr>
            <a:r>
              <a:rPr kumimoji="1" lang="zh-CN" altLang="en-US" sz="2400">
                <a:latin typeface="Times New Roman" pitchFamily="18" charset="0"/>
              </a:rPr>
              <a:t>       </a:t>
            </a:r>
            <a:r>
              <a:rPr kumimoji="1" lang="en-US" altLang="zh-CN" sz="2400">
                <a:latin typeface="Times New Roman" pitchFamily="18" charset="0"/>
              </a:rPr>
              <a:t>(3) </a:t>
            </a:r>
            <a:r>
              <a:rPr kumimoji="1" lang="zh-CN" altLang="en-US" sz="2400">
                <a:latin typeface="Times New Roman" pitchFamily="18" charset="0"/>
              </a:rPr>
              <a:t>系统调用方式。</a:t>
            </a:r>
            <a:r>
              <a:rPr kumimoji="1" lang="en-US" altLang="zh-CN" sz="2400">
                <a:latin typeface="Times New Roman" pitchFamily="18" charset="0"/>
              </a:rPr>
              <a:t>OS</a:t>
            </a:r>
            <a:r>
              <a:rPr kumimoji="1" lang="zh-CN" altLang="en-US" sz="2400">
                <a:latin typeface="Times New Roman" pitchFamily="18" charset="0"/>
              </a:rPr>
              <a:t>提供了一组系统调用，用户可在自己的应用程序中通过相应的系统调用来操纵计算机。</a:t>
            </a:r>
          </a:p>
        </p:txBody>
      </p:sp>
      <p:sp>
        <p:nvSpPr>
          <p:cNvPr id="19459" name="Rectangle 5"/>
          <p:cNvSpPr>
            <a:spLocks noGrp="1" noChangeArrowheads="1"/>
          </p:cNvSpPr>
          <p:nvPr>
            <p:ph type="title"/>
          </p:nvPr>
        </p:nvSpPr>
        <p:spPr>
          <a:noFill/>
        </p:spPr>
        <p:txBody>
          <a:bodyPr/>
          <a:lstStyle/>
          <a:p>
            <a:pPr eaLnBrk="1" hangingPunct="1"/>
            <a:r>
              <a:rPr lang="zh-CN" altLang="en-US" b="1" smtClean="0"/>
              <a:t>用户使用计算机的三种方式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50938" y="214313"/>
            <a:ext cx="6373812" cy="1462087"/>
          </a:xfrm>
        </p:spPr>
        <p:txBody>
          <a:bodyPr/>
          <a:lstStyle/>
          <a:p>
            <a:pPr eaLnBrk="1" hangingPunct="1"/>
            <a:r>
              <a:rPr kumimoji="1" lang="zh-CN" altLang="en-US" b="1" smtClean="0">
                <a:solidFill>
                  <a:schemeClr val="folHlink"/>
                </a:solidFill>
              </a:rPr>
              <a:t>操作系统的作用（二）</a:t>
            </a:r>
          </a:p>
        </p:txBody>
      </p:sp>
      <p:sp>
        <p:nvSpPr>
          <p:cNvPr id="20483" name="Rectangle 3"/>
          <p:cNvSpPr>
            <a:spLocks noGrp="1" noChangeArrowheads="1"/>
          </p:cNvSpPr>
          <p:nvPr>
            <p:ph type="body" idx="1"/>
          </p:nvPr>
        </p:nvSpPr>
        <p:spPr/>
        <p:txBody>
          <a:bodyPr/>
          <a:lstStyle/>
          <a:p>
            <a:pPr eaLnBrk="1" hangingPunct="1">
              <a:spcBef>
                <a:spcPct val="0"/>
              </a:spcBef>
              <a:buClrTx/>
              <a:buSzTx/>
              <a:buFontTx/>
              <a:buNone/>
            </a:pPr>
            <a:r>
              <a:rPr kumimoji="1" lang="en-US" altLang="zh-CN" b="1" smtClean="0">
                <a:solidFill>
                  <a:schemeClr val="folHlink"/>
                </a:solidFill>
              </a:rPr>
              <a:t>OS</a:t>
            </a:r>
            <a:r>
              <a:rPr kumimoji="1" lang="zh-CN" altLang="en-US" b="1" smtClean="0">
                <a:solidFill>
                  <a:schemeClr val="folHlink"/>
                </a:solidFill>
              </a:rPr>
              <a:t>是计算机系统资源的管理者</a:t>
            </a:r>
          </a:p>
          <a:p>
            <a:pPr eaLnBrk="1" hangingPunct="1">
              <a:spcBef>
                <a:spcPct val="0"/>
              </a:spcBef>
              <a:buClrTx/>
              <a:buSzTx/>
              <a:buFontTx/>
              <a:buNone/>
            </a:pPr>
            <a:endParaRPr kumimoji="1" lang="zh-CN" altLang="en-US" b="1" smtClean="0"/>
          </a:p>
          <a:p>
            <a:pPr eaLnBrk="1" hangingPunct="1"/>
            <a:r>
              <a:rPr kumimoji="1" lang="zh-CN" altLang="en-US" sz="2800" b="1" smtClean="0"/>
              <a:t>管理对象包括：</a:t>
            </a:r>
            <a:r>
              <a:rPr kumimoji="1" lang="en-US" altLang="zh-CN" sz="2800" b="1" smtClean="0"/>
              <a:t>CPU</a:t>
            </a:r>
            <a:r>
              <a:rPr kumimoji="1" lang="zh-CN" altLang="en-US" sz="2800" b="1" smtClean="0"/>
              <a:t>、存储器、外部设备、信息（程序和数据）；</a:t>
            </a:r>
          </a:p>
          <a:p>
            <a:pPr eaLnBrk="1" hangingPunct="1"/>
            <a:r>
              <a:rPr kumimoji="1" lang="zh-CN" altLang="en-US" sz="2800" b="1" smtClean="0"/>
              <a:t>管理的内容：</a:t>
            </a:r>
            <a:r>
              <a:rPr kumimoji="1" lang="en-US" altLang="zh-CN" sz="2800" b="1" smtClean="0"/>
              <a:t>CPU</a:t>
            </a:r>
            <a:r>
              <a:rPr kumimoji="1" lang="zh-CN" altLang="en-US" sz="2800" b="1" smtClean="0"/>
              <a:t>的分配和控制，内存的分配和回收，外部设备的分配和处理，文件的存取、共享和保护等。</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611560" y="2017713"/>
            <a:ext cx="7704856" cy="3211512"/>
          </a:xfrm>
        </p:spPr>
        <p:txBody>
          <a:bodyPr/>
          <a:lstStyle/>
          <a:p>
            <a:pPr algn="just" eaLnBrk="1" hangingPunct="1">
              <a:lnSpc>
                <a:spcPct val="130000"/>
              </a:lnSpc>
              <a:spcBef>
                <a:spcPct val="50000"/>
              </a:spcBef>
              <a:buClrTx/>
              <a:buSzTx/>
              <a:buFontTx/>
              <a:buNone/>
            </a:pPr>
            <a:r>
              <a:rPr kumimoji="1" lang="en-US" altLang="zh-CN" b="1" dirty="0" smtClean="0">
                <a:solidFill>
                  <a:schemeClr val="tx2"/>
                </a:solidFill>
              </a:rPr>
              <a:t>OS</a:t>
            </a:r>
            <a:r>
              <a:rPr kumimoji="1" lang="zh-CN" altLang="en-US" b="1" dirty="0" smtClean="0">
                <a:solidFill>
                  <a:schemeClr val="tx2"/>
                </a:solidFill>
              </a:rPr>
              <a:t>实现了对计算机资源的抽象。</a:t>
            </a:r>
          </a:p>
          <a:p>
            <a:pPr eaLnBrk="1" hangingPunct="1">
              <a:lnSpc>
                <a:spcPct val="90000"/>
              </a:lnSpc>
            </a:pPr>
            <a:r>
              <a:rPr lang="en-US" altLang="zh-CN" b="1" dirty="0" err="1" smtClean="0"/>
              <a:t>os</a:t>
            </a:r>
            <a:r>
              <a:rPr lang="zh-CN" altLang="en-US" b="1" dirty="0" smtClean="0"/>
              <a:t>是铺设在计算机硬件上的多层系统软件，它们不仅增强了系统的功能，而且还掩藏了对硬件操</a:t>
            </a:r>
            <a:endParaRPr lang="en-US" altLang="zh-CN" b="1" dirty="0" smtClean="0"/>
          </a:p>
          <a:p>
            <a:pPr indent="15875" eaLnBrk="1" hangingPunct="1">
              <a:lnSpc>
                <a:spcPct val="90000"/>
              </a:lnSpc>
              <a:buNone/>
            </a:pPr>
            <a:r>
              <a:rPr lang="zh-CN" altLang="en-US" b="1" dirty="0" smtClean="0"/>
              <a:t>作的细节，由它们</a:t>
            </a:r>
            <a:endParaRPr lang="en-US" altLang="zh-CN" b="1" dirty="0" smtClean="0"/>
          </a:p>
          <a:p>
            <a:pPr indent="15875" eaLnBrk="1" hangingPunct="1">
              <a:lnSpc>
                <a:spcPct val="90000"/>
              </a:lnSpc>
              <a:buNone/>
            </a:pPr>
            <a:r>
              <a:rPr lang="zh-CN" altLang="en-US" b="1" dirty="0" smtClean="0"/>
              <a:t>实现了对计算机硬</a:t>
            </a:r>
            <a:endParaRPr lang="en-US" altLang="zh-CN" b="1" dirty="0" smtClean="0"/>
          </a:p>
          <a:p>
            <a:pPr indent="15875" eaLnBrk="1" hangingPunct="1">
              <a:lnSpc>
                <a:spcPct val="90000"/>
              </a:lnSpc>
              <a:buNone/>
            </a:pPr>
            <a:r>
              <a:rPr lang="zh-CN" altLang="en-US" b="1" dirty="0" smtClean="0"/>
              <a:t>件操作的多个层次</a:t>
            </a:r>
            <a:endParaRPr lang="en-US" altLang="zh-CN" b="1" dirty="0" smtClean="0"/>
          </a:p>
          <a:p>
            <a:pPr indent="15875" eaLnBrk="1" hangingPunct="1">
              <a:lnSpc>
                <a:spcPct val="90000"/>
              </a:lnSpc>
              <a:buNone/>
            </a:pPr>
            <a:r>
              <a:rPr lang="zh-CN" altLang="en-US" b="1" dirty="0" smtClean="0"/>
              <a:t>的抽象</a:t>
            </a:r>
            <a:r>
              <a:rPr kumimoji="1" lang="zh-CN" altLang="en-US" b="1" dirty="0" smtClean="0"/>
              <a:t> 。</a:t>
            </a:r>
          </a:p>
        </p:txBody>
      </p:sp>
      <p:sp>
        <p:nvSpPr>
          <p:cNvPr id="21507" name="Rectangle 4"/>
          <p:cNvSpPr>
            <a:spLocks noGrp="1" noChangeArrowheads="1"/>
          </p:cNvSpPr>
          <p:nvPr>
            <p:ph type="title"/>
          </p:nvPr>
        </p:nvSpPr>
        <p:spPr>
          <a:xfrm>
            <a:off x="1150938" y="836613"/>
            <a:ext cx="7793037" cy="839787"/>
          </a:xfrm>
          <a:noFill/>
        </p:spPr>
        <p:txBody>
          <a:bodyPr/>
          <a:lstStyle/>
          <a:p>
            <a:pPr eaLnBrk="1" hangingPunct="1"/>
            <a:r>
              <a:rPr kumimoji="1" lang="zh-CN" altLang="en-US" b="1" smtClean="0"/>
              <a:t>操作系统的作用（三）</a:t>
            </a:r>
          </a:p>
        </p:txBody>
      </p:sp>
      <p:pic>
        <p:nvPicPr>
          <p:cNvPr id="29697" name="Picture 1"/>
          <p:cNvPicPr>
            <a:picLocks noChangeAspect="1" noChangeArrowheads="1"/>
          </p:cNvPicPr>
          <p:nvPr/>
        </p:nvPicPr>
        <p:blipFill>
          <a:blip r:embed="rId2" cstate="print"/>
          <a:srcRect/>
          <a:stretch>
            <a:fillRect/>
          </a:stretch>
        </p:blipFill>
        <p:spPr bwMode="auto">
          <a:xfrm>
            <a:off x="4427984" y="3717032"/>
            <a:ext cx="4408909" cy="2730778"/>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b="1" smtClean="0"/>
              <a:t>操作系统的概念</a:t>
            </a:r>
          </a:p>
        </p:txBody>
      </p:sp>
      <p:sp>
        <p:nvSpPr>
          <p:cNvPr id="22531" name="Rectangle 15"/>
          <p:cNvSpPr>
            <a:spLocks noGrp="1" noChangeArrowheads="1"/>
          </p:cNvSpPr>
          <p:nvPr>
            <p:ph type="body" sz="half" idx="1"/>
          </p:nvPr>
        </p:nvSpPr>
        <p:spPr>
          <a:xfrm>
            <a:off x="899592" y="1844824"/>
            <a:ext cx="7201421" cy="4114800"/>
          </a:xfrm>
        </p:spPr>
        <p:txBody>
          <a:bodyPr/>
          <a:lstStyle/>
          <a:p>
            <a:pPr eaLnBrk="1" hangingPunct="1">
              <a:lnSpc>
                <a:spcPct val="120000"/>
              </a:lnSpc>
              <a:buFont typeface="Wingdings" pitchFamily="2" charset="2"/>
              <a:buNone/>
            </a:pPr>
            <a:r>
              <a:rPr lang="en-US" altLang="zh-CN" sz="2800" b="1" dirty="0" smtClean="0"/>
              <a:t>	</a:t>
            </a:r>
            <a:r>
              <a:rPr lang="zh-CN" altLang="en-US" sz="2400" b="1" dirty="0" smtClean="0">
                <a:solidFill>
                  <a:schemeClr val="folHlink"/>
                </a:solidFill>
              </a:rPr>
              <a:t>操作系统</a:t>
            </a:r>
            <a:r>
              <a:rPr kumimoji="1" lang="zh-CN" altLang="en-US" sz="2400" b="1" dirty="0" smtClean="0">
                <a:solidFill>
                  <a:schemeClr val="folHlink"/>
                </a:solidFill>
              </a:rPr>
              <a:t>非形式化定义：</a:t>
            </a:r>
          </a:p>
          <a:p>
            <a:pPr eaLnBrk="1" hangingPunct="1">
              <a:lnSpc>
                <a:spcPct val="120000"/>
              </a:lnSpc>
              <a:buFont typeface="Wingdings" pitchFamily="2" charset="2"/>
              <a:buNone/>
            </a:pPr>
            <a:r>
              <a:rPr kumimoji="1" lang="zh-CN" altLang="en-US" sz="2400" b="1" dirty="0" smtClean="0">
                <a:solidFill>
                  <a:schemeClr val="folHlink"/>
                </a:solidFill>
              </a:rPr>
              <a:t>		</a:t>
            </a:r>
            <a:r>
              <a:rPr lang="zh-CN" altLang="en-US" sz="2400" b="1" dirty="0" smtClean="0"/>
              <a:t>计算机系统中的一个系统软件，它是这样一些程序模块的集合</a:t>
            </a:r>
            <a:r>
              <a:rPr lang="en-US" altLang="zh-CN" sz="2400" b="1" dirty="0" smtClean="0">
                <a:latin typeface="Arial" charset="0"/>
              </a:rPr>
              <a:t>——</a:t>
            </a:r>
            <a:r>
              <a:rPr lang="zh-CN" altLang="en-US" sz="2400" b="1" dirty="0" smtClean="0"/>
              <a:t>它们管理和控制计算机系统中的软硬件资源，合理地组织计算机的工作流程，以便有效地利用这些资源为用户提供一个功能强大、使用方便和可扩展的工作环境，从而在计算机与其用户之间起到接口的作用。</a:t>
            </a:r>
          </a:p>
          <a:p>
            <a:pPr eaLnBrk="1" hangingPunct="1">
              <a:lnSpc>
                <a:spcPct val="120000"/>
              </a:lnSpc>
              <a:buFont typeface="Wingdings" pitchFamily="2" charset="2"/>
              <a:buNone/>
            </a:pPr>
            <a:endParaRPr lang="zh-CN" altLang="en-US" sz="2400" b="1" dirty="0" smtClean="0"/>
          </a:p>
          <a:p>
            <a:pPr eaLnBrk="1" hangingPunct="1">
              <a:lnSpc>
                <a:spcPct val="120000"/>
              </a:lnSpc>
              <a:buFont typeface="Wingdings" pitchFamily="2" charset="2"/>
              <a:buNone/>
            </a:pPr>
            <a:r>
              <a:rPr kumimoji="1" lang="zh-CN" altLang="en-US" sz="2400" b="1" dirty="0" smtClean="0"/>
              <a:t>	</a:t>
            </a:r>
            <a:r>
              <a:rPr kumimoji="1" lang="zh-CN" altLang="en-US" sz="2400" b="1" dirty="0" smtClean="0">
                <a:solidFill>
                  <a:schemeClr val="hlink"/>
                </a:solidFill>
              </a:rPr>
              <a:t>关键点：</a:t>
            </a:r>
            <a:r>
              <a:rPr kumimoji="1" lang="zh-CN" altLang="en-US" sz="2400" b="1" dirty="0" smtClean="0"/>
              <a:t>系统软件，程序模块的集合，资源管理，用户与计算机的接口。</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b="1" smtClean="0"/>
              <a:t>第一章  操作系统引论</a:t>
            </a:r>
          </a:p>
        </p:txBody>
      </p:sp>
      <p:sp>
        <p:nvSpPr>
          <p:cNvPr id="17411" name="Rectangle 3"/>
          <p:cNvSpPr>
            <a:spLocks noGrp="1" noChangeArrowheads="1"/>
          </p:cNvSpPr>
          <p:nvPr>
            <p:ph type="body" idx="1"/>
          </p:nvPr>
        </p:nvSpPr>
        <p:spPr>
          <a:xfrm>
            <a:off x="1182688" y="2017713"/>
            <a:ext cx="6197600" cy="3355975"/>
          </a:xfrm>
        </p:spPr>
        <p:txBody>
          <a:bodyPr/>
          <a:lstStyle/>
          <a:p>
            <a:pPr eaLnBrk="1" hangingPunct="1"/>
            <a:r>
              <a:rPr lang="zh-CN" altLang="en-US" b="1" dirty="0" smtClean="0"/>
              <a:t>什么是操作系统</a:t>
            </a:r>
          </a:p>
          <a:p>
            <a:pPr eaLnBrk="1" hangingPunct="1"/>
            <a:r>
              <a:rPr lang="zh-CN" altLang="en-US" b="1" dirty="0" smtClean="0">
                <a:solidFill>
                  <a:srgbClr val="FF0000"/>
                </a:solidFill>
              </a:rPr>
              <a:t>操作系统的发展过程</a:t>
            </a:r>
          </a:p>
          <a:p>
            <a:pPr eaLnBrk="1" hangingPunct="1"/>
            <a:r>
              <a:rPr lang="zh-CN" altLang="en-US" b="1" dirty="0" smtClean="0"/>
              <a:t>操作系统的基本特征</a:t>
            </a:r>
          </a:p>
          <a:p>
            <a:pPr eaLnBrk="1" hangingPunct="1"/>
            <a:r>
              <a:rPr lang="zh-CN" altLang="en-US" b="1" dirty="0" smtClean="0"/>
              <a:t>操作系统的主要功能</a:t>
            </a:r>
          </a:p>
          <a:p>
            <a:pPr eaLnBrk="1" hangingPunct="1"/>
            <a:r>
              <a:rPr lang="zh-CN" altLang="en-US" b="1" dirty="0" smtClean="0"/>
              <a:t>操作系统的结构设计</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kumimoji="1" lang="en-US" altLang="zh-CN" b="1" smtClean="0">
                <a:solidFill>
                  <a:schemeClr val="folHlink"/>
                </a:solidFill>
                <a:latin typeface="Times New Roman" pitchFamily="18" charset="0"/>
              </a:rPr>
              <a:t>1.2</a:t>
            </a:r>
            <a:r>
              <a:rPr kumimoji="1" lang="zh-CN" altLang="en-US" b="1" smtClean="0">
                <a:solidFill>
                  <a:schemeClr val="folHlink"/>
                </a:solidFill>
              </a:rPr>
              <a:t>操作系统的发展过程</a:t>
            </a:r>
          </a:p>
        </p:txBody>
      </p:sp>
      <p:sp>
        <p:nvSpPr>
          <p:cNvPr id="25603" name="Rectangle 3"/>
          <p:cNvSpPr>
            <a:spLocks noGrp="1" noChangeArrowheads="1"/>
          </p:cNvSpPr>
          <p:nvPr>
            <p:ph type="body" idx="1"/>
          </p:nvPr>
        </p:nvSpPr>
        <p:spPr>
          <a:xfrm>
            <a:off x="1182688" y="2017713"/>
            <a:ext cx="7134225" cy="4114800"/>
          </a:xfrm>
        </p:spPr>
        <p:txBody>
          <a:bodyPr/>
          <a:lstStyle/>
          <a:p>
            <a:pPr eaLnBrk="1" hangingPunct="1"/>
            <a:r>
              <a:rPr kumimoji="1" lang="zh-CN" altLang="en-US" sz="2800" b="1" dirty="0" smtClean="0"/>
              <a:t>无操作系统的计算机系统</a:t>
            </a:r>
          </a:p>
          <a:p>
            <a:pPr lvl="1" eaLnBrk="1" hangingPunct="1"/>
            <a:r>
              <a:rPr kumimoji="1" lang="zh-CN" altLang="en-US" sz="2400" b="1" dirty="0" smtClean="0"/>
              <a:t>人工操作方式</a:t>
            </a:r>
          </a:p>
          <a:p>
            <a:pPr lvl="1" eaLnBrk="1" hangingPunct="1"/>
            <a:r>
              <a:rPr kumimoji="1" lang="zh-CN" altLang="en-US" sz="2400" b="1" dirty="0" smtClean="0"/>
              <a:t>脱机输入</a:t>
            </a:r>
            <a:r>
              <a:rPr kumimoji="1" lang="en-US" altLang="zh-CN" sz="2400" b="1" dirty="0" smtClean="0"/>
              <a:t>/</a:t>
            </a:r>
            <a:r>
              <a:rPr kumimoji="1" lang="zh-CN" altLang="en-US" sz="2400" b="1" dirty="0" smtClean="0"/>
              <a:t>输出</a:t>
            </a:r>
            <a:r>
              <a:rPr kumimoji="1" lang="en-US" altLang="zh-CN" sz="2400" b="1" dirty="0" smtClean="0"/>
              <a:t>(Off-Line I/O)</a:t>
            </a:r>
            <a:r>
              <a:rPr kumimoji="1" lang="zh-CN" altLang="en-US" sz="2400" b="1" dirty="0" smtClean="0"/>
              <a:t>方式</a:t>
            </a:r>
          </a:p>
          <a:p>
            <a:pPr eaLnBrk="1" hangingPunct="1"/>
            <a:r>
              <a:rPr kumimoji="1" lang="zh-CN" altLang="en-US" sz="2800" b="1" dirty="0" smtClean="0"/>
              <a:t>单道批处理系统</a:t>
            </a:r>
          </a:p>
          <a:p>
            <a:pPr eaLnBrk="1" hangingPunct="1"/>
            <a:r>
              <a:rPr kumimoji="1" lang="zh-CN" altLang="en-US" sz="2800" b="1" dirty="0" smtClean="0"/>
              <a:t>多道批处理系统</a:t>
            </a:r>
          </a:p>
          <a:p>
            <a:pPr eaLnBrk="1" hangingPunct="1"/>
            <a:r>
              <a:rPr kumimoji="1" lang="zh-CN" altLang="en-US" sz="2800" b="1" dirty="0" smtClean="0"/>
              <a:t>分时系统 </a:t>
            </a:r>
          </a:p>
          <a:p>
            <a:pPr eaLnBrk="1" hangingPunct="1"/>
            <a:r>
              <a:rPr kumimoji="1" lang="zh-CN" altLang="en-US" sz="2800" b="1" dirty="0" smtClean="0"/>
              <a:t>实时系统</a:t>
            </a:r>
          </a:p>
          <a:p>
            <a:pPr eaLnBrk="1" hangingPunct="1"/>
            <a:r>
              <a:rPr kumimoji="1" lang="zh-CN" altLang="en-US" sz="2800" b="1" dirty="0" smtClean="0"/>
              <a:t>微机</a:t>
            </a:r>
            <a:r>
              <a:rPr kumimoji="1" lang="zh-CN" altLang="en-US" sz="2800" b="1" dirty="0" smtClean="0"/>
              <a:t>操作系统</a:t>
            </a:r>
            <a:endParaRPr kumimoji="1" lang="en-US" altLang="zh-CN" sz="2800" b="1" dirty="0" smtClean="0"/>
          </a:p>
          <a:p>
            <a:pPr eaLnBrk="1" hangingPunct="1"/>
            <a:r>
              <a:rPr kumimoji="1" lang="zh-CN" altLang="en-US" sz="2800" b="1" dirty="0" smtClean="0"/>
              <a:t>通用操作系统</a:t>
            </a:r>
            <a:endParaRPr kumimoji="1" lang="zh-CN" altLang="en-US" sz="2800" b="1"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0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6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kumimoji="1" lang="zh-CN" altLang="en-US" sz="4000" b="1" dirty="0" smtClean="0"/>
              <a:t>无操作系统的计算机系统（一）</a:t>
            </a:r>
            <a:br>
              <a:rPr kumimoji="1" lang="zh-CN" altLang="en-US" sz="4000" b="1" dirty="0" smtClean="0"/>
            </a:br>
            <a:r>
              <a:rPr kumimoji="1" lang="zh-CN" altLang="en-US" sz="4000" b="1" dirty="0" smtClean="0"/>
              <a:t>                         </a:t>
            </a:r>
            <a:r>
              <a:rPr kumimoji="1" lang="en-US" altLang="zh-CN" sz="4000" b="1" dirty="0" smtClean="0"/>
              <a:t>----</a:t>
            </a:r>
            <a:r>
              <a:rPr kumimoji="1" lang="zh-CN" altLang="en-US" sz="2800" b="1" dirty="0" smtClean="0"/>
              <a:t>人工操作方式</a:t>
            </a:r>
          </a:p>
        </p:txBody>
      </p:sp>
      <p:sp>
        <p:nvSpPr>
          <p:cNvPr id="24579" name="Rectangle 6"/>
          <p:cNvSpPr>
            <a:spLocks noGrp="1" noChangeArrowheads="1"/>
          </p:cNvSpPr>
          <p:nvPr>
            <p:ph type="body" idx="1"/>
          </p:nvPr>
        </p:nvSpPr>
        <p:spPr>
          <a:xfrm>
            <a:off x="381000" y="1916832"/>
            <a:ext cx="8763000" cy="4608513"/>
          </a:xfrm>
          <a:noFill/>
        </p:spPr>
        <p:txBody>
          <a:bodyPr/>
          <a:lstStyle/>
          <a:p>
            <a:pPr eaLnBrk="1" hangingPunct="1">
              <a:lnSpc>
                <a:spcPct val="90000"/>
              </a:lnSpc>
              <a:spcBef>
                <a:spcPct val="0"/>
              </a:spcBef>
              <a:buClrTx/>
              <a:buSzTx/>
              <a:buFontTx/>
              <a:buNone/>
            </a:pPr>
            <a:r>
              <a:rPr kumimoji="1" lang="en-US" altLang="zh-CN" sz="2400" b="1" dirty="0" smtClean="0"/>
              <a:t>		1946 ~ 50</a:t>
            </a:r>
            <a:r>
              <a:rPr kumimoji="1" lang="zh-CN" altLang="en-US" sz="2400" b="1" dirty="0" smtClean="0"/>
              <a:t>年代中期 ，计算机资源昂贵，集中计算（计算中心）。</a:t>
            </a:r>
            <a:endParaRPr lang="zh-CN" altLang="en-US" sz="2400" b="1" dirty="0" smtClean="0"/>
          </a:p>
          <a:p>
            <a:pPr eaLnBrk="1" hangingPunct="1">
              <a:lnSpc>
                <a:spcPct val="90000"/>
              </a:lnSpc>
            </a:pPr>
            <a:r>
              <a:rPr lang="zh-CN" altLang="en-US" sz="2400" b="1" dirty="0" smtClean="0"/>
              <a:t>工作方式</a:t>
            </a:r>
          </a:p>
          <a:p>
            <a:pPr lvl="1" eaLnBrk="1" hangingPunct="1">
              <a:lnSpc>
                <a:spcPct val="90000"/>
              </a:lnSpc>
            </a:pPr>
            <a:r>
              <a:rPr lang="zh-CN" altLang="en-US" sz="2400" b="1" dirty="0" smtClean="0"/>
              <a:t>用户：用户既是程序员，又是操作员；用户是计算机专业人员；</a:t>
            </a:r>
          </a:p>
          <a:p>
            <a:pPr lvl="1" eaLnBrk="1" hangingPunct="1">
              <a:lnSpc>
                <a:spcPct val="90000"/>
              </a:lnSpc>
            </a:pPr>
            <a:r>
              <a:rPr lang="zh-CN" altLang="en-US" sz="2400" b="1" dirty="0" smtClean="0"/>
              <a:t>编程语言：为机器语言；</a:t>
            </a:r>
          </a:p>
          <a:p>
            <a:pPr lvl="1" eaLnBrk="1" hangingPunct="1">
              <a:lnSpc>
                <a:spcPct val="90000"/>
              </a:lnSpc>
            </a:pPr>
            <a:r>
              <a:rPr lang="zh-CN" altLang="en-US" sz="2400" b="1" dirty="0" smtClean="0"/>
              <a:t>输入输出：纸带或卡片；</a:t>
            </a:r>
          </a:p>
          <a:p>
            <a:pPr eaLnBrk="1" hangingPunct="1">
              <a:lnSpc>
                <a:spcPct val="90000"/>
              </a:lnSpc>
            </a:pPr>
            <a:r>
              <a:rPr lang="zh-CN" altLang="en-US" sz="2400" b="1" dirty="0" smtClean="0"/>
              <a:t>计算机的工作特点</a:t>
            </a:r>
          </a:p>
          <a:p>
            <a:pPr lvl="1" eaLnBrk="1" hangingPunct="1">
              <a:lnSpc>
                <a:spcPct val="90000"/>
              </a:lnSpc>
            </a:pPr>
            <a:r>
              <a:rPr lang="zh-CN" altLang="en-US" sz="2400" b="1" dirty="0" smtClean="0"/>
              <a:t>用户独占全机：不出现资源被其他用户占用，资源利用率低；</a:t>
            </a:r>
          </a:p>
          <a:p>
            <a:pPr lvl="1" eaLnBrk="1" hangingPunct="1">
              <a:lnSpc>
                <a:spcPct val="90000"/>
              </a:lnSpc>
            </a:pPr>
            <a:r>
              <a:rPr lang="en-US" altLang="zh-CN" sz="2400" b="1" dirty="0" smtClean="0"/>
              <a:t>CPU</a:t>
            </a:r>
            <a:r>
              <a:rPr lang="zh-CN" altLang="en-US" sz="2400" b="1" dirty="0" smtClean="0"/>
              <a:t>等待用户：计算前，手工装入纸带或卡片；计算完成后，手工卸取纸带或卡片；出现了所谓的人机矛盾。</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descr="t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1963315"/>
            <a:ext cx="6065838" cy="441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5"/>
          <p:cNvSpPr>
            <a:spLocks noGrp="1" noRot="1" noChangeArrowheads="1"/>
          </p:cNvSpPr>
          <p:nvPr>
            <p:ph type="title"/>
          </p:nvPr>
        </p:nvSpPr>
        <p:spPr>
          <a:xfrm>
            <a:off x="611188" y="817017"/>
            <a:ext cx="8077200" cy="739775"/>
          </a:xfrm>
        </p:spPr>
        <p:txBody>
          <a:bodyPr/>
          <a:lstStyle/>
          <a:p>
            <a:pPr algn="ctr" eaLnBrk="1" hangingPunct="1"/>
            <a:r>
              <a:rPr lang="en-US" altLang="zh-CN" sz="4000" dirty="0" smtClean="0">
                <a:latin typeface="Times New Roman" pitchFamily="18" charset="0"/>
                <a:cs typeface="Times New Roman" pitchFamily="18" charset="0"/>
              </a:rPr>
              <a:t>ENIAC</a:t>
            </a:r>
            <a:r>
              <a:rPr lang="zh-CN" altLang="en-US" sz="4000" dirty="0" smtClean="0">
                <a:latin typeface="Nyala" pitchFamily="2" charset="0"/>
              </a:rPr>
              <a:t>计</a:t>
            </a:r>
            <a:r>
              <a:rPr lang="zh-CN" altLang="en-US" sz="4000" dirty="0" smtClean="0"/>
              <a:t>算机 </a:t>
            </a:r>
          </a:p>
        </p:txBody>
      </p:sp>
      <p:sp>
        <p:nvSpPr>
          <p:cNvPr id="11268" name="矩形 1"/>
          <p:cNvSpPr>
            <a:spLocks noChangeArrowheads="1"/>
          </p:cNvSpPr>
          <p:nvPr/>
        </p:nvSpPr>
        <p:spPr bwMode="auto">
          <a:xfrm>
            <a:off x="251520" y="1916832"/>
            <a:ext cx="2602533" cy="496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ct val="120000"/>
              </a:lnSpc>
              <a:buFont typeface="Wingdings" pitchFamily="2" charset="2"/>
              <a:buNone/>
            </a:pPr>
            <a:r>
              <a:rPr lang="en-US" altLang="zh-CN" sz="2400" b="1" dirty="0">
                <a:latin typeface="宋体" pitchFamily="2" charset="-122"/>
              </a:rPr>
              <a:t>ENIAC</a:t>
            </a:r>
            <a:r>
              <a:rPr lang="zh-CN" altLang="en-US" sz="2400" b="1" dirty="0">
                <a:latin typeface="宋体" pitchFamily="2" charset="-122"/>
              </a:rPr>
              <a:t>计算机总共安装了</a:t>
            </a:r>
            <a:r>
              <a:rPr lang="en-US" altLang="zh-CN" sz="2400" b="1" dirty="0">
                <a:latin typeface="宋体" pitchFamily="2" charset="-122"/>
              </a:rPr>
              <a:t>16</a:t>
            </a:r>
            <a:r>
              <a:rPr lang="zh-CN" altLang="en-US" sz="2400" b="1" dirty="0">
                <a:latin typeface="宋体" pitchFamily="2" charset="-122"/>
              </a:rPr>
              <a:t>种型号的</a:t>
            </a:r>
            <a:r>
              <a:rPr lang="en-US" altLang="zh-CN" sz="2400" b="1" dirty="0">
                <a:latin typeface="宋体" pitchFamily="2" charset="-122"/>
              </a:rPr>
              <a:t>18000</a:t>
            </a:r>
            <a:r>
              <a:rPr lang="zh-CN" altLang="en-US" sz="2400" b="1" dirty="0">
                <a:latin typeface="宋体" pitchFamily="2" charset="-122"/>
              </a:rPr>
              <a:t>个真空管，</a:t>
            </a:r>
            <a:r>
              <a:rPr lang="en-US" altLang="zh-CN" sz="2400" b="1" dirty="0">
                <a:latin typeface="宋体" pitchFamily="2" charset="-122"/>
              </a:rPr>
              <a:t>1500</a:t>
            </a:r>
            <a:r>
              <a:rPr lang="zh-CN" altLang="en-US" sz="2400" b="1" dirty="0">
                <a:latin typeface="宋体" pitchFamily="2" charset="-122"/>
              </a:rPr>
              <a:t>个电子继电器，</a:t>
            </a:r>
            <a:r>
              <a:rPr lang="en-US" altLang="zh-CN" sz="2400" b="1" dirty="0">
                <a:latin typeface="宋体" pitchFamily="2" charset="-122"/>
              </a:rPr>
              <a:t>70000</a:t>
            </a:r>
            <a:r>
              <a:rPr lang="zh-CN" altLang="en-US" sz="2400" b="1" dirty="0">
                <a:latin typeface="宋体" pitchFamily="2" charset="-122"/>
              </a:rPr>
              <a:t>个电阻器，</a:t>
            </a:r>
            <a:r>
              <a:rPr lang="en-US" altLang="zh-CN" sz="2400" b="1" dirty="0">
                <a:latin typeface="宋体" pitchFamily="2" charset="-122"/>
              </a:rPr>
              <a:t>18000</a:t>
            </a:r>
            <a:r>
              <a:rPr lang="zh-CN" altLang="en-US" sz="2400" b="1" dirty="0">
                <a:latin typeface="宋体" pitchFamily="2" charset="-122"/>
              </a:rPr>
              <a:t>个电容器，占地面积</a:t>
            </a:r>
            <a:r>
              <a:rPr lang="en-US" altLang="zh-CN" sz="2400" b="1" dirty="0">
                <a:latin typeface="宋体" pitchFamily="2" charset="-122"/>
              </a:rPr>
              <a:t>170</a:t>
            </a:r>
            <a:r>
              <a:rPr lang="zh-CN" altLang="en-US" sz="2400" b="1" dirty="0">
                <a:latin typeface="宋体" pitchFamily="2" charset="-122"/>
              </a:rPr>
              <a:t>平方米，总重量达</a:t>
            </a:r>
            <a:r>
              <a:rPr lang="en-US" altLang="zh-CN" sz="2400" b="1" dirty="0">
                <a:latin typeface="宋体" pitchFamily="2" charset="-122"/>
              </a:rPr>
              <a:t>30</a:t>
            </a:r>
            <a:r>
              <a:rPr lang="zh-CN" altLang="en-US" sz="2400" b="1" dirty="0">
                <a:latin typeface="宋体" pitchFamily="2" charset="-122"/>
              </a:rPr>
              <a:t>吨，耗电</a:t>
            </a:r>
            <a:r>
              <a:rPr lang="en-US" altLang="zh-CN" sz="2400" b="1" dirty="0">
                <a:latin typeface="宋体" pitchFamily="2" charset="-122"/>
              </a:rPr>
              <a:t>140</a:t>
            </a:r>
            <a:r>
              <a:rPr lang="zh-CN" altLang="en-US" sz="2400" b="1" dirty="0">
                <a:latin typeface="宋体" pitchFamily="2" charset="-122"/>
              </a:rPr>
              <a:t>千瓦，堪称为“巨型机”。</a:t>
            </a:r>
          </a:p>
        </p:txBody>
      </p:sp>
    </p:spTree>
    <p:extLst>
      <p:ext uri="{BB962C8B-B14F-4D97-AF65-F5344CB8AC3E}">
        <p14:creationId xmlns:p14="http://schemas.microsoft.com/office/powerpoint/2010/main" val="2307420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4624"/>
            <a:ext cx="7793037" cy="910431"/>
          </a:xfrm>
        </p:spPr>
        <p:txBody>
          <a:bodyPr/>
          <a:lstStyle/>
          <a:p>
            <a:r>
              <a:rPr kumimoji="1" lang="zh-CN" altLang="en-US" sz="4000" b="1" dirty="0"/>
              <a:t>计算机纸带打孔器</a:t>
            </a:r>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837" r="20615"/>
          <a:stretch/>
        </p:blipFill>
        <p:spPr bwMode="auto">
          <a:xfrm>
            <a:off x="194582" y="1124982"/>
            <a:ext cx="3225290"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5508" r="20082"/>
          <a:stretch/>
        </p:blipFill>
        <p:spPr bwMode="auto">
          <a:xfrm>
            <a:off x="179512" y="3933056"/>
            <a:ext cx="3225290" cy="2735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9828" t="15425"/>
          <a:stretch/>
        </p:blipFill>
        <p:spPr bwMode="auto">
          <a:xfrm>
            <a:off x="3563888" y="2492896"/>
            <a:ext cx="3094401"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8239" y="1700808"/>
            <a:ext cx="1800225"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8263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4"/>
          <p:cNvSpPr>
            <a:spLocks noGrp="1" noChangeArrowheads="1"/>
          </p:cNvSpPr>
          <p:nvPr>
            <p:ph type="title"/>
          </p:nvPr>
        </p:nvSpPr>
        <p:spPr>
          <a:xfrm>
            <a:off x="1150938" y="692150"/>
            <a:ext cx="7793037" cy="984250"/>
          </a:xfrm>
          <a:noFill/>
        </p:spPr>
        <p:txBody>
          <a:bodyPr/>
          <a:lstStyle/>
          <a:p>
            <a:pPr eaLnBrk="1" hangingPunct="1"/>
            <a:r>
              <a:rPr kumimoji="1" lang="zh-CN" altLang="en-US" sz="3600" b="1" smtClean="0"/>
              <a:t>无操作系统的计算机系统（二）</a:t>
            </a:r>
            <a:br>
              <a:rPr kumimoji="1" lang="zh-CN" altLang="en-US" sz="3600" b="1" smtClean="0"/>
            </a:br>
            <a:r>
              <a:rPr kumimoji="1" lang="zh-CN" altLang="en-US" sz="3600" b="1" smtClean="0"/>
              <a:t>         </a:t>
            </a:r>
            <a:r>
              <a:rPr kumimoji="1" lang="en-US" altLang="zh-CN" sz="3600" b="1" smtClean="0"/>
              <a:t>----</a:t>
            </a:r>
            <a:r>
              <a:rPr kumimoji="1" lang="zh-CN" altLang="en-US" sz="2800" b="1" smtClean="0"/>
              <a:t>脱机输入</a:t>
            </a:r>
            <a:r>
              <a:rPr kumimoji="1" lang="en-US" altLang="zh-CN" sz="2800" b="1" smtClean="0"/>
              <a:t>/</a:t>
            </a:r>
            <a:r>
              <a:rPr kumimoji="1" lang="zh-CN" altLang="en-US" sz="2800" b="1" smtClean="0"/>
              <a:t>输出</a:t>
            </a:r>
            <a:r>
              <a:rPr kumimoji="1" lang="en-US" altLang="zh-CN" sz="2800" b="1" smtClean="0">
                <a:latin typeface="Times New Roman" pitchFamily="18" charset="0"/>
              </a:rPr>
              <a:t>(Off-Line I/O)</a:t>
            </a:r>
            <a:r>
              <a:rPr kumimoji="1" lang="zh-CN" altLang="en-US" sz="2800" b="1" smtClean="0"/>
              <a:t>方式。</a:t>
            </a:r>
          </a:p>
        </p:txBody>
      </p:sp>
      <p:sp>
        <p:nvSpPr>
          <p:cNvPr id="3076" name="Text Box 5"/>
          <p:cNvSpPr txBox="1">
            <a:spLocks noChangeArrowheads="1"/>
          </p:cNvSpPr>
          <p:nvPr/>
        </p:nvSpPr>
        <p:spPr bwMode="auto">
          <a:xfrm>
            <a:off x="4751388" y="2349500"/>
            <a:ext cx="4284662" cy="2055813"/>
          </a:xfrm>
          <a:prstGeom prst="rect">
            <a:avLst/>
          </a:prstGeom>
          <a:noFill/>
          <a:ln w="9525">
            <a:noFill/>
            <a:miter lim="800000"/>
            <a:headEnd/>
            <a:tailEnd/>
          </a:ln>
        </p:spPr>
        <p:txBody>
          <a:bodyPr>
            <a:spAutoFit/>
          </a:bodyPr>
          <a:lstStyle/>
          <a:p>
            <a:pPr marL="457200" indent="-457200" algn="just">
              <a:spcBef>
                <a:spcPct val="50000"/>
              </a:spcBef>
            </a:pPr>
            <a:endParaRPr kumimoji="1" lang="en-US" altLang="zh-CN" sz="2400">
              <a:latin typeface="Times New Roman" pitchFamily="18" charset="0"/>
            </a:endParaRPr>
          </a:p>
          <a:p>
            <a:pPr marL="457200" indent="-457200" algn="just">
              <a:spcBef>
                <a:spcPct val="50000"/>
              </a:spcBef>
            </a:pPr>
            <a:r>
              <a:rPr kumimoji="1" lang="en-US" altLang="zh-CN" sz="2400">
                <a:latin typeface="Times New Roman" pitchFamily="18" charset="0"/>
              </a:rPr>
              <a:t>	</a:t>
            </a:r>
            <a:r>
              <a:rPr kumimoji="1" lang="zh-CN" altLang="en-US" sz="2400">
                <a:latin typeface="Times New Roman" pitchFamily="18" charset="0"/>
              </a:rPr>
              <a:t>其主要优点如下：</a:t>
            </a:r>
          </a:p>
          <a:p>
            <a:pPr marL="914400" lvl="1" indent="-457200">
              <a:spcBef>
                <a:spcPct val="50000"/>
              </a:spcBef>
              <a:buFontTx/>
              <a:buAutoNum type="arabicParenBoth"/>
            </a:pPr>
            <a:r>
              <a:rPr kumimoji="1" lang="zh-CN" altLang="en-US" sz="2200">
                <a:latin typeface="Times New Roman" pitchFamily="18" charset="0"/>
              </a:rPr>
              <a:t>减少了</a:t>
            </a:r>
            <a:r>
              <a:rPr kumimoji="1" lang="en-US" altLang="zh-CN" sz="2200">
                <a:latin typeface="Times New Roman" pitchFamily="18" charset="0"/>
              </a:rPr>
              <a:t>CPU</a:t>
            </a:r>
            <a:r>
              <a:rPr kumimoji="1" lang="zh-CN" altLang="en-US" sz="2200">
                <a:latin typeface="Times New Roman" pitchFamily="18" charset="0"/>
              </a:rPr>
              <a:t>的空闲时间。 </a:t>
            </a:r>
          </a:p>
          <a:p>
            <a:pPr marL="914400" lvl="1" indent="-457200">
              <a:spcBef>
                <a:spcPct val="50000"/>
              </a:spcBef>
            </a:pPr>
            <a:r>
              <a:rPr kumimoji="1" lang="en-US" altLang="zh-CN" sz="2200">
                <a:latin typeface="Times New Roman" pitchFamily="18" charset="0"/>
              </a:rPr>
              <a:t>(2) </a:t>
            </a:r>
            <a:r>
              <a:rPr kumimoji="1" lang="zh-CN" altLang="en-US" sz="2200">
                <a:latin typeface="Times New Roman" pitchFamily="18" charset="0"/>
              </a:rPr>
              <a:t>提高</a:t>
            </a:r>
            <a:r>
              <a:rPr kumimoji="1" lang="en-US" altLang="zh-CN" sz="2200">
                <a:latin typeface="Times New Roman" pitchFamily="18" charset="0"/>
              </a:rPr>
              <a:t>I/O</a:t>
            </a:r>
            <a:r>
              <a:rPr kumimoji="1" lang="zh-CN" altLang="en-US" sz="2200">
                <a:latin typeface="Times New Roman" pitchFamily="18" charset="0"/>
              </a:rPr>
              <a:t>速度。</a:t>
            </a:r>
            <a:r>
              <a:rPr kumimoji="1" lang="zh-CN" altLang="en-US" sz="2400">
                <a:latin typeface="Times New Roman" pitchFamily="18" charset="0"/>
              </a:rPr>
              <a:t> </a:t>
            </a:r>
          </a:p>
        </p:txBody>
      </p:sp>
      <p:graphicFrame>
        <p:nvGraphicFramePr>
          <p:cNvPr id="3074" name="Object 6"/>
          <p:cNvGraphicFramePr>
            <a:graphicFrameLocks noChangeAspect="1"/>
          </p:cNvGraphicFramePr>
          <p:nvPr/>
        </p:nvGraphicFramePr>
        <p:xfrm>
          <a:off x="609600" y="2217738"/>
          <a:ext cx="4249738" cy="3443287"/>
        </p:xfrm>
        <a:graphic>
          <a:graphicData uri="http://schemas.openxmlformats.org/presentationml/2006/ole">
            <mc:AlternateContent xmlns:mc="http://schemas.openxmlformats.org/markup-compatibility/2006">
              <mc:Choice xmlns:v="urn:schemas-microsoft-com:vml" Requires="v">
                <p:oleObj spid="_x0000_s3094" name="Visio" r:id="rId4" imgW="2139615" imgH="1733215" progId="Visio.Drawing.11">
                  <p:embed/>
                </p:oleObj>
              </mc:Choice>
              <mc:Fallback>
                <p:oleObj name="Visio" r:id="rId4" imgW="2139615" imgH="1733215"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217738"/>
                        <a:ext cx="4249738" cy="344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7" name="Text Box 8"/>
          <p:cNvSpPr txBox="1">
            <a:spLocks noChangeArrowheads="1"/>
          </p:cNvSpPr>
          <p:nvPr/>
        </p:nvSpPr>
        <p:spPr bwMode="auto">
          <a:xfrm>
            <a:off x="1557338" y="5949950"/>
            <a:ext cx="2254250" cy="366713"/>
          </a:xfrm>
          <a:prstGeom prst="rect">
            <a:avLst/>
          </a:prstGeom>
          <a:noFill/>
          <a:ln w="9525">
            <a:noFill/>
            <a:miter lim="800000"/>
            <a:headEnd/>
            <a:tailEnd/>
          </a:ln>
        </p:spPr>
        <p:txBody>
          <a:bodyPr wrap="none">
            <a:spAutoFit/>
          </a:bodyPr>
          <a:lstStyle/>
          <a:p>
            <a:r>
              <a:rPr kumimoji="1" lang="zh-CN" altLang="en-US"/>
              <a:t>图 </a:t>
            </a:r>
            <a:r>
              <a:rPr kumimoji="1" lang="en-US" altLang="zh-CN"/>
              <a:t>3 </a:t>
            </a:r>
            <a:r>
              <a:rPr kumimoji="1" lang="zh-CN" altLang="en-US"/>
              <a:t>脱机</a:t>
            </a:r>
            <a:r>
              <a:rPr kumimoji="1" lang="en-US" altLang="zh-CN"/>
              <a:t>I/O</a:t>
            </a:r>
            <a:r>
              <a:rPr kumimoji="1" lang="zh-CN" altLang="en-US"/>
              <a:t>示意图</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b="1" smtClean="0"/>
              <a:t>课程的目的</a:t>
            </a:r>
          </a:p>
        </p:txBody>
      </p:sp>
      <p:sp>
        <p:nvSpPr>
          <p:cNvPr id="13315" name="Rectangle 3"/>
          <p:cNvSpPr>
            <a:spLocks noGrp="1" noChangeArrowheads="1"/>
          </p:cNvSpPr>
          <p:nvPr>
            <p:ph type="body" idx="1"/>
          </p:nvPr>
        </p:nvSpPr>
        <p:spPr>
          <a:xfrm>
            <a:off x="1047750" y="2193925"/>
            <a:ext cx="7772400" cy="3683000"/>
          </a:xfrm>
        </p:spPr>
        <p:txBody>
          <a:bodyPr/>
          <a:lstStyle/>
          <a:p>
            <a:pPr eaLnBrk="1" hangingPunct="1">
              <a:lnSpc>
                <a:spcPct val="120000"/>
              </a:lnSpc>
              <a:spcBef>
                <a:spcPct val="0"/>
              </a:spcBef>
            </a:pPr>
            <a:r>
              <a:rPr lang="zh-CN" altLang="en-US" b="1" dirty="0" smtClean="0">
                <a:solidFill>
                  <a:schemeClr val="folHlink"/>
                </a:solidFill>
              </a:rPr>
              <a:t>课程目的</a:t>
            </a:r>
            <a:r>
              <a:rPr lang="zh-CN" altLang="en-US" b="1" dirty="0" smtClean="0"/>
              <a:t>：让学生掌握操作系统的基本概念、 基本原理、设计方法和实现技术， 具有初步分析实际操作系统的能力，为其今后在相关领域开展工作打下坚实的基础。</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kumimoji="1" lang="zh-CN" altLang="en-US" b="1" smtClean="0">
                <a:solidFill>
                  <a:schemeClr val="folHlink"/>
                </a:solidFill>
              </a:rPr>
              <a:t>单道批处理系统</a:t>
            </a:r>
          </a:p>
        </p:txBody>
      </p:sp>
      <p:sp>
        <p:nvSpPr>
          <p:cNvPr id="4100" name="Text Box 4"/>
          <p:cNvSpPr txBox="1">
            <a:spLocks noChangeArrowheads="1"/>
          </p:cNvSpPr>
          <p:nvPr/>
        </p:nvSpPr>
        <p:spPr bwMode="auto">
          <a:xfrm>
            <a:off x="2484438" y="6400800"/>
            <a:ext cx="4527550" cy="457200"/>
          </a:xfrm>
          <a:prstGeom prst="rect">
            <a:avLst/>
          </a:prstGeom>
          <a:noFill/>
          <a:ln w="9525">
            <a:noFill/>
            <a:miter lim="800000"/>
            <a:headEnd/>
            <a:tailEnd/>
          </a:ln>
        </p:spPr>
        <p:txBody>
          <a:bodyPr wrap="none">
            <a:spAutoFit/>
          </a:bodyPr>
          <a:lstStyle/>
          <a:p>
            <a:r>
              <a:rPr kumimoji="1" lang="zh-CN" altLang="en-US" sz="2400" dirty="0">
                <a:latin typeface="Times New Roman" pitchFamily="18" charset="0"/>
              </a:rPr>
              <a:t>图 </a:t>
            </a:r>
            <a:r>
              <a:rPr kumimoji="1" lang="en-US" altLang="zh-CN" sz="2400" dirty="0">
                <a:latin typeface="Times New Roman" pitchFamily="18" charset="0"/>
              </a:rPr>
              <a:t>4 </a:t>
            </a:r>
            <a:r>
              <a:rPr kumimoji="1" lang="zh-CN" altLang="en-US" sz="2400" dirty="0">
                <a:latin typeface="Times New Roman" pitchFamily="18" charset="0"/>
              </a:rPr>
              <a:t>单道批处理系统的处理流程 </a:t>
            </a:r>
          </a:p>
        </p:txBody>
      </p:sp>
      <p:graphicFrame>
        <p:nvGraphicFramePr>
          <p:cNvPr id="4098" name="Object 5"/>
          <p:cNvGraphicFramePr>
            <a:graphicFrameLocks noChangeAspect="1"/>
          </p:cNvGraphicFramePr>
          <p:nvPr/>
        </p:nvGraphicFramePr>
        <p:xfrm>
          <a:off x="2268538" y="2636838"/>
          <a:ext cx="4752975" cy="3692525"/>
        </p:xfrm>
        <a:graphic>
          <a:graphicData uri="http://schemas.openxmlformats.org/presentationml/2006/ole">
            <mc:AlternateContent xmlns:mc="http://schemas.openxmlformats.org/markup-compatibility/2006">
              <mc:Choice xmlns:v="urn:schemas-microsoft-com:vml" Requires="v">
                <p:oleObj spid="_x0000_s4118" name="VISIO" r:id="rId3" imgW="2590800" imgH="2011680" progId="Visio.Drawing.11">
                  <p:embed/>
                </p:oleObj>
              </mc:Choice>
              <mc:Fallback>
                <p:oleObj name="VISIO" r:id="rId3" imgW="2590800" imgH="2011680"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636838"/>
                        <a:ext cx="4752975"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Text Box 6"/>
          <p:cNvSpPr txBox="1">
            <a:spLocks noChangeArrowheads="1"/>
          </p:cNvSpPr>
          <p:nvPr/>
        </p:nvSpPr>
        <p:spPr bwMode="auto">
          <a:xfrm>
            <a:off x="528638" y="1989138"/>
            <a:ext cx="8632825" cy="457200"/>
          </a:xfrm>
          <a:prstGeom prst="rect">
            <a:avLst/>
          </a:prstGeom>
          <a:noFill/>
          <a:ln w="9525">
            <a:noFill/>
            <a:miter lim="800000"/>
            <a:headEnd/>
            <a:tailEnd/>
          </a:ln>
        </p:spPr>
        <p:txBody>
          <a:bodyPr wrap="none">
            <a:spAutoFit/>
          </a:bodyPr>
          <a:lstStyle/>
          <a:p>
            <a:r>
              <a:rPr kumimoji="1" lang="en-US" altLang="zh-CN" sz="2400">
                <a:latin typeface="Times New Roman" pitchFamily="18" charset="0"/>
              </a:rPr>
              <a:t>1. </a:t>
            </a:r>
            <a:r>
              <a:rPr kumimoji="1" lang="zh-CN" altLang="en-US" sz="2400">
                <a:latin typeface="Times New Roman" pitchFamily="18" charset="0"/>
              </a:rPr>
              <a:t>单道批处理系统</a:t>
            </a:r>
            <a:r>
              <a:rPr kumimoji="1" lang="en-US" altLang="zh-CN" sz="2400">
                <a:latin typeface="Times New Roman" pitchFamily="18" charset="0"/>
              </a:rPr>
              <a:t>(Simple Batch Processing System)</a:t>
            </a:r>
            <a:r>
              <a:rPr kumimoji="1" lang="zh-CN" altLang="en-US" sz="2400">
                <a:latin typeface="Times New Roman" pitchFamily="18" charset="0"/>
              </a:rPr>
              <a:t>的处理过程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kumimoji="1" lang="zh-CN" altLang="en-US" b="1" smtClean="0">
                <a:solidFill>
                  <a:schemeClr val="folHlink"/>
                </a:solidFill>
              </a:rPr>
              <a:t>单道批处理系统</a:t>
            </a:r>
          </a:p>
        </p:txBody>
      </p:sp>
      <p:sp>
        <p:nvSpPr>
          <p:cNvPr id="25603" name="Text Box 4"/>
          <p:cNvSpPr txBox="1">
            <a:spLocks noChangeArrowheads="1"/>
          </p:cNvSpPr>
          <p:nvPr/>
        </p:nvSpPr>
        <p:spPr bwMode="auto">
          <a:xfrm>
            <a:off x="914400" y="1916113"/>
            <a:ext cx="7620000" cy="3889375"/>
          </a:xfrm>
          <a:prstGeom prst="rect">
            <a:avLst/>
          </a:prstGeom>
          <a:noFill/>
          <a:ln w="9525">
            <a:noFill/>
            <a:miter lim="800000"/>
            <a:headEnd/>
            <a:tailEnd/>
          </a:ln>
        </p:spPr>
        <p:txBody>
          <a:bodyPr>
            <a:spAutoFit/>
          </a:bodyPr>
          <a:lstStyle/>
          <a:p>
            <a:pPr algn="just">
              <a:lnSpc>
                <a:spcPct val="130000"/>
              </a:lnSpc>
            </a:pPr>
            <a:r>
              <a:rPr kumimoji="1" lang="en-US" altLang="zh-CN" sz="2400">
                <a:latin typeface="Times New Roman" pitchFamily="18" charset="0"/>
              </a:rPr>
              <a:t>       2. </a:t>
            </a:r>
            <a:r>
              <a:rPr kumimoji="1" lang="zh-CN" altLang="en-US" sz="2400">
                <a:latin typeface="Times New Roman" pitchFamily="18" charset="0"/>
              </a:rPr>
              <a:t>单道批处理系统的特征</a:t>
            </a:r>
          </a:p>
          <a:p>
            <a:pPr algn="just">
              <a:lnSpc>
                <a:spcPct val="130000"/>
              </a:lnSpc>
            </a:pPr>
            <a:r>
              <a:rPr kumimoji="1" lang="zh-CN" altLang="en-US" sz="2400">
                <a:latin typeface="Times New Roman" pitchFamily="18" charset="0"/>
              </a:rPr>
              <a:t>      单道批处理系统是最早出现的一种</a:t>
            </a:r>
            <a:r>
              <a:rPr kumimoji="1" lang="en-US" altLang="zh-CN" sz="2400">
                <a:latin typeface="Times New Roman" pitchFamily="18" charset="0"/>
              </a:rPr>
              <a:t>OS</a:t>
            </a:r>
            <a:r>
              <a:rPr kumimoji="1" lang="zh-CN" altLang="en-US" sz="2400">
                <a:latin typeface="Times New Roman" pitchFamily="18" charset="0"/>
              </a:rPr>
              <a:t>，严格地说，它只能算作是</a:t>
            </a:r>
            <a:r>
              <a:rPr kumimoji="1" lang="en-US" altLang="zh-CN" sz="2400">
                <a:latin typeface="Times New Roman" pitchFamily="18" charset="0"/>
              </a:rPr>
              <a:t>OS</a:t>
            </a:r>
            <a:r>
              <a:rPr kumimoji="1" lang="zh-CN" altLang="en-US" sz="2400">
                <a:latin typeface="Times New Roman" pitchFamily="18" charset="0"/>
              </a:rPr>
              <a:t>的前身而并非是现在人们所理解的</a:t>
            </a:r>
            <a:r>
              <a:rPr kumimoji="1" lang="en-US" altLang="zh-CN" sz="2400">
                <a:latin typeface="Times New Roman" pitchFamily="18" charset="0"/>
              </a:rPr>
              <a:t>OS</a:t>
            </a:r>
            <a:r>
              <a:rPr kumimoji="1" lang="zh-CN" altLang="en-US" sz="2400">
                <a:latin typeface="Times New Roman" pitchFamily="18" charset="0"/>
              </a:rPr>
              <a:t>。尽管如此，该系统比起人工操作方式的系统已有很大进步。 该系统的主要特征如下：</a:t>
            </a:r>
          </a:p>
          <a:p>
            <a:pPr algn="just">
              <a:lnSpc>
                <a:spcPct val="130000"/>
              </a:lnSpc>
            </a:pPr>
            <a:r>
              <a:rPr kumimoji="1" lang="zh-CN" altLang="en-US" sz="2400">
                <a:latin typeface="Times New Roman" pitchFamily="18" charset="0"/>
              </a:rPr>
              <a:t>       </a:t>
            </a:r>
            <a:r>
              <a:rPr kumimoji="1" lang="en-US" altLang="zh-CN" sz="2400">
                <a:latin typeface="Times New Roman" pitchFamily="18" charset="0"/>
              </a:rPr>
              <a:t>(1) </a:t>
            </a:r>
            <a:r>
              <a:rPr kumimoji="1" lang="zh-CN" altLang="en-US" sz="2400">
                <a:latin typeface="Times New Roman" pitchFamily="18" charset="0"/>
              </a:rPr>
              <a:t>自动性；</a:t>
            </a:r>
          </a:p>
          <a:p>
            <a:pPr algn="just">
              <a:lnSpc>
                <a:spcPct val="130000"/>
              </a:lnSpc>
            </a:pPr>
            <a:r>
              <a:rPr kumimoji="1" lang="zh-CN" altLang="en-US" sz="2400">
                <a:latin typeface="Times New Roman" pitchFamily="18" charset="0"/>
              </a:rPr>
              <a:t>       </a:t>
            </a:r>
            <a:r>
              <a:rPr kumimoji="1" lang="en-US" altLang="zh-CN" sz="2400">
                <a:latin typeface="Times New Roman" pitchFamily="18" charset="0"/>
              </a:rPr>
              <a:t>(2) </a:t>
            </a:r>
            <a:r>
              <a:rPr kumimoji="1" lang="zh-CN" altLang="en-US" sz="2400">
                <a:latin typeface="Times New Roman" pitchFamily="18" charset="0"/>
              </a:rPr>
              <a:t>顺序性； </a:t>
            </a:r>
          </a:p>
          <a:p>
            <a:pPr>
              <a:lnSpc>
                <a:spcPct val="130000"/>
              </a:lnSpc>
            </a:pPr>
            <a:r>
              <a:rPr kumimoji="1" lang="zh-CN" altLang="en-US" sz="2400">
                <a:latin typeface="Times New Roman" pitchFamily="18" charset="0"/>
              </a:rPr>
              <a:t>       </a:t>
            </a:r>
            <a:r>
              <a:rPr kumimoji="1" lang="en-US" altLang="zh-CN" sz="2400">
                <a:latin typeface="Times New Roman" pitchFamily="18" charset="0"/>
              </a:rPr>
              <a:t>(3) </a:t>
            </a:r>
            <a:r>
              <a:rPr kumimoji="1" lang="zh-CN" altLang="en-US" sz="2400">
                <a:latin typeface="Times New Roman" pitchFamily="18" charset="0"/>
              </a:rPr>
              <a:t>单道性。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b="1" smtClean="0"/>
              <a:t>单道批处理的主要问题</a:t>
            </a:r>
          </a:p>
        </p:txBody>
      </p:sp>
      <p:sp>
        <p:nvSpPr>
          <p:cNvPr id="26627" name="Rectangle 3"/>
          <p:cNvSpPr>
            <a:spLocks noGrp="1" noChangeArrowheads="1"/>
          </p:cNvSpPr>
          <p:nvPr>
            <p:ph type="body" idx="1"/>
          </p:nvPr>
        </p:nvSpPr>
        <p:spPr>
          <a:xfrm>
            <a:off x="971550" y="2492375"/>
            <a:ext cx="7772400" cy="2592388"/>
          </a:xfrm>
        </p:spPr>
        <p:txBody>
          <a:bodyPr/>
          <a:lstStyle/>
          <a:p>
            <a:pPr eaLnBrk="1" hangingPunct="1"/>
            <a:r>
              <a:rPr lang="en-US" altLang="zh-CN" b="1" smtClean="0"/>
              <a:t>CPU</a:t>
            </a:r>
            <a:r>
              <a:rPr lang="zh-CN" altLang="en-US" b="1" smtClean="0"/>
              <a:t>和</a:t>
            </a:r>
            <a:r>
              <a:rPr lang="en-US" altLang="zh-CN" b="1" smtClean="0"/>
              <a:t>I/O</a:t>
            </a:r>
            <a:r>
              <a:rPr lang="zh-CN" altLang="en-US" b="1" smtClean="0"/>
              <a:t>设备使用忙闲不均（取决于当前作业的特性）。</a:t>
            </a:r>
          </a:p>
          <a:p>
            <a:pPr lvl="1" eaLnBrk="1" hangingPunct="1"/>
            <a:r>
              <a:rPr lang="zh-CN" altLang="en-US" b="1" smtClean="0"/>
              <a:t>以计算为主的作业，外设空闲；</a:t>
            </a:r>
          </a:p>
          <a:p>
            <a:pPr lvl="1" eaLnBrk="1" hangingPunct="1"/>
            <a:r>
              <a:rPr lang="zh-CN" altLang="en-US" b="1" smtClean="0"/>
              <a:t>以</a:t>
            </a:r>
            <a:r>
              <a:rPr lang="en-US" altLang="zh-CN" b="1" smtClean="0"/>
              <a:t>I/O</a:t>
            </a:r>
            <a:r>
              <a:rPr lang="zh-CN" altLang="en-US" b="1" smtClean="0"/>
              <a:t>为主的作业，</a:t>
            </a:r>
            <a:r>
              <a:rPr lang="en-US" altLang="zh-CN" b="1" smtClean="0"/>
              <a:t>CPU</a:t>
            </a:r>
            <a:r>
              <a:rPr lang="zh-CN" altLang="en-US" b="1" smtClean="0"/>
              <a:t>空闲。</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258888" y="-100013"/>
            <a:ext cx="7793037" cy="1462088"/>
          </a:xfrm>
        </p:spPr>
        <p:txBody>
          <a:bodyPr/>
          <a:lstStyle/>
          <a:p>
            <a:pPr eaLnBrk="1" hangingPunct="1"/>
            <a:r>
              <a:rPr kumimoji="1" lang="zh-CN" altLang="en-US" b="1" smtClean="0">
                <a:solidFill>
                  <a:schemeClr val="folHlink"/>
                </a:solidFill>
              </a:rPr>
              <a:t>多道批处理系统</a:t>
            </a:r>
          </a:p>
        </p:txBody>
      </p:sp>
      <p:sp>
        <p:nvSpPr>
          <p:cNvPr id="27651" name="Rectangle 3"/>
          <p:cNvSpPr>
            <a:spLocks noGrp="1" noChangeArrowheads="1"/>
          </p:cNvSpPr>
          <p:nvPr>
            <p:ph type="body" idx="1"/>
          </p:nvPr>
        </p:nvSpPr>
        <p:spPr>
          <a:xfrm>
            <a:off x="468313" y="1916113"/>
            <a:ext cx="8137525" cy="4608512"/>
          </a:xfrm>
        </p:spPr>
        <p:txBody>
          <a:bodyPr/>
          <a:lstStyle/>
          <a:p>
            <a:pPr marL="609600" indent="-609600" eaLnBrk="1" hangingPunct="1">
              <a:lnSpc>
                <a:spcPct val="120000"/>
              </a:lnSpc>
              <a:spcBef>
                <a:spcPct val="0"/>
              </a:spcBef>
              <a:buFont typeface="Wingdings" pitchFamily="2" charset="2"/>
              <a:buNone/>
            </a:pPr>
            <a:r>
              <a:rPr kumimoji="1" lang="en-US" altLang="zh-CN" sz="2400" b="1" dirty="0" smtClean="0"/>
              <a:t>              60</a:t>
            </a:r>
            <a:r>
              <a:rPr kumimoji="1" lang="zh-CN" altLang="en-US" sz="2400" b="1" dirty="0" smtClean="0"/>
              <a:t>年代中 </a:t>
            </a:r>
            <a:r>
              <a:rPr kumimoji="1" lang="en-US" altLang="zh-CN" sz="2400" b="1" dirty="0" smtClean="0"/>
              <a:t>~ 70</a:t>
            </a:r>
            <a:r>
              <a:rPr kumimoji="1" lang="zh-CN" altLang="en-US" sz="2400" b="1" dirty="0" smtClean="0"/>
              <a:t>年代中，利用多道批处理提高资源的利用率。</a:t>
            </a:r>
          </a:p>
          <a:p>
            <a:pPr marL="609600" indent="-609600" algn="just" eaLnBrk="1" hangingPunct="1">
              <a:lnSpc>
                <a:spcPct val="120000"/>
              </a:lnSpc>
              <a:spcBef>
                <a:spcPct val="0"/>
              </a:spcBef>
              <a:buClrTx/>
              <a:buSzTx/>
              <a:buFontTx/>
              <a:buNone/>
            </a:pPr>
            <a:r>
              <a:rPr kumimoji="1" lang="zh-CN" altLang="en-US" sz="2400" b="1" dirty="0" smtClean="0"/>
              <a:t>	       在该系统中，用户所提交的作业都先存放在外存上并排成一个队列，称为</a:t>
            </a:r>
            <a:r>
              <a:rPr kumimoji="1" lang="zh-CN" altLang="en-US" sz="2400" b="1" dirty="0" smtClean="0">
                <a:latin typeface="Arial" charset="0"/>
              </a:rPr>
              <a:t>“</a:t>
            </a:r>
            <a:r>
              <a:rPr kumimoji="1" lang="zh-CN" altLang="en-US" sz="2400" b="1" dirty="0" smtClean="0"/>
              <a:t>后备队列</a:t>
            </a:r>
            <a:r>
              <a:rPr kumimoji="1" lang="zh-CN" altLang="en-US" sz="2400" b="1" dirty="0" smtClean="0">
                <a:latin typeface="Arial" charset="0"/>
              </a:rPr>
              <a:t>”</a:t>
            </a:r>
            <a:r>
              <a:rPr kumimoji="1" lang="zh-CN" altLang="en-US" sz="2400" b="1" dirty="0" smtClean="0"/>
              <a:t>；然后，由作业调度程序按一定的算法从后备队列中选择若干个作业调入内存，使它们共享</a:t>
            </a:r>
            <a:r>
              <a:rPr kumimoji="1" lang="en-US" altLang="zh-CN" sz="2400" b="1" dirty="0" smtClean="0"/>
              <a:t>CPU</a:t>
            </a:r>
            <a:r>
              <a:rPr kumimoji="1" lang="zh-CN" altLang="en-US" sz="2400" b="1" dirty="0" smtClean="0"/>
              <a:t>和系统中的各种资源。</a:t>
            </a:r>
          </a:p>
          <a:p>
            <a:pPr marL="609600" indent="-609600" algn="just" eaLnBrk="1" hangingPunct="1">
              <a:lnSpc>
                <a:spcPct val="120000"/>
              </a:lnSpc>
              <a:spcBef>
                <a:spcPct val="0"/>
              </a:spcBef>
              <a:buClrTx/>
              <a:buSzTx/>
              <a:buFontTx/>
              <a:buNone/>
            </a:pPr>
            <a:r>
              <a:rPr kumimoji="1" lang="zh-CN" altLang="en-US" sz="2400" b="1" dirty="0" smtClean="0"/>
              <a:t>		    为了使系统中的多道程序协调运行，配置了一组软件来解决多道程序对系统资源的共享和争用问题，以及对作业进行合理的组织和调度。这就形成了现代意义上的</a:t>
            </a:r>
            <a:r>
              <a:rPr kumimoji="1" lang="en-US" altLang="zh-CN" sz="2400" b="1" dirty="0" err="1" smtClean="0"/>
              <a:t>os</a:t>
            </a:r>
            <a:r>
              <a:rPr kumimoji="1" lang="zh-CN" altLang="en-US" sz="2400" b="1" dirty="0" smtClean="0"/>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4"/>
          <p:cNvGraphicFramePr>
            <a:graphicFrameLocks noGrp="1" noChangeAspect="1"/>
          </p:cNvGraphicFramePr>
          <p:nvPr>
            <p:ph idx="1"/>
          </p:nvPr>
        </p:nvGraphicFramePr>
        <p:xfrm>
          <a:off x="395288" y="549275"/>
          <a:ext cx="8137525" cy="5868988"/>
        </p:xfrm>
        <a:graphic>
          <a:graphicData uri="http://schemas.openxmlformats.org/presentationml/2006/ole">
            <mc:AlternateContent xmlns:mc="http://schemas.openxmlformats.org/markup-compatibility/2006">
              <mc:Choice xmlns:v="urn:schemas-microsoft-com:vml" Requires="v">
                <p:oleObj spid="_x0000_s5142" name="Visio" r:id="rId4" imgW="3947160" imgH="3086100" progId="Visio.Drawing.11">
                  <p:embed/>
                </p:oleObj>
              </mc:Choice>
              <mc:Fallback>
                <p:oleObj name="Visio" r:id="rId4" imgW="3947160" imgH="308610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549275"/>
                        <a:ext cx="8137525" cy="586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3" name="Rectangle 7"/>
          <p:cNvSpPr>
            <a:spLocks noChangeArrowheads="1"/>
          </p:cNvSpPr>
          <p:nvPr/>
        </p:nvSpPr>
        <p:spPr bwMode="auto">
          <a:xfrm>
            <a:off x="2960688" y="6453188"/>
            <a:ext cx="3323346" cy="369332"/>
          </a:xfrm>
          <a:prstGeom prst="rect">
            <a:avLst/>
          </a:prstGeom>
          <a:noFill/>
          <a:ln w="9525">
            <a:noFill/>
            <a:miter lim="800000"/>
            <a:headEnd/>
            <a:tailEnd/>
          </a:ln>
        </p:spPr>
        <p:txBody>
          <a:bodyPr wrap="none">
            <a:spAutoFit/>
          </a:bodyPr>
          <a:lstStyle/>
          <a:p>
            <a:r>
              <a:rPr kumimoji="1" lang="zh-CN" altLang="en-US" dirty="0"/>
              <a:t>图 </a:t>
            </a:r>
            <a:r>
              <a:rPr kumimoji="1" lang="en-US" altLang="zh-CN" dirty="0" smtClean="0"/>
              <a:t>5  </a:t>
            </a:r>
            <a:r>
              <a:rPr kumimoji="1" lang="zh-CN" altLang="en-US" dirty="0" smtClean="0"/>
              <a:t>单</a:t>
            </a:r>
            <a:r>
              <a:rPr kumimoji="1" lang="zh-CN" altLang="en-US" dirty="0"/>
              <a:t>道和多道程序运行情况</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kumimoji="1" lang="zh-CN" altLang="en-US" b="1" smtClean="0">
                <a:solidFill>
                  <a:schemeClr val="folHlink"/>
                </a:solidFill>
              </a:rPr>
              <a:t>多道批处理系统的特征</a:t>
            </a:r>
          </a:p>
        </p:txBody>
      </p:sp>
      <p:sp>
        <p:nvSpPr>
          <p:cNvPr id="28675" name="Rectangle 3"/>
          <p:cNvSpPr>
            <a:spLocks noGrp="1" noChangeArrowheads="1"/>
          </p:cNvSpPr>
          <p:nvPr>
            <p:ph type="body" idx="1"/>
          </p:nvPr>
        </p:nvSpPr>
        <p:spPr>
          <a:xfrm>
            <a:off x="611188" y="2051050"/>
            <a:ext cx="7772400" cy="4114800"/>
          </a:xfrm>
        </p:spPr>
        <p:txBody>
          <a:bodyPr/>
          <a:lstStyle/>
          <a:p>
            <a:pPr lvl="1" eaLnBrk="1" hangingPunct="1"/>
            <a:r>
              <a:rPr kumimoji="1" lang="zh-CN" altLang="en-US" b="1" dirty="0" smtClean="0">
                <a:solidFill>
                  <a:schemeClr val="folHlink"/>
                </a:solidFill>
              </a:rPr>
              <a:t>多道性</a:t>
            </a:r>
            <a:r>
              <a:rPr kumimoji="1" lang="zh-CN" altLang="en-US" b="1" dirty="0" smtClean="0"/>
              <a:t>：</a:t>
            </a:r>
            <a:r>
              <a:rPr lang="zh-CN" altLang="en-US" sz="2400" b="1" dirty="0" smtClean="0"/>
              <a:t>内存中同时存放多道程序，并允许他们</a:t>
            </a:r>
          </a:p>
          <a:p>
            <a:pPr lvl="1" eaLnBrk="1" hangingPunct="1">
              <a:buFont typeface="Wingdings" pitchFamily="2" charset="2"/>
              <a:buNone/>
            </a:pPr>
            <a:r>
              <a:rPr lang="zh-CN" altLang="en-US" sz="2400" b="1" dirty="0" smtClean="0"/>
              <a:t>   		               并发执行（宏观上并行运行，微观上串</a:t>
            </a:r>
          </a:p>
          <a:p>
            <a:pPr lvl="1" eaLnBrk="1" hangingPunct="1">
              <a:buFont typeface="Wingdings" pitchFamily="2" charset="2"/>
              <a:buNone/>
            </a:pPr>
            <a:r>
              <a:rPr lang="zh-CN" altLang="en-US" sz="2400" b="1" dirty="0" smtClean="0"/>
              <a:t>			     行运行）。</a:t>
            </a:r>
            <a:endParaRPr kumimoji="1" lang="zh-CN" altLang="en-US" b="1" dirty="0" smtClean="0"/>
          </a:p>
          <a:p>
            <a:pPr lvl="1" eaLnBrk="1" hangingPunct="1"/>
            <a:r>
              <a:rPr kumimoji="1" lang="zh-CN" altLang="en-US" b="1" dirty="0" smtClean="0">
                <a:solidFill>
                  <a:schemeClr val="folHlink"/>
                </a:solidFill>
              </a:rPr>
              <a:t>无序性</a:t>
            </a:r>
            <a:r>
              <a:rPr kumimoji="1" lang="zh-CN" altLang="en-US" b="1" dirty="0" smtClean="0"/>
              <a:t>：</a:t>
            </a:r>
            <a:r>
              <a:rPr kumimoji="1" lang="zh-CN" altLang="en-US" sz="2400" b="1" dirty="0" smtClean="0"/>
              <a:t>作业调度的次序与作业在外存的次序无</a:t>
            </a:r>
          </a:p>
          <a:p>
            <a:pPr lvl="1" eaLnBrk="1" hangingPunct="1">
              <a:buFont typeface="Wingdings" pitchFamily="2" charset="2"/>
              <a:buNone/>
            </a:pPr>
            <a:r>
              <a:rPr kumimoji="1" lang="zh-CN" altLang="en-US" sz="2400" b="1" dirty="0" smtClean="0"/>
              <a:t>			    关，作业完成的先后顺序与他们进入内</a:t>
            </a:r>
          </a:p>
          <a:p>
            <a:pPr lvl="1" eaLnBrk="1" hangingPunct="1">
              <a:buFont typeface="Wingdings" pitchFamily="2" charset="2"/>
              <a:buNone/>
            </a:pPr>
            <a:r>
              <a:rPr kumimoji="1" lang="zh-CN" altLang="en-US" sz="2400" b="1" dirty="0" smtClean="0"/>
              <a:t>                   存的顺序没有关系。</a:t>
            </a:r>
          </a:p>
          <a:p>
            <a:pPr lvl="1" eaLnBrk="1" hangingPunct="1"/>
            <a:r>
              <a:rPr kumimoji="1" lang="zh-CN" altLang="en-US" b="1" dirty="0" smtClean="0">
                <a:solidFill>
                  <a:schemeClr val="folHlink"/>
                </a:solidFill>
              </a:rPr>
              <a:t>调度性</a:t>
            </a:r>
            <a:r>
              <a:rPr kumimoji="1" lang="zh-CN" altLang="en-US" b="1" dirty="0" smtClean="0"/>
              <a:t>：</a:t>
            </a:r>
            <a:r>
              <a:rPr kumimoji="1" lang="zh-CN" altLang="en-US" sz="2400" b="1" dirty="0" smtClean="0"/>
              <a:t>作业从提交给系统开始到完成需要经过</a:t>
            </a:r>
          </a:p>
          <a:p>
            <a:pPr lvl="1" eaLnBrk="1" hangingPunct="1">
              <a:buFont typeface="Wingdings" pitchFamily="2" charset="2"/>
              <a:buNone/>
            </a:pPr>
            <a:r>
              <a:rPr kumimoji="1" lang="zh-CN" altLang="en-US" sz="2400" b="1" dirty="0" smtClean="0"/>
              <a:t>			    作业调度和进程调度。</a:t>
            </a:r>
          </a:p>
          <a:p>
            <a:pPr eaLnBrk="1" hangingPunct="1"/>
            <a:endParaRPr lang="en-US" altLang="zh-CN" sz="2800" b="1"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b="1" smtClean="0"/>
              <a:t>多道批处理系统的优缺点</a:t>
            </a:r>
          </a:p>
        </p:txBody>
      </p:sp>
      <p:sp>
        <p:nvSpPr>
          <p:cNvPr id="29699" name="Rectangle 4"/>
          <p:cNvSpPr>
            <a:spLocks noGrp="1" noChangeArrowheads="1"/>
          </p:cNvSpPr>
          <p:nvPr>
            <p:ph type="body" idx="1"/>
          </p:nvPr>
        </p:nvSpPr>
        <p:spPr>
          <a:xfrm>
            <a:off x="720725" y="2193925"/>
            <a:ext cx="7954963" cy="4114800"/>
          </a:xfrm>
          <a:noFill/>
        </p:spPr>
        <p:txBody>
          <a:bodyPr/>
          <a:lstStyle/>
          <a:p>
            <a:pPr eaLnBrk="1" hangingPunct="1"/>
            <a:r>
              <a:rPr lang="zh-CN" altLang="en-US" sz="2400" b="1" dirty="0" smtClean="0"/>
              <a:t>优点：</a:t>
            </a:r>
          </a:p>
          <a:p>
            <a:pPr lvl="1" eaLnBrk="1" hangingPunct="1"/>
            <a:r>
              <a:rPr lang="zh-CN" altLang="en-US" sz="2400" b="1" dirty="0" smtClean="0">
                <a:solidFill>
                  <a:schemeClr val="folHlink"/>
                </a:solidFill>
              </a:rPr>
              <a:t>资源利用率高</a:t>
            </a:r>
            <a:r>
              <a:rPr lang="zh-CN" altLang="en-US" sz="2400" b="1" dirty="0" smtClean="0"/>
              <a:t>：</a:t>
            </a:r>
            <a:r>
              <a:rPr lang="en-US" altLang="zh-CN" sz="2400" b="1" dirty="0" smtClean="0"/>
              <a:t>CPU</a:t>
            </a:r>
            <a:r>
              <a:rPr lang="zh-CN" altLang="en-US" sz="2400" b="1" dirty="0" smtClean="0"/>
              <a:t>和内存利用率较高；</a:t>
            </a:r>
          </a:p>
          <a:p>
            <a:pPr lvl="1" eaLnBrk="1" hangingPunct="1"/>
            <a:r>
              <a:rPr lang="zh-CN" altLang="en-US" sz="2400" b="1" dirty="0" smtClean="0">
                <a:solidFill>
                  <a:schemeClr val="folHlink"/>
                </a:solidFill>
              </a:rPr>
              <a:t>作业吞吐量大</a:t>
            </a:r>
            <a:r>
              <a:rPr lang="zh-CN" altLang="en-US" sz="2400" b="1" dirty="0" smtClean="0"/>
              <a:t>：单位时间内完成的工作总量大；</a:t>
            </a:r>
          </a:p>
          <a:p>
            <a:pPr eaLnBrk="1" hangingPunct="1"/>
            <a:r>
              <a:rPr lang="zh-CN" altLang="en-US" sz="2400" b="1" dirty="0" smtClean="0"/>
              <a:t>缺点：</a:t>
            </a:r>
          </a:p>
          <a:p>
            <a:pPr lvl="1" eaLnBrk="1" hangingPunct="1"/>
            <a:r>
              <a:rPr lang="zh-CN" altLang="en-US" sz="2400" b="1" dirty="0" smtClean="0">
                <a:solidFill>
                  <a:schemeClr val="folHlink"/>
                </a:solidFill>
              </a:rPr>
              <a:t>用户交互性差</a:t>
            </a:r>
            <a:r>
              <a:rPr lang="zh-CN" altLang="en-US" sz="2400" b="1" dirty="0" smtClean="0"/>
              <a:t>：作业一旦提交给系统，必须等到所有作业完成，用户才与作业交互，这不利于调试和修改；</a:t>
            </a:r>
          </a:p>
          <a:p>
            <a:pPr lvl="1" eaLnBrk="1" hangingPunct="1"/>
            <a:r>
              <a:rPr lang="zh-CN" altLang="en-US" sz="2400" b="1" dirty="0" smtClean="0">
                <a:solidFill>
                  <a:schemeClr val="folHlink"/>
                </a:solidFill>
              </a:rPr>
              <a:t>作业平均周转时间长</a:t>
            </a:r>
            <a:r>
              <a:rPr lang="zh-CN" altLang="en-US" sz="2400" b="1" dirty="0" smtClean="0"/>
              <a:t>。（作业的周转时间指的是作业从进入系统开始到作业完成并退出系统为止所经历的时间。）</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b="1" dirty="0" smtClean="0"/>
              <a:t>分时系统</a:t>
            </a:r>
            <a:r>
              <a:rPr kumimoji="1" lang="en-US" altLang="zh-CN" sz="4000" b="1" dirty="0" smtClean="0">
                <a:solidFill>
                  <a:schemeClr val="folHlink"/>
                </a:solidFill>
                <a:latin typeface="Times New Roman" pitchFamily="18" charset="0"/>
              </a:rPr>
              <a:t>(Time-Sharing System)</a:t>
            </a:r>
          </a:p>
        </p:txBody>
      </p:sp>
      <p:sp>
        <p:nvSpPr>
          <p:cNvPr id="30723" name="Rectangle 3"/>
          <p:cNvSpPr>
            <a:spLocks noGrp="1" noChangeArrowheads="1"/>
          </p:cNvSpPr>
          <p:nvPr>
            <p:ph type="body" idx="1"/>
          </p:nvPr>
        </p:nvSpPr>
        <p:spPr>
          <a:xfrm>
            <a:off x="539750" y="1916113"/>
            <a:ext cx="8208963" cy="4681537"/>
          </a:xfrm>
        </p:spPr>
        <p:txBody>
          <a:bodyPr/>
          <a:lstStyle/>
          <a:p>
            <a:pPr eaLnBrk="1" hangingPunct="1">
              <a:lnSpc>
                <a:spcPct val="120000"/>
              </a:lnSpc>
              <a:spcBef>
                <a:spcPct val="0"/>
              </a:spcBef>
              <a:buClrTx/>
              <a:buSzTx/>
              <a:buFontTx/>
              <a:buNone/>
            </a:pPr>
            <a:r>
              <a:rPr kumimoji="1" lang="en-US" altLang="zh-CN" sz="2800" b="1" dirty="0" smtClean="0"/>
              <a:t>		60</a:t>
            </a:r>
            <a:r>
              <a:rPr kumimoji="1" lang="zh-CN" altLang="en-US" sz="2800" b="1" dirty="0" smtClean="0"/>
              <a:t>年代中后期至今。</a:t>
            </a:r>
          </a:p>
          <a:p>
            <a:pPr eaLnBrk="1" hangingPunct="1">
              <a:lnSpc>
                <a:spcPct val="120000"/>
              </a:lnSpc>
              <a:spcBef>
                <a:spcPct val="0"/>
              </a:spcBef>
              <a:buClrTx/>
              <a:buSzTx/>
              <a:buFontTx/>
              <a:buNone/>
            </a:pPr>
            <a:r>
              <a:rPr kumimoji="1" lang="zh-CN" altLang="en-US" sz="2800" b="1" dirty="0" smtClean="0"/>
              <a:t>        为了解决批处理系统无法进行人机交互的问题，并使多个用户能同时使用昂贵的主机资源，又引入了分时系统。 </a:t>
            </a:r>
          </a:p>
          <a:p>
            <a:pPr eaLnBrk="1" hangingPunct="1">
              <a:lnSpc>
                <a:spcPct val="120000"/>
              </a:lnSpc>
              <a:spcBef>
                <a:spcPct val="0"/>
              </a:spcBef>
              <a:buClrTx/>
              <a:buSzTx/>
              <a:buFontTx/>
              <a:buNone/>
            </a:pPr>
            <a:r>
              <a:rPr kumimoji="1" lang="zh-CN" altLang="en-US" sz="2800" b="1" dirty="0" smtClean="0"/>
              <a:t> 		分时系统是指在一台主机上连接有多个带显示器和键盘的终端，同时允许多个用户通过自己的终端以交互的方式使用计算机，</a:t>
            </a:r>
            <a:r>
              <a:rPr lang="zh-CN" altLang="en-US" sz="2800" b="1" dirty="0" smtClean="0"/>
              <a:t>共享硬件和软件资源。并让每一个用户都觉得自己独占主机。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4"/>
          <p:cNvSpPr txBox="1">
            <a:spLocks noChangeArrowheads="1"/>
          </p:cNvSpPr>
          <p:nvPr/>
        </p:nvSpPr>
        <p:spPr bwMode="auto">
          <a:xfrm>
            <a:off x="1295400" y="914400"/>
            <a:ext cx="7453313" cy="701675"/>
          </a:xfrm>
          <a:prstGeom prst="rect">
            <a:avLst/>
          </a:prstGeom>
          <a:noFill/>
          <a:ln w="9525">
            <a:noFill/>
            <a:miter lim="800000"/>
            <a:headEnd/>
            <a:tailEnd/>
          </a:ln>
        </p:spPr>
        <p:txBody>
          <a:bodyPr>
            <a:spAutoFit/>
          </a:bodyPr>
          <a:lstStyle/>
          <a:p>
            <a:pPr marL="457200" indent="-457200"/>
            <a:r>
              <a:rPr kumimoji="1" lang="en-US" altLang="zh-CN" sz="2400">
                <a:solidFill>
                  <a:schemeClr val="folHlink"/>
                </a:solidFill>
                <a:latin typeface="Times New Roman" pitchFamily="18" charset="0"/>
              </a:rPr>
              <a:t> </a:t>
            </a:r>
            <a:r>
              <a:rPr kumimoji="1" lang="zh-CN" altLang="en-US" sz="4000">
                <a:solidFill>
                  <a:schemeClr val="folHlink"/>
                </a:solidFill>
                <a:latin typeface="Times New Roman" pitchFamily="18" charset="0"/>
              </a:rPr>
              <a:t>分时系统实现中的关键问题</a:t>
            </a:r>
          </a:p>
        </p:txBody>
      </p:sp>
      <p:sp>
        <p:nvSpPr>
          <p:cNvPr id="31747" name="Text Box 5"/>
          <p:cNvSpPr txBox="1">
            <a:spLocks noChangeArrowheads="1"/>
          </p:cNvSpPr>
          <p:nvPr/>
        </p:nvSpPr>
        <p:spPr bwMode="auto">
          <a:xfrm>
            <a:off x="685800" y="1871663"/>
            <a:ext cx="7848600" cy="3962400"/>
          </a:xfrm>
          <a:prstGeom prst="rect">
            <a:avLst/>
          </a:prstGeom>
          <a:noFill/>
          <a:ln w="9525">
            <a:noFill/>
            <a:miter lim="800000"/>
            <a:headEnd/>
            <a:tailEnd/>
          </a:ln>
        </p:spPr>
        <p:txBody>
          <a:bodyPr>
            <a:spAutoFit/>
          </a:bodyPr>
          <a:lstStyle/>
          <a:p>
            <a:pPr marL="800100" lvl="1" indent="-342900" algn="just">
              <a:lnSpc>
                <a:spcPct val="150000"/>
              </a:lnSpc>
              <a:buSzPct val="80000"/>
              <a:buFont typeface="Wingdings" pitchFamily="2" charset="2"/>
              <a:buChar char="n"/>
            </a:pPr>
            <a:r>
              <a:rPr kumimoji="1" lang="zh-CN" altLang="en-US" sz="2400">
                <a:solidFill>
                  <a:schemeClr val="folHlink"/>
                </a:solidFill>
              </a:rPr>
              <a:t>及时接收；及时处理。</a:t>
            </a:r>
            <a:endParaRPr kumimoji="1" lang="zh-CN" altLang="en-US" sz="2400">
              <a:solidFill>
                <a:schemeClr val="folHlink"/>
              </a:solidFill>
              <a:latin typeface="Times New Roman" pitchFamily="18" charset="0"/>
            </a:endParaRPr>
          </a:p>
          <a:p>
            <a:pPr marL="342900" indent="-342900" algn="just">
              <a:lnSpc>
                <a:spcPct val="130000"/>
              </a:lnSpc>
            </a:pPr>
            <a:r>
              <a:rPr kumimoji="1" lang="zh-CN" altLang="en-US" sz="2400">
                <a:latin typeface="Times New Roman" pitchFamily="18" charset="0"/>
              </a:rPr>
              <a:t>		为实现分时系统，其中，最关键的问题是如何使用户能与自己的作业进行交互，即当用户在自己的终端上键入命令时， 系统应能及时接收并及时处理该命令，再将结果返回给用户。 此后， 用户可继续键入下一条命令，此即人</a:t>
            </a:r>
            <a:r>
              <a:rPr kumimoji="1" lang="en-US" altLang="zh-CN" sz="2400">
                <a:latin typeface="Courier New" pitchFamily="49" charset="0"/>
              </a:rPr>
              <a:t>—</a:t>
            </a:r>
            <a:r>
              <a:rPr kumimoji="1" lang="zh-CN" altLang="en-US" sz="2400">
                <a:latin typeface="Times New Roman" pitchFamily="18" charset="0"/>
              </a:rPr>
              <a:t>机交互。应强调指出，即使有多个用户同时通过自己的键盘键入命令，系统也应能全部地及时接收并处理</a:t>
            </a:r>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b="1" smtClean="0"/>
              <a:t>分时技术</a:t>
            </a:r>
          </a:p>
        </p:txBody>
      </p:sp>
      <p:sp>
        <p:nvSpPr>
          <p:cNvPr id="32771" name="Rectangle 3"/>
          <p:cNvSpPr>
            <a:spLocks noGrp="1" noChangeArrowheads="1"/>
          </p:cNvSpPr>
          <p:nvPr>
            <p:ph type="body" idx="1"/>
          </p:nvPr>
        </p:nvSpPr>
        <p:spPr>
          <a:xfrm>
            <a:off x="755650" y="2017713"/>
            <a:ext cx="7772400" cy="4114800"/>
          </a:xfrm>
        </p:spPr>
        <p:txBody>
          <a:bodyPr/>
          <a:lstStyle/>
          <a:p>
            <a:pPr eaLnBrk="1" hangingPunct="1">
              <a:lnSpc>
                <a:spcPct val="120000"/>
              </a:lnSpc>
              <a:spcBef>
                <a:spcPct val="0"/>
              </a:spcBef>
              <a:buFont typeface="Wingdings" pitchFamily="2" charset="2"/>
              <a:buNone/>
            </a:pPr>
            <a:r>
              <a:rPr lang="en-US" altLang="zh-CN" sz="2400" b="1" smtClean="0"/>
              <a:t>		</a:t>
            </a:r>
            <a:r>
              <a:rPr lang="zh-CN" altLang="en-US" sz="2400" b="1" smtClean="0"/>
              <a:t>为了让系统能够及时响应用户的终端命令，系统采用了分时技术，即把处理机的时间分成很短的时间片（如几百毫秒），轮流地分配给各个终端作业使用。如果在分配给他的时间片内，作业仍然没有执行完，它也必须将</a:t>
            </a:r>
            <a:r>
              <a:rPr lang="en-US" altLang="zh-CN" sz="2400" b="1" smtClean="0"/>
              <a:t>cpu</a:t>
            </a:r>
            <a:r>
              <a:rPr lang="zh-CN" altLang="en-US" sz="2400" b="1" smtClean="0"/>
              <a:t>交给下一个作业使用，并等下一轮得到</a:t>
            </a:r>
            <a:r>
              <a:rPr lang="en-US" altLang="zh-CN" sz="2400" b="1" smtClean="0"/>
              <a:t>cpu</a:t>
            </a:r>
            <a:r>
              <a:rPr lang="zh-CN" altLang="en-US" sz="2400" b="1" smtClean="0"/>
              <a:t>时再继续执行。这样，系统便能及时地响应每一个用户的请求，从而使每个用户都能及时地与自己的作业交互。</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b="1" smtClean="0"/>
              <a:t>教材与教学参考资料 </a:t>
            </a:r>
          </a:p>
        </p:txBody>
      </p:sp>
      <p:sp>
        <p:nvSpPr>
          <p:cNvPr id="14339" name="Rectangle 3"/>
          <p:cNvSpPr>
            <a:spLocks noGrp="1" noChangeArrowheads="1"/>
          </p:cNvSpPr>
          <p:nvPr>
            <p:ph type="body" idx="1"/>
          </p:nvPr>
        </p:nvSpPr>
        <p:spPr>
          <a:xfrm>
            <a:off x="1042988" y="1844824"/>
            <a:ext cx="7912100" cy="4724400"/>
          </a:xfrm>
        </p:spPr>
        <p:txBody>
          <a:bodyPr/>
          <a:lstStyle/>
          <a:p>
            <a:pPr eaLnBrk="1" hangingPunct="1">
              <a:lnSpc>
                <a:spcPct val="90000"/>
              </a:lnSpc>
            </a:pPr>
            <a:r>
              <a:rPr lang="zh-CN" altLang="en-US" sz="2400" b="1" dirty="0" smtClean="0">
                <a:solidFill>
                  <a:srgbClr val="FF0000"/>
                </a:solidFill>
              </a:rPr>
              <a:t>教 材</a:t>
            </a:r>
            <a:r>
              <a:rPr lang="zh-CN" altLang="en-US" sz="2400" b="1" dirty="0" smtClean="0"/>
              <a:t>： </a:t>
            </a:r>
          </a:p>
          <a:p>
            <a:pPr eaLnBrk="1" hangingPunct="1">
              <a:lnSpc>
                <a:spcPct val="90000"/>
              </a:lnSpc>
              <a:buFont typeface="Wingdings" pitchFamily="2" charset="2"/>
              <a:buNone/>
            </a:pPr>
            <a:r>
              <a:rPr lang="zh-CN" altLang="en-US" sz="2400" b="1" dirty="0" smtClean="0"/>
              <a:t>   </a:t>
            </a:r>
            <a:r>
              <a:rPr lang="en-US" altLang="zh-CN" sz="2400" b="1" dirty="0" smtClean="0"/>
              <a:t>《</a:t>
            </a:r>
            <a:r>
              <a:rPr lang="zh-CN" altLang="en-US" sz="2400" b="1" dirty="0" smtClean="0"/>
              <a:t>计算机操作系统</a:t>
            </a:r>
            <a:r>
              <a:rPr lang="en-US" altLang="zh-CN" sz="2400" b="1" dirty="0" smtClean="0"/>
              <a:t>》</a:t>
            </a:r>
          </a:p>
          <a:p>
            <a:pPr eaLnBrk="1" hangingPunct="1">
              <a:lnSpc>
                <a:spcPct val="90000"/>
              </a:lnSpc>
              <a:buFont typeface="Wingdings" pitchFamily="2" charset="2"/>
              <a:buNone/>
            </a:pPr>
            <a:r>
              <a:rPr lang="en-US" altLang="zh-CN" sz="2000" b="1" dirty="0" smtClean="0"/>
              <a:t>     	</a:t>
            </a:r>
            <a:r>
              <a:rPr lang="zh-CN" altLang="en-US" sz="2000" b="1" dirty="0" smtClean="0"/>
              <a:t>汤小丹等      西安电子科技大学出版社  </a:t>
            </a:r>
            <a:r>
              <a:rPr lang="zh-CN" altLang="en-US" sz="2400" b="1" dirty="0" smtClean="0"/>
              <a:t> </a:t>
            </a:r>
          </a:p>
          <a:p>
            <a:pPr eaLnBrk="1" hangingPunct="1">
              <a:lnSpc>
                <a:spcPct val="90000"/>
              </a:lnSpc>
              <a:spcBef>
                <a:spcPts val="1200"/>
              </a:spcBef>
            </a:pPr>
            <a:r>
              <a:rPr lang="zh-CN" altLang="en-US" sz="2400" b="1" dirty="0" smtClean="0">
                <a:solidFill>
                  <a:srgbClr val="FF0000"/>
                </a:solidFill>
              </a:rPr>
              <a:t>参考资料</a:t>
            </a:r>
            <a:r>
              <a:rPr lang="zh-CN" altLang="en-US" sz="2400" b="1" dirty="0" smtClean="0"/>
              <a:t>：</a:t>
            </a:r>
          </a:p>
          <a:p>
            <a:pPr lvl="0">
              <a:spcBef>
                <a:spcPts val="0"/>
              </a:spcBef>
              <a:buNone/>
            </a:pPr>
            <a:r>
              <a:rPr lang="zh-CN" altLang="en-US" sz="2400" b="1" dirty="0" smtClean="0">
                <a:latin typeface="Times New Roman" pitchFamily="18" charset="0"/>
                <a:cs typeface="Times New Roman" pitchFamily="18" charset="0"/>
              </a:rPr>
              <a:t>   </a:t>
            </a:r>
            <a:r>
              <a:rPr lang="en-US" altLang="zh-CN" sz="2400" b="1" dirty="0" smtClean="0">
                <a:latin typeface="Times New Roman" pitchFamily="18" charset="0"/>
                <a:cs typeface="Times New Roman" pitchFamily="18" charset="0"/>
              </a:rPr>
              <a:t>	</a:t>
            </a:r>
            <a:r>
              <a:rPr lang="en-US" altLang="zh-CN" sz="2400" dirty="0" smtClean="0">
                <a:solidFill>
                  <a:schemeClr val="tx1"/>
                </a:solidFill>
                <a:latin typeface="Times New Roman" pitchFamily="18" charset="0"/>
                <a:cs typeface="Times New Roman" pitchFamily="18" charset="0"/>
              </a:rPr>
              <a:t>Operating System Concepts.</a:t>
            </a:r>
            <a:r>
              <a:rPr lang="zh-CN" altLang="zh-CN" sz="2400" dirty="0" smtClean="0">
                <a:solidFill>
                  <a:schemeClr val="tx1"/>
                </a:solidFill>
                <a:latin typeface="Times New Roman" pitchFamily="18" charset="0"/>
                <a:cs typeface="Times New Roman" pitchFamily="18" charset="0"/>
              </a:rPr>
              <a:t>（</a:t>
            </a:r>
            <a:r>
              <a:rPr lang="en-US" altLang="zh-CN" sz="2400" dirty="0" smtClean="0">
                <a:solidFill>
                  <a:schemeClr val="tx1"/>
                </a:solidFill>
                <a:latin typeface="Times New Roman" pitchFamily="18" charset="0"/>
                <a:cs typeface="Times New Roman" pitchFamily="18" charset="0"/>
              </a:rPr>
              <a:t>The Seventh Edition</a:t>
            </a:r>
            <a:r>
              <a:rPr lang="zh-CN" altLang="zh-CN" sz="2400" dirty="0" smtClean="0">
                <a:solidFill>
                  <a:schemeClr val="tx1"/>
                </a:solidFill>
                <a:latin typeface="Times New Roman" pitchFamily="18" charset="0"/>
                <a:cs typeface="Times New Roman" pitchFamily="18" charset="0"/>
              </a:rPr>
              <a:t>）</a:t>
            </a:r>
            <a:r>
              <a:rPr lang="en-US" altLang="zh-CN" sz="2000" i="1" dirty="0" smtClean="0">
                <a:solidFill>
                  <a:schemeClr val="tx1"/>
                </a:solidFill>
                <a:latin typeface="Times New Roman" pitchFamily="18" charset="0"/>
                <a:cs typeface="Times New Roman" pitchFamily="18" charset="0"/>
              </a:rPr>
              <a:t>Abraham </a:t>
            </a:r>
            <a:r>
              <a:rPr lang="en-US" altLang="zh-CN" sz="2000" i="1" dirty="0" err="1" smtClean="0">
                <a:solidFill>
                  <a:schemeClr val="tx1"/>
                </a:solidFill>
                <a:latin typeface="Times New Roman" pitchFamily="18" charset="0"/>
                <a:cs typeface="Times New Roman" pitchFamily="18" charset="0"/>
              </a:rPr>
              <a:t>Silberschatz</a:t>
            </a:r>
            <a:r>
              <a:rPr lang="en-US" altLang="zh-CN" sz="2000" i="1" dirty="0" smtClean="0">
                <a:solidFill>
                  <a:schemeClr val="tx1"/>
                </a:solidFill>
                <a:latin typeface="Times New Roman" pitchFamily="18" charset="0"/>
                <a:cs typeface="Times New Roman" pitchFamily="18" charset="0"/>
              </a:rPr>
              <a:t> &amp; Peter Baer Galvin &amp; Greg Gagne The High Education Press</a:t>
            </a:r>
            <a:endParaRPr lang="zh-CN" altLang="zh-CN" sz="2000" i="1" dirty="0" smtClean="0">
              <a:solidFill>
                <a:schemeClr val="tx1"/>
              </a:solidFill>
              <a:latin typeface="Times New Roman" pitchFamily="18" charset="0"/>
              <a:cs typeface="Times New Roman" pitchFamily="18" charset="0"/>
            </a:endParaRPr>
          </a:p>
          <a:p>
            <a:pPr lvl="0">
              <a:buNone/>
            </a:pPr>
            <a:r>
              <a:rPr lang="en-US" altLang="zh-CN" sz="2400" dirty="0" smtClean="0">
                <a:solidFill>
                  <a:schemeClr val="tx1"/>
                </a:solidFill>
                <a:latin typeface="Times New Roman" pitchFamily="18" charset="0"/>
                <a:cs typeface="Times New Roman" pitchFamily="18" charset="0"/>
              </a:rPr>
              <a:t>	Modern Operating Systems</a:t>
            </a:r>
            <a:r>
              <a:rPr lang="zh-CN" altLang="zh-CN" sz="2400" dirty="0" smtClean="0">
                <a:solidFill>
                  <a:schemeClr val="tx1"/>
                </a:solidFill>
                <a:latin typeface="Times New Roman" pitchFamily="18" charset="0"/>
                <a:cs typeface="Times New Roman" pitchFamily="18" charset="0"/>
              </a:rPr>
              <a:t>（</a:t>
            </a:r>
            <a:r>
              <a:rPr lang="en-US" altLang="zh-CN" sz="2400" dirty="0" smtClean="0">
                <a:solidFill>
                  <a:schemeClr val="tx1"/>
                </a:solidFill>
                <a:latin typeface="Times New Roman" pitchFamily="18" charset="0"/>
                <a:cs typeface="Times New Roman" pitchFamily="18" charset="0"/>
              </a:rPr>
              <a:t>The Third Edition</a:t>
            </a:r>
            <a:r>
              <a:rPr lang="zh-CN" altLang="zh-CN" sz="2400" dirty="0" smtClean="0">
                <a:solidFill>
                  <a:schemeClr val="tx1"/>
                </a:solidFill>
                <a:latin typeface="Times New Roman" pitchFamily="18" charset="0"/>
                <a:cs typeface="Times New Roman" pitchFamily="18" charset="0"/>
              </a:rPr>
              <a:t>）</a:t>
            </a:r>
            <a:r>
              <a:rPr lang="en-US" altLang="zh-CN" sz="2000" i="1" dirty="0" smtClean="0">
                <a:latin typeface="Times New Roman" pitchFamily="18" charset="0"/>
                <a:cs typeface="Times New Roman" pitchFamily="18" charset="0"/>
              </a:rPr>
              <a:t>Andrew </a:t>
            </a:r>
            <a:r>
              <a:rPr lang="en-US" altLang="zh-CN" sz="2000" i="1" dirty="0" err="1" smtClean="0">
                <a:latin typeface="Times New Roman" pitchFamily="18" charset="0"/>
                <a:cs typeface="Times New Roman" pitchFamily="18" charset="0"/>
              </a:rPr>
              <a:t>Tanenbaum</a:t>
            </a:r>
            <a:endParaRPr lang="en-US" altLang="zh-CN" sz="2400" b="1" dirty="0" smtClean="0">
              <a:solidFill>
                <a:srgbClr val="FF0000"/>
              </a:solidFill>
            </a:endParaRPr>
          </a:p>
          <a:p>
            <a:pPr eaLnBrk="1" hangingPunct="1">
              <a:lnSpc>
                <a:spcPct val="90000"/>
              </a:lnSpc>
              <a:buFont typeface="Wingdings" pitchFamily="2" charset="2"/>
              <a:buNone/>
            </a:pPr>
            <a:r>
              <a:rPr lang="en-US" altLang="zh-CN" sz="2400" b="1" dirty="0" smtClean="0">
                <a:solidFill>
                  <a:srgbClr val="FF0000"/>
                </a:solidFill>
              </a:rPr>
              <a:t>   </a:t>
            </a:r>
            <a:r>
              <a:rPr lang="en-US" altLang="zh-CN" sz="2400" b="1" dirty="0" smtClean="0"/>
              <a:t>《</a:t>
            </a:r>
            <a:r>
              <a:rPr lang="zh-CN" altLang="en-US" sz="2400" b="1" dirty="0" smtClean="0"/>
              <a:t>计算机操作系统教程 </a:t>
            </a:r>
            <a:r>
              <a:rPr lang="en-US" altLang="zh-CN" sz="2400" b="1" dirty="0" smtClean="0"/>
              <a:t>》 </a:t>
            </a:r>
            <a:r>
              <a:rPr lang="en-US" altLang="zh-CN" sz="2400" b="1" dirty="0"/>
              <a:t/>
            </a:r>
            <a:br>
              <a:rPr lang="en-US" altLang="zh-CN" sz="2400" b="1" dirty="0"/>
            </a:br>
            <a:r>
              <a:rPr lang="zh-CN" altLang="en-US" sz="2000" b="1" dirty="0" smtClean="0"/>
              <a:t>张尧学、宋虹，张高等著    清华大学出版社  </a:t>
            </a:r>
            <a:r>
              <a:rPr lang="en-US" altLang="zh-CN" sz="2000" b="1" dirty="0" smtClean="0"/>
              <a:t>2013 </a:t>
            </a:r>
            <a:r>
              <a:rPr lang="zh-CN" altLang="en-US" sz="2000" b="1" dirty="0" smtClean="0"/>
              <a:t>年</a:t>
            </a:r>
            <a:endParaRPr lang="en-US" altLang="zh-CN" sz="2000" b="1" dirty="0" smtClean="0"/>
          </a:p>
          <a:p>
            <a:pPr eaLnBrk="1" hangingPunct="1">
              <a:lnSpc>
                <a:spcPct val="90000"/>
              </a:lnSpc>
              <a:buFont typeface="Wingdings" pitchFamily="2" charset="2"/>
              <a:buNone/>
            </a:pPr>
            <a:r>
              <a:rPr lang="en-US" altLang="zh-CN" sz="2000" b="1" dirty="0"/>
              <a:t> </a:t>
            </a:r>
            <a:r>
              <a:rPr lang="en-US" altLang="zh-CN" sz="2000" b="1" dirty="0" smtClean="0"/>
              <a:t>     ……</a:t>
            </a:r>
            <a:endParaRPr lang="zh-CN" altLang="en-US" sz="2000" b="1" dirty="0" smtClean="0"/>
          </a:p>
          <a:p>
            <a:pPr eaLnBrk="1" hangingPunct="1">
              <a:lnSpc>
                <a:spcPct val="90000"/>
              </a:lnSpc>
              <a:buFont typeface="Wingdings" pitchFamily="2" charset="2"/>
              <a:buNone/>
            </a:pPr>
            <a:r>
              <a:rPr lang="zh-CN" altLang="en-US" sz="2400" b="1" dirty="0" smtClean="0"/>
              <a:t>      </a:t>
            </a:r>
            <a:endParaRPr lang="zh-CN" altLang="en-US" sz="2000" b="1" dirty="0" smtClean="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分时系统">
            <a:hlinkClick r:id="rId2" tooltip="分时系统"/>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060848"/>
            <a:ext cx="6048672" cy="449618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a:spLocks noGrp="1" noChangeArrowheads="1"/>
          </p:cNvSpPr>
          <p:nvPr>
            <p:ph type="title"/>
          </p:nvPr>
        </p:nvSpPr>
        <p:spPr>
          <a:xfrm>
            <a:off x="1150938" y="214313"/>
            <a:ext cx="7793037" cy="1462087"/>
          </a:xfrm>
        </p:spPr>
        <p:txBody>
          <a:bodyPr/>
          <a:lstStyle/>
          <a:p>
            <a:pPr eaLnBrk="1" hangingPunct="1"/>
            <a:r>
              <a:rPr lang="zh-CN" altLang="en-US" b="1" dirty="0" smtClean="0"/>
              <a:t>分时系统</a:t>
            </a:r>
            <a:r>
              <a:rPr kumimoji="1" lang="en-US" altLang="zh-CN" sz="4000" b="1" dirty="0" smtClean="0">
                <a:solidFill>
                  <a:schemeClr val="folHlink"/>
                </a:solidFill>
                <a:latin typeface="Times New Roman" pitchFamily="18" charset="0"/>
              </a:rPr>
              <a:t>(Time-Sharing System)</a:t>
            </a:r>
          </a:p>
        </p:txBody>
      </p:sp>
    </p:spTree>
    <p:extLst>
      <p:ext uri="{BB962C8B-B14F-4D97-AF65-F5344CB8AC3E}">
        <p14:creationId xmlns:p14="http://schemas.microsoft.com/office/powerpoint/2010/main" val="3121915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4"/>
          <p:cNvSpPr txBox="1">
            <a:spLocks noChangeArrowheads="1"/>
          </p:cNvSpPr>
          <p:nvPr/>
        </p:nvSpPr>
        <p:spPr bwMode="auto">
          <a:xfrm>
            <a:off x="1476375" y="938213"/>
            <a:ext cx="4171950" cy="762000"/>
          </a:xfrm>
          <a:prstGeom prst="rect">
            <a:avLst/>
          </a:prstGeom>
          <a:noFill/>
          <a:ln w="9525">
            <a:noFill/>
            <a:miter lim="800000"/>
            <a:headEnd/>
            <a:tailEnd/>
          </a:ln>
        </p:spPr>
        <p:txBody>
          <a:bodyPr wrap="none">
            <a:spAutoFit/>
          </a:bodyPr>
          <a:lstStyle/>
          <a:p>
            <a:r>
              <a:rPr kumimoji="1" lang="zh-CN" altLang="en-US" sz="4400">
                <a:solidFill>
                  <a:schemeClr val="folHlink"/>
                </a:solidFill>
                <a:latin typeface="Times New Roman" pitchFamily="18" charset="0"/>
              </a:rPr>
              <a:t>分时系统的特征</a:t>
            </a:r>
            <a:r>
              <a:rPr kumimoji="1" lang="zh-CN" altLang="en-US" sz="2400">
                <a:solidFill>
                  <a:schemeClr val="folHlink"/>
                </a:solidFill>
                <a:latin typeface="Times New Roman" pitchFamily="18" charset="0"/>
              </a:rPr>
              <a:t> </a:t>
            </a:r>
          </a:p>
        </p:txBody>
      </p:sp>
      <p:sp>
        <p:nvSpPr>
          <p:cNvPr id="33795" name="Text Box 5"/>
          <p:cNvSpPr txBox="1">
            <a:spLocks noChangeArrowheads="1"/>
          </p:cNvSpPr>
          <p:nvPr/>
        </p:nvSpPr>
        <p:spPr bwMode="auto">
          <a:xfrm>
            <a:off x="971550" y="2124075"/>
            <a:ext cx="7632700" cy="3681413"/>
          </a:xfrm>
          <a:prstGeom prst="rect">
            <a:avLst/>
          </a:prstGeom>
          <a:noFill/>
          <a:ln w="9525">
            <a:noFill/>
            <a:miter lim="800000"/>
            <a:headEnd/>
            <a:tailEnd/>
          </a:ln>
        </p:spPr>
        <p:txBody>
          <a:bodyPr>
            <a:spAutoFit/>
          </a:bodyPr>
          <a:lstStyle/>
          <a:p>
            <a:pPr marL="457200" indent="-457200">
              <a:lnSpc>
                <a:spcPct val="120000"/>
              </a:lnSpc>
              <a:buFontTx/>
              <a:buAutoNum type="arabicParenBoth"/>
            </a:pPr>
            <a:r>
              <a:rPr kumimoji="1" lang="zh-CN" altLang="en-US" sz="2800" dirty="0">
                <a:solidFill>
                  <a:schemeClr val="folHlink"/>
                </a:solidFill>
                <a:latin typeface="Times New Roman" pitchFamily="18" charset="0"/>
              </a:rPr>
              <a:t>多路性</a:t>
            </a:r>
            <a:r>
              <a:rPr kumimoji="1" lang="zh-CN" altLang="en-US" sz="2800" dirty="0">
                <a:latin typeface="Times New Roman" pitchFamily="18" charset="0"/>
              </a:rPr>
              <a:t>：一台主机上连接多台终端，能同时为多个用户服务。</a:t>
            </a:r>
          </a:p>
          <a:p>
            <a:pPr marL="457200" indent="-457200">
              <a:lnSpc>
                <a:spcPct val="120000"/>
              </a:lnSpc>
            </a:pPr>
            <a:r>
              <a:rPr kumimoji="1" lang="en-US" altLang="zh-CN" sz="2800" dirty="0">
                <a:latin typeface="Times New Roman" pitchFamily="18" charset="0"/>
              </a:rPr>
              <a:t>(2) </a:t>
            </a:r>
            <a:r>
              <a:rPr kumimoji="1" lang="zh-CN" altLang="en-US" sz="2800" dirty="0">
                <a:solidFill>
                  <a:schemeClr val="folHlink"/>
                </a:solidFill>
                <a:latin typeface="Times New Roman" pitchFamily="18" charset="0"/>
              </a:rPr>
              <a:t>独立性</a:t>
            </a:r>
            <a:r>
              <a:rPr kumimoji="1" lang="zh-CN" altLang="en-US" sz="2800" dirty="0">
                <a:latin typeface="Times New Roman" pitchFamily="18" charset="0"/>
              </a:rPr>
              <a:t>：每个用户都像独占主机一样，独立工作，互不干扰。 </a:t>
            </a:r>
          </a:p>
          <a:p>
            <a:pPr marL="457200" indent="-457200">
              <a:lnSpc>
                <a:spcPct val="120000"/>
              </a:lnSpc>
            </a:pPr>
            <a:r>
              <a:rPr kumimoji="1" lang="en-US" altLang="zh-CN" sz="2800" dirty="0">
                <a:latin typeface="Times New Roman" pitchFamily="18" charset="0"/>
              </a:rPr>
              <a:t>(3) </a:t>
            </a:r>
            <a:r>
              <a:rPr kumimoji="1" lang="zh-CN" altLang="en-US" sz="2800" dirty="0">
                <a:solidFill>
                  <a:schemeClr val="folHlink"/>
                </a:solidFill>
                <a:latin typeface="Times New Roman" pitchFamily="18" charset="0"/>
              </a:rPr>
              <a:t>及时性</a:t>
            </a:r>
            <a:r>
              <a:rPr kumimoji="1" lang="zh-CN" altLang="en-US" sz="2800" dirty="0">
                <a:latin typeface="Times New Roman" pitchFamily="18" charset="0"/>
              </a:rPr>
              <a:t>：系统以用户能接受的等待时间（</a:t>
            </a:r>
            <a:r>
              <a:rPr kumimoji="1" lang="zh-CN" altLang="en-US" sz="2800" dirty="0" smtClean="0">
                <a:latin typeface="Times New Roman" pitchFamily="18" charset="0"/>
              </a:rPr>
              <a:t>如</a:t>
            </a:r>
            <a:r>
              <a:rPr kumimoji="1" lang="en-US" altLang="zh-CN" sz="2800" dirty="0" smtClean="0">
                <a:latin typeface="Times New Roman" pitchFamily="18" charset="0"/>
              </a:rPr>
              <a:t>1-3s</a:t>
            </a:r>
            <a:r>
              <a:rPr kumimoji="1" lang="zh-CN" altLang="en-US" sz="2800" dirty="0">
                <a:latin typeface="Times New Roman" pitchFamily="18" charset="0"/>
              </a:rPr>
              <a:t>）及时响应用户的请求。 </a:t>
            </a:r>
          </a:p>
          <a:p>
            <a:pPr marL="457200" indent="-457200">
              <a:lnSpc>
                <a:spcPct val="120000"/>
              </a:lnSpc>
            </a:pPr>
            <a:r>
              <a:rPr kumimoji="1" lang="en-US" altLang="zh-CN" sz="2800" dirty="0">
                <a:latin typeface="Times New Roman" pitchFamily="18" charset="0"/>
              </a:rPr>
              <a:t>(4) </a:t>
            </a:r>
            <a:r>
              <a:rPr kumimoji="1" lang="zh-CN" altLang="en-US" sz="2800" dirty="0">
                <a:solidFill>
                  <a:schemeClr val="folHlink"/>
                </a:solidFill>
                <a:latin typeface="Times New Roman" pitchFamily="18" charset="0"/>
              </a:rPr>
              <a:t>交互性</a:t>
            </a:r>
            <a:r>
              <a:rPr kumimoji="1" lang="zh-CN" altLang="en-US" sz="2800" dirty="0">
                <a:latin typeface="Times New Roman" pitchFamily="18" charset="0"/>
              </a:rPr>
              <a:t>：能进行广泛的人机交互。</a:t>
            </a:r>
            <a:r>
              <a:rPr kumimoji="1" lang="zh-CN" altLang="en-US" sz="2400" dirty="0">
                <a:latin typeface="Times New Roman" pitchFamily="18" charset="0"/>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kumimoji="1" lang="zh-CN" altLang="en-US" sz="4000" b="1" smtClean="0">
                <a:solidFill>
                  <a:schemeClr val="folHlink"/>
                </a:solidFill>
              </a:rPr>
              <a:t>实时系统</a:t>
            </a:r>
            <a:r>
              <a:rPr kumimoji="1" lang="en-US" altLang="zh-CN" sz="4000" b="1" smtClean="0">
                <a:solidFill>
                  <a:schemeClr val="folHlink"/>
                </a:solidFill>
              </a:rPr>
              <a:t>(Real-Time System)</a:t>
            </a:r>
          </a:p>
        </p:txBody>
      </p:sp>
      <p:sp>
        <p:nvSpPr>
          <p:cNvPr id="34819" name="Rectangle 3"/>
          <p:cNvSpPr>
            <a:spLocks noGrp="1" noChangeArrowheads="1"/>
          </p:cNvSpPr>
          <p:nvPr>
            <p:ph type="body" idx="1"/>
          </p:nvPr>
        </p:nvSpPr>
        <p:spPr>
          <a:xfrm>
            <a:off x="827088" y="1773238"/>
            <a:ext cx="7561262" cy="2203450"/>
          </a:xfrm>
        </p:spPr>
        <p:txBody>
          <a:bodyPr/>
          <a:lstStyle/>
          <a:p>
            <a:pPr marL="457200" indent="-457200" algn="just" eaLnBrk="1" hangingPunct="1">
              <a:lnSpc>
                <a:spcPct val="130000"/>
              </a:lnSpc>
              <a:spcBef>
                <a:spcPct val="0"/>
              </a:spcBef>
              <a:buClrTx/>
              <a:buSzTx/>
              <a:buFontTx/>
              <a:buNone/>
            </a:pPr>
            <a:r>
              <a:rPr kumimoji="1" lang="en-US" altLang="zh-CN" b="1" smtClean="0"/>
              <a:t>		</a:t>
            </a:r>
            <a:r>
              <a:rPr kumimoji="1" lang="zh-CN" altLang="en-US" sz="2400" b="1" smtClean="0"/>
              <a:t>所谓</a:t>
            </a:r>
            <a:r>
              <a:rPr kumimoji="1" lang="zh-CN" altLang="en-US" sz="2400" b="1" smtClean="0">
                <a:latin typeface="Arial" charset="0"/>
              </a:rPr>
              <a:t>“</a:t>
            </a:r>
            <a:r>
              <a:rPr kumimoji="1" lang="zh-CN" altLang="en-US" sz="2400" b="1" smtClean="0"/>
              <a:t>实时</a:t>
            </a:r>
            <a:r>
              <a:rPr kumimoji="1" lang="zh-CN" altLang="en-US" sz="2400" b="1" smtClean="0">
                <a:latin typeface="Arial" charset="0"/>
              </a:rPr>
              <a:t>”</a:t>
            </a:r>
            <a:r>
              <a:rPr kumimoji="1" lang="zh-CN" altLang="en-US" sz="2400" b="1" smtClean="0"/>
              <a:t>，是表示</a:t>
            </a:r>
            <a:r>
              <a:rPr kumimoji="1" lang="zh-CN" altLang="en-US" sz="2400" b="1" smtClean="0">
                <a:latin typeface="Arial" charset="0"/>
              </a:rPr>
              <a:t>“</a:t>
            </a:r>
            <a:r>
              <a:rPr kumimoji="1" lang="zh-CN" altLang="en-US" sz="2400" b="1" smtClean="0"/>
              <a:t>及时</a:t>
            </a:r>
            <a:r>
              <a:rPr kumimoji="1" lang="zh-CN" altLang="en-US" sz="2400" b="1" smtClean="0">
                <a:latin typeface="Arial" charset="0"/>
              </a:rPr>
              <a:t>”</a:t>
            </a:r>
            <a:r>
              <a:rPr kumimoji="1" lang="zh-CN" altLang="en-US" sz="2400" b="1" smtClean="0"/>
              <a:t>，而实时系统是指系统能及时</a:t>
            </a:r>
            <a:r>
              <a:rPr kumimoji="1" lang="en-US" altLang="zh-CN" sz="2400" b="1" smtClean="0"/>
              <a:t>(</a:t>
            </a:r>
            <a:r>
              <a:rPr kumimoji="1" lang="zh-CN" altLang="en-US" sz="2400" b="1" smtClean="0"/>
              <a:t>或即时</a:t>
            </a:r>
            <a:r>
              <a:rPr kumimoji="1" lang="en-US" altLang="zh-CN" sz="2400" b="1" smtClean="0"/>
              <a:t>)</a:t>
            </a:r>
            <a:r>
              <a:rPr kumimoji="1" lang="zh-CN" altLang="en-US" sz="2400" b="1" smtClean="0"/>
              <a:t>响应外部事件的请求，在规定的时间内完成对该事件的处理，并控制所有实时任务协调一致地运行。它分为以下两大类：		</a:t>
            </a:r>
          </a:p>
        </p:txBody>
      </p:sp>
      <p:sp>
        <p:nvSpPr>
          <p:cNvPr id="34820" name="Rectangle 6"/>
          <p:cNvSpPr>
            <a:spLocks noChangeArrowheads="1"/>
          </p:cNvSpPr>
          <p:nvPr/>
        </p:nvSpPr>
        <p:spPr bwMode="auto">
          <a:xfrm>
            <a:off x="1258888" y="3933825"/>
            <a:ext cx="7200900" cy="2132013"/>
          </a:xfrm>
          <a:prstGeom prst="rect">
            <a:avLst/>
          </a:prstGeom>
          <a:noFill/>
          <a:ln w="9525">
            <a:noFill/>
            <a:miter lim="800000"/>
            <a:headEnd/>
            <a:tailEnd/>
          </a:ln>
        </p:spPr>
        <p:txBody>
          <a:bodyPr/>
          <a:lstStyle/>
          <a:p>
            <a:pPr marL="609600" indent="-609600">
              <a:lnSpc>
                <a:spcPct val="130000"/>
              </a:lnSpc>
              <a:buClr>
                <a:schemeClr val="folHlink"/>
              </a:buClr>
              <a:buSzPct val="60000"/>
              <a:buFont typeface="Wingdings" pitchFamily="2" charset="2"/>
              <a:buNone/>
            </a:pPr>
            <a:r>
              <a:rPr kumimoji="1" lang="en-US" altLang="zh-CN" sz="2400"/>
              <a:t>1</a:t>
            </a:r>
            <a:r>
              <a:rPr kumimoji="1" lang="zh-CN" altLang="en-US" sz="2400"/>
              <a:t>、实时控制系统。通常指以计算机为中心的生产过程控制系统和武器控制系统。                                                                                                                                                </a:t>
            </a:r>
          </a:p>
          <a:p>
            <a:pPr marL="609600" indent="-609600">
              <a:lnSpc>
                <a:spcPct val="130000"/>
              </a:lnSpc>
              <a:buClr>
                <a:schemeClr val="folHlink"/>
              </a:buClr>
              <a:buSzPct val="60000"/>
              <a:buFont typeface="Wingdings" pitchFamily="2" charset="2"/>
              <a:buNone/>
            </a:pPr>
            <a:r>
              <a:rPr kumimoji="1" lang="en-US" altLang="zh-CN" sz="2400"/>
              <a:t>2</a:t>
            </a:r>
            <a:r>
              <a:rPr kumimoji="1" lang="zh-CN" altLang="en-US" sz="2400"/>
              <a:t>、实时信息处理系统。通常是指对信息进行实时处理的系统。</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b="1" smtClean="0"/>
              <a:t>微机操作系统</a:t>
            </a:r>
          </a:p>
        </p:txBody>
      </p:sp>
      <p:sp>
        <p:nvSpPr>
          <p:cNvPr id="35843" name="Rectangle 3"/>
          <p:cNvSpPr>
            <a:spLocks noGrp="1" noChangeArrowheads="1"/>
          </p:cNvSpPr>
          <p:nvPr>
            <p:ph type="body" idx="1"/>
          </p:nvPr>
        </p:nvSpPr>
        <p:spPr>
          <a:xfrm>
            <a:off x="1187450" y="2276475"/>
            <a:ext cx="6264275" cy="2386013"/>
          </a:xfrm>
        </p:spPr>
        <p:txBody>
          <a:bodyPr/>
          <a:lstStyle/>
          <a:p>
            <a:pPr eaLnBrk="1" hangingPunct="1"/>
            <a:r>
              <a:rPr lang="zh-CN" altLang="en-US" b="1" smtClean="0"/>
              <a:t>单用户单任务操作系统</a:t>
            </a:r>
          </a:p>
          <a:p>
            <a:pPr eaLnBrk="1" hangingPunct="1"/>
            <a:r>
              <a:rPr lang="zh-CN" altLang="en-US" b="1" smtClean="0"/>
              <a:t>单用户多任务操作系统</a:t>
            </a:r>
          </a:p>
          <a:p>
            <a:pPr eaLnBrk="1" hangingPunct="1"/>
            <a:r>
              <a:rPr lang="zh-CN" altLang="en-US" b="1" smtClean="0"/>
              <a:t>多用户多任务操作系统</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Grp="1" noChangeArrowheads="1"/>
          </p:cNvSpPr>
          <p:nvPr>
            <p:ph type="title"/>
          </p:nvPr>
        </p:nvSpPr>
        <p:spPr/>
        <p:txBody>
          <a:bodyPr/>
          <a:lstStyle/>
          <a:p>
            <a:pPr eaLnBrk="1" hangingPunct="1"/>
            <a:r>
              <a:rPr lang="zh-CN" altLang="en-US" sz="4000" b="1" smtClean="0"/>
              <a:t>通用操作系统</a:t>
            </a:r>
          </a:p>
        </p:txBody>
      </p:sp>
      <p:sp>
        <p:nvSpPr>
          <p:cNvPr id="36867" name="Text Box 6"/>
          <p:cNvSpPr txBox="1">
            <a:spLocks noChangeArrowheads="1"/>
          </p:cNvSpPr>
          <p:nvPr/>
        </p:nvSpPr>
        <p:spPr bwMode="auto">
          <a:xfrm>
            <a:off x="1187450" y="2276475"/>
            <a:ext cx="7200900" cy="2870200"/>
          </a:xfrm>
          <a:prstGeom prst="rect">
            <a:avLst/>
          </a:prstGeom>
          <a:noFill/>
          <a:ln w="9525">
            <a:noFill/>
            <a:miter lim="800000"/>
            <a:headEnd/>
            <a:tailEnd/>
          </a:ln>
        </p:spPr>
        <p:txBody>
          <a:bodyPr>
            <a:spAutoFit/>
          </a:bodyPr>
          <a:lstStyle/>
          <a:p>
            <a:pPr>
              <a:lnSpc>
                <a:spcPct val="130000"/>
              </a:lnSpc>
            </a:pPr>
            <a:r>
              <a:rPr kumimoji="1" lang="en-US" altLang="zh-CN" sz="2800" dirty="0">
                <a:latin typeface="Times New Roman" pitchFamily="18" charset="0"/>
              </a:rPr>
              <a:t>        </a:t>
            </a:r>
            <a:r>
              <a:rPr kumimoji="1" lang="zh-CN" altLang="en-US" sz="2800" dirty="0">
                <a:latin typeface="Times New Roman" pitchFamily="18" charset="0"/>
              </a:rPr>
              <a:t>目前的操作系统，通常具有分时、实时和批处理功能，又称作通用操作系统。可适用于计算、事务处理等多种领域，能运行在多种硬件平台上，如 </a:t>
            </a:r>
            <a:r>
              <a:rPr kumimoji="1" lang="en-US" altLang="zh-CN" sz="2800" dirty="0">
                <a:latin typeface="Times New Roman" pitchFamily="18" charset="0"/>
              </a:rPr>
              <a:t>UNIX</a:t>
            </a:r>
            <a:r>
              <a:rPr kumimoji="1" lang="zh-CN" altLang="en-US" sz="2800" dirty="0">
                <a:latin typeface="Times New Roman" pitchFamily="18" charset="0"/>
              </a:rPr>
              <a:t>系统、</a:t>
            </a:r>
            <a:r>
              <a:rPr kumimoji="1" lang="en-US" altLang="zh-CN" sz="2800" dirty="0">
                <a:latin typeface="Times New Roman" pitchFamily="18" charset="0"/>
              </a:rPr>
              <a:t>Windows </a:t>
            </a:r>
            <a:r>
              <a:rPr kumimoji="1" lang="zh-CN" altLang="en-US" sz="2800" dirty="0" smtClean="0">
                <a:latin typeface="Times New Roman" pitchFamily="18" charset="0"/>
              </a:rPr>
              <a:t>等</a:t>
            </a:r>
            <a:r>
              <a:rPr kumimoji="1" lang="zh-CN" altLang="en-US" sz="2800" dirty="0">
                <a:latin typeface="Times New Roman" pitchFamily="18" charset="0"/>
              </a:rPr>
              <a:t>。－－通用化。</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z="4000" b="1" smtClean="0"/>
              <a:t>常用的操作系统</a:t>
            </a:r>
          </a:p>
        </p:txBody>
      </p:sp>
      <p:sp>
        <p:nvSpPr>
          <p:cNvPr id="37891" name="Rectangle 3"/>
          <p:cNvSpPr>
            <a:spLocks noGrp="1" noChangeArrowheads="1"/>
          </p:cNvSpPr>
          <p:nvPr>
            <p:ph type="body" idx="1"/>
          </p:nvPr>
        </p:nvSpPr>
        <p:spPr>
          <a:xfrm>
            <a:off x="1116013" y="2051050"/>
            <a:ext cx="7772400" cy="4186238"/>
          </a:xfrm>
          <a:noFill/>
        </p:spPr>
        <p:txBody>
          <a:bodyPr/>
          <a:lstStyle/>
          <a:p>
            <a:pPr eaLnBrk="1" hangingPunct="1">
              <a:lnSpc>
                <a:spcPct val="90000"/>
              </a:lnSpc>
            </a:pPr>
            <a:r>
              <a:rPr lang="en-US" altLang="zh-CN" b="1" dirty="0" smtClean="0">
                <a:latin typeface="Times New Roman" pitchFamily="18" charset="0"/>
              </a:rPr>
              <a:t>MS OS: MS DOS, MS Windows 3.x, Windows 95, Windows NT, Windows 2000</a:t>
            </a:r>
            <a:r>
              <a:rPr lang="zh-CN" altLang="en-US" b="1" dirty="0" smtClean="0">
                <a:latin typeface="Times New Roman" pitchFamily="18" charset="0"/>
              </a:rPr>
              <a:t>，</a:t>
            </a:r>
            <a:r>
              <a:rPr lang="en-US" altLang="zh-CN" b="1" dirty="0" smtClean="0">
                <a:latin typeface="Times New Roman" pitchFamily="18" charset="0"/>
              </a:rPr>
              <a:t> Windows7</a:t>
            </a:r>
            <a:r>
              <a:rPr lang="zh-CN" altLang="en-US" b="1" dirty="0" smtClean="0">
                <a:latin typeface="Times New Roman" pitchFamily="18" charset="0"/>
              </a:rPr>
              <a:t>、</a:t>
            </a:r>
            <a:r>
              <a:rPr lang="en-US" altLang="zh-CN" b="1" dirty="0" smtClean="0">
                <a:latin typeface="Times New Roman" pitchFamily="18" charset="0"/>
              </a:rPr>
              <a:t>Windows 10</a:t>
            </a:r>
            <a:endParaRPr lang="en-US" altLang="zh-CN" b="1" dirty="0" smtClean="0">
              <a:latin typeface="Times New Roman" pitchFamily="18" charset="0"/>
            </a:endParaRPr>
          </a:p>
          <a:p>
            <a:pPr eaLnBrk="1" hangingPunct="1">
              <a:lnSpc>
                <a:spcPct val="90000"/>
              </a:lnSpc>
            </a:pPr>
            <a:r>
              <a:rPr lang="en-US" altLang="zh-CN" b="1" dirty="0" smtClean="0">
                <a:latin typeface="Times New Roman" pitchFamily="18" charset="0"/>
              </a:rPr>
              <a:t>UNIX: BSD, SRV4, OSF1, SCO UNIX, AIX, Solaris, Linux</a:t>
            </a:r>
          </a:p>
          <a:p>
            <a:pPr eaLnBrk="1" hangingPunct="1">
              <a:lnSpc>
                <a:spcPct val="90000"/>
              </a:lnSpc>
            </a:pPr>
            <a:r>
              <a:rPr lang="en-US" altLang="zh-CN" b="1" dirty="0" err="1" smtClean="0">
                <a:latin typeface="Times New Roman" pitchFamily="18" charset="0"/>
              </a:rPr>
              <a:t>NOS</a:t>
            </a:r>
            <a:r>
              <a:rPr lang="en-US" altLang="zh-CN" b="1" dirty="0" smtClean="0">
                <a:latin typeface="Times New Roman" pitchFamily="18" charset="0"/>
              </a:rPr>
              <a:t>: Novell Netware</a:t>
            </a:r>
          </a:p>
          <a:p>
            <a:pPr eaLnBrk="1" hangingPunct="1">
              <a:lnSpc>
                <a:spcPct val="90000"/>
              </a:lnSpc>
            </a:pPr>
            <a:r>
              <a:rPr lang="en-US" altLang="zh-CN" b="1" dirty="0" err="1" smtClean="0">
                <a:latin typeface="Times New Roman" pitchFamily="18" charset="0"/>
              </a:rPr>
              <a:t>RTOS</a:t>
            </a:r>
            <a:r>
              <a:rPr lang="en-US" altLang="zh-CN" b="1" dirty="0" smtClean="0">
                <a:latin typeface="Times New Roman" pitchFamily="18" charset="0"/>
              </a:rPr>
              <a:t>: </a:t>
            </a:r>
            <a:r>
              <a:rPr lang="en-US" altLang="zh-CN" b="1" dirty="0" err="1" smtClean="0">
                <a:latin typeface="Times New Roman" pitchFamily="18" charset="0"/>
              </a:rPr>
              <a:t>VxWorks</a:t>
            </a:r>
            <a:r>
              <a:rPr lang="en-US" altLang="zh-CN" b="1" dirty="0" smtClean="0">
                <a:latin typeface="Times New Roman" pitchFamily="18" charset="0"/>
              </a:rPr>
              <a:t>, </a:t>
            </a:r>
            <a:r>
              <a:rPr lang="en-US" altLang="zh-CN" b="1" dirty="0" err="1" smtClean="0">
                <a:latin typeface="Times New Roman" pitchFamily="18" charset="0"/>
              </a:rPr>
              <a:t>pSoS</a:t>
            </a:r>
            <a:endParaRPr lang="en-US" altLang="zh-CN" b="1" dirty="0" smtClean="0">
              <a:latin typeface="Times New Roman" pitchFamily="18" charset="0"/>
            </a:endParaRPr>
          </a:p>
          <a:p>
            <a:pPr eaLnBrk="1" hangingPunct="1">
              <a:lnSpc>
                <a:spcPct val="90000"/>
              </a:lnSpc>
            </a:pPr>
            <a:r>
              <a:rPr lang="zh-CN" altLang="en-US" b="1" dirty="0" smtClean="0">
                <a:latin typeface="Times New Roman" pitchFamily="18" charset="0"/>
              </a:rPr>
              <a:t>手机</a:t>
            </a:r>
            <a:r>
              <a:rPr lang="en-US" altLang="zh-CN" b="1" dirty="0" smtClean="0">
                <a:latin typeface="Times New Roman" pitchFamily="18" charset="0"/>
              </a:rPr>
              <a:t>OS</a:t>
            </a:r>
            <a:r>
              <a:rPr lang="zh-CN" altLang="en-US" b="1" dirty="0" smtClean="0">
                <a:latin typeface="Times New Roman" pitchFamily="18" charset="0"/>
              </a:rPr>
              <a:t>：</a:t>
            </a:r>
            <a:r>
              <a:rPr lang="en-US" altLang="zh-CN" b="1" dirty="0" smtClean="0">
                <a:latin typeface="Times New Roman" pitchFamily="18" charset="0"/>
              </a:rPr>
              <a:t>Google</a:t>
            </a:r>
            <a:r>
              <a:rPr lang="zh-CN" altLang="en-US" b="1" dirty="0" smtClean="0">
                <a:latin typeface="Times New Roman" pitchFamily="18" charset="0"/>
              </a:rPr>
              <a:t>的</a:t>
            </a:r>
            <a:r>
              <a:rPr lang="en-US" altLang="zh-CN" b="1" dirty="0" smtClean="0">
                <a:latin typeface="Times New Roman" pitchFamily="18" charset="0"/>
              </a:rPr>
              <a:t>Android</a:t>
            </a:r>
            <a:r>
              <a:rPr lang="zh-CN" altLang="en-US" b="1" dirty="0" smtClean="0">
                <a:latin typeface="Times New Roman" pitchFamily="18" charset="0"/>
              </a:rPr>
              <a:t>和苹果的</a:t>
            </a:r>
            <a:r>
              <a:rPr lang="en-US" altLang="zh-CN" b="1" dirty="0" smtClean="0">
                <a:latin typeface="Times New Roman" pitchFamily="18" charset="0"/>
              </a:rPr>
              <a:t>iOS    /</a:t>
            </a:r>
            <a:endParaRPr lang="en-US" altLang="zh-CN" b="1" dirty="0" smtClean="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b="1" smtClean="0"/>
              <a:t>第一章  操作系统引论</a:t>
            </a:r>
          </a:p>
        </p:txBody>
      </p:sp>
      <p:sp>
        <p:nvSpPr>
          <p:cNvPr id="17411" name="Rectangle 3"/>
          <p:cNvSpPr>
            <a:spLocks noGrp="1" noChangeArrowheads="1"/>
          </p:cNvSpPr>
          <p:nvPr>
            <p:ph type="body" idx="1"/>
          </p:nvPr>
        </p:nvSpPr>
        <p:spPr>
          <a:xfrm>
            <a:off x="1182688" y="2017713"/>
            <a:ext cx="6197600" cy="3355975"/>
          </a:xfrm>
        </p:spPr>
        <p:txBody>
          <a:bodyPr/>
          <a:lstStyle/>
          <a:p>
            <a:pPr eaLnBrk="1" hangingPunct="1"/>
            <a:r>
              <a:rPr lang="zh-CN" altLang="en-US" b="1" dirty="0" smtClean="0"/>
              <a:t>什么是操作系统</a:t>
            </a:r>
          </a:p>
          <a:p>
            <a:pPr eaLnBrk="1" hangingPunct="1"/>
            <a:r>
              <a:rPr lang="zh-CN" altLang="en-US" b="1" dirty="0" smtClean="0"/>
              <a:t>操作系统的发展过程</a:t>
            </a:r>
          </a:p>
          <a:p>
            <a:pPr eaLnBrk="1" hangingPunct="1"/>
            <a:r>
              <a:rPr lang="zh-CN" altLang="en-US" b="1" dirty="0" smtClean="0">
                <a:solidFill>
                  <a:srgbClr val="FF0000"/>
                </a:solidFill>
              </a:rPr>
              <a:t>操作系统的基本特征</a:t>
            </a:r>
          </a:p>
          <a:p>
            <a:pPr eaLnBrk="1" hangingPunct="1"/>
            <a:r>
              <a:rPr lang="zh-CN" altLang="en-US" b="1" dirty="0" smtClean="0"/>
              <a:t>操作系统的主要功能</a:t>
            </a:r>
          </a:p>
          <a:p>
            <a:pPr eaLnBrk="1" hangingPunct="1"/>
            <a:r>
              <a:rPr lang="zh-CN" altLang="en-US" b="1" dirty="0" smtClean="0"/>
              <a:t>操作系统的结构设计</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kumimoji="1" lang="en-US" altLang="zh-CN" smtClean="0">
                <a:solidFill>
                  <a:schemeClr val="folHlink"/>
                </a:solidFill>
                <a:latin typeface="Times New Roman" pitchFamily="18" charset="0"/>
              </a:rPr>
              <a:t>1.3 </a:t>
            </a:r>
            <a:r>
              <a:rPr kumimoji="1" lang="en-US" altLang="zh-CN" smtClean="0">
                <a:solidFill>
                  <a:schemeClr val="folHlink"/>
                </a:solidFill>
              </a:rPr>
              <a:t> </a:t>
            </a:r>
            <a:r>
              <a:rPr kumimoji="1" lang="zh-CN" altLang="en-US" smtClean="0">
                <a:solidFill>
                  <a:schemeClr val="folHlink"/>
                </a:solidFill>
              </a:rPr>
              <a:t>操作系统的基本特性</a:t>
            </a:r>
          </a:p>
        </p:txBody>
      </p:sp>
      <p:sp>
        <p:nvSpPr>
          <p:cNvPr id="38915" name="Rectangle 3"/>
          <p:cNvSpPr>
            <a:spLocks noGrp="1" noChangeArrowheads="1"/>
          </p:cNvSpPr>
          <p:nvPr>
            <p:ph type="body" idx="1"/>
          </p:nvPr>
        </p:nvSpPr>
        <p:spPr>
          <a:xfrm>
            <a:off x="1187450" y="2193925"/>
            <a:ext cx="7350125" cy="3035300"/>
          </a:xfrm>
        </p:spPr>
        <p:txBody>
          <a:bodyPr/>
          <a:lstStyle/>
          <a:p>
            <a:pPr eaLnBrk="1" hangingPunct="1">
              <a:buFont typeface="Wingdings" pitchFamily="2" charset="2"/>
              <a:buNone/>
            </a:pPr>
            <a:r>
              <a:rPr lang="zh-CN" altLang="en-US" sz="2800" b="1" smtClean="0"/>
              <a:t>多道程序设计的现代</a:t>
            </a:r>
            <a:r>
              <a:rPr lang="en-US" altLang="zh-CN" sz="2800" b="1" smtClean="0"/>
              <a:t>OS</a:t>
            </a:r>
            <a:r>
              <a:rPr lang="zh-CN" altLang="en-US" sz="2800" b="1" smtClean="0"/>
              <a:t>都具有的基本特征：</a:t>
            </a:r>
          </a:p>
          <a:p>
            <a:pPr eaLnBrk="1" hangingPunct="1"/>
            <a:r>
              <a:rPr lang="zh-CN" altLang="en-US" sz="2800" b="1" smtClean="0"/>
              <a:t>并发（</a:t>
            </a:r>
            <a:r>
              <a:rPr lang="en-US" altLang="zh-CN" sz="2800" b="1" smtClean="0"/>
              <a:t>Concurrence</a:t>
            </a:r>
            <a:r>
              <a:rPr lang="zh-CN" altLang="en-US" sz="2800" b="1" smtClean="0"/>
              <a:t>）</a:t>
            </a:r>
          </a:p>
          <a:p>
            <a:pPr eaLnBrk="1" hangingPunct="1"/>
            <a:r>
              <a:rPr lang="zh-CN" altLang="en-US" sz="2800" b="1" smtClean="0"/>
              <a:t>共享（</a:t>
            </a:r>
            <a:r>
              <a:rPr lang="en-US" altLang="zh-CN" sz="2800" b="1" smtClean="0"/>
              <a:t>Sharing</a:t>
            </a:r>
            <a:r>
              <a:rPr lang="zh-CN" altLang="en-US" sz="2800" b="1" smtClean="0"/>
              <a:t>）</a:t>
            </a:r>
          </a:p>
          <a:p>
            <a:pPr eaLnBrk="1" hangingPunct="1"/>
            <a:r>
              <a:rPr lang="zh-CN" altLang="en-US" sz="2800" b="1" smtClean="0"/>
              <a:t>虚拟（</a:t>
            </a:r>
            <a:r>
              <a:rPr lang="en-US" altLang="zh-CN" sz="2800" b="1" smtClean="0"/>
              <a:t>Virtual</a:t>
            </a:r>
            <a:r>
              <a:rPr lang="zh-CN" altLang="en-US" sz="2800" b="1" smtClean="0"/>
              <a:t>）</a:t>
            </a:r>
          </a:p>
          <a:p>
            <a:pPr eaLnBrk="1" hangingPunct="1"/>
            <a:r>
              <a:rPr lang="zh-CN" altLang="en-US" sz="2800" b="1" smtClean="0"/>
              <a:t>异步（</a:t>
            </a:r>
            <a:r>
              <a:rPr lang="en-US" altLang="zh-CN" sz="2800" b="1" smtClean="0"/>
              <a:t>Asynchronism</a:t>
            </a:r>
            <a:r>
              <a:rPr lang="zh-CN" altLang="en-US" sz="2800" b="1" smtClean="0"/>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b="1" dirty="0" smtClean="0"/>
              <a:t>并发</a:t>
            </a:r>
          </a:p>
        </p:txBody>
      </p:sp>
      <p:sp>
        <p:nvSpPr>
          <p:cNvPr id="39939" name="Rectangle 3"/>
          <p:cNvSpPr>
            <a:spLocks noGrp="1" noChangeArrowheads="1"/>
          </p:cNvSpPr>
          <p:nvPr>
            <p:ph type="body" idx="1"/>
          </p:nvPr>
        </p:nvSpPr>
        <p:spPr>
          <a:xfrm>
            <a:off x="468313" y="2060575"/>
            <a:ext cx="8351837" cy="4537075"/>
          </a:xfrm>
        </p:spPr>
        <p:txBody>
          <a:bodyPr/>
          <a:lstStyle/>
          <a:p>
            <a:pPr eaLnBrk="1" hangingPunct="1">
              <a:lnSpc>
                <a:spcPct val="120000"/>
              </a:lnSpc>
              <a:buFont typeface="Wingdings" pitchFamily="2" charset="2"/>
              <a:buNone/>
            </a:pPr>
            <a:r>
              <a:rPr kumimoji="1" lang="en-US" altLang="zh-CN" sz="2000" b="1" dirty="0" smtClean="0">
                <a:solidFill>
                  <a:schemeClr val="folHlink"/>
                </a:solidFill>
              </a:rPr>
              <a:t>	</a:t>
            </a:r>
            <a:r>
              <a:rPr kumimoji="1" lang="zh-CN" altLang="en-US" sz="2000" b="1" dirty="0" smtClean="0">
                <a:solidFill>
                  <a:schemeClr val="folHlink"/>
                </a:solidFill>
              </a:rPr>
              <a:t>并行性</a:t>
            </a:r>
            <a:r>
              <a:rPr kumimoji="1" lang="en-US" altLang="zh-CN" sz="2000" b="1" dirty="0" smtClean="0">
                <a:solidFill>
                  <a:schemeClr val="folHlink"/>
                </a:solidFill>
              </a:rPr>
              <a:t>(</a:t>
            </a:r>
            <a:r>
              <a:rPr kumimoji="1" lang="en-US" altLang="zh-CN" sz="2000" b="1" dirty="0" smtClean="0"/>
              <a:t>parallel) </a:t>
            </a:r>
            <a:r>
              <a:rPr kumimoji="1" lang="zh-CN" altLang="en-US" sz="2000" b="1" dirty="0" smtClean="0"/>
              <a:t>：指两个或多个事件在同一时刻发生；</a:t>
            </a:r>
          </a:p>
          <a:p>
            <a:pPr eaLnBrk="1" hangingPunct="1">
              <a:lnSpc>
                <a:spcPct val="120000"/>
              </a:lnSpc>
              <a:buFont typeface="Wingdings" pitchFamily="2" charset="2"/>
              <a:buNone/>
            </a:pPr>
            <a:r>
              <a:rPr kumimoji="1" lang="zh-CN" altLang="en-US" sz="2000" b="1" dirty="0" smtClean="0">
                <a:solidFill>
                  <a:schemeClr val="folHlink"/>
                </a:solidFill>
              </a:rPr>
              <a:t>	并发性</a:t>
            </a:r>
            <a:r>
              <a:rPr kumimoji="1" lang="en-US" altLang="zh-CN" sz="2000" b="1" dirty="0" smtClean="0">
                <a:solidFill>
                  <a:schemeClr val="folHlink"/>
                </a:solidFill>
              </a:rPr>
              <a:t>(</a:t>
            </a:r>
            <a:r>
              <a:rPr lang="en-US" altLang="zh-CN" sz="1800" b="1" dirty="0" smtClean="0"/>
              <a:t>Concurrence)</a:t>
            </a:r>
            <a:r>
              <a:rPr kumimoji="1" lang="zh-CN" altLang="en-US" sz="2000" b="1" dirty="0" smtClean="0"/>
              <a:t>：两个或多个事件在同一时间间隔内发生。</a:t>
            </a:r>
          </a:p>
          <a:p>
            <a:pPr eaLnBrk="1" hangingPunct="1">
              <a:lnSpc>
                <a:spcPct val="120000"/>
              </a:lnSpc>
              <a:buFont typeface="Wingdings" pitchFamily="2" charset="2"/>
              <a:buNone/>
            </a:pPr>
            <a:r>
              <a:rPr kumimoji="1" lang="zh-CN" altLang="en-US" sz="2000" b="1" dirty="0" smtClean="0"/>
              <a:t>		在多</a:t>
            </a:r>
            <a:r>
              <a:rPr lang="zh-CN" altLang="en-US" sz="1800" b="1" dirty="0" smtClean="0"/>
              <a:t>道程序环境下，并发性是指在一段时间内，宏观上有多个程序在同时运行。</a:t>
            </a:r>
            <a:endParaRPr kumimoji="1" lang="zh-CN" altLang="en-US" sz="2000" b="1" dirty="0" smtClean="0"/>
          </a:p>
          <a:p>
            <a:pPr eaLnBrk="1" hangingPunct="1">
              <a:lnSpc>
                <a:spcPct val="120000"/>
              </a:lnSpc>
            </a:pPr>
            <a:r>
              <a:rPr lang="zh-CN" altLang="en-US" sz="1800" b="1" dirty="0" smtClean="0">
                <a:solidFill>
                  <a:schemeClr val="hlink"/>
                </a:solidFill>
              </a:rPr>
              <a:t>在单处理器情况下：</a:t>
            </a:r>
            <a:r>
              <a:rPr lang="zh-CN" altLang="en-US" sz="1800" b="1" dirty="0" smtClean="0"/>
              <a:t>在多道程序处理时，宏观上并发，微观上交替执行</a:t>
            </a:r>
          </a:p>
          <a:p>
            <a:pPr eaLnBrk="1" hangingPunct="1">
              <a:lnSpc>
                <a:spcPct val="120000"/>
              </a:lnSpc>
            </a:pPr>
            <a:r>
              <a:rPr kumimoji="1" lang="zh-CN" altLang="en-US" sz="1800" b="1" dirty="0" smtClean="0">
                <a:solidFill>
                  <a:schemeClr val="hlink"/>
                </a:solidFill>
              </a:rPr>
              <a:t>在多个处理机</a:t>
            </a:r>
            <a:r>
              <a:rPr lang="zh-CN" altLang="en-US" sz="1800" b="1" dirty="0" smtClean="0">
                <a:solidFill>
                  <a:schemeClr val="hlink"/>
                </a:solidFill>
              </a:rPr>
              <a:t>情况下：</a:t>
            </a:r>
            <a:r>
              <a:rPr kumimoji="1" lang="zh-CN" altLang="en-US" sz="1800" b="1" dirty="0" smtClean="0"/>
              <a:t>则这些可以并发执行的程序便可被分配到多个处理机上，实现并行执行，即利用每个处理机来处理一个可并发执行的程序，这样，多个程序便可同时执行。</a:t>
            </a:r>
          </a:p>
          <a:p>
            <a:pPr eaLnBrk="1" hangingPunct="1">
              <a:lnSpc>
                <a:spcPct val="120000"/>
              </a:lnSpc>
              <a:buFont typeface="Wingdings" pitchFamily="2" charset="2"/>
              <a:buNone/>
            </a:pPr>
            <a:endParaRPr kumimoji="1" lang="zh-CN" altLang="en-US" sz="1800" b="1" dirty="0" smtClean="0"/>
          </a:p>
          <a:p>
            <a:pPr eaLnBrk="1" hangingPunct="1">
              <a:lnSpc>
                <a:spcPct val="120000"/>
              </a:lnSpc>
              <a:buFont typeface="Wingdings" pitchFamily="2" charset="2"/>
              <a:buNone/>
            </a:pPr>
            <a:r>
              <a:rPr kumimoji="1" lang="zh-CN" altLang="en-US" sz="1800" b="1" dirty="0" smtClean="0">
                <a:solidFill>
                  <a:srgbClr val="0033CC"/>
                </a:solidFill>
              </a:rPr>
              <a:t>引入进程和线程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b="1" smtClean="0"/>
              <a:t>共享</a:t>
            </a:r>
            <a:r>
              <a:rPr lang="en-US" altLang="zh-CN" b="1" smtClean="0"/>
              <a:t>(sharing)</a:t>
            </a:r>
          </a:p>
        </p:txBody>
      </p:sp>
      <p:sp>
        <p:nvSpPr>
          <p:cNvPr id="40963" name="Rectangle 3"/>
          <p:cNvSpPr>
            <a:spLocks noGrp="1" noChangeArrowheads="1"/>
          </p:cNvSpPr>
          <p:nvPr>
            <p:ph type="body" idx="1"/>
          </p:nvPr>
        </p:nvSpPr>
        <p:spPr>
          <a:xfrm>
            <a:off x="539750" y="2017713"/>
            <a:ext cx="8135938" cy="4651375"/>
          </a:xfrm>
        </p:spPr>
        <p:txBody>
          <a:bodyPr/>
          <a:lstStyle/>
          <a:p>
            <a:pPr eaLnBrk="1" hangingPunct="1">
              <a:lnSpc>
                <a:spcPct val="120000"/>
              </a:lnSpc>
              <a:spcBef>
                <a:spcPct val="0"/>
              </a:spcBef>
              <a:buFont typeface="Wingdings" pitchFamily="2" charset="2"/>
              <a:buNone/>
            </a:pPr>
            <a:r>
              <a:rPr kumimoji="1" lang="en-US" altLang="zh-CN" sz="2400" b="1" smtClean="0"/>
              <a:t>		</a:t>
            </a:r>
            <a:r>
              <a:rPr kumimoji="1" lang="zh-CN" altLang="en-US" sz="2400" b="1" smtClean="0"/>
              <a:t>共享是指系统中的资源可供内存中多个并发执行的作业同时使用。可将资源共享方式分为两类：</a:t>
            </a:r>
            <a:endParaRPr lang="zh-CN" altLang="en-US" sz="2400" b="1" smtClean="0"/>
          </a:p>
          <a:p>
            <a:pPr lvl="1" eaLnBrk="1" hangingPunct="1">
              <a:lnSpc>
                <a:spcPct val="120000"/>
              </a:lnSpc>
              <a:spcBef>
                <a:spcPct val="0"/>
              </a:spcBef>
            </a:pPr>
            <a:r>
              <a:rPr lang="zh-CN" altLang="en-US" sz="2400" b="1" smtClean="0"/>
              <a:t>互斥共享（如打印机、扫描仪、音频设备）：资源分配后到释放前，不能被其他进程所使用。</a:t>
            </a:r>
            <a:r>
              <a:rPr kumimoji="1" lang="zh-CN" altLang="en-US" sz="2400" b="1" smtClean="0"/>
              <a:t>而把在一段时间内只允许一个进程访问的资源称为临界资源或独占资源。 </a:t>
            </a:r>
            <a:endParaRPr lang="zh-CN" altLang="en-US" sz="2400" b="1" smtClean="0"/>
          </a:p>
          <a:p>
            <a:pPr lvl="1" eaLnBrk="1" hangingPunct="1">
              <a:lnSpc>
                <a:spcPct val="120000"/>
              </a:lnSpc>
              <a:spcBef>
                <a:spcPct val="0"/>
              </a:spcBef>
            </a:pPr>
            <a:r>
              <a:rPr lang="zh-CN" altLang="en-US" sz="2400" b="1" smtClean="0"/>
              <a:t>同时访问（如可重入代码、处理机、内存、磁盘）：</a:t>
            </a:r>
            <a:r>
              <a:rPr kumimoji="1" lang="zh-CN" altLang="en-US" sz="2400" b="1" smtClean="0"/>
              <a:t>允许在一段时间内由多个进程</a:t>
            </a:r>
            <a:r>
              <a:rPr kumimoji="1" lang="zh-CN" altLang="en-US" sz="2400" b="1" smtClean="0">
                <a:latin typeface="Arial" charset="0"/>
              </a:rPr>
              <a:t>“</a:t>
            </a:r>
            <a:r>
              <a:rPr kumimoji="1" lang="zh-CN" altLang="en-US" sz="2400" b="1" smtClean="0"/>
              <a:t>同时</a:t>
            </a:r>
            <a:r>
              <a:rPr kumimoji="1" lang="zh-CN" altLang="en-US" sz="2400" b="1" smtClean="0">
                <a:latin typeface="Arial" charset="0"/>
              </a:rPr>
              <a:t>”</a:t>
            </a:r>
            <a:r>
              <a:rPr kumimoji="1" lang="zh-CN" altLang="en-US" sz="2400" b="1" smtClean="0"/>
              <a:t>对它们进行访问。</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b="1" dirty="0" smtClean="0"/>
              <a:t>课程内容 </a:t>
            </a:r>
          </a:p>
        </p:txBody>
      </p:sp>
      <p:sp>
        <p:nvSpPr>
          <p:cNvPr id="15363" name="Rectangle 3"/>
          <p:cNvSpPr>
            <a:spLocks noGrp="1" noChangeArrowheads="1"/>
          </p:cNvSpPr>
          <p:nvPr>
            <p:ph type="body" idx="1"/>
          </p:nvPr>
        </p:nvSpPr>
        <p:spPr>
          <a:xfrm>
            <a:off x="900113" y="1916113"/>
            <a:ext cx="7772400" cy="4608512"/>
          </a:xfrm>
        </p:spPr>
        <p:txBody>
          <a:bodyPr/>
          <a:lstStyle/>
          <a:p>
            <a:pPr eaLnBrk="1" hangingPunct="1">
              <a:lnSpc>
                <a:spcPct val="120000"/>
              </a:lnSpc>
            </a:pPr>
            <a:r>
              <a:rPr lang="zh-CN" altLang="en-US" sz="2800" b="1" dirty="0" smtClean="0">
                <a:latin typeface="宋体" pitchFamily="2" charset="-122"/>
              </a:rPr>
              <a:t>第一章     操作系统引论</a:t>
            </a:r>
            <a:endParaRPr lang="en-US" altLang="zh-CN" sz="2800" b="1" dirty="0" smtClean="0">
              <a:latin typeface="宋体" pitchFamily="2" charset="-122"/>
            </a:endParaRPr>
          </a:p>
          <a:p>
            <a:pPr eaLnBrk="1" hangingPunct="1">
              <a:lnSpc>
                <a:spcPct val="120000"/>
              </a:lnSpc>
            </a:pPr>
            <a:r>
              <a:rPr lang="zh-CN" altLang="en-US" sz="2800" b="1" dirty="0" smtClean="0">
                <a:latin typeface="宋体" pitchFamily="2" charset="-122"/>
              </a:rPr>
              <a:t>第二章     </a:t>
            </a:r>
            <a:r>
              <a:rPr lang="zh-CN" altLang="en-US" sz="2800" b="1" dirty="0" smtClean="0">
                <a:latin typeface="宋体" pitchFamily="2" charset="-122"/>
              </a:rPr>
              <a:t>进程管理</a:t>
            </a:r>
            <a:endParaRPr lang="en-US" altLang="zh-CN" sz="2800" b="1" dirty="0" smtClean="0">
              <a:latin typeface="宋体" pitchFamily="2" charset="-122"/>
            </a:endParaRPr>
          </a:p>
          <a:p>
            <a:pPr eaLnBrk="1" hangingPunct="1">
              <a:lnSpc>
                <a:spcPct val="120000"/>
              </a:lnSpc>
            </a:pPr>
            <a:r>
              <a:rPr lang="zh-CN" altLang="en-US" sz="2800" b="1" dirty="0" smtClean="0">
                <a:latin typeface="宋体" pitchFamily="2" charset="-122"/>
              </a:rPr>
              <a:t>第三章     处理机调度与死锁</a:t>
            </a:r>
            <a:endParaRPr lang="en-US" altLang="zh-CN" sz="2800" b="1" dirty="0" smtClean="0">
              <a:latin typeface="宋体" pitchFamily="2" charset="-122"/>
            </a:endParaRPr>
          </a:p>
          <a:p>
            <a:pPr eaLnBrk="1" hangingPunct="1">
              <a:lnSpc>
                <a:spcPct val="120000"/>
              </a:lnSpc>
            </a:pPr>
            <a:r>
              <a:rPr lang="zh-CN" altLang="en-US" sz="2800" b="1" dirty="0" smtClean="0">
                <a:latin typeface="宋体" pitchFamily="2" charset="-122"/>
              </a:rPr>
              <a:t>第四章     </a:t>
            </a:r>
            <a:r>
              <a:rPr lang="zh-CN" altLang="en-US" sz="2800" b="1" dirty="0" smtClean="0">
                <a:latin typeface="宋体" pitchFamily="2" charset="-122"/>
              </a:rPr>
              <a:t>存储管理</a:t>
            </a:r>
            <a:r>
              <a:rPr lang="en-US" altLang="zh-CN" sz="2800" b="1" dirty="0" smtClean="0">
                <a:latin typeface="宋体" pitchFamily="2" charset="-122"/>
              </a:rPr>
              <a:t> </a:t>
            </a:r>
            <a:endParaRPr lang="en-US" altLang="zh-CN" sz="2800" b="1" dirty="0" smtClean="0">
              <a:latin typeface="宋体" pitchFamily="2" charset="-122"/>
            </a:endParaRPr>
          </a:p>
          <a:p>
            <a:pPr eaLnBrk="1" hangingPunct="1">
              <a:lnSpc>
                <a:spcPct val="120000"/>
              </a:lnSpc>
            </a:pPr>
            <a:r>
              <a:rPr lang="zh-CN" altLang="en-US" sz="2800" b="1" dirty="0" smtClean="0">
                <a:latin typeface="宋体" pitchFamily="2" charset="-122"/>
              </a:rPr>
              <a:t>第五章    </a:t>
            </a:r>
            <a:r>
              <a:rPr lang="en-US" altLang="zh-CN" sz="2800" b="1" dirty="0" smtClean="0">
                <a:latin typeface="宋体" pitchFamily="2" charset="-122"/>
              </a:rPr>
              <a:t> </a:t>
            </a:r>
            <a:r>
              <a:rPr lang="zh-CN" altLang="en-US" sz="2800" b="1" dirty="0" smtClean="0">
                <a:latin typeface="宋体" pitchFamily="2" charset="-122"/>
              </a:rPr>
              <a:t>文件系统</a:t>
            </a:r>
            <a:endParaRPr lang="en-US" altLang="zh-CN" sz="2800" b="1" dirty="0" smtClean="0">
              <a:latin typeface="宋体" pitchFamily="2" charset="-122"/>
            </a:endParaRPr>
          </a:p>
          <a:p>
            <a:pPr eaLnBrk="1" hangingPunct="1">
              <a:lnSpc>
                <a:spcPct val="120000"/>
              </a:lnSpc>
              <a:tabLst>
                <a:tab pos="2152650" algn="l"/>
              </a:tabLst>
            </a:pPr>
            <a:r>
              <a:rPr lang="zh-CN" altLang="en-US" sz="2800" b="1" dirty="0" smtClean="0">
                <a:latin typeface="宋体" pitchFamily="2" charset="-122"/>
              </a:rPr>
              <a:t>第六章</a:t>
            </a:r>
            <a:r>
              <a:rPr lang="en-US" altLang="zh-CN" sz="2800" b="1" dirty="0" smtClean="0">
                <a:latin typeface="宋体" pitchFamily="2" charset="-122"/>
              </a:rPr>
              <a:t>	 </a:t>
            </a:r>
            <a:r>
              <a:rPr lang="zh-CN" altLang="en-US" sz="2800" b="1" dirty="0" smtClean="0">
                <a:latin typeface="宋体" pitchFamily="2" charset="-122"/>
              </a:rPr>
              <a:t>输入输出系统</a:t>
            </a:r>
            <a:endParaRPr lang="en-US" altLang="zh-CN" sz="2800" b="1" dirty="0" smtClean="0">
              <a:latin typeface="宋体" pitchFamily="2" charset="-122"/>
            </a:endParaRPr>
          </a:p>
          <a:p>
            <a:pPr eaLnBrk="1" hangingPunct="1">
              <a:lnSpc>
                <a:spcPct val="120000"/>
              </a:lnSpc>
            </a:pPr>
            <a:r>
              <a:rPr lang="zh-CN" altLang="en-US" sz="2800" b="1" dirty="0" smtClean="0">
                <a:latin typeface="宋体" pitchFamily="2" charset="-122"/>
              </a:rPr>
              <a:t>第七章     操作系统接口</a:t>
            </a:r>
            <a:endParaRPr lang="en-US" altLang="zh-CN" sz="2800" b="1" dirty="0" smtClean="0">
              <a:latin typeface="宋体" pitchFamily="2" charset="-122"/>
            </a:endParaRPr>
          </a:p>
          <a:p>
            <a:pPr lvl="1" eaLnBrk="1" hangingPunct="1">
              <a:lnSpc>
                <a:spcPct val="120000"/>
              </a:lnSpc>
              <a:spcBef>
                <a:spcPct val="0"/>
              </a:spcBef>
              <a:buFont typeface="Wingdings" pitchFamily="2" charset="2"/>
              <a:buNone/>
            </a:pPr>
            <a:r>
              <a:rPr lang="en-US" altLang="zh-CN" b="1" dirty="0" smtClean="0"/>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b="1" smtClean="0"/>
              <a:t>虚拟</a:t>
            </a:r>
            <a:r>
              <a:rPr lang="en-US" altLang="zh-CN" b="1" smtClean="0"/>
              <a:t>(virtual)</a:t>
            </a:r>
          </a:p>
        </p:txBody>
      </p:sp>
      <p:sp>
        <p:nvSpPr>
          <p:cNvPr id="41987" name="Rectangle 3"/>
          <p:cNvSpPr>
            <a:spLocks noGrp="1" noChangeArrowheads="1"/>
          </p:cNvSpPr>
          <p:nvPr>
            <p:ph type="body" idx="1"/>
          </p:nvPr>
        </p:nvSpPr>
        <p:spPr>
          <a:xfrm>
            <a:off x="827088" y="2122488"/>
            <a:ext cx="7772400" cy="4114800"/>
          </a:xfrm>
        </p:spPr>
        <p:txBody>
          <a:bodyPr/>
          <a:lstStyle/>
          <a:p>
            <a:pPr eaLnBrk="1" hangingPunct="1">
              <a:lnSpc>
                <a:spcPct val="120000"/>
              </a:lnSpc>
              <a:spcBef>
                <a:spcPct val="0"/>
              </a:spcBef>
              <a:buFont typeface="Wingdings" pitchFamily="2" charset="2"/>
              <a:buNone/>
            </a:pPr>
            <a:r>
              <a:rPr kumimoji="1" lang="en-US" altLang="zh-CN" sz="2400" b="1" dirty="0" smtClean="0"/>
              <a:t>		 </a:t>
            </a:r>
            <a:r>
              <a:rPr kumimoji="1" lang="zh-CN" altLang="en-US" sz="2400" b="1" dirty="0" smtClean="0"/>
              <a:t>虚拟是指通过某种技术，将一个物理实体变为若干个逻辑上的对应物。用来实现虚拟的技术，称为虚拟技术。		</a:t>
            </a:r>
            <a:endParaRPr lang="zh-CN" altLang="en-US" sz="2400" b="1" dirty="0" smtClean="0"/>
          </a:p>
          <a:p>
            <a:pPr lvl="1" eaLnBrk="1" hangingPunct="1">
              <a:lnSpc>
                <a:spcPct val="120000"/>
              </a:lnSpc>
              <a:spcBef>
                <a:spcPct val="0"/>
              </a:spcBef>
            </a:pPr>
            <a:r>
              <a:rPr lang="zh-CN" altLang="en-US" sz="2400" b="1" dirty="0" smtClean="0"/>
              <a:t>时分复用技术</a:t>
            </a:r>
          </a:p>
          <a:p>
            <a:pPr lvl="2" eaLnBrk="1" hangingPunct="1">
              <a:lnSpc>
                <a:spcPct val="120000"/>
              </a:lnSpc>
              <a:spcBef>
                <a:spcPct val="0"/>
              </a:spcBef>
            </a:pPr>
            <a:r>
              <a:rPr lang="zh-CN" altLang="en-US" sz="2000" b="1" dirty="0" smtClean="0"/>
              <a:t>虚拟处理机</a:t>
            </a:r>
            <a:r>
              <a:rPr lang="en-US" altLang="zh-CN" sz="2000" b="1" dirty="0" smtClean="0"/>
              <a:t>---</a:t>
            </a:r>
            <a:r>
              <a:rPr lang="zh-CN" altLang="en-US" sz="2000" b="1" dirty="0" smtClean="0"/>
              <a:t>多道程序设计技术</a:t>
            </a:r>
          </a:p>
          <a:p>
            <a:pPr lvl="2" eaLnBrk="1" hangingPunct="1">
              <a:lnSpc>
                <a:spcPct val="120000"/>
              </a:lnSpc>
              <a:spcBef>
                <a:spcPct val="0"/>
              </a:spcBef>
            </a:pPr>
            <a:r>
              <a:rPr lang="zh-CN" altLang="en-US" sz="2000" b="1" dirty="0" smtClean="0"/>
              <a:t>虚拟外部设备</a:t>
            </a:r>
            <a:r>
              <a:rPr lang="en-US" altLang="zh-CN" sz="2000" b="1" dirty="0" smtClean="0">
                <a:latin typeface="Arial" charset="0"/>
              </a:rPr>
              <a:t>—</a:t>
            </a:r>
            <a:r>
              <a:rPr lang="en-US" altLang="zh-CN" sz="2000" b="1" dirty="0" smtClean="0"/>
              <a:t>SPOOLING</a:t>
            </a:r>
            <a:r>
              <a:rPr lang="zh-CN" altLang="en-US" sz="2000" b="1" dirty="0" smtClean="0"/>
              <a:t>技术（假脱机技术）</a:t>
            </a:r>
          </a:p>
          <a:p>
            <a:pPr lvl="1" eaLnBrk="1" hangingPunct="1">
              <a:lnSpc>
                <a:spcPct val="120000"/>
              </a:lnSpc>
              <a:spcBef>
                <a:spcPct val="0"/>
              </a:spcBef>
            </a:pPr>
            <a:r>
              <a:rPr lang="zh-CN" altLang="en-US" sz="2400" b="1" dirty="0" smtClean="0"/>
              <a:t>空分复用技术</a:t>
            </a:r>
          </a:p>
          <a:p>
            <a:pPr lvl="2" eaLnBrk="1" hangingPunct="1">
              <a:lnSpc>
                <a:spcPct val="120000"/>
              </a:lnSpc>
              <a:spcBef>
                <a:spcPct val="0"/>
              </a:spcBef>
            </a:pPr>
            <a:r>
              <a:rPr lang="zh-CN" altLang="en-US" sz="2000" b="1" dirty="0" smtClean="0"/>
              <a:t>虚拟磁盘技术</a:t>
            </a:r>
            <a:r>
              <a:rPr lang="en-US" altLang="zh-CN" sz="2000" b="1" dirty="0" smtClean="0">
                <a:latin typeface="Arial" charset="0"/>
              </a:rPr>
              <a:t>—</a:t>
            </a:r>
            <a:r>
              <a:rPr lang="zh-CN" altLang="en-US" sz="2000" b="1" dirty="0" smtClean="0"/>
              <a:t>虚拟磁盘技术</a:t>
            </a:r>
          </a:p>
          <a:p>
            <a:pPr lvl="2" eaLnBrk="1" hangingPunct="1">
              <a:lnSpc>
                <a:spcPct val="120000"/>
              </a:lnSpc>
              <a:spcBef>
                <a:spcPct val="0"/>
              </a:spcBef>
            </a:pPr>
            <a:r>
              <a:rPr lang="zh-CN" altLang="en-US" sz="2000" b="1" dirty="0" smtClean="0"/>
              <a:t>虚拟存储器</a:t>
            </a:r>
            <a:r>
              <a:rPr lang="en-US" altLang="zh-CN" sz="2000" b="1" dirty="0" smtClean="0">
                <a:latin typeface="Arial" charset="0"/>
              </a:rPr>
              <a:t>—</a:t>
            </a:r>
            <a:r>
              <a:rPr lang="zh-CN" altLang="en-US" sz="2000" b="1" dirty="0" smtClean="0"/>
              <a:t>虚拟存储器技术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b="1" smtClean="0"/>
              <a:t>异步性</a:t>
            </a:r>
            <a:r>
              <a:rPr lang="en-US" altLang="zh-CN" b="1" smtClean="0"/>
              <a:t>(asynchronism)</a:t>
            </a:r>
          </a:p>
        </p:txBody>
      </p:sp>
      <p:sp>
        <p:nvSpPr>
          <p:cNvPr id="43011" name="Rectangle 3"/>
          <p:cNvSpPr>
            <a:spLocks noGrp="1" noChangeArrowheads="1"/>
          </p:cNvSpPr>
          <p:nvPr>
            <p:ph type="body" idx="1"/>
          </p:nvPr>
        </p:nvSpPr>
        <p:spPr>
          <a:xfrm>
            <a:off x="692150" y="1844675"/>
            <a:ext cx="8128000" cy="4840288"/>
          </a:xfrm>
        </p:spPr>
        <p:txBody>
          <a:bodyPr/>
          <a:lstStyle/>
          <a:p>
            <a:pPr eaLnBrk="1" hangingPunct="1">
              <a:lnSpc>
                <a:spcPct val="120000"/>
              </a:lnSpc>
              <a:spcBef>
                <a:spcPct val="0"/>
              </a:spcBef>
              <a:buClrTx/>
              <a:buSzTx/>
              <a:buFontTx/>
              <a:buNone/>
            </a:pPr>
            <a:r>
              <a:rPr kumimoji="1" lang="en-US" altLang="zh-CN" sz="2800" b="1" smtClean="0"/>
              <a:t>		</a:t>
            </a:r>
            <a:r>
              <a:rPr kumimoji="1" lang="zh-CN" altLang="en-US" sz="2800" b="1" smtClean="0"/>
              <a:t>异步性也称不确定性，指进程的执行顺序和执行时间的不确定性。</a:t>
            </a:r>
          </a:p>
          <a:p>
            <a:pPr lvl="1" eaLnBrk="1" hangingPunct="1">
              <a:lnSpc>
                <a:spcPct val="120000"/>
              </a:lnSpc>
            </a:pPr>
            <a:r>
              <a:rPr lang="zh-CN" altLang="en-US" sz="2400" b="1" smtClean="0"/>
              <a:t>进程的运行速度不可预知：分时系统中，多个进程并发执行，</a:t>
            </a:r>
            <a:r>
              <a:rPr lang="zh-CN" altLang="en-US" sz="2400" b="1" smtClean="0">
                <a:latin typeface="Arial" charset="0"/>
              </a:rPr>
              <a:t>“</a:t>
            </a:r>
            <a:r>
              <a:rPr lang="zh-CN" altLang="en-US" sz="2400" b="1" smtClean="0"/>
              <a:t>时走时停</a:t>
            </a:r>
            <a:r>
              <a:rPr lang="zh-CN" altLang="en-US" sz="2400" b="1" smtClean="0">
                <a:latin typeface="Arial" charset="0"/>
              </a:rPr>
              <a:t>”</a:t>
            </a:r>
            <a:r>
              <a:rPr lang="zh-CN" altLang="en-US" sz="2400" b="1" smtClean="0"/>
              <a:t>，不可预知每个进程的运行推进快慢；</a:t>
            </a:r>
          </a:p>
          <a:p>
            <a:pPr lvl="1" eaLnBrk="1" hangingPunct="1">
              <a:lnSpc>
                <a:spcPct val="120000"/>
              </a:lnSpc>
            </a:pPr>
            <a:r>
              <a:rPr lang="zh-CN" altLang="en-US" sz="2400" b="1" smtClean="0"/>
              <a:t>难以重现系统在某个时刻的状态；</a:t>
            </a:r>
          </a:p>
          <a:p>
            <a:pPr lvl="1" eaLnBrk="1" hangingPunct="1">
              <a:lnSpc>
                <a:spcPct val="120000"/>
              </a:lnSpc>
            </a:pPr>
            <a:r>
              <a:rPr lang="zh-CN" altLang="en-US" sz="2400" b="1" smtClean="0"/>
              <a:t>无论快慢，应该结果相同－－通过进程互斥和同步手段来保证。</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b="1" smtClean="0"/>
              <a:t>四大特征之间的关系</a:t>
            </a:r>
          </a:p>
        </p:txBody>
      </p:sp>
      <p:sp>
        <p:nvSpPr>
          <p:cNvPr id="44035" name="Rectangle 3"/>
          <p:cNvSpPr>
            <a:spLocks noGrp="1" noChangeArrowheads="1"/>
          </p:cNvSpPr>
          <p:nvPr>
            <p:ph type="body" idx="1"/>
          </p:nvPr>
        </p:nvSpPr>
        <p:spPr>
          <a:xfrm>
            <a:off x="1187450" y="2233613"/>
            <a:ext cx="7416800" cy="2779712"/>
          </a:xfrm>
        </p:spPr>
        <p:txBody>
          <a:bodyPr/>
          <a:lstStyle/>
          <a:p>
            <a:pPr eaLnBrk="1" hangingPunct="1"/>
            <a:r>
              <a:rPr lang="zh-CN" altLang="en-US" sz="3000" b="1" smtClean="0"/>
              <a:t>并发是操作系统最重要，最基本的特征；</a:t>
            </a:r>
          </a:p>
          <a:p>
            <a:pPr eaLnBrk="1" hangingPunct="1"/>
            <a:r>
              <a:rPr lang="zh-CN" altLang="en-US" sz="3000" b="1" smtClean="0"/>
              <a:t>并发和共享互为存在的条件；</a:t>
            </a:r>
          </a:p>
          <a:p>
            <a:pPr eaLnBrk="1" hangingPunct="1"/>
            <a:r>
              <a:rPr lang="zh-CN" altLang="en-US" sz="3000" b="1" smtClean="0"/>
              <a:t>虚拟以并发和资源共享为前提；</a:t>
            </a:r>
          </a:p>
          <a:p>
            <a:pPr eaLnBrk="1" hangingPunct="1"/>
            <a:r>
              <a:rPr lang="zh-CN" altLang="en-US" sz="3000" b="1" smtClean="0"/>
              <a:t>异步性是并发和共享的必然结果。</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b="1" smtClean="0"/>
              <a:t>第一章  操作系统引论</a:t>
            </a:r>
          </a:p>
        </p:txBody>
      </p:sp>
      <p:sp>
        <p:nvSpPr>
          <p:cNvPr id="17411" name="Rectangle 3"/>
          <p:cNvSpPr>
            <a:spLocks noGrp="1" noChangeArrowheads="1"/>
          </p:cNvSpPr>
          <p:nvPr>
            <p:ph type="body" idx="1"/>
          </p:nvPr>
        </p:nvSpPr>
        <p:spPr>
          <a:xfrm>
            <a:off x="1182688" y="2017713"/>
            <a:ext cx="6197600" cy="3355975"/>
          </a:xfrm>
        </p:spPr>
        <p:txBody>
          <a:bodyPr/>
          <a:lstStyle/>
          <a:p>
            <a:pPr eaLnBrk="1" hangingPunct="1"/>
            <a:r>
              <a:rPr lang="zh-CN" altLang="en-US" b="1" dirty="0" smtClean="0"/>
              <a:t>什么是操作系统</a:t>
            </a:r>
          </a:p>
          <a:p>
            <a:pPr eaLnBrk="1" hangingPunct="1"/>
            <a:r>
              <a:rPr lang="zh-CN" altLang="en-US" b="1" dirty="0" smtClean="0"/>
              <a:t>操作系统的发展过程</a:t>
            </a:r>
          </a:p>
          <a:p>
            <a:pPr eaLnBrk="1" hangingPunct="1"/>
            <a:r>
              <a:rPr lang="zh-CN" altLang="en-US" b="1" dirty="0" smtClean="0"/>
              <a:t>操作系统的基本特征</a:t>
            </a:r>
          </a:p>
          <a:p>
            <a:pPr eaLnBrk="1" hangingPunct="1"/>
            <a:r>
              <a:rPr lang="zh-CN" altLang="en-US" b="1" dirty="0" smtClean="0">
                <a:solidFill>
                  <a:srgbClr val="FF0000"/>
                </a:solidFill>
              </a:rPr>
              <a:t>操作系统的主要功能</a:t>
            </a:r>
          </a:p>
          <a:p>
            <a:pPr eaLnBrk="1" hangingPunct="1"/>
            <a:r>
              <a:rPr lang="zh-CN" altLang="en-US" b="1" dirty="0" smtClean="0"/>
              <a:t>操作系统的结构设计</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b="1" smtClean="0"/>
              <a:t>1.4 </a:t>
            </a:r>
            <a:r>
              <a:rPr lang="zh-CN" altLang="en-US" b="1" smtClean="0"/>
              <a:t>操作系统的功能</a:t>
            </a:r>
          </a:p>
        </p:txBody>
      </p:sp>
      <p:sp>
        <p:nvSpPr>
          <p:cNvPr id="45061" name="Rectangle 5"/>
          <p:cNvSpPr>
            <a:spLocks noChangeArrowheads="1"/>
          </p:cNvSpPr>
          <p:nvPr/>
        </p:nvSpPr>
        <p:spPr bwMode="auto">
          <a:xfrm>
            <a:off x="685800" y="1981200"/>
            <a:ext cx="8153400" cy="4114800"/>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Char char="n"/>
            </a:pPr>
            <a:r>
              <a:rPr lang="zh-CN" altLang="en-US" sz="2800" dirty="0"/>
              <a:t>从资源管理和用户接口两方面说明</a:t>
            </a:r>
            <a:r>
              <a:rPr lang="en-US" altLang="zh-CN" sz="2800" dirty="0"/>
              <a:t>OS</a:t>
            </a:r>
            <a:r>
              <a:rPr lang="zh-CN" altLang="en-US" sz="2800" dirty="0"/>
              <a:t>的功能：</a:t>
            </a:r>
          </a:p>
          <a:p>
            <a:pPr marL="342900" indent="-342900" eaLnBrk="0" hangingPunct="0">
              <a:spcBef>
                <a:spcPct val="20000"/>
              </a:spcBef>
              <a:buClr>
                <a:schemeClr val="folHlink"/>
              </a:buClr>
              <a:buSzPct val="60000"/>
              <a:buFont typeface="Wingdings" pitchFamily="2" charset="2"/>
              <a:buNone/>
            </a:pPr>
            <a:endParaRPr lang="zh-CN" altLang="en-US" sz="2800" dirty="0"/>
          </a:p>
          <a:p>
            <a:pPr marL="342900" indent="-342900" eaLnBrk="0" hangingPunct="0">
              <a:spcBef>
                <a:spcPct val="20000"/>
              </a:spcBef>
              <a:buClr>
                <a:schemeClr val="folHlink"/>
              </a:buClr>
              <a:buSzPct val="60000"/>
              <a:buFont typeface="Wingdings" pitchFamily="2" charset="2"/>
              <a:buNone/>
            </a:pPr>
            <a:r>
              <a:rPr lang="zh-CN" altLang="en-US" sz="2800" dirty="0"/>
              <a:t>   资源管理   </a:t>
            </a:r>
            <a:r>
              <a:rPr lang="zh-CN" altLang="en-US" sz="2800" dirty="0" smtClean="0"/>
              <a:t> 硬件</a:t>
            </a:r>
            <a:r>
              <a:rPr lang="zh-CN" altLang="en-US" sz="2800" dirty="0"/>
              <a:t>资源</a:t>
            </a:r>
            <a:r>
              <a:rPr lang="en-US" altLang="zh-CN" sz="2800" dirty="0"/>
              <a:t>(</a:t>
            </a:r>
            <a:r>
              <a:rPr lang="zh-CN" altLang="en-US" sz="2800" dirty="0"/>
              <a:t>处理机、内存、外设</a:t>
            </a:r>
            <a:r>
              <a:rPr lang="en-US" altLang="zh-CN" sz="2800" dirty="0"/>
              <a:t>)</a:t>
            </a:r>
          </a:p>
          <a:p>
            <a:pPr marL="342900" indent="-342900" eaLnBrk="0" hangingPunct="0">
              <a:spcBef>
                <a:spcPct val="20000"/>
              </a:spcBef>
              <a:buClr>
                <a:schemeClr val="folHlink"/>
              </a:buClr>
              <a:buSzPct val="60000"/>
              <a:buFont typeface="Wingdings" pitchFamily="2" charset="2"/>
              <a:buNone/>
            </a:pPr>
            <a:r>
              <a:rPr lang="en-US" altLang="zh-CN" sz="2800" dirty="0"/>
              <a:t>                     </a:t>
            </a:r>
            <a:r>
              <a:rPr lang="zh-CN" altLang="en-US" sz="2800" dirty="0"/>
              <a:t>软件资源</a:t>
            </a:r>
            <a:r>
              <a:rPr lang="en-US" altLang="zh-CN" sz="2800" dirty="0"/>
              <a:t>(</a:t>
            </a:r>
            <a:r>
              <a:rPr lang="zh-CN" altLang="en-US" sz="2800" dirty="0"/>
              <a:t>信息、数据</a:t>
            </a:r>
            <a:r>
              <a:rPr lang="en-US" altLang="zh-CN" sz="2800" dirty="0"/>
              <a:t>)</a:t>
            </a:r>
          </a:p>
          <a:p>
            <a:pPr marL="342900" indent="-342900" eaLnBrk="0" hangingPunct="0">
              <a:spcBef>
                <a:spcPct val="20000"/>
              </a:spcBef>
              <a:buClr>
                <a:schemeClr val="folHlink"/>
              </a:buClr>
              <a:buSzPct val="60000"/>
              <a:buFont typeface="Wingdings" pitchFamily="2" charset="2"/>
              <a:buNone/>
            </a:pPr>
            <a:r>
              <a:rPr lang="en-US" altLang="zh-CN" sz="2800" dirty="0"/>
              <a:t>   </a:t>
            </a:r>
            <a:r>
              <a:rPr lang="zh-CN" altLang="en-US" sz="2800" dirty="0"/>
              <a:t>用户接口</a:t>
            </a:r>
          </a:p>
        </p:txBody>
      </p:sp>
      <p:sp>
        <p:nvSpPr>
          <p:cNvPr id="45062" name="AutoShape 6"/>
          <p:cNvSpPr>
            <a:spLocks/>
          </p:cNvSpPr>
          <p:nvPr/>
        </p:nvSpPr>
        <p:spPr bwMode="auto">
          <a:xfrm>
            <a:off x="684213" y="3141663"/>
            <a:ext cx="381000" cy="1295400"/>
          </a:xfrm>
          <a:prstGeom prst="leftBrace">
            <a:avLst>
              <a:gd name="adj1" fmla="val 28333"/>
              <a:gd name="adj2" fmla="val 52481"/>
            </a:avLst>
          </a:prstGeom>
          <a:noFill/>
          <a:ln w="19050">
            <a:solidFill>
              <a:schemeClr val="tx1"/>
            </a:solidFill>
            <a:round/>
            <a:headEnd/>
            <a:tailEnd/>
          </a:ln>
        </p:spPr>
        <p:txBody>
          <a:bodyPr wrap="none" anchor="ctr"/>
          <a:lstStyle/>
          <a:p>
            <a:pPr algn="ctr"/>
            <a:endParaRPr kumimoji="1" lang="zh-CN" altLang="en-US" sz="2400" b="0">
              <a:latin typeface="Times New Roman" pitchFamily="18" charset="0"/>
            </a:endParaRPr>
          </a:p>
        </p:txBody>
      </p:sp>
      <p:sp>
        <p:nvSpPr>
          <p:cNvPr id="45063" name="AutoShape 7"/>
          <p:cNvSpPr>
            <a:spLocks/>
          </p:cNvSpPr>
          <p:nvPr/>
        </p:nvSpPr>
        <p:spPr bwMode="auto">
          <a:xfrm>
            <a:off x="2555776" y="3099048"/>
            <a:ext cx="304800" cy="762000"/>
          </a:xfrm>
          <a:prstGeom prst="leftBrace">
            <a:avLst>
              <a:gd name="adj1" fmla="val 20833"/>
              <a:gd name="adj2" fmla="val 50000"/>
            </a:avLst>
          </a:prstGeom>
          <a:noFill/>
          <a:ln w="19050">
            <a:solidFill>
              <a:schemeClr val="tx1"/>
            </a:solidFill>
            <a:round/>
            <a:headEnd/>
            <a:tailEnd/>
          </a:ln>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61"/>
                                        </p:tgtEl>
                                        <p:attrNameLst>
                                          <p:attrName>style.visibility</p:attrName>
                                        </p:attrNameLst>
                                      </p:cBhvr>
                                      <p:to>
                                        <p:strVal val="visible"/>
                                      </p:to>
                                    </p:set>
                                    <p:anim calcmode="lin" valueType="num">
                                      <p:cBhvr additive="base">
                                        <p:cTn id="7" dur="500" fill="hold"/>
                                        <p:tgtEl>
                                          <p:spTgt spid="45061"/>
                                        </p:tgtEl>
                                        <p:attrNameLst>
                                          <p:attrName>ppt_x</p:attrName>
                                        </p:attrNameLst>
                                      </p:cBhvr>
                                      <p:tavLst>
                                        <p:tav tm="0">
                                          <p:val>
                                            <p:strVal val="0-#ppt_w/2"/>
                                          </p:val>
                                        </p:tav>
                                        <p:tav tm="100000">
                                          <p:val>
                                            <p:strVal val="#ppt_x"/>
                                          </p:val>
                                        </p:tav>
                                      </p:tavLst>
                                    </p:anim>
                                    <p:anim calcmode="lin" valueType="num">
                                      <p:cBhvr additive="base">
                                        <p:cTn id="8" dur="500" fill="hold"/>
                                        <p:tgtEl>
                                          <p:spTgt spid="450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5062"/>
                                        </p:tgtEl>
                                        <p:attrNameLst>
                                          <p:attrName>style.visibility</p:attrName>
                                        </p:attrNameLst>
                                      </p:cBhvr>
                                      <p:to>
                                        <p:strVal val="visible"/>
                                      </p:to>
                                    </p:set>
                                    <p:anim calcmode="lin" valueType="num">
                                      <p:cBhvr additive="base">
                                        <p:cTn id="12" dur="500" fill="hold"/>
                                        <p:tgtEl>
                                          <p:spTgt spid="45062"/>
                                        </p:tgtEl>
                                        <p:attrNameLst>
                                          <p:attrName>ppt_x</p:attrName>
                                        </p:attrNameLst>
                                      </p:cBhvr>
                                      <p:tavLst>
                                        <p:tav tm="0">
                                          <p:val>
                                            <p:strVal val="0-#ppt_w/2"/>
                                          </p:val>
                                        </p:tav>
                                        <p:tav tm="100000">
                                          <p:val>
                                            <p:strVal val="#ppt_x"/>
                                          </p:val>
                                        </p:tav>
                                      </p:tavLst>
                                    </p:anim>
                                    <p:anim calcmode="lin" valueType="num">
                                      <p:cBhvr additive="base">
                                        <p:cTn id="13" dur="500" fill="hold"/>
                                        <p:tgtEl>
                                          <p:spTgt spid="45062"/>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450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autoUpdateAnimBg="0"/>
      <p:bldP spid="45062" grpId="0" animBg="1" autoUpdateAnimBg="0"/>
      <p:bldP spid="4506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b="1" smtClean="0"/>
              <a:t>处理机（进程）管理</a:t>
            </a:r>
          </a:p>
        </p:txBody>
      </p:sp>
      <p:sp>
        <p:nvSpPr>
          <p:cNvPr id="46083" name="Rectangle 3"/>
          <p:cNvSpPr>
            <a:spLocks noGrp="1" noChangeArrowheads="1"/>
          </p:cNvSpPr>
          <p:nvPr>
            <p:ph type="body" idx="1"/>
          </p:nvPr>
        </p:nvSpPr>
        <p:spPr>
          <a:xfrm>
            <a:off x="755650" y="1844675"/>
            <a:ext cx="8199438" cy="4537075"/>
          </a:xfrm>
        </p:spPr>
        <p:txBody>
          <a:bodyPr/>
          <a:lstStyle/>
          <a:p>
            <a:pPr eaLnBrk="1" hangingPunct="1">
              <a:lnSpc>
                <a:spcPct val="120000"/>
              </a:lnSpc>
              <a:spcBef>
                <a:spcPct val="0"/>
              </a:spcBef>
              <a:buFont typeface="Wingdings" pitchFamily="2" charset="2"/>
              <a:buNone/>
            </a:pPr>
            <a:r>
              <a:rPr kumimoji="1" lang="en-US" altLang="zh-CN" sz="2000" b="1" smtClean="0"/>
              <a:t>	</a:t>
            </a:r>
            <a:r>
              <a:rPr kumimoji="1" lang="en-US" altLang="zh-CN" sz="2000" b="1" smtClean="0">
                <a:latin typeface="宋体" pitchFamily="2" charset="-122"/>
              </a:rPr>
              <a:t>	</a:t>
            </a:r>
            <a:r>
              <a:rPr kumimoji="1" lang="zh-CN" altLang="en-US" sz="2000" b="1" smtClean="0">
                <a:latin typeface="宋体" pitchFamily="2" charset="-122"/>
              </a:rPr>
              <a:t>完成</a:t>
            </a:r>
            <a:r>
              <a:rPr kumimoji="1" lang="zh-CN" altLang="en-US" sz="2000" b="1" smtClean="0">
                <a:solidFill>
                  <a:schemeClr val="folHlink"/>
                </a:solidFill>
                <a:latin typeface="宋体" pitchFamily="2" charset="-122"/>
              </a:rPr>
              <a:t>处理机资源的分配调度</a:t>
            </a:r>
            <a:r>
              <a:rPr kumimoji="1" lang="zh-CN" altLang="en-US" sz="2000" b="1" smtClean="0">
                <a:latin typeface="宋体" pitchFamily="2" charset="-122"/>
              </a:rPr>
              <a:t>等功能。处理机调度的单位可为</a:t>
            </a:r>
            <a:r>
              <a:rPr kumimoji="1" lang="zh-CN" altLang="en-US" sz="2000" b="1" smtClean="0">
                <a:solidFill>
                  <a:schemeClr val="folHlink"/>
                </a:solidFill>
                <a:latin typeface="宋体" pitchFamily="2" charset="-122"/>
              </a:rPr>
              <a:t>进程</a:t>
            </a:r>
            <a:r>
              <a:rPr kumimoji="1" lang="zh-CN" altLang="en-US" sz="2000" b="1" smtClean="0">
                <a:latin typeface="宋体" pitchFamily="2" charset="-122"/>
              </a:rPr>
              <a:t>或</a:t>
            </a:r>
            <a:r>
              <a:rPr kumimoji="1" lang="zh-CN" altLang="en-US" sz="2000" b="1" smtClean="0">
                <a:solidFill>
                  <a:schemeClr val="folHlink"/>
                </a:solidFill>
                <a:latin typeface="宋体" pitchFamily="2" charset="-122"/>
              </a:rPr>
              <a:t>线程</a:t>
            </a:r>
            <a:r>
              <a:rPr kumimoji="1" lang="zh-CN" altLang="en-US" sz="2000" b="1" smtClean="0">
                <a:latin typeface="宋体" pitchFamily="2" charset="-122"/>
              </a:rPr>
              <a:t>。</a:t>
            </a:r>
          </a:p>
          <a:p>
            <a:pPr eaLnBrk="1" hangingPunct="1">
              <a:lnSpc>
                <a:spcPct val="120000"/>
              </a:lnSpc>
              <a:spcBef>
                <a:spcPct val="0"/>
              </a:spcBef>
            </a:pPr>
            <a:r>
              <a:rPr lang="zh-CN" altLang="en-US" sz="2000" b="1" smtClean="0">
                <a:solidFill>
                  <a:schemeClr val="folHlink"/>
                </a:solidFill>
                <a:latin typeface="宋体" pitchFamily="2" charset="-122"/>
              </a:rPr>
              <a:t>进程控制</a:t>
            </a:r>
            <a:r>
              <a:rPr lang="zh-CN" altLang="en-US" sz="2000" b="1" smtClean="0">
                <a:latin typeface="宋体" pitchFamily="2" charset="-122"/>
              </a:rPr>
              <a:t>：创建、撤消、改变进程的状态。在现代</a:t>
            </a:r>
            <a:r>
              <a:rPr lang="en-US" altLang="zh-CN" sz="2000" b="1" smtClean="0">
                <a:latin typeface="宋体" pitchFamily="2" charset="-122"/>
              </a:rPr>
              <a:t>OS</a:t>
            </a:r>
            <a:r>
              <a:rPr lang="zh-CN" altLang="en-US" sz="2000" b="1" smtClean="0">
                <a:latin typeface="宋体" pitchFamily="2" charset="-122"/>
              </a:rPr>
              <a:t>中，还应该具有创建、撤销线程的功能。</a:t>
            </a:r>
          </a:p>
          <a:p>
            <a:pPr eaLnBrk="1" hangingPunct="1">
              <a:lnSpc>
                <a:spcPct val="120000"/>
              </a:lnSpc>
              <a:spcBef>
                <a:spcPct val="0"/>
              </a:spcBef>
            </a:pPr>
            <a:r>
              <a:rPr lang="zh-CN" altLang="en-US" sz="2000" b="1" smtClean="0">
                <a:solidFill>
                  <a:schemeClr val="folHlink"/>
                </a:solidFill>
                <a:latin typeface="宋体" pitchFamily="2" charset="-122"/>
              </a:rPr>
              <a:t>进程同步</a:t>
            </a:r>
            <a:r>
              <a:rPr lang="zh-CN" altLang="en-US" sz="2000" b="1" smtClean="0">
                <a:latin typeface="宋体" pitchFamily="2" charset="-122"/>
              </a:rPr>
              <a:t>：协调并发进程之间的推进次序，使进程能有条不紊的运行；－－交换信息能力弱</a:t>
            </a:r>
          </a:p>
          <a:p>
            <a:pPr eaLnBrk="1" hangingPunct="1">
              <a:lnSpc>
                <a:spcPct val="120000"/>
              </a:lnSpc>
              <a:spcBef>
                <a:spcPct val="0"/>
              </a:spcBef>
            </a:pPr>
            <a:r>
              <a:rPr lang="zh-CN" altLang="en-US" sz="2000" b="1" smtClean="0">
                <a:solidFill>
                  <a:schemeClr val="folHlink"/>
                </a:solidFill>
                <a:latin typeface="宋体" pitchFamily="2" charset="-122"/>
              </a:rPr>
              <a:t>进程通信</a:t>
            </a:r>
            <a:r>
              <a:rPr lang="zh-CN" altLang="en-US" sz="2000" b="1" smtClean="0">
                <a:latin typeface="宋体" pitchFamily="2" charset="-122"/>
              </a:rPr>
              <a:t>：实现进程之间传送数据，以协调进程间的协作；－－交换信息能力强，也可以用来协调进程之间的推进</a:t>
            </a:r>
          </a:p>
          <a:p>
            <a:pPr eaLnBrk="1" hangingPunct="1">
              <a:lnSpc>
                <a:spcPct val="120000"/>
              </a:lnSpc>
              <a:spcBef>
                <a:spcPct val="0"/>
              </a:spcBef>
            </a:pPr>
            <a:r>
              <a:rPr lang="zh-CN" altLang="en-US" sz="2000" b="1" smtClean="0">
                <a:solidFill>
                  <a:schemeClr val="folHlink"/>
                </a:solidFill>
                <a:latin typeface="宋体" pitchFamily="2" charset="-122"/>
              </a:rPr>
              <a:t>进程调度</a:t>
            </a:r>
            <a:r>
              <a:rPr lang="zh-CN" altLang="en-US" sz="2000" b="1" smtClean="0">
                <a:latin typeface="宋体" pitchFamily="2" charset="-122"/>
              </a:rPr>
              <a:t>：在多个就绪进程（线程）中分配处理机，并使分配到处理机的进程（线程）投入执行。－－（可能是进程执行完毕、时间片轮转、</a:t>
            </a:r>
            <a:r>
              <a:rPr lang="en-US" altLang="zh-CN" sz="2000" b="1" smtClean="0">
                <a:latin typeface="宋体" pitchFamily="2" charset="-122"/>
              </a:rPr>
              <a:t>I/O</a:t>
            </a:r>
            <a:r>
              <a:rPr lang="zh-CN" altLang="en-US" sz="2000" b="1" smtClean="0">
                <a:latin typeface="宋体" pitchFamily="2" charset="-122"/>
              </a:rPr>
              <a:t>操作、优先级高的进程抢占等）</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b="1" smtClean="0"/>
              <a:t>存储管理</a:t>
            </a:r>
          </a:p>
        </p:txBody>
      </p:sp>
      <p:sp>
        <p:nvSpPr>
          <p:cNvPr id="47107" name="Rectangle 3"/>
          <p:cNvSpPr>
            <a:spLocks noGrp="1" noChangeArrowheads="1"/>
          </p:cNvSpPr>
          <p:nvPr>
            <p:ph type="body" idx="1"/>
          </p:nvPr>
        </p:nvSpPr>
        <p:spPr>
          <a:xfrm>
            <a:off x="684213" y="1989138"/>
            <a:ext cx="8172450" cy="4506912"/>
          </a:xfrm>
        </p:spPr>
        <p:txBody>
          <a:bodyPr/>
          <a:lstStyle/>
          <a:p>
            <a:pPr eaLnBrk="1" hangingPunct="1">
              <a:lnSpc>
                <a:spcPct val="120000"/>
              </a:lnSpc>
              <a:spcBef>
                <a:spcPct val="0"/>
              </a:spcBef>
              <a:buClrTx/>
              <a:buSzTx/>
              <a:buFontTx/>
              <a:buNone/>
            </a:pPr>
            <a:r>
              <a:rPr kumimoji="1" lang="zh-CN" altLang="en-US" sz="2000" b="1" smtClean="0">
                <a:solidFill>
                  <a:schemeClr val="hlink"/>
                </a:solidFill>
                <a:latin typeface="宋体" pitchFamily="2" charset="-122"/>
              </a:rPr>
              <a:t>目标</a:t>
            </a:r>
            <a:r>
              <a:rPr kumimoji="1" lang="zh-CN" altLang="en-US" sz="2000" b="1" smtClean="0">
                <a:latin typeface="宋体" pitchFamily="2" charset="-122"/>
              </a:rPr>
              <a:t>：提高利用率、方便用户使用、提供足够的存储空间、方便进程并</a:t>
            </a:r>
          </a:p>
          <a:p>
            <a:pPr eaLnBrk="1" hangingPunct="1">
              <a:lnSpc>
                <a:spcPct val="120000"/>
              </a:lnSpc>
              <a:spcBef>
                <a:spcPct val="0"/>
              </a:spcBef>
              <a:buClrTx/>
              <a:buSzTx/>
              <a:buFontTx/>
              <a:buNone/>
            </a:pPr>
            <a:r>
              <a:rPr kumimoji="1" lang="zh-CN" altLang="en-US" sz="2000" b="1" smtClean="0">
                <a:latin typeface="宋体" pitchFamily="2" charset="-122"/>
              </a:rPr>
              <a:t>	   发运行。</a:t>
            </a:r>
            <a:endParaRPr lang="zh-CN" altLang="en-US" sz="2000" b="1" smtClean="0">
              <a:latin typeface="宋体" pitchFamily="2" charset="-122"/>
            </a:endParaRPr>
          </a:p>
          <a:p>
            <a:pPr eaLnBrk="1" hangingPunct="1">
              <a:lnSpc>
                <a:spcPct val="120000"/>
              </a:lnSpc>
            </a:pPr>
            <a:r>
              <a:rPr lang="zh-CN" altLang="en-US" sz="2000" b="1" smtClean="0">
                <a:solidFill>
                  <a:schemeClr val="folHlink"/>
                </a:solidFill>
                <a:latin typeface="宋体" pitchFamily="2" charset="-122"/>
              </a:rPr>
              <a:t>内存分配：</a:t>
            </a:r>
            <a:r>
              <a:rPr lang="zh-CN" altLang="en-US" sz="2000" b="1" smtClean="0">
                <a:latin typeface="宋体" pitchFamily="2" charset="-122"/>
              </a:rPr>
              <a:t>为每道程序分配内存空间，分配时要尽量提高内存的利用率。</a:t>
            </a:r>
            <a:endParaRPr lang="zh-CN" altLang="en-US" sz="2000" b="1" smtClean="0">
              <a:solidFill>
                <a:schemeClr val="folHlink"/>
              </a:solidFill>
              <a:latin typeface="宋体" pitchFamily="2" charset="-122"/>
            </a:endParaRPr>
          </a:p>
          <a:p>
            <a:pPr eaLnBrk="1" hangingPunct="1">
              <a:lnSpc>
                <a:spcPct val="120000"/>
              </a:lnSpc>
            </a:pPr>
            <a:r>
              <a:rPr lang="zh-CN" altLang="en-US" sz="2000" b="1" smtClean="0">
                <a:solidFill>
                  <a:schemeClr val="folHlink"/>
                </a:solidFill>
                <a:latin typeface="宋体" pitchFamily="2" charset="-122"/>
              </a:rPr>
              <a:t>内存保护</a:t>
            </a:r>
            <a:r>
              <a:rPr lang="zh-CN" altLang="en-US" sz="2000" b="1" smtClean="0">
                <a:latin typeface="宋体" pitchFamily="2" charset="-122"/>
              </a:rPr>
              <a:t>：保证进程间互不干扰、相互保密；  </a:t>
            </a:r>
          </a:p>
          <a:p>
            <a:pPr eaLnBrk="1" hangingPunct="1">
              <a:lnSpc>
                <a:spcPct val="120000"/>
              </a:lnSpc>
            </a:pPr>
            <a:r>
              <a:rPr lang="zh-CN" altLang="en-US" sz="2000" b="1" smtClean="0">
                <a:solidFill>
                  <a:schemeClr val="folHlink"/>
                </a:solidFill>
                <a:latin typeface="宋体" pitchFamily="2" charset="-122"/>
              </a:rPr>
              <a:t>地址映射（变换）</a:t>
            </a:r>
            <a:r>
              <a:rPr lang="zh-CN" altLang="en-US" sz="2000" b="1" smtClean="0">
                <a:latin typeface="宋体" pitchFamily="2" charset="-122"/>
              </a:rPr>
              <a:t>：进程逻辑地址到内存物理地址的映射；</a:t>
            </a:r>
          </a:p>
          <a:p>
            <a:pPr eaLnBrk="1" hangingPunct="1">
              <a:lnSpc>
                <a:spcPct val="120000"/>
              </a:lnSpc>
            </a:pPr>
            <a:r>
              <a:rPr lang="zh-CN" altLang="en-US" sz="2000" b="1" smtClean="0">
                <a:solidFill>
                  <a:schemeClr val="folHlink"/>
                </a:solidFill>
                <a:latin typeface="宋体" pitchFamily="2" charset="-122"/>
              </a:rPr>
              <a:t>内存扩充（覆盖、交换和虚拟存储）</a:t>
            </a:r>
            <a:r>
              <a:rPr lang="zh-CN" altLang="en-US" sz="2000" b="1" smtClean="0">
                <a:latin typeface="宋体" pitchFamily="2" charset="-122"/>
              </a:rPr>
              <a:t>：提高内存利用率、扩大进程的内存空间；</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b="1" smtClean="0"/>
              <a:t>设备管理</a:t>
            </a:r>
          </a:p>
        </p:txBody>
      </p:sp>
      <p:sp>
        <p:nvSpPr>
          <p:cNvPr id="48131" name="Rectangle 3"/>
          <p:cNvSpPr>
            <a:spLocks noGrp="1" noChangeArrowheads="1"/>
          </p:cNvSpPr>
          <p:nvPr>
            <p:ph type="body" idx="1"/>
          </p:nvPr>
        </p:nvSpPr>
        <p:spPr>
          <a:xfrm>
            <a:off x="539750" y="2132013"/>
            <a:ext cx="8424863" cy="3744912"/>
          </a:xfrm>
        </p:spPr>
        <p:txBody>
          <a:bodyPr/>
          <a:lstStyle/>
          <a:p>
            <a:pPr eaLnBrk="1" hangingPunct="1">
              <a:lnSpc>
                <a:spcPct val="110000"/>
              </a:lnSpc>
              <a:spcBef>
                <a:spcPct val="0"/>
              </a:spcBef>
              <a:buClrTx/>
              <a:buSzTx/>
              <a:buFontTx/>
              <a:buNone/>
            </a:pPr>
            <a:r>
              <a:rPr kumimoji="1" lang="en-US" altLang="zh-CN" sz="2200" b="1" dirty="0" smtClean="0"/>
              <a:t>	</a:t>
            </a:r>
            <a:r>
              <a:rPr kumimoji="1" lang="zh-CN" altLang="en-US" sz="2400" b="1" dirty="0" smtClean="0">
                <a:solidFill>
                  <a:schemeClr val="hlink"/>
                </a:solidFill>
              </a:rPr>
              <a:t>目标</a:t>
            </a:r>
            <a:r>
              <a:rPr kumimoji="1" lang="zh-CN" altLang="en-US" sz="2200" b="1" dirty="0" smtClean="0"/>
              <a:t>：方便用户使用设备、提高</a:t>
            </a:r>
            <a:r>
              <a:rPr kumimoji="1" lang="en-US" altLang="zh-CN" sz="2200" b="1" dirty="0" smtClean="0"/>
              <a:t>CPU</a:t>
            </a:r>
            <a:r>
              <a:rPr kumimoji="1" lang="zh-CN" altLang="en-US" sz="2200" b="1" dirty="0" smtClean="0"/>
              <a:t>与</a:t>
            </a:r>
            <a:r>
              <a:rPr kumimoji="1" lang="en-US" altLang="zh-CN" sz="2200" b="1" dirty="0" smtClean="0"/>
              <a:t>I/O</a:t>
            </a:r>
            <a:r>
              <a:rPr kumimoji="1" lang="zh-CN" altLang="en-US" sz="2200" b="1" dirty="0" smtClean="0"/>
              <a:t>设备利用率；</a:t>
            </a:r>
          </a:p>
          <a:p>
            <a:pPr eaLnBrk="1" hangingPunct="1">
              <a:lnSpc>
                <a:spcPct val="110000"/>
              </a:lnSpc>
            </a:pPr>
            <a:r>
              <a:rPr lang="zh-CN" altLang="en-US" sz="2200" b="1" dirty="0" smtClean="0">
                <a:solidFill>
                  <a:schemeClr val="folHlink"/>
                </a:solidFill>
              </a:rPr>
              <a:t>缓冲区管理</a:t>
            </a:r>
            <a:r>
              <a:rPr lang="zh-CN" altLang="en-US" sz="2200" b="1" dirty="0" smtClean="0"/>
              <a:t>：匹配</a:t>
            </a:r>
            <a:r>
              <a:rPr lang="en-US" altLang="zh-CN" sz="2200" b="1" dirty="0" smtClean="0"/>
              <a:t>CPU</a:t>
            </a:r>
            <a:r>
              <a:rPr lang="zh-CN" altLang="en-US" sz="2200" b="1" dirty="0" smtClean="0"/>
              <a:t>和外设的速度，提高两者的利用率和</a:t>
            </a:r>
            <a:r>
              <a:rPr lang="en-US" altLang="zh-CN" sz="2200" b="1" dirty="0" smtClean="0"/>
              <a:t>I/O</a:t>
            </a:r>
          </a:p>
          <a:p>
            <a:pPr eaLnBrk="1" hangingPunct="1">
              <a:lnSpc>
                <a:spcPct val="110000"/>
              </a:lnSpc>
              <a:buFont typeface="Wingdings" pitchFamily="2" charset="2"/>
              <a:buNone/>
            </a:pPr>
            <a:r>
              <a:rPr lang="en-US" altLang="zh-CN" sz="2200" b="1" dirty="0" smtClean="0"/>
              <a:t>			  </a:t>
            </a:r>
            <a:r>
              <a:rPr lang="zh-CN" altLang="en-US" sz="2200" b="1" dirty="0" smtClean="0"/>
              <a:t>速度（单缓冲区、双缓冲区和公用缓冲区）。</a:t>
            </a:r>
          </a:p>
          <a:p>
            <a:pPr eaLnBrk="1" hangingPunct="1">
              <a:lnSpc>
                <a:spcPct val="110000"/>
              </a:lnSpc>
            </a:pPr>
            <a:r>
              <a:rPr lang="zh-CN" altLang="en-US" sz="2200" b="1" dirty="0" smtClean="0">
                <a:solidFill>
                  <a:schemeClr val="folHlink"/>
                </a:solidFill>
              </a:rPr>
              <a:t>设备分配</a:t>
            </a:r>
            <a:r>
              <a:rPr lang="zh-CN" altLang="en-US" sz="2200" b="1" dirty="0" smtClean="0"/>
              <a:t>：为用户分配完成</a:t>
            </a:r>
            <a:r>
              <a:rPr lang="en-US" altLang="zh-CN" sz="2200" b="1" dirty="0" smtClean="0"/>
              <a:t>I/O</a:t>
            </a:r>
            <a:r>
              <a:rPr lang="zh-CN" altLang="en-US" sz="2200" b="1" dirty="0" smtClean="0"/>
              <a:t>所需的设备和设备控制器。</a:t>
            </a:r>
          </a:p>
          <a:p>
            <a:pPr lvl="1" eaLnBrk="1" hangingPunct="1">
              <a:lnSpc>
                <a:spcPct val="110000"/>
              </a:lnSpc>
            </a:pPr>
            <a:r>
              <a:rPr lang="zh-CN" altLang="en-US" sz="2200" b="1" dirty="0" smtClean="0"/>
              <a:t>虚拟设备</a:t>
            </a:r>
            <a:r>
              <a:rPr lang="en-US" altLang="zh-CN" sz="2200" b="1" dirty="0" smtClean="0"/>
              <a:t>(virtual device)</a:t>
            </a:r>
            <a:r>
              <a:rPr lang="zh-CN" altLang="en-US" sz="2200" b="1" dirty="0" smtClean="0"/>
              <a:t>：设备由多个进程共享，每个进程如同独占。</a:t>
            </a:r>
          </a:p>
          <a:p>
            <a:pPr eaLnBrk="1" hangingPunct="1">
              <a:lnSpc>
                <a:spcPct val="110000"/>
              </a:lnSpc>
            </a:pPr>
            <a:r>
              <a:rPr lang="zh-CN" altLang="en-US" sz="2200" b="1" dirty="0" smtClean="0">
                <a:solidFill>
                  <a:schemeClr val="folHlink"/>
                </a:solidFill>
              </a:rPr>
              <a:t>设备处理：</a:t>
            </a:r>
            <a:r>
              <a:rPr lang="zh-CN" altLang="en-US" sz="2200" b="1" dirty="0" smtClean="0"/>
              <a:t>启动设备进行真正的</a:t>
            </a:r>
            <a:r>
              <a:rPr lang="en-US" altLang="zh-CN" sz="2200" b="1" dirty="0" smtClean="0"/>
              <a:t>I/O</a:t>
            </a:r>
            <a:r>
              <a:rPr lang="zh-CN" altLang="en-US" sz="2200" b="1" dirty="0" smtClean="0"/>
              <a:t>操作，响应并处理设备控制</a:t>
            </a:r>
          </a:p>
          <a:p>
            <a:pPr eaLnBrk="1" hangingPunct="1">
              <a:lnSpc>
                <a:spcPct val="110000"/>
              </a:lnSpc>
              <a:buFont typeface="Wingdings" pitchFamily="2" charset="2"/>
              <a:buNone/>
            </a:pPr>
            <a:r>
              <a:rPr lang="zh-CN" altLang="en-US" sz="2200" b="1" dirty="0" smtClean="0"/>
              <a:t>			器发来的中断请求。</a:t>
            </a:r>
            <a:endParaRPr lang="zh-CN" altLang="en-US" sz="2200" b="1" dirty="0" smtClean="0">
              <a:solidFill>
                <a:schemeClr val="folHlink"/>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b="1" smtClean="0"/>
              <a:t>文件（信息）管理</a:t>
            </a:r>
          </a:p>
        </p:txBody>
      </p:sp>
      <p:sp>
        <p:nvSpPr>
          <p:cNvPr id="49155" name="Rectangle 3"/>
          <p:cNvSpPr>
            <a:spLocks noGrp="1" noChangeArrowheads="1"/>
          </p:cNvSpPr>
          <p:nvPr>
            <p:ph type="body" idx="1"/>
          </p:nvPr>
        </p:nvSpPr>
        <p:spPr>
          <a:xfrm>
            <a:off x="899592" y="2078434"/>
            <a:ext cx="7993062" cy="4806950"/>
          </a:xfrm>
        </p:spPr>
        <p:txBody>
          <a:bodyPr/>
          <a:lstStyle/>
          <a:p>
            <a:pPr eaLnBrk="1" hangingPunct="1">
              <a:lnSpc>
                <a:spcPct val="120000"/>
              </a:lnSpc>
              <a:spcBef>
                <a:spcPct val="0"/>
              </a:spcBef>
              <a:buClrTx/>
              <a:buSzTx/>
              <a:buFontTx/>
              <a:buNone/>
            </a:pPr>
            <a:r>
              <a:rPr kumimoji="1" lang="zh-CN" altLang="en-US" sz="2800" b="1" dirty="0" smtClean="0">
                <a:solidFill>
                  <a:schemeClr val="hlink"/>
                </a:solidFill>
              </a:rPr>
              <a:t>目标</a:t>
            </a:r>
            <a:r>
              <a:rPr kumimoji="1" lang="zh-CN" altLang="en-US" sz="2600" b="1" dirty="0" smtClean="0"/>
              <a:t>：</a:t>
            </a:r>
            <a:r>
              <a:rPr kumimoji="1" lang="zh-CN" altLang="en-US" sz="2400" b="1" dirty="0" smtClean="0"/>
              <a:t>解决软件资源的</a:t>
            </a:r>
            <a:r>
              <a:rPr kumimoji="1" lang="zh-CN" altLang="en-US" sz="2400" b="1" dirty="0" smtClean="0">
                <a:solidFill>
                  <a:schemeClr val="folHlink"/>
                </a:solidFill>
              </a:rPr>
              <a:t>存储</a:t>
            </a:r>
            <a:r>
              <a:rPr kumimoji="1" lang="zh-CN" altLang="en-US" sz="2400" b="1" dirty="0" smtClean="0"/>
              <a:t>、</a:t>
            </a:r>
            <a:r>
              <a:rPr kumimoji="1" lang="zh-CN" altLang="en-US" sz="2400" b="1" dirty="0" smtClean="0">
                <a:solidFill>
                  <a:schemeClr val="folHlink"/>
                </a:solidFill>
              </a:rPr>
              <a:t>共享</a:t>
            </a:r>
            <a:r>
              <a:rPr kumimoji="1" lang="zh-CN" altLang="en-US" sz="2400" b="1" dirty="0" smtClean="0"/>
              <a:t>、</a:t>
            </a:r>
            <a:r>
              <a:rPr kumimoji="1" lang="zh-CN" altLang="en-US" sz="2400" b="1" dirty="0" smtClean="0">
                <a:solidFill>
                  <a:schemeClr val="folHlink"/>
                </a:solidFill>
              </a:rPr>
              <a:t>保密</a:t>
            </a:r>
            <a:r>
              <a:rPr kumimoji="1" lang="zh-CN" altLang="en-US" sz="2400" b="1" dirty="0" smtClean="0"/>
              <a:t>和</a:t>
            </a:r>
            <a:r>
              <a:rPr kumimoji="1" lang="zh-CN" altLang="en-US" sz="2400" b="1" dirty="0" smtClean="0">
                <a:solidFill>
                  <a:schemeClr val="folHlink"/>
                </a:solidFill>
              </a:rPr>
              <a:t>保护</a:t>
            </a:r>
            <a:r>
              <a:rPr kumimoji="1" lang="zh-CN" altLang="en-US" sz="2400" b="1" dirty="0" smtClean="0"/>
              <a:t>。</a:t>
            </a:r>
          </a:p>
          <a:p>
            <a:pPr eaLnBrk="1" hangingPunct="1">
              <a:lnSpc>
                <a:spcPct val="120000"/>
              </a:lnSpc>
            </a:pPr>
            <a:r>
              <a:rPr lang="zh-CN" altLang="en-US" sz="2400" b="1" dirty="0" smtClean="0">
                <a:solidFill>
                  <a:schemeClr val="folHlink"/>
                </a:solidFill>
              </a:rPr>
              <a:t>文件存储空间管理</a:t>
            </a:r>
            <a:r>
              <a:rPr lang="zh-CN" altLang="en-US" sz="2400" b="1" dirty="0" smtClean="0"/>
              <a:t>：解决如何存放信息，以提高空间利用率和读写性能；</a:t>
            </a:r>
          </a:p>
          <a:p>
            <a:pPr eaLnBrk="1" hangingPunct="1">
              <a:lnSpc>
                <a:spcPct val="120000"/>
              </a:lnSpc>
            </a:pPr>
            <a:r>
              <a:rPr lang="zh-CN" altLang="en-US" sz="2400" b="1" dirty="0" smtClean="0">
                <a:solidFill>
                  <a:schemeClr val="folHlink"/>
                </a:solidFill>
              </a:rPr>
              <a:t>目录管理</a:t>
            </a:r>
            <a:r>
              <a:rPr lang="zh-CN" altLang="en-US" sz="2400" b="1" dirty="0" smtClean="0"/>
              <a:t>：通过目录的方式来组织文件，以实现文件的按名存取，并提高文件的检索速度；</a:t>
            </a:r>
          </a:p>
          <a:p>
            <a:pPr eaLnBrk="1" hangingPunct="1">
              <a:lnSpc>
                <a:spcPct val="120000"/>
              </a:lnSpc>
            </a:pPr>
            <a:r>
              <a:rPr lang="zh-CN" altLang="en-US" sz="2400" b="1" dirty="0" smtClean="0">
                <a:solidFill>
                  <a:schemeClr val="folHlink"/>
                </a:solidFill>
              </a:rPr>
              <a:t>文件的读写管理和存取控制</a:t>
            </a:r>
            <a:r>
              <a:rPr lang="zh-CN" altLang="en-US" sz="2400" b="1" dirty="0" smtClean="0"/>
              <a:t>：实现文件的读写操作，并提供有效的存取控制功能，保护文件的安全。</a:t>
            </a:r>
          </a:p>
          <a:p>
            <a:pPr eaLnBrk="1" hangingPunct="1">
              <a:lnSpc>
                <a:spcPct val="120000"/>
              </a:lnSpc>
              <a:buFont typeface="Wingdings" pitchFamily="2" charset="2"/>
              <a:buNone/>
            </a:pPr>
            <a:r>
              <a:rPr lang="zh-CN" altLang="en-US" sz="1800" b="1" dirty="0" smtClean="0">
                <a:solidFill>
                  <a:schemeClr val="folHlink"/>
                </a:solidFill>
              </a:rPr>
              <a:t>	例如：</a:t>
            </a:r>
            <a:r>
              <a:rPr lang="en-US" altLang="zh-CN" sz="1800" b="1" dirty="0" smtClean="0">
                <a:solidFill>
                  <a:schemeClr val="folHlink"/>
                </a:solidFill>
              </a:rPr>
              <a:t>UNIX</a:t>
            </a:r>
            <a:r>
              <a:rPr lang="zh-CN" altLang="en-US" sz="1800" b="1" dirty="0" smtClean="0">
                <a:solidFill>
                  <a:schemeClr val="folHlink"/>
                </a:solidFill>
              </a:rPr>
              <a:t>或</a:t>
            </a:r>
            <a:r>
              <a:rPr lang="en-US" altLang="zh-CN" sz="1800" b="1" dirty="0" smtClean="0">
                <a:solidFill>
                  <a:schemeClr val="folHlink"/>
                </a:solidFill>
              </a:rPr>
              <a:t>Linux</a:t>
            </a:r>
            <a:r>
              <a:rPr lang="zh-CN" altLang="en-US" sz="1800" b="1" dirty="0" smtClean="0">
                <a:solidFill>
                  <a:schemeClr val="folHlink"/>
                </a:solidFill>
              </a:rPr>
              <a:t>中，文件权限</a:t>
            </a:r>
            <a:r>
              <a:rPr lang="zh-CN" altLang="en-US" sz="1800" b="1" dirty="0" smtClean="0">
                <a:solidFill>
                  <a:schemeClr val="folHlink"/>
                </a:solidFill>
                <a:latin typeface="Arial" charset="0"/>
              </a:rPr>
              <a:t>“</a:t>
            </a:r>
            <a:r>
              <a:rPr lang="zh-CN" altLang="en-US" sz="1800" b="1" dirty="0" smtClean="0">
                <a:solidFill>
                  <a:schemeClr val="folHlink"/>
                </a:solidFill>
              </a:rPr>
              <a:t>针对用户或用户组的读写权</a:t>
            </a:r>
            <a:r>
              <a:rPr lang="zh-CN" altLang="en-US" sz="1800" b="1" dirty="0" smtClean="0">
                <a:solidFill>
                  <a:schemeClr val="folHlink"/>
                </a:solidFill>
                <a:latin typeface="Arial" charset="0"/>
              </a:rPr>
              <a:t>”</a:t>
            </a:r>
            <a:r>
              <a:rPr lang="zh-CN" altLang="en-US" sz="1800" b="1" dirty="0" smtClean="0">
                <a:solidFill>
                  <a:schemeClr val="folHlink"/>
                </a:solidFill>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b="1" smtClean="0"/>
              <a:t>用户接口</a:t>
            </a:r>
          </a:p>
        </p:txBody>
      </p:sp>
      <p:sp>
        <p:nvSpPr>
          <p:cNvPr id="50179" name="Rectangle 3"/>
          <p:cNvSpPr>
            <a:spLocks noGrp="1" noChangeArrowheads="1"/>
          </p:cNvSpPr>
          <p:nvPr>
            <p:ph type="body" idx="1"/>
          </p:nvPr>
        </p:nvSpPr>
        <p:spPr>
          <a:xfrm>
            <a:off x="1182688" y="2017713"/>
            <a:ext cx="7421562" cy="4114800"/>
          </a:xfrm>
        </p:spPr>
        <p:txBody>
          <a:bodyPr/>
          <a:lstStyle/>
          <a:p>
            <a:pPr eaLnBrk="1" hangingPunct="1">
              <a:lnSpc>
                <a:spcPct val="120000"/>
              </a:lnSpc>
              <a:spcBef>
                <a:spcPct val="0"/>
              </a:spcBef>
              <a:buClrTx/>
              <a:buSzTx/>
              <a:buFontTx/>
              <a:buNone/>
            </a:pPr>
            <a:r>
              <a:rPr kumimoji="1" lang="zh-CN" altLang="en-US" sz="2800" b="1" smtClean="0">
                <a:solidFill>
                  <a:schemeClr val="hlink"/>
                </a:solidFill>
              </a:rPr>
              <a:t>目标</a:t>
            </a:r>
            <a:r>
              <a:rPr kumimoji="1" lang="zh-CN" altLang="en-US" sz="2800" b="1" smtClean="0"/>
              <a:t>：提供一个友好的用户访问操作系统的接口。操作系统向上提供三种接口：</a:t>
            </a:r>
          </a:p>
          <a:p>
            <a:pPr eaLnBrk="1" hangingPunct="1">
              <a:lnSpc>
                <a:spcPct val="120000"/>
              </a:lnSpc>
            </a:pPr>
            <a:r>
              <a:rPr lang="zh-CN" altLang="en-US" sz="2400" b="1" smtClean="0">
                <a:solidFill>
                  <a:schemeClr val="folHlink"/>
                </a:solidFill>
              </a:rPr>
              <a:t>命令接口</a:t>
            </a:r>
            <a:r>
              <a:rPr lang="zh-CN" altLang="en-US" sz="2400" b="1" smtClean="0"/>
              <a:t>：</a:t>
            </a:r>
            <a:r>
              <a:rPr kumimoji="1" lang="zh-CN" altLang="en-US" sz="2400" b="1" smtClean="0"/>
              <a:t>这是指由</a:t>
            </a:r>
            <a:r>
              <a:rPr kumimoji="1" lang="en-US" altLang="zh-CN" sz="2400" b="1" smtClean="0"/>
              <a:t>OS</a:t>
            </a:r>
            <a:r>
              <a:rPr kumimoji="1" lang="zh-CN" altLang="en-US" sz="2400" b="1" smtClean="0"/>
              <a:t>提供了一组联机命令，</a:t>
            </a:r>
            <a:r>
              <a:rPr lang="zh-CN" altLang="en-US" sz="2400" b="1" smtClean="0"/>
              <a:t>供用户用于组织和控制自己的作业运行；</a:t>
            </a:r>
          </a:p>
          <a:p>
            <a:pPr eaLnBrk="1" hangingPunct="1">
              <a:lnSpc>
                <a:spcPct val="120000"/>
              </a:lnSpc>
            </a:pPr>
            <a:r>
              <a:rPr lang="zh-CN" altLang="en-US" sz="2400" b="1" smtClean="0">
                <a:solidFill>
                  <a:schemeClr val="folHlink"/>
                </a:solidFill>
              </a:rPr>
              <a:t>图形接口</a:t>
            </a:r>
            <a:r>
              <a:rPr lang="zh-CN" altLang="en-US" sz="2400" b="1" smtClean="0"/>
              <a:t>：</a:t>
            </a:r>
            <a:r>
              <a:rPr kumimoji="1" lang="zh-CN" altLang="en-US" sz="2400" b="1" smtClean="0"/>
              <a:t>用户通过屏幕上的图标和窗口来操纵计算机系统和运行自己的程序。  </a:t>
            </a:r>
          </a:p>
          <a:p>
            <a:pPr eaLnBrk="1" hangingPunct="1">
              <a:lnSpc>
                <a:spcPct val="120000"/>
              </a:lnSpc>
            </a:pPr>
            <a:r>
              <a:rPr lang="zh-CN" altLang="en-US" sz="2400" b="1" smtClean="0">
                <a:solidFill>
                  <a:schemeClr val="folHlink"/>
                </a:solidFill>
              </a:rPr>
              <a:t>编程接口</a:t>
            </a:r>
            <a:r>
              <a:rPr lang="zh-CN" altLang="en-US" sz="2400" b="1" smtClean="0"/>
              <a:t>：提供一组系统调用，供用户程序和系统程序调用操作系统功能。</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b="1" smtClean="0"/>
              <a:t>总评成绩：</a:t>
            </a:r>
          </a:p>
        </p:txBody>
      </p:sp>
      <p:sp>
        <p:nvSpPr>
          <p:cNvPr id="16387" name="Rectangle 3"/>
          <p:cNvSpPr>
            <a:spLocks noGrp="1" noChangeArrowheads="1"/>
          </p:cNvSpPr>
          <p:nvPr>
            <p:ph type="body" idx="1"/>
          </p:nvPr>
        </p:nvSpPr>
        <p:spPr>
          <a:xfrm>
            <a:off x="1182688" y="2338388"/>
            <a:ext cx="7566025" cy="2098675"/>
          </a:xfrm>
        </p:spPr>
        <p:txBody>
          <a:bodyPr/>
          <a:lstStyle/>
          <a:p>
            <a:pPr eaLnBrk="1" hangingPunct="1"/>
            <a:r>
              <a:rPr lang="zh-CN" altLang="en-US" b="1" dirty="0" smtClean="0">
                <a:latin typeface="宋体" pitchFamily="2" charset="-122"/>
              </a:rPr>
              <a:t>平时成绩</a:t>
            </a:r>
            <a:r>
              <a:rPr lang="en-US" altLang="zh-CN" b="1" dirty="0" smtClean="0">
                <a:latin typeface="宋体" pitchFamily="2" charset="-122"/>
              </a:rPr>
              <a:t>40%</a:t>
            </a:r>
            <a:r>
              <a:rPr lang="zh-CN" altLang="en-US" b="1" dirty="0" smtClean="0">
                <a:latin typeface="宋体" pitchFamily="2" charset="-122"/>
              </a:rPr>
              <a:t>。</a:t>
            </a:r>
          </a:p>
          <a:p>
            <a:pPr lvl="1" eaLnBrk="1" hangingPunct="1">
              <a:buFont typeface="Wingdings" pitchFamily="2" charset="2"/>
              <a:buNone/>
            </a:pPr>
            <a:r>
              <a:rPr lang="zh-CN" altLang="en-US" b="1" dirty="0" smtClean="0">
                <a:latin typeface="宋体" pitchFamily="2" charset="-122"/>
              </a:rPr>
              <a:t>包括平时考勤、作业、实验；</a:t>
            </a:r>
          </a:p>
          <a:p>
            <a:pPr eaLnBrk="1" hangingPunct="1"/>
            <a:r>
              <a:rPr lang="zh-CN" altLang="en-US" b="1" dirty="0" smtClean="0">
                <a:latin typeface="宋体" pitchFamily="2" charset="-122"/>
              </a:rPr>
              <a:t>期末闭卷考试占 </a:t>
            </a:r>
            <a:r>
              <a:rPr lang="en-US" altLang="zh-CN" b="1" dirty="0" smtClean="0">
                <a:latin typeface="宋体" pitchFamily="2" charset="-122"/>
              </a:rPr>
              <a:t>60%</a:t>
            </a:r>
            <a:r>
              <a:rPr lang="en-US" altLang="zh-CN" b="1" dirty="0" smtClean="0"/>
              <a:t> </a:t>
            </a:r>
            <a:r>
              <a:rPr lang="zh-CN" altLang="en-US" b="1" dirty="0" smtClean="0"/>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b="1" smtClean="0"/>
              <a:t>第一章  操作系统引论</a:t>
            </a:r>
          </a:p>
        </p:txBody>
      </p:sp>
      <p:sp>
        <p:nvSpPr>
          <p:cNvPr id="17411" name="Rectangle 3"/>
          <p:cNvSpPr>
            <a:spLocks noGrp="1" noChangeArrowheads="1"/>
          </p:cNvSpPr>
          <p:nvPr>
            <p:ph type="body" idx="1"/>
          </p:nvPr>
        </p:nvSpPr>
        <p:spPr>
          <a:xfrm>
            <a:off x="1182688" y="2017713"/>
            <a:ext cx="6197600" cy="3355975"/>
          </a:xfrm>
        </p:spPr>
        <p:txBody>
          <a:bodyPr/>
          <a:lstStyle/>
          <a:p>
            <a:pPr eaLnBrk="1" hangingPunct="1"/>
            <a:r>
              <a:rPr lang="zh-CN" altLang="en-US" b="1" dirty="0" smtClean="0"/>
              <a:t>什么是操作系统</a:t>
            </a:r>
          </a:p>
          <a:p>
            <a:pPr eaLnBrk="1" hangingPunct="1"/>
            <a:r>
              <a:rPr lang="zh-CN" altLang="en-US" b="1" dirty="0" smtClean="0"/>
              <a:t>操作系统的发展过程</a:t>
            </a:r>
          </a:p>
          <a:p>
            <a:pPr eaLnBrk="1" hangingPunct="1"/>
            <a:r>
              <a:rPr lang="zh-CN" altLang="en-US" b="1" dirty="0" smtClean="0"/>
              <a:t>操作系统的基本特征</a:t>
            </a:r>
          </a:p>
          <a:p>
            <a:pPr eaLnBrk="1" hangingPunct="1"/>
            <a:r>
              <a:rPr lang="zh-CN" altLang="en-US" b="1" dirty="0" smtClean="0"/>
              <a:t>操作系统的主要功能</a:t>
            </a:r>
          </a:p>
          <a:p>
            <a:pPr eaLnBrk="1" hangingPunct="1"/>
            <a:r>
              <a:rPr lang="zh-CN" altLang="en-US" b="1" dirty="0" smtClean="0">
                <a:solidFill>
                  <a:srgbClr val="FF0000"/>
                </a:solidFill>
              </a:rPr>
              <a:t>操作系统的结构设计</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b="1" smtClean="0"/>
              <a:t>操作系统的结构</a:t>
            </a:r>
          </a:p>
        </p:txBody>
      </p:sp>
      <p:sp>
        <p:nvSpPr>
          <p:cNvPr id="51203" name="Rectangle 3"/>
          <p:cNvSpPr>
            <a:spLocks noGrp="1" noChangeArrowheads="1"/>
          </p:cNvSpPr>
          <p:nvPr>
            <p:ph type="body" idx="1"/>
          </p:nvPr>
        </p:nvSpPr>
        <p:spPr>
          <a:xfrm>
            <a:off x="1119188" y="3860800"/>
            <a:ext cx="6908800" cy="1911350"/>
          </a:xfrm>
        </p:spPr>
        <p:txBody>
          <a:bodyPr/>
          <a:lstStyle/>
          <a:p>
            <a:pPr eaLnBrk="1" hangingPunct="1">
              <a:lnSpc>
                <a:spcPct val="90000"/>
              </a:lnSpc>
            </a:pPr>
            <a:r>
              <a:rPr lang="zh-CN" altLang="en-US" sz="2800" b="1" smtClean="0"/>
              <a:t>无结构</a:t>
            </a:r>
            <a:r>
              <a:rPr lang="en-US" altLang="zh-CN" sz="2800" b="1" smtClean="0"/>
              <a:t>OS</a:t>
            </a:r>
            <a:r>
              <a:rPr lang="zh-CN" altLang="en-US" sz="2800" b="1" smtClean="0"/>
              <a:t>；</a:t>
            </a:r>
          </a:p>
          <a:p>
            <a:pPr eaLnBrk="1" hangingPunct="1">
              <a:lnSpc>
                <a:spcPct val="90000"/>
              </a:lnSpc>
            </a:pPr>
            <a:r>
              <a:rPr lang="zh-CN" altLang="en-US" sz="2800" b="1" smtClean="0"/>
              <a:t>模块化结构；</a:t>
            </a:r>
          </a:p>
          <a:p>
            <a:pPr eaLnBrk="1" hangingPunct="1">
              <a:lnSpc>
                <a:spcPct val="90000"/>
              </a:lnSpc>
            </a:pPr>
            <a:r>
              <a:rPr lang="zh-CN" altLang="en-US" sz="2800" b="1" smtClean="0"/>
              <a:t>分层结构；</a:t>
            </a:r>
          </a:p>
          <a:p>
            <a:pPr eaLnBrk="1" hangingPunct="1">
              <a:lnSpc>
                <a:spcPct val="90000"/>
              </a:lnSpc>
            </a:pPr>
            <a:r>
              <a:rPr lang="zh-CN" altLang="en-US" sz="2800" b="1" smtClean="0"/>
              <a:t>微内核结构。</a:t>
            </a:r>
          </a:p>
        </p:txBody>
      </p:sp>
      <p:sp>
        <p:nvSpPr>
          <p:cNvPr id="51204" name="Text Box 4"/>
          <p:cNvSpPr txBox="1">
            <a:spLocks noChangeArrowheads="1"/>
          </p:cNvSpPr>
          <p:nvPr/>
        </p:nvSpPr>
        <p:spPr bwMode="auto">
          <a:xfrm>
            <a:off x="936625" y="2060575"/>
            <a:ext cx="7380288" cy="1728788"/>
          </a:xfrm>
          <a:prstGeom prst="rect">
            <a:avLst/>
          </a:prstGeom>
          <a:noFill/>
          <a:ln w="9525">
            <a:noFill/>
            <a:miter lim="800000"/>
            <a:headEnd/>
            <a:tailEnd/>
          </a:ln>
        </p:spPr>
        <p:txBody>
          <a:bodyPr/>
          <a:lstStyle/>
          <a:p>
            <a:pPr>
              <a:lnSpc>
                <a:spcPct val="120000"/>
              </a:lnSpc>
            </a:pPr>
            <a:r>
              <a:rPr kumimoji="1" lang="en-US" altLang="zh-CN"/>
              <a:t>	</a:t>
            </a:r>
            <a:r>
              <a:rPr kumimoji="1" lang="zh-CN" altLang="en-US" sz="2800"/>
              <a:t>随着操作系统的发展，功能越强，</a:t>
            </a:r>
            <a:r>
              <a:rPr kumimoji="1" lang="en-US" altLang="zh-CN" sz="2800"/>
              <a:t>OS</a:t>
            </a:r>
            <a:r>
              <a:rPr kumimoji="1" lang="zh-CN" altLang="en-US" sz="2800"/>
              <a:t>自身代码量越大－－采用良好的结构：有利于保证</a:t>
            </a:r>
            <a:r>
              <a:rPr kumimoji="1" lang="zh-CN" altLang="en-US" sz="2800">
                <a:solidFill>
                  <a:schemeClr val="folHlink"/>
                </a:solidFill>
              </a:rPr>
              <a:t>正确性</a:t>
            </a:r>
            <a:r>
              <a:rPr kumimoji="1" lang="zh-CN" altLang="en-US" sz="2800"/>
              <a:t>以及自身</a:t>
            </a:r>
            <a:r>
              <a:rPr kumimoji="1" lang="zh-CN" altLang="en-US" sz="2800">
                <a:solidFill>
                  <a:schemeClr val="folHlink"/>
                </a:solidFill>
              </a:rPr>
              <a:t>修改</a:t>
            </a:r>
            <a:r>
              <a:rPr kumimoji="1" lang="zh-CN" altLang="en-US" sz="2800"/>
              <a:t>和</a:t>
            </a:r>
            <a:r>
              <a:rPr kumimoji="1" lang="zh-CN" altLang="en-US" sz="2800">
                <a:solidFill>
                  <a:schemeClr val="folHlink"/>
                </a:solidFill>
              </a:rPr>
              <a:t>扩充</a:t>
            </a:r>
            <a:r>
              <a:rPr kumimoji="1" lang="zh-CN" altLang="en-US" sz="2800"/>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zh-CN" altLang="en-US" b="1" smtClean="0"/>
              <a:t>操作系统的设计原则</a:t>
            </a:r>
          </a:p>
        </p:txBody>
      </p:sp>
      <p:sp>
        <p:nvSpPr>
          <p:cNvPr id="52227" name="Rectangle 4"/>
          <p:cNvSpPr>
            <a:spLocks noChangeArrowheads="1"/>
          </p:cNvSpPr>
          <p:nvPr/>
        </p:nvSpPr>
        <p:spPr bwMode="auto">
          <a:xfrm>
            <a:off x="539750" y="1916113"/>
            <a:ext cx="8534400" cy="4537075"/>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zh-CN" altLang="en-US" sz="2400">
                <a:solidFill>
                  <a:schemeClr val="folHlink"/>
                </a:solidFill>
              </a:rPr>
              <a:t>可维护性</a:t>
            </a:r>
            <a:r>
              <a:rPr lang="zh-CN" altLang="en-US" sz="2400"/>
              <a:t>：容易修改与否称为可维护性；有三种可能的维护：</a:t>
            </a:r>
          </a:p>
          <a:p>
            <a:pPr marL="742950" lvl="1" indent="-285750">
              <a:spcBef>
                <a:spcPct val="20000"/>
              </a:spcBef>
              <a:buClr>
                <a:schemeClr val="hlink"/>
              </a:buClr>
              <a:buSzPct val="55000"/>
              <a:buFont typeface="Wingdings" pitchFamily="2" charset="2"/>
              <a:buChar char="n"/>
            </a:pPr>
            <a:r>
              <a:rPr lang="zh-CN" altLang="en-US" sz="2000">
                <a:solidFill>
                  <a:schemeClr val="folHlink"/>
                </a:solidFill>
              </a:rPr>
              <a:t>改错性</a:t>
            </a:r>
            <a:r>
              <a:rPr lang="zh-CN" altLang="en-US" sz="2000"/>
              <a:t>维护：改正已发现的错误；</a:t>
            </a:r>
          </a:p>
          <a:p>
            <a:pPr marL="742950" lvl="1" indent="-285750">
              <a:spcBef>
                <a:spcPct val="20000"/>
              </a:spcBef>
              <a:buClr>
                <a:schemeClr val="hlink"/>
              </a:buClr>
              <a:buSzPct val="55000"/>
              <a:buFont typeface="Wingdings" pitchFamily="2" charset="2"/>
              <a:buChar char="n"/>
            </a:pPr>
            <a:r>
              <a:rPr lang="zh-CN" altLang="en-US" sz="2000">
                <a:solidFill>
                  <a:schemeClr val="folHlink"/>
                </a:solidFill>
              </a:rPr>
              <a:t>适应性</a:t>
            </a:r>
            <a:r>
              <a:rPr lang="zh-CN" altLang="en-US" sz="2000"/>
              <a:t>维护：修改软件，使之适应新的运行环境（硬件环境和软件环境）；如：操作系统的移植。</a:t>
            </a:r>
          </a:p>
          <a:p>
            <a:pPr marL="742950" lvl="1" indent="-285750">
              <a:spcBef>
                <a:spcPct val="20000"/>
              </a:spcBef>
              <a:buClr>
                <a:schemeClr val="hlink"/>
              </a:buClr>
              <a:buSzPct val="55000"/>
              <a:buFont typeface="Wingdings" pitchFamily="2" charset="2"/>
              <a:buChar char="n"/>
            </a:pPr>
            <a:r>
              <a:rPr lang="zh-CN" altLang="en-US" sz="2000">
                <a:solidFill>
                  <a:schemeClr val="folHlink"/>
                </a:solidFill>
              </a:rPr>
              <a:t>完善性</a:t>
            </a:r>
            <a:r>
              <a:rPr lang="zh-CN" altLang="en-US" sz="2000"/>
              <a:t>维护：增加新功能；</a:t>
            </a:r>
          </a:p>
          <a:p>
            <a:pPr marL="342900" indent="-342900">
              <a:spcBef>
                <a:spcPct val="20000"/>
              </a:spcBef>
              <a:buClr>
                <a:schemeClr val="folHlink"/>
              </a:buClr>
              <a:buSzPct val="60000"/>
              <a:buFont typeface="Wingdings" pitchFamily="2" charset="2"/>
              <a:buChar char="n"/>
            </a:pPr>
            <a:r>
              <a:rPr lang="zh-CN" altLang="en-US" sz="2400">
                <a:solidFill>
                  <a:schemeClr val="folHlink"/>
                </a:solidFill>
              </a:rPr>
              <a:t>可靠性</a:t>
            </a:r>
            <a:r>
              <a:rPr lang="zh-CN" altLang="en-US" sz="2400"/>
              <a:t>：可靠性包括两方面：</a:t>
            </a:r>
          </a:p>
          <a:p>
            <a:pPr marL="742950" lvl="1" indent="-285750">
              <a:spcBef>
                <a:spcPct val="20000"/>
              </a:spcBef>
              <a:buClr>
                <a:schemeClr val="hlink"/>
              </a:buClr>
              <a:buSzPct val="55000"/>
              <a:buFont typeface="Wingdings" pitchFamily="2" charset="2"/>
              <a:buChar char="n"/>
            </a:pPr>
            <a:r>
              <a:rPr lang="zh-CN" altLang="en-US" sz="2000">
                <a:solidFill>
                  <a:schemeClr val="folHlink"/>
                </a:solidFill>
              </a:rPr>
              <a:t>正确性</a:t>
            </a:r>
            <a:r>
              <a:rPr lang="zh-CN" altLang="en-US" sz="2000"/>
              <a:t>：正确实现所要求的功能和性能；</a:t>
            </a:r>
          </a:p>
          <a:p>
            <a:pPr marL="742950" lvl="1" indent="-285750">
              <a:spcBef>
                <a:spcPct val="20000"/>
              </a:spcBef>
              <a:buClr>
                <a:schemeClr val="hlink"/>
              </a:buClr>
              <a:buSzPct val="55000"/>
              <a:buFont typeface="Wingdings" pitchFamily="2" charset="2"/>
              <a:buChar char="n"/>
            </a:pPr>
            <a:r>
              <a:rPr lang="zh-CN" altLang="en-US" sz="2000">
                <a:solidFill>
                  <a:schemeClr val="folHlink"/>
                </a:solidFill>
              </a:rPr>
              <a:t>稳健性</a:t>
            </a:r>
            <a:r>
              <a:rPr lang="zh-CN" altLang="en-US" sz="2000"/>
              <a:t>：对意外（故障和误操作）作出适当的处理；</a:t>
            </a:r>
          </a:p>
          <a:p>
            <a:pPr marL="342900" indent="-342900">
              <a:spcBef>
                <a:spcPct val="20000"/>
              </a:spcBef>
              <a:buClr>
                <a:schemeClr val="folHlink"/>
              </a:buClr>
              <a:buSzPct val="60000"/>
              <a:buFont typeface="Wingdings" pitchFamily="2" charset="2"/>
              <a:buChar char="n"/>
            </a:pPr>
            <a:r>
              <a:rPr lang="zh-CN" altLang="en-US" sz="2400">
                <a:solidFill>
                  <a:schemeClr val="folHlink"/>
                </a:solidFill>
              </a:rPr>
              <a:t>可理解性</a:t>
            </a:r>
            <a:r>
              <a:rPr lang="zh-CN" altLang="en-US" sz="2400"/>
              <a:t>：易于理解，以方便测试、维护和交流；</a:t>
            </a:r>
          </a:p>
          <a:p>
            <a:pPr marL="342900" indent="-342900">
              <a:spcBef>
                <a:spcPct val="20000"/>
              </a:spcBef>
              <a:buClr>
                <a:schemeClr val="folHlink"/>
              </a:buClr>
              <a:buSzPct val="60000"/>
              <a:buFont typeface="Wingdings" pitchFamily="2" charset="2"/>
              <a:buChar char="n"/>
            </a:pPr>
            <a:r>
              <a:rPr lang="zh-CN" altLang="en-US" sz="2400">
                <a:solidFill>
                  <a:schemeClr val="folHlink"/>
                </a:solidFill>
              </a:rPr>
              <a:t>性能</a:t>
            </a:r>
            <a:r>
              <a:rPr lang="zh-CN" altLang="en-US" sz="2400"/>
              <a:t>：有效地使用系统资源；尽可能快地响应用户请求。</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150938" y="214313"/>
            <a:ext cx="8101012" cy="1462087"/>
          </a:xfrm>
        </p:spPr>
        <p:txBody>
          <a:bodyPr/>
          <a:lstStyle/>
          <a:p>
            <a:pPr eaLnBrk="1" hangingPunct="1"/>
            <a:r>
              <a:rPr lang="zh-CN" altLang="en-US" sz="3600" b="1" smtClean="0"/>
              <a:t>整体式或无结构（</a:t>
            </a:r>
            <a:r>
              <a:rPr lang="en-US" altLang="zh-CN" sz="3600" b="1" smtClean="0">
                <a:latin typeface="Times New Roman" pitchFamily="18" charset="0"/>
              </a:rPr>
              <a:t>monolithic system</a:t>
            </a:r>
            <a:r>
              <a:rPr lang="zh-CN" altLang="en-US" sz="3600" b="1" smtClean="0">
                <a:latin typeface="Times New Roman" pitchFamily="18" charset="0"/>
              </a:rPr>
              <a:t>）</a:t>
            </a:r>
            <a:r>
              <a:rPr lang="zh-CN" altLang="en-US" sz="4000" b="1" smtClean="0"/>
              <a:t> </a:t>
            </a:r>
          </a:p>
        </p:txBody>
      </p:sp>
      <p:sp>
        <p:nvSpPr>
          <p:cNvPr id="53251" name="Rectangle 3"/>
          <p:cNvSpPr>
            <a:spLocks noGrp="1" noChangeArrowheads="1"/>
          </p:cNvSpPr>
          <p:nvPr>
            <p:ph type="body" idx="1"/>
          </p:nvPr>
        </p:nvSpPr>
        <p:spPr>
          <a:xfrm>
            <a:off x="827088" y="2017713"/>
            <a:ext cx="7772400" cy="4148137"/>
          </a:xfrm>
        </p:spPr>
        <p:txBody>
          <a:bodyPr/>
          <a:lstStyle/>
          <a:p>
            <a:pPr eaLnBrk="1" hangingPunct="1">
              <a:lnSpc>
                <a:spcPct val="120000"/>
              </a:lnSpc>
              <a:spcBef>
                <a:spcPct val="10000"/>
              </a:spcBef>
              <a:buFont typeface="Wingdings" pitchFamily="2" charset="2"/>
              <a:buNone/>
            </a:pPr>
            <a:r>
              <a:rPr lang="en-US" altLang="zh-CN" sz="2800" b="1" smtClean="0"/>
              <a:t>		</a:t>
            </a:r>
            <a:r>
              <a:rPr lang="zh-CN" altLang="en-US" sz="2800" b="1" smtClean="0"/>
              <a:t>在整体式系统中，整个</a:t>
            </a:r>
            <a:r>
              <a:rPr lang="en-US" altLang="zh-CN" sz="2800" b="1" smtClean="0"/>
              <a:t>os</a:t>
            </a:r>
            <a:r>
              <a:rPr lang="zh-CN" altLang="en-US" sz="2800" b="1" smtClean="0"/>
              <a:t>是很多过程的集合，每个过程可以调用任意其他过程，</a:t>
            </a:r>
            <a:r>
              <a:rPr lang="en-US" altLang="zh-CN" sz="2800" b="1" smtClean="0"/>
              <a:t>os</a:t>
            </a:r>
            <a:r>
              <a:rPr lang="zh-CN" altLang="en-US" sz="2800" b="1" smtClean="0"/>
              <a:t>系统内部不存在任何结构，因此也叫无结构</a:t>
            </a:r>
            <a:r>
              <a:rPr lang="en-US" altLang="zh-CN" sz="2800" b="1" smtClean="0"/>
              <a:t>os</a:t>
            </a:r>
            <a:r>
              <a:rPr lang="zh-CN" altLang="en-US" sz="2800" b="1" smtClean="0"/>
              <a:t>。</a:t>
            </a:r>
          </a:p>
          <a:p>
            <a:pPr eaLnBrk="1" hangingPunct="1">
              <a:lnSpc>
                <a:spcPct val="120000"/>
              </a:lnSpc>
              <a:spcBef>
                <a:spcPct val="10000"/>
              </a:spcBef>
              <a:buFont typeface="Wingdings" pitchFamily="2" charset="2"/>
              <a:buNone/>
            </a:pPr>
            <a:r>
              <a:rPr lang="zh-CN" altLang="en-US" sz="2800" b="1" smtClean="0"/>
              <a:t>		</a:t>
            </a:r>
          </a:p>
          <a:p>
            <a:pPr lvl="1" eaLnBrk="1" hangingPunct="1"/>
            <a:r>
              <a:rPr lang="zh-CN" altLang="en-US" sz="2400" b="1" smtClean="0">
                <a:solidFill>
                  <a:schemeClr val="folHlink"/>
                </a:solidFill>
              </a:rPr>
              <a:t>优点</a:t>
            </a:r>
            <a:r>
              <a:rPr lang="zh-CN" altLang="en-US" sz="2400" b="1" smtClean="0"/>
              <a:t>：具有一定灵活性，在运行中的高效率</a:t>
            </a:r>
          </a:p>
          <a:p>
            <a:pPr lvl="1" eaLnBrk="1" hangingPunct="1"/>
            <a:r>
              <a:rPr lang="zh-CN" altLang="en-US" sz="2400" b="1" smtClean="0">
                <a:solidFill>
                  <a:schemeClr val="folHlink"/>
                </a:solidFill>
              </a:rPr>
              <a:t>缺点</a:t>
            </a:r>
            <a:r>
              <a:rPr lang="zh-CN" altLang="en-US" sz="2400" b="1" smtClean="0"/>
              <a:t>：不利于调试，可读性较差，很难维护。</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sz="4000" b="1" smtClean="0"/>
              <a:t>模块化结构</a:t>
            </a:r>
            <a:r>
              <a:rPr lang="zh-CN" altLang="en-US" sz="4000" b="1" smtClean="0">
                <a:latin typeface="Times New Roman" pitchFamily="18" charset="0"/>
              </a:rPr>
              <a:t>（</a:t>
            </a:r>
            <a:r>
              <a:rPr lang="en-US" altLang="zh-CN" sz="4000" b="1" smtClean="0">
                <a:latin typeface="Times New Roman" pitchFamily="18" charset="0"/>
              </a:rPr>
              <a:t>modular system</a:t>
            </a:r>
            <a:r>
              <a:rPr lang="zh-CN" altLang="en-US" sz="4000" b="1" smtClean="0">
                <a:latin typeface="Times New Roman" pitchFamily="18" charset="0"/>
              </a:rPr>
              <a:t>）</a:t>
            </a:r>
          </a:p>
        </p:txBody>
      </p:sp>
      <p:sp>
        <p:nvSpPr>
          <p:cNvPr id="54275" name="Rectangle 3"/>
          <p:cNvSpPr>
            <a:spLocks noGrp="1" noChangeArrowheads="1"/>
          </p:cNvSpPr>
          <p:nvPr>
            <p:ph type="body" idx="1"/>
          </p:nvPr>
        </p:nvSpPr>
        <p:spPr>
          <a:xfrm>
            <a:off x="395288" y="3573463"/>
            <a:ext cx="8208962" cy="3095625"/>
          </a:xfrm>
        </p:spPr>
        <p:txBody>
          <a:bodyPr/>
          <a:lstStyle/>
          <a:p>
            <a:pPr lvl="1" eaLnBrk="1" hangingPunct="1">
              <a:lnSpc>
                <a:spcPct val="120000"/>
              </a:lnSpc>
              <a:spcBef>
                <a:spcPct val="0"/>
              </a:spcBef>
            </a:pPr>
            <a:r>
              <a:rPr lang="zh-CN" altLang="en-US" sz="2000" b="1" smtClean="0">
                <a:solidFill>
                  <a:schemeClr val="hlink"/>
                </a:solidFill>
              </a:rPr>
              <a:t>优点：</a:t>
            </a:r>
          </a:p>
          <a:p>
            <a:pPr lvl="2" eaLnBrk="1" hangingPunct="1">
              <a:lnSpc>
                <a:spcPct val="120000"/>
              </a:lnSpc>
              <a:spcBef>
                <a:spcPct val="0"/>
              </a:spcBef>
            </a:pPr>
            <a:r>
              <a:rPr lang="zh-CN" altLang="en-US" sz="2000" b="1" smtClean="0"/>
              <a:t>提高了</a:t>
            </a:r>
            <a:r>
              <a:rPr lang="en-US" altLang="zh-CN" sz="2000" b="1" smtClean="0"/>
              <a:t>os</a:t>
            </a:r>
            <a:r>
              <a:rPr lang="zh-CN" altLang="en-US" sz="2000" b="1" smtClean="0"/>
              <a:t>的正确性、可理解性、可维护性；</a:t>
            </a:r>
          </a:p>
          <a:p>
            <a:pPr lvl="2" eaLnBrk="1" hangingPunct="1">
              <a:lnSpc>
                <a:spcPct val="120000"/>
              </a:lnSpc>
              <a:spcBef>
                <a:spcPct val="0"/>
              </a:spcBef>
            </a:pPr>
            <a:r>
              <a:rPr lang="zh-CN" altLang="en-US" sz="2000" b="1" smtClean="0"/>
              <a:t>增强了</a:t>
            </a:r>
            <a:r>
              <a:rPr lang="en-US" altLang="zh-CN" sz="2000" b="1" smtClean="0"/>
              <a:t>OS</a:t>
            </a:r>
            <a:r>
              <a:rPr lang="zh-CN" altLang="en-US" sz="2000" b="1" smtClean="0"/>
              <a:t>的可适应性；</a:t>
            </a:r>
          </a:p>
          <a:p>
            <a:pPr lvl="2" eaLnBrk="1" hangingPunct="1">
              <a:lnSpc>
                <a:spcPct val="120000"/>
              </a:lnSpc>
              <a:spcBef>
                <a:spcPct val="0"/>
              </a:spcBef>
            </a:pPr>
            <a:r>
              <a:rPr lang="zh-CN" altLang="en-US" sz="2000" b="1" smtClean="0"/>
              <a:t>加速了</a:t>
            </a:r>
            <a:r>
              <a:rPr lang="en-US" altLang="zh-CN" sz="2000" b="1" smtClean="0"/>
              <a:t>os</a:t>
            </a:r>
            <a:r>
              <a:rPr lang="zh-CN" altLang="en-US" sz="2000" b="1" smtClean="0"/>
              <a:t>的开发过程。</a:t>
            </a:r>
          </a:p>
          <a:p>
            <a:pPr lvl="1" eaLnBrk="1" hangingPunct="1">
              <a:lnSpc>
                <a:spcPct val="120000"/>
              </a:lnSpc>
              <a:spcBef>
                <a:spcPct val="0"/>
              </a:spcBef>
            </a:pPr>
            <a:r>
              <a:rPr lang="zh-CN" altLang="en-US" sz="2000" b="1" smtClean="0">
                <a:solidFill>
                  <a:schemeClr val="hlink"/>
                </a:solidFill>
              </a:rPr>
              <a:t>缺点：</a:t>
            </a:r>
          </a:p>
          <a:p>
            <a:pPr lvl="2" eaLnBrk="1" hangingPunct="1">
              <a:lnSpc>
                <a:spcPct val="120000"/>
              </a:lnSpc>
              <a:spcBef>
                <a:spcPct val="0"/>
              </a:spcBef>
            </a:pPr>
            <a:r>
              <a:rPr lang="zh-CN" altLang="en-US" sz="2000" b="1" smtClean="0"/>
              <a:t>功能划分和模块接口难保正确和合理；</a:t>
            </a:r>
          </a:p>
          <a:p>
            <a:pPr lvl="2" eaLnBrk="1" hangingPunct="1">
              <a:lnSpc>
                <a:spcPct val="120000"/>
              </a:lnSpc>
              <a:spcBef>
                <a:spcPct val="0"/>
              </a:spcBef>
            </a:pPr>
            <a:r>
              <a:rPr lang="zh-CN" altLang="en-US" sz="2000" b="1" smtClean="0"/>
              <a:t>模块之间的依赖关系（功能调用关系）复杂（调用深度和方向），降低了模块之间的相对独立性－－不利于修改。</a:t>
            </a:r>
          </a:p>
        </p:txBody>
      </p:sp>
      <p:sp>
        <p:nvSpPr>
          <p:cNvPr id="54276" name="Text Box 4"/>
          <p:cNvSpPr txBox="1">
            <a:spLocks noChangeArrowheads="1"/>
          </p:cNvSpPr>
          <p:nvPr/>
        </p:nvSpPr>
        <p:spPr bwMode="auto">
          <a:xfrm>
            <a:off x="827088" y="1916113"/>
            <a:ext cx="8016875" cy="1698625"/>
          </a:xfrm>
          <a:prstGeom prst="rect">
            <a:avLst/>
          </a:prstGeom>
          <a:noFill/>
          <a:ln w="9525">
            <a:noFill/>
            <a:miter lim="800000"/>
            <a:headEnd/>
            <a:tailEnd/>
          </a:ln>
        </p:spPr>
        <p:txBody>
          <a:bodyPr>
            <a:spAutoFit/>
          </a:bodyPr>
          <a:lstStyle/>
          <a:p>
            <a:pPr>
              <a:lnSpc>
                <a:spcPct val="120000"/>
              </a:lnSpc>
            </a:pPr>
            <a:r>
              <a:rPr kumimoji="1" lang="en-US" altLang="zh-CN" sz="2200">
                <a:latin typeface="Times New Roman" pitchFamily="18" charset="0"/>
              </a:rPr>
              <a:t>       </a:t>
            </a:r>
            <a:r>
              <a:rPr kumimoji="1" lang="zh-CN" altLang="en-US" sz="2200">
                <a:latin typeface="Times New Roman" pitchFamily="18" charset="0"/>
              </a:rPr>
              <a:t>模块化结构中采用了模块化程序设计技术，将整个系统按</a:t>
            </a:r>
            <a:r>
              <a:rPr kumimoji="1" lang="zh-CN" altLang="en-US" sz="2200">
                <a:solidFill>
                  <a:schemeClr val="folHlink"/>
                </a:solidFill>
                <a:latin typeface="Times New Roman" pitchFamily="18" charset="0"/>
              </a:rPr>
              <a:t>功能</a:t>
            </a:r>
            <a:r>
              <a:rPr kumimoji="1" lang="zh-CN" altLang="en-US" sz="2200">
                <a:latin typeface="Times New Roman" pitchFamily="18" charset="0"/>
              </a:rPr>
              <a:t>划分成若干个具有一定独立性和大小的模块，并规定好各模块之间的接口，使得它们之间能够交互。其中较大的模块还可以进一步的细化为若干个子模块。如图</a:t>
            </a:r>
            <a:r>
              <a:rPr kumimoji="1" lang="en-US" altLang="zh-CN" sz="2200">
                <a:latin typeface="Times New Roman" pitchFamily="18" charset="0"/>
              </a:rPr>
              <a:t>6</a:t>
            </a:r>
            <a:r>
              <a:rPr kumimoji="1" lang="zh-CN" altLang="en-US" sz="2200">
                <a:latin typeface="Times New Roman" pitchFamily="18" charset="0"/>
              </a:rPr>
              <a:t>所示：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4"/>
          <p:cNvGraphicFramePr>
            <a:graphicFrameLocks noGrp="1" noChangeAspect="1"/>
          </p:cNvGraphicFramePr>
          <p:nvPr>
            <p:ph idx="1"/>
          </p:nvPr>
        </p:nvGraphicFramePr>
        <p:xfrm>
          <a:off x="468313" y="1916113"/>
          <a:ext cx="8207375" cy="3014662"/>
        </p:xfrm>
        <a:graphic>
          <a:graphicData uri="http://schemas.openxmlformats.org/presentationml/2006/ole">
            <mc:AlternateContent xmlns:mc="http://schemas.openxmlformats.org/markup-compatibility/2006">
              <mc:Choice xmlns:v="urn:schemas-microsoft-com:vml" Requires="v">
                <p:oleObj spid="_x0000_s6166" name="VISIO" r:id="rId3" imgW="4099560" imgH="1508760" progId="Visio.Drawing.11">
                  <p:embed/>
                </p:oleObj>
              </mc:Choice>
              <mc:Fallback>
                <p:oleObj name="VISIO" r:id="rId3" imgW="4099560" imgH="150876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916113"/>
                        <a:ext cx="8207375" cy="301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7" name="Rectangle 7"/>
          <p:cNvSpPr>
            <a:spLocks noChangeArrowheads="1"/>
          </p:cNvSpPr>
          <p:nvPr/>
        </p:nvSpPr>
        <p:spPr bwMode="auto">
          <a:xfrm>
            <a:off x="3419475" y="5491163"/>
            <a:ext cx="3051175" cy="396875"/>
          </a:xfrm>
          <a:prstGeom prst="rect">
            <a:avLst/>
          </a:prstGeom>
          <a:noFill/>
          <a:ln w="9525">
            <a:noFill/>
            <a:miter lim="800000"/>
            <a:headEnd/>
            <a:tailEnd/>
          </a:ln>
        </p:spPr>
        <p:txBody>
          <a:bodyPr wrap="none">
            <a:spAutoFit/>
          </a:bodyPr>
          <a:lstStyle/>
          <a:p>
            <a:r>
              <a:rPr kumimoji="1" lang="zh-CN" altLang="en-US" sz="2000"/>
              <a:t>图</a:t>
            </a:r>
            <a:r>
              <a:rPr kumimoji="1" lang="en-US" altLang="zh-CN" sz="2000"/>
              <a:t>6  </a:t>
            </a:r>
            <a:r>
              <a:rPr kumimoji="1" lang="zh-CN" altLang="en-US" sz="2000"/>
              <a:t>模块化操作系统结构</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150938" y="476250"/>
            <a:ext cx="7793037" cy="1200150"/>
          </a:xfrm>
        </p:spPr>
        <p:txBody>
          <a:bodyPr/>
          <a:lstStyle/>
          <a:p>
            <a:pPr eaLnBrk="1" hangingPunct="1"/>
            <a:r>
              <a:rPr lang="zh-CN" altLang="en-US" sz="4000" b="1" smtClean="0"/>
              <a:t>分层结构（</a:t>
            </a:r>
            <a:r>
              <a:rPr lang="en-US" altLang="zh-CN" sz="4000" b="1" smtClean="0"/>
              <a:t>layered system</a:t>
            </a:r>
            <a:r>
              <a:rPr lang="zh-CN" altLang="en-US" sz="4000" b="1" smtClean="0"/>
              <a:t>）</a:t>
            </a:r>
          </a:p>
        </p:txBody>
      </p:sp>
      <p:sp>
        <p:nvSpPr>
          <p:cNvPr id="55299" name="Rectangle 3"/>
          <p:cNvSpPr>
            <a:spLocks noGrp="1" noChangeArrowheads="1"/>
          </p:cNvSpPr>
          <p:nvPr>
            <p:ph type="body" idx="1"/>
          </p:nvPr>
        </p:nvSpPr>
        <p:spPr>
          <a:xfrm>
            <a:off x="684213" y="2276475"/>
            <a:ext cx="7772400" cy="3959225"/>
          </a:xfrm>
        </p:spPr>
        <p:txBody>
          <a:bodyPr/>
          <a:lstStyle/>
          <a:p>
            <a:pPr eaLnBrk="1" hangingPunct="1">
              <a:lnSpc>
                <a:spcPct val="120000"/>
              </a:lnSpc>
              <a:spcBef>
                <a:spcPct val="0"/>
              </a:spcBef>
              <a:buFont typeface="Wingdings" pitchFamily="2" charset="2"/>
              <a:buNone/>
            </a:pPr>
            <a:r>
              <a:rPr kumimoji="1" lang="en-US" altLang="zh-CN" sz="2800" b="1" smtClean="0"/>
              <a:t>		</a:t>
            </a:r>
            <a:r>
              <a:rPr kumimoji="1" lang="zh-CN" altLang="en-US" sz="2400" b="1" smtClean="0"/>
              <a:t>分层结构是对模块化结构的一种改进，它根据功能调用次序以及其他一些原则将</a:t>
            </a:r>
            <a:r>
              <a:rPr kumimoji="1" lang="en-US" altLang="zh-CN" sz="2400" b="1" smtClean="0"/>
              <a:t>OS</a:t>
            </a:r>
            <a:r>
              <a:rPr kumimoji="1" lang="zh-CN" altLang="en-US" sz="2400" b="1" smtClean="0"/>
              <a:t>划分为若干个层次，每一层代码只能调用较低层代码所提供的功能和服务，使模块间的复杂依赖关系变为单项依赖关系，并消除了某些循环依赖关系。系统每加一层，就构成一个比原来功能更强的虚拟机。有利于系统的维护性和可靠性。</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AutoShape 2"/>
          <p:cNvSpPr>
            <a:spLocks noChangeArrowheads="1"/>
          </p:cNvSpPr>
          <p:nvPr/>
        </p:nvSpPr>
        <p:spPr bwMode="auto">
          <a:xfrm>
            <a:off x="6731000" y="2852738"/>
            <a:ext cx="320675" cy="2362200"/>
          </a:xfrm>
          <a:prstGeom prst="upArrow">
            <a:avLst>
              <a:gd name="adj1" fmla="val 48954"/>
              <a:gd name="adj2" fmla="val 57908"/>
            </a:avLst>
          </a:prstGeom>
          <a:solidFill>
            <a:srgbClr val="B2B2B2"/>
          </a:solidFill>
          <a:ln w="9525">
            <a:solidFill>
              <a:srgbClr val="FF00FF"/>
            </a:solidFill>
            <a:miter lim="800000"/>
            <a:headEnd/>
            <a:tailEnd/>
          </a:ln>
        </p:spPr>
        <p:txBody>
          <a:bodyPr wrap="none" anchor="ctr"/>
          <a:lstStyle/>
          <a:p>
            <a:endParaRPr lang="zh-CN" altLang="en-US"/>
          </a:p>
        </p:txBody>
      </p:sp>
      <p:sp>
        <p:nvSpPr>
          <p:cNvPr id="82947" name="AutoShape 3"/>
          <p:cNvSpPr>
            <a:spLocks noChangeArrowheads="1"/>
          </p:cNvSpPr>
          <p:nvPr/>
        </p:nvSpPr>
        <p:spPr bwMode="auto">
          <a:xfrm>
            <a:off x="5892800" y="2852738"/>
            <a:ext cx="320675" cy="2362200"/>
          </a:xfrm>
          <a:prstGeom prst="downArrow">
            <a:avLst>
              <a:gd name="adj1" fmla="val 50000"/>
              <a:gd name="adj2" fmla="val 54463"/>
            </a:avLst>
          </a:prstGeom>
          <a:solidFill>
            <a:srgbClr val="B2B2B2"/>
          </a:solidFill>
          <a:ln w="9525">
            <a:solidFill>
              <a:srgbClr val="FF00FF"/>
            </a:solidFill>
            <a:miter lim="800000"/>
            <a:headEnd/>
            <a:tailEnd/>
          </a:ln>
        </p:spPr>
        <p:txBody>
          <a:bodyPr wrap="none" anchor="ctr"/>
          <a:lstStyle/>
          <a:p>
            <a:endParaRPr lang="zh-CN" altLang="en-US"/>
          </a:p>
        </p:txBody>
      </p:sp>
      <p:sp>
        <p:nvSpPr>
          <p:cNvPr id="56324" name="Rectangle 4"/>
          <p:cNvSpPr>
            <a:spLocks noGrp="1" noChangeArrowheads="1"/>
          </p:cNvSpPr>
          <p:nvPr>
            <p:ph type="title"/>
          </p:nvPr>
        </p:nvSpPr>
        <p:spPr>
          <a:xfrm>
            <a:off x="685800" y="444500"/>
            <a:ext cx="7772400" cy="701675"/>
          </a:xfrm>
        </p:spPr>
        <p:txBody>
          <a:bodyPr/>
          <a:lstStyle/>
          <a:p>
            <a:pPr>
              <a:buClr>
                <a:schemeClr val="tx1"/>
              </a:buClr>
              <a:buFont typeface="Wingdings" pitchFamily="2" charset="2"/>
              <a:buNone/>
            </a:pPr>
            <a:r>
              <a:rPr lang="en-US" altLang="zh-CN" sz="4000" b="1" smtClean="0">
                <a:latin typeface="Times New Roman" pitchFamily="18" charset="0"/>
              </a:rPr>
              <a:t>3</a:t>
            </a:r>
            <a:r>
              <a:rPr lang="zh-CN" altLang="en-US" sz="4000" b="1" smtClean="0">
                <a:latin typeface="Times New Roman" pitchFamily="18" charset="0"/>
              </a:rPr>
              <a:t>、分层式</a:t>
            </a:r>
            <a:r>
              <a:rPr lang="en-US" altLang="zh-CN" sz="4000" b="1" smtClean="0">
                <a:latin typeface="Times New Roman" pitchFamily="18" charset="0"/>
              </a:rPr>
              <a:t>OS</a:t>
            </a:r>
            <a:r>
              <a:rPr lang="zh-CN" altLang="en-US" sz="4000" b="1" smtClean="0"/>
              <a:t>结构</a:t>
            </a:r>
          </a:p>
        </p:txBody>
      </p:sp>
      <p:sp>
        <p:nvSpPr>
          <p:cNvPr id="56325" name="Rectangle 5"/>
          <p:cNvSpPr>
            <a:spLocks noGrp="1" noChangeArrowheads="1"/>
          </p:cNvSpPr>
          <p:nvPr>
            <p:ph type="body" idx="1"/>
          </p:nvPr>
        </p:nvSpPr>
        <p:spPr>
          <a:xfrm>
            <a:off x="685800" y="1762125"/>
            <a:ext cx="7772400" cy="4114800"/>
          </a:xfrm>
        </p:spPr>
        <p:txBody>
          <a:bodyPr/>
          <a:lstStyle/>
          <a:p>
            <a:r>
              <a:rPr lang="zh-CN" altLang="en-US" b="1" smtClean="0"/>
              <a:t>各层模块间只能是单向调用关系</a:t>
            </a:r>
          </a:p>
        </p:txBody>
      </p:sp>
      <p:sp>
        <p:nvSpPr>
          <p:cNvPr id="82950" name="Rectangle 6"/>
          <p:cNvSpPr>
            <a:spLocks noChangeArrowheads="1"/>
          </p:cNvSpPr>
          <p:nvPr/>
        </p:nvSpPr>
        <p:spPr bwMode="auto">
          <a:xfrm>
            <a:off x="539750" y="2776538"/>
            <a:ext cx="3613150" cy="838200"/>
          </a:xfrm>
          <a:prstGeom prst="rect">
            <a:avLst/>
          </a:prstGeom>
          <a:solidFill>
            <a:schemeClr val="accent2"/>
          </a:solidFill>
          <a:ln w="9525">
            <a:solidFill>
              <a:schemeClr val="tx1"/>
            </a:solidFill>
            <a:miter lim="800000"/>
            <a:headEnd/>
            <a:tailEnd/>
          </a:ln>
          <a:effectLst/>
        </p:spPr>
        <p:txBody>
          <a:bodyPr wrap="none" anchor="ctr"/>
          <a:lstStyle/>
          <a:p>
            <a:pPr algn="ctr">
              <a:defRPr/>
            </a:pPr>
            <a:r>
              <a:rPr kumimoji="1" lang="zh-CN" altLang="en-US" sz="2000">
                <a:effectLst>
                  <a:outerShdw blurRad="38100" dist="38100" dir="2700000" algn="tl">
                    <a:srgbClr val="FFFFFF"/>
                  </a:outerShdw>
                </a:effectLst>
                <a:latin typeface="Times New Roman" pitchFamily="18" charset="0"/>
              </a:rPr>
              <a:t>用户接口</a:t>
            </a:r>
          </a:p>
          <a:p>
            <a:pPr algn="ctr">
              <a:defRPr/>
            </a:pPr>
            <a:r>
              <a:rPr kumimoji="1" lang="zh-CN" altLang="en-US" sz="2000">
                <a:effectLst>
                  <a:outerShdw blurRad="38100" dist="38100" dir="2700000" algn="tl">
                    <a:srgbClr val="FFFFFF"/>
                  </a:outerShdw>
                </a:effectLst>
                <a:latin typeface="Times New Roman" pitchFamily="18" charset="0"/>
              </a:rPr>
              <a:t>（命令、程序、图形）</a:t>
            </a:r>
          </a:p>
        </p:txBody>
      </p:sp>
      <p:sp>
        <p:nvSpPr>
          <p:cNvPr id="82951" name="Rectangle 7"/>
          <p:cNvSpPr>
            <a:spLocks noChangeArrowheads="1"/>
          </p:cNvSpPr>
          <p:nvPr/>
        </p:nvSpPr>
        <p:spPr bwMode="auto">
          <a:xfrm>
            <a:off x="539750" y="3614738"/>
            <a:ext cx="3613150" cy="1157287"/>
          </a:xfrm>
          <a:prstGeom prst="rect">
            <a:avLst/>
          </a:prstGeom>
          <a:solidFill>
            <a:schemeClr val="folHlink"/>
          </a:solidFill>
          <a:ln w="9525">
            <a:solidFill>
              <a:schemeClr val="tx1"/>
            </a:solidFill>
            <a:miter lim="800000"/>
            <a:headEnd/>
            <a:tailEnd/>
          </a:ln>
          <a:effectLst/>
        </p:spPr>
        <p:txBody>
          <a:bodyPr wrap="none" anchor="ctr"/>
          <a:lstStyle/>
          <a:p>
            <a:pPr algn="ctr">
              <a:defRPr/>
            </a:pPr>
            <a:r>
              <a:rPr kumimoji="1" lang="zh-CN" altLang="en-US" sz="2000">
                <a:solidFill>
                  <a:schemeClr val="bg1"/>
                </a:solidFill>
                <a:effectLst>
                  <a:outerShdw blurRad="38100" dist="38100" dir="2700000" algn="tl">
                    <a:srgbClr val="000000"/>
                  </a:outerShdw>
                </a:effectLst>
                <a:latin typeface="Times New Roman" pitchFamily="18" charset="0"/>
              </a:rPr>
              <a:t>对对象操纵和管理的软件</a:t>
            </a:r>
          </a:p>
          <a:p>
            <a:pPr algn="ctr">
              <a:defRPr/>
            </a:pPr>
            <a:r>
              <a:rPr kumimoji="1" lang="en-US" altLang="zh-CN" sz="2000">
                <a:solidFill>
                  <a:schemeClr val="bg1"/>
                </a:solidFill>
                <a:effectLst>
                  <a:outerShdw blurRad="38100" dist="38100" dir="2700000" algn="tl">
                    <a:srgbClr val="000000"/>
                  </a:outerShdw>
                </a:effectLst>
                <a:latin typeface="Times New Roman" pitchFamily="18" charset="0"/>
              </a:rPr>
              <a:t>(</a:t>
            </a:r>
            <a:r>
              <a:rPr kumimoji="1" lang="zh-CN" altLang="en-US">
                <a:solidFill>
                  <a:schemeClr val="bg1"/>
                </a:solidFill>
                <a:effectLst>
                  <a:outerShdw blurRad="38100" dist="38100" dir="2700000" algn="tl">
                    <a:srgbClr val="000000"/>
                  </a:outerShdw>
                </a:effectLst>
                <a:latin typeface="Times New Roman" pitchFamily="18" charset="0"/>
              </a:rPr>
              <a:t>处理机管理软件、存储器管理软</a:t>
            </a:r>
          </a:p>
          <a:p>
            <a:pPr algn="ctr">
              <a:defRPr/>
            </a:pPr>
            <a:r>
              <a:rPr kumimoji="1" lang="zh-CN" altLang="en-US">
                <a:solidFill>
                  <a:schemeClr val="bg1"/>
                </a:solidFill>
                <a:effectLst>
                  <a:outerShdw blurRad="38100" dist="38100" dir="2700000" algn="tl">
                    <a:srgbClr val="000000"/>
                  </a:outerShdw>
                </a:effectLst>
                <a:latin typeface="Times New Roman" pitchFamily="18" charset="0"/>
              </a:rPr>
              <a:t>件、设备管理软件、文件管理软件</a:t>
            </a:r>
            <a:r>
              <a:rPr kumimoji="1" lang="en-US" altLang="zh-CN" sz="2000">
                <a:solidFill>
                  <a:schemeClr val="bg1"/>
                </a:solidFill>
                <a:effectLst>
                  <a:outerShdw blurRad="38100" dist="38100" dir="2700000" algn="tl">
                    <a:srgbClr val="000000"/>
                  </a:outerShdw>
                </a:effectLst>
                <a:latin typeface="Times New Roman" pitchFamily="18" charset="0"/>
              </a:rPr>
              <a:t>)</a:t>
            </a:r>
          </a:p>
        </p:txBody>
      </p:sp>
      <p:sp>
        <p:nvSpPr>
          <p:cNvPr id="82952" name="Rectangle 8"/>
          <p:cNvSpPr>
            <a:spLocks noChangeArrowheads="1"/>
          </p:cNvSpPr>
          <p:nvPr/>
        </p:nvSpPr>
        <p:spPr bwMode="auto">
          <a:xfrm>
            <a:off x="539750" y="4797425"/>
            <a:ext cx="3613150" cy="838200"/>
          </a:xfrm>
          <a:prstGeom prst="rect">
            <a:avLst/>
          </a:prstGeom>
          <a:solidFill>
            <a:schemeClr val="hlink"/>
          </a:solidFill>
          <a:ln w="9525">
            <a:solidFill>
              <a:schemeClr val="tx1"/>
            </a:solidFill>
            <a:miter lim="800000"/>
            <a:headEnd/>
            <a:tailEnd/>
          </a:ln>
          <a:effectLst/>
        </p:spPr>
        <p:txBody>
          <a:bodyPr wrap="none" anchor="ctr"/>
          <a:lstStyle/>
          <a:p>
            <a:pPr algn="ctr">
              <a:defRPr/>
            </a:pPr>
            <a:r>
              <a:rPr kumimoji="1" lang="zh-CN" altLang="en-US" sz="2000">
                <a:solidFill>
                  <a:schemeClr val="bg1"/>
                </a:solidFill>
                <a:effectLst>
                  <a:outerShdw blurRad="38100" dist="38100" dir="2700000" algn="tl">
                    <a:srgbClr val="000000"/>
                  </a:outerShdw>
                </a:effectLst>
                <a:latin typeface="Times New Roman" pitchFamily="18" charset="0"/>
              </a:rPr>
              <a:t>操纵对象</a:t>
            </a:r>
          </a:p>
          <a:p>
            <a:pPr algn="ctr">
              <a:defRPr/>
            </a:pPr>
            <a:r>
              <a:rPr kumimoji="1" lang="zh-CN" altLang="en-US" sz="2000">
                <a:solidFill>
                  <a:schemeClr val="bg1"/>
                </a:solidFill>
                <a:effectLst>
                  <a:outerShdw blurRad="38100" dist="38100" dir="2700000" algn="tl">
                    <a:srgbClr val="000000"/>
                  </a:outerShdw>
                </a:effectLst>
                <a:latin typeface="Times New Roman" pitchFamily="18" charset="0"/>
              </a:rPr>
              <a:t>（ </a:t>
            </a:r>
            <a:r>
              <a:rPr kumimoji="1" lang="en-US" altLang="zh-CN" sz="2000">
                <a:solidFill>
                  <a:schemeClr val="bg1"/>
                </a:solidFill>
                <a:effectLst>
                  <a:outerShdw blurRad="38100" dist="38100" dir="2700000" algn="tl">
                    <a:srgbClr val="000000"/>
                  </a:outerShdw>
                </a:effectLst>
                <a:latin typeface="Times New Roman" pitchFamily="18" charset="0"/>
              </a:rPr>
              <a:t>CPU</a:t>
            </a:r>
            <a:r>
              <a:rPr kumimoji="1" lang="zh-CN" altLang="en-US" sz="2000">
                <a:solidFill>
                  <a:schemeClr val="bg1"/>
                </a:solidFill>
                <a:effectLst>
                  <a:outerShdw blurRad="38100" dist="38100" dir="2700000" algn="tl">
                    <a:srgbClr val="000000"/>
                  </a:outerShdw>
                </a:effectLst>
                <a:latin typeface="Times New Roman" pitchFamily="18" charset="0"/>
              </a:rPr>
              <a:t>、</a:t>
            </a:r>
            <a:r>
              <a:rPr kumimoji="1" lang="en-US" altLang="zh-CN" sz="2000">
                <a:solidFill>
                  <a:schemeClr val="bg1"/>
                </a:solidFill>
                <a:effectLst>
                  <a:outerShdw blurRad="38100" dist="38100" dir="2700000" algn="tl">
                    <a:srgbClr val="000000"/>
                  </a:outerShdw>
                </a:effectLst>
                <a:latin typeface="Times New Roman" pitchFamily="18" charset="0"/>
              </a:rPr>
              <a:t>RAM</a:t>
            </a:r>
            <a:r>
              <a:rPr kumimoji="1" lang="zh-CN" altLang="en-US" sz="2000">
                <a:solidFill>
                  <a:schemeClr val="bg1"/>
                </a:solidFill>
                <a:effectLst>
                  <a:outerShdw blurRad="38100" dist="38100" dir="2700000" algn="tl">
                    <a:srgbClr val="000000"/>
                  </a:outerShdw>
                </a:effectLst>
                <a:latin typeface="Times New Roman" pitchFamily="18" charset="0"/>
              </a:rPr>
              <a:t>、</a:t>
            </a:r>
            <a:r>
              <a:rPr kumimoji="1" lang="en-US" altLang="zh-CN" sz="2000">
                <a:solidFill>
                  <a:schemeClr val="bg1"/>
                </a:solidFill>
                <a:effectLst>
                  <a:outerShdw blurRad="38100" dist="38100" dir="2700000" algn="tl">
                    <a:srgbClr val="000000"/>
                  </a:outerShdw>
                </a:effectLst>
                <a:latin typeface="Times New Roman" pitchFamily="18" charset="0"/>
              </a:rPr>
              <a:t>I/O D</a:t>
            </a:r>
            <a:r>
              <a:rPr kumimoji="1" lang="zh-CN" altLang="en-US" sz="2000">
                <a:solidFill>
                  <a:schemeClr val="bg1"/>
                </a:solidFill>
                <a:effectLst>
                  <a:outerShdw blurRad="38100" dist="38100" dir="2700000" algn="tl">
                    <a:srgbClr val="000000"/>
                  </a:outerShdw>
                </a:effectLst>
                <a:latin typeface="Times New Roman" pitchFamily="18" charset="0"/>
              </a:rPr>
              <a:t>、</a:t>
            </a:r>
            <a:r>
              <a:rPr kumimoji="1" lang="en-US" altLang="zh-CN" sz="2000">
                <a:solidFill>
                  <a:schemeClr val="bg1"/>
                </a:solidFill>
                <a:effectLst>
                  <a:outerShdw blurRad="38100" dist="38100" dir="2700000" algn="tl">
                    <a:srgbClr val="000000"/>
                  </a:outerShdw>
                </a:effectLst>
                <a:latin typeface="Times New Roman" pitchFamily="18" charset="0"/>
              </a:rPr>
              <a:t>Files </a:t>
            </a:r>
            <a:r>
              <a:rPr kumimoji="1" lang="zh-CN" altLang="en-US" sz="2000">
                <a:solidFill>
                  <a:schemeClr val="bg1"/>
                </a:solidFill>
                <a:effectLst>
                  <a:outerShdw blurRad="38100" dist="38100" dir="2700000" algn="tl">
                    <a:srgbClr val="000000"/>
                  </a:outerShdw>
                </a:effectLst>
                <a:latin typeface="Times New Roman" pitchFamily="18" charset="0"/>
              </a:rPr>
              <a:t>）</a:t>
            </a:r>
          </a:p>
        </p:txBody>
      </p:sp>
      <p:grpSp>
        <p:nvGrpSpPr>
          <p:cNvPr id="2" name="Group 9"/>
          <p:cNvGrpSpPr>
            <a:grpSpLocks/>
          </p:cNvGrpSpPr>
          <p:nvPr/>
        </p:nvGrpSpPr>
        <p:grpSpPr bwMode="auto">
          <a:xfrm>
            <a:off x="4521200" y="2395538"/>
            <a:ext cx="4311650" cy="3200400"/>
            <a:chOff x="2976" y="1824"/>
            <a:chExt cx="2585" cy="2016"/>
          </a:xfrm>
        </p:grpSpPr>
        <p:sp>
          <p:nvSpPr>
            <p:cNvPr id="82954" name="Rectangle 10"/>
            <p:cNvSpPr>
              <a:spLocks noChangeArrowheads="1"/>
            </p:cNvSpPr>
            <p:nvPr/>
          </p:nvSpPr>
          <p:spPr bwMode="auto">
            <a:xfrm>
              <a:off x="3504" y="1824"/>
              <a:ext cx="1391" cy="288"/>
            </a:xfrm>
            <a:prstGeom prst="rect">
              <a:avLst/>
            </a:prstGeom>
            <a:solidFill>
              <a:schemeClr val="accent2"/>
            </a:solidFill>
            <a:ln w="9525">
              <a:solidFill>
                <a:schemeClr val="tx1"/>
              </a:solidFill>
              <a:miter lim="800000"/>
              <a:headEnd/>
              <a:tailEnd/>
            </a:ln>
            <a:effectLst/>
          </p:spPr>
          <p:txBody>
            <a:bodyPr wrap="none" anchor="ctr"/>
            <a:lstStyle/>
            <a:p>
              <a:pPr algn="ctr">
                <a:defRPr/>
              </a:pPr>
              <a:r>
                <a:rPr kumimoji="1" lang="zh-CN" altLang="en-US" sz="2000">
                  <a:effectLst>
                    <a:outerShdw blurRad="38100" dist="38100" dir="2700000" algn="tl">
                      <a:srgbClr val="FFFFFF"/>
                    </a:outerShdw>
                  </a:effectLst>
                  <a:latin typeface="Times New Roman" pitchFamily="18" charset="0"/>
                </a:rPr>
                <a:t>用户程序</a:t>
              </a:r>
            </a:p>
          </p:txBody>
        </p:sp>
        <p:sp>
          <p:nvSpPr>
            <p:cNvPr id="82955" name="Rectangle 11"/>
            <p:cNvSpPr>
              <a:spLocks noChangeArrowheads="1"/>
            </p:cNvSpPr>
            <p:nvPr/>
          </p:nvSpPr>
          <p:spPr bwMode="auto">
            <a:xfrm>
              <a:off x="3504" y="2256"/>
              <a:ext cx="1391" cy="240"/>
            </a:xfrm>
            <a:prstGeom prst="rect">
              <a:avLst/>
            </a:prstGeom>
            <a:solidFill>
              <a:schemeClr val="hlink"/>
            </a:solidFill>
            <a:ln w="9525">
              <a:solidFill>
                <a:schemeClr val="tx1"/>
              </a:solidFill>
              <a:miter lim="800000"/>
              <a:headEnd/>
              <a:tailEnd/>
            </a:ln>
            <a:effectLst/>
          </p:spPr>
          <p:txBody>
            <a:bodyPr wrap="none" anchor="ctr"/>
            <a:lstStyle/>
            <a:p>
              <a:pPr algn="ctr">
                <a:defRPr/>
              </a:pPr>
              <a:r>
                <a:rPr kumimoji="1" lang="zh-CN" altLang="en-US" sz="2000">
                  <a:solidFill>
                    <a:schemeClr val="bg1"/>
                  </a:solidFill>
                  <a:effectLst>
                    <a:outerShdw blurRad="38100" dist="38100" dir="2700000" algn="tl">
                      <a:srgbClr val="000000"/>
                    </a:outerShdw>
                  </a:effectLst>
                  <a:latin typeface="Times New Roman" pitchFamily="18" charset="0"/>
                </a:rPr>
                <a:t>系统服务</a:t>
              </a:r>
            </a:p>
          </p:txBody>
        </p:sp>
        <p:sp>
          <p:nvSpPr>
            <p:cNvPr id="82956" name="Rectangle 12"/>
            <p:cNvSpPr>
              <a:spLocks noChangeArrowheads="1"/>
            </p:cNvSpPr>
            <p:nvPr/>
          </p:nvSpPr>
          <p:spPr bwMode="auto">
            <a:xfrm>
              <a:off x="3504" y="2592"/>
              <a:ext cx="1391" cy="192"/>
            </a:xfrm>
            <a:prstGeom prst="rect">
              <a:avLst/>
            </a:prstGeom>
            <a:solidFill>
              <a:schemeClr val="hlink"/>
            </a:solidFill>
            <a:ln w="9525">
              <a:solidFill>
                <a:schemeClr val="tx1"/>
              </a:solidFill>
              <a:miter lim="800000"/>
              <a:headEnd/>
              <a:tailEnd/>
            </a:ln>
            <a:effectLst/>
          </p:spPr>
          <p:txBody>
            <a:bodyPr wrap="none" anchor="ctr"/>
            <a:lstStyle/>
            <a:p>
              <a:pPr algn="ctr">
                <a:defRPr/>
              </a:pPr>
              <a:r>
                <a:rPr kumimoji="1" lang="zh-CN" altLang="en-US" sz="2000">
                  <a:solidFill>
                    <a:schemeClr val="bg1"/>
                  </a:solidFill>
                  <a:effectLst>
                    <a:outerShdw blurRad="38100" dist="38100" dir="2700000" algn="tl">
                      <a:srgbClr val="000000"/>
                    </a:outerShdw>
                  </a:effectLst>
                  <a:latin typeface="Times New Roman" pitchFamily="18" charset="0"/>
                </a:rPr>
                <a:t>文件系统</a:t>
              </a:r>
            </a:p>
          </p:txBody>
        </p:sp>
        <p:sp>
          <p:nvSpPr>
            <p:cNvPr id="82957" name="Rectangle 13"/>
            <p:cNvSpPr>
              <a:spLocks noChangeArrowheads="1"/>
            </p:cNvSpPr>
            <p:nvPr/>
          </p:nvSpPr>
          <p:spPr bwMode="auto">
            <a:xfrm>
              <a:off x="3504" y="2880"/>
              <a:ext cx="1391" cy="240"/>
            </a:xfrm>
            <a:prstGeom prst="rect">
              <a:avLst/>
            </a:prstGeom>
            <a:solidFill>
              <a:srgbClr val="99FF66"/>
            </a:solidFill>
            <a:ln w="9525">
              <a:solidFill>
                <a:srgbClr val="FF0000"/>
              </a:solidFill>
              <a:miter lim="800000"/>
              <a:headEnd/>
              <a:tailEnd/>
            </a:ln>
            <a:effectLst/>
          </p:spPr>
          <p:txBody>
            <a:bodyPr wrap="none" anchor="ctr"/>
            <a:lstStyle/>
            <a:p>
              <a:pPr algn="ctr">
                <a:defRPr/>
              </a:pPr>
              <a:r>
                <a:rPr kumimoji="1" lang="zh-CN" altLang="en-US" sz="2000">
                  <a:solidFill>
                    <a:schemeClr val="bg2"/>
                  </a:solidFill>
                  <a:effectLst>
                    <a:outerShdw blurRad="38100" dist="38100" dir="2700000" algn="tl">
                      <a:srgbClr val="000000"/>
                    </a:outerShdw>
                  </a:effectLst>
                  <a:latin typeface="Times New Roman" pitchFamily="18" charset="0"/>
                </a:rPr>
                <a:t>内存和</a:t>
              </a:r>
              <a:r>
                <a:rPr kumimoji="1" lang="en-US" altLang="zh-CN" sz="2000">
                  <a:solidFill>
                    <a:schemeClr val="bg2"/>
                  </a:solidFill>
                  <a:effectLst>
                    <a:outerShdw blurRad="38100" dist="38100" dir="2700000" algn="tl">
                      <a:srgbClr val="000000"/>
                    </a:outerShdw>
                  </a:effectLst>
                  <a:latin typeface="Times New Roman" pitchFamily="18" charset="0"/>
                </a:rPr>
                <a:t>I/O</a:t>
              </a:r>
              <a:r>
                <a:rPr kumimoji="1" lang="zh-CN" altLang="en-US" sz="2000">
                  <a:solidFill>
                    <a:schemeClr val="bg2"/>
                  </a:solidFill>
                  <a:effectLst>
                    <a:outerShdw blurRad="38100" dist="38100" dir="2700000" algn="tl">
                      <a:srgbClr val="000000"/>
                    </a:outerShdw>
                  </a:effectLst>
                  <a:latin typeface="Times New Roman" pitchFamily="18" charset="0"/>
                </a:rPr>
                <a:t>设备管理</a:t>
              </a:r>
            </a:p>
          </p:txBody>
        </p:sp>
        <p:sp>
          <p:nvSpPr>
            <p:cNvPr id="82958" name="Rectangle 14"/>
            <p:cNvSpPr>
              <a:spLocks noChangeArrowheads="1"/>
            </p:cNvSpPr>
            <p:nvPr/>
          </p:nvSpPr>
          <p:spPr bwMode="auto">
            <a:xfrm>
              <a:off x="3696" y="3216"/>
              <a:ext cx="1016" cy="240"/>
            </a:xfrm>
            <a:prstGeom prst="rect">
              <a:avLst/>
            </a:prstGeom>
            <a:solidFill>
              <a:srgbClr val="99FF66"/>
            </a:solidFill>
            <a:ln w="9525">
              <a:solidFill>
                <a:srgbClr val="FF0000"/>
              </a:solidFill>
              <a:miter lim="800000"/>
              <a:headEnd/>
              <a:tailEnd/>
            </a:ln>
            <a:effectLst/>
          </p:spPr>
          <p:txBody>
            <a:bodyPr wrap="none" anchor="ctr"/>
            <a:lstStyle/>
            <a:p>
              <a:pPr algn="ctr">
                <a:defRPr/>
              </a:pPr>
              <a:r>
                <a:rPr kumimoji="1" lang="zh-CN" altLang="en-US" sz="2000">
                  <a:solidFill>
                    <a:schemeClr val="bg2"/>
                  </a:solidFill>
                  <a:effectLst>
                    <a:outerShdw blurRad="38100" dist="38100" dir="2700000" algn="tl">
                      <a:srgbClr val="000000"/>
                    </a:outerShdw>
                  </a:effectLst>
                  <a:latin typeface="Times New Roman" pitchFamily="18" charset="0"/>
                </a:rPr>
                <a:t>处理机管理</a:t>
              </a:r>
            </a:p>
          </p:txBody>
        </p:sp>
        <p:sp>
          <p:nvSpPr>
            <p:cNvPr id="82959" name="Rectangle 15"/>
            <p:cNvSpPr>
              <a:spLocks noChangeArrowheads="1"/>
            </p:cNvSpPr>
            <p:nvPr/>
          </p:nvSpPr>
          <p:spPr bwMode="auto">
            <a:xfrm>
              <a:off x="3408" y="3600"/>
              <a:ext cx="1584" cy="240"/>
            </a:xfrm>
            <a:prstGeom prst="rect">
              <a:avLst/>
            </a:prstGeom>
            <a:solidFill>
              <a:schemeClr val="bg2"/>
            </a:solidFill>
            <a:ln w="9525">
              <a:solidFill>
                <a:schemeClr val="tx1"/>
              </a:solidFill>
              <a:miter lim="800000"/>
              <a:headEnd/>
              <a:tailEnd/>
            </a:ln>
            <a:effectLst/>
          </p:spPr>
          <p:txBody>
            <a:bodyPr wrap="none" anchor="ctr"/>
            <a:lstStyle/>
            <a:p>
              <a:pPr algn="ctr">
                <a:defRPr/>
              </a:pPr>
              <a:r>
                <a:rPr kumimoji="1" lang="zh-CN" altLang="en-US" sz="2000">
                  <a:solidFill>
                    <a:schemeClr val="bg1"/>
                  </a:solidFill>
                  <a:effectLst>
                    <a:outerShdw blurRad="38100" dist="38100" dir="2700000" algn="tl">
                      <a:srgbClr val="000000"/>
                    </a:outerShdw>
                  </a:effectLst>
                  <a:latin typeface="Times New Roman" pitchFamily="18" charset="0"/>
                </a:rPr>
                <a:t>硬件</a:t>
              </a:r>
            </a:p>
          </p:txBody>
        </p:sp>
        <p:sp>
          <p:nvSpPr>
            <p:cNvPr id="56337" name="Line 16"/>
            <p:cNvSpPr>
              <a:spLocks noChangeShapeType="1"/>
            </p:cNvSpPr>
            <p:nvPr/>
          </p:nvSpPr>
          <p:spPr bwMode="auto">
            <a:xfrm>
              <a:off x="2976" y="2160"/>
              <a:ext cx="2400" cy="0"/>
            </a:xfrm>
            <a:prstGeom prst="line">
              <a:avLst/>
            </a:prstGeom>
            <a:noFill/>
            <a:ln w="9525">
              <a:solidFill>
                <a:schemeClr val="tx1"/>
              </a:solidFill>
              <a:prstDash val="dash"/>
              <a:miter lim="800000"/>
              <a:headEnd/>
              <a:tailEnd/>
            </a:ln>
          </p:spPr>
          <p:txBody>
            <a:bodyPr wrap="none"/>
            <a:lstStyle/>
            <a:p>
              <a:endParaRPr lang="zh-CN" altLang="en-US"/>
            </a:p>
          </p:txBody>
        </p:sp>
        <p:sp>
          <p:nvSpPr>
            <p:cNvPr id="56338" name="Line 17"/>
            <p:cNvSpPr>
              <a:spLocks noChangeShapeType="1"/>
            </p:cNvSpPr>
            <p:nvPr/>
          </p:nvSpPr>
          <p:spPr bwMode="auto">
            <a:xfrm>
              <a:off x="2976" y="3504"/>
              <a:ext cx="2352" cy="0"/>
            </a:xfrm>
            <a:prstGeom prst="line">
              <a:avLst/>
            </a:prstGeom>
            <a:noFill/>
            <a:ln w="9525">
              <a:solidFill>
                <a:schemeClr val="tx1"/>
              </a:solidFill>
              <a:prstDash val="dash"/>
              <a:miter lim="800000"/>
              <a:headEnd/>
              <a:tailEnd/>
            </a:ln>
          </p:spPr>
          <p:txBody>
            <a:bodyPr wrap="none"/>
            <a:lstStyle/>
            <a:p>
              <a:endParaRPr lang="zh-CN" altLang="en-US"/>
            </a:p>
          </p:txBody>
        </p:sp>
        <p:sp>
          <p:nvSpPr>
            <p:cNvPr id="56339" name="Text Box 18"/>
            <p:cNvSpPr txBox="1">
              <a:spLocks noChangeArrowheads="1"/>
            </p:cNvSpPr>
            <p:nvPr/>
          </p:nvSpPr>
          <p:spPr bwMode="auto">
            <a:xfrm>
              <a:off x="4981" y="1867"/>
              <a:ext cx="570" cy="250"/>
            </a:xfrm>
            <a:prstGeom prst="rect">
              <a:avLst/>
            </a:prstGeom>
            <a:noFill/>
            <a:ln w="9525">
              <a:noFill/>
              <a:miter lim="800000"/>
              <a:headEnd/>
              <a:tailEnd/>
            </a:ln>
          </p:spPr>
          <p:txBody>
            <a:bodyPr wrap="none">
              <a:spAutoFit/>
            </a:bodyPr>
            <a:lstStyle/>
            <a:p>
              <a:r>
                <a:rPr kumimoji="1" lang="zh-CN" altLang="en-US" sz="2000">
                  <a:latin typeface="Times New Roman" pitchFamily="18" charset="0"/>
                </a:rPr>
                <a:t>用户态</a:t>
              </a:r>
            </a:p>
          </p:txBody>
        </p:sp>
        <p:sp>
          <p:nvSpPr>
            <p:cNvPr id="56340" name="Text Box 19"/>
            <p:cNvSpPr txBox="1">
              <a:spLocks noChangeArrowheads="1"/>
            </p:cNvSpPr>
            <p:nvPr/>
          </p:nvSpPr>
          <p:spPr bwMode="auto">
            <a:xfrm>
              <a:off x="4991" y="2607"/>
              <a:ext cx="570" cy="250"/>
            </a:xfrm>
            <a:prstGeom prst="rect">
              <a:avLst/>
            </a:prstGeom>
            <a:noFill/>
            <a:ln w="9525">
              <a:noFill/>
              <a:miter lim="800000"/>
              <a:headEnd/>
              <a:tailEnd/>
            </a:ln>
          </p:spPr>
          <p:txBody>
            <a:bodyPr wrap="none">
              <a:spAutoFit/>
            </a:bodyPr>
            <a:lstStyle/>
            <a:p>
              <a:r>
                <a:rPr kumimoji="1" lang="zh-CN" altLang="en-US" sz="2000">
                  <a:latin typeface="Times New Roman" pitchFamily="18" charset="0"/>
                </a:rPr>
                <a:t>核心态</a:t>
              </a:r>
            </a:p>
          </p:txBody>
        </p:sp>
      </p:grpSp>
      <p:sp>
        <p:nvSpPr>
          <p:cNvPr id="82964" name="Rectangle 20"/>
          <p:cNvSpPr>
            <a:spLocks noChangeArrowheads="1"/>
          </p:cNvSpPr>
          <p:nvPr/>
        </p:nvSpPr>
        <p:spPr bwMode="auto">
          <a:xfrm>
            <a:off x="2843213" y="5780088"/>
            <a:ext cx="3600450" cy="457200"/>
          </a:xfrm>
          <a:prstGeom prst="rect">
            <a:avLst/>
          </a:prstGeom>
          <a:noFill/>
          <a:ln w="9525">
            <a:noFill/>
            <a:miter lim="800000"/>
            <a:headEnd/>
            <a:tailEnd/>
          </a:ln>
        </p:spPr>
        <p:txBody>
          <a:bodyPr>
            <a:spAutoFit/>
          </a:bodyPr>
          <a:lstStyle/>
          <a:p>
            <a:pPr algn="ctr"/>
            <a:r>
              <a:rPr kumimoji="1" lang="zh-CN" altLang="en-US" sz="2400">
                <a:latin typeface="Times New Roman" pitchFamily="18" charset="0"/>
              </a:rPr>
              <a:t>常用操作系统的层次模型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964"/>
                                        </p:tgtEl>
                                        <p:attrNameLst>
                                          <p:attrName>style.visibility</p:attrName>
                                        </p:attrNameLst>
                                      </p:cBhvr>
                                      <p:to>
                                        <p:strVal val="visible"/>
                                      </p:to>
                                    </p:set>
                                    <p:animEffect transition="in" filter="blinds(horizontal)">
                                      <p:cBhvr>
                                        <p:cTn id="7" dur="500"/>
                                        <p:tgtEl>
                                          <p:spTgt spid="829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2950"/>
                                        </p:tgtEl>
                                        <p:attrNameLst>
                                          <p:attrName>style.visibility</p:attrName>
                                        </p:attrNameLst>
                                      </p:cBhvr>
                                      <p:to>
                                        <p:strVal val="visible"/>
                                      </p:to>
                                    </p:set>
                                    <p:animEffect transition="in" filter="dissolve">
                                      <p:cBhvr>
                                        <p:cTn id="12" dur="500"/>
                                        <p:tgtEl>
                                          <p:spTgt spid="829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2951"/>
                                        </p:tgtEl>
                                        <p:attrNameLst>
                                          <p:attrName>style.visibility</p:attrName>
                                        </p:attrNameLst>
                                      </p:cBhvr>
                                      <p:to>
                                        <p:strVal val="visible"/>
                                      </p:to>
                                    </p:set>
                                    <p:animEffect transition="in" filter="box(in)">
                                      <p:cBhvr>
                                        <p:cTn id="17" dur="500"/>
                                        <p:tgtEl>
                                          <p:spTgt spid="829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2952"/>
                                        </p:tgtEl>
                                        <p:attrNameLst>
                                          <p:attrName>style.visibility</p:attrName>
                                        </p:attrNameLst>
                                      </p:cBhvr>
                                      <p:to>
                                        <p:strVal val="visible"/>
                                      </p:to>
                                    </p:set>
                                    <p:animEffect transition="in" filter="checkerboard(across)">
                                      <p:cBhvr>
                                        <p:cTn id="22" dur="500"/>
                                        <p:tgtEl>
                                          <p:spTgt spid="829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1+#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9" presetClass="entr" presetSubtype="10" fill="hold" grpId="0" nodeType="clickEffect">
                                  <p:stCondLst>
                                    <p:cond delay="0"/>
                                  </p:stCondLst>
                                  <p:childTnLst>
                                    <p:set>
                                      <p:cBhvr>
                                        <p:cTn id="32" dur="1" fill="hold">
                                          <p:stCondLst>
                                            <p:cond delay="0"/>
                                          </p:stCondLst>
                                        </p:cTn>
                                        <p:tgtEl>
                                          <p:spTgt spid="82947"/>
                                        </p:tgtEl>
                                        <p:attrNameLst>
                                          <p:attrName>style.visibility</p:attrName>
                                        </p:attrNameLst>
                                      </p:cBhvr>
                                      <p:to>
                                        <p:strVal val="visible"/>
                                      </p:to>
                                    </p:set>
                                    <p:anim calcmode="lin" valueType="num">
                                      <p:cBhvr>
                                        <p:cTn id="33" dur="5000" fill="hold"/>
                                        <p:tgtEl>
                                          <p:spTgt spid="82947"/>
                                        </p:tgtEl>
                                        <p:attrNameLst>
                                          <p:attrName>ppt_w</p:attrName>
                                        </p:attrNameLst>
                                      </p:cBhvr>
                                      <p:tavLst>
                                        <p:tav tm="0" fmla="#ppt_w*sin(2.5*pi*$)">
                                          <p:val>
                                            <p:fltVal val="0"/>
                                          </p:val>
                                        </p:tav>
                                        <p:tav tm="100000">
                                          <p:val>
                                            <p:fltVal val="1"/>
                                          </p:val>
                                        </p:tav>
                                      </p:tavLst>
                                    </p:anim>
                                    <p:anim calcmode="lin" valueType="num">
                                      <p:cBhvr>
                                        <p:cTn id="34" dur="5000" fill="hold"/>
                                        <p:tgtEl>
                                          <p:spTgt spid="82947"/>
                                        </p:tgtEl>
                                        <p:attrNameLst>
                                          <p:attrName>ppt_h</p:attrName>
                                        </p:attrNameLst>
                                      </p:cBhvr>
                                      <p:tavLst>
                                        <p:tav tm="0">
                                          <p:val>
                                            <p:strVal val="#ppt_h"/>
                                          </p:val>
                                        </p:tav>
                                        <p:tav tm="100000">
                                          <p:val>
                                            <p:strVal val="#ppt_h"/>
                                          </p:val>
                                        </p:tav>
                                      </p:tavLst>
                                    </p:anim>
                                  </p:childTnLst>
                                </p:cTn>
                              </p:par>
                            </p:childTnLst>
                          </p:cTn>
                        </p:par>
                        <p:par>
                          <p:cTn id="35" fill="hold" nodeType="afterGroup">
                            <p:stCondLst>
                              <p:cond delay="5000"/>
                            </p:stCondLst>
                            <p:childTnLst>
                              <p:par>
                                <p:cTn id="36" presetID="19" presetClass="entr" presetSubtype="10" fill="hold" grpId="0" nodeType="afterEffect">
                                  <p:stCondLst>
                                    <p:cond delay="1000"/>
                                  </p:stCondLst>
                                  <p:childTnLst>
                                    <p:set>
                                      <p:cBhvr>
                                        <p:cTn id="37" dur="1" fill="hold">
                                          <p:stCondLst>
                                            <p:cond delay="0"/>
                                          </p:stCondLst>
                                        </p:cTn>
                                        <p:tgtEl>
                                          <p:spTgt spid="82946"/>
                                        </p:tgtEl>
                                        <p:attrNameLst>
                                          <p:attrName>style.visibility</p:attrName>
                                        </p:attrNameLst>
                                      </p:cBhvr>
                                      <p:to>
                                        <p:strVal val="visible"/>
                                      </p:to>
                                    </p:set>
                                    <p:anim calcmode="lin" valueType="num">
                                      <p:cBhvr>
                                        <p:cTn id="38" dur="5000" fill="hold"/>
                                        <p:tgtEl>
                                          <p:spTgt spid="82946"/>
                                        </p:tgtEl>
                                        <p:attrNameLst>
                                          <p:attrName>ppt_w</p:attrName>
                                        </p:attrNameLst>
                                      </p:cBhvr>
                                      <p:tavLst>
                                        <p:tav tm="0" fmla="#ppt_w*sin(2.5*pi*$)">
                                          <p:val>
                                            <p:fltVal val="0"/>
                                          </p:val>
                                        </p:tav>
                                        <p:tav tm="100000">
                                          <p:val>
                                            <p:fltVal val="1"/>
                                          </p:val>
                                        </p:tav>
                                      </p:tavLst>
                                    </p:anim>
                                    <p:anim calcmode="lin" valueType="num">
                                      <p:cBhvr>
                                        <p:cTn id="39" dur="5000" fill="hold"/>
                                        <p:tgtEl>
                                          <p:spTgt spid="829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animBg="1"/>
      <p:bldP spid="82947" grpId="0" animBg="1"/>
      <p:bldP spid="82950" grpId="0" animBg="1" autoUpdateAnimBg="0"/>
      <p:bldP spid="82951" grpId="0" animBg="1" autoUpdateAnimBg="0"/>
      <p:bldP spid="82952" grpId="0" animBg="1" autoUpdateAnimBg="0"/>
      <p:bldP spid="8296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b="1" smtClean="0"/>
              <a:t>分层结构的特点</a:t>
            </a:r>
          </a:p>
        </p:txBody>
      </p:sp>
      <p:sp>
        <p:nvSpPr>
          <p:cNvPr id="57347" name="Rectangle 3"/>
          <p:cNvSpPr>
            <a:spLocks noGrp="1" noChangeArrowheads="1"/>
          </p:cNvSpPr>
          <p:nvPr>
            <p:ph type="body" idx="1"/>
          </p:nvPr>
        </p:nvSpPr>
        <p:spPr/>
        <p:txBody>
          <a:bodyPr/>
          <a:lstStyle/>
          <a:p>
            <a:pPr eaLnBrk="1" hangingPunct="1"/>
            <a:r>
              <a:rPr lang="zh-CN" altLang="en-US" sz="2800" b="1" smtClean="0">
                <a:solidFill>
                  <a:schemeClr val="folHlink"/>
                </a:solidFill>
              </a:rPr>
              <a:t>优点</a:t>
            </a:r>
            <a:r>
              <a:rPr lang="zh-CN" altLang="en-US" sz="2800" b="1" smtClean="0"/>
              <a:t>：</a:t>
            </a:r>
          </a:p>
          <a:p>
            <a:pPr lvl="1" eaLnBrk="1" hangingPunct="1"/>
            <a:r>
              <a:rPr lang="zh-CN" altLang="en-US" b="1" smtClean="0"/>
              <a:t>功能明确，调用关系清晰（高层对低层单向依赖），有利于保证设计和实现的正确性；</a:t>
            </a:r>
          </a:p>
          <a:p>
            <a:pPr lvl="1" eaLnBrk="1" hangingPunct="1"/>
            <a:r>
              <a:rPr lang="zh-CN" altLang="en-US" b="1" smtClean="0"/>
              <a:t>低层和高层可分别实现，高层错误不会影响到低层。</a:t>
            </a:r>
          </a:p>
          <a:p>
            <a:pPr eaLnBrk="1" hangingPunct="1"/>
            <a:r>
              <a:rPr lang="zh-CN" altLang="en-US" sz="2800" b="1" smtClean="0">
                <a:solidFill>
                  <a:schemeClr val="folHlink"/>
                </a:solidFill>
              </a:rPr>
              <a:t>缺点</a:t>
            </a:r>
            <a:r>
              <a:rPr lang="zh-CN" altLang="en-US" sz="2800" b="1" smtClean="0"/>
              <a:t>：降低了运行效率</a:t>
            </a:r>
          </a:p>
          <a:p>
            <a:pPr eaLnBrk="1" hangingPunct="1">
              <a:buFont typeface="Wingdings" pitchFamily="2" charset="2"/>
              <a:buNone/>
            </a:pPr>
            <a:endParaRPr lang="zh-CN" altLang="en-US" sz="2800" b="1" smtClean="0"/>
          </a:p>
          <a:p>
            <a:pPr eaLnBrk="1" hangingPunct="1">
              <a:buFont typeface="Wingdings" pitchFamily="2" charset="2"/>
              <a:buNone/>
            </a:pPr>
            <a:r>
              <a:rPr kumimoji="1" lang="zh-CN" altLang="en-US" sz="2400" b="1" smtClean="0"/>
              <a:t>各系统对具体划分</a:t>
            </a:r>
            <a:r>
              <a:rPr kumimoji="1" lang="zh-CN" altLang="en-US" sz="2400" b="1" smtClean="0">
                <a:solidFill>
                  <a:schemeClr val="folHlink"/>
                </a:solidFill>
              </a:rPr>
              <a:t>多少层次</a:t>
            </a:r>
            <a:r>
              <a:rPr kumimoji="1" lang="zh-CN" altLang="en-US" sz="2400" b="1" smtClean="0"/>
              <a:t>有</a:t>
            </a:r>
            <a:r>
              <a:rPr kumimoji="1" lang="zh-CN" altLang="en-US" sz="2400" b="1" smtClean="0">
                <a:solidFill>
                  <a:schemeClr val="folHlink"/>
                </a:solidFill>
              </a:rPr>
              <a:t>不同的看法</a:t>
            </a:r>
            <a:r>
              <a:rPr kumimoji="1" lang="zh-CN" altLang="en-US" sz="2400" b="1" smtClean="0"/>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b="1" smtClean="0"/>
              <a:t>分层原则</a:t>
            </a:r>
          </a:p>
        </p:txBody>
      </p:sp>
      <p:sp>
        <p:nvSpPr>
          <p:cNvPr id="58371" name="Rectangle 3"/>
          <p:cNvSpPr>
            <a:spLocks noGrp="1" noChangeArrowheads="1"/>
          </p:cNvSpPr>
          <p:nvPr>
            <p:ph type="body" idx="1"/>
          </p:nvPr>
        </p:nvSpPr>
        <p:spPr/>
        <p:txBody>
          <a:bodyPr/>
          <a:lstStyle/>
          <a:p>
            <a:pPr eaLnBrk="1" hangingPunct="1">
              <a:lnSpc>
                <a:spcPct val="120000"/>
              </a:lnSpc>
              <a:spcBef>
                <a:spcPct val="0"/>
              </a:spcBef>
            </a:pPr>
            <a:r>
              <a:rPr lang="zh-CN" altLang="en-US" sz="2200" b="1" smtClean="0">
                <a:solidFill>
                  <a:schemeClr val="folHlink"/>
                </a:solidFill>
              </a:rPr>
              <a:t>硬件抽象层</a:t>
            </a:r>
            <a:r>
              <a:rPr lang="zh-CN" altLang="en-US" sz="2200" b="1" smtClean="0"/>
              <a:t>放在最低层的：与机器特点紧密相关的软件放在最低层。如</a:t>
            </a:r>
            <a:r>
              <a:rPr lang="en-US" altLang="zh-CN" sz="2200" b="1" smtClean="0"/>
              <a:t>Windows NT</a:t>
            </a:r>
            <a:r>
              <a:rPr lang="zh-CN" altLang="en-US" sz="2200" b="1" smtClean="0"/>
              <a:t>中的</a:t>
            </a:r>
            <a:r>
              <a:rPr lang="en-US" altLang="zh-CN" sz="2200" b="1" smtClean="0"/>
              <a:t>HAL</a:t>
            </a:r>
            <a:r>
              <a:rPr lang="zh-CN" altLang="en-US" sz="2200" b="1" smtClean="0"/>
              <a:t>－－单处理、多处理</a:t>
            </a:r>
          </a:p>
          <a:p>
            <a:pPr eaLnBrk="1" hangingPunct="1">
              <a:lnSpc>
                <a:spcPct val="120000"/>
              </a:lnSpc>
              <a:spcBef>
                <a:spcPct val="0"/>
              </a:spcBef>
            </a:pPr>
            <a:r>
              <a:rPr lang="zh-CN" altLang="en-US" sz="2200" b="1" smtClean="0">
                <a:solidFill>
                  <a:schemeClr val="folHlink"/>
                </a:solidFill>
              </a:rPr>
              <a:t>被调用功能</a:t>
            </a:r>
            <a:r>
              <a:rPr lang="zh-CN" altLang="en-US" sz="2200" b="1" smtClean="0"/>
              <a:t>在低层：如文件系统管理－－设备管理－－设备驱动程序</a:t>
            </a:r>
          </a:p>
          <a:p>
            <a:pPr eaLnBrk="1" hangingPunct="1">
              <a:lnSpc>
                <a:spcPct val="120000"/>
              </a:lnSpc>
              <a:spcBef>
                <a:spcPct val="0"/>
              </a:spcBef>
            </a:pPr>
            <a:r>
              <a:rPr lang="zh-CN" altLang="en-US" sz="2200" b="1" smtClean="0">
                <a:solidFill>
                  <a:schemeClr val="folHlink"/>
                </a:solidFill>
              </a:rPr>
              <a:t>活跃功能</a:t>
            </a:r>
            <a:r>
              <a:rPr lang="zh-CN" altLang="en-US" sz="2200" b="1" smtClean="0"/>
              <a:t>在低层：提高运行效率</a:t>
            </a:r>
          </a:p>
          <a:p>
            <a:pPr eaLnBrk="1" hangingPunct="1">
              <a:lnSpc>
                <a:spcPct val="120000"/>
              </a:lnSpc>
              <a:spcBef>
                <a:spcPct val="0"/>
              </a:spcBef>
            </a:pPr>
            <a:r>
              <a:rPr lang="zh-CN" altLang="en-US" sz="2200" b="1" smtClean="0"/>
              <a:t>资源管理的</a:t>
            </a:r>
            <a:r>
              <a:rPr lang="zh-CN" altLang="en-US" sz="2200" b="1" smtClean="0">
                <a:solidFill>
                  <a:schemeClr val="folHlink"/>
                </a:solidFill>
              </a:rPr>
              <a:t>公用模块</a:t>
            </a:r>
            <a:r>
              <a:rPr lang="zh-CN" altLang="en-US" sz="2200" b="1" smtClean="0"/>
              <a:t>放在最低层：如缓冲区队列、堆栈操作</a:t>
            </a:r>
          </a:p>
          <a:p>
            <a:pPr eaLnBrk="1" hangingPunct="1">
              <a:lnSpc>
                <a:spcPct val="120000"/>
              </a:lnSpc>
              <a:spcBef>
                <a:spcPct val="0"/>
              </a:spcBef>
            </a:pPr>
            <a:r>
              <a:rPr lang="zh-CN" altLang="en-US" sz="2200" b="1" smtClean="0">
                <a:solidFill>
                  <a:schemeClr val="folHlink"/>
                </a:solidFill>
              </a:rPr>
              <a:t>存储器管理</a:t>
            </a:r>
            <a:r>
              <a:rPr lang="zh-CN" altLang="en-US" sz="2200" b="1" smtClean="0"/>
              <a:t>放在次低层：便于利用虚拟存储功能</a:t>
            </a:r>
          </a:p>
          <a:p>
            <a:pPr eaLnBrk="1" hangingPunct="1">
              <a:lnSpc>
                <a:spcPct val="120000"/>
              </a:lnSpc>
              <a:spcBef>
                <a:spcPct val="0"/>
              </a:spcBef>
            </a:pPr>
            <a:r>
              <a:rPr lang="zh-CN" altLang="en-US" sz="2200" b="1" smtClean="0">
                <a:solidFill>
                  <a:schemeClr val="folHlink"/>
                </a:solidFill>
              </a:rPr>
              <a:t>用户接口</a:t>
            </a:r>
            <a:r>
              <a:rPr lang="zh-CN" altLang="en-US" sz="2200" b="1" smtClean="0"/>
              <a:t>放在最外层，直接提供给用户使用。</a:t>
            </a:r>
          </a:p>
        </p:txBody>
      </p:sp>
      <p:sp>
        <p:nvSpPr>
          <p:cNvPr id="58372" name="Rectangle 4"/>
          <p:cNvSpPr>
            <a:spLocks noChangeArrowheads="1"/>
          </p:cNvSpPr>
          <p:nvPr/>
        </p:nvSpPr>
        <p:spPr bwMode="auto">
          <a:xfrm>
            <a:off x="1258888" y="6067425"/>
            <a:ext cx="6829425" cy="396875"/>
          </a:xfrm>
          <a:prstGeom prst="rect">
            <a:avLst/>
          </a:prstGeom>
          <a:noFill/>
          <a:ln w="9525">
            <a:noFill/>
            <a:miter lim="800000"/>
            <a:headEnd/>
            <a:tailEnd/>
          </a:ln>
        </p:spPr>
        <p:txBody>
          <a:bodyPr wrap="none">
            <a:spAutoFit/>
          </a:bodyPr>
          <a:lstStyle/>
          <a:p>
            <a:r>
              <a:rPr kumimoji="1" lang="zh-CN" altLang="en-US" sz="2000">
                <a:solidFill>
                  <a:schemeClr val="folHlink"/>
                </a:solidFill>
              </a:rPr>
              <a:t>调用跨越</a:t>
            </a:r>
            <a:r>
              <a:rPr kumimoji="1" lang="zh-CN" altLang="en-US" sz="2000"/>
              <a:t>的层次：相邻层（最严格）、所有下层、部分下层</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b="1" smtClean="0"/>
              <a:t>第一章  操作系统引论</a:t>
            </a:r>
          </a:p>
        </p:txBody>
      </p:sp>
      <p:sp>
        <p:nvSpPr>
          <p:cNvPr id="17411" name="Rectangle 3"/>
          <p:cNvSpPr>
            <a:spLocks noGrp="1" noChangeArrowheads="1"/>
          </p:cNvSpPr>
          <p:nvPr>
            <p:ph type="body" idx="1"/>
          </p:nvPr>
        </p:nvSpPr>
        <p:spPr>
          <a:xfrm>
            <a:off x="1182688" y="2017713"/>
            <a:ext cx="6197600" cy="3355975"/>
          </a:xfrm>
        </p:spPr>
        <p:txBody>
          <a:bodyPr/>
          <a:lstStyle/>
          <a:p>
            <a:pPr eaLnBrk="1" hangingPunct="1"/>
            <a:r>
              <a:rPr lang="zh-CN" altLang="en-US" b="1" dirty="0" smtClean="0">
                <a:solidFill>
                  <a:srgbClr val="FF0000"/>
                </a:solidFill>
              </a:rPr>
              <a:t>什么是操作系统</a:t>
            </a:r>
          </a:p>
          <a:p>
            <a:pPr eaLnBrk="1" hangingPunct="1"/>
            <a:r>
              <a:rPr lang="zh-CN" altLang="en-US" b="1" dirty="0" smtClean="0"/>
              <a:t>操作系统的发展过程</a:t>
            </a:r>
          </a:p>
          <a:p>
            <a:pPr eaLnBrk="1" hangingPunct="1"/>
            <a:r>
              <a:rPr lang="zh-CN" altLang="en-US" b="1" dirty="0" smtClean="0"/>
              <a:t>操作系统的基本特征</a:t>
            </a:r>
          </a:p>
          <a:p>
            <a:pPr eaLnBrk="1" hangingPunct="1"/>
            <a:r>
              <a:rPr lang="zh-CN" altLang="en-US" b="1" dirty="0" smtClean="0"/>
              <a:t>操作系统的主要功能</a:t>
            </a:r>
          </a:p>
          <a:p>
            <a:pPr eaLnBrk="1" hangingPunct="1"/>
            <a:r>
              <a:rPr lang="zh-CN" altLang="en-US" b="1" dirty="0" smtClean="0"/>
              <a:t>操作系统的结构设计</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sz="4000" b="1" smtClean="0"/>
              <a:t>4</a:t>
            </a:r>
            <a:r>
              <a:rPr lang="zh-CN" altLang="en-US" sz="4000" b="1" smtClean="0"/>
              <a:t>、微内核结构（</a:t>
            </a:r>
            <a:r>
              <a:rPr lang="en-US" altLang="zh-CN" sz="4000" b="1" smtClean="0"/>
              <a:t>Microkernel</a:t>
            </a:r>
            <a:r>
              <a:rPr lang="zh-CN" altLang="en-US" sz="4000" b="1" smtClean="0"/>
              <a:t>）</a:t>
            </a:r>
          </a:p>
        </p:txBody>
      </p:sp>
      <p:sp>
        <p:nvSpPr>
          <p:cNvPr id="59395" name="Rectangle 3"/>
          <p:cNvSpPr>
            <a:spLocks noGrp="1" noChangeArrowheads="1"/>
          </p:cNvSpPr>
          <p:nvPr>
            <p:ph type="body" idx="1"/>
          </p:nvPr>
        </p:nvSpPr>
        <p:spPr>
          <a:xfrm>
            <a:off x="539750" y="1773238"/>
            <a:ext cx="8208963" cy="3168650"/>
          </a:xfrm>
        </p:spPr>
        <p:txBody>
          <a:bodyPr/>
          <a:lstStyle/>
          <a:p>
            <a:pPr eaLnBrk="1" hangingPunct="1">
              <a:lnSpc>
                <a:spcPct val="120000"/>
              </a:lnSpc>
              <a:spcBef>
                <a:spcPct val="0"/>
              </a:spcBef>
              <a:buClrTx/>
              <a:buSzTx/>
              <a:buFontTx/>
              <a:buNone/>
            </a:pPr>
            <a:r>
              <a:rPr kumimoji="1" lang="en-US" altLang="zh-CN" sz="2400" b="1" dirty="0" smtClean="0"/>
              <a:t>            </a:t>
            </a:r>
            <a:r>
              <a:rPr kumimoji="1" lang="zh-CN" altLang="en-US" sz="2400" b="1" dirty="0" smtClean="0"/>
              <a:t>为什么引入微内核结构：随着</a:t>
            </a:r>
            <a:r>
              <a:rPr kumimoji="1" lang="en-US" altLang="zh-CN" sz="2400" b="1" dirty="0" smtClean="0"/>
              <a:t>OS</a:t>
            </a:r>
            <a:r>
              <a:rPr kumimoji="1" lang="zh-CN" altLang="en-US" sz="2400" b="1" dirty="0" smtClean="0"/>
              <a:t>的功能越来越多，</a:t>
            </a:r>
            <a:r>
              <a:rPr kumimoji="1" lang="en-US" altLang="zh-CN" sz="2400" b="1" dirty="0" smtClean="0"/>
              <a:t>OS</a:t>
            </a:r>
            <a:r>
              <a:rPr kumimoji="1" lang="zh-CN" altLang="en-US" sz="2400" b="1" dirty="0" smtClean="0"/>
              <a:t>的规模越来越大，为了减少</a:t>
            </a:r>
            <a:r>
              <a:rPr kumimoji="1" lang="en-US" altLang="zh-CN" sz="2400" b="1" dirty="0" smtClean="0"/>
              <a:t>OS</a:t>
            </a:r>
            <a:r>
              <a:rPr kumimoji="1" lang="zh-CN" altLang="en-US" sz="2400" b="1" dirty="0" smtClean="0"/>
              <a:t>的复杂度，引入了微内核结构。</a:t>
            </a:r>
          </a:p>
          <a:p>
            <a:pPr eaLnBrk="1" hangingPunct="1">
              <a:lnSpc>
                <a:spcPct val="120000"/>
              </a:lnSpc>
              <a:spcBef>
                <a:spcPct val="0"/>
              </a:spcBef>
              <a:buClrTx/>
              <a:buSzTx/>
              <a:buFontTx/>
              <a:buNone/>
            </a:pPr>
            <a:r>
              <a:rPr kumimoji="1" lang="zh-CN" altLang="en-US" sz="2400" b="1" dirty="0" smtClean="0"/>
              <a:t>		在微内核结构中，</a:t>
            </a:r>
            <a:r>
              <a:rPr kumimoji="1" lang="zh-CN" altLang="en-US" sz="2400" b="1" dirty="0" smtClean="0">
                <a:solidFill>
                  <a:schemeClr val="folHlink"/>
                </a:solidFill>
              </a:rPr>
              <a:t>内核只实现操作系统的基本功能</a:t>
            </a:r>
            <a:r>
              <a:rPr kumimoji="1" lang="en-US" altLang="zh-CN" sz="2400" b="1" dirty="0" smtClean="0"/>
              <a:t>(</a:t>
            </a:r>
            <a:r>
              <a:rPr kumimoji="1" lang="zh-CN" altLang="en-US" sz="2400" b="1" dirty="0" smtClean="0">
                <a:solidFill>
                  <a:srgbClr val="0070C0"/>
                </a:solidFill>
              </a:rPr>
              <a:t>如</a:t>
            </a:r>
            <a:r>
              <a:rPr kumimoji="1" lang="en-US" altLang="zh-CN" sz="2400" b="1" dirty="0" smtClean="0">
                <a:solidFill>
                  <a:srgbClr val="0070C0"/>
                </a:solidFill>
              </a:rPr>
              <a:t>:</a:t>
            </a:r>
            <a:r>
              <a:rPr kumimoji="1" lang="zh-CN" altLang="en-US" sz="2400" b="1" i="1" dirty="0" smtClean="0">
                <a:solidFill>
                  <a:srgbClr val="0070C0"/>
                </a:solidFill>
              </a:rPr>
              <a:t>与硬件相关的部分、基本功能、客户服务器的通信</a:t>
            </a:r>
            <a:r>
              <a:rPr kumimoji="1" lang="en-US" altLang="zh-CN" sz="2400" b="1" dirty="0" smtClean="0"/>
              <a:t>)</a:t>
            </a:r>
            <a:r>
              <a:rPr kumimoji="1" lang="zh-CN" altLang="en-US" sz="2400" b="1" dirty="0" smtClean="0"/>
              <a:t>。而将其他服务尽可能的从内核中分离出去，用若干个运行在用户态下的服务器进程来运行，等待用户进程提出请求。</a:t>
            </a:r>
          </a:p>
        </p:txBody>
      </p:sp>
      <p:sp>
        <p:nvSpPr>
          <p:cNvPr id="59396" name="Text Box 4"/>
          <p:cNvSpPr txBox="1">
            <a:spLocks noChangeArrowheads="1"/>
          </p:cNvSpPr>
          <p:nvPr/>
        </p:nvSpPr>
        <p:spPr bwMode="auto">
          <a:xfrm>
            <a:off x="971550" y="4941888"/>
            <a:ext cx="7561263" cy="1406525"/>
          </a:xfrm>
          <a:prstGeom prst="rect">
            <a:avLst/>
          </a:prstGeom>
          <a:noFill/>
          <a:ln w="9525">
            <a:noFill/>
            <a:miter lim="800000"/>
            <a:headEnd/>
            <a:tailEnd/>
          </a:ln>
        </p:spPr>
        <p:txBody>
          <a:bodyPr>
            <a:spAutoFit/>
          </a:bodyPr>
          <a:lstStyle/>
          <a:p>
            <a:pPr>
              <a:lnSpc>
                <a:spcPct val="120000"/>
              </a:lnSpc>
            </a:pPr>
            <a:r>
              <a:rPr lang="zh-CN" altLang="en-US" sz="2400" dirty="0">
                <a:solidFill>
                  <a:schemeClr val="folHlink"/>
                </a:solidFill>
              </a:rPr>
              <a:t>微内核结构所采用的技术：</a:t>
            </a:r>
            <a:endParaRPr lang="zh-CN" altLang="en-US" sz="2400" dirty="0"/>
          </a:p>
          <a:p>
            <a:pPr>
              <a:lnSpc>
                <a:spcPct val="120000"/>
              </a:lnSpc>
              <a:buSzPct val="80000"/>
              <a:buFont typeface="Wingdings" pitchFamily="2" charset="2"/>
              <a:buChar char="Ø"/>
            </a:pPr>
            <a:r>
              <a:rPr lang="zh-CN" altLang="en-US" sz="2400" dirty="0"/>
              <a:t>客户</a:t>
            </a:r>
            <a:r>
              <a:rPr lang="en-US" altLang="zh-CN" sz="2400" dirty="0"/>
              <a:t>/</a:t>
            </a:r>
            <a:r>
              <a:rPr lang="zh-CN" altLang="en-US" sz="2400" dirty="0"/>
              <a:t>服务器技术；</a:t>
            </a:r>
          </a:p>
          <a:p>
            <a:pPr>
              <a:lnSpc>
                <a:spcPct val="120000"/>
              </a:lnSpc>
              <a:buSzPct val="80000"/>
              <a:buFont typeface="Wingdings" pitchFamily="2" charset="2"/>
              <a:buChar char="Ø"/>
            </a:pPr>
            <a:r>
              <a:rPr lang="zh-CN" altLang="en-US" sz="2400" dirty="0"/>
              <a:t>面向对象技术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150938" y="587375"/>
            <a:ext cx="7793037" cy="715963"/>
          </a:xfrm>
        </p:spPr>
        <p:txBody>
          <a:bodyPr/>
          <a:lstStyle/>
          <a:p>
            <a:r>
              <a:rPr lang="en-US" altLang="zh-CN" sz="4000" b="1" smtClean="0">
                <a:latin typeface="宋体" pitchFamily="2" charset="-122"/>
              </a:rPr>
              <a:t>4</a:t>
            </a:r>
            <a:r>
              <a:rPr lang="zh-CN" altLang="en-US" sz="4000" b="1" smtClean="0">
                <a:latin typeface="宋体" pitchFamily="2" charset="-122"/>
              </a:rPr>
              <a:t>、微内核结构</a:t>
            </a:r>
          </a:p>
        </p:txBody>
      </p:sp>
      <p:sp>
        <p:nvSpPr>
          <p:cNvPr id="60419" name="Rectangle 3"/>
          <p:cNvSpPr>
            <a:spLocks noGrp="1" noChangeArrowheads="1"/>
          </p:cNvSpPr>
          <p:nvPr>
            <p:ph type="body" idx="1"/>
          </p:nvPr>
        </p:nvSpPr>
        <p:spPr>
          <a:xfrm>
            <a:off x="1371600" y="1988840"/>
            <a:ext cx="7772400" cy="4114800"/>
          </a:xfrm>
        </p:spPr>
        <p:txBody>
          <a:bodyPr/>
          <a:lstStyle/>
          <a:p>
            <a:r>
              <a:rPr lang="zh-CN" altLang="en-US" b="1" smtClean="0"/>
              <a:t>微内核 </a:t>
            </a:r>
            <a:r>
              <a:rPr lang="en-US" altLang="zh-CN" b="1" smtClean="0"/>
              <a:t>+ C/S</a:t>
            </a:r>
            <a:r>
              <a:rPr lang="zh-CN" altLang="en-US" b="1" smtClean="0"/>
              <a:t>模式</a:t>
            </a:r>
          </a:p>
        </p:txBody>
      </p:sp>
      <p:sp>
        <p:nvSpPr>
          <p:cNvPr id="87044" name="Rectangle 4"/>
          <p:cNvSpPr>
            <a:spLocks noChangeArrowheads="1"/>
          </p:cNvSpPr>
          <p:nvPr/>
        </p:nvSpPr>
        <p:spPr bwMode="auto">
          <a:xfrm>
            <a:off x="3962400" y="5486400"/>
            <a:ext cx="2133600" cy="533400"/>
          </a:xfrm>
          <a:prstGeom prst="rect">
            <a:avLst/>
          </a:prstGeom>
          <a:solidFill>
            <a:schemeClr val="bg2"/>
          </a:solidFill>
          <a:ln w="9525">
            <a:solidFill>
              <a:schemeClr val="tx1"/>
            </a:solidFill>
            <a:miter lim="800000"/>
            <a:headEnd/>
            <a:tailEnd/>
          </a:ln>
          <a:effectLst/>
        </p:spPr>
        <p:txBody>
          <a:bodyPr wrap="none" anchor="ctr"/>
          <a:lstStyle/>
          <a:p>
            <a:pPr algn="ctr">
              <a:defRPr/>
            </a:pPr>
            <a:r>
              <a:rPr kumimoji="1" lang="zh-CN" altLang="en-US" sz="2000">
                <a:solidFill>
                  <a:schemeClr val="bg1"/>
                </a:solidFill>
                <a:effectLst>
                  <a:outerShdw blurRad="38100" dist="38100" dir="2700000" algn="tl">
                    <a:srgbClr val="000000"/>
                  </a:outerShdw>
                </a:effectLst>
                <a:latin typeface="Times New Roman" pitchFamily="18" charset="0"/>
              </a:rPr>
              <a:t>裸机（硬件）</a:t>
            </a:r>
          </a:p>
        </p:txBody>
      </p:sp>
      <p:sp>
        <p:nvSpPr>
          <p:cNvPr id="87045" name="Rectangle 5"/>
          <p:cNvSpPr>
            <a:spLocks noChangeArrowheads="1"/>
          </p:cNvSpPr>
          <p:nvPr/>
        </p:nvSpPr>
        <p:spPr bwMode="auto">
          <a:xfrm>
            <a:off x="4419600" y="4419600"/>
            <a:ext cx="1219200" cy="838200"/>
          </a:xfrm>
          <a:prstGeom prst="rect">
            <a:avLst/>
          </a:prstGeom>
          <a:solidFill>
            <a:srgbClr val="00CCFF"/>
          </a:solidFill>
          <a:ln w="9525">
            <a:solidFill>
              <a:schemeClr val="tx1"/>
            </a:solidFill>
            <a:miter lim="800000"/>
            <a:headEnd/>
            <a:tailEnd/>
          </a:ln>
          <a:effectLst/>
        </p:spPr>
        <p:txBody>
          <a:bodyPr wrap="none" anchor="ctr"/>
          <a:lstStyle/>
          <a:p>
            <a:pPr algn="ctr">
              <a:defRPr/>
            </a:pPr>
            <a:r>
              <a:rPr kumimoji="1" lang="zh-CN" altLang="en-US" sz="2000">
                <a:solidFill>
                  <a:schemeClr val="bg1"/>
                </a:solidFill>
                <a:effectLst>
                  <a:outerShdw blurRad="38100" dist="38100" dir="2700000" algn="tl">
                    <a:srgbClr val="000000"/>
                  </a:outerShdw>
                </a:effectLst>
                <a:latin typeface="Times New Roman" pitchFamily="18" charset="0"/>
              </a:rPr>
              <a:t>微内核</a:t>
            </a:r>
          </a:p>
        </p:txBody>
      </p:sp>
      <p:grpSp>
        <p:nvGrpSpPr>
          <p:cNvPr id="2" name="Group 6"/>
          <p:cNvGrpSpPr>
            <a:grpSpLocks/>
          </p:cNvGrpSpPr>
          <p:nvPr/>
        </p:nvGrpSpPr>
        <p:grpSpPr bwMode="auto">
          <a:xfrm>
            <a:off x="838200" y="3048000"/>
            <a:ext cx="7848600" cy="914400"/>
            <a:chOff x="528" y="1920"/>
            <a:chExt cx="4944" cy="576"/>
          </a:xfrm>
        </p:grpSpPr>
        <p:sp>
          <p:nvSpPr>
            <p:cNvPr id="87047" name="Rectangle 7"/>
            <p:cNvSpPr>
              <a:spLocks noChangeArrowheads="1"/>
            </p:cNvSpPr>
            <p:nvPr/>
          </p:nvSpPr>
          <p:spPr bwMode="auto">
            <a:xfrm>
              <a:off x="720" y="1920"/>
              <a:ext cx="576" cy="432"/>
            </a:xfrm>
            <a:prstGeom prst="rect">
              <a:avLst/>
            </a:prstGeom>
            <a:solidFill>
              <a:schemeClr val="hlink"/>
            </a:solidFill>
            <a:ln w="9525">
              <a:solidFill>
                <a:schemeClr val="tx1"/>
              </a:solidFill>
              <a:miter lim="800000"/>
              <a:headEnd/>
              <a:tailEnd/>
            </a:ln>
            <a:effectLst/>
          </p:spPr>
          <p:txBody>
            <a:bodyPr wrap="none" anchor="ctr"/>
            <a:lstStyle/>
            <a:p>
              <a:pPr algn="ctr">
                <a:defRPr/>
              </a:pPr>
              <a:r>
                <a:rPr kumimoji="1" lang="zh-CN" altLang="en-US" sz="2000">
                  <a:solidFill>
                    <a:schemeClr val="bg1"/>
                  </a:solidFill>
                  <a:effectLst>
                    <a:outerShdw blurRad="38100" dist="38100" dir="2700000" algn="tl">
                      <a:srgbClr val="000000"/>
                    </a:outerShdw>
                  </a:effectLst>
                  <a:latin typeface="Times New Roman" pitchFamily="18" charset="0"/>
                </a:rPr>
                <a:t>客  户</a:t>
              </a:r>
            </a:p>
            <a:p>
              <a:pPr algn="ctr">
                <a:defRPr/>
              </a:pPr>
              <a:r>
                <a:rPr kumimoji="1" lang="zh-CN" altLang="en-US" sz="2000">
                  <a:solidFill>
                    <a:schemeClr val="bg1"/>
                  </a:solidFill>
                  <a:effectLst>
                    <a:outerShdw blurRad="38100" dist="38100" dir="2700000" algn="tl">
                      <a:srgbClr val="000000"/>
                    </a:outerShdw>
                  </a:effectLst>
                  <a:latin typeface="Times New Roman" pitchFamily="18" charset="0"/>
                </a:rPr>
                <a:t>进  程</a:t>
              </a:r>
            </a:p>
          </p:txBody>
        </p:sp>
        <p:sp>
          <p:nvSpPr>
            <p:cNvPr id="87048" name="Rectangle 8"/>
            <p:cNvSpPr>
              <a:spLocks noChangeArrowheads="1"/>
            </p:cNvSpPr>
            <p:nvPr/>
          </p:nvSpPr>
          <p:spPr bwMode="auto">
            <a:xfrm>
              <a:off x="1488" y="1920"/>
              <a:ext cx="576" cy="432"/>
            </a:xfrm>
            <a:prstGeom prst="rect">
              <a:avLst/>
            </a:prstGeom>
            <a:solidFill>
              <a:schemeClr val="hlink"/>
            </a:solidFill>
            <a:ln w="9525">
              <a:solidFill>
                <a:schemeClr val="tx1"/>
              </a:solidFill>
              <a:miter lim="800000"/>
              <a:headEnd/>
              <a:tailEnd/>
            </a:ln>
            <a:effectLst/>
          </p:spPr>
          <p:txBody>
            <a:bodyPr wrap="none" anchor="ctr"/>
            <a:lstStyle/>
            <a:p>
              <a:pPr algn="ctr">
                <a:defRPr/>
              </a:pPr>
              <a:r>
                <a:rPr kumimoji="1" lang="zh-CN" altLang="en-US" sz="2000">
                  <a:solidFill>
                    <a:schemeClr val="bg1"/>
                  </a:solidFill>
                  <a:effectLst>
                    <a:outerShdw blurRad="38100" dist="38100" dir="2700000" algn="tl">
                      <a:srgbClr val="000000"/>
                    </a:outerShdw>
                  </a:effectLst>
                  <a:latin typeface="Times New Roman" pitchFamily="18" charset="0"/>
                </a:rPr>
                <a:t>客  户</a:t>
              </a:r>
            </a:p>
            <a:p>
              <a:pPr algn="ctr">
                <a:defRPr/>
              </a:pPr>
              <a:r>
                <a:rPr kumimoji="1" lang="zh-CN" altLang="en-US" sz="2000">
                  <a:solidFill>
                    <a:schemeClr val="bg1"/>
                  </a:solidFill>
                  <a:effectLst>
                    <a:outerShdw blurRad="38100" dist="38100" dir="2700000" algn="tl">
                      <a:srgbClr val="000000"/>
                    </a:outerShdw>
                  </a:effectLst>
                  <a:latin typeface="Times New Roman" pitchFamily="18" charset="0"/>
                </a:rPr>
                <a:t>进  程</a:t>
              </a:r>
            </a:p>
          </p:txBody>
        </p:sp>
        <p:sp>
          <p:nvSpPr>
            <p:cNvPr id="87049" name="Rectangle 9"/>
            <p:cNvSpPr>
              <a:spLocks noChangeArrowheads="1"/>
            </p:cNvSpPr>
            <p:nvPr/>
          </p:nvSpPr>
          <p:spPr bwMode="auto">
            <a:xfrm>
              <a:off x="3072" y="1920"/>
              <a:ext cx="576" cy="432"/>
            </a:xfrm>
            <a:prstGeom prst="rect">
              <a:avLst/>
            </a:prstGeom>
            <a:solidFill>
              <a:schemeClr val="hlink"/>
            </a:solidFill>
            <a:ln w="9525">
              <a:solidFill>
                <a:schemeClr val="tx1"/>
              </a:solidFill>
              <a:miter lim="800000"/>
              <a:headEnd/>
              <a:tailEnd/>
            </a:ln>
            <a:effectLst/>
          </p:spPr>
          <p:txBody>
            <a:bodyPr wrap="none" anchor="ctr"/>
            <a:lstStyle/>
            <a:p>
              <a:pPr algn="ctr">
                <a:defRPr/>
              </a:pPr>
              <a:r>
                <a:rPr kumimoji="1" lang="zh-CN" altLang="en-US" sz="2000">
                  <a:solidFill>
                    <a:schemeClr val="bg1"/>
                  </a:solidFill>
                  <a:effectLst>
                    <a:outerShdw blurRad="38100" dist="38100" dir="2700000" algn="tl">
                      <a:srgbClr val="000000"/>
                    </a:outerShdw>
                  </a:effectLst>
                  <a:latin typeface="Times New Roman" pitchFamily="18" charset="0"/>
                </a:rPr>
                <a:t>进程</a:t>
              </a:r>
            </a:p>
            <a:p>
              <a:pPr algn="ctr">
                <a:defRPr/>
              </a:pPr>
              <a:r>
                <a:rPr kumimoji="1" lang="zh-CN" altLang="en-US" sz="2000">
                  <a:solidFill>
                    <a:schemeClr val="bg1"/>
                  </a:solidFill>
                  <a:effectLst>
                    <a:outerShdw blurRad="38100" dist="38100" dir="2700000" algn="tl">
                      <a:srgbClr val="000000"/>
                    </a:outerShdw>
                  </a:effectLst>
                  <a:latin typeface="Times New Roman" pitchFamily="18" charset="0"/>
                </a:rPr>
                <a:t>服务器</a:t>
              </a:r>
            </a:p>
          </p:txBody>
        </p:sp>
        <p:sp>
          <p:nvSpPr>
            <p:cNvPr id="87050" name="Rectangle 10"/>
            <p:cNvSpPr>
              <a:spLocks noChangeArrowheads="1"/>
            </p:cNvSpPr>
            <p:nvPr/>
          </p:nvSpPr>
          <p:spPr bwMode="auto">
            <a:xfrm>
              <a:off x="3840" y="1920"/>
              <a:ext cx="576" cy="432"/>
            </a:xfrm>
            <a:prstGeom prst="rect">
              <a:avLst/>
            </a:prstGeom>
            <a:solidFill>
              <a:schemeClr val="hlink"/>
            </a:solidFill>
            <a:ln w="9525">
              <a:solidFill>
                <a:schemeClr val="tx1"/>
              </a:solidFill>
              <a:miter lim="800000"/>
              <a:headEnd/>
              <a:tailEnd/>
            </a:ln>
            <a:effectLst/>
          </p:spPr>
          <p:txBody>
            <a:bodyPr wrap="none" anchor="ctr"/>
            <a:lstStyle/>
            <a:p>
              <a:pPr algn="ctr">
                <a:defRPr/>
              </a:pPr>
              <a:r>
                <a:rPr kumimoji="1" lang="zh-CN" altLang="en-US" sz="2000">
                  <a:solidFill>
                    <a:schemeClr val="bg1"/>
                  </a:solidFill>
                  <a:effectLst>
                    <a:outerShdw blurRad="38100" dist="38100" dir="2700000" algn="tl">
                      <a:srgbClr val="000000"/>
                    </a:outerShdw>
                  </a:effectLst>
                  <a:latin typeface="Times New Roman" pitchFamily="18" charset="0"/>
                </a:rPr>
                <a:t>存储器</a:t>
              </a:r>
            </a:p>
            <a:p>
              <a:pPr algn="ctr">
                <a:defRPr/>
              </a:pPr>
              <a:r>
                <a:rPr kumimoji="1" lang="zh-CN" altLang="en-US" sz="2000">
                  <a:solidFill>
                    <a:schemeClr val="bg1"/>
                  </a:solidFill>
                  <a:effectLst>
                    <a:outerShdw blurRad="38100" dist="38100" dir="2700000" algn="tl">
                      <a:srgbClr val="000000"/>
                    </a:outerShdw>
                  </a:effectLst>
                  <a:latin typeface="Times New Roman" pitchFamily="18" charset="0"/>
                </a:rPr>
                <a:t>服务器</a:t>
              </a:r>
            </a:p>
          </p:txBody>
        </p:sp>
        <p:sp>
          <p:nvSpPr>
            <p:cNvPr id="87051" name="Rectangle 11"/>
            <p:cNvSpPr>
              <a:spLocks noChangeArrowheads="1"/>
            </p:cNvSpPr>
            <p:nvPr/>
          </p:nvSpPr>
          <p:spPr bwMode="auto">
            <a:xfrm>
              <a:off x="4608" y="1920"/>
              <a:ext cx="576" cy="432"/>
            </a:xfrm>
            <a:prstGeom prst="rect">
              <a:avLst/>
            </a:prstGeom>
            <a:solidFill>
              <a:schemeClr val="hlink"/>
            </a:solidFill>
            <a:ln w="9525">
              <a:solidFill>
                <a:schemeClr val="tx1"/>
              </a:solidFill>
              <a:miter lim="800000"/>
              <a:headEnd/>
              <a:tailEnd/>
            </a:ln>
            <a:effectLst/>
          </p:spPr>
          <p:txBody>
            <a:bodyPr wrap="none" anchor="ctr"/>
            <a:lstStyle/>
            <a:p>
              <a:pPr algn="ctr">
                <a:defRPr/>
              </a:pPr>
              <a:r>
                <a:rPr kumimoji="1" lang="zh-CN" altLang="en-US" sz="2000">
                  <a:solidFill>
                    <a:schemeClr val="bg1"/>
                  </a:solidFill>
                  <a:effectLst>
                    <a:outerShdw blurRad="38100" dist="38100" dir="2700000" algn="tl">
                      <a:srgbClr val="000000"/>
                    </a:outerShdw>
                  </a:effectLst>
                  <a:latin typeface="Times New Roman" pitchFamily="18" charset="0"/>
                </a:rPr>
                <a:t>文件</a:t>
              </a:r>
            </a:p>
            <a:p>
              <a:pPr algn="ctr">
                <a:defRPr/>
              </a:pPr>
              <a:r>
                <a:rPr kumimoji="1" lang="zh-CN" altLang="en-US" sz="2000">
                  <a:solidFill>
                    <a:schemeClr val="bg1"/>
                  </a:solidFill>
                  <a:effectLst>
                    <a:outerShdw blurRad="38100" dist="38100" dir="2700000" algn="tl">
                      <a:srgbClr val="000000"/>
                    </a:outerShdw>
                  </a:effectLst>
                  <a:latin typeface="Times New Roman" pitchFamily="18" charset="0"/>
                </a:rPr>
                <a:t>服务器</a:t>
              </a:r>
            </a:p>
          </p:txBody>
        </p:sp>
        <p:sp>
          <p:nvSpPr>
            <p:cNvPr id="60434" name="Line 12"/>
            <p:cNvSpPr>
              <a:spLocks noChangeShapeType="1"/>
            </p:cNvSpPr>
            <p:nvPr/>
          </p:nvSpPr>
          <p:spPr bwMode="auto">
            <a:xfrm>
              <a:off x="2304" y="2256"/>
              <a:ext cx="528" cy="0"/>
            </a:xfrm>
            <a:prstGeom prst="line">
              <a:avLst/>
            </a:prstGeom>
            <a:noFill/>
            <a:ln w="19050">
              <a:solidFill>
                <a:schemeClr val="tx1"/>
              </a:solidFill>
              <a:prstDash val="sysDot"/>
              <a:miter lim="800000"/>
              <a:headEnd/>
              <a:tailEnd/>
            </a:ln>
          </p:spPr>
          <p:txBody>
            <a:bodyPr wrap="none"/>
            <a:lstStyle/>
            <a:p>
              <a:endParaRPr lang="zh-CN" altLang="en-US"/>
            </a:p>
          </p:txBody>
        </p:sp>
        <p:sp>
          <p:nvSpPr>
            <p:cNvPr id="60435" name="Line 13"/>
            <p:cNvSpPr>
              <a:spLocks noChangeShapeType="1"/>
            </p:cNvSpPr>
            <p:nvPr/>
          </p:nvSpPr>
          <p:spPr bwMode="auto">
            <a:xfrm>
              <a:off x="528" y="2496"/>
              <a:ext cx="4944" cy="0"/>
            </a:xfrm>
            <a:prstGeom prst="line">
              <a:avLst/>
            </a:prstGeom>
            <a:noFill/>
            <a:ln w="9525">
              <a:solidFill>
                <a:schemeClr val="tx1"/>
              </a:solidFill>
              <a:miter lim="800000"/>
              <a:headEnd/>
              <a:tailEnd/>
            </a:ln>
          </p:spPr>
          <p:txBody>
            <a:bodyPr wrap="none"/>
            <a:lstStyle/>
            <a:p>
              <a:endParaRPr lang="zh-CN" altLang="en-US"/>
            </a:p>
          </p:txBody>
        </p:sp>
      </p:grpSp>
      <p:sp>
        <p:nvSpPr>
          <p:cNvPr id="87054" name="Freeform 14"/>
          <p:cNvSpPr>
            <a:spLocks/>
          </p:cNvSpPr>
          <p:nvPr/>
        </p:nvSpPr>
        <p:spPr bwMode="auto">
          <a:xfrm>
            <a:off x="1447800" y="3733800"/>
            <a:ext cx="2971800" cy="1219200"/>
          </a:xfrm>
          <a:custGeom>
            <a:avLst/>
            <a:gdLst>
              <a:gd name="T0" fmla="*/ 0 w 1872"/>
              <a:gd name="T1" fmla="*/ 0 h 768"/>
              <a:gd name="T2" fmla="*/ 0 w 1872"/>
              <a:gd name="T3" fmla="*/ 2147483647 h 768"/>
              <a:gd name="T4" fmla="*/ 2147483647 w 1872"/>
              <a:gd name="T5" fmla="*/ 2147483647 h 768"/>
              <a:gd name="T6" fmla="*/ 0 60000 65536"/>
              <a:gd name="T7" fmla="*/ 0 60000 65536"/>
              <a:gd name="T8" fmla="*/ 0 60000 65536"/>
              <a:gd name="T9" fmla="*/ 0 w 1872"/>
              <a:gd name="T10" fmla="*/ 0 h 768"/>
              <a:gd name="T11" fmla="*/ 1872 w 1872"/>
              <a:gd name="T12" fmla="*/ 768 h 768"/>
            </a:gdLst>
            <a:ahLst/>
            <a:cxnLst>
              <a:cxn ang="T6">
                <a:pos x="T0" y="T1"/>
              </a:cxn>
              <a:cxn ang="T7">
                <a:pos x="T2" y="T3"/>
              </a:cxn>
              <a:cxn ang="T8">
                <a:pos x="T4" y="T5"/>
              </a:cxn>
            </a:cxnLst>
            <a:rect l="T9" t="T10" r="T11" b="T12"/>
            <a:pathLst>
              <a:path w="1872" h="768">
                <a:moveTo>
                  <a:pt x="0" y="0"/>
                </a:moveTo>
                <a:lnTo>
                  <a:pt x="0" y="768"/>
                </a:lnTo>
                <a:lnTo>
                  <a:pt x="1872" y="768"/>
                </a:lnTo>
              </a:path>
            </a:pathLst>
          </a:custGeom>
          <a:noFill/>
          <a:ln w="19050" cap="flat" cmpd="sng">
            <a:solidFill>
              <a:srgbClr val="FF00FF"/>
            </a:solidFill>
            <a:prstDash val="dash"/>
            <a:miter lim="800000"/>
            <a:headEnd type="none" w="med" len="med"/>
            <a:tailEnd type="triangle" w="med" len="med"/>
          </a:ln>
        </p:spPr>
        <p:txBody>
          <a:bodyPr wrap="none"/>
          <a:lstStyle/>
          <a:p>
            <a:endParaRPr lang="zh-CN" altLang="en-US"/>
          </a:p>
        </p:txBody>
      </p:sp>
      <p:sp>
        <p:nvSpPr>
          <p:cNvPr id="87055" name="Freeform 15"/>
          <p:cNvSpPr>
            <a:spLocks/>
          </p:cNvSpPr>
          <p:nvPr/>
        </p:nvSpPr>
        <p:spPr bwMode="auto">
          <a:xfrm>
            <a:off x="1828800" y="3733800"/>
            <a:ext cx="2590800" cy="990600"/>
          </a:xfrm>
          <a:custGeom>
            <a:avLst/>
            <a:gdLst>
              <a:gd name="T0" fmla="*/ 2147483647 w 1632"/>
              <a:gd name="T1" fmla="*/ 2147483647 h 624"/>
              <a:gd name="T2" fmla="*/ 0 w 1632"/>
              <a:gd name="T3" fmla="*/ 2147483647 h 624"/>
              <a:gd name="T4" fmla="*/ 0 w 1632"/>
              <a:gd name="T5" fmla="*/ 0 h 624"/>
              <a:gd name="T6" fmla="*/ 0 60000 65536"/>
              <a:gd name="T7" fmla="*/ 0 60000 65536"/>
              <a:gd name="T8" fmla="*/ 0 60000 65536"/>
              <a:gd name="T9" fmla="*/ 0 w 1632"/>
              <a:gd name="T10" fmla="*/ 0 h 624"/>
              <a:gd name="T11" fmla="*/ 1632 w 1632"/>
              <a:gd name="T12" fmla="*/ 624 h 624"/>
            </a:gdLst>
            <a:ahLst/>
            <a:cxnLst>
              <a:cxn ang="T6">
                <a:pos x="T0" y="T1"/>
              </a:cxn>
              <a:cxn ang="T7">
                <a:pos x="T2" y="T3"/>
              </a:cxn>
              <a:cxn ang="T8">
                <a:pos x="T4" y="T5"/>
              </a:cxn>
            </a:cxnLst>
            <a:rect l="T9" t="T10" r="T11" b="T12"/>
            <a:pathLst>
              <a:path w="1632" h="624">
                <a:moveTo>
                  <a:pt x="1632" y="624"/>
                </a:moveTo>
                <a:lnTo>
                  <a:pt x="0" y="624"/>
                </a:lnTo>
                <a:lnTo>
                  <a:pt x="0" y="0"/>
                </a:lnTo>
              </a:path>
            </a:pathLst>
          </a:custGeom>
          <a:noFill/>
          <a:ln w="19050" cap="flat" cmpd="sng">
            <a:solidFill>
              <a:srgbClr val="FF00FF"/>
            </a:solidFill>
            <a:prstDash val="solid"/>
            <a:miter lim="800000"/>
            <a:headEnd type="none" w="med" len="med"/>
            <a:tailEnd type="triangle" w="med" len="med"/>
          </a:ln>
        </p:spPr>
        <p:txBody>
          <a:bodyPr wrap="none"/>
          <a:lstStyle/>
          <a:p>
            <a:endParaRPr lang="zh-CN" altLang="en-US"/>
          </a:p>
        </p:txBody>
      </p:sp>
      <p:sp>
        <p:nvSpPr>
          <p:cNvPr id="87056" name="Freeform 16"/>
          <p:cNvSpPr>
            <a:spLocks/>
          </p:cNvSpPr>
          <p:nvPr/>
        </p:nvSpPr>
        <p:spPr bwMode="auto">
          <a:xfrm>
            <a:off x="5638800" y="3733800"/>
            <a:ext cx="1981200" cy="990600"/>
          </a:xfrm>
          <a:custGeom>
            <a:avLst/>
            <a:gdLst>
              <a:gd name="T0" fmla="*/ 0 w 1200"/>
              <a:gd name="T1" fmla="*/ 2147483647 h 624"/>
              <a:gd name="T2" fmla="*/ 2147483647 w 1200"/>
              <a:gd name="T3" fmla="*/ 2147483647 h 624"/>
              <a:gd name="T4" fmla="*/ 2147483647 w 1200"/>
              <a:gd name="T5" fmla="*/ 0 h 624"/>
              <a:gd name="T6" fmla="*/ 0 60000 65536"/>
              <a:gd name="T7" fmla="*/ 0 60000 65536"/>
              <a:gd name="T8" fmla="*/ 0 60000 65536"/>
              <a:gd name="T9" fmla="*/ 0 w 1200"/>
              <a:gd name="T10" fmla="*/ 0 h 624"/>
              <a:gd name="T11" fmla="*/ 1200 w 1200"/>
              <a:gd name="T12" fmla="*/ 624 h 624"/>
            </a:gdLst>
            <a:ahLst/>
            <a:cxnLst>
              <a:cxn ang="T6">
                <a:pos x="T0" y="T1"/>
              </a:cxn>
              <a:cxn ang="T7">
                <a:pos x="T2" y="T3"/>
              </a:cxn>
              <a:cxn ang="T8">
                <a:pos x="T4" y="T5"/>
              </a:cxn>
            </a:cxnLst>
            <a:rect l="T9" t="T10" r="T11" b="T12"/>
            <a:pathLst>
              <a:path w="1200" h="624">
                <a:moveTo>
                  <a:pt x="0" y="624"/>
                </a:moveTo>
                <a:lnTo>
                  <a:pt x="1200" y="624"/>
                </a:lnTo>
                <a:lnTo>
                  <a:pt x="1200" y="0"/>
                </a:lnTo>
              </a:path>
            </a:pathLst>
          </a:custGeom>
          <a:noFill/>
          <a:ln w="19050" cap="flat" cmpd="sng">
            <a:solidFill>
              <a:srgbClr val="FF00FF"/>
            </a:solidFill>
            <a:prstDash val="solid"/>
            <a:miter lim="800000"/>
            <a:headEnd type="none" w="med" len="med"/>
            <a:tailEnd type="triangle" w="med" len="med"/>
          </a:ln>
        </p:spPr>
        <p:txBody>
          <a:bodyPr wrap="none"/>
          <a:lstStyle/>
          <a:p>
            <a:endParaRPr lang="zh-CN" altLang="en-US"/>
          </a:p>
        </p:txBody>
      </p:sp>
      <p:sp>
        <p:nvSpPr>
          <p:cNvPr id="87057" name="Freeform 17"/>
          <p:cNvSpPr>
            <a:spLocks/>
          </p:cNvSpPr>
          <p:nvPr/>
        </p:nvSpPr>
        <p:spPr bwMode="auto">
          <a:xfrm>
            <a:off x="5638800" y="3733800"/>
            <a:ext cx="2362200" cy="1219200"/>
          </a:xfrm>
          <a:custGeom>
            <a:avLst/>
            <a:gdLst>
              <a:gd name="T0" fmla="*/ 2147483647 w 1488"/>
              <a:gd name="T1" fmla="*/ 0 h 768"/>
              <a:gd name="T2" fmla="*/ 2147483647 w 1488"/>
              <a:gd name="T3" fmla="*/ 2147483647 h 768"/>
              <a:gd name="T4" fmla="*/ 0 w 1488"/>
              <a:gd name="T5" fmla="*/ 2147483647 h 768"/>
              <a:gd name="T6" fmla="*/ 0 60000 65536"/>
              <a:gd name="T7" fmla="*/ 0 60000 65536"/>
              <a:gd name="T8" fmla="*/ 0 60000 65536"/>
              <a:gd name="T9" fmla="*/ 0 w 1488"/>
              <a:gd name="T10" fmla="*/ 0 h 768"/>
              <a:gd name="T11" fmla="*/ 1488 w 1488"/>
              <a:gd name="T12" fmla="*/ 768 h 768"/>
            </a:gdLst>
            <a:ahLst/>
            <a:cxnLst>
              <a:cxn ang="T6">
                <a:pos x="T0" y="T1"/>
              </a:cxn>
              <a:cxn ang="T7">
                <a:pos x="T2" y="T3"/>
              </a:cxn>
              <a:cxn ang="T8">
                <a:pos x="T4" y="T5"/>
              </a:cxn>
            </a:cxnLst>
            <a:rect l="T9" t="T10" r="T11" b="T12"/>
            <a:pathLst>
              <a:path w="1488" h="768">
                <a:moveTo>
                  <a:pt x="1488" y="0"/>
                </a:moveTo>
                <a:lnTo>
                  <a:pt x="1488" y="768"/>
                </a:lnTo>
                <a:lnTo>
                  <a:pt x="0" y="768"/>
                </a:lnTo>
              </a:path>
            </a:pathLst>
          </a:custGeom>
          <a:noFill/>
          <a:ln w="19050" cap="flat" cmpd="sng">
            <a:solidFill>
              <a:srgbClr val="FF00FF"/>
            </a:solidFill>
            <a:prstDash val="dash"/>
            <a:miter lim="800000"/>
            <a:headEnd type="none" w="med" len="med"/>
            <a:tailEnd type="triangle" w="med" len="med"/>
          </a:ln>
        </p:spPr>
        <p:txBody>
          <a:bodyPr wrap="none"/>
          <a:lstStyle/>
          <a:p>
            <a:endParaRPr lang="zh-CN" altLang="en-US"/>
          </a:p>
        </p:txBody>
      </p:sp>
      <p:sp>
        <p:nvSpPr>
          <p:cNvPr id="87058" name="Text Box 18"/>
          <p:cNvSpPr txBox="1">
            <a:spLocks noChangeArrowheads="1"/>
          </p:cNvSpPr>
          <p:nvPr/>
        </p:nvSpPr>
        <p:spPr bwMode="auto">
          <a:xfrm>
            <a:off x="735013" y="4187825"/>
            <a:ext cx="695325" cy="396875"/>
          </a:xfrm>
          <a:prstGeom prst="rect">
            <a:avLst/>
          </a:prstGeom>
          <a:noFill/>
          <a:ln w="9525">
            <a:noFill/>
            <a:miter lim="800000"/>
            <a:headEnd/>
            <a:tailEnd/>
          </a:ln>
        </p:spPr>
        <p:txBody>
          <a:bodyPr wrap="none">
            <a:spAutoFit/>
          </a:bodyPr>
          <a:lstStyle/>
          <a:p>
            <a:pPr algn="ctr"/>
            <a:r>
              <a:rPr kumimoji="1" lang="zh-CN" altLang="en-US" sz="2000">
                <a:latin typeface="Times New Roman" pitchFamily="18" charset="0"/>
              </a:rPr>
              <a:t>请求</a:t>
            </a:r>
          </a:p>
        </p:txBody>
      </p:sp>
      <p:sp>
        <p:nvSpPr>
          <p:cNvPr id="87059" name="Text Box 19"/>
          <p:cNvSpPr txBox="1">
            <a:spLocks noChangeArrowheads="1"/>
          </p:cNvSpPr>
          <p:nvPr/>
        </p:nvSpPr>
        <p:spPr bwMode="auto">
          <a:xfrm>
            <a:off x="7974013" y="4167188"/>
            <a:ext cx="695325" cy="396875"/>
          </a:xfrm>
          <a:prstGeom prst="rect">
            <a:avLst/>
          </a:prstGeom>
          <a:noFill/>
          <a:ln w="9525">
            <a:noFill/>
            <a:miter lim="800000"/>
            <a:headEnd/>
            <a:tailEnd/>
          </a:ln>
        </p:spPr>
        <p:txBody>
          <a:bodyPr wrap="none">
            <a:spAutoFit/>
          </a:bodyPr>
          <a:lstStyle/>
          <a:p>
            <a:pPr algn="ctr"/>
            <a:r>
              <a:rPr kumimoji="1" lang="zh-CN" altLang="en-US" sz="2000" dirty="0">
                <a:latin typeface="Times New Roman" pitchFamily="18" charset="0"/>
              </a:rPr>
              <a:t>应答</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7044"/>
                                        </p:tgtEl>
                                        <p:attrNameLst>
                                          <p:attrName>style.visibility</p:attrName>
                                        </p:attrNameLst>
                                      </p:cBhvr>
                                      <p:to>
                                        <p:strVal val="visible"/>
                                      </p:to>
                                    </p:set>
                                    <p:animEffect transition="in" filter="checkerboard(across)">
                                      <p:cBhvr>
                                        <p:cTn id="7" dur="500"/>
                                        <p:tgtEl>
                                          <p:spTgt spid="87044"/>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87045"/>
                                        </p:tgtEl>
                                        <p:attrNameLst>
                                          <p:attrName>style.visibility</p:attrName>
                                        </p:attrNameLst>
                                      </p:cBhvr>
                                      <p:to>
                                        <p:strVal val="visible"/>
                                      </p:to>
                                    </p:set>
                                    <p:animEffect transition="in" filter="checkerboard(across)">
                                      <p:cBhvr>
                                        <p:cTn id="11" dur="500"/>
                                        <p:tgtEl>
                                          <p:spTgt spid="87045"/>
                                        </p:tgtEl>
                                      </p:cBhvr>
                                    </p:animEffect>
                                  </p:childTnLst>
                                </p:cTn>
                              </p:par>
                            </p:childTnLst>
                          </p:cTn>
                        </p:par>
                        <p:par>
                          <p:cTn id="12" fill="hold" nodeType="afterGroup">
                            <p:stCondLst>
                              <p:cond delay="1000"/>
                            </p:stCondLst>
                            <p:childTnLst>
                              <p:par>
                                <p:cTn id="13" presetID="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nodeType="afterGroup">
                            <p:stCondLst>
                              <p:cond delay="0"/>
                            </p:stCondLst>
                            <p:childTnLst>
                              <p:par>
                                <p:cTn id="19" presetID="16" presetClass="entr" presetSubtype="42" fill="hold" grpId="0" nodeType="clickEffect">
                                  <p:stCondLst>
                                    <p:cond delay="0"/>
                                  </p:stCondLst>
                                  <p:childTnLst>
                                    <p:set>
                                      <p:cBhvr>
                                        <p:cTn id="20" dur="1" fill="hold">
                                          <p:stCondLst>
                                            <p:cond delay="0"/>
                                          </p:stCondLst>
                                        </p:cTn>
                                        <p:tgtEl>
                                          <p:spTgt spid="87054"/>
                                        </p:tgtEl>
                                        <p:attrNameLst>
                                          <p:attrName>style.visibility</p:attrName>
                                        </p:attrNameLst>
                                      </p:cBhvr>
                                      <p:to>
                                        <p:strVal val="visible"/>
                                      </p:to>
                                    </p:set>
                                    <p:animEffect transition="in" filter="barn(outHorizontal)">
                                      <p:cBhvr>
                                        <p:cTn id="21" dur="500"/>
                                        <p:tgtEl>
                                          <p:spTgt spid="87054"/>
                                        </p:tgtEl>
                                      </p:cBhvr>
                                    </p:animEffect>
                                  </p:childTnLst>
                                </p:cTn>
                              </p:par>
                            </p:childTnLst>
                          </p:cTn>
                        </p:par>
                        <p:par>
                          <p:cTn id="22" fill="hold" nodeType="afterGroup">
                            <p:stCondLst>
                              <p:cond delay="500"/>
                            </p:stCondLst>
                            <p:childTnLst>
                              <p:par>
                                <p:cTn id="23" presetID="16" presetClass="entr" presetSubtype="42" fill="hold" grpId="0" nodeType="afterEffect">
                                  <p:stCondLst>
                                    <p:cond delay="0"/>
                                  </p:stCondLst>
                                  <p:childTnLst>
                                    <p:set>
                                      <p:cBhvr>
                                        <p:cTn id="24" dur="1" fill="hold">
                                          <p:stCondLst>
                                            <p:cond delay="0"/>
                                          </p:stCondLst>
                                        </p:cTn>
                                        <p:tgtEl>
                                          <p:spTgt spid="87058"/>
                                        </p:tgtEl>
                                        <p:attrNameLst>
                                          <p:attrName>style.visibility</p:attrName>
                                        </p:attrNameLst>
                                      </p:cBhvr>
                                      <p:to>
                                        <p:strVal val="visible"/>
                                      </p:to>
                                    </p:set>
                                    <p:animEffect transition="in" filter="barn(outHorizontal)">
                                      <p:cBhvr>
                                        <p:cTn id="25" dur="1000"/>
                                        <p:tgtEl>
                                          <p:spTgt spid="87058"/>
                                        </p:tgtEl>
                                      </p:cBhvr>
                                    </p:animEffect>
                                  </p:childTnLst>
                                </p:cTn>
                              </p:par>
                            </p:childTnLst>
                          </p:cTn>
                        </p:par>
                      </p:childTnLst>
                    </p:cTn>
                  </p:par>
                  <p:par>
                    <p:cTn id="26" fill="hold">
                      <p:stCondLst>
                        <p:cond delay="indefinite"/>
                      </p:stCondLst>
                      <p:childTnLst>
                        <p:par>
                          <p:cTn id="27" fill="hold" nodeType="afterGroup">
                            <p:stCondLst>
                              <p:cond delay="0"/>
                            </p:stCondLst>
                            <p:childTnLst>
                              <p:par>
                                <p:cTn id="28" presetID="16" presetClass="entr" presetSubtype="42" fill="hold" grpId="0" nodeType="clickEffect">
                                  <p:stCondLst>
                                    <p:cond delay="0"/>
                                  </p:stCondLst>
                                  <p:childTnLst>
                                    <p:set>
                                      <p:cBhvr>
                                        <p:cTn id="29" dur="1" fill="hold">
                                          <p:stCondLst>
                                            <p:cond delay="0"/>
                                          </p:stCondLst>
                                        </p:cTn>
                                        <p:tgtEl>
                                          <p:spTgt spid="87056"/>
                                        </p:tgtEl>
                                        <p:attrNameLst>
                                          <p:attrName>style.visibility</p:attrName>
                                        </p:attrNameLst>
                                      </p:cBhvr>
                                      <p:to>
                                        <p:strVal val="visible"/>
                                      </p:to>
                                    </p:set>
                                    <p:animEffect transition="in" filter="barn(outHorizontal)">
                                      <p:cBhvr>
                                        <p:cTn id="30" dur="500"/>
                                        <p:tgtEl>
                                          <p:spTgt spid="87056"/>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42" fill="hold" grpId="0" nodeType="clickEffect">
                                  <p:stCondLst>
                                    <p:cond delay="0"/>
                                  </p:stCondLst>
                                  <p:childTnLst>
                                    <p:set>
                                      <p:cBhvr>
                                        <p:cTn id="34" dur="1" fill="hold">
                                          <p:stCondLst>
                                            <p:cond delay="0"/>
                                          </p:stCondLst>
                                        </p:cTn>
                                        <p:tgtEl>
                                          <p:spTgt spid="87057"/>
                                        </p:tgtEl>
                                        <p:attrNameLst>
                                          <p:attrName>style.visibility</p:attrName>
                                        </p:attrNameLst>
                                      </p:cBhvr>
                                      <p:to>
                                        <p:strVal val="visible"/>
                                      </p:to>
                                    </p:set>
                                    <p:animEffect transition="in" filter="barn(outHorizontal)">
                                      <p:cBhvr>
                                        <p:cTn id="35" dur="1000"/>
                                        <p:tgtEl>
                                          <p:spTgt spid="87057"/>
                                        </p:tgtEl>
                                      </p:cBhvr>
                                    </p:animEffect>
                                  </p:childTnLst>
                                </p:cTn>
                              </p:par>
                            </p:childTnLst>
                          </p:cTn>
                        </p:par>
                        <p:par>
                          <p:cTn id="36" fill="hold">
                            <p:stCondLst>
                              <p:cond delay="1000"/>
                            </p:stCondLst>
                            <p:childTnLst>
                              <p:par>
                                <p:cTn id="37" presetID="16" presetClass="entr" presetSubtype="42" fill="hold" grpId="0" nodeType="afterEffect">
                                  <p:stCondLst>
                                    <p:cond delay="0"/>
                                  </p:stCondLst>
                                  <p:childTnLst>
                                    <p:set>
                                      <p:cBhvr>
                                        <p:cTn id="38" dur="1" fill="hold">
                                          <p:stCondLst>
                                            <p:cond delay="0"/>
                                          </p:stCondLst>
                                        </p:cTn>
                                        <p:tgtEl>
                                          <p:spTgt spid="87059"/>
                                        </p:tgtEl>
                                        <p:attrNameLst>
                                          <p:attrName>style.visibility</p:attrName>
                                        </p:attrNameLst>
                                      </p:cBhvr>
                                      <p:to>
                                        <p:strVal val="visible"/>
                                      </p:to>
                                    </p:set>
                                    <p:animEffect transition="in" filter="barn(outHorizontal)">
                                      <p:cBhvr>
                                        <p:cTn id="39" dur="500"/>
                                        <p:tgtEl>
                                          <p:spTgt spid="87059"/>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42" fill="hold" grpId="0" nodeType="clickEffect">
                                  <p:stCondLst>
                                    <p:cond delay="0"/>
                                  </p:stCondLst>
                                  <p:childTnLst>
                                    <p:set>
                                      <p:cBhvr>
                                        <p:cTn id="43" dur="1" fill="hold">
                                          <p:stCondLst>
                                            <p:cond delay="0"/>
                                          </p:stCondLst>
                                        </p:cTn>
                                        <p:tgtEl>
                                          <p:spTgt spid="87055"/>
                                        </p:tgtEl>
                                        <p:attrNameLst>
                                          <p:attrName>style.visibility</p:attrName>
                                        </p:attrNameLst>
                                      </p:cBhvr>
                                      <p:to>
                                        <p:strVal val="visible"/>
                                      </p:to>
                                    </p:set>
                                    <p:animEffect transition="in" filter="barn(outHorizontal)">
                                      <p:cBhvr>
                                        <p:cTn id="44" dur="500"/>
                                        <p:tgtEl>
                                          <p:spTgt spid="87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animBg="1" autoUpdateAnimBg="0"/>
      <p:bldP spid="87045" grpId="0" animBg="1" autoUpdateAnimBg="0"/>
      <p:bldP spid="87054" grpId="0" animBg="1"/>
      <p:bldP spid="87055" grpId="0" animBg="1"/>
      <p:bldP spid="87056" grpId="0" animBg="1"/>
      <p:bldP spid="87057" grpId="0" animBg="1"/>
      <p:bldP spid="87058" grpId="0" autoUpdateAnimBg="0"/>
      <p:bldP spid="87059"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b="1" smtClean="0">
                <a:solidFill>
                  <a:schemeClr val="tx1"/>
                </a:solidFill>
              </a:rPr>
              <a:t>客户</a:t>
            </a:r>
            <a:r>
              <a:rPr lang="en-US" altLang="zh-CN" b="1" smtClean="0">
                <a:solidFill>
                  <a:schemeClr val="tx1"/>
                </a:solidFill>
              </a:rPr>
              <a:t>/</a:t>
            </a:r>
            <a:r>
              <a:rPr lang="zh-CN" altLang="en-US" b="1" smtClean="0">
                <a:solidFill>
                  <a:schemeClr val="tx1"/>
                </a:solidFill>
              </a:rPr>
              <a:t>服务器技术</a:t>
            </a:r>
          </a:p>
        </p:txBody>
      </p:sp>
      <p:sp>
        <p:nvSpPr>
          <p:cNvPr id="61443" name="Rectangle 3"/>
          <p:cNvSpPr>
            <a:spLocks noGrp="1" noChangeArrowheads="1"/>
          </p:cNvSpPr>
          <p:nvPr>
            <p:ph type="body" idx="1"/>
          </p:nvPr>
        </p:nvSpPr>
        <p:spPr>
          <a:xfrm>
            <a:off x="611188" y="1917700"/>
            <a:ext cx="8424862" cy="4464050"/>
          </a:xfrm>
        </p:spPr>
        <p:txBody>
          <a:bodyPr/>
          <a:lstStyle/>
          <a:p>
            <a:pPr eaLnBrk="1" hangingPunct="1">
              <a:lnSpc>
                <a:spcPct val="120000"/>
              </a:lnSpc>
              <a:spcBef>
                <a:spcPct val="30000"/>
              </a:spcBef>
              <a:buFont typeface="Wingdings" pitchFamily="2" charset="2"/>
              <a:buNone/>
            </a:pPr>
            <a:r>
              <a:rPr lang="zh-CN" altLang="en-US" sz="1800" b="1" smtClean="0"/>
              <a:t>为了提高</a:t>
            </a:r>
            <a:r>
              <a:rPr lang="en-US" altLang="zh-CN" sz="1800" b="1" smtClean="0"/>
              <a:t>OS</a:t>
            </a:r>
            <a:r>
              <a:rPr lang="zh-CN" altLang="en-US" sz="1800" b="1" smtClean="0"/>
              <a:t>的灵活性和可扩展性将</a:t>
            </a:r>
            <a:r>
              <a:rPr lang="en-US" altLang="zh-CN" sz="1800" b="1" smtClean="0"/>
              <a:t>OS</a:t>
            </a:r>
            <a:r>
              <a:rPr lang="zh-CN" altLang="en-US" sz="1800" b="1" smtClean="0"/>
              <a:t>划分为两部分：</a:t>
            </a:r>
          </a:p>
          <a:p>
            <a:pPr eaLnBrk="1" hangingPunct="1">
              <a:lnSpc>
                <a:spcPct val="120000"/>
              </a:lnSpc>
              <a:spcBef>
                <a:spcPct val="30000"/>
              </a:spcBef>
            </a:pPr>
            <a:r>
              <a:rPr lang="zh-CN" altLang="en-US" sz="1800" b="1" smtClean="0"/>
              <a:t>用于提供各种服务的一组服务器（进程），等待客户进程提出请求。</a:t>
            </a:r>
          </a:p>
          <a:p>
            <a:pPr eaLnBrk="1" hangingPunct="1">
              <a:lnSpc>
                <a:spcPct val="120000"/>
              </a:lnSpc>
              <a:spcBef>
                <a:spcPct val="30000"/>
              </a:spcBef>
            </a:pPr>
            <a:r>
              <a:rPr lang="zh-CN" altLang="en-US" sz="1800" b="1" smtClean="0"/>
              <a:t>系统内核。由内核来接收客户的请求，再将该请求送至相应的服务器；同时它也接受服务器的应答，并将此应答回送给请求客户。</a:t>
            </a:r>
          </a:p>
          <a:p>
            <a:pPr eaLnBrk="1" hangingPunct="1">
              <a:lnSpc>
                <a:spcPct val="120000"/>
              </a:lnSpc>
              <a:spcBef>
                <a:spcPct val="30000"/>
              </a:spcBef>
              <a:buFont typeface="Wingdings" pitchFamily="2" charset="2"/>
              <a:buNone/>
            </a:pPr>
            <a:endParaRPr lang="zh-CN" altLang="en-US" sz="1800" b="1" smtClean="0"/>
          </a:p>
          <a:p>
            <a:pPr eaLnBrk="1" hangingPunct="1">
              <a:lnSpc>
                <a:spcPct val="120000"/>
              </a:lnSpc>
              <a:spcBef>
                <a:spcPct val="30000"/>
              </a:spcBef>
              <a:buFont typeface="Wingdings" pitchFamily="2" charset="2"/>
              <a:buNone/>
            </a:pPr>
            <a:r>
              <a:rPr lang="zh-CN" altLang="en-US" sz="1800" b="1" smtClean="0"/>
              <a:t>客户与服务器之间通过</a:t>
            </a:r>
            <a:r>
              <a:rPr lang="zh-CN" altLang="en-US" sz="1800" b="1" smtClean="0">
                <a:solidFill>
                  <a:schemeClr val="hlink"/>
                </a:solidFill>
              </a:rPr>
              <a:t>消息传递</a:t>
            </a:r>
            <a:r>
              <a:rPr lang="zh-CN" altLang="en-US" sz="1800" b="1" smtClean="0"/>
              <a:t>来进行通信。</a:t>
            </a:r>
          </a:p>
          <a:p>
            <a:pPr eaLnBrk="1" hangingPunct="1">
              <a:lnSpc>
                <a:spcPct val="120000"/>
              </a:lnSpc>
              <a:spcBef>
                <a:spcPct val="30000"/>
              </a:spcBef>
              <a:buFont typeface="Wingdings" pitchFamily="2" charset="2"/>
              <a:buNone/>
            </a:pPr>
            <a:r>
              <a:rPr lang="zh-CN" altLang="en-US" sz="1800" b="1" smtClean="0">
                <a:solidFill>
                  <a:schemeClr val="folHlink"/>
                </a:solidFill>
              </a:rPr>
              <a:t>消息</a:t>
            </a:r>
            <a:r>
              <a:rPr lang="zh-CN" altLang="en-US" sz="1800" b="1" smtClean="0"/>
              <a:t>：是一定格式的数据结构。</a:t>
            </a:r>
          </a:p>
          <a:p>
            <a:pPr eaLnBrk="1" hangingPunct="1">
              <a:lnSpc>
                <a:spcPct val="120000"/>
              </a:lnSpc>
              <a:buFont typeface="Wingdings" pitchFamily="2" charset="2"/>
              <a:buNone/>
            </a:pPr>
            <a:r>
              <a:rPr lang="zh-CN" altLang="en-US" sz="1800" b="1" smtClean="0">
                <a:solidFill>
                  <a:schemeClr val="folHlink"/>
                </a:solidFill>
              </a:rPr>
              <a:t>消息传递过程</a:t>
            </a:r>
            <a:r>
              <a:rPr lang="zh-CN" altLang="en-US" sz="1800" b="1" smtClean="0"/>
              <a:t>：  ①发起调用，送出请求消息</a:t>
            </a:r>
          </a:p>
          <a:p>
            <a:pPr eaLnBrk="1" hangingPunct="1">
              <a:lnSpc>
                <a:spcPct val="120000"/>
              </a:lnSpc>
              <a:buFont typeface="Wingdings" pitchFamily="2" charset="2"/>
              <a:buNone/>
            </a:pPr>
            <a:r>
              <a:rPr lang="zh-CN" altLang="en-US" sz="1800" b="1" smtClean="0"/>
              <a:t>                          ②请求消息到达并进行处理</a:t>
            </a:r>
          </a:p>
          <a:p>
            <a:pPr eaLnBrk="1" hangingPunct="1">
              <a:lnSpc>
                <a:spcPct val="120000"/>
              </a:lnSpc>
              <a:buFont typeface="Wingdings" pitchFamily="2" charset="2"/>
              <a:buNone/>
            </a:pPr>
            <a:r>
              <a:rPr lang="zh-CN" altLang="en-US" sz="1800" b="1" smtClean="0"/>
              <a:t>                          ③送出回答消息</a:t>
            </a:r>
          </a:p>
          <a:p>
            <a:pPr eaLnBrk="1" hangingPunct="1">
              <a:lnSpc>
                <a:spcPct val="120000"/>
              </a:lnSpc>
              <a:buFont typeface="Wingdings" pitchFamily="2" charset="2"/>
              <a:buNone/>
            </a:pPr>
            <a:r>
              <a:rPr lang="zh-CN" altLang="en-US" sz="1800" b="1" smtClean="0"/>
              <a:t>                          ④整理回答消息，返回结果。</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b="1" smtClean="0"/>
              <a:t>微内核模式的特点</a:t>
            </a:r>
          </a:p>
        </p:txBody>
      </p:sp>
      <p:sp>
        <p:nvSpPr>
          <p:cNvPr id="62467" name="Rectangle 3"/>
          <p:cNvSpPr>
            <a:spLocks noGrp="1" noChangeArrowheads="1"/>
          </p:cNvSpPr>
          <p:nvPr>
            <p:ph type="body" idx="1"/>
          </p:nvPr>
        </p:nvSpPr>
        <p:spPr>
          <a:xfrm>
            <a:off x="755650" y="1800225"/>
            <a:ext cx="8137525" cy="5157788"/>
          </a:xfrm>
        </p:spPr>
        <p:txBody>
          <a:bodyPr/>
          <a:lstStyle/>
          <a:p>
            <a:pPr eaLnBrk="1" hangingPunct="1">
              <a:lnSpc>
                <a:spcPct val="120000"/>
              </a:lnSpc>
            </a:pPr>
            <a:r>
              <a:rPr lang="zh-CN" altLang="en-US" sz="1900" b="1" dirty="0" smtClean="0">
                <a:solidFill>
                  <a:schemeClr val="folHlink"/>
                </a:solidFill>
              </a:rPr>
              <a:t>优点：</a:t>
            </a:r>
          </a:p>
          <a:p>
            <a:pPr lvl="1" eaLnBrk="1" hangingPunct="1">
              <a:lnSpc>
                <a:spcPct val="120000"/>
              </a:lnSpc>
            </a:pPr>
            <a:r>
              <a:rPr lang="zh-CN" altLang="en-US" sz="1900" b="1" dirty="0" smtClean="0">
                <a:solidFill>
                  <a:schemeClr val="folHlink"/>
                </a:solidFill>
              </a:rPr>
              <a:t>良好灵活性和可扩充性</a:t>
            </a:r>
            <a:r>
              <a:rPr lang="zh-CN" altLang="en-US" sz="1900" b="1" dirty="0" smtClean="0"/>
              <a:t>：</a:t>
            </a:r>
            <a:r>
              <a:rPr lang="en-US" altLang="zh-CN" sz="1900" b="1" dirty="0" err="1" smtClean="0"/>
              <a:t>os</a:t>
            </a:r>
            <a:r>
              <a:rPr lang="zh-CN" altLang="en-US" sz="1900" b="1" dirty="0" smtClean="0"/>
              <a:t>的大部分功能都是由相对独立的服务器来实现的，用户可根据需要来选配其中的部分或全部服务器，也可以更新若干服务器或增加一些新的服务器。</a:t>
            </a:r>
          </a:p>
          <a:p>
            <a:pPr lvl="1" eaLnBrk="1" hangingPunct="1">
              <a:lnSpc>
                <a:spcPct val="120000"/>
              </a:lnSpc>
            </a:pPr>
            <a:r>
              <a:rPr lang="zh-CN" altLang="en-US" sz="1900" b="1" dirty="0" smtClean="0">
                <a:solidFill>
                  <a:schemeClr val="folHlink"/>
                </a:solidFill>
              </a:rPr>
              <a:t>可靠性好</a:t>
            </a:r>
            <a:r>
              <a:rPr lang="zh-CN" altLang="en-US" sz="1900" b="1" dirty="0" smtClean="0"/>
              <a:t>：所有的服务器都运行在用户态，当某个服务器出现错误时，只会影响它自己，而不会引起内核和其他服务器的损害和崩溃。</a:t>
            </a:r>
          </a:p>
          <a:p>
            <a:pPr lvl="1" eaLnBrk="1" hangingPunct="1">
              <a:lnSpc>
                <a:spcPct val="120000"/>
              </a:lnSpc>
            </a:pPr>
            <a:r>
              <a:rPr lang="zh-CN" altLang="en-US" sz="1900" b="1" dirty="0" smtClean="0">
                <a:solidFill>
                  <a:schemeClr val="folHlink"/>
                </a:solidFill>
              </a:rPr>
              <a:t>适合分布式系统</a:t>
            </a:r>
            <a:r>
              <a:rPr lang="zh-CN" altLang="en-US" sz="1900" b="1" dirty="0" smtClean="0"/>
              <a:t>：以同样的调用形式，在下层可通过核心中的网络传送到远方服务器上  </a:t>
            </a:r>
            <a:r>
              <a:rPr lang="en-US" altLang="zh-CN" sz="1900" b="1" dirty="0" smtClean="0"/>
              <a:t>(</a:t>
            </a:r>
            <a:r>
              <a:rPr lang="zh-CN" altLang="en-US" sz="1900" b="1" dirty="0" smtClean="0"/>
              <a:t>远地过程调用 </a:t>
            </a:r>
            <a:r>
              <a:rPr lang="en-US" altLang="zh-CN" sz="1900" b="1" dirty="0" smtClean="0">
                <a:solidFill>
                  <a:srgbClr val="FF0000"/>
                </a:solidFill>
              </a:rPr>
              <a:t>RPC</a:t>
            </a:r>
            <a:r>
              <a:rPr lang="en-US" altLang="zh-CN" sz="1900" b="1" dirty="0" smtClean="0"/>
              <a:t>, Remote Procedure Call)</a:t>
            </a:r>
            <a:r>
              <a:rPr lang="zh-CN" altLang="en-US" sz="1900" b="1" dirty="0" smtClean="0"/>
              <a:t>。而对用户而言，那么他只需发送一个请求，然后等待服务器发来的响应。而无需知道这条消息是本地处理还是远程机上处理。</a:t>
            </a:r>
          </a:p>
          <a:p>
            <a:pPr lvl="1" eaLnBrk="1" hangingPunct="1">
              <a:lnSpc>
                <a:spcPct val="120000"/>
              </a:lnSpc>
              <a:spcBef>
                <a:spcPct val="0"/>
              </a:spcBef>
              <a:buClrTx/>
              <a:buSzTx/>
              <a:buFontTx/>
              <a:buNone/>
            </a:pPr>
            <a:r>
              <a:rPr kumimoji="1" lang="zh-CN" altLang="en-US" sz="1900" b="1" dirty="0" smtClean="0">
                <a:solidFill>
                  <a:schemeClr val="hlink"/>
                </a:solidFill>
              </a:rPr>
              <a:t>例如</a:t>
            </a:r>
            <a:r>
              <a:rPr kumimoji="1" lang="zh-CN" altLang="en-US" sz="1900" b="1" dirty="0" smtClean="0"/>
              <a:t>：</a:t>
            </a:r>
            <a:r>
              <a:rPr kumimoji="1" lang="en-US" altLang="zh-CN" sz="1900" b="1" dirty="0" smtClean="0">
                <a:solidFill>
                  <a:schemeClr val="hlink"/>
                </a:solidFill>
              </a:rPr>
              <a:t>RPC</a:t>
            </a:r>
            <a:r>
              <a:rPr kumimoji="1" lang="zh-CN" altLang="en-US" sz="1900" b="1" dirty="0" smtClean="0">
                <a:solidFill>
                  <a:schemeClr val="hlink"/>
                </a:solidFill>
              </a:rPr>
              <a:t>的过程：</a:t>
            </a:r>
            <a:r>
              <a:rPr kumimoji="1" lang="en-US" altLang="zh-CN" sz="1900" b="1" dirty="0" smtClean="0">
                <a:solidFill>
                  <a:schemeClr val="hlink"/>
                </a:solidFill>
              </a:rPr>
              <a:t>RPC</a:t>
            </a:r>
            <a:r>
              <a:rPr kumimoji="1" lang="zh-CN" altLang="en-US" sz="1900" b="1" dirty="0" smtClean="0">
                <a:solidFill>
                  <a:schemeClr val="hlink"/>
                </a:solidFill>
              </a:rPr>
              <a:t>应用程序－－</a:t>
            </a:r>
            <a:r>
              <a:rPr kumimoji="1" lang="en-US" altLang="zh-CN" sz="1900" b="1" dirty="0" smtClean="0">
                <a:solidFill>
                  <a:schemeClr val="hlink"/>
                </a:solidFill>
              </a:rPr>
              <a:t>RPC Stub(client)</a:t>
            </a:r>
            <a:r>
              <a:rPr kumimoji="1" lang="zh-CN" altLang="en-US" sz="1900" b="1" dirty="0" smtClean="0">
                <a:solidFill>
                  <a:schemeClr val="hlink"/>
                </a:solidFill>
              </a:rPr>
              <a:t>－－</a:t>
            </a:r>
            <a:r>
              <a:rPr kumimoji="1" lang="en-US" altLang="zh-CN" sz="1900" b="1" dirty="0" smtClean="0">
                <a:solidFill>
                  <a:schemeClr val="hlink"/>
                </a:solidFill>
              </a:rPr>
              <a:t>Network</a:t>
            </a:r>
            <a:r>
              <a:rPr kumimoji="1" lang="zh-CN" altLang="en-US" sz="1900" b="1" dirty="0" smtClean="0">
                <a:solidFill>
                  <a:schemeClr val="hlink"/>
                </a:solidFill>
              </a:rPr>
              <a:t>－－</a:t>
            </a:r>
            <a:r>
              <a:rPr kumimoji="1" lang="en-US" altLang="zh-CN" sz="1900" b="1" dirty="0" smtClean="0">
                <a:solidFill>
                  <a:schemeClr val="hlink"/>
                </a:solidFill>
              </a:rPr>
              <a:t>RPC Server</a:t>
            </a:r>
            <a:r>
              <a:rPr kumimoji="1" lang="zh-CN" altLang="en-US" sz="1900" b="1" dirty="0" smtClean="0">
                <a:solidFill>
                  <a:schemeClr val="hlink"/>
                </a:solidFill>
              </a:rPr>
              <a:t>－－进行本地调用</a:t>
            </a:r>
            <a:endParaRPr lang="zh-CN" altLang="en-US" sz="1900" b="1" dirty="0" smtClean="0">
              <a:solidFill>
                <a:schemeClr val="hlink"/>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b="1" smtClean="0"/>
              <a:t>微内核模式的特点</a:t>
            </a:r>
          </a:p>
        </p:txBody>
      </p:sp>
      <p:sp>
        <p:nvSpPr>
          <p:cNvPr id="62467" name="Rectangle 3"/>
          <p:cNvSpPr>
            <a:spLocks noGrp="1" noChangeArrowheads="1"/>
          </p:cNvSpPr>
          <p:nvPr>
            <p:ph type="body" idx="1"/>
          </p:nvPr>
        </p:nvSpPr>
        <p:spPr>
          <a:xfrm>
            <a:off x="755650" y="1800225"/>
            <a:ext cx="8137525" cy="5157788"/>
          </a:xfrm>
        </p:spPr>
        <p:txBody>
          <a:bodyPr/>
          <a:lstStyle/>
          <a:p>
            <a:pPr eaLnBrk="1" hangingPunct="1">
              <a:lnSpc>
                <a:spcPct val="120000"/>
              </a:lnSpc>
            </a:pPr>
            <a:r>
              <a:rPr lang="zh-CN" altLang="en-US" sz="1800" b="1" dirty="0" smtClean="0">
                <a:solidFill>
                  <a:schemeClr val="folHlink"/>
                </a:solidFill>
              </a:rPr>
              <a:t>缺点</a:t>
            </a:r>
            <a:r>
              <a:rPr lang="zh-CN" altLang="en-US" sz="1800" b="1" dirty="0" smtClean="0"/>
              <a:t>：消息传递比直接调用效率要低一些 </a:t>
            </a:r>
            <a:r>
              <a:rPr lang="en-US" altLang="zh-CN" sz="1800" b="1" dirty="0" smtClean="0"/>
              <a:t>(</a:t>
            </a:r>
            <a:r>
              <a:rPr lang="zh-CN" altLang="en-US" sz="1800" b="1" dirty="0" smtClean="0"/>
              <a:t>但可以通过提高硬件性能来补偿 </a:t>
            </a:r>
            <a:r>
              <a:rPr lang="en-US" altLang="zh-CN" sz="1800" b="1" dirty="0" smtClean="0"/>
              <a:t>)</a:t>
            </a:r>
          </a:p>
          <a:p>
            <a:pPr eaLnBrk="1" hangingPunct="1">
              <a:lnSpc>
                <a:spcPct val="120000"/>
              </a:lnSpc>
              <a:buNone/>
            </a:pPr>
            <a:endParaRPr lang="en-US" altLang="zh-CN" sz="1800" b="1" dirty="0" smtClean="0"/>
          </a:p>
        </p:txBody>
      </p:sp>
      <p:sp>
        <p:nvSpPr>
          <p:cNvPr id="4" name="动作按钮: 前进或下一项 3">
            <a:hlinkClick r:id="" action="ppaction://hlinkshowjump?jump=lastslide" highlightClick="1"/>
          </p:cNvPr>
          <p:cNvSpPr/>
          <p:nvPr/>
        </p:nvSpPr>
        <p:spPr>
          <a:xfrm>
            <a:off x="8316416" y="6453336"/>
            <a:ext cx="432048" cy="332656"/>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6802" name="Picture 2"/>
          <p:cNvPicPr>
            <a:picLocks noChangeAspect="1" noChangeArrowheads="1"/>
          </p:cNvPicPr>
          <p:nvPr/>
        </p:nvPicPr>
        <p:blipFill>
          <a:blip r:embed="rId3" cstate="print"/>
          <a:srcRect/>
          <a:stretch>
            <a:fillRect/>
          </a:stretch>
        </p:blipFill>
        <p:spPr bwMode="auto">
          <a:xfrm>
            <a:off x="1259632" y="2245881"/>
            <a:ext cx="6480720" cy="4639503"/>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b="1" smtClean="0"/>
              <a:t>UNIX</a:t>
            </a:r>
          </a:p>
        </p:txBody>
      </p:sp>
      <p:sp>
        <p:nvSpPr>
          <p:cNvPr id="63491" name="Rectangle 3"/>
          <p:cNvSpPr>
            <a:spLocks noChangeArrowheads="1"/>
          </p:cNvSpPr>
          <p:nvPr/>
        </p:nvSpPr>
        <p:spPr bwMode="auto">
          <a:xfrm>
            <a:off x="2700338" y="927100"/>
            <a:ext cx="6048375" cy="701675"/>
          </a:xfrm>
          <a:prstGeom prst="rect">
            <a:avLst/>
          </a:prstGeom>
          <a:noFill/>
          <a:ln w="9525">
            <a:noFill/>
            <a:miter lim="800000"/>
            <a:headEnd/>
            <a:tailEnd/>
          </a:ln>
        </p:spPr>
        <p:txBody>
          <a:bodyPr>
            <a:spAutoFit/>
          </a:bodyPr>
          <a:lstStyle/>
          <a:p>
            <a:r>
              <a:rPr kumimoji="1" lang="zh-CN" altLang="en-US" sz="2000">
                <a:solidFill>
                  <a:schemeClr val="folHlink"/>
                </a:solidFill>
              </a:rPr>
              <a:t>多用户多任务，</a:t>
            </a:r>
            <a:r>
              <a:rPr kumimoji="1" lang="en-US" altLang="zh-CN" sz="2000">
                <a:solidFill>
                  <a:schemeClr val="folHlink"/>
                </a:solidFill>
              </a:rPr>
              <a:t>16/32/64</a:t>
            </a:r>
            <a:r>
              <a:rPr kumimoji="1" lang="zh-CN" altLang="en-US" sz="2000">
                <a:solidFill>
                  <a:schemeClr val="folHlink"/>
                </a:solidFill>
              </a:rPr>
              <a:t>位</a:t>
            </a:r>
          </a:p>
          <a:p>
            <a:r>
              <a:rPr kumimoji="1" lang="en-US" altLang="zh-CN" sz="2000"/>
              <a:t>BSD, SVR4</a:t>
            </a:r>
            <a:r>
              <a:rPr kumimoji="1" lang="zh-CN" altLang="en-US" sz="2000"/>
              <a:t>（模块式结构） </a:t>
            </a:r>
          </a:p>
        </p:txBody>
      </p:sp>
      <p:sp>
        <p:nvSpPr>
          <p:cNvPr id="63492" name="Rectangle 4"/>
          <p:cNvSpPr>
            <a:spLocks noGrp="1" noChangeArrowheads="1"/>
          </p:cNvSpPr>
          <p:nvPr>
            <p:ph type="body" idx="1"/>
          </p:nvPr>
        </p:nvSpPr>
        <p:spPr>
          <a:xfrm>
            <a:off x="1047750" y="2060575"/>
            <a:ext cx="7772400" cy="4248150"/>
          </a:xfrm>
          <a:noFill/>
        </p:spPr>
        <p:txBody>
          <a:bodyPr/>
          <a:lstStyle/>
          <a:p>
            <a:pPr eaLnBrk="1" hangingPunct="1">
              <a:lnSpc>
                <a:spcPct val="120000"/>
              </a:lnSpc>
              <a:spcBef>
                <a:spcPct val="0"/>
              </a:spcBef>
              <a:buClrTx/>
              <a:buSzTx/>
              <a:buFontTx/>
              <a:buNone/>
            </a:pPr>
            <a:r>
              <a:rPr kumimoji="1" lang="en-US" altLang="zh-CN" sz="2000" b="1" smtClean="0">
                <a:latin typeface="Times New Roman" pitchFamily="18" charset="0"/>
              </a:rPr>
              <a:t>UNIX</a:t>
            </a:r>
            <a:r>
              <a:rPr kumimoji="1" lang="zh-CN" altLang="en-US" sz="2000" b="1" smtClean="0"/>
              <a:t>的历史</a:t>
            </a:r>
            <a:endParaRPr lang="zh-CN" altLang="en-US" sz="2000" b="1" smtClean="0"/>
          </a:p>
          <a:p>
            <a:pPr eaLnBrk="1" hangingPunct="1">
              <a:lnSpc>
                <a:spcPct val="120000"/>
              </a:lnSpc>
            </a:pPr>
            <a:r>
              <a:rPr lang="en-US" altLang="zh-CN" sz="1600" b="1" smtClean="0"/>
              <a:t>1965</a:t>
            </a:r>
            <a:r>
              <a:rPr lang="zh-CN" altLang="en-US" sz="1600" b="1" smtClean="0"/>
              <a:t>年：</a:t>
            </a:r>
            <a:r>
              <a:rPr lang="en-US" altLang="zh-CN" sz="1600" b="1" smtClean="0"/>
              <a:t>MIT</a:t>
            </a:r>
            <a:r>
              <a:rPr lang="zh-CN" altLang="en-US" sz="1600" b="1" smtClean="0"/>
              <a:t>的</a:t>
            </a:r>
            <a:r>
              <a:rPr lang="en-US" altLang="zh-CN" sz="1600" b="1" smtClean="0"/>
              <a:t>Multics</a:t>
            </a:r>
            <a:r>
              <a:rPr lang="zh-CN" altLang="en-US" sz="1600" b="1" smtClean="0"/>
              <a:t>，由于规模和进展而没有达到目标；</a:t>
            </a:r>
          </a:p>
          <a:p>
            <a:pPr eaLnBrk="1" hangingPunct="1">
              <a:lnSpc>
                <a:spcPct val="120000"/>
              </a:lnSpc>
            </a:pPr>
            <a:r>
              <a:rPr lang="en-US" altLang="zh-CN" sz="1600" b="1" smtClean="0"/>
              <a:t>1969</a:t>
            </a:r>
            <a:r>
              <a:rPr lang="zh-CN" altLang="en-US" sz="1600" b="1" smtClean="0"/>
              <a:t>年：</a:t>
            </a:r>
            <a:r>
              <a:rPr lang="en-US" altLang="zh-CN" sz="1600" b="1" smtClean="0"/>
              <a:t>AT&amp;T</a:t>
            </a:r>
            <a:r>
              <a:rPr lang="zh-CN" altLang="en-US" sz="1600" b="1" smtClean="0"/>
              <a:t>，</a:t>
            </a:r>
            <a:r>
              <a:rPr lang="en-US" altLang="zh-CN" sz="1600" b="1" smtClean="0"/>
              <a:t>PDP-11</a:t>
            </a:r>
            <a:r>
              <a:rPr lang="zh-CN" altLang="en-US" sz="1600" b="1" smtClean="0"/>
              <a:t>上的</a:t>
            </a:r>
            <a:r>
              <a:rPr lang="en-US" altLang="zh-CN" sz="1600" b="1" smtClean="0"/>
              <a:t>16</a:t>
            </a:r>
            <a:r>
              <a:rPr lang="zh-CN" altLang="en-US" sz="1600" b="1" smtClean="0"/>
              <a:t>位操作系统；</a:t>
            </a:r>
          </a:p>
          <a:p>
            <a:pPr eaLnBrk="1" hangingPunct="1">
              <a:lnSpc>
                <a:spcPct val="120000"/>
              </a:lnSpc>
            </a:pPr>
            <a:r>
              <a:rPr lang="en-US" altLang="zh-CN" sz="1600" b="1" smtClean="0"/>
              <a:t>1974</a:t>
            </a:r>
            <a:r>
              <a:rPr lang="zh-CN" altLang="en-US" sz="1600" b="1" smtClean="0"/>
              <a:t>年：</a:t>
            </a:r>
            <a:r>
              <a:rPr lang="en-US" altLang="zh-CN" sz="1600" b="1" smtClean="0"/>
              <a:t>UNIX</a:t>
            </a:r>
            <a:r>
              <a:rPr lang="zh-CN" altLang="en-US" sz="1600" b="1" smtClean="0"/>
              <a:t>系统正式发表</a:t>
            </a:r>
            <a:r>
              <a:rPr lang="en-US" altLang="zh-CN" sz="1600" b="1" smtClean="0"/>
              <a:t>(</a:t>
            </a:r>
            <a:r>
              <a:rPr lang="zh-CN" altLang="en-US" sz="1600" b="1" smtClean="0"/>
              <a:t>第五版</a:t>
            </a:r>
            <a:r>
              <a:rPr lang="en-US" altLang="zh-CN" sz="1600" b="1" smtClean="0"/>
              <a:t>)</a:t>
            </a:r>
            <a:r>
              <a:rPr lang="zh-CN" altLang="en-US" sz="1600" b="1" smtClean="0"/>
              <a:t>，在大学得到使用和好评；</a:t>
            </a:r>
          </a:p>
          <a:p>
            <a:pPr eaLnBrk="1" hangingPunct="1">
              <a:lnSpc>
                <a:spcPct val="120000"/>
              </a:lnSpc>
            </a:pPr>
            <a:r>
              <a:rPr lang="en-US" altLang="zh-CN" sz="1600" b="1" smtClean="0"/>
              <a:t>1980</a:t>
            </a:r>
            <a:r>
              <a:rPr lang="zh-CN" altLang="en-US" sz="1600" b="1" smtClean="0"/>
              <a:t>年：</a:t>
            </a:r>
            <a:r>
              <a:rPr lang="en-US" altLang="zh-CN" sz="1600" b="1" smtClean="0"/>
              <a:t>University of California at Berkeley</a:t>
            </a:r>
            <a:r>
              <a:rPr lang="zh-CN" altLang="en-US" sz="1600" b="1" smtClean="0"/>
              <a:t>为</a:t>
            </a:r>
            <a:r>
              <a:rPr lang="en-US" altLang="zh-CN" sz="1600" b="1" smtClean="0"/>
              <a:t>VAX11</a:t>
            </a:r>
            <a:r>
              <a:rPr lang="zh-CN" altLang="en-US" sz="1600" b="1" smtClean="0"/>
              <a:t>发表</a:t>
            </a:r>
            <a:r>
              <a:rPr lang="en-US" altLang="zh-CN" sz="1600" b="1" smtClean="0"/>
              <a:t>BSD4.0</a:t>
            </a:r>
            <a:r>
              <a:rPr lang="zh-CN" altLang="en-US" sz="1600" b="1" smtClean="0"/>
              <a:t>；以后，</a:t>
            </a:r>
            <a:r>
              <a:rPr lang="en-US" altLang="zh-CN" sz="1600" b="1" smtClean="0"/>
              <a:t>UNIX</a:t>
            </a:r>
            <a:r>
              <a:rPr lang="zh-CN" altLang="en-US" sz="1600" b="1" smtClean="0"/>
              <a:t>就以</a:t>
            </a:r>
            <a:r>
              <a:rPr lang="en-US" altLang="zh-CN" sz="1600" b="1" smtClean="0"/>
              <a:t>AT&amp;T</a:t>
            </a:r>
            <a:r>
              <a:rPr lang="zh-CN" altLang="en-US" sz="1600" b="1" smtClean="0"/>
              <a:t>和</a:t>
            </a:r>
            <a:r>
              <a:rPr lang="en-US" altLang="zh-CN" sz="1600" b="1" smtClean="0"/>
              <a:t>Berkeley</a:t>
            </a:r>
            <a:r>
              <a:rPr lang="zh-CN" altLang="en-US" sz="1600" b="1" smtClean="0"/>
              <a:t>为主分别开发，有多种变种；</a:t>
            </a:r>
          </a:p>
          <a:p>
            <a:pPr eaLnBrk="1" hangingPunct="1">
              <a:lnSpc>
                <a:spcPct val="120000"/>
              </a:lnSpc>
            </a:pPr>
            <a:r>
              <a:rPr lang="en-US" altLang="zh-CN" sz="1600" b="1" smtClean="0"/>
              <a:t>1989</a:t>
            </a:r>
            <a:r>
              <a:rPr lang="zh-CN" altLang="en-US" sz="1600" b="1" smtClean="0"/>
              <a:t>年：</a:t>
            </a:r>
            <a:r>
              <a:rPr lang="en-US" altLang="zh-CN" sz="1600" b="1" smtClean="0"/>
              <a:t>UI (UNIX International)</a:t>
            </a:r>
            <a:r>
              <a:rPr lang="zh-CN" altLang="en-US" sz="1600" b="1" smtClean="0"/>
              <a:t>发表</a:t>
            </a:r>
            <a:r>
              <a:rPr lang="en-US" altLang="zh-CN" sz="1600" b="1" smtClean="0"/>
              <a:t>UNIX system V Res4.0</a:t>
            </a:r>
            <a:r>
              <a:rPr lang="zh-CN" altLang="en-US" sz="1600" b="1" smtClean="0"/>
              <a:t>；使</a:t>
            </a:r>
            <a:r>
              <a:rPr lang="en-US" altLang="zh-CN" sz="1600" b="1" smtClean="0"/>
              <a:t>BSD</a:t>
            </a:r>
            <a:r>
              <a:rPr lang="zh-CN" altLang="en-US" sz="1600" b="1" smtClean="0"/>
              <a:t>和</a:t>
            </a:r>
            <a:r>
              <a:rPr lang="en-US" altLang="zh-CN" sz="1600" b="1" smtClean="0"/>
              <a:t>System V</a:t>
            </a:r>
            <a:r>
              <a:rPr lang="zh-CN" altLang="en-US" sz="1600" b="1" smtClean="0"/>
              <a:t>在用户界面上统一；</a:t>
            </a:r>
          </a:p>
          <a:p>
            <a:pPr eaLnBrk="1" hangingPunct="1">
              <a:lnSpc>
                <a:spcPct val="120000"/>
              </a:lnSpc>
            </a:pPr>
            <a:r>
              <a:rPr lang="en-US" altLang="zh-CN" sz="1600" b="1" smtClean="0"/>
              <a:t>1991</a:t>
            </a:r>
            <a:r>
              <a:rPr lang="zh-CN" altLang="en-US" sz="1600" b="1" smtClean="0"/>
              <a:t>年芬兰大学生</a:t>
            </a:r>
            <a:r>
              <a:rPr lang="en-US" altLang="zh-CN" sz="1600" b="1" smtClean="0"/>
              <a:t>Linus Benedict Torralds</a:t>
            </a:r>
            <a:r>
              <a:rPr lang="zh-CN" altLang="en-US" sz="1600" b="1" smtClean="0"/>
              <a:t>开发了第一个</a:t>
            </a:r>
            <a:r>
              <a:rPr lang="en-US" altLang="zh-CN" sz="1600" b="1" smtClean="0"/>
              <a:t>Linux</a:t>
            </a:r>
            <a:r>
              <a:rPr lang="zh-CN" altLang="en-US" sz="1600" b="1" smtClean="0"/>
              <a:t>版本。</a:t>
            </a:r>
          </a:p>
          <a:p>
            <a:pPr eaLnBrk="1" hangingPunct="1">
              <a:lnSpc>
                <a:spcPct val="120000"/>
              </a:lnSpc>
            </a:pPr>
            <a:r>
              <a:rPr lang="en-US" altLang="zh-CN" sz="1600" b="1" smtClean="0"/>
              <a:t>1994</a:t>
            </a:r>
            <a:r>
              <a:rPr lang="zh-CN" altLang="en-US" sz="1600" b="1" smtClean="0"/>
              <a:t>年：</a:t>
            </a:r>
            <a:r>
              <a:rPr lang="en-US" altLang="zh-CN" sz="1600" b="1" smtClean="0"/>
              <a:t>Linux 1.0</a:t>
            </a:r>
            <a:r>
              <a:rPr lang="zh-CN" altLang="en-US" sz="1600" b="1" smtClean="0"/>
              <a:t>，现在的最新内核版本是</a:t>
            </a:r>
            <a:r>
              <a:rPr lang="en-US" altLang="zh-CN" sz="1600" b="1" smtClean="0"/>
              <a:t>2.4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276600" y="974725"/>
            <a:ext cx="2057400" cy="762000"/>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b="0">
                <a:latin typeface="Times New Roman" pitchFamily="18" charset="0"/>
              </a:rPr>
              <a:t>Bell</a:t>
            </a:r>
            <a:r>
              <a:rPr kumimoji="1" lang="zh-CN" altLang="zh-CN" sz="2400" b="0">
                <a:latin typeface="Times New Roman" pitchFamily="18" charset="0"/>
              </a:rPr>
              <a:t>实验室</a:t>
            </a:r>
            <a:endParaRPr kumimoji="1" lang="zh-CN" altLang="en-US" sz="2400" b="0">
              <a:latin typeface="Times New Roman" pitchFamily="18" charset="0"/>
            </a:endParaRPr>
          </a:p>
        </p:txBody>
      </p:sp>
      <p:sp>
        <p:nvSpPr>
          <p:cNvPr id="64515" name="Line 3"/>
          <p:cNvSpPr>
            <a:spLocks noChangeShapeType="1"/>
          </p:cNvSpPr>
          <p:nvPr/>
        </p:nvSpPr>
        <p:spPr bwMode="auto">
          <a:xfrm>
            <a:off x="4267200" y="1736725"/>
            <a:ext cx="0" cy="533400"/>
          </a:xfrm>
          <a:prstGeom prst="line">
            <a:avLst/>
          </a:prstGeom>
          <a:noFill/>
          <a:ln w="28575">
            <a:solidFill>
              <a:srgbClr val="FF0000"/>
            </a:solidFill>
            <a:round/>
            <a:headEnd/>
            <a:tailEnd type="triangle" w="med" len="med"/>
          </a:ln>
        </p:spPr>
        <p:txBody>
          <a:bodyPr wrap="none" anchor="ctr"/>
          <a:lstStyle/>
          <a:p>
            <a:endParaRPr lang="zh-CN" altLang="en-US"/>
          </a:p>
        </p:txBody>
      </p:sp>
      <p:sp>
        <p:nvSpPr>
          <p:cNvPr id="64516" name="Rectangle 4"/>
          <p:cNvSpPr>
            <a:spLocks noChangeArrowheads="1"/>
          </p:cNvSpPr>
          <p:nvPr/>
        </p:nvSpPr>
        <p:spPr bwMode="auto">
          <a:xfrm>
            <a:off x="3276600" y="2270125"/>
            <a:ext cx="2057400" cy="762000"/>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b="0">
                <a:latin typeface="Times New Roman" pitchFamily="18" charset="0"/>
              </a:rPr>
              <a:t>早期</a:t>
            </a:r>
            <a:r>
              <a:rPr kumimoji="1" lang="en-US" altLang="zh-CN" sz="2400" b="0">
                <a:latin typeface="Times New Roman" pitchFamily="18" charset="0"/>
              </a:rPr>
              <a:t>UNIX</a:t>
            </a:r>
            <a:r>
              <a:rPr kumimoji="1" lang="zh-CN" altLang="en-US" sz="2400" b="0">
                <a:latin typeface="Times New Roman" pitchFamily="18" charset="0"/>
              </a:rPr>
              <a:t>和</a:t>
            </a:r>
            <a:r>
              <a:rPr kumimoji="1" lang="en-US" altLang="zh-CN" sz="2400" b="0">
                <a:latin typeface="Times New Roman" pitchFamily="18" charset="0"/>
              </a:rPr>
              <a:t>C</a:t>
            </a:r>
          </a:p>
        </p:txBody>
      </p:sp>
      <p:sp>
        <p:nvSpPr>
          <p:cNvPr id="64517" name="Line 5"/>
          <p:cNvSpPr>
            <a:spLocks noChangeShapeType="1"/>
          </p:cNvSpPr>
          <p:nvPr/>
        </p:nvSpPr>
        <p:spPr bwMode="auto">
          <a:xfrm>
            <a:off x="4267200" y="3032125"/>
            <a:ext cx="0" cy="30480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64518" name="Line 6"/>
          <p:cNvSpPr>
            <a:spLocks noChangeShapeType="1"/>
          </p:cNvSpPr>
          <p:nvPr/>
        </p:nvSpPr>
        <p:spPr bwMode="auto">
          <a:xfrm>
            <a:off x="3048000" y="3413125"/>
            <a:ext cx="2590800" cy="0"/>
          </a:xfrm>
          <a:prstGeom prst="line">
            <a:avLst/>
          </a:prstGeom>
          <a:noFill/>
          <a:ln w="38100">
            <a:solidFill>
              <a:srgbClr val="FF0000"/>
            </a:solidFill>
            <a:round/>
            <a:headEnd/>
            <a:tailEnd/>
          </a:ln>
        </p:spPr>
        <p:txBody>
          <a:bodyPr wrap="none" anchor="ctr"/>
          <a:lstStyle/>
          <a:p>
            <a:endParaRPr lang="zh-CN" altLang="en-US"/>
          </a:p>
        </p:txBody>
      </p:sp>
      <p:sp>
        <p:nvSpPr>
          <p:cNvPr id="64519" name="Line 7"/>
          <p:cNvSpPr>
            <a:spLocks noChangeShapeType="1"/>
          </p:cNvSpPr>
          <p:nvPr/>
        </p:nvSpPr>
        <p:spPr bwMode="auto">
          <a:xfrm>
            <a:off x="3048000" y="3413125"/>
            <a:ext cx="0" cy="45720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64520" name="Line 8"/>
          <p:cNvSpPr>
            <a:spLocks noChangeShapeType="1"/>
          </p:cNvSpPr>
          <p:nvPr/>
        </p:nvSpPr>
        <p:spPr bwMode="auto">
          <a:xfrm>
            <a:off x="5638800" y="3413125"/>
            <a:ext cx="0" cy="53340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64521" name="Rectangle 9"/>
          <p:cNvSpPr>
            <a:spLocks noChangeArrowheads="1"/>
          </p:cNvSpPr>
          <p:nvPr/>
        </p:nvSpPr>
        <p:spPr bwMode="auto">
          <a:xfrm>
            <a:off x="1981200" y="3870325"/>
            <a:ext cx="2057400" cy="1143000"/>
          </a:xfrm>
          <a:prstGeom prst="rect">
            <a:avLst/>
          </a:prstGeom>
          <a:solidFill>
            <a:schemeClr val="accent1"/>
          </a:solidFill>
          <a:ln w="9525">
            <a:solidFill>
              <a:schemeClr val="tx1"/>
            </a:solidFill>
            <a:miter lim="800000"/>
            <a:headEnd/>
            <a:tailEnd/>
          </a:ln>
        </p:spPr>
        <p:txBody>
          <a:bodyPr wrap="none" anchor="ctr"/>
          <a:lstStyle/>
          <a:p>
            <a:pPr algn="ctr"/>
            <a:r>
              <a:rPr kumimoji="1" lang="zh-CN" altLang="en-US" sz="2400" b="0">
                <a:latin typeface="Times New Roman" pitchFamily="18" charset="0"/>
              </a:rPr>
              <a:t>加州大学</a:t>
            </a:r>
          </a:p>
          <a:p>
            <a:pPr algn="ctr"/>
            <a:r>
              <a:rPr kumimoji="1" lang="zh-CN" altLang="en-US" sz="2400" b="0">
                <a:latin typeface="Times New Roman" pitchFamily="18" charset="0"/>
              </a:rPr>
              <a:t>伯克利分校</a:t>
            </a:r>
          </a:p>
          <a:p>
            <a:pPr algn="ctr"/>
            <a:r>
              <a:rPr kumimoji="1" lang="en-US" altLang="zh-CN" sz="2400" b="0">
                <a:latin typeface="Times New Roman" pitchFamily="18" charset="0"/>
              </a:rPr>
              <a:t>BSD4</a:t>
            </a:r>
          </a:p>
        </p:txBody>
      </p:sp>
      <p:sp>
        <p:nvSpPr>
          <p:cNvPr id="64522" name="Rectangle 10"/>
          <p:cNvSpPr>
            <a:spLocks noChangeArrowheads="1"/>
          </p:cNvSpPr>
          <p:nvPr/>
        </p:nvSpPr>
        <p:spPr bwMode="auto">
          <a:xfrm>
            <a:off x="4800600" y="3870325"/>
            <a:ext cx="2057400" cy="1143000"/>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b="0">
                <a:latin typeface="Times New Roman" pitchFamily="18" charset="0"/>
              </a:rPr>
              <a:t>At&amp;T</a:t>
            </a:r>
          </a:p>
          <a:p>
            <a:pPr algn="ctr"/>
            <a:r>
              <a:rPr kumimoji="1" lang="zh-CN" altLang="en-US" sz="2400" b="0">
                <a:latin typeface="Times New Roman" pitchFamily="18" charset="0"/>
              </a:rPr>
              <a:t>的系统</a:t>
            </a:r>
            <a:r>
              <a:rPr kumimoji="1" lang="en-US" altLang="zh-CN" sz="2400" b="0">
                <a:latin typeface="Times New Roman" pitchFamily="18" charset="0"/>
              </a:rPr>
              <a:t>V</a:t>
            </a:r>
          </a:p>
        </p:txBody>
      </p:sp>
      <p:sp>
        <p:nvSpPr>
          <p:cNvPr id="64523" name="Rectangle 11"/>
          <p:cNvSpPr>
            <a:spLocks noChangeArrowheads="1"/>
          </p:cNvSpPr>
          <p:nvPr/>
        </p:nvSpPr>
        <p:spPr bwMode="auto">
          <a:xfrm>
            <a:off x="4114800" y="5546725"/>
            <a:ext cx="1295400" cy="762000"/>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b="0">
                <a:latin typeface="Times New Roman" pitchFamily="18" charset="0"/>
              </a:rPr>
              <a:t>HP-UX</a:t>
            </a:r>
          </a:p>
        </p:txBody>
      </p:sp>
      <p:sp>
        <p:nvSpPr>
          <p:cNvPr id="64524" name="Rectangle 12"/>
          <p:cNvSpPr>
            <a:spLocks noChangeArrowheads="1"/>
          </p:cNvSpPr>
          <p:nvPr/>
        </p:nvSpPr>
        <p:spPr bwMode="auto">
          <a:xfrm>
            <a:off x="5638800" y="5546725"/>
            <a:ext cx="1295400" cy="762000"/>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b="0">
                <a:latin typeface="Times New Roman" pitchFamily="18" charset="0"/>
              </a:rPr>
              <a:t>AIX</a:t>
            </a:r>
          </a:p>
        </p:txBody>
      </p:sp>
      <p:sp>
        <p:nvSpPr>
          <p:cNvPr id="64525" name="Rectangle 13"/>
          <p:cNvSpPr>
            <a:spLocks noChangeArrowheads="1"/>
          </p:cNvSpPr>
          <p:nvPr/>
        </p:nvSpPr>
        <p:spPr bwMode="auto">
          <a:xfrm>
            <a:off x="2667000" y="5546725"/>
            <a:ext cx="1295400" cy="762000"/>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b="0">
                <a:latin typeface="Times New Roman" pitchFamily="18" charset="0"/>
              </a:rPr>
              <a:t>Solaris</a:t>
            </a:r>
          </a:p>
        </p:txBody>
      </p:sp>
      <p:sp>
        <p:nvSpPr>
          <p:cNvPr id="64526" name="Rectangle 14"/>
          <p:cNvSpPr>
            <a:spLocks noChangeArrowheads="1"/>
          </p:cNvSpPr>
          <p:nvPr/>
        </p:nvSpPr>
        <p:spPr bwMode="auto">
          <a:xfrm>
            <a:off x="914400" y="5546725"/>
            <a:ext cx="1524000" cy="762000"/>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b="0">
                <a:latin typeface="Times New Roman" pitchFamily="18" charset="0"/>
              </a:rPr>
              <a:t>SCO UNIX</a:t>
            </a:r>
          </a:p>
        </p:txBody>
      </p:sp>
      <p:sp>
        <p:nvSpPr>
          <p:cNvPr id="64527" name="Rectangle 15"/>
          <p:cNvSpPr>
            <a:spLocks noChangeArrowheads="1"/>
          </p:cNvSpPr>
          <p:nvPr/>
        </p:nvSpPr>
        <p:spPr bwMode="auto">
          <a:xfrm>
            <a:off x="7086600" y="5546725"/>
            <a:ext cx="1295400" cy="762000"/>
          </a:xfrm>
          <a:prstGeom prst="rect">
            <a:avLst/>
          </a:prstGeom>
          <a:solidFill>
            <a:schemeClr val="accent1"/>
          </a:solidFill>
          <a:ln w="9525">
            <a:solidFill>
              <a:schemeClr val="tx1"/>
            </a:solidFill>
            <a:miter lim="800000"/>
            <a:headEnd/>
            <a:tailEnd/>
          </a:ln>
        </p:spPr>
        <p:txBody>
          <a:bodyPr wrap="none" anchor="ctr"/>
          <a:lstStyle/>
          <a:p>
            <a:pPr algn="ctr"/>
            <a:r>
              <a:rPr kumimoji="1" lang="en-US" altLang="zh-CN" sz="2400" b="0">
                <a:latin typeface="Times New Roman" pitchFamily="18" charset="0"/>
              </a:rPr>
              <a:t>Linux</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orient="vert"/>
          </p:nvPr>
        </p:nvSpPr>
        <p:spPr>
          <a:xfrm>
            <a:off x="7553325" y="1916113"/>
            <a:ext cx="979488" cy="4248150"/>
          </a:xfrm>
        </p:spPr>
        <p:txBody>
          <a:bodyPr/>
          <a:lstStyle/>
          <a:p>
            <a:pPr eaLnBrk="1" hangingPunct="1"/>
            <a:r>
              <a:rPr kumimoji="1" lang="en-US" altLang="zh-CN" smtClean="0">
                <a:solidFill>
                  <a:schemeClr val="folHlink"/>
                </a:solidFill>
              </a:rPr>
              <a:t>UNIX</a:t>
            </a:r>
            <a:r>
              <a:rPr kumimoji="1" lang="zh-CN" altLang="en-US" smtClean="0">
                <a:solidFill>
                  <a:schemeClr val="folHlink"/>
                </a:solidFill>
              </a:rPr>
              <a:t>的结构</a:t>
            </a:r>
          </a:p>
        </p:txBody>
      </p:sp>
      <p:graphicFrame>
        <p:nvGraphicFramePr>
          <p:cNvPr id="7170" name="Object 3"/>
          <p:cNvGraphicFramePr>
            <a:graphicFrameLocks noGrp="1" noChangeAspect="1"/>
          </p:cNvGraphicFramePr>
          <p:nvPr>
            <p:ph idx="4294967295"/>
          </p:nvPr>
        </p:nvGraphicFramePr>
        <p:xfrm>
          <a:off x="1258888" y="725488"/>
          <a:ext cx="5708650" cy="5702300"/>
        </p:xfrm>
        <a:graphic>
          <a:graphicData uri="http://schemas.openxmlformats.org/presentationml/2006/ole">
            <mc:AlternateContent xmlns:mc="http://schemas.openxmlformats.org/markup-compatibility/2006">
              <mc:Choice xmlns:v="urn:schemas-microsoft-com:vml" Requires="v">
                <p:oleObj spid="_x0000_s7190" name="Visio" r:id="rId3" imgW="2922504" imgH="2919903" progId="Visio.Drawing.11">
                  <p:embed/>
                </p:oleObj>
              </mc:Choice>
              <mc:Fallback>
                <p:oleObj name="Visio" r:id="rId3" imgW="2922504" imgH="2919903"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725488"/>
                        <a:ext cx="5708650" cy="570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2" name="Text Box 4"/>
          <p:cNvSpPr txBox="1">
            <a:spLocks noChangeArrowheads="1"/>
          </p:cNvSpPr>
          <p:nvPr/>
        </p:nvSpPr>
        <p:spPr bwMode="auto">
          <a:xfrm>
            <a:off x="2627313" y="1052513"/>
            <a:ext cx="576262" cy="182562"/>
          </a:xfrm>
          <a:prstGeom prst="rect">
            <a:avLst/>
          </a:prstGeom>
          <a:solidFill>
            <a:schemeClr val="bg1"/>
          </a:solidFill>
          <a:ln w="9525">
            <a:noFill/>
            <a:miter lim="800000"/>
            <a:headEnd/>
            <a:tailEnd/>
          </a:ln>
        </p:spPr>
        <p:txBody>
          <a:bodyPr lIns="0" tIns="0" rIns="0" bIns="0">
            <a:spAutoFit/>
          </a:bodyPr>
          <a:lstStyle/>
          <a:p>
            <a:pPr>
              <a:spcBef>
                <a:spcPct val="50000"/>
              </a:spcBef>
            </a:pPr>
            <a:r>
              <a:rPr lang="en-US" altLang="zh-CN" sz="1200" b="0"/>
              <a:t>    </a:t>
            </a:r>
            <a:r>
              <a:rPr lang="zh-CN" altLang="en-US" sz="1200" b="0"/>
              <a:t>陷入</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sz="4000" b="1" smtClean="0">
                <a:latin typeface="Times New Roman" pitchFamily="18" charset="0"/>
              </a:rPr>
              <a:t>UNIX</a:t>
            </a:r>
            <a:r>
              <a:rPr lang="zh-CN" altLang="en-US" sz="4000" b="1" smtClean="0">
                <a:latin typeface="Times New Roman" pitchFamily="18" charset="0"/>
              </a:rPr>
              <a:t>系统的特点</a:t>
            </a:r>
          </a:p>
        </p:txBody>
      </p:sp>
      <p:sp>
        <p:nvSpPr>
          <p:cNvPr id="65539" name="Rectangle 3"/>
          <p:cNvSpPr>
            <a:spLocks noGrp="1" noChangeArrowheads="1"/>
          </p:cNvSpPr>
          <p:nvPr>
            <p:ph type="body" idx="1"/>
          </p:nvPr>
        </p:nvSpPr>
        <p:spPr>
          <a:xfrm>
            <a:off x="1182688" y="2017713"/>
            <a:ext cx="7772400" cy="4506912"/>
          </a:xfrm>
        </p:spPr>
        <p:txBody>
          <a:bodyPr/>
          <a:lstStyle/>
          <a:p>
            <a:pPr eaLnBrk="1" hangingPunct="1">
              <a:lnSpc>
                <a:spcPct val="120000"/>
              </a:lnSpc>
              <a:spcBef>
                <a:spcPct val="0"/>
              </a:spcBef>
            </a:pPr>
            <a:r>
              <a:rPr lang="zh-CN" altLang="en-US" sz="2200" b="1" smtClean="0">
                <a:solidFill>
                  <a:schemeClr val="folHlink"/>
                </a:solidFill>
              </a:rPr>
              <a:t>字符</a:t>
            </a:r>
            <a:r>
              <a:rPr lang="zh-CN" altLang="en-US" sz="2200" b="1" smtClean="0"/>
              <a:t>用户界面和</a:t>
            </a:r>
            <a:r>
              <a:rPr lang="zh-CN" altLang="en-US" sz="2200" b="1" smtClean="0">
                <a:solidFill>
                  <a:schemeClr val="folHlink"/>
                </a:solidFill>
              </a:rPr>
              <a:t>图形</a:t>
            </a:r>
            <a:r>
              <a:rPr lang="zh-CN" altLang="en-US" sz="2200" b="1" smtClean="0"/>
              <a:t>用户界面</a:t>
            </a:r>
            <a:r>
              <a:rPr lang="en-US" altLang="zh-CN" sz="2200" b="1" smtClean="0"/>
              <a:t>GUI(X Window)</a:t>
            </a:r>
            <a:r>
              <a:rPr lang="zh-CN" altLang="en-US" sz="2200" b="1" smtClean="0"/>
              <a:t>。</a:t>
            </a:r>
          </a:p>
          <a:p>
            <a:pPr eaLnBrk="1" hangingPunct="1">
              <a:lnSpc>
                <a:spcPct val="120000"/>
              </a:lnSpc>
              <a:spcBef>
                <a:spcPct val="0"/>
              </a:spcBef>
            </a:pPr>
            <a:r>
              <a:rPr lang="zh-CN" altLang="en-US" sz="2200" b="1" smtClean="0">
                <a:solidFill>
                  <a:schemeClr val="folHlink"/>
                </a:solidFill>
              </a:rPr>
              <a:t>抢先式</a:t>
            </a:r>
            <a:r>
              <a:rPr lang="zh-CN" altLang="en-US" sz="2200" b="1" smtClean="0"/>
              <a:t>多任务，</a:t>
            </a:r>
            <a:r>
              <a:rPr lang="zh-CN" altLang="en-US" sz="2200" b="1" smtClean="0">
                <a:solidFill>
                  <a:schemeClr val="folHlink"/>
                </a:solidFill>
              </a:rPr>
              <a:t>多线程</a:t>
            </a:r>
            <a:r>
              <a:rPr lang="zh-CN" altLang="en-US" sz="2200" b="1" smtClean="0"/>
              <a:t>。支持</a:t>
            </a:r>
            <a:r>
              <a:rPr lang="zh-CN" altLang="en-US" sz="2200" b="1" smtClean="0">
                <a:solidFill>
                  <a:schemeClr val="folHlink"/>
                </a:solidFill>
              </a:rPr>
              <a:t>动态链接</a:t>
            </a:r>
            <a:r>
              <a:rPr lang="zh-CN" altLang="en-US" sz="2200" b="1" smtClean="0"/>
              <a:t>。支持对称式</a:t>
            </a:r>
            <a:r>
              <a:rPr lang="zh-CN" altLang="en-US" sz="2200" b="1" smtClean="0">
                <a:solidFill>
                  <a:schemeClr val="folHlink"/>
                </a:solidFill>
              </a:rPr>
              <a:t>多处理</a:t>
            </a:r>
            <a:r>
              <a:rPr lang="zh-CN" altLang="en-US" sz="2200" b="1" smtClean="0"/>
              <a:t>。</a:t>
            </a:r>
          </a:p>
          <a:p>
            <a:pPr eaLnBrk="1" hangingPunct="1">
              <a:lnSpc>
                <a:spcPct val="120000"/>
              </a:lnSpc>
              <a:spcBef>
                <a:spcPct val="0"/>
              </a:spcBef>
            </a:pPr>
            <a:r>
              <a:rPr lang="zh-CN" altLang="en-US" sz="2200" b="1" smtClean="0"/>
              <a:t>虚拟存储：</a:t>
            </a:r>
            <a:r>
              <a:rPr lang="zh-CN" altLang="en-US" sz="2200" b="1" smtClean="0">
                <a:solidFill>
                  <a:schemeClr val="folHlink"/>
                </a:solidFill>
              </a:rPr>
              <a:t>段页式</a:t>
            </a:r>
            <a:r>
              <a:rPr lang="zh-CN" altLang="en-US" sz="2200" b="1" smtClean="0"/>
              <a:t>，有存储保护。</a:t>
            </a:r>
          </a:p>
          <a:p>
            <a:pPr eaLnBrk="1" hangingPunct="1">
              <a:lnSpc>
                <a:spcPct val="120000"/>
              </a:lnSpc>
              <a:spcBef>
                <a:spcPct val="0"/>
              </a:spcBef>
            </a:pPr>
            <a:r>
              <a:rPr lang="zh-CN" altLang="en-US" sz="2200" b="1" smtClean="0"/>
              <a:t>文件系统：</a:t>
            </a:r>
            <a:r>
              <a:rPr lang="zh-CN" altLang="en-US" sz="2200" b="1" smtClean="0">
                <a:solidFill>
                  <a:schemeClr val="folHlink"/>
                </a:solidFill>
              </a:rPr>
              <a:t>多级目录</a:t>
            </a:r>
            <a:r>
              <a:rPr lang="zh-CN" altLang="en-US" sz="2200" b="1" smtClean="0"/>
              <a:t>，文件卷可以在子目录下动态装卸。无文件属性，可有别名。</a:t>
            </a:r>
          </a:p>
          <a:p>
            <a:pPr eaLnBrk="1" hangingPunct="1">
              <a:lnSpc>
                <a:spcPct val="120000"/>
              </a:lnSpc>
              <a:spcBef>
                <a:spcPct val="0"/>
              </a:spcBef>
            </a:pPr>
            <a:r>
              <a:rPr lang="zh-CN" altLang="en-US" sz="2200" b="1" smtClean="0"/>
              <a:t>采用</a:t>
            </a:r>
            <a:r>
              <a:rPr lang="zh-CN" altLang="en-US" sz="2200" b="1" smtClean="0">
                <a:solidFill>
                  <a:schemeClr val="folHlink"/>
                </a:solidFill>
              </a:rPr>
              <a:t>设备文件</a:t>
            </a:r>
            <a:r>
              <a:rPr lang="zh-CN" altLang="en-US" sz="2200" b="1" smtClean="0"/>
              <a:t>的形式（读写，参数控制）。设备驱动程序修改后需要重新编译连接生成内核。</a:t>
            </a:r>
          </a:p>
          <a:p>
            <a:pPr eaLnBrk="1" hangingPunct="1">
              <a:lnSpc>
                <a:spcPct val="120000"/>
              </a:lnSpc>
              <a:spcBef>
                <a:spcPct val="0"/>
              </a:spcBef>
            </a:pPr>
            <a:r>
              <a:rPr lang="zh-CN" altLang="en-US" sz="2200" b="1" smtClean="0"/>
              <a:t>支持</a:t>
            </a:r>
            <a:r>
              <a:rPr lang="zh-CN" altLang="en-US" sz="2200" b="1" smtClean="0">
                <a:solidFill>
                  <a:schemeClr val="folHlink"/>
                </a:solidFill>
              </a:rPr>
              <a:t>多种硬件平台</a:t>
            </a:r>
            <a:r>
              <a:rPr lang="zh-CN" altLang="en-US" sz="2200" b="1" smtClean="0"/>
              <a:t>。</a:t>
            </a:r>
          </a:p>
          <a:p>
            <a:pPr eaLnBrk="1" hangingPunct="1">
              <a:lnSpc>
                <a:spcPct val="120000"/>
              </a:lnSpc>
              <a:spcBef>
                <a:spcPct val="0"/>
              </a:spcBef>
            </a:pPr>
            <a:r>
              <a:rPr lang="zh-CN" altLang="en-US" sz="2200" b="1" smtClean="0">
                <a:solidFill>
                  <a:schemeClr val="folHlink"/>
                </a:solidFill>
              </a:rPr>
              <a:t>易移植</a:t>
            </a:r>
            <a:r>
              <a:rPr lang="zh-CN" altLang="en-US" sz="2200" b="1" smtClean="0"/>
              <a:t>：主要代码用</a:t>
            </a:r>
            <a:r>
              <a:rPr lang="en-US" altLang="zh-CN" sz="2200" b="1" smtClean="0"/>
              <a:t>C</a:t>
            </a:r>
            <a:r>
              <a:rPr lang="zh-CN" altLang="en-US" sz="2200" b="1" smtClean="0"/>
              <a:t>语言写成；</a:t>
            </a:r>
          </a:p>
          <a:p>
            <a:pPr eaLnBrk="1" hangingPunct="1">
              <a:lnSpc>
                <a:spcPct val="120000"/>
              </a:lnSpc>
              <a:spcBef>
                <a:spcPct val="0"/>
              </a:spcBef>
            </a:pPr>
            <a:r>
              <a:rPr lang="zh-CN" altLang="en-US" sz="2200" b="1" smtClean="0">
                <a:solidFill>
                  <a:schemeClr val="folHlink"/>
                </a:solidFill>
              </a:rPr>
              <a:t>变种很多</a:t>
            </a:r>
            <a:r>
              <a:rPr lang="zh-CN" altLang="en-US" sz="2200" b="1" smtClean="0"/>
              <a:t>，很难标准化。</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b="1" smtClean="0">
                <a:latin typeface="Times New Roman" pitchFamily="18" charset="0"/>
              </a:rPr>
              <a:t>MS DOS</a:t>
            </a:r>
          </a:p>
        </p:txBody>
      </p:sp>
      <p:sp>
        <p:nvSpPr>
          <p:cNvPr id="66563" name="Text Box 4"/>
          <p:cNvSpPr txBox="1">
            <a:spLocks noChangeArrowheads="1"/>
          </p:cNvSpPr>
          <p:nvPr/>
        </p:nvSpPr>
        <p:spPr bwMode="auto">
          <a:xfrm>
            <a:off x="3348038" y="1100138"/>
            <a:ext cx="5084762" cy="457200"/>
          </a:xfrm>
          <a:prstGeom prst="rect">
            <a:avLst/>
          </a:prstGeom>
          <a:noFill/>
          <a:ln w="9525">
            <a:noFill/>
            <a:miter lim="800000"/>
            <a:headEnd/>
            <a:tailEnd/>
          </a:ln>
        </p:spPr>
        <p:txBody>
          <a:bodyPr wrap="none">
            <a:spAutoFit/>
          </a:bodyPr>
          <a:lstStyle/>
          <a:p>
            <a:r>
              <a:rPr kumimoji="1" lang="zh-CN" altLang="en-US" sz="2400">
                <a:solidFill>
                  <a:schemeClr val="folHlink"/>
                </a:solidFill>
                <a:latin typeface="Times New Roman" pitchFamily="18" charset="0"/>
              </a:rPr>
              <a:t>单用户单任务，简单分层结构，</a:t>
            </a:r>
            <a:r>
              <a:rPr kumimoji="1" lang="en-US" altLang="zh-CN" sz="2400">
                <a:solidFill>
                  <a:schemeClr val="folHlink"/>
                </a:solidFill>
                <a:latin typeface="Times New Roman" pitchFamily="18" charset="0"/>
              </a:rPr>
              <a:t>16</a:t>
            </a:r>
            <a:r>
              <a:rPr kumimoji="1" lang="zh-CN" altLang="en-US" sz="2400">
                <a:solidFill>
                  <a:schemeClr val="folHlink"/>
                </a:solidFill>
                <a:latin typeface="Times New Roman" pitchFamily="18" charset="0"/>
              </a:rPr>
              <a:t>位</a:t>
            </a:r>
          </a:p>
        </p:txBody>
      </p:sp>
      <p:sp>
        <p:nvSpPr>
          <p:cNvPr id="66564" name="Rectangle 5"/>
          <p:cNvSpPr>
            <a:spLocks noChangeArrowheads="1"/>
          </p:cNvSpPr>
          <p:nvPr/>
        </p:nvSpPr>
        <p:spPr bwMode="auto">
          <a:xfrm>
            <a:off x="1144588" y="1989138"/>
            <a:ext cx="7315200" cy="403225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kumimoji="1" lang="en-US" altLang="zh-CN" sz="3200">
                <a:latin typeface="Times New Roman" pitchFamily="18" charset="0"/>
              </a:rPr>
              <a:t>MS DOS</a:t>
            </a:r>
            <a:r>
              <a:rPr kumimoji="1" lang="zh-CN" altLang="en-US" sz="3200"/>
              <a:t>的历史</a:t>
            </a:r>
            <a:endParaRPr lang="zh-CN" altLang="en-US" sz="2000"/>
          </a:p>
          <a:p>
            <a:pPr marL="342900" indent="-342900">
              <a:spcBef>
                <a:spcPct val="20000"/>
              </a:spcBef>
              <a:buClr>
                <a:schemeClr val="folHlink"/>
              </a:buClr>
              <a:buSzPct val="60000"/>
              <a:buFont typeface="Wingdings" pitchFamily="2" charset="2"/>
              <a:buChar char="n"/>
            </a:pPr>
            <a:r>
              <a:rPr lang="en-US" altLang="zh-CN" sz="2000"/>
              <a:t>1981</a:t>
            </a:r>
            <a:r>
              <a:rPr lang="zh-CN" altLang="en-US" sz="2000"/>
              <a:t>年：</a:t>
            </a:r>
            <a:r>
              <a:rPr lang="en-US" altLang="zh-CN" sz="2000"/>
              <a:t>PC-DOS 1.1</a:t>
            </a:r>
            <a:r>
              <a:rPr lang="zh-CN" altLang="en-US" sz="2000"/>
              <a:t>：</a:t>
            </a:r>
            <a:r>
              <a:rPr lang="en-US" altLang="zh-CN" sz="2000"/>
              <a:t>IBM PC</a:t>
            </a:r>
            <a:r>
              <a:rPr lang="zh-CN" altLang="en-US" sz="2000"/>
              <a:t>，</a:t>
            </a:r>
            <a:r>
              <a:rPr lang="zh-CN" altLang="en-US" sz="2000">
                <a:solidFill>
                  <a:schemeClr val="folHlink"/>
                </a:solidFill>
              </a:rPr>
              <a:t>只支持软盘</a:t>
            </a:r>
            <a:r>
              <a:rPr lang="zh-CN" altLang="en-US" sz="2000"/>
              <a:t>的个人操作系统；</a:t>
            </a:r>
          </a:p>
          <a:p>
            <a:pPr marL="342900" indent="-342900">
              <a:spcBef>
                <a:spcPct val="20000"/>
              </a:spcBef>
              <a:buClr>
                <a:schemeClr val="folHlink"/>
              </a:buClr>
              <a:buSzPct val="60000"/>
              <a:buFont typeface="Wingdings" pitchFamily="2" charset="2"/>
              <a:buChar char="n"/>
            </a:pPr>
            <a:r>
              <a:rPr lang="en-US" altLang="zh-CN" sz="2000"/>
              <a:t>1983</a:t>
            </a:r>
            <a:r>
              <a:rPr lang="zh-CN" altLang="en-US" sz="2000"/>
              <a:t>年：</a:t>
            </a:r>
            <a:r>
              <a:rPr lang="en-US" altLang="zh-CN" sz="2000"/>
              <a:t>DOS2.0</a:t>
            </a:r>
            <a:r>
              <a:rPr lang="zh-CN" altLang="en-US" sz="2000"/>
              <a:t>：</a:t>
            </a:r>
            <a:r>
              <a:rPr lang="en-US" altLang="zh-CN" sz="2000"/>
              <a:t>PC XT</a:t>
            </a:r>
            <a:r>
              <a:rPr lang="zh-CN" altLang="en-US" sz="2000"/>
              <a:t>，支持</a:t>
            </a:r>
            <a:r>
              <a:rPr lang="zh-CN" altLang="en-US" sz="2000">
                <a:solidFill>
                  <a:schemeClr val="folHlink"/>
                </a:solidFill>
              </a:rPr>
              <a:t>硬盘</a:t>
            </a:r>
            <a:r>
              <a:rPr lang="zh-CN" altLang="en-US" sz="2000"/>
              <a:t>和</a:t>
            </a:r>
            <a:r>
              <a:rPr lang="zh-CN" altLang="en-US" sz="2000">
                <a:solidFill>
                  <a:schemeClr val="folHlink"/>
                </a:solidFill>
              </a:rPr>
              <a:t>目录的层次结构</a:t>
            </a:r>
            <a:r>
              <a:rPr lang="zh-CN" altLang="en-US" sz="2000"/>
              <a:t>，并提供</a:t>
            </a:r>
            <a:r>
              <a:rPr lang="zh-CN" altLang="en-US" sz="2000">
                <a:solidFill>
                  <a:schemeClr val="folHlink"/>
                </a:solidFill>
              </a:rPr>
              <a:t>丰富的系统命令</a:t>
            </a:r>
            <a:r>
              <a:rPr lang="zh-CN" altLang="en-US" sz="2000"/>
              <a:t>；</a:t>
            </a:r>
          </a:p>
          <a:p>
            <a:pPr marL="342900" indent="-342900">
              <a:spcBef>
                <a:spcPct val="20000"/>
              </a:spcBef>
              <a:buClr>
                <a:schemeClr val="folHlink"/>
              </a:buClr>
              <a:buSzPct val="60000"/>
              <a:buFont typeface="Wingdings" pitchFamily="2" charset="2"/>
              <a:buChar char="n"/>
            </a:pPr>
            <a:r>
              <a:rPr lang="en-US" altLang="zh-CN" sz="2000"/>
              <a:t>1984</a:t>
            </a:r>
            <a:r>
              <a:rPr lang="zh-CN" altLang="en-US" sz="2000"/>
              <a:t>年：</a:t>
            </a:r>
            <a:r>
              <a:rPr lang="en-US" altLang="zh-CN" sz="2000"/>
              <a:t>DOS3.0</a:t>
            </a:r>
            <a:r>
              <a:rPr lang="zh-CN" altLang="en-US" sz="2000"/>
              <a:t>：</a:t>
            </a:r>
            <a:r>
              <a:rPr lang="en-US" altLang="zh-CN" sz="2000"/>
              <a:t>PC AT (Intel 80286 CPU)</a:t>
            </a:r>
            <a:r>
              <a:rPr lang="zh-CN" altLang="en-US" sz="2000"/>
              <a:t>，</a:t>
            </a:r>
            <a:r>
              <a:rPr lang="zh-CN" altLang="en-US" sz="2000">
                <a:solidFill>
                  <a:schemeClr val="folHlink"/>
                </a:solidFill>
              </a:rPr>
              <a:t>它把</a:t>
            </a:r>
            <a:r>
              <a:rPr lang="en-US" altLang="zh-CN" sz="2000">
                <a:solidFill>
                  <a:schemeClr val="folHlink"/>
                </a:solidFill>
              </a:rPr>
              <a:t>286</a:t>
            </a:r>
            <a:r>
              <a:rPr lang="zh-CN" altLang="en-US" sz="2000">
                <a:solidFill>
                  <a:schemeClr val="folHlink"/>
                </a:solidFill>
              </a:rPr>
              <a:t>作为一个快速的</a:t>
            </a:r>
            <a:r>
              <a:rPr lang="en-US" altLang="zh-CN" sz="2000">
                <a:solidFill>
                  <a:schemeClr val="folHlink"/>
                </a:solidFill>
              </a:rPr>
              <a:t>8086</a:t>
            </a:r>
            <a:r>
              <a:rPr lang="zh-CN" altLang="en-US" sz="2000"/>
              <a:t>使用；</a:t>
            </a:r>
          </a:p>
          <a:p>
            <a:pPr marL="342900" indent="-342900">
              <a:spcBef>
                <a:spcPct val="20000"/>
              </a:spcBef>
              <a:buClr>
                <a:schemeClr val="folHlink"/>
              </a:buClr>
              <a:buSzPct val="60000"/>
              <a:buFont typeface="Wingdings" pitchFamily="2" charset="2"/>
              <a:buChar char="n"/>
            </a:pPr>
            <a:r>
              <a:rPr lang="en-US" altLang="zh-CN" sz="2000"/>
              <a:t>1987</a:t>
            </a:r>
            <a:r>
              <a:rPr lang="zh-CN" altLang="en-US" sz="2000"/>
              <a:t>年：</a:t>
            </a:r>
            <a:r>
              <a:rPr lang="en-US" altLang="zh-CN" sz="2000"/>
              <a:t>DOS3.3</a:t>
            </a:r>
            <a:r>
              <a:rPr lang="zh-CN" altLang="en-US" sz="2000"/>
              <a:t>：提供</a:t>
            </a:r>
            <a:r>
              <a:rPr lang="zh-CN" altLang="en-US" sz="2000">
                <a:solidFill>
                  <a:schemeClr val="folHlink"/>
                </a:solidFill>
              </a:rPr>
              <a:t>对</a:t>
            </a:r>
            <a:r>
              <a:rPr lang="en-US" altLang="zh-CN" sz="2000">
                <a:solidFill>
                  <a:schemeClr val="folHlink"/>
                </a:solidFill>
              </a:rPr>
              <a:t>IBM PS/2</a:t>
            </a:r>
            <a:r>
              <a:rPr lang="zh-CN" altLang="en-US" sz="2000">
                <a:solidFill>
                  <a:schemeClr val="folHlink"/>
                </a:solidFill>
              </a:rPr>
              <a:t>的支持</a:t>
            </a:r>
            <a:r>
              <a:rPr lang="zh-CN" altLang="en-US" sz="2000"/>
              <a:t>（如</a:t>
            </a:r>
            <a:r>
              <a:rPr lang="en-US" altLang="zh-CN" sz="2000"/>
              <a:t>3.5"</a:t>
            </a:r>
            <a:r>
              <a:rPr lang="zh-CN" altLang="en-US" sz="2000"/>
              <a:t>软驱），提供了</a:t>
            </a:r>
            <a:r>
              <a:rPr lang="zh-CN" altLang="en-US" sz="2000">
                <a:solidFill>
                  <a:schemeClr val="folHlink"/>
                </a:solidFill>
              </a:rPr>
              <a:t>更多的应用</a:t>
            </a:r>
            <a:r>
              <a:rPr lang="zh-CN" altLang="en-US" sz="2000"/>
              <a:t>；</a:t>
            </a:r>
          </a:p>
          <a:p>
            <a:pPr marL="342900" indent="-342900">
              <a:spcBef>
                <a:spcPct val="20000"/>
              </a:spcBef>
              <a:buClr>
                <a:schemeClr val="folHlink"/>
              </a:buClr>
              <a:buSzPct val="60000"/>
              <a:buFont typeface="Wingdings" pitchFamily="2" charset="2"/>
              <a:buChar char="n"/>
            </a:pPr>
            <a:r>
              <a:rPr lang="en-US" altLang="zh-CN" sz="2000"/>
              <a:t>1988</a:t>
            </a:r>
            <a:r>
              <a:rPr lang="zh-CN" altLang="en-US" sz="2000"/>
              <a:t>年：</a:t>
            </a:r>
            <a:r>
              <a:rPr lang="en-US" altLang="zh-CN" sz="2000"/>
              <a:t>DOS4.0</a:t>
            </a:r>
            <a:r>
              <a:rPr lang="zh-CN" altLang="en-US" sz="2000"/>
              <a:t>：支持</a:t>
            </a:r>
            <a:r>
              <a:rPr lang="zh-CN" altLang="en-US" sz="2000">
                <a:solidFill>
                  <a:schemeClr val="folHlink"/>
                </a:solidFill>
              </a:rPr>
              <a:t>大于</a:t>
            </a:r>
            <a:r>
              <a:rPr lang="en-US" altLang="zh-CN" sz="2000">
                <a:solidFill>
                  <a:schemeClr val="folHlink"/>
                </a:solidFill>
              </a:rPr>
              <a:t>32M</a:t>
            </a:r>
            <a:r>
              <a:rPr lang="zh-CN" altLang="en-US" sz="2000">
                <a:solidFill>
                  <a:schemeClr val="folHlink"/>
                </a:solidFill>
              </a:rPr>
              <a:t>的硬盘</a:t>
            </a:r>
            <a:r>
              <a:rPr lang="zh-CN" altLang="en-US" sz="2000"/>
              <a:t>；</a:t>
            </a:r>
          </a:p>
          <a:p>
            <a:pPr marL="342900" indent="-342900">
              <a:spcBef>
                <a:spcPct val="20000"/>
              </a:spcBef>
              <a:buClr>
                <a:schemeClr val="folHlink"/>
              </a:buClr>
              <a:buSzPct val="60000"/>
              <a:buFont typeface="Wingdings" pitchFamily="2" charset="2"/>
              <a:buChar char="n"/>
            </a:pPr>
            <a:r>
              <a:rPr lang="en-US" altLang="zh-CN" sz="2000"/>
              <a:t>1991</a:t>
            </a:r>
            <a:r>
              <a:rPr lang="zh-CN" altLang="en-US" sz="2000"/>
              <a:t>年：</a:t>
            </a:r>
            <a:r>
              <a:rPr lang="en-US" altLang="zh-CN" sz="2000"/>
              <a:t>DOS5.0</a:t>
            </a:r>
            <a:r>
              <a:rPr lang="zh-CN" altLang="en-US" sz="2000"/>
              <a:t>：</a:t>
            </a:r>
            <a:r>
              <a:rPr lang="zh-CN" altLang="en-US" sz="2000">
                <a:solidFill>
                  <a:schemeClr val="folHlink"/>
                </a:solidFill>
              </a:rPr>
              <a:t>改进对扩展内存的支持</a:t>
            </a:r>
            <a:r>
              <a:rPr lang="zh-CN" altLang="en-US" sz="2000"/>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zh-CN" b="1" smtClean="0"/>
              <a:t>1.1 </a:t>
            </a:r>
            <a:r>
              <a:rPr lang="zh-CN" altLang="en-US" b="1" smtClean="0"/>
              <a:t>操作系统的地位</a:t>
            </a:r>
          </a:p>
        </p:txBody>
      </p:sp>
      <p:sp>
        <p:nvSpPr>
          <p:cNvPr id="1028" name="Text Box 21"/>
          <p:cNvSpPr txBox="1">
            <a:spLocks noChangeArrowheads="1"/>
          </p:cNvSpPr>
          <p:nvPr/>
        </p:nvSpPr>
        <p:spPr bwMode="auto">
          <a:xfrm>
            <a:off x="468313" y="5805488"/>
            <a:ext cx="8424862" cy="822325"/>
          </a:xfrm>
          <a:prstGeom prst="rect">
            <a:avLst/>
          </a:prstGeom>
          <a:noFill/>
          <a:ln w="9525">
            <a:noFill/>
            <a:miter lim="800000"/>
            <a:headEnd/>
            <a:tailEnd/>
          </a:ln>
        </p:spPr>
        <p:txBody>
          <a:bodyPr>
            <a:spAutoFit/>
          </a:bodyPr>
          <a:lstStyle/>
          <a:p>
            <a:r>
              <a:rPr kumimoji="1" lang="zh-CN" altLang="en-US" sz="2400">
                <a:solidFill>
                  <a:schemeClr val="hlink"/>
                </a:solidFill>
              </a:rPr>
              <a:t>操作系统的地位</a:t>
            </a:r>
            <a:r>
              <a:rPr kumimoji="1" lang="zh-CN" altLang="en-US" sz="2400"/>
              <a:t>：紧贴系统硬件之上，所有其他软件之下（是其他软件的共同环境）</a:t>
            </a:r>
          </a:p>
        </p:txBody>
      </p:sp>
      <p:graphicFrame>
        <p:nvGraphicFramePr>
          <p:cNvPr id="1026" name="Object 35"/>
          <p:cNvGraphicFramePr>
            <a:graphicFrameLocks noGrp="1" noChangeAspect="1"/>
          </p:cNvGraphicFramePr>
          <p:nvPr>
            <p:ph idx="1"/>
          </p:nvPr>
        </p:nvGraphicFramePr>
        <p:xfrm>
          <a:off x="1182688" y="1990725"/>
          <a:ext cx="7724775" cy="3721100"/>
        </p:xfrm>
        <a:graphic>
          <a:graphicData uri="http://schemas.openxmlformats.org/presentationml/2006/ole">
            <mc:AlternateContent xmlns:mc="http://schemas.openxmlformats.org/markup-compatibility/2006">
              <mc:Choice xmlns:v="urn:schemas-microsoft-com:vml" Requires="v">
                <p:oleObj spid="_x0000_s1046" name="文档" r:id="rId4" imgW="5388511" imgH="2595626" progId="Word.Document.8">
                  <p:embed/>
                </p:oleObj>
              </mc:Choice>
              <mc:Fallback>
                <p:oleObj name="文档" r:id="rId4" imgW="5388511" imgH="2595626" progId="Word.Document.8">
                  <p:embed/>
                  <p:pic>
                    <p:nvPicPr>
                      <p:cNvPr id="0" name="Object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2688" y="1990725"/>
                        <a:ext cx="7724775" cy="3721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ltLang="zh-CN" b="1" smtClean="0">
                <a:latin typeface="Times New Roman" pitchFamily="18" charset="0"/>
              </a:rPr>
              <a:t>MS DOS</a:t>
            </a:r>
            <a:r>
              <a:rPr lang="zh-CN" altLang="en-US" b="1" smtClean="0">
                <a:latin typeface="Times New Roman" pitchFamily="18" charset="0"/>
              </a:rPr>
              <a:t>的结构</a:t>
            </a:r>
          </a:p>
        </p:txBody>
      </p:sp>
      <p:graphicFrame>
        <p:nvGraphicFramePr>
          <p:cNvPr id="8194" name="Object 4"/>
          <p:cNvGraphicFramePr>
            <a:graphicFrameLocks noGrp="1" noChangeAspect="1"/>
          </p:cNvGraphicFramePr>
          <p:nvPr>
            <p:ph idx="1"/>
          </p:nvPr>
        </p:nvGraphicFramePr>
        <p:xfrm>
          <a:off x="1476375" y="1700213"/>
          <a:ext cx="6624638" cy="2409825"/>
        </p:xfrm>
        <a:graphic>
          <a:graphicData uri="http://schemas.openxmlformats.org/presentationml/2006/ole">
            <mc:AlternateContent xmlns:mc="http://schemas.openxmlformats.org/markup-compatibility/2006">
              <mc:Choice xmlns:v="urn:schemas-microsoft-com:vml" Requires="v">
                <p:oleObj spid="_x0000_s8214" name="VISIO" r:id="rId3" imgW="2170440" imgH="766080" progId="Visio.Drawing.11">
                  <p:embed/>
                </p:oleObj>
              </mc:Choice>
              <mc:Fallback>
                <p:oleObj name="VISIO" r:id="rId3" imgW="2170440" imgH="76608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700213"/>
                        <a:ext cx="6624638"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6" name="Rectangle 6"/>
          <p:cNvSpPr>
            <a:spLocks noChangeArrowheads="1"/>
          </p:cNvSpPr>
          <p:nvPr/>
        </p:nvSpPr>
        <p:spPr bwMode="auto">
          <a:xfrm>
            <a:off x="754063" y="4106863"/>
            <a:ext cx="7850187" cy="263525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altLang="zh-CN" sz="2400">
                <a:solidFill>
                  <a:schemeClr val="folHlink"/>
                </a:solidFill>
              </a:rPr>
              <a:t>DOS BIOS(Basic Input/Output System)</a:t>
            </a:r>
            <a:r>
              <a:rPr lang="zh-CN" altLang="en-US" sz="2400">
                <a:solidFill>
                  <a:schemeClr val="folHlink"/>
                </a:solidFill>
              </a:rPr>
              <a:t>：</a:t>
            </a:r>
            <a:r>
              <a:rPr lang="zh-CN" altLang="en-US" sz="2400"/>
              <a:t>由一组与硬件相关的设备</a:t>
            </a:r>
            <a:r>
              <a:rPr lang="zh-CN" altLang="en-US" sz="2400">
                <a:solidFill>
                  <a:schemeClr val="folHlink"/>
                </a:solidFill>
              </a:rPr>
              <a:t>驱动程序</a:t>
            </a:r>
            <a:r>
              <a:rPr lang="zh-CN" altLang="en-US" sz="2400"/>
              <a:t>组成，实现基本的输入</a:t>
            </a:r>
            <a:r>
              <a:rPr lang="en-US" altLang="zh-CN" sz="2400"/>
              <a:t>/</a:t>
            </a:r>
            <a:r>
              <a:rPr lang="zh-CN" altLang="en-US" sz="2400"/>
              <a:t>输出功能；</a:t>
            </a:r>
          </a:p>
          <a:p>
            <a:pPr marL="342900" indent="-342900">
              <a:spcBef>
                <a:spcPct val="20000"/>
              </a:spcBef>
              <a:buClr>
                <a:schemeClr val="folHlink"/>
              </a:buClr>
              <a:buSzPct val="60000"/>
              <a:buFont typeface="Wingdings" pitchFamily="2" charset="2"/>
              <a:buChar char="n"/>
            </a:pPr>
            <a:r>
              <a:rPr lang="en-US" altLang="zh-CN" sz="2400">
                <a:solidFill>
                  <a:schemeClr val="folHlink"/>
                </a:solidFill>
              </a:rPr>
              <a:t>DOS</a:t>
            </a:r>
            <a:r>
              <a:rPr lang="zh-CN" altLang="en-US" sz="2400">
                <a:solidFill>
                  <a:schemeClr val="folHlink"/>
                </a:solidFill>
              </a:rPr>
              <a:t>核心：</a:t>
            </a:r>
            <a:r>
              <a:rPr lang="zh-CN" altLang="en-US" sz="2400"/>
              <a:t>提供一套独立于硬件的</a:t>
            </a:r>
            <a:r>
              <a:rPr lang="zh-CN" altLang="en-US" sz="2400">
                <a:solidFill>
                  <a:schemeClr val="folHlink"/>
                </a:solidFill>
              </a:rPr>
              <a:t>系统功能</a:t>
            </a:r>
            <a:r>
              <a:rPr lang="zh-CN" altLang="en-US" sz="2400"/>
              <a:t>：内存管理、文件管理、字符设备和输入</a:t>
            </a:r>
            <a:r>
              <a:rPr lang="en-US" altLang="zh-CN" sz="2400"/>
              <a:t>/</a:t>
            </a:r>
            <a:r>
              <a:rPr lang="zh-CN" altLang="en-US" sz="2400"/>
              <a:t>输出、实时时钟等；</a:t>
            </a:r>
          </a:p>
          <a:p>
            <a:pPr marL="342900" indent="-342900">
              <a:spcBef>
                <a:spcPct val="20000"/>
              </a:spcBef>
              <a:buClr>
                <a:schemeClr val="folHlink"/>
              </a:buClr>
              <a:buSzPct val="60000"/>
              <a:buFont typeface="Wingdings" pitchFamily="2" charset="2"/>
              <a:buChar char="n"/>
            </a:pPr>
            <a:r>
              <a:rPr lang="zh-CN" altLang="en-US" sz="2400">
                <a:solidFill>
                  <a:schemeClr val="folHlink"/>
                </a:solidFill>
              </a:rPr>
              <a:t>命令处理程序：</a:t>
            </a:r>
            <a:r>
              <a:rPr lang="zh-CN" altLang="en-US" sz="2400"/>
              <a:t>对用户</a:t>
            </a:r>
            <a:r>
              <a:rPr lang="zh-CN" altLang="en-US" sz="2400">
                <a:solidFill>
                  <a:schemeClr val="folHlink"/>
                </a:solidFill>
              </a:rPr>
              <a:t>命令进行分析和执行。</a:t>
            </a:r>
            <a:endParaRPr lang="zh-CN" altLang="en-US" sz="24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b="1" smtClean="0"/>
              <a:t>MS DOS</a:t>
            </a:r>
            <a:r>
              <a:rPr lang="zh-CN" altLang="en-US" b="1" smtClean="0"/>
              <a:t>的特点</a:t>
            </a:r>
          </a:p>
        </p:txBody>
      </p:sp>
      <p:sp>
        <p:nvSpPr>
          <p:cNvPr id="67587" name="Rectangle 3"/>
          <p:cNvSpPr>
            <a:spLocks noGrp="1" noChangeArrowheads="1"/>
          </p:cNvSpPr>
          <p:nvPr>
            <p:ph type="body" idx="1"/>
          </p:nvPr>
        </p:nvSpPr>
        <p:spPr>
          <a:xfrm>
            <a:off x="971550" y="1916113"/>
            <a:ext cx="7772400" cy="5084762"/>
          </a:xfrm>
        </p:spPr>
        <p:txBody>
          <a:bodyPr/>
          <a:lstStyle/>
          <a:p>
            <a:pPr eaLnBrk="1" hangingPunct="1">
              <a:lnSpc>
                <a:spcPct val="120000"/>
              </a:lnSpc>
              <a:spcBef>
                <a:spcPct val="0"/>
              </a:spcBef>
            </a:pPr>
            <a:r>
              <a:rPr lang="zh-CN" altLang="en-US" sz="1800" b="1" smtClean="0">
                <a:solidFill>
                  <a:schemeClr val="folHlink"/>
                </a:solidFill>
              </a:rPr>
              <a:t>字符用户界面</a:t>
            </a:r>
            <a:r>
              <a:rPr lang="zh-CN" altLang="en-US" sz="1800" b="1" smtClean="0"/>
              <a:t>。作业管理：命令行，批处理程序（</a:t>
            </a:r>
            <a:r>
              <a:rPr lang="en-US" altLang="zh-CN" sz="1800" b="1" smtClean="0"/>
              <a:t>BAT</a:t>
            </a:r>
            <a:r>
              <a:rPr lang="zh-CN" altLang="en-US" sz="1800" b="1" smtClean="0"/>
              <a:t>文件），菜单式。编程时通过</a:t>
            </a:r>
            <a:r>
              <a:rPr lang="zh-CN" altLang="en-US" sz="1800" b="1" smtClean="0">
                <a:solidFill>
                  <a:schemeClr val="folHlink"/>
                </a:solidFill>
              </a:rPr>
              <a:t>软中断调用</a:t>
            </a:r>
            <a:r>
              <a:rPr lang="en-US" altLang="zh-CN" sz="1800" b="1" smtClean="0"/>
              <a:t>(int 21h)</a:t>
            </a:r>
            <a:r>
              <a:rPr lang="zh-CN" altLang="en-US" sz="1800" b="1" smtClean="0"/>
              <a:t>来使用系统功能。</a:t>
            </a:r>
          </a:p>
          <a:p>
            <a:pPr eaLnBrk="1" hangingPunct="1">
              <a:lnSpc>
                <a:spcPct val="120000"/>
              </a:lnSpc>
              <a:spcBef>
                <a:spcPct val="0"/>
              </a:spcBef>
            </a:pPr>
            <a:r>
              <a:rPr lang="en-US" altLang="zh-CN" sz="1800" b="1" smtClean="0">
                <a:solidFill>
                  <a:schemeClr val="folHlink"/>
                </a:solidFill>
              </a:rPr>
              <a:t>"</a:t>
            </a:r>
            <a:r>
              <a:rPr lang="zh-CN" altLang="en-US" sz="1800" b="1" smtClean="0">
                <a:solidFill>
                  <a:schemeClr val="folHlink"/>
                </a:solidFill>
              </a:rPr>
              <a:t>准多任务</a:t>
            </a:r>
            <a:r>
              <a:rPr lang="en-US" altLang="zh-CN" sz="1800" b="1" smtClean="0">
                <a:solidFill>
                  <a:schemeClr val="folHlink"/>
                </a:solidFill>
              </a:rPr>
              <a:t>"</a:t>
            </a:r>
            <a:r>
              <a:rPr lang="zh-CN" altLang="en-US" sz="1800" b="1" smtClean="0">
                <a:solidFill>
                  <a:schemeClr val="folHlink"/>
                </a:solidFill>
              </a:rPr>
              <a:t>：</a:t>
            </a:r>
            <a:r>
              <a:rPr lang="zh-CN" altLang="en-US" sz="1800" b="1" smtClean="0"/>
              <a:t>通过内存驻留程序</a:t>
            </a:r>
            <a:r>
              <a:rPr lang="en-US" altLang="zh-CN" sz="1800" b="1" smtClean="0">
                <a:solidFill>
                  <a:schemeClr val="folHlink"/>
                </a:solidFill>
              </a:rPr>
              <a:t>TSR</a:t>
            </a:r>
            <a:r>
              <a:rPr lang="en-US" altLang="zh-CN" sz="1800" b="1" smtClean="0"/>
              <a:t>(Terminated and Stay Resident)</a:t>
            </a:r>
            <a:r>
              <a:rPr lang="zh-CN" altLang="en-US" sz="1800" b="1" smtClean="0"/>
              <a:t>来实现，通过时钟中断或键盘中断</a:t>
            </a:r>
            <a:r>
              <a:rPr lang="en-US" altLang="zh-CN" sz="1800" b="1" smtClean="0"/>
              <a:t>"</a:t>
            </a:r>
            <a:r>
              <a:rPr lang="zh-CN" altLang="en-US" sz="1800" b="1" smtClean="0"/>
              <a:t>热键</a:t>
            </a:r>
            <a:r>
              <a:rPr lang="en-US" altLang="zh-CN" sz="1800" b="1" smtClean="0"/>
              <a:t>hotkey"</a:t>
            </a:r>
            <a:r>
              <a:rPr lang="zh-CN" altLang="en-US" sz="1800" b="1" smtClean="0"/>
              <a:t>来激活其他任务。</a:t>
            </a:r>
          </a:p>
          <a:p>
            <a:pPr eaLnBrk="1" hangingPunct="1">
              <a:lnSpc>
                <a:spcPct val="120000"/>
              </a:lnSpc>
              <a:spcBef>
                <a:spcPct val="0"/>
              </a:spcBef>
            </a:pPr>
            <a:r>
              <a:rPr lang="zh-CN" altLang="en-US" sz="1800" b="1" smtClean="0">
                <a:solidFill>
                  <a:schemeClr val="folHlink"/>
                </a:solidFill>
              </a:rPr>
              <a:t>不支持虚拟存储，没有存储保护</a:t>
            </a:r>
            <a:r>
              <a:rPr lang="zh-CN" altLang="en-US" sz="1800" b="1" smtClean="0"/>
              <a:t>。采用段式分配</a:t>
            </a:r>
            <a:r>
              <a:rPr lang="en-US" altLang="zh-CN" sz="1800" b="1" smtClean="0"/>
              <a:t>(</a:t>
            </a:r>
            <a:r>
              <a:rPr lang="zh-CN" altLang="en-US" sz="1800" b="1" smtClean="0"/>
              <a:t>内存块</a:t>
            </a:r>
            <a:r>
              <a:rPr lang="en-US" altLang="zh-CN" sz="1800" b="1" smtClean="0"/>
              <a:t>)</a:t>
            </a:r>
            <a:r>
              <a:rPr lang="zh-CN" altLang="en-US" sz="1800" b="1" smtClean="0"/>
              <a:t>，可直接访问的最大地址空间为</a:t>
            </a:r>
            <a:r>
              <a:rPr lang="en-US" altLang="zh-CN" sz="1800" b="1" smtClean="0"/>
              <a:t>1MB</a:t>
            </a:r>
            <a:r>
              <a:rPr lang="zh-CN" altLang="en-US" sz="1800" b="1" smtClean="0"/>
              <a:t>。其余的内存只能通过作为扩展内存</a:t>
            </a:r>
            <a:r>
              <a:rPr lang="en-US" altLang="zh-CN" sz="1800" b="1" smtClean="0"/>
              <a:t>(</a:t>
            </a:r>
            <a:r>
              <a:rPr lang="en-US" altLang="zh-CN" sz="1800" b="1" smtClean="0">
                <a:solidFill>
                  <a:schemeClr val="folHlink"/>
                </a:solidFill>
              </a:rPr>
              <a:t>XMS</a:t>
            </a:r>
            <a:r>
              <a:rPr lang="en-US" altLang="zh-CN" sz="1800" b="1" smtClean="0"/>
              <a:t>)</a:t>
            </a:r>
            <a:r>
              <a:rPr lang="zh-CN" altLang="en-US" sz="1800" b="1" smtClean="0"/>
              <a:t>或扩充内存</a:t>
            </a:r>
            <a:r>
              <a:rPr lang="en-US" altLang="zh-CN" sz="1800" b="1" smtClean="0"/>
              <a:t>(</a:t>
            </a:r>
            <a:r>
              <a:rPr lang="en-US" altLang="zh-CN" sz="1800" b="1" smtClean="0">
                <a:solidFill>
                  <a:schemeClr val="folHlink"/>
                </a:solidFill>
              </a:rPr>
              <a:t>EMS</a:t>
            </a:r>
            <a:r>
              <a:rPr lang="en-US" altLang="zh-CN" sz="1800" b="1" smtClean="0"/>
              <a:t>)</a:t>
            </a:r>
            <a:r>
              <a:rPr lang="zh-CN" altLang="en-US" sz="1800" b="1" smtClean="0"/>
              <a:t>来使用。</a:t>
            </a:r>
          </a:p>
          <a:p>
            <a:pPr lvl="1" eaLnBrk="1" hangingPunct="1">
              <a:lnSpc>
                <a:spcPct val="120000"/>
              </a:lnSpc>
              <a:spcBef>
                <a:spcPct val="0"/>
              </a:spcBef>
            </a:pPr>
            <a:r>
              <a:rPr lang="en-US" altLang="zh-CN" sz="1800" b="1" smtClean="0"/>
              <a:t>XMS</a:t>
            </a:r>
            <a:r>
              <a:rPr lang="zh-CN" altLang="en-US" sz="1800" b="1" smtClean="0"/>
              <a:t>是</a:t>
            </a:r>
            <a:r>
              <a:rPr lang="zh-CN" altLang="en-US" sz="1800" b="1" smtClean="0">
                <a:solidFill>
                  <a:schemeClr val="folHlink"/>
                </a:solidFill>
              </a:rPr>
              <a:t>段式</a:t>
            </a:r>
            <a:r>
              <a:rPr lang="zh-CN" altLang="en-US" sz="1800" b="1" smtClean="0"/>
              <a:t>分配，通过内存数据</a:t>
            </a:r>
            <a:r>
              <a:rPr lang="zh-CN" altLang="en-US" sz="1800" b="1" smtClean="0">
                <a:solidFill>
                  <a:schemeClr val="folHlink"/>
                </a:solidFill>
              </a:rPr>
              <a:t>搬移</a:t>
            </a:r>
            <a:r>
              <a:rPr lang="zh-CN" altLang="en-US" sz="1800" b="1" smtClean="0"/>
              <a:t>来使用</a:t>
            </a:r>
            <a:r>
              <a:rPr lang="en-US" altLang="zh-CN" sz="1800" b="1" smtClean="0"/>
              <a:t>XMS</a:t>
            </a:r>
            <a:r>
              <a:rPr lang="zh-CN" altLang="en-US" sz="1800" b="1" smtClean="0"/>
              <a:t>区域</a:t>
            </a:r>
          </a:p>
          <a:p>
            <a:pPr lvl="1" eaLnBrk="1" hangingPunct="1">
              <a:lnSpc>
                <a:spcPct val="120000"/>
              </a:lnSpc>
              <a:spcBef>
                <a:spcPct val="0"/>
              </a:spcBef>
            </a:pPr>
            <a:r>
              <a:rPr lang="en-US" altLang="zh-CN" sz="1800" b="1" smtClean="0"/>
              <a:t>EMS</a:t>
            </a:r>
            <a:r>
              <a:rPr lang="zh-CN" altLang="en-US" sz="1800" b="1" smtClean="0"/>
              <a:t>是</a:t>
            </a:r>
            <a:r>
              <a:rPr lang="zh-CN" altLang="en-US" sz="1800" b="1" smtClean="0">
                <a:solidFill>
                  <a:schemeClr val="folHlink"/>
                </a:solidFill>
              </a:rPr>
              <a:t>页式</a:t>
            </a:r>
            <a:r>
              <a:rPr lang="zh-CN" altLang="en-US" sz="1800" b="1" smtClean="0"/>
              <a:t>分配，通过</a:t>
            </a:r>
            <a:r>
              <a:rPr lang="zh-CN" altLang="en-US" sz="1800" b="1" smtClean="0">
                <a:solidFill>
                  <a:schemeClr val="folHlink"/>
                </a:solidFill>
              </a:rPr>
              <a:t>页面的映射</a:t>
            </a:r>
            <a:r>
              <a:rPr lang="zh-CN" altLang="en-US" sz="1800" b="1" smtClean="0"/>
              <a:t>来使用</a:t>
            </a:r>
            <a:r>
              <a:rPr lang="en-US" altLang="zh-CN" sz="1800" b="1" smtClean="0"/>
              <a:t>EMS</a:t>
            </a:r>
            <a:r>
              <a:rPr lang="zh-CN" altLang="en-US" sz="1800" b="1" smtClean="0"/>
              <a:t>区域</a:t>
            </a:r>
          </a:p>
          <a:p>
            <a:pPr lvl="1" eaLnBrk="1" hangingPunct="1">
              <a:lnSpc>
                <a:spcPct val="120000"/>
              </a:lnSpc>
              <a:spcBef>
                <a:spcPct val="0"/>
              </a:spcBef>
            </a:pPr>
            <a:r>
              <a:rPr lang="zh-CN" altLang="en-US" sz="1800" b="1" smtClean="0"/>
              <a:t>或者用支持</a:t>
            </a:r>
            <a:r>
              <a:rPr lang="zh-CN" altLang="en-US" sz="1800" b="1" smtClean="0">
                <a:solidFill>
                  <a:schemeClr val="folHlink"/>
                </a:solidFill>
              </a:rPr>
              <a:t>保护方式</a:t>
            </a:r>
            <a:r>
              <a:rPr lang="zh-CN" altLang="en-US" sz="1800" b="1" smtClean="0"/>
              <a:t>的编程工具</a:t>
            </a:r>
          </a:p>
          <a:p>
            <a:pPr eaLnBrk="1" hangingPunct="1">
              <a:lnSpc>
                <a:spcPct val="120000"/>
              </a:lnSpc>
              <a:spcBef>
                <a:spcPct val="0"/>
              </a:spcBef>
            </a:pPr>
            <a:r>
              <a:rPr lang="zh-CN" altLang="en-US" sz="1800" b="1" smtClean="0">
                <a:solidFill>
                  <a:schemeClr val="folHlink"/>
                </a:solidFill>
              </a:rPr>
              <a:t>文件系统</a:t>
            </a:r>
            <a:r>
              <a:rPr lang="zh-CN" altLang="en-US" sz="1800" b="1" smtClean="0"/>
              <a:t>为</a:t>
            </a:r>
            <a:r>
              <a:rPr lang="en-US" altLang="zh-CN" sz="1800" b="1" smtClean="0">
                <a:solidFill>
                  <a:schemeClr val="folHlink"/>
                </a:solidFill>
              </a:rPr>
              <a:t>FAT</a:t>
            </a:r>
            <a:r>
              <a:rPr lang="en-US" altLang="zh-CN" sz="1800" b="1" smtClean="0"/>
              <a:t>(File Allocation Table)</a:t>
            </a:r>
            <a:r>
              <a:rPr lang="zh-CN" altLang="en-US" sz="1800" b="1" smtClean="0"/>
              <a:t>格式（磁盘卷，多级目录，文件名 </a:t>
            </a:r>
            <a:r>
              <a:rPr lang="en-US" altLang="zh-CN" sz="1800" b="1" smtClean="0"/>
              <a:t>8+3 </a:t>
            </a:r>
            <a:r>
              <a:rPr lang="zh-CN" altLang="en-US" sz="1800" b="1" smtClean="0"/>
              <a:t>个字符；分区容量最大为</a:t>
            </a:r>
            <a:r>
              <a:rPr lang="en-US" altLang="zh-CN" sz="1800" b="1" smtClean="0"/>
              <a:t>2GB</a:t>
            </a:r>
            <a:r>
              <a:rPr lang="zh-CN" altLang="en-US" sz="1800" b="1" smtClean="0"/>
              <a:t>）；有文件属性，没有区分用户的访问权限保护。</a:t>
            </a:r>
          </a:p>
          <a:p>
            <a:pPr eaLnBrk="1" hangingPunct="1">
              <a:lnSpc>
                <a:spcPct val="120000"/>
              </a:lnSpc>
              <a:spcBef>
                <a:spcPct val="0"/>
              </a:spcBef>
            </a:pPr>
            <a:r>
              <a:rPr lang="zh-CN" altLang="en-US" sz="1800" b="1" smtClean="0">
                <a:solidFill>
                  <a:schemeClr val="folHlink"/>
                </a:solidFill>
              </a:rPr>
              <a:t>设备驱动程序在系统起动时加载。</a:t>
            </a:r>
            <a:r>
              <a:rPr lang="zh-CN" altLang="en-US" sz="1800" b="1" smtClean="0"/>
              <a:t>分为</a:t>
            </a:r>
            <a:r>
              <a:rPr lang="zh-CN" altLang="en-US" sz="1800" b="1" smtClean="0">
                <a:solidFill>
                  <a:schemeClr val="folHlink"/>
                </a:solidFill>
              </a:rPr>
              <a:t>字符设备</a:t>
            </a:r>
            <a:r>
              <a:rPr lang="zh-CN" altLang="en-US" sz="1800" b="1" smtClean="0"/>
              <a:t>和</a:t>
            </a:r>
            <a:r>
              <a:rPr lang="zh-CN" altLang="en-US" sz="1800" b="1" smtClean="0">
                <a:solidFill>
                  <a:schemeClr val="folHlink"/>
                </a:solidFill>
              </a:rPr>
              <a:t>块设备</a:t>
            </a:r>
            <a:r>
              <a:rPr lang="zh-CN" altLang="en-US" sz="1800" b="1" smtClean="0"/>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zh-CN" smtClean="0"/>
              <a:t>Windows 3.x, Windows 95, Windows NT, Windows 2000</a:t>
            </a:r>
          </a:p>
        </p:txBody>
      </p:sp>
      <p:sp>
        <p:nvSpPr>
          <p:cNvPr id="68611" name="Text Box 4"/>
          <p:cNvSpPr txBox="1">
            <a:spLocks noChangeArrowheads="1"/>
          </p:cNvSpPr>
          <p:nvPr/>
        </p:nvSpPr>
        <p:spPr bwMode="auto">
          <a:xfrm>
            <a:off x="1169988" y="1916113"/>
            <a:ext cx="7392987" cy="822325"/>
          </a:xfrm>
          <a:prstGeom prst="rect">
            <a:avLst/>
          </a:prstGeom>
          <a:noFill/>
          <a:ln w="9525">
            <a:noFill/>
            <a:miter lim="800000"/>
            <a:headEnd/>
            <a:tailEnd/>
          </a:ln>
        </p:spPr>
        <p:txBody>
          <a:bodyPr wrap="none">
            <a:spAutoFit/>
          </a:bodyPr>
          <a:lstStyle/>
          <a:p>
            <a:r>
              <a:rPr kumimoji="1" lang="en-US" altLang="zh-CN" sz="2400">
                <a:latin typeface="Times New Roman" pitchFamily="18" charset="0"/>
              </a:rPr>
              <a:t>CPU 80386</a:t>
            </a:r>
          </a:p>
          <a:p>
            <a:r>
              <a:rPr kumimoji="1" lang="zh-CN" altLang="en-US" sz="2400">
                <a:solidFill>
                  <a:schemeClr val="folHlink"/>
                </a:solidFill>
                <a:latin typeface="Times New Roman" pitchFamily="18" charset="0"/>
              </a:rPr>
              <a:t>单用户多任务</a:t>
            </a:r>
            <a:r>
              <a:rPr kumimoji="1" lang="zh-CN" altLang="en-US" sz="2400">
                <a:latin typeface="Times New Roman" pitchFamily="18" charset="0"/>
              </a:rPr>
              <a:t>（分时系统），</a:t>
            </a:r>
            <a:r>
              <a:rPr kumimoji="1" lang="en-US" altLang="zh-CN" sz="2400">
                <a:solidFill>
                  <a:schemeClr val="folHlink"/>
                </a:solidFill>
                <a:latin typeface="Times New Roman" pitchFamily="18" charset="0"/>
              </a:rPr>
              <a:t>16</a:t>
            </a:r>
            <a:r>
              <a:rPr kumimoji="1" lang="zh-CN" altLang="en-US" sz="2400">
                <a:solidFill>
                  <a:schemeClr val="folHlink"/>
                </a:solidFill>
                <a:latin typeface="Times New Roman" pitchFamily="18" charset="0"/>
              </a:rPr>
              <a:t>位</a:t>
            </a:r>
            <a:r>
              <a:rPr kumimoji="1" lang="en-US" altLang="zh-CN" sz="2400">
                <a:solidFill>
                  <a:schemeClr val="folHlink"/>
                </a:solidFill>
                <a:latin typeface="Times New Roman" pitchFamily="18" charset="0"/>
              </a:rPr>
              <a:t>/16</a:t>
            </a:r>
            <a:r>
              <a:rPr kumimoji="1" lang="zh-CN" altLang="en-US" sz="2400">
                <a:solidFill>
                  <a:schemeClr val="folHlink"/>
                </a:solidFill>
                <a:latin typeface="Times New Roman" pitchFamily="18" charset="0"/>
              </a:rPr>
              <a:t>和</a:t>
            </a:r>
            <a:r>
              <a:rPr kumimoji="1" lang="en-US" altLang="zh-CN" sz="2400">
                <a:solidFill>
                  <a:schemeClr val="folHlink"/>
                </a:solidFill>
                <a:latin typeface="Times New Roman" pitchFamily="18" charset="0"/>
              </a:rPr>
              <a:t>32</a:t>
            </a:r>
            <a:r>
              <a:rPr kumimoji="1" lang="zh-CN" altLang="en-US" sz="2400">
                <a:solidFill>
                  <a:schemeClr val="folHlink"/>
                </a:solidFill>
                <a:latin typeface="Times New Roman" pitchFamily="18" charset="0"/>
              </a:rPr>
              <a:t>位混合</a:t>
            </a:r>
            <a:r>
              <a:rPr kumimoji="1" lang="en-US" altLang="zh-CN" sz="2400">
                <a:solidFill>
                  <a:schemeClr val="folHlink"/>
                </a:solidFill>
                <a:latin typeface="Times New Roman" pitchFamily="18" charset="0"/>
              </a:rPr>
              <a:t>/32</a:t>
            </a:r>
            <a:r>
              <a:rPr kumimoji="1" lang="zh-CN" altLang="en-US" sz="2400">
                <a:solidFill>
                  <a:schemeClr val="folHlink"/>
                </a:solidFill>
                <a:latin typeface="Times New Roman" pitchFamily="18" charset="0"/>
              </a:rPr>
              <a:t>位</a:t>
            </a:r>
          </a:p>
        </p:txBody>
      </p:sp>
      <p:sp>
        <p:nvSpPr>
          <p:cNvPr id="68612" name="Rectangle 5"/>
          <p:cNvSpPr>
            <a:spLocks noChangeArrowheads="1"/>
          </p:cNvSpPr>
          <p:nvPr/>
        </p:nvSpPr>
        <p:spPr bwMode="auto">
          <a:xfrm>
            <a:off x="1258888" y="2781300"/>
            <a:ext cx="7273925" cy="3454400"/>
          </a:xfrm>
          <a:prstGeom prst="rect">
            <a:avLst/>
          </a:prstGeom>
          <a:noFill/>
          <a:ln w="9525">
            <a:noFill/>
            <a:miter lim="800000"/>
            <a:headEnd/>
            <a:tailEnd/>
          </a:ln>
        </p:spPr>
        <p:txBody>
          <a:bodyPr>
            <a:spAutoFit/>
          </a:bodyPr>
          <a:lstStyle/>
          <a:p>
            <a:pPr>
              <a:lnSpc>
                <a:spcPct val="120000"/>
              </a:lnSpc>
              <a:spcBef>
                <a:spcPct val="10000"/>
              </a:spcBef>
              <a:spcAft>
                <a:spcPct val="25000"/>
              </a:spcAft>
            </a:pPr>
            <a:r>
              <a:rPr kumimoji="1" lang="en-US" altLang="zh-CN" sz="2000"/>
              <a:t>		Windows</a:t>
            </a:r>
            <a:r>
              <a:rPr kumimoji="1" lang="zh-CN" altLang="en-US" sz="2000"/>
              <a:t>的历史</a:t>
            </a:r>
          </a:p>
          <a:p>
            <a:pPr>
              <a:lnSpc>
                <a:spcPct val="120000"/>
              </a:lnSpc>
            </a:pPr>
            <a:r>
              <a:rPr kumimoji="1" lang="en-US" altLang="zh-CN" sz="2000"/>
              <a:t>1990</a:t>
            </a:r>
            <a:r>
              <a:rPr kumimoji="1" lang="zh-CN" altLang="en-US" sz="2000"/>
              <a:t>年：</a:t>
            </a:r>
            <a:r>
              <a:rPr kumimoji="1" lang="en-US" altLang="zh-CN" sz="2000">
                <a:solidFill>
                  <a:schemeClr val="folHlink"/>
                </a:solidFill>
              </a:rPr>
              <a:t>Windows 3.0</a:t>
            </a:r>
            <a:r>
              <a:rPr kumimoji="1" lang="zh-CN" altLang="en-US" sz="2000"/>
              <a:t>（成功版本），</a:t>
            </a:r>
            <a:r>
              <a:rPr kumimoji="1" lang="en-US" altLang="zh-CN" sz="2000">
                <a:solidFill>
                  <a:schemeClr val="folHlink"/>
                </a:solidFill>
              </a:rPr>
              <a:t>16</a:t>
            </a:r>
            <a:r>
              <a:rPr kumimoji="1" lang="zh-CN" altLang="en-US" sz="2000">
                <a:solidFill>
                  <a:schemeClr val="folHlink"/>
                </a:solidFill>
              </a:rPr>
              <a:t>位</a:t>
            </a:r>
            <a:r>
              <a:rPr kumimoji="1" lang="en-US" altLang="zh-CN" sz="2000">
                <a:solidFill>
                  <a:schemeClr val="folHlink"/>
                </a:solidFill>
              </a:rPr>
              <a:t>OS</a:t>
            </a:r>
            <a:r>
              <a:rPr kumimoji="1" lang="zh-CN" altLang="en-US" sz="2000"/>
              <a:t>，借见</a:t>
            </a:r>
            <a:r>
              <a:rPr kumimoji="1" lang="en-US" altLang="zh-CN" sz="2000"/>
              <a:t>Apple Macintosh</a:t>
            </a:r>
            <a:r>
              <a:rPr kumimoji="1" lang="zh-CN" altLang="en-US" sz="2000"/>
              <a:t>给出友好的用户界面；</a:t>
            </a:r>
          </a:p>
          <a:p>
            <a:pPr>
              <a:lnSpc>
                <a:spcPct val="120000"/>
              </a:lnSpc>
            </a:pPr>
            <a:r>
              <a:rPr kumimoji="1" lang="en-US" altLang="zh-CN" sz="2000"/>
              <a:t>1993</a:t>
            </a:r>
            <a:r>
              <a:rPr kumimoji="1" lang="zh-CN" altLang="en-US" sz="2000"/>
              <a:t>年：</a:t>
            </a:r>
            <a:r>
              <a:rPr kumimoji="1" lang="en-US" altLang="zh-CN" sz="2000">
                <a:solidFill>
                  <a:schemeClr val="folHlink"/>
                </a:solidFill>
              </a:rPr>
              <a:t>Windows NT 3.1, 32</a:t>
            </a:r>
            <a:r>
              <a:rPr kumimoji="1" lang="zh-CN" altLang="en-US" sz="2000">
                <a:solidFill>
                  <a:schemeClr val="folHlink"/>
                </a:solidFill>
              </a:rPr>
              <a:t>位</a:t>
            </a:r>
            <a:r>
              <a:rPr kumimoji="1" lang="en-US" altLang="zh-CN" sz="2000">
                <a:solidFill>
                  <a:schemeClr val="folHlink"/>
                </a:solidFill>
              </a:rPr>
              <a:t>OS</a:t>
            </a:r>
            <a:r>
              <a:rPr kumimoji="1" lang="zh-CN" altLang="en-US" sz="2000">
                <a:solidFill>
                  <a:schemeClr val="folHlink"/>
                </a:solidFill>
              </a:rPr>
              <a:t>，支持</a:t>
            </a:r>
            <a:r>
              <a:rPr kumimoji="1" lang="en-US" altLang="zh-CN" sz="2000">
                <a:solidFill>
                  <a:schemeClr val="folHlink"/>
                </a:solidFill>
              </a:rPr>
              <a:t>DOS</a:t>
            </a:r>
            <a:r>
              <a:rPr kumimoji="1" lang="zh-CN" altLang="en-US" sz="2000">
                <a:solidFill>
                  <a:schemeClr val="folHlink"/>
                </a:solidFill>
              </a:rPr>
              <a:t>和</a:t>
            </a:r>
            <a:r>
              <a:rPr kumimoji="1" lang="en-US" altLang="zh-CN" sz="2000">
                <a:solidFill>
                  <a:schemeClr val="folHlink"/>
                </a:solidFill>
              </a:rPr>
              <a:t>Windows</a:t>
            </a:r>
            <a:r>
              <a:rPr kumimoji="1" lang="zh-CN" altLang="en-US" sz="2000">
                <a:solidFill>
                  <a:schemeClr val="folHlink"/>
                </a:solidFill>
              </a:rPr>
              <a:t>应用程序</a:t>
            </a:r>
            <a:r>
              <a:rPr kumimoji="1" lang="zh-CN" altLang="en-US" sz="2000"/>
              <a:t>；</a:t>
            </a:r>
          </a:p>
          <a:p>
            <a:pPr>
              <a:lnSpc>
                <a:spcPct val="120000"/>
              </a:lnSpc>
            </a:pPr>
            <a:r>
              <a:rPr kumimoji="1" lang="en-US" altLang="zh-CN" sz="2000"/>
              <a:t>1999</a:t>
            </a:r>
            <a:r>
              <a:rPr kumimoji="1" lang="zh-CN" altLang="en-US" sz="2000"/>
              <a:t>年</a:t>
            </a:r>
            <a:r>
              <a:rPr kumimoji="1" lang="en-US" altLang="zh-CN" sz="2000"/>
              <a:t>12</a:t>
            </a:r>
            <a:r>
              <a:rPr kumimoji="1" lang="zh-CN" altLang="en-US" sz="2000"/>
              <a:t>月：</a:t>
            </a:r>
            <a:r>
              <a:rPr kumimoji="1" lang="en-US" altLang="zh-CN" sz="2000"/>
              <a:t>Windows 2000(Professional, Server, Advanced Server)</a:t>
            </a:r>
            <a:r>
              <a:rPr kumimoji="1" lang="zh-CN" altLang="en-US" sz="2000"/>
              <a:t>，</a:t>
            </a:r>
            <a:r>
              <a:rPr kumimoji="1" lang="en-US" altLang="zh-CN" sz="2000">
                <a:solidFill>
                  <a:schemeClr val="folHlink"/>
                </a:solidFill>
              </a:rPr>
              <a:t>32</a:t>
            </a:r>
            <a:r>
              <a:rPr kumimoji="1" lang="zh-CN" altLang="en-US" sz="2000">
                <a:solidFill>
                  <a:schemeClr val="folHlink"/>
                </a:solidFill>
              </a:rPr>
              <a:t>位</a:t>
            </a:r>
            <a:r>
              <a:rPr kumimoji="1" lang="en-US" altLang="zh-CN" sz="2000">
                <a:solidFill>
                  <a:schemeClr val="folHlink"/>
                </a:solidFill>
              </a:rPr>
              <a:t>OS</a:t>
            </a:r>
            <a:r>
              <a:rPr kumimoji="1" lang="zh-CN" altLang="en-US" sz="2000"/>
              <a:t>；</a:t>
            </a:r>
          </a:p>
          <a:p>
            <a:pPr>
              <a:lnSpc>
                <a:spcPct val="120000"/>
              </a:lnSpc>
            </a:pPr>
            <a:r>
              <a:rPr kumimoji="1" lang="en-US" altLang="zh-CN" sz="2000"/>
              <a:t>2000</a:t>
            </a:r>
            <a:r>
              <a:rPr kumimoji="1" lang="zh-CN" altLang="en-US" sz="2000"/>
              <a:t>年</a:t>
            </a:r>
            <a:r>
              <a:rPr kumimoji="1" lang="en-US" altLang="zh-CN" sz="2000"/>
              <a:t>10</a:t>
            </a:r>
            <a:r>
              <a:rPr kumimoji="1" lang="zh-CN" altLang="en-US" sz="2000"/>
              <a:t>月： </a:t>
            </a:r>
            <a:r>
              <a:rPr kumimoji="1" lang="en-US" altLang="zh-CN" sz="2000"/>
              <a:t>Windows  Me</a:t>
            </a:r>
          </a:p>
          <a:p>
            <a:pPr>
              <a:lnSpc>
                <a:spcPct val="120000"/>
              </a:lnSpc>
            </a:pPr>
            <a:r>
              <a:rPr kumimoji="1" lang="en-US" altLang="zh-CN" sz="2000"/>
              <a:t>2001</a:t>
            </a:r>
            <a:r>
              <a:rPr kumimoji="1" lang="zh-CN" altLang="en-US" sz="2000"/>
              <a:t>年： </a:t>
            </a:r>
            <a:r>
              <a:rPr kumimoji="1" lang="en-US" altLang="zh-CN" sz="2000"/>
              <a:t>Windows XP</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3"/>
          <p:cNvSpPr>
            <a:spLocks noChangeArrowheads="1"/>
          </p:cNvSpPr>
          <p:nvPr/>
        </p:nvSpPr>
        <p:spPr bwMode="auto">
          <a:xfrm>
            <a:off x="0" y="0"/>
            <a:ext cx="9144000" cy="6858000"/>
          </a:xfrm>
          <a:prstGeom prst="rect">
            <a:avLst/>
          </a:prstGeom>
          <a:solidFill>
            <a:srgbClr val="99CCFF"/>
          </a:solidFill>
          <a:ln w="9525">
            <a:solidFill>
              <a:schemeClr val="tx1"/>
            </a:solidFill>
            <a:miter lim="800000"/>
            <a:headEnd/>
            <a:tailEnd/>
          </a:ln>
        </p:spPr>
        <p:txBody>
          <a:bodyPr wrap="none" anchor="ctr"/>
          <a:lstStyle/>
          <a:p>
            <a:endParaRPr lang="zh-CN" altLang="en-US" b="0"/>
          </a:p>
        </p:txBody>
      </p:sp>
      <p:graphicFrame>
        <p:nvGraphicFramePr>
          <p:cNvPr id="9218" name="Object 16"/>
          <p:cNvGraphicFramePr>
            <a:graphicFrameLocks noGrp="1" noChangeAspect="1"/>
          </p:cNvGraphicFramePr>
          <p:nvPr>
            <p:ph/>
          </p:nvPr>
        </p:nvGraphicFramePr>
        <p:xfrm>
          <a:off x="179388" y="333375"/>
          <a:ext cx="8424862" cy="6535738"/>
        </p:xfrm>
        <a:graphic>
          <a:graphicData uri="http://schemas.openxmlformats.org/presentationml/2006/ole">
            <mc:AlternateContent xmlns:mc="http://schemas.openxmlformats.org/markup-compatibility/2006">
              <mc:Choice xmlns:v="urn:schemas-microsoft-com:vml" Requires="v">
                <p:oleObj spid="_x0000_s9238" name="Visio" r:id="rId3" imgW="7019892" imgH="5689952" progId="Visio.Drawing.11">
                  <p:embed/>
                </p:oleObj>
              </mc:Choice>
              <mc:Fallback>
                <p:oleObj name="Visio" r:id="rId3" imgW="7019892" imgH="5689952" progId="Visio.Drawing.11">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333375"/>
                        <a:ext cx="8424862" cy="6535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smtClean="0"/>
              <a:t>Windows 2000</a:t>
            </a:r>
            <a:r>
              <a:rPr lang="zh-CN" altLang="en-US" smtClean="0"/>
              <a:t>的特点</a:t>
            </a:r>
          </a:p>
        </p:txBody>
      </p:sp>
      <p:sp>
        <p:nvSpPr>
          <p:cNvPr id="69635" name="Rectangle 3"/>
          <p:cNvSpPr>
            <a:spLocks noGrp="1" noChangeArrowheads="1"/>
          </p:cNvSpPr>
          <p:nvPr>
            <p:ph type="body" idx="1"/>
          </p:nvPr>
        </p:nvSpPr>
        <p:spPr>
          <a:xfrm>
            <a:off x="1182688" y="1728788"/>
            <a:ext cx="7566025" cy="4940300"/>
          </a:xfrm>
        </p:spPr>
        <p:txBody>
          <a:bodyPr/>
          <a:lstStyle/>
          <a:p>
            <a:pPr eaLnBrk="1" hangingPunct="1">
              <a:lnSpc>
                <a:spcPct val="110000"/>
              </a:lnSpc>
              <a:spcBef>
                <a:spcPct val="0"/>
              </a:spcBef>
            </a:pPr>
            <a:r>
              <a:rPr lang="zh-CN" altLang="en-US" sz="2400" b="1" smtClean="0">
                <a:latin typeface="Times New Roman" pitchFamily="18" charset="0"/>
              </a:rPr>
              <a:t>支持</a:t>
            </a:r>
            <a:r>
              <a:rPr lang="zh-CN" altLang="en-US" sz="2400" b="1" smtClean="0">
                <a:solidFill>
                  <a:schemeClr val="folHlink"/>
                </a:solidFill>
                <a:latin typeface="Times New Roman" pitchFamily="18" charset="0"/>
              </a:rPr>
              <a:t>对称多处理机</a:t>
            </a:r>
          </a:p>
          <a:p>
            <a:pPr eaLnBrk="1" hangingPunct="1">
              <a:lnSpc>
                <a:spcPct val="110000"/>
              </a:lnSpc>
              <a:spcBef>
                <a:spcPct val="0"/>
              </a:spcBef>
            </a:pPr>
            <a:r>
              <a:rPr lang="zh-CN" altLang="en-US" sz="2400" b="1" smtClean="0">
                <a:latin typeface="Times New Roman" pitchFamily="18" charset="0"/>
              </a:rPr>
              <a:t>真正的</a:t>
            </a:r>
            <a:r>
              <a:rPr lang="en-US" altLang="zh-CN" sz="2400" b="1" smtClean="0">
                <a:solidFill>
                  <a:schemeClr val="folHlink"/>
                </a:solidFill>
                <a:latin typeface="Times New Roman" pitchFamily="18" charset="0"/>
              </a:rPr>
              <a:t>32</a:t>
            </a:r>
            <a:r>
              <a:rPr lang="zh-CN" altLang="en-US" sz="2400" b="1" smtClean="0">
                <a:solidFill>
                  <a:schemeClr val="folHlink"/>
                </a:solidFill>
                <a:latin typeface="Times New Roman" pitchFamily="18" charset="0"/>
              </a:rPr>
              <a:t>位操作系统</a:t>
            </a:r>
            <a:r>
              <a:rPr lang="zh-CN" altLang="en-US" sz="2400" b="1" smtClean="0">
                <a:latin typeface="Times New Roman" pitchFamily="18" charset="0"/>
              </a:rPr>
              <a:t>：除</a:t>
            </a:r>
            <a:r>
              <a:rPr lang="en-US" altLang="zh-CN" sz="2400" b="1" smtClean="0">
                <a:latin typeface="Times New Roman" pitchFamily="18" charset="0"/>
              </a:rPr>
              <a:t>16</a:t>
            </a:r>
            <a:r>
              <a:rPr lang="zh-CN" altLang="en-US" sz="2400" b="1" smtClean="0">
                <a:latin typeface="Times New Roman" pitchFamily="18" charset="0"/>
              </a:rPr>
              <a:t>位应用的支持代码，没有</a:t>
            </a:r>
            <a:r>
              <a:rPr lang="en-US" altLang="zh-CN" sz="2400" b="1" smtClean="0">
                <a:latin typeface="Times New Roman" pitchFamily="18" charset="0"/>
              </a:rPr>
              <a:t>16</a:t>
            </a:r>
            <a:r>
              <a:rPr lang="zh-CN" altLang="en-US" sz="2400" b="1" smtClean="0">
                <a:latin typeface="Times New Roman" pitchFamily="18" charset="0"/>
              </a:rPr>
              <a:t>位的代码；</a:t>
            </a:r>
          </a:p>
          <a:p>
            <a:pPr eaLnBrk="1" hangingPunct="1">
              <a:lnSpc>
                <a:spcPct val="110000"/>
              </a:lnSpc>
              <a:spcBef>
                <a:spcPct val="0"/>
              </a:spcBef>
            </a:pPr>
            <a:r>
              <a:rPr lang="zh-CN" altLang="en-US" sz="2400" b="1" smtClean="0">
                <a:latin typeface="Times New Roman" pitchFamily="18" charset="0"/>
              </a:rPr>
              <a:t>完全的</a:t>
            </a:r>
            <a:r>
              <a:rPr lang="zh-CN" altLang="en-US" sz="2400" b="1" smtClean="0">
                <a:solidFill>
                  <a:schemeClr val="folHlink"/>
                </a:solidFill>
                <a:latin typeface="Times New Roman" pitchFamily="18" charset="0"/>
              </a:rPr>
              <a:t>代码可重入</a:t>
            </a:r>
            <a:r>
              <a:rPr lang="en-US" altLang="zh-CN" sz="2400" b="1" smtClean="0">
                <a:latin typeface="Times New Roman" pitchFamily="18" charset="0"/>
              </a:rPr>
              <a:t>(reentrant)</a:t>
            </a:r>
            <a:r>
              <a:rPr lang="zh-CN" altLang="en-US" sz="2400" b="1" smtClean="0">
                <a:latin typeface="Times New Roman" pitchFamily="18" charset="0"/>
              </a:rPr>
              <a:t>：同一段代码可由多个应用同时访问；</a:t>
            </a:r>
          </a:p>
          <a:p>
            <a:pPr eaLnBrk="1" hangingPunct="1">
              <a:lnSpc>
                <a:spcPct val="110000"/>
              </a:lnSpc>
              <a:spcBef>
                <a:spcPct val="0"/>
              </a:spcBef>
            </a:pPr>
            <a:r>
              <a:rPr lang="zh-CN" altLang="en-US" sz="2400" b="1" smtClean="0">
                <a:solidFill>
                  <a:schemeClr val="folHlink"/>
                </a:solidFill>
                <a:latin typeface="Times New Roman" pitchFamily="18" charset="0"/>
              </a:rPr>
              <a:t>图形用户界面</a:t>
            </a:r>
            <a:r>
              <a:rPr lang="en-US" altLang="zh-CN" sz="2400" b="1" smtClean="0">
                <a:latin typeface="Times New Roman" pitchFamily="18" charset="0"/>
              </a:rPr>
              <a:t>GUI</a:t>
            </a:r>
            <a:r>
              <a:rPr lang="zh-CN" altLang="en-US" sz="2400" b="1" smtClean="0">
                <a:latin typeface="Times New Roman" pitchFamily="18" charset="0"/>
              </a:rPr>
              <a:t>（和字符用户界面）。</a:t>
            </a:r>
          </a:p>
          <a:p>
            <a:pPr eaLnBrk="1" hangingPunct="1">
              <a:lnSpc>
                <a:spcPct val="110000"/>
              </a:lnSpc>
              <a:spcBef>
                <a:spcPct val="0"/>
              </a:spcBef>
            </a:pPr>
            <a:r>
              <a:rPr lang="zh-CN" altLang="en-US" sz="2400" b="1" smtClean="0">
                <a:solidFill>
                  <a:schemeClr val="folHlink"/>
                </a:solidFill>
                <a:latin typeface="Times New Roman" pitchFamily="18" charset="0"/>
              </a:rPr>
              <a:t>抢先式</a:t>
            </a:r>
            <a:r>
              <a:rPr lang="zh-CN" altLang="en-US" sz="2400" b="1" smtClean="0">
                <a:latin typeface="Times New Roman" pitchFamily="18" charset="0"/>
              </a:rPr>
              <a:t>多任务和多线程。支持</a:t>
            </a:r>
            <a:r>
              <a:rPr lang="zh-CN" altLang="en-US" sz="2400" b="1" smtClean="0">
                <a:solidFill>
                  <a:schemeClr val="folHlink"/>
                </a:solidFill>
                <a:latin typeface="Times New Roman" pitchFamily="18" charset="0"/>
              </a:rPr>
              <a:t>动态链接</a:t>
            </a:r>
            <a:r>
              <a:rPr lang="zh-CN" altLang="en-US" sz="2400" b="1" smtClean="0">
                <a:latin typeface="Times New Roman" pitchFamily="18" charset="0"/>
              </a:rPr>
              <a:t>。</a:t>
            </a:r>
          </a:p>
          <a:p>
            <a:pPr eaLnBrk="1" hangingPunct="1">
              <a:lnSpc>
                <a:spcPct val="110000"/>
              </a:lnSpc>
              <a:spcBef>
                <a:spcPct val="0"/>
              </a:spcBef>
            </a:pPr>
            <a:r>
              <a:rPr lang="zh-CN" altLang="en-US" sz="2400" b="1" smtClean="0">
                <a:latin typeface="Times New Roman" pitchFamily="18" charset="0"/>
              </a:rPr>
              <a:t>虚拟存储：</a:t>
            </a:r>
            <a:r>
              <a:rPr lang="zh-CN" altLang="en-US" sz="2400" b="1" smtClean="0">
                <a:solidFill>
                  <a:schemeClr val="folHlink"/>
                </a:solidFill>
                <a:latin typeface="Times New Roman" pitchFamily="18" charset="0"/>
              </a:rPr>
              <a:t>段页式</a:t>
            </a:r>
            <a:r>
              <a:rPr lang="en-US" altLang="zh-CN" sz="2400" b="1" smtClean="0">
                <a:latin typeface="Times New Roman" pitchFamily="18" charset="0"/>
              </a:rPr>
              <a:t>(</a:t>
            </a:r>
            <a:r>
              <a:rPr lang="zh-CN" altLang="en-US" sz="2400" b="1" smtClean="0">
                <a:latin typeface="Times New Roman" pitchFamily="18" charset="0"/>
              </a:rPr>
              <a:t>有存储保护</a:t>
            </a:r>
            <a:r>
              <a:rPr lang="en-US" altLang="zh-CN" sz="2400" b="1" smtClean="0">
                <a:latin typeface="Times New Roman" pitchFamily="18" charset="0"/>
              </a:rPr>
              <a:t>)</a:t>
            </a:r>
            <a:r>
              <a:rPr lang="zh-CN" altLang="en-US" sz="2400" b="1" smtClean="0">
                <a:latin typeface="Times New Roman" pitchFamily="18" charset="0"/>
              </a:rPr>
              <a:t>。</a:t>
            </a:r>
          </a:p>
          <a:p>
            <a:pPr eaLnBrk="1" hangingPunct="1">
              <a:lnSpc>
                <a:spcPct val="110000"/>
              </a:lnSpc>
              <a:spcBef>
                <a:spcPct val="0"/>
              </a:spcBef>
            </a:pPr>
            <a:r>
              <a:rPr lang="zh-CN" altLang="en-US" sz="2400" b="1" smtClean="0">
                <a:solidFill>
                  <a:schemeClr val="folHlink"/>
                </a:solidFill>
                <a:latin typeface="Times New Roman" pitchFamily="18" charset="0"/>
              </a:rPr>
              <a:t>兼容</a:t>
            </a:r>
            <a:r>
              <a:rPr lang="en-US" altLang="zh-CN" sz="2400" b="1" smtClean="0">
                <a:solidFill>
                  <a:schemeClr val="folHlink"/>
                </a:solidFill>
                <a:latin typeface="Times New Roman" pitchFamily="18" charset="0"/>
              </a:rPr>
              <a:t>16</a:t>
            </a:r>
            <a:r>
              <a:rPr lang="zh-CN" altLang="en-US" sz="2400" b="1" smtClean="0">
                <a:solidFill>
                  <a:schemeClr val="folHlink"/>
                </a:solidFill>
                <a:latin typeface="Times New Roman" pitchFamily="18" charset="0"/>
              </a:rPr>
              <a:t>位</a:t>
            </a:r>
            <a:r>
              <a:rPr lang="en-US" altLang="zh-CN" sz="2400" b="1" smtClean="0">
                <a:solidFill>
                  <a:schemeClr val="folHlink"/>
                </a:solidFill>
                <a:latin typeface="Times New Roman" pitchFamily="18" charset="0"/>
              </a:rPr>
              <a:t>Windows</a:t>
            </a:r>
            <a:r>
              <a:rPr lang="zh-CN" altLang="en-US" sz="2400" b="1" smtClean="0">
                <a:solidFill>
                  <a:schemeClr val="folHlink"/>
                </a:solidFill>
                <a:latin typeface="Times New Roman" pitchFamily="18" charset="0"/>
              </a:rPr>
              <a:t>应用</a:t>
            </a:r>
            <a:r>
              <a:rPr lang="zh-CN" altLang="en-US" sz="2400" b="1" smtClean="0">
                <a:latin typeface="Times New Roman" pitchFamily="18" charset="0"/>
              </a:rPr>
              <a:t>：</a:t>
            </a:r>
          </a:p>
          <a:p>
            <a:pPr eaLnBrk="1" hangingPunct="1">
              <a:lnSpc>
                <a:spcPct val="110000"/>
              </a:lnSpc>
              <a:spcBef>
                <a:spcPct val="0"/>
              </a:spcBef>
            </a:pPr>
            <a:r>
              <a:rPr lang="zh-CN" altLang="en-US" sz="2400" b="1" smtClean="0">
                <a:latin typeface="Times New Roman" pitchFamily="18" charset="0"/>
              </a:rPr>
              <a:t>文件系统：</a:t>
            </a:r>
            <a:r>
              <a:rPr lang="en-US" altLang="zh-CN" sz="2400" b="1" smtClean="0">
                <a:solidFill>
                  <a:schemeClr val="folHlink"/>
                </a:solidFill>
                <a:latin typeface="Times New Roman" pitchFamily="18" charset="0"/>
              </a:rPr>
              <a:t>NTFS</a:t>
            </a:r>
            <a:r>
              <a:rPr lang="en-US" altLang="zh-CN" sz="2400" b="1" smtClean="0">
                <a:latin typeface="Times New Roman" pitchFamily="18" charset="0"/>
              </a:rPr>
              <a:t>(HPFS)</a:t>
            </a:r>
            <a:r>
              <a:rPr lang="zh-CN" altLang="en-US" sz="2400" b="1" smtClean="0">
                <a:latin typeface="Times New Roman" pitchFamily="18" charset="0"/>
              </a:rPr>
              <a:t>，支持</a:t>
            </a:r>
            <a:r>
              <a:rPr lang="zh-CN" altLang="en-US" sz="2400" b="1" smtClean="0">
                <a:solidFill>
                  <a:schemeClr val="folHlink"/>
                </a:solidFill>
                <a:latin typeface="Times New Roman" pitchFamily="18" charset="0"/>
              </a:rPr>
              <a:t>安全控制</a:t>
            </a:r>
          </a:p>
          <a:p>
            <a:pPr eaLnBrk="1" hangingPunct="1">
              <a:lnSpc>
                <a:spcPct val="110000"/>
              </a:lnSpc>
              <a:spcBef>
                <a:spcPct val="0"/>
              </a:spcBef>
            </a:pPr>
            <a:r>
              <a:rPr lang="zh-CN" altLang="en-US" sz="2400" b="1" smtClean="0">
                <a:latin typeface="Times New Roman" pitchFamily="18" charset="0"/>
              </a:rPr>
              <a:t>可移植：适用于</a:t>
            </a:r>
            <a:r>
              <a:rPr lang="zh-CN" altLang="en-US" sz="2400" b="1" smtClean="0">
                <a:solidFill>
                  <a:schemeClr val="folHlink"/>
                </a:solidFill>
                <a:latin typeface="Times New Roman" pitchFamily="18" charset="0"/>
              </a:rPr>
              <a:t>多种硬件平台</a:t>
            </a:r>
            <a:r>
              <a:rPr lang="zh-CN" altLang="en-US" sz="2400" b="1" smtClean="0">
                <a:latin typeface="Times New Roman" pitchFamily="18" charset="0"/>
              </a:rPr>
              <a:t>。</a:t>
            </a:r>
          </a:p>
          <a:p>
            <a:pPr eaLnBrk="1" hangingPunct="1">
              <a:lnSpc>
                <a:spcPct val="110000"/>
              </a:lnSpc>
              <a:spcBef>
                <a:spcPct val="0"/>
              </a:spcBef>
            </a:pPr>
            <a:r>
              <a:rPr lang="zh-CN" altLang="en-US" sz="2400" b="1" smtClean="0">
                <a:solidFill>
                  <a:schemeClr val="folHlink"/>
                </a:solidFill>
                <a:latin typeface="Times New Roman" pitchFamily="18" charset="0"/>
              </a:rPr>
              <a:t>面向对象特性</a:t>
            </a:r>
            <a:r>
              <a:rPr lang="zh-CN" altLang="en-US" sz="2400" b="1" smtClean="0">
                <a:latin typeface="Times New Roman" pitchFamily="18" charset="0"/>
              </a:rPr>
              <a:t>：用对象来表示资源。</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0" y="866775"/>
            <a:ext cx="9144000" cy="762000"/>
          </a:xfrm>
          <a:prstGeom prst="rect">
            <a:avLst/>
          </a:prstGeom>
          <a:noFill/>
          <a:ln w="9525">
            <a:noFill/>
            <a:miter lim="800000"/>
            <a:headEnd/>
            <a:tailEnd/>
          </a:ln>
        </p:spPr>
        <p:txBody>
          <a:bodyPr>
            <a:spAutoFit/>
          </a:bodyPr>
          <a:lstStyle/>
          <a:p>
            <a:pPr algn="ctr">
              <a:spcBef>
                <a:spcPct val="50000"/>
              </a:spcBef>
              <a:defRPr/>
            </a:pPr>
            <a:r>
              <a:rPr kumimoji="1" lang="zh-CN" altLang="en-US" sz="4400">
                <a:solidFill>
                  <a:schemeClr val="tx2"/>
                </a:solidFill>
                <a:effectLst>
                  <a:outerShdw blurRad="38100" dist="38100" dir="2700000" algn="tl">
                    <a:srgbClr val="C0C0C0"/>
                  </a:outerShdw>
                </a:effectLst>
                <a:latin typeface="黑体" pitchFamily="2" charset="-122"/>
                <a:ea typeface="黑体" pitchFamily="2" charset="-122"/>
              </a:rPr>
              <a:t>小 结</a:t>
            </a:r>
          </a:p>
        </p:txBody>
      </p:sp>
      <p:sp>
        <p:nvSpPr>
          <p:cNvPr id="91139" name="Text Box 3"/>
          <p:cNvSpPr txBox="1">
            <a:spLocks noChangeArrowheads="1"/>
          </p:cNvSpPr>
          <p:nvPr/>
        </p:nvSpPr>
        <p:spPr bwMode="auto">
          <a:xfrm>
            <a:off x="1254125" y="1898650"/>
            <a:ext cx="6635750" cy="3292475"/>
          </a:xfrm>
          <a:prstGeom prst="rect">
            <a:avLst/>
          </a:prstGeom>
          <a:noFill/>
          <a:ln w="9525">
            <a:noFill/>
            <a:miter lim="800000"/>
            <a:headEnd/>
            <a:tailEnd/>
          </a:ln>
        </p:spPr>
        <p:txBody>
          <a:bodyPr>
            <a:spAutoFit/>
          </a:bodyPr>
          <a:lstStyle/>
          <a:p>
            <a:pPr>
              <a:spcBef>
                <a:spcPts val="600"/>
              </a:spcBef>
              <a:spcAft>
                <a:spcPts val="600"/>
              </a:spcAft>
              <a:defRPr/>
            </a:pPr>
            <a:endParaRPr lang="zh-CN" altLang="en-US" sz="2800" dirty="0">
              <a:latin typeface="Times New Roman" pitchFamily="18" charset="0"/>
            </a:endParaRPr>
          </a:p>
          <a:p>
            <a:pPr>
              <a:spcBef>
                <a:spcPts val="600"/>
              </a:spcBef>
              <a:spcAft>
                <a:spcPts val="600"/>
              </a:spcAft>
              <a:defRPr/>
            </a:pPr>
            <a:r>
              <a:rPr kumimoji="1" lang="zh-CN" altLang="en-US" sz="2800" dirty="0">
                <a:solidFill>
                  <a:schemeClr val="hlink"/>
                </a:solidFill>
                <a:effectLst>
                  <a:outerShdw blurRad="38100" dist="38100" dir="2700000" algn="tl">
                    <a:srgbClr val="C0C0C0"/>
                  </a:outerShdw>
                </a:effectLst>
                <a:latin typeface="楷体_GB2312" pitchFamily="49" charset="-122"/>
                <a:ea typeface="楷体_GB2312" pitchFamily="49" charset="-122"/>
              </a:rPr>
              <a:t>本章重点：</a:t>
            </a:r>
          </a:p>
          <a:p>
            <a:pPr marL="457200" indent="-457200">
              <a:spcBef>
                <a:spcPts val="600"/>
              </a:spcBef>
              <a:spcAft>
                <a:spcPts val="600"/>
              </a:spcAft>
              <a:buFont typeface="Wingdings" pitchFamily="2" charset="2"/>
              <a:buChar char="Ø"/>
              <a:defRPr/>
            </a:pPr>
            <a:r>
              <a:rPr lang="en-US" altLang="zh-CN" sz="2800" dirty="0">
                <a:latin typeface="Times New Roman" pitchFamily="18" charset="0"/>
              </a:rPr>
              <a:t>OS</a:t>
            </a:r>
            <a:r>
              <a:rPr lang="zh-CN" altLang="en-US" sz="2800" dirty="0">
                <a:latin typeface="Times New Roman" pitchFamily="18" charset="0"/>
              </a:rPr>
              <a:t>的概念、特征和功能；</a:t>
            </a:r>
          </a:p>
          <a:p>
            <a:pPr marL="457200" indent="-457200">
              <a:spcBef>
                <a:spcPts val="600"/>
              </a:spcBef>
              <a:spcAft>
                <a:spcPts val="600"/>
              </a:spcAft>
              <a:buFont typeface="Wingdings" pitchFamily="2" charset="2"/>
              <a:buChar char="Ø"/>
              <a:defRPr/>
            </a:pPr>
            <a:r>
              <a:rPr lang="zh-CN" altLang="en-US" sz="2800" dirty="0">
                <a:latin typeface="Times New Roman" pitchFamily="18" charset="0"/>
              </a:rPr>
              <a:t>多道批处理</a:t>
            </a:r>
            <a:r>
              <a:rPr lang="en-US" altLang="zh-CN" sz="2800" dirty="0">
                <a:latin typeface="Times New Roman" pitchFamily="18" charset="0"/>
              </a:rPr>
              <a:t>OS</a:t>
            </a:r>
            <a:r>
              <a:rPr lang="en-US" altLang="zh-CN" sz="2800" b="0" dirty="0">
                <a:latin typeface="Times New Roman" pitchFamily="18" charset="0"/>
              </a:rPr>
              <a:t> </a:t>
            </a:r>
            <a:r>
              <a:rPr lang="zh-CN" altLang="en-US" sz="2800" dirty="0">
                <a:latin typeface="Times New Roman" pitchFamily="18" charset="0"/>
              </a:rPr>
              <a:t>、分时</a:t>
            </a:r>
            <a:r>
              <a:rPr lang="en-US" altLang="zh-CN" sz="2800" dirty="0">
                <a:latin typeface="Times New Roman" pitchFamily="18" charset="0"/>
              </a:rPr>
              <a:t>OS</a:t>
            </a:r>
            <a:r>
              <a:rPr lang="zh-CN" altLang="en-US" sz="2800" dirty="0">
                <a:latin typeface="Times New Roman" pitchFamily="18" charset="0"/>
              </a:rPr>
              <a:t>和实时</a:t>
            </a:r>
            <a:r>
              <a:rPr lang="en-US" altLang="zh-CN" sz="2800" dirty="0">
                <a:latin typeface="Times New Roman" pitchFamily="18" charset="0"/>
              </a:rPr>
              <a:t>OS</a:t>
            </a:r>
            <a:r>
              <a:rPr lang="zh-CN" altLang="en-US" sz="2800" dirty="0">
                <a:latin typeface="Times New Roman" pitchFamily="18" charset="0"/>
              </a:rPr>
              <a:t>的主要特点和区别；</a:t>
            </a:r>
          </a:p>
          <a:p>
            <a:pPr>
              <a:spcBef>
                <a:spcPts val="600"/>
              </a:spcBef>
              <a:spcAft>
                <a:spcPts val="600"/>
              </a:spcAft>
              <a:defRPr/>
            </a:pPr>
            <a:endParaRPr kumimoji="1" lang="zh-CN" altLang="en-US" sz="2800" dirty="0">
              <a:solidFill>
                <a:schemeClr val="hlink"/>
              </a:solidFill>
              <a:effectLst>
                <a:outerShdw blurRad="38100" dist="38100" dir="2700000" algn="tl">
                  <a:srgbClr val="C0C0C0"/>
                </a:outerShdw>
              </a:effectLst>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kumimoji="1" lang="zh-CN" altLang="en-US" b="1" smtClean="0">
                <a:solidFill>
                  <a:schemeClr val="folHlink"/>
                </a:solidFill>
              </a:rPr>
              <a:t>操作系统的目标</a:t>
            </a:r>
          </a:p>
        </p:txBody>
      </p:sp>
      <p:sp>
        <p:nvSpPr>
          <p:cNvPr id="18435" name="Text Box 4"/>
          <p:cNvSpPr>
            <a:spLocks noGrp="1" noChangeArrowheads="1"/>
          </p:cNvSpPr>
          <p:nvPr>
            <p:ph type="body" idx="1"/>
          </p:nvPr>
        </p:nvSpPr>
        <p:spPr>
          <a:xfrm>
            <a:off x="827088" y="2017713"/>
            <a:ext cx="7772400" cy="4114800"/>
          </a:xfrm>
          <a:noFill/>
        </p:spPr>
        <p:txBody>
          <a:bodyPr/>
          <a:lstStyle/>
          <a:p>
            <a:pPr eaLnBrk="1" hangingPunct="1">
              <a:lnSpc>
                <a:spcPct val="90000"/>
              </a:lnSpc>
              <a:buFont typeface="Wingdings" pitchFamily="2" charset="2"/>
              <a:buNone/>
            </a:pPr>
            <a:r>
              <a:rPr kumimoji="1" lang="en-US" altLang="zh-CN" b="1" smtClean="0"/>
              <a:t>        </a:t>
            </a:r>
            <a:r>
              <a:rPr kumimoji="1" lang="zh-CN" altLang="en-US" b="1" smtClean="0">
                <a:latin typeface="Times New Roman" pitchFamily="18" charset="0"/>
              </a:rPr>
              <a:t>目前存在着多种类型的</a:t>
            </a:r>
            <a:r>
              <a:rPr kumimoji="1" lang="en-US" altLang="zh-CN" b="1" smtClean="0">
                <a:latin typeface="Times New Roman" pitchFamily="18" charset="0"/>
              </a:rPr>
              <a:t>OS</a:t>
            </a:r>
            <a:r>
              <a:rPr kumimoji="1" lang="zh-CN" altLang="en-US" b="1" smtClean="0">
                <a:latin typeface="Times New Roman" pitchFamily="18" charset="0"/>
              </a:rPr>
              <a:t>，不同类型的</a:t>
            </a:r>
            <a:r>
              <a:rPr kumimoji="1" lang="en-US" altLang="zh-CN" b="1" smtClean="0">
                <a:latin typeface="Times New Roman" pitchFamily="18" charset="0"/>
              </a:rPr>
              <a:t>OS</a:t>
            </a:r>
            <a:r>
              <a:rPr kumimoji="1" lang="zh-CN" altLang="en-US" b="1" smtClean="0">
                <a:latin typeface="Times New Roman" pitchFamily="18" charset="0"/>
              </a:rPr>
              <a:t>，其目标各有所侧重。通常在计算机硬件上配置的</a:t>
            </a:r>
            <a:r>
              <a:rPr kumimoji="1" lang="en-US" altLang="zh-CN" b="1" smtClean="0">
                <a:latin typeface="Times New Roman" pitchFamily="18" charset="0"/>
              </a:rPr>
              <a:t>OS</a:t>
            </a:r>
            <a:r>
              <a:rPr kumimoji="1" lang="zh-CN" altLang="en-US" b="1" smtClean="0"/>
              <a:t>，其目标有以下几点：     </a:t>
            </a:r>
          </a:p>
          <a:p>
            <a:pPr eaLnBrk="1" hangingPunct="1">
              <a:lnSpc>
                <a:spcPct val="90000"/>
              </a:lnSpc>
              <a:buFont typeface="Wingdings" pitchFamily="2" charset="2"/>
              <a:buNone/>
            </a:pPr>
            <a:r>
              <a:rPr kumimoji="1" lang="zh-CN" altLang="en-US" b="1" smtClean="0"/>
              <a:t>		</a:t>
            </a:r>
            <a:r>
              <a:rPr kumimoji="1" lang="en-US" altLang="zh-CN" b="1" smtClean="0"/>
              <a:t>1. </a:t>
            </a:r>
            <a:r>
              <a:rPr kumimoji="1" lang="zh-CN" altLang="en-US" b="1" smtClean="0"/>
              <a:t>方便性        </a:t>
            </a:r>
          </a:p>
          <a:p>
            <a:pPr eaLnBrk="1" hangingPunct="1">
              <a:lnSpc>
                <a:spcPct val="90000"/>
              </a:lnSpc>
              <a:buFont typeface="Wingdings" pitchFamily="2" charset="2"/>
              <a:buNone/>
            </a:pPr>
            <a:r>
              <a:rPr kumimoji="1" lang="zh-CN" altLang="en-US" b="1" smtClean="0"/>
              <a:t> 		</a:t>
            </a:r>
            <a:r>
              <a:rPr kumimoji="1" lang="en-US" altLang="zh-CN" b="1" smtClean="0"/>
              <a:t>2. </a:t>
            </a:r>
            <a:r>
              <a:rPr kumimoji="1" lang="zh-CN" altLang="en-US" b="1" smtClean="0"/>
              <a:t>有效性 </a:t>
            </a:r>
          </a:p>
          <a:p>
            <a:pPr eaLnBrk="1" hangingPunct="1">
              <a:lnSpc>
                <a:spcPct val="90000"/>
              </a:lnSpc>
              <a:buFont typeface="Wingdings" pitchFamily="2" charset="2"/>
              <a:buNone/>
            </a:pPr>
            <a:r>
              <a:rPr kumimoji="1" lang="zh-CN" altLang="en-US" b="1" smtClean="0"/>
              <a:t>		</a:t>
            </a:r>
            <a:r>
              <a:rPr kumimoji="1" lang="en-US" altLang="zh-CN" b="1" smtClean="0"/>
              <a:t>3. </a:t>
            </a:r>
            <a:r>
              <a:rPr kumimoji="1" lang="zh-CN" altLang="en-US" b="1" smtClean="0"/>
              <a:t>可扩充性</a:t>
            </a:r>
          </a:p>
          <a:p>
            <a:pPr eaLnBrk="1" hangingPunct="1">
              <a:lnSpc>
                <a:spcPct val="90000"/>
              </a:lnSpc>
              <a:buFont typeface="Wingdings" pitchFamily="2" charset="2"/>
              <a:buNone/>
            </a:pPr>
            <a:r>
              <a:rPr kumimoji="1" lang="zh-CN" altLang="en-US" b="1" smtClean="0"/>
              <a:t>		</a:t>
            </a:r>
            <a:r>
              <a:rPr kumimoji="1" lang="en-US" altLang="zh-CN" b="1" smtClean="0"/>
              <a:t>4. </a:t>
            </a:r>
            <a:r>
              <a:rPr kumimoji="1" lang="zh-CN" altLang="en-US" b="1" smtClean="0"/>
              <a:t>开放性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150938" y="765175"/>
            <a:ext cx="5797550" cy="911225"/>
          </a:xfrm>
        </p:spPr>
        <p:txBody>
          <a:bodyPr/>
          <a:lstStyle/>
          <a:p>
            <a:pPr eaLnBrk="1" hangingPunct="1"/>
            <a:r>
              <a:rPr kumimoji="1" lang="zh-CN" altLang="en-US" b="1" smtClean="0">
                <a:solidFill>
                  <a:schemeClr val="folHlink"/>
                </a:solidFill>
              </a:rPr>
              <a:t>操作系统的作用（一）</a:t>
            </a:r>
          </a:p>
        </p:txBody>
      </p:sp>
      <p:sp>
        <p:nvSpPr>
          <p:cNvPr id="2052" name="Rectangle 3"/>
          <p:cNvSpPr>
            <a:spLocks noGrp="1" noChangeArrowheads="1"/>
          </p:cNvSpPr>
          <p:nvPr>
            <p:ph type="body" idx="1"/>
          </p:nvPr>
        </p:nvSpPr>
        <p:spPr>
          <a:xfrm>
            <a:off x="611188" y="1916113"/>
            <a:ext cx="7772400" cy="619125"/>
          </a:xfrm>
        </p:spPr>
        <p:txBody>
          <a:bodyPr/>
          <a:lstStyle/>
          <a:p>
            <a:pPr marL="609600" indent="-609600" eaLnBrk="1" hangingPunct="1">
              <a:buFont typeface="Wingdings" pitchFamily="2" charset="2"/>
              <a:buNone/>
            </a:pPr>
            <a:r>
              <a:rPr kumimoji="1" lang="en-US" altLang="zh-CN" b="1" smtClean="0"/>
              <a:t>	</a:t>
            </a:r>
            <a:r>
              <a:rPr kumimoji="1" lang="en-US" altLang="zh-CN" sz="2800" b="1" smtClean="0">
                <a:solidFill>
                  <a:schemeClr val="folHlink"/>
                </a:solidFill>
              </a:rPr>
              <a:t>OS</a:t>
            </a:r>
            <a:r>
              <a:rPr kumimoji="1" lang="zh-CN" altLang="en-US" sz="2800" b="1" smtClean="0">
                <a:solidFill>
                  <a:schemeClr val="folHlink"/>
                </a:solidFill>
              </a:rPr>
              <a:t>作为用户与计算机硬件系统之间的接口。</a:t>
            </a:r>
            <a:endParaRPr kumimoji="1" lang="zh-CN" altLang="en-US" b="1" smtClean="0"/>
          </a:p>
        </p:txBody>
      </p:sp>
      <p:sp>
        <p:nvSpPr>
          <p:cNvPr id="2053" name="Text Box 4"/>
          <p:cNvSpPr txBox="1">
            <a:spLocks noChangeArrowheads="1"/>
          </p:cNvSpPr>
          <p:nvPr/>
        </p:nvSpPr>
        <p:spPr bwMode="auto">
          <a:xfrm>
            <a:off x="2627313" y="6165850"/>
            <a:ext cx="3943350" cy="457200"/>
          </a:xfrm>
          <a:prstGeom prst="rect">
            <a:avLst/>
          </a:prstGeom>
          <a:noFill/>
          <a:ln w="9525">
            <a:noFill/>
            <a:miter lim="800000"/>
            <a:headEnd/>
            <a:tailEnd/>
          </a:ln>
        </p:spPr>
        <p:txBody>
          <a:bodyPr wrap="none">
            <a:spAutoFit/>
          </a:bodyPr>
          <a:lstStyle/>
          <a:p>
            <a:r>
              <a:rPr kumimoji="1" lang="zh-CN" altLang="en-US" sz="2400">
                <a:latin typeface="Times New Roman" pitchFamily="18" charset="0"/>
              </a:rPr>
              <a:t>图 </a:t>
            </a:r>
            <a:r>
              <a:rPr kumimoji="1" lang="en-US" altLang="zh-CN" sz="2400">
                <a:latin typeface="Times New Roman" pitchFamily="18" charset="0"/>
              </a:rPr>
              <a:t>2    OS</a:t>
            </a:r>
            <a:r>
              <a:rPr kumimoji="1" lang="zh-CN" altLang="en-US" sz="2400">
                <a:latin typeface="Times New Roman" pitchFamily="18" charset="0"/>
              </a:rPr>
              <a:t>作为接口的示意图 </a:t>
            </a:r>
          </a:p>
        </p:txBody>
      </p:sp>
      <p:graphicFrame>
        <p:nvGraphicFramePr>
          <p:cNvPr id="2050" name="Object 5"/>
          <p:cNvGraphicFramePr>
            <a:graphicFrameLocks noChangeAspect="1"/>
          </p:cNvGraphicFramePr>
          <p:nvPr/>
        </p:nvGraphicFramePr>
        <p:xfrm>
          <a:off x="1258888" y="2690813"/>
          <a:ext cx="6769100" cy="3259137"/>
        </p:xfrm>
        <a:graphic>
          <a:graphicData uri="http://schemas.openxmlformats.org/presentationml/2006/ole">
            <mc:AlternateContent xmlns:mc="http://schemas.openxmlformats.org/markup-compatibility/2006">
              <mc:Choice xmlns:v="urn:schemas-microsoft-com:vml" Requires="v">
                <p:oleObj spid="_x0000_s2070" name="VISIO" r:id="rId4" imgW="2080260" imgH="998220" progId="Visio.Drawing.11">
                  <p:embed/>
                </p:oleObj>
              </mc:Choice>
              <mc:Fallback>
                <p:oleObj name="VISIO" r:id="rId4" imgW="2080260" imgH="998220"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2690813"/>
                        <a:ext cx="6769100" cy="325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13696</TotalTime>
  <Words>3817</Words>
  <Application>Microsoft Office PowerPoint</Application>
  <PresentationFormat>全屏显示(4:3)</PresentationFormat>
  <Paragraphs>480</Paragraphs>
  <Slides>75</Slides>
  <Notes>14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75</vt:i4>
      </vt:variant>
    </vt:vector>
  </HeadingPairs>
  <TitlesOfParts>
    <vt:vector size="89" baseType="lpstr">
      <vt:lpstr>Nyala</vt:lpstr>
      <vt:lpstr>黑体</vt:lpstr>
      <vt:lpstr>楷体_GB2312</vt:lpstr>
      <vt:lpstr>宋体</vt:lpstr>
      <vt:lpstr>Arial</vt:lpstr>
      <vt:lpstr>Calibri</vt:lpstr>
      <vt:lpstr>Courier New</vt:lpstr>
      <vt:lpstr>Tahoma</vt:lpstr>
      <vt:lpstr>Times New Roman</vt:lpstr>
      <vt:lpstr>Wingdings</vt:lpstr>
      <vt:lpstr>Blends</vt:lpstr>
      <vt:lpstr>文档</vt:lpstr>
      <vt:lpstr>VISIO</vt:lpstr>
      <vt:lpstr>Visio</vt:lpstr>
      <vt:lpstr>计算机操作系统</vt:lpstr>
      <vt:lpstr>课程的目的</vt:lpstr>
      <vt:lpstr>教材与教学参考资料 </vt:lpstr>
      <vt:lpstr>课程内容 </vt:lpstr>
      <vt:lpstr>总评成绩：</vt:lpstr>
      <vt:lpstr>第一章  操作系统引论</vt:lpstr>
      <vt:lpstr>1.1 操作系统的地位</vt:lpstr>
      <vt:lpstr>操作系统的目标</vt:lpstr>
      <vt:lpstr>操作系统的作用（一）</vt:lpstr>
      <vt:lpstr>用户使用计算机的三种方式</vt:lpstr>
      <vt:lpstr>操作系统的作用（二）</vt:lpstr>
      <vt:lpstr>操作系统的作用（三）</vt:lpstr>
      <vt:lpstr>操作系统的概念</vt:lpstr>
      <vt:lpstr>第一章  操作系统引论</vt:lpstr>
      <vt:lpstr>1.2操作系统的发展过程</vt:lpstr>
      <vt:lpstr>无操作系统的计算机系统（一）                          ----人工操作方式</vt:lpstr>
      <vt:lpstr>ENIAC计算机 </vt:lpstr>
      <vt:lpstr>计算机纸带打孔器</vt:lpstr>
      <vt:lpstr>无操作系统的计算机系统（二）          ----脱机输入/输出(Off-Line I/O)方式。</vt:lpstr>
      <vt:lpstr>单道批处理系统</vt:lpstr>
      <vt:lpstr>单道批处理系统</vt:lpstr>
      <vt:lpstr>单道批处理的主要问题</vt:lpstr>
      <vt:lpstr>多道批处理系统</vt:lpstr>
      <vt:lpstr>PowerPoint 演示文稿</vt:lpstr>
      <vt:lpstr>多道批处理系统的特征</vt:lpstr>
      <vt:lpstr>多道批处理系统的优缺点</vt:lpstr>
      <vt:lpstr>分时系统(Time-Sharing System)</vt:lpstr>
      <vt:lpstr>PowerPoint 演示文稿</vt:lpstr>
      <vt:lpstr>分时技术</vt:lpstr>
      <vt:lpstr>分时系统(Time-Sharing System)</vt:lpstr>
      <vt:lpstr>PowerPoint 演示文稿</vt:lpstr>
      <vt:lpstr>实时系统(Real-Time System)</vt:lpstr>
      <vt:lpstr>微机操作系统</vt:lpstr>
      <vt:lpstr>通用操作系统</vt:lpstr>
      <vt:lpstr>常用的操作系统</vt:lpstr>
      <vt:lpstr>第一章  操作系统引论</vt:lpstr>
      <vt:lpstr>1.3  操作系统的基本特性</vt:lpstr>
      <vt:lpstr>并发</vt:lpstr>
      <vt:lpstr>共享(sharing)</vt:lpstr>
      <vt:lpstr>虚拟(virtual)</vt:lpstr>
      <vt:lpstr>异步性(asynchronism)</vt:lpstr>
      <vt:lpstr>四大特征之间的关系</vt:lpstr>
      <vt:lpstr>第一章  操作系统引论</vt:lpstr>
      <vt:lpstr>1.4 操作系统的功能</vt:lpstr>
      <vt:lpstr>处理机（进程）管理</vt:lpstr>
      <vt:lpstr>存储管理</vt:lpstr>
      <vt:lpstr>设备管理</vt:lpstr>
      <vt:lpstr>文件（信息）管理</vt:lpstr>
      <vt:lpstr>用户接口</vt:lpstr>
      <vt:lpstr>第一章  操作系统引论</vt:lpstr>
      <vt:lpstr>操作系统的结构</vt:lpstr>
      <vt:lpstr>操作系统的设计原则</vt:lpstr>
      <vt:lpstr>整体式或无结构（monolithic system） </vt:lpstr>
      <vt:lpstr>模块化结构（modular system）</vt:lpstr>
      <vt:lpstr>PowerPoint 演示文稿</vt:lpstr>
      <vt:lpstr>分层结构（layered system）</vt:lpstr>
      <vt:lpstr>3、分层式OS结构</vt:lpstr>
      <vt:lpstr>分层结构的特点</vt:lpstr>
      <vt:lpstr>分层原则</vt:lpstr>
      <vt:lpstr>4、微内核结构（Microkernel）</vt:lpstr>
      <vt:lpstr>4、微内核结构</vt:lpstr>
      <vt:lpstr>客户/服务器技术</vt:lpstr>
      <vt:lpstr>微内核模式的特点</vt:lpstr>
      <vt:lpstr>微内核模式的特点</vt:lpstr>
      <vt:lpstr>UNIX</vt:lpstr>
      <vt:lpstr>PowerPoint 演示文稿</vt:lpstr>
      <vt:lpstr>UNIX的结构</vt:lpstr>
      <vt:lpstr>UNIX系统的特点</vt:lpstr>
      <vt:lpstr>MS DOS</vt:lpstr>
      <vt:lpstr>MS DOS的结构</vt:lpstr>
      <vt:lpstr>MS DOS的特点</vt:lpstr>
      <vt:lpstr>Windows 3.x, Windows 95, Windows NT, Windows 2000</vt:lpstr>
      <vt:lpstr>PowerPoint 演示文稿</vt:lpstr>
      <vt:lpstr>Windows 2000的特点</vt:lpstr>
      <vt:lpstr>PowerPoint 演示文稿</vt:lpstr>
    </vt:vector>
  </TitlesOfParts>
  <Company>bnu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xiaorong</dc:creator>
  <cp:lastModifiedBy>rong_</cp:lastModifiedBy>
  <cp:revision>272</cp:revision>
  <dcterms:created xsi:type="dcterms:W3CDTF">2005-08-17T01:28:46Z</dcterms:created>
  <dcterms:modified xsi:type="dcterms:W3CDTF">2019-09-01T15:32:41Z</dcterms:modified>
</cp:coreProperties>
</file>