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handoutMasterIdLst>
    <p:handoutMasterId r:id="rId47"/>
  </p:handoutMasterIdLst>
  <p:sldIdLst>
    <p:sldId id="285" r:id="rId2"/>
    <p:sldId id="257" r:id="rId3"/>
    <p:sldId id="347" r:id="rId4"/>
    <p:sldId id="322" r:id="rId5"/>
    <p:sldId id="323" r:id="rId6"/>
    <p:sldId id="327" r:id="rId7"/>
    <p:sldId id="314" r:id="rId8"/>
    <p:sldId id="316" r:id="rId9"/>
    <p:sldId id="324" r:id="rId10"/>
    <p:sldId id="326" r:id="rId11"/>
    <p:sldId id="325" r:id="rId12"/>
    <p:sldId id="328" r:id="rId13"/>
    <p:sldId id="317" r:id="rId14"/>
    <p:sldId id="318" r:id="rId15"/>
    <p:sldId id="321" r:id="rId16"/>
    <p:sldId id="320" r:id="rId17"/>
    <p:sldId id="354" r:id="rId18"/>
    <p:sldId id="332" r:id="rId19"/>
    <p:sldId id="352" r:id="rId20"/>
    <p:sldId id="333" r:id="rId21"/>
    <p:sldId id="357" r:id="rId22"/>
    <p:sldId id="358" r:id="rId23"/>
    <p:sldId id="359" r:id="rId24"/>
    <p:sldId id="360" r:id="rId25"/>
    <p:sldId id="334" r:id="rId26"/>
    <p:sldId id="372" r:id="rId27"/>
    <p:sldId id="338" r:id="rId28"/>
    <p:sldId id="339" r:id="rId29"/>
    <p:sldId id="337" r:id="rId30"/>
    <p:sldId id="373" r:id="rId31"/>
    <p:sldId id="369" r:id="rId32"/>
    <p:sldId id="370" r:id="rId33"/>
    <p:sldId id="374" r:id="rId34"/>
    <p:sldId id="375" r:id="rId35"/>
    <p:sldId id="371" r:id="rId36"/>
    <p:sldId id="340" r:id="rId37"/>
    <p:sldId id="341" r:id="rId38"/>
    <p:sldId id="342" r:id="rId39"/>
    <p:sldId id="367" r:id="rId40"/>
    <p:sldId id="368" r:id="rId41"/>
    <p:sldId id="362" r:id="rId42"/>
    <p:sldId id="348" r:id="rId43"/>
    <p:sldId id="349" r:id="rId44"/>
    <p:sldId id="350" r:id="rId45"/>
  </p:sldIdLst>
  <p:sldSz cx="9906000" cy="6858000" type="A4"/>
  <p:notesSz cx="6858000" cy="9144000"/>
  <p:defaultTex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accent2"/>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0FFCC"/>
    <a:srgbClr val="1005A3"/>
    <a:srgbClr val="333399"/>
    <a:srgbClr val="1306BA"/>
    <a:srgbClr val="FF00FF"/>
    <a:srgbClr val="03AF65"/>
    <a:srgbClr val="04D4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autoAdjust="0"/>
  </p:normalViewPr>
  <p:slideViewPr>
    <p:cSldViewPr>
      <p:cViewPr varScale="1">
        <p:scale>
          <a:sx n="71" d="100"/>
          <a:sy n="71" d="100"/>
        </p:scale>
        <p:origin x="888" y="44"/>
      </p:cViewPr>
      <p:guideLst>
        <p:guide orient="horz" pos="2160"/>
        <p:guide pos="3120"/>
      </p:guideLst>
    </p:cSldViewPr>
  </p:slideViewPr>
  <p:outlineViewPr>
    <p:cViewPr>
      <p:scale>
        <a:sx n="25" d="100"/>
        <a:sy n="25"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7482"/>
    </p:cViewPr>
  </p:sorterViewPr>
  <p:notesViewPr>
    <p:cSldViewPr>
      <p:cViewPr>
        <p:scale>
          <a:sx n="100" d="100"/>
          <a:sy n="100" d="100"/>
        </p:scale>
        <p:origin x="-186" y="349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slide" Target="slides/slide20.xml"/><Relationship Id="rId1" Type="http://schemas.openxmlformats.org/officeDocument/2006/relationships/slide" Target="slides/slide1.xml"/><Relationship Id="rId4"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charset="0"/>
                <a:ea typeface="宋体" pitchFamily="2" charset="-122"/>
              </a:defRPr>
            </a:lvl1pPr>
          </a:lstStyle>
          <a:p>
            <a:pPr>
              <a:defRPr/>
            </a:pPr>
            <a:endParaRPr lang="zh-CN" altLang="en-US"/>
          </a:p>
        </p:txBody>
      </p:sp>
      <p:sp>
        <p:nvSpPr>
          <p:cNvPr id="2877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宋体" pitchFamily="2" charset="-122"/>
              </a:defRPr>
            </a:lvl1pPr>
          </a:lstStyle>
          <a:p>
            <a:pPr>
              <a:defRPr/>
            </a:pPr>
            <a:endParaRPr lang="en-US" altLang="zh-CN"/>
          </a:p>
        </p:txBody>
      </p:sp>
      <p:sp>
        <p:nvSpPr>
          <p:cNvPr id="2877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charset="0"/>
                <a:ea typeface="宋体" pitchFamily="2" charset="-122"/>
              </a:defRPr>
            </a:lvl1pPr>
          </a:lstStyle>
          <a:p>
            <a:pPr>
              <a:defRPr/>
            </a:pPr>
            <a:endParaRPr lang="en-US" altLang="zh-CN"/>
          </a:p>
        </p:txBody>
      </p:sp>
      <p:sp>
        <p:nvSpPr>
          <p:cNvPr id="2877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7EE6CC2E-8BF8-43C4-A002-AA2B70D18F3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charset="0"/>
                <a:ea typeface="宋体" pitchFamily="2" charset="-122"/>
              </a:defRPr>
            </a:lvl1pPr>
          </a:lstStyle>
          <a:p>
            <a:pPr>
              <a:defRPr/>
            </a:pPr>
            <a:endParaRPr lang="zh-CN" alt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宋体"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charset="0"/>
                <a:ea typeface="宋体"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578CFF70-BF2D-4A30-94E3-4BA05A65A2E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smtClean="0"/>
              <a:t>如果让计算机同时做几件事，比如：搜索文件、检查病毒、录入程序以及运行计算程序等等，就要把这些可执行程序放入内存。搜索文件运行的是文件检索程序，检查病毒运行的是杀毒软件，录入程序运行的是文本编辑软件等等。若让用户指定各个程序安放的具体位置，是相当麻烦的，而且会出现内存位置冲突、内存利用率低、内存管理会造成混乱等诸多问题。所以，必须由操作系统统一安排，这就形成了操作系统的内存管理模块。</a:t>
            </a:r>
          </a:p>
          <a:p>
            <a:pPr algn="just"/>
            <a:r>
              <a:rPr lang="zh-CN" altLang="en-US" sz="2000" smtClean="0"/>
              <a:t>存储管理主要是指对主存储器(又称内部存储器，简称内存)的管理。一个进程在计算机上运行，操作系统必须为其分配内存空间，使其部分或全部驻留在内存中。因为</a:t>
            </a:r>
            <a:r>
              <a:rPr lang="en-US" altLang="zh-CN" sz="2000" smtClean="0"/>
              <a:t>CPU</a:t>
            </a:r>
            <a:r>
              <a:rPr lang="zh-CN" altLang="en-US" sz="2000" smtClean="0"/>
              <a:t>仅从内存中读取程序指令执行，不能直接读取辅助存储器(简称辅存，又称外部存储器)上的程序。但是，内存比外存昂贵，是一种宝贵而有限的资源，计算机技术的发展尤其是多道程序和分时技术的出现，要求操作系统的存储管理机构必须解决以下问题：</a:t>
            </a:r>
          </a:p>
          <a:p>
            <a:pPr algn="just"/>
            <a:r>
              <a:rPr lang="zh-CN" altLang="en-US" sz="2000" smtClean="0">
                <a:latin typeface="宋体" panose="02010600030101010101" pitchFamily="2" charset="-122"/>
              </a:rPr>
              <a:t>(1) 内存分配。多个进程同时在系统中运行，都要占用内存，那么内存空间如何进行合理的分配，决定了内存是否能得到充分利用。</a:t>
            </a:r>
          </a:p>
          <a:p>
            <a:pPr algn="just"/>
            <a:r>
              <a:rPr lang="zh-CN" altLang="en-US" sz="2000" smtClean="0">
                <a:latin typeface="宋体" panose="02010600030101010101" pitchFamily="2" charset="-122"/>
              </a:rPr>
              <a:t>(2) 存储保护。多个进程在系统中运行必须保证它们之间不能互相冲突、互相干扰和互相破坏。</a:t>
            </a:r>
          </a:p>
          <a:p>
            <a:pPr algn="just"/>
            <a:r>
              <a:rPr lang="zh-CN" altLang="en-US" sz="2000" smtClean="0">
                <a:latin typeface="宋体" panose="02010600030101010101" pitchFamily="2" charset="-122"/>
              </a:rPr>
              <a:t>(3) 地址变换。程序是在连续区域中，还是划分成若干块放在不同区域中? 是事先划分，还是动态划分? 各种存储分配方案是与软件和硬件的地址变换技术及其机制紧密相关的。</a:t>
            </a:r>
          </a:p>
          <a:p>
            <a:pPr algn="just"/>
            <a:r>
              <a:rPr lang="zh-CN" altLang="en-US" sz="2000" smtClean="0">
                <a:latin typeface="宋体" panose="02010600030101010101" pitchFamily="2" charset="-122"/>
              </a:rPr>
              <a:t>(4) 存储共享。多个进程可能共同使用同一系统软件如编译程序，存放编译程序的内存区即为共享内存区。</a:t>
            </a:r>
          </a:p>
          <a:p>
            <a:pPr algn="just"/>
            <a:r>
              <a:rPr lang="zh-CN" altLang="en-US" sz="2000" smtClean="0">
                <a:latin typeface="宋体" panose="02010600030101010101" pitchFamily="2" charset="-122"/>
              </a:rPr>
              <a:t>(5) 存储扩充。这里所指的扩充不是内部存储器硬件上的扩充，而是指利用存储管理软件为进程提供一个比实际内存更大的存储空间，即所谓的虚拟存储管理技术。</a:t>
            </a:r>
          </a:p>
          <a:p>
            <a:pPr algn="just"/>
            <a:r>
              <a:rPr lang="zh-CN" altLang="en-US" sz="2000" smtClean="0">
                <a:latin typeface="宋体" panose="02010600030101010101" pitchFamily="2" charset="-122"/>
              </a:rPr>
              <a:t>	各种操作系统之间最明显的区别之一，就在于它们所采用的存储管理方案不同。目前，基本上可概括成四种方案：分区式管理、页式管理、段式管理和段页式管理。下面我们逐一讨论各个方案的基本思想和实现技术。</a:t>
            </a:r>
          </a:p>
          <a:p>
            <a:pPr algn="just"/>
            <a:endParaRPr lang="zh-CN" altLang="en-US" sz="2000" smtClean="0"/>
          </a:p>
          <a:p>
            <a:pPr algn="just"/>
            <a:endParaRPr lang="en-US" altLang="zh-CN" sz="2000" smtClean="0"/>
          </a:p>
          <a:p>
            <a:pPr algn="just"/>
            <a:r>
              <a:rPr lang="en-US" altLang="zh-CN" sz="2000" smtClean="0">
                <a:ea typeface="仿宋_GB2312" pitchFamily="49" charset="-122"/>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u="sng" smtClean="0">
                <a:solidFill>
                  <a:srgbClr val="0000FF"/>
                </a:solidFill>
                <a:hlinkClick r:id="" action="ppaction://noaction"/>
              </a:rPr>
              <a:t>第4章 存储管理</a:t>
            </a:r>
            <a:r>
              <a:rPr lang="zh-CN" altLang="en-US" sz="2400" smtClean="0">
                <a:hlinkClick r:id="" action="ppaction://noaction"/>
              </a:rPr>
              <a:t>	115</a:t>
            </a:r>
            <a:endParaRPr lang="zh-CN" altLang="en-US" sz="2400" smtClean="0"/>
          </a:p>
          <a:p>
            <a:pPr algn="just"/>
            <a:r>
              <a:rPr lang="zh-CN" altLang="en-US" sz="2400" u="sng" smtClean="0">
                <a:solidFill>
                  <a:srgbClr val="0000FF"/>
                </a:solidFill>
                <a:hlinkClick r:id="" action="ppaction://noaction"/>
              </a:rPr>
              <a:t>4．1 引言</a:t>
            </a:r>
            <a:r>
              <a:rPr lang="zh-CN" altLang="en-US" sz="2400" smtClean="0">
                <a:hlinkClick r:id="" action="ppaction://noaction"/>
              </a:rPr>
              <a:t>	115</a:t>
            </a:r>
            <a:endParaRPr lang="zh-CN" altLang="en-US" sz="2400" smtClean="0"/>
          </a:p>
          <a:p>
            <a:pPr algn="just"/>
            <a:r>
              <a:rPr lang="zh-CN" altLang="en-US" sz="2400" u="sng" smtClean="0">
                <a:solidFill>
                  <a:srgbClr val="0000FF"/>
                </a:solidFill>
                <a:hlinkClick r:id="" action="ppaction://noaction"/>
              </a:rPr>
              <a:t>4．2 分区式存储管理</a:t>
            </a:r>
            <a:r>
              <a:rPr lang="zh-CN" altLang="en-US" sz="2400" smtClean="0">
                <a:hlinkClick r:id="" action="ppaction://noaction"/>
              </a:rPr>
              <a:t>	115</a:t>
            </a:r>
            <a:endParaRPr lang="zh-CN" altLang="en-US" sz="2400" smtClean="0"/>
          </a:p>
          <a:p>
            <a:pPr algn="just"/>
            <a:r>
              <a:rPr lang="zh-CN" altLang="en-US" sz="2400" u="sng" smtClean="0">
                <a:solidFill>
                  <a:srgbClr val="0000FF"/>
                </a:solidFill>
                <a:hlinkClick r:id="" action="ppaction://noaction"/>
              </a:rPr>
              <a:t>4.2.1 地址重定位</a:t>
            </a:r>
            <a:r>
              <a:rPr lang="zh-CN" altLang="en-US" sz="2400" smtClean="0">
                <a:hlinkClick r:id="" action="ppaction://noaction"/>
              </a:rPr>
              <a:t>	115</a:t>
            </a:r>
            <a:endParaRPr lang="zh-CN" altLang="en-US" sz="2400" smtClean="0"/>
          </a:p>
          <a:p>
            <a:pPr algn="just"/>
            <a:r>
              <a:rPr lang="zh-CN" altLang="en-US" sz="2400" u="sng" smtClean="0">
                <a:solidFill>
                  <a:srgbClr val="0000FF"/>
                </a:solidFill>
                <a:hlinkClick r:id="" action="ppaction://noaction"/>
              </a:rPr>
              <a:t>4.2.2 固定式分区和可变式分区</a:t>
            </a:r>
            <a:r>
              <a:rPr lang="zh-CN" altLang="en-US" sz="2400" smtClean="0">
                <a:hlinkClick r:id="" action="ppaction://noaction"/>
              </a:rPr>
              <a:t>	117</a:t>
            </a:r>
            <a:endParaRPr lang="zh-CN" altLang="en-US" sz="2400" smtClean="0"/>
          </a:p>
          <a:p>
            <a:pPr algn="just"/>
            <a:r>
              <a:rPr lang="zh-CN" altLang="en-US" sz="2400" u="sng" smtClean="0">
                <a:solidFill>
                  <a:srgbClr val="0000FF"/>
                </a:solidFill>
                <a:hlinkClick r:id="" action="ppaction://noaction"/>
              </a:rPr>
              <a:t>4.2.3 覆盖与交换技术</a:t>
            </a:r>
            <a:r>
              <a:rPr lang="zh-CN" altLang="en-US" sz="2400" smtClean="0">
                <a:hlinkClick r:id="" action="ppaction://noaction"/>
              </a:rPr>
              <a:t>	121</a:t>
            </a:r>
            <a:endParaRPr lang="zh-CN" altLang="en-US" sz="2400" smtClean="0"/>
          </a:p>
          <a:p>
            <a:pPr algn="just"/>
            <a:r>
              <a:rPr lang="zh-CN" altLang="en-US" sz="2400" u="sng" smtClean="0">
                <a:solidFill>
                  <a:srgbClr val="0000FF"/>
                </a:solidFill>
                <a:hlinkClick r:id="" action="ppaction://noaction"/>
              </a:rPr>
              <a:t>4.3 分页式存储管理</a:t>
            </a:r>
            <a:r>
              <a:rPr lang="zh-CN" altLang="en-US" sz="2400" smtClean="0">
                <a:hlinkClick r:id="" action="ppaction://noaction"/>
              </a:rPr>
              <a:t>	122</a:t>
            </a:r>
            <a:endParaRPr lang="zh-CN" altLang="en-US" sz="2400" smtClean="0"/>
          </a:p>
          <a:p>
            <a:pPr algn="just"/>
            <a:r>
              <a:rPr lang="zh-CN" altLang="en-US" sz="2400" u="sng" smtClean="0">
                <a:solidFill>
                  <a:srgbClr val="0000FF"/>
                </a:solidFill>
                <a:hlinkClick r:id="" action="ppaction://noaction"/>
              </a:rPr>
              <a:t>4.3.1 虚拟存储器</a:t>
            </a:r>
            <a:r>
              <a:rPr lang="zh-CN" altLang="en-US" sz="2400" smtClean="0">
                <a:hlinkClick r:id="" action="ppaction://noaction"/>
              </a:rPr>
              <a:t>	123</a:t>
            </a:r>
            <a:endParaRPr lang="zh-CN" altLang="en-US" sz="2400" smtClean="0"/>
          </a:p>
          <a:p>
            <a:pPr algn="just"/>
            <a:r>
              <a:rPr lang="zh-CN" altLang="en-US" sz="2400" u="sng" smtClean="0">
                <a:solidFill>
                  <a:srgbClr val="0000FF"/>
                </a:solidFill>
                <a:hlinkClick r:id="" action="ppaction://noaction"/>
              </a:rPr>
              <a:t>4.3.2 分页式存储管理的实现方法</a:t>
            </a:r>
            <a:r>
              <a:rPr lang="zh-CN" altLang="en-US" sz="2400" smtClean="0">
                <a:hlinkClick r:id="" action="ppaction://noaction"/>
              </a:rPr>
              <a:t>	123</a:t>
            </a:r>
            <a:endParaRPr lang="zh-CN" altLang="en-US" sz="2400" smtClean="0"/>
          </a:p>
          <a:p>
            <a:pPr algn="just"/>
            <a:r>
              <a:rPr lang="zh-CN" altLang="en-US" sz="2400" u="sng" smtClean="0">
                <a:solidFill>
                  <a:srgbClr val="0000FF"/>
                </a:solidFill>
                <a:hlinkClick r:id="" action="ppaction://noaction"/>
              </a:rPr>
              <a:t>4.3.3 页表和快表</a:t>
            </a:r>
            <a:r>
              <a:rPr lang="zh-CN" altLang="en-US" sz="2400" smtClean="0">
                <a:hlinkClick r:id="" action="ppaction://noaction"/>
              </a:rPr>
              <a:t>	126</a:t>
            </a:r>
            <a:endParaRPr lang="zh-CN" altLang="en-US" sz="2400" smtClean="0"/>
          </a:p>
          <a:p>
            <a:pPr algn="just"/>
            <a:r>
              <a:rPr lang="zh-CN" altLang="en-US" sz="2400" u="sng" smtClean="0">
                <a:solidFill>
                  <a:srgbClr val="0000FF"/>
                </a:solidFill>
                <a:hlinkClick r:id="" action="ppaction://noaction"/>
              </a:rPr>
              <a:t>4.3.4 页面交换</a:t>
            </a:r>
            <a:r>
              <a:rPr lang="zh-CN" altLang="en-US" sz="2400" smtClean="0">
                <a:hlinkClick r:id="" action="ppaction://noaction"/>
              </a:rPr>
              <a:t>	128</a:t>
            </a:r>
            <a:endParaRPr lang="zh-CN" altLang="en-US" sz="2400" smtClean="0"/>
          </a:p>
          <a:p>
            <a:pPr algn="just"/>
            <a:r>
              <a:rPr lang="zh-CN" altLang="en-US" sz="2400" u="sng" smtClean="0">
                <a:solidFill>
                  <a:srgbClr val="0000FF"/>
                </a:solidFill>
                <a:hlinkClick r:id="" action="ppaction://noaction"/>
              </a:rPr>
              <a:t>4.3.5 页式存储管理的保护措施</a:t>
            </a:r>
            <a:r>
              <a:rPr lang="zh-CN" altLang="en-US" sz="2400" smtClean="0">
                <a:hlinkClick r:id="" action="ppaction://noaction"/>
              </a:rPr>
              <a:t>	131</a:t>
            </a:r>
            <a:endParaRPr lang="zh-CN" altLang="en-US" sz="2400" smtClean="0"/>
          </a:p>
          <a:p>
            <a:pPr algn="just"/>
            <a:r>
              <a:rPr lang="zh-CN" altLang="en-US" sz="2400" u="sng" smtClean="0">
                <a:solidFill>
                  <a:srgbClr val="0000FF"/>
                </a:solidFill>
                <a:hlinkClick r:id="" action="ppaction://noaction"/>
              </a:rPr>
              <a:t>4.3.6 工作集模型</a:t>
            </a:r>
            <a:r>
              <a:rPr lang="zh-CN" altLang="en-US" sz="2400" smtClean="0">
                <a:hlinkClick r:id="" action="ppaction://noaction"/>
              </a:rPr>
              <a:t>	131</a:t>
            </a:r>
            <a:endParaRPr lang="zh-CN" altLang="en-US" sz="2400" smtClean="0"/>
          </a:p>
          <a:p>
            <a:pPr algn="just"/>
            <a:r>
              <a:rPr lang="zh-CN" altLang="en-US" sz="2400" u="sng" smtClean="0">
                <a:solidFill>
                  <a:srgbClr val="0000FF"/>
                </a:solidFill>
                <a:hlinkClick r:id="" action="ppaction://noaction"/>
              </a:rPr>
              <a:t>4.4 分段存储管理</a:t>
            </a:r>
            <a:r>
              <a:rPr lang="zh-CN" altLang="en-US" sz="2400" smtClean="0">
                <a:hlinkClick r:id="" action="ppaction://noaction"/>
              </a:rPr>
              <a:t>	133</a:t>
            </a:r>
            <a:endParaRPr lang="zh-CN" altLang="en-US" sz="2400" smtClean="0"/>
          </a:p>
          <a:p>
            <a:pPr algn="just"/>
            <a:r>
              <a:rPr lang="zh-CN" altLang="en-US" sz="2400" u="sng" smtClean="0">
                <a:solidFill>
                  <a:srgbClr val="0000FF"/>
                </a:solidFill>
                <a:hlinkClick r:id="" action="ppaction://noaction"/>
              </a:rPr>
              <a:t>4.4.1 分段存储管理的特点</a:t>
            </a:r>
            <a:r>
              <a:rPr lang="zh-CN" altLang="en-US" sz="2400" smtClean="0">
                <a:hlinkClick r:id="" action="ppaction://noaction"/>
              </a:rPr>
              <a:t>	133</a:t>
            </a:r>
            <a:endParaRPr lang="zh-CN" altLang="en-US" sz="2400" smtClean="0"/>
          </a:p>
          <a:p>
            <a:pPr algn="just"/>
            <a:r>
              <a:rPr lang="zh-CN" altLang="en-US" sz="2400" u="sng" smtClean="0">
                <a:solidFill>
                  <a:srgbClr val="0000FF"/>
                </a:solidFill>
                <a:hlinkClick r:id="" action="ppaction://noaction"/>
              </a:rPr>
              <a:t>4.4.2 段式地址变换</a:t>
            </a:r>
            <a:r>
              <a:rPr lang="zh-CN" altLang="en-US" sz="2400" smtClean="0">
                <a:hlinkClick r:id="" action="ppaction://noaction"/>
              </a:rPr>
              <a:t>	133</a:t>
            </a:r>
            <a:endParaRPr lang="zh-CN" altLang="en-US" sz="2400" smtClean="0"/>
          </a:p>
          <a:p>
            <a:pPr algn="just"/>
            <a:r>
              <a:rPr lang="zh-CN" altLang="en-US" sz="2400" u="sng" smtClean="0">
                <a:solidFill>
                  <a:srgbClr val="0000FF"/>
                </a:solidFill>
                <a:hlinkClick r:id="" action="ppaction://noaction"/>
              </a:rPr>
              <a:t>4.4.3 扩充段表功能</a:t>
            </a:r>
            <a:r>
              <a:rPr lang="zh-CN" altLang="en-US" sz="2400" smtClean="0">
                <a:hlinkClick r:id="" action="ppaction://noaction"/>
              </a:rPr>
              <a:t>	134</a:t>
            </a:r>
            <a:endParaRPr lang="zh-CN" altLang="en-US" sz="2400" smtClean="0"/>
          </a:p>
          <a:p>
            <a:pPr algn="just"/>
            <a:r>
              <a:rPr lang="zh-CN" altLang="en-US" sz="2400" u="sng" smtClean="0">
                <a:solidFill>
                  <a:srgbClr val="0000FF"/>
                </a:solidFill>
                <a:hlinkClick r:id="" action="ppaction://noaction"/>
              </a:rPr>
              <a:t>4.5 段页式存储管理</a:t>
            </a:r>
            <a:r>
              <a:rPr lang="zh-CN" altLang="en-US" sz="2400" smtClean="0">
                <a:hlinkClick r:id="" action="ppaction://noaction"/>
              </a:rPr>
              <a:t>	135</a:t>
            </a:r>
            <a:endParaRPr lang="zh-CN" altLang="en-US" sz="2400" smtClean="0"/>
          </a:p>
          <a:p>
            <a:pPr algn="just"/>
            <a:r>
              <a:rPr lang="zh-CN" altLang="en-US" sz="2400" u="sng" smtClean="0">
                <a:solidFill>
                  <a:srgbClr val="0000FF"/>
                </a:solidFill>
                <a:hlinkClick r:id="" action="ppaction://noaction"/>
              </a:rPr>
              <a:t>4.5 用户编程中的内存管理实例分析</a:t>
            </a:r>
            <a:r>
              <a:rPr lang="zh-CN" altLang="en-US" sz="2400" smtClean="0">
                <a:hlinkClick r:id="" action="ppaction://noaction"/>
              </a:rPr>
              <a:t>	136</a:t>
            </a:r>
            <a:endParaRPr lang="zh-CN" altLang="en-US" sz="2400" smtClean="0"/>
          </a:p>
          <a:p>
            <a:pPr algn="just"/>
            <a:r>
              <a:rPr lang="zh-CN" altLang="en-US" sz="2400" u="sng" smtClean="0">
                <a:solidFill>
                  <a:srgbClr val="0000FF"/>
                </a:solidFill>
                <a:hlinkClick r:id="" action="ppaction://noaction"/>
              </a:rPr>
              <a:t>4.6 </a:t>
            </a:r>
            <a:r>
              <a:rPr lang="en-US" altLang="zh-CN" sz="2400" u="sng" smtClean="0">
                <a:solidFill>
                  <a:srgbClr val="0000FF"/>
                </a:solidFill>
                <a:hlinkClick r:id="" action="ppaction://noaction"/>
              </a:rPr>
              <a:t>LINUX</a:t>
            </a:r>
            <a:r>
              <a:rPr lang="zh-CN" altLang="en-US" sz="2400" u="sng" smtClean="0">
                <a:solidFill>
                  <a:srgbClr val="0000FF"/>
                </a:solidFill>
                <a:hlinkClick r:id="" action="ppaction://noaction"/>
              </a:rPr>
              <a:t>内存管理概述</a:t>
            </a:r>
            <a:r>
              <a:rPr lang="zh-CN" altLang="en-US" sz="2400" smtClean="0">
                <a:hlinkClick r:id="" action="ppaction://noaction"/>
              </a:rPr>
              <a:t>	141</a:t>
            </a:r>
            <a:endParaRPr lang="zh-CN" altLang="en-US" sz="2400" smtClean="0"/>
          </a:p>
          <a:p>
            <a:pPr algn="just"/>
            <a:r>
              <a:rPr lang="zh-CN" altLang="en-US" sz="2400" u="sng" smtClean="0">
                <a:solidFill>
                  <a:srgbClr val="0000FF"/>
                </a:solidFill>
                <a:hlinkClick r:id="" action="ppaction://noaction"/>
              </a:rPr>
              <a:t>4.6.1 基本思想</a:t>
            </a:r>
            <a:r>
              <a:rPr lang="zh-CN" altLang="en-US" sz="2400" smtClean="0">
                <a:hlinkClick r:id="" action="ppaction://noaction"/>
              </a:rPr>
              <a:t>	141</a:t>
            </a:r>
            <a:endParaRPr lang="zh-CN" altLang="en-US" sz="2400" smtClean="0"/>
          </a:p>
          <a:p>
            <a:pPr algn="just"/>
            <a:r>
              <a:rPr lang="zh-CN" altLang="en-US" sz="2400" u="sng" smtClean="0">
                <a:solidFill>
                  <a:srgbClr val="0000FF"/>
                </a:solidFill>
                <a:hlinkClick r:id="" action="ppaction://noaction"/>
              </a:rPr>
              <a:t>4.6.2 </a:t>
            </a:r>
            <a:r>
              <a:rPr lang="en-US" altLang="zh-CN" sz="2400" u="sng" smtClean="0">
                <a:solidFill>
                  <a:srgbClr val="0000FF"/>
                </a:solidFill>
                <a:hlinkClick r:id="" action="ppaction://noaction"/>
              </a:rPr>
              <a:t>LINUX</a:t>
            </a:r>
            <a:r>
              <a:rPr lang="zh-CN" altLang="en-US" sz="2400" u="sng" smtClean="0">
                <a:solidFill>
                  <a:srgbClr val="0000FF"/>
                </a:solidFill>
                <a:hlinkClick r:id="" action="ppaction://noaction"/>
              </a:rPr>
              <a:t>中的页表</a:t>
            </a:r>
            <a:r>
              <a:rPr lang="zh-CN" altLang="en-US" sz="2400" smtClean="0">
                <a:hlinkClick r:id="" action="ppaction://noaction"/>
              </a:rPr>
              <a:t>	141</a:t>
            </a:r>
            <a:endParaRPr lang="zh-CN" altLang="en-US" sz="2400" smtClean="0"/>
          </a:p>
          <a:p>
            <a:pPr algn="just"/>
            <a:r>
              <a:rPr lang="zh-CN" altLang="en-US" sz="2400" u="sng" smtClean="0">
                <a:solidFill>
                  <a:srgbClr val="0000FF"/>
                </a:solidFill>
                <a:hlinkClick r:id="" action="ppaction://noaction"/>
              </a:rPr>
              <a:t>4.6.3 内存页的分配和释放</a:t>
            </a:r>
            <a:r>
              <a:rPr lang="zh-CN" altLang="en-US" sz="2400" smtClean="0">
                <a:hlinkClick r:id="" action="ppaction://noaction"/>
              </a:rPr>
              <a:t>	142</a:t>
            </a:r>
            <a:endParaRPr lang="zh-CN" altLang="en-US" sz="2400" smtClean="0"/>
          </a:p>
          <a:p>
            <a:pPr algn="just"/>
            <a:r>
              <a:rPr lang="zh-CN" altLang="en-US" sz="2400" u="sng" smtClean="0">
                <a:solidFill>
                  <a:srgbClr val="0000FF"/>
                </a:solidFill>
                <a:hlinkClick r:id="" action="ppaction://noaction"/>
              </a:rPr>
              <a:t>4.6.5 内存映射和需求分页</a:t>
            </a:r>
            <a:r>
              <a:rPr lang="zh-CN" altLang="en-US" sz="2400" smtClean="0">
                <a:hlinkClick r:id="" action="ppaction://noaction"/>
              </a:rPr>
              <a:t>	143</a:t>
            </a:r>
            <a:endParaRPr lang="zh-CN" altLang="en-US" sz="2400" smtClean="0"/>
          </a:p>
          <a:p>
            <a:pPr algn="just"/>
            <a:r>
              <a:rPr lang="zh-CN" altLang="en-US" sz="2400" u="sng" smtClean="0">
                <a:solidFill>
                  <a:srgbClr val="0000FF"/>
                </a:solidFill>
                <a:hlinkClick r:id="" action="ppaction://noaction"/>
              </a:rPr>
              <a:t>4.6.6 内存交换</a:t>
            </a:r>
            <a:r>
              <a:rPr lang="zh-CN" altLang="en-US" sz="2400" smtClean="0">
                <a:hlinkClick r:id="" action="ppaction://noaction"/>
              </a:rPr>
              <a:t>	144</a:t>
            </a:r>
            <a:endParaRPr lang="zh-CN" altLang="en-US" sz="2400" smtClean="0"/>
          </a:p>
          <a:p>
            <a:pPr algn="just"/>
            <a:r>
              <a:rPr lang="zh-CN" altLang="en-US" sz="2400" u="sng" smtClean="0">
                <a:solidFill>
                  <a:srgbClr val="0000FF"/>
                </a:solidFill>
                <a:hlinkClick r:id="" action="ppaction://noaction"/>
              </a:rPr>
              <a:t>4.7小结</a:t>
            </a:r>
            <a:r>
              <a:rPr lang="zh-CN" altLang="en-US" sz="2400" smtClean="0">
                <a:hlinkClick r:id="" action="ppaction://noaction"/>
              </a:rPr>
              <a:t>	144</a:t>
            </a:r>
            <a:endParaRPr lang="zh-CN" altLang="en-US" sz="2400" smtClean="0"/>
          </a:p>
          <a:p>
            <a:pPr algn="just"/>
            <a:r>
              <a:rPr lang="zh-CN" altLang="en-US" sz="2400" u="sng" smtClean="0">
                <a:solidFill>
                  <a:srgbClr val="0000FF"/>
                </a:solidFill>
                <a:hlinkClick r:id="" action="ppaction://noaction"/>
              </a:rPr>
              <a:t>习题</a:t>
            </a:r>
            <a:r>
              <a:rPr lang="zh-CN" altLang="en-US" sz="2400" smtClean="0">
                <a:hlinkClick r:id="" action="ppaction://noaction"/>
              </a:rPr>
              <a:t>	145</a:t>
            </a:r>
            <a:endParaRPr lang="zh-CN" altLang="en-US" sz="2400" smtClean="0"/>
          </a:p>
          <a:p>
            <a:pPr algn="just"/>
            <a:r>
              <a:rPr lang="zh-CN" altLang="en-US" sz="2400" smtClean="0">
                <a:latin typeface="Courier New" panose="02070309020205020404" pitchFamily="49" charset="0"/>
              </a:rPr>
              <a:t> </a:t>
            </a:r>
            <a:endParaRPr lang="zh-CN" altLang="en-US" sz="2400" smtClean="0">
              <a:latin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800" smtClean="0">
                <a:latin typeface="宋体" panose="02010600030101010101" pitchFamily="2" charset="-122"/>
              </a:rPr>
              <a:t>存储程序式计算机由以下五类部件组成：控制器、运算器、存储器、输入装置和输出装置，人们通常把控制器和计算器做在一起，称为中央处理机或中央处理部件</a:t>
            </a:r>
            <a:r>
              <a:rPr lang="zh-CN" altLang="en-US" sz="2800" smtClean="0"/>
              <a:t>(</a:t>
            </a:r>
            <a:r>
              <a:rPr lang="en-US" altLang="zh-CN" sz="2800" smtClean="0"/>
              <a:t>CPU)</a:t>
            </a:r>
            <a:r>
              <a:rPr lang="en-US" altLang="zh-CN" sz="2800" smtClean="0">
                <a:latin typeface="宋体" panose="02010600030101010101" pitchFamily="2" charset="-122"/>
              </a:rPr>
              <a:t>。</a:t>
            </a:r>
            <a:r>
              <a:rPr lang="zh-CN" altLang="en-US" sz="2800" smtClean="0">
                <a:latin typeface="宋体" panose="02010600030101010101" pitchFamily="2" charset="-122"/>
              </a:rPr>
              <a:t>输入装置和输出装置统称为</a:t>
            </a:r>
            <a:r>
              <a:rPr lang="en-US" altLang="zh-CN" sz="2800" smtClean="0"/>
              <a:t>I/O</a:t>
            </a:r>
            <a:r>
              <a:rPr lang="zh-CN" altLang="en-US" sz="2800" smtClean="0">
                <a:latin typeface="宋体" panose="02010600030101010101" pitchFamily="2" charset="-122"/>
              </a:rPr>
              <a:t>设备，如图</a:t>
            </a:r>
            <a:r>
              <a:rPr lang="zh-CN" altLang="en-US" sz="2800" smtClean="0"/>
              <a:t>1-10</a:t>
            </a:r>
            <a:r>
              <a:rPr lang="zh-CN" altLang="en-US" sz="2800" smtClean="0">
                <a:latin typeface="宋体" panose="02010600030101010101" pitchFamily="2" charset="-122"/>
              </a:rPr>
              <a:t>所示。时至今日，人们基本上还是依照这一结构来构造计算机。</a:t>
            </a:r>
            <a:r>
              <a:rPr lang="zh-CN" altLang="en-US" sz="2800" smtClean="0"/>
              <a:t> </a:t>
            </a:r>
          </a:p>
          <a:p>
            <a:pPr algn="just"/>
            <a:r>
              <a:rPr lang="zh-CN" altLang="en-US" sz="2800" smtClean="0">
                <a:latin typeface="宋体" panose="02010600030101010101" pitchFamily="2" charset="-122"/>
              </a:rPr>
              <a:t>主要特点是：集中顺序过程控制，即控制部件根据程序对整个计算机的活动实行集中过程控制，并根据程序规定的顺序依次执行每一个操作。这类计算是过程性的，故这种计算机是模拟人们的手工计算的产物。即首先取原始数据，执行一个操作，将中间结果保存起来；再取一个数，和中间结果一起又执行一个操作，如此计算下去。在遇到多个可能同时执行的分支时，也是先执行完一个分支，然后再执行第二个分支，直到计算完毕。</a:t>
            </a:r>
          </a:p>
          <a:p>
            <a:pPr algn="just"/>
            <a:endParaRPr lang="zh-CN" altLang="en-US" sz="28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800" smtClean="0"/>
              <a:t>第1章	概论	1</a:t>
            </a:r>
          </a:p>
          <a:p>
            <a:pPr algn="just"/>
            <a:r>
              <a:rPr lang="zh-CN" altLang="en-US" sz="2800" smtClean="0"/>
              <a:t>1.1计算机与操作系统	1</a:t>
            </a:r>
          </a:p>
          <a:p>
            <a:pPr algn="just"/>
            <a:r>
              <a:rPr lang="zh-CN" altLang="en-US" sz="2800" smtClean="0"/>
              <a:t>1.1.1计算机发展简介	1</a:t>
            </a:r>
          </a:p>
          <a:p>
            <a:pPr algn="just"/>
            <a:r>
              <a:rPr lang="zh-CN" altLang="en-US" sz="2800" smtClean="0"/>
              <a:t>1.1.2操作系统的发展	3</a:t>
            </a:r>
          </a:p>
          <a:p>
            <a:pPr algn="just"/>
            <a:r>
              <a:rPr lang="zh-CN" altLang="en-US" sz="2800" smtClean="0"/>
              <a:t>1.1.3存储程序式计算机的结构和特点	17</a:t>
            </a:r>
          </a:p>
          <a:p>
            <a:pPr algn="just"/>
            <a:r>
              <a:rPr lang="zh-CN" altLang="en-US" sz="2800" smtClean="0"/>
              <a:t>1.2 操作系统的基本概念	19</a:t>
            </a:r>
          </a:p>
          <a:p>
            <a:pPr algn="just"/>
            <a:r>
              <a:rPr lang="zh-CN" altLang="en-US" sz="2800" smtClean="0"/>
              <a:t>1.2.1 操作系统的定义及其在计算机系统中的地位	19</a:t>
            </a:r>
          </a:p>
          <a:p>
            <a:pPr algn="just"/>
            <a:r>
              <a:rPr lang="zh-CN" altLang="en-US" sz="2800" smtClean="0"/>
              <a:t>1.2.2 操作系统的功能	21</a:t>
            </a:r>
          </a:p>
          <a:p>
            <a:pPr algn="just"/>
            <a:r>
              <a:rPr lang="zh-CN" altLang="en-US" sz="2800" smtClean="0"/>
              <a:t>1.2.3 操作系统的特性及其应解决的基本问题	22</a:t>
            </a:r>
          </a:p>
          <a:p>
            <a:pPr algn="just"/>
            <a:r>
              <a:rPr lang="zh-CN" altLang="en-US" sz="2800" smtClean="0"/>
              <a:t>1.3 操作系统接口	25</a:t>
            </a:r>
          </a:p>
          <a:p>
            <a:pPr algn="just"/>
            <a:r>
              <a:rPr lang="zh-CN" altLang="en-US" sz="2800" smtClean="0"/>
              <a:t>1.3.1系统调用	25</a:t>
            </a:r>
          </a:p>
          <a:p>
            <a:pPr algn="just"/>
            <a:r>
              <a:rPr lang="zh-CN" altLang="en-US" sz="2800" smtClean="0"/>
              <a:t>1.3.2 </a:t>
            </a:r>
            <a:r>
              <a:rPr lang="en-US" altLang="zh-CN" sz="2800" smtClean="0"/>
              <a:t>Shell </a:t>
            </a:r>
            <a:r>
              <a:rPr lang="zh-CN" altLang="en-US" sz="2800" smtClean="0"/>
              <a:t>命令	29</a:t>
            </a:r>
          </a:p>
          <a:p>
            <a:pPr algn="just"/>
            <a:r>
              <a:rPr lang="zh-CN" altLang="en-US" sz="2800" smtClean="0"/>
              <a:t>1.4 分析和设计操作系统的几种观点	32</a:t>
            </a:r>
          </a:p>
          <a:p>
            <a:pPr algn="just"/>
            <a:r>
              <a:rPr lang="zh-CN" altLang="en-US" sz="2800" smtClean="0"/>
              <a:t>1.4.1 用户观点	32</a:t>
            </a:r>
          </a:p>
          <a:p>
            <a:pPr algn="just"/>
            <a:r>
              <a:rPr lang="zh-CN" altLang="en-US" sz="2800" smtClean="0"/>
              <a:t>1.4.2 资源管理观点	33</a:t>
            </a:r>
          </a:p>
          <a:p>
            <a:pPr algn="just"/>
            <a:r>
              <a:rPr lang="zh-CN" altLang="en-US" sz="2800" smtClean="0"/>
              <a:t>1.4.3 进程观点	34</a:t>
            </a:r>
          </a:p>
          <a:p>
            <a:pPr algn="just"/>
            <a:r>
              <a:rPr lang="zh-CN" altLang="en-US" sz="2800" smtClean="0"/>
              <a:t>1.4.4 模块分层观点	35</a:t>
            </a:r>
          </a:p>
          <a:p>
            <a:pPr algn="just"/>
            <a:r>
              <a:rPr lang="zh-CN" altLang="en-US" sz="2800" smtClean="0"/>
              <a:t>1.5 安全操作系统	36</a:t>
            </a:r>
          </a:p>
          <a:p>
            <a:pPr algn="just"/>
            <a:r>
              <a:rPr lang="zh-CN" altLang="en-US" sz="2800" smtClean="0"/>
              <a:t>1.6 小结	38</a:t>
            </a:r>
          </a:p>
          <a:p>
            <a:pPr algn="just"/>
            <a:r>
              <a:rPr lang="zh-CN" altLang="en-US" sz="2800" smtClean="0"/>
              <a:t>1.7习题	39</a:t>
            </a:r>
          </a:p>
          <a:p>
            <a:pPr algn="just"/>
            <a:r>
              <a:rPr lang="zh-CN" altLang="en-US" sz="2800" smtClean="0"/>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u="sng" smtClean="0">
                <a:solidFill>
                  <a:srgbClr val="0000FF"/>
                </a:solidFill>
                <a:hlinkClick r:id="" action="ppaction://noaction"/>
              </a:rPr>
              <a:t>第4章 存储管理</a:t>
            </a:r>
            <a:r>
              <a:rPr lang="zh-CN" altLang="en-US" sz="2400" smtClean="0">
                <a:hlinkClick r:id="" action="ppaction://noaction"/>
              </a:rPr>
              <a:t>	115</a:t>
            </a:r>
            <a:endParaRPr lang="zh-CN" altLang="en-US" sz="2400" smtClean="0"/>
          </a:p>
          <a:p>
            <a:pPr algn="just"/>
            <a:r>
              <a:rPr lang="zh-CN" altLang="en-US" sz="2400" u="sng" smtClean="0">
                <a:solidFill>
                  <a:srgbClr val="0000FF"/>
                </a:solidFill>
                <a:hlinkClick r:id="" action="ppaction://noaction"/>
              </a:rPr>
              <a:t>4．1 引言</a:t>
            </a:r>
            <a:r>
              <a:rPr lang="zh-CN" altLang="en-US" sz="2400" smtClean="0">
                <a:hlinkClick r:id="" action="ppaction://noaction"/>
              </a:rPr>
              <a:t>	115</a:t>
            </a:r>
            <a:endParaRPr lang="zh-CN" altLang="en-US" sz="2400" smtClean="0"/>
          </a:p>
          <a:p>
            <a:pPr algn="just"/>
            <a:r>
              <a:rPr lang="zh-CN" altLang="en-US" sz="2400" u="sng" smtClean="0">
                <a:solidFill>
                  <a:srgbClr val="0000FF"/>
                </a:solidFill>
                <a:hlinkClick r:id="" action="ppaction://noaction"/>
              </a:rPr>
              <a:t>4．2 分区式存储管理</a:t>
            </a:r>
            <a:r>
              <a:rPr lang="zh-CN" altLang="en-US" sz="2400" smtClean="0">
                <a:hlinkClick r:id="" action="ppaction://noaction"/>
              </a:rPr>
              <a:t>	115</a:t>
            </a:r>
            <a:endParaRPr lang="zh-CN" altLang="en-US" sz="2400" smtClean="0"/>
          </a:p>
          <a:p>
            <a:pPr algn="just"/>
            <a:r>
              <a:rPr lang="zh-CN" altLang="en-US" sz="2400" u="sng" smtClean="0">
                <a:solidFill>
                  <a:srgbClr val="0000FF"/>
                </a:solidFill>
                <a:hlinkClick r:id="" action="ppaction://noaction"/>
              </a:rPr>
              <a:t>4.2.1 地址重定位</a:t>
            </a:r>
            <a:r>
              <a:rPr lang="zh-CN" altLang="en-US" sz="2400" smtClean="0">
                <a:hlinkClick r:id="" action="ppaction://noaction"/>
              </a:rPr>
              <a:t>	115</a:t>
            </a:r>
            <a:endParaRPr lang="zh-CN" altLang="en-US" sz="2400" smtClean="0"/>
          </a:p>
          <a:p>
            <a:pPr algn="just"/>
            <a:r>
              <a:rPr lang="zh-CN" altLang="en-US" sz="2400" u="sng" smtClean="0">
                <a:solidFill>
                  <a:srgbClr val="0000FF"/>
                </a:solidFill>
                <a:hlinkClick r:id="" action="ppaction://noaction"/>
              </a:rPr>
              <a:t>4.2.2 固定式分区和可变式分区</a:t>
            </a:r>
            <a:r>
              <a:rPr lang="zh-CN" altLang="en-US" sz="2400" smtClean="0">
                <a:hlinkClick r:id="" action="ppaction://noaction"/>
              </a:rPr>
              <a:t>	117</a:t>
            </a:r>
            <a:endParaRPr lang="zh-CN" altLang="en-US" sz="2400" smtClean="0"/>
          </a:p>
          <a:p>
            <a:pPr algn="just"/>
            <a:r>
              <a:rPr lang="zh-CN" altLang="en-US" sz="2400" u="sng" smtClean="0">
                <a:solidFill>
                  <a:srgbClr val="0000FF"/>
                </a:solidFill>
                <a:hlinkClick r:id="" action="ppaction://noaction"/>
              </a:rPr>
              <a:t>4.2.3 覆盖与交换技术</a:t>
            </a:r>
            <a:r>
              <a:rPr lang="zh-CN" altLang="en-US" sz="2400" smtClean="0">
                <a:hlinkClick r:id="" action="ppaction://noaction"/>
              </a:rPr>
              <a:t>	121</a:t>
            </a:r>
            <a:endParaRPr lang="zh-CN" altLang="en-US" sz="2400" smtClean="0"/>
          </a:p>
          <a:p>
            <a:pPr algn="just"/>
            <a:r>
              <a:rPr lang="zh-CN" altLang="en-US" sz="2400" u="sng" smtClean="0">
                <a:solidFill>
                  <a:srgbClr val="0000FF"/>
                </a:solidFill>
                <a:hlinkClick r:id="" action="ppaction://noaction"/>
              </a:rPr>
              <a:t>4.3 分页式存储管理</a:t>
            </a:r>
            <a:r>
              <a:rPr lang="zh-CN" altLang="en-US" sz="2400" smtClean="0">
                <a:hlinkClick r:id="" action="ppaction://noaction"/>
              </a:rPr>
              <a:t>	122</a:t>
            </a:r>
            <a:endParaRPr lang="zh-CN" altLang="en-US" sz="2400" smtClean="0"/>
          </a:p>
          <a:p>
            <a:pPr algn="just"/>
            <a:r>
              <a:rPr lang="zh-CN" altLang="en-US" sz="2400" u="sng" smtClean="0">
                <a:solidFill>
                  <a:srgbClr val="0000FF"/>
                </a:solidFill>
                <a:hlinkClick r:id="" action="ppaction://noaction"/>
              </a:rPr>
              <a:t>4.3.1 虚拟存储器</a:t>
            </a:r>
            <a:r>
              <a:rPr lang="zh-CN" altLang="en-US" sz="2400" smtClean="0">
                <a:hlinkClick r:id="" action="ppaction://noaction"/>
              </a:rPr>
              <a:t>	123</a:t>
            </a:r>
            <a:endParaRPr lang="zh-CN" altLang="en-US" sz="2400" smtClean="0"/>
          </a:p>
          <a:p>
            <a:pPr algn="just"/>
            <a:r>
              <a:rPr lang="zh-CN" altLang="en-US" sz="2400" u="sng" smtClean="0">
                <a:solidFill>
                  <a:srgbClr val="0000FF"/>
                </a:solidFill>
                <a:hlinkClick r:id="" action="ppaction://noaction"/>
              </a:rPr>
              <a:t>4.3.2 分页式存储管理的实现方法</a:t>
            </a:r>
            <a:r>
              <a:rPr lang="zh-CN" altLang="en-US" sz="2400" smtClean="0">
                <a:hlinkClick r:id="" action="ppaction://noaction"/>
              </a:rPr>
              <a:t>	123</a:t>
            </a:r>
            <a:endParaRPr lang="zh-CN" altLang="en-US" sz="2400" smtClean="0"/>
          </a:p>
          <a:p>
            <a:pPr algn="just"/>
            <a:r>
              <a:rPr lang="zh-CN" altLang="en-US" sz="2400" u="sng" smtClean="0">
                <a:solidFill>
                  <a:srgbClr val="0000FF"/>
                </a:solidFill>
                <a:hlinkClick r:id="" action="ppaction://noaction"/>
              </a:rPr>
              <a:t>4.3.3 页表和快表</a:t>
            </a:r>
            <a:r>
              <a:rPr lang="zh-CN" altLang="en-US" sz="2400" smtClean="0">
                <a:hlinkClick r:id="" action="ppaction://noaction"/>
              </a:rPr>
              <a:t>	126</a:t>
            </a:r>
            <a:endParaRPr lang="zh-CN" altLang="en-US" sz="2400" smtClean="0"/>
          </a:p>
          <a:p>
            <a:pPr algn="just"/>
            <a:r>
              <a:rPr lang="zh-CN" altLang="en-US" sz="2400" u="sng" smtClean="0">
                <a:solidFill>
                  <a:srgbClr val="0000FF"/>
                </a:solidFill>
                <a:hlinkClick r:id="" action="ppaction://noaction"/>
              </a:rPr>
              <a:t>4.3.4 页面交换</a:t>
            </a:r>
            <a:r>
              <a:rPr lang="zh-CN" altLang="en-US" sz="2400" smtClean="0">
                <a:hlinkClick r:id="" action="ppaction://noaction"/>
              </a:rPr>
              <a:t>	128</a:t>
            </a:r>
            <a:endParaRPr lang="zh-CN" altLang="en-US" sz="2400" smtClean="0"/>
          </a:p>
          <a:p>
            <a:pPr algn="just"/>
            <a:r>
              <a:rPr lang="zh-CN" altLang="en-US" sz="2400" u="sng" smtClean="0">
                <a:solidFill>
                  <a:srgbClr val="0000FF"/>
                </a:solidFill>
                <a:hlinkClick r:id="" action="ppaction://noaction"/>
              </a:rPr>
              <a:t>4.3.5 页式存储管理的保护措施</a:t>
            </a:r>
            <a:r>
              <a:rPr lang="zh-CN" altLang="en-US" sz="2400" smtClean="0">
                <a:hlinkClick r:id="" action="ppaction://noaction"/>
              </a:rPr>
              <a:t>	131</a:t>
            </a:r>
            <a:endParaRPr lang="zh-CN" altLang="en-US" sz="2400" smtClean="0"/>
          </a:p>
          <a:p>
            <a:pPr algn="just"/>
            <a:r>
              <a:rPr lang="zh-CN" altLang="en-US" sz="2400" u="sng" smtClean="0">
                <a:solidFill>
                  <a:srgbClr val="0000FF"/>
                </a:solidFill>
                <a:hlinkClick r:id="" action="ppaction://noaction"/>
              </a:rPr>
              <a:t>4.3.6 工作集模型</a:t>
            </a:r>
            <a:r>
              <a:rPr lang="zh-CN" altLang="en-US" sz="2400" smtClean="0">
                <a:hlinkClick r:id="" action="ppaction://noaction"/>
              </a:rPr>
              <a:t>	131</a:t>
            </a:r>
            <a:endParaRPr lang="zh-CN" altLang="en-US" sz="2400" smtClean="0"/>
          </a:p>
          <a:p>
            <a:pPr algn="just"/>
            <a:r>
              <a:rPr lang="zh-CN" altLang="en-US" sz="2400" u="sng" smtClean="0">
                <a:solidFill>
                  <a:srgbClr val="0000FF"/>
                </a:solidFill>
                <a:hlinkClick r:id="" action="ppaction://noaction"/>
              </a:rPr>
              <a:t>4.4 分段存储管理</a:t>
            </a:r>
            <a:r>
              <a:rPr lang="zh-CN" altLang="en-US" sz="2400" smtClean="0">
                <a:hlinkClick r:id="" action="ppaction://noaction"/>
              </a:rPr>
              <a:t>	133</a:t>
            </a:r>
            <a:endParaRPr lang="zh-CN" altLang="en-US" sz="2400" smtClean="0"/>
          </a:p>
          <a:p>
            <a:pPr algn="just"/>
            <a:r>
              <a:rPr lang="zh-CN" altLang="en-US" sz="2400" u="sng" smtClean="0">
                <a:solidFill>
                  <a:srgbClr val="0000FF"/>
                </a:solidFill>
                <a:hlinkClick r:id="" action="ppaction://noaction"/>
              </a:rPr>
              <a:t>4.4.1 分段存储管理的特点</a:t>
            </a:r>
            <a:r>
              <a:rPr lang="zh-CN" altLang="en-US" sz="2400" smtClean="0">
                <a:hlinkClick r:id="" action="ppaction://noaction"/>
              </a:rPr>
              <a:t>	133</a:t>
            </a:r>
            <a:endParaRPr lang="zh-CN" altLang="en-US" sz="2400" smtClean="0"/>
          </a:p>
          <a:p>
            <a:pPr algn="just"/>
            <a:r>
              <a:rPr lang="zh-CN" altLang="en-US" sz="2400" u="sng" smtClean="0">
                <a:solidFill>
                  <a:srgbClr val="0000FF"/>
                </a:solidFill>
                <a:hlinkClick r:id="" action="ppaction://noaction"/>
              </a:rPr>
              <a:t>4.4.2 段式地址变换</a:t>
            </a:r>
            <a:r>
              <a:rPr lang="zh-CN" altLang="en-US" sz="2400" smtClean="0">
                <a:hlinkClick r:id="" action="ppaction://noaction"/>
              </a:rPr>
              <a:t>	133</a:t>
            </a:r>
            <a:endParaRPr lang="zh-CN" altLang="en-US" sz="2400" smtClean="0"/>
          </a:p>
          <a:p>
            <a:pPr algn="just"/>
            <a:r>
              <a:rPr lang="zh-CN" altLang="en-US" sz="2400" u="sng" smtClean="0">
                <a:solidFill>
                  <a:srgbClr val="0000FF"/>
                </a:solidFill>
                <a:hlinkClick r:id="" action="ppaction://noaction"/>
              </a:rPr>
              <a:t>4.4.3 扩充段表功能</a:t>
            </a:r>
            <a:r>
              <a:rPr lang="zh-CN" altLang="en-US" sz="2400" smtClean="0">
                <a:hlinkClick r:id="" action="ppaction://noaction"/>
              </a:rPr>
              <a:t>	134</a:t>
            </a:r>
            <a:endParaRPr lang="zh-CN" altLang="en-US" sz="2400" smtClean="0"/>
          </a:p>
          <a:p>
            <a:pPr algn="just"/>
            <a:r>
              <a:rPr lang="zh-CN" altLang="en-US" sz="2400" u="sng" smtClean="0">
                <a:solidFill>
                  <a:srgbClr val="0000FF"/>
                </a:solidFill>
                <a:hlinkClick r:id="" action="ppaction://noaction"/>
              </a:rPr>
              <a:t>4.5 段页式存储管理</a:t>
            </a:r>
            <a:r>
              <a:rPr lang="zh-CN" altLang="en-US" sz="2400" smtClean="0">
                <a:hlinkClick r:id="" action="ppaction://noaction"/>
              </a:rPr>
              <a:t>	135</a:t>
            </a:r>
            <a:endParaRPr lang="zh-CN" altLang="en-US" sz="2400" smtClean="0"/>
          </a:p>
          <a:p>
            <a:pPr algn="just"/>
            <a:r>
              <a:rPr lang="zh-CN" altLang="en-US" sz="2400" u="sng" smtClean="0">
                <a:solidFill>
                  <a:srgbClr val="0000FF"/>
                </a:solidFill>
                <a:hlinkClick r:id="" action="ppaction://noaction"/>
              </a:rPr>
              <a:t>4.5 用户编程中的内存管理实例分析</a:t>
            </a:r>
            <a:r>
              <a:rPr lang="zh-CN" altLang="en-US" sz="2400" smtClean="0">
                <a:hlinkClick r:id="" action="ppaction://noaction"/>
              </a:rPr>
              <a:t>	136</a:t>
            </a:r>
            <a:endParaRPr lang="zh-CN" altLang="en-US" sz="2400" smtClean="0"/>
          </a:p>
          <a:p>
            <a:pPr algn="just"/>
            <a:r>
              <a:rPr lang="zh-CN" altLang="en-US" sz="2400" u="sng" smtClean="0">
                <a:solidFill>
                  <a:srgbClr val="0000FF"/>
                </a:solidFill>
                <a:hlinkClick r:id="" action="ppaction://noaction"/>
              </a:rPr>
              <a:t>4.6 </a:t>
            </a:r>
            <a:r>
              <a:rPr lang="en-US" altLang="zh-CN" sz="2400" u="sng" smtClean="0">
                <a:solidFill>
                  <a:srgbClr val="0000FF"/>
                </a:solidFill>
                <a:hlinkClick r:id="" action="ppaction://noaction"/>
              </a:rPr>
              <a:t>LINUX</a:t>
            </a:r>
            <a:r>
              <a:rPr lang="zh-CN" altLang="en-US" sz="2400" u="sng" smtClean="0">
                <a:solidFill>
                  <a:srgbClr val="0000FF"/>
                </a:solidFill>
                <a:hlinkClick r:id="" action="ppaction://noaction"/>
              </a:rPr>
              <a:t>内存管理概述</a:t>
            </a:r>
            <a:r>
              <a:rPr lang="zh-CN" altLang="en-US" sz="2400" smtClean="0">
                <a:hlinkClick r:id="" action="ppaction://noaction"/>
              </a:rPr>
              <a:t>	141</a:t>
            </a:r>
            <a:endParaRPr lang="zh-CN" altLang="en-US" sz="2400" smtClean="0"/>
          </a:p>
          <a:p>
            <a:pPr algn="just"/>
            <a:r>
              <a:rPr lang="zh-CN" altLang="en-US" sz="2400" u="sng" smtClean="0">
                <a:solidFill>
                  <a:srgbClr val="0000FF"/>
                </a:solidFill>
                <a:hlinkClick r:id="" action="ppaction://noaction"/>
              </a:rPr>
              <a:t>4.6.1 基本思想</a:t>
            </a:r>
            <a:r>
              <a:rPr lang="zh-CN" altLang="en-US" sz="2400" smtClean="0">
                <a:hlinkClick r:id="" action="ppaction://noaction"/>
              </a:rPr>
              <a:t>	141</a:t>
            </a:r>
            <a:endParaRPr lang="zh-CN" altLang="en-US" sz="2400" smtClean="0"/>
          </a:p>
          <a:p>
            <a:pPr algn="just"/>
            <a:r>
              <a:rPr lang="zh-CN" altLang="en-US" sz="2400" u="sng" smtClean="0">
                <a:solidFill>
                  <a:srgbClr val="0000FF"/>
                </a:solidFill>
                <a:hlinkClick r:id="" action="ppaction://noaction"/>
              </a:rPr>
              <a:t>4.6.2 </a:t>
            </a:r>
            <a:r>
              <a:rPr lang="en-US" altLang="zh-CN" sz="2400" u="sng" smtClean="0">
                <a:solidFill>
                  <a:srgbClr val="0000FF"/>
                </a:solidFill>
                <a:hlinkClick r:id="" action="ppaction://noaction"/>
              </a:rPr>
              <a:t>LINUX</a:t>
            </a:r>
            <a:r>
              <a:rPr lang="zh-CN" altLang="en-US" sz="2400" u="sng" smtClean="0">
                <a:solidFill>
                  <a:srgbClr val="0000FF"/>
                </a:solidFill>
                <a:hlinkClick r:id="" action="ppaction://noaction"/>
              </a:rPr>
              <a:t>中的页表</a:t>
            </a:r>
            <a:r>
              <a:rPr lang="zh-CN" altLang="en-US" sz="2400" smtClean="0">
                <a:hlinkClick r:id="" action="ppaction://noaction"/>
              </a:rPr>
              <a:t>	141</a:t>
            </a:r>
            <a:endParaRPr lang="zh-CN" altLang="en-US" sz="2400" smtClean="0"/>
          </a:p>
          <a:p>
            <a:pPr algn="just"/>
            <a:r>
              <a:rPr lang="zh-CN" altLang="en-US" sz="2400" u="sng" smtClean="0">
                <a:solidFill>
                  <a:srgbClr val="0000FF"/>
                </a:solidFill>
                <a:hlinkClick r:id="" action="ppaction://noaction"/>
              </a:rPr>
              <a:t>4.6.3 内存页的分配和释放</a:t>
            </a:r>
            <a:r>
              <a:rPr lang="zh-CN" altLang="en-US" sz="2400" smtClean="0">
                <a:hlinkClick r:id="" action="ppaction://noaction"/>
              </a:rPr>
              <a:t>	142</a:t>
            </a:r>
            <a:endParaRPr lang="zh-CN" altLang="en-US" sz="2400" smtClean="0"/>
          </a:p>
          <a:p>
            <a:pPr algn="just"/>
            <a:r>
              <a:rPr lang="zh-CN" altLang="en-US" sz="2400" u="sng" smtClean="0">
                <a:solidFill>
                  <a:srgbClr val="0000FF"/>
                </a:solidFill>
                <a:hlinkClick r:id="" action="ppaction://noaction"/>
              </a:rPr>
              <a:t>4.6.5 内存映射和需求分页</a:t>
            </a:r>
            <a:r>
              <a:rPr lang="zh-CN" altLang="en-US" sz="2400" smtClean="0">
                <a:hlinkClick r:id="" action="ppaction://noaction"/>
              </a:rPr>
              <a:t>	143</a:t>
            </a:r>
            <a:endParaRPr lang="zh-CN" altLang="en-US" sz="2400" smtClean="0"/>
          </a:p>
          <a:p>
            <a:pPr algn="just"/>
            <a:r>
              <a:rPr lang="zh-CN" altLang="en-US" sz="2400" u="sng" smtClean="0">
                <a:solidFill>
                  <a:srgbClr val="0000FF"/>
                </a:solidFill>
                <a:hlinkClick r:id="" action="ppaction://noaction"/>
              </a:rPr>
              <a:t>4.6.6 内存交换</a:t>
            </a:r>
            <a:r>
              <a:rPr lang="zh-CN" altLang="en-US" sz="2400" smtClean="0">
                <a:hlinkClick r:id="" action="ppaction://noaction"/>
              </a:rPr>
              <a:t>	144</a:t>
            </a:r>
            <a:endParaRPr lang="zh-CN" altLang="en-US" sz="2400" smtClean="0"/>
          </a:p>
          <a:p>
            <a:pPr algn="just"/>
            <a:r>
              <a:rPr lang="zh-CN" altLang="en-US" sz="2400" u="sng" smtClean="0">
                <a:solidFill>
                  <a:srgbClr val="0000FF"/>
                </a:solidFill>
                <a:hlinkClick r:id="" action="ppaction://noaction"/>
              </a:rPr>
              <a:t>4.7小结</a:t>
            </a:r>
            <a:r>
              <a:rPr lang="zh-CN" altLang="en-US" sz="2400" smtClean="0">
                <a:hlinkClick r:id="" action="ppaction://noaction"/>
              </a:rPr>
              <a:t>	144</a:t>
            </a:r>
            <a:endParaRPr lang="zh-CN" altLang="en-US" sz="2400" smtClean="0"/>
          </a:p>
          <a:p>
            <a:pPr algn="just"/>
            <a:r>
              <a:rPr lang="zh-CN" altLang="en-US" sz="2400" u="sng" smtClean="0">
                <a:solidFill>
                  <a:srgbClr val="0000FF"/>
                </a:solidFill>
                <a:hlinkClick r:id="" action="ppaction://noaction"/>
              </a:rPr>
              <a:t>习题</a:t>
            </a:r>
            <a:r>
              <a:rPr lang="zh-CN" altLang="en-US" sz="2400" smtClean="0">
                <a:hlinkClick r:id="" action="ppaction://noaction"/>
              </a:rPr>
              <a:t>	145</a:t>
            </a:r>
            <a:endParaRPr lang="zh-CN" altLang="en-US" sz="2400" smtClean="0"/>
          </a:p>
          <a:p>
            <a:pPr algn="just"/>
            <a:r>
              <a:rPr lang="zh-CN" altLang="en-US" sz="2400" smtClean="0">
                <a:latin typeface="Courier New" panose="02070309020205020404" pitchFamily="49" charset="0"/>
              </a:rPr>
              <a:t> </a:t>
            </a:r>
            <a:endParaRPr lang="zh-CN" altLang="en-US" sz="2400" smtClean="0">
              <a:latin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752157415"/>
      </p:ext>
    </p:extLst>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43391950"/>
      </p:ext>
    </p:extLst>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260350"/>
            <a:ext cx="2105025" cy="62245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04850" y="260350"/>
            <a:ext cx="6162675" cy="62245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83208297"/>
      </p:ext>
    </p:extLst>
  </p:cSld>
  <p:clrMapOvr>
    <a:masterClrMapping/>
  </p:clrMapOvr>
  <p:transition>
    <p:zoom dir="in"/>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04850" y="260350"/>
            <a:ext cx="84201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04850" y="1700213"/>
            <a:ext cx="4133850" cy="4784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91100" y="1700213"/>
            <a:ext cx="4133850" cy="4784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7303649"/>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81145987"/>
      </p:ext>
    </p:extLst>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507431231"/>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04850" y="1700213"/>
            <a:ext cx="41338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91100" y="1700213"/>
            <a:ext cx="41338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31625005"/>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27719099"/>
      </p:ext>
    </p:extLst>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408733883"/>
      </p:ext>
    </p:extLst>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421870"/>
      </p:ext>
    </p:extLst>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63205230"/>
      </p:ext>
    </p:extLst>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758839723"/>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99"/>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04850" y="260350"/>
            <a:ext cx="8420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704850" y="1700213"/>
            <a:ext cx="842010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 Second level</a:t>
            </a:r>
          </a:p>
          <a:p>
            <a:pPr lvl="2"/>
            <a:r>
              <a:rPr lang="en-US" altLang="zh-CN" smtClean="0"/>
              <a:t> Third level</a:t>
            </a:r>
          </a:p>
        </p:txBody>
      </p:sp>
      <p:grpSp>
        <p:nvGrpSpPr>
          <p:cNvPr id="1028" name="Group 56"/>
          <p:cNvGrpSpPr>
            <a:grpSpLocks/>
          </p:cNvGrpSpPr>
          <p:nvPr userDrawn="1"/>
        </p:nvGrpSpPr>
        <p:grpSpPr bwMode="auto">
          <a:xfrm>
            <a:off x="742950" y="1412875"/>
            <a:ext cx="8420100" cy="0"/>
            <a:chOff x="468" y="1026"/>
            <a:chExt cx="5304" cy="0"/>
          </a:xfrm>
        </p:grpSpPr>
        <p:grpSp>
          <p:nvGrpSpPr>
            <p:cNvPr id="1029" name="Group 50"/>
            <p:cNvGrpSpPr>
              <a:grpSpLocks/>
            </p:cNvGrpSpPr>
            <p:nvPr/>
          </p:nvGrpSpPr>
          <p:grpSpPr bwMode="auto">
            <a:xfrm>
              <a:off x="468" y="1026"/>
              <a:ext cx="3848" cy="0"/>
              <a:chOff x="432" y="384"/>
              <a:chExt cx="3552" cy="0"/>
            </a:xfrm>
          </p:grpSpPr>
          <p:sp>
            <p:nvSpPr>
              <p:cNvPr id="1031" name="Line 35"/>
              <p:cNvSpPr>
                <a:spLocks noChangeShapeType="1"/>
              </p:cNvSpPr>
              <p:nvPr/>
            </p:nvSpPr>
            <p:spPr bwMode="auto">
              <a:xfrm>
                <a:off x="3696" y="384"/>
                <a:ext cx="288"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2" name="Line 36"/>
              <p:cNvSpPr>
                <a:spLocks noChangeShapeType="1"/>
              </p:cNvSpPr>
              <p:nvPr/>
            </p:nvSpPr>
            <p:spPr bwMode="auto">
              <a:xfrm>
                <a:off x="3120" y="384"/>
                <a:ext cx="576"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3" name="Line 37"/>
              <p:cNvSpPr>
                <a:spLocks noChangeShapeType="1"/>
              </p:cNvSpPr>
              <p:nvPr/>
            </p:nvSpPr>
            <p:spPr bwMode="auto">
              <a:xfrm>
                <a:off x="2544" y="384"/>
                <a:ext cx="576"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 name="Line 38"/>
              <p:cNvSpPr>
                <a:spLocks noChangeShapeType="1"/>
              </p:cNvSpPr>
              <p:nvPr/>
            </p:nvSpPr>
            <p:spPr bwMode="auto">
              <a:xfrm>
                <a:off x="1968" y="384"/>
                <a:ext cx="576" cy="0"/>
              </a:xfrm>
              <a:prstGeom prst="line">
                <a:avLst/>
              </a:prstGeom>
              <a:noFill/>
              <a:ln w="9525">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5" name="Line 39"/>
              <p:cNvSpPr>
                <a:spLocks noChangeShapeType="1"/>
              </p:cNvSpPr>
              <p:nvPr/>
            </p:nvSpPr>
            <p:spPr bwMode="auto">
              <a:xfrm>
                <a:off x="1392" y="384"/>
                <a:ext cx="576" cy="0"/>
              </a:xfrm>
              <a:prstGeom prst="line">
                <a:avLst/>
              </a:prstGeom>
              <a:noFill/>
              <a:ln w="9525">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6" name="Line 40"/>
              <p:cNvSpPr>
                <a:spLocks noChangeShapeType="1"/>
              </p:cNvSpPr>
              <p:nvPr/>
            </p:nvSpPr>
            <p:spPr bwMode="auto">
              <a:xfrm>
                <a:off x="816" y="384"/>
                <a:ext cx="576" cy="0"/>
              </a:xfrm>
              <a:prstGeom prst="line">
                <a:avLst/>
              </a:prstGeom>
              <a:noFill/>
              <a:ln w="9525">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7" name="Line 41"/>
              <p:cNvSpPr>
                <a:spLocks noChangeShapeType="1"/>
              </p:cNvSpPr>
              <p:nvPr/>
            </p:nvSpPr>
            <p:spPr bwMode="auto">
              <a:xfrm>
                <a:off x="432" y="384"/>
                <a:ext cx="480" cy="0"/>
              </a:xfrm>
              <a:prstGeom prst="line">
                <a:avLst/>
              </a:prstGeom>
              <a:noFill/>
              <a:ln w="9525">
                <a:solidFill>
                  <a:srgbClr val="FFFF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30" name="Line 53"/>
            <p:cNvSpPr>
              <a:spLocks noChangeShapeType="1"/>
            </p:cNvSpPr>
            <p:nvPr/>
          </p:nvSpPr>
          <p:spPr bwMode="auto">
            <a:xfrm>
              <a:off x="4316" y="1026"/>
              <a:ext cx="1456"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zoom dir="in"/>
  </p:transition>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Univers" pitchFamily="34" charset="0"/>
          <a:ea typeface="宋体" pitchFamily="2" charset="-122"/>
        </a:defRPr>
      </a:lvl2pPr>
      <a:lvl3pPr algn="ctr" rtl="0" eaLnBrk="0" fontAlgn="base" hangingPunct="0">
        <a:spcBef>
          <a:spcPct val="0"/>
        </a:spcBef>
        <a:spcAft>
          <a:spcPct val="0"/>
        </a:spcAft>
        <a:defRPr sz="3600" b="1">
          <a:solidFill>
            <a:schemeClr val="tx2"/>
          </a:solidFill>
          <a:latin typeface="Univers" pitchFamily="34" charset="0"/>
          <a:ea typeface="宋体" pitchFamily="2" charset="-122"/>
        </a:defRPr>
      </a:lvl3pPr>
      <a:lvl4pPr algn="ctr" rtl="0" eaLnBrk="0" fontAlgn="base" hangingPunct="0">
        <a:spcBef>
          <a:spcPct val="0"/>
        </a:spcBef>
        <a:spcAft>
          <a:spcPct val="0"/>
        </a:spcAft>
        <a:defRPr sz="3600" b="1">
          <a:solidFill>
            <a:schemeClr val="tx2"/>
          </a:solidFill>
          <a:latin typeface="Univers" pitchFamily="34" charset="0"/>
          <a:ea typeface="宋体" pitchFamily="2" charset="-122"/>
        </a:defRPr>
      </a:lvl4pPr>
      <a:lvl5pPr algn="ctr" rtl="0" eaLnBrk="0" fontAlgn="base" hangingPunct="0">
        <a:spcBef>
          <a:spcPct val="0"/>
        </a:spcBef>
        <a:spcAft>
          <a:spcPct val="0"/>
        </a:spcAft>
        <a:defRPr sz="3600" b="1">
          <a:solidFill>
            <a:schemeClr val="tx2"/>
          </a:solidFill>
          <a:latin typeface="Univers" pitchFamily="34" charset="0"/>
          <a:ea typeface="宋体" pitchFamily="2" charset="-122"/>
        </a:defRPr>
      </a:lvl5pPr>
      <a:lvl6pPr marL="457200" algn="ctr" rtl="0" eaLnBrk="0" fontAlgn="base" hangingPunct="0">
        <a:spcBef>
          <a:spcPct val="0"/>
        </a:spcBef>
        <a:spcAft>
          <a:spcPct val="0"/>
        </a:spcAft>
        <a:defRPr sz="3600" b="1">
          <a:solidFill>
            <a:schemeClr val="tx2"/>
          </a:solidFill>
          <a:latin typeface="Univers" pitchFamily="34" charset="0"/>
          <a:ea typeface="宋体" pitchFamily="2" charset="-122"/>
        </a:defRPr>
      </a:lvl6pPr>
      <a:lvl7pPr marL="914400" algn="ctr" rtl="0" eaLnBrk="0" fontAlgn="base" hangingPunct="0">
        <a:spcBef>
          <a:spcPct val="0"/>
        </a:spcBef>
        <a:spcAft>
          <a:spcPct val="0"/>
        </a:spcAft>
        <a:defRPr sz="3600" b="1">
          <a:solidFill>
            <a:schemeClr val="tx2"/>
          </a:solidFill>
          <a:latin typeface="Univers" pitchFamily="34" charset="0"/>
          <a:ea typeface="宋体" pitchFamily="2" charset="-122"/>
        </a:defRPr>
      </a:lvl7pPr>
      <a:lvl8pPr marL="1371600" algn="ctr" rtl="0" eaLnBrk="0" fontAlgn="base" hangingPunct="0">
        <a:spcBef>
          <a:spcPct val="0"/>
        </a:spcBef>
        <a:spcAft>
          <a:spcPct val="0"/>
        </a:spcAft>
        <a:defRPr sz="3600" b="1">
          <a:solidFill>
            <a:schemeClr val="tx2"/>
          </a:solidFill>
          <a:latin typeface="Univers" pitchFamily="34" charset="0"/>
          <a:ea typeface="宋体" pitchFamily="2" charset="-122"/>
        </a:defRPr>
      </a:lvl8pPr>
      <a:lvl9pPr marL="1828800" algn="ctr" rtl="0" eaLnBrk="0" fontAlgn="base" hangingPunct="0">
        <a:spcBef>
          <a:spcPct val="0"/>
        </a:spcBef>
        <a:spcAft>
          <a:spcPct val="0"/>
        </a:spcAft>
        <a:defRPr sz="3600" b="1">
          <a:solidFill>
            <a:schemeClr val="tx2"/>
          </a:solidFill>
          <a:latin typeface="Univers" pitchFamily="34" charset="0"/>
          <a:ea typeface="宋体" pitchFamily="2" charset="-122"/>
        </a:defRPr>
      </a:lvl9pPr>
    </p:titleStyle>
    <p:bodyStyle>
      <a:lvl1pPr marL="342900" indent="-342900" algn="l" rtl="0" eaLnBrk="0" fontAlgn="base" hangingPunct="0">
        <a:spcBef>
          <a:spcPct val="20000"/>
        </a:spcBef>
        <a:spcAft>
          <a:spcPct val="0"/>
        </a:spcAft>
        <a:buClr>
          <a:srgbClr val="FFFFFF"/>
        </a:buClr>
        <a:buFont typeface="Wingdings" panose="05000000000000000000" pitchFamily="2" charset="2"/>
        <a:buChar char="l"/>
        <a:defRPr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FFFFFF"/>
        </a:buClr>
        <a:buChar char="+"/>
        <a:defRPr sz="2700">
          <a:solidFill>
            <a:schemeClr val="tx1"/>
          </a:solidFill>
          <a:latin typeface="+mn-lt"/>
          <a:ea typeface="+mn-ea"/>
        </a:defRPr>
      </a:lvl2pPr>
      <a:lvl3pPr marL="1085850" indent="-228600" algn="l" rtl="0" eaLnBrk="0" fontAlgn="base" hangingPunct="0">
        <a:spcBef>
          <a:spcPct val="20000"/>
        </a:spcBef>
        <a:spcAft>
          <a:spcPct val="0"/>
        </a:spcAft>
        <a:buClr>
          <a:srgbClr val="FFFFFF"/>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eaLnBrk="0" fontAlgn="base" hangingPunct="0">
        <a:spcBef>
          <a:spcPct val="20000"/>
        </a:spcBef>
        <a:spcAft>
          <a:spcPct val="0"/>
        </a:spcAft>
        <a:buChar char="»"/>
        <a:defRPr sz="2000">
          <a:solidFill>
            <a:schemeClr val="tx1"/>
          </a:solidFill>
          <a:latin typeface="Arial" charset="0"/>
          <a:ea typeface="+mn-ea"/>
        </a:defRPr>
      </a:lvl6pPr>
      <a:lvl7pPr marL="2971800" indent="-228600" algn="l" rtl="0" eaLnBrk="0" fontAlgn="base" hangingPunct="0">
        <a:spcBef>
          <a:spcPct val="20000"/>
        </a:spcBef>
        <a:spcAft>
          <a:spcPct val="0"/>
        </a:spcAft>
        <a:buChar char="»"/>
        <a:defRPr sz="2000">
          <a:solidFill>
            <a:schemeClr val="tx1"/>
          </a:solidFill>
          <a:latin typeface="Arial" charset="0"/>
          <a:ea typeface="+mn-ea"/>
        </a:defRPr>
      </a:lvl7pPr>
      <a:lvl8pPr marL="3429000" indent="-228600" algn="l" rtl="0" eaLnBrk="0" fontAlgn="base" hangingPunct="0">
        <a:spcBef>
          <a:spcPct val="20000"/>
        </a:spcBef>
        <a:spcAft>
          <a:spcPct val="0"/>
        </a:spcAft>
        <a:buChar char="»"/>
        <a:defRPr sz="2000">
          <a:solidFill>
            <a:schemeClr val="tx1"/>
          </a:solidFill>
          <a:latin typeface="Arial" charset="0"/>
          <a:ea typeface="+mn-ea"/>
        </a:defRPr>
      </a:lvl8pPr>
      <a:lvl9pPr marL="3886200" indent="-228600" algn="l" rtl="0" eaLnBrk="0" fontAlgn="base" hangingPunct="0">
        <a:spcBef>
          <a:spcPct val="20000"/>
        </a:spcBef>
        <a:spcAft>
          <a:spcPct val="0"/>
        </a:spcAft>
        <a:buChar char="»"/>
        <a:defRPr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sample.tx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png"/><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slide" Target="slide5.xml"/><Relationship Id="rId4" Type="http://schemas.openxmlformats.org/officeDocument/2006/relationships/image" Target="../media/image5.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slide" Target="slide5.xml"/><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7.emf"/><Relationship Id="rId4"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slide" Target="slide5.xml"/><Relationship Id="rId4" Type="http://schemas.openxmlformats.org/officeDocument/2006/relationships/image" Target="../media/image8.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0.bin"/><Relationship Id="rId5" Type="http://schemas.openxmlformats.org/officeDocument/2006/relationships/slide" Target="slide5.xml"/><Relationship Id="rId4" Type="http://schemas.openxmlformats.org/officeDocument/2006/relationships/image" Target="../media/image9.wmf"/></Relationships>
</file>

<file path=ppt/slides/_rels/slide2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10.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1.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slide" Target="slide42.xml"/><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hyperlink" Target="http://zhidao.baidu.com/search?word=%E5%B8%B8%E9%87%8F&amp;fr=qb_search_exp&amp;ie=utf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42950" y="138113"/>
            <a:ext cx="8420100" cy="914400"/>
          </a:xfrm>
        </p:spPr>
        <p:txBody>
          <a:bodyPr/>
          <a:lstStyle/>
          <a:p>
            <a:pPr>
              <a:defRPr/>
            </a:pPr>
            <a:r>
              <a:rPr lang="zh-CN" altLang="en-US" dirty="0" smtClean="0">
                <a:solidFill>
                  <a:schemeClr val="tx1"/>
                </a:solidFill>
                <a:latin typeface="+mj-ea"/>
              </a:rPr>
              <a:t>第4章 存储器管理</a:t>
            </a:r>
            <a:endParaRPr lang="zh-CN" altLang="en-US" dirty="0" smtClean="0">
              <a:solidFill>
                <a:schemeClr val="tx1"/>
              </a:solidFill>
              <a:latin typeface="+mj-ea"/>
              <a:hlinkClick r:id="rId3" action="ppaction://hlinksldjump"/>
            </a:endParaRPr>
          </a:p>
        </p:txBody>
      </p:sp>
      <p:sp>
        <p:nvSpPr>
          <p:cNvPr id="4099" name="Rectangle 3"/>
          <p:cNvSpPr>
            <a:spLocks noGrp="1" noChangeArrowheads="1"/>
          </p:cNvSpPr>
          <p:nvPr>
            <p:ph type="body" idx="1"/>
          </p:nvPr>
        </p:nvSpPr>
        <p:spPr>
          <a:xfrm>
            <a:off x="417513" y="1217613"/>
            <a:ext cx="9359900" cy="5250668"/>
          </a:xfrm>
          <a:solidFill>
            <a:srgbClr val="333399"/>
          </a:solidFill>
        </p:spPr>
        <p:txBody>
          <a:bodyPr>
            <a:spAutoFit/>
          </a:bodyPr>
          <a:lstStyle/>
          <a:p>
            <a:pPr>
              <a:spcBef>
                <a:spcPct val="0"/>
              </a:spcBef>
              <a:buClrTx/>
              <a:buFontTx/>
              <a:buNone/>
            </a:pPr>
            <a:r>
              <a:rPr kumimoji="1" lang="zh-CN" altLang="en-US" sz="2200" b="1" dirty="0" smtClean="0">
                <a:latin typeface="宋体" panose="02010600030101010101" pitchFamily="2" charset="-122"/>
              </a:rPr>
              <a:t>目标：</a:t>
            </a:r>
            <a:r>
              <a:rPr kumimoji="1" lang="zh-CN" altLang="en-US" sz="2000" b="1" dirty="0" smtClean="0">
                <a:latin typeface="宋体" panose="02010600030101010101" pitchFamily="2" charset="-122"/>
              </a:rPr>
              <a:t>方便用户使用、提高内存的利用率以及从逻辑上扩充存储空间。</a:t>
            </a:r>
          </a:p>
          <a:p>
            <a:pPr>
              <a:spcBef>
                <a:spcPct val="0"/>
              </a:spcBef>
              <a:buClrTx/>
              <a:buFontTx/>
              <a:buNone/>
            </a:pPr>
            <a:endParaRPr kumimoji="1" lang="zh-CN" altLang="en-US" sz="2200" b="1" dirty="0" smtClean="0">
              <a:latin typeface="宋体" panose="02010600030101010101" pitchFamily="2" charset="-122"/>
            </a:endParaRPr>
          </a:p>
          <a:p>
            <a:pPr>
              <a:lnSpc>
                <a:spcPct val="40000"/>
              </a:lnSpc>
              <a:spcBef>
                <a:spcPct val="0"/>
              </a:spcBef>
              <a:buClrTx/>
              <a:buFontTx/>
              <a:buNone/>
            </a:pPr>
            <a:endParaRPr kumimoji="1" lang="zh-CN" altLang="en-US" sz="2200" b="1" dirty="0" smtClean="0">
              <a:latin typeface="宋体" panose="02010600030101010101" pitchFamily="2" charset="-122"/>
            </a:endParaRPr>
          </a:p>
          <a:p>
            <a:pPr>
              <a:spcBef>
                <a:spcPct val="0"/>
              </a:spcBef>
              <a:buClrTx/>
              <a:buFontTx/>
              <a:buNone/>
            </a:pPr>
            <a:r>
              <a:rPr lang="zh-CN" altLang="en-US" sz="2200" b="1" i="1" dirty="0" smtClean="0">
                <a:latin typeface="宋体" panose="02010600030101010101" pitchFamily="2" charset="-122"/>
              </a:rPr>
              <a:t>存储管理机构必须解决以下</a:t>
            </a:r>
            <a:r>
              <a:rPr lang="zh-CN" altLang="en-US" sz="2200" b="1" i="1" dirty="0" smtClean="0">
                <a:latin typeface="宋体" panose="02010600030101010101" pitchFamily="2" charset="-122"/>
              </a:rPr>
              <a:t>问题 </a:t>
            </a:r>
            <a:endParaRPr lang="zh-CN" altLang="en-US" sz="2200" b="1" i="1" dirty="0" smtClean="0">
              <a:latin typeface="宋体" panose="02010600030101010101" pitchFamily="2" charset="-122"/>
            </a:endParaRPr>
          </a:p>
          <a:p>
            <a:r>
              <a:rPr lang="zh-CN" altLang="en-US" sz="2200" b="1" dirty="0" smtClean="0">
                <a:solidFill>
                  <a:srgbClr val="FFFF00"/>
                </a:solidFill>
                <a:latin typeface="宋体" panose="02010600030101010101" pitchFamily="2" charset="-122"/>
              </a:rPr>
              <a:t>内存分配</a:t>
            </a:r>
            <a:r>
              <a:rPr lang="zh-CN" altLang="en-US" sz="2200" b="1" dirty="0" smtClean="0">
                <a:latin typeface="宋体" panose="02010600030101010101" pitchFamily="2" charset="-122"/>
              </a:rPr>
              <a:t>：为每道程序分配内存空间，分配时要尽量提高内存的利用率</a:t>
            </a:r>
          </a:p>
          <a:p>
            <a:r>
              <a:rPr lang="zh-CN" altLang="en-US" sz="2200" b="1" dirty="0" smtClean="0">
                <a:solidFill>
                  <a:srgbClr val="FFFF00"/>
                </a:solidFill>
                <a:latin typeface="宋体" panose="02010600030101010101" pitchFamily="2" charset="-122"/>
              </a:rPr>
              <a:t>内存保护</a:t>
            </a:r>
            <a:r>
              <a:rPr lang="zh-CN" altLang="en-US" sz="2200" b="1" dirty="0" smtClean="0">
                <a:latin typeface="宋体" panose="02010600030101010101" pitchFamily="2" charset="-122"/>
              </a:rPr>
              <a:t>：保证进程间互不干扰、相互保密</a:t>
            </a:r>
          </a:p>
          <a:p>
            <a:r>
              <a:rPr lang="zh-CN" altLang="en-US" sz="2200" b="1" dirty="0" smtClean="0">
                <a:solidFill>
                  <a:srgbClr val="FFFF00"/>
                </a:solidFill>
                <a:latin typeface="宋体" panose="02010600030101010101" pitchFamily="2" charset="-122"/>
              </a:rPr>
              <a:t>地址映射（变换）</a:t>
            </a:r>
            <a:r>
              <a:rPr lang="zh-CN" altLang="en-US" sz="2200" b="1" dirty="0" smtClean="0">
                <a:latin typeface="宋体" panose="02010600030101010101" pitchFamily="2" charset="-122"/>
              </a:rPr>
              <a:t>：进程逻辑地址到内存物理地址的映射</a:t>
            </a:r>
          </a:p>
          <a:p>
            <a:r>
              <a:rPr lang="zh-CN" altLang="en-US" sz="2200" b="1" dirty="0" smtClean="0">
                <a:solidFill>
                  <a:srgbClr val="FFFF00"/>
                </a:solidFill>
                <a:latin typeface="宋体" panose="02010600030101010101" pitchFamily="2" charset="-122"/>
              </a:rPr>
              <a:t>内存扩充</a:t>
            </a:r>
            <a:r>
              <a:rPr lang="zh-CN" altLang="en-US" sz="2200" b="1" dirty="0" smtClean="0">
                <a:latin typeface="宋体" panose="02010600030101010101" pitchFamily="2" charset="-122"/>
              </a:rPr>
              <a:t>（对换和虚拟存储）：提高内存利用率、扩大进程的内存空间</a:t>
            </a:r>
          </a:p>
          <a:p>
            <a:pPr algn="just">
              <a:lnSpc>
                <a:spcPct val="40000"/>
              </a:lnSpc>
              <a:buFont typeface="Wingdings" panose="05000000000000000000" pitchFamily="2" charset="2"/>
              <a:buNone/>
            </a:pPr>
            <a:endParaRPr lang="zh-CN" altLang="en-US" sz="2200" b="1" i="1" dirty="0" smtClean="0">
              <a:latin typeface="宋体" panose="02010600030101010101" pitchFamily="2" charset="-122"/>
            </a:endParaRPr>
          </a:p>
          <a:p>
            <a:pPr algn="just">
              <a:buFont typeface="Wingdings" panose="05000000000000000000" pitchFamily="2" charset="2"/>
              <a:buNone/>
            </a:pPr>
            <a:r>
              <a:rPr lang="zh-CN" altLang="en-US" sz="2200" b="1" i="1" dirty="0" smtClean="0">
                <a:latin typeface="宋体" panose="02010600030101010101" pitchFamily="2" charset="-122"/>
              </a:rPr>
              <a:t>内存管理使用的技术  </a:t>
            </a:r>
          </a:p>
          <a:p>
            <a:pPr lvl="1" algn="just"/>
            <a:r>
              <a:rPr lang="zh-CN" altLang="en-US" sz="2400" b="1" dirty="0" smtClean="0">
                <a:latin typeface="宋体" panose="02010600030101010101" pitchFamily="2" charset="-122"/>
              </a:rPr>
              <a:t>分区式管理：固定式、可变式分区</a:t>
            </a:r>
          </a:p>
          <a:p>
            <a:pPr lvl="1" algn="just"/>
            <a:r>
              <a:rPr lang="zh-CN" altLang="en-US" sz="2400" b="1" dirty="0" smtClean="0">
                <a:latin typeface="宋体" panose="02010600030101010101" pitchFamily="2" charset="-122"/>
              </a:rPr>
              <a:t>页式管理</a:t>
            </a:r>
          </a:p>
          <a:p>
            <a:pPr lvl="1" algn="just"/>
            <a:r>
              <a:rPr lang="zh-CN" altLang="en-US" sz="2400" b="1" dirty="0" smtClean="0">
                <a:latin typeface="宋体" panose="02010600030101010101" pitchFamily="2" charset="-122"/>
              </a:rPr>
              <a:t>段式管理</a:t>
            </a:r>
          </a:p>
          <a:p>
            <a:pPr lvl="1" algn="just"/>
            <a:r>
              <a:rPr lang="zh-CN" altLang="en-US" sz="2400" b="1" dirty="0" smtClean="0">
                <a:latin typeface="宋体" panose="02010600030101010101" pitchFamily="2" charset="-122"/>
              </a:rPr>
              <a:t>段页式管理</a:t>
            </a:r>
            <a:endParaRPr lang="en-US" altLang="zh-CN" sz="2400" b="1" dirty="0" smtClean="0">
              <a:latin typeface="宋体" panose="02010600030101010101" pitchFamily="2" charset="-122"/>
            </a:endParaRPr>
          </a:p>
        </p:txBody>
      </p:sp>
      <p:grpSp>
        <p:nvGrpSpPr>
          <p:cNvPr id="4100" name="Group 4"/>
          <p:cNvGrpSpPr>
            <a:grpSpLocks/>
          </p:cNvGrpSpPr>
          <p:nvPr/>
        </p:nvGrpSpPr>
        <p:grpSpPr bwMode="auto">
          <a:xfrm>
            <a:off x="762000" y="1052513"/>
            <a:ext cx="8420100" cy="0"/>
            <a:chOff x="432" y="1056"/>
            <a:chExt cx="4896" cy="0"/>
          </a:xfrm>
        </p:grpSpPr>
        <p:sp>
          <p:nvSpPr>
            <p:cNvPr id="4101" name="Line 5"/>
            <p:cNvSpPr>
              <a:spLocks noChangeShapeType="1"/>
            </p:cNvSpPr>
            <p:nvPr/>
          </p:nvSpPr>
          <p:spPr bwMode="auto">
            <a:xfrm>
              <a:off x="5040" y="1056"/>
              <a:ext cx="288"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2" name="Line 6"/>
            <p:cNvSpPr>
              <a:spLocks noChangeShapeType="1"/>
            </p:cNvSpPr>
            <p:nvPr/>
          </p:nvSpPr>
          <p:spPr bwMode="auto">
            <a:xfrm>
              <a:off x="4464" y="1056"/>
              <a:ext cx="576"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3" name="Line 7"/>
            <p:cNvSpPr>
              <a:spLocks noChangeShapeType="1"/>
            </p:cNvSpPr>
            <p:nvPr/>
          </p:nvSpPr>
          <p:spPr bwMode="auto">
            <a:xfrm>
              <a:off x="3888" y="1056"/>
              <a:ext cx="576"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4" name="Line 8"/>
            <p:cNvSpPr>
              <a:spLocks noChangeShapeType="1"/>
            </p:cNvSpPr>
            <p:nvPr/>
          </p:nvSpPr>
          <p:spPr bwMode="auto">
            <a:xfrm>
              <a:off x="3312" y="1056"/>
              <a:ext cx="576" cy="0"/>
            </a:xfrm>
            <a:prstGeom prst="line">
              <a:avLst/>
            </a:prstGeom>
            <a:noFill/>
            <a:ln w="9525">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5" name="Line 9"/>
            <p:cNvSpPr>
              <a:spLocks noChangeShapeType="1"/>
            </p:cNvSpPr>
            <p:nvPr/>
          </p:nvSpPr>
          <p:spPr bwMode="auto">
            <a:xfrm>
              <a:off x="2736" y="1056"/>
              <a:ext cx="576" cy="0"/>
            </a:xfrm>
            <a:prstGeom prst="line">
              <a:avLst/>
            </a:prstGeom>
            <a:noFill/>
            <a:ln w="9525">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6" name="Line 10"/>
            <p:cNvSpPr>
              <a:spLocks noChangeShapeType="1"/>
            </p:cNvSpPr>
            <p:nvPr/>
          </p:nvSpPr>
          <p:spPr bwMode="auto">
            <a:xfrm>
              <a:off x="2160" y="1056"/>
              <a:ext cx="576" cy="0"/>
            </a:xfrm>
            <a:prstGeom prst="line">
              <a:avLst/>
            </a:prstGeom>
            <a:noFill/>
            <a:ln w="9525">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7" name="Line 11"/>
            <p:cNvSpPr>
              <a:spLocks noChangeShapeType="1"/>
            </p:cNvSpPr>
            <p:nvPr/>
          </p:nvSpPr>
          <p:spPr bwMode="auto">
            <a:xfrm>
              <a:off x="1776" y="1056"/>
              <a:ext cx="480" cy="0"/>
            </a:xfrm>
            <a:prstGeom prst="line">
              <a:avLst/>
            </a:prstGeom>
            <a:noFill/>
            <a:ln w="9525">
              <a:solidFill>
                <a:srgbClr val="FFFF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8" name="Line 12"/>
            <p:cNvSpPr>
              <a:spLocks noChangeShapeType="1"/>
            </p:cNvSpPr>
            <p:nvPr/>
          </p:nvSpPr>
          <p:spPr bwMode="auto">
            <a:xfrm>
              <a:off x="1488" y="1056"/>
              <a:ext cx="480" cy="0"/>
            </a:xfrm>
            <a:prstGeom prst="line">
              <a:avLst/>
            </a:prstGeom>
            <a:noFill/>
            <a:ln w="9525">
              <a:solidFill>
                <a:srgbClr val="FFFF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9" name="Line 13"/>
            <p:cNvSpPr>
              <a:spLocks noChangeShapeType="1"/>
            </p:cNvSpPr>
            <p:nvPr/>
          </p:nvSpPr>
          <p:spPr bwMode="auto">
            <a:xfrm>
              <a:off x="1200" y="1056"/>
              <a:ext cx="480" cy="0"/>
            </a:xfrm>
            <a:prstGeom prst="line">
              <a:avLst/>
            </a:prstGeom>
            <a:noFill/>
            <a:ln w="9525">
              <a:solidFill>
                <a:srgbClr val="FFFF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0" name="Line 14"/>
            <p:cNvSpPr>
              <a:spLocks noChangeShapeType="1"/>
            </p:cNvSpPr>
            <p:nvPr/>
          </p:nvSpPr>
          <p:spPr bwMode="auto">
            <a:xfrm>
              <a:off x="912" y="1056"/>
              <a:ext cx="480" cy="0"/>
            </a:xfrm>
            <a:prstGeom prst="line">
              <a:avLst/>
            </a:prstGeom>
            <a:noFill/>
            <a:ln w="9525">
              <a:solidFill>
                <a:srgbClr val="FFFF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1" name="Line 15"/>
            <p:cNvSpPr>
              <a:spLocks noChangeShapeType="1"/>
            </p:cNvSpPr>
            <p:nvPr/>
          </p:nvSpPr>
          <p:spPr bwMode="auto">
            <a:xfrm>
              <a:off x="624" y="1056"/>
              <a:ext cx="48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2" name="Line 16"/>
            <p:cNvSpPr>
              <a:spLocks noChangeShapeType="1"/>
            </p:cNvSpPr>
            <p:nvPr/>
          </p:nvSpPr>
          <p:spPr bwMode="auto">
            <a:xfrm>
              <a:off x="432" y="1056"/>
              <a:ext cx="384"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04850" y="404813"/>
            <a:ext cx="8420100" cy="990600"/>
          </a:xfrm>
        </p:spPr>
        <p:txBody>
          <a:bodyPr/>
          <a:lstStyle/>
          <a:p>
            <a:pPr>
              <a:defRPr/>
            </a:pPr>
            <a:r>
              <a:rPr lang="zh-CN" altLang="en-US" dirty="0" smtClean="0">
                <a:solidFill>
                  <a:schemeClr val="tx1"/>
                </a:solidFill>
                <a:latin typeface="+mj-ea"/>
              </a:rPr>
              <a:t>静态重定位示意图</a:t>
            </a:r>
            <a:endParaRPr lang="zh-CN" altLang="en-US" dirty="0" smtClean="0">
              <a:solidFill>
                <a:schemeClr val="tx1"/>
              </a:solidFill>
              <a:latin typeface="+mj-ea"/>
              <a:hlinkClick r:id="rId3" action="ppaction://hlinksldjump"/>
            </a:endParaRPr>
          </a:p>
        </p:txBody>
      </p:sp>
      <p:grpSp>
        <p:nvGrpSpPr>
          <p:cNvPr id="15363" name="Group 28"/>
          <p:cNvGrpSpPr>
            <a:grpSpLocks/>
          </p:cNvGrpSpPr>
          <p:nvPr/>
        </p:nvGrpSpPr>
        <p:grpSpPr bwMode="auto">
          <a:xfrm>
            <a:off x="704850" y="1700213"/>
            <a:ext cx="8763000" cy="4562475"/>
            <a:chOff x="444" y="1191"/>
            <a:chExt cx="5520" cy="2874"/>
          </a:xfrm>
        </p:grpSpPr>
        <p:grpSp>
          <p:nvGrpSpPr>
            <p:cNvPr id="15364" name="Group 14"/>
            <p:cNvGrpSpPr>
              <a:grpSpLocks/>
            </p:cNvGrpSpPr>
            <p:nvPr/>
          </p:nvGrpSpPr>
          <p:grpSpPr bwMode="auto">
            <a:xfrm>
              <a:off x="4116" y="1191"/>
              <a:ext cx="165" cy="2806"/>
              <a:chOff x="7110" y="2205"/>
              <a:chExt cx="0" cy="2460"/>
            </a:xfrm>
          </p:grpSpPr>
          <p:sp>
            <p:nvSpPr>
              <p:cNvPr id="15383" name="Line 15"/>
              <p:cNvSpPr>
                <a:spLocks noChangeShapeType="1"/>
              </p:cNvSpPr>
              <p:nvPr/>
            </p:nvSpPr>
            <p:spPr bwMode="auto">
              <a:xfrm>
                <a:off x="7110" y="2685"/>
                <a:ext cx="0" cy="153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384" name="Group 16"/>
              <p:cNvGrpSpPr>
                <a:grpSpLocks/>
              </p:cNvGrpSpPr>
              <p:nvPr/>
            </p:nvGrpSpPr>
            <p:grpSpPr bwMode="auto">
              <a:xfrm>
                <a:off x="7110" y="2205"/>
                <a:ext cx="0" cy="2460"/>
                <a:chOff x="7110" y="2205"/>
                <a:chExt cx="0" cy="2460"/>
              </a:xfrm>
            </p:grpSpPr>
            <p:sp>
              <p:nvSpPr>
                <p:cNvPr id="15385" name="Line 17"/>
                <p:cNvSpPr>
                  <a:spLocks noChangeShapeType="1"/>
                </p:cNvSpPr>
                <p:nvPr/>
              </p:nvSpPr>
              <p:spPr bwMode="auto">
                <a:xfrm flipH="1">
                  <a:off x="7110" y="2205"/>
                  <a:ext cx="0" cy="3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6" name="Line 18"/>
                <p:cNvSpPr>
                  <a:spLocks noChangeShapeType="1"/>
                </p:cNvSpPr>
                <p:nvPr/>
              </p:nvSpPr>
              <p:spPr bwMode="auto">
                <a:xfrm flipH="1">
                  <a:off x="7110" y="4290"/>
                  <a:ext cx="0" cy="3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5365" name="Group 27"/>
            <p:cNvGrpSpPr>
              <a:grpSpLocks/>
            </p:cNvGrpSpPr>
            <p:nvPr/>
          </p:nvGrpSpPr>
          <p:grpSpPr bwMode="auto">
            <a:xfrm>
              <a:off x="444" y="1231"/>
              <a:ext cx="5520" cy="2834"/>
              <a:chOff x="432" y="1231"/>
              <a:chExt cx="5520" cy="2834"/>
            </a:xfrm>
          </p:grpSpPr>
          <p:sp>
            <p:nvSpPr>
              <p:cNvPr id="15366" name="Rectangle 4"/>
              <p:cNvSpPr>
                <a:spLocks noChangeArrowheads="1"/>
              </p:cNvSpPr>
              <p:nvPr/>
            </p:nvSpPr>
            <p:spPr bwMode="auto">
              <a:xfrm>
                <a:off x="753" y="1805"/>
                <a:ext cx="1602" cy="15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ts val="300"/>
                  </a:spcBef>
                  <a:buClrTx/>
                  <a:buFontTx/>
                  <a:buNone/>
                </a:pPr>
                <a:r>
                  <a:rPr lang="en-US" altLang="zh-CN" sz="2400">
                    <a:latin typeface="Times New Roman" panose="02020603050405020304" pitchFamily="18" charset="0"/>
                  </a:rPr>
                  <a:t>: </a:t>
                </a:r>
                <a:endParaRPr lang="zh-CN" altLang="en-US" sz="2400">
                  <a:latin typeface="Times New Roman" panose="02020603050405020304" pitchFamily="18" charset="0"/>
                </a:endParaRPr>
              </a:p>
              <a:p>
                <a:pPr algn="ctr">
                  <a:lnSpc>
                    <a:spcPct val="85000"/>
                  </a:lnSpc>
                  <a:spcBef>
                    <a:spcPts val="300"/>
                  </a:spcBef>
                  <a:buClrTx/>
                  <a:buFontTx/>
                  <a:buNone/>
                </a:pPr>
                <a:r>
                  <a:rPr lang="en-US" altLang="zh-CN" sz="2400">
                    <a:latin typeface="Times New Roman" panose="02020603050405020304" pitchFamily="18" charset="0"/>
                  </a:rPr>
                  <a:t>:</a:t>
                </a:r>
              </a:p>
              <a:p>
                <a:pPr algn="just">
                  <a:lnSpc>
                    <a:spcPct val="85000"/>
                  </a:lnSpc>
                  <a:spcBef>
                    <a:spcPts val="300"/>
                  </a:spcBef>
                  <a:buClrTx/>
                  <a:buFontTx/>
                  <a:buNone/>
                </a:pPr>
                <a:r>
                  <a:rPr lang="en-US" altLang="zh-CN" sz="2400">
                    <a:latin typeface="Times New Roman" panose="02020603050405020304" pitchFamily="18" charset="0"/>
                  </a:rPr>
                  <a:t>    LOAD  1,300</a:t>
                </a:r>
              </a:p>
              <a:p>
                <a:pPr algn="ctr">
                  <a:spcBef>
                    <a:spcPct val="0"/>
                  </a:spcBef>
                  <a:buClrTx/>
                  <a:buFontTx/>
                  <a:buNone/>
                </a:pPr>
                <a:r>
                  <a:rPr lang="en-US" altLang="zh-CN" sz="2400">
                    <a:latin typeface="Times New Roman" panose="02020603050405020304" pitchFamily="18" charset="0"/>
                  </a:rPr>
                  <a:t>:</a:t>
                </a:r>
              </a:p>
              <a:p>
                <a:pPr algn="ctr">
                  <a:spcBef>
                    <a:spcPct val="30000"/>
                  </a:spcBef>
                  <a:buClrTx/>
                  <a:buFontTx/>
                  <a:buNone/>
                </a:pPr>
                <a:r>
                  <a:rPr lang="en-US" altLang="zh-CN" sz="2400">
                    <a:latin typeface="Times New Roman" panose="02020603050405020304" pitchFamily="18" charset="0"/>
                  </a:rPr>
                  <a:t>5678</a:t>
                </a:r>
              </a:p>
              <a:p>
                <a:pPr algn="ctr">
                  <a:lnSpc>
                    <a:spcPct val="85000"/>
                  </a:lnSpc>
                  <a:spcBef>
                    <a:spcPct val="0"/>
                  </a:spcBef>
                  <a:buClrTx/>
                  <a:buFontTx/>
                  <a:buNone/>
                </a:pPr>
                <a:r>
                  <a:rPr lang="en-US" altLang="zh-CN" sz="2400">
                    <a:latin typeface="Times New Roman" panose="02020603050405020304" pitchFamily="18" charset="0"/>
                  </a:rPr>
                  <a:t>:</a:t>
                </a:r>
                <a:endParaRPr lang="zh-CN" altLang="en-US" sz="2400">
                  <a:latin typeface="Times New Roman" panose="02020603050405020304" pitchFamily="18" charset="0"/>
                </a:endParaRPr>
              </a:p>
            </p:txBody>
          </p:sp>
          <p:sp>
            <p:nvSpPr>
              <p:cNvPr id="15367" name="Rectangle 5"/>
              <p:cNvSpPr>
                <a:spLocks noChangeArrowheads="1"/>
              </p:cNvSpPr>
              <p:nvPr/>
            </p:nvSpPr>
            <p:spPr bwMode="auto">
              <a:xfrm>
                <a:off x="432" y="1822"/>
                <a:ext cx="455" cy="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400" b="0">
                    <a:solidFill>
                      <a:schemeClr val="bg2"/>
                    </a:solidFill>
                    <a:latin typeface="Times New Roman" panose="02020603050405020304" pitchFamily="18" charset="0"/>
                  </a:rPr>
                  <a:t> </a:t>
                </a:r>
                <a:r>
                  <a:rPr lang="zh-CN" altLang="en-US" sz="2400" b="0">
                    <a:latin typeface="Times New Roman" panose="02020603050405020304" pitchFamily="18" charset="0"/>
                  </a:rPr>
                  <a:t>0</a:t>
                </a:r>
              </a:p>
              <a:p>
                <a:pPr algn="just">
                  <a:spcBef>
                    <a:spcPct val="0"/>
                  </a:spcBef>
                  <a:buClrTx/>
                  <a:buFontTx/>
                  <a:buNone/>
                </a:pPr>
                <a:endParaRPr lang="zh-CN" altLang="en-US" sz="2400" b="0">
                  <a:latin typeface="Times New Roman" panose="02020603050405020304" pitchFamily="18" charset="0"/>
                </a:endParaRPr>
              </a:p>
              <a:p>
                <a:pPr algn="just">
                  <a:spcBef>
                    <a:spcPct val="0"/>
                  </a:spcBef>
                  <a:buClrTx/>
                  <a:buFontTx/>
                  <a:buNone/>
                </a:pPr>
                <a:r>
                  <a:rPr lang="zh-CN" altLang="en-US" sz="2400" b="0">
                    <a:latin typeface="Times New Roman" panose="02020603050405020304" pitchFamily="18" charset="0"/>
                  </a:rPr>
                  <a:t>100</a:t>
                </a:r>
              </a:p>
              <a:p>
                <a:pPr algn="just">
                  <a:spcBef>
                    <a:spcPct val="0"/>
                  </a:spcBef>
                  <a:buClrTx/>
                  <a:buFontTx/>
                  <a:buNone/>
                </a:pPr>
                <a:endParaRPr lang="zh-CN" altLang="en-US" sz="2400" b="0">
                  <a:latin typeface="Times New Roman" panose="02020603050405020304" pitchFamily="18" charset="0"/>
                </a:endParaRPr>
              </a:p>
              <a:p>
                <a:pPr algn="just">
                  <a:spcBef>
                    <a:spcPts val="600"/>
                  </a:spcBef>
                  <a:buClrTx/>
                  <a:buFontTx/>
                  <a:buNone/>
                </a:pPr>
                <a:r>
                  <a:rPr lang="zh-CN" altLang="en-US" sz="2400" b="0">
                    <a:latin typeface="Times New Roman" panose="02020603050405020304" pitchFamily="18" charset="0"/>
                  </a:rPr>
                  <a:t>300</a:t>
                </a:r>
              </a:p>
              <a:p>
                <a:pPr algn="just">
                  <a:spcBef>
                    <a:spcPct val="0"/>
                  </a:spcBef>
                  <a:buClrTx/>
                  <a:buFontTx/>
                  <a:buNone/>
                </a:pPr>
                <a:r>
                  <a:rPr lang="zh-CN" altLang="en-US" sz="2400" b="0">
                    <a:latin typeface="Times New Roman" panose="02020603050405020304" pitchFamily="18" charset="0"/>
                  </a:rPr>
                  <a:t>400</a:t>
                </a:r>
              </a:p>
            </p:txBody>
          </p:sp>
          <p:sp>
            <p:nvSpPr>
              <p:cNvPr id="15368" name="Line 6"/>
              <p:cNvSpPr>
                <a:spLocks noChangeShapeType="1"/>
              </p:cNvSpPr>
              <p:nvPr/>
            </p:nvSpPr>
            <p:spPr bwMode="auto">
              <a:xfrm flipV="1">
                <a:off x="2420" y="1825"/>
                <a:ext cx="1613" cy="0"/>
              </a:xfrm>
              <a:prstGeom prst="line">
                <a:avLst/>
              </a:prstGeom>
              <a:noFill/>
              <a:ln w="9525">
                <a:solidFill>
                  <a:schemeClr val="bg2"/>
                </a:solidFill>
                <a:prstDash val="dash"/>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5369" name="Line 7"/>
              <p:cNvSpPr>
                <a:spLocks noChangeShapeType="1"/>
              </p:cNvSpPr>
              <p:nvPr/>
            </p:nvSpPr>
            <p:spPr bwMode="auto">
              <a:xfrm>
                <a:off x="2420" y="3402"/>
                <a:ext cx="1613" cy="0"/>
              </a:xfrm>
              <a:prstGeom prst="line">
                <a:avLst/>
              </a:prstGeom>
              <a:noFill/>
              <a:ln w="9525">
                <a:solidFill>
                  <a:schemeClr val="bg2"/>
                </a:solidFill>
                <a:prstDash val="dash"/>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5370" name="Rectangle 8"/>
              <p:cNvSpPr>
                <a:spLocks noChangeArrowheads="1"/>
              </p:cNvSpPr>
              <p:nvPr/>
            </p:nvSpPr>
            <p:spPr bwMode="auto">
              <a:xfrm>
                <a:off x="3688" y="1822"/>
                <a:ext cx="455" cy="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400" b="0">
                    <a:latin typeface="Times New Roman" panose="02020603050405020304" pitchFamily="18" charset="0"/>
                  </a:rPr>
                  <a:t>1000</a:t>
                </a:r>
              </a:p>
              <a:p>
                <a:pPr algn="just">
                  <a:spcBef>
                    <a:spcPct val="0"/>
                  </a:spcBef>
                  <a:buClrTx/>
                  <a:buFontTx/>
                  <a:buNone/>
                </a:pPr>
                <a:endParaRPr lang="zh-CN" altLang="en-US" sz="2400" b="0">
                  <a:latin typeface="Times New Roman" panose="02020603050405020304" pitchFamily="18" charset="0"/>
                </a:endParaRPr>
              </a:p>
              <a:p>
                <a:pPr algn="just">
                  <a:spcBef>
                    <a:spcPct val="0"/>
                  </a:spcBef>
                  <a:buClrTx/>
                  <a:buFontTx/>
                  <a:buNone/>
                </a:pPr>
                <a:r>
                  <a:rPr lang="zh-CN" altLang="en-US" sz="2400" b="0">
                    <a:latin typeface="Times New Roman" panose="02020603050405020304" pitchFamily="18" charset="0"/>
                  </a:rPr>
                  <a:t>1100</a:t>
                </a:r>
              </a:p>
              <a:p>
                <a:pPr algn="just">
                  <a:spcBef>
                    <a:spcPct val="0"/>
                  </a:spcBef>
                  <a:buClrTx/>
                  <a:buFontTx/>
                  <a:buNone/>
                </a:pPr>
                <a:endParaRPr lang="zh-CN" altLang="en-US" sz="2400" b="0">
                  <a:latin typeface="Times New Roman" panose="02020603050405020304" pitchFamily="18" charset="0"/>
                </a:endParaRPr>
              </a:p>
              <a:p>
                <a:pPr algn="just">
                  <a:spcBef>
                    <a:spcPct val="0"/>
                  </a:spcBef>
                  <a:buClrTx/>
                  <a:buFontTx/>
                  <a:buNone/>
                </a:pPr>
                <a:r>
                  <a:rPr lang="zh-CN" altLang="en-US" sz="2400" b="0">
                    <a:latin typeface="Times New Roman" panose="02020603050405020304" pitchFamily="18" charset="0"/>
                  </a:rPr>
                  <a:t>1300</a:t>
                </a:r>
              </a:p>
              <a:p>
                <a:pPr algn="just">
                  <a:spcBef>
                    <a:spcPct val="0"/>
                  </a:spcBef>
                  <a:buClrTx/>
                  <a:buFontTx/>
                  <a:buNone/>
                </a:pPr>
                <a:r>
                  <a:rPr lang="zh-CN" altLang="en-US" sz="2400" b="0">
                    <a:latin typeface="Times New Roman" panose="02020603050405020304" pitchFamily="18" charset="0"/>
                  </a:rPr>
                  <a:t>1400</a:t>
                </a:r>
              </a:p>
            </p:txBody>
          </p:sp>
          <p:sp>
            <p:nvSpPr>
              <p:cNvPr id="15371" name="Rectangle 9"/>
              <p:cNvSpPr>
                <a:spLocks noChangeArrowheads="1"/>
              </p:cNvSpPr>
              <p:nvPr/>
            </p:nvSpPr>
            <p:spPr bwMode="auto">
              <a:xfrm>
                <a:off x="4110" y="1822"/>
                <a:ext cx="1602" cy="15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ts val="300"/>
                  </a:spcBef>
                  <a:buClrTx/>
                  <a:buFontTx/>
                  <a:buNone/>
                </a:pPr>
                <a:r>
                  <a:rPr lang="en-US" altLang="zh-CN" sz="2400">
                    <a:latin typeface="Times New Roman" panose="02020603050405020304" pitchFamily="18" charset="0"/>
                  </a:rPr>
                  <a:t>:</a:t>
                </a:r>
                <a:endParaRPr lang="zh-CN" altLang="en-US" sz="2400">
                  <a:latin typeface="Times New Roman" panose="02020603050405020304" pitchFamily="18" charset="0"/>
                </a:endParaRPr>
              </a:p>
              <a:p>
                <a:pPr algn="ctr">
                  <a:lnSpc>
                    <a:spcPct val="90000"/>
                  </a:lnSpc>
                  <a:spcBef>
                    <a:spcPts val="300"/>
                  </a:spcBef>
                  <a:buClrTx/>
                  <a:buFontTx/>
                  <a:buNone/>
                </a:pPr>
                <a:r>
                  <a:rPr lang="en-US" altLang="zh-CN" sz="2400">
                    <a:latin typeface="Times New Roman" panose="02020603050405020304" pitchFamily="18" charset="0"/>
                  </a:rPr>
                  <a:t>:</a:t>
                </a:r>
              </a:p>
              <a:p>
                <a:pPr algn="just">
                  <a:lnSpc>
                    <a:spcPct val="90000"/>
                  </a:lnSpc>
                  <a:spcBef>
                    <a:spcPts val="300"/>
                  </a:spcBef>
                  <a:buClrTx/>
                  <a:buFontTx/>
                  <a:buNone/>
                </a:pPr>
                <a:r>
                  <a:rPr lang="en-US" altLang="zh-CN" sz="2400">
                    <a:latin typeface="Times New Roman" panose="02020603050405020304" pitchFamily="18" charset="0"/>
                  </a:rPr>
                  <a:t>    LOAD  1,1300</a:t>
                </a:r>
              </a:p>
              <a:p>
                <a:pPr algn="ctr">
                  <a:lnSpc>
                    <a:spcPct val="90000"/>
                  </a:lnSpc>
                  <a:spcBef>
                    <a:spcPct val="0"/>
                  </a:spcBef>
                  <a:buClrTx/>
                  <a:buFontTx/>
                  <a:buNone/>
                </a:pPr>
                <a:r>
                  <a:rPr lang="en-US" altLang="zh-CN" sz="2400">
                    <a:latin typeface="Times New Roman" panose="02020603050405020304" pitchFamily="18" charset="0"/>
                  </a:rPr>
                  <a:t>:</a:t>
                </a:r>
              </a:p>
              <a:p>
                <a:pPr algn="ctr">
                  <a:lnSpc>
                    <a:spcPct val="90000"/>
                  </a:lnSpc>
                  <a:spcBef>
                    <a:spcPct val="30000"/>
                  </a:spcBef>
                  <a:buClrTx/>
                  <a:buFontTx/>
                  <a:buNone/>
                </a:pPr>
                <a:r>
                  <a:rPr lang="en-US" altLang="zh-CN" sz="2400">
                    <a:latin typeface="Times New Roman" panose="02020603050405020304" pitchFamily="18" charset="0"/>
                  </a:rPr>
                  <a:t>5678</a:t>
                </a:r>
              </a:p>
              <a:p>
                <a:pPr algn="ctr">
                  <a:lnSpc>
                    <a:spcPct val="90000"/>
                  </a:lnSpc>
                  <a:spcBef>
                    <a:spcPct val="0"/>
                  </a:spcBef>
                  <a:buClrTx/>
                  <a:buFontTx/>
                  <a:buNone/>
                </a:pPr>
                <a:r>
                  <a:rPr lang="en-US" altLang="zh-CN" sz="2400">
                    <a:latin typeface="Times New Roman" panose="02020603050405020304" pitchFamily="18" charset="0"/>
                  </a:rPr>
                  <a:t>:</a:t>
                </a:r>
              </a:p>
            </p:txBody>
          </p:sp>
          <p:sp>
            <p:nvSpPr>
              <p:cNvPr id="15372" name="Rectangle 10"/>
              <p:cNvSpPr>
                <a:spLocks noChangeArrowheads="1"/>
              </p:cNvSpPr>
              <p:nvPr/>
            </p:nvSpPr>
            <p:spPr bwMode="auto">
              <a:xfrm>
                <a:off x="3984" y="1427"/>
                <a:ext cx="3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4000">
                    <a:latin typeface="Times New Roman" panose="02020603050405020304" pitchFamily="18" charset="0"/>
                    <a:sym typeface="Symbol" panose="05050102010706020507" pitchFamily="18" charset="2"/>
                  </a:rPr>
                  <a:t></a:t>
                </a:r>
                <a:endParaRPr lang="zh-CN" altLang="en-US" sz="4000">
                  <a:latin typeface="Times New Roman" panose="02020603050405020304" pitchFamily="18" charset="0"/>
                </a:endParaRPr>
              </a:p>
            </p:txBody>
          </p:sp>
          <p:sp>
            <p:nvSpPr>
              <p:cNvPr id="15373" name="Rectangle 11"/>
              <p:cNvSpPr>
                <a:spLocks noChangeArrowheads="1"/>
              </p:cNvSpPr>
              <p:nvPr/>
            </p:nvSpPr>
            <p:spPr bwMode="auto">
              <a:xfrm>
                <a:off x="4001" y="3287"/>
                <a:ext cx="343"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4000">
                    <a:latin typeface="Times New Roman" panose="02020603050405020304" pitchFamily="18" charset="0"/>
                    <a:sym typeface="Symbol" panose="05050102010706020507" pitchFamily="18" charset="2"/>
                  </a:rPr>
                  <a:t></a:t>
                </a:r>
                <a:endParaRPr lang="zh-CN" altLang="en-US" sz="4000">
                  <a:latin typeface="Times New Roman" panose="02020603050405020304" pitchFamily="18" charset="0"/>
                </a:endParaRPr>
              </a:p>
            </p:txBody>
          </p:sp>
          <p:sp>
            <p:nvSpPr>
              <p:cNvPr id="15374" name="Rectangle 12"/>
              <p:cNvSpPr>
                <a:spLocks noChangeArrowheads="1"/>
              </p:cNvSpPr>
              <p:nvPr/>
            </p:nvSpPr>
            <p:spPr bwMode="auto">
              <a:xfrm>
                <a:off x="5583" y="1451"/>
                <a:ext cx="329"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4000">
                    <a:latin typeface="Times New Roman" panose="02020603050405020304" pitchFamily="18" charset="0"/>
                    <a:sym typeface="Symbol" panose="05050102010706020507" pitchFamily="18" charset="2"/>
                  </a:rPr>
                  <a:t></a:t>
                </a:r>
                <a:endParaRPr lang="zh-CN" altLang="en-US" sz="4000">
                  <a:latin typeface="Times New Roman" panose="02020603050405020304" pitchFamily="18" charset="0"/>
                </a:endParaRPr>
              </a:p>
            </p:txBody>
          </p:sp>
          <p:sp>
            <p:nvSpPr>
              <p:cNvPr id="15375" name="Rectangle 13"/>
              <p:cNvSpPr>
                <a:spLocks noChangeArrowheads="1"/>
              </p:cNvSpPr>
              <p:nvPr/>
            </p:nvSpPr>
            <p:spPr bwMode="auto">
              <a:xfrm>
                <a:off x="5604" y="3263"/>
                <a:ext cx="348"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4000">
                    <a:latin typeface="Times New Roman" panose="02020603050405020304" pitchFamily="18" charset="0"/>
                    <a:sym typeface="Symbol" panose="05050102010706020507" pitchFamily="18" charset="2"/>
                  </a:rPr>
                  <a:t></a:t>
                </a:r>
                <a:endParaRPr lang="zh-CN" altLang="en-US" sz="4000">
                  <a:latin typeface="Times New Roman" panose="02020603050405020304" pitchFamily="18" charset="0"/>
                </a:endParaRPr>
              </a:p>
            </p:txBody>
          </p:sp>
          <p:grpSp>
            <p:nvGrpSpPr>
              <p:cNvPr id="15376" name="Group 19"/>
              <p:cNvGrpSpPr>
                <a:grpSpLocks/>
              </p:cNvGrpSpPr>
              <p:nvPr/>
            </p:nvGrpSpPr>
            <p:grpSpPr bwMode="auto">
              <a:xfrm>
                <a:off x="5718" y="1231"/>
                <a:ext cx="78" cy="2740"/>
                <a:chOff x="7110" y="2205"/>
                <a:chExt cx="0" cy="2460"/>
              </a:xfrm>
            </p:grpSpPr>
            <p:sp>
              <p:nvSpPr>
                <p:cNvPr id="15379" name="Line 20"/>
                <p:cNvSpPr>
                  <a:spLocks noChangeShapeType="1"/>
                </p:cNvSpPr>
                <p:nvPr/>
              </p:nvSpPr>
              <p:spPr bwMode="auto">
                <a:xfrm>
                  <a:off x="7110" y="2685"/>
                  <a:ext cx="0" cy="153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380" name="Group 21"/>
                <p:cNvGrpSpPr>
                  <a:grpSpLocks/>
                </p:cNvGrpSpPr>
                <p:nvPr/>
              </p:nvGrpSpPr>
              <p:grpSpPr bwMode="auto">
                <a:xfrm>
                  <a:off x="7110" y="2205"/>
                  <a:ext cx="0" cy="2460"/>
                  <a:chOff x="7110" y="2205"/>
                  <a:chExt cx="0" cy="2460"/>
                </a:xfrm>
              </p:grpSpPr>
              <p:sp>
                <p:nvSpPr>
                  <p:cNvPr id="15381" name="Line 22"/>
                  <p:cNvSpPr>
                    <a:spLocks noChangeShapeType="1"/>
                  </p:cNvSpPr>
                  <p:nvPr/>
                </p:nvSpPr>
                <p:spPr bwMode="auto">
                  <a:xfrm flipH="1">
                    <a:off x="7110" y="2205"/>
                    <a:ext cx="0" cy="3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2" name="Line 23"/>
                  <p:cNvSpPr>
                    <a:spLocks noChangeShapeType="1"/>
                  </p:cNvSpPr>
                  <p:nvPr/>
                </p:nvSpPr>
                <p:spPr bwMode="auto">
                  <a:xfrm flipH="1">
                    <a:off x="7110" y="4290"/>
                    <a:ext cx="0" cy="3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5377" name="Rectangle 24"/>
              <p:cNvSpPr>
                <a:spLocks noChangeArrowheads="1"/>
              </p:cNvSpPr>
              <p:nvPr/>
            </p:nvSpPr>
            <p:spPr bwMode="auto">
              <a:xfrm>
                <a:off x="766" y="3621"/>
                <a:ext cx="1668"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Times New Roman" panose="02020603050405020304" pitchFamily="18" charset="0"/>
                  </a:rPr>
                  <a:t>某程序的地址空间</a:t>
                </a:r>
              </a:p>
            </p:txBody>
          </p:sp>
          <p:sp>
            <p:nvSpPr>
              <p:cNvPr id="15378" name="Rectangle 25"/>
              <p:cNvSpPr>
                <a:spLocks noChangeArrowheads="1"/>
              </p:cNvSpPr>
              <p:nvPr/>
            </p:nvSpPr>
            <p:spPr bwMode="auto">
              <a:xfrm>
                <a:off x="4587" y="3621"/>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400">
                    <a:latin typeface="Times New Roman" panose="02020603050405020304" pitchFamily="18" charset="0"/>
                  </a:rPr>
                  <a:t>内存</a:t>
                </a:r>
              </a:p>
            </p:txBody>
          </p:sp>
        </p:grpSp>
      </p:grpSp>
    </p:spTree>
  </p:cSld>
  <p:clrMapOvr>
    <a:masterClrMapping/>
  </p:clrMapOvr>
  <p:transition>
    <p:zoom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zh-CN" altLang="en-US" dirty="0" smtClean="0">
                <a:solidFill>
                  <a:schemeClr val="tx1"/>
                </a:solidFill>
                <a:latin typeface="+mj-ea"/>
              </a:rPr>
              <a:t>动态运行时装入方式</a:t>
            </a:r>
          </a:p>
        </p:txBody>
      </p:sp>
      <p:sp>
        <p:nvSpPr>
          <p:cNvPr id="12291" name="Rectangle 3"/>
          <p:cNvSpPr>
            <a:spLocks noGrp="1" noChangeArrowheads="1"/>
          </p:cNvSpPr>
          <p:nvPr>
            <p:ph type="body" idx="1"/>
          </p:nvPr>
        </p:nvSpPr>
        <p:spPr>
          <a:xfrm>
            <a:off x="415925" y="1773238"/>
            <a:ext cx="9001125" cy="4679950"/>
          </a:xfrm>
        </p:spPr>
        <p:txBody>
          <a:bodyPr/>
          <a:lstStyle/>
          <a:p>
            <a:pPr>
              <a:lnSpc>
                <a:spcPct val="120000"/>
              </a:lnSpc>
              <a:spcBef>
                <a:spcPct val="0"/>
              </a:spcBef>
              <a:buFont typeface="Wingdings" panose="05000000000000000000" pitchFamily="2" charset="2"/>
              <a:buNone/>
              <a:defRPr/>
            </a:pPr>
            <a:r>
              <a:rPr kumimoji="1" lang="zh-CN" altLang="en-US" sz="2400" b="1" dirty="0" smtClean="0">
                <a:solidFill>
                  <a:srgbClr val="FF00FF"/>
                </a:solidFill>
              </a:rPr>
              <a:t>	</a:t>
            </a:r>
            <a:r>
              <a:rPr kumimoji="1" lang="zh-CN" altLang="en-US" sz="2400" b="1" dirty="0" smtClean="0">
                <a:solidFill>
                  <a:srgbClr val="FFFF00"/>
                </a:solidFill>
              </a:rPr>
              <a:t>动态重定位</a:t>
            </a:r>
            <a:r>
              <a:rPr kumimoji="1" lang="zh-CN" altLang="en-US" sz="2400" b="1" dirty="0" smtClean="0"/>
              <a:t>：重定位不是在装入时进行，而是将它推迟到程序真正执行时进行。为了不影响指令的执行速度，在</a:t>
            </a:r>
            <a:r>
              <a:rPr lang="zh-CN" altLang="en-US" sz="2400" b="1" dirty="0" smtClean="0"/>
              <a:t>系统中增设一个重定位寄存器，用它来存放程序（数据）在内存中的起始地址。程序执行时，真正访问的内存地址是相对地址与重定位寄存器中的地址相加而成的。</a:t>
            </a:r>
            <a:r>
              <a:rPr kumimoji="1" lang="zh-CN" altLang="en-US" sz="2400" b="1" dirty="0" smtClean="0"/>
              <a:t> （</a:t>
            </a:r>
            <a:r>
              <a:rPr lang="zh-CN" altLang="en-US" sz="2400" b="1" i="1" dirty="0" smtClean="0">
                <a:solidFill>
                  <a:schemeClr val="folHlink"/>
                </a:solidFill>
              </a:rPr>
              <a:t>它是虚拟存储的基础</a:t>
            </a:r>
            <a:r>
              <a:rPr kumimoji="1" lang="zh-CN" altLang="en-US" sz="2400" b="1" dirty="0" smtClean="0"/>
              <a:t>）</a:t>
            </a:r>
          </a:p>
          <a:p>
            <a:pPr>
              <a:lnSpc>
                <a:spcPct val="120000"/>
              </a:lnSpc>
              <a:spcBef>
                <a:spcPct val="50000"/>
              </a:spcBef>
              <a:spcAft>
                <a:spcPct val="50000"/>
              </a:spcAft>
              <a:buFont typeface="Wingdings" panose="05000000000000000000" pitchFamily="2" charset="2"/>
              <a:buNone/>
              <a:defRPr/>
            </a:pPr>
            <a:r>
              <a:rPr kumimoji="1" lang="zh-CN" altLang="en-US" sz="2400" b="1" dirty="0" smtClean="0"/>
              <a:t>	采用动态重定位的装入方式被称为</a:t>
            </a:r>
            <a:r>
              <a:rPr kumimoji="1" lang="zh-CN" altLang="en-US" sz="2400" b="1" dirty="0" smtClean="0">
                <a:solidFill>
                  <a:srgbClr val="FFFF00"/>
                </a:solidFill>
              </a:rPr>
              <a:t>动态运行时装入方式</a:t>
            </a:r>
            <a:r>
              <a:rPr kumimoji="1" lang="zh-CN" altLang="en-US" sz="2400" b="1" dirty="0" smtClean="0"/>
              <a:t>。</a:t>
            </a:r>
            <a:endParaRPr kumimoji="1" lang="en-US" altLang="zh-CN" sz="2400" b="1" dirty="0" smtClean="0"/>
          </a:p>
          <a:p>
            <a:pPr indent="20638">
              <a:lnSpc>
                <a:spcPct val="120000"/>
              </a:lnSpc>
              <a:spcBef>
                <a:spcPct val="50000"/>
              </a:spcBef>
              <a:spcAft>
                <a:spcPct val="50000"/>
              </a:spcAft>
              <a:buFont typeface="Wingdings" panose="05000000000000000000" pitchFamily="2" charset="2"/>
              <a:buNone/>
              <a:defRPr/>
            </a:pPr>
            <a:r>
              <a:rPr lang="zh-CN" altLang="en-US" sz="2400" b="1" dirty="0" smtClean="0">
                <a:solidFill>
                  <a:srgbClr val="FFFF00"/>
                </a:solidFill>
              </a:rPr>
              <a:t>优点</a:t>
            </a:r>
            <a:r>
              <a:rPr lang="en-US" altLang="zh-CN" sz="2400" b="1" dirty="0" smtClean="0"/>
              <a:t>:</a:t>
            </a:r>
            <a:r>
              <a:rPr lang="zh-CN" altLang="en-US" sz="2400" b="1" dirty="0" smtClean="0"/>
              <a:t>允许运行中的进程在内存中移动，比如进行对换或紧后。</a:t>
            </a:r>
          </a:p>
          <a:p>
            <a:pPr>
              <a:lnSpc>
                <a:spcPct val="120000"/>
              </a:lnSpc>
              <a:spcBef>
                <a:spcPct val="0"/>
              </a:spcBef>
              <a:buFont typeface="Wingdings" panose="05000000000000000000" pitchFamily="2" charset="2"/>
              <a:buNone/>
              <a:defRPr/>
            </a:pPr>
            <a:r>
              <a:rPr lang="zh-CN" altLang="en-US" sz="2400" b="1" dirty="0" smtClean="0">
                <a:solidFill>
                  <a:srgbClr val="FFFF00"/>
                </a:solidFill>
              </a:rPr>
              <a:t>	缺点</a:t>
            </a:r>
            <a:r>
              <a:rPr lang="en-US" altLang="zh-CN" sz="2400" b="1" dirty="0" smtClean="0"/>
              <a:t>:</a:t>
            </a:r>
            <a:r>
              <a:rPr lang="zh-CN" altLang="en-US" sz="2400" b="1" dirty="0" smtClean="0"/>
              <a:t>需要硬件支持。</a:t>
            </a:r>
          </a:p>
        </p:txBody>
      </p:sp>
    </p:spTree>
  </p:cSld>
  <p:clrMapOvr>
    <a:masterClrMapping/>
  </p:clrMapOvr>
  <p:transition>
    <p:zoom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42950" y="490538"/>
            <a:ext cx="8420100" cy="1066800"/>
          </a:xfrm>
        </p:spPr>
        <p:txBody>
          <a:bodyPr/>
          <a:lstStyle/>
          <a:p>
            <a:pPr>
              <a:defRPr/>
            </a:pPr>
            <a:r>
              <a:rPr lang="zh-CN" altLang="en-US" dirty="0" smtClean="0">
                <a:solidFill>
                  <a:schemeClr val="tx1"/>
                </a:solidFill>
                <a:latin typeface="+mj-ea"/>
              </a:rPr>
              <a:t>动态重定位示意图</a:t>
            </a:r>
            <a:endParaRPr lang="zh-CN" altLang="en-US" dirty="0" smtClean="0">
              <a:solidFill>
                <a:schemeClr val="tx1"/>
              </a:solidFill>
              <a:latin typeface="+mj-ea"/>
              <a:hlinkClick r:id="rId3" action="ppaction://hlinksldjump"/>
            </a:endParaRPr>
          </a:p>
        </p:txBody>
      </p:sp>
      <p:grpSp>
        <p:nvGrpSpPr>
          <p:cNvPr id="18435" name="Group 33"/>
          <p:cNvGrpSpPr>
            <a:grpSpLocks/>
          </p:cNvGrpSpPr>
          <p:nvPr/>
        </p:nvGrpSpPr>
        <p:grpSpPr bwMode="auto">
          <a:xfrm>
            <a:off x="533400" y="1817688"/>
            <a:ext cx="8820150" cy="4564062"/>
            <a:chOff x="336" y="624"/>
            <a:chExt cx="5556" cy="2875"/>
          </a:xfrm>
        </p:grpSpPr>
        <p:grpSp>
          <p:nvGrpSpPr>
            <p:cNvPr id="18436" name="Group 3"/>
            <p:cNvGrpSpPr>
              <a:grpSpLocks/>
            </p:cNvGrpSpPr>
            <p:nvPr/>
          </p:nvGrpSpPr>
          <p:grpSpPr bwMode="auto">
            <a:xfrm>
              <a:off x="3722" y="624"/>
              <a:ext cx="2170" cy="2875"/>
              <a:chOff x="3722" y="624"/>
              <a:chExt cx="2170" cy="2875"/>
            </a:xfrm>
          </p:grpSpPr>
          <p:sp>
            <p:nvSpPr>
              <p:cNvPr id="18447" name="Rectangle 4"/>
              <p:cNvSpPr>
                <a:spLocks noChangeArrowheads="1"/>
              </p:cNvSpPr>
              <p:nvPr/>
            </p:nvSpPr>
            <p:spPr bwMode="auto">
              <a:xfrm>
                <a:off x="3722" y="1424"/>
                <a:ext cx="399" cy="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Times New Roman" panose="02020603050405020304" pitchFamily="18" charset="0"/>
                  </a:rPr>
                  <a:t>1000</a:t>
                </a:r>
              </a:p>
              <a:p>
                <a:pPr algn="just">
                  <a:spcBef>
                    <a:spcPct val="0"/>
                  </a:spcBef>
                  <a:buClrTx/>
                  <a:buFontTx/>
                  <a:buNone/>
                </a:pPr>
                <a:r>
                  <a:rPr lang="zh-CN" altLang="en-US" sz="2000">
                    <a:latin typeface="Times New Roman" panose="02020603050405020304" pitchFamily="18" charset="0"/>
                  </a:rPr>
                  <a:t>1100</a:t>
                </a:r>
              </a:p>
              <a:p>
                <a:pPr algn="just">
                  <a:spcBef>
                    <a:spcPct val="0"/>
                  </a:spcBef>
                  <a:buClrTx/>
                  <a:buFontTx/>
                  <a:buNone/>
                </a:pPr>
                <a:endParaRPr lang="zh-CN" altLang="en-US" sz="2000">
                  <a:latin typeface="Times New Roman" panose="02020603050405020304" pitchFamily="18" charset="0"/>
                </a:endParaRPr>
              </a:p>
              <a:p>
                <a:pPr algn="just">
                  <a:spcBef>
                    <a:spcPct val="0"/>
                  </a:spcBef>
                  <a:buClrTx/>
                  <a:buFontTx/>
                  <a:buNone/>
                </a:pPr>
                <a:endParaRPr lang="zh-CN" altLang="en-US" sz="2000">
                  <a:latin typeface="Times New Roman" panose="02020603050405020304" pitchFamily="18" charset="0"/>
                </a:endParaRPr>
              </a:p>
              <a:p>
                <a:pPr algn="just">
                  <a:spcBef>
                    <a:spcPts val="600"/>
                  </a:spcBef>
                  <a:buClrTx/>
                  <a:buFontTx/>
                  <a:buNone/>
                </a:pPr>
                <a:r>
                  <a:rPr lang="zh-CN" altLang="en-US" sz="2000">
                    <a:latin typeface="Times New Roman" panose="02020603050405020304" pitchFamily="18" charset="0"/>
                  </a:rPr>
                  <a:t>1300</a:t>
                </a:r>
              </a:p>
              <a:p>
                <a:pPr algn="just">
                  <a:spcBef>
                    <a:spcPct val="0"/>
                  </a:spcBef>
                  <a:buClrTx/>
                  <a:buFontTx/>
                  <a:buNone/>
                </a:pPr>
                <a:r>
                  <a:rPr lang="zh-CN" altLang="en-US" sz="2000">
                    <a:latin typeface="Times New Roman" panose="02020603050405020304" pitchFamily="18" charset="0"/>
                  </a:rPr>
                  <a:t>1400</a:t>
                </a:r>
              </a:p>
            </p:txBody>
          </p:sp>
          <p:sp>
            <p:nvSpPr>
              <p:cNvPr id="18448" name="Rectangle 5"/>
              <p:cNvSpPr>
                <a:spLocks noChangeArrowheads="1"/>
              </p:cNvSpPr>
              <p:nvPr/>
            </p:nvSpPr>
            <p:spPr bwMode="auto">
              <a:xfrm>
                <a:off x="4092" y="1424"/>
                <a:ext cx="1405" cy="1291"/>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ts val="300"/>
                  </a:spcBef>
                  <a:buClrTx/>
                  <a:buFontTx/>
                  <a:buNone/>
                </a:pPr>
                <a:r>
                  <a:rPr lang="zh-CN" altLang="en-US" sz="2000">
                    <a:latin typeface="Times New Roman" panose="02020603050405020304" pitchFamily="18" charset="0"/>
                  </a:rPr>
                  <a:t> </a:t>
                </a:r>
              </a:p>
              <a:p>
                <a:pPr algn="ctr">
                  <a:lnSpc>
                    <a:spcPct val="85000"/>
                  </a:lnSpc>
                  <a:spcBef>
                    <a:spcPts val="300"/>
                  </a:spcBef>
                  <a:buClrTx/>
                  <a:buFontTx/>
                  <a:buNone/>
                </a:pPr>
                <a:r>
                  <a:rPr lang="en-US" altLang="zh-CN" sz="2000">
                    <a:latin typeface="Times New Roman" panose="02020603050405020304" pitchFamily="18" charset="0"/>
                  </a:rPr>
                  <a:t>LOAD 1</a:t>
                </a:r>
                <a:r>
                  <a:rPr lang="zh-CN" altLang="en-US" sz="2000">
                    <a:latin typeface="Times New Roman" panose="02020603050405020304" pitchFamily="18" charset="0"/>
                  </a:rPr>
                  <a:t>，</a:t>
                </a:r>
                <a:r>
                  <a:rPr lang="en-US" altLang="zh-CN" sz="2000">
                    <a:latin typeface="Times New Roman" panose="02020603050405020304" pitchFamily="18" charset="0"/>
                  </a:rPr>
                  <a:t>300</a:t>
                </a:r>
              </a:p>
              <a:p>
                <a:pPr algn="just">
                  <a:spcBef>
                    <a:spcPct val="0"/>
                  </a:spcBef>
                  <a:buClrTx/>
                  <a:buFontTx/>
                  <a:buNone/>
                </a:pPr>
                <a:endParaRPr lang="en-US" altLang="zh-CN" sz="2000">
                  <a:latin typeface="Times New Roman" panose="02020603050405020304" pitchFamily="18" charset="0"/>
                </a:endParaRPr>
              </a:p>
              <a:p>
                <a:pPr algn="ctr">
                  <a:spcBef>
                    <a:spcPct val="0"/>
                  </a:spcBef>
                  <a:buClrTx/>
                  <a:buFontTx/>
                  <a:buNone/>
                </a:pPr>
                <a:r>
                  <a:rPr lang="en-US" altLang="zh-CN" sz="2000">
                    <a:latin typeface="Times New Roman" panose="02020603050405020304" pitchFamily="18" charset="0"/>
                  </a:rPr>
                  <a:t> </a:t>
                </a:r>
              </a:p>
              <a:p>
                <a:pPr algn="ctr">
                  <a:lnSpc>
                    <a:spcPct val="135000"/>
                  </a:lnSpc>
                  <a:spcBef>
                    <a:spcPct val="0"/>
                  </a:spcBef>
                  <a:buClrTx/>
                  <a:buFontTx/>
                  <a:buNone/>
                </a:pPr>
                <a:r>
                  <a:rPr lang="en-US" altLang="zh-CN" sz="2000">
                    <a:latin typeface="Times New Roman" panose="02020603050405020304" pitchFamily="18" charset="0"/>
                  </a:rPr>
                  <a:t>5678</a:t>
                </a:r>
              </a:p>
            </p:txBody>
          </p:sp>
          <p:sp>
            <p:nvSpPr>
              <p:cNvPr id="18449" name="Rectangle 6"/>
              <p:cNvSpPr>
                <a:spLocks noChangeArrowheads="1"/>
              </p:cNvSpPr>
              <p:nvPr/>
            </p:nvSpPr>
            <p:spPr bwMode="auto">
              <a:xfrm>
                <a:off x="3948" y="876"/>
                <a:ext cx="53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3600">
                    <a:latin typeface="Times New Roman" panose="02020603050405020304" pitchFamily="18" charset="0"/>
                    <a:sym typeface="Symbol" panose="05050102010706020507" pitchFamily="18" charset="2"/>
                  </a:rPr>
                  <a:t></a:t>
                </a:r>
                <a:endParaRPr lang="zh-CN" altLang="en-US" sz="3600">
                  <a:latin typeface="Times New Roman" panose="02020603050405020304" pitchFamily="18" charset="0"/>
                </a:endParaRPr>
              </a:p>
            </p:txBody>
          </p:sp>
          <p:sp>
            <p:nvSpPr>
              <p:cNvPr id="18450" name="Rectangle 7"/>
              <p:cNvSpPr>
                <a:spLocks noChangeArrowheads="1"/>
              </p:cNvSpPr>
              <p:nvPr/>
            </p:nvSpPr>
            <p:spPr bwMode="auto">
              <a:xfrm>
                <a:off x="3955" y="2711"/>
                <a:ext cx="53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3600">
                    <a:latin typeface="Times New Roman" panose="02020603050405020304" pitchFamily="18" charset="0"/>
                    <a:sym typeface="Symbol" panose="05050102010706020507" pitchFamily="18" charset="2"/>
                  </a:rPr>
                  <a:t></a:t>
                </a:r>
                <a:endParaRPr lang="zh-CN" altLang="en-US" sz="3600">
                  <a:latin typeface="Times New Roman" panose="02020603050405020304" pitchFamily="18" charset="0"/>
                </a:endParaRPr>
              </a:p>
            </p:txBody>
          </p:sp>
          <p:sp>
            <p:nvSpPr>
              <p:cNvPr id="18451" name="Rectangle 8"/>
              <p:cNvSpPr>
                <a:spLocks noChangeArrowheads="1"/>
              </p:cNvSpPr>
              <p:nvPr/>
            </p:nvSpPr>
            <p:spPr bwMode="auto">
              <a:xfrm>
                <a:off x="5360" y="900"/>
                <a:ext cx="532" cy="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3600">
                    <a:latin typeface="Times New Roman" panose="02020603050405020304" pitchFamily="18" charset="0"/>
                    <a:sym typeface="Symbol" panose="05050102010706020507" pitchFamily="18" charset="2"/>
                  </a:rPr>
                  <a:t></a:t>
                </a:r>
                <a:endParaRPr lang="zh-CN" altLang="en-US" sz="3600">
                  <a:latin typeface="Times New Roman" panose="02020603050405020304" pitchFamily="18" charset="0"/>
                </a:endParaRPr>
              </a:p>
            </p:txBody>
          </p:sp>
          <p:sp>
            <p:nvSpPr>
              <p:cNvPr id="18452" name="Rectangle 9"/>
              <p:cNvSpPr>
                <a:spLocks noChangeArrowheads="1"/>
              </p:cNvSpPr>
              <p:nvPr/>
            </p:nvSpPr>
            <p:spPr bwMode="auto">
              <a:xfrm>
                <a:off x="5360" y="2728"/>
                <a:ext cx="532" cy="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3600">
                    <a:latin typeface="Times New Roman" panose="02020603050405020304" pitchFamily="18" charset="0"/>
                    <a:sym typeface="Symbol" panose="05050102010706020507" pitchFamily="18" charset="2"/>
                  </a:rPr>
                  <a:t></a:t>
                </a:r>
                <a:endParaRPr lang="zh-CN" altLang="en-US" sz="3600">
                  <a:latin typeface="Times New Roman" panose="02020603050405020304" pitchFamily="18" charset="0"/>
                </a:endParaRPr>
              </a:p>
            </p:txBody>
          </p:sp>
          <p:grpSp>
            <p:nvGrpSpPr>
              <p:cNvPr id="18453" name="Group 10"/>
              <p:cNvGrpSpPr>
                <a:grpSpLocks/>
              </p:cNvGrpSpPr>
              <p:nvPr/>
            </p:nvGrpSpPr>
            <p:grpSpPr bwMode="auto">
              <a:xfrm>
                <a:off x="4092" y="624"/>
                <a:ext cx="1" cy="2798"/>
                <a:chOff x="7110" y="2205"/>
                <a:chExt cx="0" cy="2460"/>
              </a:xfrm>
            </p:grpSpPr>
            <p:sp>
              <p:nvSpPr>
                <p:cNvPr id="18459" name="Line 11"/>
                <p:cNvSpPr>
                  <a:spLocks noChangeShapeType="1"/>
                </p:cNvSpPr>
                <p:nvPr/>
              </p:nvSpPr>
              <p:spPr bwMode="auto">
                <a:xfrm>
                  <a:off x="7110" y="2685"/>
                  <a:ext cx="0" cy="153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460" name="Group 12"/>
                <p:cNvGrpSpPr>
                  <a:grpSpLocks/>
                </p:cNvGrpSpPr>
                <p:nvPr/>
              </p:nvGrpSpPr>
              <p:grpSpPr bwMode="auto">
                <a:xfrm>
                  <a:off x="7110" y="2205"/>
                  <a:ext cx="0" cy="2460"/>
                  <a:chOff x="7110" y="2205"/>
                  <a:chExt cx="0" cy="2460"/>
                </a:xfrm>
              </p:grpSpPr>
              <p:sp>
                <p:nvSpPr>
                  <p:cNvPr id="18461" name="Line 13"/>
                  <p:cNvSpPr>
                    <a:spLocks noChangeShapeType="1"/>
                  </p:cNvSpPr>
                  <p:nvPr/>
                </p:nvSpPr>
                <p:spPr bwMode="auto">
                  <a:xfrm flipH="1">
                    <a:off x="7110" y="2205"/>
                    <a:ext cx="0" cy="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2" name="Line 14"/>
                  <p:cNvSpPr>
                    <a:spLocks noChangeShapeType="1"/>
                  </p:cNvSpPr>
                  <p:nvPr/>
                </p:nvSpPr>
                <p:spPr bwMode="auto">
                  <a:xfrm flipH="1">
                    <a:off x="7110" y="4290"/>
                    <a:ext cx="0" cy="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8454" name="Group 15"/>
              <p:cNvGrpSpPr>
                <a:grpSpLocks/>
              </p:cNvGrpSpPr>
              <p:nvPr/>
            </p:nvGrpSpPr>
            <p:grpSpPr bwMode="auto">
              <a:xfrm>
                <a:off x="5497" y="641"/>
                <a:ext cx="0" cy="2798"/>
                <a:chOff x="7110" y="2205"/>
                <a:chExt cx="0" cy="2460"/>
              </a:xfrm>
            </p:grpSpPr>
            <p:sp>
              <p:nvSpPr>
                <p:cNvPr id="18455" name="Line 16"/>
                <p:cNvSpPr>
                  <a:spLocks noChangeShapeType="1"/>
                </p:cNvSpPr>
                <p:nvPr/>
              </p:nvSpPr>
              <p:spPr bwMode="auto">
                <a:xfrm>
                  <a:off x="7110" y="2685"/>
                  <a:ext cx="0" cy="153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456" name="Group 17"/>
                <p:cNvGrpSpPr>
                  <a:grpSpLocks/>
                </p:cNvGrpSpPr>
                <p:nvPr/>
              </p:nvGrpSpPr>
              <p:grpSpPr bwMode="auto">
                <a:xfrm>
                  <a:off x="7110" y="2205"/>
                  <a:ext cx="0" cy="2460"/>
                  <a:chOff x="7110" y="2205"/>
                  <a:chExt cx="0" cy="2460"/>
                </a:xfrm>
              </p:grpSpPr>
              <p:sp>
                <p:nvSpPr>
                  <p:cNvPr id="18457" name="Line 18"/>
                  <p:cNvSpPr>
                    <a:spLocks noChangeShapeType="1"/>
                  </p:cNvSpPr>
                  <p:nvPr/>
                </p:nvSpPr>
                <p:spPr bwMode="auto">
                  <a:xfrm flipH="1">
                    <a:off x="7110" y="2205"/>
                    <a:ext cx="0" cy="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8" name="Line 19"/>
                  <p:cNvSpPr>
                    <a:spLocks noChangeShapeType="1"/>
                  </p:cNvSpPr>
                  <p:nvPr/>
                </p:nvSpPr>
                <p:spPr bwMode="auto">
                  <a:xfrm flipH="1">
                    <a:off x="7110" y="4290"/>
                    <a:ext cx="0" cy="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18437" name="Rectangle 20"/>
            <p:cNvSpPr>
              <a:spLocks noChangeArrowheads="1"/>
            </p:cNvSpPr>
            <p:nvPr/>
          </p:nvSpPr>
          <p:spPr bwMode="auto">
            <a:xfrm>
              <a:off x="4272" y="2832"/>
              <a:ext cx="1104"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000">
                  <a:latin typeface="Times New Roman" panose="02020603050405020304" pitchFamily="18" charset="0"/>
                </a:rPr>
                <a:t>内存</a:t>
              </a:r>
            </a:p>
            <a:p>
              <a:pPr algn="ctr">
                <a:spcBef>
                  <a:spcPct val="0"/>
                </a:spcBef>
                <a:buClrTx/>
                <a:buFontTx/>
                <a:buNone/>
              </a:pPr>
              <a:r>
                <a:rPr lang="zh-CN" altLang="en-US" sz="2000">
                  <a:latin typeface="Times New Roman" panose="02020603050405020304" pitchFamily="18" charset="0"/>
                </a:rPr>
                <a:t>物理地址空间</a:t>
              </a:r>
            </a:p>
          </p:txBody>
        </p:sp>
        <p:sp>
          <p:nvSpPr>
            <p:cNvPr id="18438" name="Rectangle 21"/>
            <p:cNvSpPr>
              <a:spLocks noChangeArrowheads="1"/>
            </p:cNvSpPr>
            <p:nvPr/>
          </p:nvSpPr>
          <p:spPr bwMode="auto">
            <a:xfrm>
              <a:off x="336" y="1424"/>
              <a:ext cx="399" cy="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Times New Roman" panose="02020603050405020304" pitchFamily="18" charset="0"/>
                </a:rPr>
                <a:t> 0</a:t>
              </a:r>
            </a:p>
            <a:p>
              <a:pPr algn="just">
                <a:spcBef>
                  <a:spcPct val="0"/>
                </a:spcBef>
                <a:buClrTx/>
                <a:buFontTx/>
                <a:buNone/>
              </a:pPr>
              <a:r>
                <a:rPr lang="zh-CN" altLang="en-US" sz="2000">
                  <a:latin typeface="Times New Roman" panose="02020603050405020304" pitchFamily="18" charset="0"/>
                </a:rPr>
                <a:t>100</a:t>
              </a:r>
            </a:p>
            <a:p>
              <a:pPr algn="just">
                <a:spcBef>
                  <a:spcPct val="0"/>
                </a:spcBef>
                <a:buClrTx/>
                <a:buFontTx/>
                <a:buNone/>
              </a:pPr>
              <a:endParaRPr lang="zh-CN" altLang="en-US" sz="2000">
                <a:latin typeface="Times New Roman" panose="02020603050405020304" pitchFamily="18" charset="0"/>
              </a:endParaRPr>
            </a:p>
            <a:p>
              <a:pPr algn="just">
                <a:spcBef>
                  <a:spcPct val="0"/>
                </a:spcBef>
                <a:buClrTx/>
                <a:buFontTx/>
                <a:buNone/>
              </a:pPr>
              <a:endParaRPr lang="zh-CN" altLang="en-US" sz="2000">
                <a:latin typeface="Times New Roman" panose="02020603050405020304" pitchFamily="18" charset="0"/>
              </a:endParaRPr>
            </a:p>
            <a:p>
              <a:pPr algn="just">
                <a:spcBef>
                  <a:spcPts val="600"/>
                </a:spcBef>
                <a:buClrTx/>
                <a:buFontTx/>
                <a:buNone/>
              </a:pPr>
              <a:r>
                <a:rPr lang="zh-CN" altLang="en-US" sz="2000">
                  <a:latin typeface="Times New Roman" panose="02020603050405020304" pitchFamily="18" charset="0"/>
                </a:rPr>
                <a:t>300</a:t>
              </a:r>
            </a:p>
            <a:p>
              <a:pPr algn="just">
                <a:spcBef>
                  <a:spcPct val="0"/>
                </a:spcBef>
                <a:buClrTx/>
                <a:buFontTx/>
                <a:buNone/>
              </a:pPr>
              <a:r>
                <a:rPr lang="zh-CN" altLang="en-US" sz="2000">
                  <a:latin typeface="Times New Roman" panose="02020603050405020304" pitchFamily="18" charset="0"/>
                </a:rPr>
                <a:t>400</a:t>
              </a:r>
            </a:p>
          </p:txBody>
        </p:sp>
        <p:grpSp>
          <p:nvGrpSpPr>
            <p:cNvPr id="18439" name="Group 22"/>
            <p:cNvGrpSpPr>
              <a:grpSpLocks/>
            </p:cNvGrpSpPr>
            <p:nvPr/>
          </p:nvGrpSpPr>
          <p:grpSpPr bwMode="auto">
            <a:xfrm>
              <a:off x="469" y="1424"/>
              <a:ext cx="1938" cy="1948"/>
              <a:chOff x="469" y="1424"/>
              <a:chExt cx="1938" cy="1948"/>
            </a:xfrm>
          </p:grpSpPr>
          <p:sp>
            <p:nvSpPr>
              <p:cNvPr id="18445" name="Rectangle 23"/>
              <p:cNvSpPr>
                <a:spLocks noChangeArrowheads="1"/>
              </p:cNvSpPr>
              <p:nvPr/>
            </p:nvSpPr>
            <p:spPr bwMode="auto">
              <a:xfrm>
                <a:off x="617" y="1424"/>
                <a:ext cx="1406" cy="1291"/>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ts val="300"/>
                  </a:spcBef>
                  <a:buClrTx/>
                  <a:buFontTx/>
                  <a:buNone/>
                </a:pPr>
                <a:r>
                  <a:rPr lang="zh-CN" altLang="en-US" sz="2000">
                    <a:latin typeface="Times New Roman" panose="02020603050405020304" pitchFamily="18" charset="0"/>
                  </a:rPr>
                  <a:t> </a:t>
                </a:r>
              </a:p>
              <a:p>
                <a:pPr algn="ctr">
                  <a:lnSpc>
                    <a:spcPct val="85000"/>
                  </a:lnSpc>
                  <a:spcBef>
                    <a:spcPts val="300"/>
                  </a:spcBef>
                  <a:buClrTx/>
                  <a:buFontTx/>
                  <a:buNone/>
                </a:pPr>
                <a:r>
                  <a:rPr lang="en-US" altLang="zh-CN" sz="2000">
                    <a:latin typeface="Times New Roman" panose="02020603050405020304" pitchFamily="18" charset="0"/>
                  </a:rPr>
                  <a:t>  LOAD 1</a:t>
                </a:r>
                <a:r>
                  <a:rPr lang="zh-CN" altLang="en-US" sz="2000">
                    <a:latin typeface="Times New Roman" panose="02020603050405020304" pitchFamily="18" charset="0"/>
                  </a:rPr>
                  <a:t>，</a:t>
                </a:r>
                <a:r>
                  <a:rPr lang="en-US" altLang="zh-CN" sz="2000">
                    <a:latin typeface="Times New Roman" panose="02020603050405020304" pitchFamily="18" charset="0"/>
                  </a:rPr>
                  <a:t>300</a:t>
                </a:r>
              </a:p>
              <a:p>
                <a:pPr algn="just">
                  <a:spcBef>
                    <a:spcPct val="0"/>
                  </a:spcBef>
                  <a:buClrTx/>
                  <a:buFontTx/>
                  <a:buNone/>
                </a:pPr>
                <a:endParaRPr lang="en-US" altLang="zh-CN" sz="2000">
                  <a:latin typeface="Times New Roman" panose="02020603050405020304" pitchFamily="18" charset="0"/>
                </a:endParaRPr>
              </a:p>
              <a:p>
                <a:pPr algn="just">
                  <a:spcBef>
                    <a:spcPct val="0"/>
                  </a:spcBef>
                  <a:buClrTx/>
                  <a:buFontTx/>
                  <a:buNone/>
                </a:pPr>
                <a:r>
                  <a:rPr lang="en-US" altLang="zh-CN" sz="2000">
                    <a:latin typeface="Times New Roman" panose="02020603050405020304" pitchFamily="18" charset="0"/>
                  </a:rPr>
                  <a:t> </a:t>
                </a:r>
              </a:p>
              <a:p>
                <a:pPr algn="ctr">
                  <a:lnSpc>
                    <a:spcPct val="135000"/>
                  </a:lnSpc>
                  <a:spcBef>
                    <a:spcPct val="0"/>
                  </a:spcBef>
                  <a:buClrTx/>
                  <a:buFontTx/>
                  <a:buNone/>
                </a:pPr>
                <a:r>
                  <a:rPr lang="en-US" altLang="zh-CN" sz="2000">
                    <a:latin typeface="Times New Roman" panose="02020603050405020304" pitchFamily="18" charset="0"/>
                  </a:rPr>
                  <a:t>5678</a:t>
                </a:r>
              </a:p>
            </p:txBody>
          </p:sp>
          <p:sp>
            <p:nvSpPr>
              <p:cNvPr id="18446" name="Rectangle 24"/>
              <p:cNvSpPr>
                <a:spLocks noChangeArrowheads="1"/>
              </p:cNvSpPr>
              <p:nvPr/>
            </p:nvSpPr>
            <p:spPr bwMode="auto">
              <a:xfrm>
                <a:off x="469" y="2819"/>
                <a:ext cx="1938"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Times New Roman" panose="02020603050405020304" pitchFamily="18" charset="0"/>
                  </a:rPr>
                  <a:t>某程序的逻辑地址空间</a:t>
                </a:r>
              </a:p>
            </p:txBody>
          </p:sp>
        </p:grpSp>
        <p:sp>
          <p:nvSpPr>
            <p:cNvPr id="18440" name="Rectangle 25"/>
            <p:cNvSpPr>
              <a:spLocks noChangeArrowheads="1"/>
            </p:cNvSpPr>
            <p:nvPr/>
          </p:nvSpPr>
          <p:spPr bwMode="auto">
            <a:xfrm>
              <a:off x="2613" y="1091"/>
              <a:ext cx="932" cy="352"/>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8000"/>
                </a:lnSpc>
                <a:spcBef>
                  <a:spcPct val="0"/>
                </a:spcBef>
                <a:buClrTx/>
                <a:buFontTx/>
                <a:buNone/>
              </a:pPr>
              <a:r>
                <a:rPr lang="zh-CN" altLang="en-US" sz="2000">
                  <a:latin typeface="Times New Roman" panose="02020603050405020304" pitchFamily="18" charset="0"/>
                </a:rPr>
                <a:t>1000</a:t>
              </a:r>
            </a:p>
          </p:txBody>
        </p:sp>
        <p:sp>
          <p:nvSpPr>
            <p:cNvPr id="18441" name="Oval 26"/>
            <p:cNvSpPr>
              <a:spLocks noChangeArrowheads="1"/>
            </p:cNvSpPr>
            <p:nvPr/>
          </p:nvSpPr>
          <p:spPr bwMode="auto">
            <a:xfrm>
              <a:off x="2953" y="1795"/>
              <a:ext cx="237" cy="269"/>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000">
                  <a:latin typeface="Times New Roman" panose="02020603050405020304" pitchFamily="18" charset="0"/>
                </a:rPr>
                <a:t>+</a:t>
              </a:r>
            </a:p>
          </p:txBody>
        </p:sp>
        <p:sp>
          <p:nvSpPr>
            <p:cNvPr id="18442" name="Freeform 27"/>
            <p:cNvSpPr>
              <a:spLocks/>
            </p:cNvSpPr>
            <p:nvPr/>
          </p:nvSpPr>
          <p:spPr bwMode="auto">
            <a:xfrm>
              <a:off x="3072" y="2064"/>
              <a:ext cx="588" cy="271"/>
            </a:xfrm>
            <a:custGeom>
              <a:avLst/>
              <a:gdLst>
                <a:gd name="T0" fmla="*/ 0 w 810"/>
                <a:gd name="T1" fmla="*/ 0 h 300"/>
                <a:gd name="T2" fmla="*/ 0 w 810"/>
                <a:gd name="T3" fmla="*/ 32 h 300"/>
                <a:gd name="T4" fmla="*/ 1 w 810"/>
                <a:gd name="T5" fmla="*/ 32 h 300"/>
                <a:gd name="T6" fmla="*/ 0 60000 65536"/>
                <a:gd name="T7" fmla="*/ 0 60000 65536"/>
                <a:gd name="T8" fmla="*/ 0 60000 65536"/>
                <a:gd name="T9" fmla="*/ 0 w 810"/>
                <a:gd name="T10" fmla="*/ 0 h 300"/>
                <a:gd name="T11" fmla="*/ 810 w 810"/>
                <a:gd name="T12" fmla="*/ 300 h 300"/>
              </a:gdLst>
              <a:ahLst/>
              <a:cxnLst>
                <a:cxn ang="T6">
                  <a:pos x="T0" y="T1"/>
                </a:cxn>
                <a:cxn ang="T7">
                  <a:pos x="T2" y="T3"/>
                </a:cxn>
                <a:cxn ang="T8">
                  <a:pos x="T4" y="T5"/>
                </a:cxn>
              </a:cxnLst>
              <a:rect l="T9" t="T10" r="T11" b="T12"/>
              <a:pathLst>
                <a:path w="810" h="300">
                  <a:moveTo>
                    <a:pt x="0" y="0"/>
                  </a:moveTo>
                  <a:lnTo>
                    <a:pt x="0" y="300"/>
                  </a:lnTo>
                  <a:lnTo>
                    <a:pt x="810" y="300"/>
                  </a:lnTo>
                </a:path>
              </a:pathLst>
            </a:custGeom>
            <a:noFill/>
            <a:ln w="28575">
              <a:solidFill>
                <a:srgbClr val="FFFF00"/>
              </a:solidFill>
              <a:round/>
              <a:headEnd/>
              <a:tailEnd type="triangl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43" name="Line 28"/>
            <p:cNvSpPr>
              <a:spLocks noChangeShapeType="1"/>
            </p:cNvSpPr>
            <p:nvPr/>
          </p:nvSpPr>
          <p:spPr bwMode="auto">
            <a:xfrm>
              <a:off x="3071" y="1443"/>
              <a:ext cx="0" cy="352"/>
            </a:xfrm>
            <a:prstGeom prst="line">
              <a:avLst/>
            </a:prstGeom>
            <a:noFill/>
            <a:ln w="28575">
              <a:solidFill>
                <a:srgbClr val="FFFF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8444" name="Freeform 29"/>
            <p:cNvSpPr>
              <a:spLocks/>
            </p:cNvSpPr>
            <p:nvPr/>
          </p:nvSpPr>
          <p:spPr bwMode="auto">
            <a:xfrm flipH="1">
              <a:off x="3190" y="1795"/>
              <a:ext cx="1923" cy="151"/>
            </a:xfrm>
            <a:custGeom>
              <a:avLst/>
              <a:gdLst>
                <a:gd name="T0" fmla="*/ 0 w 810"/>
                <a:gd name="T1" fmla="*/ 0 h 300"/>
                <a:gd name="T2" fmla="*/ 0 w 810"/>
                <a:gd name="T3" fmla="*/ 1 h 300"/>
                <a:gd name="T4" fmla="*/ 2147483646 w 810"/>
                <a:gd name="T5" fmla="*/ 1 h 300"/>
                <a:gd name="T6" fmla="*/ 0 60000 65536"/>
                <a:gd name="T7" fmla="*/ 0 60000 65536"/>
                <a:gd name="T8" fmla="*/ 0 60000 65536"/>
                <a:gd name="T9" fmla="*/ 0 w 810"/>
                <a:gd name="T10" fmla="*/ 0 h 300"/>
                <a:gd name="T11" fmla="*/ 810 w 810"/>
                <a:gd name="T12" fmla="*/ 300 h 300"/>
              </a:gdLst>
              <a:ahLst/>
              <a:cxnLst>
                <a:cxn ang="T6">
                  <a:pos x="T0" y="T1"/>
                </a:cxn>
                <a:cxn ang="T7">
                  <a:pos x="T2" y="T3"/>
                </a:cxn>
                <a:cxn ang="T8">
                  <a:pos x="T4" y="T5"/>
                </a:cxn>
              </a:cxnLst>
              <a:rect l="T9" t="T10" r="T11" b="T12"/>
              <a:pathLst>
                <a:path w="810" h="300">
                  <a:moveTo>
                    <a:pt x="0" y="0"/>
                  </a:moveTo>
                  <a:lnTo>
                    <a:pt x="0" y="300"/>
                  </a:lnTo>
                  <a:lnTo>
                    <a:pt x="810" y="300"/>
                  </a:lnTo>
                </a:path>
              </a:pathLst>
            </a:custGeom>
            <a:noFill/>
            <a:ln w="28575">
              <a:solidFill>
                <a:srgbClr val="FFFF00"/>
              </a:solidFill>
              <a:round/>
              <a:headEnd/>
              <a:tailEnd type="triangl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zoom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zh-CN" altLang="en-US" dirty="0" smtClean="0">
                <a:solidFill>
                  <a:schemeClr val="tx1"/>
                </a:solidFill>
                <a:latin typeface="+mj-ea"/>
              </a:rPr>
              <a:t>程序的链接</a:t>
            </a:r>
          </a:p>
        </p:txBody>
      </p:sp>
      <p:sp>
        <p:nvSpPr>
          <p:cNvPr id="20483" name="Rectangle 3"/>
          <p:cNvSpPr>
            <a:spLocks noGrp="1" noChangeArrowheads="1"/>
          </p:cNvSpPr>
          <p:nvPr>
            <p:ph type="body" idx="1"/>
          </p:nvPr>
        </p:nvSpPr>
        <p:spPr>
          <a:xfrm>
            <a:off x="415925" y="1844675"/>
            <a:ext cx="8712200" cy="4495800"/>
          </a:xfrm>
        </p:spPr>
        <p:txBody>
          <a:bodyPr/>
          <a:lstStyle/>
          <a:p>
            <a:pPr>
              <a:lnSpc>
                <a:spcPct val="120000"/>
              </a:lnSpc>
              <a:spcBef>
                <a:spcPct val="0"/>
              </a:spcBef>
              <a:buFont typeface="Wingdings" panose="05000000000000000000" pitchFamily="2" charset="2"/>
              <a:buNone/>
            </a:pPr>
            <a:r>
              <a:rPr lang="zh-CN" altLang="en-US" sz="2700" b="1" smtClean="0"/>
              <a:t>		链接是将编译后得到的各个目标模块以及所需的库函数连接在一起，形成一个完整的装入模块。链接程序必须将个目标模块中的相对地址和外部调用符号转换成装入模块中的相对地址。根据链接时间的不同，将链接分成三种方式。</a:t>
            </a:r>
          </a:p>
          <a:p>
            <a:pPr lvl="1">
              <a:lnSpc>
                <a:spcPct val="120000"/>
              </a:lnSpc>
              <a:spcBef>
                <a:spcPct val="0"/>
              </a:spcBef>
            </a:pPr>
            <a:r>
              <a:rPr kumimoji="1" lang="zh-CN" altLang="en-US" b="1" smtClean="0"/>
              <a:t>静态链接</a:t>
            </a:r>
          </a:p>
          <a:p>
            <a:pPr lvl="1">
              <a:lnSpc>
                <a:spcPct val="120000"/>
              </a:lnSpc>
              <a:spcBef>
                <a:spcPct val="0"/>
              </a:spcBef>
            </a:pPr>
            <a:r>
              <a:rPr kumimoji="1" lang="zh-CN" altLang="en-US" b="1" smtClean="0"/>
              <a:t>装入时动态链接</a:t>
            </a:r>
          </a:p>
          <a:p>
            <a:pPr lvl="1">
              <a:lnSpc>
                <a:spcPct val="120000"/>
              </a:lnSpc>
              <a:spcBef>
                <a:spcPct val="0"/>
              </a:spcBef>
            </a:pPr>
            <a:r>
              <a:rPr kumimoji="1" lang="zh-CN" altLang="en-US" b="1" smtClean="0"/>
              <a:t>运行时动态链接         </a:t>
            </a:r>
          </a:p>
        </p:txBody>
      </p:sp>
      <p:sp>
        <p:nvSpPr>
          <p:cNvPr id="20484" name="AutoShape 4"/>
          <p:cNvSpPr>
            <a:spLocks/>
          </p:cNvSpPr>
          <p:nvPr/>
        </p:nvSpPr>
        <p:spPr bwMode="auto">
          <a:xfrm>
            <a:off x="3786188" y="4999038"/>
            <a:ext cx="287337" cy="720725"/>
          </a:xfrm>
          <a:prstGeom prst="rightBrace">
            <a:avLst>
              <a:gd name="adj1" fmla="val 2090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sp>
        <p:nvSpPr>
          <p:cNvPr id="20485" name="Text Box 5"/>
          <p:cNvSpPr txBox="1">
            <a:spLocks noChangeArrowheads="1"/>
          </p:cNvSpPr>
          <p:nvPr/>
        </p:nvSpPr>
        <p:spPr bwMode="auto">
          <a:xfrm>
            <a:off x="4130675" y="5114925"/>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400">
                <a:latin typeface="Arial" panose="020B0604020202020204" pitchFamily="34" charset="0"/>
              </a:rPr>
              <a:t>动态链接</a:t>
            </a:r>
          </a:p>
        </p:txBody>
      </p:sp>
    </p:spTree>
  </p:cSld>
  <p:clrMapOvr>
    <a:masterClrMapping/>
  </p:clrMapOvr>
  <p:transition>
    <p:zoom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a:defRPr/>
            </a:pPr>
            <a:r>
              <a:rPr lang="zh-CN" altLang="en-US" dirty="0" smtClean="0">
                <a:solidFill>
                  <a:schemeClr val="tx1"/>
                </a:solidFill>
                <a:latin typeface="+mj-ea"/>
              </a:rPr>
              <a:t>静态链接</a:t>
            </a:r>
          </a:p>
        </p:txBody>
      </p:sp>
      <p:sp>
        <p:nvSpPr>
          <p:cNvPr id="21507" name="Rectangle 3"/>
          <p:cNvSpPr>
            <a:spLocks noGrp="1" noChangeArrowheads="1"/>
          </p:cNvSpPr>
          <p:nvPr>
            <p:ph type="body" sz="half" idx="1"/>
          </p:nvPr>
        </p:nvSpPr>
        <p:spPr>
          <a:xfrm>
            <a:off x="128588" y="1700213"/>
            <a:ext cx="9001125" cy="1081087"/>
          </a:xfrm>
        </p:spPr>
        <p:txBody>
          <a:bodyPr/>
          <a:lstStyle/>
          <a:p>
            <a:pPr lvl="1">
              <a:buFontTx/>
              <a:buNone/>
            </a:pPr>
            <a:r>
              <a:rPr kumimoji="1" lang="zh-CN" altLang="en-US" sz="2400" b="1" smtClean="0"/>
              <a:t>	</a:t>
            </a:r>
            <a:r>
              <a:rPr kumimoji="1" lang="zh-CN" altLang="en-US" sz="2400" b="1" smtClean="0">
                <a:solidFill>
                  <a:srgbClr val="FFFF00"/>
                </a:solidFill>
              </a:rPr>
              <a:t>静态链接</a:t>
            </a:r>
            <a:r>
              <a:rPr kumimoji="1" lang="zh-CN" altLang="en-US" sz="2400" b="1" smtClean="0"/>
              <a:t>：在程序运行之前，将各目标模块及它们所需的库函数，连接成一个完整的装入模块。</a:t>
            </a:r>
            <a:endParaRPr lang="zh-CN" altLang="en-US" sz="2400" smtClean="0"/>
          </a:p>
        </p:txBody>
      </p:sp>
      <p:grpSp>
        <p:nvGrpSpPr>
          <p:cNvPr id="21508" name="Group 7"/>
          <p:cNvGrpSpPr>
            <a:grpSpLocks/>
          </p:cNvGrpSpPr>
          <p:nvPr/>
        </p:nvGrpSpPr>
        <p:grpSpPr bwMode="auto">
          <a:xfrm>
            <a:off x="1281113" y="2636838"/>
            <a:ext cx="7343775" cy="4149725"/>
            <a:chOff x="807" y="1706"/>
            <a:chExt cx="4626" cy="2614"/>
          </a:xfrm>
        </p:grpSpPr>
        <p:sp>
          <p:nvSpPr>
            <p:cNvPr id="21509" name="Rectangle 4"/>
            <p:cNvSpPr>
              <a:spLocks noChangeArrowheads="1"/>
            </p:cNvSpPr>
            <p:nvPr/>
          </p:nvSpPr>
          <p:spPr bwMode="auto">
            <a:xfrm>
              <a:off x="807" y="1752"/>
              <a:ext cx="4626" cy="2568"/>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aphicFrame>
          <p:nvGraphicFramePr>
            <p:cNvPr id="21510" name="Object 5"/>
            <p:cNvGraphicFramePr>
              <a:graphicFrameLocks noChangeAspect="1"/>
            </p:cNvGraphicFramePr>
            <p:nvPr/>
          </p:nvGraphicFramePr>
          <p:xfrm>
            <a:off x="1033" y="1706"/>
            <a:ext cx="4128" cy="2614"/>
          </p:xfrm>
          <a:graphic>
            <a:graphicData uri="http://schemas.openxmlformats.org/presentationml/2006/ole">
              <mc:AlternateContent xmlns:mc="http://schemas.openxmlformats.org/markup-compatibility/2006">
                <mc:Choice xmlns:v="urn:schemas-microsoft-com:vml" Requires="v">
                  <p:oleObj spid="_x0000_s21527" name="VISIO" r:id="rId3" imgW="3169920" imgH="1935480" progId="Visio.Drawing.4">
                    <p:embed/>
                  </p:oleObj>
                </mc:Choice>
                <mc:Fallback>
                  <p:oleObj name="VISIO" r:id="rId3" imgW="3169920" imgH="1935480"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 y="1706"/>
                          <a:ext cx="4128" cy="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kumimoji="1" lang="zh-CN" altLang="en-US" smtClean="0">
                <a:latin typeface="宋体" panose="02010600030101010101" pitchFamily="2" charset="-122"/>
              </a:rPr>
              <a:t>装入时动态链接</a:t>
            </a:r>
          </a:p>
        </p:txBody>
      </p:sp>
      <p:sp>
        <p:nvSpPr>
          <p:cNvPr id="22531" name="Rectangle 3"/>
          <p:cNvSpPr>
            <a:spLocks noGrp="1" noChangeArrowheads="1"/>
          </p:cNvSpPr>
          <p:nvPr>
            <p:ph type="body" idx="1"/>
          </p:nvPr>
        </p:nvSpPr>
        <p:spPr>
          <a:xfrm>
            <a:off x="344488" y="1773238"/>
            <a:ext cx="9288462" cy="4784725"/>
          </a:xfrm>
        </p:spPr>
        <p:txBody>
          <a:bodyPr/>
          <a:lstStyle/>
          <a:p>
            <a:pPr>
              <a:lnSpc>
                <a:spcPct val="120000"/>
              </a:lnSpc>
              <a:spcBef>
                <a:spcPct val="50000"/>
              </a:spcBef>
              <a:buFont typeface="Wingdings" panose="05000000000000000000" pitchFamily="2" charset="2"/>
              <a:buNone/>
            </a:pPr>
            <a:r>
              <a:rPr lang="zh-CN" altLang="en-US" sz="2400" b="1" smtClean="0">
                <a:latin typeface="宋体" panose="02010600030101010101" pitchFamily="2" charset="-122"/>
              </a:rPr>
              <a:t>		装入时动态链接是指链接在装入时进行，即在装入一个目标时，若发生一个外部模块的调用事件，则由装入程序去找出相应的外部模块，将它装入内存，并把它链接到调用者模块上。</a:t>
            </a:r>
          </a:p>
          <a:p>
            <a:pPr>
              <a:lnSpc>
                <a:spcPct val="120000"/>
              </a:lnSpc>
              <a:spcBef>
                <a:spcPct val="50000"/>
              </a:spcBef>
              <a:buFont typeface="Wingdings" panose="05000000000000000000" pitchFamily="2" charset="2"/>
              <a:buNone/>
            </a:pPr>
            <a:r>
              <a:rPr kumimoji="1" lang="zh-CN" altLang="en-US" sz="2400" b="1" smtClean="0">
                <a:latin typeface="宋体" panose="02010600030101010101" pitchFamily="2" charset="-122"/>
              </a:rPr>
              <a:t>		在</a:t>
            </a:r>
            <a:r>
              <a:rPr kumimoji="1" lang="zh-CN" altLang="en-US" sz="2400" b="1" smtClean="0">
                <a:solidFill>
                  <a:srgbClr val="FFFF00"/>
                </a:solidFill>
                <a:latin typeface="宋体" panose="02010600030101010101" pitchFamily="2" charset="-122"/>
              </a:rPr>
              <a:t>装入或运行</a:t>
            </a:r>
            <a:r>
              <a:rPr kumimoji="1" lang="zh-CN" altLang="en-US" sz="2400" b="1" smtClean="0">
                <a:latin typeface="宋体" panose="02010600030101010101" pitchFamily="2" charset="-122"/>
              </a:rPr>
              <a:t>时进行链接。通常被链接的共享代码称为动态链接库</a:t>
            </a:r>
            <a:r>
              <a:rPr kumimoji="1" lang="en-US" altLang="zh-CN" sz="2400" b="1" smtClean="0">
                <a:latin typeface="宋体" panose="02010600030101010101" pitchFamily="2" charset="-122"/>
              </a:rPr>
              <a:t>(DLL, Dynamic-Link Library)</a:t>
            </a:r>
            <a:r>
              <a:rPr kumimoji="1" lang="zh-CN" altLang="en-US" sz="2400" b="1" smtClean="0">
                <a:latin typeface="宋体" panose="02010600030101010101" pitchFamily="2" charset="-122"/>
              </a:rPr>
              <a:t>或共享库</a:t>
            </a:r>
            <a:r>
              <a:rPr kumimoji="1" lang="en-US" altLang="zh-CN" sz="2400" b="1" smtClean="0">
                <a:latin typeface="宋体" panose="02010600030101010101" pitchFamily="2" charset="-122"/>
              </a:rPr>
              <a:t>(shared library)</a:t>
            </a:r>
            <a:r>
              <a:rPr kumimoji="1" lang="zh-CN" altLang="en-US" sz="2400" b="1" smtClean="0">
                <a:latin typeface="宋体" panose="02010600030101010101" pitchFamily="2" charset="-122"/>
              </a:rPr>
              <a:t>。</a:t>
            </a:r>
          </a:p>
          <a:p>
            <a:pPr>
              <a:lnSpc>
                <a:spcPct val="120000"/>
              </a:lnSpc>
              <a:spcBef>
                <a:spcPct val="50000"/>
              </a:spcBef>
              <a:buFont typeface="Wingdings" panose="05000000000000000000" pitchFamily="2" charset="2"/>
              <a:buNone/>
            </a:pPr>
            <a:r>
              <a:rPr kumimoji="1" lang="zh-CN" altLang="en-US" sz="2400" b="1" smtClean="0">
                <a:latin typeface="宋体" panose="02010600030101010101" pitchFamily="2" charset="-122"/>
              </a:rPr>
              <a:t>		例如：使用一个外部声明子句，使</a:t>
            </a:r>
            <a:r>
              <a:rPr kumimoji="1" lang="en-US" altLang="zh-CN" sz="2400" b="1" smtClean="0">
                <a:latin typeface="宋体" panose="02010600030101010101" pitchFamily="2" charset="-122"/>
              </a:rPr>
              <a:t>DLLs</a:t>
            </a:r>
            <a:r>
              <a:rPr kumimoji="1" lang="zh-CN" altLang="en-US" sz="2400" b="1" smtClean="0">
                <a:latin typeface="宋体" panose="02010600030101010101" pitchFamily="2" charset="-122"/>
              </a:rPr>
              <a:t>在应用程序开始执行前即被装入。</a:t>
            </a:r>
          </a:p>
          <a:p>
            <a:pPr>
              <a:lnSpc>
                <a:spcPct val="120000"/>
              </a:lnSpc>
              <a:spcBef>
                <a:spcPct val="50000"/>
              </a:spcBef>
              <a:buFont typeface="Wingdings" panose="05000000000000000000" pitchFamily="2" charset="2"/>
              <a:buNone/>
            </a:pPr>
            <a:r>
              <a:rPr kumimoji="1" lang="en-US" altLang="zh-CN" sz="2400" b="1" smtClean="0">
                <a:latin typeface="宋体" panose="02010600030101010101" pitchFamily="2" charset="-122"/>
              </a:rPr>
              <a:t>    </a:t>
            </a:r>
            <a:r>
              <a:rPr kumimoji="1" lang="en-US" altLang="zh-CN" sz="2400" b="1" i="1" smtClean="0">
                <a:solidFill>
                  <a:srgbClr val="00FFCC"/>
                </a:solidFill>
                <a:latin typeface="宋体" panose="02010600030101010101" pitchFamily="2" charset="-122"/>
              </a:rPr>
              <a:t>procedure /function </a:t>
            </a:r>
            <a:r>
              <a:rPr kumimoji="1" lang="zh-CN" altLang="en-US" sz="2400" b="1" i="1" smtClean="0">
                <a:solidFill>
                  <a:srgbClr val="00FFCC"/>
                </a:solidFill>
                <a:latin typeface="宋体" panose="02010600030101010101" pitchFamily="2" charset="-122"/>
              </a:rPr>
              <a:t>过程</a:t>
            </a:r>
            <a:r>
              <a:rPr kumimoji="1" lang="en-US" altLang="zh-CN" sz="2400" b="1" i="1" smtClean="0">
                <a:solidFill>
                  <a:srgbClr val="00FFCC"/>
                </a:solidFill>
                <a:latin typeface="宋体" panose="02010600030101010101" pitchFamily="2" charset="-122"/>
              </a:rPr>
              <a:t>/</a:t>
            </a:r>
            <a:r>
              <a:rPr kumimoji="1" lang="zh-CN" altLang="en-US" sz="2400" b="1" i="1" smtClean="0">
                <a:solidFill>
                  <a:srgbClr val="00FFCC"/>
                </a:solidFill>
                <a:latin typeface="宋体" panose="02010600030101010101" pitchFamily="2" charset="-122"/>
              </a:rPr>
              <a:t>函数名；</a:t>
            </a:r>
            <a:r>
              <a:rPr kumimoji="1" lang="en-US" altLang="zh-CN" sz="2400" b="1" i="1" smtClean="0">
                <a:solidFill>
                  <a:srgbClr val="00FFCC"/>
                </a:solidFill>
                <a:latin typeface="宋体" panose="02010600030101010101" pitchFamily="2" charset="-122"/>
              </a:rPr>
              <a:t>external DLL</a:t>
            </a:r>
            <a:r>
              <a:rPr kumimoji="1" lang="zh-CN" altLang="en-US" sz="2400" b="1" i="1" smtClean="0">
                <a:solidFill>
                  <a:srgbClr val="00FFCC"/>
                </a:solidFill>
                <a:latin typeface="宋体" panose="02010600030101010101" pitchFamily="2" charset="-122"/>
              </a:rPr>
              <a:t>模块名；</a:t>
            </a:r>
            <a:r>
              <a:rPr kumimoji="1" lang="zh-CN" altLang="en-US" sz="2400" b="1" smtClean="0">
                <a:latin typeface="宋体" panose="02010600030101010101" pitchFamily="2" charset="-122"/>
              </a:rPr>
              <a:t/>
            </a:r>
            <a:br>
              <a:rPr kumimoji="1" lang="zh-CN" altLang="en-US" sz="2400" b="1" smtClean="0">
                <a:latin typeface="宋体" panose="02010600030101010101" pitchFamily="2" charset="-122"/>
              </a:rPr>
            </a:br>
            <a:r>
              <a:rPr kumimoji="1" lang="zh-CN" altLang="en-US" sz="2400" b="1" smtClean="0">
                <a:latin typeface="宋体" panose="02010600030101010101" pitchFamily="2" charset="-122"/>
              </a:rPr>
              <a:t>　　</a:t>
            </a:r>
          </a:p>
        </p:txBody>
      </p:sp>
    </p:spTree>
  </p:cSld>
  <p:clrMapOvr>
    <a:masterClrMapping/>
  </p:clrMapOvr>
  <p:transition>
    <p:zoom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kumimoji="1" lang="zh-CN" altLang="en-US" smtClean="0">
                <a:latin typeface="宋体" panose="02010600030101010101" pitchFamily="2" charset="-122"/>
              </a:rPr>
              <a:t>运行时动态链接</a:t>
            </a:r>
            <a:endParaRPr lang="zh-CN" altLang="en-US" smtClean="0">
              <a:latin typeface="宋体" panose="02010600030101010101" pitchFamily="2" charset="-122"/>
            </a:endParaRPr>
          </a:p>
        </p:txBody>
      </p:sp>
      <p:sp>
        <p:nvSpPr>
          <p:cNvPr id="23555" name="Rectangle 3"/>
          <p:cNvSpPr>
            <a:spLocks noGrp="1" noChangeArrowheads="1"/>
          </p:cNvSpPr>
          <p:nvPr>
            <p:ph type="body" idx="1"/>
          </p:nvPr>
        </p:nvSpPr>
        <p:spPr>
          <a:xfrm>
            <a:off x="273050" y="1700213"/>
            <a:ext cx="9144000" cy="4824412"/>
          </a:xfrm>
        </p:spPr>
        <p:txBody>
          <a:bodyPr/>
          <a:lstStyle/>
          <a:p>
            <a:pPr>
              <a:lnSpc>
                <a:spcPct val="120000"/>
              </a:lnSpc>
              <a:spcBef>
                <a:spcPct val="0"/>
              </a:spcBef>
              <a:buFont typeface="Wingdings" panose="05000000000000000000" pitchFamily="2" charset="2"/>
              <a:buNone/>
            </a:pPr>
            <a:r>
              <a:rPr kumimoji="1" lang="zh-CN" altLang="en-US" sz="2400" b="1" smtClean="0">
                <a:latin typeface="宋体" panose="02010600030101010101" pitchFamily="2" charset="-122"/>
              </a:rPr>
              <a:t>		运行时动态链接是指链接在运行时进行，即在执行过程中，当发现一个被调用模块还没有装入内存时，立即由</a:t>
            </a:r>
            <a:r>
              <a:rPr kumimoji="1" lang="en-US" altLang="zh-CN" sz="2400" b="1" smtClean="0">
                <a:latin typeface="宋体" panose="02010600030101010101" pitchFamily="2" charset="-122"/>
              </a:rPr>
              <a:t>os</a:t>
            </a:r>
            <a:r>
              <a:rPr kumimoji="1" lang="zh-CN" altLang="en-US" sz="2400" b="1" smtClean="0">
                <a:latin typeface="宋体" panose="02010600030101010101" pitchFamily="2" charset="-122"/>
              </a:rPr>
              <a:t>找出该模块，将它装入内存，并把它链接到调用者模块上。</a:t>
            </a:r>
          </a:p>
          <a:p>
            <a:pPr>
              <a:lnSpc>
                <a:spcPct val="120000"/>
              </a:lnSpc>
              <a:spcBef>
                <a:spcPct val="0"/>
              </a:spcBef>
              <a:buFont typeface="Wingdings" panose="05000000000000000000" pitchFamily="2" charset="2"/>
              <a:buNone/>
            </a:pPr>
            <a:r>
              <a:rPr kumimoji="1" lang="zh-CN" altLang="en-US" sz="2400" b="1" smtClean="0">
                <a:latin typeface="宋体" panose="02010600030101010101" pitchFamily="2" charset="-122"/>
              </a:rPr>
              <a:t>	</a:t>
            </a:r>
          </a:p>
          <a:p>
            <a:pPr>
              <a:lnSpc>
                <a:spcPct val="120000"/>
              </a:lnSpc>
              <a:spcBef>
                <a:spcPct val="0"/>
              </a:spcBef>
              <a:buFont typeface="Wingdings" panose="05000000000000000000" pitchFamily="2" charset="2"/>
              <a:buNone/>
            </a:pPr>
            <a:r>
              <a:rPr kumimoji="1" lang="zh-CN" altLang="en-US" sz="2400" b="1" smtClean="0">
                <a:latin typeface="宋体" panose="02010600030101010101" pitchFamily="2" charset="-122"/>
              </a:rPr>
              <a:t>	</a:t>
            </a:r>
            <a:r>
              <a:rPr kumimoji="1" lang="zh-CN" altLang="en-US" sz="2400" b="1" smtClean="0">
                <a:solidFill>
                  <a:srgbClr val="FF00FF"/>
                </a:solidFill>
                <a:latin typeface="宋体" panose="02010600030101010101" pitchFamily="2" charset="-122"/>
              </a:rPr>
              <a:t>	</a:t>
            </a:r>
            <a:r>
              <a:rPr kumimoji="1" lang="zh-CN" altLang="en-US" sz="2400" b="1" smtClean="0">
                <a:latin typeface="宋体" panose="02010600030101010101" pitchFamily="2" charset="-122"/>
              </a:rPr>
              <a:t>在</a:t>
            </a:r>
            <a:r>
              <a:rPr kumimoji="1" lang="en-US" altLang="zh-CN" sz="2400" b="1" smtClean="0">
                <a:latin typeface="宋体" panose="02010600030101010101" pitchFamily="2" charset="-122"/>
              </a:rPr>
              <a:t>windows</a:t>
            </a:r>
            <a:r>
              <a:rPr kumimoji="1" lang="zh-CN" altLang="en-US" sz="2400" b="1" smtClean="0">
                <a:latin typeface="宋体" panose="02010600030101010101" pitchFamily="2" charset="-122"/>
              </a:rPr>
              <a:t>程序中，程序员使用</a:t>
            </a:r>
            <a:r>
              <a:rPr kumimoji="1" lang="en-US" altLang="zh-CN" sz="2400" b="1" smtClean="0">
                <a:latin typeface="宋体" panose="02010600030101010101" pitchFamily="2" charset="-122"/>
              </a:rPr>
              <a:t>LoadLibrary</a:t>
            </a:r>
            <a:r>
              <a:rPr kumimoji="1" lang="zh-CN" altLang="en-US" sz="2400" b="1" smtClean="0">
                <a:latin typeface="宋体" panose="02010600030101010101" pitchFamily="2" charset="-122"/>
              </a:rPr>
              <a:t>把</a:t>
            </a:r>
            <a:r>
              <a:rPr kumimoji="1" lang="en-US" altLang="zh-CN" sz="2400" b="1" smtClean="0">
                <a:latin typeface="宋体" panose="02010600030101010101" pitchFamily="2" charset="-122"/>
              </a:rPr>
              <a:t>DLL</a:t>
            </a:r>
            <a:r>
              <a:rPr kumimoji="1" lang="zh-CN" altLang="en-US" sz="2400" b="1" smtClean="0">
                <a:latin typeface="宋体" panose="02010600030101010101" pitchFamily="2" charset="-122"/>
              </a:rPr>
              <a:t>装入内存并且映射</a:t>
            </a:r>
            <a:r>
              <a:rPr kumimoji="1" lang="en-US" altLang="zh-CN" sz="2400" b="1" smtClean="0">
                <a:latin typeface="宋体" panose="02010600030101010101" pitchFamily="2" charset="-122"/>
              </a:rPr>
              <a:t>DLL</a:t>
            </a:r>
            <a:r>
              <a:rPr kumimoji="1" lang="zh-CN" altLang="en-US" sz="2400" b="1" smtClean="0">
                <a:latin typeface="宋体" panose="02010600030101010101" pitchFamily="2" charset="-122"/>
              </a:rPr>
              <a:t>到调用进程的虚拟地址空间（如果已经作了映射，则增加</a:t>
            </a:r>
            <a:r>
              <a:rPr kumimoji="1" lang="en-US" altLang="zh-CN" sz="2400" b="1" smtClean="0">
                <a:latin typeface="宋体" panose="02010600030101010101" pitchFamily="2" charset="-122"/>
              </a:rPr>
              <a:t>DLL</a:t>
            </a:r>
            <a:r>
              <a:rPr kumimoji="1" lang="zh-CN" altLang="en-US" sz="2400" b="1" smtClean="0">
                <a:latin typeface="宋体" panose="02010600030101010101" pitchFamily="2" charset="-122"/>
              </a:rPr>
              <a:t>的引用计数）。然后，使用</a:t>
            </a:r>
            <a:r>
              <a:rPr kumimoji="1" lang="en-US" altLang="zh-CN" sz="2400" b="1" smtClean="0">
                <a:latin typeface="宋体" panose="02010600030101010101" pitchFamily="2" charset="-122"/>
              </a:rPr>
              <a:t>GetProcessAddress</a:t>
            </a:r>
            <a:r>
              <a:rPr kumimoji="1" lang="zh-CN" altLang="en-US" sz="2400" b="1" smtClean="0">
                <a:latin typeface="宋体" panose="02010600030101010101" pitchFamily="2" charset="-122"/>
              </a:rPr>
              <a:t>得到</a:t>
            </a:r>
            <a:r>
              <a:rPr kumimoji="1" lang="en-US" altLang="zh-CN" sz="2400" b="1" smtClean="0">
                <a:latin typeface="宋体" panose="02010600030101010101" pitchFamily="2" charset="-122"/>
              </a:rPr>
              <a:t>DLL</a:t>
            </a:r>
            <a:r>
              <a:rPr kumimoji="1" lang="zh-CN" altLang="en-US" sz="2400" b="1" smtClean="0">
                <a:latin typeface="宋体" panose="02010600030101010101" pitchFamily="2" charset="-122"/>
              </a:rPr>
              <a:t>中输出函数的地址，并调用它。最后，使用</a:t>
            </a:r>
            <a:r>
              <a:rPr kumimoji="1" lang="en-US" altLang="zh-CN" sz="2400" b="1" smtClean="0">
                <a:latin typeface="宋体" panose="02010600030101010101" pitchFamily="2" charset="-122"/>
              </a:rPr>
              <a:t>FreeLibrary</a:t>
            </a:r>
            <a:r>
              <a:rPr kumimoji="1" lang="zh-CN" altLang="en-US" sz="2400" b="1" smtClean="0">
                <a:latin typeface="宋体" panose="02010600030101010101" pitchFamily="2" charset="-122"/>
              </a:rPr>
              <a:t>减少</a:t>
            </a:r>
            <a:r>
              <a:rPr kumimoji="1" lang="en-US" altLang="zh-CN" sz="2400" b="1" smtClean="0">
                <a:latin typeface="宋体" panose="02010600030101010101" pitchFamily="2" charset="-122"/>
              </a:rPr>
              <a:t>DLL</a:t>
            </a:r>
            <a:r>
              <a:rPr kumimoji="1" lang="zh-CN" altLang="en-US" sz="2400" b="1" smtClean="0">
                <a:latin typeface="宋体" panose="02010600030101010101" pitchFamily="2" charset="-122"/>
              </a:rPr>
              <a:t>的引用计数，当引用计数为</a:t>
            </a:r>
            <a:r>
              <a:rPr kumimoji="1" lang="en-US" altLang="zh-CN" sz="2400" b="1" smtClean="0">
                <a:latin typeface="宋体" panose="02010600030101010101" pitchFamily="2" charset="-122"/>
              </a:rPr>
              <a:t>0</a:t>
            </a:r>
            <a:r>
              <a:rPr kumimoji="1" lang="zh-CN" altLang="en-US" sz="2400" b="1" smtClean="0">
                <a:latin typeface="宋体" panose="02010600030101010101" pitchFamily="2" charset="-122"/>
              </a:rPr>
              <a:t>时，把</a:t>
            </a:r>
            <a:r>
              <a:rPr kumimoji="1" lang="en-US" altLang="zh-CN" sz="2400" b="1" smtClean="0">
                <a:latin typeface="宋体" panose="02010600030101010101" pitchFamily="2" charset="-122"/>
              </a:rPr>
              <a:t>DLL</a:t>
            </a:r>
            <a:r>
              <a:rPr kumimoji="1" lang="zh-CN" altLang="en-US" sz="2400" b="1" smtClean="0">
                <a:latin typeface="宋体" panose="02010600030101010101" pitchFamily="2" charset="-122"/>
              </a:rPr>
              <a:t>模块从当前进程的虚拟空间移走。</a:t>
            </a:r>
            <a:r>
              <a:rPr kumimoji="1" lang="zh-CN" altLang="en-US" sz="2000" b="1" smtClean="0">
                <a:solidFill>
                  <a:srgbClr val="00FFCC"/>
                </a:solidFill>
                <a:latin typeface="宋体" panose="02010600030101010101" pitchFamily="2" charset="-122"/>
              </a:rPr>
              <a:t>（</a:t>
            </a:r>
            <a:r>
              <a:rPr kumimoji="1" lang="zh-CN" altLang="en-US" sz="2000" b="1" i="1" smtClean="0">
                <a:solidFill>
                  <a:srgbClr val="00FFCC"/>
                </a:solidFill>
                <a:latin typeface="宋体" panose="02010600030101010101" pitchFamily="2" charset="-122"/>
                <a:hlinkClick r:id="rId2" action="ppaction://hlinkfile"/>
              </a:rPr>
              <a:t>一个小例子</a:t>
            </a:r>
            <a:r>
              <a:rPr kumimoji="1" lang="zh-CN" altLang="en-US" sz="2000" b="1" i="1" smtClean="0">
                <a:solidFill>
                  <a:srgbClr val="00FFCC"/>
                </a:solidFill>
                <a:latin typeface="宋体" panose="02010600030101010101" pitchFamily="2" charset="-122"/>
              </a:rPr>
              <a:t>）</a:t>
            </a:r>
          </a:p>
        </p:txBody>
      </p:sp>
    </p:spTree>
  </p:cSld>
  <p:clrMapOvr>
    <a:masterClrMapping/>
  </p:clrMapOvr>
  <p:transition>
    <p:zoom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kumimoji="1" lang="zh-CN" altLang="en-US" smtClean="0">
                <a:solidFill>
                  <a:schemeClr val="tx1"/>
                </a:solidFill>
                <a:latin typeface="宋体" panose="02010600030101010101" pitchFamily="2" charset="-122"/>
              </a:rPr>
              <a:t>三、</a:t>
            </a:r>
            <a:r>
              <a:rPr lang="zh-CN" altLang="en-US" smtClean="0">
                <a:latin typeface="宋体" panose="02010600030101010101" pitchFamily="2" charset="-122"/>
              </a:rPr>
              <a:t>连续分配方式</a:t>
            </a:r>
            <a:endParaRPr lang="zh-CN" altLang="en-US" smtClean="0"/>
          </a:p>
        </p:txBody>
      </p:sp>
      <p:sp>
        <p:nvSpPr>
          <p:cNvPr id="24579" name="内容占位符 2"/>
          <p:cNvSpPr>
            <a:spLocks noGrp="1"/>
          </p:cNvSpPr>
          <p:nvPr>
            <p:ph idx="1"/>
          </p:nvPr>
        </p:nvSpPr>
        <p:spPr>
          <a:xfrm>
            <a:off x="2432050" y="1989138"/>
            <a:ext cx="4681538" cy="3240087"/>
          </a:xfrm>
        </p:spPr>
        <p:txBody>
          <a:bodyPr/>
          <a:lstStyle/>
          <a:p>
            <a:pPr marL="711200" indent="-711200"/>
            <a:r>
              <a:rPr lang="zh-CN" altLang="en-US" b="1" dirty="0" smtClean="0">
                <a:latin typeface="宋体" panose="02010600030101010101" pitchFamily="2" charset="-122"/>
              </a:rPr>
              <a:t>单一连续分配方式</a:t>
            </a:r>
            <a:endParaRPr lang="en-US" altLang="zh-CN" b="1" dirty="0" smtClean="0">
              <a:latin typeface="宋体" panose="02010600030101010101" pitchFamily="2" charset="-122"/>
            </a:endParaRPr>
          </a:p>
          <a:p>
            <a:pPr marL="711200" indent="-711200"/>
            <a:r>
              <a:rPr lang="zh-CN" altLang="en-US" b="1" dirty="0" smtClean="0">
                <a:latin typeface="宋体" panose="02010600030101010101" pitchFamily="2" charset="-122"/>
              </a:rPr>
              <a:t>固定分区分配方式</a:t>
            </a:r>
            <a:endParaRPr lang="en-US" altLang="zh-CN" b="1" dirty="0" smtClean="0">
              <a:latin typeface="宋体" panose="02010600030101010101" pitchFamily="2" charset="-122"/>
            </a:endParaRPr>
          </a:p>
          <a:p>
            <a:pPr marL="711200" indent="-711200"/>
            <a:r>
              <a:rPr lang="zh-CN" altLang="en-US" b="1" dirty="0" smtClean="0">
                <a:latin typeface="宋体" panose="02010600030101010101" pitchFamily="2" charset="-122"/>
              </a:rPr>
              <a:t>动态分区分配方式</a:t>
            </a:r>
            <a:endParaRPr lang="en-US" altLang="zh-CN" b="1" dirty="0" smtClean="0">
              <a:latin typeface="宋体" panose="02010600030101010101" pitchFamily="2" charset="-122"/>
            </a:endParaRPr>
          </a:p>
          <a:p>
            <a:pPr marL="711200" indent="-711200"/>
            <a:r>
              <a:rPr lang="zh-CN" altLang="en-US" b="1" dirty="0" smtClean="0">
                <a:latin typeface="宋体" panose="02010600030101010101" pitchFamily="2" charset="-122"/>
              </a:rPr>
              <a:t>可重定位分配方式</a:t>
            </a:r>
            <a:endParaRPr lang="en-US" altLang="zh-CN" b="1" dirty="0" smtClean="0">
              <a:latin typeface="宋体" panose="02010600030101010101" pitchFamily="2" charset="-122"/>
            </a:endParaRPr>
          </a:p>
          <a:p>
            <a:pPr marL="711200" indent="-711200"/>
            <a:r>
              <a:rPr lang="zh-CN" altLang="en-US" b="1" dirty="0" smtClean="0">
                <a:latin typeface="宋体" panose="02010600030101010101" pitchFamily="2" charset="-122"/>
              </a:rPr>
              <a:t>对换技术</a:t>
            </a:r>
            <a:endParaRPr lang="en-US" altLang="zh-CN" b="1" dirty="0" smtClean="0">
              <a:latin typeface="宋体" panose="02010600030101010101" pitchFamily="2" charset="-122"/>
            </a:endParaRPr>
          </a:p>
        </p:txBody>
      </p:sp>
    </p:spTree>
  </p:cSld>
  <p:clrMapOvr>
    <a:masterClrMapping/>
  </p:clrMapOvr>
  <p:transition>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920750" y="1844675"/>
            <a:ext cx="8135938" cy="3744913"/>
          </a:xfrm>
        </p:spPr>
        <p:txBody>
          <a:bodyPr/>
          <a:lstStyle/>
          <a:p>
            <a:pPr>
              <a:lnSpc>
                <a:spcPct val="120000"/>
              </a:lnSpc>
              <a:buFont typeface="Wingdings" panose="05000000000000000000" pitchFamily="2" charset="2"/>
              <a:buNone/>
            </a:pPr>
            <a:r>
              <a:rPr kumimoji="1" lang="zh-CN" altLang="en-US" sz="2600" b="1" smtClean="0">
                <a:latin typeface="宋体" panose="02010600030101010101" pitchFamily="2" charset="-122"/>
              </a:rPr>
              <a:t>		这是最简单的一种存储管理方式，但只能用于单用户、单任务的操作系统中。采用这种存储管理方式时，可把内存分为系统区和用户区两部分，系统区仅提供给</a:t>
            </a:r>
            <a:r>
              <a:rPr kumimoji="1" lang="en-US" altLang="zh-CN" sz="2600" b="1" smtClean="0">
                <a:latin typeface="宋体" panose="02010600030101010101" pitchFamily="2" charset="-122"/>
              </a:rPr>
              <a:t>OS</a:t>
            </a:r>
            <a:r>
              <a:rPr kumimoji="1" lang="zh-CN" altLang="en-US" sz="2600" b="1" smtClean="0">
                <a:latin typeface="宋体" panose="02010600030101010101" pitchFamily="2" charset="-122"/>
              </a:rPr>
              <a:t>使用，通常是放在内存的低址部分；用户区是指除系统区以外的全部内存空间， 提供给用户使用。</a:t>
            </a:r>
          </a:p>
        </p:txBody>
      </p:sp>
      <p:sp>
        <p:nvSpPr>
          <p:cNvPr id="4" name="矩形 3"/>
          <p:cNvSpPr/>
          <p:nvPr/>
        </p:nvSpPr>
        <p:spPr>
          <a:xfrm>
            <a:off x="3257550" y="476250"/>
            <a:ext cx="3890963" cy="646113"/>
          </a:xfrm>
          <a:prstGeom prst="rect">
            <a:avLst/>
          </a:prstGeom>
        </p:spPr>
        <p:txBody>
          <a:bodyPr wrap="none">
            <a:spAutoFit/>
          </a:bodyPr>
          <a:lstStyle/>
          <a:p>
            <a:pPr algn="ctr">
              <a:defRPr/>
            </a:pPr>
            <a:r>
              <a:rPr lang="zh-CN" altLang="en-US" sz="3600" dirty="0">
                <a:solidFill>
                  <a:srgbClr val="FFFF00"/>
                </a:solidFill>
                <a:latin typeface="+mj-ea"/>
                <a:ea typeface="+mj-ea"/>
                <a:cs typeface="+mj-cs"/>
              </a:rPr>
              <a:t>单一连续分配方式</a:t>
            </a:r>
          </a:p>
        </p:txBody>
      </p:sp>
    </p:spTree>
  </p:cSld>
  <p:clrMapOvr>
    <a:masterClrMapping/>
  </p:clrMapOvr>
  <p:transition>
    <p:zoom dir="in"/>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3254375" y="6002338"/>
            <a:ext cx="3430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800">
                <a:solidFill>
                  <a:srgbClr val="FFFF00"/>
                </a:solidFill>
                <a:latin typeface="Arial" panose="020B0604020202020204" pitchFamily="34" charset="0"/>
              </a:rPr>
              <a:t>单一连续区存储管理</a:t>
            </a:r>
          </a:p>
        </p:txBody>
      </p:sp>
      <p:sp>
        <p:nvSpPr>
          <p:cNvPr id="26627" name="TextBox 7"/>
          <p:cNvSpPr txBox="1">
            <a:spLocks noChangeArrowheads="1"/>
          </p:cNvSpPr>
          <p:nvPr/>
        </p:nvSpPr>
        <p:spPr bwMode="auto">
          <a:xfrm>
            <a:off x="2503488" y="1844675"/>
            <a:ext cx="2089150" cy="1939925"/>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en-US" altLang="zh-CN" sz="2400">
              <a:latin typeface="Arial" panose="020B0604020202020204" pitchFamily="34" charset="0"/>
            </a:endParaRPr>
          </a:p>
          <a:p>
            <a:pPr algn="ctr">
              <a:spcBef>
                <a:spcPct val="0"/>
              </a:spcBef>
              <a:buClrTx/>
              <a:buFontTx/>
              <a:buNone/>
            </a:pPr>
            <a:endParaRPr lang="en-US" altLang="zh-CN" sz="2400">
              <a:latin typeface="Times New Roman" panose="02020603050405020304" pitchFamily="18" charset="0"/>
              <a:cs typeface="Times New Roman" panose="02020603050405020304" pitchFamily="18" charset="0"/>
            </a:endParaRPr>
          </a:p>
          <a:p>
            <a:pPr algn="ctr">
              <a:spcBef>
                <a:spcPct val="0"/>
              </a:spcBef>
              <a:buClrTx/>
              <a:buFontTx/>
              <a:buNone/>
            </a:pPr>
            <a:r>
              <a:rPr lang="zh-CN" altLang="en-US" sz="2400">
                <a:latin typeface="Times New Roman" panose="02020603050405020304" pitchFamily="18" charset="0"/>
                <a:cs typeface="Times New Roman" panose="02020603050405020304" pitchFamily="18" charset="0"/>
              </a:rPr>
              <a:t>用户程序</a:t>
            </a:r>
            <a:endParaRPr lang="en-US" altLang="zh-CN" sz="2400">
              <a:latin typeface="Times New Roman" panose="02020603050405020304" pitchFamily="18" charset="0"/>
              <a:cs typeface="Times New Roman" panose="02020603050405020304" pitchFamily="18" charset="0"/>
            </a:endParaRPr>
          </a:p>
          <a:p>
            <a:pPr algn="ctr">
              <a:spcBef>
                <a:spcPct val="0"/>
              </a:spcBef>
              <a:buClrTx/>
              <a:buFontTx/>
              <a:buNone/>
            </a:pPr>
            <a:endParaRPr lang="en-US" altLang="zh-CN" sz="2400">
              <a:latin typeface="Arial" panose="020B0604020202020204" pitchFamily="34" charset="0"/>
            </a:endParaRPr>
          </a:p>
          <a:p>
            <a:pPr algn="ctr">
              <a:spcBef>
                <a:spcPct val="0"/>
              </a:spcBef>
              <a:buClrTx/>
              <a:buFontTx/>
              <a:buNone/>
            </a:pPr>
            <a:endParaRPr lang="zh-CN" altLang="en-US" sz="2400">
              <a:latin typeface="Arial" panose="020B0604020202020204" pitchFamily="34" charset="0"/>
            </a:endParaRPr>
          </a:p>
        </p:txBody>
      </p:sp>
      <p:sp>
        <p:nvSpPr>
          <p:cNvPr id="26628" name="TextBox 8"/>
          <p:cNvSpPr txBox="1">
            <a:spLocks noChangeArrowheads="1"/>
          </p:cNvSpPr>
          <p:nvPr/>
        </p:nvSpPr>
        <p:spPr bwMode="auto">
          <a:xfrm>
            <a:off x="2503488" y="3789363"/>
            <a:ext cx="2089150" cy="1938337"/>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en-US" altLang="zh-CN" sz="2400">
              <a:latin typeface="Arial" panose="020B0604020202020204" pitchFamily="34" charset="0"/>
            </a:endParaRPr>
          </a:p>
          <a:p>
            <a:pPr algn="ctr">
              <a:spcBef>
                <a:spcPct val="0"/>
              </a:spcBef>
              <a:buClrTx/>
              <a:buFontTx/>
              <a:buNone/>
            </a:pPr>
            <a:endParaRPr lang="en-US" altLang="zh-CN" sz="2400">
              <a:latin typeface="Times New Roman" panose="02020603050405020304" pitchFamily="18" charset="0"/>
              <a:cs typeface="Times New Roman" panose="02020603050405020304" pitchFamily="18" charset="0"/>
            </a:endParaRPr>
          </a:p>
          <a:p>
            <a:pPr algn="ctr">
              <a:spcBef>
                <a:spcPct val="0"/>
              </a:spcBef>
              <a:buClrTx/>
              <a:buFontTx/>
              <a:buNone/>
            </a:pPr>
            <a:r>
              <a:rPr lang="zh-CN" altLang="en-US" sz="2400">
                <a:latin typeface="Times New Roman" panose="02020603050405020304" pitchFamily="18" charset="0"/>
                <a:cs typeface="Times New Roman" panose="02020603050405020304" pitchFamily="18" charset="0"/>
              </a:rPr>
              <a:t>操作系统</a:t>
            </a:r>
            <a:endParaRPr lang="en-US" altLang="zh-CN" sz="2400">
              <a:latin typeface="Times New Roman" panose="02020603050405020304" pitchFamily="18" charset="0"/>
              <a:cs typeface="Times New Roman" panose="02020603050405020304" pitchFamily="18" charset="0"/>
            </a:endParaRPr>
          </a:p>
          <a:p>
            <a:pPr algn="ctr">
              <a:spcBef>
                <a:spcPct val="0"/>
              </a:spcBef>
              <a:buClrTx/>
              <a:buFontTx/>
              <a:buNone/>
            </a:pPr>
            <a:endParaRPr lang="en-US" altLang="zh-CN" sz="2400">
              <a:latin typeface="Arial" panose="020B0604020202020204" pitchFamily="34" charset="0"/>
            </a:endParaRPr>
          </a:p>
          <a:p>
            <a:pPr algn="ctr">
              <a:spcBef>
                <a:spcPct val="0"/>
              </a:spcBef>
              <a:buClrTx/>
              <a:buFontTx/>
              <a:buNone/>
            </a:pPr>
            <a:endParaRPr lang="zh-CN" altLang="en-US" sz="2400">
              <a:latin typeface="Arial" panose="020B0604020202020204" pitchFamily="34" charset="0"/>
            </a:endParaRPr>
          </a:p>
        </p:txBody>
      </p:sp>
      <p:sp>
        <p:nvSpPr>
          <p:cNvPr id="26629" name="TextBox 9"/>
          <p:cNvSpPr txBox="1">
            <a:spLocks noChangeArrowheads="1"/>
          </p:cNvSpPr>
          <p:nvPr/>
        </p:nvSpPr>
        <p:spPr bwMode="auto">
          <a:xfrm>
            <a:off x="5240338" y="3795713"/>
            <a:ext cx="2087562" cy="1936750"/>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en-US" altLang="zh-CN" sz="2400">
              <a:latin typeface="Arial" panose="020B0604020202020204" pitchFamily="34" charset="0"/>
            </a:endParaRPr>
          </a:p>
          <a:p>
            <a:pPr algn="ctr">
              <a:spcBef>
                <a:spcPct val="0"/>
              </a:spcBef>
              <a:buClrTx/>
              <a:buFontTx/>
              <a:buNone/>
            </a:pPr>
            <a:endParaRPr lang="en-US" altLang="zh-CN" sz="2400">
              <a:latin typeface="Arial" panose="020B0604020202020204" pitchFamily="34" charset="0"/>
            </a:endParaRPr>
          </a:p>
          <a:p>
            <a:pPr algn="ctr">
              <a:spcBef>
                <a:spcPct val="0"/>
              </a:spcBef>
              <a:buClrTx/>
              <a:buFontTx/>
              <a:buNone/>
            </a:pPr>
            <a:r>
              <a:rPr lang="zh-CN" altLang="en-US" sz="2400">
                <a:latin typeface="Times New Roman" panose="02020603050405020304" pitchFamily="18" charset="0"/>
                <a:cs typeface="Times New Roman" panose="02020603050405020304" pitchFamily="18" charset="0"/>
              </a:rPr>
              <a:t>用户程序</a:t>
            </a:r>
            <a:endParaRPr lang="en-US" altLang="zh-CN" sz="2400">
              <a:latin typeface="Times New Roman" panose="02020603050405020304" pitchFamily="18" charset="0"/>
              <a:cs typeface="Times New Roman" panose="02020603050405020304" pitchFamily="18" charset="0"/>
            </a:endParaRPr>
          </a:p>
          <a:p>
            <a:pPr algn="ctr">
              <a:spcBef>
                <a:spcPct val="0"/>
              </a:spcBef>
              <a:buClrTx/>
              <a:buFontTx/>
              <a:buNone/>
            </a:pPr>
            <a:endParaRPr lang="en-US" altLang="zh-CN" sz="2400">
              <a:latin typeface="Arial" panose="020B0604020202020204" pitchFamily="34" charset="0"/>
            </a:endParaRPr>
          </a:p>
          <a:p>
            <a:pPr algn="ctr">
              <a:spcBef>
                <a:spcPct val="0"/>
              </a:spcBef>
              <a:buClrTx/>
              <a:buFontTx/>
              <a:buNone/>
            </a:pPr>
            <a:endParaRPr lang="zh-CN" altLang="en-US" sz="2400">
              <a:latin typeface="Arial" panose="020B0604020202020204" pitchFamily="34" charset="0"/>
            </a:endParaRPr>
          </a:p>
        </p:txBody>
      </p:sp>
      <p:sp>
        <p:nvSpPr>
          <p:cNvPr id="26630" name="TextBox 10"/>
          <p:cNvSpPr txBox="1">
            <a:spLocks noChangeArrowheads="1"/>
          </p:cNvSpPr>
          <p:nvPr/>
        </p:nvSpPr>
        <p:spPr bwMode="auto">
          <a:xfrm>
            <a:off x="5240338" y="1844675"/>
            <a:ext cx="2087562" cy="1938338"/>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en-US" altLang="zh-CN" sz="2400">
              <a:latin typeface="Arial" panose="020B0604020202020204" pitchFamily="34" charset="0"/>
            </a:endParaRPr>
          </a:p>
          <a:p>
            <a:pPr algn="ctr">
              <a:spcBef>
                <a:spcPct val="0"/>
              </a:spcBef>
              <a:buClrTx/>
              <a:buFontTx/>
              <a:buNone/>
            </a:pPr>
            <a:endParaRPr lang="en-US" altLang="zh-CN" sz="2400">
              <a:latin typeface="Times New Roman" panose="02020603050405020304" pitchFamily="18" charset="0"/>
              <a:cs typeface="Times New Roman" panose="02020603050405020304" pitchFamily="18" charset="0"/>
            </a:endParaRPr>
          </a:p>
          <a:p>
            <a:pPr algn="ctr">
              <a:spcBef>
                <a:spcPct val="0"/>
              </a:spcBef>
              <a:buClrTx/>
              <a:buFontTx/>
              <a:buNone/>
            </a:pPr>
            <a:r>
              <a:rPr lang="zh-CN" altLang="en-US" sz="2400">
                <a:latin typeface="Times New Roman" panose="02020603050405020304" pitchFamily="18" charset="0"/>
                <a:cs typeface="Times New Roman" panose="02020603050405020304" pitchFamily="18" charset="0"/>
              </a:rPr>
              <a:t>操作系统</a:t>
            </a:r>
            <a:endParaRPr lang="en-US" altLang="zh-CN" sz="2400">
              <a:latin typeface="Times New Roman" panose="02020603050405020304" pitchFamily="18" charset="0"/>
              <a:cs typeface="Times New Roman" panose="02020603050405020304" pitchFamily="18" charset="0"/>
            </a:endParaRPr>
          </a:p>
          <a:p>
            <a:pPr algn="ctr">
              <a:spcBef>
                <a:spcPct val="0"/>
              </a:spcBef>
              <a:buClrTx/>
              <a:buFontTx/>
              <a:buNone/>
            </a:pPr>
            <a:endParaRPr lang="en-US" altLang="zh-CN" sz="2400">
              <a:latin typeface="Arial" panose="020B0604020202020204" pitchFamily="34" charset="0"/>
            </a:endParaRPr>
          </a:p>
          <a:p>
            <a:pPr algn="ctr">
              <a:spcBef>
                <a:spcPct val="0"/>
              </a:spcBef>
              <a:buClrTx/>
              <a:buFontTx/>
              <a:buNone/>
            </a:pPr>
            <a:endParaRPr lang="zh-CN" altLang="en-US" sz="2400">
              <a:latin typeface="Arial" panose="020B0604020202020204" pitchFamily="34" charset="0"/>
            </a:endParaRPr>
          </a:p>
        </p:txBody>
      </p:sp>
      <p:sp>
        <p:nvSpPr>
          <p:cNvPr id="26631" name="TextBox 14"/>
          <p:cNvSpPr txBox="1">
            <a:spLocks noChangeArrowheads="1"/>
          </p:cNvSpPr>
          <p:nvPr/>
        </p:nvSpPr>
        <p:spPr bwMode="auto">
          <a:xfrm>
            <a:off x="2000250" y="508476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2400">
                <a:solidFill>
                  <a:srgbClr val="FFFF00"/>
                </a:solidFill>
                <a:latin typeface="Arial" panose="020B0604020202020204" pitchFamily="34" charset="0"/>
              </a:rPr>
              <a:t>0</a:t>
            </a:r>
            <a:endParaRPr lang="zh-CN" altLang="en-US" sz="2400">
              <a:solidFill>
                <a:srgbClr val="FFFF00"/>
              </a:solidFill>
              <a:latin typeface="Arial" panose="020B0604020202020204" pitchFamily="34" charset="0"/>
            </a:endParaRPr>
          </a:p>
        </p:txBody>
      </p:sp>
      <p:sp>
        <p:nvSpPr>
          <p:cNvPr id="26632" name="TextBox 15"/>
          <p:cNvSpPr txBox="1">
            <a:spLocks noChangeArrowheads="1"/>
          </p:cNvSpPr>
          <p:nvPr/>
        </p:nvSpPr>
        <p:spPr bwMode="auto">
          <a:xfrm>
            <a:off x="1352550" y="1700213"/>
            <a:ext cx="1090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2400">
                <a:solidFill>
                  <a:srgbClr val="FFFF00"/>
                </a:solidFill>
                <a:latin typeface="Arial" panose="020B0604020202020204" pitchFamily="34" charset="0"/>
              </a:rPr>
              <a:t>0xFFF</a:t>
            </a:r>
            <a:endParaRPr lang="zh-CN" altLang="en-US" sz="2400">
              <a:solidFill>
                <a:srgbClr val="FFFF00"/>
              </a:solidFill>
              <a:latin typeface="Arial" panose="020B0604020202020204" pitchFamily="34" charset="0"/>
            </a:endParaRPr>
          </a:p>
        </p:txBody>
      </p:sp>
      <p:sp>
        <p:nvSpPr>
          <p:cNvPr id="17" name="矩形 16"/>
          <p:cNvSpPr/>
          <p:nvPr/>
        </p:nvSpPr>
        <p:spPr>
          <a:xfrm>
            <a:off x="3257550" y="476250"/>
            <a:ext cx="3890963" cy="646113"/>
          </a:xfrm>
          <a:prstGeom prst="rect">
            <a:avLst/>
          </a:prstGeom>
        </p:spPr>
        <p:txBody>
          <a:bodyPr wrap="none">
            <a:spAutoFit/>
          </a:bodyPr>
          <a:lstStyle/>
          <a:p>
            <a:pPr algn="ctr">
              <a:defRPr/>
            </a:pPr>
            <a:r>
              <a:rPr lang="zh-CN" altLang="en-US" sz="3600" dirty="0">
                <a:solidFill>
                  <a:srgbClr val="FFFF00"/>
                </a:solidFill>
                <a:latin typeface="+mj-ea"/>
                <a:ea typeface="+mj-ea"/>
                <a:cs typeface="+mj-cs"/>
              </a:rPr>
              <a:t>单一连续分配方式</a:t>
            </a:r>
          </a:p>
        </p:txBody>
      </p:sp>
    </p:spTree>
  </p:cSld>
  <p:clrMapOvr>
    <a:masterClrMapping/>
  </p:clrMapOvr>
  <p:transition>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4"/>
          <p:cNvSpPr>
            <a:spLocks noGrp="1" noChangeArrowheads="1"/>
          </p:cNvSpPr>
          <p:nvPr>
            <p:ph type="title"/>
          </p:nvPr>
        </p:nvSpPr>
        <p:spPr>
          <a:xfrm>
            <a:off x="685800" y="549275"/>
            <a:ext cx="8477250" cy="914400"/>
          </a:xfrm>
        </p:spPr>
        <p:txBody>
          <a:bodyPr/>
          <a:lstStyle/>
          <a:p>
            <a:pPr>
              <a:defRPr/>
            </a:pPr>
            <a:r>
              <a:rPr lang="zh-CN" altLang="en-US" dirty="0" smtClean="0">
                <a:solidFill>
                  <a:schemeClr val="tx1"/>
                </a:solidFill>
                <a:latin typeface="+mj-ea"/>
              </a:rPr>
              <a:t>第4章 存储器管理</a:t>
            </a:r>
            <a:endParaRPr lang="en-US" altLang="zh-CN" dirty="0" smtClean="0">
              <a:solidFill>
                <a:schemeClr val="tx1"/>
              </a:solidFill>
              <a:latin typeface="+mj-ea"/>
            </a:endParaRPr>
          </a:p>
        </p:txBody>
      </p:sp>
      <p:sp>
        <p:nvSpPr>
          <p:cNvPr id="6147" name="Rectangle 45"/>
          <p:cNvSpPr>
            <a:spLocks noChangeArrowheads="1"/>
          </p:cNvSpPr>
          <p:nvPr/>
        </p:nvSpPr>
        <p:spPr bwMode="auto">
          <a:xfrm>
            <a:off x="992188" y="1628775"/>
            <a:ext cx="8064500"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Clr>
                <a:schemeClr val="tx1"/>
              </a:buClr>
              <a:buFontTx/>
              <a:buChar char="•"/>
            </a:pPr>
            <a:r>
              <a:rPr lang="zh-CN" altLang="en-US" sz="2400" dirty="0">
                <a:latin typeface="宋体" panose="02010600030101010101" pitchFamily="2" charset="-122"/>
              </a:rPr>
              <a:t>存储器的层次结构</a:t>
            </a:r>
          </a:p>
          <a:p>
            <a:pPr>
              <a:lnSpc>
                <a:spcPct val="120000"/>
              </a:lnSpc>
              <a:spcBef>
                <a:spcPct val="0"/>
              </a:spcBef>
              <a:buClr>
                <a:schemeClr val="tx1"/>
              </a:buClr>
              <a:buFontTx/>
              <a:buChar char="•"/>
            </a:pPr>
            <a:r>
              <a:rPr lang="zh-CN" altLang="en-US" sz="2400" dirty="0">
                <a:latin typeface="宋体" panose="02010600030101010101" pitchFamily="2" charset="-122"/>
              </a:rPr>
              <a:t>程序的装入和链接</a:t>
            </a:r>
          </a:p>
          <a:p>
            <a:pPr>
              <a:lnSpc>
                <a:spcPct val="120000"/>
              </a:lnSpc>
              <a:spcBef>
                <a:spcPct val="0"/>
              </a:spcBef>
              <a:buClr>
                <a:schemeClr val="tx1"/>
              </a:buClr>
              <a:buFontTx/>
              <a:buChar char="•"/>
            </a:pPr>
            <a:r>
              <a:rPr lang="zh-CN" altLang="en-US" sz="2400" dirty="0">
                <a:latin typeface="宋体" panose="02010600030101010101" pitchFamily="2" charset="-122"/>
                <a:hlinkClick r:id="rId3" action="ppaction://hlinksldjump"/>
              </a:rPr>
              <a:t>连续分配方式</a:t>
            </a:r>
            <a:r>
              <a:rPr lang="zh-CN" altLang="en-US" sz="2400" dirty="0">
                <a:latin typeface="宋体" panose="02010600030101010101" pitchFamily="2" charset="-122"/>
              </a:rPr>
              <a:t>（</a:t>
            </a:r>
            <a:r>
              <a:rPr lang="zh-CN" altLang="en-US" sz="2400" i="1" dirty="0">
                <a:solidFill>
                  <a:srgbClr val="FFFF00"/>
                </a:solidFill>
                <a:latin typeface="宋体" panose="02010600030101010101" pitchFamily="2" charset="-122"/>
              </a:rPr>
              <a:t>单一连续分配、固定分区分配、动态分区分配、可重定位分配方式、</a:t>
            </a:r>
            <a:r>
              <a:rPr lang="zh-CN" altLang="en-US" sz="2400" i="1" dirty="0">
                <a:solidFill>
                  <a:srgbClr val="FFFF00"/>
                </a:solidFill>
                <a:latin typeface="Arial" panose="020B0604020202020204" pitchFamily="34" charset="0"/>
              </a:rPr>
              <a:t>覆盖和</a:t>
            </a:r>
            <a:r>
              <a:rPr lang="zh-CN" altLang="en-US" sz="2400" i="1" dirty="0">
                <a:solidFill>
                  <a:srgbClr val="FFFF00"/>
                </a:solidFill>
                <a:latin typeface="宋体" panose="02010600030101010101" pitchFamily="2" charset="-122"/>
              </a:rPr>
              <a:t>对换</a:t>
            </a:r>
            <a:r>
              <a:rPr lang="zh-CN" altLang="en-US" sz="2400" dirty="0">
                <a:latin typeface="宋体" panose="02010600030101010101" pitchFamily="2" charset="-122"/>
              </a:rPr>
              <a:t>）</a:t>
            </a:r>
          </a:p>
          <a:p>
            <a:pPr>
              <a:lnSpc>
                <a:spcPct val="120000"/>
              </a:lnSpc>
              <a:spcBef>
                <a:spcPct val="0"/>
              </a:spcBef>
              <a:buClr>
                <a:schemeClr val="tx1"/>
              </a:buClr>
              <a:buFontTx/>
              <a:buChar char="•"/>
            </a:pPr>
            <a:r>
              <a:rPr lang="zh-CN" altLang="en-US" sz="2400" dirty="0">
                <a:latin typeface="宋体" panose="02010600030101010101" pitchFamily="2" charset="-122"/>
              </a:rPr>
              <a:t>分页式存储管理方式  （</a:t>
            </a:r>
            <a:r>
              <a:rPr lang="zh-CN" altLang="en-US" sz="2400" dirty="0">
                <a:solidFill>
                  <a:srgbClr val="FF0000"/>
                </a:solidFill>
                <a:latin typeface="宋体" panose="02010600030101010101" pitchFamily="2" charset="-122"/>
              </a:rPr>
              <a:t>重点</a:t>
            </a:r>
            <a:r>
              <a:rPr lang="zh-CN" altLang="en-US" sz="2400" dirty="0">
                <a:latin typeface="宋体" panose="02010600030101010101" pitchFamily="2" charset="-122"/>
              </a:rPr>
              <a:t>）</a:t>
            </a:r>
            <a:endParaRPr lang="en-US" altLang="zh-CN" sz="2400" dirty="0">
              <a:latin typeface="宋体" panose="02010600030101010101" pitchFamily="2" charset="-122"/>
            </a:endParaRPr>
          </a:p>
          <a:p>
            <a:pPr lvl="1">
              <a:lnSpc>
                <a:spcPct val="120000"/>
              </a:lnSpc>
              <a:spcBef>
                <a:spcPct val="0"/>
              </a:spcBef>
              <a:buClr>
                <a:schemeClr val="tx1"/>
              </a:buClr>
              <a:buFontTx/>
              <a:buChar char="•"/>
            </a:pPr>
            <a:r>
              <a:rPr lang="zh-CN" altLang="en-US" sz="2400" dirty="0">
                <a:latin typeface="宋体" panose="02010600030101010101" pitchFamily="2" charset="-122"/>
              </a:rPr>
              <a:t>基本分页式存储管理（实存）</a:t>
            </a:r>
          </a:p>
          <a:p>
            <a:pPr lvl="1">
              <a:lnSpc>
                <a:spcPct val="120000"/>
              </a:lnSpc>
              <a:spcBef>
                <a:spcPct val="0"/>
              </a:spcBef>
              <a:buClr>
                <a:schemeClr val="tx1"/>
              </a:buClr>
              <a:buFontTx/>
              <a:buChar char="•"/>
            </a:pPr>
            <a:r>
              <a:rPr lang="zh-CN" altLang="en-US" sz="2400" dirty="0">
                <a:latin typeface="宋体" panose="02010600030101010101" pitchFamily="2" charset="-122"/>
              </a:rPr>
              <a:t>请求分页式存储管理（虚存）</a:t>
            </a:r>
          </a:p>
          <a:p>
            <a:pPr>
              <a:lnSpc>
                <a:spcPct val="120000"/>
              </a:lnSpc>
              <a:spcBef>
                <a:spcPct val="0"/>
              </a:spcBef>
              <a:buClr>
                <a:schemeClr val="tx1"/>
              </a:buClr>
              <a:buFontTx/>
              <a:buChar char="•"/>
            </a:pPr>
            <a:r>
              <a:rPr lang="zh-CN" altLang="en-US" sz="2400" dirty="0">
                <a:latin typeface="宋体" panose="02010600030101010101" pitchFamily="2" charset="-122"/>
              </a:rPr>
              <a:t>分段（包含段页式）存储管理 </a:t>
            </a:r>
            <a:r>
              <a:rPr lang="zh-CN" altLang="en-US" sz="2400" dirty="0">
                <a:latin typeface="Arial" panose="020B0604020202020204" pitchFamily="34" charset="0"/>
              </a:rPr>
              <a:t>（</a:t>
            </a:r>
            <a:r>
              <a:rPr lang="zh-CN" altLang="en-US" sz="2400" dirty="0">
                <a:solidFill>
                  <a:srgbClr val="FF0000"/>
                </a:solidFill>
                <a:latin typeface="Arial" panose="020B0604020202020204" pitchFamily="34" charset="0"/>
              </a:rPr>
              <a:t>重点</a:t>
            </a:r>
            <a:r>
              <a:rPr lang="zh-CN" altLang="en-US" sz="2400" dirty="0">
                <a:latin typeface="Arial" panose="020B0604020202020204" pitchFamily="34" charset="0"/>
              </a:rPr>
              <a:t>）</a:t>
            </a:r>
            <a:endParaRPr lang="zh-CN" altLang="en-US" sz="2400" dirty="0">
              <a:latin typeface="宋体" panose="02010600030101010101" pitchFamily="2" charset="-122"/>
            </a:endParaRPr>
          </a:p>
          <a:p>
            <a:pPr lvl="1">
              <a:lnSpc>
                <a:spcPct val="120000"/>
              </a:lnSpc>
              <a:spcBef>
                <a:spcPct val="0"/>
              </a:spcBef>
              <a:buClr>
                <a:schemeClr val="tx1"/>
              </a:buClr>
              <a:buFontTx/>
              <a:buChar char="•"/>
            </a:pPr>
            <a:r>
              <a:rPr lang="zh-CN" altLang="en-US" sz="2400" dirty="0">
                <a:latin typeface="宋体" panose="02010600030101010101" pitchFamily="2" charset="-122"/>
              </a:rPr>
              <a:t>基本分段式存储管理（实存）</a:t>
            </a:r>
          </a:p>
          <a:p>
            <a:pPr lvl="1">
              <a:lnSpc>
                <a:spcPct val="120000"/>
              </a:lnSpc>
              <a:spcBef>
                <a:spcPct val="0"/>
              </a:spcBef>
              <a:buClr>
                <a:schemeClr val="tx1"/>
              </a:buClr>
              <a:buFontTx/>
              <a:buChar char="•"/>
            </a:pPr>
            <a:r>
              <a:rPr lang="zh-CN" altLang="en-US" sz="2400" dirty="0">
                <a:latin typeface="宋体" panose="02010600030101010101" pitchFamily="2" charset="-122"/>
              </a:rPr>
              <a:t>请求分段式存储管理（虚存）</a:t>
            </a:r>
          </a:p>
          <a:p>
            <a:pPr>
              <a:lnSpc>
                <a:spcPct val="120000"/>
              </a:lnSpc>
              <a:spcBef>
                <a:spcPct val="0"/>
              </a:spcBef>
              <a:buClr>
                <a:schemeClr val="tx1"/>
              </a:buClr>
              <a:buFontTx/>
              <a:buNone/>
            </a:pPr>
            <a:endParaRPr lang="zh-CN" altLang="en-US" sz="2400" dirty="0">
              <a:latin typeface="宋体" panose="02010600030101010101" pitchFamily="2" charset="-122"/>
            </a:endParaRPr>
          </a:p>
        </p:txBody>
      </p:sp>
    </p:spTree>
  </p:cSld>
  <p:clrMapOvr>
    <a:masterClrMapping/>
  </p:clrMapOvr>
  <p:transition>
    <p:zoom dir="in"/>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742950" y="79375"/>
            <a:ext cx="8420100" cy="685800"/>
          </a:xfrm>
        </p:spPr>
        <p:txBody>
          <a:bodyPr/>
          <a:lstStyle/>
          <a:p>
            <a:pPr>
              <a:defRPr/>
            </a:pPr>
            <a:r>
              <a:rPr lang="zh-CN" altLang="en-US" dirty="0" smtClean="0">
                <a:solidFill>
                  <a:srgbClr val="FFFF00"/>
                </a:solidFill>
                <a:latin typeface="+mj-ea"/>
              </a:rPr>
              <a:t>固定分区分配方式</a:t>
            </a:r>
            <a:endParaRPr lang="zh-CN" altLang="en-US" dirty="0" smtClean="0">
              <a:solidFill>
                <a:srgbClr val="FFFF00"/>
              </a:solidFill>
              <a:latin typeface="+mj-ea"/>
              <a:hlinkClick r:id="rId3" action="ppaction://hlinksldjump"/>
            </a:endParaRPr>
          </a:p>
        </p:txBody>
      </p:sp>
      <p:graphicFrame>
        <p:nvGraphicFramePr>
          <p:cNvPr id="27651" name="Object 3"/>
          <p:cNvGraphicFramePr>
            <a:graphicFrameLocks noChangeAspect="1"/>
          </p:cNvGraphicFramePr>
          <p:nvPr/>
        </p:nvGraphicFramePr>
        <p:xfrm>
          <a:off x="57150" y="1546225"/>
          <a:ext cx="8796338" cy="5033963"/>
        </p:xfrm>
        <a:graphic>
          <a:graphicData uri="http://schemas.openxmlformats.org/presentationml/2006/ole">
            <mc:AlternateContent xmlns:mc="http://schemas.openxmlformats.org/markup-compatibility/2006">
              <mc:Choice xmlns:v="urn:schemas-microsoft-com:vml" Requires="v">
                <p:oleObj spid="_x0000_s27704" name="位图图像" r:id="rId4" imgW="5504762" imgH="4095238" progId="Paint.Picture">
                  <p:embed/>
                </p:oleObj>
              </mc:Choice>
              <mc:Fallback>
                <p:oleObj name="位图图像" r:id="rId4" imgW="5504762" imgH="4095238"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 y="1546225"/>
                        <a:ext cx="8796338" cy="503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2" name="Text Box 4"/>
          <p:cNvSpPr txBox="1">
            <a:spLocks noChangeArrowheads="1"/>
          </p:cNvSpPr>
          <p:nvPr/>
        </p:nvSpPr>
        <p:spPr bwMode="auto">
          <a:xfrm>
            <a:off x="8855075" y="5476875"/>
            <a:ext cx="13065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1700">
                <a:latin typeface="Times New Roman" panose="02020603050405020304" pitchFamily="18" charset="0"/>
              </a:rPr>
              <a:t>第4分区</a:t>
            </a:r>
          </a:p>
          <a:p>
            <a:pPr>
              <a:spcBef>
                <a:spcPct val="0"/>
              </a:spcBef>
              <a:buClrTx/>
              <a:buFontTx/>
              <a:buNone/>
            </a:pPr>
            <a:r>
              <a:rPr lang="zh-CN" altLang="en-US" sz="1700">
                <a:latin typeface="Times New Roman" panose="02020603050405020304" pitchFamily="18" charset="0"/>
              </a:rPr>
              <a:t>（未分配）</a:t>
            </a:r>
          </a:p>
        </p:txBody>
      </p:sp>
      <p:sp>
        <p:nvSpPr>
          <p:cNvPr id="27653" name="Text Box 5"/>
          <p:cNvSpPr txBox="1">
            <a:spLocks noChangeArrowheads="1"/>
          </p:cNvSpPr>
          <p:nvPr/>
        </p:nvSpPr>
        <p:spPr bwMode="auto">
          <a:xfrm>
            <a:off x="187325" y="2708275"/>
            <a:ext cx="804863"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1700">
                <a:solidFill>
                  <a:schemeClr val="bg1"/>
                </a:solidFill>
                <a:latin typeface="Times New Roman" panose="02020603050405020304" pitchFamily="18" charset="0"/>
              </a:rPr>
              <a:t>分区号</a:t>
            </a:r>
          </a:p>
        </p:txBody>
      </p:sp>
      <p:sp>
        <p:nvSpPr>
          <p:cNvPr id="27654" name="Text Box 6"/>
          <p:cNvSpPr txBox="1">
            <a:spLocks noChangeArrowheads="1"/>
          </p:cNvSpPr>
          <p:nvPr/>
        </p:nvSpPr>
        <p:spPr bwMode="auto">
          <a:xfrm>
            <a:off x="2306638" y="2717800"/>
            <a:ext cx="630237"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1700">
                <a:solidFill>
                  <a:schemeClr val="bg1"/>
                </a:solidFill>
                <a:latin typeface="Times New Roman" panose="02020603050405020304" pitchFamily="18" charset="0"/>
              </a:rPr>
              <a:t>大小</a:t>
            </a:r>
          </a:p>
        </p:txBody>
      </p:sp>
      <p:sp>
        <p:nvSpPr>
          <p:cNvPr id="27655" name="Text Box 7"/>
          <p:cNvSpPr txBox="1">
            <a:spLocks noChangeArrowheads="1"/>
          </p:cNvSpPr>
          <p:nvPr/>
        </p:nvSpPr>
        <p:spPr bwMode="auto">
          <a:xfrm>
            <a:off x="1139825" y="2708275"/>
            <a:ext cx="9334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1700">
                <a:solidFill>
                  <a:schemeClr val="bg1"/>
                </a:solidFill>
                <a:latin typeface="Times New Roman" panose="02020603050405020304" pitchFamily="18" charset="0"/>
              </a:rPr>
              <a:t>起始地址</a:t>
            </a:r>
          </a:p>
        </p:txBody>
      </p:sp>
      <p:sp>
        <p:nvSpPr>
          <p:cNvPr id="27656" name="Text Box 8"/>
          <p:cNvSpPr txBox="1">
            <a:spLocks noChangeArrowheads="1"/>
          </p:cNvSpPr>
          <p:nvPr/>
        </p:nvSpPr>
        <p:spPr bwMode="auto">
          <a:xfrm>
            <a:off x="3522663" y="2708275"/>
            <a:ext cx="935037"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1700">
                <a:solidFill>
                  <a:schemeClr val="bg1"/>
                </a:solidFill>
                <a:latin typeface="Times New Roman" panose="02020603050405020304" pitchFamily="18" charset="0"/>
              </a:rPr>
              <a:t>标志</a:t>
            </a:r>
          </a:p>
        </p:txBody>
      </p:sp>
      <p:sp>
        <p:nvSpPr>
          <p:cNvPr id="27657" name="Text Box 9"/>
          <p:cNvSpPr txBox="1">
            <a:spLocks noChangeArrowheads="1"/>
          </p:cNvSpPr>
          <p:nvPr/>
        </p:nvSpPr>
        <p:spPr bwMode="auto">
          <a:xfrm>
            <a:off x="396875" y="3152775"/>
            <a:ext cx="442913"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1700">
                <a:solidFill>
                  <a:schemeClr val="bg1"/>
                </a:solidFill>
                <a:latin typeface="Times New Roman" panose="02020603050405020304" pitchFamily="18" charset="0"/>
              </a:rPr>
              <a:t>1</a:t>
            </a:r>
          </a:p>
        </p:txBody>
      </p:sp>
      <p:sp>
        <p:nvSpPr>
          <p:cNvPr id="27658" name="Text Box 10"/>
          <p:cNvSpPr txBox="1">
            <a:spLocks noChangeArrowheads="1"/>
          </p:cNvSpPr>
          <p:nvPr/>
        </p:nvSpPr>
        <p:spPr bwMode="auto">
          <a:xfrm>
            <a:off x="396875" y="3511550"/>
            <a:ext cx="442913"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1700">
                <a:solidFill>
                  <a:schemeClr val="bg1"/>
                </a:solidFill>
                <a:latin typeface="Times New Roman" panose="02020603050405020304" pitchFamily="18" charset="0"/>
              </a:rPr>
              <a:t>2</a:t>
            </a:r>
          </a:p>
        </p:txBody>
      </p:sp>
      <p:sp>
        <p:nvSpPr>
          <p:cNvPr id="27659" name="Text Box 11"/>
          <p:cNvSpPr txBox="1">
            <a:spLocks noChangeArrowheads="1"/>
          </p:cNvSpPr>
          <p:nvPr/>
        </p:nvSpPr>
        <p:spPr bwMode="auto">
          <a:xfrm>
            <a:off x="396875" y="3906838"/>
            <a:ext cx="442913"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1700">
                <a:solidFill>
                  <a:schemeClr val="bg1"/>
                </a:solidFill>
                <a:latin typeface="Times New Roman" panose="02020603050405020304" pitchFamily="18" charset="0"/>
              </a:rPr>
              <a:t>3</a:t>
            </a:r>
          </a:p>
        </p:txBody>
      </p:sp>
      <p:sp>
        <p:nvSpPr>
          <p:cNvPr id="27660" name="Text Box 12"/>
          <p:cNvSpPr txBox="1">
            <a:spLocks noChangeArrowheads="1"/>
          </p:cNvSpPr>
          <p:nvPr/>
        </p:nvSpPr>
        <p:spPr bwMode="auto">
          <a:xfrm>
            <a:off x="396875" y="4229100"/>
            <a:ext cx="44291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1700">
                <a:solidFill>
                  <a:schemeClr val="bg1"/>
                </a:solidFill>
                <a:latin typeface="Times New Roman" panose="02020603050405020304" pitchFamily="18" charset="0"/>
              </a:rPr>
              <a:t>4</a:t>
            </a:r>
          </a:p>
        </p:txBody>
      </p:sp>
      <p:sp>
        <p:nvSpPr>
          <p:cNvPr id="27661" name="Text Box 13"/>
          <p:cNvSpPr txBox="1">
            <a:spLocks noChangeArrowheads="1"/>
          </p:cNvSpPr>
          <p:nvPr/>
        </p:nvSpPr>
        <p:spPr bwMode="auto">
          <a:xfrm>
            <a:off x="1330325" y="3135313"/>
            <a:ext cx="652463"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700">
                <a:solidFill>
                  <a:schemeClr val="bg1"/>
                </a:solidFill>
                <a:latin typeface="Times New Roman" panose="02020603050405020304" pitchFamily="18" charset="0"/>
              </a:rPr>
              <a:t>20K</a:t>
            </a:r>
          </a:p>
        </p:txBody>
      </p:sp>
      <p:sp>
        <p:nvSpPr>
          <p:cNvPr id="27662" name="Text Box 14"/>
          <p:cNvSpPr txBox="1">
            <a:spLocks noChangeArrowheads="1"/>
          </p:cNvSpPr>
          <p:nvPr/>
        </p:nvSpPr>
        <p:spPr bwMode="auto">
          <a:xfrm>
            <a:off x="1354138" y="3511550"/>
            <a:ext cx="652462"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700">
                <a:solidFill>
                  <a:schemeClr val="bg1"/>
                </a:solidFill>
                <a:latin typeface="Times New Roman" panose="02020603050405020304" pitchFamily="18" charset="0"/>
              </a:rPr>
              <a:t>36K</a:t>
            </a:r>
          </a:p>
        </p:txBody>
      </p:sp>
      <p:sp>
        <p:nvSpPr>
          <p:cNvPr id="27663" name="Text Box 15"/>
          <p:cNvSpPr txBox="1">
            <a:spLocks noChangeArrowheads="1"/>
          </p:cNvSpPr>
          <p:nvPr/>
        </p:nvSpPr>
        <p:spPr bwMode="auto">
          <a:xfrm>
            <a:off x="1330325" y="3870325"/>
            <a:ext cx="652463"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1700">
                <a:solidFill>
                  <a:schemeClr val="bg1"/>
                </a:solidFill>
                <a:latin typeface="Times New Roman" panose="02020603050405020304" pitchFamily="18" charset="0"/>
              </a:rPr>
              <a:t>6</a:t>
            </a:r>
            <a:r>
              <a:rPr lang="en-US" altLang="zh-CN" sz="1700">
                <a:solidFill>
                  <a:schemeClr val="bg1"/>
                </a:solidFill>
                <a:latin typeface="Times New Roman" panose="02020603050405020304" pitchFamily="18" charset="0"/>
              </a:rPr>
              <a:t>8K</a:t>
            </a:r>
          </a:p>
        </p:txBody>
      </p:sp>
      <p:sp>
        <p:nvSpPr>
          <p:cNvPr id="27664" name="Text Box 16"/>
          <p:cNvSpPr txBox="1">
            <a:spLocks noChangeArrowheads="1"/>
          </p:cNvSpPr>
          <p:nvPr/>
        </p:nvSpPr>
        <p:spPr bwMode="auto">
          <a:xfrm>
            <a:off x="1282700" y="4246563"/>
            <a:ext cx="65405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700">
                <a:solidFill>
                  <a:schemeClr val="bg1"/>
                </a:solidFill>
                <a:latin typeface="Times New Roman" panose="02020603050405020304" pitchFamily="18" charset="0"/>
              </a:rPr>
              <a:t>132K</a:t>
            </a:r>
          </a:p>
        </p:txBody>
      </p:sp>
      <p:sp>
        <p:nvSpPr>
          <p:cNvPr id="27665" name="Text Box 17"/>
          <p:cNvSpPr txBox="1">
            <a:spLocks noChangeArrowheads="1"/>
          </p:cNvSpPr>
          <p:nvPr/>
        </p:nvSpPr>
        <p:spPr bwMode="auto">
          <a:xfrm>
            <a:off x="2357438" y="3135313"/>
            <a:ext cx="65246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700">
                <a:solidFill>
                  <a:schemeClr val="bg1"/>
                </a:solidFill>
                <a:latin typeface="Times New Roman" panose="02020603050405020304" pitchFamily="18" charset="0"/>
              </a:rPr>
              <a:t>16K</a:t>
            </a:r>
          </a:p>
        </p:txBody>
      </p:sp>
      <p:sp>
        <p:nvSpPr>
          <p:cNvPr id="27666" name="Text Box 18"/>
          <p:cNvSpPr txBox="1">
            <a:spLocks noChangeArrowheads="1"/>
          </p:cNvSpPr>
          <p:nvPr/>
        </p:nvSpPr>
        <p:spPr bwMode="auto">
          <a:xfrm>
            <a:off x="2357438" y="3530600"/>
            <a:ext cx="65246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1700">
                <a:solidFill>
                  <a:schemeClr val="bg1"/>
                </a:solidFill>
                <a:latin typeface="Times New Roman" panose="02020603050405020304" pitchFamily="18" charset="0"/>
              </a:rPr>
              <a:t>32K</a:t>
            </a:r>
          </a:p>
        </p:txBody>
      </p:sp>
      <p:sp>
        <p:nvSpPr>
          <p:cNvPr id="27667" name="Text Box 19"/>
          <p:cNvSpPr txBox="1">
            <a:spLocks noChangeArrowheads="1"/>
          </p:cNvSpPr>
          <p:nvPr/>
        </p:nvSpPr>
        <p:spPr bwMode="auto">
          <a:xfrm>
            <a:off x="2332038" y="3887788"/>
            <a:ext cx="65405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1700">
                <a:solidFill>
                  <a:schemeClr val="bg1"/>
                </a:solidFill>
                <a:latin typeface="Times New Roman" panose="02020603050405020304" pitchFamily="18" charset="0"/>
              </a:rPr>
              <a:t>6</a:t>
            </a:r>
            <a:r>
              <a:rPr lang="en-US" altLang="zh-CN" sz="1700">
                <a:solidFill>
                  <a:schemeClr val="bg1"/>
                </a:solidFill>
                <a:latin typeface="Times New Roman" panose="02020603050405020304" pitchFamily="18" charset="0"/>
              </a:rPr>
              <a:t>4K</a:t>
            </a:r>
          </a:p>
        </p:txBody>
      </p:sp>
      <p:sp>
        <p:nvSpPr>
          <p:cNvPr id="27668" name="Text Box 20"/>
          <p:cNvSpPr txBox="1">
            <a:spLocks noChangeArrowheads="1"/>
          </p:cNvSpPr>
          <p:nvPr/>
        </p:nvSpPr>
        <p:spPr bwMode="auto">
          <a:xfrm>
            <a:off x="2309813" y="4246563"/>
            <a:ext cx="65405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1700">
                <a:solidFill>
                  <a:schemeClr val="bg1"/>
                </a:solidFill>
                <a:latin typeface="Times New Roman" panose="02020603050405020304" pitchFamily="18" charset="0"/>
              </a:rPr>
              <a:t>12</a:t>
            </a:r>
            <a:r>
              <a:rPr lang="en-US" altLang="zh-CN" sz="1700">
                <a:solidFill>
                  <a:schemeClr val="bg1"/>
                </a:solidFill>
                <a:latin typeface="Times New Roman" panose="02020603050405020304" pitchFamily="18" charset="0"/>
              </a:rPr>
              <a:t>4K</a:t>
            </a:r>
          </a:p>
        </p:txBody>
      </p:sp>
      <p:sp>
        <p:nvSpPr>
          <p:cNvPr id="27669" name="Text Box 21"/>
          <p:cNvSpPr txBox="1">
            <a:spLocks noChangeArrowheads="1"/>
          </p:cNvSpPr>
          <p:nvPr/>
        </p:nvSpPr>
        <p:spPr bwMode="auto">
          <a:xfrm>
            <a:off x="3452813" y="3135313"/>
            <a:ext cx="654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1700">
                <a:solidFill>
                  <a:schemeClr val="bg1"/>
                </a:solidFill>
                <a:latin typeface="Times New Roman" panose="02020603050405020304" pitchFamily="18" charset="0"/>
              </a:rPr>
              <a:t>已分配</a:t>
            </a:r>
          </a:p>
        </p:txBody>
      </p:sp>
      <p:sp>
        <p:nvSpPr>
          <p:cNvPr id="27670" name="Text Box 22"/>
          <p:cNvSpPr txBox="1">
            <a:spLocks noChangeArrowheads="1"/>
          </p:cNvSpPr>
          <p:nvPr/>
        </p:nvSpPr>
        <p:spPr bwMode="auto">
          <a:xfrm>
            <a:off x="3452813" y="3511550"/>
            <a:ext cx="6540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1700">
                <a:solidFill>
                  <a:schemeClr val="bg1"/>
                </a:solidFill>
                <a:latin typeface="Times New Roman" panose="02020603050405020304" pitchFamily="18" charset="0"/>
              </a:rPr>
              <a:t>已分配</a:t>
            </a:r>
          </a:p>
        </p:txBody>
      </p:sp>
      <p:sp>
        <p:nvSpPr>
          <p:cNvPr id="27671" name="Text Box 23"/>
          <p:cNvSpPr txBox="1">
            <a:spLocks noChangeArrowheads="1"/>
          </p:cNvSpPr>
          <p:nvPr/>
        </p:nvSpPr>
        <p:spPr bwMode="auto">
          <a:xfrm>
            <a:off x="3430588" y="3887788"/>
            <a:ext cx="8747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1700">
                <a:solidFill>
                  <a:schemeClr val="bg1"/>
                </a:solidFill>
                <a:latin typeface="Times New Roman" panose="02020603050405020304" pitchFamily="18" charset="0"/>
              </a:rPr>
              <a:t>已分配</a:t>
            </a:r>
          </a:p>
        </p:txBody>
      </p:sp>
      <p:sp>
        <p:nvSpPr>
          <p:cNvPr id="27672" name="Text Box 24"/>
          <p:cNvSpPr txBox="1">
            <a:spLocks noChangeArrowheads="1"/>
          </p:cNvSpPr>
          <p:nvPr/>
        </p:nvSpPr>
        <p:spPr bwMode="auto">
          <a:xfrm>
            <a:off x="3430588" y="4265613"/>
            <a:ext cx="1017587"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1700">
                <a:solidFill>
                  <a:schemeClr val="bg1"/>
                </a:solidFill>
                <a:latin typeface="Times New Roman" panose="02020603050405020304" pitchFamily="18" charset="0"/>
              </a:rPr>
              <a:t>未分配</a:t>
            </a:r>
          </a:p>
        </p:txBody>
      </p:sp>
      <p:sp>
        <p:nvSpPr>
          <p:cNvPr id="27673" name="Text Box 25"/>
          <p:cNvSpPr txBox="1">
            <a:spLocks noChangeArrowheads="1"/>
          </p:cNvSpPr>
          <p:nvPr/>
        </p:nvSpPr>
        <p:spPr bwMode="auto">
          <a:xfrm>
            <a:off x="6954838" y="1770063"/>
            <a:ext cx="102552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1700">
                <a:solidFill>
                  <a:schemeClr val="bg1"/>
                </a:solidFill>
                <a:latin typeface="Times New Roman" panose="02020603050405020304" pitchFamily="18" charset="0"/>
              </a:rPr>
              <a:t>操作系统</a:t>
            </a:r>
          </a:p>
        </p:txBody>
      </p:sp>
      <p:sp>
        <p:nvSpPr>
          <p:cNvPr id="27674" name="Text Box 26"/>
          <p:cNvSpPr txBox="1">
            <a:spLocks noChangeArrowheads="1"/>
          </p:cNvSpPr>
          <p:nvPr/>
        </p:nvSpPr>
        <p:spPr bwMode="auto">
          <a:xfrm>
            <a:off x="6907213" y="2254250"/>
            <a:ext cx="102552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1700">
                <a:solidFill>
                  <a:schemeClr val="bg1"/>
                </a:solidFill>
                <a:latin typeface="Times New Roman" panose="02020603050405020304" pitchFamily="18" charset="0"/>
              </a:rPr>
              <a:t>作业</a:t>
            </a:r>
            <a:r>
              <a:rPr lang="en-US" altLang="zh-CN" sz="1700">
                <a:solidFill>
                  <a:schemeClr val="bg1"/>
                </a:solidFill>
                <a:latin typeface="Times New Roman" panose="02020603050405020304" pitchFamily="18" charset="0"/>
              </a:rPr>
              <a:t>A</a:t>
            </a:r>
          </a:p>
        </p:txBody>
      </p:sp>
      <p:sp>
        <p:nvSpPr>
          <p:cNvPr id="27675" name="Text Box 27"/>
          <p:cNvSpPr txBox="1">
            <a:spLocks noChangeArrowheads="1"/>
          </p:cNvSpPr>
          <p:nvPr/>
        </p:nvSpPr>
        <p:spPr bwMode="auto">
          <a:xfrm>
            <a:off x="6929438" y="2846388"/>
            <a:ext cx="102870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1700">
                <a:solidFill>
                  <a:schemeClr val="bg1"/>
                </a:solidFill>
                <a:latin typeface="Times New Roman" panose="02020603050405020304" pitchFamily="18" charset="0"/>
              </a:rPr>
              <a:t>作业</a:t>
            </a:r>
            <a:r>
              <a:rPr lang="en-US" altLang="zh-CN" sz="1700">
                <a:solidFill>
                  <a:schemeClr val="bg1"/>
                </a:solidFill>
                <a:latin typeface="Times New Roman" panose="02020603050405020304" pitchFamily="18" charset="0"/>
              </a:rPr>
              <a:t>C</a:t>
            </a:r>
          </a:p>
        </p:txBody>
      </p:sp>
      <p:sp>
        <p:nvSpPr>
          <p:cNvPr id="27676" name="Text Box 28"/>
          <p:cNvSpPr txBox="1">
            <a:spLocks noChangeArrowheads="1"/>
          </p:cNvSpPr>
          <p:nvPr/>
        </p:nvSpPr>
        <p:spPr bwMode="auto">
          <a:xfrm>
            <a:off x="6954838" y="3906838"/>
            <a:ext cx="10255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1700">
                <a:solidFill>
                  <a:schemeClr val="bg1"/>
                </a:solidFill>
                <a:latin typeface="Times New Roman" panose="02020603050405020304" pitchFamily="18" charset="0"/>
              </a:rPr>
              <a:t>作业</a:t>
            </a:r>
            <a:r>
              <a:rPr lang="en-US" altLang="zh-CN" sz="1700">
                <a:solidFill>
                  <a:schemeClr val="bg1"/>
                </a:solidFill>
                <a:latin typeface="Times New Roman" panose="02020603050405020304" pitchFamily="18" charset="0"/>
              </a:rPr>
              <a:t>B</a:t>
            </a:r>
          </a:p>
        </p:txBody>
      </p:sp>
      <p:sp>
        <p:nvSpPr>
          <p:cNvPr id="27677" name="Text Box 29"/>
          <p:cNvSpPr txBox="1">
            <a:spLocks noChangeArrowheads="1"/>
          </p:cNvSpPr>
          <p:nvPr/>
        </p:nvSpPr>
        <p:spPr bwMode="auto">
          <a:xfrm>
            <a:off x="6230938" y="1555750"/>
            <a:ext cx="32543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1700">
                <a:solidFill>
                  <a:schemeClr val="bg1"/>
                </a:solidFill>
                <a:latin typeface="Times New Roman" panose="02020603050405020304" pitchFamily="18" charset="0"/>
              </a:rPr>
              <a:t>0</a:t>
            </a:r>
          </a:p>
        </p:txBody>
      </p:sp>
      <p:sp>
        <p:nvSpPr>
          <p:cNvPr id="27678" name="Text Box 30"/>
          <p:cNvSpPr txBox="1">
            <a:spLocks noChangeArrowheads="1"/>
          </p:cNvSpPr>
          <p:nvPr/>
        </p:nvSpPr>
        <p:spPr bwMode="auto">
          <a:xfrm>
            <a:off x="6043613" y="2111375"/>
            <a:ext cx="5842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1700">
                <a:solidFill>
                  <a:schemeClr val="bg1"/>
                </a:solidFill>
                <a:latin typeface="Times New Roman" panose="02020603050405020304" pitchFamily="18" charset="0"/>
              </a:rPr>
              <a:t>20</a:t>
            </a:r>
            <a:r>
              <a:rPr lang="en-US" altLang="zh-CN" sz="1700">
                <a:solidFill>
                  <a:schemeClr val="bg1"/>
                </a:solidFill>
                <a:latin typeface="Times New Roman" panose="02020603050405020304" pitchFamily="18" charset="0"/>
              </a:rPr>
              <a:t>K</a:t>
            </a:r>
          </a:p>
        </p:txBody>
      </p:sp>
      <p:sp>
        <p:nvSpPr>
          <p:cNvPr id="27679" name="Text Box 31"/>
          <p:cNvSpPr txBox="1">
            <a:spLocks noChangeArrowheads="1"/>
          </p:cNvSpPr>
          <p:nvPr/>
        </p:nvSpPr>
        <p:spPr bwMode="auto">
          <a:xfrm>
            <a:off x="5997575" y="2614613"/>
            <a:ext cx="5127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1700">
                <a:solidFill>
                  <a:schemeClr val="bg1"/>
                </a:solidFill>
                <a:latin typeface="Times New Roman" panose="02020603050405020304" pitchFamily="18" charset="0"/>
              </a:rPr>
              <a:t>36</a:t>
            </a:r>
            <a:r>
              <a:rPr lang="en-US" altLang="zh-CN" sz="1700">
                <a:solidFill>
                  <a:schemeClr val="bg1"/>
                </a:solidFill>
                <a:latin typeface="Times New Roman" panose="02020603050405020304" pitchFamily="18" charset="0"/>
              </a:rPr>
              <a:t>K</a:t>
            </a:r>
          </a:p>
        </p:txBody>
      </p:sp>
      <p:sp>
        <p:nvSpPr>
          <p:cNvPr id="27680" name="Text Box 32"/>
          <p:cNvSpPr txBox="1">
            <a:spLocks noChangeArrowheads="1"/>
          </p:cNvSpPr>
          <p:nvPr/>
        </p:nvSpPr>
        <p:spPr bwMode="auto">
          <a:xfrm>
            <a:off x="5949950" y="3440113"/>
            <a:ext cx="5842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1700">
                <a:solidFill>
                  <a:schemeClr val="bg1"/>
                </a:solidFill>
                <a:latin typeface="Times New Roman" panose="02020603050405020304" pitchFamily="18" charset="0"/>
              </a:rPr>
              <a:t>68</a:t>
            </a:r>
            <a:r>
              <a:rPr lang="en-US" altLang="zh-CN" sz="1700">
                <a:solidFill>
                  <a:schemeClr val="bg1"/>
                </a:solidFill>
                <a:latin typeface="Times New Roman" panose="02020603050405020304" pitchFamily="18" charset="0"/>
              </a:rPr>
              <a:t>K</a:t>
            </a:r>
          </a:p>
        </p:txBody>
      </p:sp>
      <p:sp>
        <p:nvSpPr>
          <p:cNvPr id="27681" name="Text Box 33"/>
          <p:cNvSpPr txBox="1">
            <a:spLocks noChangeArrowheads="1"/>
          </p:cNvSpPr>
          <p:nvPr/>
        </p:nvSpPr>
        <p:spPr bwMode="auto">
          <a:xfrm>
            <a:off x="5857875" y="5002213"/>
            <a:ext cx="58261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1700">
                <a:solidFill>
                  <a:schemeClr val="bg1"/>
                </a:solidFill>
                <a:latin typeface="Times New Roman" panose="02020603050405020304" pitchFamily="18" charset="0"/>
              </a:rPr>
              <a:t>132</a:t>
            </a:r>
            <a:r>
              <a:rPr lang="en-US" altLang="zh-CN" sz="1700">
                <a:solidFill>
                  <a:schemeClr val="bg1"/>
                </a:solidFill>
                <a:latin typeface="Times New Roman" panose="02020603050405020304" pitchFamily="18" charset="0"/>
              </a:rPr>
              <a:t>K</a:t>
            </a:r>
          </a:p>
        </p:txBody>
      </p:sp>
      <p:sp>
        <p:nvSpPr>
          <p:cNvPr id="27682" name="Text Box 34"/>
          <p:cNvSpPr txBox="1">
            <a:spLocks noChangeArrowheads="1"/>
          </p:cNvSpPr>
          <p:nvPr/>
        </p:nvSpPr>
        <p:spPr bwMode="auto">
          <a:xfrm>
            <a:off x="8785225" y="2308225"/>
            <a:ext cx="102711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1700">
                <a:latin typeface="Times New Roman" panose="02020603050405020304" pitchFamily="18" charset="0"/>
              </a:rPr>
              <a:t>第1分区</a:t>
            </a:r>
          </a:p>
        </p:txBody>
      </p:sp>
      <p:sp>
        <p:nvSpPr>
          <p:cNvPr id="27683" name="Text Box 35"/>
          <p:cNvSpPr txBox="1">
            <a:spLocks noChangeArrowheads="1"/>
          </p:cNvSpPr>
          <p:nvPr/>
        </p:nvSpPr>
        <p:spPr bwMode="auto">
          <a:xfrm>
            <a:off x="8785225" y="2901950"/>
            <a:ext cx="10271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1700">
                <a:latin typeface="Times New Roman" panose="02020603050405020304" pitchFamily="18" charset="0"/>
              </a:rPr>
              <a:t>第2分区</a:t>
            </a:r>
          </a:p>
        </p:txBody>
      </p:sp>
      <p:sp>
        <p:nvSpPr>
          <p:cNvPr id="27684" name="Text Box 36"/>
          <p:cNvSpPr txBox="1">
            <a:spLocks noChangeArrowheads="1"/>
          </p:cNvSpPr>
          <p:nvPr/>
        </p:nvSpPr>
        <p:spPr bwMode="auto">
          <a:xfrm>
            <a:off x="8785225" y="3997325"/>
            <a:ext cx="1027113"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1700">
                <a:latin typeface="Times New Roman" panose="02020603050405020304" pitchFamily="18" charset="0"/>
              </a:rPr>
              <a:t>第3分区</a:t>
            </a:r>
          </a:p>
        </p:txBody>
      </p:sp>
      <p:sp>
        <p:nvSpPr>
          <p:cNvPr id="27685" name="Text Box 37"/>
          <p:cNvSpPr txBox="1">
            <a:spLocks noChangeArrowheads="1"/>
          </p:cNvSpPr>
          <p:nvPr/>
        </p:nvSpPr>
        <p:spPr bwMode="auto">
          <a:xfrm>
            <a:off x="6534150" y="6634163"/>
            <a:ext cx="191293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1700">
                <a:latin typeface="Times New Roman" panose="02020603050405020304" pitchFamily="18" charset="0"/>
              </a:rPr>
              <a:t>（</a:t>
            </a:r>
            <a:r>
              <a:rPr lang="en-US" altLang="zh-CN" sz="1700">
                <a:latin typeface="Times New Roman" panose="02020603050405020304" pitchFamily="18" charset="0"/>
              </a:rPr>
              <a:t>b） </a:t>
            </a:r>
            <a:r>
              <a:rPr lang="zh-CN" altLang="en-US" sz="1700">
                <a:latin typeface="Times New Roman" panose="02020603050405020304" pitchFamily="18" charset="0"/>
              </a:rPr>
              <a:t>内存分配图</a:t>
            </a:r>
          </a:p>
        </p:txBody>
      </p:sp>
      <p:sp>
        <p:nvSpPr>
          <p:cNvPr id="27686" name="Text Box 38"/>
          <p:cNvSpPr txBox="1">
            <a:spLocks noChangeArrowheads="1"/>
          </p:cNvSpPr>
          <p:nvPr/>
        </p:nvSpPr>
        <p:spPr bwMode="auto">
          <a:xfrm>
            <a:off x="839788" y="4660900"/>
            <a:ext cx="1914525"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1700">
                <a:solidFill>
                  <a:schemeClr val="bg1"/>
                </a:solidFill>
                <a:latin typeface="Times New Roman" panose="02020603050405020304" pitchFamily="18" charset="0"/>
              </a:rPr>
              <a:t>（</a:t>
            </a:r>
            <a:r>
              <a:rPr lang="en-US" altLang="zh-CN" sz="1700">
                <a:solidFill>
                  <a:schemeClr val="bg1"/>
                </a:solidFill>
                <a:latin typeface="Times New Roman" panose="02020603050405020304" pitchFamily="18" charset="0"/>
              </a:rPr>
              <a:t>a） </a:t>
            </a:r>
            <a:r>
              <a:rPr lang="zh-CN" altLang="en-US" sz="1700">
                <a:solidFill>
                  <a:schemeClr val="bg1"/>
                </a:solidFill>
                <a:latin typeface="Times New Roman" panose="02020603050405020304" pitchFamily="18" charset="0"/>
              </a:rPr>
              <a:t>分区说明表</a:t>
            </a:r>
          </a:p>
        </p:txBody>
      </p:sp>
      <p:sp>
        <p:nvSpPr>
          <p:cNvPr id="27687" name="Rectangle 39"/>
          <p:cNvSpPr>
            <a:spLocks noChangeArrowheads="1"/>
          </p:cNvSpPr>
          <p:nvPr/>
        </p:nvSpPr>
        <p:spPr bwMode="auto">
          <a:xfrm>
            <a:off x="344488" y="1027113"/>
            <a:ext cx="9072562" cy="457200"/>
          </a:xfrm>
          <a:prstGeom prst="rect">
            <a:avLst/>
          </a:prstGeom>
          <a:solidFill>
            <a:srgbClr val="333399"/>
          </a:solidFill>
          <a:ln w="9525">
            <a:solidFill>
              <a:srgbClr val="FFFF00"/>
            </a:solidFill>
            <a:miter lim="800000"/>
            <a:headEnd/>
            <a:tailEnd/>
          </a:ln>
        </p:spPr>
        <p:txBody>
          <a:bodyPr>
            <a:spAutoFit/>
          </a:bodyPr>
          <a:lstStyle>
            <a:lvl1pPr marL="457200" indent="-457200">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400">
                <a:latin typeface="Arial" panose="020B0604020202020204" pitchFamily="34" charset="0"/>
              </a:rPr>
              <a:t>划分分区的方法：（</a:t>
            </a:r>
            <a:r>
              <a:rPr kumimoji="1" lang="en-US" altLang="zh-CN" sz="2400">
                <a:latin typeface="Arial" panose="020B0604020202020204" pitchFamily="34" charset="0"/>
              </a:rPr>
              <a:t>1</a:t>
            </a:r>
            <a:r>
              <a:rPr kumimoji="1" lang="zh-CN" altLang="en-US" sz="2400">
                <a:latin typeface="Arial" panose="020B0604020202020204" pitchFamily="34" charset="0"/>
              </a:rPr>
              <a:t>）分区大小相等； </a:t>
            </a:r>
            <a:r>
              <a:rPr kumimoji="1" lang="en-US" altLang="zh-CN" sz="2400">
                <a:latin typeface="Arial" panose="020B0604020202020204" pitchFamily="34" charset="0"/>
              </a:rPr>
              <a:t>(2) </a:t>
            </a:r>
            <a:r>
              <a:rPr kumimoji="1" lang="zh-CN" altLang="en-US" sz="2400">
                <a:latin typeface="Arial" panose="020B0604020202020204" pitchFamily="34" charset="0"/>
              </a:rPr>
              <a:t>分区大小不等。</a:t>
            </a:r>
          </a:p>
        </p:txBody>
      </p:sp>
    </p:spTree>
  </p:cSld>
  <p:clrMapOvr>
    <a:masterClrMapping/>
  </p:clrMapOvr>
  <p:transition>
    <p:zoom dir="in"/>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742950" y="609600"/>
            <a:ext cx="8420100" cy="685800"/>
          </a:xfrm>
        </p:spPr>
        <p:txBody>
          <a:bodyPr/>
          <a:lstStyle/>
          <a:p>
            <a:pPr>
              <a:defRPr/>
            </a:pPr>
            <a:r>
              <a:rPr lang="zh-CN" altLang="en-US" dirty="0" smtClean="0">
                <a:solidFill>
                  <a:srgbClr val="FFFF00"/>
                </a:solidFill>
                <a:latin typeface="+mj-ea"/>
              </a:rPr>
              <a:t>动态分区分配方式</a:t>
            </a:r>
            <a:endParaRPr lang="en-US" altLang="zh-CN" dirty="0"/>
          </a:p>
        </p:txBody>
      </p:sp>
      <p:sp>
        <p:nvSpPr>
          <p:cNvPr id="25603" name="Rectangle 3"/>
          <p:cNvSpPr>
            <a:spLocks noGrp="1" noChangeArrowheads="1"/>
          </p:cNvSpPr>
          <p:nvPr>
            <p:ph type="body" idx="1"/>
          </p:nvPr>
        </p:nvSpPr>
        <p:spPr>
          <a:xfrm>
            <a:off x="849313" y="1752600"/>
            <a:ext cx="8207375" cy="3733800"/>
          </a:xfrm>
        </p:spPr>
        <p:txBody>
          <a:bodyPr/>
          <a:lstStyle/>
          <a:p>
            <a:pPr>
              <a:spcBef>
                <a:spcPts val="600"/>
              </a:spcBef>
              <a:spcAft>
                <a:spcPts val="600"/>
              </a:spcAft>
              <a:buFont typeface="Wingdings" panose="05000000000000000000" pitchFamily="2" charset="2"/>
              <a:buNone/>
              <a:defRPr/>
            </a:pPr>
            <a:r>
              <a:rPr lang="en-US" altLang="zh-CN" b="1" dirty="0" smtClean="0"/>
              <a:t>	</a:t>
            </a:r>
            <a:r>
              <a:rPr lang="zh-CN" altLang="en-US" b="1" dirty="0" smtClean="0">
                <a:solidFill>
                  <a:srgbClr val="FFFF00"/>
                </a:solidFill>
              </a:rPr>
              <a:t>动态创建分区</a:t>
            </a:r>
            <a:r>
              <a:rPr lang="zh-CN" altLang="en-US" b="1" dirty="0" smtClean="0"/>
              <a:t>：在装入程序时按其初始要求分配，或在其执行过程中通过系统调用进行分配或改变分区大小。</a:t>
            </a:r>
            <a:endParaRPr lang="en-US" altLang="zh-CN" b="1" dirty="0" smtClean="0"/>
          </a:p>
          <a:p>
            <a:pPr indent="20638">
              <a:spcBef>
                <a:spcPts val="600"/>
              </a:spcBef>
              <a:spcAft>
                <a:spcPts val="600"/>
              </a:spcAft>
              <a:buFont typeface="Wingdings" panose="05000000000000000000" pitchFamily="2" charset="2"/>
              <a:buNone/>
              <a:defRPr/>
            </a:pPr>
            <a:r>
              <a:rPr lang="zh-CN" altLang="en-US" b="1" dirty="0" smtClean="0">
                <a:solidFill>
                  <a:srgbClr val="FFFF00"/>
                </a:solidFill>
              </a:rPr>
              <a:t>优点</a:t>
            </a:r>
            <a:r>
              <a:rPr lang="zh-CN" altLang="en-US" b="1" dirty="0" smtClean="0"/>
              <a:t>：没有内碎片</a:t>
            </a:r>
            <a:endParaRPr lang="en-US" altLang="zh-CN" b="1" dirty="0"/>
          </a:p>
          <a:p>
            <a:pPr indent="20638">
              <a:spcBef>
                <a:spcPts val="600"/>
              </a:spcBef>
              <a:spcAft>
                <a:spcPts val="600"/>
              </a:spcAft>
              <a:buFont typeface="Wingdings" panose="05000000000000000000" pitchFamily="2" charset="2"/>
              <a:buNone/>
              <a:defRPr/>
            </a:pPr>
            <a:r>
              <a:rPr lang="zh-CN" altLang="en-US" b="1" dirty="0" smtClean="0">
                <a:solidFill>
                  <a:srgbClr val="FFFF00"/>
                </a:solidFill>
              </a:rPr>
              <a:t>缺点</a:t>
            </a:r>
            <a:r>
              <a:rPr lang="zh-CN" altLang="en-US" b="1" dirty="0" smtClean="0"/>
              <a:t>：有外碎片；如果大小不是任意的，也可能出现内碎片</a:t>
            </a:r>
          </a:p>
        </p:txBody>
      </p:sp>
    </p:spTree>
  </p:cSld>
  <p:clrMapOvr>
    <a:masterClrMapping/>
  </p:clrMapOvr>
  <p:transition>
    <p:zoom dir="in"/>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415925" y="1628775"/>
            <a:ext cx="9145588" cy="482441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lgn="ctr">
            <a:solidFill>
              <a:schemeClr val="tx1"/>
            </a:solidFill>
            <a:prstDash val="solid"/>
            <a:round/>
            <a:headEnd type="none" w="med" len="med"/>
            <a:tailEnd type="none" w="med" len="med"/>
          </a:ln>
          <a:effectLst/>
        </p:spPr>
        <p:txBody>
          <a:bodyPr/>
          <a:lstStyle/>
          <a:p>
            <a:pPr algn="ctr">
              <a:defRPr/>
            </a:pPr>
            <a:endParaRPr lang="zh-CN" altLang="en-US">
              <a:latin typeface="Arial" charset="0"/>
            </a:endParaRPr>
          </a:p>
        </p:txBody>
      </p:sp>
      <p:graphicFrame>
        <p:nvGraphicFramePr>
          <p:cNvPr id="29699" name="Object 2"/>
          <p:cNvGraphicFramePr>
            <a:graphicFrameLocks noChangeAspect="1"/>
          </p:cNvGraphicFramePr>
          <p:nvPr/>
        </p:nvGraphicFramePr>
        <p:xfrm>
          <a:off x="560388" y="2492375"/>
          <a:ext cx="9080500" cy="3554413"/>
        </p:xfrm>
        <a:graphic>
          <a:graphicData uri="http://schemas.openxmlformats.org/presentationml/2006/ole">
            <mc:AlternateContent xmlns:mc="http://schemas.openxmlformats.org/markup-compatibility/2006">
              <mc:Choice xmlns:v="urn:schemas-microsoft-com:vml" Requires="v">
                <p:oleObj spid="_x0000_s29717" name="Visio" r:id="rId3" imgW="7351020" imgH="3117640" progId="Visio.Drawing.11">
                  <p:embed/>
                </p:oleObj>
              </mc:Choice>
              <mc:Fallback>
                <p:oleObj name="Visio" r:id="rId3" imgW="7351020" imgH="311764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388" y="2492375"/>
                        <a:ext cx="9080500" cy="355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2"/>
          <p:cNvSpPr txBox="1">
            <a:spLocks noChangeArrowheads="1"/>
          </p:cNvSpPr>
          <p:nvPr/>
        </p:nvSpPr>
        <p:spPr bwMode="auto">
          <a:xfrm>
            <a:off x="3297238" y="355600"/>
            <a:ext cx="3314700" cy="841375"/>
          </a:xfrm>
          <a:prstGeom prst="rect">
            <a:avLst/>
          </a:prstGeom>
          <a:noFill/>
          <a:ln w="9525">
            <a:noFill/>
            <a:miter lim="800000"/>
            <a:headEnd/>
            <a:tailEnd/>
          </a:ln>
        </p:spPr>
        <p:txBody>
          <a:bodyPr anchor="ctr"/>
          <a:lstStyle/>
          <a:p>
            <a:pPr algn="ctr">
              <a:defRPr/>
            </a:pPr>
            <a:r>
              <a:rPr lang="zh-CN" altLang="en-US" sz="3600" kern="0" dirty="0">
                <a:solidFill>
                  <a:srgbClr val="FFFF00"/>
                </a:solidFill>
                <a:latin typeface="+mj-ea"/>
                <a:ea typeface="+mj-ea"/>
                <a:cs typeface="+mj-cs"/>
              </a:rPr>
              <a:t>动态分区示例</a:t>
            </a:r>
            <a:endParaRPr lang="zh-CN" altLang="en-US" sz="3600" kern="0" dirty="0">
              <a:solidFill>
                <a:srgbClr val="FFFF00"/>
              </a:solidFill>
              <a:latin typeface="+mj-ea"/>
              <a:ea typeface="+mj-ea"/>
              <a:cs typeface="+mj-cs"/>
              <a:hlinkClick r:id="rId5" action="ppaction://hlinksldjump"/>
            </a:endParaRPr>
          </a:p>
        </p:txBody>
      </p:sp>
    </p:spTree>
  </p:cSld>
  <p:clrMapOvr>
    <a:masterClrMapping/>
  </p:clrMapOvr>
  <p:transition>
    <p:zoom dir="in"/>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200025" y="1628775"/>
            <a:ext cx="9490075" cy="482441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lgn="ctr">
            <a:solidFill>
              <a:schemeClr val="tx1"/>
            </a:solidFill>
            <a:prstDash val="solid"/>
            <a:round/>
            <a:headEnd type="none" w="med" len="med"/>
            <a:tailEnd type="none" w="med" len="med"/>
          </a:ln>
          <a:effectLst/>
        </p:spPr>
        <p:txBody>
          <a:bodyPr/>
          <a:lstStyle/>
          <a:p>
            <a:pPr algn="ctr">
              <a:defRPr/>
            </a:pPr>
            <a:endParaRPr lang="zh-CN" altLang="en-US">
              <a:latin typeface="Arial" charset="0"/>
            </a:endParaRPr>
          </a:p>
        </p:txBody>
      </p:sp>
      <p:graphicFrame>
        <p:nvGraphicFramePr>
          <p:cNvPr id="30723" name="Object 2"/>
          <p:cNvGraphicFramePr>
            <a:graphicFrameLocks noChangeAspect="1"/>
          </p:cNvGraphicFramePr>
          <p:nvPr/>
        </p:nvGraphicFramePr>
        <p:xfrm>
          <a:off x="330200" y="2078038"/>
          <a:ext cx="9328150" cy="3654425"/>
        </p:xfrm>
        <a:graphic>
          <a:graphicData uri="http://schemas.openxmlformats.org/presentationml/2006/ole">
            <mc:AlternateContent xmlns:mc="http://schemas.openxmlformats.org/markup-compatibility/2006">
              <mc:Choice xmlns:v="urn:schemas-microsoft-com:vml" Requires="v">
                <p:oleObj spid="_x0000_s30741" name="VISIO" r:id="rId3" imgW="6949440" imgH="2949120" progId="Visio.Drawing.6">
                  <p:embed/>
                </p:oleObj>
              </mc:Choice>
              <mc:Fallback>
                <p:oleObj name="VISIO" r:id="rId3" imgW="6949440" imgH="2949120"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200" y="2078038"/>
                        <a:ext cx="9328150" cy="365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2"/>
          <p:cNvSpPr txBox="1">
            <a:spLocks noChangeArrowheads="1"/>
          </p:cNvSpPr>
          <p:nvPr/>
        </p:nvSpPr>
        <p:spPr bwMode="auto">
          <a:xfrm>
            <a:off x="3297238" y="355600"/>
            <a:ext cx="3314700" cy="841375"/>
          </a:xfrm>
          <a:prstGeom prst="rect">
            <a:avLst/>
          </a:prstGeom>
          <a:noFill/>
          <a:ln w="9525">
            <a:noFill/>
            <a:miter lim="800000"/>
            <a:headEnd/>
            <a:tailEnd/>
          </a:ln>
        </p:spPr>
        <p:txBody>
          <a:bodyPr anchor="ctr"/>
          <a:lstStyle/>
          <a:p>
            <a:pPr algn="ctr">
              <a:defRPr/>
            </a:pPr>
            <a:r>
              <a:rPr lang="zh-CN" altLang="en-US" sz="3600" kern="0" dirty="0">
                <a:solidFill>
                  <a:srgbClr val="FFFF00"/>
                </a:solidFill>
                <a:latin typeface="+mj-ea"/>
                <a:ea typeface="+mj-ea"/>
                <a:cs typeface="+mj-cs"/>
              </a:rPr>
              <a:t>动态分区示例</a:t>
            </a:r>
            <a:endParaRPr lang="zh-CN" altLang="en-US" sz="3600" kern="0" dirty="0">
              <a:solidFill>
                <a:srgbClr val="FFFF00"/>
              </a:solidFill>
              <a:latin typeface="+mj-ea"/>
              <a:ea typeface="+mj-ea"/>
              <a:cs typeface="+mj-cs"/>
              <a:hlinkClick r:id="rId5" action="ppaction://hlinksldjump"/>
            </a:endParaRPr>
          </a:p>
        </p:txBody>
      </p:sp>
    </p:spTree>
  </p:cSld>
  <p:clrMapOvr>
    <a:masterClrMapping/>
  </p:clrMapOvr>
  <p:transition>
    <p:zoom dir="in"/>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297238" y="355600"/>
            <a:ext cx="3314700" cy="841375"/>
          </a:xfrm>
          <a:prstGeom prst="rect">
            <a:avLst/>
          </a:prstGeom>
          <a:noFill/>
          <a:ln w="9525">
            <a:noFill/>
            <a:miter lim="800000"/>
            <a:headEnd/>
            <a:tailEnd/>
          </a:ln>
        </p:spPr>
        <p:txBody>
          <a:bodyPr anchor="ctr"/>
          <a:lstStyle/>
          <a:p>
            <a:pPr algn="ctr">
              <a:defRPr/>
            </a:pPr>
            <a:r>
              <a:rPr lang="zh-CN" altLang="en-US" sz="3600" kern="0" dirty="0">
                <a:solidFill>
                  <a:srgbClr val="FFFF00"/>
                </a:solidFill>
                <a:latin typeface="+mj-ea"/>
                <a:ea typeface="+mj-ea"/>
                <a:cs typeface="+mj-cs"/>
              </a:rPr>
              <a:t>动态分区示例</a:t>
            </a:r>
            <a:endParaRPr lang="zh-CN" altLang="en-US" sz="3600" kern="0" dirty="0">
              <a:solidFill>
                <a:srgbClr val="FFFF00"/>
              </a:solidFill>
              <a:latin typeface="+mj-ea"/>
              <a:ea typeface="+mj-ea"/>
              <a:cs typeface="+mj-cs"/>
              <a:hlinkClick r:id="rId3" action="ppaction://hlinksldjump"/>
            </a:endParaRPr>
          </a:p>
        </p:txBody>
      </p:sp>
      <p:grpSp>
        <p:nvGrpSpPr>
          <p:cNvPr id="31747" name="组合 5"/>
          <p:cNvGrpSpPr>
            <a:grpSpLocks/>
          </p:cNvGrpSpPr>
          <p:nvPr/>
        </p:nvGrpSpPr>
        <p:grpSpPr bwMode="auto">
          <a:xfrm>
            <a:off x="415925" y="1557338"/>
            <a:ext cx="9145588" cy="4824412"/>
            <a:chOff x="415925" y="1557338"/>
            <a:chExt cx="9145588" cy="4824412"/>
          </a:xfrm>
        </p:grpSpPr>
        <p:sp>
          <p:nvSpPr>
            <p:cNvPr id="3" name="矩形 2"/>
            <p:cNvSpPr/>
            <p:nvPr/>
          </p:nvSpPr>
          <p:spPr bwMode="auto">
            <a:xfrm>
              <a:off x="415925" y="1557338"/>
              <a:ext cx="9145588" cy="48244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lgn="ctr">
              <a:solidFill>
                <a:schemeClr val="tx1"/>
              </a:solidFill>
              <a:prstDash val="solid"/>
              <a:round/>
              <a:headEnd type="none" w="med" len="med"/>
              <a:tailEnd type="none" w="med" len="med"/>
            </a:ln>
            <a:effectLst/>
          </p:spPr>
          <p:txBody>
            <a:bodyPr/>
            <a:lstStyle/>
            <a:p>
              <a:pPr algn="ctr">
                <a:defRPr/>
              </a:pPr>
              <a:endParaRPr lang="zh-CN" altLang="en-US">
                <a:latin typeface="Arial" charset="0"/>
              </a:endParaRPr>
            </a:p>
          </p:txBody>
        </p:sp>
        <p:graphicFrame>
          <p:nvGraphicFramePr>
            <p:cNvPr id="31749" name="Object 2"/>
            <p:cNvGraphicFramePr>
              <a:graphicFrameLocks noChangeAspect="1"/>
            </p:cNvGraphicFramePr>
            <p:nvPr/>
          </p:nvGraphicFramePr>
          <p:xfrm>
            <a:off x="1020763" y="1716088"/>
            <a:ext cx="7677150" cy="4376737"/>
          </p:xfrm>
          <a:graphic>
            <a:graphicData uri="http://schemas.openxmlformats.org/presentationml/2006/ole">
              <mc:AlternateContent xmlns:mc="http://schemas.openxmlformats.org/markup-compatibility/2006">
                <mc:Choice xmlns:v="urn:schemas-microsoft-com:vml" Requires="v">
                  <p:oleObj spid="_x0000_s31767" name="VISIO" r:id="rId4" imgW="4647960" imgH="2869920" progId="Visio.Drawing.6">
                    <p:embed/>
                  </p:oleObj>
                </mc:Choice>
                <mc:Fallback>
                  <p:oleObj name="VISIO" r:id="rId4" imgW="4647960" imgH="2869920" progId="Visio.Drawing.6">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0763" y="1716088"/>
                          <a:ext cx="7677150" cy="437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6681788" y="2636838"/>
              <a:ext cx="215900" cy="461962"/>
            </a:xfrm>
            <a:prstGeom prst="rect">
              <a:avLst/>
            </a:prstGeom>
            <a:solidFill>
              <a:schemeClr val="bg2">
                <a:lumMod val="20000"/>
                <a:lumOff val="80000"/>
              </a:schemeClr>
            </a:solidFill>
            <a:ln>
              <a:noFill/>
            </a:ln>
          </p:spPr>
          <p:txBody>
            <a:bodyPr>
              <a:spAutoFit/>
            </a:bodyPr>
            <a:lstStyle/>
            <a:p>
              <a:pPr algn="ctr">
                <a:defRPr/>
              </a:pPr>
              <a:r>
                <a:rPr lang="en-US" altLang="zh-CN" b="0" dirty="0">
                  <a:solidFill>
                    <a:schemeClr val="bg1"/>
                  </a:solidFill>
                  <a:latin typeface="Times New Roman" pitchFamily="18" charset="0"/>
                  <a:cs typeface="Times New Roman" pitchFamily="18" charset="0"/>
                </a:rPr>
                <a:t>5</a:t>
              </a:r>
              <a:endParaRPr lang="zh-CN" altLang="en-US" b="0" dirty="0">
                <a:solidFill>
                  <a:schemeClr val="bg1"/>
                </a:solidFill>
                <a:latin typeface="Times New Roman" pitchFamily="18" charset="0"/>
                <a:cs typeface="Times New Roman" pitchFamily="18" charset="0"/>
              </a:endParaRPr>
            </a:p>
          </p:txBody>
        </p:sp>
      </p:grpSp>
    </p:spTree>
  </p:cSld>
  <p:clrMapOvr>
    <a:masterClrMapping/>
  </p:clrMapOvr>
  <p:transition>
    <p:zoom dir="in"/>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04850" y="44450"/>
            <a:ext cx="8420100" cy="855663"/>
          </a:xfrm>
        </p:spPr>
        <p:txBody>
          <a:bodyPr/>
          <a:lstStyle/>
          <a:p>
            <a:pPr>
              <a:defRPr/>
            </a:pPr>
            <a:r>
              <a:rPr lang="zh-CN" altLang="en-US" dirty="0" smtClean="0">
                <a:solidFill>
                  <a:srgbClr val="FFFF00"/>
                </a:solidFill>
                <a:latin typeface="+mj-ea"/>
              </a:rPr>
              <a:t>动态分区分配方式</a:t>
            </a:r>
            <a:endParaRPr lang="zh-CN" altLang="en-US" dirty="0" smtClean="0">
              <a:solidFill>
                <a:srgbClr val="FFFF00"/>
              </a:solidFill>
              <a:latin typeface="+mj-ea"/>
              <a:hlinkClick r:id="rId2" action="ppaction://hlinksldjump"/>
            </a:endParaRPr>
          </a:p>
        </p:txBody>
      </p:sp>
      <p:grpSp>
        <p:nvGrpSpPr>
          <p:cNvPr id="32771" name="Group 3"/>
          <p:cNvGrpSpPr>
            <a:grpSpLocks/>
          </p:cNvGrpSpPr>
          <p:nvPr/>
        </p:nvGrpSpPr>
        <p:grpSpPr bwMode="auto">
          <a:xfrm>
            <a:off x="5210175" y="2349500"/>
            <a:ext cx="4495800" cy="4119563"/>
            <a:chOff x="-3" y="-3"/>
            <a:chExt cx="1599" cy="2624"/>
          </a:xfrm>
        </p:grpSpPr>
        <p:grpSp>
          <p:nvGrpSpPr>
            <p:cNvPr id="32862" name="Group 4"/>
            <p:cNvGrpSpPr>
              <a:grpSpLocks/>
            </p:cNvGrpSpPr>
            <p:nvPr/>
          </p:nvGrpSpPr>
          <p:grpSpPr bwMode="auto">
            <a:xfrm>
              <a:off x="0" y="0"/>
              <a:ext cx="1593" cy="2618"/>
              <a:chOff x="0" y="0"/>
              <a:chExt cx="1593" cy="2618"/>
            </a:xfrm>
          </p:grpSpPr>
          <p:grpSp>
            <p:nvGrpSpPr>
              <p:cNvPr id="32864" name="Group 5"/>
              <p:cNvGrpSpPr>
                <a:grpSpLocks/>
              </p:cNvGrpSpPr>
              <p:nvPr/>
            </p:nvGrpSpPr>
            <p:grpSpPr bwMode="auto">
              <a:xfrm>
                <a:off x="0" y="0"/>
                <a:ext cx="413" cy="374"/>
                <a:chOff x="0" y="0"/>
                <a:chExt cx="413" cy="374"/>
              </a:xfrm>
            </p:grpSpPr>
            <p:sp>
              <p:nvSpPr>
                <p:cNvPr id="32946" name="Rectangle 6"/>
                <p:cNvSpPr>
                  <a:spLocks noChangeArrowheads="1"/>
                </p:cNvSpPr>
                <p:nvPr/>
              </p:nvSpPr>
              <p:spPr bwMode="auto">
                <a:xfrm>
                  <a:off x="43" y="0"/>
                  <a:ext cx="32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序号</a:t>
                  </a:r>
                  <a:r>
                    <a:rPr lang="en-US" altLang="zh-CN" sz="2000">
                      <a:latin typeface="Times New Roman" panose="02020603050405020304" pitchFamily="18" charset="0"/>
                      <a:cs typeface="Times New Roman" panose="02020603050405020304" pitchFamily="18" charset="0"/>
                    </a:rPr>
                    <a:t>F</a:t>
                  </a:r>
                </a:p>
                <a:p>
                  <a:pPr algn="just">
                    <a:spcBef>
                      <a:spcPct val="0"/>
                    </a:spcBef>
                    <a:buClrTx/>
                    <a:buFontTx/>
                    <a:buNone/>
                  </a:pPr>
                  <a:endParaRPr lang="en-US" altLang="zh-CN" sz="2000">
                    <a:latin typeface="Times New Roman" panose="02020603050405020304" pitchFamily="18" charset="0"/>
                  </a:endParaRPr>
                </a:p>
              </p:txBody>
            </p:sp>
            <p:sp>
              <p:nvSpPr>
                <p:cNvPr id="32947" name="Rectangle 7"/>
                <p:cNvSpPr>
                  <a:spLocks noChangeArrowheads="1"/>
                </p:cNvSpPr>
                <p:nvPr/>
              </p:nvSpPr>
              <p:spPr bwMode="auto">
                <a:xfrm>
                  <a:off x="0" y="0"/>
                  <a:ext cx="41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65" name="Group 8"/>
              <p:cNvGrpSpPr>
                <a:grpSpLocks/>
              </p:cNvGrpSpPr>
              <p:nvPr/>
            </p:nvGrpSpPr>
            <p:grpSpPr bwMode="auto">
              <a:xfrm>
                <a:off x="413" y="0"/>
                <a:ext cx="378" cy="374"/>
                <a:chOff x="413" y="0"/>
                <a:chExt cx="378" cy="374"/>
              </a:xfrm>
            </p:grpSpPr>
            <p:sp>
              <p:nvSpPr>
                <p:cNvPr id="32944" name="Rectangle 9"/>
                <p:cNvSpPr>
                  <a:spLocks noChangeArrowheads="1"/>
                </p:cNvSpPr>
                <p:nvPr/>
              </p:nvSpPr>
              <p:spPr bwMode="auto">
                <a:xfrm>
                  <a:off x="456" y="0"/>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大小</a:t>
                  </a:r>
                  <a:endParaRPr lang="zh-CN" altLang="en-US" sz="2000">
                    <a:latin typeface="Times New Roman" panose="02020603050405020304" pitchFamily="18" charset="0"/>
                    <a:cs typeface="Times New Roman" panose="02020603050405020304" pitchFamily="18" charset="0"/>
                  </a:endParaRPr>
                </a:p>
                <a:p>
                  <a:pPr algn="just">
                    <a:spcBef>
                      <a:spcPct val="0"/>
                    </a:spcBef>
                    <a:buClrTx/>
                    <a:buFontTx/>
                    <a:buNone/>
                  </a:pPr>
                  <a:endParaRPr lang="zh-CN" altLang="en-US" sz="2000">
                    <a:latin typeface="Times New Roman" panose="02020603050405020304" pitchFamily="18" charset="0"/>
                  </a:endParaRPr>
                </a:p>
              </p:txBody>
            </p:sp>
            <p:sp>
              <p:nvSpPr>
                <p:cNvPr id="32945" name="Rectangle 10"/>
                <p:cNvSpPr>
                  <a:spLocks noChangeArrowheads="1"/>
                </p:cNvSpPr>
                <p:nvPr/>
              </p:nvSpPr>
              <p:spPr bwMode="auto">
                <a:xfrm>
                  <a:off x="413" y="0"/>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66" name="Group 11"/>
              <p:cNvGrpSpPr>
                <a:grpSpLocks/>
              </p:cNvGrpSpPr>
              <p:nvPr/>
            </p:nvGrpSpPr>
            <p:grpSpPr bwMode="auto">
              <a:xfrm>
                <a:off x="791" y="0"/>
                <a:ext cx="378" cy="374"/>
                <a:chOff x="791" y="0"/>
                <a:chExt cx="378" cy="374"/>
              </a:xfrm>
            </p:grpSpPr>
            <p:sp>
              <p:nvSpPr>
                <p:cNvPr id="32942" name="Rectangle 12"/>
                <p:cNvSpPr>
                  <a:spLocks noChangeArrowheads="1"/>
                </p:cNvSpPr>
                <p:nvPr/>
              </p:nvSpPr>
              <p:spPr bwMode="auto">
                <a:xfrm>
                  <a:off x="834" y="0"/>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起址</a:t>
                  </a:r>
                  <a:endParaRPr lang="zh-CN" altLang="en-US" sz="2000">
                    <a:latin typeface="Times New Roman" panose="02020603050405020304" pitchFamily="18" charset="0"/>
                    <a:cs typeface="Times New Roman" panose="02020603050405020304" pitchFamily="18" charset="0"/>
                  </a:endParaRPr>
                </a:p>
                <a:p>
                  <a:pPr algn="just">
                    <a:spcBef>
                      <a:spcPct val="0"/>
                    </a:spcBef>
                    <a:buClrTx/>
                    <a:buFontTx/>
                    <a:buNone/>
                  </a:pPr>
                  <a:endParaRPr lang="zh-CN" altLang="en-US" sz="2000">
                    <a:latin typeface="Times New Roman" panose="02020603050405020304" pitchFamily="18" charset="0"/>
                  </a:endParaRPr>
                </a:p>
              </p:txBody>
            </p:sp>
            <p:sp>
              <p:nvSpPr>
                <p:cNvPr id="32943" name="Rectangle 13"/>
                <p:cNvSpPr>
                  <a:spLocks noChangeArrowheads="1"/>
                </p:cNvSpPr>
                <p:nvPr/>
              </p:nvSpPr>
              <p:spPr bwMode="auto">
                <a:xfrm>
                  <a:off x="791" y="0"/>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67" name="Group 14"/>
              <p:cNvGrpSpPr>
                <a:grpSpLocks/>
              </p:cNvGrpSpPr>
              <p:nvPr/>
            </p:nvGrpSpPr>
            <p:grpSpPr bwMode="auto">
              <a:xfrm>
                <a:off x="1169" y="0"/>
                <a:ext cx="424" cy="374"/>
                <a:chOff x="1169" y="0"/>
                <a:chExt cx="424" cy="374"/>
              </a:xfrm>
            </p:grpSpPr>
            <p:sp>
              <p:nvSpPr>
                <p:cNvPr id="32940" name="Rectangle 15"/>
                <p:cNvSpPr>
                  <a:spLocks noChangeArrowheads="1"/>
                </p:cNvSpPr>
                <p:nvPr/>
              </p:nvSpPr>
              <p:spPr bwMode="auto">
                <a:xfrm>
                  <a:off x="1212" y="0"/>
                  <a:ext cx="33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状态</a:t>
                  </a:r>
                  <a:endParaRPr lang="zh-CN" altLang="en-US" sz="2000">
                    <a:latin typeface="Times New Roman" panose="02020603050405020304" pitchFamily="18" charset="0"/>
                    <a:cs typeface="Times New Roman" panose="02020603050405020304" pitchFamily="18" charset="0"/>
                  </a:endParaRPr>
                </a:p>
                <a:p>
                  <a:pPr algn="just">
                    <a:spcBef>
                      <a:spcPct val="0"/>
                    </a:spcBef>
                    <a:buClrTx/>
                    <a:buFontTx/>
                    <a:buNone/>
                  </a:pPr>
                  <a:endParaRPr lang="zh-CN" altLang="en-US" sz="2000">
                    <a:latin typeface="Times New Roman" panose="02020603050405020304" pitchFamily="18" charset="0"/>
                  </a:endParaRPr>
                </a:p>
              </p:txBody>
            </p:sp>
            <p:sp>
              <p:nvSpPr>
                <p:cNvPr id="32941" name="Rectangle 16"/>
                <p:cNvSpPr>
                  <a:spLocks noChangeArrowheads="1"/>
                </p:cNvSpPr>
                <p:nvPr/>
              </p:nvSpPr>
              <p:spPr bwMode="auto">
                <a:xfrm>
                  <a:off x="1169" y="0"/>
                  <a:ext cx="42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68" name="Group 17"/>
              <p:cNvGrpSpPr>
                <a:grpSpLocks/>
              </p:cNvGrpSpPr>
              <p:nvPr/>
            </p:nvGrpSpPr>
            <p:grpSpPr bwMode="auto">
              <a:xfrm>
                <a:off x="0" y="374"/>
                <a:ext cx="413" cy="374"/>
                <a:chOff x="0" y="374"/>
                <a:chExt cx="413" cy="374"/>
              </a:xfrm>
            </p:grpSpPr>
            <p:sp>
              <p:nvSpPr>
                <p:cNvPr id="32938" name="Rectangle 18"/>
                <p:cNvSpPr>
                  <a:spLocks noChangeArrowheads="1"/>
                </p:cNvSpPr>
                <p:nvPr/>
              </p:nvSpPr>
              <p:spPr bwMode="auto">
                <a:xfrm>
                  <a:off x="43" y="374"/>
                  <a:ext cx="32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Times New Roman" panose="02020603050405020304" pitchFamily="18" charset="0"/>
                      <a:cs typeface="Times New Roman" panose="02020603050405020304" pitchFamily="18" charset="0"/>
                    </a:rPr>
                    <a:t>1</a:t>
                  </a:r>
                </a:p>
                <a:p>
                  <a:pPr algn="just">
                    <a:spcBef>
                      <a:spcPct val="0"/>
                    </a:spcBef>
                    <a:buClrTx/>
                    <a:buFontTx/>
                    <a:buNone/>
                  </a:pPr>
                  <a:endParaRPr lang="zh-CN" altLang="en-US" sz="2000">
                    <a:latin typeface="Times New Roman" panose="02020603050405020304" pitchFamily="18" charset="0"/>
                  </a:endParaRPr>
                </a:p>
              </p:txBody>
            </p:sp>
            <p:sp>
              <p:nvSpPr>
                <p:cNvPr id="32939" name="Rectangle 19"/>
                <p:cNvSpPr>
                  <a:spLocks noChangeArrowheads="1"/>
                </p:cNvSpPr>
                <p:nvPr/>
              </p:nvSpPr>
              <p:spPr bwMode="auto">
                <a:xfrm>
                  <a:off x="0" y="374"/>
                  <a:ext cx="41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69" name="Group 20"/>
              <p:cNvGrpSpPr>
                <a:grpSpLocks/>
              </p:cNvGrpSpPr>
              <p:nvPr/>
            </p:nvGrpSpPr>
            <p:grpSpPr bwMode="auto">
              <a:xfrm>
                <a:off x="413" y="374"/>
                <a:ext cx="378" cy="374"/>
                <a:chOff x="413" y="374"/>
                <a:chExt cx="378" cy="374"/>
              </a:xfrm>
            </p:grpSpPr>
            <p:sp>
              <p:nvSpPr>
                <p:cNvPr id="32936" name="Rectangle 21"/>
                <p:cNvSpPr>
                  <a:spLocks noChangeArrowheads="1"/>
                </p:cNvSpPr>
                <p:nvPr/>
              </p:nvSpPr>
              <p:spPr bwMode="auto">
                <a:xfrm>
                  <a:off x="456" y="374"/>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Times New Roman" panose="02020603050405020304" pitchFamily="18" charset="0"/>
                      <a:cs typeface="Times New Roman" panose="02020603050405020304" pitchFamily="18" charset="0"/>
                    </a:rPr>
                    <a:t>32</a:t>
                  </a:r>
                  <a:r>
                    <a:rPr lang="en-US" altLang="zh-CN" sz="2000">
                      <a:latin typeface="Times New Roman" panose="02020603050405020304" pitchFamily="18" charset="0"/>
                      <a:cs typeface="Times New Roman" panose="02020603050405020304" pitchFamily="18" charset="0"/>
                    </a:rPr>
                    <a:t>K</a:t>
                  </a:r>
                </a:p>
                <a:p>
                  <a:pPr algn="just">
                    <a:spcBef>
                      <a:spcPct val="0"/>
                    </a:spcBef>
                    <a:buClrTx/>
                    <a:buFontTx/>
                    <a:buNone/>
                  </a:pPr>
                  <a:endParaRPr lang="en-US" altLang="zh-CN" sz="2000">
                    <a:latin typeface="Times New Roman" panose="02020603050405020304" pitchFamily="18" charset="0"/>
                  </a:endParaRPr>
                </a:p>
              </p:txBody>
            </p:sp>
            <p:sp>
              <p:nvSpPr>
                <p:cNvPr id="32937" name="Rectangle 22"/>
                <p:cNvSpPr>
                  <a:spLocks noChangeArrowheads="1"/>
                </p:cNvSpPr>
                <p:nvPr/>
              </p:nvSpPr>
              <p:spPr bwMode="auto">
                <a:xfrm>
                  <a:off x="413" y="374"/>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70" name="Group 23"/>
              <p:cNvGrpSpPr>
                <a:grpSpLocks/>
              </p:cNvGrpSpPr>
              <p:nvPr/>
            </p:nvGrpSpPr>
            <p:grpSpPr bwMode="auto">
              <a:xfrm>
                <a:off x="791" y="374"/>
                <a:ext cx="378" cy="374"/>
                <a:chOff x="791" y="374"/>
                <a:chExt cx="378" cy="374"/>
              </a:xfrm>
            </p:grpSpPr>
            <p:sp>
              <p:nvSpPr>
                <p:cNvPr id="32934" name="Rectangle 24"/>
                <p:cNvSpPr>
                  <a:spLocks noChangeArrowheads="1"/>
                </p:cNvSpPr>
                <p:nvPr/>
              </p:nvSpPr>
              <p:spPr bwMode="auto">
                <a:xfrm>
                  <a:off x="834" y="374"/>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Times New Roman" panose="02020603050405020304" pitchFamily="18" charset="0"/>
                      <a:cs typeface="Times New Roman" panose="02020603050405020304" pitchFamily="18" charset="0"/>
                    </a:rPr>
                    <a:t>60</a:t>
                  </a:r>
                  <a:r>
                    <a:rPr lang="en-US" altLang="zh-CN" sz="2000">
                      <a:latin typeface="Times New Roman" panose="02020603050405020304" pitchFamily="18" charset="0"/>
                      <a:cs typeface="Times New Roman" panose="02020603050405020304" pitchFamily="18" charset="0"/>
                    </a:rPr>
                    <a:t>K</a:t>
                  </a:r>
                </a:p>
                <a:p>
                  <a:pPr algn="just">
                    <a:spcBef>
                      <a:spcPct val="0"/>
                    </a:spcBef>
                    <a:buClrTx/>
                    <a:buFontTx/>
                    <a:buNone/>
                  </a:pPr>
                  <a:endParaRPr lang="en-US" altLang="zh-CN" sz="2000">
                    <a:latin typeface="Times New Roman" panose="02020603050405020304" pitchFamily="18" charset="0"/>
                  </a:endParaRPr>
                </a:p>
              </p:txBody>
            </p:sp>
            <p:sp>
              <p:nvSpPr>
                <p:cNvPr id="32935" name="Rectangle 25"/>
                <p:cNvSpPr>
                  <a:spLocks noChangeArrowheads="1"/>
                </p:cNvSpPr>
                <p:nvPr/>
              </p:nvSpPr>
              <p:spPr bwMode="auto">
                <a:xfrm>
                  <a:off x="791" y="374"/>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71" name="Group 26"/>
              <p:cNvGrpSpPr>
                <a:grpSpLocks/>
              </p:cNvGrpSpPr>
              <p:nvPr/>
            </p:nvGrpSpPr>
            <p:grpSpPr bwMode="auto">
              <a:xfrm>
                <a:off x="1169" y="374"/>
                <a:ext cx="424" cy="374"/>
                <a:chOff x="1169" y="374"/>
                <a:chExt cx="424" cy="374"/>
              </a:xfrm>
            </p:grpSpPr>
            <p:sp>
              <p:nvSpPr>
                <p:cNvPr id="32932" name="Rectangle 27"/>
                <p:cNvSpPr>
                  <a:spLocks noChangeArrowheads="1"/>
                </p:cNvSpPr>
                <p:nvPr/>
              </p:nvSpPr>
              <p:spPr bwMode="auto">
                <a:xfrm>
                  <a:off x="1212" y="374"/>
                  <a:ext cx="33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空闲</a:t>
                  </a:r>
                  <a:endParaRPr lang="zh-CN" altLang="en-US" sz="2000">
                    <a:latin typeface="Times New Roman" panose="02020603050405020304" pitchFamily="18" charset="0"/>
                    <a:cs typeface="Times New Roman" panose="02020603050405020304" pitchFamily="18" charset="0"/>
                  </a:endParaRPr>
                </a:p>
                <a:p>
                  <a:pPr algn="just">
                    <a:spcBef>
                      <a:spcPct val="0"/>
                    </a:spcBef>
                    <a:buClrTx/>
                    <a:buFontTx/>
                    <a:buNone/>
                  </a:pPr>
                  <a:endParaRPr lang="zh-CN" altLang="en-US" sz="2000">
                    <a:latin typeface="Times New Roman" panose="02020603050405020304" pitchFamily="18" charset="0"/>
                  </a:endParaRPr>
                </a:p>
              </p:txBody>
            </p:sp>
            <p:sp>
              <p:nvSpPr>
                <p:cNvPr id="32933" name="Rectangle 28"/>
                <p:cNvSpPr>
                  <a:spLocks noChangeArrowheads="1"/>
                </p:cNvSpPr>
                <p:nvPr/>
              </p:nvSpPr>
              <p:spPr bwMode="auto">
                <a:xfrm>
                  <a:off x="1169" y="374"/>
                  <a:ext cx="42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72" name="Group 29"/>
              <p:cNvGrpSpPr>
                <a:grpSpLocks/>
              </p:cNvGrpSpPr>
              <p:nvPr/>
            </p:nvGrpSpPr>
            <p:grpSpPr bwMode="auto">
              <a:xfrm>
                <a:off x="0" y="748"/>
                <a:ext cx="413" cy="374"/>
                <a:chOff x="0" y="748"/>
                <a:chExt cx="413" cy="374"/>
              </a:xfrm>
            </p:grpSpPr>
            <p:sp>
              <p:nvSpPr>
                <p:cNvPr id="32930" name="Rectangle 30"/>
                <p:cNvSpPr>
                  <a:spLocks noChangeArrowheads="1"/>
                </p:cNvSpPr>
                <p:nvPr/>
              </p:nvSpPr>
              <p:spPr bwMode="auto">
                <a:xfrm>
                  <a:off x="43" y="748"/>
                  <a:ext cx="32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Times New Roman" panose="02020603050405020304" pitchFamily="18" charset="0"/>
                      <a:cs typeface="Times New Roman" panose="02020603050405020304" pitchFamily="18" charset="0"/>
                    </a:rPr>
                    <a:t>2</a:t>
                  </a:r>
                </a:p>
                <a:p>
                  <a:pPr algn="just">
                    <a:spcBef>
                      <a:spcPct val="0"/>
                    </a:spcBef>
                    <a:buClrTx/>
                    <a:buFontTx/>
                    <a:buNone/>
                  </a:pPr>
                  <a:endParaRPr lang="zh-CN" altLang="en-US" sz="2000">
                    <a:latin typeface="Times New Roman" panose="02020603050405020304" pitchFamily="18" charset="0"/>
                  </a:endParaRPr>
                </a:p>
              </p:txBody>
            </p:sp>
            <p:sp>
              <p:nvSpPr>
                <p:cNvPr id="32931" name="Rectangle 31"/>
                <p:cNvSpPr>
                  <a:spLocks noChangeArrowheads="1"/>
                </p:cNvSpPr>
                <p:nvPr/>
              </p:nvSpPr>
              <p:spPr bwMode="auto">
                <a:xfrm>
                  <a:off x="0" y="748"/>
                  <a:ext cx="41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73" name="Group 32"/>
              <p:cNvGrpSpPr>
                <a:grpSpLocks/>
              </p:cNvGrpSpPr>
              <p:nvPr/>
            </p:nvGrpSpPr>
            <p:grpSpPr bwMode="auto">
              <a:xfrm>
                <a:off x="413" y="748"/>
                <a:ext cx="378" cy="374"/>
                <a:chOff x="413" y="748"/>
                <a:chExt cx="378" cy="374"/>
              </a:xfrm>
            </p:grpSpPr>
            <p:sp>
              <p:nvSpPr>
                <p:cNvPr id="32928" name="Rectangle 33"/>
                <p:cNvSpPr>
                  <a:spLocks noChangeArrowheads="1"/>
                </p:cNvSpPr>
                <p:nvPr/>
              </p:nvSpPr>
              <p:spPr bwMode="auto">
                <a:xfrm>
                  <a:off x="456" y="748"/>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Times New Roman" panose="02020603050405020304" pitchFamily="18" charset="0"/>
                      <a:cs typeface="Times New Roman" panose="02020603050405020304" pitchFamily="18" charset="0"/>
                    </a:rPr>
                    <a:t>300</a:t>
                  </a:r>
                  <a:r>
                    <a:rPr lang="en-US" altLang="zh-CN" sz="2000">
                      <a:latin typeface="Times New Roman" panose="02020603050405020304" pitchFamily="18" charset="0"/>
                      <a:cs typeface="Times New Roman" panose="02020603050405020304" pitchFamily="18" charset="0"/>
                    </a:rPr>
                    <a:t>K</a:t>
                  </a:r>
                </a:p>
                <a:p>
                  <a:pPr algn="just">
                    <a:spcBef>
                      <a:spcPct val="0"/>
                    </a:spcBef>
                    <a:buClrTx/>
                    <a:buFontTx/>
                    <a:buNone/>
                  </a:pPr>
                  <a:endParaRPr lang="en-US" altLang="zh-CN" sz="2000">
                    <a:latin typeface="Times New Roman" panose="02020603050405020304" pitchFamily="18" charset="0"/>
                  </a:endParaRPr>
                </a:p>
              </p:txBody>
            </p:sp>
            <p:sp>
              <p:nvSpPr>
                <p:cNvPr id="32929" name="Rectangle 34"/>
                <p:cNvSpPr>
                  <a:spLocks noChangeArrowheads="1"/>
                </p:cNvSpPr>
                <p:nvPr/>
              </p:nvSpPr>
              <p:spPr bwMode="auto">
                <a:xfrm>
                  <a:off x="413" y="748"/>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74" name="Group 35"/>
              <p:cNvGrpSpPr>
                <a:grpSpLocks/>
              </p:cNvGrpSpPr>
              <p:nvPr/>
            </p:nvGrpSpPr>
            <p:grpSpPr bwMode="auto">
              <a:xfrm>
                <a:off x="791" y="748"/>
                <a:ext cx="378" cy="374"/>
                <a:chOff x="791" y="748"/>
                <a:chExt cx="378" cy="374"/>
              </a:xfrm>
            </p:grpSpPr>
            <p:sp>
              <p:nvSpPr>
                <p:cNvPr id="32926" name="Rectangle 36"/>
                <p:cNvSpPr>
                  <a:spLocks noChangeArrowheads="1"/>
                </p:cNvSpPr>
                <p:nvPr/>
              </p:nvSpPr>
              <p:spPr bwMode="auto">
                <a:xfrm>
                  <a:off x="834" y="748"/>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Times New Roman" panose="02020603050405020304" pitchFamily="18" charset="0"/>
                      <a:cs typeface="Times New Roman" panose="02020603050405020304" pitchFamily="18" charset="0"/>
                    </a:rPr>
                    <a:t>212</a:t>
                  </a:r>
                  <a:r>
                    <a:rPr lang="en-US" altLang="zh-CN" sz="2000">
                      <a:latin typeface="Times New Roman" panose="02020603050405020304" pitchFamily="18" charset="0"/>
                      <a:cs typeface="Times New Roman" panose="02020603050405020304" pitchFamily="18" charset="0"/>
                    </a:rPr>
                    <a:t>K</a:t>
                  </a:r>
                </a:p>
                <a:p>
                  <a:pPr algn="just">
                    <a:spcBef>
                      <a:spcPct val="0"/>
                    </a:spcBef>
                    <a:buClrTx/>
                    <a:buFontTx/>
                    <a:buNone/>
                  </a:pPr>
                  <a:endParaRPr lang="en-US" altLang="zh-CN" sz="2000">
                    <a:latin typeface="Times New Roman" panose="02020603050405020304" pitchFamily="18" charset="0"/>
                  </a:endParaRPr>
                </a:p>
              </p:txBody>
            </p:sp>
            <p:sp>
              <p:nvSpPr>
                <p:cNvPr id="32927" name="Rectangle 37"/>
                <p:cNvSpPr>
                  <a:spLocks noChangeArrowheads="1"/>
                </p:cNvSpPr>
                <p:nvPr/>
              </p:nvSpPr>
              <p:spPr bwMode="auto">
                <a:xfrm>
                  <a:off x="791" y="748"/>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75" name="Group 38"/>
              <p:cNvGrpSpPr>
                <a:grpSpLocks/>
              </p:cNvGrpSpPr>
              <p:nvPr/>
            </p:nvGrpSpPr>
            <p:grpSpPr bwMode="auto">
              <a:xfrm>
                <a:off x="1169" y="748"/>
                <a:ext cx="424" cy="374"/>
                <a:chOff x="1169" y="748"/>
                <a:chExt cx="424" cy="374"/>
              </a:xfrm>
            </p:grpSpPr>
            <p:sp>
              <p:nvSpPr>
                <p:cNvPr id="32924" name="Rectangle 39"/>
                <p:cNvSpPr>
                  <a:spLocks noChangeArrowheads="1"/>
                </p:cNvSpPr>
                <p:nvPr/>
              </p:nvSpPr>
              <p:spPr bwMode="auto">
                <a:xfrm>
                  <a:off x="1212" y="748"/>
                  <a:ext cx="33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空闲</a:t>
                  </a:r>
                  <a:endParaRPr lang="zh-CN" altLang="en-US" sz="2000">
                    <a:latin typeface="Times New Roman" panose="02020603050405020304" pitchFamily="18" charset="0"/>
                    <a:cs typeface="Times New Roman" panose="02020603050405020304" pitchFamily="18" charset="0"/>
                  </a:endParaRPr>
                </a:p>
                <a:p>
                  <a:pPr algn="just">
                    <a:spcBef>
                      <a:spcPct val="0"/>
                    </a:spcBef>
                    <a:buClrTx/>
                    <a:buFontTx/>
                    <a:buNone/>
                  </a:pPr>
                  <a:endParaRPr lang="zh-CN" altLang="en-US" sz="2000">
                    <a:latin typeface="Times New Roman" panose="02020603050405020304" pitchFamily="18" charset="0"/>
                  </a:endParaRPr>
                </a:p>
              </p:txBody>
            </p:sp>
            <p:sp>
              <p:nvSpPr>
                <p:cNvPr id="32925" name="Rectangle 40"/>
                <p:cNvSpPr>
                  <a:spLocks noChangeArrowheads="1"/>
                </p:cNvSpPr>
                <p:nvPr/>
              </p:nvSpPr>
              <p:spPr bwMode="auto">
                <a:xfrm>
                  <a:off x="1169" y="748"/>
                  <a:ext cx="42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76" name="Group 41"/>
              <p:cNvGrpSpPr>
                <a:grpSpLocks/>
              </p:cNvGrpSpPr>
              <p:nvPr/>
            </p:nvGrpSpPr>
            <p:grpSpPr bwMode="auto">
              <a:xfrm>
                <a:off x="0" y="1122"/>
                <a:ext cx="413" cy="374"/>
                <a:chOff x="0" y="1122"/>
                <a:chExt cx="413" cy="374"/>
              </a:xfrm>
            </p:grpSpPr>
            <p:sp>
              <p:nvSpPr>
                <p:cNvPr id="32922" name="Rectangle 42"/>
                <p:cNvSpPr>
                  <a:spLocks noChangeArrowheads="1"/>
                </p:cNvSpPr>
                <p:nvPr/>
              </p:nvSpPr>
              <p:spPr bwMode="auto">
                <a:xfrm>
                  <a:off x="43" y="1122"/>
                  <a:ext cx="32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Times New Roman" panose="02020603050405020304" pitchFamily="18" charset="0"/>
                      <a:cs typeface="Times New Roman" panose="02020603050405020304" pitchFamily="18" charset="0"/>
                    </a:rPr>
                    <a:t>3</a:t>
                  </a:r>
                </a:p>
                <a:p>
                  <a:pPr algn="just">
                    <a:spcBef>
                      <a:spcPct val="0"/>
                    </a:spcBef>
                    <a:buClrTx/>
                    <a:buFontTx/>
                    <a:buNone/>
                  </a:pPr>
                  <a:endParaRPr lang="zh-CN" altLang="en-US" sz="2000">
                    <a:latin typeface="Times New Roman" panose="02020603050405020304" pitchFamily="18" charset="0"/>
                  </a:endParaRPr>
                </a:p>
              </p:txBody>
            </p:sp>
            <p:sp>
              <p:nvSpPr>
                <p:cNvPr id="32923" name="Rectangle 43"/>
                <p:cNvSpPr>
                  <a:spLocks noChangeArrowheads="1"/>
                </p:cNvSpPr>
                <p:nvPr/>
              </p:nvSpPr>
              <p:spPr bwMode="auto">
                <a:xfrm>
                  <a:off x="0" y="1122"/>
                  <a:ext cx="41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77" name="Group 44"/>
              <p:cNvGrpSpPr>
                <a:grpSpLocks/>
              </p:cNvGrpSpPr>
              <p:nvPr/>
            </p:nvGrpSpPr>
            <p:grpSpPr bwMode="auto">
              <a:xfrm>
                <a:off x="413" y="1122"/>
                <a:ext cx="378" cy="374"/>
                <a:chOff x="413" y="1122"/>
                <a:chExt cx="378" cy="374"/>
              </a:xfrm>
            </p:grpSpPr>
            <p:sp>
              <p:nvSpPr>
                <p:cNvPr id="32920" name="Rectangle 45"/>
                <p:cNvSpPr>
                  <a:spLocks noChangeArrowheads="1"/>
                </p:cNvSpPr>
                <p:nvPr/>
              </p:nvSpPr>
              <p:spPr bwMode="auto">
                <a:xfrm>
                  <a:off x="456" y="1122"/>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Times New Roman" panose="02020603050405020304" pitchFamily="18" charset="0"/>
                      <a:cs typeface="Times New Roman" panose="02020603050405020304" pitchFamily="18" charset="0"/>
                    </a:rPr>
                    <a:t>—</a:t>
                  </a:r>
                </a:p>
                <a:p>
                  <a:pPr algn="just">
                    <a:spcBef>
                      <a:spcPct val="0"/>
                    </a:spcBef>
                    <a:buClrTx/>
                    <a:buFontTx/>
                    <a:buNone/>
                  </a:pPr>
                  <a:endParaRPr lang="zh-CN" altLang="en-US" sz="2000">
                    <a:latin typeface="Times New Roman" panose="02020603050405020304" pitchFamily="18" charset="0"/>
                  </a:endParaRPr>
                </a:p>
              </p:txBody>
            </p:sp>
            <p:sp>
              <p:nvSpPr>
                <p:cNvPr id="32921" name="Rectangle 46"/>
                <p:cNvSpPr>
                  <a:spLocks noChangeArrowheads="1"/>
                </p:cNvSpPr>
                <p:nvPr/>
              </p:nvSpPr>
              <p:spPr bwMode="auto">
                <a:xfrm>
                  <a:off x="413" y="1122"/>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78" name="Group 47"/>
              <p:cNvGrpSpPr>
                <a:grpSpLocks/>
              </p:cNvGrpSpPr>
              <p:nvPr/>
            </p:nvGrpSpPr>
            <p:grpSpPr bwMode="auto">
              <a:xfrm>
                <a:off x="791" y="1122"/>
                <a:ext cx="378" cy="374"/>
                <a:chOff x="791" y="1122"/>
                <a:chExt cx="378" cy="374"/>
              </a:xfrm>
            </p:grpSpPr>
            <p:sp>
              <p:nvSpPr>
                <p:cNvPr id="32918" name="Rectangle 48"/>
                <p:cNvSpPr>
                  <a:spLocks noChangeArrowheads="1"/>
                </p:cNvSpPr>
                <p:nvPr/>
              </p:nvSpPr>
              <p:spPr bwMode="auto">
                <a:xfrm>
                  <a:off x="834" y="1122"/>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Times New Roman" panose="02020603050405020304" pitchFamily="18" charset="0"/>
                      <a:cs typeface="Times New Roman" panose="02020603050405020304" pitchFamily="18" charset="0"/>
                    </a:rPr>
                    <a:t>—</a:t>
                  </a:r>
                </a:p>
                <a:p>
                  <a:pPr algn="just">
                    <a:spcBef>
                      <a:spcPct val="0"/>
                    </a:spcBef>
                    <a:buClrTx/>
                    <a:buFontTx/>
                    <a:buNone/>
                  </a:pPr>
                  <a:endParaRPr lang="zh-CN" altLang="en-US" sz="2000">
                    <a:latin typeface="Times New Roman" panose="02020603050405020304" pitchFamily="18" charset="0"/>
                  </a:endParaRPr>
                </a:p>
              </p:txBody>
            </p:sp>
            <p:sp>
              <p:nvSpPr>
                <p:cNvPr id="32919" name="Rectangle 49"/>
                <p:cNvSpPr>
                  <a:spLocks noChangeArrowheads="1"/>
                </p:cNvSpPr>
                <p:nvPr/>
              </p:nvSpPr>
              <p:spPr bwMode="auto">
                <a:xfrm>
                  <a:off x="791" y="1122"/>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79" name="Group 50"/>
              <p:cNvGrpSpPr>
                <a:grpSpLocks/>
              </p:cNvGrpSpPr>
              <p:nvPr/>
            </p:nvGrpSpPr>
            <p:grpSpPr bwMode="auto">
              <a:xfrm>
                <a:off x="1169" y="1122"/>
                <a:ext cx="424" cy="374"/>
                <a:chOff x="1169" y="1122"/>
                <a:chExt cx="424" cy="374"/>
              </a:xfrm>
            </p:grpSpPr>
            <p:sp>
              <p:nvSpPr>
                <p:cNvPr id="32916" name="Rectangle 51"/>
                <p:cNvSpPr>
                  <a:spLocks noChangeArrowheads="1"/>
                </p:cNvSpPr>
                <p:nvPr/>
              </p:nvSpPr>
              <p:spPr bwMode="auto">
                <a:xfrm>
                  <a:off x="1212" y="1122"/>
                  <a:ext cx="33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空表目</a:t>
                  </a:r>
                  <a:endParaRPr lang="zh-CN" altLang="en-US" sz="2000">
                    <a:latin typeface="Times New Roman" panose="02020603050405020304" pitchFamily="18" charset="0"/>
                    <a:cs typeface="Times New Roman" panose="02020603050405020304" pitchFamily="18" charset="0"/>
                  </a:endParaRPr>
                </a:p>
                <a:p>
                  <a:pPr algn="just">
                    <a:spcBef>
                      <a:spcPct val="0"/>
                    </a:spcBef>
                    <a:buClrTx/>
                    <a:buFontTx/>
                    <a:buNone/>
                  </a:pPr>
                  <a:endParaRPr lang="zh-CN" altLang="en-US" sz="2000">
                    <a:latin typeface="Times New Roman" panose="02020603050405020304" pitchFamily="18" charset="0"/>
                  </a:endParaRPr>
                </a:p>
              </p:txBody>
            </p:sp>
            <p:sp>
              <p:nvSpPr>
                <p:cNvPr id="32917" name="Rectangle 52"/>
                <p:cNvSpPr>
                  <a:spLocks noChangeArrowheads="1"/>
                </p:cNvSpPr>
                <p:nvPr/>
              </p:nvSpPr>
              <p:spPr bwMode="auto">
                <a:xfrm>
                  <a:off x="1169" y="1122"/>
                  <a:ext cx="42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80" name="Group 53"/>
              <p:cNvGrpSpPr>
                <a:grpSpLocks/>
              </p:cNvGrpSpPr>
              <p:nvPr/>
            </p:nvGrpSpPr>
            <p:grpSpPr bwMode="auto">
              <a:xfrm>
                <a:off x="0" y="1496"/>
                <a:ext cx="413" cy="374"/>
                <a:chOff x="0" y="1496"/>
                <a:chExt cx="413" cy="374"/>
              </a:xfrm>
            </p:grpSpPr>
            <p:sp>
              <p:nvSpPr>
                <p:cNvPr id="32914" name="Rectangle 54"/>
                <p:cNvSpPr>
                  <a:spLocks noChangeArrowheads="1"/>
                </p:cNvSpPr>
                <p:nvPr/>
              </p:nvSpPr>
              <p:spPr bwMode="auto">
                <a:xfrm>
                  <a:off x="43" y="1496"/>
                  <a:ext cx="32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Times New Roman" panose="02020603050405020304" pitchFamily="18" charset="0"/>
                      <a:cs typeface="Times New Roman" panose="02020603050405020304" pitchFamily="18" charset="0"/>
                    </a:rPr>
                    <a:t>4</a:t>
                  </a:r>
                </a:p>
                <a:p>
                  <a:pPr algn="just">
                    <a:spcBef>
                      <a:spcPct val="0"/>
                    </a:spcBef>
                    <a:buClrTx/>
                    <a:buFontTx/>
                    <a:buNone/>
                  </a:pPr>
                  <a:endParaRPr lang="zh-CN" altLang="en-US" sz="2000">
                    <a:latin typeface="Times New Roman" panose="02020603050405020304" pitchFamily="18" charset="0"/>
                  </a:endParaRPr>
                </a:p>
              </p:txBody>
            </p:sp>
            <p:sp>
              <p:nvSpPr>
                <p:cNvPr id="32915" name="Rectangle 55"/>
                <p:cNvSpPr>
                  <a:spLocks noChangeArrowheads="1"/>
                </p:cNvSpPr>
                <p:nvPr/>
              </p:nvSpPr>
              <p:spPr bwMode="auto">
                <a:xfrm>
                  <a:off x="0" y="1496"/>
                  <a:ext cx="41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81" name="Group 56"/>
              <p:cNvGrpSpPr>
                <a:grpSpLocks/>
              </p:cNvGrpSpPr>
              <p:nvPr/>
            </p:nvGrpSpPr>
            <p:grpSpPr bwMode="auto">
              <a:xfrm>
                <a:off x="413" y="1496"/>
                <a:ext cx="378" cy="374"/>
                <a:chOff x="413" y="1496"/>
                <a:chExt cx="378" cy="374"/>
              </a:xfrm>
            </p:grpSpPr>
            <p:sp>
              <p:nvSpPr>
                <p:cNvPr id="32912" name="Rectangle 57"/>
                <p:cNvSpPr>
                  <a:spLocks noChangeArrowheads="1"/>
                </p:cNvSpPr>
                <p:nvPr/>
              </p:nvSpPr>
              <p:spPr bwMode="auto">
                <a:xfrm>
                  <a:off x="456" y="1496"/>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Times New Roman" panose="02020603050405020304" pitchFamily="18" charset="0"/>
                      <a:cs typeface="Times New Roman" panose="02020603050405020304" pitchFamily="18" charset="0"/>
                    </a:rPr>
                    <a:t>—</a:t>
                  </a:r>
                </a:p>
                <a:p>
                  <a:pPr algn="just">
                    <a:spcBef>
                      <a:spcPct val="0"/>
                    </a:spcBef>
                    <a:buClrTx/>
                    <a:buFontTx/>
                    <a:buNone/>
                  </a:pPr>
                  <a:endParaRPr lang="zh-CN" altLang="en-US" sz="2000">
                    <a:latin typeface="Times New Roman" panose="02020603050405020304" pitchFamily="18" charset="0"/>
                  </a:endParaRPr>
                </a:p>
              </p:txBody>
            </p:sp>
            <p:sp>
              <p:nvSpPr>
                <p:cNvPr id="32913" name="Rectangle 58"/>
                <p:cNvSpPr>
                  <a:spLocks noChangeArrowheads="1"/>
                </p:cNvSpPr>
                <p:nvPr/>
              </p:nvSpPr>
              <p:spPr bwMode="auto">
                <a:xfrm>
                  <a:off x="413" y="1496"/>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82" name="Group 59"/>
              <p:cNvGrpSpPr>
                <a:grpSpLocks/>
              </p:cNvGrpSpPr>
              <p:nvPr/>
            </p:nvGrpSpPr>
            <p:grpSpPr bwMode="auto">
              <a:xfrm>
                <a:off x="791" y="1496"/>
                <a:ext cx="378" cy="374"/>
                <a:chOff x="791" y="1496"/>
                <a:chExt cx="378" cy="374"/>
              </a:xfrm>
            </p:grpSpPr>
            <p:sp>
              <p:nvSpPr>
                <p:cNvPr id="32910" name="Rectangle 60"/>
                <p:cNvSpPr>
                  <a:spLocks noChangeArrowheads="1"/>
                </p:cNvSpPr>
                <p:nvPr/>
              </p:nvSpPr>
              <p:spPr bwMode="auto">
                <a:xfrm>
                  <a:off x="834" y="1496"/>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Times New Roman" panose="02020603050405020304" pitchFamily="18" charset="0"/>
                      <a:cs typeface="Times New Roman" panose="02020603050405020304" pitchFamily="18" charset="0"/>
                    </a:rPr>
                    <a:t>—</a:t>
                  </a:r>
                </a:p>
                <a:p>
                  <a:pPr algn="just">
                    <a:spcBef>
                      <a:spcPct val="0"/>
                    </a:spcBef>
                    <a:buClrTx/>
                    <a:buFontTx/>
                    <a:buNone/>
                  </a:pPr>
                  <a:endParaRPr lang="zh-CN" altLang="en-US" sz="2000">
                    <a:latin typeface="Times New Roman" panose="02020603050405020304" pitchFamily="18" charset="0"/>
                  </a:endParaRPr>
                </a:p>
              </p:txBody>
            </p:sp>
            <p:sp>
              <p:nvSpPr>
                <p:cNvPr id="32911" name="Rectangle 61"/>
                <p:cNvSpPr>
                  <a:spLocks noChangeArrowheads="1"/>
                </p:cNvSpPr>
                <p:nvPr/>
              </p:nvSpPr>
              <p:spPr bwMode="auto">
                <a:xfrm>
                  <a:off x="791" y="1496"/>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83" name="Group 62"/>
              <p:cNvGrpSpPr>
                <a:grpSpLocks/>
              </p:cNvGrpSpPr>
              <p:nvPr/>
            </p:nvGrpSpPr>
            <p:grpSpPr bwMode="auto">
              <a:xfrm>
                <a:off x="1169" y="1496"/>
                <a:ext cx="424" cy="374"/>
                <a:chOff x="1169" y="1496"/>
                <a:chExt cx="424" cy="374"/>
              </a:xfrm>
            </p:grpSpPr>
            <p:sp>
              <p:nvSpPr>
                <p:cNvPr id="32908" name="Rectangle 63"/>
                <p:cNvSpPr>
                  <a:spLocks noChangeArrowheads="1"/>
                </p:cNvSpPr>
                <p:nvPr/>
              </p:nvSpPr>
              <p:spPr bwMode="auto">
                <a:xfrm>
                  <a:off x="1212" y="1496"/>
                  <a:ext cx="33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空表目</a:t>
                  </a:r>
                  <a:endParaRPr lang="zh-CN" altLang="en-US" sz="2000">
                    <a:latin typeface="Times New Roman" panose="02020603050405020304" pitchFamily="18" charset="0"/>
                    <a:cs typeface="Times New Roman" panose="02020603050405020304" pitchFamily="18" charset="0"/>
                  </a:endParaRPr>
                </a:p>
                <a:p>
                  <a:pPr algn="just">
                    <a:spcBef>
                      <a:spcPct val="0"/>
                    </a:spcBef>
                    <a:buClrTx/>
                    <a:buFontTx/>
                    <a:buNone/>
                  </a:pPr>
                  <a:endParaRPr lang="zh-CN" altLang="en-US" sz="2000">
                    <a:latin typeface="Times New Roman" panose="02020603050405020304" pitchFamily="18" charset="0"/>
                  </a:endParaRPr>
                </a:p>
              </p:txBody>
            </p:sp>
            <p:sp>
              <p:nvSpPr>
                <p:cNvPr id="32909" name="Rectangle 64"/>
                <p:cNvSpPr>
                  <a:spLocks noChangeArrowheads="1"/>
                </p:cNvSpPr>
                <p:nvPr/>
              </p:nvSpPr>
              <p:spPr bwMode="auto">
                <a:xfrm>
                  <a:off x="1169" y="1496"/>
                  <a:ext cx="42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84" name="Group 65"/>
              <p:cNvGrpSpPr>
                <a:grpSpLocks/>
              </p:cNvGrpSpPr>
              <p:nvPr/>
            </p:nvGrpSpPr>
            <p:grpSpPr bwMode="auto">
              <a:xfrm>
                <a:off x="0" y="1870"/>
                <a:ext cx="413" cy="374"/>
                <a:chOff x="0" y="1870"/>
                <a:chExt cx="413" cy="374"/>
              </a:xfrm>
            </p:grpSpPr>
            <p:sp>
              <p:nvSpPr>
                <p:cNvPr id="32906" name="Rectangle 66"/>
                <p:cNvSpPr>
                  <a:spLocks noChangeArrowheads="1"/>
                </p:cNvSpPr>
                <p:nvPr/>
              </p:nvSpPr>
              <p:spPr bwMode="auto">
                <a:xfrm>
                  <a:off x="43" y="1870"/>
                  <a:ext cx="32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Times New Roman" panose="02020603050405020304" pitchFamily="18" charset="0"/>
                      <a:cs typeface="Times New Roman" panose="02020603050405020304" pitchFamily="18" charset="0"/>
                    </a:rPr>
                    <a:t>5</a:t>
                  </a:r>
                </a:p>
                <a:p>
                  <a:pPr algn="just">
                    <a:spcBef>
                      <a:spcPct val="0"/>
                    </a:spcBef>
                    <a:buClrTx/>
                    <a:buFontTx/>
                    <a:buNone/>
                  </a:pPr>
                  <a:endParaRPr lang="zh-CN" altLang="en-US" sz="2000">
                    <a:latin typeface="Times New Roman" panose="02020603050405020304" pitchFamily="18" charset="0"/>
                  </a:endParaRPr>
                </a:p>
              </p:txBody>
            </p:sp>
            <p:sp>
              <p:nvSpPr>
                <p:cNvPr id="32907" name="Rectangle 67"/>
                <p:cNvSpPr>
                  <a:spLocks noChangeArrowheads="1"/>
                </p:cNvSpPr>
                <p:nvPr/>
              </p:nvSpPr>
              <p:spPr bwMode="auto">
                <a:xfrm>
                  <a:off x="0" y="1870"/>
                  <a:ext cx="41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85" name="Group 68"/>
              <p:cNvGrpSpPr>
                <a:grpSpLocks/>
              </p:cNvGrpSpPr>
              <p:nvPr/>
            </p:nvGrpSpPr>
            <p:grpSpPr bwMode="auto">
              <a:xfrm>
                <a:off x="413" y="1870"/>
                <a:ext cx="378" cy="374"/>
                <a:chOff x="413" y="1870"/>
                <a:chExt cx="378" cy="374"/>
              </a:xfrm>
            </p:grpSpPr>
            <p:sp>
              <p:nvSpPr>
                <p:cNvPr id="32904" name="Rectangle 69"/>
                <p:cNvSpPr>
                  <a:spLocks noChangeArrowheads="1"/>
                </p:cNvSpPr>
                <p:nvPr/>
              </p:nvSpPr>
              <p:spPr bwMode="auto">
                <a:xfrm>
                  <a:off x="456" y="1870"/>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Times New Roman" panose="02020603050405020304" pitchFamily="18" charset="0"/>
                      <a:cs typeface="Times New Roman" panose="02020603050405020304" pitchFamily="18" charset="0"/>
                    </a:rPr>
                    <a:t>—</a:t>
                  </a:r>
                </a:p>
                <a:p>
                  <a:pPr algn="just">
                    <a:spcBef>
                      <a:spcPct val="0"/>
                    </a:spcBef>
                    <a:buClrTx/>
                    <a:buFontTx/>
                    <a:buNone/>
                  </a:pPr>
                  <a:endParaRPr lang="zh-CN" altLang="en-US" sz="2000">
                    <a:latin typeface="Times New Roman" panose="02020603050405020304" pitchFamily="18" charset="0"/>
                  </a:endParaRPr>
                </a:p>
              </p:txBody>
            </p:sp>
            <p:sp>
              <p:nvSpPr>
                <p:cNvPr id="32905" name="Rectangle 70"/>
                <p:cNvSpPr>
                  <a:spLocks noChangeArrowheads="1"/>
                </p:cNvSpPr>
                <p:nvPr/>
              </p:nvSpPr>
              <p:spPr bwMode="auto">
                <a:xfrm>
                  <a:off x="413" y="1870"/>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86" name="Group 71"/>
              <p:cNvGrpSpPr>
                <a:grpSpLocks/>
              </p:cNvGrpSpPr>
              <p:nvPr/>
            </p:nvGrpSpPr>
            <p:grpSpPr bwMode="auto">
              <a:xfrm>
                <a:off x="791" y="1870"/>
                <a:ext cx="378" cy="374"/>
                <a:chOff x="791" y="1870"/>
                <a:chExt cx="378" cy="374"/>
              </a:xfrm>
            </p:grpSpPr>
            <p:sp>
              <p:nvSpPr>
                <p:cNvPr id="32902" name="Rectangle 72"/>
                <p:cNvSpPr>
                  <a:spLocks noChangeArrowheads="1"/>
                </p:cNvSpPr>
                <p:nvPr/>
              </p:nvSpPr>
              <p:spPr bwMode="auto">
                <a:xfrm>
                  <a:off x="834" y="1870"/>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Times New Roman" panose="02020603050405020304" pitchFamily="18" charset="0"/>
                      <a:cs typeface="Times New Roman" panose="02020603050405020304" pitchFamily="18" charset="0"/>
                    </a:rPr>
                    <a:t>—</a:t>
                  </a:r>
                </a:p>
                <a:p>
                  <a:pPr algn="just">
                    <a:spcBef>
                      <a:spcPct val="0"/>
                    </a:spcBef>
                    <a:buClrTx/>
                    <a:buFontTx/>
                    <a:buNone/>
                  </a:pPr>
                  <a:endParaRPr lang="zh-CN" altLang="en-US" sz="2000">
                    <a:latin typeface="Times New Roman" panose="02020603050405020304" pitchFamily="18" charset="0"/>
                  </a:endParaRPr>
                </a:p>
              </p:txBody>
            </p:sp>
            <p:sp>
              <p:nvSpPr>
                <p:cNvPr id="32903" name="Rectangle 73"/>
                <p:cNvSpPr>
                  <a:spLocks noChangeArrowheads="1"/>
                </p:cNvSpPr>
                <p:nvPr/>
              </p:nvSpPr>
              <p:spPr bwMode="auto">
                <a:xfrm>
                  <a:off x="791" y="1870"/>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87" name="Group 74"/>
              <p:cNvGrpSpPr>
                <a:grpSpLocks/>
              </p:cNvGrpSpPr>
              <p:nvPr/>
            </p:nvGrpSpPr>
            <p:grpSpPr bwMode="auto">
              <a:xfrm>
                <a:off x="1169" y="1870"/>
                <a:ext cx="424" cy="374"/>
                <a:chOff x="1169" y="1870"/>
                <a:chExt cx="424" cy="374"/>
              </a:xfrm>
            </p:grpSpPr>
            <p:sp>
              <p:nvSpPr>
                <p:cNvPr id="32900" name="Rectangle 75"/>
                <p:cNvSpPr>
                  <a:spLocks noChangeArrowheads="1"/>
                </p:cNvSpPr>
                <p:nvPr/>
              </p:nvSpPr>
              <p:spPr bwMode="auto">
                <a:xfrm>
                  <a:off x="1212" y="1870"/>
                  <a:ext cx="33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空表目</a:t>
                  </a:r>
                  <a:endParaRPr lang="zh-CN" altLang="en-US" sz="2000">
                    <a:latin typeface="Times New Roman" panose="02020603050405020304" pitchFamily="18" charset="0"/>
                    <a:cs typeface="Times New Roman" panose="02020603050405020304" pitchFamily="18" charset="0"/>
                  </a:endParaRPr>
                </a:p>
                <a:p>
                  <a:pPr algn="just">
                    <a:spcBef>
                      <a:spcPct val="0"/>
                    </a:spcBef>
                    <a:buClrTx/>
                    <a:buFontTx/>
                    <a:buNone/>
                  </a:pPr>
                  <a:endParaRPr lang="zh-CN" altLang="en-US" sz="2000">
                    <a:latin typeface="Times New Roman" panose="02020603050405020304" pitchFamily="18" charset="0"/>
                  </a:endParaRPr>
                </a:p>
              </p:txBody>
            </p:sp>
            <p:sp>
              <p:nvSpPr>
                <p:cNvPr id="32901" name="Rectangle 76"/>
                <p:cNvSpPr>
                  <a:spLocks noChangeArrowheads="1"/>
                </p:cNvSpPr>
                <p:nvPr/>
              </p:nvSpPr>
              <p:spPr bwMode="auto">
                <a:xfrm>
                  <a:off x="1169" y="1870"/>
                  <a:ext cx="42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88" name="Group 77"/>
              <p:cNvGrpSpPr>
                <a:grpSpLocks/>
              </p:cNvGrpSpPr>
              <p:nvPr/>
            </p:nvGrpSpPr>
            <p:grpSpPr bwMode="auto">
              <a:xfrm>
                <a:off x="0" y="2244"/>
                <a:ext cx="413" cy="374"/>
                <a:chOff x="0" y="2244"/>
                <a:chExt cx="413" cy="374"/>
              </a:xfrm>
            </p:grpSpPr>
            <p:sp>
              <p:nvSpPr>
                <p:cNvPr id="32898" name="Rectangle 78"/>
                <p:cNvSpPr>
                  <a:spLocks noChangeArrowheads="1"/>
                </p:cNvSpPr>
                <p:nvPr/>
              </p:nvSpPr>
              <p:spPr bwMode="auto">
                <a:xfrm>
                  <a:off x="43" y="2244"/>
                  <a:ext cx="32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Times New Roman" panose="02020603050405020304" pitchFamily="18" charset="0"/>
                    </a:rPr>
                    <a:t>…</a:t>
                  </a:r>
                  <a:endParaRPr lang="zh-CN" altLang="en-US" sz="2000">
                    <a:latin typeface="Times New Roman" panose="02020603050405020304" pitchFamily="18" charset="0"/>
                    <a:cs typeface="Times New Roman" panose="02020603050405020304" pitchFamily="18" charset="0"/>
                  </a:endParaRPr>
                </a:p>
                <a:p>
                  <a:pPr algn="just">
                    <a:spcBef>
                      <a:spcPct val="0"/>
                    </a:spcBef>
                    <a:buClrTx/>
                    <a:buFontTx/>
                    <a:buNone/>
                  </a:pPr>
                  <a:endParaRPr lang="zh-CN" altLang="en-US" sz="2000">
                    <a:latin typeface="Times New Roman" panose="02020603050405020304" pitchFamily="18" charset="0"/>
                  </a:endParaRPr>
                </a:p>
              </p:txBody>
            </p:sp>
            <p:sp>
              <p:nvSpPr>
                <p:cNvPr id="32899" name="Rectangle 79"/>
                <p:cNvSpPr>
                  <a:spLocks noChangeArrowheads="1"/>
                </p:cNvSpPr>
                <p:nvPr/>
              </p:nvSpPr>
              <p:spPr bwMode="auto">
                <a:xfrm>
                  <a:off x="0" y="2244"/>
                  <a:ext cx="41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89" name="Group 80"/>
              <p:cNvGrpSpPr>
                <a:grpSpLocks/>
              </p:cNvGrpSpPr>
              <p:nvPr/>
            </p:nvGrpSpPr>
            <p:grpSpPr bwMode="auto">
              <a:xfrm>
                <a:off x="413" y="2244"/>
                <a:ext cx="378" cy="374"/>
                <a:chOff x="413" y="2244"/>
                <a:chExt cx="378" cy="374"/>
              </a:xfrm>
            </p:grpSpPr>
            <p:sp>
              <p:nvSpPr>
                <p:cNvPr id="32896" name="Rectangle 81"/>
                <p:cNvSpPr>
                  <a:spLocks noChangeArrowheads="1"/>
                </p:cNvSpPr>
                <p:nvPr/>
              </p:nvSpPr>
              <p:spPr bwMode="auto">
                <a:xfrm>
                  <a:off x="456" y="2244"/>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Times New Roman" panose="02020603050405020304" pitchFamily="18" charset="0"/>
                    </a:rPr>
                    <a:t>…</a:t>
                  </a:r>
                  <a:endParaRPr lang="zh-CN" altLang="en-US" sz="2000">
                    <a:latin typeface="Times New Roman" panose="02020603050405020304" pitchFamily="18" charset="0"/>
                    <a:cs typeface="Times New Roman" panose="02020603050405020304" pitchFamily="18" charset="0"/>
                  </a:endParaRPr>
                </a:p>
                <a:p>
                  <a:pPr algn="just">
                    <a:spcBef>
                      <a:spcPct val="0"/>
                    </a:spcBef>
                    <a:buClrTx/>
                    <a:buFontTx/>
                    <a:buNone/>
                  </a:pPr>
                  <a:endParaRPr lang="zh-CN" altLang="en-US" sz="2000">
                    <a:latin typeface="Times New Roman" panose="02020603050405020304" pitchFamily="18" charset="0"/>
                  </a:endParaRPr>
                </a:p>
              </p:txBody>
            </p:sp>
            <p:sp>
              <p:nvSpPr>
                <p:cNvPr id="32897" name="Rectangle 82"/>
                <p:cNvSpPr>
                  <a:spLocks noChangeArrowheads="1"/>
                </p:cNvSpPr>
                <p:nvPr/>
              </p:nvSpPr>
              <p:spPr bwMode="auto">
                <a:xfrm>
                  <a:off x="413" y="2244"/>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90" name="Group 83"/>
              <p:cNvGrpSpPr>
                <a:grpSpLocks/>
              </p:cNvGrpSpPr>
              <p:nvPr/>
            </p:nvGrpSpPr>
            <p:grpSpPr bwMode="auto">
              <a:xfrm>
                <a:off x="791" y="2244"/>
                <a:ext cx="378" cy="374"/>
                <a:chOff x="791" y="2244"/>
                <a:chExt cx="378" cy="374"/>
              </a:xfrm>
            </p:grpSpPr>
            <p:sp>
              <p:nvSpPr>
                <p:cNvPr id="32894" name="Rectangle 84"/>
                <p:cNvSpPr>
                  <a:spLocks noChangeArrowheads="1"/>
                </p:cNvSpPr>
                <p:nvPr/>
              </p:nvSpPr>
              <p:spPr bwMode="auto">
                <a:xfrm>
                  <a:off x="834" y="2244"/>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Times New Roman" panose="02020603050405020304" pitchFamily="18" charset="0"/>
                    </a:rPr>
                    <a:t>…</a:t>
                  </a:r>
                  <a:endParaRPr lang="zh-CN" altLang="en-US" sz="2000">
                    <a:latin typeface="Times New Roman" panose="02020603050405020304" pitchFamily="18" charset="0"/>
                    <a:cs typeface="Times New Roman" panose="02020603050405020304" pitchFamily="18" charset="0"/>
                  </a:endParaRPr>
                </a:p>
                <a:p>
                  <a:pPr algn="just">
                    <a:spcBef>
                      <a:spcPct val="0"/>
                    </a:spcBef>
                    <a:buClrTx/>
                    <a:buFontTx/>
                    <a:buNone/>
                  </a:pPr>
                  <a:endParaRPr lang="zh-CN" altLang="en-US" sz="2000">
                    <a:latin typeface="Times New Roman" panose="02020603050405020304" pitchFamily="18" charset="0"/>
                  </a:endParaRPr>
                </a:p>
              </p:txBody>
            </p:sp>
            <p:sp>
              <p:nvSpPr>
                <p:cNvPr id="32895" name="Rectangle 85"/>
                <p:cNvSpPr>
                  <a:spLocks noChangeArrowheads="1"/>
                </p:cNvSpPr>
                <p:nvPr/>
              </p:nvSpPr>
              <p:spPr bwMode="auto">
                <a:xfrm>
                  <a:off x="791" y="2244"/>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91" name="Group 86"/>
              <p:cNvGrpSpPr>
                <a:grpSpLocks/>
              </p:cNvGrpSpPr>
              <p:nvPr/>
            </p:nvGrpSpPr>
            <p:grpSpPr bwMode="auto">
              <a:xfrm>
                <a:off x="1169" y="2244"/>
                <a:ext cx="424" cy="374"/>
                <a:chOff x="1169" y="2244"/>
                <a:chExt cx="424" cy="374"/>
              </a:xfrm>
            </p:grpSpPr>
            <p:sp>
              <p:nvSpPr>
                <p:cNvPr id="32892" name="Rectangle 87"/>
                <p:cNvSpPr>
                  <a:spLocks noChangeArrowheads="1"/>
                </p:cNvSpPr>
                <p:nvPr/>
              </p:nvSpPr>
              <p:spPr bwMode="auto">
                <a:xfrm>
                  <a:off x="1212" y="2244"/>
                  <a:ext cx="33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Times New Roman" panose="02020603050405020304" pitchFamily="18" charset="0"/>
                    </a:rPr>
                    <a:t>…</a:t>
                  </a:r>
                  <a:endParaRPr lang="zh-CN" altLang="en-US" sz="2000">
                    <a:latin typeface="Times New Roman" panose="02020603050405020304" pitchFamily="18" charset="0"/>
                    <a:cs typeface="Times New Roman" panose="02020603050405020304" pitchFamily="18" charset="0"/>
                  </a:endParaRPr>
                </a:p>
                <a:p>
                  <a:pPr algn="just">
                    <a:spcBef>
                      <a:spcPct val="0"/>
                    </a:spcBef>
                    <a:buClrTx/>
                    <a:buFontTx/>
                    <a:buNone/>
                  </a:pPr>
                  <a:endParaRPr lang="zh-CN" altLang="en-US" sz="2000">
                    <a:latin typeface="Times New Roman" panose="02020603050405020304" pitchFamily="18" charset="0"/>
                  </a:endParaRPr>
                </a:p>
              </p:txBody>
            </p:sp>
            <p:sp>
              <p:nvSpPr>
                <p:cNvPr id="32893" name="Rectangle 88"/>
                <p:cNvSpPr>
                  <a:spLocks noChangeArrowheads="1"/>
                </p:cNvSpPr>
                <p:nvPr/>
              </p:nvSpPr>
              <p:spPr bwMode="auto">
                <a:xfrm>
                  <a:off x="1169" y="2244"/>
                  <a:ext cx="42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sp>
          <p:nvSpPr>
            <p:cNvPr id="32863" name="Rectangle 89"/>
            <p:cNvSpPr>
              <a:spLocks noChangeArrowheads="1"/>
            </p:cNvSpPr>
            <p:nvPr/>
          </p:nvSpPr>
          <p:spPr bwMode="auto">
            <a:xfrm>
              <a:off x="-3" y="-3"/>
              <a:ext cx="1599" cy="2624"/>
            </a:xfrm>
            <a:prstGeom prst="rect">
              <a:avLst/>
            </a:prstGeom>
            <a:noFill/>
            <a:ln w="11112">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sp>
        <p:nvSpPr>
          <p:cNvPr id="32772" name="Rectangle 90"/>
          <p:cNvSpPr>
            <a:spLocks noChangeArrowheads="1"/>
          </p:cNvSpPr>
          <p:nvPr/>
        </p:nvSpPr>
        <p:spPr bwMode="auto">
          <a:xfrm>
            <a:off x="6343650" y="6524625"/>
            <a:ext cx="220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宋体" panose="02010600030101010101" pitchFamily="2" charset="-122"/>
              </a:rPr>
              <a:t>空闲分区表</a:t>
            </a:r>
            <a:r>
              <a:rPr lang="zh-CN" altLang="en-US" sz="2000">
                <a:latin typeface="Arial" panose="020B0604020202020204" pitchFamily="34" charset="0"/>
              </a:rPr>
              <a:t> </a:t>
            </a:r>
            <a:endParaRPr lang="zh-CN" altLang="en-US" sz="2000">
              <a:latin typeface="Times New Roman" panose="02020603050405020304" pitchFamily="18" charset="0"/>
            </a:endParaRPr>
          </a:p>
        </p:txBody>
      </p:sp>
      <p:sp>
        <p:nvSpPr>
          <p:cNvPr id="32773" name="Rectangle 91"/>
          <p:cNvSpPr>
            <a:spLocks noChangeArrowheads="1"/>
          </p:cNvSpPr>
          <p:nvPr/>
        </p:nvSpPr>
        <p:spPr bwMode="auto">
          <a:xfrm>
            <a:off x="274638" y="979488"/>
            <a:ext cx="9431337" cy="1296987"/>
          </a:xfrm>
          <a:prstGeom prst="rect">
            <a:avLst/>
          </a:prstGeom>
          <a:solidFill>
            <a:srgbClr val="333399"/>
          </a:solidFill>
          <a:ln w="28575">
            <a:solidFill>
              <a:srgbClr val="FFFF00"/>
            </a:solidFill>
            <a:miter lim="800000"/>
            <a:headEnd/>
            <a:tailEnd/>
          </a:ln>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FontTx/>
              <a:buNone/>
            </a:pPr>
            <a:r>
              <a:rPr kumimoji="1" lang="zh-CN" altLang="en-US" sz="2400">
                <a:latin typeface="Arial" panose="020B0604020202020204" pitchFamily="34" charset="0"/>
              </a:rPr>
              <a:t>       为了实现动态分区，必须配置相应的数据结构，用来描述空闲分区和已分配分区的情况。常用的数据结构有以下两种形式：顺序表形式和链表形式。</a:t>
            </a:r>
            <a:r>
              <a:rPr kumimoji="1" lang="en-US" altLang="zh-CN" sz="2400">
                <a:latin typeface="Arial" panose="020B0604020202020204" pitchFamily="34" charset="0"/>
              </a:rPr>
              <a:t>	</a:t>
            </a:r>
          </a:p>
        </p:txBody>
      </p:sp>
      <p:grpSp>
        <p:nvGrpSpPr>
          <p:cNvPr id="32774" name="Group 93"/>
          <p:cNvGrpSpPr>
            <a:grpSpLocks/>
          </p:cNvGrpSpPr>
          <p:nvPr/>
        </p:nvGrpSpPr>
        <p:grpSpPr bwMode="auto">
          <a:xfrm>
            <a:off x="273050" y="2349500"/>
            <a:ext cx="4665663" cy="4032250"/>
            <a:chOff x="-3" y="-3"/>
            <a:chExt cx="1599" cy="2624"/>
          </a:xfrm>
        </p:grpSpPr>
        <p:grpSp>
          <p:nvGrpSpPr>
            <p:cNvPr id="32776" name="Group 94"/>
            <p:cNvGrpSpPr>
              <a:grpSpLocks/>
            </p:cNvGrpSpPr>
            <p:nvPr/>
          </p:nvGrpSpPr>
          <p:grpSpPr bwMode="auto">
            <a:xfrm>
              <a:off x="0" y="0"/>
              <a:ext cx="1593" cy="2618"/>
              <a:chOff x="0" y="0"/>
              <a:chExt cx="1593" cy="2618"/>
            </a:xfrm>
          </p:grpSpPr>
          <p:grpSp>
            <p:nvGrpSpPr>
              <p:cNvPr id="32778" name="Group 95"/>
              <p:cNvGrpSpPr>
                <a:grpSpLocks/>
              </p:cNvGrpSpPr>
              <p:nvPr/>
            </p:nvGrpSpPr>
            <p:grpSpPr bwMode="auto">
              <a:xfrm>
                <a:off x="0" y="0"/>
                <a:ext cx="413" cy="374"/>
                <a:chOff x="0" y="0"/>
                <a:chExt cx="413" cy="374"/>
              </a:xfrm>
            </p:grpSpPr>
            <p:sp>
              <p:nvSpPr>
                <p:cNvPr id="32860" name="Rectangle 96"/>
                <p:cNvSpPr>
                  <a:spLocks noChangeArrowheads="1"/>
                </p:cNvSpPr>
                <p:nvPr/>
              </p:nvSpPr>
              <p:spPr bwMode="auto">
                <a:xfrm>
                  <a:off x="43" y="0"/>
                  <a:ext cx="32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序号</a:t>
                  </a:r>
                  <a:r>
                    <a:rPr lang="en-US" altLang="zh-CN" sz="2000">
                      <a:latin typeface="宋体" panose="02010600030101010101" pitchFamily="2" charset="-122"/>
                    </a:rPr>
                    <a:t>P</a:t>
                  </a:r>
                </a:p>
                <a:p>
                  <a:pPr algn="just">
                    <a:spcBef>
                      <a:spcPct val="0"/>
                    </a:spcBef>
                    <a:buClrTx/>
                    <a:buFontTx/>
                    <a:buNone/>
                  </a:pPr>
                  <a:endParaRPr lang="en-US" altLang="zh-CN" sz="2000">
                    <a:latin typeface="Times New Roman" panose="02020603050405020304" pitchFamily="18" charset="0"/>
                  </a:endParaRPr>
                </a:p>
              </p:txBody>
            </p:sp>
            <p:sp>
              <p:nvSpPr>
                <p:cNvPr id="32861" name="Rectangle 97"/>
                <p:cNvSpPr>
                  <a:spLocks noChangeArrowheads="1"/>
                </p:cNvSpPr>
                <p:nvPr/>
              </p:nvSpPr>
              <p:spPr bwMode="auto">
                <a:xfrm>
                  <a:off x="0" y="0"/>
                  <a:ext cx="41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779" name="Group 98"/>
              <p:cNvGrpSpPr>
                <a:grpSpLocks/>
              </p:cNvGrpSpPr>
              <p:nvPr/>
            </p:nvGrpSpPr>
            <p:grpSpPr bwMode="auto">
              <a:xfrm>
                <a:off x="413" y="0"/>
                <a:ext cx="378" cy="374"/>
                <a:chOff x="413" y="0"/>
                <a:chExt cx="378" cy="374"/>
              </a:xfrm>
            </p:grpSpPr>
            <p:sp>
              <p:nvSpPr>
                <p:cNvPr id="32858" name="Rectangle 99"/>
                <p:cNvSpPr>
                  <a:spLocks noChangeArrowheads="1"/>
                </p:cNvSpPr>
                <p:nvPr/>
              </p:nvSpPr>
              <p:spPr bwMode="auto">
                <a:xfrm>
                  <a:off x="456" y="0"/>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大小</a:t>
                  </a:r>
                </a:p>
                <a:p>
                  <a:pPr algn="just">
                    <a:spcBef>
                      <a:spcPct val="0"/>
                    </a:spcBef>
                    <a:buClrTx/>
                    <a:buFontTx/>
                    <a:buNone/>
                  </a:pPr>
                  <a:endParaRPr lang="zh-CN" altLang="en-US" sz="2000">
                    <a:latin typeface="Times New Roman" panose="02020603050405020304" pitchFamily="18" charset="0"/>
                  </a:endParaRPr>
                </a:p>
              </p:txBody>
            </p:sp>
            <p:sp>
              <p:nvSpPr>
                <p:cNvPr id="32859" name="Rectangle 100"/>
                <p:cNvSpPr>
                  <a:spLocks noChangeArrowheads="1"/>
                </p:cNvSpPr>
                <p:nvPr/>
              </p:nvSpPr>
              <p:spPr bwMode="auto">
                <a:xfrm>
                  <a:off x="413" y="0"/>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780" name="Group 101"/>
              <p:cNvGrpSpPr>
                <a:grpSpLocks/>
              </p:cNvGrpSpPr>
              <p:nvPr/>
            </p:nvGrpSpPr>
            <p:grpSpPr bwMode="auto">
              <a:xfrm>
                <a:off x="791" y="0"/>
                <a:ext cx="378" cy="374"/>
                <a:chOff x="791" y="0"/>
                <a:chExt cx="378" cy="374"/>
              </a:xfrm>
            </p:grpSpPr>
            <p:sp>
              <p:nvSpPr>
                <p:cNvPr id="32856" name="Rectangle 102"/>
                <p:cNvSpPr>
                  <a:spLocks noChangeArrowheads="1"/>
                </p:cNvSpPr>
                <p:nvPr/>
              </p:nvSpPr>
              <p:spPr bwMode="auto">
                <a:xfrm>
                  <a:off x="834" y="0"/>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起址</a:t>
                  </a:r>
                </a:p>
                <a:p>
                  <a:pPr algn="just">
                    <a:spcBef>
                      <a:spcPct val="0"/>
                    </a:spcBef>
                    <a:buClrTx/>
                    <a:buFontTx/>
                    <a:buNone/>
                  </a:pPr>
                  <a:endParaRPr lang="zh-CN" altLang="en-US" sz="2000">
                    <a:latin typeface="Times New Roman" panose="02020603050405020304" pitchFamily="18" charset="0"/>
                  </a:endParaRPr>
                </a:p>
              </p:txBody>
            </p:sp>
            <p:sp>
              <p:nvSpPr>
                <p:cNvPr id="32857" name="Rectangle 103"/>
                <p:cNvSpPr>
                  <a:spLocks noChangeArrowheads="1"/>
                </p:cNvSpPr>
                <p:nvPr/>
              </p:nvSpPr>
              <p:spPr bwMode="auto">
                <a:xfrm>
                  <a:off x="791" y="0"/>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781" name="Group 104"/>
              <p:cNvGrpSpPr>
                <a:grpSpLocks/>
              </p:cNvGrpSpPr>
              <p:nvPr/>
            </p:nvGrpSpPr>
            <p:grpSpPr bwMode="auto">
              <a:xfrm>
                <a:off x="1169" y="0"/>
                <a:ext cx="424" cy="374"/>
                <a:chOff x="1169" y="0"/>
                <a:chExt cx="424" cy="374"/>
              </a:xfrm>
            </p:grpSpPr>
            <p:sp>
              <p:nvSpPr>
                <p:cNvPr id="32854" name="Rectangle 105"/>
                <p:cNvSpPr>
                  <a:spLocks noChangeArrowheads="1"/>
                </p:cNvSpPr>
                <p:nvPr/>
              </p:nvSpPr>
              <p:spPr bwMode="auto">
                <a:xfrm>
                  <a:off x="1212" y="0"/>
                  <a:ext cx="33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状态</a:t>
                  </a:r>
                </a:p>
                <a:p>
                  <a:pPr algn="just">
                    <a:spcBef>
                      <a:spcPct val="0"/>
                    </a:spcBef>
                    <a:buClrTx/>
                    <a:buFontTx/>
                    <a:buNone/>
                  </a:pPr>
                  <a:endParaRPr lang="zh-CN" altLang="en-US" sz="2000">
                    <a:latin typeface="Times New Roman" panose="02020603050405020304" pitchFamily="18" charset="0"/>
                  </a:endParaRPr>
                </a:p>
              </p:txBody>
            </p:sp>
            <p:sp>
              <p:nvSpPr>
                <p:cNvPr id="32855" name="Rectangle 106"/>
                <p:cNvSpPr>
                  <a:spLocks noChangeArrowheads="1"/>
                </p:cNvSpPr>
                <p:nvPr/>
              </p:nvSpPr>
              <p:spPr bwMode="auto">
                <a:xfrm>
                  <a:off x="1169" y="0"/>
                  <a:ext cx="42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782" name="Group 107"/>
              <p:cNvGrpSpPr>
                <a:grpSpLocks/>
              </p:cNvGrpSpPr>
              <p:nvPr/>
            </p:nvGrpSpPr>
            <p:grpSpPr bwMode="auto">
              <a:xfrm>
                <a:off x="0" y="374"/>
                <a:ext cx="413" cy="374"/>
                <a:chOff x="0" y="374"/>
                <a:chExt cx="413" cy="374"/>
              </a:xfrm>
            </p:grpSpPr>
            <p:sp>
              <p:nvSpPr>
                <p:cNvPr id="32852" name="Rectangle 108"/>
                <p:cNvSpPr>
                  <a:spLocks noChangeArrowheads="1"/>
                </p:cNvSpPr>
                <p:nvPr/>
              </p:nvSpPr>
              <p:spPr bwMode="auto">
                <a:xfrm>
                  <a:off x="43" y="374"/>
                  <a:ext cx="32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1</a:t>
                  </a:r>
                </a:p>
                <a:p>
                  <a:pPr algn="just">
                    <a:spcBef>
                      <a:spcPct val="0"/>
                    </a:spcBef>
                    <a:buClrTx/>
                    <a:buFontTx/>
                    <a:buNone/>
                  </a:pPr>
                  <a:endParaRPr lang="zh-CN" altLang="en-US" sz="2000">
                    <a:latin typeface="Times New Roman" panose="02020603050405020304" pitchFamily="18" charset="0"/>
                  </a:endParaRPr>
                </a:p>
              </p:txBody>
            </p:sp>
            <p:sp>
              <p:nvSpPr>
                <p:cNvPr id="32853" name="Rectangle 109"/>
                <p:cNvSpPr>
                  <a:spLocks noChangeArrowheads="1"/>
                </p:cNvSpPr>
                <p:nvPr/>
              </p:nvSpPr>
              <p:spPr bwMode="auto">
                <a:xfrm>
                  <a:off x="0" y="374"/>
                  <a:ext cx="41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783" name="Group 110"/>
              <p:cNvGrpSpPr>
                <a:grpSpLocks/>
              </p:cNvGrpSpPr>
              <p:nvPr/>
            </p:nvGrpSpPr>
            <p:grpSpPr bwMode="auto">
              <a:xfrm>
                <a:off x="413" y="374"/>
                <a:ext cx="378" cy="374"/>
                <a:chOff x="413" y="374"/>
                <a:chExt cx="378" cy="374"/>
              </a:xfrm>
            </p:grpSpPr>
            <p:sp>
              <p:nvSpPr>
                <p:cNvPr id="32850" name="Rectangle 111"/>
                <p:cNvSpPr>
                  <a:spLocks noChangeArrowheads="1"/>
                </p:cNvSpPr>
                <p:nvPr/>
              </p:nvSpPr>
              <p:spPr bwMode="auto">
                <a:xfrm>
                  <a:off x="456" y="374"/>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8</a:t>
                  </a:r>
                  <a:r>
                    <a:rPr lang="en-US" altLang="zh-CN" sz="2000">
                      <a:latin typeface="宋体" panose="02010600030101010101" pitchFamily="2" charset="-122"/>
                    </a:rPr>
                    <a:t>K</a:t>
                  </a:r>
                </a:p>
                <a:p>
                  <a:pPr algn="just">
                    <a:spcBef>
                      <a:spcPct val="0"/>
                    </a:spcBef>
                    <a:buClrTx/>
                    <a:buFontTx/>
                    <a:buNone/>
                  </a:pPr>
                  <a:endParaRPr lang="en-US" altLang="zh-CN" sz="2000">
                    <a:latin typeface="Times New Roman" panose="02020603050405020304" pitchFamily="18" charset="0"/>
                  </a:endParaRPr>
                </a:p>
              </p:txBody>
            </p:sp>
            <p:sp>
              <p:nvSpPr>
                <p:cNvPr id="32851" name="Rectangle 112"/>
                <p:cNvSpPr>
                  <a:spLocks noChangeArrowheads="1"/>
                </p:cNvSpPr>
                <p:nvPr/>
              </p:nvSpPr>
              <p:spPr bwMode="auto">
                <a:xfrm>
                  <a:off x="413" y="374"/>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784" name="Group 113"/>
              <p:cNvGrpSpPr>
                <a:grpSpLocks/>
              </p:cNvGrpSpPr>
              <p:nvPr/>
            </p:nvGrpSpPr>
            <p:grpSpPr bwMode="auto">
              <a:xfrm>
                <a:off x="791" y="374"/>
                <a:ext cx="378" cy="374"/>
                <a:chOff x="791" y="374"/>
                <a:chExt cx="378" cy="374"/>
              </a:xfrm>
            </p:grpSpPr>
            <p:sp>
              <p:nvSpPr>
                <p:cNvPr id="32848" name="Rectangle 114"/>
                <p:cNvSpPr>
                  <a:spLocks noChangeArrowheads="1"/>
                </p:cNvSpPr>
                <p:nvPr/>
              </p:nvSpPr>
              <p:spPr bwMode="auto">
                <a:xfrm>
                  <a:off x="834" y="374"/>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20</a:t>
                  </a:r>
                  <a:r>
                    <a:rPr lang="en-US" altLang="zh-CN" sz="2000">
                      <a:latin typeface="宋体" panose="02010600030101010101" pitchFamily="2" charset="-122"/>
                    </a:rPr>
                    <a:t>K</a:t>
                  </a:r>
                </a:p>
                <a:p>
                  <a:pPr algn="just">
                    <a:spcBef>
                      <a:spcPct val="0"/>
                    </a:spcBef>
                    <a:buClrTx/>
                    <a:buFontTx/>
                    <a:buNone/>
                  </a:pPr>
                  <a:endParaRPr lang="en-US" altLang="zh-CN" sz="2000">
                    <a:latin typeface="Times New Roman" panose="02020603050405020304" pitchFamily="18" charset="0"/>
                  </a:endParaRPr>
                </a:p>
              </p:txBody>
            </p:sp>
            <p:sp>
              <p:nvSpPr>
                <p:cNvPr id="32849" name="Rectangle 115"/>
                <p:cNvSpPr>
                  <a:spLocks noChangeArrowheads="1"/>
                </p:cNvSpPr>
                <p:nvPr/>
              </p:nvSpPr>
              <p:spPr bwMode="auto">
                <a:xfrm>
                  <a:off x="791" y="374"/>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785" name="Group 116"/>
              <p:cNvGrpSpPr>
                <a:grpSpLocks/>
              </p:cNvGrpSpPr>
              <p:nvPr/>
            </p:nvGrpSpPr>
            <p:grpSpPr bwMode="auto">
              <a:xfrm>
                <a:off x="1169" y="374"/>
                <a:ext cx="424" cy="374"/>
                <a:chOff x="1169" y="374"/>
                <a:chExt cx="424" cy="374"/>
              </a:xfrm>
            </p:grpSpPr>
            <p:sp>
              <p:nvSpPr>
                <p:cNvPr id="32846" name="Rectangle 117"/>
                <p:cNvSpPr>
                  <a:spLocks noChangeArrowheads="1"/>
                </p:cNvSpPr>
                <p:nvPr/>
              </p:nvSpPr>
              <p:spPr bwMode="auto">
                <a:xfrm>
                  <a:off x="1212" y="374"/>
                  <a:ext cx="33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已分配</a:t>
                  </a:r>
                </a:p>
                <a:p>
                  <a:pPr algn="just">
                    <a:spcBef>
                      <a:spcPct val="0"/>
                    </a:spcBef>
                    <a:buClrTx/>
                    <a:buFontTx/>
                    <a:buNone/>
                  </a:pPr>
                  <a:endParaRPr lang="zh-CN" altLang="en-US" sz="2000">
                    <a:latin typeface="Times New Roman" panose="02020603050405020304" pitchFamily="18" charset="0"/>
                  </a:endParaRPr>
                </a:p>
              </p:txBody>
            </p:sp>
            <p:sp>
              <p:nvSpPr>
                <p:cNvPr id="32847" name="Rectangle 118"/>
                <p:cNvSpPr>
                  <a:spLocks noChangeArrowheads="1"/>
                </p:cNvSpPr>
                <p:nvPr/>
              </p:nvSpPr>
              <p:spPr bwMode="auto">
                <a:xfrm>
                  <a:off x="1169" y="374"/>
                  <a:ext cx="42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786" name="Group 119"/>
              <p:cNvGrpSpPr>
                <a:grpSpLocks/>
              </p:cNvGrpSpPr>
              <p:nvPr/>
            </p:nvGrpSpPr>
            <p:grpSpPr bwMode="auto">
              <a:xfrm>
                <a:off x="0" y="748"/>
                <a:ext cx="413" cy="374"/>
                <a:chOff x="0" y="748"/>
                <a:chExt cx="413" cy="374"/>
              </a:xfrm>
            </p:grpSpPr>
            <p:sp>
              <p:nvSpPr>
                <p:cNvPr id="32844" name="Rectangle 120"/>
                <p:cNvSpPr>
                  <a:spLocks noChangeArrowheads="1"/>
                </p:cNvSpPr>
                <p:nvPr/>
              </p:nvSpPr>
              <p:spPr bwMode="auto">
                <a:xfrm>
                  <a:off x="43" y="748"/>
                  <a:ext cx="32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2</a:t>
                  </a:r>
                </a:p>
                <a:p>
                  <a:pPr algn="just">
                    <a:spcBef>
                      <a:spcPct val="0"/>
                    </a:spcBef>
                    <a:buClrTx/>
                    <a:buFontTx/>
                    <a:buNone/>
                  </a:pPr>
                  <a:endParaRPr lang="zh-CN" altLang="en-US" sz="2000">
                    <a:latin typeface="Times New Roman" panose="02020603050405020304" pitchFamily="18" charset="0"/>
                  </a:endParaRPr>
                </a:p>
              </p:txBody>
            </p:sp>
            <p:sp>
              <p:nvSpPr>
                <p:cNvPr id="32845" name="Rectangle 121"/>
                <p:cNvSpPr>
                  <a:spLocks noChangeArrowheads="1"/>
                </p:cNvSpPr>
                <p:nvPr/>
              </p:nvSpPr>
              <p:spPr bwMode="auto">
                <a:xfrm>
                  <a:off x="0" y="748"/>
                  <a:ext cx="41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787" name="Group 122"/>
              <p:cNvGrpSpPr>
                <a:grpSpLocks/>
              </p:cNvGrpSpPr>
              <p:nvPr/>
            </p:nvGrpSpPr>
            <p:grpSpPr bwMode="auto">
              <a:xfrm>
                <a:off x="413" y="748"/>
                <a:ext cx="378" cy="374"/>
                <a:chOff x="413" y="748"/>
                <a:chExt cx="378" cy="374"/>
              </a:xfrm>
            </p:grpSpPr>
            <p:sp>
              <p:nvSpPr>
                <p:cNvPr id="32842" name="Rectangle 123"/>
                <p:cNvSpPr>
                  <a:spLocks noChangeArrowheads="1"/>
                </p:cNvSpPr>
                <p:nvPr/>
              </p:nvSpPr>
              <p:spPr bwMode="auto">
                <a:xfrm>
                  <a:off x="456" y="748"/>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32</a:t>
                  </a:r>
                  <a:r>
                    <a:rPr lang="en-US" altLang="zh-CN" sz="2000">
                      <a:latin typeface="宋体" panose="02010600030101010101" pitchFamily="2" charset="-122"/>
                    </a:rPr>
                    <a:t>K</a:t>
                  </a:r>
                </a:p>
                <a:p>
                  <a:pPr algn="just">
                    <a:spcBef>
                      <a:spcPct val="0"/>
                    </a:spcBef>
                    <a:buClrTx/>
                    <a:buFontTx/>
                    <a:buNone/>
                  </a:pPr>
                  <a:endParaRPr lang="en-US" altLang="zh-CN" sz="2000">
                    <a:latin typeface="Times New Roman" panose="02020603050405020304" pitchFamily="18" charset="0"/>
                  </a:endParaRPr>
                </a:p>
              </p:txBody>
            </p:sp>
            <p:sp>
              <p:nvSpPr>
                <p:cNvPr id="32843" name="Rectangle 124"/>
                <p:cNvSpPr>
                  <a:spLocks noChangeArrowheads="1"/>
                </p:cNvSpPr>
                <p:nvPr/>
              </p:nvSpPr>
              <p:spPr bwMode="auto">
                <a:xfrm>
                  <a:off x="413" y="748"/>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788" name="Group 125"/>
              <p:cNvGrpSpPr>
                <a:grpSpLocks/>
              </p:cNvGrpSpPr>
              <p:nvPr/>
            </p:nvGrpSpPr>
            <p:grpSpPr bwMode="auto">
              <a:xfrm>
                <a:off x="791" y="748"/>
                <a:ext cx="378" cy="374"/>
                <a:chOff x="791" y="748"/>
                <a:chExt cx="378" cy="374"/>
              </a:xfrm>
            </p:grpSpPr>
            <p:sp>
              <p:nvSpPr>
                <p:cNvPr id="32840" name="Rectangle 126"/>
                <p:cNvSpPr>
                  <a:spLocks noChangeArrowheads="1"/>
                </p:cNvSpPr>
                <p:nvPr/>
              </p:nvSpPr>
              <p:spPr bwMode="auto">
                <a:xfrm>
                  <a:off x="834" y="748"/>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28</a:t>
                  </a:r>
                  <a:r>
                    <a:rPr lang="en-US" altLang="zh-CN" sz="2000">
                      <a:latin typeface="宋体" panose="02010600030101010101" pitchFamily="2" charset="-122"/>
                    </a:rPr>
                    <a:t>K</a:t>
                  </a:r>
                </a:p>
                <a:p>
                  <a:pPr algn="just">
                    <a:spcBef>
                      <a:spcPct val="0"/>
                    </a:spcBef>
                    <a:buClrTx/>
                    <a:buFontTx/>
                    <a:buNone/>
                  </a:pPr>
                  <a:endParaRPr lang="en-US" altLang="zh-CN" sz="2000">
                    <a:latin typeface="Times New Roman" panose="02020603050405020304" pitchFamily="18" charset="0"/>
                  </a:endParaRPr>
                </a:p>
              </p:txBody>
            </p:sp>
            <p:sp>
              <p:nvSpPr>
                <p:cNvPr id="32841" name="Rectangle 127"/>
                <p:cNvSpPr>
                  <a:spLocks noChangeArrowheads="1"/>
                </p:cNvSpPr>
                <p:nvPr/>
              </p:nvSpPr>
              <p:spPr bwMode="auto">
                <a:xfrm>
                  <a:off x="791" y="748"/>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789" name="Group 128"/>
              <p:cNvGrpSpPr>
                <a:grpSpLocks/>
              </p:cNvGrpSpPr>
              <p:nvPr/>
            </p:nvGrpSpPr>
            <p:grpSpPr bwMode="auto">
              <a:xfrm>
                <a:off x="1169" y="748"/>
                <a:ext cx="424" cy="374"/>
                <a:chOff x="1169" y="748"/>
                <a:chExt cx="424" cy="374"/>
              </a:xfrm>
            </p:grpSpPr>
            <p:sp>
              <p:nvSpPr>
                <p:cNvPr id="32838" name="Rectangle 129"/>
                <p:cNvSpPr>
                  <a:spLocks noChangeArrowheads="1"/>
                </p:cNvSpPr>
                <p:nvPr/>
              </p:nvSpPr>
              <p:spPr bwMode="auto">
                <a:xfrm>
                  <a:off x="1212" y="748"/>
                  <a:ext cx="33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已分配</a:t>
                  </a:r>
                </a:p>
                <a:p>
                  <a:pPr algn="just">
                    <a:spcBef>
                      <a:spcPct val="0"/>
                    </a:spcBef>
                    <a:buClrTx/>
                    <a:buFontTx/>
                    <a:buNone/>
                  </a:pPr>
                  <a:endParaRPr lang="zh-CN" altLang="en-US" sz="2000">
                    <a:latin typeface="Times New Roman" panose="02020603050405020304" pitchFamily="18" charset="0"/>
                  </a:endParaRPr>
                </a:p>
              </p:txBody>
            </p:sp>
            <p:sp>
              <p:nvSpPr>
                <p:cNvPr id="32839" name="Rectangle 130"/>
                <p:cNvSpPr>
                  <a:spLocks noChangeArrowheads="1"/>
                </p:cNvSpPr>
                <p:nvPr/>
              </p:nvSpPr>
              <p:spPr bwMode="auto">
                <a:xfrm>
                  <a:off x="1169" y="748"/>
                  <a:ext cx="42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790" name="Group 131"/>
              <p:cNvGrpSpPr>
                <a:grpSpLocks/>
              </p:cNvGrpSpPr>
              <p:nvPr/>
            </p:nvGrpSpPr>
            <p:grpSpPr bwMode="auto">
              <a:xfrm>
                <a:off x="0" y="1122"/>
                <a:ext cx="413" cy="374"/>
                <a:chOff x="0" y="1122"/>
                <a:chExt cx="413" cy="374"/>
              </a:xfrm>
            </p:grpSpPr>
            <p:sp>
              <p:nvSpPr>
                <p:cNvPr id="32836" name="Rectangle 132"/>
                <p:cNvSpPr>
                  <a:spLocks noChangeArrowheads="1"/>
                </p:cNvSpPr>
                <p:nvPr/>
              </p:nvSpPr>
              <p:spPr bwMode="auto">
                <a:xfrm>
                  <a:off x="43" y="1122"/>
                  <a:ext cx="32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3</a:t>
                  </a:r>
                </a:p>
                <a:p>
                  <a:pPr algn="just">
                    <a:spcBef>
                      <a:spcPct val="0"/>
                    </a:spcBef>
                    <a:buClrTx/>
                    <a:buFontTx/>
                    <a:buNone/>
                  </a:pPr>
                  <a:endParaRPr lang="zh-CN" altLang="en-US" sz="2000">
                    <a:latin typeface="Times New Roman" panose="02020603050405020304" pitchFamily="18" charset="0"/>
                  </a:endParaRPr>
                </a:p>
              </p:txBody>
            </p:sp>
            <p:sp>
              <p:nvSpPr>
                <p:cNvPr id="32837" name="Rectangle 133"/>
                <p:cNvSpPr>
                  <a:spLocks noChangeArrowheads="1"/>
                </p:cNvSpPr>
                <p:nvPr/>
              </p:nvSpPr>
              <p:spPr bwMode="auto">
                <a:xfrm>
                  <a:off x="0" y="1122"/>
                  <a:ext cx="41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791" name="Group 134"/>
              <p:cNvGrpSpPr>
                <a:grpSpLocks/>
              </p:cNvGrpSpPr>
              <p:nvPr/>
            </p:nvGrpSpPr>
            <p:grpSpPr bwMode="auto">
              <a:xfrm>
                <a:off x="413" y="1122"/>
                <a:ext cx="378" cy="374"/>
                <a:chOff x="413" y="1122"/>
                <a:chExt cx="378" cy="374"/>
              </a:xfrm>
            </p:grpSpPr>
            <p:sp>
              <p:nvSpPr>
                <p:cNvPr id="32834" name="Rectangle 135"/>
                <p:cNvSpPr>
                  <a:spLocks noChangeArrowheads="1"/>
                </p:cNvSpPr>
                <p:nvPr/>
              </p:nvSpPr>
              <p:spPr bwMode="auto">
                <a:xfrm>
                  <a:off x="456" y="1122"/>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Courier New" panose="02070309020205020404" pitchFamily="49" charset="0"/>
                      <a:cs typeface="Times New Roman" panose="02020603050405020304" pitchFamily="18" charset="0"/>
                    </a:rPr>
                    <a:t>—</a:t>
                  </a:r>
                  <a:endParaRPr lang="zh-CN" altLang="en-US" sz="2000">
                    <a:latin typeface="宋体" panose="02010600030101010101" pitchFamily="2" charset="-122"/>
                  </a:endParaRPr>
                </a:p>
                <a:p>
                  <a:pPr algn="just">
                    <a:spcBef>
                      <a:spcPct val="0"/>
                    </a:spcBef>
                    <a:buClrTx/>
                    <a:buFontTx/>
                    <a:buNone/>
                  </a:pPr>
                  <a:endParaRPr lang="zh-CN" altLang="en-US" sz="2000">
                    <a:latin typeface="Times New Roman" panose="02020603050405020304" pitchFamily="18" charset="0"/>
                  </a:endParaRPr>
                </a:p>
              </p:txBody>
            </p:sp>
            <p:sp>
              <p:nvSpPr>
                <p:cNvPr id="32835" name="Rectangle 136"/>
                <p:cNvSpPr>
                  <a:spLocks noChangeArrowheads="1"/>
                </p:cNvSpPr>
                <p:nvPr/>
              </p:nvSpPr>
              <p:spPr bwMode="auto">
                <a:xfrm>
                  <a:off x="413" y="1122"/>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792" name="Group 137"/>
              <p:cNvGrpSpPr>
                <a:grpSpLocks/>
              </p:cNvGrpSpPr>
              <p:nvPr/>
            </p:nvGrpSpPr>
            <p:grpSpPr bwMode="auto">
              <a:xfrm>
                <a:off x="791" y="1122"/>
                <a:ext cx="378" cy="374"/>
                <a:chOff x="791" y="1122"/>
                <a:chExt cx="378" cy="374"/>
              </a:xfrm>
            </p:grpSpPr>
            <p:sp>
              <p:nvSpPr>
                <p:cNvPr id="32832" name="Rectangle 138"/>
                <p:cNvSpPr>
                  <a:spLocks noChangeArrowheads="1"/>
                </p:cNvSpPr>
                <p:nvPr/>
              </p:nvSpPr>
              <p:spPr bwMode="auto">
                <a:xfrm>
                  <a:off x="834" y="1122"/>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Courier New" panose="02070309020205020404" pitchFamily="49" charset="0"/>
                      <a:cs typeface="Times New Roman" panose="02020603050405020304" pitchFamily="18" charset="0"/>
                    </a:rPr>
                    <a:t>—</a:t>
                  </a:r>
                  <a:endParaRPr lang="zh-CN" altLang="en-US" sz="2000">
                    <a:latin typeface="宋体" panose="02010600030101010101" pitchFamily="2" charset="-122"/>
                  </a:endParaRPr>
                </a:p>
                <a:p>
                  <a:pPr algn="just">
                    <a:spcBef>
                      <a:spcPct val="0"/>
                    </a:spcBef>
                    <a:buClrTx/>
                    <a:buFontTx/>
                    <a:buNone/>
                  </a:pPr>
                  <a:endParaRPr lang="zh-CN" altLang="en-US" sz="2000">
                    <a:latin typeface="Times New Roman" panose="02020603050405020304" pitchFamily="18" charset="0"/>
                  </a:endParaRPr>
                </a:p>
              </p:txBody>
            </p:sp>
            <p:sp>
              <p:nvSpPr>
                <p:cNvPr id="32833" name="Rectangle 139"/>
                <p:cNvSpPr>
                  <a:spLocks noChangeArrowheads="1"/>
                </p:cNvSpPr>
                <p:nvPr/>
              </p:nvSpPr>
              <p:spPr bwMode="auto">
                <a:xfrm>
                  <a:off x="791" y="1122"/>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793" name="Group 140"/>
              <p:cNvGrpSpPr>
                <a:grpSpLocks/>
              </p:cNvGrpSpPr>
              <p:nvPr/>
            </p:nvGrpSpPr>
            <p:grpSpPr bwMode="auto">
              <a:xfrm>
                <a:off x="1169" y="1122"/>
                <a:ext cx="424" cy="374"/>
                <a:chOff x="1169" y="1122"/>
                <a:chExt cx="424" cy="374"/>
              </a:xfrm>
            </p:grpSpPr>
            <p:sp>
              <p:nvSpPr>
                <p:cNvPr id="32830" name="Rectangle 141"/>
                <p:cNvSpPr>
                  <a:spLocks noChangeArrowheads="1"/>
                </p:cNvSpPr>
                <p:nvPr/>
              </p:nvSpPr>
              <p:spPr bwMode="auto">
                <a:xfrm>
                  <a:off x="1212" y="1122"/>
                  <a:ext cx="33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空表目</a:t>
                  </a:r>
                </a:p>
                <a:p>
                  <a:pPr algn="just">
                    <a:spcBef>
                      <a:spcPct val="0"/>
                    </a:spcBef>
                    <a:buClrTx/>
                    <a:buFontTx/>
                    <a:buNone/>
                  </a:pPr>
                  <a:endParaRPr lang="zh-CN" altLang="en-US" sz="2000">
                    <a:latin typeface="Times New Roman" panose="02020603050405020304" pitchFamily="18" charset="0"/>
                  </a:endParaRPr>
                </a:p>
              </p:txBody>
            </p:sp>
            <p:sp>
              <p:nvSpPr>
                <p:cNvPr id="32831" name="Rectangle 142"/>
                <p:cNvSpPr>
                  <a:spLocks noChangeArrowheads="1"/>
                </p:cNvSpPr>
                <p:nvPr/>
              </p:nvSpPr>
              <p:spPr bwMode="auto">
                <a:xfrm>
                  <a:off x="1169" y="1122"/>
                  <a:ext cx="42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794" name="Group 143"/>
              <p:cNvGrpSpPr>
                <a:grpSpLocks/>
              </p:cNvGrpSpPr>
              <p:nvPr/>
            </p:nvGrpSpPr>
            <p:grpSpPr bwMode="auto">
              <a:xfrm>
                <a:off x="0" y="1496"/>
                <a:ext cx="413" cy="374"/>
                <a:chOff x="0" y="1496"/>
                <a:chExt cx="413" cy="374"/>
              </a:xfrm>
            </p:grpSpPr>
            <p:sp>
              <p:nvSpPr>
                <p:cNvPr id="32828" name="Rectangle 144"/>
                <p:cNvSpPr>
                  <a:spLocks noChangeArrowheads="1"/>
                </p:cNvSpPr>
                <p:nvPr/>
              </p:nvSpPr>
              <p:spPr bwMode="auto">
                <a:xfrm>
                  <a:off x="43" y="1496"/>
                  <a:ext cx="32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4</a:t>
                  </a:r>
                </a:p>
                <a:p>
                  <a:pPr algn="just">
                    <a:spcBef>
                      <a:spcPct val="0"/>
                    </a:spcBef>
                    <a:buClrTx/>
                    <a:buFontTx/>
                    <a:buNone/>
                  </a:pPr>
                  <a:endParaRPr lang="zh-CN" altLang="en-US" sz="2000">
                    <a:latin typeface="Times New Roman" panose="02020603050405020304" pitchFamily="18" charset="0"/>
                  </a:endParaRPr>
                </a:p>
              </p:txBody>
            </p:sp>
            <p:sp>
              <p:nvSpPr>
                <p:cNvPr id="32829" name="Rectangle 145"/>
                <p:cNvSpPr>
                  <a:spLocks noChangeArrowheads="1"/>
                </p:cNvSpPr>
                <p:nvPr/>
              </p:nvSpPr>
              <p:spPr bwMode="auto">
                <a:xfrm>
                  <a:off x="0" y="1496"/>
                  <a:ext cx="41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795" name="Group 146"/>
              <p:cNvGrpSpPr>
                <a:grpSpLocks/>
              </p:cNvGrpSpPr>
              <p:nvPr/>
            </p:nvGrpSpPr>
            <p:grpSpPr bwMode="auto">
              <a:xfrm>
                <a:off x="413" y="1496"/>
                <a:ext cx="378" cy="374"/>
                <a:chOff x="413" y="1496"/>
                <a:chExt cx="378" cy="374"/>
              </a:xfrm>
            </p:grpSpPr>
            <p:sp>
              <p:nvSpPr>
                <p:cNvPr id="32826" name="Rectangle 147"/>
                <p:cNvSpPr>
                  <a:spLocks noChangeArrowheads="1"/>
                </p:cNvSpPr>
                <p:nvPr/>
              </p:nvSpPr>
              <p:spPr bwMode="auto">
                <a:xfrm>
                  <a:off x="456" y="1496"/>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120</a:t>
                  </a:r>
                  <a:r>
                    <a:rPr lang="en-US" altLang="zh-CN" sz="2000">
                      <a:latin typeface="宋体" panose="02010600030101010101" pitchFamily="2" charset="-122"/>
                    </a:rPr>
                    <a:t>K</a:t>
                  </a:r>
                </a:p>
                <a:p>
                  <a:pPr algn="just">
                    <a:spcBef>
                      <a:spcPct val="0"/>
                    </a:spcBef>
                    <a:buClrTx/>
                    <a:buFontTx/>
                    <a:buNone/>
                  </a:pPr>
                  <a:endParaRPr lang="en-US" altLang="zh-CN" sz="2000">
                    <a:latin typeface="Times New Roman" panose="02020603050405020304" pitchFamily="18" charset="0"/>
                  </a:endParaRPr>
                </a:p>
              </p:txBody>
            </p:sp>
            <p:sp>
              <p:nvSpPr>
                <p:cNvPr id="32827" name="Rectangle 148"/>
                <p:cNvSpPr>
                  <a:spLocks noChangeArrowheads="1"/>
                </p:cNvSpPr>
                <p:nvPr/>
              </p:nvSpPr>
              <p:spPr bwMode="auto">
                <a:xfrm>
                  <a:off x="413" y="1496"/>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796" name="Group 149"/>
              <p:cNvGrpSpPr>
                <a:grpSpLocks/>
              </p:cNvGrpSpPr>
              <p:nvPr/>
            </p:nvGrpSpPr>
            <p:grpSpPr bwMode="auto">
              <a:xfrm>
                <a:off x="791" y="1496"/>
                <a:ext cx="378" cy="374"/>
                <a:chOff x="791" y="1496"/>
                <a:chExt cx="378" cy="374"/>
              </a:xfrm>
            </p:grpSpPr>
            <p:sp>
              <p:nvSpPr>
                <p:cNvPr id="32824" name="Rectangle 150"/>
                <p:cNvSpPr>
                  <a:spLocks noChangeArrowheads="1"/>
                </p:cNvSpPr>
                <p:nvPr/>
              </p:nvSpPr>
              <p:spPr bwMode="auto">
                <a:xfrm>
                  <a:off x="834" y="1496"/>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92</a:t>
                  </a:r>
                  <a:r>
                    <a:rPr lang="en-US" altLang="zh-CN" sz="2000">
                      <a:latin typeface="宋体" panose="02010600030101010101" pitchFamily="2" charset="-122"/>
                    </a:rPr>
                    <a:t>K</a:t>
                  </a:r>
                </a:p>
                <a:p>
                  <a:pPr algn="just">
                    <a:spcBef>
                      <a:spcPct val="0"/>
                    </a:spcBef>
                    <a:buClrTx/>
                    <a:buFontTx/>
                    <a:buNone/>
                  </a:pPr>
                  <a:endParaRPr lang="en-US" altLang="zh-CN" sz="2000">
                    <a:latin typeface="Times New Roman" panose="02020603050405020304" pitchFamily="18" charset="0"/>
                  </a:endParaRPr>
                </a:p>
              </p:txBody>
            </p:sp>
            <p:sp>
              <p:nvSpPr>
                <p:cNvPr id="32825" name="Rectangle 151"/>
                <p:cNvSpPr>
                  <a:spLocks noChangeArrowheads="1"/>
                </p:cNvSpPr>
                <p:nvPr/>
              </p:nvSpPr>
              <p:spPr bwMode="auto">
                <a:xfrm>
                  <a:off x="791" y="1496"/>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797" name="Group 152"/>
              <p:cNvGrpSpPr>
                <a:grpSpLocks/>
              </p:cNvGrpSpPr>
              <p:nvPr/>
            </p:nvGrpSpPr>
            <p:grpSpPr bwMode="auto">
              <a:xfrm>
                <a:off x="1169" y="1496"/>
                <a:ext cx="424" cy="374"/>
                <a:chOff x="1169" y="1496"/>
                <a:chExt cx="424" cy="374"/>
              </a:xfrm>
            </p:grpSpPr>
            <p:sp>
              <p:nvSpPr>
                <p:cNvPr id="32822" name="Rectangle 153"/>
                <p:cNvSpPr>
                  <a:spLocks noChangeArrowheads="1"/>
                </p:cNvSpPr>
                <p:nvPr/>
              </p:nvSpPr>
              <p:spPr bwMode="auto">
                <a:xfrm>
                  <a:off x="1212" y="1496"/>
                  <a:ext cx="33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已分配</a:t>
                  </a:r>
                </a:p>
                <a:p>
                  <a:pPr algn="just">
                    <a:spcBef>
                      <a:spcPct val="0"/>
                    </a:spcBef>
                    <a:buClrTx/>
                    <a:buFontTx/>
                    <a:buNone/>
                  </a:pPr>
                  <a:endParaRPr lang="zh-CN" altLang="en-US" sz="2000">
                    <a:latin typeface="Times New Roman" panose="02020603050405020304" pitchFamily="18" charset="0"/>
                  </a:endParaRPr>
                </a:p>
              </p:txBody>
            </p:sp>
            <p:sp>
              <p:nvSpPr>
                <p:cNvPr id="32823" name="Rectangle 154"/>
                <p:cNvSpPr>
                  <a:spLocks noChangeArrowheads="1"/>
                </p:cNvSpPr>
                <p:nvPr/>
              </p:nvSpPr>
              <p:spPr bwMode="auto">
                <a:xfrm>
                  <a:off x="1169" y="1496"/>
                  <a:ext cx="42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798" name="Group 155"/>
              <p:cNvGrpSpPr>
                <a:grpSpLocks/>
              </p:cNvGrpSpPr>
              <p:nvPr/>
            </p:nvGrpSpPr>
            <p:grpSpPr bwMode="auto">
              <a:xfrm>
                <a:off x="0" y="1870"/>
                <a:ext cx="413" cy="374"/>
                <a:chOff x="0" y="1870"/>
                <a:chExt cx="413" cy="374"/>
              </a:xfrm>
            </p:grpSpPr>
            <p:sp>
              <p:nvSpPr>
                <p:cNvPr id="32820" name="Rectangle 156"/>
                <p:cNvSpPr>
                  <a:spLocks noChangeArrowheads="1"/>
                </p:cNvSpPr>
                <p:nvPr/>
              </p:nvSpPr>
              <p:spPr bwMode="auto">
                <a:xfrm>
                  <a:off x="43" y="1870"/>
                  <a:ext cx="32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5</a:t>
                  </a:r>
                </a:p>
                <a:p>
                  <a:pPr algn="just">
                    <a:spcBef>
                      <a:spcPct val="0"/>
                    </a:spcBef>
                    <a:buClrTx/>
                    <a:buFontTx/>
                    <a:buNone/>
                  </a:pPr>
                  <a:endParaRPr lang="zh-CN" altLang="en-US" sz="2000">
                    <a:latin typeface="Times New Roman" panose="02020603050405020304" pitchFamily="18" charset="0"/>
                  </a:endParaRPr>
                </a:p>
              </p:txBody>
            </p:sp>
            <p:sp>
              <p:nvSpPr>
                <p:cNvPr id="32821" name="Rectangle 157"/>
                <p:cNvSpPr>
                  <a:spLocks noChangeArrowheads="1"/>
                </p:cNvSpPr>
                <p:nvPr/>
              </p:nvSpPr>
              <p:spPr bwMode="auto">
                <a:xfrm>
                  <a:off x="0" y="1870"/>
                  <a:ext cx="41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799" name="Group 158"/>
              <p:cNvGrpSpPr>
                <a:grpSpLocks/>
              </p:cNvGrpSpPr>
              <p:nvPr/>
            </p:nvGrpSpPr>
            <p:grpSpPr bwMode="auto">
              <a:xfrm>
                <a:off x="413" y="1870"/>
                <a:ext cx="378" cy="374"/>
                <a:chOff x="413" y="1870"/>
                <a:chExt cx="378" cy="374"/>
              </a:xfrm>
            </p:grpSpPr>
            <p:sp>
              <p:nvSpPr>
                <p:cNvPr id="32818" name="Rectangle 159"/>
                <p:cNvSpPr>
                  <a:spLocks noChangeArrowheads="1"/>
                </p:cNvSpPr>
                <p:nvPr/>
              </p:nvSpPr>
              <p:spPr bwMode="auto">
                <a:xfrm>
                  <a:off x="456" y="1870"/>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Courier New" panose="02070309020205020404" pitchFamily="49" charset="0"/>
                      <a:cs typeface="Times New Roman" panose="02020603050405020304" pitchFamily="18" charset="0"/>
                    </a:rPr>
                    <a:t>—</a:t>
                  </a:r>
                  <a:endParaRPr lang="zh-CN" altLang="en-US" sz="2000">
                    <a:latin typeface="宋体" panose="02010600030101010101" pitchFamily="2" charset="-122"/>
                  </a:endParaRPr>
                </a:p>
                <a:p>
                  <a:pPr algn="just">
                    <a:spcBef>
                      <a:spcPct val="0"/>
                    </a:spcBef>
                    <a:buClrTx/>
                    <a:buFontTx/>
                    <a:buNone/>
                  </a:pPr>
                  <a:endParaRPr lang="zh-CN" altLang="en-US" sz="2000">
                    <a:latin typeface="Times New Roman" panose="02020603050405020304" pitchFamily="18" charset="0"/>
                  </a:endParaRPr>
                </a:p>
              </p:txBody>
            </p:sp>
            <p:sp>
              <p:nvSpPr>
                <p:cNvPr id="32819" name="Rectangle 160"/>
                <p:cNvSpPr>
                  <a:spLocks noChangeArrowheads="1"/>
                </p:cNvSpPr>
                <p:nvPr/>
              </p:nvSpPr>
              <p:spPr bwMode="auto">
                <a:xfrm>
                  <a:off x="413" y="1870"/>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00" name="Group 161"/>
              <p:cNvGrpSpPr>
                <a:grpSpLocks/>
              </p:cNvGrpSpPr>
              <p:nvPr/>
            </p:nvGrpSpPr>
            <p:grpSpPr bwMode="auto">
              <a:xfrm>
                <a:off x="791" y="1870"/>
                <a:ext cx="378" cy="374"/>
                <a:chOff x="791" y="1870"/>
                <a:chExt cx="378" cy="374"/>
              </a:xfrm>
            </p:grpSpPr>
            <p:sp>
              <p:nvSpPr>
                <p:cNvPr id="32816" name="Rectangle 162"/>
                <p:cNvSpPr>
                  <a:spLocks noChangeArrowheads="1"/>
                </p:cNvSpPr>
                <p:nvPr/>
              </p:nvSpPr>
              <p:spPr bwMode="auto">
                <a:xfrm>
                  <a:off x="834" y="1870"/>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Courier New" panose="02070309020205020404" pitchFamily="49" charset="0"/>
                      <a:cs typeface="Times New Roman" panose="02020603050405020304" pitchFamily="18" charset="0"/>
                    </a:rPr>
                    <a:t>—</a:t>
                  </a:r>
                  <a:endParaRPr lang="zh-CN" altLang="en-US" sz="2000">
                    <a:latin typeface="宋体" panose="02010600030101010101" pitchFamily="2" charset="-122"/>
                  </a:endParaRPr>
                </a:p>
                <a:p>
                  <a:pPr algn="just">
                    <a:spcBef>
                      <a:spcPct val="0"/>
                    </a:spcBef>
                    <a:buClrTx/>
                    <a:buFontTx/>
                    <a:buNone/>
                  </a:pPr>
                  <a:endParaRPr lang="zh-CN" altLang="en-US" sz="2000">
                    <a:latin typeface="Times New Roman" panose="02020603050405020304" pitchFamily="18" charset="0"/>
                  </a:endParaRPr>
                </a:p>
              </p:txBody>
            </p:sp>
            <p:sp>
              <p:nvSpPr>
                <p:cNvPr id="32817" name="Rectangle 163"/>
                <p:cNvSpPr>
                  <a:spLocks noChangeArrowheads="1"/>
                </p:cNvSpPr>
                <p:nvPr/>
              </p:nvSpPr>
              <p:spPr bwMode="auto">
                <a:xfrm>
                  <a:off x="791" y="1870"/>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01" name="Group 164"/>
              <p:cNvGrpSpPr>
                <a:grpSpLocks/>
              </p:cNvGrpSpPr>
              <p:nvPr/>
            </p:nvGrpSpPr>
            <p:grpSpPr bwMode="auto">
              <a:xfrm>
                <a:off x="1169" y="1870"/>
                <a:ext cx="424" cy="374"/>
                <a:chOff x="1169" y="1870"/>
                <a:chExt cx="424" cy="374"/>
              </a:xfrm>
            </p:grpSpPr>
            <p:sp>
              <p:nvSpPr>
                <p:cNvPr id="32814" name="Rectangle 165"/>
                <p:cNvSpPr>
                  <a:spLocks noChangeArrowheads="1"/>
                </p:cNvSpPr>
                <p:nvPr/>
              </p:nvSpPr>
              <p:spPr bwMode="auto">
                <a:xfrm>
                  <a:off x="1212" y="1870"/>
                  <a:ext cx="33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宋体" panose="02010600030101010101" pitchFamily="2" charset="-122"/>
                    </a:rPr>
                    <a:t>空表目</a:t>
                  </a:r>
                </a:p>
                <a:p>
                  <a:pPr algn="just">
                    <a:spcBef>
                      <a:spcPct val="0"/>
                    </a:spcBef>
                    <a:buClrTx/>
                    <a:buFontTx/>
                    <a:buNone/>
                  </a:pPr>
                  <a:endParaRPr lang="zh-CN" altLang="en-US" sz="2000">
                    <a:latin typeface="Times New Roman" panose="02020603050405020304" pitchFamily="18" charset="0"/>
                  </a:endParaRPr>
                </a:p>
              </p:txBody>
            </p:sp>
            <p:sp>
              <p:nvSpPr>
                <p:cNvPr id="32815" name="Rectangle 166"/>
                <p:cNvSpPr>
                  <a:spLocks noChangeArrowheads="1"/>
                </p:cNvSpPr>
                <p:nvPr/>
              </p:nvSpPr>
              <p:spPr bwMode="auto">
                <a:xfrm>
                  <a:off x="1169" y="1870"/>
                  <a:ext cx="42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02" name="Group 167"/>
              <p:cNvGrpSpPr>
                <a:grpSpLocks/>
              </p:cNvGrpSpPr>
              <p:nvPr/>
            </p:nvGrpSpPr>
            <p:grpSpPr bwMode="auto">
              <a:xfrm>
                <a:off x="0" y="2244"/>
                <a:ext cx="413" cy="374"/>
                <a:chOff x="0" y="2244"/>
                <a:chExt cx="413" cy="374"/>
              </a:xfrm>
            </p:grpSpPr>
            <p:sp>
              <p:nvSpPr>
                <p:cNvPr id="32812" name="Rectangle 168"/>
                <p:cNvSpPr>
                  <a:spLocks noChangeArrowheads="1"/>
                </p:cNvSpPr>
                <p:nvPr/>
              </p:nvSpPr>
              <p:spPr bwMode="auto">
                <a:xfrm>
                  <a:off x="43" y="2244"/>
                  <a:ext cx="32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Courier New" panose="02070309020205020404" pitchFamily="49" charset="0"/>
                    </a:rPr>
                    <a:t>…</a:t>
                  </a:r>
                  <a:endParaRPr lang="zh-CN" altLang="en-US" sz="2000">
                    <a:latin typeface="宋体" panose="02010600030101010101" pitchFamily="2" charset="-122"/>
                  </a:endParaRPr>
                </a:p>
                <a:p>
                  <a:pPr algn="just">
                    <a:spcBef>
                      <a:spcPct val="0"/>
                    </a:spcBef>
                    <a:buClrTx/>
                    <a:buFontTx/>
                    <a:buNone/>
                  </a:pPr>
                  <a:endParaRPr lang="zh-CN" altLang="en-US" sz="2000">
                    <a:latin typeface="Times New Roman" panose="02020603050405020304" pitchFamily="18" charset="0"/>
                  </a:endParaRPr>
                </a:p>
              </p:txBody>
            </p:sp>
            <p:sp>
              <p:nvSpPr>
                <p:cNvPr id="32813" name="Rectangle 169"/>
                <p:cNvSpPr>
                  <a:spLocks noChangeArrowheads="1"/>
                </p:cNvSpPr>
                <p:nvPr/>
              </p:nvSpPr>
              <p:spPr bwMode="auto">
                <a:xfrm>
                  <a:off x="0" y="2244"/>
                  <a:ext cx="41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03" name="Group 170"/>
              <p:cNvGrpSpPr>
                <a:grpSpLocks/>
              </p:cNvGrpSpPr>
              <p:nvPr/>
            </p:nvGrpSpPr>
            <p:grpSpPr bwMode="auto">
              <a:xfrm>
                <a:off x="413" y="2244"/>
                <a:ext cx="378" cy="374"/>
                <a:chOff x="413" y="2244"/>
                <a:chExt cx="378" cy="374"/>
              </a:xfrm>
            </p:grpSpPr>
            <p:sp>
              <p:nvSpPr>
                <p:cNvPr id="32810" name="Rectangle 171"/>
                <p:cNvSpPr>
                  <a:spLocks noChangeArrowheads="1"/>
                </p:cNvSpPr>
                <p:nvPr/>
              </p:nvSpPr>
              <p:spPr bwMode="auto">
                <a:xfrm>
                  <a:off x="456" y="2244"/>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Courier New" panose="02070309020205020404" pitchFamily="49" charset="0"/>
                    </a:rPr>
                    <a:t>…</a:t>
                  </a:r>
                  <a:endParaRPr lang="zh-CN" altLang="en-US" sz="2000">
                    <a:latin typeface="宋体" panose="02010600030101010101" pitchFamily="2" charset="-122"/>
                  </a:endParaRPr>
                </a:p>
                <a:p>
                  <a:pPr algn="just">
                    <a:spcBef>
                      <a:spcPct val="0"/>
                    </a:spcBef>
                    <a:buClrTx/>
                    <a:buFontTx/>
                    <a:buNone/>
                  </a:pPr>
                  <a:endParaRPr lang="zh-CN" altLang="en-US" sz="2000">
                    <a:latin typeface="Times New Roman" panose="02020603050405020304" pitchFamily="18" charset="0"/>
                  </a:endParaRPr>
                </a:p>
              </p:txBody>
            </p:sp>
            <p:sp>
              <p:nvSpPr>
                <p:cNvPr id="32811" name="Rectangle 172"/>
                <p:cNvSpPr>
                  <a:spLocks noChangeArrowheads="1"/>
                </p:cNvSpPr>
                <p:nvPr/>
              </p:nvSpPr>
              <p:spPr bwMode="auto">
                <a:xfrm>
                  <a:off x="413" y="2244"/>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04" name="Group 173"/>
              <p:cNvGrpSpPr>
                <a:grpSpLocks/>
              </p:cNvGrpSpPr>
              <p:nvPr/>
            </p:nvGrpSpPr>
            <p:grpSpPr bwMode="auto">
              <a:xfrm>
                <a:off x="791" y="2244"/>
                <a:ext cx="378" cy="374"/>
                <a:chOff x="791" y="2244"/>
                <a:chExt cx="378" cy="374"/>
              </a:xfrm>
            </p:grpSpPr>
            <p:sp>
              <p:nvSpPr>
                <p:cNvPr id="32808" name="Rectangle 174"/>
                <p:cNvSpPr>
                  <a:spLocks noChangeArrowheads="1"/>
                </p:cNvSpPr>
                <p:nvPr/>
              </p:nvSpPr>
              <p:spPr bwMode="auto">
                <a:xfrm>
                  <a:off x="834" y="2244"/>
                  <a:ext cx="2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Courier New" panose="02070309020205020404" pitchFamily="49" charset="0"/>
                    </a:rPr>
                    <a:t>…</a:t>
                  </a:r>
                  <a:endParaRPr lang="zh-CN" altLang="en-US" sz="2000">
                    <a:latin typeface="宋体" panose="02010600030101010101" pitchFamily="2" charset="-122"/>
                  </a:endParaRPr>
                </a:p>
                <a:p>
                  <a:pPr algn="just">
                    <a:spcBef>
                      <a:spcPct val="0"/>
                    </a:spcBef>
                    <a:buClrTx/>
                    <a:buFontTx/>
                    <a:buNone/>
                  </a:pPr>
                  <a:endParaRPr lang="zh-CN" altLang="en-US" sz="2000">
                    <a:latin typeface="Times New Roman" panose="02020603050405020304" pitchFamily="18" charset="0"/>
                  </a:endParaRPr>
                </a:p>
              </p:txBody>
            </p:sp>
            <p:sp>
              <p:nvSpPr>
                <p:cNvPr id="32809" name="Rectangle 175"/>
                <p:cNvSpPr>
                  <a:spLocks noChangeArrowheads="1"/>
                </p:cNvSpPr>
                <p:nvPr/>
              </p:nvSpPr>
              <p:spPr bwMode="auto">
                <a:xfrm>
                  <a:off x="791" y="2244"/>
                  <a:ext cx="37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nvGrpSpPr>
              <p:cNvPr id="32805" name="Group 176"/>
              <p:cNvGrpSpPr>
                <a:grpSpLocks/>
              </p:cNvGrpSpPr>
              <p:nvPr/>
            </p:nvGrpSpPr>
            <p:grpSpPr bwMode="auto">
              <a:xfrm>
                <a:off x="1169" y="2244"/>
                <a:ext cx="424" cy="374"/>
                <a:chOff x="1169" y="2244"/>
                <a:chExt cx="424" cy="374"/>
              </a:xfrm>
            </p:grpSpPr>
            <p:sp>
              <p:nvSpPr>
                <p:cNvPr id="32806" name="Rectangle 177"/>
                <p:cNvSpPr>
                  <a:spLocks noChangeArrowheads="1"/>
                </p:cNvSpPr>
                <p:nvPr/>
              </p:nvSpPr>
              <p:spPr bwMode="auto">
                <a:xfrm>
                  <a:off x="1212" y="2244"/>
                  <a:ext cx="33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zh-CN" altLang="en-US" sz="2000">
                      <a:latin typeface="Courier New" panose="02070309020205020404" pitchFamily="49" charset="0"/>
                    </a:rPr>
                    <a:t>…</a:t>
                  </a:r>
                  <a:endParaRPr lang="zh-CN" altLang="en-US" sz="2000">
                    <a:latin typeface="宋体" panose="02010600030101010101" pitchFamily="2" charset="-122"/>
                  </a:endParaRPr>
                </a:p>
                <a:p>
                  <a:pPr algn="just">
                    <a:spcBef>
                      <a:spcPct val="0"/>
                    </a:spcBef>
                    <a:buClrTx/>
                    <a:buFontTx/>
                    <a:buNone/>
                  </a:pPr>
                  <a:endParaRPr lang="zh-CN" altLang="en-US" sz="2000">
                    <a:latin typeface="Times New Roman" panose="02020603050405020304" pitchFamily="18" charset="0"/>
                  </a:endParaRPr>
                </a:p>
              </p:txBody>
            </p:sp>
            <p:sp>
              <p:nvSpPr>
                <p:cNvPr id="32807" name="Rectangle 178"/>
                <p:cNvSpPr>
                  <a:spLocks noChangeArrowheads="1"/>
                </p:cNvSpPr>
                <p:nvPr/>
              </p:nvSpPr>
              <p:spPr bwMode="auto">
                <a:xfrm>
                  <a:off x="1169" y="2244"/>
                  <a:ext cx="42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grpSp>
        <p:sp>
          <p:nvSpPr>
            <p:cNvPr id="32777" name="Rectangle 179"/>
            <p:cNvSpPr>
              <a:spLocks noChangeArrowheads="1"/>
            </p:cNvSpPr>
            <p:nvPr/>
          </p:nvSpPr>
          <p:spPr bwMode="auto">
            <a:xfrm>
              <a:off x="-3" y="-3"/>
              <a:ext cx="1599" cy="2624"/>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sp>
        <p:nvSpPr>
          <p:cNvPr id="32775" name="Rectangle 180"/>
          <p:cNvSpPr>
            <a:spLocks noChangeArrowheads="1"/>
          </p:cNvSpPr>
          <p:nvPr/>
        </p:nvSpPr>
        <p:spPr bwMode="auto">
          <a:xfrm>
            <a:off x="1143000" y="6453188"/>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000">
                <a:latin typeface="宋体" panose="02010600030101010101" pitchFamily="2" charset="-122"/>
              </a:rPr>
              <a:t>已分配分区表</a:t>
            </a:r>
            <a:r>
              <a:rPr lang="zh-CN" altLang="en-US" sz="2000">
                <a:latin typeface="Arial" panose="020B0604020202020204" pitchFamily="34" charset="0"/>
              </a:rPr>
              <a:t> </a:t>
            </a:r>
            <a:endParaRPr lang="zh-CN" altLang="en-US" sz="2000">
              <a:latin typeface="Times New Roman" panose="02020603050405020304" pitchFamily="18" charset="0"/>
            </a:endParaRPr>
          </a:p>
        </p:txBody>
      </p:sp>
    </p:spTree>
  </p:cSld>
  <p:clrMapOvr>
    <a:masterClrMapping/>
  </p:clrMapOvr>
  <p:transition>
    <p:zoom dir="in"/>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3"/>
          <p:cNvGrpSpPr>
            <a:grpSpLocks/>
          </p:cNvGrpSpPr>
          <p:nvPr/>
        </p:nvGrpSpPr>
        <p:grpSpPr bwMode="auto">
          <a:xfrm>
            <a:off x="2289175" y="1773238"/>
            <a:ext cx="5184775" cy="4392612"/>
            <a:chOff x="3220" y="1480"/>
            <a:chExt cx="2939" cy="2676"/>
          </a:xfrm>
        </p:grpSpPr>
        <p:sp>
          <p:nvSpPr>
            <p:cNvPr id="33798" name="Rectangle 4"/>
            <p:cNvSpPr>
              <a:spLocks noChangeArrowheads="1"/>
            </p:cNvSpPr>
            <p:nvPr/>
          </p:nvSpPr>
          <p:spPr bwMode="auto">
            <a:xfrm>
              <a:off x="3220" y="1570"/>
              <a:ext cx="2939" cy="2586"/>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aphicFrame>
          <p:nvGraphicFramePr>
            <p:cNvPr id="33799" name="Object 5"/>
            <p:cNvGraphicFramePr>
              <a:graphicFrameLocks noChangeAspect="1"/>
            </p:cNvGraphicFramePr>
            <p:nvPr/>
          </p:nvGraphicFramePr>
          <p:xfrm>
            <a:off x="3220" y="1480"/>
            <a:ext cx="2893" cy="2585"/>
          </p:xfrm>
          <a:graphic>
            <a:graphicData uri="http://schemas.openxmlformats.org/presentationml/2006/ole">
              <mc:AlternateContent xmlns:mc="http://schemas.openxmlformats.org/markup-compatibility/2006">
                <mc:Choice xmlns:v="urn:schemas-microsoft-com:vml" Requires="v">
                  <p:oleObj spid="_x0000_s33816" name="VISIO" r:id="rId3" imgW="1920240" imgH="1722120" progId="Visio.Drawing.4">
                    <p:embed/>
                  </p:oleObj>
                </mc:Choice>
                <mc:Fallback>
                  <p:oleObj name="VISIO" r:id="rId3" imgW="1920240" imgH="1722120"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0" y="1480"/>
                          <a:ext cx="2893" cy="2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3795" name="Text Box 6"/>
          <p:cNvSpPr txBox="1">
            <a:spLocks noChangeArrowheads="1"/>
          </p:cNvSpPr>
          <p:nvPr/>
        </p:nvSpPr>
        <p:spPr bwMode="auto">
          <a:xfrm>
            <a:off x="4521200" y="6308725"/>
            <a:ext cx="1462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000">
                <a:latin typeface="Arial" panose="020B0604020202020204" pitchFamily="34" charset="0"/>
              </a:rPr>
              <a:t>空闲链结构</a:t>
            </a:r>
          </a:p>
        </p:txBody>
      </p:sp>
      <p:sp>
        <p:nvSpPr>
          <p:cNvPr id="33796" name="Rectangle 7"/>
          <p:cNvSpPr>
            <a:spLocks noChangeArrowheads="1"/>
          </p:cNvSpPr>
          <p:nvPr/>
        </p:nvSpPr>
        <p:spPr bwMode="auto">
          <a:xfrm>
            <a:off x="704850" y="1052513"/>
            <a:ext cx="8856663" cy="973137"/>
          </a:xfrm>
          <a:prstGeom prst="rect">
            <a:avLst/>
          </a:prstGeom>
          <a:solidFill>
            <a:srgbClr val="3333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FontTx/>
              <a:buNone/>
            </a:pPr>
            <a:r>
              <a:rPr kumimoji="1" lang="zh-CN" altLang="en-US" sz="2600">
                <a:latin typeface="Arial" panose="020B0604020202020204" pitchFamily="34" charset="0"/>
              </a:rPr>
              <a:t>               链表形式 ：                                                                                                                                                                                                                                                                                                                                                                                                                                                                                                                                                                                                                                                                                       </a:t>
            </a:r>
            <a:r>
              <a:rPr kumimoji="1" lang="en-US" altLang="zh-CN" sz="2600">
                <a:latin typeface="Arial" panose="020B0604020202020204" pitchFamily="34" charset="0"/>
              </a:rPr>
              <a:t>	</a:t>
            </a:r>
          </a:p>
        </p:txBody>
      </p:sp>
      <p:sp>
        <p:nvSpPr>
          <p:cNvPr id="9" name="Rectangle 2"/>
          <p:cNvSpPr>
            <a:spLocks noGrp="1" noChangeArrowheads="1"/>
          </p:cNvSpPr>
          <p:nvPr>
            <p:ph type="title"/>
          </p:nvPr>
        </p:nvSpPr>
        <p:spPr>
          <a:xfrm>
            <a:off x="704850" y="44450"/>
            <a:ext cx="8420100" cy="855663"/>
          </a:xfrm>
        </p:spPr>
        <p:txBody>
          <a:bodyPr/>
          <a:lstStyle/>
          <a:p>
            <a:pPr>
              <a:defRPr/>
            </a:pPr>
            <a:r>
              <a:rPr lang="zh-CN" altLang="en-US" dirty="0" smtClean="0">
                <a:solidFill>
                  <a:srgbClr val="FFFF00"/>
                </a:solidFill>
                <a:latin typeface="+mj-ea"/>
              </a:rPr>
              <a:t>动态分区分配方式</a:t>
            </a:r>
            <a:endParaRPr lang="zh-CN" altLang="en-US" dirty="0" smtClean="0">
              <a:solidFill>
                <a:srgbClr val="FFFF00"/>
              </a:solidFill>
              <a:latin typeface="+mj-ea"/>
              <a:hlinkClick r:id="rId5" action="ppaction://hlinksldjump"/>
            </a:endParaRPr>
          </a:p>
        </p:txBody>
      </p:sp>
    </p:spTree>
  </p:cSld>
  <p:clrMapOvr>
    <a:masterClrMapping/>
  </p:clrMapOvr>
  <p:transition>
    <p:zoom dir="in"/>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a:grpSpLocks/>
          </p:cNvGrpSpPr>
          <p:nvPr/>
        </p:nvGrpSpPr>
        <p:grpSpPr bwMode="auto">
          <a:xfrm>
            <a:off x="344488" y="981075"/>
            <a:ext cx="6551612" cy="5868988"/>
            <a:chOff x="2530" y="754"/>
            <a:chExt cx="4127" cy="3697"/>
          </a:xfrm>
        </p:grpSpPr>
        <p:grpSp>
          <p:nvGrpSpPr>
            <p:cNvPr id="34827" name="Group 8"/>
            <p:cNvGrpSpPr>
              <a:grpSpLocks/>
            </p:cNvGrpSpPr>
            <p:nvPr/>
          </p:nvGrpSpPr>
          <p:grpSpPr bwMode="auto">
            <a:xfrm>
              <a:off x="2530" y="754"/>
              <a:ext cx="4127" cy="3697"/>
              <a:chOff x="172" y="623"/>
              <a:chExt cx="4127" cy="3697"/>
            </a:xfrm>
          </p:grpSpPr>
          <p:sp>
            <p:nvSpPr>
              <p:cNvPr id="34831" name="Rectangle 9"/>
              <p:cNvSpPr>
                <a:spLocks noChangeArrowheads="1"/>
              </p:cNvSpPr>
              <p:nvPr/>
            </p:nvSpPr>
            <p:spPr bwMode="auto">
              <a:xfrm>
                <a:off x="172" y="623"/>
                <a:ext cx="4127" cy="3697"/>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aphicFrame>
            <p:nvGraphicFramePr>
              <p:cNvPr id="34832" name="Object 10"/>
              <p:cNvGraphicFramePr>
                <a:graphicFrameLocks noChangeAspect="1"/>
              </p:cNvGraphicFramePr>
              <p:nvPr/>
            </p:nvGraphicFramePr>
            <p:xfrm>
              <a:off x="1033" y="779"/>
              <a:ext cx="3139" cy="3384"/>
            </p:xfrm>
            <a:graphic>
              <a:graphicData uri="http://schemas.openxmlformats.org/presentationml/2006/ole">
                <mc:AlternateContent xmlns:mc="http://schemas.openxmlformats.org/markup-compatibility/2006">
                  <mc:Choice xmlns:v="urn:schemas-microsoft-com:vml" Requires="v">
                    <p:oleObj spid="_x0000_s34865" name="Visio" r:id="rId3" imgW="3200400" imgH="3124200" progId="Visio.Drawing.6">
                      <p:embed/>
                    </p:oleObj>
                  </mc:Choice>
                  <mc:Fallback>
                    <p:oleObj name="Visio" r:id="rId3" imgW="3200400" imgH="3124200" progId="Visio.Drawing.6">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 y="779"/>
                            <a:ext cx="3139" cy="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4828" name="Text Box 14"/>
            <p:cNvSpPr txBox="1">
              <a:spLocks noChangeArrowheads="1"/>
            </p:cNvSpPr>
            <p:nvPr/>
          </p:nvSpPr>
          <p:spPr bwMode="auto">
            <a:xfrm>
              <a:off x="4227" y="971"/>
              <a:ext cx="318" cy="17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FontTx/>
                <a:buNone/>
              </a:pPr>
              <a:r>
                <a:rPr lang="zh-CN" altLang="en-US" sz="1200" b="0">
                  <a:solidFill>
                    <a:schemeClr val="bg1"/>
                  </a:solidFill>
                  <a:latin typeface="Arial" panose="020B0604020202020204" pitchFamily="34" charset="0"/>
                </a:rPr>
                <a:t>找</a:t>
              </a:r>
              <a:r>
                <a:rPr lang="zh-CN" altLang="en-US" sz="1200" b="0">
                  <a:solidFill>
                    <a:srgbClr val="FF00FF"/>
                  </a:solidFill>
                  <a:latin typeface="Arial" panose="020B0604020202020204" pitchFamily="34" charset="0"/>
                </a:rPr>
                <a:t>链表</a:t>
              </a:r>
            </a:p>
          </p:txBody>
        </p:sp>
        <p:sp>
          <p:nvSpPr>
            <p:cNvPr id="34829" name="Text Box 15"/>
            <p:cNvSpPr txBox="1">
              <a:spLocks noChangeArrowheads="1"/>
            </p:cNvSpPr>
            <p:nvPr/>
          </p:nvSpPr>
          <p:spPr bwMode="auto">
            <a:xfrm>
              <a:off x="5669" y="2043"/>
              <a:ext cx="227" cy="17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FontTx/>
                <a:buNone/>
              </a:pPr>
              <a:r>
                <a:rPr lang="zh-CN" altLang="en-US" sz="1200" b="0">
                  <a:solidFill>
                    <a:srgbClr val="FF00FF"/>
                  </a:solidFill>
                  <a:latin typeface="Arial" panose="020B0604020202020204" pitchFamily="34" charset="0"/>
                </a:rPr>
                <a:t>结点</a:t>
              </a:r>
            </a:p>
          </p:txBody>
        </p:sp>
        <p:sp>
          <p:nvSpPr>
            <p:cNvPr id="34830" name="Text Box 17"/>
            <p:cNvSpPr txBox="1">
              <a:spLocks noChangeArrowheads="1"/>
            </p:cNvSpPr>
            <p:nvPr/>
          </p:nvSpPr>
          <p:spPr bwMode="auto">
            <a:xfrm>
              <a:off x="4857" y="3131"/>
              <a:ext cx="1030" cy="17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1200" b="0">
                  <a:solidFill>
                    <a:srgbClr val="FF00FF"/>
                  </a:solidFill>
                  <a:latin typeface="Arial" panose="020B0604020202020204" pitchFamily="34" charset="0"/>
                </a:rPr>
                <a:t>将该分区从链表中移出</a:t>
              </a:r>
            </a:p>
          </p:txBody>
        </p:sp>
      </p:grpSp>
      <p:sp>
        <p:nvSpPr>
          <p:cNvPr id="7173" name="Rectangle 2"/>
          <p:cNvSpPr>
            <a:spLocks noGrp="1" noChangeArrowheads="1"/>
          </p:cNvSpPr>
          <p:nvPr>
            <p:ph type="title"/>
          </p:nvPr>
        </p:nvSpPr>
        <p:spPr>
          <a:xfrm>
            <a:off x="704850" y="-26988"/>
            <a:ext cx="8420100" cy="1143001"/>
          </a:xfrm>
        </p:spPr>
        <p:txBody>
          <a:bodyPr/>
          <a:lstStyle/>
          <a:p>
            <a:pPr>
              <a:defRPr/>
            </a:pPr>
            <a:r>
              <a:rPr lang="zh-CN" altLang="en-US" dirty="0" smtClean="0">
                <a:solidFill>
                  <a:srgbClr val="FFFF00"/>
                </a:solidFill>
                <a:latin typeface="+mj-ea"/>
              </a:rPr>
              <a:t>动态分区的分配流程</a:t>
            </a:r>
            <a:endParaRPr lang="zh-CN" altLang="en-US" dirty="0" smtClean="0">
              <a:solidFill>
                <a:srgbClr val="FFFF00"/>
              </a:solidFill>
              <a:latin typeface="+mj-ea"/>
              <a:hlinkClick r:id="rId5" action="ppaction://hlinksldjump"/>
            </a:endParaRPr>
          </a:p>
        </p:txBody>
      </p:sp>
      <p:sp>
        <p:nvSpPr>
          <p:cNvPr id="31748" name="Text Box 6"/>
          <p:cNvSpPr txBox="1">
            <a:spLocks noChangeArrowheads="1"/>
          </p:cNvSpPr>
          <p:nvPr/>
        </p:nvSpPr>
        <p:spPr bwMode="auto">
          <a:xfrm>
            <a:off x="7035800" y="1571625"/>
            <a:ext cx="2093913"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400" b="1">
                <a:solidFill>
                  <a:schemeClr val="tx1"/>
                </a:solidFill>
                <a:latin typeface="Arial" charset="0"/>
                <a:ea typeface="宋体" pitchFamily="2" charset="-122"/>
              </a:defRPr>
            </a:lvl9pPr>
          </a:lstStyle>
          <a:p>
            <a:pPr>
              <a:defRPr/>
            </a:pPr>
            <a:r>
              <a:rPr lang="zh-CN" altLang="en-US" sz="2800" dirty="0" smtClean="0">
                <a:solidFill>
                  <a:srgbClr val="FFFF00"/>
                </a:solidFill>
                <a:latin typeface="Times New Roman" pitchFamily="18" charset="0"/>
                <a:ea typeface="+mn-ea"/>
                <a:cs typeface="Times New Roman" pitchFamily="18" charset="0"/>
              </a:rPr>
              <a:t>设：</a:t>
            </a:r>
            <a:r>
              <a:rPr lang="zh-CN" altLang="en-US" sz="2800" dirty="0" smtClean="0">
                <a:latin typeface="Times New Roman" pitchFamily="18" charset="0"/>
                <a:ea typeface="+mn-ea"/>
                <a:cs typeface="Times New Roman" pitchFamily="18" charset="0"/>
              </a:rPr>
              <a:t>请求的分区大小为</a:t>
            </a:r>
            <a:r>
              <a:rPr lang="en-US" altLang="zh-CN" sz="2800" dirty="0" err="1" smtClean="0">
                <a:latin typeface="Times New Roman" pitchFamily="18" charset="0"/>
                <a:ea typeface="+mn-ea"/>
                <a:cs typeface="Times New Roman" pitchFamily="18" charset="0"/>
              </a:rPr>
              <a:t>u.size</a:t>
            </a:r>
            <a:r>
              <a:rPr lang="zh-CN" altLang="en-US" sz="2800" dirty="0" smtClean="0">
                <a:latin typeface="Times New Roman" pitchFamily="18" charset="0"/>
                <a:ea typeface="+mn-ea"/>
                <a:cs typeface="Times New Roman" pitchFamily="18" charset="0"/>
              </a:rPr>
              <a:t>，表中每个分区的大小为</a:t>
            </a:r>
            <a:r>
              <a:rPr lang="en-US" altLang="zh-CN" sz="2800" dirty="0" err="1" smtClean="0">
                <a:latin typeface="Times New Roman" pitchFamily="18" charset="0"/>
                <a:ea typeface="+mn-ea"/>
                <a:cs typeface="Times New Roman" pitchFamily="18" charset="0"/>
              </a:rPr>
              <a:t>m.size</a:t>
            </a:r>
            <a:r>
              <a:rPr lang="zh-CN" altLang="en-US" sz="2800" dirty="0" smtClean="0">
                <a:latin typeface="Times New Roman" pitchFamily="18" charset="0"/>
                <a:ea typeface="+mn-ea"/>
                <a:cs typeface="Times New Roman" pitchFamily="18" charset="0"/>
              </a:rPr>
              <a:t>。</a:t>
            </a:r>
          </a:p>
          <a:p>
            <a:pPr>
              <a:defRPr/>
            </a:pPr>
            <a:endParaRPr lang="zh-CN" altLang="en-US" sz="2800" dirty="0" smtClean="0">
              <a:latin typeface="Times New Roman" pitchFamily="18" charset="0"/>
              <a:ea typeface="+mn-ea"/>
              <a:cs typeface="Times New Roman" pitchFamily="18" charset="0"/>
            </a:endParaRPr>
          </a:p>
        </p:txBody>
      </p:sp>
      <p:sp>
        <p:nvSpPr>
          <p:cNvPr id="34821" name="Text Box 11"/>
          <p:cNvSpPr txBox="1">
            <a:spLocks noChangeArrowheads="1"/>
          </p:cNvSpPr>
          <p:nvPr/>
        </p:nvSpPr>
        <p:spPr bwMode="auto">
          <a:xfrm>
            <a:off x="3997325" y="46529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nvGrpSpPr>
          <p:cNvPr id="4" name="Group 19"/>
          <p:cNvGrpSpPr>
            <a:grpSpLocks/>
          </p:cNvGrpSpPr>
          <p:nvPr/>
        </p:nvGrpSpPr>
        <p:grpSpPr bwMode="auto">
          <a:xfrm>
            <a:off x="346075" y="965200"/>
            <a:ext cx="6551613" cy="5868988"/>
            <a:chOff x="218" y="595"/>
            <a:chExt cx="4127" cy="3697"/>
          </a:xfrm>
        </p:grpSpPr>
        <p:grpSp>
          <p:nvGrpSpPr>
            <p:cNvPr id="34823" name="Group 3"/>
            <p:cNvGrpSpPr>
              <a:grpSpLocks/>
            </p:cNvGrpSpPr>
            <p:nvPr/>
          </p:nvGrpSpPr>
          <p:grpSpPr bwMode="auto">
            <a:xfrm>
              <a:off x="218" y="595"/>
              <a:ext cx="4127" cy="3697"/>
              <a:chOff x="172" y="623"/>
              <a:chExt cx="4127" cy="3697"/>
            </a:xfrm>
          </p:grpSpPr>
          <p:sp>
            <p:nvSpPr>
              <p:cNvPr id="34825" name="Rectangle 4"/>
              <p:cNvSpPr>
                <a:spLocks noChangeArrowheads="1"/>
              </p:cNvSpPr>
              <p:nvPr/>
            </p:nvSpPr>
            <p:spPr bwMode="auto">
              <a:xfrm>
                <a:off x="172" y="623"/>
                <a:ext cx="4127" cy="3697"/>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aphicFrame>
            <p:nvGraphicFramePr>
              <p:cNvPr id="34826" name="Object 5"/>
              <p:cNvGraphicFramePr>
                <a:graphicFrameLocks noChangeAspect="1"/>
              </p:cNvGraphicFramePr>
              <p:nvPr/>
            </p:nvGraphicFramePr>
            <p:xfrm>
              <a:off x="1033" y="971"/>
              <a:ext cx="3139" cy="2999"/>
            </p:xfrm>
            <a:graphic>
              <a:graphicData uri="http://schemas.openxmlformats.org/presentationml/2006/ole">
                <mc:AlternateContent xmlns:mc="http://schemas.openxmlformats.org/markup-compatibility/2006">
                  <mc:Choice xmlns:v="urn:schemas-microsoft-com:vml" Requires="v">
                    <p:oleObj spid="_x0000_s34866" name="Visio" r:id="rId6" imgW="3200400" imgH="3124200" progId="Visio.Drawing.11">
                      <p:embed/>
                    </p:oleObj>
                  </mc:Choice>
                  <mc:Fallback>
                    <p:oleObj name="Visio" r:id="rId6" imgW="3200400" imgH="312420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 y="971"/>
                            <a:ext cx="3139" cy="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4824" name="Text Box 12"/>
            <p:cNvSpPr txBox="1">
              <a:spLocks noChangeArrowheads="1"/>
            </p:cNvSpPr>
            <p:nvPr/>
          </p:nvSpPr>
          <p:spPr bwMode="auto">
            <a:xfrm>
              <a:off x="2498" y="2886"/>
              <a:ext cx="1120" cy="17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1200" b="0">
                  <a:solidFill>
                    <a:schemeClr val="bg1"/>
                  </a:solidFill>
                  <a:latin typeface="Arial" panose="020B0604020202020204" pitchFamily="34" charset="0"/>
                </a:rPr>
                <a:t>将表中的状态置为“空表目”</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42950" y="206375"/>
            <a:ext cx="8420100" cy="990600"/>
          </a:xfrm>
        </p:spPr>
        <p:txBody>
          <a:bodyPr/>
          <a:lstStyle/>
          <a:p>
            <a:pPr>
              <a:defRPr/>
            </a:pPr>
            <a:r>
              <a:rPr lang="zh-CN" altLang="en-US" dirty="0" smtClean="0">
                <a:solidFill>
                  <a:srgbClr val="FFFF00"/>
                </a:solidFill>
                <a:latin typeface="+mj-ea"/>
              </a:rPr>
              <a:t>动态分区的回收示意图</a:t>
            </a:r>
            <a:endParaRPr lang="zh-CN" altLang="en-US" dirty="0" smtClean="0">
              <a:solidFill>
                <a:srgbClr val="FFFF00"/>
              </a:solidFill>
              <a:latin typeface="+mj-ea"/>
              <a:hlinkClick r:id="rId2" action="ppaction://hlinksldjump"/>
            </a:endParaRPr>
          </a:p>
        </p:txBody>
      </p:sp>
      <p:grpSp>
        <p:nvGrpSpPr>
          <p:cNvPr id="35843" name="Group 3"/>
          <p:cNvGrpSpPr>
            <a:grpSpLocks/>
          </p:cNvGrpSpPr>
          <p:nvPr/>
        </p:nvGrpSpPr>
        <p:grpSpPr bwMode="auto">
          <a:xfrm>
            <a:off x="1352550" y="2420938"/>
            <a:ext cx="1524000" cy="2133600"/>
            <a:chOff x="480" y="1536"/>
            <a:chExt cx="960" cy="1344"/>
          </a:xfrm>
        </p:grpSpPr>
        <p:sp>
          <p:nvSpPr>
            <p:cNvPr id="35864" name="Text Box 4"/>
            <p:cNvSpPr txBox="1">
              <a:spLocks noChangeArrowheads="1"/>
            </p:cNvSpPr>
            <p:nvPr/>
          </p:nvSpPr>
          <p:spPr bwMode="auto">
            <a:xfrm>
              <a:off x="480" y="1536"/>
              <a:ext cx="960" cy="1329"/>
            </a:xfrm>
            <a:prstGeom prst="rect">
              <a:avLst/>
            </a:prstGeom>
            <a:solidFill>
              <a:srgbClr val="FF00FF"/>
            </a:solidFill>
            <a:ln w="9525">
              <a:solidFill>
                <a:schemeClr val="tx1"/>
              </a:solidFill>
              <a:miter lim="800000"/>
              <a:headEnd/>
              <a:tailEnd/>
            </a:ln>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FontTx/>
                <a:buNone/>
              </a:pPr>
              <a:r>
                <a:rPr lang="zh-CN" altLang="en-US" sz="2400">
                  <a:latin typeface="Arial" panose="020B0604020202020204" pitchFamily="34" charset="0"/>
                </a:rPr>
                <a:t>空闲区</a:t>
              </a:r>
              <a:r>
                <a:rPr lang="en-US" altLang="zh-CN" sz="2400">
                  <a:latin typeface="Arial" panose="020B0604020202020204" pitchFamily="34" charset="0"/>
                </a:rPr>
                <a:t>F1</a:t>
              </a:r>
            </a:p>
            <a:p>
              <a:pPr algn="ctr">
                <a:spcBef>
                  <a:spcPct val="50000"/>
                </a:spcBef>
                <a:buClrTx/>
                <a:buFontTx/>
                <a:buNone/>
              </a:pPr>
              <a:endParaRPr lang="en-US" altLang="zh-CN" sz="2400">
                <a:latin typeface="Arial" panose="020B0604020202020204" pitchFamily="34" charset="0"/>
              </a:endParaRPr>
            </a:p>
            <a:p>
              <a:pPr algn="ctr">
                <a:spcBef>
                  <a:spcPct val="50000"/>
                </a:spcBef>
                <a:buClrTx/>
                <a:buFontTx/>
                <a:buNone/>
              </a:pPr>
              <a:endParaRPr lang="en-US" altLang="zh-CN" sz="2400">
                <a:latin typeface="Arial" panose="020B0604020202020204" pitchFamily="34" charset="0"/>
              </a:endParaRPr>
            </a:p>
            <a:p>
              <a:pPr algn="ctr">
                <a:spcBef>
                  <a:spcPct val="50000"/>
                </a:spcBef>
                <a:buClrTx/>
                <a:buFontTx/>
                <a:buNone/>
              </a:pPr>
              <a:endParaRPr lang="en-US" altLang="zh-CN" sz="2400">
                <a:latin typeface="Arial" panose="020B0604020202020204" pitchFamily="34" charset="0"/>
              </a:endParaRPr>
            </a:p>
          </p:txBody>
        </p:sp>
        <p:sp>
          <p:nvSpPr>
            <p:cNvPr id="35865" name="Line 5"/>
            <p:cNvSpPr>
              <a:spLocks noChangeShapeType="1"/>
            </p:cNvSpPr>
            <p:nvPr/>
          </p:nvSpPr>
          <p:spPr bwMode="auto">
            <a:xfrm>
              <a:off x="480" y="1824"/>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6" name="Rectangle 6"/>
            <p:cNvSpPr>
              <a:spLocks noChangeArrowheads="1"/>
            </p:cNvSpPr>
            <p:nvPr/>
          </p:nvSpPr>
          <p:spPr bwMode="auto">
            <a:xfrm>
              <a:off x="480" y="2220"/>
              <a:ext cx="960" cy="660"/>
            </a:xfrm>
            <a:prstGeom prst="rect">
              <a:avLst/>
            </a:prstGeom>
            <a:solidFill>
              <a:srgbClr val="03AF65"/>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400">
                  <a:latin typeface="Arial" panose="020B0604020202020204" pitchFamily="34" charset="0"/>
                </a:rPr>
                <a:t>程序区</a:t>
              </a:r>
            </a:p>
          </p:txBody>
        </p:sp>
        <p:sp>
          <p:nvSpPr>
            <p:cNvPr id="35867" name="Rectangle 7"/>
            <p:cNvSpPr>
              <a:spLocks noChangeArrowheads="1"/>
            </p:cNvSpPr>
            <p:nvPr/>
          </p:nvSpPr>
          <p:spPr bwMode="auto">
            <a:xfrm>
              <a:off x="480" y="1824"/>
              <a:ext cx="960" cy="432"/>
            </a:xfrm>
            <a:prstGeom prst="rect">
              <a:avLst/>
            </a:prstGeom>
            <a:solidFill>
              <a:srgbClr val="1306BA"/>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400">
                  <a:latin typeface="Arial" panose="020B0604020202020204" pitchFamily="34" charset="0"/>
                </a:rPr>
                <a:t>回收区</a:t>
              </a:r>
              <a:r>
                <a:rPr lang="en-US" altLang="zh-CN" sz="2400">
                  <a:latin typeface="Arial" panose="020B0604020202020204" pitchFamily="34" charset="0"/>
                </a:rPr>
                <a:t>R</a:t>
              </a:r>
              <a:endParaRPr lang="zh-CN" altLang="en-US" sz="2400">
                <a:latin typeface="Arial" panose="020B0604020202020204" pitchFamily="34" charset="0"/>
              </a:endParaRPr>
            </a:p>
          </p:txBody>
        </p:sp>
      </p:grpSp>
      <p:grpSp>
        <p:nvGrpSpPr>
          <p:cNvPr id="35844" name="Group 8"/>
          <p:cNvGrpSpPr>
            <a:grpSpLocks/>
          </p:cNvGrpSpPr>
          <p:nvPr/>
        </p:nvGrpSpPr>
        <p:grpSpPr bwMode="auto">
          <a:xfrm>
            <a:off x="5200650" y="2420938"/>
            <a:ext cx="1524000" cy="2133600"/>
            <a:chOff x="1968" y="1248"/>
            <a:chExt cx="960" cy="1344"/>
          </a:xfrm>
        </p:grpSpPr>
        <p:sp>
          <p:nvSpPr>
            <p:cNvPr id="35858" name="Text Box 9"/>
            <p:cNvSpPr txBox="1">
              <a:spLocks noChangeArrowheads="1"/>
            </p:cNvSpPr>
            <p:nvPr/>
          </p:nvSpPr>
          <p:spPr bwMode="auto">
            <a:xfrm>
              <a:off x="1968" y="1248"/>
              <a:ext cx="960" cy="1329"/>
            </a:xfrm>
            <a:prstGeom prst="rect">
              <a:avLst/>
            </a:prstGeom>
            <a:solidFill>
              <a:srgbClr val="FF00FF"/>
            </a:solidFill>
            <a:ln w="9525">
              <a:solidFill>
                <a:schemeClr val="tx1"/>
              </a:solidFill>
              <a:miter lim="800000"/>
              <a:headEnd/>
              <a:tailEnd/>
            </a:ln>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FontTx/>
                <a:buNone/>
              </a:pPr>
              <a:r>
                <a:rPr lang="zh-CN" altLang="en-US" sz="2400">
                  <a:latin typeface="Arial" panose="020B0604020202020204" pitchFamily="34" charset="0"/>
                </a:rPr>
                <a:t>空闲区</a:t>
              </a:r>
              <a:r>
                <a:rPr lang="en-US" altLang="zh-CN" sz="2400">
                  <a:latin typeface="Arial" panose="020B0604020202020204" pitchFamily="34" charset="0"/>
                </a:rPr>
                <a:t>F1</a:t>
              </a:r>
            </a:p>
            <a:p>
              <a:pPr algn="ctr">
                <a:spcBef>
                  <a:spcPct val="50000"/>
                </a:spcBef>
                <a:buClrTx/>
                <a:buFontTx/>
                <a:buNone/>
              </a:pPr>
              <a:r>
                <a:rPr lang="zh-CN" altLang="en-US" sz="2400">
                  <a:latin typeface="Arial" panose="020B0604020202020204" pitchFamily="34" charset="0"/>
                </a:rPr>
                <a:t> </a:t>
              </a:r>
              <a:endParaRPr lang="en-US" altLang="zh-CN" sz="2400">
                <a:latin typeface="Arial" panose="020B0604020202020204" pitchFamily="34" charset="0"/>
              </a:endParaRPr>
            </a:p>
            <a:p>
              <a:pPr algn="ctr">
                <a:spcBef>
                  <a:spcPct val="50000"/>
                </a:spcBef>
                <a:buClrTx/>
                <a:buFontTx/>
                <a:buNone/>
              </a:pPr>
              <a:r>
                <a:rPr lang="zh-CN" altLang="en-US" sz="2400">
                  <a:latin typeface="Arial" panose="020B0604020202020204" pitchFamily="34" charset="0"/>
                </a:rPr>
                <a:t>空闲区</a:t>
              </a:r>
              <a:r>
                <a:rPr lang="en-US" altLang="zh-CN" sz="2400">
                  <a:latin typeface="Arial" panose="020B0604020202020204" pitchFamily="34" charset="0"/>
                </a:rPr>
                <a:t>F2</a:t>
              </a:r>
            </a:p>
            <a:p>
              <a:pPr algn="ctr">
                <a:spcBef>
                  <a:spcPct val="50000"/>
                </a:spcBef>
                <a:buClrTx/>
                <a:buFontTx/>
                <a:buNone/>
              </a:pPr>
              <a:endParaRPr lang="en-US" altLang="zh-CN" sz="2400">
                <a:latin typeface="Arial" panose="020B0604020202020204" pitchFamily="34" charset="0"/>
              </a:endParaRPr>
            </a:p>
          </p:txBody>
        </p:sp>
        <p:sp>
          <p:nvSpPr>
            <p:cNvPr id="35859" name="Line 10"/>
            <p:cNvSpPr>
              <a:spLocks noChangeShapeType="1"/>
            </p:cNvSpPr>
            <p:nvPr/>
          </p:nvSpPr>
          <p:spPr bwMode="auto">
            <a:xfrm>
              <a:off x="1968" y="1536"/>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0" name="Line 11"/>
            <p:cNvSpPr>
              <a:spLocks noChangeShapeType="1"/>
            </p:cNvSpPr>
            <p:nvPr/>
          </p:nvSpPr>
          <p:spPr bwMode="auto">
            <a:xfrm>
              <a:off x="1968" y="187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1" name="Line 12"/>
            <p:cNvSpPr>
              <a:spLocks noChangeShapeType="1"/>
            </p:cNvSpPr>
            <p:nvPr/>
          </p:nvSpPr>
          <p:spPr bwMode="auto">
            <a:xfrm>
              <a:off x="1968" y="2208"/>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2" name="Rectangle 13"/>
            <p:cNvSpPr>
              <a:spLocks noChangeArrowheads="1"/>
            </p:cNvSpPr>
            <p:nvPr/>
          </p:nvSpPr>
          <p:spPr bwMode="auto">
            <a:xfrm>
              <a:off x="1968" y="2208"/>
              <a:ext cx="960" cy="384"/>
            </a:xfrm>
            <a:prstGeom prst="rect">
              <a:avLst/>
            </a:prstGeom>
            <a:solidFill>
              <a:srgbClr val="03AF65"/>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400">
                  <a:latin typeface="Arial" panose="020B0604020202020204" pitchFamily="34" charset="0"/>
                </a:rPr>
                <a:t>程序区</a:t>
              </a:r>
            </a:p>
          </p:txBody>
        </p:sp>
        <p:sp>
          <p:nvSpPr>
            <p:cNvPr id="35863" name="Rectangle 14"/>
            <p:cNvSpPr>
              <a:spLocks noChangeArrowheads="1"/>
            </p:cNvSpPr>
            <p:nvPr/>
          </p:nvSpPr>
          <p:spPr bwMode="auto">
            <a:xfrm>
              <a:off x="1968" y="1536"/>
              <a:ext cx="960" cy="336"/>
            </a:xfrm>
            <a:prstGeom prst="rect">
              <a:avLst/>
            </a:prstGeom>
            <a:solidFill>
              <a:srgbClr val="1306BA"/>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400">
                  <a:latin typeface="Arial" panose="020B0604020202020204" pitchFamily="34" charset="0"/>
                </a:rPr>
                <a:t>回收区</a:t>
              </a:r>
              <a:r>
                <a:rPr lang="en-US" altLang="zh-CN" sz="2400">
                  <a:latin typeface="Arial" panose="020B0604020202020204" pitchFamily="34" charset="0"/>
                </a:rPr>
                <a:t>R</a:t>
              </a:r>
              <a:endParaRPr lang="zh-CN" altLang="en-US" sz="2400">
                <a:latin typeface="Arial" panose="020B0604020202020204" pitchFamily="34" charset="0"/>
              </a:endParaRPr>
            </a:p>
          </p:txBody>
        </p:sp>
      </p:grpSp>
      <p:grpSp>
        <p:nvGrpSpPr>
          <p:cNvPr id="35845" name="Group 15"/>
          <p:cNvGrpSpPr>
            <a:grpSpLocks/>
          </p:cNvGrpSpPr>
          <p:nvPr/>
        </p:nvGrpSpPr>
        <p:grpSpPr bwMode="auto">
          <a:xfrm>
            <a:off x="7124700" y="2420938"/>
            <a:ext cx="1524000" cy="2133600"/>
            <a:chOff x="4992" y="1248"/>
            <a:chExt cx="960" cy="1344"/>
          </a:xfrm>
        </p:grpSpPr>
        <p:sp>
          <p:nvSpPr>
            <p:cNvPr id="35854" name="Text Box 16"/>
            <p:cNvSpPr txBox="1">
              <a:spLocks noChangeArrowheads="1"/>
            </p:cNvSpPr>
            <p:nvPr/>
          </p:nvSpPr>
          <p:spPr bwMode="auto">
            <a:xfrm>
              <a:off x="4992" y="1248"/>
              <a:ext cx="960" cy="13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FontTx/>
                <a:buNone/>
              </a:pPr>
              <a:r>
                <a:rPr lang="en-US" altLang="zh-CN" sz="2400">
                  <a:latin typeface="Arial" panose="020B0604020202020204" pitchFamily="34" charset="0"/>
                </a:rPr>
                <a:t> </a:t>
              </a:r>
            </a:p>
            <a:p>
              <a:pPr algn="ctr">
                <a:spcBef>
                  <a:spcPct val="50000"/>
                </a:spcBef>
                <a:buClrTx/>
                <a:buFontTx/>
                <a:buNone/>
              </a:pPr>
              <a:r>
                <a:rPr lang="zh-CN" altLang="en-US" sz="2400">
                  <a:latin typeface="Arial" panose="020B0604020202020204" pitchFamily="34" charset="0"/>
                </a:rPr>
                <a:t> </a:t>
              </a:r>
              <a:endParaRPr lang="en-US" altLang="zh-CN" sz="2400">
                <a:latin typeface="Arial" panose="020B0604020202020204" pitchFamily="34" charset="0"/>
              </a:endParaRPr>
            </a:p>
            <a:p>
              <a:pPr algn="ctr">
                <a:spcBef>
                  <a:spcPct val="50000"/>
                </a:spcBef>
                <a:buClrTx/>
                <a:buFontTx/>
                <a:buNone/>
              </a:pPr>
              <a:endParaRPr lang="en-US" altLang="zh-CN" sz="2400">
                <a:latin typeface="Arial" panose="020B0604020202020204" pitchFamily="34" charset="0"/>
              </a:endParaRPr>
            </a:p>
            <a:p>
              <a:pPr algn="ctr">
                <a:spcBef>
                  <a:spcPct val="50000"/>
                </a:spcBef>
                <a:buClrTx/>
                <a:buFontTx/>
                <a:buNone/>
              </a:pPr>
              <a:endParaRPr lang="en-US" altLang="zh-CN" sz="2400">
                <a:latin typeface="Arial" panose="020B0604020202020204" pitchFamily="34" charset="0"/>
              </a:endParaRPr>
            </a:p>
          </p:txBody>
        </p:sp>
        <p:sp>
          <p:nvSpPr>
            <p:cNvPr id="35855" name="Rectangle 17"/>
            <p:cNvSpPr>
              <a:spLocks noChangeArrowheads="1"/>
            </p:cNvSpPr>
            <p:nvPr/>
          </p:nvSpPr>
          <p:spPr bwMode="auto">
            <a:xfrm>
              <a:off x="4992" y="1248"/>
              <a:ext cx="960" cy="336"/>
            </a:xfrm>
            <a:prstGeom prst="rect">
              <a:avLst/>
            </a:prstGeom>
            <a:solidFill>
              <a:srgbClr val="03AF65"/>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400">
                  <a:latin typeface="Arial" panose="020B0604020202020204" pitchFamily="34" charset="0"/>
                </a:rPr>
                <a:t>程序区</a:t>
              </a:r>
            </a:p>
          </p:txBody>
        </p:sp>
        <p:sp>
          <p:nvSpPr>
            <p:cNvPr id="35856" name="Rectangle 18"/>
            <p:cNvSpPr>
              <a:spLocks noChangeArrowheads="1"/>
            </p:cNvSpPr>
            <p:nvPr/>
          </p:nvSpPr>
          <p:spPr bwMode="auto">
            <a:xfrm>
              <a:off x="4992" y="1872"/>
              <a:ext cx="960" cy="720"/>
            </a:xfrm>
            <a:prstGeom prst="rect">
              <a:avLst/>
            </a:prstGeom>
            <a:solidFill>
              <a:srgbClr val="03AF65"/>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400">
                  <a:latin typeface="Arial" panose="020B0604020202020204" pitchFamily="34" charset="0"/>
                </a:rPr>
                <a:t>程序区</a:t>
              </a:r>
            </a:p>
          </p:txBody>
        </p:sp>
        <p:sp>
          <p:nvSpPr>
            <p:cNvPr id="35857" name="Rectangle 19"/>
            <p:cNvSpPr>
              <a:spLocks noChangeArrowheads="1"/>
            </p:cNvSpPr>
            <p:nvPr/>
          </p:nvSpPr>
          <p:spPr bwMode="auto">
            <a:xfrm>
              <a:off x="4992" y="1584"/>
              <a:ext cx="960" cy="288"/>
            </a:xfrm>
            <a:prstGeom prst="rect">
              <a:avLst/>
            </a:prstGeom>
            <a:solidFill>
              <a:srgbClr val="1306BA"/>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400">
                  <a:latin typeface="Arial" panose="020B0604020202020204" pitchFamily="34" charset="0"/>
                </a:rPr>
                <a:t>回收区</a:t>
              </a:r>
              <a:r>
                <a:rPr lang="en-US" altLang="zh-CN" sz="2400">
                  <a:latin typeface="Arial" panose="020B0604020202020204" pitchFamily="34" charset="0"/>
                </a:rPr>
                <a:t>R</a:t>
              </a:r>
              <a:endParaRPr lang="zh-CN" altLang="en-US" sz="2400">
                <a:latin typeface="Arial" panose="020B0604020202020204" pitchFamily="34" charset="0"/>
              </a:endParaRPr>
            </a:p>
          </p:txBody>
        </p:sp>
      </p:grpSp>
      <p:grpSp>
        <p:nvGrpSpPr>
          <p:cNvPr id="35846" name="Group 20"/>
          <p:cNvGrpSpPr>
            <a:grpSpLocks/>
          </p:cNvGrpSpPr>
          <p:nvPr/>
        </p:nvGrpSpPr>
        <p:grpSpPr bwMode="auto">
          <a:xfrm>
            <a:off x="3276600" y="2420938"/>
            <a:ext cx="1524000" cy="2133600"/>
            <a:chOff x="3552" y="1248"/>
            <a:chExt cx="960" cy="1344"/>
          </a:xfrm>
        </p:grpSpPr>
        <p:sp>
          <p:nvSpPr>
            <p:cNvPr id="35847" name="Text Box 21"/>
            <p:cNvSpPr txBox="1">
              <a:spLocks noChangeArrowheads="1"/>
            </p:cNvSpPr>
            <p:nvPr/>
          </p:nvSpPr>
          <p:spPr bwMode="auto">
            <a:xfrm>
              <a:off x="3552" y="1248"/>
              <a:ext cx="960" cy="1329"/>
            </a:xfrm>
            <a:prstGeom prst="rect">
              <a:avLst/>
            </a:prstGeom>
            <a:solidFill>
              <a:srgbClr val="FF00FF"/>
            </a:solidFill>
            <a:ln w="9525">
              <a:solidFill>
                <a:schemeClr val="tx1"/>
              </a:solidFill>
              <a:miter lim="800000"/>
              <a:headEnd/>
              <a:tailEnd/>
            </a:ln>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FontTx/>
                <a:buNone/>
              </a:pPr>
              <a:r>
                <a:rPr lang="en-US" altLang="zh-CN" sz="2400">
                  <a:latin typeface="Arial" panose="020B0604020202020204" pitchFamily="34" charset="0"/>
                </a:rPr>
                <a:t> </a:t>
              </a:r>
            </a:p>
            <a:p>
              <a:pPr algn="ctr">
                <a:spcBef>
                  <a:spcPct val="50000"/>
                </a:spcBef>
                <a:buClrTx/>
                <a:buFontTx/>
                <a:buNone/>
              </a:pPr>
              <a:r>
                <a:rPr lang="zh-CN" altLang="en-US" sz="2400">
                  <a:latin typeface="Arial" panose="020B0604020202020204" pitchFamily="34" charset="0"/>
                </a:rPr>
                <a:t> </a:t>
              </a:r>
              <a:endParaRPr lang="en-US" altLang="zh-CN" sz="2400">
                <a:latin typeface="Arial" panose="020B0604020202020204" pitchFamily="34" charset="0"/>
              </a:endParaRPr>
            </a:p>
            <a:p>
              <a:pPr algn="ctr">
                <a:spcBef>
                  <a:spcPct val="50000"/>
                </a:spcBef>
                <a:buClrTx/>
                <a:buFontTx/>
                <a:buNone/>
              </a:pPr>
              <a:r>
                <a:rPr lang="zh-CN" altLang="en-US" sz="2400">
                  <a:latin typeface="Arial" panose="020B0604020202020204" pitchFamily="34" charset="0"/>
                </a:rPr>
                <a:t>空闲区</a:t>
              </a:r>
              <a:r>
                <a:rPr lang="en-US" altLang="zh-CN" sz="2400">
                  <a:latin typeface="Arial" panose="020B0604020202020204" pitchFamily="34" charset="0"/>
                </a:rPr>
                <a:t>F2</a:t>
              </a:r>
            </a:p>
            <a:p>
              <a:pPr algn="ctr">
                <a:spcBef>
                  <a:spcPct val="50000"/>
                </a:spcBef>
                <a:buClrTx/>
                <a:buFontTx/>
                <a:buNone/>
              </a:pPr>
              <a:endParaRPr lang="en-US" altLang="zh-CN" sz="2400">
                <a:latin typeface="Arial" panose="020B0604020202020204" pitchFamily="34" charset="0"/>
              </a:endParaRPr>
            </a:p>
          </p:txBody>
        </p:sp>
        <p:sp>
          <p:nvSpPr>
            <p:cNvPr id="35848" name="Line 22"/>
            <p:cNvSpPr>
              <a:spLocks noChangeShapeType="1"/>
            </p:cNvSpPr>
            <p:nvPr/>
          </p:nvSpPr>
          <p:spPr bwMode="auto">
            <a:xfrm>
              <a:off x="3552" y="1584"/>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9" name="Line 23"/>
            <p:cNvSpPr>
              <a:spLocks noChangeShapeType="1"/>
            </p:cNvSpPr>
            <p:nvPr/>
          </p:nvSpPr>
          <p:spPr bwMode="auto">
            <a:xfrm>
              <a:off x="3552" y="187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0" name="Line 24"/>
            <p:cNvSpPr>
              <a:spLocks noChangeShapeType="1"/>
            </p:cNvSpPr>
            <p:nvPr/>
          </p:nvSpPr>
          <p:spPr bwMode="auto">
            <a:xfrm>
              <a:off x="3552" y="2208"/>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1" name="Rectangle 25"/>
            <p:cNvSpPr>
              <a:spLocks noChangeArrowheads="1"/>
            </p:cNvSpPr>
            <p:nvPr/>
          </p:nvSpPr>
          <p:spPr bwMode="auto">
            <a:xfrm>
              <a:off x="3552" y="2208"/>
              <a:ext cx="960" cy="384"/>
            </a:xfrm>
            <a:prstGeom prst="rect">
              <a:avLst/>
            </a:prstGeom>
            <a:solidFill>
              <a:srgbClr val="03AF65"/>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400">
                  <a:latin typeface="Arial" panose="020B0604020202020204" pitchFamily="34" charset="0"/>
                </a:rPr>
                <a:t>程序区</a:t>
              </a:r>
            </a:p>
          </p:txBody>
        </p:sp>
        <p:sp>
          <p:nvSpPr>
            <p:cNvPr id="35852" name="Rectangle 26"/>
            <p:cNvSpPr>
              <a:spLocks noChangeArrowheads="1"/>
            </p:cNvSpPr>
            <p:nvPr/>
          </p:nvSpPr>
          <p:spPr bwMode="auto">
            <a:xfrm>
              <a:off x="3552" y="1248"/>
              <a:ext cx="960" cy="336"/>
            </a:xfrm>
            <a:prstGeom prst="rect">
              <a:avLst/>
            </a:prstGeom>
            <a:solidFill>
              <a:srgbClr val="03AF65"/>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400">
                  <a:latin typeface="Arial" panose="020B0604020202020204" pitchFamily="34" charset="0"/>
                </a:rPr>
                <a:t>程序区</a:t>
              </a:r>
            </a:p>
          </p:txBody>
        </p:sp>
        <p:sp>
          <p:nvSpPr>
            <p:cNvPr id="35853" name="Rectangle 27"/>
            <p:cNvSpPr>
              <a:spLocks noChangeArrowheads="1"/>
            </p:cNvSpPr>
            <p:nvPr/>
          </p:nvSpPr>
          <p:spPr bwMode="auto">
            <a:xfrm>
              <a:off x="3552" y="1584"/>
              <a:ext cx="960" cy="288"/>
            </a:xfrm>
            <a:prstGeom prst="rect">
              <a:avLst/>
            </a:prstGeom>
            <a:solidFill>
              <a:srgbClr val="1306BA"/>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400">
                  <a:latin typeface="Arial" panose="020B0604020202020204" pitchFamily="34" charset="0"/>
                </a:rPr>
                <a:t>回收区</a:t>
              </a:r>
              <a:r>
                <a:rPr lang="en-US" altLang="zh-CN" sz="2400">
                  <a:latin typeface="Arial" panose="020B0604020202020204" pitchFamily="34" charset="0"/>
                </a:rPr>
                <a:t>R</a:t>
              </a:r>
              <a:endParaRPr lang="zh-CN" altLang="en-US" sz="2400">
                <a:latin typeface="Arial" panose="020B0604020202020204" pitchFamily="34" charset="0"/>
              </a:endParaRPr>
            </a:p>
          </p:txBody>
        </p:sp>
      </p:grpSp>
    </p:spTree>
  </p:cSld>
  <p:clrMapOvr>
    <a:masterClrMapping/>
  </p:clrMapOvr>
  <p:transition>
    <p:zoom dir="in"/>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42950" y="331788"/>
            <a:ext cx="8420100" cy="793750"/>
          </a:xfrm>
        </p:spPr>
        <p:txBody>
          <a:bodyPr/>
          <a:lstStyle/>
          <a:p>
            <a:pPr>
              <a:defRPr/>
            </a:pPr>
            <a:r>
              <a:rPr lang="zh-CN" altLang="en-US" dirty="0" smtClean="0">
                <a:solidFill>
                  <a:srgbClr val="FFFF00"/>
                </a:solidFill>
                <a:latin typeface="+mj-ea"/>
              </a:rPr>
              <a:t>动态分区分配算法</a:t>
            </a:r>
            <a:endParaRPr lang="zh-CN" altLang="en-US" dirty="0" smtClean="0">
              <a:solidFill>
                <a:srgbClr val="FFFF00"/>
              </a:solidFill>
              <a:latin typeface="+mj-ea"/>
              <a:hlinkClick r:id="rId2" action="ppaction://hlinksldjump"/>
            </a:endParaRPr>
          </a:p>
        </p:txBody>
      </p:sp>
      <p:sp>
        <p:nvSpPr>
          <p:cNvPr id="36867" name="Text Box 3"/>
          <p:cNvSpPr txBox="1">
            <a:spLocks noChangeArrowheads="1"/>
          </p:cNvSpPr>
          <p:nvPr/>
        </p:nvSpPr>
        <p:spPr bwMode="auto">
          <a:xfrm>
            <a:off x="776288" y="1543050"/>
            <a:ext cx="8497887" cy="37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50000"/>
              </a:spcBef>
              <a:buClrTx/>
              <a:buFontTx/>
              <a:buNone/>
            </a:pPr>
            <a:r>
              <a:rPr lang="en-US" altLang="zh-CN" sz="2400" dirty="0" smtClean="0">
                <a:solidFill>
                  <a:schemeClr val="tx2"/>
                </a:solidFill>
                <a:latin typeface="Arial" panose="020B0604020202020204" pitchFamily="34" charset="0"/>
              </a:rPr>
              <a:t>1. </a:t>
            </a:r>
            <a:r>
              <a:rPr lang="zh-CN" altLang="en-US" sz="2400" dirty="0" smtClean="0">
                <a:solidFill>
                  <a:schemeClr val="tx2"/>
                </a:solidFill>
                <a:latin typeface="Arial" panose="020B0604020202020204" pitchFamily="34" charset="0"/>
              </a:rPr>
              <a:t>基于</a:t>
            </a:r>
            <a:r>
              <a:rPr lang="zh-CN" altLang="en-US" sz="2400" dirty="0">
                <a:solidFill>
                  <a:schemeClr val="tx2"/>
                </a:solidFill>
                <a:latin typeface="Arial" panose="020B0604020202020204" pitchFamily="34" charset="0"/>
              </a:rPr>
              <a:t>顺序搜索的动态分区分配算法</a:t>
            </a:r>
            <a:r>
              <a:rPr lang="zh-CN" altLang="en-US" sz="2400" dirty="0">
                <a:latin typeface="宋体" panose="02010600030101010101" pitchFamily="2" charset="-122"/>
              </a:rPr>
              <a:t>有：</a:t>
            </a:r>
          </a:p>
          <a:p>
            <a:pPr>
              <a:lnSpc>
                <a:spcPct val="110000"/>
              </a:lnSpc>
              <a:spcBef>
                <a:spcPct val="50000"/>
              </a:spcBef>
              <a:buClrTx/>
              <a:buFontTx/>
              <a:buNone/>
            </a:pPr>
            <a:r>
              <a:rPr lang="zh-CN" altLang="en-US" sz="2400" dirty="0">
                <a:latin typeface="宋体" panose="02010600030101010101" pitchFamily="2" charset="-122"/>
              </a:rPr>
              <a:t>①</a:t>
            </a:r>
            <a:r>
              <a:rPr lang="zh-CN" altLang="en-US" sz="2400" dirty="0">
                <a:solidFill>
                  <a:srgbClr val="FFFF00"/>
                </a:solidFill>
                <a:latin typeface="Arial" panose="020B0604020202020204" pitchFamily="34" charset="0"/>
              </a:rPr>
              <a:t>首次适应</a:t>
            </a:r>
            <a:r>
              <a:rPr lang="zh-CN" altLang="en-US" sz="2400" dirty="0">
                <a:latin typeface="Arial" panose="020B0604020202020204" pitchFamily="34" charset="0"/>
              </a:rPr>
              <a:t>（</a:t>
            </a:r>
            <a:r>
              <a:rPr lang="en-US" altLang="zh-CN" sz="2400" dirty="0">
                <a:latin typeface="Arial" panose="020B0604020202020204" pitchFamily="34" charset="0"/>
              </a:rPr>
              <a:t>First Fit）</a:t>
            </a:r>
            <a:r>
              <a:rPr lang="zh-CN" altLang="en-US" sz="2400" dirty="0">
                <a:latin typeface="Arial" panose="020B0604020202020204" pitchFamily="34" charset="0"/>
              </a:rPr>
              <a:t>算法：</a:t>
            </a:r>
            <a:r>
              <a:rPr lang="zh-CN" altLang="en-US" sz="2400" dirty="0" smtClean="0">
                <a:latin typeface="Arial" panose="020B0604020202020204" pitchFamily="34" charset="0"/>
              </a:rPr>
              <a:t>它要求空闲分区链以地址递增的次序链接，每次从链首开始顺序查找</a:t>
            </a:r>
            <a:r>
              <a:rPr lang="zh-CN" altLang="en-US" sz="2400" dirty="0">
                <a:latin typeface="Arial" panose="020B0604020202020204" pitchFamily="34" charset="0"/>
              </a:rPr>
              <a:t>，把最先找到的满足需求的空闲区分配之，此法的目的在于尽量减少查找时间。</a:t>
            </a:r>
          </a:p>
          <a:p>
            <a:pPr>
              <a:lnSpc>
                <a:spcPct val="110000"/>
              </a:lnSpc>
              <a:spcBef>
                <a:spcPct val="50000"/>
              </a:spcBef>
              <a:buClrTx/>
              <a:buFontTx/>
              <a:buNone/>
            </a:pPr>
            <a:r>
              <a:rPr lang="zh-CN" altLang="en-US" sz="2400" dirty="0">
                <a:latin typeface="宋体" panose="02010600030101010101" pitchFamily="2" charset="-122"/>
              </a:rPr>
              <a:t>②</a:t>
            </a:r>
            <a:r>
              <a:rPr lang="zh-CN" altLang="en-US" sz="2400" dirty="0">
                <a:solidFill>
                  <a:srgbClr val="FFFF00"/>
                </a:solidFill>
                <a:latin typeface="Arial" panose="020B0604020202020204" pitchFamily="34" charset="0"/>
              </a:rPr>
              <a:t>循环首次适应算法</a:t>
            </a:r>
            <a:r>
              <a:rPr lang="zh-CN" altLang="en-US" sz="2400" dirty="0">
                <a:latin typeface="Arial" panose="020B0604020202020204" pitchFamily="34" charset="0"/>
              </a:rPr>
              <a:t>（</a:t>
            </a:r>
            <a:r>
              <a:rPr lang="en-US" altLang="zh-CN" sz="2400" dirty="0">
                <a:latin typeface="Arial" panose="020B0604020202020204" pitchFamily="34" charset="0"/>
              </a:rPr>
              <a:t>Next Fit）</a:t>
            </a:r>
            <a:r>
              <a:rPr lang="zh-CN" altLang="en-US" sz="2400" dirty="0" smtClean="0">
                <a:latin typeface="Arial" panose="020B0604020202020204" pitchFamily="34" charset="0"/>
              </a:rPr>
              <a:t>：为了避免低址部分留下很多很小的空闲分区，循环首次适应算法将</a:t>
            </a:r>
            <a:r>
              <a:rPr lang="zh-CN" altLang="en-US" sz="2400" dirty="0">
                <a:latin typeface="Arial" panose="020B0604020202020204" pitchFamily="34" charset="0"/>
              </a:rPr>
              <a:t>空闲区链成环形链，每次分配从</a:t>
            </a:r>
            <a:r>
              <a:rPr lang="zh-CN" altLang="en-US" sz="2400" dirty="0" smtClean="0">
                <a:latin typeface="Arial" panose="020B0604020202020204" pitchFamily="34" charset="0"/>
              </a:rPr>
              <a:t>上次找到的空闲分区的下一个空闲分区开始</a:t>
            </a:r>
            <a:r>
              <a:rPr lang="zh-CN" altLang="en-US" sz="2400" dirty="0">
                <a:latin typeface="Arial" panose="020B0604020202020204" pitchFamily="34" charset="0"/>
              </a:rPr>
              <a:t>查找能满足需求的空闲区</a:t>
            </a:r>
            <a:r>
              <a:rPr lang="zh-CN" altLang="en-US" sz="2400" dirty="0" smtClean="0">
                <a:latin typeface="Arial" panose="020B0604020202020204" pitchFamily="34" charset="0"/>
              </a:rPr>
              <a:t>。</a:t>
            </a:r>
            <a:endParaRPr lang="zh-CN" altLang="en-US" sz="2400" dirty="0">
              <a:latin typeface="Arial" panose="020B0604020202020204" pitchFamily="34" charset="0"/>
            </a:endParaRPr>
          </a:p>
        </p:txBody>
      </p:sp>
    </p:spTree>
  </p:cSld>
  <p:clrMapOvr>
    <a:masterClrMapping/>
  </p:clrMapOvr>
  <p:transition>
    <p:zoom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88950" y="260350"/>
            <a:ext cx="8420100" cy="1143000"/>
          </a:xfrm>
        </p:spPr>
        <p:txBody>
          <a:bodyPr/>
          <a:lstStyle/>
          <a:p>
            <a:r>
              <a:rPr lang="zh-CN" altLang="en-US" smtClean="0">
                <a:solidFill>
                  <a:schemeClr val="tx1"/>
                </a:solidFill>
              </a:rPr>
              <a:t>一、存储器的层次结构</a:t>
            </a:r>
          </a:p>
        </p:txBody>
      </p:sp>
      <p:sp>
        <p:nvSpPr>
          <p:cNvPr id="8195" name="Rectangle 3"/>
          <p:cNvSpPr>
            <a:spLocks noGrp="1" noChangeArrowheads="1"/>
          </p:cNvSpPr>
          <p:nvPr>
            <p:ph type="body" idx="1"/>
          </p:nvPr>
        </p:nvSpPr>
        <p:spPr>
          <a:xfrm>
            <a:off x="2144713" y="5373688"/>
            <a:ext cx="6696075" cy="1225550"/>
          </a:xfrm>
        </p:spPr>
        <p:txBody>
          <a:bodyPr/>
          <a:lstStyle/>
          <a:p>
            <a:pPr>
              <a:lnSpc>
                <a:spcPct val="80000"/>
              </a:lnSpc>
              <a:buFont typeface="Wingdings" panose="05000000000000000000" pitchFamily="2" charset="2"/>
              <a:buNone/>
            </a:pPr>
            <a:endParaRPr lang="zh-CN" altLang="en-US" sz="1900" smtClean="0"/>
          </a:p>
          <a:p>
            <a:pPr>
              <a:lnSpc>
                <a:spcPct val="80000"/>
              </a:lnSpc>
              <a:buFont typeface="Wingdings" panose="05000000000000000000" pitchFamily="2" charset="2"/>
              <a:buNone/>
            </a:pPr>
            <a:r>
              <a:rPr lang="zh-CN" altLang="en-US" sz="3500" smtClean="0"/>
              <a:t>图</a:t>
            </a:r>
            <a:r>
              <a:rPr lang="en-US" altLang="zh-CN" sz="3500" smtClean="0"/>
              <a:t>1</a:t>
            </a:r>
            <a:r>
              <a:rPr lang="zh-CN" altLang="en-US" sz="3500" smtClean="0"/>
              <a:t>：计算机系统存储层次示意</a:t>
            </a:r>
          </a:p>
        </p:txBody>
      </p:sp>
      <p:grpSp>
        <p:nvGrpSpPr>
          <p:cNvPr id="8196" name="Group 24"/>
          <p:cNvGrpSpPr>
            <a:grpSpLocks/>
          </p:cNvGrpSpPr>
          <p:nvPr/>
        </p:nvGrpSpPr>
        <p:grpSpPr bwMode="auto">
          <a:xfrm>
            <a:off x="2289175" y="1844675"/>
            <a:ext cx="5688013" cy="3097213"/>
            <a:chOff x="1442" y="1162"/>
            <a:chExt cx="3583" cy="1951"/>
          </a:xfrm>
        </p:grpSpPr>
        <p:grpSp>
          <p:nvGrpSpPr>
            <p:cNvPr id="8197" name="Group 17"/>
            <p:cNvGrpSpPr>
              <a:grpSpLocks/>
            </p:cNvGrpSpPr>
            <p:nvPr/>
          </p:nvGrpSpPr>
          <p:grpSpPr bwMode="auto">
            <a:xfrm>
              <a:off x="2304" y="1162"/>
              <a:ext cx="2721" cy="1951"/>
              <a:chOff x="2304" y="1162"/>
              <a:chExt cx="2721" cy="1951"/>
            </a:xfrm>
          </p:grpSpPr>
          <p:sp>
            <p:nvSpPr>
              <p:cNvPr id="8204" name="AutoShape 5"/>
              <p:cNvSpPr>
                <a:spLocks noChangeArrowheads="1"/>
              </p:cNvSpPr>
              <p:nvPr/>
            </p:nvSpPr>
            <p:spPr bwMode="auto">
              <a:xfrm rot="10800000">
                <a:off x="2304" y="1162"/>
                <a:ext cx="2721" cy="195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495 h 21600"/>
                  <a:gd name="T14" fmla="*/ 17099 w 21600"/>
                  <a:gd name="T15" fmla="*/ 17105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05" name="Text Box 6"/>
              <p:cNvSpPr txBox="1">
                <a:spLocks noChangeArrowheads="1"/>
              </p:cNvSpPr>
              <p:nvPr/>
            </p:nvSpPr>
            <p:spPr bwMode="auto">
              <a:xfrm>
                <a:off x="3301" y="1207"/>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400">
                    <a:latin typeface="Arial" panose="020B0604020202020204" pitchFamily="34" charset="0"/>
                  </a:rPr>
                  <a:t>寄存器</a:t>
                </a:r>
              </a:p>
            </p:txBody>
          </p:sp>
          <p:sp>
            <p:nvSpPr>
              <p:cNvPr id="8206" name="Line 7"/>
              <p:cNvSpPr>
                <a:spLocks noChangeShapeType="1"/>
              </p:cNvSpPr>
              <p:nvPr/>
            </p:nvSpPr>
            <p:spPr bwMode="auto">
              <a:xfrm>
                <a:off x="2893" y="1525"/>
                <a:ext cx="15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7" name="Text Box 8"/>
              <p:cNvSpPr txBox="1">
                <a:spLocks noChangeArrowheads="1"/>
              </p:cNvSpPr>
              <p:nvPr/>
            </p:nvSpPr>
            <p:spPr bwMode="auto">
              <a:xfrm>
                <a:off x="3230" y="1509"/>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400">
                    <a:latin typeface="Arial" panose="020B0604020202020204" pitchFamily="34" charset="0"/>
                  </a:rPr>
                  <a:t>高速缓存</a:t>
                </a:r>
              </a:p>
            </p:txBody>
          </p:sp>
          <p:sp>
            <p:nvSpPr>
              <p:cNvPr id="8208" name="Line 9"/>
              <p:cNvSpPr>
                <a:spLocks noChangeShapeType="1"/>
              </p:cNvSpPr>
              <p:nvPr/>
            </p:nvSpPr>
            <p:spPr bwMode="auto">
              <a:xfrm>
                <a:off x="2757" y="1842"/>
                <a:ext cx="181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9" name="Text Box 10"/>
              <p:cNvSpPr txBox="1">
                <a:spLocks noChangeArrowheads="1"/>
              </p:cNvSpPr>
              <p:nvPr/>
            </p:nvSpPr>
            <p:spPr bwMode="auto">
              <a:xfrm>
                <a:off x="3392" y="1827"/>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400">
                    <a:latin typeface="Arial" panose="020B0604020202020204" pitchFamily="34" charset="0"/>
                  </a:rPr>
                  <a:t>主存</a:t>
                </a:r>
              </a:p>
            </p:txBody>
          </p:sp>
          <p:sp>
            <p:nvSpPr>
              <p:cNvPr id="8210" name="Line 11"/>
              <p:cNvSpPr>
                <a:spLocks noChangeShapeType="1"/>
              </p:cNvSpPr>
              <p:nvPr/>
            </p:nvSpPr>
            <p:spPr bwMode="auto">
              <a:xfrm>
                <a:off x="2666" y="2160"/>
                <a:ext cx="19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1" name="Text Box 12"/>
              <p:cNvSpPr txBox="1">
                <a:spLocks noChangeArrowheads="1"/>
              </p:cNvSpPr>
              <p:nvPr/>
            </p:nvSpPr>
            <p:spPr bwMode="auto">
              <a:xfrm>
                <a:off x="3230" y="2144"/>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400">
                    <a:latin typeface="Arial" panose="020B0604020202020204" pitchFamily="34" charset="0"/>
                  </a:rPr>
                  <a:t>磁盘缓存</a:t>
                </a:r>
              </a:p>
            </p:txBody>
          </p:sp>
          <p:sp>
            <p:nvSpPr>
              <p:cNvPr id="8212" name="Line 13"/>
              <p:cNvSpPr>
                <a:spLocks noChangeShapeType="1"/>
              </p:cNvSpPr>
              <p:nvPr/>
            </p:nvSpPr>
            <p:spPr bwMode="auto">
              <a:xfrm>
                <a:off x="2576" y="2432"/>
                <a:ext cx="22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3" name="Text Box 14"/>
              <p:cNvSpPr txBox="1">
                <a:spLocks noChangeArrowheads="1"/>
              </p:cNvSpPr>
              <p:nvPr/>
            </p:nvSpPr>
            <p:spPr bwMode="auto">
              <a:xfrm>
                <a:off x="3389" y="2462"/>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400">
                    <a:latin typeface="Arial" panose="020B0604020202020204" pitchFamily="34" charset="0"/>
                  </a:rPr>
                  <a:t>磁盘</a:t>
                </a:r>
              </a:p>
            </p:txBody>
          </p:sp>
          <p:sp>
            <p:nvSpPr>
              <p:cNvPr id="8214" name="Line 15"/>
              <p:cNvSpPr>
                <a:spLocks noChangeShapeType="1"/>
              </p:cNvSpPr>
              <p:nvPr/>
            </p:nvSpPr>
            <p:spPr bwMode="auto">
              <a:xfrm>
                <a:off x="2385" y="2795"/>
                <a:ext cx="2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5" name="Text Box 16"/>
              <p:cNvSpPr txBox="1">
                <a:spLocks noChangeArrowheads="1"/>
              </p:cNvSpPr>
              <p:nvPr/>
            </p:nvSpPr>
            <p:spPr bwMode="auto">
              <a:xfrm>
                <a:off x="3014" y="2795"/>
                <a:ext cx="14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400">
                    <a:latin typeface="Arial" panose="020B0604020202020204" pitchFamily="34" charset="0"/>
                  </a:rPr>
                  <a:t>可移动存储介质</a:t>
                </a:r>
              </a:p>
            </p:txBody>
          </p:sp>
        </p:grpSp>
        <p:sp>
          <p:nvSpPr>
            <p:cNvPr id="8198" name="AutoShape 18"/>
            <p:cNvSpPr>
              <a:spLocks/>
            </p:cNvSpPr>
            <p:nvPr/>
          </p:nvSpPr>
          <p:spPr bwMode="auto">
            <a:xfrm>
              <a:off x="2712" y="1162"/>
              <a:ext cx="136" cy="363"/>
            </a:xfrm>
            <a:prstGeom prst="leftBrace">
              <a:avLst>
                <a:gd name="adj1" fmla="val 2224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sp>
          <p:nvSpPr>
            <p:cNvPr id="8199" name="AutoShape 19"/>
            <p:cNvSpPr>
              <a:spLocks/>
            </p:cNvSpPr>
            <p:nvPr/>
          </p:nvSpPr>
          <p:spPr bwMode="auto">
            <a:xfrm>
              <a:off x="2213" y="1570"/>
              <a:ext cx="227" cy="816"/>
            </a:xfrm>
            <a:prstGeom prst="leftBrace">
              <a:avLst>
                <a:gd name="adj1" fmla="val 2995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sp>
          <p:nvSpPr>
            <p:cNvPr id="8200" name="AutoShape 20"/>
            <p:cNvSpPr>
              <a:spLocks/>
            </p:cNvSpPr>
            <p:nvPr/>
          </p:nvSpPr>
          <p:spPr bwMode="auto">
            <a:xfrm>
              <a:off x="2031" y="2478"/>
              <a:ext cx="227" cy="635"/>
            </a:xfrm>
            <a:prstGeom prst="leftBrace">
              <a:avLst>
                <a:gd name="adj1" fmla="val 233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sp>
          <p:nvSpPr>
            <p:cNvPr id="8201" name="Text Box 21"/>
            <p:cNvSpPr txBox="1">
              <a:spLocks noChangeArrowheads="1"/>
            </p:cNvSpPr>
            <p:nvPr/>
          </p:nvSpPr>
          <p:spPr bwMode="auto">
            <a:xfrm>
              <a:off x="1529" y="1192"/>
              <a:ext cx="11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2400">
                  <a:latin typeface="Arial" panose="020B0604020202020204" pitchFamily="34" charset="0"/>
                </a:rPr>
                <a:t>CPU</a:t>
              </a:r>
              <a:r>
                <a:rPr lang="zh-CN" altLang="en-US" sz="2400">
                  <a:latin typeface="Arial" panose="020B0604020202020204" pitchFamily="34" charset="0"/>
                </a:rPr>
                <a:t>寄存器</a:t>
              </a:r>
            </a:p>
          </p:txBody>
        </p:sp>
        <p:sp>
          <p:nvSpPr>
            <p:cNvPr id="8202" name="Text Box 22"/>
            <p:cNvSpPr txBox="1">
              <a:spLocks noChangeArrowheads="1"/>
            </p:cNvSpPr>
            <p:nvPr/>
          </p:nvSpPr>
          <p:spPr bwMode="auto">
            <a:xfrm>
              <a:off x="1620" y="1827"/>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400">
                  <a:latin typeface="Arial" panose="020B0604020202020204" pitchFamily="34" charset="0"/>
                </a:rPr>
                <a:t>主存</a:t>
              </a:r>
            </a:p>
          </p:txBody>
        </p:sp>
        <p:sp>
          <p:nvSpPr>
            <p:cNvPr id="8203" name="Text Box 23"/>
            <p:cNvSpPr txBox="1">
              <a:spLocks noChangeArrowheads="1"/>
            </p:cNvSpPr>
            <p:nvPr/>
          </p:nvSpPr>
          <p:spPr bwMode="auto">
            <a:xfrm>
              <a:off x="1442" y="2643"/>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400">
                  <a:latin typeface="Arial" panose="020B0604020202020204" pitchFamily="34" charset="0"/>
                </a:rPr>
                <a:t>辅存</a:t>
              </a:r>
            </a:p>
          </p:txBody>
        </p:sp>
      </p:grpSp>
    </p:spTree>
  </p:cSld>
  <p:clrMapOvr>
    <a:masterClrMapping/>
  </p:clrMapOvr>
  <p:transition>
    <p:zoom dir="in"/>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42950" y="331788"/>
            <a:ext cx="8420100" cy="793750"/>
          </a:xfrm>
        </p:spPr>
        <p:txBody>
          <a:bodyPr/>
          <a:lstStyle/>
          <a:p>
            <a:pPr>
              <a:defRPr/>
            </a:pPr>
            <a:r>
              <a:rPr lang="zh-CN" altLang="en-US" dirty="0" smtClean="0">
                <a:solidFill>
                  <a:srgbClr val="FFFF00"/>
                </a:solidFill>
                <a:latin typeface="+mj-ea"/>
              </a:rPr>
              <a:t>动态分区分配算法</a:t>
            </a:r>
            <a:endParaRPr lang="zh-CN" altLang="en-US" dirty="0" smtClean="0">
              <a:solidFill>
                <a:srgbClr val="FFFF00"/>
              </a:solidFill>
              <a:latin typeface="+mj-ea"/>
              <a:hlinkClick r:id="rId2" action="ppaction://hlinksldjump"/>
            </a:endParaRPr>
          </a:p>
        </p:txBody>
      </p:sp>
      <p:sp>
        <p:nvSpPr>
          <p:cNvPr id="36867" name="Text Box 3"/>
          <p:cNvSpPr txBox="1">
            <a:spLocks noChangeArrowheads="1"/>
          </p:cNvSpPr>
          <p:nvPr/>
        </p:nvSpPr>
        <p:spPr bwMode="auto">
          <a:xfrm>
            <a:off x="776288" y="1543050"/>
            <a:ext cx="8497887" cy="5115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50000"/>
              </a:spcBef>
              <a:buClrTx/>
              <a:buFontTx/>
              <a:buNone/>
            </a:pPr>
            <a:r>
              <a:rPr lang="en-US" altLang="zh-CN" sz="2400" dirty="0" smtClean="0">
                <a:solidFill>
                  <a:schemeClr val="tx2"/>
                </a:solidFill>
                <a:latin typeface="Arial" panose="020B0604020202020204" pitchFamily="34" charset="0"/>
              </a:rPr>
              <a:t>1. </a:t>
            </a:r>
            <a:r>
              <a:rPr lang="zh-CN" altLang="en-US" sz="2400" dirty="0" smtClean="0">
                <a:solidFill>
                  <a:schemeClr val="tx2"/>
                </a:solidFill>
                <a:latin typeface="Arial" panose="020B0604020202020204" pitchFamily="34" charset="0"/>
              </a:rPr>
              <a:t>基于</a:t>
            </a:r>
            <a:r>
              <a:rPr lang="zh-CN" altLang="en-US" sz="2400" dirty="0">
                <a:solidFill>
                  <a:schemeClr val="tx2"/>
                </a:solidFill>
                <a:latin typeface="Arial" panose="020B0604020202020204" pitchFamily="34" charset="0"/>
              </a:rPr>
              <a:t>顺序搜索的动态分区分配算法</a:t>
            </a:r>
            <a:r>
              <a:rPr lang="zh-CN" altLang="en-US" sz="2400" dirty="0">
                <a:latin typeface="宋体" panose="02010600030101010101" pitchFamily="2" charset="-122"/>
              </a:rPr>
              <a:t>有：</a:t>
            </a:r>
          </a:p>
          <a:p>
            <a:pPr>
              <a:lnSpc>
                <a:spcPct val="110000"/>
              </a:lnSpc>
              <a:spcBef>
                <a:spcPct val="50000"/>
              </a:spcBef>
              <a:buClrTx/>
              <a:buFontTx/>
              <a:buNone/>
            </a:pPr>
            <a:r>
              <a:rPr lang="zh-CN" altLang="en-US" sz="2400" dirty="0" smtClean="0">
                <a:latin typeface="宋体" panose="02010600030101010101" pitchFamily="2" charset="-122"/>
              </a:rPr>
              <a:t>③</a:t>
            </a:r>
            <a:r>
              <a:rPr lang="zh-CN" altLang="en-US" sz="2400" dirty="0">
                <a:solidFill>
                  <a:srgbClr val="FFFF00"/>
                </a:solidFill>
                <a:latin typeface="Arial" panose="020B0604020202020204" pitchFamily="34" charset="0"/>
              </a:rPr>
              <a:t>最佳适应</a:t>
            </a:r>
            <a:r>
              <a:rPr lang="zh-CN" altLang="en-US" sz="2400" dirty="0">
                <a:latin typeface="Arial" panose="020B0604020202020204" pitchFamily="34" charset="0"/>
              </a:rPr>
              <a:t>（</a:t>
            </a:r>
            <a:r>
              <a:rPr lang="en-US" altLang="zh-CN" sz="2400" dirty="0">
                <a:latin typeface="Arial" panose="020B0604020202020204" pitchFamily="34" charset="0"/>
              </a:rPr>
              <a:t>Best Fit）</a:t>
            </a:r>
            <a:r>
              <a:rPr lang="zh-CN" altLang="en-US" sz="2400" dirty="0">
                <a:latin typeface="Arial" panose="020B0604020202020204" pitchFamily="34" charset="0"/>
              </a:rPr>
              <a:t>算法：它从全部空闲区中找出能满足作业需求的容量最小的空闲区分配之，此法的着眼点是使碎片尽量小</a:t>
            </a:r>
            <a:r>
              <a:rPr lang="zh-CN" altLang="en-US" sz="2400" dirty="0" smtClean="0">
                <a:latin typeface="Arial" panose="020B0604020202020204" pitchFamily="34" charset="0"/>
              </a:rPr>
              <a:t>。为了加速寻找，该算法要求将所有的空闲分区按其容量以从小到大的顺序形成一空闲分区链。</a:t>
            </a:r>
            <a:endParaRPr lang="zh-CN" altLang="en-US" sz="2400" dirty="0">
              <a:latin typeface="宋体" panose="02010600030101010101" pitchFamily="2" charset="-122"/>
            </a:endParaRPr>
          </a:p>
          <a:p>
            <a:pPr>
              <a:lnSpc>
                <a:spcPct val="110000"/>
              </a:lnSpc>
              <a:spcBef>
                <a:spcPct val="50000"/>
              </a:spcBef>
              <a:buClrTx/>
              <a:buNone/>
            </a:pPr>
            <a:r>
              <a:rPr lang="zh-CN" altLang="en-US" sz="2400" dirty="0">
                <a:latin typeface="宋体" panose="02010600030101010101" pitchFamily="2" charset="-122"/>
              </a:rPr>
              <a:t>④</a:t>
            </a:r>
            <a:r>
              <a:rPr lang="zh-CN" altLang="en-US" sz="2400" dirty="0">
                <a:solidFill>
                  <a:srgbClr val="FFFF00"/>
                </a:solidFill>
                <a:latin typeface="宋体" panose="02010600030101010101" pitchFamily="2" charset="-122"/>
              </a:rPr>
              <a:t>最坏适应</a:t>
            </a:r>
            <a:r>
              <a:rPr lang="zh-CN" altLang="en-US" sz="2400" dirty="0">
                <a:latin typeface="宋体" panose="02010600030101010101" pitchFamily="2" charset="-122"/>
              </a:rPr>
              <a:t>（</a:t>
            </a:r>
            <a:r>
              <a:rPr lang="en-US" altLang="zh-CN" sz="2400" dirty="0">
                <a:latin typeface="Times New Roman" panose="02020603050405020304" pitchFamily="18" charset="0"/>
                <a:cs typeface="Times New Roman" panose="02020603050405020304" pitchFamily="18" charset="0"/>
              </a:rPr>
              <a:t>Worst Fit</a:t>
            </a:r>
            <a:r>
              <a:rPr lang="en-US" altLang="zh-CN" sz="2400" dirty="0">
                <a:latin typeface="宋体" panose="02010600030101010101" pitchFamily="2" charset="-122"/>
              </a:rPr>
              <a:t>）</a:t>
            </a:r>
            <a:r>
              <a:rPr lang="zh-CN" altLang="en-US" sz="2400" dirty="0">
                <a:latin typeface="宋体" panose="02010600030101010101" pitchFamily="2" charset="-122"/>
              </a:rPr>
              <a:t>算法</a:t>
            </a:r>
            <a:r>
              <a:rPr lang="zh-CN" altLang="en-US" sz="2400" dirty="0" smtClean="0">
                <a:latin typeface="Arial" panose="020B0604020202020204" pitchFamily="34" charset="0"/>
              </a:rPr>
              <a:t>：该算法在扫描整个空闲分区链时，总是挑选一个最大的空闲区，从中分割一部分存储空间给作业使用。</a:t>
            </a:r>
            <a:r>
              <a:rPr lang="zh-CN" altLang="en-US" sz="2400" dirty="0" smtClean="0">
                <a:latin typeface="宋体" panose="02010600030101010101" pitchFamily="2" charset="-122"/>
              </a:rPr>
              <a:t>此</a:t>
            </a:r>
            <a:r>
              <a:rPr lang="zh-CN" altLang="en-US" sz="2400" dirty="0">
                <a:latin typeface="宋体" panose="02010600030101010101" pitchFamily="2" charset="-122"/>
              </a:rPr>
              <a:t>法的目的在于使剩下的空区最大，减少空区碎片机会</a:t>
            </a:r>
            <a:r>
              <a:rPr lang="zh-CN" altLang="en-US" sz="2400" dirty="0" smtClean="0">
                <a:latin typeface="宋体" panose="02010600030101010101" pitchFamily="2" charset="-122"/>
              </a:rPr>
              <a:t>。</a:t>
            </a:r>
            <a:r>
              <a:rPr lang="zh-CN" altLang="en-US" sz="2400" dirty="0" smtClean="0">
                <a:latin typeface="Arial" panose="020B0604020202020204" pitchFamily="34" charset="0"/>
              </a:rPr>
              <a:t>该算法要求将所有的空闲分区按其容量以从大到小的顺序形成一空闲分区链。</a:t>
            </a:r>
            <a:endParaRPr lang="zh-CN" altLang="en-US" sz="2400" dirty="0" smtClean="0">
              <a:latin typeface="宋体" panose="02010600030101010101" pitchFamily="2" charset="-122"/>
            </a:endParaRPr>
          </a:p>
          <a:p>
            <a:pPr>
              <a:lnSpc>
                <a:spcPct val="110000"/>
              </a:lnSpc>
              <a:spcBef>
                <a:spcPct val="50000"/>
              </a:spcBef>
              <a:buClrTx/>
              <a:buFontTx/>
              <a:buNone/>
            </a:pPr>
            <a:endParaRPr lang="zh-CN" altLang="en-US" sz="2400" dirty="0">
              <a:latin typeface="宋体" panose="02010600030101010101" pitchFamily="2" charset="-122"/>
            </a:endParaRPr>
          </a:p>
        </p:txBody>
      </p:sp>
    </p:spTree>
    <p:extLst>
      <p:ext uri="{BB962C8B-B14F-4D97-AF65-F5344CB8AC3E}">
        <p14:creationId xmlns:p14="http://schemas.microsoft.com/office/powerpoint/2010/main" val="3536212657"/>
      </p:ext>
    </p:extLst>
  </p:cSld>
  <p:clrMapOvr>
    <a:masterClrMapping/>
  </p:clrMapOvr>
  <p:transition>
    <p:zoom dir="in"/>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42950" y="331788"/>
            <a:ext cx="8420100" cy="793750"/>
          </a:xfrm>
        </p:spPr>
        <p:txBody>
          <a:bodyPr/>
          <a:lstStyle/>
          <a:p>
            <a:pPr>
              <a:defRPr/>
            </a:pPr>
            <a:r>
              <a:rPr lang="zh-CN" altLang="en-US" dirty="0" smtClean="0">
                <a:solidFill>
                  <a:srgbClr val="FFFF00"/>
                </a:solidFill>
                <a:latin typeface="+mj-ea"/>
              </a:rPr>
              <a:t>动态分区分配算法</a:t>
            </a:r>
            <a:endParaRPr lang="zh-CN" altLang="en-US" dirty="0" smtClean="0">
              <a:solidFill>
                <a:srgbClr val="FFFF00"/>
              </a:solidFill>
              <a:latin typeface="+mj-ea"/>
              <a:hlinkClick r:id="rId2" action="ppaction://hlinksldjump"/>
            </a:endParaRPr>
          </a:p>
        </p:txBody>
      </p:sp>
      <p:sp>
        <p:nvSpPr>
          <p:cNvPr id="31747" name="Text Box 3"/>
          <p:cNvSpPr txBox="1">
            <a:spLocks noChangeArrowheads="1"/>
          </p:cNvSpPr>
          <p:nvPr/>
        </p:nvSpPr>
        <p:spPr bwMode="auto">
          <a:xfrm>
            <a:off x="776288" y="1543050"/>
            <a:ext cx="8280400" cy="341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itchFamily="34" charset="0"/>
                <a:ea typeface="宋体" pitchFamily="2" charset="-122"/>
              </a:defRPr>
            </a:lvl1pPr>
            <a:lvl2pPr marL="742950" indent="-285750">
              <a:defRPr sz="2400" b="1">
                <a:solidFill>
                  <a:schemeClr val="tx1"/>
                </a:solidFill>
                <a:latin typeface="Arial" pitchFamily="34" charset="0"/>
                <a:ea typeface="宋体" pitchFamily="2" charset="-122"/>
              </a:defRPr>
            </a:lvl2pPr>
            <a:lvl3pPr marL="1143000" indent="-228600">
              <a:defRPr sz="2400" b="1">
                <a:solidFill>
                  <a:schemeClr val="tx1"/>
                </a:solidFill>
                <a:latin typeface="Arial" pitchFamily="34" charset="0"/>
                <a:ea typeface="宋体" pitchFamily="2" charset="-122"/>
              </a:defRPr>
            </a:lvl3pPr>
            <a:lvl4pPr marL="1600200" indent="-228600">
              <a:defRPr sz="2400" b="1">
                <a:solidFill>
                  <a:schemeClr val="tx1"/>
                </a:solidFill>
                <a:latin typeface="Arial" pitchFamily="34" charset="0"/>
                <a:ea typeface="宋体" pitchFamily="2" charset="-122"/>
              </a:defRPr>
            </a:lvl4pPr>
            <a:lvl5pPr marL="2057400" indent="-228600">
              <a:defRPr sz="2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2400" b="1">
                <a:solidFill>
                  <a:schemeClr val="tx1"/>
                </a:solidFill>
                <a:latin typeface="Arial" pitchFamily="34" charset="0"/>
                <a:ea typeface="宋体" pitchFamily="2" charset="-122"/>
              </a:defRPr>
            </a:lvl9pPr>
          </a:lstStyle>
          <a:p>
            <a:pPr>
              <a:lnSpc>
                <a:spcPct val="120000"/>
              </a:lnSpc>
              <a:spcBef>
                <a:spcPct val="50000"/>
              </a:spcBef>
              <a:defRPr/>
            </a:pPr>
            <a:r>
              <a:rPr lang="en-US" altLang="zh-CN" sz="2800" dirty="0" smtClean="0">
                <a:solidFill>
                  <a:schemeClr val="tx2"/>
                </a:solidFill>
              </a:rPr>
              <a:t>2</a:t>
            </a:r>
            <a:r>
              <a:rPr lang="en-US" altLang="zh-CN" sz="2800" dirty="0" smtClean="0">
                <a:solidFill>
                  <a:schemeClr val="tx2"/>
                </a:solidFill>
              </a:rPr>
              <a:t>. </a:t>
            </a:r>
            <a:r>
              <a:rPr lang="zh-CN" altLang="en-US" sz="2800" dirty="0" smtClean="0"/>
              <a:t>基于</a:t>
            </a:r>
            <a:r>
              <a:rPr lang="zh-CN" altLang="en-US" sz="2800" dirty="0" smtClean="0"/>
              <a:t>索引搜索的动态分区分配算法</a:t>
            </a:r>
            <a:r>
              <a:rPr lang="zh-CN" altLang="en-US" sz="2800" dirty="0" smtClean="0">
                <a:latin typeface="宋体" pitchFamily="2" charset="-122"/>
              </a:rPr>
              <a:t>有：</a:t>
            </a:r>
          </a:p>
          <a:p>
            <a:pPr marL="449263" indent="-449263">
              <a:lnSpc>
                <a:spcPct val="120000"/>
              </a:lnSpc>
              <a:spcBef>
                <a:spcPct val="50000"/>
              </a:spcBef>
              <a:defRPr/>
            </a:pPr>
            <a:r>
              <a:rPr lang="zh-CN" altLang="en-US" sz="2800" dirty="0" smtClean="0">
                <a:latin typeface="宋体" pitchFamily="2" charset="-122"/>
              </a:rPr>
              <a:t>① </a:t>
            </a:r>
            <a:r>
              <a:rPr lang="zh-CN" altLang="en-US" sz="2800" dirty="0" smtClean="0"/>
              <a:t>快速适应算法：空闲分区按容量大小进行分类。对于每一类具有相同容量的所有空闲空间分区，单独设立一个空闲分区链表。同时，在内存中设立一张管理索引表，每个索引表项对应一种空闲分区类型。</a:t>
            </a:r>
          </a:p>
        </p:txBody>
      </p:sp>
    </p:spTree>
  </p:cSld>
  <p:clrMapOvr>
    <a:masterClrMapping/>
  </p:clrMapOvr>
  <p:transition>
    <p:zoom dir="in"/>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42950" y="331788"/>
            <a:ext cx="8420100" cy="793750"/>
          </a:xfrm>
        </p:spPr>
        <p:txBody>
          <a:bodyPr/>
          <a:lstStyle/>
          <a:p>
            <a:pPr>
              <a:defRPr/>
            </a:pPr>
            <a:r>
              <a:rPr lang="zh-CN" altLang="en-US" dirty="0" smtClean="0">
                <a:solidFill>
                  <a:srgbClr val="FFFF00"/>
                </a:solidFill>
                <a:latin typeface="+mj-ea"/>
              </a:rPr>
              <a:t>动态分区分配算法</a:t>
            </a:r>
            <a:endParaRPr lang="zh-CN" altLang="en-US" dirty="0" smtClean="0">
              <a:solidFill>
                <a:srgbClr val="FFFF00"/>
              </a:solidFill>
              <a:latin typeface="+mj-ea"/>
              <a:hlinkClick r:id="rId2" action="ppaction://hlinksldjump"/>
            </a:endParaRPr>
          </a:p>
        </p:txBody>
      </p:sp>
      <p:sp>
        <p:nvSpPr>
          <p:cNvPr id="31747" name="Text Box 3"/>
          <p:cNvSpPr txBox="1">
            <a:spLocks noChangeArrowheads="1"/>
          </p:cNvSpPr>
          <p:nvPr/>
        </p:nvSpPr>
        <p:spPr bwMode="auto">
          <a:xfrm>
            <a:off x="776288" y="1484313"/>
            <a:ext cx="8497192" cy="462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Arial" pitchFamily="34" charset="0"/>
                <a:ea typeface="宋体" pitchFamily="2" charset="-122"/>
              </a:defRPr>
            </a:lvl1pPr>
            <a:lvl2pPr marL="742950" indent="-285750">
              <a:defRPr sz="2400" b="1">
                <a:solidFill>
                  <a:schemeClr val="tx1"/>
                </a:solidFill>
                <a:latin typeface="Arial" pitchFamily="34" charset="0"/>
                <a:ea typeface="宋体" pitchFamily="2" charset="-122"/>
              </a:defRPr>
            </a:lvl2pPr>
            <a:lvl3pPr marL="1143000" indent="-228600">
              <a:defRPr sz="2400" b="1">
                <a:solidFill>
                  <a:schemeClr val="tx1"/>
                </a:solidFill>
                <a:latin typeface="Arial" pitchFamily="34" charset="0"/>
                <a:ea typeface="宋体" pitchFamily="2" charset="-122"/>
              </a:defRPr>
            </a:lvl3pPr>
            <a:lvl4pPr marL="1600200" indent="-228600">
              <a:defRPr sz="2400" b="1">
                <a:solidFill>
                  <a:schemeClr val="tx1"/>
                </a:solidFill>
                <a:latin typeface="Arial" pitchFamily="34" charset="0"/>
                <a:ea typeface="宋体" pitchFamily="2" charset="-122"/>
              </a:defRPr>
            </a:lvl4pPr>
            <a:lvl5pPr marL="2057400" indent="-228600">
              <a:defRPr sz="2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2400" b="1">
                <a:solidFill>
                  <a:schemeClr val="tx1"/>
                </a:solidFill>
                <a:latin typeface="Arial" pitchFamily="34" charset="0"/>
                <a:ea typeface="宋体" pitchFamily="2" charset="-122"/>
              </a:defRPr>
            </a:lvl9pPr>
          </a:lstStyle>
          <a:p>
            <a:pPr>
              <a:lnSpc>
                <a:spcPct val="110000"/>
              </a:lnSpc>
              <a:spcBef>
                <a:spcPct val="50000"/>
              </a:spcBef>
              <a:defRPr/>
            </a:pPr>
            <a:r>
              <a:rPr lang="en-US" altLang="zh-CN" dirty="0" smtClean="0"/>
              <a:t>2</a:t>
            </a:r>
            <a:r>
              <a:rPr lang="en-US" altLang="zh-CN" dirty="0" smtClean="0">
                <a:solidFill>
                  <a:schemeClr val="tx2"/>
                </a:solidFill>
              </a:rPr>
              <a:t>. </a:t>
            </a:r>
            <a:r>
              <a:rPr lang="zh-CN" altLang="en-US" dirty="0" smtClean="0"/>
              <a:t>基于</a:t>
            </a:r>
            <a:r>
              <a:rPr lang="zh-CN" altLang="en-US" dirty="0" smtClean="0"/>
              <a:t>索引搜索的动态分区分配算法</a:t>
            </a:r>
            <a:r>
              <a:rPr lang="zh-CN" altLang="en-US" dirty="0" smtClean="0">
                <a:latin typeface="宋体" pitchFamily="2" charset="-122"/>
              </a:rPr>
              <a:t>有：</a:t>
            </a:r>
          </a:p>
          <a:p>
            <a:pPr marL="1800225" indent="-1800225">
              <a:lnSpc>
                <a:spcPct val="110000"/>
              </a:lnSpc>
              <a:spcBef>
                <a:spcPts val="0"/>
              </a:spcBef>
              <a:defRPr/>
            </a:pPr>
            <a:r>
              <a:rPr lang="zh-CN" altLang="en-US" dirty="0" smtClean="0">
                <a:latin typeface="宋体" pitchFamily="2" charset="-122"/>
              </a:rPr>
              <a:t>②</a:t>
            </a:r>
            <a:r>
              <a:rPr lang="zh-CN" altLang="en-US" dirty="0" smtClean="0">
                <a:solidFill>
                  <a:srgbClr val="FFFF00"/>
                </a:solidFill>
              </a:rPr>
              <a:t>伙伴系统</a:t>
            </a:r>
            <a:r>
              <a:rPr lang="zh-CN" altLang="en-US" dirty="0" smtClean="0"/>
              <a:t>：</a:t>
            </a:r>
            <a:endParaRPr lang="en-US" altLang="zh-CN" dirty="0" smtClean="0"/>
          </a:p>
          <a:p>
            <a:pPr>
              <a:lnSpc>
                <a:spcPct val="110000"/>
              </a:lnSpc>
              <a:spcBef>
                <a:spcPts val="0"/>
              </a:spcBef>
              <a:defRPr/>
            </a:pPr>
            <a:r>
              <a:rPr lang="zh-CN" altLang="en-US" dirty="0" smtClean="0"/>
              <a:t>        分区（已分配和空闲）大小均为</a:t>
            </a:r>
            <a:r>
              <a:rPr lang="en-US" altLang="zh-CN" dirty="0" smtClean="0"/>
              <a:t>2</a:t>
            </a:r>
            <a:r>
              <a:rPr lang="zh-CN" altLang="en-US" dirty="0" smtClean="0"/>
              <a:t>的</a:t>
            </a:r>
            <a:r>
              <a:rPr lang="en-US" altLang="zh-CN" dirty="0" smtClean="0"/>
              <a:t>k</a:t>
            </a:r>
            <a:r>
              <a:rPr lang="zh-CN" altLang="en-US" dirty="0" smtClean="0"/>
              <a:t>次幂（</a:t>
            </a:r>
            <a:r>
              <a:rPr lang="en-US" altLang="zh-CN" dirty="0" smtClean="0"/>
              <a:t>1&lt;=k&lt;=m</a:t>
            </a:r>
            <a:r>
              <a:rPr lang="zh-CN" altLang="en-US" dirty="0" smtClean="0"/>
              <a:t>）</a:t>
            </a:r>
            <a:r>
              <a:rPr lang="en-US" altLang="zh-CN" dirty="0" smtClean="0"/>
              <a:t>, 2</a:t>
            </a:r>
            <a:r>
              <a:rPr lang="en-US" altLang="zh-CN" baseline="30000" dirty="0" smtClean="0"/>
              <a:t>m</a:t>
            </a:r>
            <a:r>
              <a:rPr lang="zh-CN" altLang="en-US" dirty="0" smtClean="0"/>
              <a:t>为可分配内存大小。</a:t>
            </a:r>
            <a:endParaRPr lang="en-US" altLang="zh-CN" dirty="0" smtClean="0"/>
          </a:p>
          <a:p>
            <a:pPr>
              <a:lnSpc>
                <a:spcPct val="110000"/>
              </a:lnSpc>
              <a:spcBef>
                <a:spcPts val="0"/>
              </a:spcBef>
              <a:defRPr/>
            </a:pPr>
            <a:endParaRPr lang="zh-CN" altLang="en-US" dirty="0" smtClean="0"/>
          </a:p>
          <a:p>
            <a:pPr marL="342900" indent="-342900">
              <a:lnSpc>
                <a:spcPct val="110000"/>
              </a:lnSpc>
              <a:spcBef>
                <a:spcPts val="0"/>
              </a:spcBef>
              <a:buFont typeface="Wingdings" pitchFamily="2" charset="2"/>
              <a:buChar char="Ø"/>
              <a:defRPr/>
            </a:pPr>
            <a:r>
              <a:rPr lang="zh-CN" altLang="en-US" dirty="0" smtClean="0"/>
              <a:t>系统刚开始运行时，整个内存区是一个大小为</a:t>
            </a:r>
            <a:r>
              <a:rPr lang="en-US" altLang="zh-CN" dirty="0"/>
              <a:t>2</a:t>
            </a:r>
            <a:r>
              <a:rPr lang="en-US" altLang="zh-CN" baseline="30000" dirty="0"/>
              <a:t>m</a:t>
            </a:r>
            <a:r>
              <a:rPr lang="zh-CN" altLang="en-US" dirty="0" smtClean="0"/>
              <a:t>的空闲分区，在系统运行过程中，由于不断地划分，将形成若干个不连续的空闲分区；</a:t>
            </a:r>
            <a:endParaRPr lang="en-US" altLang="zh-CN" dirty="0" smtClean="0"/>
          </a:p>
          <a:p>
            <a:pPr marL="342900" indent="-342900">
              <a:lnSpc>
                <a:spcPct val="110000"/>
              </a:lnSpc>
              <a:spcBef>
                <a:spcPts val="0"/>
              </a:spcBef>
              <a:buFont typeface="Wingdings" pitchFamily="2" charset="2"/>
              <a:buChar char="Ø"/>
              <a:defRPr/>
            </a:pPr>
            <a:r>
              <a:rPr lang="zh-CN" altLang="en-US" dirty="0" smtClean="0"/>
              <a:t>对不连续的空闲分区，按分区大小进行分类。对具有相同大小的所有空闲分区，单独设立一个空闲分区双向链表，即会存在</a:t>
            </a:r>
            <a:r>
              <a:rPr lang="en-US" altLang="zh-CN" dirty="0" smtClean="0"/>
              <a:t>k</a:t>
            </a:r>
            <a:r>
              <a:rPr lang="zh-CN" altLang="en-US" dirty="0" smtClean="0"/>
              <a:t>个空闲分区链表；</a:t>
            </a:r>
          </a:p>
        </p:txBody>
      </p:sp>
    </p:spTree>
  </p:cSld>
  <p:clrMapOvr>
    <a:masterClrMapping/>
  </p:clrMapOvr>
  <p:transition>
    <p:zoom dir="in"/>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42950" y="331788"/>
            <a:ext cx="8420100" cy="793750"/>
          </a:xfrm>
        </p:spPr>
        <p:txBody>
          <a:bodyPr/>
          <a:lstStyle/>
          <a:p>
            <a:pPr>
              <a:defRPr/>
            </a:pPr>
            <a:r>
              <a:rPr lang="zh-CN" altLang="en-US" dirty="0" smtClean="0">
                <a:solidFill>
                  <a:srgbClr val="FFFF00"/>
                </a:solidFill>
                <a:latin typeface="+mj-ea"/>
              </a:rPr>
              <a:t>动态分区分配算法</a:t>
            </a:r>
            <a:endParaRPr lang="zh-CN" altLang="en-US" dirty="0" smtClean="0">
              <a:solidFill>
                <a:srgbClr val="FFFF00"/>
              </a:solidFill>
              <a:latin typeface="+mj-ea"/>
              <a:hlinkClick r:id="rId2" action="ppaction://hlinksldjump"/>
            </a:endParaRPr>
          </a:p>
        </p:txBody>
      </p:sp>
      <p:sp>
        <p:nvSpPr>
          <p:cNvPr id="31747" name="Text Box 3"/>
          <p:cNvSpPr txBox="1">
            <a:spLocks noChangeArrowheads="1"/>
          </p:cNvSpPr>
          <p:nvPr/>
        </p:nvSpPr>
        <p:spPr bwMode="auto">
          <a:xfrm>
            <a:off x="776288" y="1340768"/>
            <a:ext cx="8497192" cy="5152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Arial" pitchFamily="34" charset="0"/>
                <a:ea typeface="宋体" pitchFamily="2" charset="-122"/>
              </a:defRPr>
            </a:lvl1pPr>
            <a:lvl2pPr marL="742950" indent="-285750">
              <a:defRPr sz="2400" b="1">
                <a:solidFill>
                  <a:schemeClr val="tx1"/>
                </a:solidFill>
                <a:latin typeface="Arial" pitchFamily="34" charset="0"/>
                <a:ea typeface="宋体" pitchFamily="2" charset="-122"/>
              </a:defRPr>
            </a:lvl2pPr>
            <a:lvl3pPr marL="1143000" indent="-228600">
              <a:defRPr sz="2400" b="1">
                <a:solidFill>
                  <a:schemeClr val="tx1"/>
                </a:solidFill>
                <a:latin typeface="Arial" pitchFamily="34" charset="0"/>
                <a:ea typeface="宋体" pitchFamily="2" charset="-122"/>
              </a:defRPr>
            </a:lvl3pPr>
            <a:lvl4pPr marL="1600200" indent="-228600">
              <a:defRPr sz="2400" b="1">
                <a:solidFill>
                  <a:schemeClr val="tx1"/>
                </a:solidFill>
                <a:latin typeface="Arial" pitchFamily="34" charset="0"/>
                <a:ea typeface="宋体" pitchFamily="2" charset="-122"/>
              </a:defRPr>
            </a:lvl4pPr>
            <a:lvl5pPr marL="2057400" indent="-228600">
              <a:defRPr sz="2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2400" b="1">
                <a:solidFill>
                  <a:schemeClr val="tx1"/>
                </a:solidFill>
                <a:latin typeface="Arial" pitchFamily="34" charset="0"/>
                <a:ea typeface="宋体" pitchFamily="2" charset="-122"/>
              </a:defRPr>
            </a:lvl9pPr>
          </a:lstStyle>
          <a:p>
            <a:pPr>
              <a:lnSpc>
                <a:spcPct val="110000"/>
              </a:lnSpc>
              <a:spcBef>
                <a:spcPct val="50000"/>
              </a:spcBef>
              <a:defRPr/>
            </a:pPr>
            <a:r>
              <a:rPr lang="en-US" altLang="zh-CN" dirty="0" smtClean="0"/>
              <a:t>2</a:t>
            </a:r>
            <a:r>
              <a:rPr lang="zh-CN" altLang="en-US" dirty="0" smtClean="0"/>
              <a:t>、基于索引搜索的动态分区分配算法</a:t>
            </a:r>
            <a:r>
              <a:rPr lang="zh-CN" altLang="en-US" dirty="0" smtClean="0">
                <a:latin typeface="宋体" pitchFamily="2" charset="-122"/>
              </a:rPr>
              <a:t>有：</a:t>
            </a:r>
            <a:endParaRPr lang="en-US" altLang="zh-CN" dirty="0" smtClean="0">
              <a:latin typeface="宋体" pitchFamily="2" charset="-122"/>
            </a:endParaRPr>
          </a:p>
          <a:p>
            <a:pPr>
              <a:lnSpc>
                <a:spcPct val="110000"/>
              </a:lnSpc>
              <a:spcBef>
                <a:spcPct val="50000"/>
              </a:spcBef>
              <a:defRPr/>
            </a:pPr>
            <a:r>
              <a:rPr lang="zh-CN" altLang="en-US" dirty="0">
                <a:latin typeface="宋体" pitchFamily="2" charset="-122"/>
              </a:rPr>
              <a:t>②</a:t>
            </a:r>
            <a:r>
              <a:rPr lang="zh-CN" altLang="en-US" dirty="0">
                <a:solidFill>
                  <a:srgbClr val="FFFF00"/>
                </a:solidFill>
              </a:rPr>
              <a:t>伙伴系统</a:t>
            </a:r>
            <a:r>
              <a:rPr lang="zh-CN" altLang="en-US" dirty="0"/>
              <a:t>：</a:t>
            </a:r>
            <a:endParaRPr lang="en-US" altLang="zh-CN" dirty="0"/>
          </a:p>
          <a:p>
            <a:pPr marL="342900" indent="-342900">
              <a:lnSpc>
                <a:spcPct val="110000"/>
              </a:lnSpc>
              <a:spcBef>
                <a:spcPts val="0"/>
              </a:spcBef>
              <a:buFont typeface="Wingdings" pitchFamily="2" charset="2"/>
              <a:buChar char="Ø"/>
              <a:defRPr/>
            </a:pPr>
            <a:r>
              <a:rPr lang="zh-CN" altLang="en-US" dirty="0" smtClean="0">
                <a:solidFill>
                  <a:srgbClr val="FFFF00"/>
                </a:solidFill>
              </a:rPr>
              <a:t>分配时</a:t>
            </a:r>
            <a:r>
              <a:rPr lang="en-US" altLang="zh-CN" dirty="0" smtClean="0"/>
              <a:t>: </a:t>
            </a:r>
            <a:r>
              <a:rPr lang="zh-CN" altLang="en-US" dirty="0" smtClean="0"/>
              <a:t>设需分配长度为</a:t>
            </a:r>
            <a:r>
              <a:rPr lang="en-US" altLang="zh-CN" dirty="0" smtClean="0"/>
              <a:t>n</a:t>
            </a:r>
            <a:r>
              <a:rPr lang="zh-CN" altLang="en-US" dirty="0" smtClean="0"/>
              <a:t>，计算一个</a:t>
            </a:r>
            <a:r>
              <a:rPr lang="en-US" altLang="zh-CN" dirty="0" err="1" smtClean="0"/>
              <a:t>i</a:t>
            </a:r>
            <a:r>
              <a:rPr lang="zh-CN" altLang="en-US" dirty="0" smtClean="0"/>
              <a:t>值，使</a:t>
            </a:r>
            <a:r>
              <a:rPr lang="en-US" altLang="zh-CN" dirty="0" smtClean="0"/>
              <a:t>2</a:t>
            </a:r>
            <a:r>
              <a:rPr lang="en-US" altLang="zh-CN" baseline="30000" dirty="0" smtClean="0"/>
              <a:t>i-1 </a:t>
            </a:r>
            <a:r>
              <a:rPr lang="en-US" altLang="zh-CN" dirty="0" smtClean="0"/>
              <a:t>&lt;n&lt; 2</a:t>
            </a:r>
            <a:r>
              <a:rPr lang="en-US" altLang="zh-CN" baseline="30000" dirty="0" smtClean="0"/>
              <a:t>i</a:t>
            </a:r>
            <a:r>
              <a:rPr lang="en-US" altLang="zh-CN" dirty="0" smtClean="0"/>
              <a:t>  </a:t>
            </a:r>
            <a:r>
              <a:rPr lang="zh-CN" altLang="en-US" dirty="0" smtClean="0"/>
              <a:t>，在大小为</a:t>
            </a:r>
            <a:r>
              <a:rPr lang="en-US" altLang="zh-CN" dirty="0" smtClean="0"/>
              <a:t>2</a:t>
            </a:r>
            <a:r>
              <a:rPr lang="en-US" altLang="zh-CN" baseline="30000" dirty="0" smtClean="0"/>
              <a:t>i</a:t>
            </a:r>
            <a:r>
              <a:rPr lang="zh-CN" altLang="en-US" dirty="0" smtClean="0"/>
              <a:t>的空闲分区链表中查找。若找到，则分配给进程。若无，找在</a:t>
            </a:r>
            <a:r>
              <a:rPr lang="en-US" altLang="zh-CN" dirty="0" smtClean="0"/>
              <a:t>2</a:t>
            </a:r>
            <a:r>
              <a:rPr lang="en-US" altLang="zh-CN" baseline="30000" dirty="0" smtClean="0"/>
              <a:t>i+1</a:t>
            </a:r>
            <a:r>
              <a:rPr lang="zh-CN" altLang="en-US" dirty="0"/>
              <a:t>的空闲分区链表中查找。若找到，</a:t>
            </a:r>
            <a:r>
              <a:rPr lang="zh-CN" altLang="en-US" dirty="0" smtClean="0"/>
              <a:t>且把它均分两块，称为伙伴。一个加入</a:t>
            </a:r>
            <a:r>
              <a:rPr lang="en-US" altLang="zh-CN" dirty="0" err="1" smtClean="0"/>
              <a:t>2</a:t>
            </a:r>
            <a:r>
              <a:rPr lang="en-US" altLang="zh-CN" baseline="30000" dirty="0" err="1" smtClean="0"/>
              <a:t>i</a:t>
            </a:r>
            <a:r>
              <a:rPr lang="zh-CN" altLang="en-US" dirty="0" smtClean="0"/>
              <a:t>分区链，一个分配。如大小为</a:t>
            </a:r>
            <a:r>
              <a:rPr lang="en-US" altLang="zh-CN" dirty="0" smtClean="0"/>
              <a:t>2</a:t>
            </a:r>
            <a:r>
              <a:rPr lang="en-US" altLang="zh-CN" baseline="30000" dirty="0" smtClean="0"/>
              <a:t>i+1</a:t>
            </a:r>
            <a:r>
              <a:rPr lang="zh-CN" altLang="en-US" dirty="0"/>
              <a:t>的空闲</a:t>
            </a:r>
            <a:r>
              <a:rPr lang="zh-CN" altLang="en-US" dirty="0" smtClean="0"/>
              <a:t>分区也不存在，则继续查找</a:t>
            </a:r>
            <a:r>
              <a:rPr lang="en-US" altLang="zh-CN" dirty="0" smtClean="0"/>
              <a:t>2</a:t>
            </a:r>
            <a:r>
              <a:rPr lang="en-US" altLang="zh-CN" baseline="30000" dirty="0" smtClean="0"/>
              <a:t>i+2</a:t>
            </a:r>
            <a:r>
              <a:rPr lang="zh-CN" altLang="en-US" dirty="0" smtClean="0"/>
              <a:t>的</a:t>
            </a:r>
            <a:r>
              <a:rPr lang="zh-CN" altLang="en-US" dirty="0"/>
              <a:t>空闲</a:t>
            </a:r>
            <a:r>
              <a:rPr lang="zh-CN" altLang="en-US" dirty="0" smtClean="0"/>
              <a:t>分区，若找到，则对其进行两次分割，第</a:t>
            </a:r>
            <a:r>
              <a:rPr lang="en-US" altLang="zh-CN" dirty="0" smtClean="0"/>
              <a:t>1</a:t>
            </a:r>
            <a:r>
              <a:rPr lang="zh-CN" altLang="en-US" dirty="0" smtClean="0"/>
              <a:t>次将其分为大小为的两个分区，一个用于分配，一个加入到大小为的空闲分区链表中；第</a:t>
            </a:r>
            <a:r>
              <a:rPr lang="en-US" altLang="zh-CN" dirty="0" smtClean="0"/>
              <a:t>2</a:t>
            </a:r>
            <a:r>
              <a:rPr lang="zh-CN" altLang="en-US" dirty="0" smtClean="0"/>
              <a:t>次，将第</a:t>
            </a:r>
            <a:r>
              <a:rPr lang="en-US" altLang="zh-CN" dirty="0" smtClean="0"/>
              <a:t>1</a:t>
            </a:r>
            <a:r>
              <a:rPr lang="zh-CN" altLang="en-US" dirty="0" smtClean="0"/>
              <a:t>次用于分配的空闲区分割为</a:t>
            </a:r>
            <a:r>
              <a:rPr lang="en-US" altLang="zh-CN" dirty="0"/>
              <a:t>2</a:t>
            </a:r>
            <a:r>
              <a:rPr lang="en-US" altLang="zh-CN" baseline="30000" dirty="0"/>
              <a:t>i</a:t>
            </a:r>
            <a:r>
              <a:rPr lang="zh-CN" altLang="en-US" dirty="0" smtClean="0"/>
              <a:t> 的两个分区，一个用于分配，一个加入到</a:t>
            </a:r>
            <a:r>
              <a:rPr lang="en-US" altLang="zh-CN" dirty="0"/>
              <a:t>2</a:t>
            </a:r>
            <a:r>
              <a:rPr lang="en-US" altLang="zh-CN" baseline="30000" dirty="0"/>
              <a:t>i</a:t>
            </a:r>
            <a:r>
              <a:rPr lang="zh-CN" altLang="en-US" dirty="0" smtClean="0"/>
              <a:t> 的空闲分区链表中。若仍然找不到，则</a:t>
            </a:r>
            <a:r>
              <a:rPr lang="zh-CN" altLang="en-US" dirty="0"/>
              <a:t>继续查找</a:t>
            </a:r>
            <a:r>
              <a:rPr lang="en-US" altLang="zh-CN" dirty="0" smtClean="0"/>
              <a:t>2</a:t>
            </a:r>
            <a:r>
              <a:rPr lang="en-US" altLang="zh-CN" baseline="30000" dirty="0" smtClean="0"/>
              <a:t>i+3</a:t>
            </a:r>
            <a:r>
              <a:rPr lang="zh-CN" altLang="en-US" dirty="0" smtClean="0"/>
              <a:t>的</a:t>
            </a:r>
            <a:r>
              <a:rPr lang="zh-CN" altLang="en-US" dirty="0"/>
              <a:t>空闲</a:t>
            </a:r>
            <a:r>
              <a:rPr lang="zh-CN" altLang="en-US" dirty="0" smtClean="0"/>
              <a:t>分区</a:t>
            </a:r>
            <a:r>
              <a:rPr lang="en-US" altLang="zh-CN" dirty="0" smtClean="0"/>
              <a:t>.......</a:t>
            </a:r>
          </a:p>
        </p:txBody>
      </p:sp>
    </p:spTree>
    <p:extLst>
      <p:ext uri="{BB962C8B-B14F-4D97-AF65-F5344CB8AC3E}">
        <p14:creationId xmlns:p14="http://schemas.microsoft.com/office/powerpoint/2010/main" val="3559693569"/>
      </p:ext>
    </p:extLst>
  </p:cSld>
  <p:clrMapOvr>
    <a:masterClrMapping/>
  </p:clrMapOvr>
  <p:transition>
    <p:zoom dir="in"/>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42950" y="331788"/>
            <a:ext cx="8420100" cy="793750"/>
          </a:xfrm>
        </p:spPr>
        <p:txBody>
          <a:bodyPr/>
          <a:lstStyle/>
          <a:p>
            <a:pPr>
              <a:defRPr/>
            </a:pPr>
            <a:r>
              <a:rPr lang="zh-CN" altLang="en-US" dirty="0" smtClean="0">
                <a:solidFill>
                  <a:srgbClr val="FFFF00"/>
                </a:solidFill>
                <a:latin typeface="+mj-ea"/>
              </a:rPr>
              <a:t>动态分区分配算法</a:t>
            </a:r>
            <a:endParaRPr lang="zh-CN" altLang="en-US" dirty="0" smtClean="0">
              <a:solidFill>
                <a:srgbClr val="FFFF00"/>
              </a:solidFill>
              <a:latin typeface="+mj-ea"/>
              <a:hlinkClick r:id="rId2" action="ppaction://hlinksldjump"/>
            </a:endParaRPr>
          </a:p>
        </p:txBody>
      </p:sp>
      <p:sp>
        <p:nvSpPr>
          <p:cNvPr id="31747" name="Text Box 3"/>
          <p:cNvSpPr txBox="1">
            <a:spLocks noChangeArrowheads="1"/>
          </p:cNvSpPr>
          <p:nvPr/>
        </p:nvSpPr>
        <p:spPr bwMode="auto">
          <a:xfrm>
            <a:off x="776288" y="1484313"/>
            <a:ext cx="8785224" cy="5219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Arial" pitchFamily="34" charset="0"/>
                <a:ea typeface="宋体" pitchFamily="2" charset="-122"/>
              </a:defRPr>
            </a:lvl1pPr>
            <a:lvl2pPr marL="742950" indent="-285750">
              <a:defRPr sz="2400" b="1">
                <a:solidFill>
                  <a:schemeClr val="tx1"/>
                </a:solidFill>
                <a:latin typeface="Arial" pitchFamily="34" charset="0"/>
                <a:ea typeface="宋体" pitchFamily="2" charset="-122"/>
              </a:defRPr>
            </a:lvl2pPr>
            <a:lvl3pPr marL="1143000" indent="-228600">
              <a:defRPr sz="2400" b="1">
                <a:solidFill>
                  <a:schemeClr val="tx1"/>
                </a:solidFill>
                <a:latin typeface="Arial" pitchFamily="34" charset="0"/>
                <a:ea typeface="宋体" pitchFamily="2" charset="-122"/>
              </a:defRPr>
            </a:lvl3pPr>
            <a:lvl4pPr marL="1600200" indent="-228600">
              <a:defRPr sz="2400" b="1">
                <a:solidFill>
                  <a:schemeClr val="tx1"/>
                </a:solidFill>
                <a:latin typeface="Arial" pitchFamily="34" charset="0"/>
                <a:ea typeface="宋体" pitchFamily="2" charset="-122"/>
              </a:defRPr>
            </a:lvl4pPr>
            <a:lvl5pPr marL="2057400" indent="-228600">
              <a:defRPr sz="2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2400" b="1">
                <a:solidFill>
                  <a:schemeClr val="tx1"/>
                </a:solidFill>
                <a:latin typeface="Arial" pitchFamily="34" charset="0"/>
                <a:ea typeface="宋体" pitchFamily="2" charset="-122"/>
              </a:defRPr>
            </a:lvl9pPr>
          </a:lstStyle>
          <a:p>
            <a:pPr>
              <a:lnSpc>
                <a:spcPct val="110000"/>
              </a:lnSpc>
              <a:spcBef>
                <a:spcPct val="50000"/>
              </a:spcBef>
              <a:defRPr/>
            </a:pPr>
            <a:r>
              <a:rPr lang="en-US" altLang="zh-CN" dirty="0" smtClean="0"/>
              <a:t>2</a:t>
            </a:r>
            <a:r>
              <a:rPr lang="en-US" altLang="zh-CN" dirty="0" smtClean="0">
                <a:solidFill>
                  <a:schemeClr val="tx2"/>
                </a:solidFill>
              </a:rPr>
              <a:t>. </a:t>
            </a:r>
            <a:r>
              <a:rPr lang="zh-CN" altLang="en-US" dirty="0" smtClean="0"/>
              <a:t>基于</a:t>
            </a:r>
            <a:r>
              <a:rPr lang="zh-CN" altLang="en-US" dirty="0" smtClean="0"/>
              <a:t>索引搜索的动态分区分配算法</a:t>
            </a:r>
            <a:r>
              <a:rPr lang="zh-CN" altLang="en-US" dirty="0" smtClean="0">
                <a:latin typeface="宋体" pitchFamily="2" charset="-122"/>
              </a:rPr>
              <a:t>有：</a:t>
            </a:r>
            <a:endParaRPr lang="en-US" altLang="zh-CN" dirty="0" smtClean="0">
              <a:latin typeface="宋体" pitchFamily="2" charset="-122"/>
            </a:endParaRPr>
          </a:p>
          <a:p>
            <a:pPr>
              <a:lnSpc>
                <a:spcPct val="110000"/>
              </a:lnSpc>
              <a:spcBef>
                <a:spcPct val="50000"/>
              </a:spcBef>
              <a:defRPr/>
            </a:pPr>
            <a:r>
              <a:rPr lang="zh-CN" altLang="en-US" dirty="0">
                <a:latin typeface="宋体" pitchFamily="2" charset="-122"/>
              </a:rPr>
              <a:t>②</a:t>
            </a:r>
            <a:r>
              <a:rPr lang="zh-CN" altLang="en-US" dirty="0">
                <a:solidFill>
                  <a:srgbClr val="FFFF00"/>
                </a:solidFill>
              </a:rPr>
              <a:t>伙伴系统</a:t>
            </a:r>
            <a:r>
              <a:rPr lang="zh-CN" altLang="en-US" dirty="0"/>
              <a:t>：</a:t>
            </a:r>
            <a:endParaRPr lang="en-US" altLang="zh-CN" dirty="0"/>
          </a:p>
          <a:p>
            <a:pPr>
              <a:lnSpc>
                <a:spcPct val="110000"/>
              </a:lnSpc>
              <a:spcBef>
                <a:spcPts val="0"/>
              </a:spcBef>
              <a:defRPr/>
            </a:pPr>
            <a:r>
              <a:rPr lang="en-US" altLang="zh-CN" dirty="0"/>
              <a:t> </a:t>
            </a:r>
            <a:r>
              <a:rPr lang="en-US" altLang="zh-CN" dirty="0" smtClean="0"/>
              <a:t>      </a:t>
            </a:r>
            <a:r>
              <a:rPr lang="zh-CN" altLang="en-US" dirty="0" smtClean="0"/>
              <a:t>对于一个大小为</a:t>
            </a:r>
            <a:r>
              <a:rPr lang="en-US" altLang="zh-CN" dirty="0" smtClean="0"/>
              <a:t>2</a:t>
            </a:r>
            <a:r>
              <a:rPr lang="zh-CN" altLang="en-US" dirty="0" smtClean="0"/>
              <a:t>，地址为</a:t>
            </a:r>
            <a:r>
              <a:rPr lang="en-US" altLang="zh-CN" dirty="0" smtClean="0"/>
              <a:t>x</a:t>
            </a:r>
            <a:r>
              <a:rPr lang="zh-CN" altLang="en-US" dirty="0" smtClean="0"/>
              <a:t>的内存块，其伙伴块的地址用</a:t>
            </a:r>
            <a:r>
              <a:rPr lang="en-US" altLang="zh-CN" dirty="0" smtClean="0"/>
              <a:t>buddy(x)</a:t>
            </a:r>
            <a:r>
              <a:rPr lang="zh-CN" altLang="en-US" dirty="0" smtClean="0"/>
              <a:t>表示：</a:t>
            </a:r>
            <a:endParaRPr lang="en-US" altLang="zh-CN" dirty="0" smtClean="0"/>
          </a:p>
          <a:p>
            <a:pPr>
              <a:lnSpc>
                <a:spcPct val="110000"/>
              </a:lnSpc>
              <a:spcBef>
                <a:spcPts val="0"/>
              </a:spcBef>
              <a:defRPr/>
            </a:pPr>
            <a:endParaRPr lang="en-US" altLang="zh-CN" dirty="0"/>
          </a:p>
          <a:p>
            <a:pPr>
              <a:lnSpc>
                <a:spcPct val="110000"/>
              </a:lnSpc>
              <a:spcBef>
                <a:spcPts val="0"/>
              </a:spcBef>
              <a:defRPr/>
            </a:pPr>
            <a:endParaRPr lang="en-US" altLang="zh-CN" dirty="0" smtClean="0"/>
          </a:p>
          <a:p>
            <a:pPr marL="342900" indent="-342900">
              <a:lnSpc>
                <a:spcPct val="110000"/>
              </a:lnSpc>
              <a:spcBef>
                <a:spcPts val="0"/>
              </a:spcBef>
              <a:buFont typeface="Wingdings" pitchFamily="2" charset="2"/>
              <a:buChar char="Ø"/>
              <a:defRPr/>
            </a:pPr>
            <a:r>
              <a:rPr lang="zh-CN" altLang="en-US" dirty="0" smtClean="0">
                <a:solidFill>
                  <a:srgbClr val="FFFF00"/>
                </a:solidFill>
              </a:rPr>
              <a:t>回收时</a:t>
            </a:r>
            <a:r>
              <a:rPr lang="zh-CN" altLang="en-US" dirty="0" smtClean="0"/>
              <a:t>：与一次分配可能要进行多次分割一样，一次回收也可能要进行多次合并。若已存在</a:t>
            </a:r>
            <a:r>
              <a:rPr lang="en-US" altLang="zh-CN" dirty="0" err="1" smtClean="0"/>
              <a:t>2</a:t>
            </a:r>
            <a:r>
              <a:rPr lang="en-US" altLang="zh-CN" baseline="30000" dirty="0" err="1" smtClean="0"/>
              <a:t>i</a:t>
            </a:r>
            <a:r>
              <a:rPr lang="zh-CN" altLang="en-US" dirty="0" smtClean="0"/>
              <a:t>空闲分区，则将其与伙伴合并为</a:t>
            </a:r>
            <a:r>
              <a:rPr lang="en-US" altLang="zh-CN" dirty="0" err="1" smtClean="0"/>
              <a:t>2</a:t>
            </a:r>
            <a:r>
              <a:rPr lang="en-US" altLang="zh-CN" baseline="30000" dirty="0" err="1" smtClean="0"/>
              <a:t>i+1</a:t>
            </a:r>
            <a:r>
              <a:rPr lang="zh-CN" altLang="en-US" dirty="0" smtClean="0"/>
              <a:t>分区，</a:t>
            </a:r>
            <a:r>
              <a:rPr lang="zh-CN" altLang="en-US" dirty="0"/>
              <a:t>若已存在</a:t>
            </a:r>
            <a:r>
              <a:rPr lang="en-US" altLang="zh-CN" dirty="0" smtClean="0"/>
              <a:t>2</a:t>
            </a:r>
            <a:r>
              <a:rPr lang="en-US" altLang="zh-CN" baseline="30000" dirty="0" smtClean="0"/>
              <a:t>i+1</a:t>
            </a:r>
            <a:r>
              <a:rPr lang="zh-CN" altLang="en-US" dirty="0" smtClean="0"/>
              <a:t>空闲</a:t>
            </a:r>
            <a:r>
              <a:rPr lang="zh-CN" altLang="en-US" dirty="0"/>
              <a:t>分区，则将其与伙伴合并为</a:t>
            </a:r>
            <a:r>
              <a:rPr lang="en-US" altLang="zh-CN" dirty="0" smtClean="0"/>
              <a:t>2</a:t>
            </a:r>
            <a:r>
              <a:rPr lang="en-US" altLang="zh-CN" baseline="30000" dirty="0" smtClean="0"/>
              <a:t>i+2</a:t>
            </a:r>
            <a:r>
              <a:rPr lang="zh-CN" altLang="en-US" dirty="0" smtClean="0"/>
              <a:t>分区</a:t>
            </a:r>
            <a:r>
              <a:rPr lang="en-US" altLang="zh-CN" dirty="0" smtClean="0"/>
              <a:t>.....</a:t>
            </a:r>
          </a:p>
          <a:p>
            <a:pPr marL="342900" indent="-342900">
              <a:lnSpc>
                <a:spcPct val="110000"/>
              </a:lnSpc>
              <a:spcBef>
                <a:spcPts val="0"/>
              </a:spcBef>
              <a:buFont typeface="Wingdings" pitchFamily="2" charset="2"/>
              <a:buChar char="Ø"/>
              <a:defRPr/>
            </a:pPr>
            <a:r>
              <a:rPr lang="zh-CN" altLang="en-US" dirty="0" smtClean="0">
                <a:solidFill>
                  <a:srgbClr val="00FFCC"/>
                </a:solidFill>
              </a:rPr>
              <a:t>特点</a:t>
            </a:r>
            <a:r>
              <a:rPr lang="zh-CN" altLang="en-US" dirty="0" smtClean="0"/>
              <a:t>：性能取决于查找空闲分区的位置和分割、合并的时间。 时间上不及快速适应算法，但空闲分区的使用率高</a:t>
            </a:r>
          </a:p>
        </p:txBody>
      </p:sp>
      <p:graphicFrame>
        <p:nvGraphicFramePr>
          <p:cNvPr id="3" name="表格 2"/>
          <p:cNvGraphicFramePr>
            <a:graphicFrameLocks noGrp="1"/>
          </p:cNvGraphicFramePr>
          <p:nvPr>
            <p:extLst>
              <p:ext uri="{D42A27DB-BD31-4B8C-83A1-F6EECF244321}">
                <p14:modId xmlns:p14="http://schemas.microsoft.com/office/powerpoint/2010/main" val="251802594"/>
              </p:ext>
            </p:extLst>
          </p:nvPr>
        </p:nvGraphicFramePr>
        <p:xfrm>
          <a:off x="3368824" y="2996952"/>
          <a:ext cx="5400000" cy="914400"/>
        </p:xfrm>
        <a:graphic>
          <a:graphicData uri="http://schemas.openxmlformats.org/drawingml/2006/table">
            <a:tbl>
              <a:tblPr firstRow="1" bandRow="1">
                <a:tableStyleId>{5C22544A-7EE6-4342-B048-85BDC9FD1C3A}</a:tableStyleId>
              </a:tblPr>
              <a:tblGrid>
                <a:gridCol w="2160000">
                  <a:extLst>
                    <a:ext uri="{9D8B030D-6E8A-4147-A177-3AD203B41FA5}">
                      <a16:colId xmlns:a16="http://schemas.microsoft.com/office/drawing/2014/main" val="4282122078"/>
                    </a:ext>
                  </a:extLst>
                </a:gridCol>
                <a:gridCol w="3240000">
                  <a:extLst>
                    <a:ext uri="{9D8B030D-6E8A-4147-A177-3AD203B41FA5}">
                      <a16:colId xmlns:a16="http://schemas.microsoft.com/office/drawing/2014/main" val="4180180095"/>
                    </a:ext>
                  </a:extLst>
                </a:gridCol>
              </a:tblGrid>
              <a:tr h="457200">
                <a:tc rowSpan="2">
                  <a:txBody>
                    <a:bodyPr/>
                    <a:lstStyle/>
                    <a:p>
                      <a:pPr algn="ctr"/>
                      <a:r>
                        <a:rPr lang="en-US" altLang="zh-CN" b="1" dirty="0" err="1" smtClean="0">
                          <a:solidFill>
                            <a:schemeClr val="bg1"/>
                          </a:solidFill>
                        </a:rPr>
                        <a:t>Buddy</a:t>
                      </a:r>
                      <a:r>
                        <a:rPr lang="en-US" altLang="zh-CN" b="1" baseline="-25000" dirty="0" err="1" smtClean="0">
                          <a:solidFill>
                            <a:schemeClr val="bg1"/>
                          </a:solidFill>
                        </a:rPr>
                        <a:t>k</a:t>
                      </a:r>
                      <a:r>
                        <a:rPr lang="en-US" altLang="zh-CN" b="1" dirty="0" smtClean="0">
                          <a:solidFill>
                            <a:schemeClr val="bg1"/>
                          </a:solidFill>
                        </a:rPr>
                        <a:t>(x)=</a:t>
                      </a:r>
                      <a:endParaRPr lang="zh-CN" altLang="en-US"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dirty="0" smtClean="0">
                          <a:solidFill>
                            <a:schemeClr val="bg1"/>
                          </a:solidFill>
                        </a:rPr>
                        <a:t>X+2</a:t>
                      </a:r>
                      <a:r>
                        <a:rPr lang="en-US" altLang="zh-CN" sz="1800" baseline="30000" dirty="0" smtClean="0">
                          <a:solidFill>
                            <a:schemeClr val="bg1"/>
                          </a:solidFill>
                        </a:rPr>
                        <a:t>k</a:t>
                      </a:r>
                      <a:r>
                        <a:rPr lang="en-US" altLang="zh-CN" sz="1800" dirty="0" smtClean="0">
                          <a:solidFill>
                            <a:schemeClr val="bg1"/>
                          </a:solidFill>
                        </a:rPr>
                        <a:t> (</a:t>
                      </a:r>
                      <a:r>
                        <a:rPr lang="zh-CN" altLang="en-US" dirty="0" smtClean="0">
                          <a:solidFill>
                            <a:schemeClr val="bg1"/>
                          </a:solidFill>
                        </a:rPr>
                        <a:t>若 </a:t>
                      </a:r>
                      <a:r>
                        <a:rPr lang="en-US" altLang="zh-CN" dirty="0" smtClean="0">
                          <a:solidFill>
                            <a:schemeClr val="bg1"/>
                          </a:solidFill>
                        </a:rPr>
                        <a:t>x MOD 2</a:t>
                      </a:r>
                      <a:r>
                        <a:rPr lang="en-US" altLang="zh-CN" baseline="30000" dirty="0" smtClean="0">
                          <a:solidFill>
                            <a:schemeClr val="bg1"/>
                          </a:solidFill>
                        </a:rPr>
                        <a:t>k+1</a:t>
                      </a:r>
                      <a:r>
                        <a:rPr lang="en-US" altLang="zh-CN" baseline="0" dirty="0" smtClean="0">
                          <a:solidFill>
                            <a:schemeClr val="bg1"/>
                          </a:solidFill>
                        </a:rPr>
                        <a:t> =0 </a:t>
                      </a:r>
                      <a:r>
                        <a:rPr lang="en-US" altLang="zh-CN" dirty="0" smtClean="0">
                          <a:solidFill>
                            <a:schemeClr val="bg1"/>
                          </a:solidFill>
                        </a:rPr>
                        <a:t>)</a:t>
                      </a:r>
                      <a:endParaRPr lang="zh-CN" altLang="en-US"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5963784"/>
                  </a:ext>
                </a:extLst>
              </a:tr>
              <a:tr h="457200">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chemeClr val="bg1"/>
                          </a:solidFill>
                        </a:rPr>
                        <a:t>X-2</a:t>
                      </a:r>
                      <a:r>
                        <a:rPr lang="en-US" altLang="zh-CN" sz="1800" b="1" baseline="30000" dirty="0" smtClean="0">
                          <a:solidFill>
                            <a:schemeClr val="bg1"/>
                          </a:solidFill>
                        </a:rPr>
                        <a:t>k</a:t>
                      </a:r>
                      <a:r>
                        <a:rPr lang="en-US" altLang="zh-CN" sz="1800" b="1" dirty="0" smtClean="0">
                          <a:solidFill>
                            <a:schemeClr val="bg1"/>
                          </a:solidFill>
                        </a:rPr>
                        <a:t> (</a:t>
                      </a:r>
                      <a:r>
                        <a:rPr lang="zh-CN" altLang="en-US" b="1" dirty="0" smtClean="0">
                          <a:solidFill>
                            <a:schemeClr val="bg1"/>
                          </a:solidFill>
                        </a:rPr>
                        <a:t>若 </a:t>
                      </a:r>
                      <a:r>
                        <a:rPr lang="en-US" altLang="zh-CN" b="1" dirty="0" smtClean="0">
                          <a:solidFill>
                            <a:schemeClr val="bg1"/>
                          </a:solidFill>
                        </a:rPr>
                        <a:t>x MOD 2</a:t>
                      </a:r>
                      <a:r>
                        <a:rPr lang="en-US" altLang="zh-CN" b="1" baseline="30000" dirty="0" smtClean="0">
                          <a:solidFill>
                            <a:schemeClr val="bg1"/>
                          </a:solidFill>
                        </a:rPr>
                        <a:t>k+1</a:t>
                      </a:r>
                      <a:r>
                        <a:rPr lang="en-US" altLang="zh-CN" b="1" baseline="0" dirty="0" smtClean="0">
                          <a:solidFill>
                            <a:schemeClr val="bg1"/>
                          </a:solidFill>
                        </a:rPr>
                        <a:t> =0 </a:t>
                      </a:r>
                      <a:r>
                        <a:rPr lang="en-US" altLang="zh-CN" b="1" dirty="0" smtClean="0">
                          <a:solidFill>
                            <a:schemeClr val="bg1"/>
                          </a:solidFill>
                        </a:rPr>
                        <a:t>)</a:t>
                      </a:r>
                      <a:endParaRPr lang="zh-CN" altLang="en-US"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3001302"/>
                  </a:ext>
                </a:extLst>
              </a:tr>
            </a:tbl>
          </a:graphicData>
        </a:graphic>
      </p:graphicFrame>
      <p:sp>
        <p:nvSpPr>
          <p:cNvPr id="4" name="左大括号 3"/>
          <p:cNvSpPr/>
          <p:nvPr/>
        </p:nvSpPr>
        <p:spPr bwMode="auto">
          <a:xfrm>
            <a:off x="5097016" y="3140968"/>
            <a:ext cx="288032" cy="648072"/>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68609642"/>
      </p:ext>
    </p:extLst>
  </p:cSld>
  <p:clrMapOvr>
    <a:masterClrMapping/>
  </p:clrMapOvr>
  <p:transition>
    <p:zoom dir="in"/>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42950" y="331788"/>
            <a:ext cx="8420100" cy="793750"/>
          </a:xfrm>
        </p:spPr>
        <p:txBody>
          <a:bodyPr/>
          <a:lstStyle/>
          <a:p>
            <a:pPr>
              <a:defRPr/>
            </a:pPr>
            <a:r>
              <a:rPr lang="zh-CN" altLang="en-US" dirty="0" smtClean="0">
                <a:solidFill>
                  <a:srgbClr val="FFFF00"/>
                </a:solidFill>
                <a:latin typeface="+mj-ea"/>
              </a:rPr>
              <a:t>动态分区分配算法</a:t>
            </a:r>
            <a:endParaRPr lang="zh-CN" altLang="en-US" dirty="0" smtClean="0">
              <a:solidFill>
                <a:srgbClr val="FFFF00"/>
              </a:solidFill>
              <a:latin typeface="+mj-ea"/>
              <a:hlinkClick r:id="rId2" action="ppaction://hlinksldjump"/>
            </a:endParaRPr>
          </a:p>
        </p:txBody>
      </p:sp>
      <p:sp>
        <p:nvSpPr>
          <p:cNvPr id="31747" name="Text Box 3"/>
          <p:cNvSpPr txBox="1">
            <a:spLocks noChangeArrowheads="1"/>
          </p:cNvSpPr>
          <p:nvPr/>
        </p:nvSpPr>
        <p:spPr bwMode="auto">
          <a:xfrm>
            <a:off x="704528" y="1543050"/>
            <a:ext cx="8353624" cy="4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Arial" pitchFamily="34" charset="0"/>
                <a:ea typeface="宋体" pitchFamily="2" charset="-122"/>
              </a:defRPr>
            </a:lvl1pPr>
            <a:lvl2pPr marL="742950" indent="-285750">
              <a:defRPr sz="2400" b="1">
                <a:solidFill>
                  <a:schemeClr val="tx1"/>
                </a:solidFill>
                <a:latin typeface="Arial" pitchFamily="34" charset="0"/>
                <a:ea typeface="宋体" pitchFamily="2" charset="-122"/>
              </a:defRPr>
            </a:lvl2pPr>
            <a:lvl3pPr marL="1143000" indent="-228600">
              <a:defRPr sz="2400" b="1">
                <a:solidFill>
                  <a:schemeClr val="tx1"/>
                </a:solidFill>
                <a:latin typeface="Arial" pitchFamily="34" charset="0"/>
                <a:ea typeface="宋体" pitchFamily="2" charset="-122"/>
              </a:defRPr>
            </a:lvl3pPr>
            <a:lvl4pPr marL="1600200" indent="-228600">
              <a:defRPr sz="2400" b="1">
                <a:solidFill>
                  <a:schemeClr val="tx1"/>
                </a:solidFill>
                <a:latin typeface="Arial" pitchFamily="34" charset="0"/>
                <a:ea typeface="宋体" pitchFamily="2" charset="-122"/>
              </a:defRPr>
            </a:lvl4pPr>
            <a:lvl5pPr marL="2057400" indent="-228600">
              <a:defRPr sz="2400"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sz="2400" b="1">
                <a:solidFill>
                  <a:schemeClr val="tx1"/>
                </a:solidFill>
                <a:latin typeface="Arial" pitchFamily="34" charset="0"/>
                <a:ea typeface="宋体" pitchFamily="2" charset="-122"/>
              </a:defRPr>
            </a:lvl9pPr>
          </a:lstStyle>
          <a:p>
            <a:pPr>
              <a:lnSpc>
                <a:spcPct val="120000"/>
              </a:lnSpc>
              <a:spcBef>
                <a:spcPct val="50000"/>
              </a:spcBef>
              <a:defRPr/>
            </a:pPr>
            <a:r>
              <a:rPr lang="en-US" altLang="zh-CN" sz="2800" dirty="0" smtClean="0">
                <a:solidFill>
                  <a:schemeClr val="tx2"/>
                </a:solidFill>
              </a:rPr>
              <a:t>2.  </a:t>
            </a:r>
            <a:r>
              <a:rPr lang="zh-CN" altLang="en-US" sz="2800" dirty="0" smtClean="0"/>
              <a:t>基于索引搜索的动态分区分配算法</a:t>
            </a:r>
            <a:r>
              <a:rPr lang="zh-CN" altLang="en-US" sz="2800" dirty="0" smtClean="0">
                <a:latin typeface="宋体" pitchFamily="2" charset="-122"/>
              </a:rPr>
              <a:t>有：</a:t>
            </a:r>
          </a:p>
          <a:p>
            <a:pPr marL="449263" indent="-449263">
              <a:lnSpc>
                <a:spcPct val="120000"/>
              </a:lnSpc>
              <a:buSzPct val="85000"/>
              <a:defRPr/>
            </a:pPr>
            <a:r>
              <a:rPr lang="zh-CN" altLang="en-US" sz="2800" dirty="0" smtClean="0">
                <a:latin typeface="宋体" pitchFamily="2" charset="-122"/>
              </a:rPr>
              <a:t>③ </a:t>
            </a:r>
            <a:r>
              <a:rPr lang="zh-CN" altLang="en-US" dirty="0" smtClean="0">
                <a:solidFill>
                  <a:srgbClr val="FFFF00"/>
                </a:solidFill>
              </a:rPr>
              <a:t>哈希算法</a:t>
            </a:r>
            <a:r>
              <a:rPr lang="zh-CN" altLang="en-US" dirty="0" smtClean="0"/>
              <a:t>：利用哈希快速查找的优点，以及空闲分区在可利用空闲区表中的分布规律，建立哈希函数，构造一张一空闲分区大小为关键字的哈希表，该表的每一个表项记录了一个对应的空闲分区链表。</a:t>
            </a:r>
            <a:endParaRPr lang="en-US" altLang="zh-CN" dirty="0" smtClean="0"/>
          </a:p>
          <a:p>
            <a:pPr marL="449263" indent="-449263">
              <a:lnSpc>
                <a:spcPct val="120000"/>
              </a:lnSpc>
              <a:buSzPct val="85000"/>
              <a:defRPr/>
            </a:pPr>
            <a:endParaRPr lang="zh-CN" altLang="en-US" dirty="0" smtClean="0"/>
          </a:p>
          <a:p>
            <a:pPr marL="449263">
              <a:lnSpc>
                <a:spcPct val="120000"/>
              </a:lnSpc>
              <a:buSzPct val="85000"/>
              <a:defRPr/>
            </a:pPr>
            <a:r>
              <a:rPr lang="zh-CN" altLang="en-US" dirty="0" smtClean="0"/>
              <a:t>        分配时，根据所需空闲分区大小，通过哈希函数计算，即得到在哈希表中的位置，从而得到相应的空闲分区链表。</a:t>
            </a:r>
            <a:endParaRPr lang="zh-CN" altLang="en-US" dirty="0" smtClean="0">
              <a:latin typeface="宋体" pitchFamily="2" charset="-122"/>
            </a:endParaRPr>
          </a:p>
        </p:txBody>
      </p:sp>
    </p:spTree>
  </p:cSld>
  <p:clrMapOvr>
    <a:masterClrMapping/>
  </p:clrMapOvr>
  <p:transition>
    <p:zoom dir="in"/>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a:defRPr/>
            </a:pPr>
            <a:r>
              <a:rPr lang="zh-CN" altLang="en-US" dirty="0" smtClean="0">
                <a:solidFill>
                  <a:srgbClr val="FFFF00"/>
                </a:solidFill>
                <a:latin typeface="+mj-ea"/>
              </a:rPr>
              <a:t>可重定位分区分配方式</a:t>
            </a:r>
          </a:p>
        </p:txBody>
      </p:sp>
      <p:sp>
        <p:nvSpPr>
          <p:cNvPr id="40963" name="Rectangle 3"/>
          <p:cNvSpPr>
            <a:spLocks noGrp="1" noChangeArrowheads="1"/>
          </p:cNvSpPr>
          <p:nvPr>
            <p:ph type="body" sz="half" idx="1"/>
          </p:nvPr>
        </p:nvSpPr>
        <p:spPr>
          <a:xfrm>
            <a:off x="30163" y="1628775"/>
            <a:ext cx="4422775" cy="5300663"/>
          </a:xfrm>
        </p:spPr>
        <p:txBody>
          <a:bodyPr/>
          <a:lstStyle/>
          <a:p>
            <a:pPr>
              <a:lnSpc>
                <a:spcPct val="110000"/>
              </a:lnSpc>
              <a:spcBef>
                <a:spcPct val="0"/>
              </a:spcBef>
              <a:buFont typeface="Wingdings" panose="05000000000000000000" pitchFamily="2" charset="2"/>
              <a:buNone/>
            </a:pPr>
            <a:r>
              <a:rPr kumimoji="1" lang="en-US" altLang="zh-CN" sz="2200" b="1" smtClean="0"/>
              <a:t>		</a:t>
            </a:r>
            <a:r>
              <a:rPr kumimoji="1" lang="zh-CN" altLang="en-US" sz="2200" b="1" smtClean="0"/>
              <a:t>为了解决“外部碎片”的问题，将内存中的所有作业进行移动，从而将分散的多个空闲分区移到同一端拼接成一个大的空闲分区。这种技术称为“拼接”或“紧凑”。</a:t>
            </a:r>
          </a:p>
          <a:p>
            <a:pPr>
              <a:lnSpc>
                <a:spcPct val="110000"/>
              </a:lnSpc>
              <a:spcBef>
                <a:spcPct val="0"/>
              </a:spcBef>
              <a:buFont typeface="Wingdings" panose="05000000000000000000" pitchFamily="2" charset="2"/>
              <a:buNone/>
            </a:pPr>
            <a:r>
              <a:rPr kumimoji="1" lang="zh-CN" altLang="en-US" sz="2200" b="1" smtClean="0"/>
              <a:t>		可重定位分区分配方式就是在动态分区分配方式的基础上增加了紧凑功能。由于紧凑时，作业需要在内存中移动位置，需要动态重定位技术的支持，因此该方式又被称为动态重定位分区分配。</a:t>
            </a:r>
          </a:p>
        </p:txBody>
      </p:sp>
      <p:grpSp>
        <p:nvGrpSpPr>
          <p:cNvPr id="40964" name="Group 4"/>
          <p:cNvGrpSpPr>
            <a:grpSpLocks/>
          </p:cNvGrpSpPr>
          <p:nvPr/>
        </p:nvGrpSpPr>
        <p:grpSpPr bwMode="auto">
          <a:xfrm>
            <a:off x="4305300" y="1628775"/>
            <a:ext cx="5257800" cy="5084763"/>
            <a:chOff x="761" y="1480"/>
            <a:chExt cx="3312" cy="2840"/>
          </a:xfrm>
        </p:grpSpPr>
        <p:sp>
          <p:nvSpPr>
            <p:cNvPr id="40965" name="Rectangle 5"/>
            <p:cNvSpPr>
              <a:spLocks noChangeArrowheads="1"/>
            </p:cNvSpPr>
            <p:nvPr/>
          </p:nvSpPr>
          <p:spPr bwMode="auto">
            <a:xfrm>
              <a:off x="761" y="1480"/>
              <a:ext cx="3312" cy="28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aphicFrame>
          <p:nvGraphicFramePr>
            <p:cNvPr id="40966" name="Object 6"/>
            <p:cNvGraphicFramePr>
              <a:graphicFrameLocks noChangeAspect="1"/>
            </p:cNvGraphicFramePr>
            <p:nvPr/>
          </p:nvGraphicFramePr>
          <p:xfrm>
            <a:off x="931" y="1525"/>
            <a:ext cx="3005" cy="2763"/>
          </p:xfrm>
          <a:graphic>
            <a:graphicData uri="http://schemas.openxmlformats.org/presentationml/2006/ole">
              <mc:AlternateContent xmlns:mc="http://schemas.openxmlformats.org/markup-compatibility/2006">
                <mc:Choice xmlns:v="urn:schemas-microsoft-com:vml" Requires="v">
                  <p:oleObj spid="_x0000_s40983" name="Visio" r:id="rId3" imgW="1860012" imgH="1711439" progId="Visio.Drawing.6">
                    <p:embed/>
                  </p:oleObj>
                </mc:Choice>
                <mc:Fallback>
                  <p:oleObj name="Visio" r:id="rId3" imgW="1860012" imgH="1711439"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 y="1525"/>
                          <a:ext cx="3005" cy="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a:defRPr/>
            </a:pPr>
            <a:r>
              <a:rPr lang="zh-CN" altLang="en-US" dirty="0" smtClean="0">
                <a:solidFill>
                  <a:schemeClr val="tx1"/>
                </a:solidFill>
                <a:latin typeface="+mj-ea"/>
              </a:rPr>
              <a:t>可重定位分区分配算法</a:t>
            </a:r>
          </a:p>
        </p:txBody>
      </p:sp>
      <p:sp>
        <p:nvSpPr>
          <p:cNvPr id="41987" name="Rectangle 3"/>
          <p:cNvSpPr>
            <a:spLocks noChangeArrowheads="1"/>
          </p:cNvSpPr>
          <p:nvPr/>
        </p:nvSpPr>
        <p:spPr bwMode="auto">
          <a:xfrm>
            <a:off x="344488" y="1557338"/>
            <a:ext cx="9288462" cy="511175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pSp>
        <p:nvGrpSpPr>
          <p:cNvPr id="41988" name="Group 4"/>
          <p:cNvGrpSpPr>
            <a:grpSpLocks/>
          </p:cNvGrpSpPr>
          <p:nvPr/>
        </p:nvGrpSpPr>
        <p:grpSpPr bwMode="auto">
          <a:xfrm>
            <a:off x="273050" y="1617663"/>
            <a:ext cx="9072563" cy="5118100"/>
            <a:chOff x="172" y="1019"/>
            <a:chExt cx="5715" cy="3224"/>
          </a:xfrm>
        </p:grpSpPr>
        <p:graphicFrame>
          <p:nvGraphicFramePr>
            <p:cNvPr id="41989" name="Object 5"/>
            <p:cNvGraphicFramePr>
              <a:graphicFrameLocks noChangeAspect="1"/>
            </p:cNvGraphicFramePr>
            <p:nvPr/>
          </p:nvGraphicFramePr>
          <p:xfrm>
            <a:off x="172" y="1019"/>
            <a:ext cx="5715" cy="3224"/>
          </p:xfrm>
          <a:graphic>
            <a:graphicData uri="http://schemas.openxmlformats.org/presentationml/2006/ole">
              <mc:AlternateContent xmlns:mc="http://schemas.openxmlformats.org/markup-compatibility/2006">
                <mc:Choice xmlns:v="urn:schemas-microsoft-com:vml" Requires="v">
                  <p:oleObj spid="_x0000_s42008" name="VISIO" r:id="rId3" imgW="4579620" imgH="2583180" progId="Visio.Drawing.4">
                    <p:embed/>
                  </p:oleObj>
                </mc:Choice>
                <mc:Fallback>
                  <p:oleObj name="VISIO" r:id="rId3" imgW="4579620" imgH="2583180"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 y="1019"/>
                          <a:ext cx="5715" cy="3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0" name="Text Box 6"/>
            <p:cNvSpPr txBox="1">
              <a:spLocks noChangeArrowheads="1"/>
            </p:cNvSpPr>
            <p:nvPr/>
          </p:nvSpPr>
          <p:spPr bwMode="auto">
            <a:xfrm>
              <a:off x="4033" y="266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1800" b="0">
                  <a:solidFill>
                    <a:schemeClr val="bg1"/>
                  </a:solidFill>
                  <a:latin typeface="Arial" panose="020B0604020202020204" pitchFamily="34" charset="0"/>
                </a:rPr>
                <a:t>是</a:t>
              </a:r>
            </a:p>
          </p:txBody>
        </p:sp>
        <p:sp>
          <p:nvSpPr>
            <p:cNvPr id="41991" name="Text Box 7"/>
            <p:cNvSpPr txBox="1">
              <a:spLocks noChangeArrowheads="1"/>
            </p:cNvSpPr>
            <p:nvPr/>
          </p:nvSpPr>
          <p:spPr bwMode="auto">
            <a:xfrm>
              <a:off x="5025" y="3621"/>
              <a:ext cx="726" cy="2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FontTx/>
                <a:buNone/>
              </a:pPr>
              <a:r>
                <a:rPr lang="zh-CN" altLang="en-US" sz="1800" b="0">
                  <a:solidFill>
                    <a:schemeClr val="bg1"/>
                  </a:solidFill>
                  <a:latin typeface="Arial" panose="020B0604020202020204" pitchFamily="34" charset="0"/>
                </a:rPr>
                <a:t>返回</a:t>
              </a:r>
            </a:p>
          </p:txBody>
        </p:sp>
      </p:grpSp>
    </p:spTree>
  </p:cSld>
  <p:clrMapOvr>
    <a:masterClrMapping/>
  </p:clrMapOvr>
  <p:transition>
    <p:zoom dir="in"/>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mtClean="0"/>
              <a:t>分区的保护</a:t>
            </a:r>
          </a:p>
        </p:txBody>
      </p:sp>
      <p:sp>
        <p:nvSpPr>
          <p:cNvPr id="43011" name="Rectangle 3"/>
          <p:cNvSpPr>
            <a:spLocks noGrp="1" noChangeArrowheads="1"/>
          </p:cNvSpPr>
          <p:nvPr>
            <p:ph type="body" idx="1"/>
          </p:nvPr>
        </p:nvSpPr>
        <p:spPr>
          <a:xfrm>
            <a:off x="704850" y="1357313"/>
            <a:ext cx="8420100" cy="5040312"/>
          </a:xfrm>
        </p:spPr>
        <p:txBody>
          <a:bodyPr/>
          <a:lstStyle/>
          <a:p>
            <a:pPr>
              <a:lnSpc>
                <a:spcPct val="120000"/>
              </a:lnSpc>
              <a:buFont typeface="Wingdings" panose="05000000000000000000" pitchFamily="2" charset="2"/>
              <a:buNone/>
            </a:pPr>
            <a:r>
              <a:rPr lang="zh-CN" altLang="en-US" sz="2400" b="1" smtClean="0">
                <a:latin typeface="宋体" panose="02010600030101010101" pitchFamily="2" charset="-122"/>
              </a:rPr>
              <a:t>		在连续分配方式中，为了防止一个用户作业破坏</a:t>
            </a:r>
            <a:r>
              <a:rPr lang="en-US" altLang="zh-CN" sz="2400" b="1" smtClean="0">
                <a:latin typeface="宋体" panose="02010600030101010101" pitchFamily="2" charset="-122"/>
              </a:rPr>
              <a:t>os</a:t>
            </a:r>
            <a:r>
              <a:rPr lang="zh-CN" altLang="en-US" sz="2400" b="1" smtClean="0">
                <a:latin typeface="宋体" panose="02010600030101010101" pitchFamily="2" charset="-122"/>
              </a:rPr>
              <a:t>或其他用户的作业，常采用界限寄存器或保护键的方法来进行分区的保护。</a:t>
            </a:r>
          </a:p>
          <a:p>
            <a:pPr>
              <a:lnSpc>
                <a:spcPct val="120000"/>
              </a:lnSpc>
            </a:pPr>
            <a:r>
              <a:rPr lang="zh-CN" altLang="en-US" sz="2400" b="1" smtClean="0">
                <a:solidFill>
                  <a:srgbClr val="FFFF00"/>
                </a:solidFill>
                <a:latin typeface="宋体" panose="02010600030101010101" pitchFamily="2" charset="-122"/>
              </a:rPr>
              <a:t>界限寄存器</a:t>
            </a:r>
            <a:r>
              <a:rPr lang="zh-CN" altLang="en-US" sz="2400" b="1" smtClean="0">
                <a:latin typeface="宋体" panose="02010600030101010101" pitchFamily="2" charset="-122"/>
              </a:rPr>
              <a:t>：它可以是一对上、下限寄存器，也可以是一对基址、限长寄存器。每当进行内存访问时，硬件自动将所访问的内存地址与界限寄存器的值进行比较，若发生地址越界，则产生越界中断。</a:t>
            </a:r>
          </a:p>
          <a:p>
            <a:pPr>
              <a:lnSpc>
                <a:spcPct val="120000"/>
              </a:lnSpc>
            </a:pPr>
            <a:r>
              <a:rPr lang="zh-CN" altLang="en-US" sz="2400" b="1" smtClean="0">
                <a:solidFill>
                  <a:srgbClr val="FFFF00"/>
                </a:solidFill>
                <a:latin typeface="宋体" panose="02010600030101010101" pitchFamily="2" charset="-122"/>
              </a:rPr>
              <a:t>保护键</a:t>
            </a:r>
            <a:r>
              <a:rPr lang="zh-CN" altLang="en-US" sz="2400" b="1" smtClean="0">
                <a:latin typeface="宋体" panose="02010600030101010101" pitchFamily="2" charset="-122"/>
              </a:rPr>
              <a:t>：它为每个分区分配一个独立的保护键，相当于一个锁；同时为每个进程分配一个相应的钥匙。保护键可设置成对读写同时保护的或只对读、写进行单项保护的。 当进行内存访问时，都要检查钥匙和被访问单元的锁是否匹配，若不匹配，则发生保护性中断。</a:t>
            </a:r>
          </a:p>
        </p:txBody>
      </p:sp>
    </p:spTree>
  </p:cSld>
  <p:clrMapOvr>
    <a:masterClrMapping/>
  </p:clrMapOvr>
  <p:transition>
    <p:zoom dir="in"/>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42950" y="287338"/>
            <a:ext cx="8420100" cy="838200"/>
          </a:xfrm>
        </p:spPr>
        <p:txBody>
          <a:bodyPr/>
          <a:lstStyle/>
          <a:p>
            <a:r>
              <a:rPr lang="zh-CN" altLang="en-US" dirty="0"/>
              <a:t>对</a:t>
            </a:r>
            <a:r>
              <a:rPr lang="zh-CN" altLang="en-US" dirty="0" smtClean="0"/>
              <a:t>换</a:t>
            </a:r>
            <a:r>
              <a:rPr lang="en-US" altLang="zh-CN" dirty="0" smtClean="0"/>
              <a:t>(swapping)</a:t>
            </a:r>
          </a:p>
        </p:txBody>
      </p:sp>
      <p:sp>
        <p:nvSpPr>
          <p:cNvPr id="44035" name="Rectangle 3"/>
          <p:cNvSpPr>
            <a:spLocks noGrp="1" noChangeArrowheads="1"/>
          </p:cNvSpPr>
          <p:nvPr>
            <p:ph type="body" idx="1"/>
          </p:nvPr>
        </p:nvSpPr>
        <p:spPr>
          <a:xfrm>
            <a:off x="330200" y="1408113"/>
            <a:ext cx="9231313" cy="5334000"/>
          </a:xfrm>
        </p:spPr>
        <p:txBody>
          <a:bodyPr/>
          <a:lstStyle/>
          <a:p>
            <a:pPr>
              <a:lnSpc>
                <a:spcPct val="120000"/>
              </a:lnSpc>
              <a:spcBef>
                <a:spcPts val="600"/>
              </a:spcBef>
              <a:spcAft>
                <a:spcPts val="600"/>
              </a:spcAft>
              <a:buNone/>
            </a:pPr>
            <a:r>
              <a:rPr lang="en-US" altLang="zh-CN" sz="2400" b="1" dirty="0" smtClean="0"/>
              <a:t>	</a:t>
            </a:r>
            <a:r>
              <a:rPr lang="zh-CN" altLang="en-US" sz="2400" b="1" dirty="0" smtClean="0">
                <a:solidFill>
                  <a:srgbClr val="FFFF00"/>
                </a:solidFill>
              </a:rPr>
              <a:t>引入</a:t>
            </a:r>
            <a:r>
              <a:rPr lang="zh-CN" altLang="en-US" sz="2400" b="1" dirty="0" smtClean="0"/>
              <a:t>：多个程序并发执行，可以将暂时不能执行的程序送到外存中，从而获得空闲内存空间来装入新程序，或读入保存在外存中而目前到达就绪状态的进程。交换单位可以为整个进程的地址空间（进程对换），也可以为进程的部分地址空间（页面对换</a:t>
            </a:r>
            <a:r>
              <a:rPr lang="en-US" altLang="zh-CN" sz="2400" b="1" dirty="0" smtClean="0"/>
              <a:t>/</a:t>
            </a:r>
            <a:r>
              <a:rPr lang="zh-CN" altLang="en-US" sz="2400" b="1" dirty="0" smtClean="0"/>
              <a:t>分段对换）。</a:t>
            </a:r>
            <a:endParaRPr lang="en-US" altLang="zh-CN" sz="2400" b="1" dirty="0" smtClean="0"/>
          </a:p>
          <a:p>
            <a:pPr>
              <a:lnSpc>
                <a:spcPct val="120000"/>
              </a:lnSpc>
              <a:spcBef>
                <a:spcPts val="600"/>
              </a:spcBef>
              <a:spcAft>
                <a:spcPts val="600"/>
              </a:spcAft>
              <a:buFont typeface="Wingdings" panose="05000000000000000000" pitchFamily="2" charset="2"/>
              <a:buNone/>
            </a:pPr>
            <a:r>
              <a:rPr lang="en-US" altLang="zh-CN" sz="2400" b="1" dirty="0">
                <a:solidFill>
                  <a:srgbClr val="FFFF00"/>
                </a:solidFill>
              </a:rPr>
              <a:t> </a:t>
            </a:r>
            <a:r>
              <a:rPr lang="en-US" altLang="zh-CN" sz="2400" b="1" dirty="0" smtClean="0">
                <a:solidFill>
                  <a:srgbClr val="FFFF00"/>
                </a:solidFill>
              </a:rPr>
              <a:t> </a:t>
            </a:r>
            <a:r>
              <a:rPr lang="zh-CN" altLang="en-US" sz="2400" b="1" dirty="0" smtClean="0">
                <a:solidFill>
                  <a:srgbClr val="FFFF00"/>
                </a:solidFill>
              </a:rPr>
              <a:t>程序暂时不能执行的可能原因</a:t>
            </a:r>
            <a:r>
              <a:rPr lang="zh-CN" altLang="en-US" sz="2400" b="1" dirty="0" smtClean="0"/>
              <a:t>：处于阻塞状态，低优先级（确保高优先级程序执行）；</a:t>
            </a:r>
          </a:p>
          <a:p>
            <a:pPr>
              <a:lnSpc>
                <a:spcPct val="120000"/>
              </a:lnSpc>
              <a:spcBef>
                <a:spcPts val="600"/>
              </a:spcBef>
              <a:spcAft>
                <a:spcPts val="600"/>
              </a:spcAft>
              <a:buFont typeface="Wingdings" panose="05000000000000000000" pitchFamily="2" charset="2"/>
              <a:buNone/>
            </a:pPr>
            <a:r>
              <a:rPr lang="en-US" altLang="zh-CN" sz="2400" b="1" dirty="0" smtClean="0"/>
              <a:t>	</a:t>
            </a:r>
            <a:r>
              <a:rPr lang="zh-CN" altLang="en-US" sz="2400" b="1" dirty="0" smtClean="0">
                <a:solidFill>
                  <a:srgbClr val="FFFF00"/>
                </a:solidFill>
              </a:rPr>
              <a:t>原理</a:t>
            </a:r>
            <a:r>
              <a:rPr lang="zh-CN" altLang="en-US" sz="2400" b="1" dirty="0" smtClean="0"/>
              <a:t>：暂停执行内存中的进程，将整个进程的地址空间保存到外存的交换区中（换出</a:t>
            </a:r>
            <a:r>
              <a:rPr lang="en-US" altLang="zh-CN" sz="2400" b="1" dirty="0" smtClean="0"/>
              <a:t>swap out</a:t>
            </a:r>
            <a:r>
              <a:rPr lang="zh-CN" altLang="en-US" sz="2400" b="1" dirty="0" smtClean="0"/>
              <a:t>），而将外存中由阻塞变为就绪的进程的地址空间读入到内存中，并将该进程送到就绪队列（换入</a:t>
            </a:r>
            <a:r>
              <a:rPr lang="en-US" altLang="zh-CN" sz="2400" b="1" dirty="0" smtClean="0"/>
              <a:t>swap in</a:t>
            </a:r>
            <a:r>
              <a:rPr lang="zh-CN" altLang="en-US" sz="2400" b="1" dirty="0" smtClean="0"/>
              <a:t>）。</a:t>
            </a:r>
          </a:p>
        </p:txBody>
      </p:sp>
    </p:spTree>
  </p:cSld>
  <p:clrMapOvr>
    <a:masterClrMapping/>
  </p:clrMapOvr>
  <p:transition>
    <p:zoom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8"/>
          <p:cNvGrpSpPr>
            <a:grpSpLocks/>
          </p:cNvGrpSpPr>
          <p:nvPr/>
        </p:nvGrpSpPr>
        <p:grpSpPr bwMode="auto">
          <a:xfrm>
            <a:off x="273050" y="1785938"/>
            <a:ext cx="9201150" cy="5072062"/>
            <a:chOff x="136" y="1162"/>
            <a:chExt cx="5796" cy="3195"/>
          </a:xfrm>
        </p:grpSpPr>
        <p:sp>
          <p:nvSpPr>
            <p:cNvPr id="9221" name="Rectangle 4"/>
            <p:cNvSpPr>
              <a:spLocks noChangeArrowheads="1"/>
            </p:cNvSpPr>
            <p:nvPr/>
          </p:nvSpPr>
          <p:spPr bwMode="auto">
            <a:xfrm>
              <a:off x="308" y="1162"/>
              <a:ext cx="5624" cy="2994"/>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graphicFrame>
          <p:nvGraphicFramePr>
            <p:cNvPr id="9222" name="Object 5"/>
            <p:cNvGraphicFramePr>
              <a:graphicFrameLocks noChangeAspect="1"/>
            </p:cNvGraphicFramePr>
            <p:nvPr/>
          </p:nvGraphicFramePr>
          <p:xfrm>
            <a:off x="136" y="1207"/>
            <a:ext cx="5569" cy="3150"/>
          </p:xfrm>
          <a:graphic>
            <a:graphicData uri="http://schemas.openxmlformats.org/presentationml/2006/ole">
              <mc:AlternateContent xmlns:mc="http://schemas.openxmlformats.org/markup-compatibility/2006">
                <mc:Choice xmlns:v="urn:schemas-microsoft-com:vml" Requires="v">
                  <p:oleObj spid="_x0000_s9239" name="Visio" r:id="rId3" imgW="3962888" imgH="2241314" progId="Visio.Drawing.6">
                    <p:embed/>
                  </p:oleObj>
                </mc:Choice>
                <mc:Fallback>
                  <p:oleObj name="Visio" r:id="rId3" imgW="3962888" imgH="2241314"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 y="1207"/>
                          <a:ext cx="5569" cy="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28" name="Rectangle 2"/>
          <p:cNvSpPr>
            <a:spLocks noGrp="1" noChangeArrowheads="1"/>
          </p:cNvSpPr>
          <p:nvPr>
            <p:ph type="title"/>
          </p:nvPr>
        </p:nvSpPr>
        <p:spPr/>
        <p:txBody>
          <a:bodyPr/>
          <a:lstStyle/>
          <a:p>
            <a:pPr>
              <a:defRPr/>
            </a:pPr>
            <a:r>
              <a:rPr lang="zh-CN" altLang="en-US" dirty="0" smtClean="0">
                <a:solidFill>
                  <a:schemeClr val="tx1"/>
                </a:solidFill>
                <a:latin typeface="+mj-ea"/>
              </a:rPr>
              <a:t>二、程序的装入和链接</a:t>
            </a:r>
          </a:p>
        </p:txBody>
      </p:sp>
      <p:sp>
        <p:nvSpPr>
          <p:cNvPr id="9220" name="Rectangle 9">
            <a:hlinkClick r:id="rId5" action="ppaction://hlinksldjump"/>
          </p:cNvPr>
          <p:cNvSpPr>
            <a:spLocks noChangeArrowheads="1"/>
          </p:cNvSpPr>
          <p:nvPr/>
        </p:nvSpPr>
        <p:spPr bwMode="auto">
          <a:xfrm>
            <a:off x="3981450" y="6048375"/>
            <a:ext cx="248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kumimoji="1" lang="zh-CN" altLang="en-US" sz="2000">
                <a:solidFill>
                  <a:schemeClr val="bg1"/>
                </a:solidFill>
                <a:latin typeface="Arial" panose="020B0604020202020204" pitchFamily="34" charset="0"/>
              </a:rPr>
              <a:t>用户程序的处理步骤</a:t>
            </a:r>
          </a:p>
        </p:txBody>
      </p:sp>
    </p:spTree>
  </p:cSld>
  <p:clrMapOvr>
    <a:masterClrMapping/>
  </p:clrMapOvr>
  <p:transition>
    <p:zoom dir="in"/>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5" name="Rectangle 3"/>
          <p:cNvSpPr>
            <a:spLocks noGrp="1" noChangeArrowheads="1"/>
          </p:cNvSpPr>
          <p:nvPr>
            <p:ph type="body" idx="1"/>
          </p:nvPr>
        </p:nvSpPr>
        <p:spPr>
          <a:xfrm>
            <a:off x="776288" y="1682750"/>
            <a:ext cx="8856662" cy="4267200"/>
          </a:xfrm>
        </p:spPr>
        <p:txBody>
          <a:bodyPr/>
          <a:lstStyle/>
          <a:p>
            <a:pPr marL="987425" indent="-987425">
              <a:lnSpc>
                <a:spcPct val="120000"/>
              </a:lnSpc>
              <a:spcBef>
                <a:spcPts val="600"/>
              </a:spcBef>
              <a:spcAft>
                <a:spcPts val="600"/>
              </a:spcAft>
              <a:buFont typeface="Wingdings" panose="05000000000000000000" pitchFamily="2" charset="2"/>
              <a:buNone/>
              <a:defRPr/>
            </a:pPr>
            <a:r>
              <a:rPr lang="zh-CN" altLang="en-US" sz="2400" b="1" dirty="0">
                <a:solidFill>
                  <a:srgbClr val="FFFF00"/>
                </a:solidFill>
              </a:rPr>
              <a:t>优点</a:t>
            </a:r>
            <a:r>
              <a:rPr lang="zh-CN" altLang="en-US" sz="2400" b="1" dirty="0"/>
              <a:t>：增加并发运行的程序数目，并且给用户提供适当的响应时间；编写程序时不影响程序结构</a:t>
            </a:r>
          </a:p>
          <a:p>
            <a:pPr marL="987425" indent="-987425">
              <a:lnSpc>
                <a:spcPct val="120000"/>
              </a:lnSpc>
              <a:spcBef>
                <a:spcPts val="600"/>
              </a:spcBef>
              <a:spcAft>
                <a:spcPts val="600"/>
              </a:spcAft>
              <a:buFont typeface="Wingdings" panose="05000000000000000000" pitchFamily="2" charset="2"/>
              <a:buNone/>
              <a:defRPr/>
            </a:pPr>
            <a:r>
              <a:rPr lang="zh-CN" altLang="en-US" sz="2400" b="1" dirty="0">
                <a:solidFill>
                  <a:srgbClr val="FFFF00"/>
                </a:solidFill>
              </a:rPr>
              <a:t>缺点</a:t>
            </a:r>
            <a:r>
              <a:rPr lang="zh-CN" altLang="en-US" sz="2400" b="1" dirty="0"/>
              <a:t>：对换入和换出的控制增加处理机开销；程序整个地址空间都进行传送，没有考虑执行过程中地址访问的</a:t>
            </a:r>
            <a:r>
              <a:rPr lang="zh-CN" altLang="en-US" sz="2400" b="1" dirty="0" smtClean="0"/>
              <a:t>统计特性</a:t>
            </a:r>
            <a:endParaRPr lang="zh-CN" altLang="en-US" sz="2400" b="1" dirty="0"/>
          </a:p>
          <a:p>
            <a:pPr>
              <a:lnSpc>
                <a:spcPct val="120000"/>
              </a:lnSpc>
              <a:spcBef>
                <a:spcPts val="600"/>
              </a:spcBef>
              <a:spcAft>
                <a:spcPts val="600"/>
              </a:spcAft>
              <a:buFont typeface="Wingdings" panose="05000000000000000000" pitchFamily="2" charset="2"/>
              <a:buNone/>
              <a:defRPr/>
            </a:pPr>
            <a:r>
              <a:rPr lang="zh-CN" altLang="en-US" sz="2400" b="1" dirty="0">
                <a:solidFill>
                  <a:srgbClr val="FFFF00"/>
                </a:solidFill>
              </a:rPr>
              <a:t>要考虑的问题</a:t>
            </a:r>
            <a:r>
              <a:rPr lang="zh-CN" altLang="en-US" sz="2400" b="1" dirty="0"/>
              <a:t>：</a:t>
            </a:r>
          </a:p>
          <a:p>
            <a:pPr marL="987425" lvl="1" indent="-530225">
              <a:lnSpc>
                <a:spcPct val="120000"/>
              </a:lnSpc>
              <a:spcBef>
                <a:spcPts val="600"/>
              </a:spcBef>
              <a:spcAft>
                <a:spcPts val="600"/>
              </a:spcAft>
              <a:buFont typeface="Wingdings" pitchFamily="2" charset="2"/>
              <a:buChar char="Ø"/>
              <a:defRPr/>
            </a:pPr>
            <a:r>
              <a:rPr lang="zh-CN" altLang="en-US" sz="2400" b="1" dirty="0"/>
              <a:t>程序换入时的</a:t>
            </a:r>
            <a:r>
              <a:rPr lang="zh-CN" altLang="en-US" sz="2400" b="1" dirty="0" smtClean="0"/>
              <a:t>重定位</a:t>
            </a:r>
            <a:endParaRPr lang="zh-CN" altLang="en-US" sz="2400" b="1" dirty="0"/>
          </a:p>
          <a:p>
            <a:pPr marL="987425" lvl="1" indent="-530225">
              <a:lnSpc>
                <a:spcPct val="120000"/>
              </a:lnSpc>
              <a:spcBef>
                <a:spcPts val="600"/>
              </a:spcBef>
              <a:spcAft>
                <a:spcPts val="600"/>
              </a:spcAft>
              <a:buFont typeface="Wingdings" pitchFamily="2" charset="2"/>
              <a:buChar char="Ø"/>
              <a:defRPr/>
            </a:pPr>
            <a:r>
              <a:rPr lang="zh-CN" altLang="en-US" sz="2400" b="1" dirty="0"/>
              <a:t>减少交换中传送的信息量，特别是对大</a:t>
            </a:r>
            <a:r>
              <a:rPr lang="zh-CN" altLang="en-US" sz="2400" b="1" dirty="0" smtClean="0"/>
              <a:t>程序</a:t>
            </a:r>
            <a:endParaRPr lang="zh-CN" altLang="en-US" sz="2400" b="1" dirty="0"/>
          </a:p>
          <a:p>
            <a:pPr marL="987425" lvl="1" indent="-530225">
              <a:lnSpc>
                <a:spcPct val="120000"/>
              </a:lnSpc>
              <a:spcBef>
                <a:spcPts val="600"/>
              </a:spcBef>
              <a:spcAft>
                <a:spcPts val="600"/>
              </a:spcAft>
              <a:buFont typeface="Wingdings" pitchFamily="2" charset="2"/>
              <a:buChar char="Ø"/>
              <a:defRPr/>
            </a:pPr>
            <a:r>
              <a:rPr lang="zh-CN" altLang="en-US" sz="2400" b="1" dirty="0"/>
              <a:t>对外存交换区空间的管理：如动态分区</a:t>
            </a:r>
            <a:r>
              <a:rPr lang="zh-CN" altLang="en-US" sz="2400" b="1" dirty="0" smtClean="0"/>
              <a:t>方法</a:t>
            </a:r>
            <a:endParaRPr lang="zh-CN" altLang="en-US" sz="2400" b="1" dirty="0"/>
          </a:p>
        </p:txBody>
      </p:sp>
      <p:sp>
        <p:nvSpPr>
          <p:cNvPr id="45059" name="Rectangle 2"/>
          <p:cNvSpPr>
            <a:spLocks noGrp="1" noChangeArrowheads="1"/>
          </p:cNvSpPr>
          <p:nvPr>
            <p:ph type="title"/>
          </p:nvPr>
        </p:nvSpPr>
        <p:spPr>
          <a:xfrm>
            <a:off x="742950" y="287338"/>
            <a:ext cx="8420100" cy="838200"/>
          </a:xfrm>
        </p:spPr>
        <p:txBody>
          <a:bodyPr/>
          <a:lstStyle/>
          <a:p>
            <a:r>
              <a:rPr lang="zh-CN" altLang="en-US" dirty="0" smtClean="0"/>
              <a:t>对换</a:t>
            </a:r>
            <a:r>
              <a:rPr lang="en-US" altLang="zh-CN" dirty="0" smtClean="0"/>
              <a:t>(swapping)</a:t>
            </a:r>
          </a:p>
        </p:txBody>
      </p:sp>
    </p:spTree>
  </p:cSld>
  <p:clrMapOvr>
    <a:masterClrMapping/>
  </p:clrMapOvr>
  <p:transition>
    <p:zoom dir="in"/>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4"/>
          <p:cNvSpPr>
            <a:spLocks noGrp="1" noChangeArrowheads="1"/>
          </p:cNvSpPr>
          <p:nvPr>
            <p:ph type="title"/>
          </p:nvPr>
        </p:nvSpPr>
        <p:spPr>
          <a:xfrm>
            <a:off x="685800" y="549275"/>
            <a:ext cx="8477250" cy="914400"/>
          </a:xfrm>
        </p:spPr>
        <p:txBody>
          <a:bodyPr/>
          <a:lstStyle/>
          <a:p>
            <a:pPr>
              <a:defRPr/>
            </a:pPr>
            <a:r>
              <a:rPr lang="zh-CN" altLang="en-US" dirty="0" smtClean="0">
                <a:solidFill>
                  <a:schemeClr val="tx1"/>
                </a:solidFill>
                <a:latin typeface="+mj-ea"/>
              </a:rPr>
              <a:t>小结</a:t>
            </a:r>
            <a:endParaRPr lang="en-US" altLang="zh-CN" dirty="0" smtClean="0">
              <a:solidFill>
                <a:schemeClr val="tx1"/>
              </a:solidFill>
              <a:latin typeface="+mj-ea"/>
            </a:endParaRPr>
          </a:p>
        </p:txBody>
      </p:sp>
      <p:sp>
        <p:nvSpPr>
          <p:cNvPr id="47107" name="Rectangle 45"/>
          <p:cNvSpPr>
            <a:spLocks noChangeArrowheads="1"/>
          </p:cNvSpPr>
          <p:nvPr/>
        </p:nvSpPr>
        <p:spPr bwMode="auto">
          <a:xfrm>
            <a:off x="992188" y="1817688"/>
            <a:ext cx="8569325"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buClr>
                <a:schemeClr val="tx1"/>
              </a:buClr>
              <a:defRPr/>
            </a:pPr>
            <a:r>
              <a:rPr lang="zh-CN" altLang="en-US" sz="2800" dirty="0">
                <a:solidFill>
                  <a:srgbClr val="FFFF00"/>
                </a:solidFill>
                <a:latin typeface="宋体" pitchFamily="2" charset="-122"/>
              </a:rPr>
              <a:t>基本概念</a:t>
            </a:r>
            <a:r>
              <a:rPr lang="zh-CN" altLang="en-US" sz="2800" dirty="0">
                <a:latin typeface="宋体" pitchFamily="2" charset="-122"/>
              </a:rPr>
              <a:t>：逻辑地址、物理地址</a:t>
            </a:r>
            <a:endParaRPr lang="en-US" altLang="zh-CN" sz="2800" dirty="0">
              <a:latin typeface="宋体" pitchFamily="2" charset="-122"/>
            </a:endParaRPr>
          </a:p>
          <a:p>
            <a:pPr marL="2235200" lvl="1" indent="-2235200">
              <a:lnSpc>
                <a:spcPct val="120000"/>
              </a:lnSpc>
              <a:buClr>
                <a:schemeClr val="tx1"/>
              </a:buClr>
              <a:defRPr/>
            </a:pPr>
            <a:r>
              <a:rPr lang="zh-CN" altLang="en-US" sz="2800" dirty="0">
                <a:solidFill>
                  <a:srgbClr val="FFFF00"/>
                </a:solidFill>
                <a:latin typeface="宋体" pitchFamily="2" charset="-122"/>
              </a:rPr>
              <a:t>程序的装入</a:t>
            </a:r>
            <a:r>
              <a:rPr lang="zh-CN" altLang="en-US" sz="2800" dirty="0">
                <a:latin typeface="宋体" pitchFamily="2" charset="-122"/>
              </a:rPr>
              <a:t>：绝对装入方式；可重定位装入方式；</a:t>
            </a:r>
            <a:endParaRPr lang="en-US" altLang="zh-CN" sz="2800" dirty="0">
              <a:latin typeface="宋体" pitchFamily="2" charset="-122"/>
            </a:endParaRPr>
          </a:p>
          <a:p>
            <a:pPr marL="2235200" lvl="1">
              <a:lnSpc>
                <a:spcPct val="120000"/>
              </a:lnSpc>
              <a:buClr>
                <a:schemeClr val="tx1"/>
              </a:buClr>
              <a:defRPr/>
            </a:pPr>
            <a:r>
              <a:rPr lang="zh-CN" altLang="en-US" sz="2800" dirty="0">
                <a:latin typeface="宋体" pitchFamily="2" charset="-122"/>
              </a:rPr>
              <a:t>动态运行时装入方式</a:t>
            </a:r>
            <a:endParaRPr lang="en-US" altLang="zh-CN" sz="2800" dirty="0">
              <a:latin typeface="宋体" pitchFamily="2" charset="-122"/>
            </a:endParaRPr>
          </a:p>
          <a:p>
            <a:pPr>
              <a:lnSpc>
                <a:spcPct val="120000"/>
              </a:lnSpc>
              <a:buClr>
                <a:schemeClr val="tx1"/>
              </a:buClr>
              <a:defRPr/>
            </a:pPr>
            <a:r>
              <a:rPr lang="zh-CN" altLang="en-US" sz="2800" dirty="0">
                <a:solidFill>
                  <a:srgbClr val="FFFF00"/>
                </a:solidFill>
                <a:latin typeface="宋体" pitchFamily="2" charset="-122"/>
              </a:rPr>
              <a:t>程序的链接</a:t>
            </a:r>
            <a:r>
              <a:rPr lang="zh-CN" altLang="en-US" sz="2800" dirty="0">
                <a:latin typeface="宋体" pitchFamily="2" charset="-122"/>
              </a:rPr>
              <a:t>：静态链接；装入时动态链接；</a:t>
            </a:r>
            <a:endParaRPr lang="en-US" altLang="zh-CN" sz="2800" dirty="0">
              <a:latin typeface="宋体" pitchFamily="2" charset="-122"/>
            </a:endParaRPr>
          </a:p>
          <a:p>
            <a:pPr marL="2151063">
              <a:lnSpc>
                <a:spcPct val="120000"/>
              </a:lnSpc>
              <a:buClr>
                <a:schemeClr val="tx1"/>
              </a:buClr>
              <a:defRPr/>
            </a:pPr>
            <a:r>
              <a:rPr lang="zh-CN" altLang="en-US" sz="2800" dirty="0">
                <a:latin typeface="宋体" pitchFamily="2" charset="-122"/>
              </a:rPr>
              <a:t>运行时动态链接</a:t>
            </a:r>
          </a:p>
          <a:p>
            <a:pPr>
              <a:lnSpc>
                <a:spcPct val="120000"/>
              </a:lnSpc>
              <a:buClr>
                <a:schemeClr val="tx1"/>
              </a:buClr>
              <a:defRPr/>
            </a:pPr>
            <a:r>
              <a:rPr lang="zh-CN" altLang="en-US" sz="2800" dirty="0">
                <a:solidFill>
                  <a:srgbClr val="FFFF00"/>
                </a:solidFill>
                <a:latin typeface="宋体" pitchFamily="2" charset="-122"/>
              </a:rPr>
              <a:t>连续分配方式</a:t>
            </a:r>
            <a:r>
              <a:rPr lang="zh-CN" altLang="en-US" sz="2800" dirty="0">
                <a:latin typeface="宋体" pitchFamily="2" charset="-122"/>
              </a:rPr>
              <a:t>：单一连续分配；固定分区分配；</a:t>
            </a:r>
            <a:r>
              <a:rPr lang="en-US" altLang="zh-CN" sz="2800" dirty="0">
                <a:latin typeface="宋体" pitchFamily="2" charset="-122"/>
              </a:rPr>
              <a:t/>
            </a:r>
            <a:br>
              <a:rPr lang="en-US" altLang="zh-CN" sz="2800" dirty="0">
                <a:latin typeface="宋体" pitchFamily="2" charset="-122"/>
              </a:rPr>
            </a:br>
            <a:r>
              <a:rPr lang="en-US" altLang="zh-CN" sz="2800" dirty="0">
                <a:latin typeface="宋体" pitchFamily="2" charset="-122"/>
              </a:rPr>
              <a:t>		    </a:t>
            </a:r>
            <a:r>
              <a:rPr lang="zh-CN" altLang="en-US" sz="2800" dirty="0" smtClean="0">
                <a:latin typeface="宋体" pitchFamily="2" charset="-122"/>
              </a:rPr>
              <a:t>动态</a:t>
            </a:r>
            <a:r>
              <a:rPr lang="zh-CN" altLang="en-US" sz="2800" dirty="0">
                <a:latin typeface="宋体" pitchFamily="2" charset="-122"/>
              </a:rPr>
              <a:t>分区分配；可重定位分配方式</a:t>
            </a:r>
            <a:endParaRPr lang="en-US" altLang="zh-CN" sz="2800" dirty="0">
              <a:latin typeface="宋体" pitchFamily="2" charset="-122"/>
            </a:endParaRPr>
          </a:p>
          <a:p>
            <a:pPr>
              <a:lnSpc>
                <a:spcPct val="120000"/>
              </a:lnSpc>
              <a:buClr>
                <a:schemeClr val="tx1"/>
              </a:buClr>
              <a:buFontTx/>
              <a:buChar char="•"/>
              <a:defRPr/>
            </a:pPr>
            <a:endParaRPr lang="zh-CN" altLang="en-US" sz="2800" dirty="0">
              <a:latin typeface="宋体" pitchFamily="2" charset="-122"/>
            </a:endParaRPr>
          </a:p>
        </p:txBody>
      </p:sp>
    </p:spTree>
  </p:cSld>
  <p:clrMapOvr>
    <a:masterClrMapping/>
  </p:clrMapOvr>
  <p:transition>
    <p:zoom dir="in"/>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5" y="244475"/>
            <a:ext cx="8929688" cy="649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dir="in"/>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8" y="147638"/>
            <a:ext cx="8353425" cy="619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dir="in"/>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smtClean="0"/>
              <a:t>一个例子</a:t>
            </a:r>
          </a:p>
        </p:txBody>
      </p:sp>
      <p:sp>
        <p:nvSpPr>
          <p:cNvPr id="3" name="内容占位符 2"/>
          <p:cNvSpPr>
            <a:spLocks noGrp="1"/>
          </p:cNvSpPr>
          <p:nvPr>
            <p:ph idx="1"/>
          </p:nvPr>
        </p:nvSpPr>
        <p:spPr>
          <a:xfrm>
            <a:off x="488950" y="1557338"/>
            <a:ext cx="9417050" cy="4927600"/>
          </a:xfrm>
        </p:spPr>
        <p:txBody>
          <a:bodyPr/>
          <a:lstStyle/>
          <a:p>
            <a:pPr>
              <a:spcBef>
                <a:spcPts val="0"/>
              </a:spcBef>
              <a:buFont typeface="Wingdings" panose="05000000000000000000" pitchFamily="2" charset="2"/>
              <a:buNone/>
              <a:defRPr/>
            </a:pPr>
            <a:r>
              <a:rPr lang="en-US" altLang="zh-CN" sz="2400" b="1" dirty="0" err="1" smtClean="0">
                <a:latin typeface="Times New Roman" pitchFamily="18" charset="0"/>
                <a:cs typeface="Times New Roman" pitchFamily="18" charset="0"/>
              </a:rPr>
              <a:t>int</a:t>
            </a:r>
            <a:r>
              <a:rPr lang="en-US" altLang="zh-CN" sz="2400" b="1" dirty="0" smtClean="0">
                <a:latin typeface="Times New Roman" pitchFamily="18" charset="0"/>
                <a:cs typeface="Times New Roman" pitchFamily="18" charset="0"/>
              </a:rPr>
              <a:t> a = 0;     </a:t>
            </a:r>
            <a:r>
              <a:rPr lang="en-US" altLang="zh-CN" sz="2400" b="1" dirty="0" smtClean="0">
                <a:solidFill>
                  <a:srgbClr val="00FFCC"/>
                </a:solidFill>
                <a:latin typeface="Times New Roman" pitchFamily="18" charset="0"/>
                <a:cs typeface="Times New Roman" pitchFamily="18" charset="0"/>
              </a:rPr>
              <a:t>\\</a:t>
            </a:r>
            <a:r>
              <a:rPr lang="zh-CN" altLang="en-US" sz="2400" b="1" dirty="0" smtClean="0">
                <a:solidFill>
                  <a:srgbClr val="00FFCC"/>
                </a:solidFill>
                <a:latin typeface="Times New Roman" pitchFamily="18" charset="0"/>
                <a:cs typeface="Times New Roman" pitchFamily="18" charset="0"/>
              </a:rPr>
              <a:t>全局初始化区 </a:t>
            </a:r>
            <a:endParaRPr lang="en-US" altLang="zh-CN" sz="2400" b="1" dirty="0" smtClean="0">
              <a:solidFill>
                <a:srgbClr val="00FFCC"/>
              </a:solidFill>
              <a:latin typeface="Times New Roman" pitchFamily="18" charset="0"/>
              <a:cs typeface="Times New Roman" pitchFamily="18" charset="0"/>
            </a:endParaRPr>
          </a:p>
          <a:p>
            <a:pPr>
              <a:spcBef>
                <a:spcPts val="0"/>
              </a:spcBef>
              <a:buFont typeface="Wingdings" panose="05000000000000000000" pitchFamily="2" charset="2"/>
              <a:buNone/>
              <a:defRPr/>
            </a:pPr>
            <a:r>
              <a:rPr lang="en-US" altLang="zh-CN" sz="2400" b="1" dirty="0" smtClean="0">
                <a:latin typeface="Times New Roman" pitchFamily="18" charset="0"/>
                <a:cs typeface="Times New Roman" pitchFamily="18" charset="0"/>
              </a:rPr>
              <a:t>char *p1;     </a:t>
            </a:r>
            <a:r>
              <a:rPr lang="en-US" altLang="zh-CN" sz="2400" b="1" dirty="0" smtClean="0">
                <a:solidFill>
                  <a:srgbClr val="00FFCC"/>
                </a:solidFill>
                <a:latin typeface="Times New Roman" pitchFamily="18" charset="0"/>
                <a:cs typeface="Times New Roman" pitchFamily="18" charset="0"/>
              </a:rPr>
              <a:t>\\</a:t>
            </a:r>
            <a:r>
              <a:rPr lang="zh-CN" altLang="en-US" sz="2400" b="1" dirty="0" smtClean="0">
                <a:solidFill>
                  <a:srgbClr val="00FFCC"/>
                </a:solidFill>
                <a:latin typeface="Times New Roman" pitchFamily="18" charset="0"/>
                <a:cs typeface="Times New Roman" pitchFamily="18" charset="0"/>
              </a:rPr>
              <a:t>全局未初始化区</a:t>
            </a:r>
            <a:endParaRPr lang="en-US" altLang="zh-CN" sz="2400" b="1" dirty="0" smtClean="0">
              <a:solidFill>
                <a:srgbClr val="00FFCC"/>
              </a:solidFill>
              <a:latin typeface="Times New Roman" pitchFamily="18" charset="0"/>
              <a:cs typeface="Times New Roman" pitchFamily="18" charset="0"/>
            </a:endParaRPr>
          </a:p>
          <a:p>
            <a:pPr marL="363538" indent="-363538">
              <a:spcBef>
                <a:spcPts val="0"/>
              </a:spcBef>
              <a:buFont typeface="Wingdings" panose="05000000000000000000" pitchFamily="2" charset="2"/>
              <a:buNone/>
              <a:defRPr/>
            </a:pPr>
            <a:r>
              <a:rPr lang="en-US" altLang="zh-CN" sz="2400" b="1" dirty="0" smtClean="0">
                <a:latin typeface="Times New Roman" pitchFamily="18" charset="0"/>
                <a:cs typeface="Times New Roman" pitchFamily="18" charset="0"/>
              </a:rPr>
              <a:t>main() { </a:t>
            </a:r>
            <a:br>
              <a:rPr lang="en-US" altLang="zh-CN" sz="2400" b="1" dirty="0" smtClean="0">
                <a:latin typeface="Times New Roman" pitchFamily="18" charset="0"/>
                <a:cs typeface="Times New Roman" pitchFamily="18" charset="0"/>
              </a:rPr>
            </a:br>
            <a:r>
              <a:rPr lang="en-US" altLang="zh-CN" sz="2400" b="1" dirty="0" err="1" smtClean="0">
                <a:latin typeface="Times New Roman" pitchFamily="18" charset="0"/>
                <a:cs typeface="Times New Roman" pitchFamily="18" charset="0"/>
              </a:rPr>
              <a:t>int</a:t>
            </a:r>
            <a:r>
              <a:rPr lang="en-US" altLang="zh-CN" sz="2400" b="1" dirty="0" smtClean="0">
                <a:latin typeface="Times New Roman" pitchFamily="18" charset="0"/>
                <a:cs typeface="Times New Roman" pitchFamily="18" charset="0"/>
              </a:rPr>
              <a:t> b;       </a:t>
            </a:r>
            <a:r>
              <a:rPr lang="en-US" altLang="zh-CN" sz="2400" b="1" dirty="0" smtClean="0">
                <a:solidFill>
                  <a:srgbClr val="00FFCC"/>
                </a:solidFill>
                <a:latin typeface="Times New Roman" pitchFamily="18" charset="0"/>
                <a:cs typeface="Times New Roman" pitchFamily="18" charset="0"/>
              </a:rPr>
              <a:t>\\</a:t>
            </a:r>
            <a:r>
              <a:rPr lang="zh-CN" altLang="en-US" sz="2400" b="1" dirty="0" smtClean="0">
                <a:solidFill>
                  <a:srgbClr val="00FFCC"/>
                </a:solidFill>
                <a:latin typeface="Times New Roman" pitchFamily="18" charset="0"/>
                <a:cs typeface="Times New Roman" pitchFamily="18" charset="0"/>
              </a:rPr>
              <a:t>栈 </a:t>
            </a:r>
            <a:r>
              <a:rPr lang="zh-CN" altLang="en-US" sz="2400" b="1" dirty="0" smtClean="0">
                <a:latin typeface="Times New Roman" pitchFamily="18" charset="0"/>
                <a:cs typeface="Times New Roman" pitchFamily="18" charset="0"/>
              </a:rPr>
              <a:t/>
            </a:r>
            <a:br>
              <a:rPr lang="zh-CN" altLang="en-US" sz="2400" b="1" dirty="0" smtClean="0">
                <a:latin typeface="Times New Roman" pitchFamily="18" charset="0"/>
                <a:cs typeface="Times New Roman" pitchFamily="18" charset="0"/>
              </a:rPr>
            </a:br>
            <a:r>
              <a:rPr lang="en-US" altLang="zh-CN" sz="2400" b="1" dirty="0" smtClean="0">
                <a:latin typeface="Times New Roman" pitchFamily="18" charset="0"/>
                <a:cs typeface="Times New Roman" pitchFamily="18" charset="0"/>
              </a:rPr>
              <a:t>char s[] = “</a:t>
            </a:r>
            <a:r>
              <a:rPr lang="en-US" altLang="zh-CN" sz="2400" b="1" dirty="0" err="1" smtClean="0">
                <a:latin typeface="Times New Roman" pitchFamily="18" charset="0"/>
                <a:cs typeface="Times New Roman" pitchFamily="18" charset="0"/>
              </a:rPr>
              <a:t>abc</a:t>
            </a:r>
            <a:r>
              <a:rPr lang="en-US" altLang="zh-CN" sz="2400" b="1" dirty="0" smtClean="0">
                <a:latin typeface="Times New Roman" pitchFamily="18" charset="0"/>
                <a:cs typeface="Times New Roman" pitchFamily="18" charset="0"/>
              </a:rPr>
              <a:t>”;     </a:t>
            </a:r>
            <a:r>
              <a:rPr lang="en-US" altLang="zh-CN" sz="2400" b="1" dirty="0" smtClean="0">
                <a:solidFill>
                  <a:srgbClr val="00FFCC"/>
                </a:solidFill>
                <a:latin typeface="Times New Roman" pitchFamily="18" charset="0"/>
                <a:cs typeface="Times New Roman" pitchFamily="18" charset="0"/>
              </a:rPr>
              <a:t>\\</a:t>
            </a:r>
            <a:r>
              <a:rPr lang="zh-CN" altLang="en-US" sz="2400" b="1" dirty="0" smtClean="0">
                <a:solidFill>
                  <a:srgbClr val="00FFCC"/>
                </a:solidFill>
                <a:latin typeface="Times New Roman" pitchFamily="18" charset="0"/>
                <a:cs typeface="Times New Roman" pitchFamily="18" charset="0"/>
              </a:rPr>
              <a:t>栈</a:t>
            </a:r>
            <a:r>
              <a:rPr lang="zh-CN" altLang="en-US" sz="2400" b="1" dirty="0" smtClean="0">
                <a:latin typeface="Times New Roman" pitchFamily="18" charset="0"/>
                <a:cs typeface="Times New Roman" pitchFamily="18" charset="0"/>
              </a:rPr>
              <a:t/>
            </a:r>
            <a:br>
              <a:rPr lang="zh-CN" altLang="en-US" sz="2400" b="1" dirty="0" smtClean="0">
                <a:latin typeface="Times New Roman" pitchFamily="18" charset="0"/>
                <a:cs typeface="Times New Roman" pitchFamily="18" charset="0"/>
              </a:rPr>
            </a:br>
            <a:r>
              <a:rPr lang="en-US" altLang="zh-CN" sz="2400" b="1" dirty="0" smtClean="0">
                <a:latin typeface="Times New Roman" pitchFamily="18" charset="0"/>
                <a:cs typeface="Times New Roman" pitchFamily="18" charset="0"/>
              </a:rPr>
              <a:t>char *p2;     </a:t>
            </a:r>
            <a:r>
              <a:rPr lang="en-US" altLang="zh-CN" sz="2400" b="1" dirty="0" smtClean="0">
                <a:solidFill>
                  <a:srgbClr val="00FFCC"/>
                </a:solidFill>
                <a:latin typeface="Times New Roman" pitchFamily="18" charset="0"/>
                <a:cs typeface="Times New Roman" pitchFamily="18" charset="0"/>
              </a:rPr>
              <a:t>\\</a:t>
            </a:r>
            <a:r>
              <a:rPr lang="zh-CN" altLang="en-US" sz="2400" b="1" dirty="0" smtClean="0">
                <a:solidFill>
                  <a:srgbClr val="00FFCC"/>
                </a:solidFill>
                <a:latin typeface="Times New Roman" pitchFamily="18" charset="0"/>
                <a:cs typeface="Times New Roman" pitchFamily="18" charset="0"/>
              </a:rPr>
              <a:t>栈</a:t>
            </a:r>
            <a:r>
              <a:rPr lang="zh-CN" altLang="en-US" sz="2400" b="1" dirty="0" smtClean="0">
                <a:latin typeface="Times New Roman" pitchFamily="18" charset="0"/>
                <a:cs typeface="Times New Roman" pitchFamily="18" charset="0"/>
              </a:rPr>
              <a:t> </a:t>
            </a:r>
            <a:br>
              <a:rPr lang="zh-CN" altLang="en-US" sz="2400" b="1" dirty="0" smtClean="0">
                <a:latin typeface="Times New Roman" pitchFamily="18" charset="0"/>
                <a:cs typeface="Times New Roman" pitchFamily="18" charset="0"/>
              </a:rPr>
            </a:br>
            <a:r>
              <a:rPr lang="en-US" altLang="zh-CN" sz="2400" b="1" dirty="0" smtClean="0">
                <a:latin typeface="Times New Roman" pitchFamily="18" charset="0"/>
                <a:cs typeface="Times New Roman" pitchFamily="18" charset="0"/>
              </a:rPr>
              <a:t>char *p3 = “123456”;     </a:t>
            </a:r>
            <a:r>
              <a:rPr lang="en-US" altLang="zh-CN" sz="2400" b="1" dirty="0" smtClean="0">
                <a:solidFill>
                  <a:srgbClr val="00FFCC"/>
                </a:solidFill>
                <a:latin typeface="Times New Roman" pitchFamily="18" charset="0"/>
                <a:cs typeface="Times New Roman" pitchFamily="18" charset="0"/>
              </a:rPr>
              <a:t>\\123456\0</a:t>
            </a:r>
            <a:r>
              <a:rPr lang="zh-CN" altLang="en-US" sz="2400" b="1" dirty="0" smtClean="0">
                <a:solidFill>
                  <a:srgbClr val="00FFCC"/>
                </a:solidFill>
                <a:latin typeface="Times New Roman" pitchFamily="18" charset="0"/>
                <a:cs typeface="Times New Roman" pitchFamily="18" charset="0"/>
              </a:rPr>
              <a:t>在</a:t>
            </a:r>
            <a:r>
              <a:rPr lang="zh-CN" altLang="en-US" sz="2400" b="1" dirty="0" smtClean="0">
                <a:solidFill>
                  <a:srgbClr val="00FFCC"/>
                </a:solidFill>
                <a:latin typeface="Times New Roman" pitchFamily="18" charset="0"/>
                <a:cs typeface="Times New Roman" pitchFamily="18" charset="0"/>
                <a:hlinkClick r:id="rId2"/>
              </a:rPr>
              <a:t>常量</a:t>
            </a:r>
            <a:r>
              <a:rPr lang="zh-CN" altLang="en-US" sz="2400" b="1" dirty="0" smtClean="0">
                <a:solidFill>
                  <a:srgbClr val="00FFCC"/>
                </a:solidFill>
                <a:latin typeface="Times New Roman" pitchFamily="18" charset="0"/>
                <a:cs typeface="Times New Roman" pitchFamily="18" charset="0"/>
              </a:rPr>
              <a:t>区，</a:t>
            </a:r>
            <a:r>
              <a:rPr lang="en-US" altLang="zh-CN" sz="2400" b="1" dirty="0" smtClean="0">
                <a:solidFill>
                  <a:srgbClr val="00FFCC"/>
                </a:solidFill>
                <a:latin typeface="Times New Roman" pitchFamily="18" charset="0"/>
                <a:cs typeface="Times New Roman" pitchFamily="18" charset="0"/>
              </a:rPr>
              <a:t>p3</a:t>
            </a:r>
            <a:r>
              <a:rPr lang="zh-CN" altLang="en-US" sz="2400" b="1" dirty="0" smtClean="0">
                <a:solidFill>
                  <a:srgbClr val="00FFCC"/>
                </a:solidFill>
                <a:latin typeface="Times New Roman" pitchFamily="18" charset="0"/>
                <a:cs typeface="Times New Roman" pitchFamily="18" charset="0"/>
              </a:rPr>
              <a:t>在栈上。</a:t>
            </a:r>
            <a:r>
              <a:rPr lang="zh-CN" altLang="en-US" sz="2400" b="1" dirty="0" smtClean="0">
                <a:latin typeface="Times New Roman" pitchFamily="18" charset="0"/>
                <a:cs typeface="Times New Roman" pitchFamily="18" charset="0"/>
              </a:rPr>
              <a:t/>
            </a:r>
            <a:br>
              <a:rPr lang="zh-CN" altLang="en-US" sz="2400" b="1" dirty="0" smtClean="0">
                <a:latin typeface="Times New Roman" pitchFamily="18" charset="0"/>
                <a:cs typeface="Times New Roman" pitchFamily="18" charset="0"/>
              </a:rPr>
            </a:br>
            <a:r>
              <a:rPr lang="en-US" altLang="zh-CN" sz="2400" b="1" dirty="0" smtClean="0">
                <a:latin typeface="Times New Roman" pitchFamily="18" charset="0"/>
                <a:cs typeface="Times New Roman" pitchFamily="18" charset="0"/>
              </a:rPr>
              <a:t>static </a:t>
            </a:r>
            <a:r>
              <a:rPr lang="en-US" altLang="zh-CN" sz="2400" b="1" dirty="0" err="1" smtClean="0">
                <a:latin typeface="Times New Roman" pitchFamily="18" charset="0"/>
                <a:cs typeface="Times New Roman" pitchFamily="18" charset="0"/>
              </a:rPr>
              <a:t>int</a:t>
            </a:r>
            <a:r>
              <a:rPr lang="en-US" altLang="zh-CN" sz="2400" b="1" dirty="0" smtClean="0">
                <a:latin typeface="Times New Roman" pitchFamily="18" charset="0"/>
                <a:cs typeface="Times New Roman" pitchFamily="18" charset="0"/>
              </a:rPr>
              <a:t> c =0</a:t>
            </a:r>
            <a:r>
              <a:rPr lang="zh-CN" altLang="en-US" sz="2400" b="1" dirty="0" smtClean="0">
                <a:latin typeface="Times New Roman" pitchFamily="18" charset="0"/>
                <a:cs typeface="Times New Roman" pitchFamily="18" charset="0"/>
              </a:rPr>
              <a:t>；    </a:t>
            </a:r>
            <a:r>
              <a:rPr lang="en-US" altLang="zh-CN" sz="2400" b="1" dirty="0" smtClean="0">
                <a:solidFill>
                  <a:srgbClr val="00FFCC"/>
                </a:solidFill>
                <a:latin typeface="Times New Roman" pitchFamily="18" charset="0"/>
                <a:cs typeface="Times New Roman" pitchFamily="18" charset="0"/>
              </a:rPr>
              <a:t>\\</a:t>
            </a:r>
            <a:r>
              <a:rPr lang="zh-CN" altLang="en-US" sz="2400" b="1" dirty="0" smtClean="0">
                <a:solidFill>
                  <a:srgbClr val="00FFCC"/>
                </a:solidFill>
                <a:latin typeface="Times New Roman" pitchFamily="18" charset="0"/>
                <a:cs typeface="Times New Roman" pitchFamily="18" charset="0"/>
              </a:rPr>
              <a:t>全局（静态）初始化区 </a:t>
            </a:r>
            <a:r>
              <a:rPr lang="zh-CN" altLang="en-US" sz="2400" b="1" dirty="0" smtClean="0">
                <a:latin typeface="Times New Roman" pitchFamily="18" charset="0"/>
                <a:cs typeface="Times New Roman" pitchFamily="18" charset="0"/>
              </a:rPr>
              <a:t/>
            </a:r>
            <a:br>
              <a:rPr lang="zh-CN" altLang="en-US" sz="2400" b="1" dirty="0" smtClean="0">
                <a:latin typeface="Times New Roman" pitchFamily="18" charset="0"/>
                <a:cs typeface="Times New Roman" pitchFamily="18" charset="0"/>
              </a:rPr>
            </a:br>
            <a:r>
              <a:rPr lang="en-US" altLang="zh-CN" sz="2400" b="1" dirty="0" smtClean="0">
                <a:latin typeface="Times New Roman" pitchFamily="18" charset="0"/>
                <a:cs typeface="Times New Roman" pitchFamily="18" charset="0"/>
              </a:rPr>
              <a:t>p1 = (char *)</a:t>
            </a:r>
            <a:r>
              <a:rPr lang="en-US" altLang="zh-CN" sz="2400" b="1" dirty="0" err="1" smtClean="0">
                <a:latin typeface="Times New Roman" pitchFamily="18" charset="0"/>
                <a:cs typeface="Times New Roman" pitchFamily="18" charset="0"/>
              </a:rPr>
              <a:t>malloc</a:t>
            </a:r>
            <a:r>
              <a:rPr lang="en-US" altLang="zh-CN" sz="2400" b="1" dirty="0" smtClean="0">
                <a:latin typeface="Times New Roman" pitchFamily="18" charset="0"/>
                <a:cs typeface="Times New Roman" pitchFamily="18" charset="0"/>
              </a:rPr>
              <a:t>(10); </a:t>
            </a:r>
            <a:br>
              <a:rPr lang="en-US" altLang="zh-CN" sz="2400" b="1" dirty="0" smtClean="0">
                <a:latin typeface="Times New Roman" pitchFamily="18" charset="0"/>
                <a:cs typeface="Times New Roman" pitchFamily="18" charset="0"/>
              </a:rPr>
            </a:br>
            <a:r>
              <a:rPr lang="en-US" altLang="zh-CN" sz="2400" b="1" dirty="0" smtClean="0">
                <a:latin typeface="Times New Roman" pitchFamily="18" charset="0"/>
                <a:cs typeface="Times New Roman" pitchFamily="18" charset="0"/>
              </a:rPr>
              <a:t>p2 = (char *)</a:t>
            </a:r>
            <a:r>
              <a:rPr lang="en-US" altLang="zh-CN" sz="2400" b="1" dirty="0" err="1" smtClean="0">
                <a:latin typeface="Times New Roman" pitchFamily="18" charset="0"/>
                <a:cs typeface="Times New Roman" pitchFamily="18" charset="0"/>
              </a:rPr>
              <a:t>malloc</a:t>
            </a:r>
            <a:r>
              <a:rPr lang="en-US" altLang="zh-CN" sz="2400" b="1" dirty="0" smtClean="0">
                <a:latin typeface="Times New Roman" pitchFamily="18" charset="0"/>
                <a:cs typeface="Times New Roman" pitchFamily="18" charset="0"/>
              </a:rPr>
              <a:t>(20); </a:t>
            </a:r>
            <a:br>
              <a:rPr lang="en-US" altLang="zh-CN" sz="2400" b="1" dirty="0" smtClean="0">
                <a:latin typeface="Times New Roman" pitchFamily="18" charset="0"/>
                <a:cs typeface="Times New Roman" pitchFamily="18" charset="0"/>
              </a:rPr>
            </a:br>
            <a:r>
              <a:rPr lang="en-US" altLang="zh-CN" sz="2400" b="1" dirty="0" smtClean="0">
                <a:latin typeface="Times New Roman" pitchFamily="18" charset="0"/>
                <a:cs typeface="Times New Roman" pitchFamily="18" charset="0"/>
              </a:rPr>
              <a:t>        </a:t>
            </a:r>
            <a:r>
              <a:rPr lang="en-US" altLang="zh-CN" sz="2400" b="1" dirty="0" smtClean="0">
                <a:solidFill>
                  <a:srgbClr val="00FFCC"/>
                </a:solidFill>
                <a:latin typeface="Times New Roman" pitchFamily="18" charset="0"/>
                <a:cs typeface="Times New Roman" pitchFamily="18" charset="0"/>
              </a:rPr>
              <a:t>\\  </a:t>
            </a:r>
            <a:r>
              <a:rPr lang="zh-CN" altLang="en-US" sz="2400" b="1" dirty="0" smtClean="0">
                <a:solidFill>
                  <a:srgbClr val="00FFCC"/>
                </a:solidFill>
                <a:latin typeface="Times New Roman" pitchFamily="18" charset="0"/>
                <a:cs typeface="Times New Roman" pitchFamily="18" charset="0"/>
              </a:rPr>
              <a:t>分配得来得</a:t>
            </a:r>
            <a:r>
              <a:rPr lang="en-US" altLang="zh-CN" sz="2400" b="1" dirty="0" smtClean="0">
                <a:solidFill>
                  <a:srgbClr val="00FFCC"/>
                </a:solidFill>
                <a:latin typeface="Times New Roman" pitchFamily="18" charset="0"/>
                <a:cs typeface="Times New Roman" pitchFamily="18" charset="0"/>
              </a:rPr>
              <a:t>10</a:t>
            </a:r>
            <a:r>
              <a:rPr lang="zh-CN" altLang="en-US" sz="2400" b="1" dirty="0" smtClean="0">
                <a:solidFill>
                  <a:srgbClr val="00FFCC"/>
                </a:solidFill>
                <a:latin typeface="Times New Roman" pitchFamily="18" charset="0"/>
                <a:cs typeface="Times New Roman" pitchFamily="18" charset="0"/>
              </a:rPr>
              <a:t>和</a:t>
            </a:r>
            <a:r>
              <a:rPr lang="en-US" altLang="zh-CN" sz="2400" b="1" dirty="0" smtClean="0">
                <a:solidFill>
                  <a:srgbClr val="00FFCC"/>
                </a:solidFill>
                <a:latin typeface="Times New Roman" pitchFamily="18" charset="0"/>
                <a:cs typeface="Times New Roman" pitchFamily="18" charset="0"/>
              </a:rPr>
              <a:t>20</a:t>
            </a:r>
            <a:r>
              <a:rPr lang="zh-CN" altLang="en-US" sz="2400" b="1" dirty="0" smtClean="0">
                <a:solidFill>
                  <a:srgbClr val="00FFCC"/>
                </a:solidFill>
                <a:latin typeface="Times New Roman" pitchFamily="18" charset="0"/>
                <a:cs typeface="Times New Roman" pitchFamily="18" charset="0"/>
              </a:rPr>
              <a:t>字节的区域就在堆区。</a:t>
            </a:r>
            <a:r>
              <a:rPr lang="zh-CN" altLang="en-US" sz="2400" b="1" dirty="0" smtClean="0">
                <a:latin typeface="Times New Roman" pitchFamily="18" charset="0"/>
                <a:cs typeface="Times New Roman" pitchFamily="18" charset="0"/>
              </a:rPr>
              <a:t/>
            </a:r>
            <a:br>
              <a:rPr lang="zh-CN" altLang="en-US" sz="2400" b="1" dirty="0" smtClean="0">
                <a:latin typeface="Times New Roman" pitchFamily="18" charset="0"/>
                <a:cs typeface="Times New Roman" pitchFamily="18" charset="0"/>
              </a:rPr>
            </a:br>
            <a:r>
              <a:rPr lang="en-US" altLang="zh-CN" sz="2400" b="1" dirty="0" err="1" smtClean="0">
                <a:latin typeface="Times New Roman" pitchFamily="18" charset="0"/>
                <a:cs typeface="Times New Roman" pitchFamily="18" charset="0"/>
              </a:rPr>
              <a:t>strcpy</a:t>
            </a:r>
            <a:r>
              <a:rPr lang="en-US" altLang="zh-CN" sz="2400" b="1" dirty="0" smtClean="0">
                <a:latin typeface="Times New Roman" pitchFamily="18" charset="0"/>
                <a:cs typeface="Times New Roman" pitchFamily="18" charset="0"/>
              </a:rPr>
              <a:t>(p1, “123456”);    </a:t>
            </a:r>
            <a:r>
              <a:rPr lang="en-US" altLang="zh-CN" sz="2400" b="1" dirty="0" smtClean="0">
                <a:solidFill>
                  <a:srgbClr val="00FFCC"/>
                </a:solidFill>
                <a:latin typeface="Times New Roman" pitchFamily="18" charset="0"/>
                <a:cs typeface="Times New Roman" pitchFamily="18" charset="0"/>
              </a:rPr>
              <a:t>\\ 123456\0</a:t>
            </a:r>
            <a:r>
              <a:rPr lang="zh-CN" altLang="en-US" sz="2400" b="1" dirty="0" smtClean="0">
                <a:solidFill>
                  <a:srgbClr val="00FFCC"/>
                </a:solidFill>
                <a:latin typeface="Times New Roman" pitchFamily="18" charset="0"/>
                <a:cs typeface="Times New Roman" pitchFamily="18" charset="0"/>
              </a:rPr>
              <a:t>放在常量区，编译器可能会将它与</a:t>
            </a:r>
            <a:r>
              <a:rPr lang="en-US" altLang="zh-CN" sz="2400" b="1" dirty="0" smtClean="0">
                <a:solidFill>
                  <a:srgbClr val="00FFCC"/>
                </a:solidFill>
                <a:latin typeface="Times New Roman" pitchFamily="18" charset="0"/>
                <a:cs typeface="Times New Roman" pitchFamily="18" charset="0"/>
              </a:rPr>
              <a:t>p3</a:t>
            </a:r>
            <a:r>
              <a:rPr lang="zh-CN" altLang="en-US" sz="2400" b="1" dirty="0" smtClean="0">
                <a:solidFill>
                  <a:srgbClr val="00FFCC"/>
                </a:solidFill>
                <a:latin typeface="Times New Roman" pitchFamily="18" charset="0"/>
                <a:cs typeface="Times New Roman" pitchFamily="18" charset="0"/>
              </a:rPr>
              <a:t>所指向的</a:t>
            </a:r>
            <a:r>
              <a:rPr lang="en-US" altLang="zh-CN" sz="2400" b="1" dirty="0" smtClean="0">
                <a:solidFill>
                  <a:srgbClr val="00FFCC"/>
                </a:solidFill>
                <a:latin typeface="Times New Roman" pitchFamily="18" charset="0"/>
                <a:cs typeface="Times New Roman" pitchFamily="18" charset="0"/>
              </a:rPr>
              <a:t>“123456”</a:t>
            </a:r>
            <a:r>
              <a:rPr lang="zh-CN" altLang="en-US" sz="2400" b="1" dirty="0" smtClean="0">
                <a:solidFill>
                  <a:srgbClr val="00FFCC"/>
                </a:solidFill>
                <a:latin typeface="Times New Roman" pitchFamily="18" charset="0"/>
                <a:cs typeface="Times New Roman" pitchFamily="18" charset="0"/>
              </a:rPr>
              <a:t>优化成一个地方。</a:t>
            </a:r>
            <a:endParaRPr lang="en-US" altLang="zh-CN" sz="2400" b="1" dirty="0" smtClean="0">
              <a:solidFill>
                <a:srgbClr val="00FFCC"/>
              </a:solidFill>
              <a:latin typeface="Times New Roman" pitchFamily="18" charset="0"/>
              <a:cs typeface="Times New Roman" pitchFamily="18" charset="0"/>
            </a:endParaRPr>
          </a:p>
          <a:p>
            <a:pPr marL="363538" indent="-363538">
              <a:spcBef>
                <a:spcPts val="0"/>
              </a:spcBef>
              <a:buFont typeface="Wingdings" panose="05000000000000000000" pitchFamily="2" charset="2"/>
              <a:buNone/>
              <a:defRPr/>
            </a:pPr>
            <a:r>
              <a:rPr lang="en-US" altLang="zh-CN" sz="2400" b="1" dirty="0" smtClean="0">
                <a:latin typeface="Times New Roman" pitchFamily="18" charset="0"/>
                <a:cs typeface="Times New Roman" pitchFamily="18" charset="0"/>
              </a:rPr>
              <a:t>} </a:t>
            </a:r>
            <a:endParaRPr lang="zh-CN" altLang="en-US" sz="2400" b="1" dirty="0">
              <a:latin typeface="Times New Roman" pitchFamily="18" charset="0"/>
              <a:cs typeface="Times New Roman" pitchFamily="18" charset="0"/>
            </a:endParaRPr>
          </a:p>
        </p:txBody>
      </p:sp>
      <p:sp>
        <p:nvSpPr>
          <p:cNvPr id="50180" name="动作按钮: 后退或前一项 3">
            <a:hlinkClick r:id="rId3" action="ppaction://hlinksldjump" highlightClick="1"/>
          </p:cNvPr>
          <p:cNvSpPr>
            <a:spLocks noChangeArrowheads="1"/>
          </p:cNvSpPr>
          <p:nvPr/>
        </p:nvSpPr>
        <p:spPr bwMode="auto">
          <a:xfrm>
            <a:off x="9056688" y="6308725"/>
            <a:ext cx="433387" cy="477838"/>
          </a:xfrm>
          <a:prstGeom prst="actionButtonBackPrevious">
            <a:avLst/>
          </a:prstGeom>
          <a:solidFill>
            <a:schemeClr val="accent1"/>
          </a:solidFill>
          <a:ln w="9525" algn="ctr">
            <a:solidFill>
              <a:schemeClr val="tx1"/>
            </a:solidFill>
            <a:round/>
            <a:headEnd/>
            <a:tailEnd/>
          </a:ln>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spTree>
  </p:cSld>
  <p:clrMapOvr>
    <a:masterClrMapping/>
  </p:clrMapOvr>
  <p:transition>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81050" y="414338"/>
            <a:ext cx="8420100" cy="1143000"/>
          </a:xfrm>
        </p:spPr>
        <p:txBody>
          <a:bodyPr/>
          <a:lstStyle/>
          <a:p>
            <a:pPr>
              <a:defRPr/>
            </a:pPr>
            <a:r>
              <a:rPr lang="zh-CN" altLang="en-US" dirty="0" smtClean="0">
                <a:solidFill>
                  <a:schemeClr val="tx1"/>
                </a:solidFill>
                <a:latin typeface="+mj-ea"/>
              </a:rPr>
              <a:t>逻辑地址、物理地址和地址映射</a:t>
            </a:r>
          </a:p>
        </p:txBody>
      </p:sp>
      <p:sp>
        <p:nvSpPr>
          <p:cNvPr id="10243" name="Rectangle 3"/>
          <p:cNvSpPr>
            <a:spLocks noGrp="1" noChangeArrowheads="1"/>
          </p:cNvSpPr>
          <p:nvPr>
            <p:ph type="body" idx="1"/>
          </p:nvPr>
        </p:nvSpPr>
        <p:spPr>
          <a:xfrm>
            <a:off x="415925" y="1700213"/>
            <a:ext cx="9145588" cy="5157787"/>
          </a:xfrm>
        </p:spPr>
        <p:txBody>
          <a:bodyPr/>
          <a:lstStyle/>
          <a:p>
            <a:pPr>
              <a:lnSpc>
                <a:spcPct val="120000"/>
              </a:lnSpc>
              <a:spcBef>
                <a:spcPct val="0"/>
              </a:spcBef>
            </a:pPr>
            <a:r>
              <a:rPr lang="zh-CN" altLang="en-US" sz="2200" b="1" smtClean="0">
                <a:solidFill>
                  <a:srgbClr val="FFFF00"/>
                </a:solidFill>
              </a:rPr>
              <a:t>逻辑地址</a:t>
            </a:r>
            <a:r>
              <a:rPr lang="zh-CN" altLang="en-US" sz="2200" b="1" smtClean="0"/>
              <a:t>（相对地址，虚地址）：用户的程序经过汇编或编译后形成目标代码，目标代码通常采用相对地址的形式。</a:t>
            </a:r>
          </a:p>
          <a:p>
            <a:pPr lvl="1">
              <a:lnSpc>
                <a:spcPct val="120000"/>
              </a:lnSpc>
              <a:spcBef>
                <a:spcPct val="0"/>
              </a:spcBef>
            </a:pPr>
            <a:r>
              <a:rPr lang="zh-CN" altLang="en-US" sz="2200" b="1" smtClean="0"/>
              <a:t>其首地址为</a:t>
            </a:r>
            <a:r>
              <a:rPr lang="en-US" altLang="zh-CN" sz="2200" b="1" smtClean="0"/>
              <a:t>0</a:t>
            </a:r>
            <a:r>
              <a:rPr lang="zh-CN" altLang="en-US" sz="2200" b="1" smtClean="0"/>
              <a:t>，其余指令中的地址都相对于首地址来编址，称为相对地址。而相对地址的集合称作</a:t>
            </a:r>
            <a:r>
              <a:rPr lang="zh-CN" altLang="en-US" sz="2200" b="1" smtClean="0">
                <a:solidFill>
                  <a:srgbClr val="00FFCC"/>
                </a:solidFill>
              </a:rPr>
              <a:t>相对地址空间</a:t>
            </a:r>
            <a:r>
              <a:rPr lang="zh-CN" altLang="en-US" sz="2200" b="1" smtClean="0"/>
              <a:t>或简称</a:t>
            </a:r>
            <a:r>
              <a:rPr lang="zh-CN" altLang="en-US" sz="2200" b="1" smtClean="0">
                <a:solidFill>
                  <a:srgbClr val="00FFCC"/>
                </a:solidFill>
              </a:rPr>
              <a:t>地址空间。</a:t>
            </a:r>
            <a:endParaRPr lang="zh-CN" altLang="en-US" sz="2200" b="1" smtClean="0"/>
          </a:p>
          <a:p>
            <a:pPr lvl="1">
              <a:lnSpc>
                <a:spcPct val="120000"/>
              </a:lnSpc>
              <a:spcBef>
                <a:spcPct val="0"/>
              </a:spcBef>
            </a:pPr>
            <a:r>
              <a:rPr lang="zh-CN" altLang="en-US" sz="2200" b="1" smtClean="0"/>
              <a:t>不能用逻辑地址在内存中读取信息。</a:t>
            </a:r>
          </a:p>
          <a:p>
            <a:pPr>
              <a:lnSpc>
                <a:spcPct val="120000"/>
              </a:lnSpc>
              <a:spcBef>
                <a:spcPct val="0"/>
              </a:spcBef>
            </a:pPr>
            <a:r>
              <a:rPr lang="zh-CN" altLang="en-US" sz="2200" b="1" smtClean="0">
                <a:solidFill>
                  <a:srgbClr val="FFFF00"/>
                </a:solidFill>
              </a:rPr>
              <a:t>物理地址</a:t>
            </a:r>
            <a:r>
              <a:rPr lang="zh-CN" altLang="en-US" sz="2200" b="1" smtClean="0"/>
              <a:t>（绝对地址，实地址）：内存中存储单元的地址。物理地址可直接寻址。而内存单元的集合称作</a:t>
            </a:r>
            <a:r>
              <a:rPr lang="zh-CN" altLang="en-US" sz="2200" b="1" smtClean="0">
                <a:solidFill>
                  <a:srgbClr val="00FFCC"/>
                </a:solidFill>
              </a:rPr>
              <a:t>存储空间</a:t>
            </a:r>
            <a:r>
              <a:rPr lang="zh-CN" altLang="en-US" sz="2200" b="1" smtClean="0"/>
              <a:t>或</a:t>
            </a:r>
            <a:r>
              <a:rPr lang="zh-CN" altLang="en-US" sz="2200" b="1" smtClean="0">
                <a:solidFill>
                  <a:srgbClr val="00FFCC"/>
                </a:solidFill>
              </a:rPr>
              <a:t>绝对地址空间</a:t>
            </a:r>
            <a:r>
              <a:rPr lang="zh-CN" altLang="en-US" sz="2200" b="1" smtClean="0"/>
              <a:t>。</a:t>
            </a:r>
          </a:p>
          <a:p>
            <a:pPr>
              <a:lnSpc>
                <a:spcPct val="120000"/>
              </a:lnSpc>
              <a:spcBef>
                <a:spcPct val="0"/>
              </a:spcBef>
            </a:pPr>
            <a:r>
              <a:rPr lang="zh-CN" altLang="en-US" sz="2200" b="1" smtClean="0">
                <a:solidFill>
                  <a:srgbClr val="FFFF00"/>
                </a:solidFill>
              </a:rPr>
              <a:t>地址映射（重定位）</a:t>
            </a:r>
            <a:r>
              <a:rPr lang="zh-CN" altLang="en-US" sz="2200" b="1" smtClean="0"/>
              <a:t>：将用户程序中的逻辑地址转换为运行时由机器直接寻址的物理地址。</a:t>
            </a:r>
          </a:p>
          <a:p>
            <a:pPr lvl="1">
              <a:lnSpc>
                <a:spcPct val="120000"/>
              </a:lnSpc>
              <a:spcBef>
                <a:spcPct val="0"/>
              </a:spcBef>
            </a:pPr>
            <a:r>
              <a:rPr lang="zh-CN" altLang="en-US" sz="2200" b="1" smtClean="0"/>
              <a:t>当程序装入内存时</a:t>
            </a:r>
            <a:r>
              <a:rPr lang="en-US" altLang="zh-CN" sz="2200" b="1" smtClean="0"/>
              <a:t>, </a:t>
            </a:r>
            <a:r>
              <a:rPr lang="zh-CN" altLang="en-US" sz="2200" b="1" smtClean="0"/>
              <a:t>操作系统要为该程序分配一个合适的内存空间，由于</a:t>
            </a:r>
            <a:r>
              <a:rPr lang="zh-CN" altLang="en-US" sz="2200" b="1" smtClean="0">
                <a:solidFill>
                  <a:srgbClr val="FFFF00"/>
                </a:solidFill>
              </a:rPr>
              <a:t>程序的逻辑地址与分配到内存物理地址不一致</a:t>
            </a:r>
            <a:r>
              <a:rPr lang="en-US" altLang="zh-CN" sz="2200" b="1" smtClean="0"/>
              <a:t>, </a:t>
            </a:r>
            <a:r>
              <a:rPr lang="zh-CN" altLang="en-US" sz="2200" b="1" smtClean="0"/>
              <a:t>而</a:t>
            </a:r>
            <a:r>
              <a:rPr lang="en-US" altLang="zh-CN" sz="2200" b="1" smtClean="0"/>
              <a:t>CPU</a:t>
            </a:r>
            <a:r>
              <a:rPr lang="zh-CN" altLang="en-US" sz="2200" b="1" smtClean="0"/>
              <a:t>执行指令时，是按物理地址进行的，所以要进行地址转换。</a:t>
            </a:r>
          </a:p>
        </p:txBody>
      </p:sp>
      <p:sp>
        <p:nvSpPr>
          <p:cNvPr id="10244" name="动作按钮: 前进或下一项 3">
            <a:hlinkClick r:id="rId2" action="ppaction://hlinksldjump" highlightClick="1"/>
          </p:cNvPr>
          <p:cNvSpPr>
            <a:spLocks noChangeArrowheads="1"/>
          </p:cNvSpPr>
          <p:nvPr/>
        </p:nvSpPr>
        <p:spPr bwMode="auto">
          <a:xfrm>
            <a:off x="6681788" y="2205038"/>
            <a:ext cx="358775" cy="360362"/>
          </a:xfrm>
          <a:prstGeom prst="actionButtonForwardNext">
            <a:avLst/>
          </a:prstGeom>
          <a:solidFill>
            <a:schemeClr val="accent1"/>
          </a:solidFill>
          <a:ln w="9525" algn="ctr">
            <a:solidFill>
              <a:schemeClr val="tx1"/>
            </a:solidFill>
            <a:round/>
            <a:headEnd/>
            <a:tailEnd/>
          </a:ln>
        </p:spPr>
        <p:txBody>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en-US" sz="2400">
              <a:latin typeface="Arial" panose="020B0604020202020204" pitchFamily="34" charset="0"/>
            </a:endParaRPr>
          </a:p>
        </p:txBody>
      </p:sp>
    </p:spTree>
  </p:cSld>
  <p:clrMapOvr>
    <a:masterClrMapping/>
  </p:clrMapOvr>
  <p:transition>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type="title"/>
          </p:nvPr>
        </p:nvSpPr>
        <p:spPr>
          <a:xfrm>
            <a:off x="704850" y="341313"/>
            <a:ext cx="8420100" cy="1143000"/>
          </a:xfrm>
        </p:spPr>
        <p:txBody>
          <a:bodyPr/>
          <a:lstStyle/>
          <a:p>
            <a:pPr>
              <a:defRPr/>
            </a:pPr>
            <a:r>
              <a:rPr lang="zh-CN" altLang="en-US" dirty="0" smtClean="0">
                <a:solidFill>
                  <a:schemeClr val="tx1"/>
                </a:solidFill>
                <a:latin typeface="+mj-ea"/>
              </a:rPr>
              <a:t>逻辑地址、物理地址和地址映射</a:t>
            </a:r>
          </a:p>
        </p:txBody>
      </p:sp>
      <p:graphicFrame>
        <p:nvGraphicFramePr>
          <p:cNvPr id="11267" name="Object 4"/>
          <p:cNvGraphicFramePr>
            <a:graphicFrameLocks noGrp="1" noChangeAspect="1"/>
          </p:cNvGraphicFramePr>
          <p:nvPr>
            <p:ph idx="1"/>
          </p:nvPr>
        </p:nvGraphicFramePr>
        <p:xfrm>
          <a:off x="866775" y="1989138"/>
          <a:ext cx="8281988" cy="4264025"/>
        </p:xfrm>
        <a:graphic>
          <a:graphicData uri="http://schemas.openxmlformats.org/presentationml/2006/ole">
            <mc:AlternateContent xmlns:mc="http://schemas.openxmlformats.org/markup-compatibility/2006">
              <mc:Choice xmlns:v="urn:schemas-microsoft-com:vml" Requires="v">
                <p:oleObj spid="_x0000_s11284" name="Visio" r:id="rId3" imgW="7212780" imgH="3713941" progId="Visio.Drawing.11">
                  <p:embed/>
                </p:oleObj>
              </mc:Choice>
              <mc:Fallback>
                <p:oleObj name="Visio" r:id="rId3" imgW="7212780" imgH="3713941"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75" y="1989138"/>
                        <a:ext cx="8281988" cy="426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zh-CN" altLang="en-US" dirty="0" smtClean="0">
                <a:solidFill>
                  <a:schemeClr val="tx1"/>
                </a:solidFill>
                <a:latin typeface="+mj-ea"/>
              </a:rPr>
              <a:t>二、程序的装入和链接</a:t>
            </a:r>
          </a:p>
        </p:txBody>
      </p:sp>
      <p:sp>
        <p:nvSpPr>
          <p:cNvPr id="12291" name="Rectangle 3"/>
          <p:cNvSpPr>
            <a:spLocks noGrp="1" noChangeArrowheads="1"/>
          </p:cNvSpPr>
          <p:nvPr>
            <p:ph type="body" idx="1"/>
          </p:nvPr>
        </p:nvSpPr>
        <p:spPr>
          <a:xfrm>
            <a:off x="1497013" y="1916113"/>
            <a:ext cx="4824412" cy="4681537"/>
          </a:xfrm>
        </p:spPr>
        <p:txBody>
          <a:bodyPr/>
          <a:lstStyle/>
          <a:p>
            <a:r>
              <a:rPr kumimoji="1" lang="en-US" altLang="zh-CN" b="1" smtClean="0"/>
              <a:t>  </a:t>
            </a:r>
            <a:r>
              <a:rPr kumimoji="1" lang="zh-CN" altLang="en-US" b="1" smtClean="0"/>
              <a:t>程序的装入</a:t>
            </a:r>
          </a:p>
          <a:p>
            <a:pPr lvl="1"/>
            <a:r>
              <a:rPr kumimoji="1" lang="zh-CN" altLang="en-US" b="1" smtClean="0"/>
              <a:t>绝对装入方式</a:t>
            </a:r>
          </a:p>
          <a:p>
            <a:pPr lvl="1"/>
            <a:r>
              <a:rPr kumimoji="1" lang="zh-CN" altLang="en-US" b="1" smtClean="0"/>
              <a:t>可重定位装入方式</a:t>
            </a:r>
          </a:p>
          <a:p>
            <a:pPr lvl="1"/>
            <a:r>
              <a:rPr kumimoji="1" lang="zh-CN" altLang="en-US" b="1" smtClean="0"/>
              <a:t>动态运行时装入方式</a:t>
            </a:r>
          </a:p>
          <a:p>
            <a:r>
              <a:rPr kumimoji="1" lang="zh-CN" altLang="en-US" b="1" smtClean="0"/>
              <a:t>程序的链接</a:t>
            </a:r>
          </a:p>
          <a:p>
            <a:pPr lvl="1"/>
            <a:r>
              <a:rPr kumimoji="1" lang="zh-CN" altLang="en-US" b="1" smtClean="0"/>
              <a:t>静态链接</a:t>
            </a:r>
          </a:p>
          <a:p>
            <a:pPr lvl="1"/>
            <a:r>
              <a:rPr kumimoji="1" lang="zh-CN" altLang="en-US" b="1" smtClean="0"/>
              <a:t>装入时动态链接</a:t>
            </a:r>
          </a:p>
          <a:p>
            <a:pPr lvl="1"/>
            <a:r>
              <a:rPr kumimoji="1" lang="zh-CN" altLang="en-US" b="1" smtClean="0"/>
              <a:t>运行时动态链接</a:t>
            </a:r>
          </a:p>
        </p:txBody>
      </p:sp>
    </p:spTree>
  </p:cSld>
  <p:clrMapOvr>
    <a:masterClrMapping/>
  </p:clrMapOvr>
  <p:transition>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04850" y="414338"/>
            <a:ext cx="8420100" cy="1143000"/>
          </a:xfrm>
        </p:spPr>
        <p:txBody>
          <a:bodyPr/>
          <a:lstStyle/>
          <a:p>
            <a:pPr>
              <a:defRPr/>
            </a:pPr>
            <a:r>
              <a:rPr lang="zh-CN" altLang="en-US" dirty="0" smtClean="0">
                <a:solidFill>
                  <a:schemeClr val="tx1"/>
                </a:solidFill>
                <a:latin typeface="+mj-ea"/>
              </a:rPr>
              <a:t>绝对装入方式</a:t>
            </a:r>
          </a:p>
        </p:txBody>
      </p:sp>
      <p:sp>
        <p:nvSpPr>
          <p:cNvPr id="13315" name="Rectangle 3"/>
          <p:cNvSpPr>
            <a:spLocks noGrp="1" noChangeArrowheads="1"/>
          </p:cNvSpPr>
          <p:nvPr>
            <p:ph type="body" idx="1"/>
          </p:nvPr>
        </p:nvSpPr>
        <p:spPr>
          <a:xfrm>
            <a:off x="1712913" y="1930400"/>
            <a:ext cx="6696075" cy="3063875"/>
          </a:xfrm>
        </p:spPr>
        <p:txBody>
          <a:bodyPr/>
          <a:lstStyle/>
          <a:p>
            <a:endParaRPr kumimoji="1" lang="zh-CN" altLang="en-US" b="1" smtClean="0"/>
          </a:p>
          <a:p>
            <a:endParaRPr lang="zh-CN" altLang="en-US" smtClean="0"/>
          </a:p>
        </p:txBody>
      </p:sp>
      <p:sp>
        <p:nvSpPr>
          <p:cNvPr id="13316" name="Text Box 4"/>
          <p:cNvSpPr txBox="1">
            <a:spLocks noChangeArrowheads="1"/>
          </p:cNvSpPr>
          <p:nvPr/>
        </p:nvSpPr>
        <p:spPr bwMode="auto">
          <a:xfrm>
            <a:off x="704850" y="1927225"/>
            <a:ext cx="84963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FF"/>
              </a:buClr>
              <a:buFont typeface="Wingdings" panose="05000000000000000000" pitchFamily="2" charset="2"/>
              <a:buChar char="l"/>
              <a:defRPr sz="3000">
                <a:solidFill>
                  <a:schemeClr val="tx1"/>
                </a:solidFill>
                <a:latin typeface="Univers" pitchFamily="34" charset="0"/>
                <a:ea typeface="宋体" panose="02010600030101010101" pitchFamily="2" charset="-122"/>
              </a:defRPr>
            </a:lvl1pPr>
            <a:lvl2pPr marL="742950" indent="-285750">
              <a:spcBef>
                <a:spcPct val="20000"/>
              </a:spcBef>
              <a:buClr>
                <a:srgbClr val="FFFFFF"/>
              </a:buClr>
              <a:buChar char="+"/>
              <a:defRPr sz="2700">
                <a:solidFill>
                  <a:schemeClr val="tx1"/>
                </a:solidFill>
                <a:latin typeface="Univers" pitchFamily="34" charset="0"/>
                <a:ea typeface="宋体" panose="02010600030101010101" pitchFamily="2" charset="-122"/>
              </a:defRPr>
            </a:lvl2pPr>
            <a:lvl3pPr marL="1143000" indent="-228600">
              <a:spcBef>
                <a:spcPct val="20000"/>
              </a:spcBef>
              <a:buClr>
                <a:srgbClr val="FFFFFF"/>
              </a:buClr>
              <a:buChar char="–"/>
              <a:defRPr sz="2400">
                <a:solidFill>
                  <a:schemeClr val="tx1"/>
                </a:solidFill>
                <a:latin typeface="Univers"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r>
              <a:rPr kumimoji="1" lang="zh-CN" altLang="en-US" sz="2600">
                <a:latin typeface="Times New Roman" panose="02020603050405020304" pitchFamily="18" charset="0"/>
              </a:rPr>
              <a:t>	如果在编译时，事先能够知道程序将驻留在内存的什么位置，则编译程序可直接将程序的符号地址转换成绝对地址，产生使用绝对地址的目标模块，进而链接成使用绝对地址的装入模块。这样，装入程序便可按装入模块中的地址将程序和数据装入内存，而不需对模块中的地址部分进行修改。</a:t>
            </a:r>
          </a:p>
          <a:p>
            <a:pPr eaLnBrk="1" hangingPunct="1">
              <a:lnSpc>
                <a:spcPct val="120000"/>
              </a:lnSpc>
              <a:spcBef>
                <a:spcPct val="0"/>
              </a:spcBef>
              <a:buClrTx/>
              <a:buFontTx/>
              <a:buNone/>
            </a:pPr>
            <a:endParaRPr kumimoji="1" lang="zh-CN" altLang="en-US" sz="2600">
              <a:latin typeface="Times New Roman" panose="02020603050405020304" pitchFamily="18" charset="0"/>
            </a:endParaRPr>
          </a:p>
          <a:p>
            <a:pPr>
              <a:lnSpc>
                <a:spcPct val="120000"/>
              </a:lnSpc>
              <a:spcBef>
                <a:spcPct val="0"/>
              </a:spcBef>
              <a:buClrTx/>
              <a:buFontTx/>
              <a:buNone/>
            </a:pPr>
            <a:r>
              <a:rPr kumimoji="1" lang="zh-CN" altLang="en-US" sz="2600">
                <a:solidFill>
                  <a:srgbClr val="FFFF00"/>
                </a:solidFill>
                <a:latin typeface="Arial" panose="020B0604020202020204" pitchFamily="34" charset="0"/>
              </a:rPr>
              <a:t>优点</a:t>
            </a:r>
            <a:r>
              <a:rPr kumimoji="1" lang="zh-CN" altLang="en-US" sz="2600">
                <a:latin typeface="Arial" panose="020B0604020202020204" pitchFamily="34" charset="0"/>
              </a:rPr>
              <a:t>：装入过程简单。</a:t>
            </a:r>
          </a:p>
          <a:p>
            <a:pPr>
              <a:lnSpc>
                <a:spcPct val="120000"/>
              </a:lnSpc>
              <a:spcBef>
                <a:spcPct val="0"/>
              </a:spcBef>
              <a:buClrTx/>
              <a:buFontTx/>
              <a:buNone/>
            </a:pPr>
            <a:r>
              <a:rPr kumimoji="1" lang="zh-CN" altLang="en-US" sz="2600">
                <a:solidFill>
                  <a:srgbClr val="FFFF00"/>
                </a:solidFill>
                <a:latin typeface="Arial" panose="020B0604020202020204" pitchFamily="34" charset="0"/>
              </a:rPr>
              <a:t>缺点</a:t>
            </a:r>
            <a:r>
              <a:rPr kumimoji="1" lang="zh-CN" altLang="en-US" sz="2600">
                <a:latin typeface="Arial" panose="020B0604020202020204" pitchFamily="34" charset="0"/>
              </a:rPr>
              <a:t>：不适于多道程序系统。</a:t>
            </a:r>
          </a:p>
          <a:p>
            <a:pPr eaLnBrk="1" hangingPunct="1">
              <a:lnSpc>
                <a:spcPct val="120000"/>
              </a:lnSpc>
              <a:spcBef>
                <a:spcPct val="0"/>
              </a:spcBef>
              <a:buClrTx/>
              <a:buFontTx/>
              <a:buNone/>
            </a:pPr>
            <a:endParaRPr kumimoji="1" lang="zh-CN" altLang="en-US" sz="2600">
              <a:latin typeface="Times New Roman" panose="02020603050405020304" pitchFamily="18" charset="0"/>
            </a:endParaRPr>
          </a:p>
        </p:txBody>
      </p:sp>
    </p:spTree>
  </p:cSld>
  <p:clrMapOvr>
    <a:masterClrMapping/>
  </p:clrMapOvr>
  <p:transition>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zh-CN" altLang="en-US" dirty="0" smtClean="0">
                <a:solidFill>
                  <a:schemeClr val="tx1"/>
                </a:solidFill>
                <a:latin typeface="+mj-ea"/>
              </a:rPr>
              <a:t>可重定位装入方式</a:t>
            </a:r>
          </a:p>
        </p:txBody>
      </p:sp>
      <p:sp>
        <p:nvSpPr>
          <p:cNvPr id="14339" name="Rectangle 3"/>
          <p:cNvSpPr>
            <a:spLocks noGrp="1" noChangeArrowheads="1"/>
          </p:cNvSpPr>
          <p:nvPr>
            <p:ph type="body" idx="1"/>
          </p:nvPr>
        </p:nvSpPr>
        <p:spPr>
          <a:xfrm>
            <a:off x="488950" y="1989138"/>
            <a:ext cx="8785225" cy="4495800"/>
          </a:xfrm>
        </p:spPr>
        <p:txBody>
          <a:bodyPr/>
          <a:lstStyle/>
          <a:p>
            <a:pPr>
              <a:lnSpc>
                <a:spcPct val="120000"/>
              </a:lnSpc>
              <a:spcBef>
                <a:spcPct val="0"/>
              </a:spcBef>
              <a:buFont typeface="Wingdings" panose="05000000000000000000" pitchFamily="2" charset="2"/>
              <a:buNone/>
            </a:pPr>
            <a:r>
              <a:rPr kumimoji="1" lang="zh-CN" altLang="en-US" sz="2800" b="1" smtClean="0"/>
              <a:t>	</a:t>
            </a:r>
            <a:r>
              <a:rPr kumimoji="1" lang="zh-CN" altLang="en-US" sz="2800" b="1" smtClean="0">
                <a:solidFill>
                  <a:srgbClr val="FFFF00"/>
                </a:solidFill>
              </a:rPr>
              <a:t>静态重定位</a:t>
            </a:r>
            <a:r>
              <a:rPr kumimoji="1" lang="zh-CN" altLang="en-US" sz="2800" b="1" smtClean="0"/>
              <a:t>：当用户程序装入内存时，由装入程序一次性完成逻辑地址到物理地址的转换，以后不再转换。而相应的装入方式则称作</a:t>
            </a:r>
            <a:r>
              <a:rPr kumimoji="1" lang="zh-CN" altLang="en-US" sz="2800" b="1" smtClean="0">
                <a:solidFill>
                  <a:srgbClr val="FFFF00"/>
                </a:solidFill>
              </a:rPr>
              <a:t>可重定位装入方式</a:t>
            </a:r>
            <a:r>
              <a:rPr kumimoji="1" lang="zh-CN" altLang="en-US" sz="2800" b="1" smtClean="0"/>
              <a:t>。</a:t>
            </a:r>
            <a:br>
              <a:rPr kumimoji="1" lang="zh-CN" altLang="en-US" sz="2800" b="1" smtClean="0"/>
            </a:br>
            <a:endParaRPr kumimoji="1" lang="zh-CN" altLang="en-US" sz="2800" b="1" smtClean="0"/>
          </a:p>
          <a:p>
            <a:pPr>
              <a:lnSpc>
                <a:spcPct val="120000"/>
              </a:lnSpc>
              <a:spcBef>
                <a:spcPct val="0"/>
              </a:spcBef>
              <a:buFont typeface="Wingdings" panose="05000000000000000000" pitchFamily="2" charset="2"/>
              <a:buNone/>
            </a:pPr>
            <a:r>
              <a:rPr lang="zh-CN" altLang="en-US" sz="2800" b="1" smtClean="0"/>
              <a:t>	</a:t>
            </a:r>
            <a:r>
              <a:rPr lang="zh-CN" altLang="en-US" sz="2800" b="1" smtClean="0">
                <a:solidFill>
                  <a:srgbClr val="FFFF00"/>
                </a:solidFill>
              </a:rPr>
              <a:t>优点</a:t>
            </a:r>
            <a:r>
              <a:rPr lang="zh-CN" altLang="en-US" sz="2800" b="1" smtClean="0"/>
              <a:t>：不需硬件支持，可以装入有限多道程序。</a:t>
            </a:r>
          </a:p>
          <a:p>
            <a:pPr>
              <a:lnSpc>
                <a:spcPct val="120000"/>
              </a:lnSpc>
              <a:spcBef>
                <a:spcPct val="0"/>
              </a:spcBef>
              <a:buFont typeface="Wingdings" panose="05000000000000000000" pitchFamily="2" charset="2"/>
              <a:buNone/>
            </a:pPr>
            <a:r>
              <a:rPr lang="zh-CN" altLang="en-US" sz="2800" b="1" smtClean="0">
                <a:solidFill>
                  <a:srgbClr val="FFFF00"/>
                </a:solidFill>
              </a:rPr>
              <a:t>	缺点</a:t>
            </a:r>
            <a:r>
              <a:rPr lang="zh-CN" altLang="en-US" sz="2800" b="1" smtClean="0"/>
              <a:t>：一个程序通常需要占用连续的内存空间，程序装入内存后不能移动。</a:t>
            </a:r>
          </a:p>
        </p:txBody>
      </p:sp>
    </p:spTree>
  </p:cSld>
  <p:clrMapOvr>
    <a:masterClrMapping/>
  </p:clrMapOvr>
  <p:transition>
    <p:zoom dir="in"/>
  </p:transition>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808080"/>
      </a:dk1>
      <a:lt1>
        <a:srgbClr val="FFFFFF"/>
      </a:lt1>
      <a:dk2>
        <a:srgbClr val="000000"/>
      </a:dk2>
      <a:lt2>
        <a:srgbClr val="FFFFFF"/>
      </a:lt2>
      <a:accent1>
        <a:srgbClr val="FFFFFF"/>
      </a:accent1>
      <a:accent2>
        <a:srgbClr val="FF0000"/>
      </a:accent2>
      <a:accent3>
        <a:srgbClr val="AAAAAA"/>
      </a:accent3>
      <a:accent4>
        <a:srgbClr val="DADADA"/>
      </a:accent4>
      <a:accent5>
        <a:srgbClr val="FFFFFF"/>
      </a:accent5>
      <a:accent6>
        <a:srgbClr val="E70000"/>
      </a:accent6>
      <a:hlink>
        <a:srgbClr val="FFFFFF"/>
      </a:hlink>
      <a:folHlink>
        <a:srgbClr val="CCFFCC"/>
      </a:folHlink>
    </a:clrScheme>
    <a:fontScheme name="Blank Presentation">
      <a:majorFont>
        <a:latin typeface="Univers"/>
        <a:ea typeface="宋体"/>
        <a:cs typeface=""/>
      </a:majorFont>
      <a:minorFont>
        <a:latin typeface="Univer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25591</TotalTime>
  <Words>2686</Words>
  <Application>Microsoft Office PowerPoint</Application>
  <PresentationFormat>A4 纸张(210x297 毫米)</PresentationFormat>
  <Paragraphs>471</Paragraphs>
  <Slides>44</Slides>
  <Notes>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44</vt:i4>
      </vt:variant>
    </vt:vector>
  </HeadingPairs>
  <TitlesOfParts>
    <vt:vector size="56" baseType="lpstr">
      <vt:lpstr>Univers</vt:lpstr>
      <vt:lpstr>仿宋_GB2312</vt:lpstr>
      <vt:lpstr>宋体</vt:lpstr>
      <vt:lpstr>Arial</vt:lpstr>
      <vt:lpstr>Courier New</vt:lpstr>
      <vt:lpstr>Symbol</vt:lpstr>
      <vt:lpstr>Times New Roman</vt:lpstr>
      <vt:lpstr>Wingdings</vt:lpstr>
      <vt:lpstr>Blank Presentation</vt:lpstr>
      <vt:lpstr>Visio</vt:lpstr>
      <vt:lpstr>VISIO</vt:lpstr>
      <vt:lpstr>位图图像</vt:lpstr>
      <vt:lpstr>第4章 存储器管理</vt:lpstr>
      <vt:lpstr>第4章 存储器管理</vt:lpstr>
      <vt:lpstr>一、存储器的层次结构</vt:lpstr>
      <vt:lpstr>二、程序的装入和链接</vt:lpstr>
      <vt:lpstr>逻辑地址、物理地址和地址映射</vt:lpstr>
      <vt:lpstr>逻辑地址、物理地址和地址映射</vt:lpstr>
      <vt:lpstr>二、程序的装入和链接</vt:lpstr>
      <vt:lpstr>绝对装入方式</vt:lpstr>
      <vt:lpstr>可重定位装入方式</vt:lpstr>
      <vt:lpstr>静态重定位示意图</vt:lpstr>
      <vt:lpstr>动态运行时装入方式</vt:lpstr>
      <vt:lpstr>动态重定位示意图</vt:lpstr>
      <vt:lpstr>程序的链接</vt:lpstr>
      <vt:lpstr>静态链接</vt:lpstr>
      <vt:lpstr>装入时动态链接</vt:lpstr>
      <vt:lpstr>运行时动态链接</vt:lpstr>
      <vt:lpstr>三、连续分配方式</vt:lpstr>
      <vt:lpstr>PowerPoint 演示文稿</vt:lpstr>
      <vt:lpstr>PowerPoint 演示文稿</vt:lpstr>
      <vt:lpstr>固定分区分配方式</vt:lpstr>
      <vt:lpstr>动态分区分配方式</vt:lpstr>
      <vt:lpstr>PowerPoint 演示文稿</vt:lpstr>
      <vt:lpstr>PowerPoint 演示文稿</vt:lpstr>
      <vt:lpstr>PowerPoint 演示文稿</vt:lpstr>
      <vt:lpstr>动态分区分配方式</vt:lpstr>
      <vt:lpstr>动态分区分配方式</vt:lpstr>
      <vt:lpstr>动态分区的分配流程</vt:lpstr>
      <vt:lpstr>动态分区的回收示意图</vt:lpstr>
      <vt:lpstr>动态分区分配算法</vt:lpstr>
      <vt:lpstr>动态分区分配算法</vt:lpstr>
      <vt:lpstr>动态分区分配算法</vt:lpstr>
      <vt:lpstr>动态分区分配算法</vt:lpstr>
      <vt:lpstr>动态分区分配算法</vt:lpstr>
      <vt:lpstr>动态分区分配算法</vt:lpstr>
      <vt:lpstr>动态分区分配算法</vt:lpstr>
      <vt:lpstr>可重定位分区分配方式</vt:lpstr>
      <vt:lpstr>可重定位分区分配算法</vt:lpstr>
      <vt:lpstr>分区的保护</vt:lpstr>
      <vt:lpstr>对换(swapping)</vt:lpstr>
      <vt:lpstr>对换(swapping)</vt:lpstr>
      <vt:lpstr>小结</vt:lpstr>
      <vt:lpstr>PowerPoint 演示文稿</vt:lpstr>
      <vt:lpstr>PowerPoint 演示文稿</vt:lpstr>
      <vt:lpstr>一个例子</vt:lpstr>
    </vt:vector>
  </TitlesOfParts>
  <Company>Gerber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DVORAK</dc:creator>
  <cp:lastModifiedBy>rong_</cp:lastModifiedBy>
  <cp:revision>1792</cp:revision>
  <dcterms:created xsi:type="dcterms:W3CDTF">1998-10-03T18:37:08Z</dcterms:created>
  <dcterms:modified xsi:type="dcterms:W3CDTF">2019-10-07T12:59:17Z</dcterms:modified>
</cp:coreProperties>
</file>