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2"/>
  </p:notesMasterIdLst>
  <p:handoutMasterIdLst>
    <p:handoutMasterId r:id="rId73"/>
  </p:handoutMasterIdLst>
  <p:sldIdLst>
    <p:sldId id="454" r:id="rId2"/>
    <p:sldId id="339" r:id="rId3"/>
    <p:sldId id="456" r:id="rId4"/>
    <p:sldId id="340" r:id="rId5"/>
    <p:sldId id="460" r:id="rId6"/>
    <p:sldId id="457" r:id="rId7"/>
    <p:sldId id="396" r:id="rId8"/>
    <p:sldId id="392" r:id="rId9"/>
    <p:sldId id="458" r:id="rId10"/>
    <p:sldId id="393" r:id="rId11"/>
    <p:sldId id="394" r:id="rId12"/>
    <p:sldId id="477" r:id="rId13"/>
    <p:sldId id="469" r:id="rId14"/>
    <p:sldId id="467" r:id="rId15"/>
    <p:sldId id="465" r:id="rId16"/>
    <p:sldId id="473" r:id="rId17"/>
    <p:sldId id="475" r:id="rId18"/>
    <p:sldId id="474" r:id="rId19"/>
    <p:sldId id="476" r:id="rId20"/>
    <p:sldId id="478" r:id="rId21"/>
    <p:sldId id="425" r:id="rId22"/>
    <p:sldId id="490" r:id="rId23"/>
    <p:sldId id="491" r:id="rId24"/>
    <p:sldId id="423" r:id="rId25"/>
    <p:sldId id="400" r:id="rId26"/>
    <p:sldId id="399" r:id="rId27"/>
    <p:sldId id="401" r:id="rId28"/>
    <p:sldId id="402" r:id="rId29"/>
    <p:sldId id="489" r:id="rId30"/>
    <p:sldId id="404" r:id="rId31"/>
    <p:sldId id="405" r:id="rId32"/>
    <p:sldId id="448" r:id="rId33"/>
    <p:sldId id="492" r:id="rId34"/>
    <p:sldId id="403" r:id="rId35"/>
    <p:sldId id="406" r:id="rId36"/>
    <p:sldId id="407" r:id="rId37"/>
    <p:sldId id="479" r:id="rId38"/>
    <p:sldId id="426" r:id="rId39"/>
    <p:sldId id="427" r:id="rId40"/>
    <p:sldId id="481" r:id="rId41"/>
    <p:sldId id="428" r:id="rId42"/>
    <p:sldId id="429" r:id="rId43"/>
    <p:sldId id="430" r:id="rId44"/>
    <p:sldId id="463" r:id="rId45"/>
    <p:sldId id="431" r:id="rId46"/>
    <p:sldId id="484" r:id="rId47"/>
    <p:sldId id="468" r:id="rId48"/>
    <p:sldId id="433" r:id="rId49"/>
    <p:sldId id="434" r:id="rId50"/>
    <p:sldId id="470" r:id="rId51"/>
    <p:sldId id="435" r:id="rId52"/>
    <p:sldId id="436" r:id="rId53"/>
    <p:sldId id="437" r:id="rId54"/>
    <p:sldId id="495" r:id="rId55"/>
    <p:sldId id="496" r:id="rId56"/>
    <p:sldId id="438" r:id="rId57"/>
    <p:sldId id="439" r:id="rId58"/>
    <p:sldId id="482" r:id="rId59"/>
    <p:sldId id="483" r:id="rId60"/>
    <p:sldId id="449" r:id="rId61"/>
    <p:sldId id="442" r:id="rId62"/>
    <p:sldId id="443" r:id="rId63"/>
    <p:sldId id="444" r:id="rId64"/>
    <p:sldId id="445" r:id="rId65"/>
    <p:sldId id="446" r:id="rId66"/>
    <p:sldId id="486" r:id="rId67"/>
    <p:sldId id="487" r:id="rId68"/>
    <p:sldId id="493" r:id="rId69"/>
    <p:sldId id="450" r:id="rId70"/>
    <p:sldId id="494" r:id="rId71"/>
  </p:sldIdLst>
  <p:sldSz cx="9906000" cy="6858000" type="A4"/>
  <p:notesSz cx="6858000" cy="9144000"/>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accent2"/>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99"/>
    <a:srgbClr val="FFFF00"/>
    <a:srgbClr val="04D47B"/>
    <a:srgbClr val="03AF65"/>
    <a:srgbClr val="00D0A8"/>
    <a:srgbClr val="00FFCC"/>
    <a:srgbClr val="99FFC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autoAdjust="0"/>
  </p:normalViewPr>
  <p:slideViewPr>
    <p:cSldViewPr>
      <p:cViewPr varScale="1">
        <p:scale>
          <a:sx n="71" d="100"/>
          <a:sy n="71" d="100"/>
        </p:scale>
        <p:origin x="848" y="44"/>
      </p:cViewPr>
      <p:guideLst>
        <p:guide orient="horz" pos="2160"/>
        <p:guide pos="3120"/>
      </p:guideLst>
    </p:cSldViewPr>
  </p:slideViewPr>
  <p:outlineViewPr>
    <p:cViewPr>
      <p:scale>
        <a:sx n="25" d="100"/>
        <a:sy n="25" d="100"/>
      </p:scale>
      <p:origin x="0" y="0"/>
    </p:cViewPr>
    <p:sldLst>
      <p:sld r:id="rId1" collapse="1"/>
    </p:sldLst>
  </p:outlineViewPr>
  <p:notesTextViewPr>
    <p:cViewPr>
      <p:scale>
        <a:sx n="100" d="100"/>
        <a:sy n="100" d="100"/>
      </p:scale>
      <p:origin x="0" y="0"/>
    </p:cViewPr>
  </p:notesTextViewPr>
  <p:sorterViewPr>
    <p:cViewPr>
      <p:scale>
        <a:sx n="66" d="100"/>
        <a:sy n="66" d="100"/>
      </p:scale>
      <p:origin x="0" y="7482"/>
    </p:cViewPr>
  </p:sorterViewPr>
  <p:notesViewPr>
    <p:cSldViewPr>
      <p:cViewPr>
        <p:scale>
          <a:sx n="100" d="100"/>
          <a:sy n="100" d="100"/>
        </p:scale>
        <p:origin x="-186" y="349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Arial" charset="0"/>
              </a:defRPr>
            </a:lvl1pPr>
          </a:lstStyle>
          <a:p>
            <a:pPr>
              <a:defRPr/>
            </a:pPr>
            <a:endParaRPr lang="zh-CN" altLang="en-US"/>
          </a:p>
        </p:txBody>
      </p:sp>
      <p:sp>
        <p:nvSpPr>
          <p:cNvPr id="2877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Arial" charset="0"/>
              </a:defRPr>
            </a:lvl1pPr>
          </a:lstStyle>
          <a:p>
            <a:pPr>
              <a:defRPr/>
            </a:pPr>
            <a:endParaRPr lang="en-US" altLang="zh-CN"/>
          </a:p>
        </p:txBody>
      </p:sp>
      <p:sp>
        <p:nvSpPr>
          <p:cNvPr id="2877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Arial" charset="0"/>
              </a:defRPr>
            </a:lvl1pPr>
          </a:lstStyle>
          <a:p>
            <a:pPr>
              <a:defRPr/>
            </a:pPr>
            <a:endParaRPr lang="en-US" altLang="zh-CN"/>
          </a:p>
        </p:txBody>
      </p:sp>
      <p:sp>
        <p:nvSpPr>
          <p:cNvPr id="2877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0F8EB4D2-9C30-47D5-BFAC-6E20C287363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Arial" charset="0"/>
              </a:defRPr>
            </a:lvl1pPr>
          </a:lstStyle>
          <a:p>
            <a:pPr>
              <a:defRPr/>
            </a:pPr>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Arial"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Arial"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401D6713-6AFB-47CF-853B-14C6CC1809D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328713C-9F7D-495E-9A9C-27A3C1BB62B0}" type="slidenum">
              <a:rPr lang="en-US" altLang="zh-CN" smtClean="0">
                <a:latin typeface="Arial" panose="020B0604020202020204" pitchFamily="34" charset="0"/>
              </a:rPr>
              <a:pPr>
                <a:spcBef>
                  <a:spcPct val="0"/>
                </a:spcBef>
              </a:pPr>
              <a:t>66</a:t>
            </a:fld>
            <a:endParaRPr lang="en-US" altLang="zh-CN" smtClean="0">
              <a:latin typeface="Arial" panose="020B060402020202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4B6C504-F6AD-4F44-B57E-614A5F488CBD}" type="slidenum">
              <a:rPr lang="en-US" altLang="zh-CN" smtClean="0">
                <a:latin typeface="Arial" panose="020B0604020202020204" pitchFamily="34" charset="0"/>
              </a:rPr>
              <a:pPr>
                <a:spcBef>
                  <a:spcPct val="0"/>
                </a:spcBef>
              </a:pPr>
              <a:t>67</a:t>
            </a:fld>
            <a:endParaRPr lang="en-US" altLang="zh-CN" smtClean="0">
              <a:latin typeface="Arial"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246300570"/>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62632104"/>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260350"/>
            <a:ext cx="2105025" cy="62245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04850" y="260350"/>
            <a:ext cx="6162675" cy="62245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86175571"/>
      </p:ext>
    </p:extLst>
  </p:cSld>
  <p:clrMapOvr>
    <a:masterClrMapping/>
  </p:clrMapOvr>
  <p:transition>
    <p:zoom dir="in"/>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04850" y="260350"/>
            <a:ext cx="84201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04850" y="1989138"/>
            <a:ext cx="413385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1100" y="1989138"/>
            <a:ext cx="413385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12790078"/>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1325290"/>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530527744"/>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04850" y="1989138"/>
            <a:ext cx="413385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1100" y="1989138"/>
            <a:ext cx="413385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11251726"/>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46612144"/>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42354299"/>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2623900"/>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57559488"/>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86772366"/>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99"/>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04850" y="260350"/>
            <a:ext cx="8420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704850" y="1989138"/>
            <a:ext cx="84201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 Second level</a:t>
            </a:r>
          </a:p>
          <a:p>
            <a:pPr lvl="2"/>
            <a:r>
              <a:rPr lang="en-US" altLang="zh-CN" smtClean="0"/>
              <a:t> Third level</a:t>
            </a:r>
          </a:p>
        </p:txBody>
      </p:sp>
      <p:grpSp>
        <p:nvGrpSpPr>
          <p:cNvPr id="1028" name="Group 56"/>
          <p:cNvGrpSpPr>
            <a:grpSpLocks/>
          </p:cNvGrpSpPr>
          <p:nvPr/>
        </p:nvGrpSpPr>
        <p:grpSpPr bwMode="auto">
          <a:xfrm>
            <a:off x="742950" y="1341438"/>
            <a:ext cx="8420100" cy="0"/>
            <a:chOff x="468" y="1026"/>
            <a:chExt cx="5304" cy="0"/>
          </a:xfrm>
        </p:grpSpPr>
        <p:grpSp>
          <p:nvGrpSpPr>
            <p:cNvPr id="1029" name="Group 50"/>
            <p:cNvGrpSpPr>
              <a:grpSpLocks/>
            </p:cNvGrpSpPr>
            <p:nvPr/>
          </p:nvGrpSpPr>
          <p:grpSpPr bwMode="auto">
            <a:xfrm>
              <a:off x="468" y="1026"/>
              <a:ext cx="3848" cy="0"/>
              <a:chOff x="432" y="384"/>
              <a:chExt cx="3552" cy="0"/>
            </a:xfrm>
          </p:grpSpPr>
          <p:sp>
            <p:nvSpPr>
              <p:cNvPr id="1031" name="Line 35"/>
              <p:cNvSpPr>
                <a:spLocks noChangeShapeType="1"/>
              </p:cNvSpPr>
              <p:nvPr/>
            </p:nvSpPr>
            <p:spPr bwMode="auto">
              <a:xfrm>
                <a:off x="3696" y="384"/>
                <a:ext cx="288"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 name="Line 36"/>
              <p:cNvSpPr>
                <a:spLocks noChangeShapeType="1"/>
              </p:cNvSpPr>
              <p:nvPr/>
            </p:nvSpPr>
            <p:spPr bwMode="auto">
              <a:xfrm>
                <a:off x="3120" y="384"/>
                <a:ext cx="576"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3" name="Line 37"/>
              <p:cNvSpPr>
                <a:spLocks noChangeShapeType="1"/>
              </p:cNvSpPr>
              <p:nvPr/>
            </p:nvSpPr>
            <p:spPr bwMode="auto">
              <a:xfrm>
                <a:off x="2544" y="384"/>
                <a:ext cx="576"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 name="Line 38"/>
              <p:cNvSpPr>
                <a:spLocks noChangeShapeType="1"/>
              </p:cNvSpPr>
              <p:nvPr/>
            </p:nvSpPr>
            <p:spPr bwMode="auto">
              <a:xfrm>
                <a:off x="1968" y="384"/>
                <a:ext cx="576" cy="0"/>
              </a:xfrm>
              <a:prstGeom prst="line">
                <a:avLst/>
              </a:prstGeom>
              <a:noFill/>
              <a:ln w="9525">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5" name="Line 39"/>
              <p:cNvSpPr>
                <a:spLocks noChangeShapeType="1"/>
              </p:cNvSpPr>
              <p:nvPr/>
            </p:nvSpPr>
            <p:spPr bwMode="auto">
              <a:xfrm>
                <a:off x="1392" y="384"/>
                <a:ext cx="576" cy="0"/>
              </a:xfrm>
              <a:prstGeom prst="line">
                <a:avLst/>
              </a:prstGeom>
              <a:noFill/>
              <a:ln w="9525">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6" name="Line 40"/>
              <p:cNvSpPr>
                <a:spLocks noChangeShapeType="1"/>
              </p:cNvSpPr>
              <p:nvPr/>
            </p:nvSpPr>
            <p:spPr bwMode="auto">
              <a:xfrm>
                <a:off x="816" y="384"/>
                <a:ext cx="576" cy="0"/>
              </a:xfrm>
              <a:prstGeom prst="line">
                <a:avLst/>
              </a:prstGeom>
              <a:noFill/>
              <a:ln w="9525">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7" name="Line 41"/>
              <p:cNvSpPr>
                <a:spLocks noChangeShapeType="1"/>
              </p:cNvSpPr>
              <p:nvPr/>
            </p:nvSpPr>
            <p:spPr bwMode="auto">
              <a:xfrm>
                <a:off x="432" y="384"/>
                <a:ext cx="480" cy="0"/>
              </a:xfrm>
              <a:prstGeom prst="line">
                <a:avLst/>
              </a:prstGeom>
              <a:noFill/>
              <a:ln w="9525">
                <a:solidFill>
                  <a:srgbClr val="FFFF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30" name="Line 53"/>
            <p:cNvSpPr>
              <a:spLocks noChangeShapeType="1"/>
            </p:cNvSpPr>
            <p:nvPr/>
          </p:nvSpPr>
          <p:spPr bwMode="auto">
            <a:xfrm>
              <a:off x="4316" y="1026"/>
              <a:ext cx="1456"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zoom dir="in"/>
  </p:transition>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Univers" pitchFamily="34" charset="0"/>
          <a:ea typeface="宋体" pitchFamily="2" charset="-122"/>
        </a:defRPr>
      </a:lvl2pPr>
      <a:lvl3pPr algn="ctr" rtl="0" eaLnBrk="0" fontAlgn="base" hangingPunct="0">
        <a:spcBef>
          <a:spcPct val="0"/>
        </a:spcBef>
        <a:spcAft>
          <a:spcPct val="0"/>
        </a:spcAft>
        <a:defRPr sz="3600" b="1">
          <a:solidFill>
            <a:schemeClr val="tx2"/>
          </a:solidFill>
          <a:latin typeface="Univers" pitchFamily="34" charset="0"/>
          <a:ea typeface="宋体" pitchFamily="2" charset="-122"/>
        </a:defRPr>
      </a:lvl3pPr>
      <a:lvl4pPr algn="ctr" rtl="0" eaLnBrk="0" fontAlgn="base" hangingPunct="0">
        <a:spcBef>
          <a:spcPct val="0"/>
        </a:spcBef>
        <a:spcAft>
          <a:spcPct val="0"/>
        </a:spcAft>
        <a:defRPr sz="3600" b="1">
          <a:solidFill>
            <a:schemeClr val="tx2"/>
          </a:solidFill>
          <a:latin typeface="Univers" pitchFamily="34" charset="0"/>
          <a:ea typeface="宋体" pitchFamily="2" charset="-122"/>
        </a:defRPr>
      </a:lvl4pPr>
      <a:lvl5pPr algn="ctr" rtl="0" eaLnBrk="0" fontAlgn="base" hangingPunct="0">
        <a:spcBef>
          <a:spcPct val="0"/>
        </a:spcBef>
        <a:spcAft>
          <a:spcPct val="0"/>
        </a:spcAft>
        <a:defRPr sz="3600" b="1">
          <a:solidFill>
            <a:schemeClr val="tx2"/>
          </a:solidFill>
          <a:latin typeface="Univers" pitchFamily="34" charset="0"/>
          <a:ea typeface="宋体" pitchFamily="2" charset="-122"/>
        </a:defRPr>
      </a:lvl5pPr>
      <a:lvl6pPr marL="457200" algn="ctr" rtl="0" eaLnBrk="0" fontAlgn="base" hangingPunct="0">
        <a:spcBef>
          <a:spcPct val="0"/>
        </a:spcBef>
        <a:spcAft>
          <a:spcPct val="0"/>
        </a:spcAft>
        <a:defRPr sz="3600" b="1">
          <a:solidFill>
            <a:schemeClr val="tx2"/>
          </a:solidFill>
          <a:latin typeface="Univers" pitchFamily="34" charset="0"/>
          <a:ea typeface="宋体" pitchFamily="2" charset="-122"/>
        </a:defRPr>
      </a:lvl6pPr>
      <a:lvl7pPr marL="914400" algn="ctr" rtl="0" eaLnBrk="0" fontAlgn="base" hangingPunct="0">
        <a:spcBef>
          <a:spcPct val="0"/>
        </a:spcBef>
        <a:spcAft>
          <a:spcPct val="0"/>
        </a:spcAft>
        <a:defRPr sz="3600" b="1">
          <a:solidFill>
            <a:schemeClr val="tx2"/>
          </a:solidFill>
          <a:latin typeface="Univers" pitchFamily="34" charset="0"/>
          <a:ea typeface="宋体" pitchFamily="2" charset="-122"/>
        </a:defRPr>
      </a:lvl7pPr>
      <a:lvl8pPr marL="1371600" algn="ctr" rtl="0" eaLnBrk="0" fontAlgn="base" hangingPunct="0">
        <a:spcBef>
          <a:spcPct val="0"/>
        </a:spcBef>
        <a:spcAft>
          <a:spcPct val="0"/>
        </a:spcAft>
        <a:defRPr sz="3600" b="1">
          <a:solidFill>
            <a:schemeClr val="tx2"/>
          </a:solidFill>
          <a:latin typeface="Univers" pitchFamily="34" charset="0"/>
          <a:ea typeface="宋体" pitchFamily="2" charset="-122"/>
        </a:defRPr>
      </a:lvl8pPr>
      <a:lvl9pPr marL="1828800" algn="ctr" rtl="0" eaLnBrk="0" fontAlgn="base" hangingPunct="0">
        <a:spcBef>
          <a:spcPct val="0"/>
        </a:spcBef>
        <a:spcAft>
          <a:spcPct val="0"/>
        </a:spcAft>
        <a:defRPr sz="3600" b="1">
          <a:solidFill>
            <a:schemeClr val="tx2"/>
          </a:solidFill>
          <a:latin typeface="Univers" pitchFamily="34" charset="0"/>
          <a:ea typeface="宋体" pitchFamily="2" charset="-122"/>
        </a:defRPr>
      </a:lvl9pPr>
    </p:titleStyle>
    <p:bodyStyle>
      <a:lvl1pPr marL="342900" indent="-342900" algn="l" rtl="0" eaLnBrk="0" fontAlgn="base" hangingPunct="0">
        <a:spcBef>
          <a:spcPct val="20000"/>
        </a:spcBef>
        <a:spcAft>
          <a:spcPct val="0"/>
        </a:spcAft>
        <a:buClr>
          <a:srgbClr val="FFFFFF"/>
        </a:buClr>
        <a:buFont typeface="Wingdings" panose="05000000000000000000" pitchFamily="2" charset="2"/>
        <a:buChar char="l"/>
        <a:defRPr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FFFF"/>
        </a:buClr>
        <a:buChar char="+"/>
        <a:defRPr sz="2700">
          <a:solidFill>
            <a:schemeClr val="tx1"/>
          </a:solidFill>
          <a:latin typeface="+mn-lt"/>
          <a:ea typeface="+mn-ea"/>
        </a:defRPr>
      </a:lvl2pPr>
      <a:lvl3pPr marL="1085850" indent="-228600" algn="l" rtl="0" eaLnBrk="0" fontAlgn="base" hangingPunct="0">
        <a:spcBef>
          <a:spcPct val="20000"/>
        </a:spcBef>
        <a:spcAft>
          <a:spcPct val="0"/>
        </a:spcAft>
        <a:buClr>
          <a:srgbClr val="FFFFFF"/>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eaLnBrk="0" fontAlgn="base" hangingPunct="0">
        <a:spcBef>
          <a:spcPct val="20000"/>
        </a:spcBef>
        <a:spcAft>
          <a:spcPct val="0"/>
        </a:spcAft>
        <a:buChar char="»"/>
        <a:defRPr sz="2000">
          <a:solidFill>
            <a:schemeClr val="tx1"/>
          </a:solidFill>
          <a:latin typeface="Arial" charset="0"/>
          <a:ea typeface="+mn-ea"/>
        </a:defRPr>
      </a:lvl6pPr>
      <a:lvl7pPr marL="2971800" indent="-228600" algn="l" rtl="0" eaLnBrk="0" fontAlgn="base" hangingPunct="0">
        <a:spcBef>
          <a:spcPct val="20000"/>
        </a:spcBef>
        <a:spcAft>
          <a:spcPct val="0"/>
        </a:spcAft>
        <a:buChar char="»"/>
        <a:defRPr sz="2000">
          <a:solidFill>
            <a:schemeClr val="tx1"/>
          </a:solidFill>
          <a:latin typeface="Arial" charset="0"/>
          <a:ea typeface="+mn-ea"/>
        </a:defRPr>
      </a:lvl7pPr>
      <a:lvl8pPr marL="3429000" indent="-228600" algn="l" rtl="0" eaLnBrk="0" fontAlgn="base" hangingPunct="0">
        <a:spcBef>
          <a:spcPct val="20000"/>
        </a:spcBef>
        <a:spcAft>
          <a:spcPct val="0"/>
        </a:spcAft>
        <a:buChar char="»"/>
        <a:defRPr sz="2000">
          <a:solidFill>
            <a:schemeClr val="tx1"/>
          </a:solidFill>
          <a:latin typeface="Arial" charset="0"/>
          <a:ea typeface="+mn-ea"/>
        </a:defRPr>
      </a:lvl8pPr>
      <a:lvl9pPr marL="3886200" indent="-228600" algn="l" rtl="0" eaLnBrk="0" fontAlgn="base" hangingPunct="0">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6.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7.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oleObject" Target="../embeddings/oleObject2.bin"/><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9.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image" Target="../media/image20.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18.vml"/><Relationship Id="rId4" Type="http://schemas.openxmlformats.org/officeDocument/2006/relationships/image" Target="../media/image21.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9.vml"/><Relationship Id="rId4" Type="http://schemas.openxmlformats.org/officeDocument/2006/relationships/image" Target="../media/image22.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20.vml"/><Relationship Id="rId4" Type="http://schemas.openxmlformats.org/officeDocument/2006/relationships/image" Target="../media/image23.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2.xml"/><Relationship Id="rId1" Type="http://schemas.openxmlformats.org/officeDocument/2006/relationships/vmlDrawing" Target="../drawings/vmlDrawing21.vml"/><Relationship Id="rId4" Type="http://schemas.openxmlformats.org/officeDocument/2006/relationships/image" Target="../media/image24.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22.vml"/><Relationship Id="rId4" Type="http://schemas.openxmlformats.org/officeDocument/2006/relationships/image" Target="../media/image25.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23.vml"/><Relationship Id="rId4" Type="http://schemas.openxmlformats.org/officeDocument/2006/relationships/image" Target="../media/image26.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24.vml"/><Relationship Id="rId4" Type="http://schemas.openxmlformats.org/officeDocument/2006/relationships/image" Target="../media/image27.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1949450" y="1700213"/>
            <a:ext cx="5811838" cy="474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Clr>
                <a:schemeClr val="tx1"/>
              </a:buClr>
              <a:buFont typeface="Wingdings" panose="05000000000000000000" pitchFamily="2" charset="2"/>
              <a:buChar char="Ø"/>
            </a:pPr>
            <a:r>
              <a:rPr lang="zh-CN" altLang="en-US" sz="3200" dirty="0">
                <a:latin typeface="宋体" panose="02010600030101010101" pitchFamily="2" charset="-122"/>
              </a:rPr>
              <a:t>实存管理方式 </a:t>
            </a:r>
            <a:endParaRPr lang="en-US" altLang="zh-CN" sz="3200" dirty="0">
              <a:latin typeface="宋体" panose="02010600030101010101" pitchFamily="2" charset="-122"/>
            </a:endParaRPr>
          </a:p>
          <a:p>
            <a:pPr lvl="1">
              <a:lnSpc>
                <a:spcPct val="120000"/>
              </a:lnSpc>
              <a:spcBef>
                <a:spcPct val="0"/>
              </a:spcBef>
              <a:buClr>
                <a:schemeClr val="tx1"/>
              </a:buClr>
              <a:buFontTx/>
              <a:buNone/>
            </a:pPr>
            <a:r>
              <a:rPr lang="zh-CN" altLang="en-US" sz="3200">
                <a:latin typeface="宋体" panose="02010600030101010101" pitchFamily="2" charset="-122"/>
              </a:rPr>
              <a:t>基本分页式</a:t>
            </a:r>
            <a:r>
              <a:rPr lang="zh-CN" altLang="en-US" sz="3200" smtClean="0">
                <a:latin typeface="宋体" panose="02010600030101010101" pitchFamily="2" charset="-122"/>
              </a:rPr>
              <a:t>存储管理 </a:t>
            </a:r>
            <a:endParaRPr lang="en-US" altLang="zh-CN" sz="3200">
              <a:latin typeface="宋体" panose="02010600030101010101" pitchFamily="2" charset="-122"/>
            </a:endParaRPr>
          </a:p>
          <a:p>
            <a:pPr lvl="1">
              <a:lnSpc>
                <a:spcPct val="120000"/>
              </a:lnSpc>
              <a:spcBef>
                <a:spcPct val="0"/>
              </a:spcBef>
              <a:buClr>
                <a:schemeClr val="tx1"/>
              </a:buClr>
              <a:buFontTx/>
              <a:buNone/>
            </a:pPr>
            <a:r>
              <a:rPr lang="zh-CN" altLang="en-US" sz="3200" dirty="0">
                <a:latin typeface="宋体" panose="02010600030101010101" pitchFamily="2" charset="-122"/>
              </a:rPr>
              <a:t>基本分段式存储管理</a:t>
            </a:r>
          </a:p>
          <a:p>
            <a:pPr lvl="1">
              <a:lnSpc>
                <a:spcPct val="120000"/>
              </a:lnSpc>
              <a:spcBef>
                <a:spcPct val="0"/>
              </a:spcBef>
              <a:buClr>
                <a:schemeClr val="tx1"/>
              </a:buClr>
              <a:buFontTx/>
              <a:buNone/>
            </a:pPr>
            <a:r>
              <a:rPr lang="zh-CN" altLang="en-US" sz="3200" dirty="0">
                <a:latin typeface="宋体" panose="02010600030101010101" pitchFamily="2" charset="-122"/>
              </a:rPr>
              <a:t>基本段页存储管理</a:t>
            </a:r>
          </a:p>
          <a:p>
            <a:pPr>
              <a:lnSpc>
                <a:spcPct val="120000"/>
              </a:lnSpc>
              <a:spcBef>
                <a:spcPct val="0"/>
              </a:spcBef>
              <a:buClr>
                <a:schemeClr val="tx1"/>
              </a:buClr>
              <a:buFont typeface="Wingdings" panose="05000000000000000000" pitchFamily="2" charset="2"/>
              <a:buChar char="Ø"/>
            </a:pPr>
            <a:r>
              <a:rPr lang="zh-CN" altLang="en-US" sz="3200" dirty="0">
                <a:latin typeface="宋体" panose="02010600030101010101" pitchFamily="2" charset="-122"/>
              </a:rPr>
              <a:t>虚存管理方式</a:t>
            </a:r>
          </a:p>
          <a:p>
            <a:pPr lvl="1">
              <a:lnSpc>
                <a:spcPct val="120000"/>
              </a:lnSpc>
              <a:spcBef>
                <a:spcPct val="0"/>
              </a:spcBef>
              <a:buClr>
                <a:schemeClr val="tx1"/>
              </a:buClr>
              <a:buFontTx/>
              <a:buNone/>
            </a:pPr>
            <a:r>
              <a:rPr lang="zh-CN" altLang="en-US" sz="3200" dirty="0">
                <a:latin typeface="宋体" panose="02010600030101010101" pitchFamily="2" charset="-122"/>
              </a:rPr>
              <a:t>请求分页式存储管理</a:t>
            </a:r>
            <a:endParaRPr lang="en-US" altLang="zh-CN" sz="3200" dirty="0">
              <a:latin typeface="宋体" panose="02010600030101010101" pitchFamily="2" charset="-122"/>
            </a:endParaRPr>
          </a:p>
          <a:p>
            <a:pPr lvl="1">
              <a:lnSpc>
                <a:spcPct val="120000"/>
              </a:lnSpc>
              <a:spcBef>
                <a:spcPct val="0"/>
              </a:spcBef>
              <a:buClr>
                <a:schemeClr val="tx1"/>
              </a:buClr>
              <a:buFontTx/>
              <a:buNone/>
            </a:pPr>
            <a:r>
              <a:rPr lang="zh-CN" altLang="en-US" sz="3200" dirty="0">
                <a:latin typeface="宋体" panose="02010600030101010101" pitchFamily="2" charset="-122"/>
              </a:rPr>
              <a:t>请求分段式存储管理</a:t>
            </a:r>
          </a:p>
          <a:p>
            <a:pPr lvl="1">
              <a:lnSpc>
                <a:spcPct val="120000"/>
              </a:lnSpc>
              <a:spcBef>
                <a:spcPct val="0"/>
              </a:spcBef>
              <a:buClr>
                <a:schemeClr val="tx1"/>
              </a:buClr>
              <a:buFontTx/>
              <a:buChar char="•"/>
            </a:pPr>
            <a:endParaRPr lang="zh-CN" altLang="en-US" sz="3200" dirty="0">
              <a:latin typeface="宋体" panose="02010600030101010101" pitchFamily="2" charset="-122"/>
            </a:endParaRPr>
          </a:p>
        </p:txBody>
      </p:sp>
      <p:sp>
        <p:nvSpPr>
          <p:cNvPr id="24579" name="矩形 4"/>
          <p:cNvSpPr>
            <a:spLocks noChangeArrowheads="1"/>
          </p:cNvSpPr>
          <p:nvPr/>
        </p:nvSpPr>
        <p:spPr bwMode="auto">
          <a:xfrm>
            <a:off x="1519238" y="620713"/>
            <a:ext cx="6867525" cy="1323975"/>
          </a:xfrm>
          <a:prstGeom prst="rect">
            <a:avLst/>
          </a:prstGeom>
          <a:noFill/>
          <a:ln w="9525">
            <a:noFill/>
            <a:miter lim="800000"/>
            <a:headEnd/>
            <a:tailEnd/>
          </a:ln>
        </p:spPr>
        <p:txBody>
          <a:bodyPr wrap="none">
            <a:spAutoFit/>
          </a:bodyPr>
          <a:lstStyle/>
          <a:p>
            <a:pPr algn="ctr">
              <a:defRPr/>
            </a:pPr>
            <a:r>
              <a:rPr lang="zh-CN" altLang="en-US" sz="4000" dirty="0">
                <a:latin typeface="华文彩云" pitchFamily="2" charset="-122"/>
                <a:ea typeface="华文彩云" pitchFamily="2" charset="-122"/>
              </a:rPr>
              <a:t>存储器管理</a:t>
            </a:r>
            <a:r>
              <a:rPr lang="en-US" altLang="zh-CN" sz="4000" dirty="0">
                <a:latin typeface="+mn-ea"/>
                <a:ea typeface="+mn-ea"/>
              </a:rPr>
              <a:t>--</a:t>
            </a:r>
            <a:r>
              <a:rPr lang="zh-CN" altLang="en-US" sz="4000" dirty="0">
                <a:solidFill>
                  <a:srgbClr val="FFFF00"/>
                </a:solidFill>
                <a:latin typeface="宋体" pitchFamily="2" charset="-122"/>
              </a:rPr>
              <a:t>离散的分配方式</a:t>
            </a:r>
            <a:endParaRPr lang="en-US" altLang="zh-CN" sz="4000" dirty="0">
              <a:solidFill>
                <a:srgbClr val="FFFF00"/>
              </a:solidFill>
              <a:latin typeface="宋体" pitchFamily="2" charset="-122"/>
            </a:endParaRPr>
          </a:p>
          <a:p>
            <a:pPr algn="ctr">
              <a:defRPr/>
            </a:pPr>
            <a:endParaRPr lang="zh-CN" altLang="en-US" sz="4000" dirty="0">
              <a:latin typeface="Arial" charset="0"/>
            </a:endParaRPr>
          </a:p>
        </p:txBody>
      </p:sp>
    </p:spTree>
  </p:cSld>
  <p:clrMapOvr>
    <a:masterClrMapping/>
  </p:clrMapOvr>
  <p:transition>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a:defRPr/>
            </a:pPr>
            <a:r>
              <a:rPr lang="zh-CN" altLang="en-US" dirty="0" smtClean="0">
                <a:solidFill>
                  <a:schemeClr val="tx1"/>
                </a:solidFill>
                <a:latin typeface="+mj-ea"/>
              </a:rPr>
              <a:t>基本地址变换机构</a:t>
            </a:r>
          </a:p>
        </p:txBody>
      </p:sp>
      <p:grpSp>
        <p:nvGrpSpPr>
          <p:cNvPr id="13315" name="Group 7"/>
          <p:cNvGrpSpPr>
            <a:grpSpLocks/>
          </p:cNvGrpSpPr>
          <p:nvPr/>
        </p:nvGrpSpPr>
        <p:grpSpPr bwMode="auto">
          <a:xfrm>
            <a:off x="344488" y="1484313"/>
            <a:ext cx="9217025" cy="5113337"/>
            <a:chOff x="217" y="935"/>
            <a:chExt cx="5897" cy="3385"/>
          </a:xfrm>
        </p:grpSpPr>
        <p:sp>
          <p:nvSpPr>
            <p:cNvPr id="13316" name="Rectangle 4"/>
            <p:cNvSpPr>
              <a:spLocks noChangeArrowheads="1"/>
            </p:cNvSpPr>
            <p:nvPr/>
          </p:nvSpPr>
          <p:spPr bwMode="auto">
            <a:xfrm>
              <a:off x="217" y="935"/>
              <a:ext cx="5897" cy="3385"/>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13317" name="Object 5"/>
            <p:cNvGraphicFramePr>
              <a:graphicFrameLocks noChangeAspect="1"/>
            </p:cNvGraphicFramePr>
            <p:nvPr/>
          </p:nvGraphicFramePr>
          <p:xfrm>
            <a:off x="353" y="981"/>
            <a:ext cx="5443" cy="3220"/>
          </p:xfrm>
          <a:graphic>
            <a:graphicData uri="http://schemas.openxmlformats.org/presentationml/2006/ole">
              <mc:AlternateContent xmlns:mc="http://schemas.openxmlformats.org/markup-compatibility/2006">
                <mc:Choice xmlns:v="urn:schemas-microsoft-com:vml" Requires="v">
                  <p:oleObj spid="_x0000_s13321" name="VISIO" r:id="rId3" imgW="3238500" imgH="1866900" progId="Visio.Drawing.11">
                    <p:embed/>
                  </p:oleObj>
                </mc:Choice>
                <mc:Fallback>
                  <p:oleObj name="VISIO" r:id="rId3" imgW="3238500" imgH="186690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 y="981"/>
                          <a:ext cx="5443" cy="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a:defRPr/>
            </a:pPr>
            <a:r>
              <a:rPr lang="zh-CN" altLang="en-US" dirty="0" smtClean="0">
                <a:solidFill>
                  <a:schemeClr val="tx1"/>
                </a:solidFill>
                <a:latin typeface="+mj-ea"/>
              </a:rPr>
              <a:t>具有快表的地址变换</a:t>
            </a:r>
          </a:p>
        </p:txBody>
      </p:sp>
      <p:grpSp>
        <p:nvGrpSpPr>
          <p:cNvPr id="14339" name="Group 7"/>
          <p:cNvGrpSpPr>
            <a:grpSpLocks/>
          </p:cNvGrpSpPr>
          <p:nvPr/>
        </p:nvGrpSpPr>
        <p:grpSpPr bwMode="auto">
          <a:xfrm>
            <a:off x="633413" y="1484313"/>
            <a:ext cx="8640762" cy="5229225"/>
            <a:chOff x="262" y="935"/>
            <a:chExt cx="5443" cy="3294"/>
          </a:xfrm>
        </p:grpSpPr>
        <p:sp>
          <p:nvSpPr>
            <p:cNvPr id="14340" name="Rectangle 4"/>
            <p:cNvSpPr>
              <a:spLocks noChangeArrowheads="1"/>
            </p:cNvSpPr>
            <p:nvPr/>
          </p:nvSpPr>
          <p:spPr bwMode="auto">
            <a:xfrm>
              <a:off x="262" y="935"/>
              <a:ext cx="5443" cy="3294"/>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14341" name="Object 5"/>
            <p:cNvGraphicFramePr>
              <a:graphicFrameLocks noChangeAspect="1"/>
            </p:cNvGraphicFramePr>
            <p:nvPr/>
          </p:nvGraphicFramePr>
          <p:xfrm>
            <a:off x="444" y="1012"/>
            <a:ext cx="5125" cy="3202"/>
          </p:xfrm>
          <a:graphic>
            <a:graphicData uri="http://schemas.openxmlformats.org/presentationml/2006/ole">
              <mc:AlternateContent xmlns:mc="http://schemas.openxmlformats.org/markup-compatibility/2006">
                <mc:Choice xmlns:v="urn:schemas-microsoft-com:vml" Requires="v">
                  <p:oleObj spid="_x0000_s14345" name="VISIO" r:id="rId3" imgW="3566160" imgH="2225040" progId="Visio.Drawing.11">
                    <p:embed/>
                  </p:oleObj>
                </mc:Choice>
                <mc:Fallback>
                  <p:oleObj name="VISIO" r:id="rId3" imgW="3566160" imgH="222504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 y="1012"/>
                          <a:ext cx="5125" cy="3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smtClean="0"/>
              <a:t>思考</a:t>
            </a:r>
          </a:p>
        </p:txBody>
      </p:sp>
      <p:sp>
        <p:nvSpPr>
          <p:cNvPr id="15363" name="Rectangle 3"/>
          <p:cNvSpPr>
            <a:spLocks noGrp="1" noChangeArrowheads="1"/>
          </p:cNvSpPr>
          <p:nvPr>
            <p:ph type="body" idx="1"/>
          </p:nvPr>
        </p:nvSpPr>
        <p:spPr>
          <a:xfrm>
            <a:off x="704850" y="1773238"/>
            <a:ext cx="8420100" cy="4495800"/>
          </a:xfrm>
        </p:spPr>
        <p:txBody>
          <a:bodyPr/>
          <a:lstStyle/>
          <a:p>
            <a:r>
              <a:rPr lang="zh-CN" altLang="en-US" sz="2600" b="1" smtClean="0"/>
              <a:t>某系统采用页式存储管理策略，拥有逻辑空间</a:t>
            </a:r>
            <a:r>
              <a:rPr lang="en-US" altLang="zh-CN" sz="2600" b="1" smtClean="0"/>
              <a:t>32</a:t>
            </a:r>
            <a:r>
              <a:rPr lang="zh-CN" altLang="en-US" sz="2600" b="1" smtClean="0"/>
              <a:t>页，每页</a:t>
            </a:r>
            <a:r>
              <a:rPr lang="en-US" altLang="zh-CN" sz="2600" b="1" smtClean="0"/>
              <a:t>2K</a:t>
            </a:r>
            <a:r>
              <a:rPr lang="zh-CN" altLang="en-US" sz="2600" b="1" smtClean="0"/>
              <a:t>，拥有物理空间</a:t>
            </a:r>
            <a:r>
              <a:rPr lang="en-US" altLang="zh-CN" sz="2600" b="1" smtClean="0"/>
              <a:t>1M</a:t>
            </a:r>
            <a:r>
              <a:rPr lang="zh-CN" altLang="en-US" sz="2600" b="1" smtClean="0"/>
              <a:t>。</a:t>
            </a:r>
          </a:p>
          <a:p>
            <a:pPr lvl="1"/>
            <a:r>
              <a:rPr lang="zh-CN" altLang="en-US" sz="2300" b="1" smtClean="0"/>
              <a:t>写出逻辑地址的格式；</a:t>
            </a:r>
          </a:p>
          <a:p>
            <a:pPr lvl="1"/>
            <a:r>
              <a:rPr lang="zh-CN" altLang="en-US" sz="2300" b="1" smtClean="0"/>
              <a:t>若不考虑访问权限等，进程的页表有多少项？每项至少有多少位？</a:t>
            </a:r>
          </a:p>
          <a:p>
            <a:pPr lvl="1"/>
            <a:r>
              <a:rPr lang="zh-CN" altLang="en-US" sz="2300" b="1" smtClean="0"/>
              <a:t>如果物理空间减少一半，页表结构 应相应作怎样的改变？</a:t>
            </a:r>
          </a:p>
          <a:p>
            <a:pPr lvl="1"/>
            <a:endParaRPr lang="zh-CN" altLang="en-US" sz="2300" b="1" smtClean="0"/>
          </a:p>
          <a:p>
            <a:r>
              <a:rPr lang="zh-CN" altLang="en-US" sz="2400" b="1" smtClean="0"/>
              <a:t>已知某分页系统，主存容量为</a:t>
            </a:r>
            <a:r>
              <a:rPr lang="en-US" altLang="zh-CN" sz="2400" b="1" smtClean="0"/>
              <a:t>64K,</a:t>
            </a:r>
            <a:r>
              <a:rPr lang="zh-CN" altLang="en-US" sz="2400" b="1" smtClean="0"/>
              <a:t> 页面大小为</a:t>
            </a:r>
            <a:r>
              <a:rPr lang="en-US" altLang="zh-CN" sz="2400" b="1" smtClean="0"/>
              <a:t>1K</a:t>
            </a:r>
            <a:r>
              <a:rPr lang="zh-CN" altLang="en-US" sz="2400" b="1" smtClean="0"/>
              <a:t>，对一个</a:t>
            </a:r>
            <a:r>
              <a:rPr lang="en-US" altLang="zh-CN" sz="2400" b="1" smtClean="0"/>
              <a:t>4</a:t>
            </a:r>
            <a:r>
              <a:rPr lang="zh-CN" altLang="en-US" sz="2400" b="1" smtClean="0"/>
              <a:t>页大的作业，将第</a:t>
            </a:r>
            <a:r>
              <a:rPr lang="en-US" altLang="zh-CN" sz="2400" b="1" smtClean="0"/>
              <a:t>0</a:t>
            </a:r>
            <a:r>
              <a:rPr lang="zh-CN" altLang="en-US" sz="2400" b="1" smtClean="0"/>
              <a:t>、</a:t>
            </a:r>
            <a:r>
              <a:rPr lang="en-US" altLang="zh-CN" sz="2400" b="1" smtClean="0"/>
              <a:t>1</a:t>
            </a:r>
            <a:r>
              <a:rPr lang="zh-CN" altLang="en-US" sz="2400" b="1" smtClean="0"/>
              <a:t>、</a:t>
            </a:r>
            <a:r>
              <a:rPr lang="en-US" altLang="zh-CN" sz="2400" b="1" smtClean="0"/>
              <a:t>2</a:t>
            </a:r>
            <a:r>
              <a:rPr lang="zh-CN" altLang="en-US" sz="2400" b="1" smtClean="0"/>
              <a:t>、</a:t>
            </a:r>
            <a:r>
              <a:rPr lang="en-US" altLang="zh-CN" sz="2400" b="1" smtClean="0"/>
              <a:t>3</a:t>
            </a:r>
            <a:r>
              <a:rPr lang="zh-CN" altLang="en-US" sz="2400" b="1" smtClean="0"/>
              <a:t>页分配的主存的</a:t>
            </a:r>
            <a:r>
              <a:rPr lang="en-US" altLang="zh-CN" sz="2400" b="1" smtClean="0"/>
              <a:t>2</a:t>
            </a:r>
            <a:r>
              <a:rPr lang="zh-CN" altLang="en-US" sz="2400" b="1" smtClean="0"/>
              <a:t>，</a:t>
            </a:r>
            <a:r>
              <a:rPr lang="en-US" altLang="zh-CN" sz="2400" b="1" smtClean="0"/>
              <a:t>4</a:t>
            </a:r>
            <a:r>
              <a:rPr lang="zh-CN" altLang="en-US" sz="2400" b="1" smtClean="0"/>
              <a:t>，</a:t>
            </a:r>
            <a:r>
              <a:rPr lang="en-US" altLang="zh-CN" sz="2400" b="1" smtClean="0"/>
              <a:t>6</a:t>
            </a:r>
            <a:r>
              <a:rPr lang="zh-CN" altLang="en-US" sz="2400" b="1" smtClean="0"/>
              <a:t>，</a:t>
            </a:r>
            <a:r>
              <a:rPr lang="en-US" altLang="zh-CN" sz="2400" b="1" smtClean="0"/>
              <a:t>7</a:t>
            </a:r>
            <a:r>
              <a:rPr lang="zh-CN" altLang="en-US" sz="2400" b="1" smtClean="0"/>
              <a:t>，试将十进制的虚拟地址</a:t>
            </a:r>
            <a:r>
              <a:rPr lang="en-US" altLang="zh-CN" sz="2400" b="1" smtClean="0"/>
              <a:t>1023</a:t>
            </a:r>
            <a:r>
              <a:rPr lang="zh-CN" altLang="en-US" sz="2400" b="1" smtClean="0"/>
              <a:t>，</a:t>
            </a:r>
            <a:r>
              <a:rPr lang="en-US" altLang="zh-CN" sz="2400" b="1" smtClean="0"/>
              <a:t>2500</a:t>
            </a:r>
            <a:r>
              <a:rPr lang="zh-CN" altLang="en-US" sz="2400" b="1" smtClean="0"/>
              <a:t>，</a:t>
            </a:r>
            <a:r>
              <a:rPr lang="en-US" altLang="zh-CN" sz="2400" b="1" smtClean="0"/>
              <a:t>4500</a:t>
            </a:r>
            <a:r>
              <a:rPr lang="zh-CN" altLang="en-US" sz="2400" b="1" smtClean="0"/>
              <a:t>转换成物理地址。</a:t>
            </a:r>
            <a:endParaRPr lang="en-US" altLang="zh-CN" sz="2400" b="1" smtClean="0"/>
          </a:p>
          <a:p>
            <a:endParaRPr lang="zh-CN" altLang="en-US" sz="2400" b="1" smtClean="0"/>
          </a:p>
          <a:p>
            <a:endParaRPr lang="zh-CN" altLang="en-US" sz="2600" b="1" smtClean="0"/>
          </a:p>
          <a:p>
            <a:pPr lvl="1"/>
            <a:endParaRPr lang="zh-CN" altLang="en-US" sz="2300" b="1" smtClean="0"/>
          </a:p>
        </p:txBody>
      </p:sp>
    </p:spTree>
  </p:cSld>
  <p:clrMapOvr>
    <a:masterClrMapping/>
  </p:clrMapOvr>
  <p:transition>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60400" y="515938"/>
            <a:ext cx="8420100" cy="609600"/>
          </a:xfrm>
        </p:spPr>
        <p:txBody>
          <a:bodyPr/>
          <a:lstStyle/>
          <a:p>
            <a:r>
              <a:rPr lang="zh-CN" altLang="en-US" sz="4000" smtClean="0">
                <a:solidFill>
                  <a:schemeClr val="tx1"/>
                </a:solidFill>
              </a:rPr>
              <a:t>多级页表</a:t>
            </a:r>
          </a:p>
        </p:txBody>
      </p:sp>
      <p:sp>
        <p:nvSpPr>
          <p:cNvPr id="16387" name="Rectangle 3"/>
          <p:cNvSpPr>
            <a:spLocks noGrp="1" noChangeArrowheads="1"/>
          </p:cNvSpPr>
          <p:nvPr>
            <p:ph type="body" idx="1"/>
          </p:nvPr>
        </p:nvSpPr>
        <p:spPr>
          <a:xfrm>
            <a:off x="488950" y="1484313"/>
            <a:ext cx="9245600" cy="5086350"/>
          </a:xfrm>
        </p:spPr>
        <p:txBody>
          <a:bodyPr/>
          <a:lstStyle/>
          <a:p>
            <a:pPr>
              <a:lnSpc>
                <a:spcPct val="120000"/>
              </a:lnSpc>
              <a:spcBef>
                <a:spcPts val="600"/>
              </a:spcBef>
              <a:spcAft>
                <a:spcPts val="600"/>
              </a:spcAft>
            </a:pPr>
            <a:r>
              <a:rPr lang="zh-CN" altLang="en-US" sz="2400" b="1" smtClean="0"/>
              <a:t>虚拟地址空间很大而每页比较小，则进程页表太长。采用两级或多级页表。在两级页表时，指令所给出的地址分为三部分：页表号、页号和偏移地址。如</a:t>
            </a:r>
            <a:r>
              <a:rPr lang="en-US" altLang="zh-CN" sz="2400" b="1" smtClean="0"/>
              <a:t>SUN SPARC</a:t>
            </a:r>
            <a:r>
              <a:rPr lang="zh-CN" altLang="en-US" sz="2400" b="1" smtClean="0"/>
              <a:t>处理器支持三级页表，</a:t>
            </a:r>
            <a:r>
              <a:rPr lang="en-US" altLang="zh-CN" sz="2400" b="1" smtClean="0"/>
              <a:t>Motorola 68030</a:t>
            </a:r>
            <a:r>
              <a:rPr lang="zh-CN" altLang="en-US" sz="2400" b="1" smtClean="0"/>
              <a:t>支持四级页表。</a:t>
            </a:r>
            <a:endParaRPr lang="en-US" altLang="zh-CN" sz="2400" b="1" smtClean="0"/>
          </a:p>
          <a:p>
            <a:pPr>
              <a:lnSpc>
                <a:spcPct val="120000"/>
              </a:lnSpc>
              <a:spcBef>
                <a:spcPts val="600"/>
              </a:spcBef>
              <a:spcAft>
                <a:spcPts val="600"/>
              </a:spcAft>
            </a:pPr>
            <a:r>
              <a:rPr lang="zh-CN" altLang="en-US" sz="2400" b="1" smtClean="0"/>
              <a:t>为缩短查找时间，多级页表中的每级都可以装入到快表（即页表的高速缓存）中，并按照</a:t>
            </a:r>
            <a:r>
              <a:rPr lang="en-US" altLang="zh-CN" sz="2400" b="1" smtClean="0"/>
              <a:t>cache</a:t>
            </a:r>
            <a:r>
              <a:rPr lang="zh-CN" altLang="en-US" sz="2400" b="1" smtClean="0"/>
              <a:t>的原理进行更新。</a:t>
            </a:r>
          </a:p>
          <a:p>
            <a:pPr>
              <a:lnSpc>
                <a:spcPct val="120000"/>
              </a:lnSpc>
              <a:spcBef>
                <a:spcPts val="600"/>
              </a:spcBef>
              <a:spcAft>
                <a:spcPts val="600"/>
              </a:spcAft>
            </a:pPr>
            <a:r>
              <a:rPr lang="zh-CN" altLang="en-US" sz="2400" b="1" smtClean="0"/>
              <a:t>多级页表结构中，指令所给出的地址除偏移地址之外的各部分全是各级页表的页表号或页号，而各级页表中记录的全是物理页面号，指向下级页表或真正的被访问页。</a:t>
            </a:r>
          </a:p>
        </p:txBody>
      </p:sp>
    </p:spTree>
  </p:cSld>
  <p:clrMapOvr>
    <a:masterClrMapping/>
  </p:clrMapOvr>
  <p:transition>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0" y="188913"/>
            <a:ext cx="4968875" cy="1143000"/>
          </a:xfrm>
        </p:spPr>
        <p:txBody>
          <a:bodyPr/>
          <a:lstStyle/>
          <a:p>
            <a:r>
              <a:rPr lang="zh-CN" altLang="en-US" smtClean="0"/>
              <a:t>两级页表</a:t>
            </a:r>
          </a:p>
        </p:txBody>
      </p:sp>
      <p:pic>
        <p:nvPicPr>
          <p:cNvPr id="174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463" y="115888"/>
            <a:ext cx="4535487"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36650" y="1411288"/>
            <a:ext cx="7561263" cy="5446712"/>
          </a:xfrm>
        </p:spPr>
      </p:pic>
    </p:spTree>
  </p:cSld>
  <p:clrMapOvr>
    <a:masterClrMapping/>
  </p:clrMapOvr>
  <p:transition>
    <p:zoom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0025" y="1412875"/>
            <a:ext cx="9498013" cy="504031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lgn="ctr">
            <a:solidFill>
              <a:schemeClr val="tx1"/>
            </a:solidFill>
            <a:prstDash val="solid"/>
            <a:round/>
            <a:headEnd type="none" w="med" len="med"/>
            <a:tailEnd type="none" w="med" len="med"/>
          </a:ln>
          <a:effectLst/>
        </p:spPr>
        <p:txBody>
          <a:bodyPr/>
          <a:lstStyle/>
          <a:p>
            <a:pPr algn="ctr">
              <a:defRPr/>
            </a:pPr>
            <a:endParaRPr lang="zh-CN" altLang="en-US">
              <a:latin typeface="Arial" charset="0"/>
            </a:endParaRPr>
          </a:p>
        </p:txBody>
      </p:sp>
      <p:graphicFrame>
        <p:nvGraphicFramePr>
          <p:cNvPr id="18435" name="Object 2"/>
          <p:cNvGraphicFramePr>
            <a:graphicFrameLocks noChangeAspect="1"/>
          </p:cNvGraphicFramePr>
          <p:nvPr/>
        </p:nvGraphicFramePr>
        <p:xfrm>
          <a:off x="247650" y="2190750"/>
          <a:ext cx="9410700" cy="3470275"/>
        </p:xfrm>
        <a:graphic>
          <a:graphicData uri="http://schemas.openxmlformats.org/presentationml/2006/ole">
            <mc:AlternateContent xmlns:mc="http://schemas.openxmlformats.org/markup-compatibility/2006">
              <mc:Choice xmlns:v="urn:schemas-microsoft-com:vml" Requires="v">
                <p:oleObj spid="_x0000_s18440" name="VISIO" r:id="rId3" imgW="5617080" imgH="2244960" progId="Visio.Drawing.11">
                  <p:embed/>
                </p:oleObj>
              </mc:Choice>
              <mc:Fallback>
                <p:oleObj name="VISIO" r:id="rId3" imgW="5617080" imgH="224496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 y="2190750"/>
                        <a:ext cx="9410700" cy="347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9763" name="Text Box 3"/>
          <p:cNvSpPr txBox="1">
            <a:spLocks noChangeArrowheads="1"/>
          </p:cNvSpPr>
          <p:nvPr/>
        </p:nvSpPr>
        <p:spPr bwMode="auto">
          <a:xfrm>
            <a:off x="2908300" y="476250"/>
            <a:ext cx="4300538" cy="708025"/>
          </a:xfrm>
          <a:prstGeom prst="rect">
            <a:avLst/>
          </a:prstGeom>
          <a:noFill/>
          <a:ln w="9525">
            <a:noFill/>
            <a:miter lim="800000"/>
            <a:headEnd/>
            <a:tailEnd/>
          </a:ln>
          <a:effectLst/>
        </p:spPr>
        <p:txBody>
          <a:bodyPr wrap="none">
            <a:spAutoFit/>
          </a:bodyPr>
          <a:lstStyle/>
          <a:p>
            <a:pPr algn="ctr">
              <a:defRPr/>
            </a:pPr>
            <a:r>
              <a:rPr lang="zh-CN" altLang="en-US" sz="4000" dirty="0">
                <a:latin typeface="+mj-lt"/>
                <a:ea typeface="+mj-ea"/>
                <a:cs typeface="+mj-cs"/>
              </a:rPr>
              <a:t>多级页表地址映射</a:t>
            </a:r>
          </a:p>
        </p:txBody>
      </p:sp>
    </p:spTree>
  </p:cSld>
  <p:clrMapOvr>
    <a:masterClrMapping/>
  </p:clrMapOvr>
  <p:transition>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idx="1"/>
          </p:nvPr>
        </p:nvSpPr>
        <p:spPr>
          <a:xfrm>
            <a:off x="704850" y="1484313"/>
            <a:ext cx="8496300" cy="4495800"/>
          </a:xfrm>
        </p:spPr>
        <p:txBody>
          <a:bodyPr/>
          <a:lstStyle/>
          <a:p>
            <a:pPr>
              <a:lnSpc>
                <a:spcPct val="120000"/>
              </a:lnSpc>
              <a:spcBef>
                <a:spcPts val="600"/>
              </a:spcBef>
              <a:buFont typeface="Wingdings" panose="05000000000000000000" pitchFamily="2" charset="2"/>
              <a:buNone/>
            </a:pPr>
            <a:r>
              <a:rPr lang="en-US" altLang="zh-CN" sz="2400" b="1" smtClean="0">
                <a:latin typeface="Times New Roman" panose="02020603050405020304" pitchFamily="18" charset="0"/>
                <a:cs typeface="Times New Roman" panose="02020603050405020304" pitchFamily="18" charset="0"/>
              </a:rPr>
              <a:t>		</a:t>
            </a:r>
            <a:r>
              <a:rPr lang="zh-CN" altLang="en-US" sz="2400" b="1" smtClean="0">
                <a:latin typeface="Times New Roman" panose="02020603050405020304" pitchFamily="18" charset="0"/>
                <a:cs typeface="Times New Roman" panose="02020603050405020304" pitchFamily="18" charset="0"/>
              </a:rPr>
              <a:t>在分页系统中为每个进程配置一张页表，进程逻辑地址空间中的每一页，在页表中都对应有一个页表项。在现代计算机系统中通常允许一个进程的逻辑地址空间非常大，因此就有很多页表项，从而占用很多的内存空间。为了减少页表占用的内存空间而引入了</a:t>
            </a:r>
            <a:r>
              <a:rPr lang="zh-CN" altLang="en-US" sz="2400" b="1" smtClean="0">
                <a:solidFill>
                  <a:srgbClr val="FFFF00"/>
                </a:solidFill>
                <a:latin typeface="Times New Roman" panose="02020603050405020304" pitchFamily="18" charset="0"/>
                <a:cs typeface="Times New Roman" panose="02020603050405020304" pitchFamily="18" charset="0"/>
              </a:rPr>
              <a:t>反置页表</a:t>
            </a:r>
            <a:endParaRPr lang="en-US" altLang="zh-CN" sz="2400" b="1" smtClean="0">
              <a:solidFill>
                <a:srgbClr val="FFFF00"/>
              </a:solidFill>
              <a:latin typeface="Times New Roman" panose="02020603050405020304" pitchFamily="18" charset="0"/>
              <a:cs typeface="Times New Roman" panose="02020603050405020304" pitchFamily="18" charset="0"/>
            </a:endParaRPr>
          </a:p>
          <a:p>
            <a:pPr>
              <a:lnSpc>
                <a:spcPct val="120000"/>
              </a:lnSpc>
              <a:spcBef>
                <a:spcPts val="600"/>
              </a:spcBef>
              <a:buFont typeface="Wingdings" panose="05000000000000000000" pitchFamily="2" charset="2"/>
              <a:buNone/>
            </a:pPr>
            <a:r>
              <a:rPr lang="en-US" altLang="zh-CN" sz="2400" b="1" smtClean="0">
                <a:latin typeface="Times New Roman" panose="02020603050405020304" pitchFamily="18" charset="0"/>
                <a:cs typeface="Times New Roman" panose="02020603050405020304" pitchFamily="18" charset="0"/>
              </a:rPr>
              <a:t>		</a:t>
            </a:r>
            <a:r>
              <a:rPr lang="zh-CN" altLang="en-US" sz="2400" b="1" smtClean="0">
                <a:latin typeface="Times New Roman" panose="02020603050405020304" pitchFamily="18" charset="0"/>
                <a:cs typeface="Times New Roman" panose="02020603050405020304" pitchFamily="18" charset="0"/>
              </a:rPr>
              <a:t>一般页表的表项是按页号进行排序，页表项中的内容是物理块号。而反置页表是为每一个物理块设置一个页表项并将按物理块号排序，其中的内容则是页号及其隶属进程的标志符。</a:t>
            </a:r>
            <a:endParaRPr lang="en-US" altLang="zh-CN" sz="2400" b="1" smtClean="0">
              <a:latin typeface="Times New Roman" panose="02020603050405020304" pitchFamily="18" charset="0"/>
              <a:cs typeface="Times New Roman" panose="02020603050405020304" pitchFamily="18" charset="0"/>
            </a:endParaRPr>
          </a:p>
          <a:p>
            <a:pPr>
              <a:lnSpc>
                <a:spcPct val="120000"/>
              </a:lnSpc>
              <a:spcBef>
                <a:spcPts val="600"/>
              </a:spcBef>
              <a:buFont typeface="Wingdings" panose="05000000000000000000" pitchFamily="2" charset="2"/>
              <a:buNone/>
            </a:pPr>
            <a:r>
              <a:rPr lang="en-US" altLang="zh-CN" sz="2400" b="1" smtClean="0">
                <a:latin typeface="Times New Roman" panose="02020603050405020304" pitchFamily="18" charset="0"/>
                <a:cs typeface="Times New Roman" panose="02020603050405020304" pitchFamily="18" charset="0"/>
              </a:rPr>
              <a:t>   		 </a:t>
            </a:r>
            <a:r>
              <a:rPr lang="zh-CN" altLang="en-US" sz="2400" b="1" smtClean="0">
                <a:latin typeface="Times New Roman" panose="02020603050405020304" pitchFamily="18" charset="0"/>
                <a:cs typeface="Times New Roman" panose="02020603050405020304" pitchFamily="18" charset="0"/>
              </a:rPr>
              <a:t>采用了反置页表的有</a:t>
            </a:r>
            <a:r>
              <a:rPr lang="en-US" altLang="zh-CN" sz="2400" b="1" smtClean="0">
                <a:latin typeface="Times New Roman" panose="02020603050405020304" pitchFamily="18" charset="0"/>
                <a:cs typeface="Times New Roman" panose="02020603050405020304" pitchFamily="18" charset="0"/>
              </a:rPr>
              <a:t>PowerPC, IBM AS/4000</a:t>
            </a:r>
            <a:r>
              <a:rPr lang="zh-CN" altLang="en-US" sz="2400" b="1" smtClean="0">
                <a:latin typeface="Times New Roman" panose="02020603050405020304" pitchFamily="18" charset="0"/>
                <a:cs typeface="Times New Roman" panose="02020603050405020304" pitchFamily="18" charset="0"/>
              </a:rPr>
              <a:t>、</a:t>
            </a:r>
            <a:r>
              <a:rPr lang="en-US" altLang="zh-CN" sz="2400" b="1" smtClean="0">
                <a:latin typeface="Times New Roman" panose="02020603050405020304" pitchFamily="18" charset="0"/>
                <a:cs typeface="Times New Roman" panose="02020603050405020304" pitchFamily="18" charset="0"/>
              </a:rPr>
              <a:t>IBM RT</a:t>
            </a:r>
            <a:r>
              <a:rPr lang="zh-CN" altLang="en-US" sz="2400" b="1" smtClean="0">
                <a:latin typeface="Times New Roman" panose="02020603050405020304" pitchFamily="18" charset="0"/>
                <a:cs typeface="Times New Roman" panose="02020603050405020304" pitchFamily="18" charset="0"/>
              </a:rPr>
              <a:t>、</a:t>
            </a:r>
            <a:r>
              <a:rPr lang="en-US" altLang="zh-CN" sz="2400" b="1" smtClean="0">
                <a:latin typeface="Times New Roman" panose="02020603050405020304" pitchFamily="18" charset="0"/>
                <a:cs typeface="Times New Roman" panose="02020603050405020304" pitchFamily="18" charset="0"/>
              </a:rPr>
              <a:t>IBM RISC System</a:t>
            </a:r>
            <a:r>
              <a:rPr lang="zh-CN" altLang="en-US" sz="2400" b="1" smtClean="0">
                <a:latin typeface="Times New Roman" panose="02020603050405020304" pitchFamily="18" charset="0"/>
                <a:cs typeface="Times New Roman" panose="02020603050405020304" pitchFamily="18" charset="0"/>
              </a:rPr>
              <a:t>等</a:t>
            </a:r>
          </a:p>
        </p:txBody>
      </p:sp>
      <p:sp>
        <p:nvSpPr>
          <p:cNvPr id="19459" name="Rectangle 2"/>
          <p:cNvSpPr>
            <a:spLocks noGrp="1" noChangeArrowheads="1"/>
          </p:cNvSpPr>
          <p:nvPr>
            <p:ph type="title"/>
          </p:nvPr>
        </p:nvSpPr>
        <p:spPr>
          <a:xfrm>
            <a:off x="742950" y="214313"/>
            <a:ext cx="8420100" cy="838200"/>
          </a:xfrm>
        </p:spPr>
        <p:txBody>
          <a:bodyPr/>
          <a:lstStyle/>
          <a:p>
            <a:r>
              <a:rPr lang="zh-CN" altLang="en-US" sz="4000" smtClean="0">
                <a:solidFill>
                  <a:schemeClr val="tx1"/>
                </a:solidFill>
                <a:latin typeface="Times New Roman" panose="02020603050405020304" pitchFamily="18" charset="0"/>
                <a:cs typeface="Times New Roman" panose="02020603050405020304" pitchFamily="18" charset="0"/>
              </a:rPr>
              <a:t>反置页表</a:t>
            </a:r>
            <a:r>
              <a:rPr lang="en-US" altLang="zh-CN" sz="4000" smtClean="0">
                <a:solidFill>
                  <a:schemeClr val="tx1"/>
                </a:solidFill>
                <a:latin typeface="Times New Roman" panose="02020603050405020304" pitchFamily="18" charset="0"/>
                <a:cs typeface="Times New Roman" panose="02020603050405020304" pitchFamily="18" charset="0"/>
              </a:rPr>
              <a:t>(inverted page table)</a:t>
            </a:r>
          </a:p>
        </p:txBody>
      </p:sp>
    </p:spTree>
  </p:cSld>
  <p:clrMapOvr>
    <a:masterClrMapping/>
  </p:clrMapOvr>
  <p:transition>
    <p:zoom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p:cNvSpPr>
          <p:nvPr>
            <p:ph idx="1"/>
          </p:nvPr>
        </p:nvSpPr>
        <p:spPr>
          <a:xfrm>
            <a:off x="704850" y="1628775"/>
            <a:ext cx="8420100" cy="3960813"/>
          </a:xfrm>
        </p:spPr>
        <p:txBody>
          <a:bodyPr/>
          <a:lstStyle/>
          <a:p>
            <a:pPr>
              <a:lnSpc>
                <a:spcPct val="120000"/>
              </a:lnSpc>
              <a:spcBef>
                <a:spcPts val="600"/>
              </a:spcBef>
              <a:buFont typeface="Wingdings" panose="05000000000000000000" pitchFamily="2" charset="2"/>
              <a:buNone/>
            </a:pPr>
            <a:r>
              <a:rPr lang="en-US" altLang="zh-CN" sz="2400" b="1" smtClean="0"/>
              <a:t>		</a:t>
            </a:r>
            <a:r>
              <a:rPr lang="zh-CN" altLang="en-US" sz="2400" b="1" smtClean="0"/>
              <a:t>在利用反置页表进行地址变换时，是用进程标志符和页号去检索反置页表；若检索完整个页表都未找到与之匹配的页表项，表明此页此时尚未调入内存，对于具有请求调页功能的存储器系统应产生请求调页中断，若无此功能则表示地址出错；如果检索到与之匹配的表项，则该表项的序号</a:t>
            </a:r>
            <a:r>
              <a:rPr lang="en-US" altLang="zh-CN" sz="2400" b="1" smtClean="0"/>
              <a:t>i</a:t>
            </a:r>
            <a:r>
              <a:rPr lang="zh-CN" altLang="en-US" sz="2400" b="1" smtClean="0"/>
              <a:t>便是该页所在的物理块号，将该块号与页内地址一起构成物理地址。</a:t>
            </a:r>
          </a:p>
          <a:p>
            <a:pPr>
              <a:lnSpc>
                <a:spcPct val="120000"/>
              </a:lnSpc>
              <a:spcBef>
                <a:spcPts val="600"/>
              </a:spcBef>
            </a:pPr>
            <a:endParaRPr lang="zh-CN" altLang="en-US" sz="2400" b="1" smtClean="0"/>
          </a:p>
        </p:txBody>
      </p:sp>
      <p:sp>
        <p:nvSpPr>
          <p:cNvPr id="20483" name="Rectangle 2"/>
          <p:cNvSpPr>
            <a:spLocks noGrp="1" noChangeArrowheads="1"/>
          </p:cNvSpPr>
          <p:nvPr>
            <p:ph type="title"/>
          </p:nvPr>
        </p:nvSpPr>
        <p:spPr>
          <a:xfrm>
            <a:off x="742950" y="214313"/>
            <a:ext cx="8420100" cy="838200"/>
          </a:xfrm>
        </p:spPr>
        <p:txBody>
          <a:bodyPr/>
          <a:lstStyle/>
          <a:p>
            <a:r>
              <a:rPr lang="zh-CN" altLang="en-US" sz="4000" smtClean="0">
                <a:solidFill>
                  <a:schemeClr val="tx1"/>
                </a:solidFill>
                <a:latin typeface="Times New Roman" panose="02020603050405020304" pitchFamily="18" charset="0"/>
                <a:cs typeface="Times New Roman" panose="02020603050405020304" pitchFamily="18" charset="0"/>
              </a:rPr>
              <a:t>反置页表</a:t>
            </a:r>
            <a:r>
              <a:rPr lang="en-US" altLang="zh-CN" sz="4000" smtClean="0">
                <a:solidFill>
                  <a:schemeClr val="tx1"/>
                </a:solidFill>
                <a:latin typeface="Times New Roman" panose="02020603050405020304" pitchFamily="18" charset="0"/>
                <a:cs typeface="Times New Roman" panose="02020603050405020304" pitchFamily="18" charset="0"/>
              </a:rPr>
              <a:t>(inverted page table)</a:t>
            </a:r>
          </a:p>
        </p:txBody>
      </p:sp>
    </p:spTree>
  </p:cSld>
  <p:clrMapOvr>
    <a:masterClrMapping/>
  </p:clrMapOvr>
  <p:transition>
    <p:zoom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3"/>
          <p:cNvSpPr>
            <a:spLocks noChangeArrowheads="1"/>
          </p:cNvSpPr>
          <p:nvPr/>
        </p:nvSpPr>
        <p:spPr bwMode="auto">
          <a:xfrm>
            <a:off x="415925" y="1557338"/>
            <a:ext cx="8929688" cy="492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120000"/>
              </a:lnSpc>
              <a:spcBef>
                <a:spcPct val="0"/>
              </a:spcBef>
              <a:buClrTx/>
              <a:buFontTx/>
              <a:buNone/>
            </a:pPr>
            <a:r>
              <a:rPr lang="en-US" altLang="zh-CN" sz="2400">
                <a:latin typeface="Arial" panose="020B0604020202020204" pitchFamily="34" charset="0"/>
              </a:rPr>
              <a:t>	  </a:t>
            </a:r>
            <a:r>
              <a:rPr lang="zh-CN" altLang="en-US" sz="2400">
                <a:latin typeface="Arial" panose="020B0604020202020204" pitchFamily="34" charset="0"/>
              </a:rPr>
              <a:t>虽然反置页表可以有效地减少页表占用的内存，然而该表中却只包含已经调入内存的页面，并未包含那些未调入内存的各个进程的页面，因而必须为每个进程建立一个外部页表</a:t>
            </a:r>
            <a:r>
              <a:rPr lang="en-US" altLang="zh-CN" sz="2400">
                <a:latin typeface="Arial" panose="020B0604020202020204" pitchFamily="34" charset="0"/>
              </a:rPr>
              <a:t>(External Page Table)</a:t>
            </a:r>
            <a:r>
              <a:rPr lang="zh-CN" altLang="en-US" sz="2400">
                <a:latin typeface="Arial" panose="020B0604020202020204" pitchFamily="34" charset="0"/>
              </a:rPr>
              <a:t>。当所访问的页面在内存时并不访问这些页表，只是当不在主存时才使用这些页表。该页表中包含了页面在外存的物理位置，通过该页表可将所需要的页面调入内存。</a:t>
            </a:r>
          </a:p>
          <a:p>
            <a:pPr lvl="1">
              <a:lnSpc>
                <a:spcPct val="120000"/>
              </a:lnSpc>
              <a:spcBef>
                <a:spcPct val="0"/>
              </a:spcBef>
              <a:buClrTx/>
              <a:buFontTx/>
              <a:buNone/>
            </a:pPr>
            <a:r>
              <a:rPr lang="en-US" altLang="zh-CN" sz="2400">
                <a:latin typeface="Arial" panose="020B0604020202020204" pitchFamily="34" charset="0"/>
              </a:rPr>
              <a:t>	  </a:t>
            </a:r>
            <a:r>
              <a:rPr lang="zh-CN" altLang="en-US" sz="2400">
                <a:latin typeface="Arial" panose="020B0604020202020204" pitchFamily="34" charset="0"/>
              </a:rPr>
              <a:t>由于在反置页表中是为每一个物理块设置一个页表项的，通常页表项的数目很大，从几千项到几万项，要利用进程标识符和页号去检索这样大的线性表是相当费时的。于是又利用一种</a:t>
            </a:r>
            <a:r>
              <a:rPr lang="en-US" altLang="zh-CN" sz="2400">
                <a:latin typeface="Arial" panose="020B0604020202020204" pitchFamily="34" charset="0"/>
              </a:rPr>
              <a:t>Hash</a:t>
            </a:r>
            <a:r>
              <a:rPr lang="zh-CN" altLang="en-US" sz="2400">
                <a:latin typeface="Arial" panose="020B0604020202020204" pitchFamily="34" charset="0"/>
              </a:rPr>
              <a:t>表来检索</a:t>
            </a:r>
          </a:p>
        </p:txBody>
      </p:sp>
      <p:sp>
        <p:nvSpPr>
          <p:cNvPr id="21507" name="Rectangle 2"/>
          <p:cNvSpPr>
            <a:spLocks noGrp="1" noChangeArrowheads="1"/>
          </p:cNvSpPr>
          <p:nvPr>
            <p:ph type="title"/>
          </p:nvPr>
        </p:nvSpPr>
        <p:spPr>
          <a:xfrm>
            <a:off x="1141413" y="287338"/>
            <a:ext cx="8420100" cy="838200"/>
          </a:xfrm>
        </p:spPr>
        <p:txBody>
          <a:bodyPr/>
          <a:lstStyle/>
          <a:p>
            <a:r>
              <a:rPr lang="zh-CN" altLang="en-US" sz="4000" smtClean="0">
                <a:solidFill>
                  <a:schemeClr val="tx1"/>
                </a:solidFill>
                <a:latin typeface="Times New Roman" panose="02020603050405020304" pitchFamily="18" charset="0"/>
                <a:cs typeface="Times New Roman" panose="02020603050405020304" pitchFamily="18" charset="0"/>
              </a:rPr>
              <a:t>反置页表</a:t>
            </a:r>
            <a:r>
              <a:rPr lang="en-US" altLang="zh-CN" sz="4000" smtClean="0">
                <a:solidFill>
                  <a:schemeClr val="tx1"/>
                </a:solidFill>
                <a:latin typeface="Times New Roman" panose="02020603050405020304" pitchFamily="18" charset="0"/>
                <a:cs typeface="Times New Roman" panose="02020603050405020304" pitchFamily="18" charset="0"/>
              </a:rPr>
              <a:t>(inverted page table)</a:t>
            </a:r>
          </a:p>
        </p:txBody>
      </p:sp>
    </p:spTree>
  </p:cSld>
  <p:clrMapOvr>
    <a:masterClrMapping/>
  </p:clrMapOvr>
  <p:transition>
    <p:zoom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207963" y="1125538"/>
            <a:ext cx="9498012" cy="558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lgn="ctr">
            <a:solidFill>
              <a:schemeClr val="tx1"/>
            </a:solidFill>
            <a:prstDash val="solid"/>
            <a:round/>
            <a:headEnd type="none" w="med" len="med"/>
            <a:tailEnd type="none" w="med" len="med"/>
          </a:ln>
          <a:effectLst/>
        </p:spPr>
        <p:txBody>
          <a:bodyPr/>
          <a:lstStyle/>
          <a:p>
            <a:pPr algn="ctr">
              <a:defRPr/>
            </a:pPr>
            <a:endParaRPr lang="zh-CN" altLang="en-US" dirty="0">
              <a:latin typeface="Arial" charset="0"/>
            </a:endParaRPr>
          </a:p>
        </p:txBody>
      </p:sp>
      <p:sp>
        <p:nvSpPr>
          <p:cNvPr id="22531" name="TextBox 1"/>
          <p:cNvSpPr txBox="1">
            <a:spLocks noChangeArrowheads="1"/>
          </p:cNvSpPr>
          <p:nvPr/>
        </p:nvSpPr>
        <p:spPr bwMode="auto">
          <a:xfrm>
            <a:off x="712788" y="1724025"/>
            <a:ext cx="1152525" cy="12001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en-US" altLang="zh-CN" sz="2400">
              <a:solidFill>
                <a:srgbClr val="002060"/>
              </a:solidFill>
              <a:latin typeface="Arial" panose="020B0604020202020204" pitchFamily="34" charset="0"/>
            </a:endParaRPr>
          </a:p>
          <a:p>
            <a:pPr algn="ctr" eaLnBrk="1" hangingPunct="1">
              <a:spcBef>
                <a:spcPct val="0"/>
              </a:spcBef>
              <a:buClrTx/>
              <a:buFontTx/>
              <a:buNone/>
            </a:pPr>
            <a:r>
              <a:rPr lang="en-US" altLang="zh-CN" sz="2400">
                <a:solidFill>
                  <a:srgbClr val="002060"/>
                </a:solidFill>
                <a:latin typeface="Arial" panose="020B0604020202020204" pitchFamily="34" charset="0"/>
              </a:rPr>
              <a:t>CPU</a:t>
            </a:r>
          </a:p>
          <a:p>
            <a:pPr algn="ctr" eaLnBrk="1" hangingPunct="1">
              <a:spcBef>
                <a:spcPct val="0"/>
              </a:spcBef>
              <a:buClrTx/>
              <a:buFontTx/>
              <a:buNone/>
            </a:pPr>
            <a:endParaRPr lang="zh-CN" altLang="en-US" sz="2400">
              <a:solidFill>
                <a:srgbClr val="002060"/>
              </a:solidFill>
              <a:latin typeface="Arial" panose="020B0604020202020204" pitchFamily="34" charset="0"/>
            </a:endParaRPr>
          </a:p>
        </p:txBody>
      </p:sp>
      <p:grpSp>
        <p:nvGrpSpPr>
          <p:cNvPr id="22532" name="组合 6"/>
          <p:cNvGrpSpPr>
            <a:grpSpLocks/>
          </p:cNvGrpSpPr>
          <p:nvPr/>
        </p:nvGrpSpPr>
        <p:grpSpPr bwMode="auto">
          <a:xfrm>
            <a:off x="2505075" y="2033588"/>
            <a:ext cx="1943100" cy="461962"/>
            <a:chOff x="2576736" y="1772816"/>
            <a:chExt cx="1944216" cy="461665"/>
          </a:xfrm>
        </p:grpSpPr>
        <p:sp>
          <p:nvSpPr>
            <p:cNvPr id="22566" name="TextBox 3"/>
            <p:cNvSpPr txBox="1">
              <a:spLocks noChangeArrowheads="1"/>
            </p:cNvSpPr>
            <p:nvPr/>
          </p:nvSpPr>
          <p:spPr bwMode="auto">
            <a:xfrm>
              <a:off x="2576736" y="1772816"/>
              <a:ext cx="648072" cy="4616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solidFill>
                    <a:srgbClr val="002060"/>
                  </a:solidFill>
                  <a:latin typeface="Arial" panose="020B0604020202020204" pitchFamily="34" charset="0"/>
                </a:rPr>
                <a:t>pid</a:t>
              </a:r>
              <a:endParaRPr lang="zh-CN" altLang="en-US" sz="2400">
                <a:solidFill>
                  <a:srgbClr val="002060"/>
                </a:solidFill>
                <a:latin typeface="Arial" panose="020B0604020202020204" pitchFamily="34" charset="0"/>
              </a:endParaRPr>
            </a:p>
          </p:txBody>
        </p:sp>
        <p:sp>
          <p:nvSpPr>
            <p:cNvPr id="22567" name="TextBox 4"/>
            <p:cNvSpPr txBox="1">
              <a:spLocks noChangeArrowheads="1"/>
            </p:cNvSpPr>
            <p:nvPr/>
          </p:nvSpPr>
          <p:spPr bwMode="auto">
            <a:xfrm>
              <a:off x="3224808" y="1772816"/>
              <a:ext cx="648072" cy="4616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solidFill>
                    <a:srgbClr val="002060"/>
                  </a:solidFill>
                  <a:latin typeface="Arial" panose="020B0604020202020204" pitchFamily="34" charset="0"/>
                </a:rPr>
                <a:t>p</a:t>
              </a:r>
              <a:endParaRPr lang="zh-CN" altLang="en-US" sz="2400">
                <a:solidFill>
                  <a:srgbClr val="002060"/>
                </a:solidFill>
                <a:latin typeface="Arial" panose="020B0604020202020204" pitchFamily="34" charset="0"/>
              </a:endParaRPr>
            </a:p>
          </p:txBody>
        </p:sp>
        <p:sp>
          <p:nvSpPr>
            <p:cNvPr id="22568" name="TextBox 5"/>
            <p:cNvSpPr txBox="1">
              <a:spLocks noChangeArrowheads="1"/>
            </p:cNvSpPr>
            <p:nvPr/>
          </p:nvSpPr>
          <p:spPr bwMode="auto">
            <a:xfrm>
              <a:off x="3872880" y="1772816"/>
              <a:ext cx="648072" cy="4616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solidFill>
                    <a:srgbClr val="002060"/>
                  </a:solidFill>
                  <a:latin typeface="Arial" panose="020B0604020202020204" pitchFamily="34" charset="0"/>
                </a:rPr>
                <a:t>d</a:t>
              </a:r>
              <a:endParaRPr lang="zh-CN" altLang="en-US" sz="2400">
                <a:solidFill>
                  <a:srgbClr val="002060"/>
                </a:solidFill>
                <a:latin typeface="Arial" panose="020B0604020202020204" pitchFamily="34" charset="0"/>
              </a:endParaRPr>
            </a:p>
          </p:txBody>
        </p:sp>
      </p:grpSp>
      <p:sp>
        <p:nvSpPr>
          <p:cNvPr id="22533" name="TextBox 12"/>
          <p:cNvSpPr txBox="1">
            <a:spLocks noChangeArrowheads="1"/>
          </p:cNvSpPr>
          <p:nvPr/>
        </p:nvSpPr>
        <p:spPr bwMode="auto">
          <a:xfrm>
            <a:off x="7832725" y="1312863"/>
            <a:ext cx="1584325" cy="34163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en-US" altLang="zh-CN" sz="2400">
              <a:solidFill>
                <a:srgbClr val="002060"/>
              </a:solidFill>
              <a:latin typeface="Arial" panose="020B0604020202020204" pitchFamily="34" charset="0"/>
            </a:endParaRPr>
          </a:p>
          <a:p>
            <a:pPr algn="ctr" eaLnBrk="1" hangingPunct="1">
              <a:spcBef>
                <a:spcPct val="0"/>
              </a:spcBef>
              <a:buClrTx/>
              <a:buFontTx/>
              <a:buNone/>
            </a:pPr>
            <a:endParaRPr lang="en-US" altLang="zh-CN" sz="2400">
              <a:solidFill>
                <a:srgbClr val="002060"/>
              </a:solidFill>
              <a:latin typeface="Arial" panose="020B0604020202020204" pitchFamily="34" charset="0"/>
            </a:endParaRPr>
          </a:p>
          <a:p>
            <a:pPr algn="ctr" eaLnBrk="1" hangingPunct="1">
              <a:spcBef>
                <a:spcPct val="0"/>
              </a:spcBef>
              <a:buClrTx/>
              <a:buFontTx/>
              <a:buNone/>
            </a:pPr>
            <a:endParaRPr lang="en-US" altLang="zh-CN" sz="2400">
              <a:solidFill>
                <a:srgbClr val="002060"/>
              </a:solidFill>
              <a:latin typeface="Arial" panose="020B0604020202020204" pitchFamily="34" charset="0"/>
            </a:endParaRPr>
          </a:p>
          <a:p>
            <a:pPr algn="ctr" eaLnBrk="1" hangingPunct="1">
              <a:spcBef>
                <a:spcPct val="0"/>
              </a:spcBef>
              <a:buClrTx/>
              <a:buFontTx/>
              <a:buNone/>
            </a:pPr>
            <a:r>
              <a:rPr lang="en-US" altLang="zh-CN" sz="2400">
                <a:solidFill>
                  <a:srgbClr val="002060"/>
                </a:solidFill>
                <a:latin typeface="Arial" panose="020B0604020202020204" pitchFamily="34" charset="0"/>
              </a:rPr>
              <a:t>Physical</a:t>
            </a:r>
          </a:p>
          <a:p>
            <a:pPr algn="ctr" eaLnBrk="1" hangingPunct="1">
              <a:spcBef>
                <a:spcPct val="0"/>
              </a:spcBef>
              <a:buClrTx/>
              <a:buFontTx/>
              <a:buNone/>
            </a:pPr>
            <a:r>
              <a:rPr lang="en-US" altLang="zh-CN" sz="2400">
                <a:solidFill>
                  <a:srgbClr val="002060"/>
                </a:solidFill>
                <a:latin typeface="Arial" panose="020B0604020202020204" pitchFamily="34" charset="0"/>
              </a:rPr>
              <a:t>memory</a:t>
            </a:r>
          </a:p>
          <a:p>
            <a:pPr algn="ctr" eaLnBrk="1" hangingPunct="1">
              <a:spcBef>
                <a:spcPct val="0"/>
              </a:spcBef>
              <a:buClrTx/>
              <a:buFontTx/>
              <a:buNone/>
            </a:pPr>
            <a:endParaRPr lang="en-US" altLang="zh-CN" sz="2400">
              <a:solidFill>
                <a:srgbClr val="002060"/>
              </a:solidFill>
              <a:latin typeface="Arial" panose="020B0604020202020204" pitchFamily="34" charset="0"/>
            </a:endParaRPr>
          </a:p>
          <a:p>
            <a:pPr algn="ctr" eaLnBrk="1" hangingPunct="1">
              <a:spcBef>
                <a:spcPct val="0"/>
              </a:spcBef>
              <a:buClrTx/>
              <a:buFontTx/>
              <a:buNone/>
            </a:pPr>
            <a:endParaRPr lang="en-US" altLang="zh-CN" sz="2400">
              <a:solidFill>
                <a:srgbClr val="002060"/>
              </a:solidFill>
              <a:latin typeface="Arial" panose="020B0604020202020204" pitchFamily="34" charset="0"/>
            </a:endParaRPr>
          </a:p>
          <a:p>
            <a:pPr algn="ctr" eaLnBrk="1" hangingPunct="1">
              <a:spcBef>
                <a:spcPct val="0"/>
              </a:spcBef>
              <a:buClrTx/>
              <a:buFontTx/>
              <a:buNone/>
            </a:pPr>
            <a:endParaRPr lang="en-US" altLang="zh-CN" sz="2400">
              <a:solidFill>
                <a:srgbClr val="002060"/>
              </a:solidFill>
              <a:latin typeface="Arial" panose="020B0604020202020204" pitchFamily="34" charset="0"/>
            </a:endParaRPr>
          </a:p>
          <a:p>
            <a:pPr algn="ctr" eaLnBrk="1" hangingPunct="1">
              <a:spcBef>
                <a:spcPct val="0"/>
              </a:spcBef>
              <a:buClrTx/>
              <a:buFontTx/>
              <a:buNone/>
            </a:pPr>
            <a:endParaRPr lang="zh-CN" altLang="en-US" sz="2400">
              <a:solidFill>
                <a:srgbClr val="002060"/>
              </a:solidFill>
              <a:latin typeface="Arial" panose="020B0604020202020204" pitchFamily="34" charset="0"/>
            </a:endParaRPr>
          </a:p>
        </p:txBody>
      </p:sp>
      <p:grpSp>
        <p:nvGrpSpPr>
          <p:cNvPr id="22534" name="组合 19"/>
          <p:cNvGrpSpPr>
            <a:grpSpLocks/>
          </p:cNvGrpSpPr>
          <p:nvPr/>
        </p:nvGrpSpPr>
        <p:grpSpPr bwMode="auto">
          <a:xfrm>
            <a:off x="3657600" y="3387725"/>
            <a:ext cx="1582738" cy="2678113"/>
            <a:chOff x="3800872" y="2924944"/>
            <a:chExt cx="1584176" cy="2677656"/>
          </a:xfrm>
        </p:grpSpPr>
        <p:sp>
          <p:nvSpPr>
            <p:cNvPr id="22559" name="TextBox 13"/>
            <p:cNvSpPr txBox="1">
              <a:spLocks noChangeArrowheads="1"/>
            </p:cNvSpPr>
            <p:nvPr/>
          </p:nvSpPr>
          <p:spPr bwMode="auto">
            <a:xfrm>
              <a:off x="3800872" y="2924944"/>
              <a:ext cx="1584176" cy="267765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en-US" altLang="zh-CN" sz="2400">
                <a:solidFill>
                  <a:srgbClr val="002060"/>
                </a:solidFill>
                <a:latin typeface="Arial" panose="020B0604020202020204" pitchFamily="34" charset="0"/>
              </a:endParaRPr>
            </a:p>
            <a:p>
              <a:pPr algn="ctr" eaLnBrk="1" hangingPunct="1">
                <a:spcBef>
                  <a:spcPct val="0"/>
                </a:spcBef>
                <a:buClrTx/>
                <a:buFontTx/>
                <a:buNone/>
              </a:pPr>
              <a:endParaRPr lang="en-US" altLang="zh-CN" sz="2400">
                <a:solidFill>
                  <a:srgbClr val="002060"/>
                </a:solidFill>
                <a:latin typeface="Arial" panose="020B0604020202020204" pitchFamily="34" charset="0"/>
              </a:endParaRPr>
            </a:p>
            <a:p>
              <a:pPr algn="ctr" eaLnBrk="1" hangingPunct="1">
                <a:spcBef>
                  <a:spcPct val="0"/>
                </a:spcBef>
                <a:buClrTx/>
                <a:buFontTx/>
                <a:buNone/>
              </a:pPr>
              <a:endParaRPr lang="en-US" altLang="zh-CN" sz="2400">
                <a:solidFill>
                  <a:srgbClr val="002060"/>
                </a:solidFill>
                <a:latin typeface="Arial" panose="020B0604020202020204" pitchFamily="34" charset="0"/>
              </a:endParaRPr>
            </a:p>
            <a:p>
              <a:pPr algn="ctr" eaLnBrk="1" hangingPunct="1">
                <a:spcBef>
                  <a:spcPct val="0"/>
                </a:spcBef>
                <a:buClrTx/>
                <a:buFontTx/>
                <a:buNone/>
              </a:pPr>
              <a:endParaRPr lang="en-US" altLang="zh-CN" sz="2400">
                <a:solidFill>
                  <a:srgbClr val="002060"/>
                </a:solidFill>
                <a:latin typeface="Arial" panose="020B0604020202020204" pitchFamily="34" charset="0"/>
              </a:endParaRPr>
            </a:p>
            <a:p>
              <a:pPr algn="ctr" eaLnBrk="1" hangingPunct="1">
                <a:spcBef>
                  <a:spcPct val="0"/>
                </a:spcBef>
                <a:buClrTx/>
                <a:buFontTx/>
                <a:buNone/>
              </a:pPr>
              <a:endParaRPr lang="en-US" altLang="zh-CN" sz="2400">
                <a:solidFill>
                  <a:srgbClr val="002060"/>
                </a:solidFill>
                <a:latin typeface="Arial" panose="020B0604020202020204" pitchFamily="34" charset="0"/>
              </a:endParaRPr>
            </a:p>
            <a:p>
              <a:pPr algn="ctr" eaLnBrk="1" hangingPunct="1">
                <a:spcBef>
                  <a:spcPct val="0"/>
                </a:spcBef>
                <a:buClrTx/>
                <a:buFontTx/>
                <a:buNone/>
              </a:pPr>
              <a:endParaRPr lang="en-US" altLang="zh-CN" sz="2400">
                <a:solidFill>
                  <a:srgbClr val="002060"/>
                </a:solidFill>
                <a:latin typeface="Arial" panose="020B0604020202020204" pitchFamily="34" charset="0"/>
              </a:endParaRPr>
            </a:p>
            <a:p>
              <a:pPr algn="ctr" eaLnBrk="1" hangingPunct="1">
                <a:spcBef>
                  <a:spcPct val="0"/>
                </a:spcBef>
                <a:buClrTx/>
                <a:buFontTx/>
                <a:buNone/>
              </a:pPr>
              <a:endParaRPr lang="zh-CN" altLang="en-US" sz="2400">
                <a:solidFill>
                  <a:srgbClr val="002060"/>
                </a:solidFill>
                <a:latin typeface="Arial" panose="020B0604020202020204" pitchFamily="34" charset="0"/>
              </a:endParaRPr>
            </a:p>
          </p:txBody>
        </p:sp>
        <p:sp>
          <p:nvSpPr>
            <p:cNvPr id="22560" name="TextBox 9"/>
            <p:cNvSpPr txBox="1">
              <a:spLocks noChangeArrowheads="1"/>
            </p:cNvSpPr>
            <p:nvPr/>
          </p:nvSpPr>
          <p:spPr bwMode="auto">
            <a:xfrm>
              <a:off x="3800872" y="4077072"/>
              <a:ext cx="792088" cy="4616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solidFill>
                    <a:srgbClr val="002060"/>
                  </a:solidFill>
                  <a:latin typeface="Arial" panose="020B0604020202020204" pitchFamily="34" charset="0"/>
                </a:rPr>
                <a:t>pid</a:t>
              </a:r>
              <a:endParaRPr lang="zh-CN" altLang="en-US" sz="2400">
                <a:solidFill>
                  <a:srgbClr val="002060"/>
                </a:solidFill>
                <a:latin typeface="Arial" panose="020B0604020202020204" pitchFamily="34" charset="0"/>
              </a:endParaRPr>
            </a:p>
          </p:txBody>
        </p:sp>
        <p:sp>
          <p:nvSpPr>
            <p:cNvPr id="22561" name="TextBox 10"/>
            <p:cNvSpPr txBox="1">
              <a:spLocks noChangeArrowheads="1"/>
            </p:cNvSpPr>
            <p:nvPr/>
          </p:nvSpPr>
          <p:spPr bwMode="auto">
            <a:xfrm>
              <a:off x="4592960" y="4077072"/>
              <a:ext cx="792088" cy="4616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solidFill>
                    <a:srgbClr val="002060"/>
                  </a:solidFill>
                  <a:latin typeface="Arial" panose="020B0604020202020204" pitchFamily="34" charset="0"/>
                </a:rPr>
                <a:t>p</a:t>
              </a:r>
              <a:endParaRPr lang="zh-CN" altLang="en-US" sz="2400">
                <a:solidFill>
                  <a:srgbClr val="002060"/>
                </a:solidFill>
                <a:latin typeface="Arial" panose="020B0604020202020204" pitchFamily="34" charset="0"/>
              </a:endParaRPr>
            </a:p>
          </p:txBody>
        </p:sp>
        <p:cxnSp>
          <p:nvCxnSpPr>
            <p:cNvPr id="22562" name="直接连接符 15"/>
            <p:cNvCxnSpPr>
              <a:cxnSpLocks noChangeShapeType="1"/>
            </p:cNvCxnSpPr>
            <p:nvPr/>
          </p:nvCxnSpPr>
          <p:spPr bwMode="auto">
            <a:xfrm>
              <a:off x="3944888" y="3284984"/>
              <a:ext cx="1224136" cy="0"/>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cxnSp>
          <p:nvCxnSpPr>
            <p:cNvPr id="22563" name="直接连接符 16"/>
            <p:cNvCxnSpPr>
              <a:cxnSpLocks noChangeShapeType="1"/>
            </p:cNvCxnSpPr>
            <p:nvPr/>
          </p:nvCxnSpPr>
          <p:spPr bwMode="auto">
            <a:xfrm>
              <a:off x="3944888" y="3645024"/>
              <a:ext cx="1224136" cy="0"/>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cxnSp>
          <p:nvCxnSpPr>
            <p:cNvPr id="22564" name="直接连接符 17"/>
            <p:cNvCxnSpPr>
              <a:cxnSpLocks noChangeShapeType="1"/>
            </p:cNvCxnSpPr>
            <p:nvPr/>
          </p:nvCxnSpPr>
          <p:spPr bwMode="auto">
            <a:xfrm>
              <a:off x="3944888" y="4941168"/>
              <a:ext cx="1224136" cy="0"/>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cxnSp>
          <p:nvCxnSpPr>
            <p:cNvPr id="22565" name="直接连接符 18"/>
            <p:cNvCxnSpPr>
              <a:cxnSpLocks noChangeShapeType="1"/>
            </p:cNvCxnSpPr>
            <p:nvPr/>
          </p:nvCxnSpPr>
          <p:spPr bwMode="auto">
            <a:xfrm>
              <a:off x="3944888" y="5301208"/>
              <a:ext cx="1224136" cy="0"/>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grpSp>
      <p:grpSp>
        <p:nvGrpSpPr>
          <p:cNvPr id="22535" name="组合 20"/>
          <p:cNvGrpSpPr>
            <a:grpSpLocks/>
          </p:cNvGrpSpPr>
          <p:nvPr/>
        </p:nvGrpSpPr>
        <p:grpSpPr bwMode="auto">
          <a:xfrm>
            <a:off x="5394325" y="2033588"/>
            <a:ext cx="1295400" cy="461962"/>
            <a:chOff x="3224808" y="1772816"/>
            <a:chExt cx="1296144" cy="461665"/>
          </a:xfrm>
        </p:grpSpPr>
        <p:sp>
          <p:nvSpPr>
            <p:cNvPr id="22557" name="TextBox 22"/>
            <p:cNvSpPr txBox="1">
              <a:spLocks noChangeArrowheads="1"/>
            </p:cNvSpPr>
            <p:nvPr/>
          </p:nvSpPr>
          <p:spPr bwMode="auto">
            <a:xfrm>
              <a:off x="3224808" y="1772816"/>
              <a:ext cx="648072" cy="4616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solidFill>
                    <a:srgbClr val="002060"/>
                  </a:solidFill>
                  <a:latin typeface="Arial" panose="020B0604020202020204" pitchFamily="34" charset="0"/>
                </a:rPr>
                <a:t>i</a:t>
              </a:r>
              <a:endParaRPr lang="zh-CN" altLang="en-US" sz="2400">
                <a:solidFill>
                  <a:srgbClr val="002060"/>
                </a:solidFill>
                <a:latin typeface="Arial" panose="020B0604020202020204" pitchFamily="34" charset="0"/>
              </a:endParaRPr>
            </a:p>
          </p:txBody>
        </p:sp>
        <p:sp>
          <p:nvSpPr>
            <p:cNvPr id="22558" name="TextBox 23"/>
            <p:cNvSpPr txBox="1">
              <a:spLocks noChangeArrowheads="1"/>
            </p:cNvSpPr>
            <p:nvPr/>
          </p:nvSpPr>
          <p:spPr bwMode="auto">
            <a:xfrm>
              <a:off x="3872880" y="1772816"/>
              <a:ext cx="648072" cy="4616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solidFill>
                    <a:srgbClr val="002060"/>
                  </a:solidFill>
                  <a:latin typeface="Arial" panose="020B0604020202020204" pitchFamily="34" charset="0"/>
                </a:rPr>
                <a:t>d</a:t>
              </a:r>
              <a:endParaRPr lang="zh-CN" altLang="en-US" sz="2400">
                <a:solidFill>
                  <a:srgbClr val="002060"/>
                </a:solidFill>
                <a:latin typeface="Arial" panose="020B0604020202020204" pitchFamily="34" charset="0"/>
              </a:endParaRPr>
            </a:p>
          </p:txBody>
        </p:sp>
      </p:grpSp>
      <p:sp>
        <p:nvSpPr>
          <p:cNvPr id="22536" name="TextBox 26"/>
          <p:cNvSpPr txBox="1">
            <a:spLocks noChangeArrowheads="1"/>
          </p:cNvSpPr>
          <p:nvPr/>
        </p:nvSpPr>
        <p:spPr bwMode="auto">
          <a:xfrm>
            <a:off x="3440113" y="6210300"/>
            <a:ext cx="2017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000" b="0">
                <a:solidFill>
                  <a:srgbClr val="002060"/>
                </a:solidFill>
                <a:latin typeface="Times New Roman" panose="02020603050405020304" pitchFamily="18" charset="0"/>
                <a:cs typeface="Times New Roman" panose="02020603050405020304" pitchFamily="18" charset="0"/>
              </a:rPr>
              <a:t>Page table</a:t>
            </a:r>
            <a:endParaRPr lang="zh-CN" altLang="en-US" sz="2000" b="0">
              <a:solidFill>
                <a:srgbClr val="002060"/>
              </a:solidFill>
              <a:latin typeface="Times New Roman" panose="02020603050405020304" pitchFamily="18" charset="0"/>
              <a:cs typeface="Times New Roman" panose="02020603050405020304" pitchFamily="18" charset="0"/>
            </a:endParaRPr>
          </a:p>
        </p:txBody>
      </p:sp>
      <p:cxnSp>
        <p:nvCxnSpPr>
          <p:cNvPr id="38" name="直接箭头连接符 37"/>
          <p:cNvCxnSpPr/>
          <p:nvPr/>
        </p:nvCxnSpPr>
        <p:spPr bwMode="auto">
          <a:xfrm flipV="1">
            <a:off x="1857375" y="2263775"/>
            <a:ext cx="647700" cy="0"/>
          </a:xfrm>
          <a:prstGeom prst="straightConnector1">
            <a:avLst/>
          </a:prstGeom>
          <a:ln>
            <a:solidFill>
              <a:schemeClr val="bg1"/>
            </a:solidFill>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39" name="直接箭头连接符 38"/>
          <p:cNvCxnSpPr/>
          <p:nvPr/>
        </p:nvCxnSpPr>
        <p:spPr bwMode="auto">
          <a:xfrm>
            <a:off x="6681788" y="2276475"/>
            <a:ext cx="1150937" cy="0"/>
          </a:xfrm>
          <a:prstGeom prst="straightConnector1">
            <a:avLst/>
          </a:prstGeom>
          <a:ln>
            <a:solidFill>
              <a:schemeClr val="bg1"/>
            </a:solidFill>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22539" name="TextBox 40"/>
          <p:cNvSpPr txBox="1">
            <a:spLocks noChangeArrowheads="1"/>
          </p:cNvSpPr>
          <p:nvPr/>
        </p:nvSpPr>
        <p:spPr bwMode="auto">
          <a:xfrm>
            <a:off x="6248400" y="1412875"/>
            <a:ext cx="20177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000" b="0">
                <a:solidFill>
                  <a:srgbClr val="002060"/>
                </a:solidFill>
                <a:latin typeface="Times New Roman" panose="02020603050405020304" pitchFamily="18" charset="0"/>
                <a:cs typeface="Times New Roman" panose="02020603050405020304" pitchFamily="18" charset="0"/>
              </a:rPr>
              <a:t>Physical</a:t>
            </a:r>
          </a:p>
          <a:p>
            <a:pPr algn="ctr" eaLnBrk="1" hangingPunct="1">
              <a:spcBef>
                <a:spcPct val="0"/>
              </a:spcBef>
              <a:buClrTx/>
              <a:buFontTx/>
              <a:buNone/>
            </a:pPr>
            <a:r>
              <a:rPr lang="en-US" altLang="zh-CN" sz="2000" b="0">
                <a:solidFill>
                  <a:srgbClr val="002060"/>
                </a:solidFill>
                <a:latin typeface="Times New Roman" panose="02020603050405020304" pitchFamily="18" charset="0"/>
                <a:cs typeface="Times New Roman" panose="02020603050405020304" pitchFamily="18" charset="0"/>
              </a:rPr>
              <a:t>address</a:t>
            </a:r>
            <a:endParaRPr lang="zh-CN" altLang="en-US" sz="2000" b="0">
              <a:solidFill>
                <a:srgbClr val="002060"/>
              </a:solidFill>
              <a:latin typeface="Times New Roman" panose="02020603050405020304" pitchFamily="18" charset="0"/>
              <a:cs typeface="Times New Roman" panose="02020603050405020304" pitchFamily="18" charset="0"/>
            </a:endParaRPr>
          </a:p>
        </p:txBody>
      </p:sp>
      <p:sp>
        <p:nvSpPr>
          <p:cNvPr id="22540" name="TextBox 41"/>
          <p:cNvSpPr txBox="1">
            <a:spLocks noChangeArrowheads="1"/>
          </p:cNvSpPr>
          <p:nvPr/>
        </p:nvSpPr>
        <p:spPr bwMode="auto">
          <a:xfrm>
            <a:off x="2073275" y="1341438"/>
            <a:ext cx="201612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000" b="0">
                <a:solidFill>
                  <a:srgbClr val="002060"/>
                </a:solidFill>
                <a:latin typeface="Times New Roman" panose="02020603050405020304" pitchFamily="18" charset="0"/>
                <a:cs typeface="Times New Roman" panose="02020603050405020304" pitchFamily="18" charset="0"/>
              </a:rPr>
              <a:t>Logical</a:t>
            </a:r>
          </a:p>
          <a:p>
            <a:pPr algn="ctr" eaLnBrk="1" hangingPunct="1">
              <a:spcBef>
                <a:spcPct val="0"/>
              </a:spcBef>
              <a:buClrTx/>
              <a:buFontTx/>
              <a:buNone/>
            </a:pPr>
            <a:r>
              <a:rPr lang="en-US" altLang="zh-CN" sz="2000" b="0">
                <a:solidFill>
                  <a:srgbClr val="002060"/>
                </a:solidFill>
                <a:latin typeface="Times New Roman" panose="02020603050405020304" pitchFamily="18" charset="0"/>
                <a:cs typeface="Times New Roman" panose="02020603050405020304" pitchFamily="18" charset="0"/>
              </a:rPr>
              <a:t>address</a:t>
            </a:r>
            <a:endParaRPr lang="zh-CN" altLang="en-US" sz="2000" b="0">
              <a:solidFill>
                <a:srgbClr val="002060"/>
              </a:solidFill>
              <a:latin typeface="Times New Roman" panose="02020603050405020304" pitchFamily="18" charset="0"/>
              <a:cs typeface="Times New Roman" panose="02020603050405020304" pitchFamily="18" charset="0"/>
            </a:endParaRPr>
          </a:p>
        </p:txBody>
      </p:sp>
      <p:cxnSp>
        <p:nvCxnSpPr>
          <p:cNvPr id="22541" name="直接连接符 43"/>
          <p:cNvCxnSpPr>
            <a:cxnSpLocks noChangeShapeType="1"/>
            <a:stCxn id="22566" idx="2"/>
          </p:cNvCxnSpPr>
          <p:nvPr/>
        </p:nvCxnSpPr>
        <p:spPr bwMode="auto">
          <a:xfrm>
            <a:off x="2828925" y="2495550"/>
            <a:ext cx="0" cy="428625"/>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cxnSp>
        <p:nvCxnSpPr>
          <p:cNvPr id="22542" name="直接连接符 44"/>
          <p:cNvCxnSpPr>
            <a:cxnSpLocks noChangeShapeType="1"/>
          </p:cNvCxnSpPr>
          <p:nvPr/>
        </p:nvCxnSpPr>
        <p:spPr bwMode="auto">
          <a:xfrm>
            <a:off x="3513138" y="2492375"/>
            <a:ext cx="0" cy="430213"/>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cxnSp>
        <p:nvCxnSpPr>
          <p:cNvPr id="22543" name="直接连接符 46"/>
          <p:cNvCxnSpPr>
            <a:cxnSpLocks noChangeShapeType="1"/>
          </p:cNvCxnSpPr>
          <p:nvPr/>
        </p:nvCxnSpPr>
        <p:spPr bwMode="auto">
          <a:xfrm>
            <a:off x="2865438" y="2924175"/>
            <a:ext cx="647700" cy="0"/>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cxnSp>
        <p:nvCxnSpPr>
          <p:cNvPr id="22544" name="直接连接符 48"/>
          <p:cNvCxnSpPr>
            <a:cxnSpLocks noChangeShapeType="1"/>
          </p:cNvCxnSpPr>
          <p:nvPr/>
        </p:nvCxnSpPr>
        <p:spPr bwMode="auto">
          <a:xfrm>
            <a:off x="3152775" y="2924175"/>
            <a:ext cx="0" cy="504825"/>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cxnSp>
        <p:nvCxnSpPr>
          <p:cNvPr id="22545" name="直接箭头连接符 50"/>
          <p:cNvCxnSpPr>
            <a:cxnSpLocks noChangeShapeType="1"/>
          </p:cNvCxnSpPr>
          <p:nvPr/>
        </p:nvCxnSpPr>
        <p:spPr bwMode="auto">
          <a:xfrm>
            <a:off x="3152775" y="3429000"/>
            <a:ext cx="503238" cy="0"/>
          </a:xfrm>
          <a:prstGeom prst="straightConnector1">
            <a:avLst/>
          </a:prstGeom>
          <a:noFill/>
          <a:ln w="9525" algn="ctr">
            <a:solidFill>
              <a:schemeClr val="bg1"/>
            </a:solidFill>
            <a:round/>
            <a:headEnd/>
            <a:tailEnd type="arrow" w="med" len="med"/>
          </a:ln>
          <a:extLst>
            <a:ext uri="{909E8E84-426E-40DD-AFC4-6F175D3DCCD1}">
              <a14:hiddenFill xmlns:a14="http://schemas.microsoft.com/office/drawing/2010/main">
                <a:noFill/>
              </a14:hiddenFill>
            </a:ext>
          </a:extLst>
        </p:spPr>
      </p:cxnSp>
      <p:grpSp>
        <p:nvGrpSpPr>
          <p:cNvPr id="22546" name="组合 55"/>
          <p:cNvGrpSpPr>
            <a:grpSpLocks/>
          </p:cNvGrpSpPr>
          <p:nvPr/>
        </p:nvGrpSpPr>
        <p:grpSpPr bwMode="auto">
          <a:xfrm>
            <a:off x="5168900" y="2538413"/>
            <a:ext cx="576263" cy="2232025"/>
            <a:chOff x="5251311" y="2538109"/>
            <a:chExt cx="493777" cy="2232861"/>
          </a:xfrm>
        </p:grpSpPr>
        <p:cxnSp>
          <p:nvCxnSpPr>
            <p:cNvPr id="22555" name="直接连接符 52"/>
            <p:cNvCxnSpPr>
              <a:cxnSpLocks noChangeShapeType="1"/>
              <a:stCxn id="22561" idx="3"/>
            </p:cNvCxnSpPr>
            <p:nvPr/>
          </p:nvCxnSpPr>
          <p:spPr bwMode="auto">
            <a:xfrm>
              <a:off x="5251311" y="4770970"/>
              <a:ext cx="432048" cy="0"/>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cxnSp>
          <p:nvCxnSpPr>
            <p:cNvPr id="22556" name="直接箭头连接符 54"/>
            <p:cNvCxnSpPr>
              <a:cxnSpLocks noChangeShapeType="1"/>
            </p:cNvCxnSpPr>
            <p:nvPr/>
          </p:nvCxnSpPr>
          <p:spPr bwMode="auto">
            <a:xfrm flipV="1">
              <a:off x="5745088" y="2538109"/>
              <a:ext cx="0" cy="2230015"/>
            </a:xfrm>
            <a:prstGeom prst="straightConnector1">
              <a:avLst/>
            </a:prstGeom>
            <a:noFill/>
            <a:ln w="9525" algn="ctr">
              <a:solidFill>
                <a:schemeClr val="bg1"/>
              </a:solidFill>
              <a:round/>
              <a:headEnd/>
              <a:tailEnd type="arrow" w="med" len="med"/>
            </a:ln>
            <a:extLst>
              <a:ext uri="{909E8E84-426E-40DD-AFC4-6F175D3DCCD1}">
                <a14:hiddenFill xmlns:a14="http://schemas.microsoft.com/office/drawing/2010/main">
                  <a:noFill/>
                </a14:hiddenFill>
              </a:ext>
            </a:extLst>
          </p:spPr>
        </p:cxnSp>
      </p:grpSp>
      <p:sp>
        <p:nvSpPr>
          <p:cNvPr id="22547" name="右大括号 58"/>
          <p:cNvSpPr>
            <a:spLocks/>
          </p:cNvSpPr>
          <p:nvPr/>
        </p:nvSpPr>
        <p:spPr bwMode="auto">
          <a:xfrm>
            <a:off x="5240338" y="3400425"/>
            <a:ext cx="217487" cy="1079500"/>
          </a:xfrm>
          <a:prstGeom prst="rightBrace">
            <a:avLst>
              <a:gd name="adj1" fmla="val 8273"/>
              <a:gd name="adj2" fmla="val 50000"/>
            </a:avLst>
          </a:prstGeom>
          <a:noFill/>
          <a:ln w="952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sp>
        <p:nvSpPr>
          <p:cNvPr id="22548" name="TextBox 60"/>
          <p:cNvSpPr txBox="1">
            <a:spLocks noChangeArrowheads="1"/>
          </p:cNvSpPr>
          <p:nvPr/>
        </p:nvSpPr>
        <p:spPr bwMode="auto">
          <a:xfrm>
            <a:off x="5240338" y="3716338"/>
            <a:ext cx="649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solidFill>
                  <a:srgbClr val="002060"/>
                </a:solidFill>
                <a:latin typeface="Arial" panose="020B0604020202020204" pitchFamily="34" charset="0"/>
              </a:rPr>
              <a:t>i</a:t>
            </a:r>
            <a:endParaRPr lang="zh-CN" altLang="en-US" sz="2400">
              <a:solidFill>
                <a:srgbClr val="002060"/>
              </a:solidFill>
              <a:latin typeface="Arial" panose="020B0604020202020204" pitchFamily="34" charset="0"/>
            </a:endParaRPr>
          </a:p>
        </p:txBody>
      </p:sp>
      <p:cxnSp>
        <p:nvCxnSpPr>
          <p:cNvPr id="22549" name="直接箭头连接符 67"/>
          <p:cNvCxnSpPr>
            <a:cxnSpLocks noChangeShapeType="1"/>
          </p:cNvCxnSpPr>
          <p:nvPr/>
        </p:nvCxnSpPr>
        <p:spPr bwMode="auto">
          <a:xfrm>
            <a:off x="3440113" y="3500438"/>
            <a:ext cx="0" cy="936625"/>
          </a:xfrm>
          <a:prstGeom prst="straightConnector1">
            <a:avLst/>
          </a:prstGeom>
          <a:noFill/>
          <a:ln w="9525" algn="ctr">
            <a:solidFill>
              <a:schemeClr val="bg1"/>
            </a:solidFill>
            <a:round/>
            <a:headEnd/>
            <a:tailEnd type="arrow" w="med" len="med"/>
          </a:ln>
          <a:extLst>
            <a:ext uri="{909E8E84-426E-40DD-AFC4-6F175D3DCCD1}">
              <a14:hiddenFill xmlns:a14="http://schemas.microsoft.com/office/drawing/2010/main">
                <a:noFill/>
              </a14:hiddenFill>
            </a:ext>
          </a:extLst>
        </p:spPr>
      </p:cxnSp>
      <p:sp>
        <p:nvSpPr>
          <p:cNvPr id="22550" name="TextBox 68"/>
          <p:cNvSpPr txBox="1">
            <a:spLocks noChangeArrowheads="1"/>
          </p:cNvSpPr>
          <p:nvPr/>
        </p:nvSpPr>
        <p:spPr bwMode="auto">
          <a:xfrm>
            <a:off x="2432050" y="3716338"/>
            <a:ext cx="1152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000" b="0">
                <a:solidFill>
                  <a:srgbClr val="002060"/>
                </a:solidFill>
                <a:latin typeface="Times New Roman" panose="02020603050405020304" pitchFamily="18" charset="0"/>
                <a:cs typeface="Times New Roman" panose="02020603050405020304" pitchFamily="18" charset="0"/>
              </a:rPr>
              <a:t>Search</a:t>
            </a:r>
            <a:endParaRPr lang="zh-CN" altLang="en-US" sz="2000" b="0">
              <a:solidFill>
                <a:srgbClr val="002060"/>
              </a:solidFill>
              <a:latin typeface="Times New Roman" panose="02020603050405020304" pitchFamily="18" charset="0"/>
              <a:cs typeface="Times New Roman" panose="02020603050405020304" pitchFamily="18" charset="0"/>
            </a:endParaRPr>
          </a:p>
        </p:txBody>
      </p:sp>
      <p:cxnSp>
        <p:nvCxnSpPr>
          <p:cNvPr id="22551" name="直接连接符 70"/>
          <p:cNvCxnSpPr>
            <a:cxnSpLocks noChangeShapeType="1"/>
          </p:cNvCxnSpPr>
          <p:nvPr/>
        </p:nvCxnSpPr>
        <p:spPr bwMode="auto">
          <a:xfrm>
            <a:off x="4146550" y="1679575"/>
            <a:ext cx="0" cy="339725"/>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cxnSp>
        <p:nvCxnSpPr>
          <p:cNvPr id="22552" name="直接连接符 72"/>
          <p:cNvCxnSpPr>
            <a:cxnSpLocks noChangeShapeType="1"/>
          </p:cNvCxnSpPr>
          <p:nvPr/>
        </p:nvCxnSpPr>
        <p:spPr bwMode="auto">
          <a:xfrm>
            <a:off x="4160838" y="1695450"/>
            <a:ext cx="2160587" cy="0"/>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cxnSp>
        <p:nvCxnSpPr>
          <p:cNvPr id="22553" name="直接箭头连接符 74"/>
          <p:cNvCxnSpPr>
            <a:cxnSpLocks noChangeShapeType="1"/>
          </p:cNvCxnSpPr>
          <p:nvPr/>
        </p:nvCxnSpPr>
        <p:spPr bwMode="auto">
          <a:xfrm>
            <a:off x="6321425" y="1700213"/>
            <a:ext cx="0" cy="295275"/>
          </a:xfrm>
          <a:prstGeom prst="straightConnector1">
            <a:avLst/>
          </a:prstGeom>
          <a:noFill/>
          <a:ln w="9525" algn="ctr">
            <a:solidFill>
              <a:schemeClr val="bg1"/>
            </a:solidFill>
            <a:round/>
            <a:headEnd/>
            <a:tailEnd type="arrow" w="med" len="med"/>
          </a:ln>
          <a:extLst>
            <a:ext uri="{909E8E84-426E-40DD-AFC4-6F175D3DCCD1}">
              <a14:hiddenFill xmlns:a14="http://schemas.microsoft.com/office/drawing/2010/main">
                <a:noFill/>
              </a14:hiddenFill>
            </a:ext>
          </a:extLst>
        </p:spPr>
      </p:cxnSp>
      <p:sp>
        <p:nvSpPr>
          <p:cNvPr id="41" name="Rectangle 2"/>
          <p:cNvSpPr txBox="1">
            <a:spLocks noChangeArrowheads="1"/>
          </p:cNvSpPr>
          <p:nvPr/>
        </p:nvSpPr>
        <p:spPr>
          <a:xfrm>
            <a:off x="1141413" y="214313"/>
            <a:ext cx="8420100" cy="838200"/>
          </a:xfrm>
          <a:prstGeom prst="rect">
            <a:avLst/>
          </a:prstGeom>
        </p:spPr>
        <p:txBody>
          <a:bodyPr/>
          <a:lstStyle/>
          <a:p>
            <a:pPr algn="ctr">
              <a:defRPr/>
            </a:pPr>
            <a:r>
              <a:rPr lang="zh-CN" altLang="en-US" sz="4000" kern="0">
                <a:latin typeface="Times New Roman" pitchFamily="18" charset="0"/>
                <a:ea typeface="+mj-ea"/>
                <a:cs typeface="Times New Roman" pitchFamily="18" charset="0"/>
              </a:rPr>
              <a:t>反置页表</a:t>
            </a:r>
            <a:r>
              <a:rPr lang="en-US" altLang="zh-CN" sz="4000" kern="0">
                <a:latin typeface="Times New Roman" pitchFamily="18" charset="0"/>
                <a:ea typeface="+mj-ea"/>
                <a:cs typeface="Times New Roman" pitchFamily="18" charset="0"/>
              </a:rPr>
              <a:t>(inverted page table)</a:t>
            </a:r>
            <a:endParaRPr lang="en-US" altLang="zh-CN" sz="4000" kern="0" dirty="0">
              <a:latin typeface="Times New Roman" pitchFamily="18" charset="0"/>
              <a:ea typeface="+mj-ea"/>
              <a:cs typeface="Times New Roman" pitchFamily="18" charset="0"/>
            </a:endParaRPr>
          </a:p>
        </p:txBody>
      </p:sp>
    </p:spTree>
  </p:cSld>
  <p:clrMapOvr>
    <a:masterClrMapping/>
  </p:clrMapOvr>
  <p:transition>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zh-CN" altLang="en-US" dirty="0" smtClean="0">
                <a:solidFill>
                  <a:schemeClr val="tx1"/>
                </a:solidFill>
                <a:latin typeface="+mj-ea"/>
              </a:rPr>
              <a:t>基本分页式存储管理</a:t>
            </a:r>
            <a:endParaRPr lang="zh-CN" altLang="en-US" dirty="0" smtClean="0">
              <a:solidFill>
                <a:schemeClr val="tx1"/>
              </a:solidFill>
              <a:latin typeface="+mj-ea"/>
              <a:hlinkClick r:id="rId2" action="ppaction://hlinksldjump"/>
            </a:endParaRPr>
          </a:p>
        </p:txBody>
      </p:sp>
      <p:sp>
        <p:nvSpPr>
          <p:cNvPr id="5123" name="Rectangle 3"/>
          <p:cNvSpPr>
            <a:spLocks noGrp="1" noChangeArrowheads="1"/>
          </p:cNvSpPr>
          <p:nvPr>
            <p:ph type="body" idx="1"/>
          </p:nvPr>
        </p:nvSpPr>
        <p:spPr>
          <a:xfrm>
            <a:off x="1752600" y="1828800"/>
            <a:ext cx="6440488" cy="3328988"/>
          </a:xfrm>
        </p:spPr>
        <p:txBody>
          <a:bodyPr/>
          <a:lstStyle/>
          <a:p>
            <a:r>
              <a:rPr lang="zh-CN" altLang="en-US" sz="2800" b="1" smtClean="0"/>
              <a:t>基本分页式存储管理（实存）</a:t>
            </a:r>
          </a:p>
          <a:p>
            <a:pPr lvl="1"/>
            <a:r>
              <a:rPr lang="zh-CN" altLang="en-US" sz="2800" b="1" smtClean="0"/>
              <a:t>分页原理</a:t>
            </a:r>
          </a:p>
          <a:p>
            <a:pPr lvl="1"/>
            <a:r>
              <a:rPr lang="zh-CN" altLang="en-US" sz="2800" b="1" smtClean="0"/>
              <a:t>基本分页式管理的数据结构</a:t>
            </a:r>
          </a:p>
          <a:p>
            <a:pPr lvl="1"/>
            <a:r>
              <a:rPr lang="zh-CN" altLang="en-US" sz="2800" b="1" smtClean="0"/>
              <a:t>地址变换机构</a:t>
            </a:r>
          </a:p>
          <a:p>
            <a:pPr lvl="1"/>
            <a:r>
              <a:rPr lang="zh-CN" altLang="en-US" sz="2800" b="1" smtClean="0"/>
              <a:t>快表</a:t>
            </a:r>
          </a:p>
          <a:p>
            <a:pPr lvl="1"/>
            <a:r>
              <a:rPr lang="zh-CN" altLang="en-US" sz="2800" b="1" smtClean="0"/>
              <a:t>两级和多级页表</a:t>
            </a:r>
          </a:p>
        </p:txBody>
      </p:sp>
    </p:spTree>
  </p:cSld>
  <p:clrMapOvr>
    <a:masterClrMapping/>
  </p:clrMapOvr>
  <p:transition>
    <p:zoom dir="in"/>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mtClean="0"/>
              <a:t>思考</a:t>
            </a:r>
          </a:p>
        </p:txBody>
      </p:sp>
      <p:sp>
        <p:nvSpPr>
          <p:cNvPr id="23555" name="Rectangle 3"/>
          <p:cNvSpPr>
            <a:spLocks noGrp="1" noChangeArrowheads="1"/>
          </p:cNvSpPr>
          <p:nvPr>
            <p:ph type="body" idx="1"/>
          </p:nvPr>
        </p:nvSpPr>
        <p:spPr>
          <a:xfrm>
            <a:off x="704850" y="1773238"/>
            <a:ext cx="8420100" cy="2519362"/>
          </a:xfrm>
        </p:spPr>
        <p:txBody>
          <a:bodyPr/>
          <a:lstStyle/>
          <a:p>
            <a:pPr>
              <a:lnSpc>
                <a:spcPct val="120000"/>
              </a:lnSpc>
              <a:spcBef>
                <a:spcPts val="600"/>
              </a:spcBef>
              <a:buFont typeface="Wingdings" panose="05000000000000000000" pitchFamily="2" charset="2"/>
              <a:buNone/>
            </a:pPr>
            <a:r>
              <a:rPr lang="en-US" altLang="zh-CN" sz="2800" b="1" smtClean="0"/>
              <a:t>		 </a:t>
            </a:r>
            <a:r>
              <a:rPr lang="zh-CN" altLang="zh-CN" sz="2800" b="1" smtClean="0"/>
              <a:t>一台机器有</a:t>
            </a:r>
            <a:r>
              <a:rPr lang="en-US" altLang="zh-CN" sz="2800" b="1" smtClean="0"/>
              <a:t>48</a:t>
            </a:r>
            <a:r>
              <a:rPr lang="zh-CN" altLang="zh-CN" sz="2800" b="1" smtClean="0"/>
              <a:t>位虚地址和</a:t>
            </a:r>
            <a:r>
              <a:rPr lang="en-US" altLang="zh-CN" sz="2800" b="1" smtClean="0"/>
              <a:t>32</a:t>
            </a:r>
            <a:r>
              <a:rPr lang="zh-CN" altLang="zh-CN" sz="2800" b="1" smtClean="0"/>
              <a:t>位物理地址，若页长为</a:t>
            </a:r>
            <a:r>
              <a:rPr lang="en-US" altLang="zh-CN" sz="2800" b="1" smtClean="0"/>
              <a:t>8KB</a:t>
            </a:r>
            <a:r>
              <a:rPr lang="zh-CN" altLang="zh-CN" sz="2800" b="1" smtClean="0"/>
              <a:t>，问页表共有多少个页表项</a:t>
            </a:r>
            <a:r>
              <a:rPr lang="en-US" altLang="zh-CN" sz="2800" b="1" smtClean="0"/>
              <a:t>?</a:t>
            </a:r>
            <a:r>
              <a:rPr lang="zh-CN" altLang="zh-CN" sz="2800" b="1" smtClean="0"/>
              <a:t>如果设计一个反置页表，则有多少个页表项</a:t>
            </a:r>
            <a:r>
              <a:rPr lang="en-US" altLang="zh-CN" sz="2800" b="1" smtClean="0"/>
              <a:t>?</a:t>
            </a:r>
            <a:endParaRPr lang="zh-CN" altLang="en-US" sz="2800" b="1" smtClean="0"/>
          </a:p>
          <a:p>
            <a:pPr>
              <a:buFont typeface="Wingdings" panose="05000000000000000000" pitchFamily="2" charset="2"/>
              <a:buNone/>
            </a:pPr>
            <a:endParaRPr lang="zh-CN" altLang="en-US" sz="2600" b="1" smtClean="0"/>
          </a:p>
          <a:p>
            <a:pPr lvl="1"/>
            <a:endParaRPr lang="zh-CN" altLang="en-US" sz="2300" b="1" smtClean="0"/>
          </a:p>
        </p:txBody>
      </p:sp>
    </p:spTree>
  </p:cSld>
  <p:clrMapOvr>
    <a:masterClrMapping/>
  </p:clrMapOvr>
  <p:transition>
    <p:zoom dir="in"/>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zh-CN" altLang="en-US" dirty="0" smtClean="0">
                <a:solidFill>
                  <a:schemeClr val="tx1"/>
                </a:solidFill>
                <a:latin typeface="+mj-ea"/>
              </a:rPr>
              <a:t>基本分段存储管理</a:t>
            </a:r>
          </a:p>
        </p:txBody>
      </p:sp>
      <p:sp>
        <p:nvSpPr>
          <p:cNvPr id="24579" name="Rectangle 3"/>
          <p:cNvSpPr>
            <a:spLocks noGrp="1" noChangeArrowheads="1"/>
          </p:cNvSpPr>
          <p:nvPr>
            <p:ph type="body" idx="1"/>
          </p:nvPr>
        </p:nvSpPr>
        <p:spPr>
          <a:xfrm>
            <a:off x="1423988" y="1989138"/>
            <a:ext cx="6048375" cy="3527425"/>
          </a:xfrm>
        </p:spPr>
        <p:txBody>
          <a:bodyPr/>
          <a:lstStyle/>
          <a:p>
            <a:pPr>
              <a:lnSpc>
                <a:spcPct val="120000"/>
              </a:lnSpc>
              <a:spcBef>
                <a:spcPct val="5000"/>
              </a:spcBef>
            </a:pPr>
            <a:r>
              <a:rPr kumimoji="1" lang="zh-CN" altLang="en-US" sz="2800" b="1" smtClean="0"/>
              <a:t>分段存储管理方式的引入</a:t>
            </a:r>
          </a:p>
          <a:p>
            <a:pPr>
              <a:lnSpc>
                <a:spcPct val="120000"/>
              </a:lnSpc>
              <a:spcBef>
                <a:spcPct val="5000"/>
              </a:spcBef>
            </a:pPr>
            <a:r>
              <a:rPr kumimoji="1" lang="zh-CN" altLang="en-US" sz="2800" b="1" smtClean="0"/>
              <a:t>分段系统的基本原理</a:t>
            </a:r>
          </a:p>
          <a:p>
            <a:pPr>
              <a:lnSpc>
                <a:spcPct val="120000"/>
              </a:lnSpc>
              <a:spcBef>
                <a:spcPct val="5000"/>
              </a:spcBef>
            </a:pPr>
            <a:r>
              <a:rPr kumimoji="1" lang="zh-CN" altLang="en-US" sz="2800" b="1" smtClean="0"/>
              <a:t>信息共享</a:t>
            </a:r>
          </a:p>
          <a:p>
            <a:pPr>
              <a:lnSpc>
                <a:spcPct val="120000"/>
              </a:lnSpc>
              <a:spcBef>
                <a:spcPct val="5000"/>
              </a:spcBef>
            </a:pPr>
            <a:r>
              <a:rPr kumimoji="1" lang="zh-CN" altLang="en-US" sz="2800" b="1" smtClean="0"/>
              <a:t>段页式存储管理方式</a:t>
            </a:r>
          </a:p>
        </p:txBody>
      </p:sp>
    </p:spTree>
  </p:cSld>
  <p:clrMapOvr>
    <a:masterClrMapping/>
  </p:clrMapOvr>
  <p:transition>
    <p:zoom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zh-CN" altLang="en-US" dirty="0">
                <a:solidFill>
                  <a:schemeClr val="tx1"/>
                </a:solidFill>
                <a:latin typeface="+mj-ea"/>
              </a:rPr>
              <a:t>基本分段存储管理方式</a:t>
            </a:r>
          </a:p>
        </p:txBody>
      </p:sp>
      <p:sp>
        <p:nvSpPr>
          <p:cNvPr id="25603" name="Rectangle 3"/>
          <p:cNvSpPr>
            <a:spLocks noGrp="1" noChangeArrowheads="1"/>
          </p:cNvSpPr>
          <p:nvPr>
            <p:ph type="body" idx="1"/>
          </p:nvPr>
        </p:nvSpPr>
        <p:spPr>
          <a:xfrm>
            <a:off x="415925" y="1773238"/>
            <a:ext cx="8785225" cy="4968875"/>
          </a:xfrm>
        </p:spPr>
        <p:txBody>
          <a:bodyPr/>
          <a:lstStyle/>
          <a:p>
            <a:pPr>
              <a:lnSpc>
                <a:spcPct val="120000"/>
              </a:lnSpc>
              <a:spcBef>
                <a:spcPct val="0"/>
              </a:spcBef>
              <a:buFont typeface="Wingdings" panose="05000000000000000000" pitchFamily="2" charset="2"/>
              <a:buNone/>
            </a:pPr>
            <a:r>
              <a:rPr kumimoji="1" lang="zh-CN" altLang="en-US" sz="2400" b="1" smtClean="0"/>
              <a:t>		引入分段存储管理方式， 主要是为了满足用户和程序员的下述一系列需要：</a:t>
            </a:r>
            <a:endParaRPr lang="zh-CN" altLang="en-US" sz="2400" b="1" smtClean="0">
              <a:latin typeface="宋体" panose="02010600030101010101" pitchFamily="2" charset="-122"/>
            </a:endParaRPr>
          </a:p>
          <a:p>
            <a:pPr lvl="1">
              <a:lnSpc>
                <a:spcPct val="120000"/>
              </a:lnSpc>
              <a:spcBef>
                <a:spcPct val="0"/>
              </a:spcBef>
            </a:pPr>
            <a:r>
              <a:rPr lang="zh-CN" altLang="en-US" sz="2400" b="1" smtClean="0">
                <a:solidFill>
                  <a:srgbClr val="FFFF00"/>
                </a:solidFill>
                <a:latin typeface="宋体" panose="02010600030101010101" pitchFamily="2" charset="-122"/>
              </a:rPr>
              <a:t>方便编程：</a:t>
            </a:r>
            <a:r>
              <a:rPr lang="zh-CN" altLang="en-US" sz="2400" b="1" smtClean="0">
                <a:latin typeface="宋体" panose="02010600030101010101" pitchFamily="2" charset="-122"/>
              </a:rPr>
              <a:t>例如：</a:t>
            </a:r>
            <a:r>
              <a:rPr lang="en-US" altLang="zh-CN" sz="2400" b="1" smtClean="0">
                <a:latin typeface="宋体" panose="02010600030101010101" pitchFamily="2" charset="-122"/>
              </a:rPr>
              <a:t>LOAD 1,[A]|&lt;D&gt;</a:t>
            </a:r>
            <a:r>
              <a:rPr lang="zh-CN" altLang="en-US" sz="2400" b="1" smtClean="0">
                <a:latin typeface="宋体" panose="02010600030101010101" pitchFamily="2" charset="-122"/>
              </a:rPr>
              <a:t>；</a:t>
            </a:r>
          </a:p>
          <a:p>
            <a:pPr lvl="1">
              <a:lnSpc>
                <a:spcPct val="120000"/>
              </a:lnSpc>
              <a:spcBef>
                <a:spcPct val="0"/>
              </a:spcBef>
            </a:pPr>
            <a:r>
              <a:rPr lang="zh-CN" altLang="en-US" sz="2400" b="1" smtClean="0">
                <a:solidFill>
                  <a:srgbClr val="FFFF00"/>
                </a:solidFill>
                <a:latin typeface="宋体" panose="02010600030101010101" pitchFamily="2" charset="-122"/>
              </a:rPr>
              <a:t>信息共享：</a:t>
            </a:r>
            <a:r>
              <a:rPr lang="zh-CN" altLang="en-US" sz="2400" b="1" smtClean="0">
                <a:latin typeface="宋体" panose="02010600030101010101" pitchFamily="2" charset="-122"/>
              </a:rPr>
              <a:t>可以按段为单位来进行共享；</a:t>
            </a:r>
          </a:p>
          <a:p>
            <a:pPr lvl="1">
              <a:lnSpc>
                <a:spcPct val="120000"/>
              </a:lnSpc>
              <a:spcBef>
                <a:spcPct val="0"/>
              </a:spcBef>
            </a:pPr>
            <a:r>
              <a:rPr lang="zh-CN" altLang="en-US" sz="2400" b="1" smtClean="0">
                <a:solidFill>
                  <a:srgbClr val="FFFF00"/>
                </a:solidFill>
                <a:latin typeface="宋体" panose="02010600030101010101" pitchFamily="2" charset="-122"/>
              </a:rPr>
              <a:t>信息保护：</a:t>
            </a:r>
            <a:r>
              <a:rPr lang="zh-CN" altLang="en-US" sz="2400" b="1" smtClean="0">
                <a:latin typeface="宋体" panose="02010600030101010101" pitchFamily="2" charset="-122"/>
              </a:rPr>
              <a:t>可以针对不同类型的段采取不同的保护；</a:t>
            </a:r>
          </a:p>
          <a:p>
            <a:pPr lvl="1">
              <a:lnSpc>
                <a:spcPct val="120000"/>
              </a:lnSpc>
              <a:spcBef>
                <a:spcPct val="0"/>
              </a:spcBef>
            </a:pPr>
            <a:r>
              <a:rPr lang="zh-CN" altLang="en-US" sz="2400" b="1" smtClean="0">
                <a:solidFill>
                  <a:srgbClr val="FFFF00"/>
                </a:solidFill>
                <a:latin typeface="宋体" panose="02010600030101010101" pitchFamily="2" charset="-122"/>
              </a:rPr>
              <a:t>动态增长：</a:t>
            </a:r>
            <a:r>
              <a:rPr lang="zh-CN" altLang="en-US" sz="2400" b="1" smtClean="0">
                <a:latin typeface="宋体" panose="02010600030101010101" pitchFamily="2" charset="-122"/>
              </a:rPr>
              <a:t>特别是数据段的不断增长；</a:t>
            </a:r>
          </a:p>
          <a:p>
            <a:pPr lvl="1">
              <a:lnSpc>
                <a:spcPct val="120000"/>
              </a:lnSpc>
              <a:spcBef>
                <a:spcPct val="0"/>
              </a:spcBef>
            </a:pPr>
            <a:r>
              <a:rPr lang="zh-CN" altLang="en-US" sz="2400" b="1" smtClean="0">
                <a:solidFill>
                  <a:srgbClr val="FFFF00"/>
                </a:solidFill>
                <a:latin typeface="宋体" panose="02010600030101010101" pitchFamily="2" charset="-122"/>
              </a:rPr>
              <a:t>动态链接：</a:t>
            </a:r>
            <a:r>
              <a:rPr lang="zh-CN" altLang="en-US" sz="2400" b="1" smtClean="0">
                <a:latin typeface="宋体" panose="02010600030101010101" pitchFamily="2" charset="-122"/>
              </a:rPr>
              <a:t>当运行过程中又需要调用某段时，才将该段（目标程序）调入内存并进行链接。动态链接要求以段作为管理的单位。</a:t>
            </a:r>
            <a:r>
              <a:rPr kumimoji="1" lang="zh-CN" altLang="en-US" sz="2400" b="1" smtClean="0">
                <a:latin typeface="宋体" panose="02010600030101010101" pitchFamily="2" charset="-122"/>
              </a:rPr>
              <a:t>	</a:t>
            </a:r>
            <a:r>
              <a:rPr kumimoji="1" lang="zh-CN" altLang="en-US" sz="2100" b="1" smtClean="0">
                <a:latin typeface="宋体" panose="02010600030101010101" pitchFamily="2" charset="-122"/>
              </a:rPr>
              <a:t>	</a:t>
            </a:r>
            <a:endParaRPr lang="zh-CN" altLang="en-US" sz="2100" b="1" smtClean="0">
              <a:latin typeface="宋体" panose="02010600030101010101" pitchFamily="2" charset="-122"/>
            </a:endParaRPr>
          </a:p>
        </p:txBody>
      </p:sp>
    </p:spTree>
  </p:cSld>
  <p:clrMapOvr>
    <a:masterClrMapping/>
  </p:clrMapOvr>
  <p:transition>
    <p:zoom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zh-CN" altLang="en-US" dirty="0">
                <a:solidFill>
                  <a:schemeClr val="tx1"/>
                </a:solidFill>
                <a:latin typeface="+mj-ea"/>
              </a:rPr>
              <a:t>段的划分</a:t>
            </a:r>
          </a:p>
        </p:txBody>
      </p:sp>
      <p:sp>
        <p:nvSpPr>
          <p:cNvPr id="26627" name="Rectangle 3"/>
          <p:cNvSpPr>
            <a:spLocks noGrp="1" noChangeArrowheads="1"/>
          </p:cNvSpPr>
          <p:nvPr>
            <p:ph type="body" idx="1"/>
          </p:nvPr>
        </p:nvSpPr>
        <p:spPr>
          <a:xfrm>
            <a:off x="560388" y="1628775"/>
            <a:ext cx="8424862" cy="4608513"/>
          </a:xfrm>
        </p:spPr>
        <p:txBody>
          <a:bodyPr/>
          <a:lstStyle/>
          <a:p>
            <a:pPr algn="just">
              <a:lnSpc>
                <a:spcPct val="120000"/>
              </a:lnSpc>
              <a:spcBef>
                <a:spcPct val="0"/>
              </a:spcBef>
              <a:buFont typeface="Wingdings" panose="05000000000000000000" pitchFamily="2" charset="2"/>
              <a:buNone/>
            </a:pPr>
            <a:r>
              <a:rPr kumimoji="1" lang="zh-CN" altLang="en-US" sz="2400" b="1" smtClean="0">
                <a:latin typeface="宋体" panose="02010600030101010101" pitchFamily="2" charset="-122"/>
              </a:rPr>
              <a:t>		在分段存储管理方式中，将程序的地址空间划分为若干个段</a:t>
            </a:r>
            <a:r>
              <a:rPr kumimoji="1" lang="en-US" altLang="zh-CN" sz="2400" b="1" smtClean="0">
                <a:latin typeface="宋体" panose="02010600030101010101" pitchFamily="2" charset="-122"/>
              </a:rPr>
              <a:t>(segment)</a:t>
            </a:r>
            <a:r>
              <a:rPr kumimoji="1" lang="zh-CN" altLang="en-US" sz="2400" b="1" smtClean="0">
                <a:latin typeface="宋体" panose="02010600030101010101" pitchFamily="2" charset="-122"/>
              </a:rPr>
              <a:t>，每个段定义了一组逻辑信息。例如：</a:t>
            </a:r>
            <a:r>
              <a:rPr lang="zh-CN" altLang="en-US" sz="2400" b="1" smtClean="0">
                <a:latin typeface="宋体" panose="02010600030101010101" pitchFamily="2" charset="-122"/>
              </a:rPr>
              <a:t>程序通过分段</a:t>
            </a:r>
            <a:r>
              <a:rPr lang="en-US" altLang="zh-CN" sz="2400" b="1" smtClean="0">
                <a:latin typeface="宋体" panose="02010600030101010101" pitchFamily="2" charset="-122"/>
              </a:rPr>
              <a:t>(segmentation)</a:t>
            </a:r>
            <a:r>
              <a:rPr lang="zh-CN" altLang="en-US" sz="2400" b="1" smtClean="0">
                <a:latin typeface="宋体" panose="02010600030101010101" pitchFamily="2" charset="-122"/>
              </a:rPr>
              <a:t>划分为多个模块</a:t>
            </a:r>
            <a:r>
              <a:rPr lang="en-US" altLang="zh-CN" sz="2400" b="1" smtClean="0">
                <a:latin typeface="宋体" panose="02010600030101010101" pitchFamily="2" charset="-122"/>
              </a:rPr>
              <a:t>:</a:t>
            </a:r>
            <a:r>
              <a:rPr lang="zh-CN" altLang="en-US" sz="2400" b="1" smtClean="0">
                <a:latin typeface="宋体" panose="02010600030101010101" pitchFamily="2" charset="-122"/>
              </a:rPr>
              <a:t>如主程序段</a:t>
            </a:r>
            <a:r>
              <a:rPr lang="en-US" altLang="zh-CN" sz="2400" b="1" smtClean="0">
                <a:latin typeface="宋体" panose="02010600030101010101" pitchFamily="2" charset="-122"/>
              </a:rPr>
              <a:t>MAIN</a:t>
            </a:r>
            <a:r>
              <a:rPr lang="zh-CN" altLang="en-US" sz="2400" b="1" smtClean="0">
                <a:latin typeface="宋体" panose="02010600030101010101" pitchFamily="2" charset="-122"/>
              </a:rPr>
              <a:t>、子程序段</a:t>
            </a:r>
            <a:r>
              <a:rPr lang="en-US" altLang="zh-CN" sz="2400" b="1" smtClean="0">
                <a:latin typeface="宋体" panose="02010600030101010101" pitchFamily="2" charset="-122"/>
              </a:rPr>
              <a:t>X</a:t>
            </a:r>
            <a:r>
              <a:rPr lang="zh-CN" altLang="en-US" sz="2400" b="1" smtClean="0">
                <a:latin typeface="宋体" panose="02010600030101010101" pitchFamily="2" charset="-122"/>
              </a:rPr>
              <a:t>、数据段</a:t>
            </a:r>
            <a:r>
              <a:rPr lang="en-US" altLang="zh-CN" sz="2400" b="1" smtClean="0">
                <a:latin typeface="宋体" panose="02010600030101010101" pitchFamily="2" charset="-122"/>
              </a:rPr>
              <a:t>D</a:t>
            </a:r>
            <a:r>
              <a:rPr lang="zh-CN" altLang="en-US" sz="2400" b="1" smtClean="0">
                <a:latin typeface="宋体" panose="02010600030101010101" pitchFamily="2" charset="-122"/>
              </a:rPr>
              <a:t>和栈段</a:t>
            </a:r>
            <a:r>
              <a:rPr lang="en-US" altLang="zh-CN" sz="2400" b="1" smtClean="0">
                <a:latin typeface="宋体" panose="02010600030101010101" pitchFamily="2" charset="-122"/>
              </a:rPr>
              <a:t>S</a:t>
            </a:r>
            <a:r>
              <a:rPr lang="zh-CN" altLang="en-US" sz="2400" b="1" smtClean="0">
                <a:latin typeface="宋体" panose="02010600030101010101" pitchFamily="2" charset="-122"/>
              </a:rPr>
              <a:t>等，每个段都有自己的名字。为了实现简单起见，通常可用一个段号来代替段名，每个段都从</a:t>
            </a:r>
            <a:r>
              <a:rPr lang="en-US" altLang="zh-CN" sz="2400" b="1" smtClean="0">
                <a:latin typeface="宋体" panose="02010600030101010101" pitchFamily="2" charset="-122"/>
              </a:rPr>
              <a:t>0</a:t>
            </a:r>
            <a:r>
              <a:rPr lang="zh-CN" altLang="en-US" sz="2400" b="1" smtClean="0">
                <a:latin typeface="宋体" panose="02010600030101010101" pitchFamily="2" charset="-122"/>
              </a:rPr>
              <a:t>开始编址，并采用一段连续的地址空间。段的长度由相应的逻辑信息组的长度决定，因而各段长度不等。这些段不必连续；物理内存的管理采用动态分区。		</a:t>
            </a:r>
          </a:p>
        </p:txBody>
      </p:sp>
    </p:spTree>
  </p:cSld>
  <p:clrMapOvr>
    <a:masterClrMapping/>
  </p:clrMapOvr>
  <p:transition>
    <p:zoom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zh-CN" altLang="en-US" dirty="0" smtClean="0">
                <a:solidFill>
                  <a:schemeClr val="tx1"/>
                </a:solidFill>
                <a:latin typeface="+mj-ea"/>
              </a:rPr>
              <a:t>地址结构</a:t>
            </a:r>
          </a:p>
        </p:txBody>
      </p:sp>
      <p:sp>
        <p:nvSpPr>
          <p:cNvPr id="27651" name="Rectangle 3"/>
          <p:cNvSpPr>
            <a:spLocks noGrp="1" noChangeArrowheads="1"/>
          </p:cNvSpPr>
          <p:nvPr>
            <p:ph type="body" sz="half" idx="1"/>
          </p:nvPr>
        </p:nvSpPr>
        <p:spPr>
          <a:xfrm>
            <a:off x="704850" y="1700213"/>
            <a:ext cx="7848600" cy="792162"/>
          </a:xfrm>
        </p:spPr>
        <p:txBody>
          <a:bodyPr/>
          <a:lstStyle/>
          <a:p>
            <a:r>
              <a:rPr kumimoji="1" lang="zh-CN" altLang="en-US" sz="3200" b="1" smtClean="0"/>
              <a:t>分段地址中的地址具有如下结构</a:t>
            </a:r>
          </a:p>
        </p:txBody>
      </p:sp>
      <p:graphicFrame>
        <p:nvGraphicFramePr>
          <p:cNvPr id="524305" name="Group 17"/>
          <p:cNvGraphicFramePr>
            <a:graphicFrameLocks noGrp="1"/>
          </p:cNvGraphicFramePr>
          <p:nvPr>
            <p:ph sz="half" idx="2"/>
          </p:nvPr>
        </p:nvGraphicFramePr>
        <p:xfrm>
          <a:off x="2505075" y="3141663"/>
          <a:ext cx="4679950" cy="792162"/>
        </p:xfrm>
        <a:graphic>
          <a:graphicData uri="http://schemas.openxmlformats.org/drawingml/2006/table">
            <a:tbl>
              <a:tblPr/>
              <a:tblGrid>
                <a:gridCol w="2363788">
                  <a:extLst>
                    <a:ext uri="{9D8B030D-6E8A-4147-A177-3AD203B41FA5}">
                      <a16:colId xmlns:a16="http://schemas.microsoft.com/office/drawing/2014/main" val="20000"/>
                    </a:ext>
                  </a:extLst>
                </a:gridCol>
                <a:gridCol w="2316162">
                  <a:extLst>
                    <a:ext uri="{9D8B030D-6E8A-4147-A177-3AD203B41FA5}">
                      <a16:colId xmlns:a16="http://schemas.microsoft.com/office/drawing/2014/main" val="20001"/>
                    </a:ext>
                  </a:extLst>
                </a:gridCol>
              </a:tblGrid>
              <a:tr h="792162">
                <a:tc>
                  <a:txBody>
                    <a:bodyPr/>
                    <a:lstStyle/>
                    <a:p>
                      <a:pPr marL="0" marR="0" lvl="0" indent="0" algn="ctr" defTabSz="914400" rtl="0" eaLnBrk="0" fontAlgn="base" latinLnBrk="0" hangingPunct="0">
                        <a:lnSpc>
                          <a:spcPct val="100000"/>
                        </a:lnSpc>
                        <a:spcBef>
                          <a:spcPct val="20000"/>
                        </a:spcBef>
                        <a:spcAft>
                          <a:spcPct val="0"/>
                        </a:spcAft>
                        <a:buClr>
                          <a:srgbClr val="FFFFFF"/>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Univers" pitchFamily="34" charset="0"/>
                          <a:ea typeface="宋体" pitchFamily="2" charset="-122"/>
                        </a:rPr>
                        <a:t>段号</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FFFF"/>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Univers" pitchFamily="34" charset="0"/>
                          <a:ea typeface="宋体" pitchFamily="2" charset="-122"/>
                        </a:rPr>
                        <a:t>段内地址</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660" name="Text Box 18"/>
          <p:cNvSpPr txBox="1">
            <a:spLocks noChangeArrowheads="1"/>
          </p:cNvSpPr>
          <p:nvPr/>
        </p:nvSpPr>
        <p:spPr bwMode="auto">
          <a:xfrm>
            <a:off x="2420938" y="4005263"/>
            <a:ext cx="490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en-US" altLang="zh-CN" sz="2400" b="0">
                <a:latin typeface="Times New Roman" panose="02020603050405020304" pitchFamily="18" charset="0"/>
              </a:rPr>
              <a:t>31                      16  15                        0</a:t>
            </a:r>
          </a:p>
        </p:txBody>
      </p:sp>
    </p:spTree>
  </p:cSld>
  <p:clrMapOvr>
    <a:masterClrMapping/>
  </p:clrMapOvr>
  <p:transition>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zh-CN" altLang="en-US" dirty="0" smtClean="0">
                <a:solidFill>
                  <a:schemeClr val="tx1"/>
                </a:solidFill>
                <a:latin typeface="+mj-ea"/>
              </a:rPr>
              <a:t>基本段式管理的数据结构</a:t>
            </a:r>
          </a:p>
        </p:txBody>
      </p:sp>
      <p:sp>
        <p:nvSpPr>
          <p:cNvPr id="28675" name="Rectangle 3"/>
          <p:cNvSpPr>
            <a:spLocks noGrp="1" noChangeArrowheads="1"/>
          </p:cNvSpPr>
          <p:nvPr>
            <p:ph type="body" idx="1"/>
          </p:nvPr>
        </p:nvSpPr>
        <p:spPr>
          <a:xfrm>
            <a:off x="704850" y="1670050"/>
            <a:ext cx="8420100" cy="4135438"/>
          </a:xfrm>
        </p:spPr>
        <p:txBody>
          <a:bodyPr/>
          <a:lstStyle/>
          <a:p>
            <a:pPr>
              <a:lnSpc>
                <a:spcPct val="120000"/>
              </a:lnSpc>
              <a:spcBef>
                <a:spcPct val="0"/>
              </a:spcBef>
              <a:buFont typeface="Wingdings" panose="05000000000000000000" pitchFamily="2" charset="2"/>
              <a:buNone/>
            </a:pPr>
            <a:r>
              <a:rPr lang="zh-CN" altLang="en-US" sz="2600" b="1" smtClean="0">
                <a:solidFill>
                  <a:srgbClr val="FF00FF"/>
                </a:solidFill>
              </a:rPr>
              <a:t>		</a:t>
            </a:r>
            <a:r>
              <a:rPr lang="zh-CN" altLang="en-US" sz="2600" b="1" smtClean="0"/>
              <a:t>在分段式存储管理系统中，给每个分段分配一个连续的分区，而进程中的各个段可以离散地移入内存中不同的分区中。为了能使程序正常运行，类似分页系统那样，在系统中为每个进程建立一张段映射表</a:t>
            </a:r>
            <a:r>
              <a:rPr lang="en-US" altLang="zh-CN" sz="2600" b="1" smtClean="0"/>
              <a:t>----</a:t>
            </a:r>
            <a:r>
              <a:rPr lang="zh-CN" altLang="en-US" sz="2600" b="1" smtClean="0"/>
              <a:t>段表。</a:t>
            </a:r>
            <a:endParaRPr lang="zh-CN" altLang="en-US" sz="2600" b="1" smtClean="0">
              <a:solidFill>
                <a:srgbClr val="FF00FF"/>
              </a:solidFill>
            </a:endParaRPr>
          </a:p>
          <a:p>
            <a:pPr>
              <a:lnSpc>
                <a:spcPct val="120000"/>
              </a:lnSpc>
              <a:spcBef>
                <a:spcPct val="0"/>
              </a:spcBef>
              <a:buFont typeface="Wingdings" panose="05000000000000000000" pitchFamily="2" charset="2"/>
              <a:buNone/>
            </a:pPr>
            <a:r>
              <a:rPr lang="zh-CN" altLang="en-US" sz="2600" b="1" smtClean="0">
                <a:solidFill>
                  <a:srgbClr val="FF00FF"/>
                </a:solidFill>
              </a:rPr>
              <a:t>		</a:t>
            </a:r>
            <a:r>
              <a:rPr lang="zh-CN" altLang="en-US" sz="2600" b="1" smtClean="0">
                <a:solidFill>
                  <a:srgbClr val="FFFF00"/>
                </a:solidFill>
              </a:rPr>
              <a:t>段表</a:t>
            </a:r>
            <a:r>
              <a:rPr lang="zh-CN" altLang="en-US" sz="2600" b="1" smtClean="0"/>
              <a:t>：描述逻辑段与物理内存分区的映射关系。每个段在表中占有一个表项，其中记录了该段在内存中的起始地址</a:t>
            </a:r>
            <a:r>
              <a:rPr lang="en-US" altLang="zh-CN" sz="2600" b="1" smtClean="0"/>
              <a:t>(</a:t>
            </a:r>
            <a:r>
              <a:rPr lang="zh-CN" altLang="en-US" sz="2600" b="1" smtClean="0"/>
              <a:t>基址</a:t>
            </a:r>
            <a:r>
              <a:rPr lang="en-US" altLang="zh-CN" sz="2600" b="1" smtClean="0"/>
              <a:t>)</a:t>
            </a:r>
            <a:r>
              <a:rPr lang="zh-CN" altLang="en-US" sz="2600" b="1" smtClean="0"/>
              <a:t>和段长度。</a:t>
            </a:r>
          </a:p>
        </p:txBody>
      </p:sp>
    </p:spTree>
  </p:cSld>
  <p:clrMapOvr>
    <a:masterClrMapping/>
  </p:clrMapOvr>
  <p:transition>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p:txBody>
          <a:bodyPr/>
          <a:lstStyle/>
          <a:p>
            <a:pPr>
              <a:defRPr/>
            </a:pPr>
            <a:r>
              <a:rPr lang="zh-CN" altLang="en-US" dirty="0" smtClean="0">
                <a:solidFill>
                  <a:schemeClr val="tx1"/>
                </a:solidFill>
                <a:latin typeface="+mj-ea"/>
              </a:rPr>
              <a:t>利用段表实现地址映射 </a:t>
            </a:r>
          </a:p>
        </p:txBody>
      </p:sp>
      <p:grpSp>
        <p:nvGrpSpPr>
          <p:cNvPr id="29699" name="Group 11"/>
          <p:cNvGrpSpPr>
            <a:grpSpLocks/>
          </p:cNvGrpSpPr>
          <p:nvPr/>
        </p:nvGrpSpPr>
        <p:grpSpPr bwMode="auto">
          <a:xfrm>
            <a:off x="415925" y="1412875"/>
            <a:ext cx="9217025" cy="5300663"/>
            <a:chOff x="262" y="935"/>
            <a:chExt cx="5806" cy="3339"/>
          </a:xfrm>
        </p:grpSpPr>
        <p:sp>
          <p:nvSpPr>
            <p:cNvPr id="29700" name="Rectangle 8"/>
            <p:cNvSpPr>
              <a:spLocks noChangeArrowheads="1"/>
            </p:cNvSpPr>
            <p:nvPr/>
          </p:nvSpPr>
          <p:spPr bwMode="auto">
            <a:xfrm>
              <a:off x="262" y="935"/>
              <a:ext cx="5806" cy="3339"/>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29701" name="Object 9"/>
            <p:cNvGraphicFramePr>
              <a:graphicFrameLocks noChangeAspect="1"/>
            </p:cNvGraphicFramePr>
            <p:nvPr/>
          </p:nvGraphicFramePr>
          <p:xfrm>
            <a:off x="489" y="935"/>
            <a:ext cx="5307" cy="3313"/>
          </p:xfrm>
          <a:graphic>
            <a:graphicData uri="http://schemas.openxmlformats.org/presentationml/2006/ole">
              <mc:AlternateContent xmlns:mc="http://schemas.openxmlformats.org/markup-compatibility/2006">
                <mc:Choice xmlns:v="urn:schemas-microsoft-com:vml" Requires="v">
                  <p:oleObj spid="_x0000_s29705" name="VISIO" r:id="rId3" imgW="3451860" imgH="2156460" progId="Visio.Drawing.11">
                    <p:embed/>
                  </p:oleObj>
                </mc:Choice>
                <mc:Fallback>
                  <p:oleObj name="VISIO" r:id="rId3" imgW="3451860" imgH="2156460"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 y="935"/>
                          <a:ext cx="5307" cy="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6"/>
          <p:cNvSpPr>
            <a:spLocks noGrp="1" noChangeArrowheads="1"/>
          </p:cNvSpPr>
          <p:nvPr>
            <p:ph type="title"/>
          </p:nvPr>
        </p:nvSpPr>
        <p:spPr>
          <a:xfrm>
            <a:off x="704850" y="44450"/>
            <a:ext cx="8420100" cy="1143000"/>
          </a:xfrm>
        </p:spPr>
        <p:txBody>
          <a:bodyPr/>
          <a:lstStyle/>
          <a:p>
            <a:pPr>
              <a:defRPr/>
            </a:pPr>
            <a:r>
              <a:rPr lang="zh-CN" altLang="en-US" dirty="0" smtClean="0">
                <a:solidFill>
                  <a:schemeClr val="tx1"/>
                </a:solidFill>
                <a:latin typeface="+mj-ea"/>
              </a:rPr>
              <a:t>地址变换机构</a:t>
            </a:r>
          </a:p>
        </p:txBody>
      </p:sp>
      <p:grpSp>
        <p:nvGrpSpPr>
          <p:cNvPr id="30723" name="Group 8"/>
          <p:cNvGrpSpPr>
            <a:grpSpLocks/>
          </p:cNvGrpSpPr>
          <p:nvPr/>
        </p:nvGrpSpPr>
        <p:grpSpPr bwMode="auto">
          <a:xfrm>
            <a:off x="200025" y="1125538"/>
            <a:ext cx="9361488" cy="5732462"/>
            <a:chOff x="444" y="981"/>
            <a:chExt cx="5398" cy="3240"/>
          </a:xfrm>
        </p:grpSpPr>
        <p:sp>
          <p:nvSpPr>
            <p:cNvPr id="30724" name="Rectangle 4"/>
            <p:cNvSpPr>
              <a:spLocks noChangeArrowheads="1"/>
            </p:cNvSpPr>
            <p:nvPr/>
          </p:nvSpPr>
          <p:spPr bwMode="auto">
            <a:xfrm>
              <a:off x="444" y="981"/>
              <a:ext cx="5398" cy="322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30725" name="Object 5"/>
            <p:cNvGraphicFramePr>
              <a:graphicFrameLocks noChangeAspect="1"/>
            </p:cNvGraphicFramePr>
            <p:nvPr/>
          </p:nvGraphicFramePr>
          <p:xfrm>
            <a:off x="761" y="1036"/>
            <a:ext cx="4491" cy="3185"/>
          </p:xfrm>
          <a:graphic>
            <a:graphicData uri="http://schemas.openxmlformats.org/presentationml/2006/ole">
              <mc:AlternateContent xmlns:mc="http://schemas.openxmlformats.org/markup-compatibility/2006">
                <mc:Choice xmlns:v="urn:schemas-microsoft-com:vml" Requires="v">
                  <p:oleObj spid="_x0000_s30729" name="VISIO" r:id="rId3" imgW="3337560" imgH="2369820" progId="Visio.Drawing.11">
                    <p:embed/>
                  </p:oleObj>
                </mc:Choice>
                <mc:Fallback>
                  <p:oleObj name="VISIO" r:id="rId3" imgW="3337560" imgH="236982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 y="1036"/>
                          <a:ext cx="4491" cy="3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zh-CN" altLang="en-US" dirty="0" smtClean="0">
                <a:solidFill>
                  <a:schemeClr val="tx1"/>
                </a:solidFill>
                <a:latin typeface="+mj-ea"/>
              </a:rPr>
              <a:t>页式管理和段式管理的比较</a:t>
            </a:r>
          </a:p>
        </p:txBody>
      </p:sp>
      <p:sp>
        <p:nvSpPr>
          <p:cNvPr id="31747" name="Rectangle 3"/>
          <p:cNvSpPr>
            <a:spLocks noGrp="1" noChangeArrowheads="1"/>
          </p:cNvSpPr>
          <p:nvPr>
            <p:ph type="body" idx="1"/>
          </p:nvPr>
        </p:nvSpPr>
        <p:spPr>
          <a:xfrm>
            <a:off x="415925" y="1484313"/>
            <a:ext cx="9074150" cy="5113337"/>
          </a:xfrm>
        </p:spPr>
        <p:txBody>
          <a:bodyPr/>
          <a:lstStyle/>
          <a:p>
            <a:r>
              <a:rPr kumimoji="1" lang="zh-CN" altLang="en-US" sz="2200" b="1" smtClean="0"/>
              <a:t>页是信息的物理单位，</a:t>
            </a:r>
            <a:r>
              <a:rPr lang="zh-CN" altLang="en-US" sz="2200" b="1" smtClean="0"/>
              <a:t>分页是出于系统管理的需要；</a:t>
            </a:r>
            <a:r>
              <a:rPr kumimoji="1" lang="zh-CN" altLang="en-US" sz="2200" b="1" smtClean="0"/>
              <a:t>段则是信息的逻辑单位，它含有一组其意义相对完整的信息，</a:t>
            </a:r>
            <a:r>
              <a:rPr lang="zh-CN" altLang="en-US" sz="2200" b="1" smtClean="0"/>
              <a:t>分段是出于用户应用的需要。</a:t>
            </a:r>
          </a:p>
          <a:p>
            <a:pPr lvl="1"/>
            <a:r>
              <a:rPr lang="zh-CN" altLang="en-US" sz="2200" b="1" smtClean="0"/>
              <a:t>一条指令或一个操作数可能会跨越两个页的分界处，而不会跨越两个段的分界处。</a:t>
            </a:r>
          </a:p>
          <a:p>
            <a:r>
              <a:rPr lang="zh-CN" altLang="en-US" sz="2200" b="1" smtClean="0"/>
              <a:t>页大小是系统固定的；而段大小则通常不固定，</a:t>
            </a:r>
            <a:r>
              <a:rPr kumimoji="1" lang="zh-CN" altLang="en-US" sz="2200" b="1" smtClean="0"/>
              <a:t>由编译程序在对源程序进行编译时，根据信息的性质来划分</a:t>
            </a:r>
            <a:r>
              <a:rPr lang="zh-CN" altLang="en-US" sz="2200" b="1" smtClean="0"/>
              <a:t>。</a:t>
            </a:r>
          </a:p>
          <a:p>
            <a:r>
              <a:rPr lang="zh-CN" altLang="en-US" sz="2200" b="1" smtClean="0"/>
              <a:t>通常段比页大，因而段表比页表短，可以缩短查找时间，提高访问速度。</a:t>
            </a:r>
          </a:p>
          <a:p>
            <a:r>
              <a:rPr lang="zh-CN" altLang="en-US" sz="2200" b="1" smtClean="0"/>
              <a:t>逻辑地址表示：</a:t>
            </a:r>
          </a:p>
          <a:p>
            <a:pPr lvl="1"/>
            <a:r>
              <a:rPr lang="zh-CN" altLang="en-US" sz="2200" b="1" smtClean="0"/>
              <a:t>分页是一维的，各个模块在链接时必须组织成同一个地址空间；</a:t>
            </a:r>
          </a:p>
          <a:p>
            <a:pPr lvl="1"/>
            <a:r>
              <a:rPr lang="zh-CN" altLang="en-US" sz="2200" b="1" smtClean="0"/>
              <a:t>分段是二维的，各个模块在链接时可以每个段组织成一个地址空间。</a:t>
            </a:r>
          </a:p>
          <a:p>
            <a:endParaRPr lang="zh-CN" altLang="en-US" sz="2200" b="1" smtClean="0"/>
          </a:p>
        </p:txBody>
      </p:sp>
    </p:spTree>
  </p:cSld>
  <p:clrMapOvr>
    <a:masterClrMapping/>
  </p:clrMapOvr>
  <p:transition>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0750" y="1773238"/>
            <a:ext cx="8280400" cy="4495800"/>
          </a:xfrm>
        </p:spPr>
        <p:txBody>
          <a:bodyPr/>
          <a:lstStyle/>
          <a:p>
            <a:pPr marL="0" indent="0" algn="just">
              <a:buFont typeface="Wingdings" panose="05000000000000000000" pitchFamily="2" charset="2"/>
              <a:buNone/>
              <a:defRPr/>
            </a:pPr>
            <a:r>
              <a:rPr lang="zh-CN" altLang="en-US" sz="2800" b="1" dirty="0" smtClean="0"/>
              <a:t>分段系统：易于实现段的共享</a:t>
            </a:r>
            <a:endParaRPr lang="en-US" altLang="zh-CN" sz="2800" b="1" dirty="0" smtClean="0"/>
          </a:p>
          <a:p>
            <a:pPr marL="1887538" indent="-1887538" algn="just">
              <a:buFont typeface="Wingdings" panose="05000000000000000000" pitchFamily="2" charset="2"/>
              <a:buNone/>
              <a:defRPr/>
            </a:pPr>
            <a:r>
              <a:rPr lang="zh-CN" altLang="en-US" sz="2800" b="1" dirty="0"/>
              <a:t>分</a:t>
            </a:r>
            <a:r>
              <a:rPr lang="zh-CN" altLang="en-US" sz="2800" b="1" dirty="0" smtClean="0"/>
              <a:t>页系统：可以实现程序和数据的共享，但不是很方便</a:t>
            </a:r>
            <a:endParaRPr lang="en-US" altLang="zh-CN" sz="2800" b="1" dirty="0" smtClean="0"/>
          </a:p>
          <a:p>
            <a:pPr marL="2060575" indent="-2060575" algn="just">
              <a:buFont typeface="Wingdings" panose="05000000000000000000" pitchFamily="2" charset="2"/>
              <a:buNone/>
              <a:defRPr/>
            </a:pPr>
            <a:endParaRPr lang="en-US" altLang="zh-CN" sz="2800" b="1" dirty="0"/>
          </a:p>
          <a:p>
            <a:pPr marL="1262063" indent="-1262063" algn="just">
              <a:buFont typeface="Wingdings" panose="05000000000000000000" pitchFamily="2" charset="2"/>
              <a:buNone/>
              <a:defRPr/>
            </a:pPr>
            <a:r>
              <a:rPr lang="zh-CN" altLang="en-US" sz="2800" b="1" dirty="0" smtClean="0"/>
              <a:t>例如：一个多用户系统，可同时接纳</a:t>
            </a:r>
            <a:r>
              <a:rPr lang="en-US" altLang="zh-CN" sz="2800" b="1" dirty="0" smtClean="0"/>
              <a:t>40</a:t>
            </a:r>
            <a:r>
              <a:rPr lang="zh-CN" altLang="en-US" sz="2800" b="1" dirty="0" smtClean="0"/>
              <a:t>个用户，他们都执行一个文本编辑程序，文本编辑程序有</a:t>
            </a:r>
            <a:r>
              <a:rPr lang="en-US" altLang="zh-CN" sz="2800" b="1" dirty="0" smtClean="0"/>
              <a:t>160KB</a:t>
            </a:r>
            <a:r>
              <a:rPr lang="zh-CN" altLang="en-US" sz="2800" b="1" dirty="0" smtClean="0"/>
              <a:t>的代码和另外</a:t>
            </a:r>
            <a:r>
              <a:rPr lang="en-US" altLang="zh-CN" sz="2800" b="1" dirty="0" smtClean="0"/>
              <a:t>40KB</a:t>
            </a:r>
            <a:r>
              <a:rPr lang="zh-CN" altLang="en-US" sz="2800" b="1" dirty="0" smtClean="0"/>
              <a:t>的数据区。</a:t>
            </a:r>
            <a:endParaRPr lang="en-US" altLang="zh-CN" sz="2800" b="1" dirty="0" smtClean="0"/>
          </a:p>
          <a:p>
            <a:pPr algn="just">
              <a:defRPr/>
            </a:pPr>
            <a:endParaRPr lang="zh-CN" altLang="en-US" sz="2800" b="1" dirty="0"/>
          </a:p>
        </p:txBody>
      </p:sp>
      <p:sp>
        <p:nvSpPr>
          <p:cNvPr id="34819" name="Rectangle 2"/>
          <p:cNvSpPr>
            <a:spLocks noGrp="1" noChangeArrowheads="1"/>
          </p:cNvSpPr>
          <p:nvPr>
            <p:ph type="title"/>
          </p:nvPr>
        </p:nvSpPr>
        <p:spPr>
          <a:xfrm>
            <a:off x="631825" y="188913"/>
            <a:ext cx="8420100" cy="1143000"/>
          </a:xfrm>
        </p:spPr>
        <p:txBody>
          <a:bodyPr/>
          <a:lstStyle/>
          <a:p>
            <a:pPr>
              <a:defRPr/>
            </a:pPr>
            <a:r>
              <a:rPr lang="zh-CN" altLang="en-US" dirty="0">
                <a:solidFill>
                  <a:schemeClr val="tx1"/>
                </a:solidFill>
                <a:latin typeface="+mj-ea"/>
              </a:rPr>
              <a:t>信息共享</a:t>
            </a:r>
          </a:p>
        </p:txBody>
      </p:sp>
    </p:spTree>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42950" y="381000"/>
            <a:ext cx="8420100" cy="762000"/>
          </a:xfrm>
        </p:spPr>
        <p:txBody>
          <a:bodyPr/>
          <a:lstStyle/>
          <a:p>
            <a:r>
              <a:rPr lang="zh-CN" altLang="en-US" smtClean="0"/>
              <a:t>基本分页式存储管理</a:t>
            </a:r>
            <a:endParaRPr lang="en-US" altLang="zh-CN" smtClean="0"/>
          </a:p>
        </p:txBody>
      </p:sp>
      <p:sp>
        <p:nvSpPr>
          <p:cNvPr id="6147" name="Text Box 9"/>
          <p:cNvSpPr txBox="1">
            <a:spLocks noChangeArrowheads="1"/>
          </p:cNvSpPr>
          <p:nvPr/>
        </p:nvSpPr>
        <p:spPr bwMode="auto">
          <a:xfrm>
            <a:off x="704850" y="1900238"/>
            <a:ext cx="8712200" cy="282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ClrTx/>
              <a:buFontTx/>
              <a:buNone/>
            </a:pPr>
            <a:r>
              <a:rPr lang="zh-CN" altLang="en-US" sz="3200">
                <a:solidFill>
                  <a:srgbClr val="FFFF00"/>
                </a:solidFill>
                <a:latin typeface="Arial" panose="020B0604020202020204" pitchFamily="34" charset="0"/>
              </a:rPr>
              <a:t>基本原理：</a:t>
            </a:r>
            <a:endParaRPr lang="en-US" altLang="zh-CN" sz="3200">
              <a:solidFill>
                <a:srgbClr val="FFFF00"/>
              </a:solidFill>
              <a:latin typeface="Arial" panose="020B0604020202020204" pitchFamily="34" charset="0"/>
            </a:endParaRPr>
          </a:p>
          <a:p>
            <a:pPr>
              <a:lnSpc>
                <a:spcPct val="120000"/>
              </a:lnSpc>
              <a:spcBef>
                <a:spcPct val="0"/>
              </a:spcBef>
              <a:buClrTx/>
              <a:buFontTx/>
              <a:buNone/>
            </a:pPr>
            <a:r>
              <a:rPr lang="en-US" altLang="zh-CN" sz="3200">
                <a:solidFill>
                  <a:srgbClr val="FFFF00"/>
                </a:solidFill>
                <a:latin typeface="Arial" panose="020B0604020202020204" pitchFamily="34" charset="0"/>
              </a:rPr>
              <a:t>	</a:t>
            </a:r>
            <a:r>
              <a:rPr lang="zh-CN" altLang="en-US" sz="2800">
                <a:latin typeface="Arial" panose="020B0604020202020204" pitchFamily="34" charset="0"/>
              </a:rPr>
              <a:t>将程序的逻辑地址空间和物理内存划分为固定大小的页或页面</a:t>
            </a:r>
            <a:r>
              <a:rPr lang="en-US" altLang="zh-CN" sz="2800">
                <a:latin typeface="Arial" panose="020B0604020202020204" pitchFamily="34" charset="0"/>
              </a:rPr>
              <a:t>(page or page frame)</a:t>
            </a:r>
            <a:r>
              <a:rPr lang="zh-CN" altLang="en-US" sz="2800">
                <a:latin typeface="Arial" panose="020B0604020202020204" pitchFamily="34" charset="0"/>
              </a:rPr>
              <a:t>，程序加载时，分配其所需的所有页，这些页不必连续。需要</a:t>
            </a:r>
            <a:r>
              <a:rPr lang="en-US" altLang="zh-CN" sz="2800">
                <a:latin typeface="Arial" panose="020B0604020202020204" pitchFamily="34" charset="0"/>
              </a:rPr>
              <a:t>CPU</a:t>
            </a:r>
            <a:r>
              <a:rPr lang="zh-CN" altLang="en-US" sz="2800">
                <a:latin typeface="Arial" panose="020B0604020202020204" pitchFamily="34" charset="0"/>
              </a:rPr>
              <a:t>的硬件支持。</a:t>
            </a:r>
          </a:p>
        </p:txBody>
      </p:sp>
    </p:spTree>
  </p:cSld>
  <p:clrMapOvr>
    <a:masterClrMapping/>
  </p:clrMapOvr>
  <p:transition>
    <p:zoom dir="in"/>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a:defRPr/>
            </a:pPr>
            <a:r>
              <a:rPr lang="zh-CN" altLang="en-US" dirty="0" smtClean="0">
                <a:solidFill>
                  <a:schemeClr val="tx1"/>
                </a:solidFill>
                <a:latin typeface="+mj-ea"/>
              </a:rPr>
              <a:t>信息共享（一）</a:t>
            </a:r>
          </a:p>
        </p:txBody>
      </p:sp>
      <p:grpSp>
        <p:nvGrpSpPr>
          <p:cNvPr id="33795" name="Group 7"/>
          <p:cNvGrpSpPr>
            <a:grpSpLocks/>
          </p:cNvGrpSpPr>
          <p:nvPr/>
        </p:nvGrpSpPr>
        <p:grpSpPr bwMode="auto">
          <a:xfrm>
            <a:off x="560388" y="1412875"/>
            <a:ext cx="8208962" cy="5373688"/>
            <a:chOff x="489" y="935"/>
            <a:chExt cx="5171" cy="3385"/>
          </a:xfrm>
        </p:grpSpPr>
        <p:sp>
          <p:nvSpPr>
            <p:cNvPr id="33797" name="Rectangle 4"/>
            <p:cNvSpPr>
              <a:spLocks noChangeArrowheads="1"/>
            </p:cNvSpPr>
            <p:nvPr/>
          </p:nvSpPr>
          <p:spPr bwMode="auto">
            <a:xfrm>
              <a:off x="489" y="935"/>
              <a:ext cx="5171" cy="3385"/>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33798" name="Object 5"/>
            <p:cNvGraphicFramePr>
              <a:graphicFrameLocks noChangeAspect="1"/>
            </p:cNvGraphicFramePr>
            <p:nvPr/>
          </p:nvGraphicFramePr>
          <p:xfrm>
            <a:off x="1170" y="935"/>
            <a:ext cx="3991" cy="3306"/>
          </p:xfrm>
          <a:graphic>
            <a:graphicData uri="http://schemas.openxmlformats.org/presentationml/2006/ole">
              <mc:AlternateContent xmlns:mc="http://schemas.openxmlformats.org/markup-compatibility/2006">
                <mc:Choice xmlns:v="urn:schemas-microsoft-com:vml" Requires="v">
                  <p:oleObj spid="_x0000_s33802" name="VISIO" r:id="rId3" imgW="2727960" imgH="2263140" progId="Visio.Drawing.11">
                    <p:embed/>
                  </p:oleObj>
                </mc:Choice>
                <mc:Fallback>
                  <p:oleObj name="VISIO" r:id="rId3" imgW="2727960" imgH="226314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0" y="935"/>
                          <a:ext cx="3991" cy="3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3796" name="Rectangle 8"/>
          <p:cNvSpPr>
            <a:spLocks noChangeArrowheads="1"/>
          </p:cNvSpPr>
          <p:nvPr/>
        </p:nvSpPr>
        <p:spPr bwMode="auto">
          <a:xfrm>
            <a:off x="8950325" y="1412875"/>
            <a:ext cx="611188"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zh-CN" altLang="en-US" sz="2800">
                <a:latin typeface="Arial" panose="020B0604020202020204" pitchFamily="34" charset="0"/>
              </a:rPr>
              <a:t>分页系统中共享</a:t>
            </a:r>
            <a:r>
              <a:rPr kumimoji="1" lang="en-US" altLang="zh-CN" sz="2800">
                <a:latin typeface="Arial" panose="020B0604020202020204" pitchFamily="34" charset="0"/>
              </a:rPr>
              <a:t>editor</a:t>
            </a:r>
            <a:r>
              <a:rPr kumimoji="1" lang="zh-CN" altLang="en-US" sz="2800">
                <a:latin typeface="Arial" panose="020B0604020202020204" pitchFamily="34" charset="0"/>
              </a:rPr>
              <a:t>的示意图</a:t>
            </a:r>
          </a:p>
        </p:txBody>
      </p:sp>
    </p:spTree>
  </p:cSld>
  <p:clrMapOvr>
    <a:masterClrMapping/>
  </p:clrMapOvr>
  <p:transition>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type="title"/>
          </p:nvPr>
        </p:nvSpPr>
        <p:spPr/>
        <p:txBody>
          <a:bodyPr/>
          <a:lstStyle/>
          <a:p>
            <a:pPr>
              <a:defRPr/>
            </a:pPr>
            <a:r>
              <a:rPr lang="zh-CN" altLang="en-US" dirty="0" smtClean="0">
                <a:solidFill>
                  <a:schemeClr val="tx1"/>
                </a:solidFill>
                <a:latin typeface="+mj-ea"/>
              </a:rPr>
              <a:t>信息共享（二）</a:t>
            </a:r>
          </a:p>
        </p:txBody>
      </p:sp>
      <p:sp>
        <p:nvSpPr>
          <p:cNvPr id="34819" name="Rectangle 4"/>
          <p:cNvSpPr>
            <a:spLocks noChangeArrowheads="1"/>
          </p:cNvSpPr>
          <p:nvPr/>
        </p:nvSpPr>
        <p:spPr bwMode="auto">
          <a:xfrm>
            <a:off x="776288" y="1700213"/>
            <a:ext cx="8280400" cy="3529012"/>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34820" name="Object 5"/>
          <p:cNvGraphicFramePr>
            <a:graphicFrameLocks noGrp="1" noChangeAspect="1"/>
          </p:cNvGraphicFramePr>
          <p:nvPr>
            <p:ph idx="1"/>
          </p:nvPr>
        </p:nvGraphicFramePr>
        <p:xfrm>
          <a:off x="920750" y="1916113"/>
          <a:ext cx="8064500" cy="3135312"/>
        </p:xfrm>
        <a:graphic>
          <a:graphicData uri="http://schemas.openxmlformats.org/presentationml/2006/ole">
            <mc:AlternateContent xmlns:mc="http://schemas.openxmlformats.org/markup-compatibility/2006">
              <mc:Choice xmlns:v="urn:schemas-microsoft-com:vml" Requires="v">
                <p:oleObj spid="_x0000_s34825" name="VISIO" r:id="rId3" imgW="2948940" imgH="1143000" progId="Visio.Drawing.11">
                  <p:embed/>
                </p:oleObj>
              </mc:Choice>
              <mc:Fallback>
                <p:oleObj name="VISIO" r:id="rId3" imgW="2948940" imgH="114300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0" y="1916113"/>
                        <a:ext cx="8064500" cy="313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1" name="Rectangle 8"/>
          <p:cNvSpPr>
            <a:spLocks noChangeArrowheads="1"/>
          </p:cNvSpPr>
          <p:nvPr/>
        </p:nvSpPr>
        <p:spPr bwMode="auto">
          <a:xfrm>
            <a:off x="2403475" y="5718175"/>
            <a:ext cx="5102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kumimoji="1" lang="zh-CN" altLang="en-US" sz="2800">
                <a:latin typeface="Arial" panose="020B0604020202020204" pitchFamily="34" charset="0"/>
              </a:rPr>
              <a:t>分段系统中共享</a:t>
            </a:r>
            <a:r>
              <a:rPr kumimoji="1" lang="en-US" altLang="zh-CN" sz="2800">
                <a:latin typeface="Arial" panose="020B0604020202020204" pitchFamily="34" charset="0"/>
              </a:rPr>
              <a:t>editor</a:t>
            </a:r>
            <a:r>
              <a:rPr kumimoji="1" lang="zh-CN" altLang="en-US" sz="2800">
                <a:latin typeface="Arial" panose="020B0604020202020204" pitchFamily="34" charset="0"/>
              </a:rPr>
              <a:t>的示意图</a:t>
            </a:r>
          </a:p>
        </p:txBody>
      </p:sp>
    </p:spTree>
  </p:cSld>
  <p:clrMapOvr>
    <a:masterClrMapping/>
  </p:clrMapOvr>
  <p:transition>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mtClean="0"/>
              <a:t>思考</a:t>
            </a:r>
          </a:p>
        </p:txBody>
      </p:sp>
      <p:sp>
        <p:nvSpPr>
          <p:cNvPr id="35843" name="Rectangle 3"/>
          <p:cNvSpPr>
            <a:spLocks noGrp="1" noChangeArrowheads="1"/>
          </p:cNvSpPr>
          <p:nvPr>
            <p:ph type="body" idx="1"/>
          </p:nvPr>
        </p:nvSpPr>
        <p:spPr/>
        <p:txBody>
          <a:bodyPr/>
          <a:lstStyle/>
          <a:p>
            <a:r>
              <a:rPr lang="zh-CN" altLang="en-US" sz="2800" b="1" smtClean="0"/>
              <a:t>对于下表所示的段表，请将逻辑地址</a:t>
            </a:r>
            <a:r>
              <a:rPr lang="en-US" altLang="zh-CN" sz="2800" b="1" smtClean="0"/>
              <a:t>(0</a:t>
            </a:r>
            <a:r>
              <a:rPr lang="zh-CN" altLang="en-US" sz="2800" b="1" smtClean="0"/>
              <a:t>，</a:t>
            </a:r>
            <a:r>
              <a:rPr lang="en-US" altLang="zh-CN" sz="2800" b="1" smtClean="0"/>
              <a:t>137)</a:t>
            </a:r>
            <a:r>
              <a:rPr lang="zh-CN" altLang="en-US" sz="2800" b="1" smtClean="0"/>
              <a:t>、</a:t>
            </a:r>
            <a:r>
              <a:rPr lang="en-US" altLang="zh-CN" sz="2800" b="1" smtClean="0"/>
              <a:t>(1</a:t>
            </a:r>
            <a:r>
              <a:rPr lang="zh-CN" altLang="en-US" sz="2800" b="1" smtClean="0"/>
              <a:t>，</a:t>
            </a:r>
            <a:r>
              <a:rPr lang="en-US" altLang="zh-CN" sz="2800" b="1" smtClean="0"/>
              <a:t>4000)</a:t>
            </a:r>
            <a:r>
              <a:rPr lang="zh-CN" altLang="en-US" sz="2800" b="1" smtClean="0"/>
              <a:t>、</a:t>
            </a:r>
            <a:r>
              <a:rPr lang="en-US" altLang="zh-CN" sz="2800" b="1" smtClean="0"/>
              <a:t>(5</a:t>
            </a:r>
            <a:r>
              <a:rPr lang="zh-CN" altLang="en-US" sz="2800" b="1" smtClean="0"/>
              <a:t>，</a:t>
            </a:r>
            <a:r>
              <a:rPr lang="en-US" altLang="zh-CN" sz="2800" b="1" smtClean="0"/>
              <a:t>230)</a:t>
            </a:r>
            <a:r>
              <a:rPr lang="zh-CN" altLang="en-US" sz="2800" b="1" smtClean="0"/>
              <a:t>，转换成物理地址。</a:t>
            </a:r>
          </a:p>
        </p:txBody>
      </p:sp>
      <p:grpSp>
        <p:nvGrpSpPr>
          <p:cNvPr id="35844" name="Group 4"/>
          <p:cNvGrpSpPr>
            <a:grpSpLocks/>
          </p:cNvGrpSpPr>
          <p:nvPr/>
        </p:nvGrpSpPr>
        <p:grpSpPr bwMode="auto">
          <a:xfrm>
            <a:off x="992188" y="3500438"/>
            <a:ext cx="8497887" cy="2360612"/>
            <a:chOff x="1441" y="1888"/>
            <a:chExt cx="5353" cy="1487"/>
          </a:xfrm>
        </p:grpSpPr>
        <p:sp>
          <p:nvSpPr>
            <p:cNvPr id="35845" name="Rectangle 5"/>
            <p:cNvSpPr>
              <a:spLocks noChangeArrowheads="1"/>
            </p:cNvSpPr>
            <p:nvPr/>
          </p:nvSpPr>
          <p:spPr bwMode="auto">
            <a:xfrm>
              <a:off x="1759" y="1888"/>
              <a:ext cx="4209" cy="1361"/>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35846" name="Object 6"/>
            <p:cNvGraphicFramePr>
              <a:graphicFrameLocks noChangeAspect="1"/>
            </p:cNvGraphicFramePr>
            <p:nvPr/>
          </p:nvGraphicFramePr>
          <p:xfrm>
            <a:off x="1441" y="2024"/>
            <a:ext cx="5353" cy="1351"/>
          </p:xfrm>
          <a:graphic>
            <a:graphicData uri="http://schemas.openxmlformats.org/presentationml/2006/ole">
              <mc:AlternateContent xmlns:mc="http://schemas.openxmlformats.org/markup-compatibility/2006">
                <mc:Choice xmlns:v="urn:schemas-microsoft-com:vml" Requires="v">
                  <p:oleObj spid="_x0000_s35850" name="文档" r:id="rId3" imgW="5417475" imgH="1430917" progId="Word.Document.8">
                    <p:embed/>
                  </p:oleObj>
                </mc:Choice>
                <mc:Fallback>
                  <p:oleObj name="文档" r:id="rId3" imgW="5417475" imgH="1430917"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1" y="2024"/>
                          <a:ext cx="5353" cy="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a:defRPr/>
            </a:pPr>
            <a:r>
              <a:rPr lang="zh-CN" altLang="en-US" dirty="0" smtClean="0">
                <a:solidFill>
                  <a:schemeClr val="tx1"/>
                </a:solidFill>
                <a:latin typeface="+mj-ea"/>
              </a:rPr>
              <a:t>段页式存储管理方式</a:t>
            </a:r>
          </a:p>
        </p:txBody>
      </p:sp>
      <p:sp>
        <p:nvSpPr>
          <p:cNvPr id="36867" name="Rectangle 3"/>
          <p:cNvSpPr txBox="1">
            <a:spLocks noChangeArrowheads="1"/>
          </p:cNvSpPr>
          <p:nvPr/>
        </p:nvSpPr>
        <p:spPr bwMode="auto">
          <a:xfrm>
            <a:off x="560388" y="1916113"/>
            <a:ext cx="8424862"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Font typeface="Wingdings" panose="05000000000000000000" pitchFamily="2" charset="2"/>
              <a:buNone/>
            </a:pPr>
            <a:r>
              <a:rPr kumimoji="1" lang="zh-CN" altLang="en-US" sz="2800">
                <a:latin typeface="宋体" panose="02010600030101010101" pitchFamily="2" charset="-122"/>
              </a:rPr>
              <a:t>		</a:t>
            </a:r>
            <a:r>
              <a:rPr lang="zh-CN" altLang="en-US" sz="2800">
                <a:latin typeface="宋体" panose="02010600030101010101" pitchFamily="2" charset="-122"/>
              </a:rPr>
              <a:t>段页式系统的基本原理是分段和分页原理的结合，先将用户程序分成若干个段，再把每个段分成若干个页。</a:t>
            </a:r>
          </a:p>
        </p:txBody>
      </p:sp>
    </p:spTree>
  </p:cSld>
  <p:clrMapOvr>
    <a:masterClrMapping/>
  </p:clrMapOvr>
  <p:transition>
    <p:zoom dir="in"/>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a:defRPr/>
            </a:pPr>
            <a:r>
              <a:rPr lang="zh-CN" altLang="en-US" dirty="0" smtClean="0">
                <a:solidFill>
                  <a:schemeClr val="tx1"/>
                </a:solidFill>
                <a:latin typeface="+mj-ea"/>
              </a:rPr>
              <a:t>段页式存储管理方式</a:t>
            </a:r>
          </a:p>
        </p:txBody>
      </p:sp>
      <p:grpSp>
        <p:nvGrpSpPr>
          <p:cNvPr id="37891" name="Group 16"/>
          <p:cNvGrpSpPr>
            <a:grpSpLocks/>
          </p:cNvGrpSpPr>
          <p:nvPr/>
        </p:nvGrpSpPr>
        <p:grpSpPr bwMode="auto">
          <a:xfrm>
            <a:off x="0" y="1412875"/>
            <a:ext cx="9906000" cy="5373688"/>
            <a:chOff x="0" y="935"/>
            <a:chExt cx="6240" cy="3385"/>
          </a:xfrm>
        </p:grpSpPr>
        <p:sp>
          <p:nvSpPr>
            <p:cNvPr id="37892" name="Rectangle 4"/>
            <p:cNvSpPr>
              <a:spLocks noChangeArrowheads="1"/>
            </p:cNvSpPr>
            <p:nvPr/>
          </p:nvSpPr>
          <p:spPr bwMode="auto">
            <a:xfrm>
              <a:off x="217" y="935"/>
              <a:ext cx="5897" cy="3385"/>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37893" name="Object 5"/>
            <p:cNvGraphicFramePr>
              <a:graphicFrameLocks noChangeAspect="1"/>
            </p:cNvGraphicFramePr>
            <p:nvPr/>
          </p:nvGraphicFramePr>
          <p:xfrm>
            <a:off x="0" y="1253"/>
            <a:ext cx="6240" cy="2810"/>
          </p:xfrm>
          <a:graphic>
            <a:graphicData uri="http://schemas.openxmlformats.org/presentationml/2006/ole">
              <mc:AlternateContent xmlns:mc="http://schemas.openxmlformats.org/markup-compatibility/2006">
                <mc:Choice xmlns:v="urn:schemas-microsoft-com:vml" Requires="v">
                  <p:oleObj spid="_x0000_s37903" name="Visio" r:id="rId3" imgW="3055620" imgH="1432560" progId="Visio.Drawing.11">
                    <p:embed/>
                  </p:oleObj>
                </mc:Choice>
                <mc:Fallback>
                  <p:oleObj name="Visio" r:id="rId3" imgW="3055620" imgH="143256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53"/>
                          <a:ext cx="6240" cy="2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4" name="Text Box 7"/>
            <p:cNvSpPr txBox="1">
              <a:spLocks noChangeArrowheads="1"/>
            </p:cNvSpPr>
            <p:nvPr/>
          </p:nvSpPr>
          <p:spPr bwMode="auto">
            <a:xfrm>
              <a:off x="4082" y="3329"/>
              <a:ext cx="182"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FontTx/>
                <a:buNone/>
              </a:pPr>
              <a:r>
                <a:rPr lang="zh-CN" altLang="en-US" sz="2000" b="0">
                  <a:solidFill>
                    <a:schemeClr val="bg1"/>
                  </a:solidFill>
                  <a:latin typeface="Arial" panose="020B0604020202020204" pitchFamily="34" charset="0"/>
                </a:rPr>
                <a:t>页</a:t>
              </a:r>
            </a:p>
          </p:txBody>
        </p:sp>
        <p:sp>
          <p:nvSpPr>
            <p:cNvPr id="37895" name="AutoShape 8"/>
            <p:cNvSpPr>
              <a:spLocks/>
            </p:cNvSpPr>
            <p:nvPr/>
          </p:nvSpPr>
          <p:spPr bwMode="auto">
            <a:xfrm>
              <a:off x="3528" y="3022"/>
              <a:ext cx="1134" cy="272"/>
            </a:xfrm>
            <a:prstGeom prst="lef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solidFill>
                  <a:schemeClr val="bg1"/>
                </a:solidFill>
                <a:latin typeface="Arial" panose="020B0604020202020204" pitchFamily="34" charset="0"/>
              </a:endParaRPr>
            </a:p>
          </p:txBody>
        </p:sp>
        <p:sp>
          <p:nvSpPr>
            <p:cNvPr id="37896" name="Text Box 12"/>
            <p:cNvSpPr txBox="1">
              <a:spLocks noChangeArrowheads="1"/>
            </p:cNvSpPr>
            <p:nvPr/>
          </p:nvSpPr>
          <p:spPr bwMode="auto">
            <a:xfrm>
              <a:off x="2893" y="3702"/>
              <a:ext cx="363" cy="294"/>
            </a:xfrm>
            <a:prstGeom prst="rect">
              <a:avLst/>
            </a:prstGeom>
            <a:solidFill>
              <a:schemeClr val="accent1"/>
            </a:solidFill>
            <a:ln w="9525">
              <a:solidFill>
                <a:schemeClr val="tx1"/>
              </a:solidFill>
              <a:miter lim="800000"/>
              <a:headEnd/>
              <a:tailEnd/>
            </a:ln>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FontTx/>
                <a:buNone/>
              </a:pPr>
              <a:endParaRPr lang="zh-CN" altLang="en-US" sz="2400">
                <a:latin typeface="Arial" panose="020B0604020202020204" pitchFamily="34" charset="0"/>
              </a:endParaRPr>
            </a:p>
          </p:txBody>
        </p:sp>
        <p:sp>
          <p:nvSpPr>
            <p:cNvPr id="37897" name="AutoShape 11"/>
            <p:cNvSpPr>
              <a:spLocks/>
            </p:cNvSpPr>
            <p:nvPr/>
          </p:nvSpPr>
          <p:spPr bwMode="auto">
            <a:xfrm rot="-5400000">
              <a:off x="3733" y="2410"/>
              <a:ext cx="317" cy="2631"/>
            </a:xfrm>
            <a:prstGeom prst="leftBrace">
              <a:avLst>
                <a:gd name="adj1" fmla="val 69164"/>
                <a:gd name="adj2" fmla="val 49949"/>
              </a:avLst>
            </a:pr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en-US" altLang="zh-CN" sz="2400">
                <a:solidFill>
                  <a:schemeClr val="bg1"/>
                </a:solidFill>
                <a:latin typeface="Arial" panose="020B0604020202020204" pitchFamily="34" charset="0"/>
              </a:endParaRPr>
            </a:p>
          </p:txBody>
        </p:sp>
        <p:sp>
          <p:nvSpPr>
            <p:cNvPr id="37898" name="Text Box 13"/>
            <p:cNvSpPr txBox="1">
              <a:spLocks noChangeArrowheads="1"/>
            </p:cNvSpPr>
            <p:nvPr/>
          </p:nvSpPr>
          <p:spPr bwMode="auto">
            <a:xfrm>
              <a:off x="3347" y="3838"/>
              <a:ext cx="11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200" b="0">
                  <a:solidFill>
                    <a:schemeClr val="bg1"/>
                  </a:solidFill>
                  <a:latin typeface="Arial" panose="020B0604020202020204" pitchFamily="34" charset="0"/>
                </a:rPr>
                <a:t>段内相对地址</a:t>
              </a:r>
            </a:p>
          </p:txBody>
        </p:sp>
        <p:sp>
          <p:nvSpPr>
            <p:cNvPr id="37899" name="Text Box 15"/>
            <p:cNvSpPr txBox="1">
              <a:spLocks noChangeArrowheads="1"/>
            </p:cNvSpPr>
            <p:nvPr/>
          </p:nvSpPr>
          <p:spPr bwMode="auto">
            <a:xfrm>
              <a:off x="2681" y="3986"/>
              <a:ext cx="6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400">
                  <a:solidFill>
                    <a:schemeClr val="bg1"/>
                  </a:solidFill>
                  <a:latin typeface="Arial" panose="020B0604020202020204" pitchFamily="34" charset="0"/>
                </a:rPr>
                <a:t>（</a:t>
              </a:r>
              <a:r>
                <a:rPr lang="en-US" altLang="zh-CN" sz="2400" b="0">
                  <a:solidFill>
                    <a:schemeClr val="bg1"/>
                  </a:solidFill>
                  <a:latin typeface="Arial" panose="020B0604020202020204" pitchFamily="34" charset="0"/>
                </a:rPr>
                <a:t>b</a:t>
              </a:r>
              <a:r>
                <a:rPr lang="zh-CN" altLang="en-US" sz="2400">
                  <a:solidFill>
                    <a:schemeClr val="bg1"/>
                  </a:solidFill>
                  <a:latin typeface="Arial" panose="020B0604020202020204" pitchFamily="34" charset="0"/>
                </a:rPr>
                <a:t>）</a:t>
              </a:r>
            </a:p>
          </p:txBody>
        </p:sp>
      </p:grpSp>
    </p:spTree>
  </p:cSld>
  <p:clrMapOvr>
    <a:masterClrMapping/>
  </p:clrMapOvr>
  <p:transition>
    <p:zoom dir="in"/>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9"/>
          <p:cNvSpPr>
            <a:spLocks noGrp="1" noChangeArrowheads="1"/>
          </p:cNvSpPr>
          <p:nvPr>
            <p:ph type="title"/>
          </p:nvPr>
        </p:nvSpPr>
        <p:spPr/>
        <p:txBody>
          <a:bodyPr/>
          <a:lstStyle/>
          <a:p>
            <a:pPr>
              <a:defRPr/>
            </a:pPr>
            <a:r>
              <a:rPr lang="zh-CN" altLang="en-US" dirty="0" smtClean="0">
                <a:solidFill>
                  <a:schemeClr val="tx1"/>
                </a:solidFill>
                <a:latin typeface="+mj-ea"/>
              </a:rPr>
              <a:t>利用段表和页表实现地址映射</a:t>
            </a:r>
          </a:p>
        </p:txBody>
      </p:sp>
      <p:sp>
        <p:nvSpPr>
          <p:cNvPr id="38915" name="Rectangle 7"/>
          <p:cNvSpPr>
            <a:spLocks noChangeArrowheads="1"/>
          </p:cNvSpPr>
          <p:nvPr/>
        </p:nvSpPr>
        <p:spPr bwMode="auto">
          <a:xfrm>
            <a:off x="273050" y="1484313"/>
            <a:ext cx="9288463" cy="5373687"/>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38916" name="Object 8"/>
          <p:cNvGraphicFramePr>
            <a:graphicFrameLocks noGrp="1" noChangeAspect="1"/>
          </p:cNvGraphicFramePr>
          <p:nvPr>
            <p:ph idx="1"/>
          </p:nvPr>
        </p:nvGraphicFramePr>
        <p:xfrm>
          <a:off x="-433388" y="1916113"/>
          <a:ext cx="9850438" cy="4414837"/>
        </p:xfrm>
        <a:graphic>
          <a:graphicData uri="http://schemas.openxmlformats.org/presentationml/2006/ole">
            <mc:AlternateContent xmlns:mc="http://schemas.openxmlformats.org/markup-compatibility/2006">
              <mc:Choice xmlns:v="urn:schemas-microsoft-com:vml" Requires="v">
                <p:oleObj spid="_x0000_s38920" name="VISIO" r:id="rId3" imgW="4457700" imgH="1973580" progId="Visio.Drawing.11">
                  <p:embed/>
                </p:oleObj>
              </mc:Choice>
              <mc:Fallback>
                <p:oleObj name="VISIO" r:id="rId3" imgW="4457700" imgH="1973580"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8" y="1916113"/>
                        <a:ext cx="9850438" cy="441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a:defRPr/>
            </a:pPr>
            <a:r>
              <a:rPr lang="zh-CN" altLang="en-US" dirty="0" smtClean="0">
                <a:solidFill>
                  <a:schemeClr val="tx1"/>
                </a:solidFill>
                <a:latin typeface="+mj-ea"/>
              </a:rPr>
              <a:t>地址变换过程</a:t>
            </a:r>
          </a:p>
        </p:txBody>
      </p:sp>
      <p:grpSp>
        <p:nvGrpSpPr>
          <p:cNvPr id="39939" name="Group 7"/>
          <p:cNvGrpSpPr>
            <a:grpSpLocks/>
          </p:cNvGrpSpPr>
          <p:nvPr/>
        </p:nvGrpSpPr>
        <p:grpSpPr bwMode="auto">
          <a:xfrm>
            <a:off x="273050" y="1411288"/>
            <a:ext cx="9490075" cy="5445125"/>
            <a:chOff x="172" y="889"/>
            <a:chExt cx="5978" cy="3430"/>
          </a:xfrm>
        </p:grpSpPr>
        <p:sp>
          <p:nvSpPr>
            <p:cNvPr id="39940" name="Rectangle 4"/>
            <p:cNvSpPr>
              <a:spLocks noChangeArrowheads="1"/>
            </p:cNvSpPr>
            <p:nvPr/>
          </p:nvSpPr>
          <p:spPr bwMode="auto">
            <a:xfrm>
              <a:off x="172" y="889"/>
              <a:ext cx="5978" cy="343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39941" name="Object 5"/>
            <p:cNvGraphicFramePr>
              <a:graphicFrameLocks noChangeAspect="1"/>
            </p:cNvGraphicFramePr>
            <p:nvPr/>
          </p:nvGraphicFramePr>
          <p:xfrm>
            <a:off x="217" y="972"/>
            <a:ext cx="5851" cy="3138"/>
          </p:xfrm>
          <a:graphic>
            <a:graphicData uri="http://schemas.openxmlformats.org/presentationml/2006/ole">
              <mc:AlternateContent xmlns:mc="http://schemas.openxmlformats.org/markup-compatibility/2006">
                <mc:Choice xmlns:v="urn:schemas-microsoft-com:vml" Requires="v">
                  <p:oleObj spid="_x0000_s39945" name="VISIO" r:id="rId3" imgW="4023360" imgH="1935480" progId="Visio.Drawing.11">
                    <p:embed/>
                  </p:oleObj>
                </mc:Choice>
                <mc:Fallback>
                  <p:oleObj name="VISIO" r:id="rId3" imgW="4023360" imgH="193548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 y="972"/>
                          <a:ext cx="5851" cy="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小结</a:t>
            </a:r>
          </a:p>
        </p:txBody>
      </p:sp>
      <p:sp>
        <p:nvSpPr>
          <p:cNvPr id="40963" name="内容占位符 2"/>
          <p:cNvSpPr>
            <a:spLocks noGrp="1"/>
          </p:cNvSpPr>
          <p:nvPr>
            <p:ph idx="1"/>
          </p:nvPr>
        </p:nvSpPr>
        <p:spPr>
          <a:xfrm>
            <a:off x="925513" y="1628775"/>
            <a:ext cx="8420100" cy="4495800"/>
          </a:xfrm>
        </p:spPr>
        <p:txBody>
          <a:bodyPr/>
          <a:lstStyle/>
          <a:p>
            <a:pPr>
              <a:lnSpc>
                <a:spcPct val="120000"/>
              </a:lnSpc>
              <a:buClr>
                <a:schemeClr val="tx1"/>
              </a:buClr>
              <a:buFont typeface="Wingdings" panose="05000000000000000000" pitchFamily="2" charset="2"/>
              <a:buNone/>
            </a:pPr>
            <a:r>
              <a:rPr lang="zh-CN" altLang="en-US" sz="2800" b="1" smtClean="0">
                <a:latin typeface="宋体" panose="02010600030101010101" pitchFamily="2" charset="-122"/>
              </a:rPr>
              <a:t>实存管理方式</a:t>
            </a:r>
            <a:endParaRPr lang="en-US" altLang="zh-CN" sz="2800" b="1" smtClean="0">
              <a:latin typeface="宋体" panose="02010600030101010101" pitchFamily="2" charset="-122"/>
            </a:endParaRPr>
          </a:p>
          <a:p>
            <a:pPr>
              <a:lnSpc>
                <a:spcPct val="120000"/>
              </a:lnSpc>
              <a:buClr>
                <a:schemeClr val="tx1"/>
              </a:buClr>
              <a:buFont typeface="Wingdings" panose="05000000000000000000" pitchFamily="2" charset="2"/>
              <a:buNone/>
            </a:pPr>
            <a:endParaRPr lang="en-US" altLang="zh-CN" sz="2800" b="1" smtClean="0">
              <a:latin typeface="宋体" panose="02010600030101010101" pitchFamily="2" charset="-122"/>
            </a:endParaRPr>
          </a:p>
          <a:p>
            <a:pPr>
              <a:lnSpc>
                <a:spcPct val="120000"/>
              </a:lnSpc>
              <a:buClr>
                <a:schemeClr val="tx1"/>
              </a:buClr>
            </a:pPr>
            <a:r>
              <a:rPr lang="zh-CN" altLang="en-US" sz="2800" b="1" smtClean="0">
                <a:latin typeface="宋体" panose="02010600030101010101" pitchFamily="2" charset="-122"/>
              </a:rPr>
              <a:t>基本分页式存储管理</a:t>
            </a:r>
            <a:r>
              <a:rPr lang="zh-CN" altLang="en-US" sz="2800" b="1" smtClean="0">
                <a:solidFill>
                  <a:srgbClr val="FFFF00"/>
                </a:solidFill>
                <a:latin typeface="宋体" panose="02010600030101010101" pitchFamily="2" charset="-122"/>
              </a:rPr>
              <a:t>（重点）</a:t>
            </a:r>
            <a:endParaRPr lang="en-US" altLang="zh-CN" sz="2800" b="1" smtClean="0">
              <a:solidFill>
                <a:srgbClr val="FFFF00"/>
              </a:solidFill>
              <a:latin typeface="宋体" panose="02010600030101010101" pitchFamily="2" charset="-122"/>
            </a:endParaRPr>
          </a:p>
          <a:p>
            <a:pPr lvl="1">
              <a:lnSpc>
                <a:spcPct val="120000"/>
              </a:lnSpc>
              <a:buClr>
                <a:schemeClr val="tx1"/>
              </a:buClr>
            </a:pPr>
            <a:r>
              <a:rPr lang="zh-CN" altLang="en-US" sz="2800" b="1" smtClean="0">
                <a:latin typeface="宋体" panose="02010600030101010101" pitchFamily="2" charset="-122"/>
              </a:rPr>
              <a:t>分页存储的原理、地址结构、地址变换</a:t>
            </a:r>
            <a:endParaRPr lang="en-US" altLang="zh-CN" sz="2800" b="1" smtClean="0">
              <a:latin typeface="宋体" panose="02010600030101010101" pitchFamily="2" charset="-122"/>
            </a:endParaRPr>
          </a:p>
          <a:p>
            <a:pPr>
              <a:lnSpc>
                <a:spcPct val="120000"/>
              </a:lnSpc>
              <a:buClr>
                <a:schemeClr val="tx1"/>
              </a:buClr>
            </a:pPr>
            <a:r>
              <a:rPr lang="zh-CN" altLang="en-US" sz="2800" b="1" smtClean="0">
                <a:latin typeface="宋体" panose="02010600030101010101" pitchFamily="2" charset="-122"/>
              </a:rPr>
              <a:t>基本分段式存储管理</a:t>
            </a:r>
            <a:r>
              <a:rPr lang="zh-CN" altLang="en-US" sz="2800" b="1" smtClean="0">
                <a:solidFill>
                  <a:srgbClr val="FFFF00"/>
                </a:solidFill>
                <a:latin typeface="宋体" panose="02010600030101010101" pitchFamily="2" charset="-122"/>
              </a:rPr>
              <a:t>（重点）</a:t>
            </a:r>
            <a:endParaRPr lang="en-US" altLang="zh-CN" sz="2800" b="1" smtClean="0">
              <a:solidFill>
                <a:srgbClr val="FFFF00"/>
              </a:solidFill>
              <a:latin typeface="宋体" panose="02010600030101010101" pitchFamily="2" charset="-122"/>
            </a:endParaRPr>
          </a:p>
          <a:p>
            <a:pPr lvl="1">
              <a:lnSpc>
                <a:spcPct val="120000"/>
              </a:lnSpc>
              <a:buClr>
                <a:schemeClr val="tx1"/>
              </a:buClr>
            </a:pPr>
            <a:r>
              <a:rPr lang="zh-CN" altLang="en-US" sz="2800" b="1" smtClean="0">
                <a:latin typeface="宋体" panose="02010600030101010101" pitchFamily="2" charset="-122"/>
              </a:rPr>
              <a:t>分页存储的原理、地址结构、地址变换</a:t>
            </a:r>
          </a:p>
          <a:p>
            <a:pPr>
              <a:lnSpc>
                <a:spcPct val="120000"/>
              </a:lnSpc>
              <a:buClr>
                <a:schemeClr val="tx1"/>
              </a:buClr>
            </a:pPr>
            <a:r>
              <a:rPr lang="zh-CN" altLang="en-US" sz="2800" b="1" smtClean="0">
                <a:latin typeface="宋体" panose="02010600030101010101" pitchFamily="2" charset="-122"/>
              </a:rPr>
              <a:t>基本段页存储管理</a:t>
            </a:r>
          </a:p>
          <a:p>
            <a:endParaRPr lang="zh-CN" altLang="en-US" sz="2800" b="1" smtClean="0"/>
          </a:p>
        </p:txBody>
      </p:sp>
    </p:spTree>
  </p:cSld>
  <p:clrMapOvr>
    <a:masterClrMapping/>
  </p:clrMapOvr>
  <p:transition>
    <p:zoom dir="in"/>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zh-CN" altLang="en-US" dirty="0" smtClean="0">
                <a:solidFill>
                  <a:schemeClr val="tx1"/>
                </a:solidFill>
                <a:latin typeface="+mj-ea"/>
              </a:rPr>
              <a:t>虚拟存储器的基本概念</a:t>
            </a:r>
          </a:p>
        </p:txBody>
      </p:sp>
      <p:sp>
        <p:nvSpPr>
          <p:cNvPr id="41987" name="Rectangle 3"/>
          <p:cNvSpPr>
            <a:spLocks noGrp="1" noChangeArrowheads="1"/>
          </p:cNvSpPr>
          <p:nvPr>
            <p:ph type="body" idx="1"/>
          </p:nvPr>
        </p:nvSpPr>
        <p:spPr>
          <a:xfrm>
            <a:off x="704850" y="1628775"/>
            <a:ext cx="8785225" cy="2879725"/>
          </a:xfrm>
        </p:spPr>
        <p:txBody>
          <a:bodyPr/>
          <a:lstStyle/>
          <a:p>
            <a:pPr marL="571500" indent="-571500" eaLnBrk="1" hangingPunct="1">
              <a:lnSpc>
                <a:spcPct val="120000"/>
              </a:lnSpc>
              <a:spcBef>
                <a:spcPct val="0"/>
              </a:spcBef>
              <a:buClrTx/>
              <a:buFontTx/>
              <a:buNone/>
            </a:pPr>
            <a:r>
              <a:rPr kumimoji="1" lang="zh-CN" altLang="en-US" sz="2400" b="1" smtClean="0"/>
              <a:t> 虚拟存储器的引入</a:t>
            </a:r>
          </a:p>
          <a:p>
            <a:pPr marL="571500" indent="-571500" eaLnBrk="1" hangingPunct="1">
              <a:lnSpc>
                <a:spcPct val="120000"/>
              </a:lnSpc>
              <a:spcBef>
                <a:spcPct val="0"/>
              </a:spcBef>
              <a:buClrTx/>
              <a:buFontTx/>
              <a:buNone/>
            </a:pPr>
            <a:r>
              <a:rPr kumimoji="1" lang="en-US" altLang="zh-CN" sz="2400" b="1" smtClean="0"/>
              <a:t> 1</a:t>
            </a:r>
            <a:r>
              <a:rPr kumimoji="1" lang="zh-CN" altLang="en-US" sz="2400" b="1" smtClean="0"/>
              <a:t>、常规存储器管理方式的特征 </a:t>
            </a:r>
          </a:p>
          <a:p>
            <a:pPr marL="571500" indent="-571500">
              <a:lnSpc>
                <a:spcPct val="120000"/>
              </a:lnSpc>
              <a:spcBef>
                <a:spcPct val="0"/>
              </a:spcBef>
              <a:buFont typeface="Wingdings" panose="05000000000000000000" pitchFamily="2" charset="2"/>
              <a:buNone/>
            </a:pPr>
            <a:r>
              <a:rPr kumimoji="1" lang="zh-CN" altLang="en-US" sz="2400" b="1" smtClean="0"/>
              <a:t>（</a:t>
            </a:r>
            <a:r>
              <a:rPr kumimoji="1" lang="en-US" altLang="zh-CN" sz="2400" b="1" smtClean="0"/>
              <a:t>1</a:t>
            </a:r>
            <a:r>
              <a:rPr kumimoji="1" lang="zh-CN" altLang="en-US" sz="2400" b="1" smtClean="0"/>
              <a:t>）</a:t>
            </a:r>
            <a:r>
              <a:rPr kumimoji="1" lang="zh-CN" altLang="en-US" sz="2400" b="1" smtClean="0">
                <a:solidFill>
                  <a:srgbClr val="FFFF00"/>
                </a:solidFill>
              </a:rPr>
              <a:t>一次性</a:t>
            </a:r>
            <a:r>
              <a:rPr kumimoji="1" lang="zh-CN" altLang="en-US" sz="2400" b="1" smtClean="0"/>
              <a:t>。作业在运行前必须一次性地全部装入内存后才能运行。 </a:t>
            </a:r>
          </a:p>
          <a:p>
            <a:pPr marL="571500" indent="-571500">
              <a:lnSpc>
                <a:spcPct val="120000"/>
              </a:lnSpc>
              <a:spcBef>
                <a:spcPct val="0"/>
              </a:spcBef>
              <a:buFont typeface="Wingdings" panose="05000000000000000000" pitchFamily="2" charset="2"/>
              <a:buNone/>
            </a:pPr>
            <a:r>
              <a:rPr kumimoji="1" lang="zh-CN" altLang="en-US" sz="2400" b="1" smtClean="0"/>
              <a:t>（</a:t>
            </a:r>
            <a:r>
              <a:rPr kumimoji="1" lang="en-US" altLang="zh-CN" sz="2400" b="1" smtClean="0"/>
              <a:t>2</a:t>
            </a:r>
            <a:r>
              <a:rPr kumimoji="1" lang="zh-CN" altLang="en-US" sz="2400" b="1" smtClean="0"/>
              <a:t>） </a:t>
            </a:r>
            <a:r>
              <a:rPr kumimoji="1" lang="zh-CN" altLang="en-US" sz="2400" b="1" smtClean="0">
                <a:solidFill>
                  <a:srgbClr val="FFFF00"/>
                </a:solidFill>
              </a:rPr>
              <a:t>驻留性</a:t>
            </a:r>
            <a:r>
              <a:rPr kumimoji="1" lang="zh-CN" altLang="en-US" sz="2400" b="1" smtClean="0"/>
              <a:t>。作业装入内存后，便一直驻留在内存中，直至作业运行结束。</a:t>
            </a:r>
          </a:p>
        </p:txBody>
      </p:sp>
      <p:sp>
        <p:nvSpPr>
          <p:cNvPr id="41988" name="Text Box 4"/>
          <p:cNvSpPr txBox="1">
            <a:spLocks noChangeArrowheads="1"/>
          </p:cNvSpPr>
          <p:nvPr/>
        </p:nvSpPr>
        <p:spPr bwMode="auto">
          <a:xfrm>
            <a:off x="849313" y="4437063"/>
            <a:ext cx="8545512"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Font typeface="Wingdings" panose="05000000000000000000" pitchFamily="2" charset="2"/>
              <a:buNone/>
            </a:pPr>
            <a:r>
              <a:rPr kumimoji="1" lang="zh-CN" altLang="en-US" sz="2400">
                <a:latin typeface="Arial" panose="020B0604020202020204" pitchFamily="34" charset="0"/>
              </a:rPr>
              <a:t>       一次性及驻留性使许多在程序运行中不用或暂时不用的程序或数据占据大量的内存空间，使得一些需要运行的作业无法装入运行；而且，如果一个程序所要求的内存空间超过了内存实际容量，则该程序无法装入内存运行。</a:t>
            </a:r>
          </a:p>
          <a:p>
            <a:pPr>
              <a:spcBef>
                <a:spcPct val="0"/>
              </a:spcBef>
              <a:buClrTx/>
              <a:buFontTx/>
              <a:buNone/>
            </a:pPr>
            <a:endParaRPr lang="zh-CN" altLang="en-US" sz="2400">
              <a:latin typeface="Arial" panose="020B0604020202020204" pitchFamily="34" charset="0"/>
            </a:endParaRPr>
          </a:p>
        </p:txBody>
      </p:sp>
    </p:spTree>
  </p:cSld>
  <p:clrMapOvr>
    <a:masterClrMapping/>
  </p:clrMapOvr>
  <p:transition>
    <p:zoom dir="in"/>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zh-CN" altLang="en-US" dirty="0" smtClean="0">
                <a:solidFill>
                  <a:schemeClr val="tx1"/>
                </a:solidFill>
                <a:latin typeface="+mj-ea"/>
              </a:rPr>
              <a:t>局部性原理</a:t>
            </a:r>
          </a:p>
        </p:txBody>
      </p:sp>
      <p:sp>
        <p:nvSpPr>
          <p:cNvPr id="43011" name="Rectangle 3"/>
          <p:cNvSpPr>
            <a:spLocks noGrp="1" noChangeArrowheads="1"/>
          </p:cNvSpPr>
          <p:nvPr>
            <p:ph type="body" idx="1"/>
          </p:nvPr>
        </p:nvSpPr>
        <p:spPr>
          <a:xfrm>
            <a:off x="704850" y="1412875"/>
            <a:ext cx="8420100" cy="5445125"/>
          </a:xfrm>
        </p:spPr>
        <p:txBody>
          <a:bodyPr/>
          <a:lstStyle/>
          <a:p>
            <a:pPr>
              <a:lnSpc>
                <a:spcPct val="120000"/>
              </a:lnSpc>
              <a:spcBef>
                <a:spcPct val="10000"/>
              </a:spcBef>
            </a:pPr>
            <a:r>
              <a:rPr lang="zh-CN" altLang="en-US" sz="2400" b="1" smtClean="0"/>
              <a:t>局部性原理</a:t>
            </a:r>
            <a:r>
              <a:rPr lang="en-US" altLang="zh-CN" sz="2400" b="1" smtClean="0"/>
              <a:t>(principle of locality)</a:t>
            </a:r>
            <a:r>
              <a:rPr lang="zh-CN" altLang="en-US" sz="2400" b="1" smtClean="0"/>
              <a:t>：指程序在执行时将呈现出局部性规律，即在一较短时间内，程序的执行仅局限于某个部分，相应地，它所访问的存储空间也局限于一定区域。局部性可以表现在两个方面：</a:t>
            </a:r>
          </a:p>
          <a:p>
            <a:pPr lvl="1">
              <a:lnSpc>
                <a:spcPct val="120000"/>
              </a:lnSpc>
              <a:spcBef>
                <a:spcPct val="10000"/>
              </a:spcBef>
            </a:pPr>
            <a:r>
              <a:rPr lang="zh-CN" altLang="en-US" sz="2400" b="1" smtClean="0">
                <a:solidFill>
                  <a:srgbClr val="FFFF00"/>
                </a:solidFill>
              </a:rPr>
              <a:t>时间局部性</a:t>
            </a:r>
            <a:r>
              <a:rPr lang="zh-CN" altLang="en-US" sz="2400" b="1" smtClean="0"/>
              <a:t>：</a:t>
            </a:r>
            <a:r>
              <a:rPr kumimoji="1" lang="zh-CN" altLang="en-US" sz="2400" b="1" smtClean="0"/>
              <a:t>如果程序中的某条指令一旦执行， 则不久以后该指令可能再次执行；如果某数据被访问过， 则不久以后该数据可能再次被访问。产生时间局限性的典型原因，是由于在程序中存在着大量的循环操作。</a:t>
            </a:r>
            <a:r>
              <a:rPr lang="zh-CN" altLang="en-US" sz="2400" b="1" smtClean="0"/>
              <a:t> </a:t>
            </a:r>
          </a:p>
          <a:p>
            <a:pPr lvl="1">
              <a:lnSpc>
                <a:spcPct val="120000"/>
              </a:lnSpc>
              <a:spcBef>
                <a:spcPct val="10000"/>
              </a:spcBef>
            </a:pPr>
            <a:r>
              <a:rPr lang="zh-CN" altLang="en-US" sz="2400" b="1" smtClean="0">
                <a:solidFill>
                  <a:srgbClr val="FFFF00"/>
                </a:solidFill>
              </a:rPr>
              <a:t>空间局部性</a:t>
            </a:r>
            <a:r>
              <a:rPr lang="zh-CN" altLang="en-US" sz="2400" b="1" smtClean="0"/>
              <a:t>：</a:t>
            </a:r>
            <a:r>
              <a:rPr kumimoji="1" lang="zh-CN" altLang="en-US" sz="2400" b="1" smtClean="0"/>
              <a:t>一旦程序访问了某个存储单元，在不久之后，其附近的存储单元也将被访问，即程序在一段时间内所访问的地址，可能集中在一定的范围之内，其典型情况便是程序的顺序执行。 </a:t>
            </a:r>
            <a:endParaRPr lang="zh-CN" altLang="en-US" sz="2400" b="1" smtClean="0"/>
          </a:p>
        </p:txBody>
      </p:sp>
    </p:spTree>
  </p:cSld>
  <p:clrMapOvr>
    <a:masterClrMapping/>
  </p:clrMapOvr>
  <p:transition>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40"/>
          <p:cNvGrpSpPr>
            <a:grpSpLocks/>
          </p:cNvGrpSpPr>
          <p:nvPr/>
        </p:nvGrpSpPr>
        <p:grpSpPr bwMode="auto">
          <a:xfrm>
            <a:off x="38100" y="1476375"/>
            <a:ext cx="9906000" cy="5337175"/>
            <a:chOff x="24" y="890"/>
            <a:chExt cx="6240" cy="3362"/>
          </a:xfrm>
        </p:grpSpPr>
        <p:grpSp>
          <p:nvGrpSpPr>
            <p:cNvPr id="7173" name="Group 2"/>
            <p:cNvGrpSpPr>
              <a:grpSpLocks/>
            </p:cNvGrpSpPr>
            <p:nvPr/>
          </p:nvGrpSpPr>
          <p:grpSpPr bwMode="auto">
            <a:xfrm>
              <a:off x="3000" y="1728"/>
              <a:ext cx="3240" cy="960"/>
              <a:chOff x="3000" y="0"/>
              <a:chExt cx="3240" cy="960"/>
            </a:xfrm>
          </p:grpSpPr>
          <p:grpSp>
            <p:nvGrpSpPr>
              <p:cNvPr id="7181" name="Group 3"/>
              <p:cNvGrpSpPr>
                <a:grpSpLocks/>
              </p:cNvGrpSpPr>
              <p:nvPr/>
            </p:nvGrpSpPr>
            <p:grpSpPr bwMode="auto">
              <a:xfrm>
                <a:off x="3024" y="288"/>
                <a:ext cx="3216" cy="672"/>
                <a:chOff x="1440" y="1200"/>
                <a:chExt cx="3216" cy="672"/>
              </a:xfrm>
            </p:grpSpPr>
            <p:sp>
              <p:nvSpPr>
                <p:cNvPr id="7185" name="Rectangle 4"/>
                <p:cNvSpPr>
                  <a:spLocks noChangeArrowheads="1"/>
                </p:cNvSpPr>
                <p:nvPr/>
              </p:nvSpPr>
              <p:spPr bwMode="auto">
                <a:xfrm>
                  <a:off x="1440" y="1200"/>
                  <a:ext cx="3120" cy="29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3200">
                      <a:latin typeface="Times New Roman" panose="02020603050405020304" pitchFamily="18" charset="0"/>
                    </a:rPr>
                    <a:t>0 0 0 0 10 0 0 0 0 0 0 0 0 0 0</a:t>
                  </a:r>
                </a:p>
              </p:txBody>
            </p:sp>
            <p:sp>
              <p:nvSpPr>
                <p:cNvPr id="7186" name="AutoShape 5"/>
                <p:cNvSpPr>
                  <a:spLocks/>
                </p:cNvSpPr>
                <p:nvPr/>
              </p:nvSpPr>
              <p:spPr bwMode="auto">
                <a:xfrm rot="-5400000">
                  <a:off x="3432" y="648"/>
                  <a:ext cx="144" cy="1824"/>
                </a:xfrm>
                <a:prstGeom prst="leftBrace">
                  <a:avLst>
                    <a:gd name="adj1" fmla="val 105556"/>
                    <a:gd name="adj2" fmla="val 50657"/>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sp>
              <p:nvSpPr>
                <p:cNvPr id="7187" name="Rectangle 6"/>
                <p:cNvSpPr>
                  <a:spLocks noChangeArrowheads="1"/>
                </p:cNvSpPr>
                <p:nvPr/>
              </p:nvSpPr>
              <p:spPr bwMode="auto">
                <a:xfrm>
                  <a:off x="2821" y="1567"/>
                  <a:ext cx="183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3200">
                      <a:latin typeface="Times New Roman" panose="02020603050405020304" pitchFamily="18" charset="0"/>
                    </a:rPr>
                    <a:t>      </a:t>
                  </a:r>
                  <a:r>
                    <a:rPr lang="zh-CN" altLang="en-US" sz="2000">
                      <a:latin typeface="Times New Roman" panose="02020603050405020304" pitchFamily="18" charset="0"/>
                    </a:rPr>
                    <a:t>页内地址</a:t>
                  </a:r>
                </a:p>
              </p:txBody>
            </p:sp>
            <p:sp>
              <p:nvSpPr>
                <p:cNvPr id="7188" name="AutoShape 7"/>
                <p:cNvSpPr>
                  <a:spLocks/>
                </p:cNvSpPr>
                <p:nvPr/>
              </p:nvSpPr>
              <p:spPr bwMode="auto">
                <a:xfrm rot="-5400000">
                  <a:off x="1893" y="1077"/>
                  <a:ext cx="145" cy="965"/>
                </a:xfrm>
                <a:prstGeom prst="leftBrace">
                  <a:avLst>
                    <a:gd name="adj1" fmla="val 55460"/>
                    <a:gd name="adj2" fmla="val 50000"/>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sp>
              <p:nvSpPr>
                <p:cNvPr id="7189" name="Rectangle 8"/>
                <p:cNvSpPr>
                  <a:spLocks noChangeArrowheads="1"/>
                </p:cNvSpPr>
                <p:nvPr/>
              </p:nvSpPr>
              <p:spPr bwMode="auto">
                <a:xfrm>
                  <a:off x="1642" y="1603"/>
                  <a:ext cx="8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3200">
                      <a:latin typeface="Times New Roman" panose="02020603050405020304" pitchFamily="18" charset="0"/>
                    </a:rPr>
                    <a:t>   </a:t>
                  </a:r>
                  <a:r>
                    <a:rPr lang="zh-CN" altLang="en-US" sz="2000">
                      <a:latin typeface="Times New Roman" panose="02020603050405020304" pitchFamily="18" charset="0"/>
                    </a:rPr>
                    <a:t>页号</a:t>
                  </a:r>
                </a:p>
              </p:txBody>
            </p:sp>
            <p:sp>
              <p:nvSpPr>
                <p:cNvPr id="7190" name="Line 9"/>
                <p:cNvSpPr>
                  <a:spLocks noChangeShapeType="1"/>
                </p:cNvSpPr>
                <p:nvPr/>
              </p:nvSpPr>
              <p:spPr bwMode="auto">
                <a:xfrm>
                  <a:off x="2501" y="1200"/>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182" name="Object 10"/>
              <p:cNvGraphicFramePr>
                <a:graphicFrameLocks noChangeAspect="1"/>
              </p:cNvGraphicFramePr>
              <p:nvPr/>
            </p:nvGraphicFramePr>
            <p:xfrm flipV="1">
              <a:off x="3000" y="0"/>
              <a:ext cx="3216" cy="343"/>
            </p:xfrm>
            <a:graphic>
              <a:graphicData uri="http://schemas.openxmlformats.org/presentationml/2006/ole">
                <mc:AlternateContent xmlns:mc="http://schemas.openxmlformats.org/markup-compatibility/2006">
                  <mc:Choice xmlns:v="urn:schemas-microsoft-com:vml" Requires="v">
                    <p:oleObj spid="_x0000_s7197" name="Photo Editor 照片" r:id="rId3" imgW="2247619" imgH="200159" progId="">
                      <p:embed/>
                    </p:oleObj>
                  </mc:Choice>
                  <mc:Fallback>
                    <p:oleObj name="Photo Editor 照片" r:id="rId3" imgW="2247619" imgH="200159" progId="">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3000" y="0"/>
                            <a:ext cx="3216"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3" name="Text Box 11"/>
              <p:cNvSpPr txBox="1">
                <a:spLocks noChangeArrowheads="1"/>
              </p:cNvSpPr>
              <p:nvPr/>
            </p:nvSpPr>
            <p:spPr bwMode="auto">
              <a:xfrm>
                <a:off x="3120" y="132"/>
                <a:ext cx="864"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FontTx/>
                  <a:buNone/>
                </a:pPr>
                <a:r>
                  <a:rPr lang="zh-CN" altLang="en-US" sz="1600">
                    <a:solidFill>
                      <a:schemeClr val="bg1"/>
                    </a:solidFill>
                    <a:latin typeface="Arial" panose="020B0604020202020204" pitchFamily="34" charset="0"/>
                  </a:rPr>
                  <a:t>相对页号</a:t>
                </a:r>
                <a:r>
                  <a:rPr lang="en-US" altLang="zh-CN" sz="1600">
                    <a:solidFill>
                      <a:schemeClr val="bg1"/>
                    </a:solidFill>
                    <a:latin typeface="Arial" panose="020B0604020202020204" pitchFamily="34" charset="0"/>
                  </a:rPr>
                  <a:t>P</a:t>
                </a:r>
              </a:p>
            </p:txBody>
          </p:sp>
          <p:sp>
            <p:nvSpPr>
              <p:cNvPr id="7184" name="Text Box 12"/>
              <p:cNvSpPr txBox="1">
                <a:spLocks noChangeArrowheads="1"/>
              </p:cNvSpPr>
              <p:nvPr/>
            </p:nvSpPr>
            <p:spPr bwMode="auto">
              <a:xfrm>
                <a:off x="4560" y="144"/>
                <a:ext cx="864"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FontTx/>
                  <a:buNone/>
                </a:pPr>
                <a:r>
                  <a:rPr lang="zh-CN" altLang="en-US" sz="1600">
                    <a:solidFill>
                      <a:schemeClr val="bg1"/>
                    </a:solidFill>
                    <a:latin typeface="Arial" panose="020B0604020202020204" pitchFamily="34" charset="0"/>
                  </a:rPr>
                  <a:t>页内地值</a:t>
                </a:r>
                <a:r>
                  <a:rPr lang="en-US" altLang="zh-CN" sz="1600">
                    <a:solidFill>
                      <a:schemeClr val="bg1"/>
                    </a:solidFill>
                    <a:latin typeface="Arial" panose="020B0604020202020204" pitchFamily="34" charset="0"/>
                  </a:rPr>
                  <a:t>D</a:t>
                </a:r>
              </a:p>
            </p:txBody>
          </p:sp>
        </p:grpSp>
        <p:graphicFrame>
          <p:nvGraphicFramePr>
            <p:cNvPr id="7174" name="Object 14"/>
            <p:cNvGraphicFramePr>
              <a:graphicFrameLocks noChangeAspect="1"/>
            </p:cNvGraphicFramePr>
            <p:nvPr/>
          </p:nvGraphicFramePr>
          <p:xfrm>
            <a:off x="24" y="890"/>
            <a:ext cx="6240" cy="3362"/>
          </p:xfrm>
          <a:graphic>
            <a:graphicData uri="http://schemas.openxmlformats.org/presentationml/2006/ole">
              <mc:AlternateContent xmlns:mc="http://schemas.openxmlformats.org/markup-compatibility/2006">
                <mc:Choice xmlns:v="urn:schemas-microsoft-com:vml" Requires="v">
                  <p:oleObj spid="_x0000_s7198" name="Photo Editor 照片" r:id="rId5" imgW="4133333" imgH="2172003" progId="">
                    <p:embed/>
                  </p:oleObj>
                </mc:Choice>
                <mc:Fallback>
                  <p:oleObj name="Photo Editor 照片" r:id="rId5" imgW="4133333" imgH="2172003" progId="">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 y="890"/>
                          <a:ext cx="6240" cy="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5" name="Text Box 34"/>
            <p:cNvSpPr txBox="1">
              <a:spLocks noChangeArrowheads="1"/>
            </p:cNvSpPr>
            <p:nvPr/>
          </p:nvSpPr>
          <p:spPr bwMode="auto">
            <a:xfrm>
              <a:off x="1983" y="1498"/>
              <a:ext cx="548" cy="21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1400">
                  <a:solidFill>
                    <a:schemeClr val="bg1"/>
                  </a:solidFill>
                  <a:latin typeface="Arial" panose="020B0604020202020204" pitchFamily="34" charset="0"/>
                </a:rPr>
                <a:t>页号</a:t>
              </a:r>
            </a:p>
          </p:txBody>
        </p:sp>
        <p:sp>
          <p:nvSpPr>
            <p:cNvPr id="7176" name="Text Box 35"/>
            <p:cNvSpPr txBox="1">
              <a:spLocks noChangeArrowheads="1"/>
            </p:cNvSpPr>
            <p:nvPr/>
          </p:nvSpPr>
          <p:spPr bwMode="auto">
            <a:xfrm>
              <a:off x="1995" y="1741"/>
              <a:ext cx="548" cy="21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400">
                  <a:solidFill>
                    <a:schemeClr val="bg1"/>
                  </a:solidFill>
                  <a:latin typeface="Arial" panose="020B0604020202020204" pitchFamily="34" charset="0"/>
                </a:rPr>
                <a:t>0</a:t>
              </a:r>
            </a:p>
          </p:txBody>
        </p:sp>
        <p:sp>
          <p:nvSpPr>
            <p:cNvPr id="7177" name="Text Box 36"/>
            <p:cNvSpPr txBox="1">
              <a:spLocks noChangeArrowheads="1"/>
            </p:cNvSpPr>
            <p:nvPr/>
          </p:nvSpPr>
          <p:spPr bwMode="auto">
            <a:xfrm>
              <a:off x="2001" y="1979"/>
              <a:ext cx="548" cy="21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400">
                  <a:solidFill>
                    <a:schemeClr val="bg1"/>
                  </a:solidFill>
                  <a:latin typeface="Arial" panose="020B0604020202020204" pitchFamily="34" charset="0"/>
                </a:rPr>
                <a:t>1</a:t>
              </a:r>
            </a:p>
          </p:txBody>
        </p:sp>
        <p:sp>
          <p:nvSpPr>
            <p:cNvPr id="7178" name="Text Box 37"/>
            <p:cNvSpPr txBox="1">
              <a:spLocks noChangeArrowheads="1"/>
            </p:cNvSpPr>
            <p:nvPr/>
          </p:nvSpPr>
          <p:spPr bwMode="auto">
            <a:xfrm>
              <a:off x="2004" y="2267"/>
              <a:ext cx="548" cy="21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400">
                  <a:solidFill>
                    <a:schemeClr val="bg1"/>
                  </a:solidFill>
                  <a:latin typeface="Arial" panose="020B0604020202020204" pitchFamily="34" charset="0"/>
                </a:rPr>
                <a:t>2</a:t>
              </a:r>
            </a:p>
          </p:txBody>
        </p:sp>
        <p:sp>
          <p:nvSpPr>
            <p:cNvPr id="7179" name="Text Box 38"/>
            <p:cNvSpPr txBox="1">
              <a:spLocks noChangeArrowheads="1"/>
            </p:cNvSpPr>
            <p:nvPr/>
          </p:nvSpPr>
          <p:spPr bwMode="auto">
            <a:xfrm>
              <a:off x="2209" y="2614"/>
              <a:ext cx="684"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1400">
                  <a:solidFill>
                    <a:schemeClr val="bg1"/>
                  </a:solidFill>
                  <a:latin typeface="Arial" panose="020B0604020202020204" pitchFamily="34" charset="0"/>
                </a:rPr>
                <a:t>作业</a:t>
              </a:r>
              <a:r>
                <a:rPr lang="en-US" altLang="zh-CN" sz="1400">
                  <a:solidFill>
                    <a:schemeClr val="bg1"/>
                  </a:solidFill>
                  <a:latin typeface="Arial" panose="020B0604020202020204" pitchFamily="34" charset="0"/>
                </a:rPr>
                <a:t>2</a:t>
              </a:r>
              <a:r>
                <a:rPr lang="zh-CN" altLang="en-US" sz="1400">
                  <a:solidFill>
                    <a:schemeClr val="bg1"/>
                  </a:solidFill>
                  <a:latin typeface="Arial" panose="020B0604020202020204" pitchFamily="34" charset="0"/>
                </a:rPr>
                <a:t>的页表</a:t>
              </a:r>
            </a:p>
          </p:txBody>
        </p:sp>
        <p:sp>
          <p:nvSpPr>
            <p:cNvPr id="7180" name="Text Box 39"/>
            <p:cNvSpPr txBox="1">
              <a:spLocks noChangeArrowheads="1"/>
            </p:cNvSpPr>
            <p:nvPr/>
          </p:nvSpPr>
          <p:spPr bwMode="auto">
            <a:xfrm>
              <a:off x="2735" y="1498"/>
              <a:ext cx="548" cy="21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1400">
                  <a:solidFill>
                    <a:schemeClr val="bg1"/>
                  </a:solidFill>
                  <a:latin typeface="Arial" panose="020B0604020202020204" pitchFamily="34" charset="0"/>
                </a:rPr>
                <a:t>物理块号</a:t>
              </a:r>
            </a:p>
          </p:txBody>
        </p:sp>
      </p:grpSp>
      <p:sp>
        <p:nvSpPr>
          <p:cNvPr id="7171" name="AutoShape 41">
            <a:hlinkClick r:id="" action="ppaction://hlinkshowjump?jump=lastslideviewed" highlightClick="1"/>
          </p:cNvPr>
          <p:cNvSpPr>
            <a:spLocks noChangeArrowheads="1"/>
          </p:cNvSpPr>
          <p:nvPr/>
        </p:nvSpPr>
        <p:spPr bwMode="auto">
          <a:xfrm>
            <a:off x="9525000" y="6477000"/>
            <a:ext cx="381000" cy="381000"/>
          </a:xfrm>
          <a:prstGeom prst="actionButtonReturn">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sp>
        <p:nvSpPr>
          <p:cNvPr id="7172" name="Rectangle 2"/>
          <p:cNvSpPr>
            <a:spLocks noGrp="1" noChangeArrowheads="1"/>
          </p:cNvSpPr>
          <p:nvPr>
            <p:ph type="title"/>
          </p:nvPr>
        </p:nvSpPr>
        <p:spPr>
          <a:xfrm>
            <a:off x="742950" y="381000"/>
            <a:ext cx="8420100" cy="762000"/>
          </a:xfrm>
        </p:spPr>
        <p:txBody>
          <a:bodyPr/>
          <a:lstStyle/>
          <a:p>
            <a:r>
              <a:rPr lang="zh-CN" altLang="en-US" smtClean="0"/>
              <a:t>基本分页式存储管理</a:t>
            </a:r>
            <a:endParaRPr lang="en-US" altLang="zh-CN" smtClean="0"/>
          </a:p>
        </p:txBody>
      </p:sp>
    </p:spTree>
  </p:cSld>
  <p:clrMapOvr>
    <a:masterClrMapping/>
  </p:clrMapOvr>
  <p:transition>
    <p:zoom dir="in"/>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zh-CN" altLang="en-US" dirty="0" smtClean="0">
                <a:solidFill>
                  <a:schemeClr val="tx1"/>
                </a:solidFill>
                <a:latin typeface="+mj-ea"/>
              </a:rPr>
              <a:t>虚拟存储技术的定义及原理</a:t>
            </a:r>
          </a:p>
        </p:txBody>
      </p:sp>
      <p:sp>
        <p:nvSpPr>
          <p:cNvPr id="52227" name="Rectangle 3"/>
          <p:cNvSpPr>
            <a:spLocks noGrp="1" noChangeArrowheads="1"/>
          </p:cNvSpPr>
          <p:nvPr>
            <p:ph type="body" idx="1"/>
          </p:nvPr>
        </p:nvSpPr>
        <p:spPr>
          <a:xfrm>
            <a:off x="488950" y="1412875"/>
            <a:ext cx="9072563" cy="5111750"/>
          </a:xfrm>
        </p:spPr>
        <p:txBody>
          <a:bodyPr/>
          <a:lstStyle/>
          <a:p>
            <a:pPr marL="1262063" indent="-898525">
              <a:lnSpc>
                <a:spcPct val="120000"/>
              </a:lnSpc>
              <a:spcBef>
                <a:spcPts val="600"/>
              </a:spcBef>
              <a:buFont typeface="Wingdings" panose="05000000000000000000" pitchFamily="2" charset="2"/>
              <a:buNone/>
              <a:defRPr/>
            </a:pPr>
            <a:r>
              <a:rPr kumimoji="1" lang="zh-CN" altLang="en-US" sz="2400" b="1" dirty="0" smtClean="0">
                <a:solidFill>
                  <a:srgbClr val="FFFF00"/>
                </a:solidFill>
                <a:latin typeface="宋体" pitchFamily="2" charset="-122"/>
              </a:rPr>
              <a:t>定义</a:t>
            </a:r>
            <a:r>
              <a:rPr kumimoji="1" lang="zh-CN" altLang="en-US" sz="2400" b="1" dirty="0" smtClean="0">
                <a:latin typeface="宋体" pitchFamily="2" charset="-122"/>
              </a:rPr>
              <a:t>：所谓虚拟存储器，是指具有请求调入功能和置换功能， 能从逻辑上对内存容量加以扩充的一种存储器系统。</a:t>
            </a:r>
            <a:endParaRPr kumimoji="1" lang="en-US" altLang="zh-CN" sz="2400" b="1" dirty="0" smtClean="0">
              <a:latin typeface="宋体" pitchFamily="2" charset="-122"/>
            </a:endParaRPr>
          </a:p>
          <a:p>
            <a:pPr>
              <a:lnSpc>
                <a:spcPct val="120000"/>
              </a:lnSpc>
              <a:spcBef>
                <a:spcPts val="600"/>
              </a:spcBef>
              <a:buFont typeface="Wingdings" panose="05000000000000000000" pitchFamily="2" charset="2"/>
              <a:buNone/>
              <a:defRPr/>
            </a:pPr>
            <a:r>
              <a:rPr lang="en-US" altLang="zh-CN" sz="2400" b="1" dirty="0" smtClean="0"/>
              <a:t>	</a:t>
            </a:r>
            <a:r>
              <a:rPr lang="zh-CN" altLang="en-US" sz="2400" b="1" dirty="0" smtClean="0">
                <a:solidFill>
                  <a:srgbClr val="FFFF00"/>
                </a:solidFill>
              </a:rPr>
              <a:t>原理：</a:t>
            </a:r>
            <a:r>
              <a:rPr lang="en-US" altLang="zh-CN" sz="2400" b="1" dirty="0" smtClean="0"/>
              <a:t>		</a:t>
            </a:r>
          </a:p>
          <a:p>
            <a:pPr>
              <a:lnSpc>
                <a:spcPct val="120000"/>
              </a:lnSpc>
              <a:spcBef>
                <a:spcPts val="600"/>
              </a:spcBef>
              <a:buFont typeface="Wingdings" panose="05000000000000000000" pitchFamily="2" charset="2"/>
              <a:buNone/>
              <a:defRPr/>
            </a:pPr>
            <a:r>
              <a:rPr lang="en-US" altLang="zh-CN" sz="2400" b="1" dirty="0" smtClean="0"/>
              <a:t>		</a:t>
            </a:r>
            <a:r>
              <a:rPr lang="zh-CN" altLang="en-US" sz="2400" b="1" dirty="0" smtClean="0"/>
              <a:t>在程序装入时，不必将其全部读入到内存，而只需将当前需要执行的部分页或段读入到内存，就可让程序开始执行；</a:t>
            </a:r>
          </a:p>
          <a:p>
            <a:pPr>
              <a:lnSpc>
                <a:spcPct val="120000"/>
              </a:lnSpc>
              <a:spcBef>
                <a:spcPts val="600"/>
              </a:spcBef>
              <a:buFont typeface="Wingdings" panose="05000000000000000000" pitchFamily="2" charset="2"/>
              <a:buNone/>
              <a:defRPr/>
            </a:pPr>
            <a:r>
              <a:rPr lang="en-US" altLang="zh-CN" sz="2400" b="1" dirty="0" smtClean="0"/>
              <a:t>		</a:t>
            </a:r>
            <a:r>
              <a:rPr lang="zh-CN" altLang="en-US" sz="2400" b="1" dirty="0" smtClean="0"/>
              <a:t>在程序执行过程中，如果需执行的指令或访问的数据尚未在内存（称为缺页或缺段），则由处理器通知操作系统将相应的页或段调入到内存，然后继续执行程序；</a:t>
            </a:r>
          </a:p>
          <a:p>
            <a:pPr>
              <a:lnSpc>
                <a:spcPct val="120000"/>
              </a:lnSpc>
              <a:spcBef>
                <a:spcPts val="600"/>
              </a:spcBef>
              <a:buFont typeface="Wingdings" panose="05000000000000000000" pitchFamily="2" charset="2"/>
              <a:buNone/>
              <a:defRPr/>
            </a:pPr>
            <a:r>
              <a:rPr lang="en-US" altLang="zh-CN" sz="2400" b="1" dirty="0" smtClean="0"/>
              <a:t>		</a:t>
            </a:r>
            <a:r>
              <a:rPr lang="zh-CN" altLang="en-US" sz="2400" b="1" dirty="0" smtClean="0"/>
              <a:t>内存中暂时不使用的页或段调出保存在外存上，从而腾出内存空间存放将要装入的程序以及将要调入的页或段。</a:t>
            </a:r>
          </a:p>
          <a:p>
            <a:pPr>
              <a:lnSpc>
                <a:spcPct val="120000"/>
              </a:lnSpc>
              <a:spcBef>
                <a:spcPts val="600"/>
              </a:spcBef>
              <a:buFont typeface="Wingdings" panose="05000000000000000000" pitchFamily="2" charset="2"/>
              <a:buNone/>
              <a:defRPr/>
            </a:pPr>
            <a:endParaRPr kumimoji="1" lang="zh-CN" altLang="en-US" sz="2400" b="1" dirty="0" smtClean="0">
              <a:latin typeface="宋体" pitchFamily="2" charset="-122"/>
            </a:endParaRPr>
          </a:p>
          <a:p>
            <a:pPr>
              <a:lnSpc>
                <a:spcPct val="120000"/>
              </a:lnSpc>
              <a:spcBef>
                <a:spcPts val="600"/>
              </a:spcBef>
              <a:buFont typeface="Wingdings" panose="05000000000000000000" pitchFamily="2" charset="2"/>
              <a:buNone/>
              <a:defRPr/>
            </a:pPr>
            <a:r>
              <a:rPr lang="zh-CN" altLang="en-US" sz="2400" b="1" dirty="0" smtClean="0">
                <a:solidFill>
                  <a:srgbClr val="FF00FF"/>
                </a:solidFill>
                <a:latin typeface="宋体" pitchFamily="2" charset="-122"/>
              </a:rPr>
              <a:t>	</a:t>
            </a:r>
            <a:endParaRPr lang="zh-CN" altLang="en-US" sz="2400" b="1" dirty="0" smtClean="0"/>
          </a:p>
          <a:p>
            <a:pPr lvl="1">
              <a:lnSpc>
                <a:spcPct val="120000"/>
              </a:lnSpc>
              <a:spcBef>
                <a:spcPts val="600"/>
              </a:spcBef>
              <a:buFontTx/>
              <a:buNone/>
              <a:defRPr/>
            </a:pPr>
            <a:endParaRPr lang="zh-CN" altLang="en-US" sz="2400" b="1" dirty="0" smtClean="0">
              <a:latin typeface="宋体" pitchFamily="2" charset="-122"/>
            </a:endParaRPr>
          </a:p>
        </p:txBody>
      </p:sp>
    </p:spTree>
  </p:cSld>
  <p:clrMapOvr>
    <a:masterClrMapping/>
  </p:clrMapOvr>
  <p:transition>
    <p:zoom dir="in"/>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zh-CN" altLang="en-US" dirty="0" smtClean="0">
                <a:solidFill>
                  <a:schemeClr val="tx1"/>
                </a:solidFill>
                <a:latin typeface="+mj-ea"/>
              </a:rPr>
              <a:t>虚拟存储技术的特征</a:t>
            </a:r>
          </a:p>
        </p:txBody>
      </p:sp>
      <p:sp>
        <p:nvSpPr>
          <p:cNvPr id="45059" name="Rectangle 3"/>
          <p:cNvSpPr>
            <a:spLocks noGrp="1" noChangeArrowheads="1"/>
          </p:cNvSpPr>
          <p:nvPr>
            <p:ph type="body" idx="1"/>
          </p:nvPr>
        </p:nvSpPr>
        <p:spPr>
          <a:xfrm>
            <a:off x="488950" y="1555750"/>
            <a:ext cx="9072563" cy="4968875"/>
          </a:xfrm>
        </p:spPr>
        <p:txBody>
          <a:bodyPr/>
          <a:lstStyle/>
          <a:p>
            <a:pPr>
              <a:lnSpc>
                <a:spcPct val="120000"/>
              </a:lnSpc>
              <a:spcBef>
                <a:spcPct val="10000"/>
              </a:spcBef>
              <a:buFont typeface="Wingdings" panose="05000000000000000000" pitchFamily="2" charset="2"/>
              <a:buNone/>
            </a:pPr>
            <a:r>
              <a:rPr kumimoji="1" lang="zh-CN" altLang="en-US" sz="2400" b="1" smtClean="0">
                <a:latin typeface="宋体" panose="02010600030101010101" pitchFamily="2" charset="-122"/>
              </a:rPr>
              <a:t>	</a:t>
            </a:r>
            <a:r>
              <a:rPr kumimoji="1" lang="zh-CN" altLang="en-US" sz="2400" b="1" smtClean="0">
                <a:solidFill>
                  <a:srgbClr val="FFFF00"/>
                </a:solidFill>
                <a:latin typeface="宋体" panose="02010600030101010101" pitchFamily="2" charset="-122"/>
              </a:rPr>
              <a:t>特征</a:t>
            </a:r>
            <a:r>
              <a:rPr kumimoji="1" lang="en-US" altLang="zh-CN" sz="2400" b="1" smtClean="0">
                <a:latin typeface="宋体" panose="02010600030101010101" pitchFamily="2" charset="-122"/>
              </a:rPr>
              <a:t>:</a:t>
            </a:r>
            <a:endParaRPr lang="en-US" altLang="zh-CN" sz="2400" b="1" smtClean="0">
              <a:solidFill>
                <a:srgbClr val="FF00FF"/>
              </a:solidFill>
              <a:latin typeface="宋体" panose="02010600030101010101" pitchFamily="2" charset="-122"/>
            </a:endParaRPr>
          </a:p>
          <a:p>
            <a:pPr lvl="1">
              <a:lnSpc>
                <a:spcPct val="120000"/>
              </a:lnSpc>
              <a:spcBef>
                <a:spcPct val="10000"/>
              </a:spcBef>
              <a:buFont typeface="Wingdings" panose="05000000000000000000" pitchFamily="2" charset="2"/>
              <a:buChar char="l"/>
            </a:pPr>
            <a:r>
              <a:rPr lang="zh-CN" altLang="en-US" sz="2400" b="1" smtClean="0">
                <a:solidFill>
                  <a:srgbClr val="00FFCC"/>
                </a:solidFill>
                <a:latin typeface="宋体" panose="02010600030101010101" pitchFamily="2" charset="-122"/>
              </a:rPr>
              <a:t>多次性</a:t>
            </a:r>
            <a:r>
              <a:rPr lang="zh-CN" altLang="en-US" sz="2400" b="1" smtClean="0">
                <a:latin typeface="宋体" panose="02010600030101010101" pitchFamily="2" charset="-122"/>
              </a:rPr>
              <a:t>：虚拟存储器将一个作业分成多次调入内存。</a:t>
            </a:r>
            <a:endParaRPr lang="en-US" altLang="zh-CN" sz="2400" b="1" smtClean="0">
              <a:latin typeface="宋体" panose="02010600030101010101" pitchFamily="2" charset="-122"/>
            </a:endParaRPr>
          </a:p>
          <a:p>
            <a:pPr lvl="1">
              <a:lnSpc>
                <a:spcPct val="120000"/>
              </a:lnSpc>
              <a:spcBef>
                <a:spcPct val="10000"/>
              </a:spcBef>
              <a:buFont typeface="Wingdings" panose="05000000000000000000" pitchFamily="2" charset="2"/>
              <a:buChar char="l"/>
            </a:pPr>
            <a:r>
              <a:rPr lang="zh-CN" altLang="en-US" sz="2400" b="1" smtClean="0">
                <a:solidFill>
                  <a:srgbClr val="00FFCC"/>
                </a:solidFill>
                <a:latin typeface="宋体" panose="02010600030101010101" pitchFamily="2" charset="-122"/>
              </a:rPr>
              <a:t>对换性</a:t>
            </a:r>
            <a:r>
              <a:rPr lang="zh-CN" altLang="en-US" sz="2400" b="1" smtClean="0">
                <a:latin typeface="宋体" panose="02010600030101010101" pitchFamily="2" charset="-122"/>
              </a:rPr>
              <a:t>：虚拟存储器允许将那些暂不使用的程序或数据从内存调至对换区，待以后需要时再调入内存，从而能有效地提高内存利用率。（</a:t>
            </a:r>
            <a:r>
              <a:rPr lang="en-US" altLang="zh-CN" sz="2400" b="1" smtClean="0">
                <a:latin typeface="宋体" panose="02010600030101010101" pitchFamily="2" charset="-122"/>
              </a:rPr>
              <a:t> </a:t>
            </a:r>
            <a:r>
              <a:rPr lang="zh-CN" altLang="en-US" sz="2400" b="1" smtClean="0">
                <a:latin typeface="宋体" panose="02010600030101010101" pitchFamily="2" charset="-122"/>
              </a:rPr>
              <a:t>与交换技术相比较，虚拟存储的调入和调出是对部分虚拟地址空间进行的</a:t>
            </a:r>
            <a:r>
              <a:rPr lang="en-US" altLang="zh-CN" sz="2400" b="1" smtClean="0">
                <a:latin typeface="宋体" panose="02010600030101010101" pitchFamily="2" charset="-122"/>
              </a:rPr>
              <a:t>)</a:t>
            </a:r>
          </a:p>
          <a:p>
            <a:pPr lvl="1">
              <a:lnSpc>
                <a:spcPct val="120000"/>
              </a:lnSpc>
              <a:spcBef>
                <a:spcPct val="10000"/>
              </a:spcBef>
              <a:buFont typeface="Wingdings" panose="05000000000000000000" pitchFamily="2" charset="2"/>
              <a:buChar char="l"/>
            </a:pPr>
            <a:r>
              <a:rPr lang="zh-CN" altLang="en-US" sz="2400" b="1" smtClean="0">
                <a:solidFill>
                  <a:srgbClr val="00FFCC"/>
                </a:solidFill>
                <a:latin typeface="宋体" panose="02010600030101010101" pitchFamily="2" charset="-122"/>
              </a:rPr>
              <a:t>虚拟性</a:t>
            </a:r>
            <a:r>
              <a:rPr lang="zh-CN" altLang="en-US" sz="2400" b="1" smtClean="0">
                <a:latin typeface="宋体" panose="02010600030101010101" pitchFamily="2" charset="-122"/>
              </a:rPr>
              <a:t>：虚拟存储器对内存的扩充是逻辑上的，用户所看到的大容量只是一种感觉，并不是实际存在，因此是虚的。</a:t>
            </a:r>
            <a:r>
              <a:rPr lang="en-US" altLang="zh-CN" sz="2400" b="1" smtClean="0">
                <a:latin typeface="宋体" panose="02010600030101010101" pitchFamily="2" charset="-122"/>
              </a:rPr>
              <a:t/>
            </a:r>
            <a:br>
              <a:rPr lang="en-US" altLang="zh-CN" sz="2400" b="1" smtClean="0">
                <a:latin typeface="宋体" panose="02010600030101010101" pitchFamily="2" charset="-122"/>
              </a:rPr>
            </a:br>
            <a:r>
              <a:rPr lang="zh-CN" altLang="en-US" sz="2400" b="1" smtClean="0">
                <a:latin typeface="宋体" panose="02010600030101010101" pitchFamily="2" charset="-122"/>
              </a:rPr>
              <a:t>（</a:t>
            </a:r>
            <a:r>
              <a:rPr lang="zh-CN" altLang="en-US" sz="2400" b="1" smtClean="0"/>
              <a:t>总容量不超过物理内存和外存交换区容量之和）</a:t>
            </a:r>
          </a:p>
          <a:p>
            <a:pPr lvl="1">
              <a:lnSpc>
                <a:spcPct val="120000"/>
              </a:lnSpc>
              <a:spcBef>
                <a:spcPct val="10000"/>
              </a:spcBef>
              <a:buFontTx/>
              <a:buNone/>
            </a:pPr>
            <a:endParaRPr lang="zh-CN" altLang="en-US" sz="2400" b="1" smtClean="0">
              <a:latin typeface="宋体" panose="02010600030101010101" pitchFamily="2" charset="-122"/>
            </a:endParaRPr>
          </a:p>
        </p:txBody>
      </p:sp>
    </p:spTree>
  </p:cSld>
  <p:clrMapOvr>
    <a:masterClrMapping/>
  </p:clrMapOvr>
  <p:transition>
    <p:zoom dir="in"/>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defRPr/>
            </a:pPr>
            <a:r>
              <a:rPr lang="zh-CN" altLang="en-US" dirty="0" smtClean="0">
                <a:solidFill>
                  <a:schemeClr val="tx1"/>
                </a:solidFill>
                <a:latin typeface="+mj-ea"/>
              </a:rPr>
              <a:t>虚拟存储器的实现方法</a:t>
            </a:r>
          </a:p>
        </p:txBody>
      </p:sp>
      <p:sp>
        <p:nvSpPr>
          <p:cNvPr id="46083" name="Rectangle 3"/>
          <p:cNvSpPr>
            <a:spLocks noGrp="1" noChangeArrowheads="1"/>
          </p:cNvSpPr>
          <p:nvPr>
            <p:ph type="body" idx="1"/>
          </p:nvPr>
        </p:nvSpPr>
        <p:spPr>
          <a:xfrm>
            <a:off x="849313" y="1700213"/>
            <a:ext cx="8280400" cy="4392612"/>
          </a:xfrm>
        </p:spPr>
        <p:txBody>
          <a:bodyPr/>
          <a:lstStyle/>
          <a:p>
            <a:pPr>
              <a:lnSpc>
                <a:spcPct val="120000"/>
              </a:lnSpc>
              <a:spcBef>
                <a:spcPct val="0"/>
              </a:spcBef>
            </a:pPr>
            <a:r>
              <a:rPr lang="zh-CN" altLang="en-US" sz="2600" b="1" smtClean="0"/>
              <a:t>请求分页存储管理方式</a:t>
            </a:r>
          </a:p>
          <a:p>
            <a:pPr>
              <a:lnSpc>
                <a:spcPct val="120000"/>
              </a:lnSpc>
              <a:spcBef>
                <a:spcPct val="0"/>
              </a:spcBef>
            </a:pPr>
            <a:r>
              <a:rPr lang="zh-CN" altLang="en-US" sz="2600" b="1" smtClean="0"/>
              <a:t>请求分段存储管理方式</a:t>
            </a:r>
          </a:p>
          <a:p>
            <a:pPr>
              <a:lnSpc>
                <a:spcPct val="120000"/>
              </a:lnSpc>
              <a:spcBef>
                <a:spcPct val="0"/>
              </a:spcBef>
            </a:pPr>
            <a:endParaRPr lang="zh-CN" altLang="en-US" sz="2600" b="1" smtClean="0"/>
          </a:p>
          <a:p>
            <a:pPr>
              <a:lnSpc>
                <a:spcPct val="120000"/>
              </a:lnSpc>
              <a:spcBef>
                <a:spcPct val="0"/>
              </a:spcBef>
              <a:buFont typeface="Wingdings" panose="05000000000000000000" pitchFamily="2" charset="2"/>
              <a:buNone/>
            </a:pPr>
            <a:r>
              <a:rPr lang="zh-CN" altLang="en-US" sz="2600" b="1" smtClean="0"/>
              <a:t>		虚拟存储器在实现的过程中，必须得到一定的硬件支持，如系统必须具有一定容量的内存和较大容量的外存，还需要得到页（段）表机制、缺页（段）中断机构和地址变换机构的支持。</a:t>
            </a:r>
          </a:p>
          <a:p>
            <a:pPr>
              <a:lnSpc>
                <a:spcPct val="120000"/>
              </a:lnSpc>
              <a:spcBef>
                <a:spcPct val="0"/>
              </a:spcBef>
            </a:pPr>
            <a:endParaRPr lang="zh-CN" altLang="en-US" sz="2600" b="1" smtClean="0"/>
          </a:p>
        </p:txBody>
      </p:sp>
    </p:spTree>
  </p:cSld>
  <p:clrMapOvr>
    <a:masterClrMapping/>
  </p:clrMapOvr>
  <p:transition>
    <p:zoom dir="in"/>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defRPr/>
            </a:pPr>
            <a:r>
              <a:rPr lang="zh-CN" altLang="en-US" dirty="0" smtClean="0">
                <a:solidFill>
                  <a:schemeClr val="tx1"/>
                </a:solidFill>
                <a:latin typeface="+mj-ea"/>
              </a:rPr>
              <a:t>请求分页式存储管理（虚存）</a:t>
            </a:r>
          </a:p>
        </p:txBody>
      </p:sp>
      <p:sp>
        <p:nvSpPr>
          <p:cNvPr id="47107" name="Rectangle 3"/>
          <p:cNvSpPr>
            <a:spLocks noGrp="1" noChangeArrowheads="1"/>
          </p:cNvSpPr>
          <p:nvPr>
            <p:ph type="body" sz="half" idx="1"/>
          </p:nvPr>
        </p:nvSpPr>
        <p:spPr>
          <a:xfrm>
            <a:off x="704850" y="1628775"/>
            <a:ext cx="8569325" cy="1728788"/>
          </a:xfrm>
        </p:spPr>
        <p:txBody>
          <a:bodyPr/>
          <a:lstStyle/>
          <a:p>
            <a:pPr>
              <a:lnSpc>
                <a:spcPct val="90000"/>
              </a:lnSpc>
              <a:buFont typeface="Wingdings" panose="05000000000000000000" pitchFamily="2" charset="2"/>
              <a:buNone/>
            </a:pPr>
            <a:r>
              <a:rPr kumimoji="1" lang="zh-CN" altLang="en-US" sz="2600" b="1" smtClean="0"/>
              <a:t>		在简单页式存储管理的基础上，增加请求调页和页面置换功能。</a:t>
            </a:r>
          </a:p>
          <a:p>
            <a:pPr>
              <a:lnSpc>
                <a:spcPct val="90000"/>
              </a:lnSpc>
              <a:buFont typeface="Wingdings" panose="05000000000000000000" pitchFamily="2" charset="2"/>
              <a:buNone/>
            </a:pPr>
            <a:endParaRPr kumimoji="1" lang="zh-CN" altLang="en-US" sz="2600" b="1" smtClean="0"/>
          </a:p>
          <a:p>
            <a:pPr>
              <a:lnSpc>
                <a:spcPct val="90000"/>
              </a:lnSpc>
              <a:buFont typeface="Wingdings" panose="05000000000000000000" pitchFamily="2" charset="2"/>
              <a:buNone/>
            </a:pPr>
            <a:r>
              <a:rPr lang="en-US" altLang="zh-CN" sz="2600" b="1" smtClean="0"/>
              <a:t>1</a:t>
            </a:r>
            <a:r>
              <a:rPr lang="zh-CN" altLang="en-US" sz="2600" b="1" smtClean="0"/>
              <a:t>、页表的扩充</a:t>
            </a:r>
          </a:p>
        </p:txBody>
      </p:sp>
      <p:graphicFrame>
        <p:nvGraphicFramePr>
          <p:cNvPr id="533529" name="Group 25"/>
          <p:cNvGraphicFramePr>
            <a:graphicFrameLocks noGrp="1"/>
          </p:cNvGraphicFramePr>
          <p:nvPr>
            <p:ph sz="half" idx="2"/>
          </p:nvPr>
        </p:nvGraphicFramePr>
        <p:xfrm>
          <a:off x="142875" y="3500438"/>
          <a:ext cx="9490075" cy="490537"/>
        </p:xfrm>
        <a:graphic>
          <a:graphicData uri="http://schemas.openxmlformats.org/drawingml/2006/table">
            <a:tbl>
              <a:tblPr/>
              <a:tblGrid>
                <a:gridCol w="1182688">
                  <a:extLst>
                    <a:ext uri="{9D8B030D-6E8A-4147-A177-3AD203B41FA5}">
                      <a16:colId xmlns:a16="http://schemas.microsoft.com/office/drawing/2014/main" val="20000"/>
                    </a:ext>
                  </a:extLst>
                </a:gridCol>
                <a:gridCol w="1619250">
                  <a:extLst>
                    <a:ext uri="{9D8B030D-6E8A-4147-A177-3AD203B41FA5}">
                      <a16:colId xmlns:a16="http://schemas.microsoft.com/office/drawing/2014/main" val="20001"/>
                    </a:ext>
                  </a:extLst>
                </a:gridCol>
                <a:gridCol w="1620837">
                  <a:extLst>
                    <a:ext uri="{9D8B030D-6E8A-4147-A177-3AD203B41FA5}">
                      <a16:colId xmlns:a16="http://schemas.microsoft.com/office/drawing/2014/main" val="20002"/>
                    </a:ext>
                  </a:extLst>
                </a:gridCol>
                <a:gridCol w="1900238">
                  <a:extLst>
                    <a:ext uri="{9D8B030D-6E8A-4147-A177-3AD203B41FA5}">
                      <a16:colId xmlns:a16="http://schemas.microsoft.com/office/drawing/2014/main" val="20003"/>
                    </a:ext>
                  </a:extLst>
                </a:gridCol>
                <a:gridCol w="1655464">
                  <a:extLst>
                    <a:ext uri="{9D8B030D-6E8A-4147-A177-3AD203B41FA5}">
                      <a16:colId xmlns:a16="http://schemas.microsoft.com/office/drawing/2014/main" val="20004"/>
                    </a:ext>
                  </a:extLst>
                </a:gridCol>
                <a:gridCol w="1511598">
                  <a:extLst>
                    <a:ext uri="{9D8B030D-6E8A-4147-A177-3AD203B41FA5}">
                      <a16:colId xmlns:a16="http://schemas.microsoft.com/office/drawing/2014/main" val="20005"/>
                    </a:ext>
                  </a:extLst>
                </a:gridCol>
              </a:tblGrid>
              <a:tr h="490537">
                <a:tc>
                  <a:txBody>
                    <a:bodyPr/>
                    <a:lstStyle/>
                    <a:p>
                      <a:pPr marL="0" marR="0" lvl="0" indent="0" algn="ctr" defTabSz="914400" rtl="0" eaLnBrk="0" fontAlgn="base" latinLnBrk="0" hangingPunct="0">
                        <a:lnSpc>
                          <a:spcPct val="100000"/>
                        </a:lnSpc>
                        <a:spcBef>
                          <a:spcPct val="20000"/>
                        </a:spcBef>
                        <a:spcAft>
                          <a:spcPct val="0"/>
                        </a:spcAft>
                        <a:buClr>
                          <a:srgbClr val="FFFFFF"/>
                        </a:buClr>
                        <a:buSzTx/>
                        <a:buFont typeface="Wingdings" pitchFamily="2" charset="2"/>
                        <a:buNone/>
                        <a:tabLst/>
                      </a:pPr>
                      <a:r>
                        <a:rPr kumimoji="0" lang="zh-CN" altLang="en-US" sz="2600" b="1" i="0" u="none" strike="noStrike" cap="none" normalizeH="0" baseline="0" dirty="0" smtClean="0">
                          <a:ln>
                            <a:noFill/>
                          </a:ln>
                          <a:solidFill>
                            <a:schemeClr val="tx1"/>
                          </a:solidFill>
                          <a:effectLst/>
                          <a:latin typeface="Univers" pitchFamily="34" charset="0"/>
                          <a:ea typeface="宋体" pitchFamily="2" charset="-122"/>
                        </a:rPr>
                        <a:t>页号 </a:t>
                      </a:r>
                    </a:p>
                  </a:txBody>
                  <a:tcPr marL="90000" marR="90000" marT="46867" marB="4686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FFFF"/>
                        </a:buClr>
                        <a:buSzTx/>
                        <a:buFont typeface="Wingdings" pitchFamily="2" charset="2"/>
                        <a:buNone/>
                        <a:tabLst/>
                      </a:pPr>
                      <a:r>
                        <a:rPr kumimoji="0" lang="zh-CN" altLang="en-US" sz="2600" b="1" i="0" u="none" strike="noStrike" cap="none" normalizeH="0" baseline="0" smtClean="0">
                          <a:ln>
                            <a:noFill/>
                          </a:ln>
                          <a:solidFill>
                            <a:schemeClr val="tx1"/>
                          </a:solidFill>
                          <a:effectLst/>
                          <a:latin typeface="Univers" pitchFamily="34" charset="0"/>
                          <a:ea typeface="宋体" pitchFamily="2" charset="-122"/>
                        </a:rPr>
                        <a:t>物理块号 </a:t>
                      </a:r>
                    </a:p>
                  </a:txBody>
                  <a:tcPr marL="90000" marR="90000" marT="46867" marB="4686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FFFF"/>
                        </a:buClr>
                        <a:buSzTx/>
                        <a:buFont typeface="Wingdings" pitchFamily="2" charset="2"/>
                        <a:buNone/>
                        <a:tabLst/>
                      </a:pPr>
                      <a:r>
                        <a:rPr kumimoji="0" lang="zh-CN" altLang="en-US" sz="2600" b="1" i="0" u="none" strike="noStrike" cap="none" normalizeH="0" baseline="0" dirty="0" smtClean="0">
                          <a:ln>
                            <a:noFill/>
                          </a:ln>
                          <a:solidFill>
                            <a:srgbClr val="FFFF00"/>
                          </a:solidFill>
                          <a:effectLst/>
                          <a:latin typeface="Univers" pitchFamily="34" charset="0"/>
                          <a:ea typeface="宋体" pitchFamily="2" charset="-122"/>
                        </a:rPr>
                        <a:t>状态位</a:t>
                      </a:r>
                      <a:r>
                        <a:rPr kumimoji="0" lang="en-US" altLang="zh-CN" sz="2600" b="1" i="0" u="none" strike="noStrike" cap="none" normalizeH="0" baseline="0" dirty="0" smtClean="0">
                          <a:ln>
                            <a:noFill/>
                          </a:ln>
                          <a:solidFill>
                            <a:srgbClr val="FFFF00"/>
                          </a:solidFill>
                          <a:effectLst/>
                          <a:latin typeface="Univers" pitchFamily="34" charset="0"/>
                          <a:ea typeface="宋体" pitchFamily="2" charset="-122"/>
                        </a:rPr>
                        <a:t>P </a:t>
                      </a:r>
                    </a:p>
                  </a:txBody>
                  <a:tcPr marL="90000" marR="90000" marT="46867" marB="4686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FFFF"/>
                        </a:buClr>
                        <a:buSzTx/>
                        <a:buFont typeface="Wingdings" pitchFamily="2" charset="2"/>
                        <a:buNone/>
                        <a:tabLst/>
                      </a:pPr>
                      <a:r>
                        <a:rPr kumimoji="0" lang="zh-CN" altLang="en-US" sz="2600" b="1" i="0" u="none" strike="noStrike" cap="none" normalizeH="0" baseline="0" dirty="0" smtClean="0">
                          <a:ln>
                            <a:noFill/>
                          </a:ln>
                          <a:solidFill>
                            <a:srgbClr val="FFFF00"/>
                          </a:solidFill>
                          <a:effectLst/>
                          <a:latin typeface="Univers" pitchFamily="34" charset="0"/>
                          <a:ea typeface="宋体" pitchFamily="2" charset="-122"/>
                        </a:rPr>
                        <a:t>访问字段</a:t>
                      </a:r>
                      <a:r>
                        <a:rPr kumimoji="0" lang="en-US" altLang="zh-CN" sz="2600" b="1" i="0" u="none" strike="noStrike" cap="none" normalizeH="0" baseline="0" dirty="0" smtClean="0">
                          <a:ln>
                            <a:noFill/>
                          </a:ln>
                          <a:solidFill>
                            <a:srgbClr val="FFFF00"/>
                          </a:solidFill>
                          <a:effectLst/>
                          <a:latin typeface="Univers" pitchFamily="34" charset="0"/>
                          <a:ea typeface="宋体" pitchFamily="2" charset="-122"/>
                        </a:rPr>
                        <a:t>A</a:t>
                      </a:r>
                    </a:p>
                  </a:txBody>
                  <a:tcPr marL="90000" marR="90000" marT="46867" marB="4686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FFFF"/>
                        </a:buClr>
                        <a:buSzTx/>
                        <a:buFont typeface="Wingdings" pitchFamily="2" charset="2"/>
                        <a:buNone/>
                        <a:tabLst/>
                      </a:pPr>
                      <a:r>
                        <a:rPr kumimoji="0" lang="zh-CN" altLang="en-US" sz="2600" b="1" i="0" u="none" strike="noStrike" cap="none" normalizeH="0" baseline="0" dirty="0" smtClean="0">
                          <a:ln>
                            <a:noFill/>
                          </a:ln>
                          <a:solidFill>
                            <a:srgbClr val="FFFF00"/>
                          </a:solidFill>
                          <a:effectLst/>
                          <a:latin typeface="Univers" pitchFamily="34" charset="0"/>
                          <a:ea typeface="宋体" pitchFamily="2" charset="-122"/>
                        </a:rPr>
                        <a:t>修改位</a:t>
                      </a:r>
                      <a:r>
                        <a:rPr kumimoji="0" lang="en-US" altLang="zh-CN" sz="2600" b="1" i="0" u="none" strike="noStrike" cap="none" normalizeH="0" baseline="0" dirty="0" smtClean="0">
                          <a:ln>
                            <a:noFill/>
                          </a:ln>
                          <a:solidFill>
                            <a:srgbClr val="FFFF00"/>
                          </a:solidFill>
                          <a:effectLst/>
                          <a:latin typeface="Univers" pitchFamily="34" charset="0"/>
                          <a:ea typeface="宋体" pitchFamily="2" charset="-122"/>
                        </a:rPr>
                        <a:t>M</a:t>
                      </a:r>
                    </a:p>
                  </a:txBody>
                  <a:tcPr marL="90000" marR="90000" marT="46867" marB="4686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FFFF"/>
                        </a:buClr>
                        <a:buSzTx/>
                        <a:buFont typeface="Wingdings" pitchFamily="2" charset="2"/>
                        <a:buNone/>
                        <a:tabLst/>
                      </a:pPr>
                      <a:r>
                        <a:rPr kumimoji="0" lang="zh-CN" altLang="en-US" sz="2600" b="1" i="0" u="none" strike="noStrike" cap="none" normalizeH="0" baseline="0" dirty="0" smtClean="0">
                          <a:ln>
                            <a:noFill/>
                          </a:ln>
                          <a:solidFill>
                            <a:srgbClr val="FFFF00"/>
                          </a:solidFill>
                          <a:effectLst/>
                          <a:latin typeface="Univers" pitchFamily="34" charset="0"/>
                          <a:ea typeface="宋体" pitchFamily="2" charset="-122"/>
                        </a:rPr>
                        <a:t>外存地址</a:t>
                      </a:r>
                    </a:p>
                  </a:txBody>
                  <a:tcPr marL="90000" marR="90000" marT="46867" marB="4686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33524" name="Rectangle 20"/>
          <p:cNvSpPr>
            <a:spLocks noChangeArrowheads="1"/>
          </p:cNvSpPr>
          <p:nvPr/>
        </p:nvSpPr>
        <p:spPr bwMode="auto">
          <a:xfrm>
            <a:off x="776288" y="4645025"/>
            <a:ext cx="8713787"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ClrTx/>
              <a:buFontTx/>
              <a:buNone/>
            </a:pPr>
            <a:r>
              <a:rPr lang="en-US" altLang="zh-CN" sz="2600">
                <a:latin typeface="Arial" panose="020B0604020202020204" pitchFamily="34" charset="0"/>
              </a:rPr>
              <a:t>2</a:t>
            </a:r>
            <a:r>
              <a:rPr lang="zh-CN" altLang="en-US" sz="2600">
                <a:latin typeface="Arial" panose="020B0604020202020204" pitchFamily="34" charset="0"/>
              </a:rPr>
              <a:t>、</a:t>
            </a:r>
            <a:r>
              <a:rPr kumimoji="1" lang="zh-CN" altLang="en-US" sz="2600">
                <a:latin typeface="Arial" panose="020B0604020202020204" pitchFamily="34" charset="0"/>
              </a:rPr>
              <a:t>缺页中断机构</a:t>
            </a:r>
          </a:p>
          <a:p>
            <a:pPr>
              <a:lnSpc>
                <a:spcPct val="120000"/>
              </a:lnSpc>
              <a:spcBef>
                <a:spcPct val="0"/>
              </a:spcBef>
              <a:buClrTx/>
              <a:buFontTx/>
              <a:buNone/>
            </a:pPr>
            <a:r>
              <a:rPr kumimoji="1" lang="zh-CN" altLang="en-US" sz="2600">
                <a:latin typeface="Arial" panose="020B0604020202020204" pitchFamily="34" charset="0"/>
              </a:rPr>
              <a:t>      在请求分页系统中，当所要访问的页面不在内存时，便产生一缺页中断，请求</a:t>
            </a:r>
            <a:r>
              <a:rPr kumimoji="1" lang="en-US" altLang="zh-CN" sz="2600">
                <a:latin typeface="Arial" panose="020B0604020202020204" pitchFamily="34" charset="0"/>
              </a:rPr>
              <a:t>os</a:t>
            </a:r>
            <a:r>
              <a:rPr kumimoji="1" lang="zh-CN" altLang="en-US" sz="2600">
                <a:latin typeface="Arial" panose="020B0604020202020204" pitchFamily="34" charset="0"/>
              </a:rPr>
              <a:t>将所缺页调入内存。</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335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3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2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5394325" y="1412875"/>
            <a:ext cx="4103688" cy="504031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lgn="ctr">
            <a:solidFill>
              <a:schemeClr val="tx1"/>
            </a:solidFill>
            <a:prstDash val="solid"/>
            <a:round/>
            <a:headEnd type="none" w="med" len="med"/>
            <a:tailEnd type="none" w="med" len="med"/>
          </a:ln>
          <a:effectLst/>
        </p:spPr>
        <p:txBody>
          <a:bodyPr/>
          <a:lstStyle/>
          <a:p>
            <a:pPr algn="ctr">
              <a:defRPr/>
            </a:pPr>
            <a:endParaRPr lang="zh-CN" altLang="en-US">
              <a:latin typeface="Arial" charset="0"/>
            </a:endParaRPr>
          </a:p>
        </p:txBody>
      </p:sp>
      <p:sp>
        <p:nvSpPr>
          <p:cNvPr id="48131" name="Rectangle 2"/>
          <p:cNvSpPr>
            <a:spLocks noGrp="1" noChangeArrowheads="1"/>
          </p:cNvSpPr>
          <p:nvPr>
            <p:ph type="title"/>
          </p:nvPr>
        </p:nvSpPr>
        <p:spPr>
          <a:xfrm>
            <a:off x="742950" y="533400"/>
            <a:ext cx="8420100" cy="609600"/>
          </a:xfrm>
        </p:spPr>
        <p:txBody>
          <a:bodyPr/>
          <a:lstStyle/>
          <a:p>
            <a:r>
              <a:rPr lang="zh-CN" altLang="en-US" sz="4000" smtClean="0">
                <a:solidFill>
                  <a:schemeClr val="tx1"/>
                </a:solidFill>
              </a:rPr>
              <a:t>缺页中断的特殊性</a:t>
            </a:r>
          </a:p>
        </p:txBody>
      </p:sp>
      <p:sp>
        <p:nvSpPr>
          <p:cNvPr id="48132" name="Rectangle 3"/>
          <p:cNvSpPr>
            <a:spLocks noGrp="1" noChangeArrowheads="1"/>
          </p:cNvSpPr>
          <p:nvPr>
            <p:ph type="body" idx="1"/>
          </p:nvPr>
        </p:nvSpPr>
        <p:spPr>
          <a:xfrm>
            <a:off x="577850" y="1560513"/>
            <a:ext cx="4787900" cy="5181600"/>
          </a:xfrm>
        </p:spPr>
        <p:txBody>
          <a:bodyPr/>
          <a:lstStyle/>
          <a:p>
            <a:pPr>
              <a:lnSpc>
                <a:spcPct val="120000"/>
              </a:lnSpc>
              <a:spcBef>
                <a:spcPts val="600"/>
              </a:spcBef>
            </a:pPr>
            <a:r>
              <a:rPr lang="zh-CN" altLang="en-US" sz="2400" b="1" smtClean="0"/>
              <a:t>缺页中断在指令执行期间产生和进行处理，而不是在一条指令执行完毕之后。所缺的页面调入之后，重新执行被中断的指令。</a:t>
            </a:r>
          </a:p>
          <a:p>
            <a:pPr>
              <a:lnSpc>
                <a:spcPct val="120000"/>
              </a:lnSpc>
              <a:spcBef>
                <a:spcPts val="600"/>
              </a:spcBef>
            </a:pPr>
            <a:r>
              <a:rPr lang="zh-CN" altLang="en-US" sz="2400" b="1" smtClean="0"/>
              <a:t>一条指令的执行可能产生多次缺页中断，如：</a:t>
            </a:r>
            <a:r>
              <a:rPr lang="en-US" altLang="zh-CN" sz="2400" b="1" smtClean="0"/>
              <a:t>swap A, B</a:t>
            </a:r>
            <a:r>
              <a:rPr lang="zh-CN" altLang="en-US" sz="2400" b="1" smtClean="0"/>
              <a:t>指令本身和两个操作数</a:t>
            </a:r>
            <a:r>
              <a:rPr lang="en-US" altLang="zh-CN" sz="2400" b="1" smtClean="0"/>
              <a:t>A, B</a:t>
            </a:r>
            <a:r>
              <a:rPr lang="zh-CN" altLang="en-US" sz="2400" b="1" smtClean="0"/>
              <a:t>都跨越相邻外存页的分界处，则产生</a:t>
            </a:r>
            <a:r>
              <a:rPr lang="en-US" altLang="zh-CN" sz="2400" b="1" smtClean="0"/>
              <a:t>6</a:t>
            </a:r>
            <a:r>
              <a:rPr lang="zh-CN" altLang="en-US" sz="2400" b="1" smtClean="0"/>
              <a:t>次缺页中断。</a:t>
            </a:r>
          </a:p>
        </p:txBody>
      </p:sp>
      <p:graphicFrame>
        <p:nvGraphicFramePr>
          <p:cNvPr id="48133" name="Object 2"/>
          <p:cNvGraphicFramePr>
            <a:graphicFrameLocks noChangeAspect="1"/>
          </p:cNvGraphicFramePr>
          <p:nvPr/>
        </p:nvGraphicFramePr>
        <p:xfrm>
          <a:off x="5240338" y="2743200"/>
          <a:ext cx="4127500" cy="2376488"/>
        </p:xfrm>
        <a:graphic>
          <a:graphicData uri="http://schemas.openxmlformats.org/presentationml/2006/ole">
            <mc:AlternateContent xmlns:mc="http://schemas.openxmlformats.org/markup-compatibility/2006">
              <mc:Choice xmlns:v="urn:schemas-microsoft-com:vml" Requires="v">
                <p:oleObj spid="_x0000_s48137" name="Visio" r:id="rId3" imgW="2147040" imgH="1340599" progId="Visio.Drawing.11">
                  <p:embed/>
                </p:oleObj>
              </mc:Choice>
              <mc:Fallback>
                <p:oleObj name="Visio" r:id="rId3" imgW="2147040" imgH="1340599"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0338" y="2743200"/>
                        <a:ext cx="4127500" cy="237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553450" y="765175"/>
            <a:ext cx="776288" cy="5616575"/>
          </a:xfrm>
        </p:spPr>
        <p:txBody>
          <a:bodyPr vert="eaVert"/>
          <a:lstStyle/>
          <a:p>
            <a:r>
              <a:rPr kumimoji="1" lang="en-US" altLang="zh-CN" sz="3200" smtClean="0">
                <a:solidFill>
                  <a:schemeClr val="tx1"/>
                </a:solidFill>
              </a:rPr>
              <a:t>3</a:t>
            </a:r>
            <a:r>
              <a:rPr kumimoji="1" lang="zh-CN" altLang="en-US" sz="3200" smtClean="0">
                <a:solidFill>
                  <a:schemeClr val="tx1"/>
                </a:solidFill>
              </a:rPr>
              <a:t>请求分页中的地址变换过程</a:t>
            </a:r>
          </a:p>
        </p:txBody>
      </p:sp>
      <p:grpSp>
        <p:nvGrpSpPr>
          <p:cNvPr id="49155" name="Group 3"/>
          <p:cNvGrpSpPr>
            <a:grpSpLocks/>
          </p:cNvGrpSpPr>
          <p:nvPr/>
        </p:nvGrpSpPr>
        <p:grpSpPr bwMode="auto">
          <a:xfrm>
            <a:off x="200025" y="0"/>
            <a:ext cx="7416800" cy="6858000"/>
            <a:chOff x="126" y="0"/>
            <a:chExt cx="4672" cy="4320"/>
          </a:xfrm>
        </p:grpSpPr>
        <p:sp>
          <p:nvSpPr>
            <p:cNvPr id="49157" name="Rectangle 4"/>
            <p:cNvSpPr>
              <a:spLocks noChangeArrowheads="1"/>
            </p:cNvSpPr>
            <p:nvPr/>
          </p:nvSpPr>
          <p:spPr bwMode="auto">
            <a:xfrm>
              <a:off x="126" y="0"/>
              <a:ext cx="4672" cy="432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49158" name="Object 5"/>
            <p:cNvGraphicFramePr>
              <a:graphicFrameLocks noChangeAspect="1"/>
            </p:cNvGraphicFramePr>
            <p:nvPr/>
          </p:nvGraphicFramePr>
          <p:xfrm>
            <a:off x="217" y="0"/>
            <a:ext cx="4400" cy="4320"/>
          </p:xfrm>
          <a:graphic>
            <a:graphicData uri="http://schemas.openxmlformats.org/presentationml/2006/ole">
              <mc:AlternateContent xmlns:mc="http://schemas.openxmlformats.org/markup-compatibility/2006">
                <mc:Choice xmlns:v="urn:schemas-microsoft-com:vml" Requires="v">
                  <p:oleObj spid="_x0000_s49162" name="Visio" r:id="rId3" imgW="4747260" imgH="4389120" progId="Visio.Drawing.11">
                    <p:embed/>
                  </p:oleObj>
                </mc:Choice>
                <mc:Fallback>
                  <p:oleObj name="Visio" r:id="rId3" imgW="4747260" imgH="438912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 y="0"/>
                          <a:ext cx="4400" cy="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9156" name="AutoShape 6">
            <a:hlinkClick r:id="" action="ppaction://hlinkshowjump?jump=lastslideviewed" highlightClick="1"/>
          </p:cNvPr>
          <p:cNvSpPr>
            <a:spLocks noChangeArrowheads="1"/>
          </p:cNvSpPr>
          <p:nvPr/>
        </p:nvSpPr>
        <p:spPr bwMode="auto">
          <a:xfrm>
            <a:off x="9525000" y="6477000"/>
            <a:ext cx="381000" cy="381000"/>
          </a:xfrm>
          <a:prstGeom prst="actionButtonReturn">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spTree>
  </p:cSld>
  <p:clrMapOvr>
    <a:masterClrMapping/>
  </p:clrMapOvr>
  <p:transition>
    <p:zoom dir="in"/>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smtClean="0"/>
              <a:t>思考</a:t>
            </a:r>
          </a:p>
        </p:txBody>
      </p:sp>
      <p:sp>
        <p:nvSpPr>
          <p:cNvPr id="50179" name="Rectangle 3"/>
          <p:cNvSpPr>
            <a:spLocks noGrp="1" noChangeArrowheads="1"/>
          </p:cNvSpPr>
          <p:nvPr>
            <p:ph type="body" idx="1"/>
          </p:nvPr>
        </p:nvSpPr>
        <p:spPr>
          <a:xfrm>
            <a:off x="704850" y="1989138"/>
            <a:ext cx="8712200" cy="4495800"/>
          </a:xfrm>
        </p:spPr>
        <p:txBody>
          <a:bodyPr/>
          <a:lstStyle/>
          <a:p>
            <a:pPr>
              <a:lnSpc>
                <a:spcPct val="120000"/>
              </a:lnSpc>
            </a:pPr>
            <a:r>
              <a:rPr lang="zh-CN" altLang="en-US" sz="2400" b="1" smtClean="0"/>
              <a:t>某虚拟存储器的用户空间共有</a:t>
            </a:r>
            <a:r>
              <a:rPr lang="en-US" altLang="zh-CN" sz="2400" b="1" smtClean="0"/>
              <a:t>32</a:t>
            </a:r>
            <a:r>
              <a:rPr lang="zh-CN" altLang="en-US" sz="2400" b="1" smtClean="0"/>
              <a:t>个页面，每页</a:t>
            </a:r>
            <a:r>
              <a:rPr lang="en-US" altLang="zh-CN" sz="2400" b="1" smtClean="0"/>
              <a:t>1K</a:t>
            </a:r>
            <a:r>
              <a:rPr lang="zh-CN" altLang="en-US" sz="2400" b="1" smtClean="0"/>
              <a:t>，主存</a:t>
            </a:r>
            <a:r>
              <a:rPr lang="en-US" altLang="zh-CN" sz="2400" b="1" smtClean="0"/>
              <a:t>16K</a:t>
            </a:r>
            <a:r>
              <a:rPr lang="zh-CN" altLang="en-US" sz="2400" b="1" smtClean="0"/>
              <a:t>。假定某时刻系统为用户的第</a:t>
            </a:r>
            <a:r>
              <a:rPr lang="en-US" altLang="zh-CN" sz="2400" b="1" smtClean="0"/>
              <a:t>0</a:t>
            </a:r>
            <a:r>
              <a:rPr lang="zh-CN" altLang="en-US" sz="2400" b="1" smtClean="0"/>
              <a:t>，</a:t>
            </a:r>
            <a:r>
              <a:rPr lang="en-US" altLang="zh-CN" sz="2400" b="1" smtClean="0"/>
              <a:t>1</a:t>
            </a:r>
            <a:r>
              <a:rPr lang="zh-CN" altLang="en-US" sz="2400" b="1" smtClean="0"/>
              <a:t>，</a:t>
            </a:r>
            <a:r>
              <a:rPr lang="en-US" altLang="zh-CN" sz="2400" b="1" smtClean="0"/>
              <a:t>2</a:t>
            </a:r>
            <a:r>
              <a:rPr lang="zh-CN" altLang="en-US" sz="2400" b="1" smtClean="0"/>
              <a:t>，</a:t>
            </a:r>
            <a:r>
              <a:rPr lang="en-US" altLang="zh-CN" sz="2400" b="1" smtClean="0"/>
              <a:t>3</a:t>
            </a:r>
            <a:r>
              <a:rPr lang="zh-CN" altLang="en-US" sz="2400" b="1" smtClean="0"/>
              <a:t>页分配的物理块号为</a:t>
            </a:r>
            <a:r>
              <a:rPr lang="en-US" altLang="zh-CN" sz="2400" b="1" smtClean="0"/>
              <a:t>5</a:t>
            </a:r>
            <a:r>
              <a:rPr lang="zh-CN" altLang="en-US" sz="2400" b="1" smtClean="0"/>
              <a:t>，</a:t>
            </a:r>
            <a:r>
              <a:rPr lang="en-US" altLang="zh-CN" sz="2400" b="1" smtClean="0"/>
              <a:t>10</a:t>
            </a:r>
            <a:r>
              <a:rPr lang="zh-CN" altLang="en-US" sz="2400" b="1" smtClean="0"/>
              <a:t>，</a:t>
            </a:r>
            <a:r>
              <a:rPr lang="en-US" altLang="zh-CN" sz="2400" b="1" smtClean="0"/>
              <a:t>4</a:t>
            </a:r>
            <a:r>
              <a:rPr lang="zh-CN" altLang="en-US" sz="2400" b="1" smtClean="0"/>
              <a:t>，</a:t>
            </a:r>
            <a:r>
              <a:rPr lang="en-US" altLang="zh-CN" sz="2400" b="1" smtClean="0"/>
              <a:t>7</a:t>
            </a:r>
            <a:r>
              <a:rPr lang="zh-CN" altLang="en-US" sz="2400" b="1" smtClean="0"/>
              <a:t>，而该用户作业的长度为</a:t>
            </a:r>
            <a:r>
              <a:rPr lang="en-US" altLang="zh-CN" sz="2400" b="1" smtClean="0"/>
              <a:t>6</a:t>
            </a:r>
            <a:r>
              <a:rPr lang="zh-CN" altLang="en-US" sz="2400" b="1" smtClean="0"/>
              <a:t>页，试将十六进制的虚拟地址</a:t>
            </a:r>
            <a:r>
              <a:rPr lang="en-US" altLang="zh-CN" sz="2400" b="1" smtClean="0"/>
              <a:t>0A5C</a:t>
            </a:r>
            <a:r>
              <a:rPr lang="zh-CN" altLang="en-US" sz="2400" b="1" smtClean="0"/>
              <a:t>、</a:t>
            </a:r>
            <a:r>
              <a:rPr lang="en-US" altLang="zh-CN" sz="2400" b="1" smtClean="0"/>
              <a:t>103C</a:t>
            </a:r>
            <a:r>
              <a:rPr lang="zh-CN" altLang="en-US" sz="2400" b="1" smtClean="0"/>
              <a:t>、</a:t>
            </a:r>
            <a:r>
              <a:rPr lang="en-US" altLang="zh-CN" sz="2400" b="1" smtClean="0"/>
              <a:t>1A5C</a:t>
            </a:r>
            <a:r>
              <a:rPr lang="zh-CN" altLang="en-US" sz="2400" b="1" smtClean="0"/>
              <a:t>转换成物理地址。</a:t>
            </a:r>
            <a:endParaRPr lang="en-US" altLang="zh-CN" sz="2400" b="1" smtClean="0"/>
          </a:p>
          <a:p>
            <a:pPr>
              <a:lnSpc>
                <a:spcPct val="120000"/>
              </a:lnSpc>
            </a:pPr>
            <a:endParaRPr lang="en-US" altLang="zh-CN" sz="2400" b="1" smtClean="0"/>
          </a:p>
          <a:p>
            <a:pPr>
              <a:lnSpc>
                <a:spcPct val="120000"/>
              </a:lnSpc>
            </a:pPr>
            <a:endParaRPr lang="zh-CN" altLang="en-US" sz="2400" b="1" smtClean="0"/>
          </a:p>
        </p:txBody>
      </p:sp>
    </p:spTree>
  </p:cSld>
  <p:clrMapOvr>
    <a:masterClrMapping/>
  </p:clrMapOvr>
  <p:transition>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zh-CN" altLang="en-US" dirty="0" smtClean="0">
                <a:solidFill>
                  <a:schemeClr val="tx1"/>
                </a:solidFill>
                <a:latin typeface="+mj-ea"/>
              </a:rPr>
              <a:t>请求分页中的内存分配</a:t>
            </a:r>
          </a:p>
        </p:txBody>
      </p:sp>
      <p:sp>
        <p:nvSpPr>
          <p:cNvPr id="56323" name="Rectangle 3"/>
          <p:cNvSpPr>
            <a:spLocks noGrp="1" noChangeArrowheads="1"/>
          </p:cNvSpPr>
          <p:nvPr>
            <p:ph type="body" idx="1"/>
          </p:nvPr>
        </p:nvSpPr>
        <p:spPr>
          <a:xfrm>
            <a:off x="704850" y="1484313"/>
            <a:ext cx="8420100" cy="5000625"/>
          </a:xfrm>
        </p:spPr>
        <p:txBody>
          <a:bodyPr/>
          <a:lstStyle/>
          <a:p>
            <a:pPr>
              <a:lnSpc>
                <a:spcPct val="120000"/>
              </a:lnSpc>
              <a:spcBef>
                <a:spcPct val="0"/>
              </a:spcBef>
            </a:pPr>
            <a:r>
              <a:rPr lang="zh-CN" altLang="en-US" sz="2400" b="1" smtClean="0">
                <a:solidFill>
                  <a:srgbClr val="FFFF00"/>
                </a:solidFill>
              </a:rPr>
              <a:t>最小物理块数的确定</a:t>
            </a:r>
            <a:endParaRPr lang="en-US" altLang="zh-CN" sz="2400" b="1" smtClean="0"/>
          </a:p>
          <a:p>
            <a:pPr>
              <a:lnSpc>
                <a:spcPct val="120000"/>
              </a:lnSpc>
              <a:spcBef>
                <a:spcPct val="0"/>
              </a:spcBef>
              <a:buFont typeface="Wingdings" panose="05000000000000000000" pitchFamily="2" charset="2"/>
              <a:buNone/>
            </a:pPr>
            <a:r>
              <a:rPr kumimoji="1" lang="en-US" altLang="zh-CN" sz="2400" b="1" smtClean="0"/>
              <a:t>		</a:t>
            </a:r>
            <a:r>
              <a:rPr kumimoji="1" lang="zh-CN" altLang="en-US" sz="2400" b="1" smtClean="0"/>
              <a:t>最小物理块数与计算机的硬件结构有关，取决于指令的格式、 功能和寻址方式。</a:t>
            </a:r>
          </a:p>
          <a:p>
            <a:pPr>
              <a:lnSpc>
                <a:spcPct val="120000"/>
              </a:lnSpc>
              <a:spcBef>
                <a:spcPct val="0"/>
              </a:spcBef>
            </a:pPr>
            <a:r>
              <a:rPr lang="zh-CN" altLang="en-US" sz="2400" b="1" smtClean="0">
                <a:solidFill>
                  <a:srgbClr val="FFFF00"/>
                </a:solidFill>
              </a:rPr>
              <a:t>物理块的分配策略</a:t>
            </a:r>
          </a:p>
          <a:p>
            <a:pPr lvl="1">
              <a:lnSpc>
                <a:spcPct val="120000"/>
              </a:lnSpc>
              <a:spcBef>
                <a:spcPct val="0"/>
              </a:spcBef>
            </a:pPr>
            <a:r>
              <a:rPr lang="zh-CN" altLang="en-US" sz="2400" b="1" smtClean="0"/>
              <a:t>固定</a:t>
            </a:r>
            <a:r>
              <a:rPr kumimoji="1" lang="zh-CN" altLang="en-US" sz="2400" b="1" smtClean="0"/>
              <a:t>分配局部置换；</a:t>
            </a:r>
          </a:p>
          <a:p>
            <a:pPr lvl="1">
              <a:lnSpc>
                <a:spcPct val="120000"/>
              </a:lnSpc>
              <a:spcBef>
                <a:spcPct val="0"/>
              </a:spcBef>
            </a:pPr>
            <a:r>
              <a:rPr kumimoji="1" lang="zh-CN" altLang="en-US" sz="2400" b="1" smtClean="0"/>
              <a:t>可变分配全局置换；</a:t>
            </a:r>
          </a:p>
          <a:p>
            <a:pPr lvl="1">
              <a:lnSpc>
                <a:spcPct val="120000"/>
              </a:lnSpc>
              <a:spcBef>
                <a:spcPct val="0"/>
              </a:spcBef>
            </a:pPr>
            <a:r>
              <a:rPr kumimoji="1" lang="zh-CN" altLang="en-US" sz="2400" b="1" smtClean="0"/>
              <a:t>可变分配局部置换。</a:t>
            </a:r>
            <a:endParaRPr lang="zh-CN" altLang="en-US" sz="2400" b="1" smtClean="0"/>
          </a:p>
          <a:p>
            <a:pPr>
              <a:lnSpc>
                <a:spcPct val="120000"/>
              </a:lnSpc>
              <a:spcBef>
                <a:spcPct val="0"/>
              </a:spcBef>
            </a:pPr>
            <a:r>
              <a:rPr lang="zh-CN" altLang="en-US" sz="2400" b="1" smtClean="0">
                <a:solidFill>
                  <a:srgbClr val="FFFF00"/>
                </a:solidFill>
              </a:rPr>
              <a:t>物理块分配算法</a:t>
            </a:r>
          </a:p>
          <a:p>
            <a:pPr lvl="1">
              <a:lnSpc>
                <a:spcPct val="120000"/>
              </a:lnSpc>
              <a:spcBef>
                <a:spcPct val="0"/>
              </a:spcBef>
            </a:pPr>
            <a:r>
              <a:rPr kumimoji="1" lang="zh-CN" altLang="en-US" sz="2400" b="1" smtClean="0"/>
              <a:t>平均分配算法；</a:t>
            </a:r>
          </a:p>
          <a:p>
            <a:pPr lvl="1">
              <a:lnSpc>
                <a:spcPct val="120000"/>
              </a:lnSpc>
              <a:spcBef>
                <a:spcPct val="0"/>
              </a:spcBef>
            </a:pPr>
            <a:r>
              <a:rPr kumimoji="1" lang="zh-CN" altLang="en-US" sz="2400" b="1" smtClean="0"/>
              <a:t>按比例分配算法；</a:t>
            </a:r>
          </a:p>
          <a:p>
            <a:pPr lvl="1">
              <a:lnSpc>
                <a:spcPct val="120000"/>
              </a:lnSpc>
              <a:spcBef>
                <a:spcPct val="0"/>
              </a:spcBef>
            </a:pPr>
            <a:r>
              <a:rPr kumimoji="1" lang="zh-CN" altLang="en-US" sz="2400" b="1" smtClean="0"/>
              <a:t>考虑优先权的分配算法。</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to="" calcmode="lin" valueType="num">
                                      <p:cBhvr>
                                        <p:cTn id="7" dur="1" fill="hold"/>
                                        <p:tgtEl>
                                          <p:spTgt spid="56323">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6323">
                                            <p:txEl>
                                              <p:pRg st="2" end="2"/>
                                            </p:txEl>
                                          </p:spTgt>
                                        </p:tgtEl>
                                        <p:attrNameLst>
                                          <p:attrName>style.visibility</p:attrName>
                                        </p:attrNameLst>
                                      </p:cBhvr>
                                      <p:to>
                                        <p:strVal val="visible"/>
                                      </p:to>
                                    </p:set>
                                    <p:anim to="" calcmode="lin" valueType="num">
                                      <p:cBhvr>
                                        <p:cTn id="12" dur="1" fill="hold"/>
                                        <p:tgtEl>
                                          <p:spTgt spid="56323">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6323">
                                            <p:txEl>
                                              <p:pRg st="6" end="6"/>
                                            </p:txEl>
                                          </p:spTgt>
                                        </p:tgtEl>
                                        <p:attrNameLst>
                                          <p:attrName>style.visibility</p:attrName>
                                        </p:attrNameLst>
                                      </p:cBhvr>
                                      <p:to>
                                        <p:strVal val="visible"/>
                                      </p:to>
                                    </p:set>
                                    <p:anim to="" calcmode="lin" valueType="num">
                                      <p:cBhvr>
                                        <p:cTn id="17" dur="1" fill="hold"/>
                                        <p:tgtEl>
                                          <p:spTgt spid="56323">
                                            <p:txEl>
                                              <p:pRg st="6" end="6"/>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6323">
                                            <p:txEl>
                                              <p:pRg st="1" end="1"/>
                                            </p:txEl>
                                          </p:spTgt>
                                        </p:tgtEl>
                                        <p:attrNameLst>
                                          <p:attrName>style.visibility</p:attrName>
                                        </p:attrNameLst>
                                      </p:cBhvr>
                                      <p:to>
                                        <p:strVal val="visible"/>
                                      </p:to>
                                    </p:set>
                                    <p:anim to="" calcmode="lin" valueType="num">
                                      <p:cBhvr>
                                        <p:cTn id="22" dur="1" fill="hold"/>
                                        <p:tgtEl>
                                          <p:spTgt spid="56323">
                                            <p:txEl>
                                              <p:pRg st="1" end="1"/>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323">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32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32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3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zh-CN" altLang="en-US" dirty="0" smtClean="0">
                <a:solidFill>
                  <a:schemeClr val="tx1"/>
                </a:solidFill>
                <a:latin typeface="+mj-ea"/>
              </a:rPr>
              <a:t>调页策略（一）</a:t>
            </a:r>
          </a:p>
        </p:txBody>
      </p:sp>
      <p:sp>
        <p:nvSpPr>
          <p:cNvPr id="52227" name="Rectangle 3"/>
          <p:cNvSpPr>
            <a:spLocks noGrp="1" noChangeArrowheads="1"/>
          </p:cNvSpPr>
          <p:nvPr>
            <p:ph type="body" idx="1"/>
          </p:nvPr>
        </p:nvSpPr>
        <p:spPr>
          <a:xfrm>
            <a:off x="704850" y="1628775"/>
            <a:ext cx="8420100" cy="4856163"/>
          </a:xfrm>
        </p:spPr>
        <p:txBody>
          <a:bodyPr/>
          <a:lstStyle/>
          <a:p>
            <a:pPr marL="571500" indent="-571500">
              <a:lnSpc>
                <a:spcPct val="120000"/>
              </a:lnSpc>
            </a:pPr>
            <a:r>
              <a:rPr lang="zh-CN" altLang="en-US" b="1" smtClean="0">
                <a:latin typeface="宋体" panose="02010600030101010101" pitchFamily="2" charset="-122"/>
              </a:rPr>
              <a:t>何时调入页面</a:t>
            </a:r>
          </a:p>
          <a:p>
            <a:pPr marL="971550" lvl="1" indent="-514350">
              <a:lnSpc>
                <a:spcPct val="120000"/>
              </a:lnSpc>
            </a:pPr>
            <a:r>
              <a:rPr kumimoji="1" lang="zh-CN" altLang="en-US" b="1" smtClean="0">
                <a:solidFill>
                  <a:srgbClr val="FFFF00"/>
                </a:solidFill>
                <a:latin typeface="宋体" panose="02010600030101010101" pitchFamily="2" charset="-122"/>
              </a:rPr>
              <a:t>预调页策略</a:t>
            </a:r>
            <a:r>
              <a:rPr kumimoji="1" lang="zh-CN" altLang="en-US" b="1" smtClean="0">
                <a:latin typeface="宋体" panose="02010600030101010101" pitchFamily="2" charset="-122"/>
              </a:rPr>
              <a:t>：指将那些预计在不久之后便会访问到的几个页面，预先调入内存。但预测哪些页面在不久之后便会被访问到是十分困难的，故预调页策略主要用于进程首次调入和整体换入时。</a:t>
            </a:r>
            <a:r>
              <a:rPr kumimoji="1" lang="en-US" altLang="zh-CN" b="1" smtClean="0">
                <a:latin typeface="宋体" panose="02010600030101010101" pitchFamily="2" charset="-122"/>
              </a:rPr>
              <a:t></a:t>
            </a:r>
          </a:p>
          <a:p>
            <a:pPr marL="971550" lvl="1" indent="-514350">
              <a:lnSpc>
                <a:spcPct val="120000"/>
              </a:lnSpc>
            </a:pPr>
            <a:r>
              <a:rPr kumimoji="1" lang="zh-CN" altLang="en-US" b="1" smtClean="0">
                <a:solidFill>
                  <a:srgbClr val="FFFF00"/>
                </a:solidFill>
                <a:latin typeface="宋体" panose="02010600030101010101" pitchFamily="2" charset="-122"/>
              </a:rPr>
              <a:t>请求调页策略</a:t>
            </a:r>
            <a:r>
              <a:rPr kumimoji="1" lang="zh-CN" altLang="en-US" b="1" smtClean="0">
                <a:latin typeface="宋体" panose="02010600030101010101" pitchFamily="2" charset="-122"/>
              </a:rPr>
              <a:t>：指当前进程在运行中需要访问某部分程序和数据时，若发现其所在的页面不在内存，便立刻发出缺页中断，请求</a:t>
            </a:r>
            <a:r>
              <a:rPr kumimoji="1" lang="en-US" altLang="zh-CN" b="1" smtClean="0">
                <a:latin typeface="宋体" panose="02010600030101010101" pitchFamily="2" charset="-122"/>
              </a:rPr>
              <a:t>os</a:t>
            </a:r>
            <a:r>
              <a:rPr kumimoji="1" lang="zh-CN" altLang="en-US" b="1" smtClean="0">
                <a:latin typeface="宋体" panose="02010600030101010101" pitchFamily="2" charset="-122"/>
              </a:rPr>
              <a:t>将所需页面调入内存。</a:t>
            </a:r>
          </a:p>
        </p:txBody>
      </p:sp>
    </p:spTree>
  </p:cSld>
  <p:clrMapOvr>
    <a:masterClrMapping/>
  </p:clrMapOvr>
  <p:transition>
    <p:zoom dir="in"/>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defRPr/>
            </a:pPr>
            <a:r>
              <a:rPr lang="zh-CN" altLang="en-US" dirty="0" smtClean="0">
                <a:solidFill>
                  <a:schemeClr val="tx1"/>
                </a:solidFill>
                <a:latin typeface="+mj-ea"/>
              </a:rPr>
              <a:t>调页策略（二）</a:t>
            </a:r>
          </a:p>
        </p:txBody>
      </p:sp>
      <p:sp>
        <p:nvSpPr>
          <p:cNvPr id="53251" name="Rectangle 3"/>
          <p:cNvSpPr>
            <a:spLocks noGrp="1" noChangeArrowheads="1"/>
          </p:cNvSpPr>
          <p:nvPr>
            <p:ph type="body" idx="1"/>
          </p:nvPr>
        </p:nvSpPr>
        <p:spPr>
          <a:xfrm>
            <a:off x="344488" y="1268413"/>
            <a:ext cx="9288462" cy="5373687"/>
          </a:xfrm>
        </p:spPr>
        <p:txBody>
          <a:bodyPr/>
          <a:lstStyle/>
          <a:p>
            <a:pPr>
              <a:lnSpc>
                <a:spcPct val="110000"/>
              </a:lnSpc>
              <a:spcBef>
                <a:spcPct val="0"/>
              </a:spcBef>
            </a:pPr>
            <a:r>
              <a:rPr lang="zh-CN" altLang="en-US" sz="2200" b="1" smtClean="0"/>
              <a:t>从何处调入页面</a:t>
            </a:r>
          </a:p>
          <a:p>
            <a:pPr lvl="1">
              <a:lnSpc>
                <a:spcPct val="110000"/>
              </a:lnSpc>
              <a:spcBef>
                <a:spcPct val="0"/>
              </a:spcBef>
            </a:pPr>
            <a:r>
              <a:rPr kumimoji="1" lang="zh-CN" altLang="en-US" sz="2200" b="1" smtClean="0">
                <a:solidFill>
                  <a:srgbClr val="FFFF00"/>
                </a:solidFill>
              </a:rPr>
              <a:t>系统拥有足够的对换区空间</a:t>
            </a:r>
            <a:r>
              <a:rPr kumimoji="1" lang="zh-CN" altLang="en-US" sz="2200" b="1" smtClean="0"/>
              <a:t>，这时可以全部从对换区调入所需页面，以提高调页速度。为此，在进程运行前， 便须将与该进程有关的文件，从文件区拷贝到对换区。</a:t>
            </a:r>
          </a:p>
          <a:p>
            <a:pPr lvl="1">
              <a:lnSpc>
                <a:spcPct val="110000"/>
              </a:lnSpc>
              <a:spcBef>
                <a:spcPct val="0"/>
              </a:spcBef>
            </a:pPr>
            <a:r>
              <a:rPr kumimoji="1" lang="zh-CN" altLang="en-US" sz="2200" b="1" smtClean="0">
                <a:solidFill>
                  <a:srgbClr val="FFFF00"/>
                </a:solidFill>
              </a:rPr>
              <a:t>系统缺少足够的对换区空间</a:t>
            </a:r>
            <a:r>
              <a:rPr kumimoji="1" lang="zh-CN" altLang="en-US" sz="2200" b="1" smtClean="0"/>
              <a:t>，这时凡是不会被修改的文件，都直接从文件区调入；而当换出这些页面时，由于它们未被修改而不必再将它们换出，以后再调入时，仍从文件区直接调入。但对于那些可能被修改的部分，在将它们换出时，便须调到对换区，以后需要时，再从对换区调入。</a:t>
            </a:r>
          </a:p>
          <a:p>
            <a:pPr lvl="1">
              <a:lnSpc>
                <a:spcPct val="110000"/>
              </a:lnSpc>
              <a:spcBef>
                <a:spcPct val="0"/>
              </a:spcBef>
            </a:pPr>
            <a:r>
              <a:rPr kumimoji="1" lang="en-US" altLang="zh-CN" sz="2200" b="1" smtClean="0">
                <a:solidFill>
                  <a:srgbClr val="FFFF00"/>
                </a:solidFill>
              </a:rPr>
              <a:t>UNIX</a:t>
            </a:r>
            <a:r>
              <a:rPr kumimoji="1" lang="zh-CN" altLang="en-US" sz="2200" b="1" smtClean="0">
                <a:solidFill>
                  <a:srgbClr val="FFFF00"/>
                </a:solidFill>
              </a:rPr>
              <a:t>方式</a:t>
            </a:r>
            <a:r>
              <a:rPr kumimoji="1" lang="zh-CN" altLang="en-US" sz="2200" b="1" smtClean="0"/>
              <a:t>。由于与进程有关的文件都放在文件区，故凡是未运行过的页面，都应从文件区调入。而对于曾经运行过但又被换出的页面，由于是被放在对换区，因此在下次调入时，应从对换区调入。由于</a:t>
            </a:r>
            <a:r>
              <a:rPr kumimoji="1" lang="en-US" altLang="zh-CN" sz="2200" b="1" smtClean="0"/>
              <a:t>UNIX</a:t>
            </a:r>
            <a:r>
              <a:rPr kumimoji="1" lang="zh-CN" altLang="en-US" sz="2200" b="1" smtClean="0"/>
              <a:t>系统允许页面共享，因此， 某进程所请求的页面有可能已被其它进程调入内存，此时也就无须再从对换区调入。</a:t>
            </a:r>
          </a:p>
          <a:p>
            <a:pPr>
              <a:lnSpc>
                <a:spcPct val="110000"/>
              </a:lnSpc>
              <a:spcBef>
                <a:spcPct val="0"/>
              </a:spcBef>
            </a:pPr>
            <a:r>
              <a:rPr kumimoji="1" lang="zh-CN" altLang="en-US" sz="2100" b="1" smtClean="0">
                <a:hlinkClick r:id="rId2" action="ppaction://hlinksldjump"/>
              </a:rPr>
              <a:t>页面调入过程</a:t>
            </a:r>
            <a:endParaRPr kumimoji="1" lang="zh-CN" altLang="en-US" sz="2100" b="1" smtClean="0"/>
          </a:p>
        </p:txBody>
      </p:sp>
    </p:spTree>
  </p:cSld>
  <p:clrMapOvr>
    <a:masterClrMapping/>
  </p:clrMapOvr>
  <p:transition>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920750" y="1700213"/>
            <a:ext cx="8424863" cy="4249737"/>
          </a:xfrm>
        </p:spPr>
        <p:txBody>
          <a:bodyPr/>
          <a:lstStyle/>
          <a:p>
            <a:pPr>
              <a:lnSpc>
                <a:spcPct val="120000"/>
              </a:lnSpc>
              <a:spcAft>
                <a:spcPts val="600"/>
              </a:spcAft>
              <a:buFont typeface="Wingdings" panose="05000000000000000000" pitchFamily="2" charset="2"/>
              <a:buNone/>
            </a:pPr>
            <a:r>
              <a:rPr lang="zh-CN" altLang="en-US" sz="2800" b="1" smtClean="0">
                <a:solidFill>
                  <a:srgbClr val="FFFF00"/>
                </a:solidFill>
                <a:latin typeface="Times New Roman" panose="02020603050405020304" pitchFamily="18" charset="0"/>
                <a:cs typeface="Times New Roman" panose="02020603050405020304" pitchFamily="18" charset="0"/>
              </a:rPr>
              <a:t>页的大小</a:t>
            </a:r>
            <a:endParaRPr lang="en-US" altLang="zh-CN" sz="2800" b="1" smtClean="0">
              <a:latin typeface="Times New Roman" panose="02020603050405020304" pitchFamily="18" charset="0"/>
              <a:ea typeface="Cambria Math" panose="02040503050406030204" pitchFamily="18" charset="0"/>
              <a:cs typeface="Times New Roman" panose="02020603050405020304" pitchFamily="18" charset="0"/>
            </a:endParaRPr>
          </a:p>
          <a:p>
            <a:pPr>
              <a:lnSpc>
                <a:spcPct val="120000"/>
              </a:lnSpc>
            </a:pPr>
            <a:r>
              <a:rPr lang="zh-CN" altLang="en-US" sz="2800" b="1" smtClean="0">
                <a:latin typeface="Times New Roman" panose="02020603050405020304" pitchFamily="18" charset="0"/>
                <a:cs typeface="Times New Roman" panose="02020603050405020304" pitchFamily="18" charset="0"/>
              </a:rPr>
              <a:t>通常是：几</a:t>
            </a:r>
            <a:r>
              <a:rPr lang="en-US" altLang="zh-CN" sz="2800" b="1" smtClean="0">
                <a:latin typeface="Times New Roman" panose="02020603050405020304" pitchFamily="18" charset="0"/>
              </a:rPr>
              <a:t>KB</a:t>
            </a:r>
            <a:r>
              <a:rPr lang="zh-CN" altLang="en-US" sz="2800" b="1" smtClean="0">
                <a:latin typeface="Times New Roman" panose="02020603050405020304" pitchFamily="18" charset="0"/>
                <a:cs typeface="Times New Roman" panose="02020603050405020304" pitchFamily="18" charset="0"/>
              </a:rPr>
              <a:t>到几十</a:t>
            </a:r>
            <a:r>
              <a:rPr lang="en-US" altLang="zh-CN" sz="2800" b="1" smtClean="0">
                <a:latin typeface="Times New Roman" panose="02020603050405020304" pitchFamily="18" charset="0"/>
              </a:rPr>
              <a:t>KB</a:t>
            </a:r>
            <a:endParaRPr lang="zh-CN" altLang="en-US" sz="2800" b="1" smtClean="0">
              <a:latin typeface="Times New Roman" panose="02020603050405020304" pitchFamily="18" charset="0"/>
              <a:cs typeface="Times New Roman" panose="02020603050405020304" pitchFamily="18" charset="0"/>
            </a:endParaRPr>
          </a:p>
          <a:p>
            <a:pPr lvl="1">
              <a:lnSpc>
                <a:spcPct val="120000"/>
              </a:lnSpc>
            </a:pPr>
            <a:r>
              <a:rPr lang="zh-CN" altLang="en-US" sz="2800" b="1" smtClean="0">
                <a:latin typeface="Times New Roman" panose="02020603050405020304" pitchFamily="18" charset="0"/>
                <a:cs typeface="Times New Roman" panose="02020603050405020304" pitchFamily="18" charset="0"/>
              </a:rPr>
              <a:t>大－</a:t>
            </a:r>
            <a:r>
              <a:rPr lang="en-US" altLang="zh-CN" sz="2800" b="1" smtClean="0">
                <a:latin typeface="Times New Roman" panose="02020603050405020304" pitchFamily="18" charset="0"/>
              </a:rPr>
              <a:t>&gt;</a:t>
            </a:r>
            <a:r>
              <a:rPr lang="zh-CN" altLang="en-US" sz="2800" b="1" smtClean="0">
                <a:latin typeface="Times New Roman" panose="02020603050405020304" pitchFamily="18" charset="0"/>
                <a:cs typeface="Times New Roman" panose="02020603050405020304" pitchFamily="18" charset="0"/>
              </a:rPr>
              <a:t>页表短，管理开销小，交换时对外存</a:t>
            </a:r>
            <a:r>
              <a:rPr lang="en-US" altLang="zh-CN" sz="2800" b="1" smtClean="0">
                <a:latin typeface="Times New Roman" panose="02020603050405020304" pitchFamily="18" charset="0"/>
              </a:rPr>
              <a:t>I/O</a:t>
            </a:r>
            <a:r>
              <a:rPr lang="zh-CN" altLang="en-US" sz="2800" b="1" smtClean="0">
                <a:latin typeface="Times New Roman" panose="02020603050405020304" pitchFamily="18" charset="0"/>
                <a:cs typeface="Times New Roman" panose="02020603050405020304" pitchFamily="18" charset="0"/>
              </a:rPr>
              <a:t>效率高</a:t>
            </a:r>
            <a:endParaRPr lang="en-US" altLang="zh-CN" sz="2800" b="1" smtClean="0">
              <a:latin typeface="Times New Roman" panose="02020603050405020304" pitchFamily="18" charset="0"/>
              <a:cs typeface="Times New Roman" panose="02020603050405020304" pitchFamily="18" charset="0"/>
            </a:endParaRPr>
          </a:p>
          <a:p>
            <a:pPr lvl="1">
              <a:lnSpc>
                <a:spcPct val="120000"/>
              </a:lnSpc>
            </a:pPr>
            <a:r>
              <a:rPr lang="zh-CN" altLang="en-US" sz="2800" b="1" smtClean="0">
                <a:latin typeface="Times New Roman" panose="02020603050405020304" pitchFamily="18" charset="0"/>
                <a:cs typeface="Times New Roman" panose="02020603050405020304" pitchFamily="18" charset="0"/>
              </a:rPr>
              <a:t>小－</a:t>
            </a:r>
            <a:r>
              <a:rPr lang="en-US" altLang="zh-CN" sz="2800" b="1" smtClean="0">
                <a:latin typeface="Times New Roman" panose="02020603050405020304" pitchFamily="18" charset="0"/>
              </a:rPr>
              <a:t>&gt;</a:t>
            </a:r>
            <a:r>
              <a:rPr lang="zh-CN" altLang="en-US" sz="2800" b="1" smtClean="0">
                <a:latin typeface="Times New Roman" panose="02020603050405020304" pitchFamily="18" charset="0"/>
                <a:cs typeface="Times New Roman" panose="02020603050405020304" pitchFamily="18" charset="0"/>
              </a:rPr>
              <a:t>内碎片小</a:t>
            </a:r>
          </a:p>
        </p:txBody>
      </p:sp>
      <p:sp>
        <p:nvSpPr>
          <p:cNvPr id="4" name="Rectangle 2"/>
          <p:cNvSpPr txBox="1">
            <a:spLocks noChangeArrowheads="1"/>
          </p:cNvSpPr>
          <p:nvPr/>
        </p:nvSpPr>
        <p:spPr bwMode="auto">
          <a:xfrm>
            <a:off x="742950" y="381000"/>
            <a:ext cx="8420100" cy="762000"/>
          </a:xfrm>
          <a:prstGeom prst="rect">
            <a:avLst/>
          </a:prstGeom>
          <a:noFill/>
          <a:ln w="9525">
            <a:noFill/>
            <a:miter lim="800000"/>
            <a:headEnd/>
            <a:tailEnd/>
          </a:ln>
        </p:spPr>
        <p:txBody>
          <a:bodyPr anchor="ctr"/>
          <a:lstStyle/>
          <a:p>
            <a:pPr algn="ctr">
              <a:defRPr/>
            </a:pPr>
            <a:r>
              <a:rPr lang="zh-CN" altLang="en-US" sz="3600" kern="0">
                <a:solidFill>
                  <a:schemeClr val="tx2"/>
                </a:solidFill>
                <a:latin typeface="+mj-lt"/>
                <a:ea typeface="+mj-ea"/>
                <a:cs typeface="+mj-cs"/>
              </a:rPr>
              <a:t>基本分页式存储管理</a:t>
            </a:r>
            <a:endParaRPr lang="en-US" altLang="zh-CN" sz="3600" kern="0" dirty="0">
              <a:solidFill>
                <a:schemeClr val="tx2"/>
              </a:solidFill>
              <a:latin typeface="+mj-lt"/>
              <a:ea typeface="+mj-ea"/>
              <a:cs typeface="+mj-cs"/>
            </a:endParaRPr>
          </a:p>
        </p:txBody>
      </p:sp>
    </p:spTree>
  </p:cSld>
  <p:clrMapOvr>
    <a:masterClrMapping/>
  </p:clrMapOvr>
  <p:transition>
    <p:zoom dir="in"/>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742950" y="366713"/>
            <a:ext cx="8420100" cy="685800"/>
          </a:xfrm>
        </p:spPr>
        <p:txBody>
          <a:bodyPr/>
          <a:lstStyle/>
          <a:p>
            <a:r>
              <a:rPr lang="zh-CN" altLang="en-US" sz="4000" smtClean="0">
                <a:solidFill>
                  <a:schemeClr val="tx1"/>
                </a:solidFill>
                <a:latin typeface="Segoe UI Symbol" panose="020B0502040204020203" pitchFamily="34" charset="0"/>
              </a:rPr>
              <a:t>缺页率</a:t>
            </a:r>
            <a:r>
              <a:rPr lang="en-US" altLang="zh-CN" sz="4000" smtClean="0">
                <a:solidFill>
                  <a:schemeClr val="tx1"/>
                </a:solidFill>
                <a:latin typeface="Segoe UI Symbol" panose="020B0502040204020203" pitchFamily="34" charset="0"/>
              </a:rPr>
              <a:t>(page fault rate)i</a:t>
            </a:r>
          </a:p>
        </p:txBody>
      </p:sp>
      <p:sp>
        <p:nvSpPr>
          <p:cNvPr id="54275" name="Rectangle 3"/>
          <p:cNvSpPr>
            <a:spLocks noGrp="1" noChangeArrowheads="1"/>
          </p:cNvSpPr>
          <p:nvPr>
            <p:ph type="body" idx="1"/>
          </p:nvPr>
        </p:nvSpPr>
        <p:spPr>
          <a:xfrm>
            <a:off x="247650" y="1485900"/>
            <a:ext cx="9328150" cy="5327650"/>
          </a:xfrm>
        </p:spPr>
        <p:txBody>
          <a:bodyPr/>
          <a:lstStyle/>
          <a:p>
            <a:pPr>
              <a:lnSpc>
                <a:spcPct val="110000"/>
              </a:lnSpc>
            </a:pPr>
            <a:r>
              <a:rPr lang="zh-CN" altLang="en-US" sz="2400" b="1" smtClean="0"/>
              <a:t>缺页率表示“缺页次数 </a:t>
            </a:r>
            <a:r>
              <a:rPr lang="en-US" altLang="zh-CN" sz="2400" b="1" smtClean="0"/>
              <a:t>/ </a:t>
            </a:r>
            <a:r>
              <a:rPr lang="zh-CN" altLang="en-US" sz="2400" b="1" smtClean="0"/>
              <a:t>总的页面访问次数”</a:t>
            </a:r>
            <a:r>
              <a:rPr lang="en-US" altLang="zh-CN" sz="2400" b="1" smtClean="0"/>
              <a:t>(</a:t>
            </a:r>
            <a:r>
              <a:rPr lang="zh-CN" altLang="en-US" sz="2400" b="1" smtClean="0"/>
              <a:t>比率</a:t>
            </a:r>
            <a:r>
              <a:rPr lang="en-US" altLang="zh-CN" sz="2400" b="1" smtClean="0"/>
              <a:t>)</a:t>
            </a:r>
          </a:p>
          <a:p>
            <a:pPr>
              <a:lnSpc>
                <a:spcPct val="110000"/>
              </a:lnSpc>
            </a:pPr>
            <a:r>
              <a:rPr lang="zh-CN" altLang="en-US" sz="2400" b="1" smtClean="0"/>
              <a:t>缺页率的影响因素</a:t>
            </a:r>
          </a:p>
          <a:p>
            <a:pPr lvl="1">
              <a:lnSpc>
                <a:spcPct val="110000"/>
              </a:lnSpc>
            </a:pPr>
            <a:r>
              <a:rPr lang="zh-CN" altLang="en-US" sz="2400" b="1" smtClean="0"/>
              <a:t>页面大小：页面较大，缺页率较低；反之，则缺页率较高</a:t>
            </a:r>
          </a:p>
          <a:p>
            <a:pPr lvl="1">
              <a:lnSpc>
                <a:spcPct val="110000"/>
              </a:lnSpc>
            </a:pPr>
            <a:r>
              <a:rPr lang="zh-CN" altLang="en-US" sz="2400" b="1" smtClean="0"/>
              <a:t>分配给进程的页面数目：</a:t>
            </a:r>
          </a:p>
          <a:p>
            <a:pPr lvl="2">
              <a:lnSpc>
                <a:spcPct val="110000"/>
              </a:lnSpc>
            </a:pPr>
            <a:r>
              <a:rPr lang="zh-CN" altLang="en-US" b="1" smtClean="0"/>
              <a:t>数目越多－</a:t>
            </a:r>
            <a:r>
              <a:rPr lang="en-US" altLang="zh-CN" b="1" smtClean="0"/>
              <a:t>&gt;</a:t>
            </a:r>
            <a:r>
              <a:rPr lang="zh-CN" altLang="en-US" b="1" smtClean="0"/>
              <a:t>缺页率越低。</a:t>
            </a:r>
          </a:p>
          <a:p>
            <a:pPr lvl="2">
              <a:lnSpc>
                <a:spcPct val="110000"/>
              </a:lnSpc>
            </a:pPr>
            <a:r>
              <a:rPr lang="zh-CN" altLang="en-US" b="1" smtClean="0"/>
              <a:t>页面数目的下限，应该是一条指令及其操作数可能涉及的页面数目的上限，以保证每条指令都能被执行。</a:t>
            </a:r>
            <a:endParaRPr lang="en-US" altLang="zh-CN" b="1" smtClean="0"/>
          </a:p>
          <a:p>
            <a:pPr lvl="1">
              <a:lnSpc>
                <a:spcPct val="110000"/>
              </a:lnSpc>
            </a:pPr>
            <a:r>
              <a:rPr lang="zh-CN" altLang="en-US" sz="2400" b="1" smtClean="0"/>
              <a:t>页面的置换算法</a:t>
            </a:r>
            <a:endParaRPr lang="en-US" altLang="zh-CN" sz="2400" b="1" smtClean="0"/>
          </a:p>
          <a:p>
            <a:pPr lvl="2">
              <a:lnSpc>
                <a:spcPct val="110000"/>
              </a:lnSpc>
            </a:pPr>
            <a:r>
              <a:rPr lang="zh-CN" altLang="en-US" b="1" smtClean="0"/>
              <a:t>算法的优劣决定了进程执行过程中缺页中断的次数。</a:t>
            </a:r>
            <a:endParaRPr lang="en-US" altLang="zh-CN" b="1" smtClean="0"/>
          </a:p>
          <a:p>
            <a:pPr lvl="1">
              <a:lnSpc>
                <a:spcPct val="110000"/>
              </a:lnSpc>
            </a:pPr>
            <a:r>
              <a:rPr lang="zh-CN" altLang="en-US" sz="2400" b="1" smtClean="0"/>
              <a:t>程序固有特性</a:t>
            </a:r>
            <a:r>
              <a:rPr lang="en-US" altLang="zh-CN" sz="2400" b="1" smtClean="0"/>
              <a:t>		</a:t>
            </a:r>
          </a:p>
          <a:p>
            <a:pPr lvl="2">
              <a:lnSpc>
                <a:spcPct val="110000"/>
              </a:lnSpc>
            </a:pPr>
            <a:r>
              <a:rPr lang="zh-CN" altLang="en-US" b="1" smtClean="0"/>
              <a:t>程序编制的局部化程度越高，执行时的缺页中断次数越低。</a:t>
            </a:r>
            <a:endParaRPr lang="en-US" altLang="zh-CN" b="1" smtClean="0"/>
          </a:p>
          <a:p>
            <a:pPr lvl="1">
              <a:lnSpc>
                <a:spcPct val="110000"/>
              </a:lnSpc>
            </a:pPr>
            <a:endParaRPr lang="zh-CN" altLang="en-US" sz="2400" b="1" smtClean="0"/>
          </a:p>
        </p:txBody>
      </p:sp>
    </p:spTree>
  </p:cSld>
  <p:clrMapOvr>
    <a:masterClrMapping/>
  </p:clrMapOvr>
  <p:transition>
    <p:zoom dir="in"/>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a:defRPr/>
            </a:pPr>
            <a:r>
              <a:rPr lang="zh-CN" altLang="en-US" dirty="0" smtClean="0">
                <a:solidFill>
                  <a:schemeClr val="tx1"/>
                </a:solidFill>
                <a:latin typeface="+mj-ea"/>
              </a:rPr>
              <a:t>页面置换算法</a:t>
            </a:r>
          </a:p>
        </p:txBody>
      </p:sp>
      <p:sp>
        <p:nvSpPr>
          <p:cNvPr id="55299" name="Rectangle 3"/>
          <p:cNvSpPr>
            <a:spLocks noGrp="1" noChangeArrowheads="1"/>
          </p:cNvSpPr>
          <p:nvPr>
            <p:ph type="body" sz="half" idx="1"/>
          </p:nvPr>
        </p:nvSpPr>
        <p:spPr>
          <a:xfrm>
            <a:off x="273050" y="1412875"/>
            <a:ext cx="9632950" cy="2663825"/>
          </a:xfrm>
        </p:spPr>
        <p:txBody>
          <a:bodyPr/>
          <a:lstStyle/>
          <a:p>
            <a:pPr>
              <a:lnSpc>
                <a:spcPct val="120000"/>
              </a:lnSpc>
              <a:spcBef>
                <a:spcPct val="0"/>
              </a:spcBef>
              <a:spcAft>
                <a:spcPct val="80000"/>
              </a:spcAft>
            </a:pPr>
            <a:r>
              <a:rPr kumimoji="1" lang="zh-CN" altLang="en-US" sz="2600" b="1" smtClean="0">
                <a:solidFill>
                  <a:srgbClr val="FFFF00"/>
                </a:solidFill>
              </a:rPr>
              <a:t>最佳置换算法</a:t>
            </a:r>
            <a:r>
              <a:rPr kumimoji="1" lang="zh-CN" altLang="en-US" sz="2600" b="1" smtClean="0"/>
              <a:t>：是由</a:t>
            </a:r>
            <a:r>
              <a:rPr kumimoji="1" lang="en-US" altLang="zh-CN" sz="2600" b="1" smtClean="0"/>
              <a:t>Belady</a:t>
            </a:r>
            <a:r>
              <a:rPr kumimoji="1" lang="zh-CN" altLang="en-US" sz="2600" b="1" smtClean="0"/>
              <a:t>于</a:t>
            </a:r>
            <a:r>
              <a:rPr kumimoji="1" lang="en-US" altLang="zh-CN" sz="2600" b="1" smtClean="0"/>
              <a:t>1966</a:t>
            </a:r>
            <a:r>
              <a:rPr kumimoji="1" lang="zh-CN" altLang="en-US" sz="2600" b="1" smtClean="0"/>
              <a:t>年提出的一种理论上的算法。 其所选择的被淘汰页面，将是以后永不使用的， 或许是在最长</a:t>
            </a:r>
            <a:r>
              <a:rPr kumimoji="1" lang="en-US" altLang="zh-CN" sz="2600" b="1" smtClean="0"/>
              <a:t>(</a:t>
            </a:r>
            <a:r>
              <a:rPr kumimoji="1" lang="zh-CN" altLang="en-US" sz="2600" b="1" smtClean="0"/>
              <a:t>未来</a:t>
            </a:r>
            <a:r>
              <a:rPr kumimoji="1" lang="en-US" altLang="zh-CN" sz="2600" b="1" smtClean="0"/>
              <a:t>)</a:t>
            </a:r>
            <a:r>
              <a:rPr kumimoji="1" lang="zh-CN" altLang="en-US" sz="2600" b="1" smtClean="0"/>
              <a:t>时间内不再被访问的页面。</a:t>
            </a:r>
            <a:endParaRPr kumimoji="1" lang="zh-CN" altLang="en-US" sz="2000" b="1" smtClean="0"/>
          </a:p>
          <a:p>
            <a:pPr>
              <a:buFont typeface="Wingdings" panose="05000000000000000000" pitchFamily="2" charset="2"/>
              <a:buNone/>
            </a:pPr>
            <a:r>
              <a:rPr kumimoji="1" lang="zh-CN" altLang="en-US" sz="2200" b="1" smtClean="0">
                <a:solidFill>
                  <a:srgbClr val="FFFF00"/>
                </a:solidFill>
              </a:rPr>
              <a:t>例</a:t>
            </a:r>
            <a:r>
              <a:rPr kumimoji="1" lang="zh-CN" altLang="en-US" sz="2200" b="1" smtClean="0"/>
              <a:t>：假定系统为某进程分配了三个物理块， 并考虑有以下的页面号引用</a:t>
            </a:r>
          </a:p>
          <a:p>
            <a:pPr>
              <a:buFont typeface="Wingdings" panose="05000000000000000000" pitchFamily="2" charset="2"/>
              <a:buNone/>
            </a:pPr>
            <a:r>
              <a:rPr kumimoji="1" lang="en-US" altLang="zh-CN" sz="2200" b="1" smtClean="0"/>
              <a:t>	  7</a:t>
            </a:r>
            <a:r>
              <a:rPr kumimoji="1" lang="zh-CN" altLang="en-US" sz="2200" b="1" smtClean="0"/>
              <a:t>，</a:t>
            </a:r>
            <a:r>
              <a:rPr kumimoji="1" lang="en-US" altLang="zh-CN" sz="2200" b="1" smtClean="0"/>
              <a:t>0</a:t>
            </a:r>
            <a:r>
              <a:rPr kumimoji="1" lang="zh-CN" altLang="en-US" sz="2200" b="1" smtClean="0"/>
              <a:t>，</a:t>
            </a:r>
            <a:r>
              <a:rPr kumimoji="1" lang="en-US" altLang="zh-CN" sz="2200" b="1" smtClean="0"/>
              <a:t>1</a:t>
            </a:r>
            <a:r>
              <a:rPr kumimoji="1" lang="zh-CN" altLang="en-US" sz="2200" b="1" smtClean="0"/>
              <a:t>，</a:t>
            </a:r>
            <a:r>
              <a:rPr kumimoji="1" lang="en-US" altLang="zh-CN" sz="2200" b="1" smtClean="0"/>
              <a:t>2</a:t>
            </a:r>
            <a:r>
              <a:rPr kumimoji="1" lang="zh-CN" altLang="en-US" sz="2200" b="1" smtClean="0"/>
              <a:t>，</a:t>
            </a:r>
            <a:r>
              <a:rPr kumimoji="1" lang="en-US" altLang="zh-CN" sz="2200" b="1" smtClean="0"/>
              <a:t>0</a:t>
            </a:r>
            <a:r>
              <a:rPr kumimoji="1" lang="zh-CN" altLang="en-US" sz="2200" b="1" smtClean="0"/>
              <a:t>，</a:t>
            </a:r>
            <a:r>
              <a:rPr kumimoji="1" lang="en-US" altLang="zh-CN" sz="2200" b="1" smtClean="0"/>
              <a:t>3</a:t>
            </a:r>
            <a:r>
              <a:rPr kumimoji="1" lang="zh-CN" altLang="en-US" sz="2200" b="1" smtClean="0"/>
              <a:t>，</a:t>
            </a:r>
            <a:r>
              <a:rPr kumimoji="1" lang="en-US" altLang="zh-CN" sz="2200" b="1" smtClean="0"/>
              <a:t>0</a:t>
            </a:r>
            <a:r>
              <a:rPr kumimoji="1" lang="zh-CN" altLang="en-US" sz="2200" b="1" smtClean="0"/>
              <a:t>，</a:t>
            </a:r>
            <a:r>
              <a:rPr kumimoji="1" lang="en-US" altLang="zh-CN" sz="2200" b="1" smtClean="0"/>
              <a:t>4</a:t>
            </a:r>
            <a:r>
              <a:rPr kumimoji="1" lang="zh-CN" altLang="en-US" sz="2200" b="1" smtClean="0"/>
              <a:t>，</a:t>
            </a:r>
            <a:r>
              <a:rPr kumimoji="1" lang="en-US" altLang="zh-CN" sz="2200" b="1" smtClean="0"/>
              <a:t>2</a:t>
            </a:r>
            <a:r>
              <a:rPr kumimoji="1" lang="zh-CN" altLang="en-US" sz="2200" b="1" smtClean="0"/>
              <a:t>，</a:t>
            </a:r>
            <a:r>
              <a:rPr kumimoji="1" lang="en-US" altLang="zh-CN" sz="2200" b="1" smtClean="0"/>
              <a:t>3</a:t>
            </a:r>
            <a:r>
              <a:rPr kumimoji="1" lang="zh-CN" altLang="en-US" sz="2200" b="1" smtClean="0"/>
              <a:t>，</a:t>
            </a:r>
            <a:r>
              <a:rPr kumimoji="1" lang="en-US" altLang="zh-CN" sz="2200" b="1" smtClean="0"/>
              <a:t>0</a:t>
            </a:r>
            <a:r>
              <a:rPr kumimoji="1" lang="zh-CN" altLang="en-US" sz="2200" b="1" smtClean="0"/>
              <a:t>，</a:t>
            </a:r>
            <a:r>
              <a:rPr kumimoji="1" lang="en-US" altLang="zh-CN" sz="2200" b="1" smtClean="0"/>
              <a:t>3</a:t>
            </a:r>
            <a:r>
              <a:rPr kumimoji="1" lang="zh-CN" altLang="en-US" sz="2200" b="1" smtClean="0"/>
              <a:t>，</a:t>
            </a:r>
            <a:r>
              <a:rPr kumimoji="1" lang="en-US" altLang="zh-CN" sz="2200" b="1" smtClean="0"/>
              <a:t>2</a:t>
            </a:r>
            <a:r>
              <a:rPr kumimoji="1" lang="zh-CN" altLang="en-US" sz="2200" b="1" smtClean="0"/>
              <a:t>，</a:t>
            </a:r>
            <a:r>
              <a:rPr kumimoji="1" lang="en-US" altLang="zh-CN" sz="2200" b="1" smtClean="0"/>
              <a:t>1</a:t>
            </a:r>
            <a:r>
              <a:rPr kumimoji="1" lang="zh-CN" altLang="en-US" sz="2200" b="1" smtClean="0"/>
              <a:t>，</a:t>
            </a:r>
            <a:r>
              <a:rPr kumimoji="1" lang="en-US" altLang="zh-CN" sz="2200" b="1" smtClean="0"/>
              <a:t>2</a:t>
            </a:r>
            <a:r>
              <a:rPr kumimoji="1" lang="zh-CN" altLang="en-US" sz="2200" b="1" smtClean="0"/>
              <a:t>，</a:t>
            </a:r>
            <a:r>
              <a:rPr kumimoji="1" lang="en-US" altLang="zh-CN" sz="2200" b="1" smtClean="0"/>
              <a:t>0</a:t>
            </a:r>
            <a:r>
              <a:rPr kumimoji="1" lang="zh-CN" altLang="en-US" sz="2200" b="1" smtClean="0"/>
              <a:t>，</a:t>
            </a:r>
            <a:r>
              <a:rPr kumimoji="1" lang="en-US" altLang="zh-CN" sz="2200" b="1" smtClean="0"/>
              <a:t>1</a:t>
            </a:r>
            <a:r>
              <a:rPr kumimoji="1" lang="zh-CN" altLang="en-US" sz="2200" b="1" smtClean="0"/>
              <a:t>，</a:t>
            </a:r>
            <a:r>
              <a:rPr kumimoji="1" lang="en-US" altLang="zh-CN" sz="2200" b="1" smtClean="0"/>
              <a:t>7</a:t>
            </a:r>
            <a:r>
              <a:rPr kumimoji="1" lang="zh-CN" altLang="en-US" sz="2200" b="1" smtClean="0"/>
              <a:t>，</a:t>
            </a:r>
            <a:r>
              <a:rPr kumimoji="1" lang="en-US" altLang="zh-CN" sz="2200" b="1" smtClean="0"/>
              <a:t>0</a:t>
            </a:r>
            <a:r>
              <a:rPr kumimoji="1" lang="zh-CN" altLang="en-US" sz="2200" b="1" smtClean="0"/>
              <a:t>，</a:t>
            </a:r>
            <a:r>
              <a:rPr kumimoji="1" lang="en-US" altLang="zh-CN" sz="2200" b="1" smtClean="0"/>
              <a:t>1</a:t>
            </a:r>
            <a:endParaRPr kumimoji="1" lang="zh-CN" altLang="en-US" sz="2200" b="1" smtClean="0"/>
          </a:p>
        </p:txBody>
      </p:sp>
      <p:grpSp>
        <p:nvGrpSpPr>
          <p:cNvPr id="55300" name="Group 4"/>
          <p:cNvGrpSpPr>
            <a:grpSpLocks/>
          </p:cNvGrpSpPr>
          <p:nvPr/>
        </p:nvGrpSpPr>
        <p:grpSpPr bwMode="auto">
          <a:xfrm>
            <a:off x="128588" y="4078288"/>
            <a:ext cx="9705975" cy="2663825"/>
            <a:chOff x="81" y="2659"/>
            <a:chExt cx="6114" cy="1678"/>
          </a:xfrm>
        </p:grpSpPr>
        <p:sp>
          <p:nvSpPr>
            <p:cNvPr id="55301" name="Rectangle 5"/>
            <p:cNvSpPr>
              <a:spLocks noChangeArrowheads="1"/>
            </p:cNvSpPr>
            <p:nvPr/>
          </p:nvSpPr>
          <p:spPr bwMode="auto">
            <a:xfrm>
              <a:off x="81" y="2659"/>
              <a:ext cx="6114" cy="1678"/>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55302" name="Object 6"/>
            <p:cNvGraphicFramePr>
              <a:graphicFrameLocks noChangeAspect="1"/>
            </p:cNvGraphicFramePr>
            <p:nvPr/>
          </p:nvGraphicFramePr>
          <p:xfrm>
            <a:off x="217" y="2659"/>
            <a:ext cx="5897" cy="1665"/>
          </p:xfrm>
          <a:graphic>
            <a:graphicData uri="http://schemas.openxmlformats.org/presentationml/2006/ole">
              <mc:AlternateContent xmlns:mc="http://schemas.openxmlformats.org/markup-compatibility/2006">
                <mc:Choice xmlns:v="urn:schemas-microsoft-com:vml" Requires="v">
                  <p:oleObj spid="_x0000_s55306" name="VISIO" r:id="rId3" imgW="4312920" imgH="1219200" progId="Visio.Drawing.11">
                    <p:embed/>
                  </p:oleObj>
                </mc:Choice>
                <mc:Fallback>
                  <p:oleObj name="VISIO" r:id="rId3" imgW="4312920" imgH="121920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 y="2659"/>
                          <a:ext cx="5897" cy="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a:defRPr/>
            </a:pPr>
            <a:r>
              <a:rPr lang="zh-CN" altLang="en-US" dirty="0" smtClean="0">
                <a:solidFill>
                  <a:schemeClr val="tx1"/>
                </a:solidFill>
                <a:latin typeface="+mj-ea"/>
              </a:rPr>
              <a:t>页面置换算法</a:t>
            </a:r>
          </a:p>
        </p:txBody>
      </p:sp>
      <p:sp>
        <p:nvSpPr>
          <p:cNvPr id="56323" name="Rectangle 3"/>
          <p:cNvSpPr>
            <a:spLocks noGrp="1" noChangeArrowheads="1"/>
          </p:cNvSpPr>
          <p:nvPr>
            <p:ph type="body" sz="half" idx="1"/>
          </p:nvPr>
        </p:nvSpPr>
        <p:spPr>
          <a:xfrm>
            <a:off x="704850" y="1700213"/>
            <a:ext cx="8640763" cy="576262"/>
          </a:xfrm>
        </p:spPr>
        <p:txBody>
          <a:bodyPr/>
          <a:lstStyle/>
          <a:p>
            <a:r>
              <a:rPr kumimoji="1" lang="zh-CN" altLang="en-US" sz="2800" b="1" smtClean="0">
                <a:solidFill>
                  <a:srgbClr val="FFFF00"/>
                </a:solidFill>
              </a:rPr>
              <a:t>先进先出</a:t>
            </a:r>
            <a:r>
              <a:rPr kumimoji="1" lang="en-US" altLang="zh-CN" sz="2800" b="1" smtClean="0">
                <a:solidFill>
                  <a:srgbClr val="FFFF00"/>
                </a:solidFill>
              </a:rPr>
              <a:t>(FIFO)</a:t>
            </a:r>
            <a:r>
              <a:rPr kumimoji="1" lang="zh-CN" altLang="en-US" sz="2800" b="1" smtClean="0">
                <a:solidFill>
                  <a:srgbClr val="FFFF00"/>
                </a:solidFill>
              </a:rPr>
              <a:t>页面置换算法</a:t>
            </a:r>
          </a:p>
        </p:txBody>
      </p:sp>
      <p:sp>
        <p:nvSpPr>
          <p:cNvPr id="56324" name="Rectangle 4"/>
          <p:cNvSpPr>
            <a:spLocks noChangeArrowheads="1"/>
          </p:cNvSpPr>
          <p:nvPr/>
        </p:nvSpPr>
        <p:spPr bwMode="auto">
          <a:xfrm>
            <a:off x="0" y="2708275"/>
            <a:ext cx="9906000" cy="3025775"/>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56325" name="Object 5"/>
          <p:cNvGraphicFramePr>
            <a:graphicFrameLocks noGrp="1" noChangeAspect="1"/>
          </p:cNvGraphicFramePr>
          <p:nvPr>
            <p:ph sz="half" idx="2"/>
          </p:nvPr>
        </p:nvGraphicFramePr>
        <p:xfrm>
          <a:off x="128588" y="2946400"/>
          <a:ext cx="9705975" cy="2608263"/>
        </p:xfrm>
        <a:graphic>
          <a:graphicData uri="http://schemas.openxmlformats.org/presentationml/2006/ole">
            <mc:AlternateContent xmlns:mc="http://schemas.openxmlformats.org/markup-compatibility/2006">
              <mc:Choice xmlns:v="urn:schemas-microsoft-com:vml" Requires="v">
                <p:oleObj spid="_x0000_s56329" name="VISIO" r:id="rId3" imgW="4526280" imgH="1219200" progId="Visio.Drawing.11">
                  <p:embed/>
                </p:oleObj>
              </mc:Choice>
              <mc:Fallback>
                <p:oleObj name="VISIO" r:id="rId3" imgW="4526280" imgH="121920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8" y="2946400"/>
                        <a:ext cx="9705975" cy="260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a:defRPr/>
            </a:pPr>
            <a:r>
              <a:rPr lang="zh-CN" altLang="en-US" dirty="0" smtClean="0">
                <a:solidFill>
                  <a:schemeClr val="tx1"/>
                </a:solidFill>
                <a:latin typeface="+mj-ea"/>
              </a:rPr>
              <a:t>页面置换算法</a:t>
            </a:r>
          </a:p>
        </p:txBody>
      </p:sp>
      <p:sp>
        <p:nvSpPr>
          <p:cNvPr id="57347" name="Rectangle 3"/>
          <p:cNvSpPr>
            <a:spLocks noGrp="1" noChangeArrowheads="1"/>
          </p:cNvSpPr>
          <p:nvPr>
            <p:ph type="body" sz="half" idx="1"/>
          </p:nvPr>
        </p:nvSpPr>
        <p:spPr>
          <a:xfrm>
            <a:off x="488950" y="1701800"/>
            <a:ext cx="8928100" cy="647700"/>
          </a:xfrm>
        </p:spPr>
        <p:txBody>
          <a:bodyPr/>
          <a:lstStyle/>
          <a:p>
            <a:r>
              <a:rPr kumimoji="1" lang="zh-CN" altLang="en-US" sz="2800" b="1" smtClean="0">
                <a:solidFill>
                  <a:srgbClr val="FFFF00"/>
                </a:solidFill>
              </a:rPr>
              <a:t>最近最久未使用</a:t>
            </a:r>
            <a:r>
              <a:rPr kumimoji="1" lang="en-US" altLang="zh-CN" sz="2800" b="1" smtClean="0">
                <a:solidFill>
                  <a:srgbClr val="FFFF00"/>
                </a:solidFill>
              </a:rPr>
              <a:t>(LRU)</a:t>
            </a:r>
            <a:r>
              <a:rPr kumimoji="1" lang="zh-CN" altLang="en-US" sz="2800" b="1" smtClean="0">
                <a:solidFill>
                  <a:srgbClr val="FFFF00"/>
                </a:solidFill>
              </a:rPr>
              <a:t>置换算法：</a:t>
            </a:r>
            <a:endParaRPr kumimoji="1" lang="en-US" altLang="zh-CN" sz="2800" b="1" smtClean="0">
              <a:solidFill>
                <a:srgbClr val="FFFF00"/>
              </a:solidFill>
            </a:endParaRPr>
          </a:p>
        </p:txBody>
      </p:sp>
      <p:grpSp>
        <p:nvGrpSpPr>
          <p:cNvPr id="57348" name="Group 4"/>
          <p:cNvGrpSpPr>
            <a:grpSpLocks/>
          </p:cNvGrpSpPr>
          <p:nvPr/>
        </p:nvGrpSpPr>
        <p:grpSpPr bwMode="auto">
          <a:xfrm>
            <a:off x="142875" y="2781300"/>
            <a:ext cx="9705975" cy="3097213"/>
            <a:chOff x="90" y="2432"/>
            <a:chExt cx="6114" cy="1769"/>
          </a:xfrm>
        </p:grpSpPr>
        <p:sp>
          <p:nvSpPr>
            <p:cNvPr id="57349" name="Rectangle 5"/>
            <p:cNvSpPr>
              <a:spLocks noChangeArrowheads="1"/>
            </p:cNvSpPr>
            <p:nvPr/>
          </p:nvSpPr>
          <p:spPr bwMode="auto">
            <a:xfrm>
              <a:off x="90" y="2432"/>
              <a:ext cx="6114" cy="1769"/>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57350" name="Object 6"/>
            <p:cNvGraphicFramePr>
              <a:graphicFrameLocks noChangeAspect="1"/>
            </p:cNvGraphicFramePr>
            <p:nvPr/>
          </p:nvGraphicFramePr>
          <p:xfrm>
            <a:off x="139" y="2479"/>
            <a:ext cx="5975" cy="1722"/>
          </p:xfrm>
          <a:graphic>
            <a:graphicData uri="http://schemas.openxmlformats.org/presentationml/2006/ole">
              <mc:AlternateContent xmlns:mc="http://schemas.openxmlformats.org/markup-compatibility/2006">
                <mc:Choice xmlns:v="urn:schemas-microsoft-com:vml" Requires="v">
                  <p:oleObj spid="_x0000_s57354" name="VISIO" r:id="rId3" imgW="4312920" imgH="1219200" progId="Visio.Drawing.11">
                    <p:embed/>
                  </p:oleObj>
                </mc:Choice>
                <mc:Fallback>
                  <p:oleObj name="VISIO" r:id="rId3" imgW="4312920" imgH="121920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 y="2479"/>
                          <a:ext cx="5975" cy="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zh-CN" altLang="en-US" dirty="0" smtClean="0">
                <a:solidFill>
                  <a:schemeClr val="tx1"/>
                </a:solidFill>
                <a:latin typeface="+mj-ea"/>
              </a:rPr>
              <a:t>页面置换算法</a:t>
            </a:r>
          </a:p>
        </p:txBody>
      </p:sp>
      <p:sp>
        <p:nvSpPr>
          <p:cNvPr id="58371" name="Rectangle 3"/>
          <p:cNvSpPr>
            <a:spLocks noGrp="1" noChangeArrowheads="1"/>
          </p:cNvSpPr>
          <p:nvPr>
            <p:ph type="body" idx="1"/>
          </p:nvPr>
        </p:nvSpPr>
        <p:spPr>
          <a:xfrm>
            <a:off x="704850" y="1628775"/>
            <a:ext cx="8420100" cy="4392613"/>
          </a:xfrm>
        </p:spPr>
        <p:txBody>
          <a:bodyPr/>
          <a:lstStyle/>
          <a:p>
            <a:pPr>
              <a:lnSpc>
                <a:spcPct val="120000"/>
              </a:lnSpc>
              <a:spcBef>
                <a:spcPct val="0"/>
              </a:spcBef>
              <a:spcAft>
                <a:spcPts val="1200"/>
              </a:spcAft>
            </a:pPr>
            <a:r>
              <a:rPr kumimoji="1" lang="zh-CN" altLang="en-US" sz="2600" b="1" dirty="0" smtClean="0">
                <a:solidFill>
                  <a:srgbClr val="FFFF00"/>
                </a:solidFill>
              </a:rPr>
              <a:t>最少使用</a:t>
            </a:r>
            <a:r>
              <a:rPr kumimoji="1" lang="en-US" altLang="zh-CN" sz="2600" b="1" dirty="0" smtClean="0">
                <a:solidFill>
                  <a:srgbClr val="FFFF00"/>
                </a:solidFill>
              </a:rPr>
              <a:t>(LFU</a:t>
            </a:r>
            <a:r>
              <a:rPr kumimoji="1" lang="zh-CN" altLang="en-US" sz="2600" b="1" dirty="0" smtClean="0">
                <a:solidFill>
                  <a:srgbClr val="FFFF00"/>
                </a:solidFill>
              </a:rPr>
              <a:t>： </a:t>
            </a:r>
            <a:r>
              <a:rPr kumimoji="1" lang="en-US" altLang="zh-CN" sz="2600" b="1" dirty="0" smtClean="0">
                <a:solidFill>
                  <a:srgbClr val="FFFF00"/>
                </a:solidFill>
              </a:rPr>
              <a:t>Least Frequently Used)</a:t>
            </a:r>
            <a:r>
              <a:rPr kumimoji="1" lang="zh-CN" altLang="en-US" sz="2600" b="1" dirty="0" smtClean="0">
                <a:solidFill>
                  <a:srgbClr val="FFFF00"/>
                </a:solidFill>
              </a:rPr>
              <a:t>置换算法</a:t>
            </a:r>
            <a:endParaRPr kumimoji="1" lang="en-US" altLang="zh-CN" sz="2600" b="1" dirty="0" smtClean="0">
              <a:solidFill>
                <a:srgbClr val="FFFF00"/>
              </a:solidFill>
            </a:endParaRPr>
          </a:p>
          <a:p>
            <a:pPr>
              <a:lnSpc>
                <a:spcPct val="120000"/>
              </a:lnSpc>
              <a:spcBef>
                <a:spcPct val="0"/>
              </a:spcBef>
              <a:spcAft>
                <a:spcPts val="1200"/>
              </a:spcAft>
              <a:buFont typeface="Wingdings" panose="05000000000000000000" pitchFamily="2" charset="2"/>
              <a:buNone/>
            </a:pPr>
            <a:r>
              <a:rPr kumimoji="1" lang="en-US" altLang="zh-CN" sz="2600" b="1" dirty="0" smtClean="0">
                <a:solidFill>
                  <a:srgbClr val="FFFF00"/>
                </a:solidFill>
              </a:rPr>
              <a:t>	</a:t>
            </a:r>
            <a:r>
              <a:rPr kumimoji="1" lang="en-US" altLang="zh-CN" sz="2600" b="1" dirty="0" smtClean="0"/>
              <a:t>	</a:t>
            </a:r>
            <a:r>
              <a:rPr kumimoji="1" lang="zh-CN" altLang="en-US" sz="2600" b="1" dirty="0" smtClean="0"/>
              <a:t>该算法要求为每个页面配置一个计数器，一旦某页被访问，则将其计数器的值加</a:t>
            </a:r>
            <a:r>
              <a:rPr kumimoji="1" lang="en-US" altLang="zh-CN" sz="2600" b="1" dirty="0" smtClean="0"/>
              <a:t>1</a:t>
            </a:r>
            <a:r>
              <a:rPr kumimoji="1" lang="zh-CN" altLang="en-US" sz="2600" b="1" dirty="0" smtClean="0"/>
              <a:t>，在需要选择一页置换时，则将选择其计数器值最小的页面，即内存中访问次数最少的页面进行淘汰。在采用</a:t>
            </a:r>
            <a:r>
              <a:rPr kumimoji="1" lang="en-US" altLang="zh-CN" sz="2600" b="1" dirty="0" smtClean="0"/>
              <a:t>LFU</a:t>
            </a:r>
            <a:r>
              <a:rPr kumimoji="1" lang="zh-CN" altLang="en-US" sz="2600" b="1" dirty="0" smtClean="0"/>
              <a:t>算法时，对一个新调入的页面，可能会因为它的访问次数最少而被淘汰，而另一些页面因为在某个时候被访问多次，即使以后不再使用，也不会被淘汰，此时，</a:t>
            </a:r>
            <a:r>
              <a:rPr kumimoji="1" lang="en-US" altLang="zh-CN" sz="2600" b="1" dirty="0" smtClean="0"/>
              <a:t>LFU</a:t>
            </a:r>
            <a:r>
              <a:rPr kumimoji="1" lang="zh-CN" altLang="en-US" sz="2600" b="1" dirty="0" smtClean="0"/>
              <a:t>算法将会变得十分低效。</a:t>
            </a:r>
          </a:p>
        </p:txBody>
      </p:sp>
    </p:spTree>
  </p:cSld>
  <p:clrMapOvr>
    <a:masterClrMapping/>
  </p:clrMapOvr>
  <p:transition>
    <p:zoom dir="in"/>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a:defRPr/>
            </a:pPr>
            <a:r>
              <a:rPr lang="zh-CN" altLang="en-US" dirty="0" smtClean="0">
                <a:solidFill>
                  <a:schemeClr val="tx1"/>
                </a:solidFill>
                <a:latin typeface="+mj-ea"/>
              </a:rPr>
              <a:t>页面置换算法</a:t>
            </a:r>
          </a:p>
        </p:txBody>
      </p:sp>
      <p:sp>
        <p:nvSpPr>
          <p:cNvPr id="59395" name="Rectangle 3"/>
          <p:cNvSpPr>
            <a:spLocks noGrp="1" noChangeArrowheads="1"/>
          </p:cNvSpPr>
          <p:nvPr>
            <p:ph type="body" sz="half" idx="1"/>
          </p:nvPr>
        </p:nvSpPr>
        <p:spPr>
          <a:xfrm>
            <a:off x="704850" y="1415620"/>
            <a:ext cx="8564562" cy="5037716"/>
          </a:xfrm>
        </p:spPr>
        <p:txBody>
          <a:bodyPr/>
          <a:lstStyle/>
          <a:p>
            <a:r>
              <a:rPr kumimoji="1" lang="en-US" altLang="zh-CN" sz="2800" b="1" dirty="0" smtClean="0">
                <a:solidFill>
                  <a:srgbClr val="FFFF00"/>
                </a:solidFill>
              </a:rPr>
              <a:t>Clock</a:t>
            </a:r>
            <a:r>
              <a:rPr kumimoji="1" lang="zh-CN" altLang="en-US" sz="2800" b="1" dirty="0" smtClean="0">
                <a:solidFill>
                  <a:srgbClr val="FFFF00"/>
                </a:solidFill>
              </a:rPr>
              <a:t>置换算法（最近未使用算法）</a:t>
            </a:r>
            <a:endParaRPr kumimoji="1" lang="en-US" altLang="zh-CN" sz="2800" b="1" dirty="0" smtClean="0">
              <a:solidFill>
                <a:srgbClr val="FFFF00"/>
              </a:solidFill>
            </a:endParaRPr>
          </a:p>
          <a:p>
            <a:pPr marL="0" indent="0">
              <a:lnSpc>
                <a:spcPct val="120000"/>
              </a:lnSpc>
              <a:buNone/>
            </a:pPr>
            <a:r>
              <a:rPr kumimoji="1" lang="en-US" altLang="zh-CN" sz="2800" b="1" dirty="0" smtClean="0"/>
              <a:t>	</a:t>
            </a:r>
            <a:r>
              <a:rPr kumimoji="1" lang="zh-CN" altLang="en-US" sz="2600" b="1" dirty="0"/>
              <a:t>该算法是一种</a:t>
            </a:r>
            <a:r>
              <a:rPr kumimoji="1" lang="en-US" altLang="zh-CN" sz="2600" b="1" dirty="0"/>
              <a:t>LRU</a:t>
            </a:r>
            <a:r>
              <a:rPr kumimoji="1" lang="zh-CN" altLang="en-US" sz="2600" b="1" dirty="0"/>
              <a:t>的近似算法。只需要为每页设置一位访问位，再将内存中的所有页面都通过链接指针链接成一个循环队列。当某页被访问时，其访问位被置</a:t>
            </a:r>
            <a:r>
              <a:rPr kumimoji="1" lang="en-US" altLang="zh-CN" sz="2600" b="1" dirty="0"/>
              <a:t>1</a:t>
            </a:r>
            <a:r>
              <a:rPr kumimoji="1" lang="zh-CN" altLang="en-US" sz="2600" b="1" dirty="0"/>
              <a:t>。置换算法在选择一页淘汰时，只需检查页的访问位，如果是</a:t>
            </a:r>
            <a:r>
              <a:rPr kumimoji="1" lang="en-US" altLang="zh-CN" sz="2600" b="1" dirty="0"/>
              <a:t>0</a:t>
            </a:r>
            <a:r>
              <a:rPr kumimoji="1" lang="zh-CN" altLang="en-US" sz="2600" b="1" dirty="0"/>
              <a:t>，就选择该页换出；如果是</a:t>
            </a:r>
            <a:r>
              <a:rPr kumimoji="1" lang="en-US" altLang="zh-CN" sz="2600" b="1" dirty="0"/>
              <a:t>1</a:t>
            </a:r>
            <a:r>
              <a:rPr kumimoji="1" lang="zh-CN" altLang="en-US" sz="2600" b="1" dirty="0"/>
              <a:t>，则重新将它置</a:t>
            </a:r>
            <a:r>
              <a:rPr kumimoji="1" lang="en-US" altLang="zh-CN" sz="2600" b="1" dirty="0"/>
              <a:t>0</a:t>
            </a:r>
            <a:r>
              <a:rPr kumimoji="1" lang="zh-CN" altLang="en-US" sz="2600" b="1" dirty="0"/>
              <a:t>，暂时不换成，让该页继续驻留内存</a:t>
            </a:r>
            <a:r>
              <a:rPr kumimoji="1" lang="zh-CN" altLang="en-US" sz="2600" b="1" dirty="0" smtClean="0"/>
              <a:t>，</a:t>
            </a:r>
            <a:r>
              <a:rPr kumimoji="1" lang="zh-CN" altLang="en-US" sz="2600" b="1" dirty="0"/>
              <a:t>再</a:t>
            </a:r>
            <a:r>
              <a:rPr kumimoji="1" lang="zh-CN" altLang="en-US" sz="2600" b="1" dirty="0" smtClean="0"/>
              <a:t>按照</a:t>
            </a:r>
            <a:r>
              <a:rPr kumimoji="1" lang="en-US" altLang="zh-CN" sz="2600" b="1" dirty="0"/>
              <a:t>FIFO</a:t>
            </a:r>
            <a:r>
              <a:rPr kumimoji="1" lang="zh-CN" altLang="en-US" sz="2600" b="1" dirty="0"/>
              <a:t>算法检查下一个页面。当检查到队列中的最后一个页面时，若访问位仍为</a:t>
            </a:r>
            <a:r>
              <a:rPr kumimoji="1" lang="en-US" altLang="zh-CN" sz="2600" b="1" dirty="0"/>
              <a:t>1</a:t>
            </a:r>
            <a:r>
              <a:rPr kumimoji="1" lang="zh-CN" altLang="en-US" sz="2600" b="1" dirty="0"/>
              <a:t>，再返回到队首去检查第一个</a:t>
            </a:r>
            <a:r>
              <a:rPr kumimoji="1" lang="zh-CN" altLang="en-US" sz="2600" b="1" dirty="0" smtClean="0"/>
              <a:t>页面。</a:t>
            </a:r>
            <a:endParaRPr kumimoji="1" lang="zh-CN" altLang="en-US" sz="2600" b="1" dirty="0"/>
          </a:p>
        </p:txBody>
      </p:sp>
    </p:spTree>
    <p:extLst>
      <p:ext uri="{BB962C8B-B14F-4D97-AF65-F5344CB8AC3E}">
        <p14:creationId xmlns:p14="http://schemas.microsoft.com/office/powerpoint/2010/main" val="146560456"/>
      </p:ext>
    </p:extLst>
  </p:cSld>
  <p:clrMapOvr>
    <a:masterClrMapping/>
  </p:clrMapOvr>
  <p:transition>
    <p:zoom dir="in"/>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a:defRPr/>
            </a:pPr>
            <a:r>
              <a:rPr lang="zh-CN" altLang="en-US" dirty="0" smtClean="0">
                <a:solidFill>
                  <a:schemeClr val="tx1"/>
                </a:solidFill>
                <a:latin typeface="+mj-ea"/>
              </a:rPr>
              <a:t>页面置换算法</a:t>
            </a:r>
          </a:p>
        </p:txBody>
      </p:sp>
      <p:sp>
        <p:nvSpPr>
          <p:cNvPr id="59395" name="Rectangle 3"/>
          <p:cNvSpPr>
            <a:spLocks noGrp="1" noChangeArrowheads="1"/>
          </p:cNvSpPr>
          <p:nvPr>
            <p:ph type="body" sz="half" idx="1"/>
          </p:nvPr>
        </p:nvSpPr>
        <p:spPr>
          <a:xfrm>
            <a:off x="560388" y="1412875"/>
            <a:ext cx="7056437" cy="719138"/>
          </a:xfrm>
        </p:spPr>
        <p:txBody>
          <a:bodyPr/>
          <a:lstStyle/>
          <a:p>
            <a:r>
              <a:rPr kumimoji="1" lang="en-US" altLang="zh-CN" sz="2800" b="1" dirty="0" smtClean="0">
                <a:solidFill>
                  <a:srgbClr val="FFFF00"/>
                </a:solidFill>
              </a:rPr>
              <a:t>Clock</a:t>
            </a:r>
            <a:r>
              <a:rPr kumimoji="1" lang="zh-CN" altLang="en-US" sz="2800" b="1" dirty="0" smtClean="0">
                <a:solidFill>
                  <a:srgbClr val="FFFF00"/>
                </a:solidFill>
              </a:rPr>
              <a:t>置换算法（最近未使用算法）</a:t>
            </a:r>
          </a:p>
        </p:txBody>
      </p:sp>
      <p:grpSp>
        <p:nvGrpSpPr>
          <p:cNvPr id="59396" name="Group 4"/>
          <p:cNvGrpSpPr>
            <a:grpSpLocks/>
          </p:cNvGrpSpPr>
          <p:nvPr/>
        </p:nvGrpSpPr>
        <p:grpSpPr bwMode="auto">
          <a:xfrm>
            <a:off x="273050" y="2060575"/>
            <a:ext cx="9490075" cy="4652963"/>
            <a:chOff x="172" y="1298"/>
            <a:chExt cx="5978" cy="2931"/>
          </a:xfrm>
        </p:grpSpPr>
        <p:sp>
          <p:nvSpPr>
            <p:cNvPr id="59397" name="Rectangle 5"/>
            <p:cNvSpPr>
              <a:spLocks noChangeArrowheads="1"/>
            </p:cNvSpPr>
            <p:nvPr/>
          </p:nvSpPr>
          <p:spPr bwMode="auto">
            <a:xfrm>
              <a:off x="172" y="1298"/>
              <a:ext cx="5978" cy="2931"/>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59398" name="Object 6"/>
            <p:cNvGraphicFramePr>
              <a:graphicFrameLocks noChangeAspect="1"/>
            </p:cNvGraphicFramePr>
            <p:nvPr/>
          </p:nvGraphicFramePr>
          <p:xfrm>
            <a:off x="272" y="1344"/>
            <a:ext cx="5810" cy="2766"/>
          </p:xfrm>
          <a:graphic>
            <a:graphicData uri="http://schemas.openxmlformats.org/presentationml/2006/ole">
              <mc:AlternateContent xmlns:mc="http://schemas.openxmlformats.org/markup-compatibility/2006">
                <mc:Choice xmlns:v="urn:schemas-microsoft-com:vml" Requires="v">
                  <p:oleObj spid="_x0000_s59402" name="Visio" r:id="rId3" imgW="3700191" imgH="1616977" progId="Visio.Drawing.11">
                    <p:embed/>
                  </p:oleObj>
                </mc:Choice>
                <mc:Fallback>
                  <p:oleObj name="Visio" r:id="rId3" imgW="3700191" imgH="1616977"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 y="1344"/>
                          <a:ext cx="5810" cy="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kumimoji="1" lang="zh-CN" altLang="en-US" dirty="0" smtClean="0">
                <a:solidFill>
                  <a:srgbClr val="FFFF00"/>
                </a:solidFill>
              </a:rPr>
              <a:t>改</a:t>
            </a:r>
            <a:r>
              <a:rPr lang="zh-CN" altLang="en-US" dirty="0" smtClean="0">
                <a:solidFill>
                  <a:srgbClr val="FFFF00"/>
                </a:solidFill>
                <a:latin typeface="+mj-ea"/>
              </a:rPr>
              <a:t>进</a:t>
            </a:r>
            <a:r>
              <a:rPr kumimoji="1" lang="zh-CN" altLang="en-US" dirty="0" smtClean="0">
                <a:solidFill>
                  <a:srgbClr val="FFFF00"/>
                </a:solidFill>
              </a:rPr>
              <a:t>型</a:t>
            </a:r>
            <a:r>
              <a:rPr kumimoji="1" lang="en-US" altLang="zh-CN" dirty="0" smtClean="0">
                <a:solidFill>
                  <a:srgbClr val="FFFF00"/>
                </a:solidFill>
              </a:rPr>
              <a:t>Clock</a:t>
            </a:r>
            <a:r>
              <a:rPr kumimoji="1" lang="zh-CN" altLang="en-US" dirty="0" smtClean="0">
                <a:solidFill>
                  <a:srgbClr val="FFFF00"/>
                </a:solidFill>
              </a:rPr>
              <a:t>置换算法</a:t>
            </a:r>
          </a:p>
        </p:txBody>
      </p:sp>
      <p:sp>
        <p:nvSpPr>
          <p:cNvPr id="60419" name="Rectangle 3"/>
          <p:cNvSpPr>
            <a:spLocks noGrp="1" noChangeArrowheads="1"/>
          </p:cNvSpPr>
          <p:nvPr>
            <p:ph type="body" idx="1"/>
          </p:nvPr>
        </p:nvSpPr>
        <p:spPr>
          <a:xfrm>
            <a:off x="55563" y="1484313"/>
            <a:ext cx="6985000" cy="1368425"/>
          </a:xfrm>
        </p:spPr>
        <p:txBody>
          <a:bodyPr/>
          <a:lstStyle/>
          <a:p>
            <a:pPr>
              <a:lnSpc>
                <a:spcPct val="90000"/>
              </a:lnSpc>
              <a:spcBef>
                <a:spcPct val="0"/>
              </a:spcBef>
              <a:spcAft>
                <a:spcPct val="30000"/>
              </a:spcAft>
              <a:buFont typeface="Wingdings" panose="05000000000000000000" pitchFamily="2" charset="2"/>
              <a:buNone/>
            </a:pPr>
            <a:r>
              <a:rPr kumimoji="1" lang="zh-CN" altLang="en-US" sz="2400" b="1" smtClean="0"/>
              <a:t>		访问位</a:t>
            </a:r>
            <a:r>
              <a:rPr kumimoji="1" lang="en-US" altLang="zh-CN" sz="2400" b="1" smtClean="0"/>
              <a:t>A</a:t>
            </a:r>
            <a:r>
              <a:rPr kumimoji="1" lang="zh-CN" altLang="en-US" sz="2400" b="1" smtClean="0"/>
              <a:t>和修改位</a:t>
            </a:r>
            <a:r>
              <a:rPr kumimoji="1" lang="en-US" altLang="zh-CN" sz="2400" b="1" smtClean="0"/>
              <a:t>M</a:t>
            </a:r>
            <a:r>
              <a:rPr kumimoji="1" lang="zh-CN" altLang="en-US" sz="2400" b="1" smtClean="0"/>
              <a:t>可以组合成下面四种类型的页面，如右图所示：</a:t>
            </a:r>
          </a:p>
          <a:p>
            <a:pPr>
              <a:lnSpc>
                <a:spcPct val="90000"/>
              </a:lnSpc>
              <a:buFont typeface="Wingdings" panose="05000000000000000000" pitchFamily="2" charset="2"/>
              <a:buNone/>
            </a:pPr>
            <a:r>
              <a:rPr kumimoji="1" lang="zh-CN" altLang="en-US" sz="2400" b="1" smtClean="0"/>
              <a:t>	</a:t>
            </a:r>
            <a:r>
              <a:rPr kumimoji="1" lang="zh-CN" altLang="en-US" sz="2400" b="1" smtClean="0">
                <a:solidFill>
                  <a:srgbClr val="FFFF00"/>
                </a:solidFill>
              </a:rPr>
              <a:t>执行过程</a:t>
            </a:r>
            <a:r>
              <a:rPr kumimoji="1" lang="zh-CN" altLang="en-US" sz="2400" b="1" smtClean="0"/>
              <a:t>：   </a:t>
            </a:r>
          </a:p>
        </p:txBody>
      </p:sp>
      <p:grpSp>
        <p:nvGrpSpPr>
          <p:cNvPr id="60420" name="Group 4"/>
          <p:cNvGrpSpPr>
            <a:grpSpLocks/>
          </p:cNvGrpSpPr>
          <p:nvPr/>
        </p:nvGrpSpPr>
        <p:grpSpPr bwMode="auto">
          <a:xfrm>
            <a:off x="7832725" y="1279525"/>
            <a:ext cx="1589088" cy="1573213"/>
            <a:chOff x="4934" y="942"/>
            <a:chExt cx="1001" cy="991"/>
          </a:xfrm>
        </p:grpSpPr>
        <p:sp>
          <p:nvSpPr>
            <p:cNvPr id="60422" name="Text Box 5"/>
            <p:cNvSpPr txBox="1">
              <a:spLocks noChangeArrowheads="1"/>
            </p:cNvSpPr>
            <p:nvPr/>
          </p:nvSpPr>
          <p:spPr bwMode="auto">
            <a:xfrm>
              <a:off x="4934" y="942"/>
              <a:ext cx="635" cy="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10000"/>
                </a:spcBef>
                <a:buClrTx/>
                <a:buFontTx/>
                <a:buNone/>
              </a:pPr>
              <a:r>
                <a:rPr lang="en-US" altLang="zh-CN" sz="1800">
                  <a:latin typeface="Arial" panose="020B0604020202020204" pitchFamily="34" charset="0"/>
                </a:rPr>
                <a:t>A    M</a:t>
              </a:r>
            </a:p>
            <a:p>
              <a:pPr>
                <a:spcBef>
                  <a:spcPct val="10000"/>
                </a:spcBef>
                <a:buClrTx/>
                <a:buFontTx/>
                <a:buNone/>
              </a:pPr>
              <a:r>
                <a:rPr lang="zh-CN" altLang="en-US" sz="1800">
                  <a:latin typeface="Arial" panose="020B0604020202020204" pitchFamily="34" charset="0"/>
                </a:rPr>
                <a:t>0     0 </a:t>
              </a:r>
            </a:p>
            <a:p>
              <a:pPr>
                <a:spcBef>
                  <a:spcPct val="10000"/>
                </a:spcBef>
                <a:buClrTx/>
                <a:buFontTx/>
                <a:buNone/>
              </a:pPr>
              <a:r>
                <a:rPr lang="zh-CN" altLang="en-US" sz="1800">
                  <a:latin typeface="Arial" panose="020B0604020202020204" pitchFamily="34" charset="0"/>
                </a:rPr>
                <a:t>0     1</a:t>
              </a:r>
            </a:p>
            <a:p>
              <a:pPr>
                <a:spcBef>
                  <a:spcPct val="10000"/>
                </a:spcBef>
                <a:buClrTx/>
                <a:buFontTx/>
                <a:buNone/>
              </a:pPr>
              <a:r>
                <a:rPr lang="zh-CN" altLang="en-US" sz="1800">
                  <a:latin typeface="Arial" panose="020B0604020202020204" pitchFamily="34" charset="0"/>
                </a:rPr>
                <a:t>1     0</a:t>
              </a:r>
            </a:p>
            <a:p>
              <a:pPr>
                <a:spcBef>
                  <a:spcPct val="10000"/>
                </a:spcBef>
                <a:buClrTx/>
                <a:buFontTx/>
                <a:buNone/>
              </a:pPr>
              <a:r>
                <a:rPr lang="zh-CN" altLang="en-US" sz="1800">
                  <a:latin typeface="Arial" panose="020B0604020202020204" pitchFamily="34" charset="0"/>
                </a:rPr>
                <a:t>1     1</a:t>
              </a:r>
            </a:p>
          </p:txBody>
        </p:sp>
        <p:sp>
          <p:nvSpPr>
            <p:cNvPr id="60423" name="Line 6"/>
            <p:cNvSpPr>
              <a:spLocks noChangeShapeType="1"/>
            </p:cNvSpPr>
            <p:nvPr/>
          </p:nvSpPr>
          <p:spPr bwMode="auto">
            <a:xfrm flipV="1">
              <a:off x="5545" y="966"/>
              <a:ext cx="0" cy="9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4" name="Text Box 7"/>
            <p:cNvSpPr txBox="1">
              <a:spLocks noChangeArrowheads="1"/>
            </p:cNvSpPr>
            <p:nvPr/>
          </p:nvSpPr>
          <p:spPr bwMode="auto">
            <a:xfrm>
              <a:off x="5705" y="965"/>
              <a:ext cx="2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10000"/>
                </a:spcBef>
                <a:buClrTx/>
                <a:buFontTx/>
                <a:buNone/>
              </a:pPr>
              <a:r>
                <a:rPr lang="zh-CN" altLang="en-US" sz="1800">
                  <a:latin typeface="Arial" panose="020B0604020202020204" pitchFamily="34" charset="0"/>
                </a:rPr>
                <a:t>淘汰优先级</a:t>
              </a:r>
            </a:p>
          </p:txBody>
        </p:sp>
      </p:grpSp>
      <p:sp>
        <p:nvSpPr>
          <p:cNvPr id="60421" name="Text Box 8"/>
          <p:cNvSpPr txBox="1">
            <a:spLocks noChangeArrowheads="1"/>
          </p:cNvSpPr>
          <p:nvPr/>
        </p:nvSpPr>
        <p:spPr bwMode="auto">
          <a:xfrm>
            <a:off x="415925" y="2781300"/>
            <a:ext cx="9145588" cy="370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FontTx/>
              <a:buNone/>
            </a:pPr>
            <a:r>
              <a:rPr kumimoji="1" lang="en-US" altLang="zh-CN" sz="2400">
                <a:latin typeface="Arial" panose="020B0604020202020204" pitchFamily="34" charset="0"/>
              </a:rPr>
              <a:t>     (1) </a:t>
            </a:r>
            <a:r>
              <a:rPr kumimoji="1" lang="zh-CN" altLang="en-US" sz="2400">
                <a:latin typeface="Arial" panose="020B0604020202020204" pitchFamily="34" charset="0"/>
              </a:rPr>
              <a:t>从指针所指示的当前位置开始，扫描循环队列，寻找</a:t>
            </a:r>
            <a:r>
              <a:rPr kumimoji="1" lang="en-US" altLang="zh-CN" sz="2400">
                <a:latin typeface="Arial" panose="020B0604020202020204" pitchFamily="34" charset="0"/>
              </a:rPr>
              <a:t>A=0</a:t>
            </a:r>
            <a:r>
              <a:rPr kumimoji="1" lang="zh-CN" altLang="en-US" sz="2400">
                <a:latin typeface="Arial" panose="020B0604020202020204" pitchFamily="34" charset="0"/>
              </a:rPr>
              <a:t>且</a:t>
            </a:r>
            <a:r>
              <a:rPr kumimoji="1" lang="en-US" altLang="zh-CN" sz="2400">
                <a:latin typeface="Arial" panose="020B0604020202020204" pitchFamily="34" charset="0"/>
              </a:rPr>
              <a:t>M=0</a:t>
            </a:r>
            <a:r>
              <a:rPr kumimoji="1" lang="zh-CN" altLang="en-US" sz="2400">
                <a:latin typeface="Arial" panose="020B0604020202020204" pitchFamily="34" charset="0"/>
              </a:rPr>
              <a:t>的第一类页面，将所遇到的第一个页面作为所选中的淘汰页。 在第一次扫描期间不改变访问位</a:t>
            </a:r>
            <a:r>
              <a:rPr kumimoji="1" lang="en-US" altLang="zh-CN" sz="2400">
                <a:latin typeface="Arial" panose="020B0604020202020204" pitchFamily="34" charset="0"/>
              </a:rPr>
              <a:t>A</a:t>
            </a:r>
            <a:r>
              <a:rPr kumimoji="1" lang="zh-CN" altLang="en-US" sz="2400">
                <a:latin typeface="Arial" panose="020B0604020202020204" pitchFamily="34" charset="0"/>
              </a:rPr>
              <a:t>。</a:t>
            </a:r>
          </a:p>
          <a:p>
            <a:pPr>
              <a:lnSpc>
                <a:spcPct val="110000"/>
              </a:lnSpc>
              <a:spcBef>
                <a:spcPct val="0"/>
              </a:spcBef>
              <a:buClrTx/>
              <a:buFontTx/>
              <a:buNone/>
            </a:pPr>
            <a:r>
              <a:rPr kumimoji="1" lang="en-US" altLang="zh-CN" sz="2400">
                <a:latin typeface="Arial" panose="020B0604020202020204" pitchFamily="34" charset="0"/>
              </a:rPr>
              <a:t>      (2) </a:t>
            </a:r>
            <a:r>
              <a:rPr kumimoji="1" lang="zh-CN" altLang="en-US" sz="2400">
                <a:latin typeface="Arial" panose="020B0604020202020204" pitchFamily="34" charset="0"/>
              </a:rPr>
              <a:t>如果第一步失败，则开始第二轮扫描，寻找</a:t>
            </a:r>
            <a:r>
              <a:rPr kumimoji="1" lang="en-US" altLang="zh-CN" sz="2400">
                <a:latin typeface="Arial" panose="020B0604020202020204" pitchFamily="34" charset="0"/>
              </a:rPr>
              <a:t>A=0</a:t>
            </a:r>
            <a:r>
              <a:rPr kumimoji="1" lang="zh-CN" altLang="en-US" sz="2400">
                <a:latin typeface="Arial" panose="020B0604020202020204" pitchFamily="34" charset="0"/>
              </a:rPr>
              <a:t>且</a:t>
            </a:r>
            <a:r>
              <a:rPr kumimoji="1" lang="en-US" altLang="zh-CN" sz="2400">
                <a:latin typeface="Arial" panose="020B0604020202020204" pitchFamily="34" charset="0"/>
              </a:rPr>
              <a:t>M=1</a:t>
            </a:r>
            <a:r>
              <a:rPr kumimoji="1" lang="zh-CN" altLang="en-US" sz="2400">
                <a:latin typeface="Arial" panose="020B0604020202020204" pitchFamily="34" charset="0"/>
              </a:rPr>
              <a:t>的第二类页面，将所遇到的第一个这类页面作为淘汰页。在第二轮扫描期间，将所有扫描过的页面的访问位都置</a:t>
            </a:r>
            <a:r>
              <a:rPr kumimoji="1" lang="en-US" altLang="zh-CN" sz="2400">
                <a:latin typeface="Arial" panose="020B0604020202020204" pitchFamily="34" charset="0"/>
              </a:rPr>
              <a:t>0</a:t>
            </a:r>
            <a:r>
              <a:rPr kumimoji="1" lang="zh-CN" altLang="en-US" sz="2400">
                <a:latin typeface="Arial" panose="020B0604020202020204" pitchFamily="34" charset="0"/>
              </a:rPr>
              <a:t>。</a:t>
            </a:r>
          </a:p>
          <a:p>
            <a:pPr>
              <a:lnSpc>
                <a:spcPct val="110000"/>
              </a:lnSpc>
              <a:spcBef>
                <a:spcPct val="0"/>
              </a:spcBef>
              <a:buClrTx/>
              <a:buFontTx/>
              <a:buNone/>
            </a:pPr>
            <a:r>
              <a:rPr kumimoji="1" lang="zh-CN" altLang="en-US" sz="2400">
                <a:latin typeface="Arial" panose="020B0604020202020204" pitchFamily="34" charset="0"/>
              </a:rPr>
              <a:t>      </a:t>
            </a:r>
            <a:r>
              <a:rPr kumimoji="1" lang="en-US" altLang="zh-CN" sz="2400">
                <a:latin typeface="Arial" panose="020B0604020202020204" pitchFamily="34" charset="0"/>
              </a:rPr>
              <a:t>(3) </a:t>
            </a:r>
            <a:r>
              <a:rPr kumimoji="1" lang="zh-CN" altLang="en-US" sz="2400">
                <a:latin typeface="Arial" panose="020B0604020202020204" pitchFamily="34" charset="0"/>
              </a:rPr>
              <a:t>如果第二步也失败，则将指针返回到开始的位置，然后重复第一步，如果仍失败，必要时再重复第二步，此时就一定能找到被淘汰的页。</a:t>
            </a:r>
            <a:endParaRPr lang="zh-CN" altLang="en-US" sz="2400">
              <a:latin typeface="Arial" panose="020B0604020202020204" pitchFamily="34" charset="0"/>
            </a:endParaRPr>
          </a:p>
        </p:txBody>
      </p:sp>
    </p:spTree>
  </p:cSld>
  <p:clrMapOvr>
    <a:masterClrMapping/>
  </p:clrMapOvr>
  <p:transition>
    <p:zoom dir="in"/>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488950" y="1341438"/>
            <a:ext cx="8928100" cy="5040312"/>
          </a:xfrm>
        </p:spPr>
        <p:txBody>
          <a:bodyPr/>
          <a:lstStyle/>
          <a:p>
            <a:pPr>
              <a:spcBef>
                <a:spcPts val="600"/>
              </a:spcBef>
              <a:spcAft>
                <a:spcPts val="1800"/>
              </a:spcAft>
              <a:buFont typeface="Wingdings" panose="05000000000000000000" pitchFamily="2" charset="2"/>
              <a:buNone/>
            </a:pPr>
            <a:r>
              <a:rPr lang="zh-CN" altLang="en-US" sz="2600" b="1" smtClean="0"/>
              <a:t>页面缓冲算法</a:t>
            </a:r>
            <a:r>
              <a:rPr lang="en-US" altLang="zh-CN" sz="2600" b="1" smtClean="0"/>
              <a:t>(page buffering)</a:t>
            </a:r>
            <a:r>
              <a:rPr lang="en-US" altLang="zh-CN" sz="2600" b="1" smtClean="0">
                <a:solidFill>
                  <a:srgbClr val="FFFF00"/>
                </a:solidFill>
              </a:rPr>
              <a:t>—</a:t>
            </a:r>
            <a:r>
              <a:rPr lang="zh-CN" altLang="en-US" sz="2600" b="1" smtClean="0">
                <a:solidFill>
                  <a:srgbClr val="FFFF00"/>
                </a:solidFill>
              </a:rPr>
              <a:t>换出</a:t>
            </a:r>
            <a:endParaRPr lang="en-US" altLang="zh-CN" sz="2600" b="1" smtClean="0">
              <a:solidFill>
                <a:srgbClr val="FFFF00"/>
              </a:solidFill>
            </a:endParaRPr>
          </a:p>
          <a:p>
            <a:r>
              <a:rPr lang="zh-CN" altLang="en-US" sz="2600" b="1" smtClean="0"/>
              <a:t>它是对</a:t>
            </a:r>
            <a:r>
              <a:rPr lang="en-US" altLang="zh-CN" sz="2600" b="1" smtClean="0"/>
              <a:t>FIFO</a:t>
            </a:r>
            <a:r>
              <a:rPr lang="zh-CN" altLang="en-US" sz="2600" b="1" smtClean="0"/>
              <a:t>算法的发展，通过对被置换页面的缓冲，有机会找回刚被置换的页面；</a:t>
            </a:r>
            <a:endParaRPr lang="en-US" altLang="zh-CN" sz="2600" b="1" smtClean="0"/>
          </a:p>
          <a:p>
            <a:r>
              <a:rPr lang="zh-CN" altLang="en-US" sz="2600" b="1" smtClean="0"/>
              <a:t>被置换页面的选择和处理：用</a:t>
            </a:r>
            <a:r>
              <a:rPr lang="en-US" altLang="zh-CN" sz="2600" b="1" smtClean="0"/>
              <a:t>FIFO</a:t>
            </a:r>
            <a:r>
              <a:rPr lang="zh-CN" altLang="en-US" sz="2600" b="1" smtClean="0"/>
              <a:t>算法选择被置换页，把被置换的页面放入两个链表之一</a:t>
            </a:r>
          </a:p>
          <a:p>
            <a:pPr lvl="1"/>
            <a:r>
              <a:rPr lang="zh-CN" altLang="en-US" sz="2600" b="1" smtClean="0"/>
              <a:t>如果页面未被修改，就将其归入空闲页面链表的末尾；</a:t>
            </a:r>
          </a:p>
          <a:p>
            <a:pPr lvl="1"/>
            <a:r>
              <a:rPr lang="zh-CN" altLang="en-US" sz="2600" b="1" smtClean="0"/>
              <a:t>否则将其归入到已修改页面链表；</a:t>
            </a:r>
            <a:endParaRPr lang="en-US" altLang="zh-CN" sz="2600" b="1" smtClean="0"/>
          </a:p>
          <a:p>
            <a:pPr lvl="1"/>
            <a:r>
              <a:rPr lang="zh-CN" altLang="en-US" sz="2600" b="1" smtClean="0"/>
              <a:t>当已修改页面达到一定数目后，再将它们一起调出到外存，然后将它们归入空闲页面链表，这样能大大减少</a:t>
            </a:r>
            <a:r>
              <a:rPr lang="en-US" altLang="zh-CN" sz="2600" b="1" smtClean="0"/>
              <a:t>I/O</a:t>
            </a:r>
            <a:r>
              <a:rPr lang="zh-CN" altLang="en-US" sz="2600" b="1" smtClean="0"/>
              <a:t>操作的次数。</a:t>
            </a:r>
          </a:p>
          <a:p>
            <a:pPr lvl="1"/>
            <a:endParaRPr lang="zh-CN" altLang="en-US" sz="2600" b="1" smtClean="0"/>
          </a:p>
        </p:txBody>
      </p:sp>
      <p:sp>
        <p:nvSpPr>
          <p:cNvPr id="6" name="Rectangle 2"/>
          <p:cNvSpPr>
            <a:spLocks noGrp="1" noChangeArrowheads="1"/>
          </p:cNvSpPr>
          <p:nvPr>
            <p:ph type="title"/>
          </p:nvPr>
        </p:nvSpPr>
        <p:spPr/>
        <p:txBody>
          <a:bodyPr/>
          <a:lstStyle/>
          <a:p>
            <a:pPr>
              <a:defRPr/>
            </a:pPr>
            <a:r>
              <a:rPr lang="zh-CN" altLang="en-US" dirty="0" smtClean="0">
                <a:solidFill>
                  <a:schemeClr val="tx1"/>
                </a:solidFill>
                <a:latin typeface="+mj-ea"/>
              </a:rPr>
              <a:t>页面置换算法</a:t>
            </a:r>
          </a:p>
        </p:txBody>
      </p:sp>
    </p:spTree>
  </p:cSld>
  <p:clrMapOvr>
    <a:masterClrMapping/>
  </p:clrMapOvr>
  <p:transition>
    <p:zoom dir="in"/>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631825" y="1484313"/>
            <a:ext cx="8634413" cy="5113337"/>
          </a:xfrm>
        </p:spPr>
        <p:txBody>
          <a:bodyPr/>
          <a:lstStyle/>
          <a:p>
            <a:pPr>
              <a:lnSpc>
                <a:spcPct val="120000"/>
              </a:lnSpc>
              <a:spcAft>
                <a:spcPts val="1800"/>
              </a:spcAft>
              <a:buFont typeface="Wingdings" panose="05000000000000000000" pitchFamily="2" charset="2"/>
              <a:buNone/>
            </a:pPr>
            <a:r>
              <a:rPr lang="zh-CN" altLang="en-US" sz="2600" b="1" smtClean="0"/>
              <a:t>页面缓冲算法</a:t>
            </a:r>
            <a:r>
              <a:rPr lang="en-US" altLang="zh-CN" sz="2600" b="1" smtClean="0"/>
              <a:t>(page buffering)</a:t>
            </a:r>
            <a:r>
              <a:rPr lang="en-US" altLang="zh-CN" sz="2600" b="1" smtClean="0">
                <a:solidFill>
                  <a:srgbClr val="FFFF00"/>
                </a:solidFill>
              </a:rPr>
              <a:t>—</a:t>
            </a:r>
            <a:r>
              <a:rPr lang="zh-CN" altLang="en-US" sz="2600" b="1" smtClean="0">
                <a:solidFill>
                  <a:srgbClr val="FFFF00"/>
                </a:solidFill>
              </a:rPr>
              <a:t>调入</a:t>
            </a:r>
            <a:endParaRPr lang="en-US" altLang="zh-CN" sz="2600" b="1" smtClean="0"/>
          </a:p>
          <a:p>
            <a:pPr>
              <a:lnSpc>
                <a:spcPct val="120000"/>
              </a:lnSpc>
            </a:pPr>
            <a:r>
              <a:rPr lang="zh-CN" altLang="en-US" sz="2600" b="1" smtClean="0"/>
              <a:t>空闲页面和已修改页面，仍停留在内存中一段时间，如果这些页面被再次访问，这些被访问的页面可以返还作为进程的内存页。这只需较小开销。</a:t>
            </a:r>
            <a:endParaRPr lang="en-US" altLang="zh-CN" sz="2600" b="1" smtClean="0"/>
          </a:p>
          <a:p>
            <a:pPr>
              <a:lnSpc>
                <a:spcPct val="120000"/>
              </a:lnSpc>
            </a:pPr>
            <a:r>
              <a:rPr lang="zh-CN" altLang="en-US" sz="2600" b="1" smtClean="0"/>
              <a:t>当需要调入新的物理页面时，将新页面内容读入到空闲页面链表的第一项所指的页面，然后将第一项删除。</a:t>
            </a:r>
          </a:p>
          <a:p>
            <a:pPr>
              <a:lnSpc>
                <a:spcPct val="120000"/>
              </a:lnSpc>
            </a:pPr>
            <a:endParaRPr lang="zh-CN" altLang="en-US" sz="2600" b="1" smtClean="0"/>
          </a:p>
        </p:txBody>
      </p:sp>
      <p:sp>
        <p:nvSpPr>
          <p:cNvPr id="3" name="Rectangle 2"/>
          <p:cNvSpPr>
            <a:spLocks noGrp="1" noChangeArrowheads="1"/>
          </p:cNvSpPr>
          <p:nvPr>
            <p:ph type="title"/>
          </p:nvPr>
        </p:nvSpPr>
        <p:spPr/>
        <p:txBody>
          <a:bodyPr/>
          <a:lstStyle/>
          <a:p>
            <a:pPr>
              <a:defRPr/>
            </a:pPr>
            <a:r>
              <a:rPr lang="zh-CN" altLang="en-US" dirty="0" smtClean="0">
                <a:solidFill>
                  <a:schemeClr val="tx1"/>
                </a:solidFill>
                <a:latin typeface="+mj-ea"/>
              </a:rPr>
              <a:t>页面置换算法</a:t>
            </a:r>
          </a:p>
        </p:txBody>
      </p:sp>
    </p:spTree>
  </p:cSld>
  <p:clrMapOvr>
    <a:masterClrMapping/>
  </p:clrMapOvr>
  <p:transition>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666750" y="1617663"/>
            <a:ext cx="8750300" cy="4114800"/>
          </a:xfrm>
        </p:spPr>
        <p:txBody>
          <a:bodyPr/>
          <a:lstStyle/>
          <a:p>
            <a:pPr marL="0" indent="0">
              <a:lnSpc>
                <a:spcPct val="120000"/>
              </a:lnSpc>
              <a:spcBef>
                <a:spcPts val="600"/>
              </a:spcBef>
              <a:spcAft>
                <a:spcPts val="600"/>
              </a:spcAft>
              <a:buFont typeface="Wingdings" panose="05000000000000000000" pitchFamily="2" charset="2"/>
              <a:buNone/>
              <a:defRPr/>
            </a:pPr>
            <a:r>
              <a:rPr lang="zh-CN" altLang="en-US" sz="2800" b="1" dirty="0" smtClean="0"/>
              <a:t>基本分页式存储管理</a:t>
            </a:r>
            <a:endParaRPr lang="en-US" altLang="zh-CN" sz="2800" b="1" dirty="0" smtClean="0">
              <a:solidFill>
                <a:srgbClr val="FFFF00"/>
              </a:solidFill>
            </a:endParaRPr>
          </a:p>
          <a:p>
            <a:pPr>
              <a:lnSpc>
                <a:spcPct val="120000"/>
              </a:lnSpc>
              <a:spcBef>
                <a:spcPts val="600"/>
              </a:spcBef>
              <a:spcAft>
                <a:spcPts val="600"/>
              </a:spcAft>
              <a:defRPr/>
            </a:pPr>
            <a:r>
              <a:rPr lang="zh-CN" altLang="en-US" sz="2800" b="1" dirty="0" smtClean="0">
                <a:solidFill>
                  <a:srgbClr val="FFFF00"/>
                </a:solidFill>
              </a:rPr>
              <a:t>优点</a:t>
            </a:r>
            <a:r>
              <a:rPr lang="zh-CN" altLang="en-US" sz="2800" b="1" dirty="0" smtClean="0"/>
              <a:t>：</a:t>
            </a:r>
          </a:p>
          <a:p>
            <a:pPr lvl="1">
              <a:lnSpc>
                <a:spcPct val="120000"/>
              </a:lnSpc>
              <a:spcBef>
                <a:spcPts val="600"/>
              </a:spcBef>
              <a:spcAft>
                <a:spcPts val="600"/>
              </a:spcAft>
              <a:defRPr/>
            </a:pPr>
            <a:r>
              <a:rPr lang="zh-CN" altLang="en-US" sz="2800" b="1" dirty="0" smtClean="0"/>
              <a:t>没有外碎片，每个内碎片不超过页大小</a:t>
            </a:r>
          </a:p>
          <a:p>
            <a:pPr lvl="1">
              <a:lnSpc>
                <a:spcPct val="120000"/>
              </a:lnSpc>
              <a:spcBef>
                <a:spcPts val="600"/>
              </a:spcBef>
              <a:spcAft>
                <a:spcPts val="600"/>
              </a:spcAft>
              <a:defRPr/>
            </a:pPr>
            <a:r>
              <a:rPr lang="zh-CN" altLang="en-US" sz="2800" b="1" dirty="0" smtClean="0"/>
              <a:t>一个程序不必连续存放</a:t>
            </a:r>
          </a:p>
          <a:p>
            <a:pPr>
              <a:lnSpc>
                <a:spcPct val="120000"/>
              </a:lnSpc>
              <a:spcBef>
                <a:spcPts val="600"/>
              </a:spcBef>
              <a:spcAft>
                <a:spcPts val="600"/>
              </a:spcAft>
              <a:defRPr/>
            </a:pPr>
            <a:r>
              <a:rPr lang="zh-CN" altLang="en-US" sz="2800" b="1" dirty="0" smtClean="0">
                <a:solidFill>
                  <a:srgbClr val="FFFF00"/>
                </a:solidFill>
              </a:rPr>
              <a:t>缺点</a:t>
            </a:r>
            <a:r>
              <a:rPr lang="zh-CN" altLang="en-US" sz="2800" b="1" dirty="0" smtClean="0"/>
              <a:t>：程序全部装入内存</a:t>
            </a:r>
          </a:p>
        </p:txBody>
      </p:sp>
      <p:sp>
        <p:nvSpPr>
          <p:cNvPr id="9219" name="Rectangle 2"/>
          <p:cNvSpPr>
            <a:spLocks noGrp="1" noChangeArrowheads="1"/>
          </p:cNvSpPr>
          <p:nvPr>
            <p:ph type="title"/>
          </p:nvPr>
        </p:nvSpPr>
        <p:spPr>
          <a:xfrm>
            <a:off x="742950" y="381000"/>
            <a:ext cx="8420100" cy="762000"/>
          </a:xfrm>
        </p:spPr>
        <p:txBody>
          <a:bodyPr/>
          <a:lstStyle/>
          <a:p>
            <a:r>
              <a:rPr lang="zh-CN" altLang="en-US" smtClean="0"/>
              <a:t>基本分页式存储管理</a:t>
            </a:r>
            <a:endParaRPr lang="en-US" altLang="zh-CN" smtClean="0"/>
          </a:p>
        </p:txBody>
      </p:sp>
    </p:spTree>
  </p:cSld>
  <p:clrMapOvr>
    <a:masterClrMapping/>
  </p:clrMapOvr>
  <p:transition>
    <p:zoom dir="in"/>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smtClean="0"/>
              <a:t>思考</a:t>
            </a:r>
          </a:p>
        </p:txBody>
      </p:sp>
      <p:sp>
        <p:nvSpPr>
          <p:cNvPr id="63491" name="Rectangle 3"/>
          <p:cNvSpPr>
            <a:spLocks noGrp="1" noChangeArrowheads="1"/>
          </p:cNvSpPr>
          <p:nvPr>
            <p:ph type="body" idx="1"/>
          </p:nvPr>
        </p:nvSpPr>
        <p:spPr>
          <a:xfrm>
            <a:off x="704850" y="1989138"/>
            <a:ext cx="8712200" cy="4495800"/>
          </a:xfrm>
        </p:spPr>
        <p:txBody>
          <a:bodyPr/>
          <a:lstStyle/>
          <a:p>
            <a:pPr>
              <a:lnSpc>
                <a:spcPct val="120000"/>
              </a:lnSpc>
            </a:pPr>
            <a:r>
              <a:rPr lang="zh-CN" altLang="en-US" sz="2400" b="1" smtClean="0"/>
              <a:t>在一个请求分页系统中，假如一个作业的页面走向为</a:t>
            </a:r>
            <a:r>
              <a:rPr lang="en-US" altLang="zh-CN" sz="2400" b="1" smtClean="0"/>
              <a:t>4</a:t>
            </a:r>
            <a:r>
              <a:rPr lang="zh-CN" altLang="en-US" sz="2400" b="1" smtClean="0"/>
              <a:t>，</a:t>
            </a:r>
            <a:r>
              <a:rPr lang="en-US" altLang="zh-CN" sz="2400" b="1" smtClean="0"/>
              <a:t>3</a:t>
            </a:r>
            <a:r>
              <a:rPr lang="zh-CN" altLang="en-US" sz="2400" b="1" smtClean="0"/>
              <a:t>，</a:t>
            </a:r>
            <a:r>
              <a:rPr lang="en-US" altLang="zh-CN" sz="2400" b="1" smtClean="0"/>
              <a:t>2</a:t>
            </a:r>
            <a:r>
              <a:rPr lang="zh-CN" altLang="en-US" sz="2400" b="1" smtClean="0"/>
              <a:t>，</a:t>
            </a:r>
            <a:r>
              <a:rPr lang="en-US" altLang="zh-CN" sz="2400" b="1" smtClean="0"/>
              <a:t>1</a:t>
            </a:r>
            <a:r>
              <a:rPr lang="zh-CN" altLang="en-US" sz="2400" b="1" smtClean="0"/>
              <a:t>，</a:t>
            </a:r>
            <a:r>
              <a:rPr lang="en-US" altLang="zh-CN" sz="2400" b="1" smtClean="0"/>
              <a:t>4</a:t>
            </a:r>
            <a:r>
              <a:rPr lang="zh-CN" altLang="en-US" sz="2400" b="1" smtClean="0"/>
              <a:t>，</a:t>
            </a:r>
            <a:r>
              <a:rPr lang="en-US" altLang="zh-CN" sz="2400" b="1" smtClean="0"/>
              <a:t>3</a:t>
            </a:r>
            <a:r>
              <a:rPr lang="zh-CN" altLang="en-US" sz="2400" b="1" smtClean="0"/>
              <a:t>，</a:t>
            </a:r>
            <a:r>
              <a:rPr lang="en-US" altLang="zh-CN" sz="2400" b="1" smtClean="0"/>
              <a:t>5</a:t>
            </a:r>
            <a:r>
              <a:rPr lang="zh-CN" altLang="en-US" sz="2400" b="1" smtClean="0"/>
              <a:t>，</a:t>
            </a:r>
            <a:r>
              <a:rPr lang="en-US" altLang="zh-CN" sz="2400" b="1" smtClean="0"/>
              <a:t>4</a:t>
            </a:r>
            <a:r>
              <a:rPr lang="zh-CN" altLang="en-US" sz="2400" b="1" smtClean="0"/>
              <a:t>，</a:t>
            </a:r>
            <a:r>
              <a:rPr lang="en-US" altLang="zh-CN" sz="2400" b="1" smtClean="0"/>
              <a:t>3</a:t>
            </a:r>
            <a:r>
              <a:rPr lang="zh-CN" altLang="en-US" sz="2400" b="1" smtClean="0"/>
              <a:t>，</a:t>
            </a:r>
            <a:r>
              <a:rPr lang="en-US" altLang="zh-CN" sz="2400" b="1" smtClean="0"/>
              <a:t>2</a:t>
            </a:r>
            <a:r>
              <a:rPr lang="zh-CN" altLang="en-US" sz="2400" b="1" smtClean="0"/>
              <a:t>，</a:t>
            </a:r>
            <a:r>
              <a:rPr lang="en-US" altLang="zh-CN" sz="2400" b="1" smtClean="0"/>
              <a:t>1</a:t>
            </a:r>
            <a:r>
              <a:rPr lang="zh-CN" altLang="en-US" sz="2400" b="1" smtClean="0"/>
              <a:t>，</a:t>
            </a:r>
            <a:r>
              <a:rPr lang="en-US" altLang="zh-CN" sz="2400" b="1" smtClean="0"/>
              <a:t>5</a:t>
            </a:r>
            <a:r>
              <a:rPr lang="zh-CN" altLang="en-US" sz="2400" b="1" smtClean="0"/>
              <a:t>，目前它还没有任何页装入内存，当分配给该作业的物理块数目</a:t>
            </a:r>
            <a:r>
              <a:rPr lang="en-US" altLang="zh-CN" sz="2400" b="1" smtClean="0"/>
              <a:t>M</a:t>
            </a:r>
            <a:r>
              <a:rPr lang="zh-CN" altLang="en-US" sz="2400" b="1" smtClean="0"/>
              <a:t>为</a:t>
            </a:r>
            <a:r>
              <a:rPr lang="en-US" altLang="zh-CN" sz="2400" b="1" smtClean="0"/>
              <a:t>4</a:t>
            </a:r>
            <a:r>
              <a:rPr lang="zh-CN" altLang="en-US" sz="2400" b="1" smtClean="0"/>
              <a:t>时，请分别计算采用</a:t>
            </a:r>
            <a:r>
              <a:rPr lang="en-US" altLang="zh-CN" sz="2400" b="1" smtClean="0"/>
              <a:t>OPT</a:t>
            </a:r>
            <a:r>
              <a:rPr lang="zh-CN" altLang="en-US" sz="2400" b="1" smtClean="0"/>
              <a:t>、</a:t>
            </a:r>
            <a:r>
              <a:rPr lang="en-US" altLang="zh-CN" sz="2400" b="1" smtClean="0"/>
              <a:t>LRU</a:t>
            </a:r>
            <a:r>
              <a:rPr lang="zh-CN" altLang="en-US" sz="2400" b="1" smtClean="0"/>
              <a:t>、和</a:t>
            </a:r>
            <a:r>
              <a:rPr lang="en-US" altLang="zh-CN" sz="2400" b="1" smtClean="0"/>
              <a:t>FIFO</a:t>
            </a:r>
            <a:r>
              <a:rPr lang="zh-CN" altLang="en-US" sz="2400" b="1" smtClean="0"/>
              <a:t>页面淘汰算法时访问过程中所发生的缺页次数和缺页率，并比较所得的结果。</a:t>
            </a:r>
          </a:p>
        </p:txBody>
      </p:sp>
    </p:spTree>
  </p:cSld>
  <p:clrMapOvr>
    <a:masterClrMapping/>
  </p:clrMapOvr>
  <p:transition>
    <p:zoom dir="in"/>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zh-CN" altLang="en-US" dirty="0" smtClean="0">
                <a:solidFill>
                  <a:schemeClr val="tx1"/>
                </a:solidFill>
                <a:latin typeface="+mj-ea"/>
              </a:rPr>
              <a:t>请求分段存储管理方式 </a:t>
            </a:r>
          </a:p>
        </p:txBody>
      </p:sp>
      <p:sp>
        <p:nvSpPr>
          <p:cNvPr id="64515" name="Rectangle 3"/>
          <p:cNvSpPr>
            <a:spLocks noGrp="1" noChangeArrowheads="1"/>
          </p:cNvSpPr>
          <p:nvPr>
            <p:ph type="body" sz="half" idx="1"/>
          </p:nvPr>
        </p:nvSpPr>
        <p:spPr>
          <a:xfrm>
            <a:off x="704850" y="1700213"/>
            <a:ext cx="8424863" cy="2160587"/>
          </a:xfrm>
        </p:spPr>
        <p:txBody>
          <a:bodyPr/>
          <a:lstStyle/>
          <a:p>
            <a:pPr>
              <a:buFont typeface="Wingdings" panose="05000000000000000000" pitchFamily="2" charset="2"/>
              <a:buNone/>
            </a:pPr>
            <a:r>
              <a:rPr kumimoji="1" lang="zh-CN" altLang="en-US" sz="2600" b="1" smtClean="0"/>
              <a:t>请求分段中的硬件支持</a:t>
            </a:r>
            <a:endParaRPr kumimoji="1" lang="en-US" altLang="zh-CN" sz="2600" b="1" smtClean="0"/>
          </a:p>
          <a:p>
            <a:pPr>
              <a:buFont typeface="Wingdings" panose="05000000000000000000" pitchFamily="2" charset="2"/>
              <a:buNone/>
            </a:pPr>
            <a:endParaRPr kumimoji="1" lang="en-US" altLang="zh-CN" sz="2600" b="1" smtClean="0"/>
          </a:p>
          <a:p>
            <a:pPr>
              <a:buFont typeface="Wingdings" panose="05000000000000000000" pitchFamily="2" charset="2"/>
              <a:buNone/>
            </a:pPr>
            <a:r>
              <a:rPr kumimoji="1" lang="en-US" altLang="zh-CN" sz="2600" b="1" smtClean="0"/>
              <a:t>1. </a:t>
            </a:r>
            <a:r>
              <a:rPr kumimoji="1" lang="zh-CN" altLang="en-US" sz="2600" b="1" smtClean="0"/>
              <a:t>段表机制</a:t>
            </a:r>
          </a:p>
        </p:txBody>
      </p:sp>
      <p:graphicFrame>
        <p:nvGraphicFramePr>
          <p:cNvPr id="545796" name="Group 4"/>
          <p:cNvGraphicFramePr>
            <a:graphicFrameLocks noGrp="1"/>
          </p:cNvGraphicFramePr>
          <p:nvPr>
            <p:ph sz="half" idx="2"/>
          </p:nvPr>
        </p:nvGraphicFramePr>
        <p:xfrm>
          <a:off x="360363" y="3716338"/>
          <a:ext cx="9201150" cy="863600"/>
        </p:xfrm>
        <a:graphic>
          <a:graphicData uri="http://schemas.openxmlformats.org/drawingml/2006/table">
            <a:tbl>
              <a:tblPr/>
              <a:tblGrid>
                <a:gridCol w="848221">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1128737">
                  <a:extLst>
                    <a:ext uri="{9D8B030D-6E8A-4147-A177-3AD203B41FA5}">
                      <a16:colId xmlns:a16="http://schemas.microsoft.com/office/drawing/2014/main" val="20002"/>
                    </a:ext>
                  </a:extLst>
                </a:gridCol>
                <a:gridCol w="920750">
                  <a:extLst>
                    <a:ext uri="{9D8B030D-6E8A-4147-A177-3AD203B41FA5}">
                      <a16:colId xmlns:a16="http://schemas.microsoft.com/office/drawing/2014/main" val="20003"/>
                    </a:ext>
                  </a:extLst>
                </a:gridCol>
                <a:gridCol w="1135063">
                  <a:extLst>
                    <a:ext uri="{9D8B030D-6E8A-4147-A177-3AD203B41FA5}">
                      <a16:colId xmlns:a16="http://schemas.microsoft.com/office/drawing/2014/main" val="20004"/>
                    </a:ext>
                  </a:extLst>
                </a:gridCol>
                <a:gridCol w="935037">
                  <a:extLst>
                    <a:ext uri="{9D8B030D-6E8A-4147-A177-3AD203B41FA5}">
                      <a16:colId xmlns:a16="http://schemas.microsoft.com/office/drawing/2014/main" val="20005"/>
                    </a:ext>
                  </a:extLst>
                </a:gridCol>
                <a:gridCol w="1008063">
                  <a:extLst>
                    <a:ext uri="{9D8B030D-6E8A-4147-A177-3AD203B41FA5}">
                      <a16:colId xmlns:a16="http://schemas.microsoft.com/office/drawing/2014/main" val="20006"/>
                    </a:ext>
                  </a:extLst>
                </a:gridCol>
                <a:gridCol w="1296987">
                  <a:extLst>
                    <a:ext uri="{9D8B030D-6E8A-4147-A177-3AD203B41FA5}">
                      <a16:colId xmlns:a16="http://schemas.microsoft.com/office/drawing/2014/main" val="20007"/>
                    </a:ext>
                  </a:extLst>
                </a:gridCol>
                <a:gridCol w="992188">
                  <a:extLst>
                    <a:ext uri="{9D8B030D-6E8A-4147-A177-3AD203B41FA5}">
                      <a16:colId xmlns:a16="http://schemas.microsoft.com/office/drawing/2014/main" val="20008"/>
                    </a:ext>
                  </a:extLst>
                </a:gridCol>
              </a:tblGrid>
              <a:tr h="863600">
                <a:tc>
                  <a:txBody>
                    <a:bodyPr/>
                    <a:lstStyle/>
                    <a:p>
                      <a:pPr marL="0" marR="0" lvl="0" indent="0" algn="ctr" defTabSz="914400" rtl="0" eaLnBrk="0" fontAlgn="base" latinLnBrk="0" hangingPunct="0">
                        <a:lnSpc>
                          <a:spcPct val="100000"/>
                        </a:lnSpc>
                        <a:spcBef>
                          <a:spcPct val="20000"/>
                        </a:spcBef>
                        <a:spcAft>
                          <a:spcPct val="0"/>
                        </a:spcAft>
                        <a:buClr>
                          <a:srgbClr val="FFFFFF"/>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Univers" pitchFamily="34" charset="0"/>
                          <a:ea typeface="宋体" pitchFamily="2" charset="-122"/>
                        </a:rPr>
                        <a:t>段名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FFFF"/>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Univers" pitchFamily="34" charset="0"/>
                          <a:ea typeface="宋体" pitchFamily="2" charset="-122"/>
                        </a:rPr>
                        <a:t>段长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FFFF"/>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Univers" pitchFamily="34" charset="0"/>
                          <a:ea typeface="宋体" pitchFamily="2" charset="-122"/>
                        </a:rPr>
                        <a:t>段基址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FFFF"/>
                        </a:buClr>
                        <a:buSzTx/>
                        <a:buFont typeface="Wingdings" pitchFamily="2" charset="2"/>
                        <a:buNone/>
                        <a:tabLst/>
                      </a:pPr>
                      <a:r>
                        <a:rPr kumimoji="0" lang="zh-CN" altLang="en-US" sz="2400" b="1" i="0" u="none" strike="noStrike" cap="none" normalizeH="0" baseline="0" dirty="0" smtClean="0">
                          <a:ln>
                            <a:noFill/>
                          </a:ln>
                          <a:solidFill>
                            <a:srgbClr val="FFFF00"/>
                          </a:solidFill>
                          <a:effectLst/>
                          <a:latin typeface="Univers" pitchFamily="34" charset="0"/>
                          <a:ea typeface="宋体" pitchFamily="2" charset="-122"/>
                        </a:rPr>
                        <a:t>存取方式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FFFF"/>
                        </a:buClr>
                        <a:buSzTx/>
                        <a:buFont typeface="Wingdings" pitchFamily="2" charset="2"/>
                        <a:buNone/>
                        <a:tabLst/>
                      </a:pPr>
                      <a:r>
                        <a:rPr kumimoji="0" lang="zh-CN" altLang="en-US" sz="2400" b="1" i="0" u="none" strike="noStrike" cap="none" normalizeH="0" baseline="0" dirty="0" smtClean="0">
                          <a:ln>
                            <a:noFill/>
                          </a:ln>
                          <a:solidFill>
                            <a:srgbClr val="FFFF00"/>
                          </a:solidFill>
                          <a:effectLst/>
                          <a:latin typeface="Univers" pitchFamily="34" charset="0"/>
                          <a:ea typeface="宋体" pitchFamily="2" charset="-122"/>
                        </a:rPr>
                        <a:t>访问字段</a:t>
                      </a:r>
                      <a:r>
                        <a:rPr kumimoji="0" lang="en-US" altLang="zh-CN" sz="2400" b="1" i="0" u="none" strike="noStrike" cap="none" normalizeH="0" baseline="0" dirty="0" smtClean="0">
                          <a:ln>
                            <a:noFill/>
                          </a:ln>
                          <a:solidFill>
                            <a:srgbClr val="FFFF00"/>
                          </a:solidFill>
                          <a:effectLst/>
                          <a:latin typeface="Univers" pitchFamily="34" charset="0"/>
                          <a:ea typeface="宋体" pitchFamily="2" charset="-122"/>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FFFF"/>
                        </a:buClr>
                        <a:buSzTx/>
                        <a:buFont typeface="Wingdings" pitchFamily="2" charset="2"/>
                        <a:buNone/>
                        <a:tabLst/>
                      </a:pPr>
                      <a:r>
                        <a:rPr kumimoji="0" lang="zh-CN" altLang="en-US" sz="2400" b="1" i="0" u="none" strike="noStrike" cap="none" normalizeH="0" baseline="0" dirty="0" smtClean="0">
                          <a:ln>
                            <a:noFill/>
                          </a:ln>
                          <a:solidFill>
                            <a:srgbClr val="FFFF00"/>
                          </a:solidFill>
                          <a:effectLst/>
                          <a:latin typeface="Univers" pitchFamily="34" charset="0"/>
                          <a:ea typeface="宋体" pitchFamily="2" charset="-122"/>
                        </a:rPr>
                        <a:t>修改位</a:t>
                      </a:r>
                      <a:r>
                        <a:rPr kumimoji="0" lang="en-US" altLang="zh-CN" sz="2400" b="1" i="0" u="none" strike="noStrike" cap="none" normalizeH="0" baseline="0" dirty="0" smtClean="0">
                          <a:ln>
                            <a:noFill/>
                          </a:ln>
                          <a:solidFill>
                            <a:srgbClr val="FFFF00"/>
                          </a:solidFill>
                          <a:effectLst/>
                          <a:latin typeface="Univers" pitchFamily="34" charset="0"/>
                          <a:ea typeface="宋体" pitchFamily="2" charset="-122"/>
                        </a:rPr>
                        <a:t>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FFFF"/>
                        </a:buClr>
                        <a:buSzTx/>
                        <a:buFont typeface="Wingdings" pitchFamily="2" charset="2"/>
                        <a:buNone/>
                        <a:tabLst/>
                      </a:pPr>
                      <a:r>
                        <a:rPr kumimoji="0" lang="zh-CN" altLang="en-US" sz="2400" b="1" i="0" u="none" strike="noStrike" cap="none" normalizeH="0" baseline="0" dirty="0" smtClean="0">
                          <a:ln>
                            <a:noFill/>
                          </a:ln>
                          <a:solidFill>
                            <a:srgbClr val="FFFF00"/>
                          </a:solidFill>
                          <a:effectLst/>
                          <a:latin typeface="Univers" pitchFamily="34" charset="0"/>
                          <a:ea typeface="宋体" pitchFamily="2" charset="-122"/>
                        </a:rPr>
                        <a:t>存在位</a:t>
                      </a:r>
                      <a:r>
                        <a:rPr kumimoji="0" lang="en-US" altLang="zh-CN" sz="2400" b="1" i="0" u="none" strike="noStrike" cap="none" normalizeH="0" baseline="0" dirty="0" smtClean="0">
                          <a:ln>
                            <a:noFill/>
                          </a:ln>
                          <a:solidFill>
                            <a:srgbClr val="FFFF00"/>
                          </a:solidFill>
                          <a:effectLst/>
                          <a:latin typeface="Univers" pitchFamily="34" charset="0"/>
                          <a:ea typeface="宋体" pitchFamily="2" charset="-122"/>
                        </a:rPr>
                        <a:t>P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FFFF"/>
                        </a:buClr>
                        <a:buSzTx/>
                        <a:buFont typeface="Wingdings" pitchFamily="2" charset="2"/>
                        <a:buNone/>
                        <a:tabLst/>
                      </a:pPr>
                      <a:r>
                        <a:rPr kumimoji="0" lang="zh-CN" altLang="en-US" sz="2400" b="1" i="0" u="none" strike="noStrike" cap="none" normalizeH="0" baseline="0" dirty="0" smtClean="0">
                          <a:ln>
                            <a:noFill/>
                          </a:ln>
                          <a:solidFill>
                            <a:srgbClr val="FFFF00"/>
                          </a:solidFill>
                          <a:effectLst/>
                          <a:latin typeface="Univers" pitchFamily="34" charset="0"/>
                          <a:ea typeface="宋体" pitchFamily="2" charset="-122"/>
                        </a:rPr>
                        <a:t>增补位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FFFF"/>
                        </a:buClr>
                        <a:buSzTx/>
                        <a:buFont typeface="Wingdings" pitchFamily="2" charset="2"/>
                        <a:buNone/>
                        <a:tabLst/>
                      </a:pPr>
                      <a:r>
                        <a:rPr kumimoji="0" lang="zh-CN" altLang="en-US" sz="2400" b="1" i="0" u="none" strike="noStrike" cap="none" normalizeH="0" baseline="0" dirty="0" smtClean="0">
                          <a:ln>
                            <a:noFill/>
                          </a:ln>
                          <a:solidFill>
                            <a:srgbClr val="FFFF00"/>
                          </a:solidFill>
                          <a:effectLst/>
                          <a:latin typeface="Univers" pitchFamily="34" charset="0"/>
                          <a:ea typeface="宋体" pitchFamily="2" charset="-122"/>
                        </a:rPr>
                        <a:t>外存始址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5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a:defRPr/>
            </a:pPr>
            <a:r>
              <a:rPr lang="zh-CN" altLang="en-US" dirty="0" smtClean="0">
                <a:solidFill>
                  <a:schemeClr val="tx1"/>
                </a:solidFill>
                <a:latin typeface="+mj-ea"/>
              </a:rPr>
              <a:t>请求分段存储管理方式</a:t>
            </a:r>
          </a:p>
        </p:txBody>
      </p:sp>
      <p:sp>
        <p:nvSpPr>
          <p:cNvPr id="65539" name="Rectangle 3"/>
          <p:cNvSpPr>
            <a:spLocks noGrp="1" noChangeArrowheads="1"/>
          </p:cNvSpPr>
          <p:nvPr>
            <p:ph type="body" sz="half" idx="1"/>
          </p:nvPr>
        </p:nvSpPr>
        <p:spPr>
          <a:xfrm>
            <a:off x="849313" y="1268413"/>
            <a:ext cx="4133850" cy="576262"/>
          </a:xfrm>
        </p:spPr>
        <p:txBody>
          <a:bodyPr/>
          <a:lstStyle/>
          <a:p>
            <a:r>
              <a:rPr kumimoji="1" lang="zh-CN" altLang="en-US" sz="2600" b="1" smtClean="0"/>
              <a:t>缺段中断机构</a:t>
            </a:r>
          </a:p>
        </p:txBody>
      </p:sp>
      <p:grpSp>
        <p:nvGrpSpPr>
          <p:cNvPr id="65540" name="Group 4"/>
          <p:cNvGrpSpPr>
            <a:grpSpLocks/>
          </p:cNvGrpSpPr>
          <p:nvPr/>
        </p:nvGrpSpPr>
        <p:grpSpPr bwMode="auto">
          <a:xfrm>
            <a:off x="633413" y="1773238"/>
            <a:ext cx="8496300" cy="5013325"/>
            <a:chOff x="399" y="1117"/>
            <a:chExt cx="5352" cy="3158"/>
          </a:xfrm>
        </p:grpSpPr>
        <p:sp>
          <p:nvSpPr>
            <p:cNvPr id="65541" name="Rectangle 5"/>
            <p:cNvSpPr>
              <a:spLocks noChangeArrowheads="1"/>
            </p:cNvSpPr>
            <p:nvPr/>
          </p:nvSpPr>
          <p:spPr bwMode="auto">
            <a:xfrm>
              <a:off x="399" y="1117"/>
              <a:ext cx="5352" cy="3158"/>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65542" name="Object 6"/>
            <p:cNvGraphicFramePr>
              <a:graphicFrameLocks noChangeAspect="1"/>
            </p:cNvGraphicFramePr>
            <p:nvPr/>
          </p:nvGraphicFramePr>
          <p:xfrm>
            <a:off x="852" y="1162"/>
            <a:ext cx="4445" cy="3083"/>
          </p:xfrm>
          <a:graphic>
            <a:graphicData uri="http://schemas.openxmlformats.org/presentationml/2006/ole">
              <mc:AlternateContent xmlns:mc="http://schemas.openxmlformats.org/markup-compatibility/2006">
                <mc:Choice xmlns:v="urn:schemas-microsoft-com:vml" Requires="v">
                  <p:oleObj spid="_x0000_s65546" name="VISIO" r:id="rId3" imgW="3878580" imgH="2712720" progId="Visio.Drawing.11">
                    <p:embed/>
                  </p:oleObj>
                </mc:Choice>
                <mc:Fallback>
                  <p:oleObj name="VISIO" r:id="rId3" imgW="3878580" imgH="271272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 y="1162"/>
                          <a:ext cx="4445" cy="3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zoom dir="in"/>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0" y="269875"/>
            <a:ext cx="4881563" cy="1143000"/>
          </a:xfrm>
        </p:spPr>
        <p:txBody>
          <a:bodyPr/>
          <a:lstStyle/>
          <a:p>
            <a:pPr>
              <a:defRPr/>
            </a:pPr>
            <a:r>
              <a:rPr lang="zh-CN" altLang="en-US" dirty="0" smtClean="0">
                <a:solidFill>
                  <a:schemeClr val="tx1"/>
                </a:solidFill>
                <a:latin typeface="+mj-ea"/>
              </a:rPr>
              <a:t>请求分段存储管理方式</a:t>
            </a:r>
          </a:p>
        </p:txBody>
      </p:sp>
      <p:sp>
        <p:nvSpPr>
          <p:cNvPr id="66563" name="Rectangle 3"/>
          <p:cNvSpPr>
            <a:spLocks noGrp="1" noChangeArrowheads="1"/>
          </p:cNvSpPr>
          <p:nvPr>
            <p:ph type="body" sz="half" idx="1"/>
          </p:nvPr>
        </p:nvSpPr>
        <p:spPr>
          <a:xfrm>
            <a:off x="849313" y="2276475"/>
            <a:ext cx="3240087" cy="792163"/>
          </a:xfrm>
        </p:spPr>
        <p:txBody>
          <a:bodyPr/>
          <a:lstStyle/>
          <a:p>
            <a:r>
              <a:rPr kumimoji="1" lang="zh-CN" altLang="en-US" sz="2800" b="1" smtClean="0"/>
              <a:t>地址变换机构</a:t>
            </a:r>
          </a:p>
        </p:txBody>
      </p:sp>
      <p:grpSp>
        <p:nvGrpSpPr>
          <p:cNvPr id="66564" name="组合 2"/>
          <p:cNvGrpSpPr>
            <a:grpSpLocks/>
          </p:cNvGrpSpPr>
          <p:nvPr/>
        </p:nvGrpSpPr>
        <p:grpSpPr bwMode="auto">
          <a:xfrm>
            <a:off x="4935538" y="174625"/>
            <a:ext cx="4986337" cy="6567488"/>
            <a:chOff x="4935538" y="174625"/>
            <a:chExt cx="4986337" cy="6567488"/>
          </a:xfrm>
        </p:grpSpPr>
        <p:grpSp>
          <p:nvGrpSpPr>
            <p:cNvPr id="66565" name="Group 4"/>
            <p:cNvGrpSpPr>
              <a:grpSpLocks/>
            </p:cNvGrpSpPr>
            <p:nvPr/>
          </p:nvGrpSpPr>
          <p:grpSpPr bwMode="auto">
            <a:xfrm>
              <a:off x="4935538" y="174625"/>
              <a:ext cx="4986337" cy="6567488"/>
              <a:chOff x="3109" y="37"/>
              <a:chExt cx="3141" cy="4137"/>
            </a:xfrm>
          </p:grpSpPr>
          <p:sp>
            <p:nvSpPr>
              <p:cNvPr id="66567" name="Rectangle 5"/>
              <p:cNvSpPr>
                <a:spLocks noChangeArrowheads="1"/>
              </p:cNvSpPr>
              <p:nvPr/>
            </p:nvSpPr>
            <p:spPr bwMode="auto">
              <a:xfrm>
                <a:off x="3109" y="37"/>
                <a:ext cx="3141" cy="4137"/>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66568" name="Object 6"/>
              <p:cNvGraphicFramePr>
                <a:graphicFrameLocks noChangeAspect="1"/>
              </p:cNvGraphicFramePr>
              <p:nvPr/>
            </p:nvGraphicFramePr>
            <p:xfrm>
              <a:off x="3277" y="73"/>
              <a:ext cx="2791" cy="4083"/>
            </p:xfrm>
            <a:graphic>
              <a:graphicData uri="http://schemas.openxmlformats.org/presentationml/2006/ole">
                <mc:AlternateContent xmlns:mc="http://schemas.openxmlformats.org/markup-compatibility/2006">
                  <mc:Choice xmlns:v="urn:schemas-microsoft-com:vml" Requires="v">
                    <p:oleObj spid="_x0000_s66572" name="Visio" r:id="rId3" imgW="1767840" imgH="3017520" progId="Visio.Drawing.11">
                      <p:embed/>
                    </p:oleObj>
                  </mc:Choice>
                  <mc:Fallback>
                    <p:oleObj name="Visio" r:id="rId3" imgW="1767840" imgH="301752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7" y="73"/>
                            <a:ext cx="2791" cy="4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TextBox 1"/>
            <p:cNvSpPr txBox="1"/>
            <p:nvPr/>
          </p:nvSpPr>
          <p:spPr>
            <a:xfrm>
              <a:off x="6195138" y="1196752"/>
              <a:ext cx="198022" cy="276999"/>
            </a:xfrm>
            <a:prstGeom prst="rect">
              <a:avLst/>
            </a:prstGeom>
            <a:solidFill>
              <a:schemeClr val="tx2"/>
            </a:solidFill>
          </p:spPr>
          <p:txBody>
            <a:bodyPr lIns="0" tIns="0" rIns="0" bIns="0">
              <a:spAutoFit/>
            </a:bodyPr>
            <a:lstStyle/>
            <a:p>
              <a:pPr eaLnBrk="1" hangingPunct="1">
                <a:defRPr/>
              </a:pPr>
              <a:r>
                <a:rPr lang="en-US" altLang="zh-CN" sz="1800" b="0" dirty="0">
                  <a:ln>
                    <a:solidFill>
                      <a:sysClr val="windowText" lastClr="000000"/>
                    </a:solidFill>
                  </a:ln>
                  <a:latin typeface="Times New Roman" pitchFamily="18" charset="0"/>
                  <a:cs typeface="Times New Roman" pitchFamily="18" charset="0"/>
                </a:rPr>
                <a:t>&lt;</a:t>
              </a:r>
              <a:endParaRPr lang="zh-CN" altLang="en-US" sz="1800" b="0" dirty="0">
                <a:ln>
                  <a:solidFill>
                    <a:sysClr val="windowText" lastClr="000000"/>
                  </a:solidFill>
                </a:ln>
                <a:latin typeface="Times New Roman" pitchFamily="18" charset="0"/>
                <a:cs typeface="Times New Roman" pitchFamily="18" charset="0"/>
              </a:endParaRPr>
            </a:p>
          </p:txBody>
        </p:sp>
      </p:grpSp>
    </p:spTree>
  </p:cSld>
  <p:clrMapOvr>
    <a:masterClrMapping/>
  </p:clrMapOvr>
  <p:transition>
    <p:zoom dir="in"/>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kumimoji="1" lang="zh-CN" altLang="en-US" smtClean="0">
                <a:solidFill>
                  <a:schemeClr val="tx1"/>
                </a:solidFill>
              </a:rPr>
              <a:t>分段的共享</a:t>
            </a:r>
          </a:p>
        </p:txBody>
      </p:sp>
      <p:sp>
        <p:nvSpPr>
          <p:cNvPr id="67587" name="Rectangle 3"/>
          <p:cNvSpPr>
            <a:spLocks noGrp="1" noChangeArrowheads="1"/>
          </p:cNvSpPr>
          <p:nvPr>
            <p:ph type="body" sz="half" idx="1"/>
          </p:nvPr>
        </p:nvSpPr>
        <p:spPr>
          <a:xfrm>
            <a:off x="776288" y="1484313"/>
            <a:ext cx="4133850" cy="4968875"/>
          </a:xfrm>
        </p:spPr>
        <p:txBody>
          <a:bodyPr/>
          <a:lstStyle/>
          <a:p>
            <a:r>
              <a:rPr kumimoji="1" lang="zh-CN" altLang="en-US" sz="2600" b="1" smtClean="0"/>
              <a:t>共享段表</a:t>
            </a:r>
          </a:p>
          <a:p>
            <a:endParaRPr kumimoji="1" lang="zh-CN" altLang="en-US" sz="2600" b="1" smtClean="0"/>
          </a:p>
          <a:p>
            <a:endParaRPr kumimoji="1" lang="zh-CN" altLang="en-US" sz="2600" b="1" smtClean="0"/>
          </a:p>
          <a:p>
            <a:endParaRPr kumimoji="1" lang="zh-CN" altLang="en-US" sz="2600" b="1" smtClean="0"/>
          </a:p>
          <a:p>
            <a:endParaRPr kumimoji="1" lang="zh-CN" altLang="en-US" sz="2600" b="1" smtClean="0"/>
          </a:p>
          <a:p>
            <a:endParaRPr kumimoji="1" lang="zh-CN" altLang="en-US" sz="2600" b="1" smtClean="0"/>
          </a:p>
          <a:p>
            <a:endParaRPr kumimoji="1" lang="zh-CN" altLang="en-US" sz="2600" b="1" smtClean="0"/>
          </a:p>
          <a:p>
            <a:endParaRPr kumimoji="1" lang="zh-CN" altLang="en-US" sz="2600" b="1" smtClean="0"/>
          </a:p>
          <a:p>
            <a:endParaRPr kumimoji="1" lang="zh-CN" altLang="en-US" sz="2600" b="1" smtClean="0"/>
          </a:p>
          <a:p>
            <a:r>
              <a:rPr kumimoji="1" lang="zh-CN" altLang="en-US" sz="2600" b="1" smtClean="0"/>
              <a:t>共享段的分配</a:t>
            </a:r>
          </a:p>
          <a:p>
            <a:r>
              <a:rPr kumimoji="1" lang="zh-CN" altLang="en-US" sz="2600" b="1" smtClean="0"/>
              <a:t>共享段的回收</a:t>
            </a:r>
          </a:p>
          <a:p>
            <a:endParaRPr kumimoji="1" lang="zh-CN" altLang="en-US" sz="2600" b="1" smtClean="0"/>
          </a:p>
        </p:txBody>
      </p:sp>
      <p:grpSp>
        <p:nvGrpSpPr>
          <p:cNvPr id="67588" name="Group 4"/>
          <p:cNvGrpSpPr>
            <a:grpSpLocks/>
          </p:cNvGrpSpPr>
          <p:nvPr/>
        </p:nvGrpSpPr>
        <p:grpSpPr bwMode="auto">
          <a:xfrm>
            <a:off x="415925" y="2205038"/>
            <a:ext cx="9145588" cy="3455987"/>
            <a:chOff x="262" y="1480"/>
            <a:chExt cx="5761" cy="2177"/>
          </a:xfrm>
        </p:grpSpPr>
        <p:sp>
          <p:nvSpPr>
            <p:cNvPr id="67589" name="Rectangle 5"/>
            <p:cNvSpPr>
              <a:spLocks noChangeArrowheads="1"/>
            </p:cNvSpPr>
            <p:nvPr/>
          </p:nvSpPr>
          <p:spPr bwMode="auto">
            <a:xfrm>
              <a:off x="262" y="1480"/>
              <a:ext cx="5761" cy="2086"/>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67590" name="Object 6"/>
            <p:cNvGraphicFramePr>
              <a:graphicFrameLocks noChangeAspect="1"/>
            </p:cNvGraphicFramePr>
            <p:nvPr/>
          </p:nvGraphicFramePr>
          <p:xfrm>
            <a:off x="649" y="1480"/>
            <a:ext cx="5031" cy="2177"/>
          </p:xfrm>
          <a:graphic>
            <a:graphicData uri="http://schemas.openxmlformats.org/presentationml/2006/ole">
              <mc:AlternateContent xmlns:mc="http://schemas.openxmlformats.org/markup-compatibility/2006">
                <mc:Choice xmlns:v="urn:schemas-microsoft-com:vml" Requires="v">
                  <p:oleObj spid="_x0000_s67594" name="Visio" r:id="rId3" imgW="2854879" imgH="1234360" progId="Visio.Drawing.11">
                    <p:embed/>
                  </p:oleObj>
                </mc:Choice>
                <mc:Fallback>
                  <p:oleObj name="Visio" r:id="rId3" imgW="2854879" imgH="123436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 y="1480"/>
                          <a:ext cx="5031" cy="2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zoom dir="in"/>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kumimoji="1" lang="zh-CN" altLang="en-US" smtClean="0">
                <a:solidFill>
                  <a:schemeClr val="tx1"/>
                </a:solidFill>
              </a:rPr>
              <a:t>分段的保护</a:t>
            </a:r>
          </a:p>
        </p:txBody>
      </p:sp>
      <p:sp>
        <p:nvSpPr>
          <p:cNvPr id="68611" name="Rectangle 3"/>
          <p:cNvSpPr>
            <a:spLocks noGrp="1" noChangeArrowheads="1"/>
          </p:cNvSpPr>
          <p:nvPr>
            <p:ph type="body" sz="half" idx="1"/>
          </p:nvPr>
        </p:nvSpPr>
        <p:spPr>
          <a:xfrm>
            <a:off x="963613" y="1341438"/>
            <a:ext cx="4133850" cy="1439862"/>
          </a:xfrm>
        </p:spPr>
        <p:txBody>
          <a:bodyPr/>
          <a:lstStyle/>
          <a:p>
            <a:pPr>
              <a:lnSpc>
                <a:spcPct val="120000"/>
              </a:lnSpc>
              <a:spcBef>
                <a:spcPct val="0"/>
              </a:spcBef>
            </a:pPr>
            <a:r>
              <a:rPr kumimoji="1" lang="zh-CN" altLang="en-US" sz="2600" b="1" smtClean="0"/>
              <a:t>越界检查</a:t>
            </a:r>
          </a:p>
          <a:p>
            <a:pPr>
              <a:lnSpc>
                <a:spcPct val="120000"/>
              </a:lnSpc>
              <a:spcBef>
                <a:spcPct val="0"/>
              </a:spcBef>
            </a:pPr>
            <a:r>
              <a:rPr kumimoji="1" lang="zh-CN" altLang="en-US" sz="2600" b="1" smtClean="0"/>
              <a:t>存取控制检查</a:t>
            </a:r>
          </a:p>
          <a:p>
            <a:pPr>
              <a:lnSpc>
                <a:spcPct val="120000"/>
              </a:lnSpc>
              <a:spcBef>
                <a:spcPct val="0"/>
              </a:spcBef>
            </a:pPr>
            <a:r>
              <a:rPr kumimoji="1" lang="zh-CN" altLang="en-US" sz="2600" b="1" smtClean="0"/>
              <a:t>环保护机构</a:t>
            </a:r>
          </a:p>
        </p:txBody>
      </p:sp>
      <p:grpSp>
        <p:nvGrpSpPr>
          <p:cNvPr id="68612" name="Group 4"/>
          <p:cNvGrpSpPr>
            <a:grpSpLocks/>
          </p:cNvGrpSpPr>
          <p:nvPr/>
        </p:nvGrpSpPr>
        <p:grpSpPr bwMode="auto">
          <a:xfrm>
            <a:off x="631825" y="2924175"/>
            <a:ext cx="8856663" cy="3933825"/>
            <a:chOff x="444" y="1842"/>
            <a:chExt cx="5579" cy="2478"/>
          </a:xfrm>
        </p:grpSpPr>
        <p:sp>
          <p:nvSpPr>
            <p:cNvPr id="68613" name="Rectangle 5"/>
            <p:cNvSpPr>
              <a:spLocks noChangeArrowheads="1"/>
            </p:cNvSpPr>
            <p:nvPr/>
          </p:nvSpPr>
          <p:spPr bwMode="auto">
            <a:xfrm>
              <a:off x="444" y="1842"/>
              <a:ext cx="5579" cy="2478"/>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68614" name="Object 6"/>
            <p:cNvGraphicFramePr>
              <a:graphicFrameLocks noChangeAspect="1"/>
            </p:cNvGraphicFramePr>
            <p:nvPr/>
          </p:nvGraphicFramePr>
          <p:xfrm>
            <a:off x="444" y="1933"/>
            <a:ext cx="5532" cy="2223"/>
          </p:xfrm>
          <a:graphic>
            <a:graphicData uri="http://schemas.openxmlformats.org/presentationml/2006/ole">
              <mc:AlternateContent xmlns:mc="http://schemas.openxmlformats.org/markup-compatibility/2006">
                <mc:Choice xmlns:v="urn:schemas-microsoft-com:vml" Requires="v">
                  <p:oleObj spid="_x0000_s68618" name="VISIO" r:id="rId3" imgW="4023360" imgH="1645920" progId="Visio.Drawing.11">
                    <p:embed/>
                  </p:oleObj>
                </mc:Choice>
                <mc:Fallback>
                  <p:oleObj name="VISIO" r:id="rId3" imgW="4023360" imgH="164592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 y="1933"/>
                          <a:ext cx="5532" cy="2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zoom dir="in"/>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742950" y="515938"/>
            <a:ext cx="8420100" cy="609600"/>
          </a:xfrm>
        </p:spPr>
        <p:txBody>
          <a:bodyPr/>
          <a:lstStyle/>
          <a:p>
            <a:r>
              <a:rPr lang="zh-CN" altLang="en-US" sz="4000" smtClean="0">
                <a:solidFill>
                  <a:schemeClr val="tx1"/>
                </a:solidFill>
              </a:rPr>
              <a:t>小结</a:t>
            </a:r>
          </a:p>
        </p:txBody>
      </p:sp>
      <p:sp>
        <p:nvSpPr>
          <p:cNvPr id="69635" name="Rectangle 3"/>
          <p:cNvSpPr>
            <a:spLocks noGrp="1" noChangeArrowheads="1"/>
          </p:cNvSpPr>
          <p:nvPr>
            <p:ph type="body" idx="1"/>
          </p:nvPr>
        </p:nvSpPr>
        <p:spPr>
          <a:xfrm>
            <a:off x="631825" y="1700213"/>
            <a:ext cx="8656638" cy="4495800"/>
          </a:xfrm>
        </p:spPr>
        <p:txBody>
          <a:bodyPr/>
          <a:lstStyle/>
          <a:p>
            <a:pPr marL="449263" indent="-449263">
              <a:buFont typeface="Wingdings" panose="05000000000000000000" pitchFamily="2" charset="2"/>
              <a:buChar char="Ø"/>
            </a:pPr>
            <a:r>
              <a:rPr lang="zh-CN" altLang="en-US" sz="2800" b="1" smtClean="0"/>
              <a:t>引言：存储组织（层次）、存储管理功能</a:t>
            </a:r>
          </a:p>
          <a:p>
            <a:pPr marL="449263" indent="-449263">
              <a:buFont typeface="Wingdings" panose="05000000000000000000" pitchFamily="2" charset="2"/>
              <a:buChar char="Ø"/>
            </a:pPr>
            <a:r>
              <a:rPr lang="zh-CN" altLang="en-US" sz="2800" b="1" smtClean="0"/>
              <a:t>装入方式：绝对装入、可重定位装入、动态运行期装入</a:t>
            </a:r>
          </a:p>
          <a:p>
            <a:pPr marL="449263" indent="-449263">
              <a:buFont typeface="Wingdings" panose="05000000000000000000" pitchFamily="2" charset="2"/>
              <a:buChar char="Ø"/>
            </a:pPr>
            <a:r>
              <a:rPr lang="zh-CN" altLang="en-US" sz="2800" b="1" smtClean="0"/>
              <a:t>链接方式：静态链接、装入时的动态链接、运行时的动态链接</a:t>
            </a:r>
          </a:p>
          <a:p>
            <a:pPr marL="449263" indent="-449263">
              <a:buFont typeface="Wingdings" panose="05000000000000000000" pitchFamily="2" charset="2"/>
              <a:buChar char="Ø"/>
            </a:pPr>
            <a:r>
              <a:rPr lang="zh-CN" altLang="en-US" sz="2800" b="1" smtClean="0"/>
              <a:t>单一连续分配管理、固定分区和</a:t>
            </a:r>
            <a:r>
              <a:rPr lang="zh-CN" altLang="en-US" sz="2800" b="1" smtClean="0">
                <a:solidFill>
                  <a:srgbClr val="FF0000"/>
                </a:solidFill>
              </a:rPr>
              <a:t>动态分区</a:t>
            </a:r>
          </a:p>
          <a:p>
            <a:pPr marL="449263" indent="-449263">
              <a:buFont typeface="Wingdings" panose="05000000000000000000" pitchFamily="2" charset="2"/>
              <a:buChar char="Ø"/>
            </a:pPr>
            <a:r>
              <a:rPr lang="zh-CN" altLang="en-US" sz="2800" b="1" smtClean="0"/>
              <a:t>交换技术</a:t>
            </a:r>
          </a:p>
          <a:p>
            <a:pPr marL="449263" indent="-449263">
              <a:buFont typeface="Wingdings" panose="05000000000000000000" pitchFamily="2" charset="2"/>
              <a:buChar char="Ø"/>
            </a:pPr>
            <a:r>
              <a:rPr lang="zh-CN" altLang="en-US" sz="2800" b="1" smtClean="0"/>
              <a:t>基本页式和段式存储管理：</a:t>
            </a:r>
            <a:r>
              <a:rPr lang="zh-CN" altLang="en-US" sz="2800" b="1" smtClean="0">
                <a:solidFill>
                  <a:srgbClr val="FF0000"/>
                </a:solidFill>
              </a:rPr>
              <a:t>原理</a:t>
            </a:r>
            <a:r>
              <a:rPr lang="zh-CN" altLang="en-US" sz="2800" b="1" smtClean="0"/>
              <a:t>、优缺点、</a:t>
            </a:r>
            <a:r>
              <a:rPr lang="zh-CN" altLang="en-US" sz="2800" b="1" smtClean="0">
                <a:solidFill>
                  <a:srgbClr val="FF0000"/>
                </a:solidFill>
              </a:rPr>
              <a:t>数据结构</a:t>
            </a:r>
            <a:r>
              <a:rPr lang="zh-CN" altLang="en-US" sz="2800" b="1" smtClean="0"/>
              <a:t>、</a:t>
            </a:r>
            <a:r>
              <a:rPr lang="zh-CN" altLang="en-US" sz="2800" b="1" smtClean="0">
                <a:solidFill>
                  <a:srgbClr val="FF0000"/>
                </a:solidFill>
              </a:rPr>
              <a:t>地址变换</a:t>
            </a:r>
            <a:r>
              <a:rPr lang="zh-CN" altLang="en-US" sz="2800" b="1" smtClean="0"/>
              <a:t>、分段的意义、两者比较</a:t>
            </a:r>
          </a:p>
        </p:txBody>
      </p:sp>
    </p:spTree>
  </p:cSld>
  <p:clrMapOvr>
    <a:masterClrMapping/>
  </p:clrMapOvr>
  <p:transition>
    <p:zoom dir="in"/>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577850" y="1916113"/>
            <a:ext cx="8983663" cy="3529012"/>
          </a:xfrm>
        </p:spPr>
        <p:txBody>
          <a:bodyPr/>
          <a:lstStyle/>
          <a:p>
            <a:pPr marL="536575" indent="-536575">
              <a:spcBef>
                <a:spcPts val="600"/>
              </a:spcBef>
              <a:spcAft>
                <a:spcPts val="600"/>
              </a:spcAft>
              <a:buFont typeface="Wingdings" panose="05000000000000000000" pitchFamily="2" charset="2"/>
              <a:buChar char="Ø"/>
            </a:pPr>
            <a:r>
              <a:rPr lang="zh-CN" altLang="en-US" b="1" smtClean="0"/>
              <a:t>局部性原理，虚拟存储器的原理</a:t>
            </a:r>
          </a:p>
          <a:p>
            <a:pPr marL="536575" indent="-536575">
              <a:spcBef>
                <a:spcPts val="600"/>
              </a:spcBef>
              <a:spcAft>
                <a:spcPts val="600"/>
              </a:spcAft>
              <a:buFont typeface="Wingdings" panose="05000000000000000000" pitchFamily="2" charset="2"/>
              <a:buChar char="Ø"/>
            </a:pPr>
            <a:r>
              <a:rPr lang="zh-CN" altLang="en-US" b="1" smtClean="0">
                <a:solidFill>
                  <a:srgbClr val="FF0000"/>
                </a:solidFill>
              </a:rPr>
              <a:t>请求分页式管理</a:t>
            </a:r>
            <a:r>
              <a:rPr lang="zh-CN" altLang="en-US" b="1" smtClean="0"/>
              <a:t>：页表扩充、缺页中断、地址变换、物理块分配、调页策略、置换算法</a:t>
            </a:r>
            <a:endParaRPr lang="en-US" altLang="zh-CN" b="1" smtClean="0"/>
          </a:p>
          <a:p>
            <a:pPr marL="536575" indent="-536575">
              <a:spcBef>
                <a:spcPts val="600"/>
              </a:spcBef>
              <a:spcAft>
                <a:spcPts val="600"/>
              </a:spcAft>
              <a:buFont typeface="Wingdings" panose="05000000000000000000" pitchFamily="2" charset="2"/>
              <a:buChar char="Ø"/>
            </a:pPr>
            <a:r>
              <a:rPr lang="zh-CN" altLang="en-US" b="1" smtClean="0"/>
              <a:t>请求分段式管理：段表扩充、缺段中断、地址变换、分段共享、分段保护</a:t>
            </a:r>
            <a:endParaRPr lang="en-US" altLang="zh-CN" b="1" smtClean="0"/>
          </a:p>
        </p:txBody>
      </p:sp>
      <p:sp>
        <p:nvSpPr>
          <p:cNvPr id="71683" name="Rectangle 2"/>
          <p:cNvSpPr>
            <a:spLocks noGrp="1" noChangeArrowheads="1"/>
          </p:cNvSpPr>
          <p:nvPr>
            <p:ph type="title"/>
          </p:nvPr>
        </p:nvSpPr>
        <p:spPr>
          <a:xfrm>
            <a:off x="742950" y="515938"/>
            <a:ext cx="8420100" cy="609600"/>
          </a:xfrm>
        </p:spPr>
        <p:txBody>
          <a:bodyPr/>
          <a:lstStyle/>
          <a:p>
            <a:r>
              <a:rPr lang="zh-CN" altLang="en-US" sz="4000" smtClean="0">
                <a:solidFill>
                  <a:schemeClr val="tx1"/>
                </a:solidFill>
              </a:rPr>
              <a:t>小结</a:t>
            </a:r>
          </a:p>
        </p:txBody>
      </p:sp>
    </p:spTree>
  </p:cSld>
  <p:clrMapOvr>
    <a:masterClrMapping/>
  </p:clrMapOvr>
  <p:transition>
    <p:zoom dir="in"/>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t>作业</a:t>
            </a:r>
          </a:p>
        </p:txBody>
      </p:sp>
      <p:sp>
        <p:nvSpPr>
          <p:cNvPr id="73731" name="Rectangle 3"/>
          <p:cNvSpPr>
            <a:spLocks noGrp="1" noChangeArrowheads="1"/>
          </p:cNvSpPr>
          <p:nvPr>
            <p:ph type="body" idx="1"/>
          </p:nvPr>
        </p:nvSpPr>
        <p:spPr>
          <a:xfrm>
            <a:off x="704850" y="1485900"/>
            <a:ext cx="8496300" cy="5327650"/>
          </a:xfrm>
        </p:spPr>
        <p:txBody>
          <a:bodyPr/>
          <a:lstStyle/>
          <a:p>
            <a:pPr>
              <a:lnSpc>
                <a:spcPct val="120000"/>
              </a:lnSpc>
              <a:spcBef>
                <a:spcPct val="0"/>
              </a:spcBef>
            </a:pPr>
            <a:r>
              <a:rPr lang="en-US" altLang="zh-CN" sz="2400" b="1" smtClean="0"/>
              <a:t>P152  </a:t>
            </a:r>
            <a:r>
              <a:rPr lang="zh-CN" altLang="en-US" sz="2400" b="1" smtClean="0"/>
              <a:t>题</a:t>
            </a:r>
            <a:r>
              <a:rPr lang="en-US" altLang="zh-CN" sz="2400" b="1" smtClean="0"/>
              <a:t>2</a:t>
            </a:r>
            <a:r>
              <a:rPr lang="zh-CN" altLang="en-US" sz="2400" b="1" smtClean="0"/>
              <a:t>、题</a:t>
            </a:r>
            <a:r>
              <a:rPr lang="en-US" altLang="zh-CN" sz="2400" b="1" smtClean="0"/>
              <a:t>26</a:t>
            </a:r>
          </a:p>
          <a:p>
            <a:pPr>
              <a:lnSpc>
                <a:spcPct val="120000"/>
              </a:lnSpc>
              <a:spcBef>
                <a:spcPct val="0"/>
              </a:spcBef>
            </a:pPr>
            <a:r>
              <a:rPr lang="en-US" altLang="zh-CN" sz="2400" b="1" smtClean="0"/>
              <a:t>P177  </a:t>
            </a:r>
            <a:r>
              <a:rPr lang="zh-CN" altLang="en-US" sz="2400" b="1" smtClean="0"/>
              <a:t>题</a:t>
            </a:r>
            <a:r>
              <a:rPr lang="en-US" altLang="zh-CN" sz="2400" b="1" smtClean="0"/>
              <a:t>6</a:t>
            </a:r>
            <a:r>
              <a:rPr lang="zh-CN" altLang="en-US" sz="2400" b="1" smtClean="0"/>
              <a:t>、题</a:t>
            </a:r>
            <a:r>
              <a:rPr lang="en-US" altLang="zh-CN" sz="2400" b="1" smtClean="0"/>
              <a:t>8</a:t>
            </a:r>
          </a:p>
          <a:p>
            <a:pPr>
              <a:lnSpc>
                <a:spcPct val="120000"/>
              </a:lnSpc>
              <a:spcBef>
                <a:spcPct val="0"/>
              </a:spcBef>
            </a:pPr>
            <a:r>
              <a:rPr lang="zh-CN" altLang="en-US" sz="2400" b="1" smtClean="0">
                <a:solidFill>
                  <a:srgbClr val="FFFF00"/>
                </a:solidFill>
              </a:rPr>
              <a:t>补充作业</a:t>
            </a:r>
            <a:r>
              <a:rPr lang="en-US" altLang="zh-CN" sz="2400" b="1" smtClean="0">
                <a:solidFill>
                  <a:srgbClr val="FFFF00"/>
                </a:solidFill>
              </a:rPr>
              <a:t>1</a:t>
            </a:r>
            <a:r>
              <a:rPr lang="zh-CN" altLang="en-US" sz="2400" b="1" smtClean="0"/>
              <a:t>：某系统采用动态分区分配方式管理内存，内存空间为</a:t>
            </a:r>
            <a:r>
              <a:rPr lang="en-US" altLang="zh-CN" sz="2400" b="1" smtClean="0"/>
              <a:t>640K</a:t>
            </a:r>
            <a:r>
              <a:rPr lang="zh-CN" altLang="en-US" sz="2400" b="1" smtClean="0"/>
              <a:t>，高端</a:t>
            </a:r>
            <a:r>
              <a:rPr lang="en-US" altLang="zh-CN" sz="2400" b="1" smtClean="0"/>
              <a:t>40K</a:t>
            </a:r>
            <a:r>
              <a:rPr lang="zh-CN" altLang="en-US" sz="2400" b="1" smtClean="0"/>
              <a:t>用来存放操作系统。在内存分配时，系统优先使用空闲区低端的空间。对下列的请求序列：作业</a:t>
            </a:r>
            <a:r>
              <a:rPr lang="en-US" altLang="zh-CN" sz="2400" b="1" smtClean="0"/>
              <a:t>1</a:t>
            </a:r>
            <a:r>
              <a:rPr lang="zh-CN" altLang="en-US" sz="2400" b="1" smtClean="0"/>
              <a:t>申请</a:t>
            </a:r>
            <a:r>
              <a:rPr lang="en-US" altLang="zh-CN" sz="2400" b="1" smtClean="0"/>
              <a:t>180K</a:t>
            </a:r>
            <a:r>
              <a:rPr lang="zh-CN" altLang="en-US" sz="2400" b="1" smtClean="0"/>
              <a:t>、作业</a:t>
            </a:r>
            <a:r>
              <a:rPr lang="en-US" altLang="zh-CN" sz="2400" b="1" smtClean="0"/>
              <a:t>2</a:t>
            </a:r>
            <a:r>
              <a:rPr lang="zh-CN" altLang="en-US" sz="2400" b="1" smtClean="0"/>
              <a:t>申请</a:t>
            </a:r>
            <a:r>
              <a:rPr lang="en-US" altLang="zh-CN" sz="2400" b="1" smtClean="0"/>
              <a:t>80K</a:t>
            </a:r>
            <a:r>
              <a:rPr lang="zh-CN" altLang="en-US" sz="2400" b="1" smtClean="0"/>
              <a:t>、作业</a:t>
            </a:r>
            <a:r>
              <a:rPr lang="en-US" altLang="zh-CN" sz="2400" b="1" smtClean="0"/>
              <a:t>3</a:t>
            </a:r>
            <a:r>
              <a:rPr lang="zh-CN" altLang="en-US" sz="2400" b="1" smtClean="0"/>
              <a:t>申请</a:t>
            </a:r>
            <a:r>
              <a:rPr lang="en-US" altLang="zh-CN" sz="2400" b="1" smtClean="0"/>
              <a:t>200K</a:t>
            </a:r>
            <a:r>
              <a:rPr lang="zh-CN" altLang="en-US" sz="2400" b="1" smtClean="0"/>
              <a:t>、作业</a:t>
            </a:r>
            <a:r>
              <a:rPr lang="en-US" altLang="zh-CN" sz="2400" b="1" smtClean="0"/>
              <a:t>2</a:t>
            </a:r>
            <a:r>
              <a:rPr lang="zh-CN" altLang="en-US" sz="2400" b="1" smtClean="0"/>
              <a:t>释放</a:t>
            </a:r>
            <a:r>
              <a:rPr lang="en-US" altLang="zh-CN" sz="2400" b="1" smtClean="0"/>
              <a:t>80K</a:t>
            </a:r>
            <a:r>
              <a:rPr lang="zh-CN" altLang="en-US" sz="2400" b="1" smtClean="0"/>
              <a:t>、作业</a:t>
            </a:r>
            <a:r>
              <a:rPr lang="en-US" altLang="zh-CN" sz="2400" b="1" smtClean="0"/>
              <a:t>4</a:t>
            </a:r>
            <a:r>
              <a:rPr lang="zh-CN" altLang="en-US" sz="2400" b="1" smtClean="0"/>
              <a:t>申请</a:t>
            </a:r>
            <a:r>
              <a:rPr lang="en-US" altLang="zh-CN" sz="2400" b="1" smtClean="0"/>
              <a:t>100K</a:t>
            </a:r>
            <a:r>
              <a:rPr lang="zh-CN" altLang="en-US" sz="2400" b="1" smtClean="0"/>
              <a:t>、作业</a:t>
            </a:r>
            <a:r>
              <a:rPr lang="en-US" altLang="zh-CN" sz="2400" b="1" smtClean="0"/>
              <a:t>3</a:t>
            </a:r>
            <a:r>
              <a:rPr lang="zh-CN" altLang="en-US" sz="2400" b="1" smtClean="0"/>
              <a:t>释放</a:t>
            </a:r>
            <a:r>
              <a:rPr lang="en-US" altLang="zh-CN" sz="2400" b="1" smtClean="0"/>
              <a:t>200K</a:t>
            </a:r>
            <a:r>
              <a:rPr lang="zh-CN" altLang="en-US" sz="2400" b="1" smtClean="0"/>
              <a:t>、作业</a:t>
            </a:r>
            <a:r>
              <a:rPr lang="en-US" altLang="zh-CN" sz="2400" b="1" smtClean="0"/>
              <a:t>1</a:t>
            </a:r>
            <a:r>
              <a:rPr lang="zh-CN" altLang="en-US" sz="2400" b="1" smtClean="0"/>
              <a:t>释放</a:t>
            </a:r>
            <a:r>
              <a:rPr lang="en-US" altLang="zh-CN" sz="2400" b="1" smtClean="0"/>
              <a:t>180K</a:t>
            </a:r>
            <a:r>
              <a:rPr lang="zh-CN" altLang="en-US" sz="2400" b="1" smtClean="0"/>
              <a:t>、作业</a:t>
            </a:r>
            <a:r>
              <a:rPr lang="en-US" altLang="zh-CN" sz="2400" b="1" smtClean="0"/>
              <a:t>5</a:t>
            </a:r>
            <a:r>
              <a:rPr lang="zh-CN" altLang="en-US" sz="2400" b="1" smtClean="0"/>
              <a:t>申请</a:t>
            </a:r>
            <a:r>
              <a:rPr lang="en-US" altLang="zh-CN" sz="2400" b="1" smtClean="0"/>
              <a:t>140K</a:t>
            </a:r>
            <a:r>
              <a:rPr lang="zh-CN" altLang="en-US" sz="2400" b="1" smtClean="0"/>
              <a:t>、作业</a:t>
            </a:r>
            <a:r>
              <a:rPr lang="en-US" altLang="zh-CN" sz="2400" b="1" smtClean="0"/>
              <a:t>6</a:t>
            </a:r>
            <a:r>
              <a:rPr lang="zh-CN" altLang="en-US" sz="2400" b="1" smtClean="0"/>
              <a:t>申请</a:t>
            </a:r>
            <a:r>
              <a:rPr lang="en-US" altLang="zh-CN" sz="2400" b="1" smtClean="0"/>
              <a:t>80K</a:t>
            </a:r>
            <a:r>
              <a:rPr lang="zh-CN" altLang="en-US" sz="2400" b="1" smtClean="0"/>
              <a:t>、作业</a:t>
            </a:r>
            <a:r>
              <a:rPr lang="en-US" altLang="zh-CN" sz="2400" b="1" smtClean="0"/>
              <a:t>7</a:t>
            </a:r>
            <a:r>
              <a:rPr lang="zh-CN" altLang="en-US" sz="2400" b="1" smtClean="0"/>
              <a:t>申请</a:t>
            </a:r>
            <a:r>
              <a:rPr lang="en-US" altLang="zh-CN" sz="2400" b="1" smtClean="0"/>
              <a:t>40K</a:t>
            </a:r>
            <a:r>
              <a:rPr lang="zh-CN" altLang="en-US" sz="2400" b="1" smtClean="0"/>
              <a:t>、作业</a:t>
            </a:r>
            <a:r>
              <a:rPr lang="en-US" altLang="zh-CN" sz="2400" b="1" smtClean="0"/>
              <a:t>6</a:t>
            </a:r>
            <a:r>
              <a:rPr lang="zh-CN" altLang="en-US" sz="2400" b="1" smtClean="0"/>
              <a:t>释放</a:t>
            </a:r>
            <a:r>
              <a:rPr lang="en-US" altLang="zh-CN" sz="2400" b="1" smtClean="0"/>
              <a:t>80K</a:t>
            </a:r>
            <a:r>
              <a:rPr lang="zh-CN" altLang="en-US" sz="2400" b="1" smtClean="0"/>
              <a:t>，请分别画图表示出使用首次适应算法和最佳适应算法进行内存分配和回收后内存的实际使用情况。 </a:t>
            </a:r>
          </a:p>
          <a:p>
            <a:pPr>
              <a:lnSpc>
                <a:spcPct val="120000"/>
              </a:lnSpc>
              <a:spcBef>
                <a:spcPct val="0"/>
              </a:spcBef>
            </a:pPr>
            <a:endParaRPr lang="zh-CN" altLang="en-US" sz="2400" b="1" smtClean="0"/>
          </a:p>
        </p:txBody>
      </p:sp>
    </p:spTree>
  </p:cSld>
  <p:clrMapOvr>
    <a:masterClrMapping/>
  </p:clrMapOvr>
  <p:transition>
    <p:zoom dir="in"/>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mtClean="0"/>
              <a:t>作业</a:t>
            </a:r>
          </a:p>
        </p:txBody>
      </p:sp>
      <p:sp>
        <p:nvSpPr>
          <p:cNvPr id="74755" name="Rectangle 3"/>
          <p:cNvSpPr>
            <a:spLocks noGrp="1" noChangeArrowheads="1"/>
          </p:cNvSpPr>
          <p:nvPr>
            <p:ph type="body" idx="1"/>
          </p:nvPr>
        </p:nvSpPr>
        <p:spPr>
          <a:xfrm>
            <a:off x="631825" y="1628775"/>
            <a:ext cx="8280400" cy="3168650"/>
          </a:xfrm>
        </p:spPr>
        <p:txBody>
          <a:bodyPr/>
          <a:lstStyle/>
          <a:p>
            <a:pPr>
              <a:lnSpc>
                <a:spcPct val="120000"/>
              </a:lnSpc>
              <a:spcBef>
                <a:spcPct val="0"/>
              </a:spcBef>
            </a:pPr>
            <a:r>
              <a:rPr lang="zh-CN" altLang="en-US" sz="2400" b="1" smtClean="0">
                <a:solidFill>
                  <a:srgbClr val="FFFF00"/>
                </a:solidFill>
              </a:rPr>
              <a:t>补充作业</a:t>
            </a:r>
            <a:r>
              <a:rPr lang="en-US" altLang="zh-CN" sz="2400" b="1" smtClean="0">
                <a:solidFill>
                  <a:srgbClr val="FFFF00"/>
                </a:solidFill>
              </a:rPr>
              <a:t>2</a:t>
            </a:r>
            <a:r>
              <a:rPr lang="zh-CN" altLang="en-US" sz="2400" b="1" smtClean="0"/>
              <a:t>：在一个请求分页系统中，假如一个作业的页面走向为</a:t>
            </a:r>
            <a:r>
              <a:rPr lang="en-US" altLang="zh-CN" sz="2400" b="1" smtClean="0"/>
              <a:t>2</a:t>
            </a:r>
            <a:r>
              <a:rPr lang="zh-CN" altLang="en-US" sz="2400" b="1" smtClean="0"/>
              <a:t>，</a:t>
            </a:r>
            <a:r>
              <a:rPr lang="en-US" altLang="zh-CN" sz="2400" b="1" smtClean="0"/>
              <a:t>3</a:t>
            </a:r>
            <a:r>
              <a:rPr lang="zh-CN" altLang="en-US" sz="2400" b="1" smtClean="0"/>
              <a:t>，</a:t>
            </a:r>
            <a:r>
              <a:rPr lang="en-US" altLang="zh-CN" sz="2400" b="1" smtClean="0"/>
              <a:t>2</a:t>
            </a:r>
            <a:r>
              <a:rPr lang="zh-CN" altLang="en-US" sz="2400" b="1" smtClean="0"/>
              <a:t>，</a:t>
            </a:r>
            <a:r>
              <a:rPr lang="en-US" altLang="zh-CN" sz="2400" b="1" smtClean="0"/>
              <a:t>1</a:t>
            </a:r>
            <a:r>
              <a:rPr lang="zh-CN" altLang="en-US" sz="2400" b="1" smtClean="0"/>
              <a:t>，</a:t>
            </a:r>
            <a:r>
              <a:rPr lang="en-US" altLang="zh-CN" sz="2400" b="1" smtClean="0"/>
              <a:t>5</a:t>
            </a:r>
            <a:r>
              <a:rPr lang="zh-CN" altLang="en-US" sz="2400" b="1" smtClean="0"/>
              <a:t>，</a:t>
            </a:r>
            <a:r>
              <a:rPr lang="en-US" altLang="zh-CN" sz="2400" b="1" smtClean="0"/>
              <a:t>2</a:t>
            </a:r>
            <a:r>
              <a:rPr lang="zh-CN" altLang="en-US" sz="2400" b="1" smtClean="0"/>
              <a:t>，</a:t>
            </a:r>
            <a:r>
              <a:rPr lang="en-US" altLang="zh-CN" sz="2400" b="1" smtClean="0"/>
              <a:t>4</a:t>
            </a:r>
            <a:r>
              <a:rPr lang="zh-CN" altLang="en-US" sz="2400" b="1" smtClean="0"/>
              <a:t>，</a:t>
            </a:r>
            <a:r>
              <a:rPr lang="en-US" altLang="zh-CN" sz="2400" b="1" smtClean="0"/>
              <a:t>5</a:t>
            </a:r>
            <a:r>
              <a:rPr lang="zh-CN" altLang="en-US" sz="2400" b="1" smtClean="0"/>
              <a:t>，</a:t>
            </a:r>
            <a:r>
              <a:rPr lang="en-US" altLang="zh-CN" sz="2400" b="1" smtClean="0"/>
              <a:t>3</a:t>
            </a:r>
            <a:r>
              <a:rPr lang="zh-CN" altLang="en-US" sz="2400" b="1" smtClean="0"/>
              <a:t>，</a:t>
            </a:r>
            <a:r>
              <a:rPr lang="en-US" altLang="zh-CN" sz="2400" b="1" smtClean="0"/>
              <a:t>2</a:t>
            </a:r>
            <a:r>
              <a:rPr lang="zh-CN" altLang="en-US" sz="2400" b="1" smtClean="0"/>
              <a:t>，</a:t>
            </a:r>
            <a:r>
              <a:rPr lang="en-US" altLang="zh-CN" sz="2400" b="1" smtClean="0"/>
              <a:t>5</a:t>
            </a:r>
            <a:r>
              <a:rPr lang="zh-CN" altLang="en-US" sz="2400" b="1" smtClean="0"/>
              <a:t>，</a:t>
            </a:r>
            <a:r>
              <a:rPr lang="en-US" altLang="zh-CN" sz="2400" b="1" smtClean="0"/>
              <a:t>2</a:t>
            </a:r>
            <a:r>
              <a:rPr lang="zh-CN" altLang="en-US" sz="2400" b="1" smtClean="0"/>
              <a:t>，目前它还没有任何页装入内存，当分配给该作业的物理块数目</a:t>
            </a:r>
            <a:r>
              <a:rPr lang="en-US" altLang="zh-CN" sz="2400" b="1" smtClean="0"/>
              <a:t>M</a:t>
            </a:r>
            <a:r>
              <a:rPr lang="zh-CN" altLang="en-US" sz="2400" b="1" smtClean="0"/>
              <a:t>分别为</a:t>
            </a:r>
            <a:r>
              <a:rPr lang="en-US" altLang="zh-CN" sz="2400" b="1" smtClean="0"/>
              <a:t>3</a:t>
            </a:r>
            <a:r>
              <a:rPr lang="zh-CN" altLang="en-US" sz="2400" b="1" smtClean="0"/>
              <a:t>、</a:t>
            </a:r>
            <a:r>
              <a:rPr lang="en-US" altLang="zh-CN" sz="2400" b="1" smtClean="0"/>
              <a:t>4</a:t>
            </a:r>
            <a:r>
              <a:rPr lang="zh-CN" altLang="en-US" sz="2400" b="1" smtClean="0"/>
              <a:t>时，请分别计算采用</a:t>
            </a:r>
            <a:r>
              <a:rPr lang="en-US" altLang="zh-CN" sz="2400" b="1" smtClean="0"/>
              <a:t>OPT</a:t>
            </a:r>
            <a:r>
              <a:rPr lang="zh-CN" altLang="en-US" sz="2400" b="1" smtClean="0"/>
              <a:t>、</a:t>
            </a:r>
            <a:r>
              <a:rPr lang="en-US" altLang="zh-CN" sz="2400" b="1" smtClean="0"/>
              <a:t>LRU</a:t>
            </a:r>
            <a:r>
              <a:rPr lang="zh-CN" altLang="en-US" sz="2400" b="1" smtClean="0"/>
              <a:t>、和</a:t>
            </a:r>
            <a:r>
              <a:rPr lang="en-US" altLang="zh-CN" sz="2400" b="1" smtClean="0"/>
              <a:t>FIFO</a:t>
            </a:r>
            <a:r>
              <a:rPr lang="zh-CN" altLang="en-US" sz="2400" b="1" smtClean="0"/>
              <a:t>页面淘汰算法时访问过程中所发生的缺页次数和缺页率，并比较所得的结果。</a:t>
            </a:r>
          </a:p>
          <a:p>
            <a:pPr>
              <a:lnSpc>
                <a:spcPct val="120000"/>
              </a:lnSpc>
              <a:spcBef>
                <a:spcPct val="0"/>
              </a:spcBef>
            </a:pPr>
            <a:endParaRPr lang="zh-CN" altLang="en-US" sz="2400" b="1" smtClean="0"/>
          </a:p>
        </p:txBody>
      </p:sp>
    </p:spTree>
  </p:cSld>
  <p:clrMapOvr>
    <a:masterClrMapping/>
  </p:clrMapOvr>
  <p:transition>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a:defRPr/>
            </a:pPr>
            <a:r>
              <a:rPr lang="zh-CN" altLang="en-US" dirty="0" smtClean="0">
                <a:solidFill>
                  <a:schemeClr val="tx1"/>
                </a:solidFill>
                <a:latin typeface="+mj-ea"/>
              </a:rPr>
              <a:t>地址结构</a:t>
            </a:r>
          </a:p>
        </p:txBody>
      </p:sp>
      <p:sp>
        <p:nvSpPr>
          <p:cNvPr id="10243" name="Rectangle 3"/>
          <p:cNvSpPr>
            <a:spLocks noGrp="1" noChangeArrowheads="1"/>
          </p:cNvSpPr>
          <p:nvPr>
            <p:ph type="body" sz="half" idx="1"/>
          </p:nvPr>
        </p:nvSpPr>
        <p:spPr>
          <a:xfrm>
            <a:off x="488950" y="2781300"/>
            <a:ext cx="8640763" cy="1871663"/>
          </a:xfrm>
        </p:spPr>
        <p:txBody>
          <a:bodyPr/>
          <a:lstStyle/>
          <a:p>
            <a:pPr>
              <a:lnSpc>
                <a:spcPct val="120000"/>
              </a:lnSpc>
              <a:spcBef>
                <a:spcPct val="0"/>
              </a:spcBef>
              <a:buFont typeface="Wingdings" panose="05000000000000000000" pitchFamily="2" charset="2"/>
              <a:buNone/>
            </a:pPr>
            <a:r>
              <a:rPr lang="zh-CN" altLang="en-US" sz="2800" b="1" smtClean="0"/>
              <a:t>		对某特定机器，其地址结构是一定的。若给定一个逻辑地址空间中的地址为</a:t>
            </a:r>
            <a:r>
              <a:rPr lang="en-US" altLang="zh-CN" sz="2800" b="1" smtClean="0"/>
              <a:t>A</a:t>
            </a:r>
            <a:r>
              <a:rPr lang="zh-CN" altLang="en-US" sz="2800" b="1" smtClean="0"/>
              <a:t>，</a:t>
            </a:r>
            <a:r>
              <a:rPr kumimoji="1" lang="zh-CN" altLang="en-US" sz="2800" b="1" smtClean="0"/>
              <a:t>页面的大小为</a:t>
            </a:r>
            <a:r>
              <a:rPr kumimoji="1" lang="en-US" altLang="zh-CN" sz="2800" b="1" smtClean="0"/>
              <a:t>L</a:t>
            </a:r>
            <a:r>
              <a:rPr kumimoji="1" lang="zh-CN" altLang="en-US" sz="2800" b="1" smtClean="0"/>
              <a:t>，则页号</a:t>
            </a:r>
            <a:r>
              <a:rPr kumimoji="1" lang="en-US" altLang="zh-CN" sz="2800" b="1" smtClean="0"/>
              <a:t>P</a:t>
            </a:r>
            <a:r>
              <a:rPr kumimoji="1" lang="zh-CN" altLang="en-US" sz="2800" b="1" smtClean="0"/>
              <a:t>和页内地址</a:t>
            </a:r>
            <a:r>
              <a:rPr kumimoji="1" lang="en-US" altLang="zh-CN" sz="2800" b="1" smtClean="0"/>
              <a:t>d</a:t>
            </a:r>
            <a:r>
              <a:rPr kumimoji="1" lang="zh-CN" altLang="en-US" sz="2800" b="1" smtClean="0"/>
              <a:t>可按下式求得： </a:t>
            </a:r>
            <a:endParaRPr lang="zh-CN" altLang="en-US" sz="2800" b="1" smtClean="0"/>
          </a:p>
        </p:txBody>
      </p:sp>
      <p:grpSp>
        <p:nvGrpSpPr>
          <p:cNvPr id="10244" name="Group 4"/>
          <p:cNvGrpSpPr>
            <a:grpSpLocks/>
          </p:cNvGrpSpPr>
          <p:nvPr/>
        </p:nvGrpSpPr>
        <p:grpSpPr bwMode="auto">
          <a:xfrm>
            <a:off x="5457825" y="1412875"/>
            <a:ext cx="3797300" cy="990600"/>
            <a:chOff x="3425" y="85"/>
            <a:chExt cx="2392" cy="624"/>
          </a:xfrm>
        </p:grpSpPr>
        <p:sp>
          <p:nvSpPr>
            <p:cNvPr id="10249" name="Text Box 5"/>
            <p:cNvSpPr txBox="1">
              <a:spLocks noChangeArrowheads="1"/>
            </p:cNvSpPr>
            <p:nvPr/>
          </p:nvSpPr>
          <p:spPr bwMode="auto">
            <a:xfrm>
              <a:off x="3664" y="482"/>
              <a:ext cx="864"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FontTx/>
                <a:buNone/>
              </a:pPr>
              <a:r>
                <a:rPr lang="zh-CN" altLang="en-US" sz="1600">
                  <a:solidFill>
                    <a:schemeClr val="bg1"/>
                  </a:solidFill>
                  <a:latin typeface="Arial" panose="020B0604020202020204" pitchFamily="34" charset="0"/>
                </a:rPr>
                <a:t>页号</a:t>
              </a:r>
              <a:r>
                <a:rPr lang="en-US" altLang="zh-CN" sz="1600">
                  <a:solidFill>
                    <a:schemeClr val="bg1"/>
                  </a:solidFill>
                  <a:latin typeface="Arial" panose="020B0604020202020204" pitchFamily="34" charset="0"/>
                </a:rPr>
                <a:t>P</a:t>
              </a:r>
            </a:p>
          </p:txBody>
        </p:sp>
        <p:sp>
          <p:nvSpPr>
            <p:cNvPr id="10250" name="Text Box 6"/>
            <p:cNvSpPr txBox="1">
              <a:spLocks noChangeArrowheads="1"/>
            </p:cNvSpPr>
            <p:nvPr/>
          </p:nvSpPr>
          <p:spPr bwMode="auto">
            <a:xfrm>
              <a:off x="4798" y="482"/>
              <a:ext cx="864"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FontTx/>
                <a:buNone/>
              </a:pPr>
              <a:r>
                <a:rPr lang="zh-CN" altLang="en-US" sz="1600">
                  <a:solidFill>
                    <a:schemeClr val="bg1"/>
                  </a:solidFill>
                  <a:latin typeface="Arial" panose="020B0604020202020204" pitchFamily="34" charset="0"/>
                </a:rPr>
                <a:t>位移量</a:t>
              </a:r>
              <a:r>
                <a:rPr lang="en-US" altLang="zh-CN" sz="1600">
                  <a:solidFill>
                    <a:schemeClr val="bg1"/>
                  </a:solidFill>
                  <a:latin typeface="Arial" panose="020B0604020202020204" pitchFamily="34" charset="0"/>
                </a:rPr>
                <a:t>D</a:t>
              </a:r>
            </a:p>
          </p:txBody>
        </p:sp>
        <p:sp>
          <p:nvSpPr>
            <p:cNvPr id="10251" name="Rectangle 7"/>
            <p:cNvSpPr>
              <a:spLocks noChangeArrowheads="1"/>
            </p:cNvSpPr>
            <p:nvPr/>
          </p:nvSpPr>
          <p:spPr bwMode="auto">
            <a:xfrm>
              <a:off x="3483" y="391"/>
              <a:ext cx="2222" cy="31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sp>
          <p:nvSpPr>
            <p:cNvPr id="10252" name="Line 8"/>
            <p:cNvSpPr>
              <a:spLocks noChangeShapeType="1"/>
            </p:cNvSpPr>
            <p:nvPr/>
          </p:nvSpPr>
          <p:spPr bwMode="auto">
            <a:xfrm>
              <a:off x="4708" y="391"/>
              <a:ext cx="0" cy="31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3" name="Text Box 9"/>
            <p:cNvSpPr txBox="1">
              <a:spLocks noChangeArrowheads="1"/>
            </p:cNvSpPr>
            <p:nvPr/>
          </p:nvSpPr>
          <p:spPr bwMode="auto">
            <a:xfrm>
              <a:off x="5594" y="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2400">
                  <a:latin typeface="Arial" panose="020B0604020202020204" pitchFamily="34" charset="0"/>
                </a:rPr>
                <a:t>0</a:t>
              </a:r>
            </a:p>
          </p:txBody>
        </p:sp>
        <p:sp>
          <p:nvSpPr>
            <p:cNvPr id="10254" name="Text Box 10"/>
            <p:cNvSpPr txBox="1">
              <a:spLocks noChangeArrowheads="1"/>
            </p:cNvSpPr>
            <p:nvPr/>
          </p:nvSpPr>
          <p:spPr bwMode="auto">
            <a:xfrm>
              <a:off x="4695" y="8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2400">
                  <a:latin typeface="Arial" panose="020B0604020202020204" pitchFamily="34" charset="0"/>
                </a:rPr>
                <a:t>11</a:t>
              </a:r>
            </a:p>
          </p:txBody>
        </p:sp>
        <p:sp>
          <p:nvSpPr>
            <p:cNvPr id="10255" name="Text Box 11"/>
            <p:cNvSpPr txBox="1">
              <a:spLocks noChangeArrowheads="1"/>
            </p:cNvSpPr>
            <p:nvPr/>
          </p:nvSpPr>
          <p:spPr bwMode="auto">
            <a:xfrm>
              <a:off x="4378" y="8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2400">
                  <a:latin typeface="Arial" panose="020B0604020202020204" pitchFamily="34" charset="0"/>
                </a:rPr>
                <a:t>12</a:t>
              </a:r>
            </a:p>
          </p:txBody>
        </p:sp>
        <p:sp>
          <p:nvSpPr>
            <p:cNvPr id="10256" name="Text Box 12"/>
            <p:cNvSpPr txBox="1">
              <a:spLocks noChangeArrowheads="1"/>
            </p:cNvSpPr>
            <p:nvPr/>
          </p:nvSpPr>
          <p:spPr bwMode="auto">
            <a:xfrm>
              <a:off x="3425" y="8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2400">
                  <a:latin typeface="Arial" panose="020B0604020202020204" pitchFamily="34" charset="0"/>
                </a:rPr>
                <a:t>31</a:t>
              </a:r>
            </a:p>
          </p:txBody>
        </p:sp>
      </p:grpSp>
      <p:sp>
        <p:nvSpPr>
          <p:cNvPr id="10245" name="Rectangle 13"/>
          <p:cNvSpPr>
            <a:spLocks noChangeArrowheads="1"/>
          </p:cNvSpPr>
          <p:nvPr/>
        </p:nvSpPr>
        <p:spPr bwMode="auto">
          <a:xfrm>
            <a:off x="631825" y="1557338"/>
            <a:ext cx="4608513"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b="0"/>
          </a:p>
        </p:txBody>
      </p:sp>
      <p:sp>
        <p:nvSpPr>
          <p:cNvPr id="10246" name="Rectangle 14"/>
          <p:cNvSpPr>
            <a:spLocks noChangeArrowheads="1"/>
          </p:cNvSpPr>
          <p:nvPr/>
        </p:nvSpPr>
        <p:spPr bwMode="auto">
          <a:xfrm>
            <a:off x="631825" y="1700213"/>
            <a:ext cx="46085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a:t>地址结构如右图所示：</a:t>
            </a:r>
            <a:endParaRPr lang="en-US" altLang="zh-CN"/>
          </a:p>
        </p:txBody>
      </p:sp>
      <p:sp>
        <p:nvSpPr>
          <p:cNvPr id="10247" name="Rectangle 17"/>
          <p:cNvSpPr>
            <a:spLocks noChangeArrowheads="1"/>
          </p:cNvSpPr>
          <p:nvPr/>
        </p:nvSpPr>
        <p:spPr bwMode="auto">
          <a:xfrm>
            <a:off x="2720975" y="4795838"/>
            <a:ext cx="4319588" cy="1728787"/>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10248" name="Object 18"/>
          <p:cNvGraphicFramePr>
            <a:graphicFrameLocks noGrp="1" noChangeAspect="1"/>
          </p:cNvGraphicFramePr>
          <p:nvPr>
            <p:ph sz="half" idx="2"/>
          </p:nvPr>
        </p:nvGraphicFramePr>
        <p:xfrm>
          <a:off x="3800475" y="4894263"/>
          <a:ext cx="2087563" cy="1487487"/>
        </p:xfrm>
        <a:graphic>
          <a:graphicData uri="http://schemas.openxmlformats.org/presentationml/2006/ole">
            <mc:AlternateContent xmlns:mc="http://schemas.openxmlformats.org/markup-compatibility/2006">
              <mc:Choice xmlns:v="urn:schemas-microsoft-com:vml" Requires="v">
                <p:oleObj spid="_x0000_s10260" name="Equation" r:id="rId3" imgW="927100" imgH="736600" progId="Equation.3">
                  <p:embed/>
                </p:oleObj>
              </mc:Choice>
              <mc:Fallback>
                <p:oleObj name="Equation" r:id="rId3" imgW="927100" imgH="73660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0475" y="4894263"/>
                        <a:ext cx="2087563"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dir="in"/>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423988" y="4005263"/>
          <a:ext cx="7489824" cy="2755902"/>
        </p:xfrm>
        <a:graphic>
          <a:graphicData uri="http://schemas.openxmlformats.org/drawingml/2006/table">
            <a:tbl>
              <a:tblPr firstRow="1" firstCol="1" bandRow="1" bandCol="1">
                <a:tableStyleId>{5C22544A-7EE6-4342-B048-85BDC9FD1C3A}</a:tableStyleId>
              </a:tblPr>
              <a:tblGrid>
                <a:gridCol w="1580411">
                  <a:extLst>
                    <a:ext uri="{9D8B030D-6E8A-4147-A177-3AD203B41FA5}">
                      <a16:colId xmlns:a16="http://schemas.microsoft.com/office/drawing/2014/main" val="20000"/>
                    </a:ext>
                  </a:extLst>
                </a:gridCol>
                <a:gridCol w="1790396">
                  <a:extLst>
                    <a:ext uri="{9D8B030D-6E8A-4147-A177-3AD203B41FA5}">
                      <a16:colId xmlns:a16="http://schemas.microsoft.com/office/drawing/2014/main" val="20001"/>
                    </a:ext>
                  </a:extLst>
                </a:gridCol>
                <a:gridCol w="1392531">
                  <a:extLst>
                    <a:ext uri="{9D8B030D-6E8A-4147-A177-3AD203B41FA5}">
                      <a16:colId xmlns:a16="http://schemas.microsoft.com/office/drawing/2014/main" val="20002"/>
                    </a:ext>
                  </a:extLst>
                </a:gridCol>
                <a:gridCol w="1178428">
                  <a:extLst>
                    <a:ext uri="{9D8B030D-6E8A-4147-A177-3AD203B41FA5}">
                      <a16:colId xmlns:a16="http://schemas.microsoft.com/office/drawing/2014/main" val="20003"/>
                    </a:ext>
                  </a:extLst>
                </a:gridCol>
                <a:gridCol w="1548058">
                  <a:extLst>
                    <a:ext uri="{9D8B030D-6E8A-4147-A177-3AD203B41FA5}">
                      <a16:colId xmlns:a16="http://schemas.microsoft.com/office/drawing/2014/main" val="20004"/>
                    </a:ext>
                  </a:extLst>
                </a:gridCol>
              </a:tblGrid>
              <a:tr h="408873">
                <a:tc>
                  <a:txBody>
                    <a:bodyPr/>
                    <a:lstStyle/>
                    <a:p>
                      <a:pPr algn="ctr">
                        <a:lnSpc>
                          <a:spcPts val="1800"/>
                        </a:lnSpc>
                        <a:spcAft>
                          <a:spcPts val="0"/>
                        </a:spcAft>
                      </a:pPr>
                      <a:r>
                        <a:rPr lang="zh-CN" sz="1800" b="1" kern="100" dirty="0">
                          <a:solidFill>
                            <a:schemeClr val="bg1"/>
                          </a:solidFill>
                          <a:effectLst/>
                        </a:rPr>
                        <a:t>段</a:t>
                      </a:r>
                      <a:r>
                        <a:rPr lang="en-US" sz="1800" b="1" kern="100" dirty="0">
                          <a:solidFill>
                            <a:schemeClr val="bg1"/>
                          </a:solidFill>
                          <a:effectLst/>
                        </a:rPr>
                        <a:t>  </a:t>
                      </a:r>
                      <a:r>
                        <a:rPr lang="zh-CN" sz="1800" b="1" kern="100" dirty="0">
                          <a:solidFill>
                            <a:schemeClr val="bg1"/>
                          </a:solidFill>
                          <a:effectLst/>
                        </a:rPr>
                        <a:t>号</a:t>
                      </a:r>
                      <a:endParaRPr lang="zh-CN" sz="1800" b="1" kern="100" dirty="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ts val="1800"/>
                        </a:lnSpc>
                        <a:spcAft>
                          <a:spcPts val="0"/>
                        </a:spcAft>
                      </a:pPr>
                      <a:r>
                        <a:rPr lang="zh-CN" sz="1800" b="1" kern="100" dirty="0">
                          <a:solidFill>
                            <a:schemeClr val="bg1"/>
                          </a:solidFill>
                          <a:effectLst/>
                        </a:rPr>
                        <a:t>内存始址</a:t>
                      </a:r>
                      <a:endParaRPr lang="zh-CN" sz="1800" b="1" kern="100" dirty="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ts val="1800"/>
                        </a:lnSpc>
                        <a:spcAft>
                          <a:spcPts val="0"/>
                        </a:spcAft>
                      </a:pPr>
                      <a:r>
                        <a:rPr lang="zh-CN" sz="1800" b="1" kern="100">
                          <a:solidFill>
                            <a:schemeClr val="bg1"/>
                          </a:solidFill>
                          <a:effectLst/>
                        </a:rPr>
                        <a:t>段</a:t>
                      </a:r>
                      <a:r>
                        <a:rPr lang="en-US" sz="1800" b="1" kern="100">
                          <a:solidFill>
                            <a:schemeClr val="bg1"/>
                          </a:solidFill>
                          <a:effectLst/>
                        </a:rPr>
                        <a:t>  </a:t>
                      </a:r>
                      <a:r>
                        <a:rPr lang="zh-CN" sz="1800" b="1" kern="100">
                          <a:solidFill>
                            <a:schemeClr val="bg1"/>
                          </a:solidFill>
                          <a:effectLst/>
                        </a:rPr>
                        <a:t>长</a:t>
                      </a:r>
                      <a:endParaRPr lang="zh-CN" sz="1800" b="1" kern="10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ts val="1800"/>
                        </a:lnSpc>
                        <a:spcAft>
                          <a:spcPts val="0"/>
                        </a:spcAft>
                      </a:pPr>
                      <a:r>
                        <a:rPr lang="zh-CN" sz="1800" b="1" kern="0" dirty="0">
                          <a:solidFill>
                            <a:schemeClr val="bg1"/>
                          </a:solidFill>
                          <a:effectLst/>
                        </a:rPr>
                        <a:t>状态位</a:t>
                      </a:r>
                      <a:endParaRPr lang="zh-CN" sz="1800" b="1" kern="100" dirty="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ts val="1800"/>
                        </a:lnSpc>
                        <a:spcAft>
                          <a:spcPts val="0"/>
                        </a:spcAft>
                      </a:pPr>
                      <a:r>
                        <a:rPr lang="zh-CN" sz="1800" b="1" kern="0" dirty="0">
                          <a:solidFill>
                            <a:schemeClr val="bg1"/>
                          </a:solidFill>
                          <a:effectLst/>
                        </a:rPr>
                        <a:t>存取控制</a:t>
                      </a:r>
                      <a:endParaRPr lang="zh-CN" sz="1800" b="1" kern="100" dirty="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464922">
                <a:tc>
                  <a:txBody>
                    <a:bodyPr/>
                    <a:lstStyle/>
                    <a:p>
                      <a:pPr algn="ctr">
                        <a:lnSpc>
                          <a:spcPts val="1800"/>
                        </a:lnSpc>
                        <a:spcAft>
                          <a:spcPts val="0"/>
                        </a:spcAft>
                      </a:pPr>
                      <a:r>
                        <a:rPr lang="en-US" sz="1800" b="1" kern="100">
                          <a:solidFill>
                            <a:schemeClr val="bg1"/>
                          </a:solidFill>
                          <a:effectLst/>
                        </a:rPr>
                        <a:t>0</a:t>
                      </a:r>
                      <a:endParaRPr lang="zh-CN" sz="1800" b="1" kern="10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ts val="1800"/>
                        </a:lnSpc>
                        <a:spcAft>
                          <a:spcPts val="0"/>
                        </a:spcAft>
                      </a:pPr>
                      <a:r>
                        <a:rPr lang="en-US" sz="1800" b="1" kern="100" dirty="0" smtClean="0">
                          <a:solidFill>
                            <a:schemeClr val="bg1"/>
                          </a:solidFill>
                          <a:effectLst/>
                        </a:rPr>
                        <a:t>500</a:t>
                      </a:r>
                      <a:endParaRPr lang="zh-CN" sz="1800" b="1" kern="100" dirty="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ts val="1800"/>
                        </a:lnSpc>
                        <a:spcAft>
                          <a:spcPts val="0"/>
                        </a:spcAft>
                      </a:pPr>
                      <a:r>
                        <a:rPr lang="en-US" sz="1800" b="1" kern="100" dirty="0">
                          <a:solidFill>
                            <a:schemeClr val="bg1"/>
                          </a:solidFill>
                          <a:effectLst/>
                        </a:rPr>
                        <a:t>100</a:t>
                      </a:r>
                      <a:endParaRPr lang="zh-CN" sz="1800" b="1" kern="100" dirty="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ts val="1800"/>
                        </a:lnSpc>
                        <a:spcAft>
                          <a:spcPts val="0"/>
                        </a:spcAft>
                      </a:pPr>
                      <a:r>
                        <a:rPr lang="en-US" sz="1800" b="1" kern="0">
                          <a:solidFill>
                            <a:schemeClr val="bg1"/>
                          </a:solidFill>
                          <a:effectLst/>
                        </a:rPr>
                        <a:t>0</a:t>
                      </a:r>
                      <a:endParaRPr lang="zh-CN" sz="1800" b="1" kern="10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ts val="1800"/>
                        </a:lnSpc>
                        <a:spcAft>
                          <a:spcPts val="0"/>
                        </a:spcAft>
                      </a:pPr>
                      <a:r>
                        <a:rPr lang="en-US" sz="1800" b="1" kern="0">
                          <a:solidFill>
                            <a:schemeClr val="bg1"/>
                          </a:solidFill>
                          <a:effectLst/>
                        </a:rPr>
                        <a:t>W</a:t>
                      </a:r>
                      <a:endParaRPr lang="zh-CN" sz="1800" b="1" kern="10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487341">
                <a:tc>
                  <a:txBody>
                    <a:bodyPr/>
                    <a:lstStyle/>
                    <a:p>
                      <a:pPr algn="ctr">
                        <a:lnSpc>
                          <a:spcPts val="1800"/>
                        </a:lnSpc>
                        <a:spcAft>
                          <a:spcPts val="0"/>
                        </a:spcAft>
                      </a:pPr>
                      <a:r>
                        <a:rPr lang="en-US" sz="1800" b="1" kern="100">
                          <a:solidFill>
                            <a:schemeClr val="bg1"/>
                          </a:solidFill>
                          <a:effectLst/>
                        </a:rPr>
                        <a:t>1</a:t>
                      </a:r>
                      <a:endParaRPr lang="zh-CN" sz="1800" b="1" kern="10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ts val="1800"/>
                        </a:lnSpc>
                        <a:spcAft>
                          <a:spcPts val="0"/>
                        </a:spcAft>
                      </a:pPr>
                      <a:r>
                        <a:rPr lang="en-US" sz="1800" b="1" kern="100" dirty="0" smtClean="0">
                          <a:solidFill>
                            <a:schemeClr val="bg1"/>
                          </a:solidFill>
                          <a:effectLst/>
                        </a:rPr>
                        <a:t>1000</a:t>
                      </a:r>
                      <a:endParaRPr lang="zh-CN" sz="1800" b="1" kern="100" dirty="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ts val="1800"/>
                        </a:lnSpc>
                        <a:spcAft>
                          <a:spcPts val="0"/>
                        </a:spcAft>
                      </a:pPr>
                      <a:r>
                        <a:rPr lang="en-US" sz="1800" b="1" kern="100" dirty="0">
                          <a:solidFill>
                            <a:schemeClr val="bg1"/>
                          </a:solidFill>
                          <a:effectLst/>
                        </a:rPr>
                        <a:t>30</a:t>
                      </a:r>
                      <a:endParaRPr lang="zh-CN" sz="1800" b="1" kern="100" dirty="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ts val="1800"/>
                        </a:lnSpc>
                        <a:spcAft>
                          <a:spcPts val="0"/>
                        </a:spcAft>
                      </a:pPr>
                      <a:r>
                        <a:rPr lang="zh-CN" sz="1800" b="1" kern="0">
                          <a:solidFill>
                            <a:schemeClr val="bg1"/>
                          </a:solidFill>
                          <a:effectLst/>
                        </a:rPr>
                        <a:t>１</a:t>
                      </a:r>
                      <a:endParaRPr lang="zh-CN" sz="1800" b="1" kern="10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ts val="1800"/>
                        </a:lnSpc>
                        <a:spcAft>
                          <a:spcPts val="0"/>
                        </a:spcAft>
                      </a:pPr>
                      <a:r>
                        <a:rPr lang="en-US" sz="1800" b="1" kern="0">
                          <a:solidFill>
                            <a:schemeClr val="bg1"/>
                          </a:solidFill>
                          <a:effectLst/>
                        </a:rPr>
                        <a:t>R</a:t>
                      </a:r>
                      <a:endParaRPr lang="zh-CN" sz="1800" b="1" kern="10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464922">
                <a:tc>
                  <a:txBody>
                    <a:bodyPr/>
                    <a:lstStyle/>
                    <a:p>
                      <a:pPr algn="ctr">
                        <a:lnSpc>
                          <a:spcPts val="1800"/>
                        </a:lnSpc>
                        <a:spcAft>
                          <a:spcPts val="0"/>
                        </a:spcAft>
                      </a:pPr>
                      <a:r>
                        <a:rPr lang="en-US" sz="1800" b="1" kern="100">
                          <a:solidFill>
                            <a:schemeClr val="bg1"/>
                          </a:solidFill>
                          <a:effectLst/>
                        </a:rPr>
                        <a:t>2</a:t>
                      </a:r>
                      <a:endParaRPr lang="zh-CN" sz="1800" b="1" kern="10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ts val="1800"/>
                        </a:lnSpc>
                        <a:spcAft>
                          <a:spcPts val="0"/>
                        </a:spcAft>
                      </a:pPr>
                      <a:r>
                        <a:rPr lang="en-US" sz="1800" b="1" kern="100" dirty="0" smtClean="0">
                          <a:solidFill>
                            <a:schemeClr val="bg1"/>
                          </a:solidFill>
                          <a:effectLst/>
                        </a:rPr>
                        <a:t>3000</a:t>
                      </a:r>
                      <a:endParaRPr lang="zh-CN" sz="1800" b="1" kern="100" dirty="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00" dirty="0" smtClean="0">
                          <a:solidFill>
                            <a:schemeClr val="bg1"/>
                          </a:solidFill>
                          <a:effectLst/>
                        </a:rPr>
                        <a:t>200</a:t>
                      </a:r>
                      <a:endParaRPr lang="zh-CN" altLang="en-US" sz="1800" dirty="0"/>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ts val="1800"/>
                        </a:lnSpc>
                        <a:spcAft>
                          <a:spcPts val="0"/>
                        </a:spcAft>
                      </a:pPr>
                      <a:r>
                        <a:rPr lang="en-US" sz="1800" b="1" kern="0" dirty="0">
                          <a:solidFill>
                            <a:schemeClr val="bg1"/>
                          </a:solidFill>
                          <a:effectLst/>
                        </a:rPr>
                        <a:t>1</a:t>
                      </a:r>
                      <a:endParaRPr lang="zh-CN" sz="1800" b="1" kern="100" dirty="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ts val="1800"/>
                        </a:lnSpc>
                        <a:spcAft>
                          <a:spcPts val="0"/>
                        </a:spcAft>
                      </a:pPr>
                      <a:r>
                        <a:rPr lang="en-US" altLang="zh-CN" sz="1800" b="1" kern="0" dirty="0" smtClean="0">
                          <a:solidFill>
                            <a:schemeClr val="bg1"/>
                          </a:solidFill>
                          <a:effectLst/>
                          <a:latin typeface="+mn-lt"/>
                          <a:ea typeface="+mn-ea"/>
                          <a:cs typeface="+mn-cs"/>
                        </a:rPr>
                        <a:t>E</a:t>
                      </a:r>
                      <a:endParaRPr lang="zh-CN" sz="1800" b="1" kern="100" dirty="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464922">
                <a:tc>
                  <a:txBody>
                    <a:bodyPr/>
                    <a:lstStyle/>
                    <a:p>
                      <a:pPr algn="ctr">
                        <a:lnSpc>
                          <a:spcPts val="1800"/>
                        </a:lnSpc>
                        <a:spcAft>
                          <a:spcPts val="0"/>
                        </a:spcAft>
                      </a:pPr>
                      <a:r>
                        <a:rPr lang="en-US" sz="1800" b="1" kern="100">
                          <a:solidFill>
                            <a:schemeClr val="bg1"/>
                          </a:solidFill>
                          <a:effectLst/>
                        </a:rPr>
                        <a:t>3</a:t>
                      </a:r>
                      <a:endParaRPr lang="zh-CN" sz="1800" b="1" kern="10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ts val="1800"/>
                        </a:lnSpc>
                        <a:spcAft>
                          <a:spcPts val="0"/>
                        </a:spcAft>
                      </a:pPr>
                      <a:r>
                        <a:rPr lang="en-US" sz="1800" b="1" kern="100" dirty="0" smtClean="0">
                          <a:solidFill>
                            <a:schemeClr val="bg1"/>
                          </a:solidFill>
                          <a:effectLst/>
                        </a:rPr>
                        <a:t>8000</a:t>
                      </a:r>
                      <a:endParaRPr lang="zh-CN" sz="1800" b="1" kern="100" dirty="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ts val="1800"/>
                        </a:lnSpc>
                        <a:spcAft>
                          <a:spcPts val="0"/>
                        </a:spcAft>
                      </a:pPr>
                      <a:r>
                        <a:rPr lang="en-US" sz="1800" b="1" kern="100" dirty="0">
                          <a:solidFill>
                            <a:schemeClr val="bg1"/>
                          </a:solidFill>
                          <a:effectLst/>
                        </a:rPr>
                        <a:t>80</a:t>
                      </a:r>
                      <a:endParaRPr lang="zh-CN" sz="1800" b="1" kern="100" dirty="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ts val="1800"/>
                        </a:lnSpc>
                        <a:spcAft>
                          <a:spcPts val="0"/>
                        </a:spcAft>
                      </a:pPr>
                      <a:r>
                        <a:rPr lang="en-US" altLang="zh-CN" sz="1800" b="1" kern="100" dirty="0" smtClean="0">
                          <a:solidFill>
                            <a:schemeClr val="bg1"/>
                          </a:solidFill>
                          <a:effectLst/>
                          <a:latin typeface="+mn-lt"/>
                          <a:ea typeface="+mn-ea"/>
                          <a:cs typeface="+mn-cs"/>
                        </a:rPr>
                        <a:t>1</a:t>
                      </a:r>
                      <a:endParaRPr lang="zh-CN" sz="1800" b="1" kern="100" dirty="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ts val="1800"/>
                        </a:lnSpc>
                        <a:spcAft>
                          <a:spcPts val="0"/>
                        </a:spcAft>
                      </a:pPr>
                      <a:r>
                        <a:rPr lang="en-US" sz="1800" b="1" kern="0" dirty="0">
                          <a:solidFill>
                            <a:schemeClr val="bg1"/>
                          </a:solidFill>
                          <a:effectLst/>
                        </a:rPr>
                        <a:t>R</a:t>
                      </a:r>
                      <a:endParaRPr lang="zh-CN" sz="1800" b="1" kern="100" dirty="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464922">
                <a:tc>
                  <a:txBody>
                    <a:bodyPr/>
                    <a:lstStyle/>
                    <a:p>
                      <a:pPr algn="ctr">
                        <a:lnSpc>
                          <a:spcPts val="1800"/>
                        </a:lnSpc>
                        <a:spcAft>
                          <a:spcPts val="0"/>
                        </a:spcAft>
                      </a:pPr>
                      <a:r>
                        <a:rPr lang="en-US" altLang="zh-CN" sz="1800" b="1" kern="100" dirty="0" smtClean="0">
                          <a:solidFill>
                            <a:schemeClr val="bg1"/>
                          </a:solidFill>
                          <a:effectLst/>
                          <a:latin typeface="Times New Roman"/>
                          <a:ea typeface="宋体"/>
                          <a:cs typeface="宋体"/>
                        </a:rPr>
                        <a:t>4</a:t>
                      </a:r>
                      <a:endParaRPr lang="zh-CN" sz="1800" b="1" kern="100" dirty="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ctr" defTabSz="914400" rtl="0" eaLnBrk="1" fontAlgn="auto" latinLnBrk="0" hangingPunct="1">
                        <a:lnSpc>
                          <a:spcPts val="1800"/>
                        </a:lnSpc>
                        <a:spcBef>
                          <a:spcPts val="0"/>
                        </a:spcBef>
                        <a:spcAft>
                          <a:spcPts val="0"/>
                        </a:spcAft>
                        <a:buClrTx/>
                        <a:buSzTx/>
                        <a:buFontTx/>
                        <a:buNone/>
                        <a:tabLst/>
                        <a:defRPr/>
                      </a:pPr>
                      <a:r>
                        <a:rPr lang="en-US" altLang="zh-CN" sz="1800" b="1" kern="100" dirty="0" smtClean="0">
                          <a:solidFill>
                            <a:schemeClr val="bg1"/>
                          </a:solidFill>
                          <a:effectLst/>
                        </a:rPr>
                        <a:t>5000</a:t>
                      </a:r>
                      <a:endParaRPr lang="zh-CN" sz="1800" b="1" kern="100" dirty="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ts val="1800"/>
                        </a:lnSpc>
                        <a:spcAft>
                          <a:spcPts val="0"/>
                        </a:spcAft>
                      </a:pPr>
                      <a:r>
                        <a:rPr lang="en-US" sz="1800" b="1" kern="100" dirty="0">
                          <a:solidFill>
                            <a:schemeClr val="bg1"/>
                          </a:solidFill>
                          <a:effectLst/>
                        </a:rPr>
                        <a:t>40</a:t>
                      </a:r>
                      <a:endParaRPr lang="zh-CN" sz="1800" b="1" kern="100" dirty="0">
                        <a:solidFill>
                          <a:schemeClr val="bg1"/>
                        </a:solidFill>
                        <a:effectLst/>
                        <a:latin typeface="Times New Roman"/>
                        <a:ea typeface="宋体"/>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ctr" defTabSz="914400" rtl="0" eaLnBrk="1" fontAlgn="auto" latinLnBrk="0" hangingPunct="1">
                        <a:lnSpc>
                          <a:spcPts val="1800"/>
                        </a:lnSpc>
                        <a:spcBef>
                          <a:spcPts val="0"/>
                        </a:spcBef>
                        <a:spcAft>
                          <a:spcPts val="0"/>
                        </a:spcAft>
                        <a:buClrTx/>
                        <a:buSzTx/>
                        <a:buFontTx/>
                        <a:buNone/>
                        <a:tabLst/>
                        <a:defRPr/>
                      </a:pPr>
                      <a:r>
                        <a:rPr lang="en-US" altLang="zh-CN" sz="1800" b="1" kern="100" dirty="0" smtClean="0">
                          <a:solidFill>
                            <a:schemeClr val="bg1"/>
                          </a:solidFill>
                          <a:effectLst/>
                        </a:rPr>
                        <a:t>0</a:t>
                      </a:r>
                      <a:endParaRPr lang="zh-CN" altLang="zh-CN" sz="1800" b="1" kern="100" dirty="0" smtClean="0">
                        <a:solidFill>
                          <a:schemeClr val="bg1"/>
                        </a:solidFill>
                        <a:effectLst/>
                        <a:latin typeface="Times New Roman"/>
                        <a:ea typeface="+mn-ea"/>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ctr" defTabSz="914400" rtl="0" eaLnBrk="1" fontAlgn="auto" latinLnBrk="0" hangingPunct="1">
                        <a:lnSpc>
                          <a:spcPts val="1800"/>
                        </a:lnSpc>
                        <a:spcBef>
                          <a:spcPts val="0"/>
                        </a:spcBef>
                        <a:spcAft>
                          <a:spcPts val="0"/>
                        </a:spcAft>
                        <a:buClrTx/>
                        <a:buSzTx/>
                        <a:buFontTx/>
                        <a:buNone/>
                        <a:tabLst/>
                        <a:defRPr/>
                      </a:pPr>
                      <a:r>
                        <a:rPr lang="en-US" altLang="zh-CN" sz="1800" b="1" kern="0" dirty="0" smtClean="0">
                          <a:solidFill>
                            <a:schemeClr val="bg1"/>
                          </a:solidFill>
                          <a:effectLst/>
                        </a:rPr>
                        <a:t>R</a:t>
                      </a:r>
                      <a:endParaRPr lang="zh-CN" altLang="zh-CN" sz="1800" b="1" kern="100" dirty="0" smtClean="0">
                        <a:solidFill>
                          <a:schemeClr val="bg1"/>
                        </a:solidFill>
                        <a:effectLst/>
                        <a:latin typeface="Times New Roman"/>
                        <a:ea typeface="+mn-ea"/>
                        <a:cs typeface="宋体"/>
                      </a:endParaRPr>
                    </a:p>
                  </a:txBody>
                  <a:tcPr marL="68589" marR="6858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Rectangle 1"/>
          <p:cNvSpPr>
            <a:spLocks noChangeArrowheads="1"/>
          </p:cNvSpPr>
          <p:nvPr/>
        </p:nvSpPr>
        <p:spPr bwMode="auto">
          <a:xfrm>
            <a:off x="631825" y="368300"/>
            <a:ext cx="8642350" cy="3492500"/>
          </a:xfrm>
          <a:prstGeom prst="rect">
            <a:avLst/>
          </a:prstGeom>
          <a:solidFill>
            <a:srgbClr val="333399"/>
          </a:solidFill>
          <a:ln>
            <a:noFill/>
          </a:ln>
          <a:effectLst/>
        </p:spPr>
        <p:txBody>
          <a:bodyPr anchor="ctr">
            <a:spAutoFit/>
          </a:bodyPr>
          <a:lstStyle/>
          <a:p>
            <a:pPr marL="523875" lvl="3" indent="-342900">
              <a:spcAft>
                <a:spcPts val="600"/>
              </a:spcAft>
              <a:buFont typeface="Wingdings" pitchFamily="2" charset="2"/>
              <a:buChar char="l"/>
              <a:tabLst>
                <a:tab pos="87313" algn="l"/>
                <a:tab pos="630238" algn="l"/>
              </a:tabLst>
              <a:defRPr/>
            </a:pPr>
            <a:r>
              <a:rPr lang="zh-CN" altLang="en-US" dirty="0">
                <a:solidFill>
                  <a:srgbClr val="FFFF00"/>
                </a:solidFill>
                <a:latin typeface="Arial" charset="0"/>
              </a:rPr>
              <a:t>补充作业</a:t>
            </a:r>
            <a:r>
              <a:rPr lang="en-US" altLang="zh-CN" dirty="0">
                <a:solidFill>
                  <a:srgbClr val="FFFF00"/>
                </a:solidFill>
                <a:latin typeface="Arial" charset="0"/>
              </a:rPr>
              <a:t>3</a:t>
            </a:r>
            <a:r>
              <a:rPr lang="zh-CN" altLang="en-US" dirty="0">
                <a:latin typeface="Arial" charset="0"/>
              </a:rPr>
              <a:t>：</a:t>
            </a:r>
            <a:r>
              <a:rPr lang="zh-CN" altLang="en-US" dirty="0">
                <a:latin typeface="+mn-lt"/>
                <a:ea typeface="+mn-ea"/>
              </a:rPr>
              <a:t>设某作业的段表如下表所示，其中，状态位为“</a:t>
            </a:r>
            <a:r>
              <a:rPr lang="en-US" altLang="zh-CN" dirty="0">
                <a:latin typeface="+mn-lt"/>
                <a:ea typeface="+mn-ea"/>
              </a:rPr>
              <a:t>1”</a:t>
            </a:r>
            <a:r>
              <a:rPr lang="zh-CN" altLang="en-US" dirty="0">
                <a:latin typeface="+mn-lt"/>
                <a:ea typeface="+mn-ea"/>
              </a:rPr>
              <a:t>表示该段在内存；存取控制字段中</a:t>
            </a:r>
            <a:r>
              <a:rPr lang="en-US" altLang="zh-CN" dirty="0">
                <a:latin typeface="+mn-lt"/>
                <a:ea typeface="+mn-ea"/>
              </a:rPr>
              <a:t>W</a:t>
            </a:r>
            <a:r>
              <a:rPr lang="zh-CN" altLang="en-US" dirty="0">
                <a:latin typeface="+mn-lt"/>
                <a:ea typeface="+mn-ea"/>
              </a:rPr>
              <a:t>表示可写，</a:t>
            </a:r>
            <a:r>
              <a:rPr lang="en-US" altLang="zh-CN" dirty="0">
                <a:latin typeface="+mn-lt"/>
                <a:ea typeface="+mn-ea"/>
              </a:rPr>
              <a:t>R</a:t>
            </a:r>
            <a:r>
              <a:rPr lang="zh-CN" altLang="en-US" dirty="0">
                <a:latin typeface="+mn-lt"/>
                <a:ea typeface="+mn-ea"/>
              </a:rPr>
              <a:t>表示可读</a:t>
            </a:r>
            <a:r>
              <a:rPr lang="en-US" altLang="zh-CN" dirty="0">
                <a:latin typeface="+mn-lt"/>
                <a:ea typeface="+mn-ea"/>
              </a:rPr>
              <a:t>,E</a:t>
            </a:r>
            <a:r>
              <a:rPr lang="zh-CN" altLang="en-US" dirty="0">
                <a:latin typeface="+mn-lt"/>
                <a:ea typeface="+mn-ea"/>
              </a:rPr>
              <a:t>表示可执行。请问对下面的指令，在执行时会产生什么样的结果？</a:t>
            </a:r>
            <a:endParaRPr lang="en-US" altLang="zh-CN" dirty="0">
              <a:latin typeface="+mn-lt"/>
              <a:ea typeface="+mn-ea"/>
            </a:endParaRPr>
          </a:p>
          <a:p>
            <a:pPr marL="180975" lvl="3">
              <a:tabLst>
                <a:tab pos="87313" algn="l"/>
                <a:tab pos="630238" algn="l"/>
              </a:tabLst>
              <a:defRPr/>
            </a:pPr>
            <a:r>
              <a:rPr lang="zh-CN" altLang="zh-CN" dirty="0">
                <a:latin typeface="Arial" charset="0"/>
              </a:rPr>
              <a:t>（</a:t>
            </a:r>
            <a:r>
              <a:rPr lang="en-US" altLang="zh-CN" dirty="0">
                <a:latin typeface="Arial" charset="0"/>
              </a:rPr>
              <a:t>1</a:t>
            </a:r>
            <a:r>
              <a:rPr lang="zh-CN" altLang="zh-CN" dirty="0">
                <a:latin typeface="Arial" charset="0"/>
              </a:rPr>
              <a:t>）</a:t>
            </a:r>
            <a:r>
              <a:rPr lang="en-US" altLang="zh-CN" dirty="0">
                <a:latin typeface="Arial" charset="0"/>
              </a:rPr>
              <a:t> STORE	</a:t>
            </a:r>
            <a:r>
              <a:rPr lang="en-US" altLang="zh-CN" dirty="0" err="1">
                <a:latin typeface="Arial" charset="0"/>
              </a:rPr>
              <a:t>R1</a:t>
            </a:r>
            <a:r>
              <a:rPr lang="zh-CN" altLang="zh-CN" dirty="0">
                <a:latin typeface="Arial" charset="0"/>
              </a:rPr>
              <a:t>，</a:t>
            </a:r>
            <a:r>
              <a:rPr lang="en-US" altLang="zh-CN" dirty="0">
                <a:latin typeface="Arial" charset="0"/>
              </a:rPr>
              <a:t> [0</a:t>
            </a:r>
            <a:r>
              <a:rPr lang="zh-CN" altLang="zh-CN" dirty="0">
                <a:latin typeface="Arial" charset="0"/>
              </a:rPr>
              <a:t>，</a:t>
            </a:r>
            <a:r>
              <a:rPr lang="en-US" altLang="zh-CN" dirty="0">
                <a:latin typeface="Arial" charset="0"/>
              </a:rPr>
              <a:t>70]</a:t>
            </a:r>
          </a:p>
          <a:p>
            <a:pPr marL="180975" lvl="3">
              <a:tabLst>
                <a:tab pos="87313" algn="l"/>
                <a:tab pos="630238" algn="l"/>
              </a:tabLst>
              <a:defRPr/>
            </a:pPr>
            <a:r>
              <a:rPr lang="zh-CN" altLang="zh-CN" dirty="0">
                <a:latin typeface="Arial" charset="0"/>
              </a:rPr>
              <a:t>（</a:t>
            </a:r>
            <a:r>
              <a:rPr lang="en-US" altLang="zh-CN" dirty="0">
                <a:latin typeface="Arial" charset="0"/>
              </a:rPr>
              <a:t>2</a:t>
            </a:r>
            <a:r>
              <a:rPr lang="zh-CN" altLang="zh-CN" dirty="0">
                <a:latin typeface="Arial" charset="0"/>
              </a:rPr>
              <a:t>）</a:t>
            </a:r>
            <a:r>
              <a:rPr lang="en-US" altLang="zh-CN" dirty="0">
                <a:latin typeface="Arial" charset="0"/>
              </a:rPr>
              <a:t> STORE 	</a:t>
            </a:r>
            <a:r>
              <a:rPr lang="en-US" altLang="zh-CN" dirty="0" err="1">
                <a:latin typeface="Arial" charset="0"/>
              </a:rPr>
              <a:t>R1</a:t>
            </a:r>
            <a:r>
              <a:rPr lang="zh-CN" altLang="zh-CN" dirty="0">
                <a:latin typeface="Arial" charset="0"/>
              </a:rPr>
              <a:t>，</a:t>
            </a:r>
            <a:r>
              <a:rPr lang="en-US" altLang="zh-CN" dirty="0">
                <a:latin typeface="Arial" charset="0"/>
              </a:rPr>
              <a:t> [1</a:t>
            </a:r>
            <a:r>
              <a:rPr lang="zh-CN" altLang="zh-CN" dirty="0">
                <a:latin typeface="Arial" charset="0"/>
              </a:rPr>
              <a:t>，</a:t>
            </a:r>
            <a:r>
              <a:rPr lang="en-US" altLang="zh-CN" dirty="0">
                <a:latin typeface="Arial" charset="0"/>
              </a:rPr>
              <a:t>20]</a:t>
            </a:r>
          </a:p>
          <a:p>
            <a:pPr marL="180975" lvl="3">
              <a:tabLst>
                <a:tab pos="87313" algn="l"/>
                <a:tab pos="630238" algn="l"/>
              </a:tabLst>
              <a:defRPr/>
            </a:pPr>
            <a:r>
              <a:rPr lang="zh-CN" altLang="zh-CN" dirty="0">
                <a:latin typeface="Arial" charset="0"/>
              </a:rPr>
              <a:t>（</a:t>
            </a:r>
            <a:r>
              <a:rPr lang="en-US" altLang="zh-CN" dirty="0">
                <a:latin typeface="Arial" charset="0"/>
              </a:rPr>
              <a:t>3</a:t>
            </a:r>
            <a:r>
              <a:rPr lang="zh-CN" altLang="zh-CN" dirty="0">
                <a:latin typeface="Arial" charset="0"/>
              </a:rPr>
              <a:t>）</a:t>
            </a:r>
            <a:r>
              <a:rPr lang="en-US" altLang="zh-CN" dirty="0">
                <a:latin typeface="Arial" charset="0"/>
              </a:rPr>
              <a:t>LOAD		</a:t>
            </a:r>
            <a:r>
              <a:rPr lang="en-US" altLang="zh-CN" dirty="0" err="1">
                <a:latin typeface="Arial" charset="0"/>
              </a:rPr>
              <a:t>R1</a:t>
            </a:r>
            <a:r>
              <a:rPr lang="zh-CN" altLang="zh-CN" dirty="0">
                <a:latin typeface="Arial" charset="0"/>
              </a:rPr>
              <a:t>，</a:t>
            </a:r>
            <a:r>
              <a:rPr lang="en-US" altLang="zh-CN" dirty="0">
                <a:latin typeface="Arial" charset="0"/>
              </a:rPr>
              <a:t> [3</a:t>
            </a:r>
            <a:r>
              <a:rPr lang="zh-CN" altLang="zh-CN" dirty="0">
                <a:latin typeface="Arial" charset="0"/>
              </a:rPr>
              <a:t>，</a:t>
            </a:r>
            <a:r>
              <a:rPr lang="en-US" altLang="zh-CN" dirty="0">
                <a:latin typeface="Arial" charset="0"/>
              </a:rPr>
              <a:t>20]</a:t>
            </a:r>
          </a:p>
          <a:p>
            <a:pPr marL="180975" lvl="3">
              <a:tabLst>
                <a:tab pos="87313" algn="l"/>
                <a:tab pos="630238" algn="l"/>
              </a:tabLst>
              <a:defRPr/>
            </a:pPr>
            <a:r>
              <a:rPr lang="zh-CN" altLang="zh-CN" dirty="0">
                <a:latin typeface="Arial" charset="0"/>
              </a:rPr>
              <a:t>（</a:t>
            </a:r>
            <a:r>
              <a:rPr lang="en-US" altLang="zh-CN" dirty="0">
                <a:latin typeface="Arial" charset="0"/>
              </a:rPr>
              <a:t>4</a:t>
            </a:r>
            <a:r>
              <a:rPr lang="zh-CN" altLang="zh-CN" dirty="0">
                <a:latin typeface="Arial" charset="0"/>
              </a:rPr>
              <a:t>）</a:t>
            </a:r>
            <a:r>
              <a:rPr lang="en-US" altLang="zh-CN" dirty="0">
                <a:latin typeface="Arial" charset="0"/>
              </a:rPr>
              <a:t>LOAD	 	</a:t>
            </a:r>
            <a:r>
              <a:rPr lang="en-US" altLang="zh-CN" dirty="0" err="1">
                <a:latin typeface="Arial" charset="0"/>
              </a:rPr>
              <a:t>R1</a:t>
            </a:r>
            <a:r>
              <a:rPr lang="zh-CN" altLang="zh-CN" dirty="0">
                <a:latin typeface="Arial" charset="0"/>
              </a:rPr>
              <a:t>，</a:t>
            </a:r>
            <a:r>
              <a:rPr lang="en-US" altLang="zh-CN" dirty="0">
                <a:latin typeface="Arial" charset="0"/>
              </a:rPr>
              <a:t> [3</a:t>
            </a:r>
            <a:r>
              <a:rPr lang="zh-CN" altLang="zh-CN" dirty="0">
                <a:latin typeface="Arial" charset="0"/>
              </a:rPr>
              <a:t>，</a:t>
            </a:r>
            <a:r>
              <a:rPr lang="en-US" altLang="zh-CN" dirty="0">
                <a:latin typeface="Arial" charset="0"/>
              </a:rPr>
              <a:t>100]</a:t>
            </a:r>
          </a:p>
          <a:p>
            <a:pPr marL="180975" lvl="3">
              <a:tabLst>
                <a:tab pos="87313" algn="l"/>
                <a:tab pos="630238" algn="l"/>
              </a:tabLst>
              <a:defRPr/>
            </a:pPr>
            <a:r>
              <a:rPr lang="zh-CN" altLang="zh-CN" dirty="0">
                <a:latin typeface="Arial" charset="0"/>
              </a:rPr>
              <a:t>（</a:t>
            </a:r>
            <a:r>
              <a:rPr lang="en-US" altLang="zh-CN" dirty="0">
                <a:latin typeface="Arial" charset="0"/>
              </a:rPr>
              <a:t>5</a:t>
            </a:r>
            <a:r>
              <a:rPr lang="zh-CN" altLang="zh-CN" dirty="0">
                <a:latin typeface="Arial" charset="0"/>
              </a:rPr>
              <a:t>）</a:t>
            </a:r>
            <a:r>
              <a:rPr lang="en-US" altLang="zh-CN" dirty="0" err="1">
                <a:latin typeface="Arial" charset="0"/>
              </a:rPr>
              <a:t>JMP</a:t>
            </a:r>
            <a:r>
              <a:rPr lang="en-US" altLang="zh-CN" dirty="0">
                <a:latin typeface="Arial" charset="0"/>
              </a:rPr>
              <a:t>  		 [2</a:t>
            </a:r>
            <a:r>
              <a:rPr lang="zh-CN" altLang="zh-CN" dirty="0">
                <a:latin typeface="Arial" charset="0"/>
              </a:rPr>
              <a:t>，</a:t>
            </a:r>
            <a:r>
              <a:rPr lang="en-US" altLang="zh-CN" dirty="0">
                <a:latin typeface="Arial" charset="0"/>
              </a:rPr>
              <a:t>100]</a:t>
            </a:r>
            <a:endParaRPr lang="en-US" altLang="zh-CN" dirty="0"/>
          </a:p>
        </p:txBody>
      </p:sp>
    </p:spTree>
  </p:cSld>
  <p:clrMapOvr>
    <a:masterClrMapping/>
  </p:clrMapOvr>
  <p:transition>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zh-CN" altLang="en-US" dirty="0" smtClean="0">
                <a:solidFill>
                  <a:schemeClr val="tx1"/>
                </a:solidFill>
                <a:latin typeface="+mj-ea"/>
              </a:rPr>
              <a:t>基本分页式管理的数据结构</a:t>
            </a:r>
          </a:p>
        </p:txBody>
      </p:sp>
      <p:sp>
        <p:nvSpPr>
          <p:cNvPr id="11267" name="Rectangle 3"/>
          <p:cNvSpPr>
            <a:spLocks noGrp="1" noChangeArrowheads="1"/>
          </p:cNvSpPr>
          <p:nvPr>
            <p:ph type="body" idx="1"/>
          </p:nvPr>
        </p:nvSpPr>
        <p:spPr>
          <a:xfrm>
            <a:off x="704850" y="1557338"/>
            <a:ext cx="8420100" cy="4927600"/>
          </a:xfrm>
        </p:spPr>
        <p:txBody>
          <a:bodyPr/>
          <a:lstStyle/>
          <a:p>
            <a:pPr>
              <a:lnSpc>
                <a:spcPct val="120000"/>
              </a:lnSpc>
              <a:spcBef>
                <a:spcPct val="0"/>
              </a:spcBef>
            </a:pPr>
            <a:r>
              <a:rPr lang="zh-CN" altLang="en-US" b="1" smtClean="0">
                <a:solidFill>
                  <a:srgbClr val="FFFF00"/>
                </a:solidFill>
              </a:rPr>
              <a:t>页表</a:t>
            </a:r>
            <a:r>
              <a:rPr lang="zh-CN" altLang="en-US" b="1" smtClean="0"/>
              <a:t>：描述进程中每个页面所对应的物理块，每个进程有一个页表；</a:t>
            </a:r>
          </a:p>
          <a:p>
            <a:pPr>
              <a:lnSpc>
                <a:spcPct val="120000"/>
              </a:lnSpc>
              <a:spcBef>
                <a:spcPct val="0"/>
              </a:spcBef>
            </a:pPr>
            <a:r>
              <a:rPr lang="zh-CN" altLang="en-US" b="1" smtClean="0"/>
              <a:t>物理</a:t>
            </a:r>
            <a:r>
              <a:rPr lang="zh-CN" altLang="en-US" b="1" smtClean="0">
                <a:solidFill>
                  <a:srgbClr val="FFFF00"/>
                </a:solidFill>
              </a:rPr>
              <a:t>页面表</a:t>
            </a:r>
            <a:r>
              <a:rPr lang="zh-CN" altLang="en-US" b="1" smtClean="0"/>
              <a:t>：整个系统有一个物理页面表，描述物理内存空间的分配使用状况。</a:t>
            </a:r>
          </a:p>
          <a:p>
            <a:pPr lvl="1">
              <a:lnSpc>
                <a:spcPct val="120000"/>
              </a:lnSpc>
              <a:spcBef>
                <a:spcPct val="0"/>
              </a:spcBef>
            </a:pPr>
            <a:r>
              <a:rPr lang="zh-CN" altLang="en-US" sz="2800" b="1" smtClean="0"/>
              <a:t>数据结构：位示图，空闲页面链表；</a:t>
            </a:r>
          </a:p>
          <a:p>
            <a:pPr>
              <a:lnSpc>
                <a:spcPct val="120000"/>
              </a:lnSpc>
              <a:spcBef>
                <a:spcPct val="0"/>
              </a:spcBef>
            </a:pPr>
            <a:r>
              <a:rPr lang="zh-CN" altLang="en-US" b="1" smtClean="0">
                <a:solidFill>
                  <a:srgbClr val="FFFF00"/>
                </a:solidFill>
              </a:rPr>
              <a:t>请求表</a:t>
            </a:r>
            <a:r>
              <a:rPr lang="zh-CN" altLang="en-US" b="1" smtClean="0"/>
              <a:t>：整个系统有一个请求表，描述系统内各个页表的位置和大小，用于地址转换，也可以结合到各进程的</a:t>
            </a:r>
            <a:r>
              <a:rPr lang="en-US" altLang="zh-CN" b="1" smtClean="0"/>
              <a:t>PCB</a:t>
            </a:r>
            <a:r>
              <a:rPr lang="zh-CN" altLang="en-US" b="1" smtClean="0"/>
              <a:t>里。</a:t>
            </a:r>
          </a:p>
        </p:txBody>
      </p:sp>
    </p:spTree>
  </p:cSld>
  <p:clrMapOvr>
    <a:masterClrMapping/>
  </p:clrMapOvr>
  <p:transition>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73050" y="1412875"/>
            <a:ext cx="9432925" cy="482441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lgn="ctr">
            <a:solidFill>
              <a:schemeClr val="tx1"/>
            </a:solidFill>
            <a:prstDash val="solid"/>
            <a:round/>
            <a:headEnd type="none" w="med" len="med"/>
            <a:tailEnd type="none" w="med" len="med"/>
          </a:ln>
          <a:effectLst/>
        </p:spPr>
        <p:txBody>
          <a:bodyPr/>
          <a:lstStyle/>
          <a:p>
            <a:pPr algn="ctr">
              <a:defRPr/>
            </a:pPr>
            <a:endParaRPr lang="zh-CN" altLang="en-US">
              <a:latin typeface="Arial" charset="0"/>
            </a:endParaRPr>
          </a:p>
        </p:txBody>
      </p:sp>
      <p:graphicFrame>
        <p:nvGraphicFramePr>
          <p:cNvPr id="12291" name="Object 2"/>
          <p:cNvGraphicFramePr>
            <a:graphicFrameLocks noChangeAspect="1"/>
          </p:cNvGraphicFramePr>
          <p:nvPr/>
        </p:nvGraphicFramePr>
        <p:xfrm>
          <a:off x="330200" y="2370138"/>
          <a:ext cx="9328150" cy="2138362"/>
        </p:xfrm>
        <a:graphic>
          <a:graphicData uri="http://schemas.openxmlformats.org/presentationml/2006/ole">
            <mc:AlternateContent xmlns:mc="http://schemas.openxmlformats.org/markup-compatibility/2006">
              <mc:Choice xmlns:v="urn:schemas-microsoft-com:vml" Requires="v">
                <p:oleObj spid="_x0000_s12297" name="VISIO" r:id="rId3" imgW="7066440" imgH="1755000" progId="Visio.Drawing.11">
                  <p:embed/>
                </p:oleObj>
              </mc:Choice>
              <mc:Fallback>
                <p:oleObj name="VISIO" r:id="rId3" imgW="7066440" imgH="175500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00" y="2370138"/>
                        <a:ext cx="9328150" cy="213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Text Box 3"/>
          <p:cNvSpPr txBox="1">
            <a:spLocks noChangeArrowheads="1"/>
          </p:cNvSpPr>
          <p:nvPr/>
        </p:nvSpPr>
        <p:spPr bwMode="auto">
          <a:xfrm>
            <a:off x="3860800" y="4876800"/>
            <a:ext cx="1833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3200">
                <a:solidFill>
                  <a:schemeClr val="bg1"/>
                </a:solidFill>
                <a:latin typeface="Arial" panose="020B0604020202020204" pitchFamily="34" charset="0"/>
              </a:rPr>
              <a:t>进程页表</a:t>
            </a:r>
          </a:p>
        </p:txBody>
      </p:sp>
      <p:sp>
        <p:nvSpPr>
          <p:cNvPr id="5" name="Rectangle 2"/>
          <p:cNvSpPr txBox="1">
            <a:spLocks noChangeArrowheads="1"/>
          </p:cNvSpPr>
          <p:nvPr/>
        </p:nvSpPr>
        <p:spPr>
          <a:xfrm>
            <a:off x="704850" y="414338"/>
            <a:ext cx="8420100" cy="1143000"/>
          </a:xfrm>
          <a:prstGeom prst="rect">
            <a:avLst/>
          </a:prstGeom>
        </p:spPr>
        <p:txBody>
          <a:bodyPr/>
          <a:lstStyle/>
          <a:p>
            <a:pPr algn="ctr">
              <a:defRPr/>
            </a:pPr>
            <a:r>
              <a:rPr lang="zh-CN" altLang="en-US" sz="3600" kern="0" dirty="0">
                <a:latin typeface="+mj-ea"/>
                <a:ea typeface="+mj-ea"/>
                <a:cs typeface="+mj-cs"/>
              </a:rPr>
              <a:t>进程页表</a:t>
            </a:r>
          </a:p>
        </p:txBody>
      </p:sp>
    </p:spTree>
  </p:cSld>
  <p:clrMapOvr>
    <a:masterClrMapping/>
  </p:clrMapOvr>
  <p:transition>
    <p:zoom dir="in"/>
  </p:transition>
</p:sld>
</file>

<file path=ppt/theme/theme1.xml><?xml version="1.0" encoding="utf-8"?>
<a:theme xmlns:a="http://schemas.openxmlformats.org/drawingml/2006/main" name="Blank Presentation">
  <a:themeElements>
    <a:clrScheme name="">
      <a:dk1>
        <a:srgbClr val="808080"/>
      </a:dk1>
      <a:lt1>
        <a:srgbClr val="FFFFFF"/>
      </a:lt1>
      <a:dk2>
        <a:srgbClr val="000000"/>
      </a:dk2>
      <a:lt2>
        <a:srgbClr val="FFFFFF"/>
      </a:lt2>
      <a:accent1>
        <a:srgbClr val="FFFFFF"/>
      </a:accent1>
      <a:accent2>
        <a:srgbClr val="FF0000"/>
      </a:accent2>
      <a:accent3>
        <a:srgbClr val="AAAAAA"/>
      </a:accent3>
      <a:accent4>
        <a:srgbClr val="DADADA"/>
      </a:accent4>
      <a:accent5>
        <a:srgbClr val="FFFFFF"/>
      </a:accent5>
      <a:accent6>
        <a:srgbClr val="E70000"/>
      </a:accent6>
      <a:hlink>
        <a:srgbClr val="FFFFFF"/>
      </a:hlink>
      <a:folHlink>
        <a:srgbClr val="CCFFCC"/>
      </a:folHlink>
    </a:clrScheme>
    <a:fontScheme name="Blank Presentation">
      <a:majorFont>
        <a:latin typeface="Univers"/>
        <a:ea typeface="宋体"/>
        <a:cs typeface=""/>
      </a:majorFont>
      <a:minorFont>
        <a:latin typeface="Univer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26779</TotalTime>
  <Words>3267</Words>
  <Application>Microsoft Office PowerPoint</Application>
  <PresentationFormat>A4 纸张(210x297 毫米)</PresentationFormat>
  <Paragraphs>380</Paragraphs>
  <Slides>70</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70</vt:i4>
      </vt:variant>
    </vt:vector>
  </HeadingPairs>
  <TitlesOfParts>
    <vt:vector size="84" baseType="lpstr">
      <vt:lpstr>Univers</vt:lpstr>
      <vt:lpstr>华文彩云</vt:lpstr>
      <vt:lpstr>宋体</vt:lpstr>
      <vt:lpstr>Arial</vt:lpstr>
      <vt:lpstr>Cambria Math</vt:lpstr>
      <vt:lpstr>Segoe UI Symbol</vt:lpstr>
      <vt:lpstr>Times New Roman</vt:lpstr>
      <vt:lpstr>Wingdings</vt:lpstr>
      <vt:lpstr>Blank Presentation</vt:lpstr>
      <vt:lpstr>Photo Editor 照片</vt:lpstr>
      <vt:lpstr>Equation</vt:lpstr>
      <vt:lpstr>VISIO</vt:lpstr>
      <vt:lpstr>文档</vt:lpstr>
      <vt:lpstr>Visio</vt:lpstr>
      <vt:lpstr>PowerPoint 演示文稿</vt:lpstr>
      <vt:lpstr>基本分页式存储管理</vt:lpstr>
      <vt:lpstr>基本分页式存储管理</vt:lpstr>
      <vt:lpstr>基本分页式存储管理</vt:lpstr>
      <vt:lpstr>PowerPoint 演示文稿</vt:lpstr>
      <vt:lpstr>基本分页式存储管理</vt:lpstr>
      <vt:lpstr>地址结构</vt:lpstr>
      <vt:lpstr>基本分页式管理的数据结构</vt:lpstr>
      <vt:lpstr>PowerPoint 演示文稿</vt:lpstr>
      <vt:lpstr>基本地址变换机构</vt:lpstr>
      <vt:lpstr>具有快表的地址变换</vt:lpstr>
      <vt:lpstr>思考</vt:lpstr>
      <vt:lpstr>多级页表</vt:lpstr>
      <vt:lpstr>两级页表</vt:lpstr>
      <vt:lpstr>PowerPoint 演示文稿</vt:lpstr>
      <vt:lpstr>反置页表(inverted page table)</vt:lpstr>
      <vt:lpstr>反置页表(inverted page table)</vt:lpstr>
      <vt:lpstr>反置页表(inverted page table)</vt:lpstr>
      <vt:lpstr>PowerPoint 演示文稿</vt:lpstr>
      <vt:lpstr>思考</vt:lpstr>
      <vt:lpstr>基本分段存储管理</vt:lpstr>
      <vt:lpstr>基本分段存储管理方式</vt:lpstr>
      <vt:lpstr>段的划分</vt:lpstr>
      <vt:lpstr>地址结构</vt:lpstr>
      <vt:lpstr>基本段式管理的数据结构</vt:lpstr>
      <vt:lpstr>利用段表实现地址映射 </vt:lpstr>
      <vt:lpstr>地址变换机构</vt:lpstr>
      <vt:lpstr>页式管理和段式管理的比较</vt:lpstr>
      <vt:lpstr>信息共享</vt:lpstr>
      <vt:lpstr>信息共享（一）</vt:lpstr>
      <vt:lpstr>信息共享（二）</vt:lpstr>
      <vt:lpstr>思考</vt:lpstr>
      <vt:lpstr>段页式存储管理方式</vt:lpstr>
      <vt:lpstr>段页式存储管理方式</vt:lpstr>
      <vt:lpstr>利用段表和页表实现地址映射</vt:lpstr>
      <vt:lpstr>地址变换过程</vt:lpstr>
      <vt:lpstr>小结</vt:lpstr>
      <vt:lpstr>虚拟存储器的基本概念</vt:lpstr>
      <vt:lpstr>局部性原理</vt:lpstr>
      <vt:lpstr>虚拟存储技术的定义及原理</vt:lpstr>
      <vt:lpstr>虚拟存储技术的特征</vt:lpstr>
      <vt:lpstr>虚拟存储器的实现方法</vt:lpstr>
      <vt:lpstr>请求分页式存储管理（虚存）</vt:lpstr>
      <vt:lpstr>缺页中断的特殊性</vt:lpstr>
      <vt:lpstr>3请求分页中的地址变换过程</vt:lpstr>
      <vt:lpstr>思考</vt:lpstr>
      <vt:lpstr>请求分页中的内存分配</vt:lpstr>
      <vt:lpstr>调页策略（一）</vt:lpstr>
      <vt:lpstr>调页策略（二）</vt:lpstr>
      <vt:lpstr>缺页率(page fault rate)i</vt:lpstr>
      <vt:lpstr>页面置换算法</vt:lpstr>
      <vt:lpstr>页面置换算法</vt:lpstr>
      <vt:lpstr>页面置换算法</vt:lpstr>
      <vt:lpstr>页面置换算法</vt:lpstr>
      <vt:lpstr>页面置换算法</vt:lpstr>
      <vt:lpstr>页面置换算法</vt:lpstr>
      <vt:lpstr>改进型Clock置换算法</vt:lpstr>
      <vt:lpstr>页面置换算法</vt:lpstr>
      <vt:lpstr>页面置换算法</vt:lpstr>
      <vt:lpstr>思考</vt:lpstr>
      <vt:lpstr>请求分段存储管理方式 </vt:lpstr>
      <vt:lpstr>请求分段存储管理方式</vt:lpstr>
      <vt:lpstr>请求分段存储管理方式</vt:lpstr>
      <vt:lpstr>分段的共享</vt:lpstr>
      <vt:lpstr>分段的保护</vt:lpstr>
      <vt:lpstr>小结</vt:lpstr>
      <vt:lpstr>小结</vt:lpstr>
      <vt:lpstr>作业</vt:lpstr>
      <vt:lpstr>作业</vt:lpstr>
      <vt:lpstr>PowerPoint 演示文稿</vt:lpstr>
    </vt:vector>
  </TitlesOfParts>
  <Company>Gerber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xiao</dc:creator>
  <cp:lastModifiedBy>rong_</cp:lastModifiedBy>
  <cp:revision>1794</cp:revision>
  <dcterms:created xsi:type="dcterms:W3CDTF">1998-10-03T18:37:08Z</dcterms:created>
  <dcterms:modified xsi:type="dcterms:W3CDTF">2019-10-07T16:36:11Z</dcterms:modified>
</cp:coreProperties>
</file>