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449" r:id="rId2"/>
    <p:sldId id="420" r:id="rId3"/>
    <p:sldId id="422" r:id="rId4"/>
    <p:sldId id="424" r:id="rId5"/>
    <p:sldId id="425" r:id="rId6"/>
    <p:sldId id="426" r:id="rId7"/>
    <p:sldId id="427" r:id="rId8"/>
    <p:sldId id="428" r:id="rId9"/>
    <p:sldId id="429" r:id="rId10"/>
    <p:sldId id="430" r:id="rId11"/>
    <p:sldId id="437" r:id="rId12"/>
    <p:sldId id="436" r:id="rId13"/>
    <p:sldId id="443" r:id="rId14"/>
    <p:sldId id="445" r:id="rId15"/>
    <p:sldId id="444" r:id="rId16"/>
    <p:sldId id="446" r:id="rId17"/>
    <p:sldId id="440" r:id="rId18"/>
    <p:sldId id="441" r:id="rId19"/>
    <p:sldId id="453" r:id="rId20"/>
    <p:sldId id="442" r:id="rId21"/>
    <p:sldId id="447" r:id="rId22"/>
    <p:sldId id="448" r:id="rId23"/>
    <p:sldId id="451" r:id="rId24"/>
    <p:sldId id="450" r:id="rId25"/>
    <p:sldId id="452" r:id="rId26"/>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93193"/>
    <a:srgbClr val="BABABA"/>
    <a:srgbClr val="D2D2D2"/>
    <a:srgbClr val="FF66FF"/>
    <a:srgbClr val="C536D0"/>
    <a:srgbClr val="3B91C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8074" autoAdjust="0"/>
  </p:normalViewPr>
  <p:slideViewPr>
    <p:cSldViewPr>
      <p:cViewPr varScale="1">
        <p:scale>
          <a:sx n="65" d="100"/>
          <a:sy n="65" d="100"/>
        </p:scale>
        <p:origin x="1092" y="60"/>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26178"/>
    </p:cViewPr>
  </p:sorterViewPr>
  <p:notesViewPr>
    <p:cSldViewPr>
      <p:cViewPr>
        <p:scale>
          <a:sx n="100" d="100"/>
          <a:sy n="100" d="100"/>
        </p:scale>
        <p:origin x="-252" y="21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2DF0324-2F44-4A13-87BA-30FB5B400737}" type="slidenum">
              <a:rPr lang="zh-CN" altLang="en-US"/>
              <a:pPr>
                <a:defRPr/>
              </a:pPr>
              <a:t>‹#›</a:t>
            </a:fld>
            <a:endParaRPr lang="en-US" altLang="zh-CN"/>
          </a:p>
        </p:txBody>
      </p:sp>
    </p:spTree>
    <p:extLst>
      <p:ext uri="{BB962C8B-B14F-4D97-AF65-F5344CB8AC3E}">
        <p14:creationId xmlns:p14="http://schemas.microsoft.com/office/powerpoint/2010/main" val="679747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5A8E69C-3730-443B-B5BE-225393D10685}" type="slidenum">
              <a:rPr lang="zh-CN" altLang="en-US"/>
              <a:pPr>
                <a:defRPr/>
              </a:pPr>
              <a:t>‹#›</a:t>
            </a:fld>
            <a:endParaRPr lang="en-US" altLang="zh-CN"/>
          </a:p>
        </p:txBody>
      </p:sp>
    </p:spTree>
    <p:extLst>
      <p:ext uri="{BB962C8B-B14F-4D97-AF65-F5344CB8AC3E}">
        <p14:creationId xmlns:p14="http://schemas.microsoft.com/office/powerpoint/2010/main" val="2888022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lgn="just"/>
            <a:r>
              <a:rPr lang="zh-CN" altLang="en-US" sz="2400" smtClean="0">
                <a:solidFill>
                  <a:srgbClr val="0000FF"/>
                </a:solidFill>
                <a:ea typeface="宋体" charset="-122"/>
              </a:rPr>
              <a:t>第3章 进程机制与并发程序设计</a:t>
            </a:r>
            <a:r>
              <a:rPr lang="zh-CN" altLang="en-US" sz="2400" smtClean="0">
                <a:ea typeface="宋体" charset="-122"/>
              </a:rPr>
              <a:t>	70</a:t>
            </a:r>
          </a:p>
          <a:p>
            <a:pPr algn="just"/>
            <a:r>
              <a:rPr lang="zh-CN" altLang="en-US" sz="2400" smtClean="0">
                <a:solidFill>
                  <a:srgbClr val="0000FF"/>
                </a:solidFill>
                <a:ea typeface="黑体" pitchFamily="49" charset="-122"/>
              </a:rPr>
              <a:t>3.1</a:t>
            </a:r>
            <a:r>
              <a:rPr lang="zh-CN" altLang="en-US" sz="2400" smtClean="0">
                <a:solidFill>
                  <a:srgbClr val="0000FF"/>
                </a:solidFill>
                <a:ea typeface="宋体" charset="-122"/>
              </a:rPr>
              <a:t> 引言</a:t>
            </a:r>
            <a:r>
              <a:rPr lang="zh-CN" altLang="en-US" sz="2400" smtClean="0">
                <a:ea typeface="宋体" charset="-122"/>
              </a:rPr>
              <a:t>	70</a:t>
            </a:r>
          </a:p>
          <a:p>
            <a:pPr algn="just"/>
            <a:r>
              <a:rPr lang="zh-CN" altLang="en-US" sz="2400" smtClean="0">
                <a:solidFill>
                  <a:srgbClr val="0000FF"/>
                </a:solidFill>
                <a:ea typeface="黑体" pitchFamily="49" charset="-122"/>
              </a:rPr>
              <a:t>3.2</a:t>
            </a:r>
            <a:r>
              <a:rPr lang="zh-CN" altLang="en-US" sz="2400" smtClean="0">
                <a:solidFill>
                  <a:srgbClr val="0000FF"/>
                </a:solidFill>
                <a:ea typeface="宋体" charset="-122"/>
              </a:rPr>
              <a:t> 进程的引入和定义</a:t>
            </a:r>
            <a:r>
              <a:rPr lang="zh-CN" altLang="en-US" sz="2400" smtClean="0">
                <a:ea typeface="宋体" charset="-122"/>
              </a:rPr>
              <a:t>	70</a:t>
            </a:r>
          </a:p>
          <a:p>
            <a:pPr algn="just"/>
            <a:r>
              <a:rPr lang="zh-CN" altLang="en-US" sz="2400" smtClean="0">
                <a:solidFill>
                  <a:srgbClr val="0000FF"/>
                </a:solidFill>
                <a:ea typeface="宋体" charset="-122"/>
              </a:rPr>
              <a:t>3.2.1 进程的引入</a:t>
            </a:r>
            <a:r>
              <a:rPr lang="zh-CN" altLang="en-US" sz="2400" smtClean="0">
                <a:ea typeface="宋体" charset="-122"/>
              </a:rPr>
              <a:t>	70</a:t>
            </a:r>
          </a:p>
          <a:p>
            <a:pPr algn="just"/>
            <a:r>
              <a:rPr lang="zh-CN" altLang="en-US" sz="2400" smtClean="0">
                <a:solidFill>
                  <a:srgbClr val="0000FF"/>
                </a:solidFill>
                <a:ea typeface="宋体" charset="-122"/>
              </a:rPr>
              <a:t>3.2.2 进程的定义</a:t>
            </a:r>
            <a:r>
              <a:rPr lang="zh-CN" altLang="en-US" sz="2400" smtClean="0">
                <a:ea typeface="宋体" charset="-122"/>
              </a:rPr>
              <a:t>	73</a:t>
            </a:r>
          </a:p>
          <a:p>
            <a:pPr algn="just"/>
            <a:r>
              <a:rPr lang="zh-CN" altLang="en-US" sz="2400" smtClean="0">
                <a:solidFill>
                  <a:srgbClr val="0000FF"/>
                </a:solidFill>
                <a:ea typeface="黑体" pitchFamily="49" charset="-122"/>
              </a:rPr>
              <a:t>3.3</a:t>
            </a:r>
            <a:r>
              <a:rPr lang="zh-CN" altLang="en-US" sz="2400" smtClean="0">
                <a:solidFill>
                  <a:srgbClr val="0000FF"/>
                </a:solidFill>
                <a:ea typeface="宋体" charset="-122"/>
              </a:rPr>
              <a:t> 进程的状态和进程控制块</a:t>
            </a:r>
            <a:r>
              <a:rPr lang="zh-CN" altLang="en-US" sz="2400" smtClean="0">
                <a:ea typeface="宋体" charset="-122"/>
              </a:rPr>
              <a:t>	74</a:t>
            </a:r>
          </a:p>
          <a:p>
            <a:pPr algn="just"/>
            <a:r>
              <a:rPr lang="zh-CN" altLang="en-US" sz="2400" smtClean="0">
                <a:solidFill>
                  <a:srgbClr val="0000FF"/>
                </a:solidFill>
                <a:ea typeface="宋体" charset="-122"/>
              </a:rPr>
              <a:t>3.3.1 进程的状态及状态变化图</a:t>
            </a:r>
            <a:r>
              <a:rPr lang="zh-CN" altLang="en-US" sz="2400" smtClean="0">
                <a:ea typeface="宋体" charset="-122"/>
              </a:rPr>
              <a:t>	74</a:t>
            </a:r>
          </a:p>
          <a:p>
            <a:pPr algn="just"/>
            <a:r>
              <a:rPr lang="zh-CN" altLang="en-US" sz="2400" smtClean="0">
                <a:solidFill>
                  <a:srgbClr val="0000FF"/>
                </a:solidFill>
                <a:ea typeface="宋体" charset="-122"/>
              </a:rPr>
              <a:t>3.3.2 进程控制块</a:t>
            </a:r>
            <a:r>
              <a:rPr lang="zh-CN" altLang="en-US" sz="2400" smtClean="0">
                <a:ea typeface="宋体" charset="-122"/>
              </a:rPr>
              <a:t>	76</a:t>
            </a:r>
          </a:p>
          <a:p>
            <a:pPr algn="just"/>
            <a:r>
              <a:rPr lang="zh-CN" altLang="en-US" sz="2400" smtClean="0">
                <a:solidFill>
                  <a:srgbClr val="0000FF"/>
                </a:solidFill>
                <a:ea typeface="黑体" pitchFamily="49" charset="-122"/>
              </a:rPr>
              <a:t>3.4</a:t>
            </a:r>
            <a:r>
              <a:rPr lang="zh-CN" altLang="en-US" sz="2400" smtClean="0">
                <a:solidFill>
                  <a:srgbClr val="0000FF"/>
                </a:solidFill>
                <a:ea typeface="宋体" charset="-122"/>
              </a:rPr>
              <a:t> 进程控制</a:t>
            </a:r>
            <a:r>
              <a:rPr lang="zh-CN" altLang="en-US" sz="2400" smtClean="0">
                <a:ea typeface="宋体" charset="-122"/>
              </a:rPr>
              <a:t>	77</a:t>
            </a:r>
          </a:p>
          <a:p>
            <a:pPr algn="just"/>
            <a:r>
              <a:rPr lang="zh-CN" altLang="en-US" sz="2400" smtClean="0">
                <a:solidFill>
                  <a:srgbClr val="0000FF"/>
                </a:solidFill>
                <a:ea typeface="宋体" charset="-122"/>
              </a:rPr>
              <a:t>3.4.1 原语</a:t>
            </a:r>
            <a:r>
              <a:rPr lang="zh-CN" altLang="en-US" sz="2400" smtClean="0">
                <a:ea typeface="宋体" charset="-122"/>
              </a:rPr>
              <a:t>	77</a:t>
            </a:r>
          </a:p>
          <a:p>
            <a:pPr algn="just"/>
            <a:r>
              <a:rPr lang="zh-CN" altLang="en-US" sz="2400" smtClean="0">
                <a:solidFill>
                  <a:srgbClr val="0000FF"/>
                </a:solidFill>
                <a:ea typeface="宋体" charset="-122"/>
              </a:rPr>
              <a:t>3.4.2 进程控制原语</a:t>
            </a:r>
            <a:r>
              <a:rPr lang="zh-CN" altLang="en-US" sz="2400" smtClean="0">
                <a:ea typeface="宋体" charset="-122"/>
              </a:rPr>
              <a:t>	77</a:t>
            </a:r>
          </a:p>
          <a:p>
            <a:pPr algn="just"/>
            <a:r>
              <a:rPr lang="zh-CN" altLang="en-US" sz="2400" smtClean="0">
                <a:solidFill>
                  <a:srgbClr val="0000FF"/>
                </a:solidFill>
                <a:ea typeface="黑体" pitchFamily="49" charset="-122"/>
              </a:rPr>
              <a:t>3.5</a:t>
            </a:r>
            <a:r>
              <a:rPr lang="zh-CN" altLang="en-US" sz="2400" smtClean="0">
                <a:solidFill>
                  <a:srgbClr val="0000FF"/>
                </a:solidFill>
                <a:ea typeface="宋体" charset="-122"/>
              </a:rPr>
              <a:t> 线程的基本概念</a:t>
            </a:r>
            <a:r>
              <a:rPr lang="zh-CN" altLang="en-US" sz="2400" smtClean="0">
                <a:ea typeface="宋体" charset="-122"/>
              </a:rPr>
              <a:t>	78</a:t>
            </a:r>
          </a:p>
          <a:p>
            <a:pPr algn="just"/>
            <a:r>
              <a:rPr lang="zh-CN" altLang="en-US" sz="2400" smtClean="0">
                <a:solidFill>
                  <a:srgbClr val="0000FF"/>
                </a:solidFill>
                <a:ea typeface="宋体" charset="-122"/>
              </a:rPr>
              <a:t>3.5.1 线程的引入</a:t>
            </a:r>
            <a:r>
              <a:rPr lang="zh-CN" altLang="en-US" sz="2400" smtClean="0">
                <a:ea typeface="宋体" charset="-122"/>
              </a:rPr>
              <a:t>	78</a:t>
            </a:r>
          </a:p>
          <a:p>
            <a:pPr algn="just"/>
            <a:r>
              <a:rPr lang="zh-CN" altLang="en-US" sz="2400" smtClean="0">
                <a:solidFill>
                  <a:srgbClr val="0000FF"/>
                </a:solidFill>
                <a:ea typeface="宋体" charset="-122"/>
              </a:rPr>
              <a:t>3.5.2 线程与进程的比较</a:t>
            </a:r>
            <a:r>
              <a:rPr lang="zh-CN" altLang="en-US" sz="2400" smtClean="0">
                <a:ea typeface="宋体" charset="-122"/>
              </a:rPr>
              <a:t>	79</a:t>
            </a:r>
          </a:p>
          <a:p>
            <a:pPr algn="just"/>
            <a:r>
              <a:rPr lang="zh-CN" altLang="en-US" sz="2400" smtClean="0">
                <a:solidFill>
                  <a:srgbClr val="0000FF"/>
                </a:solidFill>
                <a:ea typeface="黑体" pitchFamily="49" charset="-122"/>
              </a:rPr>
              <a:t>3.6</a:t>
            </a:r>
            <a:r>
              <a:rPr lang="zh-CN" altLang="en-US" sz="2400" smtClean="0">
                <a:solidFill>
                  <a:srgbClr val="0000FF"/>
                </a:solidFill>
                <a:ea typeface="宋体" charset="-122"/>
              </a:rPr>
              <a:t> 进程调度</a:t>
            </a:r>
            <a:r>
              <a:rPr lang="zh-CN" altLang="en-US" sz="2400" smtClean="0">
                <a:ea typeface="宋体" charset="-122"/>
              </a:rPr>
              <a:t>	80</a:t>
            </a:r>
          </a:p>
          <a:p>
            <a:pPr algn="just"/>
            <a:r>
              <a:rPr lang="zh-CN" altLang="en-US" sz="2400" smtClean="0">
                <a:solidFill>
                  <a:srgbClr val="0000FF"/>
                </a:solidFill>
                <a:ea typeface="宋体" charset="-122"/>
              </a:rPr>
              <a:t>3.6.1 进程调度的职能</a:t>
            </a:r>
            <a:r>
              <a:rPr lang="zh-CN" altLang="en-US" sz="2400" smtClean="0">
                <a:ea typeface="宋体" charset="-122"/>
              </a:rPr>
              <a:t>	80</a:t>
            </a:r>
          </a:p>
          <a:p>
            <a:pPr algn="just"/>
            <a:r>
              <a:rPr lang="zh-CN" altLang="en-US" sz="2400" smtClean="0">
                <a:solidFill>
                  <a:srgbClr val="0000FF"/>
                </a:solidFill>
                <a:ea typeface="宋体" charset="-122"/>
              </a:rPr>
              <a:t>3.6.2 进程调度算法</a:t>
            </a:r>
            <a:r>
              <a:rPr lang="zh-CN" altLang="en-US" sz="2400" smtClean="0">
                <a:ea typeface="宋体" charset="-122"/>
              </a:rPr>
              <a:t>	80</a:t>
            </a:r>
          </a:p>
          <a:p>
            <a:pPr algn="just"/>
            <a:r>
              <a:rPr lang="zh-CN" altLang="en-US" sz="2400" smtClean="0">
                <a:solidFill>
                  <a:srgbClr val="0000FF"/>
                </a:solidFill>
                <a:ea typeface="宋体" charset="-122"/>
              </a:rPr>
              <a:t>3.6.3 调度时的进程状态图</a:t>
            </a:r>
            <a:r>
              <a:rPr lang="zh-CN" altLang="en-US" sz="2400" smtClean="0">
                <a:ea typeface="宋体" charset="-122"/>
              </a:rPr>
              <a:t>	82</a:t>
            </a:r>
          </a:p>
          <a:p>
            <a:pPr algn="just"/>
            <a:r>
              <a:rPr lang="zh-CN" altLang="en-US" sz="2400" smtClean="0">
                <a:solidFill>
                  <a:srgbClr val="0000FF"/>
                </a:solidFill>
                <a:ea typeface="黑体" pitchFamily="49" charset="-122"/>
              </a:rPr>
              <a:t>3.7</a:t>
            </a:r>
            <a:r>
              <a:rPr lang="zh-CN" altLang="en-US" sz="2400" smtClean="0">
                <a:solidFill>
                  <a:srgbClr val="0000FF"/>
                </a:solidFill>
                <a:ea typeface="宋体" charset="-122"/>
              </a:rPr>
              <a:t> 进程通信</a:t>
            </a:r>
            <a:r>
              <a:rPr lang="zh-CN" altLang="en-US" sz="2400" smtClean="0">
                <a:ea typeface="宋体" charset="-122"/>
              </a:rPr>
              <a:t>	83</a:t>
            </a:r>
          </a:p>
          <a:p>
            <a:pPr algn="just"/>
            <a:r>
              <a:rPr lang="zh-CN" altLang="en-US" sz="2400" smtClean="0">
                <a:solidFill>
                  <a:srgbClr val="0000FF"/>
                </a:solidFill>
                <a:ea typeface="宋体" charset="-122"/>
              </a:rPr>
              <a:t>3.7.1 临界资源和临界区</a:t>
            </a:r>
            <a:r>
              <a:rPr lang="zh-CN" altLang="en-US" sz="2400" smtClean="0">
                <a:ea typeface="宋体" charset="-122"/>
              </a:rPr>
              <a:t>	83</a:t>
            </a:r>
          </a:p>
          <a:p>
            <a:pPr algn="just"/>
            <a:r>
              <a:rPr lang="zh-CN" altLang="en-US" sz="2400" smtClean="0">
                <a:solidFill>
                  <a:srgbClr val="0000FF"/>
                </a:solidFill>
                <a:ea typeface="宋体" charset="-122"/>
              </a:rPr>
              <a:t>3.7.2 进程的通信方式之一——同步与互斥</a:t>
            </a:r>
            <a:r>
              <a:rPr lang="zh-CN" altLang="en-US" sz="2400" smtClean="0">
                <a:ea typeface="宋体" charset="-122"/>
              </a:rPr>
              <a:t>	83</a:t>
            </a:r>
          </a:p>
          <a:p>
            <a:pPr algn="just"/>
            <a:r>
              <a:rPr lang="zh-CN" altLang="en-US" sz="2400" smtClean="0">
                <a:solidFill>
                  <a:srgbClr val="0000FF"/>
                </a:solidFill>
                <a:ea typeface="宋体" charset="-122"/>
              </a:rPr>
              <a:t>3.7.3 两个经典的同步/互斥问题</a:t>
            </a:r>
            <a:r>
              <a:rPr lang="zh-CN" altLang="en-US" sz="2400" smtClean="0">
                <a:ea typeface="宋体" charset="-122"/>
              </a:rPr>
              <a:t>	86</a:t>
            </a:r>
          </a:p>
          <a:p>
            <a:pPr algn="just"/>
            <a:r>
              <a:rPr lang="zh-CN" altLang="en-US" sz="2400" smtClean="0">
                <a:solidFill>
                  <a:srgbClr val="0000FF"/>
                </a:solidFill>
                <a:ea typeface="宋体" charset="-122"/>
              </a:rPr>
              <a:t>3.7.4 结构化的同步/互斥机制——管程</a:t>
            </a:r>
            <a:r>
              <a:rPr lang="zh-CN" altLang="en-US" sz="2400" smtClean="0">
                <a:ea typeface="宋体" charset="-122"/>
              </a:rPr>
              <a:t>	88</a:t>
            </a:r>
          </a:p>
          <a:p>
            <a:pPr algn="just"/>
            <a:r>
              <a:rPr lang="zh-CN" altLang="en-US" sz="2400" smtClean="0">
                <a:solidFill>
                  <a:srgbClr val="0000FF"/>
                </a:solidFill>
                <a:ea typeface="宋体" charset="-122"/>
              </a:rPr>
              <a:t>3.7.5 进程的通信方式之二——消息缓冲</a:t>
            </a:r>
            <a:r>
              <a:rPr lang="zh-CN" altLang="en-US" sz="2400" smtClean="0">
                <a:ea typeface="宋体" charset="-122"/>
              </a:rPr>
              <a:t>	90</a:t>
            </a:r>
          </a:p>
          <a:p>
            <a:pPr algn="just"/>
            <a:r>
              <a:rPr lang="zh-CN" altLang="en-US" sz="2400" smtClean="0">
                <a:solidFill>
                  <a:srgbClr val="0000FF"/>
                </a:solidFill>
                <a:ea typeface="黑体" pitchFamily="49" charset="-122"/>
              </a:rPr>
              <a:t>3.8</a:t>
            </a:r>
            <a:r>
              <a:rPr lang="zh-CN" altLang="en-US" sz="2400" smtClean="0">
                <a:solidFill>
                  <a:srgbClr val="0000FF"/>
                </a:solidFill>
                <a:ea typeface="宋体" charset="-122"/>
              </a:rPr>
              <a:t> 死锁</a:t>
            </a:r>
            <a:r>
              <a:rPr lang="zh-CN" altLang="en-US" sz="2400" smtClean="0">
                <a:ea typeface="宋体" charset="-122"/>
              </a:rPr>
              <a:t>	92</a:t>
            </a:r>
          </a:p>
          <a:p>
            <a:pPr algn="just"/>
            <a:r>
              <a:rPr lang="zh-CN" altLang="en-US" sz="2400" smtClean="0">
                <a:solidFill>
                  <a:srgbClr val="0000FF"/>
                </a:solidFill>
                <a:ea typeface="宋体" charset="-122"/>
              </a:rPr>
              <a:t>3.8.1 死锁原因和必要条件</a:t>
            </a:r>
            <a:r>
              <a:rPr lang="zh-CN" altLang="en-US" sz="2400" smtClean="0">
                <a:ea typeface="宋体" charset="-122"/>
              </a:rPr>
              <a:t>	92</a:t>
            </a:r>
          </a:p>
          <a:p>
            <a:pPr algn="just"/>
            <a:r>
              <a:rPr lang="zh-CN" altLang="en-US" sz="2400" smtClean="0">
                <a:solidFill>
                  <a:srgbClr val="0000FF"/>
                </a:solidFill>
                <a:ea typeface="宋体" charset="-122"/>
              </a:rPr>
              <a:t>3.8.2 预防死锁</a:t>
            </a:r>
            <a:r>
              <a:rPr lang="zh-CN" altLang="en-US" sz="2400" smtClean="0">
                <a:ea typeface="宋体" charset="-122"/>
              </a:rPr>
              <a:t>	94</a:t>
            </a:r>
          </a:p>
          <a:p>
            <a:pPr algn="just"/>
            <a:r>
              <a:rPr lang="zh-CN" altLang="en-US" sz="2400" smtClean="0">
                <a:solidFill>
                  <a:srgbClr val="0000FF"/>
                </a:solidFill>
                <a:ea typeface="宋体" charset="-122"/>
              </a:rPr>
              <a:t>3.8.3 发现死锁</a:t>
            </a:r>
            <a:r>
              <a:rPr lang="zh-CN" altLang="en-US" sz="2400" smtClean="0">
                <a:ea typeface="宋体" charset="-122"/>
              </a:rPr>
              <a:t>	95</a:t>
            </a:r>
          </a:p>
          <a:p>
            <a:pPr algn="just"/>
            <a:r>
              <a:rPr lang="zh-CN" altLang="en-US" sz="2400" smtClean="0">
                <a:solidFill>
                  <a:srgbClr val="0000FF"/>
                </a:solidFill>
                <a:ea typeface="宋体" charset="-122"/>
              </a:rPr>
              <a:t>3.8.4 解除死锁</a:t>
            </a:r>
            <a:r>
              <a:rPr lang="zh-CN" altLang="en-US" sz="2400" smtClean="0">
                <a:ea typeface="宋体" charset="-122"/>
              </a:rPr>
              <a:t>	96</a:t>
            </a:r>
          </a:p>
          <a:p>
            <a:pPr algn="just"/>
            <a:r>
              <a:rPr lang="zh-CN" altLang="en-US" sz="2400" smtClean="0">
                <a:solidFill>
                  <a:srgbClr val="0000FF"/>
                </a:solidFill>
                <a:ea typeface="黑体" pitchFamily="49" charset="-122"/>
              </a:rPr>
              <a:t>3.9</a:t>
            </a:r>
            <a:r>
              <a:rPr lang="zh-CN" altLang="en-US" sz="2400" smtClean="0">
                <a:solidFill>
                  <a:srgbClr val="0000FF"/>
                </a:solidFill>
                <a:ea typeface="宋体" charset="-122"/>
              </a:rPr>
              <a:t> </a:t>
            </a:r>
            <a:r>
              <a:rPr lang="en-US" altLang="zh-CN" sz="2400" smtClean="0">
                <a:solidFill>
                  <a:srgbClr val="0000FF"/>
                </a:solidFill>
                <a:ea typeface="宋体" charset="-122"/>
              </a:rPr>
              <a:t>Linux</a:t>
            </a:r>
            <a:r>
              <a:rPr lang="zh-CN" altLang="en-US" sz="2400" smtClean="0">
                <a:solidFill>
                  <a:srgbClr val="0000FF"/>
                </a:solidFill>
                <a:ea typeface="宋体" charset="-122"/>
              </a:rPr>
              <a:t>中的进程</a:t>
            </a:r>
            <a:r>
              <a:rPr lang="zh-CN" altLang="en-US" sz="2400" smtClean="0">
                <a:ea typeface="宋体" charset="-122"/>
              </a:rPr>
              <a:t>	96</a:t>
            </a:r>
          </a:p>
          <a:p>
            <a:pPr algn="just"/>
            <a:r>
              <a:rPr lang="zh-CN" altLang="en-US" sz="2400" smtClean="0">
                <a:solidFill>
                  <a:srgbClr val="0000FF"/>
                </a:solidFill>
                <a:ea typeface="宋体" charset="-122"/>
              </a:rPr>
              <a:t>3.9.1 </a:t>
            </a:r>
            <a:r>
              <a:rPr lang="en-US" altLang="zh-CN" sz="2400" smtClean="0">
                <a:solidFill>
                  <a:srgbClr val="0000FF"/>
                </a:solidFill>
                <a:ea typeface="宋体" charset="-122"/>
              </a:rPr>
              <a:t>Linux</a:t>
            </a:r>
            <a:r>
              <a:rPr lang="zh-CN" altLang="en-US" sz="2400" smtClean="0">
                <a:solidFill>
                  <a:srgbClr val="0000FF"/>
                </a:solidFill>
                <a:latin typeface="Courier New" pitchFamily="49" charset="0"/>
                <a:ea typeface="宋体" charset="-122"/>
              </a:rPr>
              <a:t>进程控制块</a:t>
            </a:r>
            <a:r>
              <a:rPr lang="en-US" altLang="zh-CN" sz="2400" smtClean="0">
                <a:solidFill>
                  <a:srgbClr val="0000FF"/>
                </a:solidFill>
                <a:ea typeface="宋体" charset="-122"/>
              </a:rPr>
              <a:t>PCB</a:t>
            </a:r>
            <a:r>
              <a:rPr lang="zh-CN" altLang="en-US" sz="2400" smtClean="0">
                <a:solidFill>
                  <a:srgbClr val="0000FF"/>
                </a:solidFill>
                <a:latin typeface="Courier New" pitchFamily="49" charset="0"/>
                <a:ea typeface="宋体" charset="-122"/>
              </a:rPr>
              <a:t>简介</a:t>
            </a:r>
            <a:r>
              <a:rPr lang="zh-CN" altLang="en-US" sz="2400" smtClean="0">
                <a:ea typeface="宋体" charset="-122"/>
              </a:rPr>
              <a:t>	97</a:t>
            </a:r>
          </a:p>
          <a:p>
            <a:pPr algn="just"/>
            <a:r>
              <a:rPr lang="zh-CN" altLang="en-US" sz="2400" smtClean="0">
                <a:solidFill>
                  <a:srgbClr val="0000FF"/>
                </a:solidFill>
                <a:ea typeface="宋体" charset="-122"/>
              </a:rPr>
              <a:t>3.9.2 进程的创建</a:t>
            </a:r>
            <a:r>
              <a:rPr lang="zh-CN" altLang="en-US" sz="2400" smtClean="0">
                <a:ea typeface="宋体" charset="-122"/>
              </a:rPr>
              <a:t>	102</a:t>
            </a:r>
          </a:p>
          <a:p>
            <a:pPr algn="just"/>
            <a:r>
              <a:rPr lang="zh-CN" altLang="en-US" sz="2400" smtClean="0">
                <a:solidFill>
                  <a:srgbClr val="0000FF"/>
                </a:solidFill>
                <a:ea typeface="宋体" charset="-122"/>
              </a:rPr>
              <a:t>3.9.2.1 进程</a:t>
            </a:r>
            <a:r>
              <a:rPr lang="zh-CN" altLang="en-US" sz="2400" smtClean="0">
                <a:ea typeface="宋体" charset="-122"/>
              </a:rPr>
              <a:t>	102</a:t>
            </a:r>
          </a:p>
          <a:p>
            <a:pPr algn="just"/>
            <a:r>
              <a:rPr lang="zh-CN" altLang="en-US" sz="2400" smtClean="0">
                <a:solidFill>
                  <a:srgbClr val="0000FF"/>
                </a:solidFill>
                <a:ea typeface="宋体" charset="-122"/>
              </a:rPr>
              <a:t>3.9.2.2 线程</a:t>
            </a:r>
            <a:r>
              <a:rPr lang="zh-CN" altLang="en-US" sz="2400" smtClean="0">
                <a:ea typeface="宋体" charset="-122"/>
              </a:rPr>
              <a:t>	103</a:t>
            </a:r>
          </a:p>
          <a:p>
            <a:pPr algn="just"/>
            <a:r>
              <a:rPr lang="zh-CN" altLang="en-US" sz="2400" smtClean="0">
                <a:solidFill>
                  <a:srgbClr val="0000FF"/>
                </a:solidFill>
                <a:ea typeface="宋体" charset="-122"/>
              </a:rPr>
              <a:t>3.9.3 进程调度</a:t>
            </a:r>
            <a:r>
              <a:rPr lang="zh-CN" altLang="en-US" sz="2400" smtClean="0">
                <a:ea typeface="宋体" charset="-122"/>
              </a:rPr>
              <a:t>	104</a:t>
            </a:r>
          </a:p>
          <a:p>
            <a:pPr algn="just"/>
            <a:r>
              <a:rPr lang="zh-CN" altLang="en-US" sz="2400" smtClean="0">
                <a:solidFill>
                  <a:srgbClr val="0000FF"/>
                </a:solidFill>
                <a:ea typeface="宋体" charset="-122"/>
              </a:rPr>
              <a:t>3.9.3.1 进程的调度策略</a:t>
            </a:r>
            <a:r>
              <a:rPr lang="zh-CN" altLang="en-US" sz="2400" smtClean="0">
                <a:ea typeface="宋体" charset="-122"/>
              </a:rPr>
              <a:t>	104</a:t>
            </a:r>
          </a:p>
          <a:p>
            <a:pPr algn="just"/>
            <a:r>
              <a:rPr lang="zh-CN" altLang="en-US" sz="2400" smtClean="0">
                <a:solidFill>
                  <a:srgbClr val="0000FF"/>
                </a:solidFill>
                <a:ea typeface="宋体" charset="-122"/>
              </a:rPr>
              <a:t>3.9.3.2 进程的权重</a:t>
            </a:r>
            <a:r>
              <a:rPr lang="zh-CN" altLang="en-US" sz="2400" smtClean="0">
                <a:ea typeface="宋体" charset="-122"/>
              </a:rPr>
              <a:t>	105</a:t>
            </a:r>
          </a:p>
          <a:p>
            <a:pPr algn="just"/>
            <a:r>
              <a:rPr lang="zh-CN" altLang="en-US" sz="2400" smtClean="0">
                <a:solidFill>
                  <a:srgbClr val="0000FF"/>
                </a:solidFill>
                <a:ea typeface="宋体" charset="-122"/>
              </a:rPr>
              <a:t>3.9.4 进程的退出与消亡</a:t>
            </a:r>
            <a:r>
              <a:rPr lang="zh-CN" altLang="en-US" sz="2400" smtClean="0">
                <a:ea typeface="宋体" charset="-122"/>
              </a:rPr>
              <a:t>	106</a:t>
            </a:r>
          </a:p>
          <a:p>
            <a:pPr algn="just"/>
            <a:r>
              <a:rPr lang="zh-CN" altLang="en-US" sz="2400" smtClean="0">
                <a:solidFill>
                  <a:srgbClr val="0000FF"/>
                </a:solidFill>
                <a:ea typeface="宋体" charset="-122"/>
              </a:rPr>
              <a:t>3.9.5 相关的系统调用</a:t>
            </a:r>
            <a:r>
              <a:rPr lang="zh-CN" altLang="en-US" sz="2400" smtClean="0">
                <a:ea typeface="宋体" charset="-122"/>
              </a:rPr>
              <a:t>	106</a:t>
            </a:r>
          </a:p>
          <a:p>
            <a:pPr algn="just"/>
            <a:r>
              <a:rPr lang="zh-CN" altLang="en-US" sz="2400" smtClean="0">
                <a:solidFill>
                  <a:srgbClr val="0000FF"/>
                </a:solidFill>
                <a:ea typeface="宋体" charset="-122"/>
              </a:rPr>
              <a:t>3.9.6 信号</a:t>
            </a:r>
            <a:r>
              <a:rPr lang="zh-CN" altLang="en-US" sz="2400" smtClean="0">
                <a:ea typeface="宋体" charset="-122"/>
              </a:rPr>
              <a:t>	107</a:t>
            </a:r>
          </a:p>
          <a:p>
            <a:pPr algn="just"/>
            <a:r>
              <a:rPr lang="zh-CN" altLang="en-US" sz="2400" smtClean="0">
                <a:solidFill>
                  <a:srgbClr val="0000FF"/>
                </a:solidFill>
                <a:ea typeface="宋体" charset="-122"/>
              </a:rPr>
              <a:t>3.9.7 信号量与</a:t>
            </a:r>
            <a:r>
              <a:rPr lang="en-US" altLang="zh-CN" sz="2400" smtClean="0">
                <a:solidFill>
                  <a:srgbClr val="0000FF"/>
                </a:solidFill>
                <a:ea typeface="宋体" charset="-122"/>
              </a:rPr>
              <a:t>PV</a:t>
            </a:r>
            <a:r>
              <a:rPr lang="zh-CN" altLang="en-US" sz="2400" smtClean="0">
                <a:solidFill>
                  <a:srgbClr val="0000FF"/>
                </a:solidFill>
                <a:ea typeface="宋体" charset="-122"/>
              </a:rPr>
              <a:t>操作</a:t>
            </a:r>
            <a:r>
              <a:rPr lang="zh-CN" altLang="en-US" sz="2400" smtClean="0">
                <a:ea typeface="宋体" charset="-122"/>
              </a:rPr>
              <a:t>	109</a:t>
            </a:r>
          </a:p>
          <a:p>
            <a:pPr algn="just"/>
            <a:r>
              <a:rPr lang="zh-CN" altLang="en-US" sz="2400" smtClean="0">
                <a:solidFill>
                  <a:srgbClr val="0000FF"/>
                </a:solidFill>
                <a:ea typeface="宋体" charset="-122"/>
              </a:rPr>
              <a:t>3.9.8 等待队列</a:t>
            </a:r>
            <a:r>
              <a:rPr lang="zh-CN" altLang="en-US" sz="2400" smtClean="0">
                <a:ea typeface="宋体" charset="-122"/>
              </a:rPr>
              <a:t>	109</a:t>
            </a:r>
          </a:p>
          <a:p>
            <a:pPr algn="just"/>
            <a:r>
              <a:rPr lang="zh-CN" altLang="en-US" sz="2400" smtClean="0">
                <a:solidFill>
                  <a:srgbClr val="0000FF"/>
                </a:solidFill>
                <a:ea typeface="宋体" charset="-122"/>
              </a:rPr>
              <a:t>3.9.9 管道</a:t>
            </a:r>
            <a:r>
              <a:rPr lang="zh-CN" altLang="en-US" sz="2400" smtClean="0">
                <a:ea typeface="宋体" charset="-122"/>
              </a:rPr>
              <a:t>	110</a:t>
            </a:r>
          </a:p>
          <a:p>
            <a:pPr algn="just"/>
            <a:r>
              <a:rPr lang="zh-CN" altLang="en-US" sz="2400" smtClean="0">
                <a:solidFill>
                  <a:srgbClr val="0000FF"/>
                </a:solidFill>
                <a:ea typeface="宋体" charset="-122"/>
              </a:rPr>
              <a:t>3.9.10 </a:t>
            </a:r>
            <a:r>
              <a:rPr lang="en-US" altLang="zh-CN" sz="2400" smtClean="0">
                <a:solidFill>
                  <a:srgbClr val="0000FF"/>
                </a:solidFill>
                <a:ea typeface="宋体" charset="-122"/>
              </a:rPr>
              <a:t>Linux</a:t>
            </a:r>
            <a:r>
              <a:rPr lang="zh-CN" altLang="en-US" sz="2400" smtClean="0">
                <a:solidFill>
                  <a:srgbClr val="0000FF"/>
                </a:solidFill>
                <a:ea typeface="宋体" charset="-122"/>
              </a:rPr>
              <a:t>内核体系结构</a:t>
            </a:r>
            <a:r>
              <a:rPr lang="zh-CN" altLang="en-US" sz="2400" smtClean="0">
                <a:ea typeface="宋体" charset="-122"/>
              </a:rPr>
              <a:t>	111</a:t>
            </a:r>
          </a:p>
          <a:p>
            <a:pPr algn="just"/>
            <a:r>
              <a:rPr lang="zh-CN" altLang="en-US" sz="2400" smtClean="0">
                <a:solidFill>
                  <a:srgbClr val="0000FF"/>
                </a:solidFill>
                <a:ea typeface="黑体" pitchFamily="49" charset="-122"/>
              </a:rPr>
              <a:t>3.10</a:t>
            </a:r>
            <a:r>
              <a:rPr lang="zh-CN" altLang="en-US" sz="2400" smtClean="0">
                <a:solidFill>
                  <a:srgbClr val="0000FF"/>
                </a:solidFill>
                <a:ea typeface="宋体" charset="-122"/>
              </a:rPr>
              <a:t> 并发程序设计实例</a:t>
            </a:r>
            <a:r>
              <a:rPr lang="zh-CN" altLang="en-US" sz="2400" smtClean="0">
                <a:ea typeface="宋体" charset="-122"/>
              </a:rPr>
              <a:t>	112</a:t>
            </a:r>
          </a:p>
          <a:p>
            <a:pPr algn="just"/>
            <a:r>
              <a:rPr lang="zh-CN" altLang="en-US" sz="2400" smtClean="0">
                <a:solidFill>
                  <a:srgbClr val="0000FF"/>
                </a:solidFill>
                <a:ea typeface="黑体" pitchFamily="49" charset="-122"/>
              </a:rPr>
              <a:t>3.11</a:t>
            </a:r>
            <a:r>
              <a:rPr lang="zh-CN" altLang="en-US" sz="2400" smtClean="0">
                <a:solidFill>
                  <a:srgbClr val="0000FF"/>
                </a:solidFill>
                <a:ea typeface="宋体" charset="-122"/>
              </a:rPr>
              <a:t> 小结</a:t>
            </a:r>
            <a:r>
              <a:rPr lang="zh-CN" altLang="en-US" sz="2400" smtClean="0">
                <a:ea typeface="宋体" charset="-122"/>
              </a:rPr>
              <a:t>	114</a:t>
            </a:r>
          </a:p>
          <a:p>
            <a:pPr algn="just"/>
            <a:r>
              <a:rPr lang="zh-CN" altLang="en-US" sz="2400" smtClean="0">
                <a:solidFill>
                  <a:srgbClr val="0000FF"/>
                </a:solidFill>
                <a:ea typeface="宋体" charset="-122"/>
              </a:rPr>
              <a:t>习题</a:t>
            </a:r>
            <a:r>
              <a:rPr lang="zh-CN" altLang="en-US" sz="2400" smtClean="0">
                <a:ea typeface="宋体" charset="-122"/>
              </a:rPr>
              <a:t>	114</a:t>
            </a:r>
          </a:p>
          <a:p>
            <a:endParaRPr lang="zh-CN" altLang="en-US" sz="240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endParaRPr lang="zh-CN" altLang="en-US" smtClean="0">
              <a:ea typeface="宋体" charset="-122"/>
            </a:endParaRPr>
          </a:p>
        </p:txBody>
      </p:sp>
      <p:sp>
        <p:nvSpPr>
          <p:cNvPr id="27652" name="灯片编号占位符 3"/>
          <p:cNvSpPr>
            <a:spLocks noGrp="1"/>
          </p:cNvSpPr>
          <p:nvPr>
            <p:ph type="sldNum" sz="quarter" idx="5"/>
          </p:nvPr>
        </p:nvSpPr>
        <p:spPr>
          <a:noFill/>
        </p:spPr>
        <p:txBody>
          <a:bodyPr/>
          <a:lstStyle/>
          <a:p>
            <a:fld id="{A5A67176-4F7E-4600-91FC-000DCF7F1271}" type="slidenum">
              <a:rPr lang="zh-CN" altLang="en-US" smtClean="0">
                <a:ea typeface="宋体" charset="-122"/>
              </a:rPr>
              <a:pPr/>
              <a:t>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193"/>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3076" name="Group 56"/>
          <p:cNvGrpSpPr>
            <a:grpSpLocks/>
          </p:cNvGrpSpPr>
          <p:nvPr userDrawn="1"/>
        </p:nvGrpSpPr>
        <p:grpSpPr bwMode="auto">
          <a:xfrm>
            <a:off x="776288" y="1628775"/>
            <a:ext cx="8420100" cy="0"/>
            <a:chOff x="432" y="1056"/>
            <a:chExt cx="4896" cy="0"/>
          </a:xfrm>
        </p:grpSpPr>
        <p:sp>
          <p:nvSpPr>
            <p:cNvPr id="1029" name="Line 57"/>
            <p:cNvSpPr>
              <a:spLocks noChangeShapeType="1"/>
            </p:cNvSpPr>
            <p:nvPr userDrawn="1"/>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0" name="Line 58"/>
            <p:cNvSpPr>
              <a:spLocks noChangeShapeType="1"/>
            </p:cNvSpPr>
            <p:nvPr userDrawn="1"/>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1" name="Line 59"/>
            <p:cNvSpPr>
              <a:spLocks noChangeShapeType="1"/>
            </p:cNvSpPr>
            <p:nvPr userDrawn="1"/>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ea typeface="宋体" pitchFamily="2" charset="-122"/>
              </a:endParaRPr>
            </a:p>
          </p:txBody>
        </p:sp>
        <p:sp>
          <p:nvSpPr>
            <p:cNvPr id="1032" name="Line 60"/>
            <p:cNvSpPr>
              <a:spLocks noChangeShapeType="1"/>
            </p:cNvSpPr>
            <p:nvPr userDrawn="1"/>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3" name="Line 61"/>
            <p:cNvSpPr>
              <a:spLocks noChangeShapeType="1"/>
            </p:cNvSpPr>
            <p:nvPr userDrawn="1"/>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4" name="Line 62"/>
            <p:cNvSpPr>
              <a:spLocks noChangeShapeType="1"/>
            </p:cNvSpPr>
            <p:nvPr userDrawn="1"/>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ea typeface="宋体" pitchFamily="2" charset="-122"/>
              </a:endParaRPr>
            </a:p>
          </p:txBody>
        </p:sp>
        <p:sp>
          <p:nvSpPr>
            <p:cNvPr id="1035" name="Line 63"/>
            <p:cNvSpPr>
              <a:spLocks noChangeShapeType="1"/>
            </p:cNvSpPr>
            <p:nvPr userDrawn="1"/>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6" name="Line 64"/>
            <p:cNvSpPr>
              <a:spLocks noChangeShapeType="1"/>
            </p:cNvSpPr>
            <p:nvPr userDrawn="1"/>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7" name="Line 65"/>
            <p:cNvSpPr>
              <a:spLocks noChangeShapeType="1"/>
            </p:cNvSpPr>
            <p:nvPr userDrawn="1"/>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8" name="Line 66"/>
            <p:cNvSpPr>
              <a:spLocks noChangeShapeType="1"/>
            </p:cNvSpPr>
            <p:nvPr userDrawn="1"/>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ea typeface="宋体" pitchFamily="2" charset="-122"/>
              </a:endParaRPr>
            </a:p>
          </p:txBody>
        </p:sp>
        <p:sp>
          <p:nvSpPr>
            <p:cNvPr id="1039" name="Line 67"/>
            <p:cNvSpPr>
              <a:spLocks noChangeShapeType="1"/>
            </p:cNvSpPr>
            <p:nvPr userDrawn="1"/>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ea typeface="宋体" pitchFamily="2" charset="-122"/>
              </a:endParaRPr>
            </a:p>
          </p:txBody>
        </p:sp>
        <p:sp>
          <p:nvSpPr>
            <p:cNvPr id="1040" name="Line 68"/>
            <p:cNvSpPr>
              <a:spLocks noChangeShapeType="1"/>
            </p:cNvSpPr>
            <p:nvPr userDrawn="1"/>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ea typeface="宋体" pitchFamily="2" charset="-122"/>
              </a:endParaRP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20363;&#23376;/msg_server.c" TargetMode="External"/><Relationship Id="rId2" Type="http://schemas.openxmlformats.org/officeDocument/2006/relationships/hyperlink" Target="&#20363;&#23376;/msg_client.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20363;&#23376;/shm.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20363;&#23376;/pipe.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19"/>
          <p:cNvGrpSpPr>
            <a:grpSpLocks/>
          </p:cNvGrpSpPr>
          <p:nvPr/>
        </p:nvGrpSpPr>
        <p:grpSpPr bwMode="auto">
          <a:xfrm>
            <a:off x="742950" y="1600200"/>
            <a:ext cx="8420100" cy="0"/>
            <a:chOff x="432" y="1056"/>
            <a:chExt cx="4896" cy="0"/>
          </a:xfrm>
        </p:grpSpPr>
        <p:sp>
          <p:nvSpPr>
            <p:cNvPr id="4101" name="Line 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endParaRPr lang="zh-CN" altLang="en-US"/>
            </a:p>
          </p:txBody>
        </p:sp>
        <p:sp>
          <p:nvSpPr>
            <p:cNvPr id="4102" name="Line 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endParaRPr lang="zh-CN" altLang="en-US"/>
            </a:p>
          </p:txBody>
        </p:sp>
        <p:sp>
          <p:nvSpPr>
            <p:cNvPr id="4103" name="Line 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endParaRPr lang="zh-CN" altLang="en-US"/>
            </a:p>
          </p:txBody>
        </p:sp>
        <p:sp>
          <p:nvSpPr>
            <p:cNvPr id="4104" name="Line 1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endParaRPr lang="zh-CN" altLang="en-US"/>
            </a:p>
          </p:txBody>
        </p:sp>
        <p:sp>
          <p:nvSpPr>
            <p:cNvPr id="4105" name="Line 1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endParaRPr lang="zh-CN" altLang="en-US"/>
            </a:p>
          </p:txBody>
        </p:sp>
        <p:sp>
          <p:nvSpPr>
            <p:cNvPr id="4106" name="Line 1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endParaRPr lang="zh-CN" altLang="en-US"/>
            </a:p>
          </p:txBody>
        </p:sp>
        <p:sp>
          <p:nvSpPr>
            <p:cNvPr id="4107" name="Line 1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endParaRPr lang="zh-CN" altLang="en-US"/>
            </a:p>
          </p:txBody>
        </p:sp>
        <p:sp>
          <p:nvSpPr>
            <p:cNvPr id="4108" name="Line 1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endParaRPr lang="zh-CN" altLang="en-US"/>
            </a:p>
          </p:txBody>
        </p:sp>
        <p:sp>
          <p:nvSpPr>
            <p:cNvPr id="4109" name="Line 1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endParaRPr lang="zh-CN" altLang="en-US"/>
            </a:p>
          </p:txBody>
        </p:sp>
        <p:sp>
          <p:nvSpPr>
            <p:cNvPr id="4110" name="Line 1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endParaRPr lang="zh-CN" altLang="en-US"/>
            </a:p>
          </p:txBody>
        </p:sp>
        <p:sp>
          <p:nvSpPr>
            <p:cNvPr id="4111" name="Line 1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endParaRPr lang="zh-CN" altLang="en-US"/>
            </a:p>
          </p:txBody>
        </p:sp>
        <p:sp>
          <p:nvSpPr>
            <p:cNvPr id="4112" name="Line 1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endParaRPr lang="zh-CN" altLang="en-US"/>
            </a:p>
          </p:txBody>
        </p:sp>
      </p:grpSp>
      <p:sp>
        <p:nvSpPr>
          <p:cNvPr id="4099" name="Rectangle 34"/>
          <p:cNvSpPr>
            <a:spLocks noGrp="1" noChangeArrowheads="1"/>
          </p:cNvSpPr>
          <p:nvPr>
            <p:ph type="title"/>
          </p:nvPr>
        </p:nvSpPr>
        <p:spPr>
          <a:xfrm>
            <a:off x="685800" y="685800"/>
            <a:ext cx="8477250" cy="914400"/>
          </a:xfrm>
        </p:spPr>
        <p:txBody>
          <a:bodyPr/>
          <a:lstStyle/>
          <a:p>
            <a:r>
              <a:rPr lang="zh-CN" altLang="en-US" smtClean="0">
                <a:solidFill>
                  <a:schemeClr val="tx1"/>
                </a:solidFill>
                <a:latin typeface="华文彩云" pitchFamily="2" charset="-122"/>
                <a:ea typeface="华文彩云" pitchFamily="2" charset="-122"/>
              </a:rPr>
              <a:t>第</a:t>
            </a:r>
            <a:r>
              <a:rPr lang="en-US" altLang="zh-CN" smtClean="0">
                <a:solidFill>
                  <a:schemeClr val="tx1"/>
                </a:solidFill>
                <a:latin typeface="华文彩云" pitchFamily="2" charset="-122"/>
                <a:ea typeface="华文彩云" pitchFamily="2" charset="-122"/>
              </a:rPr>
              <a:t>2</a:t>
            </a:r>
            <a:r>
              <a:rPr lang="zh-CN" altLang="en-US" smtClean="0">
                <a:solidFill>
                  <a:schemeClr val="tx1"/>
                </a:solidFill>
                <a:latin typeface="华文彩云" pitchFamily="2" charset="-122"/>
                <a:ea typeface="华文彩云" pitchFamily="2" charset="-122"/>
              </a:rPr>
              <a:t>章 进程管理</a:t>
            </a:r>
            <a:endParaRPr lang="en-US" altLang="zh-CN" smtClean="0">
              <a:solidFill>
                <a:schemeClr val="tx1"/>
              </a:solidFill>
              <a:latin typeface="华文彩云" pitchFamily="2" charset="-122"/>
              <a:ea typeface="华文彩云" pitchFamily="2" charset="-122"/>
            </a:endParaRPr>
          </a:p>
        </p:txBody>
      </p:sp>
      <p:sp>
        <p:nvSpPr>
          <p:cNvPr id="4100" name="Rectangle 45"/>
          <p:cNvSpPr>
            <a:spLocks noChangeArrowheads="1"/>
          </p:cNvSpPr>
          <p:nvPr/>
        </p:nvSpPr>
        <p:spPr bwMode="auto">
          <a:xfrm>
            <a:off x="1752600" y="1989138"/>
            <a:ext cx="4495800" cy="3168650"/>
          </a:xfrm>
          <a:prstGeom prst="rect">
            <a:avLst/>
          </a:prstGeom>
          <a:noFill/>
          <a:ln w="9525">
            <a:noFill/>
            <a:miter lim="800000"/>
            <a:headEnd/>
            <a:tailEnd/>
          </a:ln>
        </p:spPr>
        <p:txBody>
          <a:bodyPr>
            <a:spAutoFit/>
          </a:bodyPr>
          <a:lstStyle/>
          <a:p>
            <a:pPr algn="l">
              <a:lnSpc>
                <a:spcPct val="120000"/>
              </a:lnSpc>
              <a:buClr>
                <a:schemeClr val="tx1"/>
              </a:buClr>
              <a:buFontTx/>
              <a:buChar char="•"/>
            </a:pPr>
            <a:r>
              <a:rPr lang="zh-CN" altLang="en-US" sz="2800" b="1" dirty="0">
                <a:latin typeface="Times New Roman" pitchFamily="18" charset="0"/>
              </a:rPr>
              <a:t>进程的基本概念</a:t>
            </a:r>
          </a:p>
          <a:p>
            <a:pPr algn="l">
              <a:lnSpc>
                <a:spcPct val="120000"/>
              </a:lnSpc>
              <a:buClr>
                <a:schemeClr val="tx1"/>
              </a:buClr>
              <a:buFontTx/>
              <a:buChar char="•"/>
            </a:pPr>
            <a:r>
              <a:rPr lang="zh-CN" altLang="en-US" sz="2800" b="1" dirty="0">
                <a:latin typeface="Times New Roman" pitchFamily="18" charset="0"/>
              </a:rPr>
              <a:t>进程控制</a:t>
            </a:r>
          </a:p>
          <a:p>
            <a:pPr algn="l">
              <a:lnSpc>
                <a:spcPct val="120000"/>
              </a:lnSpc>
              <a:buClr>
                <a:schemeClr val="tx1"/>
              </a:buClr>
              <a:buFontTx/>
              <a:buChar char="•"/>
            </a:pPr>
            <a:r>
              <a:rPr lang="zh-CN" altLang="en-US" sz="2800" b="1" dirty="0">
                <a:latin typeface="Times New Roman" pitchFamily="18" charset="0"/>
              </a:rPr>
              <a:t>进程同步</a:t>
            </a:r>
          </a:p>
          <a:p>
            <a:pPr algn="l">
              <a:lnSpc>
                <a:spcPct val="120000"/>
              </a:lnSpc>
              <a:buClr>
                <a:schemeClr val="tx1"/>
              </a:buClr>
              <a:buFontTx/>
              <a:buChar char="•"/>
            </a:pPr>
            <a:r>
              <a:rPr lang="zh-CN" altLang="en-US" sz="2800" b="1" dirty="0">
                <a:latin typeface="Times New Roman" pitchFamily="18" charset="0"/>
              </a:rPr>
              <a:t>进程通信</a:t>
            </a:r>
          </a:p>
          <a:p>
            <a:pPr algn="l">
              <a:lnSpc>
                <a:spcPct val="120000"/>
              </a:lnSpc>
              <a:buClr>
                <a:schemeClr val="tx1"/>
              </a:buClr>
              <a:buFontTx/>
              <a:buChar char="•"/>
            </a:pPr>
            <a:r>
              <a:rPr lang="zh-CN" altLang="en-US" sz="2800" b="1" dirty="0">
                <a:latin typeface="Times New Roman" pitchFamily="18" charset="0"/>
              </a:rPr>
              <a:t>线程的基本概念</a:t>
            </a:r>
          </a:p>
          <a:p>
            <a:pPr algn="l">
              <a:lnSpc>
                <a:spcPct val="120000"/>
              </a:lnSpc>
              <a:buClr>
                <a:schemeClr val="tx1"/>
              </a:buClr>
              <a:buFontTx/>
              <a:buChar char="•"/>
            </a:pPr>
            <a:r>
              <a:rPr lang="zh-CN" altLang="en-US" sz="2800" b="1" dirty="0">
                <a:latin typeface="Times New Roman" pitchFamily="18" charset="0"/>
              </a:rPr>
              <a:t>小结</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3. </a:t>
            </a:r>
            <a:r>
              <a:rPr lang="zh-CN" altLang="en-US" sz="4400" smtClean="0">
                <a:latin typeface="隶书" pitchFamily="49" charset="-122"/>
                <a:ea typeface="隶书" pitchFamily="49" charset="-122"/>
              </a:rPr>
              <a:t>接收原语</a:t>
            </a:r>
          </a:p>
        </p:txBody>
      </p:sp>
      <p:sp>
        <p:nvSpPr>
          <p:cNvPr id="12291" name="Rectangle 3"/>
          <p:cNvSpPr>
            <a:spLocks noGrp="1" noChangeArrowheads="1"/>
          </p:cNvSpPr>
          <p:nvPr>
            <p:ph type="body" idx="1"/>
          </p:nvPr>
        </p:nvSpPr>
        <p:spPr>
          <a:xfrm>
            <a:off x="742950" y="1701800"/>
            <a:ext cx="9163050" cy="4967288"/>
          </a:xfrm>
        </p:spPr>
        <p:txBody>
          <a:bodyPr/>
          <a:lstStyle/>
          <a:p>
            <a:pPr>
              <a:lnSpc>
                <a:spcPct val="110000"/>
              </a:lnSpc>
              <a:spcBef>
                <a:spcPct val="0"/>
              </a:spcBef>
              <a:buFont typeface="Wingdings" pitchFamily="2" charset="2"/>
              <a:buNone/>
            </a:pPr>
            <a:r>
              <a:rPr kumimoji="1" lang="en-US" altLang="zh-CN" sz="2400" b="1" smtClean="0">
                <a:latin typeface="Times New Roman" pitchFamily="18" charset="0"/>
              </a:rPr>
              <a:t>procedure receive(b)</a:t>
            </a:r>
          </a:p>
          <a:p>
            <a:pPr>
              <a:lnSpc>
                <a:spcPct val="110000"/>
              </a:lnSpc>
              <a:spcBef>
                <a:spcPct val="0"/>
              </a:spcBef>
              <a:buFont typeface="Wingdings" pitchFamily="2" charset="2"/>
              <a:buNone/>
            </a:pPr>
            <a:r>
              <a:rPr kumimoji="1" lang="en-US" altLang="zh-CN" sz="2400" b="1" smtClean="0">
                <a:latin typeface="Times New Roman" pitchFamily="18" charset="0"/>
              </a:rPr>
              <a:t>   begin</a:t>
            </a:r>
          </a:p>
          <a:p>
            <a:pPr lvl="1">
              <a:lnSpc>
                <a:spcPct val="110000"/>
              </a:lnSpc>
              <a:spcBef>
                <a:spcPct val="0"/>
              </a:spcBef>
              <a:buFontTx/>
              <a:buNone/>
            </a:pPr>
            <a:r>
              <a:rPr kumimoji="1" lang="en-US" altLang="zh-CN" sz="2400" b="1" smtClean="0">
                <a:latin typeface="Times New Roman" pitchFamily="18" charset="0"/>
              </a:rPr>
              <a:t>    j := internal name;     j</a:t>
            </a:r>
            <a:r>
              <a:rPr kumimoji="1" lang="zh-CN" altLang="en-US" sz="2400" b="1" smtClean="0">
                <a:latin typeface="Times New Roman" pitchFamily="18" charset="0"/>
              </a:rPr>
              <a:t>为接收进程内部的标识符；</a:t>
            </a:r>
          </a:p>
          <a:p>
            <a:pPr lvl="1">
              <a:lnSpc>
                <a:spcPct val="11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wait(j.sm);</a:t>
            </a:r>
          </a:p>
          <a:p>
            <a:pPr lvl="1">
              <a:lnSpc>
                <a:spcPct val="110000"/>
              </a:lnSpc>
              <a:spcBef>
                <a:spcPct val="0"/>
              </a:spcBef>
              <a:buFontTx/>
              <a:buNone/>
            </a:pPr>
            <a:r>
              <a:rPr kumimoji="1" lang="en-US" altLang="zh-CN" sz="2400" b="1" smtClean="0">
                <a:latin typeface="Times New Roman" pitchFamily="18" charset="0"/>
              </a:rPr>
              <a:t>    wait(j.mutex);</a:t>
            </a:r>
          </a:p>
          <a:p>
            <a:pPr lvl="1">
              <a:lnSpc>
                <a:spcPct val="110000"/>
              </a:lnSpc>
              <a:spcBef>
                <a:spcPct val="0"/>
              </a:spcBef>
              <a:buFontTx/>
              <a:buNone/>
            </a:pPr>
            <a:r>
              <a:rPr kumimoji="1" lang="en-US" altLang="zh-CN" sz="2400" b="1" smtClean="0">
                <a:latin typeface="Times New Roman" pitchFamily="18" charset="0"/>
              </a:rPr>
              <a:t>    remove(j.mq, i);          </a:t>
            </a:r>
            <a:r>
              <a:rPr kumimoji="1" lang="zh-CN" altLang="en-US" sz="2400" b="1" smtClean="0">
                <a:latin typeface="Times New Roman" pitchFamily="18" charset="0"/>
              </a:rPr>
              <a:t>将消息队列中第一个消息移出；</a:t>
            </a:r>
          </a:p>
          <a:p>
            <a:pPr lvl="1">
              <a:lnSpc>
                <a:spcPct val="110000"/>
              </a:lnSpc>
              <a:spcBef>
                <a:spcPct val="0"/>
              </a:spcBef>
              <a:buFontTx/>
              <a:buNone/>
            </a:pPr>
            <a:r>
              <a:rPr kumimoji="1" lang="zh-CN" altLang="en-US" sz="2400" b="1" smtClean="0">
                <a:latin typeface="Times New Roman" pitchFamily="18" charset="0"/>
              </a:rPr>
              <a:t>    </a:t>
            </a:r>
            <a:r>
              <a:rPr kumimoji="1" lang="en-US" altLang="zh-CN" sz="2400" b="1" smtClean="0">
                <a:latin typeface="Times New Roman" pitchFamily="18" charset="0"/>
              </a:rPr>
              <a:t>signal(j.mutex);</a:t>
            </a:r>
          </a:p>
          <a:p>
            <a:pPr lvl="1">
              <a:lnSpc>
                <a:spcPct val="110000"/>
              </a:lnSpc>
              <a:spcBef>
                <a:spcPct val="0"/>
              </a:spcBef>
              <a:buFontTx/>
              <a:buNone/>
            </a:pPr>
            <a:r>
              <a:rPr kumimoji="1" lang="en-US" altLang="zh-CN" sz="2400" b="1" smtClean="0">
                <a:latin typeface="Times New Roman" pitchFamily="18" charset="0"/>
              </a:rPr>
              <a:t>    b.sender := i.sender; </a:t>
            </a:r>
            <a:r>
              <a:rPr kumimoji="1" lang="zh-CN" altLang="en-US" sz="2400" b="1" smtClean="0">
                <a:latin typeface="Times New Roman" pitchFamily="18" charset="0"/>
              </a:rPr>
              <a:t>将消息缓冲区</a:t>
            </a:r>
            <a:r>
              <a:rPr kumimoji="1" lang="en-US" altLang="zh-CN" sz="2400" b="1" smtClean="0">
                <a:latin typeface="Times New Roman" pitchFamily="18" charset="0"/>
              </a:rPr>
              <a:t>i</a:t>
            </a:r>
            <a:r>
              <a:rPr kumimoji="1" lang="zh-CN" altLang="en-US" sz="2400" b="1" smtClean="0">
                <a:latin typeface="Times New Roman" pitchFamily="18" charset="0"/>
              </a:rPr>
              <a:t>中的信息复制到接收区</a:t>
            </a:r>
            <a:r>
              <a:rPr kumimoji="1" lang="en-US" altLang="zh-CN" sz="2400" b="1" smtClean="0">
                <a:latin typeface="Times New Roman" pitchFamily="18" charset="0"/>
              </a:rPr>
              <a:t>b;</a:t>
            </a:r>
          </a:p>
          <a:p>
            <a:pPr lvl="1">
              <a:lnSpc>
                <a:spcPct val="110000"/>
              </a:lnSpc>
              <a:spcBef>
                <a:spcPct val="0"/>
              </a:spcBef>
              <a:buFontTx/>
              <a:buNone/>
            </a:pPr>
            <a:r>
              <a:rPr kumimoji="1" lang="en-US" altLang="zh-CN" sz="2400" b="1" smtClean="0">
                <a:latin typeface="Times New Roman" pitchFamily="18" charset="0"/>
              </a:rPr>
              <a:t>    b.size := i.size;</a:t>
            </a:r>
          </a:p>
          <a:p>
            <a:pPr lvl="1">
              <a:lnSpc>
                <a:spcPct val="110000"/>
              </a:lnSpc>
              <a:spcBef>
                <a:spcPct val="0"/>
              </a:spcBef>
              <a:buFontTx/>
              <a:buNone/>
            </a:pPr>
            <a:r>
              <a:rPr kumimoji="1" lang="en-US" altLang="zh-CN" sz="2400" b="1" smtClean="0">
                <a:latin typeface="Times New Roman" pitchFamily="18" charset="0"/>
              </a:rPr>
              <a:t>    b.text := i.text;</a:t>
            </a:r>
          </a:p>
          <a:p>
            <a:pPr>
              <a:lnSpc>
                <a:spcPct val="110000"/>
              </a:lnSpc>
              <a:spcBef>
                <a:spcPct val="0"/>
              </a:spcBef>
              <a:buFont typeface="Wingdings" pitchFamily="2" charset="2"/>
              <a:buNone/>
            </a:pPr>
            <a:r>
              <a:rPr kumimoji="1" lang="en-US" altLang="zh-CN" sz="2400" b="1" smtClean="0">
                <a:latin typeface="Times New Roman" pitchFamily="18" charset="0"/>
              </a:rPr>
              <a:t>  end </a:t>
            </a:r>
            <a:endParaRPr lang="zh-CN" altLang="en-US" sz="24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间接通信方式</a:t>
            </a:r>
          </a:p>
        </p:txBody>
      </p:sp>
      <p:sp>
        <p:nvSpPr>
          <p:cNvPr id="13315" name="Rectangle 3"/>
          <p:cNvSpPr>
            <a:spLocks noGrp="1" noChangeArrowheads="1"/>
          </p:cNvSpPr>
          <p:nvPr>
            <p:ph type="body" idx="1"/>
          </p:nvPr>
        </p:nvSpPr>
        <p:spPr>
          <a:xfrm>
            <a:off x="344488" y="1700213"/>
            <a:ext cx="8858250" cy="4876800"/>
          </a:xfrm>
        </p:spPr>
        <p:txBody>
          <a:bodyPr/>
          <a:lstStyle/>
          <a:p>
            <a:pPr>
              <a:lnSpc>
                <a:spcPct val="120000"/>
              </a:lnSpc>
              <a:spcBef>
                <a:spcPct val="0"/>
              </a:spcBef>
              <a:buFont typeface="Wingdings" pitchFamily="2" charset="2"/>
              <a:buNone/>
            </a:pPr>
            <a:r>
              <a:rPr kumimoji="1" lang="zh-CN" altLang="en-US" sz="2400" b="1" dirty="0" smtClean="0"/>
              <a:t>		信箱可由操作系统创建，也可由用户进程创建，创建者是信箱的拥有者。据此，可把信箱分为以下三类。</a:t>
            </a:r>
          </a:p>
          <a:p>
            <a:pPr lvl="1">
              <a:lnSpc>
                <a:spcPct val="120000"/>
              </a:lnSpc>
              <a:spcBef>
                <a:spcPct val="0"/>
              </a:spcBef>
              <a:buSzPct val="80000"/>
              <a:buFont typeface="Wingdings" pitchFamily="2" charset="2"/>
              <a:buChar char="l"/>
            </a:pPr>
            <a:r>
              <a:rPr kumimoji="1" lang="zh-CN" altLang="en-US" sz="2400" b="1" dirty="0" smtClean="0">
                <a:solidFill>
                  <a:srgbClr val="FFFF00"/>
                </a:solidFill>
              </a:rPr>
              <a:t>私用信箱</a:t>
            </a:r>
            <a:r>
              <a:rPr kumimoji="1" lang="zh-CN" altLang="en-US" sz="2400" b="1" dirty="0" smtClean="0"/>
              <a:t>：用户进程可为自己建立一个新信箱，并作为该进程的一部分。信箱的拥有者有权从信箱中读取消息，其他用户则只能将自己构成的消息发送到该信箱中。</a:t>
            </a:r>
          </a:p>
          <a:p>
            <a:pPr lvl="1">
              <a:lnSpc>
                <a:spcPct val="120000"/>
              </a:lnSpc>
              <a:spcBef>
                <a:spcPct val="0"/>
              </a:spcBef>
              <a:buSzPct val="80000"/>
              <a:buFont typeface="Wingdings" pitchFamily="2" charset="2"/>
              <a:buChar char="l"/>
            </a:pPr>
            <a:r>
              <a:rPr kumimoji="1" lang="zh-CN" altLang="en-US" sz="2400" b="1" dirty="0" smtClean="0">
                <a:solidFill>
                  <a:srgbClr val="FFFF00"/>
                </a:solidFill>
              </a:rPr>
              <a:t>公用信箱</a:t>
            </a:r>
            <a:r>
              <a:rPr kumimoji="1" lang="zh-CN" altLang="en-US" sz="2400" b="1" dirty="0" smtClean="0"/>
              <a:t>：它由操作系统创建，并提供给系统中的所有核准进程使用。核准进程既可把消息发送到该信箱中，也可从信箱中读取发送给自己的消息。</a:t>
            </a:r>
          </a:p>
          <a:p>
            <a:pPr lvl="1">
              <a:lnSpc>
                <a:spcPct val="120000"/>
              </a:lnSpc>
              <a:spcBef>
                <a:spcPct val="0"/>
              </a:spcBef>
              <a:buSzPct val="80000"/>
              <a:buFont typeface="Wingdings" pitchFamily="2" charset="2"/>
              <a:buChar char="l"/>
            </a:pPr>
            <a:r>
              <a:rPr kumimoji="1" lang="zh-CN" altLang="en-US" sz="2400" b="1" dirty="0" smtClean="0">
                <a:solidFill>
                  <a:srgbClr val="FFFF00"/>
                </a:solidFill>
              </a:rPr>
              <a:t>共享信箱</a:t>
            </a:r>
            <a:r>
              <a:rPr kumimoji="1" lang="zh-CN" altLang="en-US" sz="2400" b="1" dirty="0" smtClean="0"/>
              <a:t>：它由某进程创建，在创建时或创建后，指明它是可共享的，同时须指出共享进程</a:t>
            </a:r>
            <a:r>
              <a:rPr kumimoji="1" lang="en-US" altLang="zh-CN" sz="2400" b="1" dirty="0" smtClean="0"/>
              <a:t>(</a:t>
            </a:r>
            <a:r>
              <a:rPr kumimoji="1" lang="zh-CN" altLang="en-US" sz="2400" b="1" dirty="0" smtClean="0"/>
              <a:t>用户</a:t>
            </a:r>
            <a:r>
              <a:rPr kumimoji="1" lang="en-US" altLang="zh-CN" sz="2400" b="1" dirty="0" smtClean="0"/>
              <a:t>)</a:t>
            </a:r>
            <a:r>
              <a:rPr kumimoji="1" lang="zh-CN" altLang="en-US" sz="2400" b="1" dirty="0" smtClean="0"/>
              <a:t>的名字。信箱的拥有者和共享者，都有权从信箱中取走发送给自己的消息。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进程通信的例子</a:t>
            </a:r>
            <a:br>
              <a:rPr lang="zh-CN" altLang="en-US" sz="4400" smtClean="0">
                <a:latin typeface="隶书" pitchFamily="49" charset="-122"/>
                <a:ea typeface="隶书" pitchFamily="49" charset="-122"/>
              </a:rPr>
            </a:br>
            <a:r>
              <a:rPr lang="zh-CN" altLang="en-US" sz="3200" smtClean="0"/>
              <a:t>                   </a:t>
            </a:r>
            <a:r>
              <a:rPr lang="en-US" altLang="zh-CN" sz="3200" smtClean="0">
                <a:latin typeface="隶书" pitchFamily="49" charset="-122"/>
                <a:ea typeface="隶书" pitchFamily="49" charset="-122"/>
              </a:rPr>
              <a:t>--linux</a:t>
            </a:r>
            <a:r>
              <a:rPr lang="zh-CN" altLang="en-US" sz="3200" smtClean="0">
                <a:latin typeface="隶书" pitchFamily="49" charset="-122"/>
                <a:ea typeface="隶书" pitchFamily="49" charset="-122"/>
              </a:rPr>
              <a:t>中的消息队列</a:t>
            </a:r>
          </a:p>
        </p:txBody>
      </p:sp>
      <p:sp>
        <p:nvSpPr>
          <p:cNvPr id="2052" name="Rectangle 6"/>
          <p:cNvSpPr>
            <a:spLocks noChangeArrowheads="1"/>
          </p:cNvSpPr>
          <p:nvPr/>
        </p:nvSpPr>
        <p:spPr bwMode="auto">
          <a:xfrm>
            <a:off x="560388" y="1773238"/>
            <a:ext cx="8929687" cy="45354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050" name="Object 7"/>
          <p:cNvGraphicFramePr>
            <a:graphicFrameLocks noGrp="1" noChangeAspect="1"/>
          </p:cNvGraphicFramePr>
          <p:nvPr>
            <p:ph idx="1"/>
          </p:nvPr>
        </p:nvGraphicFramePr>
        <p:xfrm>
          <a:off x="1641475" y="2046288"/>
          <a:ext cx="7704138" cy="4205287"/>
        </p:xfrm>
        <a:graphic>
          <a:graphicData uri="http://schemas.openxmlformats.org/presentationml/2006/ole">
            <mc:AlternateContent xmlns:mc="http://schemas.openxmlformats.org/markup-compatibility/2006">
              <mc:Choice xmlns:v="urn:schemas-microsoft-com:vml" Requires="v">
                <p:oleObj spid="_x0000_s2067" name="Visio" r:id="rId3" imgW="3442696" imgH="1879519" progId="Visio.Drawing.6">
                  <p:embed/>
                </p:oleObj>
              </mc:Choice>
              <mc:Fallback>
                <p:oleObj name="Visio" r:id="rId3" imgW="3442696" imgH="1879519"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75" y="2046288"/>
                        <a:ext cx="7704138"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9"/>
          <p:cNvSpPr txBox="1">
            <a:spLocks noChangeArrowheads="1"/>
          </p:cNvSpPr>
          <p:nvPr/>
        </p:nvSpPr>
        <p:spPr bwMode="auto">
          <a:xfrm>
            <a:off x="3225800" y="6453188"/>
            <a:ext cx="3248025" cy="457200"/>
          </a:xfrm>
          <a:prstGeom prst="rect">
            <a:avLst/>
          </a:prstGeom>
          <a:noFill/>
          <a:ln w="9525">
            <a:noFill/>
            <a:miter lim="800000"/>
            <a:headEnd/>
            <a:tailEnd/>
          </a:ln>
        </p:spPr>
        <p:txBody>
          <a:bodyPr wrap="none">
            <a:spAutoFit/>
          </a:bodyPr>
          <a:lstStyle/>
          <a:p>
            <a:r>
              <a:rPr lang="zh-CN" altLang="en-US" b="1"/>
              <a:t>消息机制中的数据结构</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76250"/>
            <a:ext cx="8420100" cy="1143000"/>
          </a:xfrm>
        </p:spPr>
        <p:txBody>
          <a:bodyPr/>
          <a:lstStyle/>
          <a:p>
            <a:r>
              <a:rPr lang="zh-CN" altLang="en-US" sz="4400" smtClean="0">
                <a:latin typeface="隶书" pitchFamily="49" charset="-122"/>
                <a:ea typeface="隶书" pitchFamily="49" charset="-122"/>
              </a:rPr>
              <a:t>消息队列</a:t>
            </a:r>
          </a:p>
        </p:txBody>
      </p:sp>
      <p:sp>
        <p:nvSpPr>
          <p:cNvPr id="14339" name="Rectangle 3"/>
          <p:cNvSpPr>
            <a:spLocks noGrp="1" noChangeArrowheads="1"/>
          </p:cNvSpPr>
          <p:nvPr>
            <p:ph type="body" idx="1"/>
          </p:nvPr>
        </p:nvSpPr>
        <p:spPr>
          <a:xfrm>
            <a:off x="631825" y="1773238"/>
            <a:ext cx="9001125" cy="4895850"/>
          </a:xfrm>
        </p:spPr>
        <p:txBody>
          <a:bodyPr/>
          <a:lstStyle/>
          <a:p>
            <a:pPr>
              <a:lnSpc>
                <a:spcPct val="120000"/>
              </a:lnSpc>
              <a:spcBef>
                <a:spcPct val="10000"/>
              </a:spcBef>
              <a:buFont typeface="Wingdings" pitchFamily="2" charset="2"/>
              <a:buNone/>
            </a:pPr>
            <a:r>
              <a:rPr lang="zh-CN" altLang="en-US" sz="2400" b="1" dirty="0" smtClean="0">
                <a:latin typeface="Times New Roman" pitchFamily="18" charset="0"/>
              </a:rPr>
              <a:t>创建或获得一个消息队列</a:t>
            </a:r>
            <a:r>
              <a:rPr lang="en-US" altLang="zh-CN" sz="2400" b="1" dirty="0" smtClean="0">
                <a:latin typeface="Times New Roman" pitchFamily="18" charset="0"/>
              </a:rPr>
              <a:t> </a:t>
            </a:r>
          </a:p>
          <a:p>
            <a:pPr>
              <a:lnSpc>
                <a:spcPct val="120000"/>
              </a:lnSpc>
              <a:spcBef>
                <a:spcPct val="10000"/>
              </a:spcBef>
              <a:buFont typeface="Wingdings" pitchFamily="2" charset="2"/>
              <a:buNone/>
            </a:pPr>
            <a:r>
              <a:rPr lang="en-US" altLang="zh-CN" sz="2400" b="1" dirty="0" smtClean="0">
                <a:latin typeface="Times New Roman" pitchFamily="18" charset="0"/>
              </a:rPr>
              <a:t>     </a:t>
            </a:r>
            <a:r>
              <a:rPr lang="en-US" altLang="zh-CN" sz="2400" b="1" dirty="0" err="1" smtClean="0">
                <a:solidFill>
                  <a:srgbClr val="FFFF00"/>
                </a:solidFill>
                <a:latin typeface="Times New Roman" pitchFamily="18" charset="0"/>
              </a:rPr>
              <a:t>msgget</a:t>
            </a:r>
            <a:r>
              <a:rPr lang="en-US" altLang="zh-CN" sz="2400" b="1" dirty="0" smtClean="0">
                <a:solidFill>
                  <a:srgbClr val="FFFF00"/>
                </a:solidFill>
                <a:latin typeface="Times New Roman" pitchFamily="18" charset="0"/>
              </a:rPr>
              <a:t>(</a:t>
            </a:r>
            <a:r>
              <a:rPr lang="en-US" altLang="zh-CN" sz="2400" b="1" dirty="0" err="1" smtClean="0">
                <a:solidFill>
                  <a:srgbClr val="FFFF00"/>
                </a:solidFill>
                <a:latin typeface="Times New Roman" pitchFamily="18" charset="0"/>
              </a:rPr>
              <a:t>key_t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key,int</a:t>
            </a:r>
            <a:r>
              <a:rPr lang="en-US" altLang="zh-CN" sz="2400" b="1" dirty="0" smtClean="0">
                <a:solidFill>
                  <a:srgbClr val="FFFF00"/>
                </a:solidFill>
                <a:latin typeface="Times New Roman" pitchFamily="18" charset="0"/>
              </a:rPr>
              <a:t> flag)    </a:t>
            </a:r>
          </a:p>
          <a:p>
            <a:pPr>
              <a:lnSpc>
                <a:spcPct val="120000"/>
              </a:lnSpc>
              <a:spcBef>
                <a:spcPct val="10000"/>
              </a:spcBef>
              <a:buFont typeface="Wingdings" pitchFamily="2" charset="2"/>
              <a:buNone/>
            </a:pPr>
            <a:r>
              <a:rPr lang="zh-CN" altLang="en-US" sz="2400" b="1" dirty="0" smtClean="0">
                <a:latin typeface="Times New Roman" pitchFamily="18" charset="0"/>
              </a:rPr>
              <a:t>发送消息  </a:t>
            </a:r>
          </a:p>
          <a:p>
            <a:pPr>
              <a:lnSpc>
                <a:spcPct val="120000"/>
              </a:lnSpc>
              <a:spcBef>
                <a:spcPct val="10000"/>
              </a:spcBef>
              <a:buFont typeface="Wingdings" pitchFamily="2" charset="2"/>
              <a:buNone/>
            </a:pPr>
            <a:r>
              <a:rPr lang="en-US" altLang="zh-CN" sz="2400" b="1" dirty="0" smtClean="0">
                <a:latin typeface="Times New Roman" pitchFamily="18" charset="0"/>
              </a:rPr>
              <a:t>     </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msgsnd</a:t>
            </a:r>
            <a:r>
              <a:rPr lang="en-US" altLang="zh-CN" sz="2400" b="1" dirty="0" smtClean="0">
                <a:solidFill>
                  <a:srgbClr val="FFFF00"/>
                </a:solidFill>
                <a:latin typeface="Times New Roman" pitchFamily="18" charset="0"/>
              </a:rPr>
              <a:t>(</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msgid</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const</a:t>
            </a:r>
            <a:r>
              <a:rPr lang="en-US" altLang="zh-CN" sz="2400" b="1" dirty="0" smtClean="0">
                <a:solidFill>
                  <a:srgbClr val="FFFF00"/>
                </a:solidFill>
                <a:latin typeface="Times New Roman" pitchFamily="18" charset="0"/>
              </a:rPr>
              <a:t> void *</a:t>
            </a:r>
            <a:r>
              <a:rPr lang="en-US" altLang="zh-CN" sz="2400" b="1" dirty="0" err="1" smtClean="0">
                <a:solidFill>
                  <a:srgbClr val="FFFF00"/>
                </a:solidFill>
                <a:latin typeface="Times New Roman" pitchFamily="18" charset="0"/>
              </a:rPr>
              <a:t>msgp</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size_t</a:t>
            </a:r>
            <a:r>
              <a:rPr lang="en-US" altLang="zh-CN" sz="2400" b="1" dirty="0" smtClean="0">
                <a:solidFill>
                  <a:srgbClr val="FFFF00"/>
                </a:solidFill>
                <a:latin typeface="Times New Roman" pitchFamily="18" charset="0"/>
              </a:rPr>
              <a:t> count, </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flag)</a:t>
            </a:r>
            <a:endParaRPr lang="zh-CN" altLang="en-US" sz="2400" b="1" dirty="0" smtClean="0">
              <a:solidFill>
                <a:srgbClr val="FFFF00"/>
              </a:solidFill>
              <a:latin typeface="Times New Roman" pitchFamily="18" charset="0"/>
            </a:endParaRPr>
          </a:p>
          <a:p>
            <a:pPr>
              <a:lnSpc>
                <a:spcPct val="120000"/>
              </a:lnSpc>
              <a:spcBef>
                <a:spcPct val="10000"/>
              </a:spcBef>
              <a:buFont typeface="Wingdings" pitchFamily="2" charset="2"/>
              <a:buNone/>
            </a:pPr>
            <a:r>
              <a:rPr lang="zh-CN" altLang="en-US" sz="2400" b="1" dirty="0" smtClean="0">
                <a:latin typeface="Times New Roman" pitchFamily="18" charset="0"/>
              </a:rPr>
              <a:t>接收消息  </a:t>
            </a:r>
          </a:p>
          <a:p>
            <a:pPr>
              <a:lnSpc>
                <a:spcPct val="120000"/>
              </a:lnSpc>
              <a:spcBef>
                <a:spcPct val="10000"/>
              </a:spcBef>
              <a:buFont typeface="Wingdings" pitchFamily="2" charset="2"/>
              <a:buNone/>
            </a:pP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size_t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msgrcv</a:t>
            </a:r>
            <a:r>
              <a:rPr lang="en-US" altLang="zh-CN" sz="2400" b="1" dirty="0" smtClean="0">
                <a:solidFill>
                  <a:srgbClr val="FFFF00"/>
                </a:solidFill>
                <a:latin typeface="Times New Roman" pitchFamily="18" charset="0"/>
              </a:rPr>
              <a:t>(</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msgqid</a:t>
            </a:r>
            <a:r>
              <a:rPr lang="en-US" altLang="zh-CN" sz="2400" b="1" dirty="0" smtClean="0">
                <a:solidFill>
                  <a:srgbClr val="FFFF00"/>
                </a:solidFill>
                <a:latin typeface="Times New Roman" pitchFamily="18" charset="0"/>
              </a:rPr>
              <a:t>, void *</a:t>
            </a:r>
            <a:r>
              <a:rPr lang="en-US" altLang="zh-CN" sz="2400" b="1" dirty="0" err="1" smtClean="0">
                <a:solidFill>
                  <a:srgbClr val="FFFF00"/>
                </a:solidFill>
                <a:latin typeface="Times New Roman" pitchFamily="18" charset="0"/>
              </a:rPr>
              <a:t>msgp</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size_t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maxcnt</a:t>
            </a:r>
            <a:r>
              <a:rPr lang="en-US" altLang="zh-CN" sz="2400" b="1" dirty="0" smtClean="0">
                <a:solidFill>
                  <a:srgbClr val="FFFF00"/>
                </a:solidFill>
                <a:latin typeface="Times New Roman" pitchFamily="18" charset="0"/>
              </a:rPr>
              <a:t>, long </a:t>
            </a:r>
            <a:r>
              <a:rPr lang="en-US" altLang="zh-CN" sz="2400" b="1" dirty="0" err="1" smtClean="0">
                <a:solidFill>
                  <a:srgbClr val="FFFF00"/>
                </a:solidFill>
                <a:latin typeface="Times New Roman" pitchFamily="18" charset="0"/>
              </a:rPr>
              <a:t>msgtype</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flag) </a:t>
            </a:r>
          </a:p>
          <a:p>
            <a:pPr>
              <a:lnSpc>
                <a:spcPct val="120000"/>
              </a:lnSpc>
              <a:spcBef>
                <a:spcPct val="10000"/>
              </a:spcBef>
              <a:buFont typeface="Wingdings" pitchFamily="2" charset="2"/>
              <a:buNone/>
            </a:pPr>
            <a:r>
              <a:rPr lang="zh-CN" altLang="en-US" sz="2400" b="1" dirty="0" smtClean="0">
                <a:latin typeface="Times New Roman" pitchFamily="18" charset="0"/>
              </a:rPr>
              <a:t>设置消息队列的有关的参数</a:t>
            </a:r>
          </a:p>
          <a:p>
            <a:pPr>
              <a:lnSpc>
                <a:spcPct val="120000"/>
              </a:lnSpc>
              <a:spcBef>
                <a:spcPct val="10000"/>
              </a:spcBef>
              <a:buFont typeface="Wingdings" pitchFamily="2" charset="2"/>
              <a:buNone/>
            </a:pPr>
            <a:r>
              <a:rPr lang="en-US" altLang="zh-CN" sz="2400" b="1" dirty="0" smtClean="0">
                <a:latin typeface="Times New Roman" pitchFamily="18" charset="0"/>
              </a:rPr>
              <a:t>      </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msgctl</a:t>
            </a:r>
            <a:r>
              <a:rPr lang="en-US" altLang="zh-CN" sz="2400" b="1" dirty="0" smtClean="0">
                <a:solidFill>
                  <a:srgbClr val="FFFF00"/>
                </a:solidFill>
                <a:latin typeface="Times New Roman" pitchFamily="18" charset="0"/>
              </a:rPr>
              <a:t>(</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msgid</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int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cmd</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struct</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msqid_ds</a:t>
            </a:r>
            <a:r>
              <a:rPr lang="en-US" altLang="zh-CN" sz="2400" b="1" dirty="0" smtClean="0">
                <a:solidFill>
                  <a:srgbClr val="FFFF00"/>
                </a:solidFill>
                <a:latin typeface="Times New Roman" pitchFamily="18" charset="0"/>
              </a:rPr>
              <a:t> *</a:t>
            </a:r>
            <a:r>
              <a:rPr lang="en-US" altLang="zh-CN" sz="2400" b="1" dirty="0" err="1" smtClean="0">
                <a:solidFill>
                  <a:srgbClr val="FFFF00"/>
                </a:solidFill>
                <a:latin typeface="Times New Roman" pitchFamily="18" charset="0"/>
              </a:rPr>
              <a:t>buf</a:t>
            </a:r>
            <a:r>
              <a:rPr lang="en-US" altLang="zh-CN" sz="2400" b="1" dirty="0" smtClean="0">
                <a:solidFill>
                  <a:srgbClr val="FFFF00"/>
                </a:solidFill>
                <a:latin typeface="Times New Roman" pitchFamily="18" charset="0"/>
              </a:rPr>
              <a:t>)</a:t>
            </a:r>
            <a:endParaRPr lang="zh-CN" altLang="en-US" sz="2400" b="1" dirty="0" smtClean="0">
              <a:solidFill>
                <a:srgbClr val="FFFF00"/>
              </a:solidFill>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Msgsnd</a:t>
            </a:r>
            <a:r>
              <a:rPr lang="zh-CN" altLang="en-US" sz="4400" smtClean="0">
                <a:latin typeface="隶书" pitchFamily="49" charset="-122"/>
                <a:ea typeface="隶书" pitchFamily="49" charset="-122"/>
              </a:rPr>
              <a:t>的算法</a:t>
            </a:r>
          </a:p>
        </p:txBody>
      </p:sp>
      <p:sp>
        <p:nvSpPr>
          <p:cNvPr id="15363" name="Rectangle 5"/>
          <p:cNvSpPr>
            <a:spLocks noChangeArrowheads="1"/>
          </p:cNvSpPr>
          <p:nvPr/>
        </p:nvSpPr>
        <p:spPr bwMode="auto">
          <a:xfrm>
            <a:off x="1712913" y="1743075"/>
            <a:ext cx="6438900" cy="5029200"/>
          </a:xfrm>
          <a:prstGeom prst="rect">
            <a:avLst/>
          </a:prstGeom>
          <a:noFill/>
          <a:ln w="9525">
            <a:noFill/>
            <a:miter lim="800000"/>
            <a:headEnd/>
            <a:tailEnd/>
          </a:ln>
        </p:spPr>
        <p:txBody>
          <a:bodyPr wrap="none" anchor="ctr">
            <a:spAutoFit/>
          </a:bodyPr>
          <a:lstStyle/>
          <a:p>
            <a:pPr algn="l"/>
            <a:r>
              <a:rPr lang="en-US" altLang="zh-CN" b="1">
                <a:solidFill>
                  <a:schemeClr val="tx2"/>
                </a:solidFill>
              </a:rPr>
              <a:t>Msgsnd</a:t>
            </a:r>
            <a:r>
              <a:rPr lang="zh-CN" altLang="en-US" b="1">
                <a:solidFill>
                  <a:schemeClr val="tx2"/>
                </a:solidFill>
              </a:rPr>
              <a:t>（）</a:t>
            </a:r>
          </a:p>
          <a:p>
            <a:pPr algn="l"/>
            <a:r>
              <a:rPr lang="en-US" altLang="zh-CN" sz="2000" b="1"/>
              <a:t>{</a:t>
            </a:r>
            <a:br>
              <a:rPr lang="en-US" altLang="zh-CN" sz="2000" b="1"/>
            </a:br>
            <a:r>
              <a:rPr lang="en-US" altLang="zh-CN" sz="2000" b="1"/>
              <a:t>     </a:t>
            </a:r>
            <a:r>
              <a:rPr lang="zh-CN" altLang="en-US" sz="2000" b="1"/>
              <a:t>检验描述符、许可权的合法性；</a:t>
            </a:r>
            <a:br>
              <a:rPr lang="zh-CN" altLang="en-US" sz="2000" b="1"/>
            </a:br>
            <a:r>
              <a:rPr lang="zh-CN" altLang="en-US" sz="2000" b="1"/>
              <a:t>     </a:t>
            </a:r>
            <a:r>
              <a:rPr lang="en-US" altLang="zh-CN" sz="2000" b="1"/>
              <a:t>while</a:t>
            </a:r>
            <a:r>
              <a:rPr lang="zh-CN" altLang="en-US" sz="2000" b="1"/>
              <a:t>（缺少足够大的空间来存贮消息）</a:t>
            </a:r>
            <a:br>
              <a:rPr lang="zh-CN" altLang="en-US" sz="2000" b="1"/>
            </a:br>
            <a:r>
              <a:rPr lang="zh-CN" altLang="en-US" sz="2000" b="1"/>
              <a:t>     </a:t>
            </a:r>
            <a:r>
              <a:rPr lang="en-US" altLang="zh-CN" sz="2000" b="1"/>
              <a:t>{</a:t>
            </a:r>
            <a:br>
              <a:rPr lang="en-US" altLang="zh-CN" sz="2000" b="1"/>
            </a:br>
            <a:r>
              <a:rPr lang="en-US" altLang="zh-CN" sz="2000" b="1"/>
              <a:t>          if </a:t>
            </a:r>
            <a:r>
              <a:rPr lang="zh-CN" altLang="en-US" sz="2000" b="1"/>
              <a:t>（标志位规定不要等待）</a:t>
            </a:r>
            <a:br>
              <a:rPr lang="zh-CN" altLang="en-US" sz="2000" b="1"/>
            </a:br>
            <a:r>
              <a:rPr lang="zh-CN" altLang="en-US" sz="2000" b="1"/>
              <a:t>          </a:t>
            </a:r>
            <a:r>
              <a:rPr lang="en-US" altLang="zh-CN" sz="2000" b="1"/>
              <a:t>return;</a:t>
            </a:r>
            <a:br>
              <a:rPr lang="en-US" altLang="zh-CN" sz="2000" b="1"/>
            </a:br>
            <a:r>
              <a:rPr lang="en-US" altLang="zh-CN" sz="2000" b="1"/>
              <a:t>          sleep</a:t>
            </a:r>
            <a:r>
              <a:rPr lang="zh-CN" altLang="en-US" sz="2000" b="1"/>
              <a:t>（有足够大的空间的事件）；</a:t>
            </a:r>
            <a:br>
              <a:rPr lang="zh-CN" altLang="en-US" sz="2000" b="1"/>
            </a:br>
            <a:r>
              <a:rPr lang="zh-CN" altLang="en-US" sz="2000" b="1"/>
              <a:t>     </a:t>
            </a:r>
            <a:r>
              <a:rPr lang="en-US" altLang="zh-CN" sz="2000" b="1"/>
              <a:t>}</a:t>
            </a:r>
            <a:br>
              <a:rPr lang="en-US" altLang="zh-CN" sz="2000" b="1"/>
            </a:br>
            <a:r>
              <a:rPr lang="en-US" altLang="zh-CN" sz="2000" b="1"/>
              <a:t>     </a:t>
            </a:r>
            <a:r>
              <a:rPr lang="zh-CN" altLang="en-US" sz="2000" b="1"/>
              <a:t>取消息头部；</a:t>
            </a:r>
            <a:br>
              <a:rPr lang="zh-CN" altLang="en-US" sz="2000" b="1"/>
            </a:br>
            <a:r>
              <a:rPr lang="zh-CN" altLang="en-US" sz="2000" b="1"/>
              <a:t>     从用户空间将消息正文读到内核；</a:t>
            </a:r>
            <a:br>
              <a:rPr lang="zh-CN" altLang="en-US" sz="2000" b="1"/>
            </a:br>
            <a:r>
              <a:rPr lang="zh-CN" altLang="en-US" sz="2000" b="1"/>
              <a:t>     调整数据结构：消息头部送入队列，</a:t>
            </a:r>
            <a:br>
              <a:rPr lang="zh-CN" altLang="en-US" sz="2000" b="1"/>
            </a:br>
            <a:r>
              <a:rPr lang="zh-CN" altLang="en-US" sz="2000" b="1"/>
              <a:t>                               消息头部指向数据，</a:t>
            </a:r>
            <a:br>
              <a:rPr lang="zh-CN" altLang="en-US" sz="2000" b="1"/>
            </a:br>
            <a:r>
              <a:rPr lang="zh-CN" altLang="en-US" sz="2000" b="1"/>
              <a:t>                               修改计数值、时间戳、进程标识号；</a:t>
            </a:r>
            <a:br>
              <a:rPr lang="zh-CN" altLang="en-US" sz="2000" b="1"/>
            </a:br>
            <a:r>
              <a:rPr lang="zh-CN" altLang="en-US" sz="2000" b="1"/>
              <a:t>    从队列中唤醒正在等待读消息的全部进程；</a:t>
            </a:r>
            <a:br>
              <a:rPr lang="zh-CN" altLang="en-US" sz="2000" b="1"/>
            </a:br>
            <a:r>
              <a:rPr lang="en-US" altLang="zh-CN" sz="2000" b="1"/>
              <a:t>}</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49313" y="333375"/>
            <a:ext cx="8420100" cy="1143000"/>
          </a:xfrm>
        </p:spPr>
        <p:txBody>
          <a:bodyPr/>
          <a:lstStyle/>
          <a:p>
            <a:r>
              <a:rPr lang="en-US" altLang="zh-CN" sz="4400" smtClean="0">
                <a:latin typeface="隶书" pitchFamily="49" charset="-122"/>
                <a:ea typeface="隶书" pitchFamily="49" charset="-122"/>
              </a:rPr>
              <a:t>msgrcv</a:t>
            </a:r>
            <a:r>
              <a:rPr lang="zh-CN" altLang="en-US" sz="4400" smtClean="0">
                <a:latin typeface="隶书" pitchFamily="49" charset="-122"/>
                <a:ea typeface="隶书" pitchFamily="49" charset="-122"/>
              </a:rPr>
              <a:t>的算法</a:t>
            </a:r>
          </a:p>
        </p:txBody>
      </p:sp>
      <p:sp>
        <p:nvSpPr>
          <p:cNvPr id="16387" name="Rectangle 3"/>
          <p:cNvSpPr>
            <a:spLocks noGrp="1" noChangeArrowheads="1"/>
          </p:cNvSpPr>
          <p:nvPr>
            <p:ph type="body" idx="1"/>
          </p:nvPr>
        </p:nvSpPr>
        <p:spPr>
          <a:xfrm>
            <a:off x="-15875" y="1196975"/>
            <a:ext cx="4897438" cy="5616575"/>
          </a:xfrm>
        </p:spPr>
        <p:txBody>
          <a:bodyPr/>
          <a:lstStyle/>
          <a:p>
            <a:pPr>
              <a:lnSpc>
                <a:spcPct val="120000"/>
              </a:lnSpc>
              <a:spcBef>
                <a:spcPct val="0"/>
              </a:spcBef>
              <a:buFont typeface="Wingdings" pitchFamily="2" charset="2"/>
              <a:buNone/>
            </a:pPr>
            <a:r>
              <a:rPr lang="en-US" altLang="zh-CN" sz="2000" b="1" dirty="0" err="1" smtClean="0">
                <a:latin typeface="Times New Roman" pitchFamily="18" charset="0"/>
              </a:rPr>
              <a:t>Msgrcv</a:t>
            </a:r>
            <a:r>
              <a:rPr lang="zh-CN" altLang="en-US" sz="2000" b="1" dirty="0" smtClean="0">
                <a:latin typeface="Times New Roman" pitchFamily="18" charset="0"/>
              </a:rPr>
              <a:t>（）</a:t>
            </a:r>
          </a:p>
          <a:p>
            <a:pPr>
              <a:lnSpc>
                <a:spcPct val="120000"/>
              </a:lnSpc>
              <a:spcBef>
                <a:spcPct val="0"/>
              </a:spcBef>
              <a:buFont typeface="Wingdings" pitchFamily="2" charset="2"/>
              <a:buNone/>
            </a:pPr>
            <a:r>
              <a:rPr lang="en-US" altLang="zh-CN" sz="2000" b="1" dirty="0" smtClean="0">
                <a:latin typeface="Times New Roman" pitchFamily="18" charset="0"/>
              </a:rPr>
              <a:t>{ </a:t>
            </a:r>
            <a:br>
              <a:rPr lang="en-US" altLang="zh-CN" sz="2000" b="1" dirty="0" smtClean="0">
                <a:latin typeface="Times New Roman" pitchFamily="18" charset="0"/>
              </a:rPr>
            </a:br>
            <a:r>
              <a:rPr lang="en-US" altLang="zh-CN" sz="2000" b="1" dirty="0" smtClean="0">
                <a:latin typeface="Times New Roman" pitchFamily="18" charset="0"/>
              </a:rPr>
              <a:t>      </a:t>
            </a:r>
            <a:r>
              <a:rPr lang="zh-CN" altLang="en-US" sz="2000" b="1" dirty="0" smtClean="0">
                <a:latin typeface="Times New Roman" pitchFamily="18" charset="0"/>
              </a:rPr>
              <a:t>检验许可权；</a:t>
            </a:r>
            <a:br>
              <a:rPr lang="zh-CN" altLang="en-US" sz="2000" b="1" dirty="0" smtClean="0">
                <a:latin typeface="Times New Roman" pitchFamily="18" charset="0"/>
              </a:rPr>
            </a:br>
            <a:r>
              <a:rPr lang="zh-CN" altLang="en-US" sz="2000" b="1" dirty="0" smtClean="0">
                <a:latin typeface="Times New Roman" pitchFamily="18" charset="0"/>
              </a:rPr>
              <a:t>      </a:t>
            </a:r>
            <a:r>
              <a:rPr lang="en-US" altLang="zh-CN" sz="2000" b="1" dirty="0" smtClean="0">
                <a:latin typeface="Times New Roman" pitchFamily="18" charset="0"/>
              </a:rPr>
              <a:t>loop:</a:t>
            </a:r>
            <a:br>
              <a:rPr lang="en-US" altLang="zh-CN" sz="2000" b="1" dirty="0" smtClean="0">
                <a:latin typeface="Times New Roman" pitchFamily="18" charset="0"/>
              </a:rPr>
            </a:br>
            <a:r>
              <a:rPr lang="en-US" altLang="zh-CN" sz="2000" b="1" dirty="0" smtClean="0">
                <a:latin typeface="Times New Roman" pitchFamily="18" charset="0"/>
              </a:rPr>
              <a:t>      </a:t>
            </a:r>
            <a:r>
              <a:rPr lang="zh-CN" altLang="en-US" sz="2000" b="1" dirty="0" smtClean="0">
                <a:latin typeface="Times New Roman" pitchFamily="18" charset="0"/>
              </a:rPr>
              <a:t>检验消息描述符的合法性；</a:t>
            </a:r>
            <a:br>
              <a:rPr lang="zh-CN" altLang="en-US" sz="2000" b="1" dirty="0" smtClean="0">
                <a:latin typeface="Times New Roman" pitchFamily="18" charset="0"/>
              </a:rPr>
            </a:br>
            <a:r>
              <a:rPr lang="zh-CN" altLang="en-US" sz="2000" b="1" dirty="0" smtClean="0">
                <a:latin typeface="Times New Roman" pitchFamily="18" charset="0"/>
              </a:rPr>
              <a:t>      </a:t>
            </a:r>
            <a:r>
              <a:rPr lang="en-US" altLang="zh-CN" sz="2000" b="1" dirty="0" smtClean="0">
                <a:latin typeface="Times New Roman" pitchFamily="18" charset="0"/>
              </a:rPr>
              <a:t>/* </a:t>
            </a:r>
            <a:r>
              <a:rPr lang="zh-CN" altLang="en-US" sz="2000" b="1" dirty="0" smtClean="0">
                <a:latin typeface="Times New Roman" pitchFamily="18" charset="0"/>
              </a:rPr>
              <a:t>寻找返回给用户的消息*</a:t>
            </a:r>
            <a:r>
              <a:rPr lang="en-US" altLang="zh-CN" sz="2000" b="1" dirty="0" smtClean="0">
                <a:latin typeface="Times New Roman" pitchFamily="18" charset="0"/>
              </a:rPr>
              <a:t>/</a:t>
            </a:r>
            <a:br>
              <a:rPr lang="en-US" altLang="zh-CN" sz="2000" b="1" dirty="0" smtClean="0">
                <a:latin typeface="Times New Roman" pitchFamily="18" charset="0"/>
              </a:rPr>
            </a:br>
            <a:r>
              <a:rPr lang="en-US" altLang="zh-CN" sz="2000" b="1" dirty="0" smtClean="0">
                <a:latin typeface="Times New Roman" pitchFamily="18" charset="0"/>
              </a:rPr>
              <a:t>      if </a:t>
            </a:r>
            <a:r>
              <a:rPr lang="zh-CN" altLang="en-US" sz="2000" b="1" dirty="0" smtClean="0">
                <a:latin typeface="Times New Roman" pitchFamily="18" charset="0"/>
              </a:rPr>
              <a:t>（所请求的消息类型</a:t>
            </a:r>
            <a:r>
              <a:rPr lang="en-US" altLang="zh-CN" sz="2000" b="1" dirty="0" smtClean="0">
                <a:latin typeface="Times New Roman" pitchFamily="18" charset="0"/>
              </a:rPr>
              <a:t>= =0</a:t>
            </a:r>
            <a:r>
              <a:rPr lang="zh-CN" altLang="en-US" sz="2000" b="1" dirty="0" smtClean="0">
                <a:latin typeface="Times New Roman" pitchFamily="18" charset="0"/>
              </a:rPr>
              <a:t>）</a:t>
            </a:r>
            <a:br>
              <a:rPr lang="zh-CN" altLang="en-US" sz="2000" b="1" dirty="0" smtClean="0">
                <a:latin typeface="Times New Roman" pitchFamily="18" charset="0"/>
              </a:rPr>
            </a:br>
            <a:r>
              <a:rPr lang="zh-CN" altLang="en-US" sz="2000" b="1" dirty="0" smtClean="0">
                <a:latin typeface="Times New Roman" pitchFamily="18" charset="0"/>
              </a:rPr>
              <a:t>            考虑队列中的第一个消息；</a:t>
            </a:r>
            <a:br>
              <a:rPr lang="zh-CN" altLang="en-US" sz="2000" b="1" dirty="0" smtClean="0">
                <a:latin typeface="Times New Roman" pitchFamily="18" charset="0"/>
              </a:rPr>
            </a:br>
            <a:r>
              <a:rPr lang="zh-CN" altLang="en-US" sz="2000" b="1" dirty="0" smtClean="0">
                <a:latin typeface="Times New Roman" pitchFamily="18" charset="0"/>
              </a:rPr>
              <a:t>      </a:t>
            </a:r>
            <a:r>
              <a:rPr lang="en-US" altLang="zh-CN" sz="2000" b="1" dirty="0" smtClean="0">
                <a:latin typeface="Times New Roman" pitchFamily="18" charset="0"/>
              </a:rPr>
              <a:t>else if </a:t>
            </a:r>
            <a:r>
              <a:rPr lang="zh-CN" altLang="en-US" sz="2000" b="1" dirty="0" smtClean="0">
                <a:latin typeface="Times New Roman" pitchFamily="18" charset="0"/>
              </a:rPr>
              <a:t>（所请求的消息类型</a:t>
            </a:r>
            <a:r>
              <a:rPr lang="en-US" altLang="zh-CN" sz="2000" b="1" dirty="0" smtClean="0">
                <a:latin typeface="Times New Roman" pitchFamily="18" charset="0"/>
              </a:rPr>
              <a:t>&gt;0</a:t>
            </a:r>
            <a:r>
              <a:rPr lang="zh-CN" altLang="en-US" sz="2000" b="1" dirty="0" smtClean="0">
                <a:latin typeface="Times New Roman" pitchFamily="18" charset="0"/>
              </a:rPr>
              <a:t>）</a:t>
            </a:r>
            <a:br>
              <a:rPr lang="zh-CN" altLang="en-US" sz="2000" b="1" dirty="0" smtClean="0">
                <a:latin typeface="Times New Roman" pitchFamily="18" charset="0"/>
              </a:rPr>
            </a:br>
            <a:r>
              <a:rPr lang="zh-CN" altLang="en-US" sz="2000" b="1" dirty="0" smtClean="0">
                <a:latin typeface="Times New Roman" pitchFamily="18" charset="0"/>
              </a:rPr>
              <a:t>                  考虑队列中给定类型的第一个消息；</a:t>
            </a:r>
            <a:br>
              <a:rPr lang="zh-CN" altLang="en-US" sz="2000" b="1" dirty="0" smtClean="0">
                <a:latin typeface="Times New Roman" pitchFamily="18" charset="0"/>
              </a:rPr>
            </a:br>
            <a:r>
              <a:rPr lang="zh-CN" altLang="en-US" sz="2000" b="1" dirty="0" smtClean="0">
                <a:latin typeface="Times New Roman" pitchFamily="18" charset="0"/>
              </a:rPr>
              <a:t>            </a:t>
            </a:r>
            <a:r>
              <a:rPr lang="en-US" altLang="zh-CN" sz="2000" b="1" dirty="0" smtClean="0">
                <a:latin typeface="Times New Roman" pitchFamily="18" charset="0"/>
              </a:rPr>
              <a:t>else/* </a:t>
            </a:r>
            <a:r>
              <a:rPr lang="zh-CN" altLang="en-US" sz="2000" b="1" dirty="0" smtClean="0">
                <a:latin typeface="Times New Roman" pitchFamily="18" charset="0"/>
              </a:rPr>
              <a:t>所请求的消息类型</a:t>
            </a:r>
            <a:r>
              <a:rPr lang="en-US" altLang="zh-CN" sz="2000" b="1" dirty="0" smtClean="0">
                <a:latin typeface="Times New Roman" pitchFamily="18" charset="0"/>
              </a:rPr>
              <a:t>&lt;0 */</a:t>
            </a:r>
            <a:br>
              <a:rPr lang="en-US" altLang="zh-CN" sz="2000" b="1" dirty="0" smtClean="0">
                <a:latin typeface="Times New Roman" pitchFamily="18" charset="0"/>
              </a:rPr>
            </a:br>
            <a:r>
              <a:rPr lang="en-US" altLang="zh-CN" sz="2000" b="1" dirty="0" smtClean="0">
                <a:latin typeface="Times New Roman" pitchFamily="18" charset="0"/>
              </a:rPr>
              <a:t>                  </a:t>
            </a:r>
            <a:r>
              <a:rPr lang="zh-CN" altLang="en-US" sz="2000" b="1" dirty="0" smtClean="0">
                <a:latin typeface="Times New Roman" pitchFamily="18" charset="0"/>
              </a:rPr>
              <a:t>考虑队列中小于或等于所请求类型的绝对值的所有消息中最低类型的给定类型的第一个消息；  </a:t>
            </a:r>
          </a:p>
        </p:txBody>
      </p:sp>
      <p:sp>
        <p:nvSpPr>
          <p:cNvPr id="16388" name="Rectangle 4"/>
          <p:cNvSpPr>
            <a:spLocks noChangeArrowheads="1"/>
          </p:cNvSpPr>
          <p:nvPr/>
        </p:nvSpPr>
        <p:spPr bwMode="auto">
          <a:xfrm>
            <a:off x="5240338" y="1773238"/>
            <a:ext cx="4608512" cy="4664075"/>
          </a:xfrm>
          <a:prstGeom prst="rect">
            <a:avLst/>
          </a:prstGeom>
          <a:noFill/>
          <a:ln w="9525">
            <a:noFill/>
            <a:miter lim="800000"/>
            <a:headEnd/>
            <a:tailEnd/>
          </a:ln>
        </p:spPr>
        <p:txBody>
          <a:bodyPr>
            <a:spAutoFit/>
          </a:bodyPr>
          <a:lstStyle/>
          <a:p>
            <a:pPr algn="l">
              <a:buClr>
                <a:srgbClr val="FFFFFF"/>
              </a:buClr>
              <a:buFont typeface="Wingdings" pitchFamily="2" charset="2"/>
              <a:buNone/>
            </a:pPr>
            <a:r>
              <a:rPr lang="zh-CN" altLang="en-US" sz="2000" b="1"/>
              <a:t>  </a:t>
            </a:r>
            <a:r>
              <a:rPr lang="en-US" altLang="zh-CN" sz="2000" b="1"/>
              <a:t>if </a:t>
            </a:r>
            <a:r>
              <a:rPr lang="zh-CN" altLang="en-US" sz="2000" b="1"/>
              <a:t>（存在一个这样的消息）</a:t>
            </a:r>
            <a:br>
              <a:rPr lang="zh-CN" altLang="en-US" sz="2000" b="1"/>
            </a:br>
            <a:r>
              <a:rPr lang="zh-CN" altLang="en-US" sz="2000" b="1"/>
              <a:t>   </a:t>
            </a:r>
            <a:r>
              <a:rPr lang="en-US" altLang="zh-CN" sz="2000" b="1"/>
              <a:t>{</a:t>
            </a:r>
            <a:br>
              <a:rPr lang="en-US" altLang="zh-CN" sz="2000" b="1"/>
            </a:br>
            <a:r>
              <a:rPr lang="en-US" altLang="zh-CN" sz="2000" b="1"/>
              <a:t>            </a:t>
            </a:r>
            <a:r>
              <a:rPr lang="zh-CN" altLang="en-US" sz="2000" b="1"/>
              <a:t>调整消息大小或若用户给出的大小太小返回错误；</a:t>
            </a:r>
            <a:br>
              <a:rPr lang="zh-CN" altLang="en-US" sz="2000" b="1"/>
            </a:br>
            <a:r>
              <a:rPr lang="zh-CN" altLang="en-US" sz="2000" b="1"/>
              <a:t>            从内核拷贝消息类型、消息正文到用户空间；</a:t>
            </a:r>
            <a:br>
              <a:rPr lang="zh-CN" altLang="en-US" sz="2000" b="1"/>
            </a:br>
            <a:r>
              <a:rPr lang="zh-CN" altLang="en-US" sz="2000" b="1"/>
              <a:t>            从队列中删除该消息；</a:t>
            </a:r>
            <a:br>
              <a:rPr lang="zh-CN" altLang="en-US" sz="2000" b="1"/>
            </a:br>
            <a:r>
              <a:rPr lang="zh-CN" altLang="en-US" sz="2000" b="1"/>
              <a:t>            </a:t>
            </a:r>
            <a:r>
              <a:rPr lang="en-US" altLang="zh-CN" sz="2000" b="1"/>
              <a:t>return;</a:t>
            </a:r>
            <a:br>
              <a:rPr lang="en-US" altLang="zh-CN" sz="2000" b="1"/>
            </a:br>
            <a:r>
              <a:rPr lang="en-US" altLang="zh-CN" sz="2000" b="1"/>
              <a:t>      }</a:t>
            </a:r>
            <a:br>
              <a:rPr lang="en-US" altLang="zh-CN" sz="2000" b="1"/>
            </a:br>
            <a:r>
              <a:rPr lang="en-US" altLang="zh-CN" sz="2000" b="1"/>
              <a:t>      /* </a:t>
            </a:r>
            <a:r>
              <a:rPr lang="zh-CN" altLang="en-US" sz="2000" b="1"/>
              <a:t>不存在这样的消息 *</a:t>
            </a:r>
            <a:r>
              <a:rPr lang="en-US" altLang="zh-CN" sz="2000" b="1"/>
              <a:t>/</a:t>
            </a:r>
            <a:br>
              <a:rPr lang="en-US" altLang="zh-CN" sz="2000" b="1"/>
            </a:br>
            <a:r>
              <a:rPr lang="en-US" altLang="zh-CN" sz="2000" b="1"/>
              <a:t>      if </a:t>
            </a:r>
            <a:r>
              <a:rPr lang="zh-CN" altLang="en-US" sz="2000" b="1"/>
              <a:t>（标志位规定不要睡眠）</a:t>
            </a:r>
            <a:br>
              <a:rPr lang="zh-CN" altLang="en-US" sz="2000" b="1"/>
            </a:br>
            <a:r>
              <a:rPr lang="zh-CN" altLang="en-US" sz="2000" b="1"/>
              <a:t>            以错误返回；</a:t>
            </a:r>
            <a:br>
              <a:rPr lang="zh-CN" altLang="en-US" sz="2000" b="1"/>
            </a:br>
            <a:r>
              <a:rPr lang="zh-CN" altLang="en-US" sz="2000" b="1"/>
              <a:t>      </a:t>
            </a:r>
            <a:r>
              <a:rPr lang="en-US" altLang="zh-CN" sz="2000" b="1"/>
              <a:t>sleep</a:t>
            </a:r>
            <a:r>
              <a:rPr lang="zh-CN" altLang="en-US" sz="2000" b="1"/>
              <a:t>（消息到达队列的事件）；</a:t>
            </a:r>
            <a:br>
              <a:rPr lang="zh-CN" altLang="en-US" sz="2000" b="1"/>
            </a:br>
            <a:r>
              <a:rPr lang="zh-CN" altLang="en-US" sz="2000" b="1"/>
              <a:t>      </a:t>
            </a:r>
            <a:r>
              <a:rPr lang="en-US" altLang="zh-CN" sz="2000" b="1"/>
              <a:t>goto loop;</a:t>
            </a:r>
            <a:br>
              <a:rPr lang="en-US" altLang="zh-CN" sz="2000" b="1"/>
            </a:br>
            <a:r>
              <a:rPr lang="en-US" altLang="zh-CN" sz="2000" b="1"/>
              <a:t>}</a:t>
            </a:r>
            <a:endParaRPr lang="zh-CN" altLang="en-US" sz="2000" b="1"/>
          </a:p>
        </p:txBody>
      </p:sp>
      <p:sp>
        <p:nvSpPr>
          <p:cNvPr id="16389" name="Line 5"/>
          <p:cNvSpPr>
            <a:spLocks noChangeShapeType="1"/>
          </p:cNvSpPr>
          <p:nvPr/>
        </p:nvSpPr>
        <p:spPr bwMode="auto">
          <a:xfrm>
            <a:off x="5024438" y="1700213"/>
            <a:ext cx="0" cy="5157787"/>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2950" y="404813"/>
            <a:ext cx="8420100" cy="1143000"/>
          </a:xfrm>
        </p:spPr>
        <p:txBody>
          <a:bodyPr/>
          <a:lstStyle/>
          <a:p>
            <a:r>
              <a:rPr lang="en-US" altLang="zh-CN" sz="4400" smtClean="0">
                <a:latin typeface="隶书" pitchFamily="49" charset="-122"/>
                <a:ea typeface="隶书" pitchFamily="49" charset="-122"/>
              </a:rPr>
              <a:t>Linux</a:t>
            </a:r>
            <a:r>
              <a:rPr lang="zh-CN" altLang="en-US" sz="4400" smtClean="0">
                <a:latin typeface="隶书" pitchFamily="49" charset="-122"/>
                <a:ea typeface="隶书" pitchFamily="49" charset="-122"/>
              </a:rPr>
              <a:t>中消息队列的例子</a:t>
            </a:r>
            <a:endParaRPr lang="en-US" altLang="zh-CN" sz="4400" smtClean="0">
              <a:latin typeface="隶书" pitchFamily="49" charset="-122"/>
              <a:ea typeface="隶书" pitchFamily="49" charset="-122"/>
            </a:endParaRPr>
          </a:p>
        </p:txBody>
      </p:sp>
      <p:sp>
        <p:nvSpPr>
          <p:cNvPr id="17411" name="Rectangle 3"/>
          <p:cNvSpPr>
            <a:spLocks noGrp="1" noChangeArrowheads="1"/>
          </p:cNvSpPr>
          <p:nvPr>
            <p:ph type="body" idx="1"/>
          </p:nvPr>
        </p:nvSpPr>
        <p:spPr>
          <a:xfrm>
            <a:off x="1030288" y="1981200"/>
            <a:ext cx="8602662" cy="4495800"/>
          </a:xfrm>
        </p:spPr>
        <p:txBody>
          <a:bodyPr/>
          <a:lstStyle/>
          <a:p>
            <a:pPr>
              <a:lnSpc>
                <a:spcPct val="120000"/>
              </a:lnSpc>
              <a:spcBef>
                <a:spcPct val="0"/>
              </a:spcBef>
            </a:pPr>
            <a:r>
              <a:rPr lang="zh-CN" altLang="en-US" sz="2600" b="1" smtClean="0">
                <a:latin typeface="Times New Roman" pitchFamily="18" charset="0"/>
              </a:rPr>
              <a:t>分别编写一个客户端程序和一个服务器端程序。</a:t>
            </a:r>
          </a:p>
          <a:p>
            <a:pPr>
              <a:lnSpc>
                <a:spcPct val="120000"/>
              </a:lnSpc>
              <a:spcBef>
                <a:spcPct val="0"/>
              </a:spcBef>
            </a:pPr>
            <a:r>
              <a:rPr lang="zh-CN" altLang="en-US" sz="2600" b="1" smtClean="0">
                <a:latin typeface="Times New Roman" pitchFamily="18" charset="0"/>
              </a:rPr>
              <a:t>客户进程向服务器进程发出服务请求。然后，从服务者进程接收相应的回答或服务。</a:t>
            </a:r>
          </a:p>
          <a:p>
            <a:pPr>
              <a:lnSpc>
                <a:spcPct val="120000"/>
              </a:lnSpc>
              <a:spcBef>
                <a:spcPct val="0"/>
              </a:spcBef>
            </a:pPr>
            <a:r>
              <a:rPr lang="zh-CN" altLang="en-US" sz="2600" b="1" smtClean="0">
                <a:latin typeface="Times New Roman" pitchFamily="18" charset="0"/>
              </a:rPr>
              <a:t>服务者进程进程接收客户端发来的消息，并向客户端进程发送应答，表示已收到客户端发来的消息。</a:t>
            </a:r>
          </a:p>
          <a:p>
            <a:pPr>
              <a:lnSpc>
                <a:spcPct val="120000"/>
              </a:lnSpc>
              <a:spcBef>
                <a:spcPct val="0"/>
              </a:spcBef>
            </a:pPr>
            <a:endParaRPr lang="zh-CN" altLang="en-US" sz="2600" b="1" smtClean="0">
              <a:latin typeface="Times New Roman" pitchFamily="18" charset="0"/>
            </a:endParaRPr>
          </a:p>
          <a:p>
            <a:pPr>
              <a:lnSpc>
                <a:spcPct val="120000"/>
              </a:lnSpc>
              <a:spcBef>
                <a:spcPct val="0"/>
              </a:spcBef>
              <a:buFont typeface="Wingdings" pitchFamily="2" charset="2"/>
              <a:buNone/>
            </a:pPr>
            <a:r>
              <a:rPr lang="zh-CN" altLang="en-US" sz="2600" b="1" smtClean="0">
                <a:latin typeface="Times New Roman" pitchFamily="18" charset="0"/>
                <a:hlinkClick r:id="rId2" action="ppaction://hlinkfile"/>
              </a:rPr>
              <a:t>客户端程序见</a:t>
            </a:r>
            <a:r>
              <a:rPr lang="en-US" altLang="zh-CN" sz="2600" b="1" smtClean="0">
                <a:latin typeface="Times New Roman" pitchFamily="18" charset="0"/>
                <a:hlinkClick r:id="rId2" action="ppaction://hlinkfile"/>
              </a:rPr>
              <a:t>msg_client.c</a:t>
            </a:r>
            <a:endParaRPr lang="en-US" altLang="zh-CN" sz="2600" b="1" smtClean="0">
              <a:latin typeface="Times New Roman" pitchFamily="18" charset="0"/>
            </a:endParaRPr>
          </a:p>
          <a:p>
            <a:pPr>
              <a:lnSpc>
                <a:spcPct val="120000"/>
              </a:lnSpc>
              <a:spcBef>
                <a:spcPct val="0"/>
              </a:spcBef>
              <a:buFont typeface="Wingdings" pitchFamily="2" charset="2"/>
              <a:buNone/>
            </a:pPr>
            <a:r>
              <a:rPr lang="zh-CN" altLang="en-US" sz="2600" b="1" smtClean="0">
                <a:latin typeface="Times New Roman" pitchFamily="18" charset="0"/>
                <a:hlinkClick r:id="rId3" action="ppaction://hlinkfile"/>
              </a:rPr>
              <a:t>服务端程序见</a:t>
            </a:r>
            <a:r>
              <a:rPr lang="en-US" altLang="zh-CN" sz="2600" b="1" smtClean="0">
                <a:latin typeface="Times New Roman" pitchFamily="18" charset="0"/>
                <a:hlinkClick r:id="rId3" action="ppaction://hlinkfile"/>
              </a:rPr>
              <a:t>msg_server.c</a:t>
            </a:r>
            <a:endParaRPr lang="en-US" altLang="zh-CN" sz="2600" b="1"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42950" y="404813"/>
            <a:ext cx="8420100" cy="1143000"/>
          </a:xfrm>
        </p:spPr>
        <p:txBody>
          <a:bodyPr/>
          <a:lstStyle/>
          <a:p>
            <a:r>
              <a:rPr lang="zh-CN" altLang="en-US" sz="4400" dirty="0" smtClean="0">
                <a:latin typeface="隶书" pitchFamily="49" charset="-122"/>
                <a:ea typeface="隶书" pitchFamily="49" charset="-122"/>
              </a:rPr>
              <a:t>共享存储区</a:t>
            </a:r>
          </a:p>
        </p:txBody>
      </p:sp>
      <p:sp>
        <p:nvSpPr>
          <p:cNvPr id="18435" name="Rectangle 3"/>
          <p:cNvSpPr>
            <a:spLocks noGrp="1" noChangeArrowheads="1"/>
          </p:cNvSpPr>
          <p:nvPr>
            <p:ph type="body" idx="1"/>
          </p:nvPr>
        </p:nvSpPr>
        <p:spPr>
          <a:xfrm>
            <a:off x="776288" y="1773238"/>
            <a:ext cx="8424862" cy="4941887"/>
          </a:xfrm>
        </p:spPr>
        <p:txBody>
          <a:bodyPr/>
          <a:lstStyle/>
          <a:p>
            <a:pPr>
              <a:lnSpc>
                <a:spcPct val="120000"/>
              </a:lnSpc>
              <a:spcBef>
                <a:spcPct val="10000"/>
              </a:spcBef>
              <a:buFont typeface="Wingdings" pitchFamily="2" charset="2"/>
              <a:buNone/>
            </a:pPr>
            <a:r>
              <a:rPr lang="zh-CN" altLang="en-US" sz="2800" b="1" dirty="0" smtClean="0">
                <a:solidFill>
                  <a:srgbClr val="FF66FF"/>
                </a:solidFill>
                <a:latin typeface="Times New Roman" pitchFamily="18" charset="0"/>
              </a:rPr>
              <a:t>     </a:t>
            </a:r>
            <a:r>
              <a:rPr lang="zh-CN" altLang="en-US" sz="2800" b="1" dirty="0" smtClean="0">
                <a:solidFill>
                  <a:srgbClr val="FFFF00"/>
                </a:solidFill>
                <a:latin typeface="Times New Roman" pitchFamily="18" charset="0"/>
              </a:rPr>
              <a:t>共享存储区</a:t>
            </a:r>
            <a:r>
              <a:rPr lang="zh-CN" altLang="en-US" sz="2800" b="1" dirty="0" smtClean="0">
                <a:latin typeface="Times New Roman" pitchFamily="18" charset="0"/>
              </a:rPr>
              <a:t>：为了传输大量数据，在存储器中划出了一块共享存储区，诸进程可通过对共享存储区的读写来交换数据。进程在通信前，先向系统申请获得共享存储区的描述符返回给申请者，然后，由申请者把获得的共享存储区连接到本进程上，以后就可像读、写普通存储器一样的读、写该共享存储区了。但这种方式对进程间的同步都必须由程序来处理。 </a:t>
            </a:r>
          </a:p>
          <a:p>
            <a:pPr>
              <a:lnSpc>
                <a:spcPct val="120000"/>
              </a:lnSpc>
              <a:spcBef>
                <a:spcPct val="10000"/>
              </a:spcBef>
            </a:pPr>
            <a:endParaRPr lang="zh-CN" altLang="en-US" sz="2800" b="1" dirty="0" smtClean="0">
              <a:latin typeface="Times New Roman" pitchFamily="18" charset="0"/>
            </a:endParaRPr>
          </a:p>
          <a:p>
            <a:pPr>
              <a:lnSpc>
                <a:spcPct val="120000"/>
              </a:lnSpc>
              <a:spcBef>
                <a:spcPct val="10000"/>
              </a:spcBef>
              <a:buFont typeface="Wingdings" pitchFamily="2" charset="2"/>
              <a:buNone/>
            </a:pPr>
            <a:r>
              <a:rPr lang="en-US" altLang="zh-CN" sz="2800" b="1" dirty="0" smtClean="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共享存储区</a:t>
            </a:r>
          </a:p>
        </p:txBody>
      </p:sp>
      <p:grpSp>
        <p:nvGrpSpPr>
          <p:cNvPr id="19459" name="Group 3"/>
          <p:cNvGrpSpPr>
            <a:grpSpLocks/>
          </p:cNvGrpSpPr>
          <p:nvPr/>
        </p:nvGrpSpPr>
        <p:grpSpPr bwMode="auto">
          <a:xfrm>
            <a:off x="1136650" y="1916113"/>
            <a:ext cx="7993063" cy="3313112"/>
            <a:chOff x="489" y="1162"/>
            <a:chExt cx="5035" cy="2087"/>
          </a:xfrm>
        </p:grpSpPr>
        <p:sp>
          <p:nvSpPr>
            <p:cNvPr id="19461" name="Text Box 4"/>
            <p:cNvSpPr txBox="1">
              <a:spLocks noChangeArrowheads="1"/>
            </p:cNvSpPr>
            <p:nvPr/>
          </p:nvSpPr>
          <p:spPr bwMode="auto">
            <a:xfrm>
              <a:off x="977" y="1174"/>
              <a:ext cx="1145" cy="518"/>
            </a:xfrm>
            <a:prstGeom prst="rect">
              <a:avLst/>
            </a:prstGeom>
            <a:noFill/>
            <a:ln w="9525">
              <a:noFill/>
              <a:miter lim="800000"/>
              <a:headEnd/>
              <a:tailEnd/>
            </a:ln>
          </p:spPr>
          <p:txBody>
            <a:bodyPr>
              <a:spAutoFit/>
            </a:bodyPr>
            <a:lstStyle/>
            <a:p>
              <a:r>
                <a:rPr lang="zh-CN" altLang="en-US" b="1">
                  <a:latin typeface="宋体" charset="-122"/>
                </a:rPr>
                <a:t>进程</a:t>
              </a:r>
              <a:r>
                <a:rPr lang="en-US" altLang="zh-CN" b="1">
                  <a:latin typeface="宋体" charset="-122"/>
                </a:rPr>
                <a:t>A</a:t>
              </a:r>
              <a:r>
                <a:rPr lang="zh-CN" altLang="en-US" b="1">
                  <a:latin typeface="宋体" charset="-122"/>
                </a:rPr>
                <a:t>的</a:t>
              </a:r>
            </a:p>
            <a:p>
              <a:r>
                <a:rPr lang="zh-CN" altLang="en-US" b="1">
                  <a:latin typeface="宋体" charset="-122"/>
                </a:rPr>
                <a:t>内存映射图</a:t>
              </a:r>
            </a:p>
          </p:txBody>
        </p:sp>
        <p:sp>
          <p:nvSpPr>
            <p:cNvPr id="19462" name="Text Box 5"/>
            <p:cNvSpPr txBox="1">
              <a:spLocks noChangeArrowheads="1"/>
            </p:cNvSpPr>
            <p:nvPr/>
          </p:nvSpPr>
          <p:spPr bwMode="auto">
            <a:xfrm>
              <a:off x="3710" y="1162"/>
              <a:ext cx="1145" cy="518"/>
            </a:xfrm>
            <a:prstGeom prst="rect">
              <a:avLst/>
            </a:prstGeom>
            <a:noFill/>
            <a:ln w="9525">
              <a:noFill/>
              <a:miter lim="800000"/>
              <a:headEnd/>
              <a:tailEnd/>
            </a:ln>
          </p:spPr>
          <p:txBody>
            <a:bodyPr>
              <a:spAutoFit/>
            </a:bodyPr>
            <a:lstStyle/>
            <a:p>
              <a:r>
                <a:rPr lang="zh-CN" altLang="en-US" b="1">
                  <a:latin typeface="宋体" charset="-122"/>
                </a:rPr>
                <a:t>进程</a:t>
              </a:r>
              <a:r>
                <a:rPr lang="en-US" altLang="zh-CN" b="1">
                  <a:latin typeface="宋体" charset="-122"/>
                </a:rPr>
                <a:t>B</a:t>
              </a:r>
              <a:r>
                <a:rPr lang="zh-CN" altLang="en-US" b="1">
                  <a:latin typeface="宋体" charset="-122"/>
                </a:rPr>
                <a:t>的</a:t>
              </a:r>
            </a:p>
            <a:p>
              <a:r>
                <a:rPr lang="zh-CN" altLang="en-US" b="1">
                  <a:latin typeface="宋体" charset="-122"/>
                </a:rPr>
                <a:t>内存映射图</a:t>
              </a:r>
            </a:p>
          </p:txBody>
        </p:sp>
        <p:grpSp>
          <p:nvGrpSpPr>
            <p:cNvPr id="19463" name="Group 6"/>
            <p:cNvGrpSpPr>
              <a:grpSpLocks/>
            </p:cNvGrpSpPr>
            <p:nvPr/>
          </p:nvGrpSpPr>
          <p:grpSpPr bwMode="auto">
            <a:xfrm>
              <a:off x="489" y="1811"/>
              <a:ext cx="1357" cy="1438"/>
              <a:chOff x="584" y="1764"/>
              <a:chExt cx="1357" cy="1438"/>
            </a:xfrm>
          </p:grpSpPr>
          <p:sp>
            <p:nvSpPr>
              <p:cNvPr id="19486" name="Text Box 7"/>
              <p:cNvSpPr txBox="1">
                <a:spLocks noChangeArrowheads="1"/>
              </p:cNvSpPr>
              <p:nvPr/>
            </p:nvSpPr>
            <p:spPr bwMode="auto">
              <a:xfrm>
                <a:off x="1083" y="1764"/>
                <a:ext cx="223" cy="288"/>
              </a:xfrm>
              <a:prstGeom prst="rect">
                <a:avLst/>
              </a:prstGeom>
              <a:noFill/>
              <a:ln w="9525">
                <a:noFill/>
                <a:miter lim="800000"/>
                <a:headEnd/>
                <a:tailEnd/>
              </a:ln>
            </p:spPr>
            <p:txBody>
              <a:bodyPr wrap="none">
                <a:spAutoFit/>
              </a:bodyPr>
              <a:lstStyle/>
              <a:p>
                <a:r>
                  <a:rPr lang="en-US" altLang="zh-CN"/>
                  <a:t>0</a:t>
                </a:r>
              </a:p>
            </p:txBody>
          </p:sp>
          <p:sp>
            <p:nvSpPr>
              <p:cNvPr id="19487" name="Text Box 8"/>
              <p:cNvSpPr txBox="1">
                <a:spLocks noChangeArrowheads="1"/>
              </p:cNvSpPr>
              <p:nvPr/>
            </p:nvSpPr>
            <p:spPr bwMode="auto">
              <a:xfrm>
                <a:off x="584" y="2409"/>
                <a:ext cx="730" cy="250"/>
              </a:xfrm>
              <a:prstGeom prst="rect">
                <a:avLst/>
              </a:prstGeom>
              <a:noFill/>
              <a:ln w="9525">
                <a:noFill/>
                <a:miter lim="800000"/>
                <a:headEnd/>
                <a:tailEnd/>
              </a:ln>
            </p:spPr>
            <p:txBody>
              <a:bodyPr wrap="none">
                <a:spAutoFit/>
              </a:bodyPr>
              <a:lstStyle/>
              <a:p>
                <a:r>
                  <a:rPr lang="en-US" altLang="zh-CN" sz="2000"/>
                  <a:t>0x30000</a:t>
                </a:r>
              </a:p>
            </p:txBody>
          </p:sp>
          <p:sp>
            <p:nvSpPr>
              <p:cNvPr id="19488" name="Text Box 9"/>
              <p:cNvSpPr txBox="1">
                <a:spLocks noChangeArrowheads="1"/>
              </p:cNvSpPr>
              <p:nvPr/>
            </p:nvSpPr>
            <p:spPr bwMode="auto">
              <a:xfrm>
                <a:off x="593" y="2741"/>
                <a:ext cx="730" cy="250"/>
              </a:xfrm>
              <a:prstGeom prst="rect">
                <a:avLst/>
              </a:prstGeom>
              <a:noFill/>
              <a:ln w="9525">
                <a:noFill/>
                <a:miter lim="800000"/>
                <a:headEnd/>
                <a:tailEnd/>
              </a:ln>
            </p:spPr>
            <p:txBody>
              <a:bodyPr wrap="none">
                <a:spAutoFit/>
              </a:bodyPr>
              <a:lstStyle/>
              <a:p>
                <a:r>
                  <a:rPr lang="en-US" altLang="zh-CN" sz="2000"/>
                  <a:t>0x50000</a:t>
                </a:r>
              </a:p>
            </p:txBody>
          </p:sp>
          <p:grpSp>
            <p:nvGrpSpPr>
              <p:cNvPr id="19489" name="Group 10"/>
              <p:cNvGrpSpPr>
                <a:grpSpLocks/>
              </p:cNvGrpSpPr>
              <p:nvPr/>
            </p:nvGrpSpPr>
            <p:grpSpPr bwMode="auto">
              <a:xfrm>
                <a:off x="1260" y="1887"/>
                <a:ext cx="681" cy="1315"/>
                <a:chOff x="1260" y="1887"/>
                <a:chExt cx="681" cy="1315"/>
              </a:xfrm>
            </p:grpSpPr>
            <p:grpSp>
              <p:nvGrpSpPr>
                <p:cNvPr id="19490" name="Group 11"/>
                <p:cNvGrpSpPr>
                  <a:grpSpLocks/>
                </p:cNvGrpSpPr>
                <p:nvPr/>
              </p:nvGrpSpPr>
              <p:grpSpPr bwMode="auto">
                <a:xfrm>
                  <a:off x="1260" y="1887"/>
                  <a:ext cx="681" cy="1315"/>
                  <a:chOff x="988" y="1752"/>
                  <a:chExt cx="681" cy="1315"/>
                </a:xfrm>
              </p:grpSpPr>
              <p:sp>
                <p:nvSpPr>
                  <p:cNvPr id="19493" name="Rectangle 12"/>
                  <p:cNvSpPr>
                    <a:spLocks noChangeArrowheads="1"/>
                  </p:cNvSpPr>
                  <p:nvPr/>
                </p:nvSpPr>
                <p:spPr bwMode="auto">
                  <a:xfrm>
                    <a:off x="1033" y="1752"/>
                    <a:ext cx="590" cy="1315"/>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19494" name="Line 13"/>
                  <p:cNvSpPr>
                    <a:spLocks noChangeShapeType="1"/>
                  </p:cNvSpPr>
                  <p:nvPr/>
                </p:nvSpPr>
                <p:spPr bwMode="auto">
                  <a:xfrm>
                    <a:off x="1033" y="2069"/>
                    <a:ext cx="636" cy="0"/>
                  </a:xfrm>
                  <a:prstGeom prst="line">
                    <a:avLst/>
                  </a:prstGeom>
                  <a:noFill/>
                  <a:ln w="19050">
                    <a:solidFill>
                      <a:schemeClr val="bg1"/>
                    </a:solidFill>
                    <a:round/>
                    <a:headEnd/>
                    <a:tailEnd/>
                  </a:ln>
                </p:spPr>
                <p:txBody>
                  <a:bodyPr/>
                  <a:lstStyle/>
                  <a:p>
                    <a:endParaRPr lang="zh-CN" altLang="en-US"/>
                  </a:p>
                </p:txBody>
              </p:sp>
              <p:sp>
                <p:nvSpPr>
                  <p:cNvPr id="19495" name="Line 14"/>
                  <p:cNvSpPr>
                    <a:spLocks noChangeShapeType="1"/>
                  </p:cNvSpPr>
                  <p:nvPr/>
                </p:nvSpPr>
                <p:spPr bwMode="auto">
                  <a:xfrm>
                    <a:off x="1033" y="1915"/>
                    <a:ext cx="636" cy="0"/>
                  </a:xfrm>
                  <a:prstGeom prst="line">
                    <a:avLst/>
                  </a:prstGeom>
                  <a:noFill/>
                  <a:ln w="19050">
                    <a:solidFill>
                      <a:schemeClr val="bg1"/>
                    </a:solidFill>
                    <a:round/>
                    <a:headEnd/>
                    <a:tailEnd/>
                  </a:ln>
                </p:spPr>
                <p:txBody>
                  <a:bodyPr/>
                  <a:lstStyle/>
                  <a:p>
                    <a:endParaRPr lang="zh-CN" altLang="en-US"/>
                  </a:p>
                </p:txBody>
              </p:sp>
              <p:sp>
                <p:nvSpPr>
                  <p:cNvPr id="19496" name="Line 15"/>
                  <p:cNvSpPr>
                    <a:spLocks noChangeShapeType="1"/>
                  </p:cNvSpPr>
                  <p:nvPr/>
                </p:nvSpPr>
                <p:spPr bwMode="auto">
                  <a:xfrm>
                    <a:off x="1033" y="2405"/>
                    <a:ext cx="636" cy="0"/>
                  </a:xfrm>
                  <a:prstGeom prst="line">
                    <a:avLst/>
                  </a:prstGeom>
                  <a:noFill/>
                  <a:ln w="19050">
                    <a:solidFill>
                      <a:schemeClr val="bg1"/>
                    </a:solidFill>
                    <a:round/>
                    <a:headEnd/>
                    <a:tailEnd/>
                  </a:ln>
                </p:spPr>
                <p:txBody>
                  <a:bodyPr/>
                  <a:lstStyle/>
                  <a:p>
                    <a:endParaRPr lang="zh-CN" altLang="en-US"/>
                  </a:p>
                </p:txBody>
              </p:sp>
              <p:sp>
                <p:nvSpPr>
                  <p:cNvPr id="19497" name="Line 16"/>
                  <p:cNvSpPr>
                    <a:spLocks noChangeShapeType="1"/>
                  </p:cNvSpPr>
                  <p:nvPr/>
                </p:nvSpPr>
                <p:spPr bwMode="auto">
                  <a:xfrm>
                    <a:off x="1033" y="2568"/>
                    <a:ext cx="636" cy="0"/>
                  </a:xfrm>
                  <a:prstGeom prst="line">
                    <a:avLst/>
                  </a:prstGeom>
                  <a:noFill/>
                  <a:ln w="19050">
                    <a:solidFill>
                      <a:schemeClr val="bg1"/>
                    </a:solidFill>
                    <a:round/>
                    <a:headEnd/>
                    <a:tailEnd/>
                  </a:ln>
                </p:spPr>
                <p:txBody>
                  <a:bodyPr/>
                  <a:lstStyle/>
                  <a:p>
                    <a:endParaRPr lang="zh-CN" altLang="en-US"/>
                  </a:p>
                </p:txBody>
              </p:sp>
              <p:sp>
                <p:nvSpPr>
                  <p:cNvPr id="19498" name="Line 17"/>
                  <p:cNvSpPr>
                    <a:spLocks noChangeShapeType="1"/>
                  </p:cNvSpPr>
                  <p:nvPr/>
                </p:nvSpPr>
                <p:spPr bwMode="auto">
                  <a:xfrm>
                    <a:off x="1033" y="2251"/>
                    <a:ext cx="636" cy="0"/>
                  </a:xfrm>
                  <a:prstGeom prst="line">
                    <a:avLst/>
                  </a:prstGeom>
                  <a:noFill/>
                  <a:ln w="19050">
                    <a:solidFill>
                      <a:schemeClr val="bg1"/>
                    </a:solidFill>
                    <a:round/>
                    <a:headEnd/>
                    <a:tailEnd/>
                  </a:ln>
                </p:spPr>
                <p:txBody>
                  <a:bodyPr/>
                  <a:lstStyle/>
                  <a:p>
                    <a:endParaRPr lang="zh-CN" altLang="en-US"/>
                  </a:p>
                </p:txBody>
              </p:sp>
              <p:sp>
                <p:nvSpPr>
                  <p:cNvPr id="19499" name="Line 18"/>
                  <p:cNvSpPr>
                    <a:spLocks noChangeShapeType="1"/>
                  </p:cNvSpPr>
                  <p:nvPr/>
                </p:nvSpPr>
                <p:spPr bwMode="auto">
                  <a:xfrm>
                    <a:off x="988" y="2750"/>
                    <a:ext cx="636" cy="0"/>
                  </a:xfrm>
                  <a:prstGeom prst="line">
                    <a:avLst/>
                  </a:prstGeom>
                  <a:noFill/>
                  <a:ln w="19050">
                    <a:solidFill>
                      <a:schemeClr val="bg1"/>
                    </a:solidFill>
                    <a:round/>
                    <a:headEnd/>
                    <a:tailEnd/>
                  </a:ln>
                </p:spPr>
                <p:txBody>
                  <a:bodyPr/>
                  <a:lstStyle/>
                  <a:p>
                    <a:endParaRPr lang="zh-CN" altLang="en-US"/>
                  </a:p>
                </p:txBody>
              </p:sp>
              <p:sp>
                <p:nvSpPr>
                  <p:cNvPr id="19500" name="Line 19"/>
                  <p:cNvSpPr>
                    <a:spLocks noChangeShapeType="1"/>
                  </p:cNvSpPr>
                  <p:nvPr/>
                </p:nvSpPr>
                <p:spPr bwMode="auto">
                  <a:xfrm>
                    <a:off x="988" y="2931"/>
                    <a:ext cx="636" cy="0"/>
                  </a:xfrm>
                  <a:prstGeom prst="line">
                    <a:avLst/>
                  </a:prstGeom>
                  <a:noFill/>
                  <a:ln w="19050">
                    <a:solidFill>
                      <a:schemeClr val="bg1"/>
                    </a:solidFill>
                    <a:round/>
                    <a:headEnd/>
                    <a:tailEnd/>
                  </a:ln>
                </p:spPr>
                <p:txBody>
                  <a:bodyPr/>
                  <a:lstStyle/>
                  <a:p>
                    <a:endParaRPr lang="zh-CN" altLang="en-US"/>
                  </a:p>
                </p:txBody>
              </p:sp>
            </p:grpSp>
            <p:sp>
              <p:nvSpPr>
                <p:cNvPr id="19491" name="Rectangle 20"/>
                <p:cNvSpPr>
                  <a:spLocks noChangeArrowheads="1"/>
                </p:cNvSpPr>
                <p:nvPr/>
              </p:nvSpPr>
              <p:spPr bwMode="auto">
                <a:xfrm>
                  <a:off x="1306" y="2550"/>
                  <a:ext cx="589" cy="329"/>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19492" name="Line 21"/>
                <p:cNvSpPr>
                  <a:spLocks noChangeShapeType="1"/>
                </p:cNvSpPr>
                <p:nvPr/>
              </p:nvSpPr>
              <p:spPr bwMode="auto">
                <a:xfrm>
                  <a:off x="1306" y="2713"/>
                  <a:ext cx="635" cy="0"/>
                </a:xfrm>
                <a:prstGeom prst="line">
                  <a:avLst/>
                </a:prstGeom>
                <a:noFill/>
                <a:ln w="19050">
                  <a:solidFill>
                    <a:schemeClr val="bg1"/>
                  </a:solidFill>
                  <a:round/>
                  <a:headEnd/>
                  <a:tailEnd/>
                </a:ln>
              </p:spPr>
              <p:txBody>
                <a:bodyPr/>
                <a:lstStyle/>
                <a:p>
                  <a:endParaRPr lang="zh-CN" altLang="en-US"/>
                </a:p>
              </p:txBody>
            </p:sp>
          </p:grpSp>
        </p:grpSp>
        <p:sp>
          <p:nvSpPr>
            <p:cNvPr id="19464" name="Text Box 22"/>
            <p:cNvSpPr txBox="1">
              <a:spLocks noChangeArrowheads="1"/>
            </p:cNvSpPr>
            <p:nvPr/>
          </p:nvSpPr>
          <p:spPr bwMode="auto">
            <a:xfrm>
              <a:off x="4662" y="1752"/>
              <a:ext cx="223" cy="288"/>
            </a:xfrm>
            <a:prstGeom prst="rect">
              <a:avLst/>
            </a:prstGeom>
            <a:noFill/>
            <a:ln w="9525">
              <a:noFill/>
              <a:miter lim="800000"/>
              <a:headEnd/>
              <a:tailEnd/>
            </a:ln>
          </p:spPr>
          <p:txBody>
            <a:bodyPr wrap="none">
              <a:spAutoFit/>
            </a:bodyPr>
            <a:lstStyle/>
            <a:p>
              <a:r>
                <a:rPr lang="en-US" altLang="zh-CN"/>
                <a:t>0</a:t>
              </a:r>
            </a:p>
          </p:txBody>
        </p:sp>
        <p:grpSp>
          <p:nvGrpSpPr>
            <p:cNvPr id="19465" name="Group 23"/>
            <p:cNvGrpSpPr>
              <a:grpSpLocks/>
            </p:cNvGrpSpPr>
            <p:nvPr/>
          </p:nvGrpSpPr>
          <p:grpSpPr bwMode="auto">
            <a:xfrm>
              <a:off x="4113" y="1933"/>
              <a:ext cx="1411" cy="1315"/>
              <a:chOff x="4113" y="1933"/>
              <a:chExt cx="1411" cy="1315"/>
            </a:xfrm>
          </p:grpSpPr>
          <p:grpSp>
            <p:nvGrpSpPr>
              <p:cNvPr id="19472" name="Group 24"/>
              <p:cNvGrpSpPr>
                <a:grpSpLocks/>
              </p:cNvGrpSpPr>
              <p:nvPr/>
            </p:nvGrpSpPr>
            <p:grpSpPr bwMode="auto">
              <a:xfrm>
                <a:off x="4113" y="1933"/>
                <a:ext cx="681" cy="1315"/>
                <a:chOff x="4027" y="1888"/>
                <a:chExt cx="681" cy="1315"/>
              </a:xfrm>
            </p:grpSpPr>
            <p:grpSp>
              <p:nvGrpSpPr>
                <p:cNvPr id="19475" name="Group 25"/>
                <p:cNvGrpSpPr>
                  <a:grpSpLocks/>
                </p:cNvGrpSpPr>
                <p:nvPr/>
              </p:nvGrpSpPr>
              <p:grpSpPr bwMode="auto">
                <a:xfrm>
                  <a:off x="4027" y="1888"/>
                  <a:ext cx="681" cy="1315"/>
                  <a:chOff x="988" y="1752"/>
                  <a:chExt cx="681" cy="1315"/>
                </a:xfrm>
              </p:grpSpPr>
              <p:sp>
                <p:nvSpPr>
                  <p:cNvPr id="19478" name="Rectangle 26"/>
                  <p:cNvSpPr>
                    <a:spLocks noChangeArrowheads="1"/>
                  </p:cNvSpPr>
                  <p:nvPr/>
                </p:nvSpPr>
                <p:spPr bwMode="auto">
                  <a:xfrm>
                    <a:off x="1033" y="1752"/>
                    <a:ext cx="590" cy="1315"/>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19479" name="Line 27"/>
                  <p:cNvSpPr>
                    <a:spLocks noChangeShapeType="1"/>
                  </p:cNvSpPr>
                  <p:nvPr/>
                </p:nvSpPr>
                <p:spPr bwMode="auto">
                  <a:xfrm>
                    <a:off x="1033" y="2069"/>
                    <a:ext cx="636" cy="0"/>
                  </a:xfrm>
                  <a:prstGeom prst="line">
                    <a:avLst/>
                  </a:prstGeom>
                  <a:noFill/>
                  <a:ln w="19050">
                    <a:solidFill>
                      <a:schemeClr val="bg1"/>
                    </a:solidFill>
                    <a:round/>
                    <a:headEnd/>
                    <a:tailEnd/>
                  </a:ln>
                </p:spPr>
                <p:txBody>
                  <a:bodyPr/>
                  <a:lstStyle/>
                  <a:p>
                    <a:endParaRPr lang="zh-CN" altLang="en-US"/>
                  </a:p>
                </p:txBody>
              </p:sp>
              <p:sp>
                <p:nvSpPr>
                  <p:cNvPr id="19480" name="Line 28"/>
                  <p:cNvSpPr>
                    <a:spLocks noChangeShapeType="1"/>
                  </p:cNvSpPr>
                  <p:nvPr/>
                </p:nvSpPr>
                <p:spPr bwMode="auto">
                  <a:xfrm>
                    <a:off x="1033" y="1915"/>
                    <a:ext cx="636" cy="0"/>
                  </a:xfrm>
                  <a:prstGeom prst="line">
                    <a:avLst/>
                  </a:prstGeom>
                  <a:noFill/>
                  <a:ln w="19050">
                    <a:solidFill>
                      <a:schemeClr val="bg1"/>
                    </a:solidFill>
                    <a:round/>
                    <a:headEnd/>
                    <a:tailEnd/>
                  </a:ln>
                </p:spPr>
                <p:txBody>
                  <a:bodyPr/>
                  <a:lstStyle/>
                  <a:p>
                    <a:endParaRPr lang="zh-CN" altLang="en-US"/>
                  </a:p>
                </p:txBody>
              </p:sp>
              <p:sp>
                <p:nvSpPr>
                  <p:cNvPr id="19481" name="Line 29"/>
                  <p:cNvSpPr>
                    <a:spLocks noChangeShapeType="1"/>
                  </p:cNvSpPr>
                  <p:nvPr/>
                </p:nvSpPr>
                <p:spPr bwMode="auto">
                  <a:xfrm>
                    <a:off x="1033" y="2405"/>
                    <a:ext cx="636" cy="0"/>
                  </a:xfrm>
                  <a:prstGeom prst="line">
                    <a:avLst/>
                  </a:prstGeom>
                  <a:noFill/>
                  <a:ln w="19050">
                    <a:solidFill>
                      <a:schemeClr val="bg1"/>
                    </a:solidFill>
                    <a:round/>
                    <a:headEnd/>
                    <a:tailEnd/>
                  </a:ln>
                </p:spPr>
                <p:txBody>
                  <a:bodyPr/>
                  <a:lstStyle/>
                  <a:p>
                    <a:endParaRPr lang="zh-CN" altLang="en-US"/>
                  </a:p>
                </p:txBody>
              </p:sp>
              <p:sp>
                <p:nvSpPr>
                  <p:cNvPr id="19482" name="Line 30"/>
                  <p:cNvSpPr>
                    <a:spLocks noChangeShapeType="1"/>
                  </p:cNvSpPr>
                  <p:nvPr/>
                </p:nvSpPr>
                <p:spPr bwMode="auto">
                  <a:xfrm>
                    <a:off x="1033" y="2568"/>
                    <a:ext cx="636" cy="0"/>
                  </a:xfrm>
                  <a:prstGeom prst="line">
                    <a:avLst/>
                  </a:prstGeom>
                  <a:noFill/>
                  <a:ln w="19050">
                    <a:solidFill>
                      <a:schemeClr val="bg1"/>
                    </a:solidFill>
                    <a:round/>
                    <a:headEnd/>
                    <a:tailEnd/>
                  </a:ln>
                </p:spPr>
                <p:txBody>
                  <a:bodyPr/>
                  <a:lstStyle/>
                  <a:p>
                    <a:endParaRPr lang="zh-CN" altLang="en-US"/>
                  </a:p>
                </p:txBody>
              </p:sp>
              <p:sp>
                <p:nvSpPr>
                  <p:cNvPr id="19483" name="Line 31"/>
                  <p:cNvSpPr>
                    <a:spLocks noChangeShapeType="1"/>
                  </p:cNvSpPr>
                  <p:nvPr/>
                </p:nvSpPr>
                <p:spPr bwMode="auto">
                  <a:xfrm>
                    <a:off x="1033" y="2251"/>
                    <a:ext cx="636" cy="0"/>
                  </a:xfrm>
                  <a:prstGeom prst="line">
                    <a:avLst/>
                  </a:prstGeom>
                  <a:noFill/>
                  <a:ln w="19050">
                    <a:solidFill>
                      <a:schemeClr val="bg1"/>
                    </a:solidFill>
                    <a:round/>
                    <a:headEnd/>
                    <a:tailEnd/>
                  </a:ln>
                </p:spPr>
                <p:txBody>
                  <a:bodyPr/>
                  <a:lstStyle/>
                  <a:p>
                    <a:endParaRPr lang="zh-CN" altLang="en-US"/>
                  </a:p>
                </p:txBody>
              </p:sp>
              <p:sp>
                <p:nvSpPr>
                  <p:cNvPr id="19484" name="Line 32"/>
                  <p:cNvSpPr>
                    <a:spLocks noChangeShapeType="1"/>
                  </p:cNvSpPr>
                  <p:nvPr/>
                </p:nvSpPr>
                <p:spPr bwMode="auto">
                  <a:xfrm>
                    <a:off x="988" y="2750"/>
                    <a:ext cx="636" cy="0"/>
                  </a:xfrm>
                  <a:prstGeom prst="line">
                    <a:avLst/>
                  </a:prstGeom>
                  <a:noFill/>
                  <a:ln w="19050">
                    <a:solidFill>
                      <a:schemeClr val="bg1"/>
                    </a:solidFill>
                    <a:round/>
                    <a:headEnd/>
                    <a:tailEnd/>
                  </a:ln>
                </p:spPr>
                <p:txBody>
                  <a:bodyPr/>
                  <a:lstStyle/>
                  <a:p>
                    <a:endParaRPr lang="zh-CN" altLang="en-US"/>
                  </a:p>
                </p:txBody>
              </p:sp>
              <p:sp>
                <p:nvSpPr>
                  <p:cNvPr id="19485" name="Line 33"/>
                  <p:cNvSpPr>
                    <a:spLocks noChangeShapeType="1"/>
                  </p:cNvSpPr>
                  <p:nvPr/>
                </p:nvSpPr>
                <p:spPr bwMode="auto">
                  <a:xfrm>
                    <a:off x="988" y="2931"/>
                    <a:ext cx="636" cy="0"/>
                  </a:xfrm>
                  <a:prstGeom prst="line">
                    <a:avLst/>
                  </a:prstGeom>
                  <a:noFill/>
                  <a:ln w="19050">
                    <a:solidFill>
                      <a:schemeClr val="bg1"/>
                    </a:solidFill>
                    <a:round/>
                    <a:headEnd/>
                    <a:tailEnd/>
                  </a:ln>
                </p:spPr>
                <p:txBody>
                  <a:bodyPr/>
                  <a:lstStyle/>
                  <a:p>
                    <a:endParaRPr lang="zh-CN" altLang="en-US"/>
                  </a:p>
                </p:txBody>
              </p:sp>
            </p:grpSp>
            <p:sp>
              <p:nvSpPr>
                <p:cNvPr id="19476" name="Rectangle 34"/>
                <p:cNvSpPr>
                  <a:spLocks noChangeArrowheads="1"/>
                </p:cNvSpPr>
                <p:nvPr/>
              </p:nvSpPr>
              <p:spPr bwMode="auto">
                <a:xfrm>
                  <a:off x="4073" y="2707"/>
                  <a:ext cx="589" cy="351"/>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19477" name="Line 35"/>
                <p:cNvSpPr>
                  <a:spLocks noChangeShapeType="1"/>
                </p:cNvSpPr>
                <p:nvPr/>
              </p:nvSpPr>
              <p:spPr bwMode="auto">
                <a:xfrm>
                  <a:off x="4027" y="2895"/>
                  <a:ext cx="635" cy="0"/>
                </a:xfrm>
                <a:prstGeom prst="line">
                  <a:avLst/>
                </a:prstGeom>
                <a:noFill/>
                <a:ln w="19050">
                  <a:solidFill>
                    <a:schemeClr val="bg1"/>
                  </a:solidFill>
                  <a:round/>
                  <a:headEnd/>
                  <a:tailEnd/>
                </a:ln>
              </p:spPr>
              <p:txBody>
                <a:bodyPr/>
                <a:lstStyle/>
                <a:p>
                  <a:endParaRPr lang="zh-CN" altLang="en-US"/>
                </a:p>
              </p:txBody>
            </p:sp>
          </p:grpSp>
          <p:sp>
            <p:nvSpPr>
              <p:cNvPr id="19473" name="Text Box 36"/>
              <p:cNvSpPr txBox="1">
                <a:spLocks noChangeArrowheads="1"/>
              </p:cNvSpPr>
              <p:nvPr/>
            </p:nvSpPr>
            <p:spPr bwMode="auto">
              <a:xfrm>
                <a:off x="4748" y="2621"/>
                <a:ext cx="730" cy="250"/>
              </a:xfrm>
              <a:prstGeom prst="rect">
                <a:avLst/>
              </a:prstGeom>
              <a:noFill/>
              <a:ln w="9525">
                <a:noFill/>
                <a:miter lim="800000"/>
                <a:headEnd/>
                <a:tailEnd/>
              </a:ln>
            </p:spPr>
            <p:txBody>
              <a:bodyPr wrap="none">
                <a:spAutoFit/>
              </a:bodyPr>
              <a:lstStyle/>
              <a:p>
                <a:r>
                  <a:rPr lang="en-US" altLang="zh-CN" sz="2000"/>
                  <a:t>0x50000</a:t>
                </a:r>
              </a:p>
            </p:txBody>
          </p:sp>
          <p:sp>
            <p:nvSpPr>
              <p:cNvPr id="19474" name="Text Box 37"/>
              <p:cNvSpPr txBox="1">
                <a:spLocks noChangeArrowheads="1"/>
              </p:cNvSpPr>
              <p:nvPr/>
            </p:nvSpPr>
            <p:spPr bwMode="auto">
              <a:xfrm>
                <a:off x="4794" y="2953"/>
                <a:ext cx="730" cy="250"/>
              </a:xfrm>
              <a:prstGeom prst="rect">
                <a:avLst/>
              </a:prstGeom>
              <a:noFill/>
              <a:ln w="9525">
                <a:noFill/>
                <a:miter lim="800000"/>
                <a:headEnd/>
                <a:tailEnd/>
              </a:ln>
            </p:spPr>
            <p:txBody>
              <a:bodyPr wrap="none">
                <a:spAutoFit/>
              </a:bodyPr>
              <a:lstStyle/>
              <a:p>
                <a:r>
                  <a:rPr lang="en-US" altLang="zh-CN" sz="2000"/>
                  <a:t>0x70000</a:t>
                </a:r>
              </a:p>
            </p:txBody>
          </p:sp>
        </p:grpSp>
        <p:sp>
          <p:nvSpPr>
            <p:cNvPr id="19466" name="Rectangle 38"/>
            <p:cNvSpPr>
              <a:spLocks noChangeArrowheads="1"/>
            </p:cNvSpPr>
            <p:nvPr/>
          </p:nvSpPr>
          <p:spPr bwMode="auto">
            <a:xfrm>
              <a:off x="2304" y="2478"/>
              <a:ext cx="1360" cy="771"/>
            </a:xfrm>
            <a:prstGeom prst="rect">
              <a:avLst/>
            </a:prstGeom>
            <a:solidFill>
              <a:schemeClr val="accent1"/>
            </a:solidFill>
            <a:ln w="9525">
              <a:solidFill>
                <a:schemeClr val="tx1"/>
              </a:solidFill>
              <a:miter lim="800000"/>
              <a:headEnd/>
              <a:tailEnd/>
            </a:ln>
          </p:spPr>
          <p:txBody>
            <a:bodyPr wrap="none" anchor="ctr"/>
            <a:lstStyle/>
            <a:p>
              <a:r>
                <a:rPr lang="zh-CN" altLang="en-US" sz="2600" b="1">
                  <a:solidFill>
                    <a:schemeClr val="bg1"/>
                  </a:solidFill>
                  <a:ea typeface="隶书" pitchFamily="49" charset="-122"/>
                </a:rPr>
                <a:t>共享存储区</a:t>
              </a:r>
            </a:p>
            <a:p>
              <a:endParaRPr lang="zh-CN" altLang="en-US" sz="2600" b="1">
                <a:solidFill>
                  <a:schemeClr val="bg1"/>
                </a:solidFill>
              </a:endParaRPr>
            </a:p>
          </p:txBody>
        </p:sp>
        <p:sp>
          <p:nvSpPr>
            <p:cNvPr id="19467" name="Line 39"/>
            <p:cNvSpPr>
              <a:spLocks noChangeShapeType="1"/>
            </p:cNvSpPr>
            <p:nvPr/>
          </p:nvSpPr>
          <p:spPr bwMode="auto">
            <a:xfrm>
              <a:off x="2304" y="2886"/>
              <a:ext cx="1360" cy="0"/>
            </a:xfrm>
            <a:prstGeom prst="line">
              <a:avLst/>
            </a:prstGeom>
            <a:noFill/>
            <a:ln w="19050">
              <a:solidFill>
                <a:schemeClr val="bg1"/>
              </a:solidFill>
              <a:round/>
              <a:headEnd/>
              <a:tailEnd/>
            </a:ln>
          </p:spPr>
          <p:txBody>
            <a:bodyPr/>
            <a:lstStyle/>
            <a:p>
              <a:endParaRPr lang="zh-CN" altLang="en-US"/>
            </a:p>
          </p:txBody>
        </p:sp>
        <p:sp>
          <p:nvSpPr>
            <p:cNvPr id="19468" name="Line 40"/>
            <p:cNvSpPr>
              <a:spLocks noChangeShapeType="1"/>
            </p:cNvSpPr>
            <p:nvPr/>
          </p:nvSpPr>
          <p:spPr bwMode="auto">
            <a:xfrm flipV="1">
              <a:off x="1805" y="2478"/>
              <a:ext cx="499" cy="90"/>
            </a:xfrm>
            <a:prstGeom prst="line">
              <a:avLst/>
            </a:prstGeom>
            <a:noFill/>
            <a:ln w="9525">
              <a:solidFill>
                <a:schemeClr val="tx1"/>
              </a:solidFill>
              <a:prstDash val="dash"/>
              <a:round/>
              <a:headEnd/>
              <a:tailEnd/>
            </a:ln>
          </p:spPr>
          <p:txBody>
            <a:bodyPr/>
            <a:lstStyle/>
            <a:p>
              <a:endParaRPr lang="zh-CN" altLang="en-US"/>
            </a:p>
          </p:txBody>
        </p:sp>
        <p:sp>
          <p:nvSpPr>
            <p:cNvPr id="19469" name="Line 41"/>
            <p:cNvSpPr>
              <a:spLocks noChangeShapeType="1"/>
            </p:cNvSpPr>
            <p:nvPr/>
          </p:nvSpPr>
          <p:spPr bwMode="auto">
            <a:xfrm>
              <a:off x="1805" y="2932"/>
              <a:ext cx="499" cy="317"/>
            </a:xfrm>
            <a:prstGeom prst="line">
              <a:avLst/>
            </a:prstGeom>
            <a:noFill/>
            <a:ln w="9525">
              <a:solidFill>
                <a:schemeClr val="tx1"/>
              </a:solidFill>
              <a:prstDash val="dash"/>
              <a:round/>
              <a:headEnd/>
              <a:tailEnd/>
            </a:ln>
          </p:spPr>
          <p:txBody>
            <a:bodyPr/>
            <a:lstStyle/>
            <a:p>
              <a:endParaRPr lang="zh-CN" altLang="en-US"/>
            </a:p>
          </p:txBody>
        </p:sp>
        <p:sp>
          <p:nvSpPr>
            <p:cNvPr id="19470" name="Line 42"/>
            <p:cNvSpPr>
              <a:spLocks noChangeShapeType="1"/>
            </p:cNvSpPr>
            <p:nvPr/>
          </p:nvSpPr>
          <p:spPr bwMode="auto">
            <a:xfrm>
              <a:off x="3664" y="2478"/>
              <a:ext cx="499" cy="272"/>
            </a:xfrm>
            <a:prstGeom prst="line">
              <a:avLst/>
            </a:prstGeom>
            <a:noFill/>
            <a:ln w="9525">
              <a:solidFill>
                <a:schemeClr val="tx1"/>
              </a:solidFill>
              <a:prstDash val="dash"/>
              <a:round/>
              <a:headEnd/>
              <a:tailEnd/>
            </a:ln>
          </p:spPr>
          <p:txBody>
            <a:bodyPr/>
            <a:lstStyle/>
            <a:p>
              <a:endParaRPr lang="zh-CN" altLang="en-US"/>
            </a:p>
          </p:txBody>
        </p:sp>
        <p:sp>
          <p:nvSpPr>
            <p:cNvPr id="19471" name="Line 43"/>
            <p:cNvSpPr>
              <a:spLocks noChangeShapeType="1"/>
            </p:cNvSpPr>
            <p:nvPr/>
          </p:nvSpPr>
          <p:spPr bwMode="auto">
            <a:xfrm flipV="1">
              <a:off x="3664" y="3113"/>
              <a:ext cx="499" cy="136"/>
            </a:xfrm>
            <a:prstGeom prst="line">
              <a:avLst/>
            </a:prstGeom>
            <a:noFill/>
            <a:ln w="9525">
              <a:solidFill>
                <a:schemeClr val="tx1"/>
              </a:solidFill>
              <a:prstDash val="dash"/>
              <a:round/>
              <a:headEnd/>
              <a:tailEnd/>
            </a:ln>
          </p:spPr>
          <p:txBody>
            <a:bodyPr/>
            <a:lstStyle/>
            <a:p>
              <a:endParaRPr lang="zh-CN" altLang="en-US"/>
            </a:p>
          </p:txBody>
        </p:sp>
      </p:grpSp>
      <p:sp>
        <p:nvSpPr>
          <p:cNvPr id="19460" name="Text Box 44"/>
          <p:cNvSpPr txBox="1">
            <a:spLocks noChangeArrowheads="1"/>
          </p:cNvSpPr>
          <p:nvPr/>
        </p:nvSpPr>
        <p:spPr bwMode="auto">
          <a:xfrm>
            <a:off x="3794125" y="6021388"/>
            <a:ext cx="2635250" cy="457200"/>
          </a:xfrm>
          <a:prstGeom prst="rect">
            <a:avLst/>
          </a:prstGeom>
          <a:noFill/>
          <a:ln w="9525">
            <a:noFill/>
            <a:miter lim="800000"/>
            <a:headEnd/>
            <a:tailEnd/>
          </a:ln>
        </p:spPr>
        <p:txBody>
          <a:bodyPr wrap="none">
            <a:spAutoFit/>
          </a:bodyPr>
          <a:lstStyle/>
          <a:p>
            <a:r>
              <a:rPr lang="zh-CN" altLang="en-US" b="1"/>
              <a:t>共享存储区示意图</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4488" y="1700808"/>
            <a:ext cx="9361040" cy="4370427"/>
          </a:xfrm>
          <a:prstGeom prst="rect">
            <a:avLst/>
          </a:prstGeom>
        </p:spPr>
        <p:txBody>
          <a:bodyPr wrap="square">
            <a:spAutoFit/>
          </a:bodyPr>
          <a:lstStyle/>
          <a:p>
            <a:pPr marL="342900" indent="-342900" algn="l">
              <a:lnSpc>
                <a:spcPct val="120000"/>
              </a:lnSpc>
              <a:spcBef>
                <a:spcPct val="10000"/>
              </a:spcBef>
              <a:buFont typeface="Wingdings" pitchFamily="2" charset="2"/>
              <a:buChar char="Ø"/>
            </a:pPr>
            <a:r>
              <a:rPr lang="zh-CN" altLang="en-US" sz="2800" b="1" dirty="0" smtClean="0">
                <a:latin typeface="Times New Roman" pitchFamily="18" charset="0"/>
              </a:rPr>
              <a:t>创建</a:t>
            </a:r>
            <a:r>
              <a:rPr lang="zh-CN" altLang="en-US" sz="2800" b="1" dirty="0">
                <a:latin typeface="Times New Roman" pitchFamily="18" charset="0"/>
              </a:rPr>
              <a:t>或获得一块共享内存区 </a:t>
            </a:r>
            <a:endParaRPr lang="en-US" altLang="zh-CN" sz="2800" b="1" dirty="0" smtClean="0">
              <a:latin typeface="Times New Roman" pitchFamily="18" charset="0"/>
            </a:endParaRPr>
          </a:p>
          <a:p>
            <a:pPr>
              <a:lnSpc>
                <a:spcPct val="120000"/>
              </a:lnSpc>
              <a:spcBef>
                <a:spcPct val="10000"/>
              </a:spcBef>
              <a:buFont typeface="Wingdings" pitchFamily="2" charset="2"/>
              <a:buNone/>
            </a:pPr>
            <a:r>
              <a:rPr lang="en-US" altLang="zh-CN" b="1" dirty="0" err="1">
                <a:solidFill>
                  <a:srgbClr val="FFFF00"/>
                </a:solidFill>
                <a:latin typeface="Times New Roman" pitchFamily="18" charset="0"/>
              </a:rPr>
              <a:t>shmid</a:t>
            </a:r>
            <a:r>
              <a:rPr lang="en-US" altLang="zh-CN" b="1" dirty="0">
                <a:solidFill>
                  <a:srgbClr val="FFFF00"/>
                </a:solidFill>
                <a:latin typeface="Times New Roman" pitchFamily="18" charset="0"/>
              </a:rPr>
              <a:t>=</a:t>
            </a:r>
            <a:r>
              <a:rPr lang="en-US" altLang="zh-CN" b="1" dirty="0" err="1">
                <a:solidFill>
                  <a:srgbClr val="FFFF00"/>
                </a:solidFill>
                <a:latin typeface="Times New Roman" pitchFamily="18" charset="0"/>
              </a:rPr>
              <a:t>shmget</a:t>
            </a:r>
            <a:r>
              <a:rPr lang="zh-CN" altLang="en-US" b="1" dirty="0">
                <a:solidFill>
                  <a:srgbClr val="FFFF00"/>
                </a:solidFill>
                <a:latin typeface="Times New Roman" pitchFamily="18" charset="0"/>
              </a:rPr>
              <a:t>（</a:t>
            </a:r>
            <a:r>
              <a:rPr lang="en-US" altLang="zh-CN" b="1" dirty="0" err="1">
                <a:solidFill>
                  <a:srgbClr val="FFFF00"/>
                </a:solidFill>
                <a:latin typeface="Times New Roman" pitchFamily="18" charset="0"/>
              </a:rPr>
              <a:t>key_t</a:t>
            </a:r>
            <a:r>
              <a:rPr lang="en-US" altLang="zh-CN" b="1" dirty="0">
                <a:solidFill>
                  <a:srgbClr val="FFFF00"/>
                </a:solidFill>
                <a:latin typeface="Times New Roman" pitchFamily="18" charset="0"/>
              </a:rPr>
              <a:t> key, </a:t>
            </a:r>
            <a:r>
              <a:rPr lang="en-US" altLang="zh-CN" b="1" dirty="0" err="1">
                <a:solidFill>
                  <a:srgbClr val="FFFF00"/>
                </a:solidFill>
                <a:latin typeface="Times New Roman" pitchFamily="18" charset="0"/>
              </a:rPr>
              <a:t>size_t</a:t>
            </a:r>
            <a:r>
              <a:rPr lang="en-US" altLang="zh-CN" b="1" dirty="0">
                <a:solidFill>
                  <a:srgbClr val="FFFF00"/>
                </a:solidFill>
                <a:latin typeface="Times New Roman" pitchFamily="18" charset="0"/>
              </a:rPr>
              <a:t> size, </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flag</a:t>
            </a:r>
            <a:r>
              <a:rPr lang="zh-CN" altLang="en-US" b="1" dirty="0" smtClean="0">
                <a:solidFill>
                  <a:srgbClr val="FFFF00"/>
                </a:solidFill>
                <a:latin typeface="Times New Roman" pitchFamily="18" charset="0"/>
              </a:rPr>
              <a:t>）</a:t>
            </a:r>
            <a:endParaRPr lang="en-US" altLang="zh-CN" b="1" dirty="0">
              <a:solidFill>
                <a:srgbClr val="FFFF00"/>
              </a:solidFill>
              <a:latin typeface="Times New Roman" pitchFamily="18" charset="0"/>
            </a:endParaRPr>
          </a:p>
          <a:p>
            <a:pPr marL="342900" indent="-342900" algn="l">
              <a:lnSpc>
                <a:spcPct val="120000"/>
              </a:lnSpc>
              <a:spcBef>
                <a:spcPct val="10000"/>
              </a:spcBef>
              <a:buFont typeface="Wingdings" pitchFamily="2" charset="2"/>
              <a:buChar char="Ø"/>
            </a:pPr>
            <a:r>
              <a:rPr lang="zh-CN" altLang="en-US" sz="2800" b="1" dirty="0" smtClean="0">
                <a:latin typeface="Times New Roman" pitchFamily="18" charset="0"/>
              </a:rPr>
              <a:t>将</a:t>
            </a:r>
            <a:r>
              <a:rPr lang="zh-CN" altLang="en-US" sz="2800" b="1" dirty="0">
                <a:latin typeface="Times New Roman" pitchFamily="18" charset="0"/>
              </a:rPr>
              <a:t>一共享存储区附接到进程的虚地址空间去 </a:t>
            </a:r>
            <a:endParaRPr lang="en-US" altLang="zh-CN" sz="2800" b="1" dirty="0" smtClean="0">
              <a:latin typeface="Times New Roman" pitchFamily="18" charset="0"/>
            </a:endParaRPr>
          </a:p>
          <a:p>
            <a:pPr>
              <a:lnSpc>
                <a:spcPct val="120000"/>
              </a:lnSpc>
              <a:spcBef>
                <a:spcPct val="10000"/>
              </a:spcBef>
              <a:buFont typeface="Wingdings" pitchFamily="2" charset="2"/>
              <a:buNone/>
            </a:pPr>
            <a:r>
              <a:rPr lang="en-US" altLang="zh-CN" b="1" dirty="0">
                <a:solidFill>
                  <a:srgbClr val="FFFF00"/>
                </a:solidFill>
                <a:latin typeface="Times New Roman" pitchFamily="18" charset="0"/>
              </a:rPr>
              <a:t>void *</a:t>
            </a:r>
            <a:r>
              <a:rPr lang="en-US" altLang="zh-CN" b="1" dirty="0" err="1">
                <a:solidFill>
                  <a:srgbClr val="FFFF00"/>
                </a:solidFill>
                <a:latin typeface="Times New Roman" pitchFamily="18" charset="0"/>
              </a:rPr>
              <a:t>virtaddr</a:t>
            </a:r>
            <a:r>
              <a:rPr lang="en-US" altLang="zh-CN" b="1" dirty="0">
                <a:solidFill>
                  <a:srgbClr val="FFFF00"/>
                </a:solidFill>
                <a:latin typeface="Times New Roman" pitchFamily="18" charset="0"/>
              </a:rPr>
              <a:t>=</a:t>
            </a:r>
            <a:r>
              <a:rPr lang="en-US" altLang="zh-CN" b="1" dirty="0" err="1">
                <a:solidFill>
                  <a:srgbClr val="FFFF00"/>
                </a:solidFill>
                <a:latin typeface="Times New Roman" pitchFamily="18" charset="0"/>
              </a:rPr>
              <a:t>shmat</a:t>
            </a:r>
            <a:r>
              <a:rPr lang="zh-CN" altLang="en-US" b="1" dirty="0">
                <a:solidFill>
                  <a:srgbClr val="FFFF00"/>
                </a:solidFill>
                <a:latin typeface="Times New Roman" pitchFamily="18" charset="0"/>
              </a:rPr>
              <a:t>（</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shmid</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const</a:t>
            </a:r>
            <a:r>
              <a:rPr lang="en-US" altLang="zh-CN" b="1" dirty="0">
                <a:solidFill>
                  <a:srgbClr val="FFFF00"/>
                </a:solidFill>
                <a:latin typeface="Times New Roman" pitchFamily="18" charset="0"/>
              </a:rPr>
              <a:t>  void *</a:t>
            </a:r>
            <a:r>
              <a:rPr lang="en-US" altLang="zh-CN" b="1" dirty="0" err="1">
                <a:solidFill>
                  <a:srgbClr val="FFFF00"/>
                </a:solidFill>
                <a:latin typeface="Times New Roman" pitchFamily="18" charset="0"/>
              </a:rPr>
              <a:t>addr</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a:t>
            </a:r>
            <a:r>
              <a:rPr lang="en-US" altLang="zh-CN" b="1" dirty="0" smtClean="0">
                <a:solidFill>
                  <a:srgbClr val="FFFF00"/>
                </a:solidFill>
                <a:latin typeface="Times New Roman" pitchFamily="18" charset="0"/>
              </a:rPr>
              <a:t>flag</a:t>
            </a:r>
            <a:r>
              <a:rPr lang="zh-CN" altLang="en-US" b="1" dirty="0" smtClean="0">
                <a:solidFill>
                  <a:srgbClr val="FFFF00"/>
                </a:solidFill>
                <a:latin typeface="Times New Roman" pitchFamily="18" charset="0"/>
              </a:rPr>
              <a:t>）</a:t>
            </a:r>
            <a:endParaRPr lang="en-US" altLang="zh-CN" b="1" dirty="0">
              <a:solidFill>
                <a:srgbClr val="FFFF00"/>
              </a:solidFill>
              <a:latin typeface="Times New Roman" pitchFamily="18" charset="0"/>
            </a:endParaRPr>
          </a:p>
          <a:p>
            <a:pPr marL="342900" indent="-342900" algn="l">
              <a:lnSpc>
                <a:spcPct val="120000"/>
              </a:lnSpc>
              <a:spcBef>
                <a:spcPct val="10000"/>
              </a:spcBef>
              <a:buFont typeface="Wingdings" pitchFamily="2" charset="2"/>
              <a:buChar char="Ø"/>
            </a:pPr>
            <a:r>
              <a:rPr lang="zh-CN" altLang="en-US" sz="2800" b="1" dirty="0" smtClean="0">
                <a:latin typeface="Times New Roman" pitchFamily="18" charset="0"/>
              </a:rPr>
              <a:t>把共享的内存区域和它自己的地址空间分离开来</a:t>
            </a:r>
            <a:endParaRPr lang="en-US" altLang="zh-CN" sz="2800" b="1" dirty="0" smtClean="0">
              <a:latin typeface="Times New Roman" pitchFamily="18" charset="0"/>
            </a:endParaRPr>
          </a:p>
          <a:p>
            <a:pPr>
              <a:lnSpc>
                <a:spcPct val="120000"/>
              </a:lnSpc>
              <a:spcBef>
                <a:spcPct val="10000"/>
              </a:spcBef>
              <a:buFont typeface="Wingdings" pitchFamily="2" charset="2"/>
              <a:buNone/>
            </a:pPr>
            <a:r>
              <a:rPr lang="zh-CN" altLang="en-US" sz="2800" b="1" dirty="0" smtClean="0">
                <a:latin typeface="Times New Roman" pitchFamily="18" charset="0"/>
              </a:rPr>
              <a:t> </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Shmdt</a:t>
            </a:r>
            <a:r>
              <a:rPr lang="zh-CN" altLang="en-US" b="1" dirty="0">
                <a:solidFill>
                  <a:srgbClr val="FFFF00"/>
                </a:solidFill>
                <a:latin typeface="Times New Roman" pitchFamily="18" charset="0"/>
              </a:rPr>
              <a:t>（</a:t>
            </a:r>
            <a:r>
              <a:rPr lang="en-US" altLang="zh-CN" b="1" dirty="0" err="1">
                <a:solidFill>
                  <a:srgbClr val="FFFF00"/>
                </a:solidFill>
                <a:latin typeface="Times New Roman" pitchFamily="18" charset="0"/>
              </a:rPr>
              <a:t>const</a:t>
            </a:r>
            <a:r>
              <a:rPr lang="en-US" altLang="zh-CN" b="1" dirty="0">
                <a:solidFill>
                  <a:srgbClr val="FFFF00"/>
                </a:solidFill>
                <a:latin typeface="Times New Roman" pitchFamily="18" charset="0"/>
              </a:rPr>
              <a:t> void *</a:t>
            </a:r>
            <a:r>
              <a:rPr lang="en-US" altLang="zh-CN" b="1" dirty="0" err="1">
                <a:solidFill>
                  <a:srgbClr val="FFFF00"/>
                </a:solidFill>
                <a:latin typeface="Times New Roman" pitchFamily="18" charset="0"/>
              </a:rPr>
              <a:t>addr</a:t>
            </a:r>
            <a:r>
              <a:rPr lang="zh-CN" altLang="en-US" b="1" dirty="0">
                <a:solidFill>
                  <a:srgbClr val="FFFF00"/>
                </a:solidFill>
                <a:latin typeface="Times New Roman" pitchFamily="18" charset="0"/>
              </a:rPr>
              <a:t>）</a:t>
            </a:r>
            <a:endParaRPr lang="en-US" altLang="zh-CN" b="1" dirty="0">
              <a:solidFill>
                <a:srgbClr val="FFFF00"/>
              </a:solidFill>
              <a:latin typeface="Times New Roman" pitchFamily="18" charset="0"/>
            </a:endParaRPr>
          </a:p>
          <a:p>
            <a:pPr marL="342900" indent="-342900" algn="l">
              <a:lnSpc>
                <a:spcPct val="120000"/>
              </a:lnSpc>
              <a:spcBef>
                <a:spcPct val="10000"/>
              </a:spcBef>
              <a:buFont typeface="Wingdings" pitchFamily="2" charset="2"/>
              <a:buChar char="Ø"/>
            </a:pPr>
            <a:r>
              <a:rPr lang="zh-CN" altLang="en-US" sz="2800" b="1" dirty="0" smtClean="0">
                <a:latin typeface="Times New Roman" pitchFamily="18" charset="0"/>
              </a:rPr>
              <a:t>设置</a:t>
            </a:r>
            <a:r>
              <a:rPr lang="zh-CN" altLang="en-US" sz="2800" b="1" dirty="0">
                <a:latin typeface="Times New Roman" pitchFamily="18" charset="0"/>
              </a:rPr>
              <a:t>共享存储区的有关的</a:t>
            </a:r>
            <a:r>
              <a:rPr lang="zh-CN" altLang="en-US" sz="2800" b="1" dirty="0" smtClean="0">
                <a:latin typeface="Times New Roman" pitchFamily="18" charset="0"/>
              </a:rPr>
              <a:t>参数</a:t>
            </a:r>
            <a:endParaRPr lang="en-US" altLang="zh-CN" sz="2800" b="1" dirty="0" smtClean="0">
              <a:latin typeface="Times New Roman" pitchFamily="18" charset="0"/>
            </a:endParaRPr>
          </a:p>
          <a:p>
            <a:pPr>
              <a:lnSpc>
                <a:spcPct val="120000"/>
              </a:lnSpc>
              <a:spcBef>
                <a:spcPct val="10000"/>
              </a:spcBef>
              <a:buFont typeface="Wingdings" pitchFamily="2" charset="2"/>
              <a:buNone/>
            </a:pPr>
            <a:r>
              <a:rPr lang="en-US" altLang="zh-CN" b="1" dirty="0" err="1">
                <a:solidFill>
                  <a:srgbClr val="FFFF00"/>
                </a:solidFill>
                <a:latin typeface="Times New Roman" pitchFamily="18" charset="0"/>
              </a:rPr>
              <a:t>shmctl</a:t>
            </a:r>
            <a:r>
              <a:rPr lang="zh-CN" altLang="en-US" b="1" dirty="0">
                <a:solidFill>
                  <a:srgbClr val="FFFF00"/>
                </a:solidFill>
                <a:latin typeface="Times New Roman" pitchFamily="18" charset="0"/>
              </a:rPr>
              <a:t>（</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shmid</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int</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cmd</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struct</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shmid_ds</a:t>
            </a:r>
            <a:r>
              <a:rPr lang="en-US" altLang="zh-CN" b="1" dirty="0">
                <a:solidFill>
                  <a:srgbClr val="FFFF00"/>
                </a:solidFill>
                <a:latin typeface="Times New Roman" pitchFamily="18" charset="0"/>
              </a:rPr>
              <a:t> </a:t>
            </a:r>
            <a:r>
              <a:rPr lang="en-US" altLang="zh-CN" b="1" dirty="0" err="1">
                <a:solidFill>
                  <a:srgbClr val="FFFF00"/>
                </a:solidFill>
                <a:latin typeface="Times New Roman" pitchFamily="18" charset="0"/>
              </a:rPr>
              <a:t>shmstatbuf</a:t>
            </a:r>
            <a:r>
              <a:rPr lang="zh-CN" altLang="en-US" b="1" dirty="0" smtClean="0">
                <a:solidFill>
                  <a:srgbClr val="FFFF00"/>
                </a:solidFill>
                <a:latin typeface="Times New Roman" pitchFamily="18" charset="0"/>
              </a:rPr>
              <a:t>）</a:t>
            </a:r>
            <a:endParaRPr lang="en-US" altLang="zh-CN" b="1" dirty="0">
              <a:solidFill>
                <a:srgbClr val="FFFF00"/>
              </a:solidFill>
              <a:latin typeface="Times New Roman" pitchFamily="18" charset="0"/>
            </a:endParaRPr>
          </a:p>
        </p:txBody>
      </p:sp>
      <p:sp>
        <p:nvSpPr>
          <p:cNvPr id="5" name="Rectangle 2"/>
          <p:cNvSpPr>
            <a:spLocks noGrp="1" noChangeArrowheads="1"/>
          </p:cNvSpPr>
          <p:nvPr>
            <p:ph type="title"/>
          </p:nvPr>
        </p:nvSpPr>
        <p:spPr>
          <a:xfrm>
            <a:off x="742950" y="404813"/>
            <a:ext cx="8420100" cy="1143000"/>
          </a:xfrm>
        </p:spPr>
        <p:txBody>
          <a:bodyPr/>
          <a:lstStyle/>
          <a:p>
            <a:r>
              <a:rPr lang="zh-CN" altLang="en-US" sz="4400" dirty="0" smtClean="0">
                <a:latin typeface="隶书" pitchFamily="49" charset="-122"/>
                <a:ea typeface="隶书" pitchFamily="49" charset="-122"/>
              </a:rPr>
              <a:t>共享存储区</a:t>
            </a:r>
          </a:p>
        </p:txBody>
      </p:sp>
    </p:spTree>
    <p:extLst>
      <p:ext uri="{BB962C8B-B14F-4D97-AF65-F5344CB8AC3E}">
        <p14:creationId xmlns:p14="http://schemas.microsoft.com/office/powerpoint/2010/main" val="1845963061"/>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进程通信</a:t>
            </a:r>
          </a:p>
        </p:txBody>
      </p:sp>
      <p:sp>
        <p:nvSpPr>
          <p:cNvPr id="5123" name="Rectangle 3"/>
          <p:cNvSpPr>
            <a:spLocks noGrp="1" noChangeArrowheads="1"/>
          </p:cNvSpPr>
          <p:nvPr>
            <p:ph type="body" idx="1"/>
          </p:nvPr>
        </p:nvSpPr>
        <p:spPr>
          <a:xfrm>
            <a:off x="560388" y="1773238"/>
            <a:ext cx="8602662" cy="4876800"/>
          </a:xfrm>
        </p:spPr>
        <p:txBody>
          <a:bodyPr/>
          <a:lstStyle/>
          <a:p>
            <a:pPr>
              <a:lnSpc>
                <a:spcPct val="120000"/>
              </a:lnSpc>
              <a:spcBef>
                <a:spcPct val="0"/>
              </a:spcBef>
            </a:pPr>
            <a:r>
              <a:rPr lang="zh-CN" altLang="en-US" sz="2600" b="1" dirty="0" smtClean="0">
                <a:solidFill>
                  <a:srgbClr val="FFFF00"/>
                </a:solidFill>
              </a:rPr>
              <a:t>低级通信：</a:t>
            </a:r>
            <a:r>
              <a:rPr lang="zh-CN" altLang="en-US" sz="2600" b="1" dirty="0" smtClean="0"/>
              <a:t>只能传递状态和整数值（控制信息），包括进程互斥和同步所采用的信号量和管程机制。优点是速度快。缺点是： </a:t>
            </a:r>
          </a:p>
          <a:p>
            <a:pPr lvl="1">
              <a:lnSpc>
                <a:spcPct val="120000"/>
              </a:lnSpc>
              <a:spcBef>
                <a:spcPct val="0"/>
              </a:spcBef>
            </a:pPr>
            <a:r>
              <a:rPr lang="zh-CN" altLang="en-US" sz="2500" b="1" dirty="0" smtClean="0"/>
              <a:t>传送信息量小：效率低，每次通信传递的信息量固定，若传递较多信息则需要进行多次通信。</a:t>
            </a:r>
          </a:p>
          <a:p>
            <a:pPr lvl="1">
              <a:lnSpc>
                <a:spcPct val="120000"/>
              </a:lnSpc>
              <a:spcBef>
                <a:spcPct val="0"/>
              </a:spcBef>
            </a:pPr>
            <a:r>
              <a:rPr lang="zh-CN" altLang="en-US" sz="2500" b="1" dirty="0" smtClean="0"/>
              <a:t>编程复杂：用户直接实现通信的细节，编程复杂，容易出错。 </a:t>
            </a:r>
          </a:p>
          <a:p>
            <a:pPr>
              <a:lnSpc>
                <a:spcPct val="120000"/>
              </a:lnSpc>
              <a:spcBef>
                <a:spcPct val="0"/>
              </a:spcBef>
            </a:pPr>
            <a:r>
              <a:rPr lang="zh-CN" altLang="en-US" sz="2600" b="1" dirty="0" smtClean="0">
                <a:solidFill>
                  <a:srgbClr val="FFFF00"/>
                </a:solidFill>
              </a:rPr>
              <a:t>高级通信：</a:t>
            </a:r>
            <a:r>
              <a:rPr lang="zh-CN" altLang="en-US" sz="2600" b="1" dirty="0" smtClean="0"/>
              <a:t>指用户可直接利用</a:t>
            </a:r>
            <a:r>
              <a:rPr lang="en-US" altLang="zh-CN" sz="2600" b="1" dirty="0" smtClean="0"/>
              <a:t>OS</a:t>
            </a:r>
            <a:r>
              <a:rPr lang="zh-CN" altLang="en-US" sz="2600" b="1" dirty="0" smtClean="0"/>
              <a:t>所提供的一组通信命令（原语），高效地传送大量数据的一种通信方式。包括三类：消息、共享存储区、管道 。 </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共享存储区例子</a:t>
            </a:r>
          </a:p>
        </p:txBody>
      </p:sp>
      <p:sp>
        <p:nvSpPr>
          <p:cNvPr id="20483" name="Rectangle 3"/>
          <p:cNvSpPr>
            <a:spLocks noGrp="1" noChangeArrowheads="1"/>
          </p:cNvSpPr>
          <p:nvPr>
            <p:ph type="body" idx="1"/>
          </p:nvPr>
        </p:nvSpPr>
        <p:spPr>
          <a:xfrm>
            <a:off x="271463" y="1628775"/>
            <a:ext cx="9505950" cy="4968875"/>
          </a:xfrm>
        </p:spPr>
        <p:txBody>
          <a:bodyPr/>
          <a:lstStyle/>
          <a:p>
            <a:pPr>
              <a:lnSpc>
                <a:spcPct val="120000"/>
              </a:lnSpc>
              <a:spcBef>
                <a:spcPct val="0"/>
              </a:spcBef>
              <a:buFont typeface="Wingdings" pitchFamily="2" charset="2"/>
              <a:buNone/>
            </a:pPr>
            <a:r>
              <a:rPr lang="zh-CN" altLang="en-US" sz="2100" b="1" smtClean="0">
                <a:latin typeface="宋体" charset="-122"/>
              </a:rPr>
              <a:t>     编写一程序，通过共享存储区通信。父进程生成子进程</a:t>
            </a:r>
            <a:r>
              <a:rPr lang="en-US" altLang="zh-CN" sz="2100" b="1" smtClean="0">
                <a:latin typeface="宋体" charset="-122"/>
              </a:rPr>
              <a:t>SERVER</a:t>
            </a:r>
            <a:r>
              <a:rPr lang="zh-CN" altLang="en-US" sz="2100" b="1" smtClean="0">
                <a:latin typeface="宋体" charset="-122"/>
              </a:rPr>
              <a:t>和</a:t>
            </a:r>
            <a:r>
              <a:rPr lang="en-US" altLang="zh-CN" sz="2100" b="1" smtClean="0">
                <a:latin typeface="宋体" charset="-122"/>
              </a:rPr>
              <a:t>CLIENT</a:t>
            </a:r>
            <a:r>
              <a:rPr lang="zh-CN" altLang="en-US" sz="2100" b="1" smtClean="0">
                <a:latin typeface="宋体" charset="-122"/>
              </a:rPr>
              <a:t>。</a:t>
            </a:r>
          </a:p>
          <a:p>
            <a:pPr>
              <a:lnSpc>
                <a:spcPct val="120000"/>
              </a:lnSpc>
              <a:spcBef>
                <a:spcPct val="0"/>
              </a:spcBef>
            </a:pPr>
            <a:r>
              <a:rPr lang="en-US" altLang="zh-CN" sz="2100" b="1" smtClean="0">
                <a:latin typeface="宋体" charset="-122"/>
              </a:rPr>
              <a:t>SERVER</a:t>
            </a:r>
            <a:r>
              <a:rPr lang="zh-CN" altLang="en-US" sz="2100" b="1" smtClean="0">
                <a:latin typeface="宋体" charset="-122"/>
              </a:rPr>
              <a:t>端建立一个</a:t>
            </a:r>
            <a:r>
              <a:rPr lang="en-US" altLang="zh-CN" sz="2100" b="1" smtClean="0">
                <a:latin typeface="宋体" charset="-122"/>
              </a:rPr>
              <a:t>Key</a:t>
            </a:r>
            <a:r>
              <a:rPr lang="zh-CN" altLang="en-US" sz="2100" b="1" smtClean="0">
                <a:latin typeface="宋体" charset="-122"/>
              </a:rPr>
              <a:t>为</a:t>
            </a:r>
            <a:r>
              <a:rPr lang="en-US" altLang="zh-CN" sz="2100" b="1" smtClean="0">
                <a:latin typeface="宋体" charset="-122"/>
              </a:rPr>
              <a:t>75</a:t>
            </a:r>
            <a:r>
              <a:rPr lang="zh-CN" altLang="en-US" sz="2100" b="1" smtClean="0">
                <a:latin typeface="宋体" charset="-122"/>
              </a:rPr>
              <a:t>的共享存储区，并将第一个字节置为</a:t>
            </a:r>
            <a:r>
              <a:rPr lang="en-US" altLang="zh-CN" sz="2100" b="1" smtClean="0">
                <a:latin typeface="宋体" charset="-122"/>
              </a:rPr>
              <a:t>-1</a:t>
            </a:r>
            <a:r>
              <a:rPr lang="zh-CN" altLang="en-US" sz="2100" b="1" smtClean="0">
                <a:latin typeface="宋体" charset="-122"/>
              </a:rPr>
              <a:t>，作为数据空的标记。等待其他进程发来的消息。当该字节的值发生变化时，表示收到了信息，进行处理。然后再次将它的值设为</a:t>
            </a:r>
            <a:r>
              <a:rPr lang="en-US" altLang="zh-CN" sz="2100" b="1" smtClean="0">
                <a:latin typeface="宋体" charset="-122"/>
              </a:rPr>
              <a:t>-1</a:t>
            </a:r>
            <a:r>
              <a:rPr lang="zh-CN" altLang="en-US" sz="2100" b="1" smtClean="0">
                <a:latin typeface="宋体" charset="-122"/>
              </a:rPr>
              <a:t>。如果遇到的值为</a:t>
            </a:r>
            <a:r>
              <a:rPr lang="en-US" altLang="zh-CN" sz="2100" b="1" smtClean="0">
                <a:latin typeface="宋体" charset="-122"/>
              </a:rPr>
              <a:t>0</a:t>
            </a:r>
            <a:r>
              <a:rPr lang="zh-CN" altLang="en-US" sz="2100" b="1" smtClean="0">
                <a:latin typeface="宋体" charset="-122"/>
              </a:rPr>
              <a:t>，则作为结束信号，取消该共享内存，并退出</a:t>
            </a:r>
            <a:r>
              <a:rPr lang="en-US" altLang="zh-CN" sz="2100" b="1" smtClean="0">
                <a:latin typeface="宋体" charset="-122"/>
              </a:rPr>
              <a:t>SERVER</a:t>
            </a:r>
            <a:r>
              <a:rPr lang="zh-CN" altLang="en-US" sz="2100" b="1" smtClean="0">
                <a:latin typeface="宋体" charset="-122"/>
              </a:rPr>
              <a:t>。</a:t>
            </a:r>
            <a:r>
              <a:rPr lang="en-US" altLang="zh-CN" sz="2100" b="1" smtClean="0">
                <a:latin typeface="宋体" charset="-122"/>
              </a:rPr>
              <a:t>SERVER</a:t>
            </a:r>
            <a:r>
              <a:rPr lang="zh-CN" altLang="en-US" sz="2100" b="1" smtClean="0">
                <a:latin typeface="宋体" charset="-122"/>
              </a:rPr>
              <a:t>每接受到一个数据后显示一句“</a:t>
            </a:r>
            <a:r>
              <a:rPr lang="en-US" altLang="zh-CN" sz="2100" b="1" smtClean="0">
                <a:latin typeface="宋体" charset="-122"/>
              </a:rPr>
              <a:t>(Server)received”</a:t>
            </a:r>
            <a:r>
              <a:rPr lang="zh-CN" altLang="en-US" sz="2100" b="1" smtClean="0">
                <a:latin typeface="宋体" charset="-122"/>
              </a:rPr>
              <a:t>。</a:t>
            </a:r>
          </a:p>
          <a:p>
            <a:pPr>
              <a:lnSpc>
                <a:spcPct val="120000"/>
              </a:lnSpc>
              <a:spcBef>
                <a:spcPct val="0"/>
              </a:spcBef>
            </a:pPr>
            <a:r>
              <a:rPr lang="en-US" altLang="zh-CN" sz="2100" b="1" smtClean="0">
                <a:latin typeface="宋体" charset="-122"/>
              </a:rPr>
              <a:t>LIENT</a:t>
            </a:r>
            <a:r>
              <a:rPr lang="zh-CN" altLang="en-US" sz="2100" b="1" smtClean="0">
                <a:latin typeface="宋体" charset="-122"/>
              </a:rPr>
              <a:t>端建立一个</a:t>
            </a:r>
            <a:r>
              <a:rPr lang="en-US" altLang="zh-CN" sz="2100" b="1" smtClean="0">
                <a:latin typeface="宋体" charset="-122"/>
              </a:rPr>
              <a:t>key</a:t>
            </a:r>
            <a:r>
              <a:rPr lang="zh-CN" altLang="en-US" sz="2100" b="1" smtClean="0">
                <a:latin typeface="宋体" charset="-122"/>
              </a:rPr>
              <a:t>为</a:t>
            </a:r>
            <a:r>
              <a:rPr lang="en-US" altLang="zh-CN" sz="2100" b="1" smtClean="0">
                <a:latin typeface="宋体" charset="-122"/>
              </a:rPr>
              <a:t>75</a:t>
            </a:r>
            <a:r>
              <a:rPr lang="zh-CN" altLang="en-US" sz="2100" b="1" smtClean="0">
                <a:latin typeface="宋体" charset="-122"/>
              </a:rPr>
              <a:t>的共享区，当共享区取得第一个字节为</a:t>
            </a:r>
            <a:r>
              <a:rPr lang="en-US" altLang="zh-CN" sz="2100" b="1" smtClean="0">
                <a:latin typeface="宋体" charset="-122"/>
              </a:rPr>
              <a:t>-1</a:t>
            </a:r>
            <a:r>
              <a:rPr lang="zh-CN" altLang="en-US" sz="2100" b="1" smtClean="0">
                <a:latin typeface="宋体" charset="-122"/>
              </a:rPr>
              <a:t>时，</a:t>
            </a:r>
            <a:r>
              <a:rPr lang="en-US" altLang="zh-CN" sz="2100" b="1" smtClean="0">
                <a:latin typeface="宋体" charset="-122"/>
              </a:rPr>
              <a:t>SERVER</a:t>
            </a:r>
            <a:r>
              <a:rPr lang="zh-CN" altLang="en-US" sz="2100" b="1" smtClean="0">
                <a:latin typeface="宋体" charset="-122"/>
              </a:rPr>
              <a:t>端空闲，可发送请求。 </a:t>
            </a:r>
            <a:r>
              <a:rPr lang="en-US" altLang="zh-CN" sz="2100" b="1" smtClean="0">
                <a:latin typeface="宋体" charset="-122"/>
              </a:rPr>
              <a:t>CLIENT</a:t>
            </a:r>
            <a:r>
              <a:rPr lang="zh-CN" altLang="en-US" sz="2100" b="1" smtClean="0">
                <a:latin typeface="宋体" charset="-122"/>
              </a:rPr>
              <a:t>端随即填入</a:t>
            </a:r>
            <a:r>
              <a:rPr lang="en-US" altLang="zh-CN" sz="2100" b="1" smtClean="0">
                <a:latin typeface="宋体" charset="-122"/>
              </a:rPr>
              <a:t>9</a:t>
            </a:r>
            <a:r>
              <a:rPr lang="zh-CN" altLang="en-US" sz="2100" b="1" smtClean="0">
                <a:latin typeface="宋体" charset="-122"/>
              </a:rPr>
              <a:t>到</a:t>
            </a:r>
            <a:r>
              <a:rPr lang="en-US" altLang="zh-CN" sz="2100" b="1" smtClean="0">
                <a:latin typeface="宋体" charset="-122"/>
              </a:rPr>
              <a:t>0</a:t>
            </a:r>
            <a:r>
              <a:rPr lang="zh-CN" altLang="en-US" sz="2100" b="1" smtClean="0">
                <a:latin typeface="宋体" charset="-122"/>
              </a:rPr>
              <a:t>。期间等待</a:t>
            </a:r>
            <a:r>
              <a:rPr lang="en-US" altLang="zh-CN" sz="2100" b="1" smtClean="0">
                <a:latin typeface="宋体" charset="-122"/>
              </a:rPr>
              <a:t>SERVER</a:t>
            </a:r>
            <a:r>
              <a:rPr lang="zh-CN" altLang="en-US" sz="2100" b="1" smtClean="0">
                <a:latin typeface="宋体" charset="-122"/>
              </a:rPr>
              <a:t>端的再次空闲。进行完这些操作后，</a:t>
            </a:r>
            <a:r>
              <a:rPr lang="en-US" altLang="zh-CN" sz="2100" b="1" smtClean="0">
                <a:latin typeface="宋体" charset="-122"/>
              </a:rPr>
              <a:t>CLIENT</a:t>
            </a:r>
            <a:r>
              <a:rPr lang="zh-CN" altLang="en-US" sz="2100" b="1" smtClean="0">
                <a:latin typeface="宋体" charset="-122"/>
              </a:rPr>
              <a:t>退出</a:t>
            </a:r>
            <a:r>
              <a:rPr lang="en-US" altLang="zh-CN" sz="2100" b="1" smtClean="0">
                <a:latin typeface="宋体" charset="-122"/>
              </a:rPr>
              <a:t>CLIENT</a:t>
            </a:r>
            <a:r>
              <a:rPr lang="zh-CN" altLang="en-US" sz="2100" b="1" smtClean="0">
                <a:latin typeface="宋体" charset="-122"/>
              </a:rPr>
              <a:t> 。 </a:t>
            </a:r>
            <a:r>
              <a:rPr lang="en-US" altLang="zh-CN" sz="2100" b="1" smtClean="0">
                <a:latin typeface="宋体" charset="-122"/>
              </a:rPr>
              <a:t>CLIENT</a:t>
            </a:r>
            <a:r>
              <a:rPr lang="zh-CN" altLang="en-US" sz="2100" b="1" smtClean="0">
                <a:latin typeface="宋体" charset="-122"/>
              </a:rPr>
              <a:t>每发送一条消息后显示一句“</a:t>
            </a:r>
            <a:r>
              <a:rPr lang="en-US" altLang="zh-CN" sz="2100" b="1" smtClean="0">
                <a:latin typeface="宋体" charset="-122"/>
              </a:rPr>
              <a:t>(Client)sent”</a:t>
            </a:r>
            <a:r>
              <a:rPr lang="zh-CN" altLang="en-US" sz="2100" b="1" smtClean="0">
                <a:latin typeface="宋体" charset="-122"/>
              </a:rPr>
              <a:t>。</a:t>
            </a:r>
          </a:p>
          <a:p>
            <a:pPr>
              <a:lnSpc>
                <a:spcPct val="120000"/>
              </a:lnSpc>
              <a:spcBef>
                <a:spcPct val="0"/>
              </a:spcBef>
            </a:pPr>
            <a:r>
              <a:rPr lang="zh-CN" altLang="en-US" sz="2100" b="1" smtClean="0">
                <a:latin typeface="宋体" charset="-122"/>
              </a:rPr>
              <a:t>父进程在</a:t>
            </a:r>
            <a:r>
              <a:rPr lang="en-US" altLang="zh-CN" sz="2100" b="1" smtClean="0">
                <a:latin typeface="宋体" charset="-122"/>
              </a:rPr>
              <a:t>SERVER</a:t>
            </a:r>
            <a:r>
              <a:rPr lang="zh-CN" altLang="en-US" sz="2100" b="1" smtClean="0">
                <a:latin typeface="宋体" charset="-122"/>
              </a:rPr>
              <a:t>和</a:t>
            </a:r>
            <a:r>
              <a:rPr lang="en-US" altLang="zh-CN" sz="2100" b="1" smtClean="0">
                <a:latin typeface="宋体" charset="-122"/>
              </a:rPr>
              <a:t>CLIENT</a:t>
            </a:r>
            <a:r>
              <a:rPr lang="zh-CN" altLang="en-US" sz="2100" b="1" smtClean="0">
                <a:latin typeface="宋体" charset="-122"/>
              </a:rPr>
              <a:t>都退出后结束。 </a:t>
            </a:r>
          </a:p>
        </p:txBody>
      </p:sp>
      <p:sp>
        <p:nvSpPr>
          <p:cNvPr id="20484" name="Text Box 4"/>
          <p:cNvSpPr txBox="1">
            <a:spLocks noChangeArrowheads="1"/>
          </p:cNvSpPr>
          <p:nvPr/>
        </p:nvSpPr>
        <p:spPr bwMode="auto">
          <a:xfrm>
            <a:off x="849313" y="6165850"/>
            <a:ext cx="2597150" cy="457200"/>
          </a:xfrm>
          <a:prstGeom prst="rect">
            <a:avLst/>
          </a:prstGeom>
          <a:noFill/>
          <a:ln w="9525">
            <a:noFill/>
            <a:miter lim="800000"/>
            <a:headEnd/>
            <a:tailEnd/>
          </a:ln>
        </p:spPr>
        <p:txBody>
          <a:bodyPr wrap="none">
            <a:spAutoFit/>
          </a:bodyPr>
          <a:lstStyle/>
          <a:p>
            <a:r>
              <a:rPr lang="zh-CN" altLang="en-US" b="1">
                <a:hlinkClick r:id="rId2" action="ppaction://hlinkfile"/>
              </a:rPr>
              <a:t>程序见文件</a:t>
            </a:r>
            <a:r>
              <a:rPr lang="en-US" altLang="zh-CN" b="1">
                <a:hlinkClick r:id="rId2" action="ppaction://hlinkfile"/>
              </a:rPr>
              <a:t>shm.c</a:t>
            </a:r>
            <a:endParaRPr lang="en-US" altLang="zh-CN" b="1"/>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管道</a:t>
            </a:r>
          </a:p>
        </p:txBody>
      </p:sp>
      <p:sp>
        <p:nvSpPr>
          <p:cNvPr id="21507" name="Rectangle 3"/>
          <p:cNvSpPr>
            <a:spLocks noGrp="1" noChangeArrowheads="1"/>
          </p:cNvSpPr>
          <p:nvPr>
            <p:ph type="body" idx="1"/>
          </p:nvPr>
        </p:nvSpPr>
        <p:spPr>
          <a:xfrm>
            <a:off x="776288" y="1700213"/>
            <a:ext cx="9001248" cy="4752975"/>
          </a:xfrm>
        </p:spPr>
        <p:txBody>
          <a:bodyPr/>
          <a:lstStyle/>
          <a:p>
            <a:pPr>
              <a:lnSpc>
                <a:spcPct val="120000"/>
              </a:lnSpc>
              <a:spcBef>
                <a:spcPct val="10000"/>
              </a:spcBef>
              <a:buFont typeface="Wingdings" pitchFamily="2" charset="2"/>
              <a:buNone/>
            </a:pPr>
            <a:r>
              <a:rPr lang="zh-CN" altLang="en-US" sz="2200" b="1" dirty="0" smtClean="0">
                <a:solidFill>
                  <a:srgbClr val="FFFF00"/>
                </a:solidFill>
                <a:latin typeface="Times New Roman" pitchFamily="18" charset="0"/>
              </a:rPr>
              <a:t>管道</a:t>
            </a:r>
            <a:r>
              <a:rPr lang="zh-CN" altLang="en-US" sz="2200" b="1" dirty="0" smtClean="0">
                <a:latin typeface="Times New Roman" pitchFamily="18" charset="0"/>
              </a:rPr>
              <a:t>：指用于连接一个读进程和一个写进程以实现他们之间通信的一个的共享文件（又名管道文件），发送进程以字符流的形式将大量的信息写入管道，接受进程则在需要是从管道中读出数据。为了协调双方的通信，管道通信机制必须对发送进程和接收进程在利用管道进行通信时实施同步和互斥，并只有在确定了对方存在时方能进行通信。</a:t>
            </a:r>
          </a:p>
          <a:p>
            <a:pPr>
              <a:lnSpc>
                <a:spcPct val="120000"/>
              </a:lnSpc>
              <a:spcBef>
                <a:spcPct val="10000"/>
              </a:spcBef>
              <a:buFont typeface="Wingdings" pitchFamily="2" charset="2"/>
              <a:buNone/>
            </a:pPr>
            <a:endParaRPr lang="zh-CN" altLang="en-US" sz="2200" b="1" dirty="0" smtClean="0">
              <a:latin typeface="Times New Roman" pitchFamily="18" charset="0"/>
            </a:endParaRPr>
          </a:p>
          <a:p>
            <a:pPr>
              <a:lnSpc>
                <a:spcPct val="120000"/>
              </a:lnSpc>
              <a:spcBef>
                <a:spcPct val="10000"/>
              </a:spcBef>
              <a:buFont typeface="Wingdings" pitchFamily="2" charset="2"/>
              <a:buNone/>
            </a:pPr>
            <a:r>
              <a:rPr lang="zh-CN" altLang="en-US" sz="2200" b="1" dirty="0" smtClean="0">
                <a:latin typeface="Times New Roman" pitchFamily="18" charset="0"/>
              </a:rPr>
              <a:t>   在</a:t>
            </a:r>
            <a:r>
              <a:rPr lang="en-US" altLang="zh-CN" sz="2200" b="1" dirty="0" err="1" smtClean="0">
                <a:latin typeface="Times New Roman" pitchFamily="18" charset="0"/>
              </a:rPr>
              <a:t>linux</a:t>
            </a:r>
            <a:r>
              <a:rPr lang="zh-CN" altLang="en-US" sz="2200" b="1" dirty="0" smtClean="0">
                <a:latin typeface="Times New Roman" pitchFamily="18" charset="0"/>
              </a:rPr>
              <a:t>中，管道通信主要几个函数：</a:t>
            </a:r>
            <a:r>
              <a:rPr lang="zh-CN" altLang="en-US" sz="2200" dirty="0" smtClean="0">
                <a:latin typeface="Times New Roman" pitchFamily="18" charset="0"/>
              </a:rPr>
              <a:t> </a:t>
            </a:r>
            <a:endParaRPr lang="zh-CN" altLang="en-US" sz="2200" b="1" dirty="0" smtClean="0">
              <a:latin typeface="Times New Roman" pitchFamily="18" charset="0"/>
            </a:endParaRPr>
          </a:p>
          <a:p>
            <a:pPr>
              <a:buFont typeface="Wingdings" pitchFamily="2" charset="2"/>
              <a:buNone/>
            </a:pPr>
            <a:r>
              <a:rPr lang="en-US" altLang="zh-CN" sz="2200" b="1" dirty="0" smtClean="0">
                <a:latin typeface="Times New Roman" pitchFamily="18" charset="0"/>
              </a:rPr>
              <a:t>  pipe</a:t>
            </a:r>
            <a:r>
              <a:rPr lang="zh-CN" altLang="en-US" sz="2200" b="1" dirty="0" smtClean="0">
                <a:latin typeface="Times New Roman" pitchFamily="18" charset="0"/>
              </a:rPr>
              <a:t>（</a:t>
            </a:r>
            <a:r>
              <a:rPr lang="en-US" altLang="zh-CN" sz="2200" b="1" dirty="0" err="1" smtClean="0">
                <a:latin typeface="Times New Roman" pitchFamily="18" charset="0"/>
              </a:rPr>
              <a:t>fd</a:t>
            </a:r>
            <a:r>
              <a:rPr lang="zh-CN" altLang="en-US" sz="2200" b="1" dirty="0" smtClean="0">
                <a:latin typeface="Times New Roman" pitchFamily="18" charset="0"/>
              </a:rPr>
              <a:t>） </a:t>
            </a:r>
            <a:r>
              <a:rPr lang="en-US" altLang="zh-CN" sz="2200" b="1" dirty="0" err="1" smtClean="0">
                <a:latin typeface="Times New Roman" pitchFamily="18" charset="0"/>
              </a:rPr>
              <a:t>int</a:t>
            </a:r>
            <a:r>
              <a:rPr lang="en-US" altLang="zh-CN" sz="2200" b="1" dirty="0" smtClean="0">
                <a:latin typeface="Times New Roman" pitchFamily="18" charset="0"/>
              </a:rPr>
              <a:t> </a:t>
            </a:r>
            <a:r>
              <a:rPr lang="en-US" altLang="zh-CN" sz="2200" b="1" dirty="0" err="1" smtClean="0">
                <a:latin typeface="Times New Roman" pitchFamily="18" charset="0"/>
              </a:rPr>
              <a:t>fd</a:t>
            </a:r>
            <a:r>
              <a:rPr lang="en-US" altLang="zh-CN" sz="2200" b="1" dirty="0" smtClean="0">
                <a:latin typeface="Times New Roman" pitchFamily="18" charset="0"/>
              </a:rPr>
              <a:t>[2]     </a:t>
            </a:r>
            <a:r>
              <a:rPr lang="zh-CN" altLang="en-US" sz="2200" b="1" dirty="0" smtClean="0">
                <a:latin typeface="Times New Roman" pitchFamily="18" charset="0"/>
              </a:rPr>
              <a:t>建立一条同步通信管道，</a:t>
            </a:r>
            <a:r>
              <a:rPr lang="en-US" altLang="zh-CN" sz="2400" dirty="0" smtClean="0"/>
              <a:t> </a:t>
            </a:r>
            <a:r>
              <a:rPr lang="zh-CN" altLang="en-US" sz="2200" b="1" dirty="0" smtClean="0">
                <a:latin typeface="Times New Roman" pitchFamily="18" charset="0"/>
              </a:rPr>
              <a:t>其中</a:t>
            </a:r>
            <a:r>
              <a:rPr lang="en-US" altLang="zh-CN" sz="2200" b="1" dirty="0" err="1" smtClean="0">
                <a:latin typeface="Times New Roman" pitchFamily="18" charset="0"/>
              </a:rPr>
              <a:t>fd</a:t>
            </a:r>
            <a:r>
              <a:rPr lang="en-US" altLang="zh-CN" sz="2200" b="1" dirty="0" smtClean="0">
                <a:latin typeface="Times New Roman" pitchFamily="18" charset="0"/>
              </a:rPr>
              <a:t> [1] </a:t>
            </a:r>
            <a:r>
              <a:rPr lang="zh-CN" altLang="en-US" sz="2200" b="1" dirty="0" smtClean="0">
                <a:latin typeface="Times New Roman" pitchFamily="18" charset="0"/>
              </a:rPr>
              <a:t>是写入端，</a:t>
            </a:r>
            <a:endParaRPr lang="en-US" altLang="zh-CN" sz="2200" b="1" dirty="0" smtClean="0">
              <a:latin typeface="Times New Roman" pitchFamily="18" charset="0"/>
            </a:endParaRPr>
          </a:p>
          <a:p>
            <a:pPr>
              <a:buFont typeface="Wingdings" pitchFamily="2" charset="2"/>
              <a:buNone/>
            </a:pPr>
            <a:r>
              <a:rPr lang="en-US" altLang="zh-CN" sz="2200" b="1" dirty="0" smtClean="0">
                <a:latin typeface="Times New Roman" pitchFamily="18" charset="0"/>
              </a:rPr>
              <a:t>				  </a:t>
            </a:r>
            <a:r>
              <a:rPr lang="en-US" altLang="zh-CN" sz="2200" b="1" dirty="0" err="1" smtClean="0">
                <a:latin typeface="Times New Roman" pitchFamily="18" charset="0"/>
              </a:rPr>
              <a:t>fd</a:t>
            </a:r>
            <a:r>
              <a:rPr lang="en-US" altLang="zh-CN" sz="2200" b="1" dirty="0" smtClean="0">
                <a:latin typeface="Times New Roman" pitchFamily="18" charset="0"/>
              </a:rPr>
              <a:t> [0] </a:t>
            </a:r>
            <a:r>
              <a:rPr lang="zh-CN" altLang="en-US" sz="2200" b="1" dirty="0" smtClean="0">
                <a:latin typeface="Times New Roman" pitchFamily="18" charset="0"/>
              </a:rPr>
              <a:t>是读出端</a:t>
            </a:r>
          </a:p>
          <a:p>
            <a:pPr>
              <a:lnSpc>
                <a:spcPct val="120000"/>
              </a:lnSpc>
              <a:spcBef>
                <a:spcPct val="10000"/>
              </a:spcBef>
              <a:buFont typeface="Wingdings" pitchFamily="2" charset="2"/>
              <a:buNone/>
            </a:pPr>
            <a:r>
              <a:rPr lang="zh-CN" altLang="en-US" sz="2200" dirty="0" smtClean="0">
                <a:latin typeface="Times New Roman" pitchFamily="18" charset="0"/>
              </a:rPr>
              <a:t>  </a:t>
            </a:r>
            <a:r>
              <a:rPr lang="en-US" altLang="zh-CN" sz="2200" b="1" dirty="0" smtClean="0">
                <a:latin typeface="Times New Roman" pitchFamily="18" charset="0"/>
              </a:rPr>
              <a:t>write(</a:t>
            </a:r>
            <a:r>
              <a:rPr lang="en-US" altLang="zh-CN" sz="2200" b="1" dirty="0" err="1" smtClean="0">
                <a:latin typeface="Times New Roman" pitchFamily="18" charset="0"/>
              </a:rPr>
              <a:t>fd</a:t>
            </a:r>
            <a:r>
              <a:rPr lang="en-US" altLang="zh-CN" sz="2200" b="1" dirty="0" smtClean="0">
                <a:latin typeface="Times New Roman" pitchFamily="18" charset="0"/>
              </a:rPr>
              <a:t>[1],</a:t>
            </a:r>
            <a:r>
              <a:rPr lang="en-US" altLang="zh-CN" sz="2200" b="1" dirty="0" err="1" smtClean="0">
                <a:latin typeface="Times New Roman" pitchFamily="18" charset="0"/>
              </a:rPr>
              <a:t>buf,size</a:t>
            </a:r>
            <a:r>
              <a:rPr lang="en-US" altLang="zh-CN" sz="2200" b="1" dirty="0" smtClean="0">
                <a:latin typeface="Times New Roman" pitchFamily="18" charset="0"/>
              </a:rPr>
              <a:t>)     </a:t>
            </a:r>
            <a:r>
              <a:rPr lang="zh-CN" altLang="en-US" sz="2200" b="1" dirty="0" smtClean="0">
                <a:latin typeface="Times New Roman" pitchFamily="18" charset="0"/>
              </a:rPr>
              <a:t>把</a:t>
            </a:r>
            <a:r>
              <a:rPr lang="en-US" altLang="zh-CN" sz="2200" b="1" dirty="0" err="1" smtClean="0">
                <a:latin typeface="Times New Roman" pitchFamily="18" charset="0"/>
              </a:rPr>
              <a:t>buf</a:t>
            </a:r>
            <a:r>
              <a:rPr lang="zh-CN" altLang="en-US" sz="2200" b="1" dirty="0" smtClean="0">
                <a:latin typeface="Times New Roman" pitchFamily="18" charset="0"/>
              </a:rPr>
              <a:t>中长度为</a:t>
            </a:r>
            <a:r>
              <a:rPr lang="en-US" altLang="zh-CN" sz="2200" b="1" dirty="0" smtClean="0">
                <a:latin typeface="Times New Roman" pitchFamily="18" charset="0"/>
              </a:rPr>
              <a:t>size</a:t>
            </a:r>
            <a:r>
              <a:rPr lang="zh-CN" altLang="en-US" sz="2200" b="1" dirty="0" smtClean="0">
                <a:latin typeface="Times New Roman" pitchFamily="18" charset="0"/>
              </a:rPr>
              <a:t>的消息送入管道入口</a:t>
            </a:r>
          </a:p>
          <a:p>
            <a:pPr>
              <a:lnSpc>
                <a:spcPct val="120000"/>
              </a:lnSpc>
              <a:spcBef>
                <a:spcPct val="10000"/>
              </a:spcBef>
              <a:buFont typeface="Wingdings" pitchFamily="2" charset="2"/>
              <a:buNone/>
            </a:pPr>
            <a:r>
              <a:rPr lang="en-US" altLang="zh-CN" sz="2200" b="1" dirty="0" smtClean="0">
                <a:latin typeface="Times New Roman" pitchFamily="18" charset="0"/>
              </a:rPr>
              <a:t>  read(</a:t>
            </a:r>
            <a:r>
              <a:rPr lang="en-US" altLang="zh-CN" sz="2200" b="1" dirty="0" err="1" smtClean="0">
                <a:latin typeface="Times New Roman" pitchFamily="18" charset="0"/>
              </a:rPr>
              <a:t>fd</a:t>
            </a:r>
            <a:r>
              <a:rPr lang="en-US" altLang="zh-CN" sz="2200" b="1" dirty="0" smtClean="0">
                <a:latin typeface="Times New Roman" pitchFamily="18" charset="0"/>
              </a:rPr>
              <a:t>[0],</a:t>
            </a:r>
            <a:r>
              <a:rPr lang="en-US" altLang="zh-CN" sz="2200" b="1" dirty="0" err="1" smtClean="0">
                <a:latin typeface="Times New Roman" pitchFamily="18" charset="0"/>
              </a:rPr>
              <a:t>buf,size</a:t>
            </a:r>
            <a:r>
              <a:rPr lang="en-US" altLang="zh-CN" sz="2200" b="1" dirty="0" smtClean="0">
                <a:latin typeface="Times New Roman" pitchFamily="18" charset="0"/>
              </a:rPr>
              <a:t>)</a:t>
            </a:r>
            <a:r>
              <a:rPr lang="en-US" altLang="zh-CN" sz="2200" dirty="0" smtClean="0">
                <a:latin typeface="Times New Roman" pitchFamily="18" charset="0"/>
              </a:rPr>
              <a:t>      </a:t>
            </a:r>
            <a:r>
              <a:rPr lang="zh-CN" altLang="en-US" sz="2200" b="1" dirty="0" smtClean="0">
                <a:latin typeface="Times New Roman" pitchFamily="18" charset="0"/>
              </a:rPr>
              <a:t>从管道出口读出长度为</a:t>
            </a:r>
            <a:r>
              <a:rPr lang="en-US" altLang="zh-CN" sz="2200" b="1" dirty="0" smtClean="0">
                <a:latin typeface="Times New Roman" pitchFamily="18" charset="0"/>
              </a:rPr>
              <a:t>size</a:t>
            </a:r>
            <a:r>
              <a:rPr lang="zh-CN" altLang="en-US" sz="2200" b="1" dirty="0" smtClean="0">
                <a:latin typeface="Times New Roman" pitchFamily="18" charset="0"/>
              </a:rPr>
              <a:t>的消息放入</a:t>
            </a:r>
            <a:r>
              <a:rPr lang="en-US" altLang="zh-CN" sz="2200" b="1" dirty="0" err="1" smtClean="0">
                <a:latin typeface="Times New Roman" pitchFamily="18" charset="0"/>
              </a:rPr>
              <a:t>buf</a:t>
            </a:r>
            <a:r>
              <a:rPr lang="zh-CN" altLang="en-US" sz="2200" b="1" dirty="0" smtClean="0">
                <a:latin typeface="Times New Roman" pitchFamily="18" charset="0"/>
              </a:rPr>
              <a:t>中</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管道例子</a:t>
            </a:r>
          </a:p>
        </p:txBody>
      </p:sp>
      <p:sp>
        <p:nvSpPr>
          <p:cNvPr id="22531" name="Oval 3"/>
          <p:cNvSpPr>
            <a:spLocks noChangeArrowheads="1"/>
          </p:cNvSpPr>
          <p:nvPr/>
        </p:nvSpPr>
        <p:spPr bwMode="auto">
          <a:xfrm>
            <a:off x="1568450" y="3286125"/>
            <a:ext cx="576263" cy="576263"/>
          </a:xfrm>
          <a:prstGeom prst="ellipse">
            <a:avLst/>
          </a:prstGeom>
          <a:solidFill>
            <a:schemeClr val="accent1"/>
          </a:solidFill>
          <a:ln w="9525">
            <a:solidFill>
              <a:schemeClr val="tx1"/>
            </a:solidFill>
            <a:round/>
            <a:headEnd/>
            <a:tailEnd/>
          </a:ln>
        </p:spPr>
        <p:txBody>
          <a:bodyPr wrap="none" anchor="ctr"/>
          <a:lstStyle/>
          <a:p>
            <a:r>
              <a:rPr lang="en-US" altLang="zh-CN">
                <a:solidFill>
                  <a:schemeClr val="bg1"/>
                </a:solidFill>
              </a:rPr>
              <a:t>P1</a:t>
            </a:r>
          </a:p>
        </p:txBody>
      </p:sp>
      <p:sp>
        <p:nvSpPr>
          <p:cNvPr id="22532" name="Oval 4"/>
          <p:cNvSpPr>
            <a:spLocks noChangeArrowheads="1"/>
          </p:cNvSpPr>
          <p:nvPr/>
        </p:nvSpPr>
        <p:spPr bwMode="auto">
          <a:xfrm>
            <a:off x="1568450" y="4581525"/>
            <a:ext cx="576263" cy="576263"/>
          </a:xfrm>
          <a:prstGeom prst="ellipse">
            <a:avLst/>
          </a:prstGeom>
          <a:solidFill>
            <a:schemeClr val="accent1"/>
          </a:solidFill>
          <a:ln w="9525">
            <a:solidFill>
              <a:schemeClr val="tx1"/>
            </a:solidFill>
            <a:round/>
            <a:headEnd/>
            <a:tailEnd/>
          </a:ln>
        </p:spPr>
        <p:txBody>
          <a:bodyPr wrap="none" anchor="ctr"/>
          <a:lstStyle/>
          <a:p>
            <a:r>
              <a:rPr lang="en-US" altLang="zh-CN">
                <a:solidFill>
                  <a:schemeClr val="bg1"/>
                </a:solidFill>
              </a:rPr>
              <a:t>P2</a:t>
            </a:r>
          </a:p>
        </p:txBody>
      </p:sp>
      <p:sp>
        <p:nvSpPr>
          <p:cNvPr id="22533" name="Freeform 5"/>
          <p:cNvSpPr>
            <a:spLocks/>
          </p:cNvSpPr>
          <p:nvPr/>
        </p:nvSpPr>
        <p:spPr bwMode="auto">
          <a:xfrm>
            <a:off x="2216150" y="3573463"/>
            <a:ext cx="647700" cy="1223962"/>
          </a:xfrm>
          <a:custGeom>
            <a:avLst/>
            <a:gdLst>
              <a:gd name="T0" fmla="*/ 0 w 408"/>
              <a:gd name="T1" fmla="*/ 0 h 771"/>
              <a:gd name="T2" fmla="*/ 2147483647 w 408"/>
              <a:gd name="T3" fmla="*/ 0 h 771"/>
              <a:gd name="T4" fmla="*/ 2147483647 w 408"/>
              <a:gd name="T5" fmla="*/ 2147483647 h 771"/>
              <a:gd name="T6" fmla="*/ 0 w 408"/>
              <a:gd name="T7" fmla="*/ 2147483647 h 771"/>
              <a:gd name="T8" fmla="*/ 0 60000 65536"/>
              <a:gd name="T9" fmla="*/ 0 60000 65536"/>
              <a:gd name="T10" fmla="*/ 0 60000 65536"/>
              <a:gd name="T11" fmla="*/ 0 60000 65536"/>
              <a:gd name="T12" fmla="*/ 0 w 408"/>
              <a:gd name="T13" fmla="*/ 0 h 771"/>
              <a:gd name="T14" fmla="*/ 408 w 408"/>
              <a:gd name="T15" fmla="*/ 771 h 771"/>
            </a:gdLst>
            <a:ahLst/>
            <a:cxnLst>
              <a:cxn ang="T8">
                <a:pos x="T0" y="T1"/>
              </a:cxn>
              <a:cxn ang="T9">
                <a:pos x="T2" y="T3"/>
              </a:cxn>
              <a:cxn ang="T10">
                <a:pos x="T4" y="T5"/>
              </a:cxn>
              <a:cxn ang="T11">
                <a:pos x="T6" y="T7"/>
              </a:cxn>
            </a:cxnLst>
            <a:rect l="T12" t="T13" r="T14" b="T15"/>
            <a:pathLst>
              <a:path w="408" h="771">
                <a:moveTo>
                  <a:pt x="0" y="0"/>
                </a:moveTo>
                <a:lnTo>
                  <a:pt x="408" y="0"/>
                </a:lnTo>
                <a:lnTo>
                  <a:pt x="408" y="771"/>
                </a:lnTo>
                <a:lnTo>
                  <a:pt x="0" y="771"/>
                </a:lnTo>
              </a:path>
            </a:pathLst>
          </a:custGeom>
          <a:noFill/>
          <a:ln w="9525">
            <a:solidFill>
              <a:schemeClr val="tx1"/>
            </a:solidFill>
            <a:round/>
            <a:headEnd/>
            <a:tailEnd/>
          </a:ln>
        </p:spPr>
        <p:txBody>
          <a:bodyPr/>
          <a:lstStyle/>
          <a:p>
            <a:endParaRPr lang="zh-CN" altLang="en-US"/>
          </a:p>
        </p:txBody>
      </p:sp>
      <p:sp>
        <p:nvSpPr>
          <p:cNvPr id="22534" name="Line 6"/>
          <p:cNvSpPr>
            <a:spLocks noChangeShapeType="1"/>
          </p:cNvSpPr>
          <p:nvPr/>
        </p:nvSpPr>
        <p:spPr bwMode="auto">
          <a:xfrm>
            <a:off x="2908300" y="4149725"/>
            <a:ext cx="1295400" cy="0"/>
          </a:xfrm>
          <a:prstGeom prst="line">
            <a:avLst/>
          </a:prstGeom>
          <a:noFill/>
          <a:ln w="9525">
            <a:solidFill>
              <a:schemeClr val="tx1"/>
            </a:solidFill>
            <a:round/>
            <a:headEnd/>
            <a:tailEnd type="triangle" w="lg" len="lg"/>
          </a:ln>
        </p:spPr>
        <p:txBody>
          <a:bodyPr/>
          <a:lstStyle/>
          <a:p>
            <a:endParaRPr lang="zh-CN" altLang="en-US"/>
          </a:p>
        </p:txBody>
      </p:sp>
      <p:sp>
        <p:nvSpPr>
          <p:cNvPr id="22535" name="Rectangle 7"/>
          <p:cNvSpPr>
            <a:spLocks noChangeArrowheads="1"/>
          </p:cNvSpPr>
          <p:nvPr/>
        </p:nvSpPr>
        <p:spPr bwMode="auto">
          <a:xfrm>
            <a:off x="4232275" y="3933825"/>
            <a:ext cx="1871663" cy="5048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6" name="Line 8"/>
          <p:cNvSpPr>
            <a:spLocks noChangeShapeType="1"/>
          </p:cNvSpPr>
          <p:nvPr/>
        </p:nvSpPr>
        <p:spPr bwMode="auto">
          <a:xfrm flipV="1">
            <a:off x="6132513" y="4149725"/>
            <a:ext cx="1339850" cy="14288"/>
          </a:xfrm>
          <a:prstGeom prst="line">
            <a:avLst/>
          </a:prstGeom>
          <a:noFill/>
          <a:ln w="9525">
            <a:solidFill>
              <a:schemeClr val="tx1"/>
            </a:solidFill>
            <a:round/>
            <a:headEnd/>
            <a:tailEnd type="triangle" w="lg" len="lg"/>
          </a:ln>
        </p:spPr>
        <p:txBody>
          <a:bodyPr/>
          <a:lstStyle/>
          <a:p>
            <a:endParaRPr lang="zh-CN" altLang="en-US"/>
          </a:p>
        </p:txBody>
      </p:sp>
      <p:sp>
        <p:nvSpPr>
          <p:cNvPr id="22537" name="Oval 9"/>
          <p:cNvSpPr>
            <a:spLocks noChangeArrowheads="1"/>
          </p:cNvSpPr>
          <p:nvPr/>
        </p:nvSpPr>
        <p:spPr bwMode="auto">
          <a:xfrm>
            <a:off x="7500938" y="3689350"/>
            <a:ext cx="936625" cy="936625"/>
          </a:xfrm>
          <a:prstGeom prst="ellipse">
            <a:avLst/>
          </a:prstGeom>
          <a:solidFill>
            <a:schemeClr val="accent1"/>
          </a:solidFill>
          <a:ln w="9525">
            <a:solidFill>
              <a:schemeClr val="tx1"/>
            </a:solidFill>
            <a:round/>
            <a:headEnd/>
            <a:tailEnd/>
          </a:ln>
        </p:spPr>
        <p:txBody>
          <a:bodyPr wrap="none" anchor="ctr"/>
          <a:lstStyle/>
          <a:p>
            <a:r>
              <a:rPr lang="zh-CN" altLang="en-US" b="1">
                <a:solidFill>
                  <a:schemeClr val="bg1"/>
                </a:solidFill>
              </a:rPr>
              <a:t>父</a:t>
            </a:r>
          </a:p>
          <a:p>
            <a:r>
              <a:rPr lang="zh-CN" altLang="en-US" b="1">
                <a:solidFill>
                  <a:schemeClr val="bg1"/>
                </a:solidFill>
              </a:rPr>
              <a:t>进程</a:t>
            </a:r>
          </a:p>
        </p:txBody>
      </p:sp>
      <p:sp>
        <p:nvSpPr>
          <p:cNvPr id="22538" name="Text Box 10"/>
          <p:cNvSpPr txBox="1">
            <a:spLocks noChangeArrowheads="1"/>
          </p:cNvSpPr>
          <p:nvPr/>
        </p:nvSpPr>
        <p:spPr bwMode="auto">
          <a:xfrm>
            <a:off x="3152775" y="3592513"/>
            <a:ext cx="776288" cy="457200"/>
          </a:xfrm>
          <a:prstGeom prst="rect">
            <a:avLst/>
          </a:prstGeom>
          <a:noFill/>
          <a:ln w="9525">
            <a:noFill/>
            <a:miter lim="800000"/>
            <a:headEnd/>
            <a:tailEnd/>
          </a:ln>
        </p:spPr>
        <p:txBody>
          <a:bodyPr wrap="none">
            <a:spAutoFit/>
          </a:bodyPr>
          <a:lstStyle/>
          <a:p>
            <a:r>
              <a:rPr lang="en-US" altLang="zh-CN"/>
              <a:t>fd[1]</a:t>
            </a:r>
          </a:p>
        </p:txBody>
      </p:sp>
      <p:sp>
        <p:nvSpPr>
          <p:cNvPr id="22539" name="Text Box 11"/>
          <p:cNvSpPr txBox="1">
            <a:spLocks noChangeArrowheads="1"/>
          </p:cNvSpPr>
          <p:nvPr/>
        </p:nvSpPr>
        <p:spPr bwMode="auto">
          <a:xfrm>
            <a:off x="6335713" y="3621088"/>
            <a:ext cx="776287" cy="457200"/>
          </a:xfrm>
          <a:prstGeom prst="rect">
            <a:avLst/>
          </a:prstGeom>
          <a:noFill/>
          <a:ln w="9525">
            <a:noFill/>
            <a:miter lim="800000"/>
            <a:headEnd/>
            <a:tailEnd/>
          </a:ln>
        </p:spPr>
        <p:txBody>
          <a:bodyPr wrap="none">
            <a:spAutoFit/>
          </a:bodyPr>
          <a:lstStyle/>
          <a:p>
            <a:r>
              <a:rPr lang="en-US" altLang="zh-CN"/>
              <a:t>fd[0]</a:t>
            </a:r>
          </a:p>
        </p:txBody>
      </p:sp>
      <p:sp>
        <p:nvSpPr>
          <p:cNvPr id="22540" name="Text Box 12"/>
          <p:cNvSpPr txBox="1">
            <a:spLocks noChangeArrowheads="1"/>
          </p:cNvSpPr>
          <p:nvPr/>
        </p:nvSpPr>
        <p:spPr bwMode="auto">
          <a:xfrm>
            <a:off x="4622800" y="3376613"/>
            <a:ext cx="762000" cy="457200"/>
          </a:xfrm>
          <a:prstGeom prst="rect">
            <a:avLst/>
          </a:prstGeom>
          <a:noFill/>
          <a:ln w="9525">
            <a:noFill/>
            <a:miter lim="800000"/>
            <a:headEnd/>
            <a:tailEnd/>
          </a:ln>
        </p:spPr>
        <p:txBody>
          <a:bodyPr wrap="none">
            <a:spAutoFit/>
          </a:bodyPr>
          <a:lstStyle/>
          <a:p>
            <a:r>
              <a:rPr lang="en-US" altLang="zh-CN"/>
              <a:t>pipe</a:t>
            </a:r>
          </a:p>
        </p:txBody>
      </p:sp>
      <p:sp>
        <p:nvSpPr>
          <p:cNvPr id="22541" name="Text Box 13"/>
          <p:cNvSpPr txBox="1">
            <a:spLocks noChangeArrowheads="1"/>
          </p:cNvSpPr>
          <p:nvPr/>
        </p:nvSpPr>
        <p:spPr bwMode="auto">
          <a:xfrm>
            <a:off x="1281113" y="5805488"/>
            <a:ext cx="2595562" cy="457200"/>
          </a:xfrm>
          <a:prstGeom prst="rect">
            <a:avLst/>
          </a:prstGeom>
          <a:noFill/>
          <a:ln w="9525">
            <a:noFill/>
            <a:miter lim="800000"/>
            <a:headEnd/>
            <a:tailEnd/>
          </a:ln>
        </p:spPr>
        <p:txBody>
          <a:bodyPr wrap="none">
            <a:spAutoFit/>
          </a:bodyPr>
          <a:lstStyle/>
          <a:p>
            <a:r>
              <a:rPr lang="zh-CN" altLang="en-US" b="1">
                <a:solidFill>
                  <a:srgbClr val="FF66FF"/>
                </a:solidFill>
                <a:hlinkClick r:id="rId2" action="ppaction://hlinkfile"/>
              </a:rPr>
              <a:t>程序见文件</a:t>
            </a:r>
            <a:r>
              <a:rPr lang="en-US" altLang="zh-CN" b="1">
                <a:solidFill>
                  <a:srgbClr val="FF66FF"/>
                </a:solidFill>
                <a:hlinkClick r:id="rId2" action="ppaction://hlinkfile"/>
              </a:rPr>
              <a:t>pipe.c</a:t>
            </a:r>
            <a:endParaRPr lang="en-US" altLang="zh-CN" b="1">
              <a:solidFill>
                <a:srgbClr val="FF66FF"/>
              </a:solidFill>
            </a:endParaRPr>
          </a:p>
        </p:txBody>
      </p:sp>
      <p:sp>
        <p:nvSpPr>
          <p:cNvPr id="22542" name="Text Box 14"/>
          <p:cNvSpPr txBox="1">
            <a:spLocks noChangeArrowheads="1"/>
          </p:cNvSpPr>
          <p:nvPr/>
        </p:nvSpPr>
        <p:spPr bwMode="auto">
          <a:xfrm>
            <a:off x="920750" y="1792288"/>
            <a:ext cx="8353425" cy="1187450"/>
          </a:xfrm>
          <a:prstGeom prst="rect">
            <a:avLst/>
          </a:prstGeom>
          <a:noFill/>
          <a:ln w="9525">
            <a:noFill/>
            <a:miter lim="800000"/>
            <a:headEnd/>
            <a:tailEnd/>
          </a:ln>
        </p:spPr>
        <p:txBody>
          <a:bodyPr>
            <a:spAutoFit/>
          </a:bodyPr>
          <a:lstStyle/>
          <a:p>
            <a:pPr algn="l"/>
            <a:r>
              <a:rPr lang="zh-CN" altLang="en-US" b="1"/>
              <a:t>       编写一程序，建立一个管道。同时，父进程生成子进程</a:t>
            </a:r>
            <a:r>
              <a:rPr lang="en-US" altLang="zh-CN" b="1"/>
              <a:t>p1</a:t>
            </a:r>
            <a:r>
              <a:rPr lang="zh-CN" altLang="en-US" b="1"/>
              <a:t>，</a:t>
            </a:r>
            <a:r>
              <a:rPr lang="en-US" altLang="zh-CN" b="1"/>
              <a:t>p2</a:t>
            </a:r>
            <a:r>
              <a:rPr lang="zh-CN" altLang="en-US" b="1"/>
              <a:t>，这两个子进程分别向管道中写入各自的字符串，父进程读出他们。 </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4400" dirty="0" smtClean="0">
                <a:solidFill>
                  <a:srgbClr val="FF0000"/>
                </a:solidFill>
                <a:latin typeface="隶书" pitchFamily="49" charset="-122"/>
                <a:ea typeface="隶书" pitchFamily="49" charset="-122"/>
              </a:rPr>
              <a:t>思考</a:t>
            </a:r>
          </a:p>
        </p:txBody>
      </p:sp>
      <p:sp>
        <p:nvSpPr>
          <p:cNvPr id="23555" name="内容占位符 2"/>
          <p:cNvSpPr>
            <a:spLocks noGrp="1"/>
          </p:cNvSpPr>
          <p:nvPr>
            <p:ph idx="1"/>
          </p:nvPr>
        </p:nvSpPr>
        <p:spPr>
          <a:xfrm>
            <a:off x="742950" y="1981200"/>
            <a:ext cx="8420100" cy="2887960"/>
          </a:xfrm>
        </p:spPr>
        <p:txBody>
          <a:bodyPr/>
          <a:lstStyle/>
          <a:p>
            <a:pPr>
              <a:lnSpc>
                <a:spcPct val="150000"/>
              </a:lnSpc>
              <a:spcBef>
                <a:spcPct val="0"/>
              </a:spcBef>
            </a:pPr>
            <a:r>
              <a:rPr lang="zh-CN" altLang="en-US" b="1" dirty="0" smtClean="0"/>
              <a:t> 程序中的</a:t>
            </a:r>
            <a:r>
              <a:rPr lang="en-US" altLang="zh-CN" b="1" dirty="0" smtClean="0"/>
              <a:t>sleep(5)</a:t>
            </a:r>
            <a:r>
              <a:rPr lang="zh-CN" altLang="en-US" b="1" dirty="0" smtClean="0"/>
              <a:t>起什么作用？</a:t>
            </a:r>
          </a:p>
          <a:p>
            <a:pPr>
              <a:lnSpc>
                <a:spcPct val="150000"/>
              </a:lnSpc>
              <a:spcBef>
                <a:spcPct val="0"/>
              </a:spcBef>
            </a:pPr>
            <a:r>
              <a:rPr lang="zh-CN" altLang="en-US" b="1" dirty="0" smtClean="0"/>
              <a:t> 子进程</a:t>
            </a:r>
            <a:r>
              <a:rPr lang="en-US" altLang="zh-CN" b="1" dirty="0" smtClean="0"/>
              <a:t>1</a:t>
            </a:r>
            <a:r>
              <a:rPr lang="zh-CN" altLang="en-US" b="1" dirty="0" smtClean="0"/>
              <a:t>和</a:t>
            </a:r>
            <a:r>
              <a:rPr lang="en-US" altLang="zh-CN" b="1" dirty="0" smtClean="0"/>
              <a:t>2</a:t>
            </a:r>
            <a:r>
              <a:rPr lang="zh-CN" altLang="en-US" b="1" dirty="0" smtClean="0"/>
              <a:t>为什么也能对管道进行操作？</a:t>
            </a:r>
            <a:endParaRPr lang="en-US" altLang="zh-CN" b="1" dirty="0" smtClean="0"/>
          </a:p>
          <a:p>
            <a:pPr>
              <a:lnSpc>
                <a:spcPct val="150000"/>
              </a:lnSpc>
              <a:spcBef>
                <a:spcPct val="0"/>
              </a:spcBef>
            </a:pPr>
            <a:r>
              <a:rPr lang="zh-CN" altLang="en-US" b="1" dirty="0" smtClean="0"/>
              <a:t> 读写的同步如何实现的？ </a:t>
            </a:r>
          </a:p>
          <a:p>
            <a:pPr>
              <a:lnSpc>
                <a:spcPct val="150000"/>
              </a:lnSpc>
              <a:spcBef>
                <a:spcPct val="0"/>
              </a:spcBef>
            </a:pPr>
            <a:endParaRPr lang="zh-CN" altLang="en-US" b="1" dirty="0" smtClean="0"/>
          </a:p>
          <a:p>
            <a:pPr>
              <a:lnSpc>
                <a:spcPct val="150000"/>
              </a:lnSpc>
              <a:spcBef>
                <a:spcPct val="0"/>
              </a:spcBef>
            </a:pPr>
            <a:endParaRPr lang="zh-CN" altLang="en-US" dirty="0" smtClean="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消息队列、共享内存、管道的区别</a:t>
            </a:r>
          </a:p>
        </p:txBody>
      </p:sp>
      <p:sp>
        <p:nvSpPr>
          <p:cNvPr id="24579" name="内容占位符 2"/>
          <p:cNvSpPr>
            <a:spLocks noGrp="1"/>
          </p:cNvSpPr>
          <p:nvPr>
            <p:ph idx="1"/>
          </p:nvPr>
        </p:nvSpPr>
        <p:spPr>
          <a:xfrm>
            <a:off x="1030288" y="1916113"/>
            <a:ext cx="8099425" cy="4495800"/>
          </a:xfrm>
        </p:spPr>
        <p:txBody>
          <a:bodyPr/>
          <a:lstStyle/>
          <a:p>
            <a:pPr>
              <a:lnSpc>
                <a:spcPct val="120000"/>
              </a:lnSpc>
            </a:pPr>
            <a:r>
              <a:rPr lang="zh-CN" altLang="en-US" sz="2800" b="1" smtClean="0"/>
              <a:t>消息队列自身有同步机制；但不支持广播机制； 当传输大量数据时，花费较高；</a:t>
            </a:r>
            <a:endParaRPr lang="en-US" altLang="zh-CN" sz="2800" b="1" smtClean="0"/>
          </a:p>
          <a:p>
            <a:pPr>
              <a:lnSpc>
                <a:spcPct val="120000"/>
              </a:lnSpc>
            </a:pPr>
            <a:r>
              <a:rPr lang="zh-CN" altLang="en-US" sz="2800" b="1" smtClean="0"/>
              <a:t>共享内存必须自己考虑同步问题，但支持广播机制；当传输大量数据时，系统开销小；</a:t>
            </a:r>
            <a:endParaRPr lang="en-US" altLang="zh-CN" sz="2800" b="1" smtClean="0"/>
          </a:p>
          <a:p>
            <a:pPr>
              <a:lnSpc>
                <a:spcPct val="120000"/>
              </a:lnSpc>
            </a:pPr>
            <a:r>
              <a:rPr lang="zh-CN" altLang="en-US" sz="2800" b="1" smtClean="0"/>
              <a:t>管道能传递大量数据，但只支持半双工，只能用于有血缘关系的进程之间。</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rgbClr val="FFFF00"/>
                </a:solidFill>
              </a:rPr>
              <a:t>小结 </a:t>
            </a:r>
            <a:endParaRPr lang="zh-CN" altLang="en-US" sz="4000" dirty="0">
              <a:solidFill>
                <a:srgbClr val="FFFF00"/>
              </a:solidFill>
            </a:endParaRPr>
          </a:p>
        </p:txBody>
      </p:sp>
      <p:sp>
        <p:nvSpPr>
          <p:cNvPr id="3" name="内容占位符 2"/>
          <p:cNvSpPr>
            <a:spLocks noGrp="1"/>
          </p:cNvSpPr>
          <p:nvPr>
            <p:ph idx="1"/>
          </p:nvPr>
        </p:nvSpPr>
        <p:spPr/>
        <p:txBody>
          <a:bodyPr/>
          <a:lstStyle/>
          <a:p>
            <a:r>
              <a:rPr lang="zh-CN" altLang="en-US" b="1" dirty="0" smtClean="0">
                <a:latin typeface="Times New Roman" pitchFamily="18" charset="0"/>
                <a:cs typeface="Times New Roman" pitchFamily="18" charset="0"/>
              </a:rPr>
              <a:t>低级通信和高级通信</a:t>
            </a:r>
            <a:endParaRPr lang="en-US" altLang="zh-CN" b="1" dirty="0" smtClean="0">
              <a:latin typeface="Times New Roman" pitchFamily="18" charset="0"/>
              <a:cs typeface="Times New Roman" pitchFamily="18" charset="0"/>
            </a:endParaRPr>
          </a:p>
          <a:p>
            <a:r>
              <a:rPr lang="zh-CN" altLang="en-US" b="1" dirty="0" smtClean="0">
                <a:latin typeface="Times New Roman" pitchFamily="18" charset="0"/>
                <a:cs typeface="Times New Roman" pitchFamily="18" charset="0"/>
              </a:rPr>
              <a:t>消息缓冲队列</a:t>
            </a:r>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Linux</a:t>
            </a:r>
            <a:r>
              <a:rPr lang="zh-CN" altLang="en-US" b="1" dirty="0" smtClean="0">
                <a:latin typeface="Times New Roman" pitchFamily="18" charset="0"/>
                <a:cs typeface="Times New Roman" pitchFamily="18" charset="0"/>
              </a:rPr>
              <a:t>中的进程间通信（消息队列、共享内存、管道）（</a:t>
            </a:r>
            <a:r>
              <a:rPr lang="zh-CN" altLang="en-US" b="1" dirty="0" smtClean="0">
                <a:solidFill>
                  <a:srgbClr val="FF0000"/>
                </a:solidFill>
                <a:latin typeface="Times New Roman" pitchFamily="18" charset="0"/>
                <a:cs typeface="Times New Roman" pitchFamily="18" charset="0"/>
              </a:rPr>
              <a:t>重点</a:t>
            </a:r>
            <a:r>
              <a:rPr lang="zh-CN" altLang="en-US" b="1" dirty="0" smtClean="0">
                <a:latin typeface="Times New Roman" pitchFamily="18" charset="0"/>
                <a:cs typeface="Times New Roman" pitchFamily="18" charset="0"/>
              </a:rPr>
              <a:t>） </a:t>
            </a:r>
            <a:endParaRPr lang="zh-CN" alt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5821921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消息传递通信的实现方法</a:t>
            </a:r>
          </a:p>
        </p:txBody>
      </p:sp>
      <p:sp>
        <p:nvSpPr>
          <p:cNvPr id="6147" name="Rectangle 3"/>
          <p:cNvSpPr>
            <a:spLocks noGrp="1" noChangeArrowheads="1"/>
          </p:cNvSpPr>
          <p:nvPr>
            <p:ph type="body" idx="1"/>
          </p:nvPr>
        </p:nvSpPr>
        <p:spPr>
          <a:xfrm>
            <a:off x="488950" y="1871663"/>
            <a:ext cx="9201150" cy="5157787"/>
          </a:xfrm>
        </p:spPr>
        <p:txBody>
          <a:bodyPr/>
          <a:lstStyle/>
          <a:p>
            <a:pPr>
              <a:lnSpc>
                <a:spcPct val="120000"/>
              </a:lnSpc>
              <a:spcBef>
                <a:spcPct val="10000"/>
              </a:spcBef>
              <a:buFont typeface="Wingdings" pitchFamily="2" charset="2"/>
              <a:buNone/>
            </a:pPr>
            <a:r>
              <a:rPr lang="zh-CN" altLang="en-US" sz="2200" b="1" smtClean="0"/>
              <a:t>   进程间的数据交换以格式化的消息为单位。分为直接通信和间接通信</a:t>
            </a:r>
            <a:endParaRPr lang="zh-CN" altLang="en-US" sz="2200" b="1" smtClean="0">
              <a:solidFill>
                <a:srgbClr val="FF66FF"/>
              </a:solidFill>
            </a:endParaRPr>
          </a:p>
          <a:p>
            <a:pPr>
              <a:lnSpc>
                <a:spcPct val="120000"/>
              </a:lnSpc>
              <a:spcBef>
                <a:spcPct val="10000"/>
              </a:spcBef>
            </a:pPr>
            <a:r>
              <a:rPr lang="zh-CN" altLang="en-US" sz="2200" b="1" smtClean="0">
                <a:solidFill>
                  <a:srgbClr val="FFFF00"/>
                </a:solidFill>
              </a:rPr>
              <a:t>直接通信方式</a:t>
            </a:r>
            <a:r>
              <a:rPr lang="zh-CN" altLang="en-US" sz="2200" b="1" smtClean="0"/>
              <a:t>：将发送进程利用</a:t>
            </a:r>
            <a:r>
              <a:rPr lang="en-US" altLang="zh-CN" sz="2200" b="1" smtClean="0"/>
              <a:t>OS</a:t>
            </a:r>
            <a:r>
              <a:rPr lang="zh-CN" altLang="en-US" sz="2200" b="1" smtClean="0"/>
              <a:t>所提供的发送命令，直接把消息发送给目标进程。</a:t>
            </a:r>
            <a:r>
              <a:rPr kumimoji="1" lang="zh-CN" altLang="en-US" sz="2200" b="1" smtClean="0"/>
              <a:t>通常，系统提供下述两条通信命令</a:t>
            </a:r>
            <a:r>
              <a:rPr kumimoji="1" lang="en-US" altLang="zh-CN" sz="2200" b="1" smtClean="0"/>
              <a:t>(</a:t>
            </a:r>
            <a:r>
              <a:rPr kumimoji="1" lang="zh-CN" altLang="en-US" sz="2200" b="1" smtClean="0"/>
              <a:t>原语</a:t>
            </a:r>
            <a:r>
              <a:rPr kumimoji="1" lang="en-US" altLang="zh-CN" sz="2200" b="1" smtClean="0"/>
              <a:t>)</a:t>
            </a:r>
            <a:r>
              <a:rPr kumimoji="1" lang="zh-CN" altLang="en-US" sz="2200" b="1" smtClean="0"/>
              <a:t>：</a:t>
            </a:r>
          </a:p>
          <a:p>
            <a:pPr>
              <a:lnSpc>
                <a:spcPct val="120000"/>
              </a:lnSpc>
              <a:spcBef>
                <a:spcPct val="10000"/>
              </a:spcBef>
              <a:buFont typeface="Wingdings" pitchFamily="2" charset="2"/>
              <a:buNone/>
            </a:pPr>
            <a:r>
              <a:rPr kumimoji="1" lang="zh-CN" altLang="en-US" sz="2200" b="1" smtClean="0"/>
              <a:t>       </a:t>
            </a:r>
            <a:r>
              <a:rPr kumimoji="1" lang="en-US" altLang="zh-CN" sz="2200" b="1" smtClean="0"/>
              <a:t>Send(Receiver, message); </a:t>
            </a:r>
            <a:r>
              <a:rPr kumimoji="1" lang="zh-CN" altLang="en-US" sz="2200" b="1" smtClean="0"/>
              <a:t>发送一个消息给接收进程；</a:t>
            </a:r>
          </a:p>
          <a:p>
            <a:pPr>
              <a:lnSpc>
                <a:spcPct val="120000"/>
              </a:lnSpc>
              <a:spcBef>
                <a:spcPct val="10000"/>
              </a:spcBef>
              <a:buFont typeface="Wingdings" pitchFamily="2" charset="2"/>
              <a:buNone/>
            </a:pPr>
            <a:r>
              <a:rPr kumimoji="1" lang="zh-CN" altLang="en-US" sz="2200" b="1" smtClean="0"/>
              <a:t>       </a:t>
            </a:r>
            <a:r>
              <a:rPr kumimoji="1" lang="en-US" altLang="zh-CN" sz="2200" b="1" smtClean="0"/>
              <a:t>Receive(Sender, message); </a:t>
            </a:r>
            <a:r>
              <a:rPr kumimoji="1" lang="zh-CN" altLang="en-US" sz="2200" b="1" smtClean="0"/>
              <a:t>接收</a:t>
            </a:r>
            <a:r>
              <a:rPr kumimoji="1" lang="en-US" altLang="zh-CN" sz="2200" b="1" smtClean="0"/>
              <a:t>Sender</a:t>
            </a:r>
            <a:r>
              <a:rPr kumimoji="1" lang="zh-CN" altLang="en-US" sz="2200" b="1" smtClean="0"/>
              <a:t>发来的消息；</a:t>
            </a:r>
            <a:endParaRPr lang="zh-CN" altLang="en-US" sz="2200" b="1" smtClean="0"/>
          </a:p>
          <a:p>
            <a:pPr>
              <a:lnSpc>
                <a:spcPct val="120000"/>
              </a:lnSpc>
              <a:spcBef>
                <a:spcPct val="10000"/>
              </a:spcBef>
            </a:pPr>
            <a:r>
              <a:rPr lang="zh-CN" altLang="en-US" sz="2200" b="1" smtClean="0">
                <a:solidFill>
                  <a:srgbClr val="FFFF00"/>
                </a:solidFill>
              </a:rPr>
              <a:t>间接通信方式</a:t>
            </a:r>
            <a:r>
              <a:rPr lang="zh-CN" altLang="en-US" sz="2200" b="1" smtClean="0"/>
              <a:t>：进程间需要通过某种中间实体（即信箱）来进行通信，发送进程将消息投入信箱，而接受进程则从信箱中取得消息。</a:t>
            </a:r>
            <a:r>
              <a:rPr lang="en-US" altLang="zh-CN" sz="2200" b="1" smtClean="0"/>
              <a:t>OS</a:t>
            </a:r>
            <a:r>
              <a:rPr lang="zh-CN" altLang="en-US" sz="2200" b="1" smtClean="0"/>
              <a:t>提供若干条原语分别用于信箱的创建、撤消和消息的发送、接收等。</a:t>
            </a:r>
          </a:p>
          <a:p>
            <a:pPr lvl="1">
              <a:lnSpc>
                <a:spcPct val="120000"/>
              </a:lnSpc>
              <a:spcBef>
                <a:spcPct val="10000"/>
              </a:spcBef>
              <a:buFontTx/>
              <a:buNone/>
            </a:pPr>
            <a:r>
              <a:rPr kumimoji="1" lang="en-US" altLang="zh-CN" sz="2200" b="1" smtClean="0"/>
              <a:t>Send(mailbox, message); </a:t>
            </a:r>
            <a:r>
              <a:rPr kumimoji="1" lang="zh-CN" altLang="en-US" sz="2200" b="1" smtClean="0"/>
              <a:t>将一个消息发送到指定信箱；</a:t>
            </a:r>
          </a:p>
          <a:p>
            <a:pPr lvl="1">
              <a:lnSpc>
                <a:spcPct val="120000"/>
              </a:lnSpc>
              <a:spcBef>
                <a:spcPct val="10000"/>
              </a:spcBef>
              <a:buFontTx/>
              <a:buNone/>
            </a:pPr>
            <a:r>
              <a:rPr kumimoji="1" lang="en-US" altLang="zh-CN" sz="2200" b="1" smtClean="0"/>
              <a:t>Receive(mailbox, message); </a:t>
            </a:r>
            <a:r>
              <a:rPr kumimoji="1" lang="zh-CN" altLang="en-US" sz="2200" b="1" smtClean="0"/>
              <a:t>从指定信箱中接收一个消息。 </a:t>
            </a:r>
            <a:endParaRPr kumimoji="1" lang="en-US" altLang="zh-CN" sz="2200" b="1"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消息缓冲队列通信机制</a:t>
            </a:r>
            <a:endParaRPr lang="en-US" altLang="zh-CN" sz="4400" smtClean="0">
              <a:latin typeface="隶书" pitchFamily="49" charset="-122"/>
              <a:ea typeface="隶书" pitchFamily="49" charset="-122"/>
            </a:endParaRPr>
          </a:p>
        </p:txBody>
      </p:sp>
      <p:sp>
        <p:nvSpPr>
          <p:cNvPr id="7171" name="Rectangle 3"/>
          <p:cNvSpPr>
            <a:spLocks noGrp="1" noChangeArrowheads="1"/>
          </p:cNvSpPr>
          <p:nvPr>
            <p:ph type="body" idx="1"/>
          </p:nvPr>
        </p:nvSpPr>
        <p:spPr>
          <a:xfrm>
            <a:off x="742950" y="1628775"/>
            <a:ext cx="8420100" cy="4495800"/>
          </a:xfrm>
        </p:spPr>
        <p:txBody>
          <a:bodyPr/>
          <a:lstStyle/>
          <a:p>
            <a:pPr>
              <a:lnSpc>
                <a:spcPct val="120000"/>
              </a:lnSpc>
              <a:spcBef>
                <a:spcPct val="0"/>
              </a:spcBef>
              <a:buFont typeface="Wingdings" pitchFamily="2" charset="2"/>
              <a:buNone/>
            </a:pPr>
            <a:r>
              <a:rPr lang="zh-CN" altLang="en-US" sz="2400" b="1" smtClean="0">
                <a:latin typeface="宋体" charset="-122"/>
              </a:rPr>
              <a:t>      消息缓冲队列通信机制通过内存中公用的消息缓冲区进行进程通信。发送进程发送消息时，需申请一个消息缓冲区，并把自己的进程标识符和有关消息的内容填入消息缓冲区，然后将该消息缓冲区插入到接受进程的消息缓冲队列中；接收进程接收消息时，需从自己的消息缓冲队列中摘下一个消息缓冲区，取出其中的消息，然后把消息缓冲区归还给系统。</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1</a:t>
            </a:r>
            <a:r>
              <a:rPr lang="zh-CN" altLang="en-US" sz="2400" b="1" smtClean="0">
                <a:latin typeface="宋体" charset="-122"/>
              </a:rPr>
              <a:t>、数据结构；</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2</a:t>
            </a:r>
            <a:r>
              <a:rPr lang="zh-CN" altLang="en-US" sz="2400" b="1" smtClean="0">
                <a:latin typeface="宋体" charset="-122"/>
              </a:rPr>
              <a:t>、发送原语；</a:t>
            </a:r>
          </a:p>
          <a:p>
            <a:pPr>
              <a:lnSpc>
                <a:spcPct val="120000"/>
              </a:lnSpc>
              <a:spcBef>
                <a:spcPct val="0"/>
              </a:spcBef>
              <a:buFont typeface="Wingdings" pitchFamily="2" charset="2"/>
              <a:buNone/>
            </a:pPr>
            <a:r>
              <a:rPr lang="zh-CN" altLang="en-US" sz="2400" b="1" smtClean="0">
                <a:latin typeface="宋体" charset="-122"/>
              </a:rPr>
              <a:t>   </a:t>
            </a:r>
            <a:r>
              <a:rPr lang="en-US" altLang="zh-CN" sz="2400" b="1" smtClean="0">
                <a:latin typeface="宋体" charset="-122"/>
              </a:rPr>
              <a:t>3</a:t>
            </a:r>
            <a:r>
              <a:rPr lang="zh-CN" altLang="en-US" sz="2400" b="1" smtClean="0">
                <a:latin typeface="宋体" charset="-122"/>
              </a:rPr>
              <a:t>、接收原语。</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2950" y="404813"/>
            <a:ext cx="8420100" cy="1143000"/>
          </a:xfrm>
        </p:spPr>
        <p:txBody>
          <a:bodyPr/>
          <a:lstStyle/>
          <a:p>
            <a:r>
              <a:rPr lang="zh-CN" altLang="en-US" sz="4000" smtClean="0">
                <a:latin typeface="隶书" pitchFamily="49" charset="-122"/>
                <a:ea typeface="隶书" pitchFamily="49" charset="-122"/>
              </a:rPr>
              <a:t>消息缓冲队列通信机制中的数据结构</a:t>
            </a:r>
          </a:p>
        </p:txBody>
      </p:sp>
      <p:sp>
        <p:nvSpPr>
          <p:cNvPr id="8195" name="Rectangle 3"/>
          <p:cNvSpPr>
            <a:spLocks noGrp="1" noChangeArrowheads="1"/>
          </p:cNvSpPr>
          <p:nvPr>
            <p:ph type="body" idx="1"/>
          </p:nvPr>
        </p:nvSpPr>
        <p:spPr>
          <a:xfrm>
            <a:off x="704850" y="1700213"/>
            <a:ext cx="8818563" cy="4687887"/>
          </a:xfrm>
        </p:spPr>
        <p:txBody>
          <a:bodyPr/>
          <a:lstStyle/>
          <a:p>
            <a:pPr marL="495300" indent="-495300">
              <a:lnSpc>
                <a:spcPct val="120000"/>
              </a:lnSpc>
              <a:spcBef>
                <a:spcPct val="0"/>
              </a:spcBef>
              <a:buFont typeface="Wingdings" pitchFamily="2" charset="2"/>
              <a:buAutoNum type="arabicParenBoth"/>
            </a:pPr>
            <a:r>
              <a:rPr kumimoji="1" lang="zh-CN" altLang="en-US" sz="2800" b="1" dirty="0" smtClean="0"/>
              <a:t>消息缓冲区。在消息缓冲队列通信方式中，主要利用的数据结构是消息缓冲区。它可描述如下：</a:t>
            </a:r>
          </a:p>
          <a:p>
            <a:pPr marL="495300" indent="-495300">
              <a:lnSpc>
                <a:spcPct val="120000"/>
              </a:lnSpc>
              <a:spcBef>
                <a:spcPct val="0"/>
              </a:spcBef>
              <a:buFont typeface="Wingdings" pitchFamily="2" charset="2"/>
              <a:buNone/>
            </a:pPr>
            <a:endParaRPr kumimoji="1" lang="zh-CN" altLang="en-US" sz="2800" b="1" dirty="0" smtClean="0"/>
          </a:p>
          <a:p>
            <a:pPr marL="495300" indent="-495300">
              <a:lnSpc>
                <a:spcPct val="120000"/>
              </a:lnSpc>
              <a:spcBef>
                <a:spcPct val="0"/>
              </a:spcBef>
              <a:buFont typeface="Wingdings" pitchFamily="2" charset="2"/>
              <a:buNone/>
            </a:pPr>
            <a:r>
              <a:rPr kumimoji="1" lang="en-US" altLang="zh-CN" sz="2800" b="1" dirty="0" smtClean="0"/>
              <a:t>     type message buffer=record</a:t>
            </a:r>
          </a:p>
          <a:p>
            <a:pPr marL="495300" indent="-495300">
              <a:lnSpc>
                <a:spcPct val="120000"/>
              </a:lnSpc>
              <a:spcBef>
                <a:spcPct val="0"/>
              </a:spcBef>
              <a:buFont typeface="Wingdings" pitchFamily="2" charset="2"/>
              <a:buNone/>
            </a:pPr>
            <a:r>
              <a:rPr kumimoji="1" lang="en-US" altLang="zh-CN" sz="2800" b="1" dirty="0" smtClean="0"/>
              <a:t>         sender;    </a:t>
            </a:r>
            <a:r>
              <a:rPr kumimoji="1" lang="zh-CN" altLang="en-US" sz="2800" b="1" dirty="0" smtClean="0"/>
              <a:t>发送者进程标识符</a:t>
            </a:r>
          </a:p>
          <a:p>
            <a:pPr marL="495300" indent="-495300">
              <a:lnSpc>
                <a:spcPct val="120000"/>
              </a:lnSpc>
              <a:spcBef>
                <a:spcPct val="0"/>
              </a:spcBef>
              <a:buFont typeface="Wingdings" pitchFamily="2" charset="2"/>
              <a:buNone/>
            </a:pPr>
            <a:r>
              <a:rPr kumimoji="1" lang="zh-CN" altLang="en-US" sz="2800" b="1" dirty="0" smtClean="0"/>
              <a:t>	    </a:t>
            </a:r>
            <a:r>
              <a:rPr kumimoji="1" lang="en-US" altLang="zh-CN" sz="2800" b="1" dirty="0"/>
              <a:t> </a:t>
            </a:r>
            <a:r>
              <a:rPr kumimoji="1" lang="en-US" altLang="zh-CN" sz="2800" b="1" dirty="0" smtClean="0"/>
              <a:t> size;      </a:t>
            </a:r>
            <a:r>
              <a:rPr kumimoji="1" lang="zh-CN" altLang="en-US" sz="2800" b="1" dirty="0" smtClean="0"/>
              <a:t>消息长度</a:t>
            </a:r>
          </a:p>
          <a:p>
            <a:pPr marL="495300" indent="-495300">
              <a:lnSpc>
                <a:spcPct val="120000"/>
              </a:lnSpc>
              <a:spcBef>
                <a:spcPct val="0"/>
              </a:spcBef>
              <a:buFont typeface="Wingdings" pitchFamily="2" charset="2"/>
              <a:buNone/>
            </a:pPr>
            <a:r>
              <a:rPr kumimoji="1" lang="zh-CN" altLang="en-US" sz="2800" b="1" dirty="0" smtClean="0"/>
              <a:t>         </a:t>
            </a:r>
            <a:r>
              <a:rPr kumimoji="1" lang="en-US" altLang="zh-CN" sz="2800" b="1" dirty="0" smtClean="0"/>
              <a:t>text;      </a:t>
            </a:r>
            <a:r>
              <a:rPr kumimoji="1" lang="zh-CN" altLang="en-US" sz="2800" b="1" dirty="0" smtClean="0"/>
              <a:t>消息正文</a:t>
            </a:r>
          </a:p>
          <a:p>
            <a:pPr marL="495300" indent="-495300">
              <a:lnSpc>
                <a:spcPct val="120000"/>
              </a:lnSpc>
              <a:spcBef>
                <a:spcPct val="0"/>
              </a:spcBef>
              <a:buFont typeface="Wingdings" pitchFamily="2" charset="2"/>
              <a:buNone/>
            </a:pPr>
            <a:r>
              <a:rPr kumimoji="1" lang="zh-CN" altLang="en-US" sz="2800" b="1" dirty="0" smtClean="0"/>
              <a:t>         </a:t>
            </a:r>
            <a:r>
              <a:rPr kumimoji="1" lang="en-US" altLang="zh-CN" sz="2800" b="1" dirty="0" smtClean="0"/>
              <a:t>next;      </a:t>
            </a:r>
            <a:r>
              <a:rPr kumimoji="1" lang="zh-CN" altLang="en-US" sz="2800" b="1" dirty="0" smtClean="0"/>
              <a:t>指向下一个消息缓冲区的指针</a:t>
            </a:r>
          </a:p>
          <a:p>
            <a:pPr marL="495300" indent="-495300">
              <a:lnSpc>
                <a:spcPct val="120000"/>
              </a:lnSpc>
              <a:spcBef>
                <a:spcPct val="0"/>
              </a:spcBef>
              <a:buFont typeface="Wingdings" pitchFamily="2" charset="2"/>
              <a:buNone/>
            </a:pPr>
            <a:r>
              <a:rPr kumimoji="1" lang="zh-CN" altLang="en-US" sz="2800" b="1" dirty="0" smtClean="0"/>
              <a:t>     </a:t>
            </a:r>
            <a:r>
              <a:rPr kumimoji="1" lang="en-US" altLang="zh-CN" sz="2800" b="1" dirty="0" smtClean="0"/>
              <a:t>end </a:t>
            </a:r>
            <a:endParaRPr lang="zh-CN" altLang="en-US" sz="2800" b="1" dirty="0" smtClean="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2950" y="404813"/>
            <a:ext cx="8420100" cy="1143000"/>
          </a:xfrm>
        </p:spPr>
        <p:txBody>
          <a:bodyPr/>
          <a:lstStyle/>
          <a:p>
            <a:r>
              <a:rPr lang="zh-CN" altLang="en-US" sz="4000" smtClean="0">
                <a:latin typeface="隶书" pitchFamily="49" charset="-122"/>
                <a:ea typeface="隶书" pitchFamily="49" charset="-122"/>
              </a:rPr>
              <a:t>消息缓冲队列通信机制中的数据结构</a:t>
            </a:r>
          </a:p>
        </p:txBody>
      </p:sp>
      <p:sp>
        <p:nvSpPr>
          <p:cNvPr id="9219" name="Rectangle 3"/>
          <p:cNvSpPr>
            <a:spLocks noGrp="1" noChangeArrowheads="1"/>
          </p:cNvSpPr>
          <p:nvPr>
            <p:ph type="body" idx="1"/>
          </p:nvPr>
        </p:nvSpPr>
        <p:spPr>
          <a:xfrm>
            <a:off x="742950" y="1700213"/>
            <a:ext cx="8458200" cy="5157787"/>
          </a:xfrm>
        </p:spPr>
        <p:txBody>
          <a:bodyPr/>
          <a:lstStyle/>
          <a:p>
            <a:pPr>
              <a:lnSpc>
                <a:spcPct val="120000"/>
              </a:lnSpc>
              <a:spcBef>
                <a:spcPct val="0"/>
              </a:spcBef>
              <a:buFont typeface="Wingdings" pitchFamily="2" charset="2"/>
              <a:buNone/>
            </a:pPr>
            <a:r>
              <a:rPr kumimoji="1" lang="en-US" altLang="zh-CN" sz="2400" b="1" dirty="0" smtClean="0">
                <a:latin typeface="Times New Roman" pitchFamily="18" charset="0"/>
              </a:rPr>
              <a:t>(2) PCB</a:t>
            </a:r>
            <a:r>
              <a:rPr kumimoji="1" lang="zh-CN" altLang="en-US" sz="2400" b="1" dirty="0" smtClean="0">
                <a:latin typeface="Times New Roman" pitchFamily="18" charset="0"/>
              </a:rPr>
              <a:t>中有关通信的数据项。利用消息缓冲队列通信机制时，在设置消息缓冲队列的同时，还应增加用于对消息队列进行操作和实现同步的信号量，并将它们置入进程的</a:t>
            </a:r>
            <a:r>
              <a:rPr kumimoji="1" lang="en-US" altLang="zh-CN" sz="2400" b="1" dirty="0" smtClean="0">
                <a:latin typeface="Times New Roman" pitchFamily="18" charset="0"/>
              </a:rPr>
              <a:t>PCB</a:t>
            </a:r>
            <a:r>
              <a:rPr kumimoji="1" lang="zh-CN" altLang="en-US" sz="2400" b="1" dirty="0" smtClean="0">
                <a:latin typeface="Times New Roman" pitchFamily="18" charset="0"/>
              </a:rPr>
              <a:t>中。在</a:t>
            </a:r>
            <a:r>
              <a:rPr kumimoji="1" lang="en-US" altLang="zh-CN" sz="2400" b="1" dirty="0" smtClean="0">
                <a:latin typeface="Times New Roman" pitchFamily="18" charset="0"/>
              </a:rPr>
              <a:t>PCB</a:t>
            </a:r>
            <a:r>
              <a:rPr kumimoji="1" lang="zh-CN" altLang="en-US" sz="2400" b="1" dirty="0" smtClean="0">
                <a:latin typeface="Times New Roman" pitchFamily="18" charset="0"/>
              </a:rPr>
              <a:t>中应增加的数据项可描述如下：                	</a:t>
            </a:r>
          </a:p>
          <a:p>
            <a:pPr lvl="1">
              <a:lnSpc>
                <a:spcPct val="120000"/>
              </a:lnSpc>
              <a:spcBef>
                <a:spcPct val="0"/>
              </a:spcBef>
              <a:buFontTx/>
              <a:buNone/>
            </a:pPr>
            <a:r>
              <a:rPr kumimoji="1" lang="en-US" altLang="zh-CN" sz="2400" b="1" dirty="0" smtClean="0">
                <a:latin typeface="Times New Roman" pitchFamily="18" charset="0"/>
              </a:rPr>
              <a:t>    type </a:t>
            </a:r>
            <a:r>
              <a:rPr kumimoji="1" lang="en-US" altLang="zh-CN" sz="2400" b="1" dirty="0" err="1" smtClean="0">
                <a:latin typeface="Times New Roman" pitchFamily="18" charset="0"/>
              </a:rPr>
              <a:t>processcontrol</a:t>
            </a:r>
            <a:r>
              <a:rPr kumimoji="1" lang="en-US" altLang="zh-CN" sz="2400" b="1" dirty="0" smtClean="0">
                <a:latin typeface="Times New Roman" pitchFamily="18" charset="0"/>
              </a:rPr>
              <a:t> block=record</a:t>
            </a:r>
          </a:p>
          <a:p>
            <a:pPr lvl="1">
              <a:lnSpc>
                <a:spcPct val="120000"/>
              </a:lnSpc>
              <a:spcBef>
                <a:spcPct val="0"/>
              </a:spcBef>
              <a:buFontTx/>
              <a:buNone/>
            </a:pPr>
            <a:r>
              <a:rPr kumimoji="1" lang="en-US" altLang="zh-CN" sz="2400" b="1" dirty="0" smtClean="0">
                <a:latin typeface="Times New Roman" pitchFamily="18" charset="0"/>
              </a:rPr>
              <a:t>                     …</a:t>
            </a:r>
          </a:p>
          <a:p>
            <a:pPr lvl="1">
              <a:lnSpc>
                <a:spcPct val="120000"/>
              </a:lnSpc>
              <a:spcBef>
                <a:spcPct val="0"/>
              </a:spcBef>
              <a:buFontTx/>
              <a:buNone/>
            </a:pPr>
            <a:r>
              <a:rPr kumimoji="1" lang="en-US" altLang="zh-CN" sz="2400" b="1" dirty="0" smtClean="0">
                <a:latin typeface="Times New Roman" pitchFamily="18" charset="0"/>
              </a:rPr>
              <a:t>                        </a:t>
            </a:r>
            <a:r>
              <a:rPr kumimoji="1" lang="en-US" altLang="zh-CN" sz="2400" b="1" dirty="0" err="1" smtClean="0">
                <a:latin typeface="Times New Roman" pitchFamily="18" charset="0"/>
              </a:rPr>
              <a:t>mq</a:t>
            </a:r>
            <a:r>
              <a:rPr kumimoji="1" lang="en-US" altLang="zh-CN" sz="2400" b="1" dirty="0" smtClean="0">
                <a:latin typeface="Times New Roman" pitchFamily="18" charset="0"/>
              </a:rPr>
              <a:t>; </a:t>
            </a:r>
            <a:r>
              <a:rPr kumimoji="1" lang="zh-CN" altLang="en-US" sz="2400" b="1" dirty="0" smtClean="0">
                <a:latin typeface="Times New Roman" pitchFamily="18" charset="0"/>
              </a:rPr>
              <a:t>消息队列队首指针</a:t>
            </a:r>
          </a:p>
          <a:p>
            <a:pPr lvl="1">
              <a:lnSpc>
                <a:spcPct val="120000"/>
              </a:lnSpc>
              <a:spcBef>
                <a:spcPct val="0"/>
              </a:spcBef>
              <a:buFontTx/>
              <a:buNone/>
            </a:pPr>
            <a:r>
              <a:rPr kumimoji="1" lang="zh-CN" altLang="en-US" sz="2400" b="1" dirty="0" smtClean="0">
                <a:latin typeface="Times New Roman" pitchFamily="18" charset="0"/>
              </a:rPr>
              <a:t>                        </a:t>
            </a:r>
            <a:r>
              <a:rPr kumimoji="1" lang="en-US" altLang="zh-CN" sz="2400" b="1" dirty="0" err="1" smtClean="0">
                <a:latin typeface="Times New Roman" pitchFamily="18" charset="0"/>
              </a:rPr>
              <a:t>mutex</a:t>
            </a:r>
            <a:r>
              <a:rPr kumimoji="1" lang="en-US" altLang="zh-CN" sz="2400" b="1" dirty="0" smtClean="0">
                <a:latin typeface="Times New Roman" pitchFamily="18" charset="0"/>
              </a:rPr>
              <a:t>; </a:t>
            </a:r>
            <a:r>
              <a:rPr kumimoji="1" lang="zh-CN" altLang="en-US" sz="2400" b="1" dirty="0" smtClean="0">
                <a:latin typeface="Times New Roman" pitchFamily="18" charset="0"/>
              </a:rPr>
              <a:t>消息队列互斥信号量</a:t>
            </a:r>
          </a:p>
          <a:p>
            <a:pPr lvl="1">
              <a:lnSpc>
                <a:spcPct val="120000"/>
              </a:lnSpc>
              <a:spcBef>
                <a:spcPct val="0"/>
              </a:spcBef>
              <a:buFontTx/>
              <a:buNone/>
            </a:pPr>
            <a:r>
              <a:rPr kumimoji="1" lang="zh-CN" altLang="en-US" sz="2400" b="1" dirty="0" smtClean="0">
                <a:latin typeface="Times New Roman" pitchFamily="18" charset="0"/>
              </a:rPr>
              <a:t>                        </a:t>
            </a:r>
            <a:r>
              <a:rPr kumimoji="1" lang="en-US" altLang="zh-CN" sz="2400" b="1" dirty="0" err="1" smtClean="0">
                <a:latin typeface="Times New Roman" pitchFamily="18" charset="0"/>
              </a:rPr>
              <a:t>sm</a:t>
            </a:r>
            <a:r>
              <a:rPr kumimoji="1" lang="en-US" altLang="zh-CN" sz="2400" b="1" dirty="0" smtClean="0">
                <a:latin typeface="Times New Roman" pitchFamily="18" charset="0"/>
              </a:rPr>
              <a:t>; </a:t>
            </a:r>
            <a:r>
              <a:rPr kumimoji="1" lang="zh-CN" altLang="en-US" sz="2400" b="1" dirty="0" smtClean="0">
                <a:latin typeface="Times New Roman" pitchFamily="18" charset="0"/>
              </a:rPr>
              <a:t>消息队列资源信号量</a:t>
            </a:r>
          </a:p>
          <a:p>
            <a:pPr lvl="1">
              <a:lnSpc>
                <a:spcPct val="120000"/>
              </a:lnSpc>
              <a:spcBef>
                <a:spcPct val="0"/>
              </a:spcBef>
              <a:buFontTx/>
              <a:buNone/>
            </a:pPr>
            <a:r>
              <a:rPr kumimoji="1" lang="zh-CN" altLang="en-US" sz="2400" b="1" dirty="0" smtClean="0">
                <a:latin typeface="Times New Roman" pitchFamily="18" charset="0"/>
              </a:rPr>
              <a:t>                     </a:t>
            </a:r>
            <a:r>
              <a:rPr kumimoji="1" lang="en-US" altLang="zh-CN" sz="2400" b="1" dirty="0" smtClean="0">
                <a:latin typeface="Times New Roman" pitchFamily="18" charset="0"/>
              </a:rPr>
              <a:t>…</a:t>
            </a:r>
          </a:p>
          <a:p>
            <a:pPr lvl="1">
              <a:lnSpc>
                <a:spcPct val="120000"/>
              </a:lnSpc>
              <a:spcBef>
                <a:spcPct val="0"/>
              </a:spcBef>
              <a:buFontTx/>
              <a:buNone/>
            </a:pPr>
            <a:r>
              <a:rPr kumimoji="1" lang="en-US" altLang="zh-CN" sz="2400" b="1" dirty="0" smtClean="0">
                <a:latin typeface="Times New Roman" pitchFamily="18" charset="0"/>
              </a:rPr>
              <a:t>       end</a:t>
            </a:r>
            <a:endParaRPr kumimoji="1" lang="zh-CN" altLang="en-US" sz="2400" b="1" dirty="0"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发送原语</a:t>
            </a:r>
          </a:p>
        </p:txBody>
      </p:sp>
      <p:sp>
        <p:nvSpPr>
          <p:cNvPr id="10243" name="Rectangle 3"/>
          <p:cNvSpPr>
            <a:spLocks noGrp="1" noChangeArrowheads="1"/>
          </p:cNvSpPr>
          <p:nvPr>
            <p:ph type="body" idx="1"/>
          </p:nvPr>
        </p:nvSpPr>
        <p:spPr>
          <a:xfrm>
            <a:off x="742950" y="1700213"/>
            <a:ext cx="8420100" cy="5013325"/>
          </a:xfrm>
        </p:spPr>
        <p:txBody>
          <a:bodyPr/>
          <a:lstStyle/>
          <a:p>
            <a:pPr>
              <a:lnSpc>
                <a:spcPct val="120000"/>
              </a:lnSpc>
              <a:spcBef>
                <a:spcPct val="0"/>
              </a:spcBef>
              <a:buFont typeface="Wingdings" pitchFamily="2" charset="2"/>
              <a:buNone/>
            </a:pPr>
            <a:r>
              <a:rPr kumimoji="1" lang="en-US" altLang="zh-CN" sz="2400" b="1" smtClean="0">
                <a:latin typeface="宋体" charset="-122"/>
              </a:rPr>
              <a:t>  2.</a:t>
            </a:r>
            <a:r>
              <a:rPr kumimoji="1" lang="zh-CN" altLang="en-US" sz="2400" b="1" smtClean="0">
                <a:latin typeface="宋体" charset="-122"/>
              </a:rPr>
              <a:t>发送原语</a:t>
            </a:r>
          </a:p>
          <a:p>
            <a:pPr>
              <a:lnSpc>
                <a:spcPct val="120000"/>
              </a:lnSpc>
              <a:spcBef>
                <a:spcPct val="0"/>
              </a:spcBef>
              <a:buFont typeface="Wingdings" pitchFamily="2" charset="2"/>
              <a:buNone/>
            </a:pPr>
            <a:r>
              <a:rPr kumimoji="1" lang="zh-CN" altLang="en-US" sz="2400" b="1" smtClean="0">
                <a:latin typeface="宋体" charset="-122"/>
              </a:rPr>
              <a:t>        发送进程在利用发送原语发送消息之前，应先在自己的内存空间，设置一发送区</a:t>
            </a:r>
            <a:r>
              <a:rPr kumimoji="1" lang="en-US" altLang="zh-CN" sz="2400" b="1" smtClean="0">
                <a:latin typeface="宋体" charset="-122"/>
              </a:rPr>
              <a:t>a</a:t>
            </a:r>
            <a:r>
              <a:rPr kumimoji="1" lang="zh-CN" altLang="en-US" sz="2400" b="1" smtClean="0">
                <a:latin typeface="宋体" charset="-122"/>
              </a:rPr>
              <a:t>，见下图所示，把待发送的消息正文、发送进程标识符、消息长度等信息填入其中，然后调用发送原语，把消息发送给目标</a:t>
            </a:r>
            <a:r>
              <a:rPr kumimoji="1" lang="en-US" altLang="zh-CN" sz="2400" b="1" smtClean="0">
                <a:latin typeface="宋体" charset="-122"/>
              </a:rPr>
              <a:t>(</a:t>
            </a:r>
            <a:r>
              <a:rPr kumimoji="1" lang="zh-CN" altLang="en-US" sz="2400" b="1" smtClean="0">
                <a:latin typeface="宋体" charset="-122"/>
              </a:rPr>
              <a:t>接收</a:t>
            </a:r>
            <a:r>
              <a:rPr kumimoji="1" lang="en-US" altLang="zh-CN" sz="2400" b="1" smtClean="0">
                <a:latin typeface="宋体" charset="-122"/>
              </a:rPr>
              <a:t>)</a:t>
            </a:r>
            <a:r>
              <a:rPr kumimoji="1" lang="zh-CN" altLang="en-US" sz="2400" b="1" smtClean="0">
                <a:latin typeface="宋体" charset="-122"/>
              </a:rPr>
              <a:t>进程。发送原语首先根据发送区</a:t>
            </a:r>
            <a:r>
              <a:rPr kumimoji="1" lang="en-US" altLang="zh-CN" sz="2400" b="1" smtClean="0">
                <a:latin typeface="宋体" charset="-122"/>
              </a:rPr>
              <a:t>a</a:t>
            </a:r>
            <a:r>
              <a:rPr kumimoji="1" lang="zh-CN" altLang="en-US" sz="2400" b="1" smtClean="0">
                <a:latin typeface="宋体" charset="-122"/>
              </a:rPr>
              <a:t>中所设置的消息长度</a:t>
            </a:r>
            <a:r>
              <a:rPr kumimoji="1" lang="en-US" altLang="zh-CN" sz="2400" b="1" smtClean="0">
                <a:latin typeface="宋体" charset="-122"/>
              </a:rPr>
              <a:t>a.size</a:t>
            </a:r>
            <a:r>
              <a:rPr kumimoji="1" lang="zh-CN" altLang="en-US" sz="2400" b="1" smtClean="0">
                <a:latin typeface="宋体" charset="-122"/>
              </a:rPr>
              <a:t>来申请一缓冲区</a:t>
            </a:r>
            <a:r>
              <a:rPr kumimoji="1" lang="en-US" altLang="zh-CN" sz="2400" b="1" smtClean="0">
                <a:latin typeface="宋体" charset="-122"/>
              </a:rPr>
              <a:t>i</a:t>
            </a:r>
            <a:r>
              <a:rPr kumimoji="1" lang="zh-CN" altLang="en-US" sz="2400" b="1" smtClean="0">
                <a:latin typeface="宋体" charset="-122"/>
              </a:rPr>
              <a:t>，接着，把发送区</a:t>
            </a:r>
            <a:r>
              <a:rPr kumimoji="1" lang="en-US" altLang="zh-CN" sz="2400" b="1" smtClean="0">
                <a:latin typeface="宋体" charset="-122"/>
              </a:rPr>
              <a:t>a</a:t>
            </a:r>
            <a:r>
              <a:rPr kumimoji="1" lang="zh-CN" altLang="en-US" sz="2400" b="1" smtClean="0">
                <a:latin typeface="宋体" charset="-122"/>
              </a:rPr>
              <a:t>中的信息复制到缓冲区</a:t>
            </a:r>
            <a:r>
              <a:rPr kumimoji="1" lang="en-US" altLang="zh-CN" sz="2400" b="1" smtClean="0">
                <a:latin typeface="宋体" charset="-122"/>
              </a:rPr>
              <a:t>i</a:t>
            </a:r>
            <a:r>
              <a:rPr kumimoji="1" lang="zh-CN" altLang="en-US" sz="2400" b="1" smtClean="0">
                <a:latin typeface="宋体" charset="-122"/>
              </a:rPr>
              <a:t>中。为了能将</a:t>
            </a:r>
            <a:r>
              <a:rPr kumimoji="1" lang="en-US" altLang="zh-CN" sz="2400" b="1" smtClean="0">
                <a:latin typeface="宋体" charset="-122"/>
              </a:rPr>
              <a:t>i</a:t>
            </a:r>
            <a:r>
              <a:rPr kumimoji="1" lang="zh-CN" altLang="en-US" sz="2400" b="1" smtClean="0">
                <a:latin typeface="宋体" charset="-122"/>
              </a:rPr>
              <a:t>挂在接收进程的消息队列</a:t>
            </a:r>
            <a:r>
              <a:rPr kumimoji="1" lang="en-US" altLang="zh-CN" sz="2400" b="1" smtClean="0">
                <a:latin typeface="宋体" charset="-122"/>
              </a:rPr>
              <a:t>mq</a:t>
            </a:r>
            <a:r>
              <a:rPr kumimoji="1" lang="zh-CN" altLang="en-US" sz="2400" b="1" smtClean="0">
                <a:latin typeface="宋体" charset="-122"/>
              </a:rPr>
              <a:t>上，应先获得接收进程的内部标识符</a:t>
            </a:r>
            <a:r>
              <a:rPr kumimoji="1" lang="en-US" altLang="zh-CN" sz="2400" b="1" smtClean="0">
                <a:latin typeface="宋体" charset="-122"/>
              </a:rPr>
              <a:t>j</a:t>
            </a:r>
            <a:r>
              <a:rPr kumimoji="1" lang="zh-CN" altLang="en-US" sz="2400" b="1" smtClean="0">
                <a:latin typeface="宋体" charset="-122"/>
              </a:rPr>
              <a:t>，然后将</a:t>
            </a:r>
            <a:r>
              <a:rPr kumimoji="1" lang="en-US" altLang="zh-CN" sz="2400" b="1" smtClean="0">
                <a:latin typeface="宋体" charset="-122"/>
              </a:rPr>
              <a:t>i</a:t>
            </a:r>
            <a:r>
              <a:rPr kumimoji="1" lang="zh-CN" altLang="en-US" sz="2400" b="1" smtClean="0">
                <a:latin typeface="宋体" charset="-122"/>
              </a:rPr>
              <a:t>挂在</a:t>
            </a:r>
            <a:r>
              <a:rPr kumimoji="1" lang="en-US" altLang="zh-CN" sz="2400" b="1" smtClean="0">
                <a:latin typeface="宋体" charset="-122"/>
              </a:rPr>
              <a:t>j.mq</a:t>
            </a:r>
            <a:r>
              <a:rPr kumimoji="1" lang="zh-CN" altLang="en-US" sz="2400" b="1" smtClean="0">
                <a:latin typeface="宋体" charset="-122"/>
              </a:rPr>
              <a:t>上。由于该队列属于临界资源， 故在执行</a:t>
            </a:r>
            <a:r>
              <a:rPr kumimoji="1" lang="en-US" altLang="zh-CN" sz="2400" b="1" smtClean="0">
                <a:latin typeface="宋体" charset="-122"/>
              </a:rPr>
              <a:t>insert</a:t>
            </a:r>
            <a:r>
              <a:rPr kumimoji="1" lang="zh-CN" altLang="en-US" sz="2400" b="1" smtClean="0">
                <a:latin typeface="宋体" charset="-122"/>
              </a:rPr>
              <a:t>操作的前后，都要执行</a:t>
            </a:r>
            <a:r>
              <a:rPr kumimoji="1" lang="en-US" altLang="zh-CN" sz="2400" b="1" smtClean="0">
                <a:latin typeface="宋体" charset="-122"/>
              </a:rPr>
              <a:t>wait</a:t>
            </a:r>
            <a:r>
              <a:rPr kumimoji="1" lang="zh-CN" altLang="en-US" sz="2400" b="1" smtClean="0">
                <a:latin typeface="宋体" charset="-122"/>
              </a:rPr>
              <a:t>和</a:t>
            </a:r>
            <a:r>
              <a:rPr kumimoji="1" lang="en-US" altLang="zh-CN" sz="2400" b="1" smtClean="0">
                <a:latin typeface="宋体" charset="-122"/>
              </a:rPr>
              <a:t>signal</a:t>
            </a:r>
            <a:r>
              <a:rPr kumimoji="1" lang="zh-CN" altLang="en-US" sz="2400" b="1" smtClean="0">
                <a:latin typeface="宋体" charset="-122"/>
              </a:rPr>
              <a:t>操作。</a:t>
            </a:r>
            <a:endParaRPr lang="zh-CN" altLang="en-US" sz="2400" b="1" smtClean="0">
              <a:latin typeface="宋体" charset="-122"/>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742950" y="476250"/>
            <a:ext cx="8420100" cy="1143000"/>
          </a:xfrm>
        </p:spPr>
        <p:txBody>
          <a:bodyPr/>
          <a:lstStyle/>
          <a:p>
            <a:r>
              <a:rPr lang="zh-CN" altLang="en-US" sz="4400" smtClean="0">
                <a:latin typeface="隶书" pitchFamily="49" charset="-122"/>
                <a:ea typeface="隶书" pitchFamily="49" charset="-122"/>
                <a:hlinkClick r:id="" action="ppaction://noaction"/>
              </a:rPr>
              <a:t>消息缓冲</a:t>
            </a:r>
            <a:endParaRPr lang="zh-CN" altLang="en-US" sz="4400" smtClean="0">
              <a:latin typeface="隶书" pitchFamily="49" charset="-122"/>
              <a:ea typeface="隶书" pitchFamily="49" charset="-122"/>
            </a:endParaRPr>
          </a:p>
        </p:txBody>
      </p:sp>
      <p:sp>
        <p:nvSpPr>
          <p:cNvPr id="1028" name="Rectangle 11"/>
          <p:cNvSpPr>
            <a:spLocks noChangeArrowheads="1"/>
          </p:cNvSpPr>
          <p:nvPr/>
        </p:nvSpPr>
        <p:spPr bwMode="auto">
          <a:xfrm>
            <a:off x="631825" y="1700213"/>
            <a:ext cx="8858250" cy="46085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026" name="Object 12"/>
          <p:cNvGraphicFramePr>
            <a:graphicFrameLocks noGrp="1" noChangeAspect="1"/>
          </p:cNvGraphicFramePr>
          <p:nvPr>
            <p:ph idx="1"/>
          </p:nvPr>
        </p:nvGraphicFramePr>
        <p:xfrm>
          <a:off x="1065213" y="1844675"/>
          <a:ext cx="8208962" cy="4121150"/>
        </p:xfrm>
        <a:graphic>
          <a:graphicData uri="http://schemas.openxmlformats.org/presentationml/2006/ole">
            <mc:AlternateContent xmlns:mc="http://schemas.openxmlformats.org/markup-compatibility/2006">
              <mc:Choice xmlns:v="urn:schemas-microsoft-com:vml" Requires="v">
                <p:oleObj spid="_x0000_s1043" name="Visio" r:id="rId3" imgW="4523395" imgH="2269663" progId="Visio.Drawing.6">
                  <p:embed/>
                </p:oleObj>
              </mc:Choice>
              <mc:Fallback>
                <p:oleObj name="Visio" r:id="rId3" imgW="4523395" imgH="2269663" progId="Visio.Drawing.6">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1844675"/>
                        <a:ext cx="8208962" cy="41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13"/>
          <p:cNvSpPr>
            <a:spLocks noChangeArrowheads="1"/>
          </p:cNvSpPr>
          <p:nvPr/>
        </p:nvSpPr>
        <p:spPr bwMode="auto">
          <a:xfrm>
            <a:off x="3657600" y="6400800"/>
            <a:ext cx="2012950" cy="457200"/>
          </a:xfrm>
          <a:prstGeom prst="rect">
            <a:avLst/>
          </a:prstGeom>
          <a:noFill/>
          <a:ln w="9525">
            <a:noFill/>
            <a:miter lim="800000"/>
            <a:headEnd/>
            <a:tailEnd/>
          </a:ln>
        </p:spPr>
        <p:txBody>
          <a:bodyPr wrap="none">
            <a:spAutoFit/>
          </a:bodyPr>
          <a:lstStyle/>
          <a:p>
            <a:r>
              <a:rPr kumimoji="1" lang="zh-CN" altLang="en-US"/>
              <a:t>消息缓冲通信</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2950" y="404813"/>
            <a:ext cx="8420100" cy="1143000"/>
          </a:xfrm>
        </p:spPr>
        <p:txBody>
          <a:bodyPr/>
          <a:lstStyle/>
          <a:p>
            <a:r>
              <a:rPr lang="zh-CN" altLang="en-US" sz="4400" smtClean="0">
                <a:latin typeface="隶书" pitchFamily="49" charset="-122"/>
                <a:ea typeface="隶书" pitchFamily="49" charset="-122"/>
              </a:rPr>
              <a:t>发送原语</a:t>
            </a:r>
          </a:p>
        </p:txBody>
      </p:sp>
      <p:sp>
        <p:nvSpPr>
          <p:cNvPr id="11267" name="Rectangle 3"/>
          <p:cNvSpPr>
            <a:spLocks noGrp="1" noChangeArrowheads="1"/>
          </p:cNvSpPr>
          <p:nvPr>
            <p:ph type="body" idx="1"/>
          </p:nvPr>
        </p:nvSpPr>
        <p:spPr>
          <a:xfrm>
            <a:off x="273050" y="1844675"/>
            <a:ext cx="9632950" cy="5013325"/>
          </a:xfrm>
        </p:spPr>
        <p:txBody>
          <a:bodyPr/>
          <a:lstStyle/>
          <a:p>
            <a:pPr>
              <a:lnSpc>
                <a:spcPct val="80000"/>
              </a:lnSpc>
              <a:buFont typeface="Wingdings" pitchFamily="2" charset="2"/>
              <a:buNone/>
            </a:pPr>
            <a:r>
              <a:rPr kumimoji="1" lang="en-US" altLang="zh-CN" sz="2400" b="1" dirty="0" smtClean="0">
                <a:latin typeface="Times New Roman" pitchFamily="18" charset="0"/>
              </a:rPr>
              <a:t>procedure send(receiver, a)</a:t>
            </a:r>
          </a:p>
          <a:p>
            <a:pPr>
              <a:lnSpc>
                <a:spcPct val="80000"/>
              </a:lnSpc>
              <a:buFont typeface="Wingdings" pitchFamily="2" charset="2"/>
              <a:buNone/>
            </a:pPr>
            <a:r>
              <a:rPr kumimoji="1" lang="en-US" altLang="zh-CN" sz="2400" b="1" dirty="0" smtClean="0">
                <a:latin typeface="Times New Roman" pitchFamily="18" charset="0"/>
              </a:rPr>
              <a:t>     begin</a:t>
            </a:r>
          </a:p>
          <a:p>
            <a:pPr>
              <a:lnSpc>
                <a:spcPct val="80000"/>
              </a:lnSpc>
              <a:buFont typeface="Wingdings" pitchFamily="2" charset="2"/>
              <a:buNone/>
            </a:pPr>
            <a:r>
              <a:rPr kumimoji="1" lang="en-US" altLang="zh-CN" sz="2400" b="1" dirty="0" smtClean="0">
                <a:latin typeface="Times New Roman" pitchFamily="18" charset="0"/>
              </a:rPr>
              <a:t>        </a:t>
            </a:r>
            <a:r>
              <a:rPr kumimoji="1" lang="en-US" altLang="zh-CN" sz="2400" b="1" dirty="0" err="1" smtClean="0">
                <a:latin typeface="Times New Roman" pitchFamily="18" charset="0"/>
              </a:rPr>
              <a:t>getbuf</a:t>
            </a:r>
            <a:r>
              <a:rPr kumimoji="1" lang="en-US" altLang="zh-CN" sz="2400" b="1" dirty="0" smtClean="0">
                <a:latin typeface="Times New Roman" pitchFamily="18" charset="0"/>
              </a:rPr>
              <a:t>(</a:t>
            </a:r>
            <a:r>
              <a:rPr kumimoji="1" lang="en-US" altLang="zh-CN" sz="2400" b="1" dirty="0" err="1" smtClean="0">
                <a:latin typeface="Times New Roman" pitchFamily="18" charset="0"/>
              </a:rPr>
              <a:t>a.size</a:t>
            </a:r>
            <a:r>
              <a:rPr kumimoji="1" lang="en-US" altLang="zh-CN" sz="2400" b="1" dirty="0" smtClean="0">
                <a:latin typeface="Times New Roman" pitchFamily="18" charset="0"/>
              </a:rPr>
              <a:t> , </a:t>
            </a:r>
            <a:r>
              <a:rPr kumimoji="1" lang="en-US" altLang="zh-CN" sz="2400" b="1" dirty="0" err="1" smtClean="0">
                <a:latin typeface="Times New Roman" pitchFamily="18" charset="0"/>
              </a:rPr>
              <a:t>i</a:t>
            </a:r>
            <a:r>
              <a:rPr kumimoji="1" lang="en-US" altLang="zh-CN" sz="2400" b="1" dirty="0" smtClean="0">
                <a:latin typeface="Times New Roman" pitchFamily="18" charset="0"/>
              </a:rPr>
              <a:t>);          </a:t>
            </a:r>
            <a:r>
              <a:rPr kumimoji="1" lang="zh-CN" altLang="en-US" sz="2400" b="1" dirty="0" smtClean="0">
                <a:latin typeface="Times New Roman" pitchFamily="18" charset="0"/>
              </a:rPr>
              <a:t>根据</a:t>
            </a:r>
            <a:r>
              <a:rPr kumimoji="1" lang="en-US" altLang="zh-CN" sz="2400" b="1" dirty="0" err="1" smtClean="0">
                <a:latin typeface="Times New Roman" pitchFamily="18" charset="0"/>
              </a:rPr>
              <a:t>a.size</a:t>
            </a:r>
            <a:r>
              <a:rPr kumimoji="1" lang="zh-CN" altLang="en-US" sz="2400" b="1" dirty="0" smtClean="0">
                <a:latin typeface="Times New Roman" pitchFamily="18" charset="0"/>
              </a:rPr>
              <a:t>申请缓冲区；</a:t>
            </a:r>
          </a:p>
          <a:p>
            <a:pPr>
              <a:lnSpc>
                <a:spcPct val="80000"/>
              </a:lnSpc>
              <a:buFont typeface="Wingdings" pitchFamily="2" charset="2"/>
              <a:buNone/>
            </a:pPr>
            <a:r>
              <a:rPr kumimoji="1" lang="zh-CN" altLang="en-US" sz="2400" b="1" dirty="0" smtClean="0">
                <a:latin typeface="Times New Roman" pitchFamily="18" charset="0"/>
              </a:rPr>
              <a:t>        </a:t>
            </a:r>
            <a:r>
              <a:rPr kumimoji="1" lang="en-US" altLang="zh-CN" sz="2400" b="1" dirty="0" err="1" smtClean="0">
                <a:latin typeface="Times New Roman" pitchFamily="18" charset="0"/>
              </a:rPr>
              <a:t>i.sender</a:t>
            </a:r>
            <a:r>
              <a:rPr kumimoji="1" lang="en-US" altLang="zh-CN" sz="2400" b="1" dirty="0" smtClean="0">
                <a:latin typeface="Times New Roman" pitchFamily="18" charset="0"/>
              </a:rPr>
              <a:t> := </a:t>
            </a:r>
            <a:r>
              <a:rPr kumimoji="1" lang="en-US" altLang="zh-CN" sz="2400" b="1" dirty="0" err="1" smtClean="0">
                <a:latin typeface="Times New Roman" pitchFamily="18" charset="0"/>
              </a:rPr>
              <a:t>a.sender</a:t>
            </a:r>
            <a:r>
              <a:rPr kumimoji="1" lang="en-US" altLang="zh-CN" sz="2400" b="1" dirty="0" smtClean="0">
                <a:latin typeface="Times New Roman" pitchFamily="18" charset="0"/>
              </a:rPr>
              <a:t>;  </a:t>
            </a:r>
            <a:r>
              <a:rPr kumimoji="1" lang="zh-CN" altLang="en-US" sz="2400" b="1" dirty="0" smtClean="0">
                <a:latin typeface="Times New Roman" pitchFamily="18" charset="0"/>
              </a:rPr>
              <a:t>将发送区</a:t>
            </a:r>
            <a:r>
              <a:rPr kumimoji="1" lang="en-US" altLang="zh-CN" sz="2400" b="1" dirty="0" smtClean="0">
                <a:latin typeface="Times New Roman" pitchFamily="18" charset="0"/>
              </a:rPr>
              <a:t>a</a:t>
            </a:r>
            <a:r>
              <a:rPr kumimoji="1" lang="zh-CN" altLang="en-US" sz="2400" b="1" dirty="0" smtClean="0">
                <a:latin typeface="Times New Roman" pitchFamily="18" charset="0"/>
              </a:rPr>
              <a:t>中的信息复制到消息缓冲区之中；</a:t>
            </a:r>
          </a:p>
          <a:p>
            <a:pPr>
              <a:lnSpc>
                <a:spcPct val="80000"/>
              </a:lnSpc>
              <a:buFont typeface="Wingdings" pitchFamily="2" charset="2"/>
              <a:buNone/>
            </a:pPr>
            <a:r>
              <a:rPr kumimoji="1" lang="zh-CN" altLang="en-US" sz="2400" b="1" dirty="0" smtClean="0">
                <a:latin typeface="Times New Roman" pitchFamily="18" charset="0"/>
              </a:rPr>
              <a:t>        </a:t>
            </a:r>
            <a:r>
              <a:rPr kumimoji="1" lang="en-US" altLang="zh-CN" sz="2400" b="1" dirty="0" err="1" smtClean="0">
                <a:latin typeface="Times New Roman" pitchFamily="18" charset="0"/>
              </a:rPr>
              <a:t>i.size</a:t>
            </a:r>
            <a:r>
              <a:rPr kumimoji="1" lang="en-US" altLang="zh-CN" sz="2400" b="1" dirty="0" smtClean="0">
                <a:latin typeface="Times New Roman" pitchFamily="18" charset="0"/>
              </a:rPr>
              <a:t> := </a:t>
            </a:r>
            <a:r>
              <a:rPr kumimoji="1" lang="en-US" altLang="zh-CN" sz="2400" b="1" dirty="0" err="1" smtClean="0">
                <a:latin typeface="Times New Roman" pitchFamily="18" charset="0"/>
              </a:rPr>
              <a:t>a.size</a:t>
            </a:r>
            <a:r>
              <a:rPr kumimoji="1" lang="en-US" altLang="zh-CN" sz="2400" b="1" dirty="0" smtClean="0">
                <a:latin typeface="Times New Roman" pitchFamily="18" charset="0"/>
              </a:rPr>
              <a:t>;</a:t>
            </a:r>
          </a:p>
          <a:p>
            <a:pPr>
              <a:lnSpc>
                <a:spcPct val="80000"/>
              </a:lnSpc>
              <a:buFont typeface="Wingdings" pitchFamily="2" charset="2"/>
              <a:buNone/>
            </a:pPr>
            <a:r>
              <a:rPr kumimoji="1" lang="en-US" altLang="zh-CN" sz="2400" b="1" dirty="0" smtClean="0">
                <a:latin typeface="Times New Roman" pitchFamily="18" charset="0"/>
              </a:rPr>
              <a:t>        </a:t>
            </a:r>
            <a:r>
              <a:rPr kumimoji="1" lang="en-US" altLang="zh-CN" sz="2400" b="1" dirty="0" err="1" smtClean="0">
                <a:latin typeface="Times New Roman" pitchFamily="18" charset="0"/>
              </a:rPr>
              <a:t>i.text</a:t>
            </a:r>
            <a:r>
              <a:rPr kumimoji="1" lang="en-US" altLang="zh-CN" sz="2400" b="1" dirty="0" smtClean="0">
                <a:latin typeface="Times New Roman" pitchFamily="18" charset="0"/>
              </a:rPr>
              <a:t> := </a:t>
            </a:r>
            <a:r>
              <a:rPr kumimoji="1" lang="en-US" altLang="zh-CN" sz="2400" b="1" dirty="0" err="1" smtClean="0">
                <a:latin typeface="Times New Roman" pitchFamily="18" charset="0"/>
              </a:rPr>
              <a:t>a.text</a:t>
            </a:r>
            <a:r>
              <a:rPr kumimoji="1" lang="en-US" altLang="zh-CN" sz="2400" b="1" dirty="0" smtClean="0">
                <a:latin typeface="Times New Roman" pitchFamily="18" charset="0"/>
              </a:rPr>
              <a:t>;</a:t>
            </a:r>
          </a:p>
          <a:p>
            <a:pPr>
              <a:lnSpc>
                <a:spcPct val="80000"/>
              </a:lnSpc>
              <a:buFont typeface="Wingdings" pitchFamily="2" charset="2"/>
              <a:buNone/>
            </a:pPr>
            <a:r>
              <a:rPr kumimoji="1" lang="en-US" altLang="zh-CN" sz="2400" b="1" dirty="0" smtClean="0">
                <a:latin typeface="Times New Roman" pitchFamily="18" charset="0"/>
              </a:rPr>
              <a:t>        </a:t>
            </a:r>
            <a:r>
              <a:rPr kumimoji="1" lang="en-US" altLang="zh-CN" sz="2400" b="1" dirty="0" err="1" smtClean="0">
                <a:latin typeface="Times New Roman" pitchFamily="18" charset="0"/>
              </a:rPr>
              <a:t>i.next</a:t>
            </a:r>
            <a:r>
              <a:rPr kumimoji="1" lang="en-US" altLang="zh-CN" sz="2400" b="1" dirty="0" smtClean="0">
                <a:latin typeface="Times New Roman" pitchFamily="18" charset="0"/>
              </a:rPr>
              <a:t> := 0;</a:t>
            </a:r>
          </a:p>
          <a:p>
            <a:pPr>
              <a:lnSpc>
                <a:spcPct val="80000"/>
              </a:lnSpc>
              <a:buFont typeface="Wingdings" pitchFamily="2" charset="2"/>
              <a:buNone/>
            </a:pPr>
            <a:r>
              <a:rPr kumimoji="1" lang="en-US" altLang="zh-CN" sz="2400" b="1" dirty="0" smtClean="0">
                <a:latin typeface="Times New Roman" pitchFamily="18" charset="0"/>
              </a:rPr>
              <a:t>       </a:t>
            </a:r>
            <a:r>
              <a:rPr kumimoji="1" lang="en-US" altLang="zh-CN" sz="2400" b="1" dirty="0" err="1" smtClean="0">
                <a:latin typeface="Times New Roman" pitchFamily="18" charset="0"/>
              </a:rPr>
              <a:t>getid</a:t>
            </a:r>
            <a:r>
              <a:rPr kumimoji="1" lang="en-US" altLang="zh-CN" sz="2400" b="1" dirty="0" smtClean="0">
                <a:latin typeface="Times New Roman" pitchFamily="18" charset="0"/>
              </a:rPr>
              <a:t>(</a:t>
            </a:r>
            <a:r>
              <a:rPr kumimoji="1" lang="en-US" altLang="zh-CN" sz="2400" b="1" dirty="0" err="1" smtClean="0">
                <a:latin typeface="Times New Roman" pitchFamily="18" charset="0"/>
              </a:rPr>
              <a:t>PCBset</a:t>
            </a:r>
            <a:r>
              <a:rPr kumimoji="1" lang="en-US" altLang="zh-CN" sz="2400" b="1" dirty="0" smtClean="0">
                <a:latin typeface="Times New Roman" pitchFamily="18" charset="0"/>
              </a:rPr>
              <a:t>, </a:t>
            </a:r>
            <a:r>
              <a:rPr kumimoji="1" lang="en-US" altLang="zh-CN" sz="2400" b="1" dirty="0" err="1" smtClean="0">
                <a:latin typeface="Times New Roman" pitchFamily="18" charset="0"/>
              </a:rPr>
              <a:t>receiver.j</a:t>
            </a:r>
            <a:r>
              <a:rPr kumimoji="1" lang="en-US" altLang="zh-CN" sz="2400" b="1" dirty="0" smtClean="0">
                <a:latin typeface="Times New Roman" pitchFamily="18" charset="0"/>
              </a:rPr>
              <a:t>);   </a:t>
            </a:r>
            <a:r>
              <a:rPr kumimoji="1" lang="zh-CN" altLang="en-US" sz="2400" b="1" dirty="0" smtClean="0">
                <a:latin typeface="Times New Roman" pitchFamily="18" charset="0"/>
              </a:rPr>
              <a:t>获得接收进程内部标识符；</a:t>
            </a:r>
          </a:p>
          <a:p>
            <a:pPr>
              <a:lnSpc>
                <a:spcPct val="80000"/>
              </a:lnSpc>
              <a:buFont typeface="Wingdings" pitchFamily="2" charset="2"/>
              <a:buNone/>
            </a:pPr>
            <a:r>
              <a:rPr kumimoji="1" lang="zh-CN" altLang="en-US" sz="2400" b="1" dirty="0" smtClean="0">
                <a:latin typeface="Times New Roman" pitchFamily="18" charset="0"/>
              </a:rPr>
              <a:t>       </a:t>
            </a:r>
            <a:r>
              <a:rPr kumimoji="1" lang="en-US" altLang="zh-CN" sz="2400" b="1" dirty="0" smtClean="0">
                <a:latin typeface="Times New Roman" pitchFamily="18" charset="0"/>
              </a:rPr>
              <a:t>wait(</a:t>
            </a:r>
            <a:r>
              <a:rPr kumimoji="1" lang="en-US" altLang="zh-CN" sz="2400" b="1" dirty="0" err="1" smtClean="0">
                <a:latin typeface="Times New Roman" pitchFamily="18" charset="0"/>
              </a:rPr>
              <a:t>j.mutex</a:t>
            </a:r>
            <a:r>
              <a:rPr kumimoji="1" lang="en-US" altLang="zh-CN" sz="2400" b="1" dirty="0" smtClean="0">
                <a:latin typeface="Times New Roman" pitchFamily="18" charset="0"/>
              </a:rPr>
              <a:t>);</a:t>
            </a:r>
          </a:p>
          <a:p>
            <a:pPr>
              <a:lnSpc>
                <a:spcPct val="80000"/>
              </a:lnSpc>
              <a:buFont typeface="Wingdings" pitchFamily="2" charset="2"/>
              <a:buNone/>
            </a:pPr>
            <a:r>
              <a:rPr kumimoji="1" lang="en-US" altLang="zh-CN" sz="2400" b="1" dirty="0" smtClean="0">
                <a:latin typeface="Times New Roman" pitchFamily="18" charset="0"/>
              </a:rPr>
              <a:t>       insert(&amp;</a:t>
            </a:r>
            <a:r>
              <a:rPr kumimoji="1" lang="en-US" altLang="zh-CN" sz="2400" b="1" dirty="0" err="1" smtClean="0">
                <a:latin typeface="Times New Roman" pitchFamily="18" charset="0"/>
              </a:rPr>
              <a:t>j.mq</a:t>
            </a:r>
            <a:r>
              <a:rPr kumimoji="1" lang="en-US" altLang="zh-CN" sz="2400" b="1" dirty="0" smtClean="0">
                <a:latin typeface="Times New Roman" pitchFamily="18" charset="0"/>
              </a:rPr>
              <a:t>, </a:t>
            </a:r>
            <a:r>
              <a:rPr kumimoji="1" lang="en-US" altLang="zh-CN" sz="2400" b="1" dirty="0" err="1" smtClean="0">
                <a:latin typeface="Times New Roman" pitchFamily="18" charset="0"/>
              </a:rPr>
              <a:t>i</a:t>
            </a:r>
            <a:r>
              <a:rPr kumimoji="1" lang="en-US" altLang="zh-CN" sz="2400" b="1" dirty="0" smtClean="0">
                <a:latin typeface="Times New Roman" pitchFamily="18" charset="0"/>
              </a:rPr>
              <a:t>);   </a:t>
            </a:r>
            <a:r>
              <a:rPr kumimoji="1" lang="zh-CN" altLang="en-US" sz="2400" b="1" dirty="0" smtClean="0">
                <a:latin typeface="Times New Roman" pitchFamily="18" charset="0"/>
              </a:rPr>
              <a:t>将消息缓冲区插入消息队列；</a:t>
            </a:r>
          </a:p>
          <a:p>
            <a:pPr>
              <a:lnSpc>
                <a:spcPct val="80000"/>
              </a:lnSpc>
              <a:buFont typeface="Wingdings" pitchFamily="2" charset="2"/>
              <a:buNone/>
            </a:pPr>
            <a:r>
              <a:rPr kumimoji="1" lang="zh-CN" altLang="en-US" sz="2400" b="1" dirty="0" smtClean="0">
                <a:latin typeface="Times New Roman" pitchFamily="18" charset="0"/>
              </a:rPr>
              <a:t>       </a:t>
            </a:r>
            <a:r>
              <a:rPr kumimoji="1" lang="en-US" altLang="zh-CN" sz="2400" b="1" dirty="0" smtClean="0">
                <a:latin typeface="Times New Roman" pitchFamily="18" charset="0"/>
              </a:rPr>
              <a:t>signal(</a:t>
            </a:r>
            <a:r>
              <a:rPr kumimoji="1" lang="en-US" altLang="zh-CN" sz="2400" b="1" dirty="0" err="1" smtClean="0">
                <a:latin typeface="Times New Roman" pitchFamily="18" charset="0"/>
              </a:rPr>
              <a:t>j.mutex</a:t>
            </a:r>
            <a:r>
              <a:rPr kumimoji="1" lang="en-US" altLang="zh-CN" sz="2400" b="1" dirty="0" smtClean="0">
                <a:latin typeface="Times New Roman" pitchFamily="18" charset="0"/>
              </a:rPr>
              <a:t>);</a:t>
            </a:r>
          </a:p>
          <a:p>
            <a:pPr>
              <a:lnSpc>
                <a:spcPct val="80000"/>
              </a:lnSpc>
              <a:buFont typeface="Wingdings" pitchFamily="2" charset="2"/>
              <a:buNone/>
            </a:pPr>
            <a:r>
              <a:rPr kumimoji="1" lang="en-US" altLang="zh-CN" sz="2400" b="1" dirty="0" smtClean="0">
                <a:latin typeface="Times New Roman" pitchFamily="18" charset="0"/>
              </a:rPr>
              <a:t>       signal(</a:t>
            </a:r>
            <a:r>
              <a:rPr kumimoji="1" lang="en-US" altLang="zh-CN" sz="2400" b="1" dirty="0" err="1" smtClean="0">
                <a:latin typeface="Times New Roman" pitchFamily="18" charset="0"/>
              </a:rPr>
              <a:t>j.sm</a:t>
            </a:r>
            <a:r>
              <a:rPr kumimoji="1" lang="en-US" altLang="zh-CN" sz="2400" b="1" dirty="0" smtClean="0">
                <a:latin typeface="Times New Roman" pitchFamily="18" charset="0"/>
              </a:rPr>
              <a:t>);</a:t>
            </a:r>
          </a:p>
          <a:p>
            <a:pPr>
              <a:lnSpc>
                <a:spcPct val="80000"/>
              </a:lnSpc>
              <a:buFont typeface="Wingdings" pitchFamily="2" charset="2"/>
              <a:buNone/>
            </a:pPr>
            <a:r>
              <a:rPr kumimoji="1" lang="en-US" altLang="zh-CN" sz="2400" b="1" dirty="0" smtClean="0">
                <a:latin typeface="Times New Roman" pitchFamily="18" charset="0"/>
              </a:rPr>
              <a:t>    end </a:t>
            </a:r>
            <a:endParaRPr lang="zh-CN" altLang="en-US" sz="2400" b="1" dirty="0"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31353</TotalTime>
  <Words>1694</Words>
  <Application>Microsoft Office PowerPoint</Application>
  <PresentationFormat>A4 纸张(210x297 毫米)</PresentationFormat>
  <Paragraphs>214</Paragraphs>
  <Slides>25</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6" baseType="lpstr">
      <vt:lpstr>Univers</vt:lpstr>
      <vt:lpstr>黑体</vt:lpstr>
      <vt:lpstr>华文彩云</vt:lpstr>
      <vt:lpstr>隶书</vt:lpstr>
      <vt:lpstr>宋体</vt:lpstr>
      <vt:lpstr>Arial</vt:lpstr>
      <vt:lpstr>Courier New</vt:lpstr>
      <vt:lpstr>Times New Roman</vt:lpstr>
      <vt:lpstr>Wingdings</vt:lpstr>
      <vt:lpstr>Blank Presentation</vt:lpstr>
      <vt:lpstr>Visio</vt:lpstr>
      <vt:lpstr>第2章 进程管理</vt:lpstr>
      <vt:lpstr>进程通信</vt:lpstr>
      <vt:lpstr>消息传递通信的实现方法</vt:lpstr>
      <vt:lpstr>消息缓冲队列通信机制</vt:lpstr>
      <vt:lpstr>消息缓冲队列通信机制中的数据结构</vt:lpstr>
      <vt:lpstr>消息缓冲队列通信机制中的数据结构</vt:lpstr>
      <vt:lpstr>发送原语</vt:lpstr>
      <vt:lpstr>消息缓冲</vt:lpstr>
      <vt:lpstr>发送原语</vt:lpstr>
      <vt:lpstr>3. 接收原语</vt:lpstr>
      <vt:lpstr>间接通信方式</vt:lpstr>
      <vt:lpstr>进程通信的例子                    --linux中的消息队列</vt:lpstr>
      <vt:lpstr>消息队列</vt:lpstr>
      <vt:lpstr>Msgsnd的算法</vt:lpstr>
      <vt:lpstr>msgrcv的算法</vt:lpstr>
      <vt:lpstr>Linux中消息队列的例子</vt:lpstr>
      <vt:lpstr>共享存储区</vt:lpstr>
      <vt:lpstr>共享存储区</vt:lpstr>
      <vt:lpstr>共享存储区</vt:lpstr>
      <vt:lpstr>共享存储区例子</vt:lpstr>
      <vt:lpstr>管道</vt:lpstr>
      <vt:lpstr>管道例子</vt:lpstr>
      <vt:lpstr>思考</vt:lpstr>
      <vt:lpstr>消息队列、共享内存、管道的区别</vt:lpstr>
      <vt:lpstr>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xiao</dc:creator>
  <cp:lastModifiedBy>rong_</cp:lastModifiedBy>
  <cp:revision>1705</cp:revision>
  <dcterms:created xsi:type="dcterms:W3CDTF">1998-10-03T18:37:08Z</dcterms:created>
  <dcterms:modified xsi:type="dcterms:W3CDTF">2019-09-15T16:16:24Z</dcterms:modified>
</cp:coreProperties>
</file>