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391" r:id="rId2"/>
    <p:sldId id="392" r:id="rId3"/>
    <p:sldId id="393" r:id="rId4"/>
    <p:sldId id="394" r:id="rId5"/>
    <p:sldId id="395" r:id="rId6"/>
    <p:sldId id="396" r:id="rId7"/>
    <p:sldId id="397" r:id="rId8"/>
    <p:sldId id="398" r:id="rId9"/>
    <p:sldId id="299" r:id="rId10"/>
    <p:sldId id="301" r:id="rId11"/>
    <p:sldId id="399" r:id="rId12"/>
    <p:sldId id="410" r:id="rId13"/>
    <p:sldId id="426" r:id="rId14"/>
    <p:sldId id="419" r:id="rId15"/>
    <p:sldId id="421" r:id="rId16"/>
    <p:sldId id="422" r:id="rId17"/>
    <p:sldId id="427" r:id="rId18"/>
    <p:sldId id="425" r:id="rId19"/>
    <p:sldId id="304" r:id="rId20"/>
    <p:sldId id="411" r:id="rId21"/>
    <p:sldId id="412" r:id="rId22"/>
    <p:sldId id="413" r:id="rId23"/>
    <p:sldId id="416" r:id="rId24"/>
    <p:sldId id="429" r:id="rId25"/>
    <p:sldId id="400" r:id="rId26"/>
    <p:sldId id="417" r:id="rId27"/>
    <p:sldId id="401" r:id="rId28"/>
    <p:sldId id="418" r:id="rId29"/>
    <p:sldId id="428" r:id="rId30"/>
    <p:sldId id="402" r:id="rId31"/>
    <p:sldId id="403" r:id="rId32"/>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FF"/>
    <a:srgbClr val="66FFFF"/>
    <a:srgbClr val="333399"/>
    <a:srgbClr val="BABABA"/>
    <a:srgbClr val="D2D2D2"/>
    <a:srgbClr val="D5EEFF"/>
    <a:srgbClr val="FFC7C7"/>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2" autoAdjust="0"/>
    <p:restoredTop sz="86338" autoAdjust="0"/>
  </p:normalViewPr>
  <p:slideViewPr>
    <p:cSldViewPr>
      <p:cViewPr varScale="1">
        <p:scale>
          <a:sx n="65" d="100"/>
          <a:sy n="65" d="100"/>
        </p:scale>
        <p:origin x="1092" y="60"/>
      </p:cViewPr>
      <p:guideLst>
        <p:guide orient="horz" pos="2160"/>
        <p:guide pos="312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100" d="100"/>
        <a:sy n="100" d="100"/>
      </p:scale>
      <p:origin x="0" y="9570"/>
    </p:cViewPr>
  </p:sorterViewPr>
  <p:notesViewPr>
    <p:cSldViewPr>
      <p:cViewPr>
        <p:scale>
          <a:sx n="100" d="100"/>
          <a:sy n="100" d="100"/>
        </p:scale>
        <p:origin x="-186" y="34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宋体" pitchFamily="2" charset="-122"/>
              </a:defRPr>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宋体" pitchFamily="2" charset="-122"/>
              </a:defRPr>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E52109A-A46A-4F74-A7F7-B6147F9DD102}"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33796" name="Rectangle 4"/>
          <p:cNvSpPr>
            <a:spLocks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3587AE66-1A07-4D63-807E-9BF4A6C0F5C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如果说，在操作系统中引入进程的目的，是为了使多个程序并发执行，以改善资源利用率及提高系统的吞吐量；那么，在操作系统中再引入线程则是为了减少程序并发执行时所付出的时空开销，使操作系统具有更好的并发性。为了说明这一点，我们首先回顾进程的两个基本属性：（1）进程是一个可拥有资源的独立单位；（2）进程同时又是一个可以独立调度和分配的基本单位。正是由于进程具有这两个基本属性，才使之成为一个能独立运行的基本单位，从而也就构成了进程并发执行的基础。</a:t>
            </a:r>
          </a:p>
          <a:p>
            <a:pPr algn="just"/>
            <a:r>
              <a:rPr lang="zh-CN" altLang="en-US" smtClean="0"/>
              <a:t>然而为使程序能并发执行，系统还必须进行以下的一系列操作。</a:t>
            </a:r>
          </a:p>
          <a:p>
            <a:pPr algn="just"/>
            <a:r>
              <a:rPr lang="zh-CN" altLang="en-US" smtClean="0"/>
              <a:t>(1)创建进程。系统在创建进程时，必须为之分配其所必需的、除处理机以外的所有资源。如内存空间、</a:t>
            </a:r>
            <a:r>
              <a:rPr lang="en-US" altLang="zh-CN" smtClean="0"/>
              <a:t>I/O</a:t>
            </a:r>
            <a:r>
              <a:rPr lang="zh-CN" altLang="en-US" smtClean="0"/>
              <a:t>设备以及建立相应的</a:t>
            </a:r>
            <a:r>
              <a:rPr lang="en-US" altLang="zh-CN" smtClean="0"/>
              <a:t>PCB。</a:t>
            </a:r>
          </a:p>
          <a:p>
            <a:pPr algn="just"/>
            <a:r>
              <a:rPr lang="en-US" altLang="zh-CN" smtClean="0"/>
              <a:t>(2)</a:t>
            </a:r>
            <a:r>
              <a:rPr lang="zh-CN" altLang="en-US" smtClean="0"/>
              <a:t>撤消进程。系统在撤消进程时，又必须先对这些资源进行回收操作，然后再撤消</a:t>
            </a:r>
            <a:r>
              <a:rPr lang="en-US" altLang="zh-CN" smtClean="0"/>
              <a:t>PCB。</a:t>
            </a:r>
          </a:p>
          <a:p>
            <a:pPr algn="just"/>
            <a:r>
              <a:rPr lang="en-US" altLang="zh-CN" smtClean="0"/>
              <a:t>(3)</a:t>
            </a:r>
            <a:r>
              <a:rPr lang="zh-CN" altLang="en-US" smtClean="0"/>
              <a:t>进程切换。在对进程进行切换时，由于要保留当前进程的</a:t>
            </a:r>
            <a:r>
              <a:rPr lang="en-US" altLang="zh-CN" smtClean="0"/>
              <a:t>CPU</a:t>
            </a:r>
            <a:r>
              <a:rPr lang="zh-CN" altLang="en-US" smtClean="0"/>
              <a:t>环境和设置新选中进程的</a:t>
            </a:r>
            <a:r>
              <a:rPr lang="en-US" altLang="zh-CN" smtClean="0"/>
              <a:t>CPU</a:t>
            </a:r>
            <a:r>
              <a:rPr lang="zh-CN" altLang="en-US" smtClean="0"/>
              <a:t>环境，为此须花费不少处理机时间。</a:t>
            </a:r>
          </a:p>
          <a:p>
            <a:pPr algn="just"/>
            <a:r>
              <a:rPr lang="zh-CN" altLang="en-US" smtClean="0"/>
              <a:t>简言之，由于进程是一个资源拥有者，因而在进程的创建、撤消和切换中，系统必须为之付出较大的时空开销。也正因为如此，在系统中所设置的进程数目不宜过多，进程切换的频率也不宜太高，但这也就限制了并发程度的进一步提高。</a:t>
            </a:r>
          </a:p>
          <a:p>
            <a:pPr algn="just"/>
            <a:r>
              <a:rPr lang="zh-CN" altLang="en-US" smtClean="0"/>
              <a:t>如何能使多个程序更好地并发执行，同时又尽量减少系统的开销，已成为近年来设计操作系统时所追求的重要目标。于是，有</a:t>
            </a:r>
            <a:r>
              <a:rPr lang="zh-CN" altLang="en-US" smtClean="0">
                <a:solidFill>
                  <a:srgbClr val="000000"/>
                </a:solidFill>
              </a:rPr>
              <a:t>不少研究操</a:t>
            </a:r>
            <a:r>
              <a:rPr lang="zh-CN" altLang="en-US" smtClean="0"/>
              <a:t>作系统的学者们想到，可否将进程的上述属性分开，由操作系统分别进行处理。即把处理机调度和其他资源的分配针对不同的活动实体进行，以使之轻装运行；而对拥有资源的基本单位，又不频繁地对之进行切换。正是在这种思想的指导下，产生了线程概念。</a:t>
            </a:r>
          </a:p>
          <a:p>
            <a:pPr algn="just"/>
            <a:r>
              <a:rPr lang="zh-CN" altLang="en-US" smtClean="0"/>
              <a:t>在引入线程的操作系统中，线程是进程中的一个实体，是被系统独立调度和分配的基本单位。线程自己基本上不拥有系统资源，只拥有一些在运行中必不可少的资源（如程序计数器、一组寄存器和栈），但它可与同属一个进程的其他线程共享进程所拥有的全部资源。一个线程可以创建和撤消另一个线程；同一进程中的多个线程之间可以并发执行。由于线程之间的相互制约，致使线程在运行中也呈现出间断性。相应地，线程也同样有就绪、阻塞和执行三种基本状态，有的系统中线程还有终止状态。</a:t>
            </a:r>
          </a:p>
          <a:p>
            <a:pPr algn="just"/>
            <a:r>
              <a:rPr lang="zh-CN" altLang="en-US" b="1" smtClean="0">
                <a:latin typeface="宋体" panose="02010600030101010101" pitchFamily="2" charset="-122"/>
              </a:rPr>
              <a:t>3.1.1 线程与进程的比较</a:t>
            </a:r>
            <a:endParaRPr lang="zh-CN" altLang="en-US" b="1" smtClean="0">
              <a:cs typeface="Times New Roman" panose="02020603050405020304" pitchFamily="18" charset="0"/>
            </a:endParaRPr>
          </a:p>
          <a:p>
            <a:pPr algn="just"/>
            <a:r>
              <a:rPr lang="zh-CN" altLang="en-US" smtClean="0"/>
              <a:t>线程具有许多传统进程所具有的特征，故又称为轻型进程（</a:t>
            </a:r>
            <a:r>
              <a:rPr lang="en-US" altLang="zh-CN" smtClean="0"/>
              <a:t>Light-Weight Process）</a:t>
            </a:r>
            <a:r>
              <a:rPr lang="zh-CN" altLang="en-US" smtClean="0"/>
              <a:t>或进程元；而把传统的进程称为重型进程(</a:t>
            </a:r>
            <a:r>
              <a:rPr lang="en-US" altLang="zh-CN" smtClean="0"/>
              <a:t>Heavy-Weight Process),</a:t>
            </a:r>
            <a:r>
              <a:rPr lang="zh-CN" altLang="en-US" smtClean="0"/>
              <a:t>它相当于只有一个线程的任务。在引入了线程的操作系统中，通常一个进程都有若干个线程，至少需要有一个线程。下面，我们从调度、并发性、系统开销、拥有资源等方面，来比较线程与进程。</a:t>
            </a:r>
          </a:p>
          <a:p>
            <a:pPr algn="just"/>
            <a:r>
              <a:rPr lang="zh-CN" altLang="en-US" smtClean="0"/>
              <a:t> </a:t>
            </a:r>
          </a:p>
          <a:p>
            <a:pPr algn="just"/>
            <a:r>
              <a:rPr lang="zh-CN" altLang="en-US" smtClean="0">
                <a:latin typeface="宋体" panose="02010600030101010101" pitchFamily="2" charset="-122"/>
              </a:rPr>
              <a:t>1.</a:t>
            </a:r>
            <a:r>
              <a:rPr lang="zh-CN" altLang="en-US" smtClean="0">
                <a:latin typeface="Courier New" panose="02070309020205020404" pitchFamily="49" charset="0"/>
                <a:cs typeface="Times New Roman" panose="02020603050405020304" pitchFamily="18" charset="0"/>
              </a:rPr>
              <a:t>      </a:t>
            </a:r>
            <a:r>
              <a:rPr lang="zh-CN" altLang="en-US" smtClean="0">
                <a:cs typeface="Times New Roman" panose="02020603050405020304" pitchFamily="18" charset="0"/>
              </a:rPr>
              <a:t> </a:t>
            </a:r>
            <a:r>
              <a:rPr lang="zh-CN" altLang="en-US" smtClean="0">
                <a:latin typeface="宋体" panose="02010600030101010101" pitchFamily="2" charset="-122"/>
              </a:rPr>
              <a:t>调度</a:t>
            </a:r>
          </a:p>
          <a:p>
            <a:pPr algn="just"/>
            <a:r>
              <a:rPr lang="zh-CN" altLang="en-US" smtClean="0">
                <a:latin typeface="宋体" panose="02010600030101010101" pitchFamily="2" charset="-122"/>
              </a:rPr>
              <a:t>在传统的操作系统中，拥有资源的基本单位和独立调度、分配的基本单位都是进程。而在引入线程的操作系统中，则把线程作为调度和分配的基本单位，而把进程作为资源拥有的基本单位，使传统进程的两个属性分开，线程便能轻装运行，从而可显著地提高系统的并发程度。在同一进程中，线程的切换不会引起进程的切换，在由一个进程中的线程切换到另一个进程中的线程时，将会引起进程的切换。</a:t>
            </a:r>
          </a:p>
          <a:p>
            <a:pPr algn="just"/>
            <a:r>
              <a:rPr lang="zh-CN" altLang="en-US" smtClean="0">
                <a:latin typeface="Courier New" panose="02070309020205020404" pitchFamily="49" charset="0"/>
              </a:rPr>
              <a:t> </a:t>
            </a:r>
            <a:endParaRPr lang="zh-CN" altLang="en-US" smtClean="0">
              <a:latin typeface="宋体" panose="02010600030101010101" pitchFamily="2" charset="-122"/>
            </a:endParaRPr>
          </a:p>
          <a:p>
            <a:pPr algn="just"/>
            <a:r>
              <a:rPr lang="zh-CN" altLang="en-US" smtClean="0">
                <a:latin typeface="宋体" panose="02010600030101010101" pitchFamily="2" charset="-122"/>
              </a:rPr>
              <a:t>2.</a:t>
            </a:r>
            <a:r>
              <a:rPr lang="zh-CN" altLang="en-US" smtClean="0">
                <a:latin typeface="Courier New" panose="02070309020205020404" pitchFamily="49" charset="0"/>
                <a:cs typeface="Times New Roman" panose="02020603050405020304" pitchFamily="18" charset="0"/>
              </a:rPr>
              <a:t>      </a:t>
            </a:r>
            <a:r>
              <a:rPr lang="zh-CN" altLang="en-US" smtClean="0">
                <a:cs typeface="Times New Roman" panose="02020603050405020304" pitchFamily="18" charset="0"/>
              </a:rPr>
              <a:t> </a:t>
            </a:r>
            <a:r>
              <a:rPr lang="zh-CN" altLang="en-US" smtClean="0">
                <a:latin typeface="宋体" panose="02010600030101010101" pitchFamily="2" charset="-122"/>
              </a:rPr>
              <a:t>并发性</a:t>
            </a:r>
          </a:p>
          <a:p>
            <a:pPr algn="just"/>
            <a:r>
              <a:rPr lang="zh-CN" altLang="en-US" smtClean="0">
                <a:latin typeface="宋体" panose="02010600030101010101" pitchFamily="2" charset="-122"/>
              </a:rPr>
              <a:t>在引入线程的操作系统中，不仅进程之间可以并发执行，而且在一个进程中的多个线程之间，亦可并发执行，因而使操作系统具有更好的并发性，从而能更有效地使用系统资源和提高系统吞吐量。例如，在一个未引入线程的单</a:t>
            </a:r>
            <a:r>
              <a:rPr lang="en-US" altLang="zh-CN" smtClean="0">
                <a:latin typeface="宋体" panose="02010600030101010101" pitchFamily="2" charset="-122"/>
              </a:rPr>
              <a:t>CPU</a:t>
            </a:r>
            <a:r>
              <a:rPr lang="zh-CN" altLang="en-US" smtClean="0">
                <a:latin typeface="宋体" panose="02010600030101010101" pitchFamily="2" charset="-122"/>
              </a:rPr>
              <a:t>操作系统中，若仅设置一个文件服务进程，当它由于某种原因而被阻塞时，便没有其他的文件服务进程来提供服务。在引入了线程的操作系统中，可以在一个文件服务进程中，设置多个服务线程，当第一个线程等待时，文件服务进程中的第二个线程可以继续运行；当第二个线程阻塞时，第三个线程可以继续执行，从而显著地提高了文件服务的质量以及系统吞吐量。</a:t>
            </a:r>
          </a:p>
          <a:p>
            <a:pPr algn="just"/>
            <a:r>
              <a:rPr lang="zh-CN" altLang="en-US" smtClean="0">
                <a:latin typeface="Courier New" panose="02070309020205020404" pitchFamily="49" charset="0"/>
              </a:rPr>
              <a:t> </a:t>
            </a:r>
            <a:endParaRPr lang="zh-CN" altLang="en-US" smtClean="0">
              <a:latin typeface="宋体" panose="02010600030101010101" pitchFamily="2" charset="-122"/>
            </a:endParaRPr>
          </a:p>
          <a:p>
            <a:pPr algn="just"/>
            <a:r>
              <a:rPr lang="zh-CN" altLang="en-US" smtClean="0">
                <a:latin typeface="宋体" panose="02010600030101010101" pitchFamily="2" charset="-122"/>
              </a:rPr>
              <a:t>3.</a:t>
            </a:r>
            <a:r>
              <a:rPr lang="zh-CN" altLang="en-US" smtClean="0">
                <a:latin typeface="Courier New" panose="02070309020205020404" pitchFamily="49" charset="0"/>
                <a:cs typeface="Times New Roman" panose="02020603050405020304" pitchFamily="18" charset="0"/>
              </a:rPr>
              <a:t>      </a:t>
            </a:r>
            <a:r>
              <a:rPr lang="zh-CN" altLang="en-US" smtClean="0">
                <a:cs typeface="Times New Roman" panose="02020603050405020304" pitchFamily="18" charset="0"/>
              </a:rPr>
              <a:t> </a:t>
            </a:r>
            <a:r>
              <a:rPr lang="zh-CN" altLang="en-US" smtClean="0">
                <a:latin typeface="宋体" panose="02010600030101010101" pitchFamily="2" charset="-122"/>
              </a:rPr>
              <a:t>拥有资源</a:t>
            </a:r>
          </a:p>
          <a:p>
            <a:pPr algn="just"/>
            <a:r>
              <a:rPr lang="zh-CN" altLang="en-US" smtClean="0">
                <a:latin typeface="宋体" panose="02010600030101010101" pitchFamily="2" charset="-122"/>
              </a:rPr>
              <a:t>不论是传统的操作系统，还是设有线程的操作系统，进程都是拥有资源的一个独立单位，它可以拥有自己的资源。一般地说，线程自己不拥有系统资源（只有一些必不可少的资源），但它可以访问其隶属进程的资源。亦即，一个进程的代码段、数据段以及系统资源，如已打开的文件、</a:t>
            </a:r>
            <a:r>
              <a:rPr lang="en-US" altLang="zh-CN" smtClean="0">
                <a:latin typeface="宋体" panose="02010600030101010101" pitchFamily="2" charset="-122"/>
              </a:rPr>
              <a:t>I/O</a:t>
            </a:r>
            <a:r>
              <a:rPr lang="zh-CN" altLang="en-US" smtClean="0">
                <a:latin typeface="宋体" panose="02010600030101010101" pitchFamily="2" charset="-122"/>
              </a:rPr>
              <a:t>设备等，可供同一进程的所有线程共享。</a:t>
            </a:r>
          </a:p>
          <a:p>
            <a:pPr algn="just"/>
            <a:r>
              <a:rPr lang="zh-CN" altLang="en-US" smtClean="0">
                <a:latin typeface="Courier New" panose="02070309020205020404" pitchFamily="49" charset="0"/>
              </a:rPr>
              <a:t> </a:t>
            </a:r>
            <a:endParaRPr lang="zh-CN" altLang="en-US" smtClean="0">
              <a:latin typeface="宋体" panose="02010600030101010101" pitchFamily="2" charset="-122"/>
            </a:endParaRPr>
          </a:p>
          <a:p>
            <a:pPr algn="just"/>
            <a:r>
              <a:rPr lang="zh-CN" altLang="en-US" smtClean="0">
                <a:latin typeface="宋体" panose="02010600030101010101" pitchFamily="2" charset="-122"/>
              </a:rPr>
              <a:t>4.</a:t>
            </a:r>
            <a:r>
              <a:rPr lang="zh-CN" altLang="en-US" smtClean="0">
                <a:latin typeface="Courier New" panose="02070309020205020404" pitchFamily="49" charset="0"/>
                <a:cs typeface="Times New Roman" panose="02020603050405020304" pitchFamily="18" charset="0"/>
              </a:rPr>
              <a:t>      </a:t>
            </a:r>
            <a:r>
              <a:rPr lang="zh-CN" altLang="en-US" smtClean="0">
                <a:cs typeface="Times New Roman" panose="02020603050405020304" pitchFamily="18" charset="0"/>
              </a:rPr>
              <a:t> </a:t>
            </a:r>
            <a:r>
              <a:rPr lang="zh-CN" altLang="en-US" smtClean="0">
                <a:latin typeface="宋体" panose="02010600030101010101" pitchFamily="2" charset="-122"/>
              </a:rPr>
              <a:t>系统开销</a:t>
            </a:r>
          </a:p>
          <a:p>
            <a:r>
              <a:rPr lang="zh-CN" altLang="en-US" smtClean="0">
                <a:latin typeface="宋体" panose="02010600030101010101" pitchFamily="2" charset="-122"/>
              </a:rPr>
              <a:t>由于在创建或撤消进程时，系统都要为之分配或回收资源，如内存空间、</a:t>
            </a:r>
            <a:r>
              <a:rPr lang="en-US" altLang="zh-CN" smtClean="0"/>
              <a:t>I/O</a:t>
            </a:r>
            <a:r>
              <a:rPr lang="zh-CN" altLang="en-US" smtClean="0">
                <a:latin typeface="宋体" panose="02010600030101010101" pitchFamily="2" charset="-122"/>
              </a:rPr>
              <a:t>设备等。因此，操作系统所付出的开销将显著地大于在创建或撤消线程时的开销。类似地，在进行进程切换时，涉及到当前进程整个</a:t>
            </a:r>
            <a:r>
              <a:rPr lang="en-US" altLang="zh-CN" smtClean="0"/>
              <a:t>CPU</a:t>
            </a:r>
            <a:r>
              <a:rPr lang="zh-CN" altLang="en-US" smtClean="0">
                <a:latin typeface="宋体" panose="02010600030101010101" pitchFamily="2" charset="-122"/>
              </a:rPr>
              <a:t>环境的保存以及新被调度运行的进程的</a:t>
            </a:r>
            <a:r>
              <a:rPr lang="en-US" altLang="zh-CN" smtClean="0"/>
              <a:t>CPU</a:t>
            </a:r>
            <a:r>
              <a:rPr lang="zh-CN" altLang="en-US" smtClean="0">
                <a:latin typeface="宋体" panose="02010600030101010101" pitchFamily="2" charset="-122"/>
              </a:rPr>
              <a:t>环境的设置。而线程切换只需保存和设置少量寄存器的内容，并不涉及存储器管理方面的操作。可见，进程切换的开销也远大于线程切换的开销。此外，由于同一进程中的多个线程具有相同的地址空间，致使它们之间的同步和通信的实现，也变得比较容易。在有的系统中，线程的切换、同步和通信都无须操作系统内核的干预。</a:t>
            </a:r>
            <a:r>
              <a:rPr lang="zh-CN" altLang="en-US"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126D084-5462-4DD9-A671-766D46386525}" type="slidenum">
              <a:rPr lang="en-US" altLang="zh-CN" sz="1200" b="0"/>
              <a:pPr/>
              <a:t>13</a:t>
            </a:fld>
            <a:endParaRPr lang="en-US" altLang="zh-CN"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5653D18-5BB5-4361-998A-DA3740DD3657}" type="slidenum">
              <a:rPr lang="en-US" altLang="zh-CN" sz="1200" b="0"/>
              <a:pPr/>
              <a:t>15</a:t>
            </a:fld>
            <a:endParaRPr lang="en-US" altLang="zh-CN"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E3F6091-C5EF-4302-BED7-265E4FC4E1F5}" type="slidenum">
              <a:rPr lang="en-US" altLang="zh-CN" sz="1200" b="0"/>
              <a:pPr/>
              <a:t>16</a:t>
            </a:fld>
            <a:endParaRPr lang="en-US" altLang="zh-CN"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zh-CN" altLang="en-US" sz="1100" dirty="0">
                <a:solidFill>
                  <a:srgbClr val="000000"/>
                </a:solidFill>
                <a:latin typeface="宋体" panose="02010600030101010101" pitchFamily="2" charset="-122"/>
                <a:ea typeface="+mn-ea"/>
              </a:rPr>
              <a:t>周转时间   作业长度   带权周转时间</a:t>
            </a:r>
            <a:endParaRPr lang="en-US" altLang="zh-CN" sz="1100" dirty="0">
              <a:solidFill>
                <a:srgbClr val="000000"/>
              </a:solidFill>
              <a:latin typeface="宋体" panose="02010600030101010101" pitchFamily="2" charset="-122"/>
              <a:ea typeface="+mn-ea"/>
            </a:endParaRPr>
          </a:p>
          <a:p>
            <a:pPr>
              <a:defRPr/>
            </a:pPr>
            <a:r>
              <a:rPr lang="en-US" altLang="zh-CN" sz="1100" dirty="0">
                <a:solidFill>
                  <a:srgbClr val="000000"/>
                </a:solidFill>
                <a:latin typeface="宋体" panose="02010600030101010101" pitchFamily="2" charset="-122"/>
                <a:ea typeface="+mn-ea"/>
              </a:rPr>
              <a:t>15   4</a:t>
            </a:r>
            <a:r>
              <a:rPr lang="zh-CN" altLang="en-US" dirty="0" smtClean="0"/>
              <a:t>   </a:t>
            </a:r>
            <a:r>
              <a:rPr lang="en-US" altLang="zh-CN" sz="1100" dirty="0">
                <a:solidFill>
                  <a:srgbClr val="000000"/>
                </a:solidFill>
                <a:latin typeface="宋体" panose="02010600030101010101" pitchFamily="2" charset="-122"/>
                <a:ea typeface="+mn-ea"/>
              </a:rPr>
              <a:t>3.75</a:t>
            </a:r>
          </a:p>
          <a:p>
            <a:pPr>
              <a:defRPr/>
            </a:pPr>
            <a:r>
              <a:rPr lang="en-US" altLang="zh-CN" sz="1100" dirty="0">
                <a:solidFill>
                  <a:srgbClr val="000000"/>
                </a:solidFill>
                <a:latin typeface="宋体" panose="02010600030101010101" pitchFamily="2" charset="-122"/>
                <a:ea typeface="+mn-ea"/>
              </a:rPr>
              <a:t>11  </a:t>
            </a:r>
            <a:r>
              <a:rPr lang="zh-CN" altLang="en-US" dirty="0" smtClean="0"/>
              <a:t> </a:t>
            </a:r>
            <a:r>
              <a:rPr lang="en-US" altLang="zh-CN" sz="1100" dirty="0">
                <a:solidFill>
                  <a:srgbClr val="000000"/>
                </a:solidFill>
                <a:latin typeface="宋体" panose="02010600030101010101" pitchFamily="2" charset="-122"/>
                <a:ea typeface="+mn-ea"/>
              </a:rPr>
              <a:t>3</a:t>
            </a:r>
            <a:r>
              <a:rPr lang="zh-CN" altLang="en-US" dirty="0" smtClean="0"/>
              <a:t>   </a:t>
            </a:r>
            <a:r>
              <a:rPr lang="en-US" altLang="zh-CN" sz="1100" dirty="0">
                <a:solidFill>
                  <a:srgbClr val="000000"/>
                </a:solidFill>
                <a:latin typeface="宋体" panose="02010600030101010101" pitchFamily="2" charset="-122"/>
                <a:ea typeface="+mn-ea"/>
              </a:rPr>
              <a:t>3.666667</a:t>
            </a:r>
            <a:r>
              <a:rPr lang="zh-CN" altLang="en-US" dirty="0" smtClean="0"/>
              <a:t> </a:t>
            </a:r>
            <a:endParaRPr lang="en-US" altLang="zh-CN" dirty="0" smtClean="0"/>
          </a:p>
          <a:p>
            <a:pPr>
              <a:defRPr/>
            </a:pPr>
            <a:r>
              <a:rPr lang="en-US" altLang="zh-CN" sz="1100" dirty="0">
                <a:solidFill>
                  <a:srgbClr val="000000"/>
                </a:solidFill>
                <a:latin typeface="宋体" panose="02010600030101010101" pitchFamily="2" charset="-122"/>
                <a:ea typeface="+mn-ea"/>
              </a:rPr>
              <a:t>16</a:t>
            </a:r>
            <a:r>
              <a:rPr lang="zh-CN" altLang="en-US" dirty="0" smtClean="0"/>
              <a:t>   </a:t>
            </a:r>
            <a:r>
              <a:rPr lang="en-US" altLang="zh-CN" sz="1100" dirty="0">
                <a:solidFill>
                  <a:srgbClr val="000000"/>
                </a:solidFill>
                <a:latin typeface="宋体" panose="02010600030101010101" pitchFamily="2" charset="-122"/>
                <a:ea typeface="+mn-ea"/>
              </a:rPr>
              <a:t>5</a:t>
            </a:r>
            <a:r>
              <a:rPr lang="zh-CN" altLang="en-US" dirty="0" smtClean="0"/>
              <a:t>   </a:t>
            </a:r>
            <a:r>
              <a:rPr lang="en-US" altLang="zh-CN" sz="1100" dirty="0">
                <a:solidFill>
                  <a:srgbClr val="000000"/>
                </a:solidFill>
                <a:latin typeface="宋体" panose="02010600030101010101" pitchFamily="2" charset="-122"/>
                <a:ea typeface="+mn-ea"/>
              </a:rPr>
              <a:t>3.2</a:t>
            </a:r>
          </a:p>
          <a:p>
            <a:pPr>
              <a:defRPr/>
            </a:pPr>
            <a:r>
              <a:rPr lang="zh-CN" altLang="en-US" dirty="0" smtClean="0"/>
              <a:t> </a:t>
            </a:r>
            <a:r>
              <a:rPr lang="en-US" altLang="zh-CN" sz="1100" dirty="0">
                <a:solidFill>
                  <a:srgbClr val="000000"/>
                </a:solidFill>
                <a:latin typeface="宋体" panose="02010600030101010101" pitchFamily="2" charset="-122"/>
                <a:ea typeface="+mn-ea"/>
              </a:rPr>
              <a:t>6</a:t>
            </a:r>
            <a:r>
              <a:rPr lang="zh-CN" altLang="en-US" dirty="0" smtClean="0"/>
              <a:t>    </a:t>
            </a:r>
            <a:r>
              <a:rPr lang="en-US" altLang="zh-CN" sz="1100" dirty="0">
                <a:solidFill>
                  <a:srgbClr val="000000"/>
                </a:solidFill>
                <a:latin typeface="宋体" panose="02010600030101010101" pitchFamily="2" charset="-122"/>
                <a:ea typeface="+mn-ea"/>
              </a:rPr>
              <a:t>2  </a:t>
            </a:r>
            <a:r>
              <a:rPr lang="zh-CN" altLang="en-US" dirty="0" smtClean="0"/>
              <a:t> </a:t>
            </a:r>
            <a:r>
              <a:rPr lang="en-US" altLang="zh-CN" sz="1100" dirty="0">
                <a:solidFill>
                  <a:srgbClr val="000000"/>
                </a:solidFill>
                <a:latin typeface="宋体" panose="02010600030101010101" pitchFamily="2" charset="-122"/>
                <a:ea typeface="+mn-ea"/>
              </a:rPr>
              <a:t>3</a:t>
            </a:r>
          </a:p>
          <a:p>
            <a:pPr>
              <a:defRPr/>
            </a:pPr>
            <a:r>
              <a:rPr lang="zh-CN" altLang="en-US" dirty="0" smtClean="0"/>
              <a:t> </a:t>
            </a:r>
            <a:r>
              <a:rPr lang="en-US" altLang="zh-CN" sz="1100" dirty="0">
                <a:solidFill>
                  <a:srgbClr val="000000"/>
                </a:solidFill>
                <a:latin typeface="宋体" panose="02010600030101010101" pitchFamily="2" charset="-122"/>
                <a:ea typeface="+mn-ea"/>
              </a:rPr>
              <a:t>13</a:t>
            </a:r>
            <a:r>
              <a:rPr lang="zh-CN" altLang="en-US" dirty="0" smtClean="0"/>
              <a:t>  </a:t>
            </a:r>
            <a:r>
              <a:rPr lang="en-US" altLang="zh-CN" sz="1100" dirty="0">
                <a:solidFill>
                  <a:srgbClr val="000000"/>
                </a:solidFill>
                <a:latin typeface="宋体" panose="02010600030101010101" pitchFamily="2" charset="-122"/>
                <a:ea typeface="+mn-ea"/>
              </a:rPr>
              <a:t>4</a:t>
            </a:r>
            <a:r>
              <a:rPr lang="zh-CN" altLang="en-US" dirty="0" smtClean="0"/>
              <a:t>   </a:t>
            </a:r>
            <a:r>
              <a:rPr lang="en-US" altLang="zh-CN" sz="1100" dirty="0">
                <a:solidFill>
                  <a:srgbClr val="000000"/>
                </a:solidFill>
                <a:latin typeface="宋体" panose="02010600030101010101" pitchFamily="2" charset="-122"/>
                <a:ea typeface="+mn-ea"/>
              </a:rPr>
              <a:t>3.25</a:t>
            </a:r>
          </a:p>
          <a:p>
            <a:pPr>
              <a:defRPr/>
            </a:pPr>
            <a:r>
              <a:rPr lang="en-US" altLang="zh-CN" sz="1100" dirty="0">
                <a:solidFill>
                  <a:srgbClr val="000000"/>
                </a:solidFill>
                <a:latin typeface="宋体" panose="02010600030101010101" pitchFamily="2" charset="-122"/>
                <a:ea typeface="+mn-ea"/>
              </a:rPr>
              <a:t>12.2  </a:t>
            </a:r>
            <a:r>
              <a:rPr lang="zh-CN" altLang="en-US" dirty="0" smtClean="0"/>
              <a:t>   </a:t>
            </a:r>
            <a:r>
              <a:rPr lang="en-US" altLang="zh-CN" sz="1100" dirty="0">
                <a:solidFill>
                  <a:srgbClr val="000000"/>
                </a:solidFill>
                <a:latin typeface="宋体" panose="02010600030101010101" pitchFamily="2" charset="-122"/>
                <a:ea typeface="+mn-ea"/>
              </a:rPr>
              <a:t>3.373333</a:t>
            </a:r>
          </a:p>
          <a:p>
            <a:pPr>
              <a:defRPr/>
            </a:pPr>
            <a:endParaRPr lang="en-US" altLang="zh-CN" sz="1100" dirty="0">
              <a:solidFill>
                <a:srgbClr val="000000"/>
              </a:solidFill>
              <a:latin typeface="宋体" panose="02010600030101010101" pitchFamily="2" charset="-122"/>
              <a:ea typeface="+mn-ea"/>
            </a:endParaRPr>
          </a:p>
          <a:p>
            <a:pPr>
              <a:defRPr/>
            </a:pPr>
            <a:endParaRPr lang="en-US" altLang="zh-CN" sz="1100" dirty="0">
              <a:solidFill>
                <a:srgbClr val="000000"/>
              </a:solidFill>
              <a:latin typeface="宋体" panose="02010600030101010101" pitchFamily="2" charset="-122"/>
              <a:ea typeface="+mn-ea"/>
            </a:endParaRPr>
          </a:p>
          <a:p>
            <a:pPr>
              <a:defRPr/>
            </a:pPr>
            <a:r>
              <a:rPr lang="zh-CN" altLang="en-US" dirty="0" smtClean="0"/>
              <a:t> </a:t>
            </a:r>
            <a:r>
              <a:rPr lang="en-US" altLang="zh-CN" sz="1100" dirty="0">
                <a:solidFill>
                  <a:srgbClr val="000000"/>
                </a:solidFill>
                <a:latin typeface="宋体" panose="02010600030101010101" pitchFamily="2" charset="-122"/>
                <a:ea typeface="+mn-ea"/>
              </a:rPr>
              <a:t>4</a:t>
            </a:r>
            <a:r>
              <a:rPr lang="zh-CN" altLang="en-US" dirty="0" smtClean="0"/>
              <a:t>    </a:t>
            </a:r>
            <a:r>
              <a:rPr lang="en-US" altLang="zh-CN" sz="1100" dirty="0">
                <a:solidFill>
                  <a:srgbClr val="000000"/>
                </a:solidFill>
                <a:latin typeface="宋体" panose="02010600030101010101" pitchFamily="2" charset="-122"/>
                <a:ea typeface="+mn-ea"/>
              </a:rPr>
              <a:t>4</a:t>
            </a:r>
            <a:r>
              <a:rPr lang="zh-CN" altLang="en-US" sz="1100" dirty="0">
                <a:solidFill>
                  <a:srgbClr val="000000"/>
                </a:solidFill>
                <a:latin typeface="宋体" panose="02010600030101010101" pitchFamily="2" charset="-122"/>
                <a:ea typeface="+mn-ea"/>
              </a:rPr>
              <a:t>   </a:t>
            </a:r>
            <a:r>
              <a:rPr lang="zh-CN" altLang="en-US" dirty="0" smtClean="0"/>
              <a:t> </a:t>
            </a:r>
            <a:r>
              <a:rPr lang="en-US" altLang="zh-CN" sz="1100" dirty="0">
                <a:solidFill>
                  <a:srgbClr val="000000"/>
                </a:solidFill>
                <a:latin typeface="宋体" panose="02010600030101010101" pitchFamily="2" charset="-122"/>
                <a:ea typeface="+mn-ea"/>
              </a:rPr>
              <a:t>1</a:t>
            </a:r>
          </a:p>
          <a:p>
            <a:pPr>
              <a:defRPr/>
            </a:pPr>
            <a:r>
              <a:rPr lang="zh-CN" altLang="en-US" dirty="0" smtClean="0"/>
              <a:t> </a:t>
            </a:r>
            <a:r>
              <a:rPr lang="en-US" altLang="zh-CN" sz="1100" dirty="0">
                <a:solidFill>
                  <a:srgbClr val="000000"/>
                </a:solidFill>
                <a:latin typeface="宋体" panose="02010600030101010101" pitchFamily="2" charset="-122"/>
                <a:ea typeface="+mn-ea"/>
              </a:rPr>
              <a:t>6</a:t>
            </a:r>
            <a:r>
              <a:rPr lang="zh-CN" altLang="en-US" dirty="0" smtClean="0"/>
              <a:t>    </a:t>
            </a:r>
            <a:r>
              <a:rPr lang="en-US" altLang="zh-CN" sz="1100" dirty="0">
                <a:solidFill>
                  <a:srgbClr val="000000"/>
                </a:solidFill>
                <a:latin typeface="宋体" panose="02010600030101010101" pitchFamily="2" charset="-122"/>
                <a:ea typeface="+mn-ea"/>
              </a:rPr>
              <a:t>3</a:t>
            </a:r>
            <a:r>
              <a:rPr lang="zh-CN" altLang="en-US" sz="1100" dirty="0">
                <a:solidFill>
                  <a:srgbClr val="000000"/>
                </a:solidFill>
                <a:latin typeface="宋体" panose="02010600030101010101" pitchFamily="2" charset="-122"/>
                <a:ea typeface="+mn-ea"/>
              </a:rPr>
              <a:t>   </a:t>
            </a:r>
            <a:r>
              <a:rPr lang="zh-CN" altLang="en-US" dirty="0" smtClean="0"/>
              <a:t> </a:t>
            </a:r>
            <a:r>
              <a:rPr lang="en-US" altLang="zh-CN" sz="1100" dirty="0">
                <a:solidFill>
                  <a:srgbClr val="000000"/>
                </a:solidFill>
                <a:latin typeface="宋体" panose="02010600030101010101" pitchFamily="2" charset="-122"/>
                <a:ea typeface="+mn-ea"/>
              </a:rPr>
              <a:t>2</a:t>
            </a:r>
          </a:p>
          <a:p>
            <a:pPr>
              <a:defRPr/>
            </a:pPr>
            <a:r>
              <a:rPr lang="zh-CN" altLang="en-US" dirty="0" smtClean="0"/>
              <a:t> </a:t>
            </a:r>
            <a:r>
              <a:rPr lang="en-US" altLang="zh-CN" sz="1100" dirty="0">
                <a:solidFill>
                  <a:srgbClr val="000000"/>
                </a:solidFill>
                <a:latin typeface="宋体" panose="02010600030101010101" pitchFamily="2" charset="-122"/>
                <a:ea typeface="+mn-ea"/>
              </a:rPr>
              <a:t>16</a:t>
            </a:r>
            <a:r>
              <a:rPr lang="zh-CN" altLang="en-US" sz="1100" dirty="0">
                <a:solidFill>
                  <a:srgbClr val="000000"/>
                </a:solidFill>
                <a:latin typeface="宋体" panose="02010600030101010101" pitchFamily="2" charset="-122"/>
                <a:ea typeface="+mn-ea"/>
              </a:rPr>
              <a:t> </a:t>
            </a:r>
            <a:r>
              <a:rPr lang="zh-CN" altLang="en-US" dirty="0" smtClean="0"/>
              <a:t> </a:t>
            </a:r>
            <a:r>
              <a:rPr lang="en-US" altLang="zh-CN" sz="1100" dirty="0">
                <a:solidFill>
                  <a:srgbClr val="000000"/>
                </a:solidFill>
                <a:latin typeface="宋体" panose="02010600030101010101" pitchFamily="2" charset="-122"/>
                <a:ea typeface="+mn-ea"/>
              </a:rPr>
              <a:t>5</a:t>
            </a:r>
            <a:r>
              <a:rPr lang="zh-CN" altLang="en-US" dirty="0" smtClean="0"/>
              <a:t>    </a:t>
            </a:r>
            <a:r>
              <a:rPr lang="en-US" altLang="zh-CN" sz="1100" dirty="0">
                <a:solidFill>
                  <a:srgbClr val="000000"/>
                </a:solidFill>
                <a:latin typeface="宋体" panose="02010600030101010101" pitchFamily="2" charset="-122"/>
                <a:ea typeface="+mn-ea"/>
              </a:rPr>
              <a:t>3.2</a:t>
            </a:r>
          </a:p>
          <a:p>
            <a:pPr>
              <a:defRPr/>
            </a:pPr>
            <a:r>
              <a:rPr lang="zh-CN" altLang="en-US" dirty="0" smtClean="0"/>
              <a:t> </a:t>
            </a:r>
            <a:r>
              <a:rPr lang="en-US" altLang="zh-CN" sz="1100" dirty="0">
                <a:solidFill>
                  <a:srgbClr val="000000"/>
                </a:solidFill>
                <a:latin typeface="宋体" panose="02010600030101010101" pitchFamily="2" charset="-122"/>
                <a:ea typeface="+mn-ea"/>
              </a:rPr>
              <a:t>10</a:t>
            </a:r>
            <a:r>
              <a:rPr lang="zh-CN" altLang="en-US" dirty="0" smtClean="0"/>
              <a:t>  </a:t>
            </a:r>
            <a:r>
              <a:rPr lang="en-US" altLang="zh-CN" sz="1100" dirty="0">
                <a:solidFill>
                  <a:srgbClr val="000000"/>
                </a:solidFill>
                <a:latin typeface="宋体" panose="02010600030101010101" pitchFamily="2" charset="-122"/>
                <a:ea typeface="+mn-ea"/>
              </a:rPr>
              <a:t>2</a:t>
            </a:r>
            <a:r>
              <a:rPr lang="zh-CN" altLang="en-US" dirty="0" smtClean="0"/>
              <a:t>    </a:t>
            </a:r>
            <a:r>
              <a:rPr lang="en-US" altLang="zh-CN" sz="1100" dirty="0">
                <a:solidFill>
                  <a:srgbClr val="000000"/>
                </a:solidFill>
                <a:latin typeface="宋体" panose="02010600030101010101" pitchFamily="2" charset="-122"/>
                <a:ea typeface="+mn-ea"/>
              </a:rPr>
              <a:t>5</a:t>
            </a:r>
          </a:p>
          <a:p>
            <a:pPr>
              <a:defRPr/>
            </a:pPr>
            <a:r>
              <a:rPr lang="zh-CN" altLang="en-US" dirty="0" smtClean="0"/>
              <a:t> </a:t>
            </a:r>
            <a:r>
              <a:rPr lang="en-US" altLang="zh-CN" sz="1100" dirty="0">
                <a:solidFill>
                  <a:srgbClr val="000000"/>
                </a:solidFill>
                <a:latin typeface="宋体" panose="02010600030101010101" pitchFamily="2" charset="-122"/>
                <a:ea typeface="+mn-ea"/>
              </a:rPr>
              <a:t>13</a:t>
            </a:r>
            <a:r>
              <a:rPr lang="zh-CN" altLang="en-US" sz="1100" dirty="0">
                <a:solidFill>
                  <a:srgbClr val="000000"/>
                </a:solidFill>
                <a:latin typeface="宋体" panose="02010600030101010101" pitchFamily="2" charset="-122"/>
                <a:ea typeface="+mn-ea"/>
              </a:rPr>
              <a:t> </a:t>
            </a:r>
            <a:r>
              <a:rPr lang="zh-CN" altLang="en-US" dirty="0" smtClean="0"/>
              <a:t> </a:t>
            </a:r>
            <a:r>
              <a:rPr lang="en-US" altLang="zh-CN" sz="1100" dirty="0">
                <a:solidFill>
                  <a:srgbClr val="000000"/>
                </a:solidFill>
                <a:latin typeface="宋体" panose="02010600030101010101" pitchFamily="2" charset="-122"/>
                <a:ea typeface="+mn-ea"/>
              </a:rPr>
              <a:t>4</a:t>
            </a:r>
            <a:r>
              <a:rPr lang="zh-CN" altLang="en-US" sz="1100" dirty="0">
                <a:solidFill>
                  <a:srgbClr val="000000"/>
                </a:solidFill>
                <a:latin typeface="宋体" panose="02010600030101010101" pitchFamily="2" charset="-122"/>
                <a:ea typeface="+mn-ea"/>
              </a:rPr>
              <a:t>   </a:t>
            </a:r>
            <a:r>
              <a:rPr lang="zh-CN" altLang="en-US" dirty="0" smtClean="0"/>
              <a:t> </a:t>
            </a:r>
            <a:r>
              <a:rPr lang="en-US" altLang="zh-CN" sz="1100" dirty="0">
                <a:solidFill>
                  <a:srgbClr val="000000"/>
                </a:solidFill>
                <a:latin typeface="宋体" panose="02010600030101010101" pitchFamily="2" charset="-122"/>
                <a:ea typeface="+mn-ea"/>
              </a:rPr>
              <a:t>3.25</a:t>
            </a:r>
          </a:p>
          <a:p>
            <a:pPr>
              <a:defRPr/>
            </a:pPr>
            <a:r>
              <a:rPr lang="zh-CN" altLang="en-US" dirty="0" smtClean="0"/>
              <a:t> </a:t>
            </a:r>
            <a:r>
              <a:rPr lang="en-US" altLang="zh-CN" sz="1100" dirty="0">
                <a:solidFill>
                  <a:srgbClr val="000000"/>
                </a:solidFill>
                <a:latin typeface="宋体" panose="02010600030101010101" pitchFamily="2" charset="-122"/>
                <a:ea typeface="+mn-ea"/>
              </a:rPr>
              <a:t>9.8    </a:t>
            </a:r>
            <a:r>
              <a:rPr lang="zh-CN" altLang="en-US" dirty="0" smtClean="0"/>
              <a:t>   </a:t>
            </a:r>
            <a:r>
              <a:rPr lang="en-US" altLang="zh-CN" sz="1100" dirty="0">
                <a:solidFill>
                  <a:srgbClr val="000000"/>
                </a:solidFill>
                <a:latin typeface="宋体" panose="02010600030101010101" pitchFamily="2" charset="-122"/>
                <a:ea typeface="+mn-ea"/>
              </a:rPr>
              <a:t>2.89</a:t>
            </a:r>
            <a:r>
              <a:rPr lang="zh-CN" altLang="en-US" dirty="0" smtClean="0"/>
              <a:t> </a:t>
            </a:r>
            <a:endParaRPr lang="zh-CN" altLang="en-US" dirty="0"/>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EAE0FFA-D864-4686-83F2-BD7766659B81}" type="slidenum">
              <a:rPr lang="en-US" altLang="zh-CN" sz="1200" b="0"/>
              <a:pPr/>
              <a:t>18</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CFA7F2F-8E24-499D-A50C-1D01F582923D}" type="slidenum">
              <a:rPr lang="en-US" altLang="zh-CN" sz="1200" b="0"/>
              <a:pPr/>
              <a:t>24</a:t>
            </a:fld>
            <a:endParaRPr lang="en-US" altLang="zh-CN"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164019A-E452-4B52-99C6-C9CDA44E4E34}" type="slidenum">
              <a:rPr lang="zh-CN" altLang="en-US" sz="1200" b="0"/>
              <a:pPr/>
              <a:t>26</a:t>
            </a:fld>
            <a:endParaRPr lang="en-US" altLang="zh-CN" sz="1200" b="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调度时间也是依次减少</a:t>
            </a: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9E13DD7-14E8-4173-A728-963ECAB7AA2B}" type="slidenum">
              <a:rPr lang="zh-CN" altLang="en-US" sz="1200" b="0"/>
              <a:pPr/>
              <a:t>28</a:t>
            </a:fld>
            <a:endParaRPr lang="en-US" altLang="zh-CN" sz="1200" b="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有处理能力</a:t>
            </a:r>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E81E2C2-980E-4DC1-A490-B480CE3CCCBD}" type="slidenum">
              <a:rPr lang="zh-CN" altLang="en-US" sz="1200" b="0"/>
              <a:pPr/>
              <a:t>29</a:t>
            </a:fld>
            <a:endParaRPr lang="en-US" altLang="zh-CN" sz="1200" b="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有处理能力</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26787985"/>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2475170"/>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9115410"/>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201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4295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9938402"/>
      </p:ext>
    </p:extLst>
  </p:cSld>
  <p:clrMapOvr>
    <a:masterClrMapping/>
  </p:clrMapOvr>
  <p:transition>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201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4295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981200"/>
            <a:ext cx="413385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4305300"/>
            <a:ext cx="413385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75759874"/>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03211192"/>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41310279"/>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530732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9257629"/>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75901022"/>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533618"/>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439869"/>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65273392"/>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742950" y="1981200"/>
            <a:ext cx="84201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1028" name="Group 56"/>
          <p:cNvGrpSpPr>
            <a:grpSpLocks/>
          </p:cNvGrpSpPr>
          <p:nvPr userDrawn="1"/>
        </p:nvGrpSpPr>
        <p:grpSpPr bwMode="auto">
          <a:xfrm>
            <a:off x="742950" y="1600200"/>
            <a:ext cx="8420100" cy="0"/>
            <a:chOff x="432" y="1056"/>
            <a:chExt cx="4896" cy="0"/>
          </a:xfrm>
        </p:grpSpPr>
        <p:sp>
          <p:nvSpPr>
            <p:cNvPr id="1029" name="Line 57"/>
            <p:cNvSpPr>
              <a:spLocks noChangeShapeType="1"/>
            </p:cNvSpPr>
            <p:nvPr/>
          </p:nvSpPr>
          <p:spPr bwMode="auto">
            <a:xfrm>
              <a:off x="5040" y="1056"/>
              <a:ext cx="288"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 name="Line 58"/>
            <p:cNvSpPr>
              <a:spLocks noChangeShapeType="1"/>
            </p:cNvSpPr>
            <p:nvPr/>
          </p:nvSpPr>
          <p:spPr bwMode="auto">
            <a:xfrm>
              <a:off x="4464" y="1056"/>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59"/>
            <p:cNvSpPr>
              <a:spLocks noChangeShapeType="1"/>
            </p:cNvSpPr>
            <p:nvPr/>
          </p:nvSpPr>
          <p:spPr bwMode="auto">
            <a:xfrm>
              <a:off x="3888" y="1056"/>
              <a:ext cx="576"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Line 60"/>
            <p:cNvSpPr>
              <a:spLocks noChangeShapeType="1"/>
            </p:cNvSpPr>
            <p:nvPr/>
          </p:nvSpPr>
          <p:spPr bwMode="auto">
            <a:xfrm>
              <a:off x="3312" y="1056"/>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61"/>
            <p:cNvSpPr>
              <a:spLocks noChangeShapeType="1"/>
            </p:cNvSpPr>
            <p:nvPr/>
          </p:nvSpPr>
          <p:spPr bwMode="auto">
            <a:xfrm>
              <a:off x="2736" y="1056"/>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62"/>
            <p:cNvSpPr>
              <a:spLocks noChangeShapeType="1"/>
            </p:cNvSpPr>
            <p:nvPr/>
          </p:nvSpPr>
          <p:spPr bwMode="auto">
            <a:xfrm>
              <a:off x="2160" y="1056"/>
              <a:ext cx="576" cy="0"/>
            </a:xfrm>
            <a:prstGeom prst="line">
              <a:avLst/>
            </a:prstGeom>
            <a:noFill/>
            <a:ln w="9525">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63"/>
            <p:cNvSpPr>
              <a:spLocks noChangeShapeType="1"/>
            </p:cNvSpPr>
            <p:nvPr/>
          </p:nvSpPr>
          <p:spPr bwMode="auto">
            <a:xfrm>
              <a:off x="1776"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6" name="Line 64"/>
            <p:cNvSpPr>
              <a:spLocks noChangeShapeType="1"/>
            </p:cNvSpPr>
            <p:nvPr/>
          </p:nvSpPr>
          <p:spPr bwMode="auto">
            <a:xfrm>
              <a:off x="1488"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65"/>
            <p:cNvSpPr>
              <a:spLocks noChangeShapeType="1"/>
            </p:cNvSpPr>
            <p:nvPr/>
          </p:nvSpPr>
          <p:spPr bwMode="auto">
            <a:xfrm>
              <a:off x="1200"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66"/>
            <p:cNvSpPr>
              <a:spLocks noChangeShapeType="1"/>
            </p:cNvSpPr>
            <p:nvPr/>
          </p:nvSpPr>
          <p:spPr bwMode="auto">
            <a:xfrm>
              <a:off x="912" y="1056"/>
              <a:ext cx="48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 name="Line 67"/>
            <p:cNvSpPr>
              <a:spLocks noChangeShapeType="1"/>
            </p:cNvSpPr>
            <p:nvPr/>
          </p:nvSpPr>
          <p:spPr bwMode="auto">
            <a:xfrm>
              <a:off x="624" y="1056"/>
              <a:ext cx="48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68"/>
            <p:cNvSpPr>
              <a:spLocks noChangeShapeType="1"/>
            </p:cNvSpPr>
            <p:nvPr/>
          </p:nvSpPr>
          <p:spPr bwMode="auto">
            <a:xfrm>
              <a:off x="432" y="1056"/>
              <a:ext cx="384"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dir="in"/>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anose="05000000000000000000"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kumimoji="1" lang="zh-CN" altLang="en-US" smtClean="0">
                <a:solidFill>
                  <a:schemeClr val="tx1"/>
                </a:solidFill>
                <a:ea typeface="华文彩云" panose="02010800040101010101" pitchFamily="2" charset="-122"/>
              </a:rPr>
              <a:t>处理机调度</a:t>
            </a:r>
            <a:endParaRPr kumimoji="1" lang="en-US" altLang="zh-CN" smtClean="0">
              <a:solidFill>
                <a:schemeClr val="tx1"/>
              </a:solidFill>
              <a:ea typeface="华文彩云" panose="02010800040101010101" pitchFamily="2" charset="-122"/>
            </a:endParaRPr>
          </a:p>
        </p:txBody>
      </p:sp>
      <p:sp>
        <p:nvSpPr>
          <p:cNvPr id="2051" name="Rectangle 3"/>
          <p:cNvSpPr>
            <a:spLocks noGrp="1" noChangeArrowheads="1"/>
          </p:cNvSpPr>
          <p:nvPr>
            <p:ph type="body" idx="1"/>
          </p:nvPr>
        </p:nvSpPr>
        <p:spPr>
          <a:xfrm>
            <a:off x="1103313" y="2132013"/>
            <a:ext cx="7089775" cy="4249737"/>
          </a:xfrm>
        </p:spPr>
        <p:txBody>
          <a:bodyPr/>
          <a:lstStyle/>
          <a:p>
            <a:r>
              <a:rPr kumimoji="1" lang="zh-CN" altLang="en-US" b="1" smtClean="0"/>
              <a:t>处理机调度的基本概念</a:t>
            </a:r>
          </a:p>
          <a:p>
            <a:r>
              <a:rPr kumimoji="1" lang="zh-CN" altLang="en-US" b="1" smtClean="0"/>
              <a:t>调度算法 </a:t>
            </a:r>
          </a:p>
          <a:p>
            <a:r>
              <a:rPr kumimoji="1" lang="zh-CN" altLang="en-US" b="1" smtClean="0"/>
              <a:t>实时调度 </a:t>
            </a: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61988" y="476250"/>
            <a:ext cx="8420100" cy="1066800"/>
          </a:xfrm>
        </p:spPr>
        <p:txBody>
          <a:bodyPr/>
          <a:lstStyle/>
          <a:p>
            <a:r>
              <a:rPr lang="zh-CN" altLang="en-US" smtClean="0">
                <a:solidFill>
                  <a:schemeClr val="tx1"/>
                </a:solidFill>
                <a:latin typeface="Times New Roman" panose="02020603050405020304" pitchFamily="18" charset="0"/>
                <a:ea typeface="华文彩云" panose="02010800040101010101" pitchFamily="2" charset="-122"/>
                <a:hlinkClick r:id="rId2" action="ppaction://hlinksldjump"/>
              </a:rPr>
              <a:t>先来先服务</a:t>
            </a:r>
            <a:r>
              <a:rPr lang="en-US" altLang="zh-CN" smtClean="0">
                <a:solidFill>
                  <a:schemeClr val="tx1"/>
                </a:solidFill>
                <a:latin typeface="Times New Roman" panose="02020603050405020304" pitchFamily="18" charset="0"/>
                <a:ea typeface="华文彩云" panose="02010800040101010101" pitchFamily="2" charset="-122"/>
                <a:hlinkClick r:id="rId2" action="ppaction://hlinksldjump"/>
              </a:rPr>
              <a:t>FCFS</a:t>
            </a:r>
            <a:r>
              <a:rPr lang="zh-CN" altLang="en-US" smtClean="0">
                <a:solidFill>
                  <a:schemeClr val="tx1"/>
                </a:solidFill>
                <a:latin typeface="Times New Roman" panose="02020603050405020304" pitchFamily="18" charset="0"/>
                <a:ea typeface="华文彩云" panose="02010800040101010101" pitchFamily="2" charset="-122"/>
                <a:hlinkClick r:id="rId2" action="ppaction://hlinksldjump"/>
              </a:rPr>
              <a:t>调度算法</a:t>
            </a:r>
            <a:endParaRPr lang="en-US" altLang="zh-CN" smtClean="0">
              <a:solidFill>
                <a:schemeClr val="tx1"/>
              </a:solidFill>
              <a:latin typeface="Times New Roman" panose="02020603050405020304" pitchFamily="18" charset="0"/>
              <a:ea typeface="华文彩云" panose="02010800040101010101" pitchFamily="2" charset="-122"/>
              <a:hlinkClick r:id="rId2" action="ppaction://hlinksldjump"/>
            </a:endParaRPr>
          </a:p>
        </p:txBody>
      </p:sp>
      <p:grpSp>
        <p:nvGrpSpPr>
          <p:cNvPr id="11267" name="Group 94"/>
          <p:cNvGrpSpPr>
            <a:grpSpLocks/>
          </p:cNvGrpSpPr>
          <p:nvPr/>
        </p:nvGrpSpPr>
        <p:grpSpPr bwMode="auto">
          <a:xfrm>
            <a:off x="914400" y="1720850"/>
            <a:ext cx="8077200" cy="4876800"/>
            <a:chOff x="576" y="1056"/>
            <a:chExt cx="5088" cy="3072"/>
          </a:xfrm>
        </p:grpSpPr>
        <p:sp>
          <p:nvSpPr>
            <p:cNvPr id="11268" name="Rectangle 15"/>
            <p:cNvSpPr>
              <a:spLocks noChangeArrowheads="1"/>
            </p:cNvSpPr>
            <p:nvPr/>
          </p:nvSpPr>
          <p:spPr bwMode="auto">
            <a:xfrm>
              <a:off x="720" y="1632"/>
              <a:ext cx="960" cy="14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69" name="Text Box 20"/>
            <p:cNvSpPr txBox="1">
              <a:spLocks noChangeArrowheads="1"/>
            </p:cNvSpPr>
            <p:nvPr/>
          </p:nvSpPr>
          <p:spPr bwMode="auto">
            <a:xfrm>
              <a:off x="864" y="167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P1</a:t>
              </a:r>
            </a:p>
          </p:txBody>
        </p:sp>
        <p:sp>
          <p:nvSpPr>
            <p:cNvPr id="11270" name="Freeform 29"/>
            <p:cNvSpPr>
              <a:spLocks/>
            </p:cNvSpPr>
            <p:nvPr/>
          </p:nvSpPr>
          <p:spPr bwMode="auto">
            <a:xfrm>
              <a:off x="1344" y="1656"/>
              <a:ext cx="852" cy="1272"/>
            </a:xfrm>
            <a:custGeom>
              <a:avLst/>
              <a:gdLst>
                <a:gd name="T0" fmla="*/ 0 w 852"/>
                <a:gd name="T1" fmla="*/ 1272 h 1272"/>
                <a:gd name="T2" fmla="*/ 551 w 852"/>
                <a:gd name="T3" fmla="*/ 1272 h 1272"/>
                <a:gd name="T4" fmla="*/ 551 w 852"/>
                <a:gd name="T5" fmla="*/ 0 h 1272"/>
                <a:gd name="T6" fmla="*/ 852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1271" name="Rectangle 5"/>
            <p:cNvSpPr>
              <a:spLocks noChangeArrowheads="1"/>
            </p:cNvSpPr>
            <p:nvPr/>
          </p:nvSpPr>
          <p:spPr bwMode="auto">
            <a:xfrm>
              <a:off x="2256" y="1632"/>
              <a:ext cx="960" cy="14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72" name="Text Box 11"/>
            <p:cNvSpPr txBox="1">
              <a:spLocks noChangeArrowheads="1"/>
            </p:cNvSpPr>
            <p:nvPr/>
          </p:nvSpPr>
          <p:spPr bwMode="auto">
            <a:xfrm>
              <a:off x="2400" y="167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P2</a:t>
              </a:r>
            </a:p>
          </p:txBody>
        </p:sp>
        <p:sp>
          <p:nvSpPr>
            <p:cNvPr id="11275" name="Freeform 33"/>
            <p:cNvSpPr>
              <a:spLocks/>
            </p:cNvSpPr>
            <p:nvPr/>
          </p:nvSpPr>
          <p:spPr bwMode="auto">
            <a:xfrm>
              <a:off x="2976" y="1680"/>
              <a:ext cx="672" cy="1248"/>
            </a:xfrm>
            <a:custGeom>
              <a:avLst/>
              <a:gdLst>
                <a:gd name="T0" fmla="*/ 0 w 852"/>
                <a:gd name="T1" fmla="*/ 1224 h 1272"/>
                <a:gd name="T2" fmla="*/ 343 w 852"/>
                <a:gd name="T3" fmla="*/ 1224 h 1272"/>
                <a:gd name="T4" fmla="*/ 343 w 852"/>
                <a:gd name="T5" fmla="*/ 0 h 1272"/>
                <a:gd name="T6" fmla="*/ 530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1274" name="Text Box 34"/>
            <p:cNvSpPr txBox="1">
              <a:spLocks noChangeArrowheads="1"/>
            </p:cNvSpPr>
            <p:nvPr/>
          </p:nvSpPr>
          <p:spPr bwMode="auto">
            <a:xfrm>
              <a:off x="3456" y="1476"/>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endParaRPr lang="zh-CN" altLang="en-US" sz="3600"/>
            </a:p>
          </p:txBody>
        </p:sp>
        <p:sp>
          <p:nvSpPr>
            <p:cNvPr id="11277" name="Line 35"/>
            <p:cNvSpPr>
              <a:spLocks noChangeShapeType="1"/>
            </p:cNvSpPr>
            <p:nvPr/>
          </p:nvSpPr>
          <p:spPr bwMode="auto">
            <a:xfrm>
              <a:off x="4128" y="1680"/>
              <a:ext cx="384" cy="0"/>
            </a:xfrm>
            <a:prstGeom prst="line">
              <a:avLst/>
            </a:pr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1276" name="Rectangle 36"/>
            <p:cNvSpPr>
              <a:spLocks noChangeArrowheads="1"/>
            </p:cNvSpPr>
            <p:nvPr/>
          </p:nvSpPr>
          <p:spPr bwMode="auto">
            <a:xfrm>
              <a:off x="672" y="1104"/>
              <a:ext cx="864" cy="288"/>
            </a:xfrm>
            <a:prstGeom prst="rect">
              <a:avLst/>
            </a:prstGeom>
            <a:noFill/>
            <a:ln w="9525">
              <a:solidFill>
                <a:srgbClr val="FF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9966"/>
                  </a:solidFill>
                </a:rPr>
                <a:t>     链头</a:t>
              </a:r>
            </a:p>
          </p:txBody>
        </p:sp>
        <p:sp>
          <p:nvSpPr>
            <p:cNvPr id="11279" name="Freeform 37"/>
            <p:cNvSpPr>
              <a:spLocks/>
            </p:cNvSpPr>
            <p:nvPr/>
          </p:nvSpPr>
          <p:spPr bwMode="auto">
            <a:xfrm>
              <a:off x="576" y="1200"/>
              <a:ext cx="312" cy="552"/>
            </a:xfrm>
            <a:custGeom>
              <a:avLst/>
              <a:gdLst>
                <a:gd name="T0" fmla="*/ 312 w 312"/>
                <a:gd name="T1" fmla="*/ 0 h 552"/>
                <a:gd name="T2" fmla="*/ 0 w 312"/>
                <a:gd name="T3" fmla="*/ 0 h 552"/>
                <a:gd name="T4" fmla="*/ 0 w 312"/>
                <a:gd name="T5" fmla="*/ 552 h 552"/>
                <a:gd name="T6" fmla="*/ 133 w 312"/>
                <a:gd name="T7" fmla="*/ 552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1278" name="Rectangle 23"/>
            <p:cNvSpPr>
              <a:spLocks noChangeArrowheads="1"/>
            </p:cNvSpPr>
            <p:nvPr/>
          </p:nvSpPr>
          <p:spPr bwMode="auto">
            <a:xfrm>
              <a:off x="4512" y="1632"/>
              <a:ext cx="960" cy="14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Text Box 28"/>
            <p:cNvSpPr txBox="1">
              <a:spLocks noChangeArrowheads="1"/>
            </p:cNvSpPr>
            <p:nvPr/>
          </p:nvSpPr>
          <p:spPr bwMode="auto">
            <a:xfrm>
              <a:off x="4656" y="167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Pn</a:t>
              </a:r>
            </a:p>
          </p:txBody>
        </p:sp>
        <p:sp>
          <p:nvSpPr>
            <p:cNvPr id="11280" name="Text Box 39"/>
            <p:cNvSpPr txBox="1">
              <a:spLocks noChangeArrowheads="1"/>
            </p:cNvSpPr>
            <p:nvPr/>
          </p:nvSpPr>
          <p:spPr bwMode="auto">
            <a:xfrm>
              <a:off x="4656" y="2716"/>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Symbol" panose="05050102010706020507" pitchFamily="18" charset="2"/>
                </a:rPr>
                <a:t></a:t>
              </a:r>
              <a:endParaRPr lang="zh-CN" altLang="en-US" sz="3600"/>
            </a:p>
          </p:txBody>
        </p:sp>
        <p:sp>
          <p:nvSpPr>
            <p:cNvPr id="11281" name="Text Box 41"/>
            <p:cNvSpPr txBox="1">
              <a:spLocks noChangeArrowheads="1"/>
            </p:cNvSpPr>
            <p:nvPr/>
          </p:nvSpPr>
          <p:spPr bwMode="auto">
            <a:xfrm>
              <a:off x="1968" y="1056"/>
              <a:ext cx="3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i="1"/>
                <a:t>就绪队列按进程</a:t>
              </a:r>
              <a:r>
                <a:rPr lang="zh-CN" altLang="en-US" i="1">
                  <a:solidFill>
                    <a:srgbClr val="FF00FF"/>
                  </a:solidFill>
                </a:rPr>
                <a:t>创建的时间先后</a:t>
              </a:r>
              <a:r>
                <a:rPr lang="zh-CN" altLang="en-US" i="1"/>
                <a:t>排序</a:t>
              </a:r>
            </a:p>
          </p:txBody>
        </p:sp>
        <p:grpSp>
          <p:nvGrpSpPr>
            <p:cNvPr id="11282" name="Group 47"/>
            <p:cNvGrpSpPr>
              <a:grpSpLocks/>
            </p:cNvGrpSpPr>
            <p:nvPr/>
          </p:nvGrpSpPr>
          <p:grpSpPr bwMode="auto">
            <a:xfrm>
              <a:off x="2064" y="2736"/>
              <a:ext cx="720" cy="1152"/>
              <a:chOff x="528" y="2640"/>
              <a:chExt cx="720" cy="1152"/>
            </a:xfrm>
          </p:grpSpPr>
          <p:sp>
            <p:nvSpPr>
              <p:cNvPr id="3" name="Rectangle 43"/>
              <p:cNvSpPr>
                <a:spLocks noChangeArrowheads="1"/>
              </p:cNvSpPr>
              <p:nvPr/>
            </p:nvSpPr>
            <p:spPr bwMode="auto">
              <a:xfrm>
                <a:off x="672" y="3312"/>
                <a:ext cx="576" cy="480"/>
              </a:xfrm>
              <a:prstGeom prst="rect">
                <a:avLst/>
              </a:prstGeom>
              <a:noFill/>
              <a:ln w="28575">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程序2</a:t>
                </a:r>
              </a:p>
            </p:txBody>
          </p:sp>
          <p:sp>
            <p:nvSpPr>
              <p:cNvPr id="11326" name="Freeform 44"/>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11283" name="Group 48"/>
            <p:cNvGrpSpPr>
              <a:grpSpLocks/>
            </p:cNvGrpSpPr>
            <p:nvPr/>
          </p:nvGrpSpPr>
          <p:grpSpPr bwMode="auto">
            <a:xfrm>
              <a:off x="576" y="2688"/>
              <a:ext cx="720" cy="1152"/>
              <a:chOff x="528" y="2640"/>
              <a:chExt cx="720" cy="1152"/>
            </a:xfrm>
          </p:grpSpPr>
          <p:sp>
            <p:nvSpPr>
              <p:cNvPr id="11318" name="Rectangle 49"/>
              <p:cNvSpPr>
                <a:spLocks noChangeArrowheads="1"/>
              </p:cNvSpPr>
              <p:nvPr/>
            </p:nvSpPr>
            <p:spPr bwMode="auto">
              <a:xfrm>
                <a:off x="672" y="3312"/>
                <a:ext cx="576" cy="480"/>
              </a:xfrm>
              <a:prstGeom prst="rect">
                <a:avLst/>
              </a:prstGeom>
              <a:noFill/>
              <a:ln w="28575">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程序1</a:t>
                </a:r>
              </a:p>
            </p:txBody>
          </p:sp>
          <p:sp>
            <p:nvSpPr>
              <p:cNvPr id="11323" name="Freeform 50"/>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11284" name="Group 52"/>
            <p:cNvGrpSpPr>
              <a:grpSpLocks/>
            </p:cNvGrpSpPr>
            <p:nvPr/>
          </p:nvGrpSpPr>
          <p:grpSpPr bwMode="auto">
            <a:xfrm>
              <a:off x="4320" y="2736"/>
              <a:ext cx="720" cy="1152"/>
              <a:chOff x="528" y="2640"/>
              <a:chExt cx="720" cy="1152"/>
            </a:xfrm>
          </p:grpSpPr>
          <p:sp>
            <p:nvSpPr>
              <p:cNvPr id="11316" name="Rectangle 53"/>
              <p:cNvSpPr>
                <a:spLocks noChangeArrowheads="1"/>
              </p:cNvSpPr>
              <p:nvPr/>
            </p:nvSpPr>
            <p:spPr bwMode="auto">
              <a:xfrm>
                <a:off x="672" y="3312"/>
                <a:ext cx="576" cy="480"/>
              </a:xfrm>
              <a:prstGeom prst="rect">
                <a:avLst/>
              </a:prstGeom>
              <a:noFill/>
              <a:ln w="28575">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a:t>
                </a:r>
                <a:r>
                  <a:rPr lang="en-US" altLang="zh-CN">
                    <a:solidFill>
                      <a:srgbClr val="66FF66"/>
                    </a:solidFill>
                  </a:rPr>
                  <a:t>n</a:t>
                </a:r>
              </a:p>
            </p:txBody>
          </p:sp>
          <p:sp>
            <p:nvSpPr>
              <p:cNvPr id="11320" name="Freeform 54"/>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sp>
          <p:nvSpPr>
            <p:cNvPr id="11285" name="Text Box 56"/>
            <p:cNvSpPr txBox="1">
              <a:spLocks noChangeArrowheads="1"/>
            </p:cNvSpPr>
            <p:nvPr/>
          </p:nvSpPr>
          <p:spPr bwMode="auto">
            <a:xfrm>
              <a:off x="3024" y="3360"/>
              <a:ext cx="11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p>
          </p:txBody>
        </p:sp>
        <p:sp>
          <p:nvSpPr>
            <p:cNvPr id="11286" name="Text Box 57"/>
            <p:cNvSpPr txBox="1">
              <a:spLocks noChangeArrowheads="1"/>
            </p:cNvSpPr>
            <p:nvPr/>
          </p:nvSpPr>
          <p:spPr bwMode="auto">
            <a:xfrm>
              <a:off x="2976" y="384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11287" name="Rectangle 65"/>
            <p:cNvSpPr>
              <a:spLocks noChangeArrowheads="1"/>
            </p:cNvSpPr>
            <p:nvPr/>
          </p:nvSpPr>
          <p:spPr bwMode="auto">
            <a:xfrm>
              <a:off x="3648" y="1920"/>
              <a:ext cx="50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i="1">
                  <a:latin typeface="方正舒体" panose="02010601030101010101" pitchFamily="2" charset="-122"/>
                  <a:ea typeface="方正舒体" panose="02010601030101010101" pitchFamily="2" charset="-122"/>
                </a:rPr>
                <a:t>PCB</a:t>
              </a:r>
            </a:p>
            <a:p>
              <a:r>
                <a:rPr lang="zh-CN" altLang="en-US" i="1">
                  <a:latin typeface="方正舒体" panose="02010601030101010101" pitchFamily="2" charset="-122"/>
                  <a:ea typeface="方正舒体" panose="02010601030101010101" pitchFamily="2" charset="-122"/>
                </a:rPr>
                <a:t>集合</a:t>
              </a:r>
            </a:p>
          </p:txBody>
        </p:sp>
        <p:sp>
          <p:nvSpPr>
            <p:cNvPr id="11288" name="AutoShape 66"/>
            <p:cNvSpPr>
              <a:spLocks noChangeArrowheads="1"/>
            </p:cNvSpPr>
            <p:nvPr/>
          </p:nvSpPr>
          <p:spPr bwMode="auto">
            <a:xfrm>
              <a:off x="5184" y="1164"/>
              <a:ext cx="288" cy="96"/>
            </a:xfrm>
            <a:prstGeom prst="rightArrow">
              <a:avLst>
                <a:gd name="adj1" fmla="val 50000"/>
                <a:gd name="adj2" fmla="val 75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1289" name="Group 67"/>
            <p:cNvGrpSpPr>
              <a:grpSpLocks/>
            </p:cNvGrpSpPr>
            <p:nvPr/>
          </p:nvGrpSpPr>
          <p:grpSpPr bwMode="auto">
            <a:xfrm>
              <a:off x="2256" y="1848"/>
              <a:ext cx="960" cy="984"/>
              <a:chOff x="720" y="1848"/>
              <a:chExt cx="960" cy="984"/>
            </a:xfrm>
          </p:grpSpPr>
          <p:sp>
            <p:nvSpPr>
              <p:cNvPr id="11309" name="Line 68"/>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69"/>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70"/>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Line 71"/>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Text Box 72"/>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1314" name="Line 73"/>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Text Box 74"/>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rPr>
                  <a:t>创建时间</a:t>
                </a:r>
              </a:p>
            </p:txBody>
          </p:sp>
        </p:grpSp>
        <p:grpSp>
          <p:nvGrpSpPr>
            <p:cNvPr id="11290" name="Group 75"/>
            <p:cNvGrpSpPr>
              <a:grpSpLocks/>
            </p:cNvGrpSpPr>
            <p:nvPr/>
          </p:nvGrpSpPr>
          <p:grpSpPr bwMode="auto">
            <a:xfrm>
              <a:off x="720" y="1824"/>
              <a:ext cx="960" cy="984"/>
              <a:chOff x="720" y="1848"/>
              <a:chExt cx="960" cy="984"/>
            </a:xfrm>
          </p:grpSpPr>
          <p:sp>
            <p:nvSpPr>
              <p:cNvPr id="11302" name="Line 76"/>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77"/>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Line 78"/>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79"/>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Text Box 80"/>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1307" name="Line 81"/>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Text Box 82"/>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rPr>
                  <a:t>创建时间</a:t>
                </a:r>
              </a:p>
            </p:txBody>
          </p:sp>
        </p:grpSp>
        <p:grpSp>
          <p:nvGrpSpPr>
            <p:cNvPr id="11291" name="Group 83"/>
            <p:cNvGrpSpPr>
              <a:grpSpLocks/>
            </p:cNvGrpSpPr>
            <p:nvPr/>
          </p:nvGrpSpPr>
          <p:grpSpPr bwMode="auto">
            <a:xfrm>
              <a:off x="4512" y="1872"/>
              <a:ext cx="960" cy="984"/>
              <a:chOff x="720" y="1848"/>
              <a:chExt cx="960" cy="984"/>
            </a:xfrm>
          </p:grpSpPr>
          <p:sp>
            <p:nvSpPr>
              <p:cNvPr id="11295" name="Line 84"/>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85"/>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86"/>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87"/>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Text Box 88"/>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1300" name="Line 89"/>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Text Box 90"/>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hlinkClick r:id="rId3" action="ppaction://hlinksldjump"/>
                  </a:rPr>
                  <a:t>创建时间</a:t>
                </a:r>
                <a:endParaRPr lang="zh-CN" altLang="en-US" sz="2000">
                  <a:solidFill>
                    <a:srgbClr val="99CCFF"/>
                  </a:solidFill>
                </a:endParaRPr>
              </a:p>
            </p:txBody>
          </p:sp>
        </p:grpSp>
        <p:sp>
          <p:nvSpPr>
            <p:cNvPr id="11292" name="Text Box 91"/>
            <p:cNvSpPr txBox="1">
              <a:spLocks noChangeArrowheads="1"/>
            </p:cNvSpPr>
            <p:nvPr/>
          </p:nvSpPr>
          <p:spPr bwMode="auto">
            <a:xfrm>
              <a:off x="648" y="2361"/>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11293" name="Text Box 92"/>
            <p:cNvSpPr txBox="1">
              <a:spLocks noChangeArrowheads="1"/>
            </p:cNvSpPr>
            <p:nvPr/>
          </p:nvSpPr>
          <p:spPr bwMode="auto">
            <a:xfrm>
              <a:off x="2160" y="2361"/>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11294" name="Text Box 93"/>
            <p:cNvSpPr txBox="1">
              <a:spLocks noChangeArrowheads="1"/>
            </p:cNvSpPr>
            <p:nvPr/>
          </p:nvSpPr>
          <p:spPr bwMode="auto">
            <a:xfrm>
              <a:off x="4464" y="2361"/>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gr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42950" y="569913"/>
            <a:ext cx="8420100" cy="914400"/>
          </a:xfrm>
        </p:spPr>
        <p:txBody>
          <a:bodyPr/>
          <a:lstStyle/>
          <a:p>
            <a:r>
              <a:rPr lang="zh-CN" altLang="en-US" smtClean="0">
                <a:latin typeface="华文彩云" panose="02010800040101010101" pitchFamily="2" charset="-122"/>
                <a:ea typeface="华文彩云" panose="02010800040101010101" pitchFamily="2" charset="-122"/>
              </a:rPr>
              <a:t>短作业（进程）优先</a:t>
            </a:r>
            <a:r>
              <a:rPr lang="en-US" altLang="zh-CN" smtClean="0">
                <a:latin typeface="Times New Roman" panose="02020603050405020304" pitchFamily="18" charset="0"/>
                <a:cs typeface="Times New Roman" panose="02020603050405020304" pitchFamily="18" charset="0"/>
              </a:rPr>
              <a:t>SJF</a:t>
            </a:r>
            <a:r>
              <a:rPr lang="zh-CN" altLang="en-US" smtClean="0">
                <a:latin typeface="华文彩云" panose="02010800040101010101" pitchFamily="2" charset="-122"/>
                <a:ea typeface="华文彩云" panose="02010800040101010101" pitchFamily="2" charset="-122"/>
              </a:rPr>
              <a:t>的调度算法</a:t>
            </a:r>
            <a:endParaRPr lang="en-US" altLang="zh-CN" smtClean="0">
              <a:latin typeface="华文彩云" panose="02010800040101010101" pitchFamily="2" charset="-122"/>
              <a:ea typeface="华文彩云" panose="02010800040101010101" pitchFamily="2" charset="-122"/>
              <a:hlinkClick r:id="rId2" action="ppaction://hlinksldjump"/>
            </a:endParaRPr>
          </a:p>
        </p:txBody>
      </p:sp>
      <p:sp>
        <p:nvSpPr>
          <p:cNvPr id="12291" name="Rectangle 3"/>
          <p:cNvSpPr>
            <a:spLocks noChangeArrowheads="1"/>
          </p:cNvSpPr>
          <p:nvPr/>
        </p:nvSpPr>
        <p:spPr bwMode="auto">
          <a:xfrm>
            <a:off x="1143000" y="2590800"/>
            <a:ext cx="1524000" cy="2286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292" name="Text Box 4"/>
          <p:cNvSpPr txBox="1">
            <a:spLocks noChangeArrowheads="1"/>
          </p:cNvSpPr>
          <p:nvPr/>
        </p:nvSpPr>
        <p:spPr bwMode="auto">
          <a:xfrm>
            <a:off x="1371600" y="26511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P1</a:t>
            </a:r>
          </a:p>
        </p:txBody>
      </p:sp>
      <p:sp>
        <p:nvSpPr>
          <p:cNvPr id="12293" name="Freeform 5"/>
          <p:cNvSpPr>
            <a:spLocks/>
          </p:cNvSpPr>
          <p:nvPr/>
        </p:nvSpPr>
        <p:spPr bwMode="auto">
          <a:xfrm>
            <a:off x="2133600" y="2628900"/>
            <a:ext cx="1352550" cy="2019300"/>
          </a:xfrm>
          <a:custGeom>
            <a:avLst/>
            <a:gdLst>
              <a:gd name="T0" fmla="*/ 0 w 852"/>
              <a:gd name="T1" fmla="*/ 2147483647 h 1272"/>
              <a:gd name="T2" fmla="*/ 1388606888 w 852"/>
              <a:gd name="T3" fmla="*/ 2147483647 h 1272"/>
              <a:gd name="T4" fmla="*/ 1388606888 w 852"/>
              <a:gd name="T5" fmla="*/ 0 h 1272"/>
              <a:gd name="T6" fmla="*/ 2147173125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2294" name="Rectangle 7"/>
          <p:cNvSpPr>
            <a:spLocks noChangeArrowheads="1"/>
          </p:cNvSpPr>
          <p:nvPr/>
        </p:nvSpPr>
        <p:spPr bwMode="auto">
          <a:xfrm>
            <a:off x="3581400" y="2590800"/>
            <a:ext cx="1524000" cy="2286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295" name="Text Box 8"/>
          <p:cNvSpPr txBox="1">
            <a:spLocks noChangeArrowheads="1"/>
          </p:cNvSpPr>
          <p:nvPr/>
        </p:nvSpPr>
        <p:spPr bwMode="auto">
          <a:xfrm>
            <a:off x="3810000" y="26511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P2</a:t>
            </a:r>
          </a:p>
        </p:txBody>
      </p:sp>
      <p:sp>
        <p:nvSpPr>
          <p:cNvPr id="12298" name="Freeform 10"/>
          <p:cNvSpPr>
            <a:spLocks/>
          </p:cNvSpPr>
          <p:nvPr/>
        </p:nvSpPr>
        <p:spPr bwMode="auto">
          <a:xfrm>
            <a:off x="4724400" y="2667000"/>
            <a:ext cx="1066800" cy="1981200"/>
          </a:xfrm>
          <a:custGeom>
            <a:avLst/>
            <a:gdLst>
              <a:gd name="T0" fmla="*/ 0 w 852"/>
              <a:gd name="T1" fmla="*/ 2147483647 h 1272"/>
              <a:gd name="T2" fmla="*/ 863850065 w 852"/>
              <a:gd name="T3" fmla="*/ 2147483647 h 1272"/>
              <a:gd name="T4" fmla="*/ 863850065 w 852"/>
              <a:gd name="T5" fmla="*/ 0 h 1272"/>
              <a:gd name="T6" fmla="*/ 1335753803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2297" name="Text Box 11"/>
          <p:cNvSpPr txBox="1">
            <a:spLocks noChangeArrowheads="1"/>
          </p:cNvSpPr>
          <p:nvPr/>
        </p:nvSpPr>
        <p:spPr bwMode="auto">
          <a:xfrm>
            <a:off x="5486400" y="23431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endParaRPr lang="zh-CN" altLang="en-US" sz="3600"/>
          </a:p>
        </p:txBody>
      </p:sp>
      <p:sp>
        <p:nvSpPr>
          <p:cNvPr id="12300" name="Line 12"/>
          <p:cNvSpPr>
            <a:spLocks noChangeShapeType="1"/>
          </p:cNvSpPr>
          <p:nvPr/>
        </p:nvSpPr>
        <p:spPr bwMode="auto">
          <a:xfrm>
            <a:off x="6553200" y="2667000"/>
            <a:ext cx="609600" cy="0"/>
          </a:xfrm>
          <a:prstGeom prst="line">
            <a:avLst/>
          </a:prstGeom>
          <a:ln w="5715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2299" name="Rectangle 13"/>
          <p:cNvSpPr>
            <a:spLocks noChangeArrowheads="1"/>
          </p:cNvSpPr>
          <p:nvPr/>
        </p:nvSpPr>
        <p:spPr bwMode="auto">
          <a:xfrm>
            <a:off x="1066800" y="1752600"/>
            <a:ext cx="1371600" cy="457200"/>
          </a:xfrm>
          <a:prstGeom prst="rect">
            <a:avLst/>
          </a:prstGeom>
          <a:noFill/>
          <a:ln w="9525">
            <a:solidFill>
              <a:srgbClr val="FF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9966"/>
                </a:solidFill>
              </a:rPr>
              <a:t>     链头</a:t>
            </a:r>
          </a:p>
        </p:txBody>
      </p:sp>
      <p:sp>
        <p:nvSpPr>
          <p:cNvPr id="12302" name="Freeform 14"/>
          <p:cNvSpPr>
            <a:spLocks/>
          </p:cNvSpPr>
          <p:nvPr/>
        </p:nvSpPr>
        <p:spPr bwMode="auto">
          <a:xfrm>
            <a:off x="914400" y="1905000"/>
            <a:ext cx="495300" cy="876300"/>
          </a:xfrm>
          <a:custGeom>
            <a:avLst/>
            <a:gdLst>
              <a:gd name="T0" fmla="*/ 786288750 w 312"/>
              <a:gd name="T1" fmla="*/ 0 h 552"/>
              <a:gd name="T2" fmla="*/ 0 w 312"/>
              <a:gd name="T3" fmla="*/ 0 h 552"/>
              <a:gd name="T4" fmla="*/ 0 w 312"/>
              <a:gd name="T5" fmla="*/ 1391126250 h 552"/>
              <a:gd name="T6" fmla="*/ 335181575 w 312"/>
              <a:gd name="T7" fmla="*/ 1391126250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2301" name="Oval 15"/>
          <p:cNvSpPr>
            <a:spLocks noChangeArrowheads="1"/>
          </p:cNvSpPr>
          <p:nvPr/>
        </p:nvSpPr>
        <p:spPr bwMode="auto">
          <a:xfrm>
            <a:off x="1371600" y="1828800"/>
            <a:ext cx="152400" cy="152400"/>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Rectangle 16">
            <a:hlinkClick r:id="rId3" action="ppaction://hlinksldjump"/>
          </p:cNvPr>
          <p:cNvSpPr>
            <a:spLocks noChangeArrowheads="1"/>
          </p:cNvSpPr>
          <p:nvPr/>
        </p:nvSpPr>
        <p:spPr bwMode="auto">
          <a:xfrm>
            <a:off x="7162800" y="2590800"/>
            <a:ext cx="1524000" cy="2286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03" name="Text Box 17"/>
          <p:cNvSpPr txBox="1">
            <a:spLocks noChangeArrowheads="1"/>
          </p:cNvSpPr>
          <p:nvPr/>
        </p:nvSpPr>
        <p:spPr bwMode="auto">
          <a:xfrm>
            <a:off x="7391400" y="26511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Pn</a:t>
            </a:r>
          </a:p>
        </p:txBody>
      </p:sp>
      <p:sp>
        <p:nvSpPr>
          <p:cNvPr id="12304" name="Text Box 18"/>
          <p:cNvSpPr txBox="1">
            <a:spLocks noChangeArrowheads="1"/>
          </p:cNvSpPr>
          <p:nvPr/>
        </p:nvSpPr>
        <p:spPr bwMode="auto">
          <a:xfrm>
            <a:off x="7391400" y="431165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Symbol" panose="05050102010706020507" pitchFamily="18" charset="2"/>
              </a:rPr>
              <a:t></a:t>
            </a:r>
            <a:endParaRPr lang="zh-CN" altLang="en-US" sz="3600"/>
          </a:p>
        </p:txBody>
      </p:sp>
      <p:sp>
        <p:nvSpPr>
          <p:cNvPr id="12305" name="Text Box 19"/>
          <p:cNvSpPr txBox="1">
            <a:spLocks noChangeArrowheads="1"/>
          </p:cNvSpPr>
          <p:nvPr/>
        </p:nvSpPr>
        <p:spPr bwMode="auto">
          <a:xfrm>
            <a:off x="3124200" y="16764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i="1"/>
              <a:t>就绪队列按进程的</a:t>
            </a:r>
            <a:r>
              <a:rPr lang="zh-CN" altLang="en-US" i="1">
                <a:solidFill>
                  <a:srgbClr val="FF00FF"/>
                </a:solidFill>
              </a:rPr>
              <a:t>运行时间的长短</a:t>
            </a:r>
            <a:r>
              <a:rPr lang="zh-CN" altLang="en-US" i="1"/>
              <a:t>排序</a:t>
            </a:r>
          </a:p>
        </p:txBody>
      </p:sp>
      <p:grpSp>
        <p:nvGrpSpPr>
          <p:cNvPr id="12306" name="Group 20"/>
          <p:cNvGrpSpPr>
            <a:grpSpLocks/>
          </p:cNvGrpSpPr>
          <p:nvPr/>
        </p:nvGrpSpPr>
        <p:grpSpPr bwMode="auto">
          <a:xfrm>
            <a:off x="3276600" y="4267200"/>
            <a:ext cx="1143000" cy="1828800"/>
            <a:chOff x="528" y="2640"/>
            <a:chExt cx="720" cy="1152"/>
          </a:xfrm>
        </p:grpSpPr>
        <p:sp>
          <p:nvSpPr>
            <p:cNvPr id="12343" name="Rectangle 21"/>
            <p:cNvSpPr>
              <a:spLocks noChangeArrowheads="1"/>
            </p:cNvSpPr>
            <p:nvPr/>
          </p:nvSpPr>
          <p:spPr bwMode="auto">
            <a:xfrm>
              <a:off x="672" y="3312"/>
              <a:ext cx="576" cy="480"/>
            </a:xfrm>
            <a:prstGeom prst="rect">
              <a:avLst/>
            </a:prstGeom>
            <a:noFill/>
            <a:ln w="38100">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程序2</a:t>
              </a:r>
            </a:p>
          </p:txBody>
        </p:sp>
        <p:sp>
          <p:nvSpPr>
            <p:cNvPr id="12348" name="Freeform 22"/>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12307" name="Group 24"/>
          <p:cNvGrpSpPr>
            <a:grpSpLocks/>
          </p:cNvGrpSpPr>
          <p:nvPr/>
        </p:nvGrpSpPr>
        <p:grpSpPr bwMode="auto">
          <a:xfrm>
            <a:off x="914400" y="4267200"/>
            <a:ext cx="1143000" cy="1828800"/>
            <a:chOff x="528" y="2640"/>
            <a:chExt cx="720" cy="1152"/>
          </a:xfrm>
        </p:grpSpPr>
        <p:sp>
          <p:nvSpPr>
            <p:cNvPr id="12341" name="Rectangle 25"/>
            <p:cNvSpPr>
              <a:spLocks noChangeArrowheads="1"/>
            </p:cNvSpPr>
            <p:nvPr/>
          </p:nvSpPr>
          <p:spPr bwMode="auto">
            <a:xfrm>
              <a:off x="672" y="3312"/>
              <a:ext cx="576" cy="480"/>
            </a:xfrm>
            <a:prstGeom prst="rect">
              <a:avLst/>
            </a:prstGeom>
            <a:noFill/>
            <a:ln w="38100">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程序1</a:t>
              </a:r>
            </a:p>
          </p:txBody>
        </p:sp>
        <p:sp>
          <p:nvSpPr>
            <p:cNvPr id="12345" name="Freeform 26"/>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12308" name="Group 28"/>
          <p:cNvGrpSpPr>
            <a:grpSpLocks/>
          </p:cNvGrpSpPr>
          <p:nvPr/>
        </p:nvGrpSpPr>
        <p:grpSpPr bwMode="auto">
          <a:xfrm>
            <a:off x="6858000" y="4267200"/>
            <a:ext cx="1143000" cy="1828800"/>
            <a:chOff x="528" y="2640"/>
            <a:chExt cx="720" cy="1152"/>
          </a:xfrm>
        </p:grpSpPr>
        <p:sp>
          <p:nvSpPr>
            <p:cNvPr id="12339" name="Rectangle 29"/>
            <p:cNvSpPr>
              <a:spLocks noChangeArrowheads="1"/>
            </p:cNvSpPr>
            <p:nvPr/>
          </p:nvSpPr>
          <p:spPr bwMode="auto">
            <a:xfrm>
              <a:off x="672" y="3312"/>
              <a:ext cx="576" cy="480"/>
            </a:xfrm>
            <a:prstGeom prst="rect">
              <a:avLst/>
            </a:prstGeom>
            <a:noFill/>
            <a:ln w="38100">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a:t>
              </a:r>
              <a:r>
                <a:rPr lang="en-US" altLang="zh-CN">
                  <a:solidFill>
                    <a:srgbClr val="66FF66"/>
                  </a:solidFill>
                </a:rPr>
                <a:t>n</a:t>
              </a:r>
            </a:p>
          </p:txBody>
        </p:sp>
        <p:sp>
          <p:nvSpPr>
            <p:cNvPr id="12342" name="Freeform 30"/>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sp>
        <p:nvSpPr>
          <p:cNvPr id="12309" name="Text Box 32"/>
          <p:cNvSpPr txBox="1">
            <a:spLocks noChangeArrowheads="1"/>
          </p:cNvSpPr>
          <p:nvPr/>
        </p:nvSpPr>
        <p:spPr bwMode="auto">
          <a:xfrm>
            <a:off x="4800600" y="533400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p>
        </p:txBody>
      </p:sp>
      <p:sp>
        <p:nvSpPr>
          <p:cNvPr id="12310" name="Text Box 33"/>
          <p:cNvSpPr txBox="1">
            <a:spLocks noChangeArrowheads="1"/>
          </p:cNvSpPr>
          <p:nvPr/>
        </p:nvSpPr>
        <p:spPr bwMode="auto">
          <a:xfrm>
            <a:off x="4724400" y="6096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b="0"/>
          </a:p>
        </p:txBody>
      </p:sp>
      <p:sp>
        <p:nvSpPr>
          <p:cNvPr id="12311" name="Text Box 34"/>
          <p:cNvSpPr txBox="1">
            <a:spLocks noChangeArrowheads="1"/>
          </p:cNvSpPr>
          <p:nvPr/>
        </p:nvSpPr>
        <p:spPr bwMode="auto">
          <a:xfrm>
            <a:off x="1028700" y="37480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12312" name="AutoShape 35"/>
          <p:cNvSpPr>
            <a:spLocks noChangeArrowheads="1"/>
          </p:cNvSpPr>
          <p:nvPr/>
        </p:nvSpPr>
        <p:spPr bwMode="auto">
          <a:xfrm>
            <a:off x="8528050" y="1828800"/>
            <a:ext cx="457200" cy="152400"/>
          </a:xfrm>
          <a:prstGeom prst="rightArrow">
            <a:avLst>
              <a:gd name="adj1" fmla="val 50000"/>
              <a:gd name="adj2" fmla="val 75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2313" name="Group 36"/>
          <p:cNvGrpSpPr>
            <a:grpSpLocks/>
          </p:cNvGrpSpPr>
          <p:nvPr/>
        </p:nvGrpSpPr>
        <p:grpSpPr bwMode="auto">
          <a:xfrm>
            <a:off x="1143000" y="2933700"/>
            <a:ext cx="1524000" cy="1562100"/>
            <a:chOff x="720" y="1848"/>
            <a:chExt cx="960" cy="984"/>
          </a:xfrm>
        </p:grpSpPr>
        <p:sp>
          <p:nvSpPr>
            <p:cNvPr id="12332" name="Line 37"/>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3" name="Line 38"/>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4" name="Line 39"/>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Line 40"/>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6" name="Text Box 41"/>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2337" name="Line 42"/>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Text Box 43"/>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运行时间</a:t>
              </a:r>
              <a:endParaRPr lang="zh-CN" altLang="en-US" sz="2000">
                <a:solidFill>
                  <a:srgbClr val="99CCFF"/>
                </a:solidFill>
              </a:endParaRPr>
            </a:p>
          </p:txBody>
        </p:sp>
      </p:grpSp>
      <p:grpSp>
        <p:nvGrpSpPr>
          <p:cNvPr id="12314" name="Group 44"/>
          <p:cNvGrpSpPr>
            <a:grpSpLocks/>
          </p:cNvGrpSpPr>
          <p:nvPr/>
        </p:nvGrpSpPr>
        <p:grpSpPr bwMode="auto">
          <a:xfrm>
            <a:off x="3581400" y="2971800"/>
            <a:ext cx="1524000" cy="1562100"/>
            <a:chOff x="720" y="1848"/>
            <a:chExt cx="960" cy="984"/>
          </a:xfrm>
        </p:grpSpPr>
        <p:sp>
          <p:nvSpPr>
            <p:cNvPr id="12325" name="Line 45"/>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46"/>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7" name="Line 47"/>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Line 48"/>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Text Box 49"/>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2330" name="Line 50"/>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1" name="Text Box 51"/>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运行时间</a:t>
              </a:r>
            </a:p>
          </p:txBody>
        </p:sp>
      </p:grpSp>
      <p:grpSp>
        <p:nvGrpSpPr>
          <p:cNvPr id="12315" name="Group 52"/>
          <p:cNvGrpSpPr>
            <a:grpSpLocks/>
          </p:cNvGrpSpPr>
          <p:nvPr/>
        </p:nvGrpSpPr>
        <p:grpSpPr bwMode="auto">
          <a:xfrm>
            <a:off x="7162800" y="2971800"/>
            <a:ext cx="1524000" cy="1562100"/>
            <a:chOff x="720" y="1848"/>
            <a:chExt cx="960" cy="984"/>
          </a:xfrm>
        </p:grpSpPr>
        <p:sp>
          <p:nvSpPr>
            <p:cNvPr id="12318" name="Line 53"/>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54"/>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55"/>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56"/>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Text Box 57"/>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2323" name="Line 58"/>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Text Box 59"/>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运行时间</a:t>
              </a:r>
            </a:p>
          </p:txBody>
        </p:sp>
      </p:grpSp>
      <p:sp>
        <p:nvSpPr>
          <p:cNvPr id="12316" name="Text Box 60"/>
          <p:cNvSpPr txBox="1">
            <a:spLocks noChangeArrowheads="1"/>
          </p:cNvSpPr>
          <p:nvPr/>
        </p:nvSpPr>
        <p:spPr bwMode="auto">
          <a:xfrm>
            <a:off x="3429000" y="37480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12317" name="Text Box 61"/>
          <p:cNvSpPr txBox="1">
            <a:spLocks noChangeArrowheads="1"/>
          </p:cNvSpPr>
          <p:nvPr/>
        </p:nvSpPr>
        <p:spPr bwMode="auto">
          <a:xfrm>
            <a:off x="7086600" y="37480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a:xfrm>
            <a:off x="742950" y="404813"/>
            <a:ext cx="8420100" cy="1143000"/>
          </a:xfrm>
        </p:spPr>
        <p:txBody>
          <a:bodyPr/>
          <a:lstStyle/>
          <a:p>
            <a:r>
              <a:rPr kumimoji="1" lang="en-US" altLang="zh-CN" smtClean="0">
                <a:solidFill>
                  <a:schemeClr val="tx1"/>
                </a:solidFill>
                <a:latin typeface="Times New Roman" panose="02020603050405020304" pitchFamily="18" charset="0"/>
                <a:ea typeface="华文彩云" panose="02010800040101010101" pitchFamily="2" charset="-122"/>
              </a:rPr>
              <a:t>FCFS</a:t>
            </a:r>
            <a:r>
              <a:rPr kumimoji="1" lang="zh-CN" altLang="en-US" smtClean="0">
                <a:solidFill>
                  <a:schemeClr val="tx1"/>
                </a:solidFill>
                <a:latin typeface="华文彩云" panose="02010800040101010101" pitchFamily="2" charset="-122"/>
                <a:ea typeface="华文彩云" panose="02010800040101010101" pitchFamily="2" charset="-122"/>
              </a:rPr>
              <a:t>和</a:t>
            </a:r>
            <a:r>
              <a:rPr kumimoji="1" lang="en-US" altLang="zh-CN" smtClean="0">
                <a:solidFill>
                  <a:schemeClr val="tx1"/>
                </a:solidFill>
                <a:latin typeface="Times New Roman" panose="02020603050405020304" pitchFamily="18" charset="0"/>
                <a:ea typeface="华文彩云" panose="02010800040101010101" pitchFamily="2" charset="-122"/>
              </a:rPr>
              <a:t>SJF</a:t>
            </a:r>
            <a:r>
              <a:rPr kumimoji="1" lang="zh-CN" altLang="en-US" smtClean="0">
                <a:solidFill>
                  <a:schemeClr val="tx1"/>
                </a:solidFill>
                <a:latin typeface="华文彩云" panose="02010800040101010101" pitchFamily="2" charset="-122"/>
                <a:ea typeface="华文彩云" panose="02010800040101010101" pitchFamily="2" charset="-122"/>
              </a:rPr>
              <a:t>调度算法的性能比较</a:t>
            </a:r>
          </a:p>
        </p:txBody>
      </p:sp>
      <p:pic>
        <p:nvPicPr>
          <p:cNvPr id="13315" name="Picture 4" descr="未标题-1 拷贝"/>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900" y="1773238"/>
            <a:ext cx="9561513" cy="4843462"/>
          </a:xfrm>
          <a:noFill/>
        </p:spPr>
      </p:pic>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4"/>
          <p:cNvSpPr>
            <a:spLocks noChangeShapeType="1"/>
          </p:cNvSpPr>
          <p:nvPr/>
        </p:nvSpPr>
        <p:spPr bwMode="auto">
          <a:xfrm>
            <a:off x="1833563" y="1916113"/>
            <a:ext cx="5616575"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39" name="Line 5"/>
          <p:cNvSpPr>
            <a:spLocks noChangeShapeType="1"/>
          </p:cNvSpPr>
          <p:nvPr/>
        </p:nvSpPr>
        <p:spPr bwMode="auto">
          <a:xfrm>
            <a:off x="1833563"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0" name="Line 6"/>
          <p:cNvSpPr>
            <a:spLocks noChangeShapeType="1"/>
          </p:cNvSpPr>
          <p:nvPr/>
        </p:nvSpPr>
        <p:spPr bwMode="auto">
          <a:xfrm>
            <a:off x="2130425"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1" name="Line 7"/>
          <p:cNvSpPr>
            <a:spLocks noChangeShapeType="1"/>
          </p:cNvSpPr>
          <p:nvPr/>
        </p:nvSpPr>
        <p:spPr bwMode="auto">
          <a:xfrm>
            <a:off x="2428875"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2" name="Line 8"/>
          <p:cNvSpPr>
            <a:spLocks noChangeShapeType="1"/>
          </p:cNvSpPr>
          <p:nvPr/>
        </p:nvSpPr>
        <p:spPr bwMode="auto">
          <a:xfrm>
            <a:off x="2727325"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3" name="Line 9"/>
          <p:cNvSpPr>
            <a:spLocks noChangeShapeType="1"/>
          </p:cNvSpPr>
          <p:nvPr/>
        </p:nvSpPr>
        <p:spPr bwMode="auto">
          <a:xfrm>
            <a:off x="3025775"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4" name="Line 10"/>
          <p:cNvSpPr>
            <a:spLocks noChangeShapeType="1"/>
          </p:cNvSpPr>
          <p:nvPr/>
        </p:nvSpPr>
        <p:spPr bwMode="auto">
          <a:xfrm>
            <a:off x="3324225"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5" name="Line 11"/>
          <p:cNvSpPr>
            <a:spLocks noChangeShapeType="1"/>
          </p:cNvSpPr>
          <p:nvPr/>
        </p:nvSpPr>
        <p:spPr bwMode="auto">
          <a:xfrm>
            <a:off x="362108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6" name="Line 12"/>
          <p:cNvSpPr>
            <a:spLocks noChangeShapeType="1"/>
          </p:cNvSpPr>
          <p:nvPr/>
        </p:nvSpPr>
        <p:spPr bwMode="auto">
          <a:xfrm>
            <a:off x="391953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7" name="Line 13"/>
          <p:cNvSpPr>
            <a:spLocks noChangeShapeType="1"/>
          </p:cNvSpPr>
          <p:nvPr/>
        </p:nvSpPr>
        <p:spPr bwMode="auto">
          <a:xfrm>
            <a:off x="421798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8" name="Line 14"/>
          <p:cNvSpPr>
            <a:spLocks noChangeShapeType="1"/>
          </p:cNvSpPr>
          <p:nvPr/>
        </p:nvSpPr>
        <p:spPr bwMode="auto">
          <a:xfrm>
            <a:off x="451643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49" name="Line 15"/>
          <p:cNvSpPr>
            <a:spLocks noChangeShapeType="1"/>
          </p:cNvSpPr>
          <p:nvPr/>
        </p:nvSpPr>
        <p:spPr bwMode="auto">
          <a:xfrm>
            <a:off x="481488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0" name="Line 16"/>
          <p:cNvSpPr>
            <a:spLocks noChangeShapeType="1"/>
          </p:cNvSpPr>
          <p:nvPr/>
        </p:nvSpPr>
        <p:spPr bwMode="auto">
          <a:xfrm>
            <a:off x="511333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1" name="Line 17"/>
          <p:cNvSpPr>
            <a:spLocks noChangeShapeType="1"/>
          </p:cNvSpPr>
          <p:nvPr/>
        </p:nvSpPr>
        <p:spPr bwMode="auto">
          <a:xfrm>
            <a:off x="5410200"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2" name="Line 18"/>
          <p:cNvSpPr>
            <a:spLocks noChangeShapeType="1"/>
          </p:cNvSpPr>
          <p:nvPr/>
        </p:nvSpPr>
        <p:spPr bwMode="auto">
          <a:xfrm>
            <a:off x="571023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3" name="Line 19"/>
          <p:cNvSpPr>
            <a:spLocks noChangeShapeType="1"/>
          </p:cNvSpPr>
          <p:nvPr/>
        </p:nvSpPr>
        <p:spPr bwMode="auto">
          <a:xfrm>
            <a:off x="6007100"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4" name="Line 20"/>
          <p:cNvSpPr>
            <a:spLocks noChangeShapeType="1"/>
          </p:cNvSpPr>
          <p:nvPr/>
        </p:nvSpPr>
        <p:spPr bwMode="auto">
          <a:xfrm>
            <a:off x="630713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5" name="Line 21"/>
          <p:cNvSpPr>
            <a:spLocks noChangeShapeType="1"/>
          </p:cNvSpPr>
          <p:nvPr/>
        </p:nvSpPr>
        <p:spPr bwMode="auto">
          <a:xfrm>
            <a:off x="6604000"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56" name="Line 22"/>
          <p:cNvSpPr>
            <a:spLocks noChangeShapeType="1"/>
          </p:cNvSpPr>
          <p:nvPr/>
        </p:nvSpPr>
        <p:spPr bwMode="auto">
          <a:xfrm>
            <a:off x="690403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8536" name="Line 24"/>
          <p:cNvSpPr>
            <a:spLocks noChangeShapeType="1"/>
          </p:cNvSpPr>
          <p:nvPr/>
        </p:nvSpPr>
        <p:spPr bwMode="auto">
          <a:xfrm>
            <a:off x="2130425" y="2565400"/>
            <a:ext cx="89535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37" name="Line 25"/>
          <p:cNvSpPr>
            <a:spLocks noChangeShapeType="1"/>
          </p:cNvSpPr>
          <p:nvPr/>
        </p:nvSpPr>
        <p:spPr bwMode="auto">
          <a:xfrm>
            <a:off x="1831975" y="2205038"/>
            <a:ext cx="1192213"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359" name="Line 26"/>
          <p:cNvSpPr>
            <a:spLocks noChangeShapeType="1"/>
          </p:cNvSpPr>
          <p:nvPr/>
        </p:nvSpPr>
        <p:spPr bwMode="auto">
          <a:xfrm>
            <a:off x="1833563"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0" name="Line 27"/>
          <p:cNvSpPr>
            <a:spLocks noChangeShapeType="1"/>
          </p:cNvSpPr>
          <p:nvPr/>
        </p:nvSpPr>
        <p:spPr bwMode="auto">
          <a:xfrm>
            <a:off x="2130425"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1" name="Line 28"/>
          <p:cNvSpPr>
            <a:spLocks noChangeShapeType="1"/>
          </p:cNvSpPr>
          <p:nvPr/>
        </p:nvSpPr>
        <p:spPr bwMode="auto">
          <a:xfrm>
            <a:off x="2428875"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2" name="Line 29"/>
          <p:cNvSpPr>
            <a:spLocks noChangeShapeType="1"/>
          </p:cNvSpPr>
          <p:nvPr/>
        </p:nvSpPr>
        <p:spPr bwMode="auto">
          <a:xfrm>
            <a:off x="2727325"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3" name="Line 30"/>
          <p:cNvSpPr>
            <a:spLocks noChangeShapeType="1"/>
          </p:cNvSpPr>
          <p:nvPr/>
        </p:nvSpPr>
        <p:spPr bwMode="auto">
          <a:xfrm>
            <a:off x="3025775"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4" name="Line 31"/>
          <p:cNvSpPr>
            <a:spLocks noChangeShapeType="1"/>
          </p:cNvSpPr>
          <p:nvPr/>
        </p:nvSpPr>
        <p:spPr bwMode="auto">
          <a:xfrm>
            <a:off x="3324225"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5" name="Line 32"/>
          <p:cNvSpPr>
            <a:spLocks noChangeShapeType="1"/>
          </p:cNvSpPr>
          <p:nvPr/>
        </p:nvSpPr>
        <p:spPr bwMode="auto">
          <a:xfrm>
            <a:off x="362108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6" name="Line 33"/>
          <p:cNvSpPr>
            <a:spLocks noChangeShapeType="1"/>
          </p:cNvSpPr>
          <p:nvPr/>
        </p:nvSpPr>
        <p:spPr bwMode="auto">
          <a:xfrm>
            <a:off x="391953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7" name="Line 34"/>
          <p:cNvSpPr>
            <a:spLocks noChangeShapeType="1"/>
          </p:cNvSpPr>
          <p:nvPr/>
        </p:nvSpPr>
        <p:spPr bwMode="auto">
          <a:xfrm>
            <a:off x="421798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8" name="Line 35"/>
          <p:cNvSpPr>
            <a:spLocks noChangeShapeType="1"/>
          </p:cNvSpPr>
          <p:nvPr/>
        </p:nvSpPr>
        <p:spPr bwMode="auto">
          <a:xfrm>
            <a:off x="451643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69" name="Line 36"/>
          <p:cNvSpPr>
            <a:spLocks noChangeShapeType="1"/>
          </p:cNvSpPr>
          <p:nvPr/>
        </p:nvSpPr>
        <p:spPr bwMode="auto">
          <a:xfrm>
            <a:off x="481488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70" name="Line 37"/>
          <p:cNvSpPr>
            <a:spLocks noChangeShapeType="1"/>
          </p:cNvSpPr>
          <p:nvPr/>
        </p:nvSpPr>
        <p:spPr bwMode="auto">
          <a:xfrm>
            <a:off x="511333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71" name="Line 38"/>
          <p:cNvSpPr>
            <a:spLocks noChangeShapeType="1"/>
          </p:cNvSpPr>
          <p:nvPr/>
        </p:nvSpPr>
        <p:spPr bwMode="auto">
          <a:xfrm>
            <a:off x="5410200"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72" name="Line 39"/>
          <p:cNvSpPr>
            <a:spLocks noChangeShapeType="1"/>
          </p:cNvSpPr>
          <p:nvPr/>
        </p:nvSpPr>
        <p:spPr bwMode="auto">
          <a:xfrm>
            <a:off x="571023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73" name="Line 40"/>
          <p:cNvSpPr>
            <a:spLocks noChangeShapeType="1"/>
          </p:cNvSpPr>
          <p:nvPr/>
        </p:nvSpPr>
        <p:spPr bwMode="auto">
          <a:xfrm>
            <a:off x="6007100"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74" name="Line 41"/>
          <p:cNvSpPr>
            <a:spLocks noChangeShapeType="1"/>
          </p:cNvSpPr>
          <p:nvPr/>
        </p:nvSpPr>
        <p:spPr bwMode="auto">
          <a:xfrm>
            <a:off x="630713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75" name="Line 42"/>
          <p:cNvSpPr>
            <a:spLocks noChangeShapeType="1"/>
          </p:cNvSpPr>
          <p:nvPr/>
        </p:nvSpPr>
        <p:spPr bwMode="auto">
          <a:xfrm>
            <a:off x="6604000"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76" name="Line 43"/>
          <p:cNvSpPr>
            <a:spLocks noChangeShapeType="1"/>
          </p:cNvSpPr>
          <p:nvPr/>
        </p:nvSpPr>
        <p:spPr bwMode="auto">
          <a:xfrm>
            <a:off x="690403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8556" name="Line 44"/>
          <p:cNvSpPr>
            <a:spLocks noChangeShapeType="1"/>
          </p:cNvSpPr>
          <p:nvPr/>
        </p:nvSpPr>
        <p:spPr bwMode="auto">
          <a:xfrm>
            <a:off x="3027363" y="2565400"/>
            <a:ext cx="892175"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57" name="Line 45"/>
          <p:cNvSpPr>
            <a:spLocks noChangeShapeType="1"/>
          </p:cNvSpPr>
          <p:nvPr/>
        </p:nvSpPr>
        <p:spPr bwMode="auto">
          <a:xfrm>
            <a:off x="2419350" y="2924175"/>
            <a:ext cx="1500188"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58" name="Line 46"/>
          <p:cNvSpPr>
            <a:spLocks noChangeShapeType="1"/>
          </p:cNvSpPr>
          <p:nvPr/>
        </p:nvSpPr>
        <p:spPr bwMode="auto">
          <a:xfrm>
            <a:off x="5410200" y="3284538"/>
            <a:ext cx="593725"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59" name="Line 47"/>
          <p:cNvSpPr>
            <a:spLocks noChangeShapeType="1"/>
          </p:cNvSpPr>
          <p:nvPr/>
        </p:nvSpPr>
        <p:spPr bwMode="auto">
          <a:xfrm>
            <a:off x="2751138" y="3284538"/>
            <a:ext cx="2659062"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60" name="Line 48"/>
          <p:cNvSpPr>
            <a:spLocks noChangeShapeType="1"/>
          </p:cNvSpPr>
          <p:nvPr/>
        </p:nvSpPr>
        <p:spPr bwMode="auto">
          <a:xfrm>
            <a:off x="3924300" y="2924175"/>
            <a:ext cx="148590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61" name="Line 49"/>
          <p:cNvSpPr>
            <a:spLocks noChangeShapeType="1"/>
          </p:cNvSpPr>
          <p:nvPr/>
        </p:nvSpPr>
        <p:spPr bwMode="auto">
          <a:xfrm>
            <a:off x="3059113" y="3644900"/>
            <a:ext cx="2944812"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62" name="Line 50"/>
          <p:cNvSpPr>
            <a:spLocks noChangeShapeType="1"/>
          </p:cNvSpPr>
          <p:nvPr/>
        </p:nvSpPr>
        <p:spPr bwMode="auto">
          <a:xfrm>
            <a:off x="6007100" y="3644900"/>
            <a:ext cx="1192213"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384" name="Text Box 51"/>
          <p:cNvSpPr txBox="1">
            <a:spLocks noChangeArrowheads="1"/>
          </p:cNvSpPr>
          <p:nvPr/>
        </p:nvSpPr>
        <p:spPr bwMode="auto">
          <a:xfrm>
            <a:off x="1038225" y="1989138"/>
            <a:ext cx="4079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A</a:t>
            </a:r>
          </a:p>
          <a:p>
            <a:r>
              <a:rPr lang="en-US" altLang="zh-CN"/>
              <a:t>B</a:t>
            </a:r>
          </a:p>
          <a:p>
            <a:r>
              <a:rPr lang="en-US" altLang="zh-CN"/>
              <a:t>C</a:t>
            </a:r>
          </a:p>
          <a:p>
            <a:r>
              <a:rPr lang="en-US" altLang="zh-CN"/>
              <a:t>D</a:t>
            </a:r>
          </a:p>
          <a:p>
            <a:r>
              <a:rPr lang="en-US" altLang="zh-CN"/>
              <a:t>E</a:t>
            </a:r>
          </a:p>
        </p:txBody>
      </p:sp>
      <p:sp>
        <p:nvSpPr>
          <p:cNvPr id="14385" name="Text Box 52"/>
          <p:cNvSpPr txBox="1">
            <a:spLocks noChangeArrowheads="1"/>
          </p:cNvSpPr>
          <p:nvPr/>
        </p:nvSpPr>
        <p:spPr bwMode="auto">
          <a:xfrm>
            <a:off x="1038225" y="3860800"/>
            <a:ext cx="4079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A</a:t>
            </a:r>
          </a:p>
          <a:p>
            <a:r>
              <a:rPr lang="en-US" altLang="zh-CN"/>
              <a:t>B</a:t>
            </a:r>
          </a:p>
          <a:p>
            <a:r>
              <a:rPr lang="en-US" altLang="zh-CN"/>
              <a:t>C</a:t>
            </a:r>
          </a:p>
          <a:p>
            <a:r>
              <a:rPr lang="en-US" altLang="zh-CN"/>
              <a:t>D</a:t>
            </a:r>
          </a:p>
          <a:p>
            <a:r>
              <a:rPr lang="en-US" altLang="zh-CN"/>
              <a:t>E</a:t>
            </a:r>
          </a:p>
        </p:txBody>
      </p:sp>
      <p:sp>
        <p:nvSpPr>
          <p:cNvPr id="448565" name="Line 53"/>
          <p:cNvSpPr>
            <a:spLocks noChangeShapeType="1"/>
          </p:cNvSpPr>
          <p:nvPr/>
        </p:nvSpPr>
        <p:spPr bwMode="auto">
          <a:xfrm>
            <a:off x="2128838" y="4365625"/>
            <a:ext cx="149225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66" name="Line 54"/>
          <p:cNvSpPr>
            <a:spLocks noChangeShapeType="1"/>
          </p:cNvSpPr>
          <p:nvPr/>
        </p:nvSpPr>
        <p:spPr bwMode="auto">
          <a:xfrm>
            <a:off x="1830388" y="4005263"/>
            <a:ext cx="1190625"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67" name="Line 55"/>
          <p:cNvSpPr>
            <a:spLocks noChangeShapeType="1"/>
          </p:cNvSpPr>
          <p:nvPr/>
        </p:nvSpPr>
        <p:spPr bwMode="auto">
          <a:xfrm>
            <a:off x="3627438" y="4365625"/>
            <a:ext cx="892175"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68" name="Line 56"/>
          <p:cNvSpPr>
            <a:spLocks noChangeShapeType="1"/>
          </p:cNvSpPr>
          <p:nvPr/>
        </p:nvSpPr>
        <p:spPr bwMode="auto">
          <a:xfrm>
            <a:off x="2417763" y="4797425"/>
            <a:ext cx="3290887"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69" name="Line 57"/>
          <p:cNvSpPr>
            <a:spLocks noChangeShapeType="1"/>
          </p:cNvSpPr>
          <p:nvPr/>
        </p:nvSpPr>
        <p:spPr bwMode="auto">
          <a:xfrm>
            <a:off x="3059113" y="5157788"/>
            <a:ext cx="593725"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70" name="Line 58"/>
          <p:cNvSpPr>
            <a:spLocks noChangeShapeType="1"/>
          </p:cNvSpPr>
          <p:nvPr/>
        </p:nvSpPr>
        <p:spPr bwMode="auto">
          <a:xfrm>
            <a:off x="2749550" y="5157788"/>
            <a:ext cx="277813"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71" name="Line 59"/>
          <p:cNvSpPr>
            <a:spLocks noChangeShapeType="1"/>
          </p:cNvSpPr>
          <p:nvPr/>
        </p:nvSpPr>
        <p:spPr bwMode="auto">
          <a:xfrm>
            <a:off x="5708650" y="4797425"/>
            <a:ext cx="1506538"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72" name="Line 60"/>
          <p:cNvSpPr>
            <a:spLocks noChangeShapeType="1"/>
          </p:cNvSpPr>
          <p:nvPr/>
        </p:nvSpPr>
        <p:spPr bwMode="auto">
          <a:xfrm>
            <a:off x="3057525" y="5589588"/>
            <a:ext cx="1458913"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8573" name="Line 61"/>
          <p:cNvSpPr>
            <a:spLocks noChangeShapeType="1"/>
          </p:cNvSpPr>
          <p:nvPr/>
        </p:nvSpPr>
        <p:spPr bwMode="auto">
          <a:xfrm>
            <a:off x="4516438" y="5575300"/>
            <a:ext cx="119221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395" name="Line 62"/>
          <p:cNvSpPr>
            <a:spLocks noChangeShapeType="1"/>
          </p:cNvSpPr>
          <p:nvPr/>
        </p:nvSpPr>
        <p:spPr bwMode="auto">
          <a:xfrm>
            <a:off x="7215188" y="1773238"/>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96" name="Line 63"/>
          <p:cNvSpPr>
            <a:spLocks noChangeShapeType="1"/>
          </p:cNvSpPr>
          <p:nvPr/>
        </p:nvSpPr>
        <p:spPr bwMode="auto">
          <a:xfrm>
            <a:off x="7215188" y="1916113"/>
            <a:ext cx="0" cy="3960812"/>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8576" name="Text Box 64"/>
          <p:cNvSpPr txBox="1">
            <a:spLocks noChangeArrowheads="1"/>
          </p:cNvSpPr>
          <p:nvPr/>
        </p:nvSpPr>
        <p:spPr bwMode="auto">
          <a:xfrm>
            <a:off x="7445375" y="2147888"/>
            <a:ext cx="201612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t>平均周转时间 ＝ </a:t>
            </a:r>
            <a:r>
              <a:rPr lang="en-US" altLang="zh-CN" sz="2000"/>
              <a:t>9</a:t>
            </a:r>
          </a:p>
          <a:p>
            <a:r>
              <a:rPr lang="zh-CN" altLang="en-US" sz="2000"/>
              <a:t>带权平均周转时间＝</a:t>
            </a:r>
            <a:r>
              <a:rPr lang="en-US" altLang="zh-CN" sz="2000"/>
              <a:t>2.8</a:t>
            </a:r>
          </a:p>
        </p:txBody>
      </p:sp>
      <p:sp>
        <p:nvSpPr>
          <p:cNvPr id="448577" name="Text Box 65"/>
          <p:cNvSpPr txBox="1">
            <a:spLocks noChangeArrowheads="1"/>
          </p:cNvSpPr>
          <p:nvPr/>
        </p:nvSpPr>
        <p:spPr bwMode="auto">
          <a:xfrm>
            <a:off x="7540625" y="4292600"/>
            <a:ext cx="20145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t>平均周转时间 ＝ </a:t>
            </a:r>
            <a:r>
              <a:rPr lang="en-US" altLang="zh-CN" sz="2000"/>
              <a:t>8</a:t>
            </a:r>
          </a:p>
          <a:p>
            <a:r>
              <a:rPr lang="zh-CN" altLang="en-US" sz="2000"/>
              <a:t>带权平均周转时间＝</a:t>
            </a:r>
            <a:r>
              <a:rPr lang="en-US" altLang="zh-CN" sz="2000"/>
              <a:t>2.1</a:t>
            </a:r>
          </a:p>
        </p:txBody>
      </p:sp>
      <p:sp>
        <p:nvSpPr>
          <p:cNvPr id="14399" name="Text Box 66"/>
          <p:cNvSpPr txBox="1">
            <a:spLocks noChangeArrowheads="1"/>
          </p:cNvSpPr>
          <p:nvPr/>
        </p:nvSpPr>
        <p:spPr bwMode="auto">
          <a:xfrm>
            <a:off x="1819275" y="260350"/>
            <a:ext cx="44735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t>A B C D E</a:t>
            </a:r>
          </a:p>
          <a:p>
            <a:pPr>
              <a:spcBef>
                <a:spcPct val="20000"/>
              </a:spcBef>
            </a:pPr>
            <a:r>
              <a:rPr lang="en-US" altLang="zh-CN"/>
              <a:t>0  1  2  3  4</a:t>
            </a:r>
          </a:p>
          <a:p>
            <a:pPr>
              <a:spcBef>
                <a:spcPct val="20000"/>
              </a:spcBef>
            </a:pPr>
            <a:r>
              <a:rPr lang="en-US" altLang="zh-CN"/>
              <a:t>4  3  5  2  4</a:t>
            </a:r>
          </a:p>
          <a:p>
            <a:pPr>
              <a:spcBef>
                <a:spcPct val="20000"/>
              </a:spcBef>
            </a:pPr>
            <a:endParaRPr lang="en-US" altLang="zh-CN"/>
          </a:p>
        </p:txBody>
      </p:sp>
      <p:sp>
        <p:nvSpPr>
          <p:cNvPr id="14400" name="TextBox 63"/>
          <p:cNvSpPr txBox="1">
            <a:spLocks noChangeArrowheads="1"/>
          </p:cNvSpPr>
          <p:nvPr/>
        </p:nvSpPr>
        <p:spPr bwMode="auto">
          <a:xfrm>
            <a:off x="6357938" y="5805488"/>
            <a:ext cx="3197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3200">
                <a:solidFill>
                  <a:srgbClr val="FFFF00"/>
                </a:solidFill>
                <a:latin typeface="黑体" panose="02010609060101010101" pitchFamily="49" charset="-122"/>
                <a:ea typeface="黑体" panose="02010609060101010101" pitchFamily="49" charset="-122"/>
              </a:rPr>
              <a:t>最短作业优先</a:t>
            </a:r>
          </a:p>
        </p:txBody>
      </p:sp>
      <p:sp>
        <p:nvSpPr>
          <p:cNvPr id="14401" name="TextBox 64"/>
          <p:cNvSpPr txBox="1">
            <a:spLocks noChangeArrowheads="1"/>
          </p:cNvSpPr>
          <p:nvPr/>
        </p:nvSpPr>
        <p:spPr bwMode="auto">
          <a:xfrm>
            <a:off x="6707188" y="1052513"/>
            <a:ext cx="31988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3200">
                <a:solidFill>
                  <a:srgbClr val="FFFF00"/>
                </a:solidFill>
                <a:latin typeface="黑体" panose="02010609060101010101" pitchFamily="49" charset="-122"/>
                <a:ea typeface="黑体" panose="02010609060101010101" pitchFamily="49" charset="-122"/>
              </a:rPr>
              <a:t>先来先服务</a:t>
            </a:r>
          </a:p>
        </p:txBody>
      </p:sp>
      <p:sp>
        <p:nvSpPr>
          <p:cNvPr id="14402" name="TextBox 1"/>
          <p:cNvSpPr txBox="1">
            <a:spLocks noChangeArrowheads="1"/>
          </p:cNvSpPr>
          <p:nvPr/>
        </p:nvSpPr>
        <p:spPr bwMode="auto">
          <a:xfrm>
            <a:off x="38100" y="755650"/>
            <a:ext cx="2092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FF00"/>
                </a:solidFill>
              </a:rPr>
              <a:t>作业到来顺序</a:t>
            </a:r>
          </a:p>
        </p:txBody>
      </p:sp>
      <p:sp>
        <p:nvSpPr>
          <p:cNvPr id="14403" name="TextBox 66"/>
          <p:cNvSpPr txBox="1">
            <a:spLocks noChangeArrowheads="1"/>
          </p:cNvSpPr>
          <p:nvPr/>
        </p:nvSpPr>
        <p:spPr bwMode="auto">
          <a:xfrm>
            <a:off x="38100" y="1133475"/>
            <a:ext cx="1920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FF00"/>
                </a:solidFill>
              </a:rPr>
              <a:t>作业长短</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48537"/>
                                        </p:tgtEl>
                                        <p:attrNameLst>
                                          <p:attrName>style.visibility</p:attrName>
                                        </p:attrNameLst>
                                      </p:cBhvr>
                                      <p:to>
                                        <p:strVal val="visible"/>
                                      </p:to>
                                    </p:set>
                                    <p:anim calcmode="lin" valueType="num">
                                      <p:cBhvr additive="base">
                                        <p:cTn id="7" dur="500" fill="hold"/>
                                        <p:tgtEl>
                                          <p:spTgt spid="448537"/>
                                        </p:tgtEl>
                                        <p:attrNameLst>
                                          <p:attrName>ppt_x</p:attrName>
                                        </p:attrNameLst>
                                      </p:cBhvr>
                                      <p:tavLst>
                                        <p:tav tm="0">
                                          <p:val>
                                            <p:strVal val="#ppt_x"/>
                                          </p:val>
                                        </p:tav>
                                        <p:tav tm="100000">
                                          <p:val>
                                            <p:strVal val="#ppt_x"/>
                                          </p:val>
                                        </p:tav>
                                      </p:tavLst>
                                    </p:anim>
                                    <p:anim calcmode="lin" valueType="num">
                                      <p:cBhvr additive="base">
                                        <p:cTn id="8" dur="500" fill="hold"/>
                                        <p:tgtEl>
                                          <p:spTgt spid="44853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8536"/>
                                        </p:tgtEl>
                                        <p:attrNameLst>
                                          <p:attrName>style.visibility</p:attrName>
                                        </p:attrNameLst>
                                      </p:cBhvr>
                                      <p:to>
                                        <p:strVal val="visible"/>
                                      </p:to>
                                    </p:set>
                                    <p:anim calcmode="lin" valueType="num">
                                      <p:cBhvr additive="base">
                                        <p:cTn id="13" dur="500" fill="hold"/>
                                        <p:tgtEl>
                                          <p:spTgt spid="448536"/>
                                        </p:tgtEl>
                                        <p:attrNameLst>
                                          <p:attrName>ppt_x</p:attrName>
                                        </p:attrNameLst>
                                      </p:cBhvr>
                                      <p:tavLst>
                                        <p:tav tm="0">
                                          <p:val>
                                            <p:strVal val="#ppt_x"/>
                                          </p:val>
                                        </p:tav>
                                        <p:tav tm="100000">
                                          <p:val>
                                            <p:strVal val="#ppt_x"/>
                                          </p:val>
                                        </p:tav>
                                      </p:tavLst>
                                    </p:anim>
                                    <p:anim calcmode="lin" valueType="num">
                                      <p:cBhvr additive="base">
                                        <p:cTn id="14" dur="500" fill="hold"/>
                                        <p:tgtEl>
                                          <p:spTgt spid="44853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8556"/>
                                        </p:tgtEl>
                                        <p:attrNameLst>
                                          <p:attrName>style.visibility</p:attrName>
                                        </p:attrNameLst>
                                      </p:cBhvr>
                                      <p:to>
                                        <p:strVal val="visible"/>
                                      </p:to>
                                    </p:set>
                                    <p:anim calcmode="lin" valueType="num">
                                      <p:cBhvr additive="base">
                                        <p:cTn id="19" dur="500" fill="hold"/>
                                        <p:tgtEl>
                                          <p:spTgt spid="448556"/>
                                        </p:tgtEl>
                                        <p:attrNameLst>
                                          <p:attrName>ppt_x</p:attrName>
                                        </p:attrNameLst>
                                      </p:cBhvr>
                                      <p:tavLst>
                                        <p:tav tm="0">
                                          <p:val>
                                            <p:strVal val="#ppt_x"/>
                                          </p:val>
                                        </p:tav>
                                        <p:tav tm="100000">
                                          <p:val>
                                            <p:strVal val="#ppt_x"/>
                                          </p:val>
                                        </p:tav>
                                      </p:tavLst>
                                    </p:anim>
                                    <p:anim calcmode="lin" valueType="num">
                                      <p:cBhvr additive="base">
                                        <p:cTn id="20" dur="500" fill="hold"/>
                                        <p:tgtEl>
                                          <p:spTgt spid="44855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48557"/>
                                        </p:tgtEl>
                                        <p:attrNameLst>
                                          <p:attrName>style.visibility</p:attrName>
                                        </p:attrNameLst>
                                      </p:cBhvr>
                                      <p:to>
                                        <p:strVal val="visible"/>
                                      </p:to>
                                    </p:set>
                                    <p:anim calcmode="lin" valueType="num">
                                      <p:cBhvr additive="base">
                                        <p:cTn id="25" dur="500" fill="hold"/>
                                        <p:tgtEl>
                                          <p:spTgt spid="448557"/>
                                        </p:tgtEl>
                                        <p:attrNameLst>
                                          <p:attrName>ppt_x</p:attrName>
                                        </p:attrNameLst>
                                      </p:cBhvr>
                                      <p:tavLst>
                                        <p:tav tm="0">
                                          <p:val>
                                            <p:strVal val="#ppt_x"/>
                                          </p:val>
                                        </p:tav>
                                        <p:tav tm="100000">
                                          <p:val>
                                            <p:strVal val="#ppt_x"/>
                                          </p:val>
                                        </p:tav>
                                      </p:tavLst>
                                    </p:anim>
                                    <p:anim calcmode="lin" valueType="num">
                                      <p:cBhvr additive="base">
                                        <p:cTn id="26" dur="500" fill="hold"/>
                                        <p:tgtEl>
                                          <p:spTgt spid="44855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48560"/>
                                        </p:tgtEl>
                                        <p:attrNameLst>
                                          <p:attrName>style.visibility</p:attrName>
                                        </p:attrNameLst>
                                      </p:cBhvr>
                                      <p:to>
                                        <p:strVal val="visible"/>
                                      </p:to>
                                    </p:set>
                                    <p:anim calcmode="lin" valueType="num">
                                      <p:cBhvr additive="base">
                                        <p:cTn id="31" dur="500" fill="hold"/>
                                        <p:tgtEl>
                                          <p:spTgt spid="448560"/>
                                        </p:tgtEl>
                                        <p:attrNameLst>
                                          <p:attrName>ppt_x</p:attrName>
                                        </p:attrNameLst>
                                      </p:cBhvr>
                                      <p:tavLst>
                                        <p:tav tm="0">
                                          <p:val>
                                            <p:strVal val="#ppt_x"/>
                                          </p:val>
                                        </p:tav>
                                        <p:tav tm="100000">
                                          <p:val>
                                            <p:strVal val="#ppt_x"/>
                                          </p:val>
                                        </p:tav>
                                      </p:tavLst>
                                    </p:anim>
                                    <p:anim calcmode="lin" valueType="num">
                                      <p:cBhvr additive="base">
                                        <p:cTn id="32" dur="500" fill="hold"/>
                                        <p:tgtEl>
                                          <p:spTgt spid="4485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48559"/>
                                        </p:tgtEl>
                                        <p:attrNameLst>
                                          <p:attrName>style.visibility</p:attrName>
                                        </p:attrNameLst>
                                      </p:cBhvr>
                                      <p:to>
                                        <p:strVal val="visible"/>
                                      </p:to>
                                    </p:set>
                                    <p:anim calcmode="lin" valueType="num">
                                      <p:cBhvr additive="base">
                                        <p:cTn id="37" dur="500" fill="hold"/>
                                        <p:tgtEl>
                                          <p:spTgt spid="448559"/>
                                        </p:tgtEl>
                                        <p:attrNameLst>
                                          <p:attrName>ppt_x</p:attrName>
                                        </p:attrNameLst>
                                      </p:cBhvr>
                                      <p:tavLst>
                                        <p:tav tm="0">
                                          <p:val>
                                            <p:strVal val="#ppt_x"/>
                                          </p:val>
                                        </p:tav>
                                        <p:tav tm="100000">
                                          <p:val>
                                            <p:strVal val="#ppt_x"/>
                                          </p:val>
                                        </p:tav>
                                      </p:tavLst>
                                    </p:anim>
                                    <p:anim calcmode="lin" valueType="num">
                                      <p:cBhvr additive="base">
                                        <p:cTn id="38" dur="500" fill="hold"/>
                                        <p:tgtEl>
                                          <p:spTgt spid="44855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48558"/>
                                        </p:tgtEl>
                                        <p:attrNameLst>
                                          <p:attrName>style.visibility</p:attrName>
                                        </p:attrNameLst>
                                      </p:cBhvr>
                                      <p:to>
                                        <p:strVal val="visible"/>
                                      </p:to>
                                    </p:set>
                                    <p:anim calcmode="lin" valueType="num">
                                      <p:cBhvr additive="base">
                                        <p:cTn id="43" dur="500" fill="hold"/>
                                        <p:tgtEl>
                                          <p:spTgt spid="448558"/>
                                        </p:tgtEl>
                                        <p:attrNameLst>
                                          <p:attrName>ppt_x</p:attrName>
                                        </p:attrNameLst>
                                      </p:cBhvr>
                                      <p:tavLst>
                                        <p:tav tm="0">
                                          <p:val>
                                            <p:strVal val="#ppt_x"/>
                                          </p:val>
                                        </p:tav>
                                        <p:tav tm="100000">
                                          <p:val>
                                            <p:strVal val="#ppt_x"/>
                                          </p:val>
                                        </p:tav>
                                      </p:tavLst>
                                    </p:anim>
                                    <p:anim calcmode="lin" valueType="num">
                                      <p:cBhvr additive="base">
                                        <p:cTn id="44" dur="500" fill="hold"/>
                                        <p:tgtEl>
                                          <p:spTgt spid="44855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48561"/>
                                        </p:tgtEl>
                                        <p:attrNameLst>
                                          <p:attrName>style.visibility</p:attrName>
                                        </p:attrNameLst>
                                      </p:cBhvr>
                                      <p:to>
                                        <p:strVal val="visible"/>
                                      </p:to>
                                    </p:set>
                                    <p:anim calcmode="lin" valueType="num">
                                      <p:cBhvr additive="base">
                                        <p:cTn id="49" dur="500" fill="hold"/>
                                        <p:tgtEl>
                                          <p:spTgt spid="448561"/>
                                        </p:tgtEl>
                                        <p:attrNameLst>
                                          <p:attrName>ppt_x</p:attrName>
                                        </p:attrNameLst>
                                      </p:cBhvr>
                                      <p:tavLst>
                                        <p:tav tm="0">
                                          <p:val>
                                            <p:strVal val="#ppt_x"/>
                                          </p:val>
                                        </p:tav>
                                        <p:tav tm="100000">
                                          <p:val>
                                            <p:strVal val="#ppt_x"/>
                                          </p:val>
                                        </p:tav>
                                      </p:tavLst>
                                    </p:anim>
                                    <p:anim calcmode="lin" valueType="num">
                                      <p:cBhvr additive="base">
                                        <p:cTn id="50" dur="500" fill="hold"/>
                                        <p:tgtEl>
                                          <p:spTgt spid="44856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48562"/>
                                        </p:tgtEl>
                                        <p:attrNameLst>
                                          <p:attrName>style.visibility</p:attrName>
                                        </p:attrNameLst>
                                      </p:cBhvr>
                                      <p:to>
                                        <p:strVal val="visible"/>
                                      </p:to>
                                    </p:set>
                                    <p:anim calcmode="lin" valueType="num">
                                      <p:cBhvr additive="base">
                                        <p:cTn id="55" dur="500" fill="hold"/>
                                        <p:tgtEl>
                                          <p:spTgt spid="448562"/>
                                        </p:tgtEl>
                                        <p:attrNameLst>
                                          <p:attrName>ppt_x</p:attrName>
                                        </p:attrNameLst>
                                      </p:cBhvr>
                                      <p:tavLst>
                                        <p:tav tm="0">
                                          <p:val>
                                            <p:strVal val="#ppt_x"/>
                                          </p:val>
                                        </p:tav>
                                        <p:tav tm="100000">
                                          <p:val>
                                            <p:strVal val="#ppt_x"/>
                                          </p:val>
                                        </p:tav>
                                      </p:tavLst>
                                    </p:anim>
                                    <p:anim calcmode="lin" valueType="num">
                                      <p:cBhvr additive="base">
                                        <p:cTn id="56" dur="500" fill="hold"/>
                                        <p:tgtEl>
                                          <p:spTgt spid="44856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48576"/>
                                        </p:tgtEl>
                                        <p:attrNameLst>
                                          <p:attrName>style.visibility</p:attrName>
                                        </p:attrNameLst>
                                      </p:cBhvr>
                                      <p:to>
                                        <p:strVal val="visible"/>
                                      </p:to>
                                    </p:set>
                                    <p:animEffect transition="in" filter="blinds(horizontal)">
                                      <p:cBhvr>
                                        <p:cTn id="61" dur="500"/>
                                        <p:tgtEl>
                                          <p:spTgt spid="44857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448566"/>
                                        </p:tgtEl>
                                        <p:attrNameLst>
                                          <p:attrName>style.visibility</p:attrName>
                                        </p:attrNameLst>
                                      </p:cBhvr>
                                      <p:to>
                                        <p:strVal val="visible"/>
                                      </p:to>
                                    </p:set>
                                    <p:anim calcmode="lin" valueType="num">
                                      <p:cBhvr additive="base">
                                        <p:cTn id="66" dur="500" fill="hold"/>
                                        <p:tgtEl>
                                          <p:spTgt spid="448566"/>
                                        </p:tgtEl>
                                        <p:attrNameLst>
                                          <p:attrName>ppt_x</p:attrName>
                                        </p:attrNameLst>
                                      </p:cBhvr>
                                      <p:tavLst>
                                        <p:tav tm="0">
                                          <p:val>
                                            <p:strVal val="#ppt_x"/>
                                          </p:val>
                                        </p:tav>
                                        <p:tav tm="100000">
                                          <p:val>
                                            <p:strVal val="#ppt_x"/>
                                          </p:val>
                                        </p:tav>
                                      </p:tavLst>
                                    </p:anim>
                                    <p:anim calcmode="lin" valueType="num">
                                      <p:cBhvr additive="base">
                                        <p:cTn id="67" dur="500" fill="hold"/>
                                        <p:tgtEl>
                                          <p:spTgt spid="448566"/>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448570"/>
                                        </p:tgtEl>
                                        <p:attrNameLst>
                                          <p:attrName>style.visibility</p:attrName>
                                        </p:attrNameLst>
                                      </p:cBhvr>
                                      <p:to>
                                        <p:strVal val="visible"/>
                                      </p:to>
                                    </p:set>
                                    <p:anim calcmode="lin" valueType="num">
                                      <p:cBhvr additive="base">
                                        <p:cTn id="72" dur="500" fill="hold"/>
                                        <p:tgtEl>
                                          <p:spTgt spid="448570"/>
                                        </p:tgtEl>
                                        <p:attrNameLst>
                                          <p:attrName>ppt_x</p:attrName>
                                        </p:attrNameLst>
                                      </p:cBhvr>
                                      <p:tavLst>
                                        <p:tav tm="0">
                                          <p:val>
                                            <p:strVal val="#ppt_x"/>
                                          </p:val>
                                        </p:tav>
                                        <p:tav tm="100000">
                                          <p:val>
                                            <p:strVal val="#ppt_x"/>
                                          </p:val>
                                        </p:tav>
                                      </p:tavLst>
                                    </p:anim>
                                    <p:anim calcmode="lin" valueType="num">
                                      <p:cBhvr additive="base">
                                        <p:cTn id="73" dur="500" fill="hold"/>
                                        <p:tgtEl>
                                          <p:spTgt spid="448570"/>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448569"/>
                                        </p:tgtEl>
                                        <p:attrNameLst>
                                          <p:attrName>style.visibility</p:attrName>
                                        </p:attrNameLst>
                                      </p:cBhvr>
                                      <p:to>
                                        <p:strVal val="visible"/>
                                      </p:to>
                                    </p:set>
                                    <p:anim calcmode="lin" valueType="num">
                                      <p:cBhvr additive="base">
                                        <p:cTn id="78" dur="500" fill="hold"/>
                                        <p:tgtEl>
                                          <p:spTgt spid="448569"/>
                                        </p:tgtEl>
                                        <p:attrNameLst>
                                          <p:attrName>ppt_x</p:attrName>
                                        </p:attrNameLst>
                                      </p:cBhvr>
                                      <p:tavLst>
                                        <p:tav tm="0">
                                          <p:val>
                                            <p:strVal val="#ppt_x"/>
                                          </p:val>
                                        </p:tav>
                                        <p:tav tm="100000">
                                          <p:val>
                                            <p:strVal val="#ppt_x"/>
                                          </p:val>
                                        </p:tav>
                                      </p:tavLst>
                                    </p:anim>
                                    <p:anim calcmode="lin" valueType="num">
                                      <p:cBhvr additive="base">
                                        <p:cTn id="79" dur="500" fill="hold"/>
                                        <p:tgtEl>
                                          <p:spTgt spid="448569"/>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nodeType="clickEffect">
                                  <p:stCondLst>
                                    <p:cond delay="0"/>
                                  </p:stCondLst>
                                  <p:childTnLst>
                                    <p:set>
                                      <p:cBhvr>
                                        <p:cTn id="83" dur="1" fill="hold">
                                          <p:stCondLst>
                                            <p:cond delay="0"/>
                                          </p:stCondLst>
                                        </p:cTn>
                                        <p:tgtEl>
                                          <p:spTgt spid="448565"/>
                                        </p:tgtEl>
                                        <p:attrNameLst>
                                          <p:attrName>style.visibility</p:attrName>
                                        </p:attrNameLst>
                                      </p:cBhvr>
                                      <p:to>
                                        <p:strVal val="visible"/>
                                      </p:to>
                                    </p:set>
                                    <p:anim calcmode="lin" valueType="num">
                                      <p:cBhvr additive="base">
                                        <p:cTn id="84" dur="500" fill="hold"/>
                                        <p:tgtEl>
                                          <p:spTgt spid="448565"/>
                                        </p:tgtEl>
                                        <p:attrNameLst>
                                          <p:attrName>ppt_x</p:attrName>
                                        </p:attrNameLst>
                                      </p:cBhvr>
                                      <p:tavLst>
                                        <p:tav tm="0">
                                          <p:val>
                                            <p:strVal val="#ppt_x"/>
                                          </p:val>
                                        </p:tav>
                                        <p:tav tm="100000">
                                          <p:val>
                                            <p:strVal val="#ppt_x"/>
                                          </p:val>
                                        </p:tav>
                                      </p:tavLst>
                                    </p:anim>
                                    <p:anim calcmode="lin" valueType="num">
                                      <p:cBhvr additive="base">
                                        <p:cTn id="85" dur="500" fill="hold"/>
                                        <p:tgtEl>
                                          <p:spTgt spid="448565"/>
                                        </p:tgtEl>
                                        <p:attrNameLst>
                                          <p:attrName>ppt_y</p:attrName>
                                        </p:attrNameLst>
                                      </p:cBhvr>
                                      <p:tavLst>
                                        <p:tav tm="0">
                                          <p:val>
                                            <p:strVal val="1+#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nodeType="clickEffect">
                                  <p:stCondLst>
                                    <p:cond delay="0"/>
                                  </p:stCondLst>
                                  <p:childTnLst>
                                    <p:set>
                                      <p:cBhvr>
                                        <p:cTn id="89" dur="1" fill="hold">
                                          <p:stCondLst>
                                            <p:cond delay="0"/>
                                          </p:stCondLst>
                                        </p:cTn>
                                        <p:tgtEl>
                                          <p:spTgt spid="448567"/>
                                        </p:tgtEl>
                                        <p:attrNameLst>
                                          <p:attrName>style.visibility</p:attrName>
                                        </p:attrNameLst>
                                      </p:cBhvr>
                                      <p:to>
                                        <p:strVal val="visible"/>
                                      </p:to>
                                    </p:set>
                                    <p:anim calcmode="lin" valueType="num">
                                      <p:cBhvr additive="base">
                                        <p:cTn id="90" dur="500" fill="hold"/>
                                        <p:tgtEl>
                                          <p:spTgt spid="448567"/>
                                        </p:tgtEl>
                                        <p:attrNameLst>
                                          <p:attrName>ppt_x</p:attrName>
                                        </p:attrNameLst>
                                      </p:cBhvr>
                                      <p:tavLst>
                                        <p:tav tm="0">
                                          <p:val>
                                            <p:strVal val="#ppt_x"/>
                                          </p:val>
                                        </p:tav>
                                        <p:tav tm="100000">
                                          <p:val>
                                            <p:strVal val="#ppt_x"/>
                                          </p:val>
                                        </p:tav>
                                      </p:tavLst>
                                    </p:anim>
                                    <p:anim calcmode="lin" valueType="num">
                                      <p:cBhvr additive="base">
                                        <p:cTn id="91" dur="500" fill="hold"/>
                                        <p:tgtEl>
                                          <p:spTgt spid="448567"/>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nodeType="clickEffect">
                                  <p:stCondLst>
                                    <p:cond delay="0"/>
                                  </p:stCondLst>
                                  <p:childTnLst>
                                    <p:set>
                                      <p:cBhvr>
                                        <p:cTn id="95" dur="1" fill="hold">
                                          <p:stCondLst>
                                            <p:cond delay="0"/>
                                          </p:stCondLst>
                                        </p:cTn>
                                        <p:tgtEl>
                                          <p:spTgt spid="448572"/>
                                        </p:tgtEl>
                                        <p:attrNameLst>
                                          <p:attrName>style.visibility</p:attrName>
                                        </p:attrNameLst>
                                      </p:cBhvr>
                                      <p:to>
                                        <p:strVal val="visible"/>
                                      </p:to>
                                    </p:set>
                                    <p:anim calcmode="lin" valueType="num">
                                      <p:cBhvr additive="base">
                                        <p:cTn id="96" dur="500" fill="hold"/>
                                        <p:tgtEl>
                                          <p:spTgt spid="448572"/>
                                        </p:tgtEl>
                                        <p:attrNameLst>
                                          <p:attrName>ppt_x</p:attrName>
                                        </p:attrNameLst>
                                      </p:cBhvr>
                                      <p:tavLst>
                                        <p:tav tm="0">
                                          <p:val>
                                            <p:strVal val="#ppt_x"/>
                                          </p:val>
                                        </p:tav>
                                        <p:tav tm="100000">
                                          <p:val>
                                            <p:strVal val="#ppt_x"/>
                                          </p:val>
                                        </p:tav>
                                      </p:tavLst>
                                    </p:anim>
                                    <p:anim calcmode="lin" valueType="num">
                                      <p:cBhvr additive="base">
                                        <p:cTn id="97" dur="500" fill="hold"/>
                                        <p:tgtEl>
                                          <p:spTgt spid="448572"/>
                                        </p:tgtEl>
                                        <p:attrNameLst>
                                          <p:attrName>ppt_y</p:attrName>
                                        </p:attrNameLst>
                                      </p:cBhvr>
                                      <p:tavLst>
                                        <p:tav tm="0">
                                          <p:val>
                                            <p:strVal val="1+#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4" fill="hold" nodeType="clickEffect">
                                  <p:stCondLst>
                                    <p:cond delay="0"/>
                                  </p:stCondLst>
                                  <p:childTnLst>
                                    <p:set>
                                      <p:cBhvr>
                                        <p:cTn id="101" dur="1" fill="hold">
                                          <p:stCondLst>
                                            <p:cond delay="0"/>
                                          </p:stCondLst>
                                        </p:cTn>
                                        <p:tgtEl>
                                          <p:spTgt spid="448573"/>
                                        </p:tgtEl>
                                        <p:attrNameLst>
                                          <p:attrName>style.visibility</p:attrName>
                                        </p:attrNameLst>
                                      </p:cBhvr>
                                      <p:to>
                                        <p:strVal val="visible"/>
                                      </p:to>
                                    </p:set>
                                    <p:anim calcmode="lin" valueType="num">
                                      <p:cBhvr additive="base">
                                        <p:cTn id="102" dur="500" fill="hold"/>
                                        <p:tgtEl>
                                          <p:spTgt spid="448573"/>
                                        </p:tgtEl>
                                        <p:attrNameLst>
                                          <p:attrName>ppt_x</p:attrName>
                                        </p:attrNameLst>
                                      </p:cBhvr>
                                      <p:tavLst>
                                        <p:tav tm="0">
                                          <p:val>
                                            <p:strVal val="#ppt_x"/>
                                          </p:val>
                                        </p:tav>
                                        <p:tav tm="100000">
                                          <p:val>
                                            <p:strVal val="#ppt_x"/>
                                          </p:val>
                                        </p:tav>
                                      </p:tavLst>
                                    </p:anim>
                                    <p:anim calcmode="lin" valueType="num">
                                      <p:cBhvr additive="base">
                                        <p:cTn id="103" dur="500" fill="hold"/>
                                        <p:tgtEl>
                                          <p:spTgt spid="448573"/>
                                        </p:tgtEl>
                                        <p:attrNameLst>
                                          <p:attrName>ppt_y</p:attrName>
                                        </p:attrNameLst>
                                      </p:cBhvr>
                                      <p:tavLst>
                                        <p:tav tm="0">
                                          <p:val>
                                            <p:strVal val="1+#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4" fill="hold" nodeType="clickEffect">
                                  <p:stCondLst>
                                    <p:cond delay="0"/>
                                  </p:stCondLst>
                                  <p:childTnLst>
                                    <p:set>
                                      <p:cBhvr>
                                        <p:cTn id="107" dur="1" fill="hold">
                                          <p:stCondLst>
                                            <p:cond delay="0"/>
                                          </p:stCondLst>
                                        </p:cTn>
                                        <p:tgtEl>
                                          <p:spTgt spid="448568"/>
                                        </p:tgtEl>
                                        <p:attrNameLst>
                                          <p:attrName>style.visibility</p:attrName>
                                        </p:attrNameLst>
                                      </p:cBhvr>
                                      <p:to>
                                        <p:strVal val="visible"/>
                                      </p:to>
                                    </p:set>
                                    <p:anim calcmode="lin" valueType="num">
                                      <p:cBhvr additive="base">
                                        <p:cTn id="108" dur="500" fill="hold"/>
                                        <p:tgtEl>
                                          <p:spTgt spid="448568"/>
                                        </p:tgtEl>
                                        <p:attrNameLst>
                                          <p:attrName>ppt_x</p:attrName>
                                        </p:attrNameLst>
                                      </p:cBhvr>
                                      <p:tavLst>
                                        <p:tav tm="0">
                                          <p:val>
                                            <p:strVal val="#ppt_x"/>
                                          </p:val>
                                        </p:tav>
                                        <p:tav tm="100000">
                                          <p:val>
                                            <p:strVal val="#ppt_x"/>
                                          </p:val>
                                        </p:tav>
                                      </p:tavLst>
                                    </p:anim>
                                    <p:anim calcmode="lin" valueType="num">
                                      <p:cBhvr additive="base">
                                        <p:cTn id="109" dur="500" fill="hold"/>
                                        <p:tgtEl>
                                          <p:spTgt spid="448568"/>
                                        </p:tgtEl>
                                        <p:attrNameLst>
                                          <p:attrName>ppt_y</p:attrName>
                                        </p:attrNameLst>
                                      </p:cBhvr>
                                      <p:tavLst>
                                        <p:tav tm="0">
                                          <p:val>
                                            <p:strVal val="1+#ppt_h/2"/>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4" fill="hold" nodeType="clickEffect">
                                  <p:stCondLst>
                                    <p:cond delay="0"/>
                                  </p:stCondLst>
                                  <p:childTnLst>
                                    <p:set>
                                      <p:cBhvr>
                                        <p:cTn id="113" dur="1" fill="hold">
                                          <p:stCondLst>
                                            <p:cond delay="0"/>
                                          </p:stCondLst>
                                        </p:cTn>
                                        <p:tgtEl>
                                          <p:spTgt spid="448571"/>
                                        </p:tgtEl>
                                        <p:attrNameLst>
                                          <p:attrName>style.visibility</p:attrName>
                                        </p:attrNameLst>
                                      </p:cBhvr>
                                      <p:to>
                                        <p:strVal val="visible"/>
                                      </p:to>
                                    </p:set>
                                    <p:anim calcmode="lin" valueType="num">
                                      <p:cBhvr additive="base">
                                        <p:cTn id="114" dur="500" fill="hold"/>
                                        <p:tgtEl>
                                          <p:spTgt spid="448571"/>
                                        </p:tgtEl>
                                        <p:attrNameLst>
                                          <p:attrName>ppt_x</p:attrName>
                                        </p:attrNameLst>
                                      </p:cBhvr>
                                      <p:tavLst>
                                        <p:tav tm="0">
                                          <p:val>
                                            <p:strVal val="#ppt_x"/>
                                          </p:val>
                                        </p:tav>
                                        <p:tav tm="100000">
                                          <p:val>
                                            <p:strVal val="#ppt_x"/>
                                          </p:val>
                                        </p:tav>
                                      </p:tavLst>
                                    </p:anim>
                                    <p:anim calcmode="lin" valueType="num">
                                      <p:cBhvr additive="base">
                                        <p:cTn id="115" dur="500" fill="hold"/>
                                        <p:tgtEl>
                                          <p:spTgt spid="448571"/>
                                        </p:tgtEl>
                                        <p:attrNameLst>
                                          <p:attrName>ppt_y</p:attrName>
                                        </p:attrNameLst>
                                      </p:cBhvr>
                                      <p:tavLst>
                                        <p:tav tm="0">
                                          <p:val>
                                            <p:strVal val="1+#ppt_h/2"/>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48577"/>
                                        </p:tgtEl>
                                        <p:attrNameLst>
                                          <p:attrName>style.visibility</p:attrName>
                                        </p:attrNameLst>
                                      </p:cBhvr>
                                      <p:to>
                                        <p:strVal val="visible"/>
                                      </p:to>
                                    </p:set>
                                    <p:animEffect transition="in" filter="blinds(horizontal)">
                                      <p:cBhvr>
                                        <p:cTn id="120" dur="500"/>
                                        <p:tgtEl>
                                          <p:spTgt spid="448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6" grpId="0"/>
      <p:bldP spid="4485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42950" y="587375"/>
            <a:ext cx="8420100" cy="609600"/>
          </a:xfrm>
        </p:spPr>
        <p:txBody>
          <a:bodyPr/>
          <a:lstStyle/>
          <a:p>
            <a:pPr>
              <a:defRPr/>
            </a:pPr>
            <a:r>
              <a:rPr lang="zh-CN" altLang="en-US" dirty="0" smtClean="0">
                <a:latin typeface="华文彩云" pitchFamily="2" charset="-122"/>
                <a:ea typeface="华文彩云" pitchFamily="2" charset="-122"/>
              </a:rPr>
              <a:t>时间片轮转调度</a:t>
            </a:r>
            <a:r>
              <a:rPr lang="zh-CN" altLang="en-US" dirty="0">
                <a:latin typeface="华文彩云" pitchFamily="2" charset="-122"/>
                <a:ea typeface="华文彩云" pitchFamily="2" charset="-122"/>
              </a:rPr>
              <a:t>算法</a:t>
            </a:r>
            <a:r>
              <a:rPr lang="en-US" altLang="zh-CN" dirty="0" smtClean="0">
                <a:latin typeface="+mj-ea"/>
              </a:rPr>
              <a:t>(Round Robin)</a:t>
            </a:r>
            <a:endParaRPr lang="en-US" altLang="zh-CN" dirty="0" smtClean="0">
              <a:latin typeface="华文彩云" pitchFamily="2" charset="-122"/>
              <a:ea typeface="华文彩云" pitchFamily="2" charset="-122"/>
              <a:hlinkClick r:id="rId2" action="ppaction://hlinksldjump"/>
            </a:endParaRPr>
          </a:p>
        </p:txBody>
      </p:sp>
      <p:sp>
        <p:nvSpPr>
          <p:cNvPr id="15363" name="Text Box 50"/>
          <p:cNvSpPr txBox="1">
            <a:spLocks noChangeArrowheads="1"/>
          </p:cNvSpPr>
          <p:nvPr/>
        </p:nvSpPr>
        <p:spPr bwMode="auto">
          <a:xfrm>
            <a:off x="4267200" y="5943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15364" name="Rectangle 6"/>
          <p:cNvSpPr>
            <a:spLocks noChangeArrowheads="1"/>
          </p:cNvSpPr>
          <p:nvPr/>
        </p:nvSpPr>
        <p:spPr bwMode="auto">
          <a:xfrm>
            <a:off x="914400" y="2514600"/>
            <a:ext cx="1524000" cy="2286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65" name="Text Box 11"/>
          <p:cNvSpPr txBox="1">
            <a:spLocks noChangeArrowheads="1"/>
          </p:cNvSpPr>
          <p:nvPr/>
        </p:nvSpPr>
        <p:spPr bwMode="auto">
          <a:xfrm>
            <a:off x="1143000" y="25749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P1</a:t>
            </a:r>
          </a:p>
        </p:txBody>
      </p:sp>
      <p:sp>
        <p:nvSpPr>
          <p:cNvPr id="16391" name="Freeform 12"/>
          <p:cNvSpPr>
            <a:spLocks/>
          </p:cNvSpPr>
          <p:nvPr/>
        </p:nvSpPr>
        <p:spPr bwMode="auto">
          <a:xfrm>
            <a:off x="1905000" y="2552700"/>
            <a:ext cx="1352550" cy="2019300"/>
          </a:xfrm>
          <a:custGeom>
            <a:avLst/>
            <a:gdLst>
              <a:gd name="T0" fmla="*/ 0 w 852"/>
              <a:gd name="T1" fmla="*/ 2147483647 h 1272"/>
              <a:gd name="T2" fmla="*/ 1388606888 w 852"/>
              <a:gd name="T3" fmla="*/ 2147483647 h 1272"/>
              <a:gd name="T4" fmla="*/ 1388606888 w 852"/>
              <a:gd name="T5" fmla="*/ 0 h 1272"/>
              <a:gd name="T6" fmla="*/ 2147173125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5367" name="Rectangle 15"/>
          <p:cNvSpPr>
            <a:spLocks noChangeArrowheads="1"/>
          </p:cNvSpPr>
          <p:nvPr/>
        </p:nvSpPr>
        <p:spPr bwMode="auto">
          <a:xfrm>
            <a:off x="3352800" y="2514600"/>
            <a:ext cx="1524000" cy="2286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68" name="Text Box 20"/>
          <p:cNvSpPr txBox="1">
            <a:spLocks noChangeArrowheads="1"/>
          </p:cNvSpPr>
          <p:nvPr/>
        </p:nvSpPr>
        <p:spPr bwMode="auto">
          <a:xfrm>
            <a:off x="3581400" y="25749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P2</a:t>
            </a:r>
          </a:p>
        </p:txBody>
      </p:sp>
      <p:sp>
        <p:nvSpPr>
          <p:cNvPr id="16396" name="Freeform 22"/>
          <p:cNvSpPr>
            <a:spLocks/>
          </p:cNvSpPr>
          <p:nvPr/>
        </p:nvSpPr>
        <p:spPr bwMode="auto">
          <a:xfrm>
            <a:off x="4495800" y="2590800"/>
            <a:ext cx="1066800" cy="1981200"/>
          </a:xfrm>
          <a:custGeom>
            <a:avLst/>
            <a:gdLst>
              <a:gd name="T0" fmla="*/ 0 w 852"/>
              <a:gd name="T1" fmla="*/ 2147483647 h 1272"/>
              <a:gd name="T2" fmla="*/ 863850065 w 852"/>
              <a:gd name="T3" fmla="*/ 2147483647 h 1272"/>
              <a:gd name="T4" fmla="*/ 863850065 w 852"/>
              <a:gd name="T5" fmla="*/ 0 h 1272"/>
              <a:gd name="T6" fmla="*/ 1335753803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5370" name="Text Box 23"/>
          <p:cNvSpPr txBox="1">
            <a:spLocks noChangeArrowheads="1"/>
          </p:cNvSpPr>
          <p:nvPr/>
        </p:nvSpPr>
        <p:spPr bwMode="auto">
          <a:xfrm>
            <a:off x="5257800" y="22669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endParaRPr lang="zh-CN" altLang="en-US" sz="3600"/>
          </a:p>
        </p:txBody>
      </p:sp>
      <p:sp>
        <p:nvSpPr>
          <p:cNvPr id="16398" name="Line 24"/>
          <p:cNvSpPr>
            <a:spLocks noChangeShapeType="1"/>
          </p:cNvSpPr>
          <p:nvPr/>
        </p:nvSpPr>
        <p:spPr bwMode="auto">
          <a:xfrm>
            <a:off x="6324600" y="2590800"/>
            <a:ext cx="609600" cy="0"/>
          </a:xfrm>
          <a:prstGeom prst="line">
            <a:avLst/>
          </a:pr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5372" name="Rectangle 25"/>
          <p:cNvSpPr>
            <a:spLocks noChangeArrowheads="1"/>
          </p:cNvSpPr>
          <p:nvPr/>
        </p:nvSpPr>
        <p:spPr bwMode="auto">
          <a:xfrm>
            <a:off x="838200" y="1676400"/>
            <a:ext cx="1371600" cy="457200"/>
          </a:xfrm>
          <a:prstGeom prst="rect">
            <a:avLst/>
          </a:prstGeom>
          <a:noFill/>
          <a:ln w="9525">
            <a:solidFill>
              <a:srgbClr val="FF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9966"/>
                </a:solidFill>
              </a:rPr>
              <a:t>     链头</a:t>
            </a:r>
          </a:p>
        </p:txBody>
      </p:sp>
      <p:sp>
        <p:nvSpPr>
          <p:cNvPr id="16400" name="Freeform 26"/>
          <p:cNvSpPr>
            <a:spLocks/>
          </p:cNvSpPr>
          <p:nvPr/>
        </p:nvSpPr>
        <p:spPr bwMode="auto">
          <a:xfrm>
            <a:off x="685800" y="1828800"/>
            <a:ext cx="495300" cy="876300"/>
          </a:xfrm>
          <a:custGeom>
            <a:avLst/>
            <a:gdLst>
              <a:gd name="T0" fmla="*/ 786288750 w 312"/>
              <a:gd name="T1" fmla="*/ 0 h 552"/>
              <a:gd name="T2" fmla="*/ 0 w 312"/>
              <a:gd name="T3" fmla="*/ 0 h 552"/>
              <a:gd name="T4" fmla="*/ 0 w 312"/>
              <a:gd name="T5" fmla="*/ 1391126250 h 552"/>
              <a:gd name="T6" fmla="*/ 335181575 w 312"/>
              <a:gd name="T7" fmla="*/ 1391126250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15374" name="Oval 27"/>
          <p:cNvSpPr>
            <a:spLocks noChangeArrowheads="1"/>
          </p:cNvSpPr>
          <p:nvPr/>
        </p:nvSpPr>
        <p:spPr bwMode="auto">
          <a:xfrm>
            <a:off x="1143000" y="1752600"/>
            <a:ext cx="152400" cy="152400"/>
          </a:xfrm>
          <a:prstGeom prst="ellipse">
            <a:avLst/>
          </a:prstGeom>
          <a:solidFill>
            <a:schemeClr val="accent1"/>
          </a:solidFill>
          <a:ln w="9525">
            <a:solidFill>
              <a:schemeClr val="tx1"/>
            </a:solidFill>
            <a:round/>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75" name="Rectangle 29"/>
          <p:cNvSpPr>
            <a:spLocks noChangeArrowheads="1"/>
          </p:cNvSpPr>
          <p:nvPr/>
        </p:nvSpPr>
        <p:spPr bwMode="auto">
          <a:xfrm>
            <a:off x="6934200" y="2514600"/>
            <a:ext cx="1524000" cy="2286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76" name="Text Box 34"/>
          <p:cNvSpPr txBox="1">
            <a:spLocks noChangeArrowheads="1"/>
          </p:cNvSpPr>
          <p:nvPr/>
        </p:nvSpPr>
        <p:spPr bwMode="auto">
          <a:xfrm>
            <a:off x="7162800" y="25749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Pn</a:t>
            </a:r>
          </a:p>
        </p:txBody>
      </p:sp>
      <p:sp>
        <p:nvSpPr>
          <p:cNvPr id="15377" name="Text Box 35"/>
          <p:cNvSpPr txBox="1">
            <a:spLocks noChangeArrowheads="1"/>
          </p:cNvSpPr>
          <p:nvPr/>
        </p:nvSpPr>
        <p:spPr bwMode="auto">
          <a:xfrm>
            <a:off x="7162800" y="423545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Symbol" panose="05050102010706020507" pitchFamily="18" charset="2"/>
              </a:rPr>
              <a:t></a:t>
            </a:r>
            <a:endParaRPr lang="zh-CN" altLang="en-US" sz="3600"/>
          </a:p>
        </p:txBody>
      </p:sp>
      <p:grpSp>
        <p:nvGrpSpPr>
          <p:cNvPr id="15378" name="Group 37"/>
          <p:cNvGrpSpPr>
            <a:grpSpLocks/>
          </p:cNvGrpSpPr>
          <p:nvPr/>
        </p:nvGrpSpPr>
        <p:grpSpPr bwMode="auto">
          <a:xfrm>
            <a:off x="3048000" y="4267200"/>
            <a:ext cx="1143000" cy="1828800"/>
            <a:chOff x="528" y="2640"/>
            <a:chExt cx="720" cy="1152"/>
          </a:xfrm>
        </p:grpSpPr>
        <p:sp>
          <p:nvSpPr>
            <p:cNvPr id="15417" name="Rectangle 38"/>
            <p:cNvSpPr>
              <a:spLocks noChangeArrowheads="1"/>
            </p:cNvSpPr>
            <p:nvPr/>
          </p:nvSpPr>
          <p:spPr bwMode="auto">
            <a:xfrm>
              <a:off x="672" y="3312"/>
              <a:ext cx="576" cy="480"/>
            </a:xfrm>
            <a:prstGeom prst="rect">
              <a:avLst/>
            </a:prstGeom>
            <a:noFill/>
            <a:ln w="38100">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程序2</a:t>
              </a:r>
            </a:p>
          </p:txBody>
        </p:sp>
        <p:sp>
          <p:nvSpPr>
            <p:cNvPr id="16447" name="Freeform 39"/>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15379" name="Group 41"/>
          <p:cNvGrpSpPr>
            <a:grpSpLocks/>
          </p:cNvGrpSpPr>
          <p:nvPr/>
        </p:nvGrpSpPr>
        <p:grpSpPr bwMode="auto">
          <a:xfrm>
            <a:off x="685800" y="4267200"/>
            <a:ext cx="1143000" cy="1828800"/>
            <a:chOff x="528" y="2640"/>
            <a:chExt cx="720" cy="1152"/>
          </a:xfrm>
        </p:grpSpPr>
        <p:sp>
          <p:nvSpPr>
            <p:cNvPr id="15415" name="Rectangle 42"/>
            <p:cNvSpPr>
              <a:spLocks noChangeArrowheads="1"/>
            </p:cNvSpPr>
            <p:nvPr/>
          </p:nvSpPr>
          <p:spPr bwMode="auto">
            <a:xfrm>
              <a:off x="672" y="3312"/>
              <a:ext cx="576" cy="480"/>
            </a:xfrm>
            <a:prstGeom prst="rect">
              <a:avLst/>
            </a:prstGeom>
            <a:noFill/>
            <a:ln w="38100">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程序1</a:t>
              </a:r>
            </a:p>
          </p:txBody>
        </p:sp>
        <p:sp>
          <p:nvSpPr>
            <p:cNvPr id="16444" name="Freeform 43"/>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15380" name="Group 45"/>
          <p:cNvGrpSpPr>
            <a:grpSpLocks/>
          </p:cNvGrpSpPr>
          <p:nvPr/>
        </p:nvGrpSpPr>
        <p:grpSpPr bwMode="auto">
          <a:xfrm>
            <a:off x="6629400" y="4267200"/>
            <a:ext cx="1143000" cy="1828800"/>
            <a:chOff x="528" y="2640"/>
            <a:chExt cx="720" cy="1152"/>
          </a:xfrm>
        </p:grpSpPr>
        <p:sp>
          <p:nvSpPr>
            <p:cNvPr id="15413" name="Rectangle 46"/>
            <p:cNvSpPr>
              <a:spLocks noChangeArrowheads="1"/>
            </p:cNvSpPr>
            <p:nvPr/>
          </p:nvSpPr>
          <p:spPr bwMode="auto">
            <a:xfrm>
              <a:off x="672" y="3312"/>
              <a:ext cx="576" cy="480"/>
            </a:xfrm>
            <a:prstGeom prst="rect">
              <a:avLst/>
            </a:prstGeom>
            <a:noFill/>
            <a:ln w="38100">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a:t>
              </a:r>
              <a:r>
                <a:rPr lang="en-US" altLang="zh-CN">
                  <a:solidFill>
                    <a:srgbClr val="66FF66"/>
                  </a:solidFill>
                </a:rPr>
                <a:t>n</a:t>
              </a:r>
            </a:p>
          </p:txBody>
        </p:sp>
        <p:sp>
          <p:nvSpPr>
            <p:cNvPr id="16441" name="Freeform 47"/>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sp>
        <p:nvSpPr>
          <p:cNvPr id="15381" name="Text Box 49"/>
          <p:cNvSpPr txBox="1">
            <a:spLocks noChangeArrowheads="1"/>
          </p:cNvSpPr>
          <p:nvPr/>
        </p:nvSpPr>
        <p:spPr bwMode="auto">
          <a:xfrm>
            <a:off x="4572000" y="525780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p>
        </p:txBody>
      </p:sp>
      <p:grpSp>
        <p:nvGrpSpPr>
          <p:cNvPr id="15382" name="Group 90"/>
          <p:cNvGrpSpPr>
            <a:grpSpLocks/>
          </p:cNvGrpSpPr>
          <p:nvPr/>
        </p:nvGrpSpPr>
        <p:grpSpPr bwMode="auto">
          <a:xfrm>
            <a:off x="8305800" y="4876800"/>
            <a:ext cx="1295400" cy="1600200"/>
            <a:chOff x="5232" y="3072"/>
            <a:chExt cx="816" cy="1008"/>
          </a:xfrm>
        </p:grpSpPr>
        <p:sp>
          <p:nvSpPr>
            <p:cNvPr id="15411" name="Oval 59"/>
            <p:cNvSpPr>
              <a:spLocks noChangeArrowheads="1"/>
            </p:cNvSpPr>
            <p:nvPr/>
          </p:nvSpPr>
          <p:spPr bwMode="auto">
            <a:xfrm>
              <a:off x="5232" y="3504"/>
              <a:ext cx="816" cy="57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600"/>
                <a:t>刚从</a:t>
              </a:r>
              <a:r>
                <a:rPr lang="en-US" altLang="zh-CN" sz="1600"/>
                <a:t>CPU</a:t>
              </a:r>
              <a:r>
                <a:rPr lang="zh-CN" altLang="en-US" sz="1600"/>
                <a:t>上</a:t>
              </a:r>
            </a:p>
            <a:p>
              <a:r>
                <a:rPr lang="zh-CN" altLang="en-US" sz="1600"/>
                <a:t>退下来的进程</a:t>
              </a:r>
              <a:endParaRPr lang="en-US" altLang="zh-CN" sz="1600"/>
            </a:p>
          </p:txBody>
        </p:sp>
        <p:sp>
          <p:nvSpPr>
            <p:cNvPr id="15412" name="Line 58"/>
            <p:cNvSpPr>
              <a:spLocks noChangeShapeType="1"/>
            </p:cNvSpPr>
            <p:nvPr/>
          </p:nvSpPr>
          <p:spPr bwMode="auto">
            <a:xfrm flipH="1" flipV="1">
              <a:off x="5280" y="3072"/>
              <a:ext cx="384" cy="480"/>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83" name="AutoShape 60"/>
          <p:cNvSpPr>
            <a:spLocks noChangeArrowheads="1"/>
          </p:cNvSpPr>
          <p:nvPr/>
        </p:nvSpPr>
        <p:spPr bwMode="auto">
          <a:xfrm rot="-464315">
            <a:off x="8112125" y="1444625"/>
            <a:ext cx="823913"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01" y="15523"/>
                </a:moveTo>
                <a:cubicBezTo>
                  <a:pt x="18298" y="14150"/>
                  <a:pt x="18836" y="12497"/>
                  <a:pt x="18836" y="10800"/>
                </a:cubicBezTo>
                <a:cubicBezTo>
                  <a:pt x="18836" y="6361"/>
                  <a:pt x="15238" y="2764"/>
                  <a:pt x="10800" y="2764"/>
                </a:cubicBezTo>
                <a:cubicBezTo>
                  <a:pt x="6361" y="2764"/>
                  <a:pt x="2764" y="6361"/>
                  <a:pt x="2764" y="10800"/>
                </a:cubicBezTo>
                <a:cubicBezTo>
                  <a:pt x="2764" y="15238"/>
                  <a:pt x="6361" y="18836"/>
                  <a:pt x="10800" y="18836"/>
                </a:cubicBezTo>
                <a:cubicBezTo>
                  <a:pt x="11546" y="18836"/>
                  <a:pt x="12289" y="18731"/>
                  <a:pt x="13007" y="18526"/>
                </a:cubicBezTo>
                <a:lnTo>
                  <a:pt x="13767" y="21184"/>
                </a:lnTo>
                <a:cubicBezTo>
                  <a:pt x="12802" y="21460"/>
                  <a:pt x="11803" y="21599"/>
                  <a:pt x="10800" y="21600"/>
                </a:cubicBezTo>
                <a:cubicBezTo>
                  <a:pt x="4835" y="21600"/>
                  <a:pt x="0" y="16764"/>
                  <a:pt x="0" y="10800"/>
                </a:cubicBezTo>
                <a:cubicBezTo>
                  <a:pt x="0" y="4835"/>
                  <a:pt x="4835" y="0"/>
                  <a:pt x="10800" y="0"/>
                </a:cubicBezTo>
                <a:cubicBezTo>
                  <a:pt x="16764" y="0"/>
                  <a:pt x="21600" y="4835"/>
                  <a:pt x="21600" y="10800"/>
                </a:cubicBezTo>
                <a:cubicBezTo>
                  <a:pt x="21600" y="13080"/>
                  <a:pt x="20877" y="15302"/>
                  <a:pt x="19537" y="17148"/>
                </a:cubicBezTo>
                <a:lnTo>
                  <a:pt x="21721" y="18735"/>
                </a:lnTo>
                <a:lnTo>
                  <a:pt x="16020" y="19638"/>
                </a:lnTo>
                <a:lnTo>
                  <a:pt x="15116" y="13936"/>
                </a:lnTo>
                <a:lnTo>
                  <a:pt x="17301" y="15523"/>
                </a:lnTo>
                <a:close/>
              </a:path>
            </a:pathLst>
          </a:custGeom>
          <a:gradFill rotWithShape="0">
            <a:gsLst>
              <a:gs pos="0">
                <a:srgbClr val="767600"/>
              </a:gs>
              <a:gs pos="50000">
                <a:srgbClr val="FFFF00"/>
              </a:gs>
              <a:gs pos="100000">
                <a:srgbClr val="767600"/>
              </a:gs>
            </a:gsLst>
            <a:lin ang="5400000" scaled="1"/>
          </a:gradFill>
          <a:ln w="9525">
            <a:round/>
            <a:headEnd/>
            <a:tailEnd/>
          </a:ln>
          <a:scene3d>
            <a:camera prst="legacyPerspectiveBottom">
              <a:rot lat="21299973" lon="0" rev="0"/>
            </a:camera>
            <a:lightRig rig="legacyFlat3" dir="r"/>
          </a:scene3d>
          <a:sp3d extrusionH="100000" prstMaterial="legacyMetal">
            <a:bevelT w="13500" h="13500" prst="angle"/>
            <a:bevelB w="13500" h="13500" prst="angle"/>
            <a:extrusionClr>
              <a:srgbClr val="FFFF00"/>
            </a:extrusionClr>
            <a:contourClr>
              <a:srgbClr val="767600"/>
            </a:contourClr>
          </a:sp3d>
        </p:spPr>
        <p:txBody>
          <a:bodyPr wrap="none" anchor="ctr">
            <a:flatTx/>
          </a:bodyPr>
          <a:lstStyle/>
          <a:p>
            <a:endParaRPr lang="zh-CN" altLang="en-US"/>
          </a:p>
        </p:txBody>
      </p:sp>
      <p:grpSp>
        <p:nvGrpSpPr>
          <p:cNvPr id="15384" name="Group 63"/>
          <p:cNvGrpSpPr>
            <a:grpSpLocks/>
          </p:cNvGrpSpPr>
          <p:nvPr/>
        </p:nvGrpSpPr>
        <p:grpSpPr bwMode="auto">
          <a:xfrm>
            <a:off x="914400" y="2933700"/>
            <a:ext cx="1524000" cy="1562100"/>
            <a:chOff x="720" y="1848"/>
            <a:chExt cx="960" cy="984"/>
          </a:xfrm>
        </p:grpSpPr>
        <p:sp>
          <p:nvSpPr>
            <p:cNvPr id="15404" name="Line 64"/>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5" name="Line 65"/>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6" name="Line 66"/>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7" name="Line 67"/>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8" name="Text Box 68"/>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5409" name="Line 69"/>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0" name="Text Box 70"/>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调度信息</a:t>
              </a:r>
              <a:endParaRPr lang="zh-CN" altLang="en-US" sz="2000">
                <a:solidFill>
                  <a:srgbClr val="99CCFF"/>
                </a:solidFill>
              </a:endParaRPr>
            </a:p>
          </p:txBody>
        </p:sp>
      </p:grpSp>
      <p:grpSp>
        <p:nvGrpSpPr>
          <p:cNvPr id="15385" name="Group 71"/>
          <p:cNvGrpSpPr>
            <a:grpSpLocks/>
          </p:cNvGrpSpPr>
          <p:nvPr/>
        </p:nvGrpSpPr>
        <p:grpSpPr bwMode="auto">
          <a:xfrm>
            <a:off x="3352800" y="2933700"/>
            <a:ext cx="1524000" cy="1562100"/>
            <a:chOff x="720" y="1848"/>
            <a:chExt cx="960" cy="984"/>
          </a:xfrm>
        </p:grpSpPr>
        <p:sp>
          <p:nvSpPr>
            <p:cNvPr id="15397" name="Line 72"/>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8" name="Line 73"/>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9" name="Line 74"/>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75"/>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1" name="Text Box 76"/>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5402" name="Line 77"/>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3" name="Text Box 78"/>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调度信息</a:t>
              </a:r>
              <a:endParaRPr lang="zh-CN" altLang="en-US" sz="2000">
                <a:solidFill>
                  <a:srgbClr val="99CCFF"/>
                </a:solidFill>
              </a:endParaRPr>
            </a:p>
          </p:txBody>
        </p:sp>
      </p:grpSp>
      <p:grpSp>
        <p:nvGrpSpPr>
          <p:cNvPr id="15386" name="Group 79"/>
          <p:cNvGrpSpPr>
            <a:grpSpLocks/>
          </p:cNvGrpSpPr>
          <p:nvPr/>
        </p:nvGrpSpPr>
        <p:grpSpPr bwMode="auto">
          <a:xfrm>
            <a:off x="6934200" y="2857500"/>
            <a:ext cx="1524000" cy="1562100"/>
            <a:chOff x="720" y="1848"/>
            <a:chExt cx="960" cy="984"/>
          </a:xfrm>
        </p:grpSpPr>
        <p:sp>
          <p:nvSpPr>
            <p:cNvPr id="15390" name="Line 80"/>
            <p:cNvSpPr>
              <a:spLocks noChangeShapeType="1"/>
            </p:cNvSpPr>
            <p:nvPr/>
          </p:nvSpPr>
          <p:spPr bwMode="auto">
            <a:xfrm>
              <a:off x="720" y="187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1" name="Line 81"/>
            <p:cNvSpPr>
              <a:spLocks noChangeShapeType="1"/>
            </p:cNvSpPr>
            <p:nvPr/>
          </p:nvSpPr>
          <p:spPr bwMode="auto">
            <a:xfrm>
              <a:off x="720" y="235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Line 82"/>
            <p:cNvSpPr>
              <a:spLocks noChangeShapeType="1"/>
            </p:cNvSpPr>
            <p:nvPr/>
          </p:nvSpPr>
          <p:spPr bwMode="auto">
            <a:xfrm>
              <a:off x="720" y="259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Line 83"/>
            <p:cNvSpPr>
              <a:spLocks noChangeShapeType="1"/>
            </p:cNvSpPr>
            <p:nvPr/>
          </p:nvSpPr>
          <p:spPr bwMode="auto">
            <a:xfrm>
              <a:off x="720" y="2832"/>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Text Box 84"/>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15395" name="Line 85"/>
            <p:cNvSpPr>
              <a:spLocks noChangeShapeType="1"/>
            </p:cNvSpPr>
            <p:nvPr/>
          </p:nvSpPr>
          <p:spPr bwMode="auto">
            <a:xfrm>
              <a:off x="720" y="2088"/>
              <a:ext cx="9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Text Box 86"/>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调度信息</a:t>
              </a:r>
              <a:endParaRPr lang="zh-CN" altLang="en-US" sz="2000">
                <a:solidFill>
                  <a:srgbClr val="99CCFF"/>
                </a:solidFill>
              </a:endParaRPr>
            </a:p>
          </p:txBody>
        </p:sp>
      </p:grpSp>
      <p:sp>
        <p:nvSpPr>
          <p:cNvPr id="15387" name="Text Box 87"/>
          <p:cNvSpPr txBox="1">
            <a:spLocks noChangeArrowheads="1"/>
          </p:cNvSpPr>
          <p:nvPr/>
        </p:nvSpPr>
        <p:spPr bwMode="auto">
          <a:xfrm>
            <a:off x="838200" y="37480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15388" name="Text Box 88"/>
          <p:cNvSpPr txBox="1">
            <a:spLocks noChangeArrowheads="1"/>
          </p:cNvSpPr>
          <p:nvPr/>
        </p:nvSpPr>
        <p:spPr bwMode="auto">
          <a:xfrm>
            <a:off x="3238500" y="37480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15389" name="Text Box 89"/>
          <p:cNvSpPr txBox="1">
            <a:spLocks noChangeArrowheads="1"/>
          </p:cNvSpPr>
          <p:nvPr/>
        </p:nvSpPr>
        <p:spPr bwMode="auto">
          <a:xfrm>
            <a:off x="6858000" y="36576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7"/>
          <p:cNvSpPr>
            <a:spLocks noGrp="1" noChangeArrowheads="1"/>
          </p:cNvSpPr>
          <p:nvPr>
            <p:ph idx="1"/>
          </p:nvPr>
        </p:nvSpPr>
        <p:spPr>
          <a:xfrm>
            <a:off x="661988" y="1773238"/>
            <a:ext cx="8828087" cy="4679950"/>
          </a:xfrm>
        </p:spPr>
        <p:txBody>
          <a:bodyPr>
            <a:normAutofit fontScale="92500"/>
          </a:bodyPr>
          <a:lstStyle/>
          <a:p>
            <a:pPr>
              <a:lnSpc>
                <a:spcPct val="130000"/>
              </a:lnSpc>
              <a:defRPr/>
            </a:pPr>
            <a:r>
              <a:rPr lang="zh-CN" altLang="en-US" sz="2800" b="1" dirty="0" smtClean="0">
                <a:latin typeface="+mn-ea"/>
              </a:rPr>
              <a:t>将系统中所有的就绪进程按照</a:t>
            </a:r>
            <a:r>
              <a:rPr lang="en-US" altLang="zh-CN" sz="2800" b="1" dirty="0" smtClean="0">
                <a:latin typeface="+mn-ea"/>
              </a:rPr>
              <a:t>FCFS</a:t>
            </a:r>
            <a:r>
              <a:rPr lang="zh-CN" altLang="en-US" sz="2800" b="1" dirty="0" smtClean="0">
                <a:latin typeface="+mn-ea"/>
              </a:rPr>
              <a:t>原则，排成一个队列。</a:t>
            </a:r>
          </a:p>
          <a:p>
            <a:pPr>
              <a:lnSpc>
                <a:spcPct val="130000"/>
              </a:lnSpc>
              <a:defRPr/>
            </a:pPr>
            <a:r>
              <a:rPr lang="zh-CN" altLang="en-US" sz="2800" b="1" dirty="0" smtClean="0">
                <a:latin typeface="+mn-ea"/>
              </a:rPr>
              <a:t>每次调度时将</a:t>
            </a:r>
            <a:r>
              <a:rPr lang="en-US" altLang="zh-CN" sz="2800" b="1" dirty="0" smtClean="0">
                <a:latin typeface="+mn-ea"/>
              </a:rPr>
              <a:t>CPU</a:t>
            </a:r>
            <a:r>
              <a:rPr lang="zh-CN" altLang="en-US" sz="2800" b="1" dirty="0" smtClean="0">
                <a:latin typeface="+mn-ea"/>
              </a:rPr>
              <a:t>分派给队首进程，让其执行一个时间片。时间片的长度从几个</a:t>
            </a:r>
            <a:r>
              <a:rPr lang="en-US" altLang="zh-CN" sz="2800" b="1" dirty="0" err="1" smtClean="0">
                <a:latin typeface="+mn-ea"/>
              </a:rPr>
              <a:t>ms</a:t>
            </a:r>
            <a:r>
              <a:rPr lang="zh-CN" altLang="en-US" sz="2800" b="1" dirty="0" smtClean="0">
                <a:latin typeface="+mn-ea"/>
              </a:rPr>
              <a:t>到几百</a:t>
            </a:r>
            <a:r>
              <a:rPr lang="en-US" altLang="zh-CN" sz="2800" b="1" dirty="0" err="1" smtClean="0">
                <a:latin typeface="+mn-ea"/>
              </a:rPr>
              <a:t>ms</a:t>
            </a:r>
            <a:r>
              <a:rPr lang="zh-CN" altLang="en-US" sz="2800" b="1" dirty="0" smtClean="0">
                <a:latin typeface="+mn-ea"/>
              </a:rPr>
              <a:t>。</a:t>
            </a:r>
          </a:p>
          <a:p>
            <a:pPr>
              <a:lnSpc>
                <a:spcPct val="130000"/>
              </a:lnSpc>
              <a:defRPr/>
            </a:pPr>
            <a:r>
              <a:rPr lang="zh-CN" altLang="en-US" sz="2800" b="1" dirty="0" smtClean="0">
                <a:latin typeface="+mn-ea"/>
              </a:rPr>
              <a:t>在一个时间片结束时，发生时钟中断。</a:t>
            </a:r>
          </a:p>
          <a:p>
            <a:pPr>
              <a:lnSpc>
                <a:spcPct val="130000"/>
              </a:lnSpc>
              <a:defRPr/>
            </a:pPr>
            <a:r>
              <a:rPr lang="zh-CN" altLang="en-US" sz="2800" b="1" dirty="0" smtClean="0">
                <a:latin typeface="+mn-ea"/>
              </a:rPr>
              <a:t>调度程序据此暂停当前进程的执行，将其送到就绪队列的末尾，并通过上下文切换执行当前的队首进程。</a:t>
            </a:r>
          </a:p>
          <a:p>
            <a:pPr>
              <a:lnSpc>
                <a:spcPct val="130000"/>
              </a:lnSpc>
              <a:defRPr/>
            </a:pPr>
            <a:r>
              <a:rPr lang="zh-CN" altLang="en-US" sz="2800" b="1" dirty="0" smtClean="0">
                <a:latin typeface="+mn-ea"/>
              </a:rPr>
              <a:t>进程可以未使用完一个时间片，就出让</a:t>
            </a:r>
            <a:r>
              <a:rPr lang="en-US" altLang="zh-CN" sz="2800" b="1" dirty="0" smtClean="0">
                <a:latin typeface="+mn-ea"/>
              </a:rPr>
              <a:t>CPU</a:t>
            </a:r>
            <a:r>
              <a:rPr lang="zh-CN" altLang="en-US" sz="2800" b="1" dirty="0" smtClean="0">
                <a:latin typeface="+mn-ea"/>
              </a:rPr>
              <a:t>（如阻塞）。</a:t>
            </a:r>
            <a:br>
              <a:rPr lang="zh-CN" altLang="en-US" sz="2800" b="1" dirty="0" smtClean="0">
                <a:latin typeface="+mn-ea"/>
              </a:rPr>
            </a:br>
            <a:endParaRPr lang="zh-CN" altLang="en-US" sz="2800" b="1" dirty="0" smtClean="0">
              <a:latin typeface="+mn-ea"/>
            </a:endParaRPr>
          </a:p>
        </p:txBody>
      </p:sp>
      <p:sp>
        <p:nvSpPr>
          <p:cNvPr id="5" name="Rectangle 2"/>
          <p:cNvSpPr>
            <a:spLocks noGrp="1" noChangeArrowheads="1"/>
          </p:cNvSpPr>
          <p:nvPr>
            <p:ph type="title"/>
          </p:nvPr>
        </p:nvSpPr>
        <p:spPr>
          <a:xfrm>
            <a:off x="742950" y="587375"/>
            <a:ext cx="8420100" cy="609600"/>
          </a:xfrm>
        </p:spPr>
        <p:txBody>
          <a:bodyPr/>
          <a:lstStyle/>
          <a:p>
            <a:pPr>
              <a:defRPr/>
            </a:pPr>
            <a:r>
              <a:rPr lang="zh-CN" altLang="en-US" dirty="0" smtClean="0">
                <a:latin typeface="华文彩云" pitchFamily="2" charset="-122"/>
                <a:ea typeface="华文彩云" pitchFamily="2" charset="-122"/>
              </a:rPr>
              <a:t>时间片轮转调度</a:t>
            </a:r>
            <a:r>
              <a:rPr lang="zh-CN" altLang="en-US" dirty="0">
                <a:latin typeface="华文彩云" pitchFamily="2" charset="-122"/>
                <a:ea typeface="华文彩云" pitchFamily="2" charset="-122"/>
              </a:rPr>
              <a:t>算法</a:t>
            </a:r>
            <a:r>
              <a:rPr lang="en-US" altLang="zh-CN" dirty="0" smtClean="0">
                <a:latin typeface="+mj-ea"/>
              </a:rPr>
              <a:t>(Round Robin)</a:t>
            </a:r>
            <a:endParaRPr lang="en-US" altLang="zh-CN" dirty="0" smtClean="0">
              <a:latin typeface="华文彩云" pitchFamily="2" charset="-122"/>
              <a:ea typeface="华文彩云" pitchFamily="2" charset="-122"/>
              <a:hlinkClick r:id="rId3" action="ppaction://hlinksldjump"/>
            </a:endParaRPr>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1084263" y="214313"/>
            <a:ext cx="8420100" cy="1143000"/>
          </a:xfrm>
        </p:spPr>
        <p:txBody>
          <a:bodyPr/>
          <a:lstStyle/>
          <a:p>
            <a:pPr>
              <a:defRPr/>
            </a:pPr>
            <a:r>
              <a:rPr lang="zh-CN" altLang="en-US" dirty="0">
                <a:latin typeface="+mj-ea"/>
              </a:rPr>
              <a:t>时间片长度的确定</a:t>
            </a:r>
          </a:p>
        </p:txBody>
      </p:sp>
      <p:sp>
        <p:nvSpPr>
          <p:cNvPr id="28675" name="Rectangle 3"/>
          <p:cNvSpPr>
            <a:spLocks noGrp="1" noChangeArrowheads="1"/>
          </p:cNvSpPr>
          <p:nvPr>
            <p:ph idx="1"/>
          </p:nvPr>
        </p:nvSpPr>
        <p:spPr>
          <a:xfrm>
            <a:off x="661988" y="1773238"/>
            <a:ext cx="8420100" cy="5238750"/>
          </a:xfrm>
        </p:spPr>
        <p:txBody>
          <a:bodyPr>
            <a:normAutofit fontScale="92500" lnSpcReduction="20000"/>
          </a:bodyPr>
          <a:lstStyle/>
          <a:p>
            <a:pPr>
              <a:lnSpc>
                <a:spcPct val="120000"/>
              </a:lnSpc>
              <a:defRPr/>
            </a:pPr>
            <a:r>
              <a:rPr lang="zh-CN" altLang="en-US" sz="2800" b="1" dirty="0" smtClean="0"/>
              <a:t>时间片长度变化的影响</a:t>
            </a:r>
          </a:p>
          <a:p>
            <a:pPr lvl="1">
              <a:lnSpc>
                <a:spcPct val="120000"/>
              </a:lnSpc>
              <a:defRPr/>
            </a:pPr>
            <a:r>
              <a:rPr lang="zh-CN" altLang="en-US" sz="2400" b="1" dirty="0" smtClean="0"/>
              <a:t>过长－</a:t>
            </a:r>
            <a:r>
              <a:rPr lang="en-US" altLang="zh-CN" sz="2400" b="1" dirty="0" smtClean="0"/>
              <a:t>&gt;</a:t>
            </a:r>
            <a:r>
              <a:rPr lang="zh-CN" altLang="en-US" sz="2400" b="1" dirty="0" smtClean="0"/>
              <a:t>退化为</a:t>
            </a:r>
            <a:r>
              <a:rPr lang="en-US" altLang="zh-CN" sz="2400" b="1" dirty="0" smtClean="0"/>
              <a:t>FCFS</a:t>
            </a:r>
            <a:r>
              <a:rPr lang="zh-CN" altLang="en-US" sz="2400" b="1" dirty="0" smtClean="0"/>
              <a:t>算法，进程在一个时间片内都执行完，响应时间长。</a:t>
            </a:r>
          </a:p>
          <a:p>
            <a:pPr lvl="1">
              <a:lnSpc>
                <a:spcPct val="120000"/>
              </a:lnSpc>
              <a:defRPr/>
            </a:pPr>
            <a:r>
              <a:rPr lang="zh-CN" altLang="en-US" sz="2400" b="1" dirty="0" smtClean="0"/>
              <a:t>过短－</a:t>
            </a:r>
            <a:r>
              <a:rPr lang="en-US" altLang="zh-CN" sz="2400" b="1" dirty="0" smtClean="0"/>
              <a:t>&gt;</a:t>
            </a:r>
            <a:r>
              <a:rPr lang="zh-CN" altLang="en-US" sz="2400" b="1" dirty="0" smtClean="0"/>
              <a:t>用户的一次请求需要多个时间片才能处理完，上下文切换次数增加，响应时间长。</a:t>
            </a:r>
          </a:p>
          <a:p>
            <a:pPr>
              <a:lnSpc>
                <a:spcPct val="120000"/>
              </a:lnSpc>
              <a:defRPr/>
            </a:pPr>
            <a:r>
              <a:rPr lang="zh-CN" altLang="en-US" sz="2800" b="1" dirty="0" smtClean="0">
                <a:solidFill>
                  <a:srgbClr val="FFFF00"/>
                </a:solidFill>
              </a:rPr>
              <a:t>系统的响应时间</a:t>
            </a:r>
            <a:r>
              <a:rPr lang="zh-CN" altLang="en-US" sz="2800" b="1" dirty="0" smtClean="0"/>
              <a:t>：</a:t>
            </a:r>
            <a:r>
              <a:rPr lang="en-US" altLang="zh-CN" sz="2800" b="1" dirty="0" smtClean="0"/>
              <a:t>T(</a:t>
            </a:r>
            <a:r>
              <a:rPr lang="zh-CN" altLang="en-US" sz="2800" b="1" dirty="0" smtClean="0"/>
              <a:t>响应时间</a:t>
            </a:r>
            <a:r>
              <a:rPr lang="en-US" altLang="zh-CN" sz="2800" b="1" dirty="0" smtClean="0"/>
              <a:t>)=N(</a:t>
            </a:r>
            <a:r>
              <a:rPr lang="zh-CN" altLang="en-US" sz="2800" b="1" dirty="0" smtClean="0"/>
              <a:t>进程数目</a:t>
            </a:r>
            <a:r>
              <a:rPr lang="en-US" altLang="zh-CN" sz="2800" b="1" dirty="0" smtClean="0"/>
              <a:t>)*q(</a:t>
            </a:r>
            <a:r>
              <a:rPr lang="zh-CN" altLang="en-US" sz="2800" b="1" dirty="0" smtClean="0"/>
              <a:t>时间片</a:t>
            </a:r>
            <a:r>
              <a:rPr lang="en-US" altLang="zh-CN" sz="2800" b="1" dirty="0" smtClean="0"/>
              <a:t>)</a:t>
            </a:r>
          </a:p>
          <a:p>
            <a:pPr>
              <a:lnSpc>
                <a:spcPct val="120000"/>
              </a:lnSpc>
              <a:defRPr/>
            </a:pPr>
            <a:r>
              <a:rPr lang="zh-CN" altLang="en-US" sz="2800" b="1" dirty="0" smtClean="0">
                <a:solidFill>
                  <a:srgbClr val="FFFF00"/>
                </a:solidFill>
              </a:rPr>
              <a:t>就绪进程的数目</a:t>
            </a:r>
            <a:r>
              <a:rPr lang="zh-CN" altLang="en-US" sz="2800" b="1" dirty="0" smtClean="0"/>
              <a:t>：数目越多，时间片越小</a:t>
            </a:r>
          </a:p>
          <a:p>
            <a:pPr>
              <a:lnSpc>
                <a:spcPct val="120000"/>
              </a:lnSpc>
              <a:defRPr/>
            </a:pPr>
            <a:r>
              <a:rPr lang="zh-CN" altLang="en-US" sz="2800" b="1" dirty="0" smtClean="0">
                <a:solidFill>
                  <a:srgbClr val="FFFF00"/>
                </a:solidFill>
              </a:rPr>
              <a:t>系统的处理能力</a:t>
            </a:r>
            <a:r>
              <a:rPr lang="zh-CN" altLang="en-US" sz="2800" b="1" dirty="0" smtClean="0"/>
              <a:t>：应当使用户输入通常在一个时间片内能处理完，否则使响应时间，平均周转时间和平均带权周转时间延长。</a:t>
            </a:r>
            <a:r>
              <a:rPr lang="zh-CN" altLang="en-US" b="1" dirty="0" smtClean="0"/>
              <a:t/>
            </a:r>
            <a:br>
              <a:rPr lang="zh-CN" altLang="en-US" b="1" dirty="0" smtClean="0"/>
            </a:br>
            <a:endParaRPr lang="zh-CN" altLang="en-US" b="1" dirty="0" smtClean="0"/>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42950" y="476250"/>
            <a:ext cx="8420100" cy="1143000"/>
          </a:xfrm>
        </p:spPr>
        <p:txBody>
          <a:bodyPr/>
          <a:lstStyle/>
          <a:p>
            <a:r>
              <a:rPr lang="en-US" altLang="zh-CN" smtClean="0"/>
              <a:t>q=1</a:t>
            </a:r>
            <a:r>
              <a:rPr lang="zh-CN" altLang="en-US" smtClean="0"/>
              <a:t>和</a:t>
            </a:r>
            <a:r>
              <a:rPr lang="en-US" altLang="zh-CN" smtClean="0"/>
              <a:t>q=4</a:t>
            </a:r>
            <a:r>
              <a:rPr lang="zh-CN" altLang="en-US" smtClean="0"/>
              <a:t>时进程的周转时间</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5" y="2105025"/>
            <a:ext cx="9145588"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4"/>
          <p:cNvSpPr>
            <a:spLocks noChangeShapeType="1"/>
          </p:cNvSpPr>
          <p:nvPr/>
        </p:nvSpPr>
        <p:spPr bwMode="auto">
          <a:xfrm>
            <a:off x="1833563" y="1863725"/>
            <a:ext cx="5616575"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59" name="Line 5"/>
          <p:cNvSpPr>
            <a:spLocks noChangeShapeType="1"/>
          </p:cNvSpPr>
          <p:nvPr/>
        </p:nvSpPr>
        <p:spPr bwMode="auto">
          <a:xfrm>
            <a:off x="1833563"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0" name="Line 6"/>
          <p:cNvSpPr>
            <a:spLocks noChangeShapeType="1"/>
          </p:cNvSpPr>
          <p:nvPr/>
        </p:nvSpPr>
        <p:spPr bwMode="auto">
          <a:xfrm>
            <a:off x="2130425"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1" name="Line 7"/>
          <p:cNvSpPr>
            <a:spLocks noChangeShapeType="1"/>
          </p:cNvSpPr>
          <p:nvPr/>
        </p:nvSpPr>
        <p:spPr bwMode="auto">
          <a:xfrm>
            <a:off x="2428875"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2" name="Line 8"/>
          <p:cNvSpPr>
            <a:spLocks noChangeShapeType="1"/>
          </p:cNvSpPr>
          <p:nvPr/>
        </p:nvSpPr>
        <p:spPr bwMode="auto">
          <a:xfrm>
            <a:off x="2727325"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3" name="Line 9"/>
          <p:cNvSpPr>
            <a:spLocks noChangeShapeType="1"/>
          </p:cNvSpPr>
          <p:nvPr/>
        </p:nvSpPr>
        <p:spPr bwMode="auto">
          <a:xfrm>
            <a:off x="3025775"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4" name="Line 10"/>
          <p:cNvSpPr>
            <a:spLocks noChangeShapeType="1"/>
          </p:cNvSpPr>
          <p:nvPr/>
        </p:nvSpPr>
        <p:spPr bwMode="auto">
          <a:xfrm>
            <a:off x="3324225"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5" name="Line 11"/>
          <p:cNvSpPr>
            <a:spLocks noChangeShapeType="1"/>
          </p:cNvSpPr>
          <p:nvPr/>
        </p:nvSpPr>
        <p:spPr bwMode="auto">
          <a:xfrm>
            <a:off x="362108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6" name="Line 12"/>
          <p:cNvSpPr>
            <a:spLocks noChangeShapeType="1"/>
          </p:cNvSpPr>
          <p:nvPr/>
        </p:nvSpPr>
        <p:spPr bwMode="auto">
          <a:xfrm>
            <a:off x="391953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7" name="Line 13"/>
          <p:cNvSpPr>
            <a:spLocks noChangeShapeType="1"/>
          </p:cNvSpPr>
          <p:nvPr/>
        </p:nvSpPr>
        <p:spPr bwMode="auto">
          <a:xfrm>
            <a:off x="421798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8" name="Line 14"/>
          <p:cNvSpPr>
            <a:spLocks noChangeShapeType="1"/>
          </p:cNvSpPr>
          <p:nvPr/>
        </p:nvSpPr>
        <p:spPr bwMode="auto">
          <a:xfrm>
            <a:off x="451643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69" name="Line 15"/>
          <p:cNvSpPr>
            <a:spLocks noChangeShapeType="1"/>
          </p:cNvSpPr>
          <p:nvPr/>
        </p:nvSpPr>
        <p:spPr bwMode="auto">
          <a:xfrm>
            <a:off x="481488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0" name="Line 16"/>
          <p:cNvSpPr>
            <a:spLocks noChangeShapeType="1"/>
          </p:cNvSpPr>
          <p:nvPr/>
        </p:nvSpPr>
        <p:spPr bwMode="auto">
          <a:xfrm>
            <a:off x="511333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1" name="Line 17"/>
          <p:cNvSpPr>
            <a:spLocks noChangeShapeType="1"/>
          </p:cNvSpPr>
          <p:nvPr/>
        </p:nvSpPr>
        <p:spPr bwMode="auto">
          <a:xfrm>
            <a:off x="5410200"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2" name="Line 18"/>
          <p:cNvSpPr>
            <a:spLocks noChangeShapeType="1"/>
          </p:cNvSpPr>
          <p:nvPr/>
        </p:nvSpPr>
        <p:spPr bwMode="auto">
          <a:xfrm>
            <a:off x="571023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3" name="Line 19"/>
          <p:cNvSpPr>
            <a:spLocks noChangeShapeType="1"/>
          </p:cNvSpPr>
          <p:nvPr/>
        </p:nvSpPr>
        <p:spPr bwMode="auto">
          <a:xfrm>
            <a:off x="6007100"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4" name="Line 20"/>
          <p:cNvSpPr>
            <a:spLocks noChangeShapeType="1"/>
          </p:cNvSpPr>
          <p:nvPr/>
        </p:nvSpPr>
        <p:spPr bwMode="auto">
          <a:xfrm>
            <a:off x="630713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5" name="Line 21"/>
          <p:cNvSpPr>
            <a:spLocks noChangeShapeType="1"/>
          </p:cNvSpPr>
          <p:nvPr/>
        </p:nvSpPr>
        <p:spPr bwMode="auto">
          <a:xfrm>
            <a:off x="6604000"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6" name="Line 22"/>
          <p:cNvSpPr>
            <a:spLocks noChangeShapeType="1"/>
          </p:cNvSpPr>
          <p:nvPr/>
        </p:nvSpPr>
        <p:spPr bwMode="auto">
          <a:xfrm>
            <a:off x="690403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60" name="Line 24"/>
          <p:cNvSpPr>
            <a:spLocks noChangeShapeType="1"/>
          </p:cNvSpPr>
          <p:nvPr/>
        </p:nvSpPr>
        <p:spPr bwMode="auto">
          <a:xfrm>
            <a:off x="1831975" y="2152650"/>
            <a:ext cx="296863"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8" name="Line 25"/>
          <p:cNvSpPr>
            <a:spLocks noChangeShapeType="1"/>
          </p:cNvSpPr>
          <p:nvPr/>
        </p:nvSpPr>
        <p:spPr bwMode="auto">
          <a:xfrm>
            <a:off x="1833563"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79" name="Line 26"/>
          <p:cNvSpPr>
            <a:spLocks noChangeShapeType="1"/>
          </p:cNvSpPr>
          <p:nvPr/>
        </p:nvSpPr>
        <p:spPr bwMode="auto">
          <a:xfrm>
            <a:off x="2130425"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0" name="Line 27"/>
          <p:cNvSpPr>
            <a:spLocks noChangeShapeType="1"/>
          </p:cNvSpPr>
          <p:nvPr/>
        </p:nvSpPr>
        <p:spPr bwMode="auto">
          <a:xfrm>
            <a:off x="2428875"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1" name="Line 28"/>
          <p:cNvSpPr>
            <a:spLocks noChangeShapeType="1"/>
          </p:cNvSpPr>
          <p:nvPr/>
        </p:nvSpPr>
        <p:spPr bwMode="auto">
          <a:xfrm>
            <a:off x="2727325"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2" name="Line 29"/>
          <p:cNvSpPr>
            <a:spLocks noChangeShapeType="1"/>
          </p:cNvSpPr>
          <p:nvPr/>
        </p:nvSpPr>
        <p:spPr bwMode="auto">
          <a:xfrm>
            <a:off x="3025775"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3" name="Line 30"/>
          <p:cNvSpPr>
            <a:spLocks noChangeShapeType="1"/>
          </p:cNvSpPr>
          <p:nvPr/>
        </p:nvSpPr>
        <p:spPr bwMode="auto">
          <a:xfrm>
            <a:off x="3324225"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4" name="Line 31"/>
          <p:cNvSpPr>
            <a:spLocks noChangeShapeType="1"/>
          </p:cNvSpPr>
          <p:nvPr/>
        </p:nvSpPr>
        <p:spPr bwMode="auto">
          <a:xfrm>
            <a:off x="362108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5" name="Line 32"/>
          <p:cNvSpPr>
            <a:spLocks noChangeShapeType="1"/>
          </p:cNvSpPr>
          <p:nvPr/>
        </p:nvSpPr>
        <p:spPr bwMode="auto">
          <a:xfrm>
            <a:off x="391953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6" name="Line 33"/>
          <p:cNvSpPr>
            <a:spLocks noChangeShapeType="1"/>
          </p:cNvSpPr>
          <p:nvPr/>
        </p:nvSpPr>
        <p:spPr bwMode="auto">
          <a:xfrm>
            <a:off x="421798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7" name="Line 34"/>
          <p:cNvSpPr>
            <a:spLocks noChangeShapeType="1"/>
          </p:cNvSpPr>
          <p:nvPr/>
        </p:nvSpPr>
        <p:spPr bwMode="auto">
          <a:xfrm>
            <a:off x="451643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8" name="Line 35"/>
          <p:cNvSpPr>
            <a:spLocks noChangeShapeType="1"/>
          </p:cNvSpPr>
          <p:nvPr/>
        </p:nvSpPr>
        <p:spPr bwMode="auto">
          <a:xfrm>
            <a:off x="481488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89" name="Line 36"/>
          <p:cNvSpPr>
            <a:spLocks noChangeShapeType="1"/>
          </p:cNvSpPr>
          <p:nvPr/>
        </p:nvSpPr>
        <p:spPr bwMode="auto">
          <a:xfrm>
            <a:off x="511333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0" name="Line 37"/>
          <p:cNvSpPr>
            <a:spLocks noChangeShapeType="1"/>
          </p:cNvSpPr>
          <p:nvPr/>
        </p:nvSpPr>
        <p:spPr bwMode="auto">
          <a:xfrm>
            <a:off x="5410200"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1" name="Line 38"/>
          <p:cNvSpPr>
            <a:spLocks noChangeShapeType="1"/>
          </p:cNvSpPr>
          <p:nvPr/>
        </p:nvSpPr>
        <p:spPr bwMode="auto">
          <a:xfrm>
            <a:off x="571023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2" name="Line 39"/>
          <p:cNvSpPr>
            <a:spLocks noChangeShapeType="1"/>
          </p:cNvSpPr>
          <p:nvPr/>
        </p:nvSpPr>
        <p:spPr bwMode="auto">
          <a:xfrm>
            <a:off x="6007100"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3" name="Line 40"/>
          <p:cNvSpPr>
            <a:spLocks noChangeShapeType="1"/>
          </p:cNvSpPr>
          <p:nvPr/>
        </p:nvSpPr>
        <p:spPr bwMode="auto">
          <a:xfrm>
            <a:off x="630713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4" name="Line 41"/>
          <p:cNvSpPr>
            <a:spLocks noChangeShapeType="1"/>
          </p:cNvSpPr>
          <p:nvPr/>
        </p:nvSpPr>
        <p:spPr bwMode="auto">
          <a:xfrm>
            <a:off x="6604000"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5" name="Line 42"/>
          <p:cNvSpPr>
            <a:spLocks noChangeShapeType="1"/>
          </p:cNvSpPr>
          <p:nvPr/>
        </p:nvSpPr>
        <p:spPr bwMode="auto">
          <a:xfrm>
            <a:off x="690403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96" name="Text Box 50"/>
          <p:cNvSpPr txBox="1">
            <a:spLocks noChangeArrowheads="1"/>
          </p:cNvSpPr>
          <p:nvPr/>
        </p:nvSpPr>
        <p:spPr bwMode="auto">
          <a:xfrm>
            <a:off x="1052513" y="1936750"/>
            <a:ext cx="3778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A</a:t>
            </a:r>
          </a:p>
          <a:p>
            <a:r>
              <a:rPr lang="en-US" altLang="zh-CN"/>
              <a:t>B</a:t>
            </a:r>
          </a:p>
          <a:p>
            <a:r>
              <a:rPr lang="en-US" altLang="zh-CN"/>
              <a:t>C</a:t>
            </a:r>
          </a:p>
          <a:p>
            <a:r>
              <a:rPr lang="en-US" altLang="zh-CN"/>
              <a:t>D</a:t>
            </a:r>
          </a:p>
          <a:p>
            <a:r>
              <a:rPr lang="en-US" altLang="zh-CN"/>
              <a:t>E</a:t>
            </a:r>
          </a:p>
        </p:txBody>
      </p:sp>
      <p:sp>
        <p:nvSpPr>
          <p:cNvPr id="19497" name="Text Box 51"/>
          <p:cNvSpPr txBox="1">
            <a:spLocks noChangeArrowheads="1"/>
          </p:cNvSpPr>
          <p:nvPr/>
        </p:nvSpPr>
        <p:spPr bwMode="auto">
          <a:xfrm>
            <a:off x="1052513" y="3808413"/>
            <a:ext cx="3778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A</a:t>
            </a:r>
          </a:p>
          <a:p>
            <a:r>
              <a:rPr lang="en-US" altLang="zh-CN"/>
              <a:t>B</a:t>
            </a:r>
          </a:p>
          <a:p>
            <a:r>
              <a:rPr lang="en-US" altLang="zh-CN"/>
              <a:t>C</a:t>
            </a:r>
          </a:p>
          <a:p>
            <a:r>
              <a:rPr lang="en-US" altLang="zh-CN"/>
              <a:t>D</a:t>
            </a:r>
          </a:p>
          <a:p>
            <a:r>
              <a:rPr lang="en-US" altLang="zh-CN"/>
              <a:t>E</a:t>
            </a:r>
          </a:p>
        </p:txBody>
      </p:sp>
      <p:sp>
        <p:nvSpPr>
          <p:cNvPr id="449588" name="Line 52"/>
          <p:cNvSpPr>
            <a:spLocks noChangeShapeType="1"/>
          </p:cNvSpPr>
          <p:nvPr/>
        </p:nvSpPr>
        <p:spPr bwMode="auto">
          <a:xfrm>
            <a:off x="2128838" y="4365625"/>
            <a:ext cx="887412"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89" name="Line 53"/>
          <p:cNvSpPr>
            <a:spLocks noChangeShapeType="1"/>
          </p:cNvSpPr>
          <p:nvPr/>
        </p:nvSpPr>
        <p:spPr bwMode="auto">
          <a:xfrm>
            <a:off x="1830388" y="4005263"/>
            <a:ext cx="1190625"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90" name="Line 54"/>
          <p:cNvSpPr>
            <a:spLocks noChangeShapeType="1"/>
          </p:cNvSpPr>
          <p:nvPr/>
        </p:nvSpPr>
        <p:spPr bwMode="auto">
          <a:xfrm>
            <a:off x="3040063" y="4356100"/>
            <a:ext cx="89376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91" name="Line 55"/>
          <p:cNvSpPr>
            <a:spLocks noChangeShapeType="1"/>
          </p:cNvSpPr>
          <p:nvPr/>
        </p:nvSpPr>
        <p:spPr bwMode="auto">
          <a:xfrm>
            <a:off x="2417763" y="4724400"/>
            <a:ext cx="1501775"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92" name="Line 56"/>
          <p:cNvSpPr>
            <a:spLocks noChangeShapeType="1"/>
          </p:cNvSpPr>
          <p:nvPr/>
        </p:nvSpPr>
        <p:spPr bwMode="auto">
          <a:xfrm>
            <a:off x="5121275" y="5157788"/>
            <a:ext cx="593725"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93" name="Line 57"/>
          <p:cNvSpPr>
            <a:spLocks noChangeShapeType="1"/>
          </p:cNvSpPr>
          <p:nvPr/>
        </p:nvSpPr>
        <p:spPr bwMode="auto">
          <a:xfrm>
            <a:off x="2749550" y="5157788"/>
            <a:ext cx="2363788"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94" name="Line 58"/>
          <p:cNvSpPr>
            <a:spLocks noChangeShapeType="1"/>
          </p:cNvSpPr>
          <p:nvPr/>
        </p:nvSpPr>
        <p:spPr bwMode="auto">
          <a:xfrm>
            <a:off x="3941763" y="4724400"/>
            <a:ext cx="117951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95" name="Line 59"/>
          <p:cNvSpPr>
            <a:spLocks noChangeShapeType="1"/>
          </p:cNvSpPr>
          <p:nvPr/>
        </p:nvSpPr>
        <p:spPr bwMode="auto">
          <a:xfrm>
            <a:off x="3057525" y="5516563"/>
            <a:ext cx="2625725"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596" name="Line 60"/>
          <p:cNvSpPr>
            <a:spLocks noChangeShapeType="1"/>
          </p:cNvSpPr>
          <p:nvPr/>
        </p:nvSpPr>
        <p:spPr bwMode="auto">
          <a:xfrm>
            <a:off x="5724525" y="5516563"/>
            <a:ext cx="1192213"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507" name="Line 61"/>
          <p:cNvSpPr>
            <a:spLocks noChangeShapeType="1"/>
          </p:cNvSpPr>
          <p:nvPr/>
        </p:nvSpPr>
        <p:spPr bwMode="auto">
          <a:xfrm>
            <a:off x="7215188" y="1720850"/>
            <a:ext cx="0" cy="14287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508" name="Line 62"/>
          <p:cNvSpPr>
            <a:spLocks noChangeShapeType="1"/>
          </p:cNvSpPr>
          <p:nvPr/>
        </p:nvSpPr>
        <p:spPr bwMode="auto">
          <a:xfrm>
            <a:off x="7215188" y="1863725"/>
            <a:ext cx="0" cy="39608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1" name="Line 65"/>
          <p:cNvSpPr>
            <a:spLocks noChangeShapeType="1"/>
          </p:cNvSpPr>
          <p:nvPr/>
        </p:nvSpPr>
        <p:spPr bwMode="auto">
          <a:xfrm>
            <a:off x="2144713" y="2492375"/>
            <a:ext cx="29686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2" name="Line 66"/>
          <p:cNvSpPr>
            <a:spLocks noChangeShapeType="1"/>
          </p:cNvSpPr>
          <p:nvPr/>
        </p:nvSpPr>
        <p:spPr bwMode="auto">
          <a:xfrm>
            <a:off x="2417763" y="2873375"/>
            <a:ext cx="2730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3" name="Line 67"/>
          <p:cNvSpPr>
            <a:spLocks noChangeShapeType="1"/>
          </p:cNvSpPr>
          <p:nvPr/>
        </p:nvSpPr>
        <p:spPr bwMode="auto">
          <a:xfrm>
            <a:off x="2705100" y="3213100"/>
            <a:ext cx="2984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4" name="Line 68"/>
          <p:cNvSpPr>
            <a:spLocks noChangeShapeType="1"/>
          </p:cNvSpPr>
          <p:nvPr/>
        </p:nvSpPr>
        <p:spPr bwMode="auto">
          <a:xfrm>
            <a:off x="3016250" y="3587750"/>
            <a:ext cx="2984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5" name="Line 69"/>
          <p:cNvSpPr>
            <a:spLocks noChangeShapeType="1"/>
          </p:cNvSpPr>
          <p:nvPr/>
        </p:nvSpPr>
        <p:spPr bwMode="auto">
          <a:xfrm>
            <a:off x="3330575" y="2152650"/>
            <a:ext cx="2984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6" name="Line 70"/>
          <p:cNvSpPr>
            <a:spLocks noChangeShapeType="1"/>
          </p:cNvSpPr>
          <p:nvPr/>
        </p:nvSpPr>
        <p:spPr bwMode="auto">
          <a:xfrm>
            <a:off x="3644900" y="2492375"/>
            <a:ext cx="296863"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7" name="Line 71"/>
          <p:cNvSpPr>
            <a:spLocks noChangeShapeType="1"/>
          </p:cNvSpPr>
          <p:nvPr/>
        </p:nvSpPr>
        <p:spPr bwMode="auto">
          <a:xfrm>
            <a:off x="3917950" y="2873375"/>
            <a:ext cx="2730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8" name="Line 72"/>
          <p:cNvSpPr>
            <a:spLocks noChangeShapeType="1"/>
          </p:cNvSpPr>
          <p:nvPr/>
        </p:nvSpPr>
        <p:spPr bwMode="auto">
          <a:xfrm>
            <a:off x="4205288" y="3213100"/>
            <a:ext cx="29686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09" name="Line 73"/>
          <p:cNvSpPr>
            <a:spLocks noChangeShapeType="1"/>
          </p:cNvSpPr>
          <p:nvPr/>
        </p:nvSpPr>
        <p:spPr bwMode="auto">
          <a:xfrm>
            <a:off x="4516438" y="3587750"/>
            <a:ext cx="29686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10" name="Line 74"/>
          <p:cNvSpPr>
            <a:spLocks noChangeShapeType="1"/>
          </p:cNvSpPr>
          <p:nvPr/>
        </p:nvSpPr>
        <p:spPr bwMode="auto">
          <a:xfrm>
            <a:off x="4824413" y="2146300"/>
            <a:ext cx="29686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11" name="Line 75"/>
          <p:cNvSpPr>
            <a:spLocks noChangeShapeType="1"/>
          </p:cNvSpPr>
          <p:nvPr/>
        </p:nvSpPr>
        <p:spPr bwMode="auto">
          <a:xfrm>
            <a:off x="5137150" y="2486025"/>
            <a:ext cx="296863"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12" name="Line 76"/>
          <p:cNvSpPr>
            <a:spLocks noChangeShapeType="1"/>
          </p:cNvSpPr>
          <p:nvPr/>
        </p:nvSpPr>
        <p:spPr bwMode="auto">
          <a:xfrm>
            <a:off x="5410200" y="2867025"/>
            <a:ext cx="2730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14" name="Line 78"/>
          <p:cNvSpPr>
            <a:spLocks noChangeShapeType="1"/>
          </p:cNvSpPr>
          <p:nvPr/>
        </p:nvSpPr>
        <p:spPr bwMode="auto">
          <a:xfrm>
            <a:off x="5711825" y="3587750"/>
            <a:ext cx="296863"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15" name="Line 79"/>
          <p:cNvSpPr>
            <a:spLocks noChangeShapeType="1"/>
          </p:cNvSpPr>
          <p:nvPr/>
        </p:nvSpPr>
        <p:spPr bwMode="auto">
          <a:xfrm>
            <a:off x="6008688" y="2146300"/>
            <a:ext cx="2984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16" name="Line 80"/>
          <p:cNvSpPr>
            <a:spLocks noChangeShapeType="1"/>
          </p:cNvSpPr>
          <p:nvPr/>
        </p:nvSpPr>
        <p:spPr bwMode="auto">
          <a:xfrm>
            <a:off x="6307138" y="2852738"/>
            <a:ext cx="29686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9617" name="Line 81"/>
          <p:cNvSpPr>
            <a:spLocks noChangeShapeType="1"/>
          </p:cNvSpPr>
          <p:nvPr/>
        </p:nvSpPr>
        <p:spPr bwMode="auto">
          <a:xfrm>
            <a:off x="6605588" y="3573463"/>
            <a:ext cx="298450"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525" name="Text Box 85"/>
          <p:cNvSpPr txBox="1">
            <a:spLocks noChangeArrowheads="1"/>
          </p:cNvSpPr>
          <p:nvPr/>
        </p:nvSpPr>
        <p:spPr bwMode="auto">
          <a:xfrm>
            <a:off x="1741488" y="260350"/>
            <a:ext cx="44735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t>A B C D E</a:t>
            </a:r>
          </a:p>
          <a:p>
            <a:pPr>
              <a:spcBef>
                <a:spcPct val="20000"/>
              </a:spcBef>
            </a:pPr>
            <a:r>
              <a:rPr lang="en-US" altLang="zh-CN"/>
              <a:t>0  1  2  3  4</a:t>
            </a:r>
          </a:p>
          <a:p>
            <a:pPr>
              <a:spcBef>
                <a:spcPct val="20000"/>
              </a:spcBef>
            </a:pPr>
            <a:r>
              <a:rPr lang="en-US" altLang="zh-CN"/>
              <a:t>4  3  4  2  4</a:t>
            </a:r>
          </a:p>
          <a:p>
            <a:pPr>
              <a:spcBef>
                <a:spcPct val="20000"/>
              </a:spcBef>
            </a:pPr>
            <a:endParaRPr lang="en-US" altLang="zh-CN"/>
          </a:p>
        </p:txBody>
      </p:sp>
      <p:sp>
        <p:nvSpPr>
          <p:cNvPr id="19526" name="TextBox 71"/>
          <p:cNvSpPr txBox="1">
            <a:spLocks noChangeArrowheads="1"/>
          </p:cNvSpPr>
          <p:nvPr/>
        </p:nvSpPr>
        <p:spPr bwMode="auto">
          <a:xfrm>
            <a:off x="6002338" y="741363"/>
            <a:ext cx="3198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3200">
                <a:solidFill>
                  <a:srgbClr val="FFFF00"/>
                </a:solidFill>
                <a:latin typeface="黑体" panose="02010609060101010101" pitchFamily="49" charset="-122"/>
                <a:ea typeface="黑体" panose="02010609060101010101" pitchFamily="49" charset="-122"/>
              </a:rPr>
              <a:t>时间片轮转法</a:t>
            </a:r>
          </a:p>
        </p:txBody>
      </p:sp>
      <p:sp>
        <p:nvSpPr>
          <p:cNvPr id="19527" name="TextBox 72"/>
          <p:cNvSpPr txBox="1">
            <a:spLocks noChangeArrowheads="1"/>
          </p:cNvSpPr>
          <p:nvPr/>
        </p:nvSpPr>
        <p:spPr bwMode="auto">
          <a:xfrm>
            <a:off x="7331075" y="5392738"/>
            <a:ext cx="25749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3200">
                <a:solidFill>
                  <a:srgbClr val="FFFF00"/>
                </a:solidFill>
                <a:latin typeface="黑体" panose="02010609060101010101" pitchFamily="49" charset="-122"/>
                <a:ea typeface="黑体" panose="02010609060101010101" pitchFamily="49" charset="-122"/>
              </a:rPr>
              <a:t>时间片</a:t>
            </a:r>
            <a:r>
              <a:rPr lang="en-US" altLang="zh-CN" sz="3200">
                <a:solidFill>
                  <a:srgbClr val="FFFF00"/>
                </a:solidFill>
                <a:latin typeface="黑体" panose="02010609060101010101" pitchFamily="49" charset="-122"/>
                <a:ea typeface="黑体" panose="02010609060101010101" pitchFamily="49" charset="-122"/>
              </a:rPr>
              <a:t>=4</a:t>
            </a:r>
            <a:endParaRPr lang="zh-CN" altLang="en-US" sz="3200">
              <a:solidFill>
                <a:srgbClr val="FFFF00"/>
              </a:solidFill>
              <a:latin typeface="黑体" panose="02010609060101010101" pitchFamily="49" charset="-122"/>
              <a:ea typeface="黑体" panose="02010609060101010101" pitchFamily="49" charset="-122"/>
            </a:endParaRPr>
          </a:p>
        </p:txBody>
      </p:sp>
      <p:sp>
        <p:nvSpPr>
          <p:cNvPr id="19528" name="TextBox 73"/>
          <p:cNvSpPr txBox="1">
            <a:spLocks noChangeArrowheads="1"/>
          </p:cNvSpPr>
          <p:nvPr/>
        </p:nvSpPr>
        <p:spPr bwMode="auto">
          <a:xfrm>
            <a:off x="7331075" y="2368550"/>
            <a:ext cx="2574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3200">
                <a:solidFill>
                  <a:srgbClr val="FFFF00"/>
                </a:solidFill>
                <a:latin typeface="黑体" panose="02010609060101010101" pitchFamily="49" charset="-122"/>
                <a:ea typeface="黑体" panose="02010609060101010101" pitchFamily="49" charset="-122"/>
              </a:rPr>
              <a:t>时间片</a:t>
            </a:r>
            <a:r>
              <a:rPr lang="en-US" altLang="zh-CN" sz="3200">
                <a:solidFill>
                  <a:srgbClr val="FFFF00"/>
                </a:solidFill>
                <a:latin typeface="黑体" panose="02010609060101010101" pitchFamily="49" charset="-122"/>
                <a:ea typeface="黑体" panose="02010609060101010101" pitchFamily="49" charset="-122"/>
              </a:rPr>
              <a:t>=1</a:t>
            </a:r>
            <a:endParaRPr lang="zh-CN" altLang="en-US" sz="3200">
              <a:solidFill>
                <a:srgbClr val="FFFF00"/>
              </a:solidFill>
              <a:latin typeface="黑体" panose="02010609060101010101" pitchFamily="49" charset="-122"/>
              <a:ea typeface="黑体" panose="02010609060101010101" pitchFamily="49" charset="-122"/>
            </a:endParaRPr>
          </a:p>
        </p:txBody>
      </p:sp>
      <p:sp>
        <p:nvSpPr>
          <p:cNvPr id="19529" name="TextBox 74"/>
          <p:cNvSpPr txBox="1">
            <a:spLocks noChangeArrowheads="1"/>
          </p:cNvSpPr>
          <p:nvPr/>
        </p:nvSpPr>
        <p:spPr bwMode="auto">
          <a:xfrm>
            <a:off x="38100" y="703263"/>
            <a:ext cx="2090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FF00"/>
                </a:solidFill>
              </a:rPr>
              <a:t>作业到来顺序</a:t>
            </a:r>
          </a:p>
        </p:txBody>
      </p:sp>
      <p:sp>
        <p:nvSpPr>
          <p:cNvPr id="19530" name="TextBox 75"/>
          <p:cNvSpPr txBox="1">
            <a:spLocks noChangeArrowheads="1"/>
          </p:cNvSpPr>
          <p:nvPr/>
        </p:nvSpPr>
        <p:spPr bwMode="auto">
          <a:xfrm>
            <a:off x="38100" y="1082675"/>
            <a:ext cx="1920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FF00"/>
                </a:solidFill>
              </a:rPr>
              <a:t>作业长短</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9560"/>
                                        </p:tgtEl>
                                        <p:attrNameLst>
                                          <p:attrName>style.visibility</p:attrName>
                                        </p:attrNameLst>
                                      </p:cBhvr>
                                      <p:to>
                                        <p:strVal val="visible"/>
                                      </p:to>
                                    </p:set>
                                    <p:anim calcmode="lin" valueType="num">
                                      <p:cBhvr additive="base">
                                        <p:cTn id="7" dur="500" fill="hold"/>
                                        <p:tgtEl>
                                          <p:spTgt spid="449560"/>
                                        </p:tgtEl>
                                        <p:attrNameLst>
                                          <p:attrName>ppt_x</p:attrName>
                                        </p:attrNameLst>
                                      </p:cBhvr>
                                      <p:tavLst>
                                        <p:tav tm="0">
                                          <p:val>
                                            <p:strVal val="#ppt_x"/>
                                          </p:val>
                                        </p:tav>
                                        <p:tav tm="100000">
                                          <p:val>
                                            <p:strVal val="#ppt_x"/>
                                          </p:val>
                                        </p:tav>
                                      </p:tavLst>
                                    </p:anim>
                                    <p:anim calcmode="lin" valueType="num">
                                      <p:cBhvr additive="base">
                                        <p:cTn id="8" dur="500" fill="hold"/>
                                        <p:tgtEl>
                                          <p:spTgt spid="4495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9601"/>
                                        </p:tgtEl>
                                        <p:attrNameLst>
                                          <p:attrName>style.visibility</p:attrName>
                                        </p:attrNameLst>
                                      </p:cBhvr>
                                      <p:to>
                                        <p:strVal val="visible"/>
                                      </p:to>
                                    </p:set>
                                    <p:anim calcmode="lin" valueType="num">
                                      <p:cBhvr additive="base">
                                        <p:cTn id="13" dur="500" fill="hold"/>
                                        <p:tgtEl>
                                          <p:spTgt spid="449601"/>
                                        </p:tgtEl>
                                        <p:attrNameLst>
                                          <p:attrName>ppt_x</p:attrName>
                                        </p:attrNameLst>
                                      </p:cBhvr>
                                      <p:tavLst>
                                        <p:tav tm="0">
                                          <p:val>
                                            <p:strVal val="#ppt_x"/>
                                          </p:val>
                                        </p:tav>
                                        <p:tav tm="100000">
                                          <p:val>
                                            <p:strVal val="#ppt_x"/>
                                          </p:val>
                                        </p:tav>
                                      </p:tavLst>
                                    </p:anim>
                                    <p:anim calcmode="lin" valueType="num">
                                      <p:cBhvr additive="base">
                                        <p:cTn id="14" dur="500" fill="hold"/>
                                        <p:tgtEl>
                                          <p:spTgt spid="4496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9602"/>
                                        </p:tgtEl>
                                        <p:attrNameLst>
                                          <p:attrName>style.visibility</p:attrName>
                                        </p:attrNameLst>
                                      </p:cBhvr>
                                      <p:to>
                                        <p:strVal val="visible"/>
                                      </p:to>
                                    </p:set>
                                    <p:anim calcmode="lin" valueType="num">
                                      <p:cBhvr additive="base">
                                        <p:cTn id="19" dur="500" fill="hold"/>
                                        <p:tgtEl>
                                          <p:spTgt spid="449602"/>
                                        </p:tgtEl>
                                        <p:attrNameLst>
                                          <p:attrName>ppt_x</p:attrName>
                                        </p:attrNameLst>
                                      </p:cBhvr>
                                      <p:tavLst>
                                        <p:tav tm="0">
                                          <p:val>
                                            <p:strVal val="#ppt_x"/>
                                          </p:val>
                                        </p:tav>
                                        <p:tav tm="100000">
                                          <p:val>
                                            <p:strVal val="#ppt_x"/>
                                          </p:val>
                                        </p:tav>
                                      </p:tavLst>
                                    </p:anim>
                                    <p:anim calcmode="lin" valueType="num">
                                      <p:cBhvr additive="base">
                                        <p:cTn id="20" dur="500" fill="hold"/>
                                        <p:tgtEl>
                                          <p:spTgt spid="4496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49603"/>
                                        </p:tgtEl>
                                        <p:attrNameLst>
                                          <p:attrName>style.visibility</p:attrName>
                                        </p:attrNameLst>
                                      </p:cBhvr>
                                      <p:to>
                                        <p:strVal val="visible"/>
                                      </p:to>
                                    </p:set>
                                    <p:anim calcmode="lin" valueType="num">
                                      <p:cBhvr additive="base">
                                        <p:cTn id="25" dur="500" fill="hold"/>
                                        <p:tgtEl>
                                          <p:spTgt spid="449603"/>
                                        </p:tgtEl>
                                        <p:attrNameLst>
                                          <p:attrName>ppt_x</p:attrName>
                                        </p:attrNameLst>
                                      </p:cBhvr>
                                      <p:tavLst>
                                        <p:tav tm="0">
                                          <p:val>
                                            <p:strVal val="#ppt_x"/>
                                          </p:val>
                                        </p:tav>
                                        <p:tav tm="100000">
                                          <p:val>
                                            <p:strVal val="#ppt_x"/>
                                          </p:val>
                                        </p:tav>
                                      </p:tavLst>
                                    </p:anim>
                                    <p:anim calcmode="lin" valueType="num">
                                      <p:cBhvr additive="base">
                                        <p:cTn id="26" dur="500" fill="hold"/>
                                        <p:tgtEl>
                                          <p:spTgt spid="44960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49604"/>
                                        </p:tgtEl>
                                        <p:attrNameLst>
                                          <p:attrName>style.visibility</p:attrName>
                                        </p:attrNameLst>
                                      </p:cBhvr>
                                      <p:to>
                                        <p:strVal val="visible"/>
                                      </p:to>
                                    </p:set>
                                    <p:anim calcmode="lin" valueType="num">
                                      <p:cBhvr additive="base">
                                        <p:cTn id="31" dur="500" fill="hold"/>
                                        <p:tgtEl>
                                          <p:spTgt spid="449604"/>
                                        </p:tgtEl>
                                        <p:attrNameLst>
                                          <p:attrName>ppt_x</p:attrName>
                                        </p:attrNameLst>
                                      </p:cBhvr>
                                      <p:tavLst>
                                        <p:tav tm="0">
                                          <p:val>
                                            <p:strVal val="#ppt_x"/>
                                          </p:val>
                                        </p:tav>
                                        <p:tav tm="100000">
                                          <p:val>
                                            <p:strVal val="#ppt_x"/>
                                          </p:val>
                                        </p:tav>
                                      </p:tavLst>
                                    </p:anim>
                                    <p:anim calcmode="lin" valueType="num">
                                      <p:cBhvr additive="base">
                                        <p:cTn id="32" dur="500" fill="hold"/>
                                        <p:tgtEl>
                                          <p:spTgt spid="44960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49605"/>
                                        </p:tgtEl>
                                        <p:attrNameLst>
                                          <p:attrName>style.visibility</p:attrName>
                                        </p:attrNameLst>
                                      </p:cBhvr>
                                      <p:to>
                                        <p:strVal val="visible"/>
                                      </p:to>
                                    </p:set>
                                    <p:anim calcmode="lin" valueType="num">
                                      <p:cBhvr additive="base">
                                        <p:cTn id="37" dur="500" fill="hold"/>
                                        <p:tgtEl>
                                          <p:spTgt spid="449605"/>
                                        </p:tgtEl>
                                        <p:attrNameLst>
                                          <p:attrName>ppt_x</p:attrName>
                                        </p:attrNameLst>
                                      </p:cBhvr>
                                      <p:tavLst>
                                        <p:tav tm="0">
                                          <p:val>
                                            <p:strVal val="#ppt_x"/>
                                          </p:val>
                                        </p:tav>
                                        <p:tav tm="100000">
                                          <p:val>
                                            <p:strVal val="#ppt_x"/>
                                          </p:val>
                                        </p:tav>
                                      </p:tavLst>
                                    </p:anim>
                                    <p:anim calcmode="lin" valueType="num">
                                      <p:cBhvr additive="base">
                                        <p:cTn id="38" dur="500" fill="hold"/>
                                        <p:tgtEl>
                                          <p:spTgt spid="44960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49606"/>
                                        </p:tgtEl>
                                        <p:attrNameLst>
                                          <p:attrName>style.visibility</p:attrName>
                                        </p:attrNameLst>
                                      </p:cBhvr>
                                      <p:to>
                                        <p:strVal val="visible"/>
                                      </p:to>
                                    </p:set>
                                    <p:anim calcmode="lin" valueType="num">
                                      <p:cBhvr additive="base">
                                        <p:cTn id="43" dur="500" fill="hold"/>
                                        <p:tgtEl>
                                          <p:spTgt spid="449606"/>
                                        </p:tgtEl>
                                        <p:attrNameLst>
                                          <p:attrName>ppt_x</p:attrName>
                                        </p:attrNameLst>
                                      </p:cBhvr>
                                      <p:tavLst>
                                        <p:tav tm="0">
                                          <p:val>
                                            <p:strVal val="#ppt_x"/>
                                          </p:val>
                                        </p:tav>
                                        <p:tav tm="100000">
                                          <p:val>
                                            <p:strVal val="#ppt_x"/>
                                          </p:val>
                                        </p:tav>
                                      </p:tavLst>
                                    </p:anim>
                                    <p:anim calcmode="lin" valueType="num">
                                      <p:cBhvr additive="base">
                                        <p:cTn id="44" dur="500" fill="hold"/>
                                        <p:tgtEl>
                                          <p:spTgt spid="44960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49607"/>
                                        </p:tgtEl>
                                        <p:attrNameLst>
                                          <p:attrName>style.visibility</p:attrName>
                                        </p:attrNameLst>
                                      </p:cBhvr>
                                      <p:to>
                                        <p:strVal val="visible"/>
                                      </p:to>
                                    </p:set>
                                    <p:anim calcmode="lin" valueType="num">
                                      <p:cBhvr additive="base">
                                        <p:cTn id="49" dur="500" fill="hold"/>
                                        <p:tgtEl>
                                          <p:spTgt spid="449607"/>
                                        </p:tgtEl>
                                        <p:attrNameLst>
                                          <p:attrName>ppt_x</p:attrName>
                                        </p:attrNameLst>
                                      </p:cBhvr>
                                      <p:tavLst>
                                        <p:tav tm="0">
                                          <p:val>
                                            <p:strVal val="#ppt_x"/>
                                          </p:val>
                                        </p:tav>
                                        <p:tav tm="100000">
                                          <p:val>
                                            <p:strVal val="#ppt_x"/>
                                          </p:val>
                                        </p:tav>
                                      </p:tavLst>
                                    </p:anim>
                                    <p:anim calcmode="lin" valueType="num">
                                      <p:cBhvr additive="base">
                                        <p:cTn id="50" dur="500" fill="hold"/>
                                        <p:tgtEl>
                                          <p:spTgt spid="44960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49608"/>
                                        </p:tgtEl>
                                        <p:attrNameLst>
                                          <p:attrName>style.visibility</p:attrName>
                                        </p:attrNameLst>
                                      </p:cBhvr>
                                      <p:to>
                                        <p:strVal val="visible"/>
                                      </p:to>
                                    </p:set>
                                    <p:anim calcmode="lin" valueType="num">
                                      <p:cBhvr additive="base">
                                        <p:cTn id="55" dur="500" fill="hold"/>
                                        <p:tgtEl>
                                          <p:spTgt spid="449608"/>
                                        </p:tgtEl>
                                        <p:attrNameLst>
                                          <p:attrName>ppt_x</p:attrName>
                                        </p:attrNameLst>
                                      </p:cBhvr>
                                      <p:tavLst>
                                        <p:tav tm="0">
                                          <p:val>
                                            <p:strVal val="#ppt_x"/>
                                          </p:val>
                                        </p:tav>
                                        <p:tav tm="100000">
                                          <p:val>
                                            <p:strVal val="#ppt_x"/>
                                          </p:val>
                                        </p:tav>
                                      </p:tavLst>
                                    </p:anim>
                                    <p:anim calcmode="lin" valueType="num">
                                      <p:cBhvr additive="base">
                                        <p:cTn id="56" dur="500" fill="hold"/>
                                        <p:tgtEl>
                                          <p:spTgt spid="44960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49609"/>
                                        </p:tgtEl>
                                        <p:attrNameLst>
                                          <p:attrName>style.visibility</p:attrName>
                                        </p:attrNameLst>
                                      </p:cBhvr>
                                      <p:to>
                                        <p:strVal val="visible"/>
                                      </p:to>
                                    </p:set>
                                    <p:anim calcmode="lin" valueType="num">
                                      <p:cBhvr additive="base">
                                        <p:cTn id="61" dur="500" fill="hold"/>
                                        <p:tgtEl>
                                          <p:spTgt spid="449609"/>
                                        </p:tgtEl>
                                        <p:attrNameLst>
                                          <p:attrName>ppt_x</p:attrName>
                                        </p:attrNameLst>
                                      </p:cBhvr>
                                      <p:tavLst>
                                        <p:tav tm="0">
                                          <p:val>
                                            <p:strVal val="#ppt_x"/>
                                          </p:val>
                                        </p:tav>
                                        <p:tav tm="100000">
                                          <p:val>
                                            <p:strVal val="#ppt_x"/>
                                          </p:val>
                                        </p:tav>
                                      </p:tavLst>
                                    </p:anim>
                                    <p:anim calcmode="lin" valueType="num">
                                      <p:cBhvr additive="base">
                                        <p:cTn id="62" dur="500" fill="hold"/>
                                        <p:tgtEl>
                                          <p:spTgt spid="449609"/>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49610"/>
                                        </p:tgtEl>
                                        <p:attrNameLst>
                                          <p:attrName>style.visibility</p:attrName>
                                        </p:attrNameLst>
                                      </p:cBhvr>
                                      <p:to>
                                        <p:strVal val="visible"/>
                                      </p:to>
                                    </p:set>
                                    <p:anim calcmode="lin" valueType="num">
                                      <p:cBhvr additive="base">
                                        <p:cTn id="67" dur="500" fill="hold"/>
                                        <p:tgtEl>
                                          <p:spTgt spid="449610"/>
                                        </p:tgtEl>
                                        <p:attrNameLst>
                                          <p:attrName>ppt_x</p:attrName>
                                        </p:attrNameLst>
                                      </p:cBhvr>
                                      <p:tavLst>
                                        <p:tav tm="0">
                                          <p:val>
                                            <p:strVal val="#ppt_x"/>
                                          </p:val>
                                        </p:tav>
                                        <p:tav tm="100000">
                                          <p:val>
                                            <p:strVal val="#ppt_x"/>
                                          </p:val>
                                        </p:tav>
                                      </p:tavLst>
                                    </p:anim>
                                    <p:anim calcmode="lin" valueType="num">
                                      <p:cBhvr additive="base">
                                        <p:cTn id="68" dur="500" fill="hold"/>
                                        <p:tgtEl>
                                          <p:spTgt spid="44961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449611"/>
                                        </p:tgtEl>
                                        <p:attrNameLst>
                                          <p:attrName>style.visibility</p:attrName>
                                        </p:attrNameLst>
                                      </p:cBhvr>
                                      <p:to>
                                        <p:strVal val="visible"/>
                                      </p:to>
                                    </p:set>
                                    <p:anim calcmode="lin" valueType="num">
                                      <p:cBhvr additive="base">
                                        <p:cTn id="73" dur="500" fill="hold"/>
                                        <p:tgtEl>
                                          <p:spTgt spid="449611"/>
                                        </p:tgtEl>
                                        <p:attrNameLst>
                                          <p:attrName>ppt_x</p:attrName>
                                        </p:attrNameLst>
                                      </p:cBhvr>
                                      <p:tavLst>
                                        <p:tav tm="0">
                                          <p:val>
                                            <p:strVal val="#ppt_x"/>
                                          </p:val>
                                        </p:tav>
                                        <p:tav tm="100000">
                                          <p:val>
                                            <p:strVal val="#ppt_x"/>
                                          </p:val>
                                        </p:tav>
                                      </p:tavLst>
                                    </p:anim>
                                    <p:anim calcmode="lin" valueType="num">
                                      <p:cBhvr additive="base">
                                        <p:cTn id="74" dur="500" fill="hold"/>
                                        <p:tgtEl>
                                          <p:spTgt spid="44961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49612"/>
                                        </p:tgtEl>
                                        <p:attrNameLst>
                                          <p:attrName>style.visibility</p:attrName>
                                        </p:attrNameLst>
                                      </p:cBhvr>
                                      <p:to>
                                        <p:strVal val="visible"/>
                                      </p:to>
                                    </p:set>
                                    <p:anim calcmode="lin" valueType="num">
                                      <p:cBhvr additive="base">
                                        <p:cTn id="79" dur="500" fill="hold"/>
                                        <p:tgtEl>
                                          <p:spTgt spid="449612"/>
                                        </p:tgtEl>
                                        <p:attrNameLst>
                                          <p:attrName>ppt_x</p:attrName>
                                        </p:attrNameLst>
                                      </p:cBhvr>
                                      <p:tavLst>
                                        <p:tav tm="0">
                                          <p:val>
                                            <p:strVal val="#ppt_x"/>
                                          </p:val>
                                        </p:tav>
                                        <p:tav tm="100000">
                                          <p:val>
                                            <p:strVal val="#ppt_x"/>
                                          </p:val>
                                        </p:tav>
                                      </p:tavLst>
                                    </p:anim>
                                    <p:anim calcmode="lin" valueType="num">
                                      <p:cBhvr additive="base">
                                        <p:cTn id="80" dur="500" fill="hold"/>
                                        <p:tgtEl>
                                          <p:spTgt spid="449612"/>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449614"/>
                                        </p:tgtEl>
                                        <p:attrNameLst>
                                          <p:attrName>style.visibility</p:attrName>
                                        </p:attrNameLst>
                                      </p:cBhvr>
                                      <p:to>
                                        <p:strVal val="visible"/>
                                      </p:to>
                                    </p:set>
                                    <p:anim calcmode="lin" valueType="num">
                                      <p:cBhvr additive="base">
                                        <p:cTn id="85" dur="500" fill="hold"/>
                                        <p:tgtEl>
                                          <p:spTgt spid="449614"/>
                                        </p:tgtEl>
                                        <p:attrNameLst>
                                          <p:attrName>ppt_x</p:attrName>
                                        </p:attrNameLst>
                                      </p:cBhvr>
                                      <p:tavLst>
                                        <p:tav tm="0">
                                          <p:val>
                                            <p:strVal val="#ppt_x"/>
                                          </p:val>
                                        </p:tav>
                                        <p:tav tm="100000">
                                          <p:val>
                                            <p:strVal val="#ppt_x"/>
                                          </p:val>
                                        </p:tav>
                                      </p:tavLst>
                                    </p:anim>
                                    <p:anim calcmode="lin" valueType="num">
                                      <p:cBhvr additive="base">
                                        <p:cTn id="86" dur="500" fill="hold"/>
                                        <p:tgtEl>
                                          <p:spTgt spid="449614"/>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449615"/>
                                        </p:tgtEl>
                                        <p:attrNameLst>
                                          <p:attrName>style.visibility</p:attrName>
                                        </p:attrNameLst>
                                      </p:cBhvr>
                                      <p:to>
                                        <p:strVal val="visible"/>
                                      </p:to>
                                    </p:set>
                                    <p:anim calcmode="lin" valueType="num">
                                      <p:cBhvr additive="base">
                                        <p:cTn id="91" dur="500" fill="hold"/>
                                        <p:tgtEl>
                                          <p:spTgt spid="449615"/>
                                        </p:tgtEl>
                                        <p:attrNameLst>
                                          <p:attrName>ppt_x</p:attrName>
                                        </p:attrNameLst>
                                      </p:cBhvr>
                                      <p:tavLst>
                                        <p:tav tm="0">
                                          <p:val>
                                            <p:strVal val="#ppt_x"/>
                                          </p:val>
                                        </p:tav>
                                        <p:tav tm="100000">
                                          <p:val>
                                            <p:strVal val="#ppt_x"/>
                                          </p:val>
                                        </p:tav>
                                      </p:tavLst>
                                    </p:anim>
                                    <p:anim calcmode="lin" valueType="num">
                                      <p:cBhvr additive="base">
                                        <p:cTn id="92" dur="500" fill="hold"/>
                                        <p:tgtEl>
                                          <p:spTgt spid="449615"/>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449616"/>
                                        </p:tgtEl>
                                        <p:attrNameLst>
                                          <p:attrName>style.visibility</p:attrName>
                                        </p:attrNameLst>
                                      </p:cBhvr>
                                      <p:to>
                                        <p:strVal val="visible"/>
                                      </p:to>
                                    </p:set>
                                    <p:anim calcmode="lin" valueType="num">
                                      <p:cBhvr additive="base">
                                        <p:cTn id="97" dur="500" fill="hold"/>
                                        <p:tgtEl>
                                          <p:spTgt spid="449616"/>
                                        </p:tgtEl>
                                        <p:attrNameLst>
                                          <p:attrName>ppt_x</p:attrName>
                                        </p:attrNameLst>
                                      </p:cBhvr>
                                      <p:tavLst>
                                        <p:tav tm="0">
                                          <p:val>
                                            <p:strVal val="#ppt_x"/>
                                          </p:val>
                                        </p:tav>
                                        <p:tav tm="100000">
                                          <p:val>
                                            <p:strVal val="#ppt_x"/>
                                          </p:val>
                                        </p:tav>
                                      </p:tavLst>
                                    </p:anim>
                                    <p:anim calcmode="lin" valueType="num">
                                      <p:cBhvr additive="base">
                                        <p:cTn id="98" dur="500" fill="hold"/>
                                        <p:tgtEl>
                                          <p:spTgt spid="449616"/>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449617"/>
                                        </p:tgtEl>
                                        <p:attrNameLst>
                                          <p:attrName>style.visibility</p:attrName>
                                        </p:attrNameLst>
                                      </p:cBhvr>
                                      <p:to>
                                        <p:strVal val="visible"/>
                                      </p:to>
                                    </p:set>
                                    <p:anim calcmode="lin" valueType="num">
                                      <p:cBhvr additive="base">
                                        <p:cTn id="103" dur="500" fill="hold"/>
                                        <p:tgtEl>
                                          <p:spTgt spid="449617"/>
                                        </p:tgtEl>
                                        <p:attrNameLst>
                                          <p:attrName>ppt_x</p:attrName>
                                        </p:attrNameLst>
                                      </p:cBhvr>
                                      <p:tavLst>
                                        <p:tav tm="0">
                                          <p:val>
                                            <p:strVal val="#ppt_x"/>
                                          </p:val>
                                        </p:tav>
                                        <p:tav tm="100000">
                                          <p:val>
                                            <p:strVal val="#ppt_x"/>
                                          </p:val>
                                        </p:tav>
                                      </p:tavLst>
                                    </p:anim>
                                    <p:anim calcmode="lin" valueType="num">
                                      <p:cBhvr additive="base">
                                        <p:cTn id="104" dur="500" fill="hold"/>
                                        <p:tgtEl>
                                          <p:spTgt spid="449617"/>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449589"/>
                                        </p:tgtEl>
                                        <p:attrNameLst>
                                          <p:attrName>style.visibility</p:attrName>
                                        </p:attrNameLst>
                                      </p:cBhvr>
                                      <p:to>
                                        <p:strVal val="visible"/>
                                      </p:to>
                                    </p:set>
                                    <p:anim calcmode="lin" valueType="num">
                                      <p:cBhvr additive="base">
                                        <p:cTn id="109" dur="500" fill="hold"/>
                                        <p:tgtEl>
                                          <p:spTgt spid="449589"/>
                                        </p:tgtEl>
                                        <p:attrNameLst>
                                          <p:attrName>ppt_x</p:attrName>
                                        </p:attrNameLst>
                                      </p:cBhvr>
                                      <p:tavLst>
                                        <p:tav tm="0">
                                          <p:val>
                                            <p:strVal val="#ppt_x"/>
                                          </p:val>
                                        </p:tav>
                                        <p:tav tm="100000">
                                          <p:val>
                                            <p:strVal val="#ppt_x"/>
                                          </p:val>
                                        </p:tav>
                                      </p:tavLst>
                                    </p:anim>
                                    <p:anim calcmode="lin" valueType="num">
                                      <p:cBhvr additive="base">
                                        <p:cTn id="110" dur="500" fill="hold"/>
                                        <p:tgtEl>
                                          <p:spTgt spid="44958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449588"/>
                                        </p:tgtEl>
                                        <p:attrNameLst>
                                          <p:attrName>style.visibility</p:attrName>
                                        </p:attrNameLst>
                                      </p:cBhvr>
                                      <p:to>
                                        <p:strVal val="visible"/>
                                      </p:to>
                                    </p:set>
                                    <p:anim calcmode="lin" valueType="num">
                                      <p:cBhvr additive="base">
                                        <p:cTn id="115" dur="500" fill="hold"/>
                                        <p:tgtEl>
                                          <p:spTgt spid="449588"/>
                                        </p:tgtEl>
                                        <p:attrNameLst>
                                          <p:attrName>ppt_x</p:attrName>
                                        </p:attrNameLst>
                                      </p:cBhvr>
                                      <p:tavLst>
                                        <p:tav tm="0">
                                          <p:val>
                                            <p:strVal val="#ppt_x"/>
                                          </p:val>
                                        </p:tav>
                                        <p:tav tm="100000">
                                          <p:val>
                                            <p:strVal val="#ppt_x"/>
                                          </p:val>
                                        </p:tav>
                                      </p:tavLst>
                                    </p:anim>
                                    <p:anim calcmode="lin" valueType="num">
                                      <p:cBhvr additive="base">
                                        <p:cTn id="116" dur="500" fill="hold"/>
                                        <p:tgtEl>
                                          <p:spTgt spid="449588"/>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449590"/>
                                        </p:tgtEl>
                                        <p:attrNameLst>
                                          <p:attrName>style.visibility</p:attrName>
                                        </p:attrNameLst>
                                      </p:cBhvr>
                                      <p:to>
                                        <p:strVal val="visible"/>
                                      </p:to>
                                    </p:set>
                                    <p:anim calcmode="lin" valueType="num">
                                      <p:cBhvr additive="base">
                                        <p:cTn id="121" dur="500" fill="hold"/>
                                        <p:tgtEl>
                                          <p:spTgt spid="449590"/>
                                        </p:tgtEl>
                                        <p:attrNameLst>
                                          <p:attrName>ppt_x</p:attrName>
                                        </p:attrNameLst>
                                      </p:cBhvr>
                                      <p:tavLst>
                                        <p:tav tm="0">
                                          <p:val>
                                            <p:strVal val="#ppt_x"/>
                                          </p:val>
                                        </p:tav>
                                        <p:tav tm="100000">
                                          <p:val>
                                            <p:strVal val="#ppt_x"/>
                                          </p:val>
                                        </p:tav>
                                      </p:tavLst>
                                    </p:anim>
                                    <p:anim calcmode="lin" valueType="num">
                                      <p:cBhvr additive="base">
                                        <p:cTn id="122" dur="500" fill="hold"/>
                                        <p:tgtEl>
                                          <p:spTgt spid="449590"/>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nodeType="clickEffect">
                                  <p:stCondLst>
                                    <p:cond delay="0"/>
                                  </p:stCondLst>
                                  <p:childTnLst>
                                    <p:set>
                                      <p:cBhvr>
                                        <p:cTn id="126" dur="1" fill="hold">
                                          <p:stCondLst>
                                            <p:cond delay="0"/>
                                          </p:stCondLst>
                                        </p:cTn>
                                        <p:tgtEl>
                                          <p:spTgt spid="449591"/>
                                        </p:tgtEl>
                                        <p:attrNameLst>
                                          <p:attrName>style.visibility</p:attrName>
                                        </p:attrNameLst>
                                      </p:cBhvr>
                                      <p:to>
                                        <p:strVal val="visible"/>
                                      </p:to>
                                    </p:set>
                                    <p:anim calcmode="lin" valueType="num">
                                      <p:cBhvr additive="base">
                                        <p:cTn id="127" dur="500" fill="hold"/>
                                        <p:tgtEl>
                                          <p:spTgt spid="449591"/>
                                        </p:tgtEl>
                                        <p:attrNameLst>
                                          <p:attrName>ppt_x</p:attrName>
                                        </p:attrNameLst>
                                      </p:cBhvr>
                                      <p:tavLst>
                                        <p:tav tm="0">
                                          <p:val>
                                            <p:strVal val="#ppt_x"/>
                                          </p:val>
                                        </p:tav>
                                        <p:tav tm="100000">
                                          <p:val>
                                            <p:strVal val="#ppt_x"/>
                                          </p:val>
                                        </p:tav>
                                      </p:tavLst>
                                    </p:anim>
                                    <p:anim calcmode="lin" valueType="num">
                                      <p:cBhvr additive="base">
                                        <p:cTn id="128" dur="500" fill="hold"/>
                                        <p:tgtEl>
                                          <p:spTgt spid="449591"/>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nodeType="clickEffect">
                                  <p:stCondLst>
                                    <p:cond delay="0"/>
                                  </p:stCondLst>
                                  <p:childTnLst>
                                    <p:set>
                                      <p:cBhvr>
                                        <p:cTn id="132" dur="1" fill="hold">
                                          <p:stCondLst>
                                            <p:cond delay="0"/>
                                          </p:stCondLst>
                                        </p:cTn>
                                        <p:tgtEl>
                                          <p:spTgt spid="449594"/>
                                        </p:tgtEl>
                                        <p:attrNameLst>
                                          <p:attrName>style.visibility</p:attrName>
                                        </p:attrNameLst>
                                      </p:cBhvr>
                                      <p:to>
                                        <p:strVal val="visible"/>
                                      </p:to>
                                    </p:set>
                                    <p:anim calcmode="lin" valueType="num">
                                      <p:cBhvr additive="base">
                                        <p:cTn id="133" dur="500" fill="hold"/>
                                        <p:tgtEl>
                                          <p:spTgt spid="449594"/>
                                        </p:tgtEl>
                                        <p:attrNameLst>
                                          <p:attrName>ppt_x</p:attrName>
                                        </p:attrNameLst>
                                      </p:cBhvr>
                                      <p:tavLst>
                                        <p:tav tm="0">
                                          <p:val>
                                            <p:strVal val="#ppt_x"/>
                                          </p:val>
                                        </p:tav>
                                        <p:tav tm="100000">
                                          <p:val>
                                            <p:strVal val="#ppt_x"/>
                                          </p:val>
                                        </p:tav>
                                      </p:tavLst>
                                    </p:anim>
                                    <p:anim calcmode="lin" valueType="num">
                                      <p:cBhvr additive="base">
                                        <p:cTn id="134" dur="500" fill="hold"/>
                                        <p:tgtEl>
                                          <p:spTgt spid="449594"/>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nodeType="clickEffect">
                                  <p:stCondLst>
                                    <p:cond delay="0"/>
                                  </p:stCondLst>
                                  <p:childTnLst>
                                    <p:set>
                                      <p:cBhvr>
                                        <p:cTn id="138" dur="1" fill="hold">
                                          <p:stCondLst>
                                            <p:cond delay="0"/>
                                          </p:stCondLst>
                                        </p:cTn>
                                        <p:tgtEl>
                                          <p:spTgt spid="449593"/>
                                        </p:tgtEl>
                                        <p:attrNameLst>
                                          <p:attrName>style.visibility</p:attrName>
                                        </p:attrNameLst>
                                      </p:cBhvr>
                                      <p:to>
                                        <p:strVal val="visible"/>
                                      </p:to>
                                    </p:set>
                                    <p:anim calcmode="lin" valueType="num">
                                      <p:cBhvr additive="base">
                                        <p:cTn id="139" dur="500" fill="hold"/>
                                        <p:tgtEl>
                                          <p:spTgt spid="449593"/>
                                        </p:tgtEl>
                                        <p:attrNameLst>
                                          <p:attrName>ppt_x</p:attrName>
                                        </p:attrNameLst>
                                      </p:cBhvr>
                                      <p:tavLst>
                                        <p:tav tm="0">
                                          <p:val>
                                            <p:strVal val="#ppt_x"/>
                                          </p:val>
                                        </p:tav>
                                        <p:tav tm="100000">
                                          <p:val>
                                            <p:strVal val="#ppt_x"/>
                                          </p:val>
                                        </p:tav>
                                      </p:tavLst>
                                    </p:anim>
                                    <p:anim calcmode="lin" valueType="num">
                                      <p:cBhvr additive="base">
                                        <p:cTn id="140" dur="500" fill="hold"/>
                                        <p:tgtEl>
                                          <p:spTgt spid="449593"/>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nodeType="clickEffect">
                                  <p:stCondLst>
                                    <p:cond delay="0"/>
                                  </p:stCondLst>
                                  <p:childTnLst>
                                    <p:set>
                                      <p:cBhvr>
                                        <p:cTn id="144" dur="1" fill="hold">
                                          <p:stCondLst>
                                            <p:cond delay="0"/>
                                          </p:stCondLst>
                                        </p:cTn>
                                        <p:tgtEl>
                                          <p:spTgt spid="449592"/>
                                        </p:tgtEl>
                                        <p:attrNameLst>
                                          <p:attrName>style.visibility</p:attrName>
                                        </p:attrNameLst>
                                      </p:cBhvr>
                                      <p:to>
                                        <p:strVal val="visible"/>
                                      </p:to>
                                    </p:set>
                                    <p:anim calcmode="lin" valueType="num">
                                      <p:cBhvr additive="base">
                                        <p:cTn id="145" dur="500" fill="hold"/>
                                        <p:tgtEl>
                                          <p:spTgt spid="449592"/>
                                        </p:tgtEl>
                                        <p:attrNameLst>
                                          <p:attrName>ppt_x</p:attrName>
                                        </p:attrNameLst>
                                      </p:cBhvr>
                                      <p:tavLst>
                                        <p:tav tm="0">
                                          <p:val>
                                            <p:strVal val="#ppt_x"/>
                                          </p:val>
                                        </p:tav>
                                        <p:tav tm="100000">
                                          <p:val>
                                            <p:strVal val="#ppt_x"/>
                                          </p:val>
                                        </p:tav>
                                      </p:tavLst>
                                    </p:anim>
                                    <p:anim calcmode="lin" valueType="num">
                                      <p:cBhvr additive="base">
                                        <p:cTn id="146" dur="500" fill="hold"/>
                                        <p:tgtEl>
                                          <p:spTgt spid="449592"/>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nodeType="clickEffect">
                                  <p:stCondLst>
                                    <p:cond delay="0"/>
                                  </p:stCondLst>
                                  <p:childTnLst>
                                    <p:set>
                                      <p:cBhvr>
                                        <p:cTn id="150" dur="1" fill="hold">
                                          <p:stCondLst>
                                            <p:cond delay="0"/>
                                          </p:stCondLst>
                                        </p:cTn>
                                        <p:tgtEl>
                                          <p:spTgt spid="449595"/>
                                        </p:tgtEl>
                                        <p:attrNameLst>
                                          <p:attrName>style.visibility</p:attrName>
                                        </p:attrNameLst>
                                      </p:cBhvr>
                                      <p:to>
                                        <p:strVal val="visible"/>
                                      </p:to>
                                    </p:set>
                                    <p:anim calcmode="lin" valueType="num">
                                      <p:cBhvr additive="base">
                                        <p:cTn id="151" dur="500" fill="hold"/>
                                        <p:tgtEl>
                                          <p:spTgt spid="449595"/>
                                        </p:tgtEl>
                                        <p:attrNameLst>
                                          <p:attrName>ppt_x</p:attrName>
                                        </p:attrNameLst>
                                      </p:cBhvr>
                                      <p:tavLst>
                                        <p:tav tm="0">
                                          <p:val>
                                            <p:strVal val="#ppt_x"/>
                                          </p:val>
                                        </p:tav>
                                        <p:tav tm="100000">
                                          <p:val>
                                            <p:strVal val="#ppt_x"/>
                                          </p:val>
                                        </p:tav>
                                      </p:tavLst>
                                    </p:anim>
                                    <p:anim calcmode="lin" valueType="num">
                                      <p:cBhvr additive="base">
                                        <p:cTn id="152" dur="500" fill="hold"/>
                                        <p:tgtEl>
                                          <p:spTgt spid="449595"/>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nodeType="clickEffect">
                                  <p:stCondLst>
                                    <p:cond delay="0"/>
                                  </p:stCondLst>
                                  <p:childTnLst>
                                    <p:set>
                                      <p:cBhvr>
                                        <p:cTn id="156" dur="1" fill="hold">
                                          <p:stCondLst>
                                            <p:cond delay="0"/>
                                          </p:stCondLst>
                                        </p:cTn>
                                        <p:tgtEl>
                                          <p:spTgt spid="449596"/>
                                        </p:tgtEl>
                                        <p:attrNameLst>
                                          <p:attrName>style.visibility</p:attrName>
                                        </p:attrNameLst>
                                      </p:cBhvr>
                                      <p:to>
                                        <p:strVal val="visible"/>
                                      </p:to>
                                    </p:set>
                                    <p:anim calcmode="lin" valueType="num">
                                      <p:cBhvr additive="base">
                                        <p:cTn id="157" dur="500" fill="hold"/>
                                        <p:tgtEl>
                                          <p:spTgt spid="449596"/>
                                        </p:tgtEl>
                                        <p:attrNameLst>
                                          <p:attrName>ppt_x</p:attrName>
                                        </p:attrNameLst>
                                      </p:cBhvr>
                                      <p:tavLst>
                                        <p:tav tm="0">
                                          <p:val>
                                            <p:strVal val="#ppt_x"/>
                                          </p:val>
                                        </p:tav>
                                        <p:tav tm="100000">
                                          <p:val>
                                            <p:strVal val="#ppt_x"/>
                                          </p:val>
                                        </p:tav>
                                      </p:tavLst>
                                    </p:anim>
                                    <p:anim calcmode="lin" valueType="num">
                                      <p:cBhvr additive="base">
                                        <p:cTn id="158" dur="500" fill="hold"/>
                                        <p:tgtEl>
                                          <p:spTgt spid="449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42950" y="427038"/>
            <a:ext cx="8420100" cy="914400"/>
          </a:xfrm>
        </p:spPr>
        <p:txBody>
          <a:bodyPr/>
          <a:lstStyle/>
          <a:p>
            <a:r>
              <a:rPr lang="zh-CN" altLang="en-US" smtClean="0">
                <a:latin typeface="华文彩云" panose="02010800040101010101" pitchFamily="2" charset="-122"/>
                <a:ea typeface="华文彩云" panose="02010800040101010101" pitchFamily="2" charset="-122"/>
                <a:hlinkClick r:id="rId2" action="ppaction://hlinksldjump"/>
              </a:rPr>
              <a:t>优先数法</a:t>
            </a:r>
          </a:p>
        </p:txBody>
      </p:sp>
      <p:grpSp>
        <p:nvGrpSpPr>
          <p:cNvPr id="20483" name="Group 81"/>
          <p:cNvGrpSpPr>
            <a:grpSpLocks/>
          </p:cNvGrpSpPr>
          <p:nvPr/>
        </p:nvGrpSpPr>
        <p:grpSpPr bwMode="auto">
          <a:xfrm>
            <a:off x="914400" y="1674813"/>
            <a:ext cx="8077200" cy="4876800"/>
            <a:chOff x="576" y="1056"/>
            <a:chExt cx="5088" cy="3072"/>
          </a:xfrm>
        </p:grpSpPr>
        <p:sp>
          <p:nvSpPr>
            <p:cNvPr id="20486" name="Rectangle 6"/>
            <p:cNvSpPr>
              <a:spLocks noChangeArrowheads="1"/>
            </p:cNvSpPr>
            <p:nvPr/>
          </p:nvSpPr>
          <p:spPr bwMode="auto">
            <a:xfrm>
              <a:off x="720" y="1632"/>
              <a:ext cx="1050" cy="14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87" name="Text Box 11"/>
            <p:cNvSpPr txBox="1">
              <a:spLocks noChangeArrowheads="1"/>
            </p:cNvSpPr>
            <p:nvPr/>
          </p:nvSpPr>
          <p:spPr bwMode="auto">
            <a:xfrm>
              <a:off x="864" y="167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P1</a:t>
              </a:r>
            </a:p>
          </p:txBody>
        </p:sp>
        <p:sp>
          <p:nvSpPr>
            <p:cNvPr id="14344" name="Freeform 12"/>
            <p:cNvSpPr>
              <a:spLocks/>
            </p:cNvSpPr>
            <p:nvPr/>
          </p:nvSpPr>
          <p:spPr bwMode="auto">
            <a:xfrm>
              <a:off x="1442" y="1656"/>
              <a:ext cx="754" cy="1272"/>
            </a:xfrm>
            <a:custGeom>
              <a:avLst/>
              <a:gdLst>
                <a:gd name="T0" fmla="*/ 0 w 852"/>
                <a:gd name="T1" fmla="*/ 1272 h 1272"/>
                <a:gd name="T2" fmla="*/ 551 w 852"/>
                <a:gd name="T3" fmla="*/ 1272 h 1272"/>
                <a:gd name="T4" fmla="*/ 551 w 852"/>
                <a:gd name="T5" fmla="*/ 0 h 1272"/>
                <a:gd name="T6" fmla="*/ 852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20489" name="Rectangle 15"/>
            <p:cNvSpPr>
              <a:spLocks noChangeArrowheads="1"/>
            </p:cNvSpPr>
            <p:nvPr/>
          </p:nvSpPr>
          <p:spPr bwMode="auto">
            <a:xfrm>
              <a:off x="2256" y="1632"/>
              <a:ext cx="1056" cy="14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90" name="Text Box 20"/>
            <p:cNvSpPr txBox="1">
              <a:spLocks noChangeArrowheads="1"/>
            </p:cNvSpPr>
            <p:nvPr/>
          </p:nvSpPr>
          <p:spPr bwMode="auto">
            <a:xfrm>
              <a:off x="2400" y="167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P2</a:t>
              </a:r>
            </a:p>
          </p:txBody>
        </p:sp>
        <p:sp>
          <p:nvSpPr>
            <p:cNvPr id="14349" name="Freeform 22"/>
            <p:cNvSpPr>
              <a:spLocks/>
            </p:cNvSpPr>
            <p:nvPr/>
          </p:nvSpPr>
          <p:spPr bwMode="auto">
            <a:xfrm>
              <a:off x="2976" y="1680"/>
              <a:ext cx="672" cy="1248"/>
            </a:xfrm>
            <a:custGeom>
              <a:avLst/>
              <a:gdLst>
                <a:gd name="T0" fmla="*/ 0 w 852"/>
                <a:gd name="T1" fmla="*/ 1224 h 1272"/>
                <a:gd name="T2" fmla="*/ 343 w 852"/>
                <a:gd name="T3" fmla="*/ 1224 h 1272"/>
                <a:gd name="T4" fmla="*/ 343 w 852"/>
                <a:gd name="T5" fmla="*/ 0 h 1272"/>
                <a:gd name="T6" fmla="*/ 530 w 852"/>
                <a:gd name="T7" fmla="*/ 0 h 1272"/>
                <a:gd name="T8" fmla="*/ 0 60000 65536"/>
                <a:gd name="T9" fmla="*/ 0 60000 65536"/>
                <a:gd name="T10" fmla="*/ 0 60000 65536"/>
                <a:gd name="T11" fmla="*/ 0 60000 65536"/>
                <a:gd name="T12" fmla="*/ 0 w 852"/>
                <a:gd name="T13" fmla="*/ 0 h 1272"/>
                <a:gd name="T14" fmla="*/ 852 w 852"/>
                <a:gd name="T15" fmla="*/ 1272 h 1272"/>
              </a:gdLst>
              <a:ahLst/>
              <a:cxnLst>
                <a:cxn ang="T8">
                  <a:pos x="T0" y="T1"/>
                </a:cxn>
                <a:cxn ang="T9">
                  <a:pos x="T2" y="T3"/>
                </a:cxn>
                <a:cxn ang="T10">
                  <a:pos x="T4" y="T5"/>
                </a:cxn>
                <a:cxn ang="T11">
                  <a:pos x="T6" y="T7"/>
                </a:cxn>
              </a:cxnLst>
              <a:rect l="T12" t="T13" r="T14" b="T15"/>
              <a:pathLst>
                <a:path w="852" h="1272">
                  <a:moveTo>
                    <a:pt x="0" y="1272"/>
                  </a:moveTo>
                  <a:lnTo>
                    <a:pt x="551" y="1272"/>
                  </a:lnTo>
                  <a:lnTo>
                    <a:pt x="551" y="0"/>
                  </a:lnTo>
                  <a:lnTo>
                    <a:pt x="852" y="0"/>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20492" name="Text Box 23"/>
            <p:cNvSpPr txBox="1">
              <a:spLocks noChangeArrowheads="1"/>
            </p:cNvSpPr>
            <p:nvPr/>
          </p:nvSpPr>
          <p:spPr bwMode="auto">
            <a:xfrm>
              <a:off x="3456" y="1476"/>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endParaRPr lang="zh-CN" altLang="en-US" sz="3600"/>
            </a:p>
          </p:txBody>
        </p:sp>
        <p:sp>
          <p:nvSpPr>
            <p:cNvPr id="14351" name="Line 24"/>
            <p:cNvSpPr>
              <a:spLocks noChangeShapeType="1"/>
            </p:cNvSpPr>
            <p:nvPr/>
          </p:nvSpPr>
          <p:spPr bwMode="auto">
            <a:xfrm>
              <a:off x="4128" y="1680"/>
              <a:ext cx="384" cy="0"/>
            </a:xfrm>
            <a:prstGeom prst="line">
              <a:avLst/>
            </a:pr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20494" name="Rectangle 25"/>
            <p:cNvSpPr>
              <a:spLocks noChangeArrowheads="1"/>
            </p:cNvSpPr>
            <p:nvPr/>
          </p:nvSpPr>
          <p:spPr bwMode="auto">
            <a:xfrm>
              <a:off x="672" y="1104"/>
              <a:ext cx="864" cy="288"/>
            </a:xfrm>
            <a:prstGeom prst="rect">
              <a:avLst/>
            </a:prstGeom>
            <a:noFill/>
            <a:ln w="9525">
              <a:solidFill>
                <a:srgbClr val="FF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9966"/>
                  </a:solidFill>
                </a:rPr>
                <a:t>     链头</a:t>
              </a:r>
            </a:p>
          </p:txBody>
        </p:sp>
        <p:sp>
          <p:nvSpPr>
            <p:cNvPr id="14353" name="Freeform 26"/>
            <p:cNvSpPr>
              <a:spLocks/>
            </p:cNvSpPr>
            <p:nvPr/>
          </p:nvSpPr>
          <p:spPr bwMode="auto">
            <a:xfrm>
              <a:off x="576" y="1200"/>
              <a:ext cx="312" cy="552"/>
            </a:xfrm>
            <a:custGeom>
              <a:avLst/>
              <a:gdLst>
                <a:gd name="T0" fmla="*/ 312 w 312"/>
                <a:gd name="T1" fmla="*/ 0 h 552"/>
                <a:gd name="T2" fmla="*/ 0 w 312"/>
                <a:gd name="T3" fmla="*/ 0 h 552"/>
                <a:gd name="T4" fmla="*/ 0 w 312"/>
                <a:gd name="T5" fmla="*/ 552 h 552"/>
                <a:gd name="T6" fmla="*/ 133 w 312"/>
                <a:gd name="T7" fmla="*/ 552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sp>
          <p:nvSpPr>
            <p:cNvPr id="20496" name="Rectangle 29">
              <a:hlinkClick r:id="rId3" action="ppaction://hlinksldjump"/>
            </p:cNvPr>
            <p:cNvSpPr>
              <a:spLocks noChangeArrowheads="1"/>
            </p:cNvSpPr>
            <p:nvPr/>
          </p:nvSpPr>
          <p:spPr bwMode="auto">
            <a:xfrm>
              <a:off x="4512" y="1632"/>
              <a:ext cx="1057" cy="14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97" name="Text Box 34"/>
            <p:cNvSpPr txBox="1">
              <a:spLocks noChangeArrowheads="1"/>
            </p:cNvSpPr>
            <p:nvPr/>
          </p:nvSpPr>
          <p:spPr bwMode="auto">
            <a:xfrm>
              <a:off x="4656" y="167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t>Pn</a:t>
              </a:r>
            </a:p>
          </p:txBody>
        </p:sp>
        <p:sp>
          <p:nvSpPr>
            <p:cNvPr id="20498" name="Text Box 35"/>
            <p:cNvSpPr txBox="1">
              <a:spLocks noChangeArrowheads="1"/>
            </p:cNvSpPr>
            <p:nvPr/>
          </p:nvSpPr>
          <p:spPr bwMode="auto">
            <a:xfrm>
              <a:off x="4656" y="2716"/>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Symbol" panose="05050102010706020507" pitchFamily="18" charset="2"/>
                </a:rPr>
                <a:t></a:t>
              </a:r>
              <a:endParaRPr lang="zh-CN" altLang="en-US" sz="3600"/>
            </a:p>
          </p:txBody>
        </p:sp>
        <p:sp>
          <p:nvSpPr>
            <p:cNvPr id="20499" name="Text Box 36"/>
            <p:cNvSpPr txBox="1">
              <a:spLocks noChangeArrowheads="1"/>
            </p:cNvSpPr>
            <p:nvPr/>
          </p:nvSpPr>
          <p:spPr bwMode="auto">
            <a:xfrm>
              <a:off x="1968" y="1056"/>
              <a:ext cx="3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i="1"/>
                <a:t>就绪队列按进程的</a:t>
              </a:r>
              <a:r>
                <a:rPr lang="zh-CN" altLang="en-US" i="1">
                  <a:solidFill>
                    <a:srgbClr val="FF00FF"/>
                  </a:solidFill>
                </a:rPr>
                <a:t>优先级</a:t>
              </a:r>
              <a:r>
                <a:rPr lang="zh-CN" altLang="en-US" i="1"/>
                <a:t>排序</a:t>
              </a:r>
            </a:p>
          </p:txBody>
        </p:sp>
        <p:grpSp>
          <p:nvGrpSpPr>
            <p:cNvPr id="20500" name="Group 37"/>
            <p:cNvGrpSpPr>
              <a:grpSpLocks/>
            </p:cNvGrpSpPr>
            <p:nvPr/>
          </p:nvGrpSpPr>
          <p:grpSpPr bwMode="auto">
            <a:xfrm>
              <a:off x="2064" y="2688"/>
              <a:ext cx="720" cy="1152"/>
              <a:chOff x="528" y="2640"/>
              <a:chExt cx="720" cy="1152"/>
            </a:xfrm>
          </p:grpSpPr>
          <p:sp>
            <p:nvSpPr>
              <p:cNvPr id="20537" name="Rectangle 38"/>
              <p:cNvSpPr>
                <a:spLocks noChangeArrowheads="1"/>
              </p:cNvSpPr>
              <p:nvPr/>
            </p:nvSpPr>
            <p:spPr bwMode="auto">
              <a:xfrm>
                <a:off x="672" y="3312"/>
                <a:ext cx="576" cy="480"/>
              </a:xfrm>
              <a:prstGeom prst="rect">
                <a:avLst/>
              </a:prstGeom>
              <a:noFill/>
              <a:ln w="28575">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程序2</a:t>
                </a:r>
              </a:p>
            </p:txBody>
          </p:sp>
          <p:sp>
            <p:nvSpPr>
              <p:cNvPr id="14399" name="Freeform 39"/>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20501" name="Group 41"/>
            <p:cNvGrpSpPr>
              <a:grpSpLocks/>
            </p:cNvGrpSpPr>
            <p:nvPr/>
          </p:nvGrpSpPr>
          <p:grpSpPr bwMode="auto">
            <a:xfrm>
              <a:off x="576" y="2688"/>
              <a:ext cx="720" cy="1152"/>
              <a:chOff x="528" y="2640"/>
              <a:chExt cx="720" cy="1152"/>
            </a:xfrm>
          </p:grpSpPr>
          <p:sp>
            <p:nvSpPr>
              <p:cNvPr id="20535" name="Rectangle 42"/>
              <p:cNvSpPr>
                <a:spLocks noChangeArrowheads="1"/>
              </p:cNvSpPr>
              <p:nvPr/>
            </p:nvSpPr>
            <p:spPr bwMode="auto">
              <a:xfrm>
                <a:off x="672" y="3312"/>
                <a:ext cx="576" cy="480"/>
              </a:xfrm>
              <a:prstGeom prst="rect">
                <a:avLst/>
              </a:prstGeom>
              <a:noFill/>
              <a:ln w="28575">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程序1</a:t>
                </a:r>
              </a:p>
            </p:txBody>
          </p:sp>
          <p:sp>
            <p:nvSpPr>
              <p:cNvPr id="14396" name="Freeform 43"/>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grpSp>
          <p:nvGrpSpPr>
            <p:cNvPr id="20502" name="Group 45"/>
            <p:cNvGrpSpPr>
              <a:grpSpLocks/>
            </p:cNvGrpSpPr>
            <p:nvPr/>
          </p:nvGrpSpPr>
          <p:grpSpPr bwMode="auto">
            <a:xfrm>
              <a:off x="4320" y="2688"/>
              <a:ext cx="720" cy="1152"/>
              <a:chOff x="528" y="2640"/>
              <a:chExt cx="720" cy="1152"/>
            </a:xfrm>
          </p:grpSpPr>
          <p:sp>
            <p:nvSpPr>
              <p:cNvPr id="20533" name="Rectangle 46"/>
              <p:cNvSpPr>
                <a:spLocks noChangeArrowheads="1"/>
              </p:cNvSpPr>
              <p:nvPr/>
            </p:nvSpPr>
            <p:spPr bwMode="auto">
              <a:xfrm>
                <a:off x="672" y="3312"/>
                <a:ext cx="576" cy="480"/>
              </a:xfrm>
              <a:prstGeom prst="rect">
                <a:avLst/>
              </a:prstGeom>
              <a:noFill/>
              <a:ln w="28575">
                <a:solidFill>
                  <a:srgbClr val="66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66FF66"/>
                    </a:solidFill>
                  </a:rPr>
                  <a:t>程序</a:t>
                </a:r>
                <a:r>
                  <a:rPr lang="en-US" altLang="zh-CN">
                    <a:solidFill>
                      <a:srgbClr val="66FF66"/>
                    </a:solidFill>
                  </a:rPr>
                  <a:t>n</a:t>
                </a:r>
              </a:p>
            </p:txBody>
          </p:sp>
          <p:sp>
            <p:nvSpPr>
              <p:cNvPr id="14393" name="Freeform 47"/>
              <p:cNvSpPr>
                <a:spLocks/>
              </p:cNvSpPr>
              <p:nvPr/>
            </p:nvSpPr>
            <p:spPr bwMode="auto">
              <a:xfrm>
                <a:off x="528" y="2640"/>
                <a:ext cx="336" cy="720"/>
              </a:xfrm>
              <a:custGeom>
                <a:avLst/>
                <a:gdLst>
                  <a:gd name="T0" fmla="*/ 362 w 312"/>
                  <a:gd name="T1" fmla="*/ 0 h 552"/>
                  <a:gd name="T2" fmla="*/ 0 w 312"/>
                  <a:gd name="T3" fmla="*/ 0 h 552"/>
                  <a:gd name="T4" fmla="*/ 0 w 312"/>
                  <a:gd name="T5" fmla="*/ 939 h 552"/>
                  <a:gd name="T6" fmla="*/ 154 w 312"/>
                  <a:gd name="T7" fmla="*/ 939 h 552"/>
                  <a:gd name="T8" fmla="*/ 0 60000 65536"/>
                  <a:gd name="T9" fmla="*/ 0 60000 65536"/>
                  <a:gd name="T10" fmla="*/ 0 60000 65536"/>
                  <a:gd name="T11" fmla="*/ 0 60000 65536"/>
                  <a:gd name="T12" fmla="*/ 0 w 312"/>
                  <a:gd name="T13" fmla="*/ 0 h 552"/>
                  <a:gd name="T14" fmla="*/ 312 w 312"/>
                  <a:gd name="T15" fmla="*/ 552 h 552"/>
                </a:gdLst>
                <a:ahLst/>
                <a:cxnLst>
                  <a:cxn ang="T8">
                    <a:pos x="T0" y="T1"/>
                  </a:cxn>
                  <a:cxn ang="T9">
                    <a:pos x="T2" y="T3"/>
                  </a:cxn>
                  <a:cxn ang="T10">
                    <a:pos x="T4" y="T5"/>
                  </a:cxn>
                  <a:cxn ang="T11">
                    <a:pos x="T6" y="T7"/>
                  </a:cxn>
                </a:cxnLst>
                <a:rect l="T12" t="T13" r="T14" b="T15"/>
                <a:pathLst>
                  <a:path w="312" h="552">
                    <a:moveTo>
                      <a:pt x="312" y="0"/>
                    </a:moveTo>
                    <a:lnTo>
                      <a:pt x="0" y="0"/>
                    </a:lnTo>
                    <a:lnTo>
                      <a:pt x="0" y="552"/>
                    </a:lnTo>
                    <a:lnTo>
                      <a:pt x="133" y="552"/>
                    </a:lnTo>
                  </a:path>
                </a:pathLst>
              </a:custGeom>
              <a:ln w="38100">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p>
            </p:txBody>
          </p:sp>
        </p:grpSp>
        <p:sp>
          <p:nvSpPr>
            <p:cNvPr id="20503" name="Text Box 49"/>
            <p:cNvSpPr txBox="1">
              <a:spLocks noChangeArrowheads="1"/>
            </p:cNvSpPr>
            <p:nvPr/>
          </p:nvSpPr>
          <p:spPr bwMode="auto">
            <a:xfrm>
              <a:off x="3024" y="3360"/>
              <a:ext cx="11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sym typeface="MT Extra" pitchFamily="18" charset="2"/>
                </a:rPr>
                <a:t>……</a:t>
              </a:r>
            </a:p>
          </p:txBody>
        </p:sp>
        <p:sp>
          <p:nvSpPr>
            <p:cNvPr id="20504" name="Text Box 50"/>
            <p:cNvSpPr txBox="1">
              <a:spLocks noChangeArrowheads="1"/>
            </p:cNvSpPr>
            <p:nvPr/>
          </p:nvSpPr>
          <p:spPr bwMode="auto">
            <a:xfrm>
              <a:off x="2976" y="384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20505" name="Text Box 52"/>
            <p:cNvSpPr txBox="1">
              <a:spLocks noChangeArrowheads="1"/>
            </p:cNvSpPr>
            <p:nvPr/>
          </p:nvSpPr>
          <p:spPr bwMode="auto">
            <a:xfrm>
              <a:off x="671" y="2387"/>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20506" name="AutoShape 57"/>
            <p:cNvSpPr>
              <a:spLocks noChangeArrowheads="1"/>
            </p:cNvSpPr>
            <p:nvPr/>
          </p:nvSpPr>
          <p:spPr bwMode="auto">
            <a:xfrm>
              <a:off x="4608" y="1152"/>
              <a:ext cx="288" cy="96"/>
            </a:xfrm>
            <a:prstGeom prst="rightArrow">
              <a:avLst>
                <a:gd name="adj1" fmla="val 50000"/>
                <a:gd name="adj2" fmla="val 75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20507" name="Group 61"/>
            <p:cNvGrpSpPr>
              <a:grpSpLocks/>
            </p:cNvGrpSpPr>
            <p:nvPr/>
          </p:nvGrpSpPr>
          <p:grpSpPr bwMode="auto">
            <a:xfrm>
              <a:off x="720" y="1848"/>
              <a:ext cx="1050" cy="984"/>
              <a:chOff x="720" y="1848"/>
              <a:chExt cx="1050" cy="984"/>
            </a:xfrm>
          </p:grpSpPr>
          <p:sp>
            <p:nvSpPr>
              <p:cNvPr id="20526" name="Line 7"/>
              <p:cNvSpPr>
                <a:spLocks noChangeShapeType="1"/>
              </p:cNvSpPr>
              <p:nvPr/>
            </p:nvSpPr>
            <p:spPr bwMode="auto">
              <a:xfrm>
                <a:off x="720" y="1872"/>
                <a:ext cx="1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8"/>
              <p:cNvSpPr>
                <a:spLocks noChangeShapeType="1"/>
              </p:cNvSpPr>
              <p:nvPr/>
            </p:nvSpPr>
            <p:spPr bwMode="auto">
              <a:xfrm>
                <a:off x="720" y="2352"/>
                <a:ext cx="1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8" name="Line 9"/>
              <p:cNvSpPr>
                <a:spLocks noChangeShapeType="1"/>
              </p:cNvSpPr>
              <p:nvPr/>
            </p:nvSpPr>
            <p:spPr bwMode="auto">
              <a:xfrm>
                <a:off x="720" y="2592"/>
                <a:ext cx="1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9" name="Line 10"/>
              <p:cNvSpPr>
                <a:spLocks noChangeShapeType="1"/>
              </p:cNvSpPr>
              <p:nvPr/>
            </p:nvSpPr>
            <p:spPr bwMode="auto">
              <a:xfrm>
                <a:off x="720" y="2832"/>
                <a:ext cx="1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0" name="Text Box 54"/>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20531" name="Line 59"/>
              <p:cNvSpPr>
                <a:spLocks noChangeShapeType="1"/>
              </p:cNvSpPr>
              <p:nvPr/>
            </p:nvSpPr>
            <p:spPr bwMode="auto">
              <a:xfrm>
                <a:off x="720" y="2088"/>
                <a:ext cx="1050" cy="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2" name="Text Box 60"/>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优先级</a:t>
                </a:r>
                <a:endParaRPr lang="zh-CN" altLang="en-US" sz="2000">
                  <a:solidFill>
                    <a:srgbClr val="99CCFF"/>
                  </a:solidFill>
                </a:endParaRPr>
              </a:p>
            </p:txBody>
          </p:sp>
        </p:grpSp>
        <p:grpSp>
          <p:nvGrpSpPr>
            <p:cNvPr id="20508" name="Group 62"/>
            <p:cNvGrpSpPr>
              <a:grpSpLocks/>
            </p:cNvGrpSpPr>
            <p:nvPr/>
          </p:nvGrpSpPr>
          <p:grpSpPr bwMode="auto">
            <a:xfrm>
              <a:off x="2256" y="1872"/>
              <a:ext cx="1056" cy="984"/>
              <a:chOff x="720" y="1848"/>
              <a:chExt cx="1056" cy="984"/>
            </a:xfrm>
          </p:grpSpPr>
          <p:sp>
            <p:nvSpPr>
              <p:cNvPr id="20519" name="Line 63"/>
              <p:cNvSpPr>
                <a:spLocks noChangeShapeType="1"/>
              </p:cNvSpPr>
              <p:nvPr/>
            </p:nvSpPr>
            <p:spPr bwMode="auto">
              <a:xfrm flipV="1">
                <a:off x="720" y="1856"/>
                <a:ext cx="1056" cy="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Line 64"/>
              <p:cNvSpPr>
                <a:spLocks noChangeShapeType="1"/>
              </p:cNvSpPr>
              <p:nvPr/>
            </p:nvSpPr>
            <p:spPr bwMode="auto">
              <a:xfrm>
                <a:off x="720" y="2352"/>
                <a:ext cx="1056" cy="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65"/>
              <p:cNvSpPr>
                <a:spLocks noChangeShapeType="1"/>
              </p:cNvSpPr>
              <p:nvPr/>
            </p:nvSpPr>
            <p:spPr bwMode="auto">
              <a:xfrm>
                <a:off x="720" y="2592"/>
                <a:ext cx="1056" cy="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66"/>
              <p:cNvSpPr>
                <a:spLocks noChangeShapeType="1"/>
              </p:cNvSpPr>
              <p:nvPr/>
            </p:nvSpPr>
            <p:spPr bwMode="auto">
              <a:xfrm>
                <a:off x="720" y="2832"/>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Text Box 67"/>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20524" name="Line 68"/>
              <p:cNvSpPr>
                <a:spLocks noChangeShapeType="1"/>
              </p:cNvSpPr>
              <p:nvPr/>
            </p:nvSpPr>
            <p:spPr bwMode="auto">
              <a:xfrm>
                <a:off x="720" y="2088"/>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Text Box 69"/>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优先级</a:t>
                </a:r>
                <a:endParaRPr lang="zh-CN" altLang="en-US" sz="2000">
                  <a:solidFill>
                    <a:srgbClr val="99CCFF"/>
                  </a:solidFill>
                </a:endParaRPr>
              </a:p>
            </p:txBody>
          </p:sp>
        </p:grpSp>
        <p:grpSp>
          <p:nvGrpSpPr>
            <p:cNvPr id="20509" name="Group 70"/>
            <p:cNvGrpSpPr>
              <a:grpSpLocks/>
            </p:cNvGrpSpPr>
            <p:nvPr/>
          </p:nvGrpSpPr>
          <p:grpSpPr bwMode="auto">
            <a:xfrm>
              <a:off x="4512" y="1872"/>
              <a:ext cx="1057" cy="984"/>
              <a:chOff x="720" y="1848"/>
              <a:chExt cx="1057" cy="984"/>
            </a:xfrm>
          </p:grpSpPr>
          <p:sp>
            <p:nvSpPr>
              <p:cNvPr id="20512" name="Line 71"/>
              <p:cNvSpPr>
                <a:spLocks noChangeShapeType="1"/>
              </p:cNvSpPr>
              <p:nvPr/>
            </p:nvSpPr>
            <p:spPr bwMode="auto">
              <a:xfrm>
                <a:off x="720" y="1872"/>
                <a:ext cx="105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72"/>
              <p:cNvSpPr>
                <a:spLocks noChangeShapeType="1"/>
              </p:cNvSpPr>
              <p:nvPr/>
            </p:nvSpPr>
            <p:spPr bwMode="auto">
              <a:xfrm>
                <a:off x="720" y="2352"/>
                <a:ext cx="1057" cy="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73"/>
              <p:cNvSpPr>
                <a:spLocks noChangeShapeType="1"/>
              </p:cNvSpPr>
              <p:nvPr/>
            </p:nvSpPr>
            <p:spPr bwMode="auto">
              <a:xfrm>
                <a:off x="720" y="2592"/>
                <a:ext cx="105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74"/>
              <p:cNvSpPr>
                <a:spLocks noChangeShapeType="1"/>
              </p:cNvSpPr>
              <p:nvPr/>
            </p:nvSpPr>
            <p:spPr bwMode="auto">
              <a:xfrm flipV="1">
                <a:off x="720" y="2832"/>
                <a:ext cx="105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Text Box 75"/>
              <p:cNvSpPr txBox="1">
                <a:spLocks noChangeArrowheads="1"/>
              </p:cNvSpPr>
              <p:nvPr/>
            </p:nvSpPr>
            <p:spPr bwMode="auto">
              <a:xfrm>
                <a:off x="816" y="184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FF00"/>
                    </a:solidFill>
                    <a:sym typeface="MT Extra" pitchFamily="18" charset="2"/>
                  </a:rPr>
                  <a:t>就绪</a:t>
                </a:r>
                <a:r>
                  <a:rPr lang="zh-CN" altLang="en-US" sz="2000">
                    <a:sym typeface="MT Extra" pitchFamily="18" charset="2"/>
                  </a:rPr>
                  <a:t>状态</a:t>
                </a:r>
                <a:endParaRPr lang="zh-CN" altLang="en-US" sz="2000"/>
              </a:p>
            </p:txBody>
          </p:sp>
          <p:sp>
            <p:nvSpPr>
              <p:cNvPr id="20517" name="Line 76"/>
              <p:cNvSpPr>
                <a:spLocks noChangeShapeType="1"/>
              </p:cNvSpPr>
              <p:nvPr/>
            </p:nvSpPr>
            <p:spPr bwMode="auto">
              <a:xfrm>
                <a:off x="720" y="2088"/>
                <a:ext cx="1057" cy="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Text Box 77"/>
              <p:cNvSpPr txBox="1">
                <a:spLocks noChangeArrowheads="1"/>
              </p:cNvSpPr>
              <p:nvPr/>
            </p:nvSpPr>
            <p:spPr bwMode="auto">
              <a:xfrm>
                <a:off x="816" y="21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99CCFF"/>
                    </a:solidFill>
                    <a:sym typeface="MT Extra" pitchFamily="18" charset="2"/>
                  </a:rPr>
                  <a:t>优先级</a:t>
                </a:r>
                <a:endParaRPr lang="zh-CN" altLang="en-US" sz="2000">
                  <a:solidFill>
                    <a:srgbClr val="99CCFF"/>
                  </a:solidFill>
                </a:endParaRPr>
              </a:p>
            </p:txBody>
          </p:sp>
        </p:grpSp>
        <p:sp>
          <p:nvSpPr>
            <p:cNvPr id="20510" name="Text Box 78"/>
            <p:cNvSpPr txBox="1">
              <a:spLocks noChangeArrowheads="1"/>
            </p:cNvSpPr>
            <p:nvPr/>
          </p:nvSpPr>
          <p:spPr bwMode="auto">
            <a:xfrm>
              <a:off x="2192" y="2387"/>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sp>
          <p:nvSpPr>
            <p:cNvPr id="20511" name="Text Box 79"/>
            <p:cNvSpPr txBox="1">
              <a:spLocks noChangeArrowheads="1"/>
            </p:cNvSpPr>
            <p:nvPr/>
          </p:nvSpPr>
          <p:spPr bwMode="auto">
            <a:xfrm>
              <a:off x="4464" y="2396"/>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a:t>中断现场保护区</a:t>
              </a:r>
            </a:p>
          </p:txBody>
        </p:sp>
      </p:grpSp>
      <p:sp>
        <p:nvSpPr>
          <p:cNvPr id="20484" name="Text Box 82"/>
          <p:cNvSpPr txBox="1">
            <a:spLocks noChangeArrowheads="1"/>
          </p:cNvSpPr>
          <p:nvPr/>
        </p:nvSpPr>
        <p:spPr bwMode="auto">
          <a:xfrm>
            <a:off x="631825" y="66436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b="0"/>
          </a:p>
        </p:txBody>
      </p:sp>
      <p:sp>
        <p:nvSpPr>
          <p:cNvPr id="20485" name="Text Box 83"/>
          <p:cNvSpPr txBox="1">
            <a:spLocks noChangeArrowheads="1"/>
          </p:cNvSpPr>
          <p:nvPr/>
        </p:nvSpPr>
        <p:spPr bwMode="auto">
          <a:xfrm>
            <a:off x="1044575" y="6308725"/>
            <a:ext cx="441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solidFill>
                  <a:srgbClr val="FF00FF"/>
                </a:solidFill>
              </a:rPr>
              <a:t>静态优先权、动态优先权</a:t>
            </a: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kumimoji="1" lang="zh-CN" altLang="en-US" smtClean="0">
                <a:ea typeface="华文彩云" panose="02010800040101010101" pitchFamily="2" charset="-122"/>
              </a:rPr>
              <a:t>处理机调度的基本概念</a:t>
            </a:r>
          </a:p>
        </p:txBody>
      </p:sp>
      <p:sp>
        <p:nvSpPr>
          <p:cNvPr id="3075" name="Rectangle 3"/>
          <p:cNvSpPr>
            <a:spLocks noGrp="1" noChangeArrowheads="1"/>
          </p:cNvSpPr>
          <p:nvPr>
            <p:ph type="body" idx="1"/>
          </p:nvPr>
        </p:nvSpPr>
        <p:spPr/>
        <p:txBody>
          <a:bodyPr/>
          <a:lstStyle/>
          <a:p>
            <a:pPr>
              <a:lnSpc>
                <a:spcPct val="90000"/>
              </a:lnSpc>
            </a:pPr>
            <a:r>
              <a:rPr lang="zh-CN" altLang="en-US" b="1" smtClean="0"/>
              <a:t>  分级调度</a:t>
            </a:r>
          </a:p>
          <a:p>
            <a:pPr lvl="1">
              <a:lnSpc>
                <a:spcPct val="90000"/>
              </a:lnSpc>
            </a:pPr>
            <a:r>
              <a:rPr lang="zh-CN" altLang="en-US" b="1" smtClean="0"/>
              <a:t>高级调度</a:t>
            </a:r>
          </a:p>
          <a:p>
            <a:pPr lvl="1">
              <a:lnSpc>
                <a:spcPct val="90000"/>
              </a:lnSpc>
            </a:pPr>
            <a:r>
              <a:rPr lang="zh-CN" altLang="en-US" b="1" smtClean="0"/>
              <a:t>中级调度</a:t>
            </a:r>
          </a:p>
          <a:p>
            <a:pPr lvl="1">
              <a:lnSpc>
                <a:spcPct val="90000"/>
              </a:lnSpc>
            </a:pPr>
            <a:r>
              <a:rPr lang="zh-CN" altLang="en-US" b="1" smtClean="0"/>
              <a:t>低级调度</a:t>
            </a:r>
          </a:p>
          <a:p>
            <a:pPr>
              <a:lnSpc>
                <a:spcPct val="90000"/>
              </a:lnSpc>
            </a:pPr>
            <a:r>
              <a:rPr lang="zh-CN" altLang="en-US" b="1" smtClean="0"/>
              <a:t>调度队列模型</a:t>
            </a:r>
          </a:p>
          <a:p>
            <a:pPr lvl="1">
              <a:lnSpc>
                <a:spcPct val="90000"/>
              </a:lnSpc>
            </a:pPr>
            <a:r>
              <a:rPr lang="zh-CN" altLang="en-US" b="1" smtClean="0"/>
              <a:t>仅有低级调度的调度队列模型</a:t>
            </a:r>
          </a:p>
          <a:p>
            <a:pPr lvl="1">
              <a:lnSpc>
                <a:spcPct val="90000"/>
              </a:lnSpc>
            </a:pPr>
            <a:r>
              <a:rPr lang="zh-CN" altLang="en-US" b="1" smtClean="0"/>
              <a:t>具有高级和低级调度的调度队列模型</a:t>
            </a:r>
          </a:p>
          <a:p>
            <a:pPr lvl="1">
              <a:lnSpc>
                <a:spcPct val="90000"/>
              </a:lnSpc>
            </a:pPr>
            <a:r>
              <a:rPr lang="zh-CN" altLang="en-US" b="1" smtClean="0"/>
              <a:t>具有三级调度的调度队列模型</a:t>
            </a:r>
          </a:p>
          <a:p>
            <a:pPr>
              <a:lnSpc>
                <a:spcPct val="90000"/>
              </a:lnSpc>
            </a:pPr>
            <a:r>
              <a:rPr kumimoji="1" lang="zh-CN" altLang="en-US" b="1" smtClean="0"/>
              <a:t>选择调度方式和调度算法的若干准则</a:t>
            </a:r>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42950" y="404813"/>
            <a:ext cx="8420100" cy="1143000"/>
          </a:xfrm>
        </p:spPr>
        <p:txBody>
          <a:bodyPr/>
          <a:lstStyle/>
          <a:p>
            <a:r>
              <a:rPr lang="zh-CN" altLang="en-US" smtClean="0">
                <a:latin typeface="华文彩云" panose="02010800040101010101" pitchFamily="2" charset="-122"/>
                <a:ea typeface="华文彩云" panose="02010800040101010101" pitchFamily="2" charset="-122"/>
                <a:hlinkClick r:id="rId2" action="ppaction://hlinksldjump"/>
              </a:rPr>
              <a:t>优先数法</a:t>
            </a:r>
            <a:endParaRPr lang="zh-CN" altLang="en-US" smtClean="0">
              <a:latin typeface="华文彩云" panose="02010800040101010101" pitchFamily="2" charset="-122"/>
              <a:ea typeface="华文彩云" panose="02010800040101010101" pitchFamily="2" charset="-122"/>
            </a:endParaRPr>
          </a:p>
        </p:txBody>
      </p:sp>
      <p:sp>
        <p:nvSpPr>
          <p:cNvPr id="21507" name="Rectangle 3"/>
          <p:cNvSpPr>
            <a:spLocks noGrp="1" noChangeArrowheads="1"/>
          </p:cNvSpPr>
          <p:nvPr>
            <p:ph type="body" idx="1"/>
          </p:nvPr>
        </p:nvSpPr>
        <p:spPr>
          <a:xfrm>
            <a:off x="742950" y="1700213"/>
            <a:ext cx="8420100" cy="5157787"/>
          </a:xfrm>
        </p:spPr>
        <p:txBody>
          <a:bodyPr/>
          <a:lstStyle/>
          <a:p>
            <a:pPr>
              <a:lnSpc>
                <a:spcPct val="120000"/>
              </a:lnSpc>
              <a:spcBef>
                <a:spcPct val="10000"/>
              </a:spcBef>
            </a:pPr>
            <a:r>
              <a:rPr lang="zh-CN" altLang="en-US" b="1" smtClean="0">
                <a:latin typeface="宋体" panose="02010600030101010101" pitchFamily="2" charset="-122"/>
              </a:rPr>
              <a:t>优先数法分两种情况：</a:t>
            </a:r>
          </a:p>
          <a:p>
            <a:pPr lvl="1">
              <a:lnSpc>
                <a:spcPct val="120000"/>
              </a:lnSpc>
              <a:spcBef>
                <a:spcPct val="10000"/>
              </a:spcBef>
            </a:pPr>
            <a:r>
              <a:rPr lang="zh-CN" altLang="en-US" b="1" smtClean="0">
                <a:latin typeface="宋体" panose="02010600030101010101" pitchFamily="2" charset="-122"/>
              </a:rPr>
              <a:t>非抢占式优先权算法；</a:t>
            </a:r>
          </a:p>
          <a:p>
            <a:pPr lvl="1">
              <a:lnSpc>
                <a:spcPct val="120000"/>
              </a:lnSpc>
              <a:spcBef>
                <a:spcPct val="10000"/>
              </a:spcBef>
            </a:pPr>
            <a:r>
              <a:rPr lang="zh-CN" altLang="en-US" b="1" smtClean="0">
                <a:latin typeface="宋体" panose="02010600030101010101" pitchFamily="2" charset="-122"/>
              </a:rPr>
              <a:t>抢占式优先权算法。</a:t>
            </a:r>
          </a:p>
          <a:p>
            <a:pPr>
              <a:lnSpc>
                <a:spcPct val="120000"/>
              </a:lnSpc>
              <a:spcBef>
                <a:spcPct val="10000"/>
              </a:spcBef>
            </a:pPr>
            <a:r>
              <a:rPr lang="zh-CN" altLang="en-US" b="1" smtClean="0">
                <a:latin typeface="宋体" panose="02010600030101010101" pitchFamily="2" charset="-122"/>
              </a:rPr>
              <a:t>优先数</a:t>
            </a:r>
          </a:p>
          <a:p>
            <a:pPr lvl="1">
              <a:lnSpc>
                <a:spcPct val="120000"/>
              </a:lnSpc>
              <a:spcBef>
                <a:spcPct val="10000"/>
              </a:spcBef>
            </a:pPr>
            <a:r>
              <a:rPr lang="zh-CN" altLang="en-US" b="1" smtClean="0">
                <a:latin typeface="宋体" panose="02010600030101010101" pitchFamily="2" charset="-122"/>
              </a:rPr>
              <a:t>静态优先权：在创建进程时确定的，</a:t>
            </a:r>
            <a:r>
              <a:rPr kumimoji="1" lang="zh-CN" altLang="en-US" b="1" smtClean="0"/>
              <a:t>且在进程的整个运行期间保持不变</a:t>
            </a:r>
            <a:r>
              <a:rPr lang="zh-CN" altLang="en-US" b="1" smtClean="0">
                <a:latin typeface="宋体" panose="02010600030101010101" pitchFamily="2" charset="-122"/>
              </a:rPr>
              <a:t>；</a:t>
            </a:r>
          </a:p>
          <a:p>
            <a:pPr lvl="1">
              <a:lnSpc>
                <a:spcPct val="120000"/>
              </a:lnSpc>
              <a:spcBef>
                <a:spcPct val="10000"/>
              </a:spcBef>
            </a:pPr>
            <a:r>
              <a:rPr lang="zh-CN" altLang="en-US" b="1" smtClean="0">
                <a:latin typeface="宋体" panose="02010600030101010101" pitchFamily="2" charset="-122"/>
              </a:rPr>
              <a:t>动态优先权：</a:t>
            </a:r>
            <a:r>
              <a:rPr kumimoji="1" lang="zh-CN" altLang="en-US" b="1" smtClean="0"/>
              <a:t>在创建进程时所赋予的优先权，是可以随进程的推进或随其等待时间的增加而改变的，以便获得更好的调度性能。</a:t>
            </a:r>
            <a:r>
              <a:rPr lang="zh-CN" altLang="en-US" b="1" smtClean="0"/>
              <a:t> </a:t>
            </a:r>
            <a:endParaRPr lang="zh-CN" altLang="en-US" b="1"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42950" y="404813"/>
            <a:ext cx="8420100" cy="1143000"/>
          </a:xfrm>
        </p:spPr>
        <p:txBody>
          <a:bodyPr/>
          <a:lstStyle/>
          <a:p>
            <a:r>
              <a:rPr lang="en-US" altLang="zh-CN" smtClean="0"/>
              <a:t>Unix</a:t>
            </a:r>
            <a:r>
              <a:rPr lang="zh-CN" altLang="en-US" smtClean="0"/>
              <a:t>中的进程调度（</a:t>
            </a:r>
            <a:r>
              <a:rPr lang="en-US" altLang="zh-CN" smtClean="0"/>
              <a:t>System V</a:t>
            </a:r>
            <a:r>
              <a:rPr lang="zh-CN" altLang="en-US" smtClean="0"/>
              <a:t>）</a:t>
            </a:r>
          </a:p>
        </p:txBody>
      </p:sp>
      <p:sp>
        <p:nvSpPr>
          <p:cNvPr id="22531" name="Rectangle 3"/>
          <p:cNvSpPr>
            <a:spLocks noGrp="1" noChangeArrowheads="1"/>
          </p:cNvSpPr>
          <p:nvPr>
            <p:ph type="body" idx="1"/>
          </p:nvPr>
        </p:nvSpPr>
        <p:spPr>
          <a:xfrm>
            <a:off x="742950" y="1844675"/>
            <a:ext cx="8420100" cy="4752975"/>
          </a:xfrm>
        </p:spPr>
        <p:txBody>
          <a:bodyPr/>
          <a:lstStyle/>
          <a:p>
            <a:pPr>
              <a:lnSpc>
                <a:spcPct val="120000"/>
              </a:lnSpc>
              <a:spcBef>
                <a:spcPct val="0"/>
              </a:spcBef>
            </a:pPr>
            <a:r>
              <a:rPr kumimoji="1" lang="zh-CN" altLang="en-US" sz="2400" b="1" smtClean="0"/>
              <a:t>引起进程调度的原因</a:t>
            </a:r>
          </a:p>
          <a:p>
            <a:pPr lvl="1">
              <a:lnSpc>
                <a:spcPct val="120000"/>
              </a:lnSpc>
              <a:spcBef>
                <a:spcPct val="0"/>
              </a:spcBef>
            </a:pPr>
            <a:r>
              <a:rPr kumimoji="1" lang="zh-CN" altLang="en-US" sz="2400" b="1" smtClean="0"/>
              <a:t>由核心态转入用户态时，系统设置了高优先级就绪进程的强迫调度标识。</a:t>
            </a:r>
          </a:p>
          <a:p>
            <a:pPr lvl="1">
              <a:lnSpc>
                <a:spcPct val="120000"/>
              </a:lnSpc>
              <a:spcBef>
                <a:spcPct val="0"/>
              </a:spcBef>
            </a:pPr>
            <a:r>
              <a:rPr kumimoji="1" lang="zh-CN" altLang="en-US" sz="2400" b="1" smtClean="0"/>
              <a:t>进程自动放弃处理机时自动转入调度进程；</a:t>
            </a:r>
          </a:p>
          <a:p>
            <a:pPr>
              <a:lnSpc>
                <a:spcPct val="120000"/>
              </a:lnSpc>
              <a:spcBef>
                <a:spcPct val="0"/>
              </a:spcBef>
            </a:pPr>
            <a:r>
              <a:rPr kumimoji="1" lang="zh-CN" altLang="en-US" sz="2400" b="1" smtClean="0"/>
              <a:t>调度算法：</a:t>
            </a:r>
            <a:r>
              <a:rPr kumimoji="1" lang="zh-CN" altLang="en-US" sz="2400" b="1" smtClean="0">
                <a:solidFill>
                  <a:srgbClr val="33CCFF"/>
                </a:solidFill>
              </a:rPr>
              <a:t>动态优先数轮转调度算法</a:t>
            </a:r>
            <a:r>
              <a:rPr kumimoji="1" lang="zh-CN" altLang="en-US" sz="2400" b="1" smtClean="0"/>
              <a:t>（</a:t>
            </a:r>
            <a:r>
              <a:rPr lang="zh-CN" altLang="en-US" sz="2400" b="1" smtClean="0">
                <a:latin typeface="宋体" panose="02010600030101010101" pitchFamily="2" charset="-122"/>
              </a:rPr>
              <a:t>多级反馈队列调度法</a:t>
            </a:r>
            <a:r>
              <a:rPr kumimoji="1" lang="zh-CN" altLang="en-US" sz="2400" b="1" smtClean="0"/>
              <a:t>）</a:t>
            </a:r>
          </a:p>
          <a:p>
            <a:pPr>
              <a:lnSpc>
                <a:spcPct val="120000"/>
              </a:lnSpc>
              <a:spcBef>
                <a:spcPct val="0"/>
              </a:spcBef>
            </a:pPr>
            <a:r>
              <a:rPr kumimoji="1" lang="zh-CN" altLang="en-US" sz="2400" b="1" smtClean="0"/>
              <a:t>进程优先级的分类</a:t>
            </a:r>
          </a:p>
          <a:p>
            <a:pPr lvl="1">
              <a:lnSpc>
                <a:spcPct val="120000"/>
              </a:lnSpc>
              <a:spcBef>
                <a:spcPct val="0"/>
              </a:spcBef>
            </a:pPr>
            <a:r>
              <a:rPr kumimoji="1" lang="zh-CN" altLang="en-US" sz="2400" b="1" smtClean="0">
                <a:solidFill>
                  <a:srgbClr val="33CCFF"/>
                </a:solidFill>
              </a:rPr>
              <a:t>核心优先级</a:t>
            </a:r>
            <a:r>
              <a:rPr kumimoji="1" lang="zh-CN" altLang="en-US" sz="2400" b="1" smtClean="0"/>
              <a:t>：可中断和不可中断；</a:t>
            </a:r>
          </a:p>
          <a:p>
            <a:pPr lvl="1">
              <a:lnSpc>
                <a:spcPct val="120000"/>
              </a:lnSpc>
              <a:spcBef>
                <a:spcPct val="0"/>
              </a:spcBef>
            </a:pPr>
            <a:r>
              <a:rPr kumimoji="1" lang="zh-CN" altLang="en-US" sz="2400" b="1" smtClean="0">
                <a:solidFill>
                  <a:srgbClr val="33CCFF"/>
                </a:solidFill>
              </a:rPr>
              <a:t>用户优先级</a:t>
            </a:r>
            <a:r>
              <a:rPr kumimoji="1" lang="zh-CN" altLang="en-US" sz="2400" b="1" smtClean="0"/>
              <a:t>：它又被分成</a:t>
            </a:r>
            <a:r>
              <a:rPr kumimoji="1" lang="en-US" altLang="zh-CN" sz="2400" b="1" smtClean="0"/>
              <a:t>n+1</a:t>
            </a:r>
            <a:r>
              <a:rPr kumimoji="1" lang="zh-CN" altLang="en-US" sz="2400" b="1" smtClean="0"/>
              <a:t>级， 其中第</a:t>
            </a:r>
            <a:r>
              <a:rPr kumimoji="1" lang="en-US" altLang="zh-CN" sz="2400" b="1" smtClean="0"/>
              <a:t>0</a:t>
            </a:r>
            <a:r>
              <a:rPr kumimoji="1" lang="zh-CN" altLang="en-US" sz="2400" b="1" smtClean="0"/>
              <a:t>级为最高优先级，第</a:t>
            </a:r>
            <a:r>
              <a:rPr kumimoji="1" lang="en-US" altLang="zh-CN" sz="2400" b="1" smtClean="0"/>
              <a:t>n</a:t>
            </a:r>
            <a:r>
              <a:rPr kumimoji="1" lang="zh-CN" altLang="en-US" sz="2400" b="1" smtClean="0"/>
              <a:t>级的优先级最低。 </a:t>
            </a:r>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2950" y="404813"/>
            <a:ext cx="8420100" cy="1143000"/>
          </a:xfrm>
        </p:spPr>
        <p:txBody>
          <a:bodyPr/>
          <a:lstStyle/>
          <a:p>
            <a:r>
              <a:rPr lang="en-US" altLang="zh-CN" smtClean="0"/>
              <a:t>Unix</a:t>
            </a:r>
            <a:r>
              <a:rPr lang="zh-CN" altLang="en-US" smtClean="0"/>
              <a:t>中的进程调度（</a:t>
            </a:r>
            <a:r>
              <a:rPr lang="en-US" altLang="zh-CN" smtClean="0"/>
              <a:t>System V</a:t>
            </a:r>
            <a:r>
              <a:rPr lang="zh-CN" altLang="en-US" smtClean="0"/>
              <a:t>）</a:t>
            </a:r>
          </a:p>
        </p:txBody>
      </p:sp>
      <p:sp>
        <p:nvSpPr>
          <p:cNvPr id="23555" name="Rectangle 3"/>
          <p:cNvSpPr>
            <a:spLocks noGrp="1" noChangeArrowheads="1"/>
          </p:cNvSpPr>
          <p:nvPr>
            <p:ph type="body" sz="half" idx="1"/>
          </p:nvPr>
        </p:nvSpPr>
        <p:spPr>
          <a:xfrm>
            <a:off x="992188" y="1628775"/>
            <a:ext cx="4897437" cy="576263"/>
          </a:xfrm>
        </p:spPr>
        <p:txBody>
          <a:bodyPr/>
          <a:lstStyle/>
          <a:p>
            <a:r>
              <a:rPr kumimoji="1" lang="zh-CN" altLang="en-US" sz="2600" b="1" smtClean="0"/>
              <a:t>进程优先数的计算</a:t>
            </a:r>
            <a:endParaRPr lang="zh-CN" altLang="en-US" sz="2600" smtClean="0"/>
          </a:p>
        </p:txBody>
      </p:sp>
      <p:grpSp>
        <p:nvGrpSpPr>
          <p:cNvPr id="23556" name="Group 9"/>
          <p:cNvGrpSpPr>
            <a:grpSpLocks/>
          </p:cNvGrpSpPr>
          <p:nvPr/>
        </p:nvGrpSpPr>
        <p:grpSpPr bwMode="auto">
          <a:xfrm>
            <a:off x="1065213" y="2205038"/>
            <a:ext cx="8064500" cy="936625"/>
            <a:chOff x="625" y="1162"/>
            <a:chExt cx="5080" cy="590"/>
          </a:xfrm>
        </p:grpSpPr>
        <p:sp>
          <p:nvSpPr>
            <p:cNvPr id="23558" name="Rectangle 6"/>
            <p:cNvSpPr>
              <a:spLocks noChangeArrowheads="1"/>
            </p:cNvSpPr>
            <p:nvPr/>
          </p:nvSpPr>
          <p:spPr bwMode="auto">
            <a:xfrm>
              <a:off x="625" y="1162"/>
              <a:ext cx="5080" cy="590"/>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3559" name="Object 7"/>
            <p:cNvGraphicFramePr>
              <a:graphicFrameLocks noChangeAspect="1"/>
            </p:cNvGraphicFramePr>
            <p:nvPr/>
          </p:nvGraphicFramePr>
          <p:xfrm>
            <a:off x="852" y="1224"/>
            <a:ext cx="4808" cy="482"/>
          </p:xfrm>
          <a:graphic>
            <a:graphicData uri="http://schemas.openxmlformats.org/presentationml/2006/ole">
              <mc:AlternateContent xmlns:mc="http://schemas.openxmlformats.org/markup-compatibility/2006">
                <mc:Choice xmlns:v="urn:schemas-microsoft-com:vml" Requires="v">
                  <p:oleObj spid="_x0000_s23560" name="Equation" r:id="rId3" imgW="3251200" imgH="406400" progId="Equation.3">
                    <p:embed/>
                  </p:oleObj>
                </mc:Choice>
                <mc:Fallback>
                  <p:oleObj name="Equation" r:id="rId3" imgW="3251200" imgH="406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 y="1224"/>
                          <a:ext cx="4808" cy="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57" name="Text Box 10"/>
          <p:cNvSpPr txBox="1">
            <a:spLocks noChangeArrowheads="1"/>
          </p:cNvSpPr>
          <p:nvPr/>
        </p:nvSpPr>
        <p:spPr bwMode="auto">
          <a:xfrm>
            <a:off x="704850" y="3141663"/>
            <a:ext cx="874236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50000"/>
              </a:spcBef>
            </a:pPr>
            <a:r>
              <a:rPr kumimoji="1" lang="zh-CN" altLang="en-US">
                <a:latin typeface="Times New Roman" panose="02020603050405020304" pitchFamily="18" charset="0"/>
              </a:rPr>
              <a:t>        其中，基本用户优先数即</a:t>
            </a:r>
            <a:r>
              <a:rPr kumimoji="1" lang="en-US" altLang="zh-CN">
                <a:latin typeface="Times New Roman" panose="02020603050405020304" pitchFamily="18" charset="0"/>
              </a:rPr>
              <a:t>proc</a:t>
            </a:r>
            <a:r>
              <a:rPr kumimoji="1" lang="zh-CN" altLang="en-US">
                <a:latin typeface="Times New Roman" panose="02020603050405020304" pitchFamily="18" charset="0"/>
              </a:rPr>
              <a:t>结构中的偏移值</a:t>
            </a:r>
            <a:r>
              <a:rPr kumimoji="1" lang="en-US" altLang="zh-CN">
                <a:latin typeface="Times New Roman" panose="02020603050405020304" pitchFamily="18" charset="0"/>
              </a:rPr>
              <a:t>nice</a:t>
            </a:r>
            <a:r>
              <a:rPr kumimoji="1" lang="zh-CN" altLang="en-US">
                <a:latin typeface="Times New Roman" panose="02020603050405020304" pitchFamily="18" charset="0"/>
              </a:rPr>
              <a:t>，可由用户将它设置成</a:t>
            </a:r>
            <a:r>
              <a:rPr kumimoji="1" lang="en-US" altLang="zh-CN">
                <a:latin typeface="Times New Roman" panose="02020603050405020304" pitchFamily="18" charset="0"/>
              </a:rPr>
              <a:t>0~40</a:t>
            </a:r>
            <a:r>
              <a:rPr kumimoji="1" lang="zh-CN" altLang="en-US">
                <a:latin typeface="Times New Roman" panose="02020603050405020304" pitchFamily="18" charset="0"/>
              </a:rPr>
              <a:t>中的任一个数。一旦设定后， 用户仅能使其值增加， 特权用户才有权减小</a:t>
            </a:r>
            <a:r>
              <a:rPr kumimoji="1" lang="en-US" altLang="zh-CN">
                <a:latin typeface="Times New Roman" panose="02020603050405020304" pitchFamily="18" charset="0"/>
              </a:rPr>
              <a:t>nice</a:t>
            </a:r>
            <a:r>
              <a:rPr kumimoji="1" lang="zh-CN" altLang="en-US">
                <a:latin typeface="Times New Roman" panose="02020603050405020304" pitchFamily="18" charset="0"/>
              </a:rPr>
              <a:t>的值。而最近使用</a:t>
            </a:r>
            <a:r>
              <a:rPr kumimoji="1" lang="en-US" altLang="zh-CN">
                <a:latin typeface="Times New Roman" panose="02020603050405020304" pitchFamily="18" charset="0"/>
              </a:rPr>
              <a:t>CPU</a:t>
            </a:r>
            <a:r>
              <a:rPr kumimoji="1" lang="zh-CN" altLang="en-US">
                <a:latin typeface="Times New Roman" panose="02020603050405020304" pitchFamily="18" charset="0"/>
              </a:rPr>
              <a:t>的时间，则是指当前占有处理机的进程本次使用</a:t>
            </a:r>
            <a:r>
              <a:rPr kumimoji="1" lang="en-US" altLang="zh-CN">
                <a:latin typeface="Times New Roman" panose="02020603050405020304" pitchFamily="18" charset="0"/>
              </a:rPr>
              <a:t>CPU</a:t>
            </a:r>
            <a:r>
              <a:rPr kumimoji="1" lang="zh-CN" altLang="en-US">
                <a:latin typeface="Times New Roman" panose="02020603050405020304" pitchFamily="18" charset="0"/>
              </a:rPr>
              <a:t>的时间。内核每隔</a:t>
            </a:r>
            <a:r>
              <a:rPr kumimoji="1" lang="en-US" altLang="zh-CN">
                <a:latin typeface="Times New Roman" panose="02020603050405020304" pitchFamily="18" charset="0"/>
              </a:rPr>
              <a:t>16.667 ms</a:t>
            </a:r>
            <a:r>
              <a:rPr kumimoji="1" lang="zh-CN" altLang="en-US">
                <a:latin typeface="Times New Roman" panose="02020603050405020304" pitchFamily="18" charset="0"/>
              </a:rPr>
              <a:t>，便对该时间做加</a:t>
            </a:r>
            <a:r>
              <a:rPr kumimoji="1" lang="en-US" altLang="zh-CN">
                <a:latin typeface="Times New Roman" panose="02020603050405020304" pitchFamily="18" charset="0"/>
              </a:rPr>
              <a:t>1</a:t>
            </a:r>
            <a:r>
              <a:rPr kumimoji="1" lang="zh-CN" altLang="en-US">
                <a:latin typeface="Times New Roman" panose="02020603050405020304" pitchFamily="18" charset="0"/>
              </a:rPr>
              <a:t>操作，这样，占有</a:t>
            </a:r>
            <a:r>
              <a:rPr kumimoji="1" lang="en-US" altLang="zh-CN">
                <a:latin typeface="Times New Roman" panose="02020603050405020304" pitchFamily="18" charset="0"/>
              </a:rPr>
              <a:t>CPU</a:t>
            </a:r>
            <a:r>
              <a:rPr kumimoji="1" lang="zh-CN" altLang="en-US">
                <a:latin typeface="Times New Roman" panose="02020603050405020304" pitchFamily="18" charset="0"/>
              </a:rPr>
              <a:t>的进程其优先数将会随着它占有</a:t>
            </a:r>
            <a:r>
              <a:rPr kumimoji="1" lang="en-US" altLang="zh-CN">
                <a:latin typeface="Times New Roman" panose="02020603050405020304" pitchFamily="18" charset="0"/>
              </a:rPr>
              <a:t>CPU</a:t>
            </a:r>
            <a:r>
              <a:rPr kumimoji="1" lang="zh-CN" altLang="en-US">
                <a:latin typeface="Times New Roman" panose="02020603050405020304" pitchFamily="18" charset="0"/>
              </a:rPr>
              <a:t>时间的增加而加大，相应地，其优先级便随之降低。 </a:t>
            </a:r>
          </a:p>
        </p:txBody>
      </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2950" y="142875"/>
            <a:ext cx="8420100" cy="838200"/>
          </a:xfrm>
        </p:spPr>
        <p:txBody>
          <a:bodyPr/>
          <a:lstStyle/>
          <a:p>
            <a:r>
              <a:rPr lang="zh-CN" altLang="en-US" smtClean="0">
                <a:latin typeface="宋体" panose="02010600030101010101" pitchFamily="2" charset="-122"/>
                <a:ea typeface="华文彩云" panose="02010800040101010101" pitchFamily="2" charset="-122"/>
                <a:hlinkClick r:id="rId2" action="ppaction://hlinksldjump"/>
              </a:rPr>
              <a:t>多级反馈队列调度法</a:t>
            </a:r>
            <a:endParaRPr lang="en-US" altLang="zh-CN" smtClean="0">
              <a:solidFill>
                <a:schemeClr val="tx1"/>
              </a:solidFill>
              <a:latin typeface="Times New Roman" panose="02020603050405020304" pitchFamily="18" charset="0"/>
              <a:ea typeface="华文彩云" panose="02010800040101010101" pitchFamily="2" charset="-122"/>
              <a:hlinkClick r:id="rId2" action="ppaction://hlinksldjump"/>
            </a:endParaRPr>
          </a:p>
        </p:txBody>
      </p:sp>
      <p:sp>
        <p:nvSpPr>
          <p:cNvPr id="24579" name="Line 5"/>
          <p:cNvSpPr>
            <a:spLocks noChangeShapeType="1"/>
          </p:cNvSpPr>
          <p:nvPr/>
        </p:nvSpPr>
        <p:spPr bwMode="auto">
          <a:xfrm>
            <a:off x="838200" y="285273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0" name="Line 6"/>
          <p:cNvSpPr>
            <a:spLocks noChangeShapeType="1"/>
          </p:cNvSpPr>
          <p:nvPr/>
        </p:nvSpPr>
        <p:spPr bwMode="auto">
          <a:xfrm>
            <a:off x="849313" y="3429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1" name="Line 7"/>
          <p:cNvSpPr>
            <a:spLocks noChangeShapeType="1"/>
          </p:cNvSpPr>
          <p:nvPr/>
        </p:nvSpPr>
        <p:spPr bwMode="auto">
          <a:xfrm>
            <a:off x="849313" y="40767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2" name="Line 8"/>
          <p:cNvSpPr>
            <a:spLocks noChangeShapeType="1"/>
          </p:cNvSpPr>
          <p:nvPr/>
        </p:nvSpPr>
        <p:spPr bwMode="auto">
          <a:xfrm>
            <a:off x="838200" y="4724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3" name="Rectangle 61"/>
          <p:cNvSpPr>
            <a:spLocks noChangeArrowheads="1"/>
          </p:cNvSpPr>
          <p:nvPr/>
        </p:nvSpPr>
        <p:spPr bwMode="auto">
          <a:xfrm>
            <a:off x="1219200" y="312420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4000" b="0">
                <a:sym typeface="Symbol" panose="05050102010706020507" pitchFamily="18" charset="2"/>
              </a:rPr>
              <a:t></a:t>
            </a:r>
          </a:p>
        </p:txBody>
      </p:sp>
      <p:sp>
        <p:nvSpPr>
          <p:cNvPr id="24584" name="Text Box 68"/>
          <p:cNvSpPr txBox="1">
            <a:spLocks noChangeArrowheads="1"/>
          </p:cNvSpPr>
          <p:nvPr/>
        </p:nvSpPr>
        <p:spPr bwMode="auto">
          <a:xfrm>
            <a:off x="762000" y="230028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t>最高优先级</a:t>
            </a:r>
          </a:p>
        </p:txBody>
      </p:sp>
      <p:sp>
        <p:nvSpPr>
          <p:cNvPr id="24585" name="Text Box 69"/>
          <p:cNvSpPr txBox="1">
            <a:spLocks noChangeArrowheads="1"/>
          </p:cNvSpPr>
          <p:nvPr/>
        </p:nvSpPr>
        <p:spPr bwMode="auto">
          <a:xfrm>
            <a:off x="762000" y="4892675"/>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t>最低优先级</a:t>
            </a:r>
          </a:p>
        </p:txBody>
      </p:sp>
      <p:sp>
        <p:nvSpPr>
          <p:cNvPr id="24586" name="Text Box 70"/>
          <p:cNvSpPr txBox="1">
            <a:spLocks noChangeArrowheads="1"/>
          </p:cNvSpPr>
          <p:nvPr/>
        </p:nvSpPr>
        <p:spPr bwMode="auto">
          <a:xfrm>
            <a:off x="762000" y="2924175"/>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t>次高优先级</a:t>
            </a:r>
          </a:p>
        </p:txBody>
      </p:sp>
      <p:sp>
        <p:nvSpPr>
          <p:cNvPr id="24587" name="AutoShape 75"/>
          <p:cNvSpPr>
            <a:spLocks noChangeArrowheads="1"/>
          </p:cNvSpPr>
          <p:nvPr/>
        </p:nvSpPr>
        <p:spPr bwMode="auto">
          <a:xfrm>
            <a:off x="8915400" y="3124200"/>
            <a:ext cx="457200" cy="838200"/>
          </a:xfrm>
          <a:prstGeom prst="curvedLeftArrow">
            <a:avLst>
              <a:gd name="adj1" fmla="val 9803"/>
              <a:gd name="adj2" fmla="val 46470"/>
              <a:gd name="adj3" fmla="val 28333"/>
            </a:avLst>
          </a:prstGeom>
          <a:noFill/>
          <a:ln w="2857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88" name="Rectangle 4"/>
          <p:cNvSpPr>
            <a:spLocks noChangeArrowheads="1"/>
          </p:cNvSpPr>
          <p:nvPr/>
        </p:nvSpPr>
        <p:spPr bwMode="auto">
          <a:xfrm>
            <a:off x="838200" y="2249488"/>
            <a:ext cx="12954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b="0"/>
          </a:p>
        </p:txBody>
      </p:sp>
      <p:sp>
        <p:nvSpPr>
          <p:cNvPr id="24589" name="Line 10"/>
          <p:cNvSpPr>
            <a:spLocks noChangeShapeType="1"/>
          </p:cNvSpPr>
          <p:nvPr/>
        </p:nvSpPr>
        <p:spPr bwMode="auto">
          <a:xfrm>
            <a:off x="1828800" y="23447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Rectangle 11"/>
          <p:cNvSpPr>
            <a:spLocks noChangeArrowheads="1"/>
          </p:cNvSpPr>
          <p:nvPr/>
        </p:nvSpPr>
        <p:spPr bwMode="auto">
          <a:xfrm>
            <a:off x="2971800" y="22685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91" name="Line 12"/>
          <p:cNvSpPr>
            <a:spLocks noChangeShapeType="1"/>
          </p:cNvSpPr>
          <p:nvPr/>
        </p:nvSpPr>
        <p:spPr bwMode="auto">
          <a:xfrm>
            <a:off x="3352800" y="23447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2" name="Rectangle 13"/>
          <p:cNvSpPr>
            <a:spLocks noChangeArrowheads="1"/>
          </p:cNvSpPr>
          <p:nvPr/>
        </p:nvSpPr>
        <p:spPr bwMode="auto">
          <a:xfrm>
            <a:off x="4495800" y="22685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93" name="Line 14"/>
          <p:cNvSpPr>
            <a:spLocks noChangeShapeType="1"/>
          </p:cNvSpPr>
          <p:nvPr/>
        </p:nvSpPr>
        <p:spPr bwMode="auto">
          <a:xfrm>
            <a:off x="4876800" y="23447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Text Box 15"/>
          <p:cNvSpPr txBox="1">
            <a:spLocks noChangeArrowheads="1"/>
          </p:cNvSpPr>
          <p:nvPr/>
        </p:nvSpPr>
        <p:spPr bwMode="auto">
          <a:xfrm>
            <a:off x="5867400" y="1887538"/>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4000" b="0">
                <a:sym typeface="Symbol" panose="05050102010706020507" pitchFamily="18" charset="2"/>
              </a:rPr>
              <a:t></a:t>
            </a:r>
            <a:endParaRPr lang="zh-CN" altLang="en-US" sz="4000" b="0"/>
          </a:p>
        </p:txBody>
      </p:sp>
      <p:sp>
        <p:nvSpPr>
          <p:cNvPr id="24595" name="Rectangle 16"/>
          <p:cNvSpPr>
            <a:spLocks noChangeArrowheads="1"/>
          </p:cNvSpPr>
          <p:nvPr/>
        </p:nvSpPr>
        <p:spPr bwMode="auto">
          <a:xfrm>
            <a:off x="8077200" y="22685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96" name="Line 17"/>
          <p:cNvSpPr>
            <a:spLocks noChangeShapeType="1"/>
          </p:cNvSpPr>
          <p:nvPr/>
        </p:nvSpPr>
        <p:spPr bwMode="auto">
          <a:xfrm>
            <a:off x="6934200" y="236378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20"/>
          <p:cNvSpPr>
            <a:spLocks noChangeShapeType="1"/>
          </p:cNvSpPr>
          <p:nvPr/>
        </p:nvSpPr>
        <p:spPr bwMode="auto">
          <a:xfrm>
            <a:off x="1828800" y="32591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Rectangle 21"/>
          <p:cNvSpPr>
            <a:spLocks noChangeArrowheads="1"/>
          </p:cNvSpPr>
          <p:nvPr/>
        </p:nvSpPr>
        <p:spPr bwMode="auto">
          <a:xfrm>
            <a:off x="2971800" y="31067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599" name="Line 22"/>
          <p:cNvSpPr>
            <a:spLocks noChangeShapeType="1"/>
          </p:cNvSpPr>
          <p:nvPr/>
        </p:nvSpPr>
        <p:spPr bwMode="auto">
          <a:xfrm>
            <a:off x="3352800" y="31829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Rectangle 23"/>
          <p:cNvSpPr>
            <a:spLocks noChangeArrowheads="1"/>
          </p:cNvSpPr>
          <p:nvPr/>
        </p:nvSpPr>
        <p:spPr bwMode="auto">
          <a:xfrm>
            <a:off x="4495800" y="31067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1" name="Line 24"/>
          <p:cNvSpPr>
            <a:spLocks noChangeShapeType="1"/>
          </p:cNvSpPr>
          <p:nvPr/>
        </p:nvSpPr>
        <p:spPr bwMode="auto">
          <a:xfrm>
            <a:off x="4876800" y="31829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Text Box 25"/>
          <p:cNvSpPr txBox="1">
            <a:spLocks noChangeArrowheads="1"/>
          </p:cNvSpPr>
          <p:nvPr/>
        </p:nvSpPr>
        <p:spPr bwMode="auto">
          <a:xfrm>
            <a:off x="5867400" y="2725738"/>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4000" b="0">
                <a:sym typeface="Symbol" panose="05050102010706020507" pitchFamily="18" charset="2"/>
              </a:rPr>
              <a:t></a:t>
            </a:r>
            <a:endParaRPr lang="zh-CN" altLang="en-US" sz="4000" b="0"/>
          </a:p>
        </p:txBody>
      </p:sp>
      <p:sp>
        <p:nvSpPr>
          <p:cNvPr id="24603" name="Rectangle 26"/>
          <p:cNvSpPr>
            <a:spLocks noChangeArrowheads="1"/>
          </p:cNvSpPr>
          <p:nvPr/>
        </p:nvSpPr>
        <p:spPr bwMode="auto">
          <a:xfrm>
            <a:off x="8077200" y="31067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4" name="Line 27"/>
          <p:cNvSpPr>
            <a:spLocks noChangeShapeType="1"/>
          </p:cNvSpPr>
          <p:nvPr/>
        </p:nvSpPr>
        <p:spPr bwMode="auto">
          <a:xfrm>
            <a:off x="6934200" y="320198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5" name="Rectangle 39"/>
          <p:cNvSpPr>
            <a:spLocks noChangeArrowheads="1"/>
          </p:cNvSpPr>
          <p:nvPr/>
        </p:nvSpPr>
        <p:spPr bwMode="auto">
          <a:xfrm>
            <a:off x="2971800" y="50117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6" name="Rectangle 41"/>
          <p:cNvSpPr>
            <a:spLocks noChangeArrowheads="1"/>
          </p:cNvSpPr>
          <p:nvPr/>
        </p:nvSpPr>
        <p:spPr bwMode="auto">
          <a:xfrm>
            <a:off x="4495800" y="50117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7" name="Text Box 43"/>
          <p:cNvSpPr txBox="1">
            <a:spLocks noChangeArrowheads="1"/>
          </p:cNvSpPr>
          <p:nvPr/>
        </p:nvSpPr>
        <p:spPr bwMode="auto">
          <a:xfrm>
            <a:off x="5867400" y="4630738"/>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4000" b="0">
                <a:sym typeface="Symbol" panose="05050102010706020507" pitchFamily="18" charset="2"/>
              </a:rPr>
              <a:t></a:t>
            </a:r>
            <a:endParaRPr lang="zh-CN" altLang="en-US" sz="4000" b="0"/>
          </a:p>
        </p:txBody>
      </p:sp>
      <p:sp>
        <p:nvSpPr>
          <p:cNvPr id="24608" name="Rectangle 44"/>
          <p:cNvSpPr>
            <a:spLocks noChangeArrowheads="1"/>
          </p:cNvSpPr>
          <p:nvPr/>
        </p:nvSpPr>
        <p:spPr bwMode="auto">
          <a:xfrm>
            <a:off x="8077200" y="50117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09" name="Rectangle 46"/>
          <p:cNvSpPr>
            <a:spLocks noChangeArrowheads="1"/>
          </p:cNvSpPr>
          <p:nvPr/>
        </p:nvSpPr>
        <p:spPr bwMode="auto">
          <a:xfrm rot="-5353024">
            <a:off x="5110163" y="333057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4000" b="0">
                <a:sym typeface="Symbol" panose="05050102010706020507" pitchFamily="18" charset="2"/>
              </a:rPr>
              <a:t></a:t>
            </a:r>
          </a:p>
        </p:txBody>
      </p:sp>
      <p:sp>
        <p:nvSpPr>
          <p:cNvPr id="24610" name="Text Box 50"/>
          <p:cNvSpPr txBox="1">
            <a:spLocks noChangeArrowheads="1"/>
          </p:cNvSpPr>
          <p:nvPr/>
        </p:nvSpPr>
        <p:spPr bwMode="auto">
          <a:xfrm>
            <a:off x="5181600" y="5773738"/>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a:ea typeface="方正舒体" panose="02010601030101010101" pitchFamily="2" charset="-122"/>
              </a:rPr>
              <a:t>轮转</a:t>
            </a:r>
          </a:p>
        </p:txBody>
      </p:sp>
      <p:sp>
        <p:nvSpPr>
          <p:cNvPr id="24611" name="Line 52"/>
          <p:cNvSpPr>
            <a:spLocks noChangeShapeType="1"/>
          </p:cNvSpPr>
          <p:nvPr/>
        </p:nvSpPr>
        <p:spPr bwMode="auto">
          <a:xfrm>
            <a:off x="1828800" y="41735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2" name="Rectangle 53"/>
          <p:cNvSpPr>
            <a:spLocks noChangeArrowheads="1"/>
          </p:cNvSpPr>
          <p:nvPr/>
        </p:nvSpPr>
        <p:spPr bwMode="auto">
          <a:xfrm>
            <a:off x="2971800" y="40973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13" name="Line 54"/>
          <p:cNvSpPr>
            <a:spLocks noChangeShapeType="1"/>
          </p:cNvSpPr>
          <p:nvPr/>
        </p:nvSpPr>
        <p:spPr bwMode="auto">
          <a:xfrm>
            <a:off x="3352800" y="41735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4" name="Rectangle 55"/>
          <p:cNvSpPr>
            <a:spLocks noChangeArrowheads="1"/>
          </p:cNvSpPr>
          <p:nvPr/>
        </p:nvSpPr>
        <p:spPr bwMode="auto">
          <a:xfrm>
            <a:off x="4495800" y="40973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15" name="Line 56"/>
          <p:cNvSpPr>
            <a:spLocks noChangeShapeType="1"/>
          </p:cNvSpPr>
          <p:nvPr/>
        </p:nvSpPr>
        <p:spPr bwMode="auto">
          <a:xfrm>
            <a:off x="4876800" y="41735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6" name="Text Box 57"/>
          <p:cNvSpPr txBox="1">
            <a:spLocks noChangeArrowheads="1"/>
          </p:cNvSpPr>
          <p:nvPr/>
        </p:nvSpPr>
        <p:spPr bwMode="auto">
          <a:xfrm>
            <a:off x="5867400" y="3716338"/>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4000" b="0">
                <a:sym typeface="Symbol" panose="05050102010706020507" pitchFamily="18" charset="2"/>
              </a:rPr>
              <a:t></a:t>
            </a:r>
            <a:endParaRPr lang="zh-CN" altLang="en-US" sz="4000" b="0"/>
          </a:p>
        </p:txBody>
      </p:sp>
      <p:sp>
        <p:nvSpPr>
          <p:cNvPr id="24617" name="Rectangle 58"/>
          <p:cNvSpPr>
            <a:spLocks noChangeArrowheads="1"/>
          </p:cNvSpPr>
          <p:nvPr/>
        </p:nvSpPr>
        <p:spPr bwMode="auto">
          <a:xfrm>
            <a:off x="8077200" y="409733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18" name="Line 59"/>
          <p:cNvSpPr>
            <a:spLocks noChangeShapeType="1"/>
          </p:cNvSpPr>
          <p:nvPr/>
        </p:nvSpPr>
        <p:spPr bwMode="auto">
          <a:xfrm>
            <a:off x="6934200" y="419258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9" name="Text Box 60"/>
          <p:cNvSpPr txBox="1">
            <a:spLocks noChangeArrowheads="1"/>
          </p:cNvSpPr>
          <p:nvPr/>
        </p:nvSpPr>
        <p:spPr bwMode="auto">
          <a:xfrm>
            <a:off x="762000" y="158273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链头指针</a:t>
            </a:r>
          </a:p>
        </p:txBody>
      </p:sp>
      <p:sp>
        <p:nvSpPr>
          <p:cNvPr id="24620" name="Rectangle 65"/>
          <p:cNvSpPr>
            <a:spLocks noChangeArrowheads="1"/>
          </p:cNvSpPr>
          <p:nvPr/>
        </p:nvSpPr>
        <p:spPr bwMode="auto">
          <a:xfrm rot="5306039">
            <a:off x="8615363" y="340677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4000" b="0">
                <a:sym typeface="Symbol" panose="05050102010706020507" pitchFamily="18" charset="2"/>
              </a:rPr>
              <a:t></a:t>
            </a:r>
          </a:p>
        </p:txBody>
      </p:sp>
      <p:sp>
        <p:nvSpPr>
          <p:cNvPr id="24621" name="Text Box 66"/>
          <p:cNvSpPr txBox="1">
            <a:spLocks noChangeArrowheads="1"/>
          </p:cNvSpPr>
          <p:nvPr/>
        </p:nvSpPr>
        <p:spPr bwMode="auto">
          <a:xfrm>
            <a:off x="4953000" y="90805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3600">
                <a:latin typeface="华文行楷" panose="02010800040101010101" pitchFamily="2" charset="-122"/>
                <a:ea typeface="华文行楷" panose="02010800040101010101" pitchFamily="2" charset="-122"/>
              </a:rPr>
              <a:t>FCFS</a:t>
            </a:r>
          </a:p>
        </p:txBody>
      </p:sp>
      <p:sp>
        <p:nvSpPr>
          <p:cNvPr id="24622" name="AutoShape 67"/>
          <p:cNvSpPr>
            <a:spLocks/>
          </p:cNvSpPr>
          <p:nvPr/>
        </p:nvSpPr>
        <p:spPr bwMode="auto">
          <a:xfrm rot="-5393302">
            <a:off x="5486400" y="-474662"/>
            <a:ext cx="533400" cy="4953000"/>
          </a:xfrm>
          <a:prstGeom prst="rightBrace">
            <a:avLst>
              <a:gd name="adj1" fmla="val 7738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24623" name="Group 71"/>
          <p:cNvGrpSpPr>
            <a:grpSpLocks/>
          </p:cNvGrpSpPr>
          <p:nvPr/>
        </p:nvGrpSpPr>
        <p:grpSpPr bwMode="auto">
          <a:xfrm>
            <a:off x="8305800" y="5087938"/>
            <a:ext cx="1295400" cy="1600200"/>
            <a:chOff x="5232" y="3072"/>
            <a:chExt cx="816" cy="1008"/>
          </a:xfrm>
        </p:grpSpPr>
        <p:sp>
          <p:nvSpPr>
            <p:cNvPr id="24631" name="Oval 72"/>
            <p:cNvSpPr>
              <a:spLocks noChangeArrowheads="1"/>
            </p:cNvSpPr>
            <p:nvPr/>
          </p:nvSpPr>
          <p:spPr bwMode="auto">
            <a:xfrm>
              <a:off x="5232" y="3504"/>
              <a:ext cx="816" cy="57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600"/>
                <a:t>刚从</a:t>
              </a:r>
              <a:r>
                <a:rPr lang="en-US" altLang="zh-CN" sz="1600"/>
                <a:t>CPU</a:t>
              </a:r>
              <a:r>
                <a:rPr lang="zh-CN" altLang="en-US" sz="1600"/>
                <a:t>上</a:t>
              </a:r>
            </a:p>
            <a:p>
              <a:r>
                <a:rPr lang="zh-CN" altLang="en-US" sz="1600"/>
                <a:t>退下来的进程</a:t>
              </a:r>
              <a:endParaRPr lang="en-US" altLang="zh-CN" sz="1600"/>
            </a:p>
          </p:txBody>
        </p:sp>
        <p:sp>
          <p:nvSpPr>
            <p:cNvPr id="24632" name="Line 73"/>
            <p:cNvSpPr>
              <a:spLocks noChangeShapeType="1"/>
            </p:cNvSpPr>
            <p:nvPr/>
          </p:nvSpPr>
          <p:spPr bwMode="auto">
            <a:xfrm flipH="1" flipV="1">
              <a:off x="5280" y="3072"/>
              <a:ext cx="384" cy="480"/>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624" name="AutoShape 74"/>
          <p:cNvSpPr>
            <a:spLocks noChangeArrowheads="1"/>
          </p:cNvSpPr>
          <p:nvPr/>
        </p:nvSpPr>
        <p:spPr bwMode="auto">
          <a:xfrm>
            <a:off x="8763000" y="2344738"/>
            <a:ext cx="457200" cy="838200"/>
          </a:xfrm>
          <a:prstGeom prst="curvedLeftArrow">
            <a:avLst>
              <a:gd name="adj1" fmla="val 9803"/>
              <a:gd name="adj2" fmla="val 46470"/>
              <a:gd name="adj3" fmla="val 2833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25" name="AutoShape 76"/>
          <p:cNvSpPr>
            <a:spLocks noChangeArrowheads="1"/>
          </p:cNvSpPr>
          <p:nvPr/>
        </p:nvSpPr>
        <p:spPr bwMode="auto">
          <a:xfrm>
            <a:off x="8763000" y="4325938"/>
            <a:ext cx="457200" cy="838200"/>
          </a:xfrm>
          <a:prstGeom prst="curvedLeftArrow">
            <a:avLst>
              <a:gd name="adj1" fmla="val 9803"/>
              <a:gd name="adj2" fmla="val 46470"/>
              <a:gd name="adj3" fmla="val 2833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26" name="AutoShape 77"/>
          <p:cNvSpPr>
            <a:spLocks/>
          </p:cNvSpPr>
          <p:nvPr/>
        </p:nvSpPr>
        <p:spPr bwMode="auto">
          <a:xfrm rot="5406698">
            <a:off x="5562600" y="3182938"/>
            <a:ext cx="533400" cy="4953000"/>
          </a:xfrm>
          <a:prstGeom prst="rightBrace">
            <a:avLst>
              <a:gd name="adj1" fmla="val 7738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27" name="Line 52"/>
          <p:cNvSpPr>
            <a:spLocks noChangeShapeType="1"/>
          </p:cNvSpPr>
          <p:nvPr/>
        </p:nvSpPr>
        <p:spPr bwMode="auto">
          <a:xfrm>
            <a:off x="1828800" y="515778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8" name="Line 54"/>
          <p:cNvSpPr>
            <a:spLocks noChangeShapeType="1"/>
          </p:cNvSpPr>
          <p:nvPr/>
        </p:nvSpPr>
        <p:spPr bwMode="auto">
          <a:xfrm>
            <a:off x="3352800" y="515778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9" name="Line 56"/>
          <p:cNvSpPr>
            <a:spLocks noChangeShapeType="1"/>
          </p:cNvSpPr>
          <p:nvPr/>
        </p:nvSpPr>
        <p:spPr bwMode="auto">
          <a:xfrm>
            <a:off x="4876800" y="515778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30" name="Line 59"/>
          <p:cNvSpPr>
            <a:spLocks noChangeShapeType="1"/>
          </p:cNvSpPr>
          <p:nvPr/>
        </p:nvSpPr>
        <p:spPr bwMode="auto">
          <a:xfrm>
            <a:off x="6934200" y="5176838"/>
            <a:ext cx="1143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742950" y="1628775"/>
            <a:ext cx="8420100" cy="4114800"/>
          </a:xfrm>
        </p:spPr>
        <p:txBody>
          <a:bodyPr/>
          <a:lstStyle/>
          <a:p>
            <a:pPr>
              <a:lnSpc>
                <a:spcPct val="130000"/>
              </a:lnSpc>
            </a:pPr>
            <a:r>
              <a:rPr lang="zh-CN" altLang="en-US" sz="2400" b="1" smtClean="0"/>
              <a:t>要求更详细的调度信息：如，就绪时间、开始或完成截止时间、处理时间、资源要求、绝对或相对优先级（硬实时或软实时）；</a:t>
            </a:r>
          </a:p>
          <a:p>
            <a:pPr>
              <a:lnSpc>
                <a:spcPct val="130000"/>
              </a:lnSpc>
            </a:pPr>
            <a:r>
              <a:rPr lang="zh-CN" altLang="en-US" sz="2400" b="1" smtClean="0"/>
              <a:t>系统处理能力强；</a:t>
            </a:r>
            <a:endParaRPr lang="en-US" altLang="zh-CN" sz="2400" b="1" smtClean="0"/>
          </a:p>
          <a:p>
            <a:pPr>
              <a:lnSpc>
                <a:spcPct val="130000"/>
              </a:lnSpc>
            </a:pPr>
            <a:r>
              <a:rPr lang="zh-CN" altLang="en-US" sz="2400" b="1" smtClean="0"/>
              <a:t>采用抢先式调度；</a:t>
            </a:r>
          </a:p>
          <a:p>
            <a:pPr>
              <a:lnSpc>
                <a:spcPct val="130000"/>
              </a:lnSpc>
            </a:pPr>
            <a:r>
              <a:rPr lang="zh-CN" altLang="en-US" sz="2400" b="1" smtClean="0"/>
              <a:t>快速中断响应，在中断处理时（硬件）关中断的时间尽量短；</a:t>
            </a:r>
            <a:endParaRPr lang="en-US" altLang="zh-CN" sz="2400" b="1" smtClean="0"/>
          </a:p>
          <a:p>
            <a:pPr>
              <a:lnSpc>
                <a:spcPct val="130000"/>
              </a:lnSpc>
            </a:pPr>
            <a:r>
              <a:rPr lang="zh-CN" altLang="en-US" sz="2400" b="1" smtClean="0"/>
              <a:t>快速任务分派。相应地采用较小的调度单位（如线程）。</a:t>
            </a:r>
            <a:br>
              <a:rPr lang="zh-CN" altLang="en-US" sz="2400" b="1" smtClean="0"/>
            </a:br>
            <a:endParaRPr lang="zh-CN" altLang="en-US" sz="2400" b="1" smtClean="0"/>
          </a:p>
        </p:txBody>
      </p:sp>
      <p:sp>
        <p:nvSpPr>
          <p:cNvPr id="25603" name="Rectangle 2"/>
          <p:cNvSpPr>
            <a:spLocks noGrp="1" noChangeArrowheads="1"/>
          </p:cNvSpPr>
          <p:nvPr>
            <p:ph type="title"/>
          </p:nvPr>
        </p:nvSpPr>
        <p:spPr>
          <a:xfrm>
            <a:off x="742950" y="404813"/>
            <a:ext cx="8420100" cy="1143000"/>
          </a:xfrm>
        </p:spPr>
        <p:txBody>
          <a:bodyPr/>
          <a:lstStyle/>
          <a:p>
            <a:r>
              <a:rPr kumimoji="1" lang="zh-CN" altLang="en-US" smtClean="0">
                <a:solidFill>
                  <a:schemeClr val="tx1"/>
                </a:solidFill>
                <a:latin typeface="华文彩云" panose="02010800040101010101" pitchFamily="2" charset="-122"/>
                <a:ea typeface="华文彩云" panose="02010800040101010101" pitchFamily="2" charset="-122"/>
              </a:rPr>
              <a:t>实 时 调 度</a:t>
            </a:r>
          </a:p>
        </p:txBody>
      </p:sp>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42950" y="404813"/>
            <a:ext cx="8420100" cy="1143000"/>
          </a:xfrm>
        </p:spPr>
        <p:txBody>
          <a:bodyPr/>
          <a:lstStyle/>
          <a:p>
            <a:r>
              <a:rPr kumimoji="1" lang="zh-CN" altLang="en-US" smtClean="0">
                <a:solidFill>
                  <a:schemeClr val="tx1"/>
                </a:solidFill>
                <a:latin typeface="华文彩云" panose="02010800040101010101" pitchFamily="2" charset="-122"/>
                <a:ea typeface="华文彩云" panose="02010800040101010101" pitchFamily="2" charset="-122"/>
              </a:rPr>
              <a:t>实 时 调 度 算 法 分 类</a:t>
            </a:r>
          </a:p>
        </p:txBody>
      </p:sp>
      <p:sp>
        <p:nvSpPr>
          <p:cNvPr id="26627" name="Rectangle 3"/>
          <p:cNvSpPr>
            <a:spLocks noGrp="1" noChangeArrowheads="1"/>
          </p:cNvSpPr>
          <p:nvPr>
            <p:ph type="body" idx="1"/>
          </p:nvPr>
        </p:nvSpPr>
        <p:spPr>
          <a:xfrm>
            <a:off x="1065213" y="1844675"/>
            <a:ext cx="8064500" cy="4797425"/>
          </a:xfrm>
        </p:spPr>
        <p:txBody>
          <a:bodyPr/>
          <a:lstStyle/>
          <a:p>
            <a:pPr marL="571500" indent="-571500">
              <a:lnSpc>
                <a:spcPct val="120000"/>
              </a:lnSpc>
              <a:buFont typeface="Wingdings" panose="05000000000000000000" pitchFamily="2" charset="2"/>
              <a:buNone/>
            </a:pPr>
            <a:r>
              <a:rPr kumimoji="1" lang="en-US" altLang="zh-CN" sz="2600" b="1" smtClean="0"/>
              <a:t>1</a:t>
            </a:r>
            <a:r>
              <a:rPr kumimoji="1" lang="zh-CN" altLang="en-US" sz="2600" b="1" smtClean="0"/>
              <a:t>、 非抢占式调度算法</a:t>
            </a:r>
          </a:p>
          <a:p>
            <a:pPr marL="571500" indent="-571500">
              <a:lnSpc>
                <a:spcPct val="120000"/>
              </a:lnSpc>
              <a:buFont typeface="Wingdings" panose="05000000000000000000" pitchFamily="2" charset="2"/>
              <a:buNone/>
            </a:pPr>
            <a:r>
              <a:rPr kumimoji="1" lang="en-US" altLang="zh-CN" sz="2600" b="1" smtClean="0"/>
              <a:t>(1) </a:t>
            </a:r>
            <a:r>
              <a:rPr kumimoji="1" lang="zh-CN" altLang="en-US" sz="2600" b="1" smtClean="0"/>
              <a:t>非抢占式轮转调度算法（几秒至数十秒）； </a:t>
            </a:r>
          </a:p>
          <a:p>
            <a:pPr marL="571500" indent="-571500">
              <a:lnSpc>
                <a:spcPct val="120000"/>
              </a:lnSpc>
              <a:buFont typeface="Wingdings" panose="05000000000000000000" pitchFamily="2" charset="2"/>
              <a:buNone/>
            </a:pPr>
            <a:r>
              <a:rPr kumimoji="1" lang="en-US" altLang="zh-CN" sz="2600" b="1" smtClean="0"/>
              <a:t>(2) </a:t>
            </a:r>
            <a:r>
              <a:rPr kumimoji="1" lang="zh-CN" altLang="en-US" sz="2600" b="1" smtClean="0"/>
              <a:t>非抢占式优先调度算法（几秒至数百毫秒）； </a:t>
            </a:r>
          </a:p>
          <a:p>
            <a:pPr marL="571500" indent="-571500">
              <a:lnSpc>
                <a:spcPct val="120000"/>
              </a:lnSpc>
              <a:buFont typeface="Wingdings" panose="05000000000000000000" pitchFamily="2" charset="2"/>
              <a:buNone/>
            </a:pPr>
            <a:endParaRPr kumimoji="1" lang="zh-CN" altLang="en-US" sz="2600" b="1" smtClean="0"/>
          </a:p>
          <a:p>
            <a:pPr marL="571500" indent="-571500">
              <a:buFont typeface="Wingdings" panose="05000000000000000000" pitchFamily="2" charset="2"/>
              <a:buNone/>
            </a:pPr>
            <a:r>
              <a:rPr kumimoji="1" lang="en-US" altLang="zh-CN" sz="2600" b="1" smtClean="0"/>
              <a:t>2. </a:t>
            </a:r>
            <a:r>
              <a:rPr kumimoji="1" lang="zh-CN" altLang="en-US" sz="2600" b="1" smtClean="0"/>
              <a:t>抢占式调度算法</a:t>
            </a:r>
          </a:p>
          <a:p>
            <a:pPr marL="571500" indent="-571500">
              <a:buFont typeface="Wingdings" panose="05000000000000000000" pitchFamily="2" charset="2"/>
              <a:buNone/>
            </a:pPr>
            <a:r>
              <a:rPr kumimoji="1" lang="en-US" altLang="zh-CN" sz="2600" b="1" smtClean="0"/>
              <a:t>(1) </a:t>
            </a:r>
            <a:r>
              <a:rPr kumimoji="1" lang="zh-CN" altLang="en-US" sz="2600" b="1" smtClean="0"/>
              <a:t>基于时钟中断的抢占式优先权调度算法（几十毫秒至几毫秒）； </a:t>
            </a:r>
          </a:p>
          <a:p>
            <a:pPr marL="571500" indent="-571500">
              <a:buFont typeface="Wingdings" panose="05000000000000000000" pitchFamily="2" charset="2"/>
              <a:buNone/>
            </a:pPr>
            <a:r>
              <a:rPr kumimoji="1" lang="en-US" altLang="zh-CN" sz="2600" b="1" smtClean="0"/>
              <a:t>(2) </a:t>
            </a:r>
            <a:r>
              <a:rPr kumimoji="1" lang="zh-CN" altLang="en-US" sz="2600" b="1" smtClean="0"/>
              <a:t>立即抢占</a:t>
            </a:r>
            <a:r>
              <a:rPr kumimoji="1" lang="en-US" altLang="zh-CN" sz="2600" b="1" smtClean="0"/>
              <a:t>(Immediate Preemption)</a:t>
            </a:r>
            <a:r>
              <a:rPr kumimoji="1" lang="zh-CN" altLang="en-US" sz="2600" b="1" smtClean="0"/>
              <a:t>的优先权调度算法（几毫秒至</a:t>
            </a:r>
            <a:r>
              <a:rPr kumimoji="1" lang="en-US" altLang="zh-CN" sz="2600" b="1" smtClean="0"/>
              <a:t>100</a:t>
            </a:r>
            <a:r>
              <a:rPr kumimoji="1" lang="zh-CN" altLang="en-US" sz="2600" b="1" smtClean="0"/>
              <a:t>微秒）。</a:t>
            </a:r>
          </a:p>
        </p:txBody>
      </p:sp>
    </p:spTree>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3648075" y="5953125"/>
            <a:ext cx="28622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3200">
                <a:latin typeface="仿宋_GB2312" pitchFamily="49" charset="-122"/>
              </a:rPr>
              <a:t>实时进程调度 </a:t>
            </a:r>
          </a:p>
        </p:txBody>
      </p:sp>
      <p:grpSp>
        <p:nvGrpSpPr>
          <p:cNvPr id="27651" name="组合 3"/>
          <p:cNvGrpSpPr>
            <a:grpSpLocks/>
          </p:cNvGrpSpPr>
          <p:nvPr/>
        </p:nvGrpSpPr>
        <p:grpSpPr bwMode="auto">
          <a:xfrm>
            <a:off x="331788" y="533400"/>
            <a:ext cx="9240837" cy="5297488"/>
            <a:chOff x="332581" y="533400"/>
            <a:chExt cx="9240837" cy="5297487"/>
          </a:xfrm>
        </p:grpSpPr>
        <p:sp>
          <p:nvSpPr>
            <p:cNvPr id="27652" name="Text Box 2"/>
            <p:cNvSpPr txBox="1">
              <a:spLocks noChangeArrowheads="1"/>
            </p:cNvSpPr>
            <p:nvPr/>
          </p:nvSpPr>
          <p:spPr bwMode="auto">
            <a:xfrm>
              <a:off x="2593975" y="712788"/>
              <a:ext cx="1841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53" name="Text Box 3"/>
            <p:cNvSpPr txBox="1">
              <a:spLocks noChangeArrowheads="1"/>
            </p:cNvSpPr>
            <p:nvPr/>
          </p:nvSpPr>
          <p:spPr bwMode="auto">
            <a:xfrm>
              <a:off x="1109663" y="533400"/>
              <a:ext cx="8356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200000"/>
                </a:lnSpc>
                <a:buFontTx/>
                <a:buAutoNum type="arabicParenBoth"/>
              </a:pPr>
              <a:endParaRPr lang="zh-CN" altLang="en-US">
                <a:latin typeface="Times New Roman" panose="02020603050405020304" pitchFamily="18" charset="0"/>
              </a:endParaRPr>
            </a:p>
          </p:txBody>
        </p:sp>
        <p:pic>
          <p:nvPicPr>
            <p:cNvPr id="276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81" y="569912"/>
              <a:ext cx="9240837"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Line 7"/>
            <p:cNvSpPr>
              <a:spLocks noChangeShapeType="1"/>
            </p:cNvSpPr>
            <p:nvPr/>
          </p:nvSpPr>
          <p:spPr bwMode="auto">
            <a:xfrm>
              <a:off x="3051175" y="3827463"/>
              <a:ext cx="1341438"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6" name="Line 8"/>
            <p:cNvSpPr>
              <a:spLocks noChangeShapeType="1"/>
            </p:cNvSpPr>
            <p:nvPr/>
          </p:nvSpPr>
          <p:spPr bwMode="auto">
            <a:xfrm>
              <a:off x="7662863" y="963613"/>
              <a:ext cx="1341437"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Rectangle 9"/>
            <p:cNvSpPr>
              <a:spLocks noChangeArrowheads="1"/>
            </p:cNvSpPr>
            <p:nvPr/>
          </p:nvSpPr>
          <p:spPr bwMode="auto">
            <a:xfrm>
              <a:off x="4818063" y="3200400"/>
              <a:ext cx="269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t> </a:t>
              </a:r>
            </a:p>
          </p:txBody>
        </p:sp>
        <p:pic>
          <p:nvPicPr>
            <p:cNvPr id="27658" name="Picture 12"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3113088"/>
              <a:ext cx="2554288"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3"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650" y="5103813"/>
              <a:ext cx="3382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14" desc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7075" y="5102225"/>
              <a:ext cx="24352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5" descr="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3013" y="2960688"/>
              <a:ext cx="27892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4608" y="2139396"/>
              <a:ext cx="295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3"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2559" y="2087007"/>
              <a:ext cx="432000" cy="6756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4"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1165" y="2420888"/>
              <a:ext cx="37147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665" name="直接连接符 2"/>
            <p:cNvCxnSpPr>
              <a:cxnSpLocks noChangeShapeType="1"/>
            </p:cNvCxnSpPr>
            <p:nvPr/>
          </p:nvCxnSpPr>
          <p:spPr bwMode="auto">
            <a:xfrm>
              <a:off x="1526902" y="1916832"/>
              <a:ext cx="45343" cy="124864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27666"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000" y="1897989"/>
              <a:ext cx="1524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7"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00" y="2076374"/>
              <a:ext cx="1524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42950" y="404813"/>
            <a:ext cx="8420100" cy="1143000"/>
          </a:xfrm>
        </p:spPr>
        <p:txBody>
          <a:bodyPr/>
          <a:lstStyle/>
          <a:p>
            <a:r>
              <a:rPr kumimoji="1" lang="zh-CN" altLang="en-US" smtClean="0">
                <a:solidFill>
                  <a:schemeClr val="tx1"/>
                </a:solidFill>
              </a:rPr>
              <a:t>最早截止时间优先</a:t>
            </a:r>
            <a:r>
              <a:rPr kumimoji="1" lang="en-US" altLang="zh-CN" smtClean="0">
                <a:solidFill>
                  <a:schemeClr val="tx1"/>
                </a:solidFill>
              </a:rPr>
              <a:t>EDF</a:t>
            </a:r>
            <a:r>
              <a:rPr kumimoji="1" lang="zh-CN" altLang="en-US" smtClean="0">
                <a:solidFill>
                  <a:schemeClr val="tx1"/>
                </a:solidFill>
              </a:rPr>
              <a:t>算法</a:t>
            </a:r>
            <a:endParaRPr kumimoji="1" lang="zh-CN" altLang="en-US" smtClean="0">
              <a:solidFill>
                <a:schemeClr val="tx1"/>
              </a:solidFill>
              <a:ea typeface="华文彩云" panose="02010800040101010101" pitchFamily="2" charset="-122"/>
            </a:endParaRPr>
          </a:p>
        </p:txBody>
      </p:sp>
      <p:sp>
        <p:nvSpPr>
          <p:cNvPr id="28675" name="Rectangle 3"/>
          <p:cNvSpPr>
            <a:spLocks noGrp="1" noChangeArrowheads="1"/>
          </p:cNvSpPr>
          <p:nvPr>
            <p:ph type="body" sz="half" idx="1"/>
          </p:nvPr>
        </p:nvSpPr>
        <p:spPr>
          <a:xfrm>
            <a:off x="200025" y="1765300"/>
            <a:ext cx="9361488" cy="871538"/>
          </a:xfrm>
        </p:spPr>
        <p:txBody>
          <a:bodyPr/>
          <a:lstStyle/>
          <a:p>
            <a:pPr marL="571500" indent="-571500" eaLnBrk="1" hangingPunct="1">
              <a:spcBef>
                <a:spcPct val="0"/>
              </a:spcBef>
              <a:buClrTx/>
              <a:buFontTx/>
              <a:buNone/>
            </a:pPr>
            <a:r>
              <a:rPr kumimoji="1" lang="en-US" altLang="zh-CN" sz="2400" b="1" smtClean="0"/>
              <a:t>   1) </a:t>
            </a:r>
            <a:r>
              <a:rPr kumimoji="1" lang="zh-CN" altLang="en-US" sz="2400" b="1" smtClean="0">
                <a:solidFill>
                  <a:srgbClr val="FF99FF"/>
                </a:solidFill>
              </a:rPr>
              <a:t>最早截止时间优先</a:t>
            </a:r>
            <a:r>
              <a:rPr kumimoji="1" lang="en-US" altLang="zh-CN" sz="2400" b="1" smtClean="0">
                <a:solidFill>
                  <a:srgbClr val="FF99FF"/>
                </a:solidFill>
              </a:rPr>
              <a:t>EDF</a:t>
            </a:r>
            <a:r>
              <a:rPr kumimoji="1" lang="zh-CN" altLang="en-US" sz="2400" b="1" smtClean="0">
                <a:solidFill>
                  <a:srgbClr val="FF99FF"/>
                </a:solidFill>
              </a:rPr>
              <a:t>算法（非抢占</a:t>
            </a:r>
            <a:r>
              <a:rPr kumimoji="1" lang="zh-CN" altLang="en-US" sz="2400" b="1" smtClean="0">
                <a:solidFill>
                  <a:srgbClr val="FF99FF"/>
                </a:solidFill>
                <a:latin typeface="宋体" panose="02010600030101010101" pitchFamily="2" charset="-122"/>
              </a:rPr>
              <a:t>式</a:t>
            </a:r>
            <a:r>
              <a:rPr kumimoji="1" lang="zh-CN" altLang="en-US" sz="2400" b="1" smtClean="0">
                <a:solidFill>
                  <a:srgbClr val="FF99FF"/>
                </a:solidFill>
              </a:rPr>
              <a:t>）</a:t>
            </a:r>
            <a:r>
              <a:rPr kumimoji="1" lang="zh-CN" altLang="en-US" sz="2400" b="1" smtClean="0"/>
              <a:t>：根据任务的</a:t>
            </a:r>
            <a:r>
              <a:rPr kumimoji="1" lang="zh-CN" altLang="en-US" sz="2400" b="1" u="sng" smtClean="0">
                <a:solidFill>
                  <a:srgbClr val="33CCFF"/>
                </a:solidFill>
              </a:rPr>
              <a:t>开始截止时间</a:t>
            </a:r>
            <a:r>
              <a:rPr kumimoji="1" lang="zh-CN" altLang="en-US" sz="2400" b="1" smtClean="0"/>
              <a:t>来确定任务的优先级。</a:t>
            </a:r>
            <a:endParaRPr kumimoji="1" lang="en-US" altLang="zh-CN" sz="2400" b="1" smtClean="0"/>
          </a:p>
        </p:txBody>
      </p:sp>
      <p:grpSp>
        <p:nvGrpSpPr>
          <p:cNvPr id="2" name="Group 10"/>
          <p:cNvGrpSpPr>
            <a:grpSpLocks/>
          </p:cNvGrpSpPr>
          <p:nvPr/>
        </p:nvGrpSpPr>
        <p:grpSpPr bwMode="auto">
          <a:xfrm>
            <a:off x="560388" y="2852738"/>
            <a:ext cx="8929687" cy="2808287"/>
            <a:chOff x="353" y="1389"/>
            <a:chExt cx="5625" cy="1769"/>
          </a:xfrm>
        </p:grpSpPr>
        <p:sp>
          <p:nvSpPr>
            <p:cNvPr id="28679" name="Rectangle 4"/>
            <p:cNvSpPr>
              <a:spLocks noChangeArrowheads="1"/>
            </p:cNvSpPr>
            <p:nvPr/>
          </p:nvSpPr>
          <p:spPr bwMode="auto">
            <a:xfrm>
              <a:off x="353" y="1389"/>
              <a:ext cx="5625" cy="1769"/>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8680" name="Object 5"/>
            <p:cNvGraphicFramePr>
              <a:graphicFrameLocks noChangeAspect="1"/>
            </p:cNvGraphicFramePr>
            <p:nvPr/>
          </p:nvGraphicFramePr>
          <p:xfrm>
            <a:off x="462" y="1389"/>
            <a:ext cx="5425" cy="1741"/>
          </p:xfrm>
          <a:graphic>
            <a:graphicData uri="http://schemas.openxmlformats.org/presentationml/2006/ole">
              <mc:AlternateContent xmlns:mc="http://schemas.openxmlformats.org/markup-compatibility/2006">
                <mc:Choice xmlns:v="urn:schemas-microsoft-com:vml" Requires="v">
                  <p:oleObj spid="_x0000_s28681" name="VISIO" r:id="rId3" imgW="3573780" imgH="1143000" progId="Visio.Drawing.4">
                    <p:embed/>
                  </p:oleObj>
                </mc:Choice>
                <mc:Fallback>
                  <p:oleObj name="VISIO" r:id="rId3" imgW="3573780" imgH="114300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 y="1389"/>
                          <a:ext cx="5425" cy="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86408" name="Text Box 8"/>
          <p:cNvSpPr txBox="1">
            <a:spLocks noChangeArrowheads="1"/>
          </p:cNvSpPr>
          <p:nvPr/>
        </p:nvSpPr>
        <p:spPr bwMode="auto">
          <a:xfrm>
            <a:off x="415925" y="5949950"/>
            <a:ext cx="930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t>       在上面的例子中，任务</a:t>
            </a:r>
            <a:r>
              <a:rPr lang="en-US" altLang="zh-CN"/>
              <a:t>3</a:t>
            </a:r>
            <a:r>
              <a:rPr lang="zh-CN" altLang="en-US"/>
              <a:t>、任务</a:t>
            </a:r>
            <a:r>
              <a:rPr lang="en-US" altLang="zh-CN"/>
              <a:t>4</a:t>
            </a:r>
            <a:r>
              <a:rPr lang="zh-CN" altLang="en-US"/>
              <a:t>的开始截止时间都早于任务</a:t>
            </a:r>
            <a:r>
              <a:rPr lang="en-US" altLang="zh-CN"/>
              <a:t>2</a:t>
            </a:r>
          </a:p>
        </p:txBody>
      </p:sp>
      <p:sp>
        <p:nvSpPr>
          <p:cNvPr id="486409" name="AutoShape 9"/>
          <p:cNvSpPr>
            <a:spLocks noChangeArrowheads="1"/>
          </p:cNvSpPr>
          <p:nvPr/>
        </p:nvSpPr>
        <p:spPr bwMode="auto">
          <a:xfrm>
            <a:off x="5384800" y="2781300"/>
            <a:ext cx="4105275" cy="935038"/>
          </a:xfrm>
          <a:prstGeom prst="wedgeRectCallout">
            <a:avLst>
              <a:gd name="adj1" fmla="val -134843"/>
              <a:gd name="adj2" fmla="val -70713"/>
            </a:avLst>
          </a:prstGeom>
          <a:solidFill>
            <a:schemeClr val="bg1"/>
          </a:solidFill>
          <a:ln w="9525">
            <a:solidFill>
              <a:schemeClr val="tx1"/>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solidFill>
                  <a:srgbClr val="33CCFF"/>
                </a:solidFill>
              </a:rPr>
              <a:t>开始截止时间</a:t>
            </a:r>
            <a:r>
              <a:rPr lang="zh-CN" altLang="en-US"/>
              <a:t>：任务在某时间以前必须开始执行。</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9"/>
                                        </p:tgtEl>
                                        <p:attrNameLst>
                                          <p:attrName>style.visibility</p:attrName>
                                        </p:attrNameLst>
                                      </p:cBhvr>
                                      <p:to>
                                        <p:strVal val="visible"/>
                                      </p:to>
                                    </p:set>
                                  </p:childTnLst>
                                  <p:subTnLst>
                                    <p:set>
                                      <p:cBhvr override="childStyle">
                                        <p:cTn dur="1" fill="hold" display="0" masterRel="nextClick" afterEffect="1"/>
                                        <p:tgtEl>
                                          <p:spTgt spid="48640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6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8" grpId="0"/>
      <p:bldP spid="48640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6"/>
          <p:cNvSpPr txBox="1">
            <a:spLocks noChangeArrowheads="1"/>
          </p:cNvSpPr>
          <p:nvPr/>
        </p:nvSpPr>
        <p:spPr bwMode="auto">
          <a:xfrm>
            <a:off x="185738" y="1989138"/>
            <a:ext cx="93853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800">
                <a:solidFill>
                  <a:srgbClr val="FF99FF"/>
                </a:solidFill>
                <a:latin typeface="仿宋_GB2312" pitchFamily="49" charset="-122"/>
              </a:rPr>
              <a:t>2) </a:t>
            </a:r>
            <a:r>
              <a:rPr lang="zh-CN" altLang="en-US" sz="2800">
                <a:solidFill>
                  <a:srgbClr val="FF99FF"/>
                </a:solidFill>
                <a:latin typeface="仿宋_GB2312" pitchFamily="49" charset="-122"/>
              </a:rPr>
              <a:t>抢占式调度用于周期实时任务：最早完成截止时间优先</a:t>
            </a:r>
            <a:endParaRPr lang="en-US" altLang="zh-CN" sz="2800">
              <a:solidFill>
                <a:srgbClr val="FF99FF"/>
              </a:solidFill>
              <a:latin typeface="仿宋_GB2312" pitchFamily="49" charset="-122"/>
            </a:endParaRPr>
          </a:p>
        </p:txBody>
      </p:sp>
      <p:sp>
        <p:nvSpPr>
          <p:cNvPr id="29699" name="Rectangle 3"/>
          <p:cNvSpPr txBox="1">
            <a:spLocks noChangeArrowheads="1"/>
          </p:cNvSpPr>
          <p:nvPr/>
        </p:nvSpPr>
        <p:spPr bwMode="auto">
          <a:xfrm>
            <a:off x="488950" y="3141663"/>
            <a:ext cx="9072563"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120000"/>
              </a:lnSpc>
              <a:buClr>
                <a:srgbClr val="FFFFFF"/>
              </a:buClr>
              <a:buFont typeface="Wingdings" panose="05000000000000000000" pitchFamily="2" charset="2"/>
              <a:buNone/>
            </a:pPr>
            <a:r>
              <a:rPr lang="zh-CN" altLang="en-US" sz="2800">
                <a:solidFill>
                  <a:srgbClr val="33CCFF"/>
                </a:solidFill>
                <a:latin typeface="宋体" panose="02010600030101010101" pitchFamily="2" charset="-122"/>
              </a:rPr>
              <a:t>	</a:t>
            </a:r>
            <a:r>
              <a:rPr lang="zh-CN" altLang="en-US" sz="2800">
                <a:solidFill>
                  <a:srgbClr val="FFFF00"/>
                </a:solidFill>
                <a:latin typeface="宋体" panose="02010600030101010101" pitchFamily="2" charset="-122"/>
              </a:rPr>
              <a:t>例如</a:t>
            </a:r>
            <a:r>
              <a:rPr lang="zh-CN" altLang="en-US" sz="2800">
                <a:latin typeface="宋体" panose="02010600030101010101" pitchFamily="2" charset="-122"/>
              </a:rPr>
              <a:t>：</a:t>
            </a:r>
            <a:r>
              <a:rPr kumimoji="1" lang="zh-CN" altLang="en-US" sz="2800">
                <a:latin typeface="Univers" pitchFamily="34" charset="0"/>
              </a:rPr>
              <a:t>有两个周期性实时任务</a:t>
            </a:r>
            <a:r>
              <a:rPr kumimoji="1" lang="en-US" altLang="zh-CN" sz="2800">
                <a:latin typeface="Univers" pitchFamily="34" charset="0"/>
              </a:rPr>
              <a:t>A</a:t>
            </a:r>
            <a:r>
              <a:rPr kumimoji="1" lang="zh-CN" altLang="en-US" sz="2800">
                <a:latin typeface="Univers" pitchFamily="34" charset="0"/>
              </a:rPr>
              <a:t>和</a:t>
            </a:r>
            <a:r>
              <a:rPr kumimoji="1" lang="en-US" altLang="zh-CN" sz="2800">
                <a:latin typeface="Univers" pitchFamily="34" charset="0"/>
              </a:rPr>
              <a:t>B</a:t>
            </a:r>
            <a:r>
              <a:rPr kumimoji="1" lang="zh-CN" altLang="en-US" sz="2800">
                <a:latin typeface="Univers" pitchFamily="34" charset="0"/>
              </a:rPr>
              <a:t>，任务</a:t>
            </a:r>
            <a:r>
              <a:rPr kumimoji="1" lang="en-US" altLang="zh-CN" sz="2800">
                <a:latin typeface="Univers" pitchFamily="34" charset="0"/>
              </a:rPr>
              <a:t>A</a:t>
            </a:r>
            <a:r>
              <a:rPr kumimoji="1" lang="zh-CN" altLang="en-US" sz="2800">
                <a:latin typeface="Univers" pitchFamily="34" charset="0"/>
              </a:rPr>
              <a:t>要求每 </a:t>
            </a:r>
            <a:r>
              <a:rPr kumimoji="1" lang="en-US" altLang="zh-CN" sz="2800">
                <a:latin typeface="Univers" pitchFamily="34" charset="0"/>
              </a:rPr>
              <a:t>20 ms</a:t>
            </a:r>
            <a:r>
              <a:rPr kumimoji="1" lang="zh-CN" altLang="en-US" sz="2800">
                <a:latin typeface="Univers" pitchFamily="34" charset="0"/>
              </a:rPr>
              <a:t>执行一次，执行时间为 </a:t>
            </a:r>
            <a:r>
              <a:rPr kumimoji="1" lang="en-US" altLang="zh-CN" sz="2800">
                <a:latin typeface="Univers" pitchFamily="34" charset="0"/>
              </a:rPr>
              <a:t>10 ms</a:t>
            </a:r>
            <a:r>
              <a:rPr kumimoji="1" lang="zh-CN" altLang="en-US" sz="2800">
                <a:latin typeface="Univers" pitchFamily="34" charset="0"/>
              </a:rPr>
              <a:t>；任务</a:t>
            </a:r>
            <a:r>
              <a:rPr kumimoji="1" lang="en-US" altLang="zh-CN" sz="2800">
                <a:latin typeface="Univers" pitchFamily="34" charset="0"/>
              </a:rPr>
              <a:t>B</a:t>
            </a:r>
            <a:r>
              <a:rPr kumimoji="1" lang="zh-CN" altLang="en-US" sz="2800">
                <a:latin typeface="Univers" pitchFamily="34" charset="0"/>
              </a:rPr>
              <a:t>只要求每</a:t>
            </a:r>
            <a:r>
              <a:rPr kumimoji="1" lang="en-US" altLang="zh-CN" sz="2800">
                <a:latin typeface="Univers" pitchFamily="34" charset="0"/>
              </a:rPr>
              <a:t>50 ms</a:t>
            </a:r>
            <a:r>
              <a:rPr kumimoji="1" lang="zh-CN" altLang="en-US" sz="2800">
                <a:latin typeface="Univers" pitchFamily="34" charset="0"/>
              </a:rPr>
              <a:t>执行一次，执行时间为 </a:t>
            </a:r>
            <a:r>
              <a:rPr kumimoji="1" lang="en-US" altLang="zh-CN" sz="2800">
                <a:latin typeface="Univers" pitchFamily="34" charset="0"/>
              </a:rPr>
              <a:t>25 ms</a:t>
            </a:r>
            <a:r>
              <a:rPr kumimoji="1" lang="zh-CN" altLang="en-US" sz="2800">
                <a:latin typeface="Univers" pitchFamily="34" charset="0"/>
              </a:rPr>
              <a:t>。</a:t>
            </a:r>
          </a:p>
        </p:txBody>
      </p:sp>
      <p:sp>
        <p:nvSpPr>
          <p:cNvPr id="29700" name="Rectangle 2"/>
          <p:cNvSpPr>
            <a:spLocks noGrp="1" noChangeArrowheads="1"/>
          </p:cNvSpPr>
          <p:nvPr>
            <p:ph type="title"/>
          </p:nvPr>
        </p:nvSpPr>
        <p:spPr>
          <a:xfrm>
            <a:off x="742950" y="404813"/>
            <a:ext cx="8420100" cy="1143000"/>
          </a:xfrm>
        </p:spPr>
        <p:txBody>
          <a:bodyPr/>
          <a:lstStyle/>
          <a:p>
            <a:r>
              <a:rPr kumimoji="1" lang="zh-CN" altLang="en-US" smtClean="0">
                <a:solidFill>
                  <a:schemeClr val="tx1"/>
                </a:solidFill>
              </a:rPr>
              <a:t>最早截止时间优先</a:t>
            </a:r>
            <a:r>
              <a:rPr kumimoji="1" lang="en-US" altLang="zh-CN" smtClean="0">
                <a:solidFill>
                  <a:schemeClr val="tx1"/>
                </a:solidFill>
              </a:rPr>
              <a:t>EDF</a:t>
            </a:r>
            <a:r>
              <a:rPr kumimoji="1" lang="zh-CN" altLang="en-US" smtClean="0">
                <a:solidFill>
                  <a:schemeClr val="tx1"/>
                </a:solidFill>
              </a:rPr>
              <a:t>算法</a:t>
            </a:r>
            <a:endParaRPr kumimoji="1" lang="zh-CN" altLang="en-US" smtClean="0">
              <a:solidFill>
                <a:schemeClr val="tx1"/>
              </a:solidFill>
              <a:ea typeface="华文彩云" panose="02010800040101010101" pitchFamily="2" charset="-122"/>
            </a:endParaRPr>
          </a:p>
        </p:txBody>
      </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b="4726"/>
          <a:stretch>
            <a:fillRect/>
          </a:stretch>
        </p:blipFill>
        <p:spPr bwMode="auto">
          <a:xfrm>
            <a:off x="881063" y="836613"/>
            <a:ext cx="8180387" cy="587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3" name="Text Box 6"/>
          <p:cNvSpPr txBox="1">
            <a:spLocks noChangeArrowheads="1"/>
          </p:cNvSpPr>
          <p:nvPr/>
        </p:nvSpPr>
        <p:spPr bwMode="auto">
          <a:xfrm>
            <a:off x="385763" y="255588"/>
            <a:ext cx="82327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仿宋_GB2312" pitchFamily="49" charset="-122"/>
              </a:rPr>
              <a:t>2) </a:t>
            </a:r>
            <a:r>
              <a:rPr lang="zh-CN" altLang="en-US">
                <a:latin typeface="仿宋_GB2312" pitchFamily="49" charset="-122"/>
              </a:rPr>
              <a:t>抢占式调度用于周期实时任务：最早完成截止时间优先</a:t>
            </a:r>
            <a:endParaRPr lang="en-US" altLang="zh-CN">
              <a:latin typeface="仿宋_GB2312" pitchFamily="49" charset="-122"/>
            </a:endParaRPr>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ea typeface="华文彩云" panose="02010800040101010101" pitchFamily="2" charset="-122"/>
              </a:rPr>
              <a:t>分级调度</a:t>
            </a:r>
          </a:p>
        </p:txBody>
      </p:sp>
      <p:sp>
        <p:nvSpPr>
          <p:cNvPr id="4099" name="Rectangle 3"/>
          <p:cNvSpPr>
            <a:spLocks noGrp="1" noChangeArrowheads="1"/>
          </p:cNvSpPr>
          <p:nvPr>
            <p:ph type="body" idx="1"/>
          </p:nvPr>
        </p:nvSpPr>
        <p:spPr>
          <a:xfrm>
            <a:off x="742950" y="1773238"/>
            <a:ext cx="8420100" cy="5084762"/>
          </a:xfrm>
        </p:spPr>
        <p:txBody>
          <a:bodyPr/>
          <a:lstStyle/>
          <a:p>
            <a:pPr>
              <a:lnSpc>
                <a:spcPct val="120000"/>
              </a:lnSpc>
              <a:spcBef>
                <a:spcPct val="10000"/>
              </a:spcBef>
            </a:pPr>
            <a:r>
              <a:rPr lang="zh-CN" altLang="en-US" sz="2400" b="1" smtClean="0"/>
              <a:t>高级调度又称为作业调度，用于决定把外存上处于后备队列中的哪些作业调入内存，为它们分配必要的资源，并创建进程。在批处理中，大多配有作业调度，但在分时和实时系统中，通常不配置作业调度。作业调度的运行频率较低，一般为几分钟一次。</a:t>
            </a:r>
          </a:p>
          <a:p>
            <a:pPr>
              <a:lnSpc>
                <a:spcPct val="120000"/>
              </a:lnSpc>
              <a:spcBef>
                <a:spcPct val="10000"/>
              </a:spcBef>
            </a:pPr>
            <a:r>
              <a:rPr lang="zh-CN" altLang="en-US" sz="2400" b="1" smtClean="0"/>
              <a:t>中级调度又称为交换调度，它按一定的算法将外存中处于静止就绪状态或静止阻塞状态的进程换入内存，而将内存中处于活动就绪状态或活动阻塞状态的某些进程换出至外存。交换调度的目的是为了解决内存紧张问题，它常用在分时系统及具有虚拟存储器的系统中。</a:t>
            </a:r>
          </a:p>
        </p:txBody>
      </p:sp>
    </p:spTree>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42950" y="404813"/>
            <a:ext cx="8420100" cy="1143000"/>
          </a:xfrm>
        </p:spPr>
        <p:txBody>
          <a:bodyPr/>
          <a:lstStyle/>
          <a:p>
            <a:r>
              <a:rPr kumimoji="1" lang="zh-CN" altLang="en-US" smtClean="0">
                <a:solidFill>
                  <a:schemeClr val="tx1"/>
                </a:solidFill>
                <a:latin typeface="宋体" panose="02010600030101010101" pitchFamily="2" charset="-122"/>
              </a:rPr>
              <a:t>最低松弛度优先</a:t>
            </a:r>
            <a:r>
              <a:rPr kumimoji="1" lang="en-US" altLang="zh-CN" smtClean="0">
                <a:solidFill>
                  <a:schemeClr val="tx1"/>
                </a:solidFill>
                <a:latin typeface="宋体" panose="02010600030101010101" pitchFamily="2" charset="-122"/>
              </a:rPr>
              <a:t>LLF</a:t>
            </a:r>
            <a:r>
              <a:rPr kumimoji="1" lang="zh-CN" altLang="en-US" smtClean="0">
                <a:solidFill>
                  <a:schemeClr val="tx1"/>
                </a:solidFill>
                <a:latin typeface="宋体" panose="02010600030101010101" pitchFamily="2" charset="-122"/>
              </a:rPr>
              <a:t>算法</a:t>
            </a:r>
            <a:endParaRPr kumimoji="1" lang="zh-CN" altLang="en-US" smtClean="0">
              <a:solidFill>
                <a:schemeClr val="tx1"/>
              </a:solidFill>
              <a:ea typeface="华文彩云" panose="02010800040101010101" pitchFamily="2" charset="-122"/>
            </a:endParaRPr>
          </a:p>
        </p:txBody>
      </p:sp>
      <p:sp>
        <p:nvSpPr>
          <p:cNvPr id="31747" name="Rectangle 3"/>
          <p:cNvSpPr>
            <a:spLocks noGrp="1" noChangeArrowheads="1"/>
          </p:cNvSpPr>
          <p:nvPr>
            <p:ph type="body" sz="half" idx="1"/>
          </p:nvPr>
        </p:nvSpPr>
        <p:spPr>
          <a:xfrm>
            <a:off x="742950" y="1917700"/>
            <a:ext cx="8747125" cy="4391025"/>
          </a:xfrm>
        </p:spPr>
        <p:txBody>
          <a:bodyPr/>
          <a:lstStyle/>
          <a:p>
            <a:pPr eaLnBrk="1" hangingPunct="1">
              <a:lnSpc>
                <a:spcPct val="120000"/>
              </a:lnSpc>
              <a:spcBef>
                <a:spcPct val="0"/>
              </a:spcBef>
              <a:buClrTx/>
              <a:buFontTx/>
              <a:buNone/>
            </a:pPr>
            <a:r>
              <a:rPr kumimoji="1" lang="en-US" altLang="zh-CN" sz="2400" b="1" smtClean="0">
                <a:latin typeface="宋体" panose="02010600030101010101" pitchFamily="2" charset="-122"/>
              </a:rPr>
              <a:t>       </a:t>
            </a:r>
            <a:r>
              <a:rPr kumimoji="1" lang="zh-CN" altLang="en-US" sz="2400" b="1" smtClean="0">
                <a:solidFill>
                  <a:srgbClr val="FF00FF"/>
                </a:solidFill>
                <a:latin typeface="宋体" panose="02010600030101010101" pitchFamily="2" charset="-122"/>
              </a:rPr>
              <a:t>最低松弛度优先</a:t>
            </a:r>
            <a:r>
              <a:rPr kumimoji="1" lang="en-US" altLang="zh-CN" sz="2400" b="1" smtClean="0">
                <a:solidFill>
                  <a:srgbClr val="FF00FF"/>
                </a:solidFill>
                <a:latin typeface="宋体" panose="02010600030101010101" pitchFamily="2" charset="-122"/>
              </a:rPr>
              <a:t>LLF(Least Laxity First)</a:t>
            </a:r>
            <a:r>
              <a:rPr kumimoji="1" lang="zh-CN" altLang="en-US" sz="2400" b="1" smtClean="0">
                <a:solidFill>
                  <a:srgbClr val="FF00FF"/>
                </a:solidFill>
                <a:latin typeface="宋体" panose="02010600030101010101" pitchFamily="2" charset="-122"/>
              </a:rPr>
              <a:t>算法</a:t>
            </a:r>
            <a:r>
              <a:rPr kumimoji="1" lang="zh-CN" altLang="en-US" sz="2400" b="1" smtClean="0">
                <a:latin typeface="宋体" panose="02010600030101010101" pitchFamily="2" charset="-122"/>
              </a:rPr>
              <a:t>（主要用于</a:t>
            </a:r>
            <a:r>
              <a:rPr kumimoji="1" lang="zh-CN" altLang="en-US" sz="2400" b="1" smtClean="0">
                <a:solidFill>
                  <a:srgbClr val="FF00FF"/>
                </a:solidFill>
                <a:latin typeface="宋体" panose="02010600030101010101" pitchFamily="2" charset="-122"/>
              </a:rPr>
              <a:t>抢占式</a:t>
            </a:r>
            <a:r>
              <a:rPr kumimoji="1" lang="zh-CN" altLang="en-US" sz="2400" b="1" smtClean="0">
                <a:latin typeface="宋体" panose="02010600030101010101" pitchFamily="2" charset="-122"/>
              </a:rPr>
              <a:t>） </a:t>
            </a:r>
          </a:p>
          <a:p>
            <a:pPr eaLnBrk="1" hangingPunct="1">
              <a:lnSpc>
                <a:spcPct val="120000"/>
              </a:lnSpc>
              <a:spcBef>
                <a:spcPct val="0"/>
              </a:spcBef>
              <a:buClrTx/>
              <a:buFontTx/>
              <a:buNone/>
            </a:pPr>
            <a:r>
              <a:rPr kumimoji="1" lang="zh-CN" altLang="en-US" sz="2400" b="1" smtClean="0">
                <a:latin typeface="宋体" panose="02010600030101010101" pitchFamily="2" charset="-122"/>
              </a:rPr>
              <a:t> 	</a:t>
            </a:r>
          </a:p>
          <a:p>
            <a:pPr eaLnBrk="1" hangingPunct="1">
              <a:lnSpc>
                <a:spcPct val="120000"/>
              </a:lnSpc>
              <a:spcBef>
                <a:spcPct val="0"/>
              </a:spcBef>
              <a:buClrTx/>
              <a:buFontTx/>
              <a:buNone/>
            </a:pPr>
            <a:r>
              <a:rPr kumimoji="1" lang="zh-CN" altLang="en-US" sz="2400" b="1" smtClean="0">
                <a:latin typeface="宋体" panose="02010600030101010101" pitchFamily="2" charset="-122"/>
              </a:rPr>
              <a:t>		该算法是根据任务紧急</a:t>
            </a:r>
            <a:r>
              <a:rPr kumimoji="1" lang="en-US" altLang="zh-CN" sz="2400" b="1" smtClean="0">
                <a:latin typeface="宋体" panose="02010600030101010101" pitchFamily="2" charset="-122"/>
              </a:rPr>
              <a:t>(</a:t>
            </a:r>
            <a:r>
              <a:rPr kumimoji="1" lang="zh-CN" altLang="en-US" sz="2400" b="1" smtClean="0">
                <a:latin typeface="宋体" panose="02010600030101010101" pitchFamily="2" charset="-122"/>
              </a:rPr>
              <a:t>或松弛</a:t>
            </a:r>
            <a:r>
              <a:rPr kumimoji="1" lang="en-US" altLang="zh-CN" sz="2400" b="1" smtClean="0">
                <a:latin typeface="宋体" panose="02010600030101010101" pitchFamily="2" charset="-122"/>
              </a:rPr>
              <a:t>)</a:t>
            </a:r>
            <a:r>
              <a:rPr kumimoji="1" lang="zh-CN" altLang="en-US" sz="2400" b="1" smtClean="0">
                <a:latin typeface="宋体" panose="02010600030101010101" pitchFamily="2" charset="-122"/>
              </a:rPr>
              <a:t>的程度，来确定任务的优先级。任务的紧急程度愈高，为该任务所赋予的优先级就愈高， 以使之优先执行。</a:t>
            </a:r>
          </a:p>
          <a:p>
            <a:pPr eaLnBrk="1" hangingPunct="1">
              <a:lnSpc>
                <a:spcPct val="120000"/>
              </a:lnSpc>
              <a:spcBef>
                <a:spcPct val="0"/>
              </a:spcBef>
              <a:buClrTx/>
              <a:buFontTx/>
              <a:buNone/>
            </a:pPr>
            <a:endParaRPr kumimoji="1" lang="zh-CN" altLang="en-US" sz="2400" b="1" smtClean="0">
              <a:latin typeface="宋体" panose="02010600030101010101" pitchFamily="2" charset="-122"/>
            </a:endParaRPr>
          </a:p>
          <a:p>
            <a:pPr eaLnBrk="1" hangingPunct="1">
              <a:lnSpc>
                <a:spcPct val="120000"/>
              </a:lnSpc>
              <a:spcBef>
                <a:spcPct val="0"/>
              </a:spcBef>
              <a:buClrTx/>
              <a:buFontTx/>
              <a:buNone/>
            </a:pPr>
            <a:r>
              <a:rPr kumimoji="1" lang="en-US" altLang="zh-CN" sz="2400" smtClean="0"/>
              <a:t>     </a:t>
            </a:r>
            <a:r>
              <a:rPr kumimoji="1" lang="zh-CN" altLang="en-US" sz="2400" b="1" smtClean="0">
                <a:solidFill>
                  <a:srgbClr val="FFFF00"/>
                </a:solidFill>
              </a:rPr>
              <a:t>松弛度</a:t>
            </a:r>
            <a:r>
              <a:rPr kumimoji="1" lang="en-US" altLang="zh-CN" sz="2400" b="1" smtClean="0">
                <a:solidFill>
                  <a:srgbClr val="FFFF00"/>
                </a:solidFill>
              </a:rPr>
              <a:t>=</a:t>
            </a:r>
            <a:r>
              <a:rPr kumimoji="1" lang="zh-CN" altLang="en-US" sz="2400" b="1" smtClean="0">
                <a:solidFill>
                  <a:srgbClr val="FFFF00"/>
                </a:solidFill>
              </a:rPr>
              <a:t>必须完成时间</a:t>
            </a:r>
            <a:r>
              <a:rPr kumimoji="1" lang="en-US" altLang="zh-CN" sz="2400" b="1" smtClean="0">
                <a:solidFill>
                  <a:srgbClr val="FFFF00"/>
                </a:solidFill>
              </a:rPr>
              <a:t>-</a:t>
            </a:r>
            <a:r>
              <a:rPr kumimoji="1" lang="zh-CN" altLang="en-US" sz="2400" b="1" smtClean="0">
                <a:solidFill>
                  <a:srgbClr val="FFFF00"/>
                </a:solidFill>
              </a:rPr>
              <a:t>其本身的运行时间</a:t>
            </a:r>
            <a:r>
              <a:rPr kumimoji="1" lang="en-US" altLang="zh-CN" sz="2400" b="1" smtClean="0">
                <a:solidFill>
                  <a:srgbClr val="FFFF00"/>
                </a:solidFill>
              </a:rPr>
              <a:t>-</a:t>
            </a:r>
            <a:r>
              <a:rPr kumimoji="1" lang="zh-CN" altLang="en-US" sz="2400" b="1" smtClean="0">
                <a:solidFill>
                  <a:srgbClr val="FFFF00"/>
                </a:solidFill>
              </a:rPr>
              <a:t>当前时间</a:t>
            </a:r>
            <a:r>
              <a:rPr lang="zh-CN" altLang="en-US" sz="2400" b="1" smtClean="0">
                <a:latin typeface="宋体" panose="02010600030101010101" pitchFamily="2" charset="-122"/>
              </a:rPr>
              <a:t>	</a:t>
            </a:r>
          </a:p>
        </p:txBody>
      </p:sp>
    </p:spTree>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noChangeArrowheads="1"/>
          </p:cNvSpPr>
          <p:nvPr>
            <p:ph type="title"/>
          </p:nvPr>
        </p:nvSpPr>
        <p:spPr>
          <a:xfrm>
            <a:off x="742950" y="404813"/>
            <a:ext cx="8420100" cy="1143000"/>
          </a:xfrm>
        </p:spPr>
        <p:txBody>
          <a:bodyPr/>
          <a:lstStyle/>
          <a:p>
            <a:r>
              <a:rPr kumimoji="1" lang="zh-CN" altLang="en-US" smtClean="0">
                <a:solidFill>
                  <a:schemeClr val="tx1"/>
                </a:solidFill>
                <a:latin typeface="宋体" panose="02010600030101010101" pitchFamily="2" charset="-122"/>
              </a:rPr>
              <a:t>最低松弛度优先算法</a:t>
            </a:r>
          </a:p>
        </p:txBody>
      </p:sp>
      <p:sp>
        <p:nvSpPr>
          <p:cNvPr id="32771" name="Rectangle 3"/>
          <p:cNvSpPr>
            <a:spLocks noGrp="1" noChangeArrowheads="1"/>
          </p:cNvSpPr>
          <p:nvPr>
            <p:ph type="body" sz="half" idx="1"/>
          </p:nvPr>
        </p:nvSpPr>
        <p:spPr>
          <a:xfrm>
            <a:off x="488950" y="1836738"/>
            <a:ext cx="9072563" cy="1952625"/>
          </a:xfrm>
        </p:spPr>
        <p:txBody>
          <a:bodyPr/>
          <a:lstStyle/>
          <a:p>
            <a:pPr>
              <a:lnSpc>
                <a:spcPct val="120000"/>
              </a:lnSpc>
              <a:spcBef>
                <a:spcPct val="0"/>
              </a:spcBef>
              <a:buFont typeface="Wingdings" panose="05000000000000000000" pitchFamily="2" charset="2"/>
              <a:buNone/>
            </a:pPr>
            <a:r>
              <a:rPr lang="zh-CN" altLang="en-US" sz="2800" b="1" smtClean="0">
                <a:solidFill>
                  <a:srgbClr val="33CCFF"/>
                </a:solidFill>
                <a:latin typeface="宋体" panose="02010600030101010101" pitchFamily="2" charset="-122"/>
              </a:rPr>
              <a:t>	</a:t>
            </a:r>
            <a:r>
              <a:rPr lang="zh-CN" altLang="en-US" sz="2800" b="1" smtClean="0">
                <a:solidFill>
                  <a:srgbClr val="FFFF00"/>
                </a:solidFill>
                <a:latin typeface="宋体" panose="02010600030101010101" pitchFamily="2" charset="-122"/>
              </a:rPr>
              <a:t>例如</a:t>
            </a:r>
            <a:r>
              <a:rPr lang="zh-CN" altLang="en-US" sz="2800" b="1" smtClean="0">
                <a:latin typeface="宋体" panose="02010600030101010101" pitchFamily="2" charset="-122"/>
              </a:rPr>
              <a:t>：</a:t>
            </a:r>
            <a:r>
              <a:rPr kumimoji="1" lang="zh-CN" altLang="en-US" sz="2800" b="1" smtClean="0"/>
              <a:t>有两个周期性实时任务</a:t>
            </a:r>
            <a:r>
              <a:rPr kumimoji="1" lang="en-US" altLang="zh-CN" sz="2800" b="1" smtClean="0"/>
              <a:t>A</a:t>
            </a:r>
            <a:r>
              <a:rPr kumimoji="1" lang="zh-CN" altLang="en-US" sz="2800" b="1" smtClean="0"/>
              <a:t>和</a:t>
            </a:r>
            <a:r>
              <a:rPr kumimoji="1" lang="en-US" altLang="zh-CN" sz="2800" b="1" smtClean="0"/>
              <a:t>B</a:t>
            </a:r>
            <a:r>
              <a:rPr kumimoji="1" lang="zh-CN" altLang="en-US" sz="2800" b="1" smtClean="0"/>
              <a:t>，任务</a:t>
            </a:r>
            <a:r>
              <a:rPr kumimoji="1" lang="en-US" altLang="zh-CN" sz="2800" b="1" smtClean="0"/>
              <a:t>A</a:t>
            </a:r>
            <a:r>
              <a:rPr kumimoji="1" lang="zh-CN" altLang="en-US" sz="2800" b="1" smtClean="0"/>
              <a:t>要求每 </a:t>
            </a:r>
            <a:r>
              <a:rPr kumimoji="1" lang="en-US" altLang="zh-CN" sz="2800" b="1" smtClean="0"/>
              <a:t>20 ms</a:t>
            </a:r>
            <a:r>
              <a:rPr kumimoji="1" lang="zh-CN" altLang="en-US" sz="2800" b="1" smtClean="0"/>
              <a:t>执行一次，执行时间为 </a:t>
            </a:r>
            <a:r>
              <a:rPr kumimoji="1" lang="en-US" altLang="zh-CN" sz="2800" b="1" smtClean="0"/>
              <a:t>10 ms</a:t>
            </a:r>
            <a:r>
              <a:rPr kumimoji="1" lang="zh-CN" altLang="en-US" sz="2800" b="1" smtClean="0"/>
              <a:t>；任务</a:t>
            </a:r>
            <a:r>
              <a:rPr kumimoji="1" lang="en-US" altLang="zh-CN" sz="2800" b="1" smtClean="0"/>
              <a:t>B</a:t>
            </a:r>
            <a:r>
              <a:rPr kumimoji="1" lang="zh-CN" altLang="en-US" sz="2800" b="1" smtClean="0"/>
              <a:t>只要求每</a:t>
            </a:r>
            <a:r>
              <a:rPr kumimoji="1" lang="en-US" altLang="zh-CN" sz="2800" b="1" smtClean="0"/>
              <a:t>50 ms</a:t>
            </a:r>
            <a:r>
              <a:rPr kumimoji="1" lang="zh-CN" altLang="en-US" sz="2800" b="1" smtClean="0"/>
              <a:t>执行一次，执行时间为 </a:t>
            </a:r>
            <a:r>
              <a:rPr kumimoji="1" lang="en-US" altLang="zh-CN" sz="2800" b="1" smtClean="0"/>
              <a:t>25 ms</a:t>
            </a:r>
            <a:r>
              <a:rPr kumimoji="1" lang="zh-CN" altLang="en-US" sz="2800" b="1" smtClean="0"/>
              <a:t>。</a:t>
            </a:r>
          </a:p>
        </p:txBody>
      </p:sp>
      <p:grpSp>
        <p:nvGrpSpPr>
          <p:cNvPr id="32772" name="Group 10"/>
          <p:cNvGrpSpPr>
            <a:grpSpLocks/>
          </p:cNvGrpSpPr>
          <p:nvPr/>
        </p:nvGrpSpPr>
        <p:grpSpPr bwMode="auto">
          <a:xfrm>
            <a:off x="128588" y="3716338"/>
            <a:ext cx="9434512" cy="2349500"/>
            <a:chOff x="81" y="2840"/>
            <a:chExt cx="5943" cy="1480"/>
          </a:xfrm>
        </p:grpSpPr>
        <p:sp>
          <p:nvSpPr>
            <p:cNvPr id="32773" name="Rectangle 5"/>
            <p:cNvSpPr>
              <a:spLocks noChangeArrowheads="1"/>
            </p:cNvSpPr>
            <p:nvPr/>
          </p:nvSpPr>
          <p:spPr bwMode="auto">
            <a:xfrm>
              <a:off x="444" y="2840"/>
              <a:ext cx="5580" cy="1480"/>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2774" name="Object 7"/>
            <p:cNvGraphicFramePr>
              <a:graphicFrameLocks noChangeAspect="1"/>
            </p:cNvGraphicFramePr>
            <p:nvPr/>
          </p:nvGraphicFramePr>
          <p:xfrm>
            <a:off x="81" y="3022"/>
            <a:ext cx="5942" cy="1167"/>
          </p:xfrm>
          <a:graphic>
            <a:graphicData uri="http://schemas.openxmlformats.org/presentationml/2006/ole">
              <mc:AlternateContent xmlns:mc="http://schemas.openxmlformats.org/markup-compatibility/2006">
                <mc:Choice xmlns:v="urn:schemas-microsoft-com:vml" Requires="v">
                  <p:oleObj spid="_x0000_s32775" name="VISIO" r:id="rId3" imgW="3794760" imgH="853440" progId="Visio.Drawing.4">
                    <p:embed/>
                  </p:oleObj>
                </mc:Choice>
                <mc:Fallback>
                  <p:oleObj name="VISIO" r:id="rId3" imgW="3794760" imgH="853440" progId="Visio.Drawing.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 y="3022"/>
                          <a:ext cx="5942" cy="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ea typeface="华文彩云" panose="02010800040101010101" pitchFamily="2" charset="-122"/>
              </a:rPr>
              <a:t>分级调度</a:t>
            </a:r>
          </a:p>
        </p:txBody>
      </p:sp>
      <p:sp>
        <p:nvSpPr>
          <p:cNvPr id="5123" name="Rectangle 3"/>
          <p:cNvSpPr>
            <a:spLocks noGrp="1" noChangeArrowheads="1"/>
          </p:cNvSpPr>
          <p:nvPr>
            <p:ph type="body" idx="1"/>
          </p:nvPr>
        </p:nvSpPr>
        <p:spPr>
          <a:xfrm>
            <a:off x="560388" y="1557338"/>
            <a:ext cx="9072562" cy="5543550"/>
          </a:xfrm>
        </p:spPr>
        <p:txBody>
          <a:bodyPr/>
          <a:lstStyle/>
          <a:p>
            <a:pPr>
              <a:lnSpc>
                <a:spcPct val="120000"/>
              </a:lnSpc>
              <a:spcBef>
                <a:spcPct val="10000"/>
              </a:spcBef>
            </a:pPr>
            <a:r>
              <a:rPr lang="zh-CN" altLang="en-US" sz="2400" b="1" smtClean="0"/>
              <a:t>低级调度又称为进程调度，主要任务是按照一定的策略选取就绪队列中的一个进程获得处理机。进程调度是最基本的调度，在</a:t>
            </a:r>
            <a:r>
              <a:rPr lang="en-US" altLang="zh-CN" sz="2400" b="1" smtClean="0"/>
              <a:t>os</a:t>
            </a:r>
            <a:r>
              <a:rPr lang="zh-CN" altLang="en-US" sz="2400" b="1" smtClean="0"/>
              <a:t>中必须配置它。它的运行频率很高，典型的情况是几十毫秒便进行一次，因此它的调度算法不能太复杂，以免占用太多的</a:t>
            </a:r>
            <a:r>
              <a:rPr lang="en-US" altLang="zh-CN" sz="2400" b="1" smtClean="0"/>
              <a:t>cpu</a:t>
            </a:r>
            <a:r>
              <a:rPr lang="zh-CN" altLang="en-US" sz="2400" b="1" smtClean="0"/>
              <a:t>时间。进程调度可采用下述两种方式：</a:t>
            </a:r>
          </a:p>
          <a:p>
            <a:pPr lvl="1">
              <a:lnSpc>
                <a:spcPct val="120000"/>
              </a:lnSpc>
              <a:spcBef>
                <a:spcPct val="10000"/>
              </a:spcBef>
            </a:pPr>
            <a:r>
              <a:rPr lang="zh-CN" altLang="en-US" sz="2400" b="1" smtClean="0">
                <a:solidFill>
                  <a:srgbClr val="FFFF00"/>
                </a:solidFill>
              </a:rPr>
              <a:t>非抢占方式</a:t>
            </a:r>
            <a:r>
              <a:rPr lang="zh-CN" altLang="en-US" sz="2400" b="1" smtClean="0"/>
              <a:t>：一旦进程获得</a:t>
            </a:r>
            <a:r>
              <a:rPr lang="en-US" altLang="zh-CN" sz="2400" b="1" smtClean="0"/>
              <a:t>cpu</a:t>
            </a:r>
            <a:r>
              <a:rPr lang="zh-CN" altLang="en-US" sz="2400" b="1" smtClean="0"/>
              <a:t>，它将一直执行，直至该进程完成或发生事件而阻塞时，才将</a:t>
            </a:r>
            <a:r>
              <a:rPr lang="en-US" altLang="zh-CN" sz="2400" b="1" smtClean="0"/>
              <a:t>cpu</a:t>
            </a:r>
            <a:r>
              <a:rPr lang="zh-CN" altLang="en-US" sz="2400" b="1" smtClean="0"/>
              <a:t>分配给其他进程。</a:t>
            </a:r>
          </a:p>
          <a:p>
            <a:pPr lvl="1">
              <a:lnSpc>
                <a:spcPct val="120000"/>
              </a:lnSpc>
              <a:spcBef>
                <a:spcPct val="10000"/>
              </a:spcBef>
            </a:pPr>
            <a:r>
              <a:rPr lang="zh-CN" altLang="en-US" sz="2400" b="1" smtClean="0">
                <a:solidFill>
                  <a:srgbClr val="FFFF00"/>
                </a:solidFill>
              </a:rPr>
              <a:t>抢占方式</a:t>
            </a:r>
            <a:r>
              <a:rPr lang="zh-CN" altLang="en-US" sz="2400" b="1" smtClean="0"/>
              <a:t>：当一进程正在处理机上执行时，系统可根据某种原则暂停它的执行，并将已分配给它的处理机重新分配给另一个进程。抢占的原则有：</a:t>
            </a:r>
            <a:r>
              <a:rPr lang="zh-CN" altLang="en-US" sz="2400" b="1" smtClean="0">
                <a:solidFill>
                  <a:srgbClr val="66FFFF"/>
                </a:solidFill>
              </a:rPr>
              <a:t>优先权</a:t>
            </a:r>
            <a:r>
              <a:rPr lang="zh-CN" altLang="en-US" sz="2400" b="1" smtClean="0"/>
              <a:t>原则；</a:t>
            </a:r>
            <a:r>
              <a:rPr lang="zh-CN" altLang="en-US" sz="2400" b="1" smtClean="0">
                <a:solidFill>
                  <a:srgbClr val="66FFFF"/>
                </a:solidFill>
              </a:rPr>
              <a:t>短作业（进程）</a:t>
            </a:r>
            <a:r>
              <a:rPr lang="zh-CN" altLang="en-US" sz="2400" b="1" smtClean="0"/>
              <a:t>原则；</a:t>
            </a:r>
            <a:r>
              <a:rPr lang="zh-CN" altLang="en-US" sz="2400" b="1" smtClean="0">
                <a:solidFill>
                  <a:srgbClr val="66FFFF"/>
                </a:solidFill>
              </a:rPr>
              <a:t>时间片</a:t>
            </a:r>
            <a:r>
              <a:rPr lang="zh-CN" altLang="en-US" sz="2400" b="1" smtClean="0"/>
              <a:t>原则。</a:t>
            </a:r>
            <a:endParaRPr lang="en-US" altLang="zh-CN" sz="2400" b="1" smtClean="0"/>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kumimoji="1" lang="zh-CN" altLang="en-US" sz="3200" smtClean="0">
                <a:solidFill>
                  <a:schemeClr val="tx1"/>
                </a:solidFill>
                <a:latin typeface="华文彩云" panose="02010800040101010101" pitchFamily="2" charset="-122"/>
                <a:ea typeface="华文彩云" panose="02010800040101010101" pitchFamily="2" charset="-122"/>
              </a:rPr>
              <a:t>调度队列模型 </a:t>
            </a:r>
            <a:br>
              <a:rPr kumimoji="1" lang="zh-CN" altLang="en-US" sz="3200" smtClean="0">
                <a:solidFill>
                  <a:schemeClr val="tx1"/>
                </a:solidFill>
                <a:latin typeface="华文彩云" panose="02010800040101010101" pitchFamily="2" charset="-122"/>
                <a:ea typeface="华文彩云" panose="02010800040101010101" pitchFamily="2" charset="-122"/>
              </a:rPr>
            </a:br>
            <a:endParaRPr kumimoji="1" lang="zh-CN" altLang="en-US" sz="3200" smtClean="0">
              <a:solidFill>
                <a:schemeClr val="tx1"/>
              </a:solidFill>
              <a:latin typeface="华文彩云" panose="02010800040101010101" pitchFamily="2" charset="-122"/>
              <a:ea typeface="华文彩云" panose="02010800040101010101" pitchFamily="2" charset="-122"/>
            </a:endParaRPr>
          </a:p>
        </p:txBody>
      </p:sp>
      <p:sp>
        <p:nvSpPr>
          <p:cNvPr id="6147" name="Rectangle 3"/>
          <p:cNvSpPr>
            <a:spLocks noGrp="1" noChangeArrowheads="1"/>
          </p:cNvSpPr>
          <p:nvPr>
            <p:ph type="body" sz="half" idx="1"/>
          </p:nvPr>
        </p:nvSpPr>
        <p:spPr>
          <a:xfrm>
            <a:off x="742950" y="1981200"/>
            <a:ext cx="6081713" cy="584200"/>
          </a:xfrm>
        </p:spPr>
        <p:txBody>
          <a:bodyPr/>
          <a:lstStyle/>
          <a:p>
            <a:pPr eaLnBrk="1" hangingPunct="1">
              <a:spcBef>
                <a:spcPct val="0"/>
              </a:spcBef>
              <a:buClrTx/>
              <a:buFontTx/>
              <a:buNone/>
            </a:pPr>
            <a:r>
              <a:rPr kumimoji="1" lang="en-US" altLang="zh-CN" sz="2600" b="1" dirty="0" smtClean="0"/>
              <a:t>1.</a:t>
            </a:r>
            <a:r>
              <a:rPr kumimoji="1" lang="zh-CN" altLang="en-US" sz="2600" b="1" dirty="0" smtClean="0"/>
              <a:t>仅</a:t>
            </a:r>
            <a:r>
              <a:rPr kumimoji="1" lang="zh-CN" altLang="en-US" sz="2600" b="1" dirty="0" smtClean="0"/>
              <a:t>有进程调度的调度队列模型 </a:t>
            </a:r>
          </a:p>
          <a:p>
            <a:pPr>
              <a:buFont typeface="Wingdings" panose="05000000000000000000" pitchFamily="2" charset="2"/>
              <a:buNone/>
            </a:pPr>
            <a:endParaRPr lang="zh-CN" altLang="en-US" sz="2600" dirty="0" smtClean="0"/>
          </a:p>
        </p:txBody>
      </p:sp>
      <p:grpSp>
        <p:nvGrpSpPr>
          <p:cNvPr id="6148" name="Group 7"/>
          <p:cNvGrpSpPr>
            <a:grpSpLocks/>
          </p:cNvGrpSpPr>
          <p:nvPr/>
        </p:nvGrpSpPr>
        <p:grpSpPr bwMode="auto">
          <a:xfrm>
            <a:off x="920750" y="2636838"/>
            <a:ext cx="8137525" cy="3960812"/>
            <a:chOff x="625" y="1706"/>
            <a:chExt cx="5126" cy="2495"/>
          </a:xfrm>
        </p:grpSpPr>
        <p:sp>
          <p:nvSpPr>
            <p:cNvPr id="6149" name="Rectangle 4"/>
            <p:cNvSpPr>
              <a:spLocks noChangeArrowheads="1"/>
            </p:cNvSpPr>
            <p:nvPr/>
          </p:nvSpPr>
          <p:spPr bwMode="auto">
            <a:xfrm>
              <a:off x="625" y="1706"/>
              <a:ext cx="5126" cy="2495"/>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150" name="Object 5"/>
            <p:cNvGraphicFramePr>
              <a:graphicFrameLocks noChangeAspect="1"/>
            </p:cNvGraphicFramePr>
            <p:nvPr/>
          </p:nvGraphicFramePr>
          <p:xfrm>
            <a:off x="807" y="1979"/>
            <a:ext cx="4807" cy="1769"/>
          </p:xfrm>
          <a:graphic>
            <a:graphicData uri="http://schemas.openxmlformats.org/presentationml/2006/ole">
              <mc:AlternateContent xmlns:mc="http://schemas.openxmlformats.org/markup-compatibility/2006">
                <mc:Choice xmlns:v="urn:schemas-microsoft-com:vml" Requires="v">
                  <p:oleObj spid="_x0000_s6151" name="VISIO" r:id="rId3" imgW="3779520" imgH="1272540" progId="Visio.Drawing.4">
                    <p:embed/>
                  </p:oleObj>
                </mc:Choice>
                <mc:Fallback>
                  <p:oleObj name="VISIO" r:id="rId3" imgW="3779520" imgH="127254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 y="1979"/>
                          <a:ext cx="4807" cy="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zh-CN" altLang="en-US" sz="3200" smtClean="0">
                <a:solidFill>
                  <a:schemeClr val="tx1"/>
                </a:solidFill>
                <a:latin typeface="华文彩云" panose="02010800040101010101" pitchFamily="2" charset="-122"/>
                <a:ea typeface="华文彩云" panose="02010800040101010101" pitchFamily="2" charset="-122"/>
              </a:rPr>
              <a:t>调度队列模型 </a:t>
            </a:r>
            <a:br>
              <a:rPr kumimoji="1" lang="zh-CN" altLang="en-US" sz="3200" smtClean="0">
                <a:solidFill>
                  <a:schemeClr val="tx1"/>
                </a:solidFill>
                <a:latin typeface="华文彩云" panose="02010800040101010101" pitchFamily="2" charset="-122"/>
                <a:ea typeface="华文彩云" panose="02010800040101010101" pitchFamily="2" charset="-122"/>
              </a:rPr>
            </a:br>
            <a:endParaRPr kumimoji="1" lang="zh-CN" altLang="en-US" sz="3200" smtClean="0">
              <a:solidFill>
                <a:schemeClr val="tx1"/>
              </a:solidFill>
              <a:latin typeface="华文彩云" panose="02010800040101010101" pitchFamily="2" charset="-122"/>
              <a:ea typeface="华文彩云" panose="02010800040101010101" pitchFamily="2" charset="-122"/>
            </a:endParaRPr>
          </a:p>
        </p:txBody>
      </p:sp>
      <p:sp>
        <p:nvSpPr>
          <p:cNvPr id="7171" name="Rectangle 3"/>
          <p:cNvSpPr>
            <a:spLocks noGrp="1" noChangeArrowheads="1"/>
          </p:cNvSpPr>
          <p:nvPr>
            <p:ph type="body" sz="half" idx="1"/>
          </p:nvPr>
        </p:nvSpPr>
        <p:spPr>
          <a:xfrm>
            <a:off x="742950" y="1628775"/>
            <a:ext cx="6873875" cy="584200"/>
          </a:xfrm>
        </p:spPr>
        <p:txBody>
          <a:bodyPr/>
          <a:lstStyle/>
          <a:p>
            <a:pPr>
              <a:buFont typeface="Wingdings" panose="05000000000000000000" pitchFamily="2" charset="2"/>
              <a:buNone/>
            </a:pPr>
            <a:r>
              <a:rPr kumimoji="1" lang="en-US" altLang="zh-CN" sz="2600" b="1" smtClean="0"/>
              <a:t>2.</a:t>
            </a:r>
            <a:r>
              <a:rPr kumimoji="1" lang="zh-CN" altLang="en-US" sz="2600" b="1" smtClean="0"/>
              <a:t>具有</a:t>
            </a:r>
            <a:r>
              <a:rPr kumimoji="1" lang="zh-CN" altLang="en-US" sz="2600" b="1" dirty="0" smtClean="0"/>
              <a:t>高级和低级调度的调度队列模型</a:t>
            </a:r>
          </a:p>
        </p:txBody>
      </p:sp>
      <p:grpSp>
        <p:nvGrpSpPr>
          <p:cNvPr id="7172" name="Group 7"/>
          <p:cNvGrpSpPr>
            <a:grpSpLocks/>
          </p:cNvGrpSpPr>
          <p:nvPr/>
        </p:nvGrpSpPr>
        <p:grpSpPr bwMode="auto">
          <a:xfrm>
            <a:off x="669925" y="2160588"/>
            <a:ext cx="8243888" cy="4581525"/>
            <a:chOff x="422" y="1361"/>
            <a:chExt cx="5193" cy="2886"/>
          </a:xfrm>
        </p:grpSpPr>
        <p:sp>
          <p:nvSpPr>
            <p:cNvPr id="7173" name="Rectangle 4"/>
            <p:cNvSpPr>
              <a:spLocks noChangeArrowheads="1"/>
            </p:cNvSpPr>
            <p:nvPr/>
          </p:nvSpPr>
          <p:spPr bwMode="auto">
            <a:xfrm>
              <a:off x="535" y="1361"/>
              <a:ext cx="5080" cy="2886"/>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7174" name="Object 5"/>
            <p:cNvGraphicFramePr>
              <a:graphicFrameLocks noChangeAspect="1"/>
            </p:cNvGraphicFramePr>
            <p:nvPr/>
          </p:nvGraphicFramePr>
          <p:xfrm>
            <a:off x="422" y="1600"/>
            <a:ext cx="5147" cy="2465"/>
          </p:xfrm>
          <a:graphic>
            <a:graphicData uri="http://schemas.openxmlformats.org/presentationml/2006/ole">
              <mc:AlternateContent xmlns:mc="http://schemas.openxmlformats.org/markup-compatibility/2006">
                <mc:Choice xmlns:v="urn:schemas-microsoft-com:vml" Requires="v">
                  <p:oleObj spid="_x0000_s7175" name="VISIO" r:id="rId3" imgW="4770120" imgH="2286000" progId="Visio.Drawing.4">
                    <p:embed/>
                  </p:oleObj>
                </mc:Choice>
                <mc:Fallback>
                  <p:oleObj name="VISIO" r:id="rId3" imgW="4770120" imgH="228600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 y="1600"/>
                          <a:ext cx="5147" cy="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kumimoji="1" lang="zh-CN" altLang="en-US" sz="3200" smtClean="0">
                <a:solidFill>
                  <a:schemeClr val="tx1"/>
                </a:solidFill>
                <a:latin typeface="华文彩云" panose="02010800040101010101" pitchFamily="2" charset="-122"/>
                <a:ea typeface="华文彩云" panose="02010800040101010101" pitchFamily="2" charset="-122"/>
              </a:rPr>
              <a:t>调度队列模型 </a:t>
            </a:r>
            <a:br>
              <a:rPr kumimoji="1" lang="zh-CN" altLang="en-US" sz="3200" smtClean="0">
                <a:solidFill>
                  <a:schemeClr val="tx1"/>
                </a:solidFill>
                <a:latin typeface="华文彩云" panose="02010800040101010101" pitchFamily="2" charset="-122"/>
                <a:ea typeface="华文彩云" panose="02010800040101010101" pitchFamily="2" charset="-122"/>
              </a:rPr>
            </a:br>
            <a:endParaRPr kumimoji="1" lang="zh-CN" altLang="en-US" sz="3200" smtClean="0">
              <a:solidFill>
                <a:schemeClr val="tx1"/>
              </a:solidFill>
              <a:latin typeface="华文彩云" panose="02010800040101010101" pitchFamily="2" charset="-122"/>
              <a:ea typeface="华文彩云" panose="02010800040101010101" pitchFamily="2" charset="-122"/>
            </a:endParaRPr>
          </a:p>
        </p:txBody>
      </p:sp>
      <p:sp>
        <p:nvSpPr>
          <p:cNvPr id="8195" name="Rectangle 3"/>
          <p:cNvSpPr>
            <a:spLocks noGrp="1" noChangeArrowheads="1"/>
          </p:cNvSpPr>
          <p:nvPr>
            <p:ph type="body" sz="half" idx="1"/>
          </p:nvPr>
        </p:nvSpPr>
        <p:spPr>
          <a:xfrm>
            <a:off x="742950" y="1700213"/>
            <a:ext cx="6442075" cy="576262"/>
          </a:xfrm>
        </p:spPr>
        <p:txBody>
          <a:bodyPr/>
          <a:lstStyle/>
          <a:p>
            <a:pPr>
              <a:buFont typeface="Wingdings" panose="05000000000000000000" pitchFamily="2" charset="2"/>
              <a:buNone/>
            </a:pPr>
            <a:r>
              <a:rPr kumimoji="1" lang="en-US" altLang="zh-CN" sz="2600" b="1" dirty="0" smtClean="0"/>
              <a:t>3.</a:t>
            </a:r>
            <a:r>
              <a:rPr kumimoji="1" lang="zh-CN" altLang="en-US" sz="2600" b="1" dirty="0" smtClean="0"/>
              <a:t>同时</a:t>
            </a:r>
            <a:r>
              <a:rPr kumimoji="1" lang="zh-CN" altLang="en-US" sz="2600" b="1" dirty="0" smtClean="0"/>
              <a:t>具有三级调度的调度队列模型</a:t>
            </a:r>
          </a:p>
        </p:txBody>
      </p:sp>
      <p:grpSp>
        <p:nvGrpSpPr>
          <p:cNvPr id="8196" name="Group 7"/>
          <p:cNvGrpSpPr>
            <a:grpSpLocks/>
          </p:cNvGrpSpPr>
          <p:nvPr/>
        </p:nvGrpSpPr>
        <p:grpSpPr bwMode="auto">
          <a:xfrm>
            <a:off x="849313" y="2205038"/>
            <a:ext cx="8424862" cy="4594225"/>
            <a:chOff x="535" y="1434"/>
            <a:chExt cx="5307" cy="2894"/>
          </a:xfrm>
        </p:grpSpPr>
        <p:sp>
          <p:nvSpPr>
            <p:cNvPr id="8197" name="Rectangle 4"/>
            <p:cNvSpPr>
              <a:spLocks noChangeArrowheads="1"/>
            </p:cNvSpPr>
            <p:nvPr/>
          </p:nvSpPr>
          <p:spPr bwMode="auto">
            <a:xfrm>
              <a:off x="535" y="1434"/>
              <a:ext cx="5307" cy="2886"/>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8198" name="Object 5"/>
            <p:cNvGraphicFramePr>
              <a:graphicFrameLocks noChangeAspect="1"/>
            </p:cNvGraphicFramePr>
            <p:nvPr/>
          </p:nvGraphicFramePr>
          <p:xfrm>
            <a:off x="626" y="1480"/>
            <a:ext cx="4989" cy="2848"/>
          </p:xfrm>
          <a:graphic>
            <a:graphicData uri="http://schemas.openxmlformats.org/presentationml/2006/ole">
              <mc:AlternateContent xmlns:mc="http://schemas.openxmlformats.org/markup-compatibility/2006">
                <mc:Choice xmlns:v="urn:schemas-microsoft-com:vml" Requires="v">
                  <p:oleObj spid="_x0000_s8199" name="VISIO" r:id="rId3" imgW="4305300" imgH="2461260" progId="Visio.Drawing.4">
                    <p:embed/>
                  </p:oleObj>
                </mc:Choice>
                <mc:Fallback>
                  <p:oleObj name="VISIO" r:id="rId3" imgW="4305300" imgH="246126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 y="1480"/>
                          <a:ext cx="4989" cy="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4808538" y="1700213"/>
            <a:ext cx="5024437" cy="4033837"/>
            <a:chOff x="4808538" y="1700213"/>
            <a:chExt cx="5024437" cy="4033837"/>
          </a:xfrm>
        </p:grpSpPr>
        <p:grpSp>
          <p:nvGrpSpPr>
            <p:cNvPr id="9223" name="Group 15"/>
            <p:cNvGrpSpPr>
              <a:grpSpLocks/>
            </p:cNvGrpSpPr>
            <p:nvPr/>
          </p:nvGrpSpPr>
          <p:grpSpPr bwMode="auto">
            <a:xfrm>
              <a:off x="4808538" y="1700213"/>
              <a:ext cx="5024437" cy="4033837"/>
              <a:chOff x="3029" y="1116"/>
              <a:chExt cx="3165" cy="2541"/>
            </a:xfrm>
          </p:grpSpPr>
          <p:sp>
            <p:nvSpPr>
              <p:cNvPr id="9225" name="AutoShape 4"/>
              <p:cNvSpPr>
                <a:spLocks noChangeArrowheads="1"/>
              </p:cNvSpPr>
              <p:nvPr/>
            </p:nvSpPr>
            <p:spPr bwMode="auto">
              <a:xfrm>
                <a:off x="3029" y="1116"/>
                <a:ext cx="3165" cy="2541"/>
              </a:xfrm>
              <a:prstGeom prst="wedgeRectCallout">
                <a:avLst>
                  <a:gd name="adj1" fmla="val -79477"/>
                  <a:gd name="adj2" fmla="val -26977"/>
                </a:avLst>
              </a:prstGeom>
              <a:solidFill>
                <a:schemeClr val="accent1"/>
              </a:solidFill>
              <a:ln w="9525">
                <a:solidFill>
                  <a:schemeClr val="tx1"/>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120000"/>
                  </a:lnSpc>
                </a:pPr>
                <a:r>
                  <a:rPr kumimoji="1" lang="zh-CN" altLang="en-US">
                    <a:solidFill>
                      <a:srgbClr val="FF00FF"/>
                    </a:solidFill>
                  </a:rPr>
                  <a:t>周转时间</a:t>
                </a:r>
                <a:r>
                  <a:rPr kumimoji="1" lang="zh-CN" altLang="en-US">
                    <a:solidFill>
                      <a:schemeClr val="bg1"/>
                    </a:solidFill>
                  </a:rPr>
                  <a:t>：从作业提交给系统开始，到作业完成为止的这段时间。</a:t>
                </a:r>
              </a:p>
              <a:p>
                <a:pPr algn="l">
                  <a:lnSpc>
                    <a:spcPct val="120000"/>
                  </a:lnSpc>
                </a:pPr>
                <a:r>
                  <a:rPr kumimoji="1" lang="zh-CN" altLang="en-US">
                    <a:solidFill>
                      <a:srgbClr val="FF00FF"/>
                    </a:solidFill>
                  </a:rPr>
                  <a:t>平均周转时间</a:t>
                </a:r>
                <a:r>
                  <a:rPr kumimoji="1" lang="zh-CN" altLang="en-US">
                    <a:solidFill>
                      <a:schemeClr val="bg1"/>
                    </a:solidFill>
                  </a:rPr>
                  <a:t>：</a:t>
                </a:r>
              </a:p>
              <a:p>
                <a:pPr algn="l">
                  <a:lnSpc>
                    <a:spcPct val="120000"/>
                  </a:lnSpc>
                </a:pPr>
                <a:endParaRPr kumimoji="1" lang="zh-CN" altLang="en-US">
                  <a:solidFill>
                    <a:schemeClr val="bg1"/>
                  </a:solidFill>
                </a:endParaRPr>
              </a:p>
              <a:p>
                <a:pPr algn="l">
                  <a:lnSpc>
                    <a:spcPct val="120000"/>
                  </a:lnSpc>
                </a:pPr>
                <a:r>
                  <a:rPr kumimoji="1" lang="zh-CN" altLang="en-US">
                    <a:solidFill>
                      <a:srgbClr val="FF00FF"/>
                    </a:solidFill>
                  </a:rPr>
                  <a:t>带权周转时间</a:t>
                </a:r>
                <a:r>
                  <a:rPr kumimoji="1" lang="zh-CN" altLang="en-US">
                    <a:solidFill>
                      <a:schemeClr val="bg1"/>
                    </a:solidFill>
                  </a:rPr>
                  <a:t>：作业的周转时间</a:t>
                </a:r>
                <a:r>
                  <a:rPr kumimoji="1" lang="en-US" altLang="zh-CN" i="1">
                    <a:solidFill>
                      <a:schemeClr val="bg1"/>
                    </a:solidFill>
                  </a:rPr>
                  <a:t>T</a:t>
                </a:r>
                <a:r>
                  <a:rPr kumimoji="1" lang="zh-CN" altLang="en-US">
                    <a:solidFill>
                      <a:schemeClr val="bg1"/>
                    </a:solidFill>
                  </a:rPr>
                  <a:t>与系统为它提供服务的时间</a:t>
                </a:r>
                <a:r>
                  <a:rPr kumimoji="1" lang="en-US" altLang="zh-CN" i="1">
                    <a:solidFill>
                      <a:schemeClr val="bg1"/>
                    </a:solidFill>
                  </a:rPr>
                  <a:t>T</a:t>
                </a:r>
                <a:r>
                  <a:rPr kumimoji="1" lang="en-US" altLang="zh-CN">
                    <a:solidFill>
                      <a:schemeClr val="bg1"/>
                    </a:solidFill>
                  </a:rPr>
                  <a:t>S</a:t>
                </a:r>
                <a:r>
                  <a:rPr kumimoji="1" lang="zh-CN" altLang="en-US">
                    <a:solidFill>
                      <a:schemeClr val="bg1"/>
                    </a:solidFill>
                  </a:rPr>
                  <a:t>之比，即</a:t>
                </a:r>
                <a:r>
                  <a:rPr kumimoji="1" lang="en-US" altLang="zh-CN" i="1">
                    <a:solidFill>
                      <a:schemeClr val="bg1"/>
                    </a:solidFill>
                  </a:rPr>
                  <a:t>W</a:t>
                </a:r>
                <a:r>
                  <a:rPr kumimoji="1" lang="en-US" altLang="zh-CN">
                    <a:solidFill>
                      <a:schemeClr val="bg1"/>
                    </a:solidFill>
                  </a:rPr>
                  <a:t>=</a:t>
                </a:r>
                <a:r>
                  <a:rPr kumimoji="1" lang="en-US" altLang="zh-CN" i="1">
                    <a:solidFill>
                      <a:schemeClr val="bg1"/>
                    </a:solidFill>
                  </a:rPr>
                  <a:t>T/TS</a:t>
                </a:r>
                <a:r>
                  <a:rPr kumimoji="1" lang="zh-CN" altLang="en-US" i="1">
                    <a:solidFill>
                      <a:schemeClr val="bg1"/>
                    </a:solidFill>
                  </a:rPr>
                  <a:t>。</a:t>
                </a:r>
                <a:endParaRPr kumimoji="1" lang="zh-CN" altLang="en-US">
                  <a:solidFill>
                    <a:schemeClr val="bg1"/>
                  </a:solidFill>
                </a:endParaRPr>
              </a:p>
              <a:p>
                <a:pPr algn="l">
                  <a:lnSpc>
                    <a:spcPct val="120000"/>
                  </a:lnSpc>
                </a:pPr>
                <a:r>
                  <a:rPr kumimoji="1" lang="zh-CN" altLang="en-US">
                    <a:solidFill>
                      <a:srgbClr val="FF00FF"/>
                    </a:solidFill>
                  </a:rPr>
                  <a:t>平均带权周转时间</a:t>
                </a:r>
                <a:r>
                  <a:rPr kumimoji="1" lang="zh-CN" altLang="en-US">
                    <a:solidFill>
                      <a:schemeClr val="bg1"/>
                    </a:solidFill>
                  </a:rPr>
                  <a:t>：</a:t>
                </a:r>
              </a:p>
              <a:p>
                <a:pPr algn="l">
                  <a:lnSpc>
                    <a:spcPct val="120000"/>
                  </a:lnSpc>
                </a:pPr>
                <a:r>
                  <a:rPr kumimoji="1" lang="en-US" altLang="zh-CN">
                    <a:solidFill>
                      <a:schemeClr val="bg1"/>
                    </a:solidFill>
                  </a:rPr>
                  <a:t>											</a:t>
                </a:r>
                <a:endParaRPr kumimoji="1" lang="zh-CN" altLang="en-US">
                  <a:solidFill>
                    <a:schemeClr val="bg1"/>
                  </a:solidFill>
                </a:endParaRPr>
              </a:p>
            </p:txBody>
          </p:sp>
          <p:graphicFrame>
            <p:nvGraphicFramePr>
              <p:cNvPr id="9226" name="Object 5"/>
              <p:cNvGraphicFramePr>
                <a:graphicFrameLocks noChangeAspect="1"/>
              </p:cNvGraphicFramePr>
              <p:nvPr/>
            </p:nvGraphicFramePr>
            <p:xfrm>
              <a:off x="4577" y="1706"/>
              <a:ext cx="715" cy="390"/>
            </p:xfrm>
            <a:graphic>
              <a:graphicData uri="http://schemas.openxmlformats.org/presentationml/2006/ole">
                <mc:AlternateContent xmlns:mc="http://schemas.openxmlformats.org/markup-compatibility/2006">
                  <mc:Choice xmlns:v="urn:schemas-microsoft-com:vml" Requires="v">
                    <p:oleObj spid="_x0000_s9227" name="Equation" r:id="rId3" imgW="838200" imgH="457200" progId="Equation.DSMT4">
                      <p:embed/>
                    </p:oleObj>
                  </mc:Choice>
                  <mc:Fallback>
                    <p:oleObj name="Equation" r:id="rId3" imgW="8382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7" y="1706"/>
                            <a:ext cx="715"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24" name="Object 7"/>
            <p:cNvGraphicFramePr>
              <a:graphicFrameLocks noChangeAspect="1"/>
            </p:cNvGraphicFramePr>
            <p:nvPr/>
          </p:nvGraphicFramePr>
          <p:xfrm>
            <a:off x="7616825" y="4713288"/>
            <a:ext cx="1728788" cy="876300"/>
          </p:xfrm>
          <a:graphic>
            <a:graphicData uri="http://schemas.openxmlformats.org/presentationml/2006/ole">
              <mc:AlternateContent xmlns:mc="http://schemas.openxmlformats.org/markup-compatibility/2006">
                <mc:Choice xmlns:v="urn:schemas-microsoft-com:vml" Requires="v">
                  <p:oleObj spid="_x0000_s9228" name="Equation" r:id="rId5" imgW="952087" imgH="482391" progId="Equation.3">
                    <p:embed/>
                  </p:oleObj>
                </mc:Choice>
                <mc:Fallback>
                  <p:oleObj name="Equation" r:id="rId5" imgW="952087" imgH="48239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6825" y="4713288"/>
                          <a:ext cx="1728788"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19" name="Rectangle 2"/>
          <p:cNvSpPr>
            <a:spLocks noGrp="1" noChangeArrowheads="1"/>
          </p:cNvSpPr>
          <p:nvPr>
            <p:ph type="title"/>
          </p:nvPr>
        </p:nvSpPr>
        <p:spPr/>
        <p:txBody>
          <a:bodyPr/>
          <a:lstStyle/>
          <a:p>
            <a:r>
              <a:rPr kumimoji="1" lang="zh-CN" altLang="en-US" sz="3200" smtClean="0">
                <a:solidFill>
                  <a:schemeClr val="tx1"/>
                </a:solidFill>
                <a:latin typeface="华文彩云" panose="02010800040101010101" pitchFamily="2" charset="-122"/>
                <a:ea typeface="华文彩云" panose="02010800040101010101" pitchFamily="2" charset="-122"/>
              </a:rPr>
              <a:t>选择调度方式和调度算法的若干准则 </a:t>
            </a:r>
            <a:br>
              <a:rPr kumimoji="1" lang="zh-CN" altLang="en-US" sz="3200" smtClean="0">
                <a:solidFill>
                  <a:schemeClr val="tx1"/>
                </a:solidFill>
                <a:latin typeface="华文彩云" panose="02010800040101010101" pitchFamily="2" charset="-122"/>
                <a:ea typeface="华文彩云" panose="02010800040101010101" pitchFamily="2" charset="-122"/>
              </a:rPr>
            </a:br>
            <a:endParaRPr kumimoji="1" lang="zh-CN" altLang="en-US" sz="3200" smtClean="0">
              <a:solidFill>
                <a:schemeClr val="tx1"/>
              </a:solidFill>
              <a:latin typeface="华文彩云" panose="02010800040101010101" pitchFamily="2" charset="-122"/>
              <a:ea typeface="华文彩云" panose="02010800040101010101" pitchFamily="2" charset="-122"/>
            </a:endParaRPr>
          </a:p>
        </p:txBody>
      </p:sp>
      <p:sp>
        <p:nvSpPr>
          <p:cNvPr id="9220" name="Rectangle 3"/>
          <p:cNvSpPr>
            <a:spLocks noGrp="1" noChangeArrowheads="1"/>
          </p:cNvSpPr>
          <p:nvPr>
            <p:ph type="body" sz="half" idx="1"/>
          </p:nvPr>
        </p:nvSpPr>
        <p:spPr/>
        <p:txBody>
          <a:bodyPr/>
          <a:lstStyle/>
          <a:p>
            <a:pPr marL="571500" indent="-571500"/>
            <a:r>
              <a:rPr kumimoji="1" lang="zh-CN" altLang="en-US" sz="2600" b="1" smtClean="0"/>
              <a:t>面向用户的准则</a:t>
            </a:r>
          </a:p>
          <a:p>
            <a:pPr marL="971550" lvl="1" indent="-514350"/>
            <a:r>
              <a:rPr kumimoji="1" lang="zh-CN" altLang="en-US" sz="2300" b="1" smtClean="0"/>
              <a:t>周转时间短；</a:t>
            </a:r>
          </a:p>
          <a:p>
            <a:pPr marL="971550" lvl="1" indent="-514350"/>
            <a:r>
              <a:rPr kumimoji="1" lang="zh-CN" altLang="en-US" sz="2300" b="1" smtClean="0"/>
              <a:t>响应时间快； </a:t>
            </a:r>
          </a:p>
          <a:p>
            <a:pPr marL="971550" lvl="1" indent="-514350"/>
            <a:r>
              <a:rPr kumimoji="1" lang="zh-CN" altLang="en-US" sz="2300" b="1" smtClean="0"/>
              <a:t>截止时间的保证； </a:t>
            </a:r>
          </a:p>
          <a:p>
            <a:pPr marL="971550" lvl="1" indent="-514350"/>
            <a:r>
              <a:rPr kumimoji="1" lang="zh-CN" altLang="en-US" sz="2300" b="1" smtClean="0"/>
              <a:t>优先权准则。</a:t>
            </a:r>
          </a:p>
          <a:p>
            <a:pPr marL="571500" indent="-571500"/>
            <a:r>
              <a:rPr kumimoji="1" lang="zh-CN" altLang="en-US" sz="2600" b="1" smtClean="0"/>
              <a:t>面向系统的准则</a:t>
            </a:r>
          </a:p>
          <a:p>
            <a:pPr marL="971550" lvl="1" indent="-514350"/>
            <a:r>
              <a:rPr kumimoji="1" lang="zh-CN" altLang="en-US" sz="2300" b="1" smtClean="0"/>
              <a:t>系统吞吐量高；</a:t>
            </a:r>
          </a:p>
          <a:p>
            <a:pPr marL="971550" lvl="1" indent="-514350"/>
            <a:r>
              <a:rPr kumimoji="1" lang="zh-CN" altLang="en-US" sz="2300" b="1" smtClean="0"/>
              <a:t>处理机利用率好； </a:t>
            </a:r>
          </a:p>
          <a:p>
            <a:pPr marL="971550" lvl="1" indent="-514350"/>
            <a:r>
              <a:rPr kumimoji="1" lang="zh-CN" altLang="en-US" sz="2300" b="1" smtClean="0"/>
              <a:t>各类资源的平衡利用。</a:t>
            </a:r>
          </a:p>
        </p:txBody>
      </p:sp>
      <p:sp>
        <p:nvSpPr>
          <p:cNvPr id="475145" name="AutoShape 9"/>
          <p:cNvSpPr>
            <a:spLocks noChangeArrowheads="1"/>
          </p:cNvSpPr>
          <p:nvPr/>
        </p:nvSpPr>
        <p:spPr bwMode="auto">
          <a:xfrm>
            <a:off x="4881563" y="3429000"/>
            <a:ext cx="4535487" cy="1439863"/>
          </a:xfrm>
          <a:prstGeom prst="wedgeRectCallout">
            <a:avLst>
              <a:gd name="adj1" fmla="val -81009"/>
              <a:gd name="adj2" fmla="val -69625"/>
            </a:avLst>
          </a:prstGeom>
          <a:solidFill>
            <a:schemeClr val="accent1"/>
          </a:solidFill>
          <a:ln w="9525">
            <a:solidFill>
              <a:schemeClr val="tx1"/>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120000"/>
              </a:lnSpc>
            </a:pPr>
            <a:r>
              <a:rPr lang="zh-CN" altLang="en-US">
                <a:solidFill>
                  <a:srgbClr val="FF00FF"/>
                </a:solidFill>
              </a:rPr>
              <a:t>响应时间</a:t>
            </a:r>
            <a:r>
              <a:rPr lang="zh-CN" altLang="en-US">
                <a:solidFill>
                  <a:schemeClr val="bg1"/>
                </a:solidFill>
              </a:rPr>
              <a:t>：从用户通过键盘提交一个请求开始，直至系统首次产生响应为止的时间。</a:t>
            </a:r>
          </a:p>
        </p:txBody>
      </p:sp>
      <p:sp>
        <p:nvSpPr>
          <p:cNvPr id="475146" name="AutoShape 10"/>
          <p:cNvSpPr>
            <a:spLocks noChangeArrowheads="1"/>
          </p:cNvSpPr>
          <p:nvPr/>
        </p:nvSpPr>
        <p:spPr bwMode="auto">
          <a:xfrm>
            <a:off x="5745163" y="3787775"/>
            <a:ext cx="3529012" cy="936625"/>
          </a:xfrm>
          <a:prstGeom prst="wedgeRectCallout">
            <a:avLst>
              <a:gd name="adj1" fmla="val -107491"/>
              <a:gd name="adj2" fmla="val 71523"/>
            </a:avLst>
          </a:prstGeom>
          <a:solidFill>
            <a:schemeClr val="accent1"/>
          </a:solidFill>
          <a:ln w="9525">
            <a:solidFill>
              <a:schemeClr val="tx1"/>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solidFill>
                  <a:srgbClr val="FF00FF"/>
                </a:solidFill>
              </a:rPr>
              <a:t>吞吐量</a:t>
            </a:r>
            <a:r>
              <a:rPr lang="zh-CN" altLang="en-US">
                <a:solidFill>
                  <a:schemeClr val="bg1"/>
                </a:solidFill>
              </a:rPr>
              <a:t>：单位时间内系统所完成的作业数。</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145"/>
                                        </p:tgtEl>
                                        <p:attrNameLst>
                                          <p:attrName>style.visibility</p:attrName>
                                        </p:attrNameLst>
                                      </p:cBhvr>
                                      <p:to>
                                        <p:strVal val="visible"/>
                                      </p:to>
                                    </p:set>
                                  </p:childTnLst>
                                  <p:subTnLst>
                                    <p:set>
                                      <p:cBhvr override="childStyle">
                                        <p:cTn dur="1" fill="hold" display="0" masterRel="nextClick" afterEffect="1"/>
                                        <p:tgtEl>
                                          <p:spTgt spid="47514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5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5" grpId="0" animBg="1"/>
      <p:bldP spid="4751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solidFill>
                  <a:schemeClr val="tx1"/>
                </a:solidFill>
                <a:latin typeface="Times New Roman" panose="02020603050405020304" pitchFamily="18" charset="0"/>
                <a:ea typeface="华文彩云" panose="02010800040101010101" pitchFamily="2" charset="-122"/>
              </a:rPr>
              <a:t>调度算法</a:t>
            </a:r>
            <a:endParaRPr lang="en-US" altLang="zh-CN" smtClean="0">
              <a:solidFill>
                <a:schemeClr val="tx1"/>
              </a:solidFill>
              <a:latin typeface="Times New Roman" panose="02020603050405020304" pitchFamily="18" charset="0"/>
              <a:ea typeface="华文彩云" panose="02010800040101010101" pitchFamily="2" charset="-122"/>
              <a:hlinkClick r:id="rId3" action="ppaction://hlinksldjump"/>
            </a:endParaRPr>
          </a:p>
        </p:txBody>
      </p:sp>
      <p:sp>
        <p:nvSpPr>
          <p:cNvPr id="10243" name="Rectangle 3"/>
          <p:cNvSpPr>
            <a:spLocks noGrp="1" noChangeArrowheads="1"/>
          </p:cNvSpPr>
          <p:nvPr>
            <p:ph type="body" idx="1"/>
          </p:nvPr>
        </p:nvSpPr>
        <p:spPr>
          <a:xfrm>
            <a:off x="992188" y="2060575"/>
            <a:ext cx="8026400" cy="3608388"/>
          </a:xfrm>
        </p:spPr>
        <p:txBody>
          <a:bodyPr/>
          <a:lstStyle/>
          <a:p>
            <a:pPr marL="381000" indent="0"/>
            <a:r>
              <a:rPr lang="zh-CN" altLang="en-US" sz="2800" b="1" smtClean="0"/>
              <a:t>调度算法</a:t>
            </a:r>
          </a:p>
          <a:p>
            <a:pPr marL="857250" lvl="1"/>
            <a:r>
              <a:rPr lang="zh-CN" altLang="en-US" sz="2800" b="1" smtClean="0">
                <a:latin typeface="宋体" panose="02010600030101010101" pitchFamily="2" charset="-122"/>
              </a:rPr>
              <a:t>先来先服务</a:t>
            </a:r>
            <a:r>
              <a:rPr lang="en-US" altLang="zh-CN" sz="2800" b="1" smtClean="0">
                <a:latin typeface="Times New Roman" panose="02020603050405020304" pitchFamily="18" charset="0"/>
                <a:cs typeface="Times New Roman" panose="02020603050405020304" pitchFamily="18" charset="0"/>
              </a:rPr>
              <a:t>FCFS</a:t>
            </a:r>
            <a:r>
              <a:rPr lang="zh-CN" altLang="en-US" sz="2800" b="1" smtClean="0"/>
              <a:t>调度算法</a:t>
            </a:r>
            <a:r>
              <a:rPr lang="en-US" altLang="zh-CN" sz="2800" b="1" smtClean="0"/>
              <a:t>(</a:t>
            </a:r>
            <a:r>
              <a:rPr lang="zh-CN" altLang="en-US" sz="2800" b="1" smtClean="0">
                <a:solidFill>
                  <a:srgbClr val="FFFF00"/>
                </a:solidFill>
              </a:rPr>
              <a:t>作业或进程调度</a:t>
            </a:r>
            <a:r>
              <a:rPr lang="en-US" altLang="zh-CN" sz="2800" b="1" smtClean="0"/>
              <a:t>)</a:t>
            </a:r>
            <a:endParaRPr lang="zh-CN" altLang="en-US" sz="2800" b="1" smtClean="0"/>
          </a:p>
          <a:p>
            <a:pPr marL="857250" lvl="1"/>
            <a:r>
              <a:rPr lang="zh-CN" altLang="en-US" sz="2800" b="1" smtClean="0"/>
              <a:t>短作业（进程）</a:t>
            </a:r>
            <a:r>
              <a:rPr lang="en-US" altLang="zh-CN" sz="2800" b="1" smtClean="0"/>
              <a:t>SJF</a:t>
            </a:r>
            <a:r>
              <a:rPr lang="zh-CN" altLang="en-US" sz="2800" b="1" smtClean="0"/>
              <a:t>优先的调度算法</a:t>
            </a:r>
            <a:r>
              <a:rPr lang="en-US" altLang="zh-CN" sz="2800" b="1" smtClean="0"/>
              <a:t>(</a:t>
            </a:r>
            <a:r>
              <a:rPr lang="zh-CN" altLang="en-US" sz="2800" b="1" smtClean="0">
                <a:solidFill>
                  <a:srgbClr val="FFFF00"/>
                </a:solidFill>
              </a:rPr>
              <a:t>作业或进程调度</a:t>
            </a:r>
            <a:r>
              <a:rPr lang="en-US" altLang="zh-CN" sz="2800" b="1" smtClean="0"/>
              <a:t>)</a:t>
            </a:r>
            <a:endParaRPr lang="zh-CN" altLang="en-US" sz="2800" b="1" smtClean="0"/>
          </a:p>
          <a:p>
            <a:pPr marL="857250" lvl="1"/>
            <a:r>
              <a:rPr lang="zh-CN" altLang="en-US" sz="2800" b="1" smtClean="0">
                <a:latin typeface="宋体" panose="02010600030101010101" pitchFamily="2" charset="-122"/>
              </a:rPr>
              <a:t>优先级调度算法</a:t>
            </a:r>
            <a:r>
              <a:rPr lang="en-US" altLang="zh-CN" sz="2800" b="1" smtClean="0"/>
              <a:t>(</a:t>
            </a:r>
            <a:r>
              <a:rPr lang="zh-CN" altLang="en-US" sz="2800" b="1" smtClean="0">
                <a:solidFill>
                  <a:srgbClr val="FFFF00"/>
                </a:solidFill>
              </a:rPr>
              <a:t>作业或进程调度</a:t>
            </a:r>
            <a:r>
              <a:rPr lang="en-US" altLang="zh-CN" sz="2800" b="1" smtClean="0"/>
              <a:t>)</a:t>
            </a:r>
            <a:endParaRPr lang="zh-CN" altLang="en-US" sz="2800" b="1" smtClean="0"/>
          </a:p>
          <a:p>
            <a:pPr marL="857250" lvl="1"/>
            <a:r>
              <a:rPr lang="zh-CN" altLang="en-US" sz="2800" b="1" smtClean="0">
                <a:latin typeface="宋体" panose="02010600030101010101" pitchFamily="2" charset="-122"/>
              </a:rPr>
              <a:t>轮转调度算法</a:t>
            </a:r>
            <a:r>
              <a:rPr lang="en-US" altLang="zh-CN" sz="2800" b="1" smtClean="0"/>
              <a:t>(</a:t>
            </a:r>
            <a:r>
              <a:rPr lang="zh-CN" altLang="en-US" sz="2800" b="1" smtClean="0">
                <a:solidFill>
                  <a:srgbClr val="FFFF00"/>
                </a:solidFill>
              </a:rPr>
              <a:t>进程调度</a:t>
            </a:r>
            <a:r>
              <a:rPr lang="en-US" altLang="zh-CN" sz="2800" b="1" smtClean="0"/>
              <a:t>)</a:t>
            </a:r>
            <a:endParaRPr lang="zh-CN" altLang="en-US" sz="2800" b="1" smtClean="0"/>
          </a:p>
          <a:p>
            <a:pPr marL="857250" lvl="1"/>
            <a:r>
              <a:rPr lang="zh-CN" altLang="en-US" sz="2800" b="1" smtClean="0">
                <a:latin typeface="宋体" panose="02010600030101010101" pitchFamily="2" charset="-122"/>
              </a:rPr>
              <a:t>多级反馈队列调度法</a:t>
            </a:r>
            <a:r>
              <a:rPr lang="en-US" altLang="zh-CN" sz="2800" b="1" smtClean="0"/>
              <a:t>(</a:t>
            </a:r>
            <a:r>
              <a:rPr lang="zh-CN" altLang="en-US" sz="2800" b="1" smtClean="0">
                <a:solidFill>
                  <a:srgbClr val="FFFF00"/>
                </a:solidFill>
              </a:rPr>
              <a:t>进程调度</a:t>
            </a:r>
            <a:r>
              <a:rPr lang="en-US" altLang="zh-CN" sz="2800" b="1" smtClean="0"/>
              <a:t>)</a:t>
            </a:r>
            <a:endParaRPr lang="en-US" altLang="zh-CN" sz="2800" b="1"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26346</TotalTime>
  <Words>2506</Words>
  <Application>Microsoft Office PowerPoint</Application>
  <PresentationFormat>A4 纸张(210x297 毫米)</PresentationFormat>
  <Paragraphs>308</Paragraphs>
  <Slides>31</Slides>
  <Notes>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48" baseType="lpstr">
      <vt:lpstr>Arial</vt:lpstr>
      <vt:lpstr>宋体</vt:lpstr>
      <vt:lpstr>Univers</vt:lpstr>
      <vt:lpstr>Wingdings</vt:lpstr>
      <vt:lpstr>Times New Roman</vt:lpstr>
      <vt:lpstr>华文彩云</vt:lpstr>
      <vt:lpstr>MT Extra</vt:lpstr>
      <vt:lpstr>Symbol</vt:lpstr>
      <vt:lpstr>方正舒体</vt:lpstr>
      <vt:lpstr>黑体</vt:lpstr>
      <vt:lpstr>华文行楷</vt:lpstr>
      <vt:lpstr>仿宋_GB2312</vt:lpstr>
      <vt:lpstr>Courier New</vt:lpstr>
      <vt:lpstr>Blank Presentation</vt:lpstr>
      <vt:lpstr>VISIO 4 Drawing</vt:lpstr>
      <vt:lpstr>Microsoft 公式 3.0</vt:lpstr>
      <vt:lpstr>MathType 5.0 Equation</vt:lpstr>
      <vt:lpstr>处理机调度</vt:lpstr>
      <vt:lpstr>处理机调度的基本概念</vt:lpstr>
      <vt:lpstr>分级调度</vt:lpstr>
      <vt:lpstr>分级调度</vt:lpstr>
      <vt:lpstr>调度队列模型  </vt:lpstr>
      <vt:lpstr>调度队列模型  </vt:lpstr>
      <vt:lpstr>调度队列模型  </vt:lpstr>
      <vt:lpstr>选择调度方式和调度算法的若干准则  </vt:lpstr>
      <vt:lpstr>调度算法</vt:lpstr>
      <vt:lpstr>先来先服务FCFS调度算法</vt:lpstr>
      <vt:lpstr>短作业（进程）优先SJF的调度算法</vt:lpstr>
      <vt:lpstr>FCFS和SJF调度算法的性能比较</vt:lpstr>
      <vt:lpstr>PowerPoint 演示文稿</vt:lpstr>
      <vt:lpstr>时间片轮转调度算法(Round Robin)</vt:lpstr>
      <vt:lpstr>时间片轮转调度算法(Round Robin)</vt:lpstr>
      <vt:lpstr>时间片长度的确定</vt:lpstr>
      <vt:lpstr>q=1和q=4时进程的周转时间</vt:lpstr>
      <vt:lpstr>PowerPoint 演示文稿</vt:lpstr>
      <vt:lpstr>优先数法</vt:lpstr>
      <vt:lpstr>优先数法</vt:lpstr>
      <vt:lpstr>Unix中的进程调度（System V）</vt:lpstr>
      <vt:lpstr>Unix中的进程调度（System V）</vt:lpstr>
      <vt:lpstr>多级反馈队列调度法</vt:lpstr>
      <vt:lpstr>实 时 调 度</vt:lpstr>
      <vt:lpstr>实 时 调 度 算 法 分 类</vt:lpstr>
      <vt:lpstr>PowerPoint 演示文稿</vt:lpstr>
      <vt:lpstr>最早截止时间优先EDF算法</vt:lpstr>
      <vt:lpstr>最早截止时间优先EDF算法</vt:lpstr>
      <vt:lpstr>PowerPoint 演示文稿</vt:lpstr>
      <vt:lpstr>最低松弛度优先LLF算法</vt:lpstr>
      <vt:lpstr>最低松弛度优先算法</vt:lpstr>
    </vt:vector>
  </TitlesOfParts>
  <Company>bnu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处理机调度与死锁</dc:title>
  <dc:creator>xiao</dc:creator>
  <cp:lastModifiedBy>rong_</cp:lastModifiedBy>
  <cp:revision>1658</cp:revision>
  <dcterms:created xsi:type="dcterms:W3CDTF">1998-10-03T18:37:08Z</dcterms:created>
  <dcterms:modified xsi:type="dcterms:W3CDTF">2019-09-22T14:41:43Z</dcterms:modified>
</cp:coreProperties>
</file>