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handoutMasterIdLst>
    <p:handoutMasterId r:id="rId31"/>
  </p:handoutMasterIdLst>
  <p:sldIdLst>
    <p:sldId id="378" r:id="rId2"/>
    <p:sldId id="358" r:id="rId3"/>
    <p:sldId id="366" r:id="rId4"/>
    <p:sldId id="401" r:id="rId5"/>
    <p:sldId id="371" r:id="rId6"/>
    <p:sldId id="380" r:id="rId7"/>
    <p:sldId id="381" r:id="rId8"/>
    <p:sldId id="405" r:id="rId9"/>
    <p:sldId id="403" r:id="rId10"/>
    <p:sldId id="386" r:id="rId11"/>
    <p:sldId id="404" r:id="rId12"/>
    <p:sldId id="387" r:id="rId13"/>
    <p:sldId id="388" r:id="rId14"/>
    <p:sldId id="389" r:id="rId15"/>
    <p:sldId id="399" r:id="rId16"/>
    <p:sldId id="412" r:id="rId17"/>
    <p:sldId id="406" r:id="rId18"/>
    <p:sldId id="407" r:id="rId19"/>
    <p:sldId id="408" r:id="rId20"/>
    <p:sldId id="409" r:id="rId21"/>
    <p:sldId id="392" r:id="rId22"/>
    <p:sldId id="393" r:id="rId23"/>
    <p:sldId id="394" r:id="rId24"/>
    <p:sldId id="395" r:id="rId25"/>
    <p:sldId id="396" r:id="rId26"/>
    <p:sldId id="397" r:id="rId27"/>
    <p:sldId id="398" r:id="rId28"/>
    <p:sldId id="390" r:id="rId29"/>
  </p:sldIdLst>
  <p:sldSz cx="9906000" cy="6858000" type="A4"/>
  <p:notesSz cx="6858000" cy="9144000"/>
  <p:kinsoku lang="zh-CN" invalStChars="!),.:;?]}、。—ˇ¨〃々～‖…’”〕〉》」』〗】∶！＂＇），．：；？］｀｜｝·" invalEndChars="([{‘“〔〈《「『〖【（［｛．·"/>
  <p:defaultTextStyle>
    <a:defPPr>
      <a:defRPr lang="en-US"/>
    </a:defPPr>
    <a:lvl1pPr algn="ctr" rtl="0" eaLnBrk="0" fontAlgn="base" hangingPunct="0">
      <a:spcBef>
        <a:spcPct val="0"/>
      </a:spcBef>
      <a:spcAft>
        <a:spcPct val="0"/>
      </a:spcAft>
      <a:defRPr sz="2400" kern="1200">
        <a:solidFill>
          <a:schemeClr val="tx1"/>
        </a:solidFill>
        <a:latin typeface="Arial" charset="0"/>
        <a:ea typeface="宋体" pitchFamily="2" charset="-122"/>
        <a:cs typeface="+mn-cs"/>
      </a:defRPr>
    </a:lvl1pPr>
    <a:lvl2pPr marL="457200" algn="ctr" rtl="0" eaLnBrk="0" fontAlgn="base" hangingPunct="0">
      <a:spcBef>
        <a:spcPct val="0"/>
      </a:spcBef>
      <a:spcAft>
        <a:spcPct val="0"/>
      </a:spcAft>
      <a:defRPr sz="2400" kern="1200">
        <a:solidFill>
          <a:schemeClr val="tx1"/>
        </a:solidFill>
        <a:latin typeface="Arial" charset="0"/>
        <a:ea typeface="宋体" pitchFamily="2" charset="-122"/>
        <a:cs typeface="+mn-cs"/>
      </a:defRPr>
    </a:lvl2pPr>
    <a:lvl3pPr marL="914400" algn="ctr" rtl="0" eaLnBrk="0" fontAlgn="base" hangingPunct="0">
      <a:spcBef>
        <a:spcPct val="0"/>
      </a:spcBef>
      <a:spcAft>
        <a:spcPct val="0"/>
      </a:spcAft>
      <a:defRPr sz="2400" kern="1200">
        <a:solidFill>
          <a:schemeClr val="tx1"/>
        </a:solidFill>
        <a:latin typeface="Arial" charset="0"/>
        <a:ea typeface="宋体" pitchFamily="2" charset="-122"/>
        <a:cs typeface="+mn-cs"/>
      </a:defRPr>
    </a:lvl3pPr>
    <a:lvl4pPr marL="1371600" algn="ctr" rtl="0" eaLnBrk="0" fontAlgn="base" hangingPunct="0">
      <a:spcBef>
        <a:spcPct val="0"/>
      </a:spcBef>
      <a:spcAft>
        <a:spcPct val="0"/>
      </a:spcAft>
      <a:defRPr sz="2400" kern="1200">
        <a:solidFill>
          <a:schemeClr val="tx1"/>
        </a:solidFill>
        <a:latin typeface="Arial" charset="0"/>
        <a:ea typeface="宋体" pitchFamily="2" charset="-122"/>
        <a:cs typeface="+mn-cs"/>
      </a:defRPr>
    </a:lvl4pPr>
    <a:lvl5pPr marL="1828800" algn="ctr" rtl="0" eaLnBrk="0" fontAlgn="base" hangingPunct="0">
      <a:spcBef>
        <a:spcPct val="0"/>
      </a:spcBef>
      <a:spcAft>
        <a:spcPct val="0"/>
      </a:spcAft>
      <a:defRPr sz="2400" kern="1200">
        <a:solidFill>
          <a:schemeClr val="tx1"/>
        </a:solidFill>
        <a:latin typeface="Arial" charset="0"/>
        <a:ea typeface="宋体" pitchFamily="2" charset="-122"/>
        <a:cs typeface="+mn-cs"/>
      </a:defRPr>
    </a:lvl5pPr>
    <a:lvl6pPr marL="2286000" algn="l" defTabSz="914400" rtl="0" eaLnBrk="1" latinLnBrk="0" hangingPunct="1">
      <a:defRPr sz="2400" kern="1200">
        <a:solidFill>
          <a:schemeClr val="tx1"/>
        </a:solidFill>
        <a:latin typeface="Arial" charset="0"/>
        <a:ea typeface="宋体" pitchFamily="2" charset="-122"/>
        <a:cs typeface="+mn-cs"/>
      </a:defRPr>
    </a:lvl6pPr>
    <a:lvl7pPr marL="2743200" algn="l" defTabSz="914400" rtl="0" eaLnBrk="1" latinLnBrk="0" hangingPunct="1">
      <a:defRPr sz="2400" kern="1200">
        <a:solidFill>
          <a:schemeClr val="tx1"/>
        </a:solidFill>
        <a:latin typeface="Arial" charset="0"/>
        <a:ea typeface="宋体" pitchFamily="2" charset="-122"/>
        <a:cs typeface="+mn-cs"/>
      </a:defRPr>
    </a:lvl7pPr>
    <a:lvl8pPr marL="3200400" algn="l" defTabSz="914400" rtl="0" eaLnBrk="1" latinLnBrk="0" hangingPunct="1">
      <a:defRPr sz="2400" kern="1200">
        <a:solidFill>
          <a:schemeClr val="tx1"/>
        </a:solidFill>
        <a:latin typeface="Arial" charset="0"/>
        <a:ea typeface="宋体" pitchFamily="2" charset="-122"/>
        <a:cs typeface="+mn-cs"/>
      </a:defRPr>
    </a:lvl8pPr>
    <a:lvl9pPr marL="3657600" algn="l" defTabSz="914400" rtl="0" eaLnBrk="1" latinLnBrk="0" hangingPunct="1">
      <a:defRPr sz="2400"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accent2"/>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333399"/>
    <a:srgbClr val="0000CC"/>
    <a:srgbClr val="3333CC"/>
    <a:srgbClr val="BABABA"/>
    <a:srgbClr val="D2D2D2"/>
    <a:srgbClr val="D5EEFF"/>
    <a:srgbClr val="FFC7C7"/>
    <a:srgbClr val="A5A5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263" autoAdjust="0"/>
    <p:restoredTop sz="84895" autoAdjust="0"/>
  </p:normalViewPr>
  <p:slideViewPr>
    <p:cSldViewPr>
      <p:cViewPr varScale="1">
        <p:scale>
          <a:sx n="65" d="100"/>
          <a:sy n="65" d="100"/>
        </p:scale>
        <p:origin x="764" y="60"/>
      </p:cViewPr>
      <p:guideLst>
        <p:guide orient="horz" pos="2160"/>
        <p:guide pos="312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100" d="100"/>
        <a:sy n="100" d="100"/>
      </p:scale>
      <p:origin x="0" y="29556"/>
    </p:cViewPr>
  </p:sorterViewPr>
  <p:notesViewPr>
    <p:cSldViewPr>
      <p:cViewPr>
        <p:scale>
          <a:sx n="100" d="100"/>
          <a:sy n="100" d="100"/>
        </p:scale>
        <p:origin x="-834" y="21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77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zh-CN" altLang="en-US"/>
          </a:p>
        </p:txBody>
      </p:sp>
      <p:sp>
        <p:nvSpPr>
          <p:cNvPr id="28774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28774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ltLang="zh-CN"/>
          </a:p>
        </p:txBody>
      </p:sp>
      <p:sp>
        <p:nvSpPr>
          <p:cNvPr id="28774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CA51DC00-3B70-45B8-8C2E-AA93DC76B42C}" type="slidenum">
              <a:rPr lang="zh-CN" altLang="en-US"/>
              <a:pPr>
                <a:defRPr/>
              </a:pPr>
              <a:t>‹#›</a:t>
            </a:fld>
            <a:endParaRPr lang="en-US" altLang="zh-CN"/>
          </a:p>
        </p:txBody>
      </p:sp>
    </p:spTree>
    <p:extLst>
      <p:ext uri="{BB962C8B-B14F-4D97-AF65-F5344CB8AC3E}">
        <p14:creationId xmlns:p14="http://schemas.microsoft.com/office/powerpoint/2010/main" val="37123676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zh-CN" altLang="en-US"/>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25604" name="Rectangle 4"/>
          <p:cNvSpPr>
            <a:spLocks noGrp="1" noRot="1" noChangeAspect="1" noChangeArrowheads="1" noTextEdit="1"/>
          </p:cNvSpPr>
          <p:nvPr>
            <p:ph type="sldImg" idx="2"/>
          </p:nvPr>
        </p:nvSpPr>
        <p:spPr bwMode="auto">
          <a:xfrm>
            <a:off x="952500" y="685800"/>
            <a:ext cx="4953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ltLang="zh-CN"/>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B3ABF6C2-D86C-4A94-BA8D-1020CB32CCCA}" type="slidenum">
              <a:rPr lang="zh-CN" altLang="en-US"/>
              <a:pPr>
                <a:defRPr/>
              </a:pPr>
              <a:t>‹#›</a:t>
            </a:fld>
            <a:endParaRPr lang="en-US" altLang="zh-CN"/>
          </a:p>
        </p:txBody>
      </p:sp>
    </p:spTree>
    <p:extLst>
      <p:ext uri="{BB962C8B-B14F-4D97-AF65-F5344CB8AC3E}">
        <p14:creationId xmlns:p14="http://schemas.microsoft.com/office/powerpoint/2010/main" val="349244862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42950" y="2130425"/>
            <a:ext cx="84201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transition>
    <p:zoom dir="in"/>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zoom dir="in"/>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58025" y="609600"/>
            <a:ext cx="2105025" cy="5867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42950" y="609600"/>
            <a:ext cx="6162675" cy="5867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zoom dir="in"/>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42950" y="609600"/>
            <a:ext cx="84201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42950" y="1981200"/>
            <a:ext cx="413385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29200" y="1981200"/>
            <a:ext cx="413385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zoom dir="in"/>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zoom dir="in"/>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p:zoom dir="in"/>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42950" y="1981200"/>
            <a:ext cx="413385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29200" y="1981200"/>
            <a:ext cx="413385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zoom dir="in"/>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zoom dir="in"/>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p:zoom dir="in"/>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zoom dir="in"/>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zoom dir="in"/>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zoom dir="in"/>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3399"/>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742950" y="609600"/>
            <a:ext cx="84201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2051" name="Rectangle 3"/>
          <p:cNvSpPr>
            <a:spLocks noGrp="1" noChangeArrowheads="1"/>
          </p:cNvSpPr>
          <p:nvPr>
            <p:ph type="body" idx="1"/>
          </p:nvPr>
        </p:nvSpPr>
        <p:spPr bwMode="auto">
          <a:xfrm>
            <a:off x="742950" y="1981200"/>
            <a:ext cx="84201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 Second level</a:t>
            </a:r>
          </a:p>
          <a:p>
            <a:pPr lvl="2"/>
            <a:r>
              <a:rPr lang="en-US" altLang="zh-CN" smtClean="0"/>
              <a:t> Third level</a:t>
            </a:r>
          </a:p>
        </p:txBody>
      </p:sp>
      <p:grpSp>
        <p:nvGrpSpPr>
          <p:cNvPr id="2052" name="Group 56"/>
          <p:cNvGrpSpPr>
            <a:grpSpLocks/>
          </p:cNvGrpSpPr>
          <p:nvPr userDrawn="1"/>
        </p:nvGrpSpPr>
        <p:grpSpPr bwMode="auto">
          <a:xfrm>
            <a:off x="742950" y="1600200"/>
            <a:ext cx="8420100" cy="0"/>
            <a:chOff x="432" y="1056"/>
            <a:chExt cx="4896" cy="0"/>
          </a:xfrm>
        </p:grpSpPr>
        <p:sp>
          <p:nvSpPr>
            <p:cNvPr id="1029" name="Line 57"/>
            <p:cNvSpPr>
              <a:spLocks noChangeShapeType="1"/>
            </p:cNvSpPr>
            <p:nvPr/>
          </p:nvSpPr>
          <p:spPr bwMode="auto">
            <a:xfrm>
              <a:off x="5040" y="1056"/>
              <a:ext cx="288" cy="0"/>
            </a:xfrm>
            <a:prstGeom prst="line">
              <a:avLst/>
            </a:prstGeom>
            <a:noFill/>
            <a:ln w="9525">
              <a:solidFill>
                <a:srgbClr val="FFFFFF"/>
              </a:solidFill>
              <a:round/>
              <a:headEnd/>
              <a:tailEnd/>
            </a:ln>
          </p:spPr>
          <p:txBody>
            <a:bodyPr wrap="none" anchor="ctr"/>
            <a:lstStyle/>
            <a:p>
              <a:pPr>
                <a:defRPr/>
              </a:pPr>
              <a:endParaRPr lang="zh-CN" altLang="en-US"/>
            </a:p>
          </p:txBody>
        </p:sp>
        <p:sp>
          <p:nvSpPr>
            <p:cNvPr id="1030" name="Line 58"/>
            <p:cNvSpPr>
              <a:spLocks noChangeShapeType="1"/>
            </p:cNvSpPr>
            <p:nvPr/>
          </p:nvSpPr>
          <p:spPr bwMode="auto">
            <a:xfrm>
              <a:off x="4464" y="1056"/>
              <a:ext cx="576" cy="0"/>
            </a:xfrm>
            <a:prstGeom prst="line">
              <a:avLst/>
            </a:prstGeom>
            <a:noFill/>
            <a:ln w="9525">
              <a:solidFill>
                <a:srgbClr val="FFFFFF"/>
              </a:solidFill>
              <a:round/>
              <a:headEnd/>
              <a:tailEnd/>
            </a:ln>
          </p:spPr>
          <p:txBody>
            <a:bodyPr wrap="none" anchor="ctr"/>
            <a:lstStyle/>
            <a:p>
              <a:pPr>
                <a:defRPr/>
              </a:pPr>
              <a:endParaRPr lang="zh-CN" altLang="en-US"/>
            </a:p>
          </p:txBody>
        </p:sp>
        <p:sp>
          <p:nvSpPr>
            <p:cNvPr id="1031" name="Line 59"/>
            <p:cNvSpPr>
              <a:spLocks noChangeShapeType="1"/>
            </p:cNvSpPr>
            <p:nvPr/>
          </p:nvSpPr>
          <p:spPr bwMode="auto">
            <a:xfrm>
              <a:off x="3888" y="1056"/>
              <a:ext cx="576" cy="0"/>
            </a:xfrm>
            <a:prstGeom prst="line">
              <a:avLst/>
            </a:prstGeom>
            <a:noFill/>
            <a:ln w="9525">
              <a:solidFill>
                <a:srgbClr val="FFFFFF"/>
              </a:solidFill>
              <a:round/>
              <a:headEnd/>
              <a:tailEnd/>
            </a:ln>
          </p:spPr>
          <p:txBody>
            <a:bodyPr wrap="none" anchor="ctr"/>
            <a:lstStyle/>
            <a:p>
              <a:pPr>
                <a:defRPr/>
              </a:pPr>
              <a:endParaRPr lang="zh-CN" altLang="en-US"/>
            </a:p>
          </p:txBody>
        </p:sp>
        <p:sp>
          <p:nvSpPr>
            <p:cNvPr id="1032" name="Line 60"/>
            <p:cNvSpPr>
              <a:spLocks noChangeShapeType="1"/>
            </p:cNvSpPr>
            <p:nvPr/>
          </p:nvSpPr>
          <p:spPr bwMode="auto">
            <a:xfrm>
              <a:off x="3312" y="1056"/>
              <a:ext cx="576" cy="0"/>
            </a:xfrm>
            <a:prstGeom prst="line">
              <a:avLst/>
            </a:prstGeom>
            <a:noFill/>
            <a:ln w="9525">
              <a:solidFill>
                <a:srgbClr val="FFFFCC"/>
              </a:solidFill>
              <a:round/>
              <a:headEnd/>
              <a:tailEnd/>
            </a:ln>
          </p:spPr>
          <p:txBody>
            <a:bodyPr wrap="none" anchor="ctr"/>
            <a:lstStyle/>
            <a:p>
              <a:pPr>
                <a:defRPr/>
              </a:pPr>
              <a:endParaRPr lang="zh-CN" altLang="en-US"/>
            </a:p>
          </p:txBody>
        </p:sp>
        <p:sp>
          <p:nvSpPr>
            <p:cNvPr id="1033" name="Line 61"/>
            <p:cNvSpPr>
              <a:spLocks noChangeShapeType="1"/>
            </p:cNvSpPr>
            <p:nvPr/>
          </p:nvSpPr>
          <p:spPr bwMode="auto">
            <a:xfrm>
              <a:off x="2736" y="1056"/>
              <a:ext cx="576" cy="0"/>
            </a:xfrm>
            <a:prstGeom prst="line">
              <a:avLst/>
            </a:prstGeom>
            <a:noFill/>
            <a:ln w="9525">
              <a:solidFill>
                <a:srgbClr val="FFFFCC"/>
              </a:solidFill>
              <a:round/>
              <a:headEnd/>
              <a:tailEnd/>
            </a:ln>
          </p:spPr>
          <p:txBody>
            <a:bodyPr wrap="none" anchor="ctr"/>
            <a:lstStyle/>
            <a:p>
              <a:pPr>
                <a:defRPr/>
              </a:pPr>
              <a:endParaRPr lang="zh-CN" altLang="en-US"/>
            </a:p>
          </p:txBody>
        </p:sp>
        <p:sp>
          <p:nvSpPr>
            <p:cNvPr id="1034" name="Line 62"/>
            <p:cNvSpPr>
              <a:spLocks noChangeShapeType="1"/>
            </p:cNvSpPr>
            <p:nvPr/>
          </p:nvSpPr>
          <p:spPr bwMode="auto">
            <a:xfrm>
              <a:off x="2160" y="1056"/>
              <a:ext cx="576" cy="0"/>
            </a:xfrm>
            <a:prstGeom prst="line">
              <a:avLst/>
            </a:prstGeom>
            <a:noFill/>
            <a:ln w="9525">
              <a:solidFill>
                <a:srgbClr val="FFFFCC"/>
              </a:solidFill>
              <a:round/>
              <a:headEnd/>
              <a:tailEnd/>
            </a:ln>
          </p:spPr>
          <p:txBody>
            <a:bodyPr wrap="none" anchor="ctr"/>
            <a:lstStyle/>
            <a:p>
              <a:pPr>
                <a:defRPr/>
              </a:pPr>
              <a:endParaRPr lang="zh-CN" altLang="en-US"/>
            </a:p>
          </p:txBody>
        </p:sp>
        <p:sp>
          <p:nvSpPr>
            <p:cNvPr id="1035" name="Line 63"/>
            <p:cNvSpPr>
              <a:spLocks noChangeShapeType="1"/>
            </p:cNvSpPr>
            <p:nvPr/>
          </p:nvSpPr>
          <p:spPr bwMode="auto">
            <a:xfrm>
              <a:off x="1776" y="1056"/>
              <a:ext cx="480" cy="0"/>
            </a:xfrm>
            <a:prstGeom prst="line">
              <a:avLst/>
            </a:prstGeom>
            <a:noFill/>
            <a:ln w="9525">
              <a:solidFill>
                <a:srgbClr val="FFFF99"/>
              </a:solidFill>
              <a:round/>
              <a:headEnd/>
              <a:tailEnd/>
            </a:ln>
          </p:spPr>
          <p:txBody>
            <a:bodyPr wrap="none" anchor="ctr"/>
            <a:lstStyle/>
            <a:p>
              <a:pPr>
                <a:defRPr/>
              </a:pPr>
              <a:endParaRPr lang="zh-CN" altLang="en-US"/>
            </a:p>
          </p:txBody>
        </p:sp>
        <p:sp>
          <p:nvSpPr>
            <p:cNvPr id="1036" name="Line 64"/>
            <p:cNvSpPr>
              <a:spLocks noChangeShapeType="1"/>
            </p:cNvSpPr>
            <p:nvPr/>
          </p:nvSpPr>
          <p:spPr bwMode="auto">
            <a:xfrm>
              <a:off x="1488" y="1056"/>
              <a:ext cx="480" cy="0"/>
            </a:xfrm>
            <a:prstGeom prst="line">
              <a:avLst/>
            </a:prstGeom>
            <a:noFill/>
            <a:ln w="9525">
              <a:solidFill>
                <a:srgbClr val="FFFF99"/>
              </a:solidFill>
              <a:round/>
              <a:headEnd/>
              <a:tailEnd/>
            </a:ln>
          </p:spPr>
          <p:txBody>
            <a:bodyPr wrap="none" anchor="ctr"/>
            <a:lstStyle/>
            <a:p>
              <a:pPr>
                <a:defRPr/>
              </a:pPr>
              <a:endParaRPr lang="zh-CN" altLang="en-US"/>
            </a:p>
          </p:txBody>
        </p:sp>
        <p:sp>
          <p:nvSpPr>
            <p:cNvPr id="1037" name="Line 65"/>
            <p:cNvSpPr>
              <a:spLocks noChangeShapeType="1"/>
            </p:cNvSpPr>
            <p:nvPr/>
          </p:nvSpPr>
          <p:spPr bwMode="auto">
            <a:xfrm>
              <a:off x="1200" y="1056"/>
              <a:ext cx="480" cy="0"/>
            </a:xfrm>
            <a:prstGeom prst="line">
              <a:avLst/>
            </a:prstGeom>
            <a:noFill/>
            <a:ln w="9525">
              <a:solidFill>
                <a:srgbClr val="FFFF99"/>
              </a:solidFill>
              <a:round/>
              <a:headEnd/>
              <a:tailEnd/>
            </a:ln>
          </p:spPr>
          <p:txBody>
            <a:bodyPr wrap="none" anchor="ctr"/>
            <a:lstStyle/>
            <a:p>
              <a:pPr>
                <a:defRPr/>
              </a:pPr>
              <a:endParaRPr lang="zh-CN" altLang="en-US"/>
            </a:p>
          </p:txBody>
        </p:sp>
        <p:sp>
          <p:nvSpPr>
            <p:cNvPr id="1038" name="Line 66"/>
            <p:cNvSpPr>
              <a:spLocks noChangeShapeType="1"/>
            </p:cNvSpPr>
            <p:nvPr/>
          </p:nvSpPr>
          <p:spPr bwMode="auto">
            <a:xfrm>
              <a:off x="912" y="1056"/>
              <a:ext cx="480" cy="0"/>
            </a:xfrm>
            <a:prstGeom prst="line">
              <a:avLst/>
            </a:prstGeom>
            <a:noFill/>
            <a:ln w="9525">
              <a:solidFill>
                <a:srgbClr val="FFFF99"/>
              </a:solidFill>
              <a:round/>
              <a:headEnd/>
              <a:tailEnd/>
            </a:ln>
          </p:spPr>
          <p:txBody>
            <a:bodyPr wrap="none" anchor="ctr"/>
            <a:lstStyle/>
            <a:p>
              <a:pPr>
                <a:defRPr/>
              </a:pPr>
              <a:endParaRPr lang="zh-CN" altLang="en-US"/>
            </a:p>
          </p:txBody>
        </p:sp>
        <p:sp>
          <p:nvSpPr>
            <p:cNvPr id="1039" name="Line 67"/>
            <p:cNvSpPr>
              <a:spLocks noChangeShapeType="1"/>
            </p:cNvSpPr>
            <p:nvPr/>
          </p:nvSpPr>
          <p:spPr bwMode="auto">
            <a:xfrm>
              <a:off x="624" y="1056"/>
              <a:ext cx="480" cy="0"/>
            </a:xfrm>
            <a:prstGeom prst="line">
              <a:avLst/>
            </a:prstGeom>
            <a:noFill/>
            <a:ln w="9525">
              <a:solidFill>
                <a:srgbClr val="FFFF66"/>
              </a:solidFill>
              <a:round/>
              <a:headEnd/>
              <a:tailEnd/>
            </a:ln>
          </p:spPr>
          <p:txBody>
            <a:bodyPr wrap="none" anchor="ctr"/>
            <a:lstStyle/>
            <a:p>
              <a:pPr>
                <a:defRPr/>
              </a:pPr>
              <a:endParaRPr lang="zh-CN" altLang="en-US"/>
            </a:p>
          </p:txBody>
        </p:sp>
        <p:sp>
          <p:nvSpPr>
            <p:cNvPr id="1040" name="Line 68"/>
            <p:cNvSpPr>
              <a:spLocks noChangeShapeType="1"/>
            </p:cNvSpPr>
            <p:nvPr/>
          </p:nvSpPr>
          <p:spPr bwMode="auto">
            <a:xfrm>
              <a:off x="432" y="1056"/>
              <a:ext cx="384" cy="0"/>
            </a:xfrm>
            <a:prstGeom prst="line">
              <a:avLst/>
            </a:prstGeom>
            <a:noFill/>
            <a:ln w="9525">
              <a:solidFill>
                <a:srgbClr val="FFFF66"/>
              </a:solidFill>
              <a:round/>
              <a:headEnd/>
              <a:tailEnd/>
            </a:ln>
          </p:spPr>
          <p:txBody>
            <a:bodyPr wrap="none" anchor="ctr"/>
            <a:lstStyle/>
            <a:p>
              <a:pPr>
                <a:defRPr/>
              </a:pPr>
              <a:endParaRPr lang="zh-CN" altLang="en-US"/>
            </a:p>
          </p:txBody>
        </p:sp>
      </p:gr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zoom dir="in"/>
  </p:transition>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Univers" pitchFamily="34" charset="0"/>
          <a:ea typeface="宋体" pitchFamily="2" charset="-122"/>
        </a:defRPr>
      </a:lvl2pPr>
      <a:lvl3pPr algn="ctr" rtl="0" eaLnBrk="0" fontAlgn="base" hangingPunct="0">
        <a:spcBef>
          <a:spcPct val="0"/>
        </a:spcBef>
        <a:spcAft>
          <a:spcPct val="0"/>
        </a:spcAft>
        <a:defRPr sz="3600" b="1">
          <a:solidFill>
            <a:schemeClr val="tx2"/>
          </a:solidFill>
          <a:latin typeface="Univers" pitchFamily="34" charset="0"/>
          <a:ea typeface="宋体" pitchFamily="2" charset="-122"/>
        </a:defRPr>
      </a:lvl3pPr>
      <a:lvl4pPr algn="ctr" rtl="0" eaLnBrk="0" fontAlgn="base" hangingPunct="0">
        <a:spcBef>
          <a:spcPct val="0"/>
        </a:spcBef>
        <a:spcAft>
          <a:spcPct val="0"/>
        </a:spcAft>
        <a:defRPr sz="3600" b="1">
          <a:solidFill>
            <a:schemeClr val="tx2"/>
          </a:solidFill>
          <a:latin typeface="Univers" pitchFamily="34" charset="0"/>
          <a:ea typeface="宋体" pitchFamily="2" charset="-122"/>
        </a:defRPr>
      </a:lvl4pPr>
      <a:lvl5pPr algn="ctr" rtl="0" eaLnBrk="0" fontAlgn="base" hangingPunct="0">
        <a:spcBef>
          <a:spcPct val="0"/>
        </a:spcBef>
        <a:spcAft>
          <a:spcPct val="0"/>
        </a:spcAft>
        <a:defRPr sz="3600" b="1">
          <a:solidFill>
            <a:schemeClr val="tx2"/>
          </a:solidFill>
          <a:latin typeface="Univers" pitchFamily="34" charset="0"/>
          <a:ea typeface="宋体" pitchFamily="2" charset="-122"/>
        </a:defRPr>
      </a:lvl5pPr>
      <a:lvl6pPr marL="457200" algn="ctr" rtl="0" eaLnBrk="0" fontAlgn="base" hangingPunct="0">
        <a:spcBef>
          <a:spcPct val="0"/>
        </a:spcBef>
        <a:spcAft>
          <a:spcPct val="0"/>
        </a:spcAft>
        <a:defRPr sz="3600" b="1">
          <a:solidFill>
            <a:schemeClr val="tx2"/>
          </a:solidFill>
          <a:latin typeface="Univers" pitchFamily="34" charset="0"/>
          <a:ea typeface="宋体" pitchFamily="2" charset="-122"/>
        </a:defRPr>
      </a:lvl6pPr>
      <a:lvl7pPr marL="914400" algn="ctr" rtl="0" eaLnBrk="0" fontAlgn="base" hangingPunct="0">
        <a:spcBef>
          <a:spcPct val="0"/>
        </a:spcBef>
        <a:spcAft>
          <a:spcPct val="0"/>
        </a:spcAft>
        <a:defRPr sz="3600" b="1">
          <a:solidFill>
            <a:schemeClr val="tx2"/>
          </a:solidFill>
          <a:latin typeface="Univers" pitchFamily="34" charset="0"/>
          <a:ea typeface="宋体" pitchFamily="2" charset="-122"/>
        </a:defRPr>
      </a:lvl7pPr>
      <a:lvl8pPr marL="1371600" algn="ctr" rtl="0" eaLnBrk="0" fontAlgn="base" hangingPunct="0">
        <a:spcBef>
          <a:spcPct val="0"/>
        </a:spcBef>
        <a:spcAft>
          <a:spcPct val="0"/>
        </a:spcAft>
        <a:defRPr sz="3600" b="1">
          <a:solidFill>
            <a:schemeClr val="tx2"/>
          </a:solidFill>
          <a:latin typeface="Univers" pitchFamily="34" charset="0"/>
          <a:ea typeface="宋体" pitchFamily="2" charset="-122"/>
        </a:defRPr>
      </a:lvl8pPr>
      <a:lvl9pPr marL="1828800" algn="ctr" rtl="0" eaLnBrk="0" fontAlgn="base" hangingPunct="0">
        <a:spcBef>
          <a:spcPct val="0"/>
        </a:spcBef>
        <a:spcAft>
          <a:spcPct val="0"/>
        </a:spcAft>
        <a:defRPr sz="3600" b="1">
          <a:solidFill>
            <a:schemeClr val="tx2"/>
          </a:solidFill>
          <a:latin typeface="Univers" pitchFamily="34" charset="0"/>
          <a:ea typeface="宋体" pitchFamily="2" charset="-122"/>
        </a:defRPr>
      </a:lvl9pPr>
    </p:titleStyle>
    <p:bodyStyle>
      <a:lvl1pPr marL="342900" indent="-342900" algn="l" rtl="0" eaLnBrk="0" fontAlgn="base" hangingPunct="0">
        <a:spcBef>
          <a:spcPct val="20000"/>
        </a:spcBef>
        <a:spcAft>
          <a:spcPct val="0"/>
        </a:spcAft>
        <a:buClr>
          <a:srgbClr val="FFFFFF"/>
        </a:buClr>
        <a:buFont typeface="Wingdings" pitchFamily="2" charset="2"/>
        <a:buChar char="l"/>
        <a:defRPr sz="3000">
          <a:solidFill>
            <a:schemeClr val="tx1"/>
          </a:solidFill>
          <a:latin typeface="+mn-lt"/>
          <a:ea typeface="+mn-ea"/>
          <a:cs typeface="+mn-cs"/>
        </a:defRPr>
      </a:lvl1pPr>
      <a:lvl2pPr marL="742950" indent="-285750" algn="l" rtl="0" eaLnBrk="0" fontAlgn="base" hangingPunct="0">
        <a:spcBef>
          <a:spcPct val="20000"/>
        </a:spcBef>
        <a:spcAft>
          <a:spcPct val="0"/>
        </a:spcAft>
        <a:buClr>
          <a:srgbClr val="FFFFFF"/>
        </a:buClr>
        <a:buChar char="+"/>
        <a:defRPr sz="2700">
          <a:solidFill>
            <a:schemeClr val="tx1"/>
          </a:solidFill>
          <a:latin typeface="+mn-lt"/>
          <a:ea typeface="+mn-ea"/>
        </a:defRPr>
      </a:lvl2pPr>
      <a:lvl3pPr marL="1085850" indent="-228600" algn="l" rtl="0" eaLnBrk="0" fontAlgn="base" hangingPunct="0">
        <a:spcBef>
          <a:spcPct val="20000"/>
        </a:spcBef>
        <a:spcAft>
          <a:spcPct val="0"/>
        </a:spcAft>
        <a:buClr>
          <a:srgbClr val="FFFFFF"/>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charset="0"/>
          <a:ea typeface="+mn-ea"/>
        </a:defRPr>
      </a:lvl4pPr>
      <a:lvl5pPr marL="2057400" indent="-228600" algn="l" rtl="0" eaLnBrk="0" fontAlgn="base" hangingPunct="0">
        <a:spcBef>
          <a:spcPct val="20000"/>
        </a:spcBef>
        <a:spcAft>
          <a:spcPct val="0"/>
        </a:spcAft>
        <a:buChar char="»"/>
        <a:defRPr sz="2000">
          <a:solidFill>
            <a:schemeClr val="tx1"/>
          </a:solidFill>
          <a:latin typeface="Arial" charset="0"/>
          <a:ea typeface="+mn-ea"/>
        </a:defRPr>
      </a:lvl5pPr>
      <a:lvl6pPr marL="2514600" indent="-228600" algn="l" rtl="0" eaLnBrk="0" fontAlgn="base" hangingPunct="0">
        <a:spcBef>
          <a:spcPct val="20000"/>
        </a:spcBef>
        <a:spcAft>
          <a:spcPct val="0"/>
        </a:spcAft>
        <a:buChar char="»"/>
        <a:defRPr sz="2000">
          <a:solidFill>
            <a:schemeClr val="tx1"/>
          </a:solidFill>
          <a:latin typeface="Arial" charset="0"/>
          <a:ea typeface="+mn-ea"/>
        </a:defRPr>
      </a:lvl6pPr>
      <a:lvl7pPr marL="2971800" indent="-228600" algn="l" rtl="0" eaLnBrk="0" fontAlgn="base" hangingPunct="0">
        <a:spcBef>
          <a:spcPct val="20000"/>
        </a:spcBef>
        <a:spcAft>
          <a:spcPct val="0"/>
        </a:spcAft>
        <a:buChar char="»"/>
        <a:defRPr sz="2000">
          <a:solidFill>
            <a:schemeClr val="tx1"/>
          </a:solidFill>
          <a:latin typeface="Arial" charset="0"/>
          <a:ea typeface="+mn-ea"/>
        </a:defRPr>
      </a:lvl7pPr>
      <a:lvl8pPr marL="3429000" indent="-228600" algn="l" rtl="0" eaLnBrk="0" fontAlgn="base" hangingPunct="0">
        <a:spcBef>
          <a:spcPct val="20000"/>
        </a:spcBef>
        <a:spcAft>
          <a:spcPct val="0"/>
        </a:spcAft>
        <a:buChar char="»"/>
        <a:defRPr sz="2000">
          <a:solidFill>
            <a:schemeClr val="tx1"/>
          </a:solidFill>
          <a:latin typeface="Arial" charset="0"/>
          <a:ea typeface="+mn-ea"/>
        </a:defRPr>
      </a:lvl8pPr>
      <a:lvl9pPr marL="3886200" indent="-228600" algn="l" rtl="0" eaLnBrk="0" fontAlgn="base" hangingPunct="0">
        <a:spcBef>
          <a:spcPct val="20000"/>
        </a:spcBef>
        <a:spcAft>
          <a:spcPct val="0"/>
        </a:spcAft>
        <a:buChar char="»"/>
        <a:defRPr sz="2000">
          <a:solidFill>
            <a:schemeClr val="tx1"/>
          </a:solidFill>
          <a:latin typeface="Arial"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704850" y="404813"/>
            <a:ext cx="8420100" cy="1143000"/>
          </a:xfrm>
        </p:spPr>
        <p:txBody>
          <a:bodyPr/>
          <a:lstStyle/>
          <a:p>
            <a:r>
              <a:rPr lang="zh-CN" altLang="en-US" sz="4400" smtClean="0">
                <a:ea typeface="隶书" pitchFamily="49" charset="-122"/>
              </a:rPr>
              <a:t>线程</a:t>
            </a:r>
          </a:p>
        </p:txBody>
      </p:sp>
      <p:sp>
        <p:nvSpPr>
          <p:cNvPr id="3075" name="Rectangle 3"/>
          <p:cNvSpPr>
            <a:spLocks noGrp="1" noChangeArrowheads="1"/>
          </p:cNvSpPr>
          <p:nvPr>
            <p:ph type="body" idx="1"/>
          </p:nvPr>
        </p:nvSpPr>
        <p:spPr>
          <a:xfrm>
            <a:off x="1928813" y="1916113"/>
            <a:ext cx="5362575" cy="4495800"/>
          </a:xfrm>
        </p:spPr>
        <p:txBody>
          <a:bodyPr/>
          <a:lstStyle/>
          <a:p>
            <a:r>
              <a:rPr lang="zh-CN" altLang="en-US" b="1" dirty="0" smtClean="0"/>
              <a:t>线程的基本概念</a:t>
            </a:r>
          </a:p>
          <a:p>
            <a:pPr lvl="1"/>
            <a:r>
              <a:rPr lang="zh-CN" altLang="en-US" b="1" dirty="0" smtClean="0"/>
              <a:t>线程的引入 </a:t>
            </a:r>
          </a:p>
          <a:p>
            <a:pPr lvl="1"/>
            <a:r>
              <a:rPr lang="zh-CN" altLang="en-US" b="1" dirty="0" smtClean="0"/>
              <a:t>线程的属性  </a:t>
            </a:r>
          </a:p>
          <a:p>
            <a:pPr lvl="1"/>
            <a:r>
              <a:rPr kumimoji="1" lang="zh-CN" altLang="en-US" b="1" dirty="0" smtClean="0"/>
              <a:t>线程和进程比较</a:t>
            </a:r>
            <a:endParaRPr lang="zh-CN" altLang="en-US" b="1" dirty="0" smtClean="0"/>
          </a:p>
          <a:p>
            <a:r>
              <a:rPr lang="zh-CN" altLang="en-US" b="1" dirty="0" smtClean="0"/>
              <a:t>线程</a:t>
            </a:r>
            <a:r>
              <a:rPr lang="zh-CN" altLang="en-US" b="1" smtClean="0"/>
              <a:t>的控制</a:t>
            </a:r>
            <a:endParaRPr lang="zh-CN" altLang="en-US" b="1" dirty="0" smtClean="0"/>
          </a:p>
          <a:p>
            <a:r>
              <a:rPr lang="zh-CN" altLang="en-US" b="1" dirty="0" smtClean="0"/>
              <a:t>线程的分类及实现方式</a:t>
            </a:r>
          </a:p>
          <a:p>
            <a:r>
              <a:rPr lang="zh-CN" altLang="en-US" b="1" dirty="0" smtClean="0">
                <a:solidFill>
                  <a:schemeClr val="bg2">
                    <a:lumMod val="60000"/>
                    <a:lumOff val="40000"/>
                  </a:schemeClr>
                </a:solidFill>
              </a:rPr>
              <a:t>线程的同步  </a:t>
            </a:r>
          </a:p>
          <a:p>
            <a:endParaRPr lang="zh-CN" altLang="en-US" b="1" dirty="0" smtClean="0"/>
          </a:p>
        </p:txBody>
      </p:sp>
    </p:spTree>
  </p:cSld>
  <p:clrMapOvr>
    <a:masterClrMapping/>
  </p:clrMapOvr>
  <p:transition>
    <p:zoom dir="in"/>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742950" y="404813"/>
            <a:ext cx="8420100" cy="1143000"/>
          </a:xfrm>
        </p:spPr>
        <p:txBody>
          <a:bodyPr/>
          <a:lstStyle/>
          <a:p>
            <a:r>
              <a:rPr lang="zh-CN" altLang="en-US" sz="4400" smtClean="0">
                <a:ea typeface="隶书" pitchFamily="49" charset="-122"/>
              </a:rPr>
              <a:t>线程的实现方式</a:t>
            </a:r>
            <a:r>
              <a:rPr kumimoji="1" lang="zh-CN" altLang="en-US" sz="3200" smtClean="0">
                <a:solidFill>
                  <a:schemeClr val="tx1"/>
                </a:solidFill>
              </a:rPr>
              <a:t> </a:t>
            </a:r>
            <a:br>
              <a:rPr kumimoji="1" lang="zh-CN" altLang="en-US" sz="3200" smtClean="0">
                <a:solidFill>
                  <a:schemeClr val="tx1"/>
                </a:solidFill>
              </a:rPr>
            </a:br>
            <a:r>
              <a:rPr kumimoji="1" lang="en-US" altLang="zh-CN" sz="3200" smtClean="0">
                <a:solidFill>
                  <a:srgbClr val="FFFF00"/>
                </a:solidFill>
              </a:rPr>
              <a:t>--</a:t>
            </a:r>
            <a:r>
              <a:rPr kumimoji="1" lang="zh-CN" altLang="en-US" sz="3200" smtClean="0">
                <a:solidFill>
                  <a:srgbClr val="FFFF00"/>
                </a:solidFill>
              </a:rPr>
              <a:t>内核支持线程</a:t>
            </a:r>
            <a:r>
              <a:rPr kumimoji="1" lang="en-US" altLang="zh-CN" sz="3200" smtClean="0">
                <a:solidFill>
                  <a:srgbClr val="FFFF00"/>
                </a:solidFill>
              </a:rPr>
              <a:t>KST </a:t>
            </a:r>
          </a:p>
        </p:txBody>
      </p:sp>
      <p:sp>
        <p:nvSpPr>
          <p:cNvPr id="11267" name="Rectangle 3"/>
          <p:cNvSpPr>
            <a:spLocks noGrp="1" noChangeArrowheads="1"/>
          </p:cNvSpPr>
          <p:nvPr>
            <p:ph type="body" idx="1"/>
          </p:nvPr>
        </p:nvSpPr>
        <p:spPr>
          <a:xfrm>
            <a:off x="742950" y="1792288"/>
            <a:ext cx="8674100" cy="4876800"/>
          </a:xfrm>
        </p:spPr>
        <p:txBody>
          <a:bodyPr/>
          <a:lstStyle/>
          <a:p>
            <a:pPr eaLnBrk="1" hangingPunct="1">
              <a:lnSpc>
                <a:spcPct val="120000"/>
              </a:lnSpc>
              <a:spcBef>
                <a:spcPct val="0"/>
              </a:spcBef>
              <a:buClrTx/>
              <a:buFontTx/>
              <a:buNone/>
            </a:pPr>
            <a:r>
              <a:rPr kumimoji="1" lang="zh-CN" altLang="en-US" sz="2300" b="1" dirty="0" smtClean="0"/>
              <a:t>		 这里所谓的内核支持线程，也都同样是在内核的支持下运行的，即无论是用户进程中的线程，还是系统进程中的线程，他们的创建、撤消和切换等，也是依靠内核实现的。此外，在内核空间还为每一个内核支持线程设置了一个线程控制块， 内核是根据该控制块而感知某线程的存在的，并对其加以控制。</a:t>
            </a:r>
          </a:p>
          <a:p>
            <a:pPr eaLnBrk="1" hangingPunct="1">
              <a:lnSpc>
                <a:spcPct val="120000"/>
              </a:lnSpc>
              <a:spcBef>
                <a:spcPct val="0"/>
              </a:spcBef>
              <a:buClrTx/>
              <a:buFontTx/>
              <a:buNone/>
            </a:pPr>
            <a:r>
              <a:rPr kumimoji="1" lang="en-US" altLang="zh-CN" sz="2300" b="1" dirty="0" smtClean="0"/>
              <a:t>	</a:t>
            </a:r>
            <a:r>
              <a:rPr kumimoji="1" lang="en-US" altLang="zh-CN" sz="2300" b="1" dirty="0" smtClean="0">
                <a:solidFill>
                  <a:srgbClr val="00FFFF"/>
                </a:solidFill>
              </a:rPr>
              <a:t>Windows NT</a:t>
            </a:r>
            <a:r>
              <a:rPr kumimoji="1" lang="zh-CN" altLang="en-US" sz="2300" b="1" dirty="0" smtClean="0">
                <a:solidFill>
                  <a:srgbClr val="00FFFF"/>
                </a:solidFill>
              </a:rPr>
              <a:t>和</a:t>
            </a:r>
            <a:r>
              <a:rPr kumimoji="1" lang="en-US" altLang="zh-CN" sz="2300" b="1" dirty="0" smtClean="0">
                <a:solidFill>
                  <a:srgbClr val="00FFFF"/>
                </a:solidFill>
              </a:rPr>
              <a:t>OS/2</a:t>
            </a:r>
            <a:r>
              <a:rPr kumimoji="1" lang="zh-CN" altLang="en-US" sz="2300" b="1" dirty="0" smtClean="0">
                <a:solidFill>
                  <a:srgbClr val="00FFFF"/>
                </a:solidFill>
              </a:rPr>
              <a:t>支持内核线程</a:t>
            </a:r>
            <a:endParaRPr kumimoji="1" lang="zh-CN" altLang="en-US" sz="2300" b="1" dirty="0" smtClean="0"/>
          </a:p>
          <a:p>
            <a:pPr lvl="1">
              <a:lnSpc>
                <a:spcPct val="120000"/>
              </a:lnSpc>
            </a:pPr>
            <a:r>
              <a:rPr lang="zh-CN" altLang="en-US" sz="2300" b="1" dirty="0" smtClean="0"/>
              <a:t>内核维护进程和线程的上下文信息；</a:t>
            </a:r>
          </a:p>
          <a:p>
            <a:pPr lvl="1">
              <a:lnSpc>
                <a:spcPct val="120000"/>
              </a:lnSpc>
            </a:pPr>
            <a:r>
              <a:rPr lang="zh-CN" altLang="en-US" sz="2300" b="1" dirty="0" smtClean="0"/>
              <a:t>线程切换由内核完成；</a:t>
            </a:r>
          </a:p>
          <a:p>
            <a:pPr lvl="1">
              <a:lnSpc>
                <a:spcPct val="120000"/>
              </a:lnSpc>
            </a:pPr>
            <a:r>
              <a:rPr lang="zh-CN" altLang="en-US" sz="2300" b="1" dirty="0" smtClean="0"/>
              <a:t>一个线程发起系统调用而阻塞，不会影响其他线程的运行。</a:t>
            </a:r>
          </a:p>
          <a:p>
            <a:pPr lvl="1">
              <a:lnSpc>
                <a:spcPct val="120000"/>
              </a:lnSpc>
            </a:pPr>
            <a:r>
              <a:rPr lang="zh-CN" altLang="en-US" sz="2300" b="1" dirty="0" smtClean="0"/>
              <a:t>时间片分配给线程，所以多线程的进程获得更多</a:t>
            </a:r>
            <a:r>
              <a:rPr lang="en-US" altLang="zh-CN" sz="2300" b="1" dirty="0" smtClean="0"/>
              <a:t>CPU</a:t>
            </a:r>
            <a:r>
              <a:rPr lang="zh-CN" altLang="en-US" sz="2300" b="1" dirty="0" smtClean="0"/>
              <a:t>时间。</a:t>
            </a:r>
          </a:p>
        </p:txBody>
      </p:sp>
    </p:spTree>
  </p:cSld>
  <p:clrMapOvr>
    <a:masterClrMapping/>
  </p:clrMapOvr>
  <p:transition>
    <p:zoom dir="in"/>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noChangeArrowheads="1"/>
          </p:cNvSpPr>
          <p:nvPr>
            <p:ph type="title"/>
          </p:nvPr>
        </p:nvSpPr>
        <p:spPr>
          <a:xfrm>
            <a:off x="742950" y="404813"/>
            <a:ext cx="8420100" cy="1143000"/>
          </a:xfrm>
          <a:noFill/>
        </p:spPr>
        <p:txBody>
          <a:bodyPr/>
          <a:lstStyle/>
          <a:p>
            <a:r>
              <a:rPr lang="zh-CN" altLang="en-US" sz="4400" smtClean="0">
                <a:ea typeface="隶书" pitchFamily="49" charset="-122"/>
              </a:rPr>
              <a:t>线程的实现方式</a:t>
            </a:r>
            <a:r>
              <a:rPr kumimoji="1" lang="zh-CN" altLang="en-US" sz="3200" smtClean="0">
                <a:solidFill>
                  <a:schemeClr val="tx1"/>
                </a:solidFill>
              </a:rPr>
              <a:t> </a:t>
            </a:r>
            <a:r>
              <a:rPr kumimoji="1" lang="zh-CN" altLang="en-US" sz="3200" smtClean="0"/>
              <a:t/>
            </a:r>
            <a:br>
              <a:rPr kumimoji="1" lang="zh-CN" altLang="en-US" sz="3200" smtClean="0"/>
            </a:br>
            <a:r>
              <a:rPr kumimoji="1" lang="en-US" altLang="zh-CN" sz="3200" smtClean="0">
                <a:solidFill>
                  <a:srgbClr val="FFFF00"/>
                </a:solidFill>
              </a:rPr>
              <a:t>--</a:t>
            </a:r>
            <a:r>
              <a:rPr kumimoji="1" lang="zh-CN" altLang="en-US" sz="3200" smtClean="0">
                <a:solidFill>
                  <a:srgbClr val="FFFF00"/>
                </a:solidFill>
              </a:rPr>
              <a:t>用户级线程</a:t>
            </a:r>
            <a:r>
              <a:rPr kumimoji="1" lang="en-US" altLang="zh-CN" sz="3200" smtClean="0">
                <a:solidFill>
                  <a:srgbClr val="FFFF00"/>
                </a:solidFill>
              </a:rPr>
              <a:t>ULT </a:t>
            </a:r>
          </a:p>
        </p:txBody>
      </p:sp>
      <p:pic>
        <p:nvPicPr>
          <p:cNvPr id="12291" name="Picture 6" descr="2-13a"/>
          <p:cNvPicPr>
            <a:picLocks noChangeAspect="1" noChangeArrowheads="1"/>
          </p:cNvPicPr>
          <p:nvPr/>
        </p:nvPicPr>
        <p:blipFill>
          <a:blip r:embed="rId2" cstate="print"/>
          <a:srcRect/>
          <a:stretch>
            <a:fillRect/>
          </a:stretch>
        </p:blipFill>
        <p:spPr bwMode="auto">
          <a:xfrm>
            <a:off x="2360613" y="1773238"/>
            <a:ext cx="5688012" cy="4838700"/>
          </a:xfrm>
          <a:prstGeom prst="rect">
            <a:avLst/>
          </a:prstGeom>
          <a:noFill/>
          <a:ln w="9525">
            <a:noFill/>
            <a:miter lim="800000"/>
            <a:headEnd/>
            <a:tailEnd/>
          </a:ln>
        </p:spPr>
      </p:pic>
    </p:spTree>
  </p:cSld>
  <p:clrMapOvr>
    <a:masterClrMapping/>
  </p:clrMapOvr>
  <p:transition>
    <p:zoom dir="in"/>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body" idx="1"/>
          </p:nvPr>
        </p:nvSpPr>
        <p:spPr>
          <a:xfrm>
            <a:off x="415925" y="1773238"/>
            <a:ext cx="8747125" cy="5084762"/>
          </a:xfrm>
        </p:spPr>
        <p:txBody>
          <a:bodyPr/>
          <a:lstStyle/>
          <a:p>
            <a:pPr algn="just" eaLnBrk="1" hangingPunct="1">
              <a:lnSpc>
                <a:spcPct val="120000"/>
              </a:lnSpc>
              <a:spcBef>
                <a:spcPct val="0"/>
              </a:spcBef>
              <a:buClrTx/>
              <a:buFontTx/>
              <a:buNone/>
            </a:pPr>
            <a:r>
              <a:rPr kumimoji="1" lang="zh-CN" altLang="en-US" sz="2400" b="1" dirty="0" smtClean="0"/>
              <a:t>		 不依赖于</a:t>
            </a:r>
            <a:r>
              <a:rPr kumimoji="1" lang="en-US" altLang="zh-CN" sz="2400" b="1" dirty="0" smtClean="0"/>
              <a:t>OS</a:t>
            </a:r>
            <a:r>
              <a:rPr kumimoji="1" lang="zh-CN" altLang="en-US" sz="2400" b="1" dirty="0" smtClean="0"/>
              <a:t>核心，应用进程利用线程库提供创建、同步、调度和管理线程的函数来控制用户线程。如：数据库系统</a:t>
            </a:r>
            <a:r>
              <a:rPr kumimoji="1" lang="en-US" altLang="zh-CN" sz="2400" b="1" dirty="0" err="1" smtClean="0"/>
              <a:t>informix</a:t>
            </a:r>
            <a:r>
              <a:rPr kumimoji="1" lang="zh-CN" altLang="en-US" sz="2400" b="1" dirty="0" smtClean="0"/>
              <a:t>。调度由应用软件内部进行，通常采用非抢先式和更简单的规则，也无需用户态</a:t>
            </a:r>
            <a:r>
              <a:rPr kumimoji="1" lang="en-US" altLang="zh-CN" sz="2400" b="1" dirty="0" smtClean="0"/>
              <a:t>/</a:t>
            </a:r>
            <a:r>
              <a:rPr kumimoji="1" lang="zh-CN" altLang="en-US" sz="2400" b="1" dirty="0" smtClean="0"/>
              <a:t>核心态切换，所以速度特别快。一个线程发起系统调用而阻塞，则整个进程在等待。时间片分配给进程，多线程中的每个线程就慢。</a:t>
            </a:r>
          </a:p>
          <a:p>
            <a:pPr lvl="1">
              <a:lnSpc>
                <a:spcPct val="120000"/>
              </a:lnSpc>
              <a:spcBef>
                <a:spcPct val="0"/>
              </a:spcBef>
            </a:pPr>
            <a:r>
              <a:rPr lang="zh-CN" altLang="en-US" sz="2400" b="1" dirty="0" smtClean="0"/>
              <a:t>用户线程的维护由应用进程完成；</a:t>
            </a:r>
          </a:p>
          <a:p>
            <a:pPr lvl="1">
              <a:lnSpc>
                <a:spcPct val="120000"/>
              </a:lnSpc>
              <a:spcBef>
                <a:spcPct val="0"/>
              </a:spcBef>
            </a:pPr>
            <a:r>
              <a:rPr lang="zh-CN" altLang="en-US" sz="2400" b="1" dirty="0" smtClean="0"/>
              <a:t>内核不了解用户线程的存在，其调度仍然是以进程为单位进行的；</a:t>
            </a:r>
          </a:p>
          <a:p>
            <a:pPr lvl="1">
              <a:lnSpc>
                <a:spcPct val="120000"/>
              </a:lnSpc>
              <a:spcBef>
                <a:spcPct val="0"/>
              </a:spcBef>
            </a:pPr>
            <a:r>
              <a:rPr lang="zh-CN" altLang="en-US" sz="2400" b="1" dirty="0" smtClean="0"/>
              <a:t>用户线程切换不需要内核特权；</a:t>
            </a:r>
          </a:p>
          <a:p>
            <a:pPr lvl="1">
              <a:lnSpc>
                <a:spcPct val="120000"/>
              </a:lnSpc>
              <a:spcBef>
                <a:spcPct val="0"/>
              </a:spcBef>
            </a:pPr>
            <a:r>
              <a:rPr lang="zh-CN" altLang="en-US" sz="2400" b="1" dirty="0" smtClean="0"/>
              <a:t>用户线程调度算法可针对应用优化；</a:t>
            </a:r>
          </a:p>
        </p:txBody>
      </p:sp>
      <p:sp>
        <p:nvSpPr>
          <p:cNvPr id="13315" name="Rectangle 4"/>
          <p:cNvSpPr>
            <a:spLocks noGrp="1" noChangeArrowheads="1"/>
          </p:cNvSpPr>
          <p:nvPr>
            <p:ph type="title"/>
          </p:nvPr>
        </p:nvSpPr>
        <p:spPr>
          <a:xfrm>
            <a:off x="742950" y="404813"/>
            <a:ext cx="8420100" cy="1143000"/>
          </a:xfrm>
          <a:noFill/>
        </p:spPr>
        <p:txBody>
          <a:bodyPr/>
          <a:lstStyle/>
          <a:p>
            <a:r>
              <a:rPr lang="zh-CN" altLang="en-US" sz="4400" smtClean="0">
                <a:ea typeface="隶书" pitchFamily="49" charset="-122"/>
              </a:rPr>
              <a:t>线程的实现方式</a:t>
            </a:r>
            <a:r>
              <a:rPr kumimoji="1" lang="zh-CN" altLang="en-US" sz="3200" smtClean="0">
                <a:solidFill>
                  <a:schemeClr val="tx1"/>
                </a:solidFill>
              </a:rPr>
              <a:t> </a:t>
            </a:r>
            <a:r>
              <a:rPr kumimoji="1" lang="zh-CN" altLang="en-US" sz="3200" smtClean="0"/>
              <a:t/>
            </a:r>
            <a:br>
              <a:rPr kumimoji="1" lang="zh-CN" altLang="en-US" sz="3200" smtClean="0"/>
            </a:br>
            <a:r>
              <a:rPr kumimoji="1" lang="en-US" altLang="zh-CN" sz="3200" smtClean="0">
                <a:solidFill>
                  <a:srgbClr val="FFFF00"/>
                </a:solidFill>
              </a:rPr>
              <a:t>--</a:t>
            </a:r>
            <a:r>
              <a:rPr kumimoji="1" lang="zh-CN" altLang="en-US" sz="3200" smtClean="0">
                <a:solidFill>
                  <a:srgbClr val="FFFF00"/>
                </a:solidFill>
              </a:rPr>
              <a:t>用户级线程</a:t>
            </a:r>
            <a:r>
              <a:rPr kumimoji="1" lang="en-US" altLang="zh-CN" sz="3200" smtClean="0">
                <a:solidFill>
                  <a:srgbClr val="FFFF00"/>
                </a:solidFill>
              </a:rPr>
              <a:t>ULT </a:t>
            </a:r>
          </a:p>
        </p:txBody>
      </p:sp>
    </p:spTree>
  </p:cSld>
  <p:clrMapOvr>
    <a:masterClrMapping/>
  </p:clrMapOvr>
  <p:transition>
    <p:zoom dir="in"/>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742950" y="404813"/>
            <a:ext cx="8674100" cy="1143000"/>
          </a:xfrm>
        </p:spPr>
        <p:txBody>
          <a:bodyPr/>
          <a:lstStyle/>
          <a:p>
            <a:r>
              <a:rPr lang="zh-CN" altLang="en-US" smtClean="0">
                <a:ea typeface="隶书" pitchFamily="49" charset="-122"/>
              </a:rPr>
              <a:t>内核支持线程和用户级线程的比较（一）</a:t>
            </a:r>
          </a:p>
        </p:txBody>
      </p:sp>
      <p:sp>
        <p:nvSpPr>
          <p:cNvPr id="14339" name="Rectangle 3"/>
          <p:cNvSpPr>
            <a:spLocks noGrp="1" noChangeArrowheads="1"/>
          </p:cNvSpPr>
          <p:nvPr>
            <p:ph type="body" idx="1"/>
          </p:nvPr>
        </p:nvSpPr>
        <p:spPr>
          <a:xfrm>
            <a:off x="742950" y="1557338"/>
            <a:ext cx="8531225" cy="5300662"/>
          </a:xfrm>
        </p:spPr>
        <p:txBody>
          <a:bodyPr/>
          <a:lstStyle/>
          <a:p>
            <a:pPr>
              <a:lnSpc>
                <a:spcPct val="120000"/>
              </a:lnSpc>
              <a:spcBef>
                <a:spcPct val="0"/>
              </a:spcBef>
            </a:pPr>
            <a:r>
              <a:rPr lang="zh-CN" altLang="en-US" sz="2400" b="1" dirty="0" smtClean="0">
                <a:solidFill>
                  <a:srgbClr val="FFFF00"/>
                </a:solidFill>
              </a:rPr>
              <a:t>内核支持</a:t>
            </a:r>
            <a:r>
              <a:rPr lang="zh-CN" altLang="en-US" sz="2400" b="1" dirty="0" smtClean="0"/>
              <a:t>：用户级线程可在一个不支持线程的</a:t>
            </a:r>
            <a:r>
              <a:rPr lang="en-US" altLang="zh-CN" sz="2400" b="1" dirty="0" err="1" smtClean="0"/>
              <a:t>os</a:t>
            </a:r>
            <a:r>
              <a:rPr lang="zh-CN" altLang="en-US" sz="2400" b="1" dirty="0" smtClean="0"/>
              <a:t>中实现，而内核支持线程需要得到</a:t>
            </a:r>
            <a:r>
              <a:rPr lang="en-US" altLang="zh-CN" sz="2400" b="1" dirty="0" err="1" smtClean="0"/>
              <a:t>os</a:t>
            </a:r>
            <a:r>
              <a:rPr lang="zh-CN" altLang="en-US" sz="2400" b="1" dirty="0" smtClean="0"/>
              <a:t>内核的支持。</a:t>
            </a:r>
            <a:endParaRPr lang="en-US" altLang="zh-CN" sz="2400" b="1" dirty="0" smtClean="0"/>
          </a:p>
          <a:p>
            <a:pPr>
              <a:lnSpc>
                <a:spcPct val="110000"/>
              </a:lnSpc>
              <a:spcBef>
                <a:spcPct val="10000"/>
              </a:spcBef>
            </a:pPr>
            <a:r>
              <a:rPr lang="zh-CN" altLang="en-US" sz="2400" b="1" dirty="0" smtClean="0">
                <a:solidFill>
                  <a:srgbClr val="FFFF00"/>
                </a:solidFill>
              </a:rPr>
              <a:t>处理机分配</a:t>
            </a:r>
            <a:r>
              <a:rPr lang="zh-CN" altLang="en-US" sz="2400" b="1" dirty="0" smtClean="0"/>
              <a:t>：在多处理机环境下，对纯粹的用户级线程来说，内核一次只为一个进程分配一个处理器，即进程无法享用多处理器带来的好处；而在设置有内核支持线程时，内核可调度一个应用中的多个线程同时在多个处理器上并行运行，从而提高程序的执行速度和效率。</a:t>
            </a:r>
          </a:p>
          <a:p>
            <a:pPr>
              <a:lnSpc>
                <a:spcPct val="120000"/>
              </a:lnSpc>
              <a:spcBef>
                <a:spcPct val="0"/>
              </a:spcBef>
            </a:pPr>
            <a:r>
              <a:rPr lang="zh-CN" altLang="en-US" sz="2400" b="1" dirty="0" smtClean="0">
                <a:solidFill>
                  <a:srgbClr val="FFFF00"/>
                </a:solidFill>
              </a:rPr>
              <a:t>调度和线程的执行时间</a:t>
            </a:r>
            <a:r>
              <a:rPr lang="zh-CN" altLang="en-US" sz="2400" b="1" dirty="0" smtClean="0"/>
              <a:t>：对设置有内核支持线程的系统，其调度方式和算法与进程的调度十分相似，只不过调度的单位是线程；而对只设置了用户级线程的系统，调度的单位则仍为进程。因此，在相同的情况下，内核支持的线程通常比用户级线程得到更多的</a:t>
            </a:r>
            <a:r>
              <a:rPr lang="en-US" altLang="zh-CN" sz="2400" b="1" dirty="0" err="1" smtClean="0"/>
              <a:t>cpu</a:t>
            </a:r>
            <a:r>
              <a:rPr lang="zh-CN" altLang="en-US" sz="2400" b="1" dirty="0" smtClean="0"/>
              <a:t>执行时间。</a:t>
            </a:r>
          </a:p>
        </p:txBody>
      </p:sp>
    </p:spTree>
  </p:cSld>
  <p:clrMapOvr>
    <a:masterClrMapping/>
  </p:clrMapOvr>
  <p:transition>
    <p:zoom dir="in"/>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742950" y="476250"/>
            <a:ext cx="8602663" cy="1143000"/>
          </a:xfrm>
        </p:spPr>
        <p:txBody>
          <a:bodyPr/>
          <a:lstStyle/>
          <a:p>
            <a:r>
              <a:rPr lang="zh-CN" altLang="en-US" smtClean="0">
                <a:ea typeface="隶书" pitchFamily="49" charset="-122"/>
              </a:rPr>
              <a:t>内核支持线程和用户级线程的比较（二）</a:t>
            </a:r>
          </a:p>
        </p:txBody>
      </p:sp>
      <p:sp>
        <p:nvSpPr>
          <p:cNvPr id="15363" name="Rectangle 3"/>
          <p:cNvSpPr>
            <a:spLocks noGrp="1" noChangeArrowheads="1"/>
          </p:cNvSpPr>
          <p:nvPr>
            <p:ph type="body" idx="1"/>
          </p:nvPr>
        </p:nvSpPr>
        <p:spPr/>
        <p:txBody>
          <a:bodyPr/>
          <a:lstStyle/>
          <a:p>
            <a:pPr>
              <a:lnSpc>
                <a:spcPct val="110000"/>
              </a:lnSpc>
            </a:pPr>
            <a:r>
              <a:rPr lang="zh-CN" altLang="en-US" sz="2400" b="1" smtClean="0">
                <a:solidFill>
                  <a:srgbClr val="FFFF00"/>
                </a:solidFill>
              </a:rPr>
              <a:t>切换速度</a:t>
            </a:r>
            <a:r>
              <a:rPr lang="zh-CN" altLang="en-US" sz="2400" b="1" smtClean="0"/>
              <a:t>：用户级线程的切换，通常发生在一个应用程序的诸线程之间，由于不需要陷入内核，而且切换的规则也相当简单，因此切换速度比内核支持线程至少快一个数量级。</a:t>
            </a:r>
          </a:p>
          <a:p>
            <a:pPr>
              <a:lnSpc>
                <a:spcPct val="110000"/>
              </a:lnSpc>
            </a:pPr>
            <a:r>
              <a:rPr lang="zh-CN" altLang="en-US" sz="2400" b="1" smtClean="0">
                <a:solidFill>
                  <a:srgbClr val="FFFF00"/>
                </a:solidFill>
              </a:rPr>
              <a:t>系统调用</a:t>
            </a:r>
            <a:r>
              <a:rPr lang="zh-CN" altLang="en-US" sz="2400" b="1" smtClean="0"/>
              <a:t>：在典型的</a:t>
            </a:r>
            <a:r>
              <a:rPr lang="en-US" altLang="zh-CN" sz="2400" b="1" smtClean="0"/>
              <a:t>os</a:t>
            </a:r>
            <a:r>
              <a:rPr lang="zh-CN" altLang="en-US" sz="2400" b="1" smtClean="0"/>
              <a:t>中，许多系统调用都会引起阻塞。当一个用户级线程执行这些系统调用时，被阻塞的将是整个进程；而当一个内核支持线程执行这些系统调用时，内核只阻塞这个线程，但仍可调度其所属的其他线程执行。</a:t>
            </a:r>
          </a:p>
          <a:p>
            <a:pPr>
              <a:lnSpc>
                <a:spcPct val="110000"/>
              </a:lnSpc>
            </a:pPr>
            <a:endParaRPr lang="zh-CN" altLang="en-US" sz="2400" b="1" smtClean="0"/>
          </a:p>
          <a:p>
            <a:pPr>
              <a:lnSpc>
                <a:spcPct val="110000"/>
              </a:lnSpc>
            </a:pPr>
            <a:endParaRPr lang="zh-CN" altLang="en-US" sz="2400" b="1" smtClean="0"/>
          </a:p>
        </p:txBody>
      </p:sp>
    </p:spTree>
  </p:cSld>
  <p:clrMapOvr>
    <a:masterClrMapping/>
  </p:clrMapOvr>
  <p:transition>
    <p:zoom dir="in"/>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742950" y="333375"/>
            <a:ext cx="8420100" cy="1143000"/>
          </a:xfrm>
        </p:spPr>
        <p:txBody>
          <a:bodyPr/>
          <a:lstStyle/>
          <a:p>
            <a:r>
              <a:rPr lang="zh-CN" altLang="en-US" sz="4400" smtClean="0">
                <a:ea typeface="隶书" pitchFamily="49" charset="-122"/>
              </a:rPr>
              <a:t>线程的实现方式</a:t>
            </a:r>
            <a:r>
              <a:rPr lang="zh-CN" altLang="en-US" smtClean="0">
                <a:ea typeface="隶书" pitchFamily="49" charset="-122"/>
              </a:rPr>
              <a:t> </a:t>
            </a:r>
            <a:br>
              <a:rPr lang="zh-CN" altLang="en-US" smtClean="0">
                <a:ea typeface="隶书" pitchFamily="49" charset="-122"/>
              </a:rPr>
            </a:br>
            <a:r>
              <a:rPr kumimoji="1" lang="en-US" altLang="zh-CN" sz="3200" smtClean="0">
                <a:solidFill>
                  <a:srgbClr val="FFFF00"/>
                </a:solidFill>
              </a:rPr>
              <a:t>--</a:t>
            </a:r>
            <a:r>
              <a:rPr kumimoji="1" lang="zh-CN" altLang="en-US" sz="3200" smtClean="0">
                <a:solidFill>
                  <a:srgbClr val="FFFF00"/>
                </a:solidFill>
              </a:rPr>
              <a:t>组合方式</a:t>
            </a:r>
            <a:r>
              <a:rPr kumimoji="1" lang="en-US" altLang="zh-CN" sz="3200" smtClean="0">
                <a:solidFill>
                  <a:srgbClr val="FFFF00"/>
                </a:solidFill>
              </a:rPr>
              <a:t>ULT/KST</a:t>
            </a:r>
          </a:p>
        </p:txBody>
      </p:sp>
      <p:sp>
        <p:nvSpPr>
          <p:cNvPr id="16387" name="Rectangle 3"/>
          <p:cNvSpPr>
            <a:spLocks noGrp="1" noChangeArrowheads="1"/>
          </p:cNvSpPr>
          <p:nvPr>
            <p:ph type="body" idx="1"/>
          </p:nvPr>
        </p:nvSpPr>
        <p:spPr/>
        <p:txBody>
          <a:bodyPr/>
          <a:lstStyle/>
          <a:p>
            <a:pPr>
              <a:lnSpc>
                <a:spcPct val="120000"/>
              </a:lnSpc>
            </a:pPr>
            <a:r>
              <a:rPr lang="zh-CN" altLang="en-US" sz="2800" b="1" dirty="0" smtClean="0"/>
              <a:t>将用户级线程和内核支持线程两种方式进行组合，提供了组合方式线程。组合方式中，内核支持多</a:t>
            </a:r>
            <a:r>
              <a:rPr lang="en-US" altLang="zh-CN" sz="2800" b="1" dirty="0" err="1" smtClean="0"/>
              <a:t>KST</a:t>
            </a:r>
            <a:r>
              <a:rPr lang="zh-CN" altLang="en-US" sz="2800" b="1" dirty="0" smtClean="0"/>
              <a:t>线程的建立、调度和管理，同时，也允许用户应用程序建立、调度和管理用户级线程。</a:t>
            </a:r>
          </a:p>
          <a:p>
            <a:pPr>
              <a:lnSpc>
                <a:spcPct val="120000"/>
              </a:lnSpc>
            </a:pPr>
            <a:r>
              <a:rPr lang="zh-CN" altLang="en-US" sz="2800" b="1" dirty="0" smtClean="0"/>
              <a:t>在该方式下，同一个进程内的多个线程可以同时在多处理器上并行执行，而且在阻塞一个线程时，并不需要将整个进程阻塞。</a:t>
            </a:r>
          </a:p>
        </p:txBody>
      </p:sp>
    </p:spTree>
  </p:cSld>
  <p:clrMapOvr>
    <a:masterClrMapping/>
  </p:clrMapOvr>
  <p:transition>
    <p:zoom dir="in"/>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742950" y="333375"/>
            <a:ext cx="8420100" cy="1143000"/>
          </a:xfrm>
        </p:spPr>
        <p:txBody>
          <a:bodyPr/>
          <a:lstStyle/>
          <a:p>
            <a:r>
              <a:rPr lang="zh-CN" altLang="en-US" sz="4400" smtClean="0">
                <a:ea typeface="隶书" pitchFamily="49" charset="-122"/>
              </a:rPr>
              <a:t>线程的实现方式</a:t>
            </a:r>
            <a:r>
              <a:rPr lang="zh-CN" altLang="en-US" smtClean="0">
                <a:ea typeface="隶书" pitchFamily="49" charset="-122"/>
              </a:rPr>
              <a:t> </a:t>
            </a:r>
            <a:br>
              <a:rPr lang="zh-CN" altLang="en-US" smtClean="0">
                <a:ea typeface="隶书" pitchFamily="49" charset="-122"/>
              </a:rPr>
            </a:br>
            <a:r>
              <a:rPr kumimoji="1" lang="en-US" altLang="zh-CN" sz="3200" smtClean="0">
                <a:solidFill>
                  <a:srgbClr val="FFFF00"/>
                </a:solidFill>
              </a:rPr>
              <a:t>--</a:t>
            </a:r>
            <a:r>
              <a:rPr kumimoji="1" lang="zh-CN" altLang="en-US" sz="3200" smtClean="0">
                <a:solidFill>
                  <a:srgbClr val="FFFF00"/>
                </a:solidFill>
              </a:rPr>
              <a:t>组合方式</a:t>
            </a:r>
            <a:r>
              <a:rPr kumimoji="1" lang="en-US" altLang="zh-CN" sz="3200" smtClean="0">
                <a:solidFill>
                  <a:srgbClr val="FFFF00"/>
                </a:solidFill>
              </a:rPr>
              <a:t>ULT/KST</a:t>
            </a:r>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016" y="2082866"/>
            <a:ext cx="9633520" cy="3218342"/>
          </a:xfrm>
          <a:prstGeom prst="rect">
            <a:avLst/>
          </a:prstGeom>
        </p:spPr>
      </p:pic>
    </p:spTree>
    <p:extLst>
      <p:ext uri="{BB962C8B-B14F-4D97-AF65-F5344CB8AC3E}">
        <p14:creationId xmlns:p14="http://schemas.microsoft.com/office/powerpoint/2010/main" val="612080028"/>
      </p:ext>
    </p:extLst>
  </p:cSld>
  <p:clrMapOvr>
    <a:masterClrMapping/>
  </p:clrMapOvr>
  <p:transition>
    <p:zoom dir="in"/>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742950" y="404813"/>
            <a:ext cx="8420100" cy="1143000"/>
          </a:xfrm>
        </p:spPr>
        <p:txBody>
          <a:bodyPr/>
          <a:lstStyle/>
          <a:p>
            <a:r>
              <a:rPr lang="zh-CN" altLang="en-US" sz="4400" dirty="0" smtClean="0">
                <a:ea typeface="隶书" pitchFamily="49" charset="-122"/>
              </a:rPr>
              <a:t>内核支持线程的实现</a:t>
            </a:r>
          </a:p>
        </p:txBody>
      </p:sp>
      <p:sp>
        <p:nvSpPr>
          <p:cNvPr id="15363" name="Rectangle 3"/>
          <p:cNvSpPr>
            <a:spLocks noGrp="1" noChangeArrowheads="1"/>
          </p:cNvSpPr>
          <p:nvPr>
            <p:ph type="body" sz="half" idx="1"/>
          </p:nvPr>
        </p:nvSpPr>
        <p:spPr>
          <a:xfrm>
            <a:off x="0" y="1988840"/>
            <a:ext cx="3850010" cy="4495800"/>
          </a:xfrm>
        </p:spPr>
        <p:txBody>
          <a:bodyPr/>
          <a:lstStyle/>
          <a:p>
            <a:pPr eaLnBrk="1" hangingPunct="1">
              <a:spcBef>
                <a:spcPct val="0"/>
              </a:spcBef>
              <a:buClrTx/>
              <a:buFontTx/>
              <a:buNone/>
            </a:pPr>
            <a:r>
              <a:rPr kumimoji="1" lang="zh-CN" altLang="en-US" sz="2600" dirty="0" smtClean="0"/>
              <a:t>    </a:t>
            </a:r>
            <a:endParaRPr lang="zh-CN" altLang="en-US" sz="2600" dirty="0" smtClean="0"/>
          </a:p>
        </p:txBody>
      </p:sp>
      <p:graphicFrame>
        <p:nvGraphicFramePr>
          <p:cNvPr id="462859" name="Group 11"/>
          <p:cNvGraphicFramePr>
            <a:graphicFrameLocks noGrp="1"/>
          </p:cNvGraphicFramePr>
          <p:nvPr>
            <p:ph sz="half" idx="2"/>
            <p:extLst>
              <p:ext uri="{D42A27DB-BD31-4B8C-83A1-F6EECF244321}">
                <p14:modId xmlns:p14="http://schemas.microsoft.com/office/powerpoint/2010/main" val="3977239386"/>
              </p:ext>
            </p:extLst>
          </p:nvPr>
        </p:nvGraphicFramePr>
        <p:xfrm>
          <a:off x="920552" y="1988840"/>
          <a:ext cx="2591817" cy="3392488"/>
        </p:xfrm>
        <a:graphic>
          <a:graphicData uri="http://schemas.openxmlformats.org/drawingml/2006/table">
            <a:tbl>
              <a:tblPr/>
              <a:tblGrid>
                <a:gridCol w="2591817">
                  <a:extLst>
                    <a:ext uri="{9D8B030D-6E8A-4147-A177-3AD203B41FA5}">
                      <a16:colId xmlns:a16="http://schemas.microsoft.com/office/drawing/2014/main" val="20000"/>
                    </a:ext>
                  </a:extLst>
                </a:gridCol>
              </a:tblGrid>
              <a:tr h="3392488">
                <a:tc>
                  <a:txBody>
                    <a:bodyPr/>
                    <a:lstStyle/>
                    <a:p>
                      <a:pPr marL="0" marR="0" lvl="0" indent="0" algn="l" defTabSz="914400" rtl="0" eaLnBrk="0" fontAlgn="base" latinLnBrk="0" hangingPunct="0">
                        <a:lnSpc>
                          <a:spcPct val="200000"/>
                        </a:lnSpc>
                        <a:spcBef>
                          <a:spcPct val="20000"/>
                        </a:spcBef>
                        <a:spcAft>
                          <a:spcPct val="0"/>
                        </a:spcAft>
                        <a:buClr>
                          <a:srgbClr val="FFFFFF"/>
                        </a:buClr>
                        <a:buSzTx/>
                        <a:buFont typeface="Wingdings" pitchFamily="2" charset="2"/>
                        <a:buNone/>
                        <a:tabLst/>
                      </a:pPr>
                      <a:r>
                        <a:rPr kumimoji="0" lang="en-US" altLang="zh-CN" sz="2400" b="1" i="0" u="none" strike="noStrike" cap="none" normalizeH="0" baseline="0" dirty="0" err="1" smtClean="0">
                          <a:ln>
                            <a:noFill/>
                          </a:ln>
                          <a:solidFill>
                            <a:schemeClr val="tx1"/>
                          </a:solidFill>
                          <a:effectLst/>
                          <a:latin typeface="Univers" pitchFamily="34" charset="0"/>
                          <a:ea typeface="宋体" pitchFamily="2" charset="-122"/>
                        </a:rPr>
                        <a:t>PTDA</a:t>
                      </a:r>
                      <a:r>
                        <a:rPr kumimoji="0" lang="en-US" altLang="zh-CN" sz="2400" b="1" i="0" u="none" strike="noStrike" cap="none" normalizeH="0" baseline="0" dirty="0" smtClean="0">
                          <a:ln>
                            <a:noFill/>
                          </a:ln>
                          <a:solidFill>
                            <a:schemeClr val="tx1"/>
                          </a:solidFill>
                          <a:effectLst/>
                          <a:latin typeface="Univers" pitchFamily="34" charset="0"/>
                          <a:ea typeface="宋体" pitchFamily="2" charset="-122"/>
                        </a:rPr>
                        <a:t>   </a:t>
                      </a:r>
                      <a:r>
                        <a:rPr kumimoji="0" lang="zh-CN" altLang="en-US" sz="2400" b="1" i="0" u="none" strike="noStrike" cap="none" normalizeH="0" baseline="0" dirty="0" smtClean="0">
                          <a:ln>
                            <a:noFill/>
                          </a:ln>
                          <a:solidFill>
                            <a:schemeClr val="tx1"/>
                          </a:solidFill>
                          <a:effectLst/>
                          <a:latin typeface="Univers" pitchFamily="34" charset="0"/>
                          <a:ea typeface="宋体" pitchFamily="2" charset="-122"/>
                        </a:rPr>
                        <a:t>进程资源</a:t>
                      </a:r>
                    </a:p>
                    <a:p>
                      <a:pPr marL="0" marR="0" lvl="0" indent="0" algn="l" defTabSz="914400" rtl="0" eaLnBrk="0" fontAlgn="base" latinLnBrk="0" hangingPunct="0">
                        <a:lnSpc>
                          <a:spcPct val="200000"/>
                        </a:lnSpc>
                        <a:spcBef>
                          <a:spcPct val="20000"/>
                        </a:spcBef>
                        <a:spcAft>
                          <a:spcPct val="0"/>
                        </a:spcAft>
                        <a:buClr>
                          <a:srgbClr val="FFFFFF"/>
                        </a:buClr>
                        <a:buSzTx/>
                        <a:buFont typeface="Wingdings" pitchFamily="2" charset="2"/>
                        <a:buNone/>
                        <a:tabLst/>
                      </a:pPr>
                      <a:r>
                        <a:rPr kumimoji="0" lang="en-US" altLang="zh-CN" sz="2400" b="1" i="0" u="none" strike="noStrike" cap="none" normalizeH="0" baseline="0" dirty="0" err="1" smtClean="0">
                          <a:ln>
                            <a:noFill/>
                          </a:ln>
                          <a:solidFill>
                            <a:schemeClr val="tx1"/>
                          </a:solidFill>
                          <a:effectLst/>
                          <a:latin typeface="Univers" pitchFamily="34" charset="0"/>
                          <a:ea typeface="宋体" pitchFamily="2" charset="-122"/>
                        </a:rPr>
                        <a:t>TCB</a:t>
                      </a:r>
                      <a:r>
                        <a:rPr kumimoji="0" lang="en-US" altLang="zh-CN" sz="2400" b="1" i="0" u="none" strike="noStrike" cap="none" normalizeH="0" baseline="0" dirty="0" smtClean="0">
                          <a:ln>
                            <a:noFill/>
                          </a:ln>
                          <a:solidFill>
                            <a:schemeClr val="tx1"/>
                          </a:solidFill>
                          <a:effectLst/>
                          <a:latin typeface="Univers" pitchFamily="34" charset="0"/>
                          <a:ea typeface="宋体" pitchFamily="2" charset="-122"/>
                        </a:rPr>
                        <a:t> # 1</a:t>
                      </a:r>
                    </a:p>
                    <a:p>
                      <a:pPr marL="0" marR="0" lvl="0" indent="0" algn="l" defTabSz="914400" rtl="0" eaLnBrk="0" fontAlgn="base" latinLnBrk="0" hangingPunct="0">
                        <a:lnSpc>
                          <a:spcPct val="200000"/>
                        </a:lnSpc>
                        <a:spcBef>
                          <a:spcPct val="20000"/>
                        </a:spcBef>
                        <a:spcAft>
                          <a:spcPct val="0"/>
                        </a:spcAft>
                        <a:buClr>
                          <a:srgbClr val="FFFFFF"/>
                        </a:buClr>
                        <a:buSzTx/>
                        <a:buFont typeface="Wingdings" pitchFamily="2" charset="2"/>
                        <a:buNone/>
                        <a:tabLst/>
                      </a:pPr>
                      <a:r>
                        <a:rPr kumimoji="0" lang="en-US" altLang="zh-CN" sz="2400" b="1" i="0" u="none" strike="noStrike" cap="none" normalizeH="0" baseline="0" dirty="0" err="1" smtClean="0">
                          <a:ln>
                            <a:noFill/>
                          </a:ln>
                          <a:solidFill>
                            <a:schemeClr val="tx1"/>
                          </a:solidFill>
                          <a:effectLst/>
                          <a:latin typeface="Univers" pitchFamily="34" charset="0"/>
                          <a:ea typeface="宋体" pitchFamily="2" charset="-122"/>
                        </a:rPr>
                        <a:t>TCB</a:t>
                      </a:r>
                      <a:r>
                        <a:rPr kumimoji="0" lang="en-US" altLang="zh-CN" sz="2400" b="1" i="0" u="none" strike="noStrike" cap="none" normalizeH="0" baseline="0" dirty="0" smtClean="0">
                          <a:ln>
                            <a:noFill/>
                          </a:ln>
                          <a:solidFill>
                            <a:schemeClr val="tx1"/>
                          </a:solidFill>
                          <a:effectLst/>
                          <a:latin typeface="Univers" pitchFamily="34" charset="0"/>
                          <a:ea typeface="宋体" pitchFamily="2" charset="-122"/>
                        </a:rPr>
                        <a:t> # 2</a:t>
                      </a:r>
                    </a:p>
                    <a:p>
                      <a:pPr marL="0" marR="0" lvl="0" indent="0" algn="l" defTabSz="914400" rtl="0" eaLnBrk="0" fontAlgn="base" latinLnBrk="0" hangingPunct="0">
                        <a:lnSpc>
                          <a:spcPct val="200000"/>
                        </a:lnSpc>
                        <a:spcBef>
                          <a:spcPct val="20000"/>
                        </a:spcBef>
                        <a:spcAft>
                          <a:spcPct val="0"/>
                        </a:spcAft>
                        <a:buClr>
                          <a:srgbClr val="FFFFFF"/>
                        </a:buClr>
                        <a:buSzTx/>
                        <a:buFont typeface="Wingdings" pitchFamily="2" charset="2"/>
                        <a:buNone/>
                        <a:tabLst/>
                      </a:pPr>
                      <a:r>
                        <a:rPr kumimoji="0" lang="en-US" altLang="zh-CN" sz="2400" b="1" i="0" u="none" strike="noStrike" cap="none" normalizeH="0" baseline="0" dirty="0" err="1" smtClean="0">
                          <a:ln>
                            <a:noFill/>
                          </a:ln>
                          <a:solidFill>
                            <a:schemeClr val="tx1"/>
                          </a:solidFill>
                          <a:effectLst/>
                          <a:latin typeface="Univers" pitchFamily="34" charset="0"/>
                          <a:ea typeface="宋体" pitchFamily="2" charset="-122"/>
                        </a:rPr>
                        <a:t>TCB</a:t>
                      </a:r>
                      <a:r>
                        <a:rPr kumimoji="0" lang="en-US" altLang="zh-CN" sz="2400" b="1" i="0" u="none" strike="noStrike" cap="none" normalizeH="0" baseline="0" dirty="0" smtClean="0">
                          <a:ln>
                            <a:noFill/>
                          </a:ln>
                          <a:solidFill>
                            <a:schemeClr val="tx1"/>
                          </a:solidFill>
                          <a:effectLst/>
                          <a:latin typeface="Univers" pitchFamily="34" charset="0"/>
                          <a:ea typeface="宋体" pitchFamily="2" charset="-122"/>
                        </a:rPr>
                        <a:t> # 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5370" name="Text Box 12"/>
          <p:cNvSpPr txBox="1">
            <a:spLocks noChangeArrowheads="1"/>
          </p:cNvSpPr>
          <p:nvPr/>
        </p:nvSpPr>
        <p:spPr bwMode="auto">
          <a:xfrm>
            <a:off x="848544" y="5732463"/>
            <a:ext cx="23288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algn="ctr" eaLnBrk="0" fontAlgn="base" hangingPunct="0">
              <a:spcBef>
                <a:spcPct val="0"/>
              </a:spcBef>
              <a:spcAft>
                <a:spcPct val="0"/>
              </a:spcAft>
              <a:defRPr sz="2400">
                <a:solidFill>
                  <a:schemeClr val="tx1"/>
                </a:solidFill>
                <a:latin typeface="Arial" charset="0"/>
                <a:ea typeface="宋体" charset="-122"/>
              </a:defRPr>
            </a:lvl6pPr>
            <a:lvl7pPr marL="2971800" indent="-228600" algn="ctr" eaLnBrk="0" fontAlgn="base" hangingPunct="0">
              <a:spcBef>
                <a:spcPct val="0"/>
              </a:spcBef>
              <a:spcAft>
                <a:spcPct val="0"/>
              </a:spcAft>
              <a:defRPr sz="2400">
                <a:solidFill>
                  <a:schemeClr val="tx1"/>
                </a:solidFill>
                <a:latin typeface="Arial" charset="0"/>
                <a:ea typeface="宋体" charset="-122"/>
              </a:defRPr>
            </a:lvl7pPr>
            <a:lvl8pPr marL="3429000" indent="-228600" algn="ctr" eaLnBrk="0" fontAlgn="base" hangingPunct="0">
              <a:spcBef>
                <a:spcPct val="0"/>
              </a:spcBef>
              <a:spcAft>
                <a:spcPct val="0"/>
              </a:spcAft>
              <a:defRPr sz="2400">
                <a:solidFill>
                  <a:schemeClr val="tx1"/>
                </a:solidFill>
                <a:latin typeface="Arial" charset="0"/>
                <a:ea typeface="宋体" charset="-122"/>
              </a:defRPr>
            </a:lvl8pPr>
            <a:lvl9pPr marL="3886200" indent="-228600" algn="ctr" eaLnBrk="0" fontAlgn="base" hangingPunct="0">
              <a:spcBef>
                <a:spcPct val="0"/>
              </a:spcBef>
              <a:spcAft>
                <a:spcPct val="0"/>
              </a:spcAft>
              <a:defRPr sz="2400">
                <a:solidFill>
                  <a:schemeClr val="tx1"/>
                </a:solidFill>
                <a:latin typeface="Arial" charset="0"/>
                <a:ea typeface="宋体" charset="-122"/>
              </a:defRPr>
            </a:lvl9pPr>
          </a:lstStyle>
          <a:p>
            <a:pPr algn="l"/>
            <a:r>
              <a:rPr lang="zh-CN" altLang="en-US" b="1" dirty="0"/>
              <a:t>任务数据区空间</a:t>
            </a:r>
          </a:p>
        </p:txBody>
      </p:sp>
      <p:sp>
        <p:nvSpPr>
          <p:cNvPr id="3" name="TextBox 2"/>
          <p:cNvSpPr txBox="1"/>
          <p:nvPr/>
        </p:nvSpPr>
        <p:spPr>
          <a:xfrm>
            <a:off x="3656856" y="1940171"/>
            <a:ext cx="5400600" cy="4081117"/>
          </a:xfrm>
          <a:prstGeom prst="rect">
            <a:avLst/>
          </a:prstGeom>
          <a:noFill/>
        </p:spPr>
        <p:txBody>
          <a:bodyPr wrap="square" rtlCol="0">
            <a:spAutoFit/>
          </a:bodyPr>
          <a:lstStyle/>
          <a:p>
            <a:pPr indent="457200" algn="l">
              <a:lnSpc>
                <a:spcPct val="120000"/>
              </a:lnSpc>
            </a:pPr>
            <a:r>
              <a:rPr lang="zh-CN" altLang="en-US" b="1" dirty="0" smtClean="0">
                <a:latin typeface="+mn-ea"/>
                <a:ea typeface="+mn-ea"/>
              </a:rPr>
              <a:t>在内核支持线程的</a:t>
            </a:r>
            <a:r>
              <a:rPr lang="en-US" altLang="zh-CN" b="1" dirty="0" smtClean="0">
                <a:latin typeface="+mn-ea"/>
                <a:ea typeface="+mn-ea"/>
              </a:rPr>
              <a:t>OS</a:t>
            </a:r>
            <a:r>
              <a:rPr lang="zh-CN" altLang="en-US" b="1" dirty="0" smtClean="0">
                <a:latin typeface="+mn-ea"/>
                <a:ea typeface="+mn-ea"/>
              </a:rPr>
              <a:t>中，系统在创建 新的进程时，</a:t>
            </a:r>
            <a:r>
              <a:rPr lang="zh-CN" altLang="en-US" b="1" smtClean="0">
                <a:latin typeface="+mn-ea"/>
                <a:ea typeface="+mn-ea"/>
              </a:rPr>
              <a:t>便为它</a:t>
            </a:r>
            <a:r>
              <a:rPr lang="zh-CN" altLang="en-US" b="1" dirty="0" smtClean="0">
                <a:latin typeface="+mn-ea"/>
                <a:ea typeface="+mn-ea"/>
              </a:rPr>
              <a:t>分配一个任务数据区，其中包括若干个线程控制块</a:t>
            </a:r>
            <a:r>
              <a:rPr lang="en-US" altLang="zh-CN" b="1" dirty="0" err="1">
                <a:latin typeface="+mn-ea"/>
              </a:rPr>
              <a:t>TCB</a:t>
            </a:r>
            <a:r>
              <a:rPr lang="en-US" altLang="zh-CN" b="1" dirty="0">
                <a:latin typeface="+mn-ea"/>
              </a:rPr>
              <a:t> </a:t>
            </a:r>
            <a:r>
              <a:rPr lang="zh-CN" altLang="en-US" b="1" dirty="0" smtClean="0">
                <a:latin typeface="+mn-ea"/>
                <a:ea typeface="+mn-ea"/>
              </a:rPr>
              <a:t>。每个</a:t>
            </a:r>
            <a:r>
              <a:rPr lang="en-US" altLang="zh-CN" b="1" dirty="0" err="1">
                <a:latin typeface="+mn-ea"/>
              </a:rPr>
              <a:t>TCB</a:t>
            </a:r>
            <a:r>
              <a:rPr lang="zh-CN" altLang="en-US" b="1" dirty="0" smtClean="0">
                <a:latin typeface="+mn-ea"/>
                <a:ea typeface="+mn-ea"/>
              </a:rPr>
              <a:t>可保存线程标识符、优先级、</a:t>
            </a:r>
            <a:r>
              <a:rPr lang="en-US" altLang="zh-CN" b="1" dirty="0" smtClean="0">
                <a:latin typeface="+mn-ea"/>
                <a:ea typeface="+mn-ea"/>
              </a:rPr>
              <a:t>CPU</a:t>
            </a:r>
            <a:r>
              <a:rPr lang="zh-CN" altLang="en-US" b="1" dirty="0" smtClean="0">
                <a:latin typeface="+mn-ea"/>
                <a:ea typeface="+mn-ea"/>
              </a:rPr>
              <a:t>状态信息等，而且</a:t>
            </a:r>
            <a:r>
              <a:rPr lang="en-US" altLang="zh-CN" b="1" dirty="0" err="1">
                <a:latin typeface="+mn-ea"/>
              </a:rPr>
              <a:t>TCB</a:t>
            </a:r>
            <a:r>
              <a:rPr lang="zh-CN" altLang="en-US" b="1" dirty="0" smtClean="0">
                <a:latin typeface="+mn-ea"/>
                <a:ea typeface="+mn-ea"/>
              </a:rPr>
              <a:t>这些信息是保存在内核空间中。</a:t>
            </a:r>
            <a:endParaRPr lang="en-US" altLang="zh-CN" b="1" dirty="0" smtClean="0">
              <a:latin typeface="+mn-ea"/>
              <a:ea typeface="+mn-ea"/>
            </a:endParaRPr>
          </a:p>
          <a:p>
            <a:pPr indent="457200" algn="l">
              <a:lnSpc>
                <a:spcPct val="120000"/>
              </a:lnSpc>
            </a:pPr>
            <a:r>
              <a:rPr lang="zh-CN" altLang="en-US" b="1" dirty="0" smtClean="0">
                <a:latin typeface="+mn-ea"/>
                <a:ea typeface="+mn-ea"/>
              </a:rPr>
              <a:t>当创建一个线程时，分配一个</a:t>
            </a:r>
            <a:r>
              <a:rPr lang="en-US" altLang="zh-CN" b="1" dirty="0" err="1" smtClean="0">
                <a:latin typeface="+mn-ea"/>
                <a:ea typeface="+mn-ea"/>
              </a:rPr>
              <a:t>TCB</a:t>
            </a:r>
            <a:r>
              <a:rPr lang="zh-CN" altLang="en-US" b="1" dirty="0" smtClean="0">
                <a:latin typeface="+mn-ea"/>
                <a:ea typeface="+mn-ea"/>
              </a:rPr>
              <a:t>，当撤销一个线程时，回收该线程的所有资源和</a:t>
            </a:r>
            <a:r>
              <a:rPr lang="en-US" altLang="zh-CN" b="1" dirty="0" err="1" smtClean="0">
                <a:latin typeface="+mn-ea"/>
              </a:rPr>
              <a:t>TCB</a:t>
            </a:r>
            <a:r>
              <a:rPr lang="zh-CN" altLang="en-US" b="1" dirty="0">
                <a:latin typeface="+mn-ea"/>
              </a:rPr>
              <a:t>。</a:t>
            </a:r>
            <a:endParaRPr lang="zh-CN" altLang="en-US" b="1" dirty="0">
              <a:latin typeface="+mn-ea"/>
              <a:ea typeface="+mn-ea"/>
            </a:endParaRPr>
          </a:p>
        </p:txBody>
      </p:sp>
    </p:spTree>
    <p:extLst>
      <p:ext uri="{BB962C8B-B14F-4D97-AF65-F5344CB8AC3E}">
        <p14:creationId xmlns:p14="http://schemas.microsoft.com/office/powerpoint/2010/main" val="2976850855"/>
      </p:ext>
    </p:extLst>
  </p:cSld>
  <p:clrMapOvr>
    <a:masterClrMapping/>
  </p:clrMapOvr>
  <p:transition>
    <p:zoom dir="in"/>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742950" y="341313"/>
            <a:ext cx="8420100" cy="1143000"/>
          </a:xfrm>
        </p:spPr>
        <p:txBody>
          <a:bodyPr/>
          <a:lstStyle/>
          <a:p>
            <a:r>
              <a:rPr lang="zh-CN" altLang="en-US" sz="4400" smtClean="0">
                <a:ea typeface="隶书" pitchFamily="49" charset="-122"/>
              </a:rPr>
              <a:t>用户级线程的实现</a:t>
            </a:r>
          </a:p>
        </p:txBody>
      </p:sp>
      <p:sp>
        <p:nvSpPr>
          <p:cNvPr id="16387" name="Rectangle 3"/>
          <p:cNvSpPr>
            <a:spLocks noGrp="1" noChangeArrowheads="1"/>
          </p:cNvSpPr>
          <p:nvPr>
            <p:ph type="body" idx="1"/>
          </p:nvPr>
        </p:nvSpPr>
        <p:spPr>
          <a:xfrm>
            <a:off x="704850" y="1628775"/>
            <a:ext cx="8785225" cy="5229225"/>
          </a:xfrm>
        </p:spPr>
        <p:txBody>
          <a:bodyPr/>
          <a:lstStyle/>
          <a:p>
            <a:pPr eaLnBrk="1" hangingPunct="1">
              <a:lnSpc>
                <a:spcPct val="120000"/>
              </a:lnSpc>
              <a:spcBef>
                <a:spcPct val="0"/>
              </a:spcBef>
              <a:buClrTx/>
              <a:buFontTx/>
              <a:buNone/>
            </a:pPr>
            <a:r>
              <a:rPr kumimoji="1" lang="zh-CN" altLang="en-US" sz="2700" b="1" smtClean="0">
                <a:solidFill>
                  <a:srgbClr val="00FFFF"/>
                </a:solidFill>
              </a:rPr>
              <a:t> </a:t>
            </a:r>
            <a:r>
              <a:rPr kumimoji="1" lang="en-US" altLang="zh-CN" sz="2700" b="1" smtClean="0">
                <a:solidFill>
                  <a:srgbClr val="00FFFF"/>
                </a:solidFill>
              </a:rPr>
              <a:t>(</a:t>
            </a:r>
            <a:r>
              <a:rPr kumimoji="1" lang="zh-CN" altLang="en-US" sz="2700" b="1" smtClean="0">
                <a:solidFill>
                  <a:srgbClr val="00FFFF"/>
                </a:solidFill>
              </a:rPr>
              <a:t>一</a:t>
            </a:r>
            <a:r>
              <a:rPr kumimoji="1" lang="en-US" altLang="zh-CN" sz="2700" b="1" smtClean="0">
                <a:solidFill>
                  <a:srgbClr val="00FFFF"/>
                </a:solidFill>
              </a:rPr>
              <a:t>)</a:t>
            </a:r>
            <a:r>
              <a:rPr kumimoji="1" lang="zh-CN" altLang="en-US" sz="2700" b="1" smtClean="0">
                <a:solidFill>
                  <a:srgbClr val="00FFFF"/>
                </a:solidFill>
              </a:rPr>
              <a:t>运行时系统</a:t>
            </a:r>
          </a:p>
          <a:p>
            <a:pPr eaLnBrk="1" hangingPunct="1">
              <a:lnSpc>
                <a:spcPct val="120000"/>
              </a:lnSpc>
              <a:spcBef>
                <a:spcPct val="0"/>
              </a:spcBef>
              <a:buClrTx/>
              <a:buFontTx/>
              <a:buNone/>
            </a:pPr>
            <a:r>
              <a:rPr kumimoji="1" lang="zh-CN" altLang="en-US" sz="2200" b="1" smtClean="0"/>
              <a:t>		所谓“运行时系统”，实质上是用于管理和控制线程的函数</a:t>
            </a:r>
            <a:r>
              <a:rPr kumimoji="1" lang="en-US" altLang="zh-CN" sz="2200" b="1" smtClean="0"/>
              <a:t>(</a:t>
            </a:r>
            <a:r>
              <a:rPr kumimoji="1" lang="zh-CN" altLang="en-US" sz="2200" b="1" smtClean="0"/>
              <a:t>过程</a:t>
            </a:r>
            <a:r>
              <a:rPr kumimoji="1" lang="en-US" altLang="zh-CN" sz="2200" b="1" smtClean="0"/>
              <a:t>)</a:t>
            </a:r>
            <a:r>
              <a:rPr kumimoji="1" lang="zh-CN" altLang="en-US" sz="2200" b="1" smtClean="0"/>
              <a:t>的集合， 其中包括用于创建和撤消线程的函数、 线程同步和通信的函数以及实现线程调度的函数等。正因为有这些函数，才能使用户级线程与内核无关。运行时系统中的所有函数都驻留在用户空间，并作为用户级线程与内核之间的接口。</a:t>
            </a:r>
          </a:p>
          <a:p>
            <a:pPr eaLnBrk="1" hangingPunct="1">
              <a:lnSpc>
                <a:spcPct val="120000"/>
              </a:lnSpc>
              <a:spcBef>
                <a:spcPct val="0"/>
              </a:spcBef>
              <a:buClrTx/>
              <a:buFontTx/>
              <a:buNone/>
            </a:pPr>
            <a:r>
              <a:rPr kumimoji="1" lang="zh-CN" altLang="en-US" sz="2200" b="1" smtClean="0"/>
              <a:t>		用户级线程在切换时不需转入核心态，而是由运行时系统中的线程切换过程来进行切换任务，该过程将线程的</a:t>
            </a:r>
            <a:r>
              <a:rPr kumimoji="1" lang="en-US" altLang="zh-CN" sz="2200" b="1" smtClean="0"/>
              <a:t>CPU</a:t>
            </a:r>
            <a:r>
              <a:rPr kumimoji="1" lang="zh-CN" altLang="en-US" sz="2200" b="1" smtClean="0"/>
              <a:t>状态保存在该线程的堆栈中，然后按一定的算法选择一个就绪态的新线程运行，将新线程堆栈中的</a:t>
            </a:r>
            <a:r>
              <a:rPr kumimoji="1" lang="en-US" altLang="zh-CN" sz="2200" b="1" smtClean="0"/>
              <a:t>CPU</a:t>
            </a:r>
            <a:r>
              <a:rPr kumimoji="1" lang="zh-CN" altLang="en-US" sz="2200" b="1" smtClean="0"/>
              <a:t>状态装入到</a:t>
            </a:r>
            <a:r>
              <a:rPr kumimoji="1" lang="en-US" altLang="zh-CN" sz="2200" b="1" smtClean="0"/>
              <a:t>CPU</a:t>
            </a:r>
            <a:r>
              <a:rPr kumimoji="1" lang="zh-CN" altLang="en-US" sz="2200" b="1" smtClean="0"/>
              <a:t>相应的寄存器中，一旦将栈指针和程序计数器切换后，便开始了新线程的运行。由于用户级线程的切换不需要进入内核，使得用户级线程的切换速度非常快。</a:t>
            </a:r>
          </a:p>
          <a:p>
            <a:pPr eaLnBrk="1" hangingPunct="1">
              <a:lnSpc>
                <a:spcPct val="120000"/>
              </a:lnSpc>
              <a:spcBef>
                <a:spcPct val="0"/>
              </a:spcBef>
              <a:buClrTx/>
              <a:buFontTx/>
              <a:buNone/>
            </a:pPr>
            <a:endParaRPr kumimoji="1" lang="zh-CN" altLang="en-US" sz="2200" b="1" smtClean="0"/>
          </a:p>
        </p:txBody>
      </p:sp>
    </p:spTree>
    <p:extLst>
      <p:ext uri="{BB962C8B-B14F-4D97-AF65-F5344CB8AC3E}">
        <p14:creationId xmlns:p14="http://schemas.microsoft.com/office/powerpoint/2010/main" val="2929313161"/>
      </p:ext>
    </p:extLst>
  </p:cSld>
  <p:clrMapOvr>
    <a:masterClrMapping/>
  </p:clrMapOvr>
  <p:transition>
    <p:zoom dir="in"/>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742950" y="333375"/>
            <a:ext cx="8420100" cy="1143000"/>
          </a:xfrm>
        </p:spPr>
        <p:txBody>
          <a:bodyPr/>
          <a:lstStyle/>
          <a:p>
            <a:r>
              <a:rPr lang="zh-CN" altLang="en-US" sz="4400" smtClean="0">
                <a:ea typeface="隶书" pitchFamily="49" charset="-122"/>
              </a:rPr>
              <a:t>用户级线程的实现</a:t>
            </a:r>
          </a:p>
        </p:txBody>
      </p:sp>
      <p:sp>
        <p:nvSpPr>
          <p:cNvPr id="17411" name="Rectangle 3"/>
          <p:cNvSpPr>
            <a:spLocks noGrp="1" noChangeArrowheads="1"/>
          </p:cNvSpPr>
          <p:nvPr>
            <p:ph type="body" idx="1"/>
          </p:nvPr>
        </p:nvSpPr>
        <p:spPr>
          <a:xfrm>
            <a:off x="742950" y="1844675"/>
            <a:ext cx="8420100" cy="4632325"/>
          </a:xfrm>
        </p:spPr>
        <p:txBody>
          <a:bodyPr/>
          <a:lstStyle/>
          <a:p>
            <a:pPr>
              <a:lnSpc>
                <a:spcPct val="120000"/>
              </a:lnSpc>
              <a:spcBef>
                <a:spcPct val="0"/>
              </a:spcBef>
              <a:buFont typeface="Wingdings" pitchFamily="2" charset="2"/>
              <a:buNone/>
            </a:pPr>
            <a:r>
              <a:rPr kumimoji="1" lang="zh-CN" altLang="en-US" sz="2700" b="1" smtClean="0">
                <a:solidFill>
                  <a:srgbClr val="00FFFF"/>
                </a:solidFill>
              </a:rPr>
              <a:t>	 </a:t>
            </a:r>
            <a:r>
              <a:rPr kumimoji="1" lang="en-US" altLang="zh-CN" sz="2700" b="1" smtClean="0">
                <a:solidFill>
                  <a:srgbClr val="00FFFF"/>
                </a:solidFill>
              </a:rPr>
              <a:t>(</a:t>
            </a:r>
            <a:r>
              <a:rPr kumimoji="1" lang="zh-CN" altLang="en-US" sz="2700" b="1" smtClean="0">
                <a:solidFill>
                  <a:srgbClr val="00FFFF"/>
                </a:solidFill>
              </a:rPr>
              <a:t>二</a:t>
            </a:r>
            <a:r>
              <a:rPr kumimoji="1" lang="en-US" altLang="zh-CN" sz="2700" b="1" smtClean="0">
                <a:solidFill>
                  <a:srgbClr val="00FFFF"/>
                </a:solidFill>
              </a:rPr>
              <a:t>)</a:t>
            </a:r>
            <a:r>
              <a:rPr kumimoji="1" lang="zh-CN" altLang="en-US" sz="2800" b="1" smtClean="0">
                <a:solidFill>
                  <a:srgbClr val="00FFFF"/>
                </a:solidFill>
              </a:rPr>
              <a:t>内核控制线程</a:t>
            </a:r>
          </a:p>
          <a:p>
            <a:pPr>
              <a:lnSpc>
                <a:spcPct val="120000"/>
              </a:lnSpc>
              <a:spcBef>
                <a:spcPct val="0"/>
              </a:spcBef>
              <a:buFont typeface="Wingdings" pitchFamily="2" charset="2"/>
              <a:buNone/>
            </a:pPr>
            <a:r>
              <a:rPr kumimoji="1" lang="zh-CN" altLang="en-US" sz="2400" b="1" smtClean="0"/>
              <a:t>		它是内核支持的用户线程，这种线程又称为轻型进程</a:t>
            </a:r>
            <a:r>
              <a:rPr kumimoji="1" lang="en-US" altLang="zh-CN" sz="2400" b="1" smtClean="0"/>
              <a:t>LWP</a:t>
            </a:r>
            <a:r>
              <a:rPr kumimoji="1" lang="zh-CN" altLang="en-US" sz="2400" b="1" smtClean="0"/>
              <a:t>。一个进程可有一个或多个轻权进程，每个轻权进程由一个单独的内核线程来支持。同用户级线程一样， 每个</a:t>
            </a:r>
            <a:r>
              <a:rPr kumimoji="1" lang="en-US" altLang="zh-CN" sz="2400" b="1" smtClean="0"/>
              <a:t>LWP</a:t>
            </a:r>
            <a:r>
              <a:rPr kumimoji="1" lang="zh-CN" altLang="en-US" sz="2400" b="1" smtClean="0"/>
              <a:t>都有自己的数据结构</a:t>
            </a:r>
            <a:r>
              <a:rPr kumimoji="1" lang="en-US" altLang="zh-CN" sz="2400" b="1" smtClean="0"/>
              <a:t>(</a:t>
            </a:r>
            <a:r>
              <a:rPr kumimoji="1" lang="zh-CN" altLang="en-US" sz="2400" b="1" smtClean="0"/>
              <a:t>如</a:t>
            </a:r>
            <a:r>
              <a:rPr kumimoji="1" lang="en-US" altLang="zh-CN" sz="2400" b="1" smtClean="0"/>
              <a:t>TCB)</a:t>
            </a:r>
            <a:r>
              <a:rPr kumimoji="1" lang="zh-CN" altLang="en-US" sz="2400" b="1" smtClean="0"/>
              <a:t>，其中包括线程标识符、优先级、 状态， 另外还有栈和局部存储区等。 它们也可以共享进程所拥有的资源。</a:t>
            </a:r>
            <a:r>
              <a:rPr kumimoji="1" lang="en-US" altLang="zh-CN" sz="2400" b="1" smtClean="0"/>
              <a:t>LWP</a:t>
            </a:r>
            <a:r>
              <a:rPr kumimoji="1" lang="zh-CN" altLang="en-US" sz="2400" b="1" smtClean="0"/>
              <a:t>可通过系统调用来获得内核提供的服务，这样，当一个用户级线程运行时，只要将它连接到一个</a:t>
            </a:r>
            <a:r>
              <a:rPr kumimoji="1" lang="en-US" altLang="zh-CN" sz="2400" b="1" smtClean="0"/>
              <a:t>LWP</a:t>
            </a:r>
            <a:r>
              <a:rPr kumimoji="1" lang="zh-CN" altLang="en-US" sz="2400" b="1" smtClean="0"/>
              <a:t>上，此时它便具有了内核支持线程的所有属性。</a:t>
            </a:r>
          </a:p>
        </p:txBody>
      </p:sp>
    </p:spTree>
    <p:extLst>
      <p:ext uri="{BB962C8B-B14F-4D97-AF65-F5344CB8AC3E}">
        <p14:creationId xmlns:p14="http://schemas.microsoft.com/office/powerpoint/2010/main" val="1290289318"/>
      </p:ext>
    </p:extLst>
  </p:cSld>
  <p:clrMapOvr>
    <a:masterClrMapping/>
  </p:clrMapOvr>
  <p:transition>
    <p:zoom dir="in"/>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31825" y="404813"/>
            <a:ext cx="8420100" cy="1143000"/>
          </a:xfrm>
        </p:spPr>
        <p:txBody>
          <a:bodyPr/>
          <a:lstStyle/>
          <a:p>
            <a:r>
              <a:rPr lang="zh-CN" altLang="en-US" sz="4400" smtClean="0">
                <a:ea typeface="隶书" pitchFamily="49" charset="-122"/>
              </a:rPr>
              <a:t>线程的引入</a:t>
            </a:r>
          </a:p>
        </p:txBody>
      </p:sp>
      <p:sp>
        <p:nvSpPr>
          <p:cNvPr id="4099" name="Rectangle 3"/>
          <p:cNvSpPr>
            <a:spLocks noGrp="1" noChangeArrowheads="1"/>
          </p:cNvSpPr>
          <p:nvPr>
            <p:ph type="body" idx="1"/>
          </p:nvPr>
        </p:nvSpPr>
        <p:spPr>
          <a:xfrm>
            <a:off x="633413" y="1773238"/>
            <a:ext cx="8712075" cy="4895850"/>
          </a:xfrm>
        </p:spPr>
        <p:txBody>
          <a:bodyPr/>
          <a:lstStyle/>
          <a:p>
            <a:pPr>
              <a:lnSpc>
                <a:spcPct val="120000"/>
              </a:lnSpc>
              <a:spcBef>
                <a:spcPct val="0"/>
              </a:spcBef>
            </a:pPr>
            <a:r>
              <a:rPr lang="zh-CN" altLang="en-US" sz="2400" b="1" dirty="0" smtClean="0">
                <a:solidFill>
                  <a:srgbClr val="FFFF00"/>
                </a:solidFill>
              </a:rPr>
              <a:t>进程：</a:t>
            </a:r>
            <a:r>
              <a:rPr lang="zh-CN" altLang="en-US" sz="2400" b="1" dirty="0" smtClean="0"/>
              <a:t>资源分配单位（存储器、文件）和</a:t>
            </a:r>
            <a:r>
              <a:rPr lang="en-US" altLang="zh-CN" sz="2400" b="1" dirty="0" smtClean="0"/>
              <a:t>CPU</a:t>
            </a:r>
            <a:r>
              <a:rPr lang="zh-CN" altLang="en-US" sz="2400" b="1" dirty="0" smtClean="0"/>
              <a:t>调度（分派）单位。</a:t>
            </a:r>
            <a:endParaRPr lang="en-US" altLang="zh-CN" sz="2400" b="1" dirty="0" smtClean="0"/>
          </a:p>
          <a:p>
            <a:pPr>
              <a:lnSpc>
                <a:spcPct val="120000"/>
              </a:lnSpc>
              <a:spcBef>
                <a:spcPct val="0"/>
              </a:spcBef>
            </a:pPr>
            <a:r>
              <a:rPr lang="zh-CN" altLang="en-US" sz="2400" b="1" dirty="0" smtClean="0">
                <a:solidFill>
                  <a:srgbClr val="FFFF00"/>
                </a:solidFill>
              </a:rPr>
              <a:t>线程：</a:t>
            </a:r>
            <a:r>
              <a:rPr lang="zh-CN" altLang="en-US" sz="2400" b="1" dirty="0" smtClean="0"/>
              <a:t>作为</a:t>
            </a:r>
            <a:r>
              <a:rPr lang="en-US" altLang="zh-CN" sz="2400" b="1" dirty="0" smtClean="0"/>
              <a:t>CPU</a:t>
            </a:r>
            <a:r>
              <a:rPr lang="zh-CN" altLang="en-US" sz="2400" b="1" dirty="0" smtClean="0"/>
              <a:t>调度单位，而进程只作为资源分配单位。</a:t>
            </a:r>
          </a:p>
          <a:p>
            <a:pPr lvl="1">
              <a:lnSpc>
                <a:spcPct val="120000"/>
              </a:lnSpc>
              <a:spcBef>
                <a:spcPct val="0"/>
              </a:spcBef>
            </a:pPr>
            <a:r>
              <a:rPr lang="zh-CN" altLang="en-US" sz="2400" b="1" dirty="0" smtClean="0"/>
              <a:t>只拥有必不可少的资源。如线程控制块、</a:t>
            </a:r>
            <a:r>
              <a:rPr lang="en-US" altLang="zh-CN" sz="2400" b="1" dirty="0" smtClean="0"/>
              <a:t>PC</a:t>
            </a:r>
            <a:r>
              <a:rPr lang="zh-CN" altLang="en-US" sz="2400" b="1" dirty="0" smtClean="0"/>
              <a:t>、寄存器和堆栈等。</a:t>
            </a:r>
          </a:p>
          <a:p>
            <a:pPr lvl="1">
              <a:lnSpc>
                <a:spcPct val="120000"/>
              </a:lnSpc>
              <a:spcBef>
                <a:spcPct val="0"/>
              </a:spcBef>
            </a:pPr>
            <a:r>
              <a:rPr lang="zh-CN" altLang="en-US" sz="2400" b="1" dirty="0" smtClean="0"/>
              <a:t>同样具有就绪、阻塞和执行三种基本状态</a:t>
            </a:r>
          </a:p>
          <a:p>
            <a:pPr>
              <a:lnSpc>
                <a:spcPct val="120000"/>
              </a:lnSpc>
              <a:spcBef>
                <a:spcPct val="0"/>
              </a:spcBef>
            </a:pPr>
            <a:r>
              <a:rPr lang="zh-CN" altLang="en-US" sz="2400" b="1" dirty="0" smtClean="0">
                <a:solidFill>
                  <a:srgbClr val="FFFF00"/>
                </a:solidFill>
              </a:rPr>
              <a:t>线程的优点：</a:t>
            </a:r>
            <a:r>
              <a:rPr lang="zh-CN" altLang="en-US" sz="2400" b="1" dirty="0" smtClean="0"/>
              <a:t>减小并发执行的时间和空间开销（线程的创建、退出和调度），因此容许在系统中建立更多的线程来提高并发程度。</a:t>
            </a:r>
          </a:p>
        </p:txBody>
      </p:sp>
    </p:spTree>
  </p:cSld>
  <p:clrMapOvr>
    <a:masterClrMapping/>
  </p:clrMapOvr>
  <p:transition>
    <p:zoom dir="in"/>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9"/>
          <p:cNvSpPr>
            <a:spLocks noGrp="1" noChangeArrowheads="1"/>
          </p:cNvSpPr>
          <p:nvPr>
            <p:ph type="title"/>
          </p:nvPr>
        </p:nvSpPr>
        <p:spPr>
          <a:xfrm>
            <a:off x="742950" y="404813"/>
            <a:ext cx="8420100" cy="1143000"/>
          </a:xfrm>
        </p:spPr>
        <p:txBody>
          <a:bodyPr/>
          <a:lstStyle/>
          <a:p>
            <a:r>
              <a:rPr lang="zh-CN" altLang="en-US" sz="4400" smtClean="0">
                <a:ea typeface="隶书" pitchFamily="49" charset="-122"/>
              </a:rPr>
              <a:t>利用轻型进程作为中间系统</a:t>
            </a:r>
          </a:p>
        </p:txBody>
      </p:sp>
      <p:sp>
        <p:nvSpPr>
          <p:cNvPr id="2052" name="Rectangle 7"/>
          <p:cNvSpPr>
            <a:spLocks noChangeArrowheads="1"/>
          </p:cNvSpPr>
          <p:nvPr/>
        </p:nvSpPr>
        <p:spPr bwMode="auto">
          <a:xfrm>
            <a:off x="762000" y="1773238"/>
            <a:ext cx="8424863" cy="489585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aphicFrame>
        <p:nvGraphicFramePr>
          <p:cNvPr id="2050" name="Object 8"/>
          <p:cNvGraphicFramePr>
            <a:graphicFrameLocks noGrp="1" noChangeAspect="1"/>
          </p:cNvGraphicFramePr>
          <p:nvPr>
            <p:ph idx="1"/>
          </p:nvPr>
        </p:nvGraphicFramePr>
        <p:xfrm>
          <a:off x="920750" y="1976438"/>
          <a:ext cx="7993063" cy="4489450"/>
        </p:xfrm>
        <a:graphic>
          <a:graphicData uri="http://schemas.openxmlformats.org/presentationml/2006/ole">
            <mc:AlternateContent xmlns:mc="http://schemas.openxmlformats.org/markup-compatibility/2006">
              <mc:Choice xmlns:v="urn:schemas-microsoft-com:vml" Requires="v">
                <p:oleObj spid="_x0000_s2063" name="Visio" r:id="rId3" imgW="3635167" imgH="2042079" progId="Visio.Drawing.6">
                  <p:embed/>
                </p:oleObj>
              </mc:Choice>
              <mc:Fallback>
                <p:oleObj name="Visio" r:id="rId3" imgW="3635167" imgH="2042079"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0750" y="1976438"/>
                        <a:ext cx="7993063" cy="448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774931915"/>
      </p:ext>
    </p:extLst>
  </p:cSld>
  <p:clrMapOvr>
    <a:masterClrMapping/>
  </p:clrMapOvr>
  <p:transition>
    <p:zoom dir="in"/>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742950" y="404813"/>
            <a:ext cx="8420100" cy="1143000"/>
          </a:xfrm>
        </p:spPr>
        <p:txBody>
          <a:bodyPr/>
          <a:lstStyle/>
          <a:p>
            <a:r>
              <a:rPr lang="zh-CN" altLang="en-US" sz="4400" smtClean="0">
                <a:ea typeface="隶书" pitchFamily="49" charset="-122"/>
              </a:rPr>
              <a:t>线程的同步</a:t>
            </a:r>
          </a:p>
        </p:txBody>
      </p:sp>
      <p:sp>
        <p:nvSpPr>
          <p:cNvPr id="17411" name="Rectangle 3"/>
          <p:cNvSpPr>
            <a:spLocks noGrp="1" noChangeArrowheads="1"/>
          </p:cNvSpPr>
          <p:nvPr>
            <p:ph type="body" idx="1"/>
          </p:nvPr>
        </p:nvSpPr>
        <p:spPr>
          <a:xfrm>
            <a:off x="1712913" y="2349500"/>
            <a:ext cx="5434012" cy="2168525"/>
          </a:xfrm>
        </p:spPr>
        <p:txBody>
          <a:bodyPr/>
          <a:lstStyle/>
          <a:p>
            <a:pPr marL="571500" indent="-571500">
              <a:lnSpc>
                <a:spcPct val="120000"/>
              </a:lnSpc>
              <a:spcBef>
                <a:spcPct val="0"/>
              </a:spcBef>
              <a:buFont typeface="Wingdings" pitchFamily="2" charset="2"/>
              <a:buAutoNum type="arabicPeriod"/>
            </a:pPr>
            <a:r>
              <a:rPr kumimoji="1" lang="zh-CN" altLang="en-US" sz="3200" b="1" smtClean="0"/>
              <a:t>互斥锁</a:t>
            </a:r>
            <a:r>
              <a:rPr kumimoji="1" lang="en-US" altLang="zh-CN" sz="3200" b="1" smtClean="0"/>
              <a:t>(mutex)</a:t>
            </a:r>
          </a:p>
          <a:p>
            <a:pPr marL="571500" indent="-571500">
              <a:lnSpc>
                <a:spcPct val="120000"/>
              </a:lnSpc>
              <a:spcBef>
                <a:spcPct val="0"/>
              </a:spcBef>
              <a:buFont typeface="Wingdings" pitchFamily="2" charset="2"/>
              <a:buAutoNum type="arabicPeriod"/>
            </a:pPr>
            <a:r>
              <a:rPr kumimoji="1" lang="zh-CN" altLang="en-US" sz="3200" b="1" smtClean="0"/>
              <a:t>条件变量</a:t>
            </a:r>
          </a:p>
          <a:p>
            <a:pPr marL="571500" indent="-571500">
              <a:lnSpc>
                <a:spcPct val="120000"/>
              </a:lnSpc>
              <a:spcBef>
                <a:spcPct val="0"/>
              </a:spcBef>
              <a:buFont typeface="Wingdings" pitchFamily="2" charset="2"/>
              <a:buAutoNum type="arabicPeriod"/>
            </a:pPr>
            <a:r>
              <a:rPr kumimoji="1" lang="zh-CN" altLang="en-US" sz="3200" b="1" smtClean="0"/>
              <a:t>信号量机制</a:t>
            </a:r>
          </a:p>
        </p:txBody>
      </p:sp>
      <p:sp>
        <p:nvSpPr>
          <p:cNvPr id="17412" name="AutoShape 4"/>
          <p:cNvSpPr>
            <a:spLocks noChangeArrowheads="1"/>
          </p:cNvSpPr>
          <p:nvPr/>
        </p:nvSpPr>
        <p:spPr bwMode="auto">
          <a:xfrm>
            <a:off x="7040563" y="404813"/>
            <a:ext cx="1295400" cy="647700"/>
          </a:xfrm>
          <a:prstGeom prst="wedgeRoundRectCallout">
            <a:avLst>
              <a:gd name="adj1" fmla="val -116421"/>
              <a:gd name="adj2" fmla="val 74755"/>
              <a:gd name="adj3" fmla="val 16667"/>
            </a:avLst>
          </a:prstGeom>
          <a:solidFill>
            <a:schemeClr val="tx1"/>
          </a:solidFill>
          <a:ln w="9525">
            <a:noFill/>
            <a:miter lim="800000"/>
            <a:headEnd/>
            <a:tailEnd/>
          </a:ln>
        </p:spPr>
        <p:txBody>
          <a:bodyPr/>
          <a:lstStyle/>
          <a:p>
            <a:r>
              <a:rPr lang="zh-CN" altLang="en-US" sz="3200" b="1">
                <a:solidFill>
                  <a:schemeClr val="accent2"/>
                </a:solidFill>
              </a:rPr>
              <a:t>选学</a:t>
            </a:r>
          </a:p>
        </p:txBody>
      </p:sp>
      <p:sp>
        <p:nvSpPr>
          <p:cNvPr id="2" name="动作按钮: 前进或下一项 1">
            <a:hlinkClick r:id="" action="ppaction://hlinkshowjump?jump=lastslide" highlightClick="1"/>
          </p:cNvPr>
          <p:cNvSpPr/>
          <p:nvPr/>
        </p:nvSpPr>
        <p:spPr bwMode="auto">
          <a:xfrm>
            <a:off x="7545288" y="5301208"/>
            <a:ext cx="432048" cy="432048"/>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charset="0"/>
              <a:ea typeface="宋体" pitchFamily="2" charset="-122"/>
            </a:endParaRPr>
          </a:p>
        </p:txBody>
      </p:sp>
    </p:spTree>
  </p:cSld>
  <p:clrMapOvr>
    <a:masterClrMapping/>
  </p:clrMapOvr>
  <p:transition>
    <p:zoom dir="in"/>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742950" y="476250"/>
            <a:ext cx="8420100" cy="1143000"/>
          </a:xfrm>
        </p:spPr>
        <p:txBody>
          <a:bodyPr/>
          <a:lstStyle/>
          <a:p>
            <a:r>
              <a:rPr lang="zh-CN" altLang="en-US" sz="4400" smtClean="0">
                <a:ea typeface="隶书" pitchFamily="49" charset="-122"/>
              </a:rPr>
              <a:t>互斥锁（一）</a:t>
            </a:r>
          </a:p>
        </p:txBody>
      </p:sp>
      <p:sp>
        <p:nvSpPr>
          <p:cNvPr id="18435" name="Rectangle 3"/>
          <p:cNvSpPr>
            <a:spLocks noGrp="1" noChangeArrowheads="1"/>
          </p:cNvSpPr>
          <p:nvPr>
            <p:ph type="body" idx="1"/>
          </p:nvPr>
        </p:nvSpPr>
        <p:spPr/>
        <p:txBody>
          <a:bodyPr/>
          <a:lstStyle/>
          <a:p>
            <a:pPr>
              <a:lnSpc>
                <a:spcPct val="120000"/>
              </a:lnSpc>
              <a:spcBef>
                <a:spcPct val="0"/>
              </a:spcBef>
              <a:buFont typeface="Wingdings" pitchFamily="2" charset="2"/>
              <a:buNone/>
            </a:pPr>
            <a:r>
              <a:rPr kumimoji="1" lang="zh-CN" altLang="en-US" sz="2400" b="1" smtClean="0"/>
              <a:t>		互斥锁可以有开锁</a:t>
            </a:r>
            <a:r>
              <a:rPr kumimoji="1" lang="en-US" altLang="zh-CN" sz="2400" b="1" smtClean="0"/>
              <a:t>(unlock)</a:t>
            </a:r>
            <a:r>
              <a:rPr kumimoji="1" lang="zh-CN" altLang="en-US" sz="2400" b="1" smtClean="0"/>
              <a:t>和关锁</a:t>
            </a:r>
            <a:r>
              <a:rPr kumimoji="1" lang="en-US" altLang="zh-CN" sz="2400" b="1" smtClean="0"/>
              <a:t>(lock)</a:t>
            </a:r>
            <a:r>
              <a:rPr kumimoji="1" lang="zh-CN" altLang="en-US" sz="2400" b="1" smtClean="0"/>
              <a:t>两种状态，并能进行开锁和关锁两种操作。当一个线程需要访问某个临界资源时，线程首先应对为该临界资源所设置的互斥锁</a:t>
            </a:r>
            <a:r>
              <a:rPr kumimoji="1" lang="en-US" altLang="zh-CN" sz="2400" b="1" smtClean="0"/>
              <a:t>mutex</a:t>
            </a:r>
            <a:r>
              <a:rPr kumimoji="1" lang="zh-CN" altLang="en-US" sz="2400" b="1" smtClean="0"/>
              <a:t>进行关锁操作</a:t>
            </a:r>
            <a:r>
              <a:rPr kumimoji="1" lang="en-US" altLang="zh-CN" sz="2400" b="1" smtClean="0"/>
              <a:t>lock</a:t>
            </a:r>
            <a:r>
              <a:rPr kumimoji="1" lang="zh-CN" altLang="en-US" sz="2400" b="1" smtClean="0"/>
              <a:t>：</a:t>
            </a:r>
            <a:r>
              <a:rPr kumimoji="1" lang="zh-CN" altLang="en-US" sz="2400" b="1" smtClean="0">
                <a:solidFill>
                  <a:srgbClr val="00FFFF"/>
                </a:solidFill>
              </a:rPr>
              <a:t>判别</a:t>
            </a:r>
            <a:r>
              <a:rPr kumimoji="1" lang="en-US" altLang="zh-CN" sz="2400" b="1" smtClean="0">
                <a:solidFill>
                  <a:srgbClr val="00FFFF"/>
                </a:solidFill>
              </a:rPr>
              <a:t>mutex</a:t>
            </a:r>
            <a:r>
              <a:rPr kumimoji="1" lang="zh-CN" altLang="en-US" sz="2400" b="1" smtClean="0">
                <a:solidFill>
                  <a:srgbClr val="00FFFF"/>
                </a:solidFill>
              </a:rPr>
              <a:t>的状态，如果它已处于关锁状态，则试图访问该资源的线程将被阻塞；而如果</a:t>
            </a:r>
            <a:r>
              <a:rPr kumimoji="1" lang="en-US" altLang="zh-CN" sz="2400" b="1" smtClean="0">
                <a:solidFill>
                  <a:srgbClr val="00FFFF"/>
                </a:solidFill>
              </a:rPr>
              <a:t>mutex</a:t>
            </a:r>
            <a:r>
              <a:rPr kumimoji="1" lang="zh-CN" altLang="en-US" sz="2400" b="1" smtClean="0">
                <a:solidFill>
                  <a:srgbClr val="00FFFF"/>
                </a:solidFill>
              </a:rPr>
              <a:t>处于开锁状态，则将</a:t>
            </a:r>
            <a:r>
              <a:rPr kumimoji="1" lang="en-US" altLang="zh-CN" sz="2400" b="1" smtClean="0">
                <a:solidFill>
                  <a:srgbClr val="00FFFF"/>
                </a:solidFill>
              </a:rPr>
              <a:t>mutex</a:t>
            </a:r>
            <a:r>
              <a:rPr kumimoji="1" lang="zh-CN" altLang="en-US" sz="2400" b="1" smtClean="0">
                <a:solidFill>
                  <a:srgbClr val="00FFFF"/>
                </a:solidFill>
              </a:rPr>
              <a:t>关上后便可访问该资源</a:t>
            </a:r>
            <a:r>
              <a:rPr kumimoji="1" lang="zh-CN" altLang="en-US" sz="2400" b="1" smtClean="0"/>
              <a:t>。完成访问后，必须执行开锁操作</a:t>
            </a:r>
            <a:r>
              <a:rPr kumimoji="1" lang="en-US" altLang="zh-CN" sz="2400" b="1" smtClean="0"/>
              <a:t>unlock</a:t>
            </a:r>
            <a:r>
              <a:rPr kumimoji="1" lang="zh-CN" altLang="en-US" sz="2400" b="1" smtClean="0"/>
              <a:t>：</a:t>
            </a:r>
            <a:r>
              <a:rPr kumimoji="1" lang="zh-CN" altLang="en-US" sz="2400" b="1" smtClean="0">
                <a:solidFill>
                  <a:srgbClr val="00FFFF"/>
                </a:solidFill>
              </a:rPr>
              <a:t>如果有线程阻塞在该互斥所上，则唤醒其中的一个线程；而如果没有阻塞的线程，则将互斥锁的状态置成开锁状态</a:t>
            </a:r>
            <a:r>
              <a:rPr kumimoji="1" lang="zh-CN" altLang="en-US" sz="2400" b="1" smtClean="0"/>
              <a:t>。</a:t>
            </a:r>
          </a:p>
          <a:p>
            <a:pPr>
              <a:lnSpc>
                <a:spcPct val="120000"/>
              </a:lnSpc>
              <a:spcBef>
                <a:spcPct val="0"/>
              </a:spcBef>
              <a:buFont typeface="Wingdings" pitchFamily="2" charset="2"/>
              <a:buNone/>
            </a:pPr>
            <a:r>
              <a:rPr kumimoji="1" lang="zh-CN" altLang="en-US" sz="2400" b="1" smtClean="0"/>
              <a:t>	</a:t>
            </a:r>
          </a:p>
        </p:txBody>
      </p:sp>
    </p:spTree>
  </p:cSld>
  <p:clrMapOvr>
    <a:masterClrMapping/>
  </p:clrMapOvr>
  <p:transition>
    <p:zoom dir="in"/>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742950" y="404813"/>
            <a:ext cx="8420100" cy="1143000"/>
          </a:xfrm>
        </p:spPr>
        <p:txBody>
          <a:bodyPr/>
          <a:lstStyle/>
          <a:p>
            <a:r>
              <a:rPr lang="zh-CN" altLang="en-US" sz="4400" smtClean="0">
                <a:ea typeface="隶书" pitchFamily="49" charset="-122"/>
              </a:rPr>
              <a:t>互斥锁（二）</a:t>
            </a:r>
          </a:p>
        </p:txBody>
      </p:sp>
      <p:sp>
        <p:nvSpPr>
          <p:cNvPr id="19459" name="Rectangle 3"/>
          <p:cNvSpPr>
            <a:spLocks noGrp="1" noChangeArrowheads="1"/>
          </p:cNvSpPr>
          <p:nvPr>
            <p:ph type="body" idx="1"/>
          </p:nvPr>
        </p:nvSpPr>
        <p:spPr/>
        <p:txBody>
          <a:bodyPr/>
          <a:lstStyle/>
          <a:p>
            <a:pPr>
              <a:lnSpc>
                <a:spcPct val="120000"/>
              </a:lnSpc>
              <a:spcBef>
                <a:spcPct val="0"/>
              </a:spcBef>
              <a:buFont typeface="Wingdings" pitchFamily="2" charset="2"/>
              <a:buNone/>
            </a:pPr>
            <a:r>
              <a:rPr kumimoji="1" lang="en-US" altLang="zh-CN" sz="2600" b="1" smtClean="0"/>
              <a:t>		</a:t>
            </a:r>
            <a:r>
              <a:rPr kumimoji="1" lang="zh-CN" altLang="en-US" sz="2600" b="1" smtClean="0"/>
              <a:t>为了降低线程被阻塞的频率，有的系统中还提供了一种不阻塞的关锁操作</a:t>
            </a:r>
            <a:r>
              <a:rPr kumimoji="1" lang="en-US" altLang="zh-CN" sz="2600" b="1" smtClean="0"/>
              <a:t>TRYLOCK</a:t>
            </a:r>
            <a:r>
              <a:rPr kumimoji="1" lang="zh-CN" altLang="en-US" sz="2600" b="1" smtClean="0"/>
              <a:t>，当</a:t>
            </a:r>
            <a:r>
              <a:rPr kumimoji="1" lang="en-US" altLang="zh-CN" sz="2600" b="1" smtClean="0">
                <a:solidFill>
                  <a:srgbClr val="00FFFF"/>
                </a:solidFill>
              </a:rPr>
              <a:t>mutex</a:t>
            </a:r>
            <a:r>
              <a:rPr kumimoji="1" lang="zh-CN" altLang="en-US" sz="2600" b="1" smtClean="0">
                <a:solidFill>
                  <a:srgbClr val="00FFFF"/>
                </a:solidFill>
              </a:rPr>
              <a:t>处于关锁状态时， </a:t>
            </a:r>
            <a:r>
              <a:rPr kumimoji="1" lang="en-US" altLang="zh-CN" sz="2600" b="1" smtClean="0"/>
              <a:t>TRYLOCK</a:t>
            </a:r>
            <a:r>
              <a:rPr kumimoji="1" lang="zh-CN" altLang="en-US" sz="2600" b="1" smtClean="0"/>
              <a:t>并不阻塞线程，而只是返回一个只是操作失败的状态码。</a:t>
            </a:r>
            <a:endParaRPr kumimoji="1" lang="en-US" altLang="zh-CN" sz="2600" b="1" smtClean="0"/>
          </a:p>
          <a:p>
            <a:pPr>
              <a:lnSpc>
                <a:spcPct val="120000"/>
              </a:lnSpc>
              <a:spcBef>
                <a:spcPct val="0"/>
              </a:spcBef>
              <a:buFont typeface="Wingdings" pitchFamily="2" charset="2"/>
              <a:buNone/>
            </a:pPr>
            <a:r>
              <a:rPr kumimoji="1" lang="en-US" altLang="zh-CN" sz="2600" b="1" smtClean="0"/>
              <a:t>          </a:t>
            </a:r>
            <a:r>
              <a:rPr kumimoji="1" lang="zh-CN" altLang="en-US" sz="2600" b="1" smtClean="0"/>
              <a:t>互斥锁是一种比较简单的、用于实现进程间对资源互斥访问的机制。由于操作互斥锁的时间和空间开锁都较低， 因而较适合于高频度使用的关键共享数据和程序段。</a:t>
            </a:r>
          </a:p>
          <a:p>
            <a:endParaRPr lang="zh-CN" altLang="en-US" sz="2600" b="1" smtClean="0"/>
          </a:p>
        </p:txBody>
      </p:sp>
    </p:spTree>
  </p:cSld>
  <p:clrMapOvr>
    <a:masterClrMapping/>
  </p:clrMapOvr>
  <p:transition>
    <p:zoom dir="in"/>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742950" y="404813"/>
            <a:ext cx="8420100" cy="1143000"/>
          </a:xfrm>
        </p:spPr>
        <p:txBody>
          <a:bodyPr/>
          <a:lstStyle/>
          <a:p>
            <a:r>
              <a:rPr lang="zh-CN" altLang="en-US" sz="4400" smtClean="0">
                <a:ea typeface="隶书" pitchFamily="49" charset="-122"/>
              </a:rPr>
              <a:t>条件变量（一）</a:t>
            </a:r>
          </a:p>
        </p:txBody>
      </p:sp>
      <p:sp>
        <p:nvSpPr>
          <p:cNvPr id="20483" name="Rectangle 3"/>
          <p:cNvSpPr>
            <a:spLocks noGrp="1" noChangeArrowheads="1"/>
          </p:cNvSpPr>
          <p:nvPr>
            <p:ph type="body" idx="1"/>
          </p:nvPr>
        </p:nvSpPr>
        <p:spPr>
          <a:xfrm>
            <a:off x="488950" y="1700213"/>
            <a:ext cx="8567738" cy="5157787"/>
          </a:xfrm>
        </p:spPr>
        <p:txBody>
          <a:bodyPr/>
          <a:lstStyle/>
          <a:p>
            <a:pPr>
              <a:lnSpc>
                <a:spcPct val="120000"/>
              </a:lnSpc>
              <a:spcBef>
                <a:spcPct val="0"/>
              </a:spcBef>
              <a:buFont typeface="Wingdings" pitchFamily="2" charset="2"/>
              <a:buNone/>
            </a:pPr>
            <a:r>
              <a:rPr kumimoji="1" lang="zh-CN" altLang="en-US" sz="2400" b="1" smtClean="0"/>
              <a:t>		每一个条件变量通常都与一个互斥锁一起使用，亦即，在创建一个互斥锁时便联系着一个条件变量。单纯的互斥锁用于短期锁定，主要是用来保证对临界区的互斥进入。而条件变量则用于线程的长期等待， 直至所等待的资源成为可用的。</a:t>
            </a:r>
          </a:p>
          <a:p>
            <a:pPr>
              <a:lnSpc>
                <a:spcPct val="120000"/>
              </a:lnSpc>
              <a:spcBef>
                <a:spcPct val="0"/>
              </a:spcBef>
              <a:buFont typeface="Wingdings" pitchFamily="2" charset="2"/>
              <a:buNone/>
            </a:pPr>
            <a:r>
              <a:rPr kumimoji="1" lang="zh-CN" altLang="en-US" sz="2400" b="1" smtClean="0"/>
              <a:t>        线程首先对</a:t>
            </a:r>
            <a:r>
              <a:rPr kumimoji="1" lang="en-US" altLang="zh-CN" sz="2400" b="1" smtClean="0"/>
              <a:t>mutex</a:t>
            </a:r>
            <a:r>
              <a:rPr kumimoji="1" lang="zh-CN" altLang="en-US" sz="2400" b="1" smtClean="0"/>
              <a:t>执行关锁操作，若成功便进入临界区，然后查找用于描述资源状态的数据结构，以了解资源的情况。 只要发现所需资源</a:t>
            </a:r>
            <a:r>
              <a:rPr kumimoji="1" lang="en-US" altLang="zh-CN" sz="2400" b="1" smtClean="0"/>
              <a:t>R</a:t>
            </a:r>
            <a:r>
              <a:rPr kumimoji="1" lang="zh-CN" altLang="en-US" sz="2400" b="1" smtClean="0"/>
              <a:t>正处于忙碌状态，线程便转为等待状态， 并对</a:t>
            </a:r>
            <a:r>
              <a:rPr kumimoji="1" lang="en-US" altLang="zh-CN" sz="2400" b="1" smtClean="0"/>
              <a:t>mutex</a:t>
            </a:r>
            <a:r>
              <a:rPr kumimoji="1" lang="zh-CN" altLang="en-US" sz="2400" b="1" smtClean="0"/>
              <a:t>执行开锁操作后，等待该资源被释放； 若资源处于空闲状态，表明线程可以使用该资源，于是将该资源设置为忙碌状态，再对</a:t>
            </a:r>
            <a:r>
              <a:rPr kumimoji="1" lang="en-US" altLang="zh-CN" sz="2400" b="1" smtClean="0"/>
              <a:t>mutex</a:t>
            </a:r>
            <a:r>
              <a:rPr kumimoji="1" lang="zh-CN" altLang="en-US" sz="2400" b="1" smtClean="0"/>
              <a:t>执行开锁操作。</a:t>
            </a:r>
          </a:p>
        </p:txBody>
      </p:sp>
    </p:spTree>
  </p:cSld>
  <p:clrMapOvr>
    <a:masterClrMapping/>
  </p:clrMapOvr>
  <p:transition>
    <p:zoom dir="in"/>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742950" y="404813"/>
            <a:ext cx="8420100" cy="1143000"/>
          </a:xfrm>
        </p:spPr>
        <p:txBody>
          <a:bodyPr/>
          <a:lstStyle/>
          <a:p>
            <a:r>
              <a:rPr lang="zh-CN" altLang="en-US" sz="4400" smtClean="0">
                <a:ea typeface="隶书" pitchFamily="49" charset="-122"/>
              </a:rPr>
              <a:t>条件变量（二）</a:t>
            </a:r>
          </a:p>
        </p:txBody>
      </p:sp>
      <p:sp>
        <p:nvSpPr>
          <p:cNvPr id="21507" name="Rectangle 3"/>
          <p:cNvSpPr>
            <a:spLocks noGrp="1" noChangeArrowheads="1"/>
          </p:cNvSpPr>
          <p:nvPr>
            <p:ph type="body" idx="1"/>
          </p:nvPr>
        </p:nvSpPr>
        <p:spPr>
          <a:xfrm>
            <a:off x="742950" y="1981200"/>
            <a:ext cx="8420100" cy="1016000"/>
          </a:xfrm>
        </p:spPr>
        <p:txBody>
          <a:bodyPr/>
          <a:lstStyle/>
          <a:p>
            <a:pPr>
              <a:buFont typeface="Wingdings" pitchFamily="2" charset="2"/>
              <a:buNone/>
            </a:pPr>
            <a:r>
              <a:rPr kumimoji="1" lang="zh-CN" altLang="en-US" b="1" smtClean="0"/>
              <a:t>		下面给出了对上述资源的申请</a:t>
            </a:r>
            <a:r>
              <a:rPr kumimoji="1" lang="en-US" altLang="zh-CN" b="1" smtClean="0"/>
              <a:t>(</a:t>
            </a:r>
            <a:r>
              <a:rPr kumimoji="1" lang="zh-CN" altLang="en-US" b="1" smtClean="0"/>
              <a:t>左半部分</a:t>
            </a:r>
            <a:r>
              <a:rPr kumimoji="1" lang="en-US" altLang="zh-CN" b="1" smtClean="0"/>
              <a:t>)</a:t>
            </a:r>
            <a:r>
              <a:rPr kumimoji="1" lang="zh-CN" altLang="en-US" b="1" smtClean="0"/>
              <a:t>和释放</a:t>
            </a:r>
            <a:r>
              <a:rPr kumimoji="1" lang="en-US" altLang="zh-CN" b="1" smtClean="0"/>
              <a:t>(</a:t>
            </a:r>
            <a:r>
              <a:rPr kumimoji="1" lang="zh-CN" altLang="en-US" b="1" smtClean="0"/>
              <a:t>右半部分</a:t>
            </a:r>
            <a:r>
              <a:rPr kumimoji="1" lang="en-US" altLang="zh-CN" b="1" smtClean="0"/>
              <a:t>)</a:t>
            </a:r>
            <a:r>
              <a:rPr kumimoji="1" lang="zh-CN" altLang="en-US" b="1" smtClean="0"/>
              <a:t>操作的描述。</a:t>
            </a:r>
          </a:p>
        </p:txBody>
      </p:sp>
      <p:sp>
        <p:nvSpPr>
          <p:cNvPr id="21508" name="Text Box 4"/>
          <p:cNvSpPr txBox="1">
            <a:spLocks noChangeArrowheads="1"/>
          </p:cNvSpPr>
          <p:nvPr/>
        </p:nvSpPr>
        <p:spPr bwMode="auto">
          <a:xfrm>
            <a:off x="415925" y="3284538"/>
            <a:ext cx="4592638" cy="3148012"/>
          </a:xfrm>
          <a:prstGeom prst="rect">
            <a:avLst/>
          </a:prstGeom>
          <a:noFill/>
          <a:ln w="9525">
            <a:noFill/>
            <a:miter lim="800000"/>
            <a:headEnd/>
            <a:tailEnd/>
          </a:ln>
        </p:spPr>
        <p:txBody>
          <a:bodyPr>
            <a:spAutoFit/>
          </a:bodyPr>
          <a:lstStyle/>
          <a:p>
            <a:pPr algn="l" eaLnBrk="1" hangingPunct="1">
              <a:lnSpc>
                <a:spcPct val="120000"/>
              </a:lnSpc>
              <a:spcBef>
                <a:spcPct val="10000"/>
              </a:spcBef>
            </a:pPr>
            <a:r>
              <a:rPr kumimoji="1" lang="zh-CN" altLang="en-US" sz="2600" b="1">
                <a:latin typeface="Times New Roman" pitchFamily="18" charset="0"/>
              </a:rPr>
              <a:t> </a:t>
            </a:r>
            <a:r>
              <a:rPr kumimoji="1" lang="en-US" altLang="zh-CN" sz="2600" b="1">
                <a:latin typeface="Times New Roman" pitchFamily="18" charset="0"/>
              </a:rPr>
              <a:t>Lock mutex </a:t>
            </a:r>
          </a:p>
          <a:p>
            <a:pPr algn="l" eaLnBrk="1" hangingPunct="1">
              <a:lnSpc>
                <a:spcPct val="120000"/>
              </a:lnSpc>
              <a:spcBef>
                <a:spcPct val="10000"/>
              </a:spcBef>
            </a:pPr>
            <a:r>
              <a:rPr kumimoji="1" lang="en-US" altLang="zh-CN" sz="2600" b="1">
                <a:latin typeface="Times New Roman" pitchFamily="18" charset="0"/>
              </a:rPr>
              <a:t>    check data structures; </a:t>
            </a:r>
          </a:p>
          <a:p>
            <a:pPr algn="l" eaLnBrk="1" hangingPunct="1">
              <a:lnSpc>
                <a:spcPct val="120000"/>
              </a:lnSpc>
              <a:spcBef>
                <a:spcPct val="10000"/>
              </a:spcBef>
            </a:pPr>
            <a:r>
              <a:rPr kumimoji="1" lang="en-US" altLang="zh-CN" sz="2600" b="1">
                <a:latin typeface="Times New Roman" pitchFamily="18" charset="0"/>
              </a:rPr>
              <a:t>    while(resource busy)	</a:t>
            </a:r>
          </a:p>
          <a:p>
            <a:pPr algn="l" eaLnBrk="1" hangingPunct="1">
              <a:lnSpc>
                <a:spcPct val="120000"/>
              </a:lnSpc>
              <a:spcBef>
                <a:spcPct val="10000"/>
              </a:spcBef>
            </a:pPr>
            <a:r>
              <a:rPr kumimoji="1" lang="en-US" altLang="zh-CN" sz="2600" b="1">
                <a:latin typeface="Times New Roman" pitchFamily="18" charset="0"/>
              </a:rPr>
              <a:t>          wait(condition variable); </a:t>
            </a:r>
          </a:p>
          <a:p>
            <a:pPr algn="l" eaLnBrk="1" hangingPunct="1">
              <a:lnSpc>
                <a:spcPct val="120000"/>
              </a:lnSpc>
              <a:spcBef>
                <a:spcPct val="10000"/>
              </a:spcBef>
            </a:pPr>
            <a:r>
              <a:rPr kumimoji="1" lang="en-US" altLang="zh-CN" sz="2600" b="1">
                <a:latin typeface="Times New Roman" pitchFamily="18" charset="0"/>
              </a:rPr>
              <a:t>     mark resource as busy;</a:t>
            </a:r>
          </a:p>
          <a:p>
            <a:pPr algn="l" eaLnBrk="1" hangingPunct="1">
              <a:lnSpc>
                <a:spcPct val="120000"/>
              </a:lnSpc>
              <a:spcBef>
                <a:spcPct val="10000"/>
              </a:spcBef>
            </a:pPr>
            <a:r>
              <a:rPr kumimoji="1" lang="en-US" altLang="zh-CN" sz="2600" b="1">
                <a:latin typeface="Times New Roman" pitchFamily="18" charset="0"/>
              </a:rPr>
              <a:t>unlock mutex; </a:t>
            </a:r>
          </a:p>
        </p:txBody>
      </p:sp>
      <p:sp>
        <p:nvSpPr>
          <p:cNvPr id="21509" name="Text Box 5"/>
          <p:cNvSpPr txBox="1">
            <a:spLocks noChangeArrowheads="1"/>
          </p:cNvSpPr>
          <p:nvPr/>
        </p:nvSpPr>
        <p:spPr bwMode="auto">
          <a:xfrm>
            <a:off x="5321300" y="3284538"/>
            <a:ext cx="4527550" cy="2592387"/>
          </a:xfrm>
          <a:prstGeom prst="rect">
            <a:avLst/>
          </a:prstGeom>
          <a:noFill/>
          <a:ln w="9525">
            <a:noFill/>
            <a:miter lim="800000"/>
            <a:headEnd/>
            <a:tailEnd/>
          </a:ln>
        </p:spPr>
        <p:txBody>
          <a:bodyPr>
            <a:spAutoFit/>
          </a:bodyPr>
          <a:lstStyle/>
          <a:p>
            <a:pPr algn="l">
              <a:lnSpc>
                <a:spcPct val="120000"/>
              </a:lnSpc>
              <a:spcBef>
                <a:spcPct val="10000"/>
              </a:spcBef>
            </a:pPr>
            <a:r>
              <a:rPr kumimoji="1" lang="en-US" altLang="zh-CN" sz="2600" b="1">
                <a:latin typeface="Times New Roman" pitchFamily="18" charset="0"/>
              </a:rPr>
              <a:t>Lock mutex</a:t>
            </a:r>
          </a:p>
          <a:p>
            <a:pPr algn="l">
              <a:lnSpc>
                <a:spcPct val="120000"/>
              </a:lnSpc>
              <a:spcBef>
                <a:spcPct val="10000"/>
              </a:spcBef>
            </a:pPr>
            <a:r>
              <a:rPr kumimoji="1" lang="en-US" altLang="zh-CN" sz="2600" b="1">
                <a:latin typeface="Times New Roman" pitchFamily="18" charset="0"/>
              </a:rPr>
              <a:t>      mark resource as free;</a:t>
            </a:r>
          </a:p>
          <a:p>
            <a:pPr algn="l">
              <a:lnSpc>
                <a:spcPct val="120000"/>
              </a:lnSpc>
              <a:spcBef>
                <a:spcPct val="10000"/>
              </a:spcBef>
            </a:pPr>
            <a:r>
              <a:rPr kumimoji="1" lang="en-US" altLang="zh-CN" sz="2600" b="1">
                <a:latin typeface="Times New Roman" pitchFamily="18" charset="0"/>
              </a:rPr>
              <a:t>unlock mutex;</a:t>
            </a:r>
          </a:p>
          <a:p>
            <a:pPr algn="l">
              <a:lnSpc>
                <a:spcPct val="120000"/>
              </a:lnSpc>
              <a:spcBef>
                <a:spcPct val="10000"/>
              </a:spcBef>
            </a:pPr>
            <a:r>
              <a:rPr kumimoji="1" lang="en-US" altLang="zh-CN" sz="2600" b="1">
                <a:latin typeface="Times New Roman" pitchFamily="18" charset="0"/>
              </a:rPr>
              <a:t>wakeup(condition variable); </a:t>
            </a:r>
            <a:endParaRPr kumimoji="1" lang="zh-CN" altLang="en-US" sz="2600" b="1">
              <a:latin typeface="Times New Roman" pitchFamily="18" charset="0"/>
            </a:endParaRPr>
          </a:p>
        </p:txBody>
      </p:sp>
      <p:sp>
        <p:nvSpPr>
          <p:cNvPr id="21510" name="Line 6"/>
          <p:cNvSpPr>
            <a:spLocks noChangeShapeType="1"/>
          </p:cNvSpPr>
          <p:nvPr/>
        </p:nvSpPr>
        <p:spPr bwMode="auto">
          <a:xfrm>
            <a:off x="5024438" y="3068638"/>
            <a:ext cx="0" cy="3529012"/>
          </a:xfrm>
          <a:prstGeom prst="line">
            <a:avLst/>
          </a:prstGeom>
          <a:noFill/>
          <a:ln w="9525">
            <a:solidFill>
              <a:schemeClr val="tx1"/>
            </a:solidFill>
            <a:round/>
            <a:headEnd/>
            <a:tailEnd/>
          </a:ln>
        </p:spPr>
        <p:txBody>
          <a:bodyPr/>
          <a:lstStyle/>
          <a:p>
            <a:endParaRPr lang="zh-CN" altLang="en-US"/>
          </a:p>
        </p:txBody>
      </p:sp>
    </p:spTree>
  </p:cSld>
  <p:clrMapOvr>
    <a:masterClrMapping/>
  </p:clrMapOvr>
  <p:transition>
    <p:zoom dir="in"/>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742950" y="414338"/>
            <a:ext cx="8420100" cy="1143000"/>
          </a:xfrm>
        </p:spPr>
        <p:txBody>
          <a:bodyPr/>
          <a:lstStyle/>
          <a:p>
            <a:r>
              <a:rPr lang="en-US" altLang="zh-CN" sz="4400" smtClean="0">
                <a:ea typeface="隶书" pitchFamily="49" charset="-122"/>
              </a:rPr>
              <a:t>3. </a:t>
            </a:r>
            <a:r>
              <a:rPr lang="zh-CN" altLang="en-US" sz="4400" smtClean="0">
                <a:ea typeface="隶书" pitchFamily="49" charset="-122"/>
              </a:rPr>
              <a:t>信号量机制（一）</a:t>
            </a:r>
          </a:p>
        </p:txBody>
      </p:sp>
      <p:sp>
        <p:nvSpPr>
          <p:cNvPr id="22531" name="Rectangle 3"/>
          <p:cNvSpPr>
            <a:spLocks noGrp="1" noChangeArrowheads="1"/>
          </p:cNvSpPr>
          <p:nvPr>
            <p:ph type="body" idx="1"/>
          </p:nvPr>
        </p:nvSpPr>
        <p:spPr/>
        <p:txBody>
          <a:bodyPr/>
          <a:lstStyle/>
          <a:p>
            <a:pPr>
              <a:lnSpc>
                <a:spcPct val="120000"/>
              </a:lnSpc>
              <a:spcBef>
                <a:spcPct val="10000"/>
              </a:spcBef>
              <a:buFont typeface="Wingdings" pitchFamily="2" charset="2"/>
              <a:buNone/>
            </a:pPr>
            <a:r>
              <a:rPr kumimoji="1" lang="en-US" altLang="zh-CN" sz="2600" b="1" smtClean="0"/>
              <a:t>(1) </a:t>
            </a:r>
            <a:r>
              <a:rPr kumimoji="1" lang="zh-CN" altLang="en-US" sz="2600" b="1" smtClean="0"/>
              <a:t>私用信号量</a:t>
            </a:r>
            <a:r>
              <a:rPr kumimoji="1" lang="en-US" altLang="zh-CN" sz="2600" b="1" smtClean="0"/>
              <a:t>(private samephore)</a:t>
            </a:r>
            <a:r>
              <a:rPr kumimoji="1" lang="zh-CN" altLang="en-US" sz="2600" b="1" smtClean="0"/>
              <a:t>。 </a:t>
            </a:r>
          </a:p>
          <a:p>
            <a:pPr>
              <a:lnSpc>
                <a:spcPct val="120000"/>
              </a:lnSpc>
              <a:spcBef>
                <a:spcPct val="10000"/>
              </a:spcBef>
              <a:buFont typeface="Wingdings" pitchFamily="2" charset="2"/>
              <a:buNone/>
            </a:pPr>
            <a:r>
              <a:rPr kumimoji="1" lang="zh-CN" altLang="en-US" sz="2600" b="1" smtClean="0"/>
              <a:t>        当某线程需利用信号量来实现同一进程中各线程之间的同步时，可调用创建信号量的命令来创建一私用信号量，其数据结构是存放在应用程序的地址空间中。私用信号量属于特定的进程所有，</a:t>
            </a:r>
            <a:r>
              <a:rPr kumimoji="1" lang="en-US" altLang="zh-CN" sz="2600" b="1" smtClean="0"/>
              <a:t>OS</a:t>
            </a:r>
            <a:r>
              <a:rPr kumimoji="1" lang="zh-CN" altLang="en-US" sz="2600" b="1" smtClean="0"/>
              <a:t>并不知道私用信号量的存在，因此，一旦发生私用信号量的占用者异常结束或正常结束，但并未释放该信号量所占有空间的情况时，系统将无法使它恢复为</a:t>
            </a:r>
            <a:r>
              <a:rPr kumimoji="1" lang="en-US" altLang="zh-CN" sz="2600" b="1" smtClean="0"/>
              <a:t>0(</a:t>
            </a:r>
            <a:r>
              <a:rPr kumimoji="1" lang="zh-CN" altLang="en-US" sz="2600" b="1" smtClean="0"/>
              <a:t>空</a:t>
            </a:r>
            <a:r>
              <a:rPr kumimoji="1" lang="en-US" altLang="zh-CN" sz="2600" b="1" smtClean="0"/>
              <a:t>)</a:t>
            </a:r>
            <a:r>
              <a:rPr kumimoji="1" lang="zh-CN" altLang="en-US" sz="2600" b="1" smtClean="0"/>
              <a:t>， 也不能将它传送给下一个请求它的线程。</a:t>
            </a:r>
            <a:endParaRPr lang="zh-CN" altLang="en-US" sz="2600" b="1" smtClean="0"/>
          </a:p>
        </p:txBody>
      </p:sp>
    </p:spTree>
  </p:cSld>
  <p:clrMapOvr>
    <a:masterClrMapping/>
  </p:clrMapOvr>
  <p:transition>
    <p:zoom dir="in"/>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742950" y="404813"/>
            <a:ext cx="8420100" cy="1143000"/>
          </a:xfrm>
        </p:spPr>
        <p:txBody>
          <a:bodyPr/>
          <a:lstStyle/>
          <a:p>
            <a:r>
              <a:rPr lang="en-US" altLang="zh-CN" sz="4400" smtClean="0">
                <a:ea typeface="隶书" pitchFamily="49" charset="-122"/>
              </a:rPr>
              <a:t>3. </a:t>
            </a:r>
            <a:r>
              <a:rPr lang="zh-CN" altLang="en-US" sz="4400" smtClean="0">
                <a:ea typeface="隶书" pitchFamily="49" charset="-122"/>
              </a:rPr>
              <a:t>信号量机制（二）</a:t>
            </a:r>
          </a:p>
        </p:txBody>
      </p:sp>
      <p:sp>
        <p:nvSpPr>
          <p:cNvPr id="23555" name="Rectangle 3"/>
          <p:cNvSpPr>
            <a:spLocks noGrp="1" noChangeArrowheads="1"/>
          </p:cNvSpPr>
          <p:nvPr>
            <p:ph type="body" idx="1"/>
          </p:nvPr>
        </p:nvSpPr>
        <p:spPr/>
        <p:txBody>
          <a:bodyPr/>
          <a:lstStyle/>
          <a:p>
            <a:pPr>
              <a:lnSpc>
                <a:spcPct val="120000"/>
              </a:lnSpc>
              <a:spcBef>
                <a:spcPct val="0"/>
              </a:spcBef>
              <a:buFont typeface="Wingdings" pitchFamily="2" charset="2"/>
              <a:buNone/>
            </a:pPr>
            <a:r>
              <a:rPr kumimoji="1" lang="en-US" altLang="zh-CN" sz="2600" b="1" smtClean="0"/>
              <a:t>(2) </a:t>
            </a:r>
            <a:r>
              <a:rPr kumimoji="1" lang="zh-CN" altLang="en-US" sz="2600" b="1" smtClean="0"/>
              <a:t>公用信号量</a:t>
            </a:r>
            <a:r>
              <a:rPr kumimoji="1" lang="en-US" altLang="zh-CN" sz="2600" b="1" smtClean="0"/>
              <a:t>(public semaphort)</a:t>
            </a:r>
            <a:r>
              <a:rPr kumimoji="1" lang="zh-CN" altLang="en-US" sz="2600" b="1" smtClean="0"/>
              <a:t>。 </a:t>
            </a:r>
          </a:p>
          <a:p>
            <a:pPr>
              <a:lnSpc>
                <a:spcPct val="120000"/>
              </a:lnSpc>
              <a:spcBef>
                <a:spcPct val="0"/>
              </a:spcBef>
              <a:buFont typeface="Wingdings" pitchFamily="2" charset="2"/>
              <a:buNone/>
            </a:pPr>
            <a:r>
              <a:rPr kumimoji="1" lang="zh-CN" altLang="en-US" sz="2600" b="1" smtClean="0"/>
              <a:t>        公用信号量是为实现不同进程间或不同进程中各线程之间的同步而设置的。由于它有着一个公开的名字供所有的进程使用，故而把它称为公用信号量。其数据结构是存放在受保护的系统存储区中，由</a:t>
            </a:r>
            <a:r>
              <a:rPr kumimoji="1" lang="en-US" altLang="zh-CN" sz="2600" b="1" smtClean="0"/>
              <a:t>OS</a:t>
            </a:r>
            <a:r>
              <a:rPr kumimoji="1" lang="zh-CN" altLang="en-US" sz="2600" b="1" smtClean="0"/>
              <a:t>为它分配空间并进行管理，故也称为系统信号量。如果信号量的占有者在结束时未释放该公用信号量，则</a:t>
            </a:r>
            <a:r>
              <a:rPr kumimoji="1" lang="en-US" altLang="zh-CN" sz="2600" b="1" smtClean="0"/>
              <a:t>OS</a:t>
            </a:r>
            <a:r>
              <a:rPr kumimoji="1" lang="zh-CN" altLang="en-US" sz="2600" b="1" smtClean="0"/>
              <a:t>会自动将该信号量空间回收，并通知下一进程。可见，公用信号量是一种比较安全的同步机制。</a:t>
            </a:r>
            <a:endParaRPr lang="zh-CN" altLang="en-US" sz="2600" b="1" smtClean="0"/>
          </a:p>
        </p:txBody>
      </p:sp>
    </p:spTree>
  </p:cSld>
  <p:clrMapOvr>
    <a:masterClrMapping/>
  </p:clrMapOvr>
  <p:transition>
    <p:zoom dir="in"/>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742950" y="341313"/>
            <a:ext cx="8420100" cy="1143000"/>
          </a:xfrm>
        </p:spPr>
        <p:txBody>
          <a:bodyPr/>
          <a:lstStyle/>
          <a:p>
            <a:r>
              <a:rPr lang="zh-CN" altLang="en-US" sz="4400" dirty="0" smtClean="0">
                <a:solidFill>
                  <a:srgbClr val="FFFF00"/>
                </a:solidFill>
                <a:ea typeface="隶书" pitchFamily="49" charset="-122"/>
              </a:rPr>
              <a:t>问题</a:t>
            </a:r>
          </a:p>
        </p:txBody>
      </p:sp>
      <p:sp>
        <p:nvSpPr>
          <p:cNvPr id="24579" name="Rectangle 3"/>
          <p:cNvSpPr>
            <a:spLocks noGrp="1" noChangeArrowheads="1"/>
          </p:cNvSpPr>
          <p:nvPr>
            <p:ph type="body" idx="1"/>
          </p:nvPr>
        </p:nvSpPr>
        <p:spPr>
          <a:xfrm>
            <a:off x="1247775" y="2173288"/>
            <a:ext cx="7234238" cy="3200400"/>
          </a:xfrm>
        </p:spPr>
        <p:txBody>
          <a:bodyPr/>
          <a:lstStyle/>
          <a:p>
            <a:r>
              <a:rPr lang="zh-CN" altLang="en-US" b="1" smtClean="0"/>
              <a:t>画出进程的三种基本状态及其转换</a:t>
            </a:r>
          </a:p>
          <a:p>
            <a:r>
              <a:rPr lang="zh-CN" altLang="en-US" b="1" smtClean="0"/>
              <a:t>试比较进程与程序的区别</a:t>
            </a:r>
          </a:p>
          <a:p>
            <a:r>
              <a:rPr lang="zh-CN" altLang="en-US" b="1" smtClean="0"/>
              <a:t>试比较进程与线程的区别  </a:t>
            </a:r>
          </a:p>
        </p:txBody>
      </p:sp>
    </p:spTree>
  </p:cSld>
  <p:clrMapOvr>
    <a:masterClrMapping/>
  </p:clrMapOvr>
  <p:transition>
    <p:zoom dir="in"/>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742950" y="341313"/>
            <a:ext cx="8420100" cy="1143000"/>
          </a:xfrm>
        </p:spPr>
        <p:txBody>
          <a:bodyPr/>
          <a:lstStyle/>
          <a:p>
            <a:r>
              <a:rPr lang="zh-CN" altLang="en-US" sz="4400" smtClean="0">
                <a:ea typeface="隶书" pitchFamily="49" charset="-122"/>
              </a:rPr>
              <a:t>线程的属性</a:t>
            </a:r>
          </a:p>
        </p:txBody>
      </p:sp>
      <p:sp>
        <p:nvSpPr>
          <p:cNvPr id="5123" name="Rectangle 3"/>
          <p:cNvSpPr>
            <a:spLocks noGrp="1" noChangeArrowheads="1"/>
          </p:cNvSpPr>
          <p:nvPr>
            <p:ph type="body" idx="1"/>
          </p:nvPr>
        </p:nvSpPr>
        <p:spPr>
          <a:xfrm>
            <a:off x="488950" y="1773238"/>
            <a:ext cx="8784530" cy="4679950"/>
          </a:xfrm>
        </p:spPr>
        <p:txBody>
          <a:bodyPr/>
          <a:lstStyle/>
          <a:p>
            <a:pPr marL="571500" indent="-571500">
              <a:lnSpc>
                <a:spcPct val="120000"/>
              </a:lnSpc>
              <a:spcBef>
                <a:spcPct val="0"/>
              </a:spcBef>
              <a:buFont typeface="Wingdings" pitchFamily="2" charset="2"/>
              <a:buNone/>
            </a:pPr>
            <a:r>
              <a:rPr kumimoji="1" lang="en-US" altLang="zh-CN" sz="2400" b="1" dirty="0" smtClean="0"/>
              <a:t>(1)</a:t>
            </a:r>
            <a:r>
              <a:rPr kumimoji="1" lang="zh-CN" altLang="en-US" sz="2400" b="1" dirty="0" smtClean="0">
                <a:solidFill>
                  <a:srgbClr val="FFFF00"/>
                </a:solidFill>
              </a:rPr>
              <a:t>轻型实体</a:t>
            </a:r>
            <a:r>
              <a:rPr kumimoji="1" lang="zh-CN" altLang="en-US" sz="2400" b="1" dirty="0" smtClean="0"/>
              <a:t>：除了一点在运行中必不可少的资源（如线程控制块、程序计数器、一组寄存器和堆栈）外，线程基本上不拥有系统的资源。</a:t>
            </a:r>
            <a:r>
              <a:rPr kumimoji="1" lang="en-US" altLang="zh-CN" sz="2400" b="1" dirty="0" smtClean="0"/>
              <a:t> </a:t>
            </a:r>
          </a:p>
          <a:p>
            <a:pPr marL="571500" indent="-571500">
              <a:lnSpc>
                <a:spcPct val="120000"/>
              </a:lnSpc>
              <a:spcBef>
                <a:spcPct val="0"/>
              </a:spcBef>
              <a:buFont typeface="Wingdings" pitchFamily="2" charset="2"/>
              <a:buNone/>
            </a:pPr>
            <a:r>
              <a:rPr kumimoji="1" lang="en-US" altLang="zh-CN" sz="2400" b="1" dirty="0" smtClean="0"/>
              <a:t>(2) </a:t>
            </a:r>
            <a:r>
              <a:rPr kumimoji="1" lang="zh-CN" altLang="en-US" sz="2400" b="1" dirty="0" smtClean="0">
                <a:solidFill>
                  <a:srgbClr val="FFFF00"/>
                </a:solidFill>
              </a:rPr>
              <a:t>独立调度和分派的基本单位</a:t>
            </a:r>
            <a:r>
              <a:rPr kumimoji="1" lang="zh-CN" altLang="en-US" sz="2400" b="1" dirty="0" smtClean="0"/>
              <a:t>：线程是独立运行的基本单位，也是独立调度和分派的基本单位。因此，线程中必须包含调度所必需的信息。 </a:t>
            </a:r>
          </a:p>
          <a:p>
            <a:pPr marL="571500" indent="-571500">
              <a:lnSpc>
                <a:spcPct val="120000"/>
              </a:lnSpc>
              <a:spcBef>
                <a:spcPct val="0"/>
              </a:spcBef>
              <a:buFont typeface="Wingdings" pitchFamily="2" charset="2"/>
              <a:buNone/>
            </a:pPr>
            <a:r>
              <a:rPr kumimoji="1" lang="en-US" altLang="zh-CN" sz="2400" b="1" dirty="0" smtClean="0"/>
              <a:t>(3) </a:t>
            </a:r>
            <a:r>
              <a:rPr kumimoji="1" lang="zh-CN" altLang="en-US" sz="2400" b="1" dirty="0" smtClean="0">
                <a:solidFill>
                  <a:srgbClr val="FFFF00"/>
                </a:solidFill>
              </a:rPr>
              <a:t>可并发执行</a:t>
            </a:r>
            <a:r>
              <a:rPr kumimoji="1" lang="zh-CN" altLang="en-US" sz="2400" b="1" dirty="0" smtClean="0"/>
              <a:t>：同一个进程中的多个线程 ，以及不同进程中的多个线程都可以并发地执行。</a:t>
            </a:r>
          </a:p>
          <a:p>
            <a:pPr marL="571500" indent="-571500">
              <a:lnSpc>
                <a:spcPct val="120000"/>
              </a:lnSpc>
              <a:spcBef>
                <a:spcPct val="0"/>
              </a:spcBef>
              <a:buFont typeface="Wingdings" pitchFamily="2" charset="2"/>
              <a:buNone/>
            </a:pPr>
            <a:r>
              <a:rPr kumimoji="1" lang="en-US" altLang="zh-CN" sz="2400" b="1" dirty="0" smtClean="0"/>
              <a:t>(4) </a:t>
            </a:r>
            <a:r>
              <a:rPr kumimoji="1" lang="zh-CN" altLang="en-US" sz="2400" b="1" dirty="0" smtClean="0">
                <a:solidFill>
                  <a:srgbClr val="FFFF00"/>
                </a:solidFill>
              </a:rPr>
              <a:t>共享进程资源</a:t>
            </a:r>
            <a:r>
              <a:rPr kumimoji="1" lang="zh-CN" altLang="en-US" sz="2400" b="1" dirty="0" smtClean="0"/>
              <a:t>：同一个进程中的各线程可以共享该进程所占有的内存空间、已打开的文件、</a:t>
            </a:r>
            <a:r>
              <a:rPr kumimoji="1" lang="en-US" altLang="zh-CN" sz="2400" b="1" dirty="0" smtClean="0"/>
              <a:t>I/O</a:t>
            </a:r>
            <a:r>
              <a:rPr kumimoji="1" lang="zh-CN" altLang="en-US" sz="2400" b="1" dirty="0" smtClean="0"/>
              <a:t>设备和信号量机构等。</a:t>
            </a:r>
          </a:p>
        </p:txBody>
      </p:sp>
    </p:spTree>
  </p:cSld>
  <p:clrMapOvr>
    <a:masterClrMapping/>
  </p:clrMapOvr>
  <p:transition>
    <p:zoom dir="in"/>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742950" y="404813"/>
            <a:ext cx="8420100" cy="1143000"/>
          </a:xfrm>
        </p:spPr>
        <p:txBody>
          <a:bodyPr/>
          <a:lstStyle/>
          <a:p>
            <a:r>
              <a:rPr lang="zh-CN" altLang="en-US" sz="4400" smtClean="0">
                <a:ea typeface="隶书" pitchFamily="49" charset="-122"/>
              </a:rPr>
              <a:t>进程和线程的比较</a:t>
            </a:r>
          </a:p>
        </p:txBody>
      </p:sp>
      <p:sp>
        <p:nvSpPr>
          <p:cNvPr id="6147" name="Rectangle 3"/>
          <p:cNvSpPr>
            <a:spLocks noGrp="1" noChangeArrowheads="1"/>
          </p:cNvSpPr>
          <p:nvPr>
            <p:ph type="body" idx="1"/>
          </p:nvPr>
        </p:nvSpPr>
        <p:spPr>
          <a:xfrm>
            <a:off x="344488" y="1700213"/>
            <a:ext cx="9201150" cy="5157787"/>
          </a:xfrm>
        </p:spPr>
        <p:txBody>
          <a:bodyPr/>
          <a:lstStyle/>
          <a:p>
            <a:pPr>
              <a:lnSpc>
                <a:spcPct val="120000"/>
              </a:lnSpc>
              <a:spcBef>
                <a:spcPct val="0"/>
              </a:spcBef>
              <a:spcAft>
                <a:spcPct val="20000"/>
              </a:spcAft>
            </a:pPr>
            <a:r>
              <a:rPr lang="zh-CN" altLang="en-US" sz="2000" b="1" smtClean="0">
                <a:solidFill>
                  <a:srgbClr val="FFFF00"/>
                </a:solidFill>
              </a:rPr>
              <a:t>调度性</a:t>
            </a:r>
            <a:r>
              <a:rPr lang="zh-CN" altLang="en-US" sz="2000" b="1" smtClean="0"/>
              <a:t>：在传统的</a:t>
            </a:r>
            <a:r>
              <a:rPr lang="en-US" altLang="zh-CN" sz="2000" b="1" smtClean="0"/>
              <a:t>OS</a:t>
            </a:r>
            <a:r>
              <a:rPr lang="zh-CN" altLang="en-US" sz="2000" b="1" smtClean="0"/>
              <a:t>中，拥有资源的基本单位和独立调度、分派的基本单位都是进程。而在引入线程的</a:t>
            </a:r>
            <a:r>
              <a:rPr lang="en-US" altLang="zh-CN" sz="2000" b="1" smtClean="0"/>
              <a:t>OS</a:t>
            </a:r>
            <a:r>
              <a:rPr lang="zh-CN" altLang="en-US" sz="2000" b="1" smtClean="0"/>
              <a:t>中，则把线程作为调度和分派的基本单位，而把进程作为资源拥有的基本单位。</a:t>
            </a:r>
          </a:p>
          <a:p>
            <a:pPr>
              <a:lnSpc>
                <a:spcPct val="120000"/>
              </a:lnSpc>
              <a:spcBef>
                <a:spcPct val="0"/>
              </a:spcBef>
              <a:spcAft>
                <a:spcPct val="20000"/>
              </a:spcAft>
            </a:pPr>
            <a:r>
              <a:rPr lang="zh-CN" altLang="en-US" sz="2000" b="1" smtClean="0">
                <a:solidFill>
                  <a:srgbClr val="FFFF00"/>
                </a:solidFill>
              </a:rPr>
              <a:t>并发性</a:t>
            </a:r>
            <a:r>
              <a:rPr lang="zh-CN" altLang="en-US" sz="2000" b="1" smtClean="0"/>
              <a:t>：在引入线程的</a:t>
            </a:r>
            <a:r>
              <a:rPr lang="en-US" altLang="zh-CN" sz="2000" b="1" smtClean="0"/>
              <a:t>OS</a:t>
            </a:r>
            <a:r>
              <a:rPr lang="zh-CN" altLang="en-US" sz="2000" b="1" smtClean="0"/>
              <a:t>中，不仅进程间可以并发执行，而且在一个进程的多个线程间也可以并发执行，因而它比传统的</a:t>
            </a:r>
            <a:r>
              <a:rPr lang="en-US" altLang="zh-CN" sz="2000" b="1" smtClean="0"/>
              <a:t>OS</a:t>
            </a:r>
            <a:r>
              <a:rPr lang="zh-CN" altLang="en-US" sz="2000" b="1" smtClean="0"/>
              <a:t>具有更好的并发性。</a:t>
            </a:r>
            <a:endParaRPr lang="en-US" altLang="zh-CN" sz="2000" b="1" smtClean="0"/>
          </a:p>
          <a:p>
            <a:pPr>
              <a:lnSpc>
                <a:spcPct val="120000"/>
              </a:lnSpc>
              <a:spcBef>
                <a:spcPct val="0"/>
              </a:spcBef>
              <a:spcAft>
                <a:spcPct val="20000"/>
              </a:spcAft>
            </a:pPr>
            <a:r>
              <a:rPr lang="zh-CN" altLang="en-US" sz="2000" b="1" smtClean="0">
                <a:solidFill>
                  <a:srgbClr val="FFFF00"/>
                </a:solidFill>
              </a:rPr>
              <a:t>拥有资源</a:t>
            </a:r>
            <a:r>
              <a:rPr lang="zh-CN" altLang="en-US" sz="2000" b="1" smtClean="0"/>
              <a:t>：在这两种</a:t>
            </a:r>
            <a:r>
              <a:rPr lang="en-US" altLang="zh-CN" sz="2000" b="1" smtClean="0"/>
              <a:t>OS</a:t>
            </a:r>
            <a:r>
              <a:rPr lang="zh-CN" altLang="en-US" sz="2000" b="1" smtClean="0"/>
              <a:t>中，拥有资源的基本单位都是进程。线程除了一点在运行中必不可少的资源（如线程控制块、程序计数器、一组寄存器和堆栈）外，本身基本不拥有系统资源，但它可访问其隶属进程的资源。</a:t>
            </a:r>
          </a:p>
          <a:p>
            <a:pPr>
              <a:lnSpc>
                <a:spcPct val="120000"/>
              </a:lnSpc>
              <a:spcBef>
                <a:spcPct val="0"/>
              </a:spcBef>
              <a:spcAft>
                <a:spcPct val="20000"/>
              </a:spcAft>
            </a:pPr>
            <a:r>
              <a:rPr lang="zh-CN" altLang="en-US" sz="2000" b="1" smtClean="0">
                <a:solidFill>
                  <a:srgbClr val="FFFF00"/>
                </a:solidFill>
              </a:rPr>
              <a:t>开销</a:t>
            </a:r>
            <a:r>
              <a:rPr lang="zh-CN" altLang="en-US" sz="2000" b="1" smtClean="0"/>
              <a:t>：由于创建和撤销进程时，系统都要为之分配和回收资源，进程切换时所要 保存和设置的现场信息也要明显的多于线程，因此，</a:t>
            </a:r>
            <a:r>
              <a:rPr lang="en-US" altLang="zh-CN" sz="2000" b="1" smtClean="0"/>
              <a:t>OS</a:t>
            </a:r>
            <a:r>
              <a:rPr lang="zh-CN" altLang="en-US" sz="2000" b="1" smtClean="0"/>
              <a:t>在创建、撤销以及切换进程时所付出的开销将明显地大于线程。另外，由于隶属同一个进程的多个线程共享同一地址空间和该进程的所有已打开文件，从而使它们之间的同步和通信的实现也比进程更方便。</a:t>
            </a:r>
          </a:p>
        </p:txBody>
      </p:sp>
    </p:spTree>
  </p:cSld>
  <p:clrMapOvr>
    <a:masterClrMapping/>
  </p:clrMapOvr>
  <p:transition>
    <p:zoom dir="in"/>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742950" y="404813"/>
            <a:ext cx="8420100" cy="1143000"/>
          </a:xfrm>
        </p:spPr>
        <p:txBody>
          <a:bodyPr/>
          <a:lstStyle/>
          <a:p>
            <a:r>
              <a:rPr lang="zh-CN" altLang="en-US" sz="4400" smtClean="0">
                <a:ea typeface="隶书" pitchFamily="49" charset="-122"/>
              </a:rPr>
              <a:t>多线程</a:t>
            </a:r>
            <a:r>
              <a:rPr lang="en-US" altLang="zh-CN" sz="4400" smtClean="0">
                <a:ea typeface="隶书" pitchFamily="49" charset="-122"/>
              </a:rPr>
              <a:t>OS</a:t>
            </a:r>
            <a:r>
              <a:rPr lang="zh-CN" altLang="en-US" sz="4400" smtClean="0">
                <a:ea typeface="隶书" pitchFamily="49" charset="-122"/>
              </a:rPr>
              <a:t>中的进程</a:t>
            </a:r>
            <a:r>
              <a:rPr kumimoji="1" lang="zh-CN" altLang="en-US" smtClean="0">
                <a:solidFill>
                  <a:schemeClr val="tx1"/>
                </a:solidFill>
              </a:rPr>
              <a:t> </a:t>
            </a:r>
          </a:p>
        </p:txBody>
      </p:sp>
      <p:sp>
        <p:nvSpPr>
          <p:cNvPr id="7171" name="Rectangle 3"/>
          <p:cNvSpPr>
            <a:spLocks noGrp="1" noChangeArrowheads="1"/>
          </p:cNvSpPr>
          <p:nvPr>
            <p:ph type="body" idx="1"/>
          </p:nvPr>
        </p:nvSpPr>
        <p:spPr>
          <a:xfrm>
            <a:off x="488950" y="1981200"/>
            <a:ext cx="8674100" cy="4495800"/>
          </a:xfrm>
        </p:spPr>
        <p:txBody>
          <a:bodyPr/>
          <a:lstStyle/>
          <a:p>
            <a:pPr>
              <a:lnSpc>
                <a:spcPct val="120000"/>
              </a:lnSpc>
              <a:spcBef>
                <a:spcPct val="0"/>
              </a:spcBef>
              <a:buFont typeface="Wingdings" pitchFamily="2" charset="2"/>
              <a:buNone/>
            </a:pPr>
            <a:r>
              <a:rPr kumimoji="1" lang="zh-CN" altLang="en-US" b="1" smtClean="0"/>
              <a:t>		在多线程</a:t>
            </a:r>
            <a:r>
              <a:rPr kumimoji="1" lang="en-US" altLang="zh-CN" b="1" smtClean="0"/>
              <a:t>OS</a:t>
            </a:r>
            <a:r>
              <a:rPr kumimoji="1" lang="zh-CN" altLang="en-US" b="1" smtClean="0"/>
              <a:t>中，进程是作为拥有系统资源的基本单位，通常的进程都包含多个线程并为它们提供资源，但此时的进程就不再作为一个执行的实体。 多线程</a:t>
            </a:r>
            <a:r>
              <a:rPr kumimoji="1" lang="en-US" altLang="zh-CN" b="1" smtClean="0"/>
              <a:t>OS</a:t>
            </a:r>
            <a:r>
              <a:rPr kumimoji="1" lang="zh-CN" altLang="en-US" b="1" smtClean="0"/>
              <a:t>中的进程有以下属性：</a:t>
            </a:r>
          </a:p>
          <a:p>
            <a:pPr>
              <a:lnSpc>
                <a:spcPct val="120000"/>
              </a:lnSpc>
              <a:spcBef>
                <a:spcPct val="0"/>
              </a:spcBef>
              <a:buFont typeface="Wingdings" pitchFamily="2" charset="2"/>
              <a:buNone/>
            </a:pPr>
            <a:r>
              <a:rPr kumimoji="1" lang="zh-CN" altLang="en-US" b="1" smtClean="0"/>
              <a:t>     </a:t>
            </a:r>
            <a:r>
              <a:rPr kumimoji="1" lang="en-US" altLang="zh-CN" b="1" smtClean="0"/>
              <a:t>(1) </a:t>
            </a:r>
            <a:r>
              <a:rPr kumimoji="1" lang="zh-CN" altLang="en-US" b="1" smtClean="0"/>
              <a:t>作为系统资源分配的单位。 </a:t>
            </a:r>
          </a:p>
          <a:p>
            <a:pPr>
              <a:lnSpc>
                <a:spcPct val="120000"/>
              </a:lnSpc>
              <a:spcBef>
                <a:spcPct val="0"/>
              </a:spcBef>
              <a:buFont typeface="Wingdings" pitchFamily="2" charset="2"/>
              <a:buNone/>
            </a:pPr>
            <a:r>
              <a:rPr kumimoji="1" lang="zh-CN" altLang="en-US" b="1" smtClean="0"/>
              <a:t>     </a:t>
            </a:r>
            <a:r>
              <a:rPr kumimoji="1" lang="en-US" altLang="zh-CN" b="1" smtClean="0"/>
              <a:t>(2) </a:t>
            </a:r>
            <a:r>
              <a:rPr kumimoji="1" lang="zh-CN" altLang="en-US" b="1" smtClean="0"/>
              <a:t>可包括多个线程。 </a:t>
            </a:r>
          </a:p>
          <a:p>
            <a:pPr>
              <a:lnSpc>
                <a:spcPct val="120000"/>
              </a:lnSpc>
              <a:spcBef>
                <a:spcPct val="0"/>
              </a:spcBef>
              <a:buFont typeface="Wingdings" pitchFamily="2" charset="2"/>
              <a:buNone/>
            </a:pPr>
            <a:r>
              <a:rPr kumimoji="1" lang="zh-CN" altLang="en-US" b="1" smtClean="0"/>
              <a:t>     </a:t>
            </a:r>
            <a:r>
              <a:rPr kumimoji="1" lang="en-US" altLang="zh-CN" b="1" smtClean="0"/>
              <a:t>(3) </a:t>
            </a:r>
            <a:r>
              <a:rPr kumimoji="1" lang="zh-CN" altLang="en-US" b="1" smtClean="0"/>
              <a:t>进程不是一个可执行的实体。</a:t>
            </a:r>
          </a:p>
        </p:txBody>
      </p:sp>
    </p:spTree>
  </p:cSld>
  <p:clrMapOvr>
    <a:masterClrMapping/>
  </p:clrMapOvr>
  <p:transition>
    <p:zoom dir="in"/>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742950" y="404813"/>
            <a:ext cx="8420100" cy="1143000"/>
          </a:xfrm>
        </p:spPr>
        <p:txBody>
          <a:bodyPr/>
          <a:lstStyle/>
          <a:p>
            <a:r>
              <a:rPr lang="zh-CN" altLang="en-US" sz="4400" smtClean="0">
                <a:ea typeface="隶书" pitchFamily="49" charset="-122"/>
              </a:rPr>
              <a:t>线程和进程的关系</a:t>
            </a:r>
            <a:r>
              <a:rPr kumimoji="1" lang="zh-CN" altLang="en-US" sz="3200" b="0" smtClean="0">
                <a:solidFill>
                  <a:schemeClr val="tx1"/>
                </a:solidFill>
              </a:rPr>
              <a:t/>
            </a:r>
            <a:br>
              <a:rPr kumimoji="1" lang="zh-CN" altLang="en-US" sz="3200" b="0" smtClean="0">
                <a:solidFill>
                  <a:schemeClr val="tx1"/>
                </a:solidFill>
              </a:rPr>
            </a:br>
            <a:endParaRPr kumimoji="1" lang="zh-CN" altLang="en-US" sz="3200" b="0" smtClean="0">
              <a:solidFill>
                <a:schemeClr val="tx1"/>
              </a:solidFill>
            </a:endParaRPr>
          </a:p>
        </p:txBody>
      </p:sp>
      <p:graphicFrame>
        <p:nvGraphicFramePr>
          <p:cNvPr id="1026" name="Object 3"/>
          <p:cNvGraphicFramePr>
            <a:graphicFrameLocks noGrp="1" noChangeAspect="1"/>
          </p:cNvGraphicFramePr>
          <p:nvPr>
            <p:ph idx="1"/>
          </p:nvPr>
        </p:nvGraphicFramePr>
        <p:xfrm>
          <a:off x="419100" y="1903413"/>
          <a:ext cx="9142413" cy="4838700"/>
        </p:xfrm>
        <a:graphic>
          <a:graphicData uri="http://schemas.openxmlformats.org/presentationml/2006/ole">
            <mc:AlternateContent xmlns:mc="http://schemas.openxmlformats.org/markup-compatibility/2006">
              <mc:Choice xmlns:v="urn:schemas-microsoft-com:vml" Requires="v">
                <p:oleObj spid="_x0000_s1041" name="Visio" r:id="rId3" imgW="5699679" imgH="3015813" progId="Visio.Drawing.6">
                  <p:embed/>
                </p:oleObj>
              </mc:Choice>
              <mc:Fallback>
                <p:oleObj name="Visio" r:id="rId3" imgW="5699679" imgH="3015813" progId="Visio.Drawing.6">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 y="1903413"/>
                        <a:ext cx="9142413"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zoom dir="in"/>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742950" y="404813"/>
            <a:ext cx="8420100" cy="1143000"/>
          </a:xfrm>
        </p:spPr>
        <p:txBody>
          <a:bodyPr/>
          <a:lstStyle/>
          <a:p>
            <a:r>
              <a:rPr lang="zh-CN" altLang="en-US" sz="4400" smtClean="0">
                <a:ea typeface="隶书" pitchFamily="49" charset="-122"/>
              </a:rPr>
              <a:t>线程的控制</a:t>
            </a:r>
          </a:p>
        </p:txBody>
      </p:sp>
      <p:sp>
        <p:nvSpPr>
          <p:cNvPr id="8195" name="Rectangle 3"/>
          <p:cNvSpPr>
            <a:spLocks noGrp="1" noChangeArrowheads="1"/>
          </p:cNvSpPr>
          <p:nvPr>
            <p:ph type="body" idx="1"/>
          </p:nvPr>
        </p:nvSpPr>
        <p:spPr>
          <a:xfrm>
            <a:off x="742950" y="1628775"/>
            <a:ext cx="8420100" cy="5157788"/>
          </a:xfrm>
        </p:spPr>
        <p:txBody>
          <a:bodyPr/>
          <a:lstStyle/>
          <a:p>
            <a:pPr>
              <a:lnSpc>
                <a:spcPct val="120000"/>
              </a:lnSpc>
              <a:spcBef>
                <a:spcPct val="0"/>
              </a:spcBef>
            </a:pPr>
            <a:r>
              <a:rPr lang="zh-CN" altLang="en-US" sz="2300" b="1" smtClean="0">
                <a:solidFill>
                  <a:srgbClr val="FFFF00"/>
                </a:solidFill>
              </a:rPr>
              <a:t>线程的创建</a:t>
            </a:r>
            <a:r>
              <a:rPr lang="zh-CN" altLang="en-US" sz="2300" b="1" smtClean="0"/>
              <a:t>：在多线程</a:t>
            </a:r>
            <a:r>
              <a:rPr lang="en-US" altLang="zh-CN" sz="2300" b="1" smtClean="0"/>
              <a:t>os</a:t>
            </a:r>
            <a:r>
              <a:rPr lang="zh-CN" altLang="en-US" sz="2300" b="1" smtClean="0"/>
              <a:t>环境中，应用程序在启动时，</a:t>
            </a:r>
            <a:r>
              <a:rPr lang="en-US" altLang="zh-CN" sz="2300" b="1" smtClean="0"/>
              <a:t>os</a:t>
            </a:r>
            <a:r>
              <a:rPr lang="zh-CN" altLang="en-US" sz="2300" b="1" smtClean="0"/>
              <a:t>将为它创建一个进程，同时为该进程创建第一个线程。以后在线程的运行过程中，它可根据需要利用线程创建函数再去创建若干个线程。</a:t>
            </a:r>
          </a:p>
          <a:p>
            <a:pPr>
              <a:lnSpc>
                <a:spcPct val="120000"/>
              </a:lnSpc>
              <a:spcBef>
                <a:spcPct val="0"/>
              </a:spcBef>
            </a:pPr>
            <a:r>
              <a:rPr lang="zh-CN" altLang="en-US" sz="2300" b="1" smtClean="0">
                <a:solidFill>
                  <a:srgbClr val="FFFF00"/>
                </a:solidFill>
              </a:rPr>
              <a:t>线程的终止</a:t>
            </a:r>
            <a:r>
              <a:rPr lang="zh-CN" altLang="en-US" sz="2300" b="1" smtClean="0"/>
              <a:t>：终止线程的方式有两种，一种是在线程完成了自己的工作后正常退出；两一种是线程在运行中出现了错误或由于某种原因而被其他线程强行终止。</a:t>
            </a:r>
          </a:p>
          <a:p>
            <a:pPr>
              <a:lnSpc>
                <a:spcPct val="120000"/>
              </a:lnSpc>
              <a:spcBef>
                <a:spcPct val="0"/>
              </a:spcBef>
            </a:pPr>
            <a:r>
              <a:rPr lang="zh-CN" altLang="en-US" sz="2300" b="1" smtClean="0">
                <a:solidFill>
                  <a:srgbClr val="FFFF00"/>
                </a:solidFill>
              </a:rPr>
              <a:t>线程状态的转换</a:t>
            </a:r>
            <a:r>
              <a:rPr lang="zh-CN" altLang="en-US" sz="2300" b="1" smtClean="0"/>
              <a:t>：和进程一样，并发运行的线程之间也存在着共享资源和相互合作的制约关系，致使线程在运行时也具有间断性。相应地，线程在运行时，也具有执行、就绪、阻塞三种基本状态，并随着自身的运行和外界环境的变换而不断地在三种状态之间转换。</a:t>
            </a:r>
          </a:p>
        </p:txBody>
      </p:sp>
    </p:spTree>
  </p:cSld>
  <p:clrMapOvr>
    <a:masterClrMapping/>
  </p:clrMapOvr>
  <p:transition>
    <p:zoom dir="in"/>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sz="4400" smtClean="0">
                <a:ea typeface="隶书" pitchFamily="49" charset="-122"/>
              </a:rPr>
              <a:t>线程的实现方式</a:t>
            </a:r>
          </a:p>
        </p:txBody>
      </p:sp>
      <p:sp>
        <p:nvSpPr>
          <p:cNvPr id="9219" name="内容占位符 2"/>
          <p:cNvSpPr>
            <a:spLocks noGrp="1"/>
          </p:cNvSpPr>
          <p:nvPr>
            <p:ph idx="1"/>
          </p:nvPr>
        </p:nvSpPr>
        <p:spPr>
          <a:xfrm>
            <a:off x="1535113" y="2341563"/>
            <a:ext cx="7450137" cy="2095500"/>
          </a:xfrm>
        </p:spPr>
        <p:txBody>
          <a:bodyPr/>
          <a:lstStyle/>
          <a:p>
            <a:r>
              <a:rPr kumimoji="1" lang="zh-CN" altLang="en-US" sz="3200" b="1" smtClean="0"/>
              <a:t>内核支持线程</a:t>
            </a:r>
            <a:r>
              <a:rPr kumimoji="1" lang="en-US" altLang="zh-CN" sz="3200" b="1" smtClean="0"/>
              <a:t>KST</a:t>
            </a:r>
          </a:p>
          <a:p>
            <a:r>
              <a:rPr kumimoji="1" lang="zh-CN" altLang="en-US" sz="3200" b="1" smtClean="0"/>
              <a:t>用户级线程</a:t>
            </a:r>
            <a:r>
              <a:rPr kumimoji="1" lang="en-US" altLang="zh-CN" sz="3200" b="1" smtClean="0"/>
              <a:t>ULT</a:t>
            </a:r>
          </a:p>
          <a:p>
            <a:r>
              <a:rPr kumimoji="1" lang="zh-CN" altLang="en-US" sz="3200" b="1" smtClean="0"/>
              <a:t>组合方式</a:t>
            </a:r>
            <a:r>
              <a:rPr kumimoji="1" lang="en-US" altLang="zh-CN" sz="3200" b="1" smtClean="0"/>
              <a:t>ULT/KST</a:t>
            </a:r>
            <a:endParaRPr kumimoji="1" lang="zh-CN" altLang="en-US" sz="3200" b="1" smtClean="0"/>
          </a:p>
        </p:txBody>
      </p:sp>
    </p:spTree>
  </p:cSld>
  <p:clrMapOvr>
    <a:masterClrMapping/>
  </p:clrMapOvr>
  <p:transition>
    <p:zoom dir="in"/>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742950" y="404813"/>
            <a:ext cx="8420100" cy="1143000"/>
          </a:xfrm>
        </p:spPr>
        <p:txBody>
          <a:bodyPr/>
          <a:lstStyle/>
          <a:p>
            <a:r>
              <a:rPr lang="zh-CN" altLang="en-US" sz="4400" smtClean="0">
                <a:ea typeface="隶书" pitchFamily="49" charset="-122"/>
              </a:rPr>
              <a:t>线程的实现方式</a:t>
            </a:r>
            <a:r>
              <a:rPr kumimoji="1" lang="zh-CN" altLang="en-US" sz="3200" smtClean="0">
                <a:solidFill>
                  <a:schemeClr val="tx1"/>
                </a:solidFill>
              </a:rPr>
              <a:t> </a:t>
            </a:r>
            <a:br>
              <a:rPr kumimoji="1" lang="zh-CN" altLang="en-US" sz="3200" smtClean="0">
                <a:solidFill>
                  <a:schemeClr val="tx1"/>
                </a:solidFill>
              </a:rPr>
            </a:br>
            <a:r>
              <a:rPr kumimoji="1" lang="en-US" altLang="zh-CN" sz="3200" smtClean="0">
                <a:solidFill>
                  <a:srgbClr val="FFFF00"/>
                </a:solidFill>
              </a:rPr>
              <a:t>--</a:t>
            </a:r>
            <a:r>
              <a:rPr kumimoji="1" lang="zh-CN" altLang="en-US" sz="3200" smtClean="0">
                <a:solidFill>
                  <a:srgbClr val="FFFF00"/>
                </a:solidFill>
              </a:rPr>
              <a:t>内核支持线程</a:t>
            </a:r>
            <a:r>
              <a:rPr kumimoji="1" lang="en-US" altLang="zh-CN" sz="3200" smtClean="0">
                <a:solidFill>
                  <a:srgbClr val="FFFF00"/>
                </a:solidFill>
              </a:rPr>
              <a:t>KST </a:t>
            </a:r>
          </a:p>
        </p:txBody>
      </p:sp>
      <p:pic>
        <p:nvPicPr>
          <p:cNvPr id="10243" name="Picture 5" descr="2-13"/>
          <p:cNvPicPr>
            <a:picLocks noChangeAspect="1" noChangeArrowheads="1"/>
          </p:cNvPicPr>
          <p:nvPr/>
        </p:nvPicPr>
        <p:blipFill>
          <a:blip r:embed="rId2" cstate="print"/>
          <a:srcRect/>
          <a:stretch>
            <a:fillRect/>
          </a:stretch>
        </p:blipFill>
        <p:spPr bwMode="auto">
          <a:xfrm>
            <a:off x="2505075" y="1628775"/>
            <a:ext cx="4879975" cy="5157788"/>
          </a:xfrm>
          <a:prstGeom prst="rect">
            <a:avLst/>
          </a:prstGeom>
          <a:noFill/>
          <a:ln w="9525">
            <a:noFill/>
            <a:miter lim="800000"/>
            <a:headEnd/>
            <a:tailEnd/>
          </a:ln>
        </p:spPr>
      </p:pic>
    </p:spTree>
  </p:cSld>
  <p:clrMapOvr>
    <a:masterClrMapping/>
  </p:clrMapOvr>
  <p:transition>
    <p:zoom dir="in"/>
  </p:transition>
</p:sld>
</file>

<file path=ppt/theme/theme1.xml><?xml version="1.0" encoding="utf-8"?>
<a:theme xmlns:a="http://schemas.openxmlformats.org/drawingml/2006/main" name="Blank Presentation">
  <a:themeElements>
    <a:clrScheme name="">
      <a:dk1>
        <a:srgbClr val="808080"/>
      </a:dk1>
      <a:lt1>
        <a:srgbClr val="FFFFFF"/>
      </a:lt1>
      <a:dk2>
        <a:srgbClr val="000000"/>
      </a:dk2>
      <a:lt2>
        <a:srgbClr val="FFFFFF"/>
      </a:lt2>
      <a:accent1>
        <a:srgbClr val="FFFFFF"/>
      </a:accent1>
      <a:accent2>
        <a:srgbClr val="FF0000"/>
      </a:accent2>
      <a:accent3>
        <a:srgbClr val="AAAAAA"/>
      </a:accent3>
      <a:accent4>
        <a:srgbClr val="DADADA"/>
      </a:accent4>
      <a:accent5>
        <a:srgbClr val="FFFFFF"/>
      </a:accent5>
      <a:accent6>
        <a:srgbClr val="E70000"/>
      </a:accent6>
      <a:hlink>
        <a:srgbClr val="FFFFFF"/>
      </a:hlink>
      <a:folHlink>
        <a:srgbClr val="CCFFCC"/>
      </a:folHlink>
    </a:clrScheme>
    <a:fontScheme name="Blank Presentation">
      <a:majorFont>
        <a:latin typeface="Univers"/>
        <a:ea typeface="宋体"/>
        <a:cs typeface=""/>
      </a:majorFont>
      <a:minorFont>
        <a:latin typeface="Univers"/>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24746</TotalTime>
  <Words>1640</Words>
  <Application>Microsoft Office PowerPoint</Application>
  <PresentationFormat>A4 纸张(210x297 毫米)</PresentationFormat>
  <Paragraphs>117</Paragraphs>
  <Slides>28</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28</vt:i4>
      </vt:variant>
    </vt:vector>
  </HeadingPairs>
  <TitlesOfParts>
    <vt:vector size="36" baseType="lpstr">
      <vt:lpstr>Univers</vt:lpstr>
      <vt:lpstr>隶书</vt:lpstr>
      <vt:lpstr>宋体</vt:lpstr>
      <vt:lpstr>Arial</vt:lpstr>
      <vt:lpstr>Times New Roman</vt:lpstr>
      <vt:lpstr>Wingdings</vt:lpstr>
      <vt:lpstr>Blank Presentation</vt:lpstr>
      <vt:lpstr>Visio</vt:lpstr>
      <vt:lpstr>线程</vt:lpstr>
      <vt:lpstr>线程的引入</vt:lpstr>
      <vt:lpstr>线程的属性</vt:lpstr>
      <vt:lpstr>进程和线程的比较</vt:lpstr>
      <vt:lpstr>多线程OS中的进程 </vt:lpstr>
      <vt:lpstr>线程和进程的关系 </vt:lpstr>
      <vt:lpstr>线程的控制</vt:lpstr>
      <vt:lpstr>线程的实现方式</vt:lpstr>
      <vt:lpstr>线程的实现方式  --内核支持线程KST </vt:lpstr>
      <vt:lpstr>线程的实现方式  --内核支持线程KST </vt:lpstr>
      <vt:lpstr>线程的实现方式  --用户级线程ULT </vt:lpstr>
      <vt:lpstr>线程的实现方式  --用户级线程ULT </vt:lpstr>
      <vt:lpstr>内核支持线程和用户级线程的比较（一）</vt:lpstr>
      <vt:lpstr>内核支持线程和用户级线程的比较（二）</vt:lpstr>
      <vt:lpstr>线程的实现方式  --组合方式ULT/KST</vt:lpstr>
      <vt:lpstr>线程的实现方式  --组合方式ULT/KST</vt:lpstr>
      <vt:lpstr>内核支持线程的实现</vt:lpstr>
      <vt:lpstr>用户级线程的实现</vt:lpstr>
      <vt:lpstr>用户级线程的实现</vt:lpstr>
      <vt:lpstr>利用轻型进程作为中间系统</vt:lpstr>
      <vt:lpstr>线程的同步</vt:lpstr>
      <vt:lpstr>互斥锁（一）</vt:lpstr>
      <vt:lpstr>互斥锁（二）</vt:lpstr>
      <vt:lpstr>条件变量（一）</vt:lpstr>
      <vt:lpstr>条件变量（二）</vt:lpstr>
      <vt:lpstr>3. 信号量机制（一）</vt:lpstr>
      <vt:lpstr>3. 信号量机制（二）</vt:lpstr>
      <vt:lpstr>问题</vt:lpstr>
    </vt:vector>
  </TitlesOfParts>
  <Company>Gerber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DVORAK</dc:creator>
  <cp:lastModifiedBy>rong_</cp:lastModifiedBy>
  <cp:revision>1582</cp:revision>
  <dcterms:created xsi:type="dcterms:W3CDTF">1998-10-03T18:37:08Z</dcterms:created>
  <dcterms:modified xsi:type="dcterms:W3CDTF">2019-09-15T16:16:34Z</dcterms:modified>
</cp:coreProperties>
</file>