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自我介绍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rgbClr val="000000"/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KaiTi"/>
                <a:ea typeface="KaiTi"/>
                <a:cs typeface="KaiTi"/>
                <a:sym typeface="KaiTi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KaiTi"/>
                <a:ea typeface="KaiTi"/>
                <a:cs typeface="KaiTi"/>
                <a:sym typeface="KaiTi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KaiTi"/>
                <a:ea typeface="KaiTi"/>
                <a:cs typeface="KaiTi"/>
                <a:sym typeface="KaiTi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KaiTi"/>
                <a:ea typeface="KaiTi"/>
                <a:cs typeface="KaiTi"/>
                <a:sym typeface="KaiTi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KaiTi"/>
                <a:ea typeface="KaiTi"/>
                <a:cs typeface="KaiTi"/>
                <a:sym typeface="KaiT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2999418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"/>
          <p:cNvSpPr/>
          <p:nvPr/>
        </p:nvSpPr>
        <p:spPr>
          <a:xfrm>
            <a:off x="-1" y="313831"/>
            <a:ext cx="13004801" cy="3251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8" name="矩形"/>
          <p:cNvSpPr/>
          <p:nvPr/>
        </p:nvSpPr>
        <p:spPr>
          <a:xfrm>
            <a:off x="-1" y="-1"/>
            <a:ext cx="13004801" cy="519290"/>
          </a:xfrm>
          <a:prstGeom prst="rect">
            <a:avLst/>
          </a:prstGeom>
          <a:solidFill>
            <a:srgbClr val="217BAA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9" name="标题文本"/>
          <p:cNvSpPr txBox="1"/>
          <p:nvPr>
            <p:ph type="title"/>
          </p:nvPr>
        </p:nvSpPr>
        <p:spPr>
          <a:xfrm>
            <a:off x="200942" y="641208"/>
            <a:ext cx="12602917" cy="932464"/>
          </a:xfrm>
          <a:prstGeom prst="rect">
            <a:avLst/>
          </a:prstGeom>
        </p:spPr>
        <p:txBody>
          <a:bodyPr lIns="65023" tIns="65023" rIns="65023" bIns="65023"/>
          <a:lstStyle>
            <a:lvl1pPr defTabSz="1300480">
              <a:defRPr spc="-139" sz="7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0" name="正文级别 1…"/>
          <p:cNvSpPr txBox="1"/>
          <p:nvPr>
            <p:ph type="body" idx="1"/>
          </p:nvPr>
        </p:nvSpPr>
        <p:spPr>
          <a:xfrm>
            <a:off x="200942" y="1747519"/>
            <a:ext cx="12602917" cy="7825459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252779" indent="-252779" defTabSz="1300480">
              <a:spcBef>
                <a:spcPts val="800"/>
              </a:spcBef>
              <a:buClr>
                <a:srgbClr val="217BAA"/>
              </a:buClr>
              <a:buSzPct val="85000"/>
              <a:buFont typeface="Arial"/>
              <a:buChar char="•"/>
              <a:defRPr>
                <a:latin typeface="华文楷体"/>
                <a:ea typeface="华文楷体"/>
                <a:cs typeface="华文楷体"/>
                <a:sym typeface="华文楷体"/>
              </a:defRPr>
            </a:lvl1pPr>
            <a:lvl2pPr marL="631972" indent="-310515" defTabSz="1300480">
              <a:spcBef>
                <a:spcPts val="800"/>
              </a:spcBef>
              <a:buClr>
                <a:srgbClr val="217BAA"/>
              </a:buClr>
              <a:buSzPct val="85000"/>
              <a:buFont typeface="Arial"/>
              <a:buChar char="•"/>
              <a:defRPr>
                <a:latin typeface="华文楷体"/>
                <a:ea typeface="华文楷体"/>
                <a:cs typeface="华文楷体"/>
                <a:sym typeface="华文楷体"/>
              </a:defRPr>
            </a:lvl2pPr>
            <a:lvl3pPr marL="917410" indent="-377363" defTabSz="1300480">
              <a:spcBef>
                <a:spcPts val="800"/>
              </a:spcBef>
              <a:buClr>
                <a:srgbClr val="217BAA"/>
              </a:buClr>
              <a:buSzPct val="90000"/>
              <a:buFont typeface="Arial"/>
              <a:buChar char="•"/>
              <a:defRPr>
                <a:latin typeface="华文楷体"/>
                <a:ea typeface="华文楷体"/>
                <a:cs typeface="华文楷体"/>
                <a:sym typeface="华文楷体"/>
              </a:defRPr>
            </a:lvl3pPr>
            <a:lvl4pPr marL="1123262" indent="-396769" defTabSz="1300480">
              <a:spcBef>
                <a:spcPts val="800"/>
              </a:spcBef>
              <a:buClr>
                <a:srgbClr val="217BAA"/>
              </a:buClr>
              <a:buFont typeface="Arial"/>
              <a:buChar char="•"/>
              <a:defRPr>
                <a:latin typeface="华文楷体"/>
                <a:ea typeface="华文楷体"/>
                <a:cs typeface="华文楷体"/>
                <a:sym typeface="华文楷体"/>
              </a:defRPr>
            </a:lvl4pPr>
            <a:lvl5pPr marL="1271132" indent="-396769" defTabSz="1300480">
              <a:spcBef>
                <a:spcPts val="800"/>
              </a:spcBef>
              <a:buClr>
                <a:srgbClr val="217BAA"/>
              </a:buClr>
              <a:buFont typeface="Arial"/>
              <a:defRPr>
                <a:latin typeface="华文楷体"/>
                <a:ea typeface="华文楷体"/>
                <a:cs typeface="华文楷体"/>
                <a:sym typeface="华文楷体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/>
          <p:nvPr>
            <p:ph type="sldNum" sz="quarter" idx="2"/>
          </p:nvPr>
        </p:nvSpPr>
        <p:spPr>
          <a:xfrm>
            <a:off x="11264054" y="67255"/>
            <a:ext cx="371349" cy="387038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l" defTabSz="1300480">
              <a:defRPr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/>
          <p:nvPr>
            <p:ph type="title"/>
          </p:nvPr>
        </p:nvSpPr>
        <p:spPr>
          <a:xfrm>
            <a:off x="427566" y="444500"/>
            <a:ext cx="11099801" cy="8591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9" name="正文级别 1…"/>
          <p:cNvSpPr txBox="1"/>
          <p:nvPr>
            <p:ph type="body" idx="1"/>
          </p:nvPr>
        </p:nvSpPr>
        <p:spPr>
          <a:xfrm>
            <a:off x="427566" y="1683080"/>
            <a:ext cx="12149667" cy="74635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3000"/>
              </a:spcBef>
              <a:buClr>
                <a:srgbClr val="3DAAD6"/>
              </a:buClr>
              <a:defRPr sz="3800">
                <a:latin typeface="KaiTi"/>
                <a:ea typeface="KaiTi"/>
                <a:cs typeface="KaiTi"/>
                <a:sym typeface="KaiTi"/>
              </a:defRPr>
            </a:lvl1pPr>
            <a:lvl2pPr>
              <a:spcBef>
                <a:spcPts val="3000"/>
              </a:spcBef>
              <a:buClr>
                <a:srgbClr val="FFD479"/>
              </a:buClr>
              <a:defRPr sz="3400">
                <a:latin typeface="KaiTi"/>
                <a:ea typeface="KaiTi"/>
                <a:cs typeface="KaiTi"/>
                <a:sym typeface="KaiTi"/>
              </a:defRPr>
            </a:lvl2pPr>
            <a:lvl3pPr marL="1110996" indent="-342900">
              <a:spcBef>
                <a:spcPts val="3000"/>
              </a:spcBef>
              <a:buClr>
                <a:srgbClr val="007AAA"/>
              </a:buClr>
              <a:defRPr sz="3400">
                <a:latin typeface="KaiTi"/>
                <a:ea typeface="KaiTi"/>
                <a:cs typeface="KaiTi"/>
                <a:sym typeface="KaiTi"/>
              </a:defRPr>
            </a:lvl3pPr>
            <a:lvl4pPr marL="1362455" indent="-329183">
              <a:spcBef>
                <a:spcPts val="3000"/>
              </a:spcBef>
              <a:buClr>
                <a:srgbClr val="FFD479"/>
              </a:buClr>
              <a:defRPr sz="3000">
                <a:latin typeface="KaiTi"/>
                <a:ea typeface="KaiTi"/>
                <a:cs typeface="KaiTi"/>
                <a:sym typeface="KaiTi"/>
              </a:defRPr>
            </a:lvl4pPr>
            <a:lvl5pPr marL="1572767" indent="-329183">
              <a:spcBef>
                <a:spcPts val="3000"/>
              </a:spcBef>
              <a:buClr>
                <a:srgbClr val="60B5CC"/>
              </a:buClr>
              <a:defRPr sz="3000">
                <a:latin typeface="KaiTi"/>
                <a:ea typeface="KaiTi"/>
                <a:cs typeface="KaiTi"/>
                <a:sym typeface="KaiT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/>
          <p:nvPr>
            <p:ph type="sldNum" sz="quarter" idx="2"/>
          </p:nvPr>
        </p:nvSpPr>
        <p:spPr>
          <a:xfrm>
            <a:off x="12390865" y="9218083"/>
            <a:ext cx="368504" cy="381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0000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xfrm>
            <a:off x="427566" y="444500"/>
            <a:ext cx="11099801" cy="8591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KaiTi"/>
                <a:ea typeface="KaiTi"/>
                <a:cs typeface="KaiTi"/>
                <a:sym typeface="KaiT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xfrm>
            <a:off x="427566" y="1683080"/>
            <a:ext cx="12149667" cy="74635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50000"/>
              </a:lnSpc>
              <a:buClr>
                <a:srgbClr val="3DAAD6"/>
              </a:buClr>
              <a:defRPr sz="3800">
                <a:latin typeface="KaiTi"/>
                <a:ea typeface="KaiTi"/>
                <a:cs typeface="KaiTi"/>
                <a:sym typeface="KaiTi"/>
              </a:defRPr>
            </a:lvl1pPr>
            <a:lvl2pPr>
              <a:lnSpc>
                <a:spcPct val="50000"/>
              </a:lnSpc>
              <a:buClr>
                <a:srgbClr val="FFD479"/>
              </a:buClr>
              <a:defRPr sz="3400">
                <a:latin typeface="KaiTi"/>
                <a:ea typeface="KaiTi"/>
                <a:cs typeface="KaiTi"/>
                <a:sym typeface="KaiTi"/>
              </a:defRPr>
            </a:lvl2pPr>
            <a:lvl3pPr marL="1110996" indent="-342900">
              <a:lnSpc>
                <a:spcPct val="50000"/>
              </a:lnSpc>
              <a:buClr>
                <a:srgbClr val="007AAA"/>
              </a:buClr>
              <a:defRPr sz="3400">
                <a:latin typeface="KaiTi"/>
                <a:ea typeface="KaiTi"/>
                <a:cs typeface="KaiTi"/>
                <a:sym typeface="KaiTi"/>
              </a:defRPr>
            </a:lvl3pPr>
            <a:lvl4pPr marL="1362455" indent="-329183">
              <a:lnSpc>
                <a:spcPct val="50000"/>
              </a:lnSpc>
              <a:buClr>
                <a:srgbClr val="FFD479"/>
              </a:buClr>
              <a:defRPr sz="3000">
                <a:latin typeface="KaiTi"/>
                <a:ea typeface="KaiTi"/>
                <a:cs typeface="KaiTi"/>
                <a:sym typeface="KaiTi"/>
              </a:defRPr>
            </a:lvl4pPr>
            <a:lvl5pPr marL="1572767" indent="-329183">
              <a:lnSpc>
                <a:spcPct val="50000"/>
              </a:lnSpc>
              <a:buClr>
                <a:srgbClr val="60B5CC"/>
              </a:buClr>
              <a:defRPr sz="3000">
                <a:latin typeface="KaiTi"/>
                <a:ea typeface="KaiTi"/>
                <a:cs typeface="KaiTi"/>
                <a:sym typeface="KaiT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xfrm>
            <a:off x="12390865" y="9218083"/>
            <a:ext cx="368504" cy="381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xfrm>
            <a:off x="952500" y="393700"/>
            <a:ext cx="11099800" cy="21590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half" idx="13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quarter" idx="15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111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433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433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433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433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433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433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433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433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433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78916" marR="0" indent="-36004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80000"/>
        <a:buFontTx/>
        <a:buChar char="◼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739357" marR="0" indent="-282157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90000"/>
        <a:buFontTx/>
        <a:buChar char="▪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110996" marR="0" indent="-3429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362456" marR="0" indent="-32918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638604" marR="0" indent="-39502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773936" marR="0" indent="-32918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011679" marR="0" indent="-365759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212847" marR="0" indent="-365759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414015" marR="0" indent="-365759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zcwang@bnu.edu.cn" TargetMode="External"/><Relationship Id="rId4" Type="http://schemas.openxmlformats.org/officeDocument/2006/relationships/hyperlink" Target="http://www.zcwang.org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2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计算机组成原理…"/>
          <p:cNvSpPr txBox="1"/>
          <p:nvPr>
            <p:ph type="ctrTitle"/>
          </p:nvPr>
        </p:nvSpPr>
        <p:spPr>
          <a:xfrm>
            <a:off x="850238" y="1839753"/>
            <a:ext cx="10762598" cy="6074094"/>
          </a:xfrm>
          <a:prstGeom prst="rect">
            <a:avLst/>
          </a:prstGeom>
        </p:spPr>
        <p:txBody>
          <a:bodyPr/>
          <a:lstStyle/>
          <a:p>
            <a:pPr algn="l" defTabSz="566674">
              <a:defRPr b="1" sz="7760">
                <a:solidFill>
                  <a:srgbClr val="3875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计算机组成原理</a:t>
            </a:r>
          </a:p>
          <a:p>
            <a:pPr algn="l" defTabSz="566674">
              <a:defRPr sz="6887"/>
            </a:pPr>
          </a:p>
          <a:p>
            <a:pPr algn="l" defTabSz="566674">
              <a:defRPr sz="4850"/>
            </a:pPr>
            <a:r>
              <a:t>王志春</a:t>
            </a:r>
          </a:p>
          <a:p>
            <a:pPr algn="l" defTabSz="566674">
              <a:defRPr sz="4850"/>
            </a:pPr>
            <a:r>
              <a:t>信息科学与技术学院</a:t>
            </a:r>
          </a:p>
          <a:p>
            <a:pPr algn="l" defTabSz="566674">
              <a:defRPr sz="3880"/>
            </a:pPr>
            <a:r>
              <a:rPr u="sng">
                <a:hlinkClick r:id="rId3" invalidUrl="" action="" tgtFrame="" tooltip="" history="1" highlightClick="0" endSnd="0"/>
              </a:rPr>
              <a:t>zcwang@bnu.edu.cn</a:t>
            </a:r>
          </a:p>
          <a:p>
            <a:pPr algn="l" defTabSz="566674">
              <a:defRPr sz="3880"/>
            </a:pPr>
            <a:r>
              <a:rPr u="sng">
                <a:hlinkClick r:id="rId4" invalidUrl="" action="" tgtFrame="" tooltip="" history="1" highlightClick="0" endSnd="0"/>
              </a:rPr>
              <a:t>www.zcwang.org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09625">
              <a:defRPr sz="4240"/>
            </a:pPr>
          </a:p>
        </p:txBody>
      </p:sp>
      <p:sp>
        <p:nvSpPr>
          <p:cNvPr id="183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555" y="-2679"/>
            <a:ext cx="13005884" cy="97589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计算机系统的层次结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计算机系统的层次结构</a:t>
            </a:r>
          </a:p>
        </p:txBody>
      </p:sp>
      <p:sp>
        <p:nvSpPr>
          <p:cNvPr id="188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0" name="屏幕快照 2014-02-23 下午5.25.35.png" descr="屏幕快照 2014-02-23 下午5.25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832" y="1683080"/>
            <a:ext cx="12317136" cy="746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逻辑运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逻辑运算</a:t>
            </a:r>
          </a:p>
        </p:txBody>
      </p:sp>
      <p:sp>
        <p:nvSpPr>
          <p:cNvPr id="19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4" name="image11.png" descr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886" y="2083999"/>
            <a:ext cx="12135027" cy="7451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逻辑运算的实现——逻辑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逻辑运算的实现——逻辑门</a:t>
            </a:r>
          </a:p>
        </p:txBody>
      </p:sp>
      <p:sp>
        <p:nvSpPr>
          <p:cNvPr id="197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9" name="image12.png" descr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002" y="4159920"/>
            <a:ext cx="10089694" cy="33805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13.jpeg" descr="image1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413" y="1689206"/>
            <a:ext cx="2969931" cy="222744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晶体管"/>
          <p:cNvSpPr txBox="1"/>
          <p:nvPr/>
        </p:nvSpPr>
        <p:spPr>
          <a:xfrm>
            <a:off x="2713178" y="2277657"/>
            <a:ext cx="1590549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晶体管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使用逻辑门实现运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使用逻辑门实现运算</a:t>
            </a:r>
          </a:p>
        </p:txBody>
      </p:sp>
      <p:sp>
        <p:nvSpPr>
          <p:cNvPr id="204" name="一位加法器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一位加法器</a:t>
            </a:r>
          </a:p>
        </p:txBody>
      </p:sp>
      <p:sp>
        <p:nvSpPr>
          <p:cNvPr id="20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6" name="image14.pdf" descr="image14.pdf"/>
          <p:cNvPicPr>
            <a:picLocks noChangeAspect="1"/>
          </p:cNvPicPr>
          <p:nvPr/>
        </p:nvPicPr>
        <p:blipFill>
          <a:blip r:embed="rId2">
            <a:extLst/>
          </a:blip>
          <a:srcRect l="0" t="19662" r="69822" b="0"/>
          <a:stretch>
            <a:fillRect/>
          </a:stretch>
        </p:blipFill>
        <p:spPr>
          <a:xfrm>
            <a:off x="2303533" y="3033395"/>
            <a:ext cx="2969931" cy="376598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加数"/>
          <p:cNvSpPr txBox="1"/>
          <p:nvPr/>
        </p:nvSpPr>
        <p:spPr>
          <a:xfrm>
            <a:off x="1135662" y="4839553"/>
            <a:ext cx="752349" cy="54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加数</a:t>
            </a:r>
          </a:p>
        </p:txBody>
      </p:sp>
      <p:sp>
        <p:nvSpPr>
          <p:cNvPr id="208" name="被加数"/>
          <p:cNvSpPr txBox="1"/>
          <p:nvPr/>
        </p:nvSpPr>
        <p:spPr>
          <a:xfrm>
            <a:off x="1135662" y="4030980"/>
            <a:ext cx="1057149" cy="54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被加数</a:t>
            </a:r>
          </a:p>
        </p:txBody>
      </p:sp>
      <p:sp>
        <p:nvSpPr>
          <p:cNvPr id="209" name="和"/>
          <p:cNvSpPr txBox="1"/>
          <p:nvPr/>
        </p:nvSpPr>
        <p:spPr>
          <a:xfrm>
            <a:off x="4351762" y="4618921"/>
            <a:ext cx="1024115" cy="5491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defRPr sz="24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和</a:t>
            </a:r>
          </a:p>
        </p:txBody>
      </p:sp>
      <p:sp>
        <p:nvSpPr>
          <p:cNvPr id="210" name="从低位的进位"/>
          <p:cNvSpPr txBox="1"/>
          <p:nvPr/>
        </p:nvSpPr>
        <p:spPr>
          <a:xfrm>
            <a:off x="2764383" y="2985412"/>
            <a:ext cx="1587379" cy="9682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defRPr sz="24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从低位的进位</a:t>
            </a:r>
          </a:p>
        </p:txBody>
      </p:sp>
      <p:sp>
        <p:nvSpPr>
          <p:cNvPr id="211" name="向高位的进位"/>
          <p:cNvSpPr txBox="1"/>
          <p:nvPr/>
        </p:nvSpPr>
        <p:spPr>
          <a:xfrm>
            <a:off x="2383183" y="6053997"/>
            <a:ext cx="1968579" cy="5491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defRPr sz="24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向高位的进位</a:t>
            </a:r>
          </a:p>
        </p:txBody>
      </p:sp>
      <p:pic>
        <p:nvPicPr>
          <p:cNvPr id="212" name="image15.tif" descr="image15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9390" y="2055074"/>
            <a:ext cx="5722621" cy="5722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更复杂的运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更复杂的运算</a:t>
            </a:r>
          </a:p>
        </p:txBody>
      </p:sp>
      <p:sp>
        <p:nvSpPr>
          <p:cNvPr id="215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7" name="image16.tif" descr="image16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929" y="4633053"/>
            <a:ext cx="13004801" cy="40951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15.tif" descr="image15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77153" y="765097"/>
            <a:ext cx="2692093" cy="2692093"/>
          </a:xfrm>
          <a:prstGeom prst="rect">
            <a:avLst/>
          </a:prstGeom>
          <a:ln w="12700">
            <a:solidFill>
              <a:srgbClr val="073E87"/>
            </a:solidFill>
          </a:ln>
        </p:spPr>
      </p:pic>
      <p:sp>
        <p:nvSpPr>
          <p:cNvPr id="219" name="n位加减法"/>
          <p:cNvSpPr txBox="1"/>
          <p:nvPr/>
        </p:nvSpPr>
        <p:spPr>
          <a:xfrm>
            <a:off x="562539" y="3444206"/>
            <a:ext cx="1531465" cy="54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位加减法</a:t>
            </a:r>
          </a:p>
        </p:txBody>
      </p:sp>
      <p:sp>
        <p:nvSpPr>
          <p:cNvPr id="220" name="线条"/>
          <p:cNvSpPr/>
          <p:nvPr/>
        </p:nvSpPr>
        <p:spPr>
          <a:xfrm rot="16200000">
            <a:off x="6009863" y="3013327"/>
            <a:ext cx="4569475" cy="2765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25400">
            <a:solidFill>
              <a:srgbClr val="00B050"/>
            </a:solidFill>
            <a:prstDash val="sysDash"/>
            <a:tailEnd type="triangle"/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1" name="1位加法器"/>
          <p:cNvSpPr txBox="1"/>
          <p:nvPr/>
        </p:nvSpPr>
        <p:spPr>
          <a:xfrm>
            <a:off x="7918949" y="935278"/>
            <a:ext cx="1531464" cy="54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位加法器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1"/>
      <p:bldP build="whole" bldLvl="1" animBg="1" rev="0" advAuto="0" spid="221" grpId="2"/>
      <p:bldP build="whole" bldLvl="1" animBg="1" rev="0" advAuto="0" spid="220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更复杂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更复杂…</a:t>
            </a:r>
          </a:p>
        </p:txBody>
      </p:sp>
      <p:sp>
        <p:nvSpPr>
          <p:cNvPr id="224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6" name="image17.tif" descr="image17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4881" y="5184034"/>
            <a:ext cx="4976114" cy="214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18.tif" descr="image18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4881" y="2111692"/>
            <a:ext cx="4976114" cy="2203383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乘法器"/>
          <p:cNvSpPr txBox="1"/>
          <p:nvPr/>
        </p:nvSpPr>
        <p:spPr>
          <a:xfrm>
            <a:off x="664951" y="3340629"/>
            <a:ext cx="1057149" cy="54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乘法器</a:t>
            </a:r>
          </a:p>
        </p:txBody>
      </p:sp>
      <p:sp>
        <p:nvSpPr>
          <p:cNvPr id="229" name="除法器"/>
          <p:cNvSpPr txBox="1"/>
          <p:nvPr/>
        </p:nvSpPr>
        <p:spPr>
          <a:xfrm>
            <a:off x="664951" y="6258212"/>
            <a:ext cx="1057149" cy="54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除法器</a:t>
            </a:r>
          </a:p>
        </p:txBody>
      </p:sp>
      <p:sp>
        <p:nvSpPr>
          <p:cNvPr id="230" name="线条"/>
          <p:cNvSpPr/>
          <p:nvPr/>
        </p:nvSpPr>
        <p:spPr>
          <a:xfrm>
            <a:off x="5375874" y="3340629"/>
            <a:ext cx="3891633" cy="1843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25400">
            <a:solidFill>
              <a:srgbClr val="00B050"/>
            </a:solidFill>
            <a:prstDash val="sysDash"/>
            <a:tailEnd type="triangle"/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1" name="线条"/>
          <p:cNvSpPr/>
          <p:nvPr/>
        </p:nvSpPr>
        <p:spPr>
          <a:xfrm flipH="1" rot="10800000">
            <a:off x="5478286" y="5388857"/>
            <a:ext cx="3789222" cy="614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25400">
            <a:solidFill>
              <a:srgbClr val="00B050"/>
            </a:solidFill>
            <a:prstDash val="sysDash"/>
            <a:tailEnd type="triangle"/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32" name="image16.tif" descr="image16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06057" y="4857338"/>
            <a:ext cx="3375863" cy="1063038"/>
          </a:xfrm>
          <a:prstGeom prst="rect">
            <a:avLst/>
          </a:prstGeom>
          <a:ln w="12700">
            <a:solidFill>
              <a:srgbClr val="00B050"/>
            </a:solidFill>
          </a:ln>
        </p:spPr>
      </p:pic>
      <p:sp>
        <p:nvSpPr>
          <p:cNvPr id="233" name="32位加减法"/>
          <p:cNvSpPr txBox="1"/>
          <p:nvPr/>
        </p:nvSpPr>
        <p:spPr>
          <a:xfrm>
            <a:off x="10214886" y="4271079"/>
            <a:ext cx="1700980" cy="549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32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位加减法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2"/>
      <p:bldP build="whole" bldLvl="1" animBg="1" rev="0" advAuto="0" spid="233" grpId="1"/>
      <p:bldP build="whole" bldLvl="1" animBg="1" rev="0" advAuto="0" spid="231" grpId="4"/>
      <p:bldP build="whole" bldLvl="1" animBg="1" rev="0" advAuto="0" spid="230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P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defRPr spc="-99" sz="4969"/>
            </a:lvl1pPr>
          </a:lstStyle>
          <a:p>
            <a:pPr/>
            <a:r>
              <a:t>CPU</a:t>
            </a:r>
          </a:p>
        </p:txBody>
      </p:sp>
      <p:sp>
        <p:nvSpPr>
          <p:cNvPr id="236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8" name="image19.tif" descr="image19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5766" y="1573671"/>
            <a:ext cx="10733001" cy="813820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1" name="成组"/>
          <p:cNvGrpSpPr/>
          <p:nvPr/>
        </p:nvGrpSpPr>
        <p:grpSpPr>
          <a:xfrm>
            <a:off x="1498255" y="3238218"/>
            <a:ext cx="10008288" cy="4198867"/>
            <a:chOff x="0" y="0"/>
            <a:chExt cx="10008286" cy="4198866"/>
          </a:xfrm>
        </p:grpSpPr>
        <p:sp>
          <p:nvSpPr>
            <p:cNvPr id="239" name="圆角矩形"/>
            <p:cNvSpPr/>
            <p:nvPr/>
          </p:nvSpPr>
          <p:spPr>
            <a:xfrm>
              <a:off x="0" y="0"/>
              <a:ext cx="10008287" cy="4198867"/>
            </a:xfrm>
            <a:prstGeom prst="roundRect">
              <a:avLst>
                <a:gd name="adj" fmla="val 16667"/>
              </a:avLst>
            </a:prstGeom>
            <a:solidFill>
              <a:srgbClr val="217BAA"/>
            </a:solidFill>
            <a:ln w="25400" cap="flat">
              <a:solidFill>
                <a:srgbClr val="185A7C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1" sz="5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0" name="CPU可以执行的各种运算和操作…"/>
            <p:cNvSpPr txBox="1"/>
            <p:nvPr/>
          </p:nvSpPr>
          <p:spPr>
            <a:xfrm>
              <a:off x="204972" y="779422"/>
              <a:ext cx="9598342" cy="2640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defTabSz="1300480">
                <a:defRPr b="1" sz="5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CPU</a:t>
              </a: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可以执行的各种运算和操作</a:t>
              </a:r>
            </a:p>
            <a:p>
              <a:pPr defTabSz="1300480">
                <a:defRPr b="1" sz="5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b="0">
                  <a:latin typeface="Wingdings"/>
                  <a:ea typeface="Wingdings"/>
                  <a:cs typeface="Wingdings"/>
                  <a:sym typeface="Wingdings"/>
                </a:rPr>
                <a:t></a:t>
              </a:r>
            </a:p>
            <a:p>
              <a:pPr defTabSz="1300480">
                <a:defRPr b="1" sz="5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指令集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计算机系统的层次结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计算机系统的层次结构</a:t>
            </a:r>
          </a:p>
        </p:txBody>
      </p:sp>
      <p:sp>
        <p:nvSpPr>
          <p:cNvPr id="244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48" name="成组"/>
          <p:cNvGrpSpPr/>
          <p:nvPr/>
        </p:nvGrpSpPr>
        <p:grpSpPr>
          <a:xfrm>
            <a:off x="1381832" y="8666020"/>
            <a:ext cx="6861563" cy="921704"/>
            <a:chOff x="0" y="0"/>
            <a:chExt cx="6861562" cy="921702"/>
          </a:xfrm>
        </p:grpSpPr>
        <p:sp>
          <p:nvSpPr>
            <p:cNvPr id="246" name="矩形"/>
            <p:cNvSpPr/>
            <p:nvPr/>
          </p:nvSpPr>
          <p:spPr>
            <a:xfrm>
              <a:off x="-1" y="-1"/>
              <a:ext cx="6861564" cy="921704"/>
            </a:xfrm>
            <a:prstGeom prst="rect">
              <a:avLst/>
            </a:prstGeom>
            <a:solidFill>
              <a:srgbClr val="031F44"/>
            </a:solidFill>
            <a:ln w="25400" cap="flat">
              <a:solidFill>
                <a:srgbClr val="185A7C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3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7" name="逻辑层：逻辑运算、门电路"/>
            <p:cNvSpPr txBox="1"/>
            <p:nvPr/>
          </p:nvSpPr>
          <p:spPr>
            <a:xfrm>
              <a:off x="-1" y="91027"/>
              <a:ext cx="6861564" cy="739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algn="l" defTabSz="1300480">
                <a:defRPr sz="3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逻辑层：逻辑运算、门电路</a:t>
              </a:r>
            </a:p>
          </p:txBody>
        </p:sp>
      </p:grpSp>
      <p:grpSp>
        <p:nvGrpSpPr>
          <p:cNvPr id="251" name="成组"/>
          <p:cNvGrpSpPr/>
          <p:nvPr/>
        </p:nvGrpSpPr>
        <p:grpSpPr>
          <a:xfrm>
            <a:off x="1381832" y="6105736"/>
            <a:ext cx="6861563" cy="921704"/>
            <a:chOff x="0" y="0"/>
            <a:chExt cx="6861562" cy="921702"/>
          </a:xfrm>
        </p:grpSpPr>
        <p:sp>
          <p:nvSpPr>
            <p:cNvPr id="249" name="矩形"/>
            <p:cNvSpPr/>
            <p:nvPr/>
          </p:nvSpPr>
          <p:spPr>
            <a:xfrm>
              <a:off x="-1" y="-1"/>
              <a:ext cx="6861564" cy="921704"/>
            </a:xfrm>
            <a:prstGeom prst="rect">
              <a:avLst/>
            </a:prstGeom>
            <a:solidFill>
              <a:srgbClr val="0B87D6"/>
            </a:solidFill>
            <a:ln w="25400" cap="flat">
              <a:solidFill>
                <a:srgbClr val="429858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3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0" name="指令系统层：指令集"/>
            <p:cNvSpPr txBox="1"/>
            <p:nvPr/>
          </p:nvSpPr>
          <p:spPr>
            <a:xfrm>
              <a:off x="-1" y="91027"/>
              <a:ext cx="6861564" cy="739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algn="l" defTabSz="1300480">
                <a:defRPr sz="3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指令系统层：指令集</a:t>
              </a:r>
            </a:p>
          </p:txBody>
        </p:sp>
      </p:grpSp>
      <p:grpSp>
        <p:nvGrpSpPr>
          <p:cNvPr id="254" name="成组"/>
          <p:cNvGrpSpPr/>
          <p:nvPr/>
        </p:nvGrpSpPr>
        <p:grpSpPr>
          <a:xfrm>
            <a:off x="1381832" y="7590700"/>
            <a:ext cx="6861563" cy="921704"/>
            <a:chOff x="0" y="0"/>
            <a:chExt cx="6861562" cy="921702"/>
          </a:xfrm>
        </p:grpSpPr>
        <p:sp>
          <p:nvSpPr>
            <p:cNvPr id="252" name="矩形"/>
            <p:cNvSpPr/>
            <p:nvPr/>
          </p:nvSpPr>
          <p:spPr>
            <a:xfrm>
              <a:off x="-1" y="-1"/>
              <a:ext cx="6861564" cy="921704"/>
            </a:xfrm>
            <a:prstGeom prst="rect">
              <a:avLst/>
            </a:prstGeom>
            <a:solidFill>
              <a:srgbClr val="06446B"/>
            </a:solidFill>
            <a:ln w="25400" cap="flat">
              <a:solidFill>
                <a:srgbClr val="32609A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3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3" name="微体系结构层：指令的执行与实现"/>
            <p:cNvSpPr txBox="1"/>
            <p:nvPr/>
          </p:nvSpPr>
          <p:spPr>
            <a:xfrm>
              <a:off x="-1" y="91027"/>
              <a:ext cx="6861564" cy="739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algn="l" defTabSz="1300480">
                <a:defRPr sz="3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微体系结构层：指令的执行与实现</a:t>
              </a:r>
            </a:p>
          </p:txBody>
        </p:sp>
      </p:grpSp>
      <p:sp>
        <p:nvSpPr>
          <p:cNvPr id="255" name="线条"/>
          <p:cNvSpPr/>
          <p:nvPr/>
        </p:nvSpPr>
        <p:spPr>
          <a:xfrm>
            <a:off x="767362" y="6617793"/>
            <a:ext cx="303557" cy="2969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18"/>
                  <a:pt x="10800" y="21416"/>
                </a:cubicBezTo>
                <a:lnTo>
                  <a:pt x="10800" y="10984"/>
                </a:lnTo>
                <a:cubicBezTo>
                  <a:pt x="10800" y="10882"/>
                  <a:pt x="5965" y="10800"/>
                  <a:pt x="0" y="10800"/>
                </a:cubicBezTo>
                <a:cubicBezTo>
                  <a:pt x="5965" y="10800"/>
                  <a:pt x="10800" y="10718"/>
                  <a:pt x="10800" y="10616"/>
                </a:cubicBezTo>
                <a:lnTo>
                  <a:pt x="10800" y="184"/>
                </a:lnTo>
                <a:cubicBezTo>
                  <a:pt x="10800" y="82"/>
                  <a:pt x="15635" y="0"/>
                  <a:pt x="21600" y="0"/>
                </a:cubicBezTo>
              </a:path>
            </a:pathLst>
          </a:custGeom>
          <a:ln w="12700">
            <a:solidFill>
              <a:srgbClr val="217BAA"/>
            </a:solidFill>
          </a:ln>
        </p:spPr>
        <p:txBody>
          <a:bodyPr lIns="65023" tIns="65023" rIns="65023" bIns="65023" anchor="ctr"/>
          <a:lstStyle/>
          <a:p>
            <a:pPr defTabSz="1300480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6" name="硬件"/>
          <p:cNvSpPr txBox="1"/>
          <p:nvPr/>
        </p:nvSpPr>
        <p:spPr>
          <a:xfrm>
            <a:off x="-5680" y="7539495"/>
            <a:ext cx="1107949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硬件</a:t>
            </a:r>
          </a:p>
        </p:txBody>
      </p:sp>
      <p:sp>
        <p:nvSpPr>
          <p:cNvPr id="257" name="线条"/>
          <p:cNvSpPr/>
          <p:nvPr/>
        </p:nvSpPr>
        <p:spPr>
          <a:xfrm>
            <a:off x="776245" y="2753177"/>
            <a:ext cx="294674" cy="3762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37"/>
                  <a:pt x="10800" y="21459"/>
                </a:cubicBezTo>
                <a:lnTo>
                  <a:pt x="10800" y="10941"/>
                </a:lnTo>
                <a:cubicBezTo>
                  <a:pt x="10800" y="10863"/>
                  <a:pt x="5965" y="10800"/>
                  <a:pt x="0" y="10800"/>
                </a:cubicBezTo>
                <a:cubicBezTo>
                  <a:pt x="5965" y="10800"/>
                  <a:pt x="10800" y="10737"/>
                  <a:pt x="10800" y="10659"/>
                </a:cubicBezTo>
                <a:lnTo>
                  <a:pt x="10800" y="141"/>
                </a:lnTo>
                <a:cubicBezTo>
                  <a:pt x="10800" y="63"/>
                  <a:pt x="15635" y="0"/>
                  <a:pt x="21600" y="0"/>
                </a:cubicBezTo>
              </a:path>
            </a:pathLst>
          </a:custGeom>
          <a:ln w="12700">
            <a:solidFill>
              <a:srgbClr val="217BAA"/>
            </a:solidFill>
          </a:ln>
        </p:spPr>
        <p:txBody>
          <a:bodyPr lIns="65023" tIns="65023" rIns="65023" bIns="65023" anchor="ctr"/>
          <a:lstStyle/>
          <a:p>
            <a:pPr defTabSz="1300480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8" name="软件"/>
          <p:cNvSpPr txBox="1"/>
          <p:nvPr/>
        </p:nvSpPr>
        <p:spPr>
          <a:xfrm>
            <a:off x="3202" y="3674879"/>
            <a:ext cx="1107949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软件</a:t>
            </a:r>
          </a:p>
        </p:txBody>
      </p:sp>
      <p:sp>
        <p:nvSpPr>
          <p:cNvPr id="259" name="离散数学"/>
          <p:cNvSpPr/>
          <p:nvPr/>
        </p:nvSpPr>
        <p:spPr>
          <a:xfrm>
            <a:off x="9429005" y="8869090"/>
            <a:ext cx="1374649" cy="561849"/>
          </a:xfrm>
          <a:prstGeom prst="rect">
            <a:avLst/>
          </a:prstGeom>
          <a:solidFill>
            <a:srgbClr val="BDECC9"/>
          </a:solidFill>
          <a:ln w="12700">
            <a:solidFill>
              <a:srgbClr val="4584D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solidFill>
                  <a:srgbClr val="002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离散数学</a:t>
            </a:r>
          </a:p>
        </p:txBody>
      </p:sp>
      <p:sp>
        <p:nvSpPr>
          <p:cNvPr id="260" name="数字逻辑"/>
          <p:cNvSpPr/>
          <p:nvPr/>
        </p:nvSpPr>
        <p:spPr>
          <a:xfrm>
            <a:off x="11315736" y="8870843"/>
            <a:ext cx="1374649" cy="561849"/>
          </a:xfrm>
          <a:prstGeom prst="rect">
            <a:avLst/>
          </a:prstGeom>
          <a:solidFill>
            <a:srgbClr val="BDECC9"/>
          </a:solidFill>
          <a:ln w="12700">
            <a:solidFill>
              <a:srgbClr val="4584D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solidFill>
                  <a:srgbClr val="002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数字逻辑</a:t>
            </a:r>
          </a:p>
        </p:txBody>
      </p:sp>
      <p:sp>
        <p:nvSpPr>
          <p:cNvPr id="261" name="计算机组成原理"/>
          <p:cNvSpPr/>
          <p:nvPr/>
        </p:nvSpPr>
        <p:spPr>
          <a:xfrm>
            <a:off x="10285068" y="6341878"/>
            <a:ext cx="2289049" cy="561849"/>
          </a:xfrm>
          <a:prstGeom prst="rect">
            <a:avLst/>
          </a:prstGeom>
          <a:solidFill>
            <a:srgbClr val="BDECC9"/>
          </a:solidFill>
          <a:ln w="12700">
            <a:solidFill>
              <a:srgbClr val="4584D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solidFill>
                  <a:srgbClr val="002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计算机组成原理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Subtype="10" presetID="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Subtype="10" presetID="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10" presetID="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ntr" nodeType="afterEffect" presetSubtype="10" presetID="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9" grpId="5"/>
      <p:bldP build="whole" bldLvl="1" animBg="1" rev="0" advAuto="0" spid="258" grpId="8"/>
      <p:bldP build="whole" bldLvl="1" animBg="1" rev="0" advAuto="0" spid="256" grpId="3"/>
      <p:bldP build="whole" bldLvl="1" animBg="1" rev="0" advAuto="0" spid="255" grpId="2"/>
      <p:bldP build="whole" bldLvl="1" animBg="1" rev="0" advAuto="0" spid="254" grpId="1"/>
      <p:bldP build="whole" bldLvl="1" animBg="1" rev="0" advAuto="0" spid="261" grpId="4"/>
      <p:bldP build="whole" bldLvl="1" animBg="1" rev="0" advAuto="0" spid="260" grpId="6"/>
      <p:bldP build="whole" bldLvl="1" animBg="1" rev="0" advAuto="0" spid="257" grpId="7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操作计算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操作计算机</a:t>
            </a:r>
          </a:p>
        </p:txBody>
      </p:sp>
      <p:sp>
        <p:nvSpPr>
          <p:cNvPr id="264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6" name="image20.tif" descr="image20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128" y="7305874"/>
            <a:ext cx="7535297" cy="2370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image21.tif" descr="image2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61334" y="4157552"/>
            <a:ext cx="7111965" cy="2737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image22.tif" descr="image22.t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30205" y="1573671"/>
            <a:ext cx="6886189" cy="2173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2" name="成组"/>
          <p:cNvGrpSpPr/>
          <p:nvPr/>
        </p:nvGrpSpPr>
        <p:grpSpPr>
          <a:xfrm>
            <a:off x="8063745" y="6445941"/>
            <a:ext cx="1525342" cy="1736303"/>
            <a:chOff x="0" y="0"/>
            <a:chExt cx="1525341" cy="1736302"/>
          </a:xfrm>
        </p:grpSpPr>
        <p:sp>
          <p:nvSpPr>
            <p:cNvPr id="269" name="形状"/>
            <p:cNvSpPr/>
            <p:nvPr/>
          </p:nvSpPr>
          <p:spPr>
            <a:xfrm rot="18125193">
              <a:off x="4252" y="443482"/>
              <a:ext cx="1516838" cy="84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2" fill="norm" stroke="1" extrusionOk="0">
                  <a:moveTo>
                    <a:pt x="18852" y="0"/>
                  </a:moveTo>
                  <a:lnTo>
                    <a:pt x="21600" y="5020"/>
                  </a:lnTo>
                  <a:lnTo>
                    <a:pt x="20088" y="5020"/>
                  </a:lnTo>
                  <a:cubicBezTo>
                    <a:pt x="18956" y="15174"/>
                    <a:pt x="14641" y="21600"/>
                    <a:pt x="10182" y="19772"/>
                  </a:cubicBezTo>
                  <a:cubicBezTo>
                    <a:pt x="13526" y="18400"/>
                    <a:pt x="16216" y="12635"/>
                    <a:pt x="17065" y="5020"/>
                  </a:cubicBezTo>
                  <a:lnTo>
                    <a:pt x="15553" y="5020"/>
                  </a:lnTo>
                  <a:close/>
                  <a:moveTo>
                    <a:pt x="8670" y="20079"/>
                  </a:moveTo>
                  <a:cubicBezTo>
                    <a:pt x="3882" y="20079"/>
                    <a:pt x="0" y="11089"/>
                    <a:pt x="0" y="0"/>
                  </a:cubicBezTo>
                  <a:lnTo>
                    <a:pt x="3023" y="0"/>
                  </a:lnTo>
                  <a:cubicBezTo>
                    <a:pt x="3023" y="11089"/>
                    <a:pt x="6905" y="20079"/>
                    <a:pt x="11693" y="20079"/>
                  </a:cubicBezTo>
                  <a:close/>
                </a:path>
              </a:pathLst>
            </a:custGeom>
            <a:solidFill>
              <a:srgbClr val="217BAA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0" name="形状"/>
            <p:cNvSpPr/>
            <p:nvPr/>
          </p:nvSpPr>
          <p:spPr>
            <a:xfrm rot="18125193">
              <a:off x="167270" y="738213"/>
              <a:ext cx="821164" cy="84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015" y="21600"/>
                  </a:moveTo>
                  <a:cubicBezTo>
                    <a:pt x="7170" y="21600"/>
                    <a:pt x="0" y="11929"/>
                    <a:pt x="0" y="0"/>
                  </a:cubicBezTo>
                  <a:lnTo>
                    <a:pt x="5585" y="0"/>
                  </a:lnTo>
                  <a:cubicBezTo>
                    <a:pt x="5585" y="11929"/>
                    <a:pt x="12755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1" name="线条"/>
            <p:cNvSpPr/>
            <p:nvPr/>
          </p:nvSpPr>
          <p:spPr>
            <a:xfrm rot="18125193">
              <a:off x="4204" y="443509"/>
              <a:ext cx="1516838" cy="84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82" y="21269"/>
                  </a:moveTo>
                  <a:cubicBezTo>
                    <a:pt x="13526" y="19794"/>
                    <a:pt x="16216" y="13592"/>
                    <a:pt x="17065" y="5400"/>
                  </a:cubicBezTo>
                  <a:lnTo>
                    <a:pt x="15553" y="5400"/>
                  </a:lnTo>
                  <a:lnTo>
                    <a:pt x="18852" y="0"/>
                  </a:lnTo>
                  <a:lnTo>
                    <a:pt x="21600" y="5400"/>
                  </a:lnTo>
                  <a:lnTo>
                    <a:pt x="20088" y="5400"/>
                  </a:lnTo>
                  <a:cubicBezTo>
                    <a:pt x="19100" y="14937"/>
                    <a:pt x="15647" y="21600"/>
                    <a:pt x="11693" y="21600"/>
                  </a:cubicBezTo>
                  <a:lnTo>
                    <a:pt x="8670" y="21600"/>
                  </a:lnTo>
                  <a:cubicBezTo>
                    <a:pt x="3882" y="21600"/>
                    <a:pt x="0" y="11929"/>
                    <a:pt x="0" y="0"/>
                  </a:cubicBezTo>
                  <a:lnTo>
                    <a:pt x="3023" y="0"/>
                  </a:lnTo>
                  <a:cubicBezTo>
                    <a:pt x="3023" y="11929"/>
                    <a:pt x="6905" y="21600"/>
                    <a:pt x="11693" y="21600"/>
                  </a:cubicBezTo>
                </a:path>
              </a:pathLst>
            </a:custGeom>
            <a:noFill/>
            <a:ln w="25400" cap="flat">
              <a:solidFill>
                <a:srgbClr val="185A7C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73" name="机器语言"/>
          <p:cNvSpPr txBox="1"/>
          <p:nvPr/>
        </p:nvSpPr>
        <p:spPr>
          <a:xfrm>
            <a:off x="7995424" y="8491201"/>
            <a:ext cx="2073149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solidFill>
                  <a:srgbClr val="C0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机器语言</a:t>
            </a:r>
          </a:p>
        </p:txBody>
      </p:sp>
      <p:sp>
        <p:nvSpPr>
          <p:cNvPr id="274" name="汇编语言"/>
          <p:cNvSpPr txBox="1"/>
          <p:nvPr/>
        </p:nvSpPr>
        <p:spPr>
          <a:xfrm>
            <a:off x="9573299" y="5581761"/>
            <a:ext cx="2073149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solidFill>
                  <a:srgbClr val="C0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汇编语言</a:t>
            </a:r>
          </a:p>
        </p:txBody>
      </p:sp>
      <p:sp>
        <p:nvSpPr>
          <p:cNvPr id="275" name="高级语言"/>
          <p:cNvSpPr txBox="1"/>
          <p:nvPr/>
        </p:nvSpPr>
        <p:spPr>
          <a:xfrm>
            <a:off x="10725979" y="813158"/>
            <a:ext cx="2073149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solidFill>
                  <a:srgbClr val="C0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高级语言</a:t>
            </a:r>
          </a:p>
        </p:txBody>
      </p:sp>
      <p:grpSp>
        <p:nvGrpSpPr>
          <p:cNvPr id="279" name="成组"/>
          <p:cNvGrpSpPr/>
          <p:nvPr/>
        </p:nvGrpSpPr>
        <p:grpSpPr>
          <a:xfrm>
            <a:off x="9369917" y="3288994"/>
            <a:ext cx="1525343" cy="1736304"/>
            <a:chOff x="0" y="0"/>
            <a:chExt cx="1525341" cy="1736302"/>
          </a:xfrm>
        </p:grpSpPr>
        <p:sp>
          <p:nvSpPr>
            <p:cNvPr id="276" name="形状"/>
            <p:cNvSpPr/>
            <p:nvPr/>
          </p:nvSpPr>
          <p:spPr>
            <a:xfrm rot="18125193">
              <a:off x="4252" y="443482"/>
              <a:ext cx="1516838" cy="84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2" fill="norm" stroke="1" extrusionOk="0">
                  <a:moveTo>
                    <a:pt x="18852" y="0"/>
                  </a:moveTo>
                  <a:lnTo>
                    <a:pt x="21600" y="5020"/>
                  </a:lnTo>
                  <a:lnTo>
                    <a:pt x="20088" y="5020"/>
                  </a:lnTo>
                  <a:cubicBezTo>
                    <a:pt x="18956" y="15174"/>
                    <a:pt x="14641" y="21600"/>
                    <a:pt x="10182" y="19772"/>
                  </a:cubicBezTo>
                  <a:cubicBezTo>
                    <a:pt x="13526" y="18400"/>
                    <a:pt x="16216" y="12635"/>
                    <a:pt x="17065" y="5020"/>
                  </a:cubicBezTo>
                  <a:lnTo>
                    <a:pt x="15553" y="5020"/>
                  </a:lnTo>
                  <a:close/>
                  <a:moveTo>
                    <a:pt x="8670" y="20079"/>
                  </a:moveTo>
                  <a:cubicBezTo>
                    <a:pt x="3882" y="20079"/>
                    <a:pt x="0" y="11089"/>
                    <a:pt x="0" y="0"/>
                  </a:cubicBezTo>
                  <a:lnTo>
                    <a:pt x="3023" y="0"/>
                  </a:lnTo>
                  <a:cubicBezTo>
                    <a:pt x="3023" y="11089"/>
                    <a:pt x="6905" y="20079"/>
                    <a:pt x="11693" y="20079"/>
                  </a:cubicBezTo>
                  <a:close/>
                </a:path>
              </a:pathLst>
            </a:custGeom>
            <a:solidFill>
              <a:srgbClr val="217BAA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7" name="形状"/>
            <p:cNvSpPr/>
            <p:nvPr/>
          </p:nvSpPr>
          <p:spPr>
            <a:xfrm rot="18125193">
              <a:off x="167270" y="738213"/>
              <a:ext cx="821164" cy="84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015" y="21600"/>
                  </a:moveTo>
                  <a:cubicBezTo>
                    <a:pt x="7170" y="21600"/>
                    <a:pt x="0" y="11929"/>
                    <a:pt x="0" y="0"/>
                  </a:cubicBezTo>
                  <a:lnTo>
                    <a:pt x="5585" y="0"/>
                  </a:lnTo>
                  <a:cubicBezTo>
                    <a:pt x="5585" y="11929"/>
                    <a:pt x="12755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8" name="线条"/>
            <p:cNvSpPr/>
            <p:nvPr/>
          </p:nvSpPr>
          <p:spPr>
            <a:xfrm rot="18125193">
              <a:off x="4204" y="443509"/>
              <a:ext cx="1516838" cy="84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82" y="21269"/>
                  </a:moveTo>
                  <a:cubicBezTo>
                    <a:pt x="13526" y="19794"/>
                    <a:pt x="16216" y="13592"/>
                    <a:pt x="17065" y="5400"/>
                  </a:cubicBezTo>
                  <a:lnTo>
                    <a:pt x="15553" y="5400"/>
                  </a:lnTo>
                  <a:lnTo>
                    <a:pt x="18852" y="0"/>
                  </a:lnTo>
                  <a:lnTo>
                    <a:pt x="21600" y="5400"/>
                  </a:lnTo>
                  <a:lnTo>
                    <a:pt x="20088" y="5400"/>
                  </a:lnTo>
                  <a:cubicBezTo>
                    <a:pt x="19100" y="14937"/>
                    <a:pt x="15647" y="21600"/>
                    <a:pt x="11693" y="21600"/>
                  </a:cubicBezTo>
                  <a:lnTo>
                    <a:pt x="8670" y="21600"/>
                  </a:lnTo>
                  <a:cubicBezTo>
                    <a:pt x="3882" y="21600"/>
                    <a:pt x="0" y="11929"/>
                    <a:pt x="0" y="0"/>
                  </a:cubicBezTo>
                  <a:lnTo>
                    <a:pt x="3023" y="0"/>
                  </a:lnTo>
                  <a:cubicBezTo>
                    <a:pt x="3023" y="11929"/>
                    <a:pt x="6905" y="21600"/>
                    <a:pt x="11693" y="21600"/>
                  </a:cubicBezTo>
                </a:path>
              </a:pathLst>
            </a:custGeom>
            <a:noFill/>
            <a:ln w="25400" cap="flat">
              <a:solidFill>
                <a:srgbClr val="185A7C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80" name="编译器"/>
          <p:cNvSpPr txBox="1"/>
          <p:nvPr/>
        </p:nvSpPr>
        <p:spPr>
          <a:xfrm>
            <a:off x="3439867" y="3287130"/>
            <a:ext cx="1438149" cy="739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400">
                <a:solidFill>
                  <a:srgbClr val="7030A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编译器</a:t>
            </a:r>
          </a:p>
        </p:txBody>
      </p:sp>
      <p:sp>
        <p:nvSpPr>
          <p:cNvPr id="281" name="汇编器"/>
          <p:cNvSpPr txBox="1"/>
          <p:nvPr/>
        </p:nvSpPr>
        <p:spPr>
          <a:xfrm>
            <a:off x="376719" y="5444339"/>
            <a:ext cx="1438149" cy="739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400">
                <a:solidFill>
                  <a:srgbClr val="7030A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汇编器</a:t>
            </a:r>
          </a:p>
        </p:txBody>
      </p:sp>
      <p:grpSp>
        <p:nvGrpSpPr>
          <p:cNvPr id="285" name="成组"/>
          <p:cNvGrpSpPr/>
          <p:nvPr/>
        </p:nvGrpSpPr>
        <p:grpSpPr>
          <a:xfrm>
            <a:off x="4608866" y="2506082"/>
            <a:ext cx="1727872" cy="1750292"/>
            <a:chOff x="0" y="0"/>
            <a:chExt cx="1727871" cy="1750291"/>
          </a:xfrm>
        </p:grpSpPr>
        <p:sp>
          <p:nvSpPr>
            <p:cNvPr id="282" name="形状"/>
            <p:cNvSpPr/>
            <p:nvPr/>
          </p:nvSpPr>
          <p:spPr>
            <a:xfrm rot="8036321">
              <a:off x="34996" y="474157"/>
              <a:ext cx="1657880" cy="801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09" fill="norm" stroke="1" extrusionOk="0">
                  <a:moveTo>
                    <a:pt x="19273" y="0"/>
                  </a:moveTo>
                  <a:lnTo>
                    <a:pt x="21600" y="5077"/>
                  </a:lnTo>
                  <a:lnTo>
                    <a:pt x="20294" y="5077"/>
                  </a:lnTo>
                  <a:cubicBezTo>
                    <a:pt x="19146" y="15125"/>
                    <a:pt x="14832" y="21600"/>
                    <a:pt x="10290" y="20091"/>
                  </a:cubicBezTo>
                  <a:lnTo>
                    <a:pt x="10290" y="20091"/>
                  </a:lnTo>
                  <a:cubicBezTo>
                    <a:pt x="13866" y="18904"/>
                    <a:pt x="16779" y="12987"/>
                    <a:pt x="17682" y="5077"/>
                  </a:cubicBezTo>
                  <a:lnTo>
                    <a:pt x="16376" y="5077"/>
                  </a:lnTo>
                  <a:close/>
                  <a:moveTo>
                    <a:pt x="8984" y="20307"/>
                  </a:moveTo>
                  <a:cubicBezTo>
                    <a:pt x="4022" y="20307"/>
                    <a:pt x="0" y="11215"/>
                    <a:pt x="0" y="0"/>
                  </a:cubicBezTo>
                  <a:lnTo>
                    <a:pt x="2612" y="0"/>
                  </a:lnTo>
                  <a:cubicBezTo>
                    <a:pt x="2612" y="11215"/>
                    <a:pt x="6634" y="20307"/>
                    <a:pt x="11596" y="20307"/>
                  </a:cubicBezTo>
                  <a:close/>
                </a:path>
              </a:pathLst>
            </a:custGeom>
            <a:solidFill>
              <a:srgbClr val="217BAA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3" name="形状"/>
            <p:cNvSpPr/>
            <p:nvPr/>
          </p:nvSpPr>
          <p:spPr>
            <a:xfrm rot="8036321">
              <a:off x="685370" y="197757"/>
              <a:ext cx="890006" cy="801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35" y="21600"/>
                  </a:moveTo>
                  <a:cubicBezTo>
                    <a:pt x="7492" y="21600"/>
                    <a:pt x="0" y="11929"/>
                    <a:pt x="0" y="0"/>
                  </a:cubicBezTo>
                  <a:lnTo>
                    <a:pt x="4865" y="0"/>
                  </a:lnTo>
                  <a:cubicBezTo>
                    <a:pt x="4865" y="11929"/>
                    <a:pt x="12358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4" name="线条"/>
            <p:cNvSpPr/>
            <p:nvPr/>
          </p:nvSpPr>
          <p:spPr>
            <a:xfrm rot="8036321">
              <a:off x="35024" y="474222"/>
              <a:ext cx="1657879" cy="801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90" y="21371"/>
                  </a:moveTo>
                  <a:lnTo>
                    <a:pt x="10290" y="21371"/>
                  </a:lnTo>
                  <a:cubicBezTo>
                    <a:pt x="13866" y="20107"/>
                    <a:pt x="16779" y="13814"/>
                    <a:pt x="17682" y="5400"/>
                  </a:cubicBezTo>
                  <a:lnTo>
                    <a:pt x="16376" y="5400"/>
                  </a:lnTo>
                  <a:lnTo>
                    <a:pt x="19273" y="0"/>
                  </a:lnTo>
                  <a:lnTo>
                    <a:pt x="21600" y="5400"/>
                  </a:lnTo>
                  <a:lnTo>
                    <a:pt x="20294" y="5400"/>
                  </a:lnTo>
                  <a:cubicBezTo>
                    <a:pt x="19270" y="14937"/>
                    <a:pt x="15692" y="21600"/>
                    <a:pt x="11596" y="21600"/>
                  </a:cubicBezTo>
                  <a:lnTo>
                    <a:pt x="8984" y="21600"/>
                  </a:lnTo>
                  <a:cubicBezTo>
                    <a:pt x="4022" y="21600"/>
                    <a:pt x="0" y="11929"/>
                    <a:pt x="0" y="0"/>
                  </a:cubicBezTo>
                  <a:lnTo>
                    <a:pt x="2612" y="0"/>
                  </a:lnTo>
                  <a:cubicBezTo>
                    <a:pt x="2612" y="11929"/>
                    <a:pt x="6634" y="21600"/>
                    <a:pt x="11596" y="21600"/>
                  </a:cubicBezTo>
                </a:path>
              </a:pathLst>
            </a:custGeom>
            <a:noFill/>
            <a:ln w="25400" cap="flat">
              <a:solidFill>
                <a:srgbClr val="185A7C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89" name="成组"/>
          <p:cNvGrpSpPr/>
          <p:nvPr/>
        </p:nvGrpSpPr>
        <p:grpSpPr>
          <a:xfrm>
            <a:off x="903725" y="5772582"/>
            <a:ext cx="1727873" cy="1750292"/>
            <a:chOff x="0" y="0"/>
            <a:chExt cx="1727871" cy="1750291"/>
          </a:xfrm>
        </p:grpSpPr>
        <p:sp>
          <p:nvSpPr>
            <p:cNvPr id="286" name="形状"/>
            <p:cNvSpPr/>
            <p:nvPr/>
          </p:nvSpPr>
          <p:spPr>
            <a:xfrm rot="8036321">
              <a:off x="34996" y="474157"/>
              <a:ext cx="1657880" cy="801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09" fill="norm" stroke="1" extrusionOk="0">
                  <a:moveTo>
                    <a:pt x="19273" y="0"/>
                  </a:moveTo>
                  <a:lnTo>
                    <a:pt x="21600" y="5077"/>
                  </a:lnTo>
                  <a:lnTo>
                    <a:pt x="20294" y="5077"/>
                  </a:lnTo>
                  <a:cubicBezTo>
                    <a:pt x="19146" y="15125"/>
                    <a:pt x="14832" y="21600"/>
                    <a:pt x="10290" y="20091"/>
                  </a:cubicBezTo>
                  <a:lnTo>
                    <a:pt x="10290" y="20091"/>
                  </a:lnTo>
                  <a:cubicBezTo>
                    <a:pt x="13866" y="18904"/>
                    <a:pt x="16779" y="12987"/>
                    <a:pt x="17682" y="5077"/>
                  </a:cubicBezTo>
                  <a:lnTo>
                    <a:pt x="16376" y="5077"/>
                  </a:lnTo>
                  <a:close/>
                  <a:moveTo>
                    <a:pt x="8984" y="20307"/>
                  </a:moveTo>
                  <a:cubicBezTo>
                    <a:pt x="4022" y="20307"/>
                    <a:pt x="0" y="11215"/>
                    <a:pt x="0" y="0"/>
                  </a:cubicBezTo>
                  <a:lnTo>
                    <a:pt x="2612" y="0"/>
                  </a:lnTo>
                  <a:cubicBezTo>
                    <a:pt x="2612" y="11215"/>
                    <a:pt x="6634" y="20307"/>
                    <a:pt x="11596" y="20307"/>
                  </a:cubicBezTo>
                  <a:close/>
                </a:path>
              </a:pathLst>
            </a:custGeom>
            <a:solidFill>
              <a:srgbClr val="217BAA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7" name="形状"/>
            <p:cNvSpPr/>
            <p:nvPr/>
          </p:nvSpPr>
          <p:spPr>
            <a:xfrm rot="8036321">
              <a:off x="685370" y="197757"/>
              <a:ext cx="890006" cy="801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35" y="21600"/>
                  </a:moveTo>
                  <a:cubicBezTo>
                    <a:pt x="7492" y="21600"/>
                    <a:pt x="0" y="11929"/>
                    <a:pt x="0" y="0"/>
                  </a:cubicBezTo>
                  <a:lnTo>
                    <a:pt x="4865" y="0"/>
                  </a:lnTo>
                  <a:cubicBezTo>
                    <a:pt x="4865" y="11929"/>
                    <a:pt x="12358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8" name="线条"/>
            <p:cNvSpPr/>
            <p:nvPr/>
          </p:nvSpPr>
          <p:spPr>
            <a:xfrm rot="8036321">
              <a:off x="35024" y="474222"/>
              <a:ext cx="1657879" cy="801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90" y="21371"/>
                  </a:moveTo>
                  <a:lnTo>
                    <a:pt x="10290" y="21371"/>
                  </a:lnTo>
                  <a:cubicBezTo>
                    <a:pt x="13866" y="20107"/>
                    <a:pt x="16779" y="13814"/>
                    <a:pt x="17682" y="5400"/>
                  </a:cubicBezTo>
                  <a:lnTo>
                    <a:pt x="16376" y="5400"/>
                  </a:lnTo>
                  <a:lnTo>
                    <a:pt x="19273" y="0"/>
                  </a:lnTo>
                  <a:lnTo>
                    <a:pt x="21600" y="5400"/>
                  </a:lnTo>
                  <a:lnTo>
                    <a:pt x="20294" y="5400"/>
                  </a:lnTo>
                  <a:cubicBezTo>
                    <a:pt x="19270" y="14937"/>
                    <a:pt x="15692" y="21600"/>
                    <a:pt x="11596" y="21600"/>
                  </a:cubicBezTo>
                  <a:lnTo>
                    <a:pt x="8984" y="21600"/>
                  </a:lnTo>
                  <a:cubicBezTo>
                    <a:pt x="4022" y="21600"/>
                    <a:pt x="0" y="11929"/>
                    <a:pt x="0" y="0"/>
                  </a:cubicBezTo>
                  <a:lnTo>
                    <a:pt x="2612" y="0"/>
                  </a:lnTo>
                  <a:cubicBezTo>
                    <a:pt x="2612" y="11929"/>
                    <a:pt x="6634" y="21600"/>
                    <a:pt x="11596" y="21600"/>
                  </a:cubicBezTo>
                </a:path>
              </a:pathLst>
            </a:custGeom>
            <a:noFill/>
            <a:ln w="25400" cap="flat">
              <a:solidFill>
                <a:srgbClr val="185A7C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Subtype="10" presetID="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0" presetID="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Subtype="10" presetID="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ntr" nodeType="afterEffect" presetSubtype="10" presetID="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10" presetID="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4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Class="entr" nodeType="afterEffect" presetSubtype="10" presetID="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4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10" presetID="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5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Class="entr" nodeType="afterEffect" presetSubtype="10" presetID="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5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4" grpId="5"/>
      <p:bldP build="whole" bldLvl="1" animBg="1" rev="0" advAuto="0" spid="279" grpId="6"/>
      <p:bldP build="whole" bldLvl="1" animBg="1" rev="0" advAuto="0" spid="273" grpId="2"/>
      <p:bldP build="whole" bldLvl="1" animBg="1" rev="0" advAuto="0" spid="267" grpId="4"/>
      <p:bldP build="whole" bldLvl="1" animBg="1" rev="0" advAuto="0" spid="268" grpId="7"/>
      <p:bldP build="whole" bldLvl="1" animBg="1" rev="0" advAuto="0" spid="275" grpId="8"/>
      <p:bldP build="whole" bldLvl="1" animBg="1" rev="0" advAuto="0" spid="266" grpId="1"/>
      <p:bldP build="whole" bldLvl="1" animBg="1" rev="0" advAuto="0" spid="285" grpId="9"/>
      <p:bldP build="whole" bldLvl="1" animBg="1" rev="0" advAuto="0" spid="281" grpId="11"/>
      <p:bldP build="whole" bldLvl="1" animBg="1" rev="0" advAuto="0" spid="289" grpId="12"/>
      <p:bldP build="whole" bldLvl="1" animBg="1" rev="0" advAuto="0" spid="280" grpId="10"/>
      <p:bldP build="whole" bldLvl="1" animBg="1" rev="0" advAuto="0" spid="272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课程基本信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课程基本信息</a:t>
            </a:r>
          </a:p>
        </p:txBody>
      </p:sp>
      <p:sp>
        <p:nvSpPr>
          <p:cNvPr id="144" name="学分：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学分：3</a:t>
            </a:r>
          </a:p>
          <a:p>
            <a:pPr/>
            <a:r>
              <a:t>学时：48（课堂教学）+32（上机实验）</a:t>
            </a:r>
          </a:p>
          <a:p>
            <a:pPr/>
            <a:r>
              <a:t>授课时间：1~16周</a:t>
            </a:r>
          </a:p>
          <a:p>
            <a:pPr marL="441017" indent="-322145"/>
            <a:r>
              <a:t>考核：</a:t>
            </a:r>
            <a:r>
              <a:rPr>
                <a:solidFill>
                  <a:srgbClr val="0433FF"/>
                </a:solidFill>
              </a:rPr>
              <a:t>平时作业15%+实验35%+期末考试50%</a:t>
            </a:r>
          </a:p>
        </p:txBody>
      </p:sp>
      <p:sp>
        <p:nvSpPr>
          <p:cNvPr id="145" name="幻灯片编号"/>
          <p:cNvSpPr txBox="1"/>
          <p:nvPr>
            <p:ph type="sldNum" sz="quarter" idx="2"/>
          </p:nvPr>
        </p:nvSpPr>
        <p:spPr>
          <a:xfrm>
            <a:off x="12454416" y="9218083"/>
            <a:ext cx="241402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计算机系统的层次结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计算机系统的层次结构</a:t>
            </a:r>
          </a:p>
        </p:txBody>
      </p:sp>
      <p:sp>
        <p:nvSpPr>
          <p:cNvPr id="292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96" name="成组"/>
          <p:cNvGrpSpPr/>
          <p:nvPr/>
        </p:nvGrpSpPr>
        <p:grpSpPr>
          <a:xfrm>
            <a:off x="1381832" y="8666020"/>
            <a:ext cx="6861563" cy="921704"/>
            <a:chOff x="0" y="0"/>
            <a:chExt cx="6861562" cy="921702"/>
          </a:xfrm>
        </p:grpSpPr>
        <p:sp>
          <p:nvSpPr>
            <p:cNvPr id="294" name="矩形"/>
            <p:cNvSpPr/>
            <p:nvPr/>
          </p:nvSpPr>
          <p:spPr>
            <a:xfrm>
              <a:off x="-1" y="-1"/>
              <a:ext cx="6861564" cy="921704"/>
            </a:xfrm>
            <a:prstGeom prst="rect">
              <a:avLst/>
            </a:prstGeom>
            <a:solidFill>
              <a:srgbClr val="031F44"/>
            </a:solidFill>
            <a:ln w="25400" cap="flat">
              <a:solidFill>
                <a:srgbClr val="185A7C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3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5" name="逻辑层：逻辑运算、门电路"/>
            <p:cNvSpPr txBox="1"/>
            <p:nvPr/>
          </p:nvSpPr>
          <p:spPr>
            <a:xfrm>
              <a:off x="-1" y="91027"/>
              <a:ext cx="6861564" cy="739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algn="l" defTabSz="1300480">
                <a:defRPr sz="3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逻辑层：逻辑运算、门电路</a:t>
              </a:r>
            </a:p>
          </p:txBody>
        </p:sp>
      </p:grpSp>
      <p:grpSp>
        <p:nvGrpSpPr>
          <p:cNvPr id="299" name="成组"/>
          <p:cNvGrpSpPr/>
          <p:nvPr/>
        </p:nvGrpSpPr>
        <p:grpSpPr>
          <a:xfrm>
            <a:off x="1381832" y="6105736"/>
            <a:ext cx="6861563" cy="921704"/>
            <a:chOff x="0" y="0"/>
            <a:chExt cx="6861562" cy="921702"/>
          </a:xfrm>
        </p:grpSpPr>
        <p:sp>
          <p:nvSpPr>
            <p:cNvPr id="297" name="矩形"/>
            <p:cNvSpPr/>
            <p:nvPr/>
          </p:nvSpPr>
          <p:spPr>
            <a:xfrm>
              <a:off x="-1" y="-1"/>
              <a:ext cx="6861564" cy="921704"/>
            </a:xfrm>
            <a:prstGeom prst="rect">
              <a:avLst/>
            </a:prstGeom>
            <a:solidFill>
              <a:srgbClr val="0B87D6"/>
            </a:solidFill>
            <a:ln w="25400" cap="flat">
              <a:solidFill>
                <a:srgbClr val="429858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3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8" name="指令系统层：指令集"/>
            <p:cNvSpPr txBox="1"/>
            <p:nvPr/>
          </p:nvSpPr>
          <p:spPr>
            <a:xfrm>
              <a:off x="-1" y="91027"/>
              <a:ext cx="6861564" cy="739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algn="l" defTabSz="1300480">
                <a:defRPr sz="3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指令系统层：指令集</a:t>
              </a:r>
            </a:p>
          </p:txBody>
        </p:sp>
      </p:grpSp>
      <p:grpSp>
        <p:nvGrpSpPr>
          <p:cNvPr id="302" name="成组"/>
          <p:cNvGrpSpPr/>
          <p:nvPr/>
        </p:nvGrpSpPr>
        <p:grpSpPr>
          <a:xfrm>
            <a:off x="1381832" y="7590700"/>
            <a:ext cx="6861563" cy="921704"/>
            <a:chOff x="0" y="0"/>
            <a:chExt cx="6861562" cy="921702"/>
          </a:xfrm>
        </p:grpSpPr>
        <p:sp>
          <p:nvSpPr>
            <p:cNvPr id="300" name="矩形"/>
            <p:cNvSpPr/>
            <p:nvPr/>
          </p:nvSpPr>
          <p:spPr>
            <a:xfrm>
              <a:off x="-1" y="-1"/>
              <a:ext cx="6861564" cy="921704"/>
            </a:xfrm>
            <a:prstGeom prst="rect">
              <a:avLst/>
            </a:prstGeom>
            <a:solidFill>
              <a:srgbClr val="06446B"/>
            </a:solidFill>
            <a:ln w="25400" cap="flat">
              <a:solidFill>
                <a:srgbClr val="32609A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3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1" name="微体系结构层：指令的执行与实现"/>
            <p:cNvSpPr txBox="1"/>
            <p:nvPr/>
          </p:nvSpPr>
          <p:spPr>
            <a:xfrm>
              <a:off x="-1" y="91027"/>
              <a:ext cx="6861564" cy="739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algn="l" defTabSz="1300480">
                <a:defRPr sz="34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微体系结构层：指令的执行与实现</a:t>
              </a:r>
            </a:p>
          </p:txBody>
        </p:sp>
      </p:grpSp>
      <p:grpSp>
        <p:nvGrpSpPr>
          <p:cNvPr id="305" name="成组"/>
          <p:cNvGrpSpPr/>
          <p:nvPr/>
        </p:nvGrpSpPr>
        <p:grpSpPr>
          <a:xfrm>
            <a:off x="1381830" y="4876799"/>
            <a:ext cx="6861564" cy="921704"/>
            <a:chOff x="0" y="0"/>
            <a:chExt cx="6861562" cy="921702"/>
          </a:xfrm>
        </p:grpSpPr>
        <p:sp>
          <p:nvSpPr>
            <p:cNvPr id="303" name="矩形"/>
            <p:cNvSpPr/>
            <p:nvPr/>
          </p:nvSpPr>
          <p:spPr>
            <a:xfrm>
              <a:off x="-1" y="-1"/>
              <a:ext cx="6861564" cy="921704"/>
            </a:xfrm>
            <a:prstGeom prst="rect">
              <a:avLst/>
            </a:prstGeom>
            <a:solidFill>
              <a:srgbClr val="5BBAF6"/>
            </a:solidFill>
            <a:ln w="25400" cap="flat">
              <a:solidFill>
                <a:srgbClr val="185A7C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34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操作系统层"/>
            <p:cNvSpPr txBox="1"/>
            <p:nvPr/>
          </p:nvSpPr>
          <p:spPr>
            <a:xfrm>
              <a:off x="-1" y="91027"/>
              <a:ext cx="6861564" cy="739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algn="l" defTabSz="1300480">
                <a:defRPr sz="3400">
                  <a:solidFill>
                    <a:srgbClr val="C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操作系统层</a:t>
              </a:r>
            </a:p>
          </p:txBody>
        </p:sp>
      </p:grpSp>
      <p:grpSp>
        <p:nvGrpSpPr>
          <p:cNvPr id="308" name="成组"/>
          <p:cNvGrpSpPr/>
          <p:nvPr/>
        </p:nvGrpSpPr>
        <p:grpSpPr>
          <a:xfrm>
            <a:off x="1381830" y="3804690"/>
            <a:ext cx="6861564" cy="921703"/>
            <a:chOff x="0" y="0"/>
            <a:chExt cx="6861562" cy="921702"/>
          </a:xfrm>
        </p:grpSpPr>
        <p:sp>
          <p:nvSpPr>
            <p:cNvPr id="306" name="矩形"/>
            <p:cNvSpPr/>
            <p:nvPr/>
          </p:nvSpPr>
          <p:spPr>
            <a:xfrm>
              <a:off x="-1" y="-1"/>
              <a:ext cx="6861564" cy="921704"/>
            </a:xfrm>
            <a:prstGeom prst="rect">
              <a:avLst/>
            </a:prstGeom>
            <a:solidFill>
              <a:srgbClr val="9BD5FA"/>
            </a:solidFill>
            <a:ln w="25400" cap="flat">
              <a:solidFill>
                <a:srgbClr val="185A7C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34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7" name="高级语言层"/>
            <p:cNvSpPr txBox="1"/>
            <p:nvPr/>
          </p:nvSpPr>
          <p:spPr>
            <a:xfrm>
              <a:off x="-1" y="91027"/>
              <a:ext cx="6861564" cy="739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algn="l" defTabSz="1300480">
                <a:defRPr sz="3400">
                  <a:solidFill>
                    <a:srgbClr val="C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高级语言层</a:t>
              </a:r>
            </a:p>
          </p:txBody>
        </p:sp>
      </p:grpSp>
      <p:grpSp>
        <p:nvGrpSpPr>
          <p:cNvPr id="311" name="成组"/>
          <p:cNvGrpSpPr/>
          <p:nvPr/>
        </p:nvGrpSpPr>
        <p:grpSpPr>
          <a:xfrm>
            <a:off x="1381830" y="2713178"/>
            <a:ext cx="6861564" cy="921704"/>
            <a:chOff x="0" y="0"/>
            <a:chExt cx="6861562" cy="921702"/>
          </a:xfrm>
        </p:grpSpPr>
        <p:sp>
          <p:nvSpPr>
            <p:cNvPr id="309" name="矩形"/>
            <p:cNvSpPr/>
            <p:nvPr/>
          </p:nvSpPr>
          <p:spPr>
            <a:xfrm>
              <a:off x="-1" y="-1"/>
              <a:ext cx="6861564" cy="921704"/>
            </a:xfrm>
            <a:prstGeom prst="rect">
              <a:avLst/>
            </a:prstGeom>
            <a:solidFill>
              <a:srgbClr val="C6E7FC"/>
            </a:solidFill>
            <a:ln w="25400" cap="flat">
              <a:solidFill>
                <a:srgbClr val="185A7C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34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0" name="算法层"/>
            <p:cNvSpPr txBox="1"/>
            <p:nvPr/>
          </p:nvSpPr>
          <p:spPr>
            <a:xfrm>
              <a:off x="-1" y="91027"/>
              <a:ext cx="6861564" cy="739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algn="l" defTabSz="1300480">
                <a:defRPr sz="3400">
                  <a:solidFill>
                    <a:srgbClr val="C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算法层</a:t>
              </a:r>
            </a:p>
          </p:txBody>
        </p:sp>
      </p:grpSp>
      <p:sp>
        <p:nvSpPr>
          <p:cNvPr id="312" name="离散数学"/>
          <p:cNvSpPr/>
          <p:nvPr/>
        </p:nvSpPr>
        <p:spPr>
          <a:xfrm>
            <a:off x="9429005" y="8869090"/>
            <a:ext cx="1374649" cy="561849"/>
          </a:xfrm>
          <a:prstGeom prst="rect">
            <a:avLst/>
          </a:prstGeom>
          <a:solidFill>
            <a:srgbClr val="BDECC9"/>
          </a:solidFill>
          <a:ln w="12700">
            <a:solidFill>
              <a:srgbClr val="4584D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solidFill>
                  <a:srgbClr val="002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离散数学</a:t>
            </a:r>
          </a:p>
        </p:txBody>
      </p:sp>
      <p:sp>
        <p:nvSpPr>
          <p:cNvPr id="313" name="数字逻辑"/>
          <p:cNvSpPr/>
          <p:nvPr/>
        </p:nvSpPr>
        <p:spPr>
          <a:xfrm>
            <a:off x="11315736" y="8870843"/>
            <a:ext cx="1374649" cy="561849"/>
          </a:xfrm>
          <a:prstGeom prst="rect">
            <a:avLst/>
          </a:prstGeom>
          <a:solidFill>
            <a:srgbClr val="BDECC9"/>
          </a:solidFill>
          <a:ln w="12700">
            <a:solidFill>
              <a:srgbClr val="4584D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solidFill>
                  <a:srgbClr val="002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数字逻辑</a:t>
            </a:r>
          </a:p>
        </p:txBody>
      </p:sp>
      <p:sp>
        <p:nvSpPr>
          <p:cNvPr id="314" name="计算机组成原理"/>
          <p:cNvSpPr/>
          <p:nvPr/>
        </p:nvSpPr>
        <p:spPr>
          <a:xfrm>
            <a:off x="10285068" y="6341878"/>
            <a:ext cx="2289049" cy="561849"/>
          </a:xfrm>
          <a:prstGeom prst="rect">
            <a:avLst/>
          </a:prstGeom>
          <a:solidFill>
            <a:srgbClr val="BDECC9"/>
          </a:solidFill>
          <a:ln w="12700">
            <a:solidFill>
              <a:srgbClr val="4584D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solidFill>
                  <a:srgbClr val="002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计算机组成原理</a:t>
            </a:r>
          </a:p>
        </p:txBody>
      </p:sp>
      <p:sp>
        <p:nvSpPr>
          <p:cNvPr id="315" name="线条"/>
          <p:cNvSpPr/>
          <p:nvPr/>
        </p:nvSpPr>
        <p:spPr>
          <a:xfrm>
            <a:off x="767362" y="6617793"/>
            <a:ext cx="303557" cy="2969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18"/>
                  <a:pt x="10800" y="21416"/>
                </a:cubicBezTo>
                <a:lnTo>
                  <a:pt x="10800" y="10984"/>
                </a:lnTo>
                <a:cubicBezTo>
                  <a:pt x="10800" y="10882"/>
                  <a:pt x="5965" y="10800"/>
                  <a:pt x="0" y="10800"/>
                </a:cubicBezTo>
                <a:cubicBezTo>
                  <a:pt x="5965" y="10800"/>
                  <a:pt x="10800" y="10718"/>
                  <a:pt x="10800" y="10616"/>
                </a:cubicBezTo>
                <a:lnTo>
                  <a:pt x="10800" y="184"/>
                </a:lnTo>
                <a:cubicBezTo>
                  <a:pt x="10800" y="82"/>
                  <a:pt x="15635" y="0"/>
                  <a:pt x="21600" y="0"/>
                </a:cubicBezTo>
              </a:path>
            </a:pathLst>
          </a:custGeom>
          <a:ln w="12700">
            <a:solidFill>
              <a:srgbClr val="217BAA"/>
            </a:solidFill>
          </a:ln>
        </p:spPr>
        <p:txBody>
          <a:bodyPr lIns="65023" tIns="65023" rIns="65023" bIns="65023" anchor="ctr"/>
          <a:lstStyle/>
          <a:p>
            <a:pPr defTabSz="1300480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6" name="硬件"/>
          <p:cNvSpPr txBox="1"/>
          <p:nvPr/>
        </p:nvSpPr>
        <p:spPr>
          <a:xfrm>
            <a:off x="-5680" y="7539495"/>
            <a:ext cx="1107949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硬件</a:t>
            </a:r>
          </a:p>
        </p:txBody>
      </p:sp>
      <p:sp>
        <p:nvSpPr>
          <p:cNvPr id="317" name="线条"/>
          <p:cNvSpPr/>
          <p:nvPr/>
        </p:nvSpPr>
        <p:spPr>
          <a:xfrm>
            <a:off x="776245" y="2214104"/>
            <a:ext cx="294674" cy="4301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45"/>
                  <a:pt x="10800" y="21477"/>
                </a:cubicBezTo>
                <a:lnTo>
                  <a:pt x="10800" y="10923"/>
                </a:lnTo>
                <a:cubicBezTo>
                  <a:pt x="10800" y="10855"/>
                  <a:pt x="5965" y="10800"/>
                  <a:pt x="0" y="10800"/>
                </a:cubicBezTo>
                <a:cubicBezTo>
                  <a:pt x="5965" y="10800"/>
                  <a:pt x="10800" y="10745"/>
                  <a:pt x="10800" y="10677"/>
                </a:cubicBezTo>
                <a:lnTo>
                  <a:pt x="10800" y="123"/>
                </a:lnTo>
                <a:cubicBezTo>
                  <a:pt x="10800" y="55"/>
                  <a:pt x="15635" y="0"/>
                  <a:pt x="21600" y="0"/>
                </a:cubicBezTo>
              </a:path>
            </a:pathLst>
          </a:custGeom>
          <a:ln w="12700">
            <a:solidFill>
              <a:srgbClr val="217BAA"/>
            </a:solidFill>
          </a:ln>
        </p:spPr>
        <p:txBody>
          <a:bodyPr lIns="65023" tIns="65023" rIns="65023" bIns="65023" anchor="ctr"/>
          <a:lstStyle/>
          <a:p>
            <a:pPr defTabSz="1300480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8" name="软件"/>
          <p:cNvSpPr txBox="1"/>
          <p:nvPr/>
        </p:nvSpPr>
        <p:spPr>
          <a:xfrm>
            <a:off x="3202" y="3674879"/>
            <a:ext cx="1107949" cy="80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8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软件</a:t>
            </a:r>
          </a:p>
        </p:txBody>
      </p:sp>
      <p:sp>
        <p:nvSpPr>
          <p:cNvPr id="319" name="编译原理"/>
          <p:cNvSpPr/>
          <p:nvPr/>
        </p:nvSpPr>
        <p:spPr>
          <a:xfrm>
            <a:off x="11269953" y="4659639"/>
            <a:ext cx="1374649" cy="561849"/>
          </a:xfrm>
          <a:prstGeom prst="rect">
            <a:avLst/>
          </a:prstGeom>
          <a:solidFill>
            <a:srgbClr val="BDECC9"/>
          </a:solidFill>
          <a:ln w="12700">
            <a:solidFill>
              <a:srgbClr val="4584D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solidFill>
                  <a:srgbClr val="002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编译原理</a:t>
            </a:r>
          </a:p>
        </p:txBody>
      </p:sp>
      <p:sp>
        <p:nvSpPr>
          <p:cNvPr id="320" name="操作系统"/>
          <p:cNvSpPr/>
          <p:nvPr/>
        </p:nvSpPr>
        <p:spPr>
          <a:xfrm>
            <a:off x="11269953" y="5237448"/>
            <a:ext cx="1374649" cy="561849"/>
          </a:xfrm>
          <a:prstGeom prst="rect">
            <a:avLst/>
          </a:prstGeom>
          <a:solidFill>
            <a:srgbClr val="BDECC9"/>
          </a:solidFill>
          <a:ln w="12700">
            <a:solidFill>
              <a:srgbClr val="4584D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solidFill>
                  <a:srgbClr val="002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操作系统</a:t>
            </a:r>
          </a:p>
        </p:txBody>
      </p:sp>
      <p:sp>
        <p:nvSpPr>
          <p:cNvPr id="321" name="程序设计基础"/>
          <p:cNvSpPr/>
          <p:nvPr/>
        </p:nvSpPr>
        <p:spPr>
          <a:xfrm>
            <a:off x="8339209" y="3843367"/>
            <a:ext cx="1984249" cy="561849"/>
          </a:xfrm>
          <a:prstGeom prst="rect">
            <a:avLst/>
          </a:prstGeom>
          <a:solidFill>
            <a:srgbClr val="BDECC9"/>
          </a:solidFill>
          <a:ln w="12700">
            <a:solidFill>
              <a:srgbClr val="4584D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solidFill>
                  <a:srgbClr val="002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程序设计基础</a:t>
            </a:r>
          </a:p>
        </p:txBody>
      </p:sp>
      <p:sp>
        <p:nvSpPr>
          <p:cNvPr id="322" name="C++程序设计"/>
          <p:cNvSpPr/>
          <p:nvPr/>
        </p:nvSpPr>
        <p:spPr>
          <a:xfrm>
            <a:off x="10667433" y="3816419"/>
            <a:ext cx="1950763" cy="561849"/>
          </a:xfrm>
          <a:prstGeom prst="rect">
            <a:avLst/>
          </a:prstGeom>
          <a:solidFill>
            <a:srgbClr val="BDECC9"/>
          </a:solidFill>
          <a:ln w="12700">
            <a:solidFill>
              <a:srgbClr val="4584D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algn="l" defTabSz="1300480">
              <a:defRPr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C++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程序设计</a:t>
            </a:r>
          </a:p>
        </p:txBody>
      </p:sp>
      <p:grpSp>
        <p:nvGrpSpPr>
          <p:cNvPr id="325" name="成组"/>
          <p:cNvGrpSpPr/>
          <p:nvPr/>
        </p:nvGrpSpPr>
        <p:grpSpPr>
          <a:xfrm>
            <a:off x="1381830" y="1689065"/>
            <a:ext cx="6861564" cy="921703"/>
            <a:chOff x="0" y="0"/>
            <a:chExt cx="6861562" cy="921702"/>
          </a:xfrm>
        </p:grpSpPr>
        <p:sp>
          <p:nvSpPr>
            <p:cNvPr id="323" name="矩形"/>
            <p:cNvSpPr/>
            <p:nvPr/>
          </p:nvSpPr>
          <p:spPr>
            <a:xfrm>
              <a:off x="-1" y="-1"/>
              <a:ext cx="6861564" cy="921704"/>
            </a:xfrm>
            <a:prstGeom prst="rect">
              <a:avLst/>
            </a:prstGeom>
            <a:solidFill>
              <a:srgbClr val="C6E7FC"/>
            </a:solidFill>
            <a:ln w="25400" cap="flat">
              <a:solidFill>
                <a:srgbClr val="185A7C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34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应用层"/>
            <p:cNvSpPr txBox="1"/>
            <p:nvPr/>
          </p:nvSpPr>
          <p:spPr>
            <a:xfrm>
              <a:off x="-1" y="91027"/>
              <a:ext cx="6861564" cy="739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algn="l" defTabSz="1300480">
                <a:defRPr sz="3400">
                  <a:solidFill>
                    <a:srgbClr val="C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应用层</a:t>
              </a:r>
            </a:p>
          </p:txBody>
        </p:sp>
      </p:grpSp>
      <p:sp>
        <p:nvSpPr>
          <p:cNvPr id="326" name="数据结构"/>
          <p:cNvSpPr/>
          <p:nvPr/>
        </p:nvSpPr>
        <p:spPr>
          <a:xfrm>
            <a:off x="8345989" y="2939800"/>
            <a:ext cx="1374649" cy="561849"/>
          </a:xfrm>
          <a:prstGeom prst="rect">
            <a:avLst/>
          </a:prstGeom>
          <a:solidFill>
            <a:srgbClr val="BDECC9"/>
          </a:solidFill>
          <a:ln w="12700">
            <a:solidFill>
              <a:srgbClr val="4584D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solidFill>
                  <a:srgbClr val="002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数据结构</a:t>
            </a:r>
          </a:p>
        </p:txBody>
      </p:sp>
      <p:sp>
        <p:nvSpPr>
          <p:cNvPr id="327" name="算法设计与分析"/>
          <p:cNvSpPr/>
          <p:nvPr/>
        </p:nvSpPr>
        <p:spPr>
          <a:xfrm>
            <a:off x="10302660" y="2939800"/>
            <a:ext cx="2289049" cy="561849"/>
          </a:xfrm>
          <a:prstGeom prst="rect">
            <a:avLst/>
          </a:prstGeom>
          <a:solidFill>
            <a:srgbClr val="BDECC9"/>
          </a:solidFill>
          <a:ln w="12700">
            <a:solidFill>
              <a:srgbClr val="4584D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solidFill>
                  <a:srgbClr val="002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算法设计与分析</a:t>
            </a:r>
          </a:p>
        </p:txBody>
      </p:sp>
      <p:sp>
        <p:nvSpPr>
          <p:cNvPr id="328" name="数据库系统原理"/>
          <p:cNvSpPr/>
          <p:nvPr/>
        </p:nvSpPr>
        <p:spPr>
          <a:xfrm>
            <a:off x="10237444" y="1915185"/>
            <a:ext cx="2289049" cy="561849"/>
          </a:xfrm>
          <a:prstGeom prst="rect">
            <a:avLst/>
          </a:prstGeom>
          <a:solidFill>
            <a:srgbClr val="BDECC9"/>
          </a:solidFill>
          <a:ln w="12700">
            <a:solidFill>
              <a:srgbClr val="4584D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2400">
                <a:solidFill>
                  <a:srgbClr val="00206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数据库系统原理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10" presetID="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Class="entr" nodeType="afterEffect" presetSubtype="10" presetID="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0" presetID="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3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10" presetID="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40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Class="entr" nodeType="afterEffect" presetSubtype="10" presetID="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4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0" presetID="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4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10" presetID="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54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9" grpId="5"/>
      <p:bldP build="whole" bldLvl="1" animBg="1" rev="0" advAuto="0" spid="311" grpId="7"/>
      <p:bldP build="whole" bldLvl="1" animBg="1" rev="0" advAuto="0" spid="305" grpId="4"/>
      <p:bldP build="whole" bldLvl="1" animBg="1" rev="0" advAuto="0" spid="321" grpId="3"/>
      <p:bldP build="whole" bldLvl="1" animBg="1" rev="0" advAuto="0" spid="326" grpId="8"/>
      <p:bldP build="whole" bldLvl="1" animBg="1" rev="0" advAuto="0" spid="322" grpId="2"/>
      <p:bldP build="whole" bldLvl="1" animBg="1" rev="0" advAuto="0" spid="320" grpId="6"/>
      <p:bldP build="whole" bldLvl="1" animBg="1" rev="0" advAuto="0" spid="327" grpId="9"/>
      <p:bldP build="whole" bldLvl="1" animBg="1" rev="0" advAuto="0" spid="308" grpId="1"/>
      <p:bldP build="whole" bldLvl="1" animBg="1" rev="0" advAuto="0" spid="325" grpId="10"/>
      <p:bldP build="whole" bldLvl="1" animBg="1" rev="0" advAuto="0" spid="328" grpId="1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教材和参考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教材和参考书</a:t>
            </a:r>
          </a:p>
        </p:txBody>
      </p:sp>
      <p:sp>
        <p:nvSpPr>
          <p:cNvPr id="148" name="教材…"/>
          <p:cNvSpPr txBox="1"/>
          <p:nvPr>
            <p:ph type="body" idx="1"/>
          </p:nvPr>
        </p:nvSpPr>
        <p:spPr>
          <a:xfrm>
            <a:off x="427566" y="1683080"/>
            <a:ext cx="8382508" cy="7463500"/>
          </a:xfrm>
          <a:prstGeom prst="rect">
            <a:avLst/>
          </a:prstGeom>
        </p:spPr>
        <p:txBody>
          <a:bodyPr/>
          <a:lstStyle/>
          <a:p>
            <a:pPr/>
            <a:r>
              <a:t>教材</a:t>
            </a:r>
          </a:p>
          <a:p>
            <a:pPr lvl="1" marL="797242" indent="-340042"/>
            <a:r>
              <a:t>计算机组成与设计：硬件/软件接口 </a:t>
            </a:r>
          </a:p>
          <a:p>
            <a:pPr lvl="1" marL="797242" indent="-340042"/>
            <a:r>
              <a:t>第五版</a:t>
            </a:r>
          </a:p>
          <a:p>
            <a:pPr lvl="1" marL="797242" indent="-340042"/>
            <a:r>
              <a:t>机械工业出版社</a:t>
            </a:r>
          </a:p>
          <a:p>
            <a:pPr/>
            <a:r>
              <a:t>参考书目</a:t>
            </a:r>
          </a:p>
          <a:p>
            <a:pPr lvl="1" marL="797242" indent="-340042">
              <a:lnSpc>
                <a:spcPct val="120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Computer Systems: A Programmer’s Perspective</a:t>
            </a:r>
          </a:p>
          <a:p>
            <a:pPr lvl="1" marL="797242" indent="-340042">
              <a:lnSpc>
                <a:spcPct val="120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Computer Architecture: A Quantitative Approach</a:t>
            </a:r>
          </a:p>
        </p:txBody>
      </p:sp>
      <p:sp>
        <p:nvSpPr>
          <p:cNvPr id="149" name="幻灯片编号"/>
          <p:cNvSpPr txBox="1"/>
          <p:nvPr>
            <p:ph type="sldNum" sz="quarter" idx="2"/>
          </p:nvPr>
        </p:nvSpPr>
        <p:spPr>
          <a:xfrm>
            <a:off x="12454416" y="9218083"/>
            <a:ext cx="241402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0" name="textbook.jpg" descr="textbook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6141" y="32137"/>
            <a:ext cx="5417252" cy="5417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36601" y="5488903"/>
            <a:ext cx="3312550" cy="4326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计算机是如何工作的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计算机是如何工作的？</a:t>
            </a:r>
          </a:p>
        </p:txBody>
      </p:sp>
      <p:sp>
        <p:nvSpPr>
          <p:cNvPr id="154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xfrm>
            <a:off x="12454416" y="9218083"/>
            <a:ext cx="241402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78" y="1663966"/>
            <a:ext cx="12516192" cy="7501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学习目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学习目的</a:t>
            </a:r>
          </a:p>
        </p:txBody>
      </p:sp>
      <p:sp>
        <p:nvSpPr>
          <p:cNvPr id="159" name="了解计算机的硬件组成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了解计算机的硬件组成</a:t>
            </a:r>
          </a:p>
          <a:p>
            <a:pPr lvl="1"/>
            <a:r>
              <a:t>五大组成部件</a:t>
            </a:r>
          </a:p>
          <a:p>
            <a:pPr/>
            <a:r>
              <a:t>掌握计算机的运行原理</a:t>
            </a:r>
          </a:p>
          <a:p>
            <a:pPr lvl="1"/>
            <a:r>
              <a:t>计算机如何执行机器语言程序</a:t>
            </a:r>
          </a:p>
          <a:p>
            <a:pPr/>
            <a:r>
              <a:t>理解现代计算机中的一些核心技术</a:t>
            </a:r>
          </a:p>
          <a:p>
            <a:pPr lvl="1"/>
            <a:r>
              <a:t>流水、并行、Cache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提高程序设计能力</a:t>
            </a:r>
          </a:p>
          <a:p>
            <a:pPr/>
            <a:r>
              <a:t>培养计算机设计能力</a:t>
            </a:r>
          </a:p>
        </p:txBody>
      </p:sp>
      <p:sp>
        <p:nvSpPr>
          <p:cNvPr id="160" name="幻灯片编号"/>
          <p:cNvSpPr txBox="1"/>
          <p:nvPr>
            <p:ph type="sldNum" sz="quarter" idx="2"/>
          </p:nvPr>
        </p:nvSpPr>
        <p:spPr>
          <a:xfrm>
            <a:off x="12454416" y="9218083"/>
            <a:ext cx="241402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09625">
              <a:defRPr sz="4240"/>
            </a:pPr>
          </a:p>
        </p:txBody>
      </p:sp>
      <p:sp>
        <p:nvSpPr>
          <p:cNvPr id="163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幻灯片编号"/>
          <p:cNvSpPr txBox="1"/>
          <p:nvPr>
            <p:ph type="sldNum" sz="quarter" idx="2"/>
          </p:nvPr>
        </p:nvSpPr>
        <p:spPr>
          <a:xfrm>
            <a:off x="12454416" y="9218083"/>
            <a:ext cx="241402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4497" y="1202569"/>
            <a:ext cx="10185939" cy="7709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09625">
              <a:defRPr sz="4240"/>
            </a:pPr>
          </a:p>
        </p:txBody>
      </p:sp>
      <p:sp>
        <p:nvSpPr>
          <p:cNvPr id="168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幻灯片编号"/>
          <p:cNvSpPr txBox="1"/>
          <p:nvPr>
            <p:ph type="sldNum" sz="quarter" idx="2"/>
          </p:nvPr>
        </p:nvSpPr>
        <p:spPr>
          <a:xfrm>
            <a:off x="12454416" y="9218083"/>
            <a:ext cx="241402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544" y="2694482"/>
            <a:ext cx="12469712" cy="5116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课程主要内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pPr/>
            <a:r>
              <a:t>课程主要内容</a:t>
            </a:r>
          </a:p>
        </p:txBody>
      </p:sp>
      <p:sp>
        <p:nvSpPr>
          <p:cNvPr id="173" name="计算机的层次结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计算机的层次结构</a:t>
            </a:r>
          </a:p>
          <a:p>
            <a:pPr/>
            <a:r>
              <a:t>计算机如何执行程序</a:t>
            </a:r>
          </a:p>
          <a:p>
            <a:pPr/>
            <a:r>
              <a:t>运算器的功能、组成和运行原理</a:t>
            </a:r>
          </a:p>
          <a:p>
            <a:pPr/>
            <a:r>
              <a:t>控制器的功能、组成和运行原理</a:t>
            </a:r>
          </a:p>
          <a:p>
            <a:pPr/>
            <a:r>
              <a:t>存储器及层次存储器</a:t>
            </a:r>
          </a:p>
          <a:p>
            <a:pPr/>
            <a:r>
              <a:t>输入/输出设备和总线</a:t>
            </a:r>
          </a:p>
        </p:txBody>
      </p:sp>
      <p:sp>
        <p:nvSpPr>
          <p:cNvPr id="174" name="幻灯片编号"/>
          <p:cNvSpPr txBox="1"/>
          <p:nvPr>
            <p:ph type="sldNum" sz="quarter" idx="2"/>
          </p:nvPr>
        </p:nvSpPr>
        <p:spPr>
          <a:xfrm>
            <a:off x="12454416" y="9218083"/>
            <a:ext cx="241402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幻灯片编号"/>
          <p:cNvSpPr txBox="1"/>
          <p:nvPr>
            <p:ph type="sldNum" sz="quarter" idx="2"/>
          </p:nvPr>
        </p:nvSpPr>
        <p:spPr>
          <a:xfrm>
            <a:off x="12454416" y="9218083"/>
            <a:ext cx="241402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851" y="-1748"/>
            <a:ext cx="8609098" cy="9757096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硬件"/>
          <p:cNvSpPr txBox="1"/>
          <p:nvPr/>
        </p:nvSpPr>
        <p:spPr>
          <a:xfrm>
            <a:off x="422402" y="7740395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硬件</a:t>
            </a:r>
          </a:p>
        </p:txBody>
      </p:sp>
      <p:sp>
        <p:nvSpPr>
          <p:cNvPr id="179" name="软件"/>
          <p:cNvSpPr txBox="1"/>
          <p:nvPr/>
        </p:nvSpPr>
        <p:spPr>
          <a:xfrm>
            <a:off x="422402" y="1950211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软件</a:t>
            </a:r>
          </a:p>
        </p:txBody>
      </p:sp>
      <p:sp>
        <p:nvSpPr>
          <p:cNvPr id="180" name="接口"/>
          <p:cNvSpPr txBox="1"/>
          <p:nvPr/>
        </p:nvSpPr>
        <p:spPr>
          <a:xfrm>
            <a:off x="422402" y="4845303"/>
            <a:ext cx="1028701" cy="7366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接口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1"/>
      <p:bldP build="whole" bldLvl="1" animBg="1" rev="0" advAuto="0" spid="178" grpId="2"/>
      <p:bldP build="whole" bldLvl="1" animBg="1" rev="0" advAuto="0" spid="180" grpId="3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