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1171" r:id="rId3"/>
    <p:sldId id="1194" r:id="rId4"/>
    <p:sldId id="1172" r:id="rId5"/>
    <p:sldId id="1173" r:id="rId6"/>
    <p:sldId id="1203" r:id="rId7"/>
    <p:sldId id="1204" r:id="rId8"/>
    <p:sldId id="1205" r:id="rId9"/>
    <p:sldId id="1206" r:id="rId10"/>
    <p:sldId id="1207" r:id="rId11"/>
    <p:sldId id="1208" r:id="rId12"/>
    <p:sldId id="1209" r:id="rId13"/>
    <p:sldId id="1210" r:id="rId14"/>
    <p:sldId id="1211" r:id="rId15"/>
    <p:sldId id="1212" r:id="rId16"/>
    <p:sldId id="1175" r:id="rId17"/>
    <p:sldId id="1176" r:id="rId18"/>
    <p:sldId id="1177" r:id="rId19"/>
    <p:sldId id="1178" r:id="rId20"/>
    <p:sldId id="1179" r:id="rId21"/>
    <p:sldId id="1180" r:id="rId22"/>
    <p:sldId id="1181" r:id="rId23"/>
    <p:sldId id="1182" r:id="rId24"/>
    <p:sldId id="1183" r:id="rId25"/>
    <p:sldId id="1184" r:id="rId26"/>
    <p:sldId id="1185" r:id="rId27"/>
    <p:sldId id="1186" r:id="rId28"/>
    <p:sldId id="1187" r:id="rId29"/>
    <p:sldId id="1188" r:id="rId30"/>
    <p:sldId id="1189" r:id="rId31"/>
    <p:sldId id="1190" r:id="rId32"/>
    <p:sldId id="1191" r:id="rId33"/>
    <p:sldId id="1192" r:id="rId34"/>
    <p:sldId id="1193" r:id="rId35"/>
    <p:sldId id="1223" r:id="rId36"/>
    <p:sldId id="1224" r:id="rId37"/>
    <p:sldId id="1225" r:id="rId38"/>
    <p:sldId id="1243" r:id="rId39"/>
    <p:sldId id="1226" r:id="rId40"/>
    <p:sldId id="1236" r:id="rId41"/>
    <p:sldId id="1227" r:id="rId42"/>
    <p:sldId id="1228" r:id="rId43"/>
    <p:sldId id="1237" r:id="rId44"/>
    <p:sldId id="1230" r:id="rId45"/>
    <p:sldId id="1231" r:id="rId46"/>
    <p:sldId id="1232" r:id="rId47"/>
    <p:sldId id="1233" r:id="rId48"/>
    <p:sldId id="1234" r:id="rId49"/>
    <p:sldId id="1235" r:id="rId50"/>
    <p:sldId id="1126" r:id="rId51"/>
    <p:sldId id="1127" r:id="rId52"/>
    <p:sldId id="1128" r:id="rId53"/>
    <p:sldId id="1129" r:id="rId54"/>
    <p:sldId id="1131" r:id="rId55"/>
    <p:sldId id="1132" r:id="rId56"/>
    <p:sldId id="1133" r:id="rId57"/>
    <p:sldId id="1197" r:id="rId58"/>
    <p:sldId id="1198" r:id="rId59"/>
    <p:sldId id="1199" r:id="rId60"/>
    <p:sldId id="1213" r:id="rId61"/>
    <p:sldId id="1201" r:id="rId62"/>
    <p:sldId id="1202" r:id="rId63"/>
    <p:sldId id="1137" r:id="rId64"/>
    <p:sldId id="1138" r:id="rId65"/>
    <p:sldId id="1139" r:id="rId66"/>
    <p:sldId id="1140" r:id="rId67"/>
    <p:sldId id="1151" r:id="rId68"/>
    <p:sldId id="1242" r:id="rId69"/>
    <p:sldId id="1241" r:id="rId70"/>
    <p:sldId id="1270" r:id="rId71"/>
    <p:sldId id="1272" r:id="rId72"/>
    <p:sldId id="1271" r:id="rId73"/>
    <p:sldId id="1249" r:id="rId74"/>
    <p:sldId id="1259" r:id="rId75"/>
    <p:sldId id="1222" r:id="rId76"/>
    <p:sldId id="1250" r:id="rId77"/>
    <p:sldId id="1251" r:id="rId78"/>
    <p:sldId id="1252" r:id="rId79"/>
    <p:sldId id="1253" r:id="rId80"/>
    <p:sldId id="1254" r:id="rId81"/>
    <p:sldId id="1260" r:id="rId82"/>
    <p:sldId id="1261" r:id="rId83"/>
    <p:sldId id="1262" r:id="rId84"/>
    <p:sldId id="1263" r:id="rId85"/>
    <p:sldId id="1264" r:id="rId86"/>
    <p:sldId id="1265" r:id="rId87"/>
    <p:sldId id="1266" r:id="rId88"/>
    <p:sldId id="1267" r:id="rId89"/>
    <p:sldId id="1268" r:id="rId90"/>
    <p:sldId id="1269" r:id="rId91"/>
    <p:sldId id="1141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420" autoAdjust="0"/>
  </p:normalViewPr>
  <p:slideViewPr>
    <p:cSldViewPr>
      <p:cViewPr varScale="1">
        <p:scale>
          <a:sx n="77" d="100"/>
          <a:sy n="77" d="100"/>
        </p:scale>
        <p:origin x="1392" y="96"/>
      </p:cViewPr>
      <p:guideLst>
        <p:guide orient="horz" pos="20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76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55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91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47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40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00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72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774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6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714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933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13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14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4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0961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895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26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16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269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7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64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5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769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23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054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74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182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5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20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38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440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65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490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97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11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857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727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547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76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091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7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1730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039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2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35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0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347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2330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3046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020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2407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6359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9360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344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141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0307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84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9062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872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5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886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38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第10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科学计算与可视化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297305" y="472440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进行去重操作的方法。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533400" y="16764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使用新的一个空列表，把原有的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list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元素依次放入新的列表中，在放入的过程中检查是否存在重复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能保持顺序，但是消耗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内存。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" y="54102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43600" y="58674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homework_10_1.py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4876800"/>
            <a:ext cx="80010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[new_lst.append(x)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not 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new_lst]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2438400"/>
            <a:ext cx="73152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new_lst 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not 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new_lst: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new_lst.append(item)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print(new_lst)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586740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[1, 3, 5, 6, 2, 4, 7, 8]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09600" y="3276600"/>
            <a:ext cx="4419600" cy="1066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81000" y="4724400"/>
            <a:ext cx="7543800" cy="685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2515298">
            <a:off x="4950026" y="4163327"/>
            <a:ext cx="968261" cy="362019"/>
          </a:xfrm>
          <a:prstGeom prst="right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59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3" grpId="0" animBg="1"/>
      <p:bldP spid="5" grpId="0" animBg="1"/>
      <p:bldP spid="6" grpId="0"/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进行去重操作的方法。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62895" y="44958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59436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homework_10_1.py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1752600"/>
            <a:ext cx="54102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tup =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new_tup = ()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tup: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not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(item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new_tup)):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new_tup += (item,)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print(new_tup)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7400" y="449580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(1, 3, 5, 6, 2, 4, 7, 8)</a:t>
            </a:r>
          </a:p>
        </p:txBody>
      </p:sp>
      <p:sp>
        <p:nvSpPr>
          <p:cNvPr id="12" name="矩形 11"/>
          <p:cNvSpPr/>
          <p:nvPr/>
        </p:nvSpPr>
        <p:spPr>
          <a:xfrm>
            <a:off x="4267200" y="3810000"/>
            <a:ext cx="379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不可以修改，只能增加新的部分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9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进行去重操作的方法。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6096000" y="58674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homework_10_1.py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1741438"/>
            <a:ext cx="48006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 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'1356324578534'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new_s 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''</a:t>
            </a:r>
            <a:b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ch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ch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not 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new_s: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new_s += ch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print(new_s)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5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1049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/>
              <a:t>字典</a:t>
            </a:r>
            <a:r>
              <a:rPr lang="en-US" altLang="zh-CN" sz="2400" dirty="0" smtClean="0"/>
              <a:t> {‘a’:</a:t>
            </a:r>
            <a:r>
              <a:rPr lang="en-US" altLang="zh-CN" sz="2400" dirty="0"/>
              <a:t>3, </a:t>
            </a:r>
            <a:r>
              <a:rPr lang="en-US" altLang="zh-CN" sz="2400" dirty="0" smtClean="0"/>
              <a:t>‘b’:</a:t>
            </a:r>
            <a:r>
              <a:rPr lang="en-US" altLang="zh-CN" sz="2400" dirty="0"/>
              <a:t>2, </a:t>
            </a:r>
            <a:r>
              <a:rPr lang="en-US" altLang="zh-CN" sz="2400" dirty="0" smtClean="0"/>
              <a:t>‘c’:</a:t>
            </a:r>
            <a:r>
              <a:rPr lang="en-US" altLang="zh-CN" sz="2400" dirty="0"/>
              <a:t>6} </a:t>
            </a:r>
            <a:r>
              <a:rPr lang="zh-CN" altLang="zh-CN" sz="2400" dirty="0"/>
              <a:t>中找出值</a:t>
            </a:r>
            <a:r>
              <a:rPr lang="zh-CN" altLang="zh-CN" sz="2400" dirty="0" smtClean="0"/>
              <a:t>最小</a:t>
            </a:r>
            <a:r>
              <a:rPr lang="zh-CN" altLang="en-US" sz="2400" dirty="0" smtClean="0"/>
              <a:t>的项。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1000" y="34290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字典</a:t>
            </a:r>
            <a:r>
              <a:rPr lang="en-US" altLang="zh-CN" dirty="0"/>
              <a:t> {‘a’:3, ‘b’:2, ‘c’:6} </a:t>
            </a:r>
            <a:r>
              <a:rPr lang="zh-CN" altLang="zh-CN" dirty="0"/>
              <a:t>中</a:t>
            </a:r>
            <a:r>
              <a:rPr lang="zh-CN" altLang="zh-CN" dirty="0" smtClean="0"/>
              <a:t>找出</a:t>
            </a:r>
            <a:r>
              <a:rPr lang="zh-CN" altLang="en-US" dirty="0" smtClean="0"/>
              <a:t>最小值对应的键。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9800" y="62484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1600200"/>
            <a:ext cx="75438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 = {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'c'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min_d = min(d.items(),key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lambda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 :x[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print(min_d)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4600" y="266700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('b', 2)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4070865"/>
            <a:ext cx="80772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 = {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'c'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min_d = min(d.items(),key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lambda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 :x[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])[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min_d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= min(d,key = d.get)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7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" y="1143000"/>
            <a:ext cx="838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altLang="zh-CN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200" dirty="0" smtClean="0"/>
              <a:t>假设</a:t>
            </a:r>
            <a:r>
              <a:rPr lang="zh-CN" altLang="zh-CN" sz="2200" dirty="0"/>
              <a:t>有两个字典：</a:t>
            </a:r>
            <a:r>
              <a:rPr lang="en-US" altLang="zh-CN" sz="2200" dirty="0"/>
              <a:t>d1 = </a:t>
            </a:r>
            <a:r>
              <a:rPr lang="en-US" altLang="zh-CN" sz="2200" dirty="0" smtClean="0"/>
              <a:t>{‘a’:</a:t>
            </a:r>
            <a:r>
              <a:rPr lang="en-US" altLang="zh-CN" sz="2200" dirty="0"/>
              <a:t>1, </a:t>
            </a:r>
            <a:r>
              <a:rPr lang="en-US" altLang="zh-CN" sz="2200" dirty="0" smtClean="0"/>
              <a:t>‘b’:</a:t>
            </a:r>
            <a:r>
              <a:rPr lang="en-US" altLang="zh-CN" sz="2200" dirty="0"/>
              <a:t>2, </a:t>
            </a:r>
            <a:r>
              <a:rPr lang="en-US" altLang="zh-CN" sz="2200" dirty="0" smtClean="0"/>
              <a:t>‘c’:</a:t>
            </a:r>
            <a:r>
              <a:rPr lang="en-US" altLang="zh-CN" sz="2200" dirty="0"/>
              <a:t>3, </a:t>
            </a:r>
            <a:r>
              <a:rPr lang="en-US" altLang="zh-CN" sz="2200" dirty="0" smtClean="0"/>
              <a:t>‘d’:</a:t>
            </a:r>
            <a:r>
              <a:rPr lang="en-US" altLang="zh-CN" sz="2200" dirty="0"/>
              <a:t>4}</a:t>
            </a:r>
            <a:r>
              <a:rPr lang="zh-CN" altLang="zh-CN" sz="2200" dirty="0"/>
              <a:t>，</a:t>
            </a:r>
            <a:r>
              <a:rPr lang="en-US" altLang="zh-CN" sz="2200" dirty="0"/>
              <a:t>d2 = </a:t>
            </a:r>
            <a:r>
              <a:rPr lang="en-US" altLang="zh-CN" sz="2200" dirty="0" smtClean="0"/>
              <a:t>{‘b’:</a:t>
            </a:r>
            <a:r>
              <a:rPr lang="en-US" altLang="zh-CN" sz="2200" dirty="0"/>
              <a:t>2, </a:t>
            </a:r>
            <a:r>
              <a:rPr lang="en-US" altLang="zh-CN" sz="2200" dirty="0" smtClean="0"/>
              <a:t>‘c’:</a:t>
            </a:r>
            <a:r>
              <a:rPr lang="en-US" altLang="zh-CN" sz="2200" dirty="0"/>
              <a:t>3, </a:t>
            </a:r>
            <a:r>
              <a:rPr lang="en-US" altLang="zh-CN" sz="2200" dirty="0" smtClean="0"/>
              <a:t>‘d’:</a:t>
            </a:r>
            <a:r>
              <a:rPr lang="en-US" altLang="zh-CN" sz="2200" dirty="0"/>
              <a:t>3, </a:t>
            </a:r>
            <a:r>
              <a:rPr lang="en-US" altLang="zh-CN" sz="2200" dirty="0" smtClean="0"/>
              <a:t>‘e’:</a:t>
            </a:r>
            <a:r>
              <a:rPr lang="en-US" altLang="zh-CN" sz="2200" dirty="0"/>
              <a:t>5}</a:t>
            </a:r>
            <a:r>
              <a:rPr lang="zh-CN" altLang="zh-CN" sz="2200" dirty="0"/>
              <a:t>，找出这两个字典中的公共键的项，即得到结果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{‘b’:</a:t>
            </a:r>
            <a:r>
              <a:rPr lang="en-US" altLang="zh-CN" sz="2200" dirty="0"/>
              <a:t>2, </a:t>
            </a:r>
            <a:r>
              <a:rPr lang="en-US" altLang="zh-CN" sz="2200" dirty="0" smtClean="0"/>
              <a:t>‘c’:3}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  <p:sp>
        <p:nvSpPr>
          <p:cNvPr id="8" name="矩形 7"/>
          <p:cNvSpPr/>
          <p:nvPr/>
        </p:nvSpPr>
        <p:spPr>
          <a:xfrm>
            <a:off x="6172200" y="63246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.py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" y="4114800"/>
            <a:ext cx="8274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如果只想找出两个字典中键相同的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项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，可</a:t>
            </a:r>
            <a:r>
              <a:rPr lang="zh-CN" altLang="zh-CN" dirty="0" smtClean="0"/>
              <a:t>利用</a:t>
            </a:r>
            <a:r>
              <a:rPr lang="en-US" altLang="zh-CN" dirty="0" err="1"/>
              <a:t>d.keys</a:t>
            </a:r>
            <a:r>
              <a:rPr lang="en-US" altLang="zh-CN" dirty="0"/>
              <a:t>() </a:t>
            </a:r>
            <a:r>
              <a:rPr lang="zh-CN" altLang="zh-CN" dirty="0"/>
              <a:t>返回字典的键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2731" y="54102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2286000"/>
            <a:ext cx="70104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d1 = {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'c'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'd'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d2 = {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'c'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'd'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'e'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com_d = dict(d1.items() &amp; d2.items())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print(com_d)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4680466"/>
            <a:ext cx="8686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com_items = { k:d1[k]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k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d1.keys() &amp; d2.keys() 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8131" y="5410200"/>
            <a:ext cx="2855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{'b': 2, 'c': 3, 'd': 4}</a:t>
            </a:r>
          </a:p>
        </p:txBody>
      </p:sp>
    </p:spTree>
    <p:extLst>
      <p:ext uri="{BB962C8B-B14F-4D97-AF65-F5344CB8AC3E}">
        <p14:creationId xmlns:p14="http://schemas.microsoft.com/office/powerpoint/2010/main" val="329326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" y="990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/>
              <a:t>随机生成</a:t>
            </a:r>
            <a:r>
              <a:rPr lang="en-US" altLang="zh-CN" sz="2400" dirty="0"/>
              <a:t>1</a:t>
            </a:r>
            <a:r>
              <a:rPr lang="zh-CN" altLang="zh-CN" sz="2400" dirty="0"/>
              <a:t>～</a:t>
            </a:r>
            <a:r>
              <a:rPr lang="en-US" altLang="zh-CN" sz="2400" dirty="0"/>
              <a:t>100</a:t>
            </a:r>
            <a:r>
              <a:rPr lang="zh-CN" altLang="zh-CN" sz="2400" dirty="0"/>
              <a:t>之间的</a:t>
            </a:r>
            <a:r>
              <a:rPr lang="en-US" altLang="zh-CN" sz="2400" dirty="0"/>
              <a:t>20</a:t>
            </a:r>
            <a:r>
              <a:rPr lang="zh-CN" altLang="zh-CN" sz="2400" dirty="0"/>
              <a:t>个数，将所有大于</a:t>
            </a:r>
            <a:r>
              <a:rPr lang="en-US" altLang="zh-CN" sz="2400" dirty="0"/>
              <a:t>60</a:t>
            </a:r>
            <a:r>
              <a:rPr lang="zh-CN" altLang="zh-CN" sz="2400" dirty="0"/>
              <a:t>的值保存至字典的第一个</a:t>
            </a:r>
            <a:r>
              <a:rPr lang="en-US" altLang="zh-CN" sz="2400" dirty="0"/>
              <a:t>key</a:t>
            </a:r>
            <a:r>
              <a:rPr lang="zh-CN" altLang="zh-CN" sz="2400" dirty="0"/>
              <a:t>中，将等于小于</a:t>
            </a:r>
            <a:r>
              <a:rPr lang="en-US" altLang="zh-CN" sz="2400" dirty="0"/>
              <a:t>60</a:t>
            </a:r>
            <a:r>
              <a:rPr lang="zh-CN" altLang="zh-CN" sz="2400" dirty="0"/>
              <a:t>的值保存至第二个</a:t>
            </a:r>
            <a:r>
              <a:rPr lang="en-US" altLang="zh-CN" sz="2400" dirty="0"/>
              <a:t>key</a:t>
            </a:r>
            <a:r>
              <a:rPr lang="zh-CN" altLang="zh-CN" sz="2400" dirty="0"/>
              <a:t>中，即：</a:t>
            </a:r>
            <a:r>
              <a:rPr lang="en-US" altLang="zh-CN" sz="2400" dirty="0"/>
              <a:t>{'k1':</a:t>
            </a:r>
            <a:r>
              <a:rPr lang="zh-CN" altLang="zh-CN" sz="2400" dirty="0"/>
              <a:t>大于</a:t>
            </a:r>
            <a:r>
              <a:rPr lang="en-US" altLang="zh-CN" sz="2400" dirty="0"/>
              <a:t>60,'k2':</a:t>
            </a:r>
            <a:r>
              <a:rPr lang="zh-CN" altLang="zh-CN" sz="2400" dirty="0"/>
              <a:t>小于等于</a:t>
            </a:r>
            <a:r>
              <a:rPr lang="en-US" altLang="zh-CN" sz="2400" dirty="0"/>
              <a:t>60}</a:t>
            </a:r>
            <a:endParaRPr lang="zh-CN" altLang="zh-CN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2568476"/>
            <a:ext cx="48768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random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lst.append( random.randint(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dic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=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{},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[]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[]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0600" y="2439412"/>
            <a:ext cx="373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for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in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lst: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e &gt; 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60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1.append(e)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else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2.append(e)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dic[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'k1'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 =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dic[</a:t>
            </a:r>
            <a:r>
              <a:rPr lang="zh-CN" altLang="zh-CN" sz="2400" b="1" dirty="0">
                <a:solidFill>
                  <a:srgbClr val="008080"/>
                </a:solidFill>
                <a:latin typeface="宋体" panose="02010600030101010101" pitchFamily="2" charset="-122"/>
              </a:rPr>
              <a:t>'k2'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] =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lst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print(dic)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172200" y="63246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.py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74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1066800"/>
            <a:ext cx="885348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10.</a:t>
            </a:r>
            <a:r>
              <a:rPr lang="zh-CN" altLang="en-US" dirty="0" smtClean="0"/>
              <a:t>约瑟夫问题（</a:t>
            </a:r>
            <a:r>
              <a:rPr lang="en-US" altLang="zh-CN" dirty="0" smtClean="0"/>
              <a:t>Josephus Problem</a:t>
            </a:r>
            <a:r>
              <a:rPr lang="zh-CN" altLang="en-US" dirty="0" smtClean="0"/>
              <a:t>）据说著名犹太历史学家 </a:t>
            </a:r>
            <a:r>
              <a:rPr lang="en-US" altLang="zh-CN" dirty="0" smtClean="0"/>
              <a:t>Josephus</a:t>
            </a:r>
            <a:r>
              <a:rPr lang="zh-CN" altLang="en-US" dirty="0" smtClean="0"/>
              <a:t>有过以下的故事：在罗马人占领乔塔帕特后，</a:t>
            </a:r>
            <a:r>
              <a:rPr lang="en-US" altLang="zh-CN" dirty="0" smtClean="0"/>
              <a:t>39 </a:t>
            </a:r>
            <a:r>
              <a:rPr lang="zh-CN" altLang="en-US" dirty="0" smtClean="0"/>
              <a:t>个犹太人与</a:t>
            </a:r>
            <a:r>
              <a:rPr lang="en-US" altLang="zh-CN" dirty="0" smtClean="0"/>
              <a:t>Josephus</a:t>
            </a:r>
            <a:r>
              <a:rPr lang="zh-CN" altLang="en-US" dirty="0" smtClean="0"/>
              <a:t>及他的朋友躲到一个洞中，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个犹太人决定宁愿死也不要被敌人到，于是决定了一个自杀方式，</a:t>
            </a:r>
            <a:r>
              <a:rPr lang="en-US" altLang="zh-CN" dirty="0" smtClean="0"/>
              <a:t>41</a:t>
            </a:r>
            <a:r>
              <a:rPr lang="zh-CN" altLang="en-US" dirty="0" smtClean="0"/>
              <a:t>个人排成一个圆圈，由第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个人开始报数，每报数到第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人该人就必须自杀，然后再由下一个重新报数，直到所有人都自杀身亡为止。然而</a:t>
            </a:r>
            <a:r>
              <a:rPr lang="en-US" altLang="zh-CN" dirty="0" smtClean="0"/>
              <a:t>Josephus </a:t>
            </a:r>
            <a:r>
              <a:rPr lang="zh-CN" altLang="en-US" dirty="0" smtClean="0"/>
              <a:t>和他的朋友并不想遵从，</a:t>
            </a:r>
            <a:r>
              <a:rPr lang="en-US" altLang="zh-CN" dirty="0" smtClean="0"/>
              <a:t>Josephus</a:t>
            </a:r>
            <a:r>
              <a:rPr lang="zh-CN" altLang="en-US" dirty="0" smtClean="0"/>
              <a:t>要他的朋友先假装遵从，他将朋友与自己安排在第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个与第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个位置，于是逃过了这场死亡游戏。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122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637" name="Group 5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2563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39" name="Rectangle 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5644" name="AutoShape 12"/>
          <p:cNvSpPr>
            <a:spLocks noChangeArrowheads="1"/>
          </p:cNvSpPr>
          <p:nvPr/>
        </p:nvSpPr>
        <p:spPr bwMode="auto">
          <a:xfrm>
            <a:off x="1258888" y="33575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725488" y="3141663"/>
            <a:ext cx="609600" cy="671512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1"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5647" name="Group 15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32564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49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5650" name="Group 18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325651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52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5653" name="Group 21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325654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55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5656" name="Group 24"/>
          <p:cNvGrpSpPr>
            <a:grpSpLocks/>
          </p:cNvGrpSpPr>
          <p:nvPr/>
        </p:nvGrpSpPr>
        <p:grpSpPr bwMode="auto">
          <a:xfrm>
            <a:off x="4159250" y="4941888"/>
            <a:ext cx="720725" cy="762000"/>
            <a:chOff x="1791" y="1026"/>
            <a:chExt cx="454" cy="480"/>
          </a:xfrm>
        </p:grpSpPr>
        <p:pic>
          <p:nvPicPr>
            <p:cNvPr id="32565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58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5659" name="Group 27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5660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61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5662" name="Group 30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25663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5664" name="Rectangle 3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439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91844" name="Oval 4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880" name="Group 40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1858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59" name="Rectangle 1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7226300" y="16271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1874" name="Rectangle 34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1875" name="Rectangle 35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1877" name="AutoShape 37"/>
          <p:cNvSpPr>
            <a:spLocks noChangeArrowheads="1"/>
          </p:cNvSpPr>
          <p:nvPr/>
        </p:nvSpPr>
        <p:spPr bwMode="auto">
          <a:xfrm>
            <a:off x="2152650" y="18621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8" name="Text Box 38"/>
          <p:cNvSpPr txBox="1">
            <a:spLocks noChangeArrowheads="1"/>
          </p:cNvSpPr>
          <p:nvPr/>
        </p:nvSpPr>
        <p:spPr bwMode="auto">
          <a:xfrm>
            <a:off x="2133600" y="1481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291879" name="AutoShape 39"/>
          <p:cNvSpPr>
            <a:spLocks noChangeArrowheads="1"/>
          </p:cNvSpPr>
          <p:nvPr/>
        </p:nvSpPr>
        <p:spPr bwMode="auto">
          <a:xfrm>
            <a:off x="1619250" y="1628775"/>
            <a:ext cx="609600" cy="671513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291881" name="Group 41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1882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83" name="Rectangle 4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1884" name="Group 44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291885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86" name="Rectangle 4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1887" name="Group 47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1888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89" name="Rectangle 4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1890" name="Group 50"/>
          <p:cNvGrpSpPr>
            <a:grpSpLocks/>
          </p:cNvGrpSpPr>
          <p:nvPr/>
        </p:nvGrpSpPr>
        <p:grpSpPr bwMode="auto">
          <a:xfrm>
            <a:off x="4159250" y="4941888"/>
            <a:ext cx="720725" cy="762000"/>
            <a:chOff x="1791" y="1026"/>
            <a:chExt cx="454" cy="480"/>
          </a:xfrm>
        </p:grpSpPr>
        <p:pic>
          <p:nvPicPr>
            <p:cNvPr id="291891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92" name="Rectangle 5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1893" name="Group 53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1894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95" name="Rectangle 5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1896" name="Group 56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1897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1898" name="Rectangle 5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97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7226300" y="16271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381000" y="5791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2900" name="Text Box 36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2901" name="AutoShape 37"/>
          <p:cNvSpPr>
            <a:spLocks noChangeArrowheads="1"/>
          </p:cNvSpPr>
          <p:nvPr/>
        </p:nvSpPr>
        <p:spPr bwMode="auto">
          <a:xfrm>
            <a:off x="4953000" y="106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Text Box 38"/>
          <p:cNvSpPr txBox="1">
            <a:spLocks noChangeArrowheads="1"/>
          </p:cNvSpPr>
          <p:nvPr/>
        </p:nvSpPr>
        <p:spPr bwMode="auto">
          <a:xfrm>
            <a:off x="5181600" y="99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k=2</a:t>
            </a:r>
          </a:p>
        </p:txBody>
      </p:sp>
      <p:sp>
        <p:nvSpPr>
          <p:cNvPr id="292903" name="AutoShape 39"/>
          <p:cNvSpPr>
            <a:spLocks noChangeArrowheads="1"/>
          </p:cNvSpPr>
          <p:nvPr/>
        </p:nvSpPr>
        <p:spPr bwMode="auto">
          <a:xfrm>
            <a:off x="4800600" y="533400"/>
            <a:ext cx="609600" cy="533400"/>
          </a:xfrm>
          <a:prstGeom prst="wedgeEllipseCallout">
            <a:avLst>
              <a:gd name="adj1" fmla="val 3648"/>
              <a:gd name="adj2" fmla="val 7827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2904" name="Oval 40"/>
          <p:cNvSpPr>
            <a:spLocks noChangeArrowheads="1"/>
          </p:cNvSpPr>
          <p:nvPr/>
        </p:nvSpPr>
        <p:spPr bwMode="auto">
          <a:xfrm>
            <a:off x="2381250" y="1706563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2905" name="Group 41"/>
          <p:cNvGrpSpPr>
            <a:grpSpLocks/>
          </p:cNvGrpSpPr>
          <p:nvPr/>
        </p:nvGrpSpPr>
        <p:grpSpPr bwMode="auto">
          <a:xfrm>
            <a:off x="2862263" y="1658938"/>
            <a:ext cx="720725" cy="762000"/>
            <a:chOff x="1791" y="1026"/>
            <a:chExt cx="454" cy="480"/>
          </a:xfrm>
        </p:grpSpPr>
        <p:pic>
          <p:nvPicPr>
            <p:cNvPr id="292906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07" name="Rectangle 4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08" name="Group 44"/>
          <p:cNvGrpSpPr>
            <a:grpSpLocks/>
          </p:cNvGrpSpPr>
          <p:nvPr/>
        </p:nvGrpSpPr>
        <p:grpSpPr bwMode="auto">
          <a:xfrm>
            <a:off x="4519613" y="1443038"/>
            <a:ext cx="720725" cy="762000"/>
            <a:chOff x="1791" y="1026"/>
            <a:chExt cx="454" cy="480"/>
          </a:xfrm>
        </p:grpSpPr>
        <p:pic>
          <p:nvPicPr>
            <p:cNvPr id="292909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10" name="Rectangle 4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11" name="Group 47"/>
          <p:cNvGrpSpPr>
            <a:grpSpLocks/>
          </p:cNvGrpSpPr>
          <p:nvPr/>
        </p:nvGrpSpPr>
        <p:grpSpPr bwMode="auto">
          <a:xfrm>
            <a:off x="5743575" y="2595563"/>
            <a:ext cx="720725" cy="762000"/>
            <a:chOff x="1791" y="1026"/>
            <a:chExt cx="454" cy="480"/>
          </a:xfrm>
        </p:grpSpPr>
        <p:pic>
          <p:nvPicPr>
            <p:cNvPr id="292912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13" name="Rectangle 4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14" name="Group 50"/>
          <p:cNvGrpSpPr>
            <a:grpSpLocks/>
          </p:cNvGrpSpPr>
          <p:nvPr/>
        </p:nvGrpSpPr>
        <p:grpSpPr bwMode="auto">
          <a:xfrm>
            <a:off x="5670550" y="4106863"/>
            <a:ext cx="720725" cy="762000"/>
            <a:chOff x="1791" y="1026"/>
            <a:chExt cx="454" cy="480"/>
          </a:xfrm>
        </p:grpSpPr>
        <p:pic>
          <p:nvPicPr>
            <p:cNvPr id="292915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16" name="Rectangle 5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17" name="Group 53"/>
          <p:cNvGrpSpPr>
            <a:grpSpLocks/>
          </p:cNvGrpSpPr>
          <p:nvPr/>
        </p:nvGrpSpPr>
        <p:grpSpPr bwMode="auto">
          <a:xfrm>
            <a:off x="4159250" y="4972050"/>
            <a:ext cx="720725" cy="762000"/>
            <a:chOff x="1791" y="1026"/>
            <a:chExt cx="454" cy="480"/>
          </a:xfrm>
        </p:grpSpPr>
        <p:pic>
          <p:nvPicPr>
            <p:cNvPr id="292918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19" name="Rectangle 5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20" name="Group 56"/>
          <p:cNvGrpSpPr>
            <a:grpSpLocks/>
          </p:cNvGrpSpPr>
          <p:nvPr/>
        </p:nvGrpSpPr>
        <p:grpSpPr bwMode="auto">
          <a:xfrm>
            <a:off x="2574925" y="4395788"/>
            <a:ext cx="720725" cy="762000"/>
            <a:chOff x="1791" y="1026"/>
            <a:chExt cx="454" cy="480"/>
          </a:xfrm>
        </p:grpSpPr>
        <p:pic>
          <p:nvPicPr>
            <p:cNvPr id="292921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22" name="Rectangle 5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2923" name="Group 59"/>
          <p:cNvGrpSpPr>
            <a:grpSpLocks/>
          </p:cNvGrpSpPr>
          <p:nvPr/>
        </p:nvGrpSpPr>
        <p:grpSpPr bwMode="auto">
          <a:xfrm>
            <a:off x="1998663" y="3171825"/>
            <a:ext cx="720725" cy="762000"/>
            <a:chOff x="1791" y="1026"/>
            <a:chExt cx="454" cy="480"/>
          </a:xfrm>
        </p:grpSpPr>
        <p:pic>
          <p:nvPicPr>
            <p:cNvPr id="292924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2925" name="Rectangle 6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081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143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给定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个不同的数（例如：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53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27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15……)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，提取这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个数里最大的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个数。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713080" y="5943600"/>
            <a:ext cx="2049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max_m.py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5634335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-apple-system"/>
              </a:rPr>
              <a:t>sorted(</a:t>
            </a:r>
            <a:r>
              <a:rPr lang="en-US" altLang="zh-CN" sz="2400" dirty="0" err="1" smtClean="0">
                <a:latin typeface="-apple-system"/>
              </a:rPr>
              <a:t>lst</a:t>
            </a:r>
            <a:r>
              <a:rPr lang="en-US" altLang="zh-CN" sz="2400" dirty="0" smtClean="0">
                <a:latin typeface="-apple-system"/>
              </a:rPr>
              <a:t>)[:M]</a:t>
            </a:r>
            <a:endParaRPr lang="zh-CN" altLang="en-US" sz="24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2209800"/>
            <a:ext cx="76200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random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[]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N,M 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range(N):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lst.append(random.randint(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lst.sort(key = int,reverse 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True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range(M):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print(lst[i], end 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 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33400" y="4495800"/>
            <a:ext cx="4495800" cy="762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09600" y="5634335"/>
            <a:ext cx="2590800" cy="4572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61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93921" name="Rectangle 33"/>
          <p:cNvSpPr>
            <a:spLocks noChangeArrowheads="1"/>
          </p:cNvSpPr>
          <p:nvPr/>
        </p:nvSpPr>
        <p:spPr bwMode="auto">
          <a:xfrm>
            <a:off x="7226300" y="16271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3922" name="Rectangle 34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3923" name="Rectangle 35"/>
          <p:cNvSpPr>
            <a:spLocks noChangeArrowheads="1"/>
          </p:cNvSpPr>
          <p:nvPr/>
        </p:nvSpPr>
        <p:spPr bwMode="auto">
          <a:xfrm>
            <a:off x="381000" y="5791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3925" name="AutoShape 37"/>
          <p:cNvSpPr>
            <a:spLocks noChangeArrowheads="1"/>
          </p:cNvSpPr>
          <p:nvPr/>
        </p:nvSpPr>
        <p:spPr bwMode="auto">
          <a:xfrm>
            <a:off x="6624638" y="2819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26" name="Text Box 38"/>
          <p:cNvSpPr txBox="1">
            <a:spLocks noChangeArrowheads="1"/>
          </p:cNvSpPr>
          <p:nvPr/>
        </p:nvSpPr>
        <p:spPr bwMode="auto">
          <a:xfrm>
            <a:off x="6477000" y="243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k=3</a:t>
            </a:r>
          </a:p>
        </p:txBody>
      </p:sp>
      <p:sp>
        <p:nvSpPr>
          <p:cNvPr id="293927" name="AutoShape 39"/>
          <p:cNvSpPr>
            <a:spLocks noChangeArrowheads="1"/>
          </p:cNvSpPr>
          <p:nvPr/>
        </p:nvSpPr>
        <p:spPr bwMode="auto">
          <a:xfrm>
            <a:off x="7081838" y="2667000"/>
            <a:ext cx="609600" cy="609600"/>
          </a:xfrm>
          <a:prstGeom prst="wedgeEllipseCallout">
            <a:avLst>
              <a:gd name="adj1" fmla="val -77343"/>
              <a:gd name="adj2" fmla="val -156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3928" name="Oval 40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3929" name="Group 41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3930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31" name="Rectangle 4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32" name="Group 44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3933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34" name="Rectangle 4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35" name="Group 47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293936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37" name="Rectangle 4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38" name="Group 50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3939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40" name="Rectangle 5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41" name="Group 53"/>
          <p:cNvGrpSpPr>
            <a:grpSpLocks/>
          </p:cNvGrpSpPr>
          <p:nvPr/>
        </p:nvGrpSpPr>
        <p:grpSpPr bwMode="auto">
          <a:xfrm>
            <a:off x="4159250" y="4941888"/>
            <a:ext cx="720725" cy="762000"/>
            <a:chOff x="1791" y="1026"/>
            <a:chExt cx="454" cy="480"/>
          </a:xfrm>
        </p:grpSpPr>
        <p:pic>
          <p:nvPicPr>
            <p:cNvPr id="293942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43" name="Rectangle 5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44" name="Group 56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3945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46" name="Rectangle 5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3947" name="Group 59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3948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3949" name="Rectangle 6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7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94945" name="Rectangle 33"/>
          <p:cNvSpPr>
            <a:spLocks noChangeArrowheads="1"/>
          </p:cNvSpPr>
          <p:nvPr/>
        </p:nvSpPr>
        <p:spPr bwMode="auto">
          <a:xfrm>
            <a:off x="7226300" y="1627188"/>
            <a:ext cx="1592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4946" name="Rectangle 34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4947" name="Rectangle 35"/>
          <p:cNvSpPr>
            <a:spLocks noChangeArrowheads="1"/>
          </p:cNvSpPr>
          <p:nvPr/>
        </p:nvSpPr>
        <p:spPr bwMode="auto">
          <a:xfrm>
            <a:off x="381000" y="5791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4948" name="Text Box 36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4949" name="AutoShape 37"/>
          <p:cNvSpPr>
            <a:spLocks noChangeArrowheads="1"/>
          </p:cNvSpPr>
          <p:nvPr/>
        </p:nvSpPr>
        <p:spPr bwMode="auto">
          <a:xfrm>
            <a:off x="6553200" y="4267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4950" name="Text Box 38"/>
          <p:cNvSpPr txBox="1">
            <a:spLocks noChangeArrowheads="1"/>
          </p:cNvSpPr>
          <p:nvPr/>
        </p:nvSpPr>
        <p:spPr bwMode="auto">
          <a:xfrm>
            <a:off x="6405563" y="3886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k=4</a:t>
            </a:r>
          </a:p>
        </p:txBody>
      </p:sp>
      <p:sp>
        <p:nvSpPr>
          <p:cNvPr id="294951" name="AutoShape 39"/>
          <p:cNvSpPr>
            <a:spLocks noChangeArrowheads="1"/>
          </p:cNvSpPr>
          <p:nvPr/>
        </p:nvSpPr>
        <p:spPr bwMode="auto">
          <a:xfrm>
            <a:off x="7010400" y="4114800"/>
            <a:ext cx="609600" cy="609600"/>
          </a:xfrm>
          <a:prstGeom prst="wedgeEllipseCallout">
            <a:avLst>
              <a:gd name="adj1" fmla="val -77343"/>
              <a:gd name="adj2" fmla="val -156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4952" name="Oval 40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4953" name="Group 41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4954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55" name="Rectangle 4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56" name="Group 44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4957" name="Picture 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58" name="Rectangle 4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59" name="Group 47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294960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61" name="Rectangle 4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62" name="Group 50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4963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64" name="Rectangle 5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65" name="Group 53"/>
          <p:cNvGrpSpPr>
            <a:grpSpLocks/>
          </p:cNvGrpSpPr>
          <p:nvPr/>
        </p:nvGrpSpPr>
        <p:grpSpPr bwMode="auto">
          <a:xfrm>
            <a:off x="4159250" y="4941888"/>
            <a:ext cx="720725" cy="762000"/>
            <a:chOff x="1791" y="1026"/>
            <a:chExt cx="454" cy="480"/>
          </a:xfrm>
        </p:grpSpPr>
        <p:pic>
          <p:nvPicPr>
            <p:cNvPr id="294966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68" name="Group 56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4969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70" name="Rectangle 5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4971" name="Group 59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4972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4973" name="Rectangle 6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70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7226300" y="1143000"/>
            <a:ext cx="1592263" cy="1003300"/>
            <a:chOff x="4552" y="720"/>
            <a:chExt cx="1003" cy="632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4552" y="1025"/>
              <a:ext cx="10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latin typeface="Tahoma" panose="020B0604030504040204" pitchFamily="34" charset="0"/>
                  <a:ea typeface="宋体" panose="02010600030101010101" pitchFamily="2" charset="-122"/>
                </a:rPr>
                <a:t>m：</a:t>
              </a:r>
              <a:r>
                <a:rPr kumimoji="1" lang="zh-CN" altLang="en-US" sz="2800">
                  <a:latin typeface="Tahoma" panose="020B0604030504040204" pitchFamily="34" charset="0"/>
                  <a:ea typeface="宋体" panose="02010600030101010101" pitchFamily="2" charset="-122"/>
                </a:rPr>
                <a:t>密码</a:t>
              </a:r>
            </a:p>
          </p:txBody>
        </p:sp>
        <p:sp>
          <p:nvSpPr>
            <p:cNvPr id="295942" name="Rectangle 6"/>
            <p:cNvSpPr>
              <a:spLocks noChangeArrowheads="1"/>
            </p:cNvSpPr>
            <p:nvPr/>
          </p:nvSpPr>
          <p:spPr bwMode="auto">
            <a:xfrm>
              <a:off x="4560" y="720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>
                  <a:latin typeface="Tahoma" panose="020B0604030504040204" pitchFamily="34" charset="0"/>
                  <a:ea typeface="宋体" panose="02010600030101010101" pitchFamily="2" charset="-122"/>
                </a:rPr>
                <a:t>k：</a:t>
              </a:r>
              <a:r>
                <a:rPr kumimoji="1" lang="zh-CN" altLang="en-US" sz="2800">
                  <a:latin typeface="Tahoma" panose="020B0604030504040204" pitchFamily="34" charset="0"/>
                  <a:ea typeface="宋体" panose="02010600030101010101" pitchFamily="2" charset="-122"/>
                </a:rPr>
                <a:t>计数</a:t>
              </a:r>
            </a:p>
          </p:txBody>
        </p:sp>
      </p:grp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381000" y="57912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5975" name="AutoShape 39"/>
          <p:cNvSpPr>
            <a:spLocks noChangeArrowheads="1"/>
          </p:cNvSpPr>
          <p:nvPr/>
        </p:nvSpPr>
        <p:spPr bwMode="auto">
          <a:xfrm>
            <a:off x="5224463" y="5176838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976" name="Text Box 40"/>
          <p:cNvSpPr txBox="1">
            <a:spLocks noChangeArrowheads="1"/>
          </p:cNvSpPr>
          <p:nvPr/>
        </p:nvSpPr>
        <p:spPr bwMode="auto">
          <a:xfrm>
            <a:off x="5076825" y="47974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295977" name="AutoShape 41"/>
          <p:cNvSpPr>
            <a:spLocks noChangeArrowheads="1"/>
          </p:cNvSpPr>
          <p:nvPr/>
        </p:nvSpPr>
        <p:spPr bwMode="auto">
          <a:xfrm>
            <a:off x="5713413" y="4994275"/>
            <a:ext cx="609600" cy="609600"/>
          </a:xfrm>
          <a:prstGeom prst="wedgeEllipseCallout">
            <a:avLst>
              <a:gd name="adj1" fmla="val -77343"/>
              <a:gd name="adj2" fmla="val -156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5982" name="Oval 46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5983" name="Group 47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5984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5985" name="Rectangle 4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5986" name="Group 50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5987" name="Picture 5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5988" name="Rectangle 5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5989" name="Group 53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295990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5991" name="Rectangle 5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5992" name="Group 56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5993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5994" name="Rectangle 5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5995" name="Group 59"/>
          <p:cNvGrpSpPr>
            <a:grpSpLocks/>
          </p:cNvGrpSpPr>
          <p:nvPr/>
        </p:nvGrpSpPr>
        <p:grpSpPr bwMode="auto">
          <a:xfrm>
            <a:off x="4140200" y="4941888"/>
            <a:ext cx="720725" cy="762000"/>
            <a:chOff x="1791" y="1026"/>
            <a:chExt cx="454" cy="480"/>
          </a:xfrm>
        </p:grpSpPr>
        <p:pic>
          <p:nvPicPr>
            <p:cNvPr id="295996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5997" name="Rectangle 6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5998" name="Group 62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5999" name="Picture 6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6000" name="Rectangle 6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6001" name="Group 65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6002" name="Picture 6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6003" name="Rectangle 6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993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96989" name="Rectangle 29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6990" name="Rectangle 30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6991" name="Rectangle 31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6993" name="AutoShape 33"/>
          <p:cNvSpPr>
            <a:spLocks noChangeArrowheads="1"/>
          </p:cNvSpPr>
          <p:nvPr/>
        </p:nvSpPr>
        <p:spPr bwMode="auto">
          <a:xfrm>
            <a:off x="1600200" y="45291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4" name="Text Box 34"/>
          <p:cNvSpPr txBox="1">
            <a:spLocks noChangeArrowheads="1"/>
          </p:cNvSpPr>
          <p:nvPr/>
        </p:nvSpPr>
        <p:spPr bwMode="auto">
          <a:xfrm>
            <a:off x="1600200" y="4148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296995" name="AutoShape 35"/>
          <p:cNvSpPr>
            <a:spLocks noChangeArrowheads="1"/>
          </p:cNvSpPr>
          <p:nvPr/>
        </p:nvSpPr>
        <p:spPr bwMode="auto">
          <a:xfrm>
            <a:off x="1066800" y="4281488"/>
            <a:ext cx="609600" cy="671512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6999" name="Oval 39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00" name="Group 40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7001" name="Picture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02" name="Rectangle 4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03" name="Group 43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7004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05" name="Rectangle 4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06" name="Group 46"/>
          <p:cNvGrpSpPr>
            <a:grpSpLocks/>
          </p:cNvGrpSpPr>
          <p:nvPr/>
        </p:nvGrpSpPr>
        <p:grpSpPr bwMode="auto">
          <a:xfrm>
            <a:off x="5743575" y="2565400"/>
            <a:ext cx="720725" cy="762000"/>
            <a:chOff x="1791" y="1026"/>
            <a:chExt cx="454" cy="480"/>
          </a:xfrm>
        </p:grpSpPr>
        <p:pic>
          <p:nvPicPr>
            <p:cNvPr id="297007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08" name="Rectangle 4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09" name="Group 49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7010" name="Picture 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11" name="Rectangle 5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15" name="Group 55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7016" name="Picture 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17" name="Rectangle 5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18" name="Group 58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7019" name="Picture 5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20" name="Rectangle 6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7021" name="Group 61"/>
          <p:cNvGrpSpPr>
            <a:grpSpLocks/>
          </p:cNvGrpSpPr>
          <p:nvPr/>
        </p:nvGrpSpPr>
        <p:grpSpPr bwMode="auto">
          <a:xfrm>
            <a:off x="2627313" y="5734050"/>
            <a:ext cx="720725" cy="762000"/>
            <a:chOff x="1791" y="1026"/>
            <a:chExt cx="454" cy="480"/>
          </a:xfrm>
        </p:grpSpPr>
        <p:pic>
          <p:nvPicPr>
            <p:cNvPr id="297022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23" name="Rectangle 6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22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13" name="Rectangle 29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298014" name="Rectangle 30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381000" y="5791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298016" name="Text Box 32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298020" name="AutoShape 36"/>
          <p:cNvSpPr>
            <a:spLocks noChangeArrowheads="1"/>
          </p:cNvSpPr>
          <p:nvPr/>
        </p:nvSpPr>
        <p:spPr bwMode="auto">
          <a:xfrm rot="4997410">
            <a:off x="6554788" y="2598738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7224713" y="2895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298022" name="AutoShape 38"/>
          <p:cNvSpPr>
            <a:spLocks noChangeArrowheads="1"/>
          </p:cNvSpPr>
          <p:nvPr/>
        </p:nvSpPr>
        <p:spPr bwMode="auto">
          <a:xfrm>
            <a:off x="6877050" y="2492375"/>
            <a:ext cx="609600" cy="533400"/>
          </a:xfrm>
          <a:prstGeom prst="wedgeEllipseCallout">
            <a:avLst>
              <a:gd name="adj1" fmla="val -69273"/>
              <a:gd name="adj2" fmla="val -2681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8023" name="Oval 39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8024" name="Group 40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298025" name="Picture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26" name="Rectangle 4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27" name="Group 43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298028" name="Picture 4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29" name="Rectangle 4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30" name="Group 46"/>
          <p:cNvGrpSpPr>
            <a:grpSpLocks/>
          </p:cNvGrpSpPr>
          <p:nvPr/>
        </p:nvGrpSpPr>
        <p:grpSpPr bwMode="auto">
          <a:xfrm>
            <a:off x="5724525" y="2565400"/>
            <a:ext cx="720725" cy="762000"/>
            <a:chOff x="1791" y="1026"/>
            <a:chExt cx="454" cy="480"/>
          </a:xfrm>
        </p:grpSpPr>
        <p:pic>
          <p:nvPicPr>
            <p:cNvPr id="298031" name="Picture 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32" name="Rectangle 4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33" name="Group 49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298034" name="Picture 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36" name="Group 52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298037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39" name="Group 55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298040" name="Picture 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41" name="Rectangle 5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298043" name="Group 59"/>
          <p:cNvGrpSpPr>
            <a:grpSpLocks/>
          </p:cNvGrpSpPr>
          <p:nvPr/>
        </p:nvGrpSpPr>
        <p:grpSpPr bwMode="auto">
          <a:xfrm>
            <a:off x="2771775" y="5734050"/>
            <a:ext cx="720725" cy="762000"/>
            <a:chOff x="1791" y="1026"/>
            <a:chExt cx="454" cy="480"/>
          </a:xfrm>
        </p:grpSpPr>
        <p:pic>
          <p:nvPicPr>
            <p:cNvPr id="298044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170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16427" name="AutoShape 11"/>
          <p:cNvSpPr>
            <a:spLocks noChangeArrowheads="1"/>
          </p:cNvSpPr>
          <p:nvPr/>
        </p:nvSpPr>
        <p:spPr bwMode="auto">
          <a:xfrm rot="4997410">
            <a:off x="6554788" y="418782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28" name="Text Box 12"/>
          <p:cNvSpPr txBox="1">
            <a:spLocks noChangeArrowheads="1"/>
          </p:cNvSpPr>
          <p:nvPr/>
        </p:nvSpPr>
        <p:spPr bwMode="auto">
          <a:xfrm>
            <a:off x="7224713" y="44846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316429" name="AutoShape 13"/>
          <p:cNvSpPr>
            <a:spLocks noChangeArrowheads="1"/>
          </p:cNvSpPr>
          <p:nvPr/>
        </p:nvSpPr>
        <p:spPr bwMode="auto">
          <a:xfrm>
            <a:off x="6877050" y="4076700"/>
            <a:ext cx="609600" cy="533400"/>
          </a:xfrm>
          <a:prstGeom prst="wedgeEllipseCallout">
            <a:avLst>
              <a:gd name="adj1" fmla="val -63023"/>
              <a:gd name="adj2" fmla="val -29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6430" name="Oval 14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6431" name="Group 15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16432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34" name="Group 18"/>
          <p:cNvGrpSpPr>
            <a:grpSpLocks/>
          </p:cNvGrpSpPr>
          <p:nvPr/>
        </p:nvGrpSpPr>
        <p:grpSpPr bwMode="auto">
          <a:xfrm>
            <a:off x="4519613" y="1412875"/>
            <a:ext cx="720725" cy="762000"/>
            <a:chOff x="1791" y="1026"/>
            <a:chExt cx="454" cy="480"/>
          </a:xfrm>
        </p:grpSpPr>
        <p:pic>
          <p:nvPicPr>
            <p:cNvPr id="31643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40" name="Group 24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316441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42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43" name="Group 27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16444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45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46" name="Group 30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16447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48" name="Rectangle 3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49" name="Group 33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16450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51" name="Rectangle 35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6452" name="Group 36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16453" name="Picture 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6454" name="Rectangle 38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30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7239000" y="1981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7239000" y="1524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52400" y="604916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457200" y="2090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17451" name="Oval 11"/>
          <p:cNvSpPr>
            <a:spLocks noChangeArrowheads="1"/>
          </p:cNvSpPr>
          <p:nvPr/>
        </p:nvSpPr>
        <p:spPr bwMode="auto">
          <a:xfrm>
            <a:off x="2381250" y="2057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452" name="Group 12"/>
          <p:cNvGrpSpPr>
            <a:grpSpLocks/>
          </p:cNvGrpSpPr>
          <p:nvPr/>
        </p:nvGrpSpPr>
        <p:grpSpPr bwMode="auto">
          <a:xfrm>
            <a:off x="2862263" y="2009775"/>
            <a:ext cx="720725" cy="762000"/>
            <a:chOff x="1791" y="1026"/>
            <a:chExt cx="454" cy="480"/>
          </a:xfrm>
        </p:grpSpPr>
        <p:pic>
          <p:nvPicPr>
            <p:cNvPr id="31745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54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55" name="Group 15"/>
          <p:cNvGrpSpPr>
            <a:grpSpLocks/>
          </p:cNvGrpSpPr>
          <p:nvPr/>
        </p:nvGrpSpPr>
        <p:grpSpPr bwMode="auto">
          <a:xfrm>
            <a:off x="4519613" y="1793875"/>
            <a:ext cx="720725" cy="762000"/>
            <a:chOff x="1791" y="1026"/>
            <a:chExt cx="454" cy="480"/>
          </a:xfrm>
        </p:grpSpPr>
        <p:pic>
          <p:nvPicPr>
            <p:cNvPr id="317456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58" name="Group 18"/>
          <p:cNvGrpSpPr>
            <a:grpSpLocks/>
          </p:cNvGrpSpPr>
          <p:nvPr/>
        </p:nvGrpSpPr>
        <p:grpSpPr bwMode="auto">
          <a:xfrm>
            <a:off x="5670550" y="4457700"/>
            <a:ext cx="720725" cy="762000"/>
            <a:chOff x="1791" y="1026"/>
            <a:chExt cx="454" cy="480"/>
          </a:xfrm>
        </p:grpSpPr>
        <p:pic>
          <p:nvPicPr>
            <p:cNvPr id="317459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60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61" name="Group 21"/>
          <p:cNvGrpSpPr>
            <a:grpSpLocks/>
          </p:cNvGrpSpPr>
          <p:nvPr/>
        </p:nvGrpSpPr>
        <p:grpSpPr bwMode="auto">
          <a:xfrm>
            <a:off x="2574925" y="4746625"/>
            <a:ext cx="720725" cy="762000"/>
            <a:chOff x="1791" y="1026"/>
            <a:chExt cx="454" cy="480"/>
          </a:xfrm>
        </p:grpSpPr>
        <p:pic>
          <p:nvPicPr>
            <p:cNvPr id="317462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63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64" name="Group 24"/>
          <p:cNvGrpSpPr>
            <a:grpSpLocks/>
          </p:cNvGrpSpPr>
          <p:nvPr/>
        </p:nvGrpSpPr>
        <p:grpSpPr bwMode="auto">
          <a:xfrm>
            <a:off x="1998663" y="3522663"/>
            <a:ext cx="720725" cy="762000"/>
            <a:chOff x="1791" y="1026"/>
            <a:chExt cx="454" cy="480"/>
          </a:xfrm>
        </p:grpSpPr>
        <p:pic>
          <p:nvPicPr>
            <p:cNvPr id="31746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66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67" name="Group 27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17468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69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7470" name="Group 30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17471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72" name="Rectangle 32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4953000" y="1447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4" name="Text Box 34"/>
          <p:cNvSpPr txBox="1">
            <a:spLocks noChangeArrowheads="1"/>
          </p:cNvSpPr>
          <p:nvPr/>
        </p:nvSpPr>
        <p:spPr bwMode="auto">
          <a:xfrm>
            <a:off x="5181600" y="1371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317475" name="AutoShape 35"/>
          <p:cNvSpPr>
            <a:spLocks noChangeArrowheads="1"/>
          </p:cNvSpPr>
          <p:nvPr/>
        </p:nvSpPr>
        <p:spPr bwMode="auto">
          <a:xfrm>
            <a:off x="4800600" y="914400"/>
            <a:ext cx="609600" cy="533400"/>
          </a:xfrm>
          <a:prstGeom prst="wedgeEllipseCallout">
            <a:avLst>
              <a:gd name="adj1" fmla="val 3648"/>
              <a:gd name="adj2" fmla="val 7827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79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18472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473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1847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75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76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1847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78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79" name="Group 15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318480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81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82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1848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84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85" name="Group 21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1848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87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88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18489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90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8491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18492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493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18497" name="AutoShape 33"/>
          <p:cNvSpPr>
            <a:spLocks noChangeArrowheads="1"/>
          </p:cNvSpPr>
          <p:nvPr/>
        </p:nvSpPr>
        <p:spPr bwMode="auto">
          <a:xfrm rot="4997410">
            <a:off x="6554788" y="418782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7224713" y="44846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318499" name="AutoShape 35"/>
          <p:cNvSpPr>
            <a:spLocks noChangeArrowheads="1"/>
          </p:cNvSpPr>
          <p:nvPr/>
        </p:nvSpPr>
        <p:spPr bwMode="auto">
          <a:xfrm>
            <a:off x="6877050" y="4076700"/>
            <a:ext cx="609600" cy="533400"/>
          </a:xfrm>
          <a:prstGeom prst="wedgeEllipseCallout">
            <a:avLst>
              <a:gd name="adj1" fmla="val -63023"/>
              <a:gd name="adj2" fmla="val -29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79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19496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9497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1949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00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1950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02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03" name="Group 15"/>
          <p:cNvGrpSpPr>
            <a:grpSpLocks/>
          </p:cNvGrpSpPr>
          <p:nvPr/>
        </p:nvGrpSpPr>
        <p:grpSpPr bwMode="auto">
          <a:xfrm>
            <a:off x="5670550" y="4076700"/>
            <a:ext cx="720725" cy="762000"/>
            <a:chOff x="1791" y="1026"/>
            <a:chExt cx="454" cy="480"/>
          </a:xfrm>
        </p:grpSpPr>
        <p:pic>
          <p:nvPicPr>
            <p:cNvPr id="319504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05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06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1950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08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09" name="Group 21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1951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11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12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19513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14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19515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1951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517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19518" name="AutoShape 30"/>
          <p:cNvSpPr>
            <a:spLocks noChangeArrowheads="1"/>
          </p:cNvSpPr>
          <p:nvPr/>
        </p:nvSpPr>
        <p:spPr bwMode="auto">
          <a:xfrm rot="4997410">
            <a:off x="6554788" y="4187825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9" name="Text Box 31"/>
          <p:cNvSpPr txBox="1">
            <a:spLocks noChangeArrowheads="1"/>
          </p:cNvSpPr>
          <p:nvPr/>
        </p:nvSpPr>
        <p:spPr bwMode="auto">
          <a:xfrm>
            <a:off x="7224713" y="44846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319520" name="AutoShape 32"/>
          <p:cNvSpPr>
            <a:spLocks noChangeArrowheads="1"/>
          </p:cNvSpPr>
          <p:nvPr/>
        </p:nvSpPr>
        <p:spPr bwMode="auto">
          <a:xfrm>
            <a:off x="6877050" y="4076700"/>
            <a:ext cx="609600" cy="533400"/>
          </a:xfrm>
          <a:prstGeom prst="wedgeEllipseCallout">
            <a:avLst>
              <a:gd name="adj1" fmla="val -63023"/>
              <a:gd name="adj2" fmla="val -29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90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20520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0521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20522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20525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27" name="Group 15"/>
          <p:cNvGrpSpPr>
            <a:grpSpLocks/>
          </p:cNvGrpSpPr>
          <p:nvPr/>
        </p:nvGrpSpPr>
        <p:grpSpPr bwMode="auto">
          <a:xfrm>
            <a:off x="5724525" y="5876925"/>
            <a:ext cx="720725" cy="762000"/>
            <a:chOff x="1791" y="1026"/>
            <a:chExt cx="454" cy="480"/>
          </a:xfrm>
        </p:grpSpPr>
        <p:pic>
          <p:nvPicPr>
            <p:cNvPr id="32052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30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0531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33" name="Group 21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20534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36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2053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0539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20540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0545" name="AutoShape 33"/>
          <p:cNvSpPr>
            <a:spLocks noChangeArrowheads="1"/>
          </p:cNvSpPr>
          <p:nvPr/>
        </p:nvSpPr>
        <p:spPr bwMode="auto">
          <a:xfrm>
            <a:off x="1736725" y="45751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6" name="Text Box 34"/>
          <p:cNvSpPr txBox="1">
            <a:spLocks noChangeArrowheads="1"/>
          </p:cNvSpPr>
          <p:nvPr/>
        </p:nvSpPr>
        <p:spPr bwMode="auto">
          <a:xfrm>
            <a:off x="1717675" y="419417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320547" name="AutoShape 35"/>
          <p:cNvSpPr>
            <a:spLocks noChangeArrowheads="1"/>
          </p:cNvSpPr>
          <p:nvPr/>
        </p:nvSpPr>
        <p:spPr bwMode="auto">
          <a:xfrm>
            <a:off x="1203325" y="4341813"/>
            <a:ext cx="609600" cy="671512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115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066800"/>
            <a:ext cx="7612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/>
              <a:t>有</a:t>
            </a:r>
            <a:r>
              <a:rPr lang="zh-CN" altLang="en-US" dirty="0"/>
              <a:t>一分数序列：</a:t>
            </a:r>
            <a:r>
              <a:rPr lang="en-US" altLang="zh-CN" dirty="0"/>
              <a:t>2/1</a:t>
            </a:r>
            <a:r>
              <a:rPr lang="zh-CN" altLang="en-US" dirty="0"/>
              <a:t>，</a:t>
            </a:r>
            <a:r>
              <a:rPr lang="en-US" altLang="zh-CN" dirty="0"/>
              <a:t>3/2</a:t>
            </a:r>
            <a:r>
              <a:rPr lang="zh-CN" altLang="en-US" dirty="0"/>
              <a:t>，</a:t>
            </a:r>
            <a:r>
              <a:rPr lang="en-US" altLang="zh-CN" dirty="0"/>
              <a:t>5/3</a:t>
            </a:r>
            <a:r>
              <a:rPr lang="zh-CN" altLang="en-US" dirty="0"/>
              <a:t>，</a:t>
            </a:r>
            <a:r>
              <a:rPr lang="en-US" altLang="zh-CN" dirty="0"/>
              <a:t>8/5</a:t>
            </a:r>
            <a:r>
              <a:rPr lang="zh-CN" altLang="en-US" dirty="0"/>
              <a:t>，</a:t>
            </a:r>
            <a:r>
              <a:rPr lang="en-US" altLang="zh-CN" dirty="0"/>
              <a:t>13/8</a:t>
            </a:r>
            <a:r>
              <a:rPr lang="zh-CN" altLang="en-US" dirty="0"/>
              <a:t>，</a:t>
            </a:r>
            <a:r>
              <a:rPr lang="en-US" altLang="zh-CN" dirty="0"/>
              <a:t>21/13</a:t>
            </a:r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    求</a:t>
            </a:r>
            <a:r>
              <a:rPr lang="zh-CN" altLang="en-US" dirty="0"/>
              <a:t>出这个数列的前</a:t>
            </a:r>
            <a:r>
              <a:rPr lang="en-US" altLang="zh-CN" dirty="0"/>
              <a:t>20</a:t>
            </a:r>
            <a:r>
              <a:rPr lang="zh-CN" altLang="en-US" dirty="0"/>
              <a:t>项之和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519609" y="6173977"/>
            <a:ext cx="1952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sum20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2209800"/>
            <a:ext cx="46482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s, up, down 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0.0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2.0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1.0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20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s  += up/down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up = up + down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down = up - down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print(s)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78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21544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1545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2154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48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21549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50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51" name="Group 15"/>
          <p:cNvGrpSpPr>
            <a:grpSpLocks/>
          </p:cNvGrpSpPr>
          <p:nvPr/>
        </p:nvGrpSpPr>
        <p:grpSpPr bwMode="auto">
          <a:xfrm>
            <a:off x="5724525" y="5876925"/>
            <a:ext cx="720725" cy="762000"/>
            <a:chOff x="1791" y="1026"/>
            <a:chExt cx="454" cy="480"/>
          </a:xfrm>
        </p:grpSpPr>
        <p:pic>
          <p:nvPicPr>
            <p:cNvPr id="321552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53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54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155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56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57" name="Group 21"/>
          <p:cNvGrpSpPr>
            <a:grpSpLocks/>
          </p:cNvGrpSpPr>
          <p:nvPr/>
        </p:nvGrpSpPr>
        <p:grpSpPr bwMode="auto">
          <a:xfrm>
            <a:off x="1998663" y="3141663"/>
            <a:ext cx="720725" cy="762000"/>
            <a:chOff x="1791" y="1026"/>
            <a:chExt cx="454" cy="480"/>
          </a:xfrm>
        </p:grpSpPr>
        <p:pic>
          <p:nvPicPr>
            <p:cNvPr id="32155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59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60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21561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62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1563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21564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1565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1566" name="AutoShape 30"/>
          <p:cNvSpPr>
            <a:spLocks noChangeArrowheads="1"/>
          </p:cNvSpPr>
          <p:nvPr/>
        </p:nvSpPr>
        <p:spPr bwMode="auto">
          <a:xfrm>
            <a:off x="1217613" y="3378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7" name="Text Box 31"/>
          <p:cNvSpPr txBox="1">
            <a:spLocks noChangeArrowheads="1"/>
          </p:cNvSpPr>
          <p:nvPr/>
        </p:nvSpPr>
        <p:spPr bwMode="auto">
          <a:xfrm>
            <a:off x="1198563" y="2997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321568" name="AutoShape 32"/>
          <p:cNvSpPr>
            <a:spLocks noChangeArrowheads="1"/>
          </p:cNvSpPr>
          <p:nvPr/>
        </p:nvSpPr>
        <p:spPr bwMode="auto">
          <a:xfrm>
            <a:off x="684213" y="3144838"/>
            <a:ext cx="609600" cy="671512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001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22566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22568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2569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22570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72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2257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75" name="Group 15"/>
          <p:cNvGrpSpPr>
            <a:grpSpLocks/>
          </p:cNvGrpSpPr>
          <p:nvPr/>
        </p:nvGrpSpPr>
        <p:grpSpPr bwMode="auto">
          <a:xfrm>
            <a:off x="5724525" y="5876925"/>
            <a:ext cx="720725" cy="762000"/>
            <a:chOff x="1791" y="1026"/>
            <a:chExt cx="454" cy="480"/>
          </a:xfrm>
        </p:grpSpPr>
        <p:pic>
          <p:nvPicPr>
            <p:cNvPr id="322576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78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2579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81" name="Group 21"/>
          <p:cNvGrpSpPr>
            <a:grpSpLocks/>
          </p:cNvGrpSpPr>
          <p:nvPr/>
        </p:nvGrpSpPr>
        <p:grpSpPr bwMode="auto">
          <a:xfrm>
            <a:off x="6659563" y="5876925"/>
            <a:ext cx="720725" cy="762000"/>
            <a:chOff x="1791" y="1026"/>
            <a:chExt cx="454" cy="480"/>
          </a:xfrm>
        </p:grpSpPr>
        <p:pic>
          <p:nvPicPr>
            <p:cNvPr id="322582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83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84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22585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2587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22588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2590" name="AutoShape 30"/>
          <p:cNvSpPr>
            <a:spLocks noChangeArrowheads="1"/>
          </p:cNvSpPr>
          <p:nvPr/>
        </p:nvSpPr>
        <p:spPr bwMode="auto">
          <a:xfrm>
            <a:off x="2168525" y="17668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91" name="Text Box 31"/>
          <p:cNvSpPr txBox="1">
            <a:spLocks noChangeArrowheads="1"/>
          </p:cNvSpPr>
          <p:nvPr/>
        </p:nvSpPr>
        <p:spPr bwMode="auto">
          <a:xfrm>
            <a:off x="2149475" y="13858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k=1</a:t>
            </a:r>
          </a:p>
        </p:txBody>
      </p:sp>
      <p:sp>
        <p:nvSpPr>
          <p:cNvPr id="322592" name="AutoShape 32"/>
          <p:cNvSpPr>
            <a:spLocks noChangeArrowheads="1"/>
          </p:cNvSpPr>
          <p:nvPr/>
        </p:nvSpPr>
        <p:spPr bwMode="auto">
          <a:xfrm>
            <a:off x="1635125" y="1533525"/>
            <a:ext cx="609600" cy="671513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456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23592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3593" name="Group 9"/>
          <p:cNvGrpSpPr>
            <a:grpSpLocks/>
          </p:cNvGrpSpPr>
          <p:nvPr/>
        </p:nvGrpSpPr>
        <p:grpSpPr bwMode="auto">
          <a:xfrm>
            <a:off x="2862263" y="1628775"/>
            <a:ext cx="720725" cy="762000"/>
            <a:chOff x="1791" y="1026"/>
            <a:chExt cx="454" cy="480"/>
          </a:xfrm>
        </p:grpSpPr>
        <p:pic>
          <p:nvPicPr>
            <p:cNvPr id="323594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2359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598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599" name="Group 15"/>
          <p:cNvGrpSpPr>
            <a:grpSpLocks/>
          </p:cNvGrpSpPr>
          <p:nvPr/>
        </p:nvGrpSpPr>
        <p:grpSpPr bwMode="auto">
          <a:xfrm>
            <a:off x="5724525" y="5876925"/>
            <a:ext cx="720725" cy="762000"/>
            <a:chOff x="1791" y="1026"/>
            <a:chExt cx="454" cy="480"/>
          </a:xfrm>
        </p:grpSpPr>
        <p:pic>
          <p:nvPicPr>
            <p:cNvPr id="323600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601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602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3603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604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605" name="Group 21"/>
          <p:cNvGrpSpPr>
            <a:grpSpLocks/>
          </p:cNvGrpSpPr>
          <p:nvPr/>
        </p:nvGrpSpPr>
        <p:grpSpPr bwMode="auto">
          <a:xfrm>
            <a:off x="6659563" y="5876925"/>
            <a:ext cx="720725" cy="762000"/>
            <a:chOff x="1791" y="1026"/>
            <a:chExt cx="454" cy="480"/>
          </a:xfrm>
        </p:grpSpPr>
        <p:pic>
          <p:nvPicPr>
            <p:cNvPr id="32360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607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608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23609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610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3611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23612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3614" name="AutoShape 30"/>
          <p:cNvSpPr>
            <a:spLocks noChangeArrowheads="1"/>
          </p:cNvSpPr>
          <p:nvPr/>
        </p:nvSpPr>
        <p:spPr bwMode="auto">
          <a:xfrm>
            <a:off x="2168525" y="17668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15" name="Text Box 31"/>
          <p:cNvSpPr txBox="1">
            <a:spLocks noChangeArrowheads="1"/>
          </p:cNvSpPr>
          <p:nvPr/>
        </p:nvSpPr>
        <p:spPr bwMode="auto">
          <a:xfrm>
            <a:off x="2149475" y="13858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323616" name="AutoShape 32"/>
          <p:cNvSpPr>
            <a:spLocks noChangeArrowheads="1"/>
          </p:cNvSpPr>
          <p:nvPr/>
        </p:nvSpPr>
        <p:spPr bwMode="auto">
          <a:xfrm>
            <a:off x="1635125" y="1533525"/>
            <a:ext cx="609600" cy="671513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76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7239000" y="1600200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m：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密码</a:t>
            </a:r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7239000" y="1143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k：</a:t>
            </a:r>
            <a:r>
              <a:rPr kumimoji="1"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计数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395288" y="580548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1500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出队序列：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457200" y="1709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324616" name="Oval 8"/>
          <p:cNvSpPr>
            <a:spLocks noChangeArrowheads="1"/>
          </p:cNvSpPr>
          <p:nvPr/>
        </p:nvSpPr>
        <p:spPr bwMode="auto">
          <a:xfrm>
            <a:off x="2381250" y="1676400"/>
            <a:ext cx="3962400" cy="36576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7524750" y="5876925"/>
            <a:ext cx="720725" cy="762000"/>
            <a:chOff x="1791" y="1026"/>
            <a:chExt cx="454" cy="480"/>
          </a:xfrm>
        </p:grpSpPr>
        <p:pic>
          <p:nvPicPr>
            <p:cNvPr id="32461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1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20" name="Group 12"/>
          <p:cNvGrpSpPr>
            <a:grpSpLocks/>
          </p:cNvGrpSpPr>
          <p:nvPr/>
        </p:nvGrpSpPr>
        <p:grpSpPr bwMode="auto">
          <a:xfrm>
            <a:off x="4643438" y="5876925"/>
            <a:ext cx="720725" cy="762000"/>
            <a:chOff x="1791" y="1026"/>
            <a:chExt cx="454" cy="480"/>
          </a:xfrm>
        </p:grpSpPr>
        <p:pic>
          <p:nvPicPr>
            <p:cNvPr id="32462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22" name="Rectangle 14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2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23" name="Group 15"/>
          <p:cNvGrpSpPr>
            <a:grpSpLocks/>
          </p:cNvGrpSpPr>
          <p:nvPr/>
        </p:nvGrpSpPr>
        <p:grpSpPr bwMode="auto">
          <a:xfrm>
            <a:off x="5724525" y="5876925"/>
            <a:ext cx="720725" cy="762000"/>
            <a:chOff x="1791" y="1026"/>
            <a:chExt cx="454" cy="480"/>
          </a:xfrm>
        </p:grpSpPr>
        <p:pic>
          <p:nvPicPr>
            <p:cNvPr id="324624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25" name="Rectangle 17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4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26" name="Group 18"/>
          <p:cNvGrpSpPr>
            <a:grpSpLocks/>
          </p:cNvGrpSpPr>
          <p:nvPr/>
        </p:nvGrpSpPr>
        <p:grpSpPr bwMode="auto">
          <a:xfrm>
            <a:off x="2574925" y="4365625"/>
            <a:ext cx="720725" cy="762000"/>
            <a:chOff x="1791" y="1026"/>
            <a:chExt cx="454" cy="480"/>
          </a:xfrm>
        </p:grpSpPr>
        <p:pic>
          <p:nvPicPr>
            <p:cNvPr id="32462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28" name="Rectangle 20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6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29" name="Group 21"/>
          <p:cNvGrpSpPr>
            <a:grpSpLocks/>
          </p:cNvGrpSpPr>
          <p:nvPr/>
        </p:nvGrpSpPr>
        <p:grpSpPr bwMode="auto">
          <a:xfrm>
            <a:off x="6659563" y="5876925"/>
            <a:ext cx="720725" cy="762000"/>
            <a:chOff x="1791" y="1026"/>
            <a:chExt cx="454" cy="480"/>
          </a:xfrm>
        </p:grpSpPr>
        <p:pic>
          <p:nvPicPr>
            <p:cNvPr id="32463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31" name="Rectangle 23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7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32" name="Group 24"/>
          <p:cNvGrpSpPr>
            <a:grpSpLocks/>
          </p:cNvGrpSpPr>
          <p:nvPr/>
        </p:nvGrpSpPr>
        <p:grpSpPr bwMode="auto">
          <a:xfrm>
            <a:off x="3635375" y="5876925"/>
            <a:ext cx="720725" cy="762000"/>
            <a:chOff x="1791" y="1026"/>
            <a:chExt cx="454" cy="480"/>
          </a:xfrm>
        </p:grpSpPr>
        <p:pic>
          <p:nvPicPr>
            <p:cNvPr id="324633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34" name="Rectangle 26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3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grpSp>
        <p:nvGrpSpPr>
          <p:cNvPr id="324635" name="Group 27"/>
          <p:cNvGrpSpPr>
            <a:grpSpLocks/>
          </p:cNvGrpSpPr>
          <p:nvPr/>
        </p:nvGrpSpPr>
        <p:grpSpPr bwMode="auto">
          <a:xfrm>
            <a:off x="2700338" y="5876925"/>
            <a:ext cx="720725" cy="762000"/>
            <a:chOff x="1791" y="1026"/>
            <a:chExt cx="454" cy="480"/>
          </a:xfrm>
        </p:grpSpPr>
        <p:pic>
          <p:nvPicPr>
            <p:cNvPr id="324636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026"/>
              <a:ext cx="288" cy="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4637" name="Rectangle 29"/>
            <p:cNvSpPr>
              <a:spLocks noChangeArrowheads="1"/>
            </p:cNvSpPr>
            <p:nvPr/>
          </p:nvSpPr>
          <p:spPr bwMode="auto">
            <a:xfrm>
              <a:off x="2064" y="1026"/>
              <a:ext cx="181" cy="45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ea typeface="宋体" panose="02010600030101010101" pitchFamily="2" charset="-122"/>
                </a:rPr>
                <a:t>5</a:t>
              </a:r>
              <a:endParaRPr kumimoji="1" lang="en-US" altLang="zh-CN" baseline="-20000">
                <a:ea typeface="宋体" panose="02010600030101010101" pitchFamily="2" charset="-122"/>
              </a:endParaRPr>
            </a:p>
          </p:txBody>
        </p:sp>
      </p:grpSp>
      <p:sp>
        <p:nvSpPr>
          <p:cNvPr id="324638" name="AutoShape 30"/>
          <p:cNvSpPr>
            <a:spLocks noChangeArrowheads="1"/>
          </p:cNvSpPr>
          <p:nvPr/>
        </p:nvSpPr>
        <p:spPr bwMode="auto">
          <a:xfrm>
            <a:off x="1881188" y="45513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39" name="Text Box 31"/>
          <p:cNvSpPr txBox="1">
            <a:spLocks noChangeArrowheads="1"/>
          </p:cNvSpPr>
          <p:nvPr/>
        </p:nvSpPr>
        <p:spPr bwMode="auto">
          <a:xfrm>
            <a:off x="1862138" y="41703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k=5</a:t>
            </a:r>
          </a:p>
        </p:txBody>
      </p:sp>
      <p:sp>
        <p:nvSpPr>
          <p:cNvPr id="324640" name="AutoShape 32"/>
          <p:cNvSpPr>
            <a:spLocks noChangeArrowheads="1"/>
          </p:cNvSpPr>
          <p:nvPr/>
        </p:nvSpPr>
        <p:spPr bwMode="auto">
          <a:xfrm>
            <a:off x="1331913" y="4341813"/>
            <a:ext cx="609600" cy="671512"/>
          </a:xfrm>
          <a:prstGeom prst="wedgeEllipseCallout">
            <a:avLst>
              <a:gd name="adj1" fmla="val 70051"/>
              <a:gd name="adj2" fmla="val 1241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约瑟夫环(</a:t>
            </a:r>
            <a:r>
              <a:rPr lang="en-US" altLang="zh-CN">
                <a:ea typeface="宋体" panose="02010600030101010101" pitchFamily="2" charset="-122"/>
              </a:rPr>
              <a:t>Joseph Circle</a:t>
            </a:r>
            <a:r>
              <a:rPr lang="zh-CN" altLang="en-US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482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3886200" cy="1905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基本过程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）建环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）确定初始位置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）循环数数，显示，删除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）输出胜利者</a:t>
            </a:r>
          </a:p>
          <a:p>
            <a:pPr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约瑟夫环(</a:t>
            </a:r>
            <a:r>
              <a:rPr lang="en-US" altLang="zh-CN" dirty="0">
                <a:ea typeface="宋体" panose="02010600030101010101" pitchFamily="2" charset="-122"/>
              </a:rPr>
              <a:t>Joseph Circle</a:t>
            </a:r>
            <a:r>
              <a:rPr lang="zh-CN" altLang="en-US" dirty="0" smtClean="0">
                <a:ea typeface="宋体" panose="02010600030101010101" pitchFamily="2" charset="-122"/>
              </a:rPr>
              <a:t>)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84300"/>
            <a:ext cx="5587147" cy="4483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53200" y="6172200"/>
            <a:ext cx="144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jose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80384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66325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requests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word = input(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"Input key word: 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url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'http://image.baidu.com/search/index?tn=baiduimage&amp;ps=1&amp;ct=201326592&amp;lm=-1&amp;cl=2&amp;nc=1&amp;ie=utf-8&amp;word='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 word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result = requests.get(url)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 = re.findall(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'"objURL":"(.*?)",'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,result.text,re.S) 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#re.S-&gt;使 .匹配包括换行在内的所有字符</a:t>
            </a:r>
            <a:b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'找到关键词:'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+word+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'的图片，现在开始下载图片...'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each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'正在下载第'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+str(i+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'张图片，图片地址:'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+str(each))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try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pic= requests.get(each, timeout=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except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requests.exceptions.ConnectionError: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'【错误】当前图片无法下载'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continue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string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'pic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\\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+word+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'_'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+str(i) +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'.jpg'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fp = open(string,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'wb'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fp.write(pic.content)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fp.close()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i +=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1566" y="152400"/>
            <a:ext cx="28712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000" b="1" dirty="0" smtClean="0"/>
              <a:t>示例</a:t>
            </a:r>
            <a:r>
              <a:rPr lang="en-US" altLang="zh-CN" sz="3000" b="1" dirty="0" smtClean="0"/>
              <a:t>--</a:t>
            </a:r>
            <a:r>
              <a:rPr lang="zh-CN" altLang="en-US" sz="3000" b="1" dirty="0" smtClean="0"/>
              <a:t>下载图片</a:t>
            </a:r>
            <a:endParaRPr lang="zh-CN" altLang="en-US" sz="3000" b="1" dirty="0"/>
          </a:p>
        </p:txBody>
      </p:sp>
      <p:sp>
        <p:nvSpPr>
          <p:cNvPr id="8" name="矩形 7"/>
          <p:cNvSpPr/>
          <p:nvPr/>
        </p:nvSpPr>
        <p:spPr>
          <a:xfrm>
            <a:off x="5943600" y="6248400"/>
            <a:ext cx="2954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10_pic_down_orig.py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28600" y="1447800"/>
            <a:ext cx="8534400" cy="6096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438400" y="2514600"/>
            <a:ext cx="4267200" cy="381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95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8458200" cy="3890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19600"/>
            <a:ext cx="5595936" cy="1905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 bwMode="auto">
          <a:xfrm>
            <a:off x="1066800" y="381000"/>
            <a:ext cx="7772400" cy="5334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14600" y="4800600"/>
            <a:ext cx="5029200" cy="5334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72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71800"/>
            <a:ext cx="5105400" cy="374059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 bwMode="auto">
          <a:xfrm>
            <a:off x="381000" y="1676400"/>
            <a:ext cx="8229600" cy="9144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8600"/>
            <a:ext cx="8253880" cy="12954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 bwMode="auto">
          <a:xfrm>
            <a:off x="762000" y="762000"/>
            <a:ext cx="7391400" cy="2286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352800" y="990600"/>
            <a:ext cx="152400" cy="685800"/>
          </a:xfrm>
          <a:prstGeom prst="down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1752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objURL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":"http://imgsrc.baidu.com/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/pic/item/cb8065380cd7912384cdec80a7345982b2b78010.jpg",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>
            <a:off x="3810000" y="2590800"/>
            <a:ext cx="228600" cy="457200"/>
          </a:xfrm>
          <a:prstGeom prst="downArrow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" y="3276600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000" b="1" dirty="0" smtClean="0"/>
              <a:t>查看源代码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379284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066800"/>
            <a:ext cx="79248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a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"""sdfkhellolsdlfsdfiooefo: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877898989worldafdsf"""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b = re.findall(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'hello(.*?)world'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,a)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 = re.findall(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'hello(.*?)world'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,a,re.S)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 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 is '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b)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 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'c is '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c)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0200" y="37879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 is  []</a:t>
            </a:r>
          </a:p>
          <a:p>
            <a:r>
              <a:rPr lang="zh-CN" altLang="en-US" dirty="0"/>
              <a:t>c is  ['lsdlfsdfiooefo:\n877898989']</a:t>
            </a:r>
          </a:p>
        </p:txBody>
      </p:sp>
      <p:sp>
        <p:nvSpPr>
          <p:cNvPr id="16" name="矩形 15"/>
          <p:cNvSpPr/>
          <p:nvPr/>
        </p:nvSpPr>
        <p:spPr>
          <a:xfrm>
            <a:off x="304800" y="38862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r</a:t>
            </a:r>
            <a:r>
              <a:rPr lang="en-US" altLang="zh-CN" dirty="0" err="1" smtClean="0"/>
              <a:t>e.S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47244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在字符串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中，包含换行符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\n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，在这种情况下：</a:t>
            </a:r>
          </a:p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若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不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使用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re.S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参数，则只在每一行内进行匹配，如果一行没有，就换下一行重新开始。</a:t>
            </a:r>
          </a:p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而使用</a:t>
            </a:r>
            <a:r>
              <a:rPr lang="en-US" altLang="zh-CN" dirty="0" err="1">
                <a:solidFill>
                  <a:srgbClr val="4F4F4F"/>
                </a:solidFill>
                <a:latin typeface="-apple-system"/>
              </a:rPr>
              <a:t>re.S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参数以后，正则表达式会将这个字符串作为一个整体，在整体中进行匹配。</a:t>
            </a:r>
            <a:endParaRPr lang="zh-CN" altLang="en-US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0385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892805"/>
            <a:ext cx="868680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import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requests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word = input(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"Input key word: "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url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'http://image.baidu.com/search/index?tn=baiduimage&amp;ps=1&amp;ct=201326592&amp;lm=-1&amp;cl=2&amp;nc=1&amp;ie=utf-8&amp;word='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 word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result = requests.get(url)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 = re.findall(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'"objURL":"(.*?)",'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,result.text,re.S)</a:t>
            </a:r>
            <a: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each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pic_url: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pic= requests.get(each, timeout=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string =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'pic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\\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+word+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'_'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+str(i) + 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'.jpg'</a:t>
            </a:r>
            <a:b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b="1" dirty="0">
                <a:solidFill>
                  <a:srgbClr val="0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b="1" dirty="0" smtClean="0">
                <a:solidFill>
                  <a:srgbClr val="00808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fp = open(string,</a:t>
            </a:r>
            <a:r>
              <a:rPr kumimoji="0" lang="zh-CN" altLang="zh-CN" sz="17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'wb'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fp.write(pic.content)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fp.close()</a:t>
            </a:r>
            <a:b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lang="en-US" altLang="zh-CN" sz="17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+= </a:t>
            </a:r>
            <a:r>
              <a:rPr kumimoji="0" lang="zh-CN" altLang="zh-CN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endParaRPr kumimoji="0" lang="zh-CN" altLang="zh-CN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1566" y="152400"/>
            <a:ext cx="28712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zh-CN" altLang="en-US" sz="3000" b="1" dirty="0" smtClean="0"/>
              <a:t>示例</a:t>
            </a:r>
            <a:r>
              <a:rPr lang="en-US" altLang="zh-CN" sz="3000" b="1" dirty="0" smtClean="0"/>
              <a:t>--</a:t>
            </a:r>
            <a:r>
              <a:rPr lang="zh-CN" altLang="en-US" sz="3000" b="1" dirty="0" smtClean="0"/>
              <a:t>下载图片</a:t>
            </a:r>
            <a:endParaRPr lang="zh-CN" altLang="en-US" sz="3000" b="1" dirty="0"/>
          </a:p>
        </p:txBody>
      </p:sp>
      <p:sp>
        <p:nvSpPr>
          <p:cNvPr id="8" name="矩形 7"/>
          <p:cNvSpPr/>
          <p:nvPr/>
        </p:nvSpPr>
        <p:spPr>
          <a:xfrm>
            <a:off x="5943600" y="6248400"/>
            <a:ext cx="2954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10_pic_down_orig.py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28600" y="2743200"/>
            <a:ext cx="3200400" cy="381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28600" y="3276600"/>
            <a:ext cx="6477000" cy="3810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85800" y="4114800"/>
            <a:ext cx="3962400" cy="30480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346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1430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dirty="0"/>
              <a:t>实现用户输入用户名和密码，当用户名为 </a:t>
            </a:r>
            <a:r>
              <a:rPr lang="en-US" altLang="zh-CN" dirty="0"/>
              <a:t>seven</a:t>
            </a:r>
            <a:r>
              <a:rPr lang="zh-CN" altLang="en-US" dirty="0"/>
              <a:t>且密码为</a:t>
            </a:r>
            <a:r>
              <a:rPr lang="en-US" altLang="zh-CN" dirty="0"/>
              <a:t>123</a:t>
            </a:r>
            <a:r>
              <a:rPr lang="zh-CN" altLang="en-US" dirty="0"/>
              <a:t>时，显示登陆成功，否则登陆失败！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553200" y="5867400"/>
            <a:ext cx="1698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_login.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2209800"/>
            <a:ext cx="7391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username = input(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'input username:'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password = input(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'input password:'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username ==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'seven'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and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password == 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'123'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'Bingo!'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else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'Error'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41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 </a:t>
            </a:r>
            <a:r>
              <a:rPr lang="en-US" altLang="zh-CN" dirty="0" smtClean="0">
                <a:ea typeface="宋体" panose="02010600030101010101" pitchFamily="2" charset="-122"/>
              </a:rPr>
              <a:t>10 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9200" y="1371600"/>
            <a:ext cx="6893560" cy="4477385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、正则表达式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二、数据组织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36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numpy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数据展示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36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matplotlib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、词云绘制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WordCloud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、迭代器与生成器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5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）正则表达式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430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1053911"/>
            <a:ext cx="883920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定义：</a:t>
            </a:r>
            <a:r>
              <a:rPr lang="zh-CN" altLang="en-US" sz="2400" dirty="0" smtClean="0"/>
              <a:t>一种用来匹配字符串的强有力的武器</a:t>
            </a:r>
            <a:endParaRPr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设计思想：</a:t>
            </a:r>
            <a:r>
              <a:rPr lang="zh-CN" altLang="en-US" sz="2400" dirty="0" smtClean="0"/>
              <a:t>用一种描述性的语言来给字符串定义一个规则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zh-CN" altLang="en-US" sz="2400" dirty="0" smtClean="0"/>
              <a:t>匹配</a:t>
            </a:r>
            <a:r>
              <a:rPr lang="zh-CN" altLang="en-US" sz="2400" dirty="0"/>
              <a:t>一个数字，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w</a:t>
            </a:r>
            <a:r>
              <a:rPr lang="zh-CN" altLang="en-US" sz="2400" dirty="0" smtClean="0"/>
              <a:t>匹配</a:t>
            </a:r>
            <a:r>
              <a:rPr lang="zh-CN" altLang="en-US" sz="2400" dirty="0"/>
              <a:t>一个字母或</a:t>
            </a:r>
            <a:r>
              <a:rPr lang="zh-CN" altLang="en-US" sz="2400" dirty="0" smtClean="0"/>
              <a:t>数字，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匹配任意字符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'00\d'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'007</a:t>
            </a:r>
            <a:r>
              <a:rPr lang="en-US" altLang="zh-CN" sz="2400" dirty="0"/>
              <a:t>'</a:t>
            </a:r>
            <a:r>
              <a:rPr lang="zh-CN" altLang="en-US" sz="2400" dirty="0"/>
              <a:t>，但无法匹配</a:t>
            </a:r>
            <a:r>
              <a:rPr lang="en-US" altLang="zh-CN" sz="2400" dirty="0">
                <a:solidFill>
                  <a:srgbClr val="FF0000"/>
                </a:solidFill>
              </a:rPr>
              <a:t>'00A'</a:t>
            </a:r>
            <a:r>
              <a:rPr lang="zh-CN" altLang="en-US" sz="2400" dirty="0"/>
              <a:t>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'\</a:t>
            </a:r>
            <a:r>
              <a:rPr lang="en-US" altLang="zh-CN" sz="2400" dirty="0">
                <a:solidFill>
                  <a:srgbClr val="FF0000"/>
                </a:solidFill>
              </a:rPr>
              <a:t>w\w\d'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'py3'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py</a:t>
            </a:r>
            <a:r>
              <a:rPr lang="en-US" altLang="zh-CN" sz="2400" dirty="0">
                <a:solidFill>
                  <a:srgbClr val="FF0000"/>
                </a:solidFill>
              </a:rPr>
              <a:t>.'</a:t>
            </a:r>
            <a:r>
              <a:rPr lang="zh-CN" altLang="en-US" sz="2400" dirty="0"/>
              <a:t>可以匹配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pyc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pyo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 err="1">
                <a:solidFill>
                  <a:srgbClr val="FF0000"/>
                </a:solidFill>
              </a:rPr>
              <a:t>py</a:t>
            </a:r>
            <a:r>
              <a:rPr lang="en-US" altLang="zh-CN" sz="2400" dirty="0">
                <a:solidFill>
                  <a:srgbClr val="FF0000"/>
                </a:solidFill>
              </a:rPr>
              <a:t>!'</a:t>
            </a:r>
            <a:r>
              <a:rPr lang="zh-CN" altLang="en-US" sz="2400" dirty="0"/>
              <a:t>等等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5607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" y="1067812"/>
            <a:ext cx="86106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800080"/>
                </a:solidFill>
              </a:rPr>
              <a:t>示例：</a:t>
            </a:r>
            <a:r>
              <a:rPr lang="en-US" altLang="zh-CN" sz="2400" dirty="0" smtClean="0">
                <a:solidFill>
                  <a:srgbClr val="800080"/>
                </a:solidFill>
              </a:rPr>
              <a:t>\</a:t>
            </a:r>
            <a:r>
              <a:rPr lang="en-US" altLang="zh-CN" sz="2400" dirty="0">
                <a:solidFill>
                  <a:srgbClr val="800080"/>
                </a:solidFill>
              </a:rPr>
              <a:t>d{3}\s+\d{3,8</a:t>
            </a:r>
            <a:r>
              <a:rPr lang="en-US" altLang="zh-CN" sz="2400" dirty="0" smtClean="0">
                <a:solidFill>
                  <a:srgbClr val="800080"/>
                </a:solidFill>
              </a:rPr>
              <a:t>}</a:t>
            </a:r>
          </a:p>
          <a:p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解读：</a:t>
            </a:r>
            <a:endParaRPr lang="en-US" altLang="zh-CN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\d{3}</a:t>
            </a:r>
            <a:r>
              <a:rPr lang="zh-CN" altLang="en-US" sz="2400" dirty="0"/>
              <a:t>表示匹配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数字，例如</a:t>
            </a:r>
            <a:r>
              <a:rPr lang="en-US" altLang="zh-CN" sz="2400" dirty="0"/>
              <a:t>'010'</a:t>
            </a:r>
            <a:r>
              <a:rPr lang="zh-CN" altLang="en-US" sz="2400" dirty="0"/>
              <a:t>；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 smtClean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匹配</a:t>
            </a:r>
            <a:r>
              <a:rPr lang="zh-CN" altLang="en-US" sz="2400" dirty="0"/>
              <a:t>空白字符，包括空格、制表符、换页符等，等价于</a:t>
            </a:r>
            <a:r>
              <a:rPr lang="en-US" altLang="zh-CN" sz="2400" dirty="0"/>
              <a:t>[\t\n\r\f\v];</a:t>
            </a:r>
            <a:endParaRPr lang="zh-CN" altLang="en-US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\d{3,8}</a:t>
            </a:r>
            <a:r>
              <a:rPr lang="zh-CN" altLang="en-US" sz="2400" dirty="0"/>
              <a:t>表示</a:t>
            </a:r>
            <a:r>
              <a:rPr lang="en-US" altLang="zh-CN" sz="2400" dirty="0">
                <a:solidFill>
                  <a:srgbClr val="FF0000"/>
                </a:solidFill>
              </a:rPr>
              <a:t>3-8</a:t>
            </a:r>
            <a:r>
              <a:rPr lang="zh-CN" altLang="en-US" sz="2400" dirty="0">
                <a:solidFill>
                  <a:srgbClr val="FF0000"/>
                </a:solidFill>
              </a:rPr>
              <a:t>个</a:t>
            </a:r>
            <a:r>
              <a:rPr lang="zh-CN" altLang="en-US" sz="2400" dirty="0"/>
              <a:t>数字，例如</a:t>
            </a:r>
            <a:r>
              <a:rPr lang="en-US" altLang="zh-CN" sz="2400" dirty="0"/>
              <a:t>'1234567'</a:t>
            </a:r>
            <a:r>
              <a:rPr lang="zh-CN" altLang="en-US" sz="2400" dirty="0"/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70C0"/>
                </a:solidFill>
              </a:rPr>
              <a:t>综合：可以</a:t>
            </a:r>
            <a:r>
              <a:rPr lang="zh-CN" altLang="en-US" sz="2400" b="1" dirty="0">
                <a:solidFill>
                  <a:srgbClr val="0070C0"/>
                </a:solidFill>
              </a:rPr>
              <a:t>匹配以任意个空格隔开的带区号的电话号码。</a:t>
            </a:r>
          </a:p>
        </p:txBody>
      </p:sp>
    </p:spTree>
    <p:extLst>
      <p:ext uri="{BB962C8B-B14F-4D97-AF65-F5344CB8AC3E}">
        <p14:creationId xmlns:p14="http://schemas.microsoft.com/office/powerpoint/2010/main" val="3285207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28600" y="1143000"/>
          <a:ext cx="8610600" cy="4884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1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语法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意义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说明</a:t>
                      </a:r>
                      <a:endParaRPr lang="zh-CN" altLang="en-US" sz="24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"."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任意字符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  <a:r>
                        <a:rPr lang="zh-CN" altLang="en-US" sz="1800" dirty="0" smtClean="0"/>
                        <a:t>行终止符除外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"^"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字符串开始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'^hello'</a:t>
                      </a:r>
                      <a:r>
                        <a:rPr lang="zh-CN" altLang="en-US" sz="1800" dirty="0">
                          <a:effectLst/>
                        </a:rPr>
                        <a:t>匹配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 err="1">
                          <a:effectLst/>
                        </a:rPr>
                        <a:t>helloworld</a:t>
                      </a:r>
                      <a:r>
                        <a:rPr lang="en-US" sz="1800" dirty="0">
                          <a:effectLst/>
                        </a:rPr>
                        <a:t>'</a:t>
                      </a:r>
                      <a:r>
                        <a:rPr lang="zh-CN" altLang="en-US" sz="1800" dirty="0">
                          <a:effectLst/>
                        </a:rPr>
                        <a:t>而不匹配</a:t>
                      </a:r>
                      <a:r>
                        <a:rPr lang="en-US" altLang="zh-CN" sz="1800" dirty="0">
                          <a:effectLst/>
                        </a:rPr>
                        <a:t>'</a:t>
                      </a:r>
                      <a:r>
                        <a:rPr lang="en-US" sz="1800" dirty="0" err="1">
                          <a:effectLst/>
                        </a:rPr>
                        <a:t>aaaahellobbb</a:t>
                      </a:r>
                      <a:r>
                        <a:rPr lang="en-US" sz="1800" dirty="0">
                          <a:effectLst/>
                        </a:rPr>
                        <a:t>'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"$"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字符串结尾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与上同理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"*" 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0 </a:t>
                      </a:r>
                      <a:r>
                        <a:rPr lang="zh-CN" altLang="en-US" sz="1800" dirty="0">
                          <a:effectLst/>
                        </a:rPr>
                        <a:t>个或多个字符（贪婪匹配）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&lt;*&gt;</a:t>
                      </a:r>
                      <a:r>
                        <a:rPr lang="zh-CN" altLang="en-US" sz="1800" dirty="0" smtClean="0">
                          <a:effectLst/>
                        </a:rPr>
                        <a:t>匹配</a:t>
                      </a:r>
                      <a:r>
                        <a:rPr lang="en-US" altLang="zh-CN" sz="1800" dirty="0" smtClean="0">
                          <a:effectLst/>
                        </a:rPr>
                        <a:t>&lt;</a:t>
                      </a:r>
                      <a:r>
                        <a:rPr lang="en-US" sz="1800" dirty="0">
                          <a:effectLst/>
                        </a:rPr>
                        <a:t>title&gt;</a:t>
                      </a:r>
                      <a:r>
                        <a:rPr lang="en-US" sz="1800" dirty="0" err="1">
                          <a:effectLst/>
                        </a:rPr>
                        <a:t>chinaunix</a:t>
                      </a:r>
                      <a:r>
                        <a:rPr lang="en-US" sz="1800" dirty="0">
                          <a:effectLst/>
                        </a:rPr>
                        <a:t>&lt;/title&gt;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"+"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1 </a:t>
                      </a:r>
                      <a:r>
                        <a:rPr lang="zh-CN" altLang="en-US" sz="1800" dirty="0">
                          <a:effectLst/>
                        </a:rPr>
                        <a:t>个或多个字符（贪婪匹配）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与上同理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"?"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0 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zh-CN" altLang="en-US" sz="1800" dirty="0" smtClean="0">
                          <a:effectLst/>
                        </a:rPr>
                        <a:t>或</a:t>
                      </a:r>
                      <a:r>
                        <a:rPr lang="en-US" altLang="zh-CN" sz="1800" dirty="0" smtClean="0">
                          <a:effectLst/>
                        </a:rPr>
                        <a:t>1</a:t>
                      </a:r>
                      <a:r>
                        <a:rPr lang="zh-CN" altLang="en-US" sz="1800" dirty="0" smtClean="0">
                          <a:effectLst/>
                        </a:rPr>
                        <a:t>个</a:t>
                      </a:r>
                      <a:r>
                        <a:rPr lang="zh-CN" altLang="en-US" sz="1800" dirty="0">
                          <a:effectLst/>
                        </a:rPr>
                        <a:t>字符（贪婪匹配）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与上同理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*</a:t>
                      </a:r>
                      <a:r>
                        <a:rPr lang="en-US" altLang="zh-CN" sz="1800">
                          <a:effectLst/>
                        </a:rPr>
                        <a:t>?,+?,??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以上三个取第一个匹配结果（非贪婪匹配）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&lt;*&gt;</a:t>
                      </a:r>
                      <a:r>
                        <a:rPr lang="zh-CN" altLang="en-US" sz="1800" dirty="0">
                          <a:effectLst/>
                        </a:rPr>
                        <a:t>匹配</a:t>
                      </a:r>
                      <a:r>
                        <a:rPr lang="en-US" altLang="zh-CN" sz="1800" dirty="0">
                          <a:effectLst/>
                        </a:rPr>
                        <a:t>&lt;</a:t>
                      </a:r>
                      <a:r>
                        <a:rPr lang="en-US" sz="1800" dirty="0">
                          <a:effectLst/>
                        </a:rPr>
                        <a:t>title&gt;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86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{</a:t>
                      </a:r>
                      <a:r>
                        <a:rPr lang="en-US" sz="1800" dirty="0" err="1">
                          <a:effectLst/>
                        </a:rPr>
                        <a:t>m,n</a:t>
                      </a: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对于前一个字符重复</a:t>
                      </a:r>
                      <a:r>
                        <a:rPr lang="en-US" altLang="zh-CN" sz="1800" dirty="0">
                          <a:effectLst/>
                        </a:rPr>
                        <a:t>m</a:t>
                      </a:r>
                      <a:r>
                        <a:rPr lang="zh-CN" altLang="en-US" sz="1800" dirty="0">
                          <a:effectLst/>
                        </a:rPr>
                        <a:t>到</a:t>
                      </a:r>
                      <a:r>
                        <a:rPr lang="en-US" altLang="zh-CN" sz="1800" dirty="0">
                          <a:effectLst/>
                        </a:rPr>
                        <a:t>n</a:t>
                      </a:r>
                      <a:r>
                        <a:rPr lang="zh-CN" altLang="en-US" sz="1800" dirty="0">
                          <a:effectLst/>
                        </a:rPr>
                        <a:t>次，</a:t>
                      </a:r>
                      <a:r>
                        <a:rPr lang="en-US" altLang="zh-CN" sz="1800" dirty="0">
                          <a:effectLst/>
                        </a:rPr>
                        <a:t>{m}</a:t>
                      </a:r>
                      <a:r>
                        <a:rPr lang="zh-CN" altLang="en-US" sz="1800" dirty="0">
                          <a:effectLst/>
                        </a:rPr>
                        <a:t>亦可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a{6}</a:t>
                      </a:r>
                      <a:r>
                        <a:rPr lang="zh-CN" altLang="en-US" sz="1800" dirty="0">
                          <a:effectLst/>
                        </a:rPr>
                        <a:t>匹配</a:t>
                      </a:r>
                      <a:r>
                        <a:rPr lang="en-US" altLang="zh-CN" sz="1800" dirty="0">
                          <a:effectLst/>
                        </a:rPr>
                        <a:t>6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en-US" altLang="zh-CN" sz="1800" dirty="0">
                          <a:effectLst/>
                        </a:rPr>
                        <a:t>a</a:t>
                      </a:r>
                      <a:r>
                        <a:rPr lang="zh-CN" altLang="en-US" sz="1800" dirty="0">
                          <a:effectLst/>
                        </a:rPr>
                        <a:t>、</a:t>
                      </a:r>
                      <a:r>
                        <a:rPr lang="en-US" altLang="zh-CN" sz="1800" dirty="0">
                          <a:effectLst/>
                        </a:rPr>
                        <a:t>a{2,4}</a:t>
                      </a:r>
                      <a:r>
                        <a:rPr lang="zh-CN" altLang="en-US" sz="1800" dirty="0" smtClean="0">
                          <a:effectLst/>
                        </a:rPr>
                        <a:t>匹</a:t>
                      </a:r>
                      <a:endParaRPr lang="en-US" altLang="zh-CN" sz="1800" dirty="0" smtClean="0">
                        <a:effectLst/>
                      </a:endParaRPr>
                    </a:p>
                    <a:p>
                      <a:r>
                        <a:rPr lang="zh-CN" altLang="en-US" sz="1800" dirty="0" smtClean="0">
                          <a:effectLst/>
                        </a:rPr>
                        <a:t>配</a:t>
                      </a:r>
                      <a:r>
                        <a:rPr lang="en-US" altLang="zh-CN" sz="1800" dirty="0">
                          <a:effectLst/>
                        </a:rPr>
                        <a:t>2</a:t>
                      </a:r>
                      <a:r>
                        <a:rPr lang="zh-CN" altLang="en-US" sz="1800" dirty="0">
                          <a:effectLst/>
                        </a:rPr>
                        <a:t>到</a:t>
                      </a:r>
                      <a:r>
                        <a:rPr lang="en-US" altLang="zh-CN" sz="1800" dirty="0">
                          <a:effectLst/>
                        </a:rPr>
                        <a:t>4</a:t>
                      </a:r>
                      <a:r>
                        <a:rPr lang="zh-CN" altLang="en-US" sz="1800" dirty="0">
                          <a:effectLst/>
                        </a:rPr>
                        <a:t>个</a:t>
                      </a:r>
                      <a:r>
                        <a:rPr lang="en-US" altLang="zh-CN" sz="1800" dirty="0">
                          <a:effectLst/>
                        </a:rPr>
                        <a:t>a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6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"\\"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特殊字符转义或者特殊序列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6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[]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表示一个字符集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[0-9]、[a-z]、[A-Z]、[^0]</a:t>
                      </a:r>
                      <a:endParaRPr 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9510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"|"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或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A|B,</a:t>
                      </a:r>
                      <a:r>
                        <a:rPr lang="zh-CN" altLang="en-US" sz="1800" dirty="0">
                          <a:effectLst/>
                        </a:rPr>
                        <a:t>或运算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069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(...)</a:t>
                      </a:r>
                      <a:endParaRPr lang="zh-CN" altLang="en-US" sz="180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匹配括号中任意表达式</a:t>
                      </a:r>
                      <a:endParaRPr lang="zh-CN" altLang="en-US" sz="1800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64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/>
              <a:t>—</a:t>
            </a:r>
            <a:r>
              <a:rPr lang="zh-CN" altLang="en-US" dirty="0"/>
              <a:t>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8600" y="1178618"/>
          <a:ext cx="8534400" cy="461258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049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语法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意义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effectLst/>
                        </a:rPr>
                        <a:t>说明</a:t>
                      </a:r>
                      <a:endParaRPr lang="zh-CN" altLang="en-US" sz="2000" b="1" dirty="0"/>
                    </a:p>
                  </a:txBody>
                  <a:tcPr marL="4975" marR="4975" marT="4975" marB="4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4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{</a:t>
                      </a:r>
                      <a:r>
                        <a:rPr lang="en-US" sz="2000" dirty="0" err="1">
                          <a:effectLst/>
                        </a:rPr>
                        <a:t>m,n</a:t>
                      </a:r>
                      <a:r>
                        <a:rPr lang="en-US" sz="2000" dirty="0">
                          <a:effectLst/>
                        </a:rPr>
                        <a:t>}?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对于前一个字符重复</a:t>
                      </a:r>
                      <a:r>
                        <a:rPr lang="en-US" altLang="zh-CN" sz="2000">
                          <a:effectLst/>
                        </a:rPr>
                        <a:t>m</a:t>
                      </a:r>
                      <a:r>
                        <a:rPr lang="zh-CN" altLang="en-US" sz="2000">
                          <a:effectLst/>
                        </a:rPr>
                        <a:t>到</a:t>
                      </a:r>
                      <a:r>
                        <a:rPr lang="en-US" altLang="zh-CN" sz="2000">
                          <a:effectLst/>
                        </a:rPr>
                        <a:t>n</a:t>
                      </a:r>
                      <a:r>
                        <a:rPr lang="zh-CN" altLang="en-US" sz="2000">
                          <a:effectLst/>
                        </a:rPr>
                        <a:t>次，并取尽可能少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‘</a:t>
                      </a:r>
                      <a:r>
                        <a:rPr lang="en-US" altLang="zh-CN" sz="2000" dirty="0" err="1">
                          <a:effectLst/>
                        </a:rPr>
                        <a:t>aaaaaa</a:t>
                      </a:r>
                      <a:r>
                        <a:rPr lang="en-US" altLang="zh-CN" sz="2000" dirty="0">
                          <a:effectLst/>
                        </a:rPr>
                        <a:t>’</a:t>
                      </a:r>
                      <a:r>
                        <a:rPr lang="zh-CN" altLang="en-US" sz="2000" dirty="0">
                          <a:effectLst/>
                        </a:rPr>
                        <a:t>中</a:t>
                      </a:r>
                      <a:r>
                        <a:rPr lang="en-US" altLang="zh-CN" sz="2000" dirty="0">
                          <a:effectLst/>
                        </a:rPr>
                        <a:t>a{2,4}</a:t>
                      </a:r>
                      <a:r>
                        <a:rPr lang="zh-CN" altLang="en-US" sz="2000" dirty="0">
                          <a:effectLst/>
                        </a:rPr>
                        <a:t>只会匹配</a:t>
                      </a:r>
                      <a:r>
                        <a:rPr lang="en-US" altLang="zh-CN" sz="2000" dirty="0">
                          <a:effectLst/>
                        </a:rPr>
                        <a:t>2</a:t>
                      </a:r>
                      <a:r>
                        <a:rPr lang="zh-CN" altLang="en-US" sz="2000" dirty="0">
                          <a:effectLst/>
                        </a:rPr>
                        <a:t>个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8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(?#...)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注释，可忽略</a:t>
                      </a:r>
                      <a:endParaRPr lang="zh-CN" alt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 </a:t>
                      </a:r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69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(?=...)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... matches next, but doesn't consume the string.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'(?=test)'  在hellotest中匹配hello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49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(?!...)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... doesn't match next.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'(?!=test)'  </a:t>
                      </a:r>
                      <a:r>
                        <a:rPr lang="zh-CN" altLang="en-US" sz="2000">
                          <a:effectLst/>
                        </a:rPr>
                        <a:t>若</a:t>
                      </a:r>
                      <a:r>
                        <a:rPr lang="en-US" sz="2000">
                          <a:effectLst/>
                        </a:rPr>
                        <a:t>hello</a:t>
                      </a:r>
                      <a:r>
                        <a:rPr lang="zh-CN" altLang="en-US" sz="2000">
                          <a:effectLst/>
                        </a:rPr>
                        <a:t>后面不为</a:t>
                      </a:r>
                      <a:r>
                        <a:rPr lang="en-US" sz="2000">
                          <a:effectLst/>
                        </a:rPr>
                        <a:t>test，</a:t>
                      </a:r>
                      <a:r>
                        <a:rPr lang="zh-CN" altLang="en-US" sz="2000">
                          <a:effectLst/>
                        </a:rPr>
                        <a:t>匹配</a:t>
                      </a:r>
                      <a:r>
                        <a:rPr lang="en-US" sz="2000">
                          <a:effectLst/>
                        </a:rPr>
                        <a:t>hello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871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(?&lt;=...) 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preceded by ... (must be fixed length).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'(?&lt;=hello)test'  </a:t>
                      </a:r>
                      <a:r>
                        <a:rPr lang="zh-CN" altLang="en-US" sz="2000">
                          <a:effectLst/>
                        </a:rPr>
                        <a:t>在</a:t>
                      </a:r>
                      <a:r>
                        <a:rPr lang="en-US" sz="2000">
                          <a:effectLst/>
                        </a:rPr>
                        <a:t>hellotest</a:t>
                      </a:r>
                      <a:r>
                        <a:rPr lang="zh-CN" altLang="en-US" sz="2000">
                          <a:effectLst/>
                        </a:rPr>
                        <a:t>中匹配</a:t>
                      </a:r>
                      <a:r>
                        <a:rPr lang="en-US" sz="2000">
                          <a:effectLst/>
                        </a:rPr>
                        <a:t>test</a:t>
                      </a:r>
                      <a:endParaRPr 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669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(?&lt;!...)</a:t>
                      </a:r>
                      <a:endParaRPr lang="zh-CN" altLang="en-US" sz="200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Matches if not preceded by ... (must be fixed length).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'(?&lt;!hello)test'  </a:t>
                      </a:r>
                      <a:r>
                        <a:rPr lang="zh-CN" altLang="en-US" sz="2000" dirty="0">
                          <a:effectLst/>
                        </a:rPr>
                        <a:t>在</a:t>
                      </a:r>
                      <a:r>
                        <a:rPr lang="en-US" sz="2000" dirty="0" err="1">
                          <a:effectLst/>
                        </a:rPr>
                        <a:t>hellotest</a:t>
                      </a:r>
                      <a:r>
                        <a:rPr lang="zh-CN" altLang="en-US" sz="2000" dirty="0">
                          <a:effectLst/>
                        </a:rPr>
                        <a:t>中不匹配</a:t>
                      </a:r>
                      <a:r>
                        <a:rPr lang="en-US" sz="2000" dirty="0" smtClean="0">
                          <a:effectLst/>
                        </a:rPr>
                        <a:t>test</a:t>
                      </a:r>
                      <a:endParaRPr lang="en-US" sz="2000" dirty="0"/>
                    </a:p>
                  </a:txBody>
                  <a:tcPr marL="7879" marR="7879" marT="7879" marB="7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r>
              <a:rPr lang="en-US" altLang="zh-CN" dirty="0"/>
              <a:t>—</a:t>
            </a:r>
            <a:r>
              <a:rPr lang="zh-CN" altLang="en-US" dirty="0"/>
              <a:t>规则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09600" y="1295400"/>
          <a:ext cx="8001000" cy="470480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4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特殊序列符号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意义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8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\A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只在字符串开始进行匹配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85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\Z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只在字符串结尾进行匹配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8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\b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匹配位于开始或结尾的空字符串</a:t>
                      </a:r>
                      <a:endParaRPr lang="zh-CN" alt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\B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匹配不位于开始或结尾的空字符串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4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\d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相当于</a:t>
                      </a:r>
                      <a:r>
                        <a:rPr lang="en-US" altLang="zh-CN" sz="2000" dirty="0">
                          <a:effectLst/>
                        </a:rPr>
                        <a:t>[0-9]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4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\D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相当于</a:t>
                      </a:r>
                      <a:r>
                        <a:rPr lang="en-US" altLang="zh-CN" sz="2000" dirty="0">
                          <a:effectLst/>
                        </a:rPr>
                        <a:t>[^0-9]</a:t>
                      </a:r>
                      <a:endParaRPr lang="zh-CN" alt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1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\s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匹配任意空白字符:[\t\n\r\r\v]</a:t>
                      </a:r>
                      <a:endParaRPr lang="pt-BR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\S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匹配任意非空白字符:[^\t\n\r\r\v]</a:t>
                      </a:r>
                      <a:endParaRPr lang="pt-BR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\w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匹配任意数字和字母</a:t>
                      </a:r>
                      <a:r>
                        <a:rPr lang="en-US" altLang="zh-CN" sz="2000" dirty="0">
                          <a:effectLst/>
                        </a:rPr>
                        <a:t>:[</a:t>
                      </a:r>
                      <a:r>
                        <a:rPr lang="en-US" sz="2000" dirty="0">
                          <a:effectLst/>
                        </a:rPr>
                        <a:t>a-zA-Z0-9]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\W</a:t>
                      </a:r>
                      <a:endParaRPr lang="en-US" sz="200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匹配任意非数字和字母</a:t>
                      </a:r>
                      <a:r>
                        <a:rPr lang="en-US" altLang="zh-CN" sz="2000" dirty="0">
                          <a:effectLst/>
                        </a:rPr>
                        <a:t>:[^</a:t>
                      </a:r>
                      <a:r>
                        <a:rPr lang="en-US" sz="2000" dirty="0">
                          <a:effectLst/>
                        </a:rPr>
                        <a:t>a-zA-Z0-9]</a:t>
                      </a:r>
                      <a:endParaRPr lang="en-US" sz="2000" dirty="0"/>
                    </a:p>
                  </a:txBody>
                  <a:tcPr marL="11352" marR="11352" marT="11352" marB="11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6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800080"/>
                </a:solidFill>
              </a:rPr>
              <a:t>示例：判断一个</a:t>
            </a:r>
            <a:r>
              <a:rPr lang="zh-CN" altLang="en-US" sz="2400" b="1" dirty="0">
                <a:solidFill>
                  <a:srgbClr val="800080"/>
                </a:solidFill>
              </a:rPr>
              <a:t>检查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是否是合法的</a:t>
            </a:r>
            <a:r>
              <a:rPr lang="en-US" altLang="zh-CN" sz="2400" b="1" dirty="0" smtClean="0">
                <a:solidFill>
                  <a:srgbClr val="800080"/>
                </a:solidFill>
              </a:rPr>
              <a:t>Email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的方法：</a:t>
            </a:r>
            <a:endParaRPr lang="en-US" altLang="zh-CN" sz="2400" b="1" dirty="0" smtClean="0">
              <a:solidFill>
                <a:srgbClr val="80008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）创建一个匹配</a:t>
            </a:r>
            <a:r>
              <a:rPr lang="en-US" altLang="zh-CN" sz="2400" dirty="0" smtClean="0"/>
              <a:t>email</a:t>
            </a:r>
            <a:r>
              <a:rPr lang="zh-CN" altLang="en-US" sz="2400" dirty="0" smtClean="0"/>
              <a:t>的正则表达式</a:t>
            </a:r>
            <a:endParaRPr lang="en-US" altLang="zh-CN" sz="24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）用该正则表达式去匹配用户的输入来判断是否合法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52400" y="2286000"/>
            <a:ext cx="8686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smtClean="0">
                <a:solidFill>
                  <a:srgbClr val="FF0000"/>
                </a:solidFill>
              </a:rPr>
              <a:t>re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check_email</a:t>
            </a:r>
            <a:r>
              <a:rPr lang="en-US" altLang="zh-CN" dirty="0"/>
              <a:t>(</a:t>
            </a:r>
            <a:r>
              <a:rPr lang="en-US" altLang="zh-CN" dirty="0" err="1"/>
              <a:t>strEmail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regex_email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re.compile</a:t>
            </a:r>
            <a:r>
              <a:rPr lang="en-US" altLang="zh-CN" sz="1800" dirty="0" smtClean="0">
                <a:solidFill>
                  <a:srgbClr val="FF0000"/>
                </a:solidFill>
              </a:rPr>
              <a:t>(r‘^[\</a:t>
            </a:r>
            <a:r>
              <a:rPr lang="en-US" altLang="zh-CN" sz="1800" dirty="0">
                <a:solidFill>
                  <a:srgbClr val="FF0000"/>
                </a:solidFill>
              </a:rPr>
              <a:t>w\.\-]+@([\w\-]+\.)+[\w\-]+$')</a:t>
            </a:r>
          </a:p>
          <a:p>
            <a:r>
              <a:rPr lang="en-US" altLang="zh-CN" dirty="0"/>
              <a:t>	if </a:t>
            </a:r>
            <a:r>
              <a:rPr lang="en-US" altLang="zh-CN" dirty="0" err="1"/>
              <a:t>regex_email.</a:t>
            </a:r>
            <a:r>
              <a:rPr lang="en-US" altLang="zh-CN" dirty="0" err="1">
                <a:solidFill>
                  <a:srgbClr val="FF0000"/>
                </a:solidFill>
              </a:rPr>
              <a:t>match</a:t>
            </a:r>
            <a:r>
              <a:rPr lang="en-US" altLang="zh-CN" dirty="0"/>
              <a:t>(</a:t>
            </a:r>
            <a:r>
              <a:rPr lang="en-US" altLang="zh-CN" dirty="0" err="1"/>
              <a:t>strEmail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	result = True</a:t>
            </a:r>
          </a:p>
          <a:p>
            <a:r>
              <a:rPr lang="en-US" altLang="zh-CN" dirty="0"/>
              <a:t>	else:</a:t>
            </a:r>
          </a:p>
          <a:p>
            <a:r>
              <a:rPr lang="en-US" altLang="zh-CN" dirty="0"/>
              <a:t>		result = False</a:t>
            </a:r>
          </a:p>
          <a:p>
            <a:r>
              <a:rPr lang="en-US" altLang="zh-CN" dirty="0"/>
              <a:t>	return result</a:t>
            </a:r>
          </a:p>
          <a:p>
            <a:endParaRPr lang="en-US" altLang="zh-CN" dirty="0"/>
          </a:p>
          <a:p>
            <a:r>
              <a:rPr lang="en-US" altLang="zh-CN" dirty="0"/>
              <a:t>str1 = 'hjiang@yahoo.com'  # </a:t>
            </a:r>
            <a:r>
              <a:rPr lang="zh-CN" altLang="en-US" dirty="0"/>
              <a:t>有效的电子邮箱</a:t>
            </a:r>
          </a:p>
          <a:p>
            <a:r>
              <a:rPr lang="en-US" altLang="zh-CN" dirty="0"/>
              <a:t>str2 = </a:t>
            </a:r>
            <a:r>
              <a:rPr lang="en-US" altLang="zh-CN" dirty="0" smtClean="0"/>
              <a:t>'hjiang.yahoo.com</a:t>
            </a:r>
            <a:r>
              <a:rPr lang="en-US" altLang="zh-CN" dirty="0"/>
              <a:t>'  # </a:t>
            </a:r>
            <a:r>
              <a:rPr lang="zh-CN" altLang="en-US" dirty="0"/>
              <a:t>无效的电子邮箱</a:t>
            </a:r>
          </a:p>
          <a:p>
            <a:r>
              <a:rPr lang="en-US" altLang="zh-CN" dirty="0"/>
              <a:t>print(str1,'</a:t>
            </a:r>
            <a:r>
              <a:rPr lang="zh-CN" altLang="en-US" dirty="0"/>
              <a:t>是有效的电子邮箱格式吗？</a:t>
            </a:r>
            <a:r>
              <a:rPr lang="en-US" altLang="zh-CN" dirty="0"/>
              <a:t>',</a:t>
            </a:r>
            <a:r>
              <a:rPr lang="en-US" altLang="zh-CN" dirty="0" err="1"/>
              <a:t>check_email</a:t>
            </a:r>
            <a:r>
              <a:rPr lang="en-US" altLang="zh-CN" dirty="0"/>
              <a:t>(str1))</a:t>
            </a:r>
          </a:p>
          <a:p>
            <a:r>
              <a:rPr lang="en-US" altLang="zh-CN" dirty="0"/>
              <a:t>print(str2,'</a:t>
            </a:r>
            <a:r>
              <a:rPr lang="zh-CN" altLang="en-US" dirty="0"/>
              <a:t>是有效的电子邮箱格式吗？</a:t>
            </a:r>
            <a:r>
              <a:rPr lang="en-US" altLang="zh-CN" dirty="0"/>
              <a:t>',</a:t>
            </a:r>
            <a:r>
              <a:rPr lang="en-US" altLang="zh-CN" dirty="0" err="1"/>
              <a:t>check_email</a:t>
            </a:r>
            <a:r>
              <a:rPr lang="en-US" altLang="zh-CN" dirty="0"/>
              <a:t>(str2))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10400" y="6341328"/>
            <a:ext cx="1538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ch10_4.py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48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—</a:t>
            </a:r>
            <a:r>
              <a:rPr lang="zh-CN" altLang="en-US" dirty="0"/>
              <a:t>贪婪</a:t>
            </a:r>
            <a:r>
              <a:rPr lang="zh-CN" altLang="en-US" dirty="0" smtClean="0"/>
              <a:t>与非贪婪匹配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" y="990600"/>
            <a:ext cx="8839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正则匹配默认是贪婪匹配，也就是匹配尽可能多的字符</a:t>
            </a:r>
            <a:r>
              <a:rPr lang="zh-CN" altLang="en-US" sz="2400" dirty="0" smtClean="0"/>
              <a:t>。如，</a:t>
            </a:r>
            <a:r>
              <a:rPr lang="zh-CN" altLang="en-US" sz="2400" dirty="0"/>
              <a:t>匹配出数字后面的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/>
              <a:t>&gt;&gt;&gt;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/>
              <a:t>re.match</a:t>
            </a:r>
            <a:r>
              <a:rPr lang="en-US" altLang="zh-CN" sz="2400" dirty="0">
                <a:solidFill>
                  <a:srgbClr val="00B050"/>
                </a:solidFill>
              </a:rPr>
              <a:t>(r'(\d+)(0*)$','102300')</a:t>
            </a:r>
            <a:r>
              <a:rPr lang="en-US" altLang="zh-CN" sz="2400" dirty="0"/>
              <a:t>.groups()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</a:rPr>
              <a:t>('102300', </a:t>
            </a:r>
            <a:r>
              <a:rPr lang="en-US" altLang="zh-CN" sz="2400" dirty="0" smtClean="0">
                <a:solidFill>
                  <a:srgbClr val="00B0F0"/>
                </a:solidFill>
              </a:rPr>
              <a:t>'')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由于</a:t>
            </a:r>
            <a:r>
              <a:rPr lang="en-US" altLang="zh-CN" sz="2400" dirty="0"/>
              <a:t>\d+</a:t>
            </a:r>
            <a:r>
              <a:rPr lang="zh-CN" altLang="en-US" sz="2400" dirty="0"/>
              <a:t>采用贪婪匹配，直接把后面的</a:t>
            </a:r>
            <a:r>
              <a:rPr lang="en-US" altLang="zh-CN" sz="2400" dirty="0"/>
              <a:t>0</a:t>
            </a:r>
            <a:r>
              <a:rPr lang="zh-CN" altLang="en-US" sz="2400" dirty="0"/>
              <a:t>全部匹配了，结果</a:t>
            </a:r>
            <a:r>
              <a:rPr lang="en-US" altLang="zh-CN" sz="2400" dirty="0"/>
              <a:t>0*</a:t>
            </a:r>
            <a:r>
              <a:rPr lang="zh-CN" altLang="en-US" sz="2400" dirty="0"/>
              <a:t>只能匹配空字符串了。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必须让</a:t>
            </a:r>
            <a:r>
              <a:rPr lang="en-US" altLang="zh-CN" sz="2400" dirty="0"/>
              <a:t>\d+</a:t>
            </a:r>
            <a:r>
              <a:rPr lang="zh-CN" altLang="en-US" sz="2400" dirty="0"/>
              <a:t>采用非贪婪匹配（也就是尽可能少匹配），才能把后面的</a:t>
            </a:r>
            <a:r>
              <a:rPr lang="en-US" altLang="zh-CN" sz="2400" dirty="0"/>
              <a:t>0</a:t>
            </a:r>
            <a:r>
              <a:rPr lang="zh-CN" altLang="en-US" sz="2400" dirty="0"/>
              <a:t>匹配出来，</a:t>
            </a:r>
            <a:r>
              <a:rPr lang="zh-CN" altLang="en-US" sz="2400" dirty="0">
                <a:solidFill>
                  <a:srgbClr val="FF0000"/>
                </a:solidFill>
              </a:rPr>
              <a:t>加个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r>
              <a:rPr lang="zh-CN" altLang="en-US" sz="2400" dirty="0">
                <a:solidFill>
                  <a:srgbClr val="FF0000"/>
                </a:solidFill>
              </a:rPr>
              <a:t>就可以让</a:t>
            </a:r>
            <a:r>
              <a:rPr lang="en-US" altLang="zh-CN" sz="2400" dirty="0">
                <a:solidFill>
                  <a:srgbClr val="FF0000"/>
                </a:solidFill>
              </a:rPr>
              <a:t>\d+</a:t>
            </a:r>
            <a:r>
              <a:rPr lang="zh-CN" altLang="en-US" sz="2400" dirty="0">
                <a:solidFill>
                  <a:srgbClr val="FF0000"/>
                </a:solidFill>
              </a:rPr>
              <a:t>采用非贪婪匹配：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 err="1"/>
              <a:t>re.match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r'(\d+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r>
              <a:rPr lang="en-US" altLang="zh-CN" sz="2400" dirty="0">
                <a:solidFill>
                  <a:srgbClr val="00B050"/>
                </a:solidFill>
              </a:rPr>
              <a:t>)(0*)$','102300'</a:t>
            </a:r>
            <a:r>
              <a:rPr lang="en-US" altLang="zh-CN" sz="2400" dirty="0"/>
              <a:t>).groups()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B0F0"/>
                </a:solidFill>
              </a:rPr>
              <a:t>('1023', '00')</a:t>
            </a:r>
          </a:p>
        </p:txBody>
      </p:sp>
    </p:spTree>
    <p:extLst>
      <p:ext uri="{BB962C8B-B14F-4D97-AF65-F5344CB8AC3E}">
        <p14:creationId xmlns:p14="http://schemas.microsoft.com/office/powerpoint/2010/main" val="1124681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</a:t>
            </a:r>
            <a:r>
              <a:rPr lang="en-US" altLang="zh-CN" dirty="0" smtClean="0"/>
              <a:t>e</a:t>
            </a:r>
            <a:r>
              <a:rPr lang="zh-CN" altLang="en-US" dirty="0" smtClean="0"/>
              <a:t>模块</a:t>
            </a:r>
            <a:r>
              <a:rPr lang="en-US" altLang="zh-CN" dirty="0"/>
              <a:t>—</a:t>
            </a:r>
            <a:r>
              <a:rPr lang="zh-CN" altLang="en-US" dirty="0" smtClean="0"/>
              <a:t>字符串的匹配与替换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2900" y="1143000"/>
            <a:ext cx="834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800080"/>
                </a:solidFill>
              </a:rPr>
              <a:t>sub</a:t>
            </a:r>
            <a:r>
              <a:rPr lang="zh-CN" altLang="en-US" sz="2400" dirty="0" smtClean="0">
                <a:solidFill>
                  <a:srgbClr val="800080"/>
                </a:solidFill>
              </a:rPr>
              <a:t>，使用正则表达式匹配字符串，用指定内容替换结果，并返回替换后的字符串。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959114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 smtClean="0"/>
              <a:t>re.sub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'</a:t>
            </a:r>
            <a:r>
              <a:rPr lang="en-US" altLang="zh-CN" dirty="0" err="1">
                <a:solidFill>
                  <a:srgbClr val="00B050"/>
                </a:solidFill>
              </a:rPr>
              <a:t>bad','good','It</a:t>
            </a:r>
            <a:r>
              <a:rPr lang="en-US" altLang="zh-CN" dirty="0">
                <a:solidFill>
                  <a:srgbClr val="00B050"/>
                </a:solidFill>
              </a:rPr>
              <a:t> tastes bad.'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'It tastes good.'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2819400"/>
            <a:ext cx="8534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示例：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从输入字符串</a:t>
            </a:r>
            <a:r>
              <a:rPr lang="zh-CN" altLang="en-US" sz="2400" b="1" dirty="0" smtClean="0"/>
              <a:t>中</a:t>
            </a:r>
            <a:r>
              <a:rPr lang="zh-CN" altLang="en-US" sz="2400" b="1" dirty="0"/>
              <a:t>清除</a:t>
            </a:r>
            <a:r>
              <a:rPr lang="en-US" altLang="zh-CN" sz="2400" b="1" dirty="0" smtClean="0"/>
              <a:t>HTML</a:t>
            </a:r>
            <a:r>
              <a:rPr lang="zh-CN" altLang="en-US" sz="2400" b="1" dirty="0"/>
              <a:t>标记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import re</a:t>
            </a:r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html_txt</a:t>
            </a:r>
            <a:r>
              <a:rPr lang="en-US" altLang="zh-CN" dirty="0"/>
              <a:t>(</a:t>
            </a:r>
            <a:r>
              <a:rPr lang="en-US" altLang="zh-CN" dirty="0" err="1"/>
              <a:t>htmlwithtag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regex_href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dirty="0" err="1">
                <a:solidFill>
                  <a:srgbClr val="FF0000"/>
                </a:solidFill>
              </a:rPr>
              <a:t>re.compile</a:t>
            </a:r>
            <a:r>
              <a:rPr lang="en-US" altLang="zh-CN" dirty="0">
                <a:solidFill>
                  <a:srgbClr val="FF0000"/>
                </a:solidFill>
              </a:rPr>
              <a:t>(r'&lt;.+?&gt;')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regex_href.</a:t>
            </a:r>
            <a:r>
              <a:rPr lang="en-US" altLang="zh-CN" dirty="0" err="1">
                <a:solidFill>
                  <a:srgbClr val="FF0000"/>
                </a:solidFill>
              </a:rPr>
              <a:t>sub</a:t>
            </a:r>
            <a:r>
              <a:rPr lang="en-US" altLang="zh-CN" dirty="0"/>
              <a:t>('',</a:t>
            </a:r>
            <a:r>
              <a:rPr lang="en-US" altLang="zh-CN" dirty="0" err="1"/>
              <a:t>htmlwithtag</a:t>
            </a:r>
            <a:r>
              <a:rPr lang="en-US" altLang="zh-CN" sz="1600" dirty="0"/>
              <a:t>)# </a:t>
            </a:r>
            <a:r>
              <a:rPr lang="zh-CN" altLang="en-US" sz="1600" dirty="0"/>
              <a:t>替换为空，并返回替换结果</a:t>
            </a:r>
          </a:p>
          <a:p>
            <a:endParaRPr lang="zh-CN" altLang="en-US" dirty="0"/>
          </a:p>
          <a:p>
            <a:r>
              <a:rPr lang="en-US" altLang="zh-CN" sz="1600" dirty="0"/>
              <a:t>htm1 = r'&lt;title&gt;</a:t>
            </a:r>
            <a:r>
              <a:rPr lang="zh-CN" altLang="en-US" sz="1600" dirty="0"/>
              <a:t>北京师范大学 </a:t>
            </a:r>
            <a:r>
              <a:rPr lang="en-US" altLang="zh-CN" sz="1600" dirty="0"/>
              <a:t>- Beijing Normal University&lt;/title&gt;'</a:t>
            </a:r>
          </a:p>
          <a:p>
            <a:r>
              <a:rPr lang="en-US" altLang="zh-CN" sz="1600" dirty="0"/>
              <a:t>htm2 = r'&lt;a style="border-right: 1px solid </a:t>
            </a:r>
            <a:r>
              <a:rPr lang="en-US" altLang="zh-CN" sz="1600" dirty="0" err="1"/>
              <a:t>rgb</a:t>
            </a:r>
            <a:r>
              <a:rPr lang="en-US" altLang="zh-CN" sz="1600" dirty="0"/>
              <a:t>(212, 211, 206);"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="http://news.bnu.edu.cn/" target="_blank" class="</a:t>
            </a:r>
            <a:r>
              <a:rPr lang="en-US" altLang="zh-CN" sz="1600" dirty="0" err="1"/>
              <a:t>fisrtmenu</a:t>
            </a:r>
            <a:r>
              <a:rPr lang="en-US" altLang="zh-CN" sz="1600" dirty="0"/>
              <a:t>"&gt;</a:t>
            </a:r>
            <a:r>
              <a:rPr lang="zh-CN" altLang="en-US" sz="1600" dirty="0"/>
              <a:t>师大新闻</a:t>
            </a:r>
            <a:r>
              <a:rPr lang="en-US" altLang="zh-CN" sz="1600" dirty="0"/>
              <a:t>&lt;/a&gt;'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html_txt</a:t>
            </a:r>
            <a:r>
              <a:rPr lang="en-US" altLang="zh-CN" dirty="0"/>
              <a:t>(htm1))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html_txt</a:t>
            </a:r>
            <a:r>
              <a:rPr lang="en-US" altLang="zh-CN" dirty="0"/>
              <a:t>(htm2))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34200" y="6159976"/>
            <a:ext cx="1538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ch10_5.py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6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1074003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dirty="0"/>
              <a:t>实现用户输入用户名和密码，当用户名为 </a:t>
            </a:r>
            <a:r>
              <a:rPr lang="en-US" altLang="zh-CN" dirty="0"/>
              <a:t>seven</a:t>
            </a:r>
            <a:r>
              <a:rPr lang="zh-CN" altLang="en-US" dirty="0"/>
              <a:t>且密码为</a:t>
            </a:r>
            <a:r>
              <a:rPr lang="en-US" altLang="zh-CN" dirty="0"/>
              <a:t>123</a:t>
            </a:r>
            <a:r>
              <a:rPr lang="zh-CN" altLang="en-US" dirty="0"/>
              <a:t>时，显示登陆成功，否则登陆失败，失败时允许重复输入三次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1905000"/>
            <a:ext cx="64770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error_num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while True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username = input(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"请输入用户名："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password = input(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"请输入密码："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username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'seven'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and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password ==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'123'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"登录成功"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break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    else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print(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"登录失败"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error_num +=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error_num ==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exit()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else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continue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4600" y="6172200"/>
            <a:ext cx="253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zh-CN" altLang="en-US" dirty="0" smtClean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login_three.py</a:t>
            </a:r>
          </a:p>
        </p:txBody>
      </p:sp>
    </p:spTree>
    <p:extLst>
      <p:ext uri="{BB962C8B-B14F-4D97-AF65-F5344CB8AC3E}">
        <p14:creationId xmlns:p14="http://schemas.microsoft.com/office/powerpoint/2010/main" val="4072296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）数据组织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553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numpy</a:t>
            </a:r>
            <a:r>
              <a:rPr lang="zh-CN" altLang="en-US" dirty="0" smtClean="0">
                <a:ea typeface="宋体" panose="02010600030101010101" pitchFamily="2" charset="-122"/>
              </a:rPr>
              <a:t>库的使用</a:t>
            </a:r>
          </a:p>
        </p:txBody>
      </p:sp>
      <p:sp>
        <p:nvSpPr>
          <p:cNvPr id="13" name="矩形 12"/>
          <p:cNvSpPr/>
          <p:nvPr/>
        </p:nvSpPr>
        <p:spPr>
          <a:xfrm>
            <a:off x="251998" y="1189022"/>
            <a:ext cx="87538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科学计算标准库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dobe 黑体 Std R"/>
                <a:cs typeface="Adobe 黑体 Std R"/>
              </a:rPr>
              <a:t>数据类型</a:t>
            </a:r>
            <a:r>
              <a:rPr lang="zh-CN" altLang="en-US" sz="2800" dirty="0">
                <a:latin typeface="Adobe 黑体 Std R"/>
                <a:cs typeface="Adobe 黑体 Std R"/>
              </a:rPr>
              <a:t>是由同种元素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构成的</a:t>
            </a:r>
            <a:r>
              <a:rPr lang="zh-CN" altLang="en-US" sz="2800" dirty="0">
                <a:latin typeface="Adobe 黑体 Std R"/>
                <a:cs typeface="Adobe 黑体 Std R"/>
              </a:rPr>
              <a:t>多维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数组</a:t>
            </a:r>
            <a:r>
              <a:rPr lang="en-US" altLang="zh-CN" sz="2800" dirty="0" smtClean="0">
                <a:latin typeface="Adobe 黑体 Std R"/>
                <a:cs typeface="Adobe 黑体 Std R"/>
              </a:rPr>
              <a:t>(</a:t>
            </a:r>
            <a:r>
              <a:rPr lang="en-US" altLang="zh-CN" sz="2800" spc="80" dirty="0" err="1" smtClean="0">
                <a:latin typeface="Arial"/>
                <a:cs typeface="Arial"/>
              </a:rPr>
              <a:t>ndarray</a:t>
            </a:r>
            <a:r>
              <a:rPr lang="en-US" altLang="zh-CN" sz="2800" spc="80" dirty="0">
                <a:latin typeface="Adobe 黑体 Std R"/>
                <a:cs typeface="Arial"/>
              </a:rPr>
              <a:t>)</a:t>
            </a:r>
            <a:r>
              <a:rPr lang="zh-CN" altLang="en-US" sz="2800" spc="80" dirty="0" smtClean="0">
                <a:latin typeface="Adobe 黑体 Std R"/>
                <a:cs typeface="Adobe 黑体 Std R"/>
              </a:rPr>
              <a:t>，</a:t>
            </a:r>
            <a:endParaRPr lang="en-US" altLang="zh-CN" sz="2800" spc="80" dirty="0" smtClean="0">
              <a:latin typeface="Adobe 黑体 Std R"/>
              <a:cs typeface="Adobe 黑体 Std 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spc="80" dirty="0" smtClean="0">
                <a:latin typeface="Adobe 黑体 Std R"/>
                <a:cs typeface="Adobe 黑体 Std R"/>
              </a:rPr>
              <a:t>      简称“数组”</a:t>
            </a:r>
            <a:r>
              <a:rPr lang="en-US" altLang="zh-CN" sz="2800" spc="80" dirty="0">
                <a:latin typeface="Adobe 黑体 Std R"/>
                <a:cs typeface="Adobe 黑体 Std R"/>
              </a:rPr>
              <a:t>;</a:t>
            </a:r>
            <a:r>
              <a:rPr lang="zh-CN" altLang="en-US" sz="2800" spc="65" dirty="0" smtClean="0">
                <a:latin typeface="Adobe 黑体 Std R"/>
                <a:cs typeface="Adobe 黑体 Std R"/>
              </a:rPr>
              <a:t>数</a:t>
            </a:r>
            <a:r>
              <a:rPr lang="zh-CN" altLang="en-US" sz="2800" spc="75" dirty="0" smtClean="0">
                <a:latin typeface="Adobe 黑体 Std R"/>
                <a:cs typeface="Adobe 黑体 Std R"/>
              </a:rPr>
              <a:t>组</a:t>
            </a:r>
            <a:r>
              <a:rPr lang="zh-CN" altLang="en-US" sz="2800" spc="75" dirty="0">
                <a:latin typeface="Adobe 黑体 Std R"/>
                <a:cs typeface="Adobe 黑体 Std R"/>
              </a:rPr>
              <a:t>中元</a:t>
            </a:r>
            <a:r>
              <a:rPr lang="zh-CN" altLang="en-US" sz="2800" spc="65" dirty="0">
                <a:latin typeface="Adobe 黑体 Std R"/>
                <a:cs typeface="Adobe 黑体 Std R"/>
              </a:rPr>
              <a:t>素</a:t>
            </a:r>
            <a:r>
              <a:rPr lang="zh-CN" altLang="en-US" sz="2800" spc="75" dirty="0">
                <a:latin typeface="Adobe 黑体 Std R"/>
                <a:cs typeface="Adobe 黑体 Std R"/>
              </a:rPr>
              <a:t>可</a:t>
            </a:r>
            <a:r>
              <a:rPr lang="zh-CN" altLang="en-US" sz="2800" dirty="0">
                <a:latin typeface="Adobe 黑体 Std R"/>
                <a:cs typeface="Adobe 黑体 Std R"/>
              </a:rPr>
              <a:t>以 </a:t>
            </a:r>
            <a:r>
              <a:rPr lang="zh-CN" altLang="en-US" sz="2800" spc="175" dirty="0">
                <a:latin typeface="Adobe 黑体 Std R"/>
                <a:cs typeface="Adobe 黑体 Std R"/>
              </a:rPr>
              <a:t>用整数</a:t>
            </a:r>
            <a:r>
              <a:rPr lang="zh-CN" altLang="en-US" sz="2800" spc="165" dirty="0">
                <a:latin typeface="Adobe 黑体 Std R"/>
                <a:cs typeface="Adobe 黑体 Std R"/>
              </a:rPr>
              <a:t>索</a:t>
            </a:r>
            <a:r>
              <a:rPr lang="zh-CN" altLang="en-US" sz="2800" spc="190" dirty="0">
                <a:latin typeface="Adobe 黑体 Std R"/>
                <a:cs typeface="Adobe 黑体 Std R"/>
              </a:rPr>
              <a:t>引</a:t>
            </a:r>
            <a:r>
              <a:rPr lang="zh-CN" altLang="en-US" sz="2800" spc="180" dirty="0" smtClean="0">
                <a:latin typeface="Adobe 黑体 Std R"/>
                <a:cs typeface="Adobe 黑体 Std R"/>
              </a:rPr>
              <a:t>，</a:t>
            </a:r>
            <a:r>
              <a:rPr lang="zh-CN" altLang="en-US" sz="2800" spc="175" dirty="0" smtClean="0">
                <a:latin typeface="Adobe 黑体 Std R"/>
                <a:cs typeface="Adobe 黑体 Std R"/>
              </a:rPr>
              <a:t>序  </a:t>
            </a:r>
            <a:endParaRPr lang="en-US" altLang="zh-CN" sz="2800" spc="175" dirty="0" smtClean="0">
              <a:latin typeface="Adobe 黑体 Std R"/>
              <a:cs typeface="Adobe 黑体 Std 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spc="175" dirty="0">
                <a:latin typeface="Adobe 黑体 Std R"/>
                <a:cs typeface="Adobe 黑体 Std R"/>
              </a:rPr>
              <a:t> </a:t>
            </a:r>
            <a:r>
              <a:rPr lang="en-US" altLang="zh-CN" sz="2800" spc="175" dirty="0" smtClean="0">
                <a:latin typeface="Adobe 黑体 Std R"/>
                <a:cs typeface="Adobe 黑体 Std R"/>
              </a:rPr>
              <a:t>    </a:t>
            </a:r>
            <a:r>
              <a:rPr lang="zh-CN" altLang="en-US" sz="2800" spc="165" dirty="0" smtClean="0">
                <a:latin typeface="Adobe 黑体 Std R"/>
                <a:cs typeface="Adobe 黑体 Std R"/>
              </a:rPr>
              <a:t>号</a:t>
            </a:r>
            <a:r>
              <a:rPr lang="zh-CN" altLang="en-US" sz="2800" spc="180" dirty="0">
                <a:latin typeface="Adobe 黑体 Std R"/>
                <a:cs typeface="Adobe 黑体 Std R"/>
              </a:rPr>
              <a:t>从</a:t>
            </a:r>
            <a:r>
              <a:rPr lang="en-US" altLang="zh-CN" sz="2800" spc="240" dirty="0">
                <a:latin typeface="Arial"/>
                <a:cs typeface="Arial"/>
              </a:rPr>
              <a:t>0</a:t>
            </a:r>
            <a:r>
              <a:rPr lang="zh-CN" altLang="en-US" sz="2800" spc="180" dirty="0" smtClean="0">
                <a:latin typeface="Adobe 黑体 Std R"/>
                <a:cs typeface="Adobe 黑体 Std R"/>
              </a:rPr>
              <a:t>开始</a:t>
            </a:r>
            <a:r>
              <a:rPr lang="en-US" altLang="zh-CN" sz="2800" spc="180" dirty="0" smtClean="0">
                <a:latin typeface="Adobe 黑体 Std R"/>
                <a:cs typeface="Adobe 黑体 Std R"/>
              </a:rPr>
              <a:t>;</a:t>
            </a:r>
            <a:endParaRPr lang="en-US" altLang="zh-CN" sz="2800" spc="180" dirty="0">
              <a:latin typeface="Adobe 黑体 Std R"/>
              <a:cs typeface="Adobe 黑体 Std R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spc="80" dirty="0" err="1" smtClean="0">
                <a:latin typeface="Arial"/>
                <a:cs typeface="Arial"/>
              </a:rPr>
              <a:t>ndarray</a:t>
            </a:r>
            <a:r>
              <a:rPr lang="en-US" altLang="zh-CN" sz="2800" spc="80" dirty="0" smtClean="0">
                <a:latin typeface="Arial"/>
                <a:cs typeface="Arial"/>
              </a:rPr>
              <a:t> </a:t>
            </a:r>
            <a:r>
              <a:rPr lang="zh-CN" altLang="en-US" sz="2800" spc="35" dirty="0" smtClean="0">
                <a:latin typeface="Arial"/>
                <a:cs typeface="Arial"/>
              </a:rPr>
              <a:t> </a:t>
            </a:r>
            <a:r>
              <a:rPr lang="zh-CN" altLang="en-US" sz="2800" spc="180" dirty="0">
                <a:latin typeface="Adobe 黑体 Std R"/>
                <a:cs typeface="Adobe 黑体 Std R"/>
              </a:rPr>
              <a:t>类型的维度 </a:t>
            </a:r>
            <a:r>
              <a:rPr lang="en-US" altLang="zh-CN" sz="2800" spc="105" dirty="0">
                <a:latin typeface="Arial"/>
                <a:cs typeface="Arial"/>
              </a:rPr>
              <a:t>(di</a:t>
            </a:r>
            <a:r>
              <a:rPr lang="en-US" altLang="zh-CN" sz="2800" spc="225" dirty="0">
                <a:latin typeface="Arial"/>
                <a:cs typeface="Arial"/>
              </a:rPr>
              <a:t>m</a:t>
            </a:r>
            <a:r>
              <a:rPr lang="en-US" altLang="zh-CN" sz="2800" spc="80" dirty="0">
                <a:latin typeface="Arial"/>
                <a:cs typeface="Arial"/>
              </a:rPr>
              <a:t>e</a:t>
            </a:r>
            <a:r>
              <a:rPr lang="en-US" altLang="zh-CN" sz="2800" spc="65" dirty="0">
                <a:latin typeface="Arial"/>
                <a:cs typeface="Arial"/>
              </a:rPr>
              <a:t>n</a:t>
            </a:r>
            <a:r>
              <a:rPr lang="en-US" altLang="zh-CN" sz="2800" spc="50" dirty="0">
                <a:latin typeface="Arial"/>
                <a:cs typeface="Arial"/>
              </a:rPr>
              <a:t>si</a:t>
            </a:r>
            <a:r>
              <a:rPr lang="en-US" altLang="zh-CN" sz="2800" spc="85" dirty="0">
                <a:latin typeface="Arial"/>
                <a:cs typeface="Arial"/>
              </a:rPr>
              <a:t>o</a:t>
            </a:r>
            <a:r>
              <a:rPr lang="en-US" altLang="zh-CN" sz="2800" spc="10" dirty="0">
                <a:latin typeface="Arial"/>
                <a:cs typeface="Arial"/>
              </a:rPr>
              <a:t>ns</a:t>
            </a:r>
            <a:r>
              <a:rPr lang="en-US" altLang="zh-CN" sz="2800" spc="90" dirty="0">
                <a:latin typeface="Arial"/>
                <a:cs typeface="Arial"/>
              </a:rPr>
              <a:t>)</a:t>
            </a:r>
            <a:r>
              <a:rPr lang="zh-CN" altLang="en-US" sz="2800" spc="65" dirty="0">
                <a:latin typeface="Adobe 黑体 Std R"/>
                <a:cs typeface="Adobe 黑体 Std R"/>
              </a:rPr>
              <a:t>叫</a:t>
            </a:r>
            <a:r>
              <a:rPr lang="zh-CN" altLang="en-US" sz="2800" spc="75" dirty="0">
                <a:latin typeface="Adobe 黑体 Std R"/>
                <a:cs typeface="Adobe 黑体 Std R"/>
              </a:rPr>
              <a:t>做</a:t>
            </a:r>
            <a:r>
              <a:rPr lang="zh-CN" altLang="en-US" sz="2800" spc="85" dirty="0">
                <a:latin typeface="Adobe 黑体 Std R"/>
                <a:cs typeface="Adobe 黑体 Std R"/>
              </a:rPr>
              <a:t>轴</a:t>
            </a:r>
            <a:r>
              <a:rPr lang="en-US" altLang="zh-CN" sz="2800" spc="-10" dirty="0">
                <a:latin typeface="Arial"/>
                <a:cs typeface="Arial"/>
              </a:rPr>
              <a:t>(</a:t>
            </a:r>
            <a:r>
              <a:rPr lang="en-US" altLang="zh-CN" sz="2800" dirty="0">
                <a:latin typeface="Arial"/>
                <a:cs typeface="Arial"/>
              </a:rPr>
              <a:t>a</a:t>
            </a:r>
            <a:r>
              <a:rPr lang="en-US" altLang="zh-CN" sz="2800" spc="-30" dirty="0">
                <a:latin typeface="Arial"/>
                <a:cs typeface="Arial"/>
              </a:rPr>
              <a:t>xes</a:t>
            </a:r>
            <a:r>
              <a:rPr lang="en-US" altLang="zh-CN" sz="2800" spc="60" dirty="0" smtClean="0">
                <a:latin typeface="Arial"/>
                <a:cs typeface="Arial"/>
              </a:rPr>
              <a:t>)</a:t>
            </a:r>
            <a:endParaRPr lang="en-US" altLang="zh-CN" sz="2800" spc="80" dirty="0" smtClean="0">
              <a:latin typeface="Adobe 黑体 Std R"/>
              <a:cs typeface="Adobe 黑体 Std 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spc="65" dirty="0" smtClean="0">
                <a:latin typeface="Adobe 黑体 Std R"/>
                <a:cs typeface="Adobe 黑体 Std R"/>
              </a:rPr>
              <a:t>     轴</a:t>
            </a:r>
            <a:r>
              <a:rPr lang="zh-CN" altLang="en-US" sz="2800" spc="75" dirty="0">
                <a:latin typeface="Adobe 黑体 Std R"/>
                <a:cs typeface="Adobe 黑体 Std R"/>
              </a:rPr>
              <a:t>的个数</a:t>
            </a:r>
            <a:r>
              <a:rPr lang="zh-CN" altLang="en-US" sz="2800" spc="65" dirty="0">
                <a:latin typeface="Adobe 黑体 Std R"/>
                <a:cs typeface="Adobe 黑体 Std R"/>
              </a:rPr>
              <a:t>叫</a:t>
            </a:r>
            <a:r>
              <a:rPr lang="zh-CN" altLang="en-US" sz="2800" spc="75" dirty="0">
                <a:latin typeface="Adobe 黑体 Std R"/>
                <a:cs typeface="Adobe 黑体 Std R"/>
              </a:rPr>
              <a:t>做</a:t>
            </a:r>
            <a:r>
              <a:rPr lang="zh-CN" altLang="en-US" sz="2800" spc="95" dirty="0">
                <a:latin typeface="Adobe 黑体 Std R"/>
                <a:cs typeface="Adobe 黑体 Std R"/>
              </a:rPr>
              <a:t>秩</a:t>
            </a:r>
            <a:r>
              <a:rPr lang="en-US" altLang="zh-CN" sz="2800" spc="55" dirty="0">
                <a:latin typeface="Arial"/>
                <a:cs typeface="Arial"/>
              </a:rPr>
              <a:t>(</a:t>
            </a:r>
            <a:r>
              <a:rPr lang="en-US" altLang="zh-CN" sz="2800" spc="35" dirty="0">
                <a:latin typeface="Arial"/>
                <a:cs typeface="Arial"/>
              </a:rPr>
              <a:t>r</a:t>
            </a:r>
            <a:r>
              <a:rPr lang="en-US" altLang="zh-CN" sz="2800" spc="55" dirty="0">
                <a:latin typeface="Arial"/>
                <a:cs typeface="Arial"/>
              </a:rPr>
              <a:t>ank</a:t>
            </a:r>
            <a:r>
              <a:rPr lang="en-US" altLang="zh-CN" sz="2800" spc="55" dirty="0" smtClean="0">
                <a:latin typeface="Arial"/>
                <a:cs typeface="Arial"/>
              </a:rPr>
              <a:t>)</a:t>
            </a:r>
            <a:r>
              <a:rPr lang="zh-CN" altLang="en-US" sz="2800" spc="90" dirty="0" smtClean="0">
                <a:latin typeface="Adobe 黑体 Std R"/>
                <a:cs typeface="Adobe 黑体 Std R"/>
              </a:rPr>
              <a:t>一</a:t>
            </a:r>
            <a:r>
              <a:rPr lang="zh-CN" altLang="en-US" sz="2800" spc="90" dirty="0">
                <a:latin typeface="Adobe 黑体 Std R"/>
                <a:cs typeface="Adobe 黑体 Std R"/>
              </a:rPr>
              <a:t>维</a:t>
            </a:r>
            <a:r>
              <a:rPr lang="zh-CN" altLang="en-US" sz="2800" spc="105" dirty="0">
                <a:latin typeface="Adobe 黑体 Std R"/>
                <a:cs typeface="Adobe 黑体 Std R"/>
              </a:rPr>
              <a:t>数</a:t>
            </a:r>
            <a:r>
              <a:rPr lang="zh-CN" altLang="en-US" sz="2800" spc="90" dirty="0">
                <a:latin typeface="Adobe 黑体 Std R"/>
                <a:cs typeface="Adobe 黑体 Std R"/>
              </a:rPr>
              <a:t>组的秩</a:t>
            </a:r>
            <a:r>
              <a:rPr lang="zh-CN" altLang="en-US" sz="2800" spc="120" dirty="0">
                <a:latin typeface="Adobe 黑体 Std R"/>
                <a:cs typeface="Adobe 黑体 Std R"/>
              </a:rPr>
              <a:t>为</a:t>
            </a:r>
            <a:r>
              <a:rPr lang="en-US" altLang="zh-CN" sz="2800" spc="165" dirty="0">
                <a:latin typeface="Arial"/>
                <a:cs typeface="Arial"/>
              </a:rPr>
              <a:t>1</a:t>
            </a:r>
            <a:r>
              <a:rPr lang="zh-CN" altLang="en-US" sz="2800" spc="95" dirty="0">
                <a:latin typeface="Adobe 黑体 Std R"/>
                <a:cs typeface="Adobe 黑体 Std R"/>
              </a:rPr>
              <a:t>，</a:t>
            </a:r>
            <a:r>
              <a:rPr lang="zh-CN" altLang="en-US" sz="2800" spc="90" dirty="0" smtClean="0">
                <a:latin typeface="Adobe 黑体 Std R"/>
                <a:cs typeface="Adobe 黑体 Std R"/>
              </a:rPr>
              <a:t>二维</a:t>
            </a:r>
            <a:r>
              <a:rPr lang="zh-CN" altLang="en-US" sz="2800" spc="105" dirty="0" smtClean="0">
                <a:latin typeface="Adobe 黑体 Std R"/>
                <a:cs typeface="Adobe 黑体 Std R"/>
              </a:rPr>
              <a:t>数  </a:t>
            </a:r>
            <a:endParaRPr lang="en-US" altLang="zh-CN" sz="2800" spc="105" dirty="0" smtClean="0">
              <a:latin typeface="Adobe 黑体 Std R"/>
              <a:cs typeface="Adobe 黑体 Std 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spc="105" dirty="0">
                <a:latin typeface="Adobe 黑体 Std R"/>
                <a:cs typeface="Adobe 黑体 Std R"/>
              </a:rPr>
              <a:t> </a:t>
            </a:r>
            <a:r>
              <a:rPr lang="en-US" altLang="zh-CN" sz="2800" spc="105" dirty="0" smtClean="0">
                <a:latin typeface="Adobe 黑体 Std R"/>
                <a:cs typeface="Adobe 黑体 Std R"/>
              </a:rPr>
              <a:t>    </a:t>
            </a:r>
            <a:r>
              <a:rPr lang="zh-CN" altLang="en-US" sz="2800" spc="90" dirty="0" smtClean="0">
                <a:latin typeface="Adobe 黑体 Std R"/>
                <a:cs typeface="Adobe 黑体 Std R"/>
              </a:rPr>
              <a:t>组</a:t>
            </a:r>
            <a:r>
              <a:rPr lang="zh-CN" altLang="en-US" sz="2800" spc="90" dirty="0">
                <a:latin typeface="Adobe 黑体 Std R"/>
                <a:cs typeface="Adobe 黑体 Std R"/>
              </a:rPr>
              <a:t>的秩</a:t>
            </a:r>
            <a:r>
              <a:rPr lang="zh-CN" altLang="en-US" sz="2800" spc="125" dirty="0">
                <a:latin typeface="Adobe 黑体 Std R"/>
                <a:cs typeface="Adobe 黑体 Std R"/>
              </a:rPr>
              <a:t>为</a:t>
            </a:r>
            <a:r>
              <a:rPr lang="en-US" altLang="zh-CN" sz="2800" spc="170" dirty="0">
                <a:latin typeface="Arial"/>
                <a:cs typeface="Arial"/>
              </a:rPr>
              <a:t>2</a:t>
            </a:r>
            <a:r>
              <a:rPr lang="zh-CN" altLang="en-US" sz="2800" spc="95" dirty="0">
                <a:latin typeface="Adobe 黑体 Std R"/>
                <a:cs typeface="Adobe 黑体 Std R"/>
              </a:rPr>
              <a:t>，</a:t>
            </a:r>
            <a:r>
              <a:rPr lang="zh-CN" altLang="en-US" sz="2800" spc="90" dirty="0">
                <a:latin typeface="Adobe 黑体 Std R"/>
                <a:cs typeface="Adobe 黑体 Std R"/>
              </a:rPr>
              <a:t>二维</a:t>
            </a:r>
            <a:r>
              <a:rPr lang="zh-CN" altLang="en-US" sz="2800" spc="105" dirty="0">
                <a:latin typeface="Adobe 黑体 Std R"/>
                <a:cs typeface="Adobe 黑体 Std R"/>
              </a:rPr>
              <a:t>数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组</a:t>
            </a:r>
            <a:r>
              <a:rPr lang="zh-CN" altLang="en-US" sz="2800" spc="-5" dirty="0" smtClean="0">
                <a:latin typeface="Adobe 黑体 Std R"/>
                <a:cs typeface="Adobe 黑体 Std R"/>
              </a:rPr>
              <a:t>相当于</a:t>
            </a:r>
            <a:r>
              <a:rPr lang="zh-CN" altLang="en-US" sz="2800" spc="-5" dirty="0">
                <a:latin typeface="Adobe 黑体 Std R"/>
                <a:cs typeface="Adobe 黑体 Std R"/>
              </a:rPr>
              <a:t>由两个一维数</a:t>
            </a:r>
            <a:r>
              <a:rPr lang="zh-CN" altLang="en-US" sz="2800" spc="-5" dirty="0" smtClean="0">
                <a:latin typeface="Adobe 黑体 Std R"/>
                <a:cs typeface="Adobe 黑体 Std R"/>
              </a:rPr>
              <a:t>组构</a:t>
            </a:r>
            <a:r>
              <a:rPr lang="zh-CN" altLang="en-US" sz="2800" dirty="0" smtClean="0">
                <a:latin typeface="Adobe 黑体 Std R"/>
                <a:cs typeface="Adobe 黑体 Std R"/>
              </a:rPr>
              <a:t>成。</a:t>
            </a:r>
            <a:endParaRPr lang="zh-CN" altLang="en-US" sz="2800" dirty="0">
              <a:latin typeface="Adobe 黑体 Std R"/>
              <a:cs typeface="Adobe 黑体 Std 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5419317"/>
            <a:ext cx="3440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70" algn="ctr">
              <a:lnSpc>
                <a:spcPct val="100000"/>
              </a:lnSpc>
            </a:pPr>
            <a:r>
              <a:rPr lang="en-US" altLang="zh-CN" b="1" spc="420" dirty="0">
                <a:latin typeface="Arial"/>
                <a:cs typeface="Arial"/>
              </a:rPr>
              <a:t>&gt;</a:t>
            </a:r>
            <a:r>
              <a:rPr lang="en-US" altLang="zh-CN" b="1" spc="405" dirty="0">
                <a:latin typeface="Arial"/>
                <a:cs typeface="Arial"/>
              </a:rPr>
              <a:t>&gt;</a:t>
            </a:r>
            <a:r>
              <a:rPr lang="en-US" altLang="zh-CN" b="1" spc="305" dirty="0">
                <a:latin typeface="Arial"/>
                <a:cs typeface="Arial"/>
              </a:rPr>
              <a:t>&gt;</a:t>
            </a:r>
            <a:r>
              <a:rPr lang="en-US" altLang="zh-CN" b="1" spc="135" dirty="0">
                <a:latin typeface="Arial"/>
                <a:cs typeface="Arial"/>
              </a:rPr>
              <a:t>i</a:t>
            </a:r>
            <a:r>
              <a:rPr lang="en-US" altLang="zh-CN" b="1" spc="190" dirty="0">
                <a:latin typeface="Arial"/>
                <a:cs typeface="Arial"/>
              </a:rPr>
              <a:t>m</a:t>
            </a:r>
            <a:r>
              <a:rPr lang="en-US" altLang="zh-CN" b="1" spc="120" dirty="0">
                <a:latin typeface="Arial"/>
                <a:cs typeface="Arial"/>
              </a:rPr>
              <a:t>p</a:t>
            </a:r>
            <a:r>
              <a:rPr lang="en-US" altLang="zh-CN" b="1" spc="114" dirty="0">
                <a:latin typeface="Arial"/>
                <a:cs typeface="Arial"/>
              </a:rPr>
              <a:t>o</a:t>
            </a:r>
            <a:r>
              <a:rPr lang="en-US" altLang="zh-CN" b="1" spc="130" dirty="0">
                <a:latin typeface="Arial"/>
                <a:cs typeface="Arial"/>
              </a:rPr>
              <a:t>r</a:t>
            </a:r>
            <a:r>
              <a:rPr lang="en-US" altLang="zh-CN" b="1" spc="190" dirty="0">
                <a:latin typeface="Arial"/>
                <a:cs typeface="Arial"/>
              </a:rPr>
              <a:t>t</a:t>
            </a:r>
            <a:r>
              <a:rPr lang="en-US" altLang="zh-CN" b="1" spc="60" dirty="0">
                <a:latin typeface="Arial"/>
                <a:cs typeface="Arial"/>
              </a:rPr>
              <a:t> </a:t>
            </a:r>
            <a:r>
              <a:rPr lang="en-US" altLang="zh-CN" b="1" spc="110" dirty="0" err="1">
                <a:latin typeface="Arial"/>
                <a:cs typeface="Arial"/>
              </a:rPr>
              <a:t>numpy</a:t>
            </a:r>
            <a:r>
              <a:rPr lang="en-US" altLang="zh-CN" b="1" spc="35" dirty="0">
                <a:latin typeface="Arial"/>
                <a:cs typeface="Arial"/>
              </a:rPr>
              <a:t> </a:t>
            </a:r>
            <a:r>
              <a:rPr lang="en-US" altLang="zh-CN" b="1" spc="-55" dirty="0">
                <a:latin typeface="Arial"/>
                <a:cs typeface="Arial"/>
              </a:rPr>
              <a:t>as</a:t>
            </a:r>
            <a:r>
              <a:rPr lang="en-US" altLang="zh-CN" b="1" spc="50" dirty="0">
                <a:latin typeface="Arial"/>
                <a:cs typeface="Arial"/>
              </a:rPr>
              <a:t> </a:t>
            </a:r>
            <a:r>
              <a:rPr lang="en-US" altLang="zh-CN" b="1" spc="100" dirty="0">
                <a:latin typeface="Arial"/>
                <a:cs typeface="Arial"/>
              </a:rPr>
              <a:t>np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683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Numpy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数值计算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21771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from time import clock</a:t>
            </a:r>
          </a:p>
          <a:p>
            <a:endParaRPr lang="en-US" altLang="zh-CN" dirty="0"/>
          </a:p>
          <a:p>
            <a:r>
              <a:rPr lang="en-US" altLang="zh-CN" dirty="0"/>
              <a:t>a = range(10000000)</a:t>
            </a:r>
          </a:p>
          <a:p>
            <a:r>
              <a:rPr lang="en-US" altLang="zh-CN" dirty="0"/>
              <a:t>b = range(10000000)</a:t>
            </a:r>
          </a:p>
          <a:p>
            <a:r>
              <a:rPr lang="en-US" altLang="zh-CN" dirty="0"/>
              <a:t>c = []</a:t>
            </a:r>
          </a:p>
          <a:p>
            <a:endParaRPr lang="en-US" altLang="zh-CN" dirty="0"/>
          </a:p>
          <a:p>
            <a:r>
              <a:rPr lang="en-US" altLang="zh-CN" dirty="0"/>
              <a:t>start = clock()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c.append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 + b[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end = clock()</a:t>
            </a:r>
          </a:p>
          <a:p>
            <a:endParaRPr lang="en-US" altLang="zh-CN" dirty="0"/>
          </a:p>
          <a:p>
            <a:r>
              <a:rPr lang="en-US" altLang="zh-CN" dirty="0"/>
              <a:t>print('the processing time is {0}:'.format(end-start))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1217712"/>
            <a:ext cx="38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import </a:t>
            </a:r>
            <a:r>
              <a:rPr lang="en-US" altLang="zh-CN" dirty="0" err="1">
                <a:solidFill>
                  <a:srgbClr val="0070C0"/>
                </a:solidFill>
              </a:rPr>
              <a:t>numpy</a:t>
            </a:r>
            <a:r>
              <a:rPr lang="en-US" altLang="zh-CN" dirty="0">
                <a:solidFill>
                  <a:srgbClr val="0070C0"/>
                </a:solidFill>
              </a:rPr>
              <a:t> as np </a:t>
            </a:r>
          </a:p>
          <a:p>
            <a:r>
              <a:rPr lang="en-US" altLang="zh-CN" dirty="0"/>
              <a:t>from time import clock</a:t>
            </a:r>
          </a:p>
          <a:p>
            <a:endParaRPr lang="en-US" altLang="zh-CN" dirty="0"/>
          </a:p>
          <a:p>
            <a:r>
              <a:rPr lang="en-US" altLang="zh-CN" dirty="0"/>
              <a:t>start = clock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a = </a:t>
            </a:r>
            <a:r>
              <a:rPr lang="en-US" altLang="zh-CN" dirty="0" err="1">
                <a:solidFill>
                  <a:srgbClr val="0070C0"/>
                </a:solidFill>
              </a:rPr>
              <a:t>np.arange</a:t>
            </a:r>
            <a:r>
              <a:rPr lang="en-US" altLang="zh-CN" dirty="0">
                <a:solidFill>
                  <a:srgbClr val="0070C0"/>
                </a:solidFill>
              </a:rPr>
              <a:t>(10000000)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 = </a:t>
            </a:r>
            <a:r>
              <a:rPr lang="en-US" altLang="zh-CN" dirty="0" err="1">
                <a:solidFill>
                  <a:srgbClr val="0070C0"/>
                </a:solidFill>
              </a:rPr>
              <a:t>np.arange</a:t>
            </a:r>
            <a:r>
              <a:rPr lang="en-US" altLang="zh-CN" dirty="0">
                <a:solidFill>
                  <a:srgbClr val="0070C0"/>
                </a:solidFill>
              </a:rPr>
              <a:t>(10000000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c = </a:t>
            </a:r>
            <a:r>
              <a:rPr lang="en-US" altLang="zh-CN" dirty="0" err="1" smtClean="0">
                <a:solidFill>
                  <a:srgbClr val="0070C0"/>
                </a:solidFill>
              </a:rPr>
              <a:t>a+b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end = clock()</a:t>
            </a:r>
          </a:p>
          <a:p>
            <a:r>
              <a:rPr lang="en-US" altLang="zh-CN" dirty="0"/>
              <a:t>print('this </a:t>
            </a:r>
            <a:r>
              <a:rPr lang="en-US" altLang="zh-CN" dirty="0" smtClean="0"/>
              <a:t>time </a:t>
            </a:r>
            <a:r>
              <a:rPr lang="en-US" altLang="zh-CN" dirty="0"/>
              <a:t>is {0}:'.format(end- start))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6083300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test_numpy1.py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3200" y="6096000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test_numpy2.py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491450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 运行时间：6.18</a:t>
            </a:r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791200" y="5445700"/>
            <a:ext cx="229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运行时间：0</a:t>
            </a:r>
            <a:r>
              <a:rPr lang="zh-CN" altLang="en-US" b="1" dirty="0"/>
              <a:t>.047</a:t>
            </a:r>
          </a:p>
        </p:txBody>
      </p:sp>
    </p:spTree>
    <p:extLst>
      <p:ext uri="{BB962C8B-B14F-4D97-AF65-F5344CB8AC3E}">
        <p14:creationId xmlns:p14="http://schemas.microsoft.com/office/powerpoint/2010/main" val="5323737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图像的数组表示</a:t>
            </a:r>
          </a:p>
        </p:txBody>
      </p:sp>
      <p:sp>
        <p:nvSpPr>
          <p:cNvPr id="4" name="矩形 3"/>
          <p:cNvSpPr/>
          <p:nvPr/>
        </p:nvSpPr>
        <p:spPr>
          <a:xfrm>
            <a:off x="6897030" y="6301560"/>
            <a:ext cx="1929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10_np_pic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30239"/>
            <a:ext cx="2946400" cy="1998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33856"/>
            <a:ext cx="2590800" cy="17617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90" y="1158601"/>
            <a:ext cx="2554410" cy="1736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58" y="3029087"/>
            <a:ext cx="2667000" cy="181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2343"/>
            <a:ext cx="5267896" cy="34570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4052514"/>
            <a:ext cx="2200275" cy="246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84023"/>
            <a:ext cx="2395151" cy="1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）数据展示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133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matplotlib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066800"/>
            <a:ext cx="800668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spc="185" dirty="0" err="1" smtClean="0">
                <a:latin typeface="Adobe 黑体 Std R"/>
                <a:cs typeface="Adobe 黑体 Std R"/>
              </a:rPr>
              <a:t>matplotlib</a:t>
            </a:r>
            <a:r>
              <a:rPr lang="zh-CN" altLang="en-US" sz="2400" spc="185" dirty="0" smtClean="0">
                <a:latin typeface="Adobe 黑体 Std R"/>
                <a:cs typeface="Adobe 黑体 Std R"/>
              </a:rPr>
              <a:t>提供</a:t>
            </a:r>
            <a:r>
              <a:rPr lang="zh-CN" altLang="en-US" sz="2400" spc="175" dirty="0">
                <a:latin typeface="Adobe 黑体 Std R"/>
                <a:cs typeface="Adobe 黑体 Std R"/>
              </a:rPr>
              <a:t>数</a:t>
            </a:r>
            <a:r>
              <a:rPr lang="zh-CN" altLang="en-US" sz="2400" spc="185" dirty="0">
                <a:latin typeface="Adobe 黑体 Std R"/>
                <a:cs typeface="Adobe 黑体 Std R"/>
              </a:rPr>
              <a:t>据绘</a:t>
            </a:r>
            <a:r>
              <a:rPr lang="zh-CN" altLang="en-US" sz="2400" spc="175" dirty="0">
                <a:latin typeface="Adobe 黑体 Std R"/>
                <a:cs typeface="Adobe 黑体 Std R"/>
              </a:rPr>
              <a:t>图功</a:t>
            </a:r>
            <a:r>
              <a:rPr lang="zh-CN" altLang="en-US" sz="2400" spc="185" dirty="0">
                <a:latin typeface="Adobe 黑体 Std R"/>
                <a:cs typeface="Adobe 黑体 Std R"/>
              </a:rPr>
              <a:t>能的</a:t>
            </a:r>
            <a:r>
              <a:rPr lang="zh-CN" altLang="en-US" sz="2400" spc="175" dirty="0">
                <a:latin typeface="Adobe 黑体 Std R"/>
                <a:cs typeface="Adobe 黑体 Std R"/>
              </a:rPr>
              <a:t>第三</a:t>
            </a:r>
            <a:r>
              <a:rPr lang="zh-CN" altLang="en-US" sz="2400" spc="185" dirty="0">
                <a:latin typeface="Adobe 黑体 Std R"/>
                <a:cs typeface="Adobe 黑体 Std R"/>
              </a:rPr>
              <a:t>方</a:t>
            </a:r>
            <a:r>
              <a:rPr lang="zh-CN" altLang="en-US" sz="2400" dirty="0">
                <a:latin typeface="Adobe 黑体 Std R"/>
                <a:cs typeface="Adobe 黑体 Std R"/>
              </a:rPr>
              <a:t>库</a:t>
            </a:r>
            <a:r>
              <a:rPr lang="zh-CN" altLang="en-US" sz="2400" spc="-310" dirty="0">
                <a:latin typeface="Adobe 黑体 Std R"/>
                <a:cs typeface="Adobe 黑体 Std R"/>
              </a:rPr>
              <a:t> </a:t>
            </a:r>
            <a:endParaRPr lang="en-US" altLang="zh-CN" sz="2400" spc="190" dirty="0">
              <a:latin typeface="Adobe 黑体 Std R"/>
              <a:cs typeface="Adobe 黑体 Std R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spc="150" dirty="0" err="1" smtClean="0">
                <a:latin typeface="Arial"/>
                <a:cs typeface="Arial"/>
              </a:rPr>
              <a:t>py</a:t>
            </a:r>
            <a:r>
              <a:rPr lang="en-US" altLang="zh-CN" sz="2400" spc="165" dirty="0" err="1" smtClean="0">
                <a:latin typeface="Arial"/>
                <a:cs typeface="Arial"/>
              </a:rPr>
              <a:t>plot</a:t>
            </a:r>
            <a:r>
              <a:rPr lang="zh-CN" altLang="en-US" sz="2400" spc="65" dirty="0" smtClean="0">
                <a:latin typeface="Adobe 黑体 Std R"/>
                <a:cs typeface="Adobe 黑体 Std R"/>
              </a:rPr>
              <a:t>子</a:t>
            </a:r>
            <a:r>
              <a:rPr lang="zh-CN" altLang="en-US" sz="2400" spc="55" dirty="0">
                <a:latin typeface="Adobe 黑体 Std R"/>
                <a:cs typeface="Adobe 黑体 Std R"/>
              </a:rPr>
              <a:t>库主要</a:t>
            </a:r>
            <a:r>
              <a:rPr lang="zh-CN" altLang="en-US" sz="2400" spc="65" dirty="0">
                <a:latin typeface="Adobe 黑体 Std R"/>
                <a:cs typeface="Adobe 黑体 Std R"/>
              </a:rPr>
              <a:t>用</a:t>
            </a:r>
            <a:r>
              <a:rPr lang="zh-CN" altLang="en-US" sz="2400" spc="55" dirty="0">
                <a:latin typeface="Adobe 黑体 Std R"/>
                <a:cs typeface="Adobe 黑体 Std R"/>
              </a:rPr>
              <a:t>于实现</a:t>
            </a:r>
            <a:r>
              <a:rPr lang="zh-CN" altLang="en-US" sz="2400" spc="65" dirty="0">
                <a:latin typeface="Adobe 黑体 Std R"/>
                <a:cs typeface="Adobe 黑体 Std R"/>
              </a:rPr>
              <a:t>各</a:t>
            </a:r>
            <a:r>
              <a:rPr lang="zh-CN" altLang="en-US" sz="2400" spc="55" dirty="0">
                <a:latin typeface="Adobe 黑体 Std R"/>
                <a:cs typeface="Adobe 黑体 Std R"/>
              </a:rPr>
              <a:t>种数据展示图形的</a:t>
            </a:r>
            <a:r>
              <a:rPr lang="zh-CN" altLang="en-US" sz="2400" spc="55" dirty="0" smtClean="0">
                <a:latin typeface="Adobe 黑体 Std R"/>
                <a:cs typeface="Adobe 黑体 Std R"/>
              </a:rPr>
              <a:t>绘</a:t>
            </a:r>
            <a:r>
              <a:rPr lang="zh-CN" altLang="en-US" sz="2400" dirty="0" smtClean="0">
                <a:latin typeface="Adobe 黑体 Std R"/>
                <a:cs typeface="Adobe 黑体 Std R"/>
              </a:rPr>
              <a:t>制</a:t>
            </a:r>
            <a:endParaRPr lang="zh-CN" altLang="en-US" sz="2400" dirty="0">
              <a:latin typeface="Adobe 黑体 Std R"/>
              <a:cs typeface="Adobe 黑体 Std 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2133600"/>
            <a:ext cx="678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970">
              <a:lnSpc>
                <a:spcPct val="100000"/>
              </a:lnSpc>
            </a:pPr>
            <a:r>
              <a:rPr lang="en-US" altLang="zh-CN" b="1" spc="415" dirty="0">
                <a:latin typeface="Arial"/>
                <a:cs typeface="Arial"/>
              </a:rPr>
              <a:t>&gt;&gt;</a:t>
            </a:r>
            <a:r>
              <a:rPr lang="en-US" altLang="zh-CN" b="1" spc="409" dirty="0">
                <a:latin typeface="Arial"/>
                <a:cs typeface="Arial"/>
              </a:rPr>
              <a:t>&gt;</a:t>
            </a:r>
            <a:r>
              <a:rPr lang="en-US" altLang="zh-CN" b="1" spc="60" dirty="0">
                <a:latin typeface="Arial"/>
                <a:cs typeface="Arial"/>
              </a:rPr>
              <a:t>i</a:t>
            </a:r>
            <a:r>
              <a:rPr lang="en-US" altLang="zh-CN" b="1" spc="180" dirty="0">
                <a:latin typeface="Arial"/>
                <a:cs typeface="Arial"/>
              </a:rPr>
              <a:t>m</a:t>
            </a:r>
            <a:r>
              <a:rPr lang="en-US" altLang="zh-CN" b="1" spc="114" dirty="0">
                <a:latin typeface="Arial"/>
                <a:cs typeface="Arial"/>
              </a:rPr>
              <a:t>p</a:t>
            </a:r>
            <a:r>
              <a:rPr lang="en-US" altLang="zh-CN" b="1" spc="100" dirty="0">
                <a:latin typeface="Arial"/>
                <a:cs typeface="Arial"/>
              </a:rPr>
              <a:t>o</a:t>
            </a:r>
            <a:r>
              <a:rPr lang="en-US" altLang="zh-CN" b="1" spc="150" dirty="0">
                <a:latin typeface="Arial"/>
                <a:cs typeface="Arial"/>
              </a:rPr>
              <a:t>r</a:t>
            </a:r>
            <a:r>
              <a:rPr lang="en-US" altLang="zh-CN" b="1" spc="190" dirty="0">
                <a:latin typeface="Arial"/>
                <a:cs typeface="Arial"/>
              </a:rPr>
              <a:t>t</a:t>
            </a:r>
            <a:r>
              <a:rPr lang="en-US" altLang="zh-CN" b="1" spc="65" dirty="0">
                <a:latin typeface="Arial"/>
                <a:cs typeface="Arial"/>
              </a:rPr>
              <a:t> </a:t>
            </a:r>
            <a:r>
              <a:rPr lang="en-US" altLang="zh-CN" b="1" spc="140" dirty="0" err="1">
                <a:latin typeface="Arial"/>
                <a:cs typeface="Arial"/>
              </a:rPr>
              <a:t>matp</a:t>
            </a:r>
            <a:r>
              <a:rPr lang="en-US" altLang="zh-CN" b="1" spc="55" dirty="0" err="1">
                <a:latin typeface="Arial"/>
                <a:cs typeface="Arial"/>
              </a:rPr>
              <a:t>l</a:t>
            </a:r>
            <a:r>
              <a:rPr lang="en-US" altLang="zh-CN" b="1" spc="120" dirty="0" err="1">
                <a:latin typeface="Arial"/>
                <a:cs typeface="Arial"/>
              </a:rPr>
              <a:t>ot</a:t>
            </a:r>
            <a:r>
              <a:rPr lang="en-US" altLang="zh-CN" b="1" spc="60" dirty="0" err="1">
                <a:latin typeface="Arial"/>
                <a:cs typeface="Arial"/>
              </a:rPr>
              <a:t>l</a:t>
            </a:r>
            <a:r>
              <a:rPr lang="en-US" altLang="zh-CN" b="1" spc="70" dirty="0" err="1">
                <a:latin typeface="Arial"/>
                <a:cs typeface="Arial"/>
              </a:rPr>
              <a:t>ib</a:t>
            </a:r>
            <a:r>
              <a:rPr lang="en-US" altLang="zh-CN" b="1" spc="35" dirty="0" err="1">
                <a:latin typeface="Arial"/>
                <a:cs typeface="Arial"/>
              </a:rPr>
              <a:t>.</a:t>
            </a:r>
            <a:r>
              <a:rPr lang="en-US" altLang="zh-CN" b="1" spc="95" dirty="0" err="1">
                <a:latin typeface="Arial"/>
                <a:cs typeface="Arial"/>
              </a:rPr>
              <a:t>pyp</a:t>
            </a:r>
            <a:r>
              <a:rPr lang="en-US" altLang="zh-CN" b="1" spc="35" dirty="0" err="1">
                <a:latin typeface="Arial"/>
                <a:cs typeface="Arial"/>
              </a:rPr>
              <a:t>l</a:t>
            </a:r>
            <a:r>
              <a:rPr lang="en-US" altLang="zh-CN" b="1" spc="145" dirty="0" err="1">
                <a:latin typeface="Arial"/>
                <a:cs typeface="Arial"/>
              </a:rPr>
              <a:t>ot</a:t>
            </a:r>
            <a:r>
              <a:rPr lang="en-US" altLang="zh-CN" b="1" spc="95" dirty="0">
                <a:latin typeface="Arial"/>
                <a:cs typeface="Arial"/>
              </a:rPr>
              <a:t> </a:t>
            </a:r>
            <a:r>
              <a:rPr lang="en-US" altLang="zh-CN" b="1" spc="-55" dirty="0">
                <a:latin typeface="Arial"/>
                <a:cs typeface="Arial"/>
              </a:rPr>
              <a:t>as</a:t>
            </a:r>
            <a:r>
              <a:rPr lang="en-US" altLang="zh-CN" b="1" spc="45" dirty="0">
                <a:latin typeface="Arial"/>
                <a:cs typeface="Arial"/>
              </a:rPr>
              <a:t> </a:t>
            </a:r>
            <a:r>
              <a:rPr lang="en-US" altLang="zh-CN" b="1" spc="110" dirty="0" err="1">
                <a:latin typeface="Arial"/>
                <a:cs typeface="Arial"/>
              </a:rPr>
              <a:t>plt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200400"/>
            <a:ext cx="2446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40" dirty="0" smtClean="0">
                <a:solidFill>
                  <a:srgbClr val="C00000"/>
                </a:solidFill>
                <a:latin typeface="Adobe 黑体 Std R"/>
                <a:cs typeface="Adobe 黑体 Std R"/>
              </a:rPr>
              <a:t>绘制</a:t>
            </a:r>
            <a:r>
              <a:rPr lang="zh-CN" altLang="en-US" spc="-40" dirty="0">
                <a:solidFill>
                  <a:srgbClr val="C00000"/>
                </a:solidFill>
                <a:latin typeface="Adobe 黑体 Std R"/>
                <a:cs typeface="Adobe 黑体 Std R"/>
              </a:rPr>
              <a:t>基本的三角函数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3200" y="5905922"/>
            <a:ext cx="2344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10_mat_trian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5834475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8400"/>
            <a:ext cx="3275040" cy="24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47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Matplotlib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sz="3600" spc="-40" dirty="0" smtClean="0">
                <a:latin typeface="Adobe 黑体 Std R"/>
              </a:rPr>
              <a:t>绘制</a:t>
            </a:r>
            <a:r>
              <a:rPr lang="zh-CN" altLang="en-US" sz="3600" spc="-40" dirty="0">
                <a:latin typeface="Adobe 黑体 Std R"/>
              </a:rPr>
              <a:t>带标签的</a:t>
            </a:r>
            <a:r>
              <a:rPr lang="zh-CN" altLang="en-US" sz="3600" spc="-40" dirty="0" smtClean="0">
                <a:latin typeface="Adobe 黑体 Std R"/>
              </a:rPr>
              <a:t>坐标</a:t>
            </a:r>
            <a:endParaRPr lang="zh-CN" altLang="en-US" sz="3600" dirty="0" smtClean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5600" y="6096000"/>
            <a:ext cx="2356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10</a:t>
            </a:r>
            <a:r>
              <a:rPr lang="en-US" altLang="zh-CN" dirty="0" smtClean="0">
                <a:solidFill>
                  <a:srgbClr val="C00000"/>
                </a:solidFill>
              </a:rPr>
              <a:t>_mat_label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py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143000"/>
            <a:ext cx="8064909" cy="3886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96000" y="1905000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正常显示中文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209800"/>
            <a:ext cx="5029200" cy="38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词频统计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--hamlet</a:t>
            </a:r>
            <a:endParaRPr lang="zh-CN" sz="2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2" y="1135284"/>
            <a:ext cx="5685714" cy="517142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 bwMode="auto">
          <a:xfrm>
            <a:off x="152400" y="4724399"/>
            <a:ext cx="3276600" cy="537411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2400" y="4495800"/>
            <a:ext cx="2667000" cy="228600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2400" y="5257800"/>
            <a:ext cx="3962400" cy="304800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638929"/>
            <a:ext cx="4469027" cy="6061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91200" y="6066719"/>
            <a:ext cx="2649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e10</a:t>
            </a:r>
            <a:r>
              <a:rPr lang="zh-CN" altLang="en-US" dirty="0" smtClean="0">
                <a:solidFill>
                  <a:srgbClr val="C00000"/>
                </a:solidFill>
              </a:rPr>
              <a:t>.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CalHamlet</a:t>
            </a:r>
            <a:r>
              <a:rPr lang="zh-CN" altLang="en-US" dirty="0">
                <a:solidFill>
                  <a:srgbClr val="C00000"/>
                </a:solidFill>
              </a:rPr>
              <a:t>.py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71040" y="1135284"/>
            <a:ext cx="5824959" cy="1531716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1299" y="1627553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去除特殊字符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5985" y="262686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获得处理后的文件</a:t>
            </a:r>
            <a:r>
              <a:rPr lang="en-US" altLang="zh-CN" sz="1800" dirty="0" smtClean="0">
                <a:solidFill>
                  <a:srgbClr val="C00000"/>
                </a:solidFill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</a:rPr>
              <a:t>字符串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8385" y="2882874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分词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99314" y="3450891"/>
            <a:ext cx="3915485" cy="521679"/>
          </a:xfrm>
          <a:prstGeom prst="round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1196975" marR="0" indent="-282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95802" y="3572999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统计单词出现的频率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3752" y="4038600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去除冠词等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14800" y="3907795"/>
            <a:ext cx="48006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excludes = {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"the"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"and"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"of"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"you"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"i"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"my"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"in"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91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matplotlib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读文件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2" y="1074481"/>
            <a:ext cx="7735747" cy="3402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63" y="4648200"/>
            <a:ext cx="7320924" cy="16003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75955" y="6373792"/>
            <a:ext cx="1742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Ch10_fig.py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40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matplotlib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保存文件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75955" y="6373792"/>
            <a:ext cx="1742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Ch10_fig.py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199707"/>
            <a:ext cx="2390476" cy="43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95" y="1066799"/>
            <a:ext cx="6429398" cy="45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5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1430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r>
              <a:rPr lang="en-US" altLang="zh-CN" dirty="0" err="1"/>
              <a:t>dic</a:t>
            </a:r>
            <a:r>
              <a:rPr lang="en-US" altLang="zh-CN" dirty="0"/>
              <a:t>={'k1':"v1","k2":"v2","k3":[11,22,33]}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a. </a:t>
            </a:r>
            <a:r>
              <a:rPr lang="zh-CN" altLang="en-US" dirty="0"/>
              <a:t>请循环输出所有的 </a:t>
            </a:r>
            <a:r>
              <a:rPr lang="en-US" altLang="zh-CN" dirty="0"/>
              <a:t>key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b. </a:t>
            </a:r>
            <a:r>
              <a:rPr lang="zh-CN" altLang="en-US" dirty="0"/>
              <a:t>请循环输出所有的 </a:t>
            </a:r>
            <a:r>
              <a:rPr lang="en-US" altLang="zh-CN" dirty="0"/>
              <a:t>value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c. </a:t>
            </a:r>
            <a:r>
              <a:rPr lang="zh-CN" altLang="en-US" dirty="0"/>
              <a:t>请循环输出所有的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 smtClean="0"/>
              <a:t>value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80394"/>
            <a:ext cx="4191000" cy="22582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3657601"/>
            <a:ext cx="4419600" cy="23121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419600"/>
            <a:ext cx="397993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3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matplotlib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中间处理过程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75955" y="6373792"/>
            <a:ext cx="1742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Ch10_fig.py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667000"/>
            <a:ext cx="1447801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43000"/>
            <a:ext cx="6300128" cy="54102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286000" y="1143000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获取处理后的字符串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154494"/>
            <a:ext cx="4267200" cy="36950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286000" y="1524000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将字符串转成单个字母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1" y="1524000"/>
            <a:ext cx="4038600" cy="35023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981200"/>
            <a:ext cx="4813305" cy="457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00" y="3429000"/>
            <a:ext cx="4920337" cy="3048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62400" y="3048000"/>
            <a:ext cx="4046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</a:rPr>
              <a:t>因计算百分比，保存字母出现频率总次数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15000" y="2667000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统计字母出现的频率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4267200"/>
            <a:ext cx="4572000" cy="58746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0" y="5029200"/>
            <a:ext cx="4876800" cy="38670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733800" y="57150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计算每个字母出现的频率百分比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95800" y="6096000"/>
            <a:ext cx="383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每个字母出现的频率用于后续画图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10000" y="4038600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</a:t>
            </a:r>
            <a:r>
              <a:rPr lang="zh-CN" altLang="en-US" sz="1800" dirty="0" smtClean="0">
                <a:solidFill>
                  <a:srgbClr val="C00000"/>
                </a:solidFill>
              </a:rPr>
              <a:t>将空缺的字母补全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94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matplotlib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75955" y="6373792"/>
            <a:ext cx="1742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Ch10_fig.py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089870"/>
            <a:ext cx="7543800" cy="5090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index = np.arange(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26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bar_width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0.35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opacity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0.4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rects1 = plt.bar(index, y, bar_width, alpha=opacity, color=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'b'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,label=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'Fre'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plt.xlabel(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'Letters'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,fontsize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18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plt.ylabel(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'Frequency'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,fontsize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18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plt.title(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'Frequency of the Letters'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,fontsize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18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 = [chr(i)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65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90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)]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plt.xticks(index + bar_width, x,fontsize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18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plt.yticks(fontsize =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18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plt.ylim(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15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plt.legend()</a:t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plt.show()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524000"/>
            <a:ext cx="48635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0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matplotlib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" y="990600"/>
            <a:ext cx="5562600" cy="5396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81200"/>
            <a:ext cx="321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8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）词云绘制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568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中文</a:t>
            </a:r>
            <a:r>
              <a:rPr lang="zh-CN" altLang="en-US" dirty="0">
                <a:ea typeface="宋体" panose="02010600030101010101" pitchFamily="2" charset="-122"/>
              </a:rPr>
              <a:t>词频统计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" name="object 12"/>
          <p:cNvSpPr/>
          <p:nvPr/>
        </p:nvSpPr>
        <p:spPr>
          <a:xfrm>
            <a:off x="5969436" y="1903426"/>
            <a:ext cx="0" cy="363537"/>
          </a:xfrm>
          <a:custGeom>
            <a:avLst/>
            <a:gdLst/>
            <a:ahLst/>
            <a:cxnLst/>
            <a:rect l="l" t="t" r="r" b="b"/>
            <a:pathLst>
              <a:path h="363537">
                <a:moveTo>
                  <a:pt x="0" y="0"/>
                </a:moveTo>
                <a:lnTo>
                  <a:pt x="0" y="363537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0" y="1614027"/>
            <a:ext cx="8077681" cy="14306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5" y="3777131"/>
            <a:ext cx="7836565" cy="326001"/>
          </a:xfrm>
          <a:prstGeom prst="rect">
            <a:avLst/>
          </a:prstGeom>
        </p:spPr>
      </p:pic>
      <p:sp>
        <p:nvSpPr>
          <p:cNvPr id="8" name="object 15"/>
          <p:cNvSpPr txBox="1"/>
          <p:nvPr/>
        </p:nvSpPr>
        <p:spPr>
          <a:xfrm>
            <a:off x="403188" y="1196752"/>
            <a:ext cx="4392488" cy="28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/>
                <a:cs typeface="Courier New"/>
              </a:rPr>
              <a:t>Wordcloud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246871"/>
            <a:ext cx="783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下载网址：http</a:t>
            </a:r>
            <a:r>
              <a:rPr lang="zh-CN" altLang="en-US" dirty="0"/>
              <a:t>://www.lfd.uci.edu/~gohlke/pythonlibs/</a:t>
            </a:r>
          </a:p>
        </p:txBody>
      </p:sp>
      <p:sp>
        <p:nvSpPr>
          <p:cNvPr id="5" name="矩形 4"/>
          <p:cNvSpPr/>
          <p:nvPr/>
        </p:nvSpPr>
        <p:spPr>
          <a:xfrm>
            <a:off x="394650" y="4233282"/>
            <a:ext cx="8281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D:\Anaconda3\Scripts&gt;pip install G:\wordcloud-1.3.2-cp36-cp36m-win_amd64.whl</a:t>
            </a:r>
          </a:p>
        </p:txBody>
      </p:sp>
    </p:spTree>
    <p:extLst>
      <p:ext uri="{BB962C8B-B14F-4D97-AF65-F5344CB8AC3E}">
        <p14:creationId xmlns:p14="http://schemas.microsoft.com/office/powerpoint/2010/main" val="2410872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中文</a:t>
            </a:r>
            <a:r>
              <a:rPr lang="zh-CN" altLang="en-US" dirty="0">
                <a:ea typeface="宋体" panose="02010600030101010101" pitchFamily="2" charset="-122"/>
              </a:rPr>
              <a:t>词频统计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168310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jieba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中一个重要的第三方中文分词函数库</a:t>
            </a:r>
          </a:p>
        </p:txBody>
      </p:sp>
      <p:sp>
        <p:nvSpPr>
          <p:cNvPr id="10" name="object 12"/>
          <p:cNvSpPr/>
          <p:nvPr/>
        </p:nvSpPr>
        <p:spPr>
          <a:xfrm>
            <a:off x="6113452" y="1941144"/>
            <a:ext cx="0" cy="363537"/>
          </a:xfrm>
          <a:custGeom>
            <a:avLst/>
            <a:gdLst/>
            <a:ahLst/>
            <a:cxnLst/>
            <a:rect l="l" t="t" r="r" b="b"/>
            <a:pathLst>
              <a:path h="363537">
                <a:moveTo>
                  <a:pt x="0" y="0"/>
                </a:moveTo>
                <a:lnTo>
                  <a:pt x="0" y="363537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5"/>
          <p:cNvSpPr txBox="1"/>
          <p:nvPr/>
        </p:nvSpPr>
        <p:spPr>
          <a:xfrm>
            <a:off x="683568" y="1632619"/>
            <a:ext cx="4392488" cy="28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Courier New"/>
                <a:cs typeface="Courier New"/>
              </a:rPr>
              <a:t>p</a:t>
            </a:r>
            <a:r>
              <a:rPr sz="2400" b="1" spc="0" dirty="0" smtClean="0">
                <a:latin typeface="Courier New"/>
                <a:cs typeface="Courier New"/>
              </a:rPr>
              <a:t>ip</a:t>
            </a:r>
            <a:r>
              <a:rPr sz="2400" b="1" spc="-20" dirty="0" smtClean="0">
                <a:latin typeface="Courier New"/>
                <a:cs typeface="Courier New"/>
              </a:rPr>
              <a:t> </a:t>
            </a:r>
            <a:r>
              <a:rPr sz="2400" b="1" spc="0" dirty="0" smtClean="0">
                <a:latin typeface="Courier New"/>
                <a:cs typeface="Courier New"/>
              </a:rPr>
              <a:t>i</a:t>
            </a:r>
            <a:r>
              <a:rPr sz="2400" b="1" spc="-5" dirty="0" smtClean="0">
                <a:latin typeface="Courier New"/>
                <a:cs typeface="Courier New"/>
              </a:rPr>
              <a:t>n</a:t>
            </a:r>
            <a:r>
              <a:rPr sz="2400" b="1" spc="0" dirty="0" smtClean="0">
                <a:latin typeface="Courier New"/>
                <a:cs typeface="Courier New"/>
              </a:rPr>
              <a:t>s</a:t>
            </a:r>
            <a:r>
              <a:rPr sz="2400" b="1" spc="-5" dirty="0" smtClean="0">
                <a:latin typeface="Courier New"/>
                <a:cs typeface="Courier New"/>
              </a:rPr>
              <a:t>t</a:t>
            </a:r>
            <a:r>
              <a:rPr sz="2400" b="1" spc="0" dirty="0" smtClean="0">
                <a:latin typeface="Courier New"/>
                <a:cs typeface="Courier New"/>
              </a:rPr>
              <a:t>a</a:t>
            </a:r>
            <a:r>
              <a:rPr sz="2400" b="1" spc="-5" dirty="0" smtClean="0">
                <a:latin typeface="Courier New"/>
                <a:cs typeface="Courier New"/>
              </a:rPr>
              <a:t>l</a:t>
            </a:r>
            <a:r>
              <a:rPr sz="2400" b="1" spc="0" dirty="0" smtClean="0">
                <a:latin typeface="Courier New"/>
                <a:cs typeface="Courier New"/>
              </a:rPr>
              <a:t>l</a:t>
            </a:r>
            <a:r>
              <a:rPr sz="2400" b="1" spc="-30" dirty="0" smtClean="0">
                <a:latin typeface="Courier New"/>
                <a:cs typeface="Courier New"/>
              </a:rPr>
              <a:t> </a:t>
            </a:r>
            <a:r>
              <a:rPr sz="2400" b="1" spc="-5" dirty="0" smtClean="0">
                <a:latin typeface="Courier New"/>
                <a:cs typeface="Courier New"/>
              </a:rPr>
              <a:t>jieba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5" y="2119248"/>
            <a:ext cx="8531420" cy="20456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365104"/>
            <a:ext cx="625199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5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2"/>
          <p:cNvSpPr/>
          <p:nvPr/>
        </p:nvSpPr>
        <p:spPr>
          <a:xfrm>
            <a:off x="5969436" y="1903426"/>
            <a:ext cx="0" cy="363537"/>
          </a:xfrm>
          <a:custGeom>
            <a:avLst/>
            <a:gdLst/>
            <a:ahLst/>
            <a:cxnLst/>
            <a:rect l="l" t="t" r="r" b="b"/>
            <a:pathLst>
              <a:path h="363537">
                <a:moveTo>
                  <a:pt x="0" y="0"/>
                </a:moveTo>
                <a:lnTo>
                  <a:pt x="0" y="363537"/>
                </a:lnTo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429398"/>
            <a:ext cx="87630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def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drawWordcloud(): 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 绘制词云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text = open(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'中共十九大开幕.txt'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'r'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).read()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others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'''  ()，。：！“”、 '''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ch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others: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text = text.replace(ch,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结巴分词，生成字符串，如果不通过分词，无法直接生成正确的中文词云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cut_text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 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.join(jieba.cut(text))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color_mask = imread(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'alice_mask.jpg'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cloud = WordCloud(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font_path=(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'simsun.ttc'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),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#设置字体，不指定就会出现乱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background_color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'white'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#设置背景色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mask = color_mask,          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#设置词云形状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max_font_size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40 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#允许的最大词汇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word_cloud = cloud.generate(cut_text)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word_cloud.to_file(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"pj1_cloud.jpg"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plt.imshow(word_cloud) </a:t>
            </a: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#  显示词云图片</a:t>
            </a:r>
            <a:b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plt.axis(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'off'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plt.show()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__name__==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"__main__"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: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drawWordcloud()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000" y="5334000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from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wordcloud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WordCloud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jieba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from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scipy.misc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imread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matplotlib.pyplot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</a:rPr>
              <a:t>as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plt</a:t>
            </a: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5867400" y="152400"/>
            <a:ext cx="2724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</a:rPr>
              <a:t>6_wordcount_</a:t>
            </a:r>
            <a:r>
              <a:rPr lang="zh-CN" altLang="en-US" dirty="0" smtClean="0">
                <a:solidFill>
                  <a:srgbClr val="800000"/>
                </a:solidFill>
              </a:rPr>
              <a:t>c</a:t>
            </a:r>
            <a:r>
              <a:rPr lang="en-US" altLang="zh-CN" dirty="0" smtClean="0">
                <a:solidFill>
                  <a:srgbClr val="800000"/>
                </a:solidFill>
              </a:rPr>
              <a:t>1</a:t>
            </a:r>
            <a:r>
              <a:rPr lang="zh-CN" altLang="en-US" dirty="0" smtClean="0">
                <a:solidFill>
                  <a:srgbClr val="800000"/>
                </a:solidFill>
              </a:rPr>
              <a:t>.</a:t>
            </a:r>
            <a:r>
              <a:rPr lang="zh-CN" altLang="en-US" dirty="0">
                <a:solidFill>
                  <a:srgbClr val="800000"/>
                </a:solidFill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295597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迭代</a:t>
            </a:r>
            <a:r>
              <a:rPr lang="zh-CN" altLang="en-US" dirty="0" smtClean="0">
                <a:ea typeface="宋体" panose="02010600030101010101" pitchFamily="2" charset="-122"/>
              </a:rPr>
              <a:t>器与生成器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607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迭代器</a:t>
            </a:r>
            <a:r>
              <a:rPr lang="en-US" altLang="zh-CN" dirty="0" smtClean="0">
                <a:ea typeface="宋体" pitchFamily="2" charset="-122"/>
              </a:rPr>
              <a:t>(iterator)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1120914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迭代器是</a:t>
            </a:r>
            <a:r>
              <a:rPr lang="zh-CN" altLang="en-US" b="1" dirty="0">
                <a:solidFill>
                  <a:srgbClr val="C00000"/>
                </a:solidFill>
                <a:latin typeface="lucida Grande"/>
              </a:rPr>
              <a:t>访问集合内元素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的一种方式。迭代器对象从集合的第一个元素开始访问，直到所有的元素都被访问一遍后结束。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" y="195911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对于</a:t>
            </a:r>
            <a:r>
              <a:rPr lang="zh-CN" altLang="en-US" dirty="0" smtClean="0">
                <a:solidFill>
                  <a:srgbClr val="333333"/>
                </a:solidFill>
                <a:latin typeface="lucida Grande"/>
              </a:rPr>
              <a:t>原本就支持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随机访问的数据结构（如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tuple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list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），迭代器和经典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for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循环的索引访问相比并无优势，反而丢失了索引值（可以使用内建函数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enumerate()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找回这个索引</a:t>
            </a:r>
            <a:r>
              <a:rPr lang="zh-CN" altLang="en-US" dirty="0" smtClean="0">
                <a:solidFill>
                  <a:srgbClr val="333333"/>
                </a:solidFill>
                <a:latin typeface="lucida Grande"/>
              </a:rPr>
              <a:t>值）。</a:t>
            </a:r>
            <a:endParaRPr lang="en-US" altLang="zh-CN" dirty="0" smtClean="0">
              <a:solidFill>
                <a:srgbClr val="333333"/>
              </a:solidFill>
              <a:latin typeface="lucida Grand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lucida Grande"/>
              </a:rPr>
              <a:t>但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对于</a:t>
            </a:r>
            <a:r>
              <a:rPr lang="zh-CN" altLang="en-US" b="1" dirty="0">
                <a:solidFill>
                  <a:srgbClr val="C00000"/>
                </a:solidFill>
                <a:latin typeface="lucida Grande"/>
              </a:rPr>
              <a:t>无法随机访问的数据结构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（比如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set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）而言，迭代器是唯一的访问元素的方式。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800" y="3711714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迭代器的另一个优点就是它不</a:t>
            </a:r>
            <a:r>
              <a:rPr lang="zh-CN" altLang="en-US" dirty="0" smtClean="0">
                <a:solidFill>
                  <a:srgbClr val="333333"/>
                </a:solidFill>
                <a:latin typeface="lucida Grande"/>
              </a:rPr>
              <a:t>要求事先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准备好整个迭代过程中所有的元素。迭代器仅仅在迭代至某个元素时才计算该元素，而在这之前或之后，元素可以不存在或者被销毁。这个特点使得它特别适合用于遍历一些巨大的或是无限的集合，比如几个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G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的文件，或是斐波那契数列等等。这个特点被称为延迟计算或惰性求值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(Lazy evaluation)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1000" y="5540514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迭代器更大的功劳是提供了一个统一的访问集合的接口。只要是实现了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__</a:t>
            </a:r>
            <a:r>
              <a:rPr lang="en-US" altLang="zh-CN" dirty="0" err="1">
                <a:solidFill>
                  <a:srgbClr val="333333"/>
                </a:solidFill>
                <a:latin typeface="lucida Grande"/>
              </a:rPr>
              <a:t>iter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__()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方法的对象，就可以使用迭代器进行访问。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43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列表生成器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168310"/>
            <a:ext cx="8511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 smtClean="0"/>
              <a:t>给定义列表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，将列表中的每个元素都加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" y="1905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一：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4800" y="44958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二：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29200" y="32004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三：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2286000"/>
            <a:ext cx="45720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info =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index,i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enumerate(info):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info[index] +=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print(info)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00600" y="3657600"/>
            <a:ext cx="41148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info =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a = [i+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 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range(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)]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print(a)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5029200"/>
            <a:ext cx="4495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info =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a = map(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lambda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x:x+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,info)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a: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print(i)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8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11430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r>
              <a:rPr lang="en-US" altLang="zh-CN" dirty="0" err="1"/>
              <a:t>dic</a:t>
            </a:r>
            <a:r>
              <a:rPr lang="en-US" altLang="zh-CN" dirty="0"/>
              <a:t>={'k1':"v1","k2":"v2","k3":[11,22,33</a:t>
            </a:r>
            <a:r>
              <a:rPr lang="en-US" altLang="zh-CN" dirty="0" smtClean="0"/>
              <a:t>]}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d. </a:t>
            </a:r>
            <a:r>
              <a:rPr lang="zh-CN" altLang="en-US" dirty="0"/>
              <a:t>请在字典中添加一个键值对， </a:t>
            </a:r>
            <a:r>
              <a:rPr lang="en-US" altLang="zh-CN" dirty="0"/>
              <a:t>"k4":"v4"</a:t>
            </a:r>
            <a:r>
              <a:rPr lang="zh-CN" altLang="en-US" dirty="0"/>
              <a:t>，输出添加后的字典</a:t>
            </a:r>
            <a:br>
              <a:rPr lang="zh-CN" altLang="en-US" dirty="0"/>
            </a:br>
            <a:r>
              <a:rPr lang="en-US" altLang="zh-CN" dirty="0"/>
              <a:t>e. </a:t>
            </a:r>
            <a:r>
              <a:rPr lang="zh-CN" altLang="en-US" dirty="0"/>
              <a:t>请在修改字典中 </a:t>
            </a:r>
            <a:r>
              <a:rPr lang="en-US" altLang="zh-CN" dirty="0"/>
              <a:t>"k1" </a:t>
            </a:r>
            <a:r>
              <a:rPr lang="zh-CN" altLang="en-US" dirty="0"/>
              <a:t>对应的值为 </a:t>
            </a:r>
            <a:r>
              <a:rPr lang="en-US" altLang="zh-CN" dirty="0"/>
              <a:t>"</a:t>
            </a:r>
            <a:r>
              <a:rPr lang="en-US" altLang="zh-CN" dirty="0" err="1"/>
              <a:t>alex</a:t>
            </a:r>
            <a:r>
              <a:rPr lang="en-US" altLang="zh-CN" dirty="0"/>
              <a:t>"</a:t>
            </a:r>
            <a:r>
              <a:rPr lang="zh-CN" altLang="en-US" dirty="0"/>
              <a:t>，输出修改后的</a:t>
            </a:r>
            <a:r>
              <a:rPr lang="zh-CN" altLang="en-US" dirty="0" smtClean="0"/>
              <a:t>字典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0"/>
            <a:ext cx="7543801" cy="13700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67200"/>
            <a:ext cx="7543801" cy="8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Neue"/>
              </a:rPr>
              <a:t>enumerate()</a:t>
            </a:r>
            <a:r>
              <a:rPr lang="zh-CN" altLang="en-US" dirty="0" smtClean="0">
                <a:latin typeface="Helvetica Neue"/>
              </a:rPr>
              <a:t>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1219200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17F10"/>
                </a:solidFill>
                <a:latin typeface="Helvetica Neue"/>
              </a:rPr>
              <a:t>普通的 </a:t>
            </a:r>
            <a:r>
              <a:rPr lang="en-US" altLang="zh-CN" b="1" dirty="0">
                <a:solidFill>
                  <a:srgbClr val="617F10"/>
                </a:solidFill>
                <a:latin typeface="Helvetica Neue"/>
              </a:rPr>
              <a:t>for </a:t>
            </a:r>
            <a:r>
              <a:rPr lang="zh-CN" altLang="en-US" b="1" dirty="0">
                <a:solidFill>
                  <a:srgbClr val="617F10"/>
                </a:solidFill>
                <a:latin typeface="Helvetica Neue"/>
              </a:rPr>
              <a:t>循环</a:t>
            </a:r>
            <a:endParaRPr lang="zh-CN" altLang="en-US" b="1" i="0" dirty="0">
              <a:solidFill>
                <a:srgbClr val="617F10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1752600"/>
            <a:ext cx="434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&gt;&gt;&gt;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= </a:t>
            </a:r>
            <a:r>
              <a:rPr lang="en-US" altLang="zh-CN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&gt;&gt;&gt; 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seq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= 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one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two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three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]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&gt;&gt;&gt; </a:t>
            </a:r>
            <a:r>
              <a:rPr lang="en-US" altLang="zh-CN" dirty="0">
                <a:solidFill>
                  <a:srgbClr val="008000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element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seq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: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... </a:t>
            </a:r>
            <a:r>
              <a:rPr lang="en-US" altLang="zh-CN" dirty="0" smtClean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(</a:t>
            </a:r>
            <a:r>
              <a:rPr lang="en-US" altLang="zh-CN" dirty="0" err="1" smtClean="0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seq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 smtClean="0">
                <a:solidFill>
                  <a:srgbClr val="808000"/>
                </a:solidFill>
                <a:latin typeface="Menlo"/>
              </a:rPr>
              <a:t>]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)</a:t>
            </a: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... </a:t>
            </a:r>
            <a:r>
              <a:rPr lang="en-US" altLang="zh-CN" dirty="0" err="1" smtClean="0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+=</a:t>
            </a:r>
            <a:r>
              <a:rPr lang="en-US" altLang="zh-CN" dirty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... </a:t>
            </a:r>
          </a:p>
          <a:p>
            <a:endParaRPr lang="en-US" altLang="zh-CN" dirty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one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two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three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0" y="3352800"/>
            <a:ext cx="3034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17F10"/>
                </a:solidFill>
                <a:latin typeface="Helvetica Neue"/>
              </a:rPr>
              <a:t>for </a:t>
            </a:r>
            <a:r>
              <a:rPr lang="zh-CN" altLang="en-US" b="1" dirty="0" smtClean="0">
                <a:solidFill>
                  <a:srgbClr val="617F10"/>
                </a:solidFill>
                <a:latin typeface="Helvetica Neue"/>
              </a:rPr>
              <a:t>循环使用 </a:t>
            </a:r>
            <a:r>
              <a:rPr lang="en-US" altLang="zh-CN" b="1" dirty="0" smtClean="0">
                <a:solidFill>
                  <a:srgbClr val="617F10"/>
                </a:solidFill>
                <a:latin typeface="Helvetica Neue"/>
              </a:rPr>
              <a:t>enumerate</a:t>
            </a:r>
            <a:endParaRPr lang="en-US" altLang="zh-CN" b="1" i="0" dirty="0">
              <a:solidFill>
                <a:srgbClr val="617F10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38100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Menlo"/>
              </a:rPr>
              <a:t>&gt;&gt;&gt;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seq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= 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one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two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AA1111"/>
                </a:solidFill>
                <a:latin typeface="Menlo"/>
              </a:rPr>
              <a:t>three</a:t>
            </a:r>
            <a:r>
              <a:rPr lang="en-US" altLang="zh-CN" dirty="0">
                <a:solidFill>
                  <a:srgbClr val="8B0000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]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&gt;&gt;&gt; </a:t>
            </a:r>
            <a:r>
              <a:rPr lang="en-US" altLang="zh-CN" dirty="0">
                <a:solidFill>
                  <a:srgbClr val="008000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element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enumerate</a:t>
            </a:r>
            <a:r>
              <a:rPr lang="en-US" altLang="zh-CN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0055AA"/>
                </a:solidFill>
                <a:latin typeface="Menlo"/>
              </a:rPr>
              <a:t>seq</a:t>
            </a:r>
            <a:r>
              <a:rPr lang="en-US" altLang="zh-CN" dirty="0" smtClean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:</a:t>
            </a: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... </a:t>
            </a:r>
            <a:r>
              <a:rPr lang="en-US" altLang="zh-CN" dirty="0" smtClean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(</a:t>
            </a:r>
            <a:r>
              <a:rPr lang="en-US" altLang="zh-CN" dirty="0" err="1" smtClean="0">
                <a:solidFill>
                  <a:srgbClr val="0055AA"/>
                </a:solidFill>
                <a:latin typeface="Menlo"/>
              </a:rPr>
              <a:t>i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dirty="0" smtClean="0">
                <a:solidFill>
                  <a:srgbClr val="0055AA"/>
                </a:solidFill>
                <a:latin typeface="Menlo"/>
              </a:rPr>
              <a:t>element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)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... </a:t>
            </a:r>
          </a:p>
          <a:p>
            <a:endParaRPr lang="en-US" altLang="zh-CN" dirty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one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two</a:t>
            </a:r>
            <a:r>
              <a:rPr lang="en-US" altLang="zh-CN" dirty="0">
                <a:solidFill>
                  <a:srgbClr val="808080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808080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dirty="0" smtClean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55AA"/>
                </a:solidFill>
                <a:latin typeface="Menlo"/>
              </a:rPr>
              <a:t>three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58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Helvetica Neue"/>
              </a:rPr>
              <a:t>enumerate</a:t>
            </a:r>
            <a:r>
              <a:rPr lang="en-US" altLang="zh-CN" dirty="0">
                <a:latin typeface="Helvetica Neue"/>
              </a:rPr>
              <a:t>() </a:t>
            </a:r>
            <a:r>
              <a:rPr lang="zh-CN" altLang="en-US" dirty="0" smtClean="0">
                <a:latin typeface="Helvetica Neue"/>
              </a:rPr>
              <a:t>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11430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enumerate()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函数用于将一个可遍历的数据对象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如列表、元组或字符串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组合为一个索引序列，同时列出数据和数据下标，一般用在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循环当中。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057400"/>
            <a:ext cx="441659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ts val="15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enumerate</a:t>
            </a:r>
            <a:r>
              <a:rPr lang="en-US" altLang="zh-CN" kern="0" dirty="0">
                <a:solidFill>
                  <a:srgbClr val="6666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sequence</a:t>
            </a:r>
            <a:r>
              <a:rPr lang="en-US" altLang="zh-CN" kern="0" dirty="0">
                <a:solidFill>
                  <a:srgbClr val="6666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kern="0" dirty="0">
                <a:solidFill>
                  <a:srgbClr val="6666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666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6666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24384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sequence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--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一个序列、迭代器或其他支持迭代对象。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start --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下标起始位置。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" y="3581400"/>
            <a:ext cx="8229600" cy="2108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kern="100" dirty="0">
                <a:solidFill>
                  <a:srgbClr val="0055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seasons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Spring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Summer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Fall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Winter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solidFill>
                <a:srgbClr val="80808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kern="100" dirty="0" smtClean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</a:t>
            </a:r>
            <a:r>
              <a:rPr lang="en-US" altLang="zh-CN" kern="100" dirty="0" smtClean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enumerate</a:t>
            </a:r>
            <a:r>
              <a:rPr lang="en-US" altLang="zh-CN" kern="100" dirty="0" smtClean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solidFill>
                  <a:srgbClr val="0055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seasons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solidFill>
                <a:srgbClr val="80808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Spring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Summer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Fall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Winter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)]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solidFill>
                <a:srgbClr val="80808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0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enumerate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0055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seasons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0055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AA5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100" dirty="0">
                <a:solidFill>
                  <a:srgbClr val="AA5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下标从</a:t>
            </a:r>
            <a:r>
              <a:rPr lang="en-US" altLang="zh-CN" kern="100" dirty="0">
                <a:solidFill>
                  <a:srgbClr val="AA5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1 </a:t>
            </a:r>
            <a:r>
              <a:rPr lang="zh-CN" altLang="zh-CN" kern="100" dirty="0">
                <a:solidFill>
                  <a:srgbClr val="AA5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开始</a:t>
            </a:r>
            <a:r>
              <a:rPr lang="zh-CN" altLang="zh-CN" kern="100" dirty="0">
                <a:solidFill>
                  <a:srgbClr val="808080"/>
                </a:solidFill>
                <a:latin typeface="Calibri" panose="020F0502020204030204" pitchFamily="34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solidFill>
                <a:srgbClr val="808080"/>
              </a:solidFill>
              <a:latin typeface="Calibri" panose="020F0502020204030204" pitchFamily="34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Spring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Summer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Fall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solidFill>
                  <a:srgbClr val="8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kern="10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AA111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Winter</a:t>
            </a:r>
            <a:r>
              <a:rPr lang="en-US" altLang="zh-CN" kern="100" dirty="0">
                <a:solidFill>
                  <a:srgbClr val="8B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100" dirty="0">
                <a:solidFill>
                  <a:srgbClr val="8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)]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38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 Neue"/>
              </a:rPr>
              <a:t>M</a:t>
            </a:r>
            <a:r>
              <a:rPr lang="zh-CN" altLang="en-US" dirty="0">
                <a:latin typeface="Helvetica Neue"/>
              </a:rPr>
              <a:t>ap</a:t>
            </a:r>
            <a:r>
              <a:rPr lang="en-US" altLang="zh-CN" dirty="0">
                <a:latin typeface="Helvetica Neue"/>
              </a:rPr>
              <a:t>()</a:t>
            </a:r>
            <a:endParaRPr lang="zh-CN" altLang="en-US" dirty="0">
              <a:latin typeface="Helvetica Neue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66800"/>
            <a:ext cx="8784976" cy="53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将一个函数作用到一个序列或迭代器对象上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4459851" cy="1080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38600"/>
            <a:ext cx="4956874" cy="19442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149080"/>
            <a:ext cx="2456744" cy="208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700808"/>
            <a:ext cx="2232248" cy="19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2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  <a:r>
              <a:rPr lang="en-US" altLang="zh-CN" dirty="0">
                <a:ea typeface="宋体" pitchFamily="2" charset="-122"/>
              </a:rPr>
              <a:t>(generator)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219200"/>
            <a:ext cx="8382000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Arial" panose="020B0604020202020204" pitchFamily="34" charset="0"/>
              </a:rPr>
              <a:t>通过列表生成式</a:t>
            </a:r>
            <a:r>
              <a:rPr kumimoji="1" lang="zh-CN" altLang="en-US" sz="2200" dirty="0" smtClean="0">
                <a:latin typeface="Arial" panose="020B0604020202020204" pitchFamily="34" charset="0"/>
              </a:rPr>
              <a:t>，可以</a:t>
            </a:r>
            <a:r>
              <a:rPr kumimoji="1" lang="zh-CN" altLang="en-US" sz="2200" dirty="0">
                <a:latin typeface="Arial" panose="020B0604020202020204" pitchFamily="34" charset="0"/>
              </a:rPr>
              <a:t>直接创建一个列表，</a:t>
            </a:r>
            <a:r>
              <a:rPr kumimoji="1" lang="zh-CN" altLang="en-US" sz="2200" dirty="0" smtClean="0">
                <a:latin typeface="Arial" panose="020B0604020202020204" pitchFamily="34" charset="0"/>
              </a:rPr>
              <a:t>但受到</a:t>
            </a:r>
            <a:r>
              <a:rPr kumimoji="1" lang="zh-CN" altLang="en-US" sz="2200" dirty="0">
                <a:latin typeface="Arial" panose="020B0604020202020204" pitchFamily="34" charset="0"/>
              </a:rPr>
              <a:t>内存限制，列表容量肯定是有限的</a:t>
            </a:r>
            <a:r>
              <a:rPr kumimoji="1" lang="zh-CN" altLang="en-US" sz="2200" dirty="0" smtClean="0">
                <a:latin typeface="Arial" panose="020B0604020202020204" pitchFamily="34" charset="0"/>
              </a:rPr>
              <a:t>，若创建</a:t>
            </a:r>
            <a:r>
              <a:rPr kumimoji="1" lang="zh-CN" altLang="en-US" sz="2200" dirty="0">
                <a:latin typeface="Arial" panose="020B0604020202020204" pitchFamily="34" charset="0"/>
              </a:rPr>
              <a:t>一个包含</a:t>
            </a:r>
            <a:r>
              <a:rPr kumimoji="1" lang="en-US" altLang="zh-CN" sz="2200" dirty="0">
                <a:latin typeface="Arial" panose="020B0604020202020204" pitchFamily="34" charset="0"/>
              </a:rPr>
              <a:t>100</a:t>
            </a:r>
            <a:r>
              <a:rPr kumimoji="1" lang="zh-CN" altLang="en-US" sz="2200" dirty="0">
                <a:latin typeface="Arial" panose="020B0604020202020204" pitchFamily="34" charset="0"/>
              </a:rPr>
              <a:t>万个元素的列表，不仅占用很大的存储空间，</a:t>
            </a:r>
            <a:r>
              <a:rPr kumimoji="1" lang="zh-CN" altLang="en-US" sz="2200" dirty="0" smtClean="0">
                <a:latin typeface="Arial" panose="020B0604020202020204" pitchFamily="34" charset="0"/>
              </a:rPr>
              <a:t>如果仅仅</a:t>
            </a:r>
            <a:r>
              <a:rPr kumimoji="1" lang="zh-CN" altLang="en-US" sz="2200" dirty="0">
                <a:latin typeface="Arial" panose="020B0604020202020204" pitchFamily="34" charset="0"/>
              </a:rPr>
              <a:t>需要访问前面几个元素，那后面绝大多数元素占用的空间都白白浪费了。</a:t>
            </a:r>
            <a:endParaRPr kumimoji="1" lang="en-US" altLang="zh-CN" sz="22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3200400"/>
            <a:ext cx="8534400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 smtClean="0">
                <a:latin typeface="Arial" panose="020B0604020202020204" pitchFamily="34" charset="0"/>
              </a:rPr>
              <a:t>如果</a:t>
            </a:r>
            <a:r>
              <a:rPr kumimoji="1" lang="zh-CN" altLang="en-US" sz="2200" dirty="0">
                <a:latin typeface="Arial" panose="020B0604020202020204" pitchFamily="34" charset="0"/>
              </a:rPr>
              <a:t>列表元素可以按照某种算法推算出来，</a:t>
            </a:r>
            <a:r>
              <a:rPr kumimoji="1" lang="zh-CN" altLang="en-US" sz="2200" dirty="0" smtClean="0">
                <a:latin typeface="Arial" panose="020B0604020202020204" pitchFamily="34" charset="0"/>
              </a:rPr>
              <a:t>那是否</a:t>
            </a:r>
            <a:r>
              <a:rPr kumimoji="1" lang="zh-CN" altLang="en-US" sz="2200" dirty="0">
                <a:latin typeface="Arial" panose="020B0604020202020204" pitchFamily="34" charset="0"/>
              </a:rPr>
              <a:t>可以在循环的过程中不断推算出后续的元素呢？这样就不必创建完整的</a:t>
            </a:r>
            <a:r>
              <a:rPr kumimoji="1" lang="en-US" altLang="zh-CN" sz="2200" dirty="0">
                <a:latin typeface="Arial" panose="020B0604020202020204" pitchFamily="34" charset="0"/>
              </a:rPr>
              <a:t>list</a:t>
            </a:r>
            <a:r>
              <a:rPr kumimoji="1" lang="zh-CN" altLang="en-US" sz="2200" dirty="0">
                <a:latin typeface="Arial" panose="020B0604020202020204" pitchFamily="34" charset="0"/>
              </a:rPr>
              <a:t>，从而节省大量的空间，在</a:t>
            </a:r>
            <a:r>
              <a:rPr kumimoji="1" lang="en-US" altLang="zh-CN" sz="2200" dirty="0">
                <a:latin typeface="Arial" panose="020B0604020202020204" pitchFamily="34" charset="0"/>
              </a:rPr>
              <a:t>Python</a:t>
            </a:r>
            <a:r>
              <a:rPr kumimoji="1" lang="zh-CN" altLang="en-US" sz="2200" dirty="0">
                <a:latin typeface="Arial" panose="020B0604020202020204" pitchFamily="34" charset="0"/>
              </a:rPr>
              <a:t>中，</a:t>
            </a:r>
            <a:r>
              <a:rPr kumimoji="1" lang="zh-CN" altLang="en-US" sz="2200" b="1" dirty="0">
                <a:solidFill>
                  <a:srgbClr val="C00000"/>
                </a:solidFill>
                <a:latin typeface="Arial" panose="020B0604020202020204" pitchFamily="34" charset="0"/>
              </a:rPr>
              <a:t>这种一边循环一边计算的机制，称为生成器：</a:t>
            </a:r>
            <a:r>
              <a:rPr kumimoji="1" lang="en-US" altLang="zh-CN" sz="2200" b="1" dirty="0">
                <a:solidFill>
                  <a:srgbClr val="C00000"/>
                </a:solidFill>
                <a:latin typeface="Arial" panose="020B0604020202020204" pitchFamily="34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852181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生成器表达式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" y="10668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生成器表达式来源于迭代和列表解析式和组合，生成器和列表解析式类似，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只要把一个列表生成式的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[]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中括号改为（）小括号，就创建一个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905000"/>
            <a:ext cx="68580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#列表生成式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(ls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#生成器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generator_ex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(generator_ex)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结果：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49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&lt;generator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&lt;genexpr&gt; at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0x000002A4CBF9EBA0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5029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创建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lst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generator_ex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区别是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什么？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从表面看就是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[]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和（）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但是结果却不一样，一个打印出来是列表（因为是列表生成式），而第二个打印出来却是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&lt;generator object &lt;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genexpr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&gt; at 0x000002A4CBF9EBA0&gt;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，那么如何打印出来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generator_ex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的每一个元素呢？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181600" y="2057400"/>
            <a:ext cx="388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6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600" dirty="0" smtClean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两者</a:t>
            </a:r>
            <a:r>
              <a:rPr lang="zh-CN" altLang="en-US" sz="16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可互换</a:t>
            </a:r>
            <a:endParaRPr lang="en-US" altLang="zh-CN" sz="1600" dirty="0">
              <a:solidFill>
                <a:srgbClr val="008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024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生成器表达式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1127324"/>
            <a:ext cx="86868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</a:t>
            </a:r>
            <a:r>
              <a:rPr lang="en-US" altLang="zh-CN" dirty="0" err="1" smtClean="0">
                <a:solidFill>
                  <a:srgbClr val="0000FF"/>
                </a:solidFill>
              </a:rPr>
              <a:t>generator_ex</a:t>
            </a:r>
            <a:r>
              <a:rPr lang="en-US" altLang="zh-CN" dirty="0" smtClean="0">
                <a:solidFill>
                  <a:srgbClr val="0000FF"/>
                </a:solidFill>
              </a:rPr>
              <a:t> = ( x*x for x in range(10))</a:t>
            </a:r>
          </a:p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&gt;&gt;&gt;for 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 in </a:t>
            </a:r>
            <a:r>
              <a:rPr lang="en-US" altLang="zh-CN" dirty="0" err="1" smtClean="0">
                <a:solidFill>
                  <a:srgbClr val="0000FF"/>
                </a:solidFill>
              </a:rPr>
              <a:t>generator_ex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</a:p>
          <a:p>
            <a:pPr marL="400050" lvl="1"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         print(</a:t>
            </a:r>
            <a:r>
              <a:rPr lang="en-US" altLang="zh-CN" dirty="0" err="1" smtClean="0">
                <a:solidFill>
                  <a:srgbClr val="0000FF"/>
                </a:solidFill>
              </a:rPr>
              <a:t>j,end</a:t>
            </a:r>
            <a:r>
              <a:rPr lang="en-US" altLang="zh-CN" dirty="0" smtClean="0">
                <a:solidFill>
                  <a:srgbClr val="0000FF"/>
                </a:solidFill>
              </a:rPr>
              <a:t> = ' ')   </a:t>
            </a:r>
            <a:r>
              <a:rPr lang="en-US" altLang="zh-CN" dirty="0" smtClean="0">
                <a:solidFill>
                  <a:srgbClr val="00B050"/>
                </a:solidFill>
              </a:rPr>
              <a:t>#0 1 4 9 16 25 36 49 64 81 </a:t>
            </a:r>
          </a:p>
          <a:p>
            <a:pPr>
              <a:spcAft>
                <a:spcPts val="1800"/>
              </a:spcAft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&gt;&gt;&gt;for </a:t>
            </a:r>
            <a:r>
              <a:rPr lang="en-US" altLang="zh-CN" dirty="0">
                <a:solidFill>
                  <a:srgbClr val="0000FF"/>
                </a:solidFill>
              </a:rPr>
              <a:t>j in 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 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range(10) if i%2 == 0</a:t>
            </a:r>
            <a:r>
              <a:rPr lang="en-US" altLang="zh-CN" dirty="0" smtClean="0">
                <a:solidFill>
                  <a:srgbClr val="0000FF"/>
                </a:solidFill>
              </a:rPr>
              <a:t>):</a:t>
            </a:r>
          </a:p>
          <a:p>
            <a:pPr>
              <a:spcAft>
                <a:spcPts val="1800"/>
              </a:spcAft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        print(</a:t>
            </a:r>
            <a:r>
              <a:rPr lang="en-US" altLang="zh-CN" dirty="0" err="1" smtClean="0">
                <a:solidFill>
                  <a:srgbClr val="0000FF"/>
                </a:solidFill>
              </a:rPr>
              <a:t>j,end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= ' ') 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en-US" altLang="zh-CN" dirty="0">
                <a:solidFill>
                  <a:srgbClr val="00B050"/>
                </a:solidFill>
              </a:rPr>
              <a:t>0 2 4 6 8 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44958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创建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后，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基本上通过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循环来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迭代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44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生成器表达式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66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非常强大，如果推算的算法比较复杂，用类似列表生成式的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循环无法实现的时候，还可以用函数来实现。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19050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著名的斐波那契数列，除第一个和第二个数外，任何一个数都可以由前两个相加得到：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34.....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30480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斐波那契数列用列表生成式写不出来，但是，用函数把它打印出来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却很容易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1000" y="3630811"/>
            <a:ext cx="27432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fib(max):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n,a,b =0,0,1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 &lt; max: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a,b =b,a+b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n = n+1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print(a)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'done‘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print(fib(10))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6600" y="4114800"/>
            <a:ext cx="403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= b ,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 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相当于 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t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 ,a =b ,b =t 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所以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不必写显示写出临时变量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，便可以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输出斐波那契数列的前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个数字。</a:t>
            </a:r>
            <a:endParaRPr lang="zh-CN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620000" y="3581400"/>
            <a:ext cx="9906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结果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99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2304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1430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仔细观察，可以看出，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rPr>
              <a:t>fib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函数实际上是定义了斐波拉契数列的</a:t>
            </a:r>
            <a:r>
              <a:rPr lang="zh-CN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推算规则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，可以从第一个元素开始，推算出后续任意的元素，这种逻辑其实非常类似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generator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" y="22860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也就是说上面的函数也可以用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generator</a:t>
            </a: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来实现</a:t>
            </a:r>
            <a:r>
              <a:rPr lang="zh-CN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不难</a:t>
            </a:r>
            <a:r>
              <a:rPr lang="zh-CN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发现</a:t>
            </a: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print(a)</a:t>
            </a: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每次函数运行都要打印，占内存，所以为了不占内存</a:t>
            </a:r>
            <a:r>
              <a:rPr lang="zh-CN" altLang="zh-CN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，也</a:t>
            </a: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可以使用生成器，这里叫</a:t>
            </a:r>
            <a:r>
              <a:rPr lang="en-US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yield</a:t>
            </a:r>
            <a:r>
              <a:rPr lang="zh-CN" altLang="zh-CN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。如下：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3581400"/>
            <a:ext cx="26670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n,a,b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 &lt;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a,b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b,a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n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(fib(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52800" y="3581400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但返回的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不再是一个值，而是一个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生成器：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2800" y="403860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&lt;generator object fib at 0x0000000002A89200&gt;</a:t>
            </a:r>
          </a:p>
        </p:txBody>
      </p:sp>
      <p:sp>
        <p:nvSpPr>
          <p:cNvPr id="14" name="矩形 13"/>
          <p:cNvSpPr/>
          <p:nvPr/>
        </p:nvSpPr>
        <p:spPr>
          <a:xfrm>
            <a:off x="3505200" y="4572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392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1143000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和函数的执行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流程的区别：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函数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是顺序执行的，遇到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语句或者最后一行函数语句就返回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的函数，在每次调用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的时候执行，遇到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语句返回，再次被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调用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时候从上次的返回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语句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处继续执行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，也就是用多少，取多少，不占内存。</a:t>
            </a:r>
            <a:endParaRPr lang="zh-CN" altLang="en-US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5800" y="2866310"/>
            <a:ext cx="3810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n,a,b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 &lt;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a,b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b,a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n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(a.__next__())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(a.__next__())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(a.__next__())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have a rest….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(a.__next__())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(a.__next__())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57600" y="4572000"/>
            <a:ext cx="50292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结果：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&lt;generator object fib at 0x00000000024C9200&gt;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have a rest....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4145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1430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在上面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fib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的例子</a:t>
            </a:r>
            <a:r>
              <a:rPr lang="zh-CN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，在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循环过程中不断调用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rPr>
              <a:t>yield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，就会不断中断。当然要给循环设置一个条件来退出循环，不然就会产生一个无限数列出来</a:t>
            </a:r>
            <a:r>
              <a:rPr lang="zh-CN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同样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的，把函数改成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generator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后</a:t>
            </a:r>
            <a:r>
              <a:rPr lang="zh-CN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，基本上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很少</a:t>
            </a:r>
            <a:r>
              <a:rPr lang="zh-CN" altLang="zh-C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会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rPr>
              <a:t>next()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来获取下一个返回值，而是直接使用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循环来迭代：</a:t>
            </a:r>
            <a:r>
              <a:rPr lang="zh-CN" altLang="zh-CN" sz="1600" dirty="0">
                <a:solidFill>
                  <a:srgbClr val="0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" y="2895600"/>
            <a:ext cx="3276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n,a,b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 &lt;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a,b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b,a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n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495800" y="2971800"/>
            <a:ext cx="25146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结果：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kumimoji="0" lang="zh-CN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8434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1430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r>
              <a:rPr lang="en-US" altLang="zh-CN" dirty="0" err="1"/>
              <a:t>dic</a:t>
            </a:r>
            <a:r>
              <a:rPr lang="en-US" altLang="zh-CN" dirty="0"/>
              <a:t>={'k1':"v1","k2":"v2","k3":[11,22,33</a:t>
            </a:r>
            <a:r>
              <a:rPr lang="en-US" altLang="zh-CN" dirty="0" smtClean="0"/>
              <a:t>]}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f. </a:t>
            </a:r>
            <a:r>
              <a:rPr lang="zh-CN" altLang="en-US" dirty="0"/>
              <a:t>请在 </a:t>
            </a:r>
            <a:r>
              <a:rPr lang="en-US" altLang="zh-CN" dirty="0"/>
              <a:t>k3 </a:t>
            </a:r>
            <a:r>
              <a:rPr lang="zh-CN" altLang="en-US" dirty="0"/>
              <a:t>对应的值中追加一个元素 </a:t>
            </a:r>
            <a:r>
              <a:rPr lang="en-US" altLang="zh-CN" dirty="0"/>
              <a:t>44</a:t>
            </a:r>
            <a:r>
              <a:rPr lang="zh-CN" altLang="en-US" dirty="0"/>
              <a:t>，输出修改后的字典</a:t>
            </a:r>
            <a:br>
              <a:rPr lang="zh-CN" altLang="en-US" dirty="0"/>
            </a:br>
            <a:r>
              <a:rPr lang="en-US" altLang="zh-CN" dirty="0"/>
              <a:t>g. </a:t>
            </a:r>
            <a:r>
              <a:rPr lang="zh-CN" altLang="en-US" dirty="0"/>
              <a:t>请在 </a:t>
            </a:r>
            <a:r>
              <a:rPr lang="en-US" altLang="zh-CN" dirty="0"/>
              <a:t>k3 </a:t>
            </a:r>
            <a:r>
              <a:rPr lang="zh-CN" altLang="en-US" dirty="0"/>
              <a:t>对应的值的第 </a:t>
            </a:r>
            <a:r>
              <a:rPr lang="en-US" altLang="zh-CN" dirty="0"/>
              <a:t>1 </a:t>
            </a:r>
            <a:r>
              <a:rPr lang="zh-CN" altLang="en-US" dirty="0"/>
              <a:t>个位置插入个元素 </a:t>
            </a:r>
            <a:r>
              <a:rPr lang="en-US" altLang="zh-CN" dirty="0"/>
              <a:t>18</a:t>
            </a:r>
            <a:r>
              <a:rPr lang="zh-CN" altLang="en-US" dirty="0"/>
              <a:t>，输出修改后的字典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72618"/>
            <a:ext cx="8431678" cy="903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9" y="3820418"/>
            <a:ext cx="854014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8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0668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但是用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循环调用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时，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发现拿不到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语句的返回值。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如果拿不到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返回值，那么就会报错，所以为了不让报错，就要进行异常处理，拿到返回值，如果想要拿到返回值，必须捕获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StopIteration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错误，返回值包含在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StopIteration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中：</a:t>
            </a:r>
            <a:endParaRPr lang="zh-CN" altLang="en-US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85800" y="2438400"/>
            <a:ext cx="5181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n,a,b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 &lt;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a,b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b,a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n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'done'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fib(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(g)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'generator: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,x)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StopIteration as e: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"生成器返回值："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,e.value)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48200" y="2743200"/>
            <a:ext cx="2895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结果：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generator: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生成器返回值： done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7752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990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一般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的函数在执行完毕之后会返回一个值然后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退出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生成器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函数会自动挂起，然后重新拾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起继续执行，它会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利用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关键字关起函数，给调用者返回一个值，同时保留了当前的足够多的状态，可以使函数继续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执行。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生成器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和迭代协议是密切相关的，可迭代的对象都有一个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__next__()__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成员方法，这个方法要么返回迭代的下一项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要么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引起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异常结束迭代。</a:t>
            </a:r>
            <a:endParaRPr lang="zh-CN" altLang="en-US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04800" y="2971800"/>
            <a:ext cx="6248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函数有了yield之后，函数名+（）就变成了生成器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return在生成器中代表生成器的中止，直接报错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next的作用是唤醒并继续执行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send的作用是唤醒并继续执行，发送一个信息到生成器内部</a:t>
            </a:r>
            <a:endParaRPr kumimoji="0" lang="zh-CN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3886200"/>
            <a:ext cx="4800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create_counter(n):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"create_counter"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zh-CN" altLang="zh-CN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"increment n"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n 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zh-CN" altLang="zh-CN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 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create_counter(</a:t>
            </a:r>
            <a:r>
              <a:rPr lang="zh-CN" altLang="zh-CN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(gen)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(gen))</a:t>
            </a:r>
            <a:endParaRPr lang="zh-CN" altLang="zh-CN" sz="1600" dirty="0"/>
          </a:p>
          <a:p>
            <a:pPr lvl="0" eaLnBrk="0" hangingPunct="0"/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(gen))</a:t>
            </a:r>
            <a:endParaRPr lang="zh-CN" altLang="zh-CN" sz="1600" dirty="0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4114800" y="4191000"/>
            <a:ext cx="47244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结果：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&lt;generator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create_counter at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0x0000023A1694A938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create_counter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increment 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 finished with exit code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431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迭代器（迭代就是循环）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6223"/>
            <a:ext cx="86106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/>
              <a:t>可以直接作用于</a:t>
            </a:r>
            <a:r>
              <a:rPr lang="en-US" altLang="zh-CN" dirty="0"/>
              <a:t>for</a:t>
            </a:r>
            <a:r>
              <a:rPr lang="zh-CN" altLang="en-US" dirty="0"/>
              <a:t>循环的数据类型有以下几种：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一类是集合数据类型，如</a:t>
            </a:r>
            <a:r>
              <a:rPr lang="en-US" altLang="zh-CN" dirty="0" err="1"/>
              <a:t>list,tuple,dict,set,str</a:t>
            </a:r>
            <a:r>
              <a:rPr lang="zh-CN" altLang="en-US" dirty="0"/>
              <a:t>等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一类是</a:t>
            </a:r>
            <a:r>
              <a:rPr lang="en-US" altLang="zh-CN" dirty="0"/>
              <a:t>generator</a:t>
            </a:r>
            <a:r>
              <a:rPr lang="zh-CN" altLang="en-US" dirty="0"/>
              <a:t>，包括生成器和带</a:t>
            </a:r>
            <a:r>
              <a:rPr lang="en-US" altLang="zh-CN" dirty="0"/>
              <a:t>yield</a:t>
            </a:r>
            <a:r>
              <a:rPr lang="zh-CN" altLang="en-US" dirty="0"/>
              <a:t>的</a:t>
            </a:r>
            <a:r>
              <a:rPr lang="en-US" altLang="zh-CN" dirty="0"/>
              <a:t>generator function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这些可以直接作用于</a:t>
            </a:r>
            <a:r>
              <a:rPr lang="en-US" altLang="zh-CN" dirty="0"/>
              <a:t>for </a:t>
            </a:r>
            <a:r>
              <a:rPr lang="zh-CN" altLang="en-US" dirty="0"/>
              <a:t>循环的对象统称为可迭代对象：</a:t>
            </a:r>
            <a:r>
              <a:rPr lang="en-US" altLang="zh-CN" dirty="0" err="1"/>
              <a:t>Iterable</a:t>
            </a:r>
            <a:endParaRPr lang="en-US" altLang="zh-CN" dirty="0"/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可以使用</a:t>
            </a:r>
            <a:r>
              <a:rPr lang="en-US" altLang="zh-CN" dirty="0" err="1"/>
              <a:t>isinstance</a:t>
            </a:r>
            <a:r>
              <a:rPr lang="en-US" altLang="zh-CN" dirty="0"/>
              <a:t>()</a:t>
            </a:r>
            <a:r>
              <a:rPr lang="zh-CN" altLang="en-US" dirty="0"/>
              <a:t>判断一个对象是否为可</a:t>
            </a:r>
            <a:r>
              <a:rPr lang="en-US" altLang="zh-CN" b="1" dirty="0" err="1"/>
              <a:t>Iterable</a:t>
            </a:r>
            <a:r>
              <a:rPr lang="zh-CN" altLang="en-US" dirty="0"/>
              <a:t>对象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3371165"/>
            <a:ext cx="6477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collections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Iterable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([], Iterable)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 Iterable)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'abc'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Iterable)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 Iterable)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Iterable)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8216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迭代器（迭代就是循环）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2209800"/>
            <a:ext cx="87630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b="1" dirty="0"/>
              <a:t>可以被</a:t>
            </a:r>
            <a:r>
              <a:rPr lang="en-US" altLang="zh-CN" b="1" dirty="0"/>
              <a:t>next()</a:t>
            </a:r>
            <a:r>
              <a:rPr lang="zh-CN" altLang="en-US" b="1" dirty="0"/>
              <a:t>函数调用并不断返回下一个值的对象称为迭代器：</a:t>
            </a:r>
            <a:r>
              <a:rPr lang="en-US" altLang="zh-CN" b="1" dirty="0"/>
              <a:t>Iterator</a:t>
            </a:r>
            <a:r>
              <a:rPr lang="zh-CN" altLang="en-US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" y="11430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生成器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不但可以作用于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循环，还可以被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函数不断调用并返回下一个值，直到最后抛出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StopIteration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错误表示无法继续返回下一个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2819400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isinstance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判断一个对象是否是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Iterator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对象：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276600"/>
            <a:ext cx="6781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collections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Iterator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 Iterator)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([], Iterator)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 Iterator)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'abc'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Iterator)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707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迭代器（迭代就是循环）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" y="11430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 smtClean="0">
                <a:solidFill>
                  <a:srgbClr val="000000"/>
                </a:solidFill>
              </a:rPr>
              <a:t>生成器</a:t>
            </a:r>
            <a:r>
              <a:rPr lang="zh-CN" altLang="zh-CN" dirty="0">
                <a:solidFill>
                  <a:srgbClr val="000000"/>
                </a:solidFill>
              </a:rPr>
              <a:t>都是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对象，但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dict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dirty="0">
                <a:solidFill>
                  <a:srgbClr val="000000"/>
                </a:solidFill>
              </a:rPr>
              <a:t>虽然是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Iterable（可迭代对象）</a:t>
            </a:r>
            <a:r>
              <a:rPr lang="zh-CN" altLang="zh-CN" dirty="0">
                <a:solidFill>
                  <a:srgbClr val="000000"/>
                </a:solidFill>
              </a:rPr>
              <a:t>，却不是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Iterator（迭代器）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r>
              <a:rPr lang="zh-CN" altLang="zh-CN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381000" y="20574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b="1" dirty="0" smtClean="0">
                <a:solidFill>
                  <a:srgbClr val="000000"/>
                </a:solidFill>
              </a:rPr>
              <a:t>把</a:t>
            </a: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b="1" dirty="0">
                <a:solidFill>
                  <a:srgbClr val="000000"/>
                </a:solidFill>
              </a:rPr>
              <a:t>、</a:t>
            </a: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dict</a:t>
            </a:r>
            <a:r>
              <a:rPr lang="zh-CN" altLang="zh-CN" b="1" dirty="0">
                <a:solidFill>
                  <a:srgbClr val="000000"/>
                </a:solidFill>
              </a:rPr>
              <a:t>、</a:t>
            </a: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b="1" dirty="0">
                <a:solidFill>
                  <a:srgbClr val="000000"/>
                </a:solidFill>
              </a:rPr>
              <a:t>等</a:t>
            </a: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Iterable</a:t>
            </a:r>
            <a:r>
              <a:rPr lang="zh-CN" altLang="zh-CN" b="1" dirty="0">
                <a:solidFill>
                  <a:srgbClr val="000000"/>
                </a:solidFill>
              </a:rPr>
              <a:t>变成</a:t>
            </a:r>
            <a:r>
              <a:rPr lang="zh-CN" altLang="zh-CN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可以使用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iter()</a:t>
            </a:r>
            <a:r>
              <a:rPr lang="zh-CN" altLang="zh-CN" dirty="0">
                <a:solidFill>
                  <a:srgbClr val="000000"/>
                </a:solidFill>
              </a:rPr>
              <a:t>函数</a:t>
            </a:r>
            <a:r>
              <a:rPr lang="zh-CN" altLang="zh-CN" b="1" dirty="0">
                <a:solidFill>
                  <a:srgbClr val="000000"/>
                </a:solidFill>
              </a:rPr>
              <a:t>：</a:t>
            </a:r>
            <a:r>
              <a:rPr lang="zh-CN" altLang="zh-CN" sz="16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lvl="0" eaLnBrk="0" hangingPunct="0"/>
            <a:endParaRPr lang="zh-CN" altLang="zh-CN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5800" y="2590800"/>
            <a:ext cx="6324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([]), Iterator)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'abc'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Iterator)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552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迭代器（迭代就是循环）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" y="11430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 smtClean="0">
                <a:solidFill>
                  <a:srgbClr val="000000"/>
                </a:solidFill>
              </a:rPr>
              <a:t>为什么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dict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dirty="0">
                <a:solidFill>
                  <a:srgbClr val="000000"/>
                </a:solidFill>
              </a:rPr>
              <a:t>等数据类型不是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？</a:t>
            </a:r>
            <a:r>
              <a:rPr lang="zh-CN" altLang="zh-CN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1600200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rgbClr val="000000"/>
                </a:solidFill>
              </a:rPr>
              <a:t>因为</a:t>
            </a:r>
            <a:r>
              <a:rPr lang="zh-CN" altLang="zh-CN" dirty="0">
                <a:solidFill>
                  <a:srgbClr val="000000"/>
                </a:solidFill>
              </a:rPr>
              <a:t>Python的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对象表示的是一个</a:t>
            </a:r>
            <a:r>
              <a:rPr lang="zh-CN" altLang="zh-CN" b="1" dirty="0">
                <a:solidFill>
                  <a:srgbClr val="000000"/>
                </a:solidFill>
              </a:rPr>
              <a:t>数据流</a:t>
            </a:r>
            <a:r>
              <a:rPr lang="zh-CN" altLang="zh-CN" dirty="0">
                <a:solidFill>
                  <a:srgbClr val="000000"/>
                </a:solidFill>
              </a:rPr>
              <a:t>，Iterator对象可以被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next()</a:t>
            </a:r>
            <a:r>
              <a:rPr lang="zh-CN" altLang="zh-CN" dirty="0">
                <a:solidFill>
                  <a:srgbClr val="000000"/>
                </a:solidFill>
              </a:rPr>
              <a:t>函数调用并不断返回下一个数据，直到没有数据时抛出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StopIteration</a:t>
            </a:r>
            <a:r>
              <a:rPr lang="zh-CN" altLang="zh-CN" dirty="0">
                <a:solidFill>
                  <a:srgbClr val="000000"/>
                </a:solidFill>
              </a:rPr>
              <a:t>错误。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可以把这个数据流看做是一个有序序列，但我们却不能提前知道序列的长度，只能不断通过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next()</a:t>
            </a:r>
            <a:r>
              <a:rPr lang="zh-CN" altLang="zh-CN" dirty="0">
                <a:solidFill>
                  <a:srgbClr val="000000"/>
                </a:solidFill>
              </a:rPr>
              <a:t>函数实现按需计算下一个数据，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</a:rPr>
              <a:t>所以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的计算是惰性的，只有在需要返回下一个数据时它才会计算。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228600" y="38100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dirty="0">
                <a:solidFill>
                  <a:srgbClr val="000000"/>
                </a:solidFill>
              </a:rPr>
              <a:t>甚至可以表示一个无限大的数据流，例如全体自然数。而使用list</a:t>
            </a:r>
            <a:r>
              <a:rPr lang="zh-CN" altLang="zh-CN" dirty="0" smtClean="0">
                <a:solidFill>
                  <a:srgbClr val="000000"/>
                </a:solidFill>
              </a:rPr>
              <a:t>是不可能</a:t>
            </a:r>
            <a:r>
              <a:rPr lang="zh-CN" altLang="zh-CN" dirty="0">
                <a:solidFill>
                  <a:srgbClr val="000000"/>
                </a:solidFill>
              </a:rPr>
              <a:t>存储全体自然数的。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迭代器（迭代就是循环）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3400" y="1143000"/>
            <a:ext cx="8153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='hello'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#字符串是可迭代对象，但不是迭代器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#列表是可迭代对象，但不是迭代器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 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#元组是可迭代对象，但不是迭代器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  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#字典是可迭代对象，但不是迭代器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#集合是可迭代对象，但不是迭代器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'test.txt'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#文件是可迭代对象，但不是迭代器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#如何判断是可迭代对象，只有__iter__方法，执行该方法得到的迭代器对象。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及可迭代对象通过__iter__转成迭代器对象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collections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Iterator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collections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Iterable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#可迭代对象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(s,Iterator))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#判断是不是迭代器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(s,Iterable))       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#判断是不是可迭代对象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#把可迭代对象转换为迭代器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(s),Iterator))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25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1000" y="1143000"/>
            <a:ext cx="8153400" cy="200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rgbClr val="000000"/>
                </a:solidFill>
              </a:rPr>
              <a:t>凡是可作用于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mtClean="0">
                <a:solidFill>
                  <a:srgbClr val="000000"/>
                </a:solidFill>
              </a:rPr>
              <a:t>循环的对象都是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Iterable</a:t>
            </a:r>
            <a:r>
              <a:rPr lang="zh-CN" altLang="zh-CN" smtClean="0">
                <a:solidFill>
                  <a:srgbClr val="000000"/>
                </a:solidFill>
              </a:rPr>
              <a:t>类型；</a:t>
            </a:r>
          </a:p>
          <a:p>
            <a:pPr marL="285750" lvl="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rgbClr val="000000"/>
                </a:solidFill>
              </a:rPr>
              <a:t>凡是可作用于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next()</a:t>
            </a:r>
            <a:r>
              <a:rPr lang="zh-CN" altLang="zh-CN" smtClean="0">
                <a:solidFill>
                  <a:srgbClr val="000000"/>
                </a:solidFill>
              </a:rPr>
              <a:t>函数的对象都是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smtClean="0">
                <a:solidFill>
                  <a:srgbClr val="000000"/>
                </a:solidFill>
              </a:rPr>
              <a:t>类型，它们表示一个惰性计算的序列；</a:t>
            </a:r>
          </a:p>
          <a:p>
            <a:pPr marL="285750" lvl="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rgbClr val="000000"/>
                </a:solidFill>
              </a:rPr>
              <a:t>集合数据类型如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mtClean="0">
                <a:solidFill>
                  <a:srgbClr val="000000"/>
                </a:solidFill>
              </a:rPr>
              <a:t>、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dict</a:t>
            </a:r>
            <a:r>
              <a:rPr lang="zh-CN" altLang="zh-CN" smtClean="0">
                <a:solidFill>
                  <a:srgbClr val="000000"/>
                </a:solidFill>
              </a:rPr>
              <a:t>、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mtClean="0">
                <a:solidFill>
                  <a:srgbClr val="000000"/>
                </a:solidFill>
              </a:rPr>
              <a:t>等是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Iterable</a:t>
            </a:r>
            <a:r>
              <a:rPr lang="zh-CN" altLang="zh-CN" smtClean="0">
                <a:solidFill>
                  <a:srgbClr val="000000"/>
                </a:solidFill>
              </a:rPr>
              <a:t>但不是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smtClean="0">
                <a:solidFill>
                  <a:srgbClr val="000000"/>
                </a:solidFill>
              </a:rPr>
              <a:t>，不过可以通过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iter()</a:t>
            </a:r>
            <a:r>
              <a:rPr lang="zh-CN" altLang="zh-CN" smtClean="0">
                <a:solidFill>
                  <a:srgbClr val="000000"/>
                </a:solidFill>
              </a:rPr>
              <a:t>函数获得一个</a:t>
            </a:r>
            <a:r>
              <a:rPr lang="zh-CN" altLang="zh-CN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Iterator</a:t>
            </a:r>
            <a:r>
              <a:rPr lang="zh-CN" altLang="zh-CN" smtClean="0">
                <a:solidFill>
                  <a:srgbClr val="000000"/>
                </a:solidFill>
              </a:rPr>
              <a:t>对象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722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1430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dirty="0">
                <a:solidFill>
                  <a:srgbClr val="000000"/>
                </a:solidFill>
              </a:rPr>
              <a:t>循环本质上就是通过不断调用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next()</a:t>
            </a:r>
            <a:r>
              <a:rPr lang="zh-CN" altLang="zh-CN" dirty="0">
                <a:solidFill>
                  <a:srgbClr val="000000"/>
                </a:solidFill>
              </a:rPr>
              <a:t>函数实现的</a:t>
            </a:r>
            <a:r>
              <a:rPr lang="zh-CN" altLang="zh-CN" sz="1600" dirty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85800" y="2819400"/>
            <a:ext cx="44958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首先获得Iterator对象: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循环: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获得下一个值: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x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(it)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StopIteration: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遇到StopIteration就退出循环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85800" y="1600200"/>
            <a:ext cx="55626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23622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实际上完全等价于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1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yield</a:t>
            </a:r>
            <a:r>
              <a:rPr lang="zh-CN" altLang="en-US" dirty="0"/>
              <a:t>的总结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143000"/>
            <a:ext cx="8599118" cy="507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）通常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for..in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...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循环中，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in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后面是一个数组，这个数组就是一个可迭代对象，类似的还有链表，字符串，文件。他可以是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a = [1,2,3]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，也可以是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a = [x*x for x in range(3)]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它的缺点也很明显，就是所有数据都在内存里面，如果有海量的数据，将会非常耗内存。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）生成器是可以迭代的，但是只可以读取它一次。因为用的时候才生成，比如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a = (x*x for x in range(3))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!!!!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注意这里是小括号而不是方括号。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）生成器（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）能够迭代的关键是他有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方法，工作原理就是通过重复调用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方法，直到捕获一个异常。</a:t>
            </a: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）带有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的函数不再是一个普通的函数，而是一个生成器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generator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，可用于</a:t>
            </a: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迭代</a:t>
            </a:r>
            <a:endParaRPr lang="en-US" altLang="zh-CN" sz="1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ts val="2800"/>
              </a:lnSpc>
            </a:pPr>
            <a:r>
              <a:rPr lang="zh-CN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是一个类似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return 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的关键字，迭代一次遇到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的时候就返回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后面或者右面的值。而且下一次迭代的时候，从上一次迭代遇到的</a:t>
            </a:r>
            <a:r>
              <a:rPr lang="en-US" altLang="zh-CN" sz="18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后面的代码开始执行</a:t>
            </a:r>
          </a:p>
        </p:txBody>
      </p:sp>
    </p:spTree>
    <p:extLst>
      <p:ext uri="{BB962C8B-B14F-4D97-AF65-F5344CB8AC3E}">
        <p14:creationId xmlns:p14="http://schemas.microsoft.com/office/powerpoint/2010/main" val="1212465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752600"/>
            <a:ext cx="691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set()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是去重最简单的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方法，</a:t>
            </a:r>
            <a:r>
              <a:rPr lang="zh-CN" altLang="en-US" dirty="0" smtClean="0"/>
              <a:t>但不保证</a:t>
            </a:r>
            <a:r>
              <a:rPr lang="en-US" altLang="zh-CN" dirty="0"/>
              <a:t>list</a:t>
            </a:r>
            <a:r>
              <a:rPr lang="zh-CN" altLang="en-US" dirty="0"/>
              <a:t>内顺序不变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143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序列</a:t>
            </a:r>
            <a:r>
              <a:rPr lang="zh-CN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进行去重操作的方法。</a:t>
            </a:r>
            <a:r>
              <a:rPr lang="zh-CN" altLang="en-US" dirty="0" smtClean="0"/>
              <a:t>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81000" y="4114800"/>
            <a:ext cx="3495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字典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fromkeys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方法实现</a:t>
            </a:r>
          </a:p>
        </p:txBody>
      </p:sp>
      <p:sp>
        <p:nvSpPr>
          <p:cNvPr id="13" name="矩形 12"/>
          <p:cNvSpPr/>
          <p:nvPr/>
        </p:nvSpPr>
        <p:spPr>
          <a:xfrm>
            <a:off x="6096000" y="6019800"/>
            <a:ext cx="2753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homework_10_1.py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0" y="4648200"/>
            <a:ext cx="63246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 = dict.fromkeys(lst)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print(d.keys())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286000"/>
            <a:ext cx="64770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lst = list(set(lst))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print(lst)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6019800"/>
            <a:ext cx="445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dict_keys([1, 3, 5, 6, 2, 4, 7, 8])</a:t>
            </a:r>
          </a:p>
        </p:txBody>
      </p:sp>
      <p:sp>
        <p:nvSpPr>
          <p:cNvPr id="10" name="矩形 9"/>
          <p:cNvSpPr/>
          <p:nvPr/>
        </p:nvSpPr>
        <p:spPr>
          <a:xfrm>
            <a:off x="2514600" y="350520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[1, 2, 3, 4, 5, 6, 7, 8]</a:t>
            </a:r>
          </a:p>
        </p:txBody>
      </p:sp>
    </p:spTree>
    <p:extLst>
      <p:ext uri="{BB962C8B-B14F-4D97-AF65-F5344CB8AC3E}">
        <p14:creationId xmlns:p14="http://schemas.microsoft.com/office/powerpoint/2010/main" val="1265079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 animBg="1"/>
      <p:bldP spid="4" grpId="0" animBg="1"/>
      <p:bldP spid="5" grpId="0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yield</a:t>
            </a:r>
            <a:r>
              <a:rPr lang="zh-CN" altLang="en-US" dirty="0"/>
              <a:t>的总结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219200"/>
            <a:ext cx="8153400" cy="504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就是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返回的一个值，并且记住这个返回的位置。下一次迭代就从这个位置开始。</a:t>
            </a: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）带有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的函数不仅仅是只用于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循环，而且可用于某个函数的参数，只要这个函数的参数也允许迭代参数。</a:t>
            </a: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的区别就在于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可传递参数给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表达式，这时候传递的参数就会作为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表达式的值，而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的参数是返回给调用者的值，也就是说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可以强行修改上一个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表达式值。</a:t>
            </a: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next()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都有返回值，他们的返回值是当前迭代遇到的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的时候，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后面表达式的值，其实就是当前迭代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后面的参数。</a:t>
            </a: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）第一次调用时候必须先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（）或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（）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否则会报错，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后之所以为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None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是因为这时候没有上一个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，所以也可以认为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（）等同于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send(None)</a:t>
            </a:r>
          </a:p>
        </p:txBody>
      </p:sp>
    </p:spTree>
    <p:extLst>
      <p:ext uri="{BB962C8B-B14F-4D97-AF65-F5344CB8AC3E}">
        <p14:creationId xmlns:p14="http://schemas.microsoft.com/office/powerpoint/2010/main" val="1027208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91</a:t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04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12487</TotalTime>
  <Words>5486</Words>
  <Application>Microsoft Office PowerPoint</Application>
  <PresentationFormat>全屏显示(4:3)</PresentationFormat>
  <Paragraphs>944</Paragraphs>
  <Slides>91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11" baseType="lpstr">
      <vt:lpstr>Adobe 黑体 Std R</vt:lpstr>
      <vt:lpstr>-apple-system</vt:lpstr>
      <vt:lpstr>Arial Unicode MS</vt:lpstr>
      <vt:lpstr>Helvetica Neue</vt:lpstr>
      <vt:lpstr>lucida Grande</vt:lpstr>
      <vt:lpstr>Menlo</vt:lpstr>
      <vt:lpstr>黑体</vt:lpstr>
      <vt:lpstr>华文新魏</vt:lpstr>
      <vt:lpstr>楷体_GB2312</vt:lpstr>
      <vt:lpstr>宋体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Verdana</vt:lpstr>
      <vt:lpstr>Wingdings</vt:lpstr>
      <vt:lpstr>Blends</vt:lpstr>
      <vt:lpstr>第10讲  科学计算与可视化</vt:lpstr>
      <vt:lpstr>练习题</vt:lpstr>
      <vt:lpstr>概述</vt:lpstr>
      <vt:lpstr>练习题</vt:lpstr>
      <vt:lpstr>练习题</vt:lpstr>
      <vt:lpstr>练习题</vt:lpstr>
      <vt:lpstr>练习题4</vt:lpstr>
      <vt:lpstr>练习题</vt:lpstr>
      <vt:lpstr>练习题</vt:lpstr>
      <vt:lpstr>练习题</vt:lpstr>
      <vt:lpstr>练习题</vt:lpstr>
      <vt:lpstr>练习题</vt:lpstr>
      <vt:lpstr>练习题</vt:lpstr>
      <vt:lpstr>练习题</vt:lpstr>
      <vt:lpstr>练习题</vt:lpstr>
      <vt:lpstr>概述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约瑟夫环(Joseph Circle)</vt:lpstr>
      <vt:lpstr>PowerPoint 演示文稿</vt:lpstr>
      <vt:lpstr>PowerPoint 演示文稿</vt:lpstr>
      <vt:lpstr>PowerPoint 演示文稿</vt:lpstr>
      <vt:lpstr>PowerPoint 演示文稿</vt:lpstr>
      <vt:lpstr>re.S</vt:lpstr>
      <vt:lpstr>PowerPoint 演示文稿</vt:lpstr>
      <vt:lpstr>PowerPoint 演示文稿</vt:lpstr>
      <vt:lpstr>第10讲（1）正则表达式</vt:lpstr>
      <vt:lpstr>正则表达式</vt:lpstr>
      <vt:lpstr>正则表达式</vt:lpstr>
      <vt:lpstr>正则表达式—规则</vt:lpstr>
      <vt:lpstr>正则表达式—规则</vt:lpstr>
      <vt:lpstr>正则表达式—规则</vt:lpstr>
      <vt:lpstr>正则表达式</vt:lpstr>
      <vt:lpstr>re模块—贪婪与非贪婪匹配</vt:lpstr>
      <vt:lpstr>re模块—字符串的匹配与替换</vt:lpstr>
      <vt:lpstr>第10讲（2）数据组织</vt:lpstr>
      <vt:lpstr>numpy库的使用</vt:lpstr>
      <vt:lpstr>PowerPoint 演示文稿</vt:lpstr>
      <vt:lpstr>图像的数组表示</vt:lpstr>
      <vt:lpstr>第10讲（3）数据展示</vt:lpstr>
      <vt:lpstr>matplotlib</vt:lpstr>
      <vt:lpstr>Matplotlib-绘制带标签的坐标</vt:lpstr>
      <vt:lpstr>PowerPoint 演示文稿</vt:lpstr>
      <vt:lpstr>matplotlib—读文件</vt:lpstr>
      <vt:lpstr>matplotlib—保存文件</vt:lpstr>
      <vt:lpstr>matplotlib—中间处理过程</vt:lpstr>
      <vt:lpstr>matplotlib—绘图</vt:lpstr>
      <vt:lpstr>matplotlib—绘图</vt:lpstr>
      <vt:lpstr>第10讲（4）词云绘制</vt:lpstr>
      <vt:lpstr>中文词频统计</vt:lpstr>
      <vt:lpstr>中文词频统计</vt:lpstr>
      <vt:lpstr>PowerPoint 演示文稿</vt:lpstr>
      <vt:lpstr>第10讲（5）迭代器与生成器</vt:lpstr>
      <vt:lpstr>迭代器(iterator)</vt:lpstr>
      <vt:lpstr>列表生成器</vt:lpstr>
      <vt:lpstr>enumerate()方法</vt:lpstr>
      <vt:lpstr>enumerate() 方法</vt:lpstr>
      <vt:lpstr>Map()</vt:lpstr>
      <vt:lpstr>生成器(generator)</vt:lpstr>
      <vt:lpstr>生成器表达式</vt:lpstr>
      <vt:lpstr>生成器表达式</vt:lpstr>
      <vt:lpstr>生成器表达式</vt:lpstr>
      <vt:lpstr>生成器</vt:lpstr>
      <vt:lpstr>生成器</vt:lpstr>
      <vt:lpstr>生成器</vt:lpstr>
      <vt:lpstr>生成器</vt:lpstr>
      <vt:lpstr>生成器函数</vt:lpstr>
      <vt:lpstr>迭代器（迭代就是循环）</vt:lpstr>
      <vt:lpstr>迭代器（迭代就是循环）</vt:lpstr>
      <vt:lpstr>迭代器（迭代就是循环）</vt:lpstr>
      <vt:lpstr>迭代器（迭代就是循环）</vt:lpstr>
      <vt:lpstr>迭代器（迭代就是循环）</vt:lpstr>
      <vt:lpstr>小结</vt:lpstr>
      <vt:lpstr>小结</vt:lpstr>
      <vt:lpstr>对yield的总结</vt:lpstr>
      <vt:lpstr>对yield的总结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admin</cp:lastModifiedBy>
  <cp:revision>2616</cp:revision>
  <cp:lastPrinted>2009-04-22T19:24:00Z</cp:lastPrinted>
  <dcterms:created xsi:type="dcterms:W3CDTF">2009-04-22T19:24:00Z</dcterms:created>
  <dcterms:modified xsi:type="dcterms:W3CDTF">2018-12-12T02:31:45Z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