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handoutMasterIdLst>
    <p:handoutMasterId r:id="rId83"/>
  </p:handoutMasterIdLst>
  <p:sldIdLst>
    <p:sldId id="256" r:id="rId2"/>
    <p:sldId id="1280" r:id="rId3"/>
    <p:sldId id="1296" r:id="rId4"/>
    <p:sldId id="1301" r:id="rId5"/>
    <p:sldId id="1271" r:id="rId6"/>
    <p:sldId id="1267" r:id="rId7"/>
    <p:sldId id="1276" r:id="rId8"/>
    <p:sldId id="1279" r:id="rId9"/>
    <p:sldId id="1268" r:id="rId10"/>
    <p:sldId id="1269" r:id="rId11"/>
    <p:sldId id="1277" r:id="rId12"/>
    <p:sldId id="1278" r:id="rId13"/>
    <p:sldId id="1270" r:id="rId14"/>
    <p:sldId id="1290" r:id="rId15"/>
    <p:sldId id="1206" r:id="rId16"/>
    <p:sldId id="1238" r:id="rId17"/>
    <p:sldId id="1251" r:id="rId18"/>
    <p:sldId id="1237" r:id="rId19"/>
    <p:sldId id="1228" r:id="rId20"/>
    <p:sldId id="1232" r:id="rId21"/>
    <p:sldId id="1266" r:id="rId22"/>
    <p:sldId id="1234" r:id="rId23"/>
    <p:sldId id="1235" r:id="rId24"/>
    <p:sldId id="1209" r:id="rId25"/>
    <p:sldId id="1244" r:id="rId26"/>
    <p:sldId id="1245" r:id="rId27"/>
    <p:sldId id="1211" r:id="rId28"/>
    <p:sldId id="1213" r:id="rId29"/>
    <p:sldId id="1214" r:id="rId30"/>
    <p:sldId id="1253" r:id="rId31"/>
    <p:sldId id="1254" r:id="rId32"/>
    <p:sldId id="1264" r:id="rId33"/>
    <p:sldId id="1216" r:id="rId34"/>
    <p:sldId id="1218" r:id="rId35"/>
    <p:sldId id="1241" r:id="rId36"/>
    <p:sldId id="1242" r:id="rId37"/>
    <p:sldId id="1220" r:id="rId38"/>
    <p:sldId id="1247" r:id="rId39"/>
    <p:sldId id="1248" r:id="rId40"/>
    <p:sldId id="1249" r:id="rId41"/>
    <p:sldId id="1250" r:id="rId42"/>
    <p:sldId id="1239" r:id="rId43"/>
    <p:sldId id="1131" r:id="rId44"/>
    <p:sldId id="1221" r:id="rId45"/>
    <p:sldId id="1298" r:id="rId46"/>
    <p:sldId id="1299" r:id="rId47"/>
    <p:sldId id="1240" r:id="rId48"/>
    <p:sldId id="1222" r:id="rId49"/>
    <p:sldId id="1224" r:id="rId50"/>
    <p:sldId id="1243" r:id="rId51"/>
    <p:sldId id="1192" r:id="rId52"/>
    <p:sldId id="1256" r:id="rId53"/>
    <p:sldId id="1297" r:id="rId54"/>
    <p:sldId id="1265" r:id="rId55"/>
    <p:sldId id="1259" r:id="rId56"/>
    <p:sldId id="1261" r:id="rId57"/>
    <p:sldId id="1262" r:id="rId58"/>
    <p:sldId id="1260" r:id="rId59"/>
    <p:sldId id="1263" r:id="rId60"/>
    <p:sldId id="1258" r:id="rId61"/>
    <p:sldId id="1272" r:id="rId62"/>
    <p:sldId id="1273" r:id="rId63"/>
    <p:sldId id="1274" r:id="rId64"/>
    <p:sldId id="1275" r:id="rId65"/>
    <p:sldId id="1282" r:id="rId66"/>
    <p:sldId id="1281" r:id="rId67"/>
    <p:sldId id="1283" r:id="rId68"/>
    <p:sldId id="1284" r:id="rId69"/>
    <p:sldId id="1285" r:id="rId70"/>
    <p:sldId id="1286" r:id="rId71"/>
    <p:sldId id="1287" r:id="rId72"/>
    <p:sldId id="1288" r:id="rId73"/>
    <p:sldId id="1289" r:id="rId74"/>
    <p:sldId id="1291" r:id="rId75"/>
    <p:sldId id="1292" r:id="rId76"/>
    <p:sldId id="1293" r:id="rId77"/>
    <p:sldId id="1294" r:id="rId78"/>
    <p:sldId id="1295" r:id="rId79"/>
    <p:sldId id="1225" r:id="rId80"/>
    <p:sldId id="1300" r:id="rId81"/>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72">
          <p15:clr>
            <a:srgbClr val="A4A3A4"/>
          </p15:clr>
        </p15:guide>
        <p15:guide id="2" pos="2880">
          <p15:clr>
            <a:srgbClr val="A4A3A4"/>
          </p15:clr>
        </p15:guide>
      </p15:sldGuideLst>
    </p:ext>
    <p:ext uri="{2D200454-40CA-4A62-9FC3-DE9A4176ACB9}">
      <p15:notesGuideLst xmlns:p15="http://schemas.microsoft.com/office/powerpoint/2012/main">
        <p15:guide id="1" orient="horz" pos="276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99"/>
    <a:srgbClr val="008080"/>
    <a:srgbClr val="006600"/>
    <a:srgbClr val="800000"/>
    <a:srgbClr val="808080"/>
    <a:srgbClr val="404040"/>
    <a:srgbClr val="0033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84683" autoAdjust="0"/>
  </p:normalViewPr>
  <p:slideViewPr>
    <p:cSldViewPr>
      <p:cViewPr varScale="1">
        <p:scale>
          <a:sx n="77" d="100"/>
          <a:sy n="77" d="100"/>
        </p:scale>
        <p:origin x="1200" y="84"/>
      </p:cViewPr>
      <p:guideLst>
        <p:guide orient="horz" pos="207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48"/>
    </p:cViewPr>
  </p:sorterViewPr>
  <p:notesViewPr>
    <p:cSldViewPr>
      <p:cViewPr varScale="1">
        <p:scale>
          <a:sx n="63" d="100"/>
          <a:sy n="63" d="100"/>
        </p:scale>
        <p:origin x="-1915" y="-77"/>
      </p:cViewPr>
      <p:guideLst>
        <p:guide orient="horz" pos="2762"/>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D013B27-0E7F-4B10-AE5E-0557C9AC3ACD}"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8527F050-3860-4316-9109-FBCD4DE0C2AE}">
      <dgm:prSet phldrT="[文本]" custT="1"/>
      <dgm:spPr>
        <a:solidFill>
          <a:schemeClr val="tx2">
            <a:lumMod val="60000"/>
            <a:lumOff val="40000"/>
          </a:schemeClr>
        </a:solidFill>
      </dgm:spPr>
      <dgm:t>
        <a:bodyPr/>
        <a:lstStyle/>
        <a:p>
          <a:r>
            <a:rPr lang="zh-CN" altLang="en-US" sz="3200" dirty="0" smtClean="0"/>
            <a:t>列表</a:t>
          </a:r>
          <a:endParaRPr lang="zh-CN" altLang="en-US" sz="3200" dirty="0"/>
        </a:p>
      </dgm:t>
    </dgm:pt>
    <dgm:pt modelId="{A5B743A0-D361-411E-A017-02FF199D4555}" type="parTrans" cxnId="{9E5BE57E-BF32-4C95-B4D1-B0FB4DF368CE}">
      <dgm:prSet/>
      <dgm:spPr/>
      <dgm:t>
        <a:bodyPr/>
        <a:lstStyle/>
        <a:p>
          <a:endParaRPr lang="zh-CN" altLang="en-US"/>
        </a:p>
      </dgm:t>
    </dgm:pt>
    <dgm:pt modelId="{F69F2816-AE57-44D0-8037-35B575101C83}" type="sibTrans" cxnId="{9E5BE57E-BF32-4C95-B4D1-B0FB4DF368CE}">
      <dgm:prSet/>
      <dgm:spPr/>
      <dgm:t>
        <a:bodyPr/>
        <a:lstStyle/>
        <a:p>
          <a:endParaRPr lang="zh-CN" altLang="en-US"/>
        </a:p>
      </dgm:t>
    </dgm:pt>
    <dgm:pt modelId="{A85EACBD-41A2-42A7-B7EB-D4C356F44AD2}">
      <dgm:prSet phldrT="[文本]" custT="1"/>
      <dgm:spPr/>
      <dgm:t>
        <a:bodyPr/>
        <a:lstStyle/>
        <a:p>
          <a:r>
            <a:rPr lang="zh-CN" altLang="en-US" sz="2400" dirty="0" smtClean="0"/>
            <a:t>可变类型，</a:t>
          </a:r>
          <a:r>
            <a:rPr lang="en-US" altLang="zh-CN" sz="2400" dirty="0" smtClean="0"/>
            <a:t>[]</a:t>
          </a:r>
          <a:r>
            <a:rPr lang="zh-CN" altLang="en-US" sz="2400" dirty="0" smtClean="0"/>
            <a:t>为界</a:t>
          </a:r>
          <a:endParaRPr lang="zh-CN" altLang="en-US" sz="2400" dirty="0"/>
        </a:p>
      </dgm:t>
    </dgm:pt>
    <dgm:pt modelId="{1E775694-A9F1-436D-8509-17ACCE0EC05F}" type="parTrans" cxnId="{8B86A3F4-3008-4FFE-BDCB-E74D118C60FF}">
      <dgm:prSet/>
      <dgm:spPr/>
      <dgm:t>
        <a:bodyPr/>
        <a:lstStyle/>
        <a:p>
          <a:endParaRPr lang="zh-CN" altLang="en-US"/>
        </a:p>
      </dgm:t>
    </dgm:pt>
    <dgm:pt modelId="{A718FEF2-1B8C-40BE-A74A-C5A1799FF720}" type="sibTrans" cxnId="{8B86A3F4-3008-4FFE-BDCB-E74D118C60FF}">
      <dgm:prSet/>
      <dgm:spPr/>
      <dgm:t>
        <a:bodyPr/>
        <a:lstStyle/>
        <a:p>
          <a:endParaRPr lang="zh-CN" altLang="en-US"/>
        </a:p>
      </dgm:t>
    </dgm:pt>
    <dgm:pt modelId="{BCCBC213-5AC5-495C-8881-97734BC917D6}">
      <dgm:prSet phldrT="[文本]" custT="1"/>
      <dgm:spPr>
        <a:solidFill>
          <a:srgbClr val="00B050"/>
        </a:solidFill>
      </dgm:spPr>
      <dgm:t>
        <a:bodyPr/>
        <a:lstStyle/>
        <a:p>
          <a:r>
            <a:rPr lang="zh-CN" altLang="en-US" sz="3200" dirty="0" smtClean="0"/>
            <a:t>元组</a:t>
          </a:r>
          <a:endParaRPr lang="zh-CN" altLang="en-US" sz="3200" dirty="0"/>
        </a:p>
      </dgm:t>
    </dgm:pt>
    <dgm:pt modelId="{EA05DEB5-8268-4E99-BC71-7C404EA3764F}" type="parTrans" cxnId="{0E74C554-8E90-4C3D-B2F5-2EF7BB9F727C}">
      <dgm:prSet/>
      <dgm:spPr/>
      <dgm:t>
        <a:bodyPr/>
        <a:lstStyle/>
        <a:p>
          <a:endParaRPr lang="zh-CN" altLang="en-US"/>
        </a:p>
      </dgm:t>
    </dgm:pt>
    <dgm:pt modelId="{D79187CF-30DB-4383-9914-3ACF9D418C6C}" type="sibTrans" cxnId="{0E74C554-8E90-4C3D-B2F5-2EF7BB9F727C}">
      <dgm:prSet/>
      <dgm:spPr/>
      <dgm:t>
        <a:bodyPr/>
        <a:lstStyle/>
        <a:p>
          <a:endParaRPr lang="zh-CN" altLang="en-US"/>
        </a:p>
      </dgm:t>
    </dgm:pt>
    <dgm:pt modelId="{994AF88D-04C4-497F-B5D0-3B61C0A2E256}">
      <dgm:prSet phldrT="[文本]" custT="1"/>
      <dgm:spPr/>
      <dgm:t>
        <a:bodyPr/>
        <a:lstStyle/>
        <a:p>
          <a:r>
            <a:rPr lang="zh-CN" altLang="en-US" sz="2400" dirty="0" smtClean="0"/>
            <a:t>不可变类型，</a:t>
          </a:r>
          <a:r>
            <a:rPr lang="en-US" altLang="zh-CN" sz="2400" dirty="0" smtClean="0"/>
            <a:t>()</a:t>
          </a:r>
          <a:r>
            <a:rPr lang="zh-CN" altLang="en-US" sz="2400" dirty="0" smtClean="0"/>
            <a:t>为界</a:t>
          </a:r>
          <a:endParaRPr lang="zh-CN" altLang="en-US" sz="2400" dirty="0"/>
        </a:p>
      </dgm:t>
    </dgm:pt>
    <dgm:pt modelId="{A1075800-A74E-4B04-B9EC-5B541A859636}" type="parTrans" cxnId="{CEFB4DD3-854A-4AAA-85F0-F9BD421DFCB3}">
      <dgm:prSet/>
      <dgm:spPr/>
      <dgm:t>
        <a:bodyPr/>
        <a:lstStyle/>
        <a:p>
          <a:endParaRPr lang="zh-CN" altLang="en-US"/>
        </a:p>
      </dgm:t>
    </dgm:pt>
    <dgm:pt modelId="{50E7CCE6-D107-45E4-B070-673303656F1B}" type="sibTrans" cxnId="{CEFB4DD3-854A-4AAA-85F0-F9BD421DFCB3}">
      <dgm:prSet/>
      <dgm:spPr/>
      <dgm:t>
        <a:bodyPr/>
        <a:lstStyle/>
        <a:p>
          <a:endParaRPr lang="zh-CN" altLang="en-US"/>
        </a:p>
      </dgm:t>
    </dgm:pt>
    <dgm:pt modelId="{96C58FC0-E26A-4FBC-892F-EF96BE0B611F}">
      <dgm:prSet phldrT="[文本]" custT="1"/>
      <dgm:spPr>
        <a:solidFill>
          <a:srgbClr val="00B0F0"/>
        </a:solidFill>
      </dgm:spPr>
      <dgm:t>
        <a:bodyPr/>
        <a:lstStyle/>
        <a:p>
          <a:r>
            <a:rPr lang="zh-CN" altLang="en-US" sz="3200" dirty="0" smtClean="0"/>
            <a:t>字符串</a:t>
          </a:r>
          <a:endParaRPr lang="zh-CN" altLang="en-US" sz="3200" dirty="0"/>
        </a:p>
      </dgm:t>
    </dgm:pt>
    <dgm:pt modelId="{E8F2EC66-3ABB-4336-8162-48A91EBC08AF}" type="parTrans" cxnId="{48F9FD48-0BFC-4210-A5F8-0D37E39001AB}">
      <dgm:prSet/>
      <dgm:spPr/>
      <dgm:t>
        <a:bodyPr/>
        <a:lstStyle/>
        <a:p>
          <a:endParaRPr lang="zh-CN" altLang="en-US"/>
        </a:p>
      </dgm:t>
    </dgm:pt>
    <dgm:pt modelId="{8C961063-E0BE-404F-B666-C5EF84753EA7}" type="sibTrans" cxnId="{48F9FD48-0BFC-4210-A5F8-0D37E39001AB}">
      <dgm:prSet/>
      <dgm:spPr/>
      <dgm:t>
        <a:bodyPr/>
        <a:lstStyle/>
        <a:p>
          <a:endParaRPr lang="zh-CN" altLang="en-US"/>
        </a:p>
      </dgm:t>
    </dgm:pt>
    <dgm:pt modelId="{417FC928-983E-4E02-9C62-F42A8F7B3122}">
      <dgm:prSet phldrT="[文本]"/>
      <dgm:spPr/>
      <dgm:t>
        <a:bodyPr/>
        <a:lstStyle/>
        <a:p>
          <a:r>
            <a:rPr lang="zh-CN" altLang="en-US" dirty="0" smtClean="0"/>
            <a:t>不可变类型，单引号</a:t>
          </a:r>
          <a:r>
            <a:rPr lang="en-US" altLang="zh-CN" dirty="0" smtClean="0"/>
            <a:t>/</a:t>
          </a:r>
          <a:r>
            <a:rPr lang="zh-CN" altLang="en-US" dirty="0" smtClean="0"/>
            <a:t>双引号</a:t>
          </a:r>
          <a:r>
            <a:rPr lang="en-US" altLang="zh-CN" dirty="0" smtClean="0"/>
            <a:t>/</a:t>
          </a:r>
          <a:r>
            <a:rPr lang="zh-CN" altLang="en-US" dirty="0" smtClean="0"/>
            <a:t>三引号</a:t>
          </a:r>
          <a:endParaRPr lang="zh-CN" altLang="en-US" dirty="0"/>
        </a:p>
      </dgm:t>
    </dgm:pt>
    <dgm:pt modelId="{C27159EE-C5C4-43D9-B08D-C90B14E5B248}" type="parTrans" cxnId="{2103F7FA-37A3-4A63-8CD0-20BF0BD23129}">
      <dgm:prSet/>
      <dgm:spPr/>
      <dgm:t>
        <a:bodyPr/>
        <a:lstStyle/>
        <a:p>
          <a:endParaRPr lang="zh-CN" altLang="en-US"/>
        </a:p>
      </dgm:t>
    </dgm:pt>
    <dgm:pt modelId="{CAEAE02C-5C3C-44CD-86F2-E1991990231C}" type="sibTrans" cxnId="{2103F7FA-37A3-4A63-8CD0-20BF0BD23129}">
      <dgm:prSet/>
      <dgm:spPr/>
      <dgm:t>
        <a:bodyPr/>
        <a:lstStyle/>
        <a:p>
          <a:endParaRPr lang="zh-CN" altLang="en-US"/>
        </a:p>
      </dgm:t>
    </dgm:pt>
    <dgm:pt modelId="{C8BEDDE7-F5A8-42F8-A495-7E8425A9DC09}" type="pres">
      <dgm:prSet presAssocID="{2D013B27-0E7F-4B10-AE5E-0557C9AC3ACD}" presName="Name0" presStyleCnt="0">
        <dgm:presLayoutVars>
          <dgm:dir/>
          <dgm:animLvl val="lvl"/>
          <dgm:resizeHandles val="exact"/>
        </dgm:presLayoutVars>
      </dgm:prSet>
      <dgm:spPr/>
      <dgm:t>
        <a:bodyPr/>
        <a:lstStyle/>
        <a:p>
          <a:endParaRPr lang="zh-CN" altLang="en-US"/>
        </a:p>
      </dgm:t>
    </dgm:pt>
    <dgm:pt modelId="{06E6621A-C9B4-4872-9458-BC527810CAA6}" type="pres">
      <dgm:prSet presAssocID="{8527F050-3860-4316-9109-FBCD4DE0C2AE}" presName="linNode" presStyleCnt="0"/>
      <dgm:spPr/>
    </dgm:pt>
    <dgm:pt modelId="{AD8547F5-1FEC-4E9B-AB0F-A4B72C88C238}" type="pres">
      <dgm:prSet presAssocID="{8527F050-3860-4316-9109-FBCD4DE0C2AE}" presName="parentText" presStyleLbl="node1" presStyleIdx="0" presStyleCnt="3" custScaleX="89477">
        <dgm:presLayoutVars>
          <dgm:chMax val="1"/>
          <dgm:bulletEnabled val="1"/>
        </dgm:presLayoutVars>
      </dgm:prSet>
      <dgm:spPr/>
      <dgm:t>
        <a:bodyPr/>
        <a:lstStyle/>
        <a:p>
          <a:endParaRPr lang="zh-CN" altLang="en-US"/>
        </a:p>
      </dgm:t>
    </dgm:pt>
    <dgm:pt modelId="{5F1DAB8B-5280-4630-B0EE-346BE03F630A}" type="pres">
      <dgm:prSet presAssocID="{8527F050-3860-4316-9109-FBCD4DE0C2AE}" presName="descendantText" presStyleLbl="alignAccFollowNode1" presStyleIdx="0" presStyleCnt="3" custLinFactNeighborX="2563" custLinFactNeighborY="-4039">
        <dgm:presLayoutVars>
          <dgm:bulletEnabled val="1"/>
        </dgm:presLayoutVars>
      </dgm:prSet>
      <dgm:spPr/>
      <dgm:t>
        <a:bodyPr/>
        <a:lstStyle/>
        <a:p>
          <a:endParaRPr lang="zh-CN" altLang="en-US"/>
        </a:p>
      </dgm:t>
    </dgm:pt>
    <dgm:pt modelId="{FEEF5955-9416-4DA6-A6FB-4F16A16581FA}" type="pres">
      <dgm:prSet presAssocID="{F69F2816-AE57-44D0-8037-35B575101C83}" presName="sp" presStyleCnt="0"/>
      <dgm:spPr/>
    </dgm:pt>
    <dgm:pt modelId="{F403A27F-E7EC-459D-8122-3D802B12A419}" type="pres">
      <dgm:prSet presAssocID="{BCCBC213-5AC5-495C-8881-97734BC917D6}" presName="linNode" presStyleCnt="0"/>
      <dgm:spPr/>
    </dgm:pt>
    <dgm:pt modelId="{9AC32C8B-8130-4079-A386-78315EED39C3}" type="pres">
      <dgm:prSet presAssocID="{BCCBC213-5AC5-495C-8881-97734BC917D6}" presName="parentText" presStyleLbl="node1" presStyleIdx="1" presStyleCnt="3" custScaleX="89477">
        <dgm:presLayoutVars>
          <dgm:chMax val="1"/>
          <dgm:bulletEnabled val="1"/>
        </dgm:presLayoutVars>
      </dgm:prSet>
      <dgm:spPr/>
      <dgm:t>
        <a:bodyPr/>
        <a:lstStyle/>
        <a:p>
          <a:endParaRPr lang="zh-CN" altLang="en-US"/>
        </a:p>
      </dgm:t>
    </dgm:pt>
    <dgm:pt modelId="{CE6490EE-E5F7-4928-B29F-8FEEE6C0C432}" type="pres">
      <dgm:prSet presAssocID="{BCCBC213-5AC5-495C-8881-97734BC917D6}" presName="descendantText" presStyleLbl="alignAccFollowNode1" presStyleIdx="1" presStyleCnt="3">
        <dgm:presLayoutVars>
          <dgm:bulletEnabled val="1"/>
        </dgm:presLayoutVars>
      </dgm:prSet>
      <dgm:spPr/>
      <dgm:t>
        <a:bodyPr/>
        <a:lstStyle/>
        <a:p>
          <a:endParaRPr lang="zh-CN" altLang="en-US"/>
        </a:p>
      </dgm:t>
    </dgm:pt>
    <dgm:pt modelId="{70D6662F-6059-4ABB-98EE-D8262C8CAB61}" type="pres">
      <dgm:prSet presAssocID="{D79187CF-30DB-4383-9914-3ACF9D418C6C}" presName="sp" presStyleCnt="0"/>
      <dgm:spPr/>
    </dgm:pt>
    <dgm:pt modelId="{83BA686E-321C-42C6-91DD-B53771E983D0}" type="pres">
      <dgm:prSet presAssocID="{96C58FC0-E26A-4FBC-892F-EF96BE0B611F}" presName="linNode" presStyleCnt="0"/>
      <dgm:spPr/>
    </dgm:pt>
    <dgm:pt modelId="{A5821AB2-03DC-4EBE-B8B6-E637F7A5B485}" type="pres">
      <dgm:prSet presAssocID="{96C58FC0-E26A-4FBC-892F-EF96BE0B611F}" presName="parentText" presStyleLbl="node1" presStyleIdx="2" presStyleCnt="3" custScaleX="89477">
        <dgm:presLayoutVars>
          <dgm:chMax val="1"/>
          <dgm:bulletEnabled val="1"/>
        </dgm:presLayoutVars>
      </dgm:prSet>
      <dgm:spPr/>
      <dgm:t>
        <a:bodyPr/>
        <a:lstStyle/>
        <a:p>
          <a:endParaRPr lang="zh-CN" altLang="en-US"/>
        </a:p>
      </dgm:t>
    </dgm:pt>
    <dgm:pt modelId="{C676BCF2-88DE-4ABA-9980-E868A669C189}" type="pres">
      <dgm:prSet presAssocID="{96C58FC0-E26A-4FBC-892F-EF96BE0B611F}" presName="descendantText" presStyleLbl="alignAccFollowNode1" presStyleIdx="2" presStyleCnt="3">
        <dgm:presLayoutVars>
          <dgm:bulletEnabled val="1"/>
        </dgm:presLayoutVars>
      </dgm:prSet>
      <dgm:spPr/>
      <dgm:t>
        <a:bodyPr/>
        <a:lstStyle/>
        <a:p>
          <a:endParaRPr lang="zh-CN" altLang="en-US"/>
        </a:p>
      </dgm:t>
    </dgm:pt>
  </dgm:ptLst>
  <dgm:cxnLst>
    <dgm:cxn modelId="{D04475D0-0036-4851-87A9-2C947D117B5B}" type="presOf" srcId="{8527F050-3860-4316-9109-FBCD4DE0C2AE}" destId="{AD8547F5-1FEC-4E9B-AB0F-A4B72C88C238}" srcOrd="0" destOrd="0" presId="urn:microsoft.com/office/officeart/2005/8/layout/vList5"/>
    <dgm:cxn modelId="{7D0924DF-BBDD-4870-B91F-841EEDB828F8}" type="presOf" srcId="{417FC928-983E-4E02-9C62-F42A8F7B3122}" destId="{C676BCF2-88DE-4ABA-9980-E868A669C189}" srcOrd="0" destOrd="0" presId="urn:microsoft.com/office/officeart/2005/8/layout/vList5"/>
    <dgm:cxn modelId="{5AD42C32-ABC0-4A4B-84E3-EE74CEC21067}" type="presOf" srcId="{994AF88D-04C4-497F-B5D0-3B61C0A2E256}" destId="{CE6490EE-E5F7-4928-B29F-8FEEE6C0C432}" srcOrd="0" destOrd="0" presId="urn:microsoft.com/office/officeart/2005/8/layout/vList5"/>
    <dgm:cxn modelId="{D730C784-C878-4E11-AB89-87092BF7F594}" type="presOf" srcId="{BCCBC213-5AC5-495C-8881-97734BC917D6}" destId="{9AC32C8B-8130-4079-A386-78315EED39C3}" srcOrd="0" destOrd="0" presId="urn:microsoft.com/office/officeart/2005/8/layout/vList5"/>
    <dgm:cxn modelId="{1320A619-0AAF-44F2-BE65-722E50310321}" type="presOf" srcId="{96C58FC0-E26A-4FBC-892F-EF96BE0B611F}" destId="{A5821AB2-03DC-4EBE-B8B6-E637F7A5B485}" srcOrd="0" destOrd="0" presId="urn:microsoft.com/office/officeart/2005/8/layout/vList5"/>
    <dgm:cxn modelId="{9E5BE57E-BF32-4C95-B4D1-B0FB4DF368CE}" srcId="{2D013B27-0E7F-4B10-AE5E-0557C9AC3ACD}" destId="{8527F050-3860-4316-9109-FBCD4DE0C2AE}" srcOrd="0" destOrd="0" parTransId="{A5B743A0-D361-411E-A017-02FF199D4555}" sibTransId="{F69F2816-AE57-44D0-8037-35B575101C83}"/>
    <dgm:cxn modelId="{CEFB4DD3-854A-4AAA-85F0-F9BD421DFCB3}" srcId="{BCCBC213-5AC5-495C-8881-97734BC917D6}" destId="{994AF88D-04C4-497F-B5D0-3B61C0A2E256}" srcOrd="0" destOrd="0" parTransId="{A1075800-A74E-4B04-B9EC-5B541A859636}" sibTransId="{50E7CCE6-D107-45E4-B070-673303656F1B}"/>
    <dgm:cxn modelId="{98FB6BE3-F682-4573-882A-4E99FAB15E6B}" type="presOf" srcId="{2D013B27-0E7F-4B10-AE5E-0557C9AC3ACD}" destId="{C8BEDDE7-F5A8-42F8-A495-7E8425A9DC09}" srcOrd="0" destOrd="0" presId="urn:microsoft.com/office/officeart/2005/8/layout/vList5"/>
    <dgm:cxn modelId="{2103F7FA-37A3-4A63-8CD0-20BF0BD23129}" srcId="{96C58FC0-E26A-4FBC-892F-EF96BE0B611F}" destId="{417FC928-983E-4E02-9C62-F42A8F7B3122}" srcOrd="0" destOrd="0" parTransId="{C27159EE-C5C4-43D9-B08D-C90B14E5B248}" sibTransId="{CAEAE02C-5C3C-44CD-86F2-E1991990231C}"/>
    <dgm:cxn modelId="{CDE30522-30C5-458A-9956-08102726598E}" type="presOf" srcId="{A85EACBD-41A2-42A7-B7EB-D4C356F44AD2}" destId="{5F1DAB8B-5280-4630-B0EE-346BE03F630A}" srcOrd="0" destOrd="0" presId="urn:microsoft.com/office/officeart/2005/8/layout/vList5"/>
    <dgm:cxn modelId="{48F9FD48-0BFC-4210-A5F8-0D37E39001AB}" srcId="{2D013B27-0E7F-4B10-AE5E-0557C9AC3ACD}" destId="{96C58FC0-E26A-4FBC-892F-EF96BE0B611F}" srcOrd="2" destOrd="0" parTransId="{E8F2EC66-3ABB-4336-8162-48A91EBC08AF}" sibTransId="{8C961063-E0BE-404F-B666-C5EF84753EA7}"/>
    <dgm:cxn modelId="{8B86A3F4-3008-4FFE-BDCB-E74D118C60FF}" srcId="{8527F050-3860-4316-9109-FBCD4DE0C2AE}" destId="{A85EACBD-41A2-42A7-B7EB-D4C356F44AD2}" srcOrd="0" destOrd="0" parTransId="{1E775694-A9F1-436D-8509-17ACCE0EC05F}" sibTransId="{A718FEF2-1B8C-40BE-A74A-C5A1799FF720}"/>
    <dgm:cxn modelId="{0E74C554-8E90-4C3D-B2F5-2EF7BB9F727C}" srcId="{2D013B27-0E7F-4B10-AE5E-0557C9AC3ACD}" destId="{BCCBC213-5AC5-495C-8881-97734BC917D6}" srcOrd="1" destOrd="0" parTransId="{EA05DEB5-8268-4E99-BC71-7C404EA3764F}" sibTransId="{D79187CF-30DB-4383-9914-3ACF9D418C6C}"/>
    <dgm:cxn modelId="{38C4781F-FA34-4BA1-9C6B-E393C3C7196D}" type="presParOf" srcId="{C8BEDDE7-F5A8-42F8-A495-7E8425A9DC09}" destId="{06E6621A-C9B4-4872-9458-BC527810CAA6}" srcOrd="0" destOrd="0" presId="urn:microsoft.com/office/officeart/2005/8/layout/vList5"/>
    <dgm:cxn modelId="{293348BB-D175-4BC0-9E27-702DBBF1DE80}" type="presParOf" srcId="{06E6621A-C9B4-4872-9458-BC527810CAA6}" destId="{AD8547F5-1FEC-4E9B-AB0F-A4B72C88C238}" srcOrd="0" destOrd="0" presId="urn:microsoft.com/office/officeart/2005/8/layout/vList5"/>
    <dgm:cxn modelId="{82726CE9-363B-411A-8202-C0B4CB828938}" type="presParOf" srcId="{06E6621A-C9B4-4872-9458-BC527810CAA6}" destId="{5F1DAB8B-5280-4630-B0EE-346BE03F630A}" srcOrd="1" destOrd="0" presId="urn:microsoft.com/office/officeart/2005/8/layout/vList5"/>
    <dgm:cxn modelId="{926323F8-3D6F-4303-A7B8-D4AA69D75D92}" type="presParOf" srcId="{C8BEDDE7-F5A8-42F8-A495-7E8425A9DC09}" destId="{FEEF5955-9416-4DA6-A6FB-4F16A16581FA}" srcOrd="1" destOrd="0" presId="urn:microsoft.com/office/officeart/2005/8/layout/vList5"/>
    <dgm:cxn modelId="{61DC7C67-DF8A-4BB0-A206-C55EE71A0B3B}" type="presParOf" srcId="{C8BEDDE7-F5A8-42F8-A495-7E8425A9DC09}" destId="{F403A27F-E7EC-459D-8122-3D802B12A419}" srcOrd="2" destOrd="0" presId="urn:microsoft.com/office/officeart/2005/8/layout/vList5"/>
    <dgm:cxn modelId="{5EDB631C-CE3D-4FA7-8EEE-ACF47557E78E}" type="presParOf" srcId="{F403A27F-E7EC-459D-8122-3D802B12A419}" destId="{9AC32C8B-8130-4079-A386-78315EED39C3}" srcOrd="0" destOrd="0" presId="urn:microsoft.com/office/officeart/2005/8/layout/vList5"/>
    <dgm:cxn modelId="{98A05B9F-132D-46C1-AC5D-D501DD78FDFD}" type="presParOf" srcId="{F403A27F-E7EC-459D-8122-3D802B12A419}" destId="{CE6490EE-E5F7-4928-B29F-8FEEE6C0C432}" srcOrd="1" destOrd="0" presId="urn:microsoft.com/office/officeart/2005/8/layout/vList5"/>
    <dgm:cxn modelId="{E09BE240-2398-4374-9444-6950BC8CCF37}" type="presParOf" srcId="{C8BEDDE7-F5A8-42F8-A495-7E8425A9DC09}" destId="{70D6662F-6059-4ABB-98EE-D8262C8CAB61}" srcOrd="3" destOrd="0" presId="urn:microsoft.com/office/officeart/2005/8/layout/vList5"/>
    <dgm:cxn modelId="{527835B4-9C0B-49D1-9EFE-19FD48D84A8A}" type="presParOf" srcId="{C8BEDDE7-F5A8-42F8-A495-7E8425A9DC09}" destId="{83BA686E-321C-42C6-91DD-B53771E983D0}" srcOrd="4" destOrd="0" presId="urn:microsoft.com/office/officeart/2005/8/layout/vList5"/>
    <dgm:cxn modelId="{07D35C6D-5BA4-4F40-85C2-E5B1F68D78CC}" type="presParOf" srcId="{83BA686E-321C-42C6-91DD-B53771E983D0}" destId="{A5821AB2-03DC-4EBE-B8B6-E637F7A5B485}" srcOrd="0" destOrd="0" presId="urn:microsoft.com/office/officeart/2005/8/layout/vList5"/>
    <dgm:cxn modelId="{C523A005-ADE0-4092-BA39-F654D6EFD7AA}" type="presParOf" srcId="{83BA686E-321C-42C6-91DD-B53771E983D0}" destId="{C676BCF2-88DE-4ABA-9980-E868A669C18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DAB8B-5280-4630-B0EE-346BE03F630A}">
      <dsp:nvSpPr>
        <dsp:cNvPr id="0" name=""/>
        <dsp:cNvSpPr/>
      </dsp:nvSpPr>
      <dsp:spPr>
        <a:xfrm rot="5400000">
          <a:off x="3709247" y="-1577123"/>
          <a:ext cx="556936" cy="38075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可变类型，</a:t>
          </a:r>
          <a:r>
            <a:rPr lang="en-US" altLang="zh-CN" sz="2400" kern="1200" dirty="0" smtClean="0"/>
            <a:t>[]</a:t>
          </a:r>
          <a:r>
            <a:rPr lang="zh-CN" altLang="en-US" sz="2400" kern="1200" dirty="0" smtClean="0"/>
            <a:t>为界</a:t>
          </a:r>
          <a:endParaRPr lang="zh-CN" altLang="en-US" sz="2400" kern="1200" dirty="0"/>
        </a:p>
      </dsp:txBody>
      <dsp:txXfrm rot="-5400000">
        <a:off x="2083946" y="75365"/>
        <a:ext cx="3780352" cy="502562"/>
      </dsp:txXfrm>
    </dsp:sp>
    <dsp:sp modelId="{AD8547F5-1FEC-4E9B-AB0F-A4B72C88C238}">
      <dsp:nvSpPr>
        <dsp:cNvPr id="0" name=""/>
        <dsp:cNvSpPr/>
      </dsp:nvSpPr>
      <dsp:spPr>
        <a:xfrm>
          <a:off x="112687" y="1054"/>
          <a:ext cx="1916365" cy="696171"/>
        </a:xfrm>
        <a:prstGeom prst="round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列表</a:t>
          </a:r>
          <a:endParaRPr lang="zh-CN" altLang="en-US" sz="3200" kern="1200" dirty="0"/>
        </a:p>
      </dsp:txBody>
      <dsp:txXfrm>
        <a:off x="146671" y="35038"/>
        <a:ext cx="1848397" cy="628203"/>
      </dsp:txXfrm>
    </dsp:sp>
    <dsp:sp modelId="{CE6490EE-E5F7-4928-B29F-8FEEE6C0C432}">
      <dsp:nvSpPr>
        <dsp:cNvPr id="0" name=""/>
        <dsp:cNvSpPr/>
      </dsp:nvSpPr>
      <dsp:spPr>
        <a:xfrm rot="5400000">
          <a:off x="3654354" y="-823649"/>
          <a:ext cx="556936" cy="38075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不可变类型，</a:t>
          </a:r>
          <a:r>
            <a:rPr lang="en-US" altLang="zh-CN" sz="2400" kern="1200" dirty="0" smtClean="0"/>
            <a:t>()</a:t>
          </a:r>
          <a:r>
            <a:rPr lang="zh-CN" altLang="en-US" sz="2400" kern="1200" dirty="0" smtClean="0"/>
            <a:t>为界</a:t>
          </a:r>
          <a:endParaRPr lang="zh-CN" altLang="en-US" sz="2400" kern="1200" dirty="0"/>
        </a:p>
      </dsp:txBody>
      <dsp:txXfrm rot="-5400000">
        <a:off x="2029053" y="828839"/>
        <a:ext cx="3780352" cy="502562"/>
      </dsp:txXfrm>
    </dsp:sp>
    <dsp:sp modelId="{9AC32C8B-8130-4079-A386-78315EED39C3}">
      <dsp:nvSpPr>
        <dsp:cNvPr id="0" name=""/>
        <dsp:cNvSpPr/>
      </dsp:nvSpPr>
      <dsp:spPr>
        <a:xfrm>
          <a:off x="112687" y="732034"/>
          <a:ext cx="1916365" cy="696171"/>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元组</a:t>
          </a:r>
          <a:endParaRPr lang="zh-CN" altLang="en-US" sz="3200" kern="1200" dirty="0"/>
        </a:p>
      </dsp:txBody>
      <dsp:txXfrm>
        <a:off x="146671" y="766018"/>
        <a:ext cx="1848397" cy="628203"/>
      </dsp:txXfrm>
    </dsp:sp>
    <dsp:sp modelId="{C676BCF2-88DE-4ABA-9980-E868A669C189}">
      <dsp:nvSpPr>
        <dsp:cNvPr id="0" name=""/>
        <dsp:cNvSpPr/>
      </dsp:nvSpPr>
      <dsp:spPr>
        <a:xfrm rot="5400000">
          <a:off x="3654354" y="-92669"/>
          <a:ext cx="556936" cy="38075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t>不可变类型，单引号</a:t>
          </a:r>
          <a:r>
            <a:rPr lang="en-US" altLang="zh-CN" sz="1700" kern="1200" dirty="0" smtClean="0"/>
            <a:t>/</a:t>
          </a:r>
          <a:r>
            <a:rPr lang="zh-CN" altLang="en-US" sz="1700" kern="1200" dirty="0" smtClean="0"/>
            <a:t>双引号</a:t>
          </a:r>
          <a:r>
            <a:rPr lang="en-US" altLang="zh-CN" sz="1700" kern="1200" dirty="0" smtClean="0"/>
            <a:t>/</a:t>
          </a:r>
          <a:r>
            <a:rPr lang="zh-CN" altLang="en-US" sz="1700" kern="1200" dirty="0" smtClean="0"/>
            <a:t>三引号</a:t>
          </a:r>
          <a:endParaRPr lang="zh-CN" altLang="en-US" sz="1700" kern="1200" dirty="0"/>
        </a:p>
      </dsp:txBody>
      <dsp:txXfrm rot="-5400000">
        <a:off x="2029053" y="1559819"/>
        <a:ext cx="3780352" cy="502562"/>
      </dsp:txXfrm>
    </dsp:sp>
    <dsp:sp modelId="{A5821AB2-03DC-4EBE-B8B6-E637F7A5B485}">
      <dsp:nvSpPr>
        <dsp:cNvPr id="0" name=""/>
        <dsp:cNvSpPr/>
      </dsp:nvSpPr>
      <dsp:spPr>
        <a:xfrm>
          <a:off x="112687" y="1463014"/>
          <a:ext cx="1916365" cy="696171"/>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字符串</a:t>
          </a:r>
          <a:endParaRPr lang="zh-CN" altLang="en-US" sz="3200" kern="1200" dirty="0"/>
        </a:p>
      </dsp:txBody>
      <dsp:txXfrm>
        <a:off x="146671" y="1496998"/>
        <a:ext cx="1848397" cy="62820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hi</a:t>
            </a:r>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endParaRPr lang="en-US" altLang="zh-CN"/>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bye</a:t>
            </a: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fld id="{BB02C78E-0274-4A0C-A294-91A0C535B0FB}" type="slidenum">
              <a:rPr lang="en-US" altLang="zh-CN"/>
              <a:t>‹#›</a:t>
            </a:fld>
            <a:endParaRPr lang="en-US" altLang="zh-CN"/>
          </a:p>
        </p:txBody>
      </p:sp>
    </p:spTree>
    <p:extLst>
      <p:ext uri="{BB962C8B-B14F-4D97-AF65-F5344CB8AC3E}">
        <p14:creationId xmlns:p14="http://schemas.microsoft.com/office/powerpoint/2010/main" val="3213553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hi</a:t>
            </a:r>
          </a:p>
        </p:txBody>
      </p:sp>
      <p:sp>
        <p:nvSpPr>
          <p:cNvPr id="153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bye</a:t>
            </a: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fld id="{58330039-C041-4DDA-AFD0-1C663E1F2AAA}" type="slidenum">
              <a:rPr lang="en-US" altLang="zh-CN"/>
              <a:t>‹#›</a:t>
            </a:fld>
            <a:endParaRPr lang="en-US" altLang="zh-CN"/>
          </a:p>
        </p:txBody>
      </p:sp>
    </p:spTree>
    <p:extLst>
      <p:ext uri="{BB962C8B-B14F-4D97-AF65-F5344CB8AC3E}">
        <p14:creationId xmlns:p14="http://schemas.microsoft.com/office/powerpoint/2010/main" val="2908919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lvl1pPr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1pPr>
            <a:lvl2pPr marL="742950" indent="-28575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3pPr>
            <a:lvl4pPr marL="16002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4pPr>
            <a:lvl5pPr marL="20574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defRPr/>
            </a:pPr>
            <a:fld id="{40413C7B-0EAF-487B-A984-5F7338AC4C83}" type="slidenum">
              <a:rPr lang="en-US" altLang="zh-CN" sz="1200" smtClean="0">
                <a:latin typeface="Times New Roman" panose="02020603050405020304" pitchFamily="18" charset="0"/>
              </a:rPr>
              <a:t>1</a:t>
            </a:fld>
            <a:endParaRPr lang="en-US" altLang="zh-CN" sz="1200"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10</a:t>
            </a:fld>
            <a:endParaRPr lang="en-US" altLang="zh-CN"/>
          </a:p>
        </p:txBody>
      </p:sp>
    </p:spTree>
    <p:extLst>
      <p:ext uri="{BB962C8B-B14F-4D97-AF65-F5344CB8AC3E}">
        <p14:creationId xmlns:p14="http://schemas.microsoft.com/office/powerpoint/2010/main" val="347986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11</a:t>
            </a:fld>
            <a:endParaRPr lang="en-US" altLang="zh-CN"/>
          </a:p>
        </p:txBody>
      </p:sp>
    </p:spTree>
    <p:extLst>
      <p:ext uri="{BB962C8B-B14F-4D97-AF65-F5344CB8AC3E}">
        <p14:creationId xmlns:p14="http://schemas.microsoft.com/office/powerpoint/2010/main" val="2652263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12</a:t>
            </a:fld>
            <a:endParaRPr lang="en-US" altLang="zh-CN"/>
          </a:p>
        </p:txBody>
      </p:sp>
    </p:spTree>
    <p:extLst>
      <p:ext uri="{BB962C8B-B14F-4D97-AF65-F5344CB8AC3E}">
        <p14:creationId xmlns:p14="http://schemas.microsoft.com/office/powerpoint/2010/main" val="3778838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14</a:t>
            </a:fld>
            <a:endParaRPr lang="en-US" altLang="zh-CN"/>
          </a:p>
        </p:txBody>
      </p:sp>
    </p:spTree>
    <p:extLst>
      <p:ext uri="{BB962C8B-B14F-4D97-AF65-F5344CB8AC3E}">
        <p14:creationId xmlns:p14="http://schemas.microsoft.com/office/powerpoint/2010/main" val="19573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16</a:t>
            </a:fld>
            <a:endParaRPr lang="en-US" altLang="zh-CN" dirty="0"/>
          </a:p>
        </p:txBody>
      </p:sp>
    </p:spTree>
    <p:extLst>
      <p:ext uri="{BB962C8B-B14F-4D97-AF65-F5344CB8AC3E}">
        <p14:creationId xmlns:p14="http://schemas.microsoft.com/office/powerpoint/2010/main" val="232732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18</a:t>
            </a:fld>
            <a:endParaRPr lang="en-US" altLang="zh-CN" dirty="0"/>
          </a:p>
        </p:txBody>
      </p:sp>
    </p:spTree>
    <p:extLst>
      <p:ext uri="{BB962C8B-B14F-4D97-AF65-F5344CB8AC3E}">
        <p14:creationId xmlns:p14="http://schemas.microsoft.com/office/powerpoint/2010/main" val="1978215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19</a:t>
            </a:fld>
            <a:endParaRPr lang="en-US" altLang="zh-CN" dirty="0"/>
          </a:p>
        </p:txBody>
      </p:sp>
    </p:spTree>
    <p:extLst>
      <p:ext uri="{BB962C8B-B14F-4D97-AF65-F5344CB8AC3E}">
        <p14:creationId xmlns:p14="http://schemas.microsoft.com/office/powerpoint/2010/main" val="793976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20</a:t>
            </a:fld>
            <a:endParaRPr lang="en-US" altLang="zh-CN" dirty="0"/>
          </a:p>
        </p:txBody>
      </p:sp>
    </p:spTree>
    <p:extLst>
      <p:ext uri="{BB962C8B-B14F-4D97-AF65-F5344CB8AC3E}">
        <p14:creationId xmlns:p14="http://schemas.microsoft.com/office/powerpoint/2010/main" val="2508923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21</a:t>
            </a:fld>
            <a:endParaRPr lang="en-US" altLang="zh-CN" dirty="0"/>
          </a:p>
        </p:txBody>
      </p:sp>
    </p:spTree>
    <p:extLst>
      <p:ext uri="{BB962C8B-B14F-4D97-AF65-F5344CB8AC3E}">
        <p14:creationId xmlns:p14="http://schemas.microsoft.com/office/powerpoint/2010/main" val="160850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22</a:t>
            </a:fld>
            <a:endParaRPr lang="en-US" altLang="zh-CN" dirty="0"/>
          </a:p>
        </p:txBody>
      </p:sp>
    </p:spTree>
    <p:extLst>
      <p:ext uri="{BB962C8B-B14F-4D97-AF65-F5344CB8AC3E}">
        <p14:creationId xmlns:p14="http://schemas.microsoft.com/office/powerpoint/2010/main" val="155074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2</a:t>
            </a:fld>
            <a:endParaRPr lang="en-US" altLang="zh-CN"/>
          </a:p>
        </p:txBody>
      </p:sp>
    </p:spTree>
    <p:extLst>
      <p:ext uri="{BB962C8B-B14F-4D97-AF65-F5344CB8AC3E}">
        <p14:creationId xmlns:p14="http://schemas.microsoft.com/office/powerpoint/2010/main" val="3109921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endParaRPr lang="en-US" altLang="zh-CN" dirty="0">
              <a:latin typeface="楷体_GB2312"/>
            </a:endParaRPr>
          </a:p>
        </p:txBody>
      </p:sp>
      <p:sp>
        <p:nvSpPr>
          <p:cNvPr id="5530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23</a:t>
            </a:fld>
            <a:endParaRPr lang="en-US" altLang="zh-CN" dirty="0"/>
          </a:p>
        </p:txBody>
      </p:sp>
    </p:spTree>
    <p:extLst>
      <p:ext uri="{BB962C8B-B14F-4D97-AF65-F5344CB8AC3E}">
        <p14:creationId xmlns:p14="http://schemas.microsoft.com/office/powerpoint/2010/main" val="404303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25</a:t>
            </a:fld>
            <a:endParaRPr lang="en-US" altLang="zh-CN"/>
          </a:p>
        </p:txBody>
      </p:sp>
    </p:spTree>
    <p:extLst>
      <p:ext uri="{BB962C8B-B14F-4D97-AF65-F5344CB8AC3E}">
        <p14:creationId xmlns:p14="http://schemas.microsoft.com/office/powerpoint/2010/main" val="2016985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26</a:t>
            </a:fld>
            <a:endParaRPr lang="en-US" altLang="zh-CN"/>
          </a:p>
        </p:txBody>
      </p:sp>
    </p:spTree>
    <p:extLst>
      <p:ext uri="{BB962C8B-B14F-4D97-AF65-F5344CB8AC3E}">
        <p14:creationId xmlns:p14="http://schemas.microsoft.com/office/powerpoint/2010/main" val="719499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spcBef>
                <a:spcPct val="50000"/>
              </a:spcBef>
            </a:pPr>
            <a:endParaRPr lang="en-US" altLang="zh-CN" smtClean="0">
              <a:latin typeface="楷体_GB2312"/>
            </a:endParaRPr>
          </a:p>
          <a:p>
            <a:pPr eaLnBrk="1" hangingPunct="1">
              <a:spcBef>
                <a:spcPct val="50000"/>
              </a:spcBef>
            </a:pPr>
            <a:endParaRPr lang="en-US" altLang="zh-CN" smtClean="0">
              <a:latin typeface="楷体_GB2312"/>
            </a:endParaRPr>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A3779E-0AB6-4C98-9768-5118F5C4EC12}" type="slidenum">
              <a:rPr lang="en-US" altLang="zh-CN"/>
              <a:pPr>
                <a:spcBef>
                  <a:spcPct val="0"/>
                </a:spcBef>
                <a:buFontTx/>
                <a:buNone/>
              </a:pPr>
              <a:t>27</a:t>
            </a:fld>
            <a:endParaRPr lang="en-US" altLang="zh-CN"/>
          </a:p>
        </p:txBody>
      </p:sp>
    </p:spTree>
    <p:extLst>
      <p:ext uri="{BB962C8B-B14F-4D97-AF65-F5344CB8AC3E}">
        <p14:creationId xmlns:p14="http://schemas.microsoft.com/office/powerpoint/2010/main" val="1592914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28</a:t>
            </a:fld>
            <a:endParaRPr lang="en-US" altLang="zh-CN"/>
          </a:p>
        </p:txBody>
      </p:sp>
    </p:spTree>
    <p:extLst>
      <p:ext uri="{BB962C8B-B14F-4D97-AF65-F5344CB8AC3E}">
        <p14:creationId xmlns:p14="http://schemas.microsoft.com/office/powerpoint/2010/main" val="3628480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29</a:t>
            </a:fld>
            <a:endParaRPr lang="en-US" altLang="zh-CN"/>
          </a:p>
        </p:txBody>
      </p:sp>
    </p:spTree>
    <p:extLst>
      <p:ext uri="{BB962C8B-B14F-4D97-AF65-F5344CB8AC3E}">
        <p14:creationId xmlns:p14="http://schemas.microsoft.com/office/powerpoint/2010/main" val="1779875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30</a:t>
            </a:fld>
            <a:endParaRPr lang="en-US" altLang="zh-CN"/>
          </a:p>
        </p:txBody>
      </p:sp>
    </p:spTree>
    <p:extLst>
      <p:ext uri="{BB962C8B-B14F-4D97-AF65-F5344CB8AC3E}">
        <p14:creationId xmlns:p14="http://schemas.microsoft.com/office/powerpoint/2010/main" val="3687377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31</a:t>
            </a:fld>
            <a:endParaRPr lang="en-US" altLang="zh-CN"/>
          </a:p>
        </p:txBody>
      </p:sp>
    </p:spTree>
    <p:extLst>
      <p:ext uri="{BB962C8B-B14F-4D97-AF65-F5344CB8AC3E}">
        <p14:creationId xmlns:p14="http://schemas.microsoft.com/office/powerpoint/2010/main" val="784723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32</a:t>
            </a:fld>
            <a:endParaRPr lang="en-US" altLang="zh-CN"/>
          </a:p>
        </p:txBody>
      </p:sp>
    </p:spTree>
    <p:extLst>
      <p:ext uri="{BB962C8B-B14F-4D97-AF65-F5344CB8AC3E}">
        <p14:creationId xmlns:p14="http://schemas.microsoft.com/office/powerpoint/2010/main" val="3570595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34</a:t>
            </a:fld>
            <a:endParaRPr lang="en-US" altLang="zh-CN"/>
          </a:p>
        </p:txBody>
      </p:sp>
    </p:spTree>
    <p:extLst>
      <p:ext uri="{BB962C8B-B14F-4D97-AF65-F5344CB8AC3E}">
        <p14:creationId xmlns:p14="http://schemas.microsoft.com/office/powerpoint/2010/main" val="70841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3</a:t>
            </a:fld>
            <a:endParaRPr lang="en-US" altLang="zh-CN"/>
          </a:p>
        </p:txBody>
      </p:sp>
    </p:spTree>
    <p:extLst>
      <p:ext uri="{BB962C8B-B14F-4D97-AF65-F5344CB8AC3E}">
        <p14:creationId xmlns:p14="http://schemas.microsoft.com/office/powerpoint/2010/main" val="1931842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tabLst/>
              <a:defRPr/>
            </a:pPr>
            <a:endParaRPr lang="zh-CN" altLang="en-US" sz="2000" dirty="0" smtClean="0">
              <a:solidFill>
                <a:schemeClr val="tx2"/>
              </a:solidFill>
              <a:latin typeface="华文新魏" panose="02010800040101010101" pitchFamily="2" charset="-122"/>
              <a:ea typeface="华文新魏" panose="02010800040101010101" pitchFamily="2" charset="-122"/>
            </a:endParaRP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37</a:t>
            </a:fld>
            <a:endParaRPr lang="en-US" altLang="zh-CN" dirty="0"/>
          </a:p>
        </p:txBody>
      </p:sp>
    </p:spTree>
    <p:extLst>
      <p:ext uri="{BB962C8B-B14F-4D97-AF65-F5344CB8AC3E}">
        <p14:creationId xmlns:p14="http://schemas.microsoft.com/office/powerpoint/2010/main" val="2723410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38</a:t>
            </a:fld>
            <a:endParaRPr lang="en-US" altLang="zh-CN"/>
          </a:p>
        </p:txBody>
      </p:sp>
    </p:spTree>
    <p:extLst>
      <p:ext uri="{BB962C8B-B14F-4D97-AF65-F5344CB8AC3E}">
        <p14:creationId xmlns:p14="http://schemas.microsoft.com/office/powerpoint/2010/main" val="2035154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39</a:t>
            </a:fld>
            <a:endParaRPr lang="en-US" altLang="zh-CN"/>
          </a:p>
        </p:txBody>
      </p:sp>
    </p:spTree>
    <p:extLst>
      <p:ext uri="{BB962C8B-B14F-4D97-AF65-F5344CB8AC3E}">
        <p14:creationId xmlns:p14="http://schemas.microsoft.com/office/powerpoint/2010/main" val="1382376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40</a:t>
            </a:fld>
            <a:endParaRPr lang="en-US" altLang="zh-CN"/>
          </a:p>
        </p:txBody>
      </p:sp>
    </p:spTree>
    <p:extLst>
      <p:ext uri="{BB962C8B-B14F-4D97-AF65-F5344CB8AC3E}">
        <p14:creationId xmlns:p14="http://schemas.microsoft.com/office/powerpoint/2010/main" val="2919115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41</a:t>
            </a:fld>
            <a:endParaRPr lang="en-US" altLang="zh-CN"/>
          </a:p>
        </p:txBody>
      </p:sp>
    </p:spTree>
    <p:extLst>
      <p:ext uri="{BB962C8B-B14F-4D97-AF65-F5344CB8AC3E}">
        <p14:creationId xmlns:p14="http://schemas.microsoft.com/office/powerpoint/2010/main" val="1567514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43</a:t>
            </a:fld>
            <a:endParaRPr lang="en-US" altLang="zh-CN"/>
          </a:p>
        </p:txBody>
      </p:sp>
    </p:spTree>
    <p:extLst>
      <p:ext uri="{BB962C8B-B14F-4D97-AF65-F5344CB8AC3E}">
        <p14:creationId xmlns:p14="http://schemas.microsoft.com/office/powerpoint/2010/main" val="39000193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46</a:t>
            </a:fld>
            <a:endParaRPr lang="en-US" altLang="zh-CN"/>
          </a:p>
        </p:txBody>
      </p:sp>
    </p:spTree>
    <p:extLst>
      <p:ext uri="{BB962C8B-B14F-4D97-AF65-F5344CB8AC3E}">
        <p14:creationId xmlns:p14="http://schemas.microsoft.com/office/powerpoint/2010/main" val="33256533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48</a:t>
            </a:fld>
            <a:endParaRPr lang="en-US" altLang="zh-CN"/>
          </a:p>
        </p:txBody>
      </p:sp>
    </p:spTree>
    <p:extLst>
      <p:ext uri="{BB962C8B-B14F-4D97-AF65-F5344CB8AC3E}">
        <p14:creationId xmlns:p14="http://schemas.microsoft.com/office/powerpoint/2010/main" val="815536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spcBef>
                <a:spcPct val="50000"/>
              </a:spcBef>
            </a:pPr>
            <a:endParaRPr lang="en-US" altLang="zh-CN" b="1" smtClean="0">
              <a:latin typeface="楷体_GB2312"/>
            </a:endParaRPr>
          </a:p>
          <a:p>
            <a:pPr eaLnBrk="1" hangingPunct="1">
              <a:spcBef>
                <a:spcPct val="50000"/>
              </a:spcBef>
            </a:pPr>
            <a:endParaRPr lang="en-US" altLang="zh-CN" smtClean="0">
              <a:latin typeface="楷体_GB2312"/>
            </a:endParaRPr>
          </a:p>
        </p:txBody>
      </p:sp>
      <p:sp>
        <p:nvSpPr>
          <p:cNvPr id="83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226D6CC5-D7C5-43FA-AFF1-EA87749B794C}" type="slidenum">
              <a:rPr lang="en-US" altLang="zh-CN"/>
              <a:pPr eaLnBrk="1" hangingPunct="1">
                <a:spcBef>
                  <a:spcPct val="0"/>
                </a:spcBef>
                <a:buFontTx/>
                <a:buNone/>
              </a:pPr>
              <a:t>49</a:t>
            </a:fld>
            <a:endParaRPr lang="en-US" altLang="zh-CN"/>
          </a:p>
        </p:txBody>
      </p:sp>
    </p:spTree>
    <p:extLst>
      <p:ext uri="{BB962C8B-B14F-4D97-AF65-F5344CB8AC3E}">
        <p14:creationId xmlns:p14="http://schemas.microsoft.com/office/powerpoint/2010/main" val="3167761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51</a:t>
            </a:fld>
            <a:endParaRPr lang="en-US" altLang="zh-CN"/>
          </a:p>
        </p:txBody>
      </p:sp>
    </p:spTree>
    <p:extLst>
      <p:ext uri="{BB962C8B-B14F-4D97-AF65-F5344CB8AC3E}">
        <p14:creationId xmlns:p14="http://schemas.microsoft.com/office/powerpoint/2010/main" val="212923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4</a:t>
            </a:fld>
            <a:endParaRPr lang="en-US" altLang="zh-CN"/>
          </a:p>
        </p:txBody>
      </p:sp>
    </p:spTree>
    <p:extLst>
      <p:ext uri="{BB962C8B-B14F-4D97-AF65-F5344CB8AC3E}">
        <p14:creationId xmlns:p14="http://schemas.microsoft.com/office/powerpoint/2010/main" val="1356317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52</a:t>
            </a:fld>
            <a:endParaRPr lang="en-US" altLang="zh-CN"/>
          </a:p>
        </p:txBody>
      </p:sp>
    </p:spTree>
    <p:extLst>
      <p:ext uri="{BB962C8B-B14F-4D97-AF65-F5344CB8AC3E}">
        <p14:creationId xmlns:p14="http://schemas.microsoft.com/office/powerpoint/2010/main" val="28484288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53</a:t>
            </a:fld>
            <a:endParaRPr lang="en-US" altLang="zh-CN"/>
          </a:p>
        </p:txBody>
      </p:sp>
    </p:spTree>
    <p:extLst>
      <p:ext uri="{BB962C8B-B14F-4D97-AF65-F5344CB8AC3E}">
        <p14:creationId xmlns:p14="http://schemas.microsoft.com/office/powerpoint/2010/main" val="3946845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54</a:t>
            </a:fld>
            <a:endParaRPr lang="en-US" altLang="zh-CN"/>
          </a:p>
        </p:txBody>
      </p:sp>
    </p:spTree>
    <p:extLst>
      <p:ext uri="{BB962C8B-B14F-4D97-AF65-F5344CB8AC3E}">
        <p14:creationId xmlns:p14="http://schemas.microsoft.com/office/powerpoint/2010/main" val="4143661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58</a:t>
            </a:fld>
            <a:endParaRPr lang="en-US" altLang="zh-CN"/>
          </a:p>
        </p:txBody>
      </p:sp>
    </p:spTree>
    <p:extLst>
      <p:ext uri="{BB962C8B-B14F-4D97-AF65-F5344CB8AC3E}">
        <p14:creationId xmlns:p14="http://schemas.microsoft.com/office/powerpoint/2010/main" val="20808492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59</a:t>
            </a:fld>
            <a:endParaRPr lang="en-US" altLang="zh-CN"/>
          </a:p>
        </p:txBody>
      </p:sp>
    </p:spTree>
    <p:extLst>
      <p:ext uri="{BB962C8B-B14F-4D97-AF65-F5344CB8AC3E}">
        <p14:creationId xmlns:p14="http://schemas.microsoft.com/office/powerpoint/2010/main" val="31539007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60</a:t>
            </a:fld>
            <a:endParaRPr lang="en-US" altLang="zh-CN"/>
          </a:p>
        </p:txBody>
      </p:sp>
    </p:spTree>
    <p:extLst>
      <p:ext uri="{BB962C8B-B14F-4D97-AF65-F5344CB8AC3E}">
        <p14:creationId xmlns:p14="http://schemas.microsoft.com/office/powerpoint/2010/main" val="7158219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61</a:t>
            </a:fld>
            <a:endParaRPr lang="en-US" altLang="zh-CN"/>
          </a:p>
        </p:txBody>
      </p:sp>
    </p:spTree>
    <p:extLst>
      <p:ext uri="{BB962C8B-B14F-4D97-AF65-F5344CB8AC3E}">
        <p14:creationId xmlns:p14="http://schemas.microsoft.com/office/powerpoint/2010/main" val="26924885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62</a:t>
            </a:fld>
            <a:endParaRPr lang="en-US" altLang="zh-CN"/>
          </a:p>
        </p:txBody>
      </p:sp>
    </p:spTree>
    <p:extLst>
      <p:ext uri="{BB962C8B-B14F-4D97-AF65-F5344CB8AC3E}">
        <p14:creationId xmlns:p14="http://schemas.microsoft.com/office/powerpoint/2010/main" val="27232720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63</a:t>
            </a:fld>
            <a:endParaRPr lang="en-US" altLang="zh-CN"/>
          </a:p>
        </p:txBody>
      </p:sp>
    </p:spTree>
    <p:extLst>
      <p:ext uri="{BB962C8B-B14F-4D97-AF65-F5344CB8AC3E}">
        <p14:creationId xmlns:p14="http://schemas.microsoft.com/office/powerpoint/2010/main" val="12012712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64</a:t>
            </a:fld>
            <a:endParaRPr lang="en-US" altLang="zh-CN"/>
          </a:p>
        </p:txBody>
      </p:sp>
    </p:spTree>
    <p:extLst>
      <p:ext uri="{BB962C8B-B14F-4D97-AF65-F5344CB8AC3E}">
        <p14:creationId xmlns:p14="http://schemas.microsoft.com/office/powerpoint/2010/main" val="246595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5</a:t>
            </a:fld>
            <a:endParaRPr lang="en-US" altLang="zh-CN"/>
          </a:p>
        </p:txBody>
      </p:sp>
    </p:spTree>
    <p:extLst>
      <p:ext uri="{BB962C8B-B14F-4D97-AF65-F5344CB8AC3E}">
        <p14:creationId xmlns:p14="http://schemas.microsoft.com/office/powerpoint/2010/main" val="1739315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panose="020B0604020202020204" pitchFamily="34" charset="0"/>
              </a:rPr>
              <a:t>函数的名字和位置确定下来，函数的接口定义就完成了，对于调用者，只需要知道如何传递正确的参数和函数返回什么样的值就够了</a:t>
            </a:r>
            <a:br>
              <a:rPr lang="zh-CN" altLang="en-US" dirty="0" smtClean="0">
                <a:latin typeface="Arial" panose="020B0604020202020204" pitchFamily="34" charset="0"/>
              </a:rPr>
            </a:br>
            <a:r>
              <a:rPr lang="en-US" altLang="zh-CN" dirty="0" smtClean="0">
                <a:latin typeface="Arial" panose="020B0604020202020204" pitchFamily="34" charset="0"/>
              </a:rPr>
              <a:t>Python</a:t>
            </a:r>
            <a:r>
              <a:rPr lang="zh-CN" altLang="en-US" dirty="0" smtClean="0">
                <a:latin typeface="Arial" panose="020B0604020202020204" pitchFamily="34" charset="0"/>
              </a:rPr>
              <a:t>函数定义简单，但灵活，参数可以有多种定义方式：默认参数、关键字参数和可变参数</a:t>
            </a:r>
            <a:endParaRPr lang="en-US" altLang="zh-CN" dirty="0" smtClean="0">
              <a:latin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67</a:t>
            </a:fld>
            <a:endParaRPr lang="en-US" altLang="zh-CN"/>
          </a:p>
        </p:txBody>
      </p:sp>
    </p:spTree>
    <p:extLst>
      <p:ext uri="{BB962C8B-B14F-4D97-AF65-F5344CB8AC3E}">
        <p14:creationId xmlns:p14="http://schemas.microsoft.com/office/powerpoint/2010/main" val="20351267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69</a:t>
            </a:fld>
            <a:endParaRPr lang="en-US" altLang="zh-CN"/>
          </a:p>
        </p:txBody>
      </p:sp>
    </p:spTree>
    <p:extLst>
      <p:ext uri="{BB962C8B-B14F-4D97-AF65-F5344CB8AC3E}">
        <p14:creationId xmlns:p14="http://schemas.microsoft.com/office/powerpoint/2010/main" val="1657398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50000"/>
              </a:spcBef>
            </a:pPr>
            <a:r>
              <a:rPr lang="zh-CN" altLang="en-US" dirty="0" smtClean="0">
                <a:latin typeface="Arial" panose="020B0604020202020204" pitchFamily="34" charset="0"/>
              </a:rPr>
              <a:t>当传递参数个数不确定的时候我们可以考虑传递</a:t>
            </a:r>
            <a:r>
              <a:rPr lang="en-US" altLang="zh-CN" dirty="0" smtClean="0">
                <a:latin typeface="Arial" panose="020B0604020202020204" pitchFamily="34" charset="0"/>
              </a:rPr>
              <a:t>list</a:t>
            </a:r>
            <a:r>
              <a:rPr lang="zh-CN" altLang="en-US" dirty="0" smtClean="0">
                <a:latin typeface="Arial" panose="020B0604020202020204" pitchFamily="34" charset="0"/>
              </a:rPr>
              <a:t>或</a:t>
            </a:r>
            <a:r>
              <a:rPr lang="en-US" altLang="zh-CN" dirty="0" smtClean="0">
                <a:latin typeface="Arial" panose="020B0604020202020204" pitchFamily="34" charset="0"/>
              </a:rPr>
              <a:t>tuple</a:t>
            </a:r>
            <a:r>
              <a:rPr lang="zh-CN" altLang="en-US" dirty="0" smtClean="0">
                <a:latin typeface="Arial" panose="020B0604020202020204" pitchFamily="34" charset="0"/>
              </a:rPr>
              <a:t>，但是使用可变参数更为简化</a:t>
            </a:r>
            <a:br>
              <a:rPr lang="zh-CN" altLang="en-US" dirty="0" smtClean="0">
                <a:latin typeface="Arial" panose="020B0604020202020204" pitchFamily="34" charset="0"/>
              </a:rPr>
            </a:br>
            <a:r>
              <a:rPr lang="zh-CN" altLang="en-US" dirty="0" smtClean="0">
                <a:latin typeface="Arial" panose="020B0604020202020204" pitchFamily="34" charset="0"/>
              </a:rPr>
              <a:t>可变参数的定义，只需要在参数前面加一个*，然后通过循环遍历传递给函数的参数即可</a:t>
            </a:r>
            <a:endParaRPr lang="en-US" altLang="zh-CN" dirty="0" smtClean="0">
              <a:latin typeface="Arial" panose="020B0604020202020204" pitchFamily="34" charset="0"/>
            </a:endParaRPr>
          </a:p>
          <a:p>
            <a:pPr eaLnBrk="1" hangingPunct="1">
              <a:spcBef>
                <a:spcPct val="50000"/>
              </a:spcBef>
            </a:pPr>
            <a:r>
              <a:rPr lang="zh-CN" altLang="en-US" dirty="0" smtClean="0">
                <a:latin typeface="Arial" panose="020B0604020202020204" pitchFamily="34" charset="0"/>
              </a:rPr>
              <a:t>对于</a:t>
            </a:r>
            <a:r>
              <a:rPr lang="en-US" altLang="zh-CN" dirty="0" smtClean="0">
                <a:latin typeface="Arial" panose="020B0604020202020204" pitchFamily="34" charset="0"/>
              </a:rPr>
              <a:t>list</a:t>
            </a:r>
            <a:r>
              <a:rPr lang="zh-CN" altLang="en-US" dirty="0" smtClean="0">
                <a:latin typeface="Arial" panose="020B0604020202020204" pitchFamily="34" charset="0"/>
              </a:rPr>
              <a:t>或</a:t>
            </a:r>
            <a:r>
              <a:rPr lang="en-US" altLang="zh-CN" dirty="0" smtClean="0">
                <a:latin typeface="Arial" panose="020B0604020202020204" pitchFamily="34" charset="0"/>
              </a:rPr>
              <a:t>tuple</a:t>
            </a:r>
            <a:r>
              <a:rPr lang="zh-CN" altLang="en-US" dirty="0" smtClean="0">
                <a:latin typeface="Arial" panose="020B0604020202020204" pitchFamily="34" charset="0"/>
              </a:rPr>
              <a:t>传递到可变参数中，在传递时在参数前加上*即可</a:t>
            </a:r>
            <a:endParaRPr lang="en-US" altLang="zh-CN" dirty="0" smtClean="0">
              <a:latin typeface="楷体_GB2312" pitchFamily="49" charset="-122"/>
            </a:endParaRPr>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70</a:t>
            </a:fld>
            <a:endParaRPr lang="en-US" altLang="zh-CN"/>
          </a:p>
        </p:txBody>
      </p:sp>
    </p:spTree>
    <p:extLst>
      <p:ext uri="{BB962C8B-B14F-4D97-AF65-F5344CB8AC3E}">
        <p14:creationId xmlns:p14="http://schemas.microsoft.com/office/powerpoint/2010/main" val="22766830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71</a:t>
            </a:fld>
            <a:endParaRPr lang="en-US" altLang="zh-CN"/>
          </a:p>
        </p:txBody>
      </p:sp>
    </p:spTree>
    <p:extLst>
      <p:ext uri="{BB962C8B-B14F-4D97-AF65-F5344CB8AC3E}">
        <p14:creationId xmlns:p14="http://schemas.microsoft.com/office/powerpoint/2010/main" val="4737067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72</a:t>
            </a:fld>
            <a:endParaRPr lang="en-US" altLang="zh-CN"/>
          </a:p>
        </p:txBody>
      </p:sp>
    </p:spTree>
    <p:extLst>
      <p:ext uri="{BB962C8B-B14F-4D97-AF65-F5344CB8AC3E}">
        <p14:creationId xmlns:p14="http://schemas.microsoft.com/office/powerpoint/2010/main" val="9657594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6CE8C4E-4E2B-4FAA-924F-F78D103AAC5D}" type="slidenum">
              <a:rPr lang="en-US" altLang="zh-CN" smtClean="0"/>
              <a:pPr>
                <a:defRPr/>
              </a:pPr>
              <a:t>73</a:t>
            </a:fld>
            <a:endParaRPr lang="en-US" altLang="zh-CN"/>
          </a:p>
        </p:txBody>
      </p:sp>
    </p:spTree>
    <p:extLst>
      <p:ext uri="{BB962C8B-B14F-4D97-AF65-F5344CB8AC3E}">
        <p14:creationId xmlns:p14="http://schemas.microsoft.com/office/powerpoint/2010/main" val="27636558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lvl="0" eaLnBrk="1" hangingPunct="1">
              <a:spcBef>
                <a:spcPct val="50000"/>
              </a:spcBef>
              <a:buFont typeface="Wingdings" panose="05000000000000000000" pitchFamily="2" charset="2"/>
              <a:buNone/>
            </a:pPr>
            <a:endParaRPr lang="en-US" altLang="zh-CN" sz="2000" dirty="0">
              <a:latin typeface="楷体_GB2312"/>
            </a:endParaRP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75</a:t>
            </a:fld>
            <a:endParaRPr lang="en-US" altLang="zh-CN" dirty="0"/>
          </a:p>
        </p:txBody>
      </p:sp>
    </p:spTree>
    <p:extLst>
      <p:ext uri="{BB962C8B-B14F-4D97-AF65-F5344CB8AC3E}">
        <p14:creationId xmlns:p14="http://schemas.microsoft.com/office/powerpoint/2010/main" val="16467446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lvl="0" eaLnBrk="1" hangingPunct="1">
              <a:spcBef>
                <a:spcPct val="50000"/>
              </a:spcBef>
              <a:buFont typeface="Wingdings" panose="05000000000000000000" pitchFamily="2" charset="2"/>
              <a:buNone/>
            </a:pPr>
            <a:endParaRPr lang="en-US" altLang="zh-CN" sz="2000" dirty="0">
              <a:latin typeface="楷体_GB2312"/>
            </a:endParaRP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76</a:t>
            </a:fld>
            <a:endParaRPr lang="en-US" altLang="zh-CN" dirty="0"/>
          </a:p>
        </p:txBody>
      </p:sp>
    </p:spTree>
    <p:extLst>
      <p:ext uri="{BB962C8B-B14F-4D97-AF65-F5344CB8AC3E}">
        <p14:creationId xmlns:p14="http://schemas.microsoft.com/office/powerpoint/2010/main" val="8132498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tabLst/>
              <a:defRPr/>
            </a:pPr>
            <a:r>
              <a:rPr lang="zh-CN" altLang="en-US" sz="2000" dirty="0" smtClean="0">
                <a:solidFill>
                  <a:schemeClr val="tx2"/>
                </a:solidFill>
                <a:latin typeface="华文新魏" panose="02010800040101010101" pitchFamily="2" charset="-122"/>
                <a:ea typeface="华文新魏" panose="02010800040101010101" pitchFamily="2" charset="-122"/>
              </a:rPr>
              <a:t>以</a:t>
            </a:r>
            <a:r>
              <a:rPr lang="en-US" altLang="zh-CN" sz="2000" dirty="0" smtClean="0">
                <a:solidFill>
                  <a:schemeClr val="tx2"/>
                </a:solidFill>
                <a:latin typeface="华文新魏" panose="02010800040101010101" pitchFamily="2" charset="-122"/>
                <a:ea typeface="华文新魏" panose="02010800040101010101" pitchFamily="2" charset="-122"/>
              </a:rPr>
              <a:t>split(",")</a:t>
            </a:r>
            <a:r>
              <a:rPr lang="zh-CN" altLang="en-US" sz="2000" dirty="0" smtClean="0">
                <a:solidFill>
                  <a:schemeClr val="tx2"/>
                </a:solidFill>
                <a:latin typeface="华文新魏" panose="02010800040101010101" pitchFamily="2" charset="-122"/>
                <a:ea typeface="华文新魏" panose="02010800040101010101" pitchFamily="2" charset="-122"/>
              </a:rPr>
              <a:t>方法从</a:t>
            </a:r>
            <a:r>
              <a:rPr lang="en-US" altLang="zh-CN" sz="2000" dirty="0" smtClean="0">
                <a:solidFill>
                  <a:schemeClr val="tx2"/>
                </a:solidFill>
                <a:latin typeface="华文新魏" panose="02010800040101010101" pitchFamily="2" charset="-122"/>
                <a:ea typeface="华文新魏" panose="02010800040101010101" pitchFamily="2" charset="-122"/>
              </a:rPr>
              <a:t>CSV</a:t>
            </a:r>
            <a:r>
              <a:rPr lang="zh-CN" altLang="en-US" sz="2000" dirty="0" smtClean="0">
                <a:solidFill>
                  <a:schemeClr val="tx2"/>
                </a:solidFill>
                <a:latin typeface="华文新魏" panose="02010800040101010101" pitchFamily="2" charset="-122"/>
                <a:ea typeface="华文新魏" panose="02010800040101010101" pitchFamily="2" charset="-122"/>
              </a:rPr>
              <a:t>文件中获得内容时，每行 最后一个元素后面包含了一个换行符（</a:t>
            </a:r>
            <a:r>
              <a:rPr lang="en-US" altLang="zh-CN" sz="2000" dirty="0" smtClean="0">
                <a:solidFill>
                  <a:schemeClr val="tx2"/>
                </a:solidFill>
                <a:latin typeface="华文新魏" panose="02010800040101010101" pitchFamily="2" charset="-122"/>
                <a:ea typeface="华文新魏" panose="02010800040101010101" pitchFamily="2" charset="-122"/>
              </a:rPr>
              <a:t>"\n"</a:t>
            </a:r>
            <a:r>
              <a:rPr lang="zh-CN" altLang="en-US" sz="2000" dirty="0" smtClean="0">
                <a:solidFill>
                  <a:schemeClr val="tx2"/>
                </a:solidFill>
                <a:latin typeface="华文新魏" panose="02010800040101010101" pitchFamily="2" charset="-122"/>
                <a:ea typeface="华文新魏" panose="02010800040101010101" pitchFamily="2" charset="-122"/>
              </a:rPr>
              <a:t>）。对于数据的表达和使用来说，这个换行符是多余的，可以通过使用字符 串的</a:t>
            </a:r>
            <a:r>
              <a:rPr lang="en-US" altLang="zh-CN" sz="2000" dirty="0" smtClean="0">
                <a:solidFill>
                  <a:schemeClr val="tx2"/>
                </a:solidFill>
                <a:latin typeface="华文新魏" panose="02010800040101010101" pitchFamily="2" charset="-122"/>
                <a:ea typeface="华文新魏" panose="02010800040101010101" pitchFamily="2" charset="-122"/>
              </a:rPr>
              <a:t>replace()</a:t>
            </a:r>
            <a:r>
              <a:rPr lang="zh-CN" altLang="en-US" sz="2000" dirty="0" smtClean="0">
                <a:solidFill>
                  <a:schemeClr val="tx2"/>
                </a:solidFill>
                <a:latin typeface="华文新魏" panose="02010800040101010101" pitchFamily="2" charset="-122"/>
                <a:ea typeface="华文新魏" panose="02010800040101010101" pitchFamily="2" charset="-122"/>
              </a:rPr>
              <a:t>方法将其去掉，如第</a:t>
            </a:r>
            <a:r>
              <a:rPr lang="en-US" altLang="zh-CN" sz="2000" dirty="0" smtClean="0">
                <a:solidFill>
                  <a:schemeClr val="tx2"/>
                </a:solidFill>
                <a:latin typeface="华文新魏" panose="02010800040101010101" pitchFamily="2" charset="-122"/>
                <a:ea typeface="华文新魏" panose="02010800040101010101" pitchFamily="2" charset="-122"/>
              </a:rPr>
              <a:t>4</a:t>
            </a:r>
            <a:r>
              <a:rPr lang="zh-CN" altLang="en-US" sz="2000" dirty="0" smtClean="0">
                <a:solidFill>
                  <a:schemeClr val="tx2"/>
                </a:solidFill>
                <a:latin typeface="华文新魏" panose="02010800040101010101" pitchFamily="2" charset="-122"/>
                <a:ea typeface="华文新魏" panose="02010800040101010101" pitchFamily="2" charset="-122"/>
              </a:rPr>
              <a:t>行。</a:t>
            </a: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77</a:t>
            </a:fld>
            <a:endParaRPr lang="en-US" altLang="zh-CN" dirty="0"/>
          </a:p>
        </p:txBody>
      </p:sp>
    </p:spTree>
    <p:extLst>
      <p:ext uri="{BB962C8B-B14F-4D97-AF65-F5344CB8AC3E}">
        <p14:creationId xmlns:p14="http://schemas.microsoft.com/office/powerpoint/2010/main" val="35975729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tabLst/>
              <a:defRPr/>
            </a:pPr>
            <a:endParaRPr lang="zh-CN" altLang="en-US" sz="2000" dirty="0" smtClean="0">
              <a:solidFill>
                <a:schemeClr val="tx2"/>
              </a:solidFill>
              <a:latin typeface="华文新魏" panose="02010800040101010101" pitchFamily="2" charset="-122"/>
              <a:ea typeface="华文新魏" panose="02010800040101010101" pitchFamily="2" charset="-122"/>
            </a:endParaRP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78</a:t>
            </a:fld>
            <a:endParaRPr lang="en-US" altLang="zh-CN" dirty="0"/>
          </a:p>
        </p:txBody>
      </p:sp>
    </p:spTree>
    <p:extLst>
      <p:ext uri="{BB962C8B-B14F-4D97-AF65-F5344CB8AC3E}">
        <p14:creationId xmlns:p14="http://schemas.microsoft.com/office/powerpoint/2010/main" val="181299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6</a:t>
            </a:fld>
            <a:endParaRPr lang="en-US" altLang="zh-CN"/>
          </a:p>
        </p:txBody>
      </p:sp>
    </p:spTree>
    <p:extLst>
      <p:ext uri="{BB962C8B-B14F-4D97-AF65-F5344CB8AC3E}">
        <p14:creationId xmlns:p14="http://schemas.microsoft.com/office/powerpoint/2010/main" val="3117109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tabLst/>
              <a:defRPr/>
            </a:pPr>
            <a:endParaRPr lang="zh-CN" altLang="en-US" sz="2000" dirty="0" smtClean="0">
              <a:solidFill>
                <a:schemeClr val="tx2"/>
              </a:solidFill>
              <a:latin typeface="华文新魏" panose="02010800040101010101" pitchFamily="2" charset="-122"/>
              <a:ea typeface="华文新魏" panose="02010800040101010101" pitchFamily="2" charset="-122"/>
            </a:endParaRPr>
          </a:p>
        </p:txBody>
      </p:sp>
      <p:sp>
        <p:nvSpPr>
          <p:cNvPr id="86020" name="灯片编号占位符 3"/>
          <p:cNvSpPr txBox="1">
            <a:spLocks noGrp="1"/>
          </p:cNvSpPr>
          <p:nvPr>
            <p:ph type="sldNum" sz="quarter"/>
          </p:nvPr>
        </p:nvSpPr>
        <p:spPr>
          <a:xfrm>
            <a:off x="3884613" y="9448800"/>
            <a:ext cx="2971800" cy="496888"/>
          </a:xfrm>
          <a:prstGeom prst="rect">
            <a:avLst/>
          </a:prstGeom>
          <a:noFill/>
          <a:ln w="9525">
            <a:noFill/>
          </a:ln>
        </p:spPr>
        <p:txBody>
          <a:bodyPr anchor="b"/>
          <a:lstStyle/>
          <a:p>
            <a:pPr lvl="0" algn="r" eaLnBrk="1" hangingPunct="1">
              <a:spcBef>
                <a:spcPct val="0"/>
              </a:spcBef>
              <a:buChar char="•"/>
            </a:pPr>
            <a:fld id="{9A0DB2DC-4C9A-4742-B13C-FB6460FD3503}" type="slidenum">
              <a:rPr lang="en-US" altLang="zh-CN" dirty="0"/>
              <a:t>80</a:t>
            </a:fld>
            <a:endParaRPr lang="en-US" altLang="zh-CN" dirty="0"/>
          </a:p>
        </p:txBody>
      </p:sp>
    </p:spTree>
    <p:extLst>
      <p:ext uri="{BB962C8B-B14F-4D97-AF65-F5344CB8AC3E}">
        <p14:creationId xmlns:p14="http://schemas.microsoft.com/office/powerpoint/2010/main" val="2776419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7</a:t>
            </a:fld>
            <a:endParaRPr lang="en-US" altLang="zh-CN"/>
          </a:p>
        </p:txBody>
      </p:sp>
    </p:spTree>
    <p:extLst>
      <p:ext uri="{BB962C8B-B14F-4D97-AF65-F5344CB8AC3E}">
        <p14:creationId xmlns:p14="http://schemas.microsoft.com/office/powerpoint/2010/main" val="147234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8</a:t>
            </a:fld>
            <a:endParaRPr lang="en-US" altLang="zh-CN"/>
          </a:p>
        </p:txBody>
      </p:sp>
    </p:spTree>
    <p:extLst>
      <p:ext uri="{BB962C8B-B14F-4D97-AF65-F5344CB8AC3E}">
        <p14:creationId xmlns:p14="http://schemas.microsoft.com/office/powerpoint/2010/main" val="1566767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t>9</a:t>
            </a:fld>
            <a:endParaRPr lang="en-US" altLang="zh-CN"/>
          </a:p>
        </p:txBody>
      </p:sp>
    </p:spTree>
    <p:extLst>
      <p:ext uri="{BB962C8B-B14F-4D97-AF65-F5344CB8AC3E}">
        <p14:creationId xmlns:p14="http://schemas.microsoft.com/office/powerpoint/2010/main" val="1268032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5" descr="snake-on-tre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3001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6" descr="2006-10-28_Python_in_60_Minutes"/>
          <p:cNvPicPr>
            <a:picLocks noChangeAspect="1" noChangeArrowheads="1"/>
          </p:cNvPicPr>
          <p:nvPr userDrawn="1"/>
        </p:nvPicPr>
        <p:blipFill>
          <a:blip r:embed="rId3">
            <a:extLst>
              <a:ext uri="{28A0092B-C50C-407E-A947-70E740481C1C}">
                <a14:useLocalDpi xmlns:a14="http://schemas.microsoft.com/office/drawing/2010/main" val="0"/>
              </a:ext>
            </a:extLst>
          </a:blip>
          <a:srcRect l="16304" t="68115" r="19565" b="1450"/>
          <a:stretch>
            <a:fillRect/>
          </a:stretch>
        </p:blipFill>
        <p:spPr bwMode="auto">
          <a:xfrm>
            <a:off x="1600200" y="741363"/>
            <a:ext cx="54102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
          <p:cNvSpPr>
            <a:spLocks noChangeArrowheads="1"/>
          </p:cNvSpPr>
          <p:nvPr userDrawn="1"/>
        </p:nvSpPr>
        <p:spPr bwMode="auto">
          <a:xfrm>
            <a:off x="1981200" y="4191000"/>
            <a:ext cx="5562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655" indent="-287655">
              <a:lnSpc>
                <a:spcPct val="102000"/>
              </a:lnSpc>
              <a:spcBef>
                <a:spcPct val="20000"/>
              </a:spcBef>
              <a:buClr>
                <a:srgbClr val="808080"/>
              </a:buClr>
              <a:buSzPct val="60000"/>
              <a:buFont typeface="Wingdings" panose="05000000000000000000" pitchFamily="2" charset="2"/>
              <a:buChar char="n"/>
            </a:pPr>
            <a:endParaRPr lang="en-GB" altLang="zh-CN" sz="1600"/>
          </a:p>
        </p:txBody>
      </p:sp>
      <p:sp>
        <p:nvSpPr>
          <p:cNvPr id="19468" name="Rectangle 12"/>
          <p:cNvSpPr>
            <a:spLocks noGrp="1" noChangeArrowheads="1"/>
          </p:cNvSpPr>
          <p:nvPr>
            <p:ph type="ctrTitle"/>
          </p:nvPr>
        </p:nvSpPr>
        <p:spPr>
          <a:xfrm>
            <a:off x="0" y="2743200"/>
            <a:ext cx="9144000" cy="1600200"/>
          </a:xfrm>
        </p:spPr>
        <p:txBody>
          <a:bodyPr anchor="ctr"/>
          <a:lstStyle>
            <a:lvl1pPr>
              <a:defRPr sz="4400" b="0">
                <a:effectLst>
                  <a:outerShdw blurRad="38100" dist="38100" dir="2700000" algn="tl">
                    <a:srgbClr val="000000"/>
                  </a:outerShdw>
                </a:effectLst>
                <a:latin typeface="Tahoma" panose="020B0604030504040204" pitchFamily="34" charset="0"/>
              </a:defRPr>
            </a:lvl1pPr>
          </a:lstStyle>
          <a:p>
            <a:pPr lvl="0"/>
            <a:r>
              <a:rPr lang="en-US" altLang="zh-CN" noProof="0" smtClean="0"/>
              <a:t>Click to edit Master title style</a:t>
            </a:r>
          </a:p>
        </p:txBody>
      </p:sp>
      <p:sp>
        <p:nvSpPr>
          <p:cNvPr id="6" name="Rectangle 16"/>
          <p:cNvSpPr>
            <a:spLocks noGrp="1" noChangeArrowheads="1"/>
          </p:cNvSpPr>
          <p:nvPr>
            <p:ph type="sldNum" sz="quarter" idx="10"/>
          </p:nvPr>
        </p:nvSpPr>
        <p:spPr>
          <a:xfrm>
            <a:off x="8686800" y="6486525"/>
            <a:ext cx="457200" cy="381000"/>
          </a:xfrm>
          <a:extLst>
            <a:ext uri="{909E8E84-426E-40DD-AFC4-6F175D3DCCD1}">
              <a14:hiddenFill xmlns:a14="http://schemas.microsoft.com/office/drawing/2010/main">
                <a:solidFill>
                  <a:schemeClr val="bg1"/>
                </a:solidFill>
              </a14:hiddenFill>
            </a:ext>
          </a:extLst>
        </p:spPr>
        <p:txBody>
          <a:bodyPr/>
          <a:lstStyle>
            <a:lvl1pPr>
              <a:defRPr>
                <a:solidFill>
                  <a:schemeClr val="bg1"/>
                </a:solidFill>
              </a:defRPr>
            </a:lvl1pPr>
          </a:lstStyle>
          <a:p>
            <a:pPr>
              <a:defRPr/>
            </a:pPr>
            <a:fld id="{83918BB4-D321-4424-A622-B27A36F7E38E}" type="slidenum">
              <a:rPr lang="en-US" altLang="zh-CN"/>
              <a:t>‹#›</a:t>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A04BE19C-1C45-4567-8A8A-9406161F96F9}" type="slidenum">
              <a:rPr lang="en-US" altLang="zh-CN"/>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52400"/>
            <a:ext cx="2286000" cy="6477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52400"/>
            <a:ext cx="6705600" cy="6477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462CA9B4-CDCB-4566-88E2-BDA381D85451}" type="slidenum">
              <a:rPr lang="en-US" altLang="zh-CN"/>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304800" y="304800"/>
            <a:ext cx="8305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
        <p:nvSpPr>
          <p:cNvPr id="2051" name="Line 8"/>
          <p:cNvSpPr/>
          <p:nvPr/>
        </p:nvSpPr>
        <p:spPr>
          <a:xfrm>
            <a:off x="381000" y="6400800"/>
            <a:ext cx="8229600" cy="0"/>
          </a:xfrm>
          <a:prstGeom prst="line">
            <a:avLst/>
          </a:prstGeom>
          <a:ln w="19050" cap="flat" cmpd="sng">
            <a:solidFill>
              <a:schemeClr val="accent1"/>
            </a:solidFill>
            <a:prstDash val="solid"/>
            <a:round/>
            <a:headEnd type="none" w="med" len="med"/>
            <a:tailEnd type="none" w="med" len="med"/>
          </a:ln>
        </p:spPr>
      </p:sp>
      <p:sp>
        <p:nvSpPr>
          <p:cNvPr id="147458" name="Rectangle 2"/>
          <p:cNvSpPr>
            <a:spLocks noGrp="1" noChangeArrowheads="1"/>
          </p:cNvSpPr>
          <p:nvPr>
            <p:ph type="ctrTitle"/>
          </p:nvPr>
        </p:nvSpPr>
        <p:spPr>
          <a:xfrm>
            <a:off x="914400" y="1524000"/>
            <a:ext cx="7623175" cy="1752600"/>
          </a:xfrm>
        </p:spPr>
        <p:txBody>
          <a:bodyPr/>
          <a:lstStyle>
            <a:lvl1pPr>
              <a:defRPr sz="5000"/>
            </a:lvl1pPr>
          </a:lstStyle>
          <a:p>
            <a:pPr fontAlgn="base"/>
            <a:r>
              <a:rPr lang="zh-CN" altLang="en-US" strike="noStrike" noProof="1"/>
              <a:t>单击此处编辑母版标题样式</a:t>
            </a:r>
          </a:p>
        </p:txBody>
      </p:sp>
      <p:sp>
        <p:nvSpPr>
          <p:cNvPr id="14745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fontAlgn="base"/>
            <a:r>
              <a:rPr lang="zh-CN" altLang="en-US" strike="noStrike" noProof="1"/>
              <a:t>单击此处编辑母版副标题样式</a:t>
            </a:r>
          </a:p>
        </p:txBody>
      </p:sp>
      <p:sp>
        <p:nvSpPr>
          <p:cNvPr id="9"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0"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algn="r" eaLnBrk="1" fontAlgn="base" hangingPunct="1"/>
            <a:fld id="{9A0DB2DC-4C9A-4742-B13C-FB6460FD3503}" type="slidenum">
              <a:rPr lang="en-US" altLang="zh-CN" sz="1200" noProof="1" dirty="0">
                <a:latin typeface="Arial" panose="020B0604020202020204" pitchFamily="34" charset="0"/>
                <a:ea typeface="宋体" panose="02010600030101010101" pitchFamily="2" charset="-122"/>
                <a:cs typeface="+mn-ea"/>
              </a:rPr>
              <a:t>‹#›</a:t>
            </a:fld>
            <a:endParaRPr lang="en-US" altLang="zh-CN" sz="1200" noProof="1"/>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12/20/2018</a:t>
            </a:fld>
            <a:endParaRPr lang="en-US" smtClean="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3694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729309F6-2AF1-4E63-8445-75C2F9CD3C08}" type="slidenum">
              <a:rPr lang="en-US" altLang="zh-CN"/>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p:txBody>
          <a:bodyPr/>
          <a:lstStyle>
            <a:lvl1pPr>
              <a:defRPr/>
            </a:lvl1pPr>
          </a:lstStyle>
          <a:p>
            <a:pPr>
              <a:defRPr/>
            </a:pPr>
            <a:fld id="{99C6C91B-8A2E-4DF2-9C18-E127D8444E7D}" type="slidenum">
              <a:rPr lang="en-US" altLang="zh-CN"/>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1066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p:txBody>
          <a:bodyPr/>
          <a:lstStyle>
            <a:lvl1pPr>
              <a:defRPr/>
            </a:lvl1pPr>
          </a:lstStyle>
          <a:p>
            <a:pPr>
              <a:defRPr/>
            </a:pPr>
            <a:fld id="{EF33F9A0-70B0-4791-B467-8E47A7F47708}" type="slidenum">
              <a:rPr lang="en-US" altLang="zh-CN"/>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p:txBody>
          <a:bodyPr/>
          <a:lstStyle>
            <a:lvl1pPr>
              <a:defRPr/>
            </a:lvl1pPr>
          </a:lstStyle>
          <a:p>
            <a:pPr>
              <a:defRPr/>
            </a:pPr>
            <a:fld id="{A0940661-D891-4990-A192-6FDE239059C6}" type="slidenum">
              <a:rPr lang="en-US" altLang="zh-CN"/>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p:txBody>
          <a:bodyPr/>
          <a:lstStyle>
            <a:lvl1pPr>
              <a:defRPr/>
            </a:lvl1pPr>
          </a:lstStyle>
          <a:p>
            <a:pPr>
              <a:defRPr/>
            </a:pPr>
            <a:fld id="{83D34018-9196-49BC-87BF-0FCEC58AA8FB}" type="slidenum">
              <a:rPr lang="en-US" altLang="zh-CN"/>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a:lvl1pPr>
          </a:lstStyle>
          <a:p>
            <a:pPr>
              <a:defRPr/>
            </a:pPr>
            <a:fld id="{83950D51-26C4-4C76-A245-B6BDADD0CFE9}" type="slidenum">
              <a:rPr lang="en-US" altLang="zh-CN"/>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p:txBody>
          <a:bodyPr/>
          <a:lstStyle>
            <a:lvl1pPr>
              <a:defRPr/>
            </a:lvl1pPr>
          </a:lstStyle>
          <a:p>
            <a:pPr>
              <a:defRPr/>
            </a:pPr>
            <a:fld id="{A9E2DB58-0D7F-4789-941E-576CF38E3057}" type="slidenum">
              <a:rPr lang="en-US" altLang="zh-CN"/>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p:txBody>
          <a:bodyPr/>
          <a:lstStyle>
            <a:lvl1pPr>
              <a:defRPr/>
            </a:lvl1pPr>
          </a:lstStyle>
          <a:p>
            <a:pPr>
              <a:defRPr/>
            </a:pPr>
            <a:fld id="{9491C427-30A2-45F2-8A1C-C067F59A1041}" type="slidenum">
              <a:rPr lang="en-US" altLang="zh-CN"/>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3"/>
          <p:cNvPicPr>
            <a:picLocks noChangeAspect="1" noChangeArrowheads="1"/>
          </p:cNvPicPr>
          <p:nvPr/>
        </p:nvPicPr>
        <p:blipFill>
          <a:blip r:embed="rId15" cstate="print">
            <a:extLst>
              <a:ext uri="{28A0092B-C50C-407E-A947-70E740481C1C}">
                <a14:useLocalDpi xmlns:a14="http://schemas.microsoft.com/office/drawing/2010/main" val="0"/>
              </a:ext>
            </a:extLst>
          </a:blip>
          <a:srcRect l="22728" b="36090"/>
          <a:stretch>
            <a:fillRect/>
          </a:stretch>
        </p:blipFill>
        <p:spPr bwMode="auto">
          <a:xfrm>
            <a:off x="0" y="6048375"/>
            <a:ext cx="12954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9"/>
          <p:cNvSpPr>
            <a:spLocks noGrp="1" noChangeArrowheads="1"/>
          </p:cNvSpPr>
          <p:nvPr>
            <p:ph type="title"/>
          </p:nvPr>
        </p:nvSpPr>
        <p:spPr bwMode="auto">
          <a:xfrm>
            <a:off x="152400" y="152400"/>
            <a:ext cx="8853488" cy="83820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en-US" altLang="zh-CN" smtClean="0"/>
              <a:t>Click to edit Master title style</a:t>
            </a:r>
          </a:p>
        </p:txBody>
      </p:sp>
      <p:sp>
        <p:nvSpPr>
          <p:cNvPr id="1028" name="Rectangle 10"/>
          <p:cNvSpPr>
            <a:spLocks noGrp="1" noChangeArrowheads="1"/>
          </p:cNvSpPr>
          <p:nvPr>
            <p:ph type="body" idx="1"/>
          </p:nvPr>
        </p:nvSpPr>
        <p:spPr bwMode="auto">
          <a:xfrm>
            <a:off x="0" y="1066800"/>
            <a:ext cx="9144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8445" name="Rectangle 13"/>
          <p:cNvSpPr>
            <a:spLocks noGrp="1" noChangeArrowheads="1"/>
          </p:cNvSpPr>
          <p:nvPr>
            <p:ph type="sldNum" sz="quarter" idx="4"/>
          </p:nvPr>
        </p:nvSpPr>
        <p:spPr bwMode="auto">
          <a:xfrm>
            <a:off x="7772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ClrTx/>
              <a:buSzTx/>
              <a:buFontTx/>
              <a:buNone/>
              <a:defRPr sz="1400">
                <a:latin typeface="Tahoma" panose="020B0604030504040204" pitchFamily="34" charset="0"/>
                <a:ea typeface="宋体" panose="02010600030101010101" pitchFamily="2" charset="-122"/>
              </a:defRPr>
            </a:lvl1pPr>
          </a:lstStyle>
          <a:p>
            <a:pPr>
              <a:defRPr/>
            </a:pPr>
            <a:fld id="{4F134754-8255-4B59-BF87-5324199B066B}"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hf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5pPr>
      <a:lvl6pPr marL="4572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6pPr>
      <a:lvl7pPr marL="9144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7pPr>
      <a:lvl8pPr marL="13716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8pPr>
      <a:lvl9pPr marL="18288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9pPr>
    </p:titleStyle>
    <p:body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6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7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7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sldNum" sz="quarter" idx="10"/>
          </p:nvPr>
        </p:nvSpPr>
        <p:spPr>
          <a:noFill/>
        </p:spPr>
        <p:txBody>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fld id="{E327C3F4-D18D-4ABD-9DAD-5682F3DA4882}" type="slidenum">
              <a:rPr lang="en-US" altLang="zh-CN" sz="1400" smtClean="0">
                <a:solidFill>
                  <a:schemeClr val="bg1"/>
                </a:solidFill>
                <a:latin typeface="Tahoma" panose="020B0604030504040204" pitchFamily="34" charset="0"/>
              </a:rPr>
              <a:t>1</a:t>
            </a:fld>
            <a:endParaRPr lang="en-US" altLang="zh-CN" sz="1400" smtClean="0">
              <a:solidFill>
                <a:schemeClr val="bg1"/>
              </a:solidFill>
              <a:latin typeface="Tahoma" panose="020B0604030504040204" pitchFamily="34" charset="0"/>
            </a:endParaRPr>
          </a:p>
        </p:txBody>
      </p:sp>
      <p:sp>
        <p:nvSpPr>
          <p:cNvPr id="1227783" name="Rectangle 7"/>
          <p:cNvSpPr>
            <a:spLocks noGrp="1" noChangeArrowheads="1"/>
          </p:cNvSpPr>
          <p:nvPr>
            <p:ph type="title"/>
          </p:nvPr>
        </p:nvSpPr>
        <p:spPr/>
        <p:txBody>
          <a:bodyPr/>
          <a:lstStyle/>
          <a:p>
            <a:pPr eaLnBrk="1" hangingPunct="1">
              <a:defRPr/>
            </a:pPr>
            <a:r>
              <a:rPr lang="zh-CN" altLang="en-US" dirty="0" smtClean="0">
                <a:ea typeface="宋体" charset="-122"/>
              </a:rPr>
              <a:t>第</a:t>
            </a:r>
            <a:r>
              <a:rPr lang="en-US" altLang="zh-CN" dirty="0" smtClean="0">
                <a:ea typeface="宋体" charset="-122"/>
              </a:rPr>
              <a:t>11</a:t>
            </a:r>
            <a:r>
              <a:rPr lang="zh-CN" altLang="en-US" dirty="0" smtClean="0">
                <a:ea typeface="宋体" charset="-122"/>
              </a:rPr>
              <a:t>讲：</a:t>
            </a:r>
            <a:r>
              <a:rPr lang="zh-CN" altLang="en-US" dirty="0">
                <a:ea typeface="宋体" charset="-122"/>
              </a:rPr>
              <a:t>基础编程</a:t>
            </a:r>
            <a:r>
              <a:rPr lang="zh-CN" altLang="en-US" dirty="0" smtClean="0">
                <a:ea typeface="宋体" charset="-122"/>
              </a:rPr>
              <a:t>练习串讲</a:t>
            </a:r>
            <a:endParaRPr lang="en-US" altLang="zh-CN" dirty="0">
              <a:ea typeface="宋体" panose="02010600030101010101" pitchFamily="2" charset="-122"/>
            </a:endParaRPr>
          </a:p>
        </p:txBody>
      </p:sp>
      <p:sp>
        <p:nvSpPr>
          <p:cNvPr id="3076" name="Text Box 10"/>
          <p:cNvSpPr txBox="1">
            <a:spLocks noChangeArrowheads="1"/>
          </p:cNvSpPr>
          <p:nvPr/>
        </p:nvSpPr>
        <p:spPr bwMode="auto">
          <a:xfrm>
            <a:off x="1297305" y="4724400"/>
            <a:ext cx="6017895" cy="106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150000"/>
              </a:lnSpc>
              <a:spcBef>
                <a:spcPts val="500"/>
              </a:spcBef>
              <a:buClr>
                <a:srgbClr val="800080"/>
              </a:buClr>
              <a:buSzPct val="55000"/>
              <a:buFont typeface="Wingdings" panose="05000000000000000000" pitchFamily="2" charset="2"/>
              <a:buNone/>
            </a:pPr>
            <a:r>
              <a:rPr lang="zh-CN" altLang="en-US" dirty="0">
                <a:latin typeface="黑体" panose="02010609060101010101" pitchFamily="49" charset="-122"/>
                <a:ea typeface="黑体" panose="02010609060101010101" pitchFamily="49" charset="-122"/>
              </a:rPr>
              <a:t>信息科学与技术学院 </a:t>
            </a:r>
            <a:r>
              <a:rPr lang="zh-CN" altLang="en-US" dirty="0" smtClean="0">
                <a:latin typeface="黑体" panose="02010609060101010101" pitchFamily="49" charset="-122"/>
                <a:ea typeface="黑体" panose="02010609060101010101" pitchFamily="49" charset="-122"/>
              </a:rPr>
              <a:t> </a:t>
            </a:r>
          </a:p>
          <a:p>
            <a:pPr algn="ctr" eaLnBrk="1" hangingPunct="1">
              <a:lnSpc>
                <a:spcPct val="150000"/>
              </a:lnSpc>
              <a:spcBef>
                <a:spcPts val="500"/>
              </a:spcBef>
              <a:buClr>
                <a:srgbClr val="800080"/>
              </a:buClr>
              <a:buSzPct val="55000"/>
              <a:buNone/>
            </a:pPr>
            <a:r>
              <a:rPr lang="zh-CN" altLang="en-US" dirty="0" smtClean="0">
                <a:latin typeface="黑体" panose="02010609060101010101" pitchFamily="49" charset="-122"/>
                <a:ea typeface="黑体" panose="02010609060101010101" pitchFamily="49" charset="-122"/>
                <a:sym typeface="+mn-ea"/>
              </a:rPr>
              <a:t>北京师范大学 </a:t>
            </a:r>
            <a:r>
              <a:rPr lang="en-US" altLang="zh-CN" dirty="0" smtClean="0">
                <a:latin typeface="黑体" panose="02010609060101010101" pitchFamily="49" charset="-122"/>
                <a:ea typeface="黑体" panose="02010609060101010101" pitchFamily="49" charset="-122"/>
              </a:rPr>
              <a:t>2018</a:t>
            </a:r>
            <a:r>
              <a:rPr lang="zh-CN" altLang="en-US" dirty="0" smtClean="0">
                <a:latin typeface="黑体" panose="02010609060101010101" pitchFamily="49" charset="-122"/>
                <a:ea typeface="黑体" panose="02010609060101010101" pitchFamily="49" charset="-122"/>
              </a:rPr>
              <a:t>年</a:t>
            </a:r>
            <a:r>
              <a:rPr lang="zh-CN" altLang="en-US" dirty="0">
                <a:latin typeface="黑体" panose="02010609060101010101" pitchFamily="49" charset="-122"/>
                <a:ea typeface="黑体" panose="02010609060101010101" pitchFamily="49" charset="-122"/>
              </a:rPr>
              <a:t>秋季</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a:t>
            </a:r>
            <a:r>
              <a:rPr lang="zh-CN" altLang="en-US" dirty="0" smtClean="0"/>
              <a:t>模块</a:t>
            </a:r>
            <a:r>
              <a:rPr lang="en-US" altLang="zh-CN" dirty="0" smtClean="0"/>
              <a:t>—</a:t>
            </a:r>
            <a:r>
              <a:rPr lang="zh-CN" altLang="en-US" dirty="0"/>
              <a:t>贪婪</a:t>
            </a:r>
            <a:r>
              <a:rPr lang="zh-CN" altLang="en-US" dirty="0" smtClean="0"/>
              <a:t>与非贪婪匹配</a:t>
            </a:r>
            <a:endParaRPr lang="zh-CN" altLang="en-US" dirty="0"/>
          </a:p>
        </p:txBody>
      </p:sp>
      <p:sp>
        <p:nvSpPr>
          <p:cNvPr id="3" name="Rectangle 1"/>
          <p:cNvSpPr>
            <a:spLocks noChangeArrowheads="1"/>
          </p:cNvSpPr>
          <p:nvPr/>
        </p:nvSpPr>
        <p:spPr bwMode="auto">
          <a:xfrm>
            <a:off x="304800" y="1143000"/>
            <a:ext cx="85344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宋体" panose="02010600030101010101" pitchFamily="2" charset="-122"/>
              </a:rPr>
              <a:t>re.findall(</a:t>
            </a:r>
            <a:r>
              <a:rPr kumimoji="0" lang="zh-CN" altLang="zh-CN" sz="1600" b="1" i="0" u="none" strike="noStrike" cap="none" normalizeH="0" baseline="0" dirty="0" smtClean="0">
                <a:ln>
                  <a:noFill/>
                </a:ln>
                <a:solidFill>
                  <a:srgbClr val="008080"/>
                </a:solidFill>
                <a:effectLst/>
                <a:latin typeface="宋体" panose="02010600030101010101" pitchFamily="2" charset="-122"/>
              </a:rPr>
              <a:t>“&lt;.+</a:t>
            </a:r>
            <a:r>
              <a:rPr kumimoji="0" lang="zh-CN" altLang="en-US" sz="1600" b="1" i="0" u="none" strike="noStrike" cap="none" normalizeH="0" baseline="0" dirty="0" smtClean="0">
                <a:ln>
                  <a:noFill/>
                </a:ln>
                <a:solidFill>
                  <a:srgbClr val="C00000"/>
                </a:solidFill>
                <a:effectLst/>
                <a:latin typeface="宋体" panose="02010600030101010101" pitchFamily="2" charset="-122"/>
              </a:rPr>
              <a:t>？</a:t>
            </a:r>
            <a:r>
              <a:rPr kumimoji="0" lang="zh-CN" altLang="zh-CN" sz="1600" b="1" i="0" u="none" strike="noStrike" cap="none" normalizeH="0" baseline="0" dirty="0" smtClean="0">
                <a:ln>
                  <a:noFill/>
                </a:ln>
                <a:solidFill>
                  <a:srgbClr val="008080"/>
                </a:solidFill>
                <a:effectLst/>
                <a:latin typeface="宋体" panose="02010600030101010101" pitchFamily="2" charset="-122"/>
              </a:rPr>
              <a:t>&gt;"</a:t>
            </a:r>
            <a:r>
              <a:rPr kumimoji="0" lang="zh-CN" altLang="zh-CN" sz="1600" b="0" i="0" u="none" strike="noStrike" cap="none" normalizeH="0" baseline="0" dirty="0" smtClean="0">
                <a:ln>
                  <a:noFill/>
                </a:ln>
                <a:solidFill>
                  <a:srgbClr val="000000"/>
                </a:solidFill>
                <a:effectLst/>
                <a:latin typeface="宋体" panose="02010600030101010101" pitchFamily="2" charset="-122"/>
              </a:rPr>
              <a:t>,</a:t>
            </a:r>
            <a:r>
              <a:rPr kumimoji="0" lang="zh-CN" altLang="zh-CN" sz="1600" b="1" i="0" u="none" strike="noStrike" cap="none" normalizeH="0" baseline="0" dirty="0" smtClean="0">
                <a:ln>
                  <a:noFill/>
                </a:ln>
                <a:solidFill>
                  <a:srgbClr val="008080"/>
                </a:solidFill>
                <a:effectLst/>
                <a:latin typeface="宋体" panose="02010600030101010101" pitchFamily="2" charset="-122"/>
              </a:rPr>
              <a:t>"&lt;book&gt;&lt;</a:t>
            </a:r>
            <a:r>
              <a:rPr kumimoji="0" lang="zh-CN" altLang="zh-CN" b="1" i="0" u="none" strike="noStrike" cap="none" normalizeH="0" baseline="0" dirty="0" smtClean="0">
                <a:ln>
                  <a:noFill/>
                </a:ln>
                <a:solidFill>
                  <a:srgbClr val="008080"/>
                </a:solidFill>
                <a:effectLst/>
                <a:latin typeface="宋体" panose="02010600030101010101" pitchFamily="2" charset="-122"/>
              </a:rPr>
              <a:t>title</a:t>
            </a:r>
            <a:r>
              <a:rPr kumimoji="0" lang="zh-CN" altLang="zh-CN" sz="1600" b="1" i="0" u="none" strike="noStrike" cap="none" normalizeH="0" baseline="0" dirty="0" smtClean="0">
                <a:ln>
                  <a:noFill/>
                </a:ln>
                <a:solidFill>
                  <a:srgbClr val="008080"/>
                </a:solidFill>
                <a:effectLst/>
                <a:latin typeface="宋体" panose="02010600030101010101" pitchFamily="2" charset="-122"/>
              </a:rPr>
              <a:t>&gt;Python&lt;/title&gt;&lt;author&gt;Jiang&lt;author&gt;&lt;/book&gt;"</a:t>
            </a:r>
            <a:r>
              <a:rPr kumimoji="0" lang="zh-CN" altLang="zh-CN" sz="1600" b="0" i="0" u="none" strike="noStrike" cap="none" normalizeH="0" baseline="0" dirty="0" smtClean="0">
                <a:ln>
                  <a:noFill/>
                </a:ln>
                <a:solidFill>
                  <a:srgbClr val="000000"/>
                </a:solidFill>
                <a:effectLst/>
                <a:latin typeface="宋体" panose="02010600030101010101" pitchFamily="2" charset="-122"/>
              </a:rPr>
              <a:t>)</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304800" y="1676400"/>
            <a:ext cx="8534400" cy="1938992"/>
          </a:xfrm>
          <a:prstGeom prst="rect">
            <a:avLst/>
          </a:prstGeom>
        </p:spPr>
        <p:txBody>
          <a:bodyPr wrap="square">
            <a:spAutoFit/>
          </a:bodyPr>
          <a:lstStyle/>
          <a:p>
            <a:r>
              <a:rPr lang="zh-CN" altLang="en-US" dirty="0"/>
              <a:t>“.+”匹配一个或多个字符（换行符除外），即匹配字符b并一直匹配其余的字符，直至换行符，匹配失败（.不匹配换行符）。然后试图匹配字符&gt;,匹配o失败，于是算法回溯，"&lt;.+"匹配"bo";然后试图匹配&gt;，匹配字符o失败，于是回溯，"&lt;.+”匹配"&lt;boo";然后试图匹配&gt;,匹配字符k失败，于是回溯；"&lt;.+"匹配"&lt;book",&gt;</a:t>
            </a:r>
            <a:r>
              <a:rPr lang="zh-CN" altLang="en-US" dirty="0" smtClean="0"/>
              <a:t>匹配</a:t>
            </a:r>
            <a:r>
              <a:rPr lang="zh-CN" altLang="en-US" dirty="0"/>
              <a:t>&gt;</a:t>
            </a:r>
            <a:r>
              <a:rPr lang="zh-CN" altLang="en-US" dirty="0" smtClean="0"/>
              <a:t>，</a:t>
            </a:r>
            <a:r>
              <a:rPr lang="zh-CN" altLang="en-US" dirty="0"/>
              <a:t>于是算法找到了一个匹配"&lt;book&gt;"</a:t>
            </a:r>
          </a:p>
        </p:txBody>
      </p:sp>
      <p:sp>
        <p:nvSpPr>
          <p:cNvPr id="7" name="矩形 6"/>
          <p:cNvSpPr/>
          <p:nvPr/>
        </p:nvSpPr>
        <p:spPr>
          <a:xfrm>
            <a:off x="304800" y="3810000"/>
            <a:ext cx="8610600" cy="1015663"/>
          </a:xfrm>
          <a:prstGeom prst="rect">
            <a:avLst/>
          </a:prstGeom>
        </p:spPr>
        <p:txBody>
          <a:bodyPr wrap="square">
            <a:spAutoFit/>
          </a:bodyPr>
          <a:lstStyle/>
          <a:p>
            <a:r>
              <a:rPr lang="zh-CN" altLang="en-US" dirty="0"/>
              <a:t>带？的非贪婪匹配算法的结果是：</a:t>
            </a:r>
            <a:br>
              <a:rPr lang="zh-CN" altLang="en-US" dirty="0"/>
            </a:br>
            <a:r>
              <a:rPr lang="en-US" altLang="zh-CN" dirty="0"/>
              <a:t>["&lt;book&gt;","&lt;title&gt;","&lt;/title&gt;","&lt;author&gt;","&lt;author&gt;","&lt;/book&gt;"] </a:t>
            </a:r>
          </a:p>
        </p:txBody>
      </p:sp>
    </p:spTree>
    <p:extLst>
      <p:ext uri="{BB962C8B-B14F-4D97-AF65-F5344CB8AC3E}">
        <p14:creationId xmlns:p14="http://schemas.microsoft.com/office/powerpoint/2010/main" val="326255133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a:t>
            </a:r>
            <a:r>
              <a:rPr lang="zh-CN" altLang="en-US" dirty="0" smtClean="0"/>
              <a:t>模块</a:t>
            </a:r>
            <a:endParaRPr lang="zh-CN" altLang="en-US" dirty="0"/>
          </a:p>
        </p:txBody>
      </p:sp>
      <p:sp>
        <p:nvSpPr>
          <p:cNvPr id="5" name="矩形 4"/>
          <p:cNvSpPr/>
          <p:nvPr/>
        </p:nvSpPr>
        <p:spPr>
          <a:xfrm>
            <a:off x="457200" y="1295400"/>
            <a:ext cx="8001000" cy="769441"/>
          </a:xfrm>
          <a:prstGeom prst="rect">
            <a:avLst/>
          </a:prstGeom>
        </p:spPr>
        <p:txBody>
          <a:bodyPr wrap="square">
            <a:spAutoFit/>
          </a:bodyPr>
          <a:lstStyle/>
          <a:p>
            <a:pPr marL="342900" indent="-342900">
              <a:buFont typeface="Arial" panose="020B0604020202020204" pitchFamily="34" charset="0"/>
              <a:buChar char="•"/>
            </a:pPr>
            <a:r>
              <a:rPr lang="en-US" altLang="zh-CN" sz="2200" b="1" dirty="0" err="1">
                <a:solidFill>
                  <a:srgbClr val="4F4F4F"/>
                </a:solidFill>
                <a:latin typeface="-apple-system"/>
              </a:rPr>
              <a:t>re.match</a:t>
            </a:r>
            <a:r>
              <a:rPr lang="en-US" altLang="zh-CN" sz="2200" dirty="0">
                <a:solidFill>
                  <a:srgbClr val="4F4F4F"/>
                </a:solidFill>
                <a:latin typeface="-apple-system"/>
              </a:rPr>
              <a:t> </a:t>
            </a:r>
            <a:r>
              <a:rPr lang="zh-CN" altLang="en-US" sz="2200" dirty="0">
                <a:solidFill>
                  <a:srgbClr val="4F4F4F"/>
                </a:solidFill>
                <a:latin typeface="-apple-system"/>
              </a:rPr>
              <a:t>尝试从字符串的起始位置匹配一个模式，如果不是起始位置匹配成功的话，</a:t>
            </a:r>
            <a:r>
              <a:rPr lang="en-US" altLang="zh-CN" sz="2200" dirty="0">
                <a:solidFill>
                  <a:srgbClr val="4F4F4F"/>
                </a:solidFill>
                <a:latin typeface="-apple-system"/>
              </a:rPr>
              <a:t>match()</a:t>
            </a:r>
            <a:r>
              <a:rPr lang="zh-CN" altLang="en-US" sz="2200" dirty="0">
                <a:solidFill>
                  <a:srgbClr val="4F4F4F"/>
                </a:solidFill>
                <a:latin typeface="-apple-system"/>
              </a:rPr>
              <a:t>就返回</a:t>
            </a:r>
            <a:r>
              <a:rPr lang="en-US" altLang="zh-CN" sz="2200" dirty="0">
                <a:solidFill>
                  <a:srgbClr val="4F4F4F"/>
                </a:solidFill>
                <a:latin typeface="-apple-system"/>
              </a:rPr>
              <a:t>none</a:t>
            </a:r>
            <a:r>
              <a:rPr lang="zh-CN" altLang="en-US" sz="2200" dirty="0">
                <a:solidFill>
                  <a:srgbClr val="4F4F4F"/>
                </a:solidFill>
                <a:latin typeface="-apple-system"/>
              </a:rPr>
              <a:t>。</a:t>
            </a:r>
            <a:endParaRPr lang="zh-CN" altLang="en-US" sz="2200" dirty="0"/>
          </a:p>
        </p:txBody>
      </p:sp>
      <p:sp>
        <p:nvSpPr>
          <p:cNvPr id="7" name="矩形 6"/>
          <p:cNvSpPr/>
          <p:nvPr/>
        </p:nvSpPr>
        <p:spPr>
          <a:xfrm>
            <a:off x="457200" y="2133600"/>
            <a:ext cx="7696200" cy="430887"/>
          </a:xfrm>
          <a:prstGeom prst="rect">
            <a:avLst/>
          </a:prstGeom>
        </p:spPr>
        <p:txBody>
          <a:bodyPr wrap="square">
            <a:spAutoFit/>
          </a:bodyPr>
          <a:lstStyle/>
          <a:p>
            <a:pPr marL="342900" indent="-342900">
              <a:buFont typeface="Arial" panose="020B0604020202020204" pitchFamily="34" charset="0"/>
              <a:buChar char="•"/>
            </a:pPr>
            <a:r>
              <a:rPr lang="en-US" altLang="zh-CN" sz="2200" b="1" dirty="0" err="1">
                <a:solidFill>
                  <a:srgbClr val="4F4F4F"/>
                </a:solidFill>
                <a:latin typeface="-apple-system"/>
              </a:rPr>
              <a:t>re.search</a:t>
            </a:r>
            <a:r>
              <a:rPr lang="en-US" altLang="zh-CN" sz="2200" dirty="0">
                <a:solidFill>
                  <a:srgbClr val="4F4F4F"/>
                </a:solidFill>
                <a:latin typeface="-apple-system"/>
              </a:rPr>
              <a:t> </a:t>
            </a:r>
            <a:r>
              <a:rPr lang="zh-CN" altLang="en-US" sz="2200" dirty="0">
                <a:solidFill>
                  <a:srgbClr val="4F4F4F"/>
                </a:solidFill>
                <a:latin typeface="-apple-system"/>
              </a:rPr>
              <a:t>扫描整个字符串并返回第一个成功的匹配。</a:t>
            </a:r>
            <a:endParaRPr lang="zh-CN" altLang="en-US" sz="2200" dirty="0"/>
          </a:p>
        </p:txBody>
      </p:sp>
      <p:sp>
        <p:nvSpPr>
          <p:cNvPr id="8" name="矩形 7"/>
          <p:cNvSpPr/>
          <p:nvPr/>
        </p:nvSpPr>
        <p:spPr>
          <a:xfrm>
            <a:off x="457200" y="2702004"/>
            <a:ext cx="8305800" cy="1107996"/>
          </a:xfrm>
          <a:prstGeom prst="rect">
            <a:avLst/>
          </a:prstGeom>
        </p:spPr>
        <p:txBody>
          <a:bodyPr wrap="square">
            <a:spAutoFit/>
          </a:bodyPr>
          <a:lstStyle/>
          <a:p>
            <a:pPr marL="342900" indent="-342900">
              <a:buFont typeface="Arial" panose="020B0604020202020204" pitchFamily="34" charset="0"/>
              <a:buChar char="•"/>
            </a:pPr>
            <a:r>
              <a:rPr lang="en-US" altLang="zh-CN" sz="2200" b="1" dirty="0" err="1">
                <a:solidFill>
                  <a:srgbClr val="4F4F4F"/>
                </a:solidFill>
                <a:latin typeface="-apple-system"/>
              </a:rPr>
              <a:t>re.match</a:t>
            </a:r>
            <a:r>
              <a:rPr lang="zh-CN" altLang="en-US" sz="2200" dirty="0">
                <a:solidFill>
                  <a:srgbClr val="4F4F4F"/>
                </a:solidFill>
                <a:latin typeface="-apple-system"/>
              </a:rPr>
              <a:t>只匹配字符串的开始，如果字符串开始不符合正则表达式，则匹配失败，函数返回</a:t>
            </a:r>
            <a:r>
              <a:rPr lang="en-US" altLang="zh-CN" sz="2200" b="1" dirty="0">
                <a:solidFill>
                  <a:srgbClr val="4F4F4F"/>
                </a:solidFill>
                <a:latin typeface="-apple-system"/>
              </a:rPr>
              <a:t>None</a:t>
            </a:r>
            <a:r>
              <a:rPr lang="zh-CN" altLang="en-US" sz="2200" dirty="0">
                <a:solidFill>
                  <a:srgbClr val="4F4F4F"/>
                </a:solidFill>
                <a:latin typeface="-apple-system"/>
              </a:rPr>
              <a:t>；而</a:t>
            </a:r>
            <a:r>
              <a:rPr lang="en-US" altLang="zh-CN" sz="2200" b="1" dirty="0" err="1">
                <a:solidFill>
                  <a:srgbClr val="4F4F4F"/>
                </a:solidFill>
                <a:latin typeface="-apple-system"/>
              </a:rPr>
              <a:t>re.search</a:t>
            </a:r>
            <a:r>
              <a:rPr lang="zh-CN" altLang="en-US" sz="2200" dirty="0">
                <a:solidFill>
                  <a:srgbClr val="4F4F4F"/>
                </a:solidFill>
                <a:latin typeface="-apple-system"/>
              </a:rPr>
              <a:t>匹配整个字符串，直到找到一个匹配。</a:t>
            </a:r>
            <a:endParaRPr lang="zh-CN" altLang="en-US" sz="2200" dirty="0"/>
          </a:p>
        </p:txBody>
      </p:sp>
      <p:sp>
        <p:nvSpPr>
          <p:cNvPr id="9" name="矩形 8"/>
          <p:cNvSpPr/>
          <p:nvPr/>
        </p:nvSpPr>
        <p:spPr>
          <a:xfrm>
            <a:off x="457200" y="3811250"/>
            <a:ext cx="8153400" cy="1446550"/>
          </a:xfrm>
          <a:prstGeom prst="rect">
            <a:avLst/>
          </a:prstGeom>
        </p:spPr>
        <p:txBody>
          <a:bodyPr wrap="square">
            <a:spAutoFit/>
          </a:bodyPr>
          <a:lstStyle/>
          <a:p>
            <a:pPr marL="342900" indent="-342900">
              <a:buFont typeface="Arial" panose="020B0604020202020204" pitchFamily="34" charset="0"/>
              <a:buChar char="•"/>
            </a:pPr>
            <a:r>
              <a:rPr lang="en-US" altLang="zh-CN" sz="2200" b="1" dirty="0" err="1">
                <a:solidFill>
                  <a:srgbClr val="4F4F4F"/>
                </a:solidFill>
                <a:latin typeface="-apple-system"/>
              </a:rPr>
              <a:t>re.findall</a:t>
            </a:r>
            <a:r>
              <a:rPr lang="zh-CN" altLang="en-US" sz="2200" b="1" dirty="0" smtClean="0">
                <a:solidFill>
                  <a:srgbClr val="4F4F4F"/>
                </a:solidFill>
                <a:latin typeface="-apple-system"/>
              </a:rPr>
              <a:t>方法：</a:t>
            </a:r>
            <a:r>
              <a:rPr lang="zh-CN" altLang="en-US" sz="2200" dirty="0" smtClean="0">
                <a:solidFill>
                  <a:srgbClr val="4F4F4F"/>
                </a:solidFill>
                <a:latin typeface="-apple-system"/>
              </a:rPr>
              <a:t>在</a:t>
            </a:r>
            <a:r>
              <a:rPr lang="zh-CN" altLang="en-US" sz="2200" dirty="0">
                <a:solidFill>
                  <a:srgbClr val="4F4F4F"/>
                </a:solidFill>
                <a:latin typeface="-apple-system"/>
              </a:rPr>
              <a:t>字符串中找到正则表达式所匹配的所有子串，并返回一个</a:t>
            </a:r>
            <a:r>
              <a:rPr lang="zh-CN" altLang="en-US" sz="2200" b="1" dirty="0">
                <a:solidFill>
                  <a:srgbClr val="F33B45"/>
                </a:solidFill>
                <a:latin typeface="-apple-system"/>
              </a:rPr>
              <a:t>列表</a:t>
            </a:r>
            <a:r>
              <a:rPr lang="zh-CN" altLang="en-US" sz="2200" dirty="0">
                <a:solidFill>
                  <a:srgbClr val="4F4F4F"/>
                </a:solidFill>
                <a:latin typeface="-apple-system"/>
              </a:rPr>
              <a:t>，如果没有找到匹配的，则返回空列表。</a:t>
            </a:r>
            <a:r>
              <a:rPr lang="zh-CN" altLang="en-US" sz="2200" b="1" dirty="0">
                <a:solidFill>
                  <a:srgbClr val="F33B45"/>
                </a:solidFill>
                <a:latin typeface="-apple-system"/>
              </a:rPr>
              <a:t>再次强调是返回是列表，所以当用到</a:t>
            </a:r>
            <a:r>
              <a:rPr lang="en-US" altLang="zh-CN" sz="2200" dirty="0" err="1">
                <a:solidFill>
                  <a:srgbClr val="F33B45"/>
                </a:solidFill>
                <a:latin typeface="-apple-system"/>
              </a:rPr>
              <a:t>findall</a:t>
            </a:r>
            <a:r>
              <a:rPr lang="zh-CN" altLang="en-US" sz="2200" dirty="0">
                <a:solidFill>
                  <a:srgbClr val="F33B45"/>
                </a:solidFill>
                <a:latin typeface="-apple-system"/>
              </a:rPr>
              <a:t>时</a:t>
            </a:r>
            <a:r>
              <a:rPr lang="zh-CN" altLang="en-US" sz="2200" dirty="0">
                <a:solidFill>
                  <a:srgbClr val="4F4F4F"/>
                </a:solidFill>
                <a:latin typeface="-apple-system"/>
              </a:rPr>
              <a:t>，一定注意是直接打印不出来的，要遍历。</a:t>
            </a:r>
            <a:endParaRPr lang="zh-CN" altLang="en-US" sz="2200" b="0" i="0" dirty="0">
              <a:solidFill>
                <a:srgbClr val="4F4F4F"/>
              </a:solidFill>
              <a:effectLst/>
              <a:latin typeface="-apple-system"/>
            </a:endParaRPr>
          </a:p>
        </p:txBody>
      </p:sp>
    </p:spTree>
    <p:extLst>
      <p:ext uri="{BB962C8B-B14F-4D97-AF65-F5344CB8AC3E}">
        <p14:creationId xmlns:p14="http://schemas.microsoft.com/office/powerpoint/2010/main" val="29708113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a:t>
            </a:r>
            <a:r>
              <a:rPr lang="zh-CN" altLang="en-US" dirty="0" smtClean="0"/>
              <a:t>模块</a:t>
            </a:r>
            <a:endParaRPr lang="zh-CN" altLang="en-US" dirty="0"/>
          </a:p>
        </p:txBody>
      </p:sp>
      <p:sp>
        <p:nvSpPr>
          <p:cNvPr id="3" name="矩形 2"/>
          <p:cNvSpPr/>
          <p:nvPr/>
        </p:nvSpPr>
        <p:spPr>
          <a:xfrm>
            <a:off x="533400" y="3657600"/>
            <a:ext cx="7772400" cy="1015663"/>
          </a:xfrm>
          <a:prstGeom prst="rect">
            <a:avLst/>
          </a:prstGeom>
        </p:spPr>
        <p:txBody>
          <a:bodyPr wrap="square">
            <a:spAutoFit/>
          </a:bodyPr>
          <a:lstStyle/>
          <a:p>
            <a:r>
              <a:rPr lang="zh-CN" altLang="en-US" dirty="0" smtClean="0"/>
              <a:t>结果：</a:t>
            </a:r>
            <a:endParaRPr lang="en-US" altLang="zh-CN" dirty="0" smtClean="0"/>
          </a:p>
          <a:p>
            <a:r>
              <a:rPr lang="zh-CN" altLang="en-US" dirty="0" smtClean="0"/>
              <a:t>['</a:t>
            </a:r>
            <a:r>
              <a:rPr lang="zh-CN" altLang="en-US" dirty="0"/>
              <a:t>123', '456</a:t>
            </a:r>
            <a:r>
              <a:rPr lang="zh-CN" altLang="en-US" dirty="0" smtClean="0"/>
              <a:t>']</a:t>
            </a:r>
            <a:endParaRPr lang="en-US" altLang="zh-CN" dirty="0" smtClean="0"/>
          </a:p>
          <a:p>
            <a:r>
              <a:rPr lang="zh-CN" altLang="en-US" dirty="0" smtClean="0"/>
              <a:t>['</a:t>
            </a:r>
            <a:r>
              <a:rPr lang="zh-CN" altLang="en-US" dirty="0"/>
              <a:t>88', '12</a:t>
            </a:r>
            <a:r>
              <a:rPr lang="zh-CN" altLang="en-US" dirty="0" smtClean="0"/>
              <a:t>']</a:t>
            </a:r>
            <a:endParaRPr lang="zh-CN" altLang="en-US" dirty="0"/>
          </a:p>
        </p:txBody>
      </p:sp>
      <p:sp>
        <p:nvSpPr>
          <p:cNvPr id="4" name="Rectangle 1"/>
          <p:cNvSpPr>
            <a:spLocks noChangeArrowheads="1"/>
          </p:cNvSpPr>
          <p:nvPr/>
        </p:nvSpPr>
        <p:spPr bwMode="auto">
          <a:xfrm>
            <a:off x="381000" y="1219200"/>
            <a:ext cx="8686800"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smtClean="0">
                <a:ln>
                  <a:noFill/>
                </a:ln>
                <a:solidFill>
                  <a:srgbClr val="000080"/>
                </a:solidFill>
                <a:effectLst/>
                <a:latin typeface="宋体" panose="02010600030101010101" pitchFamily="2" charset="-122"/>
              </a:rPr>
              <a:t>import </a:t>
            </a:r>
            <a:r>
              <a:rPr kumimoji="0" lang="zh-CN" altLang="zh-CN" sz="2200" b="0" i="0" u="none" strike="noStrike" cap="none" normalizeH="0" baseline="0" smtClean="0">
                <a:ln>
                  <a:noFill/>
                </a:ln>
                <a:solidFill>
                  <a:srgbClr val="000000"/>
                </a:solidFill>
                <a:effectLst/>
                <a:latin typeface="宋体" panose="02010600030101010101" pitchFamily="2" charset="-122"/>
              </a:rPr>
              <a:t>re</a:t>
            </a:r>
            <a:br>
              <a:rPr kumimoji="0" lang="zh-CN" altLang="zh-CN" sz="2200" b="0" i="0" u="none" strike="noStrike" cap="none" normalizeH="0" baseline="0" smtClean="0">
                <a:ln>
                  <a:noFill/>
                </a:ln>
                <a:solidFill>
                  <a:srgbClr val="000000"/>
                </a:solidFill>
                <a:effectLst/>
                <a:latin typeface="宋体" panose="02010600030101010101" pitchFamily="2" charset="-122"/>
              </a:rPr>
            </a:br>
            <a:r>
              <a:rPr kumimoji="0" lang="zh-CN" altLang="zh-CN" sz="2200" b="0" i="0" u="none" strike="noStrike" cap="none" normalizeH="0" baseline="0" smtClean="0">
                <a:ln>
                  <a:noFill/>
                </a:ln>
                <a:solidFill>
                  <a:srgbClr val="000000"/>
                </a:solidFill>
                <a:effectLst/>
                <a:latin typeface="宋体" panose="02010600030101010101" pitchFamily="2" charset="-122"/>
              </a:rPr>
              <a:t>pattern = re.compile(</a:t>
            </a:r>
            <a:r>
              <a:rPr kumimoji="0" lang="zh-CN" altLang="zh-CN" sz="2200" b="1" i="0" u="none" strike="noStrike" cap="none" normalizeH="0" baseline="0" smtClean="0">
                <a:ln>
                  <a:noFill/>
                </a:ln>
                <a:solidFill>
                  <a:srgbClr val="008080"/>
                </a:solidFill>
                <a:effectLst/>
                <a:latin typeface="宋体" panose="02010600030101010101" pitchFamily="2" charset="-122"/>
              </a:rPr>
              <a:t>r'\d+'</a:t>
            </a:r>
            <a:r>
              <a:rPr kumimoji="0" lang="zh-CN" altLang="zh-CN" sz="2200" b="0" i="0" u="none" strike="noStrike" cap="none" normalizeH="0" baseline="0" smtClean="0">
                <a:ln>
                  <a:noFill/>
                </a:ln>
                <a:solidFill>
                  <a:srgbClr val="000000"/>
                </a:solidFill>
                <a:effectLst/>
                <a:latin typeface="宋体" panose="02010600030101010101" pitchFamily="2" charset="-122"/>
              </a:rPr>
              <a:t>)   </a:t>
            </a:r>
            <a:r>
              <a:rPr kumimoji="0" lang="zh-CN" altLang="zh-CN" sz="2200" b="0" i="1" u="none" strike="noStrike" cap="none" normalizeH="0" baseline="0" smtClean="0">
                <a:ln>
                  <a:noFill/>
                </a:ln>
                <a:solidFill>
                  <a:srgbClr val="808080"/>
                </a:solidFill>
                <a:effectLst/>
                <a:latin typeface="宋体" panose="02010600030101010101" pitchFamily="2" charset="-122"/>
              </a:rPr>
              <a:t># 查找数字</a:t>
            </a:r>
            <a:br>
              <a:rPr kumimoji="0" lang="zh-CN" altLang="zh-CN" sz="2200" b="0" i="1" u="none" strike="noStrike" cap="none" normalizeH="0" baseline="0" smtClean="0">
                <a:ln>
                  <a:noFill/>
                </a:ln>
                <a:solidFill>
                  <a:srgbClr val="808080"/>
                </a:solidFill>
                <a:effectLst/>
                <a:latin typeface="宋体" panose="02010600030101010101" pitchFamily="2" charset="-122"/>
              </a:rPr>
            </a:br>
            <a:r>
              <a:rPr kumimoji="0" lang="zh-CN" altLang="zh-CN" sz="2200" b="0" i="0" u="none" strike="noStrike" cap="none" normalizeH="0" baseline="0" smtClean="0">
                <a:ln>
                  <a:noFill/>
                </a:ln>
                <a:solidFill>
                  <a:srgbClr val="000000"/>
                </a:solidFill>
                <a:effectLst/>
                <a:latin typeface="宋体" panose="02010600030101010101" pitchFamily="2" charset="-122"/>
              </a:rPr>
              <a:t>result1 = pattern.findall(</a:t>
            </a:r>
            <a:r>
              <a:rPr kumimoji="0" lang="zh-CN" altLang="zh-CN" sz="2200" b="1" i="0" u="none" strike="noStrike" cap="none" normalizeH="0" baseline="0" smtClean="0">
                <a:ln>
                  <a:noFill/>
                </a:ln>
                <a:solidFill>
                  <a:srgbClr val="008080"/>
                </a:solidFill>
                <a:effectLst/>
                <a:latin typeface="宋体" panose="02010600030101010101" pitchFamily="2" charset="-122"/>
              </a:rPr>
              <a:t>'runoob 123 google 456'</a:t>
            </a:r>
            <a:r>
              <a:rPr kumimoji="0" lang="zh-CN" altLang="zh-CN" sz="2200" b="0" i="0" u="none" strike="noStrike" cap="none" normalizeH="0" baseline="0" smtClean="0">
                <a:ln>
                  <a:noFill/>
                </a:ln>
                <a:solidFill>
                  <a:srgbClr val="000000"/>
                </a:solidFill>
                <a:effectLst/>
                <a:latin typeface="宋体" panose="02010600030101010101" pitchFamily="2" charset="-122"/>
              </a:rPr>
              <a:t>)</a:t>
            </a:r>
            <a:br>
              <a:rPr kumimoji="0" lang="zh-CN" altLang="zh-CN" sz="2200" b="0" i="0" u="none" strike="noStrike" cap="none" normalizeH="0" baseline="0" smtClean="0">
                <a:ln>
                  <a:noFill/>
                </a:ln>
                <a:solidFill>
                  <a:srgbClr val="000000"/>
                </a:solidFill>
                <a:effectLst/>
                <a:latin typeface="宋体" panose="02010600030101010101" pitchFamily="2" charset="-122"/>
              </a:rPr>
            </a:br>
            <a:r>
              <a:rPr kumimoji="0" lang="zh-CN" altLang="zh-CN" sz="2200" b="0" i="0" u="none" strike="noStrike" cap="none" normalizeH="0" baseline="0" smtClean="0">
                <a:ln>
                  <a:noFill/>
                </a:ln>
                <a:solidFill>
                  <a:srgbClr val="000000"/>
                </a:solidFill>
                <a:effectLst/>
                <a:latin typeface="宋体" panose="02010600030101010101" pitchFamily="2" charset="-122"/>
              </a:rPr>
              <a:t>result2 = pattern.findall(</a:t>
            </a:r>
            <a:r>
              <a:rPr kumimoji="0" lang="zh-CN" altLang="zh-CN" sz="2200" b="1" i="0" u="none" strike="noStrike" cap="none" normalizeH="0" baseline="0" smtClean="0">
                <a:ln>
                  <a:noFill/>
                </a:ln>
                <a:solidFill>
                  <a:srgbClr val="008080"/>
                </a:solidFill>
                <a:effectLst/>
                <a:latin typeface="宋体" panose="02010600030101010101" pitchFamily="2" charset="-122"/>
              </a:rPr>
              <a:t>'run88oob123google456'</a:t>
            </a:r>
            <a:r>
              <a:rPr kumimoji="0" lang="zh-CN" altLang="zh-CN" sz="2200" b="0" i="0" u="none" strike="noStrike" cap="none" normalizeH="0" baseline="0" smtClean="0">
                <a:ln>
                  <a:noFill/>
                </a:ln>
                <a:solidFill>
                  <a:srgbClr val="000000"/>
                </a:solidFill>
                <a:effectLst/>
                <a:latin typeface="宋体" panose="02010600030101010101" pitchFamily="2" charset="-122"/>
              </a:rPr>
              <a:t>, </a:t>
            </a:r>
            <a:r>
              <a:rPr kumimoji="0" lang="zh-CN" altLang="zh-CN" sz="2200" b="0" i="0" u="none" strike="noStrike" cap="none" normalizeH="0" baseline="0" smtClean="0">
                <a:ln>
                  <a:noFill/>
                </a:ln>
                <a:solidFill>
                  <a:srgbClr val="0000FF"/>
                </a:solidFill>
                <a:effectLst/>
                <a:latin typeface="宋体" panose="02010600030101010101" pitchFamily="2" charset="-122"/>
              </a:rPr>
              <a:t>0</a:t>
            </a:r>
            <a:r>
              <a:rPr kumimoji="0" lang="zh-CN" altLang="zh-CN" sz="2200" b="0" i="0" u="none" strike="noStrike" cap="none" normalizeH="0" baseline="0" smtClean="0">
                <a:ln>
                  <a:noFill/>
                </a:ln>
                <a:solidFill>
                  <a:srgbClr val="000000"/>
                </a:solidFill>
                <a:effectLst/>
                <a:latin typeface="宋体" panose="02010600030101010101" pitchFamily="2" charset="-122"/>
              </a:rPr>
              <a:t>, </a:t>
            </a:r>
            <a:r>
              <a:rPr kumimoji="0" lang="zh-CN" altLang="zh-CN" sz="2200" b="0" i="0" u="none" strike="noStrike" cap="none" normalizeH="0" baseline="0" smtClean="0">
                <a:ln>
                  <a:noFill/>
                </a:ln>
                <a:solidFill>
                  <a:srgbClr val="0000FF"/>
                </a:solidFill>
                <a:effectLst/>
                <a:latin typeface="宋体" panose="02010600030101010101" pitchFamily="2" charset="-122"/>
              </a:rPr>
              <a:t>10</a:t>
            </a:r>
            <a:r>
              <a:rPr kumimoji="0" lang="zh-CN" altLang="zh-CN" sz="2200" b="0" i="0" u="none" strike="noStrike" cap="none" normalizeH="0" baseline="0" smtClean="0">
                <a:ln>
                  <a:noFill/>
                </a:ln>
                <a:solidFill>
                  <a:srgbClr val="000000"/>
                </a:solidFill>
                <a:effectLst/>
                <a:latin typeface="宋体" panose="02010600030101010101" pitchFamily="2" charset="-122"/>
              </a:rPr>
              <a:t>) </a:t>
            </a:r>
            <a:br>
              <a:rPr kumimoji="0" lang="zh-CN" altLang="zh-CN" sz="2200" b="0" i="0" u="none" strike="noStrike" cap="none" normalizeH="0" baseline="0" smtClean="0">
                <a:ln>
                  <a:noFill/>
                </a:ln>
                <a:solidFill>
                  <a:srgbClr val="000000"/>
                </a:solidFill>
                <a:effectLst/>
                <a:latin typeface="宋体" panose="02010600030101010101" pitchFamily="2" charset="-122"/>
              </a:rPr>
            </a:br>
            <a:r>
              <a:rPr kumimoji="0" lang="zh-CN" altLang="zh-CN" sz="2200" b="0" i="0" u="none" strike="noStrike" cap="none" normalizeH="0" baseline="0" smtClean="0">
                <a:ln>
                  <a:noFill/>
                </a:ln>
                <a:solidFill>
                  <a:srgbClr val="000000"/>
                </a:solidFill>
                <a:effectLst/>
                <a:latin typeface="宋体" panose="02010600030101010101" pitchFamily="2" charset="-122"/>
              </a:rPr>
              <a:t>print(result1)</a:t>
            </a:r>
            <a:br>
              <a:rPr kumimoji="0" lang="zh-CN" altLang="zh-CN" sz="2200" b="0" i="0" u="none" strike="noStrike" cap="none" normalizeH="0" baseline="0" smtClean="0">
                <a:ln>
                  <a:noFill/>
                </a:ln>
                <a:solidFill>
                  <a:srgbClr val="000000"/>
                </a:solidFill>
                <a:effectLst/>
                <a:latin typeface="宋体" panose="02010600030101010101" pitchFamily="2" charset="-122"/>
              </a:rPr>
            </a:br>
            <a:r>
              <a:rPr kumimoji="0" lang="zh-CN" altLang="zh-CN" sz="2200" b="0" i="0" u="none" strike="noStrike" cap="none" normalizeH="0" baseline="0" smtClean="0">
                <a:ln>
                  <a:noFill/>
                </a:ln>
                <a:solidFill>
                  <a:srgbClr val="000000"/>
                </a:solidFill>
                <a:effectLst/>
                <a:latin typeface="宋体" panose="02010600030101010101" pitchFamily="2" charset="-122"/>
              </a:rPr>
              <a:t>print(result2)</a:t>
            </a:r>
            <a:endParaRPr kumimoji="0" lang="zh-CN" altLang="zh-CN" sz="2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483850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dirty="0"/>
              <a:t>r</a:t>
            </a:r>
            <a:r>
              <a:rPr lang="en-US" altLang="zh-CN" dirty="0" smtClean="0"/>
              <a:t>educe()</a:t>
            </a:r>
            <a:r>
              <a:rPr lang="zh-CN" altLang="en-US" dirty="0" smtClean="0"/>
              <a:t>函数</a:t>
            </a:r>
            <a:endParaRPr lang="zh-CN" altLang="en-US" dirty="0"/>
          </a:p>
        </p:txBody>
      </p:sp>
      <p:sp>
        <p:nvSpPr>
          <p:cNvPr id="60419" name="Rectangle 3"/>
          <p:cNvSpPr>
            <a:spLocks noGrp="1" noChangeArrowheads="1"/>
          </p:cNvSpPr>
          <p:nvPr>
            <p:ph type="body" idx="1"/>
          </p:nvPr>
        </p:nvSpPr>
        <p:spPr>
          <a:xfrm>
            <a:off x="7144" y="1052736"/>
            <a:ext cx="9144000" cy="936104"/>
          </a:xfrm>
        </p:spPr>
        <p:txBody>
          <a:bodyPr/>
          <a:lstStyle/>
          <a:p>
            <a:pPr>
              <a:lnSpc>
                <a:spcPct val="130000"/>
              </a:lnSpc>
            </a:pPr>
            <a:r>
              <a:rPr lang="zh-CN" altLang="en-US" sz="2200" b="1" dirty="0">
                <a:solidFill>
                  <a:srgbClr val="FF0000"/>
                </a:solidFill>
              </a:rPr>
              <a:t>内置函数</a:t>
            </a:r>
            <a:r>
              <a:rPr lang="zh-CN" altLang="en-US" sz="2200" b="1" dirty="0" smtClean="0">
                <a:solidFill>
                  <a:srgbClr val="FF0000"/>
                </a:solidFill>
              </a:rPr>
              <a:t>reduce：</a:t>
            </a:r>
            <a:r>
              <a:rPr lang="zh-CN" altLang="en-US" sz="2200" dirty="0" smtClean="0"/>
              <a:t>可以</a:t>
            </a:r>
            <a:r>
              <a:rPr lang="zh-CN" altLang="en-US" sz="2200" dirty="0"/>
              <a:t>将一个接受2个参数的函数以累积的方式从左到右依次作用到一个序列或迭代器对象的所有元素上。</a:t>
            </a:r>
          </a:p>
          <a:p>
            <a:pPr>
              <a:lnSpc>
                <a:spcPct val="130000"/>
              </a:lnSpc>
            </a:pPr>
            <a:endParaRPr lang="zh-CN" altLang="en-US" sz="2200" dirty="0"/>
          </a:p>
        </p:txBody>
      </p:sp>
      <p:graphicFrame>
        <p:nvGraphicFramePr>
          <p:cNvPr id="4" name="图片 84"/>
          <p:cNvGraphicFramePr>
            <a:graphicFrameLocks noChangeAspect="1"/>
          </p:cNvGraphicFramePr>
          <p:nvPr>
            <p:extLst/>
          </p:nvPr>
        </p:nvGraphicFramePr>
        <p:xfrm>
          <a:off x="4572000" y="2060848"/>
          <a:ext cx="4414458" cy="4320480"/>
        </p:xfrm>
        <a:graphic>
          <a:graphicData uri="http://schemas.openxmlformats.org/presentationml/2006/ole">
            <mc:AlternateContent xmlns:mc="http://schemas.openxmlformats.org/markup-compatibility/2006">
              <mc:Choice xmlns:v="urn:schemas-microsoft-com:vml" Requires="v">
                <p:oleObj spid="_x0000_s6198" r:id="rId3" imgW="4393800" imgH="4304880" progId="Visio.Drawing.11">
                  <p:embed/>
                </p:oleObj>
              </mc:Choice>
              <mc:Fallback>
                <p:oleObj r:id="rId3" imgW="4393800" imgH="4304880" progId="Visio.Drawing.11">
                  <p:embed/>
                  <p:pic>
                    <p:nvPicPr>
                      <p:cNvPr id="4" name="图片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60848"/>
                        <a:ext cx="4414458" cy="4320480"/>
                      </a:xfrm>
                      <a:prstGeom prst="rect">
                        <a:avLst/>
                      </a:prstGeom>
                      <a:noFill/>
                      <a:ln>
                        <a:noFill/>
                      </a:ln>
                      <a:extLst/>
                    </p:spPr>
                  </p:pic>
                </p:oleObj>
              </mc:Fallback>
            </mc:AlternateContent>
          </a:graphicData>
        </a:graphic>
      </p:graphicFrame>
      <p:pic>
        <p:nvPicPr>
          <p:cNvPr id="2" name="图片 1"/>
          <p:cNvPicPr>
            <a:picLocks noChangeAspect="1"/>
          </p:cNvPicPr>
          <p:nvPr/>
        </p:nvPicPr>
        <p:blipFill>
          <a:blip r:embed="rId5"/>
          <a:stretch>
            <a:fillRect/>
          </a:stretch>
        </p:blipFill>
        <p:spPr>
          <a:xfrm>
            <a:off x="251520" y="1988840"/>
            <a:ext cx="4258382" cy="1584176"/>
          </a:xfrm>
          <a:prstGeom prst="rect">
            <a:avLst/>
          </a:prstGeom>
        </p:spPr>
      </p:pic>
      <p:pic>
        <p:nvPicPr>
          <p:cNvPr id="3" name="图片 2"/>
          <p:cNvPicPr>
            <a:picLocks noChangeAspect="1"/>
          </p:cNvPicPr>
          <p:nvPr/>
        </p:nvPicPr>
        <p:blipFill>
          <a:blip r:embed="rId6"/>
          <a:stretch>
            <a:fillRect/>
          </a:stretch>
        </p:blipFill>
        <p:spPr>
          <a:xfrm>
            <a:off x="419993" y="3717032"/>
            <a:ext cx="4079999" cy="1512168"/>
          </a:xfrm>
          <a:prstGeom prst="rect">
            <a:avLst/>
          </a:prstGeom>
        </p:spPr>
      </p:pic>
      <p:pic>
        <p:nvPicPr>
          <p:cNvPr id="5" name="图片 4"/>
          <p:cNvPicPr>
            <a:picLocks noChangeAspect="1"/>
          </p:cNvPicPr>
          <p:nvPr/>
        </p:nvPicPr>
        <p:blipFill>
          <a:blip r:embed="rId7"/>
          <a:stretch>
            <a:fillRect/>
          </a:stretch>
        </p:blipFill>
        <p:spPr>
          <a:xfrm>
            <a:off x="1835696" y="5085184"/>
            <a:ext cx="5256584" cy="1510179"/>
          </a:xfrm>
          <a:prstGeom prst="rect">
            <a:avLst/>
          </a:prstGeom>
        </p:spPr>
      </p:pic>
      <p:sp>
        <p:nvSpPr>
          <p:cNvPr id="8" name="圆角矩形 7"/>
          <p:cNvSpPr/>
          <p:nvPr/>
        </p:nvSpPr>
        <p:spPr>
          <a:xfrm>
            <a:off x="152400" y="1981200"/>
            <a:ext cx="4114800" cy="381000"/>
          </a:xfrm>
          <a:prstGeom prst="roundRect">
            <a:avLst/>
          </a:prstGeom>
          <a:ln w="25400">
            <a:solidFill>
              <a:srgbClr val="C00000"/>
            </a:solidFill>
          </a:ln>
        </p:spPr>
        <p:txBody>
          <a:bodyPr wrap="square" rtlCol="0" anchor="ctr">
            <a:spAutoFit/>
          </a:bodyPr>
          <a:lstStyle/>
          <a:p>
            <a:pPr algn="ctr"/>
            <a:endParaRPr lang="zh-CN" altLang="en-US" spc="15" dirty="0">
              <a:latin typeface="Arial"/>
              <a:cs typeface="Arial"/>
            </a:endParaRPr>
          </a:p>
        </p:txBody>
      </p:sp>
    </p:spTree>
    <p:extLst>
      <p:ext uri="{BB962C8B-B14F-4D97-AF65-F5344CB8AC3E}">
        <p14:creationId xmlns:p14="http://schemas.microsoft.com/office/powerpoint/2010/main" val="324312131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dirty="0"/>
              <a:t>f</a:t>
            </a:r>
            <a:r>
              <a:rPr lang="en-US" altLang="zh-CN" dirty="0" smtClean="0"/>
              <a:t>ilter()</a:t>
            </a:r>
            <a:r>
              <a:rPr lang="zh-CN" altLang="en-US" dirty="0" smtClean="0"/>
              <a:t>函数</a:t>
            </a:r>
            <a:endParaRPr lang="zh-CN" altLang="en-US" dirty="0"/>
          </a:p>
        </p:txBody>
      </p:sp>
      <p:sp>
        <p:nvSpPr>
          <p:cNvPr id="3" name="矩形 2"/>
          <p:cNvSpPr/>
          <p:nvPr/>
        </p:nvSpPr>
        <p:spPr>
          <a:xfrm>
            <a:off x="251520" y="1052736"/>
            <a:ext cx="8424936" cy="1631216"/>
          </a:xfrm>
          <a:prstGeom prst="rect">
            <a:avLst/>
          </a:prstGeom>
        </p:spPr>
        <p:txBody>
          <a:bodyPr wrap="square">
            <a:spAutoFit/>
          </a:bodyPr>
          <a:lstStyle/>
          <a:p>
            <a:r>
              <a:rPr lang="zh-CN" altLang="en-US" dirty="0"/>
              <a:t>filter方法求出列表所有奇数并构造新列表，a =  [1, 2, 3, 4, 5, 6, 7, 8, 9, 10</a:t>
            </a:r>
            <a:r>
              <a:rPr lang="zh-CN" altLang="en-US" dirty="0" smtClean="0"/>
              <a:t>]。filter</a:t>
            </a:r>
            <a:r>
              <a:rPr lang="zh-CN" altLang="en-US" dirty="0"/>
              <a:t>() 函数用于过滤序列，过滤掉不符合条件的元素，返回由符合条件元素组成的新列表。该接收两个参数，第一个为函数，第二个为序列，序列的每个元素作为参数传递给函数进行判，然后返回 True 或 False，最后将返回 True 的元素放到新</a:t>
            </a:r>
            <a:r>
              <a:rPr lang="zh-CN" altLang="en-US" dirty="0" smtClean="0"/>
              <a:t>列表</a:t>
            </a:r>
            <a:r>
              <a:rPr lang="zh-CN" altLang="en-US" dirty="0"/>
              <a:t>。</a:t>
            </a:r>
          </a:p>
        </p:txBody>
      </p:sp>
      <p:sp>
        <p:nvSpPr>
          <p:cNvPr id="4" name="Rectangle 1"/>
          <p:cNvSpPr>
            <a:spLocks noChangeArrowheads="1"/>
          </p:cNvSpPr>
          <p:nvPr/>
        </p:nvSpPr>
        <p:spPr bwMode="auto">
          <a:xfrm>
            <a:off x="609600" y="2819400"/>
            <a:ext cx="806489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 =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1</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2</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3</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4</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5</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6</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7</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8</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9</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10</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def </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fn(a):</a:t>
            </a:r>
            <a:b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return </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2 </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1</a:t>
            </a:r>
            <a:br>
              <a:rPr kumimoji="0" lang="zh-CN" altLang="zh-CN"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new_lst = filter(fn,a)</a:t>
            </a:r>
            <a:b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new_lst = [i </a:t>
            </a:r>
            <a:r>
              <a:rPr kumimoji="0" lang="zh-CN" altLang="zh-CN"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for </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 </a:t>
            </a:r>
            <a:r>
              <a:rPr kumimoji="0" lang="zh-CN" altLang="zh-CN"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 </a:t>
            </a: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new_lst]</a:t>
            </a:r>
            <a:b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print(new_lst)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381000" y="5181600"/>
            <a:ext cx="7848872" cy="1015663"/>
          </a:xfrm>
          <a:prstGeom prst="rect">
            <a:avLst/>
          </a:prstGeom>
        </p:spPr>
        <p:txBody>
          <a:bodyPr wrap="square">
            <a:spAutoFit/>
          </a:bodyPr>
          <a:lstStyle/>
          <a:p>
            <a:r>
              <a:rPr lang="es-ES" altLang="zh-CN" dirty="0">
                <a:solidFill>
                  <a:srgbClr val="000000"/>
                </a:solidFill>
                <a:latin typeface="Microsoft YaHei" panose="020B0503020204020204" pitchFamily="34" charset="-122"/>
                <a:ea typeface="Microsoft YaHei" panose="020B0503020204020204" pitchFamily="34" charset="-122"/>
              </a:rPr>
              <a:t>#</a:t>
            </a:r>
            <a:r>
              <a:rPr lang="zh-CN" altLang="es-ES" dirty="0">
                <a:solidFill>
                  <a:srgbClr val="000000"/>
                </a:solidFill>
                <a:latin typeface="Microsoft YaHei" panose="020B0503020204020204" pitchFamily="34" charset="-122"/>
                <a:ea typeface="Microsoft YaHei" panose="020B0503020204020204" pitchFamily="34" charset="-122"/>
              </a:rPr>
              <a:t>求</a:t>
            </a:r>
            <a:r>
              <a:rPr lang="es-ES" altLang="zh-CN" dirty="0">
                <a:solidFill>
                  <a:srgbClr val="000000"/>
                </a:solidFill>
                <a:latin typeface="Microsoft YaHei" panose="020B0503020204020204" pitchFamily="34" charset="-122"/>
                <a:ea typeface="Microsoft YaHei" panose="020B0503020204020204" pitchFamily="34" charset="-122"/>
              </a:rPr>
              <a:t>1+2+3+...+</a:t>
            </a:r>
            <a:r>
              <a:rPr lang="es-ES" altLang="zh-CN" dirty="0" smtClean="0">
                <a:solidFill>
                  <a:srgbClr val="000000"/>
                </a:solidFill>
                <a:latin typeface="Microsoft YaHei" panose="020B0503020204020204" pitchFamily="34" charset="-122"/>
                <a:ea typeface="Microsoft YaHei" panose="020B0503020204020204" pitchFamily="34" charset="-122"/>
              </a:rPr>
              <a:t>100</a:t>
            </a:r>
            <a:endParaRPr lang="es-ES" altLang="zh-CN" dirty="0">
              <a:solidFill>
                <a:srgbClr val="000000"/>
              </a:solidFill>
            </a:endParaRPr>
          </a:p>
          <a:p>
            <a:r>
              <a:rPr lang="es-ES" altLang="zh-CN" dirty="0">
                <a:solidFill>
                  <a:srgbClr val="000000"/>
                </a:solidFill>
                <a:latin typeface="Microsoft YaHei" panose="020B0503020204020204" pitchFamily="34" charset="-122"/>
                <a:ea typeface="Microsoft YaHei" panose="020B0503020204020204" pitchFamily="34" charset="-122"/>
              </a:rPr>
              <a:t>&gt;&gt;&gt; print reduce(lambda x,y:x+y,range(1,101))</a:t>
            </a:r>
            <a:endParaRPr lang="es-ES" altLang="zh-CN" dirty="0">
              <a:solidFill>
                <a:srgbClr val="000000"/>
              </a:solidFill>
            </a:endParaRPr>
          </a:p>
          <a:p>
            <a:r>
              <a:rPr lang="es-ES" altLang="zh-CN" dirty="0">
                <a:solidFill>
                  <a:srgbClr val="000000"/>
                </a:solidFill>
                <a:latin typeface="Microsoft YaHei" panose="020B0503020204020204" pitchFamily="34" charset="-122"/>
                <a:ea typeface="Microsoft YaHei" panose="020B0503020204020204" pitchFamily="34" charset="-122"/>
              </a:rPr>
              <a:t>5050</a:t>
            </a:r>
            <a:endParaRPr lang="es-ES" altLang="zh-CN" dirty="0">
              <a:solidFill>
                <a:srgbClr val="000000"/>
              </a:solidFill>
            </a:endParaRPr>
          </a:p>
        </p:txBody>
      </p:sp>
    </p:spTree>
    <p:extLst>
      <p:ext uri="{BB962C8B-B14F-4D97-AF65-F5344CB8AC3E}">
        <p14:creationId xmlns:p14="http://schemas.microsoft.com/office/powerpoint/2010/main" val="3361306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ea typeface="宋体" panose="02010600030101010101" pitchFamily="2" charset="-122"/>
              </a:rPr>
              <a:t>序列（</a:t>
            </a:r>
            <a:r>
              <a:rPr lang="en-US" altLang="zh-CN" dirty="0" smtClean="0">
                <a:ea typeface="宋体" panose="02010600030101010101" pitchFamily="2" charset="-122"/>
              </a:rPr>
              <a:t>sequence</a:t>
            </a:r>
            <a:r>
              <a:rPr lang="zh-CN" altLang="en-US" dirty="0" smtClean="0">
                <a:ea typeface="宋体" panose="02010600030101010101" pitchFamily="2" charset="-122"/>
              </a:rPr>
              <a:t>）</a:t>
            </a:r>
          </a:p>
        </p:txBody>
      </p:sp>
      <p:sp>
        <p:nvSpPr>
          <p:cNvPr id="26627" name="内容占位符 2"/>
          <p:cNvSpPr>
            <a:spLocks noGrp="1"/>
          </p:cNvSpPr>
          <p:nvPr>
            <p:ph idx="1"/>
          </p:nvPr>
        </p:nvSpPr>
        <p:spPr>
          <a:xfrm>
            <a:off x="0" y="1052736"/>
            <a:ext cx="8839200" cy="822960"/>
          </a:xfrm>
          <a:noFill/>
          <a:ln w="9525">
            <a:noFill/>
          </a:ln>
        </p:spPr>
        <p:txBody>
          <a:bodyPr>
            <a:spAutoFit/>
          </a:bodyPr>
          <a:lstStyle/>
          <a:p>
            <a:pPr marL="342900" indent="-342900" eaLnBrk="1" hangingPunct="1">
              <a:spcBef>
                <a:spcPct val="50000"/>
              </a:spcBef>
              <a:buClr>
                <a:srgbClr val="FFC000"/>
              </a:buClr>
              <a:buSzPct val="50000"/>
            </a:pPr>
            <a:r>
              <a:rPr lang="zh-CN" sz="2400" b="1" dirty="0">
                <a:solidFill>
                  <a:srgbClr val="FF0000"/>
                </a:solidFill>
                <a:latin typeface="黑体" panose="02010609060101010101" pitchFamily="49" charset="-122"/>
                <a:ea typeface="黑体" panose="02010609060101010101" pitchFamily="49" charset="-122"/>
                <a:sym typeface="+mn-ea"/>
              </a:rPr>
              <a:t>序列是内置的组合数据类型，表示数据元素按次序排列，可通过索引下标访问的可迭代（</a:t>
            </a:r>
            <a:r>
              <a:rPr lang="en-US" altLang="zh-CN" sz="2400" b="1" dirty="0">
                <a:solidFill>
                  <a:srgbClr val="FF0000"/>
                </a:solidFill>
                <a:latin typeface="黑体" panose="02010609060101010101" pitchFamily="49" charset="-122"/>
                <a:ea typeface="黑体" panose="02010609060101010101" pitchFamily="49" charset="-122"/>
                <a:sym typeface="+mn-ea"/>
              </a:rPr>
              <a:t>iterable</a:t>
            </a:r>
            <a:r>
              <a:rPr lang="zh-CN" sz="2400" b="1" dirty="0">
                <a:solidFill>
                  <a:srgbClr val="FF0000"/>
                </a:solidFill>
                <a:latin typeface="黑体" panose="02010609060101010101" pitchFamily="49" charset="-122"/>
                <a:ea typeface="黑体" panose="02010609060101010101" pitchFamily="49" charset="-122"/>
                <a:sym typeface="+mn-ea"/>
              </a:rPr>
              <a:t>）对象</a:t>
            </a:r>
            <a:r>
              <a:rPr lang="zh-CN" altLang="en-US" sz="2400" b="1" dirty="0">
                <a:solidFill>
                  <a:srgbClr val="FF0000"/>
                </a:solidFill>
                <a:latin typeface="黑体" panose="02010609060101010101" pitchFamily="49" charset="-122"/>
                <a:ea typeface="黑体" panose="02010609060101010101" pitchFamily="49" charset="-122"/>
                <a:sym typeface="+mn-ea"/>
              </a:rPr>
              <a:t>。</a:t>
            </a:r>
            <a:endParaRPr lang="zh-CN" altLang="en-US" sz="2400" kern="1200" dirty="0">
              <a:solidFill>
                <a:schemeClr val="tx2"/>
              </a:solidFill>
              <a:latin typeface="华文新魏" panose="02010800040101010101" pitchFamily="2" charset="-122"/>
              <a:ea typeface="华文新魏" panose="02010800040101010101" pitchFamily="2" charset="-122"/>
            </a:endParaRPr>
          </a:p>
        </p:txBody>
      </p:sp>
      <p:graphicFrame>
        <p:nvGraphicFramePr>
          <p:cNvPr id="5" name="图示 4"/>
          <p:cNvGraphicFramePr/>
          <p:nvPr>
            <p:extLst/>
          </p:nvPr>
        </p:nvGraphicFramePr>
        <p:xfrm>
          <a:off x="1143000" y="1916832"/>
          <a:ext cx="5949280" cy="21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bject 5"/>
          <p:cNvSpPr/>
          <p:nvPr/>
        </p:nvSpPr>
        <p:spPr>
          <a:xfrm>
            <a:off x="1501694" y="4293096"/>
            <a:ext cx="5231891" cy="2016252"/>
          </a:xfrm>
          <a:prstGeom prst="rect">
            <a:avLst/>
          </a:prstGeom>
          <a:blipFill>
            <a:blip r:embed="rId7"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16436301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序列的基本操作</a:t>
            </a:r>
            <a:endParaRPr lang="zh-CN" sz="4000" b="1" dirty="0">
              <a:solidFill>
                <a:schemeClr val="bg1"/>
              </a:solidFill>
              <a:ea typeface="宋体" panose="02010600030101010101" pitchFamily="2" charset="-122"/>
            </a:endParaRPr>
          </a:p>
        </p:txBody>
      </p:sp>
      <p:graphicFrame>
        <p:nvGraphicFramePr>
          <p:cNvPr id="5" name="object 31"/>
          <p:cNvGraphicFramePr>
            <a:graphicFrameLocks noGrp="1"/>
          </p:cNvGraphicFramePr>
          <p:nvPr>
            <p:extLst>
              <p:ext uri="{D42A27DB-BD31-4B8C-83A1-F6EECF244321}">
                <p14:modId xmlns:p14="http://schemas.microsoft.com/office/powerpoint/2010/main" val="2099257580"/>
              </p:ext>
            </p:extLst>
          </p:nvPr>
        </p:nvGraphicFramePr>
        <p:xfrm>
          <a:off x="663575" y="1340768"/>
          <a:ext cx="7831137" cy="4800951"/>
        </p:xfrm>
        <a:graphic>
          <a:graphicData uri="http://schemas.openxmlformats.org/drawingml/2006/table">
            <a:tbl>
              <a:tblPr firstRow="1" bandRow="1">
                <a:tableStyleId>{2D5ABB26-0587-4C30-8999-92F81FD0307C}</a:tableStyleId>
              </a:tblPr>
              <a:tblGrid>
                <a:gridCol w="1961324">
                  <a:extLst>
                    <a:ext uri="{9D8B030D-6E8A-4147-A177-3AD203B41FA5}">
                      <a16:colId xmlns:a16="http://schemas.microsoft.com/office/drawing/2014/main" val="20000"/>
                    </a:ext>
                  </a:extLst>
                </a:gridCol>
                <a:gridCol w="5869813">
                  <a:extLst>
                    <a:ext uri="{9D8B030D-6E8A-4147-A177-3AD203B41FA5}">
                      <a16:colId xmlns:a16="http://schemas.microsoft.com/office/drawing/2014/main" val="20001"/>
                    </a:ext>
                  </a:extLst>
                </a:gridCol>
              </a:tblGrid>
              <a:tr h="365760">
                <a:tc>
                  <a:txBody>
                    <a:bodyPr/>
                    <a:lstStyle/>
                    <a:p>
                      <a:pPr marL="6985" algn="ctr">
                        <a:lnSpc>
                          <a:spcPct val="100000"/>
                        </a:lnSpc>
                      </a:pPr>
                      <a:r>
                        <a:rPr sz="1600" dirty="0" smtClean="0">
                          <a:latin typeface="Adobe 黑体 Std R"/>
                          <a:cs typeface="Adobe 黑体 Std R"/>
                        </a:rPr>
                        <a:t>操作符</a:t>
                      </a:r>
                      <a:endParaRPr sz="1600">
                        <a:latin typeface="Adobe 黑体 Std R"/>
                        <a:cs typeface="Adobe 黑体 Std R"/>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R="6985" algn="ctr">
                        <a:lnSpc>
                          <a:spcPct val="100000"/>
                        </a:lnSpc>
                      </a:pPr>
                      <a:r>
                        <a:rPr sz="1600" dirty="0" smtClean="0">
                          <a:latin typeface="Adobe 黑体 Std R"/>
                          <a:cs typeface="Adobe 黑体 Std R"/>
                        </a:rPr>
                        <a:t>描述</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D9D9D9"/>
                    </a:solidFill>
                  </a:tcPr>
                </a:tc>
                <a:extLst>
                  <a:ext uri="{0D108BD9-81ED-4DB2-BD59-A6C34878D82A}">
                    <a16:rowId xmlns:a16="http://schemas.microsoft.com/office/drawing/2014/main" val="10000"/>
                  </a:ext>
                </a:extLst>
              </a:tr>
              <a:tr h="365760">
                <a:tc>
                  <a:txBody>
                    <a:bodyPr/>
                    <a:lstStyle/>
                    <a:p>
                      <a:pPr marL="6350" algn="ctr">
                        <a:lnSpc>
                          <a:spcPct val="100000"/>
                        </a:lnSpc>
                      </a:pPr>
                      <a:r>
                        <a:rPr sz="1600" dirty="0" smtClean="0">
                          <a:latin typeface="Times New Roman"/>
                          <a:cs typeface="Times New Roman"/>
                        </a:rPr>
                        <a:t>x in</a:t>
                      </a:r>
                      <a:r>
                        <a:rPr sz="1600" spc="-5" dirty="0" smtClean="0">
                          <a:latin typeface="Times New Roman"/>
                          <a:cs typeface="Times New Roman"/>
                        </a:rPr>
                        <a:t> </a:t>
                      </a:r>
                      <a:r>
                        <a:rPr sz="1600" spc="0" dirty="0" smtClean="0">
                          <a:latin typeface="Times New Roman"/>
                          <a:cs typeface="Times New Roman"/>
                        </a:rPr>
                        <a:t>s</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如果</a:t>
                      </a:r>
                      <a:r>
                        <a:rPr sz="1600" spc="5" dirty="0" smtClean="0">
                          <a:latin typeface="Times New Roman"/>
                          <a:cs typeface="Times New Roman"/>
                        </a:rPr>
                        <a:t>x</a:t>
                      </a:r>
                      <a:r>
                        <a:rPr sz="1600" spc="0" dirty="0" smtClean="0">
                          <a:latin typeface="Adobe 黑体 Std R"/>
                          <a:cs typeface="Adobe 黑体 Std R"/>
                        </a:rPr>
                        <a:t>是</a:t>
                      </a:r>
                      <a:r>
                        <a:rPr sz="1600" spc="0" dirty="0" smtClean="0">
                          <a:latin typeface="Times New Roman"/>
                          <a:cs typeface="Times New Roman"/>
                        </a:rPr>
                        <a:t>s</a:t>
                      </a:r>
                      <a:r>
                        <a:rPr sz="1600" spc="0" dirty="0" smtClean="0">
                          <a:latin typeface="Adobe 黑体 Std R"/>
                          <a:cs typeface="Adobe 黑体 Std R"/>
                        </a:rPr>
                        <a:t>的元素，返回</a:t>
                      </a:r>
                      <a:r>
                        <a:rPr sz="1600" spc="-65" dirty="0" smtClean="0">
                          <a:latin typeface="Times New Roman"/>
                          <a:cs typeface="Times New Roman"/>
                        </a:rPr>
                        <a:t>T</a:t>
                      </a:r>
                      <a:r>
                        <a:rPr sz="1600" spc="0" dirty="0" smtClean="0">
                          <a:latin typeface="Times New Roman"/>
                          <a:cs typeface="Times New Roman"/>
                        </a:rPr>
                        <a:t>rue</a:t>
                      </a:r>
                      <a:r>
                        <a:rPr sz="1600" spc="0" dirty="0" smtClean="0">
                          <a:latin typeface="Adobe 黑体 Std R"/>
                          <a:cs typeface="Adobe 黑体 Std R"/>
                        </a:rPr>
                        <a:t>，否则</a:t>
                      </a:r>
                      <a:r>
                        <a:rPr sz="1600" spc="10" dirty="0" smtClean="0">
                          <a:latin typeface="Adobe 黑体 Std R"/>
                          <a:cs typeface="Adobe 黑体 Std R"/>
                        </a:rPr>
                        <a:t>返</a:t>
                      </a:r>
                      <a:r>
                        <a:rPr sz="1600" spc="0" dirty="0" smtClean="0">
                          <a:latin typeface="Adobe 黑体 Std R"/>
                          <a:cs typeface="Adobe 黑体 Std R"/>
                        </a:rPr>
                        <a:t>回</a:t>
                      </a:r>
                      <a:r>
                        <a:rPr sz="1600" spc="0" dirty="0" smtClean="0">
                          <a:latin typeface="Times New Roman"/>
                          <a:cs typeface="Times New Roman"/>
                        </a:rPr>
                        <a:t>F</a:t>
                      </a:r>
                      <a:r>
                        <a:rPr sz="1600" spc="10" dirty="0" smtClean="0">
                          <a:latin typeface="Times New Roman"/>
                          <a:cs typeface="Times New Roman"/>
                        </a:rPr>
                        <a:t>a</a:t>
                      </a:r>
                      <a:r>
                        <a:rPr sz="1600" spc="0" dirty="0" smtClean="0">
                          <a:latin typeface="Times New Roman"/>
                          <a:cs typeface="Times New Roman"/>
                        </a:rPr>
                        <a:t>lse</a:t>
                      </a:r>
                      <a:endParaRPr sz="16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5759">
                <a:tc>
                  <a:txBody>
                    <a:bodyPr/>
                    <a:lstStyle/>
                    <a:p>
                      <a:pPr marL="603250">
                        <a:lnSpc>
                          <a:spcPct val="100000"/>
                        </a:lnSpc>
                      </a:pPr>
                      <a:r>
                        <a:rPr sz="1600" dirty="0" smtClean="0">
                          <a:latin typeface="Times New Roman"/>
                          <a:cs typeface="Times New Roman"/>
                        </a:rPr>
                        <a:t>x n</a:t>
                      </a:r>
                      <a:r>
                        <a:rPr sz="1600" spc="5" dirty="0" smtClean="0">
                          <a:latin typeface="Times New Roman"/>
                          <a:cs typeface="Times New Roman"/>
                        </a:rPr>
                        <a:t>o</a:t>
                      </a:r>
                      <a:r>
                        <a:rPr sz="1600" spc="0" dirty="0" smtClean="0">
                          <a:latin typeface="Times New Roman"/>
                          <a:cs typeface="Times New Roman"/>
                        </a:rPr>
                        <a:t>t</a:t>
                      </a:r>
                      <a:r>
                        <a:rPr sz="1600" spc="-5" dirty="0" smtClean="0">
                          <a:latin typeface="Times New Roman"/>
                          <a:cs typeface="Times New Roman"/>
                        </a:rPr>
                        <a:t> </a:t>
                      </a:r>
                      <a:r>
                        <a:rPr sz="1600" spc="0" dirty="0" smtClean="0">
                          <a:latin typeface="Times New Roman"/>
                          <a:cs typeface="Times New Roman"/>
                        </a:rPr>
                        <a:t>in</a:t>
                      </a:r>
                      <a:r>
                        <a:rPr sz="1600" spc="10" dirty="0" smtClean="0">
                          <a:latin typeface="Times New Roman"/>
                          <a:cs typeface="Times New Roman"/>
                        </a:rPr>
                        <a:t> </a:t>
                      </a:r>
                      <a:r>
                        <a:rPr sz="1600" spc="0" dirty="0" smtClean="0">
                          <a:latin typeface="Times New Roman"/>
                          <a:cs typeface="Times New Roman"/>
                        </a:rPr>
                        <a:t>s</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如果</a:t>
                      </a:r>
                      <a:r>
                        <a:rPr sz="1600" spc="5" dirty="0" smtClean="0">
                          <a:latin typeface="Times New Roman"/>
                          <a:cs typeface="Times New Roman"/>
                        </a:rPr>
                        <a:t>x</a:t>
                      </a:r>
                      <a:r>
                        <a:rPr sz="1600" spc="0" dirty="0" smtClean="0">
                          <a:latin typeface="Adobe 黑体 Std R"/>
                          <a:cs typeface="Adobe 黑体 Std R"/>
                        </a:rPr>
                        <a:t>不是</a:t>
                      </a:r>
                      <a:r>
                        <a:rPr sz="1600" spc="0" dirty="0" smtClean="0">
                          <a:latin typeface="Times New Roman"/>
                          <a:cs typeface="Times New Roman"/>
                        </a:rPr>
                        <a:t>s</a:t>
                      </a:r>
                      <a:r>
                        <a:rPr sz="1600" spc="0" dirty="0" smtClean="0">
                          <a:latin typeface="Adobe 黑体 Std R"/>
                          <a:cs typeface="Adobe 黑体 Std R"/>
                        </a:rPr>
                        <a:t>的元素，返回</a:t>
                      </a:r>
                      <a:r>
                        <a:rPr sz="1600" spc="-65" dirty="0" smtClean="0">
                          <a:latin typeface="Times New Roman"/>
                          <a:cs typeface="Times New Roman"/>
                        </a:rPr>
                        <a:t>T</a:t>
                      </a:r>
                      <a:r>
                        <a:rPr sz="1600" spc="0" dirty="0" smtClean="0">
                          <a:latin typeface="Times New Roman"/>
                          <a:cs typeface="Times New Roman"/>
                        </a:rPr>
                        <a:t>rue</a:t>
                      </a:r>
                      <a:r>
                        <a:rPr sz="1600" spc="0" dirty="0" smtClean="0">
                          <a:latin typeface="Adobe 黑体 Std R"/>
                          <a:cs typeface="Adobe 黑体 Std R"/>
                        </a:rPr>
                        <a:t>，否</a:t>
                      </a:r>
                      <a:r>
                        <a:rPr sz="1600" spc="10" dirty="0" smtClean="0">
                          <a:latin typeface="Adobe 黑体 Std R"/>
                          <a:cs typeface="Adobe 黑体 Std R"/>
                        </a:rPr>
                        <a:t>则</a:t>
                      </a:r>
                      <a:r>
                        <a:rPr sz="1600" spc="0" dirty="0" smtClean="0">
                          <a:latin typeface="Adobe 黑体 Std R"/>
                          <a:cs typeface="Adobe 黑体 Std R"/>
                        </a:rPr>
                        <a:t>返回</a:t>
                      </a:r>
                      <a:r>
                        <a:rPr sz="1600" spc="0" dirty="0" smtClean="0">
                          <a:latin typeface="Times New Roman"/>
                          <a:cs typeface="Times New Roman"/>
                        </a:rPr>
                        <a:t>F</a:t>
                      </a:r>
                      <a:r>
                        <a:rPr sz="1600" spc="10" dirty="0" smtClean="0">
                          <a:latin typeface="Times New Roman"/>
                          <a:cs typeface="Times New Roman"/>
                        </a:rPr>
                        <a:t>a</a:t>
                      </a:r>
                      <a:r>
                        <a:rPr sz="1600" spc="0" dirty="0" smtClean="0">
                          <a:latin typeface="Times New Roman"/>
                          <a:cs typeface="Times New Roman"/>
                        </a:rPr>
                        <a:t>lse</a:t>
                      </a:r>
                      <a:endParaRPr sz="16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65760">
                <a:tc>
                  <a:txBody>
                    <a:bodyPr/>
                    <a:lstStyle/>
                    <a:p>
                      <a:pPr marL="6350" algn="ctr">
                        <a:lnSpc>
                          <a:spcPct val="100000"/>
                        </a:lnSpc>
                      </a:pPr>
                      <a:r>
                        <a:rPr sz="1600" dirty="0" smtClean="0">
                          <a:latin typeface="Times New Roman"/>
                          <a:cs typeface="Times New Roman"/>
                        </a:rPr>
                        <a:t>s</a:t>
                      </a:r>
                      <a:r>
                        <a:rPr sz="1600" spc="-5" dirty="0" smtClean="0">
                          <a:latin typeface="Times New Roman"/>
                          <a:cs typeface="Times New Roman"/>
                        </a:rPr>
                        <a:t> </a:t>
                      </a:r>
                      <a:r>
                        <a:rPr sz="1600" spc="0" dirty="0" smtClean="0">
                          <a:latin typeface="Times New Roman"/>
                          <a:cs typeface="Times New Roman"/>
                        </a:rPr>
                        <a:t>+ t</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spc="-5" dirty="0" smtClean="0">
                          <a:latin typeface="Adobe 黑体 Std R"/>
                          <a:cs typeface="Adobe 黑体 Std R"/>
                        </a:rPr>
                        <a:t>连接</a:t>
                      </a:r>
                      <a:r>
                        <a:rPr sz="1600" spc="0" dirty="0" smtClean="0">
                          <a:latin typeface="Times New Roman"/>
                          <a:cs typeface="Times New Roman"/>
                        </a:rPr>
                        <a:t>s</a:t>
                      </a:r>
                      <a:r>
                        <a:rPr sz="1600" spc="-5" dirty="0" smtClean="0">
                          <a:latin typeface="Adobe 黑体 Std R"/>
                          <a:cs typeface="Adobe 黑体 Std R"/>
                        </a:rPr>
                        <a:t>和</a:t>
                      </a:r>
                      <a:r>
                        <a:rPr sz="1600" spc="0" dirty="0" smtClean="0">
                          <a:latin typeface="Times New Roman"/>
                          <a:cs typeface="Times New Roman"/>
                        </a:rPr>
                        <a:t>t</a:t>
                      </a:r>
                      <a:endParaRPr sz="16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65760">
                <a:tc>
                  <a:txBody>
                    <a:bodyPr/>
                    <a:lstStyle/>
                    <a:p>
                      <a:pPr marL="443230">
                        <a:lnSpc>
                          <a:spcPct val="100000"/>
                        </a:lnSpc>
                      </a:pPr>
                      <a:r>
                        <a:rPr sz="1600" dirty="0" smtClean="0">
                          <a:latin typeface="Times New Roman"/>
                          <a:cs typeface="Times New Roman"/>
                        </a:rPr>
                        <a:t>s</a:t>
                      </a:r>
                      <a:r>
                        <a:rPr sz="1600" spc="-5" dirty="0" smtClean="0">
                          <a:latin typeface="Times New Roman"/>
                          <a:cs typeface="Times New Roman"/>
                        </a:rPr>
                        <a:t> </a:t>
                      </a:r>
                      <a:r>
                        <a:rPr sz="1600" spc="0" dirty="0" smtClean="0">
                          <a:latin typeface="Times New Roman"/>
                          <a:cs typeface="Times New Roman"/>
                        </a:rPr>
                        <a:t>* n </a:t>
                      </a:r>
                      <a:r>
                        <a:rPr sz="1600" spc="0" dirty="0" smtClean="0">
                          <a:latin typeface="Adobe 黑体 Std R"/>
                          <a:cs typeface="Adobe 黑体 Std R"/>
                        </a:rPr>
                        <a:t>或</a:t>
                      </a:r>
                      <a:r>
                        <a:rPr sz="1600" spc="50" dirty="0" smtClean="0">
                          <a:latin typeface="Adobe 黑体 Std R"/>
                          <a:cs typeface="Adobe 黑体 Std R"/>
                        </a:rPr>
                        <a:t> </a:t>
                      </a:r>
                      <a:r>
                        <a:rPr sz="1600" spc="0" dirty="0" smtClean="0">
                          <a:latin typeface="Times New Roman"/>
                          <a:cs typeface="Times New Roman"/>
                        </a:rPr>
                        <a:t>n *</a:t>
                      </a:r>
                      <a:r>
                        <a:rPr sz="1600" spc="-5" dirty="0" smtClean="0">
                          <a:latin typeface="Times New Roman"/>
                          <a:cs typeface="Times New Roman"/>
                        </a:rPr>
                        <a:t> </a:t>
                      </a:r>
                      <a:r>
                        <a:rPr sz="1600" spc="0" dirty="0" smtClean="0">
                          <a:latin typeface="Times New Roman"/>
                          <a:cs typeface="Times New Roman"/>
                        </a:rPr>
                        <a:t>s</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将序列</a:t>
                      </a:r>
                      <a:r>
                        <a:rPr sz="1600" dirty="0" smtClean="0">
                          <a:latin typeface="Times New Roman"/>
                          <a:cs typeface="Times New Roman"/>
                        </a:rPr>
                        <a:t>s</a:t>
                      </a:r>
                      <a:r>
                        <a:rPr sz="1600" dirty="0" smtClean="0">
                          <a:latin typeface="Adobe 黑体 Std R"/>
                          <a:cs typeface="Adobe 黑体 Std R"/>
                        </a:rPr>
                        <a:t>复制</a:t>
                      </a:r>
                      <a:r>
                        <a:rPr sz="1600" spc="5" dirty="0" smtClean="0">
                          <a:latin typeface="Times New Roman"/>
                          <a:cs typeface="Times New Roman"/>
                        </a:rPr>
                        <a:t>n</a:t>
                      </a:r>
                      <a:r>
                        <a:rPr sz="1600" spc="0" dirty="0" smtClean="0">
                          <a:latin typeface="Adobe 黑体 Std R"/>
                          <a:cs typeface="Adobe 黑体 Std R"/>
                        </a:rPr>
                        <a:t>次</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65760">
                <a:tc>
                  <a:txBody>
                    <a:bodyPr/>
                    <a:lstStyle/>
                    <a:p>
                      <a:pPr marL="5080" algn="ctr">
                        <a:lnSpc>
                          <a:spcPct val="100000"/>
                        </a:lnSpc>
                      </a:pPr>
                      <a:r>
                        <a:rPr sz="1600" dirty="0" smtClean="0">
                          <a:latin typeface="Times New Roman"/>
                          <a:cs typeface="Times New Roman"/>
                        </a:rPr>
                        <a:t>s</a:t>
                      </a:r>
                      <a:r>
                        <a:rPr sz="1600" spc="5" dirty="0" smtClean="0">
                          <a:latin typeface="Times New Roman"/>
                          <a:cs typeface="Times New Roman"/>
                        </a:rPr>
                        <a:t>[</a:t>
                      </a:r>
                      <a:r>
                        <a:rPr sz="1600" spc="0" dirty="0" smtClean="0">
                          <a:latin typeface="Times New Roman"/>
                          <a:cs typeface="Times New Roman"/>
                        </a:rPr>
                        <a:t>i]</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索引，返回序列的第</a:t>
                      </a:r>
                      <a:r>
                        <a:rPr sz="1600" dirty="0" smtClean="0">
                          <a:latin typeface="Times New Roman"/>
                          <a:cs typeface="Times New Roman"/>
                        </a:rPr>
                        <a:t>i</a:t>
                      </a:r>
                      <a:r>
                        <a:rPr sz="1600" dirty="0" smtClean="0">
                          <a:latin typeface="Adobe 黑体 Std R"/>
                          <a:cs typeface="Adobe 黑体 Std R"/>
                        </a:rPr>
                        <a:t>个元素</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65759">
                <a:tc>
                  <a:txBody>
                    <a:bodyPr/>
                    <a:lstStyle/>
                    <a:p>
                      <a:pPr marL="5080" algn="ctr">
                        <a:lnSpc>
                          <a:spcPct val="100000"/>
                        </a:lnSpc>
                      </a:pPr>
                      <a:r>
                        <a:rPr sz="1600" dirty="0" smtClean="0">
                          <a:latin typeface="Times New Roman"/>
                          <a:cs typeface="Times New Roman"/>
                        </a:rPr>
                        <a:t>s</a:t>
                      </a:r>
                      <a:r>
                        <a:rPr sz="1600" spc="5" dirty="0" smtClean="0">
                          <a:latin typeface="Times New Roman"/>
                          <a:cs typeface="Times New Roman"/>
                        </a:rPr>
                        <a:t>[</a:t>
                      </a:r>
                      <a:r>
                        <a:rPr sz="1600" spc="0" dirty="0" smtClean="0">
                          <a:latin typeface="Times New Roman"/>
                          <a:cs typeface="Times New Roman"/>
                        </a:rPr>
                        <a:t>i:</a:t>
                      </a:r>
                      <a:r>
                        <a:rPr sz="1600" spc="5" dirty="0" smtClean="0">
                          <a:latin typeface="Times New Roman"/>
                          <a:cs typeface="Times New Roman"/>
                        </a:rPr>
                        <a:t> </a:t>
                      </a:r>
                      <a:r>
                        <a:rPr sz="1600" spc="0" dirty="0" smtClean="0">
                          <a:latin typeface="Times New Roman"/>
                          <a:cs typeface="Times New Roman"/>
                        </a:rPr>
                        <a:t>j]</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分片，</a:t>
                      </a:r>
                      <a:r>
                        <a:rPr sz="1600" spc="10" dirty="0" smtClean="0">
                          <a:latin typeface="Adobe 黑体 Std R"/>
                          <a:cs typeface="Adobe 黑体 Std R"/>
                        </a:rPr>
                        <a:t>返</a:t>
                      </a:r>
                      <a:r>
                        <a:rPr sz="1600" spc="0" dirty="0" smtClean="0">
                          <a:latin typeface="Adobe 黑体 Std R"/>
                          <a:cs typeface="Adobe 黑体 Std R"/>
                        </a:rPr>
                        <a:t>回包</a:t>
                      </a:r>
                      <a:r>
                        <a:rPr sz="1600" spc="10" dirty="0" smtClean="0">
                          <a:latin typeface="Adobe 黑体 Std R"/>
                          <a:cs typeface="Adobe 黑体 Std R"/>
                        </a:rPr>
                        <a:t>含</a:t>
                      </a:r>
                      <a:r>
                        <a:rPr sz="1600" spc="0" dirty="0" smtClean="0">
                          <a:latin typeface="Adobe 黑体 Std R"/>
                          <a:cs typeface="Adobe 黑体 Std R"/>
                        </a:rPr>
                        <a:t>序列</a:t>
                      </a:r>
                      <a:r>
                        <a:rPr sz="1600" spc="0" dirty="0" smtClean="0">
                          <a:latin typeface="Times New Roman"/>
                          <a:cs typeface="Times New Roman"/>
                        </a:rPr>
                        <a:t>s</a:t>
                      </a:r>
                      <a:r>
                        <a:rPr sz="1600" spc="10" dirty="0" smtClean="0">
                          <a:latin typeface="Adobe 黑体 Std R"/>
                          <a:cs typeface="Adobe 黑体 Std R"/>
                        </a:rPr>
                        <a:t>第</a:t>
                      </a:r>
                      <a:r>
                        <a:rPr sz="1600" spc="0" dirty="0" smtClean="0">
                          <a:latin typeface="Times New Roman"/>
                          <a:cs typeface="Times New Roman"/>
                        </a:rPr>
                        <a:t>i</a:t>
                      </a:r>
                      <a:r>
                        <a:rPr sz="1600" spc="0" dirty="0" smtClean="0">
                          <a:latin typeface="Adobe 黑体 Std R"/>
                          <a:cs typeface="Adobe 黑体 Std R"/>
                        </a:rPr>
                        <a:t>到</a:t>
                      </a:r>
                      <a:r>
                        <a:rPr sz="1600" spc="10" dirty="0" smtClean="0">
                          <a:latin typeface="Times New Roman"/>
                          <a:cs typeface="Times New Roman"/>
                        </a:rPr>
                        <a:t>j</a:t>
                      </a:r>
                      <a:r>
                        <a:rPr sz="1600" spc="0" dirty="0" smtClean="0">
                          <a:latin typeface="Adobe 黑体 Std R"/>
                          <a:cs typeface="Adobe 黑体 Std R"/>
                        </a:rPr>
                        <a:t>个</a:t>
                      </a:r>
                      <a:r>
                        <a:rPr sz="1600" spc="10" dirty="0" smtClean="0">
                          <a:latin typeface="Adobe 黑体 Std R"/>
                          <a:cs typeface="Adobe 黑体 Std R"/>
                        </a:rPr>
                        <a:t>元</a:t>
                      </a:r>
                      <a:r>
                        <a:rPr sz="1600" spc="0" dirty="0" smtClean="0">
                          <a:latin typeface="Adobe 黑体 Std R"/>
                          <a:cs typeface="Adobe 黑体 Std R"/>
                        </a:rPr>
                        <a:t>素的子</a:t>
                      </a:r>
                      <a:r>
                        <a:rPr sz="1600" spc="10" dirty="0" smtClean="0">
                          <a:latin typeface="Adobe 黑体 Std R"/>
                          <a:cs typeface="Adobe 黑体 Std R"/>
                        </a:rPr>
                        <a:t>序</a:t>
                      </a:r>
                      <a:r>
                        <a:rPr sz="1600" spc="0" dirty="0" smtClean="0">
                          <a:latin typeface="Adobe 黑体 Std R"/>
                          <a:cs typeface="Adobe 黑体 Std R"/>
                        </a:rPr>
                        <a:t>列（</a:t>
                      </a:r>
                      <a:r>
                        <a:rPr sz="1600" spc="10" dirty="0" smtClean="0">
                          <a:latin typeface="Adobe 黑体 Std R"/>
                          <a:cs typeface="Adobe 黑体 Std R"/>
                        </a:rPr>
                        <a:t>不</a:t>
                      </a:r>
                      <a:r>
                        <a:rPr sz="1600" spc="0" dirty="0" smtClean="0">
                          <a:latin typeface="Adobe 黑体 Std R"/>
                          <a:cs typeface="Adobe 黑体 Std R"/>
                        </a:rPr>
                        <a:t>包含</a:t>
                      </a:r>
                      <a:r>
                        <a:rPr sz="1600" spc="5" dirty="0" smtClean="0">
                          <a:latin typeface="Adobe 黑体 Std R"/>
                          <a:cs typeface="Adobe 黑体 Std R"/>
                        </a:rPr>
                        <a:t>第</a:t>
                      </a:r>
                      <a:r>
                        <a:rPr sz="1600" spc="10" dirty="0" smtClean="0">
                          <a:latin typeface="Times New Roman"/>
                          <a:cs typeface="Times New Roman"/>
                        </a:rPr>
                        <a:t>j</a:t>
                      </a:r>
                      <a:r>
                        <a:rPr sz="1600" spc="0" dirty="0" smtClean="0">
                          <a:latin typeface="Adobe 黑体 Std R"/>
                          <a:cs typeface="Adobe 黑体 Std R"/>
                        </a:rPr>
                        <a:t>个元</a:t>
                      </a:r>
                      <a:r>
                        <a:rPr sz="1600" spc="10" dirty="0" smtClean="0">
                          <a:latin typeface="Adobe 黑体 Std R"/>
                          <a:cs typeface="Adobe 黑体 Std R"/>
                        </a:rPr>
                        <a:t>素</a:t>
                      </a:r>
                      <a:r>
                        <a:rPr sz="1600" spc="0" dirty="0" smtClean="0">
                          <a:latin typeface="Adobe 黑体 Std R"/>
                          <a:cs typeface="Adobe 黑体 Std R"/>
                        </a:rPr>
                        <a:t>）</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65760">
                <a:tc>
                  <a:txBody>
                    <a:bodyPr/>
                    <a:lstStyle/>
                    <a:p>
                      <a:pPr marL="656590">
                        <a:lnSpc>
                          <a:spcPct val="100000"/>
                        </a:lnSpc>
                      </a:pPr>
                      <a:r>
                        <a:rPr sz="1600" dirty="0" smtClean="0">
                          <a:latin typeface="Times New Roman"/>
                          <a:cs typeface="Times New Roman"/>
                        </a:rPr>
                        <a:t>s</a:t>
                      </a:r>
                      <a:r>
                        <a:rPr sz="1600" spc="5" dirty="0" smtClean="0">
                          <a:latin typeface="Times New Roman"/>
                          <a:cs typeface="Times New Roman"/>
                        </a:rPr>
                        <a:t>[</a:t>
                      </a:r>
                      <a:r>
                        <a:rPr sz="1600" spc="0" dirty="0" smtClean="0">
                          <a:latin typeface="Times New Roman"/>
                          <a:cs typeface="Times New Roman"/>
                        </a:rPr>
                        <a:t>i:</a:t>
                      </a:r>
                      <a:r>
                        <a:rPr sz="1600" spc="5" dirty="0" smtClean="0">
                          <a:latin typeface="Times New Roman"/>
                          <a:cs typeface="Times New Roman"/>
                        </a:rPr>
                        <a:t> </a:t>
                      </a:r>
                      <a:r>
                        <a:rPr sz="1600" spc="0" dirty="0" smtClean="0">
                          <a:latin typeface="Times New Roman"/>
                          <a:cs typeface="Times New Roman"/>
                        </a:rPr>
                        <a:t>j:</a:t>
                      </a:r>
                      <a:r>
                        <a:rPr sz="1600" spc="15" dirty="0" smtClean="0">
                          <a:latin typeface="Times New Roman"/>
                          <a:cs typeface="Times New Roman"/>
                        </a:rPr>
                        <a:t> </a:t>
                      </a:r>
                      <a:r>
                        <a:rPr sz="1600" spc="0" dirty="0" smtClean="0">
                          <a:latin typeface="Times New Roman"/>
                          <a:cs typeface="Times New Roman"/>
                        </a:rPr>
                        <a:t>k]</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spc="-5" dirty="0" smtClean="0">
                          <a:latin typeface="Adobe 黑体 Std R"/>
                          <a:cs typeface="Adobe 黑体 Std R"/>
                        </a:rPr>
                        <a:t>步骤分片，返回包含序</a:t>
                      </a:r>
                      <a:r>
                        <a:rPr sz="1600" spc="0" dirty="0" smtClean="0">
                          <a:latin typeface="Adobe 黑体 Std R"/>
                          <a:cs typeface="Adobe 黑体 Std R"/>
                        </a:rPr>
                        <a:t>列</a:t>
                      </a:r>
                      <a:r>
                        <a:rPr sz="1600" spc="0" dirty="0" smtClean="0">
                          <a:latin typeface="Times New Roman"/>
                          <a:cs typeface="Times New Roman"/>
                        </a:rPr>
                        <a:t>s</a:t>
                      </a:r>
                      <a:r>
                        <a:rPr sz="1600" spc="-5" dirty="0" smtClean="0">
                          <a:latin typeface="Adobe 黑体 Std R"/>
                          <a:cs typeface="Adobe 黑体 Std R"/>
                        </a:rPr>
                        <a:t>第</a:t>
                      </a:r>
                      <a:r>
                        <a:rPr sz="1600" spc="-5" dirty="0" smtClean="0">
                          <a:latin typeface="Times New Roman"/>
                          <a:cs typeface="Times New Roman"/>
                        </a:rPr>
                        <a:t>i</a:t>
                      </a:r>
                      <a:r>
                        <a:rPr sz="1600" spc="-5" dirty="0" smtClean="0">
                          <a:latin typeface="Adobe 黑体 Std R"/>
                          <a:cs typeface="Adobe 黑体 Std R"/>
                        </a:rPr>
                        <a:t>到</a:t>
                      </a:r>
                      <a:r>
                        <a:rPr sz="1600" spc="10" dirty="0" smtClean="0">
                          <a:latin typeface="Times New Roman"/>
                          <a:cs typeface="Times New Roman"/>
                        </a:rPr>
                        <a:t>j</a:t>
                      </a:r>
                      <a:r>
                        <a:rPr sz="1600" spc="0" dirty="0" smtClean="0">
                          <a:latin typeface="Adobe 黑体 Std R"/>
                          <a:cs typeface="Adobe 黑体 Std R"/>
                        </a:rPr>
                        <a:t>个</a:t>
                      </a:r>
                      <a:r>
                        <a:rPr sz="1600" spc="-5" dirty="0" smtClean="0">
                          <a:latin typeface="Adobe 黑体 Std R"/>
                          <a:cs typeface="Adobe 黑体 Std R"/>
                        </a:rPr>
                        <a:t>元</a:t>
                      </a:r>
                      <a:r>
                        <a:rPr sz="1600" spc="5" dirty="0" smtClean="0">
                          <a:latin typeface="Adobe 黑体 Std R"/>
                          <a:cs typeface="Adobe 黑体 Std R"/>
                        </a:rPr>
                        <a:t>素</a:t>
                      </a:r>
                      <a:r>
                        <a:rPr sz="1600" spc="-5" dirty="0" smtClean="0">
                          <a:latin typeface="Adobe 黑体 Std R"/>
                          <a:cs typeface="Adobe 黑体 Std R"/>
                        </a:rPr>
                        <a:t>以</a:t>
                      </a:r>
                      <a:r>
                        <a:rPr sz="1600" spc="10" dirty="0" smtClean="0">
                          <a:latin typeface="Times New Roman"/>
                          <a:cs typeface="Times New Roman"/>
                        </a:rPr>
                        <a:t>j</a:t>
                      </a:r>
                      <a:r>
                        <a:rPr sz="1600" spc="0" dirty="0" smtClean="0">
                          <a:latin typeface="Adobe 黑体 Std R"/>
                          <a:cs typeface="Adobe 黑体 Std R"/>
                        </a:rPr>
                        <a:t>为</a:t>
                      </a:r>
                      <a:r>
                        <a:rPr sz="1600" spc="-5" dirty="0" smtClean="0">
                          <a:latin typeface="Adobe 黑体 Std R"/>
                          <a:cs typeface="Adobe 黑体 Std R"/>
                        </a:rPr>
                        <a:t>步</a:t>
                      </a:r>
                      <a:r>
                        <a:rPr sz="1600" spc="5" dirty="0" smtClean="0">
                          <a:latin typeface="Adobe 黑体 Std R"/>
                          <a:cs typeface="Adobe 黑体 Std R"/>
                        </a:rPr>
                        <a:t>数</a:t>
                      </a:r>
                      <a:r>
                        <a:rPr sz="1600" spc="0" dirty="0" smtClean="0">
                          <a:latin typeface="Adobe 黑体 Std R"/>
                          <a:cs typeface="Adobe 黑体 Std R"/>
                        </a:rPr>
                        <a:t>的</a:t>
                      </a:r>
                      <a:r>
                        <a:rPr sz="1600" spc="-5" dirty="0" smtClean="0">
                          <a:latin typeface="Adobe 黑体 Std R"/>
                          <a:cs typeface="Adobe 黑体 Std R"/>
                        </a:rPr>
                        <a:t>子</a:t>
                      </a:r>
                      <a:r>
                        <a:rPr sz="1600" spc="5" dirty="0" smtClean="0">
                          <a:latin typeface="Adobe 黑体 Std R"/>
                          <a:cs typeface="Adobe 黑体 Std R"/>
                        </a:rPr>
                        <a:t>序</a:t>
                      </a:r>
                      <a:r>
                        <a:rPr sz="1600" spc="0" dirty="0" smtClean="0">
                          <a:latin typeface="Adobe 黑体 Std R"/>
                          <a:cs typeface="Adobe 黑体 Std R"/>
                        </a:rPr>
                        <a:t>列</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65759">
                <a:tc>
                  <a:txBody>
                    <a:bodyPr/>
                    <a:lstStyle/>
                    <a:p>
                      <a:pPr marL="6985" algn="ctr">
                        <a:lnSpc>
                          <a:spcPct val="100000"/>
                        </a:lnSpc>
                      </a:pPr>
                      <a:r>
                        <a:rPr sz="1600" dirty="0" smtClean="0">
                          <a:latin typeface="Times New Roman"/>
                          <a:cs typeface="Times New Roman"/>
                        </a:rPr>
                        <a:t>len(s)</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序列</a:t>
                      </a:r>
                      <a:r>
                        <a:rPr sz="1600" dirty="0" smtClean="0">
                          <a:latin typeface="Times New Roman"/>
                          <a:cs typeface="Times New Roman"/>
                        </a:rPr>
                        <a:t>s</a:t>
                      </a:r>
                      <a:r>
                        <a:rPr sz="1600" dirty="0" smtClean="0">
                          <a:latin typeface="Adobe 黑体 Std R"/>
                          <a:cs typeface="Adobe 黑体 Std R"/>
                        </a:rPr>
                        <a:t>的元素个数（长度）</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65760">
                <a:tc>
                  <a:txBody>
                    <a:bodyPr/>
                    <a:lstStyle/>
                    <a:p>
                      <a:pPr marL="6985" algn="ctr">
                        <a:lnSpc>
                          <a:spcPct val="100000"/>
                        </a:lnSpc>
                      </a:pPr>
                      <a:r>
                        <a:rPr sz="1600" spc="-35" dirty="0" smtClean="0">
                          <a:latin typeface="Times New Roman"/>
                          <a:cs typeface="Times New Roman"/>
                        </a:rPr>
                        <a:t>m</a:t>
                      </a:r>
                      <a:r>
                        <a:rPr sz="1600" spc="0" dirty="0" smtClean="0">
                          <a:latin typeface="Times New Roman"/>
                          <a:cs typeface="Times New Roman"/>
                        </a:rPr>
                        <a:t>in(s)</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序列</a:t>
                      </a:r>
                      <a:r>
                        <a:rPr sz="1600" dirty="0" smtClean="0">
                          <a:latin typeface="Times New Roman"/>
                          <a:cs typeface="Times New Roman"/>
                        </a:rPr>
                        <a:t>s</a:t>
                      </a:r>
                      <a:r>
                        <a:rPr sz="1600" dirty="0" smtClean="0">
                          <a:latin typeface="Adobe 黑体 Std R"/>
                          <a:cs typeface="Adobe 黑体 Std R"/>
                        </a:rPr>
                        <a:t>中的最小元素</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411835">
                <a:tc>
                  <a:txBody>
                    <a:bodyPr/>
                    <a:lstStyle/>
                    <a:p>
                      <a:pPr marL="6985" algn="ctr">
                        <a:lnSpc>
                          <a:spcPct val="100000"/>
                        </a:lnSpc>
                      </a:pPr>
                      <a:r>
                        <a:rPr sz="1600" spc="-35" dirty="0" smtClean="0">
                          <a:latin typeface="Times New Roman"/>
                          <a:cs typeface="Times New Roman"/>
                        </a:rPr>
                        <a:t>m</a:t>
                      </a:r>
                      <a:r>
                        <a:rPr sz="1600" spc="0" dirty="0" smtClean="0">
                          <a:latin typeface="Times New Roman"/>
                          <a:cs typeface="Times New Roman"/>
                        </a:rPr>
                        <a:t>ax(s)</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序列</a:t>
                      </a:r>
                      <a:r>
                        <a:rPr sz="1600" dirty="0" smtClean="0">
                          <a:latin typeface="Times New Roman"/>
                          <a:cs typeface="Times New Roman"/>
                        </a:rPr>
                        <a:t>s</a:t>
                      </a:r>
                      <a:r>
                        <a:rPr sz="1600" dirty="0" smtClean="0">
                          <a:latin typeface="Adobe 黑体 Std R"/>
                          <a:cs typeface="Adobe 黑体 Std R"/>
                        </a:rPr>
                        <a:t>中的最大元素</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65760">
                <a:tc>
                  <a:txBody>
                    <a:bodyPr/>
                    <a:lstStyle/>
                    <a:p>
                      <a:pPr marL="277495">
                        <a:lnSpc>
                          <a:spcPct val="100000"/>
                        </a:lnSpc>
                      </a:pPr>
                      <a:r>
                        <a:rPr sz="1600" dirty="0" smtClean="0">
                          <a:latin typeface="Times New Roman"/>
                          <a:cs typeface="Times New Roman"/>
                        </a:rPr>
                        <a:t>s.index(x</a:t>
                      </a:r>
                      <a:r>
                        <a:rPr sz="1600" spc="5" dirty="0" smtClean="0">
                          <a:latin typeface="Times New Roman"/>
                          <a:cs typeface="Times New Roman"/>
                        </a:rPr>
                        <a:t>[</a:t>
                      </a:r>
                      <a:r>
                        <a:rPr sz="1600" spc="0" dirty="0" smtClean="0">
                          <a:latin typeface="Times New Roman"/>
                          <a:cs typeface="Times New Roman"/>
                        </a:rPr>
                        <a:t>, i</a:t>
                      </a:r>
                      <a:r>
                        <a:rPr sz="1600" spc="5" dirty="0" smtClean="0">
                          <a:latin typeface="Times New Roman"/>
                          <a:cs typeface="Times New Roman"/>
                        </a:rPr>
                        <a:t>[</a:t>
                      </a:r>
                      <a:r>
                        <a:rPr sz="1600" spc="0" dirty="0" smtClean="0">
                          <a:latin typeface="Times New Roman"/>
                          <a:cs typeface="Times New Roman"/>
                        </a:rPr>
                        <a:t>, j]</a:t>
                      </a:r>
                      <a:r>
                        <a:rPr sz="1600" spc="-10" dirty="0" smtClean="0">
                          <a:latin typeface="Times New Roman"/>
                          <a:cs typeface="Times New Roman"/>
                        </a:rPr>
                        <a:t>]</a:t>
                      </a:r>
                      <a:r>
                        <a:rPr sz="1600" spc="0" dirty="0" smtClean="0">
                          <a:latin typeface="Times New Roman"/>
                          <a:cs typeface="Times New Roman"/>
                        </a:rPr>
                        <a:t>)</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序列</a:t>
                      </a:r>
                      <a:r>
                        <a:rPr sz="1600" dirty="0" smtClean="0">
                          <a:latin typeface="Times New Roman"/>
                          <a:cs typeface="Times New Roman"/>
                        </a:rPr>
                        <a:t>s</a:t>
                      </a:r>
                      <a:r>
                        <a:rPr sz="1600" dirty="0" smtClean="0">
                          <a:latin typeface="Adobe 黑体 Std R"/>
                          <a:cs typeface="Adobe 黑体 Std R"/>
                        </a:rPr>
                        <a:t>中从</a:t>
                      </a:r>
                      <a:r>
                        <a:rPr sz="1600" dirty="0" smtClean="0">
                          <a:latin typeface="Times New Roman"/>
                          <a:cs typeface="Times New Roman"/>
                        </a:rPr>
                        <a:t>i</a:t>
                      </a:r>
                      <a:r>
                        <a:rPr sz="1600" dirty="0" smtClean="0">
                          <a:latin typeface="Adobe 黑体 Std R"/>
                          <a:cs typeface="Adobe 黑体 Std R"/>
                        </a:rPr>
                        <a:t>开始到</a:t>
                      </a:r>
                      <a:r>
                        <a:rPr sz="1600" dirty="0" smtClean="0">
                          <a:latin typeface="Times New Roman"/>
                          <a:cs typeface="Times New Roman"/>
                        </a:rPr>
                        <a:t>j</a:t>
                      </a:r>
                      <a:r>
                        <a:rPr sz="1600" dirty="0" smtClean="0">
                          <a:latin typeface="Adobe 黑体 Std R"/>
                          <a:cs typeface="Adobe 黑体 Std R"/>
                        </a:rPr>
                        <a:t>位置中第一</a:t>
                      </a:r>
                      <a:r>
                        <a:rPr sz="1600" spc="10" dirty="0" smtClean="0">
                          <a:latin typeface="Adobe 黑体 Std R"/>
                          <a:cs typeface="Adobe 黑体 Std R"/>
                        </a:rPr>
                        <a:t>次</a:t>
                      </a:r>
                      <a:r>
                        <a:rPr sz="1600" spc="0" dirty="0" smtClean="0">
                          <a:latin typeface="Adobe 黑体 Std R"/>
                          <a:cs typeface="Adobe 黑体 Std R"/>
                        </a:rPr>
                        <a:t>出现</a:t>
                      </a:r>
                      <a:r>
                        <a:rPr sz="1600" spc="10" dirty="0" smtClean="0">
                          <a:latin typeface="Adobe 黑体 Std R"/>
                          <a:cs typeface="Adobe 黑体 Std R"/>
                        </a:rPr>
                        <a:t>元</a:t>
                      </a:r>
                      <a:r>
                        <a:rPr sz="1600" spc="0" dirty="0" smtClean="0">
                          <a:latin typeface="Adobe 黑体 Std R"/>
                          <a:cs typeface="Adobe 黑体 Std R"/>
                        </a:rPr>
                        <a:t>素</a:t>
                      </a:r>
                      <a:r>
                        <a:rPr sz="1600" spc="5" dirty="0" smtClean="0">
                          <a:latin typeface="Times New Roman"/>
                          <a:cs typeface="Times New Roman"/>
                        </a:rPr>
                        <a:t>x</a:t>
                      </a:r>
                      <a:r>
                        <a:rPr sz="1600" spc="0" dirty="0" smtClean="0">
                          <a:latin typeface="Adobe 黑体 Std R"/>
                          <a:cs typeface="Adobe 黑体 Std R"/>
                        </a:rPr>
                        <a:t>的位置</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365759">
                <a:tc>
                  <a:txBody>
                    <a:bodyPr/>
                    <a:lstStyle/>
                    <a:p>
                      <a:pPr marL="571500">
                        <a:lnSpc>
                          <a:spcPct val="100000"/>
                        </a:lnSpc>
                      </a:pPr>
                      <a:r>
                        <a:rPr sz="1600" dirty="0" smtClean="0">
                          <a:latin typeface="Times New Roman"/>
                          <a:cs typeface="Times New Roman"/>
                        </a:rPr>
                        <a:t>s.count(x)</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1600" dirty="0" smtClean="0">
                          <a:latin typeface="Adobe 黑体 Std R"/>
                          <a:cs typeface="Adobe 黑体 Std R"/>
                        </a:rPr>
                        <a:t>序列</a:t>
                      </a:r>
                      <a:r>
                        <a:rPr sz="1600" dirty="0" smtClean="0">
                          <a:latin typeface="Times New Roman"/>
                          <a:cs typeface="Times New Roman"/>
                        </a:rPr>
                        <a:t>s</a:t>
                      </a:r>
                      <a:r>
                        <a:rPr sz="1600" dirty="0" smtClean="0">
                          <a:latin typeface="Adobe 黑体 Std R"/>
                          <a:cs typeface="Adobe 黑体 Std R"/>
                        </a:rPr>
                        <a:t>中出现</a:t>
                      </a:r>
                      <a:r>
                        <a:rPr sz="1600" spc="5" dirty="0" smtClean="0">
                          <a:latin typeface="Times New Roman"/>
                          <a:cs typeface="Times New Roman"/>
                        </a:rPr>
                        <a:t>x</a:t>
                      </a:r>
                      <a:r>
                        <a:rPr sz="1600" spc="0" dirty="0" smtClean="0">
                          <a:latin typeface="Adobe 黑体 Std R"/>
                          <a:cs typeface="Adobe 黑体 Std R"/>
                        </a:rPr>
                        <a:t>的总次数</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15065583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nSpc>
                <a:spcPct val="150000"/>
              </a:lnSpc>
              <a:spcAft>
                <a:spcPts val="1200"/>
              </a:spcAft>
            </a:pPr>
            <a:r>
              <a:rPr lang="zh-CN" altLang="en-US" dirty="0" smtClean="0"/>
              <a:t>第</a:t>
            </a:r>
            <a:r>
              <a:rPr lang="en-US" altLang="zh-CN" dirty="0" smtClean="0"/>
              <a:t>11</a:t>
            </a:r>
            <a:r>
              <a:rPr lang="zh-CN" altLang="en-US" dirty="0" smtClean="0"/>
              <a:t>讲（</a:t>
            </a:r>
            <a:r>
              <a:rPr lang="en-US" altLang="zh-CN" dirty="0" smtClean="0"/>
              <a:t>1</a:t>
            </a:r>
            <a:r>
              <a:rPr lang="zh-CN" altLang="en-US" dirty="0" smtClean="0">
                <a:ea typeface="宋体" panose="02010600030101010101" pitchFamily="2" charset="-122"/>
              </a:rPr>
              <a:t>）列表</a:t>
            </a:r>
            <a:endParaRPr lang="en-US" altLang="zh-CN" dirty="0">
              <a:latin typeface="黑体" panose="02010609060101010101" pitchFamily="49" charset="-122"/>
              <a:ea typeface="黑体" panose="02010609060101010101" pitchFamily="49" charset="-122"/>
              <a:sym typeface="+mn-ea"/>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17</a:t>
            </a:fld>
            <a:endParaRPr lang="en-US" altLang="zh-CN"/>
          </a:p>
        </p:txBody>
      </p:sp>
    </p:spTree>
    <p:extLst>
      <p:ext uri="{BB962C8B-B14F-4D97-AF65-F5344CB8AC3E}">
        <p14:creationId xmlns:p14="http://schemas.microsoft.com/office/powerpoint/2010/main" val="39314580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序列的基本操作</a:t>
            </a:r>
            <a:endParaRPr lang="zh-CN" sz="4000" b="1" dirty="0">
              <a:solidFill>
                <a:schemeClr val="bg1"/>
              </a:solidFill>
              <a:ea typeface="宋体" panose="02010600030101010101" pitchFamily="2" charset="-122"/>
            </a:endParaRPr>
          </a:p>
        </p:txBody>
      </p:sp>
      <p:sp>
        <p:nvSpPr>
          <p:cNvPr id="3" name="内容占位符 2"/>
          <p:cNvSpPr>
            <a:spLocks noGrp="1"/>
          </p:cNvSpPr>
          <p:nvPr>
            <p:ph idx="1"/>
          </p:nvPr>
        </p:nvSpPr>
        <p:spPr>
          <a:xfrm>
            <a:off x="140368" y="1014845"/>
            <a:ext cx="8962390" cy="1194955"/>
          </a:xfrm>
        </p:spPr>
        <p:txBody>
          <a:bodyPr/>
          <a:lstStyle/>
          <a:p>
            <a:pPr>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1</a:t>
            </a:r>
            <a:r>
              <a:rPr lang="zh-CN" altLang="en-US" sz="2400" dirty="0" smtClean="0">
                <a:latin typeface="黑体" panose="02010609060101010101" pitchFamily="49" charset="-122"/>
                <a:ea typeface="黑体" panose="02010609060101010101" pitchFamily="49" charset="-122"/>
                <a:sym typeface="+mn-ea"/>
              </a:rPr>
              <a:t>、索引访问，下标访问；</a:t>
            </a:r>
            <a:r>
              <a:rPr lang="en-US" altLang="zh-CN" sz="2400" dirty="0" smtClean="0">
                <a:latin typeface="黑体" panose="02010609060101010101" pitchFamily="49" charset="-122"/>
                <a:ea typeface="黑体" panose="02010609060101010101" pitchFamily="49" charset="-122"/>
                <a:sym typeface="+mn-ea"/>
              </a:rPr>
              <a:t>s[0],s[1],</a:t>
            </a:r>
            <a:r>
              <a:rPr lang="en-US" altLang="zh-CN" sz="2400" dirty="0" smtClean="0">
                <a:solidFill>
                  <a:srgbClr val="FF0000"/>
                </a:solidFill>
                <a:latin typeface="黑体" panose="02010609060101010101" pitchFamily="49" charset="-122"/>
                <a:ea typeface="黑体" panose="02010609060101010101" pitchFamily="49" charset="-122"/>
                <a:sym typeface="+mn-ea"/>
              </a:rPr>
              <a:t>s[-1]</a:t>
            </a:r>
          </a:p>
          <a:p>
            <a:pPr>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2</a:t>
            </a:r>
            <a:r>
              <a:rPr lang="zh-CN" altLang="en-US" sz="2400" dirty="0" smtClean="0">
                <a:latin typeface="黑体" panose="02010609060101010101" pitchFamily="49" charset="-122"/>
                <a:ea typeface="黑体" panose="02010609060101010101" pitchFamily="49" charset="-122"/>
                <a:sym typeface="+mn-ea"/>
              </a:rPr>
              <a:t>、切片操作，截取操作；</a:t>
            </a:r>
            <a:r>
              <a:rPr lang="en-US" altLang="zh-CN" sz="2400" dirty="0" smtClean="0">
                <a:solidFill>
                  <a:srgbClr val="FF0000"/>
                </a:solidFill>
                <a:latin typeface="黑体" panose="02010609060101010101" pitchFamily="49" charset="-122"/>
                <a:ea typeface="黑体" panose="02010609060101010101" pitchFamily="49" charset="-122"/>
                <a:sym typeface="+mn-ea"/>
              </a:rPr>
              <a:t>s[1:4]</a:t>
            </a:r>
            <a:r>
              <a:rPr lang="en-US" altLang="zh-CN" sz="2400" dirty="0" smtClean="0">
                <a:latin typeface="黑体" panose="02010609060101010101" pitchFamily="49" charset="-122"/>
                <a:ea typeface="黑体" panose="02010609060101010101" pitchFamily="49" charset="-122"/>
                <a:sym typeface="+mn-ea"/>
              </a:rPr>
              <a:t>,s[1:4:2]</a:t>
            </a:r>
            <a:r>
              <a:rPr lang="zh-CN" altLang="en-US" sz="2400" dirty="0" smtClean="0">
                <a:latin typeface="黑体" panose="02010609060101010101" pitchFamily="49" charset="-122"/>
                <a:ea typeface="黑体" panose="02010609060101010101" pitchFamily="49" charset="-122"/>
                <a:sym typeface="+mn-ea"/>
              </a:rPr>
              <a:t>；</a:t>
            </a:r>
            <a:endParaRPr lang="zh-CN" altLang="en-US" sz="1800" dirty="0" smtClean="0">
              <a:latin typeface="黑体" panose="02010609060101010101" pitchFamily="49" charset="-122"/>
              <a:ea typeface="黑体" panose="02010609060101010101" pitchFamily="49" charset="-122"/>
              <a:sym typeface="+mn-ea"/>
            </a:endParaRPr>
          </a:p>
        </p:txBody>
      </p:sp>
      <p:sp>
        <p:nvSpPr>
          <p:cNvPr id="4" name="矩形 3"/>
          <p:cNvSpPr/>
          <p:nvPr/>
        </p:nvSpPr>
        <p:spPr>
          <a:xfrm>
            <a:off x="28999" y="2246745"/>
            <a:ext cx="8976889" cy="830997"/>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 </a:t>
            </a:r>
            <a:r>
              <a:rPr lang="zh-CN" altLang="en-US" sz="2400" dirty="0">
                <a:latin typeface="Calibri" panose="020F0502020204030204" pitchFamily="34" charset="0"/>
                <a:cs typeface="Times New Roman" panose="02020603050405020304" pitchFamily="18" charset="0"/>
              </a:rPr>
              <a:t>给定</a:t>
            </a:r>
            <a:r>
              <a:rPr lang="en-US" altLang="zh-CN" sz="2400" dirty="0">
                <a:latin typeface="Calibri" panose="020F0502020204030204" pitchFamily="34" charset="0"/>
                <a:cs typeface="Times New Roman" panose="02020603050405020304" pitchFamily="18" charset="0"/>
              </a:rPr>
              <a:t>N</a:t>
            </a:r>
            <a:r>
              <a:rPr lang="zh-CN" altLang="en-US" sz="2400" dirty="0">
                <a:latin typeface="Calibri" panose="020F0502020204030204" pitchFamily="34" charset="0"/>
                <a:cs typeface="Times New Roman" panose="02020603050405020304" pitchFamily="18" charset="0"/>
              </a:rPr>
              <a:t>个不同的数（例如：</a:t>
            </a:r>
            <a:r>
              <a:rPr lang="en-US" altLang="zh-CN" sz="2400" dirty="0">
                <a:latin typeface="Calibri" panose="020F0502020204030204" pitchFamily="34" charset="0"/>
                <a:cs typeface="Times New Roman" panose="02020603050405020304" pitchFamily="18" charset="0"/>
              </a:rPr>
              <a:t>53</a:t>
            </a:r>
            <a:r>
              <a:rPr lang="zh-CN" altLang="en-US" sz="2400" dirty="0">
                <a:latin typeface="Calibri" panose="020F0502020204030204" pitchFamily="34" charset="0"/>
                <a:cs typeface="Times New Roman" panose="02020603050405020304" pitchFamily="18" charset="0"/>
              </a:rPr>
              <a:t>，</a:t>
            </a:r>
            <a:r>
              <a:rPr lang="en-US" altLang="zh-CN" sz="2400" dirty="0">
                <a:latin typeface="Calibri" panose="020F0502020204030204" pitchFamily="34" charset="0"/>
                <a:cs typeface="Times New Roman" panose="02020603050405020304" pitchFamily="18" charset="0"/>
              </a:rPr>
              <a:t>18</a:t>
            </a:r>
            <a:r>
              <a:rPr lang="zh-CN" altLang="en-US" sz="2400" dirty="0">
                <a:latin typeface="Calibri" panose="020F0502020204030204" pitchFamily="34" charset="0"/>
                <a:cs typeface="Times New Roman" panose="02020603050405020304" pitchFamily="18" charset="0"/>
              </a:rPr>
              <a:t>，</a:t>
            </a:r>
            <a:r>
              <a:rPr lang="en-US" altLang="zh-CN" sz="2400" dirty="0">
                <a:latin typeface="Calibri" panose="020F0502020204030204" pitchFamily="34" charset="0"/>
                <a:cs typeface="Times New Roman" panose="02020603050405020304" pitchFamily="18" charset="0"/>
              </a:rPr>
              <a:t>27</a:t>
            </a:r>
            <a:r>
              <a:rPr lang="zh-CN" altLang="en-US" sz="2400" dirty="0">
                <a:latin typeface="Calibri" panose="020F0502020204030204" pitchFamily="34" charset="0"/>
                <a:cs typeface="Times New Roman" panose="02020603050405020304" pitchFamily="18" charset="0"/>
              </a:rPr>
              <a:t>，</a:t>
            </a:r>
            <a:r>
              <a:rPr lang="en-US" altLang="zh-CN" sz="2400" dirty="0">
                <a:latin typeface="Calibri" panose="020F0502020204030204" pitchFamily="34" charset="0"/>
                <a:cs typeface="Times New Roman" panose="02020603050405020304" pitchFamily="18" charset="0"/>
              </a:rPr>
              <a:t>10</a:t>
            </a:r>
            <a:r>
              <a:rPr lang="zh-CN" altLang="en-US" sz="2400" dirty="0">
                <a:latin typeface="Calibri" panose="020F0502020204030204" pitchFamily="34" charset="0"/>
                <a:cs typeface="Times New Roman" panose="02020603050405020304" pitchFamily="18" charset="0"/>
              </a:rPr>
              <a:t>，</a:t>
            </a:r>
            <a:r>
              <a:rPr lang="en-US" altLang="zh-CN" sz="2400" dirty="0">
                <a:latin typeface="Calibri" panose="020F0502020204030204" pitchFamily="34" charset="0"/>
                <a:cs typeface="Times New Roman" panose="02020603050405020304" pitchFamily="18" charset="0"/>
              </a:rPr>
              <a:t>92</a:t>
            </a:r>
            <a:r>
              <a:rPr lang="zh-CN" altLang="en-US" sz="2400" dirty="0">
                <a:latin typeface="Calibri" panose="020F0502020204030204" pitchFamily="34" charset="0"/>
                <a:cs typeface="Times New Roman" panose="02020603050405020304" pitchFamily="18" charset="0"/>
              </a:rPr>
              <a:t>，</a:t>
            </a:r>
            <a:r>
              <a:rPr lang="en-US" altLang="zh-CN" sz="2400" dirty="0">
                <a:latin typeface="Calibri" panose="020F0502020204030204" pitchFamily="34" charset="0"/>
                <a:cs typeface="Times New Roman" panose="02020603050405020304" pitchFamily="18" charset="0"/>
              </a:rPr>
              <a:t>7</a:t>
            </a:r>
            <a:r>
              <a:rPr lang="zh-CN" altLang="en-US" sz="2400" dirty="0">
                <a:latin typeface="Calibri" panose="020F0502020204030204" pitchFamily="34" charset="0"/>
                <a:cs typeface="Times New Roman" panose="02020603050405020304" pitchFamily="18" charset="0"/>
              </a:rPr>
              <a:t>，</a:t>
            </a:r>
            <a:r>
              <a:rPr lang="en-US" altLang="zh-CN" sz="2400" dirty="0">
                <a:latin typeface="Calibri" panose="020F0502020204030204" pitchFamily="34" charset="0"/>
                <a:cs typeface="Times New Roman" panose="02020603050405020304" pitchFamily="18" charset="0"/>
              </a:rPr>
              <a:t>15……)</a:t>
            </a:r>
            <a:r>
              <a:rPr lang="zh-CN" altLang="en-US" sz="2400" dirty="0">
                <a:latin typeface="Calibri" panose="020F0502020204030204" pitchFamily="34" charset="0"/>
                <a:cs typeface="Times New Roman" panose="02020603050405020304" pitchFamily="18" charset="0"/>
              </a:rPr>
              <a:t>，提取这</a:t>
            </a:r>
            <a:r>
              <a:rPr lang="en-US" altLang="zh-CN" sz="2400" dirty="0">
                <a:latin typeface="Calibri" panose="020F0502020204030204" pitchFamily="34" charset="0"/>
                <a:cs typeface="Times New Roman" panose="02020603050405020304" pitchFamily="18" charset="0"/>
              </a:rPr>
              <a:t>N</a:t>
            </a:r>
            <a:r>
              <a:rPr lang="zh-CN" altLang="en-US" sz="2400" dirty="0">
                <a:latin typeface="Calibri" panose="020F0502020204030204" pitchFamily="34" charset="0"/>
                <a:cs typeface="Times New Roman" panose="02020603050405020304" pitchFamily="18" charset="0"/>
              </a:rPr>
              <a:t>个数里最大的</a:t>
            </a:r>
            <a:r>
              <a:rPr lang="en-US" altLang="zh-CN" sz="2400" dirty="0">
                <a:latin typeface="Calibri" panose="020F0502020204030204" pitchFamily="34" charset="0"/>
                <a:cs typeface="Times New Roman" panose="02020603050405020304" pitchFamily="18" charset="0"/>
              </a:rPr>
              <a:t>M</a:t>
            </a:r>
            <a:r>
              <a:rPr lang="zh-CN" altLang="en-US" sz="2400" dirty="0">
                <a:latin typeface="Calibri" panose="020F0502020204030204" pitchFamily="34" charset="0"/>
                <a:cs typeface="Times New Roman" panose="02020603050405020304" pitchFamily="18" charset="0"/>
              </a:rPr>
              <a:t>个数。</a:t>
            </a:r>
            <a:endParaRPr lang="zh-CN" altLang="en-US" sz="2400" dirty="0"/>
          </a:p>
        </p:txBody>
      </p:sp>
      <p:pic>
        <p:nvPicPr>
          <p:cNvPr id="6" name="图片 5"/>
          <p:cNvPicPr>
            <a:picLocks noChangeAspect="1"/>
          </p:cNvPicPr>
          <p:nvPr/>
        </p:nvPicPr>
        <p:blipFill>
          <a:blip r:embed="rId3"/>
          <a:stretch>
            <a:fillRect/>
          </a:stretch>
        </p:blipFill>
        <p:spPr>
          <a:xfrm>
            <a:off x="685800" y="3124200"/>
            <a:ext cx="5826210" cy="3124200"/>
          </a:xfrm>
          <a:prstGeom prst="rect">
            <a:avLst/>
          </a:prstGeom>
        </p:spPr>
      </p:pic>
      <p:sp>
        <p:nvSpPr>
          <p:cNvPr id="9" name="圆角矩形 8"/>
          <p:cNvSpPr/>
          <p:nvPr/>
        </p:nvSpPr>
        <p:spPr>
          <a:xfrm>
            <a:off x="533400" y="5791200"/>
            <a:ext cx="2590800" cy="457200"/>
          </a:xfrm>
          <a:prstGeom prst="roundRect">
            <a:avLst/>
          </a:prstGeom>
          <a:ln w="25400">
            <a:solidFill>
              <a:schemeClr val="tx2">
                <a:lumMod val="60000"/>
                <a:lumOff val="40000"/>
              </a:schemeClr>
            </a:solidFill>
          </a:ln>
        </p:spPr>
        <p:txBody>
          <a:bodyPr wrap="none" rtlCol="0" anchor="ctr">
            <a:spAutoFit/>
          </a:bodyPr>
          <a:lstStyle/>
          <a:p>
            <a:pPr algn="ctr"/>
            <a:endParaRPr lang="zh-CN" altLang="en-US" spc="15" dirty="0">
              <a:latin typeface="Arial"/>
              <a:cs typeface="Arial"/>
            </a:endParaRPr>
          </a:p>
        </p:txBody>
      </p:sp>
      <p:sp>
        <p:nvSpPr>
          <p:cNvPr id="7" name="矩形 6"/>
          <p:cNvSpPr/>
          <p:nvPr/>
        </p:nvSpPr>
        <p:spPr>
          <a:xfrm>
            <a:off x="6400800" y="5943600"/>
            <a:ext cx="2049920" cy="400110"/>
          </a:xfrm>
          <a:prstGeom prst="rect">
            <a:avLst/>
          </a:prstGeom>
        </p:spPr>
        <p:txBody>
          <a:bodyPr wrap="none">
            <a:spAutoFit/>
          </a:bodyPr>
          <a:lstStyle/>
          <a:p>
            <a:r>
              <a:rPr lang="zh-CN" altLang="en-US" dirty="0">
                <a:solidFill>
                  <a:srgbClr val="C00000"/>
                </a:solidFill>
              </a:rPr>
              <a:t>11_max_m.py</a:t>
            </a:r>
          </a:p>
        </p:txBody>
      </p:sp>
    </p:spTree>
    <p:extLst>
      <p:ext uri="{BB962C8B-B14F-4D97-AF65-F5344CB8AC3E}">
        <p14:creationId xmlns:p14="http://schemas.microsoft.com/office/powerpoint/2010/main" val="16078462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序列的基本操作</a:t>
            </a:r>
            <a:endParaRPr lang="zh-CN" sz="4000" b="1" dirty="0">
              <a:solidFill>
                <a:schemeClr val="bg1"/>
              </a:solidFill>
              <a:ea typeface="宋体" panose="02010600030101010101" pitchFamily="2" charset="-122"/>
            </a:endParaRPr>
          </a:p>
        </p:txBody>
      </p:sp>
      <p:sp>
        <p:nvSpPr>
          <p:cNvPr id="3" name="内容占位符 2"/>
          <p:cNvSpPr>
            <a:spLocks noGrp="1"/>
          </p:cNvSpPr>
          <p:nvPr>
            <p:ph idx="1"/>
          </p:nvPr>
        </p:nvSpPr>
        <p:spPr>
          <a:xfrm>
            <a:off x="140368" y="1014845"/>
            <a:ext cx="8962390" cy="585355"/>
          </a:xfrm>
        </p:spPr>
        <p:txBody>
          <a:bodyPr/>
          <a:lstStyle/>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3</a:t>
            </a:r>
            <a:r>
              <a:rPr lang="zh-CN" altLang="en-US" sz="2400" dirty="0" smtClean="0">
                <a:latin typeface="黑体" panose="02010609060101010101" pitchFamily="49" charset="-122"/>
                <a:ea typeface="黑体" panose="02010609060101010101" pitchFamily="49" charset="-122"/>
                <a:sym typeface="+mn-ea"/>
              </a:rPr>
              <a:t>、连接重复，形成新序列；</a:t>
            </a:r>
            <a:r>
              <a:rPr lang="en-US" altLang="zh-CN" sz="2400" dirty="0" smtClean="0">
                <a:latin typeface="黑体" panose="02010609060101010101" pitchFamily="49" charset="-122"/>
                <a:ea typeface="黑体" panose="02010609060101010101" pitchFamily="49" charset="-122"/>
                <a:sym typeface="+mn-ea"/>
              </a:rPr>
              <a:t>x=</a:t>
            </a:r>
            <a:r>
              <a:rPr lang="en-US" altLang="zh-CN" sz="2400" dirty="0" err="1" smtClean="0">
                <a:latin typeface="黑体" panose="02010609060101010101" pitchFamily="49" charset="-122"/>
                <a:ea typeface="黑体" panose="02010609060101010101" pitchFamily="49" charset="-122"/>
                <a:sym typeface="+mn-ea"/>
              </a:rPr>
              <a:t>s+t;</a:t>
            </a:r>
            <a:r>
              <a:rPr lang="en-US" altLang="zh-CN" sz="2400" dirty="0" err="1" smtClean="0">
                <a:solidFill>
                  <a:srgbClr val="FF0000"/>
                </a:solidFill>
                <a:latin typeface="黑体" panose="02010609060101010101" pitchFamily="49" charset="-122"/>
                <a:ea typeface="黑体" panose="02010609060101010101" pitchFamily="49" charset="-122"/>
                <a:sym typeface="+mn-ea"/>
              </a:rPr>
              <a:t>x</a:t>
            </a:r>
            <a:r>
              <a:rPr lang="en-US" altLang="zh-CN" sz="2400" dirty="0" smtClean="0">
                <a:solidFill>
                  <a:srgbClr val="FF0000"/>
                </a:solidFill>
                <a:latin typeface="黑体" panose="02010609060101010101" pitchFamily="49" charset="-122"/>
                <a:ea typeface="黑体" panose="02010609060101010101" pitchFamily="49" charset="-122"/>
                <a:sym typeface="+mn-ea"/>
              </a:rPr>
              <a:t>=t*3</a:t>
            </a:r>
            <a:r>
              <a:rPr lang="zh-CN" altLang="en-US" sz="2400" dirty="0" smtClean="0">
                <a:latin typeface="黑体" panose="02010609060101010101" pitchFamily="49" charset="-122"/>
                <a:ea typeface="黑体" panose="02010609060101010101" pitchFamily="49" charset="-122"/>
                <a:sym typeface="+mn-ea"/>
              </a:rPr>
              <a:t>，</a:t>
            </a:r>
            <a:endParaRPr lang="zh-CN" sz="2400" dirty="0" smtClean="0">
              <a:latin typeface="黑体" panose="02010609060101010101" pitchFamily="49" charset="-122"/>
              <a:ea typeface="黑体" panose="02010609060101010101" pitchFamily="49" charset="-122"/>
              <a:sym typeface="+mn-ea"/>
            </a:endParaRPr>
          </a:p>
        </p:txBody>
      </p:sp>
      <p:sp>
        <p:nvSpPr>
          <p:cNvPr id="4" name="矩形 3"/>
          <p:cNvSpPr/>
          <p:nvPr/>
        </p:nvSpPr>
        <p:spPr>
          <a:xfrm>
            <a:off x="264672" y="1720280"/>
            <a:ext cx="8627808" cy="1200329"/>
          </a:xfrm>
          <a:prstGeom prst="rect">
            <a:avLst/>
          </a:prstGeom>
        </p:spPr>
        <p:txBody>
          <a:bodyPr wrap="square">
            <a:spAutoFit/>
          </a:bodyPr>
          <a:lstStyle/>
          <a:p>
            <a:pPr latinLnBrk="0"/>
            <a:r>
              <a:rPr lang="zh-CN" altLang="en-US" sz="2400" dirty="0" smtClean="0"/>
              <a:t>习题</a:t>
            </a:r>
            <a:r>
              <a:rPr lang="en-US" altLang="zh-CN" sz="2400" dirty="0" smtClean="0"/>
              <a:t>2. </a:t>
            </a:r>
            <a:r>
              <a:rPr lang="zh-CN" altLang="en-US" sz="2400" dirty="0" smtClean="0"/>
              <a:t>求</a:t>
            </a:r>
            <a:r>
              <a:rPr lang="en-US" altLang="zh-CN" sz="2400" dirty="0" smtClean="0"/>
              <a:t>s=</a:t>
            </a:r>
            <a:r>
              <a:rPr lang="en-US" altLang="zh-CN" sz="2400" dirty="0" err="1" smtClean="0"/>
              <a:t>a+aa+aaa+aaaa+aa</a:t>
            </a:r>
            <a:r>
              <a:rPr lang="en-US" altLang="zh-CN" sz="2400" dirty="0"/>
              <a:t>...</a:t>
            </a:r>
            <a:r>
              <a:rPr lang="en-US" altLang="zh-CN" sz="2400" dirty="0" smtClean="0"/>
              <a:t>a</a:t>
            </a:r>
            <a:r>
              <a:rPr lang="zh-CN" altLang="en-US" sz="2400" dirty="0" smtClean="0"/>
              <a:t>的</a:t>
            </a:r>
            <a:r>
              <a:rPr lang="zh-CN" altLang="en-US" sz="2400" dirty="0"/>
              <a:t>值，</a:t>
            </a:r>
            <a:r>
              <a:rPr lang="zh-CN" altLang="en-US" sz="2400" dirty="0" smtClean="0"/>
              <a:t>其中</a:t>
            </a:r>
            <a:r>
              <a:rPr lang="en-US" altLang="zh-CN" sz="2400" dirty="0" smtClean="0"/>
              <a:t>a</a:t>
            </a:r>
            <a:r>
              <a:rPr lang="zh-CN" altLang="en-US" sz="2400" dirty="0" smtClean="0"/>
              <a:t>是</a:t>
            </a:r>
            <a:r>
              <a:rPr lang="zh-CN" altLang="en-US" sz="2400" dirty="0"/>
              <a:t>一个数字</a:t>
            </a:r>
            <a:r>
              <a:rPr lang="zh-CN" altLang="en-US" sz="2400" dirty="0" smtClean="0"/>
              <a:t>。例如</a:t>
            </a:r>
            <a:r>
              <a:rPr lang="en-US" altLang="zh-CN" sz="2400" dirty="0" smtClean="0"/>
              <a:t>2+22+222+2222+22222(</a:t>
            </a:r>
            <a:r>
              <a:rPr lang="zh-CN" altLang="en-US" sz="2400" dirty="0" smtClean="0"/>
              <a:t>此时共有</a:t>
            </a:r>
            <a:r>
              <a:rPr lang="en-US" altLang="zh-CN" sz="2400" dirty="0" smtClean="0"/>
              <a:t>5</a:t>
            </a:r>
            <a:r>
              <a:rPr lang="zh-CN" altLang="en-US" sz="2400" dirty="0" smtClean="0"/>
              <a:t>个数相加</a:t>
            </a:r>
            <a:r>
              <a:rPr lang="en-US" altLang="zh-CN" sz="2400" dirty="0" smtClean="0"/>
              <a:t>)</a:t>
            </a:r>
            <a:r>
              <a:rPr lang="zh-CN" altLang="en-US" sz="2400" dirty="0" smtClean="0"/>
              <a:t>，</a:t>
            </a:r>
            <a:r>
              <a:rPr lang="zh-CN" altLang="en-US" sz="2400" dirty="0"/>
              <a:t>几个数相加有键盘控制</a:t>
            </a:r>
            <a:r>
              <a:rPr lang="zh-CN" altLang="en-US" sz="2400" dirty="0" smtClean="0"/>
              <a:t>。</a:t>
            </a:r>
            <a:endParaRPr lang="zh-CN" altLang="en-US" sz="2400" dirty="0"/>
          </a:p>
        </p:txBody>
      </p:sp>
      <p:pic>
        <p:nvPicPr>
          <p:cNvPr id="6" name="图片 5"/>
          <p:cNvPicPr>
            <a:picLocks noChangeAspect="1"/>
          </p:cNvPicPr>
          <p:nvPr/>
        </p:nvPicPr>
        <p:blipFill>
          <a:blip r:embed="rId3"/>
          <a:stretch>
            <a:fillRect/>
          </a:stretch>
        </p:blipFill>
        <p:spPr>
          <a:xfrm>
            <a:off x="302772" y="3066089"/>
            <a:ext cx="5791200" cy="3228722"/>
          </a:xfrm>
          <a:prstGeom prst="rect">
            <a:avLst/>
          </a:prstGeom>
        </p:spPr>
      </p:pic>
      <p:sp>
        <p:nvSpPr>
          <p:cNvPr id="2" name="圆角矩形 1"/>
          <p:cNvSpPr/>
          <p:nvPr/>
        </p:nvSpPr>
        <p:spPr>
          <a:xfrm>
            <a:off x="838200" y="4800600"/>
            <a:ext cx="3581400" cy="533400"/>
          </a:xfrm>
          <a:prstGeom prst="roundRect">
            <a:avLst/>
          </a:prstGeom>
          <a:ln w="25400">
            <a:solidFill>
              <a:schemeClr val="tx2">
                <a:lumMod val="60000"/>
                <a:lumOff val="40000"/>
              </a:schemeClr>
            </a:solidFill>
          </a:ln>
        </p:spPr>
        <p:txBody>
          <a:bodyPr wrap="none" rtlCol="0" anchor="ctr">
            <a:spAutoFit/>
          </a:bodyPr>
          <a:lstStyle/>
          <a:p>
            <a:pPr algn="ctr"/>
            <a:endParaRPr lang="zh-CN" altLang="en-US" spc="15" dirty="0">
              <a:latin typeface="Arial"/>
              <a:cs typeface="Arial"/>
            </a:endParaRPr>
          </a:p>
        </p:txBody>
      </p:sp>
      <p:sp>
        <p:nvSpPr>
          <p:cNvPr id="7" name="矩形 6"/>
          <p:cNvSpPr/>
          <p:nvPr/>
        </p:nvSpPr>
        <p:spPr>
          <a:xfrm>
            <a:off x="7086600" y="6172200"/>
            <a:ext cx="1427955" cy="400110"/>
          </a:xfrm>
          <a:prstGeom prst="rect">
            <a:avLst/>
          </a:prstGeom>
        </p:spPr>
        <p:txBody>
          <a:bodyPr wrap="none">
            <a:spAutoFit/>
          </a:bodyPr>
          <a:lstStyle/>
          <a:p>
            <a:r>
              <a:rPr lang="en-US" altLang="zh-CN" dirty="0">
                <a:solidFill>
                  <a:srgbClr val="C00000"/>
                </a:solidFill>
              </a:rPr>
              <a:t>9</a:t>
            </a:r>
            <a:r>
              <a:rPr lang="en-US" altLang="zh-CN" dirty="0" smtClean="0">
                <a:solidFill>
                  <a:srgbClr val="C00000"/>
                </a:solidFill>
              </a:rPr>
              <a:t>_cala</a:t>
            </a:r>
            <a:r>
              <a:rPr lang="zh-CN" altLang="en-US" dirty="0" smtClean="0">
                <a:solidFill>
                  <a:srgbClr val="C00000"/>
                </a:solidFill>
              </a:rPr>
              <a:t>.</a:t>
            </a:r>
            <a:r>
              <a:rPr lang="zh-CN" altLang="en-US" dirty="0">
                <a:solidFill>
                  <a:srgbClr val="C00000"/>
                </a:solidFill>
              </a:rPr>
              <a:t>py</a:t>
            </a:r>
          </a:p>
        </p:txBody>
      </p:sp>
    </p:spTree>
    <p:extLst>
      <p:ext uri="{BB962C8B-B14F-4D97-AF65-F5344CB8AC3E}">
        <p14:creationId xmlns:p14="http://schemas.microsoft.com/office/powerpoint/2010/main" val="3592790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有关考试</a:t>
            </a:r>
            <a:endParaRPr lang="zh-CN" altLang="en-US" dirty="0"/>
          </a:p>
        </p:txBody>
      </p:sp>
      <p:sp>
        <p:nvSpPr>
          <p:cNvPr id="5" name="矩形 4"/>
          <p:cNvSpPr/>
          <p:nvPr/>
        </p:nvSpPr>
        <p:spPr>
          <a:xfrm>
            <a:off x="152400" y="1066800"/>
            <a:ext cx="8763000" cy="707886"/>
          </a:xfrm>
          <a:prstGeom prst="rect">
            <a:avLst/>
          </a:prstGeom>
        </p:spPr>
        <p:txBody>
          <a:bodyPr wrap="square">
            <a:spAutoFit/>
          </a:bodyPr>
          <a:lstStyle/>
          <a:p>
            <a:pPr algn="just">
              <a:spcBef>
                <a:spcPts val="600"/>
              </a:spcBef>
              <a:spcAft>
                <a:spcPts val="600"/>
              </a:spcAft>
            </a:pPr>
            <a:r>
              <a:rPr lang="zh-CN" altLang="en-US" dirty="0"/>
              <a:t>编写函数，输入</a:t>
            </a:r>
            <a:r>
              <a:rPr lang="en-US" altLang="zh-CN" dirty="0"/>
              <a:t>n</a:t>
            </a:r>
            <a:r>
              <a:rPr lang="zh-CN" altLang="en-US" dirty="0"/>
              <a:t>为偶数时，调用函数求</a:t>
            </a:r>
            <a:r>
              <a:rPr lang="en-US" altLang="zh-CN" dirty="0"/>
              <a:t>1/2+1/4+…+1/n</a:t>
            </a:r>
            <a:r>
              <a:rPr lang="zh-CN" altLang="en-US" dirty="0"/>
              <a:t>的值，当输入</a:t>
            </a:r>
            <a:r>
              <a:rPr lang="en-US" altLang="zh-CN" dirty="0"/>
              <a:t>n</a:t>
            </a:r>
            <a:r>
              <a:rPr lang="zh-CN" altLang="en-US" dirty="0"/>
              <a:t>为奇数时，调用函数</a:t>
            </a:r>
            <a:r>
              <a:rPr lang="en-US" altLang="zh-CN" dirty="0"/>
              <a:t>1/1+1/3+…+1/n</a:t>
            </a:r>
            <a:r>
              <a:rPr lang="zh-CN" altLang="en-US" dirty="0"/>
              <a:t>的值。</a:t>
            </a:r>
            <a:endParaRPr lang="en-US" altLang="zh-CN" dirty="0"/>
          </a:p>
        </p:txBody>
      </p:sp>
      <p:sp>
        <p:nvSpPr>
          <p:cNvPr id="9" name="Rectangle 1"/>
          <p:cNvSpPr>
            <a:spLocks noChangeArrowheads="1"/>
          </p:cNvSpPr>
          <p:nvPr/>
        </p:nvSpPr>
        <p:spPr bwMode="auto">
          <a:xfrm>
            <a:off x="457200" y="1981200"/>
            <a:ext cx="6553200"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80"/>
                </a:solidFill>
                <a:effectLst/>
                <a:latin typeface="宋体" panose="02010600030101010101" pitchFamily="2" charset="-122"/>
              </a:rPr>
              <a:t>def </a:t>
            </a:r>
            <a:r>
              <a:rPr kumimoji="0" lang="zh-CN" altLang="zh-CN" b="0" i="0" u="none" strike="noStrike" cap="none" normalizeH="0" baseline="0" dirty="0" smtClean="0">
                <a:ln>
                  <a:noFill/>
                </a:ln>
                <a:solidFill>
                  <a:srgbClr val="000000"/>
                </a:solidFill>
                <a:effectLst/>
                <a:latin typeface="宋体" panose="02010600030101010101" pitchFamily="2" charset="-122"/>
              </a:rPr>
              <a:t>F( n ):</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n,t,s= </a:t>
            </a:r>
            <a:r>
              <a:rPr kumimoji="0" lang="zh-CN" altLang="zh-CN" b="0" i="0" u="none" strike="noStrike" cap="none" normalizeH="0" baseline="0" dirty="0" smtClean="0">
                <a:ln>
                  <a:noFill/>
                </a:ln>
                <a:solidFill>
                  <a:srgbClr val="0000FF"/>
                </a:solidFill>
                <a:effectLst/>
                <a:latin typeface="宋体" panose="02010600030101010101" pitchFamily="2" charset="-122"/>
              </a:rPr>
              <a:t>0</a:t>
            </a:r>
            <a:r>
              <a:rPr kumimoji="0" lang="zh-CN" altLang="zh-CN" b="0" i="0" u="none" strike="noStrike" cap="none" normalizeH="0" baseline="0" dirty="0" smtClean="0">
                <a:ln>
                  <a:noFill/>
                </a:ln>
                <a:solidFill>
                  <a:srgbClr val="000000"/>
                </a:solidFill>
                <a:effectLst/>
                <a:latin typeface="宋体" panose="02010600030101010101" pitchFamily="2" charset="-122"/>
              </a:rPr>
              <a:t>,</a:t>
            </a:r>
            <a:r>
              <a:rPr kumimoji="0" lang="zh-CN" altLang="zh-CN" b="0" i="0" u="none" strike="noStrike" cap="none" normalizeH="0" baseline="0" dirty="0" smtClean="0">
                <a:ln>
                  <a:noFill/>
                </a:ln>
                <a:solidFill>
                  <a:srgbClr val="0000FF"/>
                </a:solidFill>
                <a:effectLst/>
                <a:latin typeface="宋体" panose="02010600030101010101" pitchFamily="2" charset="-122"/>
              </a:rPr>
              <a:t>0</a:t>
            </a:r>
            <a:r>
              <a:rPr kumimoji="0" lang="zh-CN" altLang="zh-CN" b="0" i="0" u="none" strike="noStrike" cap="none" normalizeH="0" baseline="0" dirty="0" smtClean="0">
                <a:ln>
                  <a:noFill/>
                </a:ln>
                <a:solidFill>
                  <a:srgbClr val="000000"/>
                </a:solidFill>
                <a:effectLst/>
                <a:latin typeface="宋体" panose="02010600030101010101" pitchFamily="2" charset="-122"/>
              </a:rPr>
              <a:t>,</a:t>
            </a:r>
            <a:r>
              <a:rPr kumimoji="0" lang="zh-CN" altLang="zh-CN" b="0" i="0" u="none" strike="noStrike" cap="none" normalizeH="0" baseline="0" dirty="0" smtClean="0">
                <a:ln>
                  <a:noFill/>
                </a:ln>
                <a:solidFill>
                  <a:srgbClr val="0000FF"/>
                </a:solidFill>
                <a:effectLst/>
                <a:latin typeface="宋体" panose="02010600030101010101" pitchFamily="2" charset="-122"/>
              </a:rPr>
              <a:t>0</a:t>
            </a:r>
            <a:br>
              <a:rPr kumimoji="0" lang="zh-CN" altLang="zh-CN" b="0" i="0" u="none" strike="noStrike" cap="none" normalizeH="0" baseline="0" dirty="0" smtClean="0">
                <a:ln>
                  <a:noFill/>
                </a:ln>
                <a:solidFill>
                  <a:srgbClr val="0000FF"/>
                </a:solidFill>
                <a:effectLst/>
                <a:latin typeface="宋体" panose="02010600030101010101" pitchFamily="2" charset="-122"/>
              </a:rPr>
            </a:br>
            <a:r>
              <a:rPr kumimoji="0" lang="zh-CN" altLang="zh-CN" b="0" i="0" u="none" strike="noStrike" cap="none" normalizeH="0" baseline="0" dirty="0" smtClean="0">
                <a:ln>
                  <a:noFill/>
                </a:ln>
                <a:solidFill>
                  <a:srgbClr val="0000FF"/>
                </a:solidFill>
                <a:effectLst/>
                <a:latin typeface="宋体" panose="02010600030101010101" pitchFamily="2" charset="-122"/>
              </a:rPr>
              <a:t>    </a:t>
            </a:r>
            <a:r>
              <a:rPr kumimoji="0" lang="zh-CN" altLang="zh-CN" b="1" i="0" u="none" strike="noStrike" cap="none" normalizeH="0" baseline="0" dirty="0" smtClean="0">
                <a:ln>
                  <a:noFill/>
                </a:ln>
                <a:solidFill>
                  <a:srgbClr val="000080"/>
                </a:solidFill>
                <a:effectLst/>
                <a:latin typeface="宋体" panose="02010600030101010101" pitchFamily="2" charset="-122"/>
              </a:rPr>
              <a:t>if </a:t>
            </a:r>
            <a:r>
              <a:rPr kumimoji="0" lang="zh-CN" altLang="zh-CN" b="0" i="0" u="none" strike="noStrike" cap="none" normalizeH="0" baseline="0" dirty="0" smtClean="0">
                <a:ln>
                  <a:noFill/>
                </a:ln>
                <a:solidFill>
                  <a:srgbClr val="000000"/>
                </a:solidFill>
                <a:effectLst/>
                <a:latin typeface="宋体" panose="02010600030101010101" pitchFamily="2" charset="-122"/>
              </a:rPr>
              <a:t>n%</a:t>
            </a:r>
            <a:r>
              <a:rPr kumimoji="0" lang="zh-CN" altLang="zh-CN" b="0" i="0" u="none" strike="noStrike" cap="none" normalizeH="0" baseline="0" dirty="0" smtClean="0">
                <a:ln>
                  <a:noFill/>
                </a:ln>
                <a:solidFill>
                  <a:srgbClr val="0000FF"/>
                </a:solidFill>
                <a:effectLst/>
                <a:latin typeface="宋体" panose="02010600030101010101" pitchFamily="2" charset="-122"/>
              </a:rPr>
              <a:t>2</a:t>
            </a:r>
            <a:r>
              <a:rPr kumimoji="0" lang="zh-CN" altLang="zh-CN" b="0" i="0" u="none" strike="noStrike" cap="none" normalizeH="0" baseline="0" dirty="0" smtClean="0">
                <a:ln>
                  <a:noFill/>
                </a:ln>
                <a:solidFill>
                  <a:srgbClr val="000000"/>
                </a:solidFill>
                <a:effectLst/>
                <a:latin typeface="宋体" panose="02010600030101010101" pitchFamily="2" charset="-122"/>
              </a:rPr>
              <a:t>==</a:t>
            </a:r>
            <a:r>
              <a:rPr kumimoji="0" lang="zh-CN" altLang="zh-CN" b="0" i="0" u="none" strike="noStrike" cap="none" normalizeH="0" baseline="0" dirty="0" smtClean="0">
                <a:ln>
                  <a:noFill/>
                </a:ln>
                <a:solidFill>
                  <a:srgbClr val="0000FF"/>
                </a:solidFill>
                <a:effectLst/>
                <a:latin typeface="宋体" panose="02010600030101010101" pitchFamily="2" charset="-122"/>
              </a:rPr>
              <a:t>0</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a:t>
            </a:r>
            <a:r>
              <a:rPr kumimoji="0" lang="zh-CN" altLang="zh-CN" b="1" i="0" u="none" strike="noStrike" cap="none" normalizeH="0" baseline="0" dirty="0" smtClean="0">
                <a:ln>
                  <a:noFill/>
                </a:ln>
                <a:solidFill>
                  <a:srgbClr val="000080"/>
                </a:solidFill>
                <a:effectLst/>
                <a:latin typeface="宋体" panose="02010600030101010101" pitchFamily="2" charset="-122"/>
              </a:rPr>
              <a:t>for </a:t>
            </a:r>
            <a:r>
              <a:rPr kumimoji="0" lang="zh-CN" altLang="zh-CN" b="0" i="0" u="none" strike="noStrike" cap="none" normalizeH="0" baseline="0" dirty="0" smtClean="0">
                <a:ln>
                  <a:noFill/>
                </a:ln>
                <a:solidFill>
                  <a:srgbClr val="000000"/>
                </a:solidFill>
                <a:effectLst/>
                <a:latin typeface="宋体" panose="02010600030101010101" pitchFamily="2" charset="-122"/>
              </a:rPr>
              <a:t>I </a:t>
            </a:r>
            <a:r>
              <a:rPr kumimoji="0" lang="zh-CN" altLang="zh-CN" b="1" i="0" u="none" strike="noStrike" cap="none" normalizeH="0" baseline="0" dirty="0" smtClean="0">
                <a:ln>
                  <a:noFill/>
                </a:ln>
                <a:solidFill>
                  <a:srgbClr val="000080"/>
                </a:solidFill>
                <a:effectLst/>
                <a:latin typeface="宋体" panose="02010600030101010101" pitchFamily="2" charset="-122"/>
              </a:rPr>
              <a:t>in </a:t>
            </a:r>
            <a:r>
              <a:rPr kumimoji="0" lang="zh-CN" altLang="zh-CN" b="0" i="0" u="none" strike="noStrike" cap="none" normalizeH="0" baseline="0" dirty="0" smtClean="0">
                <a:ln>
                  <a:noFill/>
                </a:ln>
                <a:solidFill>
                  <a:srgbClr val="000000"/>
                </a:solidFill>
                <a:effectLst/>
                <a:latin typeface="宋体" panose="02010600030101010101" pitchFamily="2" charset="-122"/>
              </a:rPr>
              <a:t>range(int(n/</a:t>
            </a:r>
            <a:r>
              <a:rPr kumimoji="0" lang="zh-CN" altLang="zh-CN" b="0" i="0" u="none" strike="noStrike" cap="none" normalizeH="0" baseline="0" dirty="0" smtClean="0">
                <a:ln>
                  <a:noFill/>
                </a:ln>
                <a:solidFill>
                  <a:srgbClr val="0000FF"/>
                </a:solidFill>
                <a:effectLst/>
                <a:latin typeface="宋体" panose="02010600030101010101" pitchFamily="2" charset="-122"/>
              </a:rPr>
              <a:t>2</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t=</a:t>
            </a:r>
            <a:r>
              <a:rPr kumimoji="0" lang="zh-CN" altLang="zh-CN" b="0" i="0" u="none" strike="noStrike" cap="none" normalizeH="0" baseline="0" dirty="0" smtClean="0">
                <a:ln>
                  <a:noFill/>
                </a:ln>
                <a:solidFill>
                  <a:srgbClr val="0000FF"/>
                </a:solidFill>
                <a:effectLst/>
                <a:latin typeface="宋体" panose="02010600030101010101" pitchFamily="2" charset="-122"/>
              </a:rPr>
              <a:t>1</a:t>
            </a:r>
            <a:r>
              <a:rPr kumimoji="0" lang="zh-CN" altLang="zh-CN" b="0" i="0" u="none" strike="noStrike" cap="none" normalizeH="0" baseline="0" dirty="0" smtClean="0">
                <a:ln>
                  <a:noFill/>
                </a:ln>
                <a:solidFill>
                  <a:srgbClr val="000000"/>
                </a:solidFill>
                <a:effectLst/>
                <a:latin typeface="宋体" panose="02010600030101010101" pitchFamily="2" charset="-122"/>
              </a:rPr>
              <a:t>/(</a:t>
            </a:r>
            <a:r>
              <a:rPr kumimoji="0" lang="zh-CN" altLang="zh-CN" b="0" i="0" u="none" strike="noStrike" cap="none" normalizeH="0" baseline="0" dirty="0" smtClean="0">
                <a:ln>
                  <a:noFill/>
                </a:ln>
                <a:solidFill>
                  <a:srgbClr val="0000FF"/>
                </a:solidFill>
                <a:effectLst/>
                <a:latin typeface="宋体" panose="02010600030101010101" pitchFamily="2" charset="-122"/>
              </a:rPr>
              <a:t>2</a:t>
            </a:r>
            <a:r>
              <a:rPr kumimoji="0" lang="zh-CN" altLang="zh-CN" b="0" i="0" u="none" strike="noStrike" cap="none" normalizeH="0" baseline="0" dirty="0" smtClean="0">
                <a:ln>
                  <a:noFill/>
                </a:ln>
                <a:solidFill>
                  <a:srgbClr val="000000"/>
                </a:solidFill>
                <a:effectLst/>
                <a:latin typeface="宋体" panose="02010600030101010101" pitchFamily="2" charset="-122"/>
              </a:rPr>
              <a:t>*I)</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s=t+s</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a:t>
            </a:r>
            <a:r>
              <a:rPr kumimoji="0" lang="zh-CN" altLang="zh-CN" b="1" i="0" u="none" strike="noStrike" cap="none" normalizeH="0" baseline="0" dirty="0" smtClean="0">
                <a:ln>
                  <a:noFill/>
                </a:ln>
                <a:solidFill>
                  <a:srgbClr val="000080"/>
                </a:solidFill>
                <a:effectLst/>
                <a:latin typeface="宋体" panose="02010600030101010101" pitchFamily="2" charset="-122"/>
              </a:rPr>
              <a:t>else</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a:t>
            </a:r>
            <a:r>
              <a:rPr kumimoji="0" lang="zh-CN" altLang="zh-CN" b="1" i="0" u="none" strike="noStrike" cap="none" normalizeH="0" baseline="0" dirty="0" smtClean="0">
                <a:ln>
                  <a:noFill/>
                </a:ln>
                <a:solidFill>
                  <a:srgbClr val="000080"/>
                </a:solidFill>
                <a:effectLst/>
                <a:latin typeface="宋体" panose="02010600030101010101" pitchFamily="2" charset="-122"/>
              </a:rPr>
              <a:t>for </a:t>
            </a:r>
            <a:r>
              <a:rPr kumimoji="0" lang="zh-CN" altLang="zh-CN" b="0" i="0" u="none" strike="noStrike" cap="none" normalizeH="0" baseline="0" dirty="0" smtClean="0">
                <a:ln>
                  <a:noFill/>
                </a:ln>
                <a:solidFill>
                  <a:srgbClr val="000000"/>
                </a:solidFill>
                <a:effectLst/>
                <a:latin typeface="宋体" panose="02010600030101010101" pitchFamily="2" charset="-122"/>
              </a:rPr>
              <a:t>I </a:t>
            </a:r>
            <a:r>
              <a:rPr kumimoji="0" lang="zh-CN" altLang="zh-CN" b="1" i="0" u="none" strike="noStrike" cap="none" normalizeH="0" baseline="0" dirty="0" smtClean="0">
                <a:ln>
                  <a:noFill/>
                </a:ln>
                <a:solidFill>
                  <a:srgbClr val="000080"/>
                </a:solidFill>
                <a:effectLst/>
                <a:latin typeface="宋体" panose="02010600030101010101" pitchFamily="2" charset="-122"/>
              </a:rPr>
              <a:t>in </a:t>
            </a:r>
            <a:r>
              <a:rPr kumimoji="0" lang="zh-CN" altLang="zh-CN" b="0" i="0" u="none" strike="noStrike" cap="none" normalizeH="0" baseline="0" dirty="0" smtClean="0">
                <a:ln>
                  <a:noFill/>
                </a:ln>
                <a:solidFill>
                  <a:srgbClr val="000000"/>
                </a:solidFill>
                <a:effectLst/>
                <a:latin typeface="宋体" panose="02010600030101010101" pitchFamily="2" charset="-122"/>
              </a:rPr>
              <a:t>range(int((n+</a:t>
            </a:r>
            <a:r>
              <a:rPr kumimoji="0" lang="zh-CN" altLang="zh-CN" b="0" i="0" u="none" strike="noStrike" cap="none" normalizeH="0" baseline="0" dirty="0" smtClean="0">
                <a:ln>
                  <a:noFill/>
                </a:ln>
                <a:solidFill>
                  <a:srgbClr val="0000FF"/>
                </a:solidFill>
                <a:effectLst/>
                <a:latin typeface="宋体" panose="02010600030101010101" pitchFamily="2" charset="-122"/>
              </a:rPr>
              <a:t>1</a:t>
            </a:r>
            <a:r>
              <a:rPr kumimoji="0" lang="zh-CN" altLang="zh-CN" b="0" i="0" u="none" strike="noStrike" cap="none" normalizeH="0" baseline="0" dirty="0" smtClean="0">
                <a:ln>
                  <a:noFill/>
                </a:ln>
                <a:solidFill>
                  <a:srgbClr val="000000"/>
                </a:solidFill>
                <a:effectLst/>
                <a:latin typeface="宋体" panose="02010600030101010101" pitchFamily="2" charset="-122"/>
              </a:rPr>
              <a:t>)/</a:t>
            </a:r>
            <a:r>
              <a:rPr kumimoji="0" lang="zh-CN" altLang="zh-CN" b="0" i="0" u="none" strike="noStrike" cap="none" normalizeH="0" baseline="0" dirty="0" smtClean="0">
                <a:ln>
                  <a:noFill/>
                </a:ln>
                <a:solidFill>
                  <a:srgbClr val="0000FF"/>
                </a:solidFill>
                <a:effectLst/>
                <a:latin typeface="宋体" panose="02010600030101010101" pitchFamily="2" charset="-122"/>
              </a:rPr>
              <a:t>2</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t=</a:t>
            </a:r>
            <a:r>
              <a:rPr kumimoji="0" lang="zh-CN" altLang="zh-CN" b="0" i="0" u="none" strike="noStrike" cap="none" normalizeH="0" baseline="0" dirty="0" smtClean="0">
                <a:ln>
                  <a:noFill/>
                </a:ln>
                <a:solidFill>
                  <a:srgbClr val="0000FF"/>
                </a:solidFill>
                <a:effectLst/>
                <a:latin typeface="宋体" panose="02010600030101010101" pitchFamily="2" charset="-122"/>
              </a:rPr>
              <a:t>1</a:t>
            </a:r>
            <a:r>
              <a:rPr kumimoji="0" lang="zh-CN" altLang="zh-CN" b="0" i="0" u="none" strike="noStrike" cap="none" normalizeH="0" baseline="0" dirty="0" smtClean="0">
                <a:ln>
                  <a:noFill/>
                </a:ln>
                <a:solidFill>
                  <a:srgbClr val="000000"/>
                </a:solidFill>
                <a:effectLst/>
                <a:latin typeface="宋体" panose="02010600030101010101" pitchFamily="2" charset="-122"/>
              </a:rPr>
              <a:t>/(</a:t>
            </a:r>
            <a:r>
              <a:rPr kumimoji="0" lang="zh-CN" altLang="zh-CN" b="0" i="0" u="none" strike="noStrike" cap="none" normalizeH="0" baseline="0" dirty="0" smtClean="0">
                <a:ln>
                  <a:noFill/>
                </a:ln>
                <a:solidFill>
                  <a:srgbClr val="0000FF"/>
                </a:solidFill>
                <a:effectLst/>
                <a:latin typeface="宋体" panose="02010600030101010101" pitchFamily="2" charset="-122"/>
              </a:rPr>
              <a:t>2</a:t>
            </a:r>
            <a:r>
              <a:rPr kumimoji="0" lang="zh-CN" altLang="zh-CN" b="0" i="0" u="none" strike="noStrike" cap="none" normalizeH="0" baseline="0" dirty="0" smtClean="0">
                <a:ln>
                  <a:noFill/>
                </a:ln>
                <a:solidFill>
                  <a:srgbClr val="000000"/>
                </a:solidFill>
                <a:effectLst/>
                <a:latin typeface="宋体" panose="02010600030101010101" pitchFamily="2" charset="-122"/>
              </a:rPr>
              <a:t>*I-</a:t>
            </a:r>
            <a:r>
              <a:rPr kumimoji="0" lang="zh-CN" altLang="zh-CN" b="0" i="0" u="none" strike="noStrike" cap="none" normalizeH="0" baseline="0" dirty="0" smtClean="0">
                <a:ln>
                  <a:noFill/>
                </a:ln>
                <a:solidFill>
                  <a:srgbClr val="0000FF"/>
                </a:solidFill>
                <a:effectLst/>
                <a:latin typeface="宋体" panose="02010600030101010101" pitchFamily="2" charset="-122"/>
              </a:rPr>
              <a:t>1</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s=s+t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print(s)</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n=int(eval(input(</a:t>
            </a:r>
            <a:r>
              <a:rPr kumimoji="0" lang="zh-CN" altLang="zh-CN" b="1" i="0" u="none" strike="noStrike" cap="none" normalizeH="0" baseline="0" dirty="0" smtClean="0">
                <a:ln>
                  <a:noFill/>
                </a:ln>
                <a:solidFill>
                  <a:srgbClr val="008080"/>
                </a:solidFill>
                <a:effectLst/>
                <a:latin typeface="宋体" panose="02010600030101010101" pitchFamily="2" charset="-122"/>
              </a:rPr>
              <a:t>"请输入n的值："</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F(n)</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24817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序列的基本操作</a:t>
            </a:r>
            <a:endParaRPr lang="zh-CN" sz="4000" b="1" dirty="0">
              <a:solidFill>
                <a:schemeClr val="bg1"/>
              </a:solidFill>
              <a:ea typeface="宋体" panose="02010600030101010101" pitchFamily="2" charset="-122"/>
            </a:endParaRPr>
          </a:p>
        </p:txBody>
      </p:sp>
      <p:sp>
        <p:nvSpPr>
          <p:cNvPr id="3" name="内容占位符 2"/>
          <p:cNvSpPr>
            <a:spLocks noGrp="1"/>
          </p:cNvSpPr>
          <p:nvPr>
            <p:ph idx="1"/>
          </p:nvPr>
        </p:nvSpPr>
        <p:spPr>
          <a:xfrm>
            <a:off x="140368" y="1014845"/>
            <a:ext cx="8962390" cy="661555"/>
          </a:xfrm>
        </p:spPr>
        <p:txBody>
          <a:bodyPr/>
          <a:lstStyle/>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4</a:t>
            </a:r>
            <a:r>
              <a:rPr lang="zh-CN" altLang="en-US" sz="2400" dirty="0" smtClean="0">
                <a:latin typeface="黑体" panose="02010609060101010101" pitchFamily="49" charset="-122"/>
                <a:ea typeface="黑体" panose="02010609060101010101" pitchFamily="49" charset="-122"/>
                <a:sym typeface="+mn-ea"/>
              </a:rPr>
              <a:t>、成员关系，</a:t>
            </a:r>
            <a:r>
              <a:rPr lang="zh-CN" sz="2400" dirty="0" smtClean="0">
                <a:latin typeface="黑体" panose="02010609060101010101" pitchFamily="49" charset="-122"/>
                <a:ea typeface="黑体" panose="02010609060101010101" pitchFamily="49" charset="-122"/>
                <a:sym typeface="+mn-ea"/>
              </a:rPr>
              <a:t>判断存在；</a:t>
            </a:r>
            <a:r>
              <a:rPr lang="en-US" altLang="zh-CN" sz="2400" dirty="0" smtClean="0">
                <a:latin typeface="黑体" panose="02010609060101010101" pitchFamily="49" charset="-122"/>
                <a:ea typeface="黑体" panose="02010609060101010101" pitchFamily="49" charset="-122"/>
                <a:sym typeface="+mn-ea"/>
              </a:rPr>
              <a:t>s.count('a');</a:t>
            </a:r>
            <a:r>
              <a:rPr lang="en-US" altLang="zh-CN" sz="2400" dirty="0" smtClean="0">
                <a:solidFill>
                  <a:srgbClr val="FF0000"/>
                </a:solidFill>
                <a:latin typeface="黑体" panose="02010609060101010101" pitchFamily="49" charset="-122"/>
                <a:ea typeface="黑体" panose="02010609060101010101" pitchFamily="49" charset="-122"/>
                <a:sym typeface="+mn-ea"/>
              </a:rPr>
              <a:t>'i' in s</a:t>
            </a:r>
            <a:r>
              <a:rPr lang="en-US" altLang="zh-CN" sz="2400" dirty="0" smtClean="0">
                <a:latin typeface="黑体" panose="02010609060101010101" pitchFamily="49" charset="-122"/>
                <a:ea typeface="黑体" panose="02010609060101010101" pitchFamily="49" charset="-122"/>
                <a:sym typeface="+mn-ea"/>
              </a:rPr>
              <a:t>;</a:t>
            </a:r>
          </a:p>
        </p:txBody>
      </p:sp>
      <p:pic>
        <p:nvPicPr>
          <p:cNvPr id="4" name="图片 3"/>
          <p:cNvPicPr>
            <a:picLocks noChangeAspect="1"/>
          </p:cNvPicPr>
          <p:nvPr/>
        </p:nvPicPr>
        <p:blipFill>
          <a:blip r:embed="rId3"/>
          <a:stretch>
            <a:fillRect/>
          </a:stretch>
        </p:blipFill>
        <p:spPr>
          <a:xfrm>
            <a:off x="533400" y="2451100"/>
            <a:ext cx="7972930" cy="3243496"/>
          </a:xfrm>
          <a:prstGeom prst="rect">
            <a:avLst/>
          </a:prstGeom>
        </p:spPr>
      </p:pic>
      <p:sp>
        <p:nvSpPr>
          <p:cNvPr id="2" name="圆角矩形 1"/>
          <p:cNvSpPr/>
          <p:nvPr/>
        </p:nvSpPr>
        <p:spPr>
          <a:xfrm>
            <a:off x="533400" y="2819400"/>
            <a:ext cx="4953000" cy="381000"/>
          </a:xfrm>
          <a:prstGeom prst="roundRect">
            <a:avLst/>
          </a:prstGeom>
          <a:ln w="25400">
            <a:solidFill>
              <a:srgbClr val="C00000"/>
            </a:solidFill>
          </a:ln>
        </p:spPr>
        <p:txBody>
          <a:bodyPr wrap="none" rtlCol="0" anchor="ctr">
            <a:spAutoFit/>
          </a:bodyPr>
          <a:lstStyle/>
          <a:p>
            <a:pPr algn="ctr"/>
            <a:endParaRPr lang="zh-CN" altLang="en-US" spc="15" dirty="0">
              <a:latin typeface="Arial"/>
              <a:cs typeface="Arial"/>
            </a:endParaRPr>
          </a:p>
        </p:txBody>
      </p:sp>
      <p:sp>
        <p:nvSpPr>
          <p:cNvPr id="5" name="矩形 4"/>
          <p:cNvSpPr/>
          <p:nvPr/>
        </p:nvSpPr>
        <p:spPr>
          <a:xfrm>
            <a:off x="381000" y="2050990"/>
            <a:ext cx="1043876" cy="400110"/>
          </a:xfrm>
          <a:prstGeom prst="rect">
            <a:avLst/>
          </a:prstGeom>
        </p:spPr>
        <p:txBody>
          <a:bodyPr wrap="none">
            <a:spAutoFit/>
          </a:bodyPr>
          <a:lstStyle/>
          <a:p>
            <a:r>
              <a:rPr lang="zh-CN" altLang="en-US" dirty="0" smtClean="0"/>
              <a:t>习题</a:t>
            </a:r>
            <a:r>
              <a:rPr lang="en-US" altLang="zh-CN" dirty="0" smtClean="0"/>
              <a:t>3. </a:t>
            </a:r>
            <a:endParaRPr lang="zh-CN" altLang="en-US" dirty="0"/>
          </a:p>
        </p:txBody>
      </p:sp>
    </p:spTree>
    <p:extLst>
      <p:ext uri="{BB962C8B-B14F-4D97-AF65-F5344CB8AC3E}">
        <p14:creationId xmlns:p14="http://schemas.microsoft.com/office/powerpoint/2010/main" val="34809142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序列的基本操作</a:t>
            </a:r>
            <a:endParaRPr lang="zh-CN" sz="4000" b="1" dirty="0">
              <a:solidFill>
                <a:schemeClr val="bg1"/>
              </a:solidFill>
              <a:ea typeface="宋体" panose="02010600030101010101" pitchFamily="2" charset="-122"/>
            </a:endParaRPr>
          </a:p>
        </p:txBody>
      </p:sp>
      <p:sp>
        <p:nvSpPr>
          <p:cNvPr id="3" name="内容占位符 2"/>
          <p:cNvSpPr>
            <a:spLocks noGrp="1"/>
          </p:cNvSpPr>
          <p:nvPr>
            <p:ph idx="1"/>
          </p:nvPr>
        </p:nvSpPr>
        <p:spPr>
          <a:xfrm>
            <a:off x="140368" y="1014845"/>
            <a:ext cx="8962390" cy="661555"/>
          </a:xfrm>
        </p:spPr>
        <p:txBody>
          <a:bodyPr/>
          <a:lstStyle/>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4</a:t>
            </a:r>
            <a:r>
              <a:rPr lang="zh-CN" altLang="en-US" sz="2400" dirty="0" smtClean="0">
                <a:latin typeface="黑体" panose="02010609060101010101" pitchFamily="49" charset="-122"/>
                <a:ea typeface="黑体" panose="02010609060101010101" pitchFamily="49" charset="-122"/>
                <a:sym typeface="+mn-ea"/>
              </a:rPr>
              <a:t>、成员关系，</a:t>
            </a:r>
            <a:r>
              <a:rPr lang="zh-CN" sz="2400" dirty="0" smtClean="0">
                <a:latin typeface="黑体" panose="02010609060101010101" pitchFamily="49" charset="-122"/>
                <a:ea typeface="黑体" panose="02010609060101010101" pitchFamily="49" charset="-122"/>
                <a:sym typeface="+mn-ea"/>
              </a:rPr>
              <a:t>判断存在；</a:t>
            </a:r>
            <a:r>
              <a:rPr lang="en-US" altLang="zh-CN" sz="2400" dirty="0" smtClean="0">
                <a:latin typeface="黑体" panose="02010609060101010101" pitchFamily="49" charset="-122"/>
                <a:ea typeface="黑体" panose="02010609060101010101" pitchFamily="49" charset="-122"/>
                <a:sym typeface="+mn-ea"/>
              </a:rPr>
              <a:t>s.count('a');</a:t>
            </a:r>
            <a:r>
              <a:rPr lang="en-US" altLang="zh-CN" sz="2400" dirty="0" smtClean="0">
                <a:solidFill>
                  <a:srgbClr val="FF0000"/>
                </a:solidFill>
                <a:latin typeface="黑体" panose="02010609060101010101" pitchFamily="49" charset="-122"/>
                <a:ea typeface="黑体" panose="02010609060101010101" pitchFamily="49" charset="-122"/>
                <a:sym typeface="+mn-ea"/>
              </a:rPr>
              <a:t>'i' in s</a:t>
            </a:r>
            <a:r>
              <a:rPr lang="en-US" altLang="zh-CN" sz="2400" dirty="0" smtClean="0">
                <a:latin typeface="黑体" panose="02010609060101010101" pitchFamily="49" charset="-122"/>
                <a:ea typeface="黑体" panose="02010609060101010101" pitchFamily="49" charset="-122"/>
                <a:sym typeface="+mn-ea"/>
              </a:rPr>
              <a:t>;</a:t>
            </a:r>
          </a:p>
        </p:txBody>
      </p:sp>
      <p:sp>
        <p:nvSpPr>
          <p:cNvPr id="6" name="矩形 5"/>
          <p:cNvSpPr/>
          <p:nvPr/>
        </p:nvSpPr>
        <p:spPr>
          <a:xfrm>
            <a:off x="457200" y="1981200"/>
            <a:ext cx="6192721" cy="461665"/>
          </a:xfrm>
          <a:prstGeom prst="rect">
            <a:avLst/>
          </a:prstGeom>
        </p:spPr>
        <p:txBody>
          <a:bodyPr wrap="none">
            <a:spAutoFit/>
          </a:bodyPr>
          <a:lstStyle/>
          <a:p>
            <a:r>
              <a:rPr lang="zh-CN" altLang="en-US" sz="2400" dirty="0" smtClean="0">
                <a:solidFill>
                  <a:srgbClr val="000000"/>
                </a:solidFill>
                <a:latin typeface="Microsoft YaHei" panose="020B0503020204020204" pitchFamily="34" charset="-122"/>
                <a:ea typeface="Microsoft YaHei" panose="020B0503020204020204" pitchFamily="34" charset="-122"/>
              </a:rPr>
              <a:t>习题</a:t>
            </a:r>
            <a:r>
              <a:rPr lang="en-US" altLang="zh-CN" sz="2400" dirty="0" smtClean="0">
                <a:solidFill>
                  <a:srgbClr val="000000"/>
                </a:solidFill>
                <a:latin typeface="Microsoft YaHei" panose="020B0503020204020204" pitchFamily="34" charset="-122"/>
                <a:ea typeface="Microsoft YaHei" panose="020B0503020204020204" pitchFamily="34" charset="-122"/>
              </a:rPr>
              <a:t>4. </a:t>
            </a:r>
            <a:r>
              <a:rPr lang="zh-CN" altLang="en-US" sz="2400" dirty="0" smtClean="0">
                <a:solidFill>
                  <a:srgbClr val="000000"/>
                </a:solidFill>
                <a:latin typeface="Microsoft YaHei" panose="020B0503020204020204" pitchFamily="34" charset="-122"/>
                <a:ea typeface="Microsoft YaHei" panose="020B0503020204020204" pitchFamily="34" charset="-122"/>
              </a:rPr>
              <a:t>输出</a:t>
            </a:r>
            <a:r>
              <a:rPr lang="en-US" altLang="zh-CN" sz="2400" dirty="0">
                <a:solidFill>
                  <a:srgbClr val="000000"/>
                </a:solidFill>
                <a:latin typeface="Microsoft YaHei" panose="020B0503020204020204" pitchFamily="34" charset="-122"/>
                <a:ea typeface="Microsoft YaHei" panose="020B0503020204020204" pitchFamily="34" charset="-122"/>
              </a:rPr>
              <a:t>10-50</a:t>
            </a:r>
            <a:r>
              <a:rPr lang="zh-CN" altLang="en-US" sz="2400" dirty="0">
                <a:solidFill>
                  <a:srgbClr val="000000"/>
                </a:solidFill>
                <a:latin typeface="Microsoft YaHei" panose="020B0503020204020204" pitchFamily="34" charset="-122"/>
                <a:ea typeface="Microsoft YaHei" panose="020B0503020204020204" pitchFamily="34" charset="-122"/>
              </a:rPr>
              <a:t>中个位带有</a:t>
            </a:r>
            <a:r>
              <a:rPr lang="en-US" altLang="zh-CN" sz="2400" dirty="0">
                <a:solidFill>
                  <a:srgbClr val="000000"/>
                </a:solidFill>
                <a:latin typeface="Microsoft YaHei" panose="020B0503020204020204" pitchFamily="34" charset="-122"/>
                <a:ea typeface="Microsoft YaHei" panose="020B0503020204020204" pitchFamily="34" charset="-122"/>
              </a:rPr>
              <a:t>1-5</a:t>
            </a:r>
            <a:r>
              <a:rPr lang="zh-CN" altLang="en-US" sz="2400" dirty="0">
                <a:solidFill>
                  <a:srgbClr val="000000"/>
                </a:solidFill>
                <a:latin typeface="Microsoft YaHei" panose="020B0503020204020204" pitchFamily="34" charset="-122"/>
                <a:ea typeface="Microsoft YaHei" panose="020B0503020204020204" pitchFamily="34" charset="-122"/>
              </a:rPr>
              <a:t>的所有数字</a:t>
            </a:r>
            <a:endParaRPr lang="zh-CN" altLang="en-US" sz="2400" dirty="0"/>
          </a:p>
        </p:txBody>
      </p:sp>
      <p:sp>
        <p:nvSpPr>
          <p:cNvPr id="7" name="Rectangle 1"/>
          <p:cNvSpPr>
            <a:spLocks noChangeArrowheads="1"/>
          </p:cNvSpPr>
          <p:nvPr/>
        </p:nvSpPr>
        <p:spPr bwMode="auto">
          <a:xfrm>
            <a:off x="457200" y="2590800"/>
            <a:ext cx="74676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80"/>
                </a:solidFill>
                <a:effectLst/>
                <a:latin typeface="宋体" panose="02010600030101010101" pitchFamily="2" charset="-122"/>
              </a:rPr>
              <a:t>for </a:t>
            </a:r>
            <a:r>
              <a:rPr kumimoji="0" lang="zh-CN" altLang="zh-CN" sz="2400" b="0" i="0" u="none" strike="noStrike" cap="none" normalizeH="0" baseline="0" dirty="0" smtClean="0">
                <a:ln>
                  <a:noFill/>
                </a:ln>
                <a:solidFill>
                  <a:srgbClr val="000000"/>
                </a:solidFill>
                <a:effectLst/>
                <a:latin typeface="宋体" panose="02010600030101010101" pitchFamily="2" charset="-122"/>
              </a:rPr>
              <a:t>d </a:t>
            </a:r>
            <a:r>
              <a:rPr kumimoji="0" lang="zh-CN" altLang="zh-CN" sz="2400" b="1" i="0" u="none" strike="noStrike" cap="none" normalizeH="0" baseline="0" dirty="0" smtClean="0">
                <a:ln>
                  <a:noFill/>
                </a:ln>
                <a:solidFill>
                  <a:srgbClr val="000080"/>
                </a:solidFill>
                <a:effectLst/>
                <a:latin typeface="宋体" panose="02010600030101010101" pitchFamily="2" charset="-122"/>
              </a:rPr>
              <a:t>in </a:t>
            </a:r>
            <a:r>
              <a:rPr kumimoji="0" lang="zh-CN" altLang="zh-CN" sz="2400" b="0" i="0" u="none" strike="noStrike" cap="none" normalizeH="0" baseline="0" dirty="0" smtClean="0">
                <a:ln>
                  <a:noFill/>
                </a:ln>
                <a:solidFill>
                  <a:srgbClr val="000000"/>
                </a:solidFill>
                <a:effectLst/>
                <a:latin typeface="宋体" panose="02010600030101010101" pitchFamily="2" charset="-122"/>
              </a:rPr>
              <a:t>range(</a:t>
            </a:r>
            <a:r>
              <a:rPr kumimoji="0" lang="zh-CN" altLang="zh-CN" sz="2400" b="0" i="0" u="none" strike="noStrike" cap="none" normalizeH="0" baseline="0" dirty="0" smtClean="0">
                <a:ln>
                  <a:noFill/>
                </a:ln>
                <a:solidFill>
                  <a:srgbClr val="0000FF"/>
                </a:solidFill>
                <a:effectLst/>
                <a:latin typeface="宋体" panose="02010600030101010101" pitchFamily="2" charset="-122"/>
              </a:rPr>
              <a:t>10</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0" i="0" u="none" strike="noStrike" cap="none" normalizeH="0" baseline="0" dirty="0" smtClean="0">
                <a:ln>
                  <a:noFill/>
                </a:ln>
                <a:solidFill>
                  <a:srgbClr val="0000FF"/>
                </a:solidFill>
                <a:effectLst/>
                <a:latin typeface="宋体" panose="02010600030101010101" pitchFamily="2" charset="-122"/>
              </a:rPr>
              <a:t>50</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    </a:t>
            </a:r>
            <a:r>
              <a:rPr kumimoji="0" lang="zh-CN" altLang="zh-CN" sz="2400" b="1" i="0" u="none" strike="noStrike" cap="none" normalizeH="0" baseline="0" dirty="0" smtClean="0">
                <a:ln>
                  <a:noFill/>
                </a:ln>
                <a:solidFill>
                  <a:srgbClr val="000080"/>
                </a:solidFill>
                <a:effectLst/>
                <a:latin typeface="宋体" panose="02010600030101010101" pitchFamily="2" charset="-122"/>
              </a:rPr>
              <a:t>if </a:t>
            </a:r>
            <a:r>
              <a:rPr kumimoji="0" lang="zh-CN" altLang="zh-CN" sz="2400" b="0" i="0" u="none" strike="noStrike" cap="none" normalizeH="0" baseline="0" dirty="0" smtClean="0">
                <a:ln>
                  <a:noFill/>
                </a:ln>
                <a:solidFill>
                  <a:srgbClr val="000000"/>
                </a:solidFill>
                <a:effectLst/>
                <a:latin typeface="宋体" panose="02010600030101010101" pitchFamily="2" charset="-122"/>
              </a:rPr>
              <a:t>str(d)[</a:t>
            </a:r>
            <a:r>
              <a:rPr kumimoji="0" lang="zh-CN" altLang="zh-CN" sz="2400" b="0" i="0" u="none" strike="noStrike" cap="none" normalizeH="0" baseline="0" dirty="0" smtClean="0">
                <a:ln>
                  <a:noFill/>
                </a:ln>
                <a:solidFill>
                  <a:srgbClr val="0000FF"/>
                </a:solidFill>
                <a:effectLst/>
                <a:latin typeface="宋体" panose="02010600030101010101" pitchFamily="2" charset="-122"/>
              </a:rPr>
              <a:t>1</a:t>
            </a:r>
            <a:r>
              <a:rPr kumimoji="0" lang="zh-CN" altLang="zh-CN" sz="2400" b="0" i="0" u="none" strike="noStrike" cap="none" normalizeH="0" baseline="0" dirty="0" smtClean="0">
                <a:ln>
                  <a:noFill/>
                </a:ln>
                <a:solidFill>
                  <a:srgbClr val="000000"/>
                </a:solidFill>
                <a:effectLst/>
                <a:latin typeface="宋体" panose="02010600030101010101" pitchFamily="2" charset="-122"/>
              </a:rPr>
              <a:t>] </a:t>
            </a:r>
            <a:r>
              <a:rPr kumimoji="0" lang="zh-CN" altLang="zh-CN" sz="2400" b="1" i="0" u="none" strike="noStrike" cap="none" normalizeH="0" baseline="0" dirty="0" smtClean="0">
                <a:ln>
                  <a:noFill/>
                </a:ln>
                <a:solidFill>
                  <a:srgbClr val="000080"/>
                </a:solidFill>
                <a:effectLst/>
                <a:latin typeface="宋体" panose="02010600030101010101" pitchFamily="2" charset="-122"/>
              </a:rPr>
              <a:t>in </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1" i="0" u="none" strike="noStrike" cap="none" normalizeH="0" baseline="0" dirty="0" smtClean="0">
                <a:ln>
                  <a:noFill/>
                </a:ln>
                <a:solidFill>
                  <a:srgbClr val="008080"/>
                </a:solidFill>
                <a:effectLst/>
                <a:latin typeface="宋体" panose="02010600030101010101" pitchFamily="2" charset="-122"/>
              </a:rPr>
              <a:t>"1"</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1" i="0" u="none" strike="noStrike" cap="none" normalizeH="0" baseline="0" dirty="0" smtClean="0">
                <a:ln>
                  <a:noFill/>
                </a:ln>
                <a:solidFill>
                  <a:srgbClr val="008080"/>
                </a:solidFill>
                <a:effectLst/>
                <a:latin typeface="宋体" panose="02010600030101010101" pitchFamily="2" charset="-122"/>
              </a:rPr>
              <a:t>"2"</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1" i="0" u="none" strike="noStrike" cap="none" normalizeH="0" baseline="0" dirty="0" smtClean="0">
                <a:ln>
                  <a:noFill/>
                </a:ln>
                <a:solidFill>
                  <a:srgbClr val="008080"/>
                </a:solidFill>
                <a:effectLst/>
                <a:latin typeface="宋体" panose="02010600030101010101" pitchFamily="2" charset="-122"/>
              </a:rPr>
              <a:t>"3"</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1" i="0" u="none" strike="noStrike" cap="none" normalizeH="0" baseline="0" dirty="0" smtClean="0">
                <a:ln>
                  <a:noFill/>
                </a:ln>
                <a:solidFill>
                  <a:srgbClr val="008080"/>
                </a:solidFill>
                <a:effectLst/>
                <a:latin typeface="宋体" panose="02010600030101010101" pitchFamily="2" charset="-122"/>
              </a:rPr>
              <a:t>"4"</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1" i="0" u="none" strike="noStrike" cap="none" normalizeH="0" baseline="0" dirty="0" smtClean="0">
                <a:ln>
                  <a:noFill/>
                </a:ln>
                <a:solidFill>
                  <a:srgbClr val="008080"/>
                </a:solidFill>
                <a:effectLst/>
                <a:latin typeface="宋体" panose="02010600030101010101" pitchFamily="2" charset="-122"/>
              </a:rPr>
              <a:t>"5"</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        print(d)</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72307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序列的基本操作</a:t>
            </a:r>
            <a:endParaRPr lang="zh-CN" sz="4000" b="1" dirty="0">
              <a:solidFill>
                <a:schemeClr val="bg1"/>
              </a:solidFill>
              <a:ea typeface="宋体" panose="02010600030101010101" pitchFamily="2" charset="-122"/>
            </a:endParaRPr>
          </a:p>
        </p:txBody>
      </p:sp>
      <p:sp>
        <p:nvSpPr>
          <p:cNvPr id="3" name="内容占位符 2"/>
          <p:cNvSpPr>
            <a:spLocks noGrp="1"/>
          </p:cNvSpPr>
          <p:nvPr>
            <p:ph idx="1"/>
          </p:nvPr>
        </p:nvSpPr>
        <p:spPr>
          <a:xfrm>
            <a:off x="140368" y="1014845"/>
            <a:ext cx="8962390" cy="585355"/>
          </a:xfrm>
        </p:spPr>
        <p:txBody>
          <a:bodyPr/>
          <a:lstStyle/>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5</a:t>
            </a:r>
            <a:r>
              <a:rPr lang="zh-CN" altLang="en-US" sz="2400" dirty="0" smtClean="0">
                <a:latin typeface="黑体" panose="02010609060101010101" pitchFamily="49" charset="-122"/>
                <a:ea typeface="黑体" panose="02010609060101010101" pitchFamily="49" charset="-122"/>
                <a:sym typeface="+mn-ea"/>
              </a:rPr>
              <a:t>、排序操作，内置排序函数</a:t>
            </a:r>
            <a:r>
              <a:rPr lang="en-US" altLang="zh-CN" sz="2400" dirty="0" smtClean="0">
                <a:latin typeface="黑体" panose="02010609060101010101" pitchFamily="49" charset="-122"/>
                <a:ea typeface="黑体" panose="02010609060101010101" pitchFamily="49" charset="-122"/>
                <a:sym typeface="+mn-ea"/>
              </a:rPr>
              <a:t>sort()</a:t>
            </a:r>
            <a:r>
              <a:rPr lang="zh-CN" altLang="en-US" sz="2400" dirty="0" smtClean="0">
                <a:latin typeface="黑体" panose="02010609060101010101" pitchFamily="49" charset="-122"/>
                <a:ea typeface="黑体" panose="02010609060101010101" pitchFamily="49" charset="-122"/>
                <a:sym typeface="+mn-ea"/>
              </a:rPr>
              <a:t>； </a:t>
            </a:r>
            <a:endParaRPr lang="en-US" altLang="zh-CN" sz="2400" dirty="0" smtClean="0">
              <a:latin typeface="黑体" panose="02010609060101010101" pitchFamily="49" charset="-122"/>
              <a:ea typeface="黑体" panose="02010609060101010101" pitchFamily="49" charset="-122"/>
              <a:sym typeface="+mn-ea"/>
            </a:endParaRPr>
          </a:p>
        </p:txBody>
      </p:sp>
      <p:sp>
        <p:nvSpPr>
          <p:cNvPr id="4" name="矩形 3"/>
          <p:cNvSpPr/>
          <p:nvPr/>
        </p:nvSpPr>
        <p:spPr>
          <a:xfrm>
            <a:off x="304800" y="1752600"/>
            <a:ext cx="8382000" cy="830997"/>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a:latin typeface="Calibri" panose="020F0502020204030204" pitchFamily="34" charset="0"/>
                <a:cs typeface="Times New Roman" panose="02020603050405020304" pitchFamily="18" charset="0"/>
              </a:rPr>
              <a:t>5</a:t>
            </a:r>
            <a:r>
              <a:rPr lang="en-US" altLang="zh-CN" sz="2400" dirty="0" smtClean="0">
                <a:latin typeface="Calibri" panose="020F0502020204030204" pitchFamily="34" charset="0"/>
                <a:cs typeface="Times New Roman" panose="02020603050405020304" pitchFamily="18" charset="0"/>
              </a:rPr>
              <a:t>. </a:t>
            </a:r>
            <a:r>
              <a:rPr lang="zh-CN" altLang="en-US" sz="2400" dirty="0" smtClean="0">
                <a:latin typeface="Calibri" panose="020F0502020204030204" pitchFamily="34" charset="0"/>
                <a:cs typeface="Times New Roman" panose="02020603050405020304" pitchFamily="18" charset="0"/>
              </a:rPr>
              <a:t>给定</a:t>
            </a:r>
            <a:r>
              <a:rPr lang="en-US" altLang="zh-CN" sz="2400" dirty="0" smtClean="0">
                <a:latin typeface="Calibri" panose="020F0502020204030204" pitchFamily="34" charset="0"/>
                <a:cs typeface="Times New Roman" panose="02020603050405020304" pitchFamily="18" charset="0"/>
              </a:rPr>
              <a:t>N</a:t>
            </a:r>
            <a:r>
              <a:rPr lang="zh-CN" altLang="en-US" sz="2400" dirty="0" smtClean="0">
                <a:latin typeface="Calibri" panose="020F0502020204030204" pitchFamily="34" charset="0"/>
                <a:cs typeface="Times New Roman" panose="02020603050405020304" pitchFamily="18" charset="0"/>
              </a:rPr>
              <a:t>个不同的数（例如：</a:t>
            </a:r>
            <a:r>
              <a:rPr lang="en-US" altLang="zh-CN" sz="2400" dirty="0" smtClean="0">
                <a:latin typeface="Calibri" panose="020F0502020204030204" pitchFamily="34" charset="0"/>
                <a:cs typeface="Times New Roman" panose="02020603050405020304" pitchFamily="18" charset="0"/>
              </a:rPr>
              <a:t>53</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18</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27</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10</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92</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7</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15……)</a:t>
            </a:r>
            <a:r>
              <a:rPr lang="zh-CN" altLang="en-US" sz="2400" dirty="0" smtClean="0">
                <a:latin typeface="Calibri" panose="020F0502020204030204" pitchFamily="34" charset="0"/>
                <a:cs typeface="Times New Roman" panose="02020603050405020304" pitchFamily="18" charset="0"/>
              </a:rPr>
              <a:t>，提取这</a:t>
            </a:r>
            <a:r>
              <a:rPr lang="en-US" altLang="zh-CN" sz="2400" dirty="0" smtClean="0">
                <a:latin typeface="Calibri" panose="020F0502020204030204" pitchFamily="34" charset="0"/>
                <a:cs typeface="Times New Roman" panose="02020603050405020304" pitchFamily="18" charset="0"/>
              </a:rPr>
              <a:t>N</a:t>
            </a:r>
            <a:r>
              <a:rPr lang="zh-CN" altLang="en-US" sz="2400" dirty="0" smtClean="0">
                <a:latin typeface="Calibri" panose="020F0502020204030204" pitchFamily="34" charset="0"/>
                <a:cs typeface="Times New Roman" panose="02020603050405020304" pitchFamily="18" charset="0"/>
              </a:rPr>
              <a:t>个数里最大的</a:t>
            </a:r>
            <a:r>
              <a:rPr lang="en-US" altLang="zh-CN" sz="2400" dirty="0" smtClean="0">
                <a:latin typeface="Calibri" panose="020F0502020204030204" pitchFamily="34" charset="0"/>
                <a:cs typeface="Times New Roman" panose="02020603050405020304" pitchFamily="18" charset="0"/>
              </a:rPr>
              <a:t>M</a:t>
            </a:r>
            <a:r>
              <a:rPr lang="zh-CN" altLang="en-US" sz="2400" dirty="0" smtClean="0">
                <a:latin typeface="Calibri" panose="020F0502020204030204" pitchFamily="34" charset="0"/>
                <a:cs typeface="Times New Roman" panose="02020603050405020304" pitchFamily="18" charset="0"/>
              </a:rPr>
              <a:t>个数。</a:t>
            </a:r>
            <a:endParaRPr lang="zh-CN" altLang="en-US" sz="2400" dirty="0"/>
          </a:p>
        </p:txBody>
      </p:sp>
      <p:pic>
        <p:nvPicPr>
          <p:cNvPr id="11" name="图片 10"/>
          <p:cNvPicPr>
            <a:picLocks noChangeAspect="1"/>
          </p:cNvPicPr>
          <p:nvPr/>
        </p:nvPicPr>
        <p:blipFill>
          <a:blip r:embed="rId3"/>
          <a:stretch>
            <a:fillRect/>
          </a:stretch>
        </p:blipFill>
        <p:spPr>
          <a:xfrm>
            <a:off x="457200" y="2667000"/>
            <a:ext cx="6400800" cy="3432314"/>
          </a:xfrm>
          <a:prstGeom prst="rect">
            <a:avLst/>
          </a:prstGeom>
        </p:spPr>
      </p:pic>
      <p:sp>
        <p:nvSpPr>
          <p:cNvPr id="12" name="圆角矩形 11"/>
          <p:cNvSpPr/>
          <p:nvPr/>
        </p:nvSpPr>
        <p:spPr>
          <a:xfrm>
            <a:off x="457200" y="5105400"/>
            <a:ext cx="5791200" cy="533400"/>
          </a:xfrm>
          <a:prstGeom prst="roundRect">
            <a:avLst/>
          </a:prstGeom>
          <a:ln w="25400">
            <a:solidFill>
              <a:srgbClr val="C00000"/>
            </a:solidFill>
          </a:ln>
        </p:spPr>
        <p:txBody>
          <a:bodyPr wrap="none" rtlCol="0" anchor="ctr">
            <a:spAutoFit/>
          </a:bodyPr>
          <a:lstStyle/>
          <a:p>
            <a:pPr algn="ctr"/>
            <a:endParaRPr lang="zh-CN" altLang="en-US" spc="15" dirty="0">
              <a:latin typeface="Arial"/>
              <a:cs typeface="Arial"/>
            </a:endParaRPr>
          </a:p>
        </p:txBody>
      </p:sp>
      <p:sp>
        <p:nvSpPr>
          <p:cNvPr id="13" name="圆角矩形 12"/>
          <p:cNvSpPr/>
          <p:nvPr/>
        </p:nvSpPr>
        <p:spPr>
          <a:xfrm>
            <a:off x="467710" y="5615152"/>
            <a:ext cx="2743200" cy="609600"/>
          </a:xfrm>
          <a:prstGeom prst="roundRect">
            <a:avLst/>
          </a:prstGeom>
          <a:ln w="25400">
            <a:solidFill>
              <a:schemeClr val="tx2">
                <a:lumMod val="60000"/>
                <a:lumOff val="40000"/>
              </a:schemeClr>
            </a:solidFill>
          </a:ln>
        </p:spPr>
        <p:txBody>
          <a:bodyPr wrap="none" rtlCol="0" anchor="ctr">
            <a:spAutoFit/>
          </a:bodyPr>
          <a:lstStyle/>
          <a:p>
            <a:pPr algn="ctr"/>
            <a:endParaRPr lang="zh-CN" altLang="en-US" spc="15" dirty="0">
              <a:latin typeface="Arial"/>
              <a:cs typeface="Arial"/>
            </a:endParaRPr>
          </a:p>
        </p:txBody>
      </p:sp>
      <p:sp>
        <p:nvSpPr>
          <p:cNvPr id="14" name="矩形 13"/>
          <p:cNvSpPr/>
          <p:nvPr/>
        </p:nvSpPr>
        <p:spPr>
          <a:xfrm>
            <a:off x="6400800" y="6000690"/>
            <a:ext cx="2049920" cy="400110"/>
          </a:xfrm>
          <a:prstGeom prst="rect">
            <a:avLst/>
          </a:prstGeom>
        </p:spPr>
        <p:txBody>
          <a:bodyPr wrap="none">
            <a:spAutoFit/>
          </a:bodyPr>
          <a:lstStyle/>
          <a:p>
            <a:r>
              <a:rPr lang="zh-CN" altLang="en-US" dirty="0">
                <a:solidFill>
                  <a:srgbClr val="C00000"/>
                </a:solidFill>
              </a:rPr>
              <a:t>11_max_m.py</a:t>
            </a:r>
          </a:p>
        </p:txBody>
      </p:sp>
    </p:spTree>
    <p:extLst>
      <p:ext uri="{BB962C8B-B14F-4D97-AF65-F5344CB8AC3E}">
        <p14:creationId xmlns:p14="http://schemas.microsoft.com/office/powerpoint/2010/main" val="41105483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序列的基本操作</a:t>
            </a:r>
            <a:endParaRPr lang="zh-CN" sz="4000" b="1" dirty="0">
              <a:solidFill>
                <a:schemeClr val="bg1"/>
              </a:solidFill>
              <a:ea typeface="宋体" panose="02010600030101010101" pitchFamily="2" charset="-122"/>
            </a:endParaRPr>
          </a:p>
        </p:txBody>
      </p:sp>
      <p:sp>
        <p:nvSpPr>
          <p:cNvPr id="3" name="内容占位符 2"/>
          <p:cNvSpPr>
            <a:spLocks noGrp="1"/>
          </p:cNvSpPr>
          <p:nvPr>
            <p:ph idx="1"/>
          </p:nvPr>
        </p:nvSpPr>
        <p:spPr>
          <a:xfrm>
            <a:off x="140368" y="1014845"/>
            <a:ext cx="8962390" cy="661555"/>
          </a:xfrm>
        </p:spPr>
        <p:txBody>
          <a:bodyPr/>
          <a:lstStyle/>
          <a:p>
            <a:pPr algn="l">
              <a:lnSpc>
                <a:spcPct val="150000"/>
              </a:lnSpc>
              <a:spcBef>
                <a:spcPts val="300"/>
              </a:spcBef>
            </a:pPr>
            <a:r>
              <a:rPr lang="en-US" altLang="zh-CN" sz="2400" dirty="0" smtClean="0">
                <a:latin typeface="黑体" panose="02010609060101010101" pitchFamily="49" charset="-122"/>
                <a:ea typeface="黑体" panose="02010609060101010101" pitchFamily="49" charset="-122"/>
                <a:sym typeface="+mn-ea"/>
              </a:rPr>
              <a:t>6</a:t>
            </a:r>
            <a:r>
              <a:rPr lang="zh-CN" altLang="en-US" sz="2400" dirty="0" smtClean="0">
                <a:latin typeface="黑体" panose="02010609060101010101" pitchFamily="49" charset="-122"/>
                <a:ea typeface="黑体" panose="02010609060101010101" pitchFamily="49" charset="-122"/>
                <a:sym typeface="+mn-ea"/>
              </a:rPr>
              <a:t>、常用函数内置函数</a:t>
            </a:r>
            <a:r>
              <a:rPr lang="en-US" altLang="zh-CN" sz="2400" dirty="0" err="1" smtClean="0">
                <a:latin typeface="黑体" panose="02010609060101010101" pitchFamily="49" charset="-122"/>
                <a:ea typeface="黑体" panose="02010609060101010101" pitchFamily="49" charset="-122"/>
                <a:sym typeface="+mn-ea"/>
              </a:rPr>
              <a:t>len</a:t>
            </a:r>
            <a:r>
              <a:rPr lang="en-US" altLang="zh-CN" sz="2400" dirty="0" smtClean="0">
                <a:latin typeface="黑体" panose="02010609060101010101" pitchFamily="49" charset="-122"/>
                <a:ea typeface="黑体" panose="02010609060101010101" pitchFamily="49" charset="-122"/>
                <a:sym typeface="+mn-ea"/>
              </a:rPr>
              <a:t>(),max(),min(),sum(),index()</a:t>
            </a:r>
          </a:p>
        </p:txBody>
      </p:sp>
      <p:sp>
        <p:nvSpPr>
          <p:cNvPr id="4" name="矩形 3"/>
          <p:cNvSpPr/>
          <p:nvPr/>
        </p:nvSpPr>
        <p:spPr>
          <a:xfrm>
            <a:off x="304801" y="1752600"/>
            <a:ext cx="8458200" cy="830997"/>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6.</a:t>
            </a:r>
            <a:r>
              <a:rPr lang="zh-CN" altLang="en-US" sz="2400" dirty="0" smtClean="0">
                <a:latin typeface="Calibri" panose="020F0502020204030204" pitchFamily="34" charset="0"/>
                <a:cs typeface="Times New Roman" panose="02020603050405020304" pitchFamily="18" charset="0"/>
              </a:rPr>
              <a:t> 输入</a:t>
            </a:r>
            <a:r>
              <a:rPr lang="zh-CN" altLang="en-US" sz="2400" dirty="0">
                <a:latin typeface="Calibri" panose="020F0502020204030204" pitchFamily="34" charset="0"/>
                <a:cs typeface="Times New Roman" panose="02020603050405020304" pitchFamily="18" charset="0"/>
              </a:rPr>
              <a:t>一个一维数组，最大的与第一个元素交换，最小的与</a:t>
            </a:r>
            <a:r>
              <a:rPr lang="zh-CN" altLang="en-US" sz="2400" dirty="0" smtClean="0">
                <a:latin typeface="Calibri" panose="020F0502020204030204" pitchFamily="34" charset="0"/>
                <a:cs typeface="Times New Roman" panose="02020603050405020304" pitchFamily="18" charset="0"/>
              </a:rPr>
              <a:t>最后一</a:t>
            </a:r>
            <a:r>
              <a:rPr lang="zh-CN" altLang="en-US" sz="2400" dirty="0">
                <a:latin typeface="Calibri" panose="020F0502020204030204" pitchFamily="34" charset="0"/>
                <a:cs typeface="Times New Roman" panose="02020603050405020304" pitchFamily="18" charset="0"/>
              </a:rPr>
              <a:t>个元素交换，输出数组。 </a:t>
            </a:r>
            <a:endParaRPr lang="zh-CN" altLang="en-US" sz="2400" dirty="0"/>
          </a:p>
        </p:txBody>
      </p:sp>
      <p:pic>
        <p:nvPicPr>
          <p:cNvPr id="5" name="图片 4"/>
          <p:cNvPicPr>
            <a:picLocks noChangeAspect="1"/>
          </p:cNvPicPr>
          <p:nvPr/>
        </p:nvPicPr>
        <p:blipFill>
          <a:blip r:embed="rId3"/>
          <a:stretch>
            <a:fillRect/>
          </a:stretch>
        </p:blipFill>
        <p:spPr>
          <a:xfrm>
            <a:off x="609600" y="2624171"/>
            <a:ext cx="5410200" cy="3638124"/>
          </a:xfrm>
          <a:prstGeom prst="rect">
            <a:avLst/>
          </a:prstGeom>
        </p:spPr>
      </p:pic>
      <p:sp>
        <p:nvSpPr>
          <p:cNvPr id="2" name="圆角矩形 1"/>
          <p:cNvSpPr/>
          <p:nvPr/>
        </p:nvSpPr>
        <p:spPr>
          <a:xfrm>
            <a:off x="457200" y="4419600"/>
            <a:ext cx="3810000" cy="685800"/>
          </a:xfrm>
          <a:prstGeom prst="roundRect">
            <a:avLst/>
          </a:prstGeom>
          <a:ln w="25400">
            <a:solidFill>
              <a:schemeClr val="tx2">
                <a:lumMod val="60000"/>
                <a:lumOff val="40000"/>
              </a:schemeClr>
            </a:solidFill>
          </a:ln>
        </p:spPr>
        <p:txBody>
          <a:bodyPr wrap="none" rtlCol="0" anchor="ctr">
            <a:spAutoFit/>
          </a:bodyPr>
          <a:lstStyle/>
          <a:p>
            <a:pPr algn="ctr"/>
            <a:endParaRPr lang="zh-CN" altLang="en-US" spc="15" dirty="0">
              <a:latin typeface="Arial"/>
              <a:cs typeface="Arial"/>
            </a:endParaRPr>
          </a:p>
        </p:txBody>
      </p:sp>
      <p:sp>
        <p:nvSpPr>
          <p:cNvPr id="6" name="圆角矩形 5"/>
          <p:cNvSpPr/>
          <p:nvPr/>
        </p:nvSpPr>
        <p:spPr>
          <a:xfrm>
            <a:off x="609600" y="5105400"/>
            <a:ext cx="5410200" cy="762000"/>
          </a:xfrm>
          <a:prstGeom prst="roundRect">
            <a:avLst/>
          </a:prstGeom>
          <a:ln w="25400">
            <a:solidFill>
              <a:srgbClr val="C00000"/>
            </a:solidFill>
          </a:ln>
        </p:spPr>
        <p:txBody>
          <a:bodyPr wrap="none" rtlCol="0" anchor="ctr">
            <a:spAutoFit/>
          </a:bodyPr>
          <a:lstStyle/>
          <a:p>
            <a:pPr algn="ctr"/>
            <a:endParaRPr lang="zh-CN" altLang="en-US" spc="15" dirty="0">
              <a:latin typeface="Arial"/>
              <a:cs typeface="Arial"/>
            </a:endParaRPr>
          </a:p>
        </p:txBody>
      </p:sp>
      <p:sp>
        <p:nvSpPr>
          <p:cNvPr id="8" name="矩形 7"/>
          <p:cNvSpPr/>
          <p:nvPr/>
        </p:nvSpPr>
        <p:spPr>
          <a:xfrm>
            <a:off x="6519609" y="6173977"/>
            <a:ext cx="2003434" cy="400110"/>
          </a:xfrm>
          <a:prstGeom prst="rect">
            <a:avLst/>
          </a:prstGeom>
        </p:spPr>
        <p:txBody>
          <a:bodyPr wrap="none">
            <a:spAutoFit/>
          </a:bodyPr>
          <a:lstStyle/>
          <a:p>
            <a:r>
              <a:rPr lang="en-US" altLang="zh-CN" dirty="0" smtClean="0">
                <a:solidFill>
                  <a:srgbClr val="C00000"/>
                </a:solidFill>
              </a:rPr>
              <a:t>11_change</a:t>
            </a:r>
            <a:r>
              <a:rPr lang="zh-CN" altLang="en-US" dirty="0" smtClean="0">
                <a:solidFill>
                  <a:srgbClr val="C00000"/>
                </a:solidFill>
              </a:rPr>
              <a:t>.</a:t>
            </a:r>
            <a:r>
              <a:rPr lang="zh-CN" altLang="en-US" dirty="0">
                <a:solidFill>
                  <a:srgbClr val="C00000"/>
                </a:solidFill>
              </a:rPr>
              <a:t>py</a:t>
            </a:r>
          </a:p>
        </p:txBody>
      </p:sp>
    </p:spTree>
    <p:extLst>
      <p:ext uri="{BB962C8B-B14F-4D97-AF65-F5344CB8AC3E}">
        <p14:creationId xmlns:p14="http://schemas.microsoft.com/office/powerpoint/2010/main" val="40868104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smtClean="0">
                <a:ea typeface="宋体" charset="-122"/>
              </a:rPr>
              <a:t>列表</a:t>
            </a:r>
            <a:r>
              <a:rPr lang="zh-CN" altLang="en-US" dirty="0">
                <a:ea typeface="宋体" charset="-122"/>
              </a:rPr>
              <a:t>解析</a:t>
            </a:r>
            <a:r>
              <a:rPr lang="zh-CN" altLang="en-US" dirty="0" smtClean="0">
                <a:ea typeface="宋体" charset="-122"/>
              </a:rPr>
              <a:t>式及基本操作</a:t>
            </a:r>
          </a:p>
        </p:txBody>
      </p:sp>
      <p:sp>
        <p:nvSpPr>
          <p:cNvPr id="7" name="内容占位符 2"/>
          <p:cNvSpPr txBox="1">
            <a:spLocks/>
          </p:cNvSpPr>
          <p:nvPr/>
        </p:nvSpPr>
        <p:spPr bwMode="auto">
          <a:xfrm>
            <a:off x="-28937" y="11430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r>
              <a:rPr lang="zh-CN" altLang="en-US" sz="2400" kern="0" dirty="0" smtClean="0">
                <a:ea typeface="宋体" charset="-122"/>
              </a:rPr>
              <a:t>通过列表解析可以简单高效处理可迭代对象，并生成结果列表。</a:t>
            </a:r>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1830729"/>
            <a:ext cx="78660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a:spLocks noGrp="1"/>
          </p:cNvSpPr>
          <p:nvPr>
            <p:ph idx="1"/>
          </p:nvPr>
        </p:nvSpPr>
        <p:spPr>
          <a:xfrm>
            <a:off x="0" y="3124200"/>
            <a:ext cx="9144000" cy="508000"/>
          </a:xfrm>
        </p:spPr>
        <p:txBody>
          <a:bodyPr/>
          <a:lstStyle/>
          <a:p>
            <a:r>
              <a:rPr lang="en-US" altLang="zh-CN" sz="2400" dirty="0" smtClean="0">
                <a:ea typeface="宋体" charset="-122"/>
              </a:rPr>
              <a:t>list</a:t>
            </a:r>
            <a:r>
              <a:rPr lang="zh-CN" altLang="en-US" sz="2400" dirty="0" smtClean="0">
                <a:ea typeface="宋体" charset="-122"/>
              </a:rPr>
              <a:t>对象的方法</a:t>
            </a:r>
          </a:p>
        </p:txBody>
      </p:sp>
      <p:graphicFrame>
        <p:nvGraphicFramePr>
          <p:cNvPr id="11" name="表格 10"/>
          <p:cNvGraphicFramePr>
            <a:graphicFrameLocks noGrp="1"/>
          </p:cNvGraphicFramePr>
          <p:nvPr>
            <p:extLst/>
          </p:nvPr>
        </p:nvGraphicFramePr>
        <p:xfrm>
          <a:off x="152400" y="3657600"/>
          <a:ext cx="8839200" cy="2142324"/>
        </p:xfrm>
        <a:graphic>
          <a:graphicData uri="http://schemas.openxmlformats.org/drawingml/2006/table">
            <a:tbl>
              <a:tblPr firstRow="1" bandRow="1">
                <a:tableStyleId>{93296810-A885-4BE3-A3E7-6D5BEEA58F35}</a:tableStyleId>
              </a:tblPr>
              <a:tblGrid>
                <a:gridCol w="1694180">
                  <a:extLst>
                    <a:ext uri="{9D8B030D-6E8A-4147-A177-3AD203B41FA5}">
                      <a16:colId xmlns:a16="http://schemas.microsoft.com/office/drawing/2014/main" val="20000"/>
                    </a:ext>
                  </a:extLst>
                </a:gridCol>
                <a:gridCol w="257302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457200">
                <a:tc>
                  <a:txBody>
                    <a:bodyPr/>
                    <a:lstStyle/>
                    <a:p>
                      <a:pPr algn="ctr"/>
                      <a:r>
                        <a:rPr lang="zh-CN" altLang="en-US" sz="2400" dirty="0" smtClean="0"/>
                        <a:t>方法</a:t>
                      </a:r>
                      <a:endParaRPr lang="zh-CN" altLang="en-US" sz="2400" dirty="0"/>
                    </a:p>
                  </a:txBody>
                  <a:tcPr marL="0" marR="0" marT="72000" marB="72000" anchor="ctr" anchorCtr="1"/>
                </a:tc>
                <a:tc>
                  <a:txBody>
                    <a:bodyPr/>
                    <a:lstStyle/>
                    <a:p>
                      <a:pPr algn="ctr"/>
                      <a:r>
                        <a:rPr lang="zh-CN" altLang="en-US" sz="2400" dirty="0" smtClean="0"/>
                        <a:t>说明</a:t>
                      </a:r>
                      <a:endParaRPr lang="zh-CN" altLang="en-US" sz="2400" dirty="0"/>
                    </a:p>
                  </a:txBody>
                  <a:tcPr marL="0" marR="0" marT="72000" marB="72000" anchor="ctr" anchorCtr="1"/>
                </a:tc>
                <a:tc>
                  <a:txBody>
                    <a:bodyPr/>
                    <a:lstStyle/>
                    <a:p>
                      <a:pPr algn="ctr"/>
                      <a:r>
                        <a:rPr lang="zh-CN" altLang="en-US" sz="2400" dirty="0" smtClean="0"/>
                        <a:t>示例</a:t>
                      </a:r>
                      <a:endParaRPr lang="zh-CN" altLang="en-US" sz="2400" dirty="0"/>
                    </a:p>
                  </a:txBody>
                  <a:tcPr marL="0" marR="0" marT="72000" marB="72000" anchor="ctr" anchorCtr="1"/>
                </a:tc>
                <a:extLst>
                  <a:ext uri="{0D108BD9-81ED-4DB2-BD59-A6C34878D82A}">
                    <a16:rowId xmlns:a16="http://schemas.microsoft.com/office/drawing/2014/main" val="10000"/>
                  </a:ext>
                </a:extLst>
              </a:tr>
              <a:tr h="685897">
                <a:tc>
                  <a:txBody>
                    <a:bodyPr/>
                    <a:lstStyle/>
                    <a:p>
                      <a:pPr algn="l"/>
                      <a:r>
                        <a:rPr lang="en-US" altLang="zh-CN" sz="2000" dirty="0" err="1" smtClean="0"/>
                        <a:t>s.append</a:t>
                      </a:r>
                      <a:r>
                        <a:rPr lang="en-US" altLang="zh-CN" sz="2000" dirty="0" smtClean="0"/>
                        <a:t>(x)</a:t>
                      </a:r>
                      <a:endParaRPr lang="zh-CN" altLang="en-US" sz="2000" dirty="0"/>
                    </a:p>
                  </a:txBody>
                  <a:tcPr marL="0" marR="0" marT="72000" marB="72000" anchor="ctr"/>
                </a:tc>
                <a:tc>
                  <a:txBody>
                    <a:bodyPr/>
                    <a:lstStyle/>
                    <a:p>
                      <a:pPr algn="l"/>
                      <a:r>
                        <a:rPr lang="zh-CN" altLang="en-US" sz="2000" dirty="0" smtClean="0"/>
                        <a:t>把对象</a:t>
                      </a:r>
                      <a:r>
                        <a:rPr lang="en-US" altLang="zh-CN" sz="2000" dirty="0" smtClean="0"/>
                        <a:t>x</a:t>
                      </a:r>
                      <a:r>
                        <a:rPr lang="zh-CN" altLang="en-US" sz="2000" dirty="0" smtClean="0"/>
                        <a:t>追加到</a:t>
                      </a:r>
                      <a:r>
                        <a:rPr lang="en-US" altLang="zh-CN" sz="2000" dirty="0" smtClean="0"/>
                        <a:t>s</a:t>
                      </a:r>
                      <a:r>
                        <a:rPr lang="zh-CN" altLang="en-US" sz="2000" dirty="0" smtClean="0"/>
                        <a:t>的尾部</a:t>
                      </a:r>
                      <a:endParaRPr lang="zh-CN" altLang="en-US" sz="2000" dirty="0"/>
                    </a:p>
                  </a:txBody>
                  <a:tcPr marL="0" marR="0" marT="72000" marB="72000" anchor="ctr"/>
                </a:tc>
                <a:tc>
                  <a:txBody>
                    <a:bodyPr/>
                    <a:lstStyle/>
                    <a:p>
                      <a:pPr algn="l"/>
                      <a:r>
                        <a:rPr lang="en-US" altLang="zh-CN" sz="2000" dirty="0" err="1" smtClean="0"/>
                        <a:t>s.append</a:t>
                      </a:r>
                      <a:r>
                        <a:rPr lang="en-US" altLang="zh-CN" sz="2000" dirty="0" smtClean="0"/>
                        <a:t>(‘a’)   #s=[1,2,3,’a’]</a:t>
                      </a:r>
                    </a:p>
                  </a:txBody>
                  <a:tcPr marL="0" marR="0" marT="72000" marB="72000" anchor="ctr"/>
                </a:tc>
                <a:extLst>
                  <a:ext uri="{0D108BD9-81ED-4DB2-BD59-A6C34878D82A}">
                    <a16:rowId xmlns:a16="http://schemas.microsoft.com/office/drawing/2014/main" val="10001"/>
                  </a:ext>
                </a:extLst>
              </a:tr>
              <a:tr h="480743">
                <a:tc>
                  <a:txBody>
                    <a:bodyPr/>
                    <a:lstStyle/>
                    <a:p>
                      <a:pPr algn="l"/>
                      <a:r>
                        <a:rPr lang="en-US" altLang="zh-CN" sz="2000" dirty="0" err="1" smtClean="0"/>
                        <a:t>s.reverse</a:t>
                      </a:r>
                      <a:r>
                        <a:rPr lang="en-US" altLang="zh-CN" sz="2000" dirty="0" smtClean="0"/>
                        <a:t>()</a:t>
                      </a:r>
                      <a:endParaRPr lang="zh-CN" altLang="en-US" sz="2000" dirty="0"/>
                    </a:p>
                  </a:txBody>
                  <a:tcPr marL="0" marR="0" marT="72000" marB="72000" anchor="ctr"/>
                </a:tc>
                <a:tc>
                  <a:txBody>
                    <a:bodyPr/>
                    <a:lstStyle/>
                    <a:p>
                      <a:pPr algn="l"/>
                      <a:r>
                        <a:rPr lang="zh-CN" altLang="en-US" sz="2000" dirty="0" smtClean="0"/>
                        <a:t>列表反转</a:t>
                      </a:r>
                      <a:endParaRPr lang="zh-CN" altLang="en-US" sz="2000" dirty="0"/>
                    </a:p>
                  </a:txBody>
                  <a:tcPr marL="0" marR="0" marT="72000" marB="720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s.reverse</a:t>
                      </a:r>
                      <a:r>
                        <a:rPr lang="en-US" altLang="zh-CN" sz="2000" dirty="0" smtClean="0"/>
                        <a:t>()</a:t>
                      </a:r>
                      <a:r>
                        <a:rPr lang="zh-CN" altLang="en-US" sz="2000" baseline="0" dirty="0" smtClean="0"/>
                        <a:t>  </a:t>
                      </a:r>
                      <a:r>
                        <a:rPr lang="en-US" altLang="zh-CN" sz="2000" baseline="0" dirty="0" smtClean="0"/>
                        <a:t>#s=[3,2,1]</a:t>
                      </a:r>
                      <a:endParaRPr lang="zh-CN" altLang="en-US" sz="2000" dirty="0" smtClean="0"/>
                    </a:p>
                  </a:txBody>
                  <a:tcPr marL="0" marR="0" marT="72000" marB="72000" anchor="ctr"/>
                </a:tc>
                <a:extLst>
                  <a:ext uri="{0D108BD9-81ED-4DB2-BD59-A6C34878D82A}">
                    <a16:rowId xmlns:a16="http://schemas.microsoft.com/office/drawing/2014/main" val="10002"/>
                  </a:ext>
                </a:extLst>
              </a:tr>
              <a:tr h="465924">
                <a:tc>
                  <a:txBody>
                    <a:bodyPr/>
                    <a:lstStyle/>
                    <a:p>
                      <a:pPr algn="l"/>
                      <a:r>
                        <a:rPr lang="en-US" altLang="zh-CN" sz="2000" dirty="0" err="1" smtClean="0"/>
                        <a:t>s.sort</a:t>
                      </a:r>
                      <a:r>
                        <a:rPr lang="en-US" altLang="zh-CN" sz="2000" dirty="0" smtClean="0"/>
                        <a:t>()</a:t>
                      </a:r>
                      <a:endParaRPr lang="zh-CN" altLang="en-US" sz="2000" dirty="0"/>
                    </a:p>
                  </a:txBody>
                  <a:tcPr marL="0" marR="0" marT="72000" marB="72000" anchor="ctr"/>
                </a:tc>
                <a:tc>
                  <a:txBody>
                    <a:bodyPr/>
                    <a:lstStyle/>
                    <a:p>
                      <a:pPr algn="l"/>
                      <a:r>
                        <a:rPr lang="zh-CN" altLang="en-US" sz="2000" dirty="0" smtClean="0"/>
                        <a:t>列表排序</a:t>
                      </a:r>
                      <a:endParaRPr lang="zh-CN" altLang="en-US" sz="2000" dirty="0"/>
                    </a:p>
                  </a:txBody>
                  <a:tcPr marL="0" marR="0" marT="72000" marB="720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s.sort</a:t>
                      </a:r>
                      <a:r>
                        <a:rPr lang="en-US" altLang="zh-CN" sz="2000" dirty="0" smtClean="0"/>
                        <a:t>()</a:t>
                      </a:r>
                      <a:r>
                        <a:rPr lang="zh-CN" altLang="en-US" sz="2000" baseline="0" dirty="0" smtClean="0"/>
                        <a:t>    </a:t>
                      </a:r>
                      <a:r>
                        <a:rPr lang="en-US" altLang="zh-CN" sz="2000" baseline="0" dirty="0" smtClean="0"/>
                        <a:t>#s=[1,2,3]</a:t>
                      </a:r>
                      <a:endParaRPr lang="zh-CN" altLang="en-US" sz="2000" dirty="0" smtClean="0"/>
                    </a:p>
                  </a:txBody>
                  <a:tcPr marL="0" marR="0" marT="72000" marB="72000" anchor="ctr"/>
                </a:tc>
                <a:extLst>
                  <a:ext uri="{0D108BD9-81ED-4DB2-BD59-A6C34878D82A}">
                    <a16:rowId xmlns:a16="http://schemas.microsoft.com/office/drawing/2014/main" val="10003"/>
                  </a:ext>
                </a:extLst>
              </a:tr>
            </a:tbl>
          </a:graphicData>
        </a:graphic>
      </p:graphicFrame>
      <p:sp>
        <p:nvSpPr>
          <p:cNvPr id="12" name="TextBox 5"/>
          <p:cNvSpPr txBox="1">
            <a:spLocks noChangeArrowheads="1"/>
          </p:cNvSpPr>
          <p:nvPr/>
        </p:nvSpPr>
        <p:spPr bwMode="auto">
          <a:xfrm>
            <a:off x="5715000" y="3171825"/>
            <a:ext cx="2057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eaLnBrk="1" hangingPunct="1"/>
            <a:r>
              <a:rPr lang="en-US" altLang="zh-CN" sz="2400" dirty="0" smtClean="0"/>
              <a:t>s</a:t>
            </a:r>
            <a:r>
              <a:rPr lang="en-US" altLang="zh-CN" sz="2400" dirty="0"/>
              <a:t>=[1,2,3]</a:t>
            </a:r>
            <a:endParaRPr lang="zh-CN" altLang="en-US" sz="2400" dirty="0"/>
          </a:p>
        </p:txBody>
      </p:sp>
    </p:spTree>
    <p:extLst>
      <p:ext uri="{BB962C8B-B14F-4D97-AF65-F5344CB8AC3E}">
        <p14:creationId xmlns:p14="http://schemas.microsoft.com/office/powerpoint/2010/main" val="9476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143000"/>
            <a:ext cx="8624888" cy="2616101"/>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a:latin typeface="Calibri" panose="020F0502020204030204" pitchFamily="34" charset="0"/>
                <a:cs typeface="Times New Roman" panose="02020603050405020304" pitchFamily="18" charset="0"/>
              </a:rPr>
              <a:t>7</a:t>
            </a:r>
            <a:r>
              <a:rPr lang="en-US" altLang="zh-CN" sz="2400" dirty="0" smtClean="0">
                <a:latin typeface="Calibri" panose="020F0502020204030204" pitchFamily="34" charset="0"/>
                <a:cs typeface="Times New Roman" panose="02020603050405020304" pitchFamily="18" charset="0"/>
              </a:rPr>
              <a:t>.</a:t>
            </a:r>
            <a:r>
              <a:rPr lang="zh-CN" altLang="en-US" dirty="0"/>
              <a:t>写代码，有如下列表，按照要求实现每一个</a:t>
            </a:r>
            <a:r>
              <a:rPr lang="zh-CN" altLang="en-US" dirty="0" smtClean="0"/>
              <a:t>功能 </a:t>
            </a:r>
            <a:r>
              <a:rPr lang="en-US" altLang="zh-CN" dirty="0" err="1" smtClean="0"/>
              <a:t>lst</a:t>
            </a:r>
            <a:r>
              <a:rPr lang="en-US" altLang="zh-CN" dirty="0" smtClean="0"/>
              <a:t> </a:t>
            </a:r>
            <a:r>
              <a:rPr lang="en-US" altLang="zh-CN" dirty="0"/>
              <a:t>= ['</a:t>
            </a:r>
            <a:r>
              <a:rPr lang="en-US" altLang="zh-CN" dirty="0" err="1"/>
              <a:t>alex</a:t>
            </a:r>
            <a:r>
              <a:rPr lang="en-US" altLang="zh-CN" dirty="0"/>
              <a:t>','</a:t>
            </a:r>
            <a:r>
              <a:rPr lang="en-US" altLang="zh-CN" dirty="0" err="1"/>
              <a:t>eric</a:t>
            </a:r>
            <a:r>
              <a:rPr lang="en-US" altLang="zh-CN" dirty="0"/>
              <a:t>','rain'] </a:t>
            </a:r>
            <a:endParaRPr lang="en-US" altLang="zh-CN" dirty="0" smtClean="0"/>
          </a:p>
          <a:p>
            <a:r>
              <a:rPr lang="en-US" altLang="zh-CN" dirty="0"/>
              <a:t>a.</a:t>
            </a:r>
            <a:r>
              <a:rPr lang="zh-CN" altLang="en-US" dirty="0"/>
              <a:t>计算列表长度并输出</a:t>
            </a:r>
            <a:br>
              <a:rPr lang="zh-CN" altLang="en-US" dirty="0"/>
            </a:br>
            <a:r>
              <a:rPr lang="en-US" altLang="zh-CN" dirty="0"/>
              <a:t>b.</a:t>
            </a:r>
            <a:r>
              <a:rPr lang="zh-CN" altLang="en-US" dirty="0"/>
              <a:t>列表中追加元素</a:t>
            </a:r>
            <a:r>
              <a:rPr lang="en-US" altLang="zh-CN" dirty="0"/>
              <a:t>"seven"</a:t>
            </a:r>
            <a:r>
              <a:rPr lang="zh-CN" altLang="en-US" dirty="0"/>
              <a:t>，并输出添加后的列表</a:t>
            </a:r>
            <a:br>
              <a:rPr lang="zh-CN" altLang="en-US" dirty="0"/>
            </a:br>
            <a:r>
              <a:rPr lang="en-US" altLang="zh-CN" dirty="0"/>
              <a:t>c.</a:t>
            </a:r>
            <a:r>
              <a:rPr lang="zh-CN" altLang="en-US" dirty="0"/>
              <a:t>请在列表的第</a:t>
            </a:r>
            <a:r>
              <a:rPr lang="en-US" altLang="zh-CN" dirty="0"/>
              <a:t>1</a:t>
            </a:r>
            <a:r>
              <a:rPr lang="zh-CN" altLang="en-US" dirty="0"/>
              <a:t>个位置插入元素 </a:t>
            </a:r>
            <a:r>
              <a:rPr lang="en-US" altLang="zh-CN" dirty="0"/>
              <a:t>"Tony"</a:t>
            </a:r>
            <a:r>
              <a:rPr lang="zh-CN" altLang="en-US" dirty="0"/>
              <a:t>，并输出添加后的列表</a:t>
            </a:r>
            <a:br>
              <a:rPr lang="zh-CN" altLang="en-US" dirty="0"/>
            </a:br>
            <a:r>
              <a:rPr lang="en-US" altLang="zh-CN" dirty="0"/>
              <a:t>d.</a:t>
            </a:r>
            <a:r>
              <a:rPr lang="zh-CN" altLang="en-US" dirty="0"/>
              <a:t>请修改列表第</a:t>
            </a:r>
            <a:r>
              <a:rPr lang="en-US" altLang="zh-CN" dirty="0"/>
              <a:t>2</a:t>
            </a:r>
            <a:r>
              <a:rPr lang="zh-CN" altLang="en-US" dirty="0"/>
              <a:t>个位置的元素为 </a:t>
            </a:r>
            <a:r>
              <a:rPr lang="en-US" altLang="zh-CN" dirty="0"/>
              <a:t>"Kelly"</a:t>
            </a:r>
            <a:r>
              <a:rPr lang="zh-CN" altLang="en-US" dirty="0"/>
              <a:t>，并输出修改后的列表</a:t>
            </a:r>
            <a:br>
              <a:rPr lang="zh-CN" altLang="en-US" dirty="0"/>
            </a:br>
            <a:r>
              <a:rPr lang="en-US" altLang="zh-CN" dirty="0"/>
              <a:t>e.</a:t>
            </a:r>
            <a:r>
              <a:rPr lang="zh-CN" altLang="en-US" dirty="0"/>
              <a:t>请删除列表中的元素</a:t>
            </a:r>
            <a:r>
              <a:rPr lang="en-US" altLang="zh-CN" dirty="0"/>
              <a:t>"</a:t>
            </a:r>
            <a:r>
              <a:rPr lang="en-US" altLang="zh-CN" dirty="0" err="1"/>
              <a:t>eric</a:t>
            </a:r>
            <a:r>
              <a:rPr lang="en-US" altLang="zh-CN" dirty="0"/>
              <a:t>"</a:t>
            </a:r>
            <a:r>
              <a:rPr lang="zh-CN" altLang="en-US" dirty="0"/>
              <a:t>，并输出修改后的</a:t>
            </a:r>
            <a:r>
              <a:rPr lang="zh-CN" altLang="en-US" dirty="0" smtClean="0"/>
              <a:t>列表</a:t>
            </a:r>
            <a:endParaRPr lang="en-US" altLang="zh-CN" dirty="0" smtClean="0"/>
          </a:p>
          <a:p>
            <a:r>
              <a:rPr lang="en-US" altLang="zh-CN" dirty="0"/>
              <a:t>f.</a:t>
            </a:r>
            <a:r>
              <a:rPr lang="zh-CN" altLang="en-US" dirty="0"/>
              <a:t>请删除列表中的第</a:t>
            </a:r>
            <a:r>
              <a:rPr lang="en-US" altLang="zh-CN" dirty="0"/>
              <a:t>2</a:t>
            </a:r>
            <a:r>
              <a:rPr lang="zh-CN" altLang="en-US" dirty="0"/>
              <a:t>至</a:t>
            </a:r>
            <a:r>
              <a:rPr lang="en-US" altLang="zh-CN" dirty="0"/>
              <a:t>4</a:t>
            </a:r>
            <a:r>
              <a:rPr lang="zh-CN" altLang="en-US" dirty="0"/>
              <a:t>个元素，并输出删除元素后的列表</a:t>
            </a:r>
            <a:endParaRPr lang="en-US" altLang="zh-CN" dirty="0"/>
          </a:p>
        </p:txBody>
      </p:sp>
      <p:pic>
        <p:nvPicPr>
          <p:cNvPr id="3" name="图片 2"/>
          <p:cNvPicPr>
            <a:picLocks noChangeAspect="1"/>
          </p:cNvPicPr>
          <p:nvPr/>
        </p:nvPicPr>
        <p:blipFill>
          <a:blip r:embed="rId3"/>
          <a:stretch>
            <a:fillRect/>
          </a:stretch>
        </p:blipFill>
        <p:spPr>
          <a:xfrm>
            <a:off x="152401" y="3851510"/>
            <a:ext cx="3888630" cy="1412776"/>
          </a:xfrm>
          <a:prstGeom prst="rect">
            <a:avLst/>
          </a:prstGeom>
        </p:spPr>
      </p:pic>
      <p:pic>
        <p:nvPicPr>
          <p:cNvPr id="5" name="图片 4"/>
          <p:cNvPicPr>
            <a:picLocks noChangeAspect="1"/>
          </p:cNvPicPr>
          <p:nvPr/>
        </p:nvPicPr>
        <p:blipFill>
          <a:blip r:embed="rId4"/>
          <a:stretch>
            <a:fillRect/>
          </a:stretch>
        </p:blipFill>
        <p:spPr>
          <a:xfrm>
            <a:off x="199826" y="5410200"/>
            <a:ext cx="3793780" cy="955576"/>
          </a:xfrm>
          <a:prstGeom prst="rect">
            <a:avLst/>
          </a:prstGeom>
        </p:spPr>
      </p:pic>
      <p:pic>
        <p:nvPicPr>
          <p:cNvPr id="8" name="图片 7"/>
          <p:cNvPicPr>
            <a:picLocks noChangeAspect="1"/>
          </p:cNvPicPr>
          <p:nvPr/>
        </p:nvPicPr>
        <p:blipFill>
          <a:blip r:embed="rId5"/>
          <a:stretch>
            <a:fillRect/>
          </a:stretch>
        </p:blipFill>
        <p:spPr>
          <a:xfrm>
            <a:off x="4346653" y="3813410"/>
            <a:ext cx="4267200" cy="1762539"/>
          </a:xfrm>
          <a:prstGeom prst="rect">
            <a:avLst/>
          </a:prstGeom>
        </p:spPr>
      </p:pic>
      <p:pic>
        <p:nvPicPr>
          <p:cNvPr id="9" name="图片 8"/>
          <p:cNvPicPr>
            <a:picLocks noChangeAspect="1"/>
          </p:cNvPicPr>
          <p:nvPr/>
        </p:nvPicPr>
        <p:blipFill>
          <a:blip r:embed="rId6"/>
          <a:stretch>
            <a:fillRect/>
          </a:stretch>
        </p:blipFill>
        <p:spPr>
          <a:xfrm>
            <a:off x="4191000" y="5715000"/>
            <a:ext cx="4952998" cy="990600"/>
          </a:xfrm>
          <a:prstGeom prst="rect">
            <a:avLst/>
          </a:prstGeom>
        </p:spPr>
      </p:pic>
    </p:spTree>
    <p:extLst>
      <p:ext uri="{BB962C8B-B14F-4D97-AF65-F5344CB8AC3E}">
        <p14:creationId xmlns:p14="http://schemas.microsoft.com/office/powerpoint/2010/main" val="260145837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143000"/>
            <a:ext cx="8624888" cy="2000548"/>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a:latin typeface="Calibri" panose="020F0502020204030204" pitchFamily="34" charset="0"/>
                <a:cs typeface="Times New Roman" panose="02020603050405020304" pitchFamily="18" charset="0"/>
              </a:rPr>
              <a:t>7</a:t>
            </a:r>
            <a:r>
              <a:rPr lang="en-US" altLang="zh-CN" sz="2400" dirty="0" smtClean="0">
                <a:latin typeface="Calibri" panose="020F0502020204030204" pitchFamily="34" charset="0"/>
                <a:cs typeface="Times New Roman" panose="02020603050405020304" pitchFamily="18" charset="0"/>
              </a:rPr>
              <a:t>.</a:t>
            </a:r>
            <a:r>
              <a:rPr lang="zh-CN" altLang="en-US" dirty="0"/>
              <a:t>写代码，有如下列表，按照要求实现每一个</a:t>
            </a:r>
            <a:r>
              <a:rPr lang="zh-CN" altLang="en-US" dirty="0" smtClean="0"/>
              <a:t>功能 </a:t>
            </a:r>
            <a:r>
              <a:rPr lang="en-US" altLang="zh-CN" dirty="0" err="1"/>
              <a:t>lst</a:t>
            </a:r>
            <a:r>
              <a:rPr lang="en-US" altLang="zh-CN" dirty="0"/>
              <a:t> = ['Tony', 'Kelly', '</a:t>
            </a:r>
            <a:r>
              <a:rPr lang="en-US" altLang="zh-CN" dirty="0" err="1"/>
              <a:t>eric</a:t>
            </a:r>
            <a:r>
              <a:rPr lang="en-US" altLang="zh-CN" dirty="0"/>
              <a:t>', 'rain']</a:t>
            </a:r>
            <a:r>
              <a:rPr lang="zh-CN" altLang="en-US" dirty="0"/>
              <a:t/>
            </a:r>
            <a:br>
              <a:rPr lang="zh-CN" altLang="en-US" dirty="0"/>
            </a:br>
            <a:r>
              <a:rPr lang="en-US" altLang="zh-CN" dirty="0" err="1"/>
              <a:t>i</a:t>
            </a:r>
            <a:r>
              <a:rPr lang="en-US" altLang="zh-CN" dirty="0"/>
              <a:t>.</a:t>
            </a:r>
            <a:r>
              <a:rPr lang="zh-CN" altLang="en-US" dirty="0"/>
              <a:t>请将列表所有的元素反转，并输出反转后的列表</a:t>
            </a:r>
            <a:br>
              <a:rPr lang="zh-CN" altLang="en-US" dirty="0"/>
            </a:br>
            <a:r>
              <a:rPr lang="en-US" altLang="zh-CN" dirty="0"/>
              <a:t>j.</a:t>
            </a:r>
            <a:r>
              <a:rPr lang="zh-CN" altLang="en-US" dirty="0"/>
              <a:t>请使用</a:t>
            </a:r>
            <a:r>
              <a:rPr lang="en-US" altLang="zh-CN" dirty="0"/>
              <a:t>for</a:t>
            </a:r>
            <a:r>
              <a:rPr lang="zh-CN" altLang="en-US" dirty="0"/>
              <a:t>、</a:t>
            </a:r>
            <a:r>
              <a:rPr lang="en-US" altLang="zh-CN" dirty="0" err="1"/>
              <a:t>len</a:t>
            </a:r>
            <a:r>
              <a:rPr lang="zh-CN" altLang="en-US" dirty="0"/>
              <a:t>、</a:t>
            </a:r>
            <a:r>
              <a:rPr lang="en-US" altLang="zh-CN" dirty="0"/>
              <a:t>range </a:t>
            </a:r>
            <a:r>
              <a:rPr lang="zh-CN" altLang="en-US" dirty="0"/>
              <a:t>输出列表的</a:t>
            </a:r>
            <a:r>
              <a:rPr lang="zh-CN" altLang="en-US" dirty="0" smtClean="0"/>
              <a:t>索引</a:t>
            </a:r>
            <a:endParaRPr lang="en-US" altLang="zh-CN" dirty="0" smtClean="0"/>
          </a:p>
          <a:p>
            <a:r>
              <a:rPr lang="en-US" altLang="zh-CN" dirty="0"/>
              <a:t>l.</a:t>
            </a:r>
            <a:r>
              <a:rPr lang="zh-CN" altLang="en-US" dirty="0"/>
              <a:t>请使用</a:t>
            </a:r>
            <a:r>
              <a:rPr lang="en-US" altLang="zh-CN" dirty="0"/>
              <a:t>for</a:t>
            </a:r>
            <a:r>
              <a:rPr lang="zh-CN" altLang="en-US" dirty="0"/>
              <a:t>循环输出列表的所有元素</a:t>
            </a:r>
            <a:endParaRPr lang="en-US" altLang="zh-CN" dirty="0"/>
          </a:p>
          <a:p>
            <a:endParaRPr lang="en-US" altLang="zh-CN" dirty="0"/>
          </a:p>
        </p:txBody>
      </p:sp>
      <p:pic>
        <p:nvPicPr>
          <p:cNvPr id="3" name="图片 2"/>
          <p:cNvPicPr>
            <a:picLocks noChangeAspect="1"/>
          </p:cNvPicPr>
          <p:nvPr/>
        </p:nvPicPr>
        <p:blipFill>
          <a:blip r:embed="rId3"/>
          <a:stretch>
            <a:fillRect/>
          </a:stretch>
        </p:blipFill>
        <p:spPr>
          <a:xfrm>
            <a:off x="228600" y="2895600"/>
            <a:ext cx="5675975" cy="1612493"/>
          </a:xfrm>
          <a:prstGeom prst="rect">
            <a:avLst/>
          </a:prstGeom>
        </p:spPr>
      </p:pic>
      <p:pic>
        <p:nvPicPr>
          <p:cNvPr id="4" name="图片 3"/>
          <p:cNvPicPr>
            <a:picLocks noChangeAspect="1"/>
          </p:cNvPicPr>
          <p:nvPr/>
        </p:nvPicPr>
        <p:blipFill>
          <a:blip r:embed="rId4"/>
          <a:stretch>
            <a:fillRect/>
          </a:stretch>
        </p:blipFill>
        <p:spPr>
          <a:xfrm>
            <a:off x="762000" y="4648200"/>
            <a:ext cx="3743998" cy="1981200"/>
          </a:xfrm>
          <a:prstGeom prst="rect">
            <a:avLst/>
          </a:prstGeom>
        </p:spPr>
      </p:pic>
      <p:pic>
        <p:nvPicPr>
          <p:cNvPr id="5" name="图片 4"/>
          <p:cNvPicPr>
            <a:picLocks noChangeAspect="1"/>
          </p:cNvPicPr>
          <p:nvPr/>
        </p:nvPicPr>
        <p:blipFill>
          <a:blip r:embed="rId5"/>
          <a:stretch>
            <a:fillRect/>
          </a:stretch>
        </p:blipFill>
        <p:spPr>
          <a:xfrm>
            <a:off x="5334000" y="3962400"/>
            <a:ext cx="3300812" cy="2442974"/>
          </a:xfrm>
          <a:prstGeom prst="rect">
            <a:avLst/>
          </a:prstGeom>
        </p:spPr>
      </p:pic>
    </p:spTree>
    <p:extLst>
      <p:ext uri="{BB962C8B-B14F-4D97-AF65-F5344CB8AC3E}">
        <p14:creationId xmlns:p14="http://schemas.microsoft.com/office/powerpoint/2010/main" val="172414665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nvSpPr>
        <p:spPr bwMode="auto">
          <a:xfrm>
            <a:off x="152400" y="152400"/>
            <a:ext cx="8853488" cy="838200"/>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zh-CN" altLang="en-US" sz="4000" b="1">
                <a:solidFill>
                  <a:schemeClr val="bg1"/>
                </a:solidFill>
              </a:rPr>
              <a:t>循环嵌套</a:t>
            </a:r>
          </a:p>
        </p:txBody>
      </p:sp>
      <p:sp>
        <p:nvSpPr>
          <p:cNvPr id="7" name="内容占位符 2"/>
          <p:cNvSpPr>
            <a:spLocks noGrp="1"/>
          </p:cNvSpPr>
          <p:nvPr>
            <p:ph idx="1"/>
          </p:nvPr>
        </p:nvSpPr>
        <p:spPr>
          <a:xfrm>
            <a:off x="228600" y="1143000"/>
            <a:ext cx="8777288" cy="1600200"/>
          </a:xfrm>
        </p:spPr>
        <p:txBody>
          <a:bodyPr/>
          <a:lstStyle/>
          <a:p>
            <a:pPr eaLnBrk="1" hangingPunct="1">
              <a:spcBef>
                <a:spcPts val="1200"/>
              </a:spcBef>
            </a:pPr>
            <a:r>
              <a:rPr lang="zh-CN" altLang="en-US" sz="2400" dirty="0" smtClean="0">
                <a:ea typeface="宋体" panose="02010600030101010101" pitchFamily="2" charset="-122"/>
              </a:rPr>
              <a:t>如果序列的成员本身又是序列，就需要嵌套循环来处理。</a:t>
            </a:r>
            <a:endParaRPr lang="en-US" altLang="zh-CN" sz="2400" dirty="0" smtClean="0">
              <a:ea typeface="宋体" panose="02010600030101010101" pitchFamily="2" charset="-122"/>
            </a:endParaRPr>
          </a:p>
          <a:p>
            <a:pPr lvl="1" eaLnBrk="1" hangingPunct="1">
              <a:spcBef>
                <a:spcPts val="1200"/>
              </a:spcBef>
            </a:pPr>
            <a:r>
              <a:rPr lang="zh-CN" altLang="en-US" sz="2400" dirty="0" smtClean="0">
                <a:ea typeface="宋体" panose="02010600030101010101" pitchFamily="2" charset="-122"/>
              </a:rPr>
              <a:t>数学中向量是一维序列</a:t>
            </a:r>
            <a:r>
              <a:rPr lang="en-US" altLang="zh-CN" sz="2400" dirty="0" smtClean="0">
                <a:ea typeface="宋体" panose="02010600030101010101" pitchFamily="2" charset="-122"/>
              </a:rPr>
              <a:t>,</a:t>
            </a:r>
            <a:r>
              <a:rPr lang="zh-CN" altLang="en-US" sz="2400" dirty="0" smtClean="0">
                <a:ea typeface="宋体" panose="02010600030101010101" pitchFamily="2" charset="-122"/>
              </a:rPr>
              <a:t>矩阵是二维序列</a:t>
            </a:r>
          </a:p>
          <a:p>
            <a:pPr eaLnBrk="1" hangingPunct="1">
              <a:buFontTx/>
              <a:buNone/>
            </a:pPr>
            <a:r>
              <a:rPr lang="en-US" altLang="zh-CN" sz="2400" b="1" dirty="0" smtClean="0">
                <a:solidFill>
                  <a:srgbClr val="008080"/>
                </a:solidFill>
                <a:latin typeface="Courier New" panose="02070309020205020404" pitchFamily="49" charset="0"/>
                <a:ea typeface="宋体" panose="02010600030101010101" pitchFamily="2" charset="-122"/>
              </a:rPr>
              <a:t>a = [[11,12,13,14],[21,22,23,24],[31,32,33,34]]</a:t>
            </a:r>
          </a:p>
          <a:p>
            <a:pPr eaLnBrk="1" hangingPunct="1">
              <a:buFontTx/>
              <a:buNone/>
            </a:pPr>
            <a:endParaRPr lang="en-US" altLang="zh-CN" sz="2400" dirty="0" smtClean="0">
              <a:solidFill>
                <a:srgbClr val="3333FF"/>
              </a:solidFill>
              <a:latin typeface="Courier New" panose="02070309020205020404" pitchFamily="49" charset="0"/>
              <a:ea typeface="宋体" panose="02010600030101010101" pitchFamily="2" charset="-122"/>
            </a:endParaRPr>
          </a:p>
          <a:p>
            <a:pPr eaLnBrk="1" hangingPunct="1">
              <a:buFontTx/>
              <a:buNone/>
            </a:pPr>
            <a:r>
              <a:rPr lang="en-US" altLang="zh-CN" sz="2400" dirty="0" smtClean="0">
                <a:solidFill>
                  <a:srgbClr val="3333FF"/>
                </a:solidFill>
                <a:latin typeface="Courier New" panose="02070309020205020404" pitchFamily="49" charset="0"/>
                <a:ea typeface="宋体" panose="02010600030101010101" pitchFamily="2" charset="-122"/>
              </a:rPr>
              <a:t>sum = 0</a:t>
            </a:r>
          </a:p>
          <a:p>
            <a:pPr eaLnBrk="1" hangingPunct="1">
              <a:buFontTx/>
              <a:buNone/>
            </a:pPr>
            <a:r>
              <a:rPr lang="en-US" altLang="zh-CN" sz="2400" dirty="0" smtClean="0">
                <a:solidFill>
                  <a:srgbClr val="FF0000"/>
                </a:solidFill>
                <a:latin typeface="Courier New" panose="02070309020205020404" pitchFamily="49" charset="0"/>
                <a:ea typeface="宋体" panose="02010600030101010101" pitchFamily="2" charset="-122"/>
              </a:rPr>
              <a:t>for</a:t>
            </a:r>
            <a:r>
              <a:rPr lang="en-US" altLang="zh-CN" sz="2400" dirty="0" smtClean="0">
                <a:solidFill>
                  <a:srgbClr val="3333FF"/>
                </a:solidFill>
                <a:latin typeface="Courier New" panose="02070309020205020404" pitchFamily="49" charset="0"/>
                <a:ea typeface="宋体" panose="02010600030101010101" pitchFamily="2" charset="-122"/>
              </a:rPr>
              <a:t> </a:t>
            </a:r>
            <a:r>
              <a:rPr lang="en-US" altLang="zh-CN" sz="2400" dirty="0" err="1" smtClean="0">
                <a:solidFill>
                  <a:srgbClr val="3333FF"/>
                </a:solidFill>
                <a:latin typeface="Courier New" panose="02070309020205020404" pitchFamily="49" charset="0"/>
                <a:ea typeface="宋体" panose="02010600030101010101" pitchFamily="2" charset="-122"/>
              </a:rPr>
              <a:t>i</a:t>
            </a:r>
            <a:r>
              <a:rPr lang="en-US" altLang="zh-CN" sz="2400" dirty="0" smtClean="0">
                <a:solidFill>
                  <a:srgbClr val="3333FF"/>
                </a:solidFill>
                <a:latin typeface="Courier New" panose="02070309020205020404" pitchFamily="49" charset="0"/>
                <a:ea typeface="宋体" panose="02010600030101010101" pitchFamily="2" charset="-122"/>
              </a:rPr>
              <a:t> in a:</a:t>
            </a:r>
          </a:p>
          <a:p>
            <a:pPr eaLnBrk="1" hangingPunct="1">
              <a:buFontTx/>
              <a:buNone/>
            </a:pPr>
            <a:r>
              <a:rPr lang="en-US" altLang="zh-CN" sz="2400" dirty="0" smtClean="0">
                <a:solidFill>
                  <a:srgbClr val="3333FF"/>
                </a:solidFill>
                <a:latin typeface="Courier New" panose="02070309020205020404" pitchFamily="49" charset="0"/>
                <a:ea typeface="宋体" panose="02010600030101010101" pitchFamily="2" charset="-122"/>
              </a:rPr>
              <a:t>    </a:t>
            </a:r>
            <a:r>
              <a:rPr lang="en-US" altLang="zh-CN" sz="2400" dirty="0" smtClean="0">
                <a:solidFill>
                  <a:srgbClr val="FF0000"/>
                </a:solidFill>
                <a:latin typeface="Courier New" panose="02070309020205020404" pitchFamily="49" charset="0"/>
                <a:ea typeface="宋体" panose="02010600030101010101" pitchFamily="2" charset="-122"/>
              </a:rPr>
              <a:t>for</a:t>
            </a:r>
            <a:r>
              <a:rPr lang="en-US" altLang="zh-CN" sz="2400" dirty="0" smtClean="0">
                <a:solidFill>
                  <a:srgbClr val="3333FF"/>
                </a:solidFill>
                <a:latin typeface="Courier New" panose="02070309020205020404" pitchFamily="49" charset="0"/>
                <a:ea typeface="宋体" panose="02010600030101010101" pitchFamily="2" charset="-122"/>
              </a:rPr>
              <a:t> j in i:</a:t>
            </a:r>
          </a:p>
          <a:p>
            <a:pPr eaLnBrk="1" hangingPunct="1">
              <a:buFontTx/>
              <a:buNone/>
            </a:pPr>
            <a:r>
              <a:rPr lang="en-US" altLang="zh-CN" sz="2400" dirty="0" smtClean="0">
                <a:solidFill>
                  <a:srgbClr val="3333FF"/>
                </a:solidFill>
                <a:latin typeface="Courier New" panose="02070309020205020404" pitchFamily="49" charset="0"/>
                <a:ea typeface="宋体" panose="02010600030101010101" pitchFamily="2" charset="-122"/>
              </a:rPr>
              <a:t>        sum = sum + j</a:t>
            </a:r>
          </a:p>
          <a:p>
            <a:pPr eaLnBrk="1" hangingPunct="1">
              <a:buFontTx/>
              <a:buNone/>
            </a:pPr>
            <a:r>
              <a:rPr lang="en-US" altLang="zh-CN" sz="2400" dirty="0" smtClean="0">
                <a:solidFill>
                  <a:srgbClr val="3333FF"/>
                </a:solidFill>
                <a:latin typeface="Courier New" panose="02070309020205020404" pitchFamily="49" charset="0"/>
                <a:ea typeface="宋体" panose="02010600030101010101" pitchFamily="2" charset="-122"/>
              </a:rPr>
              <a:t>print(sum)</a:t>
            </a:r>
          </a:p>
          <a:p>
            <a:endParaRPr lang="zh-CN" altLang="en-US" dirty="0" smtClean="0">
              <a:ea typeface="宋体" panose="02010600030101010101" pitchFamily="2" charset="-122"/>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276600"/>
            <a:ext cx="3124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304800" y="3352800"/>
            <a:ext cx="4038600" cy="14478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500"/>
              </a:spcBef>
              <a:buClr>
                <a:srgbClr val="800080"/>
              </a:buClr>
              <a:buSzPct val="55000"/>
              <a:buFont typeface="Wingdings" pitchFamily="2" charset="2"/>
              <a:buChar char="n"/>
              <a:defRPr/>
            </a:pPr>
            <a:endParaRPr lang="zh-CN" altLang="en-US">
              <a:solidFill>
                <a:srgbClr val="FFFFFF"/>
              </a:solidFill>
              <a:ea typeface="宋体" charset="-122"/>
            </a:endParaRPr>
          </a:p>
        </p:txBody>
      </p:sp>
      <p:sp>
        <p:nvSpPr>
          <p:cNvPr id="14" name="矩形 13"/>
          <p:cNvSpPr/>
          <p:nvPr/>
        </p:nvSpPr>
        <p:spPr>
          <a:xfrm>
            <a:off x="990600" y="3829050"/>
            <a:ext cx="3194050" cy="895350"/>
          </a:xfrm>
          <a:prstGeom prst="rect">
            <a:avLst/>
          </a:prstGeom>
          <a:noFill/>
          <a:ln>
            <a:solidFill>
              <a:srgbClr val="FF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500"/>
              </a:spcBef>
              <a:buClr>
                <a:srgbClr val="800080"/>
              </a:buClr>
              <a:buSzPct val="55000"/>
              <a:buFont typeface="Wingdings" pitchFamily="2" charset="2"/>
              <a:buChar char="n"/>
              <a:defRPr/>
            </a:pPr>
            <a:endParaRPr lang="zh-CN" altLang="en-US">
              <a:solidFill>
                <a:srgbClr val="FFFFFF"/>
              </a:solidFill>
              <a:ea typeface="宋体" charset="-122"/>
            </a:endParaRPr>
          </a:p>
        </p:txBody>
      </p:sp>
      <p:sp>
        <p:nvSpPr>
          <p:cNvPr id="15" name="矩形 14"/>
          <p:cNvSpPr>
            <a:spLocks noChangeArrowheads="1"/>
          </p:cNvSpPr>
          <p:nvPr/>
        </p:nvSpPr>
        <p:spPr bwMode="auto">
          <a:xfrm>
            <a:off x="5257800" y="3352800"/>
            <a:ext cx="2895600" cy="381000"/>
          </a:xfrm>
          <a:prstGeom prst="rect">
            <a:avLst/>
          </a:prstGeom>
          <a:noFill/>
          <a:ln w="38100" algn="ctr">
            <a:solidFill>
              <a:srgbClr val="FFC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6975" indent="-28257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500"/>
              </a:spcBef>
              <a:buClr>
                <a:srgbClr val="800080"/>
              </a:buClr>
              <a:buSzPct val="55000"/>
            </a:pPr>
            <a:endParaRPr lang="zh-CN" altLang="en-US" sz="2000">
              <a:latin typeface="Verdana" panose="020B0604030504040204" pitchFamily="34" charset="0"/>
            </a:endParaRPr>
          </a:p>
        </p:txBody>
      </p:sp>
    </p:spTree>
    <p:extLst>
      <p:ext uri="{BB962C8B-B14F-4D97-AF65-F5344CB8AC3E}">
        <p14:creationId xmlns:p14="http://schemas.microsoft.com/office/powerpoint/2010/main" val="8921370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04800" y="1066800"/>
            <a:ext cx="5636479" cy="461665"/>
          </a:xfrm>
          <a:prstGeom prst="rect">
            <a:avLst/>
          </a:prstGeom>
        </p:spPr>
        <p:txBody>
          <a:bodyPr wrap="non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a:latin typeface="Calibri" panose="020F0502020204030204" pitchFamily="34" charset="0"/>
                <a:cs typeface="Times New Roman" panose="02020603050405020304" pitchFamily="18" charset="0"/>
              </a:rPr>
              <a:t>8</a:t>
            </a:r>
            <a:r>
              <a:rPr lang="en-US" altLang="zh-CN" sz="2400" dirty="0" smtClean="0">
                <a:latin typeface="Calibri" panose="020F0502020204030204" pitchFamily="34" charset="0"/>
                <a:cs typeface="Times New Roman" panose="02020603050405020304" pitchFamily="18" charset="0"/>
              </a:rPr>
              <a:t>.</a:t>
            </a:r>
            <a:r>
              <a:rPr lang="zh-CN" altLang="en-US" sz="2400" dirty="0" smtClean="0">
                <a:latin typeface="Calibri" panose="020F0502020204030204" pitchFamily="34" charset="0"/>
                <a:cs typeface="Times New Roman" panose="02020603050405020304" pitchFamily="18" charset="0"/>
              </a:rPr>
              <a:t> 求</a:t>
            </a:r>
            <a:r>
              <a:rPr lang="zh-CN" altLang="en-US" sz="2400" dirty="0">
                <a:latin typeface="Calibri" panose="020F0502020204030204" pitchFamily="34" charset="0"/>
                <a:cs typeface="Times New Roman" panose="02020603050405020304" pitchFamily="18" charset="0"/>
              </a:rPr>
              <a:t>一个</a:t>
            </a:r>
            <a:r>
              <a:rPr lang="en-US" altLang="zh-CN" sz="2400" dirty="0">
                <a:latin typeface="Calibri" panose="020F0502020204030204" pitchFamily="34" charset="0"/>
                <a:cs typeface="Times New Roman" panose="02020603050405020304" pitchFamily="18" charset="0"/>
              </a:rPr>
              <a:t>3*3</a:t>
            </a:r>
            <a:r>
              <a:rPr lang="zh-CN" altLang="en-US" sz="2400" dirty="0">
                <a:latin typeface="Calibri" panose="020F0502020204030204" pitchFamily="34" charset="0"/>
                <a:cs typeface="Times New Roman" panose="02020603050405020304" pitchFamily="18" charset="0"/>
              </a:rPr>
              <a:t>矩阵对角线元素之</a:t>
            </a:r>
            <a:r>
              <a:rPr lang="zh-CN" altLang="en-US" sz="2400" dirty="0" smtClean="0">
                <a:latin typeface="Calibri" panose="020F0502020204030204" pitchFamily="34" charset="0"/>
                <a:cs typeface="Times New Roman" panose="02020603050405020304" pitchFamily="18" charset="0"/>
              </a:rPr>
              <a:t>和。 </a:t>
            </a:r>
            <a:endParaRPr lang="zh-CN" altLang="en-US" sz="2400" dirty="0"/>
          </a:p>
        </p:txBody>
      </p:sp>
      <p:sp>
        <p:nvSpPr>
          <p:cNvPr id="4" name="矩形 3"/>
          <p:cNvSpPr/>
          <p:nvPr/>
        </p:nvSpPr>
        <p:spPr>
          <a:xfrm>
            <a:off x="6519609" y="6173977"/>
            <a:ext cx="1638525" cy="400110"/>
          </a:xfrm>
          <a:prstGeom prst="rect">
            <a:avLst/>
          </a:prstGeom>
        </p:spPr>
        <p:txBody>
          <a:bodyPr wrap="none">
            <a:spAutoFit/>
          </a:bodyPr>
          <a:lstStyle/>
          <a:p>
            <a:r>
              <a:rPr lang="zh-CN" altLang="en-US" dirty="0" smtClean="0">
                <a:solidFill>
                  <a:srgbClr val="C00000"/>
                </a:solidFill>
              </a:rPr>
              <a:t>1</a:t>
            </a:r>
            <a:r>
              <a:rPr lang="en-US" altLang="zh-CN" dirty="0">
                <a:solidFill>
                  <a:srgbClr val="C00000"/>
                </a:solidFill>
              </a:rPr>
              <a:t>1</a:t>
            </a:r>
            <a:r>
              <a:rPr lang="zh-CN" altLang="en-US" dirty="0" smtClean="0">
                <a:solidFill>
                  <a:srgbClr val="C00000"/>
                </a:solidFill>
              </a:rPr>
              <a:t>_</a:t>
            </a:r>
            <a:r>
              <a:rPr lang="en-US" altLang="zh-CN" dirty="0" smtClean="0">
                <a:solidFill>
                  <a:srgbClr val="C00000"/>
                </a:solidFill>
              </a:rPr>
              <a:t>inter</a:t>
            </a:r>
            <a:r>
              <a:rPr lang="zh-CN" altLang="en-US" dirty="0" smtClean="0">
                <a:solidFill>
                  <a:srgbClr val="C00000"/>
                </a:solidFill>
              </a:rPr>
              <a:t>.</a:t>
            </a:r>
            <a:r>
              <a:rPr lang="zh-CN" altLang="en-US" dirty="0">
                <a:solidFill>
                  <a:srgbClr val="C00000"/>
                </a:solidFill>
              </a:rPr>
              <a:t>py</a:t>
            </a:r>
          </a:p>
        </p:txBody>
      </p:sp>
      <p:pic>
        <p:nvPicPr>
          <p:cNvPr id="3" name="图片 2"/>
          <p:cNvPicPr>
            <a:picLocks noChangeAspect="1"/>
          </p:cNvPicPr>
          <p:nvPr/>
        </p:nvPicPr>
        <p:blipFill>
          <a:blip r:embed="rId3"/>
          <a:stretch>
            <a:fillRect/>
          </a:stretch>
        </p:blipFill>
        <p:spPr>
          <a:xfrm>
            <a:off x="685800" y="1604665"/>
            <a:ext cx="5761307" cy="4569312"/>
          </a:xfrm>
          <a:prstGeom prst="rect">
            <a:avLst/>
          </a:prstGeom>
        </p:spPr>
      </p:pic>
    </p:spTree>
    <p:extLst>
      <p:ext uri="{BB962C8B-B14F-4D97-AF65-F5344CB8AC3E}">
        <p14:creationId xmlns:p14="http://schemas.microsoft.com/office/powerpoint/2010/main" val="1954524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04800" y="1066800"/>
            <a:ext cx="8382000" cy="830997"/>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a:latin typeface="Calibri" panose="020F0502020204030204" pitchFamily="34" charset="0"/>
                <a:cs typeface="Times New Roman" panose="02020603050405020304" pitchFamily="18" charset="0"/>
              </a:rPr>
              <a:t>9</a:t>
            </a:r>
            <a:r>
              <a:rPr lang="en-US" altLang="zh-CN" sz="2400" dirty="0" smtClean="0">
                <a:latin typeface="Calibri" panose="020F0502020204030204" pitchFamily="34" charset="0"/>
                <a:cs typeface="Times New Roman" panose="02020603050405020304" pitchFamily="18" charset="0"/>
              </a:rPr>
              <a:t>.</a:t>
            </a:r>
            <a:r>
              <a:rPr lang="zh-CN" altLang="en-US" sz="2400" dirty="0">
                <a:latin typeface="Calibri" panose="020F0502020204030204" pitchFamily="34" charset="0"/>
                <a:cs typeface="Times New Roman" panose="02020603050405020304" pitchFamily="18" charset="0"/>
              </a:rPr>
              <a:t>两个 </a:t>
            </a:r>
            <a:r>
              <a:rPr lang="en-US" altLang="zh-CN" sz="2400" dirty="0">
                <a:latin typeface="Calibri" panose="020F0502020204030204" pitchFamily="34" charset="0"/>
                <a:cs typeface="Times New Roman" panose="02020603050405020304" pitchFamily="18" charset="0"/>
              </a:rPr>
              <a:t>3 </a:t>
            </a:r>
            <a:r>
              <a:rPr lang="zh-CN" altLang="en-US" sz="2400" dirty="0">
                <a:latin typeface="Calibri" panose="020F0502020204030204" pitchFamily="34" charset="0"/>
                <a:cs typeface="Times New Roman" panose="02020603050405020304" pitchFamily="18" charset="0"/>
              </a:rPr>
              <a:t>行 </a:t>
            </a:r>
            <a:r>
              <a:rPr lang="en-US" altLang="zh-CN" sz="2400" dirty="0">
                <a:latin typeface="Calibri" panose="020F0502020204030204" pitchFamily="34" charset="0"/>
                <a:cs typeface="Times New Roman" panose="02020603050405020304" pitchFamily="18" charset="0"/>
              </a:rPr>
              <a:t>3 </a:t>
            </a:r>
            <a:r>
              <a:rPr lang="zh-CN" altLang="en-US" sz="2400" dirty="0">
                <a:latin typeface="Calibri" panose="020F0502020204030204" pitchFamily="34" charset="0"/>
                <a:cs typeface="Times New Roman" panose="02020603050405020304" pitchFamily="18" charset="0"/>
              </a:rPr>
              <a:t>列的矩阵，实现其对应位置的数据相加</a:t>
            </a:r>
            <a:r>
              <a:rPr lang="zh-CN" altLang="en-US" sz="2400" dirty="0" smtClean="0">
                <a:latin typeface="Calibri" panose="020F0502020204030204" pitchFamily="34" charset="0"/>
                <a:cs typeface="Times New Roman" panose="02020603050405020304" pitchFamily="18" charset="0"/>
              </a:rPr>
              <a:t>，并</a:t>
            </a:r>
            <a:r>
              <a:rPr lang="zh-CN" altLang="en-US" sz="2400" dirty="0">
                <a:latin typeface="Calibri" panose="020F0502020204030204" pitchFamily="34" charset="0"/>
                <a:cs typeface="Times New Roman" panose="02020603050405020304" pitchFamily="18" charset="0"/>
              </a:rPr>
              <a:t>返回一个新矩阵。 </a:t>
            </a:r>
            <a:endParaRPr lang="zh-CN" altLang="en-US" sz="2400" dirty="0"/>
          </a:p>
        </p:txBody>
      </p:sp>
      <p:sp>
        <p:nvSpPr>
          <p:cNvPr id="4" name="矩形 3"/>
          <p:cNvSpPr/>
          <p:nvPr/>
        </p:nvSpPr>
        <p:spPr>
          <a:xfrm>
            <a:off x="6519609" y="6173977"/>
            <a:ext cx="2351285" cy="400110"/>
          </a:xfrm>
          <a:prstGeom prst="rect">
            <a:avLst/>
          </a:prstGeom>
        </p:spPr>
        <p:txBody>
          <a:bodyPr wrap="none">
            <a:spAutoFit/>
          </a:bodyPr>
          <a:lstStyle/>
          <a:p>
            <a:r>
              <a:rPr lang="en-US" altLang="zh-CN" dirty="0" smtClean="0">
                <a:solidFill>
                  <a:srgbClr val="C00000"/>
                </a:solidFill>
              </a:rPr>
              <a:t>11_matriSum</a:t>
            </a:r>
            <a:r>
              <a:rPr lang="zh-CN" altLang="en-US" dirty="0" smtClean="0">
                <a:solidFill>
                  <a:srgbClr val="C00000"/>
                </a:solidFill>
              </a:rPr>
              <a:t>.</a:t>
            </a:r>
            <a:r>
              <a:rPr lang="zh-CN" altLang="en-US" dirty="0">
                <a:solidFill>
                  <a:srgbClr val="C00000"/>
                </a:solidFill>
              </a:rPr>
              <a:t>py</a:t>
            </a:r>
          </a:p>
        </p:txBody>
      </p:sp>
      <p:pic>
        <p:nvPicPr>
          <p:cNvPr id="6" name="图片 5"/>
          <p:cNvPicPr>
            <a:picLocks noChangeAspect="1"/>
          </p:cNvPicPr>
          <p:nvPr/>
        </p:nvPicPr>
        <p:blipFill>
          <a:blip r:embed="rId3"/>
          <a:stretch>
            <a:fillRect/>
          </a:stretch>
        </p:blipFill>
        <p:spPr>
          <a:xfrm>
            <a:off x="457199" y="1883941"/>
            <a:ext cx="4190543" cy="4690145"/>
          </a:xfrm>
          <a:prstGeom prst="rect">
            <a:avLst/>
          </a:prstGeom>
        </p:spPr>
      </p:pic>
      <p:pic>
        <p:nvPicPr>
          <p:cNvPr id="7" name="图片 6"/>
          <p:cNvPicPr>
            <a:picLocks noChangeAspect="1"/>
          </p:cNvPicPr>
          <p:nvPr/>
        </p:nvPicPr>
        <p:blipFill>
          <a:blip r:embed="rId4"/>
          <a:stretch>
            <a:fillRect/>
          </a:stretch>
        </p:blipFill>
        <p:spPr>
          <a:xfrm>
            <a:off x="4953000" y="1981200"/>
            <a:ext cx="3453492" cy="2057400"/>
          </a:xfrm>
          <a:prstGeom prst="rect">
            <a:avLst/>
          </a:prstGeom>
        </p:spPr>
      </p:pic>
    </p:spTree>
    <p:extLst>
      <p:ext uri="{BB962C8B-B14F-4D97-AF65-F5344CB8AC3E}">
        <p14:creationId xmlns:p14="http://schemas.microsoft.com/office/powerpoint/2010/main" val="1762283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有关考试</a:t>
            </a:r>
            <a:endParaRPr lang="zh-CN" altLang="en-US" dirty="0"/>
          </a:p>
        </p:txBody>
      </p:sp>
      <p:sp>
        <p:nvSpPr>
          <p:cNvPr id="5" name="矩形 4"/>
          <p:cNvSpPr/>
          <p:nvPr/>
        </p:nvSpPr>
        <p:spPr>
          <a:xfrm>
            <a:off x="762000" y="1600200"/>
            <a:ext cx="5943600" cy="2400657"/>
          </a:xfrm>
          <a:prstGeom prst="rect">
            <a:avLst/>
          </a:prstGeom>
        </p:spPr>
        <p:txBody>
          <a:bodyPr wrap="square">
            <a:spAutoFit/>
          </a:bodyPr>
          <a:lstStyle/>
          <a:p>
            <a:pPr algn="just">
              <a:spcBef>
                <a:spcPts val="600"/>
              </a:spcBef>
              <a:spcAft>
                <a:spcPts val="600"/>
              </a:spcAft>
            </a:pPr>
            <a:r>
              <a:rPr lang="zh-CN" altLang="en-US" sz="2200" dirty="0" smtClean="0"/>
              <a:t>一</a:t>
            </a:r>
            <a:r>
              <a:rPr lang="zh-CN" altLang="en-US" sz="2200" dirty="0"/>
              <a:t>、</a:t>
            </a:r>
            <a:r>
              <a:rPr lang="zh-CN" altLang="en-US" sz="2200" dirty="0" smtClean="0"/>
              <a:t>单选题，</a:t>
            </a:r>
            <a:r>
              <a:rPr lang="en-US" altLang="zh-CN" sz="2200" dirty="0" smtClean="0"/>
              <a:t>15</a:t>
            </a:r>
            <a:r>
              <a:rPr lang="zh-CN" altLang="en-US" sz="2200" dirty="0" smtClean="0"/>
              <a:t>题，</a:t>
            </a:r>
            <a:r>
              <a:rPr lang="zh-CN" altLang="en-US" sz="2200" dirty="0"/>
              <a:t>每题</a:t>
            </a:r>
            <a:r>
              <a:rPr lang="en-US" altLang="zh-CN" sz="2200" dirty="0"/>
              <a:t>2</a:t>
            </a:r>
            <a:r>
              <a:rPr lang="zh-CN" altLang="en-US" sz="2200" dirty="0"/>
              <a:t>分，</a:t>
            </a:r>
            <a:r>
              <a:rPr lang="zh-CN" altLang="en-US" sz="2200" dirty="0" smtClean="0"/>
              <a:t>共</a:t>
            </a:r>
            <a:r>
              <a:rPr lang="en-US" altLang="zh-CN" sz="2200" dirty="0" smtClean="0"/>
              <a:t>30</a:t>
            </a:r>
            <a:r>
              <a:rPr lang="zh-CN" altLang="en-US" sz="2200" dirty="0" smtClean="0"/>
              <a:t>。</a:t>
            </a:r>
            <a:endParaRPr lang="en-US" altLang="zh-CN" sz="2200" dirty="0"/>
          </a:p>
          <a:p>
            <a:pPr algn="just">
              <a:spcBef>
                <a:spcPts val="600"/>
              </a:spcBef>
              <a:spcAft>
                <a:spcPts val="600"/>
              </a:spcAft>
            </a:pPr>
            <a:r>
              <a:rPr lang="zh-CN" altLang="en-US" sz="2200" dirty="0" smtClean="0"/>
              <a:t>二、判断题，</a:t>
            </a:r>
            <a:r>
              <a:rPr lang="en-US" altLang="zh-CN" sz="2200" dirty="0"/>
              <a:t> 10</a:t>
            </a:r>
            <a:r>
              <a:rPr lang="zh-CN" altLang="en-US" sz="2200" dirty="0" smtClean="0"/>
              <a:t>题，每题</a:t>
            </a:r>
            <a:r>
              <a:rPr lang="en-US" altLang="zh-CN" sz="2200" dirty="0" smtClean="0"/>
              <a:t>1</a:t>
            </a:r>
            <a:r>
              <a:rPr lang="zh-CN" altLang="en-US" sz="2200" dirty="0" smtClean="0"/>
              <a:t>分，共</a:t>
            </a:r>
            <a:r>
              <a:rPr lang="en-US" altLang="zh-CN" sz="2200" dirty="0" smtClean="0"/>
              <a:t>10</a:t>
            </a:r>
            <a:r>
              <a:rPr lang="zh-CN" altLang="en-US" sz="2200" dirty="0" smtClean="0"/>
              <a:t>分。</a:t>
            </a:r>
            <a:endParaRPr lang="en-US" altLang="zh-CN" sz="2200" dirty="0" smtClean="0"/>
          </a:p>
          <a:p>
            <a:pPr algn="just">
              <a:spcBef>
                <a:spcPts val="600"/>
              </a:spcBef>
              <a:spcAft>
                <a:spcPts val="600"/>
              </a:spcAft>
            </a:pPr>
            <a:r>
              <a:rPr lang="zh-CN" altLang="en-US" sz="2200" dirty="0" smtClean="0"/>
              <a:t>三、填空题，</a:t>
            </a:r>
            <a:r>
              <a:rPr lang="en-US" altLang="zh-CN" sz="2200" dirty="0"/>
              <a:t> 10</a:t>
            </a:r>
            <a:r>
              <a:rPr lang="zh-CN" altLang="en-US" sz="2200" dirty="0"/>
              <a:t>题，</a:t>
            </a:r>
            <a:r>
              <a:rPr lang="zh-CN" altLang="en-US" sz="2200" dirty="0" smtClean="0"/>
              <a:t>每题</a:t>
            </a:r>
            <a:r>
              <a:rPr lang="en-US" altLang="zh-CN" sz="2200" dirty="0" smtClean="0"/>
              <a:t>1</a:t>
            </a:r>
            <a:r>
              <a:rPr lang="zh-CN" altLang="en-US" sz="2200" dirty="0" smtClean="0"/>
              <a:t>分，共</a:t>
            </a:r>
            <a:r>
              <a:rPr lang="en-US" altLang="zh-CN" sz="2200" dirty="0" smtClean="0"/>
              <a:t>10</a:t>
            </a:r>
            <a:r>
              <a:rPr lang="zh-CN" altLang="en-US" sz="2200" dirty="0" smtClean="0"/>
              <a:t>分。</a:t>
            </a:r>
            <a:endParaRPr lang="en-US" altLang="zh-CN" sz="2200" dirty="0" smtClean="0"/>
          </a:p>
          <a:p>
            <a:pPr algn="just">
              <a:spcBef>
                <a:spcPts val="600"/>
              </a:spcBef>
              <a:spcAft>
                <a:spcPts val="600"/>
              </a:spcAft>
            </a:pPr>
            <a:r>
              <a:rPr lang="zh-CN" altLang="en-US" sz="2200" dirty="0" smtClean="0"/>
              <a:t>四、编程小题，</a:t>
            </a:r>
            <a:r>
              <a:rPr lang="en-US" altLang="zh-CN" sz="2200" dirty="0" smtClean="0"/>
              <a:t>4</a:t>
            </a:r>
            <a:r>
              <a:rPr lang="zh-CN" altLang="en-US" sz="2200" dirty="0"/>
              <a:t>题，</a:t>
            </a:r>
            <a:r>
              <a:rPr lang="zh-CN" altLang="en-US" sz="2200" dirty="0" smtClean="0"/>
              <a:t>每题</a:t>
            </a:r>
            <a:r>
              <a:rPr lang="en-US" altLang="zh-CN" sz="2200" dirty="0" smtClean="0"/>
              <a:t>5</a:t>
            </a:r>
            <a:r>
              <a:rPr lang="zh-CN" altLang="en-US" sz="2200" dirty="0" smtClean="0"/>
              <a:t>分，共</a:t>
            </a:r>
            <a:r>
              <a:rPr lang="en-US" altLang="zh-CN" sz="2200" dirty="0" smtClean="0"/>
              <a:t>20</a:t>
            </a:r>
            <a:r>
              <a:rPr lang="zh-CN" altLang="en-US" sz="2200" dirty="0" smtClean="0"/>
              <a:t>分。</a:t>
            </a:r>
            <a:endParaRPr lang="en-US" altLang="zh-CN" sz="2200" dirty="0" smtClean="0"/>
          </a:p>
          <a:p>
            <a:pPr algn="just">
              <a:spcBef>
                <a:spcPts val="600"/>
              </a:spcBef>
              <a:spcAft>
                <a:spcPts val="600"/>
              </a:spcAft>
            </a:pPr>
            <a:r>
              <a:rPr lang="zh-CN" altLang="en-US" sz="2200" dirty="0" smtClean="0"/>
              <a:t>五、综合编程题，</a:t>
            </a:r>
            <a:r>
              <a:rPr lang="en-US" altLang="zh-CN" sz="2200" dirty="0" smtClean="0"/>
              <a:t>3</a:t>
            </a:r>
            <a:r>
              <a:rPr lang="zh-CN" altLang="en-US" sz="2200" dirty="0"/>
              <a:t>题，</a:t>
            </a:r>
            <a:r>
              <a:rPr lang="zh-CN" altLang="en-US" sz="2200" dirty="0" smtClean="0"/>
              <a:t>每题</a:t>
            </a:r>
            <a:r>
              <a:rPr lang="en-US" altLang="zh-CN" sz="2200" dirty="0" smtClean="0"/>
              <a:t>10</a:t>
            </a:r>
            <a:r>
              <a:rPr lang="zh-CN" altLang="en-US" sz="2200" dirty="0" smtClean="0"/>
              <a:t>分，共</a:t>
            </a:r>
            <a:r>
              <a:rPr lang="en-US" altLang="zh-CN" sz="2200" dirty="0" smtClean="0"/>
              <a:t>30</a:t>
            </a:r>
            <a:r>
              <a:rPr lang="zh-CN" altLang="en-US" sz="2200" dirty="0" smtClean="0"/>
              <a:t>分。</a:t>
            </a:r>
            <a:endParaRPr lang="en-US" altLang="zh-CN" sz="2200" dirty="0" smtClean="0"/>
          </a:p>
        </p:txBody>
      </p:sp>
    </p:spTree>
    <p:extLst>
      <p:ext uri="{BB962C8B-B14F-4D97-AF65-F5344CB8AC3E}">
        <p14:creationId xmlns:p14="http://schemas.microsoft.com/office/powerpoint/2010/main" val="2520851486"/>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04800" y="1066800"/>
            <a:ext cx="8382000" cy="461665"/>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10.</a:t>
            </a:r>
            <a:r>
              <a:rPr lang="zh-CN" altLang="en-US" sz="2400" kern="100" dirty="0">
                <a:latin typeface="宋体" panose="02010600030101010101" pitchFamily="2" charset="-122"/>
                <a:cs typeface="Arial" panose="020B0604020202020204" pitchFamily="34" charset="0"/>
              </a:rPr>
              <a:t>将给定的一个二维数组（</a:t>
            </a:r>
            <a:r>
              <a:rPr lang="en-US" altLang="zh-CN" sz="2400" kern="100" dirty="0">
                <a:latin typeface="宋体" panose="02010600030101010101" pitchFamily="2" charset="-122"/>
                <a:cs typeface="Arial" panose="020B0604020202020204" pitchFamily="34" charset="0"/>
              </a:rPr>
              <a:t>3×3</a:t>
            </a:r>
            <a:r>
              <a:rPr lang="zh-CN" altLang="en-US" sz="2400" kern="100" dirty="0">
                <a:latin typeface="宋体" panose="02010600030101010101" pitchFamily="2" charset="-122"/>
                <a:cs typeface="Arial" panose="020B0604020202020204" pitchFamily="34" charset="0"/>
              </a:rPr>
              <a:t>）转置</a:t>
            </a:r>
            <a:r>
              <a:rPr lang="zh-CN" altLang="en-US" sz="2400" kern="100" dirty="0" smtClean="0">
                <a:latin typeface="宋体" panose="02010600030101010101" pitchFamily="2" charset="-122"/>
                <a:cs typeface="Arial" panose="020B0604020202020204" pitchFamily="34" charset="0"/>
              </a:rPr>
              <a:t>。</a:t>
            </a:r>
            <a:r>
              <a:rPr lang="zh-CN" altLang="en-US" sz="2400" dirty="0" smtClean="0">
                <a:latin typeface="Calibri" panose="020F0502020204030204" pitchFamily="34" charset="0"/>
                <a:cs typeface="Times New Roman" panose="02020603050405020304" pitchFamily="18" charset="0"/>
              </a:rPr>
              <a:t> </a:t>
            </a:r>
            <a:endParaRPr lang="zh-CN" altLang="en-US" sz="2400" dirty="0"/>
          </a:p>
        </p:txBody>
      </p:sp>
      <p:sp>
        <p:nvSpPr>
          <p:cNvPr id="4" name="矩形 3"/>
          <p:cNvSpPr/>
          <p:nvPr/>
        </p:nvSpPr>
        <p:spPr>
          <a:xfrm>
            <a:off x="457200" y="6019800"/>
            <a:ext cx="2369238" cy="400110"/>
          </a:xfrm>
          <a:prstGeom prst="rect">
            <a:avLst/>
          </a:prstGeom>
        </p:spPr>
        <p:txBody>
          <a:bodyPr wrap="none">
            <a:spAutoFit/>
          </a:bodyPr>
          <a:lstStyle/>
          <a:p>
            <a:r>
              <a:rPr lang="en-US" altLang="zh-CN" dirty="0" smtClean="0">
                <a:solidFill>
                  <a:srgbClr val="C00000"/>
                </a:solidFill>
              </a:rPr>
              <a:t>11_Mat_trans</a:t>
            </a:r>
            <a:r>
              <a:rPr lang="zh-CN" altLang="en-US" dirty="0" smtClean="0">
                <a:solidFill>
                  <a:srgbClr val="C00000"/>
                </a:solidFill>
              </a:rPr>
              <a:t>.</a:t>
            </a:r>
            <a:r>
              <a:rPr lang="zh-CN" altLang="en-US" dirty="0">
                <a:solidFill>
                  <a:srgbClr val="C00000"/>
                </a:solidFill>
              </a:rPr>
              <a:t>py</a:t>
            </a:r>
          </a:p>
        </p:txBody>
      </p:sp>
      <p:pic>
        <p:nvPicPr>
          <p:cNvPr id="3" name="图片 2"/>
          <p:cNvPicPr>
            <a:picLocks noChangeAspect="1"/>
          </p:cNvPicPr>
          <p:nvPr/>
        </p:nvPicPr>
        <p:blipFill>
          <a:blip r:embed="rId3"/>
          <a:stretch>
            <a:fillRect/>
          </a:stretch>
        </p:blipFill>
        <p:spPr>
          <a:xfrm>
            <a:off x="381000" y="1524000"/>
            <a:ext cx="5474262" cy="3352800"/>
          </a:xfrm>
          <a:prstGeom prst="rect">
            <a:avLst/>
          </a:prstGeom>
        </p:spPr>
      </p:pic>
      <p:pic>
        <p:nvPicPr>
          <p:cNvPr id="5" name="图片 4"/>
          <p:cNvPicPr>
            <a:picLocks noChangeAspect="1"/>
          </p:cNvPicPr>
          <p:nvPr/>
        </p:nvPicPr>
        <p:blipFill>
          <a:blip r:embed="rId4"/>
          <a:stretch>
            <a:fillRect/>
          </a:stretch>
        </p:blipFill>
        <p:spPr>
          <a:xfrm>
            <a:off x="4419600" y="4648200"/>
            <a:ext cx="4495800" cy="2100012"/>
          </a:xfrm>
          <a:prstGeom prst="rect">
            <a:avLst/>
          </a:prstGeom>
        </p:spPr>
      </p:pic>
    </p:spTree>
    <p:extLst>
      <p:ext uri="{BB962C8B-B14F-4D97-AF65-F5344CB8AC3E}">
        <p14:creationId xmlns:p14="http://schemas.microsoft.com/office/powerpoint/2010/main" val="12392445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04800" y="1066800"/>
            <a:ext cx="8382000" cy="830997"/>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10</a:t>
            </a:r>
            <a:r>
              <a:rPr lang="zh-CN" altLang="en-US" sz="2400" dirty="0" smtClean="0">
                <a:latin typeface="Calibri" panose="020F0502020204030204" pitchFamily="34" charset="0"/>
                <a:cs typeface="Times New Roman" panose="02020603050405020304" pitchFamily="18" charset="0"/>
              </a:rPr>
              <a:t>扩展</a:t>
            </a:r>
            <a:r>
              <a:rPr lang="en-US" altLang="zh-CN" sz="2400" dirty="0" smtClean="0">
                <a:latin typeface="Calibri" panose="020F0502020204030204" pitchFamily="34" charset="0"/>
                <a:cs typeface="Times New Roman" panose="02020603050405020304" pitchFamily="18" charset="0"/>
              </a:rPr>
              <a:t>--</a:t>
            </a:r>
            <a:r>
              <a:rPr lang="zh-CN" altLang="en-US" sz="2400" dirty="0" smtClean="0"/>
              <a:t>将</a:t>
            </a:r>
            <a:r>
              <a:rPr lang="en-US" altLang="zh-CN" sz="2400" dirty="0"/>
              <a:t>m</a:t>
            </a:r>
            <a:r>
              <a:rPr lang="zh-CN" altLang="en-US" sz="2400" dirty="0"/>
              <a:t>行</a:t>
            </a:r>
            <a:r>
              <a:rPr lang="en-US" altLang="zh-CN" sz="2400" dirty="0"/>
              <a:t>n</a:t>
            </a:r>
            <a:r>
              <a:rPr lang="zh-CN" altLang="en-US" sz="2400" dirty="0"/>
              <a:t>列二维数组中每列中的最小元素取出，并依次存放于另外一个列表中</a:t>
            </a:r>
            <a:r>
              <a:rPr lang="zh-CN" altLang="en-US" sz="2400" kern="100" dirty="0" smtClean="0">
                <a:latin typeface="宋体" panose="02010600030101010101" pitchFamily="2" charset="-122"/>
                <a:cs typeface="Arial" panose="020B0604020202020204" pitchFamily="34" charset="0"/>
              </a:rPr>
              <a:t>。</a:t>
            </a:r>
            <a:r>
              <a:rPr lang="zh-CN" altLang="en-US" sz="2400" dirty="0" smtClean="0">
                <a:latin typeface="Calibri" panose="020F0502020204030204" pitchFamily="34" charset="0"/>
                <a:cs typeface="Times New Roman" panose="02020603050405020304" pitchFamily="18" charset="0"/>
              </a:rPr>
              <a:t> </a:t>
            </a:r>
            <a:endParaRPr lang="zh-CN" altLang="en-US" sz="2400" dirty="0"/>
          </a:p>
        </p:txBody>
      </p:sp>
      <p:sp>
        <p:nvSpPr>
          <p:cNvPr id="4" name="矩形 3"/>
          <p:cNvSpPr/>
          <p:nvPr/>
        </p:nvSpPr>
        <p:spPr>
          <a:xfrm>
            <a:off x="6519609" y="6173977"/>
            <a:ext cx="2369238" cy="400110"/>
          </a:xfrm>
          <a:prstGeom prst="rect">
            <a:avLst/>
          </a:prstGeom>
        </p:spPr>
        <p:txBody>
          <a:bodyPr wrap="none">
            <a:spAutoFit/>
          </a:bodyPr>
          <a:lstStyle/>
          <a:p>
            <a:r>
              <a:rPr lang="en-US" altLang="zh-CN" dirty="0" smtClean="0">
                <a:solidFill>
                  <a:srgbClr val="C00000"/>
                </a:solidFill>
              </a:rPr>
              <a:t>11_Mat_trans</a:t>
            </a:r>
            <a:r>
              <a:rPr lang="zh-CN" altLang="en-US" dirty="0" smtClean="0">
                <a:solidFill>
                  <a:srgbClr val="C00000"/>
                </a:solidFill>
              </a:rPr>
              <a:t>.</a:t>
            </a:r>
            <a:r>
              <a:rPr lang="zh-CN" altLang="en-US" dirty="0">
                <a:solidFill>
                  <a:srgbClr val="C00000"/>
                </a:solidFill>
              </a:rPr>
              <a:t>py</a:t>
            </a:r>
          </a:p>
        </p:txBody>
      </p:sp>
      <p:pic>
        <p:nvPicPr>
          <p:cNvPr id="6" name="图片 5"/>
          <p:cNvPicPr>
            <a:picLocks noChangeAspect="1"/>
          </p:cNvPicPr>
          <p:nvPr/>
        </p:nvPicPr>
        <p:blipFill>
          <a:blip r:embed="rId3"/>
          <a:stretch>
            <a:fillRect/>
          </a:stretch>
        </p:blipFill>
        <p:spPr>
          <a:xfrm>
            <a:off x="609600" y="1981200"/>
            <a:ext cx="5392189" cy="2133600"/>
          </a:xfrm>
          <a:prstGeom prst="rect">
            <a:avLst/>
          </a:prstGeom>
        </p:spPr>
      </p:pic>
    </p:spTree>
    <p:extLst>
      <p:ext uri="{BB962C8B-B14F-4D97-AF65-F5344CB8AC3E}">
        <p14:creationId xmlns:p14="http://schemas.microsoft.com/office/powerpoint/2010/main" val="32361371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5" name="矩形 4"/>
          <p:cNvSpPr/>
          <p:nvPr/>
        </p:nvSpPr>
        <p:spPr>
          <a:xfrm>
            <a:off x="304800" y="1066800"/>
            <a:ext cx="8305800" cy="1200329"/>
          </a:xfrm>
          <a:prstGeom prst="rect">
            <a:avLst/>
          </a:prstGeom>
        </p:spPr>
        <p:txBody>
          <a:bodyPr wrap="square">
            <a:spAutoFit/>
          </a:bodyPr>
          <a:lstStyle/>
          <a:p>
            <a:pPr lvl="0">
              <a:spcAft>
                <a:spcPts val="0"/>
              </a:spcAft>
              <a:tabLst>
                <a:tab pos="2667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200" dirty="0">
                <a:latin typeface="Calibri" panose="020F0502020204030204" pitchFamily="34" charset="0"/>
                <a:cs typeface="Times New Roman" panose="02020603050405020304" pitchFamily="18" charset="0"/>
              </a:rPr>
              <a:t>习题</a:t>
            </a:r>
            <a:r>
              <a:rPr lang="en-US" altLang="zh-CN" sz="2200" dirty="0">
                <a:latin typeface="Calibri" panose="020F0502020204030204" pitchFamily="34" charset="0"/>
                <a:cs typeface="Times New Roman" panose="02020603050405020304" pitchFamily="18" charset="0"/>
              </a:rPr>
              <a:t>11.</a:t>
            </a:r>
            <a:r>
              <a:rPr lang="zh-CN" altLang="zh-CN" sz="2400" kern="100" dirty="0" smtClean="0">
                <a:solidFill>
                  <a:srgbClr val="4F4F4F"/>
                </a:solidFill>
                <a:latin typeface="Arial" panose="020B0604020202020204" pitchFamily="34" charset="0"/>
                <a:cs typeface="Arial" panose="020B0604020202020204" pitchFamily="34" charset="0"/>
              </a:rPr>
              <a:t>将</a:t>
            </a:r>
            <a:r>
              <a:rPr lang="zh-CN" altLang="zh-CN" sz="2400" kern="100" dirty="0" smtClean="0">
                <a:solidFill>
                  <a:srgbClr val="4F4F4F"/>
                </a:solidFill>
                <a:latin typeface="Arial" panose="020B0604020202020204" pitchFamily="34" charset="0"/>
                <a:cs typeface="Arial" panose="020B0604020202020204" pitchFamily="34" charset="0"/>
              </a:rPr>
              <a:t>列表</a:t>
            </a:r>
            <a:endParaRPr lang="en-US" altLang="zh-CN" sz="2400" kern="100" dirty="0" smtClean="0">
              <a:solidFill>
                <a:srgbClr val="4F4F4F"/>
              </a:solidFill>
              <a:latin typeface="Arial" panose="020B0604020202020204" pitchFamily="34" charset="0"/>
              <a:cs typeface="Arial" panose="020B0604020202020204" pitchFamily="34" charset="0"/>
            </a:endParaRPr>
          </a:p>
          <a:p>
            <a:pPr lvl="0">
              <a:spcAft>
                <a:spcPts val="0"/>
              </a:spcAft>
              <a:tabLst>
                <a:tab pos="2667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100" dirty="0" err="1" smtClean="0">
                <a:solidFill>
                  <a:srgbClr val="4F4F4F"/>
                </a:solidFill>
                <a:latin typeface="Arial" panose="020B0604020202020204" pitchFamily="34" charset="0"/>
              </a:rPr>
              <a:t>lst</a:t>
            </a:r>
            <a:r>
              <a:rPr lang="en-US" altLang="zh-CN" sz="2400" kern="100" dirty="0" smtClean="0">
                <a:solidFill>
                  <a:srgbClr val="4F4F4F"/>
                </a:solidFill>
                <a:latin typeface="Arial" panose="020B0604020202020204" pitchFamily="34" charset="0"/>
              </a:rPr>
              <a:t> </a:t>
            </a:r>
            <a:r>
              <a:rPr lang="en-US" altLang="zh-CN" sz="2400" kern="100" dirty="0">
                <a:solidFill>
                  <a:srgbClr val="4F4F4F"/>
                </a:solidFill>
                <a:latin typeface="Arial" panose="020B0604020202020204" pitchFamily="34" charset="0"/>
              </a:rPr>
              <a:t>= [["a",["python",30,{"b":["Jack",2,"1"]},78],"</a:t>
            </a:r>
            <a:r>
              <a:rPr lang="en-US" altLang="zh-CN" sz="2400" kern="100" dirty="0" err="1">
                <a:solidFill>
                  <a:srgbClr val="4F4F4F"/>
                </a:solidFill>
                <a:latin typeface="Arial" panose="020B0604020202020204" pitchFamily="34" charset="0"/>
              </a:rPr>
              <a:t>bc</a:t>
            </a:r>
            <a:r>
              <a:rPr lang="en-US" altLang="zh-CN" sz="2400" kern="100" dirty="0" smtClean="0">
                <a:solidFill>
                  <a:srgbClr val="4F4F4F"/>
                </a:solidFill>
                <a:latin typeface="Arial" panose="020B0604020202020204" pitchFamily="34" charset="0"/>
              </a:rPr>
              <a:t>"]]</a:t>
            </a:r>
          </a:p>
          <a:p>
            <a:pPr lvl="0">
              <a:spcAft>
                <a:spcPts val="0"/>
              </a:spcAft>
              <a:tabLst>
                <a:tab pos="2667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400" kern="100" dirty="0" smtClean="0">
                <a:solidFill>
                  <a:srgbClr val="4F4F4F"/>
                </a:solidFill>
                <a:latin typeface="Arial" panose="020B0604020202020204" pitchFamily="34" charset="0"/>
                <a:cs typeface="Arial" panose="020B0604020202020204" pitchFamily="34" charset="0"/>
              </a:rPr>
              <a:t>中</a:t>
            </a:r>
            <a:r>
              <a:rPr lang="zh-CN" altLang="zh-CN" sz="2400" kern="100" dirty="0">
                <a:solidFill>
                  <a:srgbClr val="4F4F4F"/>
                </a:solidFill>
                <a:latin typeface="Arial" panose="020B0604020202020204" pitchFamily="34" charset="0"/>
                <a:cs typeface="Arial" panose="020B0604020202020204" pitchFamily="34" charset="0"/>
              </a:rPr>
              <a:t>的字符串</a:t>
            </a:r>
            <a:r>
              <a:rPr lang="en-US" altLang="zh-CN" sz="2400" kern="100" dirty="0">
                <a:solidFill>
                  <a:srgbClr val="4F4F4F"/>
                </a:solidFill>
                <a:latin typeface="Arial" panose="020B0604020202020204" pitchFamily="34" charset="0"/>
              </a:rPr>
              <a:t>”1”</a:t>
            </a:r>
            <a:r>
              <a:rPr lang="zh-CN" altLang="zh-CN" sz="2400" kern="100" dirty="0">
                <a:solidFill>
                  <a:srgbClr val="4F4F4F"/>
                </a:solidFill>
                <a:latin typeface="Arial" panose="020B0604020202020204" pitchFamily="34" charset="0"/>
                <a:cs typeface="Arial" panose="020B0604020202020204" pitchFamily="34" charset="0"/>
              </a:rPr>
              <a:t>变成</a:t>
            </a:r>
            <a:r>
              <a:rPr lang="en-US" altLang="zh-CN" sz="2400" kern="100" dirty="0">
                <a:solidFill>
                  <a:srgbClr val="4F4F4F"/>
                </a:solidFill>
                <a:latin typeface="Arial" panose="020B0604020202020204" pitchFamily="34" charset="0"/>
              </a:rPr>
              <a:t>101</a:t>
            </a:r>
            <a:r>
              <a:rPr lang="zh-CN" altLang="zh-CN" sz="2400" kern="100" dirty="0" smtClean="0">
                <a:solidFill>
                  <a:srgbClr val="4F4F4F"/>
                </a:solidFill>
                <a:latin typeface="Arial" panose="020B0604020202020204" pitchFamily="34" charset="0"/>
                <a:cs typeface="Arial" panose="020B0604020202020204" pitchFamily="34" charset="0"/>
              </a:rPr>
              <a:t>。</a:t>
            </a:r>
            <a:endParaRPr lang="en-US" altLang="zh-CN" sz="2400" kern="100" dirty="0" smtClean="0">
              <a:solidFill>
                <a:srgbClr val="4F4F4F"/>
              </a:solidFill>
              <a:latin typeface="Arial" panose="020B0604020202020204" pitchFamily="34" charset="0"/>
              <a:cs typeface="Arial" panose="020B0604020202020204" pitchFamily="34" charset="0"/>
            </a:endParaRPr>
          </a:p>
        </p:txBody>
      </p:sp>
      <p:sp>
        <p:nvSpPr>
          <p:cNvPr id="6" name="矩形 5"/>
          <p:cNvSpPr/>
          <p:nvPr/>
        </p:nvSpPr>
        <p:spPr>
          <a:xfrm>
            <a:off x="304800" y="3352800"/>
            <a:ext cx="8305800" cy="1200329"/>
          </a:xfrm>
          <a:prstGeom prst="rect">
            <a:avLst/>
          </a:prstGeom>
        </p:spPr>
        <p:txBody>
          <a:bodyPr wrap="square">
            <a:spAutoFit/>
          </a:bodyPr>
          <a:lstStyle/>
          <a:p>
            <a:pPr lvl="0">
              <a:spcAft>
                <a:spcPts val="0"/>
              </a:spcAft>
              <a:tabLst>
                <a:tab pos="2667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200" dirty="0">
                <a:latin typeface="Calibri" panose="020F0502020204030204" pitchFamily="34" charset="0"/>
                <a:cs typeface="Times New Roman" panose="02020603050405020304" pitchFamily="18" charset="0"/>
              </a:rPr>
              <a:t>习题</a:t>
            </a:r>
            <a:r>
              <a:rPr lang="en-US" altLang="zh-CN" sz="2200" dirty="0">
                <a:latin typeface="Calibri" panose="020F0502020204030204" pitchFamily="34" charset="0"/>
                <a:cs typeface="Times New Roman" panose="02020603050405020304" pitchFamily="18" charset="0"/>
              </a:rPr>
              <a:t>11</a:t>
            </a:r>
            <a:r>
              <a:rPr lang="en-US" altLang="zh-CN" sz="2200" dirty="0" smtClean="0">
                <a:latin typeface="Calibri" panose="020F0502020204030204" pitchFamily="34" charset="0"/>
                <a:cs typeface="Times New Roman" panose="02020603050405020304" pitchFamily="18" charset="0"/>
              </a:rPr>
              <a:t>. </a:t>
            </a:r>
            <a:r>
              <a:rPr lang="zh-CN" altLang="zh-CN" sz="2400" kern="0" dirty="0" smtClean="0">
                <a:solidFill>
                  <a:srgbClr val="000000"/>
                </a:solidFill>
                <a:latin typeface="Times New Roman" panose="02020603050405020304" pitchFamily="18" charset="0"/>
                <a:cs typeface="宋体" panose="02010600030101010101" pitchFamily="2" charset="-122"/>
              </a:rPr>
              <a:t>将</a:t>
            </a:r>
            <a:r>
              <a:rPr lang="zh-CN" altLang="zh-CN" sz="2400" kern="0" dirty="0" smtClean="0">
                <a:solidFill>
                  <a:srgbClr val="000000"/>
                </a:solidFill>
                <a:latin typeface="Times New Roman" panose="02020603050405020304" pitchFamily="18" charset="0"/>
                <a:cs typeface="宋体" panose="02010600030101010101" pitchFamily="2" charset="-122"/>
              </a:rPr>
              <a:t>列表</a:t>
            </a:r>
            <a:endParaRPr lang="en-US" altLang="zh-CN" sz="2400" kern="0" dirty="0" smtClean="0">
              <a:solidFill>
                <a:srgbClr val="000000"/>
              </a:solidFill>
              <a:latin typeface="Times New Roman" panose="02020603050405020304" pitchFamily="18" charset="0"/>
              <a:cs typeface="宋体" panose="02010600030101010101" pitchFamily="2" charset="-122"/>
            </a:endParaRPr>
          </a:p>
          <a:p>
            <a:pPr lvl="0">
              <a:spcAft>
                <a:spcPts val="0"/>
              </a:spcAft>
              <a:tabLst>
                <a:tab pos="2667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0" dirty="0" err="1" smtClean="0">
                <a:solidFill>
                  <a:srgbClr val="000000"/>
                </a:solidFill>
                <a:latin typeface="Times New Roman" panose="02020603050405020304" pitchFamily="18" charset="0"/>
                <a:cs typeface="宋体" panose="02010600030101010101" pitchFamily="2" charset="-122"/>
              </a:rPr>
              <a:t>lst</a:t>
            </a:r>
            <a:r>
              <a:rPr lang="en-US" altLang="zh-CN" sz="2400" kern="0" dirty="0" smtClean="0">
                <a:solidFill>
                  <a:srgbClr val="000000"/>
                </a:solidFill>
                <a:latin typeface="Times New Roman" panose="02020603050405020304" pitchFamily="18" charset="0"/>
                <a:cs typeface="宋体" panose="02010600030101010101" pitchFamily="2" charset="-122"/>
              </a:rPr>
              <a:t> </a:t>
            </a:r>
            <a:r>
              <a:rPr lang="en-US" altLang="zh-CN" sz="2400" kern="0" dirty="0">
                <a:solidFill>
                  <a:srgbClr val="000000"/>
                </a:solidFill>
                <a:latin typeface="Times New Roman" panose="02020603050405020304" pitchFamily="18" charset="0"/>
                <a:cs typeface="宋体" panose="02010600030101010101" pitchFamily="2" charset="-122"/>
              </a:rPr>
              <a:t>= [[</a:t>
            </a:r>
            <a:r>
              <a:rPr lang="en-US" altLang="zh-CN" sz="2400" b="1" kern="0" dirty="0">
                <a:solidFill>
                  <a:srgbClr val="008080"/>
                </a:solidFill>
                <a:latin typeface="宋体" panose="02010600030101010101" pitchFamily="2" charset="-122"/>
                <a:cs typeface="宋体" panose="02010600030101010101" pitchFamily="2" charset="-122"/>
              </a:rPr>
              <a:t>"k"</a:t>
            </a:r>
            <a:r>
              <a:rPr lang="en-US" altLang="zh-CN" sz="2400" kern="0" dirty="0">
                <a:solidFill>
                  <a:srgbClr val="000000"/>
                </a:solidFill>
                <a:latin typeface="宋体" panose="02010600030101010101" pitchFamily="2" charset="-122"/>
                <a:cs typeface="宋体" panose="02010600030101010101" pitchFamily="2" charset="-122"/>
              </a:rPr>
              <a:t>,[</a:t>
            </a:r>
            <a:r>
              <a:rPr lang="en-US" altLang="zh-CN" sz="2400" b="1" kern="0" dirty="0">
                <a:solidFill>
                  <a:srgbClr val="008080"/>
                </a:solidFill>
                <a:latin typeface="宋体" panose="02010600030101010101" pitchFamily="2" charset="-122"/>
                <a:cs typeface="宋体" panose="02010600030101010101" pitchFamily="2" charset="-122"/>
              </a:rPr>
              <a:t>"qwe"</a:t>
            </a:r>
            <a:r>
              <a:rPr lang="en-US" altLang="zh-CN" sz="2400" kern="0" dirty="0">
                <a:solidFill>
                  <a:srgbClr val="000000"/>
                </a:solidFill>
                <a:latin typeface="宋体" panose="02010600030101010101" pitchFamily="2" charset="-122"/>
                <a:cs typeface="宋体" panose="02010600030101010101" pitchFamily="2" charset="-122"/>
              </a:rPr>
              <a:t>,</a:t>
            </a:r>
            <a:r>
              <a:rPr lang="en-US" altLang="zh-CN" sz="2400" kern="0" dirty="0">
                <a:solidFill>
                  <a:srgbClr val="0000FF"/>
                </a:solidFill>
                <a:latin typeface="宋体" panose="02010600030101010101" pitchFamily="2" charset="-122"/>
                <a:cs typeface="宋体" panose="02010600030101010101" pitchFamily="2" charset="-122"/>
              </a:rPr>
              <a:t>20</a:t>
            </a:r>
            <a:r>
              <a:rPr lang="en-US" altLang="zh-CN" sz="2400" kern="0" dirty="0">
                <a:solidFill>
                  <a:srgbClr val="000000"/>
                </a:solidFill>
                <a:latin typeface="宋体" panose="02010600030101010101" pitchFamily="2" charset="-122"/>
                <a:cs typeface="宋体" panose="02010600030101010101" pitchFamily="2" charset="-122"/>
              </a:rPr>
              <a:t>,{</a:t>
            </a:r>
            <a:r>
              <a:rPr lang="en-US" altLang="zh-CN" sz="2400" b="1" kern="0" dirty="0">
                <a:solidFill>
                  <a:srgbClr val="008080"/>
                </a:solidFill>
                <a:latin typeface="宋体" panose="02010600030101010101" pitchFamily="2" charset="-122"/>
                <a:cs typeface="宋体" panose="02010600030101010101" pitchFamily="2" charset="-122"/>
              </a:rPr>
              <a:t>"k1"</a:t>
            </a:r>
            <a:r>
              <a:rPr lang="en-US" altLang="zh-CN" sz="2400" kern="0" dirty="0">
                <a:solidFill>
                  <a:srgbClr val="000000"/>
                </a:solidFill>
                <a:latin typeface="宋体" panose="02010600030101010101" pitchFamily="2" charset="-122"/>
                <a:cs typeface="宋体" panose="02010600030101010101" pitchFamily="2" charset="-122"/>
              </a:rPr>
              <a:t>:[</a:t>
            </a:r>
            <a:r>
              <a:rPr lang="en-US" altLang="zh-CN" sz="2400" b="1" kern="0" dirty="0">
                <a:solidFill>
                  <a:srgbClr val="008080"/>
                </a:solidFill>
                <a:latin typeface="宋体" panose="02010600030101010101" pitchFamily="2" charset="-122"/>
                <a:cs typeface="宋体" panose="02010600030101010101" pitchFamily="2" charset="-122"/>
              </a:rPr>
              <a:t>"tt"</a:t>
            </a:r>
            <a:r>
              <a:rPr lang="en-US" altLang="zh-CN" sz="2400" kern="0" dirty="0">
                <a:solidFill>
                  <a:srgbClr val="000000"/>
                </a:solidFill>
                <a:latin typeface="宋体" panose="02010600030101010101" pitchFamily="2" charset="-122"/>
                <a:cs typeface="宋体" panose="02010600030101010101" pitchFamily="2" charset="-122"/>
              </a:rPr>
              <a:t>,</a:t>
            </a:r>
            <a:r>
              <a:rPr lang="en-US" altLang="zh-CN" sz="2400" kern="0" dirty="0">
                <a:solidFill>
                  <a:srgbClr val="0000FF"/>
                </a:solidFill>
                <a:latin typeface="宋体" panose="02010600030101010101" pitchFamily="2" charset="-122"/>
                <a:cs typeface="宋体" panose="02010600030101010101" pitchFamily="2" charset="-122"/>
              </a:rPr>
              <a:t>3</a:t>
            </a:r>
            <a:r>
              <a:rPr lang="en-US" altLang="zh-CN" sz="2400" kern="0" dirty="0">
                <a:solidFill>
                  <a:srgbClr val="000000"/>
                </a:solidFill>
                <a:latin typeface="宋体" panose="02010600030101010101" pitchFamily="2" charset="-122"/>
                <a:cs typeface="宋体" panose="02010600030101010101" pitchFamily="2" charset="-122"/>
              </a:rPr>
              <a:t>,</a:t>
            </a:r>
            <a:r>
              <a:rPr lang="en-US" altLang="zh-CN" sz="2400" b="1" kern="0" dirty="0">
                <a:solidFill>
                  <a:srgbClr val="008080"/>
                </a:solidFill>
                <a:latin typeface="宋体" panose="02010600030101010101" pitchFamily="2" charset="-122"/>
                <a:cs typeface="宋体" panose="02010600030101010101" pitchFamily="2" charset="-122"/>
              </a:rPr>
              <a:t>"1"</a:t>
            </a:r>
            <a:r>
              <a:rPr lang="en-US" altLang="zh-CN" sz="2400" kern="0" dirty="0">
                <a:solidFill>
                  <a:srgbClr val="000000"/>
                </a:solidFill>
                <a:latin typeface="宋体" panose="02010600030101010101" pitchFamily="2" charset="-122"/>
                <a:cs typeface="宋体" panose="02010600030101010101" pitchFamily="2" charset="-122"/>
              </a:rPr>
              <a:t>]},</a:t>
            </a:r>
            <a:r>
              <a:rPr lang="en-US" altLang="zh-CN" sz="2400" kern="0" dirty="0">
                <a:solidFill>
                  <a:srgbClr val="0000FF"/>
                </a:solidFill>
                <a:latin typeface="宋体" panose="02010600030101010101" pitchFamily="2" charset="-122"/>
                <a:cs typeface="宋体" panose="02010600030101010101" pitchFamily="2" charset="-122"/>
              </a:rPr>
              <a:t>89</a:t>
            </a:r>
            <a:r>
              <a:rPr lang="en-US" altLang="zh-CN" sz="2400" kern="0" dirty="0">
                <a:solidFill>
                  <a:srgbClr val="000000"/>
                </a:solidFill>
                <a:latin typeface="宋体" panose="02010600030101010101" pitchFamily="2" charset="-122"/>
                <a:cs typeface="宋体" panose="02010600030101010101" pitchFamily="2" charset="-122"/>
              </a:rPr>
              <a:t>],</a:t>
            </a:r>
            <a:r>
              <a:rPr lang="en-US" altLang="zh-CN" sz="2400" b="1" kern="0" dirty="0">
                <a:solidFill>
                  <a:srgbClr val="008080"/>
                </a:solidFill>
                <a:latin typeface="宋体" panose="02010600030101010101" pitchFamily="2" charset="-122"/>
                <a:cs typeface="宋体" panose="02010600030101010101" pitchFamily="2" charset="-122"/>
              </a:rPr>
              <a:t>"ab</a:t>
            </a:r>
            <a:r>
              <a:rPr lang="en-US" altLang="zh-CN" sz="2400" b="1" kern="0" dirty="0" smtClean="0">
                <a:solidFill>
                  <a:srgbClr val="008080"/>
                </a:solidFill>
                <a:latin typeface="宋体" panose="02010600030101010101" pitchFamily="2" charset="-122"/>
                <a:cs typeface="宋体" panose="02010600030101010101" pitchFamily="2" charset="-122"/>
              </a:rPr>
              <a:t>"</a:t>
            </a:r>
            <a:r>
              <a:rPr lang="en-US" altLang="zh-CN" sz="2400" kern="0" dirty="0" smtClean="0">
                <a:solidFill>
                  <a:srgbClr val="000000"/>
                </a:solidFill>
                <a:latin typeface="宋体" panose="02010600030101010101" pitchFamily="2" charset="-122"/>
                <a:cs typeface="宋体" panose="02010600030101010101" pitchFamily="2" charset="-122"/>
              </a:rPr>
              <a:t>]]</a:t>
            </a:r>
          </a:p>
          <a:p>
            <a:pPr lvl="0">
              <a:spcAft>
                <a:spcPts val="0"/>
              </a:spcAft>
              <a:tabLst>
                <a:tab pos="266700" algn="l"/>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400" kern="0" dirty="0" smtClean="0">
                <a:solidFill>
                  <a:srgbClr val="000000"/>
                </a:solidFill>
                <a:latin typeface="Times New Roman" panose="02020603050405020304" pitchFamily="18" charset="0"/>
                <a:cs typeface="宋体" panose="02010600030101010101" pitchFamily="2" charset="-122"/>
              </a:rPr>
              <a:t>中</a:t>
            </a:r>
            <a:r>
              <a:rPr lang="zh-CN" altLang="zh-CN" sz="2400" kern="0" dirty="0">
                <a:solidFill>
                  <a:srgbClr val="000000"/>
                </a:solidFill>
                <a:latin typeface="Times New Roman" panose="02020603050405020304" pitchFamily="18" charset="0"/>
                <a:cs typeface="宋体" panose="02010600030101010101" pitchFamily="2" charset="-122"/>
              </a:rPr>
              <a:t>的</a:t>
            </a:r>
            <a:r>
              <a:rPr lang="en-US" altLang="zh-CN" sz="2400" kern="0" dirty="0">
                <a:solidFill>
                  <a:srgbClr val="000000"/>
                </a:solidFill>
                <a:latin typeface="Times New Roman" panose="02020603050405020304" pitchFamily="18" charset="0"/>
                <a:cs typeface="宋体" panose="02010600030101010101" pitchFamily="2" charset="-122"/>
              </a:rPr>
              <a:t>”</a:t>
            </a:r>
            <a:r>
              <a:rPr lang="en-US" altLang="zh-CN" sz="2400" kern="0" dirty="0" err="1">
                <a:solidFill>
                  <a:srgbClr val="000000"/>
                </a:solidFill>
                <a:latin typeface="Times New Roman" panose="02020603050405020304" pitchFamily="18" charset="0"/>
                <a:cs typeface="宋体" panose="02010600030101010101" pitchFamily="2" charset="-122"/>
              </a:rPr>
              <a:t>tt</a:t>
            </a:r>
            <a:r>
              <a:rPr lang="en-US" altLang="zh-CN" sz="2400" kern="0" dirty="0">
                <a:solidFill>
                  <a:srgbClr val="000000"/>
                </a:solidFill>
                <a:latin typeface="Times New Roman" panose="02020603050405020304" pitchFamily="18" charset="0"/>
                <a:cs typeface="宋体" panose="02010600030101010101" pitchFamily="2" charset="-122"/>
              </a:rPr>
              <a:t>”</a:t>
            </a:r>
            <a:r>
              <a:rPr lang="zh-CN" altLang="zh-CN" sz="2400" kern="0" dirty="0">
                <a:solidFill>
                  <a:srgbClr val="000000"/>
                </a:solidFill>
                <a:latin typeface="Times New Roman" panose="02020603050405020304" pitchFamily="18" charset="0"/>
                <a:cs typeface="宋体" panose="02010600030101010101" pitchFamily="2" charset="-122"/>
              </a:rPr>
              <a:t>变成大写字母</a:t>
            </a:r>
            <a:r>
              <a:rPr lang="en-US" altLang="zh-CN" sz="2400" kern="0" dirty="0">
                <a:solidFill>
                  <a:srgbClr val="000000"/>
                </a:solidFill>
                <a:latin typeface="Times New Roman" panose="02020603050405020304" pitchFamily="18" charset="0"/>
                <a:cs typeface="宋体" panose="02010600030101010101" pitchFamily="2" charset="-122"/>
              </a:rPr>
              <a:t>“TT”</a:t>
            </a:r>
            <a:r>
              <a:rPr lang="zh-CN" altLang="zh-CN" sz="2400" kern="0" dirty="0" smtClean="0">
                <a:solidFill>
                  <a:srgbClr val="000000"/>
                </a:solidFill>
                <a:latin typeface="Times New Roman" panose="02020603050405020304" pitchFamily="18" charset="0"/>
                <a:cs typeface="宋体" panose="02010600030101010101" pitchFamily="2" charset="-122"/>
              </a:rPr>
              <a:t>。</a:t>
            </a:r>
            <a:endParaRPr lang="zh-CN" altLang="zh-CN" sz="2400" kern="100" dirty="0">
              <a:latin typeface="Times New Roman" panose="02020603050405020304" pitchFamily="18" charset="0"/>
            </a:endParaRPr>
          </a:p>
        </p:txBody>
      </p:sp>
      <p:sp>
        <p:nvSpPr>
          <p:cNvPr id="8" name="Rectangle 2"/>
          <p:cNvSpPr>
            <a:spLocks noChangeArrowheads="1"/>
          </p:cNvSpPr>
          <p:nvPr/>
        </p:nvSpPr>
        <p:spPr bwMode="auto">
          <a:xfrm>
            <a:off x="1219200" y="2403157"/>
            <a:ext cx="6096000"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smtClean="0">
                <a:ln>
                  <a:noFill/>
                </a:ln>
                <a:solidFill>
                  <a:srgbClr val="000000"/>
                </a:solidFill>
                <a:effectLst/>
                <a:latin typeface="宋体" panose="02010600030101010101" pitchFamily="2" charset="-122"/>
              </a:rPr>
              <a:t>lst[</a:t>
            </a:r>
            <a:r>
              <a:rPr kumimoji="0" lang="zh-CN" altLang="zh-CN" sz="2600" b="0" i="0" u="none" strike="noStrike" cap="none" normalizeH="0" baseline="0" dirty="0" smtClean="0">
                <a:ln>
                  <a:noFill/>
                </a:ln>
                <a:solidFill>
                  <a:srgbClr val="0000FF"/>
                </a:solidFill>
                <a:effectLst/>
                <a:latin typeface="宋体" panose="02010600030101010101" pitchFamily="2" charset="-122"/>
              </a:rPr>
              <a:t>0</a:t>
            </a:r>
            <a:r>
              <a:rPr kumimoji="0" lang="zh-CN" altLang="zh-CN" sz="2600" b="0" i="0" u="none" strike="noStrike" cap="none" normalizeH="0" baseline="0" dirty="0" smtClean="0">
                <a:ln>
                  <a:noFill/>
                </a:ln>
                <a:solidFill>
                  <a:srgbClr val="000000"/>
                </a:solidFill>
                <a:effectLst/>
                <a:latin typeface="宋体" panose="02010600030101010101" pitchFamily="2" charset="-122"/>
              </a:rPr>
              <a:t>][</a:t>
            </a:r>
            <a:r>
              <a:rPr kumimoji="0" lang="zh-CN" altLang="zh-CN" sz="2600" b="0" i="0" u="none" strike="noStrike" cap="none" normalizeH="0" baseline="0" dirty="0" smtClean="0">
                <a:ln>
                  <a:noFill/>
                </a:ln>
                <a:solidFill>
                  <a:srgbClr val="0000FF"/>
                </a:solidFill>
                <a:effectLst/>
                <a:latin typeface="宋体" panose="02010600030101010101" pitchFamily="2" charset="-122"/>
              </a:rPr>
              <a:t>1</a:t>
            </a:r>
            <a:r>
              <a:rPr kumimoji="0" lang="zh-CN" altLang="zh-CN" sz="2600" b="0" i="0" u="none" strike="noStrike" cap="none" normalizeH="0" baseline="0" dirty="0" smtClean="0">
                <a:ln>
                  <a:noFill/>
                </a:ln>
                <a:solidFill>
                  <a:srgbClr val="000000"/>
                </a:solidFill>
                <a:effectLst/>
                <a:latin typeface="宋体" panose="02010600030101010101" pitchFamily="2" charset="-122"/>
              </a:rPr>
              <a:t>][</a:t>
            </a:r>
            <a:r>
              <a:rPr kumimoji="0" lang="zh-CN" altLang="zh-CN" sz="2600" b="0" i="0" u="none" strike="noStrike" cap="none" normalizeH="0" baseline="0" dirty="0" smtClean="0">
                <a:ln>
                  <a:noFill/>
                </a:ln>
                <a:solidFill>
                  <a:srgbClr val="0000FF"/>
                </a:solidFill>
                <a:effectLst/>
                <a:latin typeface="宋体" panose="02010600030101010101" pitchFamily="2" charset="-122"/>
              </a:rPr>
              <a:t>2</a:t>
            </a:r>
            <a:r>
              <a:rPr kumimoji="0" lang="zh-CN" altLang="zh-CN" sz="2600" b="0" i="0" u="none" strike="noStrike" cap="none" normalizeH="0" baseline="0" dirty="0" smtClean="0">
                <a:ln>
                  <a:noFill/>
                </a:ln>
                <a:solidFill>
                  <a:srgbClr val="000000"/>
                </a:solidFill>
                <a:effectLst/>
                <a:latin typeface="宋体" panose="02010600030101010101" pitchFamily="2" charset="-122"/>
              </a:rPr>
              <a:t>].get(</a:t>
            </a:r>
            <a:r>
              <a:rPr kumimoji="0" lang="zh-CN" altLang="zh-CN" sz="2600" b="1" i="0" u="none" strike="noStrike" cap="none" normalizeH="0" baseline="0" dirty="0" smtClean="0">
                <a:ln>
                  <a:noFill/>
                </a:ln>
                <a:solidFill>
                  <a:srgbClr val="008080"/>
                </a:solidFill>
                <a:effectLst/>
                <a:latin typeface="宋体" panose="02010600030101010101" pitchFamily="2" charset="-122"/>
              </a:rPr>
              <a:t>'b'</a:t>
            </a:r>
            <a:r>
              <a:rPr kumimoji="0" lang="zh-CN" altLang="zh-CN" sz="2600" b="0" i="0" u="none" strike="noStrike" cap="none" normalizeH="0" baseline="0" dirty="0" smtClean="0">
                <a:ln>
                  <a:noFill/>
                </a:ln>
                <a:solidFill>
                  <a:srgbClr val="000000"/>
                </a:solidFill>
                <a:effectLst/>
                <a:latin typeface="宋体" panose="02010600030101010101" pitchFamily="2" charset="-122"/>
              </a:rPr>
              <a:t>)[</a:t>
            </a:r>
            <a:r>
              <a:rPr kumimoji="0" lang="zh-CN" altLang="zh-CN" sz="2600" b="0" i="0" u="none" strike="noStrike" cap="none" normalizeH="0" baseline="0" dirty="0" smtClean="0">
                <a:ln>
                  <a:noFill/>
                </a:ln>
                <a:solidFill>
                  <a:srgbClr val="0000FF"/>
                </a:solidFill>
                <a:effectLst/>
                <a:latin typeface="宋体" panose="02010600030101010101" pitchFamily="2" charset="-122"/>
              </a:rPr>
              <a:t>2</a:t>
            </a:r>
            <a:r>
              <a:rPr kumimoji="0" lang="zh-CN" altLang="zh-CN" sz="2600" b="0" i="0" u="none" strike="noStrike" cap="none" normalizeH="0" baseline="0" dirty="0" smtClean="0">
                <a:ln>
                  <a:noFill/>
                </a:ln>
                <a:solidFill>
                  <a:srgbClr val="000000"/>
                </a:solidFill>
                <a:effectLst/>
                <a:latin typeface="宋体" panose="02010600030101010101" pitchFamily="2" charset="-122"/>
              </a:rPr>
              <a:t>] = </a:t>
            </a:r>
            <a:r>
              <a:rPr kumimoji="0" lang="zh-CN" altLang="zh-CN" sz="2600" b="0" i="0" u="none" strike="noStrike" cap="none" normalizeH="0" baseline="0" dirty="0" smtClean="0">
                <a:ln>
                  <a:noFill/>
                </a:ln>
                <a:solidFill>
                  <a:srgbClr val="0000FF"/>
                </a:solidFill>
                <a:effectLst/>
                <a:latin typeface="宋体" panose="02010600030101010101" pitchFamily="2" charset="-122"/>
              </a:rPr>
              <a:t>101</a:t>
            </a:r>
            <a:endParaRPr kumimoji="0" lang="zh-CN" altLang="zh-CN" sz="2600" b="0" i="0" u="none" strike="noStrike" cap="none" normalizeH="0" baseline="0" dirty="0" smtClean="0">
              <a:ln>
                <a:noFill/>
              </a:ln>
              <a:solidFill>
                <a:schemeClr val="tx1"/>
              </a:solidFill>
              <a:effectLst/>
              <a:latin typeface="Arial" panose="020B0604020202020204" pitchFamily="34" charset="0"/>
            </a:endParaRPr>
          </a:p>
        </p:txBody>
      </p:sp>
      <p:sp>
        <p:nvSpPr>
          <p:cNvPr id="9" name="矩形 8"/>
          <p:cNvSpPr/>
          <p:nvPr/>
        </p:nvSpPr>
        <p:spPr>
          <a:xfrm>
            <a:off x="32657" y="4724400"/>
            <a:ext cx="8458200" cy="492443"/>
          </a:xfrm>
          <a:prstGeom prst="rect">
            <a:avLst/>
          </a:prstGeom>
        </p:spPr>
        <p:txBody>
          <a:bodyPr wrap="square">
            <a:spAutoFit/>
          </a:bodyPr>
          <a:lstStyle/>
          <a:p>
            <a:pPr marL="266700" indent="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600" kern="0" dirty="0">
                <a:solidFill>
                  <a:srgbClr val="000000"/>
                </a:solidFill>
                <a:latin typeface="宋体" panose="02010600030101010101" pitchFamily="2" charset="-122"/>
                <a:cs typeface="宋体" panose="02010600030101010101" pitchFamily="2" charset="-122"/>
              </a:rPr>
              <a:t>print(</a:t>
            </a:r>
            <a:r>
              <a:rPr lang="en-US" altLang="zh-CN" sz="2600" kern="0" dirty="0" err="1">
                <a:solidFill>
                  <a:srgbClr val="000000"/>
                </a:solidFill>
                <a:latin typeface="宋体" panose="02010600030101010101" pitchFamily="2" charset="-122"/>
                <a:cs typeface="宋体" panose="02010600030101010101" pitchFamily="2" charset="-122"/>
              </a:rPr>
              <a:t>lst</a:t>
            </a:r>
            <a:r>
              <a:rPr lang="en-US" altLang="zh-CN" sz="2600" kern="0" dirty="0">
                <a:solidFill>
                  <a:srgbClr val="000000"/>
                </a:solidFill>
                <a:latin typeface="宋体" panose="02010600030101010101" pitchFamily="2" charset="-122"/>
                <a:cs typeface="宋体" panose="02010600030101010101" pitchFamily="2" charset="-122"/>
              </a:rPr>
              <a:t>[</a:t>
            </a:r>
            <a:r>
              <a:rPr lang="en-US" altLang="zh-CN" sz="2600" kern="0" dirty="0">
                <a:solidFill>
                  <a:srgbClr val="0000FF"/>
                </a:solidFill>
                <a:latin typeface="宋体" panose="02010600030101010101" pitchFamily="2" charset="-122"/>
                <a:cs typeface="宋体" panose="02010600030101010101" pitchFamily="2" charset="-122"/>
              </a:rPr>
              <a:t>0</a:t>
            </a:r>
            <a:r>
              <a:rPr lang="en-US" altLang="zh-CN" sz="2600" kern="0" dirty="0">
                <a:solidFill>
                  <a:srgbClr val="000000"/>
                </a:solidFill>
                <a:latin typeface="宋体" panose="02010600030101010101" pitchFamily="2" charset="-122"/>
                <a:cs typeface="宋体" panose="02010600030101010101" pitchFamily="2" charset="-122"/>
              </a:rPr>
              <a:t>][</a:t>
            </a:r>
            <a:r>
              <a:rPr lang="en-US" altLang="zh-CN" sz="2600" kern="0" dirty="0">
                <a:solidFill>
                  <a:srgbClr val="0000FF"/>
                </a:solidFill>
                <a:latin typeface="宋体" panose="02010600030101010101" pitchFamily="2" charset="-122"/>
                <a:cs typeface="宋体" panose="02010600030101010101" pitchFamily="2" charset="-122"/>
              </a:rPr>
              <a:t>1</a:t>
            </a:r>
            <a:r>
              <a:rPr lang="en-US" altLang="zh-CN" sz="2600" kern="0" dirty="0">
                <a:solidFill>
                  <a:srgbClr val="000000"/>
                </a:solidFill>
                <a:latin typeface="宋体" panose="02010600030101010101" pitchFamily="2" charset="-122"/>
                <a:cs typeface="宋体" panose="02010600030101010101" pitchFamily="2" charset="-122"/>
              </a:rPr>
              <a:t>][</a:t>
            </a:r>
            <a:r>
              <a:rPr lang="en-US" altLang="zh-CN" sz="2600" kern="0" dirty="0">
                <a:solidFill>
                  <a:srgbClr val="0000FF"/>
                </a:solidFill>
                <a:latin typeface="宋体" panose="02010600030101010101" pitchFamily="2" charset="-122"/>
                <a:cs typeface="宋体" panose="02010600030101010101" pitchFamily="2" charset="-122"/>
              </a:rPr>
              <a:t>2</a:t>
            </a:r>
            <a:r>
              <a:rPr lang="en-US" altLang="zh-CN" sz="2600" kern="0" dirty="0">
                <a:solidFill>
                  <a:srgbClr val="000000"/>
                </a:solidFill>
                <a:latin typeface="宋体" panose="02010600030101010101" pitchFamily="2" charset="-122"/>
                <a:cs typeface="宋体" panose="02010600030101010101" pitchFamily="2" charset="-122"/>
              </a:rPr>
              <a:t>].get(</a:t>
            </a:r>
            <a:r>
              <a:rPr lang="en-US" altLang="zh-CN" sz="2600" b="1" kern="0" dirty="0">
                <a:solidFill>
                  <a:srgbClr val="008080"/>
                </a:solidFill>
                <a:latin typeface="宋体" panose="02010600030101010101" pitchFamily="2" charset="-122"/>
                <a:cs typeface="宋体" panose="02010600030101010101" pitchFamily="2" charset="-122"/>
              </a:rPr>
              <a:t>'k1'</a:t>
            </a:r>
            <a:r>
              <a:rPr lang="en-US" altLang="zh-CN" sz="2600" kern="0" dirty="0">
                <a:solidFill>
                  <a:srgbClr val="000000"/>
                </a:solidFill>
                <a:latin typeface="宋体" panose="02010600030101010101" pitchFamily="2" charset="-122"/>
                <a:cs typeface="宋体" panose="02010600030101010101" pitchFamily="2" charset="-122"/>
              </a:rPr>
              <a:t>)[</a:t>
            </a:r>
            <a:r>
              <a:rPr lang="en-US" altLang="zh-CN" sz="2600" kern="0" dirty="0">
                <a:solidFill>
                  <a:srgbClr val="0000FF"/>
                </a:solidFill>
                <a:latin typeface="宋体" panose="02010600030101010101" pitchFamily="2" charset="-122"/>
                <a:cs typeface="宋体" panose="02010600030101010101" pitchFamily="2" charset="-122"/>
              </a:rPr>
              <a:t>0</a:t>
            </a:r>
            <a:r>
              <a:rPr lang="en-US" altLang="zh-CN" sz="2600" kern="0" dirty="0">
                <a:solidFill>
                  <a:srgbClr val="000000"/>
                </a:solidFill>
                <a:latin typeface="宋体" panose="02010600030101010101" pitchFamily="2" charset="-122"/>
                <a:cs typeface="宋体" panose="02010600030101010101" pitchFamily="2" charset="-122"/>
              </a:rPr>
              <a:t>].upper())</a:t>
            </a:r>
            <a:endParaRPr lang="zh-CN" altLang="zh-CN" sz="2600" kern="100" dirty="0">
              <a:latin typeface="Times New Roman" panose="02020603050405020304" pitchFamily="18" charset="0"/>
            </a:endParaRPr>
          </a:p>
        </p:txBody>
      </p:sp>
    </p:spTree>
    <p:extLst>
      <p:ext uri="{BB962C8B-B14F-4D97-AF65-F5344CB8AC3E}">
        <p14:creationId xmlns:p14="http://schemas.microsoft.com/office/powerpoint/2010/main" val="170276419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nSpc>
                <a:spcPct val="150000"/>
              </a:lnSpc>
              <a:spcAft>
                <a:spcPts val="1200"/>
              </a:spcAft>
            </a:pPr>
            <a:r>
              <a:rPr lang="zh-CN" altLang="en-US" dirty="0" smtClean="0"/>
              <a:t>第</a:t>
            </a:r>
            <a:r>
              <a:rPr lang="en-US" altLang="zh-CN" dirty="0" smtClean="0"/>
              <a:t>11</a:t>
            </a:r>
            <a:r>
              <a:rPr lang="zh-CN" altLang="en-US" dirty="0" smtClean="0"/>
              <a:t>讲（</a:t>
            </a:r>
            <a:r>
              <a:rPr lang="en-US" altLang="zh-CN" dirty="0" smtClean="0"/>
              <a:t>2</a:t>
            </a:r>
            <a:r>
              <a:rPr lang="zh-CN" altLang="en-US" dirty="0" smtClean="0">
                <a:ea typeface="宋体" panose="02010600030101010101" pitchFamily="2" charset="-122"/>
              </a:rPr>
              <a:t>）字符串</a:t>
            </a:r>
            <a:endParaRPr lang="en-US" altLang="zh-CN" dirty="0">
              <a:latin typeface="黑体" panose="02010609060101010101" pitchFamily="49" charset="-122"/>
              <a:ea typeface="黑体" panose="02010609060101010101" pitchFamily="49" charset="-122"/>
              <a:sym typeface="+mn-ea"/>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33</a:t>
            </a:fld>
            <a:endParaRPr lang="en-US" altLang="zh-CN"/>
          </a:p>
        </p:txBody>
      </p:sp>
    </p:spTree>
    <p:extLst>
      <p:ext uri="{BB962C8B-B14F-4D97-AF65-F5344CB8AC3E}">
        <p14:creationId xmlns:p14="http://schemas.microsoft.com/office/powerpoint/2010/main" val="4219403324"/>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dirty="0" smtClean="0">
                <a:ea typeface="宋体" panose="02010600030101010101" pitchFamily="2" charset="-122"/>
              </a:rPr>
              <a:t>字符串的基本操作</a:t>
            </a:r>
          </a:p>
        </p:txBody>
      </p:sp>
      <p:sp>
        <p:nvSpPr>
          <p:cNvPr id="10" name="内容占位符 2"/>
          <p:cNvSpPr>
            <a:spLocks noGrp="1"/>
          </p:cNvSpPr>
          <p:nvPr>
            <p:ph idx="1"/>
          </p:nvPr>
        </p:nvSpPr>
        <p:spPr>
          <a:xfrm>
            <a:off x="181610" y="1353820"/>
            <a:ext cx="8962390" cy="3675380"/>
          </a:xfrm>
        </p:spPr>
        <p:txBody>
          <a:bodyPr/>
          <a:lstStyle/>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1</a:t>
            </a:r>
            <a:r>
              <a:rPr lang="zh-CN" altLang="en-US" sz="2400" dirty="0" smtClean="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rPr>
              <a:t>类型</a:t>
            </a:r>
            <a:r>
              <a:rPr lang="zh-CN" altLang="en-US" sz="2400" dirty="0" smtClean="0">
                <a:latin typeface="黑体" panose="02010609060101010101" pitchFamily="49" charset="-122"/>
                <a:ea typeface="黑体" panose="02010609060101010101" pitchFamily="49" charset="-122"/>
              </a:rPr>
              <a:t>判断：</a:t>
            </a:r>
            <a:endParaRPr lang="en-US" altLang="zh-CN" sz="2400" dirty="0" smtClean="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2</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大小写转换</a:t>
            </a:r>
            <a:endParaRPr lang="en-US" altLang="zh-CN" sz="2400" dirty="0" smtClean="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3</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填充</a:t>
            </a:r>
            <a:r>
              <a:rPr lang="zh-CN" altLang="en-US" sz="2400" dirty="0">
                <a:latin typeface="黑体" panose="02010609060101010101" pitchFamily="49" charset="-122"/>
                <a:ea typeface="黑体" panose="02010609060101010101" pitchFamily="49" charset="-122"/>
              </a:rPr>
              <a:t>、空白和对齐</a:t>
            </a:r>
            <a:endParaRPr lang="en-US" altLang="zh-CN" sz="2400" dirty="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4</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测试</a:t>
            </a:r>
            <a:r>
              <a:rPr lang="zh-CN" altLang="en-US" sz="2400" dirty="0">
                <a:latin typeface="黑体" panose="02010609060101010101" pitchFamily="49" charset="-122"/>
                <a:ea typeface="黑体" panose="02010609060101010101" pitchFamily="49" charset="-122"/>
              </a:rPr>
              <a:t>、查找和替换</a:t>
            </a:r>
            <a:endParaRPr lang="en-US" altLang="zh-CN" sz="2400" dirty="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5</a:t>
            </a:r>
            <a:r>
              <a:rPr lang="zh-CN" altLang="en-US" sz="2400" dirty="0" smtClean="0">
                <a:latin typeface="黑体" panose="02010609060101010101" pitchFamily="49" charset="-122"/>
                <a:ea typeface="黑体" panose="02010609060101010101" pitchFamily="49" charset="-122"/>
                <a:sym typeface="+mn-ea"/>
              </a:rPr>
              <a:t>、</a:t>
            </a:r>
            <a:r>
              <a:rPr lang="zh-CN" altLang="en-US" sz="2400" dirty="0" smtClean="0">
                <a:latin typeface="黑体" panose="02010609060101010101" pitchFamily="49" charset="-122"/>
                <a:ea typeface="黑体" panose="02010609060101010101" pitchFamily="49" charset="-122"/>
              </a:rPr>
              <a:t>拆分</a:t>
            </a:r>
            <a:r>
              <a:rPr lang="zh-CN" altLang="en-US" sz="2400" dirty="0">
                <a:latin typeface="黑体" panose="02010609060101010101" pitchFamily="49" charset="-122"/>
                <a:ea typeface="黑体" panose="02010609060101010101" pitchFamily="49" charset="-122"/>
              </a:rPr>
              <a:t>和</a:t>
            </a:r>
            <a:r>
              <a:rPr lang="zh-CN" altLang="en-US" sz="2400" dirty="0" smtClean="0">
                <a:latin typeface="黑体" panose="02010609060101010101" pitchFamily="49" charset="-122"/>
                <a:ea typeface="黑体" panose="02010609060101010101" pitchFamily="49" charset="-122"/>
              </a:rPr>
              <a:t>组合</a:t>
            </a:r>
            <a:endParaRPr lang="en-US" altLang="zh-CN" sz="2400" dirty="0">
              <a:latin typeface="黑体" panose="02010609060101010101" pitchFamily="49" charset="-122"/>
              <a:ea typeface="黑体" panose="02010609060101010101" pitchFamily="49" charset="-122"/>
            </a:endParaRPr>
          </a:p>
        </p:txBody>
      </p:sp>
      <p:pic>
        <p:nvPicPr>
          <p:cNvPr id="71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872" y="3286743"/>
            <a:ext cx="4811964" cy="600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755" y="2746844"/>
            <a:ext cx="3822045" cy="529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6130" y="2057399"/>
            <a:ext cx="4305870" cy="565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1574" y="1447800"/>
            <a:ext cx="4863826" cy="546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2"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3887691"/>
            <a:ext cx="4475303" cy="760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a:spLocks noChangeArrowheads="1"/>
          </p:cNvSpPr>
          <p:nvPr/>
        </p:nvSpPr>
        <p:spPr bwMode="auto">
          <a:xfrm>
            <a:off x="609600" y="4724400"/>
            <a:ext cx="43434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000000"/>
                </a:solidFill>
                <a:effectLst/>
                <a:latin typeface="宋体" panose="02010600030101010101" pitchFamily="2" charset="-122"/>
              </a:rPr>
              <a:t>s = </a:t>
            </a:r>
            <a:r>
              <a:rPr kumimoji="0" lang="zh-CN" altLang="zh-CN" sz="2400" b="1" i="0" u="none" strike="noStrike" cap="none" normalizeH="0" baseline="0" dirty="0" smtClean="0">
                <a:ln>
                  <a:noFill/>
                </a:ln>
                <a:solidFill>
                  <a:srgbClr val="008080"/>
                </a:solidFill>
                <a:effectLst/>
                <a:latin typeface="宋体" panose="02010600030101010101" pitchFamily="2" charset="-122"/>
              </a:rPr>
              <a:t>"-"</a:t>
            </a:r>
            <a:r>
              <a:rPr kumimoji="0" lang="zh-CN" altLang="zh-CN" sz="2400" b="0" i="0" u="none" strike="noStrike" cap="none" normalizeH="0" baseline="0" dirty="0" smtClean="0">
                <a:ln>
                  <a:noFill/>
                </a:ln>
                <a:solidFill>
                  <a:srgbClr val="000000"/>
                </a:solidFill>
                <a:effectLst/>
                <a:latin typeface="宋体" panose="02010600030101010101" pitchFamily="2" charset="-122"/>
              </a:rPr>
              <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seq = (</a:t>
            </a:r>
            <a:r>
              <a:rPr kumimoji="0" lang="zh-CN" altLang="zh-CN" sz="2400" b="1" i="0" u="none" strike="noStrike" cap="none" normalizeH="0" baseline="0" dirty="0" smtClean="0">
                <a:ln>
                  <a:noFill/>
                </a:ln>
                <a:solidFill>
                  <a:srgbClr val="008080"/>
                </a:solidFill>
                <a:effectLst/>
                <a:latin typeface="宋体" panose="02010600030101010101" pitchFamily="2" charset="-122"/>
              </a:rPr>
              <a:t>"a"</a:t>
            </a:r>
            <a:r>
              <a:rPr kumimoji="0" lang="zh-CN" altLang="zh-CN" sz="2400" b="0" i="0" u="none" strike="noStrike" cap="none" normalizeH="0" baseline="0" dirty="0" smtClean="0">
                <a:ln>
                  <a:noFill/>
                </a:ln>
                <a:solidFill>
                  <a:srgbClr val="000000"/>
                </a:solidFill>
                <a:effectLst/>
                <a:latin typeface="宋体" panose="02010600030101010101" pitchFamily="2" charset="-122"/>
              </a:rPr>
              <a:t>, </a:t>
            </a:r>
            <a:r>
              <a:rPr kumimoji="0" lang="zh-CN" altLang="zh-CN" sz="2400" b="1" i="0" u="none" strike="noStrike" cap="none" normalizeH="0" baseline="0" dirty="0" smtClean="0">
                <a:ln>
                  <a:noFill/>
                </a:ln>
                <a:solidFill>
                  <a:srgbClr val="008080"/>
                </a:solidFill>
                <a:effectLst/>
                <a:latin typeface="宋体" panose="02010600030101010101" pitchFamily="2" charset="-122"/>
              </a:rPr>
              <a:t>"b"</a:t>
            </a:r>
            <a:r>
              <a:rPr kumimoji="0" lang="zh-CN" altLang="zh-CN" sz="2400" b="0" i="0" u="none" strike="noStrike" cap="none" normalizeH="0" baseline="0" dirty="0" smtClean="0">
                <a:ln>
                  <a:noFill/>
                </a:ln>
                <a:solidFill>
                  <a:srgbClr val="000000"/>
                </a:solidFill>
                <a:effectLst/>
                <a:latin typeface="宋体" panose="02010600030101010101" pitchFamily="2" charset="-122"/>
              </a:rPr>
              <a:t>, </a:t>
            </a:r>
            <a:r>
              <a:rPr kumimoji="0" lang="zh-CN" altLang="zh-CN" sz="2400" b="1" i="0" u="none" strike="noStrike" cap="none" normalizeH="0" baseline="0" dirty="0" smtClean="0">
                <a:ln>
                  <a:noFill/>
                </a:ln>
                <a:solidFill>
                  <a:srgbClr val="008080"/>
                </a:solidFill>
                <a:effectLst/>
                <a:latin typeface="宋体" panose="02010600030101010101" pitchFamily="2" charset="-122"/>
              </a:rPr>
              <a:t>"c"</a:t>
            </a:r>
            <a:r>
              <a:rPr kumimoji="0" lang="zh-CN" altLang="zh-CN" sz="2400" b="0" i="0" u="none" strike="noStrike" cap="none" normalizeH="0" baseline="0" dirty="0" smtClean="0">
                <a:ln>
                  <a:noFill/>
                </a:ln>
                <a:solidFill>
                  <a:srgbClr val="000000"/>
                </a:solidFill>
                <a:effectLst/>
                <a:latin typeface="宋体" panose="02010600030101010101" pitchFamily="2" charset="-122"/>
              </a:rPr>
              <a:t>) </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s.join(seq)</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3" name="矩形 2"/>
          <p:cNvSpPr/>
          <p:nvPr/>
        </p:nvSpPr>
        <p:spPr>
          <a:xfrm>
            <a:off x="2971800" y="5562600"/>
            <a:ext cx="1000595" cy="461665"/>
          </a:xfrm>
          <a:prstGeom prst="rect">
            <a:avLst/>
          </a:prstGeom>
        </p:spPr>
        <p:txBody>
          <a:bodyPr wrap="none">
            <a:spAutoFit/>
          </a:bodyPr>
          <a:lstStyle/>
          <a:p>
            <a:r>
              <a:rPr lang="zh-CN" altLang="en-US" sz="2400" dirty="0"/>
              <a:t>a-b-c</a:t>
            </a:r>
          </a:p>
        </p:txBody>
      </p:sp>
    </p:spTree>
    <p:extLst>
      <p:ext uri="{BB962C8B-B14F-4D97-AF65-F5344CB8AC3E}">
        <p14:creationId xmlns:p14="http://schemas.microsoft.com/office/powerpoint/2010/main" val="7498607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oAutofit/>
          </a:bodyPr>
          <a:lstStyle/>
          <a:p>
            <a:pPr marL="12700">
              <a:lnSpc>
                <a:spcPts val="4795"/>
              </a:lnSpc>
            </a:pPr>
            <a:r>
              <a:rPr spc="-45" dirty="0">
                <a:latin typeface="华文新魏" panose="02010800040101010101" pitchFamily="2" charset="-122"/>
                <a:ea typeface="华文新魏" panose="02010800040101010101" pitchFamily="2" charset="-122"/>
                <a:cs typeface="Microsoft JhengHei"/>
              </a:rPr>
              <a:t>内置的字符串处理函数</a:t>
            </a:r>
          </a:p>
        </p:txBody>
      </p:sp>
      <p:sp>
        <p:nvSpPr>
          <p:cNvPr id="4" name="object 4"/>
          <p:cNvSpPr/>
          <p:nvPr/>
        </p:nvSpPr>
        <p:spPr>
          <a:xfrm>
            <a:off x="681037" y="1124744"/>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333399"/>
          </a:solidFill>
        </p:spPr>
        <p:txBody>
          <a:bodyPr wrap="square" lIns="0" tIns="0" rIns="0" bIns="0" rtlCol="0">
            <a:noAutofit/>
          </a:bodyPr>
          <a:lstStyle/>
          <a:p>
            <a:endParaRPr/>
          </a:p>
        </p:txBody>
      </p:sp>
      <p:sp>
        <p:nvSpPr>
          <p:cNvPr id="5" name="object 5"/>
          <p:cNvSpPr/>
          <p:nvPr/>
        </p:nvSpPr>
        <p:spPr>
          <a:xfrm>
            <a:off x="4030726" y="1124744"/>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333399"/>
          </a:solidFill>
        </p:spPr>
        <p:txBody>
          <a:bodyPr wrap="square" lIns="0" tIns="0" rIns="0" bIns="0" rtlCol="0">
            <a:noAutofit/>
          </a:bodyPr>
          <a:lstStyle/>
          <a:p>
            <a:endParaRPr/>
          </a:p>
        </p:txBody>
      </p:sp>
      <p:sp>
        <p:nvSpPr>
          <p:cNvPr id="6" name="object 6"/>
          <p:cNvSpPr/>
          <p:nvPr/>
        </p:nvSpPr>
        <p:spPr>
          <a:xfrm>
            <a:off x="681037" y="1490504"/>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E7F3F4"/>
          </a:solidFill>
        </p:spPr>
        <p:txBody>
          <a:bodyPr wrap="square" lIns="0" tIns="0" rIns="0" bIns="0" rtlCol="0">
            <a:noAutofit/>
          </a:bodyPr>
          <a:lstStyle/>
          <a:p>
            <a:endParaRPr/>
          </a:p>
        </p:txBody>
      </p:sp>
      <p:sp>
        <p:nvSpPr>
          <p:cNvPr id="7" name="object 7"/>
          <p:cNvSpPr/>
          <p:nvPr/>
        </p:nvSpPr>
        <p:spPr>
          <a:xfrm>
            <a:off x="4030726" y="1490504"/>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E7F3F4"/>
          </a:solidFill>
        </p:spPr>
        <p:txBody>
          <a:bodyPr wrap="square" lIns="0" tIns="0" rIns="0" bIns="0" rtlCol="0">
            <a:noAutofit/>
          </a:bodyPr>
          <a:lstStyle/>
          <a:p>
            <a:endParaRPr/>
          </a:p>
        </p:txBody>
      </p:sp>
      <p:sp>
        <p:nvSpPr>
          <p:cNvPr id="8" name="object 8"/>
          <p:cNvSpPr/>
          <p:nvPr/>
        </p:nvSpPr>
        <p:spPr>
          <a:xfrm>
            <a:off x="681037" y="1856137"/>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F3F8F9"/>
          </a:solidFill>
        </p:spPr>
        <p:txBody>
          <a:bodyPr wrap="square" lIns="0" tIns="0" rIns="0" bIns="0" rtlCol="0">
            <a:noAutofit/>
          </a:bodyPr>
          <a:lstStyle/>
          <a:p>
            <a:endParaRPr/>
          </a:p>
        </p:txBody>
      </p:sp>
      <p:sp>
        <p:nvSpPr>
          <p:cNvPr id="9" name="object 9"/>
          <p:cNvSpPr/>
          <p:nvPr/>
        </p:nvSpPr>
        <p:spPr>
          <a:xfrm>
            <a:off x="4030726" y="1856137"/>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F3F8F9"/>
          </a:solidFill>
        </p:spPr>
        <p:txBody>
          <a:bodyPr wrap="square" lIns="0" tIns="0" rIns="0" bIns="0" rtlCol="0">
            <a:noAutofit/>
          </a:bodyPr>
          <a:lstStyle/>
          <a:p>
            <a:endParaRPr/>
          </a:p>
        </p:txBody>
      </p:sp>
      <p:sp>
        <p:nvSpPr>
          <p:cNvPr id="10" name="object 10"/>
          <p:cNvSpPr/>
          <p:nvPr/>
        </p:nvSpPr>
        <p:spPr>
          <a:xfrm>
            <a:off x="681037" y="2221897"/>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E7F3F4"/>
          </a:solidFill>
        </p:spPr>
        <p:txBody>
          <a:bodyPr wrap="square" lIns="0" tIns="0" rIns="0" bIns="0" rtlCol="0">
            <a:noAutofit/>
          </a:bodyPr>
          <a:lstStyle/>
          <a:p>
            <a:endParaRPr/>
          </a:p>
        </p:txBody>
      </p:sp>
      <p:sp>
        <p:nvSpPr>
          <p:cNvPr id="11" name="object 11"/>
          <p:cNvSpPr/>
          <p:nvPr/>
        </p:nvSpPr>
        <p:spPr>
          <a:xfrm>
            <a:off x="4030726" y="2221897"/>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E7F3F4"/>
          </a:solidFill>
        </p:spPr>
        <p:txBody>
          <a:bodyPr wrap="square" lIns="0" tIns="0" rIns="0" bIns="0" rtlCol="0">
            <a:noAutofit/>
          </a:bodyPr>
          <a:lstStyle/>
          <a:p>
            <a:endParaRPr/>
          </a:p>
        </p:txBody>
      </p:sp>
      <p:sp>
        <p:nvSpPr>
          <p:cNvPr id="12" name="object 12"/>
          <p:cNvSpPr/>
          <p:nvPr/>
        </p:nvSpPr>
        <p:spPr>
          <a:xfrm>
            <a:off x="681037" y="2587657"/>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F3F8F9"/>
          </a:solidFill>
        </p:spPr>
        <p:txBody>
          <a:bodyPr wrap="square" lIns="0" tIns="0" rIns="0" bIns="0" rtlCol="0">
            <a:noAutofit/>
          </a:bodyPr>
          <a:lstStyle/>
          <a:p>
            <a:endParaRPr/>
          </a:p>
        </p:txBody>
      </p:sp>
      <p:sp>
        <p:nvSpPr>
          <p:cNvPr id="13" name="object 13"/>
          <p:cNvSpPr/>
          <p:nvPr/>
        </p:nvSpPr>
        <p:spPr>
          <a:xfrm>
            <a:off x="4030726" y="2587657"/>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F3F8F9"/>
          </a:solidFill>
        </p:spPr>
        <p:txBody>
          <a:bodyPr wrap="square" lIns="0" tIns="0" rIns="0" bIns="0" rtlCol="0">
            <a:noAutofit/>
          </a:bodyPr>
          <a:lstStyle/>
          <a:p>
            <a:endParaRPr/>
          </a:p>
        </p:txBody>
      </p:sp>
      <p:sp>
        <p:nvSpPr>
          <p:cNvPr id="14" name="object 14"/>
          <p:cNvSpPr/>
          <p:nvPr/>
        </p:nvSpPr>
        <p:spPr>
          <a:xfrm>
            <a:off x="681037" y="2953417"/>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E7F3F4"/>
          </a:solidFill>
        </p:spPr>
        <p:txBody>
          <a:bodyPr wrap="square" lIns="0" tIns="0" rIns="0" bIns="0" rtlCol="0">
            <a:noAutofit/>
          </a:bodyPr>
          <a:lstStyle/>
          <a:p>
            <a:endParaRPr/>
          </a:p>
        </p:txBody>
      </p:sp>
      <p:sp>
        <p:nvSpPr>
          <p:cNvPr id="15" name="object 15"/>
          <p:cNvSpPr/>
          <p:nvPr/>
        </p:nvSpPr>
        <p:spPr>
          <a:xfrm>
            <a:off x="4030726" y="2953417"/>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E7F3F4"/>
          </a:solidFill>
        </p:spPr>
        <p:txBody>
          <a:bodyPr wrap="square" lIns="0" tIns="0" rIns="0" bIns="0" rtlCol="0">
            <a:noAutofit/>
          </a:bodyPr>
          <a:lstStyle/>
          <a:p>
            <a:endParaRPr/>
          </a:p>
        </p:txBody>
      </p:sp>
      <p:sp>
        <p:nvSpPr>
          <p:cNvPr id="16" name="object 16"/>
          <p:cNvSpPr/>
          <p:nvPr/>
        </p:nvSpPr>
        <p:spPr>
          <a:xfrm>
            <a:off x="681037" y="3319177"/>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F3F8F9"/>
          </a:solidFill>
        </p:spPr>
        <p:txBody>
          <a:bodyPr wrap="square" lIns="0" tIns="0" rIns="0" bIns="0" rtlCol="0">
            <a:noAutofit/>
          </a:bodyPr>
          <a:lstStyle/>
          <a:p>
            <a:endParaRPr/>
          </a:p>
        </p:txBody>
      </p:sp>
      <p:sp>
        <p:nvSpPr>
          <p:cNvPr id="17" name="object 17"/>
          <p:cNvSpPr/>
          <p:nvPr/>
        </p:nvSpPr>
        <p:spPr>
          <a:xfrm>
            <a:off x="4030726" y="3319177"/>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F3F8F9"/>
          </a:solidFill>
        </p:spPr>
        <p:txBody>
          <a:bodyPr wrap="square" lIns="0" tIns="0" rIns="0" bIns="0" rtlCol="0">
            <a:noAutofit/>
          </a:bodyPr>
          <a:lstStyle/>
          <a:p>
            <a:endParaRPr/>
          </a:p>
        </p:txBody>
      </p:sp>
      <p:sp>
        <p:nvSpPr>
          <p:cNvPr id="18" name="object 18"/>
          <p:cNvSpPr/>
          <p:nvPr/>
        </p:nvSpPr>
        <p:spPr>
          <a:xfrm>
            <a:off x="681037" y="3684810"/>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E7F3F4"/>
          </a:solidFill>
        </p:spPr>
        <p:txBody>
          <a:bodyPr wrap="square" lIns="0" tIns="0" rIns="0" bIns="0" rtlCol="0">
            <a:noAutofit/>
          </a:bodyPr>
          <a:lstStyle/>
          <a:p>
            <a:endParaRPr/>
          </a:p>
        </p:txBody>
      </p:sp>
      <p:sp>
        <p:nvSpPr>
          <p:cNvPr id="19" name="object 19"/>
          <p:cNvSpPr/>
          <p:nvPr/>
        </p:nvSpPr>
        <p:spPr>
          <a:xfrm>
            <a:off x="4030726" y="3684810"/>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E7F3F4"/>
          </a:solidFill>
        </p:spPr>
        <p:txBody>
          <a:bodyPr wrap="square" lIns="0" tIns="0" rIns="0" bIns="0" rtlCol="0">
            <a:noAutofit/>
          </a:bodyPr>
          <a:lstStyle/>
          <a:p>
            <a:endParaRPr/>
          </a:p>
        </p:txBody>
      </p:sp>
      <p:sp>
        <p:nvSpPr>
          <p:cNvPr id="20" name="object 20"/>
          <p:cNvSpPr/>
          <p:nvPr/>
        </p:nvSpPr>
        <p:spPr>
          <a:xfrm>
            <a:off x="681037" y="4050570"/>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F3F8F9"/>
          </a:solidFill>
        </p:spPr>
        <p:txBody>
          <a:bodyPr wrap="square" lIns="0" tIns="0" rIns="0" bIns="0" rtlCol="0">
            <a:noAutofit/>
          </a:bodyPr>
          <a:lstStyle/>
          <a:p>
            <a:endParaRPr/>
          </a:p>
        </p:txBody>
      </p:sp>
      <p:sp>
        <p:nvSpPr>
          <p:cNvPr id="21" name="object 21"/>
          <p:cNvSpPr/>
          <p:nvPr/>
        </p:nvSpPr>
        <p:spPr>
          <a:xfrm>
            <a:off x="4030726" y="4050570"/>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F3F8F9"/>
          </a:solidFill>
        </p:spPr>
        <p:txBody>
          <a:bodyPr wrap="square" lIns="0" tIns="0" rIns="0" bIns="0" rtlCol="0">
            <a:noAutofit/>
          </a:bodyPr>
          <a:lstStyle/>
          <a:p>
            <a:endParaRPr/>
          </a:p>
        </p:txBody>
      </p:sp>
      <p:sp>
        <p:nvSpPr>
          <p:cNvPr id="22" name="object 22"/>
          <p:cNvSpPr/>
          <p:nvPr/>
        </p:nvSpPr>
        <p:spPr>
          <a:xfrm>
            <a:off x="681037" y="4416330"/>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E7F3F4"/>
          </a:solidFill>
        </p:spPr>
        <p:txBody>
          <a:bodyPr wrap="square" lIns="0" tIns="0" rIns="0" bIns="0" rtlCol="0">
            <a:noAutofit/>
          </a:bodyPr>
          <a:lstStyle/>
          <a:p>
            <a:endParaRPr/>
          </a:p>
        </p:txBody>
      </p:sp>
      <p:sp>
        <p:nvSpPr>
          <p:cNvPr id="23" name="object 23"/>
          <p:cNvSpPr/>
          <p:nvPr/>
        </p:nvSpPr>
        <p:spPr>
          <a:xfrm>
            <a:off x="4030726" y="4416330"/>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E7F3F4"/>
          </a:solidFill>
        </p:spPr>
        <p:txBody>
          <a:bodyPr wrap="square" lIns="0" tIns="0" rIns="0" bIns="0" rtlCol="0">
            <a:noAutofit/>
          </a:bodyPr>
          <a:lstStyle/>
          <a:p>
            <a:endParaRPr/>
          </a:p>
        </p:txBody>
      </p:sp>
      <p:sp>
        <p:nvSpPr>
          <p:cNvPr id="24" name="object 24"/>
          <p:cNvSpPr/>
          <p:nvPr/>
        </p:nvSpPr>
        <p:spPr>
          <a:xfrm>
            <a:off x="681037" y="4782052"/>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F3F8F9"/>
          </a:solidFill>
        </p:spPr>
        <p:txBody>
          <a:bodyPr wrap="square" lIns="0" tIns="0" rIns="0" bIns="0" rtlCol="0">
            <a:noAutofit/>
          </a:bodyPr>
          <a:lstStyle/>
          <a:p>
            <a:endParaRPr/>
          </a:p>
        </p:txBody>
      </p:sp>
      <p:sp>
        <p:nvSpPr>
          <p:cNvPr id="25" name="object 25"/>
          <p:cNvSpPr/>
          <p:nvPr/>
        </p:nvSpPr>
        <p:spPr>
          <a:xfrm>
            <a:off x="4030726" y="4782052"/>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F3F8F9"/>
          </a:solidFill>
        </p:spPr>
        <p:txBody>
          <a:bodyPr wrap="square" lIns="0" tIns="0" rIns="0" bIns="0" rtlCol="0">
            <a:noAutofit/>
          </a:bodyPr>
          <a:lstStyle/>
          <a:p>
            <a:endParaRPr/>
          </a:p>
        </p:txBody>
      </p:sp>
      <p:sp>
        <p:nvSpPr>
          <p:cNvPr id="26" name="object 26"/>
          <p:cNvSpPr/>
          <p:nvPr/>
        </p:nvSpPr>
        <p:spPr>
          <a:xfrm>
            <a:off x="681037" y="5147787"/>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E7F3F4"/>
          </a:solidFill>
        </p:spPr>
        <p:txBody>
          <a:bodyPr wrap="square" lIns="0" tIns="0" rIns="0" bIns="0" rtlCol="0">
            <a:noAutofit/>
          </a:bodyPr>
          <a:lstStyle/>
          <a:p>
            <a:endParaRPr/>
          </a:p>
        </p:txBody>
      </p:sp>
      <p:sp>
        <p:nvSpPr>
          <p:cNvPr id="27" name="object 27"/>
          <p:cNvSpPr/>
          <p:nvPr/>
        </p:nvSpPr>
        <p:spPr>
          <a:xfrm>
            <a:off x="4030726" y="5147787"/>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E7F3F4"/>
          </a:solidFill>
        </p:spPr>
        <p:txBody>
          <a:bodyPr wrap="square" lIns="0" tIns="0" rIns="0" bIns="0" rtlCol="0">
            <a:noAutofit/>
          </a:bodyPr>
          <a:lstStyle/>
          <a:p>
            <a:endParaRPr/>
          </a:p>
        </p:txBody>
      </p:sp>
      <p:sp>
        <p:nvSpPr>
          <p:cNvPr id="28" name="object 28"/>
          <p:cNvSpPr/>
          <p:nvPr/>
        </p:nvSpPr>
        <p:spPr>
          <a:xfrm>
            <a:off x="681037" y="5513521"/>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F3F8F9"/>
          </a:solidFill>
        </p:spPr>
        <p:txBody>
          <a:bodyPr wrap="square" lIns="0" tIns="0" rIns="0" bIns="0" rtlCol="0">
            <a:noAutofit/>
          </a:bodyPr>
          <a:lstStyle/>
          <a:p>
            <a:endParaRPr/>
          </a:p>
        </p:txBody>
      </p:sp>
      <p:sp>
        <p:nvSpPr>
          <p:cNvPr id="29" name="object 29"/>
          <p:cNvSpPr/>
          <p:nvPr/>
        </p:nvSpPr>
        <p:spPr>
          <a:xfrm>
            <a:off x="4030726" y="5513521"/>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F3F8F9"/>
          </a:solidFill>
        </p:spPr>
        <p:txBody>
          <a:bodyPr wrap="square" lIns="0" tIns="0" rIns="0" bIns="0" rtlCol="0">
            <a:noAutofit/>
          </a:bodyPr>
          <a:lstStyle/>
          <a:p>
            <a:endParaRPr/>
          </a:p>
        </p:txBody>
      </p:sp>
      <p:sp>
        <p:nvSpPr>
          <p:cNvPr id="30" name="object 30"/>
          <p:cNvSpPr/>
          <p:nvPr/>
        </p:nvSpPr>
        <p:spPr>
          <a:xfrm>
            <a:off x="681037" y="5879255"/>
            <a:ext cx="3349625" cy="365734"/>
          </a:xfrm>
          <a:custGeom>
            <a:avLst/>
            <a:gdLst/>
            <a:ahLst/>
            <a:cxnLst/>
            <a:rect l="l" t="t" r="r" b="b"/>
            <a:pathLst>
              <a:path w="3349625" h="365734">
                <a:moveTo>
                  <a:pt x="0" y="365734"/>
                </a:moveTo>
                <a:lnTo>
                  <a:pt x="3349625" y="365734"/>
                </a:lnTo>
                <a:lnTo>
                  <a:pt x="3349625" y="0"/>
                </a:lnTo>
                <a:lnTo>
                  <a:pt x="0" y="0"/>
                </a:lnTo>
                <a:lnTo>
                  <a:pt x="0" y="365734"/>
                </a:lnTo>
                <a:close/>
              </a:path>
            </a:pathLst>
          </a:custGeom>
          <a:solidFill>
            <a:srgbClr val="E7F3F4"/>
          </a:solidFill>
        </p:spPr>
        <p:txBody>
          <a:bodyPr wrap="square" lIns="0" tIns="0" rIns="0" bIns="0" rtlCol="0">
            <a:noAutofit/>
          </a:bodyPr>
          <a:lstStyle/>
          <a:p>
            <a:endParaRPr/>
          </a:p>
        </p:txBody>
      </p:sp>
      <p:sp>
        <p:nvSpPr>
          <p:cNvPr id="31" name="object 31"/>
          <p:cNvSpPr/>
          <p:nvPr/>
        </p:nvSpPr>
        <p:spPr>
          <a:xfrm>
            <a:off x="4030726" y="5879255"/>
            <a:ext cx="3908425" cy="365734"/>
          </a:xfrm>
          <a:custGeom>
            <a:avLst/>
            <a:gdLst/>
            <a:ahLst/>
            <a:cxnLst/>
            <a:rect l="l" t="t" r="r" b="b"/>
            <a:pathLst>
              <a:path w="3908425" h="365734">
                <a:moveTo>
                  <a:pt x="0" y="365734"/>
                </a:moveTo>
                <a:lnTo>
                  <a:pt x="3908425" y="365734"/>
                </a:lnTo>
                <a:lnTo>
                  <a:pt x="3908425" y="0"/>
                </a:lnTo>
                <a:lnTo>
                  <a:pt x="0" y="0"/>
                </a:lnTo>
                <a:lnTo>
                  <a:pt x="0" y="365734"/>
                </a:lnTo>
                <a:close/>
              </a:path>
            </a:pathLst>
          </a:custGeom>
          <a:solidFill>
            <a:srgbClr val="E7F3F4"/>
          </a:solidFill>
        </p:spPr>
        <p:txBody>
          <a:bodyPr wrap="square" lIns="0" tIns="0" rIns="0" bIns="0" rtlCol="0">
            <a:noAutofit/>
          </a:bodyPr>
          <a:lstStyle/>
          <a:p>
            <a:endParaRPr/>
          </a:p>
        </p:txBody>
      </p:sp>
      <p:sp>
        <p:nvSpPr>
          <p:cNvPr id="32" name="object 32"/>
          <p:cNvSpPr txBox="1"/>
          <p:nvPr/>
        </p:nvSpPr>
        <p:spPr>
          <a:xfrm>
            <a:off x="755576" y="1151928"/>
            <a:ext cx="7183575" cy="5029835"/>
          </a:xfrm>
          <a:prstGeom prst="rect">
            <a:avLst/>
          </a:prstGeom>
        </p:spPr>
        <p:txBody>
          <a:bodyPr vert="horz" wrap="square" lIns="0" tIns="0" rIns="0" bIns="0" rtlCol="0">
            <a:noAutofit/>
          </a:bodyPr>
          <a:lstStyle/>
          <a:p>
            <a:pPr marR="312420" algn="ctr">
              <a:lnSpc>
                <a:spcPct val="100000"/>
              </a:lnSpc>
              <a:tabLst>
                <a:tab pos="3630295" algn="l"/>
              </a:tabLst>
            </a:pPr>
            <a:r>
              <a:rPr sz="1800" dirty="0" smtClean="0">
                <a:solidFill>
                  <a:srgbClr val="FFFFFF"/>
                </a:solidFill>
                <a:latin typeface="Adobe 繁黑體 Std B"/>
                <a:cs typeface="Adobe 繁黑體 Std B"/>
              </a:rPr>
              <a:t>操作	含义</a:t>
            </a:r>
            <a:endParaRPr sz="1800" dirty="0">
              <a:latin typeface="Adobe 繁黑體 Std B"/>
              <a:cs typeface="Adobe 繁黑體 Std B"/>
            </a:endParaRPr>
          </a:p>
          <a:p>
            <a:pPr>
              <a:lnSpc>
                <a:spcPts val="700"/>
              </a:lnSpc>
              <a:spcBef>
                <a:spcPts val="19"/>
              </a:spcBef>
            </a:pPr>
            <a:endParaRPr sz="700" dirty="0"/>
          </a:p>
          <a:p>
            <a:pPr marR="167640" algn="ctr">
              <a:lnSpc>
                <a:spcPct val="100000"/>
              </a:lnSpc>
              <a:tabLst>
                <a:tab pos="3485515" algn="l"/>
              </a:tabLst>
            </a:pPr>
            <a:r>
              <a:rPr sz="1800" spc="280" dirty="0" smtClean="0">
                <a:latin typeface="Arial"/>
                <a:cs typeface="Arial"/>
              </a:rPr>
              <a:t>+	</a:t>
            </a:r>
            <a:r>
              <a:rPr sz="1800" spc="280" dirty="0" smtClean="0">
                <a:latin typeface="Microsoft JhengHei"/>
                <a:cs typeface="Microsoft JhengHei"/>
              </a:rPr>
              <a:t>连接</a:t>
            </a:r>
            <a:endParaRPr sz="1800" dirty="0">
              <a:latin typeface="Microsoft JhengHei"/>
              <a:cs typeface="Microsoft JhengHei"/>
            </a:endParaRPr>
          </a:p>
          <a:p>
            <a:pPr>
              <a:lnSpc>
                <a:spcPts val="700"/>
              </a:lnSpc>
              <a:spcBef>
                <a:spcPts val="20"/>
              </a:spcBef>
            </a:pPr>
            <a:endParaRPr sz="700" dirty="0"/>
          </a:p>
          <a:p>
            <a:pPr marR="135890" algn="ctr">
              <a:lnSpc>
                <a:spcPct val="100000"/>
              </a:lnSpc>
              <a:tabLst>
                <a:tab pos="3453129" algn="l"/>
              </a:tabLst>
            </a:pPr>
            <a:r>
              <a:rPr sz="1800" spc="110" dirty="0" smtClean="0">
                <a:latin typeface="Arial"/>
                <a:cs typeface="Arial"/>
              </a:rPr>
              <a:t>*	</a:t>
            </a:r>
            <a:r>
              <a:rPr sz="1800" spc="110" dirty="0" smtClean="0">
                <a:latin typeface="Microsoft JhengHei"/>
                <a:cs typeface="Microsoft JhengHei"/>
              </a:rPr>
              <a:t>重复</a:t>
            </a:r>
            <a:endParaRPr sz="1800" dirty="0">
              <a:latin typeface="Microsoft JhengHei"/>
              <a:cs typeface="Microsoft JhengHei"/>
            </a:endParaRPr>
          </a:p>
          <a:p>
            <a:pPr>
              <a:lnSpc>
                <a:spcPts val="700"/>
              </a:lnSpc>
              <a:spcBef>
                <a:spcPts val="21"/>
              </a:spcBef>
            </a:pPr>
            <a:endParaRPr sz="700" dirty="0"/>
          </a:p>
          <a:p>
            <a:pPr marL="596265">
              <a:lnSpc>
                <a:spcPct val="100000"/>
              </a:lnSpc>
              <a:tabLst>
                <a:tab pos="4591050" algn="l"/>
              </a:tabLst>
            </a:pPr>
            <a:r>
              <a:rPr sz="1800" spc="114" dirty="0" smtClean="0">
                <a:latin typeface="Arial"/>
                <a:cs typeface="Arial"/>
              </a:rPr>
              <a:t>&lt;</a:t>
            </a:r>
            <a:r>
              <a:rPr sz="1800" spc="85" dirty="0" smtClean="0">
                <a:latin typeface="Arial"/>
                <a:cs typeface="Arial"/>
              </a:rPr>
              <a:t>s</a:t>
            </a:r>
            <a:r>
              <a:rPr sz="1800" spc="135" dirty="0" smtClean="0">
                <a:latin typeface="Arial"/>
                <a:cs typeface="Arial"/>
              </a:rPr>
              <a:t>tring&gt;[</a:t>
            </a:r>
            <a:r>
              <a:rPr sz="1800" spc="55" dirty="0" smtClean="0">
                <a:latin typeface="Arial"/>
                <a:cs typeface="Arial"/>
              </a:rPr>
              <a:t> </a:t>
            </a:r>
            <a:r>
              <a:rPr sz="1800" spc="100" dirty="0" smtClean="0">
                <a:latin typeface="Arial"/>
                <a:cs typeface="Arial"/>
              </a:rPr>
              <a:t>]	</a:t>
            </a:r>
            <a:r>
              <a:rPr sz="1800" spc="100" dirty="0" smtClean="0">
                <a:latin typeface="Microsoft JhengHei"/>
                <a:cs typeface="Microsoft JhengHei"/>
              </a:rPr>
              <a:t>索引</a:t>
            </a:r>
            <a:endParaRPr sz="1800" dirty="0">
              <a:latin typeface="Microsoft JhengHei"/>
              <a:cs typeface="Microsoft JhengHei"/>
            </a:endParaRPr>
          </a:p>
          <a:p>
            <a:pPr>
              <a:lnSpc>
                <a:spcPts val="700"/>
              </a:lnSpc>
              <a:spcBef>
                <a:spcPts val="20"/>
              </a:spcBef>
            </a:pPr>
            <a:endParaRPr sz="700" dirty="0"/>
          </a:p>
          <a:p>
            <a:pPr marR="739140" algn="ctr">
              <a:lnSpc>
                <a:spcPct val="100000"/>
              </a:lnSpc>
              <a:tabLst>
                <a:tab pos="4057015" algn="l"/>
              </a:tabLst>
            </a:pPr>
            <a:r>
              <a:rPr sz="1800" spc="114" dirty="0" smtClean="0">
                <a:latin typeface="Arial"/>
                <a:cs typeface="Arial"/>
              </a:rPr>
              <a:t>&lt;</a:t>
            </a:r>
            <a:r>
              <a:rPr sz="1800" spc="85" dirty="0" smtClean="0">
                <a:latin typeface="Arial"/>
                <a:cs typeface="Arial"/>
              </a:rPr>
              <a:t>stri</a:t>
            </a:r>
            <a:r>
              <a:rPr sz="1800" spc="160" dirty="0" smtClean="0">
                <a:latin typeface="Arial"/>
                <a:cs typeface="Arial"/>
              </a:rPr>
              <a:t>n</a:t>
            </a:r>
            <a:r>
              <a:rPr sz="1800" spc="170" dirty="0" smtClean="0">
                <a:latin typeface="Arial"/>
                <a:cs typeface="Arial"/>
              </a:rPr>
              <a:t>g&gt;[</a:t>
            </a:r>
            <a:r>
              <a:rPr sz="1800" spc="55" dirty="0" smtClean="0">
                <a:latin typeface="Arial"/>
                <a:cs typeface="Arial"/>
              </a:rPr>
              <a:t> </a:t>
            </a:r>
            <a:r>
              <a:rPr sz="1800" spc="-70" dirty="0" smtClean="0">
                <a:latin typeface="Arial"/>
                <a:cs typeface="Arial"/>
              </a:rPr>
              <a:t>:</a:t>
            </a:r>
            <a:r>
              <a:rPr sz="1800" spc="30" dirty="0" smtClean="0">
                <a:latin typeface="Arial"/>
                <a:cs typeface="Arial"/>
              </a:rPr>
              <a:t> </a:t>
            </a:r>
            <a:r>
              <a:rPr sz="1800" spc="100" dirty="0" smtClean="0">
                <a:latin typeface="Arial"/>
                <a:cs typeface="Arial"/>
              </a:rPr>
              <a:t>]	</a:t>
            </a:r>
            <a:r>
              <a:rPr sz="1800" spc="100" dirty="0" smtClean="0">
                <a:latin typeface="Microsoft JhengHei"/>
                <a:cs typeface="Microsoft JhengHei"/>
              </a:rPr>
              <a:t>剪切</a:t>
            </a:r>
            <a:endParaRPr sz="1800" dirty="0">
              <a:latin typeface="Microsoft JhengHei"/>
              <a:cs typeface="Microsoft JhengHei"/>
            </a:endParaRPr>
          </a:p>
          <a:p>
            <a:pPr>
              <a:lnSpc>
                <a:spcPts val="700"/>
              </a:lnSpc>
              <a:spcBef>
                <a:spcPts val="19"/>
              </a:spcBef>
            </a:pPr>
            <a:endParaRPr sz="700" dirty="0"/>
          </a:p>
          <a:p>
            <a:pPr marR="806450" algn="ctr">
              <a:lnSpc>
                <a:spcPct val="100000"/>
              </a:lnSpc>
              <a:tabLst>
                <a:tab pos="4124325" algn="l"/>
              </a:tabLst>
            </a:pPr>
            <a:r>
              <a:rPr sz="1800" spc="90" dirty="0" smtClean="0">
                <a:latin typeface="Arial"/>
                <a:cs typeface="Arial"/>
              </a:rPr>
              <a:t>len(</a:t>
            </a:r>
            <a:r>
              <a:rPr sz="1800" spc="114" dirty="0" smtClean="0">
                <a:latin typeface="Arial"/>
                <a:cs typeface="Arial"/>
              </a:rPr>
              <a:t>&lt;</a:t>
            </a:r>
            <a:r>
              <a:rPr sz="1800" spc="-85" dirty="0" smtClean="0">
                <a:latin typeface="Arial"/>
                <a:cs typeface="Arial"/>
              </a:rPr>
              <a:t>s</a:t>
            </a:r>
            <a:r>
              <a:rPr sz="1800" spc="85" dirty="0" smtClean="0">
                <a:latin typeface="Arial"/>
                <a:cs typeface="Arial"/>
              </a:rPr>
              <a:t>tri</a:t>
            </a:r>
            <a:r>
              <a:rPr sz="1800" spc="160" dirty="0" smtClean="0">
                <a:latin typeface="Arial"/>
                <a:cs typeface="Arial"/>
              </a:rPr>
              <a:t>n</a:t>
            </a:r>
            <a:r>
              <a:rPr sz="1800" spc="140" dirty="0" smtClean="0">
                <a:latin typeface="Arial"/>
                <a:cs typeface="Arial"/>
              </a:rPr>
              <a:t>g&gt;)	</a:t>
            </a:r>
            <a:r>
              <a:rPr sz="1800" spc="140" dirty="0" smtClean="0">
                <a:latin typeface="Microsoft JhengHei"/>
                <a:cs typeface="Microsoft JhengHei"/>
              </a:rPr>
              <a:t>长度</a:t>
            </a:r>
            <a:endParaRPr sz="1800" dirty="0">
              <a:latin typeface="Microsoft JhengHei"/>
              <a:cs typeface="Microsoft JhengHei"/>
            </a:endParaRPr>
          </a:p>
          <a:p>
            <a:pPr>
              <a:lnSpc>
                <a:spcPts val="700"/>
              </a:lnSpc>
              <a:spcBef>
                <a:spcPts val="20"/>
              </a:spcBef>
            </a:pPr>
            <a:endParaRPr sz="700" dirty="0"/>
          </a:p>
          <a:p>
            <a:pPr marR="307975" algn="ctr">
              <a:lnSpc>
                <a:spcPct val="100000"/>
              </a:lnSpc>
              <a:tabLst>
                <a:tab pos="3625850" algn="l"/>
              </a:tabLst>
            </a:pPr>
            <a:r>
              <a:rPr sz="1800" spc="114" dirty="0" smtClean="0">
                <a:latin typeface="Arial"/>
                <a:cs typeface="Arial"/>
              </a:rPr>
              <a:t>&lt;</a:t>
            </a:r>
            <a:r>
              <a:rPr sz="1800" spc="85" dirty="0" smtClean="0">
                <a:latin typeface="Arial"/>
                <a:cs typeface="Arial"/>
              </a:rPr>
              <a:t>stri</a:t>
            </a:r>
            <a:r>
              <a:rPr sz="1800" spc="160" dirty="0" smtClean="0">
                <a:latin typeface="Arial"/>
                <a:cs typeface="Arial"/>
              </a:rPr>
              <a:t>n</a:t>
            </a:r>
            <a:r>
              <a:rPr sz="1800" spc="110" dirty="0" smtClean="0">
                <a:latin typeface="Arial"/>
                <a:cs typeface="Arial"/>
              </a:rPr>
              <a:t>g&gt;.</a:t>
            </a:r>
            <a:r>
              <a:rPr sz="1800" spc="120" dirty="0" smtClean="0">
                <a:latin typeface="Arial"/>
                <a:cs typeface="Arial"/>
              </a:rPr>
              <a:t>u</a:t>
            </a:r>
            <a:r>
              <a:rPr sz="1800" spc="60" dirty="0" smtClean="0">
                <a:latin typeface="Arial"/>
                <a:cs typeface="Arial"/>
              </a:rPr>
              <a:t>pper()	</a:t>
            </a:r>
            <a:r>
              <a:rPr sz="1800" spc="60" dirty="0" smtClean="0">
                <a:latin typeface="Microsoft JhengHei"/>
                <a:cs typeface="Microsoft JhengHei"/>
              </a:rPr>
              <a:t>字符串中字母大写</a:t>
            </a:r>
            <a:endParaRPr sz="1800" dirty="0">
              <a:latin typeface="Microsoft JhengHei"/>
              <a:cs typeface="Microsoft JhengHei"/>
            </a:endParaRPr>
          </a:p>
          <a:p>
            <a:pPr>
              <a:lnSpc>
                <a:spcPts val="700"/>
              </a:lnSpc>
              <a:spcBef>
                <a:spcPts val="20"/>
              </a:spcBef>
            </a:pPr>
            <a:endParaRPr sz="700" dirty="0"/>
          </a:p>
          <a:p>
            <a:pPr marR="283845" algn="ctr">
              <a:lnSpc>
                <a:spcPct val="100000"/>
              </a:lnSpc>
              <a:tabLst>
                <a:tab pos="3601720" algn="l"/>
              </a:tabLst>
            </a:pPr>
            <a:r>
              <a:rPr sz="1800" spc="114" dirty="0" smtClean="0">
                <a:latin typeface="Arial"/>
                <a:cs typeface="Arial"/>
              </a:rPr>
              <a:t>&lt;</a:t>
            </a:r>
            <a:r>
              <a:rPr sz="1800" spc="85" dirty="0" smtClean="0">
                <a:latin typeface="Arial"/>
                <a:cs typeface="Arial"/>
              </a:rPr>
              <a:t>stri</a:t>
            </a:r>
            <a:r>
              <a:rPr sz="1800" spc="160" dirty="0" smtClean="0">
                <a:latin typeface="Arial"/>
                <a:cs typeface="Arial"/>
              </a:rPr>
              <a:t>n</a:t>
            </a:r>
            <a:r>
              <a:rPr sz="1800" spc="100" dirty="0" smtClean="0">
                <a:latin typeface="Arial"/>
                <a:cs typeface="Arial"/>
              </a:rPr>
              <a:t>g&gt;.l</a:t>
            </a:r>
            <a:r>
              <a:rPr sz="1800" spc="130" dirty="0" smtClean="0">
                <a:latin typeface="Arial"/>
                <a:cs typeface="Arial"/>
              </a:rPr>
              <a:t>o</a:t>
            </a:r>
            <a:r>
              <a:rPr sz="1800" spc="95" dirty="0" smtClean="0">
                <a:latin typeface="Arial"/>
                <a:cs typeface="Arial"/>
              </a:rPr>
              <a:t>w</a:t>
            </a:r>
            <a:r>
              <a:rPr sz="1800" spc="40" dirty="0" smtClean="0">
                <a:latin typeface="Arial"/>
                <a:cs typeface="Arial"/>
              </a:rPr>
              <a:t>er</a:t>
            </a:r>
            <a:r>
              <a:rPr sz="1800" spc="20" dirty="0" smtClean="0">
                <a:latin typeface="Arial"/>
                <a:cs typeface="Arial"/>
              </a:rPr>
              <a:t>(</a:t>
            </a:r>
            <a:r>
              <a:rPr sz="1800" spc="0" dirty="0" smtClean="0">
                <a:latin typeface="Arial"/>
                <a:cs typeface="Arial"/>
              </a:rPr>
              <a:t>)	</a:t>
            </a:r>
            <a:r>
              <a:rPr sz="1800" spc="0" dirty="0" smtClean="0">
                <a:latin typeface="Microsoft JhengHei"/>
                <a:cs typeface="Microsoft JhengHei"/>
              </a:rPr>
              <a:t>字符串中字母小写</a:t>
            </a:r>
            <a:endParaRPr sz="1800" dirty="0">
              <a:latin typeface="Microsoft JhengHei"/>
              <a:cs typeface="Microsoft JhengHei"/>
            </a:endParaRPr>
          </a:p>
          <a:p>
            <a:pPr>
              <a:lnSpc>
                <a:spcPts val="700"/>
              </a:lnSpc>
              <a:spcBef>
                <a:spcPts val="20"/>
              </a:spcBef>
            </a:pPr>
            <a:endParaRPr sz="700" dirty="0"/>
          </a:p>
          <a:p>
            <a:pPr marL="361315">
              <a:lnSpc>
                <a:spcPct val="100000"/>
              </a:lnSpc>
              <a:tabLst>
                <a:tab pos="3562350" algn="l"/>
              </a:tabLst>
            </a:pPr>
            <a:r>
              <a:rPr sz="1800" spc="114" dirty="0" smtClean="0">
                <a:latin typeface="Arial"/>
                <a:cs typeface="Arial"/>
              </a:rPr>
              <a:t>&lt;</a:t>
            </a:r>
            <a:r>
              <a:rPr sz="1800" spc="85" dirty="0" smtClean="0">
                <a:latin typeface="Arial"/>
                <a:cs typeface="Arial"/>
              </a:rPr>
              <a:t>stri</a:t>
            </a:r>
            <a:r>
              <a:rPr sz="1800" spc="160" dirty="0" smtClean="0">
                <a:latin typeface="Arial"/>
                <a:cs typeface="Arial"/>
              </a:rPr>
              <a:t>n</a:t>
            </a:r>
            <a:r>
              <a:rPr sz="1800" spc="65" dirty="0" smtClean="0">
                <a:latin typeface="Arial"/>
                <a:cs typeface="Arial"/>
              </a:rPr>
              <a:t>g&gt;.</a:t>
            </a:r>
            <a:r>
              <a:rPr sz="1800" spc="60" dirty="0" smtClean="0">
                <a:latin typeface="Arial"/>
                <a:cs typeface="Arial"/>
              </a:rPr>
              <a:t>s</a:t>
            </a:r>
            <a:r>
              <a:rPr sz="1800" spc="80" dirty="0" smtClean="0">
                <a:latin typeface="Arial"/>
                <a:cs typeface="Arial"/>
              </a:rPr>
              <a:t>trip()	</a:t>
            </a:r>
            <a:r>
              <a:rPr sz="1800" spc="80" dirty="0" smtClean="0">
                <a:latin typeface="Microsoft JhengHei"/>
                <a:cs typeface="Microsoft JhengHei"/>
              </a:rPr>
              <a:t>去两边空格及去指定字符</a:t>
            </a:r>
            <a:endParaRPr sz="1800" dirty="0">
              <a:latin typeface="Microsoft JhengHei"/>
              <a:cs typeface="Microsoft JhengHei"/>
            </a:endParaRPr>
          </a:p>
          <a:p>
            <a:pPr>
              <a:lnSpc>
                <a:spcPts val="700"/>
              </a:lnSpc>
              <a:spcBef>
                <a:spcPts val="20"/>
              </a:spcBef>
            </a:pPr>
            <a:endParaRPr sz="700" dirty="0"/>
          </a:p>
          <a:p>
            <a:pPr marL="375285">
              <a:lnSpc>
                <a:spcPct val="100000"/>
              </a:lnSpc>
              <a:tabLst>
                <a:tab pos="3333115" algn="l"/>
              </a:tabLst>
            </a:pPr>
            <a:r>
              <a:rPr sz="1800" spc="114" dirty="0" smtClean="0">
                <a:latin typeface="Arial"/>
                <a:cs typeface="Arial"/>
              </a:rPr>
              <a:t>&lt;</a:t>
            </a:r>
            <a:r>
              <a:rPr sz="1800" spc="80" dirty="0" smtClean="0">
                <a:latin typeface="Arial"/>
                <a:cs typeface="Arial"/>
              </a:rPr>
              <a:t>s</a:t>
            </a:r>
            <a:r>
              <a:rPr sz="1800" spc="85" dirty="0" smtClean="0">
                <a:latin typeface="Arial"/>
                <a:cs typeface="Arial"/>
              </a:rPr>
              <a:t>tri</a:t>
            </a:r>
            <a:r>
              <a:rPr sz="1800" spc="155" dirty="0" smtClean="0">
                <a:latin typeface="Arial"/>
                <a:cs typeface="Arial"/>
              </a:rPr>
              <a:t>n</a:t>
            </a:r>
            <a:r>
              <a:rPr sz="1800" spc="210" dirty="0" smtClean="0">
                <a:latin typeface="Arial"/>
                <a:cs typeface="Arial"/>
              </a:rPr>
              <a:t>g&gt;</a:t>
            </a:r>
            <a:r>
              <a:rPr sz="1800" spc="-50" dirty="0" smtClean="0">
                <a:latin typeface="Arial"/>
                <a:cs typeface="Arial"/>
              </a:rPr>
              <a:t>.</a:t>
            </a:r>
            <a:r>
              <a:rPr sz="1800" spc="-100" dirty="0" smtClean="0">
                <a:latin typeface="Arial"/>
                <a:cs typeface="Arial"/>
              </a:rPr>
              <a:t>s</a:t>
            </a:r>
            <a:r>
              <a:rPr sz="1800" spc="75" dirty="0" smtClean="0">
                <a:latin typeface="Arial"/>
                <a:cs typeface="Arial"/>
              </a:rPr>
              <a:t>plit()	</a:t>
            </a:r>
            <a:r>
              <a:rPr sz="1800" spc="75" dirty="0" smtClean="0">
                <a:latin typeface="Microsoft JhengHei"/>
                <a:cs typeface="Microsoft JhengHei"/>
              </a:rPr>
              <a:t>按指定字符分割字符串为数组</a:t>
            </a:r>
            <a:endParaRPr sz="1800" dirty="0">
              <a:latin typeface="Microsoft JhengHei"/>
              <a:cs typeface="Microsoft JhengHei"/>
            </a:endParaRPr>
          </a:p>
          <a:p>
            <a:pPr>
              <a:lnSpc>
                <a:spcPts val="700"/>
              </a:lnSpc>
              <a:spcBef>
                <a:spcPts val="22"/>
              </a:spcBef>
            </a:pPr>
            <a:endParaRPr sz="700" dirty="0"/>
          </a:p>
          <a:p>
            <a:pPr marL="401320">
              <a:lnSpc>
                <a:spcPct val="100000"/>
              </a:lnSpc>
              <a:tabLst>
                <a:tab pos="3790950" algn="l"/>
              </a:tabLst>
            </a:pPr>
            <a:r>
              <a:rPr sz="1800" spc="114" dirty="0" smtClean="0">
                <a:latin typeface="Arial"/>
                <a:cs typeface="Arial"/>
              </a:rPr>
              <a:t>&lt;</a:t>
            </a:r>
            <a:r>
              <a:rPr sz="1800" spc="85" dirty="0" smtClean="0">
                <a:latin typeface="Arial"/>
                <a:cs typeface="Arial"/>
              </a:rPr>
              <a:t>s</a:t>
            </a:r>
            <a:r>
              <a:rPr sz="1800" spc="114" dirty="0" smtClean="0">
                <a:latin typeface="Arial"/>
                <a:cs typeface="Arial"/>
              </a:rPr>
              <a:t>tring&gt;.</a:t>
            </a:r>
            <a:r>
              <a:rPr sz="1800" spc="55" dirty="0" smtClean="0">
                <a:latin typeface="Arial"/>
                <a:cs typeface="Arial"/>
              </a:rPr>
              <a:t>j</a:t>
            </a:r>
            <a:r>
              <a:rPr sz="1800" spc="60" dirty="0" smtClean="0">
                <a:latin typeface="Arial"/>
                <a:cs typeface="Arial"/>
              </a:rPr>
              <a:t>oin()	</a:t>
            </a:r>
            <a:r>
              <a:rPr sz="1800" spc="60" dirty="0" smtClean="0">
                <a:latin typeface="Microsoft JhengHei"/>
                <a:cs typeface="Microsoft JhengHei"/>
              </a:rPr>
              <a:t>连接两个字符串序列</a:t>
            </a:r>
            <a:endParaRPr sz="1800" dirty="0">
              <a:latin typeface="Microsoft JhengHei"/>
              <a:cs typeface="Microsoft JhengHei"/>
            </a:endParaRPr>
          </a:p>
          <a:p>
            <a:pPr>
              <a:lnSpc>
                <a:spcPts val="700"/>
              </a:lnSpc>
              <a:spcBef>
                <a:spcPts val="19"/>
              </a:spcBef>
            </a:pPr>
            <a:endParaRPr sz="700" dirty="0"/>
          </a:p>
          <a:p>
            <a:pPr marL="390525">
              <a:lnSpc>
                <a:spcPct val="100000"/>
              </a:lnSpc>
              <a:tabLst>
                <a:tab pos="4019550" algn="l"/>
              </a:tabLst>
            </a:pPr>
            <a:r>
              <a:rPr sz="1800" spc="114" dirty="0" smtClean="0">
                <a:latin typeface="Arial"/>
                <a:cs typeface="Arial"/>
              </a:rPr>
              <a:t>&lt;</a:t>
            </a:r>
            <a:r>
              <a:rPr sz="1800" spc="85" dirty="0" smtClean="0">
                <a:latin typeface="Arial"/>
                <a:cs typeface="Arial"/>
              </a:rPr>
              <a:t>stri</a:t>
            </a:r>
            <a:r>
              <a:rPr sz="1800" spc="160" dirty="0" smtClean="0">
                <a:latin typeface="Arial"/>
                <a:cs typeface="Arial"/>
              </a:rPr>
              <a:t>n</a:t>
            </a:r>
            <a:r>
              <a:rPr sz="1800" spc="135" dirty="0" smtClean="0">
                <a:latin typeface="Arial"/>
                <a:cs typeface="Arial"/>
              </a:rPr>
              <a:t>g&gt;.</a:t>
            </a:r>
            <a:r>
              <a:rPr sz="1800" spc="75" dirty="0" smtClean="0">
                <a:latin typeface="Arial"/>
                <a:cs typeface="Arial"/>
              </a:rPr>
              <a:t>f</a:t>
            </a:r>
            <a:r>
              <a:rPr sz="1800" spc="60" dirty="0" smtClean="0">
                <a:latin typeface="Arial"/>
                <a:cs typeface="Arial"/>
              </a:rPr>
              <a:t>ind()	</a:t>
            </a:r>
            <a:r>
              <a:rPr sz="1800" spc="60" dirty="0" smtClean="0">
                <a:latin typeface="Microsoft JhengHei"/>
                <a:cs typeface="Microsoft JhengHei"/>
              </a:rPr>
              <a:t>搜索指定字符串</a:t>
            </a:r>
            <a:endParaRPr sz="1800" dirty="0">
              <a:latin typeface="Microsoft JhengHei"/>
              <a:cs typeface="Microsoft JhengHei"/>
            </a:endParaRPr>
          </a:p>
          <a:p>
            <a:pPr marL="12700" marR="930275" indent="196215">
              <a:lnSpc>
                <a:spcPct val="133300"/>
              </a:lnSpc>
              <a:tabLst>
                <a:tab pos="4248150" algn="l"/>
              </a:tabLst>
            </a:pPr>
            <a:r>
              <a:rPr sz="1800" spc="114" dirty="0" smtClean="0">
                <a:latin typeface="Arial"/>
                <a:cs typeface="Arial"/>
              </a:rPr>
              <a:t>&lt;</a:t>
            </a:r>
            <a:r>
              <a:rPr sz="1800" spc="85" dirty="0" smtClean="0">
                <a:latin typeface="Arial"/>
                <a:cs typeface="Arial"/>
              </a:rPr>
              <a:t>stri</a:t>
            </a:r>
            <a:r>
              <a:rPr sz="1800" spc="160" dirty="0" smtClean="0">
                <a:latin typeface="Arial"/>
                <a:cs typeface="Arial"/>
              </a:rPr>
              <a:t>n</a:t>
            </a:r>
            <a:r>
              <a:rPr sz="1800" spc="114" dirty="0" smtClean="0">
                <a:latin typeface="Arial"/>
                <a:cs typeface="Arial"/>
              </a:rPr>
              <a:t>g&gt;.</a:t>
            </a:r>
            <a:r>
              <a:rPr sz="1800" spc="45" dirty="0" smtClean="0">
                <a:latin typeface="Arial"/>
                <a:cs typeface="Arial"/>
              </a:rPr>
              <a:t>r</a:t>
            </a:r>
            <a:r>
              <a:rPr sz="1800" spc="30" dirty="0" smtClean="0">
                <a:latin typeface="Arial"/>
                <a:cs typeface="Arial"/>
              </a:rPr>
              <a:t>eplace()	</a:t>
            </a:r>
            <a:r>
              <a:rPr sz="1800" spc="30" dirty="0" err="1" smtClean="0">
                <a:latin typeface="Microsoft JhengHei"/>
                <a:cs typeface="Microsoft JhengHei"/>
              </a:rPr>
              <a:t>字符串替换</a:t>
            </a:r>
            <a:r>
              <a:rPr sz="1800" spc="30" dirty="0" smtClean="0">
                <a:latin typeface="Microsoft JhengHei"/>
                <a:cs typeface="Microsoft JhengHei"/>
              </a:rPr>
              <a:t> </a:t>
            </a:r>
            <a:endParaRPr lang="en-US" sz="1800" spc="30" dirty="0" smtClean="0">
              <a:latin typeface="Microsoft JhengHei"/>
              <a:cs typeface="Microsoft JhengHei"/>
            </a:endParaRPr>
          </a:p>
          <a:p>
            <a:pPr marL="12700" marR="930275" indent="196215">
              <a:lnSpc>
                <a:spcPct val="133300"/>
              </a:lnSpc>
              <a:tabLst>
                <a:tab pos="4248150" algn="l"/>
              </a:tabLst>
            </a:pPr>
            <a:r>
              <a:rPr sz="1800" spc="110" dirty="0" smtClean="0">
                <a:latin typeface="Arial"/>
                <a:cs typeface="Arial"/>
              </a:rPr>
              <a:t>for</a:t>
            </a:r>
            <a:r>
              <a:rPr sz="1800" spc="40" dirty="0" smtClean="0">
                <a:latin typeface="Arial"/>
                <a:cs typeface="Arial"/>
              </a:rPr>
              <a:t> </a:t>
            </a:r>
            <a:r>
              <a:rPr sz="1800" spc="165" dirty="0" smtClean="0">
                <a:latin typeface="Arial"/>
                <a:cs typeface="Arial"/>
              </a:rPr>
              <a:t>&lt;</a:t>
            </a:r>
            <a:r>
              <a:rPr sz="1800" spc="100" dirty="0" smtClean="0">
                <a:latin typeface="Arial"/>
                <a:cs typeface="Arial"/>
              </a:rPr>
              <a:t>v</a:t>
            </a:r>
            <a:r>
              <a:rPr sz="1800" spc="110" dirty="0" smtClean="0">
                <a:latin typeface="Arial"/>
                <a:cs typeface="Arial"/>
              </a:rPr>
              <a:t>ar&gt;</a:t>
            </a:r>
            <a:r>
              <a:rPr sz="1800" spc="55" dirty="0" smtClean="0">
                <a:latin typeface="Arial"/>
                <a:cs typeface="Arial"/>
              </a:rPr>
              <a:t> </a:t>
            </a:r>
            <a:r>
              <a:rPr sz="1800" spc="90" dirty="0" smtClean="0">
                <a:latin typeface="Arial"/>
                <a:cs typeface="Arial"/>
              </a:rPr>
              <a:t>in</a:t>
            </a:r>
            <a:r>
              <a:rPr sz="1800" spc="30" dirty="0" smtClean="0">
                <a:latin typeface="Arial"/>
                <a:cs typeface="Arial"/>
              </a:rPr>
              <a:t> </a:t>
            </a:r>
            <a:r>
              <a:rPr sz="1800" spc="120" dirty="0" smtClean="0">
                <a:latin typeface="Arial"/>
                <a:cs typeface="Arial"/>
              </a:rPr>
              <a:t>&lt;st</a:t>
            </a:r>
            <a:r>
              <a:rPr sz="1800" spc="75" dirty="0" smtClean="0">
                <a:latin typeface="Arial"/>
                <a:cs typeface="Arial"/>
              </a:rPr>
              <a:t>r</a:t>
            </a:r>
            <a:r>
              <a:rPr sz="1800" spc="155" dirty="0" smtClean="0">
                <a:latin typeface="Arial"/>
                <a:cs typeface="Arial"/>
              </a:rPr>
              <a:t>ing&gt;	</a:t>
            </a:r>
            <a:r>
              <a:rPr sz="1800" spc="155" dirty="0" smtClean="0">
                <a:latin typeface="Microsoft JhengHei"/>
                <a:cs typeface="Microsoft JhengHei"/>
              </a:rPr>
              <a:t>字符串迭代</a:t>
            </a:r>
            <a:endParaRPr sz="1800" dirty="0">
              <a:latin typeface="Microsoft JhengHei"/>
              <a:cs typeface="Microsoft JhengHei"/>
            </a:endParaRPr>
          </a:p>
        </p:txBody>
      </p:sp>
    </p:spTree>
    <p:extLst>
      <p:ext uri="{BB962C8B-B14F-4D97-AF65-F5344CB8AC3E}">
        <p14:creationId xmlns:p14="http://schemas.microsoft.com/office/powerpoint/2010/main" val="327192744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pc="-45" dirty="0">
                <a:latin typeface="华文新魏" panose="02010800040101010101" pitchFamily="2" charset="-122"/>
                <a:ea typeface="华文新魏" panose="02010800040101010101" pitchFamily="2" charset="-122"/>
                <a:cs typeface="Microsoft JhengHei"/>
              </a:rPr>
              <a:t>内置的字符串处理方法</a:t>
            </a:r>
          </a:p>
        </p:txBody>
      </p:sp>
      <p:sp>
        <p:nvSpPr>
          <p:cNvPr id="6" name="object 6"/>
          <p:cNvSpPr/>
          <p:nvPr/>
        </p:nvSpPr>
        <p:spPr>
          <a:xfrm>
            <a:off x="1763776" y="1895462"/>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7" name="object 7"/>
          <p:cNvSpPr/>
          <p:nvPr/>
        </p:nvSpPr>
        <p:spPr>
          <a:xfrm>
            <a:off x="3602101" y="1895462"/>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8" name="object 8"/>
          <p:cNvSpPr/>
          <p:nvPr/>
        </p:nvSpPr>
        <p:spPr>
          <a:xfrm>
            <a:off x="1763776" y="2124062"/>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9" name="object 9"/>
          <p:cNvSpPr/>
          <p:nvPr/>
        </p:nvSpPr>
        <p:spPr>
          <a:xfrm>
            <a:off x="3602101" y="2124062"/>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10" name="object 10"/>
          <p:cNvSpPr/>
          <p:nvPr/>
        </p:nvSpPr>
        <p:spPr>
          <a:xfrm>
            <a:off x="1763776" y="2352662"/>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11" name="object 11"/>
          <p:cNvSpPr/>
          <p:nvPr/>
        </p:nvSpPr>
        <p:spPr>
          <a:xfrm>
            <a:off x="3602101" y="2352662"/>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1763776" y="2581389"/>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3602101" y="2581389"/>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14" name="object 14"/>
          <p:cNvSpPr/>
          <p:nvPr/>
        </p:nvSpPr>
        <p:spPr>
          <a:xfrm>
            <a:off x="1763776" y="2809976"/>
            <a:ext cx="1838325" cy="274345"/>
          </a:xfrm>
          <a:custGeom>
            <a:avLst/>
            <a:gdLst/>
            <a:ahLst/>
            <a:cxnLst/>
            <a:rect l="l" t="t" r="r" b="b"/>
            <a:pathLst>
              <a:path w="1838325" h="274345">
                <a:moveTo>
                  <a:pt x="0" y="274345"/>
                </a:moveTo>
                <a:lnTo>
                  <a:pt x="1838325" y="274345"/>
                </a:lnTo>
                <a:lnTo>
                  <a:pt x="1838325" y="0"/>
                </a:lnTo>
                <a:lnTo>
                  <a:pt x="0" y="0"/>
                </a:lnTo>
                <a:lnTo>
                  <a:pt x="0" y="274345"/>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3602101" y="2809976"/>
            <a:ext cx="3357499" cy="274345"/>
          </a:xfrm>
          <a:custGeom>
            <a:avLst/>
            <a:gdLst/>
            <a:ahLst/>
            <a:cxnLst/>
            <a:rect l="l" t="t" r="r" b="b"/>
            <a:pathLst>
              <a:path w="3357499" h="274345">
                <a:moveTo>
                  <a:pt x="0" y="274345"/>
                </a:moveTo>
                <a:lnTo>
                  <a:pt x="3357499" y="274345"/>
                </a:lnTo>
                <a:lnTo>
                  <a:pt x="3357499" y="0"/>
                </a:lnTo>
                <a:lnTo>
                  <a:pt x="0" y="0"/>
                </a:lnTo>
                <a:lnTo>
                  <a:pt x="0" y="274345"/>
                </a:lnTo>
                <a:close/>
              </a:path>
            </a:pathLst>
          </a:custGeom>
          <a:solidFill>
            <a:srgbClr val="FFFFFF"/>
          </a:solidFill>
        </p:spPr>
        <p:txBody>
          <a:bodyPr wrap="square" lIns="0" tIns="0" rIns="0" bIns="0" rtlCol="0">
            <a:noAutofit/>
          </a:bodyPr>
          <a:lstStyle/>
          <a:p>
            <a:endParaRPr/>
          </a:p>
        </p:txBody>
      </p:sp>
      <p:sp>
        <p:nvSpPr>
          <p:cNvPr id="16" name="object 16"/>
          <p:cNvSpPr/>
          <p:nvPr/>
        </p:nvSpPr>
        <p:spPr>
          <a:xfrm>
            <a:off x="1763776" y="3084309"/>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17" name="object 17"/>
          <p:cNvSpPr/>
          <p:nvPr/>
        </p:nvSpPr>
        <p:spPr>
          <a:xfrm>
            <a:off x="3602101" y="3084309"/>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18" name="object 18"/>
          <p:cNvSpPr/>
          <p:nvPr/>
        </p:nvSpPr>
        <p:spPr>
          <a:xfrm>
            <a:off x="1763776" y="3312909"/>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19" name="object 19"/>
          <p:cNvSpPr/>
          <p:nvPr/>
        </p:nvSpPr>
        <p:spPr>
          <a:xfrm>
            <a:off x="3602101" y="3312909"/>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20" name="object 20"/>
          <p:cNvSpPr/>
          <p:nvPr/>
        </p:nvSpPr>
        <p:spPr>
          <a:xfrm>
            <a:off x="1763776" y="3541509"/>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21" name="object 21"/>
          <p:cNvSpPr/>
          <p:nvPr/>
        </p:nvSpPr>
        <p:spPr>
          <a:xfrm>
            <a:off x="3602101" y="3541509"/>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22" name="object 22"/>
          <p:cNvSpPr/>
          <p:nvPr/>
        </p:nvSpPr>
        <p:spPr>
          <a:xfrm>
            <a:off x="1763776" y="3770109"/>
            <a:ext cx="1838325" cy="257187"/>
          </a:xfrm>
          <a:custGeom>
            <a:avLst/>
            <a:gdLst/>
            <a:ahLst/>
            <a:cxnLst/>
            <a:rect l="l" t="t" r="r" b="b"/>
            <a:pathLst>
              <a:path w="1838325" h="257187">
                <a:moveTo>
                  <a:pt x="0" y="257187"/>
                </a:moveTo>
                <a:lnTo>
                  <a:pt x="1838325" y="257187"/>
                </a:lnTo>
                <a:lnTo>
                  <a:pt x="1838325" y="0"/>
                </a:lnTo>
                <a:lnTo>
                  <a:pt x="0" y="0"/>
                </a:lnTo>
                <a:lnTo>
                  <a:pt x="0" y="257187"/>
                </a:lnTo>
                <a:close/>
              </a:path>
            </a:pathLst>
          </a:custGeom>
          <a:solidFill>
            <a:srgbClr val="FFFFFF"/>
          </a:solidFill>
        </p:spPr>
        <p:txBody>
          <a:bodyPr wrap="square" lIns="0" tIns="0" rIns="0" bIns="0" rtlCol="0">
            <a:noAutofit/>
          </a:bodyPr>
          <a:lstStyle/>
          <a:p>
            <a:endParaRPr/>
          </a:p>
        </p:txBody>
      </p:sp>
      <p:sp>
        <p:nvSpPr>
          <p:cNvPr id="23" name="object 23"/>
          <p:cNvSpPr/>
          <p:nvPr/>
        </p:nvSpPr>
        <p:spPr>
          <a:xfrm>
            <a:off x="3602101" y="3770109"/>
            <a:ext cx="3357499" cy="257187"/>
          </a:xfrm>
          <a:custGeom>
            <a:avLst/>
            <a:gdLst/>
            <a:ahLst/>
            <a:cxnLst/>
            <a:rect l="l" t="t" r="r" b="b"/>
            <a:pathLst>
              <a:path w="3357499" h="257187">
                <a:moveTo>
                  <a:pt x="0" y="257187"/>
                </a:moveTo>
                <a:lnTo>
                  <a:pt x="3357499" y="257187"/>
                </a:lnTo>
                <a:lnTo>
                  <a:pt x="3357499" y="0"/>
                </a:lnTo>
                <a:lnTo>
                  <a:pt x="0" y="0"/>
                </a:lnTo>
                <a:lnTo>
                  <a:pt x="0" y="257187"/>
                </a:lnTo>
                <a:close/>
              </a:path>
            </a:pathLst>
          </a:custGeom>
          <a:solidFill>
            <a:srgbClr val="FFFFFF"/>
          </a:solidFill>
        </p:spPr>
        <p:txBody>
          <a:bodyPr wrap="square" lIns="0" tIns="0" rIns="0" bIns="0" rtlCol="0">
            <a:noAutofit/>
          </a:bodyPr>
          <a:lstStyle/>
          <a:p>
            <a:endParaRPr/>
          </a:p>
        </p:txBody>
      </p:sp>
      <p:sp>
        <p:nvSpPr>
          <p:cNvPr id="24" name="object 24"/>
          <p:cNvSpPr/>
          <p:nvPr/>
        </p:nvSpPr>
        <p:spPr>
          <a:xfrm>
            <a:off x="1763776" y="4027284"/>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25" name="object 25"/>
          <p:cNvSpPr/>
          <p:nvPr/>
        </p:nvSpPr>
        <p:spPr>
          <a:xfrm>
            <a:off x="3602101" y="4027284"/>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26" name="object 26"/>
          <p:cNvSpPr/>
          <p:nvPr/>
        </p:nvSpPr>
        <p:spPr>
          <a:xfrm>
            <a:off x="1763776" y="4255998"/>
            <a:ext cx="1838325" cy="457225"/>
          </a:xfrm>
          <a:custGeom>
            <a:avLst/>
            <a:gdLst/>
            <a:ahLst/>
            <a:cxnLst/>
            <a:rect l="l" t="t" r="r" b="b"/>
            <a:pathLst>
              <a:path w="1838325" h="457225">
                <a:moveTo>
                  <a:pt x="0" y="457225"/>
                </a:moveTo>
                <a:lnTo>
                  <a:pt x="1838325" y="457225"/>
                </a:lnTo>
                <a:lnTo>
                  <a:pt x="1838325" y="0"/>
                </a:lnTo>
                <a:lnTo>
                  <a:pt x="0" y="0"/>
                </a:lnTo>
                <a:lnTo>
                  <a:pt x="0" y="457225"/>
                </a:lnTo>
                <a:close/>
              </a:path>
            </a:pathLst>
          </a:custGeom>
          <a:solidFill>
            <a:srgbClr val="FFFFFF"/>
          </a:solidFill>
        </p:spPr>
        <p:txBody>
          <a:bodyPr wrap="square" lIns="0" tIns="0" rIns="0" bIns="0" rtlCol="0">
            <a:noAutofit/>
          </a:bodyPr>
          <a:lstStyle/>
          <a:p>
            <a:endParaRPr/>
          </a:p>
        </p:txBody>
      </p:sp>
      <p:sp>
        <p:nvSpPr>
          <p:cNvPr id="27" name="object 27"/>
          <p:cNvSpPr/>
          <p:nvPr/>
        </p:nvSpPr>
        <p:spPr>
          <a:xfrm>
            <a:off x="3602101" y="4255998"/>
            <a:ext cx="3357499" cy="457225"/>
          </a:xfrm>
          <a:custGeom>
            <a:avLst/>
            <a:gdLst/>
            <a:ahLst/>
            <a:cxnLst/>
            <a:rect l="l" t="t" r="r" b="b"/>
            <a:pathLst>
              <a:path w="3357499" h="457225">
                <a:moveTo>
                  <a:pt x="0" y="457225"/>
                </a:moveTo>
                <a:lnTo>
                  <a:pt x="3357499" y="457225"/>
                </a:lnTo>
                <a:lnTo>
                  <a:pt x="3357499" y="0"/>
                </a:lnTo>
                <a:lnTo>
                  <a:pt x="0" y="0"/>
                </a:lnTo>
                <a:lnTo>
                  <a:pt x="0" y="457225"/>
                </a:lnTo>
                <a:close/>
              </a:path>
            </a:pathLst>
          </a:custGeom>
          <a:solidFill>
            <a:srgbClr val="FFFFFF"/>
          </a:solidFill>
        </p:spPr>
        <p:txBody>
          <a:bodyPr wrap="square" lIns="0" tIns="0" rIns="0" bIns="0" rtlCol="0">
            <a:noAutofit/>
          </a:bodyPr>
          <a:lstStyle/>
          <a:p>
            <a:endParaRPr/>
          </a:p>
        </p:txBody>
      </p:sp>
      <p:sp>
        <p:nvSpPr>
          <p:cNvPr id="28" name="object 28"/>
          <p:cNvSpPr/>
          <p:nvPr/>
        </p:nvSpPr>
        <p:spPr>
          <a:xfrm>
            <a:off x="1763776" y="4713211"/>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29" name="object 29"/>
          <p:cNvSpPr/>
          <p:nvPr/>
        </p:nvSpPr>
        <p:spPr>
          <a:xfrm>
            <a:off x="3602101" y="4713211"/>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30" name="object 30"/>
          <p:cNvSpPr/>
          <p:nvPr/>
        </p:nvSpPr>
        <p:spPr>
          <a:xfrm>
            <a:off x="1763776" y="4941798"/>
            <a:ext cx="1838325" cy="457225"/>
          </a:xfrm>
          <a:custGeom>
            <a:avLst/>
            <a:gdLst/>
            <a:ahLst/>
            <a:cxnLst/>
            <a:rect l="l" t="t" r="r" b="b"/>
            <a:pathLst>
              <a:path w="1838325" h="457225">
                <a:moveTo>
                  <a:pt x="0" y="457225"/>
                </a:moveTo>
                <a:lnTo>
                  <a:pt x="1838325" y="457225"/>
                </a:lnTo>
                <a:lnTo>
                  <a:pt x="1838325" y="0"/>
                </a:lnTo>
                <a:lnTo>
                  <a:pt x="0" y="0"/>
                </a:lnTo>
                <a:lnTo>
                  <a:pt x="0" y="457225"/>
                </a:lnTo>
                <a:close/>
              </a:path>
            </a:pathLst>
          </a:custGeom>
          <a:solidFill>
            <a:srgbClr val="FFFFFF"/>
          </a:solidFill>
        </p:spPr>
        <p:txBody>
          <a:bodyPr wrap="square" lIns="0" tIns="0" rIns="0" bIns="0" rtlCol="0">
            <a:noAutofit/>
          </a:bodyPr>
          <a:lstStyle/>
          <a:p>
            <a:endParaRPr/>
          </a:p>
        </p:txBody>
      </p:sp>
      <p:sp>
        <p:nvSpPr>
          <p:cNvPr id="31" name="object 31"/>
          <p:cNvSpPr/>
          <p:nvPr/>
        </p:nvSpPr>
        <p:spPr>
          <a:xfrm>
            <a:off x="3602101" y="4941798"/>
            <a:ext cx="3357499" cy="457225"/>
          </a:xfrm>
          <a:custGeom>
            <a:avLst/>
            <a:gdLst/>
            <a:ahLst/>
            <a:cxnLst/>
            <a:rect l="l" t="t" r="r" b="b"/>
            <a:pathLst>
              <a:path w="3357499" h="457225">
                <a:moveTo>
                  <a:pt x="0" y="457225"/>
                </a:moveTo>
                <a:lnTo>
                  <a:pt x="3357499" y="457225"/>
                </a:lnTo>
                <a:lnTo>
                  <a:pt x="3357499" y="0"/>
                </a:lnTo>
                <a:lnTo>
                  <a:pt x="0" y="0"/>
                </a:lnTo>
                <a:lnTo>
                  <a:pt x="0" y="457225"/>
                </a:lnTo>
                <a:close/>
              </a:path>
            </a:pathLst>
          </a:custGeom>
          <a:solidFill>
            <a:srgbClr val="FFFFFF"/>
          </a:solidFill>
        </p:spPr>
        <p:txBody>
          <a:bodyPr wrap="square" lIns="0" tIns="0" rIns="0" bIns="0" rtlCol="0">
            <a:noAutofit/>
          </a:bodyPr>
          <a:lstStyle/>
          <a:p>
            <a:endParaRPr/>
          </a:p>
        </p:txBody>
      </p:sp>
      <p:sp>
        <p:nvSpPr>
          <p:cNvPr id="32" name="object 32"/>
          <p:cNvSpPr/>
          <p:nvPr/>
        </p:nvSpPr>
        <p:spPr>
          <a:xfrm>
            <a:off x="1763776" y="5399036"/>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33" name="object 33"/>
          <p:cNvSpPr/>
          <p:nvPr/>
        </p:nvSpPr>
        <p:spPr>
          <a:xfrm>
            <a:off x="3602101" y="5399036"/>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34" name="object 34"/>
          <p:cNvSpPr/>
          <p:nvPr/>
        </p:nvSpPr>
        <p:spPr>
          <a:xfrm>
            <a:off x="1763776" y="5627649"/>
            <a:ext cx="1838325" cy="228612"/>
          </a:xfrm>
          <a:custGeom>
            <a:avLst/>
            <a:gdLst/>
            <a:ahLst/>
            <a:cxnLst/>
            <a:rect l="l" t="t" r="r" b="b"/>
            <a:pathLst>
              <a:path w="1838325" h="228612">
                <a:moveTo>
                  <a:pt x="0" y="228612"/>
                </a:moveTo>
                <a:lnTo>
                  <a:pt x="1838325" y="228612"/>
                </a:lnTo>
                <a:lnTo>
                  <a:pt x="1838325" y="0"/>
                </a:lnTo>
                <a:lnTo>
                  <a:pt x="0" y="0"/>
                </a:lnTo>
                <a:lnTo>
                  <a:pt x="0" y="228612"/>
                </a:lnTo>
                <a:close/>
              </a:path>
            </a:pathLst>
          </a:custGeom>
          <a:solidFill>
            <a:srgbClr val="FFFFFF"/>
          </a:solidFill>
        </p:spPr>
        <p:txBody>
          <a:bodyPr wrap="square" lIns="0" tIns="0" rIns="0" bIns="0" rtlCol="0">
            <a:noAutofit/>
          </a:bodyPr>
          <a:lstStyle/>
          <a:p>
            <a:endParaRPr/>
          </a:p>
        </p:txBody>
      </p:sp>
      <p:sp>
        <p:nvSpPr>
          <p:cNvPr id="35" name="object 35"/>
          <p:cNvSpPr/>
          <p:nvPr/>
        </p:nvSpPr>
        <p:spPr>
          <a:xfrm>
            <a:off x="3602101" y="5627649"/>
            <a:ext cx="3357499" cy="228612"/>
          </a:xfrm>
          <a:custGeom>
            <a:avLst/>
            <a:gdLst/>
            <a:ahLst/>
            <a:cxnLst/>
            <a:rect l="l" t="t" r="r" b="b"/>
            <a:pathLst>
              <a:path w="3357499" h="228612">
                <a:moveTo>
                  <a:pt x="0" y="228612"/>
                </a:moveTo>
                <a:lnTo>
                  <a:pt x="3357499" y="228612"/>
                </a:lnTo>
                <a:lnTo>
                  <a:pt x="3357499" y="0"/>
                </a:lnTo>
                <a:lnTo>
                  <a:pt x="0" y="0"/>
                </a:lnTo>
                <a:lnTo>
                  <a:pt x="0" y="228612"/>
                </a:lnTo>
                <a:close/>
              </a:path>
            </a:pathLst>
          </a:custGeom>
          <a:solidFill>
            <a:srgbClr val="FFFFFF"/>
          </a:solidFill>
        </p:spPr>
        <p:txBody>
          <a:bodyPr wrap="square" lIns="0" tIns="0" rIns="0" bIns="0" rtlCol="0">
            <a:noAutofit/>
          </a:bodyPr>
          <a:lstStyle/>
          <a:p>
            <a:endParaRPr/>
          </a:p>
        </p:txBody>
      </p:sp>
      <p:sp>
        <p:nvSpPr>
          <p:cNvPr id="36" name="object 36"/>
          <p:cNvSpPr/>
          <p:nvPr/>
        </p:nvSpPr>
        <p:spPr>
          <a:xfrm>
            <a:off x="1763776" y="5856261"/>
            <a:ext cx="1838325" cy="457225"/>
          </a:xfrm>
          <a:custGeom>
            <a:avLst/>
            <a:gdLst/>
            <a:ahLst/>
            <a:cxnLst/>
            <a:rect l="l" t="t" r="r" b="b"/>
            <a:pathLst>
              <a:path w="1838325" h="457225">
                <a:moveTo>
                  <a:pt x="0" y="457225"/>
                </a:moveTo>
                <a:lnTo>
                  <a:pt x="1838325" y="457225"/>
                </a:lnTo>
                <a:lnTo>
                  <a:pt x="1838325" y="0"/>
                </a:lnTo>
                <a:lnTo>
                  <a:pt x="0" y="0"/>
                </a:lnTo>
                <a:lnTo>
                  <a:pt x="0" y="457225"/>
                </a:lnTo>
                <a:close/>
              </a:path>
            </a:pathLst>
          </a:custGeom>
          <a:solidFill>
            <a:srgbClr val="FFFFFF"/>
          </a:solidFill>
        </p:spPr>
        <p:txBody>
          <a:bodyPr wrap="square" lIns="0" tIns="0" rIns="0" bIns="0" rtlCol="0">
            <a:noAutofit/>
          </a:bodyPr>
          <a:lstStyle/>
          <a:p>
            <a:endParaRPr/>
          </a:p>
        </p:txBody>
      </p:sp>
      <p:sp>
        <p:nvSpPr>
          <p:cNvPr id="37" name="object 37"/>
          <p:cNvSpPr/>
          <p:nvPr/>
        </p:nvSpPr>
        <p:spPr>
          <a:xfrm>
            <a:off x="3602101" y="5856261"/>
            <a:ext cx="3357499" cy="457225"/>
          </a:xfrm>
          <a:custGeom>
            <a:avLst/>
            <a:gdLst/>
            <a:ahLst/>
            <a:cxnLst/>
            <a:rect l="l" t="t" r="r" b="b"/>
            <a:pathLst>
              <a:path w="3357499" h="457225">
                <a:moveTo>
                  <a:pt x="0" y="457225"/>
                </a:moveTo>
                <a:lnTo>
                  <a:pt x="3357499" y="457225"/>
                </a:lnTo>
                <a:lnTo>
                  <a:pt x="3357499" y="0"/>
                </a:lnTo>
                <a:lnTo>
                  <a:pt x="0" y="0"/>
                </a:lnTo>
                <a:lnTo>
                  <a:pt x="0" y="457225"/>
                </a:lnTo>
                <a:close/>
              </a:path>
            </a:pathLst>
          </a:custGeom>
          <a:solidFill>
            <a:srgbClr val="FFFFFF"/>
          </a:solidFill>
        </p:spPr>
        <p:txBody>
          <a:bodyPr wrap="square" lIns="0" tIns="0" rIns="0" bIns="0" rtlCol="0">
            <a:noAutofit/>
          </a:bodyPr>
          <a:lstStyle/>
          <a:p>
            <a:endParaRPr/>
          </a:p>
        </p:txBody>
      </p:sp>
      <p:graphicFrame>
        <p:nvGraphicFramePr>
          <p:cNvPr id="38" name="object 38"/>
          <p:cNvGraphicFramePr>
            <a:graphicFrameLocks noGrp="1"/>
          </p:cNvGraphicFramePr>
          <p:nvPr>
            <p:extLst/>
          </p:nvPr>
        </p:nvGraphicFramePr>
        <p:xfrm>
          <a:off x="152400" y="1017586"/>
          <a:ext cx="8853488" cy="5511608"/>
        </p:xfrm>
        <a:graphic>
          <a:graphicData uri="http://schemas.openxmlformats.org/drawingml/2006/table">
            <a:tbl>
              <a:tblPr firstRow="1" bandRow="1">
                <a:tableStyleId>{2D5ABB26-0587-4C30-8999-92F81FD0307C}</a:tableStyleId>
              </a:tblPr>
              <a:tblGrid>
                <a:gridCol w="3132436">
                  <a:extLst>
                    <a:ext uri="{9D8B030D-6E8A-4147-A177-3AD203B41FA5}">
                      <a16:colId xmlns:a16="http://schemas.microsoft.com/office/drawing/2014/main" val="20000"/>
                    </a:ext>
                  </a:extLst>
                </a:gridCol>
                <a:gridCol w="5721052">
                  <a:extLst>
                    <a:ext uri="{9D8B030D-6E8A-4147-A177-3AD203B41FA5}">
                      <a16:colId xmlns:a16="http://schemas.microsoft.com/office/drawing/2014/main" val="20001"/>
                    </a:ext>
                  </a:extLst>
                </a:gridCol>
              </a:tblGrid>
              <a:tr h="240261">
                <a:tc>
                  <a:txBody>
                    <a:bodyPr/>
                    <a:lstStyle/>
                    <a:p>
                      <a:pPr marL="6985" algn="ctr">
                        <a:lnSpc>
                          <a:spcPct val="100000"/>
                        </a:lnSpc>
                      </a:pPr>
                      <a:r>
                        <a:rPr sz="1600" dirty="0" smtClean="0">
                          <a:latin typeface="Adobe 黑体 Std R"/>
                          <a:cs typeface="Adobe 黑体 Std R"/>
                        </a:rPr>
                        <a:t>方法</a:t>
                      </a:r>
                      <a:endParaRPr sz="1600" dirty="0">
                        <a:latin typeface="Adobe 黑体 Std R"/>
                        <a:cs typeface="Adobe 黑体 Std R"/>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R="5080" algn="ctr">
                        <a:lnSpc>
                          <a:spcPct val="100000"/>
                        </a:lnSpc>
                      </a:pPr>
                      <a:r>
                        <a:rPr sz="1600" dirty="0" smtClean="0">
                          <a:latin typeface="Adobe 黑体 Std R"/>
                          <a:cs typeface="Adobe 黑体 Std R"/>
                        </a:rPr>
                        <a:t>描述</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D9D9D9"/>
                    </a:solidFill>
                  </a:tcPr>
                </a:tc>
                <a:extLst>
                  <a:ext uri="{0D108BD9-81ED-4DB2-BD59-A6C34878D82A}">
                    <a16:rowId xmlns:a16="http://schemas.microsoft.com/office/drawing/2014/main" val="10000"/>
                  </a:ext>
                </a:extLst>
              </a:tr>
              <a:tr h="240261">
                <a:tc>
                  <a:txBody>
                    <a:bodyPr/>
                    <a:lstStyle/>
                    <a:p>
                      <a:pPr marL="5715" algn="ctr">
                        <a:lnSpc>
                          <a:spcPct val="100000"/>
                        </a:lnSpc>
                      </a:pPr>
                      <a:r>
                        <a:rPr sz="1600" spc="-5" dirty="0" smtClean="0">
                          <a:latin typeface="Times New Roman"/>
                          <a:cs typeface="Times New Roman"/>
                        </a:rPr>
                        <a:t>s</a:t>
                      </a:r>
                      <a:r>
                        <a:rPr sz="1600" spc="0" dirty="0" smtClean="0">
                          <a:latin typeface="Times New Roman"/>
                          <a:cs typeface="Times New Roman"/>
                        </a:rPr>
                        <a:t>tr.lo</a:t>
                      </a:r>
                      <a:r>
                        <a:rPr sz="1600" spc="-25" dirty="0" smtClean="0">
                          <a:latin typeface="Times New Roman"/>
                          <a:cs typeface="Times New Roman"/>
                        </a:rPr>
                        <a:t>w</a:t>
                      </a:r>
                      <a:r>
                        <a:rPr sz="1600" spc="0" dirty="0" smtClean="0">
                          <a:latin typeface="Times New Roman"/>
                          <a:cs typeface="Times New Roman"/>
                        </a:rPr>
                        <a:t>e</a:t>
                      </a:r>
                      <a:r>
                        <a:rPr sz="1600" spc="5" dirty="0" smtClean="0">
                          <a:latin typeface="Times New Roman"/>
                          <a:cs typeface="Times New Roman"/>
                        </a:rPr>
                        <a:t>r</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返回字符串</a:t>
                      </a:r>
                      <a:r>
                        <a:rPr sz="1600" spc="-5" dirty="0" smtClean="0">
                          <a:latin typeface="Times New Roman"/>
                          <a:cs typeface="Times New Roman"/>
                        </a:rPr>
                        <a:t>s</a:t>
                      </a:r>
                      <a:r>
                        <a:rPr sz="1600" spc="0" dirty="0" smtClean="0">
                          <a:latin typeface="Times New Roman"/>
                          <a:cs typeface="Times New Roman"/>
                        </a:rPr>
                        <a:t>tr</a:t>
                      </a:r>
                      <a:r>
                        <a:rPr sz="1600" spc="0" dirty="0" smtClean="0">
                          <a:latin typeface="Adobe 黑体 Std R"/>
                          <a:cs typeface="Adobe 黑体 Std R"/>
                        </a:rPr>
                        <a:t>的副本，全部字符小写</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40261">
                <a:tc>
                  <a:txBody>
                    <a:bodyPr/>
                    <a:lstStyle/>
                    <a:p>
                      <a:pPr marL="5715" algn="ctr">
                        <a:lnSpc>
                          <a:spcPct val="100000"/>
                        </a:lnSpc>
                      </a:pPr>
                      <a:r>
                        <a:rPr sz="1600" spc="-5" dirty="0" smtClean="0">
                          <a:latin typeface="Times New Roman"/>
                          <a:cs typeface="Times New Roman"/>
                        </a:rPr>
                        <a:t>s</a:t>
                      </a:r>
                      <a:r>
                        <a:rPr sz="1600" spc="0" dirty="0" smtClean="0">
                          <a:latin typeface="Times New Roman"/>
                          <a:cs typeface="Times New Roman"/>
                        </a:rPr>
                        <a:t>tr.</a:t>
                      </a:r>
                      <a:r>
                        <a:rPr sz="1600" spc="-10" dirty="0" smtClean="0">
                          <a:latin typeface="Times New Roman"/>
                          <a:cs typeface="Times New Roman"/>
                        </a:rPr>
                        <a:t>u</a:t>
                      </a:r>
                      <a:r>
                        <a:rPr sz="1600" spc="5" dirty="0" smtClean="0">
                          <a:latin typeface="Times New Roman"/>
                          <a:cs typeface="Times New Roman"/>
                        </a:rPr>
                        <a:t>pp</a:t>
                      </a:r>
                      <a:r>
                        <a:rPr sz="1600" spc="0" dirty="0" smtClean="0">
                          <a:latin typeface="Times New Roman"/>
                          <a:cs typeface="Times New Roman"/>
                        </a:rPr>
                        <a:t>e</a:t>
                      </a:r>
                      <a:r>
                        <a:rPr sz="1600" spc="5" dirty="0" smtClean="0">
                          <a:latin typeface="Times New Roman"/>
                          <a:cs typeface="Times New Roman"/>
                        </a:rPr>
                        <a:t>r</a:t>
                      </a:r>
                      <a:r>
                        <a:rPr sz="1600" spc="0" dirty="0" smtClean="0">
                          <a:latin typeface="Times New Roman"/>
                          <a:cs typeface="Times New Roman"/>
                        </a:rPr>
                        <a:t>()</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返回字符串</a:t>
                      </a:r>
                      <a:r>
                        <a:rPr sz="1600" spc="-5" dirty="0" smtClean="0">
                          <a:latin typeface="Times New Roman"/>
                          <a:cs typeface="Times New Roman"/>
                        </a:rPr>
                        <a:t>s</a:t>
                      </a:r>
                      <a:r>
                        <a:rPr sz="1600" spc="0" dirty="0" smtClean="0">
                          <a:latin typeface="Times New Roman"/>
                          <a:cs typeface="Times New Roman"/>
                        </a:rPr>
                        <a:t>tr</a:t>
                      </a:r>
                      <a:r>
                        <a:rPr sz="1600" spc="0" dirty="0" smtClean="0">
                          <a:latin typeface="Adobe 黑体 Std R"/>
                          <a:cs typeface="Adobe 黑体 Std R"/>
                        </a:rPr>
                        <a:t>的副本，全部字符大写</a:t>
                      </a:r>
                      <a:endParaRPr sz="16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40261">
                <a:tc>
                  <a:txBody>
                    <a:bodyPr/>
                    <a:lstStyle/>
                    <a:p>
                      <a:pPr marL="611505">
                        <a:lnSpc>
                          <a:spcPct val="100000"/>
                        </a:lnSpc>
                      </a:pPr>
                      <a:r>
                        <a:rPr sz="1600" spc="-5" dirty="0" smtClean="0">
                          <a:latin typeface="Times New Roman"/>
                          <a:cs typeface="Times New Roman"/>
                        </a:rPr>
                        <a:t>s</a:t>
                      </a:r>
                      <a:r>
                        <a:rPr sz="1600" spc="0" dirty="0" smtClean="0">
                          <a:latin typeface="Times New Roman"/>
                          <a:cs typeface="Times New Roman"/>
                        </a:rPr>
                        <a:t>tr.i</a:t>
                      </a:r>
                      <a:r>
                        <a:rPr sz="1600" spc="-5" dirty="0" smtClean="0">
                          <a:latin typeface="Times New Roman"/>
                          <a:cs typeface="Times New Roman"/>
                        </a:rPr>
                        <a:t>s</a:t>
                      </a:r>
                      <a:r>
                        <a:rPr sz="1600" spc="0" dirty="0" smtClean="0">
                          <a:latin typeface="Times New Roman"/>
                          <a:cs typeface="Times New Roman"/>
                        </a:rPr>
                        <a:t>lo</a:t>
                      </a:r>
                      <a:r>
                        <a:rPr sz="1600" spc="-25" dirty="0" smtClean="0">
                          <a:latin typeface="Times New Roman"/>
                          <a:cs typeface="Times New Roman"/>
                        </a:rPr>
                        <a:t>w</a:t>
                      </a:r>
                      <a:r>
                        <a:rPr sz="1600" spc="0" dirty="0" smtClean="0">
                          <a:latin typeface="Times New Roman"/>
                          <a:cs typeface="Times New Roman"/>
                        </a:rPr>
                        <a:t>e</a:t>
                      </a:r>
                      <a:r>
                        <a:rPr sz="1600" spc="5" dirty="0" smtClean="0">
                          <a:latin typeface="Times New Roman"/>
                          <a:cs typeface="Times New Roman"/>
                        </a:rPr>
                        <a:t>r</a:t>
                      </a:r>
                      <a:r>
                        <a:rPr sz="1600" spc="0" dirty="0" smtClean="0">
                          <a:latin typeface="Times New Roman"/>
                          <a:cs typeface="Times New Roman"/>
                        </a:rPr>
                        <a:t>()</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当</a:t>
                      </a:r>
                      <a:r>
                        <a:rPr sz="1600" spc="-5" dirty="0" smtClean="0">
                          <a:latin typeface="Times New Roman"/>
                          <a:cs typeface="Times New Roman"/>
                        </a:rPr>
                        <a:t>s</a:t>
                      </a:r>
                      <a:r>
                        <a:rPr sz="1600" spc="0" dirty="0" smtClean="0">
                          <a:latin typeface="Times New Roman"/>
                          <a:cs typeface="Times New Roman"/>
                        </a:rPr>
                        <a:t>tr</a:t>
                      </a:r>
                      <a:r>
                        <a:rPr sz="1600" spc="0" dirty="0" smtClean="0">
                          <a:latin typeface="Adobe 黑体 Std R"/>
                          <a:cs typeface="Adobe 黑体 Std R"/>
                        </a:rPr>
                        <a:t>所有字符都是小写时，返回</a:t>
                      </a:r>
                      <a:r>
                        <a:rPr sz="1600" spc="15" dirty="0" smtClean="0">
                          <a:latin typeface="Times New Roman"/>
                          <a:cs typeface="Times New Roman"/>
                        </a:rPr>
                        <a:t>T</a:t>
                      </a:r>
                      <a:r>
                        <a:rPr sz="1600" spc="0" dirty="0" smtClean="0">
                          <a:latin typeface="Times New Roman"/>
                          <a:cs typeface="Times New Roman"/>
                        </a:rPr>
                        <a:t>r</a:t>
                      </a:r>
                      <a:r>
                        <a:rPr sz="1600" spc="-10" dirty="0" smtClean="0">
                          <a:latin typeface="Times New Roman"/>
                          <a:cs typeface="Times New Roman"/>
                        </a:rPr>
                        <a:t>u</a:t>
                      </a:r>
                      <a:r>
                        <a:rPr sz="1600" spc="0" dirty="0" smtClean="0">
                          <a:latin typeface="Times New Roman"/>
                          <a:cs typeface="Times New Roman"/>
                        </a:rPr>
                        <a:t>e</a:t>
                      </a:r>
                      <a:r>
                        <a:rPr sz="1600" spc="10" dirty="0" smtClean="0">
                          <a:latin typeface="Adobe 黑体 Std R"/>
                          <a:cs typeface="Adobe 黑体 Std R"/>
                        </a:rPr>
                        <a:t>，</a:t>
                      </a:r>
                      <a:r>
                        <a:rPr sz="1600" spc="0" dirty="0" smtClean="0">
                          <a:latin typeface="Adobe 黑体 Std R"/>
                          <a:cs typeface="Adobe 黑体 Std R"/>
                        </a:rPr>
                        <a:t>否则</a:t>
                      </a:r>
                      <a:r>
                        <a:rPr sz="1600" spc="0" dirty="0" smtClean="0">
                          <a:latin typeface="Times New Roman"/>
                          <a:cs typeface="Times New Roman"/>
                        </a:rPr>
                        <a:t>Fa</a:t>
                      </a:r>
                      <a:r>
                        <a:rPr sz="1600" spc="10" dirty="0" smtClean="0">
                          <a:latin typeface="Times New Roman"/>
                          <a:cs typeface="Times New Roman"/>
                        </a:rPr>
                        <a:t>l</a:t>
                      </a:r>
                      <a:r>
                        <a:rPr sz="1600" spc="-5" dirty="0" smtClean="0">
                          <a:latin typeface="Times New Roman"/>
                          <a:cs typeface="Times New Roman"/>
                        </a:rPr>
                        <a:t>s</a:t>
                      </a:r>
                      <a:r>
                        <a:rPr sz="1600" spc="0" dirty="0" smtClean="0">
                          <a:latin typeface="Times New Roman"/>
                          <a:cs typeface="Times New Roman"/>
                        </a:rPr>
                        <a:t>e</a:t>
                      </a:r>
                      <a:endParaRPr sz="16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40394">
                <a:tc>
                  <a:txBody>
                    <a:bodyPr/>
                    <a:lstStyle/>
                    <a:p>
                      <a:pPr marL="529590">
                        <a:lnSpc>
                          <a:spcPct val="100000"/>
                        </a:lnSpc>
                      </a:pPr>
                      <a:r>
                        <a:rPr sz="1600" spc="-5" dirty="0" smtClean="0">
                          <a:latin typeface="Times New Roman"/>
                          <a:cs typeface="Times New Roman"/>
                        </a:rPr>
                        <a:t>s</a:t>
                      </a:r>
                      <a:r>
                        <a:rPr sz="1600" spc="0" dirty="0" smtClean="0">
                          <a:latin typeface="Times New Roman"/>
                          <a:cs typeface="Times New Roman"/>
                        </a:rPr>
                        <a:t>tr.i</a:t>
                      </a:r>
                      <a:r>
                        <a:rPr sz="1600" spc="-5" dirty="0" smtClean="0">
                          <a:latin typeface="Times New Roman"/>
                          <a:cs typeface="Times New Roman"/>
                        </a:rPr>
                        <a:t>s</a:t>
                      </a:r>
                      <a:r>
                        <a:rPr sz="1600" spc="5" dirty="0" smtClean="0">
                          <a:latin typeface="Times New Roman"/>
                          <a:cs typeface="Times New Roman"/>
                        </a:rPr>
                        <a:t>p</a:t>
                      </a:r>
                      <a:r>
                        <a:rPr sz="1600" spc="0" dirty="0" smtClean="0">
                          <a:latin typeface="Times New Roman"/>
                          <a:cs typeface="Times New Roman"/>
                        </a:rPr>
                        <a:t>ri</a:t>
                      </a:r>
                      <a:r>
                        <a:rPr sz="1600" spc="-10" dirty="0" smtClean="0">
                          <a:latin typeface="Times New Roman"/>
                          <a:cs typeface="Times New Roman"/>
                        </a:rPr>
                        <a:t>n</a:t>
                      </a:r>
                      <a:r>
                        <a:rPr sz="1600" spc="0" dirty="0" smtClean="0">
                          <a:latin typeface="Times New Roman"/>
                          <a:cs typeface="Times New Roman"/>
                        </a:rPr>
                        <a:t>ta</a:t>
                      </a:r>
                      <a:r>
                        <a:rPr sz="1600" spc="5" dirty="0" smtClean="0">
                          <a:latin typeface="Times New Roman"/>
                          <a:cs typeface="Times New Roman"/>
                        </a:rPr>
                        <a:t>b</a:t>
                      </a:r>
                      <a:r>
                        <a:rPr sz="1600" spc="0" dirty="0" smtClean="0">
                          <a:latin typeface="Times New Roman"/>
                          <a:cs typeface="Times New Roman"/>
                        </a:rPr>
                        <a:t>le()</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当</a:t>
                      </a:r>
                      <a:r>
                        <a:rPr sz="1600" spc="-5" dirty="0" smtClean="0">
                          <a:latin typeface="Times New Roman"/>
                          <a:cs typeface="Times New Roman"/>
                        </a:rPr>
                        <a:t>s</a:t>
                      </a:r>
                      <a:r>
                        <a:rPr sz="1600" spc="0" dirty="0" smtClean="0">
                          <a:latin typeface="Times New Roman"/>
                          <a:cs typeface="Times New Roman"/>
                        </a:rPr>
                        <a:t>tr</a:t>
                      </a:r>
                      <a:r>
                        <a:rPr sz="1600" spc="0" dirty="0" smtClean="0">
                          <a:latin typeface="Adobe 黑体 Std R"/>
                          <a:cs typeface="Adobe 黑体 Std R"/>
                        </a:rPr>
                        <a:t>所有字符都是可打印的，返回</a:t>
                      </a:r>
                      <a:r>
                        <a:rPr sz="1600" spc="15" dirty="0" smtClean="0">
                          <a:latin typeface="Times New Roman"/>
                          <a:cs typeface="Times New Roman"/>
                        </a:rPr>
                        <a:t>T</a:t>
                      </a:r>
                      <a:r>
                        <a:rPr sz="1600" spc="0" dirty="0" smtClean="0">
                          <a:latin typeface="Times New Roman"/>
                          <a:cs typeface="Times New Roman"/>
                        </a:rPr>
                        <a:t>r</a:t>
                      </a:r>
                      <a:r>
                        <a:rPr sz="1600" spc="-10" dirty="0" smtClean="0">
                          <a:latin typeface="Times New Roman"/>
                          <a:cs typeface="Times New Roman"/>
                        </a:rPr>
                        <a:t>u</a:t>
                      </a:r>
                      <a:r>
                        <a:rPr sz="1600" spc="15" dirty="0" smtClean="0">
                          <a:latin typeface="Times New Roman"/>
                          <a:cs typeface="Times New Roman"/>
                        </a:rPr>
                        <a:t>e</a:t>
                      </a:r>
                      <a:r>
                        <a:rPr sz="1600" spc="0" dirty="0" smtClean="0">
                          <a:latin typeface="Adobe 黑体 Std R"/>
                          <a:cs typeface="Adobe 黑体 Std R"/>
                        </a:rPr>
                        <a:t>，否则</a:t>
                      </a:r>
                      <a:r>
                        <a:rPr sz="1600" spc="5" dirty="0" smtClean="0">
                          <a:latin typeface="Times New Roman"/>
                          <a:cs typeface="Times New Roman"/>
                        </a:rPr>
                        <a:t>F</a:t>
                      </a:r>
                      <a:r>
                        <a:rPr sz="1600" spc="0" dirty="0" smtClean="0">
                          <a:latin typeface="Times New Roman"/>
                          <a:cs typeface="Times New Roman"/>
                        </a:rPr>
                        <a:t>alse</a:t>
                      </a:r>
                      <a:endParaRPr sz="16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8314">
                <a:tc>
                  <a:txBody>
                    <a:bodyPr/>
                    <a:lstStyle/>
                    <a:p>
                      <a:pPr marL="474345">
                        <a:lnSpc>
                          <a:spcPct val="100000"/>
                        </a:lnSpc>
                      </a:pPr>
                      <a:r>
                        <a:rPr sz="1600" spc="-5" dirty="0" smtClean="0">
                          <a:latin typeface="Times New Roman"/>
                          <a:cs typeface="Times New Roman"/>
                        </a:rPr>
                        <a:t>s</a:t>
                      </a:r>
                      <a:r>
                        <a:rPr sz="1600" spc="0" dirty="0" smtClean="0">
                          <a:latin typeface="Times New Roman"/>
                          <a:cs typeface="Times New Roman"/>
                        </a:rPr>
                        <a:t>tr.</a:t>
                      </a:r>
                      <a:r>
                        <a:rPr sz="1600" spc="5" dirty="0" smtClean="0">
                          <a:latin typeface="Times New Roman"/>
                          <a:cs typeface="Times New Roman"/>
                        </a:rPr>
                        <a:t> </a:t>
                      </a:r>
                      <a:r>
                        <a:rPr sz="1600" spc="0" dirty="0" smtClean="0">
                          <a:latin typeface="Calibri"/>
                          <a:cs typeface="Calibri"/>
                        </a:rPr>
                        <a:t>isnumeri</a:t>
                      </a:r>
                      <a:r>
                        <a:rPr sz="1600" spc="-5" dirty="0" smtClean="0">
                          <a:latin typeface="Calibri"/>
                          <a:cs typeface="Calibri"/>
                        </a:rPr>
                        <a:t>c</a:t>
                      </a:r>
                      <a:r>
                        <a:rPr sz="1600" spc="0" dirty="0" smtClean="0">
                          <a:latin typeface="Calibri"/>
                          <a:cs typeface="Calibri"/>
                        </a:rPr>
                        <a:t>()</a:t>
                      </a:r>
                      <a:endParaRPr sz="1600" dirty="0">
                        <a:latin typeface="Calibri"/>
                        <a:cs typeface="Calibri"/>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当</a:t>
                      </a:r>
                      <a:r>
                        <a:rPr sz="1600" spc="-5" dirty="0" smtClean="0">
                          <a:latin typeface="Times New Roman"/>
                          <a:cs typeface="Times New Roman"/>
                        </a:rPr>
                        <a:t>s</a:t>
                      </a:r>
                      <a:r>
                        <a:rPr sz="1600" spc="0" dirty="0" smtClean="0">
                          <a:latin typeface="Times New Roman"/>
                          <a:cs typeface="Times New Roman"/>
                        </a:rPr>
                        <a:t>tr</a:t>
                      </a:r>
                      <a:r>
                        <a:rPr sz="1600" spc="0" dirty="0" smtClean="0">
                          <a:latin typeface="Adobe 黑体 Std R"/>
                          <a:cs typeface="Adobe 黑体 Std R"/>
                        </a:rPr>
                        <a:t>所有字符都是字符时，返回</a:t>
                      </a:r>
                      <a:r>
                        <a:rPr sz="1600" spc="15" dirty="0" smtClean="0">
                          <a:latin typeface="Times New Roman"/>
                          <a:cs typeface="Times New Roman"/>
                        </a:rPr>
                        <a:t>T</a:t>
                      </a:r>
                      <a:r>
                        <a:rPr sz="1600" spc="0" dirty="0" smtClean="0">
                          <a:latin typeface="Times New Roman"/>
                          <a:cs typeface="Times New Roman"/>
                        </a:rPr>
                        <a:t>r</a:t>
                      </a:r>
                      <a:r>
                        <a:rPr sz="1600" spc="-10" dirty="0" smtClean="0">
                          <a:latin typeface="Times New Roman"/>
                          <a:cs typeface="Times New Roman"/>
                        </a:rPr>
                        <a:t>u</a:t>
                      </a:r>
                      <a:r>
                        <a:rPr sz="1600" spc="0" dirty="0" smtClean="0">
                          <a:latin typeface="Times New Roman"/>
                          <a:cs typeface="Times New Roman"/>
                        </a:rPr>
                        <a:t>e</a:t>
                      </a:r>
                      <a:r>
                        <a:rPr sz="1600" spc="10" dirty="0" smtClean="0">
                          <a:latin typeface="Adobe 黑体 Std R"/>
                          <a:cs typeface="Adobe 黑体 Std R"/>
                        </a:rPr>
                        <a:t>，</a:t>
                      </a:r>
                      <a:r>
                        <a:rPr sz="1600" spc="0" dirty="0" smtClean="0">
                          <a:latin typeface="Adobe 黑体 Std R"/>
                          <a:cs typeface="Adobe 黑体 Std R"/>
                        </a:rPr>
                        <a:t>否则</a:t>
                      </a:r>
                      <a:r>
                        <a:rPr sz="1600" spc="0" dirty="0" smtClean="0">
                          <a:latin typeface="Times New Roman"/>
                          <a:cs typeface="Times New Roman"/>
                        </a:rPr>
                        <a:t>Fa</a:t>
                      </a:r>
                      <a:r>
                        <a:rPr sz="1600" spc="10" dirty="0" smtClean="0">
                          <a:latin typeface="Times New Roman"/>
                          <a:cs typeface="Times New Roman"/>
                        </a:rPr>
                        <a:t>l</a:t>
                      </a:r>
                      <a:r>
                        <a:rPr sz="1600" spc="-5" dirty="0" smtClean="0">
                          <a:latin typeface="Times New Roman"/>
                          <a:cs typeface="Times New Roman"/>
                        </a:rPr>
                        <a:t>s</a:t>
                      </a:r>
                      <a:r>
                        <a:rPr sz="1600" spc="0" dirty="0" smtClean="0">
                          <a:latin typeface="Times New Roman"/>
                          <a:cs typeface="Times New Roman"/>
                        </a:rPr>
                        <a:t>e</a:t>
                      </a:r>
                      <a:endParaRPr sz="16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40261">
                <a:tc>
                  <a:txBody>
                    <a:bodyPr/>
                    <a:lstStyle/>
                    <a:p>
                      <a:pPr marL="614680">
                        <a:lnSpc>
                          <a:spcPct val="100000"/>
                        </a:lnSpc>
                      </a:pPr>
                      <a:r>
                        <a:rPr sz="1600" spc="-5" dirty="0" smtClean="0">
                          <a:latin typeface="Times New Roman"/>
                          <a:cs typeface="Times New Roman"/>
                        </a:rPr>
                        <a:t>s</a:t>
                      </a:r>
                      <a:r>
                        <a:rPr sz="1600" spc="0" dirty="0" smtClean="0">
                          <a:latin typeface="Times New Roman"/>
                          <a:cs typeface="Times New Roman"/>
                        </a:rPr>
                        <a:t>tr.i</a:t>
                      </a:r>
                      <a:r>
                        <a:rPr sz="1600" spc="-5" dirty="0" smtClean="0">
                          <a:latin typeface="Times New Roman"/>
                          <a:cs typeface="Times New Roman"/>
                        </a:rPr>
                        <a:t>ss</a:t>
                      </a:r>
                      <a:r>
                        <a:rPr sz="1600" spc="5" dirty="0" smtClean="0">
                          <a:latin typeface="Times New Roman"/>
                          <a:cs typeface="Times New Roman"/>
                        </a:rPr>
                        <a:t>p</a:t>
                      </a:r>
                      <a:r>
                        <a:rPr sz="1600" spc="0" dirty="0" smtClean="0">
                          <a:latin typeface="Times New Roman"/>
                          <a:cs typeface="Times New Roman"/>
                        </a:rPr>
                        <a:t>ace</a:t>
                      </a:r>
                      <a:r>
                        <a:rPr sz="1600" spc="5" dirty="0" smtClean="0">
                          <a:latin typeface="Times New Roman"/>
                          <a:cs typeface="Times New Roman"/>
                        </a:rPr>
                        <a:t>(</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当</a:t>
                      </a:r>
                      <a:r>
                        <a:rPr sz="1600" spc="-5" dirty="0" smtClean="0">
                          <a:latin typeface="Times New Roman"/>
                          <a:cs typeface="Times New Roman"/>
                        </a:rPr>
                        <a:t>s</a:t>
                      </a:r>
                      <a:r>
                        <a:rPr sz="1600" spc="0" dirty="0" smtClean="0">
                          <a:latin typeface="Times New Roman"/>
                          <a:cs typeface="Times New Roman"/>
                        </a:rPr>
                        <a:t>tr</a:t>
                      </a:r>
                      <a:r>
                        <a:rPr sz="1600" spc="0" dirty="0" smtClean="0">
                          <a:latin typeface="Adobe 黑体 Std R"/>
                          <a:cs typeface="Adobe 黑体 Std R"/>
                        </a:rPr>
                        <a:t>所有字符都是空格，返回</a:t>
                      </a:r>
                      <a:r>
                        <a:rPr sz="1600" spc="15" dirty="0" smtClean="0">
                          <a:latin typeface="Times New Roman"/>
                          <a:cs typeface="Times New Roman"/>
                        </a:rPr>
                        <a:t>T</a:t>
                      </a:r>
                      <a:r>
                        <a:rPr sz="1600" spc="0" dirty="0" smtClean="0">
                          <a:latin typeface="Times New Roman"/>
                          <a:cs typeface="Times New Roman"/>
                        </a:rPr>
                        <a:t>r</a:t>
                      </a:r>
                      <a:r>
                        <a:rPr sz="1600" spc="-10" dirty="0" smtClean="0">
                          <a:latin typeface="Times New Roman"/>
                          <a:cs typeface="Times New Roman"/>
                        </a:rPr>
                        <a:t>u</a:t>
                      </a:r>
                      <a:r>
                        <a:rPr sz="1600" spc="5" dirty="0" smtClean="0">
                          <a:latin typeface="Times New Roman"/>
                          <a:cs typeface="Times New Roman"/>
                        </a:rPr>
                        <a:t>e</a:t>
                      </a:r>
                      <a:r>
                        <a:rPr sz="1600" spc="0" dirty="0" smtClean="0">
                          <a:latin typeface="Adobe 黑体 Std R"/>
                          <a:cs typeface="Adobe 黑体 Std R"/>
                        </a:rPr>
                        <a:t>，</a:t>
                      </a:r>
                      <a:r>
                        <a:rPr sz="1600" spc="10" dirty="0" smtClean="0">
                          <a:latin typeface="Adobe 黑体 Std R"/>
                          <a:cs typeface="Adobe 黑体 Std R"/>
                        </a:rPr>
                        <a:t>否</a:t>
                      </a:r>
                      <a:r>
                        <a:rPr sz="1600" spc="0" dirty="0" smtClean="0">
                          <a:latin typeface="Adobe 黑体 Std R"/>
                          <a:cs typeface="Adobe 黑体 Std R"/>
                        </a:rPr>
                        <a:t>则</a:t>
                      </a:r>
                      <a:r>
                        <a:rPr sz="1600" spc="0" dirty="0" smtClean="0">
                          <a:latin typeface="Times New Roman"/>
                          <a:cs typeface="Times New Roman"/>
                        </a:rPr>
                        <a:t>Fal</a:t>
                      </a:r>
                      <a:r>
                        <a:rPr sz="1600" spc="5" dirty="0" smtClean="0">
                          <a:latin typeface="Times New Roman"/>
                          <a:cs typeface="Times New Roman"/>
                        </a:rPr>
                        <a:t>s</a:t>
                      </a:r>
                      <a:r>
                        <a:rPr sz="1600" spc="0" dirty="0" smtClean="0">
                          <a:latin typeface="Times New Roman"/>
                          <a:cs typeface="Times New Roman"/>
                        </a:rPr>
                        <a:t>e</a:t>
                      </a:r>
                      <a:endParaRPr sz="16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40261">
                <a:tc>
                  <a:txBody>
                    <a:bodyPr/>
                    <a:lstStyle/>
                    <a:p>
                      <a:pPr marL="104139">
                        <a:lnSpc>
                          <a:spcPct val="100000"/>
                        </a:lnSpc>
                      </a:pPr>
                      <a:r>
                        <a:rPr sz="1600" spc="-5" dirty="0" smtClean="0">
                          <a:latin typeface="Times New Roman"/>
                          <a:cs typeface="Times New Roman"/>
                        </a:rPr>
                        <a:t>s</a:t>
                      </a:r>
                      <a:r>
                        <a:rPr sz="1600" spc="0" dirty="0" smtClean="0">
                          <a:latin typeface="Times New Roman"/>
                          <a:cs typeface="Times New Roman"/>
                        </a:rPr>
                        <a:t>tr.e</a:t>
                      </a:r>
                      <a:r>
                        <a:rPr sz="1600" spc="-10" dirty="0" smtClean="0">
                          <a:latin typeface="Times New Roman"/>
                          <a:cs typeface="Times New Roman"/>
                        </a:rPr>
                        <a:t>n</a:t>
                      </a:r>
                      <a:r>
                        <a:rPr sz="1600" spc="0" dirty="0" smtClean="0">
                          <a:latin typeface="Times New Roman"/>
                          <a:cs typeface="Times New Roman"/>
                        </a:rPr>
                        <a:t>d</a:t>
                      </a:r>
                      <a:r>
                        <a:rPr sz="1600" spc="-5" dirty="0" smtClean="0">
                          <a:latin typeface="Times New Roman"/>
                          <a:cs typeface="Times New Roman"/>
                        </a:rPr>
                        <a:t>s</a:t>
                      </a:r>
                      <a:r>
                        <a:rPr sz="1600" spc="-25" dirty="0" smtClean="0">
                          <a:latin typeface="Times New Roman"/>
                          <a:cs typeface="Times New Roman"/>
                        </a:rPr>
                        <a:t>w</a:t>
                      </a:r>
                      <a:r>
                        <a:rPr sz="1600" spc="0" dirty="0" smtClean="0">
                          <a:latin typeface="Times New Roman"/>
                          <a:cs typeface="Times New Roman"/>
                        </a:rPr>
                        <a:t>i</a:t>
                      </a:r>
                      <a:r>
                        <a:rPr sz="1600" spc="-5" dirty="0" smtClean="0">
                          <a:latin typeface="Times New Roman"/>
                          <a:cs typeface="Times New Roman"/>
                        </a:rPr>
                        <a:t>t</a:t>
                      </a:r>
                      <a:r>
                        <a:rPr sz="1600" spc="-10" dirty="0" smtClean="0">
                          <a:latin typeface="Times New Roman"/>
                          <a:cs typeface="Times New Roman"/>
                        </a:rPr>
                        <a:t>h</a:t>
                      </a:r>
                      <a:r>
                        <a:rPr sz="1600" spc="0" dirty="0" smtClean="0">
                          <a:latin typeface="Times New Roman"/>
                          <a:cs typeface="Times New Roman"/>
                        </a:rPr>
                        <a:t>(</a:t>
                      </a:r>
                      <a:r>
                        <a:rPr sz="1600" spc="-5" dirty="0" smtClean="0">
                          <a:latin typeface="Times New Roman"/>
                          <a:cs typeface="Times New Roman"/>
                        </a:rPr>
                        <a:t>s</a:t>
                      </a:r>
                      <a:r>
                        <a:rPr sz="1600" spc="0" dirty="0" smtClean="0">
                          <a:latin typeface="Times New Roman"/>
                          <a:cs typeface="Times New Roman"/>
                        </a:rPr>
                        <a:t>uffi</a:t>
                      </a:r>
                      <a:r>
                        <a:rPr sz="1600" spc="-10" dirty="0" smtClean="0">
                          <a:latin typeface="Times New Roman"/>
                          <a:cs typeface="Times New Roman"/>
                        </a:rPr>
                        <a:t>x</a:t>
                      </a:r>
                      <a:r>
                        <a:rPr sz="1600" spc="0" dirty="0" smtClean="0">
                          <a:latin typeface="Times New Roman"/>
                          <a:cs typeface="Times New Roman"/>
                        </a:rPr>
                        <a:t>[,s</a:t>
                      </a:r>
                      <a:r>
                        <a:rPr sz="1600" spc="5" dirty="0" smtClean="0">
                          <a:latin typeface="Times New Roman"/>
                          <a:cs typeface="Times New Roman"/>
                        </a:rPr>
                        <a:t>t</a:t>
                      </a:r>
                      <a:r>
                        <a:rPr sz="1600" spc="0" dirty="0" smtClean="0">
                          <a:latin typeface="Times New Roman"/>
                          <a:cs typeface="Times New Roman"/>
                        </a:rPr>
                        <a:t>art[,</a:t>
                      </a:r>
                      <a:r>
                        <a:rPr sz="1600" spc="10" dirty="0" smtClean="0">
                          <a:latin typeface="Times New Roman"/>
                          <a:cs typeface="Times New Roman"/>
                        </a:rPr>
                        <a:t>e</a:t>
                      </a:r>
                      <a:r>
                        <a:rPr sz="1600" spc="-10" dirty="0" smtClean="0">
                          <a:latin typeface="Times New Roman"/>
                          <a:cs typeface="Times New Roman"/>
                        </a:rPr>
                        <a:t>n</a:t>
                      </a:r>
                      <a:r>
                        <a:rPr sz="1600" spc="0" dirty="0" smtClean="0">
                          <a:latin typeface="Times New Roman"/>
                          <a:cs typeface="Times New Roman"/>
                        </a:rPr>
                        <a:t>d]])</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spc="-5" dirty="0" smtClean="0">
                          <a:latin typeface="Times New Roman"/>
                          <a:cs typeface="Times New Roman"/>
                        </a:rPr>
                        <a:t>s</a:t>
                      </a:r>
                      <a:r>
                        <a:rPr sz="1600" spc="0" dirty="0" smtClean="0">
                          <a:latin typeface="Times New Roman"/>
                          <a:cs typeface="Times New Roman"/>
                        </a:rPr>
                        <a:t>tr</a:t>
                      </a:r>
                      <a:r>
                        <a:rPr sz="1600" spc="5" dirty="0" smtClean="0">
                          <a:latin typeface="Times New Roman"/>
                          <a:cs typeface="Times New Roman"/>
                        </a:rPr>
                        <a:t>[</a:t>
                      </a:r>
                      <a:r>
                        <a:rPr sz="1600" spc="-5" dirty="0" smtClean="0">
                          <a:latin typeface="Times New Roman"/>
                          <a:cs typeface="Times New Roman"/>
                        </a:rPr>
                        <a:t>s</a:t>
                      </a:r>
                      <a:r>
                        <a:rPr sz="1600" spc="0" dirty="0" smtClean="0">
                          <a:latin typeface="Times New Roman"/>
                          <a:cs typeface="Times New Roman"/>
                        </a:rPr>
                        <a:t>tart:</a:t>
                      </a:r>
                      <a:r>
                        <a:rPr sz="1600" spc="10" dirty="0" smtClean="0">
                          <a:latin typeface="Times New Roman"/>
                          <a:cs typeface="Times New Roman"/>
                        </a:rPr>
                        <a:t> </a:t>
                      </a:r>
                      <a:r>
                        <a:rPr sz="1600" spc="0" dirty="0" smtClean="0">
                          <a:latin typeface="Times New Roman"/>
                          <a:cs typeface="Times New Roman"/>
                        </a:rPr>
                        <a:t>e</a:t>
                      </a:r>
                      <a:r>
                        <a:rPr sz="1600" spc="-10" dirty="0" smtClean="0">
                          <a:latin typeface="Times New Roman"/>
                          <a:cs typeface="Times New Roman"/>
                        </a:rPr>
                        <a:t>n</a:t>
                      </a:r>
                      <a:r>
                        <a:rPr sz="1600" spc="0" dirty="0" smtClean="0">
                          <a:latin typeface="Times New Roman"/>
                          <a:cs typeface="Times New Roman"/>
                        </a:rPr>
                        <a:t>d]</a:t>
                      </a:r>
                      <a:r>
                        <a:rPr sz="1600" spc="15" dirty="0" smtClean="0">
                          <a:latin typeface="Times New Roman"/>
                          <a:cs typeface="Times New Roman"/>
                        </a:rPr>
                        <a:t> </a:t>
                      </a:r>
                      <a:r>
                        <a:rPr sz="1600" spc="-5" dirty="0" smtClean="0">
                          <a:latin typeface="Adobe 黑体 Std R"/>
                          <a:cs typeface="Adobe 黑体 Std R"/>
                        </a:rPr>
                        <a:t>以</a:t>
                      </a:r>
                      <a:r>
                        <a:rPr sz="1600" spc="-5" dirty="0" smtClean="0">
                          <a:latin typeface="Times New Roman"/>
                          <a:cs typeface="Times New Roman"/>
                        </a:rPr>
                        <a:t>s</a:t>
                      </a:r>
                      <a:r>
                        <a:rPr sz="1600" spc="-10" dirty="0" smtClean="0">
                          <a:latin typeface="Times New Roman"/>
                          <a:cs typeface="Times New Roman"/>
                        </a:rPr>
                        <a:t>uff</a:t>
                      </a:r>
                      <a:r>
                        <a:rPr sz="1600" spc="0" dirty="0" smtClean="0">
                          <a:latin typeface="Times New Roman"/>
                          <a:cs typeface="Times New Roman"/>
                        </a:rPr>
                        <a:t>i</a:t>
                      </a:r>
                      <a:r>
                        <a:rPr sz="1600" spc="-15" dirty="0" smtClean="0">
                          <a:latin typeface="Times New Roman"/>
                          <a:cs typeface="Times New Roman"/>
                        </a:rPr>
                        <a:t>x</a:t>
                      </a:r>
                      <a:r>
                        <a:rPr sz="1600" spc="-5" dirty="0" smtClean="0">
                          <a:latin typeface="Adobe 黑体 Std R"/>
                          <a:cs typeface="Adobe 黑体 Std R"/>
                        </a:rPr>
                        <a:t>结尾返回</a:t>
                      </a:r>
                      <a:r>
                        <a:rPr sz="1600" spc="10" dirty="0" smtClean="0">
                          <a:latin typeface="Times New Roman"/>
                          <a:cs typeface="Times New Roman"/>
                        </a:rPr>
                        <a:t>T</a:t>
                      </a:r>
                      <a:r>
                        <a:rPr sz="1600" spc="0" dirty="0" smtClean="0">
                          <a:latin typeface="Times New Roman"/>
                          <a:cs typeface="Times New Roman"/>
                        </a:rPr>
                        <a:t>ru</a:t>
                      </a:r>
                      <a:r>
                        <a:rPr sz="1600" spc="5" dirty="0" smtClean="0">
                          <a:latin typeface="Times New Roman"/>
                          <a:cs typeface="Times New Roman"/>
                        </a:rPr>
                        <a:t>e</a:t>
                      </a:r>
                      <a:r>
                        <a:rPr sz="1600" spc="-5" dirty="0" smtClean="0">
                          <a:latin typeface="Adobe 黑体 Std R"/>
                          <a:cs typeface="Adobe 黑体 Std R"/>
                        </a:rPr>
                        <a:t>，</a:t>
                      </a:r>
                      <a:r>
                        <a:rPr sz="1600" spc="5" dirty="0" smtClean="0">
                          <a:latin typeface="Adobe 黑体 Std R"/>
                          <a:cs typeface="Adobe 黑体 Std R"/>
                        </a:rPr>
                        <a:t>否</a:t>
                      </a:r>
                      <a:r>
                        <a:rPr sz="1600" spc="0" dirty="0" smtClean="0">
                          <a:latin typeface="Adobe 黑体 Std R"/>
                          <a:cs typeface="Adobe 黑体 Std R"/>
                        </a:rPr>
                        <a:t>则</a:t>
                      </a:r>
                      <a:r>
                        <a:rPr sz="1600" spc="-5" dirty="0" smtClean="0">
                          <a:latin typeface="Adobe 黑体 Std R"/>
                          <a:cs typeface="Adobe 黑体 Std R"/>
                        </a:rPr>
                        <a:t>返回</a:t>
                      </a:r>
                      <a:r>
                        <a:rPr sz="1600" spc="5" dirty="0" smtClean="0">
                          <a:latin typeface="Times New Roman"/>
                          <a:cs typeface="Times New Roman"/>
                        </a:rPr>
                        <a:t>F</a:t>
                      </a:r>
                      <a:r>
                        <a:rPr sz="1600" spc="0" dirty="0" smtClean="0">
                          <a:latin typeface="Times New Roman"/>
                          <a:cs typeface="Times New Roman"/>
                        </a:rPr>
                        <a:t>al</a:t>
                      </a:r>
                      <a:r>
                        <a:rPr sz="1600" spc="-5" dirty="0" smtClean="0">
                          <a:latin typeface="Times New Roman"/>
                          <a:cs typeface="Times New Roman"/>
                        </a:rPr>
                        <a:t>s</a:t>
                      </a:r>
                      <a:r>
                        <a:rPr sz="1600" spc="0" dirty="0" smtClean="0">
                          <a:latin typeface="Times New Roman"/>
                          <a:cs typeface="Times New Roman"/>
                        </a:rPr>
                        <a:t>e</a:t>
                      </a:r>
                      <a:endParaRPr sz="16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40261">
                <a:tc>
                  <a:txBody>
                    <a:bodyPr/>
                    <a:lstStyle/>
                    <a:p>
                      <a:pPr marL="46990">
                        <a:lnSpc>
                          <a:spcPct val="100000"/>
                        </a:lnSpc>
                      </a:pPr>
                      <a:r>
                        <a:rPr sz="1600" spc="-5" dirty="0" smtClean="0">
                          <a:latin typeface="Times New Roman"/>
                          <a:cs typeface="Times New Roman"/>
                        </a:rPr>
                        <a:t>s</a:t>
                      </a:r>
                      <a:r>
                        <a:rPr sz="1600" spc="0" dirty="0" smtClean="0">
                          <a:latin typeface="Times New Roman"/>
                          <a:cs typeface="Times New Roman"/>
                        </a:rPr>
                        <a:t>tr.</a:t>
                      </a:r>
                      <a:r>
                        <a:rPr sz="1600" spc="-5" dirty="0" smtClean="0">
                          <a:latin typeface="Times New Roman"/>
                          <a:cs typeface="Times New Roman"/>
                        </a:rPr>
                        <a:t>s</a:t>
                      </a:r>
                      <a:r>
                        <a:rPr sz="1600" spc="0" dirty="0" smtClean="0">
                          <a:latin typeface="Times New Roman"/>
                          <a:cs typeface="Times New Roman"/>
                        </a:rPr>
                        <a:t>tart</a:t>
                      </a:r>
                      <a:r>
                        <a:rPr sz="1600" spc="15" dirty="0" smtClean="0">
                          <a:latin typeface="Times New Roman"/>
                          <a:cs typeface="Times New Roman"/>
                        </a:rPr>
                        <a:t>s</a:t>
                      </a:r>
                      <a:r>
                        <a:rPr sz="1600" spc="-15" dirty="0" smtClean="0">
                          <a:latin typeface="Times New Roman"/>
                          <a:cs typeface="Times New Roman"/>
                        </a:rPr>
                        <a:t>w</a:t>
                      </a:r>
                      <a:r>
                        <a:rPr sz="1600" spc="0" dirty="0" smtClean="0">
                          <a:latin typeface="Times New Roman"/>
                          <a:cs typeface="Times New Roman"/>
                        </a:rPr>
                        <a:t>it</a:t>
                      </a:r>
                      <a:r>
                        <a:rPr sz="1600" spc="-10" dirty="0" smtClean="0">
                          <a:latin typeface="Times New Roman"/>
                          <a:cs typeface="Times New Roman"/>
                        </a:rPr>
                        <a:t>h</a:t>
                      </a:r>
                      <a:r>
                        <a:rPr sz="1600" spc="0" dirty="0" smtClean="0">
                          <a:latin typeface="Times New Roman"/>
                          <a:cs typeface="Times New Roman"/>
                        </a:rPr>
                        <a:t>(</a:t>
                      </a:r>
                      <a:r>
                        <a:rPr sz="1600" spc="5" dirty="0" smtClean="0">
                          <a:latin typeface="Times New Roman"/>
                          <a:cs typeface="Times New Roman"/>
                        </a:rPr>
                        <a:t>p</a:t>
                      </a:r>
                      <a:r>
                        <a:rPr sz="1600" spc="15" dirty="0" smtClean="0">
                          <a:latin typeface="Times New Roman"/>
                          <a:cs typeface="Times New Roman"/>
                        </a:rPr>
                        <a:t>r</a:t>
                      </a:r>
                      <a:r>
                        <a:rPr sz="1600" spc="10" dirty="0" smtClean="0">
                          <a:latin typeface="Times New Roman"/>
                          <a:cs typeface="Times New Roman"/>
                        </a:rPr>
                        <a:t>e</a:t>
                      </a:r>
                      <a:r>
                        <a:rPr sz="1600" spc="-10" dirty="0" smtClean="0">
                          <a:latin typeface="Times New Roman"/>
                          <a:cs typeface="Times New Roman"/>
                        </a:rPr>
                        <a:t>f</a:t>
                      </a:r>
                      <a:r>
                        <a:rPr sz="1600" spc="0" dirty="0" smtClean="0">
                          <a:latin typeface="Times New Roman"/>
                          <a:cs typeface="Times New Roman"/>
                        </a:rPr>
                        <a:t>i</a:t>
                      </a:r>
                      <a:r>
                        <a:rPr sz="1600" spc="-10" dirty="0" smtClean="0">
                          <a:latin typeface="Times New Roman"/>
                          <a:cs typeface="Times New Roman"/>
                        </a:rPr>
                        <a:t>x</a:t>
                      </a:r>
                      <a:r>
                        <a:rPr sz="1600" spc="0" dirty="0" smtClean="0">
                          <a:latin typeface="Times New Roman"/>
                          <a:cs typeface="Times New Roman"/>
                        </a:rPr>
                        <a:t>[, </a:t>
                      </a:r>
                      <a:r>
                        <a:rPr sz="1600" spc="-5" dirty="0" smtClean="0">
                          <a:latin typeface="Times New Roman"/>
                          <a:cs typeface="Times New Roman"/>
                        </a:rPr>
                        <a:t>s</a:t>
                      </a:r>
                      <a:r>
                        <a:rPr sz="1600" spc="10" dirty="0" smtClean="0">
                          <a:latin typeface="Times New Roman"/>
                          <a:cs typeface="Times New Roman"/>
                        </a:rPr>
                        <a:t>t</a:t>
                      </a:r>
                      <a:r>
                        <a:rPr sz="1600" spc="0" dirty="0" smtClean="0">
                          <a:latin typeface="Times New Roman"/>
                          <a:cs typeface="Times New Roman"/>
                        </a:rPr>
                        <a:t>a</a:t>
                      </a:r>
                      <a:r>
                        <a:rPr sz="1600" spc="5" dirty="0" smtClean="0">
                          <a:latin typeface="Times New Roman"/>
                          <a:cs typeface="Times New Roman"/>
                        </a:rPr>
                        <a:t>r</a:t>
                      </a:r>
                      <a:r>
                        <a:rPr sz="1600" spc="0" dirty="0" smtClean="0">
                          <a:latin typeface="Times New Roman"/>
                          <a:cs typeface="Times New Roman"/>
                        </a:rPr>
                        <a:t>t[, </a:t>
                      </a:r>
                      <a:r>
                        <a:rPr sz="1600" spc="10" dirty="0" smtClean="0">
                          <a:latin typeface="Times New Roman"/>
                          <a:cs typeface="Times New Roman"/>
                        </a:rPr>
                        <a:t>e</a:t>
                      </a:r>
                      <a:r>
                        <a:rPr sz="1600" spc="5" dirty="0" smtClean="0">
                          <a:latin typeface="Times New Roman"/>
                          <a:cs typeface="Times New Roman"/>
                        </a:rPr>
                        <a:t>nd</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spc="-5" dirty="0" smtClean="0">
                          <a:latin typeface="Times New Roman"/>
                          <a:cs typeface="Times New Roman"/>
                        </a:rPr>
                        <a:t>s</a:t>
                      </a:r>
                      <a:r>
                        <a:rPr sz="1600" spc="0" dirty="0" smtClean="0">
                          <a:latin typeface="Times New Roman"/>
                          <a:cs typeface="Times New Roman"/>
                        </a:rPr>
                        <a:t>tr[</a:t>
                      </a:r>
                      <a:r>
                        <a:rPr sz="1600" spc="-5" dirty="0" smtClean="0">
                          <a:latin typeface="Times New Roman"/>
                          <a:cs typeface="Times New Roman"/>
                        </a:rPr>
                        <a:t>s</a:t>
                      </a:r>
                      <a:r>
                        <a:rPr sz="1600" spc="0" dirty="0" smtClean="0">
                          <a:latin typeface="Times New Roman"/>
                          <a:cs typeface="Times New Roman"/>
                        </a:rPr>
                        <a:t>tart:</a:t>
                      </a:r>
                      <a:r>
                        <a:rPr sz="1600" spc="10" dirty="0" smtClean="0">
                          <a:latin typeface="Times New Roman"/>
                          <a:cs typeface="Times New Roman"/>
                        </a:rPr>
                        <a:t> </a:t>
                      </a:r>
                      <a:r>
                        <a:rPr sz="1600" spc="0" dirty="0" smtClean="0">
                          <a:latin typeface="Times New Roman"/>
                          <a:cs typeface="Times New Roman"/>
                        </a:rPr>
                        <a:t>e</a:t>
                      </a:r>
                      <a:r>
                        <a:rPr sz="1600" spc="-5" dirty="0" smtClean="0">
                          <a:latin typeface="Times New Roman"/>
                          <a:cs typeface="Times New Roman"/>
                        </a:rPr>
                        <a:t>n</a:t>
                      </a:r>
                      <a:r>
                        <a:rPr sz="1600" spc="5" dirty="0" smtClean="0">
                          <a:latin typeface="Times New Roman"/>
                          <a:cs typeface="Times New Roman"/>
                        </a:rPr>
                        <a:t>d</a:t>
                      </a:r>
                      <a:r>
                        <a:rPr sz="1600" spc="0" dirty="0" smtClean="0">
                          <a:latin typeface="Times New Roman"/>
                          <a:cs typeface="Times New Roman"/>
                        </a:rPr>
                        <a:t>]</a:t>
                      </a:r>
                      <a:r>
                        <a:rPr sz="1600" spc="15" dirty="0" smtClean="0">
                          <a:latin typeface="Times New Roman"/>
                          <a:cs typeface="Times New Roman"/>
                        </a:rPr>
                        <a:t> </a:t>
                      </a:r>
                      <a:r>
                        <a:rPr sz="1600" spc="0" dirty="0" smtClean="0">
                          <a:latin typeface="Adobe 黑体 Std R"/>
                          <a:cs typeface="Adobe 黑体 Std R"/>
                        </a:rPr>
                        <a:t>以</a:t>
                      </a:r>
                      <a:r>
                        <a:rPr sz="1600" spc="-5" dirty="0" smtClean="0">
                          <a:latin typeface="Times New Roman"/>
                          <a:cs typeface="Times New Roman"/>
                        </a:rPr>
                        <a:t>s</a:t>
                      </a:r>
                      <a:r>
                        <a:rPr sz="1600" spc="-10" dirty="0" smtClean="0">
                          <a:latin typeface="Times New Roman"/>
                          <a:cs typeface="Times New Roman"/>
                        </a:rPr>
                        <a:t>uff</a:t>
                      </a:r>
                      <a:r>
                        <a:rPr sz="1600" spc="0" dirty="0" smtClean="0">
                          <a:latin typeface="Times New Roman"/>
                          <a:cs typeface="Times New Roman"/>
                        </a:rPr>
                        <a:t>i</a:t>
                      </a:r>
                      <a:r>
                        <a:rPr sz="1600" spc="-10" dirty="0" smtClean="0">
                          <a:latin typeface="Times New Roman"/>
                          <a:cs typeface="Times New Roman"/>
                        </a:rPr>
                        <a:t>x</a:t>
                      </a:r>
                      <a:r>
                        <a:rPr sz="1600" spc="0" dirty="0" smtClean="0">
                          <a:latin typeface="Adobe 黑体 Std R"/>
                          <a:cs typeface="Adobe 黑体 Std R"/>
                        </a:rPr>
                        <a:t>开始返回</a:t>
                      </a:r>
                      <a:r>
                        <a:rPr sz="1600" spc="15" dirty="0" smtClean="0">
                          <a:latin typeface="Times New Roman"/>
                          <a:cs typeface="Times New Roman"/>
                        </a:rPr>
                        <a:t>T</a:t>
                      </a:r>
                      <a:r>
                        <a:rPr sz="1600" spc="0" dirty="0" smtClean="0">
                          <a:latin typeface="Times New Roman"/>
                          <a:cs typeface="Times New Roman"/>
                        </a:rPr>
                        <a:t>r</a:t>
                      </a:r>
                      <a:r>
                        <a:rPr sz="1600" spc="5" dirty="0" smtClean="0">
                          <a:latin typeface="Times New Roman"/>
                          <a:cs typeface="Times New Roman"/>
                        </a:rPr>
                        <a:t>ue</a:t>
                      </a:r>
                      <a:r>
                        <a:rPr sz="1600" spc="0" dirty="0" smtClean="0">
                          <a:latin typeface="Adobe 黑体 Std R"/>
                          <a:cs typeface="Adobe 黑体 Std R"/>
                        </a:rPr>
                        <a:t>，</a:t>
                      </a:r>
                      <a:r>
                        <a:rPr sz="1600" spc="10" dirty="0" smtClean="0">
                          <a:latin typeface="Adobe 黑体 Std R"/>
                          <a:cs typeface="Adobe 黑体 Std R"/>
                        </a:rPr>
                        <a:t>否</a:t>
                      </a:r>
                      <a:r>
                        <a:rPr sz="1600" spc="0" dirty="0" smtClean="0">
                          <a:latin typeface="Adobe 黑体 Std R"/>
                          <a:cs typeface="Adobe 黑体 Std R"/>
                        </a:rPr>
                        <a:t>则返回</a:t>
                      </a:r>
                      <a:r>
                        <a:rPr sz="1600" spc="5" dirty="0" smtClean="0">
                          <a:latin typeface="Times New Roman"/>
                          <a:cs typeface="Times New Roman"/>
                        </a:rPr>
                        <a:t>F</a:t>
                      </a:r>
                      <a:r>
                        <a:rPr sz="1600" spc="0" dirty="0" smtClean="0">
                          <a:latin typeface="Times New Roman"/>
                          <a:cs typeface="Times New Roman"/>
                        </a:rPr>
                        <a:t>alse</a:t>
                      </a:r>
                      <a:endParaRPr sz="16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70294">
                <a:tc>
                  <a:txBody>
                    <a:bodyPr/>
                    <a:lstStyle/>
                    <a:p>
                      <a:pPr marL="93345">
                        <a:lnSpc>
                          <a:spcPct val="100000"/>
                        </a:lnSpc>
                      </a:pPr>
                      <a:r>
                        <a:rPr sz="1600" spc="-5" dirty="0" smtClean="0">
                          <a:latin typeface="Times New Roman"/>
                          <a:cs typeface="Times New Roman"/>
                        </a:rPr>
                        <a:t>s</a:t>
                      </a:r>
                      <a:r>
                        <a:rPr sz="1600" spc="0" dirty="0" smtClean="0">
                          <a:latin typeface="Times New Roman"/>
                          <a:cs typeface="Times New Roman"/>
                        </a:rPr>
                        <a:t>tr.</a:t>
                      </a:r>
                      <a:r>
                        <a:rPr sz="1600" spc="-5" dirty="0" smtClean="0">
                          <a:latin typeface="Times New Roman"/>
                          <a:cs typeface="Times New Roman"/>
                        </a:rPr>
                        <a:t>s</a:t>
                      </a:r>
                      <a:r>
                        <a:rPr sz="1600" spc="5" dirty="0" smtClean="0">
                          <a:latin typeface="Times New Roman"/>
                          <a:cs typeface="Times New Roman"/>
                        </a:rPr>
                        <a:t>p</a:t>
                      </a:r>
                      <a:r>
                        <a:rPr sz="1600" spc="0" dirty="0" smtClean="0">
                          <a:latin typeface="Times New Roman"/>
                          <a:cs typeface="Times New Roman"/>
                        </a:rPr>
                        <a:t>lit(se</a:t>
                      </a:r>
                      <a:r>
                        <a:rPr sz="1600" spc="5" dirty="0" smtClean="0">
                          <a:latin typeface="Times New Roman"/>
                          <a:cs typeface="Times New Roman"/>
                        </a:rPr>
                        <a:t>p</a:t>
                      </a:r>
                      <a:r>
                        <a:rPr sz="1600" spc="0" dirty="0" smtClean="0">
                          <a:latin typeface="Times New Roman"/>
                          <a:cs typeface="Times New Roman"/>
                        </a:rPr>
                        <a:t>=N</a:t>
                      </a:r>
                      <a:r>
                        <a:rPr sz="1600" spc="5" dirty="0" smtClean="0">
                          <a:latin typeface="Times New Roman"/>
                          <a:cs typeface="Times New Roman"/>
                        </a:rPr>
                        <a:t>o</a:t>
                      </a:r>
                      <a:r>
                        <a:rPr sz="1600" spc="-10" dirty="0" smtClean="0">
                          <a:latin typeface="Times New Roman"/>
                          <a:cs typeface="Times New Roman"/>
                        </a:rPr>
                        <a:t>n</a:t>
                      </a:r>
                      <a:r>
                        <a:rPr sz="1600" spc="0" dirty="0" smtClean="0">
                          <a:latin typeface="Times New Roman"/>
                          <a:cs typeface="Times New Roman"/>
                        </a:rPr>
                        <a:t>e,</a:t>
                      </a:r>
                      <a:r>
                        <a:rPr sz="1600" spc="15" dirty="0" smtClean="0">
                          <a:latin typeface="Times New Roman"/>
                          <a:cs typeface="Times New Roman"/>
                        </a:rPr>
                        <a:t> </a:t>
                      </a:r>
                      <a:r>
                        <a:rPr sz="1600" spc="-20" dirty="0" smtClean="0">
                          <a:latin typeface="Times New Roman"/>
                          <a:cs typeface="Times New Roman"/>
                        </a:rPr>
                        <a:t>m</a:t>
                      </a:r>
                      <a:r>
                        <a:rPr sz="1600" spc="0" dirty="0" smtClean="0">
                          <a:latin typeface="Times New Roman"/>
                          <a:cs typeface="Times New Roman"/>
                        </a:rPr>
                        <a:t>a</a:t>
                      </a:r>
                      <a:r>
                        <a:rPr sz="1600" spc="-5" dirty="0" smtClean="0">
                          <a:latin typeface="Times New Roman"/>
                          <a:cs typeface="Times New Roman"/>
                        </a:rPr>
                        <a:t>xs</a:t>
                      </a:r>
                      <a:r>
                        <a:rPr sz="1600" spc="5" dirty="0" smtClean="0">
                          <a:latin typeface="Times New Roman"/>
                          <a:cs typeface="Times New Roman"/>
                        </a:rPr>
                        <a:t>p</a:t>
                      </a:r>
                      <a:r>
                        <a:rPr sz="1600" spc="0" dirty="0" smtClean="0">
                          <a:latin typeface="Times New Roman"/>
                          <a:cs typeface="Times New Roman"/>
                        </a:rPr>
                        <a:t>lit</a:t>
                      </a:r>
                      <a:r>
                        <a:rPr sz="1600" spc="5" dirty="0" smtClean="0">
                          <a:latin typeface="Times New Roman"/>
                          <a:cs typeface="Times New Roman"/>
                        </a:rPr>
                        <a:t>=</a:t>
                      </a:r>
                      <a:r>
                        <a:rPr sz="1600" spc="-10" dirty="0" smtClean="0">
                          <a:latin typeface="Times New Roman"/>
                          <a:cs typeface="Times New Roman"/>
                        </a:rPr>
                        <a:t>-</a:t>
                      </a:r>
                      <a:r>
                        <a:rPr sz="1600" spc="5" dirty="0" smtClean="0">
                          <a:latin typeface="Times New Roman"/>
                          <a:cs typeface="Times New Roman"/>
                        </a:rPr>
                        <a:t>1)</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返回一个列表，由</a:t>
                      </a:r>
                      <a:r>
                        <a:rPr sz="1600" spc="-5" dirty="0" smtClean="0">
                          <a:latin typeface="Times New Roman"/>
                          <a:cs typeface="Times New Roman"/>
                        </a:rPr>
                        <a:t>s</a:t>
                      </a:r>
                      <a:r>
                        <a:rPr sz="1600" spc="0" dirty="0" smtClean="0">
                          <a:latin typeface="Times New Roman"/>
                          <a:cs typeface="Times New Roman"/>
                        </a:rPr>
                        <a:t>tr</a:t>
                      </a:r>
                      <a:r>
                        <a:rPr sz="1600" spc="0" dirty="0" smtClean="0">
                          <a:latin typeface="Adobe 黑体 Std R"/>
                          <a:cs typeface="Adobe 黑体 Std R"/>
                        </a:rPr>
                        <a:t>根据</a:t>
                      </a:r>
                      <a:r>
                        <a:rPr sz="1600" spc="-5" dirty="0" smtClean="0">
                          <a:latin typeface="Times New Roman"/>
                          <a:cs typeface="Times New Roman"/>
                        </a:rPr>
                        <a:t>s</a:t>
                      </a:r>
                      <a:r>
                        <a:rPr sz="1600" spc="0" dirty="0" smtClean="0">
                          <a:latin typeface="Times New Roman"/>
                          <a:cs typeface="Times New Roman"/>
                        </a:rPr>
                        <a:t>e</a:t>
                      </a:r>
                      <a:r>
                        <a:rPr sz="1600" spc="5" dirty="0" smtClean="0">
                          <a:latin typeface="Times New Roman"/>
                          <a:cs typeface="Times New Roman"/>
                        </a:rPr>
                        <a:t>p</a:t>
                      </a:r>
                      <a:r>
                        <a:rPr sz="1600" spc="0" dirty="0" smtClean="0">
                          <a:latin typeface="Adobe 黑体 Std R"/>
                          <a:cs typeface="Adobe 黑体 Std R"/>
                        </a:rPr>
                        <a:t>被分割</a:t>
                      </a:r>
                      <a:r>
                        <a:rPr sz="1600" spc="10" dirty="0" smtClean="0">
                          <a:latin typeface="Adobe 黑体 Std R"/>
                          <a:cs typeface="Adobe 黑体 Std R"/>
                        </a:rPr>
                        <a:t>的</a:t>
                      </a:r>
                      <a:r>
                        <a:rPr sz="1600" spc="0" dirty="0" smtClean="0">
                          <a:latin typeface="Adobe 黑体 Std R"/>
                          <a:cs typeface="Adobe 黑体 Std R"/>
                        </a:rPr>
                        <a:t>部分</a:t>
                      </a:r>
                      <a:r>
                        <a:rPr sz="1600" spc="10" dirty="0" smtClean="0">
                          <a:latin typeface="Adobe 黑体 Std R"/>
                          <a:cs typeface="Adobe 黑体 Std R"/>
                        </a:rPr>
                        <a:t>构</a:t>
                      </a:r>
                      <a:r>
                        <a:rPr sz="1600" spc="0" dirty="0" smtClean="0">
                          <a:latin typeface="Adobe 黑体 Std R"/>
                          <a:cs typeface="Adobe 黑体 Std R"/>
                        </a:rPr>
                        <a:t>成</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40261">
                <a:tc>
                  <a:txBody>
                    <a:bodyPr/>
                    <a:lstStyle/>
                    <a:p>
                      <a:pPr marL="252095">
                        <a:lnSpc>
                          <a:spcPct val="100000"/>
                        </a:lnSpc>
                      </a:pPr>
                      <a:r>
                        <a:rPr sz="1600" spc="-5" dirty="0" smtClean="0">
                          <a:latin typeface="Times New Roman"/>
                          <a:cs typeface="Times New Roman"/>
                        </a:rPr>
                        <a:t>s</a:t>
                      </a:r>
                      <a:r>
                        <a:rPr sz="1600" spc="0" dirty="0" smtClean="0">
                          <a:latin typeface="Times New Roman"/>
                          <a:cs typeface="Times New Roman"/>
                        </a:rPr>
                        <a:t>tr.c</a:t>
                      </a:r>
                      <a:r>
                        <a:rPr sz="1600" spc="5" dirty="0" smtClean="0">
                          <a:latin typeface="Times New Roman"/>
                          <a:cs typeface="Times New Roman"/>
                        </a:rPr>
                        <a:t>o</a:t>
                      </a:r>
                      <a:r>
                        <a:rPr sz="1600" spc="-10" dirty="0" smtClean="0">
                          <a:latin typeface="Times New Roman"/>
                          <a:cs typeface="Times New Roman"/>
                        </a:rPr>
                        <a:t>un</a:t>
                      </a:r>
                      <a:r>
                        <a:rPr sz="1600" spc="0" dirty="0" smtClean="0">
                          <a:latin typeface="Times New Roman"/>
                          <a:cs typeface="Times New Roman"/>
                        </a:rPr>
                        <a:t>t(</a:t>
                      </a:r>
                      <a:r>
                        <a:rPr sz="1600" spc="-5" dirty="0" smtClean="0">
                          <a:latin typeface="Times New Roman"/>
                          <a:cs typeface="Times New Roman"/>
                        </a:rPr>
                        <a:t>s</a:t>
                      </a:r>
                      <a:r>
                        <a:rPr sz="1600" spc="-10" dirty="0" smtClean="0">
                          <a:latin typeface="Times New Roman"/>
                          <a:cs typeface="Times New Roman"/>
                        </a:rPr>
                        <a:t>u</a:t>
                      </a:r>
                      <a:r>
                        <a:rPr sz="1600" spc="5" dirty="0" smtClean="0">
                          <a:latin typeface="Times New Roman"/>
                          <a:cs typeface="Times New Roman"/>
                        </a:rPr>
                        <a:t>b</a:t>
                      </a:r>
                      <a:r>
                        <a:rPr sz="1600" spc="0" dirty="0" smtClean="0">
                          <a:latin typeface="Times New Roman"/>
                          <a:cs typeface="Times New Roman"/>
                        </a:rPr>
                        <a:t>[,</a:t>
                      </a:r>
                      <a:r>
                        <a:rPr sz="1600" spc="-5" dirty="0" smtClean="0">
                          <a:latin typeface="Times New Roman"/>
                          <a:cs typeface="Times New Roman"/>
                        </a:rPr>
                        <a:t>s</a:t>
                      </a:r>
                      <a:r>
                        <a:rPr sz="1600" spc="0" dirty="0" smtClean="0">
                          <a:latin typeface="Times New Roman"/>
                          <a:cs typeface="Times New Roman"/>
                        </a:rPr>
                        <a:t>tart[,e</a:t>
                      </a:r>
                      <a:r>
                        <a:rPr sz="1600" spc="-5" dirty="0" smtClean="0">
                          <a:latin typeface="Times New Roman"/>
                          <a:cs typeface="Times New Roman"/>
                        </a:rPr>
                        <a:t>n</a:t>
                      </a:r>
                      <a:r>
                        <a:rPr sz="1600" spc="5" dirty="0" smtClean="0">
                          <a:latin typeface="Times New Roman"/>
                          <a:cs typeface="Times New Roman"/>
                        </a:rPr>
                        <a:t>d</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返回</a:t>
                      </a:r>
                      <a:r>
                        <a:rPr sz="1600" spc="-5" dirty="0" smtClean="0">
                          <a:latin typeface="Times New Roman"/>
                          <a:cs typeface="Times New Roman"/>
                        </a:rPr>
                        <a:t>s</a:t>
                      </a:r>
                      <a:r>
                        <a:rPr sz="1600" spc="0" dirty="0" smtClean="0">
                          <a:latin typeface="Times New Roman"/>
                          <a:cs typeface="Times New Roman"/>
                        </a:rPr>
                        <a:t>tr[</a:t>
                      </a:r>
                      <a:r>
                        <a:rPr sz="1600" spc="-5" dirty="0" smtClean="0">
                          <a:latin typeface="Times New Roman"/>
                          <a:cs typeface="Times New Roman"/>
                        </a:rPr>
                        <a:t>s</a:t>
                      </a:r>
                      <a:r>
                        <a:rPr sz="1600" spc="0" dirty="0" smtClean="0">
                          <a:latin typeface="Times New Roman"/>
                          <a:cs typeface="Times New Roman"/>
                        </a:rPr>
                        <a:t>tart:</a:t>
                      </a:r>
                      <a:r>
                        <a:rPr sz="1600" spc="25" dirty="0" smtClean="0">
                          <a:latin typeface="Times New Roman"/>
                          <a:cs typeface="Times New Roman"/>
                        </a:rPr>
                        <a:t> </a:t>
                      </a:r>
                      <a:r>
                        <a:rPr sz="1600" spc="0" dirty="0" smtClean="0">
                          <a:latin typeface="Times New Roman"/>
                          <a:cs typeface="Times New Roman"/>
                        </a:rPr>
                        <a:t>e</a:t>
                      </a:r>
                      <a:r>
                        <a:rPr sz="1600" spc="-5" dirty="0" smtClean="0">
                          <a:latin typeface="Times New Roman"/>
                          <a:cs typeface="Times New Roman"/>
                        </a:rPr>
                        <a:t>n</a:t>
                      </a:r>
                      <a:r>
                        <a:rPr sz="1600" spc="5" dirty="0" smtClean="0">
                          <a:latin typeface="Times New Roman"/>
                          <a:cs typeface="Times New Roman"/>
                        </a:rPr>
                        <a:t>d]</a:t>
                      </a:r>
                      <a:r>
                        <a:rPr sz="1600" spc="0" dirty="0" smtClean="0">
                          <a:latin typeface="Adobe 黑体 Std R"/>
                          <a:cs typeface="Adobe 黑体 Std R"/>
                        </a:rPr>
                        <a:t>中</a:t>
                      </a:r>
                      <a:r>
                        <a:rPr sz="1600" spc="-5" dirty="0" smtClean="0">
                          <a:latin typeface="Times New Roman"/>
                          <a:cs typeface="Times New Roman"/>
                        </a:rPr>
                        <a:t>s</a:t>
                      </a:r>
                      <a:r>
                        <a:rPr sz="1600" spc="-10" dirty="0" smtClean="0">
                          <a:latin typeface="Times New Roman"/>
                          <a:cs typeface="Times New Roman"/>
                        </a:rPr>
                        <a:t>u</a:t>
                      </a:r>
                      <a:r>
                        <a:rPr sz="1600" spc="5" dirty="0" smtClean="0">
                          <a:latin typeface="Times New Roman"/>
                          <a:cs typeface="Times New Roman"/>
                        </a:rPr>
                        <a:t>b</a:t>
                      </a:r>
                      <a:r>
                        <a:rPr sz="1600" spc="0" dirty="0" smtClean="0">
                          <a:latin typeface="Adobe 黑体 Std R"/>
                          <a:cs typeface="Adobe 黑体 Std R"/>
                        </a:rPr>
                        <a:t>子串出现的次数</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480655">
                <a:tc>
                  <a:txBody>
                    <a:bodyPr/>
                    <a:lstStyle/>
                    <a:p>
                      <a:pPr marL="179070">
                        <a:lnSpc>
                          <a:spcPct val="100000"/>
                        </a:lnSpc>
                      </a:pPr>
                      <a:r>
                        <a:rPr sz="1600" spc="-5" dirty="0" smtClean="0">
                          <a:latin typeface="Times New Roman"/>
                          <a:cs typeface="Times New Roman"/>
                        </a:rPr>
                        <a:t>s</a:t>
                      </a:r>
                      <a:r>
                        <a:rPr sz="1600" spc="0" dirty="0" smtClean="0">
                          <a:latin typeface="Times New Roman"/>
                          <a:cs typeface="Times New Roman"/>
                        </a:rPr>
                        <a:t>tr.re</a:t>
                      </a:r>
                      <a:r>
                        <a:rPr sz="1600" spc="5" dirty="0" smtClean="0">
                          <a:latin typeface="Times New Roman"/>
                          <a:cs typeface="Times New Roman"/>
                        </a:rPr>
                        <a:t>p</a:t>
                      </a:r>
                      <a:r>
                        <a:rPr sz="1600" spc="0" dirty="0" smtClean="0">
                          <a:latin typeface="Times New Roman"/>
                          <a:cs typeface="Times New Roman"/>
                        </a:rPr>
                        <a:t>lace(</a:t>
                      </a:r>
                      <a:r>
                        <a:rPr sz="1600" spc="5" dirty="0" smtClean="0">
                          <a:latin typeface="Times New Roman"/>
                          <a:cs typeface="Times New Roman"/>
                        </a:rPr>
                        <a:t>o</a:t>
                      </a:r>
                      <a:r>
                        <a:rPr sz="1600" spc="0" dirty="0" smtClean="0">
                          <a:latin typeface="Times New Roman"/>
                          <a:cs typeface="Times New Roman"/>
                        </a:rPr>
                        <a:t>ld,</a:t>
                      </a:r>
                      <a:r>
                        <a:rPr sz="1600" spc="15" dirty="0" smtClean="0">
                          <a:latin typeface="Times New Roman"/>
                          <a:cs typeface="Times New Roman"/>
                        </a:rPr>
                        <a:t> </a:t>
                      </a:r>
                      <a:r>
                        <a:rPr sz="1600" spc="-10" dirty="0" smtClean="0">
                          <a:latin typeface="Times New Roman"/>
                          <a:cs typeface="Times New Roman"/>
                        </a:rPr>
                        <a:t>n</a:t>
                      </a:r>
                      <a:r>
                        <a:rPr sz="1600" spc="0" dirty="0" smtClean="0">
                          <a:latin typeface="Times New Roman"/>
                          <a:cs typeface="Times New Roman"/>
                        </a:rPr>
                        <a:t>e</a:t>
                      </a:r>
                      <a:r>
                        <a:rPr sz="1600" spc="-25" dirty="0" smtClean="0">
                          <a:latin typeface="Times New Roman"/>
                          <a:cs typeface="Times New Roman"/>
                        </a:rPr>
                        <a:t>w</a:t>
                      </a:r>
                      <a:r>
                        <a:rPr sz="1600" spc="0" dirty="0" smtClean="0">
                          <a:latin typeface="Times New Roman"/>
                          <a:cs typeface="Times New Roman"/>
                        </a:rPr>
                        <a:t>[,</a:t>
                      </a:r>
                      <a:r>
                        <a:rPr sz="1600" spc="35" dirty="0" smtClean="0">
                          <a:latin typeface="Times New Roman"/>
                          <a:cs typeface="Times New Roman"/>
                        </a:rPr>
                        <a:t> </a:t>
                      </a:r>
                      <a:r>
                        <a:rPr sz="1600" spc="0" dirty="0" smtClean="0">
                          <a:latin typeface="Times New Roman"/>
                          <a:cs typeface="Times New Roman"/>
                        </a:rPr>
                        <a:t>c</a:t>
                      </a:r>
                      <a:r>
                        <a:rPr sz="1600" spc="5" dirty="0" smtClean="0">
                          <a:latin typeface="Times New Roman"/>
                          <a:cs typeface="Times New Roman"/>
                        </a:rPr>
                        <a:t>o</a:t>
                      </a:r>
                      <a:r>
                        <a:rPr sz="1600" spc="-10" dirty="0" smtClean="0">
                          <a:latin typeface="Times New Roman"/>
                          <a:cs typeface="Times New Roman"/>
                        </a:rPr>
                        <a:t>un</a:t>
                      </a:r>
                      <a:r>
                        <a:rPr sz="1600" spc="0" dirty="0" smtClean="0">
                          <a:latin typeface="Times New Roman"/>
                          <a:cs typeface="Times New Roman"/>
                        </a:rPr>
                        <a:t>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spc="55" dirty="0" smtClean="0">
                          <a:latin typeface="Adobe 黑体 Std R"/>
                          <a:cs typeface="Adobe 黑体 Std R"/>
                        </a:rPr>
                        <a:t>返</a:t>
                      </a:r>
                      <a:r>
                        <a:rPr sz="1600" spc="70" dirty="0" smtClean="0">
                          <a:latin typeface="Adobe 黑体 Std R"/>
                          <a:cs typeface="Adobe 黑体 Std R"/>
                        </a:rPr>
                        <a:t>回字符</a:t>
                      </a:r>
                      <a:r>
                        <a:rPr sz="1600" spc="65" dirty="0" smtClean="0">
                          <a:latin typeface="Adobe 黑体 Std R"/>
                          <a:cs typeface="Adobe 黑体 Std R"/>
                        </a:rPr>
                        <a:t>串</a:t>
                      </a:r>
                      <a:r>
                        <a:rPr sz="1600" spc="-5" dirty="0" smtClean="0">
                          <a:latin typeface="Times New Roman"/>
                          <a:cs typeface="Times New Roman"/>
                        </a:rPr>
                        <a:t>s</a:t>
                      </a:r>
                      <a:r>
                        <a:rPr sz="1600" spc="0" dirty="0" smtClean="0">
                          <a:latin typeface="Times New Roman"/>
                          <a:cs typeface="Times New Roman"/>
                        </a:rPr>
                        <a:t>t</a:t>
                      </a:r>
                      <a:r>
                        <a:rPr sz="1600" spc="75" dirty="0" smtClean="0">
                          <a:latin typeface="Times New Roman"/>
                          <a:cs typeface="Times New Roman"/>
                        </a:rPr>
                        <a:t>r</a:t>
                      </a:r>
                      <a:r>
                        <a:rPr sz="1600" spc="70" dirty="0" smtClean="0">
                          <a:latin typeface="Adobe 黑体 Std R"/>
                          <a:cs typeface="Adobe 黑体 Std R"/>
                        </a:rPr>
                        <a:t>的副</a:t>
                      </a:r>
                      <a:r>
                        <a:rPr sz="1600" spc="60" dirty="0" smtClean="0">
                          <a:latin typeface="Adobe 黑体 Std R"/>
                          <a:cs typeface="Adobe 黑体 Std R"/>
                        </a:rPr>
                        <a:t>本</a:t>
                      </a:r>
                      <a:r>
                        <a:rPr sz="1600" spc="70" dirty="0" smtClean="0">
                          <a:latin typeface="Adobe 黑体 Std R"/>
                          <a:cs typeface="Adobe 黑体 Std R"/>
                        </a:rPr>
                        <a:t>，所</a:t>
                      </a:r>
                      <a:r>
                        <a:rPr sz="1600" spc="60" dirty="0" smtClean="0">
                          <a:latin typeface="Adobe 黑体 Std R"/>
                          <a:cs typeface="Adobe 黑体 Std R"/>
                        </a:rPr>
                        <a:t>有</a:t>
                      </a:r>
                      <a:r>
                        <a:rPr sz="1600" spc="5" dirty="0" smtClean="0">
                          <a:latin typeface="Times New Roman"/>
                          <a:cs typeface="Times New Roman"/>
                        </a:rPr>
                        <a:t>o</a:t>
                      </a:r>
                      <a:r>
                        <a:rPr sz="1600" spc="0" dirty="0" smtClean="0">
                          <a:latin typeface="Times New Roman"/>
                          <a:cs typeface="Times New Roman"/>
                        </a:rPr>
                        <a:t>l</a:t>
                      </a:r>
                      <a:r>
                        <a:rPr sz="1600" spc="65" dirty="0" smtClean="0">
                          <a:latin typeface="Times New Roman"/>
                          <a:cs typeface="Times New Roman"/>
                        </a:rPr>
                        <a:t>d</a:t>
                      </a:r>
                      <a:r>
                        <a:rPr sz="1600" spc="70" dirty="0" smtClean="0">
                          <a:latin typeface="Adobe 黑体 Std R"/>
                          <a:cs typeface="Adobe 黑体 Std R"/>
                        </a:rPr>
                        <a:t>子</a:t>
                      </a:r>
                      <a:r>
                        <a:rPr sz="1600" spc="55" dirty="0" smtClean="0">
                          <a:latin typeface="Adobe 黑体 Std R"/>
                          <a:cs typeface="Adobe 黑体 Std R"/>
                        </a:rPr>
                        <a:t>串</a:t>
                      </a:r>
                      <a:r>
                        <a:rPr sz="1600" spc="70" dirty="0" smtClean="0">
                          <a:latin typeface="Adobe 黑体 Std R"/>
                          <a:cs typeface="Adobe 黑体 Std R"/>
                        </a:rPr>
                        <a:t>被替换</a:t>
                      </a:r>
                      <a:r>
                        <a:rPr sz="1600" spc="65" dirty="0" smtClean="0">
                          <a:latin typeface="Adobe 黑体 Std R"/>
                          <a:cs typeface="Adobe 黑体 Std R"/>
                        </a:rPr>
                        <a:t>为</a:t>
                      </a:r>
                      <a:r>
                        <a:rPr sz="1600" spc="5" dirty="0" smtClean="0">
                          <a:latin typeface="Times New Roman"/>
                          <a:cs typeface="Times New Roman"/>
                        </a:rPr>
                        <a:t>n</a:t>
                      </a:r>
                      <a:r>
                        <a:rPr sz="1600" spc="25" dirty="0" smtClean="0">
                          <a:latin typeface="Times New Roman"/>
                          <a:cs typeface="Times New Roman"/>
                        </a:rPr>
                        <a:t>e</a:t>
                      </a:r>
                      <a:r>
                        <a:rPr sz="1600" spc="50" dirty="0" smtClean="0">
                          <a:latin typeface="Times New Roman"/>
                          <a:cs typeface="Times New Roman"/>
                        </a:rPr>
                        <a:t>w</a:t>
                      </a:r>
                      <a:r>
                        <a:rPr sz="1600" spc="70" dirty="0" smtClean="0">
                          <a:latin typeface="Adobe 黑体 Std R"/>
                          <a:cs typeface="Adobe 黑体 Std R"/>
                        </a:rPr>
                        <a:t>，</a:t>
                      </a:r>
                      <a:r>
                        <a:rPr sz="1600" spc="60" dirty="0" smtClean="0">
                          <a:latin typeface="Adobe 黑体 Std R"/>
                          <a:cs typeface="Adobe 黑体 Std R"/>
                        </a:rPr>
                        <a:t>如果</a:t>
                      </a:r>
                      <a:endParaRPr sz="1600" dirty="0">
                        <a:latin typeface="Adobe 黑体 Std R"/>
                        <a:cs typeface="Adobe 黑体 Std R"/>
                      </a:endParaRPr>
                    </a:p>
                    <a:p>
                      <a:pPr>
                        <a:lnSpc>
                          <a:spcPts val="600"/>
                        </a:lnSpc>
                      </a:pPr>
                      <a:endParaRPr sz="1600" dirty="0"/>
                    </a:p>
                    <a:p>
                      <a:pPr marL="60960">
                        <a:lnSpc>
                          <a:spcPct val="100000"/>
                        </a:lnSpc>
                      </a:pPr>
                      <a:r>
                        <a:rPr sz="1600" dirty="0" smtClean="0">
                          <a:latin typeface="Times New Roman"/>
                          <a:cs typeface="Times New Roman"/>
                        </a:rPr>
                        <a:t>c</a:t>
                      </a:r>
                      <a:r>
                        <a:rPr sz="1600" spc="5" dirty="0" smtClean="0">
                          <a:latin typeface="Times New Roman"/>
                          <a:cs typeface="Times New Roman"/>
                        </a:rPr>
                        <a:t>o</a:t>
                      </a:r>
                      <a:r>
                        <a:rPr sz="1600" spc="-10" dirty="0" smtClean="0">
                          <a:latin typeface="Times New Roman"/>
                          <a:cs typeface="Times New Roman"/>
                        </a:rPr>
                        <a:t>un</a:t>
                      </a:r>
                      <a:r>
                        <a:rPr sz="1600" spc="-5" dirty="0" smtClean="0">
                          <a:latin typeface="Times New Roman"/>
                          <a:cs typeface="Times New Roman"/>
                        </a:rPr>
                        <a:t>t</a:t>
                      </a:r>
                      <a:r>
                        <a:rPr sz="1600" spc="0" dirty="0" smtClean="0">
                          <a:latin typeface="Adobe 黑体 Std R"/>
                          <a:cs typeface="Adobe 黑体 Std R"/>
                        </a:rPr>
                        <a:t>给出，则前</a:t>
                      </a:r>
                      <a:r>
                        <a:rPr sz="1600" spc="0" dirty="0" smtClean="0">
                          <a:latin typeface="Times New Roman"/>
                          <a:cs typeface="Times New Roman"/>
                        </a:rPr>
                        <a:t>c</a:t>
                      </a:r>
                      <a:r>
                        <a:rPr sz="1600" spc="5" dirty="0" smtClean="0">
                          <a:latin typeface="Times New Roman"/>
                          <a:cs typeface="Times New Roman"/>
                        </a:rPr>
                        <a:t>o</a:t>
                      </a:r>
                      <a:r>
                        <a:rPr sz="1600" spc="-10" dirty="0" smtClean="0">
                          <a:latin typeface="Times New Roman"/>
                          <a:cs typeface="Times New Roman"/>
                        </a:rPr>
                        <a:t>un</a:t>
                      </a:r>
                      <a:r>
                        <a:rPr sz="1600" spc="-5" dirty="0" smtClean="0">
                          <a:latin typeface="Times New Roman"/>
                          <a:cs typeface="Times New Roman"/>
                        </a:rPr>
                        <a:t>t</a:t>
                      </a:r>
                      <a:r>
                        <a:rPr sz="1600" spc="0" dirty="0" smtClean="0">
                          <a:latin typeface="Adobe 黑体 Std R"/>
                          <a:cs typeface="Adobe 黑体 Std R"/>
                        </a:rPr>
                        <a:t>次</a:t>
                      </a:r>
                      <a:r>
                        <a:rPr sz="1600" spc="5" dirty="0" smtClean="0">
                          <a:latin typeface="Times New Roman"/>
                          <a:cs typeface="Times New Roman"/>
                        </a:rPr>
                        <a:t>o</a:t>
                      </a:r>
                      <a:r>
                        <a:rPr sz="1600" spc="0" dirty="0" smtClean="0">
                          <a:latin typeface="Times New Roman"/>
                          <a:cs typeface="Times New Roman"/>
                        </a:rPr>
                        <a:t>l</a:t>
                      </a:r>
                      <a:r>
                        <a:rPr sz="1600" spc="5" dirty="0" smtClean="0">
                          <a:latin typeface="Times New Roman"/>
                          <a:cs typeface="Times New Roman"/>
                        </a:rPr>
                        <a:t>d</a:t>
                      </a:r>
                      <a:r>
                        <a:rPr sz="1600" spc="0" dirty="0" smtClean="0">
                          <a:latin typeface="Adobe 黑体 Std R"/>
                          <a:cs typeface="Adobe 黑体 Std R"/>
                        </a:rPr>
                        <a:t>出现被</a:t>
                      </a:r>
                      <a:r>
                        <a:rPr sz="1600" spc="10" dirty="0" smtClean="0">
                          <a:latin typeface="Adobe 黑体 Std R"/>
                          <a:cs typeface="Adobe 黑体 Std R"/>
                        </a:rPr>
                        <a:t>替</a:t>
                      </a:r>
                      <a:r>
                        <a:rPr sz="1600" spc="0" dirty="0" smtClean="0">
                          <a:latin typeface="Adobe 黑体 Std R"/>
                          <a:cs typeface="Adobe 黑体 Std R"/>
                        </a:rPr>
                        <a:t>换</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40261">
                <a:tc>
                  <a:txBody>
                    <a:bodyPr/>
                    <a:lstStyle/>
                    <a:p>
                      <a:pPr marL="240029">
                        <a:lnSpc>
                          <a:spcPct val="100000"/>
                        </a:lnSpc>
                      </a:pPr>
                      <a:r>
                        <a:rPr sz="1600" spc="-5" dirty="0" smtClean="0">
                          <a:latin typeface="Times New Roman"/>
                          <a:cs typeface="Times New Roman"/>
                        </a:rPr>
                        <a:t>s</a:t>
                      </a:r>
                      <a:r>
                        <a:rPr sz="1600" spc="0" dirty="0" smtClean="0">
                          <a:latin typeface="Times New Roman"/>
                          <a:cs typeface="Times New Roman"/>
                        </a:rPr>
                        <a:t>tr.ce</a:t>
                      </a:r>
                      <a:r>
                        <a:rPr sz="1600" spc="-10" dirty="0" smtClean="0">
                          <a:latin typeface="Times New Roman"/>
                          <a:cs typeface="Times New Roman"/>
                        </a:rPr>
                        <a:t>n</a:t>
                      </a:r>
                      <a:r>
                        <a:rPr sz="1600" spc="0" dirty="0" smtClean="0">
                          <a:latin typeface="Times New Roman"/>
                          <a:cs typeface="Times New Roman"/>
                        </a:rPr>
                        <a:t>ter(</a:t>
                      </a:r>
                      <a:r>
                        <a:rPr sz="1600" spc="-25" dirty="0" smtClean="0">
                          <a:latin typeface="Times New Roman"/>
                          <a:cs typeface="Times New Roman"/>
                        </a:rPr>
                        <a:t>w</a:t>
                      </a:r>
                      <a:r>
                        <a:rPr sz="1600" spc="0" dirty="0" smtClean="0">
                          <a:latin typeface="Times New Roman"/>
                          <a:cs typeface="Times New Roman"/>
                        </a:rPr>
                        <a:t>idt</a:t>
                      </a:r>
                      <a:r>
                        <a:rPr sz="1600" spc="-10" dirty="0" smtClean="0">
                          <a:latin typeface="Times New Roman"/>
                          <a:cs typeface="Times New Roman"/>
                        </a:rPr>
                        <a:t>h</a:t>
                      </a:r>
                      <a:r>
                        <a:rPr sz="1600" spc="0" dirty="0" smtClean="0">
                          <a:latin typeface="Times New Roman"/>
                          <a:cs typeface="Times New Roman"/>
                        </a:rPr>
                        <a:t>[,</a:t>
                      </a:r>
                      <a:r>
                        <a:rPr sz="1600" spc="60" dirty="0" smtClean="0">
                          <a:latin typeface="Times New Roman"/>
                          <a:cs typeface="Times New Roman"/>
                        </a:rPr>
                        <a:t> </a:t>
                      </a:r>
                      <a:r>
                        <a:rPr sz="1600" spc="-10" dirty="0" smtClean="0">
                          <a:latin typeface="Times New Roman"/>
                          <a:cs typeface="Times New Roman"/>
                        </a:rPr>
                        <a:t>f</a:t>
                      </a:r>
                      <a:r>
                        <a:rPr sz="1600" spc="0" dirty="0" smtClean="0">
                          <a:latin typeface="Times New Roman"/>
                          <a:cs typeface="Times New Roman"/>
                        </a:rPr>
                        <a:t>illc</a:t>
                      </a:r>
                      <a:r>
                        <a:rPr sz="1600" spc="-10" dirty="0" smtClean="0">
                          <a:latin typeface="Times New Roman"/>
                          <a:cs typeface="Times New Roman"/>
                        </a:rPr>
                        <a:t>h</a:t>
                      </a:r>
                      <a:r>
                        <a:rPr sz="1600" spc="0" dirty="0" smtClean="0">
                          <a:latin typeface="Times New Roman"/>
                          <a:cs typeface="Times New Roman"/>
                        </a:rPr>
                        <a:t>a</a:t>
                      </a:r>
                      <a:r>
                        <a:rPr sz="1600" spc="5" dirty="0" smtClean="0">
                          <a:latin typeface="Times New Roman"/>
                          <a:cs typeface="Times New Roman"/>
                        </a:rPr>
                        <a:t>r</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字符串居中函数，详见函数定义</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480523">
                <a:tc>
                  <a:txBody>
                    <a:bodyPr/>
                    <a:lstStyle/>
                    <a:p>
                      <a:pPr marL="508000">
                        <a:lnSpc>
                          <a:spcPct val="100000"/>
                        </a:lnSpc>
                      </a:pPr>
                      <a:r>
                        <a:rPr sz="1600" spc="-5" dirty="0" smtClean="0">
                          <a:latin typeface="Times New Roman"/>
                          <a:cs typeface="Times New Roman"/>
                        </a:rPr>
                        <a:t>s</a:t>
                      </a:r>
                      <a:r>
                        <a:rPr sz="1600" spc="0" dirty="0" smtClean="0">
                          <a:latin typeface="Times New Roman"/>
                          <a:cs typeface="Times New Roman"/>
                        </a:rPr>
                        <a:t>tr.</a:t>
                      </a:r>
                      <a:r>
                        <a:rPr sz="1600" spc="-5" dirty="0" smtClean="0">
                          <a:latin typeface="Times New Roman"/>
                          <a:cs typeface="Times New Roman"/>
                        </a:rPr>
                        <a:t>s</a:t>
                      </a:r>
                      <a:r>
                        <a:rPr sz="1600" spc="0" dirty="0" smtClean="0">
                          <a:latin typeface="Times New Roman"/>
                          <a:cs typeface="Times New Roman"/>
                        </a:rPr>
                        <a:t>trip([c</a:t>
                      </a:r>
                      <a:r>
                        <a:rPr sz="1600" spc="-5" dirty="0" smtClean="0">
                          <a:latin typeface="Times New Roman"/>
                          <a:cs typeface="Times New Roman"/>
                        </a:rPr>
                        <a:t>h</a:t>
                      </a:r>
                      <a:r>
                        <a:rPr sz="1600" spc="0" dirty="0" smtClean="0">
                          <a:latin typeface="Times New Roman"/>
                          <a:cs typeface="Times New Roman"/>
                        </a:rPr>
                        <a:t>a</a:t>
                      </a:r>
                      <a:r>
                        <a:rPr sz="1600" spc="5" dirty="0" smtClean="0">
                          <a:latin typeface="Times New Roman"/>
                          <a:cs typeface="Times New Roman"/>
                        </a:rPr>
                        <a:t>r</a:t>
                      </a:r>
                      <a:r>
                        <a:rPr sz="1600" spc="-5" dirty="0" smtClean="0">
                          <a:latin typeface="Times New Roman"/>
                          <a:cs typeface="Times New Roman"/>
                        </a:rPr>
                        <a:t>s</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marR="67945">
                        <a:lnSpc>
                          <a:spcPct val="150000"/>
                        </a:lnSpc>
                      </a:pPr>
                      <a:r>
                        <a:rPr sz="1600" spc="10" dirty="0" smtClean="0">
                          <a:latin typeface="Adobe 黑体 Std R"/>
                          <a:cs typeface="Adobe 黑体 Std R"/>
                        </a:rPr>
                        <a:t>返回字符</a:t>
                      </a:r>
                      <a:r>
                        <a:rPr sz="1600" spc="20" dirty="0" smtClean="0">
                          <a:latin typeface="Adobe 黑体 Std R"/>
                          <a:cs typeface="Adobe 黑体 Std R"/>
                        </a:rPr>
                        <a:t>串</a:t>
                      </a:r>
                      <a:r>
                        <a:rPr sz="1600" spc="-5" dirty="0" smtClean="0">
                          <a:latin typeface="Times New Roman"/>
                          <a:cs typeface="Times New Roman"/>
                        </a:rPr>
                        <a:t>s</a:t>
                      </a:r>
                      <a:r>
                        <a:rPr sz="1600" spc="0" dirty="0" smtClean="0">
                          <a:latin typeface="Times New Roman"/>
                          <a:cs typeface="Times New Roman"/>
                        </a:rPr>
                        <a:t>t</a:t>
                      </a:r>
                      <a:r>
                        <a:rPr sz="1600" spc="15" dirty="0" smtClean="0">
                          <a:latin typeface="Times New Roman"/>
                          <a:cs typeface="Times New Roman"/>
                        </a:rPr>
                        <a:t>r</a:t>
                      </a:r>
                      <a:r>
                        <a:rPr sz="1600" spc="10" dirty="0" smtClean="0">
                          <a:latin typeface="Adobe 黑体 Std R"/>
                          <a:cs typeface="Adobe 黑体 Std R"/>
                        </a:rPr>
                        <a:t>的副本</a:t>
                      </a:r>
                      <a:r>
                        <a:rPr sz="1600" spc="20" dirty="0" smtClean="0">
                          <a:latin typeface="Adobe 黑体 Std R"/>
                          <a:cs typeface="Adobe 黑体 Std R"/>
                        </a:rPr>
                        <a:t>，</a:t>
                      </a:r>
                      <a:r>
                        <a:rPr sz="1600" spc="10" dirty="0" smtClean="0">
                          <a:latin typeface="Adobe 黑体 Std R"/>
                          <a:cs typeface="Adobe 黑体 Std R"/>
                        </a:rPr>
                        <a:t>在</a:t>
                      </a:r>
                      <a:r>
                        <a:rPr sz="1600" spc="20" dirty="0" smtClean="0">
                          <a:latin typeface="Adobe 黑体 Std R"/>
                          <a:cs typeface="Adobe 黑体 Std R"/>
                        </a:rPr>
                        <a:t>其</a:t>
                      </a:r>
                      <a:r>
                        <a:rPr sz="1600" spc="10" dirty="0" smtClean="0">
                          <a:latin typeface="Adobe 黑体 Std R"/>
                          <a:cs typeface="Adobe 黑体 Std R"/>
                        </a:rPr>
                        <a:t>左侧和右侧</a:t>
                      </a:r>
                      <a:r>
                        <a:rPr sz="1600" spc="20" dirty="0" smtClean="0">
                          <a:latin typeface="Adobe 黑体 Std R"/>
                          <a:cs typeface="Adobe 黑体 Std R"/>
                        </a:rPr>
                        <a:t>去掉</a:t>
                      </a:r>
                      <a:r>
                        <a:rPr sz="1600" spc="10" dirty="0" smtClean="0">
                          <a:latin typeface="Times New Roman"/>
                          <a:cs typeface="Times New Roman"/>
                        </a:rPr>
                        <a:t>c</a:t>
                      </a:r>
                      <a:r>
                        <a:rPr sz="1600" spc="-10" dirty="0" smtClean="0">
                          <a:latin typeface="Times New Roman"/>
                          <a:cs typeface="Times New Roman"/>
                        </a:rPr>
                        <a:t>h</a:t>
                      </a:r>
                      <a:r>
                        <a:rPr sz="1600" spc="0" dirty="0" smtClean="0">
                          <a:latin typeface="Times New Roman"/>
                          <a:cs typeface="Times New Roman"/>
                        </a:rPr>
                        <a:t>a</a:t>
                      </a:r>
                      <a:r>
                        <a:rPr sz="1600" spc="15" dirty="0" smtClean="0">
                          <a:latin typeface="Times New Roman"/>
                          <a:cs typeface="Times New Roman"/>
                        </a:rPr>
                        <a:t>r</a:t>
                      </a:r>
                      <a:r>
                        <a:rPr sz="1600" spc="10" dirty="0" smtClean="0">
                          <a:latin typeface="Times New Roman"/>
                          <a:cs typeface="Times New Roman"/>
                        </a:rPr>
                        <a:t>s</a:t>
                      </a:r>
                      <a:r>
                        <a:rPr sz="1600" spc="10" dirty="0" smtClean="0">
                          <a:latin typeface="Adobe 黑体 Std R"/>
                          <a:cs typeface="Adobe 黑体 Std R"/>
                        </a:rPr>
                        <a:t>中列</a:t>
                      </a:r>
                      <a:r>
                        <a:rPr sz="1600" spc="20" dirty="0" smtClean="0">
                          <a:latin typeface="Adobe 黑体 Std R"/>
                          <a:cs typeface="Adobe 黑体 Std R"/>
                        </a:rPr>
                        <a:t>出</a:t>
                      </a:r>
                      <a:r>
                        <a:rPr sz="1600" spc="0" dirty="0" smtClean="0">
                          <a:latin typeface="Adobe 黑体 Std R"/>
                          <a:cs typeface="Adobe 黑体 Std R"/>
                        </a:rPr>
                        <a:t>的 字符</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3"/>
                  </a:ext>
                </a:extLst>
              </a:tr>
              <a:tr h="240288">
                <a:tc>
                  <a:txBody>
                    <a:bodyPr/>
                    <a:lstStyle/>
                    <a:p>
                      <a:pPr marL="553720">
                        <a:lnSpc>
                          <a:spcPct val="100000"/>
                        </a:lnSpc>
                      </a:pPr>
                      <a:r>
                        <a:rPr sz="1600" spc="-5" dirty="0" smtClean="0">
                          <a:latin typeface="Times New Roman"/>
                          <a:cs typeface="Times New Roman"/>
                        </a:rPr>
                        <a:t>s</a:t>
                      </a:r>
                      <a:r>
                        <a:rPr sz="1600" spc="0" dirty="0" smtClean="0">
                          <a:latin typeface="Times New Roman"/>
                          <a:cs typeface="Times New Roman"/>
                        </a:rPr>
                        <a:t>tr.z</a:t>
                      </a:r>
                      <a:r>
                        <a:rPr sz="1600" spc="-10" dirty="0" smtClean="0">
                          <a:latin typeface="Times New Roman"/>
                          <a:cs typeface="Times New Roman"/>
                        </a:rPr>
                        <a:t>f</a:t>
                      </a:r>
                      <a:r>
                        <a:rPr sz="1600" spc="0" dirty="0" smtClean="0">
                          <a:latin typeface="Times New Roman"/>
                          <a:cs typeface="Times New Roman"/>
                        </a:rPr>
                        <a:t>ill(</a:t>
                      </a:r>
                      <a:r>
                        <a:rPr sz="1600" spc="-25" dirty="0" smtClean="0">
                          <a:latin typeface="Times New Roman"/>
                          <a:cs typeface="Times New Roman"/>
                        </a:rPr>
                        <a:t>w</a:t>
                      </a:r>
                      <a:r>
                        <a:rPr sz="1600" spc="0" dirty="0" smtClean="0">
                          <a:latin typeface="Times New Roman"/>
                          <a:cs typeface="Times New Roman"/>
                        </a:rPr>
                        <a:t>idt</a:t>
                      </a:r>
                      <a:r>
                        <a:rPr sz="1600" spc="-10" dirty="0" smtClean="0">
                          <a:latin typeface="Times New Roman"/>
                          <a:cs typeface="Times New Roman"/>
                        </a:rPr>
                        <a:t>h</a:t>
                      </a:r>
                      <a:r>
                        <a:rPr sz="1600" spc="0" dirty="0" smtClean="0">
                          <a:latin typeface="Times New Roman"/>
                          <a:cs typeface="Times New Roman"/>
                        </a:rPr>
                        <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返回字符串</a:t>
                      </a:r>
                      <a:r>
                        <a:rPr sz="1600" spc="-5" dirty="0" smtClean="0">
                          <a:latin typeface="Times New Roman"/>
                          <a:cs typeface="Times New Roman"/>
                        </a:rPr>
                        <a:t>s</a:t>
                      </a:r>
                      <a:r>
                        <a:rPr sz="1600" spc="0" dirty="0" smtClean="0">
                          <a:latin typeface="Times New Roman"/>
                          <a:cs typeface="Times New Roman"/>
                        </a:rPr>
                        <a:t>tr</a:t>
                      </a:r>
                      <a:r>
                        <a:rPr sz="1600" spc="0" dirty="0" smtClean="0">
                          <a:latin typeface="Adobe 黑体 Std R"/>
                          <a:cs typeface="Adobe 黑体 Std R"/>
                        </a:rPr>
                        <a:t>的副本，长度</a:t>
                      </a:r>
                      <a:r>
                        <a:rPr sz="1600" spc="10" dirty="0" smtClean="0">
                          <a:latin typeface="Adobe 黑体 Std R"/>
                          <a:cs typeface="Adobe 黑体 Std R"/>
                        </a:rPr>
                        <a:t>为</a:t>
                      </a:r>
                      <a:r>
                        <a:rPr sz="1600" spc="-15" dirty="0" smtClean="0">
                          <a:latin typeface="Times New Roman"/>
                          <a:cs typeface="Times New Roman"/>
                        </a:rPr>
                        <a:t>w</a:t>
                      </a:r>
                      <a:r>
                        <a:rPr sz="1600" spc="0" dirty="0" smtClean="0">
                          <a:latin typeface="Times New Roman"/>
                          <a:cs typeface="Times New Roman"/>
                        </a:rPr>
                        <a:t>idt</a:t>
                      </a:r>
                      <a:r>
                        <a:rPr sz="1600" spc="-5" dirty="0" smtClean="0">
                          <a:latin typeface="Times New Roman"/>
                          <a:cs typeface="Times New Roman"/>
                        </a:rPr>
                        <a:t>h</a:t>
                      </a:r>
                      <a:r>
                        <a:rPr sz="1600" spc="10" dirty="0" smtClean="0">
                          <a:latin typeface="Adobe 黑体 Std R"/>
                          <a:cs typeface="Adobe 黑体 Std R"/>
                        </a:rPr>
                        <a:t>，</a:t>
                      </a:r>
                      <a:r>
                        <a:rPr sz="1600" spc="0" dirty="0" smtClean="0">
                          <a:latin typeface="Adobe 黑体 Std R"/>
                          <a:cs typeface="Adobe 黑体 Std R"/>
                        </a:rPr>
                        <a:t>不足</a:t>
                      </a:r>
                      <a:r>
                        <a:rPr sz="1600" spc="10" dirty="0" smtClean="0">
                          <a:latin typeface="Adobe 黑体 Std R"/>
                          <a:cs typeface="Adobe 黑体 Std R"/>
                        </a:rPr>
                        <a:t>部</a:t>
                      </a:r>
                      <a:r>
                        <a:rPr sz="1600" spc="0" dirty="0" smtClean="0">
                          <a:latin typeface="Adobe 黑体 Std R"/>
                          <a:cs typeface="Adobe 黑体 Std R"/>
                        </a:rPr>
                        <a:t>分在</a:t>
                      </a:r>
                      <a:r>
                        <a:rPr sz="1600" spc="10" dirty="0" smtClean="0">
                          <a:latin typeface="Adobe 黑体 Std R"/>
                          <a:cs typeface="Adobe 黑体 Std R"/>
                        </a:rPr>
                        <a:t>左</a:t>
                      </a:r>
                      <a:r>
                        <a:rPr sz="1600" spc="0" dirty="0" smtClean="0">
                          <a:latin typeface="Adobe 黑体 Std R"/>
                          <a:cs typeface="Adobe 黑体 Std R"/>
                        </a:rPr>
                        <a:t>侧添</a:t>
                      </a:r>
                      <a:r>
                        <a:rPr sz="1600" spc="0" dirty="0" smtClean="0">
                          <a:latin typeface="Times New Roman"/>
                          <a:cs typeface="Times New Roman"/>
                        </a:rPr>
                        <a:t>0</a:t>
                      </a:r>
                      <a:endParaRPr sz="16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4"/>
                  </a:ext>
                </a:extLst>
              </a:tr>
              <a:tr h="240274">
                <a:tc>
                  <a:txBody>
                    <a:bodyPr/>
                    <a:lstStyle/>
                    <a:p>
                      <a:pPr marL="5715" algn="ctr">
                        <a:lnSpc>
                          <a:spcPct val="100000"/>
                        </a:lnSpc>
                      </a:pPr>
                      <a:r>
                        <a:rPr sz="1600" spc="-5" dirty="0" smtClean="0">
                          <a:latin typeface="Times New Roman"/>
                          <a:cs typeface="Times New Roman"/>
                        </a:rPr>
                        <a:t>s</a:t>
                      </a:r>
                      <a:r>
                        <a:rPr sz="1600" spc="0" dirty="0" smtClean="0">
                          <a:latin typeface="Times New Roman"/>
                          <a:cs typeface="Times New Roman"/>
                        </a:rPr>
                        <a:t>tr.</a:t>
                      </a:r>
                      <a:r>
                        <a:rPr sz="1600" spc="-10" dirty="0" smtClean="0">
                          <a:latin typeface="Times New Roman"/>
                          <a:cs typeface="Times New Roman"/>
                        </a:rPr>
                        <a:t>f</a:t>
                      </a:r>
                      <a:r>
                        <a:rPr sz="1600" spc="5" dirty="0" smtClean="0">
                          <a:latin typeface="Times New Roman"/>
                          <a:cs typeface="Times New Roman"/>
                        </a:rPr>
                        <a:t>o</a:t>
                      </a:r>
                      <a:r>
                        <a:rPr sz="1600" spc="0" dirty="0" smtClean="0">
                          <a:latin typeface="Times New Roman"/>
                          <a:cs typeface="Times New Roman"/>
                        </a:rPr>
                        <a:t>r</a:t>
                      </a:r>
                      <a:r>
                        <a:rPr sz="1600" spc="-20" dirty="0" smtClean="0">
                          <a:latin typeface="Times New Roman"/>
                          <a:cs typeface="Times New Roman"/>
                        </a:rPr>
                        <a:t>m</a:t>
                      </a:r>
                      <a:r>
                        <a:rPr sz="1600" spc="0" dirty="0" smtClean="0">
                          <a:latin typeface="Times New Roman"/>
                          <a:cs typeface="Times New Roman"/>
                        </a:rPr>
                        <a:t>at()</a:t>
                      </a: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a:lnSpc>
                          <a:spcPct val="100000"/>
                        </a:lnSpc>
                      </a:pPr>
                      <a:r>
                        <a:rPr sz="1600" dirty="0" smtClean="0">
                          <a:latin typeface="Adobe 黑体 Std R"/>
                          <a:cs typeface="Adobe 黑体 Std R"/>
                        </a:rPr>
                        <a:t>返回字符串</a:t>
                      </a:r>
                      <a:r>
                        <a:rPr sz="1600" spc="-5" dirty="0" smtClean="0">
                          <a:latin typeface="Times New Roman"/>
                          <a:cs typeface="Times New Roman"/>
                        </a:rPr>
                        <a:t>s</a:t>
                      </a:r>
                      <a:r>
                        <a:rPr sz="1600" spc="0" dirty="0" smtClean="0">
                          <a:latin typeface="Times New Roman"/>
                          <a:cs typeface="Times New Roman"/>
                        </a:rPr>
                        <a:t>tr</a:t>
                      </a:r>
                      <a:r>
                        <a:rPr sz="1600" spc="0" dirty="0" smtClean="0">
                          <a:latin typeface="Adobe 黑体 Std R"/>
                          <a:cs typeface="Adobe 黑体 Std R"/>
                        </a:rPr>
                        <a:t>的一种排版格式，</a:t>
                      </a:r>
                      <a:r>
                        <a:rPr sz="1600" spc="5" dirty="0" smtClean="0">
                          <a:latin typeface="Times New Roman"/>
                          <a:cs typeface="Times New Roman"/>
                        </a:rPr>
                        <a:t>3</a:t>
                      </a:r>
                      <a:r>
                        <a:rPr sz="1600" spc="0" dirty="0" smtClean="0">
                          <a:latin typeface="Times New Roman"/>
                          <a:cs typeface="Times New Roman"/>
                        </a:rPr>
                        <a:t>.</a:t>
                      </a:r>
                      <a:r>
                        <a:rPr sz="1600" spc="5" dirty="0" smtClean="0">
                          <a:latin typeface="Times New Roman"/>
                          <a:cs typeface="Times New Roman"/>
                        </a:rPr>
                        <a:t>6</a:t>
                      </a:r>
                      <a:r>
                        <a:rPr sz="1600" spc="0" dirty="0" smtClean="0">
                          <a:latin typeface="Adobe 黑体 Std R"/>
                          <a:cs typeface="Adobe 黑体 Std R"/>
                        </a:rPr>
                        <a:t>节将详</a:t>
                      </a:r>
                      <a:r>
                        <a:rPr sz="1600" spc="10" dirty="0" smtClean="0">
                          <a:latin typeface="Adobe 黑体 Std R"/>
                          <a:cs typeface="Adobe 黑体 Std R"/>
                        </a:rPr>
                        <a:t>细</a:t>
                      </a:r>
                      <a:r>
                        <a:rPr sz="1600" spc="0" dirty="0" smtClean="0">
                          <a:latin typeface="Adobe 黑体 Std R"/>
                          <a:cs typeface="Adobe 黑体 Std R"/>
                        </a:rPr>
                        <a:t>介绍</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5"/>
                  </a:ext>
                </a:extLst>
              </a:tr>
              <a:tr h="480549">
                <a:tc>
                  <a:txBody>
                    <a:bodyPr/>
                    <a:lstStyle/>
                    <a:p>
                      <a:pPr marL="508000">
                        <a:lnSpc>
                          <a:spcPct val="100000"/>
                        </a:lnSpc>
                      </a:pPr>
                      <a:r>
                        <a:rPr sz="1600" spc="-5" dirty="0" smtClean="0">
                          <a:latin typeface="Times New Roman"/>
                          <a:cs typeface="Times New Roman"/>
                        </a:rPr>
                        <a:t>s</a:t>
                      </a:r>
                      <a:r>
                        <a:rPr sz="1600" spc="0" dirty="0" smtClean="0">
                          <a:latin typeface="Times New Roman"/>
                          <a:cs typeface="Times New Roman"/>
                        </a:rPr>
                        <a:t>tr.</a:t>
                      </a:r>
                      <a:r>
                        <a:rPr sz="1600" spc="10" dirty="0" smtClean="0">
                          <a:latin typeface="Times New Roman"/>
                          <a:cs typeface="Times New Roman"/>
                        </a:rPr>
                        <a:t>j</a:t>
                      </a:r>
                      <a:r>
                        <a:rPr sz="1600" spc="5" dirty="0" smtClean="0">
                          <a:latin typeface="Times New Roman"/>
                          <a:cs typeface="Times New Roman"/>
                        </a:rPr>
                        <a:t>o</a:t>
                      </a:r>
                      <a:r>
                        <a:rPr sz="1600" spc="0" dirty="0" smtClean="0">
                          <a:latin typeface="Times New Roman"/>
                          <a:cs typeface="Times New Roman"/>
                        </a:rPr>
                        <a:t>i</a:t>
                      </a:r>
                      <a:r>
                        <a:rPr sz="1600" spc="-10" dirty="0" smtClean="0">
                          <a:latin typeface="Times New Roman"/>
                          <a:cs typeface="Times New Roman"/>
                        </a:rPr>
                        <a:t>n</a:t>
                      </a:r>
                      <a:r>
                        <a:rPr sz="1600" spc="0" dirty="0" smtClean="0">
                          <a:latin typeface="Times New Roman"/>
                          <a:cs typeface="Times New Roman"/>
                        </a:rPr>
                        <a:t>(itera</a:t>
                      </a:r>
                      <a:r>
                        <a:rPr sz="1600" spc="5" dirty="0" smtClean="0">
                          <a:latin typeface="Times New Roman"/>
                          <a:cs typeface="Times New Roman"/>
                        </a:rPr>
                        <a:t>b</a:t>
                      </a:r>
                      <a:r>
                        <a:rPr sz="1600" spc="0" dirty="0" smtClean="0">
                          <a:latin typeface="Times New Roman"/>
                          <a:cs typeface="Times New Roman"/>
                        </a:rPr>
                        <a:t>le)</a:t>
                      </a:r>
                      <a:endParaRPr sz="16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0960" marR="67945">
                        <a:lnSpc>
                          <a:spcPct val="150000"/>
                        </a:lnSpc>
                      </a:pPr>
                      <a:r>
                        <a:rPr sz="1600" spc="30" dirty="0" smtClean="0">
                          <a:latin typeface="Adobe 黑体 Std R"/>
                          <a:cs typeface="Adobe 黑体 Std R"/>
                        </a:rPr>
                        <a:t>返</a:t>
                      </a:r>
                      <a:r>
                        <a:rPr sz="1600" spc="45" dirty="0" smtClean="0">
                          <a:latin typeface="Adobe 黑体 Std R"/>
                          <a:cs typeface="Adobe 黑体 Std R"/>
                        </a:rPr>
                        <a:t>回</a:t>
                      </a:r>
                      <a:r>
                        <a:rPr sz="1600" spc="30" dirty="0" smtClean="0">
                          <a:latin typeface="Adobe 黑体 Std R"/>
                          <a:cs typeface="Adobe 黑体 Std R"/>
                        </a:rPr>
                        <a:t>一</a:t>
                      </a:r>
                      <a:r>
                        <a:rPr sz="1600" spc="45" dirty="0" smtClean="0">
                          <a:latin typeface="Adobe 黑体 Std R"/>
                          <a:cs typeface="Adobe 黑体 Std R"/>
                        </a:rPr>
                        <a:t>个新</a:t>
                      </a:r>
                      <a:r>
                        <a:rPr sz="1600" spc="30" dirty="0" smtClean="0">
                          <a:latin typeface="Adobe 黑体 Std R"/>
                          <a:cs typeface="Adobe 黑体 Std R"/>
                        </a:rPr>
                        <a:t>字</a:t>
                      </a:r>
                      <a:r>
                        <a:rPr sz="1600" spc="45" dirty="0" smtClean="0">
                          <a:latin typeface="Adobe 黑体 Std R"/>
                          <a:cs typeface="Adobe 黑体 Std R"/>
                        </a:rPr>
                        <a:t>符</a:t>
                      </a:r>
                      <a:r>
                        <a:rPr sz="1600" spc="55" dirty="0" smtClean="0">
                          <a:latin typeface="Adobe 黑体 Std R"/>
                          <a:cs typeface="Adobe 黑体 Std R"/>
                        </a:rPr>
                        <a:t>串</a:t>
                      </a:r>
                      <a:r>
                        <a:rPr sz="1600" spc="35" dirty="0" smtClean="0">
                          <a:latin typeface="Adobe 黑体 Std R"/>
                          <a:cs typeface="Adobe 黑体 Std R"/>
                        </a:rPr>
                        <a:t>，</a:t>
                      </a:r>
                      <a:r>
                        <a:rPr sz="1600" spc="45" dirty="0" smtClean="0">
                          <a:latin typeface="Adobe 黑体 Std R"/>
                          <a:cs typeface="Adobe 黑体 Std R"/>
                        </a:rPr>
                        <a:t>由组</a:t>
                      </a:r>
                      <a:r>
                        <a:rPr sz="1600" spc="30" dirty="0" smtClean="0">
                          <a:latin typeface="Adobe 黑体 Std R"/>
                          <a:cs typeface="Adobe 黑体 Std R"/>
                        </a:rPr>
                        <a:t>合</a:t>
                      </a:r>
                      <a:r>
                        <a:rPr sz="1600" spc="45" dirty="0" smtClean="0">
                          <a:latin typeface="Adobe 黑体 Std R"/>
                          <a:cs typeface="Adobe 黑体 Std R"/>
                        </a:rPr>
                        <a:t>数</a:t>
                      </a:r>
                      <a:r>
                        <a:rPr sz="1600" spc="30" dirty="0" smtClean="0">
                          <a:latin typeface="Adobe 黑体 Std R"/>
                          <a:cs typeface="Adobe 黑体 Std R"/>
                        </a:rPr>
                        <a:t>据</a:t>
                      </a:r>
                      <a:r>
                        <a:rPr sz="1600" spc="45" dirty="0" smtClean="0">
                          <a:latin typeface="Adobe 黑体 Std R"/>
                          <a:cs typeface="Adobe 黑体 Std R"/>
                        </a:rPr>
                        <a:t>类型（见</a:t>
                      </a:r>
                      <a:r>
                        <a:rPr sz="1600" spc="35" dirty="0" smtClean="0">
                          <a:latin typeface="Adobe 黑体 Std R"/>
                          <a:cs typeface="Adobe 黑体 Std R"/>
                        </a:rPr>
                        <a:t>第</a:t>
                      </a:r>
                      <a:r>
                        <a:rPr sz="1600" spc="40" dirty="0" smtClean="0">
                          <a:latin typeface="Times New Roman"/>
                          <a:cs typeface="Times New Roman"/>
                        </a:rPr>
                        <a:t>6</a:t>
                      </a:r>
                      <a:r>
                        <a:rPr sz="1600" spc="45" dirty="0" smtClean="0">
                          <a:latin typeface="Adobe 黑体 Std R"/>
                          <a:cs typeface="Adobe 黑体 Std R"/>
                        </a:rPr>
                        <a:t>章</a:t>
                      </a:r>
                      <a:r>
                        <a:rPr sz="1600" spc="35" dirty="0" smtClean="0">
                          <a:latin typeface="Adobe 黑体 Std R"/>
                          <a:cs typeface="Adobe 黑体 Std R"/>
                        </a:rPr>
                        <a:t>）</a:t>
                      </a:r>
                      <a:r>
                        <a:rPr sz="1600" spc="0" dirty="0" smtClean="0">
                          <a:latin typeface="Times New Roman"/>
                          <a:cs typeface="Times New Roman"/>
                        </a:rPr>
                        <a:t>ite</a:t>
                      </a:r>
                      <a:r>
                        <a:rPr sz="1600" spc="15" dirty="0" smtClean="0">
                          <a:latin typeface="Times New Roman"/>
                          <a:cs typeface="Times New Roman"/>
                        </a:rPr>
                        <a:t>r</a:t>
                      </a:r>
                      <a:r>
                        <a:rPr sz="1600" spc="0" dirty="0" smtClean="0">
                          <a:latin typeface="Times New Roman"/>
                          <a:cs typeface="Times New Roman"/>
                        </a:rPr>
                        <a:t>a</a:t>
                      </a:r>
                      <a:r>
                        <a:rPr sz="1600" spc="5" dirty="0" smtClean="0">
                          <a:latin typeface="Times New Roman"/>
                          <a:cs typeface="Times New Roman"/>
                        </a:rPr>
                        <a:t>b</a:t>
                      </a:r>
                      <a:r>
                        <a:rPr sz="1600" spc="0" dirty="0" smtClean="0">
                          <a:latin typeface="Times New Roman"/>
                          <a:cs typeface="Times New Roman"/>
                        </a:rPr>
                        <a:t>le </a:t>
                      </a:r>
                      <a:r>
                        <a:rPr sz="1600" spc="0" dirty="0" smtClean="0">
                          <a:latin typeface="Adobe 黑体 Std R"/>
                          <a:cs typeface="Adobe 黑体 Std R"/>
                        </a:rPr>
                        <a:t>变量的每个元素组成，元素间用</a:t>
                      </a:r>
                      <a:r>
                        <a:rPr sz="1600" spc="-5" dirty="0" smtClean="0">
                          <a:latin typeface="Times New Roman"/>
                          <a:cs typeface="Times New Roman"/>
                        </a:rPr>
                        <a:t>s</a:t>
                      </a:r>
                      <a:r>
                        <a:rPr sz="1600" spc="0" dirty="0" smtClean="0">
                          <a:latin typeface="Times New Roman"/>
                          <a:cs typeface="Times New Roman"/>
                        </a:rPr>
                        <a:t>tr</a:t>
                      </a:r>
                      <a:r>
                        <a:rPr sz="1600" spc="10" dirty="0" smtClean="0">
                          <a:latin typeface="Adobe 黑体 Std R"/>
                          <a:cs typeface="Adobe 黑体 Std R"/>
                        </a:rPr>
                        <a:t>分割</a:t>
                      </a:r>
                      <a:endParaRPr sz="1600" dirty="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398819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练习题</a:t>
            </a:r>
            <a:endParaRPr lang="zh-CN" sz="2000" b="1" dirty="0">
              <a:solidFill>
                <a:schemeClr val="bg1"/>
              </a:solidFill>
              <a:ea typeface="宋体" panose="02010600030101010101" pitchFamily="2" charset="-122"/>
            </a:endParaRPr>
          </a:p>
        </p:txBody>
      </p:sp>
      <p:sp>
        <p:nvSpPr>
          <p:cNvPr id="2" name="矩形 1"/>
          <p:cNvSpPr/>
          <p:nvPr/>
        </p:nvSpPr>
        <p:spPr>
          <a:xfrm>
            <a:off x="183292" y="1025611"/>
            <a:ext cx="8503508" cy="1723549"/>
          </a:xfrm>
          <a:prstGeom prst="rect">
            <a:avLst/>
          </a:prstGeom>
        </p:spPr>
        <p:txBody>
          <a:bodyPr wrap="square">
            <a:spAutoFit/>
          </a:bodyPr>
          <a:lstStyle/>
          <a:p>
            <a:pPr>
              <a:spcBef>
                <a:spcPts val="600"/>
              </a:spcBef>
              <a:spcAft>
                <a:spcPts val="600"/>
              </a:spcAft>
            </a:pPr>
            <a:r>
              <a:rPr lang="zh-CN" altLang="en-US" sz="2400" dirty="0"/>
              <a:t>习题</a:t>
            </a:r>
            <a:r>
              <a:rPr lang="en-US" altLang="zh-CN" sz="2400" dirty="0" smtClean="0"/>
              <a:t>12. </a:t>
            </a:r>
            <a:r>
              <a:rPr lang="zh-CN" altLang="en-US" sz="2400" dirty="0" smtClean="0"/>
              <a:t>给定</a:t>
            </a:r>
            <a:r>
              <a:rPr lang="zh-CN" altLang="en-US" sz="2400" dirty="0"/>
              <a:t>一字符和子串，查找子串出现的次数及位置</a:t>
            </a:r>
            <a:endParaRPr lang="en-US" altLang="zh-CN" sz="2400" dirty="0"/>
          </a:p>
          <a:p>
            <a:pPr lvl="1">
              <a:spcBef>
                <a:spcPts val="600"/>
              </a:spcBef>
              <a:spcAft>
                <a:spcPts val="600"/>
              </a:spcAft>
            </a:pPr>
            <a:r>
              <a:rPr lang="zh-CN" altLang="zh-CN" sz="2400" dirty="0">
                <a:solidFill>
                  <a:srgbClr val="000000"/>
                </a:solidFill>
                <a:latin typeface="宋体" panose="02010600030101010101" pitchFamily="2" charset="-122"/>
              </a:rPr>
              <a:t>string = </a:t>
            </a:r>
            <a:r>
              <a:rPr lang="zh-CN" altLang="zh-CN" sz="2400" b="1" dirty="0">
                <a:solidFill>
                  <a:srgbClr val="008080"/>
                </a:solidFill>
                <a:latin typeface="宋体" panose="02010600030101010101" pitchFamily="2" charset="-122"/>
              </a:rPr>
              <a:t>‘this is  a test. 123  45678~ end! It is a good idea!’</a:t>
            </a:r>
            <a:br>
              <a:rPr lang="zh-CN" altLang="zh-CN" sz="2400" b="1" dirty="0">
                <a:solidFill>
                  <a:srgbClr val="008080"/>
                </a:solidFill>
                <a:latin typeface="宋体" panose="02010600030101010101" pitchFamily="2" charset="-122"/>
              </a:rPr>
            </a:br>
            <a:r>
              <a:rPr lang="zh-CN" altLang="zh-CN" sz="2400" dirty="0">
                <a:solidFill>
                  <a:srgbClr val="000000"/>
                </a:solidFill>
                <a:latin typeface="宋体" panose="02010600030101010101" pitchFamily="2" charset="-122"/>
              </a:rPr>
              <a:t>sub_str = </a:t>
            </a:r>
            <a:r>
              <a:rPr lang="zh-CN" altLang="zh-CN" sz="2400" b="1" dirty="0">
                <a:solidFill>
                  <a:srgbClr val="008080"/>
                </a:solidFill>
                <a:latin typeface="宋体" panose="02010600030101010101" pitchFamily="2" charset="-122"/>
              </a:rPr>
              <a:t>‘is’</a:t>
            </a:r>
            <a:endParaRPr lang="en-US" altLang="zh-CN" sz="2400" b="1" dirty="0">
              <a:solidFill>
                <a:srgbClr val="008080"/>
              </a:solidFill>
              <a:latin typeface="宋体" panose="02010600030101010101" pitchFamily="2" charset="-122"/>
            </a:endParaRPr>
          </a:p>
        </p:txBody>
      </p:sp>
      <p:pic>
        <p:nvPicPr>
          <p:cNvPr id="3" name="图片 2"/>
          <p:cNvPicPr>
            <a:picLocks noChangeAspect="1"/>
          </p:cNvPicPr>
          <p:nvPr/>
        </p:nvPicPr>
        <p:blipFill>
          <a:blip r:embed="rId3"/>
          <a:stretch>
            <a:fillRect/>
          </a:stretch>
        </p:blipFill>
        <p:spPr>
          <a:xfrm>
            <a:off x="228600" y="2971800"/>
            <a:ext cx="4288246" cy="2895600"/>
          </a:xfrm>
          <a:prstGeom prst="rect">
            <a:avLst/>
          </a:prstGeom>
        </p:spPr>
      </p:pic>
      <p:sp>
        <p:nvSpPr>
          <p:cNvPr id="4" name="矩形 3"/>
          <p:cNvSpPr/>
          <p:nvPr/>
        </p:nvSpPr>
        <p:spPr>
          <a:xfrm>
            <a:off x="6741075" y="5906530"/>
            <a:ext cx="2109232" cy="400110"/>
          </a:xfrm>
          <a:prstGeom prst="rect">
            <a:avLst/>
          </a:prstGeom>
        </p:spPr>
        <p:txBody>
          <a:bodyPr wrap="none">
            <a:spAutoFit/>
          </a:bodyPr>
          <a:lstStyle/>
          <a:p>
            <a:r>
              <a:rPr lang="en-US" altLang="zh-CN" dirty="0" smtClean="0">
                <a:solidFill>
                  <a:srgbClr val="C00000"/>
                </a:solidFill>
              </a:rPr>
              <a:t>11</a:t>
            </a:r>
            <a:r>
              <a:rPr lang="zh-CN" altLang="en-US" dirty="0" smtClean="0">
                <a:solidFill>
                  <a:srgbClr val="C00000"/>
                </a:solidFill>
              </a:rPr>
              <a:t>_find</a:t>
            </a:r>
            <a:r>
              <a:rPr lang="en-US" altLang="zh-CN" dirty="0" smtClean="0">
                <a:solidFill>
                  <a:srgbClr val="C00000"/>
                </a:solidFill>
              </a:rPr>
              <a:t>_</a:t>
            </a:r>
            <a:r>
              <a:rPr lang="en-US" altLang="zh-CN" dirty="0" err="1" smtClean="0">
                <a:solidFill>
                  <a:srgbClr val="C00000"/>
                </a:solidFill>
              </a:rPr>
              <a:t>i</a:t>
            </a:r>
            <a:r>
              <a:rPr lang="zh-CN" altLang="en-US" dirty="0" smtClean="0">
                <a:solidFill>
                  <a:srgbClr val="C00000"/>
                </a:solidFill>
              </a:rPr>
              <a:t>dx</a:t>
            </a:r>
            <a:r>
              <a:rPr lang="zh-CN" altLang="en-US" dirty="0">
                <a:solidFill>
                  <a:srgbClr val="C00000"/>
                </a:solidFill>
              </a:rPr>
              <a:t>.py</a:t>
            </a:r>
          </a:p>
        </p:txBody>
      </p:sp>
      <p:pic>
        <p:nvPicPr>
          <p:cNvPr id="6" name="图片 5"/>
          <p:cNvPicPr>
            <a:picLocks noChangeAspect="1"/>
          </p:cNvPicPr>
          <p:nvPr/>
        </p:nvPicPr>
        <p:blipFill>
          <a:blip r:embed="rId4"/>
          <a:stretch>
            <a:fillRect/>
          </a:stretch>
        </p:blipFill>
        <p:spPr>
          <a:xfrm>
            <a:off x="4572000" y="3505200"/>
            <a:ext cx="4419600" cy="1676400"/>
          </a:xfrm>
          <a:prstGeom prst="rect">
            <a:avLst/>
          </a:prstGeom>
        </p:spPr>
      </p:pic>
    </p:spTree>
    <p:extLst>
      <p:ext uri="{BB962C8B-B14F-4D97-AF65-F5344CB8AC3E}">
        <p14:creationId xmlns:p14="http://schemas.microsoft.com/office/powerpoint/2010/main" val="31505687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143000"/>
            <a:ext cx="8382000" cy="1754326"/>
          </a:xfrm>
          <a:prstGeom prst="rect">
            <a:avLst/>
          </a:prstGeom>
        </p:spPr>
        <p:txBody>
          <a:bodyPr wrap="square">
            <a:spAutoFit/>
          </a:bodyPr>
          <a:lstStyle/>
          <a:p>
            <a:r>
              <a:rPr lang="zh-CN" altLang="en-US" sz="2400" dirty="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13.</a:t>
            </a:r>
            <a:r>
              <a:rPr lang="zh-CN" altLang="en-US" sz="2400" dirty="0"/>
              <a:t>查找元素，移除空格，并查找以 </a:t>
            </a:r>
            <a:r>
              <a:rPr lang="en-US" altLang="zh-CN" sz="2400" dirty="0"/>
              <a:t>a</a:t>
            </a:r>
            <a:r>
              <a:rPr lang="zh-CN" altLang="en-US" sz="2400" dirty="0"/>
              <a:t>或</a:t>
            </a:r>
            <a:r>
              <a:rPr lang="en-US" altLang="zh-CN" sz="2400" dirty="0"/>
              <a:t>A</a:t>
            </a:r>
            <a:r>
              <a:rPr lang="zh-CN" altLang="en-US" sz="2400" dirty="0"/>
              <a:t>开头 并且以 </a:t>
            </a:r>
            <a:r>
              <a:rPr lang="en-US" altLang="zh-CN" sz="2400" dirty="0"/>
              <a:t>c </a:t>
            </a:r>
            <a:r>
              <a:rPr lang="zh-CN" altLang="en-US" sz="2400" dirty="0"/>
              <a:t>结尾的所有</a:t>
            </a:r>
            <a:r>
              <a:rPr lang="zh-CN" altLang="en-US" sz="2400" dirty="0" smtClean="0"/>
              <a:t>元素</a:t>
            </a:r>
            <a:endParaRPr lang="en-US" altLang="zh-CN" sz="2400" dirty="0" smtClean="0"/>
          </a:p>
          <a:p>
            <a:r>
              <a:rPr lang="en-US" altLang="zh-CN" dirty="0"/>
              <a:t>li = ["</a:t>
            </a:r>
            <a:r>
              <a:rPr lang="en-US" altLang="zh-CN" dirty="0" err="1"/>
              <a:t>alec</a:t>
            </a:r>
            <a:r>
              <a:rPr lang="en-US" altLang="zh-CN" dirty="0"/>
              <a:t>", " </a:t>
            </a:r>
            <a:r>
              <a:rPr lang="en-US" altLang="zh-CN" dirty="0" err="1"/>
              <a:t>aric</a:t>
            </a:r>
            <a:r>
              <a:rPr lang="en-US" altLang="zh-CN" dirty="0"/>
              <a:t>", "Alex", "Tony", "rain"]</a:t>
            </a:r>
            <a:r>
              <a:rPr lang="en-US" altLang="zh-CN" sz="2400" dirty="0"/>
              <a:t/>
            </a:r>
            <a:br>
              <a:rPr lang="en-US" altLang="zh-CN" sz="2400" dirty="0"/>
            </a:br>
            <a:r>
              <a:rPr lang="en-US" altLang="zh-CN" dirty="0" err="1"/>
              <a:t>tu</a:t>
            </a:r>
            <a:r>
              <a:rPr lang="en-US" altLang="zh-CN" dirty="0"/>
              <a:t> = ("</a:t>
            </a:r>
            <a:r>
              <a:rPr lang="en-US" altLang="zh-CN" dirty="0" err="1"/>
              <a:t>alec</a:t>
            </a:r>
            <a:r>
              <a:rPr lang="en-US" altLang="zh-CN" dirty="0"/>
              <a:t>", " </a:t>
            </a:r>
            <a:r>
              <a:rPr lang="en-US" altLang="zh-CN" dirty="0" err="1"/>
              <a:t>aric</a:t>
            </a:r>
            <a:r>
              <a:rPr lang="en-US" altLang="zh-CN" dirty="0"/>
              <a:t>", "Alex", "Tony", "rain") </a:t>
            </a:r>
            <a:r>
              <a:rPr lang="en-US" altLang="zh-CN" sz="2400" dirty="0"/>
              <a:t/>
            </a:r>
            <a:br>
              <a:rPr lang="en-US" altLang="zh-CN" sz="2400" dirty="0"/>
            </a:br>
            <a:r>
              <a:rPr lang="en-US" altLang="zh-CN" dirty="0" err="1"/>
              <a:t>dic</a:t>
            </a:r>
            <a:r>
              <a:rPr lang="en-US" altLang="zh-CN" dirty="0"/>
              <a:t> = {'k1': "</a:t>
            </a:r>
            <a:r>
              <a:rPr lang="en-US" altLang="zh-CN" dirty="0" err="1"/>
              <a:t>alex</a:t>
            </a:r>
            <a:r>
              <a:rPr lang="en-US" altLang="zh-CN" dirty="0"/>
              <a:t>", 'k2': ' </a:t>
            </a:r>
            <a:r>
              <a:rPr lang="en-US" altLang="zh-CN" dirty="0" err="1"/>
              <a:t>aric</a:t>
            </a:r>
            <a:r>
              <a:rPr lang="en-US" altLang="zh-CN" dirty="0"/>
              <a:t>',  "k3": "Alex", "k4": "Tony"}</a:t>
            </a:r>
            <a:endParaRPr lang="zh-CN" altLang="en-US" sz="2400" dirty="0"/>
          </a:p>
        </p:txBody>
      </p:sp>
      <p:pic>
        <p:nvPicPr>
          <p:cNvPr id="6" name="图片 5"/>
          <p:cNvPicPr>
            <a:picLocks noChangeAspect="1"/>
          </p:cNvPicPr>
          <p:nvPr/>
        </p:nvPicPr>
        <p:blipFill>
          <a:blip r:embed="rId3"/>
          <a:stretch>
            <a:fillRect/>
          </a:stretch>
        </p:blipFill>
        <p:spPr>
          <a:xfrm>
            <a:off x="393699" y="2971800"/>
            <a:ext cx="8420145" cy="1499295"/>
          </a:xfrm>
          <a:prstGeom prst="rect">
            <a:avLst/>
          </a:prstGeom>
        </p:spPr>
      </p:pic>
      <p:pic>
        <p:nvPicPr>
          <p:cNvPr id="7" name="图片 6"/>
          <p:cNvPicPr>
            <a:picLocks noChangeAspect="1"/>
          </p:cNvPicPr>
          <p:nvPr/>
        </p:nvPicPr>
        <p:blipFill>
          <a:blip r:embed="rId4"/>
          <a:stretch>
            <a:fillRect/>
          </a:stretch>
        </p:blipFill>
        <p:spPr>
          <a:xfrm>
            <a:off x="315022" y="4648200"/>
            <a:ext cx="8690866" cy="1345505"/>
          </a:xfrm>
          <a:prstGeom prst="rect">
            <a:avLst/>
          </a:prstGeom>
        </p:spPr>
      </p:pic>
    </p:spTree>
    <p:extLst>
      <p:ext uri="{BB962C8B-B14F-4D97-AF65-F5344CB8AC3E}">
        <p14:creationId xmlns:p14="http://schemas.microsoft.com/office/powerpoint/2010/main" val="1467195244"/>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152400" y="1066800"/>
            <a:ext cx="8991600" cy="2677656"/>
          </a:xfrm>
          <a:prstGeom prst="rect">
            <a:avLst/>
          </a:prstGeom>
        </p:spPr>
        <p:txBody>
          <a:bodyPr wrap="square">
            <a:spAutoFit/>
          </a:bodyPr>
          <a:lstStyle/>
          <a:p>
            <a:r>
              <a:rPr lang="zh-CN" altLang="en-US" sz="2400" dirty="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14.</a:t>
            </a:r>
            <a:r>
              <a:rPr lang="zh-CN" altLang="en-US" sz="2400" dirty="0"/>
              <a:t>写代码，有如下</a:t>
            </a:r>
            <a:r>
              <a:rPr lang="zh-CN" altLang="en-US" sz="2400" dirty="0" smtClean="0"/>
              <a:t>变量</a:t>
            </a:r>
            <a:r>
              <a:rPr lang="en-US" altLang="zh-CN" sz="2400" dirty="0"/>
              <a:t>name = </a:t>
            </a:r>
            <a:r>
              <a:rPr lang="en-US" altLang="zh-CN" sz="2400" dirty="0" smtClean="0"/>
              <a:t>“ </a:t>
            </a:r>
            <a:r>
              <a:rPr lang="en-US" altLang="zh-CN" sz="2400" dirty="0" err="1"/>
              <a:t>aleX</a:t>
            </a:r>
            <a:r>
              <a:rPr lang="en-US" altLang="zh-CN" sz="2400" dirty="0"/>
              <a:t> </a:t>
            </a:r>
            <a:r>
              <a:rPr lang="en-US" altLang="zh-CN" sz="2400" dirty="0" smtClean="0"/>
              <a:t>” </a:t>
            </a:r>
            <a:r>
              <a:rPr lang="zh-CN" altLang="en-US" sz="2400" dirty="0" smtClean="0"/>
              <a:t>，</a:t>
            </a:r>
            <a:r>
              <a:rPr lang="zh-CN" altLang="en-US" sz="2400" dirty="0"/>
              <a:t>请按照要求实现每个</a:t>
            </a:r>
            <a:r>
              <a:rPr lang="zh-CN" altLang="en-US" sz="2400" dirty="0" smtClean="0"/>
              <a:t>功能</a:t>
            </a:r>
            <a:r>
              <a:rPr lang="en-US" altLang="zh-CN" dirty="0" smtClean="0"/>
              <a:t/>
            </a:r>
            <a:br>
              <a:rPr lang="en-US" altLang="zh-CN" dirty="0" smtClean="0"/>
            </a:br>
            <a:r>
              <a:rPr lang="en-US" altLang="zh-CN" dirty="0" smtClean="0"/>
              <a:t>a.</a:t>
            </a:r>
            <a:r>
              <a:rPr lang="zh-CN" altLang="en-US" dirty="0" smtClean="0"/>
              <a:t>移除</a:t>
            </a:r>
            <a:r>
              <a:rPr lang="en-US" altLang="zh-CN" dirty="0" smtClean="0"/>
              <a:t>name</a:t>
            </a:r>
            <a:r>
              <a:rPr lang="zh-CN" altLang="en-US" dirty="0" smtClean="0"/>
              <a:t>变量对应的值两边的空格，并输出移除后的内容</a:t>
            </a:r>
            <a:br>
              <a:rPr lang="zh-CN" altLang="en-US" dirty="0" smtClean="0"/>
            </a:br>
            <a:r>
              <a:rPr lang="en-US" altLang="zh-CN" dirty="0" smtClean="0"/>
              <a:t>b.</a:t>
            </a:r>
            <a:r>
              <a:rPr lang="zh-CN" altLang="en-US" dirty="0" smtClean="0"/>
              <a:t>判断</a:t>
            </a:r>
            <a:r>
              <a:rPr lang="en-US" altLang="zh-CN" dirty="0" smtClean="0"/>
              <a:t>name</a:t>
            </a:r>
            <a:r>
              <a:rPr lang="zh-CN" altLang="en-US" dirty="0" smtClean="0"/>
              <a:t>变量对应的值是否以 </a:t>
            </a:r>
            <a:r>
              <a:rPr lang="en-US" altLang="zh-CN" dirty="0" smtClean="0"/>
              <a:t>"al"</a:t>
            </a:r>
            <a:r>
              <a:rPr lang="zh-CN" altLang="en-US" dirty="0" smtClean="0"/>
              <a:t>开头，并输出结果</a:t>
            </a:r>
            <a:br>
              <a:rPr lang="zh-CN" altLang="en-US" dirty="0" smtClean="0"/>
            </a:br>
            <a:r>
              <a:rPr lang="en-US" altLang="zh-CN" dirty="0" smtClean="0"/>
              <a:t>c.</a:t>
            </a:r>
            <a:r>
              <a:rPr lang="zh-CN" altLang="en-US" dirty="0" smtClean="0"/>
              <a:t>判断</a:t>
            </a:r>
            <a:r>
              <a:rPr lang="en-US" altLang="zh-CN" dirty="0" smtClean="0"/>
              <a:t>name</a:t>
            </a:r>
            <a:r>
              <a:rPr lang="zh-CN" altLang="en-US" dirty="0" smtClean="0"/>
              <a:t>变量对应的值是否以 </a:t>
            </a:r>
            <a:r>
              <a:rPr lang="en-US" altLang="zh-CN" dirty="0" smtClean="0"/>
              <a:t>"X"</a:t>
            </a:r>
            <a:r>
              <a:rPr lang="zh-CN" altLang="en-US" dirty="0" smtClean="0"/>
              <a:t>结尾，并输出结果</a:t>
            </a:r>
            <a:br>
              <a:rPr lang="zh-CN" altLang="en-US" dirty="0" smtClean="0"/>
            </a:br>
            <a:r>
              <a:rPr lang="en-US" altLang="zh-CN" dirty="0" smtClean="0"/>
              <a:t>d.</a:t>
            </a:r>
            <a:r>
              <a:rPr lang="zh-CN" altLang="en-US" dirty="0" smtClean="0"/>
              <a:t>将</a:t>
            </a:r>
            <a:r>
              <a:rPr lang="en-US" altLang="zh-CN" dirty="0" smtClean="0"/>
              <a:t>name</a:t>
            </a:r>
            <a:r>
              <a:rPr lang="zh-CN" altLang="en-US" dirty="0" smtClean="0"/>
              <a:t>变量对应的值中的 </a:t>
            </a:r>
            <a:r>
              <a:rPr lang="en-US" altLang="zh-CN" dirty="0" smtClean="0"/>
              <a:t>" l" </a:t>
            </a:r>
            <a:r>
              <a:rPr lang="zh-CN" altLang="en-US" dirty="0" smtClean="0"/>
              <a:t>替换为 </a:t>
            </a:r>
            <a:r>
              <a:rPr lang="en-US" altLang="zh-CN" dirty="0" smtClean="0"/>
              <a:t>" p"</a:t>
            </a:r>
            <a:r>
              <a:rPr lang="zh-CN" altLang="en-US" dirty="0" smtClean="0"/>
              <a:t>，并输出结果</a:t>
            </a:r>
            <a:endParaRPr lang="en-US" altLang="zh-CN" dirty="0" smtClean="0"/>
          </a:p>
          <a:p>
            <a:r>
              <a:rPr lang="en-US" altLang="zh-CN" dirty="0"/>
              <a:t>e.</a:t>
            </a:r>
            <a:r>
              <a:rPr lang="zh-CN" altLang="en-US" dirty="0"/>
              <a:t>将</a:t>
            </a:r>
            <a:r>
              <a:rPr lang="en-US" altLang="zh-CN" dirty="0"/>
              <a:t>name</a:t>
            </a:r>
            <a:r>
              <a:rPr lang="zh-CN" altLang="en-US" dirty="0"/>
              <a:t>变量对应的值根据 </a:t>
            </a:r>
            <a:r>
              <a:rPr lang="en-US" altLang="zh-CN" dirty="0"/>
              <a:t>" l" </a:t>
            </a:r>
            <a:r>
              <a:rPr lang="zh-CN" altLang="en-US" dirty="0"/>
              <a:t>分割，并输出结果</a:t>
            </a:r>
            <a:r>
              <a:rPr lang="zh-CN" altLang="en-US" dirty="0" smtClean="0"/>
              <a:t>。</a:t>
            </a:r>
            <a:endParaRPr lang="en-US" altLang="zh-CN" dirty="0" smtClean="0"/>
          </a:p>
          <a:p>
            <a:r>
              <a:rPr lang="en-US" altLang="zh-CN" dirty="0"/>
              <a:t>f.</a:t>
            </a:r>
            <a:r>
              <a:rPr lang="zh-CN" altLang="en-US" dirty="0"/>
              <a:t>请问，上一题 </a:t>
            </a:r>
            <a:r>
              <a:rPr lang="en-US" altLang="zh-CN" dirty="0"/>
              <a:t>e</a:t>
            </a:r>
            <a:r>
              <a:rPr lang="zh-CN" altLang="en-US" dirty="0"/>
              <a:t>分割之后得到值是什么类型？</a:t>
            </a:r>
          </a:p>
        </p:txBody>
      </p:sp>
      <p:pic>
        <p:nvPicPr>
          <p:cNvPr id="6" name="图片 5"/>
          <p:cNvPicPr>
            <a:picLocks noChangeAspect="1"/>
          </p:cNvPicPr>
          <p:nvPr/>
        </p:nvPicPr>
        <p:blipFill>
          <a:blip r:embed="rId3"/>
          <a:stretch>
            <a:fillRect/>
          </a:stretch>
        </p:blipFill>
        <p:spPr>
          <a:xfrm>
            <a:off x="152400" y="3886200"/>
            <a:ext cx="4034630" cy="1752600"/>
          </a:xfrm>
          <a:prstGeom prst="rect">
            <a:avLst/>
          </a:prstGeom>
        </p:spPr>
      </p:pic>
      <p:pic>
        <p:nvPicPr>
          <p:cNvPr id="7" name="图片 6"/>
          <p:cNvPicPr>
            <a:picLocks noChangeAspect="1"/>
          </p:cNvPicPr>
          <p:nvPr/>
        </p:nvPicPr>
        <p:blipFill>
          <a:blip r:embed="rId4"/>
          <a:stretch>
            <a:fillRect/>
          </a:stretch>
        </p:blipFill>
        <p:spPr>
          <a:xfrm>
            <a:off x="4343400" y="3810000"/>
            <a:ext cx="4267200" cy="2749061"/>
          </a:xfrm>
          <a:prstGeom prst="rect">
            <a:avLst/>
          </a:prstGeom>
        </p:spPr>
      </p:pic>
    </p:spTree>
    <p:extLst>
      <p:ext uri="{BB962C8B-B14F-4D97-AF65-F5344CB8AC3E}">
        <p14:creationId xmlns:p14="http://schemas.microsoft.com/office/powerpoint/2010/main" val="149311048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a:ea typeface="宋体" panose="02010600030101010101" pitchFamily="2" charset="-122"/>
              </a:rPr>
              <a:t>有关</a:t>
            </a:r>
            <a:r>
              <a:rPr lang="zh-CN" altLang="en-US" dirty="0" smtClean="0">
                <a:ea typeface="宋体" panose="02010600030101010101" pitchFamily="2" charset="-122"/>
              </a:rPr>
              <a:t>考试</a:t>
            </a:r>
            <a:endParaRPr lang="zh-CN" altLang="en-US" dirty="0" smtClean="0">
              <a:ea typeface="宋体" panose="02010600030101010101" pitchFamily="2" charset="-122"/>
            </a:endParaRPr>
          </a:p>
        </p:txBody>
      </p:sp>
      <p:sp>
        <p:nvSpPr>
          <p:cNvPr id="2" name="矩形 1"/>
          <p:cNvSpPr/>
          <p:nvPr/>
        </p:nvSpPr>
        <p:spPr>
          <a:xfrm>
            <a:off x="381000" y="1143000"/>
            <a:ext cx="8382000" cy="830997"/>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给定</a:t>
            </a:r>
            <a:r>
              <a:rPr lang="en-US" altLang="zh-CN" sz="2400" dirty="0" smtClean="0">
                <a:latin typeface="Calibri" panose="020F0502020204030204" pitchFamily="34" charset="0"/>
                <a:cs typeface="Times New Roman" panose="02020603050405020304" pitchFamily="18" charset="0"/>
              </a:rPr>
              <a:t>N</a:t>
            </a:r>
            <a:r>
              <a:rPr lang="zh-CN" altLang="en-US" sz="2400" dirty="0" smtClean="0">
                <a:latin typeface="Calibri" panose="020F0502020204030204" pitchFamily="34" charset="0"/>
                <a:cs typeface="Times New Roman" panose="02020603050405020304" pitchFamily="18" charset="0"/>
              </a:rPr>
              <a:t>个不同的数（例如：</a:t>
            </a:r>
            <a:r>
              <a:rPr lang="en-US" altLang="zh-CN" sz="2400" dirty="0" smtClean="0">
                <a:latin typeface="Calibri" panose="020F0502020204030204" pitchFamily="34" charset="0"/>
                <a:cs typeface="Times New Roman" panose="02020603050405020304" pitchFamily="18" charset="0"/>
              </a:rPr>
              <a:t>53</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18</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27</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10</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92</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7</a:t>
            </a:r>
            <a:r>
              <a:rPr lang="zh-CN" altLang="en-US" sz="2400" dirty="0" smtClean="0">
                <a:latin typeface="Calibri" panose="020F0502020204030204" pitchFamily="34" charset="0"/>
                <a:cs typeface="Times New Roman" panose="02020603050405020304" pitchFamily="18" charset="0"/>
              </a:rPr>
              <a:t>，</a:t>
            </a:r>
            <a:r>
              <a:rPr lang="en-US" altLang="zh-CN" sz="2400" dirty="0" smtClean="0">
                <a:latin typeface="Calibri" panose="020F0502020204030204" pitchFamily="34" charset="0"/>
                <a:cs typeface="Times New Roman" panose="02020603050405020304" pitchFamily="18" charset="0"/>
              </a:rPr>
              <a:t>15……)</a:t>
            </a:r>
            <a:r>
              <a:rPr lang="zh-CN" altLang="en-US" sz="2400" dirty="0" smtClean="0">
                <a:latin typeface="Calibri" panose="020F0502020204030204" pitchFamily="34" charset="0"/>
                <a:cs typeface="Times New Roman" panose="02020603050405020304" pitchFamily="18" charset="0"/>
              </a:rPr>
              <a:t>，提取这</a:t>
            </a:r>
            <a:r>
              <a:rPr lang="en-US" altLang="zh-CN" sz="2400" dirty="0" smtClean="0">
                <a:latin typeface="Calibri" panose="020F0502020204030204" pitchFamily="34" charset="0"/>
                <a:cs typeface="Times New Roman" panose="02020603050405020304" pitchFamily="18" charset="0"/>
              </a:rPr>
              <a:t>N</a:t>
            </a:r>
            <a:r>
              <a:rPr lang="zh-CN" altLang="en-US" sz="2400" dirty="0" smtClean="0">
                <a:latin typeface="Calibri" panose="020F0502020204030204" pitchFamily="34" charset="0"/>
                <a:cs typeface="Times New Roman" panose="02020603050405020304" pitchFamily="18" charset="0"/>
              </a:rPr>
              <a:t>个数里最大的</a:t>
            </a:r>
            <a:r>
              <a:rPr lang="en-US" altLang="zh-CN" sz="2400" dirty="0" smtClean="0">
                <a:latin typeface="Calibri" panose="020F0502020204030204" pitchFamily="34" charset="0"/>
                <a:cs typeface="Times New Roman" panose="02020603050405020304" pitchFamily="18" charset="0"/>
              </a:rPr>
              <a:t>M</a:t>
            </a:r>
            <a:r>
              <a:rPr lang="zh-CN" altLang="en-US" sz="2400" dirty="0" smtClean="0">
                <a:latin typeface="Calibri" panose="020F0502020204030204" pitchFamily="34" charset="0"/>
                <a:cs typeface="Times New Roman" panose="02020603050405020304" pitchFamily="18" charset="0"/>
              </a:rPr>
              <a:t>个数。</a:t>
            </a:r>
            <a:endParaRPr lang="zh-CN" altLang="en-US" sz="2400" dirty="0"/>
          </a:p>
        </p:txBody>
      </p:sp>
      <p:pic>
        <p:nvPicPr>
          <p:cNvPr id="4" name="图片 3"/>
          <p:cNvPicPr>
            <a:picLocks noChangeAspect="1"/>
          </p:cNvPicPr>
          <p:nvPr/>
        </p:nvPicPr>
        <p:blipFill>
          <a:blip r:embed="rId3"/>
          <a:stretch>
            <a:fillRect/>
          </a:stretch>
        </p:blipFill>
        <p:spPr>
          <a:xfrm>
            <a:off x="838200" y="2133600"/>
            <a:ext cx="6324600" cy="3647676"/>
          </a:xfrm>
          <a:prstGeom prst="rect">
            <a:avLst/>
          </a:prstGeom>
        </p:spPr>
      </p:pic>
    </p:spTree>
    <p:extLst>
      <p:ext uri="{BB962C8B-B14F-4D97-AF65-F5344CB8AC3E}">
        <p14:creationId xmlns:p14="http://schemas.microsoft.com/office/powerpoint/2010/main" val="414283225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143000"/>
            <a:ext cx="8382000" cy="2677656"/>
          </a:xfrm>
          <a:prstGeom prst="rect">
            <a:avLst/>
          </a:prstGeom>
        </p:spPr>
        <p:txBody>
          <a:bodyPr wrap="square">
            <a:spAutoFit/>
          </a:bodyPr>
          <a:lstStyle/>
          <a:p>
            <a:r>
              <a:rPr lang="zh-CN" altLang="en-US" sz="2400" dirty="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14.</a:t>
            </a:r>
            <a:r>
              <a:rPr lang="zh-CN" altLang="en-US" sz="2400" dirty="0" smtClean="0"/>
              <a:t>写</a:t>
            </a:r>
            <a:r>
              <a:rPr lang="zh-CN" altLang="en-US" sz="2400" dirty="0"/>
              <a:t>代码，有如下变量</a:t>
            </a:r>
            <a:r>
              <a:rPr lang="en-US" altLang="zh-CN" sz="2400" dirty="0"/>
              <a:t>name = " </a:t>
            </a:r>
            <a:r>
              <a:rPr lang="en-US" altLang="zh-CN" sz="2400" dirty="0" err="1"/>
              <a:t>aleX</a:t>
            </a:r>
            <a:r>
              <a:rPr lang="en-US" altLang="zh-CN" sz="2400" dirty="0"/>
              <a:t> " </a:t>
            </a:r>
            <a:r>
              <a:rPr lang="zh-CN" altLang="en-US" sz="2400" dirty="0"/>
              <a:t>，请按照要求实现每个</a:t>
            </a:r>
            <a:r>
              <a:rPr lang="zh-CN" altLang="en-US" sz="2400" dirty="0" smtClean="0"/>
              <a:t>功能</a:t>
            </a:r>
            <a:r>
              <a:rPr lang="zh-CN" altLang="en-US" dirty="0"/>
              <a:t/>
            </a:r>
            <a:br>
              <a:rPr lang="zh-CN" altLang="en-US" dirty="0"/>
            </a:br>
            <a:r>
              <a:rPr lang="en-US" altLang="zh-CN" dirty="0"/>
              <a:t>g.</a:t>
            </a:r>
            <a:r>
              <a:rPr lang="zh-CN" altLang="en-US" dirty="0"/>
              <a:t>将</a:t>
            </a:r>
            <a:r>
              <a:rPr lang="en-US" altLang="zh-CN" dirty="0"/>
              <a:t>name</a:t>
            </a:r>
            <a:r>
              <a:rPr lang="zh-CN" altLang="en-US" dirty="0"/>
              <a:t>变量对应的值变大写，并输出结果</a:t>
            </a:r>
            <a:br>
              <a:rPr lang="zh-CN" altLang="en-US" dirty="0"/>
            </a:br>
            <a:r>
              <a:rPr lang="en-US" altLang="zh-CN" dirty="0"/>
              <a:t>h.</a:t>
            </a:r>
            <a:r>
              <a:rPr lang="zh-CN" altLang="en-US" dirty="0"/>
              <a:t>将</a:t>
            </a:r>
            <a:r>
              <a:rPr lang="en-US" altLang="zh-CN" dirty="0"/>
              <a:t>name</a:t>
            </a:r>
            <a:r>
              <a:rPr lang="zh-CN" altLang="en-US" dirty="0"/>
              <a:t>变量对应的值变小写，并输出结果</a:t>
            </a:r>
            <a:br>
              <a:rPr lang="zh-CN" altLang="en-US" dirty="0"/>
            </a:br>
            <a:r>
              <a:rPr lang="en-US" altLang="zh-CN" dirty="0" err="1"/>
              <a:t>i</a:t>
            </a:r>
            <a:r>
              <a:rPr lang="en-US" altLang="zh-CN" dirty="0"/>
              <a:t>.</a:t>
            </a:r>
            <a:r>
              <a:rPr lang="zh-CN" altLang="en-US" dirty="0"/>
              <a:t>请输出</a:t>
            </a:r>
            <a:r>
              <a:rPr lang="en-US" altLang="zh-CN" dirty="0"/>
              <a:t>name</a:t>
            </a:r>
            <a:r>
              <a:rPr lang="zh-CN" altLang="en-US" dirty="0"/>
              <a:t>变量对应的值的第</a:t>
            </a:r>
            <a:r>
              <a:rPr lang="en-US" altLang="zh-CN" dirty="0"/>
              <a:t>2</a:t>
            </a:r>
            <a:r>
              <a:rPr lang="zh-CN" altLang="en-US" dirty="0"/>
              <a:t>个字符？</a:t>
            </a:r>
            <a:br>
              <a:rPr lang="zh-CN" altLang="en-US" dirty="0"/>
            </a:br>
            <a:r>
              <a:rPr lang="en-US" altLang="zh-CN" dirty="0"/>
              <a:t>j.</a:t>
            </a:r>
            <a:r>
              <a:rPr lang="zh-CN" altLang="en-US" dirty="0"/>
              <a:t>请输出</a:t>
            </a:r>
            <a:r>
              <a:rPr lang="en-US" altLang="zh-CN" dirty="0"/>
              <a:t>name</a:t>
            </a:r>
            <a:r>
              <a:rPr lang="zh-CN" altLang="en-US" dirty="0"/>
              <a:t>变量对应的值的前</a:t>
            </a:r>
            <a:r>
              <a:rPr lang="en-US" altLang="zh-CN" dirty="0"/>
              <a:t>3</a:t>
            </a:r>
            <a:r>
              <a:rPr lang="zh-CN" altLang="en-US" dirty="0"/>
              <a:t>个字符？</a:t>
            </a:r>
            <a:br>
              <a:rPr lang="zh-CN" altLang="en-US" dirty="0"/>
            </a:br>
            <a:r>
              <a:rPr lang="en-US" altLang="zh-CN" dirty="0"/>
              <a:t>k.</a:t>
            </a:r>
            <a:r>
              <a:rPr lang="zh-CN" altLang="en-US" dirty="0"/>
              <a:t>请输出</a:t>
            </a:r>
            <a:r>
              <a:rPr lang="en-US" altLang="zh-CN" dirty="0"/>
              <a:t>name</a:t>
            </a:r>
            <a:r>
              <a:rPr lang="zh-CN" altLang="en-US" dirty="0"/>
              <a:t>变量对应的值的后</a:t>
            </a:r>
            <a:r>
              <a:rPr lang="en-US" altLang="zh-CN" dirty="0"/>
              <a:t>2</a:t>
            </a:r>
            <a:r>
              <a:rPr lang="zh-CN" altLang="en-US" dirty="0"/>
              <a:t>个字符？</a:t>
            </a:r>
            <a:br>
              <a:rPr lang="zh-CN" altLang="en-US" dirty="0"/>
            </a:br>
            <a:r>
              <a:rPr lang="en-US" altLang="zh-CN" dirty="0"/>
              <a:t>l.</a:t>
            </a:r>
            <a:r>
              <a:rPr lang="zh-CN" altLang="en-US" dirty="0"/>
              <a:t>请输出</a:t>
            </a:r>
            <a:r>
              <a:rPr lang="en-US" altLang="zh-CN" dirty="0"/>
              <a:t>name</a:t>
            </a:r>
            <a:r>
              <a:rPr lang="zh-CN" altLang="en-US" dirty="0"/>
              <a:t>变量对应的值中 </a:t>
            </a:r>
            <a:r>
              <a:rPr lang="en-US" altLang="zh-CN" dirty="0"/>
              <a:t>"e" </a:t>
            </a:r>
            <a:r>
              <a:rPr lang="zh-CN" altLang="en-US" dirty="0"/>
              <a:t>所在索引位置？</a:t>
            </a:r>
          </a:p>
        </p:txBody>
      </p:sp>
      <p:pic>
        <p:nvPicPr>
          <p:cNvPr id="4" name="图片 3"/>
          <p:cNvPicPr>
            <a:picLocks noChangeAspect="1"/>
          </p:cNvPicPr>
          <p:nvPr/>
        </p:nvPicPr>
        <p:blipFill>
          <a:blip r:embed="rId3"/>
          <a:stretch>
            <a:fillRect/>
          </a:stretch>
        </p:blipFill>
        <p:spPr>
          <a:xfrm>
            <a:off x="381001" y="3962400"/>
            <a:ext cx="3124200" cy="2157721"/>
          </a:xfrm>
          <a:prstGeom prst="rect">
            <a:avLst/>
          </a:prstGeom>
        </p:spPr>
      </p:pic>
      <p:pic>
        <p:nvPicPr>
          <p:cNvPr id="5" name="图片 4"/>
          <p:cNvPicPr>
            <a:picLocks noChangeAspect="1"/>
          </p:cNvPicPr>
          <p:nvPr/>
        </p:nvPicPr>
        <p:blipFill>
          <a:blip r:embed="rId4"/>
          <a:stretch>
            <a:fillRect/>
          </a:stretch>
        </p:blipFill>
        <p:spPr>
          <a:xfrm>
            <a:off x="4419600" y="3962400"/>
            <a:ext cx="3581400" cy="2193605"/>
          </a:xfrm>
          <a:prstGeom prst="rect">
            <a:avLst/>
          </a:prstGeom>
        </p:spPr>
      </p:pic>
    </p:spTree>
    <p:extLst>
      <p:ext uri="{BB962C8B-B14F-4D97-AF65-F5344CB8AC3E}">
        <p14:creationId xmlns:p14="http://schemas.microsoft.com/office/powerpoint/2010/main" val="1436511941"/>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143000"/>
            <a:ext cx="8382000" cy="830997"/>
          </a:xfrm>
          <a:prstGeom prst="rect">
            <a:avLst/>
          </a:prstGeom>
        </p:spPr>
        <p:txBody>
          <a:bodyPr wrap="square">
            <a:spAutoFit/>
          </a:bodyPr>
          <a:lstStyle/>
          <a:p>
            <a:r>
              <a:rPr lang="zh-CN" altLang="en-US" sz="2400" dirty="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14.</a:t>
            </a:r>
            <a:r>
              <a:rPr lang="zh-CN" altLang="en-US" sz="2400" dirty="0"/>
              <a:t>请代码实现：利用下划线将列表的每一个元素拼接成字符串，</a:t>
            </a:r>
            <a:r>
              <a:rPr lang="en-US" altLang="zh-CN" sz="2400" dirty="0" err="1" smtClean="0"/>
              <a:t>lst</a:t>
            </a:r>
            <a:r>
              <a:rPr lang="en-US" altLang="zh-CN" sz="2400" dirty="0" smtClean="0"/>
              <a:t> </a:t>
            </a:r>
            <a:r>
              <a:rPr lang="en-US" altLang="zh-CN" sz="2400" dirty="0"/>
              <a:t>= ['</a:t>
            </a:r>
            <a:r>
              <a:rPr lang="en-US" altLang="zh-CN" sz="2400" dirty="0" err="1"/>
              <a:t>alex</a:t>
            </a:r>
            <a:r>
              <a:rPr lang="en-US" altLang="zh-CN" sz="2400" dirty="0"/>
              <a:t>','</a:t>
            </a:r>
            <a:r>
              <a:rPr lang="en-US" altLang="zh-CN" sz="2400" dirty="0" err="1"/>
              <a:t>eric</a:t>
            </a:r>
            <a:r>
              <a:rPr lang="en-US" altLang="zh-CN" sz="2400" dirty="0"/>
              <a:t>','rain']</a:t>
            </a:r>
            <a:endParaRPr lang="zh-CN" altLang="en-US" sz="2400" dirty="0"/>
          </a:p>
        </p:txBody>
      </p:sp>
      <p:pic>
        <p:nvPicPr>
          <p:cNvPr id="4" name="图片 3"/>
          <p:cNvPicPr>
            <a:picLocks noChangeAspect="1"/>
          </p:cNvPicPr>
          <p:nvPr/>
        </p:nvPicPr>
        <p:blipFill>
          <a:blip r:embed="rId3"/>
          <a:stretch>
            <a:fillRect/>
          </a:stretch>
        </p:blipFill>
        <p:spPr>
          <a:xfrm>
            <a:off x="419100" y="2209800"/>
            <a:ext cx="5445458" cy="1371600"/>
          </a:xfrm>
          <a:prstGeom prst="rect">
            <a:avLst/>
          </a:prstGeom>
        </p:spPr>
      </p:pic>
    </p:spTree>
    <p:extLst>
      <p:ext uri="{BB962C8B-B14F-4D97-AF65-F5344CB8AC3E}">
        <p14:creationId xmlns:p14="http://schemas.microsoft.com/office/powerpoint/2010/main" val="2030781887"/>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pc="-45" dirty="0">
                <a:latin typeface="华文新魏" panose="02010800040101010101" pitchFamily="2" charset="-122"/>
                <a:ea typeface="华文新魏" panose="02010800040101010101" pitchFamily="2" charset="-122"/>
                <a:cs typeface="Microsoft JhengHei"/>
              </a:rPr>
              <a:t>字符串的操作</a:t>
            </a:r>
            <a:endParaRPr lang="zh-CN" altLang="en-US" dirty="0" smtClean="0">
              <a:ea typeface="宋体" panose="02010600030101010101" pitchFamily="2" charset="-122"/>
            </a:endParaRPr>
          </a:p>
        </p:txBody>
      </p:sp>
      <p:sp>
        <p:nvSpPr>
          <p:cNvPr id="3" name="内容占位符 2"/>
          <p:cNvSpPr>
            <a:spLocks noGrp="1"/>
          </p:cNvSpPr>
          <p:nvPr>
            <p:ph idx="1"/>
          </p:nvPr>
        </p:nvSpPr>
        <p:spPr>
          <a:xfrm>
            <a:off x="0" y="990600"/>
            <a:ext cx="8955739" cy="3970318"/>
          </a:xfr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342900" indent="-342900" eaLnBrk="1" hangingPunct="1">
              <a:spcBef>
                <a:spcPct val="50000"/>
              </a:spcBef>
              <a:buClr>
                <a:srgbClr val="FFC000"/>
              </a:buClr>
              <a:buSzPct val="50000"/>
            </a:pPr>
            <a:r>
              <a:rPr lang="zh-CN" altLang="en-US" sz="2400" kern="1200" dirty="0">
                <a:solidFill>
                  <a:schemeClr val="tx2"/>
                </a:solidFill>
                <a:latin typeface="华文新魏" panose="02010800040101010101" pitchFamily="2" charset="-122"/>
                <a:ea typeface="华文新魏" panose="02010800040101010101" pitchFamily="2" charset="-122"/>
              </a:rPr>
              <a:t>编码</a:t>
            </a:r>
            <a:r>
              <a:rPr lang="zh-CN" altLang="en-US" sz="2400" kern="1200" dirty="0" smtClean="0">
                <a:solidFill>
                  <a:schemeClr val="tx2"/>
                </a:solidFill>
                <a:latin typeface="华文新魏" panose="02010800040101010101" pitchFamily="2" charset="-122"/>
                <a:ea typeface="华文新魏" panose="02010800040101010101" pitchFamily="2" charset="-122"/>
              </a:rPr>
              <a:t>转换</a:t>
            </a:r>
            <a:r>
              <a:rPr lang="en-US" altLang="zh-CN" sz="1700" kern="1200" dirty="0">
                <a:latin typeface="黑体" panose="02010609060101010101" pitchFamily="49" charset="-122"/>
                <a:ea typeface="黑体" panose="02010609060101010101" pitchFamily="49" charset="-122"/>
              </a:rPr>
              <a:t>(</a:t>
            </a:r>
            <a:r>
              <a:rPr lang="zh-CN" altLang="en-US" sz="1700" kern="1200" dirty="0" smtClean="0">
                <a:latin typeface="黑体" panose="02010609060101010101" pitchFamily="49" charset="-122"/>
                <a:ea typeface="黑体" panose="02010609060101010101" pitchFamily="49" charset="-122"/>
                <a:sym typeface="+mn-ea"/>
              </a:rPr>
              <a:t>Python </a:t>
            </a:r>
            <a:r>
              <a:rPr lang="zh-CN" altLang="en-US" sz="1700" kern="1200" dirty="0">
                <a:latin typeface="黑体" panose="02010609060101010101" pitchFamily="49" charset="-122"/>
                <a:ea typeface="黑体" panose="02010609060101010101" pitchFamily="49" charset="-122"/>
                <a:sym typeface="+mn-ea"/>
              </a:rPr>
              <a:t>3中，字符串默认使用Unicode</a:t>
            </a:r>
            <a:r>
              <a:rPr lang="zh-CN" altLang="en-US" sz="1700" kern="1200" dirty="0" smtClean="0">
                <a:latin typeface="黑体" panose="02010609060101010101" pitchFamily="49" charset="-122"/>
                <a:ea typeface="黑体" panose="02010609060101010101" pitchFamily="49" charset="-122"/>
                <a:sym typeface="+mn-ea"/>
              </a:rPr>
              <a:t>编码</a:t>
            </a:r>
            <a:r>
              <a:rPr lang="en-US" altLang="zh-CN" sz="1700" kern="1200" dirty="0" smtClean="0">
                <a:latin typeface="黑体" panose="02010609060101010101" pitchFamily="49" charset="-122"/>
                <a:ea typeface="黑体" panose="02010609060101010101" pitchFamily="49" charset="-122"/>
                <a:sym typeface="+mn-ea"/>
              </a:rPr>
              <a:t>)</a:t>
            </a:r>
            <a:endParaRPr lang="zh-CN" altLang="en-US" sz="1700" kern="1200" dirty="0">
              <a:solidFill>
                <a:schemeClr val="tx2"/>
              </a:solidFill>
              <a:latin typeface="华文新魏" panose="02010800040101010101" pitchFamily="2" charset="-122"/>
              <a:ea typeface="华文新魏" panose="02010800040101010101" pitchFamily="2" charset="-122"/>
            </a:endParaRPr>
          </a:p>
          <a:p>
            <a:pPr lvl="1"/>
            <a:r>
              <a:rPr lang="en-US" altLang="zh-CN" sz="2000" dirty="0" err="1"/>
              <a:t>ord</a:t>
            </a:r>
            <a:r>
              <a:rPr lang="en-US" altLang="zh-CN" sz="2000" dirty="0"/>
              <a:t>('a')</a:t>
            </a:r>
            <a:r>
              <a:rPr lang="zh-CN" altLang="en-US" sz="2000" dirty="0"/>
              <a:t>：获取字符的整数表示的</a:t>
            </a:r>
            <a:r>
              <a:rPr lang="en-US" altLang="zh-CN" sz="2000" dirty="0"/>
              <a:t>Unicode</a:t>
            </a:r>
            <a:r>
              <a:rPr lang="zh-CN" altLang="en-US" sz="2000" dirty="0"/>
              <a:t>码</a:t>
            </a:r>
            <a:endParaRPr lang="en-US" altLang="zh-CN" sz="2000" dirty="0"/>
          </a:p>
          <a:p>
            <a:pPr lvl="1"/>
            <a:r>
              <a:rPr lang="en-US" altLang="zh-CN" sz="2000" dirty="0" err="1" smtClean="0"/>
              <a:t>chr</a:t>
            </a:r>
            <a:r>
              <a:rPr lang="en-US" altLang="zh-CN" sz="2000" dirty="0" smtClean="0"/>
              <a:t>(97)</a:t>
            </a:r>
            <a:r>
              <a:rPr lang="zh-CN" altLang="en-US" sz="2000" dirty="0"/>
              <a:t>：把整数表示的</a:t>
            </a:r>
            <a:r>
              <a:rPr lang="en-US" altLang="zh-CN" sz="2000" dirty="0"/>
              <a:t>Unicode</a:t>
            </a:r>
            <a:r>
              <a:rPr lang="zh-CN" altLang="en-US" sz="2000" dirty="0"/>
              <a:t>码转换成对应的</a:t>
            </a:r>
            <a:r>
              <a:rPr lang="zh-CN" altLang="en-US" sz="2000" dirty="0" smtClean="0"/>
              <a:t>字符</a:t>
            </a:r>
            <a:endParaRPr lang="en-US" altLang="zh-CN" sz="2400" kern="1200" dirty="0" smtClean="0">
              <a:solidFill>
                <a:schemeClr val="tx2"/>
              </a:solidFill>
              <a:latin typeface="华文新魏" panose="02010800040101010101" pitchFamily="2" charset="-122"/>
              <a:ea typeface="华文新魏" panose="02010800040101010101" pitchFamily="2" charset="-122"/>
              <a:sym typeface="+mn-ea"/>
            </a:endParaRPr>
          </a:p>
          <a:p>
            <a:pPr marL="342900" indent="-342900" eaLnBrk="1" hangingPunct="1">
              <a:spcBef>
                <a:spcPct val="50000"/>
              </a:spcBef>
              <a:buClr>
                <a:srgbClr val="FFC000"/>
              </a:buClr>
              <a:buSzPct val="50000"/>
            </a:pPr>
            <a:r>
              <a:rPr lang="zh-CN" altLang="en-US" sz="2400" kern="1200" dirty="0" smtClean="0">
                <a:solidFill>
                  <a:schemeClr val="tx2"/>
                </a:solidFill>
                <a:latin typeface="华文新魏" panose="02010800040101010101" pitchFamily="2" charset="-122"/>
                <a:ea typeface="华文新魏" panose="02010800040101010101" pitchFamily="2" charset="-122"/>
                <a:sym typeface="+mn-ea"/>
              </a:rPr>
              <a:t>特殊</a:t>
            </a:r>
            <a:r>
              <a:rPr lang="zh-CN" altLang="en-US" sz="2400" kern="1200" dirty="0">
                <a:solidFill>
                  <a:schemeClr val="tx2"/>
                </a:solidFill>
                <a:latin typeface="华文新魏" panose="02010800040101010101" pitchFamily="2" charset="-122"/>
                <a:ea typeface="华文新魏" panose="02010800040101010101" pitchFamily="2" charset="-122"/>
                <a:sym typeface="+mn-ea"/>
              </a:rPr>
              <a:t>符号：控制符号，用转义字符表示</a:t>
            </a:r>
            <a:endParaRPr lang="zh-CN" altLang="en-US" sz="2400" kern="1200" dirty="0">
              <a:solidFill>
                <a:schemeClr val="tx2"/>
              </a:solidFill>
              <a:latin typeface="华文新魏" panose="02010800040101010101" pitchFamily="2" charset="-122"/>
              <a:ea typeface="华文新魏" panose="02010800040101010101" pitchFamily="2" charset="-122"/>
            </a:endParaRPr>
          </a:p>
          <a:p>
            <a:pPr marL="342900" indent="-342900" eaLnBrk="1" hangingPunct="1">
              <a:spcBef>
                <a:spcPct val="50000"/>
              </a:spcBef>
              <a:buClr>
                <a:srgbClr val="FFC000"/>
              </a:buClr>
              <a:buSzPct val="50000"/>
            </a:pPr>
            <a:endParaRPr lang="zh-CN" altLang="en-US" sz="2400" dirty="0" smtClean="0">
              <a:ea typeface="宋体" panose="02010600030101010101" pitchFamily="2" charset="-122"/>
              <a:sym typeface="+mn-ea"/>
            </a:endParaRPr>
          </a:p>
          <a:p>
            <a:pPr marL="342900" indent="-342900" eaLnBrk="1" hangingPunct="1">
              <a:spcBef>
                <a:spcPct val="50000"/>
              </a:spcBef>
              <a:buClr>
                <a:srgbClr val="FFC000"/>
              </a:buClr>
              <a:buSzPct val="50000"/>
            </a:pPr>
            <a:endParaRPr lang="zh-CN" altLang="en-US" sz="2400" dirty="0" smtClean="0">
              <a:ea typeface="宋体" panose="02010600030101010101" pitchFamily="2" charset="-122"/>
              <a:sym typeface="+mn-ea"/>
            </a:endParaRPr>
          </a:p>
          <a:p>
            <a:pPr marL="0" indent="0" eaLnBrk="1" hangingPunct="1">
              <a:spcBef>
                <a:spcPct val="50000"/>
              </a:spcBef>
              <a:buClr>
                <a:srgbClr val="FFC000"/>
              </a:buClr>
              <a:buSzPct val="50000"/>
              <a:buNone/>
            </a:pPr>
            <a:endParaRPr lang="zh-CN" altLang="en-US" sz="2400" dirty="0" smtClean="0">
              <a:ea typeface="宋体" panose="02010600030101010101" pitchFamily="2" charset="-122"/>
              <a:sym typeface="+mn-ea"/>
            </a:endParaRPr>
          </a:p>
          <a:p>
            <a:pPr marL="342900" indent="-342900" eaLnBrk="1" hangingPunct="1">
              <a:spcBef>
                <a:spcPct val="50000"/>
              </a:spcBef>
              <a:buClr>
                <a:srgbClr val="FFC000"/>
              </a:buClr>
              <a:buSzPct val="50000"/>
            </a:pPr>
            <a:r>
              <a:rPr lang="en-US" altLang="zh-CN" sz="2400" kern="1200" dirty="0" smtClean="0">
                <a:solidFill>
                  <a:schemeClr val="tx2"/>
                </a:solidFill>
                <a:latin typeface="华文新魏" panose="02010800040101010101" pitchFamily="2" charset="-122"/>
                <a:ea typeface="华文新魏" panose="02010800040101010101" pitchFamily="2" charset="-122"/>
                <a:sym typeface="+mn-ea"/>
              </a:rPr>
              <a:t>r</a:t>
            </a:r>
            <a:r>
              <a:rPr lang="en-US" altLang="zh-CN" sz="2400" kern="1200" dirty="0">
                <a:solidFill>
                  <a:schemeClr val="tx2"/>
                </a:solidFill>
                <a:latin typeface="华文新魏" panose="02010800040101010101" pitchFamily="2" charset="-122"/>
                <a:ea typeface="华文新魏" panose="02010800040101010101" pitchFamily="2" charset="-122"/>
                <a:sym typeface="+mn-ea"/>
              </a:rPr>
              <a:t>’’</a:t>
            </a:r>
            <a:r>
              <a:rPr lang="zh-CN" altLang="en-US" sz="2400" kern="1200" dirty="0">
                <a:solidFill>
                  <a:schemeClr val="tx2"/>
                </a:solidFill>
                <a:latin typeface="华文新魏" panose="02010800040101010101" pitchFamily="2" charset="-122"/>
                <a:ea typeface="华文新魏" panose="02010800040101010101" pitchFamily="2" charset="-122"/>
                <a:sym typeface="+mn-ea"/>
              </a:rPr>
              <a:t>或</a:t>
            </a:r>
            <a:r>
              <a:rPr lang="en-US" altLang="zh-CN" sz="2400" kern="1200" dirty="0">
                <a:solidFill>
                  <a:schemeClr val="tx2"/>
                </a:solidFill>
                <a:latin typeface="华文新魏" panose="02010800040101010101" pitchFamily="2" charset="-122"/>
                <a:ea typeface="华文新魏" panose="02010800040101010101" pitchFamily="2" charset="-122"/>
                <a:sym typeface="+mn-ea"/>
              </a:rPr>
              <a:t>R’’</a:t>
            </a:r>
            <a:r>
              <a:rPr lang="zh-CN" altLang="en-US" sz="2400" kern="1200" dirty="0">
                <a:solidFill>
                  <a:schemeClr val="tx2"/>
                </a:solidFill>
                <a:latin typeface="华文新魏" panose="02010800040101010101" pitchFamily="2" charset="-122"/>
                <a:ea typeface="华文新魏" panose="02010800040101010101" pitchFamily="2" charset="-122"/>
                <a:sym typeface="+mn-ea"/>
              </a:rPr>
              <a:t>，其中包含的</a:t>
            </a:r>
            <a:r>
              <a:rPr lang="en-US" altLang="zh-CN" sz="2400" kern="1200" dirty="0">
                <a:solidFill>
                  <a:schemeClr val="tx2"/>
                </a:solidFill>
                <a:latin typeface="华文新魏" panose="02010800040101010101" pitchFamily="2" charset="-122"/>
                <a:ea typeface="华文新魏" panose="02010800040101010101" pitchFamily="2" charset="-122"/>
                <a:sym typeface="+mn-ea"/>
              </a:rPr>
              <a:t>\</a:t>
            </a:r>
            <a:r>
              <a:rPr lang="zh-CN" altLang="en-US" sz="2400" kern="1200" dirty="0">
                <a:solidFill>
                  <a:schemeClr val="tx2"/>
                </a:solidFill>
                <a:latin typeface="华文新魏" panose="02010800040101010101" pitchFamily="2" charset="-122"/>
                <a:ea typeface="华文新魏" panose="02010800040101010101" pitchFamily="2" charset="-122"/>
                <a:sym typeface="+mn-ea"/>
              </a:rPr>
              <a:t>之后的字符不进行</a:t>
            </a:r>
            <a:r>
              <a:rPr lang="zh-CN" altLang="en-US" sz="2400" kern="1200" dirty="0" smtClean="0">
                <a:solidFill>
                  <a:schemeClr val="tx2"/>
                </a:solidFill>
                <a:latin typeface="华文新魏" panose="02010800040101010101" pitchFamily="2" charset="-122"/>
                <a:ea typeface="华文新魏" panose="02010800040101010101" pitchFamily="2" charset="-122"/>
                <a:sym typeface="+mn-ea"/>
              </a:rPr>
              <a:t>转义</a:t>
            </a:r>
            <a:endParaRPr lang="zh-CN" altLang="en-US" sz="2400" dirty="0" smtClean="0">
              <a:ea typeface="宋体" panose="02010600030101010101" pitchFamily="2" charset="-122"/>
              <a:sym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1578642143"/>
              </p:ext>
            </p:extLst>
          </p:nvPr>
        </p:nvGraphicFramePr>
        <p:xfrm>
          <a:off x="457200" y="2819400"/>
          <a:ext cx="5105400" cy="1482696"/>
        </p:xfrm>
        <a:graphic>
          <a:graphicData uri="http://schemas.openxmlformats.org/drawingml/2006/table">
            <a:tbl>
              <a:tblPr firstRow="1" bandRow="1">
                <a:tableStyleId>{93296810-A885-4BE3-A3E7-6D5BEEA58F35}</a:tableStyleId>
              </a:tblPr>
              <a:tblGrid>
                <a:gridCol w="1143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674">
                <a:tc>
                  <a:txBody>
                    <a:bodyPr/>
                    <a:lstStyle/>
                    <a:p>
                      <a:pPr algn="ctr"/>
                      <a:r>
                        <a:rPr lang="zh-CN" altLang="en-US" sz="1800" dirty="0" smtClean="0"/>
                        <a:t>转义字符</a:t>
                      </a:r>
                      <a:endParaRPr lang="zh-CN" altLang="en-US" sz="1800" dirty="0"/>
                    </a:p>
                  </a:txBody>
                  <a:tcPr marT="45700" marB="45700"/>
                </a:tc>
                <a:tc>
                  <a:txBody>
                    <a:bodyPr/>
                    <a:lstStyle/>
                    <a:p>
                      <a:pPr algn="ctr"/>
                      <a:r>
                        <a:rPr lang="zh-CN" altLang="en-US" sz="1800" dirty="0" smtClean="0"/>
                        <a:t>字符</a:t>
                      </a:r>
                      <a:endParaRPr lang="zh-CN" altLang="en-US" sz="1800" dirty="0"/>
                    </a:p>
                  </a:txBody>
                  <a:tcPr marT="45700" marB="45700"/>
                </a:tc>
                <a:tc>
                  <a:txBody>
                    <a:bodyPr/>
                    <a:lstStyle/>
                    <a:p>
                      <a:pPr algn="ctr"/>
                      <a:r>
                        <a:rPr lang="zh-CN" altLang="en-US" sz="1800" dirty="0" smtClean="0"/>
                        <a:t>转义字符</a:t>
                      </a:r>
                      <a:endParaRPr lang="zh-CN" altLang="en-US" sz="1800" dirty="0"/>
                    </a:p>
                  </a:txBody>
                  <a:tcPr marT="45700" marB="45700"/>
                </a:tc>
                <a:tc>
                  <a:txBody>
                    <a:bodyPr/>
                    <a:lstStyle/>
                    <a:p>
                      <a:pPr algn="ctr"/>
                      <a:r>
                        <a:rPr lang="zh-CN" altLang="en-US" sz="1800" dirty="0" smtClean="0"/>
                        <a:t>字符</a:t>
                      </a:r>
                      <a:endParaRPr lang="zh-CN" altLang="en-US" sz="1800" dirty="0"/>
                    </a:p>
                  </a:txBody>
                  <a:tcPr marT="45700" marB="45700"/>
                </a:tc>
                <a:extLst>
                  <a:ext uri="{0D108BD9-81ED-4DB2-BD59-A6C34878D82A}">
                    <a16:rowId xmlns:a16="http://schemas.microsoft.com/office/drawing/2014/main" val="10000"/>
                  </a:ext>
                </a:extLst>
              </a:tr>
              <a:tr h="370674">
                <a:tc>
                  <a:txBody>
                    <a:bodyPr/>
                    <a:lstStyle/>
                    <a:p>
                      <a:r>
                        <a:rPr lang="en-US" altLang="zh-CN" sz="1800" dirty="0" smtClean="0"/>
                        <a:t>\’</a:t>
                      </a:r>
                      <a:endParaRPr lang="zh-CN" altLang="en-US" sz="1800" dirty="0"/>
                    </a:p>
                  </a:txBody>
                  <a:tcPr marT="45700" marB="45700"/>
                </a:tc>
                <a:tc>
                  <a:txBody>
                    <a:bodyPr/>
                    <a:lstStyle/>
                    <a:p>
                      <a:r>
                        <a:rPr lang="zh-CN" altLang="en-US" sz="1800" dirty="0" smtClean="0"/>
                        <a:t>单引号</a:t>
                      </a:r>
                      <a:endParaRPr lang="zh-CN" altLang="en-US" sz="1800" dirty="0"/>
                    </a:p>
                  </a:txBody>
                  <a:tcPr marT="45700" marB="45700"/>
                </a:tc>
                <a:tc>
                  <a:txBody>
                    <a:bodyPr/>
                    <a:lstStyle/>
                    <a:p>
                      <a:r>
                        <a:rPr lang="en-US" altLang="zh-CN" sz="1800" dirty="0" smtClean="0"/>
                        <a:t>\n</a:t>
                      </a:r>
                      <a:endParaRPr lang="zh-CN" altLang="en-US" sz="1800" dirty="0"/>
                    </a:p>
                  </a:txBody>
                  <a:tcPr marT="45700" marB="45700"/>
                </a:tc>
                <a:tc>
                  <a:txBody>
                    <a:bodyPr/>
                    <a:lstStyle/>
                    <a:p>
                      <a:r>
                        <a:rPr lang="zh-CN" altLang="en-US" sz="1800" dirty="0" smtClean="0"/>
                        <a:t>换行</a:t>
                      </a:r>
                      <a:endParaRPr lang="zh-CN" altLang="en-US" sz="1800" dirty="0"/>
                    </a:p>
                  </a:txBody>
                  <a:tcPr marT="45700" marB="45700"/>
                </a:tc>
                <a:extLst>
                  <a:ext uri="{0D108BD9-81ED-4DB2-BD59-A6C34878D82A}">
                    <a16:rowId xmlns:a16="http://schemas.microsoft.com/office/drawing/2014/main" val="10001"/>
                  </a:ext>
                </a:extLst>
              </a:tr>
              <a:tr h="370674">
                <a:tc>
                  <a:txBody>
                    <a:bodyPr/>
                    <a:lstStyle/>
                    <a:p>
                      <a:r>
                        <a:rPr lang="en-US" altLang="zh-CN" sz="1800" dirty="0" smtClean="0"/>
                        <a:t>\’’</a:t>
                      </a:r>
                      <a:endParaRPr lang="zh-CN" altLang="en-US" sz="1800" dirty="0"/>
                    </a:p>
                  </a:txBody>
                  <a:tcPr marT="45700" marB="45700"/>
                </a:tc>
                <a:tc>
                  <a:txBody>
                    <a:bodyPr/>
                    <a:lstStyle/>
                    <a:p>
                      <a:r>
                        <a:rPr lang="zh-CN" altLang="en-US" sz="1800" dirty="0" smtClean="0"/>
                        <a:t>双引号</a:t>
                      </a:r>
                      <a:endParaRPr lang="zh-CN" altLang="en-US" sz="1800" dirty="0"/>
                    </a:p>
                  </a:txBody>
                  <a:tcPr marT="45700" marB="45700"/>
                </a:tc>
                <a:tc>
                  <a:txBody>
                    <a:bodyPr/>
                    <a:lstStyle/>
                    <a:p>
                      <a:r>
                        <a:rPr lang="en-US" altLang="zh-CN" sz="1800" dirty="0" smtClean="0"/>
                        <a:t>\r</a:t>
                      </a:r>
                      <a:endParaRPr lang="zh-CN" altLang="en-US" sz="1800" dirty="0"/>
                    </a:p>
                  </a:txBody>
                  <a:tcPr marT="45700" marB="45700"/>
                </a:tc>
                <a:tc>
                  <a:txBody>
                    <a:bodyPr/>
                    <a:lstStyle/>
                    <a:p>
                      <a:r>
                        <a:rPr lang="zh-CN" altLang="en-US" sz="1800" dirty="0" smtClean="0"/>
                        <a:t>回车</a:t>
                      </a:r>
                      <a:endParaRPr lang="zh-CN" altLang="en-US" sz="1800" dirty="0"/>
                    </a:p>
                  </a:txBody>
                  <a:tcPr marT="45700" marB="45700"/>
                </a:tc>
                <a:extLst>
                  <a:ext uri="{0D108BD9-81ED-4DB2-BD59-A6C34878D82A}">
                    <a16:rowId xmlns:a16="http://schemas.microsoft.com/office/drawing/2014/main" val="10002"/>
                  </a:ext>
                </a:extLst>
              </a:tr>
              <a:tr h="370674">
                <a:tc>
                  <a:txBody>
                    <a:bodyPr/>
                    <a:lstStyle/>
                    <a:p>
                      <a:r>
                        <a:rPr lang="en-US" altLang="zh-CN" sz="1800" dirty="0" smtClean="0"/>
                        <a:t>\\</a:t>
                      </a:r>
                      <a:endParaRPr lang="zh-CN" altLang="en-US" sz="1800" dirty="0"/>
                    </a:p>
                  </a:txBody>
                  <a:tcPr marT="45700" marB="45700"/>
                </a:tc>
                <a:tc>
                  <a:txBody>
                    <a:bodyPr/>
                    <a:lstStyle/>
                    <a:p>
                      <a:r>
                        <a:rPr lang="zh-CN" altLang="en-US" sz="1800" dirty="0" smtClean="0"/>
                        <a:t>反斜杠</a:t>
                      </a:r>
                      <a:endParaRPr lang="zh-CN" altLang="en-US" sz="1800" dirty="0"/>
                    </a:p>
                  </a:txBody>
                  <a:tcPr marT="45700" marB="45700"/>
                </a:tc>
                <a:tc>
                  <a:txBody>
                    <a:bodyPr/>
                    <a:lstStyle/>
                    <a:p>
                      <a:r>
                        <a:rPr lang="en-US" altLang="zh-CN" sz="1800" dirty="0" smtClean="0"/>
                        <a:t>\t</a:t>
                      </a:r>
                      <a:endParaRPr lang="zh-CN" altLang="en-US" sz="1800" dirty="0"/>
                    </a:p>
                  </a:txBody>
                  <a:tcPr marT="45700" marB="45700"/>
                </a:tc>
                <a:tc>
                  <a:txBody>
                    <a:bodyPr/>
                    <a:lstStyle/>
                    <a:p>
                      <a:r>
                        <a:rPr lang="zh-CN" altLang="en-US" sz="1800" dirty="0" smtClean="0"/>
                        <a:t>水平制表符</a:t>
                      </a:r>
                      <a:endParaRPr lang="zh-CN" altLang="en-US" sz="1800" dirty="0"/>
                    </a:p>
                  </a:txBody>
                  <a:tcPr marT="45700" marB="45700"/>
                </a:tc>
                <a:extLst>
                  <a:ext uri="{0D108BD9-81ED-4DB2-BD59-A6C34878D82A}">
                    <a16:rowId xmlns:a16="http://schemas.microsoft.com/office/drawing/2014/main" val="10003"/>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214847"/>
            <a:ext cx="1752600" cy="105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986017"/>
            <a:ext cx="3316939" cy="86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94" y="4960918"/>
            <a:ext cx="42481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9170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027"/>
                                        </p:tgtEl>
                                        <p:attrNameLst>
                                          <p:attrName>style.visibility</p:attrName>
                                        </p:attrNameLst>
                                      </p:cBhvr>
                                      <p:to>
                                        <p:strVal val="visible"/>
                                      </p:to>
                                    </p:set>
                                    <p:animEffect transition="in" filter="fade">
                                      <p:cBhvr>
                                        <p:cTn id="31" dur="500"/>
                                        <p:tgtEl>
                                          <p:spTgt spid="10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28"/>
                                        </p:tgtEl>
                                        <p:attrNameLst>
                                          <p:attrName>style.visibility</p:attrName>
                                        </p:attrNameLst>
                                      </p:cBhvr>
                                      <p:to>
                                        <p:strVal val="visible"/>
                                      </p:to>
                                    </p:set>
                                    <p:animEffect transition="in" filter="fade">
                                      <p:cBhvr>
                                        <p:cTn id="3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228600" y="1143000"/>
            <a:ext cx="8382000" cy="769441"/>
          </a:xfrm>
          <a:prstGeom prst="rect">
            <a:avLst/>
          </a:prstGeom>
        </p:spPr>
        <p:txBody>
          <a:bodyPr wrap="square">
            <a:spAutoFit/>
          </a:bodyPr>
          <a:lstStyle/>
          <a:p>
            <a:r>
              <a:rPr lang="zh-CN" altLang="en-US" sz="2200" dirty="0">
                <a:latin typeface="Calibri" panose="020F0502020204030204" pitchFamily="34" charset="0"/>
                <a:cs typeface="Times New Roman" panose="02020603050405020304" pitchFamily="18" charset="0"/>
              </a:rPr>
              <a:t>习题</a:t>
            </a:r>
            <a:r>
              <a:rPr lang="en-US" altLang="zh-CN" sz="2200" dirty="0" smtClean="0">
                <a:latin typeface="Calibri" panose="020F0502020204030204" pitchFamily="34" charset="0"/>
                <a:cs typeface="Times New Roman" panose="02020603050405020304" pitchFamily="18" charset="0"/>
              </a:rPr>
              <a:t>15. </a:t>
            </a:r>
            <a:r>
              <a:rPr lang="zh-CN" altLang="en-US" sz="2200" dirty="0" smtClean="0"/>
              <a:t>利用</a:t>
            </a:r>
            <a:r>
              <a:rPr lang="zh-CN" altLang="en-US" sz="2200" dirty="0"/>
              <a:t>内置函数</a:t>
            </a:r>
            <a:r>
              <a:rPr lang="en-US" altLang="zh-CN" sz="2200" dirty="0" err="1"/>
              <a:t>chr</a:t>
            </a:r>
            <a:r>
              <a:rPr lang="en-US" altLang="zh-CN" sz="2200" dirty="0"/>
              <a:t>(),</a:t>
            </a:r>
            <a:r>
              <a:rPr lang="en-US" altLang="zh-CN" sz="2200" dirty="0" err="1"/>
              <a:t>ord</a:t>
            </a:r>
            <a:r>
              <a:rPr lang="en-US" altLang="zh-CN" sz="2200" dirty="0"/>
              <a:t>()</a:t>
            </a:r>
            <a:r>
              <a:rPr lang="zh-CN" altLang="en-US" sz="2200" dirty="0"/>
              <a:t>以及</a:t>
            </a:r>
            <a:r>
              <a:rPr lang="en-US" altLang="zh-CN" sz="2200" dirty="0"/>
              <a:t>random</a:t>
            </a:r>
            <a:r>
              <a:rPr lang="zh-CN" altLang="en-US" sz="2200" dirty="0"/>
              <a:t>模块写一个简单随机</a:t>
            </a:r>
            <a:r>
              <a:rPr lang="en-US" altLang="zh-CN" sz="2200" dirty="0"/>
              <a:t>4</a:t>
            </a:r>
            <a:r>
              <a:rPr lang="zh-CN" altLang="en-US" sz="2200" dirty="0"/>
              <a:t>位验证码</a:t>
            </a:r>
            <a:r>
              <a:rPr lang="zh-CN" altLang="en-US" sz="2200" dirty="0" smtClean="0">
                <a:latin typeface="Calibri" panose="020F0502020204030204" pitchFamily="34" charset="0"/>
                <a:cs typeface="Times New Roman" panose="02020603050405020304" pitchFamily="18" charset="0"/>
              </a:rPr>
              <a:t>。</a:t>
            </a:r>
            <a:endParaRPr lang="zh-CN" altLang="en-US" sz="2200" dirty="0"/>
          </a:p>
        </p:txBody>
      </p:sp>
      <p:pic>
        <p:nvPicPr>
          <p:cNvPr id="3" name="图片 2"/>
          <p:cNvPicPr>
            <a:picLocks noChangeAspect="1"/>
          </p:cNvPicPr>
          <p:nvPr/>
        </p:nvPicPr>
        <p:blipFill>
          <a:blip r:embed="rId3"/>
          <a:stretch>
            <a:fillRect/>
          </a:stretch>
        </p:blipFill>
        <p:spPr>
          <a:xfrm>
            <a:off x="2286000" y="1676400"/>
            <a:ext cx="5181600" cy="4831921"/>
          </a:xfrm>
          <a:prstGeom prst="rect">
            <a:avLst/>
          </a:prstGeom>
        </p:spPr>
      </p:pic>
      <p:sp>
        <p:nvSpPr>
          <p:cNvPr id="5" name="矩形 4"/>
          <p:cNvSpPr/>
          <p:nvPr/>
        </p:nvSpPr>
        <p:spPr>
          <a:xfrm>
            <a:off x="5791200" y="6172200"/>
            <a:ext cx="2702343" cy="400110"/>
          </a:xfrm>
          <a:prstGeom prst="rect">
            <a:avLst/>
          </a:prstGeom>
        </p:spPr>
        <p:txBody>
          <a:bodyPr wrap="none">
            <a:spAutoFit/>
          </a:bodyPr>
          <a:lstStyle/>
          <a:p>
            <a:r>
              <a:rPr lang="zh-CN" altLang="en-US" dirty="0">
                <a:solidFill>
                  <a:srgbClr val="C00000"/>
                </a:solidFill>
              </a:rPr>
              <a:t>11_</a:t>
            </a:r>
            <a:r>
              <a:rPr lang="zh-CN" altLang="en-US" dirty="0" smtClean="0">
                <a:solidFill>
                  <a:srgbClr val="C00000"/>
                </a:solidFill>
              </a:rPr>
              <a:t>idenfy</a:t>
            </a:r>
            <a:r>
              <a:rPr lang="zh-CN" altLang="en-US" dirty="0">
                <a:solidFill>
                  <a:srgbClr val="C00000"/>
                </a:solidFill>
              </a:rPr>
              <a:t>_code.py</a:t>
            </a:r>
          </a:p>
        </p:txBody>
      </p:sp>
    </p:spTree>
    <p:extLst>
      <p:ext uri="{BB962C8B-B14F-4D97-AF65-F5344CB8AC3E}">
        <p14:creationId xmlns:p14="http://schemas.microsoft.com/office/powerpoint/2010/main" val="296823981"/>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nSpc>
                <a:spcPct val="150000"/>
              </a:lnSpc>
              <a:spcAft>
                <a:spcPts val="1200"/>
              </a:spcAft>
            </a:pPr>
            <a:r>
              <a:rPr lang="zh-CN" altLang="en-US" dirty="0" smtClean="0"/>
              <a:t>第</a:t>
            </a:r>
            <a:r>
              <a:rPr lang="en-US" altLang="zh-CN" dirty="0" smtClean="0"/>
              <a:t>11</a:t>
            </a:r>
            <a:r>
              <a:rPr lang="zh-CN" altLang="en-US" dirty="0" smtClean="0"/>
              <a:t>讲（</a:t>
            </a:r>
            <a:r>
              <a:rPr lang="en-US" altLang="zh-CN" dirty="0" smtClean="0"/>
              <a:t>3</a:t>
            </a:r>
            <a:r>
              <a:rPr lang="zh-CN" altLang="en-US" dirty="0" smtClean="0">
                <a:ea typeface="宋体" panose="02010600030101010101" pitchFamily="2" charset="-122"/>
              </a:rPr>
              <a:t>）字典</a:t>
            </a:r>
            <a:endParaRPr lang="en-US" altLang="zh-CN" dirty="0">
              <a:latin typeface="黑体" panose="02010609060101010101" pitchFamily="49" charset="-122"/>
              <a:ea typeface="黑体" panose="02010609060101010101" pitchFamily="49" charset="-122"/>
              <a:sym typeface="+mn-ea"/>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44</a:t>
            </a:fld>
            <a:endParaRPr lang="en-US" altLang="zh-CN"/>
          </a:p>
        </p:txBody>
      </p:sp>
    </p:spTree>
    <p:extLst>
      <p:ext uri="{BB962C8B-B14F-4D97-AF65-F5344CB8AC3E}">
        <p14:creationId xmlns:p14="http://schemas.microsoft.com/office/powerpoint/2010/main" val="1226378434"/>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ea typeface="宋体" panose="02010600030101010101" pitchFamily="2" charset="-122"/>
              </a:rPr>
              <a:t>组合数据类型</a:t>
            </a:r>
          </a:p>
        </p:txBody>
      </p:sp>
      <p:sp>
        <p:nvSpPr>
          <p:cNvPr id="26627" name="内容占位符 2"/>
          <p:cNvSpPr>
            <a:spLocks noGrp="1"/>
          </p:cNvSpPr>
          <p:nvPr>
            <p:ph idx="1"/>
          </p:nvPr>
        </p:nvSpPr>
        <p:spPr>
          <a:xfrm>
            <a:off x="251520" y="1022872"/>
            <a:ext cx="8172400" cy="830997"/>
          </a:xfrm>
          <a:noFill/>
          <a:ln w="9525">
            <a:noFill/>
          </a:ln>
        </p:spPr>
        <p:txBody>
          <a:bodyPr wrap="square">
            <a:spAutoFit/>
          </a:bodyPr>
          <a:lstStyle/>
          <a:p>
            <a:pPr>
              <a:spcBef>
                <a:spcPts val="0"/>
              </a:spcBef>
            </a:pPr>
            <a:r>
              <a:rPr lang="zh-CN" altLang="en-US" sz="2400" kern="1200" spc="60" dirty="0">
                <a:solidFill>
                  <a:schemeClr val="tx2"/>
                </a:solidFill>
                <a:latin typeface="楷体" panose="02010609060101010101" pitchFamily="49" charset="-122"/>
                <a:ea typeface="楷体" panose="02010609060101010101" pitchFamily="49" charset="-122"/>
              </a:rPr>
              <a:t>无序</a:t>
            </a:r>
            <a:r>
              <a:rPr lang="en-US" altLang="zh-CN" sz="2400" kern="1200" spc="60" dirty="0">
                <a:solidFill>
                  <a:schemeClr val="tx2"/>
                </a:solidFill>
                <a:latin typeface="楷体" panose="02010609060101010101" pitchFamily="49" charset="-122"/>
                <a:ea typeface="楷体" panose="02010609060101010101" pitchFamily="49" charset="-122"/>
              </a:rPr>
              <a:t>  </a:t>
            </a:r>
            <a:r>
              <a:rPr lang="en-US" altLang="zh-CN" sz="2400" kern="1200" spc="60" dirty="0">
                <a:solidFill>
                  <a:schemeClr val="tx2"/>
                </a:solidFill>
                <a:latin typeface="楷体" panose="02010609060101010101" pitchFamily="49" charset="-122"/>
                <a:ea typeface="楷体" panose="02010609060101010101" pitchFamily="49" charset="-122"/>
                <a:sym typeface="Wingdings" pitchFamily="2" charset="2"/>
              </a:rPr>
              <a:t></a:t>
            </a:r>
            <a:r>
              <a:rPr lang="zh-CN" altLang="en-US" sz="2400" kern="1200" spc="60" dirty="0">
                <a:solidFill>
                  <a:schemeClr val="tx2"/>
                </a:solidFill>
                <a:latin typeface="楷体" panose="02010609060101010101" pitchFamily="49" charset="-122"/>
                <a:ea typeface="楷体" panose="02010609060101010101" pitchFamily="49" charset="-122"/>
                <a:sym typeface="Wingdings" pitchFamily="2" charset="2"/>
              </a:rPr>
              <a:t>不能按位置索引取值</a:t>
            </a:r>
            <a:endParaRPr lang="en-US" altLang="zh-CN" sz="2400" kern="1200" spc="60" dirty="0">
              <a:solidFill>
                <a:schemeClr val="tx2"/>
              </a:solidFill>
              <a:latin typeface="楷体" panose="02010609060101010101" pitchFamily="49" charset="-122"/>
              <a:ea typeface="楷体" panose="02010609060101010101" pitchFamily="49" charset="-122"/>
              <a:sym typeface="Wingdings" pitchFamily="2" charset="2"/>
            </a:endParaRPr>
          </a:p>
          <a:p>
            <a:pPr>
              <a:spcBef>
                <a:spcPts val="0"/>
              </a:spcBef>
            </a:pPr>
            <a:r>
              <a:rPr lang="zh-CN" altLang="en-US" sz="2400" kern="1200" spc="60" dirty="0">
                <a:solidFill>
                  <a:schemeClr val="tx2"/>
                </a:solidFill>
                <a:latin typeface="楷体" panose="02010609060101010101" pitchFamily="49" charset="-122"/>
                <a:ea typeface="楷体" panose="02010609060101010101" pitchFamily="49" charset="-122"/>
                <a:sym typeface="Wingdings" pitchFamily="2" charset="2"/>
              </a:rPr>
              <a:t>不重复：字典的</a:t>
            </a:r>
            <a:r>
              <a:rPr lang="en-US" altLang="zh-CN" sz="2400" kern="1200" spc="60" dirty="0">
                <a:solidFill>
                  <a:schemeClr val="tx2"/>
                </a:solidFill>
                <a:latin typeface="楷体" panose="02010609060101010101" pitchFamily="49" charset="-122"/>
                <a:ea typeface="楷体" panose="02010609060101010101" pitchFamily="49" charset="-122"/>
                <a:sym typeface="Wingdings" pitchFamily="2" charset="2"/>
              </a:rPr>
              <a:t>key</a:t>
            </a:r>
            <a:r>
              <a:rPr lang="zh-CN" altLang="en-US" sz="2400" kern="1200" spc="60" dirty="0">
                <a:solidFill>
                  <a:schemeClr val="tx2"/>
                </a:solidFill>
                <a:latin typeface="楷体" panose="02010609060101010101" pitchFamily="49" charset="-122"/>
                <a:ea typeface="楷体" panose="02010609060101010101" pitchFamily="49" charset="-122"/>
                <a:sym typeface="Wingdings" pitchFamily="2" charset="2"/>
              </a:rPr>
              <a:t>不重复，集合元素不</a:t>
            </a:r>
            <a:r>
              <a:rPr lang="zh-CN" altLang="en-US" sz="2400" kern="1200" spc="60" dirty="0" smtClean="0">
                <a:solidFill>
                  <a:schemeClr val="tx2"/>
                </a:solidFill>
                <a:latin typeface="楷体" panose="02010609060101010101" pitchFamily="49" charset="-122"/>
                <a:ea typeface="楷体" panose="02010609060101010101" pitchFamily="49" charset="-122"/>
                <a:sym typeface="Wingdings" pitchFamily="2" charset="2"/>
              </a:rPr>
              <a:t>重复</a:t>
            </a:r>
          </a:p>
        </p:txBody>
      </p:sp>
      <p:sp>
        <p:nvSpPr>
          <p:cNvPr id="7" name="内容占位符 2"/>
          <p:cNvSpPr txBox="1">
            <a:spLocks/>
          </p:cNvSpPr>
          <p:nvPr/>
        </p:nvSpPr>
        <p:spPr bwMode="auto">
          <a:xfrm>
            <a:off x="476808" y="4976515"/>
            <a:ext cx="5389984" cy="830997"/>
          </a:xfrm>
          <a:prstGeom prst="rect">
            <a:avLst/>
          </a:prstGeom>
          <a:noFill/>
          <a:ln w="9525">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233363" indent="-233363" algn="l" rtl="0" eaLnBrk="0" fontAlgn="base" hangingPunct="0">
              <a:spcBef>
                <a:spcPct val="20000"/>
              </a:spcBef>
              <a:spcAft>
                <a:spcPct val="0"/>
              </a:spcAft>
              <a:buClr>
                <a:srgbClr val="808080"/>
              </a:buClr>
              <a:buSzPct val="60000"/>
              <a:buFont typeface="Wingdings" pitchFamily="2" charset="2"/>
              <a:buChar char="n"/>
              <a:defRPr sz="2000">
                <a:solidFill>
                  <a:schemeClr val="tx1"/>
                </a:solidFill>
                <a:latin typeface="+mn-lt"/>
                <a:ea typeface="+mn-ea"/>
                <a:cs typeface="+mn-cs"/>
              </a:defRPr>
            </a:lvl1pPr>
            <a:lvl2pPr marL="690563" indent="-233363" algn="l" rtl="0" eaLnBrk="0" fontAlgn="base" hangingPunct="0">
              <a:spcBef>
                <a:spcPct val="20000"/>
              </a:spcBef>
              <a:spcAft>
                <a:spcPct val="0"/>
              </a:spcAft>
              <a:buClr>
                <a:srgbClr val="800000"/>
              </a:buClr>
              <a:buSzPct val="55000"/>
              <a:buFont typeface="Wingdings" pitchFamily="2" charset="2"/>
              <a:buChar char="n"/>
              <a:defRPr>
                <a:solidFill>
                  <a:schemeClr val="tx1"/>
                </a:solidFill>
                <a:latin typeface="+mn-lt"/>
                <a:cs typeface="+mn-cs"/>
              </a:defRPr>
            </a:lvl2pPr>
            <a:lvl3pPr marL="1084263" indent="-169863" algn="l" rtl="0" eaLnBrk="0" fontAlgn="base" hangingPunct="0">
              <a:spcBef>
                <a:spcPct val="20000"/>
              </a:spcBef>
              <a:spcAft>
                <a:spcPct val="0"/>
              </a:spcAft>
              <a:buClr>
                <a:schemeClr val="tx1"/>
              </a:buClr>
              <a:buSzPct val="50000"/>
              <a:buFont typeface="Wingdings" pitchFamily="2" charset="2"/>
              <a:buChar char="n"/>
              <a:defRPr sz="1600">
                <a:solidFill>
                  <a:schemeClr val="tx1"/>
                </a:solidFill>
                <a:latin typeface="+mn-lt"/>
                <a:cs typeface="+mn-cs"/>
              </a:defRPr>
            </a:lvl3pPr>
            <a:lvl4pPr marL="1541463" indent="-169863" algn="l" rtl="0" eaLnBrk="0" fontAlgn="base" hangingPunct="0">
              <a:spcBef>
                <a:spcPct val="20000"/>
              </a:spcBef>
              <a:spcAft>
                <a:spcPct val="0"/>
              </a:spcAft>
              <a:buClr>
                <a:schemeClr val="tx1"/>
              </a:buClr>
              <a:buSzPct val="55000"/>
              <a:buFont typeface="Wingdings"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itchFamily="2" charset="2"/>
              <a:buChar char="n"/>
              <a:defRPr sz="1600">
                <a:solidFill>
                  <a:schemeClr val="tx1"/>
                </a:solidFill>
                <a:latin typeface="+mn-lt"/>
                <a:cs typeface="+mn-cs"/>
              </a:defRPr>
            </a:lvl9pPr>
          </a:lstStyle>
          <a:p>
            <a:pPr>
              <a:spcBef>
                <a:spcPts val="0"/>
              </a:spcBef>
            </a:pPr>
            <a:r>
              <a:rPr lang="zh-CN" altLang="en-US" sz="2400" kern="1200" spc="60" dirty="0" smtClean="0">
                <a:solidFill>
                  <a:schemeClr val="tx2"/>
                </a:solidFill>
                <a:latin typeface="楷体" panose="02010609060101010101" pitchFamily="49" charset="-122"/>
                <a:ea typeface="楷体" panose="02010609060101010101" pitchFamily="49" charset="-122"/>
              </a:rPr>
              <a:t>元素可动态增加或删除</a:t>
            </a:r>
            <a:endParaRPr lang="en-US" altLang="zh-CN" sz="2400" kern="1200" spc="60" dirty="0" smtClean="0">
              <a:solidFill>
                <a:schemeClr val="tx2"/>
              </a:solidFill>
              <a:latin typeface="楷体" panose="02010609060101010101" pitchFamily="49" charset="-122"/>
              <a:ea typeface="楷体" panose="02010609060101010101" pitchFamily="49" charset="-122"/>
            </a:endParaRPr>
          </a:p>
          <a:p>
            <a:pPr>
              <a:spcBef>
                <a:spcPts val="0"/>
              </a:spcBef>
            </a:pPr>
            <a:r>
              <a:rPr lang="zh-CN" altLang="en-US" sz="2400" kern="1200" spc="60" dirty="0" smtClean="0">
                <a:solidFill>
                  <a:schemeClr val="tx2"/>
                </a:solidFill>
                <a:latin typeface="楷体" panose="02010609060101010101" pitchFamily="49" charset="-122"/>
                <a:ea typeface="楷体" panose="02010609060101010101" pitchFamily="49" charset="-122"/>
              </a:rPr>
              <a:t>打印效果与定义顺序可以不一致</a:t>
            </a:r>
            <a:endParaRPr lang="zh-CN" altLang="en-US" sz="2400" kern="1200" dirty="0">
              <a:solidFill>
                <a:schemeClr val="tx2"/>
              </a:solidFill>
              <a:latin typeface="楷体" panose="02010609060101010101" pitchFamily="49" charset="-122"/>
              <a:ea typeface="楷体" panose="02010609060101010101" pitchFamily="49" charset="-122"/>
            </a:endParaRPr>
          </a:p>
        </p:txBody>
      </p:sp>
      <p:grpSp>
        <p:nvGrpSpPr>
          <p:cNvPr id="8" name="组合 7"/>
          <p:cNvGrpSpPr>
            <a:grpSpLocks/>
          </p:cNvGrpSpPr>
          <p:nvPr/>
        </p:nvGrpSpPr>
        <p:grpSpPr bwMode="auto">
          <a:xfrm>
            <a:off x="2943200" y="1844824"/>
            <a:ext cx="2286000" cy="1111250"/>
            <a:chOff x="2743200" y="2104292"/>
            <a:chExt cx="2286000" cy="1112296"/>
          </a:xfrm>
        </p:grpSpPr>
        <p:cxnSp>
          <p:nvCxnSpPr>
            <p:cNvPr id="9" name="直接箭头连接符 6"/>
            <p:cNvCxnSpPr>
              <a:cxnSpLocks noChangeShapeType="1"/>
            </p:cNvCxnSpPr>
            <p:nvPr/>
          </p:nvCxnSpPr>
          <p:spPr bwMode="auto">
            <a:xfrm>
              <a:off x="2743200" y="2104292"/>
              <a:ext cx="533400" cy="638908"/>
            </a:xfrm>
            <a:prstGeom prst="straightConnector1">
              <a:avLst/>
            </a:prstGeom>
            <a:noFill/>
            <a:ln w="28575" algn="ctr">
              <a:solidFill>
                <a:srgbClr val="FF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7"/>
            <p:cNvCxnSpPr>
              <a:cxnSpLocks noChangeShapeType="1"/>
            </p:cNvCxnSpPr>
            <p:nvPr/>
          </p:nvCxnSpPr>
          <p:spPr bwMode="auto">
            <a:xfrm flipH="1">
              <a:off x="4419600" y="2133600"/>
              <a:ext cx="609600" cy="609600"/>
            </a:xfrm>
            <a:prstGeom prst="straightConnector1">
              <a:avLst/>
            </a:prstGeom>
            <a:noFill/>
            <a:ln w="28575" algn="ctr">
              <a:solidFill>
                <a:srgbClr val="FF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9"/>
            <p:cNvSpPr txBox="1">
              <a:spLocks noChangeArrowheads="1"/>
            </p:cNvSpPr>
            <p:nvPr/>
          </p:nvSpPr>
          <p:spPr bwMode="auto">
            <a:xfrm>
              <a:off x="2971800" y="2754923"/>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eaLnBrk="1" hangingPunct="1"/>
              <a:r>
                <a:rPr lang="zh-CN" altLang="en-US" sz="2400" b="1" dirty="0">
                  <a:solidFill>
                    <a:srgbClr val="FF0000"/>
                  </a:solidFill>
                </a:rPr>
                <a:t>不可变对象</a:t>
              </a:r>
            </a:p>
          </p:txBody>
        </p:sp>
      </p:grpSp>
      <p:sp>
        <p:nvSpPr>
          <p:cNvPr id="12" name="TextBox 11"/>
          <p:cNvSpPr txBox="1">
            <a:spLocks noChangeArrowheads="1"/>
          </p:cNvSpPr>
          <p:nvPr/>
        </p:nvSpPr>
        <p:spPr bwMode="auto">
          <a:xfrm>
            <a:off x="2105000" y="2956074"/>
            <a:ext cx="4267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eaLnBrk="1" hangingPunct="1"/>
            <a:r>
              <a:rPr lang="en-US" altLang="zh-CN" sz="2400" dirty="0"/>
              <a:t>bool, </a:t>
            </a:r>
            <a:r>
              <a:rPr lang="en-US" altLang="zh-CN" sz="2400" dirty="0" err="1"/>
              <a:t>int</a:t>
            </a:r>
            <a:r>
              <a:rPr lang="zh-CN" altLang="en-US" sz="2400" dirty="0"/>
              <a:t>、</a:t>
            </a:r>
            <a:r>
              <a:rPr lang="en-US" altLang="zh-CN" sz="2400" dirty="0"/>
              <a:t>float, complex, </a:t>
            </a:r>
            <a:r>
              <a:rPr lang="en-US" altLang="zh-CN" sz="2400" dirty="0" err="1"/>
              <a:t>str</a:t>
            </a:r>
            <a:r>
              <a:rPr lang="en-US" altLang="zh-CN" sz="2400" dirty="0"/>
              <a:t>, tuple, </a:t>
            </a:r>
            <a:r>
              <a:rPr lang="en-US" altLang="zh-CN" sz="2400" dirty="0" err="1"/>
              <a:t>frozenset</a:t>
            </a:r>
            <a:endParaRPr lang="en-US" altLang="zh-CN" sz="2400" dirty="0"/>
          </a:p>
        </p:txBody>
      </p:sp>
      <p:sp>
        <p:nvSpPr>
          <p:cNvPr id="13" name="TextBox 12"/>
          <p:cNvSpPr txBox="1">
            <a:spLocks noChangeArrowheads="1"/>
          </p:cNvSpPr>
          <p:nvPr/>
        </p:nvSpPr>
        <p:spPr bwMode="auto">
          <a:xfrm>
            <a:off x="2676500" y="4214962"/>
            <a:ext cx="281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Verdana" pitchFamily="34" charset="0"/>
                <a:ea typeface="宋体" charset="-122"/>
              </a:defRPr>
            </a:lvl1pPr>
            <a:lvl2pPr marL="742950" indent="-285750" eaLnBrk="0" hangingPunct="0">
              <a:defRPr sz="2000">
                <a:solidFill>
                  <a:schemeClr val="tx1"/>
                </a:solidFill>
                <a:latin typeface="Verdana" pitchFamily="34" charset="0"/>
                <a:ea typeface="宋体" charset="-122"/>
              </a:defRPr>
            </a:lvl2pPr>
            <a:lvl3pPr marL="1143000" indent="-228600" eaLnBrk="0" hangingPunct="0">
              <a:defRPr sz="2000">
                <a:solidFill>
                  <a:schemeClr val="tx1"/>
                </a:solidFill>
                <a:latin typeface="Verdana" pitchFamily="34" charset="0"/>
                <a:ea typeface="宋体" charset="-122"/>
              </a:defRPr>
            </a:lvl3pPr>
            <a:lvl4pPr marL="1600200" indent="-228600" eaLnBrk="0" hangingPunct="0">
              <a:defRPr sz="2000">
                <a:solidFill>
                  <a:schemeClr val="tx1"/>
                </a:solidFill>
                <a:latin typeface="Verdana" pitchFamily="34" charset="0"/>
                <a:ea typeface="宋体" charset="-122"/>
              </a:defRPr>
            </a:lvl4pPr>
            <a:lvl5pPr marL="2057400" indent="-228600" eaLnBrk="0" hangingPunct="0">
              <a:defRPr sz="2000">
                <a:solidFill>
                  <a:schemeClr val="tx1"/>
                </a:solidFill>
                <a:latin typeface="Verdana" pitchFamily="34" charset="0"/>
                <a:ea typeface="宋体" charset="-122"/>
              </a:defRPr>
            </a:lvl5pPr>
            <a:lvl6pPr marL="2514600" indent="-228600" eaLnBrk="0" fontAlgn="base" hangingPunct="0">
              <a:spcBef>
                <a:spcPct val="0"/>
              </a:spcBef>
              <a:spcAft>
                <a:spcPct val="0"/>
              </a:spcAft>
              <a:defRPr sz="2000">
                <a:solidFill>
                  <a:schemeClr val="tx1"/>
                </a:solidFill>
                <a:latin typeface="Verdana" pitchFamily="34" charset="0"/>
                <a:ea typeface="宋体" charset="-122"/>
              </a:defRPr>
            </a:lvl6pPr>
            <a:lvl7pPr marL="2971800" indent="-228600" eaLnBrk="0" fontAlgn="base" hangingPunct="0">
              <a:spcBef>
                <a:spcPct val="0"/>
              </a:spcBef>
              <a:spcAft>
                <a:spcPct val="0"/>
              </a:spcAft>
              <a:defRPr sz="2000">
                <a:solidFill>
                  <a:schemeClr val="tx1"/>
                </a:solidFill>
                <a:latin typeface="Verdana" pitchFamily="34" charset="0"/>
                <a:ea typeface="宋体" charset="-122"/>
              </a:defRPr>
            </a:lvl7pPr>
            <a:lvl8pPr marL="3429000" indent="-228600" eaLnBrk="0" fontAlgn="base" hangingPunct="0">
              <a:spcBef>
                <a:spcPct val="0"/>
              </a:spcBef>
              <a:spcAft>
                <a:spcPct val="0"/>
              </a:spcAft>
              <a:defRPr sz="2000">
                <a:solidFill>
                  <a:schemeClr val="tx1"/>
                </a:solidFill>
                <a:latin typeface="Verdana" pitchFamily="34" charset="0"/>
                <a:ea typeface="宋体" charset="-122"/>
              </a:defRPr>
            </a:lvl8pPr>
            <a:lvl9pPr marL="3886200" indent="-228600" eaLnBrk="0" fontAlgn="base" hangingPunct="0">
              <a:spcBef>
                <a:spcPct val="0"/>
              </a:spcBef>
              <a:spcAft>
                <a:spcPct val="0"/>
              </a:spcAft>
              <a:defRPr sz="2000">
                <a:solidFill>
                  <a:schemeClr val="tx1"/>
                </a:solidFill>
                <a:latin typeface="Verdana" pitchFamily="34" charset="0"/>
                <a:ea typeface="宋体" charset="-122"/>
              </a:defRPr>
            </a:lvl9pPr>
          </a:lstStyle>
          <a:p>
            <a:pPr algn="ctr" eaLnBrk="1" hangingPunct="1"/>
            <a:r>
              <a:rPr lang="en-US" altLang="zh-CN" sz="2400" dirty="0"/>
              <a:t>list, </a:t>
            </a:r>
            <a:r>
              <a:rPr lang="en-US" altLang="zh-CN" sz="2400" dirty="0" err="1"/>
              <a:t>dict</a:t>
            </a:r>
            <a:r>
              <a:rPr lang="en-US" altLang="zh-CN" sz="2400" dirty="0"/>
              <a:t>, set</a:t>
            </a:r>
          </a:p>
        </p:txBody>
      </p:sp>
      <p:sp>
        <p:nvSpPr>
          <p:cNvPr id="14" name="乘号 13"/>
          <p:cNvSpPr/>
          <p:nvPr/>
        </p:nvSpPr>
        <p:spPr bwMode="auto">
          <a:xfrm>
            <a:off x="3276600" y="3886200"/>
            <a:ext cx="1447800" cy="990600"/>
          </a:xfrm>
          <a:prstGeom prst="mathMultiply">
            <a:avLst/>
          </a:prstGeom>
          <a:solidFill>
            <a:srgbClr val="FF0000"/>
          </a:solidFill>
          <a:ln>
            <a:noFill/>
          </a:ln>
          <a:effectLst/>
          <a:extLst/>
        </p:spPr>
        <p:txBody>
          <a:bodyPr>
            <a:spAutoFit/>
          </a:bodyPr>
          <a:lstStyle/>
          <a:p>
            <a:pPr marL="1196975" indent="-282575">
              <a:spcBef>
                <a:spcPts val="500"/>
              </a:spcBef>
              <a:buClr>
                <a:srgbClr val="800080"/>
              </a:buClr>
              <a:buSzPct val="55000"/>
              <a:buFont typeface="Wingdings" pitchFamily="2" charset="2"/>
              <a:buChar char="n"/>
              <a:defRPr/>
            </a:pPr>
            <a:endParaRPr lang="zh-CN" altLang="en-US"/>
          </a:p>
        </p:txBody>
      </p:sp>
    </p:spTree>
    <p:extLst>
      <p:ext uri="{BB962C8B-B14F-4D97-AF65-F5344CB8AC3E}">
        <p14:creationId xmlns:p14="http://schemas.microsoft.com/office/powerpoint/2010/main" val="12986823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ea typeface="宋体" charset="-122"/>
              </a:rPr>
              <a:t>字典</a:t>
            </a:r>
            <a:r>
              <a:rPr lang="en-US" altLang="zh-CN" dirty="0" smtClean="0">
                <a:ea typeface="宋体" charset="-122"/>
              </a:rPr>
              <a:t>—</a:t>
            </a:r>
            <a:r>
              <a:rPr lang="zh-CN" altLang="en-US" dirty="0" smtClean="0">
                <a:ea typeface="宋体" charset="-122"/>
              </a:rPr>
              <a:t>映射类型</a:t>
            </a:r>
          </a:p>
        </p:txBody>
      </p:sp>
      <p:sp>
        <p:nvSpPr>
          <p:cNvPr id="6" name="object 4"/>
          <p:cNvSpPr txBox="1"/>
          <p:nvPr/>
        </p:nvSpPr>
        <p:spPr>
          <a:xfrm>
            <a:off x="338707" y="1196752"/>
            <a:ext cx="8480873" cy="1512168"/>
          </a:xfrm>
          <a:prstGeom prst="rect">
            <a:avLst/>
          </a:prstGeom>
        </p:spPr>
        <p:txBody>
          <a:bodyPr vert="horz" wrap="square" lIns="0" tIns="0" rIns="0" bIns="0" rtlCol="0">
            <a:noAutofit/>
          </a:bodyPr>
          <a:lstStyle/>
          <a:p>
            <a:pPr marL="355600" marR="12700" indent="-342900" algn="just">
              <a:buFont typeface="Arial" panose="020B0604020202020204" pitchFamily="34" charset="0"/>
              <a:buChar char="•"/>
            </a:pPr>
            <a:r>
              <a:rPr sz="2400" spc="95" dirty="0" smtClean="0">
                <a:latin typeface="Microsoft JhengHei"/>
                <a:cs typeface="Microsoft JhengHei"/>
              </a:rPr>
              <a:t>映射类型是“键</a:t>
            </a:r>
            <a:r>
              <a:rPr sz="2400" spc="330" dirty="0" smtClean="0">
                <a:latin typeface="Arial"/>
                <a:cs typeface="Arial"/>
              </a:rPr>
              <a:t>-</a:t>
            </a:r>
            <a:r>
              <a:rPr sz="2400" spc="95" dirty="0" smtClean="0">
                <a:latin typeface="Microsoft JhengHei"/>
                <a:cs typeface="Microsoft JhengHei"/>
              </a:rPr>
              <a:t>值”数据项的组合，</a:t>
            </a:r>
            <a:r>
              <a:rPr sz="2400" spc="90" dirty="0" smtClean="0">
                <a:latin typeface="Microsoft JhengHei"/>
                <a:cs typeface="Microsoft JhengHei"/>
              </a:rPr>
              <a:t>每个元素是一</a:t>
            </a:r>
            <a:r>
              <a:rPr sz="2400" spc="105" dirty="0" smtClean="0">
                <a:latin typeface="Microsoft JhengHei"/>
                <a:cs typeface="Microsoft JhengHei"/>
              </a:rPr>
              <a:t>个</a:t>
            </a:r>
            <a:r>
              <a:rPr sz="2400" spc="0" dirty="0" smtClean="0">
                <a:latin typeface="Microsoft JhengHei"/>
                <a:cs typeface="Microsoft JhengHei"/>
              </a:rPr>
              <a:t>键 </a:t>
            </a:r>
            <a:r>
              <a:rPr sz="2400" spc="95" dirty="0" smtClean="0">
                <a:latin typeface="Microsoft JhengHei"/>
                <a:cs typeface="Microsoft JhengHei"/>
              </a:rPr>
              <a:t>值对，</a:t>
            </a:r>
            <a:r>
              <a:rPr sz="2400" spc="80" dirty="0" smtClean="0">
                <a:latin typeface="Microsoft JhengHei"/>
                <a:cs typeface="Microsoft JhengHei"/>
              </a:rPr>
              <a:t>即</a:t>
            </a:r>
            <a:r>
              <a:rPr sz="2400" spc="90" dirty="0" smtClean="0">
                <a:latin typeface="Microsoft JhengHei"/>
                <a:cs typeface="Microsoft JhengHei"/>
              </a:rPr>
              <a:t>元素</a:t>
            </a:r>
            <a:r>
              <a:rPr sz="2400" spc="100" dirty="0" smtClean="0">
                <a:latin typeface="Microsoft JhengHei"/>
                <a:cs typeface="Microsoft JhengHei"/>
              </a:rPr>
              <a:t>是</a:t>
            </a:r>
            <a:r>
              <a:rPr sz="2400" spc="40" dirty="0" smtClean="0">
                <a:latin typeface="Arial"/>
                <a:cs typeface="Arial"/>
              </a:rPr>
              <a:t>(</a:t>
            </a:r>
            <a:r>
              <a:rPr sz="2400" spc="15" dirty="0" smtClean="0">
                <a:latin typeface="Arial"/>
                <a:cs typeface="Arial"/>
              </a:rPr>
              <a:t>k</a:t>
            </a:r>
            <a:r>
              <a:rPr sz="2400" spc="20" dirty="0" smtClean="0">
                <a:latin typeface="Arial"/>
                <a:cs typeface="Arial"/>
              </a:rPr>
              <a:t>e</a:t>
            </a:r>
            <a:r>
              <a:rPr sz="2400" spc="-80" dirty="0" smtClean="0">
                <a:latin typeface="Arial"/>
                <a:cs typeface="Arial"/>
              </a:rPr>
              <a:t>y</a:t>
            </a:r>
            <a:r>
              <a:rPr sz="2400" spc="-95" dirty="0" smtClean="0">
                <a:latin typeface="Arial"/>
                <a:cs typeface="Arial"/>
              </a:rPr>
              <a:t>, </a:t>
            </a:r>
            <a:r>
              <a:rPr sz="2400" spc="-55" dirty="0" smtClean="0">
                <a:latin typeface="Arial"/>
                <a:cs typeface="Arial"/>
              </a:rPr>
              <a:t> </a:t>
            </a:r>
            <a:r>
              <a:rPr sz="2400" spc="-5" dirty="0" smtClean="0">
                <a:latin typeface="Arial"/>
                <a:cs typeface="Arial"/>
              </a:rPr>
              <a:t>v</a:t>
            </a:r>
            <a:r>
              <a:rPr sz="2400" spc="55" dirty="0" smtClean="0">
                <a:latin typeface="Arial"/>
                <a:cs typeface="Arial"/>
              </a:rPr>
              <a:t>alue</a:t>
            </a:r>
            <a:r>
              <a:rPr sz="2400" spc="125" dirty="0" smtClean="0">
                <a:latin typeface="Arial"/>
                <a:cs typeface="Arial"/>
              </a:rPr>
              <a:t>)</a:t>
            </a:r>
            <a:r>
              <a:rPr sz="2400" spc="95" dirty="0" smtClean="0">
                <a:latin typeface="Microsoft JhengHei"/>
                <a:cs typeface="Microsoft JhengHei"/>
              </a:rPr>
              <a:t>，</a:t>
            </a:r>
            <a:r>
              <a:rPr sz="2400" spc="95" dirty="0" err="1" smtClean="0">
                <a:latin typeface="Microsoft JhengHei"/>
                <a:cs typeface="Microsoft JhengHei"/>
              </a:rPr>
              <a:t>元素之</a:t>
            </a:r>
            <a:r>
              <a:rPr sz="2400" spc="80" dirty="0" err="1" smtClean="0">
                <a:latin typeface="Microsoft JhengHei"/>
                <a:cs typeface="Microsoft JhengHei"/>
              </a:rPr>
              <a:t>间</a:t>
            </a:r>
            <a:r>
              <a:rPr sz="2400" spc="95" dirty="0" err="1" smtClean="0">
                <a:latin typeface="Microsoft JhengHei"/>
                <a:cs typeface="Microsoft JhengHei"/>
              </a:rPr>
              <a:t>是无序</a:t>
            </a:r>
            <a:r>
              <a:rPr sz="2400" spc="85" dirty="0" err="1" smtClean="0">
                <a:latin typeface="Microsoft JhengHei"/>
                <a:cs typeface="Microsoft JhengHei"/>
              </a:rPr>
              <a:t>的</a:t>
            </a:r>
            <a:r>
              <a:rPr lang="zh-CN" altLang="en-US" sz="2400" spc="85" dirty="0" smtClean="0">
                <a:latin typeface="Microsoft JhengHei"/>
                <a:cs typeface="Microsoft JhengHei"/>
              </a:rPr>
              <a:t>。</a:t>
            </a:r>
            <a:endParaRPr lang="en-US" sz="2400" spc="95" dirty="0" smtClean="0">
              <a:latin typeface="Microsoft JhengHei"/>
              <a:cs typeface="Microsoft JhengHei"/>
            </a:endParaRPr>
          </a:p>
          <a:p>
            <a:pPr marL="355600" marR="12700" indent="-342900" algn="just">
              <a:buFont typeface="Arial" panose="020B0604020202020204" pitchFamily="34" charset="0"/>
              <a:buChar char="•"/>
            </a:pPr>
            <a:r>
              <a:rPr sz="2400" spc="95" dirty="0" err="1" smtClean="0">
                <a:latin typeface="Microsoft JhengHei"/>
                <a:cs typeface="Microsoft JhengHei"/>
              </a:rPr>
              <a:t>键值对</a:t>
            </a:r>
            <a:r>
              <a:rPr sz="2400" spc="95" dirty="0" smtClean="0">
                <a:latin typeface="Microsoft JhengHei"/>
                <a:cs typeface="Microsoft JhengHei"/>
              </a:rPr>
              <a:t> </a:t>
            </a:r>
            <a:r>
              <a:rPr sz="2400" spc="40" dirty="0" smtClean="0">
                <a:latin typeface="Arial"/>
                <a:cs typeface="Arial"/>
              </a:rPr>
              <a:t>(</a:t>
            </a:r>
            <a:r>
              <a:rPr sz="2400" spc="15" dirty="0" smtClean="0">
                <a:latin typeface="Arial"/>
                <a:cs typeface="Arial"/>
              </a:rPr>
              <a:t>k</a:t>
            </a:r>
            <a:r>
              <a:rPr sz="2400" spc="20" dirty="0" smtClean="0">
                <a:latin typeface="Arial"/>
                <a:cs typeface="Arial"/>
              </a:rPr>
              <a:t>e</a:t>
            </a:r>
            <a:r>
              <a:rPr sz="2400" spc="-80" dirty="0" smtClean="0">
                <a:latin typeface="Arial"/>
                <a:cs typeface="Arial"/>
              </a:rPr>
              <a:t>y</a:t>
            </a:r>
            <a:r>
              <a:rPr sz="2400" spc="-95" dirty="0" smtClean="0">
                <a:latin typeface="Arial"/>
                <a:cs typeface="Arial"/>
              </a:rPr>
              <a:t>, </a:t>
            </a:r>
            <a:r>
              <a:rPr sz="2400" spc="-90" dirty="0" smtClean="0">
                <a:latin typeface="Arial"/>
                <a:cs typeface="Arial"/>
              </a:rPr>
              <a:t> </a:t>
            </a:r>
            <a:r>
              <a:rPr sz="2400" spc="-5" dirty="0" smtClean="0">
                <a:latin typeface="Arial"/>
                <a:cs typeface="Arial"/>
              </a:rPr>
              <a:t>v</a:t>
            </a:r>
            <a:r>
              <a:rPr sz="2400" spc="65" dirty="0" smtClean="0">
                <a:latin typeface="Arial"/>
                <a:cs typeface="Arial"/>
              </a:rPr>
              <a:t>al</a:t>
            </a:r>
            <a:r>
              <a:rPr sz="2400" spc="95" dirty="0" smtClean="0">
                <a:latin typeface="Arial"/>
                <a:cs typeface="Arial"/>
              </a:rPr>
              <a:t>u</a:t>
            </a:r>
            <a:r>
              <a:rPr sz="2400" spc="10" dirty="0" smtClean="0">
                <a:latin typeface="Arial"/>
                <a:cs typeface="Arial"/>
              </a:rPr>
              <a:t>e</a:t>
            </a:r>
            <a:r>
              <a:rPr sz="2400" spc="50" dirty="0" smtClean="0">
                <a:latin typeface="Arial"/>
                <a:cs typeface="Arial"/>
              </a:rPr>
              <a:t>)</a:t>
            </a:r>
            <a:r>
              <a:rPr sz="2400" spc="55" dirty="0" smtClean="0">
                <a:latin typeface="Microsoft JhengHei"/>
                <a:cs typeface="Microsoft JhengHei"/>
              </a:rPr>
              <a:t>是</a:t>
            </a:r>
            <a:r>
              <a:rPr sz="2400" spc="45" dirty="0" smtClean="0">
                <a:latin typeface="Microsoft JhengHei"/>
                <a:cs typeface="Microsoft JhengHei"/>
              </a:rPr>
              <a:t>一</a:t>
            </a:r>
            <a:r>
              <a:rPr sz="2400" spc="55" dirty="0" smtClean="0">
                <a:latin typeface="Microsoft JhengHei"/>
                <a:cs typeface="Microsoft JhengHei"/>
              </a:rPr>
              <a:t>种二</a:t>
            </a:r>
            <a:r>
              <a:rPr sz="2400" spc="45" dirty="0" smtClean="0">
                <a:latin typeface="Microsoft JhengHei"/>
                <a:cs typeface="Microsoft JhengHei"/>
              </a:rPr>
              <a:t>元关</a:t>
            </a:r>
            <a:r>
              <a:rPr sz="2400" spc="75" dirty="0" smtClean="0">
                <a:latin typeface="Microsoft JhengHei"/>
                <a:cs typeface="Microsoft JhengHei"/>
              </a:rPr>
              <a:t>系</a:t>
            </a:r>
            <a:r>
              <a:rPr sz="2400" spc="45" dirty="0" smtClean="0">
                <a:latin typeface="Microsoft JhengHei"/>
                <a:cs typeface="Microsoft JhengHei"/>
              </a:rPr>
              <a:t>。</a:t>
            </a:r>
            <a:r>
              <a:rPr sz="2400" spc="60" dirty="0" smtClean="0">
                <a:latin typeface="Microsoft JhengHei"/>
                <a:cs typeface="Microsoft JhengHei"/>
              </a:rPr>
              <a:t>在</a:t>
            </a:r>
            <a:r>
              <a:rPr sz="2400" spc="-50" dirty="0" smtClean="0">
                <a:latin typeface="Arial"/>
                <a:cs typeface="Arial"/>
              </a:rPr>
              <a:t>P</a:t>
            </a:r>
            <a:r>
              <a:rPr sz="2400" spc="-35" dirty="0" smtClean="0">
                <a:latin typeface="Arial"/>
                <a:cs typeface="Arial"/>
              </a:rPr>
              <a:t>y</a:t>
            </a:r>
            <a:r>
              <a:rPr sz="2400" spc="165" dirty="0" smtClean="0">
                <a:latin typeface="Arial"/>
                <a:cs typeface="Arial"/>
              </a:rPr>
              <a:t>tho</a:t>
            </a:r>
            <a:r>
              <a:rPr sz="2400" spc="245" dirty="0" smtClean="0">
                <a:latin typeface="Arial"/>
                <a:cs typeface="Arial"/>
              </a:rPr>
              <a:t>n</a:t>
            </a:r>
            <a:r>
              <a:rPr sz="2400" spc="60" dirty="0" smtClean="0">
                <a:latin typeface="Microsoft JhengHei"/>
                <a:cs typeface="Microsoft JhengHei"/>
              </a:rPr>
              <a:t>中</a:t>
            </a:r>
            <a:r>
              <a:rPr sz="2400" spc="50" dirty="0" smtClean="0">
                <a:latin typeface="Microsoft JhengHei"/>
                <a:cs typeface="Microsoft JhengHei"/>
              </a:rPr>
              <a:t>，</a:t>
            </a:r>
            <a:r>
              <a:rPr sz="2400" spc="45" dirty="0" smtClean="0">
                <a:latin typeface="Microsoft JhengHei"/>
                <a:cs typeface="Microsoft JhengHei"/>
              </a:rPr>
              <a:t>映</a:t>
            </a:r>
            <a:r>
              <a:rPr sz="2400" spc="55" dirty="0" smtClean="0">
                <a:latin typeface="Microsoft JhengHei"/>
                <a:cs typeface="Microsoft JhengHei"/>
              </a:rPr>
              <a:t>射</a:t>
            </a:r>
            <a:r>
              <a:rPr sz="2400" spc="45" dirty="0" smtClean="0">
                <a:latin typeface="Microsoft JhengHei"/>
                <a:cs typeface="Microsoft JhengHei"/>
              </a:rPr>
              <a:t>类</a:t>
            </a:r>
            <a:r>
              <a:rPr sz="2400" spc="55" dirty="0" smtClean="0">
                <a:latin typeface="Microsoft JhengHei"/>
                <a:cs typeface="Microsoft JhengHei"/>
              </a:rPr>
              <a:t>型</a:t>
            </a:r>
            <a:r>
              <a:rPr sz="2400" spc="45" dirty="0" smtClean="0">
                <a:latin typeface="Microsoft JhengHei"/>
                <a:cs typeface="Microsoft JhengHei"/>
              </a:rPr>
              <a:t>主</a:t>
            </a:r>
            <a:r>
              <a:rPr sz="2400" spc="0" dirty="0" smtClean="0">
                <a:latin typeface="Microsoft JhengHei"/>
                <a:cs typeface="Microsoft JhengHei"/>
              </a:rPr>
              <a:t>要 以字典（</a:t>
            </a:r>
            <a:r>
              <a:rPr sz="2400" spc="130" dirty="0" smtClean="0">
                <a:latin typeface="Arial"/>
                <a:cs typeface="Arial"/>
              </a:rPr>
              <a:t>dict</a:t>
            </a:r>
            <a:r>
              <a:rPr sz="2400" spc="130" dirty="0" smtClean="0">
                <a:latin typeface="Microsoft JhengHei"/>
                <a:cs typeface="Microsoft JhengHei"/>
              </a:rPr>
              <a:t>）体现。</a:t>
            </a:r>
            <a:endParaRPr sz="2400" dirty="0">
              <a:latin typeface="Microsoft JhengHei"/>
              <a:cs typeface="Microsoft JhengHei"/>
            </a:endParaRPr>
          </a:p>
        </p:txBody>
      </p:sp>
      <p:sp>
        <p:nvSpPr>
          <p:cNvPr id="7" name="object 5"/>
          <p:cNvSpPr/>
          <p:nvPr/>
        </p:nvSpPr>
        <p:spPr>
          <a:xfrm>
            <a:off x="1043608" y="2852936"/>
            <a:ext cx="6048672" cy="2098104"/>
          </a:xfrm>
          <a:prstGeom prst="rect">
            <a:avLst/>
          </a:prstGeom>
          <a:blipFill>
            <a:blip r:embed="rId3" cstate="print"/>
            <a:stretch>
              <a:fillRect/>
            </a:stretch>
          </a:blipFill>
        </p:spPr>
        <p:txBody>
          <a:bodyPr wrap="square" lIns="0" tIns="0" rIns="0" bIns="0" rtlCol="0">
            <a:noAutofit/>
          </a:bodyPr>
          <a:lstStyle/>
          <a:p>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207868"/>
            <a:ext cx="6264696" cy="797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512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ea typeface="宋体" charset="-122"/>
              </a:rPr>
              <a:t>字典的基本操作</a:t>
            </a:r>
          </a:p>
        </p:txBody>
      </p:sp>
      <p:sp>
        <p:nvSpPr>
          <p:cNvPr id="11267" name="内容占位符 2"/>
          <p:cNvSpPr>
            <a:spLocks noGrp="1"/>
          </p:cNvSpPr>
          <p:nvPr>
            <p:ph idx="1"/>
          </p:nvPr>
        </p:nvSpPr>
        <p:spPr>
          <a:xfrm>
            <a:off x="152400" y="1066800"/>
            <a:ext cx="8853488" cy="4378424"/>
          </a:xfrm>
        </p:spPr>
        <p:txBody>
          <a:bodyPr/>
          <a:lstStyle/>
          <a:p>
            <a:pPr marL="0" indent="0">
              <a:buFont typeface="Wingdings" pitchFamily="2" charset="2"/>
              <a:buNone/>
            </a:pPr>
            <a:r>
              <a:rPr lang="zh-CN" altLang="en-US" sz="2400" dirty="0" smtClean="0">
                <a:ea typeface="宋体" charset="-122"/>
              </a:rPr>
              <a:t>通过</a:t>
            </a:r>
            <a:r>
              <a:rPr lang="en-US" altLang="zh-CN" sz="2400" dirty="0" smtClean="0">
                <a:ea typeface="宋体" charset="-122"/>
              </a:rPr>
              <a:t>key</a:t>
            </a:r>
            <a:r>
              <a:rPr lang="zh-CN" altLang="en-US" sz="2400" dirty="0" smtClean="0">
                <a:ea typeface="宋体" charset="-122"/>
              </a:rPr>
              <a:t>访问：</a:t>
            </a:r>
            <a:endParaRPr lang="en-US" altLang="zh-CN" sz="2400" dirty="0" smtClean="0">
              <a:ea typeface="宋体" charset="-122"/>
            </a:endParaRPr>
          </a:p>
          <a:p>
            <a:pPr lvl="1"/>
            <a:r>
              <a:rPr lang="en-US" altLang="zh-CN" sz="2000" b="1" dirty="0" smtClean="0">
                <a:solidFill>
                  <a:srgbClr val="FF0000"/>
                </a:solidFill>
                <a:ea typeface="宋体" charset="-122"/>
              </a:rPr>
              <a:t>d[key]           </a:t>
            </a:r>
            <a:r>
              <a:rPr lang="en-US" altLang="zh-CN" sz="2000" dirty="0" smtClean="0">
                <a:ea typeface="宋体" charset="-122"/>
              </a:rPr>
              <a:t>#</a:t>
            </a:r>
            <a:r>
              <a:rPr lang="zh-CN" altLang="en-US" sz="2000" dirty="0" smtClean="0">
                <a:ea typeface="宋体" charset="-122"/>
              </a:rPr>
              <a:t>返回</a:t>
            </a:r>
            <a:r>
              <a:rPr lang="en-US" altLang="zh-CN" sz="2000" dirty="0" smtClean="0">
                <a:ea typeface="宋体" charset="-122"/>
              </a:rPr>
              <a:t>key</a:t>
            </a:r>
            <a:r>
              <a:rPr lang="zh-CN" altLang="en-US" sz="2000" dirty="0" smtClean="0">
                <a:ea typeface="宋体" charset="-122"/>
              </a:rPr>
              <a:t>的</a:t>
            </a:r>
            <a:r>
              <a:rPr lang="en-US" altLang="zh-CN" sz="2000" dirty="0" smtClean="0">
                <a:ea typeface="宋体" charset="-122"/>
              </a:rPr>
              <a:t>value,</a:t>
            </a:r>
            <a:r>
              <a:rPr lang="zh-CN" altLang="en-US" sz="2000" dirty="0" smtClean="0">
                <a:ea typeface="宋体" charset="-122"/>
              </a:rPr>
              <a:t>如果</a:t>
            </a:r>
            <a:r>
              <a:rPr lang="en-US" altLang="zh-CN" sz="2000" dirty="0" smtClean="0">
                <a:ea typeface="宋体" charset="-122"/>
              </a:rPr>
              <a:t>key</a:t>
            </a:r>
            <a:r>
              <a:rPr lang="zh-CN" altLang="en-US" sz="2000" dirty="0" smtClean="0">
                <a:ea typeface="宋体" charset="-122"/>
              </a:rPr>
              <a:t>不存在将导致</a:t>
            </a:r>
            <a:r>
              <a:rPr lang="en-US" altLang="zh-CN" sz="2000" dirty="0" err="1" smtClean="0">
                <a:ea typeface="宋体" charset="-122"/>
              </a:rPr>
              <a:t>KeyError</a:t>
            </a:r>
            <a:endParaRPr lang="en-US" altLang="zh-CN" sz="2000" dirty="0" smtClean="0">
              <a:ea typeface="宋体" charset="-122"/>
            </a:endParaRPr>
          </a:p>
          <a:p>
            <a:pPr lvl="1"/>
            <a:r>
              <a:rPr lang="en-US" altLang="zh-CN" sz="2000" b="1" dirty="0" smtClean="0">
                <a:solidFill>
                  <a:srgbClr val="FF0000"/>
                </a:solidFill>
                <a:ea typeface="宋体" charset="-122"/>
              </a:rPr>
              <a:t>d[key]=value </a:t>
            </a:r>
            <a:r>
              <a:rPr lang="en-US" altLang="zh-CN" sz="2000" dirty="0" smtClean="0">
                <a:ea typeface="宋体" charset="-122"/>
              </a:rPr>
              <a:t>#</a:t>
            </a:r>
            <a:r>
              <a:rPr lang="zh-CN" altLang="en-US" sz="2000" dirty="0" smtClean="0">
                <a:ea typeface="宋体" charset="-122"/>
              </a:rPr>
              <a:t>设置</a:t>
            </a:r>
            <a:r>
              <a:rPr lang="en-US" altLang="zh-CN" sz="2000" dirty="0" smtClean="0">
                <a:ea typeface="宋体" charset="-122"/>
              </a:rPr>
              <a:t>key</a:t>
            </a:r>
            <a:r>
              <a:rPr lang="zh-CN" altLang="en-US" sz="2000" dirty="0" smtClean="0">
                <a:ea typeface="宋体" charset="-122"/>
              </a:rPr>
              <a:t>的值为</a:t>
            </a:r>
            <a:r>
              <a:rPr lang="en-US" altLang="zh-CN" sz="2000" dirty="0" smtClean="0">
                <a:ea typeface="宋体" charset="-122"/>
              </a:rPr>
              <a:t>value</a:t>
            </a:r>
            <a:r>
              <a:rPr lang="zh-CN" altLang="en-US" sz="2000" dirty="0" smtClean="0">
                <a:ea typeface="宋体" charset="-122"/>
              </a:rPr>
              <a:t>，如果</a:t>
            </a:r>
            <a:r>
              <a:rPr lang="en-US" altLang="zh-CN" sz="2000" dirty="0" smtClean="0">
                <a:ea typeface="宋体" charset="-122"/>
              </a:rPr>
              <a:t>key</a:t>
            </a:r>
            <a:r>
              <a:rPr lang="zh-CN" altLang="en-US" sz="2000" dirty="0" smtClean="0">
                <a:ea typeface="宋体" charset="-122"/>
              </a:rPr>
              <a:t>不存在则添加</a:t>
            </a:r>
            <a:endParaRPr lang="en-US" altLang="zh-CN" sz="2000" dirty="0" smtClean="0">
              <a:ea typeface="宋体" charset="-122"/>
            </a:endParaRPr>
          </a:p>
          <a:p>
            <a:pPr lvl="1"/>
            <a:r>
              <a:rPr lang="en-US" altLang="zh-CN" sz="2000" b="1" dirty="0" smtClean="0">
                <a:solidFill>
                  <a:srgbClr val="FF0000"/>
                </a:solidFill>
                <a:ea typeface="宋体" charset="-122"/>
              </a:rPr>
              <a:t>del d[key]    </a:t>
            </a:r>
            <a:r>
              <a:rPr lang="en-US" altLang="zh-CN" sz="2000" dirty="0" smtClean="0">
                <a:ea typeface="宋体" charset="-122"/>
              </a:rPr>
              <a:t>#</a:t>
            </a:r>
            <a:r>
              <a:rPr lang="zh-CN" altLang="en-US" sz="2000" dirty="0" smtClean="0">
                <a:ea typeface="宋体" charset="-122"/>
              </a:rPr>
              <a:t>删除</a:t>
            </a:r>
            <a:r>
              <a:rPr lang="en-US" altLang="zh-CN" sz="2000" dirty="0" smtClean="0">
                <a:ea typeface="宋体" charset="-122"/>
              </a:rPr>
              <a:t>key</a:t>
            </a:r>
            <a:r>
              <a:rPr lang="zh-CN" altLang="en-US" sz="2000" dirty="0" smtClean="0">
                <a:ea typeface="宋体" charset="-122"/>
              </a:rPr>
              <a:t>所在元素，如果</a:t>
            </a:r>
            <a:r>
              <a:rPr lang="en-US" altLang="zh-CN" sz="2000" dirty="0" smtClean="0">
                <a:ea typeface="宋体" charset="-122"/>
              </a:rPr>
              <a:t>key</a:t>
            </a:r>
            <a:r>
              <a:rPr lang="zh-CN" altLang="en-US" sz="2000" dirty="0" smtClean="0">
                <a:ea typeface="宋体" charset="-122"/>
              </a:rPr>
              <a:t>不存在将导致</a:t>
            </a:r>
            <a:r>
              <a:rPr lang="en-US" altLang="zh-CN" sz="2000" dirty="0" err="1" smtClean="0">
                <a:ea typeface="宋体" charset="-122"/>
              </a:rPr>
              <a:t>KeyError</a:t>
            </a:r>
            <a:endParaRPr lang="zh-CN" altLang="en-US" sz="2000" dirty="0" smtClean="0">
              <a:ea typeface="宋体" charset="-122"/>
            </a:endParaRPr>
          </a:p>
        </p:txBody>
      </p:sp>
      <p:pic>
        <p:nvPicPr>
          <p:cNvPr id="102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52" y="2781300"/>
            <a:ext cx="5684838"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52" y="3998119"/>
            <a:ext cx="6821488"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4"/>
          <a:stretch>
            <a:fillRect/>
          </a:stretch>
        </p:blipFill>
        <p:spPr>
          <a:xfrm>
            <a:off x="1447800" y="5156200"/>
            <a:ext cx="6039586" cy="1369144"/>
          </a:xfrm>
          <a:prstGeom prst="rect">
            <a:avLst/>
          </a:prstGeom>
        </p:spPr>
      </p:pic>
    </p:spTree>
    <p:extLst>
      <p:ext uri="{BB962C8B-B14F-4D97-AF65-F5344CB8AC3E}">
        <p14:creationId xmlns:p14="http://schemas.microsoft.com/office/powerpoint/2010/main" val="14825975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fade">
                                      <p:cBhvr>
                                        <p:cTn id="7" dur="500"/>
                                        <p:tgtEl>
                                          <p:spTgt spid="10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fade">
                                      <p:cBhvr>
                                        <p:cTn id="12"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143000"/>
            <a:ext cx="8458200" cy="830997"/>
          </a:xfrm>
          <a:prstGeom prst="rect">
            <a:avLst/>
          </a:prstGeom>
        </p:spPr>
        <p:txBody>
          <a:bodyPr wrap="square">
            <a:spAutoFit/>
          </a:bodyPr>
          <a:lstStyle/>
          <a:p>
            <a:r>
              <a:rPr lang="zh-CN" altLang="en-US" sz="2400" dirty="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16. </a:t>
            </a:r>
            <a:r>
              <a:rPr lang="zh-CN" altLang="en-US" sz="2400" dirty="0" smtClean="0">
                <a:latin typeface="Calibri" panose="020F0502020204030204" pitchFamily="34" charset="0"/>
                <a:cs typeface="Times New Roman" panose="02020603050405020304" pitchFamily="18" charset="0"/>
              </a:rPr>
              <a:t>给定随机字符串（例如：‘</a:t>
            </a:r>
            <a:r>
              <a:rPr lang="en-US" altLang="zh-CN" sz="2400" dirty="0" err="1" smtClean="0">
                <a:latin typeface="Calibri" panose="020F0502020204030204" pitchFamily="34" charset="0"/>
                <a:cs typeface="Times New Roman" panose="02020603050405020304" pitchFamily="18" charset="0"/>
              </a:rPr>
              <a:t>abaaaeeccddfbgaa</a:t>
            </a:r>
            <a:r>
              <a:rPr lang="zh-CN" altLang="en-US" sz="2400" dirty="0" smtClean="0">
                <a:latin typeface="Calibri" panose="020F0502020204030204" pitchFamily="34" charset="0"/>
                <a:cs typeface="Times New Roman" panose="02020603050405020304" pitchFamily="18" charset="0"/>
              </a:rPr>
              <a:t>’），提取出现频率最高的字符。</a:t>
            </a:r>
            <a:endParaRPr lang="zh-CN" altLang="en-US" sz="2400" dirty="0"/>
          </a:p>
        </p:txBody>
      </p:sp>
      <p:sp>
        <p:nvSpPr>
          <p:cNvPr id="9" name="矩形 8"/>
          <p:cNvSpPr/>
          <p:nvPr/>
        </p:nvSpPr>
        <p:spPr>
          <a:xfrm>
            <a:off x="6798690" y="5923069"/>
            <a:ext cx="2057936" cy="400110"/>
          </a:xfrm>
          <a:prstGeom prst="rect">
            <a:avLst/>
          </a:prstGeom>
        </p:spPr>
        <p:txBody>
          <a:bodyPr wrap="none">
            <a:spAutoFit/>
          </a:bodyPr>
          <a:lstStyle/>
          <a:p>
            <a:r>
              <a:rPr lang="en-US" altLang="zh-CN" dirty="0" smtClean="0">
                <a:solidFill>
                  <a:srgbClr val="C00000"/>
                </a:solidFill>
              </a:rPr>
              <a:t>11</a:t>
            </a:r>
            <a:r>
              <a:rPr lang="zh-CN" altLang="en-US" dirty="0" smtClean="0">
                <a:solidFill>
                  <a:srgbClr val="C00000"/>
                </a:solidFill>
              </a:rPr>
              <a:t>_</a:t>
            </a:r>
            <a:r>
              <a:rPr lang="en-US" altLang="zh-CN" dirty="0" err="1" smtClean="0">
                <a:solidFill>
                  <a:srgbClr val="C00000"/>
                </a:solidFill>
              </a:rPr>
              <a:t>subMax</a:t>
            </a:r>
            <a:r>
              <a:rPr lang="zh-CN" altLang="en-US" dirty="0" smtClean="0">
                <a:solidFill>
                  <a:srgbClr val="C00000"/>
                </a:solidFill>
              </a:rPr>
              <a:t>.</a:t>
            </a:r>
            <a:r>
              <a:rPr lang="zh-CN" altLang="en-US" dirty="0">
                <a:solidFill>
                  <a:srgbClr val="C00000"/>
                </a:solidFill>
              </a:rPr>
              <a:t>py</a:t>
            </a:r>
          </a:p>
        </p:txBody>
      </p:sp>
      <p:pic>
        <p:nvPicPr>
          <p:cNvPr id="3" name="图片 2"/>
          <p:cNvPicPr>
            <a:picLocks noChangeAspect="1"/>
          </p:cNvPicPr>
          <p:nvPr/>
        </p:nvPicPr>
        <p:blipFill>
          <a:blip r:embed="rId3"/>
          <a:stretch>
            <a:fillRect/>
          </a:stretch>
        </p:blipFill>
        <p:spPr>
          <a:xfrm>
            <a:off x="533400" y="2109952"/>
            <a:ext cx="6265290" cy="2971800"/>
          </a:xfrm>
          <a:prstGeom prst="rect">
            <a:avLst/>
          </a:prstGeom>
        </p:spPr>
      </p:pic>
      <p:pic>
        <p:nvPicPr>
          <p:cNvPr id="4" name="图片 3"/>
          <p:cNvPicPr>
            <a:picLocks noChangeAspect="1"/>
          </p:cNvPicPr>
          <p:nvPr/>
        </p:nvPicPr>
        <p:blipFill>
          <a:blip r:embed="rId4"/>
          <a:stretch>
            <a:fillRect/>
          </a:stretch>
        </p:blipFill>
        <p:spPr>
          <a:xfrm>
            <a:off x="4800601" y="2104698"/>
            <a:ext cx="3648966" cy="384102"/>
          </a:xfrm>
          <a:prstGeom prst="rect">
            <a:avLst/>
          </a:prstGeom>
        </p:spPr>
      </p:pic>
      <p:pic>
        <p:nvPicPr>
          <p:cNvPr id="6" name="图片 5"/>
          <p:cNvPicPr>
            <a:picLocks noChangeAspect="1"/>
          </p:cNvPicPr>
          <p:nvPr/>
        </p:nvPicPr>
        <p:blipFill>
          <a:blip r:embed="rId5"/>
          <a:stretch>
            <a:fillRect/>
          </a:stretch>
        </p:blipFill>
        <p:spPr>
          <a:xfrm>
            <a:off x="4804745" y="3449817"/>
            <a:ext cx="4201144" cy="402238"/>
          </a:xfrm>
          <a:prstGeom prst="rect">
            <a:avLst/>
          </a:prstGeom>
        </p:spPr>
      </p:pic>
      <p:pic>
        <p:nvPicPr>
          <p:cNvPr id="7" name="图片 6"/>
          <p:cNvPicPr>
            <a:picLocks noChangeAspect="1"/>
          </p:cNvPicPr>
          <p:nvPr/>
        </p:nvPicPr>
        <p:blipFill>
          <a:blip r:embed="rId6"/>
          <a:stretch>
            <a:fillRect/>
          </a:stretch>
        </p:blipFill>
        <p:spPr>
          <a:xfrm>
            <a:off x="4795345" y="3842021"/>
            <a:ext cx="3664275" cy="348979"/>
          </a:xfrm>
          <a:prstGeom prst="rect">
            <a:avLst/>
          </a:prstGeom>
        </p:spPr>
      </p:pic>
      <p:sp>
        <p:nvSpPr>
          <p:cNvPr id="5" name="圆角矩形 4"/>
          <p:cNvSpPr/>
          <p:nvPr/>
        </p:nvSpPr>
        <p:spPr>
          <a:xfrm>
            <a:off x="1066800" y="3276600"/>
            <a:ext cx="3728545" cy="457200"/>
          </a:xfrm>
          <a:prstGeom prst="roundRect">
            <a:avLst/>
          </a:prstGeom>
          <a:ln w="25400">
            <a:solidFill>
              <a:srgbClr val="C00000"/>
            </a:solidFill>
          </a:ln>
        </p:spPr>
        <p:txBody>
          <a:bodyPr wrap="none" rtlCol="0" anchor="ctr">
            <a:spAutoFit/>
          </a:bodyPr>
          <a:lstStyle/>
          <a:p>
            <a:pPr algn="ctr"/>
            <a:endParaRPr lang="zh-CN" altLang="en-US" spc="15" dirty="0">
              <a:latin typeface="Arial"/>
              <a:cs typeface="Arial"/>
            </a:endParaRPr>
          </a:p>
        </p:txBody>
      </p:sp>
      <p:sp>
        <p:nvSpPr>
          <p:cNvPr id="8" name="圆角矩形 7"/>
          <p:cNvSpPr/>
          <p:nvPr/>
        </p:nvSpPr>
        <p:spPr>
          <a:xfrm>
            <a:off x="457200" y="4191000"/>
            <a:ext cx="6248400" cy="381000"/>
          </a:xfrm>
          <a:prstGeom prst="roundRect">
            <a:avLst/>
          </a:prstGeom>
          <a:ln w="25400">
            <a:solidFill>
              <a:srgbClr val="C00000"/>
            </a:solidFill>
          </a:ln>
        </p:spPr>
        <p:txBody>
          <a:bodyPr wrap="none" rtlCol="0" anchor="ctr">
            <a:spAutoFit/>
          </a:bodyPr>
          <a:lstStyle/>
          <a:p>
            <a:pPr algn="ctr"/>
            <a:endParaRPr lang="zh-CN" altLang="en-US" spc="15" dirty="0">
              <a:latin typeface="Arial"/>
              <a:cs typeface="Arial"/>
            </a:endParaRPr>
          </a:p>
        </p:txBody>
      </p:sp>
    </p:spTree>
    <p:extLst>
      <p:ext uri="{BB962C8B-B14F-4D97-AF65-F5344CB8AC3E}">
        <p14:creationId xmlns:p14="http://schemas.microsoft.com/office/powerpoint/2010/main" val="1945755369"/>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p:cNvSpPr>
          <p:nvPr>
            <p:ph idx="1"/>
          </p:nvPr>
        </p:nvSpPr>
        <p:spPr>
          <a:xfrm>
            <a:off x="76200" y="1066800"/>
            <a:ext cx="9067800" cy="417367"/>
          </a:xfrm>
        </p:spPr>
        <p:txBody>
          <a:bodyPr/>
          <a:lstStyle/>
          <a:p>
            <a:pPr marL="0" indent="0" eaLnBrk="1" hangingPunct="1">
              <a:buNone/>
            </a:pPr>
            <a:r>
              <a:rPr lang="zh-CN" altLang="en-US" sz="2400" dirty="0">
                <a:ea typeface="宋体" panose="02010600030101010101" pitchFamily="2" charset="-122"/>
              </a:rPr>
              <a:t>习题</a:t>
            </a:r>
            <a:r>
              <a:rPr lang="en-US" altLang="zh-CN" sz="2400" dirty="0" smtClean="0">
                <a:ea typeface="宋体" panose="02010600030101010101" pitchFamily="2" charset="-122"/>
              </a:rPr>
              <a:t>17. </a:t>
            </a:r>
            <a:r>
              <a:rPr lang="zh-CN" altLang="en-US" sz="2400" dirty="0">
                <a:ea typeface="宋体" panose="02010600030101010101" pitchFamily="2" charset="-122"/>
              </a:rPr>
              <a:t>读取</a:t>
            </a:r>
            <a:r>
              <a:rPr lang="en-US" altLang="zh-CN" sz="2400" dirty="0" smtClean="0">
                <a:ea typeface="宋体" panose="02010600030101010101" pitchFamily="2" charset="-122"/>
              </a:rPr>
              <a:t>textword.txt</a:t>
            </a:r>
            <a:r>
              <a:rPr lang="zh-CN" altLang="en-US" sz="2400" dirty="0" smtClean="0">
                <a:ea typeface="宋体" panose="02010600030101010101" pitchFamily="2" charset="-122"/>
              </a:rPr>
              <a:t>文件，统计其中的单词出现的频率</a:t>
            </a:r>
            <a:r>
              <a:rPr lang="zh-CN" altLang="en-US" sz="2400" dirty="0" smtClean="0"/>
              <a:t>。</a:t>
            </a:r>
            <a:endParaRPr lang="en-US" altLang="zh-CN" sz="2400" dirty="0" smtClean="0">
              <a:latin typeface="Courier New" panose="02070309020205020404" pitchFamily="49" charset="0"/>
              <a:ea typeface="宋体" panose="02010600030101010101" pitchFamily="2" charset="-122"/>
            </a:endParaRPr>
          </a:p>
          <a:p>
            <a:pPr eaLnBrk="1" hangingPunct="1">
              <a:buFontTx/>
              <a:buNone/>
            </a:pPr>
            <a:endParaRPr lang="en-US" altLang="zh-CN" sz="2400" dirty="0" smtClean="0">
              <a:latin typeface="Courier New" panose="02070309020205020404" pitchFamily="49" charset="0"/>
              <a:ea typeface="宋体" panose="02010600030101010101" pitchFamily="2" charset="-122"/>
            </a:endParaRPr>
          </a:p>
          <a:p>
            <a:pPr eaLnBrk="1" hangingPunct="1">
              <a:buFontTx/>
              <a:buNone/>
            </a:pPr>
            <a:endParaRPr lang="en-US" altLang="zh-CN" sz="2400" dirty="0" smtClean="0">
              <a:latin typeface="Courier New" panose="02070309020205020404" pitchFamily="49" charset="0"/>
              <a:ea typeface="宋体" panose="02010600030101010101" pitchFamily="2" charset="-122"/>
            </a:endParaRPr>
          </a:p>
        </p:txBody>
      </p:sp>
      <p:sp>
        <p:nvSpPr>
          <p:cNvPr id="6" name="object 3"/>
          <p:cNvSpPr txBox="1">
            <a:spLocks noGrp="1"/>
          </p:cNvSpPr>
          <p:nvPr>
            <p:ph type="title"/>
          </p:nvPr>
        </p:nvSpPr>
        <p:spPr>
          <a:xfrm>
            <a:off x="152400" y="152400"/>
            <a:ext cx="8853488" cy="838200"/>
          </a:xfrm>
          <a:prstGeom prst="rect">
            <a:avLst/>
          </a:prstGeom>
        </p:spPr>
        <p:txBody>
          <a:bodyPr vert="horz" wrap="square" lIns="0" tIns="0" rIns="0" bIns="0" rtlCol="0">
            <a:noAutofit/>
          </a:bodyPr>
          <a:lstStyle/>
          <a:p>
            <a:pPr marL="12700">
              <a:lnSpc>
                <a:spcPct val="100000"/>
              </a:lnSpc>
            </a:pPr>
            <a:r>
              <a:rPr lang="zh-CN" altLang="en-US" dirty="0" smtClean="0">
                <a:ea typeface="宋体" panose="02010600030101010101" pitchFamily="2" charset="-122"/>
              </a:rPr>
              <a:t>练习题</a:t>
            </a:r>
            <a:r>
              <a:rPr lang="en-US" altLang="zh-CN" dirty="0" smtClean="0">
                <a:ea typeface="宋体" panose="02010600030101010101" pitchFamily="2" charset="-122"/>
              </a:rPr>
              <a:t>8</a:t>
            </a:r>
            <a:endParaRPr sz="4000" dirty="0">
              <a:latin typeface="Microsoft JhengHei"/>
              <a:cs typeface="Microsoft JhengHei"/>
            </a:endParaRPr>
          </a:p>
        </p:txBody>
      </p:sp>
      <p:sp>
        <p:nvSpPr>
          <p:cNvPr id="7" name="矩形 6"/>
          <p:cNvSpPr/>
          <p:nvPr/>
        </p:nvSpPr>
        <p:spPr>
          <a:xfrm>
            <a:off x="6215285" y="6076890"/>
            <a:ext cx="2474716" cy="400110"/>
          </a:xfrm>
          <a:prstGeom prst="rect">
            <a:avLst/>
          </a:prstGeom>
        </p:spPr>
        <p:txBody>
          <a:bodyPr wrap="none">
            <a:spAutoFit/>
          </a:bodyPr>
          <a:lstStyle/>
          <a:p>
            <a:r>
              <a:rPr lang="en-US" altLang="zh-CN" dirty="0" smtClean="0">
                <a:solidFill>
                  <a:srgbClr val="C00000"/>
                </a:solidFill>
              </a:rPr>
              <a:t>11_wordCount.py</a:t>
            </a:r>
            <a:endParaRPr lang="zh-CN" altLang="en-US" dirty="0">
              <a:solidFill>
                <a:srgbClr val="C00000"/>
              </a:solidFill>
            </a:endParaRPr>
          </a:p>
        </p:txBody>
      </p:sp>
      <p:pic>
        <p:nvPicPr>
          <p:cNvPr id="2" name="图片 1"/>
          <p:cNvPicPr>
            <a:picLocks noChangeAspect="1"/>
          </p:cNvPicPr>
          <p:nvPr/>
        </p:nvPicPr>
        <p:blipFill>
          <a:blip r:embed="rId3"/>
          <a:stretch>
            <a:fillRect/>
          </a:stretch>
        </p:blipFill>
        <p:spPr>
          <a:xfrm>
            <a:off x="292100" y="1981200"/>
            <a:ext cx="8736066" cy="4038600"/>
          </a:xfrm>
          <a:prstGeom prst="rect">
            <a:avLst/>
          </a:prstGeom>
        </p:spPr>
      </p:pic>
      <p:sp>
        <p:nvSpPr>
          <p:cNvPr id="3" name="圆角矩形 2"/>
          <p:cNvSpPr/>
          <p:nvPr/>
        </p:nvSpPr>
        <p:spPr>
          <a:xfrm>
            <a:off x="685800" y="2590800"/>
            <a:ext cx="3276600" cy="381000"/>
          </a:xfrm>
          <a:prstGeom prst="roundRect">
            <a:avLst/>
          </a:prstGeom>
          <a:ln w="25400">
            <a:solidFill>
              <a:srgbClr val="C00000"/>
            </a:solidFill>
          </a:ln>
        </p:spPr>
        <p:txBody>
          <a:bodyPr wrap="none" rtlCol="0" anchor="ctr">
            <a:spAutoFit/>
          </a:bodyPr>
          <a:lstStyle/>
          <a:p>
            <a:pPr algn="ctr"/>
            <a:endParaRPr lang="zh-CN" altLang="en-US" spc="15" dirty="0">
              <a:latin typeface="Arial"/>
              <a:cs typeface="Arial"/>
            </a:endParaRPr>
          </a:p>
        </p:txBody>
      </p:sp>
      <p:sp>
        <p:nvSpPr>
          <p:cNvPr id="4" name="圆角矩形 3"/>
          <p:cNvSpPr/>
          <p:nvPr/>
        </p:nvSpPr>
        <p:spPr>
          <a:xfrm>
            <a:off x="685800" y="2971800"/>
            <a:ext cx="2222500" cy="304800"/>
          </a:xfrm>
          <a:prstGeom prst="roundRect">
            <a:avLst/>
          </a:prstGeom>
          <a:ln w="25400">
            <a:solidFill>
              <a:srgbClr val="C00000"/>
            </a:solidFill>
          </a:ln>
        </p:spPr>
        <p:txBody>
          <a:bodyPr wrap="none" rtlCol="0" anchor="ctr">
            <a:spAutoFit/>
          </a:bodyPr>
          <a:lstStyle/>
          <a:p>
            <a:pPr algn="ctr"/>
            <a:endParaRPr lang="zh-CN" altLang="en-US" spc="15" dirty="0">
              <a:latin typeface="Arial"/>
              <a:cs typeface="Arial"/>
            </a:endParaRPr>
          </a:p>
        </p:txBody>
      </p:sp>
      <p:sp>
        <p:nvSpPr>
          <p:cNvPr id="5" name="圆角矩形 4"/>
          <p:cNvSpPr/>
          <p:nvPr/>
        </p:nvSpPr>
        <p:spPr>
          <a:xfrm>
            <a:off x="685800" y="4191000"/>
            <a:ext cx="4572000" cy="381000"/>
          </a:xfrm>
          <a:prstGeom prst="roundRect">
            <a:avLst/>
          </a:prstGeom>
          <a:ln w="25400">
            <a:solidFill>
              <a:srgbClr val="C00000"/>
            </a:solidFill>
          </a:ln>
        </p:spPr>
        <p:txBody>
          <a:bodyPr wrap="none" rtlCol="0" anchor="ctr">
            <a:spAutoFit/>
          </a:bodyPr>
          <a:lstStyle/>
          <a:p>
            <a:pPr algn="ctr"/>
            <a:endParaRPr lang="zh-CN" altLang="en-US" spc="15" dirty="0">
              <a:latin typeface="Arial"/>
              <a:cs typeface="Arial"/>
            </a:endParaRPr>
          </a:p>
        </p:txBody>
      </p:sp>
      <p:sp>
        <p:nvSpPr>
          <p:cNvPr id="8" name="圆角矩形 7"/>
          <p:cNvSpPr/>
          <p:nvPr/>
        </p:nvSpPr>
        <p:spPr>
          <a:xfrm>
            <a:off x="292100" y="4953000"/>
            <a:ext cx="4813300" cy="304800"/>
          </a:xfrm>
          <a:prstGeom prst="roundRect">
            <a:avLst/>
          </a:prstGeom>
          <a:ln w="25400">
            <a:solidFill>
              <a:srgbClr val="C00000"/>
            </a:solidFill>
          </a:ln>
        </p:spPr>
        <p:txBody>
          <a:bodyPr wrap="none" rtlCol="0" anchor="ctr">
            <a:spAutoFit/>
          </a:bodyPr>
          <a:lstStyle/>
          <a:p>
            <a:pPr algn="ctr"/>
            <a:endParaRPr lang="zh-CN" altLang="en-US" spc="15" dirty="0">
              <a:latin typeface="Arial"/>
              <a:cs typeface="Arial"/>
            </a:endParaRPr>
          </a:p>
        </p:txBody>
      </p:sp>
    </p:spTree>
    <p:extLst>
      <p:ext uri="{BB962C8B-B14F-4D97-AF65-F5344CB8AC3E}">
        <p14:creationId xmlns:p14="http://schemas.microsoft.com/office/powerpoint/2010/main" val="11023435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circle(in)">
                                      <p:cBhvr>
                                        <p:cTn id="7" dur="20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除法运算带</a:t>
            </a:r>
            <a:r>
              <a:rPr lang="en-US" altLang="zh-CN" dirty="0" smtClean="0"/>
              <a:t>.0</a:t>
            </a:r>
            <a:endParaRPr lang="zh-CN" altLang="en-US" dirty="0"/>
          </a:p>
        </p:txBody>
      </p:sp>
      <p:sp>
        <p:nvSpPr>
          <p:cNvPr id="3" name="Rectangle 1"/>
          <p:cNvSpPr>
            <a:spLocks noChangeArrowheads="1"/>
          </p:cNvSpPr>
          <p:nvPr/>
        </p:nvSpPr>
        <p:spPr bwMode="auto">
          <a:xfrm>
            <a:off x="304800" y="1066800"/>
            <a:ext cx="520527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latin typeface="宋体" panose="02010600030101010101" pitchFamily="2" charset="-122"/>
              </a:rPr>
              <a:t>s=int(input(</a:t>
            </a:r>
            <a:r>
              <a:rPr kumimoji="0" lang="zh-CN" altLang="zh-CN" b="1" i="0" u="none" strike="noStrike" cap="none" normalizeH="0" baseline="0" dirty="0" smtClean="0">
                <a:ln>
                  <a:noFill/>
                </a:ln>
                <a:solidFill>
                  <a:srgbClr val="008080"/>
                </a:solidFill>
                <a:effectLst/>
                <a:latin typeface="宋体" panose="02010600030101010101" pitchFamily="2" charset="-122"/>
              </a:rPr>
              <a:t>"请输入一个正整数："</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lst=[]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1" i="0" u="none" strike="noStrike" cap="none" normalizeH="0" baseline="0" dirty="0" smtClean="0">
                <a:ln>
                  <a:noFill/>
                </a:ln>
                <a:solidFill>
                  <a:srgbClr val="000080"/>
                </a:solidFill>
                <a:effectLst/>
                <a:latin typeface="宋体" panose="02010600030101010101" pitchFamily="2" charset="-122"/>
              </a:rPr>
              <a:t>while </a:t>
            </a:r>
            <a:r>
              <a:rPr kumimoji="0" lang="zh-CN" altLang="zh-CN" b="0" i="0" u="none" strike="noStrike" cap="none" normalizeH="0" baseline="0" dirty="0" smtClean="0">
                <a:ln>
                  <a:noFill/>
                </a:ln>
                <a:solidFill>
                  <a:srgbClr val="000000"/>
                </a:solidFill>
                <a:effectLst/>
                <a:latin typeface="宋体" panose="02010600030101010101" pitchFamily="2" charset="-122"/>
              </a:rPr>
              <a:t>s!=</a:t>
            </a:r>
            <a:r>
              <a:rPr kumimoji="0" lang="zh-CN" altLang="zh-CN" b="0" i="0" u="none" strike="noStrike" cap="none" normalizeH="0" baseline="0" dirty="0" smtClean="0">
                <a:ln>
                  <a:noFill/>
                </a:ln>
                <a:solidFill>
                  <a:srgbClr val="0000FF"/>
                </a:solidFill>
                <a:effectLst/>
                <a:latin typeface="宋体" panose="02010600030101010101" pitchFamily="2" charset="-122"/>
              </a:rPr>
              <a:t>1</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a:t>
            </a:r>
            <a:r>
              <a:rPr kumimoji="0" lang="zh-CN" altLang="zh-CN" b="1" i="0" u="none" strike="noStrike" cap="none" normalizeH="0" baseline="0" dirty="0" smtClean="0">
                <a:ln>
                  <a:noFill/>
                </a:ln>
                <a:solidFill>
                  <a:srgbClr val="000080"/>
                </a:solidFill>
                <a:effectLst/>
                <a:latin typeface="宋体" panose="02010600030101010101" pitchFamily="2" charset="-122"/>
              </a:rPr>
              <a:t>for </a:t>
            </a:r>
            <a:r>
              <a:rPr kumimoji="0" lang="zh-CN" altLang="zh-CN" b="0" i="0" u="none" strike="noStrike" cap="none" normalizeH="0" baseline="0" dirty="0" smtClean="0">
                <a:ln>
                  <a:noFill/>
                </a:ln>
                <a:solidFill>
                  <a:srgbClr val="000000"/>
                </a:solidFill>
                <a:effectLst/>
                <a:latin typeface="宋体" panose="02010600030101010101" pitchFamily="2" charset="-122"/>
              </a:rPr>
              <a:t>i </a:t>
            </a:r>
            <a:r>
              <a:rPr kumimoji="0" lang="zh-CN" altLang="zh-CN" b="1" i="0" u="none" strike="noStrike" cap="none" normalizeH="0" baseline="0" dirty="0" smtClean="0">
                <a:ln>
                  <a:noFill/>
                </a:ln>
                <a:solidFill>
                  <a:srgbClr val="000080"/>
                </a:solidFill>
                <a:effectLst/>
                <a:latin typeface="宋体" panose="02010600030101010101" pitchFamily="2" charset="-122"/>
              </a:rPr>
              <a:t>in </a:t>
            </a:r>
            <a:r>
              <a:rPr kumimoji="0" lang="zh-CN" altLang="zh-CN" b="0" i="0" u="none" strike="noStrike" cap="none" normalizeH="0" baseline="0" dirty="0" smtClean="0">
                <a:ln>
                  <a:noFill/>
                </a:ln>
                <a:solidFill>
                  <a:srgbClr val="000000"/>
                </a:solidFill>
                <a:effectLst/>
                <a:latin typeface="宋体" panose="02010600030101010101" pitchFamily="2" charset="-122"/>
              </a:rPr>
              <a:t>range(</a:t>
            </a:r>
            <a:r>
              <a:rPr kumimoji="0" lang="zh-CN" altLang="zh-CN" b="0" i="0" u="none" strike="noStrike" cap="none" normalizeH="0" baseline="0" dirty="0" smtClean="0">
                <a:ln>
                  <a:noFill/>
                </a:ln>
                <a:solidFill>
                  <a:srgbClr val="0000FF"/>
                </a:solidFill>
                <a:effectLst/>
                <a:latin typeface="宋体" panose="02010600030101010101" pitchFamily="2" charset="-122"/>
              </a:rPr>
              <a:t>2</a:t>
            </a:r>
            <a:r>
              <a:rPr kumimoji="0" lang="zh-CN" altLang="zh-CN" b="0" i="0" u="none" strike="noStrike" cap="none" normalizeH="0" baseline="0" dirty="0" smtClean="0">
                <a:ln>
                  <a:noFill/>
                </a:ln>
                <a:solidFill>
                  <a:srgbClr val="000000"/>
                </a:solidFill>
                <a:effectLst/>
                <a:latin typeface="宋体" panose="02010600030101010101" pitchFamily="2" charset="-122"/>
              </a:rPr>
              <a:t>,s+</a:t>
            </a:r>
            <a:r>
              <a:rPr kumimoji="0" lang="zh-CN" altLang="zh-CN" b="0" i="0" u="none" strike="noStrike" cap="none" normalizeH="0" baseline="0" dirty="0" smtClean="0">
                <a:ln>
                  <a:noFill/>
                </a:ln>
                <a:solidFill>
                  <a:srgbClr val="0000FF"/>
                </a:solidFill>
                <a:effectLst/>
                <a:latin typeface="宋体" panose="02010600030101010101" pitchFamily="2" charset="-122"/>
              </a:rPr>
              <a:t>1</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a:t>
            </a:r>
            <a:r>
              <a:rPr kumimoji="0" lang="zh-CN" altLang="zh-CN" b="1" i="0" u="none" strike="noStrike" cap="none" normalizeH="0" baseline="0" dirty="0" smtClean="0">
                <a:ln>
                  <a:noFill/>
                </a:ln>
                <a:solidFill>
                  <a:srgbClr val="000080"/>
                </a:solidFill>
                <a:effectLst/>
                <a:latin typeface="宋体" panose="02010600030101010101" pitchFamily="2" charset="-122"/>
              </a:rPr>
              <a:t>if </a:t>
            </a:r>
            <a:r>
              <a:rPr kumimoji="0" lang="zh-CN" altLang="zh-CN" b="0" i="0" u="none" strike="noStrike" cap="none" normalizeH="0" baseline="0" dirty="0" smtClean="0">
                <a:ln>
                  <a:noFill/>
                </a:ln>
                <a:solidFill>
                  <a:srgbClr val="000000"/>
                </a:solidFill>
                <a:effectLst/>
                <a:latin typeface="宋体" panose="02010600030101010101" pitchFamily="2" charset="-122"/>
              </a:rPr>
              <a:t>s%i==</a:t>
            </a:r>
            <a:r>
              <a:rPr kumimoji="0" lang="zh-CN" altLang="zh-CN" b="0" i="0" u="none" strike="noStrike" cap="none" normalizeH="0" baseline="0" dirty="0" smtClean="0">
                <a:ln>
                  <a:noFill/>
                </a:ln>
                <a:solidFill>
                  <a:srgbClr val="0000FF"/>
                </a:solidFill>
                <a:effectLst/>
                <a:latin typeface="宋体" panose="02010600030101010101" pitchFamily="2" charset="-122"/>
              </a:rPr>
              <a:t>0</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lst.append(i)</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s/=i</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lst.sort(reverse=</a:t>
            </a:r>
            <a:r>
              <a:rPr kumimoji="0" lang="zh-CN" altLang="zh-CN" b="1" i="0" u="none" strike="noStrike" cap="none" normalizeH="0" baseline="0" dirty="0" smtClean="0">
                <a:ln>
                  <a:noFill/>
                </a:ln>
                <a:solidFill>
                  <a:srgbClr val="000080"/>
                </a:solidFill>
                <a:effectLst/>
                <a:latin typeface="宋体" panose="02010600030101010101" pitchFamily="2" charset="-122"/>
              </a:rPr>
              <a:t>False</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a=sum(lst)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print(</a:t>
            </a:r>
            <a:r>
              <a:rPr kumimoji="0" lang="zh-CN" altLang="zh-CN" b="1" i="0" u="none" strike="noStrike" cap="none" normalizeH="0" baseline="0" dirty="0" smtClean="0">
                <a:ln>
                  <a:noFill/>
                </a:ln>
                <a:solidFill>
                  <a:srgbClr val="008080"/>
                </a:solidFill>
                <a:effectLst/>
                <a:latin typeface="宋体" panose="02010600030101010101" pitchFamily="2" charset="-122"/>
              </a:rPr>
              <a:t>"该整数的因子有：{}"</a:t>
            </a:r>
            <a:r>
              <a:rPr kumimoji="0" lang="zh-CN" altLang="zh-CN" b="0" i="0" u="none" strike="noStrike" cap="none" normalizeH="0" baseline="0" dirty="0" smtClean="0">
                <a:ln>
                  <a:noFill/>
                </a:ln>
                <a:solidFill>
                  <a:srgbClr val="000000"/>
                </a:solidFill>
                <a:effectLst/>
                <a:latin typeface="宋体" panose="02010600030101010101" pitchFamily="2" charset="-122"/>
              </a:rPr>
              <a:t>.format(lst))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1" i="0" u="none" strike="noStrike" cap="none" normalizeH="0" baseline="0" dirty="0" smtClean="0">
                <a:ln>
                  <a:noFill/>
                </a:ln>
                <a:solidFill>
                  <a:srgbClr val="000080"/>
                </a:solidFill>
                <a:effectLst/>
                <a:latin typeface="宋体" panose="02010600030101010101" pitchFamily="2" charset="-122"/>
              </a:rPr>
              <a:t>if </a:t>
            </a:r>
            <a:r>
              <a:rPr kumimoji="0" lang="zh-CN" altLang="zh-CN" b="0" i="0" u="none" strike="noStrike" cap="none" normalizeH="0" baseline="0" dirty="0" smtClean="0">
                <a:ln>
                  <a:noFill/>
                </a:ln>
                <a:solidFill>
                  <a:srgbClr val="000000"/>
                </a:solidFill>
                <a:effectLst/>
                <a:latin typeface="宋体" panose="02010600030101010101" pitchFamily="2" charset="-122"/>
              </a:rPr>
              <a:t>a==s:</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print(</a:t>
            </a:r>
            <a:r>
              <a:rPr kumimoji="0" lang="zh-CN" altLang="zh-CN" b="1" i="0" u="none" strike="noStrike" cap="none" normalizeH="0" baseline="0" dirty="0" smtClean="0">
                <a:ln>
                  <a:noFill/>
                </a:ln>
                <a:solidFill>
                  <a:srgbClr val="008080"/>
                </a:solidFill>
                <a:effectLst/>
                <a:latin typeface="宋体" panose="02010600030101010101" pitchFamily="2" charset="-122"/>
              </a:rPr>
              <a:t>"该正整数是完数"</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1" i="0" u="none" strike="noStrike" cap="none" normalizeH="0" baseline="0" dirty="0" smtClean="0">
                <a:ln>
                  <a:noFill/>
                </a:ln>
                <a:solidFill>
                  <a:srgbClr val="000080"/>
                </a:solidFill>
                <a:effectLst/>
                <a:latin typeface="宋体" panose="02010600030101010101" pitchFamily="2" charset="-122"/>
              </a:rPr>
              <a:t>else</a:t>
            </a:r>
            <a:r>
              <a:rPr kumimoji="0" lang="zh-CN" altLang="zh-CN" b="0" i="0" u="none" strike="noStrike" cap="none" normalizeH="0" baseline="0" dirty="0" smtClean="0">
                <a:ln>
                  <a:noFill/>
                </a:ln>
                <a:solidFill>
                  <a:srgbClr val="000000"/>
                </a:solidFill>
                <a:effectLst/>
                <a:latin typeface="宋体" panose="02010600030101010101" pitchFamily="2" charset="-122"/>
              </a:rPr>
              <a:t>:</a:t>
            </a:r>
            <a:br>
              <a:rPr kumimoji="0" lang="zh-CN" altLang="zh-CN" b="0" i="0" u="none" strike="noStrike" cap="none" normalizeH="0" baseline="0" dirty="0" smtClean="0">
                <a:ln>
                  <a:noFill/>
                </a:ln>
                <a:solidFill>
                  <a:srgbClr val="000000"/>
                </a:solidFill>
                <a:effectLst/>
                <a:latin typeface="宋体" panose="02010600030101010101" pitchFamily="2" charset="-122"/>
              </a:rPr>
            </a:br>
            <a:r>
              <a:rPr kumimoji="0" lang="zh-CN" altLang="zh-CN" b="0" i="0" u="none" strike="noStrike" cap="none" normalizeH="0" baseline="0" dirty="0" smtClean="0">
                <a:ln>
                  <a:noFill/>
                </a:ln>
                <a:solidFill>
                  <a:srgbClr val="000000"/>
                </a:solidFill>
                <a:effectLst/>
                <a:latin typeface="宋体" panose="02010600030101010101" pitchFamily="2" charset="-122"/>
              </a:rPr>
              <a:t>    print(</a:t>
            </a:r>
            <a:r>
              <a:rPr kumimoji="0" lang="zh-CN" altLang="zh-CN" b="1" i="0" u="none" strike="noStrike" cap="none" normalizeH="0" baseline="0" dirty="0" smtClean="0">
                <a:ln>
                  <a:noFill/>
                </a:ln>
                <a:solidFill>
                  <a:srgbClr val="008080"/>
                </a:solidFill>
                <a:effectLst/>
                <a:latin typeface="宋体" panose="02010600030101010101" pitchFamily="2" charset="-122"/>
              </a:rPr>
              <a:t>"该整数不是完数"</a:t>
            </a:r>
            <a:r>
              <a:rPr kumimoji="0" lang="zh-CN" altLang="zh-CN" b="0" i="0" u="none" strike="noStrike" cap="none" normalizeH="0" baseline="0" dirty="0" smtClean="0">
                <a:ln>
                  <a:noFill/>
                </a:ln>
                <a:solidFill>
                  <a:srgbClr val="000000"/>
                </a:solidFill>
                <a:effectLst/>
                <a:latin typeface="宋体" panose="02010600030101010101" pitchFamily="2" charset="-122"/>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3"/>
          <a:stretch>
            <a:fillRect/>
          </a:stretch>
        </p:blipFill>
        <p:spPr>
          <a:xfrm>
            <a:off x="609600" y="5714999"/>
            <a:ext cx="8287670" cy="914401"/>
          </a:xfrm>
          <a:prstGeom prst="rect">
            <a:avLst/>
          </a:prstGeom>
        </p:spPr>
      </p:pic>
      <p:sp>
        <p:nvSpPr>
          <p:cNvPr id="7" name="矩形 6"/>
          <p:cNvSpPr/>
          <p:nvPr/>
        </p:nvSpPr>
        <p:spPr>
          <a:xfrm>
            <a:off x="4343400" y="2514600"/>
            <a:ext cx="1524000" cy="1323439"/>
          </a:xfrm>
          <a:prstGeom prst="rect">
            <a:avLst/>
          </a:prstGeom>
        </p:spPr>
        <p:txBody>
          <a:bodyPr wrap="square">
            <a:spAutoFit/>
          </a:bodyPr>
          <a:lstStyle/>
          <a:p>
            <a:r>
              <a:rPr lang="zh-CN" altLang="en-US" dirty="0"/>
              <a:t>s = 45.0</a:t>
            </a:r>
          </a:p>
          <a:p>
            <a:r>
              <a:rPr lang="zh-CN" altLang="en-US" dirty="0"/>
              <a:t>s = 15.0</a:t>
            </a:r>
          </a:p>
          <a:p>
            <a:r>
              <a:rPr lang="zh-CN" altLang="en-US" dirty="0"/>
              <a:t>s = 3.</a:t>
            </a:r>
            <a:r>
              <a:rPr lang="zh-CN" altLang="en-US" dirty="0" smtClean="0"/>
              <a:t>0</a:t>
            </a:r>
            <a:endParaRPr lang="en-US" altLang="zh-CN" dirty="0" smtClean="0"/>
          </a:p>
          <a:p>
            <a:r>
              <a:rPr lang="en-US" altLang="zh-CN" dirty="0" smtClean="0"/>
              <a:t>S = 1.0</a:t>
            </a:r>
            <a:endParaRPr lang="zh-CN" altLang="en-US" dirty="0"/>
          </a:p>
        </p:txBody>
      </p:sp>
      <p:sp>
        <p:nvSpPr>
          <p:cNvPr id="8" name="圆角矩形 7"/>
          <p:cNvSpPr/>
          <p:nvPr/>
        </p:nvSpPr>
        <p:spPr>
          <a:xfrm>
            <a:off x="685800" y="2057400"/>
            <a:ext cx="3276600" cy="381000"/>
          </a:xfrm>
          <a:prstGeom prst="roundRect">
            <a:avLst/>
          </a:prstGeom>
          <a:ln w="25400">
            <a:solidFill>
              <a:srgbClr val="C00000"/>
            </a:solidFill>
          </a:ln>
        </p:spPr>
        <p:txBody>
          <a:bodyPr wrap="square" rtlCol="0" anchor="ctr">
            <a:spAutoFit/>
          </a:bodyPr>
          <a:lstStyle/>
          <a:p>
            <a:pPr algn="ctr"/>
            <a:endParaRPr lang="zh-CN" altLang="en-US" spc="15" dirty="0">
              <a:latin typeface="Arial"/>
              <a:cs typeface="Arial"/>
            </a:endParaRPr>
          </a:p>
        </p:txBody>
      </p:sp>
      <p:sp>
        <p:nvSpPr>
          <p:cNvPr id="10" name="下箭头 9"/>
          <p:cNvSpPr/>
          <p:nvPr/>
        </p:nvSpPr>
        <p:spPr bwMode="auto">
          <a:xfrm rot="16200000">
            <a:off x="3352800" y="2438401"/>
            <a:ext cx="304800" cy="1371600"/>
          </a:xfrm>
          <a:prstGeom prst="downArrow">
            <a:avLst/>
          </a:prstGeom>
          <a:noFill/>
          <a:ln>
            <a:solidFill>
              <a:schemeClr val="tx2">
                <a:lumMod val="60000"/>
                <a:lumOff val="40000"/>
              </a:schemeClr>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1" name="Rectangle 2"/>
          <p:cNvSpPr>
            <a:spLocks noChangeArrowheads="1"/>
          </p:cNvSpPr>
          <p:nvPr/>
        </p:nvSpPr>
        <p:spPr bwMode="auto">
          <a:xfrm>
            <a:off x="4800600" y="1828800"/>
            <a:ext cx="4114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smtClean="0">
                <a:ln>
                  <a:noFill/>
                </a:ln>
                <a:solidFill>
                  <a:srgbClr val="000080"/>
                </a:solidFill>
                <a:effectLst/>
                <a:latin typeface="宋体" panose="02010600030101010101" pitchFamily="2" charset="-122"/>
              </a:rPr>
              <a:t>for </a:t>
            </a:r>
            <a:r>
              <a:rPr kumimoji="0" lang="zh-CN" altLang="zh-CN" b="0" i="0" u="none" strike="noStrike" cap="none" normalizeH="0" baseline="0" smtClean="0">
                <a:ln>
                  <a:noFill/>
                </a:ln>
                <a:solidFill>
                  <a:srgbClr val="000000"/>
                </a:solidFill>
                <a:effectLst/>
                <a:latin typeface="宋体" panose="02010600030101010101" pitchFamily="2" charset="-122"/>
              </a:rPr>
              <a:t>i </a:t>
            </a:r>
            <a:r>
              <a:rPr kumimoji="0" lang="zh-CN" altLang="zh-CN" b="1" i="0" u="none" strike="noStrike" cap="none" normalizeH="0" baseline="0" smtClean="0">
                <a:ln>
                  <a:noFill/>
                </a:ln>
                <a:solidFill>
                  <a:srgbClr val="000080"/>
                </a:solidFill>
                <a:effectLst/>
                <a:latin typeface="宋体" panose="02010600030101010101" pitchFamily="2" charset="-122"/>
              </a:rPr>
              <a:t>in </a:t>
            </a:r>
            <a:r>
              <a:rPr kumimoji="0" lang="zh-CN" altLang="zh-CN" b="0" i="0" u="none" strike="noStrike" cap="none" normalizeH="0" baseline="0" smtClean="0">
                <a:ln>
                  <a:noFill/>
                </a:ln>
                <a:solidFill>
                  <a:srgbClr val="000000"/>
                </a:solidFill>
                <a:effectLst/>
                <a:latin typeface="宋体" panose="02010600030101010101" pitchFamily="2" charset="-122"/>
              </a:rPr>
              <a:t>range(</a:t>
            </a:r>
            <a:r>
              <a:rPr kumimoji="0" lang="zh-CN" altLang="zh-CN" b="0" i="0" u="none" strike="noStrike" cap="none" normalizeH="0" baseline="0" smtClean="0">
                <a:ln>
                  <a:noFill/>
                </a:ln>
                <a:solidFill>
                  <a:srgbClr val="0000FF"/>
                </a:solidFill>
                <a:effectLst/>
                <a:latin typeface="宋体" panose="02010600030101010101" pitchFamily="2" charset="-122"/>
              </a:rPr>
              <a:t>2</a:t>
            </a:r>
            <a:r>
              <a:rPr kumimoji="0" lang="zh-CN" altLang="zh-CN" b="0" i="0" u="none" strike="noStrike" cap="none" normalizeH="0" baseline="0" smtClean="0">
                <a:ln>
                  <a:noFill/>
                </a:ln>
                <a:solidFill>
                  <a:srgbClr val="000000"/>
                </a:solidFill>
                <a:effectLst/>
                <a:latin typeface="宋体" panose="02010600030101010101" pitchFamily="2" charset="-122"/>
              </a:rPr>
              <a:t>,int(s)+</a:t>
            </a:r>
            <a:r>
              <a:rPr kumimoji="0" lang="zh-CN" altLang="zh-CN" b="0" i="0" u="none" strike="noStrike" cap="none" normalizeH="0" baseline="0" smtClean="0">
                <a:ln>
                  <a:noFill/>
                </a:ln>
                <a:solidFill>
                  <a:srgbClr val="0000FF"/>
                </a:solidFill>
                <a:effectLst/>
                <a:latin typeface="宋体" panose="02010600030101010101" pitchFamily="2" charset="-122"/>
              </a:rPr>
              <a:t>1</a:t>
            </a:r>
            <a:r>
              <a:rPr kumimoji="0" lang="zh-CN" altLang="zh-CN" b="0" i="0" u="none" strike="noStrike" cap="none" normalizeH="0" baseline="0" smtClean="0">
                <a:ln>
                  <a:noFill/>
                </a:ln>
                <a:solidFill>
                  <a:srgbClr val="000000"/>
                </a:solidFill>
                <a:effectLst/>
                <a:latin typeface="宋体" panose="02010600030101010101" pitchFamily="2" charset="-122"/>
              </a:rPr>
              <a:t>):</a:t>
            </a:r>
            <a:endParaRPr kumimoji="0" lang="zh-CN" altLang="zh-CN" b="0" i="0" u="none" strike="noStrike" cap="none" normalizeH="0" baseline="0" smtClean="0">
              <a:ln>
                <a:noFill/>
              </a:ln>
              <a:solidFill>
                <a:schemeClr val="tx1"/>
              </a:solidFill>
              <a:effectLst/>
              <a:latin typeface="Arial" panose="020B0604020202020204" pitchFamily="34" charset="0"/>
            </a:endParaRPr>
          </a:p>
        </p:txBody>
      </p:sp>
      <p:sp>
        <p:nvSpPr>
          <p:cNvPr id="12" name="圆角矩形 11"/>
          <p:cNvSpPr/>
          <p:nvPr/>
        </p:nvSpPr>
        <p:spPr>
          <a:xfrm>
            <a:off x="1752600" y="2971800"/>
            <a:ext cx="1066800" cy="381000"/>
          </a:xfrm>
          <a:prstGeom prst="roundRect">
            <a:avLst/>
          </a:prstGeom>
          <a:ln w="25400">
            <a:solidFill>
              <a:srgbClr val="C00000"/>
            </a:solidFill>
          </a:ln>
        </p:spPr>
        <p:txBody>
          <a:bodyPr wrap="square" rtlCol="0" anchor="ctr">
            <a:spAutoFit/>
          </a:bodyPr>
          <a:lstStyle/>
          <a:p>
            <a:pPr algn="ctr"/>
            <a:endParaRPr lang="zh-CN" altLang="en-US" spc="15" dirty="0">
              <a:latin typeface="Arial"/>
              <a:cs typeface="Arial"/>
            </a:endParaRPr>
          </a:p>
        </p:txBody>
      </p:sp>
      <p:sp>
        <p:nvSpPr>
          <p:cNvPr id="13" name="圆角矩形 12"/>
          <p:cNvSpPr/>
          <p:nvPr/>
        </p:nvSpPr>
        <p:spPr>
          <a:xfrm>
            <a:off x="7010400" y="1905000"/>
            <a:ext cx="1219200" cy="381000"/>
          </a:xfrm>
          <a:prstGeom prst="roundRect">
            <a:avLst/>
          </a:prstGeom>
          <a:ln w="25400">
            <a:solidFill>
              <a:srgbClr val="C00000"/>
            </a:solidFill>
          </a:ln>
        </p:spPr>
        <p:txBody>
          <a:bodyPr wrap="square" rtlCol="0" anchor="ctr">
            <a:spAutoFit/>
          </a:bodyPr>
          <a:lstStyle/>
          <a:p>
            <a:pPr algn="ctr"/>
            <a:endParaRPr lang="zh-CN" altLang="en-US" spc="15" dirty="0">
              <a:latin typeface="Arial"/>
              <a:cs typeface="Arial"/>
            </a:endParaRPr>
          </a:p>
        </p:txBody>
      </p:sp>
    </p:spTree>
    <p:extLst>
      <p:ext uri="{BB962C8B-B14F-4D97-AF65-F5344CB8AC3E}">
        <p14:creationId xmlns:p14="http://schemas.microsoft.com/office/powerpoint/2010/main" val="10768190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ea typeface="宋体" charset="-122"/>
              </a:rPr>
              <a:t>获取字典中所有的键、值以及键</a:t>
            </a:r>
            <a:r>
              <a:rPr lang="en-US" altLang="zh-CN" smtClean="0">
                <a:ea typeface="宋体" charset="-122"/>
              </a:rPr>
              <a:t>/</a:t>
            </a:r>
            <a:r>
              <a:rPr lang="zh-CN" altLang="en-US" smtClean="0">
                <a:ea typeface="宋体" charset="-122"/>
              </a:rPr>
              <a:t>值对</a:t>
            </a:r>
          </a:p>
        </p:txBody>
      </p:sp>
      <p:sp>
        <p:nvSpPr>
          <p:cNvPr id="14339" name="内容占位符 2"/>
          <p:cNvSpPr>
            <a:spLocks noGrp="1"/>
          </p:cNvSpPr>
          <p:nvPr>
            <p:ph idx="1"/>
          </p:nvPr>
        </p:nvSpPr>
        <p:spPr>
          <a:xfrm>
            <a:off x="0" y="1066800"/>
            <a:ext cx="9144000" cy="838200"/>
          </a:xfrm>
        </p:spPr>
        <p:txBody>
          <a:bodyPr/>
          <a:lstStyle/>
          <a:p>
            <a:r>
              <a:rPr lang="en-US" altLang="zh-CN" sz="2400" dirty="0" smtClean="0">
                <a:ea typeface="宋体" charset="-122"/>
              </a:rPr>
              <a:t>keys()</a:t>
            </a:r>
            <a:r>
              <a:rPr lang="zh-CN" altLang="en-US" sz="2400" dirty="0" smtClean="0">
                <a:ea typeface="宋体" charset="-122"/>
              </a:rPr>
              <a:t>、</a:t>
            </a:r>
            <a:r>
              <a:rPr lang="en-US" altLang="zh-CN" sz="2400" dirty="0" smtClean="0">
                <a:ea typeface="宋体" charset="-122"/>
              </a:rPr>
              <a:t>values()</a:t>
            </a:r>
            <a:r>
              <a:rPr lang="zh-CN" altLang="en-US" sz="2400" dirty="0" smtClean="0">
                <a:ea typeface="宋体" charset="-122"/>
              </a:rPr>
              <a:t>、</a:t>
            </a:r>
            <a:r>
              <a:rPr lang="en-US" altLang="zh-CN" sz="2400" dirty="0" smtClean="0">
                <a:ea typeface="宋体" charset="-122"/>
              </a:rPr>
              <a:t>items()</a:t>
            </a:r>
            <a:r>
              <a:rPr lang="zh-CN" altLang="en-US" sz="2400" dirty="0" smtClean="0">
                <a:ea typeface="宋体" charset="-122"/>
              </a:rPr>
              <a:t>分别返回字典中所有的键、值、键</a:t>
            </a:r>
            <a:r>
              <a:rPr lang="en-US" altLang="zh-CN" sz="2400" dirty="0" smtClean="0">
                <a:ea typeface="宋体" charset="-122"/>
              </a:rPr>
              <a:t>/</a:t>
            </a:r>
            <a:r>
              <a:rPr lang="zh-CN" altLang="en-US" sz="2400" dirty="0" smtClean="0">
                <a:ea typeface="宋体" charset="-122"/>
              </a:rPr>
              <a:t>值对</a:t>
            </a:r>
          </a:p>
          <a:p>
            <a:endParaRPr lang="zh-CN" altLang="en-US" dirty="0" smtClean="0">
              <a:ea typeface="宋体" charset="-122"/>
            </a:endParaRPr>
          </a:p>
        </p:txBody>
      </p:sp>
      <p:pic>
        <p:nvPicPr>
          <p:cNvPr id="1434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676400"/>
            <a:ext cx="776763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486400"/>
            <a:ext cx="717232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 y="4514850"/>
            <a:ext cx="60864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395699"/>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143000"/>
            <a:ext cx="8382000" cy="769441"/>
          </a:xfrm>
          <a:prstGeom prst="rect">
            <a:avLst/>
          </a:prstGeom>
        </p:spPr>
        <p:txBody>
          <a:bodyPr wrap="square">
            <a:spAutoFit/>
          </a:bodyPr>
          <a:lstStyle/>
          <a:p>
            <a:r>
              <a:rPr lang="zh-CN" altLang="en-US" sz="2400" dirty="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18.</a:t>
            </a:r>
            <a:r>
              <a:rPr lang="zh-CN" altLang="zh-CN" dirty="0"/>
              <a:t>从</a:t>
            </a:r>
            <a:r>
              <a:rPr lang="en-US" altLang="zh-CN" dirty="0"/>
              <a:t>1000</a:t>
            </a:r>
            <a:r>
              <a:rPr lang="zh-CN" altLang="zh-CN" dirty="0"/>
              <a:t>以内随机中取出</a:t>
            </a:r>
            <a:r>
              <a:rPr lang="en-US" altLang="zh-CN" dirty="0"/>
              <a:t>50</a:t>
            </a:r>
            <a:r>
              <a:rPr lang="zh-CN" altLang="zh-CN" dirty="0"/>
              <a:t>个数，升序打印所有不同数字及其出现次数</a:t>
            </a:r>
            <a:r>
              <a:rPr lang="zh-CN" altLang="zh-CN" dirty="0" smtClean="0"/>
              <a:t>。</a:t>
            </a:r>
            <a:endParaRPr lang="zh-CN" altLang="zh-CN" dirty="0"/>
          </a:p>
        </p:txBody>
      </p:sp>
      <p:sp>
        <p:nvSpPr>
          <p:cNvPr id="4" name="Rectangle 1"/>
          <p:cNvSpPr>
            <a:spLocks noChangeArrowheads="1"/>
          </p:cNvSpPr>
          <p:nvPr/>
        </p:nvSpPr>
        <p:spPr bwMode="auto">
          <a:xfrm>
            <a:off x="381000" y="2209800"/>
            <a:ext cx="830580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80"/>
                </a:solidFill>
                <a:effectLst/>
                <a:latin typeface="宋体" panose="02010600030101010101" pitchFamily="2" charset="-122"/>
              </a:rPr>
              <a:t>import </a:t>
            </a:r>
            <a:r>
              <a:rPr kumimoji="0" lang="zh-CN" altLang="zh-CN" sz="2400" b="0" i="0" u="none" strike="noStrike" cap="none" normalizeH="0" baseline="0" dirty="0" smtClean="0">
                <a:ln>
                  <a:noFill/>
                </a:ln>
                <a:solidFill>
                  <a:srgbClr val="000000"/>
                </a:solidFill>
                <a:effectLst/>
                <a:latin typeface="宋体" panose="02010600030101010101" pitchFamily="2" charset="-122"/>
              </a:rPr>
              <a:t>random</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dic = {}</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lst = [random.randint(</a:t>
            </a:r>
            <a:r>
              <a:rPr kumimoji="0" lang="zh-CN" altLang="zh-CN" sz="2400" b="0" i="0" u="none" strike="noStrike" cap="none" normalizeH="0" baseline="0" dirty="0" smtClean="0">
                <a:ln>
                  <a:noFill/>
                </a:ln>
                <a:solidFill>
                  <a:srgbClr val="0000FF"/>
                </a:solidFill>
                <a:effectLst/>
                <a:latin typeface="宋体" panose="02010600030101010101" pitchFamily="2" charset="-122"/>
              </a:rPr>
              <a:t>0</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0" i="0" u="none" strike="noStrike" cap="none" normalizeH="0" baseline="0" dirty="0" smtClean="0">
                <a:ln>
                  <a:noFill/>
                </a:ln>
                <a:solidFill>
                  <a:srgbClr val="0000FF"/>
                </a:solidFill>
                <a:effectLst/>
                <a:latin typeface="宋体" panose="02010600030101010101" pitchFamily="2" charset="-122"/>
              </a:rPr>
              <a:t>1000</a:t>
            </a:r>
            <a:r>
              <a:rPr kumimoji="0" lang="zh-CN" altLang="zh-CN" sz="2400" b="0" i="0" u="none" strike="noStrike" cap="none" normalizeH="0" baseline="0" dirty="0" smtClean="0">
                <a:ln>
                  <a:noFill/>
                </a:ln>
                <a:solidFill>
                  <a:srgbClr val="000000"/>
                </a:solidFill>
                <a:effectLst/>
                <a:latin typeface="宋体" panose="02010600030101010101" pitchFamily="2" charset="-122"/>
              </a:rPr>
              <a:t>) </a:t>
            </a:r>
            <a:r>
              <a:rPr kumimoji="0" lang="zh-CN" altLang="zh-CN" sz="2400" b="1" i="0" u="none" strike="noStrike" cap="none" normalizeH="0" baseline="0" dirty="0" smtClean="0">
                <a:ln>
                  <a:noFill/>
                </a:ln>
                <a:solidFill>
                  <a:srgbClr val="000080"/>
                </a:solidFill>
                <a:effectLst/>
                <a:latin typeface="宋体" panose="02010600030101010101" pitchFamily="2" charset="-122"/>
              </a:rPr>
              <a:t>for </a:t>
            </a:r>
            <a:r>
              <a:rPr kumimoji="0" lang="zh-CN" altLang="zh-CN" sz="2400" b="0" i="0" u="none" strike="noStrike" cap="none" normalizeH="0" baseline="0" dirty="0" smtClean="0">
                <a:ln>
                  <a:noFill/>
                </a:ln>
                <a:solidFill>
                  <a:srgbClr val="000000"/>
                </a:solidFill>
                <a:effectLst/>
                <a:latin typeface="宋体" panose="02010600030101010101" pitchFamily="2" charset="-122"/>
              </a:rPr>
              <a:t>i </a:t>
            </a:r>
            <a:r>
              <a:rPr kumimoji="0" lang="zh-CN" altLang="zh-CN" sz="2400" b="1" i="0" u="none" strike="noStrike" cap="none" normalizeH="0" baseline="0" dirty="0" smtClean="0">
                <a:ln>
                  <a:noFill/>
                </a:ln>
                <a:solidFill>
                  <a:srgbClr val="000080"/>
                </a:solidFill>
                <a:effectLst/>
                <a:latin typeface="宋体" panose="02010600030101010101" pitchFamily="2" charset="-122"/>
              </a:rPr>
              <a:t>in </a:t>
            </a:r>
            <a:r>
              <a:rPr kumimoji="0" lang="zh-CN" altLang="zh-CN" sz="2400" b="0" i="0" u="none" strike="noStrike" cap="none" normalizeH="0" baseline="0" dirty="0" smtClean="0">
                <a:ln>
                  <a:noFill/>
                </a:ln>
                <a:solidFill>
                  <a:srgbClr val="000000"/>
                </a:solidFill>
                <a:effectLst/>
                <a:latin typeface="宋体" panose="02010600030101010101" pitchFamily="2" charset="-122"/>
              </a:rPr>
              <a:t>range(</a:t>
            </a:r>
            <a:r>
              <a:rPr kumimoji="0" lang="zh-CN" altLang="zh-CN" sz="2400" b="0" i="0" u="none" strike="noStrike" cap="none" normalizeH="0" baseline="0" dirty="0" smtClean="0">
                <a:ln>
                  <a:noFill/>
                </a:ln>
                <a:solidFill>
                  <a:srgbClr val="0000FF"/>
                </a:solidFill>
                <a:effectLst/>
                <a:latin typeface="宋体" panose="02010600030101010101" pitchFamily="2" charset="-122"/>
              </a:rPr>
              <a:t>50</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1" i="0" u="none" strike="noStrike" cap="none" normalizeH="0" baseline="0" dirty="0" smtClean="0">
                <a:ln>
                  <a:noFill/>
                </a:ln>
                <a:solidFill>
                  <a:srgbClr val="000080"/>
                </a:solidFill>
                <a:effectLst/>
                <a:latin typeface="宋体" panose="02010600030101010101" pitchFamily="2" charset="-122"/>
              </a:rPr>
              <a:t>for </a:t>
            </a:r>
            <a:r>
              <a:rPr kumimoji="0" lang="zh-CN" altLang="zh-CN" sz="2400" b="0" i="0" u="none" strike="noStrike" cap="none" normalizeH="0" baseline="0" dirty="0" smtClean="0">
                <a:ln>
                  <a:noFill/>
                </a:ln>
                <a:solidFill>
                  <a:srgbClr val="000000"/>
                </a:solidFill>
                <a:effectLst/>
                <a:latin typeface="宋体" panose="02010600030101010101" pitchFamily="2" charset="-122"/>
              </a:rPr>
              <a:t>j </a:t>
            </a:r>
            <a:r>
              <a:rPr kumimoji="0" lang="zh-CN" altLang="zh-CN" sz="2400" b="1" i="0" u="none" strike="noStrike" cap="none" normalizeH="0" baseline="0" dirty="0" smtClean="0">
                <a:ln>
                  <a:noFill/>
                </a:ln>
                <a:solidFill>
                  <a:srgbClr val="000080"/>
                </a:solidFill>
                <a:effectLst/>
                <a:latin typeface="宋体" panose="02010600030101010101" pitchFamily="2" charset="-122"/>
              </a:rPr>
              <a:t>in </a:t>
            </a:r>
            <a:r>
              <a:rPr kumimoji="0" lang="zh-CN" altLang="zh-CN" sz="2400" b="0" i="0" u="none" strike="noStrike" cap="none" normalizeH="0" baseline="0" dirty="0" smtClean="0">
                <a:ln>
                  <a:noFill/>
                </a:ln>
                <a:solidFill>
                  <a:srgbClr val="000000"/>
                </a:solidFill>
                <a:effectLst/>
                <a:latin typeface="宋体" panose="02010600030101010101" pitchFamily="2" charset="-122"/>
              </a:rPr>
              <a:t>lst:</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    dic[j] = dic.get(j,</a:t>
            </a:r>
            <a:r>
              <a:rPr kumimoji="0" lang="zh-CN" altLang="zh-CN" sz="2400" b="0" i="0" u="none" strike="noStrike" cap="none" normalizeH="0" baseline="0" dirty="0" smtClean="0">
                <a:ln>
                  <a:noFill/>
                </a:ln>
                <a:solidFill>
                  <a:srgbClr val="0000FF"/>
                </a:solidFill>
                <a:effectLst/>
                <a:latin typeface="宋体" panose="02010600030101010101" pitchFamily="2" charset="-122"/>
              </a:rPr>
              <a:t>0</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0" i="0" u="none" strike="noStrike" cap="none" normalizeH="0" baseline="0" dirty="0" smtClean="0">
                <a:ln>
                  <a:noFill/>
                </a:ln>
                <a:solidFill>
                  <a:srgbClr val="0000FF"/>
                </a:solidFill>
                <a:effectLst/>
                <a:latin typeface="宋体" panose="02010600030101010101" pitchFamily="2" charset="-122"/>
              </a:rPr>
              <a:t>1</a:t>
            </a:r>
            <a:br>
              <a:rPr kumimoji="0" lang="zh-CN" altLang="zh-CN" sz="2400" b="0" i="0" u="none" strike="noStrike" cap="none" normalizeH="0" baseline="0" dirty="0" smtClean="0">
                <a:ln>
                  <a:noFill/>
                </a:ln>
                <a:solidFill>
                  <a:srgbClr val="0000FF"/>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print(sorted(dic.items()))</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8937583"/>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143000"/>
            <a:ext cx="8382000" cy="461665"/>
          </a:xfrm>
          <a:prstGeom prst="rect">
            <a:avLst/>
          </a:prstGeom>
        </p:spPr>
        <p:txBody>
          <a:bodyPr wrap="square">
            <a:spAutoFit/>
          </a:bodyPr>
          <a:lstStyle/>
          <a:p>
            <a:r>
              <a:rPr lang="zh-CN" altLang="en-US" sz="2400" dirty="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19.</a:t>
            </a:r>
            <a:r>
              <a:rPr lang="zh-CN" altLang="zh-CN" dirty="0"/>
              <a:t>用户输入一串字母，判断输入的各个字母重复了多少次</a:t>
            </a:r>
            <a:r>
              <a:rPr lang="zh-CN" altLang="zh-CN" dirty="0" smtClean="0"/>
              <a:t>。</a:t>
            </a:r>
            <a:endParaRPr lang="zh-CN" altLang="zh-CN" dirty="0"/>
          </a:p>
        </p:txBody>
      </p:sp>
      <p:sp>
        <p:nvSpPr>
          <p:cNvPr id="6" name="Rectangle 1"/>
          <p:cNvSpPr>
            <a:spLocks noChangeArrowheads="1"/>
          </p:cNvSpPr>
          <p:nvPr/>
        </p:nvSpPr>
        <p:spPr bwMode="auto">
          <a:xfrm>
            <a:off x="762000" y="1600200"/>
            <a:ext cx="60198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rgbClr val="000000"/>
                </a:solidFill>
                <a:effectLst/>
                <a:latin typeface="宋体" panose="02010600030101010101" pitchFamily="2" charset="-122"/>
              </a:rPr>
              <a:t>num = input(</a:t>
            </a:r>
            <a:r>
              <a:rPr kumimoji="0" lang="zh-CN" altLang="zh-CN" sz="2400" b="1" i="0" u="none" strike="noStrike" cap="none" normalizeH="0" baseline="0" smtClean="0">
                <a:ln>
                  <a:noFill/>
                </a:ln>
                <a:solidFill>
                  <a:srgbClr val="008080"/>
                </a:solidFill>
                <a:effectLst/>
                <a:latin typeface="宋体" panose="02010600030101010101" pitchFamily="2" charset="-122"/>
              </a:rPr>
              <a:t>'num='</a:t>
            </a:r>
            <a:r>
              <a:rPr kumimoji="0" lang="zh-CN" altLang="zh-CN" sz="2400" b="0" i="0" u="none" strike="noStrike" cap="none" normalizeH="0" baseline="0" smtClean="0">
                <a:ln>
                  <a:noFill/>
                </a:ln>
                <a:solidFill>
                  <a:srgbClr val="000000"/>
                </a:solidFill>
                <a:effectLst/>
                <a:latin typeface="宋体" panose="02010600030101010101" pitchFamily="2" charset="-122"/>
              </a:rPr>
              <a:t>)</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0" i="0" u="none" strike="noStrike" cap="none" normalizeH="0" baseline="0" smtClean="0">
                <a:ln>
                  <a:noFill/>
                </a:ln>
                <a:solidFill>
                  <a:srgbClr val="000000"/>
                </a:solidFill>
                <a:effectLst/>
                <a:latin typeface="宋体" panose="02010600030101010101" pitchFamily="2" charset="-122"/>
              </a:rPr>
              <a:t>dic = {}</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1" i="0" u="none" strike="noStrike" cap="none" normalizeH="0" baseline="0" smtClean="0">
                <a:ln>
                  <a:noFill/>
                </a:ln>
                <a:solidFill>
                  <a:srgbClr val="000080"/>
                </a:solidFill>
                <a:effectLst/>
                <a:latin typeface="宋体" panose="02010600030101010101" pitchFamily="2" charset="-122"/>
              </a:rPr>
              <a:t>for </a:t>
            </a:r>
            <a:r>
              <a:rPr kumimoji="0" lang="zh-CN" altLang="zh-CN" sz="2400" b="0" i="0" u="none" strike="noStrike" cap="none" normalizeH="0" baseline="0" smtClean="0">
                <a:ln>
                  <a:noFill/>
                </a:ln>
                <a:solidFill>
                  <a:srgbClr val="000000"/>
                </a:solidFill>
                <a:effectLst/>
                <a:latin typeface="宋体" panose="02010600030101010101" pitchFamily="2" charset="-122"/>
              </a:rPr>
              <a:t>i </a:t>
            </a:r>
            <a:r>
              <a:rPr kumimoji="0" lang="zh-CN" altLang="zh-CN" sz="2400" b="1" i="0" u="none" strike="noStrike" cap="none" normalizeH="0" baseline="0" smtClean="0">
                <a:ln>
                  <a:noFill/>
                </a:ln>
                <a:solidFill>
                  <a:srgbClr val="000080"/>
                </a:solidFill>
                <a:effectLst/>
                <a:latin typeface="宋体" panose="02010600030101010101" pitchFamily="2" charset="-122"/>
              </a:rPr>
              <a:t>in </a:t>
            </a:r>
            <a:r>
              <a:rPr kumimoji="0" lang="zh-CN" altLang="zh-CN" sz="2400" b="0" i="0" u="none" strike="noStrike" cap="none" normalizeH="0" baseline="0" smtClean="0">
                <a:ln>
                  <a:noFill/>
                </a:ln>
                <a:solidFill>
                  <a:srgbClr val="000000"/>
                </a:solidFill>
                <a:effectLst/>
                <a:latin typeface="宋体" panose="02010600030101010101" pitchFamily="2" charset="-122"/>
              </a:rPr>
              <a:t>num:</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0" i="0" u="none" strike="noStrike" cap="none" normalizeH="0" baseline="0" smtClean="0">
                <a:ln>
                  <a:noFill/>
                </a:ln>
                <a:solidFill>
                  <a:srgbClr val="000000"/>
                </a:solidFill>
                <a:effectLst/>
                <a:latin typeface="宋体" panose="02010600030101010101" pitchFamily="2" charset="-122"/>
              </a:rPr>
              <a:t>    dic[i] = dic.setdefault(i,</a:t>
            </a:r>
            <a:r>
              <a:rPr kumimoji="0" lang="zh-CN" altLang="zh-CN" sz="2400" b="0" i="0" u="none" strike="noStrike" cap="none" normalizeH="0" baseline="0" smtClean="0">
                <a:ln>
                  <a:noFill/>
                </a:ln>
                <a:solidFill>
                  <a:srgbClr val="0000FF"/>
                </a:solidFill>
                <a:effectLst/>
                <a:latin typeface="宋体" panose="02010600030101010101" pitchFamily="2" charset="-122"/>
              </a:rPr>
              <a:t>0</a:t>
            </a:r>
            <a:r>
              <a:rPr kumimoji="0" lang="zh-CN" altLang="zh-CN" sz="2400" b="0" i="0" u="none" strike="noStrike" cap="none" normalizeH="0" baseline="0" smtClean="0">
                <a:ln>
                  <a:noFill/>
                </a:ln>
                <a:solidFill>
                  <a:srgbClr val="000000"/>
                </a:solidFill>
                <a:effectLst/>
                <a:latin typeface="宋体" panose="02010600030101010101" pitchFamily="2" charset="-122"/>
              </a:rPr>
              <a:t>)+</a:t>
            </a:r>
            <a:r>
              <a:rPr kumimoji="0" lang="zh-CN" altLang="zh-CN" sz="2400" b="0" i="0" u="none" strike="noStrike" cap="none" normalizeH="0" baseline="0" smtClean="0">
                <a:ln>
                  <a:noFill/>
                </a:ln>
                <a:solidFill>
                  <a:srgbClr val="0000FF"/>
                </a:solidFill>
                <a:effectLst/>
                <a:latin typeface="宋体" panose="02010600030101010101" pitchFamily="2" charset="-122"/>
              </a:rPr>
              <a:t>1</a:t>
            </a:r>
            <a:br>
              <a:rPr kumimoji="0" lang="zh-CN" altLang="zh-CN" sz="2400" b="0" i="0" u="none" strike="noStrike" cap="none" normalizeH="0" baseline="0" smtClean="0">
                <a:ln>
                  <a:noFill/>
                </a:ln>
                <a:solidFill>
                  <a:srgbClr val="0000FF"/>
                </a:solidFill>
                <a:effectLst/>
                <a:latin typeface="宋体" panose="02010600030101010101" pitchFamily="2" charset="-122"/>
              </a:rPr>
            </a:br>
            <a:r>
              <a:rPr kumimoji="0" lang="zh-CN" altLang="zh-CN" sz="2400" b="0" i="0" u="none" strike="noStrike" cap="none" normalizeH="0" baseline="0" smtClean="0">
                <a:ln>
                  <a:noFill/>
                </a:ln>
                <a:solidFill>
                  <a:srgbClr val="000000"/>
                </a:solidFill>
                <a:effectLst/>
                <a:latin typeface="宋体" panose="02010600030101010101" pitchFamily="2" charset="-122"/>
              </a:rPr>
              <a:t>print(dic)</a:t>
            </a:r>
            <a:endParaRPr kumimoji="0" lang="zh-CN" altLang="zh-CN" sz="24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286000" y="3505200"/>
            <a:ext cx="518160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rgbClr val="000000"/>
                </a:solidFill>
                <a:effectLst/>
                <a:latin typeface="宋体" panose="02010600030101010101" pitchFamily="2" charset="-122"/>
              </a:rPr>
              <a:t>num = input(</a:t>
            </a:r>
            <a:r>
              <a:rPr kumimoji="0" lang="zh-CN" altLang="zh-CN" sz="2400" b="1" i="0" u="none" strike="noStrike" cap="none" normalizeH="0" baseline="0" smtClean="0">
                <a:ln>
                  <a:noFill/>
                </a:ln>
                <a:solidFill>
                  <a:srgbClr val="008080"/>
                </a:solidFill>
                <a:effectLst/>
                <a:latin typeface="宋体" panose="02010600030101010101" pitchFamily="2" charset="-122"/>
              </a:rPr>
              <a:t>'num='</a:t>
            </a:r>
            <a:r>
              <a:rPr kumimoji="0" lang="zh-CN" altLang="zh-CN" sz="2400" b="0" i="0" u="none" strike="noStrike" cap="none" normalizeH="0" baseline="0" smtClean="0">
                <a:ln>
                  <a:noFill/>
                </a:ln>
                <a:solidFill>
                  <a:srgbClr val="000000"/>
                </a:solidFill>
                <a:effectLst/>
                <a:latin typeface="宋体" panose="02010600030101010101" pitchFamily="2" charset="-122"/>
              </a:rPr>
              <a:t>)</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0" i="0" u="none" strike="noStrike" cap="none" normalizeH="0" baseline="0" smtClean="0">
                <a:ln>
                  <a:noFill/>
                </a:ln>
                <a:solidFill>
                  <a:srgbClr val="000000"/>
                </a:solidFill>
                <a:effectLst/>
                <a:latin typeface="宋体" panose="02010600030101010101" pitchFamily="2" charset="-122"/>
              </a:rPr>
              <a:t>dic = {}</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1" i="0" u="none" strike="noStrike" cap="none" normalizeH="0" baseline="0" smtClean="0">
                <a:ln>
                  <a:noFill/>
                </a:ln>
                <a:solidFill>
                  <a:srgbClr val="000080"/>
                </a:solidFill>
                <a:effectLst/>
                <a:latin typeface="宋体" panose="02010600030101010101" pitchFamily="2" charset="-122"/>
              </a:rPr>
              <a:t>for </a:t>
            </a:r>
            <a:r>
              <a:rPr kumimoji="0" lang="zh-CN" altLang="zh-CN" sz="2400" b="0" i="0" u="none" strike="noStrike" cap="none" normalizeH="0" baseline="0" smtClean="0">
                <a:ln>
                  <a:noFill/>
                </a:ln>
                <a:solidFill>
                  <a:srgbClr val="000000"/>
                </a:solidFill>
                <a:effectLst/>
                <a:latin typeface="宋体" panose="02010600030101010101" pitchFamily="2" charset="-122"/>
              </a:rPr>
              <a:t>i </a:t>
            </a:r>
            <a:r>
              <a:rPr kumimoji="0" lang="zh-CN" altLang="zh-CN" sz="2400" b="1" i="0" u="none" strike="noStrike" cap="none" normalizeH="0" baseline="0" smtClean="0">
                <a:ln>
                  <a:noFill/>
                </a:ln>
                <a:solidFill>
                  <a:srgbClr val="000080"/>
                </a:solidFill>
                <a:effectLst/>
                <a:latin typeface="宋体" panose="02010600030101010101" pitchFamily="2" charset="-122"/>
              </a:rPr>
              <a:t>in </a:t>
            </a:r>
            <a:r>
              <a:rPr kumimoji="0" lang="zh-CN" altLang="zh-CN" sz="2400" b="0" i="0" u="none" strike="noStrike" cap="none" normalizeH="0" baseline="0" smtClean="0">
                <a:ln>
                  <a:noFill/>
                </a:ln>
                <a:solidFill>
                  <a:srgbClr val="000000"/>
                </a:solidFill>
                <a:effectLst/>
                <a:latin typeface="宋体" panose="02010600030101010101" pitchFamily="2" charset="-122"/>
              </a:rPr>
              <a:t>num:</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0" i="0" u="none" strike="noStrike" cap="none" normalizeH="0" baseline="0" smtClean="0">
                <a:ln>
                  <a:noFill/>
                </a:ln>
                <a:solidFill>
                  <a:srgbClr val="000000"/>
                </a:solidFill>
                <a:effectLst/>
                <a:latin typeface="宋体" panose="02010600030101010101" pitchFamily="2" charset="-122"/>
              </a:rPr>
              <a:t>    </a:t>
            </a:r>
            <a:r>
              <a:rPr kumimoji="0" lang="zh-CN" altLang="zh-CN" sz="2400" b="1" i="0" u="none" strike="noStrike" cap="none" normalizeH="0" baseline="0" smtClean="0">
                <a:ln>
                  <a:noFill/>
                </a:ln>
                <a:solidFill>
                  <a:srgbClr val="000080"/>
                </a:solidFill>
                <a:effectLst/>
                <a:latin typeface="宋体" panose="02010600030101010101" pitchFamily="2" charset="-122"/>
              </a:rPr>
              <a:t>if </a:t>
            </a:r>
            <a:r>
              <a:rPr kumimoji="0" lang="zh-CN" altLang="zh-CN" sz="2400" b="0" i="0" u="none" strike="noStrike" cap="none" normalizeH="0" baseline="0" smtClean="0">
                <a:ln>
                  <a:noFill/>
                </a:ln>
                <a:solidFill>
                  <a:srgbClr val="000000"/>
                </a:solidFill>
                <a:effectLst/>
                <a:latin typeface="宋体" panose="02010600030101010101" pitchFamily="2" charset="-122"/>
              </a:rPr>
              <a:t>i </a:t>
            </a:r>
            <a:r>
              <a:rPr kumimoji="0" lang="zh-CN" altLang="zh-CN" sz="2400" b="1" i="0" u="none" strike="noStrike" cap="none" normalizeH="0" baseline="0" smtClean="0">
                <a:ln>
                  <a:noFill/>
                </a:ln>
                <a:solidFill>
                  <a:srgbClr val="000080"/>
                </a:solidFill>
                <a:effectLst/>
                <a:latin typeface="宋体" panose="02010600030101010101" pitchFamily="2" charset="-122"/>
              </a:rPr>
              <a:t>not in </a:t>
            </a:r>
            <a:r>
              <a:rPr kumimoji="0" lang="zh-CN" altLang="zh-CN" sz="2400" b="0" i="0" u="none" strike="noStrike" cap="none" normalizeH="0" baseline="0" smtClean="0">
                <a:ln>
                  <a:noFill/>
                </a:ln>
                <a:solidFill>
                  <a:srgbClr val="000000"/>
                </a:solidFill>
                <a:effectLst/>
                <a:latin typeface="宋体" panose="02010600030101010101" pitchFamily="2" charset="-122"/>
              </a:rPr>
              <a:t>dic.keys():</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0" i="0" u="none" strike="noStrike" cap="none" normalizeH="0" baseline="0" smtClean="0">
                <a:ln>
                  <a:noFill/>
                </a:ln>
                <a:solidFill>
                  <a:srgbClr val="000000"/>
                </a:solidFill>
                <a:effectLst/>
                <a:latin typeface="宋体" panose="02010600030101010101" pitchFamily="2" charset="-122"/>
              </a:rPr>
              <a:t>        dic[i] = </a:t>
            </a:r>
            <a:r>
              <a:rPr kumimoji="0" lang="zh-CN" altLang="zh-CN" sz="2400" b="0" i="0" u="none" strike="noStrike" cap="none" normalizeH="0" baseline="0" smtClean="0">
                <a:ln>
                  <a:noFill/>
                </a:ln>
                <a:solidFill>
                  <a:srgbClr val="0000FF"/>
                </a:solidFill>
                <a:effectLst/>
                <a:latin typeface="宋体" panose="02010600030101010101" pitchFamily="2" charset="-122"/>
              </a:rPr>
              <a:t>0</a:t>
            </a:r>
            <a:br>
              <a:rPr kumimoji="0" lang="zh-CN" altLang="zh-CN" sz="2400" b="0" i="0" u="none" strike="noStrike" cap="none" normalizeH="0" baseline="0" smtClean="0">
                <a:ln>
                  <a:noFill/>
                </a:ln>
                <a:solidFill>
                  <a:srgbClr val="0000FF"/>
                </a:solidFill>
                <a:effectLst/>
                <a:latin typeface="宋体" panose="02010600030101010101" pitchFamily="2" charset="-122"/>
              </a:rPr>
            </a:br>
            <a:r>
              <a:rPr kumimoji="0" lang="zh-CN" altLang="zh-CN" sz="2400" b="0" i="0" u="none" strike="noStrike" cap="none" normalizeH="0" baseline="0" smtClean="0">
                <a:ln>
                  <a:noFill/>
                </a:ln>
                <a:solidFill>
                  <a:srgbClr val="0000FF"/>
                </a:solidFill>
                <a:effectLst/>
                <a:latin typeface="宋体" panose="02010600030101010101" pitchFamily="2" charset="-122"/>
              </a:rPr>
              <a:t>    </a:t>
            </a:r>
            <a:r>
              <a:rPr kumimoji="0" lang="zh-CN" altLang="zh-CN" sz="2400" b="0" i="0" u="none" strike="noStrike" cap="none" normalizeH="0" baseline="0" smtClean="0">
                <a:ln>
                  <a:noFill/>
                </a:ln>
                <a:solidFill>
                  <a:srgbClr val="000000"/>
                </a:solidFill>
                <a:effectLst/>
                <a:latin typeface="宋体" panose="02010600030101010101" pitchFamily="2" charset="-122"/>
              </a:rPr>
              <a:t>dic[i] +=</a:t>
            </a:r>
            <a:r>
              <a:rPr kumimoji="0" lang="zh-CN" altLang="zh-CN" sz="2400" b="0" i="0" u="none" strike="noStrike" cap="none" normalizeH="0" baseline="0" smtClean="0">
                <a:ln>
                  <a:noFill/>
                </a:ln>
                <a:solidFill>
                  <a:srgbClr val="0000FF"/>
                </a:solidFill>
                <a:effectLst/>
                <a:latin typeface="宋体" panose="02010600030101010101" pitchFamily="2" charset="-122"/>
              </a:rPr>
              <a:t>1</a:t>
            </a:r>
            <a:br>
              <a:rPr kumimoji="0" lang="zh-CN" altLang="zh-CN" sz="2400" b="0" i="0" u="none" strike="noStrike" cap="none" normalizeH="0" baseline="0" smtClean="0">
                <a:ln>
                  <a:noFill/>
                </a:ln>
                <a:solidFill>
                  <a:srgbClr val="0000FF"/>
                </a:solidFill>
                <a:effectLst/>
                <a:latin typeface="宋体" panose="02010600030101010101" pitchFamily="2" charset="-122"/>
              </a:rPr>
            </a:br>
            <a:r>
              <a:rPr kumimoji="0" lang="zh-CN" altLang="zh-CN" sz="2400" b="0" i="0" u="none" strike="noStrike" cap="none" normalizeH="0" baseline="0" smtClean="0">
                <a:ln>
                  <a:noFill/>
                </a:ln>
                <a:solidFill>
                  <a:srgbClr val="000000"/>
                </a:solidFill>
                <a:effectLst/>
                <a:latin typeface="宋体" panose="02010600030101010101" pitchFamily="2" charset="-122"/>
              </a:rPr>
              <a:t>print(dic)</a:t>
            </a:r>
            <a:endParaRPr kumimoji="0" lang="zh-CN" altLang="zh-CN" sz="2400" b="0" i="0" u="none" strike="noStrike" cap="none" normalizeH="0" baseline="0" smtClean="0">
              <a:ln>
                <a:noFill/>
              </a:ln>
              <a:solidFill>
                <a:schemeClr val="tx1"/>
              </a:solidFill>
              <a:effectLst/>
              <a:latin typeface="Arial" panose="020B0604020202020204" pitchFamily="34" charset="0"/>
            </a:endParaRPr>
          </a:p>
        </p:txBody>
      </p:sp>
      <p:sp>
        <p:nvSpPr>
          <p:cNvPr id="8" name="矩形 7"/>
          <p:cNvSpPr/>
          <p:nvPr/>
        </p:nvSpPr>
        <p:spPr>
          <a:xfrm>
            <a:off x="6705600" y="6172200"/>
            <a:ext cx="2320828" cy="400110"/>
          </a:xfrm>
          <a:prstGeom prst="rect">
            <a:avLst/>
          </a:prstGeom>
        </p:spPr>
        <p:txBody>
          <a:bodyPr wrap="none">
            <a:spAutoFit/>
          </a:bodyPr>
          <a:lstStyle/>
          <a:p>
            <a:r>
              <a:rPr lang="zh-CN" altLang="en-US" dirty="0">
                <a:solidFill>
                  <a:srgbClr val="C00000"/>
                </a:solidFill>
              </a:rPr>
              <a:t>11_dic_count.py</a:t>
            </a:r>
          </a:p>
        </p:txBody>
      </p:sp>
    </p:spTree>
    <p:extLst>
      <p:ext uri="{BB962C8B-B14F-4D97-AF65-F5344CB8AC3E}">
        <p14:creationId xmlns:p14="http://schemas.microsoft.com/office/powerpoint/2010/main" val="3901136389"/>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ea typeface="宋体" charset="-122"/>
              </a:rPr>
              <a:t>集合和</a:t>
            </a:r>
            <a:r>
              <a:rPr lang="zh-CN" altLang="en-US" dirty="0" smtClean="0">
                <a:ea typeface="宋体" charset="-122"/>
              </a:rPr>
              <a:t>字典常用共有操作</a:t>
            </a:r>
          </a:p>
        </p:txBody>
      </p:sp>
      <p:sp>
        <p:nvSpPr>
          <p:cNvPr id="3" name="内容占位符 2"/>
          <p:cNvSpPr>
            <a:spLocks noGrp="1"/>
          </p:cNvSpPr>
          <p:nvPr>
            <p:ph idx="1"/>
          </p:nvPr>
        </p:nvSpPr>
        <p:spPr>
          <a:xfrm>
            <a:off x="304800" y="990600"/>
            <a:ext cx="8686800" cy="5562600"/>
          </a:xfrm>
        </p:spPr>
        <p:txBody>
          <a:bodyPr/>
          <a:lstStyle/>
          <a:p>
            <a:r>
              <a:rPr lang="zh-CN" altLang="en-US" sz="2400" dirty="0" smtClean="0">
                <a:ea typeface="宋体" charset="-122"/>
              </a:rPr>
              <a:t>内置函数</a:t>
            </a:r>
            <a:r>
              <a:rPr lang="en-US" altLang="zh-CN" sz="2400" dirty="0" err="1" smtClean="0">
                <a:ea typeface="宋体" charset="-122"/>
              </a:rPr>
              <a:t>len</a:t>
            </a:r>
            <a:r>
              <a:rPr lang="en-US" altLang="zh-CN" sz="2400" dirty="0" smtClean="0">
                <a:ea typeface="宋体" charset="-122"/>
              </a:rPr>
              <a:t>(), max(), min(), sum()</a:t>
            </a:r>
          </a:p>
          <a:p>
            <a:endParaRPr lang="en-US" altLang="zh-CN" sz="2400" dirty="0" smtClean="0">
              <a:ea typeface="宋体" charset="-122"/>
            </a:endParaRPr>
          </a:p>
          <a:p>
            <a:endParaRPr lang="en-US" altLang="zh-CN" sz="2400" dirty="0" smtClean="0">
              <a:ea typeface="宋体" charset="-122"/>
            </a:endParaRPr>
          </a:p>
          <a:p>
            <a:pPr marL="0" indent="0">
              <a:buNone/>
            </a:pPr>
            <a:endParaRPr lang="en-US" altLang="zh-CN" sz="2400" dirty="0" smtClean="0">
              <a:ea typeface="宋体" charset="-122"/>
            </a:endParaRPr>
          </a:p>
          <a:p>
            <a:r>
              <a:rPr lang="en-US" altLang="zh-CN" sz="2400" dirty="0" smtClean="0">
                <a:ea typeface="宋体" charset="-122"/>
              </a:rPr>
              <a:t>in, not in</a:t>
            </a:r>
          </a:p>
          <a:p>
            <a:endParaRPr lang="en-US" altLang="zh-CN" sz="2400" dirty="0">
              <a:ea typeface="宋体" charset="-122"/>
            </a:endParaRPr>
          </a:p>
          <a:p>
            <a:endParaRPr lang="en-US" altLang="zh-CN" sz="2400" dirty="0" smtClean="0">
              <a:ea typeface="宋体" charset="-122"/>
            </a:endParaRPr>
          </a:p>
          <a:p>
            <a:pPr marL="0" indent="0">
              <a:buNone/>
            </a:pPr>
            <a:endParaRPr lang="en-US" altLang="zh-CN" sz="2400" dirty="0" smtClean="0">
              <a:ea typeface="宋体" charset="-122"/>
            </a:endParaRPr>
          </a:p>
          <a:p>
            <a:pPr>
              <a:spcBef>
                <a:spcPts val="2000"/>
              </a:spcBef>
            </a:pPr>
            <a:r>
              <a:rPr lang="zh-CN" altLang="en-US" sz="2400" dirty="0">
                <a:ea typeface="宋体" charset="-122"/>
              </a:rPr>
              <a:t>比较运算：</a:t>
            </a:r>
            <a:r>
              <a:rPr lang="en-US" altLang="zh-CN" sz="2400" dirty="0">
                <a:ea typeface="宋体" charset="-122"/>
              </a:rPr>
              <a:t>==, </a:t>
            </a:r>
            <a:r>
              <a:rPr lang="en-US" altLang="zh-CN" sz="2400" dirty="0" smtClean="0">
                <a:ea typeface="宋体" charset="-122"/>
              </a:rPr>
              <a:t>!=</a:t>
            </a:r>
            <a:endParaRPr lang="zh-CN" altLang="en-US" sz="2400" dirty="0">
              <a:ea typeface="宋体" charset="-122"/>
            </a:endParaRPr>
          </a:p>
        </p:txBody>
      </p:sp>
      <p:pic>
        <p:nvPicPr>
          <p:cNvPr id="51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18145"/>
            <a:ext cx="4334830" cy="88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3250705"/>
            <a:ext cx="4151151" cy="1200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50" y="5149850"/>
            <a:ext cx="57848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2246986"/>
            <a:ext cx="4906988" cy="99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0669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smtClean="0">
                <a:ea typeface="宋体" panose="02010600030101010101" pitchFamily="2" charset="-122"/>
              </a:rPr>
              <a:t>练习题</a:t>
            </a:r>
          </a:p>
        </p:txBody>
      </p:sp>
      <p:sp>
        <p:nvSpPr>
          <p:cNvPr id="2" name="矩形 1"/>
          <p:cNvSpPr/>
          <p:nvPr/>
        </p:nvSpPr>
        <p:spPr>
          <a:xfrm>
            <a:off x="381000" y="1066800"/>
            <a:ext cx="8382000" cy="2308324"/>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20.</a:t>
            </a:r>
            <a:r>
              <a:rPr lang="zh-CN" altLang="en-US" dirty="0"/>
              <a:t>转换</a:t>
            </a:r>
            <a:br>
              <a:rPr lang="zh-CN" altLang="en-US" dirty="0"/>
            </a:br>
            <a:r>
              <a:rPr lang="en-US" altLang="zh-CN" dirty="0"/>
              <a:t>a. </a:t>
            </a:r>
            <a:r>
              <a:rPr lang="zh-CN" altLang="en-US" dirty="0"/>
              <a:t>将字符串 </a:t>
            </a:r>
            <a:r>
              <a:rPr lang="en-US" altLang="zh-CN" dirty="0"/>
              <a:t>s="</a:t>
            </a:r>
            <a:r>
              <a:rPr lang="en-US" altLang="zh-CN" dirty="0" err="1"/>
              <a:t>alex</a:t>
            </a:r>
            <a:r>
              <a:rPr lang="en-US" altLang="zh-CN" dirty="0"/>
              <a:t>" </a:t>
            </a:r>
            <a:r>
              <a:rPr lang="zh-CN" altLang="en-US" dirty="0"/>
              <a:t>转换成列表</a:t>
            </a:r>
            <a:br>
              <a:rPr lang="zh-CN" altLang="en-US" dirty="0"/>
            </a:br>
            <a:r>
              <a:rPr lang="en-US" altLang="zh-CN" dirty="0"/>
              <a:t>b. </a:t>
            </a:r>
            <a:r>
              <a:rPr lang="zh-CN" altLang="en-US" dirty="0"/>
              <a:t>将字符串 </a:t>
            </a:r>
            <a:r>
              <a:rPr lang="en-US" altLang="zh-CN" dirty="0"/>
              <a:t>s="</a:t>
            </a:r>
            <a:r>
              <a:rPr lang="en-US" altLang="zh-CN" dirty="0" err="1"/>
              <a:t>alex</a:t>
            </a:r>
            <a:r>
              <a:rPr lang="en-US" altLang="zh-CN" dirty="0"/>
              <a:t>" </a:t>
            </a:r>
            <a:r>
              <a:rPr lang="zh-CN" altLang="en-US" dirty="0"/>
              <a:t>转换成元祖</a:t>
            </a:r>
            <a:br>
              <a:rPr lang="zh-CN" altLang="en-US" dirty="0"/>
            </a:br>
            <a:r>
              <a:rPr lang="en-US" altLang="zh-CN" dirty="0"/>
              <a:t>b. </a:t>
            </a:r>
            <a:r>
              <a:rPr lang="zh-CN" altLang="en-US" dirty="0"/>
              <a:t>将列表 </a:t>
            </a:r>
            <a:r>
              <a:rPr lang="en-US" altLang="zh-CN" dirty="0" err="1" smtClean="0"/>
              <a:t>lst</a:t>
            </a:r>
            <a:r>
              <a:rPr lang="en-US" altLang="zh-CN" dirty="0" smtClean="0"/>
              <a:t>=["</a:t>
            </a:r>
            <a:r>
              <a:rPr lang="en-US" altLang="zh-CN" dirty="0" err="1"/>
              <a:t>alex</a:t>
            </a:r>
            <a:r>
              <a:rPr lang="en-US" altLang="zh-CN" dirty="0"/>
              <a:t>","seven"] </a:t>
            </a:r>
            <a:r>
              <a:rPr lang="zh-CN" altLang="en-US" dirty="0"/>
              <a:t>转换成元组</a:t>
            </a:r>
            <a:br>
              <a:rPr lang="zh-CN" altLang="en-US" dirty="0"/>
            </a:br>
            <a:r>
              <a:rPr lang="en-US" altLang="zh-CN" dirty="0"/>
              <a:t>c. </a:t>
            </a:r>
            <a:r>
              <a:rPr lang="zh-CN" altLang="en-US" dirty="0"/>
              <a:t>将元祖 </a:t>
            </a:r>
            <a:r>
              <a:rPr lang="en-US" altLang="zh-CN" dirty="0" err="1" smtClean="0"/>
              <a:t>tup</a:t>
            </a:r>
            <a:r>
              <a:rPr lang="en-US" altLang="zh-CN" dirty="0" smtClean="0"/>
              <a:t>=(</a:t>
            </a:r>
            <a:r>
              <a:rPr lang="en-US" altLang="zh-CN" dirty="0"/>
              <a:t>'</a:t>
            </a:r>
            <a:r>
              <a:rPr lang="en-US" altLang="zh-CN" dirty="0" err="1"/>
              <a:t>Alex',"seven</a:t>
            </a:r>
            <a:r>
              <a:rPr lang="en-US" altLang="zh-CN" dirty="0"/>
              <a:t>") </a:t>
            </a:r>
            <a:r>
              <a:rPr lang="zh-CN" altLang="en-US" dirty="0"/>
              <a:t>转换成列表</a:t>
            </a:r>
            <a:br>
              <a:rPr lang="zh-CN" altLang="en-US" dirty="0"/>
            </a:br>
            <a:r>
              <a:rPr lang="en-US" altLang="zh-CN" dirty="0"/>
              <a:t>d. </a:t>
            </a:r>
            <a:r>
              <a:rPr lang="zh-CN" altLang="en-US" dirty="0"/>
              <a:t>将列表 </a:t>
            </a:r>
            <a:r>
              <a:rPr lang="en-US" altLang="zh-CN" dirty="0" err="1" smtClean="0"/>
              <a:t>lst</a:t>
            </a:r>
            <a:r>
              <a:rPr lang="en-US" altLang="zh-CN" dirty="0" smtClean="0"/>
              <a:t>=["</a:t>
            </a:r>
            <a:r>
              <a:rPr lang="en-US" altLang="zh-CN" dirty="0" err="1"/>
              <a:t>alex</a:t>
            </a:r>
            <a:r>
              <a:rPr lang="en-US" altLang="zh-CN" dirty="0"/>
              <a:t>","seven"] </a:t>
            </a:r>
            <a:r>
              <a:rPr lang="zh-CN" altLang="en-US" dirty="0"/>
              <a:t>转换成字典且字典的 </a:t>
            </a:r>
            <a:r>
              <a:rPr lang="en-US" altLang="zh-CN" dirty="0"/>
              <a:t>key </a:t>
            </a:r>
            <a:r>
              <a:rPr lang="zh-CN" altLang="en-US" dirty="0"/>
              <a:t>按照 </a:t>
            </a:r>
            <a:r>
              <a:rPr lang="en-US" altLang="zh-CN" dirty="0"/>
              <a:t>10 </a:t>
            </a:r>
            <a:r>
              <a:rPr lang="zh-CN" altLang="en-US" dirty="0"/>
              <a:t>开始向后递增</a:t>
            </a:r>
            <a:endParaRPr lang="zh-CN" altLang="zh-CN" dirty="0"/>
          </a:p>
        </p:txBody>
      </p:sp>
      <p:sp>
        <p:nvSpPr>
          <p:cNvPr id="8" name="矩形 7"/>
          <p:cNvSpPr/>
          <p:nvPr/>
        </p:nvSpPr>
        <p:spPr>
          <a:xfrm>
            <a:off x="6629400" y="6172200"/>
            <a:ext cx="2302297" cy="400110"/>
          </a:xfrm>
          <a:prstGeom prst="rect">
            <a:avLst/>
          </a:prstGeom>
        </p:spPr>
        <p:txBody>
          <a:bodyPr wrap="none">
            <a:spAutoFit/>
          </a:bodyPr>
          <a:lstStyle/>
          <a:p>
            <a:r>
              <a:rPr lang="zh-CN" altLang="en-US" dirty="0" smtClean="0">
                <a:solidFill>
                  <a:srgbClr val="C00000"/>
                </a:solidFill>
              </a:rPr>
              <a:t>11</a:t>
            </a:r>
            <a:r>
              <a:rPr lang="en-US" altLang="zh-CN" dirty="0" smtClean="0">
                <a:solidFill>
                  <a:srgbClr val="C00000"/>
                </a:solidFill>
              </a:rPr>
              <a:t>_</a:t>
            </a:r>
            <a:r>
              <a:rPr lang="en-US" altLang="zh-CN" dirty="0" err="1" smtClean="0">
                <a:solidFill>
                  <a:srgbClr val="C00000"/>
                </a:solidFill>
              </a:rPr>
              <a:t>class_exc</a:t>
            </a:r>
            <a:r>
              <a:rPr lang="zh-CN" altLang="en-US" dirty="0" smtClean="0">
                <a:solidFill>
                  <a:srgbClr val="C00000"/>
                </a:solidFill>
              </a:rPr>
              <a:t>.</a:t>
            </a:r>
            <a:r>
              <a:rPr lang="zh-CN" altLang="en-US" dirty="0">
                <a:solidFill>
                  <a:srgbClr val="C00000"/>
                </a:solidFill>
              </a:rPr>
              <a:t>py</a:t>
            </a:r>
          </a:p>
        </p:txBody>
      </p:sp>
      <p:pic>
        <p:nvPicPr>
          <p:cNvPr id="9" name="图片 8"/>
          <p:cNvPicPr>
            <a:picLocks noChangeAspect="1"/>
          </p:cNvPicPr>
          <p:nvPr/>
        </p:nvPicPr>
        <p:blipFill>
          <a:blip r:embed="rId3"/>
          <a:stretch>
            <a:fillRect/>
          </a:stretch>
        </p:blipFill>
        <p:spPr>
          <a:xfrm>
            <a:off x="5943600" y="1447800"/>
            <a:ext cx="2514600" cy="609601"/>
          </a:xfrm>
          <a:prstGeom prst="rect">
            <a:avLst/>
          </a:prstGeom>
        </p:spPr>
      </p:pic>
      <p:sp>
        <p:nvSpPr>
          <p:cNvPr id="3" name="Rectangle 1"/>
          <p:cNvSpPr>
            <a:spLocks noChangeArrowheads="1"/>
          </p:cNvSpPr>
          <p:nvPr/>
        </p:nvSpPr>
        <p:spPr bwMode="auto">
          <a:xfrm>
            <a:off x="304800" y="3260467"/>
            <a:ext cx="30480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000000"/>
                </a:solidFill>
                <a:effectLst/>
                <a:latin typeface="宋体" panose="02010600030101010101" pitchFamily="2" charset="-122"/>
              </a:rPr>
              <a:t>s = </a:t>
            </a:r>
            <a:r>
              <a:rPr kumimoji="0" lang="zh-CN" altLang="zh-CN" sz="2400" b="1" i="0" u="none" strike="noStrike" cap="none" normalizeH="0" baseline="0" dirty="0" smtClean="0">
                <a:ln>
                  <a:noFill/>
                </a:ln>
                <a:solidFill>
                  <a:srgbClr val="008080"/>
                </a:solidFill>
                <a:effectLst/>
                <a:latin typeface="宋体" panose="02010600030101010101" pitchFamily="2" charset="-122"/>
              </a:rPr>
              <a:t>"alex"</a:t>
            </a:r>
            <a:br>
              <a:rPr kumimoji="0" lang="zh-CN" altLang="zh-CN" sz="2400" b="1" i="0" u="none" strike="noStrike" cap="none" normalizeH="0" baseline="0" dirty="0" smtClean="0">
                <a:ln>
                  <a:noFill/>
                </a:ln>
                <a:solidFill>
                  <a:srgbClr val="00808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print(list(s))</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print(tuple(s))</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228600" y="4495800"/>
            <a:ext cx="342900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000000"/>
                </a:solidFill>
                <a:effectLst/>
                <a:latin typeface="宋体" panose="02010600030101010101" pitchFamily="2" charset="-122"/>
              </a:rPr>
              <a:t>lst=[</a:t>
            </a:r>
            <a:r>
              <a:rPr kumimoji="0" lang="zh-CN" altLang="zh-CN" sz="2400" b="1" i="0" u="none" strike="noStrike" cap="none" normalizeH="0" baseline="0" dirty="0" smtClean="0">
                <a:ln>
                  <a:noFill/>
                </a:ln>
                <a:solidFill>
                  <a:srgbClr val="008080"/>
                </a:solidFill>
                <a:effectLst/>
                <a:latin typeface="宋体" panose="02010600030101010101" pitchFamily="2" charset="-122"/>
              </a:rPr>
              <a:t>"alex"</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1" i="0" u="none" strike="noStrike" cap="none" normalizeH="0" baseline="0" dirty="0" smtClean="0">
                <a:ln>
                  <a:noFill/>
                </a:ln>
                <a:solidFill>
                  <a:srgbClr val="008080"/>
                </a:solidFill>
                <a:effectLst/>
                <a:latin typeface="宋体" panose="02010600030101010101" pitchFamily="2" charset="-122"/>
              </a:rPr>
              <a:t>"seven"</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print(tuple(lst))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304800" y="5486400"/>
            <a:ext cx="327660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000000"/>
                </a:solidFill>
                <a:effectLst/>
                <a:latin typeface="宋体" panose="02010600030101010101" pitchFamily="2" charset="-122"/>
              </a:rPr>
              <a:t>tu</a:t>
            </a:r>
            <a:r>
              <a:rPr kumimoji="0" lang="en-US" altLang="zh-CN" sz="2400" b="0" i="0" u="none" strike="noStrike" cap="none" normalizeH="0" baseline="0" dirty="0" smtClean="0">
                <a:ln>
                  <a:noFill/>
                </a:ln>
                <a:solidFill>
                  <a:srgbClr val="000000"/>
                </a:solidFill>
                <a:effectLst/>
                <a:latin typeface="宋体" panose="02010600030101010101" pitchFamily="2" charset="-122"/>
              </a:rPr>
              <a:t>p</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1" i="0" u="none" strike="noStrike" cap="none" normalizeH="0" baseline="0" dirty="0" smtClean="0">
                <a:ln>
                  <a:noFill/>
                </a:ln>
                <a:solidFill>
                  <a:srgbClr val="008080"/>
                </a:solidFill>
                <a:effectLst/>
                <a:latin typeface="宋体" panose="02010600030101010101" pitchFamily="2" charset="-122"/>
              </a:rPr>
              <a:t>'Alex'</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1" i="0" u="none" strike="noStrike" cap="none" normalizeH="0" baseline="0" dirty="0" smtClean="0">
                <a:ln>
                  <a:noFill/>
                </a:ln>
                <a:solidFill>
                  <a:srgbClr val="008080"/>
                </a:solidFill>
                <a:effectLst/>
                <a:latin typeface="宋体" panose="02010600030101010101" pitchFamily="2" charset="-122"/>
              </a:rPr>
              <a:t>"seven"</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print(list(tu</a:t>
            </a:r>
            <a:r>
              <a:rPr kumimoji="0" lang="en-US" altLang="zh-CN" sz="2400" b="0" i="0" u="none" strike="noStrike" cap="none" normalizeH="0" baseline="0" dirty="0" smtClean="0">
                <a:ln>
                  <a:noFill/>
                </a:ln>
                <a:solidFill>
                  <a:srgbClr val="000000"/>
                </a:solidFill>
                <a:effectLst/>
                <a:latin typeface="宋体" panose="02010600030101010101" pitchFamily="2" charset="-122"/>
              </a:rPr>
              <a:t>p</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3962400" y="3461266"/>
            <a:ext cx="50292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rgbClr val="000000"/>
                </a:solidFill>
                <a:effectLst/>
                <a:latin typeface="宋体" panose="02010600030101010101" pitchFamily="2" charset="-122"/>
              </a:rPr>
              <a:t>lst=[</a:t>
            </a:r>
            <a:r>
              <a:rPr kumimoji="0" lang="zh-CN" altLang="zh-CN" sz="2400" b="1" i="0" u="none" strike="noStrike" cap="none" normalizeH="0" baseline="0" smtClean="0">
                <a:ln>
                  <a:noFill/>
                </a:ln>
                <a:solidFill>
                  <a:srgbClr val="008080"/>
                </a:solidFill>
                <a:effectLst/>
                <a:latin typeface="宋体" panose="02010600030101010101" pitchFamily="2" charset="-122"/>
              </a:rPr>
              <a:t>"alex"</a:t>
            </a:r>
            <a:r>
              <a:rPr kumimoji="0" lang="zh-CN" altLang="zh-CN" sz="2400" b="0" i="0" u="none" strike="noStrike" cap="none" normalizeH="0" baseline="0" smtClean="0">
                <a:ln>
                  <a:noFill/>
                </a:ln>
                <a:solidFill>
                  <a:srgbClr val="000000"/>
                </a:solidFill>
                <a:effectLst/>
                <a:latin typeface="宋体" panose="02010600030101010101" pitchFamily="2" charset="-122"/>
              </a:rPr>
              <a:t>,</a:t>
            </a:r>
            <a:r>
              <a:rPr kumimoji="0" lang="zh-CN" altLang="zh-CN" sz="2400" b="1" i="0" u="none" strike="noStrike" cap="none" normalizeH="0" baseline="0" smtClean="0">
                <a:ln>
                  <a:noFill/>
                </a:ln>
                <a:solidFill>
                  <a:srgbClr val="008080"/>
                </a:solidFill>
                <a:effectLst/>
                <a:latin typeface="宋体" panose="02010600030101010101" pitchFamily="2" charset="-122"/>
              </a:rPr>
              <a:t>"seven"</a:t>
            </a:r>
            <a:r>
              <a:rPr kumimoji="0" lang="zh-CN" altLang="zh-CN" sz="2400" b="0" i="0" u="none" strike="noStrike" cap="none" normalizeH="0" baseline="0" smtClean="0">
                <a:ln>
                  <a:noFill/>
                </a:ln>
                <a:solidFill>
                  <a:srgbClr val="000000"/>
                </a:solidFill>
                <a:effectLst/>
                <a:latin typeface="宋体" panose="02010600030101010101" pitchFamily="2" charset="-122"/>
              </a:rPr>
              <a:t>]</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0" i="0" u="none" strike="noStrike" cap="none" normalizeH="0" baseline="0" smtClean="0">
                <a:ln>
                  <a:noFill/>
                </a:ln>
                <a:solidFill>
                  <a:srgbClr val="000000"/>
                </a:solidFill>
                <a:effectLst/>
                <a:latin typeface="宋体" panose="02010600030101010101" pitchFamily="2" charset="-122"/>
              </a:rPr>
              <a:t>lst_dic = {}</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1" i="0" u="none" strike="noStrike" cap="none" normalizeH="0" baseline="0" smtClean="0">
                <a:ln>
                  <a:noFill/>
                </a:ln>
                <a:solidFill>
                  <a:srgbClr val="000080"/>
                </a:solidFill>
                <a:effectLst/>
                <a:latin typeface="宋体" panose="02010600030101010101" pitchFamily="2" charset="-122"/>
              </a:rPr>
              <a:t>for </a:t>
            </a:r>
            <a:r>
              <a:rPr kumimoji="0" lang="zh-CN" altLang="zh-CN" sz="2400" b="0" i="0" u="none" strike="noStrike" cap="none" normalizeH="0" baseline="0" smtClean="0">
                <a:ln>
                  <a:noFill/>
                </a:ln>
                <a:solidFill>
                  <a:srgbClr val="000000"/>
                </a:solidFill>
                <a:effectLst/>
                <a:latin typeface="宋体" panose="02010600030101010101" pitchFamily="2" charset="-122"/>
              </a:rPr>
              <a:t>k,v </a:t>
            </a:r>
            <a:r>
              <a:rPr kumimoji="0" lang="zh-CN" altLang="zh-CN" sz="2400" b="1" i="0" u="none" strike="noStrike" cap="none" normalizeH="0" baseline="0" smtClean="0">
                <a:ln>
                  <a:noFill/>
                </a:ln>
                <a:solidFill>
                  <a:srgbClr val="000080"/>
                </a:solidFill>
                <a:effectLst/>
                <a:latin typeface="宋体" panose="02010600030101010101" pitchFamily="2" charset="-122"/>
              </a:rPr>
              <a:t>in </a:t>
            </a:r>
            <a:r>
              <a:rPr kumimoji="0" lang="zh-CN" altLang="zh-CN" sz="2400" b="0" i="0" u="none" strike="noStrike" cap="none" normalizeH="0" baseline="0" smtClean="0">
                <a:ln>
                  <a:noFill/>
                </a:ln>
                <a:solidFill>
                  <a:srgbClr val="000000"/>
                </a:solidFill>
                <a:effectLst/>
                <a:latin typeface="宋体" panose="02010600030101010101" pitchFamily="2" charset="-122"/>
              </a:rPr>
              <a:t>enumerate(lst,</a:t>
            </a:r>
            <a:r>
              <a:rPr kumimoji="0" lang="zh-CN" altLang="zh-CN" sz="2400" b="0" i="0" u="none" strike="noStrike" cap="none" normalizeH="0" baseline="0" smtClean="0">
                <a:ln>
                  <a:noFill/>
                </a:ln>
                <a:solidFill>
                  <a:srgbClr val="0000FF"/>
                </a:solidFill>
                <a:effectLst/>
                <a:latin typeface="宋体" panose="02010600030101010101" pitchFamily="2" charset="-122"/>
              </a:rPr>
              <a:t>10</a:t>
            </a:r>
            <a:r>
              <a:rPr kumimoji="0" lang="zh-CN" altLang="zh-CN" sz="2400" b="0" i="0" u="none" strike="noStrike" cap="none" normalizeH="0" baseline="0" smtClean="0">
                <a:ln>
                  <a:noFill/>
                </a:ln>
                <a:solidFill>
                  <a:srgbClr val="000000"/>
                </a:solidFill>
                <a:effectLst/>
                <a:latin typeface="宋体" panose="02010600030101010101" pitchFamily="2" charset="-122"/>
              </a:rPr>
              <a:t>):</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0" i="0" u="none" strike="noStrike" cap="none" normalizeH="0" baseline="0" smtClean="0">
                <a:ln>
                  <a:noFill/>
                </a:ln>
                <a:solidFill>
                  <a:srgbClr val="000000"/>
                </a:solidFill>
                <a:effectLst/>
                <a:latin typeface="宋体" panose="02010600030101010101" pitchFamily="2" charset="-122"/>
              </a:rPr>
              <a:t>    lst_dic[k] = v</a:t>
            </a:r>
            <a:br>
              <a:rPr kumimoji="0" lang="zh-CN" altLang="zh-CN" sz="2400" b="0" i="0" u="none" strike="noStrike" cap="none" normalizeH="0" baseline="0" smtClean="0">
                <a:ln>
                  <a:noFill/>
                </a:ln>
                <a:solidFill>
                  <a:srgbClr val="000000"/>
                </a:solidFill>
                <a:effectLst/>
                <a:latin typeface="宋体" panose="02010600030101010101" pitchFamily="2" charset="-122"/>
              </a:rPr>
            </a:br>
            <a:r>
              <a:rPr kumimoji="0" lang="zh-CN" altLang="zh-CN" sz="2400" b="0" i="0" u="none" strike="noStrike" cap="none" normalizeH="0" baseline="0" smtClean="0">
                <a:ln>
                  <a:noFill/>
                </a:ln>
                <a:solidFill>
                  <a:srgbClr val="000000"/>
                </a:solidFill>
                <a:effectLst/>
                <a:latin typeface="宋体" panose="02010600030101010101" pitchFamily="2" charset="-122"/>
              </a:rPr>
              <a:t>print(lst_dic)</a:t>
            </a:r>
            <a:endParaRPr kumimoji="0" lang="zh-CN" altLang="zh-CN"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2875053"/>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11</a:t>
            </a:r>
            <a:r>
              <a:rPr lang="zh-CN" altLang="en-US" dirty="0" smtClean="0"/>
              <a:t>讲（</a:t>
            </a:r>
            <a:r>
              <a:rPr lang="en-US" altLang="zh-CN" dirty="0"/>
              <a:t>4</a:t>
            </a:r>
            <a:r>
              <a:rPr lang="zh-CN" altLang="en-US" dirty="0" smtClean="0">
                <a:ea typeface="宋体" panose="02010600030101010101" pitchFamily="2" charset="-122"/>
              </a:rPr>
              <a:t>）集合</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55</a:t>
            </a:fld>
            <a:endParaRPr lang="en-US" altLang="zh-CN"/>
          </a:p>
        </p:txBody>
      </p:sp>
    </p:spTree>
    <p:extLst>
      <p:ext uri="{BB962C8B-B14F-4D97-AF65-F5344CB8AC3E}">
        <p14:creationId xmlns:p14="http://schemas.microsoft.com/office/powerpoint/2010/main" val="4019811714"/>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ea typeface="宋体" charset="-122"/>
              </a:rPr>
              <a:t>集合的基本</a:t>
            </a:r>
            <a:r>
              <a:rPr lang="zh-CN" altLang="en-US" dirty="0">
                <a:ea typeface="宋体" charset="-122"/>
              </a:rPr>
              <a:t>操作符</a:t>
            </a:r>
            <a:endParaRPr lang="zh-CN" altLang="en-US" dirty="0" smtClean="0">
              <a:ea typeface="宋体" charset="-122"/>
            </a:endParaRPr>
          </a:p>
        </p:txBody>
      </p:sp>
      <p:sp>
        <p:nvSpPr>
          <p:cNvPr id="8" name="内容占位符 2"/>
          <p:cNvSpPr>
            <a:spLocks noGrp="1"/>
          </p:cNvSpPr>
          <p:nvPr>
            <p:ph idx="1"/>
          </p:nvPr>
        </p:nvSpPr>
        <p:spPr>
          <a:xfrm>
            <a:off x="226506" y="1052736"/>
            <a:ext cx="8809990" cy="2837180"/>
          </a:xfrm>
        </p:spPr>
        <p:txBody>
          <a:bodyPr/>
          <a:lstStyle/>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1</a:t>
            </a:r>
            <a:r>
              <a:rPr lang="zh-CN" altLang="en-US" sz="2400" dirty="0" smtClean="0">
                <a:latin typeface="黑体" panose="02010609060101010101" pitchFamily="49" charset="-122"/>
                <a:ea typeface="黑体" panose="02010609060101010101" pitchFamily="49" charset="-122"/>
                <a:sym typeface="+mn-ea"/>
              </a:rPr>
              <a:t>、比较运算：</a:t>
            </a:r>
            <a:r>
              <a:rPr lang="zh-CN" altLang="en-US" sz="2400" dirty="0" smtClean="0">
                <a:ea typeface="宋体" charset="-122"/>
              </a:rPr>
              <a:t>相等、子集和超集</a:t>
            </a:r>
            <a:r>
              <a:rPr lang="en-US" altLang="zh-CN" sz="2400" dirty="0" smtClean="0">
                <a:ea typeface="宋体" charset="-122"/>
              </a:rPr>
              <a:t>(==, !=,  &lt;, &lt;=,  &gt; &gt;=)</a:t>
            </a:r>
            <a:endParaRPr lang="en-US" altLang="zh-CN" sz="2400" dirty="0" smtClean="0">
              <a:latin typeface="黑体" panose="02010609060101010101" pitchFamily="49" charset="-122"/>
              <a:ea typeface="黑体" panose="02010609060101010101" pitchFamily="49" charset="-122"/>
            </a:endParaRPr>
          </a:p>
          <a:p>
            <a:pPr marL="233680" lvl="1">
              <a:lnSpc>
                <a:spcPct val="150000"/>
              </a:lnSpc>
              <a:spcBef>
                <a:spcPts val="300"/>
              </a:spcBef>
              <a:spcAft>
                <a:spcPts val="300"/>
              </a:spcAft>
              <a:buClr>
                <a:srgbClr val="808080"/>
              </a:buClr>
              <a:buSzPct val="60000"/>
            </a:pPr>
            <a:endParaRPr lang="en-US" altLang="zh-CN" sz="2400" dirty="0" smtClean="0">
              <a:latin typeface="黑体" panose="02010609060101010101" pitchFamily="49" charset="-122"/>
              <a:ea typeface="黑体" panose="02010609060101010101" pitchFamily="49" charset="-122"/>
              <a:sym typeface="+mn-ea"/>
            </a:endParaRPr>
          </a:p>
          <a:p>
            <a:pPr marL="233680" lvl="1">
              <a:lnSpc>
                <a:spcPct val="150000"/>
              </a:lnSpc>
              <a:spcBef>
                <a:spcPts val="300"/>
              </a:spcBef>
              <a:spcAft>
                <a:spcPts val="300"/>
              </a:spcAft>
              <a:buClr>
                <a:srgbClr val="808080"/>
              </a:buClr>
              <a:buSzPct val="60000"/>
            </a:pPr>
            <a:r>
              <a:rPr lang="en-US" altLang="zh-CN" sz="2400" dirty="0" smtClean="0">
                <a:latin typeface="黑体" panose="02010609060101010101" pitchFamily="49" charset="-122"/>
                <a:ea typeface="黑体" panose="02010609060101010101" pitchFamily="49" charset="-122"/>
                <a:sym typeface="+mn-ea"/>
              </a:rPr>
              <a:t>2</a:t>
            </a:r>
            <a:r>
              <a:rPr lang="zh-CN" altLang="en-US" sz="2400" dirty="0" smtClean="0">
                <a:latin typeface="黑体" panose="02010609060101010101" pitchFamily="49" charset="-122"/>
                <a:ea typeface="黑体" panose="02010609060101010101" pitchFamily="49" charset="-122"/>
                <a:sym typeface="+mn-ea"/>
              </a:rPr>
              <a:t>、集合运算：</a:t>
            </a:r>
            <a:r>
              <a:rPr lang="zh-CN" altLang="en-US" sz="2400" dirty="0">
                <a:ea typeface="宋体" charset="-122"/>
              </a:rPr>
              <a:t>交、并、差、对称差</a:t>
            </a:r>
            <a:endParaRPr lang="en-US" altLang="zh-CN" sz="2400" dirty="0">
              <a:ea typeface="宋体" charset="-122"/>
            </a:endParaRPr>
          </a:p>
          <a:p>
            <a:pPr marL="233680" lvl="1">
              <a:lnSpc>
                <a:spcPct val="150000"/>
              </a:lnSpc>
              <a:spcBef>
                <a:spcPts val="300"/>
              </a:spcBef>
              <a:spcAft>
                <a:spcPts val="300"/>
              </a:spcAft>
              <a:buClr>
                <a:srgbClr val="808080"/>
              </a:buClr>
              <a:buSzPct val="60000"/>
            </a:pPr>
            <a:endParaRPr lang="en-US" altLang="zh-CN" sz="2400" dirty="0" smtClean="0">
              <a:latin typeface="黑体" panose="02010609060101010101" pitchFamily="49" charset="-122"/>
              <a:ea typeface="黑体" panose="02010609060101010101" pitchFamily="49"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496" y="1719874"/>
            <a:ext cx="7130380" cy="493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096" y="3152025"/>
            <a:ext cx="7282780" cy="494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43225" y="3822551"/>
            <a:ext cx="13239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84725" y="3768576"/>
            <a:ext cx="13049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27125" y="3774926"/>
            <a:ext cx="13144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38925" y="3781276"/>
            <a:ext cx="12858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1"/>
          <p:cNvSpPr>
            <a:spLocks noChangeArrowheads="1"/>
          </p:cNvSpPr>
          <p:nvPr/>
        </p:nvSpPr>
        <p:spPr bwMode="auto">
          <a:xfrm>
            <a:off x="1376363" y="4608364"/>
            <a:ext cx="833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交</a:t>
            </a:r>
            <a:r>
              <a:rPr lang="en-US" altLang="zh-CN"/>
              <a:t>: &amp;</a:t>
            </a:r>
            <a:endParaRPr lang="zh-CN" altLang="en-US"/>
          </a:p>
        </p:txBody>
      </p:sp>
      <p:sp>
        <p:nvSpPr>
          <p:cNvPr id="12" name="矩形 13"/>
          <p:cNvSpPr>
            <a:spLocks noChangeArrowheads="1"/>
          </p:cNvSpPr>
          <p:nvPr/>
        </p:nvSpPr>
        <p:spPr bwMode="auto">
          <a:xfrm>
            <a:off x="3197225" y="4613126"/>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并</a:t>
            </a:r>
            <a:r>
              <a:rPr lang="en-US" altLang="zh-CN"/>
              <a:t>: |</a:t>
            </a:r>
            <a:endParaRPr lang="zh-CN" altLang="en-US"/>
          </a:p>
        </p:txBody>
      </p:sp>
      <p:sp>
        <p:nvSpPr>
          <p:cNvPr id="13" name="矩形 14"/>
          <p:cNvSpPr>
            <a:spLocks noChangeArrowheads="1"/>
          </p:cNvSpPr>
          <p:nvPr/>
        </p:nvSpPr>
        <p:spPr bwMode="auto">
          <a:xfrm>
            <a:off x="5054600" y="4606776"/>
            <a:ext cx="76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差</a:t>
            </a:r>
            <a:r>
              <a:rPr lang="en-US" altLang="zh-CN"/>
              <a:t>: -</a:t>
            </a:r>
            <a:endParaRPr lang="zh-CN" altLang="en-US"/>
          </a:p>
        </p:txBody>
      </p:sp>
      <p:sp>
        <p:nvSpPr>
          <p:cNvPr id="14" name="矩形 15"/>
          <p:cNvSpPr>
            <a:spLocks noChangeArrowheads="1"/>
          </p:cNvSpPr>
          <p:nvPr/>
        </p:nvSpPr>
        <p:spPr bwMode="auto">
          <a:xfrm>
            <a:off x="6705600" y="4606776"/>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对称差</a:t>
            </a:r>
            <a:r>
              <a:rPr lang="en-US" altLang="zh-CN"/>
              <a:t>: ^</a:t>
            </a:r>
            <a:endParaRPr lang="zh-CN" altLang="en-US"/>
          </a:p>
        </p:txBody>
      </p:sp>
    </p:spTree>
    <p:extLst>
      <p:ext uri="{BB962C8B-B14F-4D97-AF65-F5344CB8AC3E}">
        <p14:creationId xmlns:p14="http://schemas.microsoft.com/office/powerpoint/2010/main" val="930775000"/>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ea typeface="宋体" charset="-122"/>
              </a:rPr>
              <a:t>集合的基本操作</a:t>
            </a:r>
          </a:p>
        </p:txBody>
      </p:sp>
      <p:graphicFrame>
        <p:nvGraphicFramePr>
          <p:cNvPr id="7" name="object 27"/>
          <p:cNvGraphicFramePr>
            <a:graphicFrameLocks noGrp="1"/>
          </p:cNvGraphicFramePr>
          <p:nvPr>
            <p:extLst/>
          </p:nvPr>
        </p:nvGraphicFramePr>
        <p:xfrm>
          <a:off x="251520" y="1268760"/>
          <a:ext cx="8640960" cy="4968553"/>
        </p:xfrm>
        <a:graphic>
          <a:graphicData uri="http://schemas.openxmlformats.org/drawingml/2006/table">
            <a:tbl>
              <a:tblPr firstRow="1" bandRow="1">
                <a:tableStyleId>{2D5ABB26-0587-4C30-8999-92F81FD0307C}</a:tableStyleId>
              </a:tblPr>
              <a:tblGrid>
                <a:gridCol w="3203194">
                  <a:extLst>
                    <a:ext uri="{9D8B030D-6E8A-4147-A177-3AD203B41FA5}">
                      <a16:colId xmlns:a16="http://schemas.microsoft.com/office/drawing/2014/main" val="20000"/>
                    </a:ext>
                  </a:extLst>
                </a:gridCol>
                <a:gridCol w="5437766">
                  <a:extLst>
                    <a:ext uri="{9D8B030D-6E8A-4147-A177-3AD203B41FA5}">
                      <a16:colId xmlns:a16="http://schemas.microsoft.com/office/drawing/2014/main" val="20001"/>
                    </a:ext>
                  </a:extLst>
                </a:gridCol>
              </a:tblGrid>
              <a:tr h="354944">
                <a:tc>
                  <a:txBody>
                    <a:bodyPr/>
                    <a:lstStyle/>
                    <a:p>
                      <a:pPr marL="6350" algn="ctr">
                        <a:lnSpc>
                          <a:spcPct val="100000"/>
                        </a:lnSpc>
                      </a:pPr>
                      <a:r>
                        <a:rPr sz="1400" dirty="0" smtClean="0">
                          <a:latin typeface="Adobe 黑体 Std R"/>
                          <a:cs typeface="Adobe 黑体 Std R"/>
                        </a:rPr>
                        <a:t>操作符</a:t>
                      </a:r>
                      <a:endParaRPr sz="1400">
                        <a:latin typeface="Adobe 黑体 Std R"/>
                        <a:cs typeface="Adobe 黑体 Std R"/>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R="3175" algn="ctr">
                        <a:lnSpc>
                          <a:spcPct val="100000"/>
                        </a:lnSpc>
                      </a:pPr>
                      <a:r>
                        <a:rPr sz="1400" dirty="0" smtClean="0">
                          <a:latin typeface="Adobe 黑体 Std R"/>
                          <a:cs typeface="Adobe 黑体 Std R"/>
                        </a:rPr>
                        <a:t>描述</a:t>
                      </a:r>
                      <a:endParaRPr sz="1400">
                        <a:latin typeface="Adobe 黑体 Std R"/>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D9D9D9"/>
                    </a:solidFill>
                  </a:tcPr>
                </a:tc>
                <a:extLst>
                  <a:ext uri="{0D108BD9-81ED-4DB2-BD59-A6C34878D82A}">
                    <a16:rowId xmlns:a16="http://schemas.microsoft.com/office/drawing/2014/main" val="10000"/>
                  </a:ext>
                </a:extLst>
              </a:tr>
              <a:tr h="354779">
                <a:tc>
                  <a:txBody>
                    <a:bodyPr/>
                    <a:lstStyle/>
                    <a:p>
                      <a:pPr marL="622300">
                        <a:lnSpc>
                          <a:spcPct val="100000"/>
                        </a:lnSpc>
                      </a:pPr>
                      <a:r>
                        <a:rPr sz="1400" dirty="0" smtClean="0">
                          <a:latin typeface="Times New Roman"/>
                          <a:cs typeface="Times New Roman"/>
                        </a:rPr>
                        <a:t>S</a:t>
                      </a:r>
                      <a:r>
                        <a:rPr sz="1400" spc="-10" dirty="0" smtClean="0">
                          <a:latin typeface="Times New Roman"/>
                          <a:cs typeface="Times New Roman"/>
                        </a:rPr>
                        <a:t> </a:t>
                      </a:r>
                      <a:r>
                        <a:rPr sz="1400" spc="0" dirty="0" smtClean="0">
                          <a:latin typeface="Times New Roman"/>
                          <a:cs typeface="Times New Roman"/>
                        </a:rPr>
                        <a:t>–</a:t>
                      </a:r>
                      <a:r>
                        <a:rPr sz="1400" spc="-25" dirty="0" smtClean="0">
                          <a:latin typeface="Times New Roman"/>
                          <a:cs typeface="Times New Roman"/>
                        </a:rPr>
                        <a:t> </a:t>
                      </a:r>
                      <a:r>
                        <a:rPr sz="1400" spc="0" dirty="0" smtClean="0">
                          <a:latin typeface="Times New Roman"/>
                          <a:cs typeface="Times New Roman"/>
                        </a:rPr>
                        <a:t>T</a:t>
                      </a:r>
                      <a:r>
                        <a:rPr sz="1400" spc="-15" dirty="0" smtClean="0">
                          <a:latin typeface="Times New Roman"/>
                          <a:cs typeface="Times New Roman"/>
                        </a:rPr>
                        <a:t> </a:t>
                      </a:r>
                      <a:r>
                        <a:rPr sz="1400" spc="0" dirty="0" smtClean="0">
                          <a:latin typeface="Adobe 黑体 Std R"/>
                          <a:cs typeface="Adobe 黑体 Std R"/>
                        </a:rPr>
                        <a:t>或</a:t>
                      </a:r>
                      <a:r>
                        <a:rPr sz="1400" spc="5" dirty="0" smtClean="0">
                          <a:latin typeface="Adobe 黑体 Std R"/>
                          <a:cs typeface="Adobe 黑体 Std R"/>
                        </a:rPr>
                        <a:t> </a:t>
                      </a:r>
                      <a:r>
                        <a:rPr sz="1400" spc="0" dirty="0" smtClean="0">
                          <a:latin typeface="Calibri"/>
                          <a:cs typeface="Calibri"/>
                        </a:rPr>
                        <a:t>S.di</a:t>
                      </a:r>
                      <a:r>
                        <a:rPr sz="1400" spc="-10" dirty="0" smtClean="0">
                          <a:latin typeface="Calibri"/>
                          <a:cs typeface="Calibri"/>
                        </a:rPr>
                        <a:t>f</a:t>
                      </a:r>
                      <a:r>
                        <a:rPr sz="1400" spc="-20" dirty="0" smtClean="0">
                          <a:latin typeface="Calibri"/>
                          <a:cs typeface="Calibri"/>
                        </a:rPr>
                        <a:t>f</a:t>
                      </a:r>
                      <a:r>
                        <a:rPr sz="1400" spc="0" dirty="0" smtClean="0">
                          <a:latin typeface="Calibri"/>
                          <a:cs typeface="Calibri"/>
                        </a:rPr>
                        <a:t>e</a:t>
                      </a:r>
                      <a:r>
                        <a:rPr sz="1400" spc="-20" dirty="0" smtClean="0">
                          <a:latin typeface="Calibri"/>
                          <a:cs typeface="Calibri"/>
                        </a:rPr>
                        <a:t>r</a:t>
                      </a:r>
                      <a:r>
                        <a:rPr sz="1400" spc="0" dirty="0" smtClean="0">
                          <a:latin typeface="Calibri"/>
                          <a:cs typeface="Calibri"/>
                        </a:rPr>
                        <a:t>e</a:t>
                      </a:r>
                      <a:r>
                        <a:rPr sz="1400" spc="-5" dirty="0" smtClean="0">
                          <a:latin typeface="Calibri"/>
                          <a:cs typeface="Calibri"/>
                        </a:rPr>
                        <a:t>nc</a:t>
                      </a:r>
                      <a:r>
                        <a:rPr sz="1400" spc="0" dirty="0" smtClean="0">
                          <a:latin typeface="Calibri"/>
                          <a:cs typeface="Calibri"/>
                        </a:rPr>
                        <a:t>e(T)</a:t>
                      </a:r>
                      <a:endParaRPr sz="1400">
                        <a:latin typeface="Calibri"/>
                        <a:cs typeface="Calibri"/>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返回一个新集合，包括在集合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中但不在集合</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中的元素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54944">
                <a:tc>
                  <a:txBody>
                    <a:bodyPr/>
                    <a:lstStyle/>
                    <a:p>
                      <a:pPr marL="408940">
                        <a:lnSpc>
                          <a:spcPct val="100000"/>
                        </a:lnSpc>
                      </a:pPr>
                      <a:r>
                        <a:rPr sz="1400" dirty="0" smtClean="0">
                          <a:latin typeface="Times New Roman"/>
                          <a:cs typeface="Times New Roman"/>
                        </a:rPr>
                        <a:t>S</a:t>
                      </a:r>
                      <a:r>
                        <a:rPr sz="1400" spc="-5"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S.di</a:t>
                      </a:r>
                      <a:r>
                        <a:rPr sz="1400" spc="-30" dirty="0" smtClean="0">
                          <a:latin typeface="Times New Roman"/>
                          <a:cs typeface="Times New Roman"/>
                        </a:rPr>
                        <a:t>f</a:t>
                      </a:r>
                      <a:r>
                        <a:rPr sz="1400" spc="0" dirty="0" smtClean="0">
                          <a:latin typeface="Times New Roman"/>
                          <a:cs typeface="Times New Roman"/>
                        </a:rPr>
                        <a:t>f</a:t>
                      </a:r>
                      <a:r>
                        <a:rPr sz="1400" spc="-10" dirty="0" smtClean="0">
                          <a:latin typeface="Times New Roman"/>
                          <a:cs typeface="Times New Roman"/>
                        </a:rPr>
                        <a:t>e</a:t>
                      </a:r>
                      <a:r>
                        <a:rPr sz="1400" spc="0" dirty="0" smtClean="0">
                          <a:latin typeface="Times New Roman"/>
                          <a:cs typeface="Times New Roman"/>
                        </a:rPr>
                        <a:t>r</a:t>
                      </a:r>
                      <a:r>
                        <a:rPr sz="1400" spc="-10" dirty="0" smtClean="0">
                          <a:latin typeface="Times New Roman"/>
                          <a:cs typeface="Times New Roman"/>
                        </a:rPr>
                        <a:t>e</a:t>
                      </a:r>
                      <a:r>
                        <a:rPr sz="1400" spc="0" dirty="0" smtClean="0">
                          <a:latin typeface="Times New Roman"/>
                          <a:cs typeface="Times New Roman"/>
                        </a:rPr>
                        <a:t>n</a:t>
                      </a:r>
                      <a:r>
                        <a:rPr sz="1400" spc="-5" dirty="0" smtClean="0">
                          <a:latin typeface="Times New Roman"/>
                          <a:cs typeface="Times New Roman"/>
                        </a:rPr>
                        <a:t>ce</a:t>
                      </a:r>
                      <a:r>
                        <a:rPr sz="1400" spc="0" dirty="0" smtClean="0">
                          <a:latin typeface="Times New Roman"/>
                          <a:cs typeface="Times New Roman"/>
                        </a:rPr>
                        <a:t>_upd</a:t>
                      </a:r>
                      <a:r>
                        <a:rPr sz="1400" spc="-5" dirty="0" smtClean="0">
                          <a:latin typeface="Times New Roman"/>
                          <a:cs typeface="Times New Roman"/>
                        </a:rPr>
                        <a:t>a</a:t>
                      </a:r>
                      <a:r>
                        <a:rPr sz="1400" spc="10" dirty="0" smtClean="0">
                          <a:latin typeface="Times New Roman"/>
                          <a:cs typeface="Times New Roman"/>
                        </a:rPr>
                        <a:t>t</a:t>
                      </a:r>
                      <a:r>
                        <a:rPr sz="1400" spc="-5" dirty="0" smtClean="0">
                          <a:latin typeface="Times New Roman"/>
                          <a:cs typeface="Times New Roman"/>
                        </a:rPr>
                        <a:t>e</a:t>
                      </a:r>
                      <a:r>
                        <a:rPr sz="1400" spc="0" dirty="0" smtClean="0">
                          <a:latin typeface="Times New Roman"/>
                          <a:cs typeface="Times New Roman"/>
                        </a:rPr>
                        <a:t>(</a:t>
                      </a:r>
                      <a:r>
                        <a:rPr sz="1400" spc="5" dirty="0" smtClean="0">
                          <a:latin typeface="Times New Roman"/>
                          <a:cs typeface="Times New Roman"/>
                        </a:rPr>
                        <a:t>T</a:t>
                      </a:r>
                      <a:r>
                        <a:rPr sz="1400" spc="0" dirty="0" smtClean="0">
                          <a:latin typeface="Times New Roman"/>
                          <a:cs typeface="Times New Roman"/>
                        </a:rPr>
                        <a: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更新集合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，包括在集合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中但不在集合</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中的元素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54944">
                <a:tc>
                  <a:txBody>
                    <a:bodyPr/>
                    <a:lstStyle/>
                    <a:p>
                      <a:pPr marL="573405">
                        <a:lnSpc>
                          <a:spcPct val="100000"/>
                        </a:lnSpc>
                      </a:pPr>
                      <a:r>
                        <a:rPr sz="1400" dirty="0" smtClean="0">
                          <a:latin typeface="Times New Roman"/>
                          <a:cs typeface="Times New Roman"/>
                        </a:rPr>
                        <a:t>S</a:t>
                      </a:r>
                      <a:r>
                        <a:rPr sz="1400" spc="-10" dirty="0" smtClean="0">
                          <a:latin typeface="Times New Roman"/>
                          <a:cs typeface="Times New Roman"/>
                        </a:rPr>
                        <a:t> </a:t>
                      </a:r>
                      <a:r>
                        <a:rPr sz="1400" spc="0" dirty="0" smtClean="0">
                          <a:latin typeface="Times New Roman"/>
                          <a:cs typeface="Times New Roman"/>
                        </a:rPr>
                        <a:t>&amp;</a:t>
                      </a:r>
                      <a:r>
                        <a:rPr sz="1400" spc="-10" dirty="0" smtClean="0">
                          <a:latin typeface="Times New Roman"/>
                          <a:cs typeface="Times New Roman"/>
                        </a:rPr>
                        <a:t> </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S.int</a:t>
                      </a:r>
                      <a:r>
                        <a:rPr sz="1400" spc="-5" dirty="0" smtClean="0">
                          <a:latin typeface="Times New Roman"/>
                          <a:cs typeface="Times New Roman"/>
                        </a:rPr>
                        <a:t>e</a:t>
                      </a:r>
                      <a:r>
                        <a:rPr sz="1400" spc="0" dirty="0" smtClean="0">
                          <a:latin typeface="Times New Roman"/>
                          <a:cs typeface="Times New Roman"/>
                        </a:rPr>
                        <a:t>rs</a:t>
                      </a:r>
                      <a:r>
                        <a:rPr sz="1400" spc="-10" dirty="0" smtClean="0">
                          <a:latin typeface="Times New Roman"/>
                          <a:cs typeface="Times New Roman"/>
                        </a:rPr>
                        <a:t>e</a:t>
                      </a:r>
                      <a:r>
                        <a:rPr sz="1400" spc="-5" dirty="0" smtClean="0">
                          <a:latin typeface="Times New Roman"/>
                          <a:cs typeface="Times New Roman"/>
                        </a:rPr>
                        <a:t>c</a:t>
                      </a:r>
                      <a:r>
                        <a:rPr sz="1400" spc="0" dirty="0" smtClean="0">
                          <a:latin typeface="Times New Roman"/>
                          <a:cs typeface="Times New Roman"/>
                        </a:rPr>
                        <a:t>tion(</a:t>
                      </a:r>
                      <a:r>
                        <a:rPr sz="1400" spc="-5" dirty="0" smtClean="0">
                          <a:latin typeface="Times New Roman"/>
                          <a:cs typeface="Times New Roman"/>
                        </a:rPr>
                        <a:t>T</a:t>
                      </a:r>
                      <a:r>
                        <a:rPr sz="1400" spc="0" dirty="0" smtClean="0">
                          <a:latin typeface="Times New Roman"/>
                          <a:cs typeface="Times New Roman"/>
                        </a:rPr>
                        <a: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返回一个新集合，包括同时在集合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中的元素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54943">
                <a:tc>
                  <a:txBody>
                    <a:bodyPr/>
                    <a:lstStyle/>
                    <a:p>
                      <a:pPr marL="326390">
                        <a:lnSpc>
                          <a:spcPct val="100000"/>
                        </a:lnSpc>
                      </a:pPr>
                      <a:r>
                        <a:rPr sz="1400" dirty="0" smtClean="0">
                          <a:latin typeface="Times New Roman"/>
                          <a:cs typeface="Times New Roman"/>
                        </a:rPr>
                        <a:t>S</a:t>
                      </a:r>
                      <a:r>
                        <a:rPr sz="1400" spc="-10" dirty="0" smtClean="0">
                          <a:latin typeface="Times New Roman"/>
                          <a:cs typeface="Times New Roman"/>
                        </a:rPr>
                        <a:t>&amp;</a:t>
                      </a:r>
                      <a:r>
                        <a:rPr sz="1400" spc="-5"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S.int</a:t>
                      </a:r>
                      <a:r>
                        <a:rPr sz="1400" spc="-5" dirty="0" smtClean="0">
                          <a:latin typeface="Times New Roman"/>
                          <a:cs typeface="Times New Roman"/>
                        </a:rPr>
                        <a:t>e</a:t>
                      </a:r>
                      <a:r>
                        <a:rPr sz="1400" spc="0" dirty="0" smtClean="0">
                          <a:latin typeface="Times New Roman"/>
                          <a:cs typeface="Times New Roman"/>
                        </a:rPr>
                        <a:t>rs</a:t>
                      </a:r>
                      <a:r>
                        <a:rPr sz="1400" spc="-10" dirty="0" smtClean="0">
                          <a:latin typeface="Times New Roman"/>
                          <a:cs typeface="Times New Roman"/>
                        </a:rPr>
                        <a:t>e</a:t>
                      </a:r>
                      <a:r>
                        <a:rPr sz="1400" spc="-5" dirty="0" smtClean="0">
                          <a:latin typeface="Times New Roman"/>
                          <a:cs typeface="Times New Roman"/>
                        </a:rPr>
                        <a:t>c</a:t>
                      </a:r>
                      <a:r>
                        <a:rPr sz="1400" spc="0" dirty="0" smtClean="0">
                          <a:latin typeface="Times New Roman"/>
                          <a:cs typeface="Times New Roman"/>
                        </a:rPr>
                        <a:t>tion_upd</a:t>
                      </a:r>
                      <a:r>
                        <a:rPr sz="1400" spc="-5" dirty="0" smtClean="0">
                          <a:latin typeface="Times New Roman"/>
                          <a:cs typeface="Times New Roman"/>
                        </a:rPr>
                        <a:t>a</a:t>
                      </a:r>
                      <a:r>
                        <a:rPr sz="1400" spc="0" dirty="0" smtClean="0">
                          <a:latin typeface="Times New Roman"/>
                          <a:cs typeface="Times New Roman"/>
                        </a:rPr>
                        <a:t>te(T)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更新集合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，包括同时在集合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中的元素。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709723">
                <a:tc>
                  <a:txBody>
                    <a:bodyPr/>
                    <a:lstStyle/>
                    <a:p>
                      <a:pPr marL="335915">
                        <a:lnSpc>
                          <a:spcPct val="100000"/>
                        </a:lnSpc>
                      </a:pPr>
                      <a:r>
                        <a:rPr sz="1400" dirty="0" smtClean="0">
                          <a:latin typeface="Times New Roman"/>
                          <a:cs typeface="Times New Roman"/>
                        </a:rPr>
                        <a:t>S^T</a:t>
                      </a:r>
                      <a:r>
                        <a:rPr sz="1400" dirty="0" smtClean="0">
                          <a:latin typeface="Adobe 黑体 Std R"/>
                          <a:cs typeface="Adobe 黑体 Std R"/>
                        </a:rPr>
                        <a:t>或</a:t>
                      </a:r>
                      <a:r>
                        <a:rPr sz="1400" dirty="0" smtClean="0">
                          <a:latin typeface="Times New Roman"/>
                          <a:cs typeface="Times New Roman"/>
                        </a:rPr>
                        <a:t>s.s</a:t>
                      </a:r>
                      <a:r>
                        <a:rPr sz="1400" spc="-35" dirty="0" smtClean="0">
                          <a:latin typeface="Times New Roman"/>
                          <a:cs typeface="Times New Roman"/>
                        </a:rPr>
                        <a:t>y</a:t>
                      </a:r>
                      <a:r>
                        <a:rPr sz="1400" spc="0" dirty="0" smtClean="0">
                          <a:latin typeface="Times New Roman"/>
                          <a:cs typeface="Times New Roman"/>
                        </a:rPr>
                        <a:t>mm</a:t>
                      </a:r>
                      <a:r>
                        <a:rPr sz="1400" spc="-5" dirty="0" smtClean="0">
                          <a:latin typeface="Times New Roman"/>
                          <a:cs typeface="Times New Roman"/>
                        </a:rPr>
                        <a:t>e</a:t>
                      </a:r>
                      <a:r>
                        <a:rPr sz="1400" spc="0" dirty="0" smtClean="0">
                          <a:latin typeface="Times New Roman"/>
                          <a:cs typeface="Times New Roman"/>
                        </a:rPr>
                        <a:t>tri</a:t>
                      </a:r>
                      <a:r>
                        <a:rPr sz="1400" spc="-5" dirty="0" smtClean="0">
                          <a:latin typeface="Times New Roman"/>
                          <a:cs typeface="Times New Roman"/>
                        </a:rPr>
                        <a:t>c</a:t>
                      </a:r>
                      <a:r>
                        <a:rPr sz="1400" spc="0" dirty="0" smtClean="0">
                          <a:latin typeface="Times New Roman"/>
                          <a:cs typeface="Times New Roman"/>
                        </a:rPr>
                        <a:t>_di</a:t>
                      </a:r>
                      <a:r>
                        <a:rPr sz="1400" spc="-30" dirty="0" smtClean="0">
                          <a:latin typeface="Times New Roman"/>
                          <a:cs typeface="Times New Roman"/>
                        </a:rPr>
                        <a:t>f</a:t>
                      </a:r>
                      <a:r>
                        <a:rPr sz="1400" spc="5" dirty="0" smtClean="0">
                          <a:latin typeface="Times New Roman"/>
                          <a:cs typeface="Times New Roman"/>
                        </a:rPr>
                        <a:t>f</a:t>
                      </a:r>
                      <a:r>
                        <a:rPr sz="1400" spc="-5" dirty="0" smtClean="0">
                          <a:latin typeface="Times New Roman"/>
                          <a:cs typeface="Times New Roman"/>
                        </a:rPr>
                        <a:t>e</a:t>
                      </a:r>
                      <a:r>
                        <a:rPr sz="1400" spc="5" dirty="0" smtClean="0">
                          <a:latin typeface="Times New Roman"/>
                          <a:cs typeface="Times New Roman"/>
                        </a:rPr>
                        <a:t>r</a:t>
                      </a:r>
                      <a:r>
                        <a:rPr sz="1400" spc="-5" dirty="0" smtClean="0">
                          <a:latin typeface="Times New Roman"/>
                          <a:cs typeface="Times New Roman"/>
                        </a:rPr>
                        <a:t>e</a:t>
                      </a:r>
                      <a:r>
                        <a:rPr sz="1400" spc="10" dirty="0" smtClean="0">
                          <a:latin typeface="Times New Roman"/>
                          <a:cs typeface="Times New Roman"/>
                        </a:rPr>
                        <a:t>n</a:t>
                      </a:r>
                      <a:r>
                        <a:rPr sz="1400" spc="5" dirty="0" smtClean="0">
                          <a:latin typeface="Times New Roman"/>
                          <a:cs typeface="Times New Roman"/>
                        </a:rPr>
                        <a:t>c</a:t>
                      </a:r>
                      <a:r>
                        <a:rPr sz="1400" spc="-5" dirty="0" smtClean="0">
                          <a:latin typeface="Times New Roman"/>
                          <a:cs typeface="Times New Roman"/>
                        </a:rPr>
                        <a:t>e</a:t>
                      </a:r>
                      <a:r>
                        <a:rPr sz="1400" spc="0" dirty="0" smtClean="0">
                          <a:latin typeface="Times New Roman"/>
                          <a:cs typeface="Times New Roman"/>
                        </a:rPr>
                        <a:t>(</a:t>
                      </a:r>
                      <a:r>
                        <a:rPr sz="1400" spc="5" dirty="0" smtClean="0">
                          <a:latin typeface="Times New Roman"/>
                          <a:cs typeface="Times New Roman"/>
                        </a:rPr>
                        <a:t>T</a:t>
                      </a:r>
                      <a:r>
                        <a:rPr sz="1400" spc="0" dirty="0" smtClean="0">
                          <a:latin typeface="Times New Roman"/>
                          <a:cs typeface="Times New Roman"/>
                        </a:rPr>
                        <a: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marR="218440">
                        <a:lnSpc>
                          <a:spcPct val="150200"/>
                        </a:lnSpc>
                      </a:pPr>
                      <a:r>
                        <a:rPr sz="1400" dirty="0" smtClean="0">
                          <a:latin typeface="楷体" panose="02010609060101010101" pitchFamily="49" charset="-122"/>
                          <a:ea typeface="楷体" panose="02010609060101010101" pitchFamily="49" charset="-122"/>
                          <a:cs typeface="Adobe 黑体 Std R"/>
                        </a:rPr>
                        <a:t>返回一个新集合，包括集合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中元素，但不包括同时在其中的 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54944">
                <a:tc>
                  <a:txBody>
                    <a:bodyPr/>
                    <a:lstStyle/>
                    <a:p>
                      <a:pPr marL="47625">
                        <a:lnSpc>
                          <a:spcPct val="100000"/>
                        </a:lnSpc>
                      </a:pPr>
                      <a:r>
                        <a:rPr sz="1400" dirty="0" smtClean="0">
                          <a:latin typeface="Times New Roman"/>
                          <a:cs typeface="Times New Roman"/>
                        </a:rPr>
                        <a:t>S</a:t>
                      </a:r>
                      <a:r>
                        <a:rPr sz="1400" spc="-5" dirty="0" smtClean="0">
                          <a:latin typeface="Times New Roman"/>
                          <a:cs typeface="Times New Roman"/>
                        </a:rPr>
                        <a:t>=</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a:t>
                      </a:r>
                      <a:r>
                        <a:rPr sz="1400" spc="10" dirty="0" smtClean="0">
                          <a:latin typeface="Times New Roman"/>
                          <a:cs typeface="Times New Roman"/>
                        </a:rPr>
                        <a:t>s</a:t>
                      </a:r>
                      <a:r>
                        <a:rPr sz="1400" spc="-40" dirty="0" smtClean="0">
                          <a:latin typeface="Times New Roman"/>
                          <a:cs typeface="Times New Roman"/>
                        </a:rPr>
                        <a:t>y</a:t>
                      </a:r>
                      <a:r>
                        <a:rPr sz="1400" spc="0" dirty="0" smtClean="0">
                          <a:latin typeface="Times New Roman"/>
                          <a:cs typeface="Times New Roman"/>
                        </a:rPr>
                        <a:t>m</a:t>
                      </a:r>
                      <a:r>
                        <a:rPr sz="1400" spc="15" dirty="0" smtClean="0">
                          <a:latin typeface="Times New Roman"/>
                          <a:cs typeface="Times New Roman"/>
                        </a:rPr>
                        <a:t>m</a:t>
                      </a:r>
                      <a:r>
                        <a:rPr sz="1400" spc="-5" dirty="0" smtClean="0">
                          <a:latin typeface="Times New Roman"/>
                          <a:cs typeface="Times New Roman"/>
                        </a:rPr>
                        <a:t>e</a:t>
                      </a:r>
                      <a:r>
                        <a:rPr sz="1400" spc="0" dirty="0" smtClean="0">
                          <a:latin typeface="Times New Roman"/>
                          <a:cs typeface="Times New Roman"/>
                        </a:rPr>
                        <a:t>tr</a:t>
                      </a:r>
                      <a:r>
                        <a:rPr sz="1400" spc="10" dirty="0" smtClean="0">
                          <a:latin typeface="Times New Roman"/>
                          <a:cs typeface="Times New Roman"/>
                        </a:rPr>
                        <a:t>i</a:t>
                      </a:r>
                      <a:r>
                        <a:rPr sz="1400" spc="-5" dirty="0" smtClean="0">
                          <a:latin typeface="Times New Roman"/>
                          <a:cs typeface="Times New Roman"/>
                        </a:rPr>
                        <a:t>c</a:t>
                      </a:r>
                      <a:r>
                        <a:rPr sz="1400" spc="0" dirty="0" smtClean="0">
                          <a:latin typeface="Times New Roman"/>
                          <a:cs typeface="Times New Roman"/>
                        </a:rPr>
                        <a:t>_d</a:t>
                      </a:r>
                      <a:r>
                        <a:rPr sz="1400" spc="10" dirty="0" smtClean="0">
                          <a:latin typeface="Times New Roman"/>
                          <a:cs typeface="Times New Roman"/>
                        </a:rPr>
                        <a:t>i</a:t>
                      </a:r>
                      <a:r>
                        <a:rPr sz="1400" spc="-30" dirty="0" smtClean="0">
                          <a:latin typeface="Times New Roman"/>
                          <a:cs typeface="Times New Roman"/>
                        </a:rPr>
                        <a:t>f</a:t>
                      </a:r>
                      <a:r>
                        <a:rPr sz="1400" spc="5" dirty="0" smtClean="0">
                          <a:latin typeface="Times New Roman"/>
                          <a:cs typeface="Times New Roman"/>
                        </a:rPr>
                        <a:t>f</a:t>
                      </a:r>
                      <a:r>
                        <a:rPr sz="1400" spc="-5" dirty="0" smtClean="0">
                          <a:latin typeface="Times New Roman"/>
                          <a:cs typeface="Times New Roman"/>
                        </a:rPr>
                        <a:t>e</a:t>
                      </a:r>
                      <a:r>
                        <a:rPr sz="1400" spc="5" dirty="0" smtClean="0">
                          <a:latin typeface="Times New Roman"/>
                          <a:cs typeface="Times New Roman"/>
                        </a:rPr>
                        <a:t>r</a:t>
                      </a:r>
                      <a:r>
                        <a:rPr sz="1400" spc="-5" dirty="0" smtClean="0">
                          <a:latin typeface="Times New Roman"/>
                          <a:cs typeface="Times New Roman"/>
                        </a:rPr>
                        <a:t>e</a:t>
                      </a:r>
                      <a:r>
                        <a:rPr sz="1400" spc="10" dirty="0" smtClean="0">
                          <a:latin typeface="Times New Roman"/>
                          <a:cs typeface="Times New Roman"/>
                        </a:rPr>
                        <a:t>n</a:t>
                      </a:r>
                      <a:r>
                        <a:rPr sz="1400" spc="-5" dirty="0" smtClean="0">
                          <a:latin typeface="Times New Roman"/>
                          <a:cs typeface="Times New Roman"/>
                        </a:rPr>
                        <a:t>ce</a:t>
                      </a:r>
                      <a:r>
                        <a:rPr sz="1400" spc="0" dirty="0" smtClean="0">
                          <a:latin typeface="Times New Roman"/>
                          <a:cs typeface="Times New Roman"/>
                        </a:rPr>
                        <a:t>_up</a:t>
                      </a:r>
                      <a:r>
                        <a:rPr sz="1400" spc="10" dirty="0" smtClean="0">
                          <a:latin typeface="Times New Roman"/>
                          <a:cs typeface="Times New Roman"/>
                        </a:rPr>
                        <a:t>d</a:t>
                      </a:r>
                      <a:r>
                        <a:rPr sz="1400" spc="-5" dirty="0" smtClean="0">
                          <a:latin typeface="Times New Roman"/>
                          <a:cs typeface="Times New Roman"/>
                        </a:rPr>
                        <a:t>a</a:t>
                      </a:r>
                      <a:r>
                        <a:rPr sz="1400" spc="10" dirty="0" smtClean="0">
                          <a:latin typeface="Times New Roman"/>
                          <a:cs typeface="Times New Roman"/>
                        </a:rPr>
                        <a:t>t</a:t>
                      </a:r>
                      <a:r>
                        <a:rPr sz="1400" spc="5" dirty="0" smtClean="0">
                          <a:latin typeface="Times New Roman"/>
                          <a:cs typeface="Times New Roman"/>
                        </a:rPr>
                        <a:t>e</a:t>
                      </a:r>
                      <a:r>
                        <a:rPr sz="1400" spc="0" dirty="0" smtClean="0">
                          <a:latin typeface="Times New Roman"/>
                          <a:cs typeface="Times New Roman"/>
                        </a:rPr>
                        <a:t>(</a:t>
                      </a:r>
                      <a:r>
                        <a:rPr sz="1400" spc="-5" dirty="0" smtClean="0">
                          <a:latin typeface="Times New Roman"/>
                          <a:cs typeface="Times New Roman"/>
                        </a:rPr>
                        <a:t>T</a:t>
                      </a:r>
                      <a:r>
                        <a:rPr sz="1400" spc="0" dirty="0" smtClean="0">
                          <a:latin typeface="Times New Roman"/>
                          <a:cs typeface="Times New Roman"/>
                        </a:rPr>
                        <a: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更新集合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，包括集合</a:t>
                      </a:r>
                      <a:r>
                        <a:rPr sz="1400" spc="5"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中元素，但不包括同时在其中的元素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54779">
                <a:tc>
                  <a:txBody>
                    <a:bodyPr/>
                    <a:lstStyle/>
                    <a:p>
                      <a:pPr marL="836930">
                        <a:lnSpc>
                          <a:spcPct val="100000"/>
                        </a:lnSpc>
                      </a:pPr>
                      <a:r>
                        <a:rPr sz="1400" dirty="0" smtClean="0">
                          <a:latin typeface="Times New Roman"/>
                          <a:cs typeface="Times New Roman"/>
                        </a:rPr>
                        <a:t>S</a:t>
                      </a:r>
                      <a:r>
                        <a:rPr sz="1400" spc="-25" dirty="0" smtClean="0">
                          <a:latin typeface="Times New Roman"/>
                          <a:cs typeface="Times New Roman"/>
                        </a:rPr>
                        <a:t>|</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S.union(T)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返回一个新集合，包括集合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中所有元素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54943">
                <a:tc>
                  <a:txBody>
                    <a:bodyPr/>
                    <a:lstStyle/>
                    <a:p>
                      <a:pPr marL="765175">
                        <a:lnSpc>
                          <a:spcPct val="100000"/>
                        </a:lnSpc>
                      </a:pPr>
                      <a:r>
                        <a:rPr sz="1400" dirty="0" smtClean="0">
                          <a:latin typeface="Times New Roman"/>
                          <a:cs typeface="Times New Roman"/>
                        </a:rPr>
                        <a:t>S</a:t>
                      </a:r>
                      <a:r>
                        <a:rPr sz="1400" spc="-5" dirty="0" smtClean="0">
                          <a:latin typeface="Times New Roman"/>
                          <a:cs typeface="Times New Roman"/>
                        </a:rPr>
                        <a:t>=</a:t>
                      </a:r>
                      <a:r>
                        <a:rPr sz="1400" spc="-25" dirty="0" smtClean="0">
                          <a:latin typeface="Times New Roman"/>
                          <a:cs typeface="Times New Roman"/>
                        </a:rPr>
                        <a:t>|</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S.upd</a:t>
                      </a:r>
                      <a:r>
                        <a:rPr sz="1400" spc="-5" dirty="0" smtClean="0">
                          <a:latin typeface="Times New Roman"/>
                          <a:cs typeface="Times New Roman"/>
                        </a:rPr>
                        <a:t>a</a:t>
                      </a:r>
                      <a:r>
                        <a:rPr sz="1400" spc="0" dirty="0" smtClean="0">
                          <a:latin typeface="Times New Roman"/>
                          <a:cs typeface="Times New Roman"/>
                        </a:rPr>
                        <a:t>te</a:t>
                      </a:r>
                      <a:r>
                        <a:rPr sz="1400" spc="-10" dirty="0" smtClean="0">
                          <a:latin typeface="Times New Roman"/>
                          <a:cs typeface="Times New Roman"/>
                        </a:rPr>
                        <a:t>(</a:t>
                      </a:r>
                      <a:r>
                        <a:rPr sz="1400" spc="0" dirty="0" smtClean="0">
                          <a:latin typeface="Times New Roman"/>
                          <a:cs typeface="Times New Roman"/>
                        </a:rPr>
                        <a:t>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更新集合</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，包括集合</a:t>
                      </a:r>
                      <a:r>
                        <a:rPr sz="1400" spc="5"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和</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中所有元素</a:t>
                      </a:r>
                      <a:endParaRPr sz="140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709822">
                <a:tc>
                  <a:txBody>
                    <a:bodyPr/>
                    <a:lstStyle/>
                    <a:p>
                      <a:pPr marL="698500">
                        <a:lnSpc>
                          <a:spcPct val="100000"/>
                        </a:lnSpc>
                      </a:pPr>
                      <a:r>
                        <a:rPr sz="1400" dirty="0" smtClean="0">
                          <a:latin typeface="Times New Roman"/>
                          <a:cs typeface="Times New Roman"/>
                        </a:rPr>
                        <a:t>S</a:t>
                      </a:r>
                      <a:r>
                        <a:rPr sz="1400" spc="-5" dirty="0" smtClean="0">
                          <a:latin typeface="Times New Roman"/>
                          <a:cs typeface="Times New Roman"/>
                        </a:rPr>
                        <a:t>&lt;=</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S.issubs</a:t>
                      </a:r>
                      <a:r>
                        <a:rPr sz="1400" spc="-5" dirty="0" smtClean="0">
                          <a:latin typeface="Times New Roman"/>
                          <a:cs typeface="Times New Roman"/>
                        </a:rPr>
                        <a:t>e</a:t>
                      </a:r>
                      <a:r>
                        <a:rPr sz="1400" spc="0" dirty="0" smtClean="0">
                          <a:latin typeface="Times New Roman"/>
                          <a:cs typeface="Times New Roman"/>
                        </a:rPr>
                        <a:t>t(T)</a:t>
                      </a:r>
                      <a:endParaRPr sz="1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如果</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与</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相同或</a:t>
                      </a:r>
                      <a:r>
                        <a:rPr sz="1400" spc="0"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是</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的子集，返</a:t>
                      </a:r>
                      <a:r>
                        <a:rPr sz="1400" spc="-10" dirty="0" smtClean="0">
                          <a:latin typeface="楷体" panose="02010609060101010101" pitchFamily="49" charset="-122"/>
                          <a:ea typeface="楷体" panose="02010609060101010101" pitchFamily="49" charset="-122"/>
                          <a:cs typeface="Adobe 黑体 Std R"/>
                        </a:rPr>
                        <a:t>回</a:t>
                      </a:r>
                      <a:r>
                        <a:rPr sz="1400" spc="-40"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Times New Roman"/>
                        </a:rPr>
                        <a:t>ru</a:t>
                      </a:r>
                      <a:r>
                        <a:rPr sz="1400" spc="-10" dirty="0" smtClean="0">
                          <a:latin typeface="楷体" panose="02010609060101010101" pitchFamily="49" charset="-122"/>
                          <a:ea typeface="楷体" panose="02010609060101010101" pitchFamily="49" charset="-122"/>
                          <a:cs typeface="Times New Roman"/>
                        </a:rPr>
                        <a:t>e</a:t>
                      </a:r>
                      <a:r>
                        <a:rPr sz="1400" spc="0" dirty="0" smtClean="0">
                          <a:latin typeface="楷体" panose="02010609060101010101" pitchFamily="49" charset="-122"/>
                          <a:ea typeface="楷体" panose="02010609060101010101" pitchFamily="49" charset="-122"/>
                          <a:cs typeface="Adobe 黑体 Std R"/>
                        </a:rPr>
                        <a:t>，否则返回</a:t>
                      </a:r>
                      <a:r>
                        <a:rPr sz="1400" spc="-10" dirty="0" smtClean="0">
                          <a:latin typeface="楷体" panose="02010609060101010101" pitchFamily="49" charset="-122"/>
                          <a:ea typeface="楷体" panose="02010609060101010101" pitchFamily="49" charset="-122"/>
                          <a:cs typeface="Times New Roman"/>
                        </a:rPr>
                        <a:t>F</a:t>
                      </a:r>
                      <a:r>
                        <a:rPr sz="1400" spc="-5" dirty="0" smtClean="0">
                          <a:latin typeface="楷体" panose="02010609060101010101" pitchFamily="49" charset="-122"/>
                          <a:ea typeface="楷体" panose="02010609060101010101" pitchFamily="49" charset="-122"/>
                          <a:cs typeface="Times New Roman"/>
                        </a:rPr>
                        <a:t>a</a:t>
                      </a:r>
                      <a:r>
                        <a:rPr sz="1400" spc="0" dirty="0" smtClean="0">
                          <a:latin typeface="楷体" panose="02010609060101010101" pitchFamily="49" charset="-122"/>
                          <a:ea typeface="楷体" panose="02010609060101010101" pitchFamily="49" charset="-122"/>
                          <a:cs typeface="Times New Roman"/>
                        </a:rPr>
                        <a:t>ls</a:t>
                      </a:r>
                      <a:r>
                        <a:rPr sz="1400" spc="-5" dirty="0" smtClean="0">
                          <a:latin typeface="楷体" panose="02010609060101010101" pitchFamily="49" charset="-122"/>
                          <a:ea typeface="楷体" panose="02010609060101010101" pitchFamily="49" charset="-122"/>
                          <a:cs typeface="Times New Roman"/>
                        </a:rPr>
                        <a:t>e</a:t>
                      </a:r>
                      <a:r>
                        <a:rPr sz="1400" spc="0" dirty="0" smtClean="0">
                          <a:latin typeface="楷体" panose="02010609060101010101" pitchFamily="49" charset="-122"/>
                          <a:ea typeface="楷体" panose="02010609060101010101" pitchFamily="49" charset="-122"/>
                          <a:cs typeface="Adobe 黑体 Std R"/>
                        </a:rPr>
                        <a:t>，可以用</a:t>
                      </a:r>
                      <a:endParaRPr sz="1400" dirty="0">
                        <a:latin typeface="楷体" panose="02010609060101010101" pitchFamily="49" charset="-122"/>
                        <a:ea typeface="楷体" panose="02010609060101010101" pitchFamily="49" charset="-122"/>
                        <a:cs typeface="Adobe 黑体 Std R"/>
                      </a:endParaRPr>
                    </a:p>
                    <a:p>
                      <a:pPr>
                        <a:lnSpc>
                          <a:spcPts val="700"/>
                        </a:lnSpc>
                        <a:spcBef>
                          <a:spcPts val="19"/>
                        </a:spcBef>
                      </a:pPr>
                      <a:endParaRPr sz="1400" dirty="0">
                        <a:latin typeface="楷体" panose="02010609060101010101" pitchFamily="49" charset="-122"/>
                        <a:ea typeface="楷体" panose="02010609060101010101" pitchFamily="49" charset="-122"/>
                      </a:endParaRPr>
                    </a:p>
                    <a:p>
                      <a:pPr marL="62865">
                        <a:lnSpc>
                          <a:spcPct val="100000"/>
                        </a:lnSpc>
                      </a:pPr>
                      <a:r>
                        <a:rPr sz="1400" dirty="0" smtClean="0">
                          <a:latin typeface="楷体" panose="02010609060101010101" pitchFamily="49" charset="-122"/>
                          <a:ea typeface="楷体" panose="02010609060101010101" pitchFamily="49" charset="-122"/>
                          <a:cs typeface="Times New Roman"/>
                        </a:rPr>
                        <a:t>S</a:t>
                      </a:r>
                      <a:r>
                        <a:rPr sz="1400" spc="-5" dirty="0" smtClean="0">
                          <a:latin typeface="楷体" panose="02010609060101010101" pitchFamily="49" charset="-122"/>
                          <a:ea typeface="楷体" panose="02010609060101010101" pitchFamily="49" charset="-122"/>
                          <a:cs typeface="Times New Roman"/>
                        </a:rPr>
                        <a:t>&lt;</a:t>
                      </a:r>
                      <a:r>
                        <a:rPr sz="1400" spc="0"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判断</a:t>
                      </a:r>
                      <a:r>
                        <a:rPr sz="1400" spc="0"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是否是</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的真子集</a:t>
                      </a:r>
                      <a:endParaRPr sz="1400" dirty="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709788">
                <a:tc>
                  <a:txBody>
                    <a:bodyPr/>
                    <a:lstStyle/>
                    <a:p>
                      <a:pPr marL="638810">
                        <a:lnSpc>
                          <a:spcPct val="100000"/>
                        </a:lnSpc>
                      </a:pPr>
                      <a:r>
                        <a:rPr sz="1400" dirty="0" smtClean="0">
                          <a:latin typeface="Times New Roman"/>
                          <a:cs typeface="Times New Roman"/>
                        </a:rPr>
                        <a:t>S</a:t>
                      </a:r>
                      <a:r>
                        <a:rPr sz="1400" spc="-5" dirty="0" smtClean="0">
                          <a:latin typeface="Times New Roman"/>
                          <a:cs typeface="Times New Roman"/>
                        </a:rPr>
                        <a:t>&gt;=</a:t>
                      </a:r>
                      <a:r>
                        <a:rPr sz="1400" spc="0" dirty="0" smtClean="0">
                          <a:latin typeface="Times New Roman"/>
                          <a:cs typeface="Times New Roman"/>
                        </a:rPr>
                        <a:t>T</a:t>
                      </a:r>
                      <a:r>
                        <a:rPr sz="1400" spc="0" dirty="0" smtClean="0">
                          <a:latin typeface="Adobe 黑体 Std R"/>
                          <a:cs typeface="Adobe 黑体 Std R"/>
                        </a:rPr>
                        <a:t>或</a:t>
                      </a:r>
                      <a:r>
                        <a:rPr sz="1400" spc="0" dirty="0" smtClean="0">
                          <a:latin typeface="Times New Roman"/>
                          <a:cs typeface="Times New Roman"/>
                        </a:rPr>
                        <a:t>S.issup</a:t>
                      </a:r>
                      <a:r>
                        <a:rPr sz="1400" spc="-5" dirty="0" smtClean="0">
                          <a:latin typeface="Times New Roman"/>
                          <a:cs typeface="Times New Roman"/>
                        </a:rPr>
                        <a:t>e</a:t>
                      </a:r>
                      <a:r>
                        <a:rPr sz="1400" spc="0" dirty="0" smtClean="0">
                          <a:latin typeface="Times New Roman"/>
                          <a:cs typeface="Times New Roman"/>
                        </a:rPr>
                        <a:t>rs</a:t>
                      </a:r>
                      <a:r>
                        <a:rPr sz="1400" spc="-10" dirty="0" smtClean="0">
                          <a:latin typeface="Times New Roman"/>
                          <a:cs typeface="Times New Roman"/>
                        </a:rPr>
                        <a:t>e</a:t>
                      </a:r>
                      <a:r>
                        <a:rPr sz="1400" spc="0" dirty="0" smtClean="0">
                          <a:latin typeface="Times New Roman"/>
                          <a:cs typeface="Times New Roman"/>
                        </a:rPr>
                        <a:t>t(T)</a:t>
                      </a:r>
                      <a:endParaRPr sz="1400" dirty="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1400" dirty="0" smtClean="0">
                          <a:latin typeface="楷体" panose="02010609060101010101" pitchFamily="49" charset="-122"/>
                          <a:ea typeface="楷体" panose="02010609060101010101" pitchFamily="49" charset="-122"/>
                          <a:cs typeface="Adobe 黑体 Std R"/>
                        </a:rPr>
                        <a:t>如果</a:t>
                      </a:r>
                      <a:r>
                        <a:rPr sz="1400" dirty="0" smtClean="0">
                          <a:latin typeface="楷体" panose="02010609060101010101" pitchFamily="49" charset="-122"/>
                          <a:ea typeface="楷体" panose="02010609060101010101" pitchFamily="49" charset="-122"/>
                          <a:cs typeface="Times New Roman"/>
                        </a:rPr>
                        <a:t>S</a:t>
                      </a:r>
                      <a:r>
                        <a:rPr sz="1400" dirty="0" smtClean="0">
                          <a:latin typeface="楷体" panose="02010609060101010101" pitchFamily="49" charset="-122"/>
                          <a:ea typeface="楷体" panose="02010609060101010101" pitchFamily="49" charset="-122"/>
                          <a:cs typeface="Adobe 黑体 Std R"/>
                        </a:rPr>
                        <a:t>与</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相同或</a:t>
                      </a:r>
                      <a:r>
                        <a:rPr sz="1400" spc="0"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是</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的超集，返</a:t>
                      </a:r>
                      <a:r>
                        <a:rPr sz="1400" spc="-10" dirty="0" smtClean="0">
                          <a:latin typeface="楷体" panose="02010609060101010101" pitchFamily="49" charset="-122"/>
                          <a:ea typeface="楷体" panose="02010609060101010101" pitchFamily="49" charset="-122"/>
                          <a:cs typeface="Adobe 黑体 Std R"/>
                        </a:rPr>
                        <a:t>回</a:t>
                      </a:r>
                      <a:r>
                        <a:rPr sz="1400" spc="-40"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Times New Roman"/>
                        </a:rPr>
                        <a:t>ru</a:t>
                      </a:r>
                      <a:r>
                        <a:rPr sz="1400" spc="-10" dirty="0" smtClean="0">
                          <a:latin typeface="楷体" panose="02010609060101010101" pitchFamily="49" charset="-122"/>
                          <a:ea typeface="楷体" panose="02010609060101010101" pitchFamily="49" charset="-122"/>
                          <a:cs typeface="Times New Roman"/>
                        </a:rPr>
                        <a:t>e</a:t>
                      </a:r>
                      <a:r>
                        <a:rPr sz="1400" spc="0" dirty="0" smtClean="0">
                          <a:latin typeface="楷体" panose="02010609060101010101" pitchFamily="49" charset="-122"/>
                          <a:ea typeface="楷体" panose="02010609060101010101" pitchFamily="49" charset="-122"/>
                          <a:cs typeface="Adobe 黑体 Std R"/>
                        </a:rPr>
                        <a:t>，否则返回</a:t>
                      </a:r>
                      <a:r>
                        <a:rPr sz="1400" spc="-10" dirty="0" smtClean="0">
                          <a:latin typeface="楷体" panose="02010609060101010101" pitchFamily="49" charset="-122"/>
                          <a:ea typeface="楷体" panose="02010609060101010101" pitchFamily="49" charset="-122"/>
                          <a:cs typeface="Times New Roman"/>
                        </a:rPr>
                        <a:t>F</a:t>
                      </a:r>
                      <a:r>
                        <a:rPr sz="1400" spc="-5" dirty="0" smtClean="0">
                          <a:latin typeface="楷体" panose="02010609060101010101" pitchFamily="49" charset="-122"/>
                          <a:ea typeface="楷体" panose="02010609060101010101" pitchFamily="49" charset="-122"/>
                          <a:cs typeface="Times New Roman"/>
                        </a:rPr>
                        <a:t>a</a:t>
                      </a:r>
                      <a:r>
                        <a:rPr sz="1400" spc="0" dirty="0" smtClean="0">
                          <a:latin typeface="楷体" panose="02010609060101010101" pitchFamily="49" charset="-122"/>
                          <a:ea typeface="楷体" panose="02010609060101010101" pitchFamily="49" charset="-122"/>
                          <a:cs typeface="Times New Roman"/>
                        </a:rPr>
                        <a:t>ls</a:t>
                      </a:r>
                      <a:r>
                        <a:rPr sz="1400" spc="-5" dirty="0" smtClean="0">
                          <a:latin typeface="楷体" panose="02010609060101010101" pitchFamily="49" charset="-122"/>
                          <a:ea typeface="楷体" panose="02010609060101010101" pitchFamily="49" charset="-122"/>
                          <a:cs typeface="Times New Roman"/>
                        </a:rPr>
                        <a:t>e</a:t>
                      </a:r>
                      <a:r>
                        <a:rPr sz="1400" spc="0" dirty="0" smtClean="0">
                          <a:latin typeface="楷体" panose="02010609060101010101" pitchFamily="49" charset="-122"/>
                          <a:ea typeface="楷体" panose="02010609060101010101" pitchFamily="49" charset="-122"/>
                          <a:cs typeface="Adobe 黑体 Std R"/>
                        </a:rPr>
                        <a:t>，可以用</a:t>
                      </a:r>
                      <a:endParaRPr sz="1400" dirty="0">
                        <a:latin typeface="楷体" panose="02010609060101010101" pitchFamily="49" charset="-122"/>
                        <a:ea typeface="楷体" panose="02010609060101010101" pitchFamily="49" charset="-122"/>
                        <a:cs typeface="Adobe 黑体 Std R"/>
                      </a:endParaRPr>
                    </a:p>
                    <a:p>
                      <a:pPr>
                        <a:lnSpc>
                          <a:spcPts val="700"/>
                        </a:lnSpc>
                        <a:spcBef>
                          <a:spcPts val="20"/>
                        </a:spcBef>
                      </a:pPr>
                      <a:endParaRPr sz="1400" dirty="0">
                        <a:latin typeface="楷体" panose="02010609060101010101" pitchFamily="49" charset="-122"/>
                        <a:ea typeface="楷体" panose="02010609060101010101" pitchFamily="49" charset="-122"/>
                      </a:endParaRPr>
                    </a:p>
                    <a:p>
                      <a:pPr marL="62865">
                        <a:lnSpc>
                          <a:spcPct val="100000"/>
                        </a:lnSpc>
                      </a:pPr>
                      <a:r>
                        <a:rPr sz="1400" dirty="0" smtClean="0">
                          <a:latin typeface="楷体" panose="02010609060101010101" pitchFamily="49" charset="-122"/>
                          <a:ea typeface="楷体" panose="02010609060101010101" pitchFamily="49" charset="-122"/>
                          <a:cs typeface="Times New Roman"/>
                        </a:rPr>
                        <a:t>S</a:t>
                      </a:r>
                      <a:r>
                        <a:rPr sz="1400" spc="-5" dirty="0" smtClean="0">
                          <a:latin typeface="楷体" panose="02010609060101010101" pitchFamily="49" charset="-122"/>
                          <a:ea typeface="楷体" panose="02010609060101010101" pitchFamily="49" charset="-122"/>
                          <a:cs typeface="Times New Roman"/>
                        </a:rPr>
                        <a:t>&gt;</a:t>
                      </a:r>
                      <a:r>
                        <a:rPr sz="1400" spc="0"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判断</a:t>
                      </a:r>
                      <a:r>
                        <a:rPr sz="1400" spc="0" dirty="0" smtClean="0">
                          <a:latin typeface="楷体" panose="02010609060101010101" pitchFamily="49" charset="-122"/>
                          <a:ea typeface="楷体" panose="02010609060101010101" pitchFamily="49" charset="-122"/>
                          <a:cs typeface="Times New Roman"/>
                        </a:rPr>
                        <a:t>S</a:t>
                      </a:r>
                      <a:r>
                        <a:rPr sz="1400" spc="0" dirty="0" smtClean="0">
                          <a:latin typeface="楷体" panose="02010609060101010101" pitchFamily="49" charset="-122"/>
                          <a:ea typeface="楷体" panose="02010609060101010101" pitchFamily="49" charset="-122"/>
                          <a:cs typeface="Adobe 黑体 Std R"/>
                        </a:rPr>
                        <a:t>是否是</a:t>
                      </a:r>
                      <a:r>
                        <a:rPr sz="1400" spc="-5" dirty="0" smtClean="0">
                          <a:latin typeface="楷体" panose="02010609060101010101" pitchFamily="49" charset="-122"/>
                          <a:ea typeface="楷体" panose="02010609060101010101" pitchFamily="49" charset="-122"/>
                          <a:cs typeface="Times New Roman"/>
                        </a:rPr>
                        <a:t>T</a:t>
                      </a:r>
                      <a:r>
                        <a:rPr sz="1400" spc="0" dirty="0" smtClean="0">
                          <a:latin typeface="楷体" panose="02010609060101010101" pitchFamily="49" charset="-122"/>
                          <a:ea typeface="楷体" panose="02010609060101010101" pitchFamily="49" charset="-122"/>
                          <a:cs typeface="Adobe 黑体 Std R"/>
                        </a:rPr>
                        <a:t>的真超集</a:t>
                      </a:r>
                      <a:endParaRPr sz="1400" dirty="0">
                        <a:latin typeface="楷体" panose="02010609060101010101" pitchFamily="49" charset="-122"/>
                        <a:ea typeface="楷体" panose="02010609060101010101" pitchFamily="49" charset="-122"/>
                        <a:cs typeface="Adobe 黑体 Std R"/>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18734261"/>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ea typeface="宋体" charset="-122"/>
              </a:rPr>
              <a:t>集合的基本操作函数</a:t>
            </a:r>
          </a:p>
        </p:txBody>
      </p:sp>
      <p:sp>
        <p:nvSpPr>
          <p:cNvPr id="2" name="矩形 1"/>
          <p:cNvSpPr/>
          <p:nvPr/>
        </p:nvSpPr>
        <p:spPr>
          <a:xfrm>
            <a:off x="181610" y="1124744"/>
            <a:ext cx="8638862" cy="430887"/>
          </a:xfrm>
          <a:prstGeom prst="rect">
            <a:avLst/>
          </a:prstGeom>
        </p:spPr>
        <p:txBody>
          <a:bodyPr wrap="square">
            <a:spAutoFit/>
          </a:bodyPr>
          <a:lstStyle/>
          <a:p>
            <a:pPr marL="624840" indent="-342900">
              <a:lnSpc>
                <a:spcPct val="100000"/>
              </a:lnSpc>
              <a:buFont typeface="Arial" panose="020B0604020202020204" pitchFamily="34" charset="0"/>
              <a:buChar char="•"/>
            </a:pPr>
            <a:r>
              <a:rPr lang="zh-CN" altLang="en-US" sz="2200" b="1" spc="15" dirty="0" smtClean="0">
                <a:latin typeface="楷体" panose="02010609060101010101" pitchFamily="49" charset="-122"/>
                <a:ea typeface="楷体" panose="02010609060101010101" pitchFamily="49" charset="-122"/>
                <a:cs typeface="Microsoft JhengHei"/>
              </a:rPr>
              <a:t>三</a:t>
            </a:r>
            <a:r>
              <a:rPr lang="zh-CN" altLang="en-US" sz="2200" b="1" spc="5" dirty="0" smtClean="0">
                <a:latin typeface="楷体" panose="02010609060101010101" pitchFamily="49" charset="-122"/>
                <a:ea typeface="楷体" panose="02010609060101010101" pitchFamily="49" charset="-122"/>
                <a:cs typeface="Microsoft JhengHei"/>
              </a:rPr>
              <a:t>个主要应用</a:t>
            </a:r>
            <a:r>
              <a:rPr lang="zh-CN" altLang="en-US" sz="2200" b="1" spc="15" dirty="0" smtClean="0">
                <a:latin typeface="楷体" panose="02010609060101010101" pitchFamily="49" charset="-122"/>
                <a:ea typeface="楷体" panose="02010609060101010101" pitchFamily="49" charset="-122"/>
                <a:cs typeface="Microsoft JhengHei"/>
              </a:rPr>
              <a:t>场景</a:t>
            </a:r>
            <a:r>
              <a:rPr lang="zh-CN" altLang="en-US" sz="2200" b="1" spc="15" dirty="0">
                <a:latin typeface="楷体" panose="02010609060101010101" pitchFamily="49" charset="-122"/>
                <a:ea typeface="楷体" panose="02010609060101010101" pitchFamily="49" charset="-122"/>
                <a:cs typeface="Microsoft JhengHei"/>
              </a:rPr>
              <a:t>：成</a:t>
            </a:r>
            <a:r>
              <a:rPr lang="zh-CN" altLang="en-US" sz="2200" b="1" spc="5" dirty="0">
                <a:latin typeface="楷体" panose="02010609060101010101" pitchFamily="49" charset="-122"/>
                <a:ea typeface="楷体" panose="02010609060101010101" pitchFamily="49" charset="-122"/>
                <a:cs typeface="Microsoft JhengHei"/>
              </a:rPr>
              <a:t>员</a:t>
            </a:r>
            <a:r>
              <a:rPr lang="zh-CN" altLang="en-US" sz="2200" b="1" spc="15" dirty="0">
                <a:latin typeface="楷体" panose="02010609060101010101" pitchFamily="49" charset="-122"/>
                <a:ea typeface="楷体" panose="02010609060101010101" pitchFamily="49" charset="-122"/>
                <a:cs typeface="Microsoft JhengHei"/>
              </a:rPr>
              <a:t>关系测</a:t>
            </a:r>
            <a:r>
              <a:rPr lang="zh-CN" altLang="en-US" sz="2200" b="1" spc="60" dirty="0">
                <a:latin typeface="楷体" panose="02010609060101010101" pitchFamily="49" charset="-122"/>
                <a:ea typeface="楷体" panose="02010609060101010101" pitchFamily="49" charset="-122"/>
                <a:cs typeface="Microsoft JhengHei"/>
              </a:rPr>
              <a:t>试</a:t>
            </a:r>
            <a:r>
              <a:rPr lang="zh-CN" altLang="en-US" sz="2200" b="1" spc="5" dirty="0">
                <a:latin typeface="楷体" panose="02010609060101010101" pitchFamily="49" charset="-122"/>
                <a:ea typeface="楷体" panose="02010609060101010101" pitchFamily="49" charset="-122"/>
                <a:cs typeface="Microsoft JhengHei"/>
              </a:rPr>
              <a:t>、</a:t>
            </a:r>
            <a:r>
              <a:rPr lang="zh-CN" altLang="en-US" sz="2200" b="1" spc="20" dirty="0">
                <a:latin typeface="楷体" panose="02010609060101010101" pitchFamily="49" charset="-122"/>
                <a:ea typeface="楷体" panose="02010609060101010101" pitchFamily="49" charset="-122"/>
                <a:cs typeface="Microsoft JhengHei"/>
              </a:rPr>
              <a:t>元素去重</a:t>
            </a:r>
            <a:r>
              <a:rPr lang="zh-CN" altLang="en-US" sz="2200" b="1" spc="20" dirty="0" smtClean="0">
                <a:latin typeface="楷体" panose="02010609060101010101" pitchFamily="49" charset="-122"/>
                <a:ea typeface="楷体" panose="02010609060101010101" pitchFamily="49" charset="-122"/>
                <a:cs typeface="Microsoft JhengHei"/>
              </a:rPr>
              <a:t>和删除数据项。</a:t>
            </a:r>
            <a:endParaRPr lang="zh-CN" altLang="en-US" sz="2200" b="1" dirty="0">
              <a:latin typeface="楷体" panose="02010609060101010101" pitchFamily="49" charset="-122"/>
              <a:ea typeface="楷体" panose="02010609060101010101" pitchFamily="49" charset="-122"/>
              <a:cs typeface="Microsoft JhengHei"/>
            </a:endParaRPr>
          </a:p>
        </p:txBody>
      </p:sp>
      <p:sp>
        <p:nvSpPr>
          <p:cNvPr id="3" name="矩形 2"/>
          <p:cNvSpPr/>
          <p:nvPr/>
        </p:nvSpPr>
        <p:spPr>
          <a:xfrm>
            <a:off x="263996" y="1555631"/>
            <a:ext cx="8524056" cy="2108269"/>
          </a:xfrm>
          <a:prstGeom prst="rect">
            <a:avLst/>
          </a:prstGeom>
        </p:spPr>
        <p:txBody>
          <a:bodyPr wrap="square">
            <a:spAutoFit/>
          </a:bodyPr>
          <a:lstStyle/>
          <a:p>
            <a:pPr marL="416559">
              <a:lnSpc>
                <a:spcPct val="100000"/>
              </a:lnSpc>
            </a:pPr>
            <a:r>
              <a:rPr lang="en-US" altLang="zh-CN" sz="1800" b="1" spc="-5" dirty="0" smtClean="0">
                <a:solidFill>
                  <a:srgbClr val="0000FF"/>
                </a:solidFill>
                <a:latin typeface="Courier New"/>
                <a:cs typeface="Courier New"/>
              </a:rPr>
              <a:t>&gt;&gt;&gt;</a:t>
            </a:r>
            <a:r>
              <a:rPr lang="en-US" altLang="zh-CN" sz="1800" b="1" spc="-10" dirty="0" smtClean="0">
                <a:solidFill>
                  <a:srgbClr val="0000FF"/>
                </a:solidFill>
                <a:latin typeface="Courier New"/>
                <a:cs typeface="Courier New"/>
              </a:rPr>
              <a:t>"</a:t>
            </a:r>
            <a:r>
              <a:rPr lang="en-US" altLang="zh-CN" sz="1800" b="1" spc="-10" dirty="0">
                <a:solidFill>
                  <a:srgbClr val="0000FF"/>
                </a:solidFill>
                <a:latin typeface="Courier New"/>
                <a:cs typeface="Courier New"/>
              </a:rPr>
              <a:t>BIT"</a:t>
            </a:r>
            <a:r>
              <a:rPr lang="en-US" altLang="zh-CN" sz="1800" b="1" spc="10" dirty="0">
                <a:solidFill>
                  <a:srgbClr val="0000FF"/>
                </a:solidFill>
                <a:latin typeface="Courier New"/>
                <a:cs typeface="Courier New"/>
              </a:rPr>
              <a:t> </a:t>
            </a:r>
            <a:r>
              <a:rPr lang="en-US" altLang="zh-CN" sz="1800" b="1" spc="-10" dirty="0">
                <a:solidFill>
                  <a:srgbClr val="0000FF"/>
                </a:solidFill>
                <a:latin typeface="Courier New"/>
                <a:cs typeface="Courier New"/>
              </a:rPr>
              <a:t>in {"PYTHON",</a:t>
            </a:r>
            <a:r>
              <a:rPr lang="en-US" altLang="zh-CN" sz="1800" b="1" spc="35" dirty="0">
                <a:solidFill>
                  <a:srgbClr val="0000FF"/>
                </a:solidFill>
                <a:latin typeface="Courier New"/>
                <a:cs typeface="Courier New"/>
              </a:rPr>
              <a:t> </a:t>
            </a:r>
            <a:r>
              <a:rPr lang="en-US" altLang="zh-CN" sz="1800" b="1" spc="-10" dirty="0">
                <a:solidFill>
                  <a:srgbClr val="0000FF"/>
                </a:solidFill>
                <a:latin typeface="Courier New"/>
                <a:cs typeface="Courier New"/>
              </a:rPr>
              <a:t>"BIT",</a:t>
            </a:r>
            <a:r>
              <a:rPr lang="en-US" altLang="zh-CN" sz="1800" b="1" spc="10" dirty="0">
                <a:solidFill>
                  <a:srgbClr val="0000FF"/>
                </a:solidFill>
                <a:latin typeface="Courier New"/>
                <a:cs typeface="Courier New"/>
              </a:rPr>
              <a:t> </a:t>
            </a:r>
            <a:r>
              <a:rPr lang="en-US" altLang="zh-CN" sz="1800" b="1" spc="-10" dirty="0">
                <a:solidFill>
                  <a:srgbClr val="0000FF"/>
                </a:solidFill>
                <a:latin typeface="Courier New"/>
                <a:cs typeface="Courier New"/>
              </a:rPr>
              <a:t>123,</a:t>
            </a:r>
            <a:r>
              <a:rPr lang="en-US" altLang="zh-CN" sz="1800" b="1" spc="10" dirty="0">
                <a:solidFill>
                  <a:srgbClr val="0000FF"/>
                </a:solidFill>
                <a:latin typeface="Courier New"/>
                <a:cs typeface="Courier New"/>
              </a:rPr>
              <a:t> </a:t>
            </a:r>
            <a:r>
              <a:rPr lang="en-US" altLang="zh-CN" sz="1800" b="1" spc="-10" dirty="0">
                <a:solidFill>
                  <a:srgbClr val="0000FF"/>
                </a:solidFill>
                <a:latin typeface="Courier New"/>
                <a:cs typeface="Courier New"/>
              </a:rPr>
              <a:t>"GOOD"}</a:t>
            </a:r>
            <a:r>
              <a:rPr lang="en-US" altLang="zh-CN" sz="1800" b="1" spc="20" dirty="0">
                <a:solidFill>
                  <a:srgbClr val="0000FF"/>
                </a:solidFill>
                <a:latin typeface="Courier New"/>
                <a:cs typeface="Courier New"/>
              </a:rPr>
              <a:t> </a:t>
            </a:r>
            <a:r>
              <a:rPr lang="en-US" altLang="zh-CN" sz="1800" b="1" spc="25" dirty="0">
                <a:latin typeface="Courier New"/>
                <a:cs typeface="Courier New"/>
              </a:rPr>
              <a:t>#</a:t>
            </a:r>
            <a:r>
              <a:rPr lang="zh-CN" altLang="en-US" sz="1800" spc="-10" dirty="0">
                <a:latin typeface="Adobe 黑体 Std R"/>
                <a:cs typeface="Adobe 黑体 Std R"/>
              </a:rPr>
              <a:t>成员关系测试</a:t>
            </a:r>
            <a:endParaRPr lang="zh-CN" altLang="en-US" sz="1800" dirty="0">
              <a:latin typeface="Adobe 黑体 Std R"/>
              <a:cs typeface="Adobe 黑体 Std R"/>
            </a:endParaRPr>
          </a:p>
          <a:p>
            <a:pPr marL="416559">
              <a:lnSpc>
                <a:spcPct val="100000"/>
              </a:lnSpc>
              <a:spcBef>
                <a:spcPts val="70"/>
              </a:spcBef>
            </a:pPr>
            <a:r>
              <a:rPr lang="en-US" altLang="zh-CN" sz="1800" spc="-10" dirty="0">
                <a:solidFill>
                  <a:srgbClr val="0000FF"/>
                </a:solidFill>
                <a:latin typeface="Courier New"/>
                <a:cs typeface="Courier New"/>
              </a:rPr>
              <a:t>True</a:t>
            </a:r>
            <a:endParaRPr lang="en-US" altLang="zh-CN" sz="1800" dirty="0">
              <a:solidFill>
                <a:srgbClr val="0000FF"/>
              </a:solidFill>
              <a:latin typeface="Courier New"/>
              <a:cs typeface="Courier New"/>
            </a:endParaRPr>
          </a:p>
          <a:p>
            <a:pPr marL="416559">
              <a:lnSpc>
                <a:spcPct val="100000"/>
              </a:lnSpc>
              <a:spcBef>
                <a:spcPts val="80"/>
              </a:spcBef>
            </a:pPr>
            <a:r>
              <a:rPr lang="en-US" altLang="zh-CN" sz="1800" b="1" spc="-5" dirty="0">
                <a:solidFill>
                  <a:srgbClr val="0000FF"/>
                </a:solidFill>
                <a:latin typeface="Courier New"/>
                <a:cs typeface="Courier New"/>
              </a:rPr>
              <a:t>&gt;&gt;&gt;</a:t>
            </a:r>
            <a:r>
              <a:rPr lang="en-US" altLang="zh-CN" sz="1800" b="1" spc="-5" dirty="0" err="1">
                <a:solidFill>
                  <a:srgbClr val="0000FF"/>
                </a:solidFill>
                <a:latin typeface="Courier New"/>
                <a:cs typeface="Courier New"/>
              </a:rPr>
              <a:t>tu</a:t>
            </a:r>
            <a:r>
              <a:rPr lang="en-US" altLang="zh-CN" sz="1800" b="1" dirty="0" err="1">
                <a:solidFill>
                  <a:srgbClr val="0000FF"/>
                </a:solidFill>
                <a:latin typeface="Courier New"/>
                <a:cs typeface="Courier New"/>
              </a:rPr>
              <a:t>p</a:t>
            </a:r>
            <a:r>
              <a:rPr lang="en-US" altLang="zh-CN" sz="1800" b="1" spc="-15" dirty="0">
                <a:solidFill>
                  <a:srgbClr val="0000FF"/>
                </a:solidFill>
                <a:latin typeface="Courier New"/>
                <a:cs typeface="Courier New"/>
              </a:rPr>
              <a:t> </a:t>
            </a:r>
            <a:r>
              <a:rPr lang="en-US" altLang="zh-CN" sz="1800" b="1" dirty="0">
                <a:solidFill>
                  <a:srgbClr val="0000FF"/>
                </a:solidFill>
                <a:latin typeface="Courier New"/>
                <a:cs typeface="Courier New"/>
              </a:rPr>
              <a:t>=</a:t>
            </a:r>
            <a:r>
              <a:rPr lang="en-US" altLang="zh-CN" sz="1800" b="1" spc="-15" dirty="0">
                <a:solidFill>
                  <a:srgbClr val="0000FF"/>
                </a:solidFill>
                <a:latin typeface="Courier New"/>
                <a:cs typeface="Courier New"/>
              </a:rPr>
              <a:t> </a:t>
            </a:r>
            <a:r>
              <a:rPr lang="en-US" altLang="zh-CN" sz="1800" b="1" spc="-5" dirty="0">
                <a:solidFill>
                  <a:srgbClr val="0000FF"/>
                </a:solidFill>
                <a:latin typeface="Courier New"/>
                <a:cs typeface="Courier New"/>
              </a:rPr>
              <a:t>(</a:t>
            </a:r>
            <a:r>
              <a:rPr lang="en-US" altLang="zh-CN" sz="1800" b="1" spc="-10" dirty="0">
                <a:solidFill>
                  <a:srgbClr val="0000FF"/>
                </a:solidFill>
                <a:latin typeface="Courier New"/>
                <a:cs typeface="Courier New"/>
              </a:rPr>
              <a:t>"PYTHON",</a:t>
            </a:r>
            <a:r>
              <a:rPr lang="en-US" altLang="zh-CN" sz="1800" b="1" spc="20" dirty="0">
                <a:solidFill>
                  <a:srgbClr val="0000FF"/>
                </a:solidFill>
                <a:latin typeface="Courier New"/>
                <a:cs typeface="Courier New"/>
              </a:rPr>
              <a:t> </a:t>
            </a:r>
            <a:r>
              <a:rPr lang="en-US" altLang="zh-CN" sz="1800" b="1" spc="-10" dirty="0">
                <a:solidFill>
                  <a:srgbClr val="0000FF"/>
                </a:solidFill>
                <a:latin typeface="Courier New"/>
                <a:cs typeface="Courier New"/>
              </a:rPr>
              <a:t>"BIT",</a:t>
            </a:r>
            <a:r>
              <a:rPr lang="en-US" altLang="zh-CN" sz="1800" b="1" spc="10" dirty="0">
                <a:solidFill>
                  <a:srgbClr val="0000FF"/>
                </a:solidFill>
                <a:latin typeface="Courier New"/>
                <a:cs typeface="Courier New"/>
              </a:rPr>
              <a:t> </a:t>
            </a:r>
            <a:r>
              <a:rPr lang="en-US" altLang="zh-CN" sz="1800" b="1" spc="-10" dirty="0">
                <a:solidFill>
                  <a:srgbClr val="0000FF"/>
                </a:solidFill>
                <a:latin typeface="Courier New"/>
                <a:cs typeface="Courier New"/>
              </a:rPr>
              <a:t>123,</a:t>
            </a:r>
            <a:r>
              <a:rPr lang="en-US" altLang="zh-CN" sz="1800" b="1" spc="20" dirty="0">
                <a:solidFill>
                  <a:srgbClr val="0000FF"/>
                </a:solidFill>
                <a:latin typeface="Courier New"/>
                <a:cs typeface="Courier New"/>
              </a:rPr>
              <a:t> </a:t>
            </a:r>
            <a:r>
              <a:rPr lang="en-US" altLang="zh-CN" sz="1800" b="1" spc="-10" dirty="0">
                <a:solidFill>
                  <a:srgbClr val="0000FF"/>
                </a:solidFill>
                <a:latin typeface="Courier New"/>
                <a:cs typeface="Courier New"/>
              </a:rPr>
              <a:t>"GOOD",</a:t>
            </a:r>
            <a:r>
              <a:rPr lang="en-US" altLang="zh-CN" sz="1800" b="1" spc="10" dirty="0">
                <a:solidFill>
                  <a:srgbClr val="0000FF"/>
                </a:solidFill>
                <a:latin typeface="Courier New"/>
                <a:cs typeface="Courier New"/>
              </a:rPr>
              <a:t> </a:t>
            </a:r>
            <a:r>
              <a:rPr lang="en-US" altLang="zh-CN" sz="1800" b="1" spc="-10" dirty="0">
                <a:solidFill>
                  <a:srgbClr val="0000FF"/>
                </a:solidFill>
                <a:latin typeface="Courier New"/>
                <a:cs typeface="Courier New"/>
              </a:rPr>
              <a:t>123</a:t>
            </a:r>
            <a:r>
              <a:rPr lang="en-US" altLang="zh-CN" sz="1800" b="1" spc="-10" dirty="0">
                <a:latin typeface="Courier New"/>
                <a:cs typeface="Courier New"/>
              </a:rPr>
              <a:t>)</a:t>
            </a:r>
            <a:r>
              <a:rPr lang="en-US" altLang="zh-CN" sz="1800" b="1" spc="10" dirty="0">
                <a:latin typeface="Courier New"/>
                <a:cs typeface="Courier New"/>
              </a:rPr>
              <a:t> </a:t>
            </a:r>
            <a:r>
              <a:rPr lang="en-US" altLang="zh-CN" sz="1800" b="1" dirty="0">
                <a:latin typeface="Courier New"/>
                <a:cs typeface="Courier New"/>
              </a:rPr>
              <a:t>#</a:t>
            </a:r>
            <a:r>
              <a:rPr lang="zh-CN" altLang="en-US" sz="1800" spc="-10" dirty="0">
                <a:latin typeface="Adobe 黑体 Std R"/>
                <a:cs typeface="Adobe 黑体 Std R"/>
              </a:rPr>
              <a:t>元素去重</a:t>
            </a:r>
            <a:endParaRPr lang="zh-CN" altLang="en-US" sz="1800" dirty="0">
              <a:latin typeface="Adobe 黑体 Std R"/>
              <a:cs typeface="Adobe 黑体 Std R"/>
            </a:endParaRPr>
          </a:p>
          <a:p>
            <a:pPr marL="416559">
              <a:lnSpc>
                <a:spcPct val="100000"/>
              </a:lnSpc>
              <a:spcBef>
                <a:spcPts val="70"/>
              </a:spcBef>
            </a:pPr>
            <a:r>
              <a:rPr lang="en-US" altLang="zh-CN" sz="1800" b="1" spc="-10" dirty="0">
                <a:solidFill>
                  <a:srgbClr val="0000FF"/>
                </a:solidFill>
                <a:latin typeface="Courier New"/>
                <a:cs typeface="Courier New"/>
              </a:rPr>
              <a:t>&gt;&gt;&gt;set(</a:t>
            </a:r>
            <a:r>
              <a:rPr lang="en-US" altLang="zh-CN" sz="1800" b="1" spc="-10" dirty="0" err="1">
                <a:solidFill>
                  <a:srgbClr val="0000FF"/>
                </a:solidFill>
                <a:latin typeface="Courier New"/>
                <a:cs typeface="Courier New"/>
              </a:rPr>
              <a:t>tup</a:t>
            </a:r>
            <a:r>
              <a:rPr lang="en-US" altLang="zh-CN" sz="1800" b="1" spc="-10" dirty="0">
                <a:solidFill>
                  <a:srgbClr val="0000FF"/>
                </a:solidFill>
                <a:latin typeface="Courier New"/>
                <a:cs typeface="Courier New"/>
              </a:rPr>
              <a:t>)</a:t>
            </a:r>
            <a:endParaRPr lang="en-US" altLang="zh-CN" sz="1800" dirty="0">
              <a:solidFill>
                <a:srgbClr val="0000FF"/>
              </a:solidFill>
              <a:latin typeface="Courier New"/>
              <a:cs typeface="Courier New"/>
            </a:endParaRPr>
          </a:p>
          <a:p>
            <a:pPr marL="416559">
              <a:lnSpc>
                <a:spcPct val="100000"/>
              </a:lnSpc>
              <a:spcBef>
                <a:spcPts val="80"/>
              </a:spcBef>
            </a:pPr>
            <a:r>
              <a:rPr lang="en-US" altLang="zh-CN" sz="1800" spc="-10" dirty="0">
                <a:solidFill>
                  <a:srgbClr val="0000FF"/>
                </a:solidFill>
                <a:latin typeface="Courier New"/>
                <a:cs typeface="Courier New"/>
              </a:rPr>
              <a:t>{123, </a:t>
            </a:r>
            <a:r>
              <a:rPr lang="en-US" altLang="zh-CN" sz="1800" spc="5" dirty="0">
                <a:solidFill>
                  <a:srgbClr val="0000FF"/>
                </a:solidFill>
                <a:latin typeface="Courier New"/>
                <a:cs typeface="Courier New"/>
              </a:rPr>
              <a:t>'</a:t>
            </a:r>
            <a:r>
              <a:rPr lang="en-US" altLang="zh-CN" sz="1800" spc="-10" dirty="0">
                <a:solidFill>
                  <a:srgbClr val="0000FF"/>
                </a:solidFill>
                <a:latin typeface="Courier New"/>
                <a:cs typeface="Courier New"/>
              </a:rPr>
              <a:t>GOOD</a:t>
            </a:r>
            <a:r>
              <a:rPr lang="en-US" altLang="zh-CN" sz="1800" spc="5" dirty="0">
                <a:solidFill>
                  <a:srgbClr val="0000FF"/>
                </a:solidFill>
                <a:latin typeface="Courier New"/>
                <a:cs typeface="Courier New"/>
              </a:rPr>
              <a:t>'</a:t>
            </a:r>
            <a:r>
              <a:rPr lang="en-US" altLang="zh-CN" sz="1800" spc="-10" dirty="0">
                <a:solidFill>
                  <a:srgbClr val="0000FF"/>
                </a:solidFill>
                <a:latin typeface="Courier New"/>
                <a:cs typeface="Courier New"/>
              </a:rPr>
              <a:t>, 'BIT</a:t>
            </a:r>
            <a:r>
              <a:rPr lang="en-US" altLang="zh-CN" sz="1800" spc="5" dirty="0">
                <a:solidFill>
                  <a:srgbClr val="0000FF"/>
                </a:solidFill>
                <a:latin typeface="Courier New"/>
                <a:cs typeface="Courier New"/>
              </a:rPr>
              <a:t>'</a:t>
            </a:r>
            <a:r>
              <a:rPr lang="en-US" altLang="zh-CN" sz="1800" spc="-10" dirty="0">
                <a:solidFill>
                  <a:srgbClr val="0000FF"/>
                </a:solidFill>
                <a:latin typeface="Courier New"/>
                <a:cs typeface="Courier New"/>
              </a:rPr>
              <a:t>, 'P</a:t>
            </a:r>
            <a:r>
              <a:rPr lang="en-US" altLang="zh-CN" sz="1800" spc="5" dirty="0">
                <a:solidFill>
                  <a:srgbClr val="0000FF"/>
                </a:solidFill>
                <a:latin typeface="Courier New"/>
                <a:cs typeface="Courier New"/>
              </a:rPr>
              <a:t>Y</a:t>
            </a:r>
            <a:r>
              <a:rPr lang="en-US" altLang="zh-CN" sz="1800" spc="-10" dirty="0">
                <a:solidFill>
                  <a:srgbClr val="0000FF"/>
                </a:solidFill>
                <a:latin typeface="Courier New"/>
                <a:cs typeface="Courier New"/>
              </a:rPr>
              <a:t>THON'}</a:t>
            </a:r>
            <a:endParaRPr lang="en-US" altLang="zh-CN" sz="1800" dirty="0">
              <a:solidFill>
                <a:srgbClr val="0000FF"/>
              </a:solidFill>
              <a:latin typeface="Courier New"/>
              <a:cs typeface="Courier New"/>
            </a:endParaRPr>
          </a:p>
          <a:p>
            <a:pPr marL="416559">
              <a:lnSpc>
                <a:spcPct val="100000"/>
              </a:lnSpc>
              <a:spcBef>
                <a:spcPts val="85"/>
              </a:spcBef>
            </a:pPr>
            <a:r>
              <a:rPr lang="en-US" altLang="zh-CN" sz="1800" b="1" spc="-10" dirty="0">
                <a:solidFill>
                  <a:srgbClr val="0000FF"/>
                </a:solidFill>
                <a:latin typeface="Courier New"/>
                <a:cs typeface="Courier New"/>
              </a:rPr>
              <a:t>&gt;&gt;</a:t>
            </a:r>
            <a:r>
              <a:rPr lang="en-US" altLang="zh-CN" sz="1800" b="1" spc="-15" dirty="0">
                <a:solidFill>
                  <a:srgbClr val="0000FF"/>
                </a:solidFill>
                <a:latin typeface="Courier New"/>
                <a:cs typeface="Courier New"/>
              </a:rPr>
              <a:t>&gt;</a:t>
            </a:r>
            <a:r>
              <a:rPr lang="en-US" altLang="zh-CN" sz="1800" b="1" spc="-10" dirty="0" err="1">
                <a:solidFill>
                  <a:srgbClr val="0000FF"/>
                </a:solidFill>
                <a:latin typeface="Courier New"/>
                <a:cs typeface="Courier New"/>
              </a:rPr>
              <a:t>newtup</a:t>
            </a:r>
            <a:r>
              <a:rPr lang="en-US" altLang="zh-CN" sz="1800" b="1" spc="25" dirty="0">
                <a:solidFill>
                  <a:srgbClr val="0000FF"/>
                </a:solidFill>
                <a:latin typeface="Courier New"/>
                <a:cs typeface="Courier New"/>
              </a:rPr>
              <a:t> </a:t>
            </a:r>
            <a:r>
              <a:rPr lang="en-US" altLang="zh-CN" sz="1800" b="1" spc="-10" dirty="0">
                <a:solidFill>
                  <a:srgbClr val="0000FF"/>
                </a:solidFill>
                <a:latin typeface="Courier New"/>
                <a:cs typeface="Courier New"/>
              </a:rPr>
              <a:t>= tuple(set(</a:t>
            </a:r>
            <a:r>
              <a:rPr lang="en-US" altLang="zh-CN" sz="1800" b="1" spc="-10" dirty="0" err="1">
                <a:solidFill>
                  <a:srgbClr val="0000FF"/>
                </a:solidFill>
                <a:latin typeface="Courier New"/>
                <a:cs typeface="Courier New"/>
              </a:rPr>
              <a:t>tup</a:t>
            </a:r>
            <a:r>
              <a:rPr lang="en-US" altLang="zh-CN" sz="1800" b="1" spc="-10" dirty="0">
                <a:solidFill>
                  <a:srgbClr val="0000FF"/>
                </a:solidFill>
                <a:latin typeface="Courier New"/>
                <a:cs typeface="Courier New"/>
              </a:rPr>
              <a:t>)–{</a:t>
            </a:r>
            <a:r>
              <a:rPr lang="en-US" altLang="zh-CN" sz="1800" spc="-10" dirty="0">
                <a:solidFill>
                  <a:srgbClr val="0000FF"/>
                </a:solidFill>
                <a:latin typeface="Courier New"/>
                <a:cs typeface="Courier New"/>
              </a:rPr>
              <a:t>'PYTHO</a:t>
            </a:r>
            <a:r>
              <a:rPr lang="en-US" altLang="zh-CN" sz="1800" dirty="0">
                <a:solidFill>
                  <a:srgbClr val="0000FF"/>
                </a:solidFill>
                <a:latin typeface="Courier New"/>
                <a:cs typeface="Courier New"/>
              </a:rPr>
              <a:t>N'</a:t>
            </a:r>
            <a:r>
              <a:rPr lang="en-US" altLang="zh-CN" sz="1800" b="1" spc="-10" dirty="0">
                <a:solidFill>
                  <a:srgbClr val="0000FF"/>
                </a:solidFill>
                <a:latin typeface="Courier New"/>
                <a:cs typeface="Courier New"/>
              </a:rPr>
              <a:t>})</a:t>
            </a:r>
            <a:r>
              <a:rPr lang="en-US" altLang="zh-CN" sz="1800" b="1" spc="60" dirty="0">
                <a:solidFill>
                  <a:srgbClr val="0000FF"/>
                </a:solidFill>
                <a:latin typeface="Courier New"/>
                <a:cs typeface="Courier New"/>
              </a:rPr>
              <a:t> </a:t>
            </a:r>
            <a:r>
              <a:rPr lang="en-US" altLang="zh-CN" sz="1800" b="1" spc="-10" dirty="0">
                <a:solidFill>
                  <a:srgbClr val="0000FF"/>
                </a:solidFill>
                <a:latin typeface="Courier New"/>
                <a:cs typeface="Courier New"/>
              </a:rPr>
              <a:t>#</a:t>
            </a:r>
            <a:r>
              <a:rPr lang="en-US" altLang="zh-CN" sz="1800" b="1" spc="15" dirty="0">
                <a:solidFill>
                  <a:srgbClr val="0000FF"/>
                </a:solidFill>
                <a:latin typeface="Courier New"/>
                <a:cs typeface="Courier New"/>
              </a:rPr>
              <a:t> </a:t>
            </a:r>
            <a:r>
              <a:rPr lang="zh-CN" altLang="en-US" sz="1800" spc="-10" dirty="0">
                <a:latin typeface="Adobe 黑体 Std R"/>
                <a:cs typeface="Adobe 黑体 Std R"/>
              </a:rPr>
              <a:t>去重同时删除数据项</a:t>
            </a:r>
            <a:endParaRPr lang="zh-CN" altLang="en-US" sz="1800" dirty="0">
              <a:latin typeface="Adobe 黑体 Std R"/>
              <a:cs typeface="Adobe 黑体 Std R"/>
            </a:endParaRPr>
          </a:p>
          <a:p>
            <a:pPr marL="416559">
              <a:lnSpc>
                <a:spcPct val="100000"/>
              </a:lnSpc>
              <a:spcBef>
                <a:spcPts val="75"/>
              </a:spcBef>
            </a:pPr>
            <a:r>
              <a:rPr lang="en-US" altLang="zh-CN" sz="1800" spc="-10" dirty="0">
                <a:solidFill>
                  <a:srgbClr val="0000FF"/>
                </a:solidFill>
                <a:latin typeface="Courier New"/>
                <a:cs typeface="Courier New"/>
              </a:rPr>
              <a:t>('GOOD</a:t>
            </a:r>
            <a:r>
              <a:rPr lang="en-US" altLang="zh-CN" sz="1800" spc="5" dirty="0">
                <a:solidFill>
                  <a:srgbClr val="0000FF"/>
                </a:solidFill>
                <a:latin typeface="Courier New"/>
                <a:cs typeface="Courier New"/>
              </a:rPr>
              <a:t>'</a:t>
            </a:r>
            <a:r>
              <a:rPr lang="en-US" altLang="zh-CN" sz="1800" spc="-10" dirty="0">
                <a:solidFill>
                  <a:srgbClr val="0000FF"/>
                </a:solidFill>
                <a:latin typeface="Courier New"/>
                <a:cs typeface="Courier New"/>
              </a:rPr>
              <a:t>, 12</a:t>
            </a:r>
            <a:r>
              <a:rPr lang="en-US" altLang="zh-CN" sz="1800" spc="5" dirty="0">
                <a:solidFill>
                  <a:srgbClr val="0000FF"/>
                </a:solidFill>
                <a:latin typeface="Courier New"/>
                <a:cs typeface="Courier New"/>
              </a:rPr>
              <a:t>3</a:t>
            </a:r>
            <a:r>
              <a:rPr lang="en-US" altLang="zh-CN" sz="1800" spc="-10" dirty="0">
                <a:solidFill>
                  <a:srgbClr val="0000FF"/>
                </a:solidFill>
                <a:latin typeface="Courier New"/>
                <a:cs typeface="Courier New"/>
              </a:rPr>
              <a:t>, 'BIT</a:t>
            </a:r>
            <a:r>
              <a:rPr lang="en-US" altLang="zh-CN" sz="1800" spc="5" dirty="0">
                <a:solidFill>
                  <a:srgbClr val="0000FF"/>
                </a:solidFill>
                <a:latin typeface="Courier New"/>
                <a:cs typeface="Courier New"/>
              </a:rPr>
              <a:t>'</a:t>
            </a:r>
            <a:r>
              <a:rPr lang="en-US" altLang="zh-CN" sz="1800" spc="-10" dirty="0">
                <a:solidFill>
                  <a:srgbClr val="0000FF"/>
                </a:solidFill>
                <a:latin typeface="Courier New"/>
                <a:cs typeface="Courier New"/>
              </a:rPr>
              <a:t>)</a:t>
            </a:r>
            <a:endParaRPr lang="en-US" altLang="zh-CN" sz="1800" dirty="0">
              <a:solidFill>
                <a:srgbClr val="0000FF"/>
              </a:solidFill>
              <a:latin typeface="Courier New"/>
              <a:cs typeface="Courier New"/>
            </a:endParaRPr>
          </a:p>
        </p:txBody>
      </p:sp>
      <p:sp>
        <p:nvSpPr>
          <p:cNvPr id="4" name="矩形 3"/>
          <p:cNvSpPr/>
          <p:nvPr/>
        </p:nvSpPr>
        <p:spPr>
          <a:xfrm>
            <a:off x="386532" y="3861048"/>
            <a:ext cx="8392516" cy="2246769"/>
          </a:xfrm>
          <a:prstGeom prst="rect">
            <a:avLst/>
          </a:prstGeom>
        </p:spPr>
        <p:txBody>
          <a:bodyPr wrap="square">
            <a:spAutoFit/>
          </a:bodyPr>
          <a:lstStyle/>
          <a:p>
            <a:pPr marL="342900" indent="-342900">
              <a:buFont typeface="Arial" panose="020B0604020202020204" pitchFamily="34" charset="0"/>
              <a:buChar char="•"/>
            </a:pPr>
            <a:r>
              <a:rPr lang="zh-CN" altLang="en-US" spc="55" dirty="0">
                <a:latin typeface="楷体" panose="02010609060101010101" pitchFamily="49" charset="-122"/>
                <a:ea typeface="楷体" panose="02010609060101010101" pitchFamily="49" charset="-122"/>
                <a:cs typeface="Microsoft JhengHei"/>
              </a:rPr>
              <a:t>元素类型</a:t>
            </a:r>
            <a:r>
              <a:rPr lang="zh-CN" altLang="en-US" spc="65" dirty="0">
                <a:latin typeface="楷体" panose="02010609060101010101" pitchFamily="49" charset="-122"/>
                <a:ea typeface="楷体" panose="02010609060101010101" pitchFamily="49" charset="-122"/>
                <a:cs typeface="Microsoft JhengHei"/>
              </a:rPr>
              <a:t>只能</a:t>
            </a:r>
            <a:r>
              <a:rPr lang="zh-CN" altLang="en-US" dirty="0">
                <a:latin typeface="楷体" panose="02010609060101010101" pitchFamily="49" charset="-122"/>
                <a:ea typeface="楷体" panose="02010609060101010101" pitchFamily="49" charset="-122"/>
                <a:cs typeface="Microsoft JhengHei"/>
              </a:rPr>
              <a:t>是</a:t>
            </a:r>
            <a:r>
              <a:rPr lang="zh-CN" altLang="en-US" spc="60" dirty="0">
                <a:latin typeface="楷体" panose="02010609060101010101" pitchFamily="49" charset="-122"/>
                <a:ea typeface="楷体" panose="02010609060101010101" pitchFamily="49" charset="-122"/>
                <a:cs typeface="Microsoft JhengHei"/>
              </a:rPr>
              <a:t>固定数据类型，例如：整数、浮点数、字符串、</a:t>
            </a:r>
            <a:r>
              <a:rPr lang="zh-CN" altLang="en-US" spc="55" dirty="0">
                <a:latin typeface="楷体" panose="02010609060101010101" pitchFamily="49" charset="-122"/>
                <a:ea typeface="楷体" panose="02010609060101010101" pitchFamily="49" charset="-122"/>
                <a:cs typeface="Microsoft JhengHei"/>
              </a:rPr>
              <a:t>元</a:t>
            </a:r>
            <a:r>
              <a:rPr lang="zh-CN" altLang="en-US" spc="65" dirty="0">
                <a:latin typeface="楷体" panose="02010609060101010101" pitchFamily="49" charset="-122"/>
                <a:ea typeface="楷体" panose="02010609060101010101" pitchFamily="49" charset="-122"/>
                <a:cs typeface="Microsoft JhengHei"/>
              </a:rPr>
              <a:t>组</a:t>
            </a:r>
            <a:r>
              <a:rPr lang="zh-CN" altLang="en-US" spc="75" dirty="0">
                <a:latin typeface="楷体" panose="02010609060101010101" pitchFamily="49" charset="-122"/>
                <a:ea typeface="楷体" panose="02010609060101010101" pitchFamily="49" charset="-122"/>
                <a:cs typeface="Microsoft JhengHei"/>
              </a:rPr>
              <a:t>等</a:t>
            </a:r>
            <a:r>
              <a:rPr lang="en-US" altLang="zh-CN" dirty="0">
                <a:latin typeface="楷体" panose="02010609060101010101" pitchFamily="49" charset="-122"/>
                <a:ea typeface="楷体" panose="02010609060101010101" pitchFamily="49" charset="-122"/>
                <a:cs typeface="Microsoft JhengHei"/>
              </a:rPr>
              <a:t>,</a:t>
            </a:r>
            <a:r>
              <a:rPr lang="zh-CN" altLang="en-US" spc="60" dirty="0">
                <a:latin typeface="楷体" panose="02010609060101010101" pitchFamily="49" charset="-122"/>
                <a:ea typeface="楷体" panose="02010609060101010101" pitchFamily="49" charset="-122"/>
                <a:cs typeface="Microsoft JhengHei"/>
              </a:rPr>
              <a:t>列表、字典和集合类型本身都是可变数据类</a:t>
            </a:r>
            <a:r>
              <a:rPr lang="zh-CN" altLang="en-US" spc="65" dirty="0">
                <a:latin typeface="楷体" panose="02010609060101010101" pitchFamily="49" charset="-122"/>
                <a:ea typeface="楷体" panose="02010609060101010101" pitchFamily="49" charset="-122"/>
                <a:cs typeface="Microsoft JhengHei"/>
              </a:rPr>
              <a:t>型</a:t>
            </a:r>
            <a:r>
              <a:rPr lang="zh-CN" altLang="en-US" spc="60" dirty="0">
                <a:latin typeface="楷体" panose="02010609060101010101" pitchFamily="49" charset="-122"/>
                <a:ea typeface="楷体" panose="02010609060101010101" pitchFamily="49" charset="-122"/>
                <a:cs typeface="Microsoft JhengHei"/>
              </a:rPr>
              <a:t>，</a:t>
            </a:r>
            <a:r>
              <a:rPr lang="zh-CN" altLang="en-US" spc="55" dirty="0">
                <a:latin typeface="楷体" panose="02010609060101010101" pitchFamily="49" charset="-122"/>
                <a:ea typeface="楷体" panose="02010609060101010101" pitchFamily="49" charset="-122"/>
                <a:cs typeface="Microsoft JhengHei"/>
              </a:rPr>
              <a:t>不</a:t>
            </a:r>
            <a:r>
              <a:rPr lang="zh-CN" altLang="en-US" spc="65" dirty="0">
                <a:latin typeface="楷体" panose="02010609060101010101" pitchFamily="49" charset="-122"/>
                <a:ea typeface="楷体" panose="02010609060101010101" pitchFamily="49" charset="-122"/>
                <a:cs typeface="Microsoft JhengHei"/>
              </a:rPr>
              <a:t>能作</a:t>
            </a:r>
            <a:r>
              <a:rPr lang="zh-CN" altLang="en-US" dirty="0">
                <a:latin typeface="楷体" panose="02010609060101010101" pitchFamily="49" charset="-122"/>
                <a:ea typeface="楷体" panose="02010609060101010101" pitchFamily="49" charset="-122"/>
                <a:cs typeface="Microsoft JhengHei"/>
              </a:rPr>
              <a:t>为集合的元素出现</a:t>
            </a:r>
            <a:r>
              <a:rPr lang="zh-CN" altLang="en-US" dirty="0" smtClean="0">
                <a:latin typeface="楷体" panose="02010609060101010101" pitchFamily="49" charset="-122"/>
                <a:ea typeface="楷体" panose="02010609060101010101" pitchFamily="49" charset="-122"/>
                <a:cs typeface="Microsoft JhengHei"/>
              </a:rPr>
              <a:t>。</a:t>
            </a:r>
            <a:endParaRPr lang="en-US" altLang="zh-CN" dirty="0" smtClean="0">
              <a:latin typeface="楷体" panose="02010609060101010101" pitchFamily="49" charset="-122"/>
              <a:ea typeface="楷体" panose="02010609060101010101" pitchFamily="49" charset="-122"/>
              <a:cs typeface="Microsoft JhengHei"/>
            </a:endParaRPr>
          </a:p>
          <a:p>
            <a:pPr marL="342900" indent="-342900">
              <a:buFont typeface="Arial" panose="020B0604020202020204" pitchFamily="34" charset="0"/>
              <a:buChar char="•"/>
            </a:pPr>
            <a:r>
              <a:rPr lang="zh-CN" altLang="en-US" spc="55" dirty="0">
                <a:latin typeface="楷体" panose="02010609060101010101" pitchFamily="49" charset="-122"/>
                <a:ea typeface="楷体" panose="02010609060101010101" pitchFamily="49" charset="-122"/>
                <a:cs typeface="Microsoft JhengHei"/>
              </a:rPr>
              <a:t>集合类型与其他类型最大的不同在于它不</a:t>
            </a:r>
            <a:r>
              <a:rPr lang="zh-CN" altLang="en-US" b="1" spc="55" dirty="0">
                <a:solidFill>
                  <a:srgbClr val="FF0000"/>
                </a:solidFill>
                <a:latin typeface="楷体" panose="02010609060101010101" pitchFamily="49" charset="-122"/>
                <a:ea typeface="楷体" panose="02010609060101010101" pitchFamily="49" charset="-122"/>
                <a:cs typeface="Microsoft JhengHei"/>
              </a:rPr>
              <a:t>包含重复元素</a:t>
            </a:r>
            <a:r>
              <a:rPr lang="zh-CN" altLang="en-US" spc="55" dirty="0">
                <a:latin typeface="楷体" panose="02010609060101010101" pitchFamily="49" charset="-122"/>
                <a:ea typeface="楷体" panose="02010609060101010101" pitchFamily="49" charset="-122"/>
                <a:cs typeface="Microsoft JhengHei"/>
              </a:rPr>
              <a:t>， 因此，当需要对一维数据进行</a:t>
            </a:r>
            <a:r>
              <a:rPr lang="zh-CN" altLang="en-US" b="1" spc="55" dirty="0">
                <a:solidFill>
                  <a:srgbClr val="FF0000"/>
                </a:solidFill>
                <a:latin typeface="楷体" panose="02010609060101010101" pitchFamily="49" charset="-122"/>
                <a:ea typeface="楷体" panose="02010609060101010101" pitchFamily="49" charset="-122"/>
                <a:cs typeface="Microsoft JhengHei"/>
              </a:rPr>
              <a:t>去重</a:t>
            </a:r>
            <a:r>
              <a:rPr lang="zh-CN" altLang="en-US" spc="55" dirty="0">
                <a:latin typeface="楷体" panose="02010609060101010101" pitchFamily="49" charset="-122"/>
                <a:ea typeface="楷体" panose="02010609060101010101" pitchFamily="49" charset="-122"/>
                <a:cs typeface="Microsoft JhengHei"/>
              </a:rPr>
              <a:t>或进行数据重复处理时，一般通过集合来完成。</a:t>
            </a:r>
          </a:p>
          <a:p>
            <a:pPr marL="342900" indent="-342900">
              <a:buFont typeface="Arial" panose="020B0604020202020204" pitchFamily="34" charset="0"/>
              <a:buChar char="•"/>
            </a:pPr>
            <a:endParaRPr lang="en-US" altLang="zh-CN" dirty="0">
              <a:latin typeface="楷体" panose="02010609060101010101" pitchFamily="49" charset="-122"/>
              <a:ea typeface="楷体" panose="02010609060101010101" pitchFamily="49" charset="-122"/>
              <a:cs typeface="Microsoft JhengHei"/>
            </a:endParaRPr>
          </a:p>
        </p:txBody>
      </p:sp>
    </p:spTree>
    <p:extLst>
      <p:ext uri="{BB962C8B-B14F-4D97-AF65-F5344CB8AC3E}">
        <p14:creationId xmlns:p14="http://schemas.microsoft.com/office/powerpoint/2010/main" val="2453473128"/>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ea typeface="宋体" panose="02010600030101010101" pitchFamily="2" charset="-122"/>
              </a:rPr>
              <a:t>实例</a:t>
            </a:r>
            <a:r>
              <a:rPr lang="en-US" altLang="zh-CN" dirty="0" smtClean="0">
                <a:ea typeface="宋体" panose="02010600030101010101" pitchFamily="2" charset="-122"/>
              </a:rPr>
              <a:t>4:</a:t>
            </a:r>
            <a:r>
              <a:rPr lang="zh-CN" altLang="en-US" dirty="0" smtClean="0">
                <a:ea typeface="宋体" panose="02010600030101010101" pitchFamily="2" charset="-122"/>
              </a:rPr>
              <a:t>统计短文中单词频度</a:t>
            </a:r>
          </a:p>
        </p:txBody>
      </p:sp>
      <p:sp>
        <p:nvSpPr>
          <p:cNvPr id="2" name="矩形 1"/>
          <p:cNvSpPr/>
          <p:nvPr/>
        </p:nvSpPr>
        <p:spPr>
          <a:xfrm>
            <a:off x="6648548" y="5977771"/>
            <a:ext cx="2329484" cy="400110"/>
          </a:xfrm>
          <a:prstGeom prst="rect">
            <a:avLst/>
          </a:prstGeom>
        </p:spPr>
        <p:txBody>
          <a:bodyPr wrap="none">
            <a:spAutoFit/>
          </a:bodyPr>
          <a:lstStyle/>
          <a:p>
            <a:r>
              <a:rPr lang="en-US" altLang="zh-CN" dirty="0" smtClean="0">
                <a:solidFill>
                  <a:schemeClr val="tx2"/>
                </a:solidFill>
                <a:latin typeface="华文新魏" panose="02010800040101010101" pitchFamily="2" charset="-122"/>
                <a:ea typeface="华文新魏" panose="02010800040101010101" pitchFamily="2" charset="-122"/>
              </a:rPr>
              <a:t>6_word_count2.py</a:t>
            </a:r>
            <a:endParaRPr lang="zh-CN" altLang="en-US" dirty="0"/>
          </a:p>
        </p:txBody>
      </p:sp>
      <p:sp>
        <p:nvSpPr>
          <p:cNvPr id="3" name="矩形 2"/>
          <p:cNvSpPr/>
          <p:nvPr/>
        </p:nvSpPr>
        <p:spPr>
          <a:xfrm>
            <a:off x="152400" y="1066800"/>
            <a:ext cx="8915400" cy="1785104"/>
          </a:xfrm>
          <a:prstGeom prst="rect">
            <a:avLst/>
          </a:prstGeom>
        </p:spPr>
        <p:txBody>
          <a:bodyPr wrap="square">
            <a:spAutoFit/>
          </a:bodyPr>
          <a:lstStyle/>
          <a:p>
            <a:r>
              <a:rPr lang="zh-CN" altLang="en-US" sz="1000" dirty="0"/>
              <a:t>str1 ='''  Could you reproduce Silicon Valley elsewhere, or is there something unique about it?</a:t>
            </a:r>
          </a:p>
          <a:p>
            <a:r>
              <a:rPr lang="zh-CN" altLang="en-US" sz="1000" dirty="0"/>
              <a:t>It wouldn't be surprising if it were hard to reproduce in other countries, because you couldn'treproduce it in most of the US either.What does it take to make a Silicon Valley?</a:t>
            </a:r>
          </a:p>
          <a:p>
            <a:r>
              <a:rPr lang="zh-CN" altLang="en-US" sz="1000" dirty="0"/>
              <a:t>It's the right people.If you could get the right ten thousand people to move from Silicon Valley toBuffalo, Buffalo would become Silicon Valley.</a:t>
            </a:r>
          </a:p>
          <a:p>
            <a:r>
              <a:rPr lang="zh-CN" altLang="en-US" sz="1000" dirty="0"/>
              <a:t>You only need two kinds of people to create a technology hub: rich people and nerds.</a:t>
            </a:r>
          </a:p>
          <a:p>
            <a:r>
              <a:rPr lang="zh-CN" altLang="en-US" sz="1000" dirty="0"/>
              <a:t>Observation bears this out.Within the US, towns have become star,up hubs if and only if theyhave both rich people and nerds.Few startups happen in Miami, for example, because although it's fullof rich people, it has few nerds.It's not the kind of place nerds like.</a:t>
            </a:r>
          </a:p>
          <a:p>
            <a:r>
              <a:rPr lang="zh-CN" altLang="en-US" sz="1000" dirty="0"/>
              <a:t>Whereas Pittsburgh has the opposite problem: plenty of nerds, but no rich people.The top USComputer Science departments are said to be MIT, Stanford, Berkeley, and Carnegie-Mellon. MITyielded Route 128.Stanford and Berkeley yielded Silicon Valley.But what did Carnegie-Mellon yield inPittsburgh? And what happened in Ithaca, home of Cornell University, which is also high on the list?'''</a:t>
            </a:r>
          </a:p>
        </p:txBody>
      </p:sp>
      <p:pic>
        <p:nvPicPr>
          <p:cNvPr id="7" name="图片 6"/>
          <p:cNvPicPr>
            <a:picLocks noChangeAspect="1"/>
          </p:cNvPicPr>
          <p:nvPr/>
        </p:nvPicPr>
        <p:blipFill>
          <a:blip r:embed="rId3"/>
          <a:stretch>
            <a:fillRect/>
          </a:stretch>
        </p:blipFill>
        <p:spPr>
          <a:xfrm>
            <a:off x="323528" y="3068960"/>
            <a:ext cx="8280920" cy="2673368"/>
          </a:xfrm>
          <a:prstGeom prst="rect">
            <a:avLst/>
          </a:prstGeom>
        </p:spPr>
      </p:pic>
      <p:sp>
        <p:nvSpPr>
          <p:cNvPr id="6" name="圆角矩形 5"/>
          <p:cNvSpPr/>
          <p:nvPr/>
        </p:nvSpPr>
        <p:spPr>
          <a:xfrm>
            <a:off x="228601" y="4038600"/>
            <a:ext cx="2209800" cy="457200"/>
          </a:xfrm>
          <a:prstGeom prst="roundRect">
            <a:avLst/>
          </a:prstGeom>
          <a:ln w="25400">
            <a:solidFill>
              <a:srgbClr val="C00000"/>
            </a:solidFill>
          </a:ln>
        </p:spPr>
        <p:txBody>
          <a:bodyPr wrap="square" rtlCol="0" anchor="ctr">
            <a:spAutoFit/>
          </a:bodyPr>
          <a:lstStyle/>
          <a:p>
            <a:pPr algn="ctr"/>
            <a:endParaRPr lang="zh-CN" altLang="en-US" spc="15" dirty="0">
              <a:latin typeface="Arial"/>
              <a:cs typeface="Arial"/>
            </a:endParaRPr>
          </a:p>
        </p:txBody>
      </p:sp>
    </p:spTree>
    <p:extLst>
      <p:ext uri="{BB962C8B-B14F-4D97-AF65-F5344CB8AC3E}">
        <p14:creationId xmlns:p14="http://schemas.microsoft.com/office/powerpoint/2010/main" val="18892260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a:t>
            </a:r>
            <a:r>
              <a:rPr lang="zh-CN" altLang="en-US" dirty="0" smtClean="0"/>
              <a:t>模块</a:t>
            </a:r>
            <a:r>
              <a:rPr lang="en-US" altLang="zh-CN" dirty="0" smtClean="0"/>
              <a:t>—</a:t>
            </a:r>
            <a:r>
              <a:rPr lang="zh-CN" altLang="en-US" dirty="0"/>
              <a:t>贪婪</a:t>
            </a:r>
            <a:r>
              <a:rPr lang="zh-CN" altLang="en-US" dirty="0" smtClean="0"/>
              <a:t>与非贪婪匹配</a:t>
            </a:r>
            <a:endParaRPr lang="zh-CN" altLang="en-US" dirty="0"/>
          </a:p>
        </p:txBody>
      </p:sp>
      <p:sp>
        <p:nvSpPr>
          <p:cNvPr id="4" name="矩形 3"/>
          <p:cNvSpPr/>
          <p:nvPr/>
        </p:nvSpPr>
        <p:spPr>
          <a:xfrm>
            <a:off x="152400" y="990600"/>
            <a:ext cx="8839200" cy="4708981"/>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zh-CN" altLang="en-US" sz="2400" dirty="0"/>
              <a:t>正则匹配默认是贪婪匹配，也就是匹配尽可能多的字符</a:t>
            </a:r>
            <a:r>
              <a:rPr lang="zh-CN" altLang="en-US" sz="2400" dirty="0" smtClean="0"/>
              <a:t>。如，</a:t>
            </a:r>
            <a:r>
              <a:rPr lang="zh-CN" altLang="en-US" sz="2400" dirty="0"/>
              <a:t>匹配出数字后面的</a:t>
            </a:r>
            <a:r>
              <a:rPr lang="en-US" altLang="zh-CN" sz="2400" dirty="0"/>
              <a:t>0</a:t>
            </a:r>
            <a:r>
              <a:rPr lang="zh-CN" altLang="en-US" sz="2400" dirty="0" smtClean="0"/>
              <a:t>：</a:t>
            </a:r>
            <a:endParaRPr lang="en-US" altLang="zh-CN" sz="2400" dirty="0" smtClean="0"/>
          </a:p>
          <a:p>
            <a:pPr marL="800100" lvl="1" indent="-342900">
              <a:spcBef>
                <a:spcPts val="600"/>
              </a:spcBef>
              <a:spcAft>
                <a:spcPts val="600"/>
              </a:spcAft>
              <a:buFont typeface="Wingdings" panose="05000000000000000000" pitchFamily="2" charset="2"/>
              <a:buChar char="ü"/>
            </a:pPr>
            <a:r>
              <a:rPr lang="en-US" altLang="zh-CN" sz="2400" dirty="0"/>
              <a:t>&gt;&gt;&gt;</a:t>
            </a:r>
            <a:r>
              <a:rPr lang="en-US" altLang="zh-CN" sz="2400" dirty="0">
                <a:solidFill>
                  <a:srgbClr val="00B0F0"/>
                </a:solidFill>
              </a:rPr>
              <a:t> </a:t>
            </a:r>
            <a:r>
              <a:rPr lang="en-US" altLang="zh-CN" sz="2400" dirty="0" err="1"/>
              <a:t>re.match</a:t>
            </a:r>
            <a:r>
              <a:rPr lang="en-US" altLang="zh-CN" sz="2400" dirty="0">
                <a:solidFill>
                  <a:srgbClr val="00B050"/>
                </a:solidFill>
              </a:rPr>
              <a:t>(r'(\d+)(0*)$','102300')</a:t>
            </a:r>
            <a:r>
              <a:rPr lang="en-US" altLang="zh-CN" sz="2400" dirty="0"/>
              <a:t>.groups()</a:t>
            </a:r>
          </a:p>
          <a:p>
            <a:pPr marL="800100" lvl="1" indent="-342900">
              <a:spcBef>
                <a:spcPts val="600"/>
              </a:spcBef>
              <a:spcAft>
                <a:spcPts val="600"/>
              </a:spcAft>
              <a:buFont typeface="Wingdings" panose="05000000000000000000" pitchFamily="2" charset="2"/>
              <a:buChar char="ü"/>
            </a:pPr>
            <a:r>
              <a:rPr lang="en-US" altLang="zh-CN" sz="2400" dirty="0">
                <a:solidFill>
                  <a:srgbClr val="00B0F0"/>
                </a:solidFill>
              </a:rPr>
              <a:t>('102300', </a:t>
            </a:r>
            <a:r>
              <a:rPr lang="en-US" altLang="zh-CN" sz="2400" dirty="0" smtClean="0">
                <a:solidFill>
                  <a:srgbClr val="00B0F0"/>
                </a:solidFill>
              </a:rPr>
              <a:t>'')</a:t>
            </a:r>
          </a:p>
          <a:p>
            <a:pPr marL="342900" indent="-342900">
              <a:spcBef>
                <a:spcPts val="600"/>
              </a:spcBef>
              <a:spcAft>
                <a:spcPts val="600"/>
              </a:spcAft>
              <a:buFont typeface="Arial" panose="020B0604020202020204" pitchFamily="34" charset="0"/>
              <a:buChar char="•"/>
            </a:pPr>
            <a:r>
              <a:rPr lang="zh-CN" altLang="en-US" sz="2400" dirty="0"/>
              <a:t>由于</a:t>
            </a:r>
            <a:r>
              <a:rPr lang="en-US" altLang="zh-CN" sz="2400" dirty="0"/>
              <a:t>\d+</a:t>
            </a:r>
            <a:r>
              <a:rPr lang="zh-CN" altLang="en-US" sz="2400" dirty="0"/>
              <a:t>采用贪婪匹配，直接把后面的</a:t>
            </a:r>
            <a:r>
              <a:rPr lang="en-US" altLang="zh-CN" sz="2400" dirty="0"/>
              <a:t>0</a:t>
            </a:r>
            <a:r>
              <a:rPr lang="zh-CN" altLang="en-US" sz="2400" dirty="0"/>
              <a:t>全部匹配了，结果</a:t>
            </a:r>
            <a:r>
              <a:rPr lang="en-US" altLang="zh-CN" sz="2400" dirty="0"/>
              <a:t>0*</a:t>
            </a:r>
            <a:r>
              <a:rPr lang="zh-CN" altLang="en-US" sz="2400" dirty="0"/>
              <a:t>只能匹配空字符串了。</a:t>
            </a:r>
          </a:p>
          <a:p>
            <a:pPr marL="342900" indent="-342900">
              <a:spcBef>
                <a:spcPts val="600"/>
              </a:spcBef>
              <a:spcAft>
                <a:spcPts val="600"/>
              </a:spcAft>
              <a:buFont typeface="Arial" panose="020B0604020202020204" pitchFamily="34" charset="0"/>
              <a:buChar char="•"/>
            </a:pPr>
            <a:r>
              <a:rPr lang="zh-CN" altLang="en-US" sz="2400" dirty="0"/>
              <a:t>必须让</a:t>
            </a:r>
            <a:r>
              <a:rPr lang="en-US" altLang="zh-CN" sz="2400" dirty="0"/>
              <a:t>\d+</a:t>
            </a:r>
            <a:r>
              <a:rPr lang="zh-CN" altLang="en-US" sz="2400" dirty="0"/>
              <a:t>采用非贪婪匹配（也就是尽可能少匹配），才能把后面的</a:t>
            </a:r>
            <a:r>
              <a:rPr lang="en-US" altLang="zh-CN" sz="2400" dirty="0"/>
              <a:t>0</a:t>
            </a:r>
            <a:r>
              <a:rPr lang="zh-CN" altLang="en-US" sz="2400" dirty="0"/>
              <a:t>匹配出来，</a:t>
            </a:r>
            <a:r>
              <a:rPr lang="zh-CN" altLang="en-US" sz="2400" dirty="0">
                <a:solidFill>
                  <a:srgbClr val="FF0000"/>
                </a:solidFill>
              </a:rPr>
              <a:t>加个</a:t>
            </a:r>
            <a:r>
              <a:rPr lang="en-US" altLang="zh-CN" sz="2400" dirty="0">
                <a:solidFill>
                  <a:srgbClr val="FF0000"/>
                </a:solidFill>
              </a:rPr>
              <a:t>?</a:t>
            </a:r>
            <a:r>
              <a:rPr lang="zh-CN" altLang="en-US" sz="2400" dirty="0">
                <a:solidFill>
                  <a:srgbClr val="FF0000"/>
                </a:solidFill>
              </a:rPr>
              <a:t>就可以让</a:t>
            </a:r>
            <a:r>
              <a:rPr lang="en-US" altLang="zh-CN" sz="2400" dirty="0">
                <a:solidFill>
                  <a:srgbClr val="FF0000"/>
                </a:solidFill>
              </a:rPr>
              <a:t>\d+</a:t>
            </a:r>
            <a:r>
              <a:rPr lang="zh-CN" altLang="en-US" sz="2400" dirty="0">
                <a:solidFill>
                  <a:srgbClr val="FF0000"/>
                </a:solidFill>
              </a:rPr>
              <a:t>采用非贪婪匹配：</a:t>
            </a:r>
          </a:p>
          <a:p>
            <a:pPr marL="800100" lvl="1" indent="-342900">
              <a:spcBef>
                <a:spcPts val="600"/>
              </a:spcBef>
              <a:spcAft>
                <a:spcPts val="600"/>
              </a:spcAft>
              <a:buFont typeface="Wingdings" panose="05000000000000000000" pitchFamily="2" charset="2"/>
              <a:buChar char="ü"/>
            </a:pPr>
            <a:r>
              <a:rPr lang="en-US" altLang="zh-CN" sz="2400" dirty="0">
                <a:solidFill>
                  <a:srgbClr val="800080"/>
                </a:solidFill>
              </a:rPr>
              <a:t> </a:t>
            </a:r>
            <a:r>
              <a:rPr lang="en-US" altLang="zh-CN" sz="2400" dirty="0" err="1"/>
              <a:t>re.match</a:t>
            </a:r>
            <a:r>
              <a:rPr lang="en-US" altLang="zh-CN" sz="2400" dirty="0"/>
              <a:t>(</a:t>
            </a:r>
            <a:r>
              <a:rPr lang="en-US" altLang="zh-CN" sz="2400" dirty="0">
                <a:solidFill>
                  <a:srgbClr val="00B050"/>
                </a:solidFill>
              </a:rPr>
              <a:t>r'(\d+</a:t>
            </a:r>
            <a:r>
              <a:rPr lang="en-US" altLang="zh-CN" sz="2400" dirty="0">
                <a:solidFill>
                  <a:srgbClr val="FF0000"/>
                </a:solidFill>
              </a:rPr>
              <a:t>?</a:t>
            </a:r>
            <a:r>
              <a:rPr lang="en-US" altLang="zh-CN" sz="2400" dirty="0">
                <a:solidFill>
                  <a:srgbClr val="00B050"/>
                </a:solidFill>
              </a:rPr>
              <a:t>)(0*)$','102300'</a:t>
            </a:r>
            <a:r>
              <a:rPr lang="en-US" altLang="zh-CN" sz="2400" dirty="0"/>
              <a:t>).groups()</a:t>
            </a:r>
          </a:p>
          <a:p>
            <a:pPr marL="800100" lvl="1" indent="-342900">
              <a:spcBef>
                <a:spcPts val="600"/>
              </a:spcBef>
              <a:spcAft>
                <a:spcPts val="600"/>
              </a:spcAft>
              <a:buFont typeface="Wingdings" panose="05000000000000000000" pitchFamily="2" charset="2"/>
              <a:buChar char="ü"/>
            </a:pPr>
            <a:r>
              <a:rPr lang="en-US" altLang="zh-CN" sz="2400" dirty="0">
                <a:solidFill>
                  <a:srgbClr val="00B0F0"/>
                </a:solidFill>
              </a:rPr>
              <a:t>('1023', '00')</a:t>
            </a:r>
          </a:p>
        </p:txBody>
      </p:sp>
    </p:spTree>
    <p:extLst>
      <p:ext uri="{BB962C8B-B14F-4D97-AF65-F5344CB8AC3E}">
        <p14:creationId xmlns:p14="http://schemas.microsoft.com/office/powerpoint/2010/main" val="1194230505"/>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smtClean="0">
                <a:ea typeface="宋体" panose="02010600030101010101" pitchFamily="2" charset="-122"/>
              </a:rPr>
              <a:t>统计元素出现频度</a:t>
            </a:r>
          </a:p>
        </p:txBody>
      </p:sp>
      <p:sp>
        <p:nvSpPr>
          <p:cNvPr id="2" name="矩形 1"/>
          <p:cNvSpPr/>
          <p:nvPr/>
        </p:nvSpPr>
        <p:spPr>
          <a:xfrm>
            <a:off x="6648548" y="5977771"/>
            <a:ext cx="2137124" cy="400110"/>
          </a:xfrm>
          <a:prstGeom prst="rect">
            <a:avLst/>
          </a:prstGeom>
        </p:spPr>
        <p:txBody>
          <a:bodyPr wrap="none">
            <a:spAutoFit/>
          </a:bodyPr>
          <a:lstStyle/>
          <a:p>
            <a:r>
              <a:rPr lang="en-US" altLang="zh-CN" dirty="0" smtClean="0">
                <a:solidFill>
                  <a:schemeClr val="tx2"/>
                </a:solidFill>
                <a:latin typeface="华文新魏" panose="02010800040101010101" pitchFamily="2" charset="-122"/>
                <a:ea typeface="华文新魏" panose="02010800040101010101" pitchFamily="2" charset="-122"/>
              </a:rPr>
              <a:t>11_count_num.py</a:t>
            </a:r>
            <a:endParaRPr lang="zh-CN" altLang="en-US" dirty="0"/>
          </a:p>
        </p:txBody>
      </p:sp>
      <p:sp>
        <p:nvSpPr>
          <p:cNvPr id="9" name="矩形 8"/>
          <p:cNvSpPr/>
          <p:nvPr/>
        </p:nvSpPr>
        <p:spPr>
          <a:xfrm>
            <a:off x="152400" y="1066800"/>
            <a:ext cx="8991600" cy="830997"/>
          </a:xfrm>
          <a:prstGeom prst="rect">
            <a:avLst/>
          </a:prstGeom>
        </p:spPr>
        <p:txBody>
          <a:bodyPr wrap="square">
            <a:spAutoFit/>
          </a:bodyPr>
          <a:lstStyle/>
          <a:p>
            <a:r>
              <a:rPr lang="zh-CN" altLang="en-US" sz="2400" dirty="0" smtClean="0">
                <a:latin typeface="Calibri" panose="020F0502020204030204" pitchFamily="34" charset="0"/>
                <a:cs typeface="Times New Roman" panose="02020603050405020304" pitchFamily="18" charset="0"/>
              </a:rPr>
              <a:t>习题</a:t>
            </a:r>
            <a:r>
              <a:rPr lang="en-US" altLang="zh-CN" sz="2400" dirty="0" smtClean="0">
                <a:latin typeface="Calibri" panose="020F0502020204030204" pitchFamily="34" charset="0"/>
                <a:cs typeface="Times New Roman" panose="02020603050405020304" pitchFamily="18" charset="0"/>
              </a:rPr>
              <a:t>21.</a:t>
            </a:r>
            <a:r>
              <a:rPr lang="zh-CN" altLang="en-US" sz="2400" dirty="0" smtClean="0">
                <a:latin typeface="Calibri" panose="020F0502020204030204" pitchFamily="34" charset="0"/>
                <a:cs typeface="Times New Roman" panose="02020603050405020304" pitchFamily="18" charset="0"/>
              </a:rPr>
              <a:t>编写程序，生成包含</a:t>
            </a:r>
            <a:r>
              <a:rPr lang="en-US" altLang="zh-CN" sz="2400" dirty="0" smtClean="0">
                <a:latin typeface="Calibri" panose="020F0502020204030204" pitchFamily="34" charset="0"/>
                <a:cs typeface="Times New Roman" panose="02020603050405020304" pitchFamily="18" charset="0"/>
              </a:rPr>
              <a:t>1000</a:t>
            </a:r>
            <a:r>
              <a:rPr lang="zh-CN" altLang="en-US" sz="2400" dirty="0" smtClean="0">
                <a:latin typeface="Calibri" panose="020F0502020204030204" pitchFamily="34" charset="0"/>
                <a:cs typeface="Times New Roman" panose="02020603050405020304" pitchFamily="18" charset="0"/>
              </a:rPr>
              <a:t>个</a:t>
            </a:r>
            <a:r>
              <a:rPr lang="en-US" altLang="zh-CN" sz="2400" dirty="0" smtClean="0">
                <a:latin typeface="Calibri" panose="020F0502020204030204" pitchFamily="34" charset="0"/>
                <a:cs typeface="Times New Roman" panose="02020603050405020304" pitchFamily="18" charset="0"/>
              </a:rPr>
              <a:t>0~100</a:t>
            </a:r>
            <a:r>
              <a:rPr lang="zh-CN" altLang="en-US" sz="2400" dirty="0" smtClean="0">
                <a:latin typeface="Calibri" panose="020F0502020204030204" pitchFamily="34" charset="0"/>
                <a:cs typeface="Times New Roman" panose="02020603050405020304" pitchFamily="18" charset="0"/>
              </a:rPr>
              <a:t>之间的随机数，并统计每个元素的出现次数。</a:t>
            </a:r>
            <a:endParaRPr lang="zh-CN" altLang="en-US" dirty="0"/>
          </a:p>
        </p:txBody>
      </p:sp>
      <p:sp>
        <p:nvSpPr>
          <p:cNvPr id="8" name="Rectangle 1"/>
          <p:cNvSpPr>
            <a:spLocks noChangeArrowheads="1"/>
          </p:cNvSpPr>
          <p:nvPr/>
        </p:nvSpPr>
        <p:spPr bwMode="auto">
          <a:xfrm>
            <a:off x="467544" y="2204864"/>
            <a:ext cx="684076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random</a:t>
            </a:r>
            <a:b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lst = [random.randint(</a:t>
            </a:r>
            <a:r>
              <a:rPr kumimoji="0" lang="zh-CN" altLang="zh-CN" sz="2400"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100</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for </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 </a:t>
            </a:r>
            <a:r>
              <a:rPr kumimoji="0" lang="zh-CN" altLang="zh-CN" sz="24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 </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range(</a:t>
            </a:r>
            <a:r>
              <a:rPr kumimoji="0" lang="zh-CN" altLang="zh-CN" sz="2400" b="0"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1000</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d = set(lst)</a:t>
            </a:r>
            <a:b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for </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v </a:t>
            </a:r>
            <a:r>
              <a:rPr kumimoji="0" lang="zh-CN" altLang="zh-CN" sz="2400" b="1" i="0" u="none" strike="noStrike" cap="none" normalizeH="0" baseline="0" dirty="0" smtClean="0">
                <a:ln>
                  <a:noFill/>
                </a:ln>
                <a:solidFill>
                  <a:srgbClr val="000080"/>
                </a:solidFill>
                <a:effectLst/>
                <a:latin typeface="宋体" panose="02010600030101010101" pitchFamily="2" charset="-122"/>
                <a:ea typeface="宋体" panose="02010600030101010101" pitchFamily="2" charset="-122"/>
              </a:rPr>
              <a:t>in </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d:</a:t>
            </a:r>
            <a:b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print(v,</a:t>
            </a:r>
            <a:r>
              <a:rPr kumimoji="0" lang="zh-CN" altLang="zh-CN" sz="2400" b="1" i="0" u="none" strike="noStrike" cap="none" normalizeH="0" baseline="0" dirty="0" smtClean="0">
                <a:ln>
                  <a:noFill/>
                </a:ln>
                <a:solidFill>
                  <a:srgbClr val="008080"/>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,lst.count(v))</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88785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a:ea typeface="宋体" panose="02010600030101010101" pitchFamily="2" charset="-122"/>
              </a:rPr>
              <a:t>r</a:t>
            </a:r>
            <a:r>
              <a:rPr lang="en-US" altLang="zh-CN" dirty="0" smtClean="0">
                <a:ea typeface="宋体" panose="02010600030101010101" pitchFamily="2" charset="-122"/>
              </a:rPr>
              <a:t>andom</a:t>
            </a:r>
            <a:r>
              <a:rPr lang="zh-CN" altLang="en-US" dirty="0" smtClean="0">
                <a:ea typeface="宋体" panose="02010600030101010101" pitchFamily="2" charset="-122"/>
              </a:rPr>
              <a:t>主要方法</a:t>
            </a:r>
          </a:p>
        </p:txBody>
      </p:sp>
      <p:sp>
        <p:nvSpPr>
          <p:cNvPr id="3" name="矩形 2"/>
          <p:cNvSpPr/>
          <p:nvPr/>
        </p:nvSpPr>
        <p:spPr>
          <a:xfrm>
            <a:off x="304800" y="990600"/>
            <a:ext cx="8382000" cy="1015663"/>
          </a:xfrm>
          <a:prstGeom prst="rect">
            <a:avLst/>
          </a:prstGeom>
        </p:spPr>
        <p:txBody>
          <a:bodyPr wrap="square">
            <a:spAutoFit/>
          </a:bodyPr>
          <a:lstStyle/>
          <a:p>
            <a:pPr indent="266700" algn="just">
              <a:spcAft>
                <a:spcPts val="0"/>
              </a:spcAft>
            </a:pPr>
            <a:r>
              <a:rPr lang="en-US" altLang="zh-CN" kern="100" dirty="0">
                <a:latin typeface="Calibri" panose="020F0502020204030204" pitchFamily="34" charset="0"/>
                <a:cs typeface="Times New Roman" panose="02020603050405020304" pitchFamily="18" charset="0"/>
              </a:rPr>
              <a:t>Python</a:t>
            </a:r>
            <a:r>
              <a:rPr lang="zh-CN" altLang="zh-CN" kern="100" dirty="0">
                <a:latin typeface="Calibri" panose="020F0502020204030204" pitchFamily="34" charset="0"/>
                <a:cs typeface="Times New Roman" panose="02020603050405020304" pitchFamily="18" charset="0"/>
              </a:rPr>
              <a:t>中的</a:t>
            </a:r>
            <a:r>
              <a:rPr lang="en-US" altLang="zh-CN" kern="100" dirty="0">
                <a:latin typeface="Calibri" panose="020F0502020204030204" pitchFamily="34" charset="0"/>
                <a:cs typeface="Times New Roman" panose="02020603050405020304" pitchFamily="18" charset="0"/>
              </a:rPr>
              <a:t>random</a:t>
            </a:r>
            <a:r>
              <a:rPr lang="zh-CN" altLang="zh-CN" kern="100" dirty="0">
                <a:latin typeface="Calibri" panose="020F0502020204030204" pitchFamily="34" charset="0"/>
                <a:cs typeface="Times New Roman" panose="02020603050405020304" pitchFamily="18" charset="0"/>
              </a:rPr>
              <a:t>模块用于生成随机数。只要跟随机元素相关的，如生成随机浮点数</a:t>
            </a:r>
            <a:r>
              <a:rPr lang="zh-CN" altLang="zh-CN" kern="100" dirty="0" smtClean="0">
                <a:latin typeface="Calibri" panose="020F0502020204030204" pitchFamily="34" charset="0"/>
                <a:cs typeface="Times New Roman" panose="02020603050405020304" pitchFamily="18" charset="0"/>
              </a:rPr>
              <a:t>、</a:t>
            </a:r>
            <a:r>
              <a:rPr lang="zh-CN" altLang="en-US" kern="100" dirty="0" smtClean="0">
                <a:latin typeface="Calibri" panose="020F0502020204030204" pitchFamily="34" charset="0"/>
                <a:cs typeface="Times New Roman" panose="02020603050405020304" pitchFamily="18" charset="0"/>
              </a:rPr>
              <a:t>整数、字符串，</a:t>
            </a:r>
            <a:r>
              <a:rPr lang="zh-CN" altLang="zh-CN" kern="100" dirty="0" smtClean="0">
                <a:latin typeface="Calibri" panose="020F0502020204030204" pitchFamily="34" charset="0"/>
                <a:cs typeface="Times New Roman" panose="02020603050405020304" pitchFamily="18" charset="0"/>
              </a:rPr>
              <a:t>或者</a:t>
            </a:r>
            <a:r>
              <a:rPr lang="zh-CN" altLang="zh-CN" kern="100" dirty="0">
                <a:latin typeface="Calibri" panose="020F0502020204030204" pitchFamily="34" charset="0"/>
                <a:cs typeface="Times New Roman" panose="02020603050405020304" pitchFamily="18" charset="0"/>
              </a:rPr>
              <a:t>随机</a:t>
            </a:r>
            <a:r>
              <a:rPr lang="zh-CN" altLang="zh-CN" kern="100" dirty="0" smtClean="0">
                <a:latin typeface="Calibri" panose="020F0502020204030204" pitchFamily="34" charset="0"/>
                <a:cs typeface="Times New Roman" panose="02020603050405020304" pitchFamily="18" charset="0"/>
              </a:rPr>
              <a:t>选择</a:t>
            </a:r>
            <a:r>
              <a:rPr lang="zh-CN" altLang="en-US" kern="100" dirty="0" smtClean="0">
                <a:latin typeface="Calibri" panose="020F0502020204030204" pitchFamily="34" charset="0"/>
                <a:cs typeface="Times New Roman" panose="02020603050405020304" pitchFamily="18" charset="0"/>
              </a:rPr>
              <a:t>列表</a:t>
            </a:r>
            <a:r>
              <a:rPr lang="zh-CN" altLang="zh-CN" kern="100" dirty="0" smtClean="0">
                <a:latin typeface="Calibri" panose="020F0502020204030204" pitchFamily="34" charset="0"/>
                <a:cs typeface="Times New Roman" panose="02020603050405020304" pitchFamily="18" charset="0"/>
              </a:rPr>
              <a:t>序列</a:t>
            </a:r>
            <a:r>
              <a:rPr lang="zh-CN" altLang="zh-CN" kern="100" dirty="0">
                <a:latin typeface="Calibri" panose="020F0502020204030204" pitchFamily="34" charset="0"/>
                <a:cs typeface="Times New Roman" panose="02020603050405020304" pitchFamily="18" charset="0"/>
              </a:rPr>
              <a:t>元素、打乱一组数据等，都可以使用它</a:t>
            </a:r>
            <a:r>
              <a:rPr lang="zh-CN"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
        <p:nvSpPr>
          <p:cNvPr id="4" name="矩形 3"/>
          <p:cNvSpPr/>
          <p:nvPr/>
        </p:nvSpPr>
        <p:spPr>
          <a:xfrm>
            <a:off x="228600" y="1981200"/>
            <a:ext cx="7620000" cy="1631216"/>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a:t>
            </a:r>
            <a:r>
              <a:rPr lang="en-US" altLang="zh-CN" kern="100" dirty="0" err="1">
                <a:latin typeface="宋体" panose="02010600030101010101" pitchFamily="2" charset="-122"/>
                <a:cs typeface="Times New Roman" panose="02020603050405020304" pitchFamily="18" charset="0"/>
              </a:rPr>
              <a:t>random.random</a:t>
            </a:r>
            <a:r>
              <a:rPr lang="en-US" altLang="zh-CN" kern="100" dirty="0">
                <a:latin typeface="宋体" panose="02010600030101010101" pitchFamily="2" charset="-122"/>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生成一个随机的</a:t>
            </a:r>
            <a:r>
              <a:rPr lang="en-US" altLang="zh-CN" kern="100" dirty="0">
                <a:latin typeface="Calibri" panose="020F0502020204030204" pitchFamily="34" charset="0"/>
                <a:cs typeface="Times New Roman" panose="02020603050405020304" pitchFamily="18" charset="0"/>
              </a:rPr>
              <a:t>[0,1)</a:t>
            </a:r>
            <a:r>
              <a:rPr lang="zh-CN" altLang="zh-CN" kern="100" dirty="0">
                <a:latin typeface="Calibri" panose="020F0502020204030204" pitchFamily="34" charset="0"/>
                <a:cs typeface="Times New Roman" panose="02020603050405020304" pitchFamily="18" charset="0"/>
              </a:rPr>
              <a:t>浮点数。例：</a:t>
            </a: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kern="0" dirty="0">
                <a:solidFill>
                  <a:srgbClr val="000080"/>
                </a:solidFill>
                <a:latin typeface="宋体" panose="02010600030101010101" pitchFamily="2" charset="-122"/>
                <a:cs typeface="宋体" panose="02010600030101010101" pitchFamily="2" charset="-122"/>
              </a:rPr>
              <a:t>import </a:t>
            </a:r>
            <a:r>
              <a:rPr lang="en-US" altLang="zh-CN" kern="0" dirty="0">
                <a:solidFill>
                  <a:srgbClr val="000000"/>
                </a:solidFill>
                <a:latin typeface="宋体" panose="02010600030101010101" pitchFamily="2" charset="-122"/>
                <a:cs typeface="宋体" panose="02010600030101010101" pitchFamily="2" charset="-122"/>
              </a:rPr>
              <a:t>random</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print(</a:t>
            </a:r>
            <a:r>
              <a:rPr lang="en-US" altLang="zh-CN" kern="0" dirty="0" err="1">
                <a:solidFill>
                  <a:srgbClr val="000000"/>
                </a:solidFill>
                <a:latin typeface="宋体" panose="02010600030101010101" pitchFamily="2" charset="-122"/>
                <a:cs typeface="宋体" panose="02010600030101010101" pitchFamily="2" charset="-122"/>
              </a:rPr>
              <a:t>random.random</a:t>
            </a:r>
            <a:r>
              <a:rPr lang="en-US" altLang="zh-CN" kern="0" dirty="0">
                <a:solidFill>
                  <a:srgbClr val="000000"/>
                </a:solidFill>
                <a:latin typeface="宋体" panose="02010600030101010101" pitchFamily="2" charset="-122"/>
                <a:cs typeface="宋体" panose="02010600030101010101" pitchFamily="2" charset="-122"/>
              </a:rPr>
              <a:t>())</a:t>
            </a:r>
            <a:endParaRPr lang="zh-CN" altLang="zh-CN" kern="100" dirty="0">
              <a:latin typeface="Calibri" panose="020F0502020204030204" pitchFamily="34" charset="0"/>
              <a:cs typeface="Times New Roman" panose="02020603050405020304" pitchFamily="18" charset="0"/>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kern="100" dirty="0">
                <a:solidFill>
                  <a:srgbClr val="000000"/>
                </a:solidFill>
                <a:latin typeface="Calibri" panose="020F0502020204030204" pitchFamily="34" charset="0"/>
                <a:cs typeface="Times New Roman" panose="02020603050405020304" pitchFamily="18" charset="0"/>
              </a:rPr>
              <a:t>输出结果：</a:t>
            </a:r>
            <a:endParaRPr lang="zh-CN" altLang="zh-CN" kern="100" dirty="0">
              <a:latin typeface="Calibri" panose="020F0502020204030204" pitchFamily="34" charset="0"/>
              <a:cs typeface="Times New Roman" panose="02020603050405020304" pitchFamily="18" charset="0"/>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000000"/>
                </a:solidFill>
                <a:latin typeface="宋体" panose="02010600030101010101" pitchFamily="2" charset="-122"/>
                <a:cs typeface="宋体" panose="02010600030101010101" pitchFamily="2" charset="-122"/>
              </a:rPr>
              <a:t>0.7806130179508733</a:t>
            </a:r>
            <a:endParaRPr lang="zh-CN" altLang="zh-CN" kern="100" dirty="0">
              <a:latin typeface="Calibri" panose="020F0502020204030204" pitchFamily="34" charset="0"/>
              <a:cs typeface="Times New Roman" panose="02020603050405020304" pitchFamily="18" charset="0"/>
            </a:endParaRPr>
          </a:p>
        </p:txBody>
      </p:sp>
      <p:sp>
        <p:nvSpPr>
          <p:cNvPr id="10" name="矩形 9"/>
          <p:cNvSpPr/>
          <p:nvPr/>
        </p:nvSpPr>
        <p:spPr>
          <a:xfrm>
            <a:off x="228600" y="3657600"/>
            <a:ext cx="8686800" cy="2862322"/>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random.uniform</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m,n</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用于生成一个指定范围内的随机浮点数，两个参数其中一个是上限，一个是下限。如果</a:t>
            </a:r>
            <a:r>
              <a:rPr lang="en-US" altLang="zh-CN" kern="100" dirty="0">
                <a:latin typeface="Calibri" panose="020F0502020204030204" pitchFamily="34" charset="0"/>
                <a:cs typeface="Times New Roman" panose="02020603050405020304" pitchFamily="18" charset="0"/>
              </a:rPr>
              <a:t>a &gt; b</a:t>
            </a:r>
            <a:r>
              <a:rPr lang="zh-CN" altLang="zh-CN" kern="100" dirty="0">
                <a:latin typeface="Calibri" panose="020F0502020204030204" pitchFamily="34" charset="0"/>
                <a:cs typeface="Times New Roman" panose="02020603050405020304" pitchFamily="18" charset="0"/>
              </a:rPr>
              <a:t>，则生成的随机数</a:t>
            </a:r>
            <a:r>
              <a:rPr lang="en-US" altLang="zh-CN" kern="100" dirty="0">
                <a:latin typeface="Calibri" panose="020F0502020204030204" pitchFamily="34" charset="0"/>
                <a:cs typeface="Times New Roman" panose="02020603050405020304" pitchFamily="18" charset="0"/>
              </a:rPr>
              <a:t>n: a &lt;= n &lt;= b</a:t>
            </a:r>
            <a:r>
              <a:rPr lang="zh-CN" altLang="zh-CN" kern="100" dirty="0">
                <a:latin typeface="Calibri" panose="020F0502020204030204" pitchFamily="34" charset="0"/>
                <a:cs typeface="Times New Roman" panose="02020603050405020304" pitchFamily="18" charset="0"/>
              </a:rPr>
              <a:t>。如果</a:t>
            </a:r>
            <a:r>
              <a:rPr lang="en-US" altLang="zh-CN" kern="100" dirty="0">
                <a:latin typeface="Calibri" panose="020F0502020204030204" pitchFamily="34" charset="0"/>
                <a:cs typeface="Times New Roman" panose="02020603050405020304" pitchFamily="18" charset="0"/>
              </a:rPr>
              <a:t> a &lt;b</a:t>
            </a:r>
            <a:r>
              <a:rPr lang="zh-CN" altLang="zh-CN" kern="100" dirty="0">
                <a:latin typeface="Calibri" panose="020F0502020204030204" pitchFamily="34" charset="0"/>
                <a:cs typeface="Times New Roman" panose="02020603050405020304" pitchFamily="18" charset="0"/>
              </a:rPr>
              <a:t>， 则</a:t>
            </a:r>
            <a:r>
              <a:rPr lang="en-US" altLang="zh-CN" kern="100" dirty="0">
                <a:latin typeface="Calibri" panose="020F0502020204030204" pitchFamily="34" charset="0"/>
                <a:cs typeface="Times New Roman" panose="02020603050405020304" pitchFamily="18" charset="0"/>
              </a:rPr>
              <a:t> b &lt;= n &lt;= a</a:t>
            </a:r>
            <a:r>
              <a:rPr lang="zh-CN" altLang="zh-CN" kern="100" dirty="0">
                <a:latin typeface="Calibri" panose="020F0502020204030204" pitchFamily="34" charset="0"/>
                <a:cs typeface="Times New Roman" panose="02020603050405020304" pitchFamily="18" charset="0"/>
              </a:rPr>
              <a:t>。例：</a:t>
            </a: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kern="0" dirty="0">
                <a:solidFill>
                  <a:srgbClr val="000080"/>
                </a:solidFill>
                <a:latin typeface="宋体" panose="02010600030101010101" pitchFamily="2" charset="-122"/>
                <a:cs typeface="宋体" panose="02010600030101010101" pitchFamily="2" charset="-122"/>
              </a:rPr>
              <a:t>import </a:t>
            </a:r>
            <a:r>
              <a:rPr lang="en-US" altLang="zh-CN" kern="0" dirty="0">
                <a:solidFill>
                  <a:srgbClr val="000000"/>
                </a:solidFill>
                <a:latin typeface="宋体" panose="02010600030101010101" pitchFamily="2" charset="-122"/>
                <a:cs typeface="宋体" panose="02010600030101010101" pitchFamily="2" charset="-122"/>
              </a:rPr>
              <a:t>random</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print(</a:t>
            </a:r>
            <a:r>
              <a:rPr lang="en-US" altLang="zh-CN" kern="0" dirty="0" err="1">
                <a:solidFill>
                  <a:srgbClr val="000000"/>
                </a:solidFill>
                <a:latin typeface="宋体" panose="02010600030101010101" pitchFamily="2" charset="-122"/>
                <a:cs typeface="宋体" panose="02010600030101010101" pitchFamily="2" charset="-122"/>
              </a:rPr>
              <a:t>random.uniform</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1</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10</a:t>
            </a:r>
            <a:r>
              <a:rPr lang="en-US" altLang="zh-CN" kern="0" dirty="0">
                <a:solidFill>
                  <a:srgbClr val="000000"/>
                </a:solidFill>
                <a:latin typeface="宋体" panose="02010600030101010101" pitchFamily="2" charset="-122"/>
                <a:cs typeface="宋体" panose="02010600030101010101" pitchFamily="2" charset="-122"/>
              </a:rPr>
              <a:t>))</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print(</a:t>
            </a:r>
            <a:r>
              <a:rPr lang="en-US" altLang="zh-CN" kern="0" dirty="0" err="1">
                <a:solidFill>
                  <a:srgbClr val="000000"/>
                </a:solidFill>
                <a:latin typeface="宋体" panose="02010600030101010101" pitchFamily="2" charset="-122"/>
                <a:cs typeface="宋体" panose="02010600030101010101" pitchFamily="2" charset="-122"/>
              </a:rPr>
              <a:t>random.uniform</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8</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4</a:t>
            </a:r>
            <a:r>
              <a:rPr lang="en-US" altLang="zh-CN" kern="0" dirty="0">
                <a:solidFill>
                  <a:srgbClr val="000000"/>
                </a:solidFill>
                <a:latin typeface="宋体" panose="02010600030101010101" pitchFamily="2" charset="-122"/>
                <a:cs typeface="宋体" panose="02010600030101010101" pitchFamily="2" charset="-122"/>
              </a:rPr>
              <a:t>))</a:t>
            </a:r>
            <a:endParaRPr lang="zh-CN" altLang="zh-CN" kern="100" dirty="0">
              <a:latin typeface="Calibri" panose="020F0502020204030204" pitchFamily="34" charset="0"/>
              <a:cs typeface="Times New Roman" panose="02020603050405020304" pitchFamily="18" charset="0"/>
            </a:endParaRPr>
          </a:p>
          <a:p>
            <a:pPr marL="266700">
              <a:spcAft>
                <a:spcPts val="0"/>
              </a:spcAft>
            </a:pPr>
            <a:r>
              <a:rPr lang="zh-CN" altLang="zh-CN" dirty="0">
                <a:solidFill>
                  <a:srgbClr val="000000"/>
                </a:solidFill>
                <a:latin typeface="宋体" panose="02010600030101010101" pitchFamily="2" charset="-122"/>
                <a:cs typeface="宋体" panose="02010600030101010101" pitchFamily="2" charset="-122"/>
              </a:rPr>
              <a:t>输出结果：</a:t>
            </a:r>
            <a:endParaRPr lang="zh-CN" altLang="zh-CN" sz="2800" dirty="0">
              <a:latin typeface="宋体" panose="02010600030101010101" pitchFamily="2" charset="-122"/>
              <a:cs typeface="宋体" panose="02010600030101010101" pitchFamily="2" charset="-122"/>
            </a:endParaRPr>
          </a:p>
          <a:p>
            <a:pPr marL="266700">
              <a:spcAft>
                <a:spcPts val="0"/>
              </a:spcAft>
            </a:pPr>
            <a:r>
              <a:rPr lang="en-US" altLang="zh-CN" dirty="0">
                <a:solidFill>
                  <a:srgbClr val="000000"/>
                </a:solidFill>
                <a:latin typeface="宋体" panose="02010600030101010101" pitchFamily="2" charset="-122"/>
                <a:cs typeface="宋体" panose="02010600030101010101" pitchFamily="2" charset="-122"/>
              </a:rPr>
              <a:t>9.099746858404147</a:t>
            </a:r>
            <a:endParaRPr lang="zh-CN" altLang="zh-CN" sz="2800" dirty="0">
              <a:latin typeface="宋体" panose="02010600030101010101" pitchFamily="2" charset="-122"/>
              <a:cs typeface="宋体" panose="02010600030101010101" pitchFamily="2" charset="-122"/>
            </a:endParaRPr>
          </a:p>
          <a:p>
            <a:pPr marL="266700">
              <a:spcAft>
                <a:spcPts val="0"/>
              </a:spcAft>
            </a:pPr>
            <a:r>
              <a:rPr lang="en-US" altLang="zh-CN" dirty="0">
                <a:solidFill>
                  <a:srgbClr val="000000"/>
                </a:solidFill>
                <a:latin typeface="宋体" panose="02010600030101010101" pitchFamily="2" charset="-122"/>
                <a:cs typeface="宋体" panose="02010600030101010101" pitchFamily="2" charset="-122"/>
              </a:rPr>
              <a:t>4.756996784376536</a:t>
            </a:r>
            <a:endParaRPr lang="zh-CN" altLang="zh-CN" sz="2800" dirty="0">
              <a:latin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80820724"/>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a:ea typeface="宋体" panose="02010600030101010101" pitchFamily="2" charset="-122"/>
              </a:rPr>
              <a:t>r</a:t>
            </a:r>
            <a:r>
              <a:rPr lang="en-US" altLang="zh-CN" dirty="0" smtClean="0">
                <a:ea typeface="宋体" panose="02010600030101010101" pitchFamily="2" charset="-122"/>
              </a:rPr>
              <a:t>andom</a:t>
            </a:r>
            <a:r>
              <a:rPr lang="zh-CN" altLang="en-US" dirty="0" smtClean="0">
                <a:ea typeface="宋体" panose="02010600030101010101" pitchFamily="2" charset="-122"/>
              </a:rPr>
              <a:t>主要方法</a:t>
            </a:r>
          </a:p>
        </p:txBody>
      </p:sp>
      <p:sp>
        <p:nvSpPr>
          <p:cNvPr id="5" name="矩形 4"/>
          <p:cNvSpPr/>
          <p:nvPr/>
        </p:nvSpPr>
        <p:spPr>
          <a:xfrm>
            <a:off x="228600" y="1097101"/>
            <a:ext cx="8534400" cy="3170099"/>
          </a:xfrm>
          <a:prstGeom prst="rect">
            <a:avLst/>
          </a:prstGeom>
        </p:spPr>
        <p:txBody>
          <a:bodyPr wrap="square">
            <a:spAutoFit/>
          </a:bodyPr>
          <a:lstStyle/>
          <a:p>
            <a:pPr>
              <a:spcAft>
                <a:spcPts val="0"/>
              </a:spcAft>
            </a:pPr>
            <a:r>
              <a:rPr lang="zh-CN" altLang="zh-CN" dirty="0" smtClean="0">
                <a:latin typeface="宋体" panose="02010600030101010101" pitchFamily="2" charset="-122"/>
                <a:cs typeface="Times New Roman" panose="02020603050405020304" pitchFamily="18" charset="0"/>
              </a:rPr>
              <a:t>（</a:t>
            </a:r>
            <a:r>
              <a:rPr lang="en-US" altLang="zh-CN" dirty="0" smtClean="0">
                <a:latin typeface="宋体" panose="02010600030101010101" pitchFamily="2" charset="-122"/>
                <a:cs typeface="Times New Roman" panose="02020603050405020304" pitchFamily="18" charset="0"/>
              </a:rPr>
              <a:t>3</a:t>
            </a:r>
            <a:r>
              <a:rPr lang="zh-CN" altLang="zh-CN" dirty="0" smtClean="0">
                <a:latin typeface="宋体" panose="02010600030101010101" pitchFamily="2" charset="-122"/>
                <a:cs typeface="Times New Roman" panose="02020603050405020304" pitchFamily="18" charset="0"/>
              </a:rPr>
              <a:t>）</a:t>
            </a:r>
            <a:r>
              <a:rPr lang="en-US" altLang="zh-CN" b="1" dirty="0" err="1">
                <a:latin typeface="宋体" panose="02010600030101010101" pitchFamily="2" charset="-122"/>
                <a:cs typeface="Times New Roman" panose="02020603050405020304" pitchFamily="18" charset="0"/>
              </a:rPr>
              <a:t>random.choice</a:t>
            </a:r>
            <a:r>
              <a:rPr lang="en-US" altLang="zh-CN" b="1" dirty="0">
                <a:latin typeface="宋体" panose="02010600030101010101" pitchFamily="2" charset="-122"/>
                <a:cs typeface="Times New Roman" panose="02020603050405020304" pitchFamily="18" charset="0"/>
              </a:rPr>
              <a:t>(</a:t>
            </a:r>
            <a:r>
              <a:rPr lang="en-US" altLang="zh-CN" dirty="0" err="1">
                <a:latin typeface="Calibri" panose="020F0502020204030204" pitchFamily="34" charset="0"/>
                <a:cs typeface="Times New Roman" panose="02020603050405020304" pitchFamily="18" charset="0"/>
              </a:rPr>
              <a:t>seq</a:t>
            </a:r>
            <a:r>
              <a:rPr lang="en-US" altLang="zh-CN" b="1" dirty="0">
                <a:latin typeface="宋体" panose="02010600030101010101" pitchFamily="2" charset="-122"/>
                <a:cs typeface="Times New Roman" panose="02020603050405020304" pitchFamily="18" charset="0"/>
              </a:rPr>
              <a:t>)</a:t>
            </a:r>
            <a:r>
              <a:rPr lang="zh-CN" altLang="zh-CN" dirty="0">
                <a:latin typeface="宋体" panose="02010600030101010101" pitchFamily="2" charset="-122"/>
                <a:cs typeface="Times New Roman" panose="02020603050405020304" pitchFamily="18" charset="0"/>
              </a:rPr>
              <a:t>可以从任何序列</a:t>
            </a:r>
            <a:r>
              <a:rPr lang="en-US" altLang="zh-CN" dirty="0" err="1">
                <a:latin typeface="宋体" panose="02010600030101010101" pitchFamily="2" charset="-122"/>
                <a:cs typeface="Times New Roman" panose="02020603050405020304" pitchFamily="18" charset="0"/>
              </a:rPr>
              <a:t>seq</a:t>
            </a:r>
            <a:r>
              <a:rPr lang="zh-CN" altLang="zh-CN" dirty="0">
                <a:latin typeface="宋体" panose="02010600030101010101" pitchFamily="2" charset="-122"/>
                <a:cs typeface="Times New Roman" panose="02020603050405020304" pitchFamily="18" charset="0"/>
              </a:rPr>
              <a:t>，如</a:t>
            </a:r>
            <a:r>
              <a:rPr lang="en-US" altLang="zh-CN" dirty="0">
                <a:latin typeface="宋体" panose="02010600030101010101" pitchFamily="2" charset="-122"/>
                <a:cs typeface="Times New Roman" panose="02020603050405020304" pitchFamily="18" charset="0"/>
              </a:rPr>
              <a:t>list</a:t>
            </a:r>
            <a:r>
              <a:rPr lang="zh-CN" altLang="zh-CN" dirty="0">
                <a:latin typeface="宋体" panose="02010600030101010101" pitchFamily="2" charset="-122"/>
                <a:cs typeface="Times New Roman" panose="02020603050405020304" pitchFamily="18" charset="0"/>
              </a:rPr>
              <a:t>列表中，选取一个随机的元素返回，可以用于字符串、列表</a:t>
            </a:r>
            <a:r>
              <a:rPr lang="zh-CN" altLang="zh-CN" dirty="0" smtClean="0">
                <a:latin typeface="宋体" panose="02010600030101010101" pitchFamily="2" charset="-122"/>
                <a:cs typeface="Times New Roman" panose="02020603050405020304" pitchFamily="18" charset="0"/>
              </a:rPr>
              <a:t>、</a:t>
            </a:r>
            <a:r>
              <a:rPr lang="zh-CN" altLang="en-US" dirty="0" smtClean="0">
                <a:latin typeface="宋体" panose="02010600030101010101" pitchFamily="2" charset="-122"/>
                <a:cs typeface="Times New Roman" panose="02020603050405020304" pitchFamily="18" charset="0"/>
              </a:rPr>
              <a:t>元组</a:t>
            </a:r>
            <a:r>
              <a:rPr lang="zh-CN" altLang="zh-CN" dirty="0" smtClean="0">
                <a:latin typeface="宋体" panose="02010600030101010101" pitchFamily="2" charset="-122"/>
                <a:cs typeface="Times New Roman" panose="02020603050405020304" pitchFamily="18" charset="0"/>
              </a:rPr>
              <a:t>等</a:t>
            </a:r>
            <a:r>
              <a:rPr lang="zh-CN" altLang="zh-CN" dirty="0">
                <a:latin typeface="宋体" panose="02010600030101010101" pitchFamily="2" charset="-122"/>
                <a:cs typeface="Times New Roman" panose="02020603050405020304" pitchFamily="18" charset="0"/>
              </a:rPr>
              <a:t>。例：</a:t>
            </a:r>
            <a:endParaRPr lang="zh-CN" altLang="zh-CN" sz="2800" dirty="0">
              <a:latin typeface="宋体" panose="02010600030101010101" pitchFamily="2" charset="-122"/>
              <a:cs typeface="宋体" panose="02010600030101010101" pitchFamily="2" charset="-122"/>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kern="0" dirty="0">
                <a:solidFill>
                  <a:srgbClr val="000080"/>
                </a:solidFill>
                <a:latin typeface="宋体" panose="02010600030101010101" pitchFamily="2" charset="-122"/>
                <a:cs typeface="宋体" panose="02010600030101010101" pitchFamily="2" charset="-122"/>
              </a:rPr>
              <a:t>import </a:t>
            </a:r>
            <a:r>
              <a:rPr lang="en-US" altLang="zh-CN" kern="0" dirty="0">
                <a:solidFill>
                  <a:srgbClr val="000000"/>
                </a:solidFill>
                <a:latin typeface="宋体" panose="02010600030101010101" pitchFamily="2" charset="-122"/>
                <a:cs typeface="宋体" panose="02010600030101010101" pitchFamily="2" charset="-122"/>
              </a:rPr>
              <a:t>random</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err="1">
                <a:solidFill>
                  <a:srgbClr val="000000"/>
                </a:solidFill>
                <a:latin typeface="宋体" panose="02010600030101010101" pitchFamily="2" charset="-122"/>
                <a:cs typeface="宋体" panose="02010600030101010101" pitchFamily="2" charset="-122"/>
              </a:rPr>
              <a:t>lst</a:t>
            </a:r>
            <a:r>
              <a:rPr lang="en-US" altLang="zh-CN" kern="0" dirty="0">
                <a:solidFill>
                  <a:srgbClr val="000000"/>
                </a:solidFill>
                <a:latin typeface="宋体" panose="02010600030101010101" pitchFamily="2" charset="-122"/>
                <a:cs typeface="宋体" panose="02010600030101010101" pitchFamily="2" charset="-122"/>
              </a:rPr>
              <a:t> = [</a:t>
            </a:r>
            <a:r>
              <a:rPr lang="en-US" altLang="zh-CN" b="1" kern="0" dirty="0">
                <a:solidFill>
                  <a:srgbClr val="008080"/>
                </a:solidFill>
                <a:latin typeface="宋体" panose="02010600030101010101" pitchFamily="2" charset="-122"/>
                <a:cs typeface="宋体" panose="02010600030101010101" pitchFamily="2" charset="-122"/>
              </a:rPr>
              <a:t>'</a:t>
            </a:r>
            <a:r>
              <a:rPr lang="en-US" altLang="zh-CN" b="1" kern="0" dirty="0" err="1">
                <a:solidFill>
                  <a:srgbClr val="008080"/>
                </a:solidFill>
                <a:latin typeface="宋体" panose="02010600030101010101" pitchFamily="2" charset="-122"/>
                <a:cs typeface="宋体" panose="02010600030101010101" pitchFamily="2" charset="-122"/>
              </a:rPr>
              <a:t>python'</a:t>
            </a:r>
            <a:r>
              <a:rPr lang="en-US" altLang="zh-CN" kern="0" dirty="0" err="1">
                <a:solidFill>
                  <a:srgbClr val="000000"/>
                </a:solidFill>
                <a:latin typeface="宋体" panose="02010600030101010101" pitchFamily="2" charset="-122"/>
                <a:cs typeface="宋体" panose="02010600030101010101" pitchFamily="2" charset="-122"/>
              </a:rPr>
              <a:t>,</a:t>
            </a:r>
            <a:r>
              <a:rPr lang="en-US" altLang="zh-CN" b="1" kern="0" dirty="0" err="1">
                <a:solidFill>
                  <a:srgbClr val="008080"/>
                </a:solidFill>
                <a:latin typeface="宋体" panose="02010600030101010101" pitchFamily="2" charset="-122"/>
                <a:cs typeface="宋体" panose="02010600030101010101" pitchFamily="2" charset="-122"/>
              </a:rPr>
              <a:t>'Java'</a:t>
            </a:r>
            <a:r>
              <a:rPr lang="en-US" altLang="zh-CN" kern="0" dirty="0" err="1">
                <a:solidFill>
                  <a:srgbClr val="000000"/>
                </a:solidFill>
                <a:latin typeface="宋体" panose="02010600030101010101" pitchFamily="2" charset="-122"/>
                <a:cs typeface="宋体" panose="02010600030101010101" pitchFamily="2" charset="-122"/>
              </a:rPr>
              <a:t>,</a:t>
            </a:r>
            <a:r>
              <a:rPr lang="en-US" altLang="zh-CN" b="1" kern="0" dirty="0" err="1">
                <a:solidFill>
                  <a:srgbClr val="008080"/>
                </a:solidFill>
                <a:latin typeface="宋体" panose="02010600030101010101" pitchFamily="2" charset="-122"/>
                <a:cs typeface="宋体" panose="02010600030101010101" pitchFamily="2" charset="-122"/>
              </a:rPr>
              <a:t>'R'</a:t>
            </a:r>
            <a:r>
              <a:rPr lang="en-US" altLang="zh-CN" kern="0" dirty="0" err="1">
                <a:solidFill>
                  <a:srgbClr val="000000"/>
                </a:solidFill>
                <a:latin typeface="宋体" panose="02010600030101010101" pitchFamily="2" charset="-122"/>
                <a:cs typeface="宋体" panose="02010600030101010101" pitchFamily="2" charset="-122"/>
              </a:rPr>
              <a:t>,</a:t>
            </a:r>
            <a:r>
              <a:rPr lang="en-US" altLang="zh-CN" b="1" kern="0" dirty="0" err="1">
                <a:solidFill>
                  <a:srgbClr val="008080"/>
                </a:solidFill>
                <a:latin typeface="宋体" panose="02010600030101010101" pitchFamily="2" charset="-122"/>
                <a:cs typeface="宋体" panose="02010600030101010101" pitchFamily="2" charset="-122"/>
              </a:rPr>
              <a:t>'C</a:t>
            </a:r>
            <a:r>
              <a:rPr lang="en-US" altLang="zh-CN" b="1" kern="0" dirty="0">
                <a:solidFill>
                  <a:srgbClr val="008080"/>
                </a:solidFill>
                <a:latin typeface="宋体" panose="02010600030101010101" pitchFamily="2" charset="-122"/>
                <a:cs typeface="宋体" panose="02010600030101010101" pitchFamily="2" charset="-122"/>
              </a:rPr>
              <a:t>++'</a:t>
            </a:r>
            <a:r>
              <a:rPr lang="en-US" altLang="zh-CN" kern="0" dirty="0">
                <a:solidFill>
                  <a:srgbClr val="000000"/>
                </a:solidFill>
                <a:latin typeface="宋体" panose="02010600030101010101" pitchFamily="2" charset="-122"/>
                <a:cs typeface="宋体" panose="02010600030101010101" pitchFamily="2" charset="-122"/>
              </a:rPr>
              <a:t>,]</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str1 = (</a:t>
            </a:r>
            <a:r>
              <a:rPr lang="en-US" altLang="zh-CN" b="1" kern="0" dirty="0">
                <a:solidFill>
                  <a:srgbClr val="008080"/>
                </a:solidFill>
                <a:latin typeface="宋体" panose="02010600030101010101" pitchFamily="2" charset="-122"/>
                <a:cs typeface="宋体" panose="02010600030101010101" pitchFamily="2" charset="-122"/>
              </a:rPr>
              <a:t>'Python is nice!'</a:t>
            </a:r>
            <a:r>
              <a:rPr lang="en-US" altLang="zh-CN" kern="0" dirty="0">
                <a:solidFill>
                  <a:srgbClr val="000000"/>
                </a:solidFill>
                <a:latin typeface="宋体" panose="02010600030101010101" pitchFamily="2" charset="-122"/>
                <a:cs typeface="宋体" panose="02010600030101010101" pitchFamily="2" charset="-122"/>
              </a:rPr>
              <a:t>)</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print(</a:t>
            </a:r>
            <a:r>
              <a:rPr lang="en-US" altLang="zh-CN" kern="0" dirty="0" err="1">
                <a:solidFill>
                  <a:srgbClr val="000000"/>
                </a:solidFill>
                <a:latin typeface="宋体" panose="02010600030101010101" pitchFamily="2" charset="-122"/>
                <a:cs typeface="宋体" panose="02010600030101010101" pitchFamily="2" charset="-122"/>
              </a:rPr>
              <a:t>random.choice</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err="1">
                <a:solidFill>
                  <a:srgbClr val="000000"/>
                </a:solidFill>
                <a:latin typeface="宋体" panose="02010600030101010101" pitchFamily="2" charset="-122"/>
                <a:cs typeface="宋体" panose="02010600030101010101" pitchFamily="2" charset="-122"/>
              </a:rPr>
              <a:t>lst</a:t>
            </a:r>
            <a:r>
              <a:rPr lang="en-US" altLang="zh-CN" kern="0" dirty="0">
                <a:solidFill>
                  <a:srgbClr val="000000"/>
                </a:solidFill>
                <a:latin typeface="宋体" panose="02010600030101010101" pitchFamily="2" charset="-122"/>
                <a:cs typeface="宋体" panose="02010600030101010101" pitchFamily="2" charset="-122"/>
              </a:rPr>
              <a:t>))</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print(</a:t>
            </a:r>
            <a:r>
              <a:rPr lang="en-US" altLang="zh-CN" kern="0" dirty="0" err="1">
                <a:solidFill>
                  <a:srgbClr val="000000"/>
                </a:solidFill>
                <a:latin typeface="宋体" panose="02010600030101010101" pitchFamily="2" charset="-122"/>
                <a:cs typeface="宋体" panose="02010600030101010101" pitchFamily="2" charset="-122"/>
              </a:rPr>
              <a:t>random.choice</a:t>
            </a:r>
            <a:r>
              <a:rPr lang="en-US" altLang="zh-CN" kern="0" dirty="0">
                <a:solidFill>
                  <a:srgbClr val="000000"/>
                </a:solidFill>
                <a:latin typeface="宋体" panose="02010600030101010101" pitchFamily="2" charset="-122"/>
                <a:cs typeface="宋体" panose="02010600030101010101" pitchFamily="2" charset="-122"/>
              </a:rPr>
              <a:t>(str1))</a:t>
            </a:r>
            <a:endParaRPr lang="zh-CN" altLang="zh-CN" kern="100" dirty="0">
              <a:latin typeface="Calibri" panose="020F0502020204030204" pitchFamily="34" charset="0"/>
              <a:cs typeface="Times New Roman" panose="02020603050405020304" pitchFamily="18" charset="0"/>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kern="0" dirty="0">
                <a:solidFill>
                  <a:srgbClr val="000000"/>
                </a:solidFill>
                <a:latin typeface="Calibri" panose="020F0502020204030204" pitchFamily="34" charset="0"/>
                <a:cs typeface="宋体" panose="02010600030101010101" pitchFamily="2" charset="-122"/>
              </a:rPr>
              <a:t>输出结果：</a:t>
            </a:r>
            <a:endParaRPr lang="zh-CN" altLang="zh-CN" kern="100" dirty="0">
              <a:latin typeface="Calibri" panose="020F0502020204030204" pitchFamily="34" charset="0"/>
              <a:cs typeface="Times New Roman" panose="02020603050405020304" pitchFamily="18" charset="0"/>
            </a:endParaRPr>
          </a:p>
          <a:p>
            <a:pPr marL="266700">
              <a:spcAft>
                <a:spcPts val="0"/>
              </a:spcAft>
            </a:pPr>
            <a:r>
              <a:rPr lang="en-US" altLang="zh-CN" dirty="0">
                <a:latin typeface="宋体" panose="02010600030101010101" pitchFamily="2" charset="-122"/>
                <a:cs typeface="Times New Roman" panose="02020603050405020304" pitchFamily="18" charset="0"/>
              </a:rPr>
              <a:t>Java</a:t>
            </a:r>
            <a:endParaRPr lang="zh-CN" altLang="zh-CN" sz="2800" dirty="0">
              <a:latin typeface="宋体" panose="02010600030101010101" pitchFamily="2" charset="-122"/>
              <a:cs typeface="宋体" panose="02010600030101010101" pitchFamily="2" charset="-122"/>
            </a:endParaRPr>
          </a:p>
          <a:p>
            <a:r>
              <a:rPr lang="en-US" altLang="zh-CN" dirty="0" smtClean="0">
                <a:latin typeface="宋体" panose="02010600030101010101" pitchFamily="2" charset="-122"/>
                <a:cs typeface="Times New Roman" panose="02020603050405020304" pitchFamily="18" charset="0"/>
              </a:rPr>
              <a:t>  h</a:t>
            </a:r>
            <a:endParaRPr lang="zh-CN" altLang="en-US" dirty="0"/>
          </a:p>
        </p:txBody>
      </p:sp>
      <p:sp>
        <p:nvSpPr>
          <p:cNvPr id="6" name="矩形 5"/>
          <p:cNvSpPr/>
          <p:nvPr/>
        </p:nvSpPr>
        <p:spPr>
          <a:xfrm>
            <a:off x="1600200" y="3886200"/>
            <a:ext cx="7315200" cy="2246769"/>
          </a:xfrm>
          <a:prstGeom prst="rect">
            <a:avLst/>
          </a:prstGeom>
        </p:spPr>
        <p:txBody>
          <a:bodyPr wrap="square">
            <a:spAutoFit/>
          </a:bodyPr>
          <a:lstStyle/>
          <a:p>
            <a:pPr>
              <a:spcAft>
                <a:spcPts val="0"/>
              </a:spcAft>
            </a:pPr>
            <a:r>
              <a:rPr lang="zh-CN" altLang="zh-CN" dirty="0" smtClean="0">
                <a:latin typeface="宋体" panose="02010600030101010101" pitchFamily="2" charset="-122"/>
                <a:cs typeface="Times New Roman" panose="02020603050405020304" pitchFamily="18" charset="0"/>
              </a:rPr>
              <a:t>（</a:t>
            </a:r>
            <a:r>
              <a:rPr lang="en-US" altLang="zh-CN" dirty="0" smtClean="0">
                <a:latin typeface="宋体" panose="02010600030101010101" pitchFamily="2" charset="-122"/>
                <a:cs typeface="Times New Roman" panose="02020603050405020304" pitchFamily="18" charset="0"/>
              </a:rPr>
              <a:t>4</a:t>
            </a:r>
            <a:r>
              <a:rPr lang="zh-CN" altLang="zh-CN" dirty="0" smtClean="0">
                <a:latin typeface="宋体" panose="02010600030101010101" pitchFamily="2" charset="-122"/>
                <a:cs typeface="Times New Roman" panose="02020603050405020304" pitchFamily="18" charset="0"/>
              </a:rPr>
              <a:t>）</a:t>
            </a:r>
            <a:r>
              <a:rPr lang="en-US" altLang="zh-CN" b="1" dirty="0" err="1">
                <a:latin typeface="宋体" panose="02010600030101010101" pitchFamily="2" charset="-122"/>
                <a:cs typeface="Times New Roman" panose="02020603050405020304" pitchFamily="18" charset="0"/>
              </a:rPr>
              <a:t>random.shuffle</a:t>
            </a:r>
            <a:r>
              <a:rPr lang="en-US" altLang="zh-CN" b="1" dirty="0">
                <a:latin typeface="宋体" panose="02010600030101010101" pitchFamily="2" charset="-122"/>
                <a:cs typeface="Times New Roman" panose="02020603050405020304" pitchFamily="18" charset="0"/>
              </a:rPr>
              <a:t>(</a:t>
            </a:r>
            <a:r>
              <a:rPr lang="en-US" altLang="zh-CN" b="1" dirty="0" err="1">
                <a:latin typeface="宋体" panose="02010600030101010101" pitchFamily="2" charset="-122"/>
                <a:cs typeface="Times New Roman" panose="02020603050405020304" pitchFamily="18" charset="0"/>
              </a:rPr>
              <a:t>seq</a:t>
            </a:r>
            <a:r>
              <a:rPr lang="en-US" altLang="zh-CN" b="1" dirty="0">
                <a:latin typeface="宋体" panose="02010600030101010101" pitchFamily="2" charset="-122"/>
                <a:cs typeface="Times New Roman" panose="02020603050405020304" pitchFamily="18" charset="0"/>
              </a:rPr>
              <a:t>)</a:t>
            </a:r>
            <a:r>
              <a:rPr lang="zh-CN" altLang="zh-CN" b="1" dirty="0">
                <a:latin typeface="宋体" panose="02010600030101010101" pitchFamily="2" charset="-122"/>
                <a:cs typeface="Times New Roman" panose="02020603050405020304" pitchFamily="18" charset="0"/>
              </a:rPr>
              <a:t>随机打乱序列</a:t>
            </a:r>
            <a:r>
              <a:rPr lang="en-US" altLang="zh-CN" b="1" dirty="0" err="1">
                <a:latin typeface="宋体" panose="02010600030101010101" pitchFamily="2" charset="-122"/>
                <a:cs typeface="Times New Roman" panose="02020603050405020304" pitchFamily="18" charset="0"/>
              </a:rPr>
              <a:t>seq</a:t>
            </a:r>
            <a:r>
              <a:rPr lang="zh-CN" altLang="zh-CN" b="1" dirty="0">
                <a:latin typeface="宋体" panose="02010600030101010101" pitchFamily="2" charset="-122"/>
                <a:cs typeface="Times New Roman" panose="02020603050405020304" pitchFamily="18" charset="0"/>
              </a:rPr>
              <a:t>中的元素。例：</a:t>
            </a:r>
            <a:endParaRPr lang="zh-CN" altLang="zh-CN" sz="2800" dirty="0">
              <a:latin typeface="宋体" panose="02010600030101010101" pitchFamily="2" charset="-122"/>
              <a:cs typeface="宋体" panose="02010600030101010101" pitchFamily="2" charset="-122"/>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kern="0" dirty="0">
                <a:solidFill>
                  <a:srgbClr val="000080"/>
                </a:solidFill>
                <a:latin typeface="宋体" panose="02010600030101010101" pitchFamily="2" charset="-122"/>
                <a:cs typeface="宋体" panose="02010600030101010101" pitchFamily="2" charset="-122"/>
              </a:rPr>
              <a:t>import </a:t>
            </a:r>
            <a:r>
              <a:rPr lang="en-US" altLang="zh-CN" kern="0" dirty="0">
                <a:solidFill>
                  <a:srgbClr val="000000"/>
                </a:solidFill>
                <a:latin typeface="宋体" panose="02010600030101010101" pitchFamily="2" charset="-122"/>
                <a:cs typeface="宋体" panose="02010600030101010101" pitchFamily="2" charset="-122"/>
              </a:rPr>
              <a:t>random</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p = [</a:t>
            </a:r>
            <a:r>
              <a:rPr lang="en-US" altLang="zh-CN" b="1" kern="0" dirty="0">
                <a:solidFill>
                  <a:srgbClr val="008080"/>
                </a:solidFill>
                <a:latin typeface="宋体" panose="02010600030101010101" pitchFamily="2" charset="-122"/>
                <a:cs typeface="宋体" panose="02010600030101010101" pitchFamily="2" charset="-122"/>
              </a:rPr>
              <a:t>'A' </a:t>
            </a:r>
            <a:r>
              <a:rPr lang="en-US" altLang="zh-CN" kern="0" dirty="0">
                <a:solidFill>
                  <a:srgbClr val="000000"/>
                </a:solidFill>
                <a:latin typeface="宋体" panose="02010600030101010101" pitchFamily="2" charset="-122"/>
                <a:cs typeface="宋体" panose="02010600030101010101" pitchFamily="2" charset="-122"/>
              </a:rPr>
              <a:t>, </a:t>
            </a:r>
            <a:r>
              <a:rPr lang="en-US" altLang="zh-CN" b="1" kern="0" dirty="0">
                <a:solidFill>
                  <a:srgbClr val="008080"/>
                </a:solidFill>
                <a:latin typeface="宋体" panose="02010600030101010101" pitchFamily="2" charset="-122"/>
                <a:cs typeface="宋体" panose="02010600030101010101" pitchFamily="2" charset="-122"/>
              </a:rPr>
              <a:t>'B'</a:t>
            </a:r>
            <a:r>
              <a:rPr lang="en-US" altLang="zh-CN" kern="0" dirty="0">
                <a:solidFill>
                  <a:srgbClr val="000000"/>
                </a:solidFill>
                <a:latin typeface="宋体" panose="02010600030101010101" pitchFamily="2" charset="-122"/>
                <a:cs typeface="宋体" panose="02010600030101010101" pitchFamily="2" charset="-122"/>
              </a:rPr>
              <a:t>, </a:t>
            </a:r>
            <a:r>
              <a:rPr lang="en-US" altLang="zh-CN" b="1" kern="0" dirty="0">
                <a:solidFill>
                  <a:srgbClr val="008080"/>
                </a:solidFill>
                <a:latin typeface="宋体" panose="02010600030101010101" pitchFamily="2" charset="-122"/>
                <a:cs typeface="宋体" panose="02010600030101010101" pitchFamily="2" charset="-122"/>
              </a:rPr>
              <a:t>'C'</a:t>
            </a:r>
            <a:r>
              <a:rPr lang="en-US" altLang="zh-CN" kern="0" dirty="0">
                <a:solidFill>
                  <a:srgbClr val="000000"/>
                </a:solidFill>
                <a:latin typeface="宋体" panose="02010600030101010101" pitchFamily="2" charset="-122"/>
                <a:cs typeface="宋体" panose="02010600030101010101" pitchFamily="2" charset="-122"/>
              </a:rPr>
              <a:t>, </a:t>
            </a:r>
            <a:r>
              <a:rPr lang="en-US" altLang="zh-CN" b="1" kern="0" dirty="0">
                <a:solidFill>
                  <a:srgbClr val="008080"/>
                </a:solidFill>
                <a:latin typeface="宋体" panose="02010600030101010101" pitchFamily="2" charset="-122"/>
                <a:cs typeface="宋体" panose="02010600030101010101" pitchFamily="2" charset="-122"/>
              </a:rPr>
              <a:t>'D'</a:t>
            </a:r>
            <a:r>
              <a:rPr lang="en-US" altLang="zh-CN" kern="0" dirty="0">
                <a:solidFill>
                  <a:srgbClr val="000000"/>
                </a:solidFill>
                <a:latin typeface="宋体" panose="02010600030101010101" pitchFamily="2" charset="-122"/>
                <a:cs typeface="宋体" panose="02010600030101010101" pitchFamily="2" charset="-122"/>
              </a:rPr>
              <a:t>, </a:t>
            </a:r>
            <a:r>
              <a:rPr lang="en-US" altLang="zh-CN" b="1" kern="0" dirty="0">
                <a:solidFill>
                  <a:srgbClr val="008080"/>
                </a:solidFill>
                <a:latin typeface="宋体" panose="02010600030101010101" pitchFamily="2" charset="-122"/>
                <a:cs typeface="宋体" panose="02010600030101010101" pitchFamily="2" charset="-122"/>
              </a:rPr>
              <a:t>'E' </a:t>
            </a:r>
            <a:r>
              <a:rPr lang="en-US" altLang="zh-CN" kern="0" dirty="0">
                <a:solidFill>
                  <a:srgbClr val="000000"/>
                </a:solidFill>
                <a:latin typeface="宋体" panose="02010600030101010101" pitchFamily="2" charset="-122"/>
                <a:cs typeface="宋体" panose="02010600030101010101" pitchFamily="2" charset="-122"/>
              </a:rPr>
              <a:t>]</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err="1">
                <a:solidFill>
                  <a:srgbClr val="000000"/>
                </a:solidFill>
                <a:latin typeface="宋体" panose="02010600030101010101" pitchFamily="2" charset="-122"/>
                <a:cs typeface="宋体" panose="02010600030101010101" pitchFamily="2" charset="-122"/>
              </a:rPr>
              <a:t>random.shuffle</a:t>
            </a:r>
            <a:r>
              <a:rPr lang="en-US" altLang="zh-CN" kern="0" dirty="0">
                <a:solidFill>
                  <a:srgbClr val="000000"/>
                </a:solidFill>
                <a:latin typeface="宋体" panose="02010600030101010101" pitchFamily="2" charset="-122"/>
                <a:cs typeface="宋体" panose="02010600030101010101" pitchFamily="2" charset="-122"/>
              </a:rPr>
              <a:t>(p)</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print (p)</a:t>
            </a:r>
            <a:endParaRPr lang="zh-CN" altLang="zh-CN" kern="100" dirty="0">
              <a:latin typeface="Calibri" panose="020F0502020204030204" pitchFamily="34" charset="0"/>
              <a:cs typeface="Times New Roman" panose="02020603050405020304" pitchFamily="18" charset="0"/>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b="1" kern="0" dirty="0">
                <a:solidFill>
                  <a:srgbClr val="000080"/>
                </a:solidFill>
                <a:latin typeface="Calibri" panose="020F0502020204030204" pitchFamily="34" charset="0"/>
                <a:cs typeface="宋体" panose="02010600030101010101" pitchFamily="2" charset="-122"/>
              </a:rPr>
              <a:t>输出结果：</a:t>
            </a:r>
            <a:endParaRPr lang="zh-CN" altLang="zh-CN" kern="100" dirty="0">
              <a:latin typeface="Calibri" panose="020F0502020204030204" pitchFamily="34" charset="0"/>
              <a:cs typeface="Times New Roman" panose="02020603050405020304" pitchFamily="18" charset="0"/>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000000"/>
                </a:solidFill>
                <a:latin typeface="宋体" panose="02010600030101010101" pitchFamily="2" charset="-122"/>
                <a:cs typeface="宋体" panose="02010600030101010101" pitchFamily="2" charset="-122"/>
              </a:rPr>
              <a:t>['D', 'E', 'A', 'C', 'B']</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1343017"/>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a:ea typeface="宋体" panose="02010600030101010101" pitchFamily="2" charset="-122"/>
              </a:rPr>
              <a:t>r</a:t>
            </a:r>
            <a:r>
              <a:rPr lang="en-US" altLang="zh-CN" dirty="0" smtClean="0">
                <a:ea typeface="宋体" panose="02010600030101010101" pitchFamily="2" charset="-122"/>
              </a:rPr>
              <a:t>andom</a:t>
            </a:r>
            <a:r>
              <a:rPr lang="zh-CN" altLang="en-US" dirty="0" smtClean="0">
                <a:ea typeface="宋体" panose="02010600030101010101" pitchFamily="2" charset="-122"/>
              </a:rPr>
              <a:t>主要方法</a:t>
            </a:r>
          </a:p>
        </p:txBody>
      </p:sp>
      <p:sp>
        <p:nvSpPr>
          <p:cNvPr id="2" name="矩形 1"/>
          <p:cNvSpPr/>
          <p:nvPr/>
        </p:nvSpPr>
        <p:spPr>
          <a:xfrm>
            <a:off x="228600" y="1143000"/>
            <a:ext cx="8610600" cy="2862322"/>
          </a:xfrm>
          <a:prstGeom prst="rect">
            <a:avLst/>
          </a:prstGeom>
        </p:spPr>
        <p:txBody>
          <a:bodyPr wrap="square">
            <a:spAutoFit/>
          </a:bodyPr>
          <a:lstStyle/>
          <a:p>
            <a:pPr>
              <a:spcAft>
                <a:spcPts val="0"/>
              </a:spcAft>
            </a:pPr>
            <a:r>
              <a:rPr lang="zh-CN" altLang="zh-CN" dirty="0" smtClean="0">
                <a:latin typeface="宋体" panose="02010600030101010101" pitchFamily="2" charset="-122"/>
                <a:cs typeface="Times New Roman" panose="02020603050405020304" pitchFamily="18" charset="0"/>
              </a:rPr>
              <a:t>（</a:t>
            </a:r>
            <a:r>
              <a:rPr lang="en-US" altLang="zh-CN" dirty="0" smtClean="0">
                <a:latin typeface="宋体" panose="02010600030101010101" pitchFamily="2" charset="-122"/>
                <a:cs typeface="Times New Roman" panose="02020603050405020304" pitchFamily="18" charset="0"/>
              </a:rPr>
              <a:t>5</a:t>
            </a:r>
            <a:r>
              <a:rPr lang="zh-CN" altLang="zh-CN" dirty="0" smtClean="0">
                <a:latin typeface="宋体" panose="02010600030101010101" pitchFamily="2" charset="-122"/>
                <a:cs typeface="Times New Roman" panose="02020603050405020304" pitchFamily="18" charset="0"/>
              </a:rPr>
              <a:t>）</a:t>
            </a:r>
            <a:r>
              <a:rPr lang="en-US" altLang="zh-CN" b="1" dirty="0" err="1">
                <a:latin typeface="宋体" panose="02010600030101010101" pitchFamily="2" charset="-122"/>
                <a:cs typeface="Times New Roman" panose="02020603050405020304" pitchFamily="18" charset="0"/>
              </a:rPr>
              <a:t>random.sample</a:t>
            </a:r>
            <a:r>
              <a:rPr lang="en-US" altLang="zh-CN" b="1" dirty="0">
                <a:latin typeface="宋体" panose="02010600030101010101" pitchFamily="2" charset="-122"/>
                <a:cs typeface="Times New Roman" panose="02020603050405020304" pitchFamily="18" charset="0"/>
              </a:rPr>
              <a:t>(</a:t>
            </a:r>
            <a:r>
              <a:rPr lang="en-US" altLang="zh-CN" dirty="0" err="1">
                <a:latin typeface="Calibri" panose="020F0502020204030204" pitchFamily="34" charset="0"/>
                <a:cs typeface="Times New Roman" panose="02020603050405020304" pitchFamily="18" charset="0"/>
              </a:rPr>
              <a:t>seq</a:t>
            </a:r>
            <a:r>
              <a:rPr lang="en-US" altLang="zh-CN" dirty="0">
                <a:latin typeface="Calibri" panose="020F0502020204030204" pitchFamily="34" charset="0"/>
                <a:cs typeface="Times New Roman" panose="02020603050405020304" pitchFamily="18" charset="0"/>
              </a:rPr>
              <a:t>, n</a:t>
            </a:r>
            <a:r>
              <a:rPr lang="en-US" altLang="zh-CN" b="1" dirty="0">
                <a:latin typeface="宋体" panose="02010600030101010101" pitchFamily="2" charset="-122"/>
                <a:cs typeface="Times New Roman" panose="02020603050405020304" pitchFamily="18" charset="0"/>
              </a:rPr>
              <a:t>)</a:t>
            </a:r>
            <a:r>
              <a:rPr lang="zh-CN" altLang="zh-CN" dirty="0">
                <a:latin typeface="宋体" panose="02010600030101010101" pitchFamily="2" charset="-122"/>
                <a:cs typeface="Times New Roman" panose="02020603050405020304" pitchFamily="18" charset="0"/>
              </a:rPr>
              <a:t>从指定序列</a:t>
            </a:r>
            <a:r>
              <a:rPr lang="en-US" altLang="zh-CN" dirty="0" err="1">
                <a:latin typeface="宋体" panose="02010600030101010101" pitchFamily="2" charset="-122"/>
                <a:cs typeface="Times New Roman" panose="02020603050405020304" pitchFamily="18" charset="0"/>
              </a:rPr>
              <a:t>seq</a:t>
            </a:r>
            <a:r>
              <a:rPr lang="zh-CN" altLang="zh-CN" dirty="0">
                <a:latin typeface="宋体" panose="02010600030101010101" pitchFamily="2" charset="-122"/>
                <a:cs typeface="Times New Roman" panose="02020603050405020304" pitchFamily="18" charset="0"/>
              </a:rPr>
              <a:t>中，随机选择</a:t>
            </a:r>
            <a:r>
              <a:rPr lang="en-US" altLang="zh-CN" dirty="0">
                <a:latin typeface="Calibri" panose="020F0502020204030204" pitchFamily="34" charset="0"/>
                <a:cs typeface="Times New Roman" panose="02020603050405020304" pitchFamily="18" charset="0"/>
              </a:rPr>
              <a:t>n</a:t>
            </a:r>
            <a:r>
              <a:rPr lang="zh-CN" altLang="zh-CN" dirty="0">
                <a:latin typeface="宋体" panose="02010600030101010101" pitchFamily="2" charset="-122"/>
                <a:cs typeface="Times New Roman" panose="02020603050405020304" pitchFamily="18" charset="0"/>
              </a:rPr>
              <a:t>独立的元素。注：</a:t>
            </a:r>
            <a:r>
              <a:rPr lang="en-US" altLang="zh-CN" dirty="0" err="1">
                <a:latin typeface="宋体" panose="02010600030101010101" pitchFamily="2" charset="-122"/>
                <a:cs typeface="Times New Roman" panose="02020603050405020304" pitchFamily="18" charset="0"/>
              </a:rPr>
              <a:t>seq</a:t>
            </a:r>
            <a:r>
              <a:rPr lang="zh-CN" altLang="zh-CN" dirty="0">
                <a:latin typeface="宋体" panose="02010600030101010101" pitchFamily="2" charset="-122"/>
                <a:cs typeface="Times New Roman" panose="02020603050405020304" pitchFamily="18" charset="0"/>
              </a:rPr>
              <a:t>原序列不变。</a:t>
            </a:r>
            <a:endParaRPr lang="zh-CN" altLang="zh-CN" sz="2800" dirty="0">
              <a:latin typeface="宋体" panose="02010600030101010101" pitchFamily="2" charset="-122"/>
              <a:cs typeface="宋体" panose="02010600030101010101" pitchFamily="2" charset="-122"/>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kern="0" dirty="0">
                <a:solidFill>
                  <a:srgbClr val="000080"/>
                </a:solidFill>
                <a:latin typeface="宋体" panose="02010600030101010101" pitchFamily="2" charset="-122"/>
                <a:cs typeface="宋体" panose="02010600030101010101" pitchFamily="2" charset="-122"/>
              </a:rPr>
              <a:t>import </a:t>
            </a:r>
            <a:r>
              <a:rPr lang="en-US" altLang="zh-CN" kern="0" dirty="0">
                <a:solidFill>
                  <a:srgbClr val="000000"/>
                </a:solidFill>
                <a:latin typeface="宋体" panose="02010600030101010101" pitchFamily="2" charset="-122"/>
                <a:cs typeface="宋体" panose="02010600030101010101" pitchFamily="2" charset="-122"/>
              </a:rPr>
              <a:t>random</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err="1">
                <a:solidFill>
                  <a:srgbClr val="000000"/>
                </a:solidFill>
                <a:latin typeface="宋体" panose="02010600030101010101" pitchFamily="2" charset="-122"/>
                <a:cs typeface="宋体" panose="02010600030101010101" pitchFamily="2" charset="-122"/>
              </a:rPr>
              <a:t>lst</a:t>
            </a:r>
            <a:r>
              <a:rPr lang="en-US" altLang="zh-CN" kern="0" dirty="0">
                <a:solidFill>
                  <a:srgbClr val="000000"/>
                </a:solidFill>
                <a:latin typeface="宋体" panose="02010600030101010101" pitchFamily="2" charset="-122"/>
                <a:cs typeface="宋体" panose="02010600030101010101" pitchFamily="2" charset="-122"/>
              </a:rPr>
              <a:t> = [</a:t>
            </a:r>
            <a:r>
              <a:rPr lang="en-US" altLang="zh-CN" kern="0" dirty="0">
                <a:solidFill>
                  <a:srgbClr val="0000FF"/>
                </a:solidFill>
                <a:latin typeface="宋体" panose="02010600030101010101" pitchFamily="2" charset="-122"/>
                <a:cs typeface="宋体" panose="02010600030101010101" pitchFamily="2" charset="-122"/>
              </a:rPr>
              <a:t>1</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2</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3</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4</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5</a:t>
            </a:r>
            <a:r>
              <a:rPr lang="en-US" altLang="zh-CN" kern="0" dirty="0">
                <a:solidFill>
                  <a:srgbClr val="000000"/>
                </a:solidFill>
                <a:latin typeface="宋体" panose="02010600030101010101" pitchFamily="2" charset="-122"/>
                <a:cs typeface="宋体" panose="02010600030101010101" pitchFamily="2" charset="-122"/>
              </a:rPr>
              <a:t>]</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print(</a:t>
            </a:r>
            <a:r>
              <a:rPr lang="en-US" altLang="zh-CN" kern="0" dirty="0" err="1">
                <a:solidFill>
                  <a:srgbClr val="000000"/>
                </a:solidFill>
                <a:latin typeface="宋体" panose="02010600030101010101" pitchFamily="2" charset="-122"/>
                <a:cs typeface="宋体" panose="02010600030101010101" pitchFamily="2" charset="-122"/>
              </a:rPr>
              <a:t>random.sample</a:t>
            </a:r>
            <a:r>
              <a:rPr lang="en-US" altLang="zh-CN" kern="0" dirty="0">
                <a:solidFill>
                  <a:srgbClr val="000000"/>
                </a:solidFill>
                <a:latin typeface="宋体" panose="02010600030101010101" pitchFamily="2" charset="-122"/>
                <a:cs typeface="宋体" panose="02010600030101010101" pitchFamily="2" charset="-122"/>
              </a:rPr>
              <a:t>(lst,</a:t>
            </a:r>
            <a:r>
              <a:rPr lang="en-US" altLang="zh-CN" kern="0" dirty="0">
                <a:solidFill>
                  <a:srgbClr val="0000FF"/>
                </a:solidFill>
                <a:latin typeface="宋体" panose="02010600030101010101" pitchFamily="2" charset="-122"/>
                <a:cs typeface="宋体" panose="02010600030101010101" pitchFamily="2" charset="-122"/>
              </a:rPr>
              <a:t>4</a:t>
            </a:r>
            <a:r>
              <a:rPr lang="en-US" altLang="zh-CN" kern="0" dirty="0">
                <a:solidFill>
                  <a:srgbClr val="000000"/>
                </a:solidFill>
                <a:latin typeface="宋体" panose="02010600030101010101" pitchFamily="2" charset="-122"/>
                <a:cs typeface="宋体" panose="02010600030101010101" pitchFamily="2" charset="-122"/>
              </a:rPr>
              <a:t>))</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print(</a:t>
            </a:r>
            <a:r>
              <a:rPr lang="en-US" altLang="zh-CN" kern="0" dirty="0" err="1">
                <a:solidFill>
                  <a:srgbClr val="000000"/>
                </a:solidFill>
                <a:latin typeface="宋体" panose="02010600030101010101" pitchFamily="2" charset="-122"/>
                <a:cs typeface="宋体" panose="02010600030101010101" pitchFamily="2" charset="-122"/>
              </a:rPr>
              <a:t>lst</a:t>
            </a:r>
            <a:endParaRPr lang="zh-CN" altLang="zh-CN" kern="100" dirty="0">
              <a:latin typeface="Calibri" panose="020F0502020204030204" pitchFamily="34" charset="0"/>
              <a:cs typeface="Times New Roman" panose="02020603050405020304" pitchFamily="18" charset="0"/>
            </a:endParaRPr>
          </a:p>
          <a:p>
            <a:pPr marL="266700">
              <a:spcAft>
                <a:spcPts val="0"/>
              </a:spcAft>
            </a:pPr>
            <a:r>
              <a:rPr lang="zh-CN" altLang="zh-CN" dirty="0">
                <a:latin typeface="宋体" panose="02010600030101010101" pitchFamily="2" charset="-122"/>
                <a:cs typeface="Times New Roman" panose="02020603050405020304" pitchFamily="18" charset="0"/>
              </a:rPr>
              <a:t>输出结果：</a:t>
            </a:r>
            <a:endParaRPr lang="zh-CN" altLang="zh-CN" sz="2800" dirty="0">
              <a:latin typeface="宋体" panose="02010600030101010101" pitchFamily="2" charset="-122"/>
              <a:cs typeface="宋体" panose="02010600030101010101" pitchFamily="2" charset="-122"/>
            </a:endParaRPr>
          </a:p>
          <a:p>
            <a:pPr marL="266700">
              <a:spcAft>
                <a:spcPts val="0"/>
              </a:spcAft>
            </a:pPr>
            <a:r>
              <a:rPr lang="en-US" altLang="zh-CN" dirty="0">
                <a:latin typeface="宋体" panose="02010600030101010101" pitchFamily="2" charset="-122"/>
                <a:cs typeface="Times New Roman" panose="02020603050405020304" pitchFamily="18" charset="0"/>
              </a:rPr>
              <a:t>[4, 1, 2, 3]</a:t>
            </a:r>
            <a:endParaRPr lang="zh-CN" altLang="zh-CN" sz="2800" dirty="0">
              <a:latin typeface="宋体" panose="02010600030101010101" pitchFamily="2" charset="-122"/>
              <a:cs typeface="宋体" panose="02010600030101010101" pitchFamily="2" charset="-122"/>
            </a:endParaRPr>
          </a:p>
          <a:p>
            <a:pPr marL="266700">
              <a:spcAft>
                <a:spcPts val="0"/>
              </a:spcAft>
            </a:pPr>
            <a:r>
              <a:rPr lang="en-US" altLang="zh-CN" dirty="0">
                <a:latin typeface="宋体" panose="02010600030101010101" pitchFamily="2" charset="-122"/>
                <a:cs typeface="Times New Roman" panose="02020603050405020304" pitchFamily="18" charset="0"/>
              </a:rPr>
              <a:t>[1, 2, 3, 4, 5]</a:t>
            </a:r>
            <a:endParaRPr lang="zh-CN" altLang="zh-CN" sz="2800" dirty="0">
              <a:latin typeface="宋体" panose="02010600030101010101" pitchFamily="2" charset="-122"/>
              <a:cs typeface="宋体" panose="02010600030101010101" pitchFamily="2" charset="-122"/>
            </a:endParaRPr>
          </a:p>
        </p:txBody>
      </p:sp>
      <p:sp>
        <p:nvSpPr>
          <p:cNvPr id="3" name="矩形 2"/>
          <p:cNvSpPr/>
          <p:nvPr/>
        </p:nvSpPr>
        <p:spPr>
          <a:xfrm>
            <a:off x="304800" y="4038600"/>
            <a:ext cx="8001000" cy="2554545"/>
          </a:xfrm>
          <a:prstGeom prst="rect">
            <a:avLst/>
          </a:prstGeom>
        </p:spPr>
        <p:txBody>
          <a:bodyPr wrap="square">
            <a:spAutoFit/>
          </a:bodyPr>
          <a:lstStyle/>
          <a:p>
            <a:pPr>
              <a:spcAft>
                <a:spcPts val="0"/>
              </a:spcAft>
            </a:pPr>
            <a:r>
              <a:rPr lang="en-US" altLang="zh-CN" kern="0" dirty="0" smtClean="0">
                <a:solidFill>
                  <a:srgbClr val="000000"/>
                </a:solidFill>
                <a:latin typeface="宋体" panose="02010600030101010101" pitchFamily="2" charset="-122"/>
                <a:cs typeface="宋体" panose="02010600030101010101" pitchFamily="2" charset="-122"/>
              </a:rPr>
              <a:t>(6)</a:t>
            </a:r>
            <a:r>
              <a:rPr lang="en-US" altLang="zh-CN" b="1" kern="100" dirty="0" err="1" smtClean="0">
                <a:latin typeface="宋体" panose="02010600030101010101" pitchFamily="2" charset="-122"/>
                <a:cs typeface="Times New Roman" panose="02020603050405020304" pitchFamily="18" charset="0"/>
              </a:rPr>
              <a:t>random.randrange</a:t>
            </a:r>
            <a:r>
              <a:rPr lang="en-US" altLang="zh-CN" b="1" kern="100" dirty="0">
                <a:latin typeface="宋体" panose="02010600030101010101" pitchFamily="2" charset="-122"/>
                <a:cs typeface="Times New Roman" panose="02020603050405020304" pitchFamily="18" charset="0"/>
              </a:rPr>
              <a:t>([start], stop[, step])</a:t>
            </a:r>
            <a:r>
              <a:rPr lang="zh-CN" altLang="zh-CN" kern="0" dirty="0">
                <a:solidFill>
                  <a:srgbClr val="000000"/>
                </a:solidFill>
                <a:latin typeface="Calibri" panose="020F0502020204030204" pitchFamily="34" charset="0"/>
                <a:cs typeface="宋体" panose="02010600030101010101" pitchFamily="2" charset="-122"/>
              </a:rPr>
              <a:t>从指定范围内获取一个随机数，其中</a:t>
            </a:r>
            <a:r>
              <a:rPr lang="en-US" altLang="zh-CN" kern="0" dirty="0">
                <a:solidFill>
                  <a:srgbClr val="000000"/>
                </a:solidFill>
                <a:latin typeface="Calibri" panose="020F0502020204030204" pitchFamily="34" charset="0"/>
                <a:cs typeface="宋体" panose="02010600030101010101" pitchFamily="2" charset="-122"/>
              </a:rPr>
              <a:t>step</a:t>
            </a:r>
            <a:r>
              <a:rPr lang="zh-CN" altLang="zh-CN" kern="0" dirty="0">
                <a:solidFill>
                  <a:srgbClr val="000000"/>
                </a:solidFill>
                <a:latin typeface="Calibri" panose="020F0502020204030204" pitchFamily="34" charset="0"/>
                <a:cs typeface="宋体" panose="02010600030101010101" pitchFamily="2" charset="-122"/>
              </a:rPr>
              <a:t>是步长。例：</a:t>
            </a:r>
            <a:endParaRPr lang="zh-CN" altLang="zh-CN" kern="100" dirty="0">
              <a:latin typeface="Calibri" panose="020F0502020204030204" pitchFamily="34" charset="0"/>
              <a:cs typeface="Times New Roman" panose="02020603050405020304" pitchFamily="18" charset="0"/>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kern="0" dirty="0">
                <a:solidFill>
                  <a:srgbClr val="000080"/>
                </a:solidFill>
                <a:latin typeface="宋体" panose="02010600030101010101" pitchFamily="2" charset="-122"/>
                <a:cs typeface="宋体" panose="02010600030101010101" pitchFamily="2" charset="-122"/>
              </a:rPr>
              <a:t>import </a:t>
            </a:r>
            <a:r>
              <a:rPr lang="en-US" altLang="zh-CN" kern="0" dirty="0">
                <a:solidFill>
                  <a:srgbClr val="000000"/>
                </a:solidFill>
                <a:latin typeface="宋体" panose="02010600030101010101" pitchFamily="2" charset="-122"/>
                <a:cs typeface="宋体" panose="02010600030101010101" pitchFamily="2" charset="-122"/>
              </a:rPr>
              <a:t>random</a:t>
            </a:r>
            <a:br>
              <a:rPr lang="en-US" altLang="zh-CN" kern="0" dirty="0">
                <a:solidFill>
                  <a:srgbClr val="000000"/>
                </a:solidFill>
                <a:latin typeface="宋体" panose="02010600030101010101" pitchFamily="2" charset="-122"/>
                <a:cs typeface="宋体" panose="02010600030101010101" pitchFamily="2" charset="-122"/>
              </a:rPr>
            </a:br>
            <a:r>
              <a:rPr lang="en-US" altLang="zh-CN" kern="0" dirty="0">
                <a:solidFill>
                  <a:srgbClr val="000000"/>
                </a:solidFill>
                <a:latin typeface="宋体" panose="02010600030101010101" pitchFamily="2" charset="-122"/>
                <a:cs typeface="宋体" panose="02010600030101010101" pitchFamily="2" charset="-122"/>
              </a:rPr>
              <a:t>print(</a:t>
            </a:r>
            <a:r>
              <a:rPr lang="en-US" altLang="zh-CN" kern="0" dirty="0" err="1">
                <a:solidFill>
                  <a:srgbClr val="000000"/>
                </a:solidFill>
                <a:latin typeface="宋体" panose="02010600030101010101" pitchFamily="2" charset="-122"/>
                <a:cs typeface="宋体" panose="02010600030101010101" pitchFamily="2" charset="-122"/>
              </a:rPr>
              <a:t>random.randrange</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10</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50</a:t>
            </a:r>
            <a:r>
              <a:rPr lang="en-US" altLang="zh-CN" kern="0" dirty="0">
                <a:solidFill>
                  <a:srgbClr val="000000"/>
                </a:solidFill>
                <a:latin typeface="宋体" panose="02010600030101010101" pitchFamily="2" charset="-122"/>
                <a:cs typeface="宋体" panose="02010600030101010101" pitchFamily="2" charset="-122"/>
              </a:rPr>
              <a:t>,</a:t>
            </a:r>
            <a:r>
              <a:rPr lang="en-US" altLang="zh-CN" kern="0" dirty="0">
                <a:solidFill>
                  <a:srgbClr val="0000FF"/>
                </a:solidFill>
                <a:latin typeface="宋体" panose="02010600030101010101" pitchFamily="2" charset="-122"/>
                <a:cs typeface="宋体" panose="02010600030101010101" pitchFamily="2" charset="-122"/>
              </a:rPr>
              <a:t>2</a:t>
            </a:r>
            <a:r>
              <a:rPr lang="en-US" altLang="zh-CN" kern="0" dirty="0">
                <a:solidFill>
                  <a:srgbClr val="000000"/>
                </a:solidFill>
                <a:latin typeface="宋体" panose="02010600030101010101" pitchFamily="2" charset="-122"/>
                <a:cs typeface="宋体" panose="02010600030101010101" pitchFamily="2" charset="-122"/>
              </a:rPr>
              <a:t>))</a:t>
            </a:r>
            <a:endParaRPr lang="zh-CN" altLang="zh-CN" kern="100" dirty="0">
              <a:latin typeface="Calibri" panose="020F0502020204030204" pitchFamily="34" charset="0"/>
              <a:cs typeface="Times New Roman" panose="02020603050405020304" pitchFamily="18" charset="0"/>
            </a:endParaRPr>
          </a:p>
          <a:p>
            <a:pPr marL="266700">
              <a:spcAft>
                <a:spcPts val="0"/>
              </a:spcAft>
            </a:pPr>
            <a:r>
              <a:rPr lang="zh-CN" altLang="zh-CN" kern="100" dirty="0">
                <a:latin typeface="Calibri" panose="020F0502020204030204" pitchFamily="34" charset="0"/>
                <a:cs typeface="Times New Roman" panose="02020603050405020304" pitchFamily="18" charset="0"/>
              </a:rPr>
              <a:t>输出结果：</a:t>
            </a:r>
          </a:p>
          <a:p>
            <a:pPr marL="266700">
              <a:spcAft>
                <a:spcPts val="0"/>
              </a:spcAft>
            </a:pPr>
            <a:r>
              <a:rPr lang="en-US" altLang="zh-CN" kern="100" dirty="0">
                <a:latin typeface="宋体" panose="02010600030101010101" pitchFamily="2" charset="-122"/>
                <a:cs typeface="Times New Roman" panose="02020603050405020304" pitchFamily="18" charset="0"/>
              </a:rPr>
              <a:t>38</a:t>
            </a:r>
            <a:endParaRPr lang="zh-CN" altLang="zh-CN" kern="100" dirty="0">
              <a:latin typeface="Calibri" panose="020F0502020204030204" pitchFamily="34" charset="0"/>
              <a:cs typeface="Times New Roman" panose="02020603050405020304" pitchFamily="18" charset="0"/>
            </a:endParaRPr>
          </a:p>
          <a:p>
            <a:pPr marL="266700" algn="just">
              <a:spcAft>
                <a:spcPts val="0"/>
              </a:spcAft>
            </a:pPr>
            <a:r>
              <a:rPr lang="zh-CN" altLang="zh-CN" kern="100" dirty="0">
                <a:latin typeface="Calibri" panose="020F0502020204030204" pitchFamily="34" charset="0"/>
                <a:cs typeface="Times New Roman" panose="02020603050405020304" pitchFamily="18" charset="0"/>
              </a:rPr>
              <a:t>注：结果相当于从序列</a:t>
            </a:r>
            <a:r>
              <a:rPr lang="en-US" altLang="zh-CN" kern="100" dirty="0">
                <a:latin typeface="Calibri" panose="020F0502020204030204" pitchFamily="34" charset="0"/>
                <a:cs typeface="Times New Roman" panose="02020603050405020304" pitchFamily="18" charset="0"/>
              </a:rPr>
              <a:t>[10,12,14,16,…,48]</a:t>
            </a:r>
            <a:r>
              <a:rPr lang="zh-CN" altLang="zh-CN" kern="100" dirty="0">
                <a:latin typeface="Calibri" panose="020F0502020204030204" pitchFamily="34" charset="0"/>
                <a:cs typeface="Times New Roman" panose="02020603050405020304" pitchFamily="18" charset="0"/>
              </a:rPr>
              <a:t>中随机获取一个数。其结果与</a:t>
            </a:r>
            <a:r>
              <a:rPr lang="en-US" altLang="zh-CN" kern="100" dirty="0" err="1">
                <a:latin typeface="Calibri" panose="020F0502020204030204" pitchFamily="34" charset="0"/>
                <a:cs typeface="Times New Roman" panose="02020603050405020304" pitchFamily="18" charset="0"/>
              </a:rPr>
              <a:t>random.choice</a:t>
            </a:r>
            <a:r>
              <a:rPr lang="en-US" altLang="zh-CN" kern="100" dirty="0">
                <a:latin typeface="Calibri" panose="020F0502020204030204" pitchFamily="34" charset="0"/>
                <a:cs typeface="Times New Roman" panose="02020603050405020304" pitchFamily="18" charset="0"/>
              </a:rPr>
              <a:t>(range(10, 50, 2) </a:t>
            </a:r>
            <a:r>
              <a:rPr lang="zh-CN" altLang="zh-CN" kern="100" dirty="0">
                <a:latin typeface="Calibri" panose="020F0502020204030204" pitchFamily="34" charset="0"/>
                <a:cs typeface="Times New Roman" panose="02020603050405020304" pitchFamily="18" charset="0"/>
              </a:rPr>
              <a:t>等效。</a:t>
            </a:r>
          </a:p>
        </p:txBody>
      </p:sp>
    </p:spTree>
    <p:extLst>
      <p:ext uri="{BB962C8B-B14F-4D97-AF65-F5344CB8AC3E}">
        <p14:creationId xmlns:p14="http://schemas.microsoft.com/office/powerpoint/2010/main" val="2881638266"/>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smtClean="0">
                <a:ea typeface="宋体" panose="02010600030101010101" pitchFamily="2" charset="-122"/>
              </a:rPr>
              <a:t>random</a:t>
            </a:r>
            <a:endParaRPr lang="zh-CN" altLang="en-US" dirty="0" smtClean="0">
              <a:ea typeface="宋体" panose="02010600030101010101" pitchFamily="2" charset="-122"/>
            </a:endParaRPr>
          </a:p>
        </p:txBody>
      </p:sp>
      <p:sp>
        <p:nvSpPr>
          <p:cNvPr id="4" name="矩形 3"/>
          <p:cNvSpPr/>
          <p:nvPr/>
        </p:nvSpPr>
        <p:spPr>
          <a:xfrm>
            <a:off x="304800" y="1219200"/>
            <a:ext cx="4286751" cy="400110"/>
          </a:xfrm>
          <a:prstGeom prst="rect">
            <a:avLst/>
          </a:prstGeom>
        </p:spPr>
        <p:txBody>
          <a:bodyPr wrap="none">
            <a:spAutoFit/>
          </a:bodyPr>
          <a:lstStyle/>
          <a:p>
            <a:r>
              <a:rPr lang="zh-CN" altLang="en-US" dirty="0" smtClean="0">
                <a:latin typeface="Calibri" panose="020F0502020204030204" pitchFamily="34" charset="0"/>
                <a:cs typeface="Times New Roman" panose="02020603050405020304" pitchFamily="18" charset="0"/>
              </a:rPr>
              <a:t>习题</a:t>
            </a:r>
            <a:r>
              <a:rPr lang="en-US" altLang="zh-CN" dirty="0" smtClean="0">
                <a:latin typeface="Calibri" panose="020F0502020204030204" pitchFamily="34" charset="0"/>
                <a:cs typeface="Times New Roman" panose="02020603050405020304" pitchFamily="18" charset="0"/>
              </a:rPr>
              <a:t>22. </a:t>
            </a:r>
            <a:r>
              <a:rPr lang="zh-CN" altLang="zh-CN" dirty="0" smtClean="0">
                <a:latin typeface="Calibri" panose="020F0502020204030204" pitchFamily="34" charset="0"/>
                <a:cs typeface="Times New Roman" panose="02020603050405020304" pitchFamily="18" charset="0"/>
              </a:rPr>
              <a:t>随机</a:t>
            </a:r>
            <a:r>
              <a:rPr lang="zh-CN" altLang="zh-CN" dirty="0">
                <a:latin typeface="Calibri" panose="020F0502020204030204" pitchFamily="34" charset="0"/>
                <a:cs typeface="Times New Roman" panose="02020603050405020304" pitchFamily="18" charset="0"/>
              </a:rPr>
              <a:t>生成一个</a:t>
            </a:r>
            <a:r>
              <a:rPr lang="en-US" altLang="zh-CN" dirty="0">
                <a:latin typeface="Calibri" panose="020F0502020204030204" pitchFamily="34" charset="0"/>
                <a:cs typeface="Times New Roman" panose="02020603050405020304" pitchFamily="18" charset="0"/>
              </a:rPr>
              <a:t>6</a:t>
            </a:r>
            <a:r>
              <a:rPr lang="zh-CN" altLang="zh-CN" dirty="0">
                <a:latin typeface="Calibri" panose="020F0502020204030204" pitchFamily="34" charset="0"/>
                <a:cs typeface="Times New Roman" panose="02020603050405020304" pitchFamily="18" charset="0"/>
              </a:rPr>
              <a:t>位数的密码。</a:t>
            </a:r>
            <a:endParaRPr lang="zh-CN" altLang="en-US" dirty="0"/>
          </a:p>
        </p:txBody>
      </p:sp>
      <p:sp>
        <p:nvSpPr>
          <p:cNvPr id="6" name="Rectangle 1"/>
          <p:cNvSpPr>
            <a:spLocks noChangeArrowheads="1"/>
          </p:cNvSpPr>
          <p:nvPr/>
        </p:nvSpPr>
        <p:spPr bwMode="auto">
          <a:xfrm>
            <a:off x="533400" y="1828800"/>
            <a:ext cx="77724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80"/>
                </a:solidFill>
                <a:effectLst/>
                <a:latin typeface="宋体" panose="02010600030101010101" pitchFamily="2" charset="-122"/>
              </a:rPr>
              <a:t>import </a:t>
            </a:r>
            <a:r>
              <a:rPr kumimoji="0" lang="zh-CN" altLang="zh-CN" sz="2400" b="0" i="0" u="none" strike="noStrike" cap="none" normalizeH="0" baseline="0" dirty="0" smtClean="0">
                <a:ln>
                  <a:noFill/>
                </a:ln>
                <a:solidFill>
                  <a:srgbClr val="000000"/>
                </a:solidFill>
                <a:effectLst/>
                <a:latin typeface="宋体" panose="02010600030101010101" pitchFamily="2" charset="-122"/>
              </a:rPr>
              <a:t>random</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1" i="0" u="none" strike="noStrike" cap="none" normalizeH="0" baseline="0" dirty="0" smtClean="0">
                <a:ln>
                  <a:noFill/>
                </a:ln>
                <a:solidFill>
                  <a:srgbClr val="000080"/>
                </a:solidFill>
                <a:effectLst/>
                <a:latin typeface="宋体" panose="02010600030101010101" pitchFamily="2" charset="-122"/>
              </a:rPr>
              <a:t>def </a:t>
            </a:r>
            <a:r>
              <a:rPr kumimoji="0" lang="zh-CN" altLang="zh-CN" sz="2400" b="0" i="0" u="none" strike="noStrike" cap="none" normalizeH="0" baseline="0" dirty="0" smtClean="0">
                <a:ln>
                  <a:noFill/>
                </a:ln>
                <a:solidFill>
                  <a:srgbClr val="000000"/>
                </a:solidFill>
                <a:effectLst/>
                <a:latin typeface="宋体" panose="02010600030101010101" pitchFamily="2" charset="-122"/>
              </a:rPr>
              <a:t>produce_pwd():</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    pwd = </a:t>
            </a:r>
            <a:r>
              <a:rPr kumimoji="0" lang="zh-CN" altLang="zh-CN" sz="2400" b="1" i="0" u="none" strike="noStrike" cap="none" normalizeH="0" baseline="0" dirty="0" smtClean="0">
                <a:ln>
                  <a:noFill/>
                </a:ln>
                <a:solidFill>
                  <a:srgbClr val="008080"/>
                </a:solidFill>
                <a:effectLst/>
                <a:latin typeface="宋体" panose="02010600030101010101" pitchFamily="2" charset="-122"/>
              </a:rPr>
              <a:t>''</a:t>
            </a:r>
            <a:br>
              <a:rPr kumimoji="0" lang="zh-CN" altLang="zh-CN" sz="2400" b="1" i="0" u="none" strike="noStrike" cap="none" normalizeH="0" baseline="0" dirty="0" smtClean="0">
                <a:ln>
                  <a:noFill/>
                </a:ln>
                <a:solidFill>
                  <a:srgbClr val="008080"/>
                </a:solidFill>
                <a:effectLst/>
                <a:latin typeface="宋体" panose="02010600030101010101" pitchFamily="2" charset="-122"/>
              </a:rPr>
            </a:br>
            <a:r>
              <a:rPr kumimoji="0" lang="zh-CN" altLang="zh-CN" sz="2400" b="1" i="0" u="none" strike="noStrike" cap="none" normalizeH="0" baseline="0" dirty="0" smtClean="0">
                <a:ln>
                  <a:noFill/>
                </a:ln>
                <a:solidFill>
                  <a:srgbClr val="008080"/>
                </a:solidFill>
                <a:effectLst/>
                <a:latin typeface="宋体" panose="02010600030101010101" pitchFamily="2" charset="-122"/>
              </a:rPr>
              <a:t>    </a:t>
            </a:r>
            <a:r>
              <a:rPr kumimoji="0" lang="zh-CN" altLang="zh-CN" sz="2400" b="1" i="0" u="none" strike="noStrike" cap="none" normalizeH="0" baseline="0" dirty="0" smtClean="0">
                <a:ln>
                  <a:noFill/>
                </a:ln>
                <a:solidFill>
                  <a:srgbClr val="000080"/>
                </a:solidFill>
                <a:effectLst/>
                <a:latin typeface="宋体" panose="02010600030101010101" pitchFamily="2" charset="-122"/>
              </a:rPr>
              <a:t>for </a:t>
            </a:r>
            <a:r>
              <a:rPr kumimoji="0" lang="zh-CN" altLang="zh-CN" sz="2400" b="0" i="0" u="none" strike="noStrike" cap="none" normalizeH="0" baseline="0" dirty="0" smtClean="0">
                <a:ln>
                  <a:noFill/>
                </a:ln>
                <a:solidFill>
                  <a:srgbClr val="000000"/>
                </a:solidFill>
                <a:effectLst/>
                <a:latin typeface="宋体" panose="02010600030101010101" pitchFamily="2" charset="-122"/>
              </a:rPr>
              <a:t>i </a:t>
            </a:r>
            <a:r>
              <a:rPr kumimoji="0" lang="zh-CN" altLang="zh-CN" sz="2400" b="1" i="0" u="none" strike="noStrike" cap="none" normalizeH="0" baseline="0" dirty="0" smtClean="0">
                <a:ln>
                  <a:noFill/>
                </a:ln>
                <a:solidFill>
                  <a:srgbClr val="000080"/>
                </a:solidFill>
                <a:effectLst/>
                <a:latin typeface="宋体" panose="02010600030101010101" pitchFamily="2" charset="-122"/>
              </a:rPr>
              <a:t>in </a:t>
            </a:r>
            <a:r>
              <a:rPr kumimoji="0" lang="zh-CN" altLang="zh-CN" sz="2400" b="0" i="0" u="none" strike="noStrike" cap="none" normalizeH="0" baseline="0" dirty="0" smtClean="0">
                <a:ln>
                  <a:noFill/>
                </a:ln>
                <a:solidFill>
                  <a:srgbClr val="000000"/>
                </a:solidFill>
                <a:effectLst/>
                <a:latin typeface="宋体" panose="02010600030101010101" pitchFamily="2" charset="-122"/>
              </a:rPr>
              <a:t>range(</a:t>
            </a:r>
            <a:r>
              <a:rPr kumimoji="0" lang="zh-CN" altLang="zh-CN" sz="2400" b="0" i="0" u="none" strike="noStrike" cap="none" normalizeH="0" baseline="0" dirty="0" smtClean="0">
                <a:ln>
                  <a:noFill/>
                </a:ln>
                <a:solidFill>
                  <a:srgbClr val="0000FF"/>
                </a:solidFill>
                <a:effectLst/>
                <a:latin typeface="宋体" panose="02010600030101010101" pitchFamily="2" charset="-122"/>
              </a:rPr>
              <a:t>6</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        digital = random.randint(</a:t>
            </a:r>
            <a:r>
              <a:rPr kumimoji="0" lang="zh-CN" altLang="zh-CN" sz="2400" b="0" i="0" u="none" strike="noStrike" cap="none" normalizeH="0" baseline="0" dirty="0" smtClean="0">
                <a:ln>
                  <a:noFill/>
                </a:ln>
                <a:solidFill>
                  <a:srgbClr val="0000FF"/>
                </a:solidFill>
                <a:effectLst/>
                <a:latin typeface="宋体" panose="02010600030101010101" pitchFamily="2" charset="-122"/>
              </a:rPr>
              <a:t>0</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0" i="0" u="none" strike="noStrike" cap="none" normalizeH="0" baseline="0" dirty="0" smtClean="0">
                <a:ln>
                  <a:noFill/>
                </a:ln>
                <a:solidFill>
                  <a:srgbClr val="0000FF"/>
                </a:solidFill>
                <a:effectLst/>
                <a:latin typeface="宋体" panose="02010600030101010101" pitchFamily="2" charset="-122"/>
              </a:rPr>
              <a:t>9</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        letter = chr(random.randint(</a:t>
            </a:r>
            <a:r>
              <a:rPr kumimoji="0" lang="zh-CN" altLang="zh-CN" sz="2400" b="0" i="0" u="none" strike="noStrike" cap="none" normalizeH="0" baseline="0" dirty="0" smtClean="0">
                <a:ln>
                  <a:noFill/>
                </a:ln>
                <a:solidFill>
                  <a:srgbClr val="0000FF"/>
                </a:solidFill>
                <a:effectLst/>
                <a:latin typeface="宋体" panose="02010600030101010101" pitchFamily="2" charset="-122"/>
              </a:rPr>
              <a:t>65</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r>
              <a:rPr kumimoji="0" lang="zh-CN" altLang="zh-CN" sz="2400" b="0" i="0" u="none" strike="noStrike" cap="none" normalizeH="0" baseline="0" dirty="0" smtClean="0">
                <a:ln>
                  <a:noFill/>
                </a:ln>
                <a:solidFill>
                  <a:srgbClr val="0000FF"/>
                </a:solidFill>
                <a:effectLst/>
                <a:latin typeface="宋体" panose="02010600030101010101" pitchFamily="2" charset="-122"/>
              </a:rPr>
              <a:t>90</a:t>
            </a:r>
            <a:r>
              <a:rPr kumimoji="0" lang="zh-CN" altLang="zh-CN" sz="2400" b="0" i="0" u="none" strike="noStrike" cap="none" normalizeH="0" baseline="0" dirty="0" smtClean="0">
                <a:ln>
                  <a:noFill/>
                </a:ln>
                <a:solidFill>
                  <a:srgbClr val="000000"/>
                </a:solidFill>
                <a:effectLst/>
                <a:latin typeface="宋体" panose="02010600030101010101" pitchFamily="2" charset="-122"/>
              </a:rPr>
              <a:t>))</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        option = random.choice([digital,letter])</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        pwd += str(option)</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    </a:t>
            </a:r>
            <a:r>
              <a:rPr kumimoji="0" lang="zh-CN" altLang="zh-CN" sz="2400" b="1" i="0" u="none" strike="noStrike" cap="none" normalizeH="0" baseline="0" dirty="0" smtClean="0">
                <a:ln>
                  <a:noFill/>
                </a:ln>
                <a:solidFill>
                  <a:srgbClr val="000080"/>
                </a:solidFill>
                <a:effectLst/>
                <a:latin typeface="宋体" panose="02010600030101010101" pitchFamily="2" charset="-122"/>
              </a:rPr>
              <a:t>return </a:t>
            </a:r>
            <a:r>
              <a:rPr kumimoji="0" lang="zh-CN" altLang="zh-CN" sz="2400" b="0" i="0" u="none" strike="noStrike" cap="none" normalizeH="0" baseline="0" dirty="0" smtClean="0">
                <a:ln>
                  <a:noFill/>
                </a:ln>
                <a:solidFill>
                  <a:srgbClr val="000000"/>
                </a:solidFill>
                <a:effectLst/>
                <a:latin typeface="宋体" panose="02010600030101010101" pitchFamily="2" charset="-122"/>
              </a:rPr>
              <a:t>pwd</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code = produce_pwd()</a:t>
            </a:r>
            <a:br>
              <a:rPr kumimoji="0" lang="zh-CN" altLang="zh-CN" sz="2400" b="0" i="0" u="none" strike="noStrike" cap="none" normalizeH="0" baseline="0" dirty="0" smtClean="0">
                <a:ln>
                  <a:noFill/>
                </a:ln>
                <a:solidFill>
                  <a:srgbClr val="000000"/>
                </a:solidFill>
                <a:effectLst/>
                <a:latin typeface="宋体" panose="02010600030101010101" pitchFamily="2" charset="-122"/>
              </a:rPr>
            </a:br>
            <a:r>
              <a:rPr kumimoji="0" lang="zh-CN" altLang="zh-CN" sz="2400" b="0" i="0" u="none" strike="noStrike" cap="none" normalizeH="0" baseline="0" dirty="0" smtClean="0">
                <a:ln>
                  <a:noFill/>
                </a:ln>
                <a:solidFill>
                  <a:srgbClr val="000000"/>
                </a:solidFill>
                <a:effectLst/>
                <a:latin typeface="宋体" panose="02010600030101010101" pitchFamily="2" charset="-122"/>
              </a:rPr>
              <a:t>print(code)</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4648200" y="5105400"/>
            <a:ext cx="1252266" cy="1015663"/>
          </a:xfrm>
          <a:prstGeom prst="rect">
            <a:avLst/>
          </a:prstGeom>
        </p:spPr>
        <p:txBody>
          <a:bodyPr wrap="none">
            <a:spAutoFit/>
          </a:bodyPr>
          <a:lstStyle/>
          <a:p>
            <a:r>
              <a:rPr lang="zh-CN" altLang="en-US" dirty="0"/>
              <a:t>YN41</a:t>
            </a:r>
            <a:r>
              <a:rPr lang="zh-CN" altLang="en-US" dirty="0" smtClean="0"/>
              <a:t>BC</a:t>
            </a:r>
            <a:endParaRPr lang="en-US" altLang="zh-CN" dirty="0" smtClean="0"/>
          </a:p>
          <a:p>
            <a:r>
              <a:rPr lang="en-US" altLang="zh-CN" dirty="0" smtClean="0"/>
              <a:t>VX2BQV</a:t>
            </a:r>
          </a:p>
          <a:p>
            <a:r>
              <a:rPr lang="en-US" altLang="zh-CN" dirty="0" smtClean="0"/>
              <a:t>1Y64JW</a:t>
            </a:r>
            <a:endParaRPr lang="zh-CN" altLang="en-US" dirty="0"/>
          </a:p>
        </p:txBody>
      </p:sp>
    </p:spTree>
    <p:extLst>
      <p:ext uri="{BB962C8B-B14F-4D97-AF65-F5344CB8AC3E}">
        <p14:creationId xmlns:p14="http://schemas.microsoft.com/office/powerpoint/2010/main" val="576549414"/>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11</a:t>
            </a:r>
            <a:r>
              <a:rPr lang="zh-CN" altLang="en-US" dirty="0" smtClean="0"/>
              <a:t>讲（</a:t>
            </a:r>
            <a:r>
              <a:rPr lang="en-US" altLang="zh-CN" dirty="0" smtClean="0"/>
              <a:t>5</a:t>
            </a:r>
            <a:r>
              <a:rPr lang="zh-CN" altLang="en-US" dirty="0" smtClean="0">
                <a:ea typeface="宋体" panose="02010600030101010101" pitchFamily="2" charset="-122"/>
              </a:rPr>
              <a:t>）函数参数</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65</a:t>
            </a:fld>
            <a:endParaRPr lang="en-US" altLang="zh-CN"/>
          </a:p>
        </p:txBody>
      </p:sp>
    </p:spTree>
    <p:extLst>
      <p:ext uri="{BB962C8B-B14F-4D97-AF65-F5344CB8AC3E}">
        <p14:creationId xmlns:p14="http://schemas.microsoft.com/office/powerpoint/2010/main" val="3634509102"/>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形参</a:t>
            </a:r>
            <a:r>
              <a:rPr lang="zh-CN" altLang="en-US" dirty="0"/>
              <a:t>与实参</a:t>
            </a:r>
          </a:p>
        </p:txBody>
      </p:sp>
      <p:sp>
        <p:nvSpPr>
          <p:cNvPr id="23555" name="Rectangle 3"/>
          <p:cNvSpPr>
            <a:spLocks noGrp="1" noChangeArrowheads="1"/>
          </p:cNvSpPr>
          <p:nvPr>
            <p:ph type="body" idx="1"/>
          </p:nvPr>
        </p:nvSpPr>
        <p:spPr>
          <a:xfrm>
            <a:off x="251520" y="1124744"/>
            <a:ext cx="8604448" cy="2304256"/>
          </a:xfrm>
        </p:spPr>
        <p:txBody>
          <a:bodyPr/>
          <a:lstStyle/>
          <a:p>
            <a:pPr>
              <a:lnSpc>
                <a:spcPct val="150000"/>
              </a:lnSpc>
              <a:spcBef>
                <a:spcPts val="0"/>
              </a:spcBef>
            </a:pPr>
            <a:r>
              <a:rPr lang="zh-CN" altLang="en-US" sz="2400" kern="1200" dirty="0">
                <a:latin typeface="Microsoft JhengHei"/>
                <a:ea typeface="宋体" charset="-122"/>
                <a:cs typeface="Microsoft JhengHei"/>
              </a:rPr>
              <a:t>函数定义时括弧内为形参，一个函数可以没有形参，但是</a:t>
            </a:r>
            <a:r>
              <a:rPr lang="zh-CN" altLang="en-US" sz="2400" kern="1200" dirty="0">
                <a:solidFill>
                  <a:srgbClr val="FF0000"/>
                </a:solidFill>
                <a:latin typeface="Microsoft JhengHei"/>
                <a:ea typeface="宋体" charset="-122"/>
                <a:cs typeface="Microsoft JhengHei"/>
              </a:rPr>
              <a:t>括弧必须要有</a:t>
            </a:r>
            <a:r>
              <a:rPr lang="zh-CN" altLang="en-US" sz="2400" kern="1200" dirty="0">
                <a:latin typeface="Microsoft JhengHei"/>
                <a:ea typeface="宋体" charset="-122"/>
                <a:cs typeface="Microsoft JhengHei"/>
              </a:rPr>
              <a:t>，表示该函数不接受参数。</a:t>
            </a:r>
          </a:p>
          <a:p>
            <a:pPr>
              <a:lnSpc>
                <a:spcPct val="150000"/>
              </a:lnSpc>
              <a:spcBef>
                <a:spcPts val="0"/>
              </a:spcBef>
            </a:pPr>
            <a:r>
              <a:rPr lang="zh-CN" altLang="en-US" sz="2400" kern="1200" dirty="0">
                <a:latin typeface="Microsoft JhengHei"/>
                <a:ea typeface="宋体" charset="-122"/>
                <a:cs typeface="Microsoft JhengHei"/>
              </a:rPr>
              <a:t>函数调用时向其传递实参，将实参的值或引用传递给形参。</a:t>
            </a:r>
          </a:p>
          <a:p>
            <a:pPr>
              <a:lnSpc>
                <a:spcPct val="150000"/>
              </a:lnSpc>
              <a:spcBef>
                <a:spcPts val="0"/>
              </a:spcBef>
            </a:pPr>
            <a:r>
              <a:rPr lang="zh-CN" altLang="en-US" sz="2400" kern="1200" dirty="0">
                <a:latin typeface="Microsoft JhengHei"/>
                <a:ea typeface="宋体" charset="-122"/>
                <a:cs typeface="Microsoft JhengHei"/>
              </a:rPr>
              <a:t>在函数</a:t>
            </a:r>
            <a:r>
              <a:rPr lang="zh-CN" altLang="en-US" sz="2400" kern="1200" dirty="0" smtClean="0">
                <a:latin typeface="Microsoft JhengHei"/>
                <a:ea typeface="宋体" charset="-122"/>
                <a:cs typeface="Microsoft JhengHei"/>
              </a:rPr>
              <a:t>内直接</a:t>
            </a:r>
            <a:r>
              <a:rPr lang="zh-CN" altLang="en-US" sz="2400" kern="1200" dirty="0">
                <a:latin typeface="Microsoft JhengHei"/>
                <a:ea typeface="宋体" charset="-122"/>
                <a:cs typeface="Microsoft JhengHei"/>
              </a:rPr>
              <a:t>修改形参的值不影响实参</a:t>
            </a:r>
            <a:r>
              <a:rPr lang="zh-CN" altLang="en-US" sz="2400" kern="1200" dirty="0" smtClean="0">
                <a:latin typeface="Microsoft JhengHei"/>
                <a:ea typeface="宋体" charset="-122"/>
                <a:cs typeface="Microsoft JhengHei"/>
              </a:rPr>
              <a:t>。</a:t>
            </a:r>
            <a:endParaRPr lang="zh-CN" altLang="en-US" sz="2400" kern="1200" dirty="0">
              <a:latin typeface="Microsoft JhengHei"/>
              <a:ea typeface="宋体" charset="-122"/>
              <a:cs typeface="Microsoft JhengHei"/>
            </a:endParaRPr>
          </a:p>
        </p:txBody>
      </p:sp>
      <p:sp>
        <p:nvSpPr>
          <p:cNvPr id="2" name="矩形 1"/>
          <p:cNvSpPr/>
          <p:nvPr/>
        </p:nvSpPr>
        <p:spPr>
          <a:xfrm>
            <a:off x="683568" y="3501008"/>
            <a:ext cx="7344816" cy="1938992"/>
          </a:xfrm>
          <a:prstGeom prst="rect">
            <a:avLst/>
          </a:prstGeom>
        </p:spPr>
        <p:txBody>
          <a:bodyPr wrap="square">
            <a:spAutoFit/>
          </a:bodyPr>
          <a:lstStyle/>
          <a:p>
            <a:r>
              <a:rPr lang="zh-CN" altLang="en-US" dirty="0" smtClean="0"/>
              <a:t>1</a:t>
            </a:r>
            <a:r>
              <a:rPr lang="zh-CN" altLang="en-US" dirty="0"/>
              <a:t>：编写函数，接受两个整数，并输出其中最大数。</a:t>
            </a:r>
            <a:endParaRPr lang="en-US" altLang="zh-CN" dirty="0"/>
          </a:p>
          <a:p>
            <a:pPr>
              <a:buFont typeface="Wingdings" panose="05000000000000000000" pitchFamily="2" charset="2"/>
              <a:buNone/>
            </a:pPr>
            <a:r>
              <a:rPr lang="en-US" altLang="zh-CN" dirty="0" err="1"/>
              <a:t>def</a:t>
            </a:r>
            <a:r>
              <a:rPr lang="en-US" altLang="zh-CN" dirty="0"/>
              <a:t> </a:t>
            </a:r>
            <a:r>
              <a:rPr lang="en-US" altLang="zh-CN" dirty="0" err="1"/>
              <a:t>printMax</a:t>
            </a:r>
            <a:r>
              <a:rPr lang="en-US" altLang="zh-CN" dirty="0"/>
              <a:t>(a, b):</a:t>
            </a:r>
            <a:endParaRPr lang="zh-CN" altLang="en-US" dirty="0"/>
          </a:p>
          <a:p>
            <a:pPr>
              <a:buFont typeface="Wingdings" panose="05000000000000000000" pitchFamily="2" charset="2"/>
              <a:buNone/>
            </a:pPr>
            <a:r>
              <a:rPr lang="zh-CN" altLang="en-US" dirty="0"/>
              <a:t>    </a:t>
            </a:r>
            <a:r>
              <a:rPr lang="en-US" altLang="zh-CN" dirty="0"/>
              <a:t>if a&gt;b:</a:t>
            </a:r>
            <a:endParaRPr lang="zh-CN" altLang="en-US" dirty="0"/>
          </a:p>
          <a:p>
            <a:pPr>
              <a:buNone/>
            </a:pPr>
            <a:r>
              <a:rPr lang="zh-CN" altLang="en-US" dirty="0"/>
              <a:t>         </a:t>
            </a:r>
            <a:r>
              <a:rPr lang="en-US" altLang="zh-CN" dirty="0"/>
              <a:t>print(a, 'is the max')</a:t>
            </a:r>
            <a:endParaRPr lang="zh-CN" altLang="en-US" dirty="0"/>
          </a:p>
          <a:p>
            <a:pPr>
              <a:buFont typeface="Wingdings" panose="05000000000000000000" pitchFamily="2" charset="2"/>
              <a:buNone/>
            </a:pPr>
            <a:r>
              <a:rPr lang="zh-CN" altLang="en-US" dirty="0"/>
              <a:t>    </a:t>
            </a:r>
            <a:r>
              <a:rPr lang="en-US" altLang="zh-CN" dirty="0"/>
              <a:t>else:</a:t>
            </a:r>
            <a:endParaRPr lang="zh-CN" altLang="en-US" dirty="0"/>
          </a:p>
          <a:p>
            <a:pPr>
              <a:buFont typeface="Wingdings" panose="05000000000000000000" pitchFamily="2" charset="2"/>
              <a:buNone/>
            </a:pPr>
            <a:r>
              <a:rPr lang="zh-CN" altLang="en-US" dirty="0"/>
              <a:t>         </a:t>
            </a:r>
            <a:r>
              <a:rPr lang="en-US" altLang="zh-CN" dirty="0"/>
              <a:t>print(b, 'is the max')</a:t>
            </a:r>
          </a:p>
        </p:txBody>
      </p:sp>
    </p:spTree>
    <p:extLst>
      <p:ext uri="{BB962C8B-B14F-4D97-AF65-F5344CB8AC3E}">
        <p14:creationId xmlns:p14="http://schemas.microsoft.com/office/powerpoint/2010/main" val="1536609460"/>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oAutofit/>
          </a:bodyPr>
          <a:lstStyle/>
          <a:p>
            <a:pPr marL="294640">
              <a:lnSpc>
                <a:spcPct val="100000"/>
              </a:lnSpc>
            </a:pPr>
            <a:r>
              <a:rPr lang="zh-CN" altLang="en-US" spc="-45" dirty="0">
                <a:latin typeface="Microsoft JhengHei"/>
                <a:cs typeface="Microsoft JhengHei"/>
              </a:rPr>
              <a:t>默认</a:t>
            </a:r>
            <a:r>
              <a:rPr sz="4000" spc="-45" dirty="0" err="1" smtClean="0">
                <a:latin typeface="Microsoft JhengHei"/>
                <a:cs typeface="Microsoft JhengHei"/>
              </a:rPr>
              <a:t>参数</a:t>
            </a:r>
            <a:endParaRPr sz="4000" dirty="0">
              <a:latin typeface="Microsoft JhengHei"/>
              <a:cs typeface="Microsoft JhengHei"/>
            </a:endParaRPr>
          </a:p>
        </p:txBody>
      </p:sp>
      <p:sp>
        <p:nvSpPr>
          <p:cNvPr id="4" name="object 4"/>
          <p:cNvSpPr txBox="1"/>
          <p:nvPr/>
        </p:nvSpPr>
        <p:spPr>
          <a:xfrm>
            <a:off x="251520" y="1187195"/>
            <a:ext cx="6768752" cy="378460"/>
          </a:xfrm>
          <a:prstGeom prst="rect">
            <a:avLst/>
          </a:prstGeom>
        </p:spPr>
        <p:txBody>
          <a:bodyPr vert="horz" wrap="square" lIns="0" tIns="0" rIns="0" bIns="0" rtlCol="0">
            <a:noAutofit/>
          </a:bodyPr>
          <a:lstStyle/>
          <a:p>
            <a:pPr marL="355600" indent="-342900">
              <a:lnSpc>
                <a:spcPct val="100000"/>
              </a:lnSpc>
              <a:buFont typeface="Arial" panose="020B0604020202020204" pitchFamily="34" charset="0"/>
              <a:buChar char="•"/>
            </a:pPr>
            <a:r>
              <a:rPr sz="2400" dirty="0" smtClean="0">
                <a:latin typeface="楷体" panose="02010609060101010101" pitchFamily="49" charset="-122"/>
                <a:ea typeface="楷体" panose="02010609060101010101" pitchFamily="49" charset="-122"/>
                <a:cs typeface="Microsoft JhengHei"/>
              </a:rPr>
              <a:t>在定义函数时，有些参</a:t>
            </a:r>
            <a:r>
              <a:rPr sz="2400" spc="-5" dirty="0" smtClean="0">
                <a:latin typeface="楷体" panose="02010609060101010101" pitchFamily="49" charset="-122"/>
                <a:ea typeface="楷体" panose="02010609060101010101" pitchFamily="49" charset="-122"/>
                <a:cs typeface="Microsoft JhengHei"/>
              </a:rPr>
              <a:t>数</a:t>
            </a:r>
            <a:r>
              <a:rPr sz="2400" spc="0" dirty="0" smtClean="0">
                <a:latin typeface="楷体" panose="02010609060101010101" pitchFamily="49" charset="-122"/>
                <a:ea typeface="楷体" panose="02010609060101010101" pitchFamily="49" charset="-122"/>
                <a:cs typeface="Microsoft JhengHei"/>
              </a:rPr>
              <a:t>可以存在默认值</a:t>
            </a:r>
            <a:endParaRPr sz="2400" dirty="0">
              <a:latin typeface="楷体" panose="02010609060101010101" pitchFamily="49" charset="-122"/>
              <a:ea typeface="楷体" panose="02010609060101010101" pitchFamily="49" charset="-122"/>
              <a:cs typeface="Microsoft JhengHei"/>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730136"/>
            <a:ext cx="4489517" cy="142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0903" y="2442130"/>
            <a:ext cx="2598738" cy="570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6"/>
          <p:cNvSpPr txBox="1">
            <a:spLocks noChangeArrowheads="1"/>
          </p:cNvSpPr>
          <p:nvPr/>
        </p:nvSpPr>
        <p:spPr bwMode="auto">
          <a:xfrm>
            <a:off x="225624" y="3284821"/>
            <a:ext cx="845947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
                <a:srgbClr val="FFC000"/>
              </a:buClr>
              <a:buSzPct val="50000"/>
              <a:buFont typeface="Wingdings" panose="05000000000000000000" pitchFamily="2" charset="2"/>
              <a:buChar char="u"/>
            </a:pPr>
            <a:r>
              <a:rPr lang="zh-CN" altLang="en-US" sz="2400" dirty="0">
                <a:solidFill>
                  <a:srgbClr val="FF0000"/>
                </a:solidFill>
                <a:latin typeface="华文新魏" panose="02010800040101010101" pitchFamily="2" charset="-122"/>
                <a:ea typeface="华文新魏" panose="02010800040101010101" pitchFamily="2" charset="-122"/>
              </a:rPr>
              <a:t>注：</a:t>
            </a:r>
            <a:r>
              <a:rPr lang="zh-CN" altLang="en-US" sz="2400" dirty="0">
                <a:solidFill>
                  <a:schemeClr val="tx2"/>
                </a:solidFill>
                <a:latin typeface="华文新魏" panose="02010800040101010101" pitchFamily="2" charset="-122"/>
                <a:ea typeface="华文新魏" panose="02010800040101010101" pitchFamily="2" charset="-122"/>
              </a:rPr>
              <a:t>先声明没有默认参数的形参，再声明有默认参数的形参</a:t>
            </a:r>
          </a:p>
        </p:txBody>
      </p:sp>
      <p:sp>
        <p:nvSpPr>
          <p:cNvPr id="15" name="矩形 14"/>
          <p:cNvSpPr/>
          <p:nvPr/>
        </p:nvSpPr>
        <p:spPr>
          <a:xfrm>
            <a:off x="6211164" y="1730136"/>
            <a:ext cx="2393284" cy="400110"/>
          </a:xfrm>
          <a:prstGeom prst="rect">
            <a:avLst/>
          </a:prstGeom>
        </p:spPr>
        <p:txBody>
          <a:bodyPr wrap="none">
            <a:spAutoFit/>
          </a:bodyPr>
          <a:lstStyle/>
          <a:p>
            <a:r>
              <a:rPr lang="zh-CN" altLang="en-US" dirty="0">
                <a:solidFill>
                  <a:srgbClr val="C00000"/>
                </a:solidFill>
              </a:rPr>
              <a:t>5_fun_para_1.py</a:t>
            </a:r>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746" y="4287182"/>
            <a:ext cx="8267226" cy="1446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5000633"/>
            <a:ext cx="990600" cy="613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矩形 17"/>
          <p:cNvSpPr/>
          <p:nvPr/>
        </p:nvSpPr>
        <p:spPr>
          <a:xfrm>
            <a:off x="251520" y="5659418"/>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buClr>
                <a:srgbClr val="FFC000"/>
              </a:buClr>
              <a:buSzPct val="50000"/>
              <a:buFont typeface="Wingdings" panose="05000000000000000000" pitchFamily="2" charset="2"/>
              <a:buChar char="u"/>
            </a:pPr>
            <a:r>
              <a:rPr lang="zh-CN" altLang="en-US" sz="2400" dirty="0">
                <a:solidFill>
                  <a:schemeClr val="tx2"/>
                </a:solidFill>
                <a:latin typeface="华文新魏" panose="02010800040101010101" pitchFamily="2" charset="-122"/>
                <a:ea typeface="华文新魏" panose="02010800040101010101" pitchFamily="2" charset="-122"/>
              </a:rPr>
              <a:t>函数调用时，实参默认是按位置顺序传递形参。</a:t>
            </a:r>
          </a:p>
        </p:txBody>
      </p:sp>
      <p:sp>
        <p:nvSpPr>
          <p:cNvPr id="19" name="矩形 18"/>
          <p:cNvSpPr/>
          <p:nvPr/>
        </p:nvSpPr>
        <p:spPr>
          <a:xfrm>
            <a:off x="6318930" y="3820978"/>
            <a:ext cx="2393284" cy="400110"/>
          </a:xfrm>
          <a:prstGeom prst="rect">
            <a:avLst/>
          </a:prstGeom>
        </p:spPr>
        <p:txBody>
          <a:bodyPr wrap="none">
            <a:spAutoFit/>
          </a:bodyPr>
          <a:lstStyle/>
          <a:p>
            <a:r>
              <a:rPr lang="zh-CN" altLang="en-US" dirty="0">
                <a:solidFill>
                  <a:srgbClr val="C00000"/>
                </a:solidFill>
              </a:rPr>
              <a:t>5_fun_para</a:t>
            </a:r>
            <a:r>
              <a:rPr lang="zh-CN" altLang="en-US" dirty="0" smtClean="0">
                <a:solidFill>
                  <a:srgbClr val="C00000"/>
                </a:solidFill>
              </a:rPr>
              <a:t>_</a:t>
            </a:r>
            <a:r>
              <a:rPr lang="en-US" altLang="zh-CN" dirty="0" smtClean="0">
                <a:solidFill>
                  <a:srgbClr val="C00000"/>
                </a:solidFill>
              </a:rPr>
              <a:t>2</a:t>
            </a:r>
            <a:r>
              <a:rPr lang="zh-CN" altLang="en-US" dirty="0" smtClean="0">
                <a:solidFill>
                  <a:srgbClr val="C00000"/>
                </a:solidFill>
              </a:rPr>
              <a:t>.</a:t>
            </a:r>
            <a:r>
              <a:rPr lang="zh-CN" altLang="en-US" dirty="0">
                <a:solidFill>
                  <a:srgbClr val="C00000"/>
                </a:solidFill>
              </a:rPr>
              <a:t>py</a:t>
            </a:r>
          </a:p>
        </p:txBody>
      </p:sp>
    </p:spTree>
    <p:extLst>
      <p:ext uri="{BB962C8B-B14F-4D97-AF65-F5344CB8AC3E}">
        <p14:creationId xmlns:p14="http://schemas.microsoft.com/office/powerpoint/2010/main" val="3255527600"/>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smtClean="0"/>
              <a:t>默认</a:t>
            </a:r>
            <a:r>
              <a:rPr lang="zh-CN" altLang="en-US" dirty="0"/>
              <a:t>值参数</a:t>
            </a:r>
          </a:p>
        </p:txBody>
      </p:sp>
      <p:sp>
        <p:nvSpPr>
          <p:cNvPr id="28675" name="Rectangle 3"/>
          <p:cNvSpPr>
            <a:spLocks noGrp="1" noChangeArrowheads="1"/>
          </p:cNvSpPr>
          <p:nvPr>
            <p:ph type="body" idx="1"/>
          </p:nvPr>
        </p:nvSpPr>
        <p:spPr/>
        <p:txBody>
          <a:bodyPr/>
          <a:lstStyle/>
          <a:p>
            <a:pPr>
              <a:lnSpc>
                <a:spcPct val="80000"/>
              </a:lnSpc>
            </a:pPr>
            <a:r>
              <a:rPr lang="zh-CN" altLang="en-US" sz="2400" dirty="0" smtClean="0"/>
              <a:t>默认</a:t>
            </a:r>
            <a:r>
              <a:rPr lang="zh-CN" altLang="en-US" sz="2400" dirty="0"/>
              <a:t>值参数必须出现在函数参数列表的最右端，且任何一个默认值参数右边不能有非默认值参数。</a:t>
            </a:r>
          </a:p>
          <a:p>
            <a:pPr>
              <a:lnSpc>
                <a:spcPct val="80000"/>
              </a:lnSpc>
              <a:buFont typeface="Wingdings" panose="05000000000000000000" pitchFamily="2" charset="2"/>
              <a:buNone/>
            </a:pPr>
            <a:endParaRPr lang="zh-CN" altLang="en-US" sz="2400" dirty="0"/>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8190948"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32141079"/>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oAutofit/>
          </a:bodyPr>
          <a:lstStyle/>
          <a:p>
            <a:pPr marL="294640">
              <a:lnSpc>
                <a:spcPct val="100000"/>
              </a:lnSpc>
            </a:pPr>
            <a:r>
              <a:rPr lang="zh-CN" altLang="en-US" dirty="0" smtClean="0">
                <a:latin typeface="+mn-ea"/>
                <a:ea typeface="+mn-ea"/>
                <a:cs typeface="Microsoft JhengHei"/>
              </a:rPr>
              <a:t>关键字参数</a:t>
            </a:r>
            <a:endParaRPr sz="4000" dirty="0">
              <a:latin typeface="+mn-ea"/>
              <a:ea typeface="+mn-ea"/>
              <a:cs typeface="Microsoft JhengHei"/>
            </a:endParaRPr>
          </a:p>
        </p:txBody>
      </p:sp>
      <p:sp>
        <p:nvSpPr>
          <p:cNvPr id="7" name="Text Box 6"/>
          <p:cNvSpPr txBox="1">
            <a:spLocks noChangeArrowheads="1"/>
          </p:cNvSpPr>
          <p:nvPr/>
        </p:nvSpPr>
        <p:spPr bwMode="auto">
          <a:xfrm>
            <a:off x="323528" y="1052736"/>
            <a:ext cx="43204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
                <a:srgbClr val="FFC000"/>
              </a:buClr>
              <a:buSzPct val="50000"/>
              <a:buFont typeface="Wingdings" panose="05000000000000000000" pitchFamily="2" charset="2"/>
              <a:buChar char="u"/>
            </a:pPr>
            <a:r>
              <a:rPr lang="zh-CN" altLang="zh-CN" sz="2400" dirty="0" smtClean="0">
                <a:solidFill>
                  <a:schemeClr val="tx2"/>
                </a:solidFill>
                <a:latin typeface="华文新魏" panose="02010800040101010101" pitchFamily="2" charset="-122"/>
                <a:ea typeface="华文新魏" panose="02010800040101010101" pitchFamily="2" charset="-122"/>
              </a:rPr>
              <a:t>据每个</a:t>
            </a:r>
            <a:r>
              <a:rPr lang="zh-CN" altLang="en-US" sz="2400" dirty="0" smtClean="0">
                <a:solidFill>
                  <a:schemeClr val="tx2"/>
                </a:solidFill>
                <a:latin typeface="华文新魏" panose="02010800040101010101" pitchFamily="2" charset="-122"/>
                <a:ea typeface="华文新魏" panose="02010800040101010101" pitchFamily="2" charset="-122"/>
              </a:rPr>
              <a:t>实</a:t>
            </a:r>
            <a:r>
              <a:rPr lang="zh-CN" altLang="zh-CN" sz="2400" dirty="0" smtClean="0">
                <a:solidFill>
                  <a:schemeClr val="tx2"/>
                </a:solidFill>
                <a:latin typeface="华文新魏" panose="02010800040101010101" pitchFamily="2" charset="-122"/>
                <a:ea typeface="华文新魏" panose="02010800040101010101" pitchFamily="2" charset="-122"/>
              </a:rPr>
              <a:t>参的</a:t>
            </a:r>
            <a:r>
              <a:rPr lang="zh-CN" altLang="zh-CN" sz="2400" dirty="0">
                <a:solidFill>
                  <a:schemeClr val="tx2"/>
                </a:solidFill>
                <a:latin typeface="华文新魏" panose="02010800040101010101" pitchFamily="2" charset="-122"/>
                <a:ea typeface="华文新魏" panose="02010800040101010101" pitchFamily="2" charset="-122"/>
              </a:rPr>
              <a:t>名字传递参数</a:t>
            </a:r>
            <a:endParaRPr lang="en-US" altLang="zh-CN" sz="2400" dirty="0">
              <a:solidFill>
                <a:schemeClr val="tx2"/>
              </a:solidFill>
              <a:latin typeface="华文新魏" panose="02010800040101010101" pitchFamily="2" charset="-122"/>
              <a:ea typeface="华文新魏" panose="02010800040101010101" pitchFamily="2" charset="-122"/>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050" y="1219200"/>
            <a:ext cx="34925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6"/>
          <p:cNvSpPr txBox="1">
            <a:spLocks noChangeArrowheads="1"/>
          </p:cNvSpPr>
          <p:nvPr/>
        </p:nvSpPr>
        <p:spPr bwMode="auto">
          <a:xfrm>
            <a:off x="298450" y="2348880"/>
            <a:ext cx="8293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
                <a:srgbClr val="FFC000"/>
              </a:buClr>
              <a:buSzPct val="50000"/>
              <a:buFont typeface="Wingdings" panose="05000000000000000000" pitchFamily="2" charset="2"/>
              <a:buChar char="u"/>
            </a:pPr>
            <a:r>
              <a:rPr lang="zh-CN" altLang="en-US" sz="2400" dirty="0">
                <a:solidFill>
                  <a:srgbClr val="FF0000"/>
                </a:solidFill>
                <a:latin typeface="华文新魏" panose="02010800040101010101" pitchFamily="2" charset="-122"/>
                <a:ea typeface="华文新魏" panose="02010800040101010101" pitchFamily="2" charset="-122"/>
              </a:rPr>
              <a:t>优点：</a:t>
            </a:r>
            <a:r>
              <a:rPr lang="zh-CN" altLang="en-US" sz="2400" dirty="0">
                <a:solidFill>
                  <a:schemeClr val="tx2"/>
                </a:solidFill>
                <a:latin typeface="华文新魏" panose="02010800040101010101" pitchFamily="2" charset="-122"/>
                <a:ea typeface="华文新魏" panose="02010800040101010101" pitchFamily="2" charset="-122"/>
              </a:rPr>
              <a:t>参数按名称意义明确</a:t>
            </a:r>
            <a:r>
              <a:rPr lang="zh-CN" altLang="en-US" sz="2400" dirty="0" smtClean="0">
                <a:solidFill>
                  <a:schemeClr val="tx2"/>
                </a:solidFill>
                <a:latin typeface="华文新魏" panose="02010800040101010101" pitchFamily="2" charset="-122"/>
                <a:ea typeface="华文新魏" panose="02010800040101010101" pitchFamily="2" charset="-122"/>
              </a:rPr>
              <a:t>；参数之间的顺序何以任意调整；</a:t>
            </a:r>
            <a:r>
              <a:rPr lang="zh-CN" altLang="en-US" sz="2400" dirty="0">
                <a:solidFill>
                  <a:schemeClr val="tx2"/>
                </a:solidFill>
                <a:latin typeface="华文新魏" panose="02010800040101010101" pitchFamily="2" charset="-122"/>
                <a:ea typeface="华文新魏" panose="02010800040101010101" pitchFamily="2" charset="-122"/>
              </a:rPr>
              <a:t>如果有多个可选参数，可选择指定某个参数值。</a:t>
            </a:r>
            <a:endParaRPr lang="en-US" altLang="zh-CN" sz="2400" dirty="0">
              <a:solidFill>
                <a:schemeClr val="tx2"/>
              </a:solidFill>
              <a:latin typeface="华文新魏" panose="02010800040101010101" pitchFamily="2" charset="-122"/>
              <a:ea typeface="华文新魏" panose="02010800040101010101" pitchFamily="2" charset="-122"/>
            </a:endParaRPr>
          </a:p>
        </p:txBody>
      </p:sp>
      <p:sp>
        <p:nvSpPr>
          <p:cNvPr id="10" name="Rectangle 25"/>
          <p:cNvSpPr>
            <a:spLocks noChangeArrowheads="1"/>
          </p:cNvSpPr>
          <p:nvPr/>
        </p:nvSpPr>
        <p:spPr bwMode="auto">
          <a:xfrm>
            <a:off x="295556" y="5308600"/>
            <a:ext cx="21336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rPr>
              <a:t>运行结果：</a:t>
            </a: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308600"/>
            <a:ext cx="762000" cy="78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3429000"/>
            <a:ext cx="7328125" cy="1572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25"/>
          <p:cNvSpPr>
            <a:spLocks noChangeArrowheads="1"/>
          </p:cNvSpPr>
          <p:nvPr/>
        </p:nvSpPr>
        <p:spPr bwMode="auto">
          <a:xfrm>
            <a:off x="228600" y="3276600"/>
            <a:ext cx="12192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smtClean="0">
                <a:effectLst>
                  <a:outerShdw blurRad="38100" dist="38100" dir="2700000" algn="tl">
                    <a:srgbClr val="C0C0C0"/>
                  </a:outerShdw>
                </a:effectLst>
                <a:latin typeface="华文新魏" panose="02010800040101010101" pitchFamily="2" charset="-122"/>
                <a:ea typeface="华文新魏" panose="02010800040101010101" pitchFamily="2" charset="-122"/>
              </a:rPr>
              <a:t>示例：</a:t>
            </a:r>
            <a:endPar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14" name="矩形 13"/>
          <p:cNvSpPr/>
          <p:nvPr/>
        </p:nvSpPr>
        <p:spPr>
          <a:xfrm>
            <a:off x="3347864" y="5267743"/>
            <a:ext cx="4824536" cy="1015663"/>
          </a:xfrm>
          <a:prstGeom prst="rect">
            <a:avLst/>
          </a:prstGeom>
        </p:spPr>
        <p:txBody>
          <a:bodyPr wrap="square">
            <a:spAutoFit/>
          </a:bodyPr>
          <a:lstStyle/>
          <a:p>
            <a:pPr eaLnBrk="0" hangingPunct="0">
              <a:spcBef>
                <a:spcPct val="30000"/>
              </a:spcBef>
              <a:defRPr/>
            </a:pPr>
            <a:r>
              <a:rPr lang="zh-CN" altLang="en-US" dirty="0"/>
              <a:t>调用者可以定义哪一个函数接受这个值，通过在调用时使用参数的变量名，使用</a:t>
            </a:r>
            <a:r>
              <a:rPr lang="en-US" altLang="zh-CN" dirty="0"/>
              <a:t>name=value</a:t>
            </a:r>
            <a:r>
              <a:rPr lang="zh-CN" altLang="en-US" dirty="0"/>
              <a:t>这种语法。 </a:t>
            </a:r>
          </a:p>
        </p:txBody>
      </p:sp>
      <p:sp>
        <p:nvSpPr>
          <p:cNvPr id="16" name="矩形 15"/>
          <p:cNvSpPr/>
          <p:nvPr/>
        </p:nvSpPr>
        <p:spPr>
          <a:xfrm>
            <a:off x="6488446" y="4601601"/>
            <a:ext cx="2393284" cy="400110"/>
          </a:xfrm>
          <a:prstGeom prst="rect">
            <a:avLst/>
          </a:prstGeom>
        </p:spPr>
        <p:txBody>
          <a:bodyPr wrap="none">
            <a:spAutoFit/>
          </a:bodyPr>
          <a:lstStyle/>
          <a:p>
            <a:r>
              <a:rPr lang="zh-CN" altLang="en-US" dirty="0">
                <a:solidFill>
                  <a:srgbClr val="C00000"/>
                </a:solidFill>
              </a:rPr>
              <a:t>5_fun_para_4.py</a:t>
            </a:r>
          </a:p>
        </p:txBody>
      </p:sp>
      <p:sp>
        <p:nvSpPr>
          <p:cNvPr id="15" name="矩形 14"/>
          <p:cNvSpPr/>
          <p:nvPr/>
        </p:nvSpPr>
        <p:spPr>
          <a:xfrm>
            <a:off x="467544" y="1484784"/>
            <a:ext cx="4572000" cy="1015663"/>
          </a:xfrm>
          <a:prstGeom prst="rect">
            <a:avLst/>
          </a:prstGeom>
        </p:spPr>
        <p:txBody>
          <a:bodyPr>
            <a:spAutoFit/>
          </a:bodyPr>
          <a:lstStyle/>
          <a:p>
            <a:pPr marL="85725" marR="12700">
              <a:lnSpc>
                <a:spcPct val="150000"/>
              </a:lnSpc>
            </a:pPr>
            <a:r>
              <a:rPr lang="zh-CN" altLang="en-US" spc="60" dirty="0">
                <a:latin typeface="Microsoft JhengHei"/>
                <a:cs typeface="Microsoft JhengHei"/>
              </a:rPr>
              <a:t>由于调用函数时指定了参数名</a:t>
            </a:r>
            <a:r>
              <a:rPr lang="zh-CN" altLang="en-US" spc="65" dirty="0">
                <a:latin typeface="Microsoft JhengHei"/>
                <a:cs typeface="Microsoft JhengHei"/>
              </a:rPr>
              <a:t>称</a:t>
            </a:r>
            <a:r>
              <a:rPr lang="zh-CN" altLang="en-US" spc="60" dirty="0">
                <a:latin typeface="Microsoft JhengHei"/>
                <a:cs typeface="Microsoft JhengHei"/>
              </a:rPr>
              <a:t>，所以参数之间的</a:t>
            </a:r>
            <a:r>
              <a:rPr lang="zh-CN" altLang="en-US" spc="65" dirty="0">
                <a:latin typeface="Microsoft JhengHei"/>
                <a:cs typeface="Microsoft JhengHei"/>
              </a:rPr>
              <a:t>顺序</a:t>
            </a:r>
            <a:r>
              <a:rPr lang="zh-CN" altLang="en-US" dirty="0" smtClean="0">
                <a:latin typeface="Microsoft JhengHei"/>
                <a:cs typeface="Microsoft JhengHei"/>
              </a:rPr>
              <a:t>可以</a:t>
            </a:r>
            <a:r>
              <a:rPr lang="zh-CN" altLang="en-US" dirty="0">
                <a:latin typeface="Microsoft JhengHei"/>
                <a:cs typeface="Microsoft JhengHei"/>
              </a:rPr>
              <a:t>任意调整。</a:t>
            </a:r>
          </a:p>
        </p:txBody>
      </p:sp>
    </p:spTree>
    <p:extLst>
      <p:ext uri="{BB962C8B-B14F-4D97-AF65-F5344CB8AC3E}">
        <p14:creationId xmlns:p14="http://schemas.microsoft.com/office/powerpoint/2010/main" val="372979098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a:t>
            </a:r>
            <a:r>
              <a:rPr lang="zh-CN" altLang="en-US" dirty="0" smtClean="0"/>
              <a:t>模块</a:t>
            </a:r>
            <a:r>
              <a:rPr lang="en-US" altLang="zh-CN" dirty="0" smtClean="0"/>
              <a:t>—</a:t>
            </a:r>
            <a:r>
              <a:rPr lang="zh-CN" altLang="en-US" dirty="0"/>
              <a:t>贪婪</a:t>
            </a:r>
            <a:r>
              <a:rPr lang="zh-CN" altLang="en-US" dirty="0" smtClean="0"/>
              <a:t>与非贪婪匹配</a:t>
            </a:r>
            <a:endParaRPr lang="zh-CN" altLang="en-US" dirty="0"/>
          </a:p>
        </p:txBody>
      </p:sp>
      <p:sp>
        <p:nvSpPr>
          <p:cNvPr id="7" name="Rectangle 2"/>
          <p:cNvSpPr>
            <a:spLocks noChangeArrowheads="1"/>
          </p:cNvSpPr>
          <p:nvPr/>
        </p:nvSpPr>
        <p:spPr bwMode="auto">
          <a:xfrm>
            <a:off x="457200" y="1219200"/>
            <a:ext cx="7620000"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000000"/>
                </a:solidFill>
                <a:effectLst/>
                <a:latin typeface="宋体" panose="02010600030101010101" pitchFamily="2" charset="-122"/>
              </a:rPr>
              <a:t>&gt;&gt;&gt; a=</a:t>
            </a:r>
            <a:r>
              <a:rPr kumimoji="0" lang="zh-CN" altLang="zh-CN" sz="1500" b="1" i="0" u="none" strike="noStrike" cap="none" normalizeH="0" baseline="0" dirty="0" smtClean="0">
                <a:ln>
                  <a:noFill/>
                </a:ln>
                <a:solidFill>
                  <a:srgbClr val="008080"/>
                </a:solidFill>
                <a:effectLst/>
                <a:latin typeface="宋体" panose="02010600030101010101" pitchFamily="2" charset="-122"/>
              </a:rPr>
              <a:t>"123abc456"</a:t>
            </a:r>
            <a:br>
              <a:rPr kumimoji="0" lang="zh-CN" altLang="zh-CN" sz="1500" b="1" i="0" u="none" strike="noStrike" cap="none" normalizeH="0" baseline="0" dirty="0" smtClean="0">
                <a:ln>
                  <a:noFill/>
                </a:ln>
                <a:solidFill>
                  <a:srgbClr val="00808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a:t>
            </a:r>
            <a:r>
              <a:rPr kumimoji="0" lang="zh-CN" altLang="zh-CN" sz="1500" b="1" i="0" u="none" strike="noStrike" cap="none" normalizeH="0" baseline="0" dirty="0" smtClean="0">
                <a:ln>
                  <a:noFill/>
                </a:ln>
                <a:solidFill>
                  <a:srgbClr val="000080"/>
                </a:solidFill>
                <a:effectLst/>
                <a:latin typeface="宋体" panose="02010600030101010101" pitchFamily="2" charset="-122"/>
              </a:rPr>
              <a:t>import </a:t>
            </a:r>
            <a:r>
              <a:rPr kumimoji="0" lang="zh-CN" altLang="zh-CN" sz="1500" b="0" i="0" u="none" strike="noStrike" cap="none" normalizeH="0" baseline="0" dirty="0" smtClean="0">
                <a:ln>
                  <a:noFill/>
                </a:ln>
                <a:solidFill>
                  <a:srgbClr val="000000"/>
                </a:solidFill>
                <a:effectLst/>
                <a:latin typeface="宋体" panose="02010600030101010101" pitchFamily="2" charset="-122"/>
              </a:rPr>
              <a:t>re</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print(re.search(</a:t>
            </a:r>
            <a:r>
              <a:rPr kumimoji="0" lang="zh-CN" altLang="zh-CN" sz="1500" b="1" i="0" u="none" strike="noStrike" cap="none" normalizeH="0" baseline="0" dirty="0" smtClean="0">
                <a:ln>
                  <a:noFill/>
                </a:ln>
                <a:solidFill>
                  <a:srgbClr val="008080"/>
                </a:solidFill>
                <a:effectLst/>
                <a:latin typeface="宋体" panose="02010600030101010101" pitchFamily="2" charset="-122"/>
              </a:rPr>
              <a:t>"([0-9]*)([a-z]*)([0-9]*)"</a:t>
            </a:r>
            <a:r>
              <a:rPr kumimoji="0" lang="zh-CN" altLang="zh-CN" sz="1500" b="0" i="0" u="none" strike="noStrike" cap="none" normalizeH="0" baseline="0" dirty="0" smtClean="0">
                <a:ln>
                  <a:noFill/>
                </a:ln>
                <a:solidFill>
                  <a:srgbClr val="000000"/>
                </a:solidFill>
                <a:effectLst/>
                <a:latin typeface="宋体" panose="02010600030101010101" pitchFamily="2" charset="-122"/>
              </a:rPr>
              <a:t>, a).group(</a:t>
            </a:r>
            <a:r>
              <a:rPr kumimoji="0" lang="zh-CN" altLang="zh-CN" sz="1500" b="0" i="0" u="none" strike="noStrike" cap="none" normalizeH="0" baseline="0" dirty="0" smtClean="0">
                <a:ln>
                  <a:noFill/>
                </a:ln>
                <a:solidFill>
                  <a:srgbClr val="0000FF"/>
                </a:solidFill>
                <a:effectLst/>
                <a:latin typeface="宋体" panose="02010600030101010101" pitchFamily="2" charset="-122"/>
              </a:rPr>
              <a:t>0</a:t>
            </a:r>
            <a:r>
              <a:rPr kumimoji="0" lang="zh-CN" altLang="zh-CN" sz="1500" b="0" i="0" u="none" strike="noStrike" cap="none" normalizeH="0" baseline="0" dirty="0" smtClean="0">
                <a:ln>
                  <a:noFill/>
                </a:ln>
                <a:solidFill>
                  <a:srgbClr val="000000"/>
                </a:solidFill>
                <a:effectLst/>
                <a:latin typeface="宋体" panose="02010600030101010101" pitchFamily="2" charset="-122"/>
              </a:rPr>
              <a:t>))</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FF"/>
                </a:solidFill>
                <a:effectLst/>
                <a:latin typeface="宋体" panose="02010600030101010101" pitchFamily="2" charset="-122"/>
              </a:rPr>
              <a:t>123</a:t>
            </a:r>
            <a:r>
              <a:rPr kumimoji="0" lang="zh-CN" altLang="zh-CN" sz="1500" b="0" i="0" u="none" strike="noStrike" cap="none" normalizeH="0" baseline="0" dirty="0" smtClean="0">
                <a:ln>
                  <a:noFill/>
                </a:ln>
                <a:solidFill>
                  <a:srgbClr val="000000"/>
                </a:solidFill>
                <a:effectLst/>
                <a:latin typeface="宋体" panose="02010600030101010101" pitchFamily="2" charset="-122"/>
              </a:rPr>
              <a:t>abc456</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print(re.search(</a:t>
            </a:r>
            <a:r>
              <a:rPr kumimoji="0" lang="zh-CN" altLang="zh-CN" sz="1500" b="1" i="0" u="none" strike="noStrike" cap="none" normalizeH="0" baseline="0" dirty="0" smtClean="0">
                <a:ln>
                  <a:noFill/>
                </a:ln>
                <a:solidFill>
                  <a:srgbClr val="008080"/>
                </a:solidFill>
                <a:effectLst/>
                <a:latin typeface="宋体" panose="02010600030101010101" pitchFamily="2" charset="-122"/>
              </a:rPr>
              <a:t>"([0-9]*)([a-z]*)([0-9]*)"</a:t>
            </a:r>
            <a:r>
              <a:rPr kumimoji="0" lang="zh-CN" altLang="zh-CN" sz="1500" b="0" i="0" u="none" strike="noStrike" cap="none" normalizeH="0" baseline="0" dirty="0" smtClean="0">
                <a:ln>
                  <a:noFill/>
                </a:ln>
                <a:solidFill>
                  <a:srgbClr val="000000"/>
                </a:solidFill>
                <a:effectLst/>
                <a:latin typeface="宋体" panose="02010600030101010101" pitchFamily="2" charset="-122"/>
              </a:rPr>
              <a:t>, a).group(</a:t>
            </a:r>
            <a:r>
              <a:rPr kumimoji="0" lang="zh-CN" altLang="zh-CN" sz="1500" b="0" i="0" u="none" strike="noStrike" cap="none" normalizeH="0" baseline="0" dirty="0" smtClean="0">
                <a:ln>
                  <a:noFill/>
                </a:ln>
                <a:solidFill>
                  <a:srgbClr val="0000FF"/>
                </a:solidFill>
                <a:effectLst/>
                <a:latin typeface="宋体" panose="02010600030101010101" pitchFamily="2" charset="-122"/>
              </a:rPr>
              <a:t>1</a:t>
            </a:r>
            <a:r>
              <a:rPr kumimoji="0" lang="zh-CN" altLang="zh-CN" sz="1500" b="0" i="0" u="none" strike="noStrike" cap="none" normalizeH="0" baseline="0" dirty="0" smtClean="0">
                <a:ln>
                  <a:noFill/>
                </a:ln>
                <a:solidFill>
                  <a:srgbClr val="000000"/>
                </a:solidFill>
                <a:effectLst/>
                <a:latin typeface="宋体" panose="02010600030101010101" pitchFamily="2" charset="-122"/>
              </a:rPr>
              <a:t>))</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FF"/>
                </a:solidFill>
                <a:effectLst/>
                <a:latin typeface="宋体" panose="02010600030101010101" pitchFamily="2" charset="-122"/>
              </a:rPr>
              <a:t>123</a:t>
            </a:r>
            <a:br>
              <a:rPr kumimoji="0" lang="zh-CN" altLang="zh-CN" sz="1500" b="0" i="0" u="none" strike="noStrike" cap="none" normalizeH="0" baseline="0" dirty="0" smtClean="0">
                <a:ln>
                  <a:noFill/>
                </a:ln>
                <a:solidFill>
                  <a:srgbClr val="0000FF"/>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print(re.search(</a:t>
            </a:r>
            <a:r>
              <a:rPr kumimoji="0" lang="zh-CN" altLang="zh-CN" sz="1500" b="1" i="0" u="none" strike="noStrike" cap="none" normalizeH="0" baseline="0" dirty="0" smtClean="0">
                <a:ln>
                  <a:noFill/>
                </a:ln>
                <a:solidFill>
                  <a:srgbClr val="008080"/>
                </a:solidFill>
                <a:effectLst/>
                <a:latin typeface="宋体" panose="02010600030101010101" pitchFamily="2" charset="-122"/>
              </a:rPr>
              <a:t>"([0-9]*)([a-z]*)([0-9]*)"</a:t>
            </a:r>
            <a:r>
              <a:rPr kumimoji="0" lang="zh-CN" altLang="zh-CN" sz="1500" b="0" i="0" u="none" strike="noStrike" cap="none" normalizeH="0" baseline="0" dirty="0" smtClean="0">
                <a:ln>
                  <a:noFill/>
                </a:ln>
                <a:solidFill>
                  <a:srgbClr val="000000"/>
                </a:solidFill>
                <a:effectLst/>
                <a:latin typeface="宋体" panose="02010600030101010101" pitchFamily="2" charset="-122"/>
              </a:rPr>
              <a:t>, a).group(</a:t>
            </a:r>
            <a:r>
              <a:rPr kumimoji="0" lang="zh-CN" altLang="zh-CN" sz="1500" b="0" i="0" u="none" strike="noStrike" cap="none" normalizeH="0" baseline="0" dirty="0" smtClean="0">
                <a:ln>
                  <a:noFill/>
                </a:ln>
                <a:solidFill>
                  <a:srgbClr val="0000FF"/>
                </a:solidFill>
                <a:effectLst/>
                <a:latin typeface="宋体" panose="02010600030101010101" pitchFamily="2" charset="-122"/>
              </a:rPr>
              <a:t>2</a:t>
            </a:r>
            <a:r>
              <a:rPr kumimoji="0" lang="zh-CN" altLang="zh-CN" sz="1500" b="0" i="0" u="none" strike="noStrike" cap="none" normalizeH="0" baseline="0" dirty="0" smtClean="0">
                <a:ln>
                  <a:noFill/>
                </a:ln>
                <a:solidFill>
                  <a:srgbClr val="000000"/>
                </a:solidFill>
                <a:effectLst/>
                <a:latin typeface="宋体" panose="02010600030101010101" pitchFamily="2" charset="-122"/>
              </a:rPr>
              <a:t>))</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abc</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print(re.search(</a:t>
            </a:r>
            <a:r>
              <a:rPr kumimoji="0" lang="zh-CN" altLang="zh-CN" sz="1500" b="1" i="0" u="none" strike="noStrike" cap="none" normalizeH="0" baseline="0" dirty="0" smtClean="0">
                <a:ln>
                  <a:noFill/>
                </a:ln>
                <a:solidFill>
                  <a:srgbClr val="008080"/>
                </a:solidFill>
                <a:effectLst/>
                <a:latin typeface="宋体" panose="02010600030101010101" pitchFamily="2" charset="-122"/>
              </a:rPr>
              <a:t>"([0-9]*)([a-z]*)([0-9]*)"</a:t>
            </a:r>
            <a:r>
              <a:rPr kumimoji="0" lang="zh-CN" altLang="zh-CN" sz="1500" b="0" i="0" u="none" strike="noStrike" cap="none" normalizeH="0" baseline="0" dirty="0" smtClean="0">
                <a:ln>
                  <a:noFill/>
                </a:ln>
                <a:solidFill>
                  <a:srgbClr val="000000"/>
                </a:solidFill>
                <a:effectLst/>
                <a:latin typeface="宋体" panose="02010600030101010101" pitchFamily="2" charset="-122"/>
              </a:rPr>
              <a:t>, a).group(</a:t>
            </a:r>
            <a:r>
              <a:rPr kumimoji="0" lang="zh-CN" altLang="zh-CN" sz="1500" b="0" i="0" u="none" strike="noStrike" cap="none" normalizeH="0" baseline="0" dirty="0" smtClean="0">
                <a:ln>
                  <a:noFill/>
                </a:ln>
                <a:solidFill>
                  <a:srgbClr val="0000FF"/>
                </a:solidFill>
                <a:effectLst/>
                <a:latin typeface="宋体" panose="02010600030101010101" pitchFamily="2" charset="-122"/>
              </a:rPr>
              <a:t>3</a:t>
            </a:r>
            <a:r>
              <a:rPr kumimoji="0" lang="zh-CN" altLang="zh-CN" sz="1500" b="0" i="0" u="none" strike="noStrike" cap="none" normalizeH="0" baseline="0" dirty="0" smtClean="0">
                <a:ln>
                  <a:noFill/>
                </a:ln>
                <a:solidFill>
                  <a:srgbClr val="000000"/>
                </a:solidFill>
                <a:effectLst/>
                <a:latin typeface="宋体" panose="02010600030101010101" pitchFamily="2" charset="-122"/>
              </a:rPr>
              <a:t>))</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FF"/>
                </a:solidFill>
                <a:effectLst/>
                <a:latin typeface="宋体" panose="02010600030101010101" pitchFamily="2" charset="-122"/>
              </a:rPr>
              <a:t>456</a:t>
            </a:r>
            <a:br>
              <a:rPr kumimoji="0" lang="zh-CN" altLang="zh-CN" sz="1500" b="0" i="0" u="none" strike="noStrike" cap="none" normalizeH="0" baseline="0" dirty="0" smtClean="0">
                <a:ln>
                  <a:noFill/>
                </a:ln>
                <a:solidFill>
                  <a:srgbClr val="0000FF"/>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print(re.search(</a:t>
            </a:r>
            <a:r>
              <a:rPr kumimoji="0" lang="zh-CN" altLang="zh-CN" sz="1500" b="1" i="0" u="none" strike="noStrike" cap="none" normalizeH="0" baseline="0" dirty="0" smtClean="0">
                <a:ln>
                  <a:noFill/>
                </a:ln>
                <a:solidFill>
                  <a:srgbClr val="008080"/>
                </a:solidFill>
                <a:effectLst/>
                <a:latin typeface="宋体" panose="02010600030101010101" pitchFamily="2" charset="-122"/>
              </a:rPr>
              <a:t>"([0-9]*)([a-z]*)([0-9]*)"</a:t>
            </a:r>
            <a:r>
              <a:rPr kumimoji="0" lang="zh-CN" altLang="zh-CN" sz="1500" b="0" i="0" u="none" strike="noStrike" cap="none" normalizeH="0" baseline="0" dirty="0" smtClean="0">
                <a:ln>
                  <a:noFill/>
                </a:ln>
                <a:solidFill>
                  <a:srgbClr val="000000"/>
                </a:solidFill>
                <a:effectLst/>
                <a:latin typeface="宋体" panose="02010600030101010101" pitchFamily="2" charset="-122"/>
              </a:rPr>
              <a:t>, a).group())</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FF"/>
                </a:solidFill>
                <a:effectLst/>
                <a:latin typeface="宋体" panose="02010600030101010101" pitchFamily="2" charset="-122"/>
              </a:rPr>
              <a:t>123</a:t>
            </a:r>
            <a:r>
              <a:rPr kumimoji="0" lang="zh-CN" altLang="zh-CN" sz="1500" b="0" i="0" u="none" strike="noStrike" cap="none" normalizeH="0" baseline="0" dirty="0" smtClean="0">
                <a:ln>
                  <a:noFill/>
                </a:ln>
                <a:solidFill>
                  <a:srgbClr val="000000"/>
                </a:solidFill>
                <a:effectLst/>
                <a:latin typeface="宋体" panose="02010600030101010101" pitchFamily="2" charset="-122"/>
              </a:rPr>
              <a:t>abc456</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print(re.search(</a:t>
            </a:r>
            <a:r>
              <a:rPr kumimoji="0" lang="zh-CN" altLang="zh-CN" sz="1500" b="1" i="0" u="none" strike="noStrike" cap="none" normalizeH="0" baseline="0" dirty="0" smtClean="0">
                <a:ln>
                  <a:noFill/>
                </a:ln>
                <a:solidFill>
                  <a:srgbClr val="008080"/>
                </a:solidFill>
                <a:effectLst/>
                <a:latin typeface="宋体" panose="02010600030101010101" pitchFamily="2" charset="-122"/>
              </a:rPr>
              <a:t>"([0-9]*)([a-z]*)([0-9]*)"</a:t>
            </a:r>
            <a:r>
              <a:rPr kumimoji="0" lang="zh-CN" altLang="zh-CN" sz="1500" b="0" i="0" u="none" strike="noStrike" cap="none" normalizeH="0" baseline="0" dirty="0" smtClean="0">
                <a:ln>
                  <a:noFill/>
                </a:ln>
                <a:solidFill>
                  <a:srgbClr val="000000"/>
                </a:solidFill>
                <a:effectLst/>
                <a:latin typeface="宋体" panose="02010600030101010101" pitchFamily="2" charset="-122"/>
              </a:rPr>
              <a:t>, a).groups())</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a:t>
            </a:r>
            <a:r>
              <a:rPr kumimoji="0" lang="zh-CN" altLang="zh-CN" sz="1500" b="0" i="0" u="none" strike="noStrike" cap="none" normalizeH="0" baseline="0" dirty="0" smtClean="0">
                <a:ln>
                  <a:noFill/>
                </a:ln>
                <a:solidFill>
                  <a:srgbClr val="0000FF"/>
                </a:solidFill>
                <a:effectLst/>
                <a:latin typeface="宋体" panose="02010600030101010101" pitchFamily="2" charset="-122"/>
              </a:rPr>
              <a:t>123</a:t>
            </a:r>
            <a:r>
              <a:rPr kumimoji="0" lang="zh-CN" altLang="zh-CN" sz="1500" b="0" i="0" u="none" strike="noStrike" cap="none" normalizeH="0" baseline="0" dirty="0" smtClean="0">
                <a:ln>
                  <a:noFill/>
                </a:ln>
                <a:solidFill>
                  <a:srgbClr val="000000"/>
                </a:solidFill>
                <a:effectLst/>
                <a:latin typeface="宋体" panose="02010600030101010101" pitchFamily="2" charset="-122"/>
              </a:rPr>
              <a:t>, ‘abc‘, ‘</a:t>
            </a:r>
            <a:r>
              <a:rPr kumimoji="0" lang="zh-CN" altLang="zh-CN" sz="1500" b="0" i="0" u="none" strike="noStrike" cap="none" normalizeH="0" baseline="0" dirty="0" smtClean="0">
                <a:ln>
                  <a:noFill/>
                </a:ln>
                <a:solidFill>
                  <a:srgbClr val="0000FF"/>
                </a:solidFill>
                <a:effectLst/>
                <a:latin typeface="宋体" panose="02010600030101010101" pitchFamily="2" charset="-122"/>
              </a:rPr>
              <a:t>456</a:t>
            </a:r>
            <a:r>
              <a:rPr kumimoji="0" lang="zh-CN" altLang="zh-CN" sz="1500" b="0" i="0" u="none" strike="noStrike" cap="none" normalizeH="0" baseline="0" dirty="0" smtClean="0">
                <a:ln>
                  <a:noFill/>
                </a:ln>
                <a:solidFill>
                  <a:srgbClr val="000000"/>
                </a:solidFill>
                <a:effectLst/>
                <a:latin typeface="宋体" panose="02010600030101010101" pitchFamily="2" charset="-122"/>
              </a:rPr>
              <a:t>‘)</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print(re.search(</a:t>
            </a:r>
            <a:r>
              <a:rPr kumimoji="0" lang="zh-CN" altLang="zh-CN" sz="1500" b="1" i="0" u="none" strike="noStrike" cap="none" normalizeH="0" baseline="0" dirty="0" smtClean="0">
                <a:ln>
                  <a:noFill/>
                </a:ln>
                <a:solidFill>
                  <a:srgbClr val="008080"/>
                </a:solidFill>
                <a:effectLst/>
                <a:latin typeface="宋体" panose="02010600030101010101" pitchFamily="2" charset="-122"/>
              </a:rPr>
              <a:t>"([0-9])*([a-z])*([0-9]*)"</a:t>
            </a:r>
            <a:r>
              <a:rPr kumimoji="0" lang="zh-CN" altLang="zh-CN" sz="1500" b="0" i="0" u="none" strike="noStrike" cap="none" normalizeH="0" baseline="0" dirty="0" smtClean="0">
                <a:ln>
                  <a:noFill/>
                </a:ln>
                <a:solidFill>
                  <a:srgbClr val="000000"/>
                </a:solidFill>
                <a:effectLst/>
                <a:latin typeface="宋体" panose="02010600030101010101" pitchFamily="2" charset="-122"/>
              </a:rPr>
              <a:t>, a).groups())</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a:t>
            </a:r>
            <a:r>
              <a:rPr kumimoji="0" lang="zh-CN" altLang="zh-CN" sz="1500" b="0" i="0" u="none" strike="noStrike" cap="none" normalizeH="0" baseline="0" dirty="0" smtClean="0">
                <a:ln>
                  <a:noFill/>
                </a:ln>
                <a:solidFill>
                  <a:srgbClr val="0000FF"/>
                </a:solidFill>
                <a:effectLst/>
                <a:latin typeface="宋体" panose="02010600030101010101" pitchFamily="2" charset="-122"/>
              </a:rPr>
              <a:t>3</a:t>
            </a:r>
            <a:r>
              <a:rPr kumimoji="0" lang="zh-CN" altLang="zh-CN" sz="1500" b="0" i="0" u="none" strike="noStrike" cap="none" normalizeH="0" baseline="0" dirty="0" smtClean="0">
                <a:ln>
                  <a:noFill/>
                </a:ln>
                <a:solidFill>
                  <a:srgbClr val="000000"/>
                </a:solidFill>
                <a:effectLst/>
                <a:latin typeface="宋体" panose="02010600030101010101" pitchFamily="2" charset="-122"/>
              </a:rPr>
              <a:t>‘, ‘c‘, ‘</a:t>
            </a:r>
            <a:r>
              <a:rPr kumimoji="0" lang="zh-CN" altLang="zh-CN" sz="1500" b="0" i="0" u="none" strike="noStrike" cap="none" normalizeH="0" baseline="0" dirty="0" smtClean="0">
                <a:ln>
                  <a:noFill/>
                </a:ln>
                <a:solidFill>
                  <a:srgbClr val="0000FF"/>
                </a:solidFill>
                <a:effectLst/>
                <a:latin typeface="宋体" panose="02010600030101010101" pitchFamily="2" charset="-122"/>
              </a:rPr>
              <a:t>456</a:t>
            </a:r>
            <a:r>
              <a:rPr kumimoji="0" lang="zh-CN" altLang="zh-CN" sz="1500" b="0" i="0" u="none" strike="noStrike" cap="none" normalizeH="0" baseline="0" dirty="0" smtClean="0">
                <a:ln>
                  <a:noFill/>
                </a:ln>
                <a:solidFill>
                  <a:srgbClr val="000000"/>
                </a:solidFill>
                <a:effectLst/>
                <a:latin typeface="宋体" panose="02010600030101010101" pitchFamily="2" charset="-122"/>
              </a:rPr>
              <a:t>‘)</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print(re.search(</a:t>
            </a:r>
            <a:r>
              <a:rPr kumimoji="0" lang="zh-CN" altLang="zh-CN" sz="1500" b="1" i="0" u="none" strike="noStrike" cap="none" normalizeH="0" baseline="0" dirty="0" smtClean="0">
                <a:ln>
                  <a:noFill/>
                </a:ln>
                <a:solidFill>
                  <a:srgbClr val="008080"/>
                </a:solidFill>
                <a:effectLst/>
                <a:latin typeface="宋体" panose="02010600030101010101" pitchFamily="2" charset="-122"/>
              </a:rPr>
              <a:t>"([0-9])*([a-z])*([0-9]*)"</a:t>
            </a:r>
            <a:r>
              <a:rPr kumimoji="0" lang="zh-CN" altLang="zh-CN" sz="1500" b="0" i="0" u="none" strike="noStrike" cap="none" normalizeH="0" baseline="0" dirty="0" smtClean="0">
                <a:ln>
                  <a:noFill/>
                </a:ln>
                <a:solidFill>
                  <a:srgbClr val="000000"/>
                </a:solidFill>
                <a:effectLst/>
                <a:latin typeface="宋体" panose="02010600030101010101" pitchFamily="2" charset="-122"/>
              </a:rPr>
              <a:t>, a).groups(</a:t>
            </a:r>
            <a:r>
              <a:rPr kumimoji="0" lang="zh-CN" altLang="zh-CN" sz="1500" b="0" i="0" u="none" strike="noStrike" cap="none" normalizeH="0" baseline="0" dirty="0" smtClean="0">
                <a:ln>
                  <a:noFill/>
                </a:ln>
                <a:solidFill>
                  <a:srgbClr val="0000FF"/>
                </a:solidFill>
                <a:effectLst/>
                <a:latin typeface="宋体" panose="02010600030101010101" pitchFamily="2" charset="-122"/>
              </a:rPr>
              <a:t>1</a:t>
            </a:r>
            <a:r>
              <a:rPr kumimoji="0" lang="zh-CN" altLang="zh-CN" sz="1500" b="0" i="0" u="none" strike="noStrike" cap="none" normalizeH="0" baseline="0" dirty="0" smtClean="0">
                <a:ln>
                  <a:noFill/>
                </a:ln>
                <a:solidFill>
                  <a:srgbClr val="000000"/>
                </a:solidFill>
                <a:effectLst/>
                <a:latin typeface="宋体" panose="02010600030101010101" pitchFamily="2" charset="-122"/>
              </a:rPr>
              <a:t>))</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a:t>
            </a:r>
            <a:r>
              <a:rPr kumimoji="0" lang="zh-CN" altLang="zh-CN" sz="1500" b="0" i="0" u="none" strike="noStrike" cap="none" normalizeH="0" baseline="0" dirty="0" smtClean="0">
                <a:ln>
                  <a:noFill/>
                </a:ln>
                <a:solidFill>
                  <a:srgbClr val="0000FF"/>
                </a:solidFill>
                <a:effectLst/>
                <a:latin typeface="宋体" panose="02010600030101010101" pitchFamily="2" charset="-122"/>
              </a:rPr>
              <a:t>3</a:t>
            </a:r>
            <a:r>
              <a:rPr kumimoji="0" lang="zh-CN" altLang="zh-CN" sz="1500" b="0" i="0" u="none" strike="noStrike" cap="none" normalizeH="0" baseline="0" dirty="0" smtClean="0">
                <a:ln>
                  <a:noFill/>
                </a:ln>
                <a:solidFill>
                  <a:srgbClr val="000000"/>
                </a:solidFill>
                <a:effectLst/>
                <a:latin typeface="宋体" panose="02010600030101010101" pitchFamily="2" charset="-122"/>
              </a:rPr>
              <a:t>‘, ‘c‘, ‘</a:t>
            </a:r>
            <a:r>
              <a:rPr kumimoji="0" lang="zh-CN" altLang="zh-CN" sz="1500" b="0" i="0" u="none" strike="noStrike" cap="none" normalizeH="0" baseline="0" dirty="0" smtClean="0">
                <a:ln>
                  <a:noFill/>
                </a:ln>
                <a:solidFill>
                  <a:srgbClr val="0000FF"/>
                </a:solidFill>
                <a:effectLst/>
                <a:latin typeface="宋体" panose="02010600030101010101" pitchFamily="2" charset="-122"/>
              </a:rPr>
              <a:t>456</a:t>
            </a:r>
            <a:r>
              <a:rPr kumimoji="0" lang="zh-CN" altLang="zh-CN" sz="1500" b="0" i="0" u="none" strike="noStrike" cap="none" normalizeH="0" baseline="0" dirty="0" smtClean="0">
                <a:ln>
                  <a:noFill/>
                </a:ln>
                <a:solidFill>
                  <a:srgbClr val="000000"/>
                </a:solidFill>
                <a:effectLst/>
                <a:latin typeface="宋体" panose="02010600030101010101" pitchFamily="2" charset="-122"/>
              </a:rPr>
              <a:t>‘)</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print(re.search(</a:t>
            </a:r>
            <a:r>
              <a:rPr kumimoji="0" lang="zh-CN" altLang="zh-CN" sz="1500" b="1" i="0" u="none" strike="noStrike" cap="none" normalizeH="0" baseline="0" dirty="0" smtClean="0">
                <a:ln>
                  <a:noFill/>
                </a:ln>
                <a:solidFill>
                  <a:srgbClr val="008080"/>
                </a:solidFill>
                <a:effectLst/>
                <a:latin typeface="宋体" panose="02010600030101010101" pitchFamily="2" charset="-122"/>
              </a:rPr>
              <a:t>"([0-9])*([a-z])*([0-9]*)"</a:t>
            </a:r>
            <a:r>
              <a:rPr kumimoji="0" lang="zh-CN" altLang="zh-CN" sz="1500" b="0" i="0" u="none" strike="noStrike" cap="none" normalizeH="0" baseline="0" dirty="0" smtClean="0">
                <a:ln>
                  <a:noFill/>
                </a:ln>
                <a:solidFill>
                  <a:srgbClr val="000000"/>
                </a:solidFill>
                <a:effectLst/>
                <a:latin typeface="宋体" panose="02010600030101010101" pitchFamily="2" charset="-122"/>
              </a:rPr>
              <a:t>, a).group(</a:t>
            </a:r>
            <a:r>
              <a:rPr kumimoji="0" lang="zh-CN" altLang="zh-CN" sz="1500" b="0" i="0" u="none" strike="noStrike" cap="none" normalizeH="0" baseline="0" dirty="0" smtClean="0">
                <a:ln>
                  <a:noFill/>
                </a:ln>
                <a:solidFill>
                  <a:srgbClr val="0000FF"/>
                </a:solidFill>
                <a:effectLst/>
                <a:latin typeface="宋体" panose="02010600030101010101" pitchFamily="2" charset="-122"/>
              </a:rPr>
              <a:t>0</a:t>
            </a:r>
            <a:r>
              <a:rPr kumimoji="0" lang="zh-CN" altLang="zh-CN" sz="1500" b="0" i="0" u="none" strike="noStrike" cap="none" normalizeH="0" baseline="0" dirty="0" smtClean="0">
                <a:ln>
                  <a:noFill/>
                </a:ln>
                <a:solidFill>
                  <a:srgbClr val="000000"/>
                </a:solidFill>
                <a:effectLst/>
                <a:latin typeface="宋体" panose="02010600030101010101" pitchFamily="2" charset="-122"/>
              </a:rPr>
              <a:t>))</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FF"/>
                </a:solidFill>
                <a:effectLst/>
                <a:latin typeface="宋体" panose="02010600030101010101" pitchFamily="2" charset="-122"/>
              </a:rPr>
              <a:t>123</a:t>
            </a:r>
            <a:r>
              <a:rPr kumimoji="0" lang="zh-CN" altLang="zh-CN" sz="1500" b="0" i="0" u="none" strike="noStrike" cap="none" normalizeH="0" baseline="0" dirty="0" smtClean="0">
                <a:ln>
                  <a:noFill/>
                </a:ln>
                <a:solidFill>
                  <a:srgbClr val="000000"/>
                </a:solidFill>
                <a:effectLst/>
                <a:latin typeface="宋体" panose="02010600030101010101" pitchFamily="2" charset="-122"/>
              </a:rPr>
              <a:t>abc456</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00"/>
                </a:solidFill>
                <a:effectLst/>
                <a:latin typeface="宋体" panose="02010600030101010101" pitchFamily="2" charset="-122"/>
              </a:rPr>
              <a:t>&gt;&gt;&gt; print(re.search(</a:t>
            </a:r>
            <a:r>
              <a:rPr kumimoji="0" lang="zh-CN" altLang="zh-CN" sz="1500" b="1" i="0" u="none" strike="noStrike" cap="none" normalizeH="0" baseline="0" dirty="0" smtClean="0">
                <a:ln>
                  <a:noFill/>
                </a:ln>
                <a:solidFill>
                  <a:srgbClr val="008080"/>
                </a:solidFill>
                <a:effectLst/>
                <a:latin typeface="宋体" panose="02010600030101010101" pitchFamily="2" charset="-122"/>
              </a:rPr>
              <a:t>"([0-9])*([a-z])*([0-9]*)"</a:t>
            </a:r>
            <a:r>
              <a:rPr kumimoji="0" lang="zh-CN" altLang="zh-CN" sz="1500" b="0" i="0" u="none" strike="noStrike" cap="none" normalizeH="0" baseline="0" dirty="0" smtClean="0">
                <a:ln>
                  <a:noFill/>
                </a:ln>
                <a:solidFill>
                  <a:srgbClr val="000000"/>
                </a:solidFill>
                <a:effectLst/>
                <a:latin typeface="宋体" panose="02010600030101010101" pitchFamily="2" charset="-122"/>
              </a:rPr>
              <a:t>, a).group())</a:t>
            </a:r>
            <a:br>
              <a:rPr kumimoji="0" lang="zh-CN" altLang="zh-CN" sz="1500" b="0" i="0" u="none" strike="noStrike" cap="none" normalizeH="0" baseline="0" dirty="0" smtClean="0">
                <a:ln>
                  <a:noFill/>
                </a:ln>
                <a:solidFill>
                  <a:srgbClr val="000000"/>
                </a:solidFill>
                <a:effectLst/>
                <a:latin typeface="宋体" panose="02010600030101010101" pitchFamily="2" charset="-122"/>
              </a:rPr>
            </a:br>
            <a:r>
              <a:rPr kumimoji="0" lang="zh-CN" altLang="zh-CN" sz="1500" b="0" i="0" u="none" strike="noStrike" cap="none" normalizeH="0" baseline="0" dirty="0" smtClean="0">
                <a:ln>
                  <a:noFill/>
                </a:ln>
                <a:solidFill>
                  <a:srgbClr val="0000FF"/>
                </a:solidFill>
                <a:effectLst/>
                <a:latin typeface="宋体" panose="02010600030101010101" pitchFamily="2" charset="-122"/>
              </a:rPr>
              <a:t>123</a:t>
            </a:r>
            <a:r>
              <a:rPr kumimoji="0" lang="zh-CN" altLang="zh-CN" sz="1500" b="0" i="0" u="none" strike="noStrike" cap="none" normalizeH="0" baseline="0" dirty="0" smtClean="0">
                <a:ln>
                  <a:noFill/>
                </a:ln>
                <a:solidFill>
                  <a:srgbClr val="000000"/>
                </a:solidFill>
                <a:effectLst/>
                <a:latin typeface="宋体" panose="02010600030101010101" pitchFamily="2" charset="-122"/>
              </a:rPr>
              <a:t>abc456</a:t>
            </a:r>
            <a:endParaRPr kumimoji="0" lang="zh-CN" altLang="zh-CN" sz="15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3197395"/>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oAutofit/>
          </a:bodyPr>
          <a:lstStyle/>
          <a:p>
            <a:pPr marL="294640">
              <a:lnSpc>
                <a:spcPct val="100000"/>
              </a:lnSpc>
            </a:pPr>
            <a:r>
              <a:rPr sz="4000" spc="-45" dirty="0" err="1" smtClean="0">
                <a:latin typeface="Microsoft JhengHei"/>
                <a:cs typeface="Microsoft JhengHei"/>
              </a:rPr>
              <a:t>可变参数</a:t>
            </a:r>
            <a:endParaRPr sz="4000" dirty="0">
              <a:latin typeface="Microsoft JhengHei"/>
              <a:cs typeface="Microsoft JhengHei"/>
            </a:endParaRPr>
          </a:p>
        </p:txBody>
      </p:sp>
      <p:sp>
        <p:nvSpPr>
          <p:cNvPr id="11" name="Text Box 6"/>
          <p:cNvSpPr txBox="1">
            <a:spLocks noChangeArrowheads="1"/>
          </p:cNvSpPr>
          <p:nvPr/>
        </p:nvSpPr>
        <p:spPr bwMode="auto">
          <a:xfrm>
            <a:off x="107504" y="1124744"/>
            <a:ext cx="88983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
                <a:srgbClr val="FFC000"/>
              </a:buClr>
              <a:buSzPct val="50000"/>
              <a:buFont typeface="Wingdings" panose="05000000000000000000" pitchFamily="2" charset="2"/>
              <a:buChar char="u"/>
            </a:pPr>
            <a:r>
              <a:rPr lang="zh-CN" altLang="en-US" sz="2400" dirty="0" smtClean="0">
                <a:latin typeface="华文新魏" panose="02010800040101010101" pitchFamily="2" charset="-122"/>
                <a:ea typeface="华文新魏" panose="02010800040101010101" pitchFamily="2" charset="-122"/>
              </a:rPr>
              <a:t>通过</a:t>
            </a:r>
            <a:r>
              <a:rPr lang="zh-CN" altLang="en-US" sz="2400" dirty="0">
                <a:latin typeface="华文新魏" panose="02010800040101010101" pitchFamily="2" charset="-122"/>
                <a:ea typeface="华文新魏" panose="02010800040101010101" pitchFamily="2" charset="-122"/>
              </a:rPr>
              <a:t>带星号的参数，如</a:t>
            </a:r>
            <a:r>
              <a:rPr lang="en-US" altLang="zh-CN" sz="2400" dirty="0">
                <a:solidFill>
                  <a:srgbClr val="C00000"/>
                </a:solidFill>
                <a:latin typeface="华文新魏" panose="02010800040101010101" pitchFamily="2" charset="-122"/>
                <a:ea typeface="华文新魏" panose="02010800040101010101" pitchFamily="2" charset="-122"/>
              </a:rPr>
              <a:t>*</a:t>
            </a:r>
            <a:r>
              <a:rPr lang="en-US" altLang="zh-CN" sz="2400" dirty="0" err="1">
                <a:solidFill>
                  <a:srgbClr val="C00000"/>
                </a:solidFill>
                <a:latin typeface="华文新魏" panose="02010800040101010101" pitchFamily="2" charset="-122"/>
                <a:ea typeface="华文新魏" panose="02010800040101010101" pitchFamily="2" charset="-122"/>
              </a:rPr>
              <a:t>args</a:t>
            </a:r>
            <a:r>
              <a:rPr lang="zh-CN" altLang="en-US" sz="2400" dirty="0">
                <a:latin typeface="华文新魏" panose="02010800040101010101" pitchFamily="2" charset="-122"/>
                <a:ea typeface="华文新魏" panose="02010800040101010101" pitchFamily="2" charset="-122"/>
              </a:rPr>
              <a:t>，允许向函数</a:t>
            </a:r>
            <a:r>
              <a:rPr lang="zh-CN" altLang="en-US" sz="2400" dirty="0" smtClean="0">
                <a:latin typeface="华文新魏" panose="02010800040101010101" pitchFamily="2" charset="-122"/>
                <a:ea typeface="华文新魏" panose="02010800040101010101" pitchFamily="2" charset="-122"/>
              </a:rPr>
              <a:t>传递</a:t>
            </a:r>
            <a:r>
              <a:rPr lang="en-US" altLang="zh-CN" sz="2400" dirty="0" smtClean="0">
                <a:latin typeface="华文新魏" panose="02010800040101010101" pitchFamily="2" charset="-122"/>
                <a:ea typeface="华文新魏" panose="02010800040101010101" pitchFamily="2" charset="-122"/>
              </a:rPr>
              <a:t>0</a:t>
            </a:r>
            <a:r>
              <a:rPr lang="zh-CN" altLang="en-US" sz="2400" dirty="0" smtClean="0">
                <a:latin typeface="华文新魏" panose="02010800040101010101" pitchFamily="2" charset="-122"/>
                <a:ea typeface="华文新魏" panose="02010800040101010101" pitchFamily="2" charset="-122"/>
              </a:rPr>
              <a:t>或任意个参数；</a:t>
            </a:r>
            <a:endParaRPr lang="en-US" altLang="zh-CN" sz="2400" dirty="0">
              <a:latin typeface="华文新魏" panose="02010800040101010101" pitchFamily="2" charset="-122"/>
              <a:ea typeface="华文新魏" panose="02010800040101010101" pitchFamily="2" charset="-122"/>
            </a:endParaRPr>
          </a:p>
          <a:p>
            <a:pPr eaLnBrk="1" hangingPunct="1">
              <a:spcBef>
                <a:spcPct val="50000"/>
              </a:spcBef>
              <a:buClr>
                <a:srgbClr val="FFC000"/>
              </a:buClr>
              <a:buSzPct val="50000"/>
              <a:buFont typeface="Wingdings" panose="05000000000000000000" pitchFamily="2" charset="2"/>
              <a:buChar char="u"/>
            </a:pPr>
            <a:r>
              <a:rPr lang="zh-CN" altLang="en-US" sz="2400" dirty="0">
                <a:latin typeface="华文新魏" panose="02010800040101010101" pitchFamily="2" charset="-122"/>
                <a:ea typeface="华文新魏" panose="02010800040101010101" pitchFamily="2" charset="-122"/>
              </a:rPr>
              <a:t>调用函数时</a:t>
            </a:r>
            <a:r>
              <a:rPr lang="zh-CN" altLang="en-US" sz="2400" dirty="0" smtClean="0">
                <a:latin typeface="华文新魏" panose="02010800040101010101" pitchFamily="2" charset="-122"/>
                <a:ea typeface="华文新魏" panose="02010800040101010101" pitchFamily="2" charset="-122"/>
              </a:rPr>
              <a:t>，这些可变参数自动组装为一个</a:t>
            </a:r>
            <a:r>
              <a:rPr lang="en-US" altLang="zh-CN" sz="2400" dirty="0" smtClean="0">
                <a:solidFill>
                  <a:srgbClr val="C00000"/>
                </a:solidFill>
                <a:latin typeface="华文新魏" panose="02010800040101010101" pitchFamily="2" charset="-122"/>
                <a:ea typeface="华文新魏" panose="02010800040101010101" pitchFamily="2" charset="-122"/>
              </a:rPr>
              <a:t>tuple</a:t>
            </a:r>
            <a:r>
              <a:rPr lang="zh-CN" altLang="en-US" sz="2400" dirty="0" smtClean="0">
                <a:latin typeface="华文新魏" panose="02010800040101010101" pitchFamily="2" charset="-122"/>
                <a:ea typeface="华文新魏" panose="02010800040101010101" pitchFamily="2" charset="-122"/>
              </a:rPr>
              <a:t>；</a:t>
            </a:r>
          </a:p>
        </p:txBody>
      </p:sp>
      <p:sp>
        <p:nvSpPr>
          <p:cNvPr id="12" name="Text Box 6"/>
          <p:cNvSpPr txBox="1">
            <a:spLocks noChangeArrowheads="1"/>
          </p:cNvSpPr>
          <p:nvPr/>
        </p:nvSpPr>
        <p:spPr bwMode="auto">
          <a:xfrm>
            <a:off x="152400" y="2237382"/>
            <a:ext cx="87400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
                <a:srgbClr val="FFC000"/>
              </a:buClr>
              <a:buSzPct val="50000"/>
              <a:buFont typeface="Wingdings" panose="05000000000000000000" pitchFamily="2" charset="2"/>
              <a:buChar char="u"/>
            </a:pPr>
            <a:r>
              <a:rPr lang="zh-CN" altLang="en-US" sz="2400" dirty="0">
                <a:latin typeface="华文新魏" panose="02010800040101010101" pitchFamily="2" charset="-122"/>
                <a:ea typeface="华文新魏" panose="02010800040101010101" pitchFamily="2" charset="-122"/>
              </a:rPr>
              <a:t>声明函数时</a:t>
            </a:r>
            <a:r>
              <a:rPr lang="zh-CN" altLang="en-US" sz="2400" dirty="0" smtClean="0">
                <a:latin typeface="华文新魏" panose="02010800040101010101" pitchFamily="2" charset="-122"/>
                <a:ea typeface="华文新魏" panose="02010800040101010101" pitchFamily="2" charset="-122"/>
              </a:rPr>
              <a:t>，通过</a:t>
            </a:r>
            <a:r>
              <a:rPr lang="zh-CN" altLang="en-US" sz="2400" dirty="0">
                <a:latin typeface="华文新魏" panose="02010800040101010101" pitchFamily="2" charset="-122"/>
                <a:ea typeface="华文新魏" panose="02010800040101010101" pitchFamily="2" charset="-122"/>
              </a:rPr>
              <a:t>带双星的参数，如</a:t>
            </a:r>
            <a:r>
              <a:rPr lang="zh-CN" altLang="en-US" sz="2400" dirty="0">
                <a:solidFill>
                  <a:srgbClr val="C00000"/>
                </a:solidFill>
                <a:latin typeface="华文新魏" panose="02010800040101010101" pitchFamily="2" charset="-122"/>
                <a:ea typeface="华文新魏" panose="02010800040101010101" pitchFamily="2" charset="-122"/>
              </a:rPr>
              <a:t>**</a:t>
            </a:r>
            <a:r>
              <a:rPr lang="en-US" altLang="zh-CN" sz="2400" dirty="0">
                <a:solidFill>
                  <a:srgbClr val="C00000"/>
                </a:solidFill>
                <a:latin typeface="华文新魏" panose="02010800040101010101" pitchFamily="2" charset="-122"/>
                <a:ea typeface="华文新魏" panose="02010800040101010101" pitchFamily="2" charset="-122"/>
              </a:rPr>
              <a:t>kw</a:t>
            </a:r>
            <a:r>
              <a:rPr lang="zh-CN" altLang="en-US" sz="2400" dirty="0" smtClean="0">
                <a:latin typeface="华文新魏" panose="02010800040101010101" pitchFamily="2" charset="-122"/>
                <a:ea typeface="华文新魏" panose="02010800040101010101" pitchFamily="2" charset="-122"/>
              </a:rPr>
              <a:t>，向</a:t>
            </a:r>
            <a:r>
              <a:rPr lang="zh-CN" altLang="en-US" sz="2400" dirty="0">
                <a:latin typeface="华文新魏" panose="02010800040101010101" pitchFamily="2" charset="-122"/>
                <a:ea typeface="华文新魏" panose="02010800040101010101" pitchFamily="2" charset="-122"/>
              </a:rPr>
              <a:t>函数</a:t>
            </a:r>
            <a:r>
              <a:rPr lang="zh-CN" altLang="en-US" sz="2400" dirty="0" smtClean="0">
                <a:latin typeface="华文新魏" panose="02010800040101010101" pitchFamily="2" charset="-122"/>
                <a:ea typeface="华文新魏" panose="02010800040101010101" pitchFamily="2" charset="-122"/>
              </a:rPr>
              <a:t>传递</a:t>
            </a:r>
            <a:r>
              <a:rPr lang="en-US" altLang="zh-CN" sz="2400" dirty="0" smtClean="0">
                <a:latin typeface="华文新魏" panose="02010800040101010101" pitchFamily="2" charset="-122"/>
                <a:ea typeface="华文新魏" panose="02010800040101010101" pitchFamily="2" charset="-122"/>
              </a:rPr>
              <a:t>0</a:t>
            </a:r>
            <a:r>
              <a:rPr lang="zh-CN" altLang="en-US" sz="2400" dirty="0" smtClean="0">
                <a:latin typeface="华文新魏" panose="02010800040101010101" pitchFamily="2" charset="-122"/>
                <a:ea typeface="华文新魏" panose="02010800040101010101" pitchFamily="2" charset="-122"/>
              </a:rPr>
              <a:t>或任意个含参数名的参数；</a:t>
            </a:r>
            <a:endParaRPr lang="en-US" altLang="zh-CN" sz="2400" dirty="0">
              <a:latin typeface="华文新魏" panose="02010800040101010101" pitchFamily="2" charset="-122"/>
              <a:ea typeface="华文新魏" panose="02010800040101010101" pitchFamily="2" charset="-122"/>
            </a:endParaRPr>
          </a:p>
          <a:p>
            <a:pPr eaLnBrk="1" hangingPunct="1">
              <a:spcBef>
                <a:spcPct val="50000"/>
              </a:spcBef>
              <a:buClr>
                <a:srgbClr val="FFC000"/>
              </a:buClr>
              <a:buSzPct val="50000"/>
              <a:buFont typeface="Wingdings" panose="05000000000000000000" pitchFamily="2" charset="2"/>
              <a:buChar char="u"/>
            </a:pPr>
            <a:r>
              <a:rPr lang="zh-CN" altLang="en-US" sz="2400" dirty="0">
                <a:latin typeface="华文新魏" panose="02010800040101010101" pitchFamily="2" charset="-122"/>
                <a:ea typeface="华文新魏" panose="02010800040101010101" pitchFamily="2" charset="-122"/>
              </a:rPr>
              <a:t>调用函数时</a:t>
            </a:r>
            <a:r>
              <a:rPr lang="zh-CN" altLang="en-US" sz="2400" dirty="0" smtClean="0">
                <a:latin typeface="华文新魏" panose="02010800040101010101" pitchFamily="2" charset="-122"/>
                <a:ea typeface="华文新魏" panose="02010800040101010101" pitchFamily="2" charset="-122"/>
              </a:rPr>
              <a:t>，这些关键字参数在函数内部自动组装为一个</a:t>
            </a:r>
            <a:r>
              <a:rPr lang="en-US" altLang="zh-CN" sz="2400" dirty="0" err="1" smtClean="0">
                <a:solidFill>
                  <a:srgbClr val="C00000"/>
                </a:solidFill>
                <a:latin typeface="华文新魏" panose="02010800040101010101" pitchFamily="2" charset="-122"/>
                <a:ea typeface="华文新魏" panose="02010800040101010101" pitchFamily="2" charset="-122"/>
              </a:rPr>
              <a:t>dict</a:t>
            </a:r>
            <a:r>
              <a:rPr lang="zh-CN" altLang="en-US" sz="2400" dirty="0" smtClean="0">
                <a:latin typeface="华文新魏" panose="02010800040101010101" pitchFamily="2" charset="-122"/>
                <a:ea typeface="华文新魏" panose="02010800040101010101" pitchFamily="2" charset="-122"/>
              </a:rPr>
              <a:t>；</a:t>
            </a:r>
            <a:endParaRPr lang="en-US" altLang="zh-CN" sz="2400" dirty="0">
              <a:latin typeface="华文新魏" panose="02010800040101010101" pitchFamily="2" charset="-122"/>
              <a:ea typeface="华文新魏" panose="02010800040101010101" pitchFamily="2" charset="-122"/>
            </a:endParaRPr>
          </a:p>
        </p:txBody>
      </p:sp>
      <p:sp>
        <p:nvSpPr>
          <p:cNvPr id="13" name="文本框 12"/>
          <p:cNvSpPr txBox="1"/>
          <p:nvPr/>
        </p:nvSpPr>
        <p:spPr>
          <a:xfrm>
            <a:off x="467544" y="3933056"/>
            <a:ext cx="7205345" cy="1701556"/>
          </a:xfrm>
          <a:prstGeom prst="rect">
            <a:avLst/>
          </a:prstGeom>
          <a:noFill/>
        </p:spPr>
        <p:txBody>
          <a:bodyPr wrap="square" rtlCol="0" anchor="t">
            <a:spAutoFit/>
          </a:bodyPr>
          <a:lstStyle/>
          <a:p>
            <a:pPr>
              <a:lnSpc>
                <a:spcPct val="150000"/>
              </a:lnSpc>
              <a:spcBef>
                <a:spcPts val="600"/>
              </a:spcBef>
              <a:spcAft>
                <a:spcPts val="600"/>
              </a:spcAft>
            </a:pPr>
            <a:r>
              <a:rPr lang="zh-CN" altLang="en-US" sz="2400" dirty="0">
                <a:solidFill>
                  <a:schemeClr val="tx2"/>
                </a:solidFill>
                <a:latin typeface="华文新魏" panose="02010800040101010101" pitchFamily="2" charset="-122"/>
                <a:ea typeface="华文新魏" panose="02010800040101010101" pitchFamily="2" charset="-122"/>
                <a:sym typeface="+mn-ea"/>
              </a:rPr>
              <a:t>定义可变参数和关键字参数的语法</a:t>
            </a:r>
            <a:r>
              <a:rPr lang="zh-CN" altLang="en-US" sz="2400" dirty="0">
                <a:latin typeface="华文仿宋" panose="02010600040101010101" pitchFamily="2" charset="-122"/>
                <a:ea typeface="华文仿宋" panose="02010600040101010101" pitchFamily="2" charset="-122"/>
                <a:sym typeface="+mn-ea"/>
              </a:rPr>
              <a:t>：</a:t>
            </a:r>
            <a:br>
              <a:rPr lang="zh-CN" altLang="en-US" sz="2400" dirty="0">
                <a:latin typeface="华文仿宋" panose="02010600040101010101" pitchFamily="2" charset="-122"/>
                <a:ea typeface="华文仿宋" panose="02010600040101010101" pitchFamily="2" charset="-122"/>
                <a:sym typeface="+mn-ea"/>
              </a:rPr>
            </a:br>
            <a:r>
              <a:rPr lang="zh-CN" altLang="en-US" sz="2400" b="1" dirty="0">
                <a:solidFill>
                  <a:srgbClr val="C00000"/>
                </a:solidFill>
                <a:latin typeface="华文仿宋" panose="02010600040101010101" pitchFamily="2" charset="-122"/>
                <a:ea typeface="华文仿宋" panose="02010600040101010101" pitchFamily="2" charset="-122"/>
                <a:sym typeface="+mn-ea"/>
              </a:rPr>
              <a:t>*</a:t>
            </a:r>
            <a:r>
              <a:rPr lang="en-US" altLang="zh-CN" sz="2400" b="1" dirty="0" err="1">
                <a:solidFill>
                  <a:srgbClr val="C00000"/>
                </a:solidFill>
                <a:latin typeface="华文仿宋" panose="02010600040101010101" pitchFamily="2" charset="-122"/>
                <a:ea typeface="华文仿宋" panose="02010600040101010101" pitchFamily="2" charset="-122"/>
                <a:sym typeface="+mn-ea"/>
              </a:rPr>
              <a:t>args</a:t>
            </a:r>
            <a:r>
              <a:rPr lang="zh-CN" altLang="en-US" sz="2400" b="1" dirty="0">
                <a:solidFill>
                  <a:srgbClr val="C00000"/>
                </a:solidFill>
                <a:latin typeface="华文仿宋" panose="02010600040101010101" pitchFamily="2" charset="-122"/>
                <a:ea typeface="华文仿宋" panose="02010600040101010101" pitchFamily="2" charset="-122"/>
                <a:sym typeface="+mn-ea"/>
              </a:rPr>
              <a:t>是可变参数，</a:t>
            </a:r>
            <a:r>
              <a:rPr lang="en-US" altLang="zh-CN" sz="2400" b="1" dirty="0" err="1">
                <a:solidFill>
                  <a:srgbClr val="C00000"/>
                </a:solidFill>
                <a:latin typeface="华文仿宋" panose="02010600040101010101" pitchFamily="2" charset="-122"/>
                <a:ea typeface="华文仿宋" panose="02010600040101010101" pitchFamily="2" charset="-122"/>
                <a:sym typeface="+mn-ea"/>
              </a:rPr>
              <a:t>args</a:t>
            </a:r>
            <a:r>
              <a:rPr lang="zh-CN" altLang="en-US" sz="2400" b="1" dirty="0">
                <a:solidFill>
                  <a:srgbClr val="C00000"/>
                </a:solidFill>
                <a:latin typeface="华文仿宋" panose="02010600040101010101" pitchFamily="2" charset="-122"/>
                <a:ea typeface="华文仿宋" panose="02010600040101010101" pitchFamily="2" charset="-122"/>
                <a:sym typeface="+mn-ea"/>
              </a:rPr>
              <a:t>接收的是一个</a:t>
            </a:r>
            <a:r>
              <a:rPr lang="en-US" altLang="zh-CN" sz="2400" b="1" dirty="0">
                <a:solidFill>
                  <a:srgbClr val="C00000"/>
                </a:solidFill>
                <a:latin typeface="华文仿宋" panose="02010600040101010101" pitchFamily="2" charset="-122"/>
                <a:ea typeface="华文仿宋" panose="02010600040101010101" pitchFamily="2" charset="-122"/>
                <a:sym typeface="+mn-ea"/>
              </a:rPr>
              <a:t>tuple</a:t>
            </a:r>
            <a:r>
              <a:rPr lang="zh-CN" altLang="en-US" sz="2400" b="1" dirty="0">
                <a:solidFill>
                  <a:srgbClr val="C00000"/>
                </a:solidFill>
                <a:latin typeface="华文仿宋" panose="02010600040101010101" pitchFamily="2" charset="-122"/>
                <a:ea typeface="华文仿宋" panose="02010600040101010101" pitchFamily="2" charset="-122"/>
                <a:sym typeface="+mn-ea"/>
              </a:rPr>
              <a:t>；</a:t>
            </a:r>
            <a:br>
              <a:rPr lang="zh-CN" altLang="en-US" sz="2400" b="1" dirty="0">
                <a:solidFill>
                  <a:srgbClr val="C00000"/>
                </a:solidFill>
                <a:latin typeface="华文仿宋" panose="02010600040101010101" pitchFamily="2" charset="-122"/>
                <a:ea typeface="华文仿宋" panose="02010600040101010101" pitchFamily="2" charset="-122"/>
                <a:sym typeface="+mn-ea"/>
              </a:rPr>
            </a:br>
            <a:r>
              <a:rPr lang="zh-CN" altLang="en-US" sz="2400" b="1" dirty="0">
                <a:solidFill>
                  <a:srgbClr val="C00000"/>
                </a:solidFill>
                <a:latin typeface="华文仿宋" panose="02010600040101010101" pitchFamily="2" charset="-122"/>
                <a:ea typeface="华文仿宋" panose="02010600040101010101" pitchFamily="2" charset="-122"/>
                <a:sym typeface="+mn-ea"/>
              </a:rPr>
              <a:t>**</a:t>
            </a:r>
            <a:r>
              <a:rPr lang="en-US" altLang="zh-CN" sz="2400" b="1" dirty="0">
                <a:solidFill>
                  <a:srgbClr val="C00000"/>
                </a:solidFill>
                <a:latin typeface="华文仿宋" panose="02010600040101010101" pitchFamily="2" charset="-122"/>
                <a:ea typeface="华文仿宋" panose="02010600040101010101" pitchFamily="2" charset="-122"/>
                <a:sym typeface="+mn-ea"/>
              </a:rPr>
              <a:t>kw</a:t>
            </a:r>
            <a:r>
              <a:rPr lang="zh-CN" altLang="en-US" sz="2400" b="1" dirty="0">
                <a:solidFill>
                  <a:srgbClr val="C00000"/>
                </a:solidFill>
                <a:latin typeface="华文仿宋" panose="02010600040101010101" pitchFamily="2" charset="-122"/>
                <a:ea typeface="华文仿宋" panose="02010600040101010101" pitchFamily="2" charset="-122"/>
                <a:sym typeface="+mn-ea"/>
              </a:rPr>
              <a:t>是关键字参数，</a:t>
            </a:r>
            <a:r>
              <a:rPr lang="en-US" altLang="zh-CN" sz="2400" b="1" dirty="0">
                <a:solidFill>
                  <a:srgbClr val="C00000"/>
                </a:solidFill>
                <a:latin typeface="华文仿宋" panose="02010600040101010101" pitchFamily="2" charset="-122"/>
                <a:ea typeface="华文仿宋" panose="02010600040101010101" pitchFamily="2" charset="-122"/>
                <a:sym typeface="+mn-ea"/>
              </a:rPr>
              <a:t>kw</a:t>
            </a:r>
            <a:r>
              <a:rPr lang="zh-CN" altLang="en-US" sz="2400" b="1" dirty="0">
                <a:solidFill>
                  <a:srgbClr val="C00000"/>
                </a:solidFill>
                <a:latin typeface="华文仿宋" panose="02010600040101010101" pitchFamily="2" charset="-122"/>
                <a:ea typeface="华文仿宋" panose="02010600040101010101" pitchFamily="2" charset="-122"/>
                <a:sym typeface="+mn-ea"/>
              </a:rPr>
              <a:t>接收的是一个</a:t>
            </a:r>
            <a:r>
              <a:rPr lang="en-US" altLang="zh-CN" sz="2400" b="1" dirty="0" err="1">
                <a:solidFill>
                  <a:srgbClr val="C00000"/>
                </a:solidFill>
                <a:latin typeface="华文仿宋" panose="02010600040101010101" pitchFamily="2" charset="-122"/>
                <a:ea typeface="华文仿宋" panose="02010600040101010101" pitchFamily="2" charset="-122"/>
                <a:sym typeface="+mn-ea"/>
              </a:rPr>
              <a:t>dict</a:t>
            </a:r>
            <a:r>
              <a:rPr lang="zh-CN" altLang="en-US" sz="2400" b="1" dirty="0">
                <a:solidFill>
                  <a:srgbClr val="C00000"/>
                </a:solidFill>
                <a:latin typeface="华文仿宋" panose="02010600040101010101" pitchFamily="2" charset="-122"/>
                <a:ea typeface="华文仿宋" panose="02010600040101010101" pitchFamily="2" charset="-122"/>
                <a:sym typeface="+mn-ea"/>
              </a:rPr>
              <a:t>。</a:t>
            </a:r>
          </a:p>
        </p:txBody>
      </p:sp>
    </p:spTree>
    <p:extLst>
      <p:ext uri="{BB962C8B-B14F-4D97-AF65-F5344CB8AC3E}">
        <p14:creationId xmlns:p14="http://schemas.microsoft.com/office/powerpoint/2010/main" val="3800012869"/>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oAutofit/>
          </a:bodyPr>
          <a:lstStyle/>
          <a:p>
            <a:pPr marL="294640">
              <a:lnSpc>
                <a:spcPct val="100000"/>
              </a:lnSpc>
            </a:pPr>
            <a:r>
              <a:rPr sz="4000" spc="-45" dirty="0" err="1" smtClean="0">
                <a:latin typeface="Microsoft JhengHei"/>
                <a:cs typeface="Microsoft JhengHei"/>
              </a:rPr>
              <a:t>可变参数</a:t>
            </a:r>
            <a:endParaRPr sz="4000" dirty="0">
              <a:latin typeface="Microsoft JhengHei"/>
              <a:cs typeface="Microsoft JhengHei"/>
            </a:endParaRPr>
          </a:p>
        </p:txBody>
      </p:sp>
      <p:sp>
        <p:nvSpPr>
          <p:cNvPr id="6" name="Rectangle 25"/>
          <p:cNvSpPr>
            <a:spLocks noChangeArrowheads="1"/>
          </p:cNvSpPr>
          <p:nvPr/>
        </p:nvSpPr>
        <p:spPr bwMode="auto">
          <a:xfrm>
            <a:off x="7101136" y="3020665"/>
            <a:ext cx="18288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smtClean="0">
                <a:effectLst>
                  <a:outerShdw blurRad="38100" dist="38100" dir="2700000" algn="tl">
                    <a:srgbClr val="C0C0C0"/>
                  </a:outerShdw>
                </a:effectLst>
                <a:latin typeface="华文新魏" panose="02010800040101010101" pitchFamily="2" charset="-122"/>
                <a:ea typeface="华文新魏" panose="02010800040101010101" pitchFamily="2" charset="-122"/>
              </a:rPr>
              <a:t>运行</a:t>
            </a:r>
            <a:r>
              <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rPr>
              <a:t>结果：</a:t>
            </a:r>
          </a:p>
        </p:txBody>
      </p:sp>
      <p:sp>
        <p:nvSpPr>
          <p:cNvPr id="7" name="矩形 6"/>
          <p:cNvSpPr>
            <a:spLocks noChangeArrowheads="1"/>
          </p:cNvSpPr>
          <p:nvPr/>
        </p:nvSpPr>
        <p:spPr bwMode="auto">
          <a:xfrm>
            <a:off x="484436" y="5013176"/>
            <a:ext cx="7988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
                <a:srgbClr val="FFC000"/>
              </a:buClr>
              <a:buSzPct val="50000"/>
              <a:buFontTx/>
              <a:buNone/>
            </a:pPr>
            <a:r>
              <a:rPr lang="zh-CN" altLang="en-US" sz="2400" dirty="0">
                <a:solidFill>
                  <a:srgbClr val="FF0000"/>
                </a:solidFill>
                <a:latin typeface="华文新魏" panose="02010800040101010101" pitchFamily="2" charset="-122"/>
                <a:ea typeface="华文新魏" panose="02010800040101010101" pitchFamily="2" charset="-122"/>
              </a:rPr>
              <a:t>注：</a:t>
            </a:r>
            <a:r>
              <a:rPr lang="zh-CN" altLang="en-US" sz="2400" dirty="0">
                <a:latin typeface="华文新魏" panose="02010800040101010101" pitchFamily="2" charset="-122"/>
                <a:ea typeface="华文新魏" panose="02010800040101010101" pitchFamily="2" charset="-122"/>
              </a:rPr>
              <a:t>带星或双星的参数必须位于形参列表的</a:t>
            </a:r>
            <a:r>
              <a:rPr lang="zh-CN" altLang="en-US" sz="2400" dirty="0">
                <a:solidFill>
                  <a:srgbClr val="FF0000"/>
                </a:solidFill>
                <a:latin typeface="华文新魏" panose="02010800040101010101" pitchFamily="2" charset="-122"/>
                <a:ea typeface="华文新魏" panose="02010800040101010101" pitchFamily="2" charset="-122"/>
              </a:rPr>
              <a:t>最后位置</a:t>
            </a:r>
            <a:r>
              <a:rPr lang="zh-CN" altLang="en-US" sz="2400" dirty="0">
                <a:latin typeface="华文新魏" panose="02010800040101010101" pitchFamily="2" charset="-122"/>
                <a:ea typeface="华文新魏" panose="02010800040101010101" pitchFamily="2" charset="-122"/>
              </a:rPr>
              <a:t>。</a:t>
            </a:r>
            <a:endParaRPr lang="en-US" altLang="zh-CN" sz="2400" dirty="0">
              <a:latin typeface="华文新魏" panose="02010800040101010101" pitchFamily="2" charset="-122"/>
              <a:ea typeface="华文新魏" panose="02010800040101010101" pitchFamily="2" charset="-122"/>
            </a:endParaRPr>
          </a:p>
        </p:txBody>
      </p:sp>
      <p:sp>
        <p:nvSpPr>
          <p:cNvPr id="8" name="Rectangle 25"/>
          <p:cNvSpPr>
            <a:spLocks noChangeArrowheads="1"/>
          </p:cNvSpPr>
          <p:nvPr/>
        </p:nvSpPr>
        <p:spPr bwMode="auto">
          <a:xfrm>
            <a:off x="395536" y="980728"/>
            <a:ext cx="12192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smtClean="0">
                <a:effectLst>
                  <a:outerShdw blurRad="38100" dist="38100" dir="2700000" algn="tl">
                    <a:srgbClr val="C0C0C0"/>
                  </a:outerShdw>
                </a:effectLst>
                <a:latin typeface="华文新魏" panose="02010800040101010101" pitchFamily="2" charset="-122"/>
                <a:ea typeface="华文新魏" panose="02010800040101010101" pitchFamily="2" charset="-122"/>
              </a:rPr>
              <a:t>示例：</a:t>
            </a:r>
            <a:endPar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6435465" cy="3146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054" y="3477865"/>
            <a:ext cx="472282" cy="1105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372200" y="5927588"/>
            <a:ext cx="2393284" cy="400110"/>
          </a:xfrm>
          <a:prstGeom prst="rect">
            <a:avLst/>
          </a:prstGeom>
        </p:spPr>
        <p:txBody>
          <a:bodyPr wrap="none">
            <a:spAutoFit/>
          </a:bodyPr>
          <a:lstStyle/>
          <a:p>
            <a:r>
              <a:rPr lang="zh-CN" altLang="en-US" dirty="0">
                <a:solidFill>
                  <a:srgbClr val="C00000"/>
                </a:solidFill>
              </a:rPr>
              <a:t>5_fun_para_3.py</a:t>
            </a:r>
          </a:p>
        </p:txBody>
      </p:sp>
    </p:spTree>
    <p:extLst>
      <p:ext uri="{BB962C8B-B14F-4D97-AF65-F5344CB8AC3E}">
        <p14:creationId xmlns:p14="http://schemas.microsoft.com/office/powerpoint/2010/main" val="1893571280"/>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oAutofit/>
          </a:bodyPr>
          <a:lstStyle/>
          <a:p>
            <a:pPr marL="294640">
              <a:lnSpc>
                <a:spcPct val="100000"/>
              </a:lnSpc>
            </a:pPr>
            <a:r>
              <a:rPr sz="4000" spc="-45" dirty="0" err="1" smtClean="0">
                <a:latin typeface="Microsoft JhengHei"/>
                <a:cs typeface="Microsoft JhengHei"/>
              </a:rPr>
              <a:t>可变参数</a:t>
            </a:r>
            <a:endParaRPr sz="4000" dirty="0">
              <a:latin typeface="Microsoft JhengHei"/>
              <a:cs typeface="Microsoft JhengHei"/>
            </a:endParaRPr>
          </a:p>
        </p:txBody>
      </p:sp>
      <p:sp>
        <p:nvSpPr>
          <p:cNvPr id="6" name="Rectangle 25"/>
          <p:cNvSpPr>
            <a:spLocks noChangeArrowheads="1"/>
          </p:cNvSpPr>
          <p:nvPr/>
        </p:nvSpPr>
        <p:spPr bwMode="auto">
          <a:xfrm>
            <a:off x="7101136" y="3020665"/>
            <a:ext cx="18288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smtClean="0">
                <a:effectLst>
                  <a:outerShdw blurRad="38100" dist="38100" dir="2700000" algn="tl">
                    <a:srgbClr val="C0C0C0"/>
                  </a:outerShdw>
                </a:effectLst>
                <a:latin typeface="华文新魏" panose="02010800040101010101" pitchFamily="2" charset="-122"/>
                <a:ea typeface="华文新魏" panose="02010800040101010101" pitchFamily="2" charset="-122"/>
              </a:rPr>
              <a:t>运行</a:t>
            </a:r>
            <a:r>
              <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rPr>
              <a:t>结果：</a:t>
            </a:r>
          </a:p>
        </p:txBody>
      </p:sp>
      <p:sp>
        <p:nvSpPr>
          <p:cNvPr id="8" name="Rectangle 25"/>
          <p:cNvSpPr>
            <a:spLocks noChangeArrowheads="1"/>
          </p:cNvSpPr>
          <p:nvPr/>
        </p:nvSpPr>
        <p:spPr bwMode="auto">
          <a:xfrm>
            <a:off x="395536" y="980728"/>
            <a:ext cx="12192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smtClean="0">
                <a:effectLst>
                  <a:outerShdw blurRad="38100" dist="38100" dir="2700000" algn="tl">
                    <a:srgbClr val="C0C0C0"/>
                  </a:outerShdw>
                </a:effectLst>
                <a:latin typeface="华文新魏" panose="02010800040101010101" pitchFamily="2" charset="-122"/>
                <a:ea typeface="华文新魏" panose="02010800040101010101" pitchFamily="2" charset="-122"/>
              </a:rPr>
              <a:t>示例：</a:t>
            </a:r>
            <a:endPar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3"/>
          <a:stretch>
            <a:fillRect/>
          </a:stretch>
        </p:blipFill>
        <p:spPr>
          <a:xfrm>
            <a:off x="611560" y="1484784"/>
            <a:ext cx="4320480" cy="4381618"/>
          </a:xfrm>
          <a:prstGeom prst="rect">
            <a:avLst/>
          </a:prstGeom>
        </p:spPr>
      </p:pic>
      <p:sp>
        <p:nvSpPr>
          <p:cNvPr id="5" name="矩形 4"/>
          <p:cNvSpPr/>
          <p:nvPr/>
        </p:nvSpPr>
        <p:spPr>
          <a:xfrm>
            <a:off x="7380312" y="3717032"/>
            <a:ext cx="1061864" cy="830997"/>
          </a:xfrm>
          <a:prstGeom prst="rect">
            <a:avLst/>
          </a:prstGeom>
        </p:spPr>
        <p:txBody>
          <a:bodyPr wrap="square">
            <a:spAutoFit/>
          </a:bodyPr>
          <a:lstStyle/>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0" dirty="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0" dirty="0">
                <a:solidFill>
                  <a:srgbClr val="000000"/>
                </a:solidFill>
                <a:latin typeface="宋体" panose="02010600030101010101" pitchFamily="2" charset="-122"/>
                <a:ea typeface="宋体" panose="02010600030101010101" pitchFamily="2" charset="-122"/>
                <a:cs typeface="宋体" panose="02010600030101010101" pitchFamily="2" charset="-122"/>
              </a:rPr>
              <a:t>20</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0182269"/>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oAutofit/>
          </a:bodyPr>
          <a:lstStyle/>
          <a:p>
            <a:pPr marL="294640">
              <a:lnSpc>
                <a:spcPct val="100000"/>
              </a:lnSpc>
            </a:pPr>
            <a:r>
              <a:rPr sz="4000" spc="-45" dirty="0" err="1" smtClean="0">
                <a:latin typeface="Microsoft JhengHei"/>
                <a:cs typeface="Microsoft JhengHei"/>
              </a:rPr>
              <a:t>可变参数</a:t>
            </a:r>
            <a:endParaRPr sz="4000" dirty="0">
              <a:latin typeface="Microsoft JhengHei"/>
              <a:cs typeface="Microsoft JhengHei"/>
            </a:endParaRPr>
          </a:p>
        </p:txBody>
      </p:sp>
      <p:sp>
        <p:nvSpPr>
          <p:cNvPr id="6" name="Rectangle 25"/>
          <p:cNvSpPr>
            <a:spLocks noChangeArrowheads="1"/>
          </p:cNvSpPr>
          <p:nvPr/>
        </p:nvSpPr>
        <p:spPr bwMode="auto">
          <a:xfrm>
            <a:off x="7101136" y="3020665"/>
            <a:ext cx="18288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smtClean="0">
                <a:effectLst>
                  <a:outerShdw blurRad="38100" dist="38100" dir="2700000" algn="tl">
                    <a:srgbClr val="C0C0C0"/>
                  </a:outerShdw>
                </a:effectLst>
                <a:latin typeface="华文新魏" panose="02010800040101010101" pitchFamily="2" charset="-122"/>
                <a:ea typeface="华文新魏" panose="02010800040101010101" pitchFamily="2" charset="-122"/>
              </a:rPr>
              <a:t>运行</a:t>
            </a:r>
            <a:r>
              <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rPr>
              <a:t>结果：</a:t>
            </a:r>
          </a:p>
        </p:txBody>
      </p:sp>
      <p:sp>
        <p:nvSpPr>
          <p:cNvPr id="8" name="Rectangle 25"/>
          <p:cNvSpPr>
            <a:spLocks noChangeArrowheads="1"/>
          </p:cNvSpPr>
          <p:nvPr/>
        </p:nvSpPr>
        <p:spPr bwMode="auto">
          <a:xfrm>
            <a:off x="395536" y="980728"/>
            <a:ext cx="12192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smtClean="0">
                <a:effectLst>
                  <a:outerShdw blurRad="38100" dist="38100" dir="2700000" algn="tl">
                    <a:srgbClr val="C0C0C0"/>
                  </a:outerShdw>
                </a:effectLst>
                <a:latin typeface="华文新魏" panose="02010800040101010101" pitchFamily="2" charset="-122"/>
                <a:ea typeface="华文新魏" panose="02010800040101010101" pitchFamily="2" charset="-122"/>
              </a:rPr>
              <a:t>示例：</a:t>
            </a:r>
            <a:endPar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5" name="矩形 4"/>
          <p:cNvSpPr/>
          <p:nvPr/>
        </p:nvSpPr>
        <p:spPr>
          <a:xfrm>
            <a:off x="7380312" y="3717032"/>
            <a:ext cx="1061864" cy="830997"/>
          </a:xfrm>
          <a:prstGeom prst="rect">
            <a:avLst/>
          </a:prstGeom>
        </p:spPr>
        <p:txBody>
          <a:bodyPr wrap="square">
            <a:spAutoFit/>
          </a:bodyPr>
          <a:lstStyle/>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0" dirty="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marL="26670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kern="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12</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11560" y="1484784"/>
            <a:ext cx="5480753" cy="4536504"/>
          </a:xfrm>
          <a:prstGeom prst="rect">
            <a:avLst/>
          </a:prstGeom>
        </p:spPr>
      </p:pic>
    </p:spTree>
    <p:extLst>
      <p:ext uri="{BB962C8B-B14F-4D97-AF65-F5344CB8AC3E}">
        <p14:creationId xmlns:p14="http://schemas.microsoft.com/office/powerpoint/2010/main" val="280420175"/>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11</a:t>
            </a:r>
            <a:r>
              <a:rPr lang="zh-CN" altLang="en-US" dirty="0" smtClean="0"/>
              <a:t>讲（</a:t>
            </a:r>
            <a:r>
              <a:rPr lang="en-US" altLang="zh-CN" dirty="0"/>
              <a:t>6</a:t>
            </a:r>
            <a:r>
              <a:rPr lang="zh-CN" altLang="en-US" dirty="0" smtClean="0">
                <a:ea typeface="宋体" panose="02010600030101010101" pitchFamily="2" charset="-122"/>
              </a:rPr>
              <a:t>）文件的读取与写入</a:t>
            </a: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t>74</a:t>
            </a:fld>
            <a:endParaRPr lang="en-US" altLang="zh-CN"/>
          </a:p>
        </p:txBody>
      </p:sp>
    </p:spTree>
    <p:extLst>
      <p:ext uri="{BB962C8B-B14F-4D97-AF65-F5344CB8AC3E}">
        <p14:creationId xmlns:p14="http://schemas.microsoft.com/office/powerpoint/2010/main" val="1827809628"/>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文件的写入</a:t>
            </a:r>
            <a:endParaRPr lang="zh-CN" sz="2000" b="1" dirty="0">
              <a:solidFill>
                <a:schemeClr val="bg1"/>
              </a:solidFill>
              <a:ea typeface="宋体" panose="02010600030101010101" pitchFamily="2" charset="-122"/>
            </a:endParaRPr>
          </a:p>
        </p:txBody>
      </p:sp>
      <p:sp>
        <p:nvSpPr>
          <p:cNvPr id="4" name="内容占位符 2"/>
          <p:cNvSpPr>
            <a:spLocks noGrp="1"/>
          </p:cNvSpPr>
          <p:nvPr/>
        </p:nvSpPr>
        <p:spPr>
          <a:xfrm>
            <a:off x="609600" y="1524000"/>
            <a:ext cx="8113763" cy="1348061"/>
          </a:xfrm>
          <a:prstGeom prst="rect">
            <a:avLst/>
          </a:prstGeom>
          <a:noFill/>
          <a:ln w="9525">
            <a:noFill/>
          </a:ln>
        </p:spPr>
        <p:txBody>
          <a:bodyPr wrap="square">
            <a:spAutoFit/>
          </a:bodyPr>
          <a:lstStyle/>
          <a:p>
            <a:pPr marL="342900" indent="-342900" eaLnBrk="0" hangingPunct="0">
              <a:spcBef>
                <a:spcPct val="20000"/>
              </a:spcBef>
              <a:buClr>
                <a:schemeClr val="accent1"/>
              </a:buClr>
              <a:buSzPct val="65000"/>
              <a:buFont typeface="Wingdings" panose="05000000000000000000" pitchFamily="2" charset="2"/>
              <a:buChar char="n"/>
            </a:pPr>
            <a:r>
              <a:rPr lang="en-US" altLang="zh-CN" sz="2400" dirty="0" err="1" smtClean="0">
                <a:solidFill>
                  <a:srgbClr val="0070C0"/>
                </a:solidFill>
                <a:latin typeface="华文新魏" panose="02010800040101010101" pitchFamily="2" charset="-122"/>
                <a:ea typeface="华文新魏" panose="02010800040101010101" pitchFamily="2" charset="-122"/>
              </a:rPr>
              <a:t>f.open</a:t>
            </a:r>
            <a:r>
              <a:rPr lang="en-US" altLang="zh-CN" sz="2400" dirty="0" smtClean="0">
                <a:solidFill>
                  <a:srgbClr val="0070C0"/>
                </a:solidFill>
                <a:latin typeface="华文新魏" panose="02010800040101010101" pitchFamily="2" charset="-122"/>
                <a:ea typeface="华文新魏" panose="02010800040101010101" pitchFamily="2" charset="-122"/>
              </a:rPr>
              <a:t>(‘data1.txt’,’w’) #</a:t>
            </a:r>
            <a:r>
              <a:rPr lang="zh-CN" altLang="en-US" sz="2400" dirty="0" smtClean="0">
                <a:solidFill>
                  <a:srgbClr val="0070C0"/>
                </a:solidFill>
                <a:latin typeface="华文新魏" panose="02010800040101010101" pitchFamily="2" charset="-122"/>
                <a:ea typeface="华文新魏" panose="02010800040101010101" pitchFamily="2" charset="-122"/>
              </a:rPr>
              <a:t>创建或打开</a:t>
            </a:r>
            <a:r>
              <a:rPr lang="en-US" altLang="zh-CN" sz="2400" dirty="0" smtClean="0">
                <a:solidFill>
                  <a:srgbClr val="0070C0"/>
                </a:solidFill>
                <a:latin typeface="华文新魏" panose="02010800040101010101" pitchFamily="2" charset="-122"/>
                <a:ea typeface="华文新魏" panose="02010800040101010101" pitchFamily="2" charset="-122"/>
              </a:rPr>
              <a:t>data1.txt</a:t>
            </a:r>
          </a:p>
          <a:p>
            <a:pPr marL="342900" indent="-342900" eaLnBrk="0" hangingPunct="0">
              <a:spcBef>
                <a:spcPct val="20000"/>
              </a:spcBef>
              <a:buClr>
                <a:schemeClr val="accent1"/>
              </a:buClr>
              <a:buSzPct val="65000"/>
              <a:buFont typeface="Wingdings" panose="05000000000000000000" pitchFamily="2" charset="2"/>
              <a:buChar char="n"/>
            </a:pPr>
            <a:r>
              <a:rPr lang="en-US" altLang="zh-CN" sz="2400" dirty="0" err="1" smtClean="0">
                <a:solidFill>
                  <a:srgbClr val="0070C0"/>
                </a:solidFill>
                <a:latin typeface="华文新魏" panose="02010800040101010101" pitchFamily="2" charset="-122"/>
                <a:ea typeface="华文新魏" panose="02010800040101010101" pitchFamily="2" charset="-122"/>
              </a:rPr>
              <a:t>f.write</a:t>
            </a:r>
            <a:r>
              <a:rPr lang="en-US" altLang="zh-CN" sz="2400" dirty="0" smtClean="0">
                <a:solidFill>
                  <a:srgbClr val="0070C0"/>
                </a:solidFill>
                <a:latin typeface="华文新魏" panose="02010800040101010101" pitchFamily="2" charset="-122"/>
                <a:ea typeface="华文新魏" panose="02010800040101010101" pitchFamily="2" charset="-122"/>
              </a:rPr>
              <a:t>(s)                </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把</a:t>
            </a:r>
            <a:r>
              <a:rPr lang="zh-CN" altLang="en-US" b="1" dirty="0">
                <a:solidFill>
                  <a:srgbClr val="C00000"/>
                </a:solidFill>
                <a:latin typeface="华文新魏" panose="02010800040101010101" pitchFamily="2" charset="-122"/>
                <a:ea typeface="华文新魏" panose="02010800040101010101" pitchFamily="2" charset="-122"/>
              </a:rPr>
              <a:t>字符串</a:t>
            </a:r>
            <a:r>
              <a:rPr lang="zh-CN" altLang="en-US" sz="2400" dirty="0" smtClean="0">
                <a:latin typeface="华文新魏" panose="02010800040101010101" pitchFamily="2" charset="-122"/>
                <a:ea typeface="华文新魏" panose="02010800040101010101" pitchFamily="2" charset="-122"/>
              </a:rPr>
              <a:t>写入到文件</a:t>
            </a:r>
            <a:r>
              <a:rPr lang="en-US" altLang="zh-CN" sz="2400" dirty="0" smtClean="0">
                <a:latin typeface="华文新魏" panose="02010800040101010101" pitchFamily="2" charset="-122"/>
                <a:ea typeface="华文新魏" panose="02010800040101010101" pitchFamily="2" charset="-122"/>
              </a:rPr>
              <a:t>f </a:t>
            </a:r>
          </a:p>
          <a:p>
            <a:pPr marL="342900" indent="-342900" eaLnBrk="0" hangingPunct="0">
              <a:spcBef>
                <a:spcPct val="20000"/>
              </a:spcBef>
              <a:buClr>
                <a:schemeClr val="accent1"/>
              </a:buClr>
              <a:buSzPct val="65000"/>
              <a:buFont typeface="Wingdings" panose="05000000000000000000" pitchFamily="2" charset="2"/>
              <a:buChar char="n"/>
            </a:pPr>
            <a:r>
              <a:rPr lang="en-US" altLang="zh-CN" sz="2400" dirty="0" err="1" smtClean="0">
                <a:solidFill>
                  <a:srgbClr val="0070C0"/>
                </a:solidFill>
                <a:latin typeface="华文新魏" panose="02010800040101010101" pitchFamily="2" charset="-122"/>
                <a:ea typeface="华文新魏" panose="02010800040101010101" pitchFamily="2" charset="-122"/>
              </a:rPr>
              <a:t>f.writelines</a:t>
            </a:r>
            <a:r>
              <a:rPr lang="en-US" altLang="zh-CN" sz="2400" dirty="0" smtClean="0">
                <a:solidFill>
                  <a:srgbClr val="0070C0"/>
                </a:solidFill>
                <a:latin typeface="华文新魏" panose="02010800040101010101" pitchFamily="2" charset="-122"/>
                <a:ea typeface="华文新魏" panose="02010800040101010101" pitchFamily="2" charset="-122"/>
              </a:rPr>
              <a:t>(lines)  </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依次把</a:t>
            </a:r>
            <a:r>
              <a:rPr lang="zh-CN" altLang="en-US" b="1" dirty="0" smtClean="0">
                <a:solidFill>
                  <a:srgbClr val="C00000"/>
                </a:solidFill>
                <a:latin typeface="华文新魏" panose="02010800040101010101" pitchFamily="2" charset="-122"/>
                <a:ea typeface="华文新魏" panose="02010800040101010101" pitchFamily="2" charset="-122"/>
              </a:rPr>
              <a:t>列表</a:t>
            </a:r>
            <a:r>
              <a:rPr lang="en-US" altLang="zh-CN" dirty="0" smtClean="0">
                <a:latin typeface="华文新魏" panose="02010800040101010101" pitchFamily="2" charset="-122"/>
                <a:ea typeface="华文新魏" panose="02010800040101010101" pitchFamily="2" charset="-122"/>
              </a:rPr>
              <a:t>lines</a:t>
            </a:r>
            <a:r>
              <a:rPr lang="zh-CN" altLang="en-US" dirty="0" smtClean="0">
                <a:latin typeface="华文新魏" panose="02010800040101010101" pitchFamily="2" charset="-122"/>
                <a:ea typeface="华文新魏" panose="02010800040101010101" pitchFamily="2" charset="-122"/>
              </a:rPr>
              <a:t>中的各字符串写入到文件</a:t>
            </a:r>
            <a:r>
              <a:rPr lang="en-US" altLang="zh-CN" dirty="0" smtClean="0">
                <a:latin typeface="华文新魏" panose="02010800040101010101" pitchFamily="2" charset="-122"/>
                <a:ea typeface="华文新魏" panose="02010800040101010101" pitchFamily="2" charset="-122"/>
              </a:rPr>
              <a:t>f </a:t>
            </a:r>
            <a:endParaRPr lang="zh-CN" altLang="en-US" dirty="0">
              <a:latin typeface="华文新魏" panose="02010800040101010101" pitchFamily="2" charset="-122"/>
              <a:ea typeface="华文新魏" panose="02010800040101010101" pitchFamily="2" charset="-122"/>
            </a:endParaRPr>
          </a:p>
        </p:txBody>
      </p:sp>
      <p:sp>
        <p:nvSpPr>
          <p:cNvPr id="14" name="Text Box 6"/>
          <p:cNvSpPr txBox="1"/>
          <p:nvPr/>
        </p:nvSpPr>
        <p:spPr>
          <a:xfrm>
            <a:off x="228600" y="1066800"/>
            <a:ext cx="822960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342900" lvl="0" indent="-342900" eaLnBrk="1" hangingPunct="1">
              <a:spcBef>
                <a:spcPct val="50000"/>
              </a:spcBef>
              <a:buClr>
                <a:srgbClr val="FFC000"/>
              </a:buClr>
              <a:buSzPct val="50000"/>
            </a:pPr>
            <a:r>
              <a:rPr lang="zh-CN" altLang="en-US" sz="2400" dirty="0" smtClean="0">
                <a:solidFill>
                  <a:schemeClr val="tx2"/>
                </a:solidFill>
                <a:latin typeface="华文新魏" panose="02010800040101010101" pitchFamily="2" charset="-122"/>
                <a:ea typeface="华文新魏" panose="02010800040101010101" pitchFamily="2" charset="-122"/>
              </a:rPr>
              <a:t>文件的读写操作步骤：打开文件，读写数据，关闭文件</a:t>
            </a:r>
            <a:endParaRPr lang="en-US" altLang="zh-CN" sz="2400" dirty="0">
              <a:solidFill>
                <a:schemeClr val="tx2"/>
              </a:solidFill>
              <a:latin typeface="华文新魏" panose="02010800040101010101" pitchFamily="2" charset="-122"/>
              <a:ea typeface="华文新魏" panose="02010800040101010101" pitchFamily="2" charset="-122"/>
            </a:endParaRPr>
          </a:p>
        </p:txBody>
      </p:sp>
      <p:sp>
        <p:nvSpPr>
          <p:cNvPr id="19" name="矩形 18"/>
          <p:cNvSpPr/>
          <p:nvPr/>
        </p:nvSpPr>
        <p:spPr>
          <a:xfrm>
            <a:off x="609600" y="2895600"/>
            <a:ext cx="7795724" cy="400110"/>
          </a:xfrm>
          <a:prstGeom prst="rect">
            <a:avLst/>
          </a:prstGeom>
        </p:spPr>
        <p:txBody>
          <a:bodyPr wrap="none">
            <a:spAutoFit/>
          </a:bodyPr>
          <a:lstStyle/>
          <a:p>
            <a:r>
              <a:rPr lang="zh-CN" altLang="en-US" dirty="0" smtClean="0">
                <a:solidFill>
                  <a:srgbClr val="FF0000"/>
                </a:solidFill>
              </a:rPr>
              <a:t>注：</a:t>
            </a:r>
            <a:r>
              <a:rPr lang="en-US" altLang="zh-CN" dirty="0" smtClean="0">
                <a:solidFill>
                  <a:srgbClr val="FF0000"/>
                </a:solidFill>
              </a:rPr>
              <a:t>write()/</a:t>
            </a:r>
            <a:r>
              <a:rPr lang="en-US" altLang="zh-CN" dirty="0" err="1" smtClean="0">
                <a:solidFill>
                  <a:srgbClr val="FF0000"/>
                </a:solidFill>
              </a:rPr>
              <a:t>writelines</a:t>
            </a:r>
            <a:r>
              <a:rPr lang="en-US" altLang="zh-CN" dirty="0" smtClean="0">
                <a:solidFill>
                  <a:srgbClr val="FF0000"/>
                </a:solidFill>
              </a:rPr>
              <a:t>()</a:t>
            </a:r>
            <a:r>
              <a:rPr lang="zh-CN" altLang="en-US" dirty="0" smtClean="0">
                <a:solidFill>
                  <a:srgbClr val="FF0000"/>
                </a:solidFill>
              </a:rPr>
              <a:t>不会添加换行符，可通过添加</a:t>
            </a:r>
            <a:r>
              <a:rPr lang="en-US" altLang="zh-CN" dirty="0" smtClean="0">
                <a:solidFill>
                  <a:srgbClr val="FF0000"/>
                </a:solidFill>
              </a:rPr>
              <a:t>\n</a:t>
            </a:r>
            <a:r>
              <a:rPr lang="zh-CN" altLang="en-US" dirty="0" smtClean="0">
                <a:solidFill>
                  <a:srgbClr val="FF0000"/>
                </a:solidFill>
              </a:rPr>
              <a:t>实现换行</a:t>
            </a:r>
            <a:endParaRPr lang="zh-CN" altLang="en-US" dirty="0">
              <a:solidFill>
                <a:srgbClr val="FF0000"/>
              </a:solidFill>
            </a:endParaRPr>
          </a:p>
        </p:txBody>
      </p:sp>
      <p:sp>
        <p:nvSpPr>
          <p:cNvPr id="2" name="矩形 1"/>
          <p:cNvSpPr/>
          <p:nvPr/>
        </p:nvSpPr>
        <p:spPr>
          <a:xfrm>
            <a:off x="609600" y="3429000"/>
            <a:ext cx="7261275" cy="1938992"/>
          </a:xfrm>
          <a:prstGeom prst="rect">
            <a:avLst/>
          </a:prstGeom>
        </p:spPr>
        <p:txBody>
          <a:bodyPr wrap="square">
            <a:spAutoFit/>
          </a:bodyPr>
          <a:lstStyle/>
          <a:p>
            <a:r>
              <a:rPr lang="en-US" altLang="zh-CN" sz="2400" dirty="0"/>
              <a:t>f = open(</a:t>
            </a:r>
            <a:r>
              <a:rPr lang="en-US" altLang="zh-CN" sz="2400" dirty="0" err="1"/>
              <a:t>r'D</a:t>
            </a:r>
            <a:r>
              <a:rPr lang="en-US" altLang="zh-CN" sz="2400" dirty="0"/>
              <a:t>:\</a:t>
            </a:r>
            <a:r>
              <a:rPr lang="en-US" altLang="zh-CN" sz="2400" dirty="0" err="1"/>
              <a:t>python_programs</a:t>
            </a:r>
            <a:r>
              <a:rPr lang="en-US" altLang="zh-CN" sz="2400" dirty="0"/>
              <a:t>\data1.txt','w')</a:t>
            </a:r>
          </a:p>
          <a:p>
            <a:r>
              <a:rPr lang="en-US" altLang="zh-CN" sz="2400" dirty="0" err="1"/>
              <a:t>f.write</a:t>
            </a:r>
            <a:r>
              <a:rPr lang="en-US" altLang="zh-CN" sz="2400" dirty="0"/>
              <a:t>('123\n')</a:t>
            </a:r>
          </a:p>
          <a:p>
            <a:r>
              <a:rPr lang="en-US" altLang="zh-CN" sz="2400" dirty="0" err="1"/>
              <a:t>f.write</a:t>
            </a:r>
            <a:r>
              <a:rPr lang="en-US" altLang="zh-CN" sz="2400" dirty="0"/>
              <a:t>('</a:t>
            </a:r>
            <a:r>
              <a:rPr lang="en-US" altLang="zh-CN" sz="2400" dirty="0" err="1"/>
              <a:t>abc</a:t>
            </a:r>
            <a:r>
              <a:rPr lang="en-US" altLang="zh-CN" sz="2400" dirty="0"/>
              <a:t>\n')</a:t>
            </a:r>
          </a:p>
          <a:p>
            <a:r>
              <a:rPr lang="en-US" altLang="zh-CN" sz="2400" dirty="0" err="1"/>
              <a:t>f.writelines</a:t>
            </a:r>
            <a:r>
              <a:rPr lang="en-US" altLang="zh-CN" sz="2400" dirty="0"/>
              <a:t>(['456\n','</a:t>
            </a:r>
            <a:r>
              <a:rPr lang="en-US" altLang="zh-CN" sz="2400" dirty="0" err="1"/>
              <a:t>def</a:t>
            </a:r>
            <a:r>
              <a:rPr lang="en-US" altLang="zh-CN" sz="2400" dirty="0"/>
              <a:t>\n</a:t>
            </a:r>
            <a:r>
              <a:rPr lang="en-US" altLang="zh-CN" sz="2400" dirty="0" smtClean="0"/>
              <a:t>'])</a:t>
            </a:r>
            <a:endParaRPr lang="en-US" altLang="zh-CN" sz="2400" dirty="0"/>
          </a:p>
          <a:p>
            <a:r>
              <a:rPr lang="en-US" altLang="zh-CN" sz="2400" dirty="0" err="1" smtClean="0">
                <a:solidFill>
                  <a:srgbClr val="C00000"/>
                </a:solidFill>
              </a:rPr>
              <a:t>f.close</a:t>
            </a:r>
            <a:r>
              <a:rPr lang="en-US" altLang="zh-CN" sz="2400" dirty="0" smtClean="0">
                <a:solidFill>
                  <a:srgbClr val="C00000"/>
                </a:solidFill>
              </a:rPr>
              <a:t>()</a:t>
            </a:r>
          </a:p>
        </p:txBody>
      </p:sp>
      <p:pic>
        <p:nvPicPr>
          <p:cNvPr id="3" name="图片 2"/>
          <p:cNvPicPr>
            <a:picLocks noChangeAspect="1"/>
          </p:cNvPicPr>
          <p:nvPr/>
        </p:nvPicPr>
        <p:blipFill>
          <a:blip r:embed="rId3"/>
          <a:stretch>
            <a:fillRect/>
          </a:stretch>
        </p:blipFill>
        <p:spPr>
          <a:xfrm>
            <a:off x="5867400" y="3962400"/>
            <a:ext cx="1749475" cy="1607625"/>
          </a:xfrm>
          <a:prstGeom prst="rect">
            <a:avLst/>
          </a:prstGeom>
        </p:spPr>
      </p:pic>
      <p:sp>
        <p:nvSpPr>
          <p:cNvPr id="5" name="矩形 4"/>
          <p:cNvSpPr/>
          <p:nvPr/>
        </p:nvSpPr>
        <p:spPr>
          <a:xfrm>
            <a:off x="6248400" y="6172200"/>
            <a:ext cx="2612575" cy="400110"/>
          </a:xfrm>
          <a:prstGeom prst="rect">
            <a:avLst/>
          </a:prstGeom>
        </p:spPr>
        <p:txBody>
          <a:bodyPr wrap="none">
            <a:spAutoFit/>
          </a:bodyPr>
          <a:lstStyle/>
          <a:p>
            <a:r>
              <a:rPr lang="zh-CN" altLang="en-US" dirty="0">
                <a:solidFill>
                  <a:srgbClr val="C00000"/>
                </a:solidFill>
              </a:rPr>
              <a:t>7</a:t>
            </a:r>
            <a:r>
              <a:rPr lang="zh-CN" altLang="en-US" dirty="0" smtClean="0">
                <a:solidFill>
                  <a:srgbClr val="C00000"/>
                </a:solidFill>
              </a:rPr>
              <a:t>_</a:t>
            </a:r>
            <a:r>
              <a:rPr lang="en-US" altLang="zh-CN" dirty="0" smtClean="0">
                <a:solidFill>
                  <a:srgbClr val="C00000"/>
                </a:solidFill>
              </a:rPr>
              <a:t>text</a:t>
            </a:r>
            <a:r>
              <a:rPr lang="zh-CN" altLang="en-US" dirty="0" smtClean="0">
                <a:solidFill>
                  <a:srgbClr val="C00000"/>
                </a:solidFill>
              </a:rPr>
              <a:t>file</a:t>
            </a:r>
            <a:r>
              <a:rPr lang="zh-CN" altLang="en-US" dirty="0">
                <a:solidFill>
                  <a:srgbClr val="C00000"/>
                </a:solidFill>
              </a:rPr>
              <a:t>_write.py</a:t>
            </a:r>
          </a:p>
        </p:txBody>
      </p:sp>
      <p:sp>
        <p:nvSpPr>
          <p:cNvPr id="7" name="矩形 6"/>
          <p:cNvSpPr/>
          <p:nvPr/>
        </p:nvSpPr>
        <p:spPr>
          <a:xfrm>
            <a:off x="228600" y="5562600"/>
            <a:ext cx="5715000" cy="830997"/>
          </a:xfrm>
          <a:prstGeom prst="rect">
            <a:avLst/>
          </a:prstGeom>
        </p:spPr>
        <p:txBody>
          <a:bodyPr wrap="square">
            <a:spAutoFit/>
          </a:bodyPr>
          <a:lstStyle/>
          <a:p>
            <a:pPr marL="266700">
              <a:spcAft>
                <a:spcPts val="0"/>
              </a:spcAft>
            </a:pPr>
            <a:r>
              <a:rPr lang="en-US" altLang="zh-CN" sz="2400" dirty="0"/>
              <a:t>with open('test.txt', 'w') as f:</a:t>
            </a:r>
            <a:endParaRPr lang="zh-CN" altLang="zh-CN" sz="2400" dirty="0"/>
          </a:p>
          <a:p>
            <a:pPr marL="266700">
              <a:spcAft>
                <a:spcPts val="0"/>
              </a:spcAft>
            </a:pPr>
            <a:r>
              <a:rPr lang="en-US" altLang="zh-CN" sz="2400" dirty="0"/>
              <a:t>    	</a:t>
            </a:r>
            <a:r>
              <a:rPr lang="en-US" altLang="zh-CN" sz="2400" dirty="0" err="1" smtClean="0"/>
              <a:t>f.write</a:t>
            </a:r>
            <a:r>
              <a:rPr lang="en-US" altLang="zh-CN" sz="2400" dirty="0"/>
              <a:t>('</a:t>
            </a:r>
            <a:r>
              <a:rPr lang="en-US" altLang="zh-CN" sz="2400" dirty="0" err="1"/>
              <a:t>bamboo',’poplar</a:t>
            </a:r>
            <a:r>
              <a:rPr lang="en-US" altLang="zh-CN" sz="2400" dirty="0"/>
              <a:t>’)</a:t>
            </a:r>
            <a:endParaRPr lang="zh-CN" altLang="zh-CN" sz="2400" dirty="0"/>
          </a:p>
        </p:txBody>
      </p:sp>
    </p:spTree>
    <p:extLst>
      <p:ext uri="{BB962C8B-B14F-4D97-AF65-F5344CB8AC3E}">
        <p14:creationId xmlns:p14="http://schemas.microsoft.com/office/powerpoint/2010/main" val="2761893298"/>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zh-CN" altLang="en-US" sz="4000" b="1" dirty="0" smtClean="0">
                <a:solidFill>
                  <a:schemeClr val="bg1"/>
                </a:solidFill>
                <a:ea typeface="宋体" panose="02010600030101010101" pitchFamily="2" charset="-122"/>
              </a:rPr>
              <a:t>文件的读取</a:t>
            </a:r>
            <a:endParaRPr lang="zh-CN" sz="2000" b="1" dirty="0">
              <a:solidFill>
                <a:schemeClr val="bg1"/>
              </a:solidFill>
              <a:ea typeface="宋体" panose="02010600030101010101" pitchFamily="2" charset="-122"/>
            </a:endParaRPr>
          </a:p>
        </p:txBody>
      </p:sp>
      <p:sp>
        <p:nvSpPr>
          <p:cNvPr id="4" name="内容占位符 2"/>
          <p:cNvSpPr>
            <a:spLocks noGrp="1"/>
          </p:cNvSpPr>
          <p:nvPr/>
        </p:nvSpPr>
        <p:spPr>
          <a:xfrm>
            <a:off x="457200" y="1621405"/>
            <a:ext cx="8113763" cy="2160591"/>
          </a:xfrm>
          <a:prstGeom prst="rect">
            <a:avLst/>
          </a:prstGeom>
          <a:noFill/>
          <a:ln w="9525">
            <a:noFill/>
          </a:ln>
        </p:spPr>
        <p:txBody>
          <a:bodyPr wrap="square">
            <a:spAutoFit/>
          </a:bodyPr>
          <a:lstStyle/>
          <a:p>
            <a:pPr marL="342900" indent="-342900" eaLnBrk="0" hangingPunct="0">
              <a:spcBef>
                <a:spcPct val="20000"/>
              </a:spcBef>
              <a:buClr>
                <a:schemeClr val="accent1"/>
              </a:buClr>
              <a:buSzPct val="65000"/>
              <a:buFont typeface="Wingdings" panose="05000000000000000000" pitchFamily="2" charset="2"/>
              <a:buChar char="n"/>
            </a:pPr>
            <a:r>
              <a:rPr lang="en-US" altLang="zh-CN" sz="2400" dirty="0" smtClean="0">
                <a:solidFill>
                  <a:srgbClr val="0070C0"/>
                </a:solidFill>
                <a:latin typeface="华文新魏" panose="02010800040101010101" pitchFamily="2" charset="-122"/>
                <a:ea typeface="华文新魏" panose="02010800040101010101" pitchFamily="2" charset="-122"/>
              </a:rPr>
              <a:t>f = open(‘data1.txt’,’</a:t>
            </a:r>
            <a:r>
              <a:rPr lang="en-US" altLang="zh-CN" sz="2400" dirty="0" smtClean="0">
                <a:solidFill>
                  <a:srgbClr val="FF0000"/>
                </a:solidFill>
                <a:latin typeface="华文新魏" panose="02010800040101010101" pitchFamily="2" charset="-122"/>
                <a:ea typeface="华文新魏" panose="02010800040101010101" pitchFamily="2" charset="-122"/>
              </a:rPr>
              <a:t>r</a:t>
            </a:r>
            <a:r>
              <a:rPr lang="en-US" altLang="zh-CN" sz="2400" dirty="0" smtClean="0">
                <a:solidFill>
                  <a:srgbClr val="0070C0"/>
                </a:solidFill>
                <a:latin typeface="华文新魏" panose="02010800040101010101" pitchFamily="2" charset="-122"/>
                <a:ea typeface="华文新魏" panose="02010800040101010101" pitchFamily="2" charset="-122"/>
              </a:rPr>
              <a:t>’) </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打开文件，若文件不存在，则 </a:t>
            </a:r>
            <a:endParaRPr lang="en-US" altLang="zh-CN" dirty="0" smtClean="0">
              <a:latin typeface="华文新魏" panose="02010800040101010101" pitchFamily="2" charset="-122"/>
              <a:ea typeface="华文新魏" panose="02010800040101010101" pitchFamily="2" charset="-122"/>
            </a:endParaRPr>
          </a:p>
          <a:p>
            <a:pPr eaLnBrk="0" hangingPunct="0">
              <a:spcBef>
                <a:spcPct val="20000"/>
              </a:spcBef>
              <a:buClr>
                <a:schemeClr val="accent1"/>
              </a:buClr>
              <a:buSzPct val="65000"/>
            </a:pPr>
            <a:r>
              <a:rPr lang="en-US" altLang="zh-CN" dirty="0">
                <a:latin typeface="华文新魏" panose="02010800040101010101" pitchFamily="2" charset="-122"/>
                <a:ea typeface="华文新魏" panose="02010800040101010101" pitchFamily="2" charset="-122"/>
              </a:rPr>
              <a:t> </a:t>
            </a:r>
            <a:r>
              <a:rPr lang="en-US" altLang="zh-CN" dirty="0" smtClean="0">
                <a:latin typeface="华文新魏" panose="02010800040101010101" pitchFamily="2" charset="-122"/>
                <a:ea typeface="华文新魏" panose="02010800040101010101" pitchFamily="2" charset="-122"/>
              </a:rPr>
              <a:t>                                                                   </a:t>
            </a:r>
            <a:r>
              <a:rPr lang="zh-CN" altLang="en-US" dirty="0" smtClean="0">
                <a:latin typeface="华文新魏" panose="02010800040101010101" pitchFamily="2" charset="-122"/>
                <a:ea typeface="华文新魏" panose="02010800040101010101" pitchFamily="2" charset="-122"/>
              </a:rPr>
              <a:t>   导致</a:t>
            </a:r>
            <a:r>
              <a:rPr lang="en-US" altLang="zh-CN" dirty="0" err="1" smtClean="0">
                <a:latin typeface="华文新魏" panose="02010800040101010101" pitchFamily="2" charset="-122"/>
                <a:ea typeface="华文新魏" panose="02010800040101010101" pitchFamily="2" charset="-122"/>
              </a:rPr>
              <a:t>FileNotFoundError</a:t>
            </a:r>
            <a:endParaRPr lang="en-US" altLang="zh-CN" dirty="0" smtClean="0">
              <a:latin typeface="华文新魏" panose="02010800040101010101" pitchFamily="2" charset="-122"/>
              <a:ea typeface="华文新魏" panose="02010800040101010101" pitchFamily="2" charset="-122"/>
            </a:endParaRPr>
          </a:p>
          <a:p>
            <a:pPr marL="342900" indent="-342900" eaLnBrk="0" hangingPunct="0">
              <a:spcBef>
                <a:spcPct val="20000"/>
              </a:spcBef>
              <a:buClr>
                <a:schemeClr val="accent1"/>
              </a:buClr>
              <a:buSzPct val="65000"/>
              <a:buFont typeface="Wingdings" panose="05000000000000000000" pitchFamily="2" charset="2"/>
              <a:buChar char="n"/>
            </a:pPr>
            <a:r>
              <a:rPr lang="en-US" altLang="zh-CN" sz="2400" dirty="0" err="1" smtClean="0">
                <a:solidFill>
                  <a:srgbClr val="0070C0"/>
                </a:solidFill>
                <a:latin typeface="华文新魏" panose="02010800040101010101" pitchFamily="2" charset="-122"/>
                <a:ea typeface="华文新魏" panose="02010800040101010101" pitchFamily="2" charset="-122"/>
              </a:rPr>
              <a:t>f.read</a:t>
            </a:r>
            <a:r>
              <a:rPr lang="en-US" altLang="zh-CN" sz="2400" dirty="0" smtClean="0">
                <a:solidFill>
                  <a:srgbClr val="0070C0"/>
                </a:solidFill>
                <a:latin typeface="华文新魏" panose="02010800040101010101" pitchFamily="2" charset="-122"/>
                <a:ea typeface="华文新魏" panose="02010800040101010101" pitchFamily="2" charset="-122"/>
              </a:rPr>
              <a:t>() </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从</a:t>
            </a:r>
            <a:r>
              <a:rPr lang="en-US" altLang="zh-CN" dirty="0" smtClean="0">
                <a:latin typeface="华文新魏" panose="02010800040101010101" pitchFamily="2" charset="-122"/>
                <a:ea typeface="华文新魏" panose="02010800040101010101" pitchFamily="2" charset="-122"/>
              </a:rPr>
              <a:t>f</a:t>
            </a:r>
            <a:r>
              <a:rPr lang="zh-CN" altLang="en-US" dirty="0" smtClean="0">
                <a:latin typeface="华文新魏" panose="02010800040101010101" pitchFamily="2" charset="-122"/>
                <a:ea typeface="华文新魏" panose="02010800040101010101" pitchFamily="2" charset="-122"/>
              </a:rPr>
              <a:t>中读取剩余内容，直至文件结尾，返回一个</a:t>
            </a:r>
            <a:r>
              <a:rPr lang="zh-CN" altLang="en-US" b="1" dirty="0">
                <a:solidFill>
                  <a:srgbClr val="C00000"/>
                </a:solidFill>
                <a:latin typeface="华文新魏" panose="02010800040101010101" pitchFamily="2" charset="-122"/>
                <a:ea typeface="华文新魏" panose="02010800040101010101" pitchFamily="2" charset="-122"/>
              </a:rPr>
              <a:t>字符串</a:t>
            </a:r>
            <a:endParaRPr lang="en-US" altLang="zh-CN" b="1" dirty="0">
              <a:solidFill>
                <a:srgbClr val="C00000"/>
              </a:solidFill>
              <a:latin typeface="华文新魏" panose="02010800040101010101" pitchFamily="2" charset="-122"/>
              <a:ea typeface="华文新魏" panose="02010800040101010101" pitchFamily="2" charset="-122"/>
            </a:endParaRPr>
          </a:p>
          <a:p>
            <a:pPr marL="342900" indent="-342900" eaLnBrk="0" hangingPunct="0">
              <a:spcBef>
                <a:spcPct val="20000"/>
              </a:spcBef>
              <a:buClr>
                <a:schemeClr val="accent1"/>
              </a:buClr>
              <a:buSzPct val="65000"/>
              <a:buFont typeface="Wingdings" panose="05000000000000000000" pitchFamily="2" charset="2"/>
              <a:buChar char="n"/>
            </a:pPr>
            <a:r>
              <a:rPr lang="en-US" altLang="zh-CN" sz="2400" dirty="0" err="1" smtClean="0">
                <a:solidFill>
                  <a:srgbClr val="0070C0"/>
                </a:solidFill>
                <a:latin typeface="华文新魏" panose="02010800040101010101" pitchFamily="2" charset="-122"/>
                <a:ea typeface="华文新魏" panose="02010800040101010101" pitchFamily="2" charset="-122"/>
              </a:rPr>
              <a:t>f.readline</a:t>
            </a:r>
            <a:r>
              <a:rPr lang="en-US" altLang="zh-CN" sz="2400" dirty="0" smtClean="0">
                <a:solidFill>
                  <a:srgbClr val="0070C0"/>
                </a:solidFill>
                <a:latin typeface="华文新魏" panose="02010800040101010101" pitchFamily="2" charset="-122"/>
                <a:ea typeface="华文新魏" panose="02010800040101010101" pitchFamily="2" charset="-122"/>
              </a:rPr>
              <a:t>() </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从</a:t>
            </a:r>
            <a:r>
              <a:rPr lang="en-US" altLang="zh-CN" dirty="0" smtClean="0">
                <a:latin typeface="华文新魏" panose="02010800040101010101" pitchFamily="2" charset="-122"/>
                <a:ea typeface="华文新魏" panose="02010800040101010101" pitchFamily="2" charset="-122"/>
              </a:rPr>
              <a:t>f</a:t>
            </a:r>
            <a:r>
              <a:rPr lang="zh-CN" altLang="en-US" dirty="0" smtClean="0">
                <a:latin typeface="华文新魏" panose="02010800040101010101" pitchFamily="2" charset="-122"/>
                <a:ea typeface="华文新魏" panose="02010800040101010101" pitchFamily="2" charset="-122"/>
              </a:rPr>
              <a:t>中读取</a:t>
            </a:r>
            <a:r>
              <a:rPr lang="en-US" altLang="zh-CN" dirty="0" smtClean="0">
                <a:solidFill>
                  <a:srgbClr val="FF0000"/>
                </a:solidFill>
                <a:latin typeface="华文新魏" panose="02010800040101010101" pitchFamily="2" charset="-122"/>
                <a:ea typeface="华文新魏" panose="02010800040101010101" pitchFamily="2" charset="-122"/>
              </a:rPr>
              <a:t>1</a:t>
            </a:r>
            <a:r>
              <a:rPr lang="zh-CN" altLang="en-US" dirty="0" smtClean="0">
                <a:solidFill>
                  <a:srgbClr val="FF0000"/>
                </a:solidFill>
                <a:latin typeface="华文新魏" panose="02010800040101010101" pitchFamily="2" charset="-122"/>
                <a:ea typeface="华文新魏" panose="02010800040101010101" pitchFamily="2" charset="-122"/>
              </a:rPr>
              <a:t>行</a:t>
            </a:r>
            <a:r>
              <a:rPr lang="zh-CN" altLang="en-US" dirty="0" smtClean="0">
                <a:latin typeface="华文新魏" panose="02010800040101010101" pitchFamily="2" charset="-122"/>
                <a:ea typeface="华文新魏" panose="02010800040101010101" pitchFamily="2" charset="-122"/>
              </a:rPr>
              <a:t>内容，返回一个</a:t>
            </a:r>
            <a:r>
              <a:rPr lang="zh-CN" altLang="en-US" b="1" dirty="0">
                <a:solidFill>
                  <a:srgbClr val="C00000"/>
                </a:solidFill>
                <a:latin typeface="华文新魏" panose="02010800040101010101" pitchFamily="2" charset="-122"/>
                <a:ea typeface="华文新魏" panose="02010800040101010101" pitchFamily="2" charset="-122"/>
              </a:rPr>
              <a:t>字符串</a:t>
            </a:r>
            <a:endParaRPr lang="en-US" altLang="zh-CN" b="1" dirty="0">
              <a:solidFill>
                <a:srgbClr val="C00000"/>
              </a:solidFill>
              <a:latin typeface="华文新魏" panose="02010800040101010101" pitchFamily="2" charset="-122"/>
              <a:ea typeface="华文新魏" panose="02010800040101010101" pitchFamily="2" charset="-122"/>
            </a:endParaRPr>
          </a:p>
          <a:p>
            <a:pPr marL="342900" indent="-342900" eaLnBrk="0" hangingPunct="0">
              <a:spcBef>
                <a:spcPct val="20000"/>
              </a:spcBef>
              <a:buClr>
                <a:schemeClr val="accent1"/>
              </a:buClr>
              <a:buSzPct val="65000"/>
              <a:buFont typeface="Wingdings" panose="05000000000000000000" pitchFamily="2" charset="2"/>
              <a:buChar char="n"/>
            </a:pPr>
            <a:r>
              <a:rPr lang="en-US" altLang="zh-CN" sz="2400" dirty="0" err="1" smtClean="0">
                <a:solidFill>
                  <a:srgbClr val="0070C0"/>
                </a:solidFill>
                <a:latin typeface="华文新魏" panose="02010800040101010101" pitchFamily="2" charset="-122"/>
                <a:ea typeface="华文新魏" panose="02010800040101010101" pitchFamily="2" charset="-122"/>
              </a:rPr>
              <a:t>f.readlines</a:t>
            </a:r>
            <a:r>
              <a:rPr lang="en-US" altLang="zh-CN" sz="2400" dirty="0" smtClean="0">
                <a:solidFill>
                  <a:srgbClr val="0070C0"/>
                </a:solidFill>
                <a:latin typeface="华文新魏" panose="02010800040101010101" pitchFamily="2" charset="-122"/>
                <a:ea typeface="华文新魏" panose="02010800040101010101" pitchFamily="2" charset="-122"/>
              </a:rPr>
              <a:t>() </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从</a:t>
            </a:r>
            <a:r>
              <a:rPr lang="en-US" altLang="zh-CN" dirty="0" smtClean="0">
                <a:latin typeface="华文新魏" panose="02010800040101010101" pitchFamily="2" charset="-122"/>
                <a:ea typeface="华文新魏" panose="02010800040101010101" pitchFamily="2" charset="-122"/>
              </a:rPr>
              <a:t>f</a:t>
            </a:r>
            <a:r>
              <a:rPr lang="zh-CN" altLang="en-US" dirty="0" smtClean="0">
                <a:latin typeface="华文新魏" panose="02010800040101010101" pitchFamily="2" charset="-122"/>
                <a:ea typeface="华文新魏" panose="02010800040101010101" pitchFamily="2" charset="-122"/>
              </a:rPr>
              <a:t>中读取剩余多行内容，返回一个</a:t>
            </a:r>
            <a:r>
              <a:rPr lang="zh-CN" altLang="en-US" b="1" dirty="0">
                <a:solidFill>
                  <a:srgbClr val="C00000"/>
                </a:solidFill>
                <a:latin typeface="华文新魏" panose="02010800040101010101" pitchFamily="2" charset="-122"/>
                <a:ea typeface="华文新魏" panose="02010800040101010101" pitchFamily="2" charset="-122"/>
              </a:rPr>
              <a:t>列表</a:t>
            </a:r>
            <a:endParaRPr lang="en-US" altLang="zh-CN" b="1" dirty="0">
              <a:solidFill>
                <a:srgbClr val="C00000"/>
              </a:solidFill>
              <a:latin typeface="华文新魏" panose="02010800040101010101" pitchFamily="2" charset="-122"/>
              <a:ea typeface="华文新魏" panose="02010800040101010101" pitchFamily="2" charset="-122"/>
            </a:endParaRPr>
          </a:p>
        </p:txBody>
      </p:sp>
      <p:sp>
        <p:nvSpPr>
          <p:cNvPr id="14" name="Text Box 6"/>
          <p:cNvSpPr txBox="1"/>
          <p:nvPr/>
        </p:nvSpPr>
        <p:spPr>
          <a:xfrm>
            <a:off x="381000" y="1066800"/>
            <a:ext cx="822960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342900" lvl="0" indent="-342900" eaLnBrk="1" hangingPunct="1">
              <a:spcBef>
                <a:spcPct val="50000"/>
              </a:spcBef>
              <a:buClr>
                <a:srgbClr val="FFC000"/>
              </a:buClr>
              <a:buSzPct val="50000"/>
            </a:pPr>
            <a:r>
              <a:rPr lang="zh-CN" altLang="en-US" sz="2400" dirty="0" smtClean="0">
                <a:solidFill>
                  <a:schemeClr val="tx2"/>
                </a:solidFill>
                <a:latin typeface="华文新魏" panose="02010800040101010101" pitchFamily="2" charset="-122"/>
                <a:ea typeface="华文新魏" panose="02010800040101010101" pitchFamily="2" charset="-122"/>
              </a:rPr>
              <a:t>文件的读写操作步骤：打开文件，读写数据，关闭文件</a:t>
            </a:r>
            <a:endParaRPr lang="en-US" altLang="zh-CN" sz="2400" dirty="0">
              <a:solidFill>
                <a:schemeClr val="tx2"/>
              </a:solidFill>
              <a:latin typeface="华文新魏" panose="02010800040101010101" pitchFamily="2" charset="-122"/>
              <a:ea typeface="华文新魏" panose="02010800040101010101" pitchFamily="2" charset="-122"/>
            </a:endParaRPr>
          </a:p>
        </p:txBody>
      </p:sp>
      <p:sp>
        <p:nvSpPr>
          <p:cNvPr id="2" name="矩形 1"/>
          <p:cNvSpPr/>
          <p:nvPr/>
        </p:nvSpPr>
        <p:spPr>
          <a:xfrm>
            <a:off x="444500" y="3874936"/>
            <a:ext cx="6642100" cy="2246769"/>
          </a:xfrm>
          <a:prstGeom prst="rect">
            <a:avLst/>
          </a:prstGeom>
        </p:spPr>
        <p:txBody>
          <a:bodyPr wrap="square">
            <a:spAutoFit/>
          </a:bodyPr>
          <a:lstStyle/>
          <a:p>
            <a:r>
              <a:rPr lang="en-US" altLang="zh-CN" dirty="0"/>
              <a:t>f1 = open(</a:t>
            </a:r>
            <a:r>
              <a:rPr lang="en-US" altLang="zh-CN" dirty="0" err="1"/>
              <a:t>r'd</a:t>
            </a:r>
            <a:r>
              <a:rPr lang="en-US" altLang="zh-CN" dirty="0"/>
              <a:t>:\</a:t>
            </a:r>
            <a:r>
              <a:rPr lang="en-US" altLang="zh-CN" dirty="0" err="1"/>
              <a:t>python_programs</a:t>
            </a:r>
            <a:r>
              <a:rPr lang="en-US" altLang="zh-CN" dirty="0"/>
              <a:t>\data1.txt','r')</a:t>
            </a:r>
          </a:p>
          <a:p>
            <a:r>
              <a:rPr lang="en-US" altLang="zh-CN" dirty="0"/>
              <a:t>s1 = f1.readline() </a:t>
            </a:r>
            <a:endParaRPr lang="en-US" altLang="zh-CN" dirty="0" smtClean="0"/>
          </a:p>
          <a:p>
            <a:r>
              <a:rPr lang="en-US" altLang="zh-CN" dirty="0" smtClean="0"/>
              <a:t>print</a:t>
            </a:r>
            <a:r>
              <a:rPr lang="en-US" altLang="zh-CN" dirty="0"/>
              <a:t>('type of s1:',type(s1))</a:t>
            </a:r>
          </a:p>
          <a:p>
            <a:r>
              <a:rPr lang="en-US" altLang="zh-CN" dirty="0"/>
              <a:t>print(s1)</a:t>
            </a:r>
          </a:p>
          <a:p>
            <a:r>
              <a:rPr lang="en-US" altLang="zh-CN" dirty="0"/>
              <a:t>s2 = f1.readlines()   </a:t>
            </a:r>
          </a:p>
          <a:p>
            <a:r>
              <a:rPr lang="en-US" altLang="zh-CN" dirty="0"/>
              <a:t>print('type of s2:',type(s2))</a:t>
            </a:r>
          </a:p>
          <a:p>
            <a:r>
              <a:rPr lang="en-US" altLang="zh-CN" dirty="0"/>
              <a:t>print(s2)</a:t>
            </a:r>
            <a:endParaRPr lang="zh-CN" altLang="en-US" dirty="0"/>
          </a:p>
        </p:txBody>
      </p:sp>
      <p:pic>
        <p:nvPicPr>
          <p:cNvPr id="3" name="图片 2"/>
          <p:cNvPicPr>
            <a:picLocks noChangeAspect="1"/>
          </p:cNvPicPr>
          <p:nvPr/>
        </p:nvPicPr>
        <p:blipFill>
          <a:blip r:embed="rId3"/>
          <a:stretch>
            <a:fillRect/>
          </a:stretch>
        </p:blipFill>
        <p:spPr>
          <a:xfrm>
            <a:off x="4945516" y="4309429"/>
            <a:ext cx="3665084" cy="1892516"/>
          </a:xfrm>
          <a:prstGeom prst="rect">
            <a:avLst/>
          </a:prstGeom>
        </p:spPr>
      </p:pic>
      <p:sp>
        <p:nvSpPr>
          <p:cNvPr id="5" name="矩形 4"/>
          <p:cNvSpPr/>
          <p:nvPr/>
        </p:nvSpPr>
        <p:spPr>
          <a:xfrm>
            <a:off x="5822600" y="6249028"/>
            <a:ext cx="2800700" cy="400110"/>
          </a:xfrm>
          <a:prstGeom prst="rect">
            <a:avLst/>
          </a:prstGeom>
        </p:spPr>
        <p:txBody>
          <a:bodyPr wrap="square">
            <a:spAutoFit/>
          </a:bodyPr>
          <a:lstStyle/>
          <a:p>
            <a:r>
              <a:rPr lang="zh-CN" altLang="en-US" dirty="0">
                <a:solidFill>
                  <a:srgbClr val="C00000"/>
                </a:solidFill>
              </a:rPr>
              <a:t>7</a:t>
            </a:r>
            <a:r>
              <a:rPr lang="zh-CN" altLang="en-US" dirty="0" smtClean="0">
                <a:solidFill>
                  <a:srgbClr val="C00000"/>
                </a:solidFill>
              </a:rPr>
              <a:t>_</a:t>
            </a:r>
            <a:r>
              <a:rPr lang="en-US" altLang="zh-CN" dirty="0" smtClean="0">
                <a:solidFill>
                  <a:srgbClr val="C00000"/>
                </a:solidFill>
              </a:rPr>
              <a:t>text</a:t>
            </a:r>
            <a:r>
              <a:rPr lang="zh-CN" altLang="en-US" dirty="0" smtClean="0">
                <a:solidFill>
                  <a:srgbClr val="C00000"/>
                </a:solidFill>
              </a:rPr>
              <a:t>file</a:t>
            </a:r>
            <a:r>
              <a:rPr lang="zh-CN" altLang="en-US" dirty="0">
                <a:solidFill>
                  <a:srgbClr val="C00000"/>
                </a:solidFill>
              </a:rPr>
              <a:t>_read.py</a:t>
            </a:r>
          </a:p>
        </p:txBody>
      </p:sp>
      <p:pic>
        <p:nvPicPr>
          <p:cNvPr id="9" name="图片 8"/>
          <p:cNvPicPr>
            <a:picLocks noChangeAspect="1"/>
          </p:cNvPicPr>
          <p:nvPr/>
        </p:nvPicPr>
        <p:blipFill>
          <a:blip r:embed="rId4"/>
          <a:stretch>
            <a:fillRect/>
          </a:stretch>
        </p:blipFill>
        <p:spPr>
          <a:xfrm>
            <a:off x="7501375" y="2883116"/>
            <a:ext cx="1419050" cy="1303991"/>
          </a:xfrm>
          <a:prstGeom prst="rect">
            <a:avLst/>
          </a:prstGeom>
        </p:spPr>
      </p:pic>
      <p:sp>
        <p:nvSpPr>
          <p:cNvPr id="6" name="矩形 5"/>
          <p:cNvSpPr/>
          <p:nvPr/>
        </p:nvSpPr>
        <p:spPr>
          <a:xfrm>
            <a:off x="533400" y="6248400"/>
            <a:ext cx="4842992" cy="400110"/>
          </a:xfrm>
          <a:prstGeom prst="rect">
            <a:avLst/>
          </a:prstGeom>
        </p:spPr>
        <p:txBody>
          <a:bodyPr wrap="none">
            <a:spAutoFit/>
          </a:bodyPr>
          <a:lstStyle/>
          <a:p>
            <a:r>
              <a:rPr lang="zh-CN" altLang="en-US" b="1" kern="0" dirty="0" smtClean="0">
                <a:solidFill>
                  <a:srgbClr val="FF0000"/>
                </a:solidFill>
                <a:cs typeface="宋体" panose="02010600030101010101" pitchFamily="2" charset="-122"/>
              </a:rPr>
              <a:t>注：</a:t>
            </a:r>
            <a:r>
              <a:rPr lang="zh-CN" altLang="zh-CN" b="1" kern="0" dirty="0" smtClean="0">
                <a:solidFill>
                  <a:srgbClr val="FF0000"/>
                </a:solidFill>
                <a:cs typeface="宋体" panose="02010600030101010101" pitchFamily="2" charset="-122"/>
              </a:rPr>
              <a:t>把</a:t>
            </a:r>
            <a:r>
              <a:rPr lang="zh-CN" altLang="zh-CN" b="1" kern="0" dirty="0">
                <a:solidFill>
                  <a:srgbClr val="FF0000"/>
                </a:solidFill>
                <a:cs typeface="宋体" panose="02010600030101010101" pitchFamily="2" charset="-122"/>
              </a:rPr>
              <a:t>每行末尾的换行符</a:t>
            </a:r>
            <a:r>
              <a:rPr lang="en-US" altLang="zh-CN" b="1" kern="0" dirty="0">
                <a:solidFill>
                  <a:srgbClr val="FF0000"/>
                </a:solidFill>
                <a:cs typeface="宋体" panose="02010600030101010101" pitchFamily="2" charset="-122"/>
              </a:rPr>
              <a:t>'\n'</a:t>
            </a:r>
            <a:r>
              <a:rPr lang="zh-CN" altLang="zh-CN" b="1" kern="0" dirty="0">
                <a:solidFill>
                  <a:srgbClr val="FF0000"/>
                </a:solidFill>
                <a:cs typeface="宋体" panose="02010600030101010101" pitchFamily="2" charset="-122"/>
              </a:rPr>
              <a:t>也读进来了</a:t>
            </a:r>
            <a:endParaRPr lang="zh-CN" altLang="en-US" b="1" dirty="0">
              <a:solidFill>
                <a:srgbClr val="FF0000"/>
              </a:solidFill>
            </a:endParaRPr>
          </a:p>
        </p:txBody>
      </p:sp>
    </p:spTree>
    <p:extLst>
      <p:ext uri="{BB962C8B-B14F-4D97-AF65-F5344CB8AC3E}">
        <p14:creationId xmlns:p14="http://schemas.microsoft.com/office/powerpoint/2010/main" val="2584870213"/>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en-US" altLang="zh-CN" sz="4000" b="1" dirty="0" smtClean="0">
                <a:solidFill>
                  <a:schemeClr val="bg1"/>
                </a:solidFill>
                <a:ea typeface="宋体" panose="02010600030101010101" pitchFamily="2" charset="-122"/>
              </a:rPr>
              <a:t>CSV</a:t>
            </a:r>
            <a:r>
              <a:rPr lang="zh-CN" altLang="en-US" sz="4000" b="1" dirty="0" smtClean="0">
                <a:solidFill>
                  <a:schemeClr val="bg1"/>
                </a:solidFill>
                <a:ea typeface="宋体" panose="02010600030101010101" pitchFamily="2" charset="-122"/>
              </a:rPr>
              <a:t>数据的表示与读写</a:t>
            </a:r>
            <a:endParaRPr lang="zh-CN" sz="2000" b="1" dirty="0">
              <a:solidFill>
                <a:schemeClr val="bg1"/>
              </a:solidFill>
              <a:ea typeface="宋体" panose="02010600030101010101" pitchFamily="2" charset="-122"/>
            </a:endParaRPr>
          </a:p>
        </p:txBody>
      </p:sp>
      <p:sp>
        <p:nvSpPr>
          <p:cNvPr id="3" name="矩形 2"/>
          <p:cNvSpPr/>
          <p:nvPr/>
        </p:nvSpPr>
        <p:spPr>
          <a:xfrm>
            <a:off x="7068911" y="6172200"/>
            <a:ext cx="1571199" cy="400110"/>
          </a:xfrm>
          <a:prstGeom prst="rect">
            <a:avLst/>
          </a:prstGeom>
        </p:spPr>
        <p:txBody>
          <a:bodyPr wrap="none">
            <a:spAutoFit/>
          </a:bodyPr>
          <a:lstStyle/>
          <a:p>
            <a:r>
              <a:rPr lang="zh-CN" altLang="en-US" dirty="0">
                <a:solidFill>
                  <a:srgbClr val="C00000"/>
                </a:solidFill>
              </a:rPr>
              <a:t>7_</a:t>
            </a:r>
            <a:r>
              <a:rPr lang="zh-CN" altLang="en-US" dirty="0" smtClean="0">
                <a:solidFill>
                  <a:srgbClr val="C00000"/>
                </a:solidFill>
              </a:rPr>
              <a:t>cs</a:t>
            </a:r>
            <a:r>
              <a:rPr lang="en-US" altLang="zh-CN" dirty="0" smtClean="0">
                <a:solidFill>
                  <a:srgbClr val="C00000"/>
                </a:solidFill>
              </a:rPr>
              <a:t>v</a:t>
            </a:r>
            <a:r>
              <a:rPr lang="zh-CN" altLang="en-US" dirty="0" smtClean="0">
                <a:solidFill>
                  <a:srgbClr val="C00000"/>
                </a:solidFill>
              </a:rPr>
              <a:t>_</a:t>
            </a:r>
            <a:r>
              <a:rPr lang="zh-CN" altLang="en-US" dirty="0">
                <a:solidFill>
                  <a:srgbClr val="C00000"/>
                </a:solidFill>
              </a:rPr>
              <a:t>r.py</a:t>
            </a:r>
          </a:p>
        </p:txBody>
      </p:sp>
      <p:pic>
        <p:nvPicPr>
          <p:cNvPr id="5" name="图片 4"/>
          <p:cNvPicPr>
            <a:picLocks noChangeAspect="1"/>
          </p:cNvPicPr>
          <p:nvPr/>
        </p:nvPicPr>
        <p:blipFill>
          <a:blip r:embed="rId3"/>
          <a:stretch>
            <a:fillRect/>
          </a:stretch>
        </p:blipFill>
        <p:spPr>
          <a:xfrm>
            <a:off x="380999" y="5024456"/>
            <a:ext cx="8714961" cy="539576"/>
          </a:xfrm>
          <a:prstGeom prst="rect">
            <a:avLst/>
          </a:prstGeom>
        </p:spPr>
      </p:pic>
      <p:sp>
        <p:nvSpPr>
          <p:cNvPr id="7" name="矩形 6"/>
          <p:cNvSpPr/>
          <p:nvPr/>
        </p:nvSpPr>
        <p:spPr>
          <a:xfrm>
            <a:off x="5105400" y="2362200"/>
            <a:ext cx="3657600" cy="1015663"/>
          </a:xfrm>
          <a:prstGeom prst="rect">
            <a:avLst/>
          </a:prstGeom>
        </p:spPr>
        <p:txBody>
          <a:bodyPr wrap="square">
            <a:spAutoFit/>
          </a:bodyPr>
          <a:lstStyle/>
          <a:p>
            <a:r>
              <a:rPr lang="zh-CN" altLang="en-US" dirty="0">
                <a:solidFill>
                  <a:schemeClr val="tx2"/>
                </a:solidFill>
                <a:latin typeface="华文新魏" panose="02010800040101010101" pitchFamily="2" charset="-122"/>
                <a:ea typeface="华文新魏" panose="02010800040101010101" pitchFamily="2" charset="-122"/>
              </a:rPr>
              <a:t>从</a:t>
            </a:r>
            <a:r>
              <a:rPr lang="en-US" altLang="zh-CN" dirty="0">
                <a:solidFill>
                  <a:schemeClr val="tx2"/>
                </a:solidFill>
                <a:latin typeface="华文新魏" panose="02010800040101010101" pitchFamily="2" charset="-122"/>
                <a:ea typeface="华文新魏" panose="02010800040101010101" pitchFamily="2" charset="-122"/>
              </a:rPr>
              <a:t>CSV</a:t>
            </a:r>
            <a:r>
              <a:rPr lang="zh-CN" altLang="en-US" dirty="0">
                <a:solidFill>
                  <a:schemeClr val="tx2"/>
                </a:solidFill>
                <a:latin typeface="华文新魏" panose="02010800040101010101" pitchFamily="2" charset="-122"/>
                <a:ea typeface="华文新魏" panose="02010800040101010101" pitchFamily="2" charset="-122"/>
              </a:rPr>
              <a:t>文件中获得内容时，每行 最后一个元素后面包含了一个换行符（</a:t>
            </a:r>
            <a:r>
              <a:rPr lang="en-US" altLang="zh-CN" dirty="0">
                <a:solidFill>
                  <a:schemeClr val="tx2"/>
                </a:solidFill>
                <a:latin typeface="华文新魏" panose="02010800040101010101" pitchFamily="2" charset="-122"/>
                <a:ea typeface="华文新魏" panose="02010800040101010101" pitchFamily="2" charset="-122"/>
              </a:rPr>
              <a:t>"\n"</a:t>
            </a:r>
            <a:r>
              <a:rPr lang="zh-CN" altLang="en-US" dirty="0">
                <a:solidFill>
                  <a:schemeClr val="tx2"/>
                </a:solidFill>
                <a:latin typeface="华文新魏" panose="02010800040101010101" pitchFamily="2" charset="-122"/>
                <a:ea typeface="华文新魏" panose="02010800040101010101" pitchFamily="2" charset="-122"/>
              </a:rPr>
              <a:t>）</a:t>
            </a:r>
            <a:endParaRPr lang="zh-CN" altLang="en-US" dirty="0"/>
          </a:p>
        </p:txBody>
      </p:sp>
      <p:sp>
        <p:nvSpPr>
          <p:cNvPr id="8" name="矩形 7"/>
          <p:cNvSpPr/>
          <p:nvPr/>
        </p:nvSpPr>
        <p:spPr>
          <a:xfrm>
            <a:off x="5133556" y="3352800"/>
            <a:ext cx="3400844" cy="707886"/>
          </a:xfrm>
          <a:prstGeom prst="rect">
            <a:avLst/>
          </a:prstGeom>
        </p:spPr>
        <p:txBody>
          <a:bodyPr wrap="square">
            <a:spAutoFit/>
          </a:bodyPr>
          <a:lstStyle/>
          <a:p>
            <a:r>
              <a:rPr lang="zh-CN" altLang="en-US" dirty="0">
                <a:solidFill>
                  <a:schemeClr val="tx2"/>
                </a:solidFill>
                <a:latin typeface="华文新魏" panose="02010800040101010101" pitchFamily="2" charset="-122"/>
                <a:ea typeface="华文新魏" panose="02010800040101010101" pitchFamily="2" charset="-122"/>
              </a:rPr>
              <a:t>使用字符 串的</a:t>
            </a:r>
            <a:r>
              <a:rPr lang="en-US" altLang="zh-CN" dirty="0">
                <a:solidFill>
                  <a:schemeClr val="tx2"/>
                </a:solidFill>
                <a:latin typeface="华文新魏" panose="02010800040101010101" pitchFamily="2" charset="-122"/>
                <a:ea typeface="华文新魏" panose="02010800040101010101" pitchFamily="2" charset="-122"/>
              </a:rPr>
              <a:t>replace()</a:t>
            </a:r>
            <a:r>
              <a:rPr lang="zh-CN" altLang="en-US" dirty="0">
                <a:solidFill>
                  <a:schemeClr val="tx2"/>
                </a:solidFill>
                <a:latin typeface="华文新魏" panose="02010800040101010101" pitchFamily="2" charset="-122"/>
                <a:ea typeface="华文新魏" panose="02010800040101010101" pitchFamily="2" charset="-122"/>
              </a:rPr>
              <a:t>方法将其去掉</a:t>
            </a:r>
            <a:endParaRPr lang="zh-CN" altLang="en-US" dirty="0"/>
          </a:p>
        </p:txBody>
      </p:sp>
      <p:pic>
        <p:nvPicPr>
          <p:cNvPr id="4" name="图片 3"/>
          <p:cNvPicPr>
            <a:picLocks noChangeAspect="1"/>
          </p:cNvPicPr>
          <p:nvPr/>
        </p:nvPicPr>
        <p:blipFill>
          <a:blip r:embed="rId4"/>
          <a:stretch>
            <a:fillRect/>
          </a:stretch>
        </p:blipFill>
        <p:spPr>
          <a:xfrm>
            <a:off x="609600" y="5562600"/>
            <a:ext cx="7869634" cy="381000"/>
          </a:xfrm>
          <a:prstGeom prst="rect">
            <a:avLst/>
          </a:prstGeom>
        </p:spPr>
      </p:pic>
      <p:pic>
        <p:nvPicPr>
          <p:cNvPr id="6" name="图片 5"/>
          <p:cNvPicPr>
            <a:picLocks noChangeAspect="1"/>
          </p:cNvPicPr>
          <p:nvPr/>
        </p:nvPicPr>
        <p:blipFill>
          <a:blip r:embed="rId5"/>
          <a:stretch>
            <a:fillRect/>
          </a:stretch>
        </p:blipFill>
        <p:spPr>
          <a:xfrm>
            <a:off x="381000" y="1524000"/>
            <a:ext cx="4534618" cy="2895600"/>
          </a:xfrm>
          <a:prstGeom prst="rect">
            <a:avLst/>
          </a:prstGeom>
        </p:spPr>
      </p:pic>
      <p:sp>
        <p:nvSpPr>
          <p:cNvPr id="9" name="Rectangle 1"/>
          <p:cNvSpPr>
            <a:spLocks noChangeArrowheads="1"/>
          </p:cNvSpPr>
          <p:nvPr/>
        </p:nvSpPr>
        <p:spPr bwMode="auto">
          <a:xfrm>
            <a:off x="228600" y="1143000"/>
            <a:ext cx="3124200"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808080"/>
                </a:solidFill>
                <a:effectLst/>
                <a:latin typeface="宋体" panose="02010600030101010101" pitchFamily="2" charset="-122"/>
                <a:ea typeface="宋体" panose="02010600030101010101" pitchFamily="2" charset="-122"/>
              </a:rPr>
              <a:t>#导入CSV格式数据到列表</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圆角矩形 9"/>
          <p:cNvSpPr/>
          <p:nvPr/>
        </p:nvSpPr>
        <p:spPr bwMode="auto">
          <a:xfrm>
            <a:off x="762000" y="2514600"/>
            <a:ext cx="3733800" cy="457200"/>
          </a:xfrm>
          <a:prstGeom prst="roundRect">
            <a:avLst/>
          </a:prstGeom>
          <a:noFill/>
          <a:ln w="25400">
            <a:solidFill>
              <a:srgbClr val="C00000"/>
            </a:solidFill>
          </a:ln>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24575739"/>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en-US" altLang="zh-CN" sz="4000" b="1" dirty="0">
                <a:solidFill>
                  <a:schemeClr val="bg1"/>
                </a:solidFill>
                <a:ea typeface="宋体" panose="02010600030101010101" pitchFamily="2" charset="-122"/>
              </a:rPr>
              <a:t>CSV</a:t>
            </a:r>
            <a:r>
              <a:rPr lang="zh-CN" altLang="en-US" sz="4000" b="1" dirty="0" smtClean="0">
                <a:solidFill>
                  <a:schemeClr val="bg1"/>
                </a:solidFill>
                <a:ea typeface="宋体" panose="02010600030101010101" pitchFamily="2" charset="-122"/>
              </a:rPr>
              <a:t>数据的表示与读写</a:t>
            </a:r>
            <a:endParaRPr lang="zh-CN" sz="2000" b="1" dirty="0">
              <a:solidFill>
                <a:schemeClr val="bg1"/>
              </a:solidFill>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168876" y="1143000"/>
            <a:ext cx="6781800" cy="5242148"/>
          </a:xfrm>
          <a:prstGeom prst="rect">
            <a:avLst/>
          </a:prstGeom>
        </p:spPr>
      </p:pic>
      <p:sp>
        <p:nvSpPr>
          <p:cNvPr id="6" name="矩形 5"/>
          <p:cNvSpPr/>
          <p:nvPr/>
        </p:nvSpPr>
        <p:spPr>
          <a:xfrm>
            <a:off x="6781800" y="6172200"/>
            <a:ext cx="2060372" cy="400110"/>
          </a:xfrm>
          <a:prstGeom prst="rect">
            <a:avLst/>
          </a:prstGeom>
        </p:spPr>
        <p:txBody>
          <a:bodyPr wrap="none">
            <a:spAutoFit/>
          </a:bodyPr>
          <a:lstStyle/>
          <a:p>
            <a:r>
              <a:rPr lang="zh-CN" altLang="en-US" dirty="0">
                <a:solidFill>
                  <a:srgbClr val="C00000"/>
                </a:solidFill>
              </a:rPr>
              <a:t>7_csv2D_w.py</a:t>
            </a:r>
          </a:p>
        </p:txBody>
      </p:sp>
      <p:pic>
        <p:nvPicPr>
          <p:cNvPr id="2" name="图片 1"/>
          <p:cNvPicPr>
            <a:picLocks noChangeAspect="1"/>
          </p:cNvPicPr>
          <p:nvPr/>
        </p:nvPicPr>
        <p:blipFill>
          <a:blip r:embed="rId4"/>
          <a:stretch>
            <a:fillRect/>
          </a:stretch>
        </p:blipFill>
        <p:spPr>
          <a:xfrm>
            <a:off x="5943600" y="1066800"/>
            <a:ext cx="2987458" cy="1371600"/>
          </a:xfrm>
          <a:prstGeom prst="rect">
            <a:avLst/>
          </a:prstGeom>
        </p:spPr>
      </p:pic>
      <p:pic>
        <p:nvPicPr>
          <p:cNvPr id="3" name="图片 2"/>
          <p:cNvPicPr>
            <a:picLocks noChangeAspect="1"/>
          </p:cNvPicPr>
          <p:nvPr/>
        </p:nvPicPr>
        <p:blipFill>
          <a:blip r:embed="rId5"/>
          <a:stretch>
            <a:fillRect/>
          </a:stretch>
        </p:blipFill>
        <p:spPr>
          <a:xfrm>
            <a:off x="5943600" y="2895600"/>
            <a:ext cx="3028949" cy="1371600"/>
          </a:xfrm>
          <a:prstGeom prst="rect">
            <a:avLst/>
          </a:prstGeom>
        </p:spPr>
      </p:pic>
    </p:spTree>
    <p:extLst>
      <p:ext uri="{BB962C8B-B14F-4D97-AF65-F5344CB8AC3E}">
        <p14:creationId xmlns:p14="http://schemas.microsoft.com/office/powerpoint/2010/main" val="2661383933"/>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solidFill>
            <a:srgbClr val="A50021"/>
          </a:solidFill>
        </p:spPr>
        <p:txBody>
          <a:bodyPr/>
          <a:lstStyle/>
          <a:p>
            <a:pPr algn="ctr">
              <a:defRPr/>
            </a:pPr>
            <a:r>
              <a:rPr lang="en-US" dirty="0" smtClean="0">
                <a:solidFill>
                  <a:schemeClr val="bg1"/>
                </a:solidFill>
              </a:rPr>
              <a:t>The End</a:t>
            </a:r>
          </a:p>
        </p:txBody>
      </p:sp>
      <p:sp>
        <p:nvSpPr>
          <p:cNvPr id="52227" name="灯片编号占位符 2"/>
          <p:cNvSpPr>
            <a:spLocks noGrp="1"/>
          </p:cNvSpPr>
          <p:nvPr>
            <p:ph type="sldNum" sz="quarter" idx="10"/>
          </p:nvPr>
        </p:nvSpPr>
        <p:spPr>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pitchFamily="34"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pitchFamily="34"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pitchFamily="34"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pitchFamily="34"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pitchFamily="34" charset="0"/>
              </a:defRPr>
            </a:lvl9pPr>
          </a:lstStyle>
          <a:p>
            <a:pPr eaLnBrk="1" hangingPunct="1">
              <a:spcBef>
                <a:spcPct val="0"/>
              </a:spcBef>
              <a:buClrTx/>
              <a:buSzTx/>
              <a:buFont typeface="Arial" pitchFamily="34" charset="0"/>
              <a:buNone/>
            </a:pPr>
            <a:fld id="{3145089F-65E1-413F-8807-596599D4B5FD}" type="slidenum">
              <a:rPr lang="en-US" altLang="zh-CN" sz="1200" smtClean="0">
                <a:solidFill>
                  <a:schemeClr val="bg1"/>
                </a:solidFill>
              </a:rPr>
              <a:pPr eaLnBrk="1" hangingPunct="1">
                <a:spcBef>
                  <a:spcPct val="0"/>
                </a:spcBef>
                <a:buClrTx/>
                <a:buSzTx/>
                <a:buFont typeface="Arial" pitchFamily="34" charset="0"/>
                <a:buNone/>
              </a:pPr>
              <a:t>79</a:t>
            </a:fld>
            <a:endParaRPr lang="en-US" altLang="zh-CN" sz="1200" smtClean="0">
              <a:solidFill>
                <a:schemeClr val="bg1"/>
              </a:solidFill>
            </a:endParaRPr>
          </a:p>
        </p:txBody>
      </p:sp>
    </p:spTree>
    <p:extLst>
      <p:ext uri="{BB962C8B-B14F-4D97-AF65-F5344CB8AC3E}">
        <p14:creationId xmlns:p14="http://schemas.microsoft.com/office/powerpoint/2010/main" val="240993597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a:t>
            </a:r>
            <a:r>
              <a:rPr lang="zh-CN" altLang="en-US" dirty="0" smtClean="0"/>
              <a:t>模块</a:t>
            </a:r>
            <a:r>
              <a:rPr lang="en-US" altLang="zh-CN" dirty="0" smtClean="0"/>
              <a:t>—</a:t>
            </a:r>
            <a:r>
              <a:rPr lang="zh-CN" altLang="en-US" dirty="0"/>
              <a:t>贪婪</a:t>
            </a:r>
            <a:r>
              <a:rPr lang="zh-CN" altLang="en-US" dirty="0" smtClean="0"/>
              <a:t>与非贪婪匹配</a:t>
            </a:r>
            <a:endParaRPr lang="zh-CN" altLang="en-US" dirty="0"/>
          </a:p>
        </p:txBody>
      </p:sp>
      <p:sp>
        <p:nvSpPr>
          <p:cNvPr id="3" name="矩形 2"/>
          <p:cNvSpPr/>
          <p:nvPr/>
        </p:nvSpPr>
        <p:spPr>
          <a:xfrm>
            <a:off x="457200" y="1371600"/>
            <a:ext cx="7162800" cy="4093428"/>
          </a:xfrm>
          <a:prstGeom prst="rect">
            <a:avLst/>
          </a:prstGeom>
        </p:spPr>
        <p:txBody>
          <a:bodyPr wrap="square">
            <a:spAutoFit/>
          </a:bodyPr>
          <a:lstStyle/>
          <a:p>
            <a:pPr>
              <a:spcBef>
                <a:spcPts val="600"/>
              </a:spcBef>
              <a:spcAft>
                <a:spcPts val="2400"/>
              </a:spcAft>
            </a:pPr>
            <a:r>
              <a:rPr lang="en-US" altLang="zh-CN" dirty="0">
                <a:solidFill>
                  <a:srgbClr val="444444"/>
                </a:solidFill>
                <a:latin typeface="Tahoma" panose="020B0604030504040204" pitchFamily="34" charset="0"/>
              </a:rPr>
              <a:t>1. </a:t>
            </a:r>
            <a:r>
              <a:rPr lang="zh-CN" altLang="en-US" dirty="0">
                <a:solidFill>
                  <a:srgbClr val="444444"/>
                </a:solidFill>
                <a:latin typeface="Tahoma" panose="020B0604030504040204" pitchFamily="34" charset="0"/>
              </a:rPr>
              <a:t>正则表达式中的三组括号把匹配结果分成三组</a:t>
            </a:r>
          </a:p>
          <a:p>
            <a:pPr>
              <a:spcBef>
                <a:spcPts val="600"/>
              </a:spcBef>
              <a:spcAft>
                <a:spcPts val="2400"/>
              </a:spcAft>
              <a:buFont typeface="Arial" panose="020B0604020202020204" pitchFamily="34" charset="0"/>
              <a:buChar char="•"/>
            </a:pPr>
            <a:r>
              <a:rPr lang="zh-CN" altLang="en-US" dirty="0">
                <a:solidFill>
                  <a:srgbClr val="444444"/>
                </a:solidFill>
                <a:latin typeface="Tahoma" panose="020B0604030504040204" pitchFamily="34" charset="0"/>
              </a:rPr>
              <a:t> </a:t>
            </a:r>
            <a:r>
              <a:rPr lang="en-US" altLang="zh-CN" dirty="0" err="1">
                <a:solidFill>
                  <a:srgbClr val="444444"/>
                </a:solidFill>
                <a:latin typeface="Tahoma" panose="020B0604030504040204" pitchFamily="34" charset="0"/>
              </a:rPr>
              <a:t>m.group</a:t>
            </a:r>
            <a:r>
              <a:rPr lang="en-US" altLang="zh-CN" dirty="0">
                <a:solidFill>
                  <a:srgbClr val="444444"/>
                </a:solidFill>
                <a:latin typeface="Tahoma" panose="020B0604030504040204" pitchFamily="34" charset="0"/>
              </a:rPr>
              <a:t>() == </a:t>
            </a:r>
            <a:r>
              <a:rPr lang="en-US" altLang="zh-CN" dirty="0" err="1">
                <a:solidFill>
                  <a:srgbClr val="444444"/>
                </a:solidFill>
                <a:latin typeface="Tahoma" panose="020B0604030504040204" pitchFamily="34" charset="0"/>
              </a:rPr>
              <a:t>m.group</a:t>
            </a:r>
            <a:r>
              <a:rPr lang="en-US" altLang="zh-CN" dirty="0">
                <a:solidFill>
                  <a:srgbClr val="444444"/>
                </a:solidFill>
                <a:latin typeface="Tahoma" panose="020B0604030504040204" pitchFamily="34" charset="0"/>
              </a:rPr>
              <a:t>(0) == </a:t>
            </a:r>
            <a:r>
              <a:rPr lang="zh-CN" altLang="en-US" dirty="0">
                <a:solidFill>
                  <a:srgbClr val="444444"/>
                </a:solidFill>
                <a:latin typeface="Tahoma" panose="020B0604030504040204" pitchFamily="34" charset="0"/>
              </a:rPr>
              <a:t>所有匹配的字符</a:t>
            </a:r>
            <a:r>
              <a:rPr lang="en-US" altLang="zh-CN" dirty="0">
                <a:solidFill>
                  <a:srgbClr val="444444"/>
                </a:solidFill>
                <a:latin typeface="Tahoma" panose="020B0604030504040204" pitchFamily="34" charset="0"/>
              </a:rPr>
              <a:t>(</a:t>
            </a:r>
            <a:r>
              <a:rPr lang="zh-CN" altLang="en-US" dirty="0">
                <a:solidFill>
                  <a:srgbClr val="444444"/>
                </a:solidFill>
                <a:latin typeface="Tahoma" panose="020B0604030504040204" pitchFamily="34" charset="0"/>
              </a:rPr>
              <a:t>即匹配正则表达式整体结果</a:t>
            </a:r>
            <a:r>
              <a:rPr lang="en-US" altLang="zh-CN" dirty="0">
                <a:solidFill>
                  <a:srgbClr val="444444"/>
                </a:solidFill>
                <a:latin typeface="Tahoma" panose="020B0604030504040204" pitchFamily="34" charset="0"/>
              </a:rPr>
              <a:t>)</a:t>
            </a:r>
          </a:p>
          <a:p>
            <a:pPr>
              <a:spcBef>
                <a:spcPts val="600"/>
              </a:spcBef>
              <a:spcAft>
                <a:spcPts val="2400"/>
              </a:spcAft>
              <a:buFont typeface="Arial" panose="020B0604020202020204" pitchFamily="34" charset="0"/>
              <a:buChar char="•"/>
            </a:pPr>
            <a:r>
              <a:rPr lang="en-US" altLang="zh-CN" dirty="0">
                <a:solidFill>
                  <a:srgbClr val="444444"/>
                </a:solidFill>
                <a:latin typeface="Tahoma" panose="020B0604030504040204" pitchFamily="34" charset="0"/>
              </a:rPr>
              <a:t> group(1) </a:t>
            </a:r>
            <a:r>
              <a:rPr lang="zh-CN" altLang="en-US" dirty="0">
                <a:solidFill>
                  <a:srgbClr val="444444"/>
                </a:solidFill>
                <a:latin typeface="Tahoma" panose="020B0604030504040204" pitchFamily="34" charset="0"/>
              </a:rPr>
              <a:t>列出第一个括号匹配部分，</a:t>
            </a:r>
            <a:r>
              <a:rPr lang="en-US" altLang="zh-CN" dirty="0">
                <a:solidFill>
                  <a:srgbClr val="444444"/>
                </a:solidFill>
                <a:latin typeface="Tahoma" panose="020B0604030504040204" pitchFamily="34" charset="0"/>
              </a:rPr>
              <a:t>group(2) </a:t>
            </a:r>
            <a:r>
              <a:rPr lang="zh-CN" altLang="en-US" dirty="0">
                <a:solidFill>
                  <a:srgbClr val="444444"/>
                </a:solidFill>
                <a:latin typeface="Tahoma" panose="020B0604030504040204" pitchFamily="34" charset="0"/>
              </a:rPr>
              <a:t>列出第二个括号匹配部分，</a:t>
            </a:r>
            <a:r>
              <a:rPr lang="en-US" altLang="zh-CN" dirty="0">
                <a:solidFill>
                  <a:srgbClr val="444444"/>
                </a:solidFill>
                <a:latin typeface="Tahoma" panose="020B0604030504040204" pitchFamily="34" charset="0"/>
              </a:rPr>
              <a:t>group(3) </a:t>
            </a:r>
            <a:r>
              <a:rPr lang="zh-CN" altLang="en-US" dirty="0">
                <a:solidFill>
                  <a:srgbClr val="444444"/>
                </a:solidFill>
                <a:latin typeface="Tahoma" panose="020B0604030504040204" pitchFamily="34" charset="0"/>
              </a:rPr>
              <a:t>列出第三个括号匹配部分。</a:t>
            </a:r>
          </a:p>
          <a:p>
            <a:pPr>
              <a:spcBef>
                <a:spcPts val="600"/>
              </a:spcBef>
              <a:spcAft>
                <a:spcPts val="2400"/>
              </a:spcAft>
              <a:buFont typeface="Arial" panose="020B0604020202020204" pitchFamily="34" charset="0"/>
              <a:buChar char="•"/>
            </a:pPr>
            <a:r>
              <a:rPr lang="en-US" altLang="zh-CN" dirty="0" err="1">
                <a:solidFill>
                  <a:srgbClr val="444444"/>
                </a:solidFill>
                <a:latin typeface="Tahoma" panose="020B0604030504040204" pitchFamily="34" charset="0"/>
              </a:rPr>
              <a:t>m.groups</a:t>
            </a:r>
            <a:r>
              <a:rPr lang="en-US" altLang="zh-CN" dirty="0">
                <a:solidFill>
                  <a:srgbClr val="444444"/>
                </a:solidFill>
                <a:latin typeface="Tahoma" panose="020B0604030504040204" pitchFamily="34" charset="0"/>
              </a:rPr>
              <a:t>() </a:t>
            </a:r>
            <a:r>
              <a:rPr lang="zh-CN" altLang="en-US" dirty="0">
                <a:solidFill>
                  <a:srgbClr val="444444"/>
                </a:solidFill>
                <a:latin typeface="Tahoma" panose="020B0604030504040204" pitchFamily="34" charset="0"/>
              </a:rPr>
              <a:t>返回所有括号匹配的字符，以</a:t>
            </a:r>
            <a:r>
              <a:rPr lang="en-US" altLang="zh-CN" dirty="0">
                <a:solidFill>
                  <a:srgbClr val="444444"/>
                </a:solidFill>
                <a:latin typeface="Tahoma" panose="020B0604030504040204" pitchFamily="34" charset="0"/>
              </a:rPr>
              <a:t>tuple</a:t>
            </a:r>
            <a:r>
              <a:rPr lang="zh-CN" altLang="en-US" dirty="0">
                <a:solidFill>
                  <a:srgbClr val="444444"/>
                </a:solidFill>
                <a:latin typeface="Tahoma" panose="020B0604030504040204" pitchFamily="34" charset="0"/>
              </a:rPr>
              <a:t>格式。</a:t>
            </a:r>
            <a:r>
              <a:rPr lang="en-US" altLang="zh-CN" dirty="0" err="1">
                <a:solidFill>
                  <a:srgbClr val="444444"/>
                </a:solidFill>
                <a:latin typeface="Tahoma" panose="020B0604030504040204" pitchFamily="34" charset="0"/>
              </a:rPr>
              <a:t>m.groups</a:t>
            </a:r>
            <a:r>
              <a:rPr lang="en-US" altLang="zh-CN" dirty="0">
                <a:solidFill>
                  <a:srgbClr val="444444"/>
                </a:solidFill>
                <a:latin typeface="Tahoma" panose="020B0604030504040204" pitchFamily="34" charset="0"/>
              </a:rPr>
              <a:t>() == (</a:t>
            </a:r>
            <a:r>
              <a:rPr lang="en-US" altLang="zh-CN" dirty="0" err="1">
                <a:solidFill>
                  <a:srgbClr val="444444"/>
                </a:solidFill>
                <a:latin typeface="Tahoma" panose="020B0604030504040204" pitchFamily="34" charset="0"/>
              </a:rPr>
              <a:t>m.group</a:t>
            </a:r>
            <a:r>
              <a:rPr lang="en-US" altLang="zh-CN" dirty="0">
                <a:solidFill>
                  <a:srgbClr val="444444"/>
                </a:solidFill>
                <a:latin typeface="Tahoma" panose="020B0604030504040204" pitchFamily="34" charset="0"/>
              </a:rPr>
              <a:t>(0), </a:t>
            </a:r>
            <a:r>
              <a:rPr lang="en-US" altLang="zh-CN" dirty="0" err="1">
                <a:solidFill>
                  <a:srgbClr val="444444"/>
                </a:solidFill>
                <a:latin typeface="Tahoma" panose="020B0604030504040204" pitchFamily="34" charset="0"/>
              </a:rPr>
              <a:t>m.group</a:t>
            </a:r>
            <a:r>
              <a:rPr lang="en-US" altLang="zh-CN" dirty="0">
                <a:solidFill>
                  <a:srgbClr val="444444"/>
                </a:solidFill>
                <a:latin typeface="Tahoma" panose="020B0604030504040204" pitchFamily="34" charset="0"/>
              </a:rPr>
              <a:t>(1), ...)</a:t>
            </a:r>
          </a:p>
          <a:p>
            <a:pPr>
              <a:spcBef>
                <a:spcPts val="600"/>
              </a:spcBef>
              <a:spcAft>
                <a:spcPts val="2400"/>
              </a:spcAft>
            </a:pPr>
            <a:r>
              <a:rPr lang="en-US" altLang="zh-CN" dirty="0">
                <a:solidFill>
                  <a:srgbClr val="444444"/>
                </a:solidFill>
                <a:latin typeface="Tahoma" panose="020B0604030504040204" pitchFamily="34" charset="0"/>
              </a:rPr>
              <a:t>2. </a:t>
            </a:r>
            <a:r>
              <a:rPr lang="zh-CN" altLang="en-US" dirty="0">
                <a:solidFill>
                  <a:srgbClr val="444444"/>
                </a:solidFill>
                <a:latin typeface="Tahoma" panose="020B0604030504040204" pitchFamily="34" charset="0"/>
              </a:rPr>
              <a:t>没有匹配成功的，</a:t>
            </a:r>
            <a:r>
              <a:rPr lang="en-US" altLang="zh-CN" dirty="0" err="1">
                <a:solidFill>
                  <a:srgbClr val="444444"/>
                </a:solidFill>
                <a:latin typeface="Tahoma" panose="020B0604030504040204" pitchFamily="34" charset="0"/>
              </a:rPr>
              <a:t>re.search</a:t>
            </a:r>
            <a:r>
              <a:rPr lang="zh-CN" altLang="en-US" dirty="0">
                <a:solidFill>
                  <a:srgbClr val="444444"/>
                </a:solidFill>
                <a:latin typeface="Tahoma" panose="020B0604030504040204" pitchFamily="34" charset="0"/>
              </a:rPr>
              <a:t>（）返回</a:t>
            </a:r>
            <a:r>
              <a:rPr lang="en-US" altLang="zh-CN" dirty="0">
                <a:solidFill>
                  <a:srgbClr val="444444"/>
                </a:solidFill>
                <a:latin typeface="Tahoma" panose="020B0604030504040204" pitchFamily="34" charset="0"/>
              </a:rPr>
              <a:t>None</a:t>
            </a:r>
            <a:endParaRPr lang="en-US" altLang="zh-CN" b="0" i="0" dirty="0">
              <a:solidFill>
                <a:srgbClr val="444444"/>
              </a:solidFill>
              <a:effectLst/>
              <a:latin typeface="Tahoma" panose="020B0604030504040204" pitchFamily="34" charset="0"/>
            </a:endParaRPr>
          </a:p>
        </p:txBody>
      </p:sp>
    </p:spTree>
    <p:extLst>
      <p:ext uri="{BB962C8B-B14F-4D97-AF65-F5344CB8AC3E}">
        <p14:creationId xmlns:p14="http://schemas.microsoft.com/office/powerpoint/2010/main" val="3077348633"/>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nvSpPr>
        <p:spPr>
          <a:xfrm>
            <a:off x="152400" y="152400"/>
            <a:ext cx="8853488" cy="838200"/>
          </a:xfrm>
          <a:prstGeom prst="rect">
            <a:avLst/>
          </a:prstGeom>
          <a:solidFill>
            <a:srgbClr val="993300"/>
          </a:solid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mn-ea"/>
              </a:defRPr>
            </a:lvl5pPr>
          </a:lstStyle>
          <a:p>
            <a:pPr marL="0" lvl="0" indent="0" algn="ctr">
              <a:spcBef>
                <a:spcPct val="0"/>
              </a:spcBef>
              <a:buClr>
                <a:srgbClr val="000000"/>
              </a:buClr>
              <a:buNone/>
            </a:pPr>
            <a:r>
              <a:rPr lang="en-US" altLang="zh-CN" sz="4000" b="1" dirty="0" smtClean="0">
                <a:solidFill>
                  <a:schemeClr val="bg1"/>
                </a:solidFill>
                <a:ea typeface="宋体" panose="02010600030101010101" pitchFamily="2" charset="-122"/>
              </a:rPr>
              <a:t>《</a:t>
            </a:r>
            <a:r>
              <a:rPr lang="zh-CN" altLang="en-US" sz="4000" b="1" dirty="0" smtClean="0">
                <a:solidFill>
                  <a:schemeClr val="bg1"/>
                </a:solidFill>
                <a:ea typeface="宋体" panose="02010600030101010101" pitchFamily="2" charset="-122"/>
              </a:rPr>
              <a:t>优秀到不能被忽视</a:t>
            </a:r>
            <a:r>
              <a:rPr lang="en-US" altLang="zh-CN" sz="4000" b="1" dirty="0" smtClean="0">
                <a:solidFill>
                  <a:schemeClr val="bg1"/>
                </a:solidFill>
                <a:ea typeface="宋体" panose="02010600030101010101" pitchFamily="2" charset="-122"/>
              </a:rPr>
              <a:t>》</a:t>
            </a:r>
            <a:endParaRPr lang="zh-CN" sz="2000" b="1" dirty="0">
              <a:solidFill>
                <a:schemeClr val="bg1"/>
              </a:solidFill>
              <a:ea typeface="宋体" panose="02010600030101010101" pitchFamily="2" charset="-122"/>
            </a:endParaRPr>
          </a:p>
        </p:txBody>
      </p:sp>
      <p:sp>
        <p:nvSpPr>
          <p:cNvPr id="7" name="Text Box 6"/>
          <p:cNvSpPr txBox="1">
            <a:spLocks noChangeArrowheads="1"/>
          </p:cNvSpPr>
          <p:nvPr/>
        </p:nvSpPr>
        <p:spPr bwMode="auto">
          <a:xfrm>
            <a:off x="390857" y="1447800"/>
            <a:ext cx="8372143"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
                <a:srgbClr val="FFC000"/>
              </a:buClr>
              <a:buSzPct val="5000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工匠精神</a:t>
            </a:r>
            <a:endParaRPr lang="en-US" altLang="zh-CN" sz="3200" dirty="0" smtClean="0">
              <a:latin typeface="华文新魏" panose="02010800040101010101" pitchFamily="2" charset="-122"/>
              <a:ea typeface="华文新魏" panose="02010800040101010101" pitchFamily="2" charset="-122"/>
            </a:endParaRPr>
          </a:p>
          <a:p>
            <a:pPr eaLnBrk="1" hangingPunct="1">
              <a:spcBef>
                <a:spcPct val="50000"/>
              </a:spcBef>
              <a:buClr>
                <a:srgbClr val="FFC000"/>
              </a:buClr>
              <a:buSzPct val="5000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打磨自己独特的技能</a:t>
            </a:r>
            <a:r>
              <a:rPr lang="en-US" altLang="zh-CN" sz="3200" dirty="0" smtClean="0">
                <a:latin typeface="华文新魏" panose="02010800040101010101" pitchFamily="2" charset="-122"/>
                <a:ea typeface="华文新魏" panose="02010800040101010101" pitchFamily="2" charset="-122"/>
                <a:sym typeface="Wingdings" panose="05000000000000000000" pitchFamily="2" charset="2"/>
              </a:rPr>
              <a:t></a:t>
            </a:r>
            <a:r>
              <a:rPr lang="zh-CN" altLang="en-US" sz="3200" dirty="0" smtClean="0">
                <a:latin typeface="华文新魏" panose="02010800040101010101" pitchFamily="2" charset="-122"/>
                <a:ea typeface="华文新魏" panose="02010800040101010101" pitchFamily="2" charset="-122"/>
                <a:sym typeface="Wingdings" panose="05000000000000000000" pitchFamily="2" charset="2"/>
              </a:rPr>
              <a:t>刻意练习</a:t>
            </a:r>
            <a:endParaRPr lang="en-US" altLang="zh-CN" sz="3200" dirty="0" smtClean="0">
              <a:latin typeface="华文新魏" panose="02010800040101010101" pitchFamily="2" charset="-122"/>
              <a:ea typeface="华文新魏" panose="02010800040101010101" pitchFamily="2" charset="-122"/>
              <a:sym typeface="Wingdings" panose="05000000000000000000" pitchFamily="2" charset="2"/>
            </a:endParaRPr>
          </a:p>
          <a:p>
            <a:pPr eaLnBrk="1" hangingPunct="1">
              <a:spcBef>
                <a:spcPct val="50000"/>
              </a:spcBef>
              <a:buClr>
                <a:srgbClr val="FFC000"/>
              </a:buClr>
              <a:buSzPct val="5000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sym typeface="Wingdings" panose="05000000000000000000" pitchFamily="2" charset="2"/>
              </a:rPr>
              <a:t>获取资本</a:t>
            </a:r>
            <a:r>
              <a:rPr lang="en-US" altLang="zh-CN" sz="3200" dirty="0" smtClean="0">
                <a:latin typeface="华文新魏" panose="02010800040101010101" pitchFamily="2" charset="-122"/>
                <a:ea typeface="华文新魏" panose="02010800040101010101" pitchFamily="2" charset="-122"/>
                <a:sym typeface="Wingdings" panose="05000000000000000000" pitchFamily="2" charset="2"/>
              </a:rPr>
              <a:t></a:t>
            </a:r>
            <a:r>
              <a:rPr lang="zh-CN" altLang="en-US" sz="3200" dirty="0" smtClean="0">
                <a:latin typeface="华文新魏" panose="02010800040101010101" pitchFamily="2" charset="-122"/>
                <a:ea typeface="华文新魏" panose="02010800040101010101" pitchFamily="2" charset="-122"/>
                <a:sym typeface="Wingdings" panose="05000000000000000000" pitchFamily="2" charset="2"/>
              </a:rPr>
              <a:t>转换为实力</a:t>
            </a:r>
            <a:endParaRPr lang="en-US" altLang="zh-CN" sz="3200" dirty="0" smtClean="0">
              <a:latin typeface="华文新魏" panose="02010800040101010101" pitchFamily="2" charset="-122"/>
              <a:ea typeface="华文新魏" panose="02010800040101010101" pitchFamily="2" charset="-122"/>
            </a:endParaRPr>
          </a:p>
          <a:p>
            <a:pPr eaLnBrk="1" hangingPunct="1">
              <a:spcBef>
                <a:spcPct val="50000"/>
              </a:spcBef>
              <a:buClr>
                <a:srgbClr val="FFC000"/>
              </a:buClr>
              <a:buSzPct val="50000"/>
              <a:buFont typeface="Wingdings" panose="05000000000000000000" pitchFamily="2" charset="2"/>
              <a:buChar char="u"/>
            </a:pPr>
            <a:endParaRPr lang="en-US" altLang="zh-CN" sz="3200" dirty="0">
              <a:latin typeface="华文新魏" panose="02010800040101010101" pitchFamily="2" charset="-122"/>
              <a:ea typeface="华文新魏" panose="02010800040101010101" pitchFamily="2" charset="-122"/>
            </a:endParaRPr>
          </a:p>
        </p:txBody>
      </p:sp>
      <p:sp>
        <p:nvSpPr>
          <p:cNvPr id="8" name="Text Box 6"/>
          <p:cNvSpPr txBox="1">
            <a:spLocks noChangeArrowheads="1"/>
          </p:cNvSpPr>
          <p:nvPr/>
        </p:nvSpPr>
        <p:spPr bwMode="auto">
          <a:xfrm>
            <a:off x="2286000" y="4800600"/>
            <a:ext cx="4091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
                <a:srgbClr val="FFC000"/>
              </a:buClr>
              <a:buSzPct val="50000"/>
              <a:buFont typeface="Wingdings" panose="05000000000000000000" pitchFamily="2" charset="2"/>
              <a:buChar char="u"/>
            </a:pPr>
            <a:r>
              <a:rPr lang="zh-CN" altLang="en-US" sz="3200" dirty="0" smtClean="0">
                <a:latin typeface="华文新魏" panose="02010800040101010101" pitchFamily="2" charset="-122"/>
                <a:ea typeface="华文新魏" panose="02010800040101010101" pitchFamily="2" charset="-122"/>
              </a:rPr>
              <a:t>实验楼</a:t>
            </a:r>
            <a:r>
              <a:rPr lang="en-US" altLang="zh-CN" sz="3200" dirty="0" smtClean="0">
                <a:latin typeface="华文新魏" panose="02010800040101010101" pitchFamily="2" charset="-122"/>
                <a:ea typeface="华文新魏" panose="02010800040101010101" pitchFamily="2" charset="-122"/>
              </a:rPr>
              <a:t>—</a:t>
            </a:r>
            <a:r>
              <a:rPr lang="zh-CN" altLang="en-US" sz="3200" dirty="0" smtClean="0">
                <a:latin typeface="华文新魏" panose="02010800040101010101" pitchFamily="2" charset="-122"/>
                <a:ea typeface="华文新魏" panose="02010800040101010101" pitchFamily="2" charset="-122"/>
              </a:rPr>
              <a:t>项目制</a:t>
            </a:r>
            <a:endParaRPr lang="en-US" altLang="zh-CN"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0419724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re</a:t>
            </a:r>
            <a:r>
              <a:rPr lang="zh-CN" altLang="en-US" dirty="0" smtClean="0"/>
              <a:t>模块</a:t>
            </a:r>
            <a:r>
              <a:rPr lang="en-US" altLang="zh-CN" dirty="0" smtClean="0"/>
              <a:t>—</a:t>
            </a:r>
            <a:r>
              <a:rPr lang="zh-CN" altLang="en-US" dirty="0"/>
              <a:t>贪婪</a:t>
            </a:r>
            <a:r>
              <a:rPr lang="zh-CN" altLang="en-US" dirty="0" smtClean="0"/>
              <a:t>与非贪婪匹配</a:t>
            </a:r>
            <a:endParaRPr lang="zh-CN" altLang="en-US" dirty="0"/>
          </a:p>
        </p:txBody>
      </p:sp>
      <p:sp>
        <p:nvSpPr>
          <p:cNvPr id="3" name="Rectangle 1"/>
          <p:cNvSpPr>
            <a:spLocks noChangeArrowheads="1"/>
          </p:cNvSpPr>
          <p:nvPr/>
        </p:nvSpPr>
        <p:spPr bwMode="auto">
          <a:xfrm>
            <a:off x="304800" y="1066800"/>
            <a:ext cx="85344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宋体" panose="02010600030101010101" pitchFamily="2" charset="-122"/>
              </a:rPr>
              <a:t>re.findall(</a:t>
            </a:r>
            <a:r>
              <a:rPr kumimoji="0" lang="zh-CN" altLang="zh-CN" sz="1600" b="1" i="0" u="none" strike="noStrike" cap="none" normalizeH="0" baseline="0" dirty="0" smtClean="0">
                <a:ln>
                  <a:noFill/>
                </a:ln>
                <a:solidFill>
                  <a:srgbClr val="008080"/>
                </a:solidFill>
                <a:effectLst/>
                <a:latin typeface="宋体" panose="02010600030101010101" pitchFamily="2" charset="-122"/>
              </a:rPr>
              <a:t>"&lt;.+&gt;"</a:t>
            </a:r>
            <a:r>
              <a:rPr kumimoji="0" lang="zh-CN" altLang="zh-CN" sz="1600" b="0" i="0" u="none" strike="noStrike" cap="none" normalizeH="0" baseline="0" dirty="0" smtClean="0">
                <a:ln>
                  <a:noFill/>
                </a:ln>
                <a:solidFill>
                  <a:srgbClr val="000000"/>
                </a:solidFill>
                <a:effectLst/>
                <a:latin typeface="宋体" panose="02010600030101010101" pitchFamily="2" charset="-122"/>
              </a:rPr>
              <a:t>,</a:t>
            </a:r>
            <a:r>
              <a:rPr kumimoji="0" lang="zh-CN" altLang="zh-CN" sz="1600" b="1" i="0" u="none" strike="noStrike" cap="none" normalizeH="0" baseline="0" dirty="0" smtClean="0">
                <a:ln>
                  <a:noFill/>
                </a:ln>
                <a:solidFill>
                  <a:srgbClr val="008080"/>
                </a:solidFill>
                <a:effectLst/>
                <a:latin typeface="宋体" panose="02010600030101010101" pitchFamily="2" charset="-122"/>
              </a:rPr>
              <a:t>"&lt;book&gt;&lt;</a:t>
            </a:r>
            <a:r>
              <a:rPr kumimoji="0" lang="zh-CN" altLang="zh-CN" b="1" i="0" u="none" strike="noStrike" cap="none" normalizeH="0" baseline="0" dirty="0" smtClean="0">
                <a:ln>
                  <a:noFill/>
                </a:ln>
                <a:solidFill>
                  <a:srgbClr val="008080"/>
                </a:solidFill>
                <a:effectLst/>
                <a:latin typeface="宋体" panose="02010600030101010101" pitchFamily="2" charset="-122"/>
              </a:rPr>
              <a:t>title</a:t>
            </a:r>
            <a:r>
              <a:rPr kumimoji="0" lang="zh-CN" altLang="zh-CN" sz="1600" b="1" i="0" u="none" strike="noStrike" cap="none" normalizeH="0" baseline="0" dirty="0" smtClean="0">
                <a:ln>
                  <a:noFill/>
                </a:ln>
                <a:solidFill>
                  <a:srgbClr val="008080"/>
                </a:solidFill>
                <a:effectLst/>
                <a:latin typeface="宋体" panose="02010600030101010101" pitchFamily="2" charset="-122"/>
              </a:rPr>
              <a:t>&gt;Python&lt;/title&gt;&lt;author&gt;Jiang&lt;author&gt;&lt;/book&gt;"</a:t>
            </a:r>
            <a:r>
              <a:rPr kumimoji="0" lang="zh-CN" altLang="zh-CN" sz="1600" b="0" i="0" u="none" strike="noStrike" cap="none" normalizeH="0" baseline="0" dirty="0" smtClean="0">
                <a:ln>
                  <a:noFill/>
                </a:ln>
                <a:solidFill>
                  <a:srgbClr val="000000"/>
                </a:solidFill>
                <a:effectLst/>
                <a:latin typeface="宋体" panose="02010600030101010101" pitchFamily="2" charset="-122"/>
              </a:rPr>
              <a:t>)</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304800" y="1752600"/>
            <a:ext cx="8305800" cy="707886"/>
          </a:xfrm>
          <a:prstGeom prst="rect">
            <a:avLst/>
          </a:prstGeom>
        </p:spPr>
        <p:txBody>
          <a:bodyPr wrap="square">
            <a:spAutoFit/>
          </a:bodyPr>
          <a:lstStyle/>
          <a:p>
            <a:pPr marL="342900" indent="-342900">
              <a:buFont typeface="Arial" panose="020B0604020202020204" pitchFamily="34" charset="0"/>
              <a:buChar char="•"/>
            </a:pPr>
            <a:r>
              <a:rPr lang="zh-CN" altLang="en-US" dirty="0"/>
              <a:t>那么</a:t>
            </a:r>
            <a:r>
              <a:rPr lang="zh-CN" altLang="en-US" dirty="0" smtClean="0"/>
              <a:t>正则表达式</a:t>
            </a:r>
            <a:r>
              <a:rPr lang="en-US" altLang="zh-CN" b="1" dirty="0" smtClean="0">
                <a:solidFill>
                  <a:srgbClr val="C00000"/>
                </a:solidFill>
              </a:rPr>
              <a:t>“&lt;.+&gt;”</a:t>
            </a:r>
            <a:r>
              <a:rPr lang="en-US" altLang="zh-CN" dirty="0" smtClean="0"/>
              <a:t>,</a:t>
            </a:r>
            <a:r>
              <a:rPr lang="zh-CN" altLang="en-US" dirty="0"/>
              <a:t>以</a:t>
            </a:r>
            <a:r>
              <a:rPr lang="en-US" altLang="zh-CN" dirty="0"/>
              <a:t>&lt;</a:t>
            </a:r>
            <a:r>
              <a:rPr lang="zh-CN" altLang="en-US" dirty="0"/>
              <a:t>开始，紧跟着一个或多个字符，以</a:t>
            </a:r>
            <a:r>
              <a:rPr lang="en-US" altLang="zh-CN" dirty="0"/>
              <a:t>&gt;</a:t>
            </a:r>
            <a:r>
              <a:rPr lang="zh-CN" altLang="en-US" dirty="0" smtClean="0"/>
              <a:t>结束，即</a:t>
            </a:r>
            <a:r>
              <a:rPr lang="en-US" altLang="zh-CN" dirty="0"/>
              <a:t>XML</a:t>
            </a:r>
            <a:r>
              <a:rPr lang="zh-CN" altLang="en-US" dirty="0"/>
              <a:t>的开始或结束</a:t>
            </a:r>
            <a:r>
              <a:rPr lang="zh-CN" altLang="en-US" dirty="0" smtClean="0"/>
              <a:t>字符，但</a:t>
            </a:r>
            <a:r>
              <a:rPr lang="zh-CN" altLang="en-US" dirty="0"/>
              <a:t>结果并不是“</a:t>
            </a:r>
            <a:r>
              <a:rPr lang="en-US" altLang="zh-CN" dirty="0"/>
              <a:t>&lt;book&gt;” </a:t>
            </a:r>
            <a:r>
              <a:rPr lang="zh-CN" altLang="en-US" dirty="0" smtClean="0"/>
              <a:t>。</a:t>
            </a:r>
            <a:endParaRPr lang="en-US" altLang="zh-CN" dirty="0"/>
          </a:p>
        </p:txBody>
      </p:sp>
      <p:sp>
        <p:nvSpPr>
          <p:cNvPr id="6" name="矩形 5"/>
          <p:cNvSpPr/>
          <p:nvPr/>
        </p:nvSpPr>
        <p:spPr>
          <a:xfrm>
            <a:off x="304800" y="2667000"/>
            <a:ext cx="8458200" cy="3170099"/>
          </a:xfrm>
          <a:prstGeom prst="rect">
            <a:avLst/>
          </a:prstGeom>
        </p:spPr>
        <p:txBody>
          <a:bodyPr wrap="square">
            <a:spAutoFit/>
          </a:bodyPr>
          <a:lstStyle/>
          <a:p>
            <a:pPr marL="342900" indent="-342900">
              <a:buFont typeface="Arial" panose="020B0604020202020204" pitchFamily="34" charset="0"/>
              <a:buChar char="•"/>
            </a:pPr>
            <a:r>
              <a:rPr lang="en-US" altLang="zh-CN" dirty="0" smtClean="0"/>
              <a:t>“&lt;.+&gt;”</a:t>
            </a:r>
            <a:r>
              <a:rPr lang="zh-CN" altLang="en-US" dirty="0" smtClean="0"/>
              <a:t>，</a:t>
            </a:r>
            <a:r>
              <a:rPr lang="zh-CN" altLang="en-US" dirty="0"/>
              <a:t>第一个字符为普通字符，匹配字符串的第一个</a:t>
            </a:r>
            <a:r>
              <a:rPr lang="en-US" altLang="zh-CN" dirty="0" smtClean="0"/>
              <a:t>&lt;</a:t>
            </a:r>
            <a:r>
              <a:rPr lang="zh-CN" altLang="en-US" dirty="0" smtClean="0"/>
              <a:t>。</a:t>
            </a:r>
            <a:endParaRPr lang="en-US" altLang="zh-CN" dirty="0" smtClean="0"/>
          </a:p>
          <a:p>
            <a:pPr marL="342900" indent="-342900">
              <a:buFont typeface="Arial" panose="020B0604020202020204" pitchFamily="34" charset="0"/>
              <a:buChar char="•"/>
            </a:pPr>
            <a:r>
              <a:rPr lang="zh-CN" altLang="en-US" dirty="0" smtClean="0"/>
              <a:t>“</a:t>
            </a:r>
            <a:r>
              <a:rPr lang="en-US" altLang="zh-CN" dirty="0" smtClean="0"/>
              <a:t>.+”</a:t>
            </a:r>
            <a:r>
              <a:rPr lang="zh-CN" altLang="en-US" dirty="0"/>
              <a:t>匹配一个或多个字符（换行符除外），即匹配字符</a:t>
            </a:r>
            <a:r>
              <a:rPr lang="en-US" altLang="zh-CN" dirty="0"/>
              <a:t>b</a:t>
            </a:r>
            <a:r>
              <a:rPr lang="zh-CN" altLang="en-US" dirty="0"/>
              <a:t>并一直匹配其余的字符，直至换行符，匹配失败（</a:t>
            </a:r>
            <a:r>
              <a:rPr lang="en-US" altLang="zh-CN" dirty="0"/>
              <a:t>.</a:t>
            </a:r>
            <a:r>
              <a:rPr lang="zh-CN" altLang="en-US" dirty="0"/>
              <a:t>不匹配换行符）</a:t>
            </a:r>
            <a:r>
              <a:rPr lang="zh-CN" altLang="en-US" dirty="0" smtClean="0"/>
              <a:t>。于是</a:t>
            </a:r>
            <a:r>
              <a:rPr lang="zh-CN" altLang="en-US" dirty="0"/>
              <a:t>算法开始匹配下一个</a:t>
            </a:r>
            <a:r>
              <a:rPr lang="en-US" altLang="zh-CN" dirty="0"/>
              <a:t>&gt;</a:t>
            </a:r>
            <a:r>
              <a:rPr lang="zh-CN" altLang="en-US" dirty="0"/>
              <a:t>进行</a:t>
            </a:r>
            <a:r>
              <a:rPr lang="zh-CN" altLang="en-US" dirty="0" smtClean="0"/>
              <a:t>匹配。 </a:t>
            </a:r>
            <a:endParaRPr lang="zh-CN" altLang="en-US" dirty="0"/>
          </a:p>
          <a:p>
            <a:pPr marL="342900" indent="-342900">
              <a:buFont typeface="Arial" panose="020B0604020202020204" pitchFamily="34" charset="0"/>
              <a:buChar char="•"/>
            </a:pPr>
            <a:r>
              <a:rPr lang="zh-CN" altLang="en-US" dirty="0"/>
              <a:t>算法试图将</a:t>
            </a:r>
            <a:r>
              <a:rPr lang="en-US" altLang="zh-CN" dirty="0"/>
              <a:t>&gt;</a:t>
            </a:r>
            <a:r>
              <a:rPr lang="zh-CN" altLang="en-US" dirty="0"/>
              <a:t>与换行符进行匹配，结果失败了，于是算法开始回溯，直到</a:t>
            </a:r>
            <a:r>
              <a:rPr lang="en-US" altLang="zh-CN" dirty="0"/>
              <a:t>"&lt;.+"</a:t>
            </a:r>
            <a:r>
              <a:rPr lang="zh-CN" altLang="en-US" dirty="0"/>
              <a:t>匹配“</a:t>
            </a:r>
            <a:r>
              <a:rPr lang="en-US" altLang="zh-CN" dirty="0"/>
              <a:t>&lt;book&gt;&lt;title&gt;Python&lt;/title&gt;&lt;author&gt;Jiang&lt;author&gt;&lt;/book”,</a:t>
            </a:r>
            <a:r>
              <a:rPr lang="zh-CN" altLang="en-US" dirty="0"/>
              <a:t>则</a:t>
            </a:r>
            <a:r>
              <a:rPr lang="en-US" altLang="zh-CN" dirty="0"/>
              <a:t>&gt;</a:t>
            </a:r>
            <a:r>
              <a:rPr lang="zh-CN" altLang="en-US" dirty="0"/>
              <a:t>与</a:t>
            </a:r>
            <a:r>
              <a:rPr lang="en-US" altLang="zh-CN" dirty="0"/>
              <a:t>&gt;</a:t>
            </a:r>
            <a:r>
              <a:rPr lang="zh-CN" altLang="en-US" dirty="0"/>
              <a:t>匹配，于是算法找到了一个匹配，就是</a:t>
            </a:r>
            <a:r>
              <a:rPr lang="en-US" altLang="zh-CN" dirty="0"/>
              <a:t>&lt;book&gt;&lt;title&gt;Python&lt;/title&gt;&lt;author&gt;Jiang&lt;author&gt;&lt;/book&gt;“”</a:t>
            </a:r>
          </a:p>
        </p:txBody>
      </p:sp>
      <p:sp>
        <p:nvSpPr>
          <p:cNvPr id="8" name="矩形 7"/>
          <p:cNvSpPr/>
          <p:nvPr/>
        </p:nvSpPr>
        <p:spPr>
          <a:xfrm>
            <a:off x="304800" y="5943600"/>
            <a:ext cx="5404043" cy="400110"/>
          </a:xfrm>
          <a:prstGeom prst="rect">
            <a:avLst/>
          </a:prstGeom>
        </p:spPr>
        <p:txBody>
          <a:bodyPr wrap="none">
            <a:spAutoFit/>
          </a:bodyPr>
          <a:lstStyle/>
          <a:p>
            <a:pPr marL="342900" indent="-342900">
              <a:buFont typeface="Arial" panose="020B0604020202020204" pitchFamily="34" charset="0"/>
              <a:buChar char="•"/>
            </a:pPr>
            <a:r>
              <a:rPr lang="zh-CN" altLang="en-US" dirty="0" smtClean="0"/>
              <a:t>贪婪算法是返回</a:t>
            </a:r>
            <a:r>
              <a:rPr lang="zh-CN" altLang="en-US" dirty="0"/>
              <a:t>一个最左边的最长的</a:t>
            </a:r>
            <a:r>
              <a:rPr lang="zh-CN" altLang="en-US" dirty="0" smtClean="0"/>
              <a:t>匹配。</a:t>
            </a:r>
            <a:endParaRPr lang="zh-CN" altLang="en-US" dirty="0"/>
          </a:p>
        </p:txBody>
      </p:sp>
    </p:spTree>
    <p:extLst>
      <p:ext uri="{BB962C8B-B14F-4D97-AF65-F5344CB8AC3E}">
        <p14:creationId xmlns:p14="http://schemas.microsoft.com/office/powerpoint/2010/main" val="73063667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ends">
  <a:themeElements>
    <a:clrScheme name="Blends 8">
      <a:dk1>
        <a:srgbClr val="000000"/>
      </a:dk1>
      <a:lt1>
        <a:srgbClr val="FFFFFF"/>
      </a:lt1>
      <a:dk2>
        <a:srgbClr val="800080"/>
      </a:dk2>
      <a:lt2>
        <a:srgbClr val="1C1C1C"/>
      </a:lt2>
      <a:accent1>
        <a:srgbClr val="777777"/>
      </a:accent1>
      <a:accent2>
        <a:srgbClr val="FFCF01"/>
      </a:accent2>
      <a:accent3>
        <a:srgbClr val="FFFFFF"/>
      </a:accent3>
      <a:accent4>
        <a:srgbClr val="000000"/>
      </a:accent4>
      <a:accent5>
        <a:srgbClr val="BDBDBD"/>
      </a:accent5>
      <a:accent6>
        <a:srgbClr val="E7BB01"/>
      </a:accent6>
      <a:hlink>
        <a:srgbClr val="800080"/>
      </a:hlink>
      <a:folHlink>
        <a:srgbClr val="800080"/>
      </a:folHlink>
    </a:clrScheme>
    <a:fontScheme name="Blends">
      <a:majorFont>
        <a:latin typeface="Verdana"/>
        <a:ea typeface=""/>
        <a:cs typeface="Times New Roman"/>
      </a:majorFont>
      <a:minorFont>
        <a:latin typeface="Verdan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pc="15" dirty="0">
            <a:latin typeface="Arial"/>
            <a:cs typeface="Arial"/>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defRPr kumimoji="0" 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800080"/>
        </a:dk2>
        <a:lt2>
          <a:srgbClr val="1C1C1C"/>
        </a:lt2>
        <a:accent1>
          <a:srgbClr val="777777"/>
        </a:accent1>
        <a:accent2>
          <a:srgbClr val="FFCF01"/>
        </a:accent2>
        <a:accent3>
          <a:srgbClr val="FFFFFF"/>
        </a:accent3>
        <a:accent4>
          <a:srgbClr val="000000"/>
        </a:accent4>
        <a:accent5>
          <a:srgbClr val="BDBDBD"/>
        </a:accent5>
        <a:accent6>
          <a:srgbClr val="E7BB01"/>
        </a:accent6>
        <a:hlink>
          <a:srgbClr val="800080"/>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C:\Programs\MsOffice\Templates\Presentation Designs\Straight Edge.pot</Template>
  <TotalTime>24913</TotalTime>
  <Words>4678</Words>
  <Application>Microsoft Office PowerPoint</Application>
  <PresentationFormat>全屏显示(4:3)</PresentationFormat>
  <Paragraphs>606</Paragraphs>
  <Slides>80</Slides>
  <Notes>60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100" baseType="lpstr">
      <vt:lpstr>Adobe 繁黑體 Std B</vt:lpstr>
      <vt:lpstr>Adobe 黑体 Std R</vt:lpstr>
      <vt:lpstr>-apple-system</vt:lpstr>
      <vt:lpstr>Microsoft JhengHei</vt:lpstr>
      <vt:lpstr>黑体</vt:lpstr>
      <vt:lpstr>华文仿宋</vt:lpstr>
      <vt:lpstr>华文新魏</vt:lpstr>
      <vt:lpstr>楷体</vt:lpstr>
      <vt:lpstr>楷体_GB2312</vt:lpstr>
      <vt:lpstr>宋体</vt:lpstr>
      <vt:lpstr>Microsoft YaHei</vt:lpstr>
      <vt:lpstr>Arial</vt:lpstr>
      <vt:lpstr>Calibri</vt:lpstr>
      <vt:lpstr>Courier New</vt:lpstr>
      <vt:lpstr>Tahoma</vt:lpstr>
      <vt:lpstr>Times New Roman</vt:lpstr>
      <vt:lpstr>Verdana</vt:lpstr>
      <vt:lpstr>Wingdings</vt:lpstr>
      <vt:lpstr>Blends</vt:lpstr>
      <vt:lpstr>Microsoft Visio 2003-2010 Drawing</vt:lpstr>
      <vt:lpstr>第11讲：基础编程练习串讲</vt:lpstr>
      <vt:lpstr>有关考试</vt:lpstr>
      <vt:lpstr>有关考试</vt:lpstr>
      <vt:lpstr>有关考试</vt:lpstr>
      <vt:lpstr>除法运算带.0</vt:lpstr>
      <vt:lpstr>re模块—贪婪与非贪婪匹配</vt:lpstr>
      <vt:lpstr>re模块—贪婪与非贪婪匹配</vt:lpstr>
      <vt:lpstr>re模块—贪婪与非贪婪匹配</vt:lpstr>
      <vt:lpstr>re模块—贪婪与非贪婪匹配</vt:lpstr>
      <vt:lpstr>re模块—贪婪与非贪婪匹配</vt:lpstr>
      <vt:lpstr>re模块</vt:lpstr>
      <vt:lpstr>re模块</vt:lpstr>
      <vt:lpstr>reduce()函数</vt:lpstr>
      <vt:lpstr>filter()函数</vt:lpstr>
      <vt:lpstr>序列（sequence）</vt:lpstr>
      <vt:lpstr>PowerPoint 演示文稿</vt:lpstr>
      <vt:lpstr>第11讲（1）列表</vt:lpstr>
      <vt:lpstr>PowerPoint 演示文稿</vt:lpstr>
      <vt:lpstr>PowerPoint 演示文稿</vt:lpstr>
      <vt:lpstr>PowerPoint 演示文稿</vt:lpstr>
      <vt:lpstr>PowerPoint 演示文稿</vt:lpstr>
      <vt:lpstr>PowerPoint 演示文稿</vt:lpstr>
      <vt:lpstr>PowerPoint 演示文稿</vt:lpstr>
      <vt:lpstr>列表解析式及基本操作</vt:lpstr>
      <vt:lpstr>练习题</vt:lpstr>
      <vt:lpstr>练习题</vt:lpstr>
      <vt:lpstr>PowerPoint 演示文稿</vt:lpstr>
      <vt:lpstr>练习题</vt:lpstr>
      <vt:lpstr>练习题</vt:lpstr>
      <vt:lpstr>练习题</vt:lpstr>
      <vt:lpstr>练习题</vt:lpstr>
      <vt:lpstr>练习题</vt:lpstr>
      <vt:lpstr>第11讲（2）字符串</vt:lpstr>
      <vt:lpstr>字符串的基本操作</vt:lpstr>
      <vt:lpstr>内置的字符串处理函数</vt:lpstr>
      <vt:lpstr>内置的字符串处理方法</vt:lpstr>
      <vt:lpstr>PowerPoint 演示文稿</vt:lpstr>
      <vt:lpstr>练习题</vt:lpstr>
      <vt:lpstr>练习题</vt:lpstr>
      <vt:lpstr>练习题</vt:lpstr>
      <vt:lpstr>练习题</vt:lpstr>
      <vt:lpstr>字符串的操作</vt:lpstr>
      <vt:lpstr>练习题</vt:lpstr>
      <vt:lpstr>第11讲（3）字典</vt:lpstr>
      <vt:lpstr>组合数据类型</vt:lpstr>
      <vt:lpstr>字典—映射类型</vt:lpstr>
      <vt:lpstr>字典的基本操作</vt:lpstr>
      <vt:lpstr>练习题</vt:lpstr>
      <vt:lpstr>练习题8</vt:lpstr>
      <vt:lpstr>获取字典中所有的键、值以及键/值对</vt:lpstr>
      <vt:lpstr>练习题</vt:lpstr>
      <vt:lpstr>练习题</vt:lpstr>
      <vt:lpstr>集合和字典常用共有操作</vt:lpstr>
      <vt:lpstr>练习题</vt:lpstr>
      <vt:lpstr>第11讲（4）集合</vt:lpstr>
      <vt:lpstr>集合的基本操作符</vt:lpstr>
      <vt:lpstr>集合的基本操作</vt:lpstr>
      <vt:lpstr>集合的基本操作函数</vt:lpstr>
      <vt:lpstr>实例4:统计短文中单词频度</vt:lpstr>
      <vt:lpstr>统计元素出现频度</vt:lpstr>
      <vt:lpstr>random主要方法</vt:lpstr>
      <vt:lpstr>random主要方法</vt:lpstr>
      <vt:lpstr>random主要方法</vt:lpstr>
      <vt:lpstr>random</vt:lpstr>
      <vt:lpstr>第11讲（5）函数参数</vt:lpstr>
      <vt:lpstr>形参与实参</vt:lpstr>
      <vt:lpstr>默认参数</vt:lpstr>
      <vt:lpstr>默认值参数</vt:lpstr>
      <vt:lpstr>关键字参数</vt:lpstr>
      <vt:lpstr>可变参数</vt:lpstr>
      <vt:lpstr>可变参数</vt:lpstr>
      <vt:lpstr>可变参数</vt:lpstr>
      <vt:lpstr>可变参数</vt:lpstr>
      <vt:lpstr>第11讲（6）文件的读取与写入</vt:lpstr>
      <vt:lpstr>PowerPoint 演示文稿</vt:lpstr>
      <vt:lpstr>PowerPoint 演示文稿</vt:lpstr>
      <vt:lpstr>PowerPoint 演示文稿</vt:lpstr>
      <vt:lpstr>PowerPoint 演示文稿</vt:lpstr>
      <vt:lpstr>The End</vt:lpstr>
      <vt:lpstr>PowerPoint 演示文稿</vt:lpstr>
    </vt:vector>
  </TitlesOfParts>
  <Company>University of Washington, CS 4 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with Python</dc:title>
  <dc:creator>Marty Stepp</dc:creator>
  <cp:lastModifiedBy>admin</cp:lastModifiedBy>
  <cp:revision>2682</cp:revision>
  <cp:lastPrinted>2009-04-22T19:24:00Z</cp:lastPrinted>
  <dcterms:created xsi:type="dcterms:W3CDTF">2009-04-22T19:24:00Z</dcterms:created>
  <dcterms:modified xsi:type="dcterms:W3CDTF">2018-12-20T05:10:14Z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