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256" r:id="rId2"/>
    <p:sldId id="987" r:id="rId3"/>
    <p:sldId id="989" r:id="rId4"/>
    <p:sldId id="876" r:id="rId5"/>
    <p:sldId id="946" r:id="rId6"/>
    <p:sldId id="978" r:id="rId7"/>
    <p:sldId id="979" r:id="rId8"/>
    <p:sldId id="882" r:id="rId9"/>
    <p:sldId id="884" r:id="rId10"/>
    <p:sldId id="885" r:id="rId11"/>
    <p:sldId id="887" r:id="rId12"/>
    <p:sldId id="888" r:id="rId13"/>
    <p:sldId id="890" r:id="rId14"/>
    <p:sldId id="990" r:id="rId15"/>
    <p:sldId id="893" r:id="rId16"/>
    <p:sldId id="951" r:id="rId17"/>
    <p:sldId id="906" r:id="rId18"/>
    <p:sldId id="908" r:id="rId19"/>
    <p:sldId id="991" r:id="rId20"/>
    <p:sldId id="912" r:id="rId21"/>
    <p:sldId id="914" r:id="rId22"/>
    <p:sldId id="917" r:id="rId23"/>
    <p:sldId id="984" r:id="rId24"/>
    <p:sldId id="960" r:id="rId25"/>
    <p:sldId id="919" r:id="rId26"/>
    <p:sldId id="956" r:id="rId27"/>
    <p:sldId id="961" r:id="rId28"/>
    <p:sldId id="928" r:id="rId29"/>
    <p:sldId id="929" r:id="rId30"/>
    <p:sldId id="957" r:id="rId31"/>
    <p:sldId id="985" r:id="rId32"/>
    <p:sldId id="986" r:id="rId33"/>
    <p:sldId id="962" r:id="rId34"/>
    <p:sldId id="932" r:id="rId35"/>
    <p:sldId id="958" r:id="rId36"/>
    <p:sldId id="964" r:id="rId37"/>
    <p:sldId id="992" r:id="rId38"/>
    <p:sldId id="936" r:id="rId39"/>
    <p:sldId id="939" r:id="rId40"/>
    <p:sldId id="941" r:id="rId41"/>
    <p:sldId id="78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008080"/>
    <a:srgbClr val="006600"/>
    <a:srgbClr val="800000"/>
    <a:srgbClr val="808080"/>
    <a:srgbClr val="404040"/>
    <a:srgbClr val="003399"/>
    <a:srgbClr val="336699"/>
    <a:srgbClr val="800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84978" autoAdjust="0"/>
  </p:normalViewPr>
  <p:slideViewPr>
    <p:cSldViewPr>
      <p:cViewPr varScale="1">
        <p:scale>
          <a:sx n="59" d="100"/>
          <a:sy n="59" d="100"/>
        </p:scale>
        <p:origin x="-16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754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9033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155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第一个编码表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ASCII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在最初的时候，美国人制定了第一张编码表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《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美国标准信息交换码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》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，简称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ASCII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，它总共规定了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128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个符号所对应的数字代号，使用了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7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位二进制的位来表示这些数字。其中包含了英文的大小写字母、数字、标点符号等常用的字符，数字代号从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至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127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ASCII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的表示内容如下：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 – 31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控制符号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32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空格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33-47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常用符号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48-57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数字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58-64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符号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65-90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大写字母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91-96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符号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97-127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小写字母注意，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32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表示空格，虽然我们再纸上写字时，只要手腕动一下，就可以流出一个空格，但是，在计算机上，空格与普通得字符一样也需要用一个编码来表示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33-127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共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95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个编码用来表示符号，数字和英文的大写和小写字母。比如数字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所对应的数字代号为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49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，大写字母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对应的代号为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65, 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小写字母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对应的代号为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97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。所以，我们所写的代码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hello, world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保存在文件中时，实际上是保存了一组数字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104 101 108 108 111 44 32 119 111 114 108 100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。我们在程序中比较英文字符串的大小时，实际上也是比较字符对应的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ASCII 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的编码大小。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0309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661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831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135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76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2678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不能转换成整型，则导致</a:t>
            </a:r>
            <a:r>
              <a:rPr lang="en-US" altLang="zh-CN" dirty="0" err="1" smtClean="0"/>
              <a:t>TypeError</a:t>
            </a:r>
            <a:r>
              <a:rPr lang="zh-CN" altLang="en-US" dirty="0" smtClean="0"/>
              <a:t>，如果对象</a:t>
            </a:r>
            <a:r>
              <a:rPr lang="en-US" altLang="zh-CN" dirty="0" smtClean="0"/>
              <a:t>x</a:t>
            </a:r>
            <a:r>
              <a:rPr lang="zh-CN" altLang="en-US" dirty="0" smtClean="0"/>
              <a:t>转换失败，则导致</a:t>
            </a:r>
            <a:r>
              <a:rPr lang="en-US" altLang="zh-CN" dirty="0" err="1" smtClean="0"/>
              <a:t>ValueError</a:t>
            </a:r>
            <a:r>
              <a:rPr lang="zh-CN" altLang="en-US" dirty="0" smtClean="0"/>
              <a:t>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6432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137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内置的数值运算操作符（共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542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60" dirty="0" smtClean="0">
                <a:latin typeface="Arial"/>
                <a:cs typeface="Arial"/>
              </a:rPr>
              <a:t>P</a:t>
            </a:r>
            <a:r>
              <a:rPr lang="en-US" altLang="zh-CN" sz="1200" spc="-35" dirty="0" smtClean="0">
                <a:latin typeface="Arial"/>
                <a:cs typeface="Arial"/>
              </a:rPr>
              <a:t>y</a:t>
            </a:r>
            <a:r>
              <a:rPr lang="en-US" altLang="zh-CN" sz="1200" spc="180" dirty="0" smtClean="0">
                <a:latin typeface="Arial"/>
                <a:cs typeface="Arial"/>
              </a:rPr>
              <a:t>tho</a:t>
            </a:r>
            <a:r>
              <a:rPr lang="en-US" altLang="zh-CN" sz="1200" spc="220" dirty="0" smtClean="0">
                <a:latin typeface="Arial"/>
                <a:cs typeface="Arial"/>
              </a:rPr>
              <a:t>n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解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释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器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提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供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了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一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些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内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置函</a:t>
            </a:r>
            <a:r>
              <a:rPr lang="zh-CN" altLang="en-US" sz="1200" spc="5" dirty="0" smtClean="0">
                <a:latin typeface="Microsoft JhengHei"/>
                <a:cs typeface="Microsoft JhengHei"/>
              </a:rPr>
              <a:t>数</a:t>
            </a:r>
            <a:r>
              <a:rPr lang="zh-CN" altLang="en-US" sz="1200" spc="-20" dirty="0" smtClean="0">
                <a:latin typeface="Microsoft JhengHei"/>
                <a:cs typeface="Microsoft JhengHei"/>
              </a:rPr>
              <a:t>，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在这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些内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置函</a:t>
            </a:r>
            <a:r>
              <a:rPr lang="zh-CN" altLang="en-US" sz="1200" spc="-25" dirty="0" smtClean="0">
                <a:latin typeface="Microsoft JhengHei"/>
                <a:cs typeface="Microsoft JhengHei"/>
              </a:rPr>
              <a:t> 数之中，有</a:t>
            </a:r>
            <a:r>
              <a:rPr lang="en-US" altLang="zh-CN" sz="1200" spc="75" dirty="0" smtClean="0">
                <a:latin typeface="Arial"/>
                <a:cs typeface="Arial"/>
              </a:rPr>
              <a:t>6</a:t>
            </a:r>
            <a:r>
              <a:rPr lang="zh-CN" altLang="en-US" sz="1200" spc="-30" dirty="0" smtClean="0">
                <a:latin typeface="Microsoft JhengHei"/>
                <a:cs typeface="Microsoft JhengHei"/>
              </a:rPr>
              <a:t>个函数与数值运算相关</a:t>
            </a:r>
            <a:endParaRPr lang="zh-CN" altLang="en-US" sz="1200" dirty="0" smtClean="0">
              <a:latin typeface="Microsoft JhengHei"/>
              <a:cs typeface="Microsoft JhengHei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869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Microsoft JhengHei"/>
                <a:cs typeface="Microsoft JhengHei"/>
              </a:rPr>
              <a:t>数值运算操作符可以隐</a:t>
            </a:r>
            <a:r>
              <a:rPr lang="zh-CN" altLang="en-US" sz="1200" spc="-10" dirty="0" smtClean="0">
                <a:latin typeface="Microsoft JhengHei"/>
                <a:cs typeface="Microsoft JhengHei"/>
              </a:rPr>
              <a:t>式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地转</a:t>
            </a:r>
            <a:r>
              <a:rPr lang="zh-CN" altLang="en-US" sz="1200" spc="-10" dirty="0" smtClean="0">
                <a:latin typeface="Microsoft JhengHei"/>
                <a:cs typeface="Microsoft JhengHei"/>
              </a:rPr>
              <a:t>换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输出</a:t>
            </a:r>
            <a:r>
              <a:rPr lang="zh-CN" altLang="en-US" sz="1200" spc="-10" dirty="0" smtClean="0">
                <a:latin typeface="Microsoft JhengHei"/>
                <a:cs typeface="Microsoft JhengHei"/>
              </a:rPr>
              <a:t>结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果的</a:t>
            </a:r>
            <a:r>
              <a:rPr lang="zh-CN" altLang="en-US" sz="1200" spc="-10" dirty="0" smtClean="0">
                <a:latin typeface="Microsoft JhengHei"/>
                <a:cs typeface="Microsoft JhengHei"/>
              </a:rPr>
              <a:t>数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字类型 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例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如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，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两个</a:t>
            </a:r>
            <a:r>
              <a:rPr lang="zh-CN" altLang="en-US" sz="1200" spc="55" dirty="0" smtClean="0">
                <a:latin typeface="Microsoft JhengHei"/>
                <a:cs typeface="Microsoft JhengHei"/>
              </a:rPr>
              <a:t>整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数</a:t>
            </a:r>
            <a:r>
              <a:rPr lang="zh-CN" altLang="en-US" sz="1200" spc="55" dirty="0" smtClean="0">
                <a:latin typeface="Microsoft JhengHei"/>
                <a:cs typeface="Microsoft JhengHei"/>
              </a:rPr>
              <a:t>采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用运</a:t>
            </a:r>
            <a:r>
              <a:rPr lang="zh-CN" altLang="en-US" sz="1200" spc="55" dirty="0" smtClean="0">
                <a:latin typeface="Microsoft JhengHei"/>
                <a:cs typeface="Microsoft JhengHei"/>
              </a:rPr>
              <a:t>算</a:t>
            </a:r>
            <a:r>
              <a:rPr lang="zh-CN" altLang="en-US" sz="1200" spc="65" dirty="0" smtClean="0">
                <a:latin typeface="Microsoft JhengHei"/>
                <a:cs typeface="Microsoft JhengHei"/>
              </a:rPr>
              <a:t>符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“</a:t>
            </a:r>
            <a:r>
              <a:rPr lang="en-US" altLang="zh-CN" sz="1200" spc="330" dirty="0" smtClean="0">
                <a:latin typeface="Arial"/>
                <a:cs typeface="Arial"/>
              </a:rPr>
              <a:t>/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”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的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除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法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将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可能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输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出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浮</a:t>
            </a:r>
            <a:r>
              <a:rPr lang="zh-CN" altLang="en-US" sz="1200" spc="45" dirty="0" smtClean="0">
                <a:latin typeface="Microsoft JhengHei"/>
                <a:cs typeface="Microsoft JhengHei"/>
              </a:rPr>
              <a:t>点数</a:t>
            </a:r>
            <a:r>
              <a:rPr lang="zh-CN" altLang="en-US" sz="1200" spc="60" dirty="0" smtClean="0">
                <a:latin typeface="Microsoft JhengHei"/>
                <a:cs typeface="Microsoft JhengHei"/>
              </a:rPr>
              <a:t>结</a:t>
            </a:r>
            <a:r>
              <a:rPr lang="zh-CN" altLang="en-US" sz="1200" spc="50" dirty="0" smtClean="0">
                <a:latin typeface="Microsoft JhengHei"/>
                <a:cs typeface="Microsoft JhengHei"/>
              </a:rPr>
              <a:t>果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。 </a:t>
            </a:r>
            <a:r>
              <a:rPr lang="zh-CN" altLang="en-US" sz="1200" spc="10" dirty="0" smtClean="0">
                <a:latin typeface="Microsoft JhengHei"/>
                <a:cs typeface="Microsoft JhengHei"/>
              </a:rPr>
              <a:t>此外，通过内置的数字类型转换函数可以显式地在数字类型之间进 </a:t>
            </a:r>
            <a:r>
              <a:rPr lang="zh-CN" altLang="en-US" sz="1200" spc="0" dirty="0" smtClean="0">
                <a:latin typeface="Microsoft JhengHei"/>
                <a:cs typeface="Microsoft JhengHei"/>
              </a:rPr>
              <a:t>行转换</a:t>
            </a:r>
            <a:endParaRPr lang="zh-CN" altLang="en-US" sz="1200" dirty="0" smtClean="0">
              <a:latin typeface="Microsoft JhengHei"/>
              <a:cs typeface="Microsoft JhengHe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858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9778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CE8C4E-4E2B-4FAA-924F-F78D103AAC5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037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97615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009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4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章 基本数据类型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19" y="370331"/>
            <a:ext cx="1333500" cy="133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331" y="135795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内置的数值运算操作符</a:t>
            </a:r>
          </a:p>
        </p:txBody>
      </p:sp>
      <p:sp>
        <p:nvSpPr>
          <p:cNvPr id="6" name="object 6"/>
          <p:cNvSpPr/>
          <p:nvPr/>
        </p:nvSpPr>
        <p:spPr>
          <a:xfrm>
            <a:off x="1042987" y="2336863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6426" y="2336863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987" y="2659062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6426" y="2659062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2987" y="2981388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6426" y="2981388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2987" y="3303587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426" y="3303587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987" y="3625913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46426" y="3625913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2987" y="3948112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6426" y="3948112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987" y="4270438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6426" y="4270438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987" y="4592637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6426" y="4592637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2987" y="4914963"/>
            <a:ext cx="1603375" cy="322262"/>
          </a:xfrm>
          <a:custGeom>
            <a:avLst/>
            <a:gdLst/>
            <a:ahLst/>
            <a:cxnLst/>
            <a:rect l="l" t="t" r="r" b="b"/>
            <a:pathLst>
              <a:path w="1603375" h="322262">
                <a:moveTo>
                  <a:pt x="0" y="322262"/>
                </a:moveTo>
                <a:lnTo>
                  <a:pt x="1603375" y="322262"/>
                </a:lnTo>
                <a:lnTo>
                  <a:pt x="1603375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6426" y="4914963"/>
            <a:ext cx="4805299" cy="322262"/>
          </a:xfrm>
          <a:custGeom>
            <a:avLst/>
            <a:gdLst/>
            <a:ahLst/>
            <a:cxnLst/>
            <a:rect l="l" t="t" r="r" b="b"/>
            <a:pathLst>
              <a:path w="4805299" h="322262">
                <a:moveTo>
                  <a:pt x="0" y="322262"/>
                </a:moveTo>
                <a:lnTo>
                  <a:pt x="4805299" y="322262"/>
                </a:lnTo>
                <a:lnTo>
                  <a:pt x="4805299" y="0"/>
                </a:lnTo>
                <a:lnTo>
                  <a:pt x="0" y="0"/>
                </a:lnTo>
                <a:lnTo>
                  <a:pt x="0" y="3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9866192"/>
              </p:ext>
            </p:extLst>
          </p:nvPr>
        </p:nvGraphicFramePr>
        <p:xfrm>
          <a:off x="639305" y="1268760"/>
          <a:ext cx="7605103" cy="436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8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6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6334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Adobe 黑体 Std R"/>
                          <a:cs typeface="Adobe 黑体 Std R"/>
                        </a:rPr>
                        <a:t>操作符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Adobe 黑体 Std R"/>
                          <a:cs typeface="Adobe 黑体 Std R"/>
                        </a:rPr>
                        <a:t>描述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+ 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之和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341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之差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之积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34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之商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24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之整数商，即：</a:t>
                      </a:r>
                      <a:r>
                        <a:rPr sz="2400" spc="10" dirty="0" smtClean="0">
                          <a:latin typeface="Adobe 黑体 Std R"/>
                          <a:cs typeface="Adobe 黑体 Std R"/>
                        </a:rPr>
                        <a:t>不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大</a:t>
                      </a:r>
                      <a:r>
                        <a:rPr sz="2400" spc="15" dirty="0" smtClean="0">
                          <a:latin typeface="Adobe 黑体 Std R"/>
                          <a:cs typeface="Adobe 黑体 Std R"/>
                        </a:rPr>
                        <a:t>于</a:t>
                      </a: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1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之</a:t>
                      </a:r>
                      <a:r>
                        <a:rPr sz="2400" spc="10" dirty="0" smtClean="0">
                          <a:latin typeface="Adobe 黑体 Std R"/>
                          <a:cs typeface="Adobe 黑体 Std R"/>
                        </a:rPr>
                        <a:t>商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的最</a:t>
                      </a:r>
                      <a:r>
                        <a:rPr sz="2400" spc="10" dirty="0" smtClean="0">
                          <a:latin typeface="Adobe 黑体 Std R"/>
                          <a:cs typeface="Adobe 黑体 Std R"/>
                        </a:rPr>
                        <a:t>大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整数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3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400" b="1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="1" spc="-5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400" b="1" spc="1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 b="1" dirty="0">
                        <a:solidFill>
                          <a:srgbClr val="C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spc="-1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400" b="1" spc="-20" dirty="0" smtClean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之商的余数，也</a:t>
                      </a:r>
                      <a:r>
                        <a:rPr sz="2400" b="1" spc="1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称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为模</a:t>
                      </a:r>
                      <a:r>
                        <a:rPr sz="2400" b="1" spc="1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运</a:t>
                      </a:r>
                      <a:r>
                        <a:rPr sz="2400" b="1" spc="0" dirty="0" smtClean="0">
                          <a:solidFill>
                            <a:srgbClr val="C00000"/>
                          </a:solidFill>
                          <a:latin typeface="Adobe 黑体 Std R"/>
                          <a:cs typeface="Adobe 黑体 Std R"/>
                        </a:rPr>
                        <a:t>算</a:t>
                      </a:r>
                      <a:endParaRPr sz="2400" b="1" dirty="0">
                        <a:solidFill>
                          <a:srgbClr val="C00000"/>
                        </a:solidFill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Adobe 黑体 Std R"/>
                          <a:cs typeface="Adobe 黑体 Std R"/>
                        </a:rPr>
                        <a:t>的负值，即：</a:t>
                      </a: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spc="1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1)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834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Times New Roman"/>
                          <a:cs typeface="Times New Roman"/>
                        </a:rPr>
                        <a:t>+x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dirty="0" smtClean="0">
                          <a:latin typeface="Adobe 黑体 Std R"/>
                          <a:cs typeface="Adobe 黑体 Std R"/>
                        </a:rPr>
                        <a:t>本身</a:t>
                      </a:r>
                      <a:endParaRPr sz="24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5" dirty="0" smtClean="0">
                          <a:latin typeface="Adobe 黑体 Std R"/>
                          <a:cs typeface="Adobe 黑体 Std R"/>
                        </a:rPr>
                        <a:t>的</a:t>
                      </a:r>
                      <a:r>
                        <a:rPr sz="24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5" dirty="0" smtClean="0">
                          <a:latin typeface="Adobe 黑体 Std R"/>
                          <a:cs typeface="Adobe 黑体 Std R"/>
                        </a:rPr>
                        <a:t>次幂，即：</a:t>
                      </a:r>
                      <a:r>
                        <a:rPr sz="2400" spc="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0" baseline="25641" dirty="0" smtClean="0">
                          <a:latin typeface="Times New Roman"/>
                          <a:cs typeface="Times New Roman"/>
                        </a:rPr>
                        <a:t>y</a:t>
                      </a:r>
                      <a:endParaRPr sz="2400" baseline="2564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48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内置的数值运算函数</a:t>
            </a:r>
          </a:p>
        </p:txBody>
      </p:sp>
      <p:sp>
        <p:nvSpPr>
          <p:cNvPr id="5" name="object 5"/>
          <p:cNvSpPr/>
          <p:nvPr/>
        </p:nvSpPr>
        <p:spPr>
          <a:xfrm>
            <a:off x="1692275" y="3689286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6125" y="3689286"/>
            <a:ext cx="4778375" cy="392112"/>
          </a:xfrm>
          <a:custGeom>
            <a:avLst/>
            <a:gdLst/>
            <a:ahLst/>
            <a:cxnLst/>
            <a:rect l="l" t="t" r="r" b="b"/>
            <a:pathLst>
              <a:path w="4778375" h="392112">
                <a:moveTo>
                  <a:pt x="0" y="392112"/>
                </a:moveTo>
                <a:lnTo>
                  <a:pt x="4778375" y="392112"/>
                </a:lnTo>
                <a:lnTo>
                  <a:pt x="4778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2275" y="4081462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6125" y="4081462"/>
            <a:ext cx="4778375" cy="392112"/>
          </a:xfrm>
          <a:custGeom>
            <a:avLst/>
            <a:gdLst/>
            <a:ahLst/>
            <a:cxnLst/>
            <a:rect l="l" t="t" r="r" b="b"/>
            <a:pathLst>
              <a:path w="4778375" h="392112">
                <a:moveTo>
                  <a:pt x="0" y="392112"/>
                </a:moveTo>
                <a:lnTo>
                  <a:pt x="4778375" y="392112"/>
                </a:lnTo>
                <a:lnTo>
                  <a:pt x="4778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2275" y="4473511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6125" y="4473511"/>
            <a:ext cx="4778375" cy="392112"/>
          </a:xfrm>
          <a:custGeom>
            <a:avLst/>
            <a:gdLst/>
            <a:ahLst/>
            <a:cxnLst/>
            <a:rect l="l" t="t" r="r" b="b"/>
            <a:pathLst>
              <a:path w="4778375" h="392112">
                <a:moveTo>
                  <a:pt x="0" y="392112"/>
                </a:moveTo>
                <a:lnTo>
                  <a:pt x="4778375" y="392112"/>
                </a:lnTo>
                <a:lnTo>
                  <a:pt x="4778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2275" y="4865687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6125" y="4865687"/>
            <a:ext cx="4778375" cy="392112"/>
          </a:xfrm>
          <a:custGeom>
            <a:avLst/>
            <a:gdLst/>
            <a:ahLst/>
            <a:cxnLst/>
            <a:rect l="l" t="t" r="r" b="b"/>
            <a:pathLst>
              <a:path w="4778375" h="392112">
                <a:moveTo>
                  <a:pt x="0" y="392112"/>
                </a:moveTo>
                <a:lnTo>
                  <a:pt x="4778375" y="392112"/>
                </a:lnTo>
                <a:lnTo>
                  <a:pt x="4778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2275" y="5257800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6125" y="5257800"/>
            <a:ext cx="4778375" cy="392112"/>
          </a:xfrm>
          <a:custGeom>
            <a:avLst/>
            <a:gdLst/>
            <a:ahLst/>
            <a:cxnLst/>
            <a:rect l="l" t="t" r="r" b="b"/>
            <a:pathLst>
              <a:path w="4778375" h="392112">
                <a:moveTo>
                  <a:pt x="0" y="392112"/>
                </a:moveTo>
                <a:lnTo>
                  <a:pt x="4778375" y="392112"/>
                </a:lnTo>
                <a:lnTo>
                  <a:pt x="4778375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92275" y="5649912"/>
            <a:ext cx="1593850" cy="392112"/>
          </a:xfrm>
          <a:custGeom>
            <a:avLst/>
            <a:gdLst/>
            <a:ahLst/>
            <a:cxnLst/>
            <a:rect l="l" t="t" r="r" b="b"/>
            <a:pathLst>
              <a:path w="1593850" h="392112">
                <a:moveTo>
                  <a:pt x="0" y="392112"/>
                </a:moveTo>
                <a:lnTo>
                  <a:pt x="1593850" y="392112"/>
                </a:lnTo>
                <a:lnTo>
                  <a:pt x="1593850" y="0"/>
                </a:lnTo>
                <a:lnTo>
                  <a:pt x="0" y="0"/>
                </a:lnTo>
                <a:lnTo>
                  <a:pt x="0" y="392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240039"/>
              </p:ext>
            </p:extLst>
          </p:nvPr>
        </p:nvGraphicFramePr>
        <p:xfrm>
          <a:off x="323528" y="1320934"/>
          <a:ext cx="8092008" cy="431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5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8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5491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函数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描述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49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的绝对值</a:t>
                      </a:r>
                      <a:endParaRPr sz="20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671"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</a:pP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，输出为二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元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组形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式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（也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称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为元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组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类型）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3527"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po</a:t>
                      </a:r>
                      <a:r>
                        <a:rPr sz="20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[,</a:t>
                      </a:r>
                      <a:r>
                        <a:rPr sz="20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[..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表示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该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参数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可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以省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略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，即：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它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与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x**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相同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3527"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[,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])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对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四舍五入，保留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位小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数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。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20" dirty="0" smtClean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返回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四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舍五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入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的整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数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值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3527"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…, 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…,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的最大值，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没有限定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3527"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 …, 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…,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baseline="-21367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的最小值，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没有限定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0286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数字类型的转换</a:t>
            </a:r>
          </a:p>
        </p:txBody>
      </p:sp>
      <p:sp>
        <p:nvSpPr>
          <p:cNvPr id="4" name="object 4"/>
          <p:cNvSpPr/>
          <p:nvPr/>
        </p:nvSpPr>
        <p:spPr>
          <a:xfrm>
            <a:off x="1187450" y="3818946"/>
            <a:ext cx="1485900" cy="330200"/>
          </a:xfrm>
          <a:custGeom>
            <a:avLst/>
            <a:gdLst/>
            <a:ahLst/>
            <a:cxnLst/>
            <a:rect l="l" t="t" r="r" b="b"/>
            <a:pathLst>
              <a:path w="1485900" h="330200">
                <a:moveTo>
                  <a:pt x="0" y="330200"/>
                </a:moveTo>
                <a:lnTo>
                  <a:pt x="1485900" y="330200"/>
                </a:lnTo>
                <a:lnTo>
                  <a:pt x="14859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3350" y="3818946"/>
            <a:ext cx="4454525" cy="330200"/>
          </a:xfrm>
          <a:custGeom>
            <a:avLst/>
            <a:gdLst/>
            <a:ahLst/>
            <a:cxnLst/>
            <a:rect l="l" t="t" r="r" b="b"/>
            <a:pathLst>
              <a:path w="4454525" h="330200">
                <a:moveTo>
                  <a:pt x="0" y="330200"/>
                </a:moveTo>
                <a:lnTo>
                  <a:pt x="4454525" y="330200"/>
                </a:lnTo>
                <a:lnTo>
                  <a:pt x="4454525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450" y="4149146"/>
            <a:ext cx="1485900" cy="330200"/>
          </a:xfrm>
          <a:custGeom>
            <a:avLst/>
            <a:gdLst/>
            <a:ahLst/>
            <a:cxnLst/>
            <a:rect l="l" t="t" r="r" b="b"/>
            <a:pathLst>
              <a:path w="1485900" h="330200">
                <a:moveTo>
                  <a:pt x="0" y="330200"/>
                </a:moveTo>
                <a:lnTo>
                  <a:pt x="1485900" y="330200"/>
                </a:lnTo>
                <a:lnTo>
                  <a:pt x="1485900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3350" y="4149146"/>
            <a:ext cx="4454525" cy="330200"/>
          </a:xfrm>
          <a:custGeom>
            <a:avLst/>
            <a:gdLst/>
            <a:ahLst/>
            <a:cxnLst/>
            <a:rect l="l" t="t" r="r" b="b"/>
            <a:pathLst>
              <a:path w="4454525" h="330200">
                <a:moveTo>
                  <a:pt x="0" y="330200"/>
                </a:moveTo>
                <a:lnTo>
                  <a:pt x="4454525" y="330200"/>
                </a:lnTo>
                <a:lnTo>
                  <a:pt x="4454525" y="0"/>
                </a:lnTo>
                <a:lnTo>
                  <a:pt x="0" y="0"/>
                </a:lnTo>
                <a:lnTo>
                  <a:pt x="0" y="33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450" y="4479282"/>
            <a:ext cx="1485900" cy="661987"/>
          </a:xfrm>
          <a:custGeom>
            <a:avLst/>
            <a:gdLst/>
            <a:ahLst/>
            <a:cxnLst/>
            <a:rect l="l" t="t" r="r" b="b"/>
            <a:pathLst>
              <a:path w="1485900" h="661987">
                <a:moveTo>
                  <a:pt x="0" y="661987"/>
                </a:moveTo>
                <a:lnTo>
                  <a:pt x="1485900" y="661987"/>
                </a:lnTo>
                <a:lnTo>
                  <a:pt x="1485900" y="0"/>
                </a:lnTo>
                <a:lnTo>
                  <a:pt x="0" y="0"/>
                </a:lnTo>
                <a:lnTo>
                  <a:pt x="0" y="661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654127"/>
              </p:ext>
            </p:extLst>
          </p:nvPr>
        </p:nvGraphicFramePr>
        <p:xfrm>
          <a:off x="162407" y="1156750"/>
          <a:ext cx="8298026" cy="2555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39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94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函数</a:t>
                      </a:r>
                      <a:endParaRPr sz="20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描述</a:t>
                      </a:r>
                      <a:endParaRPr sz="20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t(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将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转换为整数，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可以是浮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点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数或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字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符串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28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loat(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Adobe 黑体 Std R"/>
                          <a:cs typeface="Adobe 黑体 Std R"/>
                        </a:rPr>
                        <a:t>将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转换为浮点数，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可以是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整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数或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字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符串</a:t>
                      </a:r>
                      <a:endParaRPr sz="20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6215"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2000" spc="-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(re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])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marR="68580">
                        <a:lnSpc>
                          <a:spcPct val="150000"/>
                        </a:lnSpc>
                      </a:pP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生成一个复数，实部为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2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虚部为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20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1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可</a:t>
                      </a:r>
                      <a:r>
                        <a:rPr sz="2000" spc="20" dirty="0" smtClean="0">
                          <a:latin typeface="Adobe 黑体 Std R"/>
                          <a:cs typeface="Adobe 黑体 Std R"/>
                        </a:rPr>
                        <a:t>以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是整</a:t>
                      </a:r>
                      <a:r>
                        <a:rPr sz="2000" spc="15" dirty="0" smtClean="0">
                          <a:latin typeface="Adobe 黑体 Std R"/>
                          <a:cs typeface="Adobe 黑体 Std R"/>
                        </a:rPr>
                        <a:t>数</a:t>
                      </a:r>
                      <a:r>
                        <a:rPr sz="2000" spc="20" dirty="0" smtClean="0">
                          <a:latin typeface="Adobe 黑体 Std R"/>
                          <a:cs typeface="Adobe 黑体 Std R"/>
                        </a:rPr>
                        <a:t>、</a:t>
                      </a:r>
                      <a:r>
                        <a:rPr sz="2000" spc="10" dirty="0" smtClean="0">
                          <a:latin typeface="Adobe 黑体 Std R"/>
                          <a:cs typeface="Adobe 黑体 Std R"/>
                        </a:rPr>
                        <a:t>浮点数或字符串，</a:t>
                      </a:r>
                      <a:r>
                        <a:rPr sz="2000" spc="1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5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0" dirty="0" smtClean="0">
                          <a:latin typeface="Adobe 黑体 Std R"/>
                          <a:cs typeface="Adobe 黑体 Std R"/>
                        </a:rPr>
                        <a:t>可 以是整数或浮点数但不能为字符串</a:t>
                      </a:r>
                      <a:endParaRPr sz="20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96726" y="4469922"/>
            <a:ext cx="50405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pc="195" dirty="0" err="1" smtClean="0">
                <a:latin typeface="Arial"/>
                <a:cs typeface="Arial"/>
              </a:rPr>
              <a:t>in</a:t>
            </a:r>
            <a:r>
              <a:rPr lang="en-US" altLang="zh-CN" spc="145" dirty="0" err="1" smtClean="0">
                <a:latin typeface="Arial"/>
                <a:cs typeface="Arial"/>
              </a:rPr>
              <a:t>t</a:t>
            </a:r>
            <a:r>
              <a:rPr lang="en-US" altLang="zh-CN" dirty="0" smtClean="0">
                <a:latin typeface="Arial"/>
                <a:cs typeface="Arial"/>
              </a:rPr>
              <a:t>(</a:t>
            </a:r>
            <a:r>
              <a:rPr lang="en-US" altLang="zh-CN" spc="75" dirty="0" smtClean="0">
                <a:latin typeface="Arial"/>
                <a:cs typeface="Arial"/>
              </a:rPr>
              <a:t>4</a:t>
            </a:r>
            <a:r>
              <a:rPr lang="en-US" altLang="zh-CN" spc="-114" dirty="0" smtClean="0">
                <a:latin typeface="Arial"/>
                <a:cs typeface="Arial"/>
              </a:rPr>
              <a:t>.</a:t>
            </a:r>
            <a:r>
              <a:rPr lang="en-US" altLang="zh-CN" spc="75" dirty="0" smtClean="0">
                <a:latin typeface="Arial"/>
                <a:cs typeface="Arial"/>
              </a:rPr>
              <a:t>5</a:t>
            </a:r>
            <a:r>
              <a:rPr lang="en-US" altLang="zh-CN" spc="75" dirty="0">
                <a:latin typeface="Arial"/>
                <a:cs typeface="Arial"/>
              </a:rPr>
              <a:t>)</a:t>
            </a:r>
            <a:r>
              <a:rPr lang="en-US" altLang="zh-CN" spc="35" dirty="0">
                <a:latin typeface="Arial"/>
                <a:cs typeface="Arial"/>
              </a:rPr>
              <a:t> </a:t>
            </a:r>
            <a:r>
              <a:rPr lang="en-US" altLang="zh-CN" spc="425" dirty="0">
                <a:latin typeface="Arial"/>
                <a:cs typeface="Arial"/>
              </a:rPr>
              <a:t>=</a:t>
            </a:r>
            <a:r>
              <a:rPr lang="en-US" altLang="zh-CN" spc="35" dirty="0">
                <a:latin typeface="Arial"/>
                <a:cs typeface="Arial"/>
              </a:rPr>
              <a:t> </a:t>
            </a:r>
            <a:r>
              <a:rPr lang="en-US" altLang="zh-CN" spc="75" dirty="0">
                <a:latin typeface="Arial"/>
                <a:cs typeface="Arial"/>
              </a:rPr>
              <a:t>4</a:t>
            </a:r>
            <a:r>
              <a:rPr lang="en-US" altLang="zh-CN" spc="55" dirty="0">
                <a:latin typeface="Arial"/>
                <a:cs typeface="Arial"/>
              </a:rPr>
              <a:t> </a:t>
            </a:r>
            <a:r>
              <a:rPr lang="zh-CN" altLang="en-US" spc="-30" dirty="0">
                <a:latin typeface="Microsoft JhengHei"/>
                <a:cs typeface="Microsoft JhengHei"/>
              </a:rPr>
              <a:t>（直接去掉小数部分</a:t>
            </a:r>
            <a:r>
              <a:rPr lang="zh-CN" altLang="en-US" spc="-30" dirty="0" smtClean="0">
                <a:latin typeface="Microsoft JhengHei"/>
                <a:cs typeface="Microsoft JhengHei"/>
              </a:rPr>
              <a:t>）</a:t>
            </a:r>
            <a:endParaRPr lang="zh-CN" altLang="en-US" dirty="0"/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pc="125" dirty="0" smtClean="0">
                <a:latin typeface="Arial"/>
                <a:cs typeface="Arial"/>
              </a:rPr>
              <a:t>fl</a:t>
            </a:r>
            <a:r>
              <a:rPr lang="en-US" altLang="zh-CN" spc="245" dirty="0" smtClean="0">
                <a:latin typeface="Arial"/>
                <a:cs typeface="Arial"/>
              </a:rPr>
              <a:t>o</a:t>
            </a:r>
            <a:r>
              <a:rPr lang="en-US" altLang="zh-CN" spc="75" dirty="0" smtClean="0">
                <a:latin typeface="Arial"/>
                <a:cs typeface="Arial"/>
              </a:rPr>
              <a:t>at(4</a:t>
            </a:r>
            <a:r>
              <a:rPr lang="en-US" altLang="zh-CN" spc="75" dirty="0">
                <a:latin typeface="Arial"/>
                <a:cs typeface="Arial"/>
              </a:rPr>
              <a:t>)</a:t>
            </a:r>
            <a:r>
              <a:rPr lang="en-US" altLang="zh-CN" spc="35" dirty="0">
                <a:latin typeface="Arial"/>
                <a:cs typeface="Arial"/>
              </a:rPr>
              <a:t> </a:t>
            </a:r>
            <a:r>
              <a:rPr lang="en-US" altLang="zh-CN" spc="425" dirty="0">
                <a:latin typeface="Arial"/>
                <a:cs typeface="Arial"/>
              </a:rPr>
              <a:t>=</a:t>
            </a:r>
            <a:r>
              <a:rPr lang="en-US" altLang="zh-CN" spc="50" dirty="0">
                <a:latin typeface="Arial"/>
                <a:cs typeface="Arial"/>
              </a:rPr>
              <a:t> </a:t>
            </a:r>
            <a:r>
              <a:rPr lang="en-US" altLang="zh-CN" spc="75" dirty="0">
                <a:latin typeface="Arial"/>
                <a:cs typeface="Arial"/>
              </a:rPr>
              <a:t>4</a:t>
            </a:r>
            <a:r>
              <a:rPr lang="en-US" altLang="zh-CN" spc="-110" dirty="0">
                <a:latin typeface="Arial"/>
                <a:cs typeface="Arial"/>
              </a:rPr>
              <a:t>.</a:t>
            </a:r>
            <a:r>
              <a:rPr lang="en-US" altLang="zh-CN" spc="75" dirty="0">
                <a:latin typeface="Arial"/>
                <a:cs typeface="Arial"/>
              </a:rPr>
              <a:t>0</a:t>
            </a:r>
            <a:r>
              <a:rPr lang="en-US" altLang="zh-CN" spc="40" dirty="0">
                <a:latin typeface="Arial"/>
                <a:cs typeface="Arial"/>
              </a:rPr>
              <a:t> </a:t>
            </a:r>
            <a:r>
              <a:rPr lang="zh-CN" altLang="en-US" spc="-35" dirty="0">
                <a:latin typeface="Microsoft JhengHei"/>
                <a:cs typeface="Microsoft JhengHei"/>
              </a:rPr>
              <a:t>（增加小数</a:t>
            </a:r>
            <a:r>
              <a:rPr lang="zh-CN" altLang="en-US" spc="-35" dirty="0" smtClean="0">
                <a:latin typeface="Microsoft JhengHei"/>
                <a:cs typeface="Microsoft JhengHei"/>
              </a:rPr>
              <a:t>部分</a:t>
            </a:r>
            <a:endParaRPr lang="en-US" altLang="zh-CN" spc="-30" dirty="0">
              <a:latin typeface="Microsoft JhengHei"/>
              <a:cs typeface="Microsoft JhengHei"/>
            </a:endParaRPr>
          </a:p>
          <a:p>
            <a:pPr marL="8128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pc="135" dirty="0" smtClean="0">
                <a:latin typeface="Arial"/>
                <a:cs typeface="Arial"/>
              </a:rPr>
              <a:t>complex</a:t>
            </a:r>
            <a:r>
              <a:rPr lang="en-US" altLang="zh-CN" spc="-10" dirty="0" smtClean="0">
                <a:latin typeface="Arial"/>
                <a:cs typeface="Arial"/>
              </a:rPr>
              <a:t>(</a:t>
            </a:r>
            <a:r>
              <a:rPr lang="en-US" altLang="zh-CN" spc="75" dirty="0" smtClean="0">
                <a:latin typeface="Arial"/>
                <a:cs typeface="Arial"/>
              </a:rPr>
              <a:t>4</a:t>
            </a:r>
            <a:r>
              <a:rPr lang="en-US" altLang="zh-CN" spc="75" dirty="0">
                <a:latin typeface="Arial"/>
                <a:cs typeface="Arial"/>
              </a:rPr>
              <a:t>)</a:t>
            </a:r>
            <a:r>
              <a:rPr lang="en-US" altLang="zh-CN" spc="65" dirty="0">
                <a:latin typeface="Arial"/>
                <a:cs typeface="Arial"/>
              </a:rPr>
              <a:t> </a:t>
            </a:r>
            <a:r>
              <a:rPr lang="en-US" altLang="zh-CN" spc="425" dirty="0">
                <a:latin typeface="Arial"/>
                <a:cs typeface="Arial"/>
              </a:rPr>
              <a:t>=</a:t>
            </a:r>
            <a:r>
              <a:rPr lang="en-US" altLang="zh-CN" spc="50" dirty="0">
                <a:latin typeface="Arial"/>
                <a:cs typeface="Arial"/>
              </a:rPr>
              <a:t> (</a:t>
            </a:r>
            <a:r>
              <a:rPr lang="en-US" altLang="zh-CN" spc="75" dirty="0" smtClean="0">
                <a:latin typeface="Arial"/>
                <a:cs typeface="Arial"/>
              </a:rPr>
              <a:t>4</a:t>
            </a:r>
            <a:r>
              <a:rPr lang="en-US" altLang="zh-CN" spc="40" dirty="0" smtClean="0">
                <a:latin typeface="Arial"/>
                <a:cs typeface="Arial"/>
              </a:rPr>
              <a:t> </a:t>
            </a:r>
            <a:r>
              <a:rPr lang="en-US" altLang="zh-CN" spc="425" dirty="0" smtClean="0">
                <a:latin typeface="Arial"/>
                <a:cs typeface="Arial"/>
              </a:rPr>
              <a:t>+</a:t>
            </a:r>
            <a:r>
              <a:rPr lang="en-US" altLang="zh-CN" spc="75" dirty="0" smtClean="0">
                <a:latin typeface="Arial"/>
                <a:cs typeface="Arial"/>
              </a:rPr>
              <a:t>0</a:t>
            </a:r>
            <a:r>
              <a:rPr lang="en-US" altLang="zh-CN" spc="-295" dirty="0" smtClean="0">
                <a:latin typeface="Arial"/>
                <a:cs typeface="Arial"/>
              </a:rPr>
              <a:t>j )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3789040"/>
            <a:ext cx="8399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98475" marR="1063625" indent="-486409">
              <a:lnSpc>
                <a:spcPct val="150000"/>
              </a:lnSpc>
              <a:tabLst>
                <a:tab pos="469265" algn="l"/>
              </a:tabLst>
            </a:pPr>
            <a:r>
              <a:rPr lang="zh-CN" altLang="en-US" sz="2400" spc="-30" dirty="0">
                <a:latin typeface="Microsoft JhengHei"/>
                <a:cs typeface="Microsoft JhengHei"/>
              </a:rPr>
              <a:t>三种类型可以相互</a:t>
            </a:r>
            <a:r>
              <a:rPr lang="zh-CN" altLang="en-US" sz="2400" spc="-30" dirty="0" smtClean="0">
                <a:latin typeface="Microsoft JhengHei"/>
                <a:cs typeface="Microsoft JhengHei"/>
              </a:rPr>
              <a:t>转换</a:t>
            </a:r>
            <a:r>
              <a:rPr lang="zh-CN" altLang="en-US" sz="2400" spc="-25" dirty="0" smtClean="0">
                <a:latin typeface="Microsoft JhengHei"/>
                <a:cs typeface="Microsoft JhengHei"/>
              </a:rPr>
              <a:t>函数</a:t>
            </a:r>
            <a:r>
              <a:rPr lang="en-US" altLang="zh-CN" sz="2400" spc="-25" dirty="0" smtClean="0">
                <a:latin typeface="Microsoft JhengHei"/>
                <a:cs typeface="Microsoft JhengHei"/>
              </a:rPr>
              <a:t>:  </a:t>
            </a:r>
            <a:r>
              <a:rPr lang="en-US" altLang="zh-CN" sz="2400" spc="135" dirty="0" err="1" smtClean="0">
                <a:latin typeface="Arial"/>
                <a:cs typeface="Arial"/>
              </a:rPr>
              <a:t>int</a:t>
            </a:r>
            <a:r>
              <a:rPr lang="en-US" altLang="zh-CN" sz="2400" spc="135" dirty="0">
                <a:latin typeface="Arial"/>
                <a:cs typeface="Arial"/>
              </a:rPr>
              <a:t>(</a:t>
            </a:r>
            <a:r>
              <a:rPr lang="en-US" altLang="zh-CN" sz="2400" spc="-60" dirty="0">
                <a:latin typeface="Arial"/>
                <a:cs typeface="Arial"/>
              </a:rPr>
              <a:t>),</a:t>
            </a:r>
            <a:r>
              <a:rPr lang="en-US" altLang="zh-CN" sz="2400" spc="60" dirty="0">
                <a:latin typeface="Arial"/>
                <a:cs typeface="Arial"/>
              </a:rPr>
              <a:t> </a:t>
            </a:r>
            <a:r>
              <a:rPr lang="en-US" altLang="zh-CN" sz="2400" spc="125" dirty="0">
                <a:latin typeface="Arial"/>
                <a:cs typeface="Arial"/>
              </a:rPr>
              <a:t>fl</a:t>
            </a:r>
            <a:r>
              <a:rPr lang="en-US" altLang="zh-CN" sz="2400" spc="245" dirty="0">
                <a:latin typeface="Arial"/>
                <a:cs typeface="Arial"/>
              </a:rPr>
              <a:t>o</a:t>
            </a:r>
            <a:r>
              <a:rPr lang="en-US" altLang="zh-CN" sz="2400" spc="25" dirty="0">
                <a:latin typeface="Arial"/>
                <a:cs typeface="Arial"/>
              </a:rPr>
              <a:t>at(),</a:t>
            </a:r>
            <a:r>
              <a:rPr lang="en-US" altLang="zh-CN" sz="2400" spc="50" dirty="0">
                <a:latin typeface="Arial"/>
                <a:cs typeface="Arial"/>
              </a:rPr>
              <a:t> </a:t>
            </a:r>
            <a:r>
              <a:rPr lang="en-US" altLang="zh-CN" sz="2400" dirty="0">
                <a:latin typeface="Arial"/>
                <a:cs typeface="Arial"/>
              </a:rPr>
              <a:t>c</a:t>
            </a:r>
            <a:r>
              <a:rPr lang="en-US" altLang="zh-CN" sz="2400" spc="105" dirty="0">
                <a:latin typeface="Arial"/>
                <a:cs typeface="Arial"/>
              </a:rPr>
              <a:t>omplex()</a:t>
            </a:r>
            <a:endParaRPr lang="en-US" altLang="zh-C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240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5536" y="1124744"/>
            <a:ext cx="756084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800" spc="-30" dirty="0" err="1" smtClean="0">
                <a:latin typeface="Microsoft JhengHei"/>
                <a:cs typeface="Microsoft JhengHei"/>
              </a:rPr>
              <a:t>示例：</a:t>
            </a:r>
            <a:r>
              <a:rPr sz="2800" spc="110" dirty="0" err="1" smtClean="0">
                <a:latin typeface="Arial"/>
                <a:cs typeface="Arial"/>
              </a:rPr>
              <a:t>complex</a:t>
            </a:r>
            <a:r>
              <a:rPr sz="2800" spc="110" dirty="0" smtClean="0">
                <a:latin typeface="Arial"/>
                <a:cs typeface="Arial"/>
              </a:rPr>
              <a:t>(</a:t>
            </a:r>
            <a:r>
              <a:rPr sz="2800" spc="75" dirty="0" smtClean="0">
                <a:latin typeface="Arial"/>
                <a:cs typeface="Arial"/>
              </a:rPr>
              <a:t>4</a:t>
            </a:r>
            <a:r>
              <a:rPr sz="2800" spc="-114" dirty="0" smtClean="0">
                <a:latin typeface="Arial"/>
                <a:cs typeface="Arial"/>
              </a:rPr>
              <a:t>.</a:t>
            </a:r>
            <a:r>
              <a:rPr sz="2800" spc="75" dirty="0" smtClean="0">
                <a:latin typeface="Arial"/>
                <a:cs typeface="Arial"/>
              </a:rPr>
              <a:t>5) </a:t>
            </a:r>
            <a:r>
              <a:rPr sz="2800" spc="425" dirty="0" smtClean="0">
                <a:latin typeface="Arial"/>
                <a:cs typeface="Arial"/>
              </a:rPr>
              <a:t>=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lang="en-US" sz="2800" spc="50" dirty="0" smtClean="0">
                <a:latin typeface="Arial"/>
                <a:cs typeface="Arial"/>
              </a:rPr>
              <a:t>(</a:t>
            </a:r>
            <a:r>
              <a:rPr sz="2800" spc="75" dirty="0" smtClean="0">
                <a:latin typeface="Arial"/>
                <a:cs typeface="Arial"/>
              </a:rPr>
              <a:t>4</a:t>
            </a:r>
            <a:r>
              <a:rPr sz="2800" spc="-114" dirty="0" smtClean="0">
                <a:latin typeface="Arial"/>
                <a:cs typeface="Arial"/>
              </a:rPr>
              <a:t>.</a:t>
            </a:r>
            <a:r>
              <a:rPr sz="2800" spc="75" dirty="0" smtClean="0">
                <a:latin typeface="Arial"/>
                <a:cs typeface="Arial"/>
              </a:rPr>
              <a:t>5</a:t>
            </a:r>
            <a:r>
              <a:rPr sz="2800" spc="40" dirty="0" smtClean="0">
                <a:latin typeface="Arial"/>
                <a:cs typeface="Arial"/>
              </a:rPr>
              <a:t> </a:t>
            </a:r>
            <a:r>
              <a:rPr sz="2800" spc="425" dirty="0" smtClean="0">
                <a:latin typeface="Arial"/>
                <a:cs typeface="Arial"/>
              </a:rPr>
              <a:t>+</a:t>
            </a:r>
            <a:r>
              <a:rPr sz="2800" spc="35" dirty="0" smtClean="0">
                <a:latin typeface="Arial"/>
                <a:cs typeface="Arial"/>
              </a:rPr>
              <a:t> </a:t>
            </a:r>
            <a:r>
              <a:rPr sz="2800" spc="75" dirty="0" smtClean="0">
                <a:latin typeface="Arial"/>
                <a:cs typeface="Arial"/>
              </a:rPr>
              <a:t>0</a:t>
            </a:r>
            <a:r>
              <a:rPr lang="en-US" sz="2800" spc="-295" dirty="0" smtClean="0">
                <a:latin typeface="Arial"/>
                <a:cs typeface="Arial"/>
              </a:rPr>
              <a:t>j 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数字类型的转换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378436" y="3275112"/>
            <a:ext cx="8424936" cy="5531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800" spc="265" dirty="0" smtClean="0">
                <a:latin typeface="Arial"/>
                <a:cs typeface="Arial"/>
              </a:rPr>
              <a:t>t</a:t>
            </a:r>
            <a:r>
              <a:rPr sz="2800" spc="70" dirty="0" smtClean="0">
                <a:latin typeface="Arial"/>
                <a:cs typeface="Arial"/>
              </a:rPr>
              <a:t>y</a:t>
            </a:r>
            <a:r>
              <a:rPr sz="2800" spc="50" dirty="0" smtClean="0">
                <a:latin typeface="Arial"/>
                <a:cs typeface="Arial"/>
              </a:rPr>
              <a:t>pe(x</a:t>
            </a:r>
            <a:r>
              <a:rPr sz="2800" spc="100" dirty="0" smtClean="0">
                <a:latin typeface="Arial"/>
                <a:cs typeface="Arial"/>
              </a:rPr>
              <a:t>)</a:t>
            </a:r>
            <a:r>
              <a:rPr sz="2800" spc="30" dirty="0" smtClean="0">
                <a:latin typeface="Microsoft JhengHei"/>
                <a:cs typeface="Microsoft JhengHei"/>
              </a:rPr>
              <a:t>，</a:t>
            </a:r>
            <a:r>
              <a:rPr sz="2800" spc="15" dirty="0" err="1" smtClean="0">
                <a:latin typeface="Microsoft JhengHei"/>
                <a:cs typeface="Microsoft JhengHei"/>
              </a:rPr>
              <a:t>返</a:t>
            </a:r>
            <a:r>
              <a:rPr sz="2800" spc="30" dirty="0" err="1" smtClean="0">
                <a:latin typeface="Microsoft JhengHei"/>
                <a:cs typeface="Microsoft JhengHei"/>
              </a:rPr>
              <a:t>回</a:t>
            </a:r>
            <a:r>
              <a:rPr sz="2800" spc="55" dirty="0" err="1" smtClean="0">
                <a:latin typeface="Arial"/>
                <a:cs typeface="Arial"/>
              </a:rPr>
              <a:t>x</a:t>
            </a:r>
            <a:r>
              <a:rPr sz="2800" spc="25" dirty="0" err="1" smtClean="0">
                <a:latin typeface="Microsoft JhengHei"/>
                <a:cs typeface="Microsoft JhengHei"/>
              </a:rPr>
              <a:t>的</a:t>
            </a:r>
            <a:r>
              <a:rPr sz="2800" spc="10" dirty="0" err="1" smtClean="0">
                <a:latin typeface="Microsoft JhengHei"/>
                <a:cs typeface="Microsoft JhengHei"/>
              </a:rPr>
              <a:t>类</a:t>
            </a:r>
            <a:r>
              <a:rPr sz="2800" spc="25" dirty="0" err="1" smtClean="0">
                <a:latin typeface="Microsoft JhengHei"/>
                <a:cs typeface="Microsoft JhengHei"/>
              </a:rPr>
              <a:t>型</a:t>
            </a:r>
            <a:r>
              <a:rPr sz="2800" spc="30" dirty="0" err="1" smtClean="0">
                <a:latin typeface="Microsoft JhengHei"/>
                <a:cs typeface="Microsoft JhengHei"/>
              </a:rPr>
              <a:t>，</a:t>
            </a:r>
            <a:r>
              <a:rPr sz="2800" spc="25" dirty="0" err="1" smtClean="0">
                <a:latin typeface="Microsoft JhengHei"/>
                <a:cs typeface="Microsoft JhengHei"/>
              </a:rPr>
              <a:t>适</a:t>
            </a:r>
            <a:r>
              <a:rPr sz="2800" spc="10" dirty="0" err="1" smtClean="0">
                <a:latin typeface="Microsoft JhengHei"/>
                <a:cs typeface="Microsoft JhengHei"/>
              </a:rPr>
              <a:t>用于</a:t>
            </a:r>
            <a:r>
              <a:rPr sz="2800" spc="25" dirty="0" err="1" smtClean="0">
                <a:latin typeface="Microsoft JhengHei"/>
                <a:cs typeface="Microsoft JhengHei"/>
              </a:rPr>
              <a:t>所有</a:t>
            </a:r>
            <a:r>
              <a:rPr sz="2800" spc="10" dirty="0" err="1" smtClean="0">
                <a:latin typeface="Microsoft JhengHei"/>
                <a:cs typeface="Microsoft JhengHei"/>
              </a:rPr>
              <a:t>类</a:t>
            </a:r>
            <a:r>
              <a:rPr sz="2800" spc="-30" dirty="0" err="1" smtClean="0">
                <a:latin typeface="Microsoft JhengHei"/>
                <a:cs typeface="Microsoft JhengHei"/>
              </a:rPr>
              <a:t>型</a:t>
            </a:r>
            <a:r>
              <a:rPr sz="2800" spc="-25" dirty="0" err="1" smtClean="0">
                <a:latin typeface="Microsoft JhengHei"/>
                <a:cs typeface="Microsoft JhengHei"/>
              </a:rPr>
              <a:t>的判断</a:t>
            </a:r>
            <a:endParaRPr sz="2800" dirty="0">
              <a:latin typeface="Microsoft JhengHei"/>
              <a:cs typeface="Microsoft Jheng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855" y="1697672"/>
            <a:ext cx="6596473" cy="1443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994156"/>
            <a:ext cx="2948159" cy="11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1713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目  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979816" y="2251082"/>
            <a:ext cx="3248368" cy="3244084"/>
            <a:chOff x="3272187" y="1271291"/>
            <a:chExt cx="2601334" cy="2604207"/>
          </a:xfrm>
        </p:grpSpPr>
        <p:grpSp>
          <p:nvGrpSpPr>
            <p:cNvPr id="115" name="组合 114"/>
            <p:cNvGrpSpPr/>
            <p:nvPr/>
          </p:nvGrpSpPr>
          <p:grpSpPr>
            <a:xfrm rot="5400000" flipH="1">
              <a:off x="4285326" y="1962626"/>
              <a:ext cx="1958146" cy="1218244"/>
              <a:chOff x="5062407" y="2014847"/>
              <a:chExt cx="1958146" cy="1218244"/>
            </a:xfrm>
          </p:grpSpPr>
          <p:grpSp>
            <p:nvGrpSpPr>
              <p:cNvPr id="135" name="组合 134"/>
              <p:cNvGrpSpPr/>
              <p:nvPr/>
            </p:nvGrpSpPr>
            <p:grpSpPr>
              <a:xfrm rot="5400000" flipV="1">
                <a:off x="5432358" y="1644896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9" name="任意多边形 138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FB9463"/>
                    </a:gs>
                    <a:gs pos="45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任意多边形 139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FB9463"/>
                    </a:gs>
                    <a:gs pos="20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5911747" y="2077638"/>
                <a:ext cx="245546" cy="245152"/>
                <a:chOff x="3202546" y="2792701"/>
                <a:chExt cx="397794" cy="397156"/>
              </a:xfrm>
            </p:grpSpPr>
            <p:sp>
              <p:nvSpPr>
                <p:cNvPr id="137" name="Freeform 39"/>
                <p:cNvSpPr>
                  <a:spLocks noEditPoints="1"/>
                </p:cNvSpPr>
                <p:nvPr/>
              </p:nvSpPr>
              <p:spPr bwMode="auto">
                <a:xfrm>
                  <a:off x="3202546" y="2792701"/>
                  <a:ext cx="397794" cy="397156"/>
                </a:xfrm>
                <a:custGeom>
                  <a:avLst/>
                  <a:gdLst>
                    <a:gd name="T0" fmla="*/ 242 w 264"/>
                    <a:gd name="T1" fmla="*/ 145 h 264"/>
                    <a:gd name="T2" fmla="*/ 239 w 264"/>
                    <a:gd name="T3" fmla="*/ 104 h 264"/>
                    <a:gd name="T4" fmla="*/ 262 w 264"/>
                    <a:gd name="T5" fmla="*/ 84 h 264"/>
                    <a:gd name="T6" fmla="*/ 240 w 264"/>
                    <a:gd name="T7" fmla="*/ 51 h 264"/>
                    <a:gd name="T8" fmla="*/ 213 w 264"/>
                    <a:gd name="T9" fmla="*/ 56 h 264"/>
                    <a:gd name="T10" fmla="*/ 178 w 264"/>
                    <a:gd name="T11" fmla="*/ 33 h 264"/>
                    <a:gd name="T12" fmla="*/ 177 w 264"/>
                    <a:gd name="T13" fmla="*/ 4 h 264"/>
                    <a:gd name="T14" fmla="*/ 137 w 264"/>
                    <a:gd name="T15" fmla="*/ 0 h 264"/>
                    <a:gd name="T16" fmla="*/ 124 w 264"/>
                    <a:gd name="T17" fmla="*/ 24 h 264"/>
                    <a:gd name="T18" fmla="*/ 85 w 264"/>
                    <a:gd name="T19" fmla="*/ 36 h 264"/>
                    <a:gd name="T20" fmla="*/ 60 w 264"/>
                    <a:gd name="T21" fmla="*/ 19 h 264"/>
                    <a:gd name="T22" fmla="*/ 32 w 264"/>
                    <a:gd name="T23" fmla="*/ 48 h 264"/>
                    <a:gd name="T24" fmla="*/ 44 w 264"/>
                    <a:gd name="T25" fmla="*/ 72 h 264"/>
                    <a:gd name="T26" fmla="*/ 29 w 264"/>
                    <a:gd name="T27" fmla="*/ 111 h 264"/>
                    <a:gd name="T28" fmla="*/ 0 w 264"/>
                    <a:gd name="T29" fmla="*/ 119 h 264"/>
                    <a:gd name="T30" fmla="*/ 5 w 264"/>
                    <a:gd name="T31" fmla="*/ 158 h 264"/>
                    <a:gd name="T32" fmla="*/ 32 w 264"/>
                    <a:gd name="T33" fmla="*/ 165 h 264"/>
                    <a:gd name="T34" fmla="*/ 53 w 264"/>
                    <a:gd name="T35" fmla="*/ 201 h 264"/>
                    <a:gd name="T36" fmla="*/ 41 w 264"/>
                    <a:gd name="T37" fmla="*/ 228 h 264"/>
                    <a:gd name="T38" fmla="*/ 75 w 264"/>
                    <a:gd name="T39" fmla="*/ 249 h 264"/>
                    <a:gd name="T40" fmla="*/ 97 w 264"/>
                    <a:gd name="T41" fmla="*/ 232 h 264"/>
                    <a:gd name="T42" fmla="*/ 138 w 264"/>
                    <a:gd name="T43" fmla="*/ 238 h 264"/>
                    <a:gd name="T44" fmla="*/ 153 w 264"/>
                    <a:gd name="T45" fmla="*/ 264 h 264"/>
                    <a:gd name="T46" fmla="*/ 191 w 264"/>
                    <a:gd name="T47" fmla="*/ 251 h 264"/>
                    <a:gd name="T48" fmla="*/ 191 w 264"/>
                    <a:gd name="T49" fmla="*/ 223 h 264"/>
                    <a:gd name="T50" fmla="*/ 221 w 264"/>
                    <a:gd name="T51" fmla="*/ 195 h 264"/>
                    <a:gd name="T52" fmla="*/ 251 w 264"/>
                    <a:gd name="T53" fmla="*/ 200 h 264"/>
                    <a:gd name="T54" fmla="*/ 264 w 264"/>
                    <a:gd name="T55" fmla="*/ 162 h 264"/>
                    <a:gd name="T56" fmla="*/ 242 w 264"/>
                    <a:gd name="T57" fmla="*/ 145 h 264"/>
                    <a:gd name="T58" fmla="*/ 132 w 264"/>
                    <a:gd name="T59" fmla="*/ 217 h 264"/>
                    <a:gd name="T60" fmla="*/ 46 w 264"/>
                    <a:gd name="T61" fmla="*/ 132 h 264"/>
                    <a:gd name="T62" fmla="*/ 132 w 264"/>
                    <a:gd name="T63" fmla="*/ 46 h 264"/>
                    <a:gd name="T64" fmla="*/ 217 w 264"/>
                    <a:gd name="T65" fmla="*/ 132 h 264"/>
                    <a:gd name="T66" fmla="*/ 132 w 264"/>
                    <a:gd name="T67" fmla="*/ 217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4" h="264">
                      <a:moveTo>
                        <a:pt x="242" y="145"/>
                      </a:moveTo>
                      <a:cubicBezTo>
                        <a:pt x="239" y="104"/>
                        <a:pt x="239" y="104"/>
                        <a:pt x="239" y="104"/>
                      </a:cubicBezTo>
                      <a:cubicBezTo>
                        <a:pt x="262" y="84"/>
                        <a:pt x="262" y="84"/>
                        <a:pt x="262" y="84"/>
                      </a:cubicBezTo>
                      <a:cubicBezTo>
                        <a:pt x="240" y="51"/>
                        <a:pt x="240" y="51"/>
                        <a:pt x="240" y="51"/>
                      </a:cubicBezTo>
                      <a:cubicBezTo>
                        <a:pt x="213" y="56"/>
                        <a:pt x="213" y="56"/>
                        <a:pt x="213" y="56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29" y="111"/>
                        <a:pt x="29" y="111"/>
                        <a:pt x="29" y="111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5" y="158"/>
                        <a:pt x="5" y="158"/>
                        <a:pt x="5" y="158"/>
                      </a:cubicBezTo>
                      <a:cubicBezTo>
                        <a:pt x="32" y="165"/>
                        <a:pt x="32" y="165"/>
                        <a:pt x="32" y="165"/>
                      </a:cubicBezTo>
                      <a:cubicBezTo>
                        <a:pt x="53" y="201"/>
                        <a:pt x="53" y="201"/>
                        <a:pt x="53" y="201"/>
                      </a:cubicBezTo>
                      <a:cubicBezTo>
                        <a:pt x="41" y="228"/>
                        <a:pt x="41" y="228"/>
                        <a:pt x="41" y="228"/>
                      </a:cubicBezTo>
                      <a:cubicBezTo>
                        <a:pt x="75" y="249"/>
                        <a:pt x="75" y="249"/>
                        <a:pt x="75" y="249"/>
                      </a:cubicBezTo>
                      <a:cubicBezTo>
                        <a:pt x="97" y="232"/>
                        <a:pt x="97" y="232"/>
                        <a:pt x="97" y="232"/>
                      </a:cubicBezTo>
                      <a:cubicBezTo>
                        <a:pt x="138" y="238"/>
                        <a:pt x="138" y="238"/>
                        <a:pt x="138" y="238"/>
                      </a:cubicBezTo>
                      <a:cubicBezTo>
                        <a:pt x="153" y="264"/>
                        <a:pt x="153" y="264"/>
                        <a:pt x="153" y="264"/>
                      </a:cubicBezTo>
                      <a:cubicBezTo>
                        <a:pt x="191" y="251"/>
                        <a:pt x="191" y="251"/>
                        <a:pt x="191" y="251"/>
                      </a:cubicBezTo>
                      <a:cubicBezTo>
                        <a:pt x="191" y="223"/>
                        <a:pt x="191" y="223"/>
                        <a:pt x="191" y="223"/>
                      </a:cubicBezTo>
                      <a:cubicBezTo>
                        <a:pt x="221" y="195"/>
                        <a:pt x="221" y="195"/>
                        <a:pt x="221" y="195"/>
                      </a:cubicBezTo>
                      <a:cubicBezTo>
                        <a:pt x="251" y="200"/>
                        <a:pt x="251" y="200"/>
                        <a:pt x="251" y="200"/>
                      </a:cubicBezTo>
                      <a:cubicBezTo>
                        <a:pt x="264" y="162"/>
                        <a:pt x="264" y="162"/>
                        <a:pt x="264" y="162"/>
                      </a:cubicBezTo>
                      <a:lnTo>
                        <a:pt x="242" y="145"/>
                      </a:lnTo>
                      <a:close/>
                      <a:moveTo>
                        <a:pt x="132" y="217"/>
                      </a:moveTo>
                      <a:cubicBezTo>
                        <a:pt x="85" y="217"/>
                        <a:pt x="46" y="179"/>
                        <a:pt x="46" y="132"/>
                      </a:cubicBezTo>
                      <a:cubicBezTo>
                        <a:pt x="46" y="85"/>
                        <a:pt x="85" y="46"/>
                        <a:pt x="132" y="46"/>
                      </a:cubicBezTo>
                      <a:cubicBezTo>
                        <a:pt x="179" y="46"/>
                        <a:pt x="217" y="85"/>
                        <a:pt x="217" y="132"/>
                      </a:cubicBezTo>
                      <a:cubicBezTo>
                        <a:pt x="217" y="179"/>
                        <a:pt x="179" y="217"/>
                        <a:pt x="132" y="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 40"/>
                <p:cNvSpPr>
                  <a:spLocks noEditPoints="1"/>
                </p:cNvSpPr>
                <p:nvPr/>
              </p:nvSpPr>
              <p:spPr bwMode="auto">
                <a:xfrm>
                  <a:off x="3296257" y="2885775"/>
                  <a:ext cx="210372" cy="211009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18 h 140"/>
                    <a:gd name="T12" fmla="*/ 57 w 140"/>
                    <a:gd name="T13" fmla="*/ 102 h 140"/>
                    <a:gd name="T14" fmla="*/ 83 w 140"/>
                    <a:gd name="T15" fmla="*/ 102 h 140"/>
                    <a:gd name="T16" fmla="*/ 70 w 140"/>
                    <a:gd name="T17" fmla="*/ 118 h 140"/>
                    <a:gd name="T18" fmla="*/ 52 w 140"/>
                    <a:gd name="T19" fmla="*/ 93 h 140"/>
                    <a:gd name="T20" fmla="*/ 47 w 140"/>
                    <a:gd name="T21" fmla="*/ 74 h 140"/>
                    <a:gd name="T22" fmla="*/ 93 w 140"/>
                    <a:gd name="T23" fmla="*/ 74 h 140"/>
                    <a:gd name="T24" fmla="*/ 88 w 140"/>
                    <a:gd name="T25" fmla="*/ 93 h 140"/>
                    <a:gd name="T26" fmla="*/ 52 w 140"/>
                    <a:gd name="T27" fmla="*/ 93 h 140"/>
                    <a:gd name="T28" fmla="*/ 122 w 140"/>
                    <a:gd name="T29" fmla="*/ 65 h 140"/>
                    <a:gd name="T30" fmla="*/ 102 w 140"/>
                    <a:gd name="T31" fmla="*/ 65 h 140"/>
                    <a:gd name="T32" fmla="*/ 100 w 140"/>
                    <a:gd name="T33" fmla="*/ 46 h 140"/>
                    <a:gd name="T34" fmla="*/ 117 w 140"/>
                    <a:gd name="T35" fmla="*/ 46 h 140"/>
                    <a:gd name="T36" fmla="*/ 122 w 140"/>
                    <a:gd name="T37" fmla="*/ 65 h 140"/>
                    <a:gd name="T38" fmla="*/ 93 w 140"/>
                    <a:gd name="T39" fmla="*/ 65 h 140"/>
                    <a:gd name="T40" fmla="*/ 47 w 140"/>
                    <a:gd name="T41" fmla="*/ 65 h 140"/>
                    <a:gd name="T42" fmla="*/ 49 w 140"/>
                    <a:gd name="T43" fmla="*/ 46 h 140"/>
                    <a:gd name="T44" fmla="*/ 91 w 140"/>
                    <a:gd name="T45" fmla="*/ 46 h 140"/>
                    <a:gd name="T46" fmla="*/ 93 w 140"/>
                    <a:gd name="T47" fmla="*/ 65 h 140"/>
                    <a:gd name="T48" fmla="*/ 37 w 140"/>
                    <a:gd name="T49" fmla="*/ 65 h 140"/>
                    <a:gd name="T50" fmla="*/ 18 w 140"/>
                    <a:gd name="T51" fmla="*/ 65 h 140"/>
                    <a:gd name="T52" fmla="*/ 23 w 140"/>
                    <a:gd name="T53" fmla="*/ 46 h 140"/>
                    <a:gd name="T54" fmla="*/ 39 w 140"/>
                    <a:gd name="T55" fmla="*/ 46 h 140"/>
                    <a:gd name="T56" fmla="*/ 37 w 140"/>
                    <a:gd name="T57" fmla="*/ 65 h 140"/>
                    <a:gd name="T58" fmla="*/ 38 w 140"/>
                    <a:gd name="T59" fmla="*/ 74 h 140"/>
                    <a:gd name="T60" fmla="*/ 42 w 140"/>
                    <a:gd name="T61" fmla="*/ 93 h 140"/>
                    <a:gd name="T62" fmla="*/ 23 w 140"/>
                    <a:gd name="T63" fmla="*/ 93 h 140"/>
                    <a:gd name="T64" fmla="*/ 18 w 140"/>
                    <a:gd name="T65" fmla="*/ 74 h 140"/>
                    <a:gd name="T66" fmla="*/ 38 w 140"/>
                    <a:gd name="T67" fmla="*/ 74 h 140"/>
                    <a:gd name="T68" fmla="*/ 102 w 140"/>
                    <a:gd name="T69" fmla="*/ 74 h 140"/>
                    <a:gd name="T70" fmla="*/ 122 w 140"/>
                    <a:gd name="T71" fmla="*/ 74 h 140"/>
                    <a:gd name="T72" fmla="*/ 117 w 140"/>
                    <a:gd name="T73" fmla="*/ 93 h 140"/>
                    <a:gd name="T74" fmla="*/ 98 w 140"/>
                    <a:gd name="T75" fmla="*/ 93 h 140"/>
                    <a:gd name="T76" fmla="*/ 102 w 140"/>
                    <a:gd name="T77" fmla="*/ 74 h 140"/>
                    <a:gd name="T78" fmla="*/ 111 w 140"/>
                    <a:gd name="T79" fmla="*/ 37 h 140"/>
                    <a:gd name="T80" fmla="*/ 98 w 140"/>
                    <a:gd name="T81" fmla="*/ 37 h 140"/>
                    <a:gd name="T82" fmla="*/ 90 w 140"/>
                    <a:gd name="T83" fmla="*/ 21 h 140"/>
                    <a:gd name="T84" fmla="*/ 111 w 140"/>
                    <a:gd name="T85" fmla="*/ 37 h 140"/>
                    <a:gd name="T86" fmla="*/ 75 w 140"/>
                    <a:gd name="T87" fmla="*/ 18 h 140"/>
                    <a:gd name="T88" fmla="*/ 88 w 140"/>
                    <a:gd name="T89" fmla="*/ 37 h 140"/>
                    <a:gd name="T90" fmla="*/ 52 w 140"/>
                    <a:gd name="T91" fmla="*/ 37 h 140"/>
                    <a:gd name="T92" fmla="*/ 64 w 140"/>
                    <a:gd name="T93" fmla="*/ 18 h 140"/>
                    <a:gd name="T94" fmla="*/ 70 w 140"/>
                    <a:gd name="T95" fmla="*/ 17 h 140"/>
                    <a:gd name="T96" fmla="*/ 75 w 140"/>
                    <a:gd name="T97" fmla="*/ 18 h 140"/>
                    <a:gd name="T98" fmla="*/ 50 w 140"/>
                    <a:gd name="T99" fmla="*/ 21 h 140"/>
                    <a:gd name="T100" fmla="*/ 42 w 140"/>
                    <a:gd name="T101" fmla="*/ 37 h 140"/>
                    <a:gd name="T102" fmla="*/ 29 w 140"/>
                    <a:gd name="T103" fmla="*/ 37 h 140"/>
                    <a:gd name="T104" fmla="*/ 50 w 140"/>
                    <a:gd name="T105" fmla="*/ 21 h 140"/>
                    <a:gd name="T106" fmla="*/ 29 w 140"/>
                    <a:gd name="T107" fmla="*/ 102 h 140"/>
                    <a:gd name="T108" fmla="*/ 46 w 140"/>
                    <a:gd name="T109" fmla="*/ 102 h 140"/>
                    <a:gd name="T110" fmla="*/ 60 w 140"/>
                    <a:gd name="T111" fmla="*/ 121 h 140"/>
                    <a:gd name="T112" fmla="*/ 29 w 140"/>
                    <a:gd name="T113" fmla="*/ 102 h 140"/>
                    <a:gd name="T114" fmla="*/ 80 w 140"/>
                    <a:gd name="T115" fmla="*/ 121 h 140"/>
                    <a:gd name="T116" fmla="*/ 94 w 140"/>
                    <a:gd name="T117" fmla="*/ 102 h 140"/>
                    <a:gd name="T118" fmla="*/ 111 w 140"/>
                    <a:gd name="T119" fmla="*/ 102 h 140"/>
                    <a:gd name="T120" fmla="*/ 80 w 140"/>
                    <a:gd name="T121" fmla="*/ 121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0" h="140">
                      <a:moveTo>
                        <a:pt x="70" y="0"/>
                      </a:moveTo>
                      <a:cubicBezTo>
                        <a:pt x="31" y="0"/>
                        <a:pt x="0" y="31"/>
                        <a:pt x="0" y="70"/>
                      </a:cubicBezTo>
                      <a:cubicBezTo>
                        <a:pt x="0" y="108"/>
                        <a:pt x="31" y="140"/>
                        <a:pt x="70" y="140"/>
                      </a:cubicBezTo>
                      <a:cubicBezTo>
                        <a:pt x="108" y="140"/>
                        <a:pt x="140" y="108"/>
                        <a:pt x="140" y="70"/>
                      </a:cubicBezTo>
                      <a:cubicBezTo>
                        <a:pt x="140" y="31"/>
                        <a:pt x="108" y="0"/>
                        <a:pt x="70" y="0"/>
                      </a:cubicBezTo>
                      <a:close/>
                      <a:moveTo>
                        <a:pt x="70" y="118"/>
                      </a:moveTo>
                      <a:cubicBezTo>
                        <a:pt x="65" y="114"/>
                        <a:pt x="60" y="108"/>
                        <a:pt x="5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79" y="108"/>
                        <a:pt x="75" y="114"/>
                        <a:pt x="70" y="118"/>
                      </a:cubicBezTo>
                      <a:close/>
                      <a:moveTo>
                        <a:pt x="52" y="93"/>
                      </a:moveTo>
                      <a:cubicBezTo>
                        <a:pt x="50" y="87"/>
                        <a:pt x="48" y="81"/>
                        <a:pt x="47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92" y="81"/>
                        <a:pt x="90" y="87"/>
                        <a:pt x="88" y="93"/>
                      </a:cubicBezTo>
                      <a:lnTo>
                        <a:pt x="52" y="93"/>
                      </a:lnTo>
                      <a:close/>
                      <a:moveTo>
                        <a:pt x="122" y="65"/>
                      </a:move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59"/>
                        <a:pt x="102" y="52"/>
                        <a:pt x="100" y="46"/>
                      </a:cubicBezTo>
                      <a:cubicBezTo>
                        <a:pt x="117" y="46"/>
                        <a:pt x="117" y="46"/>
                        <a:pt x="117" y="46"/>
                      </a:cubicBezTo>
                      <a:cubicBezTo>
                        <a:pt x="120" y="52"/>
                        <a:pt x="121" y="59"/>
                        <a:pt x="122" y="65"/>
                      </a:cubicBezTo>
                      <a:close/>
                      <a:moveTo>
                        <a:pt x="93" y="65"/>
                      </a:moveTo>
                      <a:cubicBezTo>
                        <a:pt x="47" y="65"/>
                        <a:pt x="47" y="65"/>
                        <a:pt x="47" y="65"/>
                      </a:cubicBezTo>
                      <a:cubicBezTo>
                        <a:pt x="47" y="59"/>
                        <a:pt x="47" y="52"/>
                        <a:pt x="49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2" y="52"/>
                        <a:pt x="93" y="59"/>
                        <a:pt x="93" y="65"/>
                      </a:cubicBezTo>
                      <a:close/>
                      <a:moveTo>
                        <a:pt x="37" y="65"/>
                      </a:move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8" y="59"/>
                        <a:pt x="20" y="52"/>
                        <a:pt x="23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52"/>
                        <a:pt x="37" y="59"/>
                        <a:pt x="37" y="65"/>
                      </a:cubicBezTo>
                      <a:close/>
                      <a:moveTo>
                        <a:pt x="38" y="74"/>
                      </a:moveTo>
                      <a:cubicBezTo>
                        <a:pt x="38" y="81"/>
                        <a:pt x="40" y="87"/>
                        <a:pt x="42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0" y="87"/>
                        <a:pt x="18" y="81"/>
                        <a:pt x="18" y="74"/>
                      </a:cubicBezTo>
                      <a:lnTo>
                        <a:pt x="38" y="74"/>
                      </a:lnTo>
                      <a:close/>
                      <a:moveTo>
                        <a:pt x="102" y="74"/>
                      </a:moveTo>
                      <a:cubicBezTo>
                        <a:pt x="122" y="74"/>
                        <a:pt x="122" y="74"/>
                        <a:pt x="122" y="74"/>
                      </a:cubicBezTo>
                      <a:cubicBezTo>
                        <a:pt x="121" y="81"/>
                        <a:pt x="120" y="87"/>
                        <a:pt x="117" y="93"/>
                      </a:cubicBezTo>
                      <a:cubicBezTo>
                        <a:pt x="98" y="93"/>
                        <a:pt x="98" y="93"/>
                        <a:pt x="98" y="93"/>
                      </a:cubicBezTo>
                      <a:cubicBezTo>
                        <a:pt x="100" y="87"/>
                        <a:pt x="101" y="81"/>
                        <a:pt x="102" y="74"/>
                      </a:cubicBezTo>
                      <a:close/>
                      <a:moveTo>
                        <a:pt x="111" y="37"/>
                      </a:moveTo>
                      <a:cubicBezTo>
                        <a:pt x="98" y="37"/>
                        <a:pt x="98" y="37"/>
                        <a:pt x="98" y="37"/>
                      </a:cubicBezTo>
                      <a:cubicBezTo>
                        <a:pt x="96" y="31"/>
                        <a:pt x="93" y="26"/>
                        <a:pt x="90" y="21"/>
                      </a:cubicBezTo>
                      <a:cubicBezTo>
                        <a:pt x="98" y="25"/>
                        <a:pt x="105" y="30"/>
                        <a:pt x="111" y="37"/>
                      </a:cubicBezTo>
                      <a:close/>
                      <a:moveTo>
                        <a:pt x="75" y="18"/>
                      </a:moveTo>
                      <a:cubicBezTo>
                        <a:pt x="80" y="23"/>
                        <a:pt x="85" y="30"/>
                        <a:pt x="88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5" y="30"/>
                        <a:pt x="59" y="23"/>
                        <a:pt x="64" y="18"/>
                      </a:cubicBezTo>
                      <a:cubicBezTo>
                        <a:pt x="66" y="17"/>
                        <a:pt x="68" y="17"/>
                        <a:pt x="70" y="17"/>
                      </a:cubicBezTo>
                      <a:cubicBezTo>
                        <a:pt x="72" y="17"/>
                        <a:pt x="74" y="17"/>
                        <a:pt x="75" y="18"/>
                      </a:cubicBezTo>
                      <a:close/>
                      <a:moveTo>
                        <a:pt x="50" y="21"/>
                      </a:moveTo>
                      <a:cubicBezTo>
                        <a:pt x="47" y="26"/>
                        <a:pt x="44" y="31"/>
                        <a:pt x="42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4" y="30"/>
                        <a:pt x="42" y="25"/>
                        <a:pt x="50" y="21"/>
                      </a:cubicBezTo>
                      <a:close/>
                      <a:moveTo>
                        <a:pt x="29" y="102"/>
                      </a:move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50" y="110"/>
                        <a:pt x="54" y="116"/>
                        <a:pt x="60" y="121"/>
                      </a:cubicBezTo>
                      <a:cubicBezTo>
                        <a:pt x="47" y="119"/>
                        <a:pt x="36" y="112"/>
                        <a:pt x="29" y="102"/>
                      </a:cubicBezTo>
                      <a:close/>
                      <a:moveTo>
                        <a:pt x="80" y="121"/>
                      </a:moveTo>
                      <a:cubicBezTo>
                        <a:pt x="85" y="116"/>
                        <a:pt x="90" y="110"/>
                        <a:pt x="94" y="102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03" y="112"/>
                        <a:pt x="92" y="119"/>
                        <a:pt x="80" y="12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3588682" y="1271291"/>
              <a:ext cx="1958146" cy="1218244"/>
              <a:chOff x="3588682" y="1271291"/>
              <a:chExt cx="1958146" cy="1218244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4464345" y="1334082"/>
                <a:ext cx="225871" cy="209344"/>
                <a:chOff x="4378714" y="1388949"/>
                <a:chExt cx="365920" cy="339145"/>
              </a:xfrm>
            </p:grpSpPr>
            <p:sp>
              <p:nvSpPr>
                <p:cNvPr id="133" name="Freeform 37"/>
                <p:cNvSpPr>
                  <a:spLocks/>
                </p:cNvSpPr>
                <p:nvPr/>
              </p:nvSpPr>
              <p:spPr bwMode="auto">
                <a:xfrm>
                  <a:off x="4378714" y="1388949"/>
                  <a:ext cx="228859" cy="247346"/>
                </a:xfrm>
                <a:custGeom>
                  <a:avLst/>
                  <a:gdLst>
                    <a:gd name="T0" fmla="*/ 152 w 152"/>
                    <a:gd name="T1" fmla="*/ 28 h 164"/>
                    <a:gd name="T2" fmla="*/ 152 w 152"/>
                    <a:gd name="T3" fmla="*/ 28 h 164"/>
                    <a:gd name="T4" fmla="*/ 124 w 152"/>
                    <a:gd name="T5" fmla="*/ 0 h 164"/>
                    <a:gd name="T6" fmla="*/ 28 w 152"/>
                    <a:gd name="T7" fmla="*/ 0 h 164"/>
                    <a:gd name="T8" fmla="*/ 0 w 152"/>
                    <a:gd name="T9" fmla="*/ 28 h 164"/>
                    <a:gd name="T10" fmla="*/ 0 w 152"/>
                    <a:gd name="T11" fmla="*/ 91 h 164"/>
                    <a:gd name="T12" fmla="*/ 28 w 152"/>
                    <a:gd name="T13" fmla="*/ 119 h 164"/>
                    <a:gd name="T14" fmla="*/ 30 w 152"/>
                    <a:gd name="T15" fmla="*/ 119 h 164"/>
                    <a:gd name="T16" fmla="*/ 30 w 152"/>
                    <a:gd name="T17" fmla="*/ 164 h 164"/>
                    <a:gd name="T18" fmla="*/ 61 w 152"/>
                    <a:gd name="T19" fmla="*/ 134 h 164"/>
                    <a:gd name="T20" fmla="*/ 61 w 152"/>
                    <a:gd name="T21" fmla="*/ 58 h 164"/>
                    <a:gd name="T22" fmla="*/ 91 w 152"/>
                    <a:gd name="T23" fmla="*/ 28 h 164"/>
                    <a:gd name="T24" fmla="*/ 152 w 152"/>
                    <a:gd name="T25" fmla="*/ 28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2" h="164">
                      <a:moveTo>
                        <a:pt x="152" y="28"/>
                      </a:move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152" y="12"/>
                        <a:pt x="140" y="0"/>
                        <a:pt x="12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106"/>
                        <a:pt x="12" y="119"/>
                        <a:pt x="28" y="119"/>
                      </a:cubicBezTo>
                      <a:cubicBezTo>
                        <a:pt x="30" y="119"/>
                        <a:pt x="30" y="119"/>
                        <a:pt x="30" y="119"/>
                      </a:cubicBezTo>
                      <a:cubicBezTo>
                        <a:pt x="30" y="164"/>
                        <a:pt x="30" y="164"/>
                        <a:pt x="30" y="164"/>
                      </a:cubicBezTo>
                      <a:cubicBezTo>
                        <a:pt x="61" y="134"/>
                        <a:pt x="61" y="134"/>
                        <a:pt x="61" y="134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1" y="41"/>
                        <a:pt x="74" y="28"/>
                        <a:pt x="91" y="28"/>
                      </a:cubicBezTo>
                      <a:lnTo>
                        <a:pt x="152" y="28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 38"/>
                <p:cNvSpPr>
                  <a:spLocks noEditPoints="1"/>
                </p:cNvSpPr>
                <p:nvPr/>
              </p:nvSpPr>
              <p:spPr bwMode="auto">
                <a:xfrm>
                  <a:off x="4493463" y="1453973"/>
                  <a:ext cx="251171" cy="274121"/>
                </a:xfrm>
                <a:custGeom>
                  <a:avLst/>
                  <a:gdLst>
                    <a:gd name="T0" fmla="*/ 137 w 167"/>
                    <a:gd name="T1" fmla="*/ 0 h 182"/>
                    <a:gd name="T2" fmla="*/ 30 w 167"/>
                    <a:gd name="T3" fmla="*/ 0 h 182"/>
                    <a:gd name="T4" fmla="*/ 0 w 167"/>
                    <a:gd name="T5" fmla="*/ 30 h 182"/>
                    <a:gd name="T6" fmla="*/ 0 w 167"/>
                    <a:gd name="T7" fmla="*/ 106 h 182"/>
                    <a:gd name="T8" fmla="*/ 30 w 167"/>
                    <a:gd name="T9" fmla="*/ 136 h 182"/>
                    <a:gd name="T10" fmla="*/ 61 w 167"/>
                    <a:gd name="T11" fmla="*/ 136 h 182"/>
                    <a:gd name="T12" fmla="*/ 61 w 167"/>
                    <a:gd name="T13" fmla="*/ 182 h 182"/>
                    <a:gd name="T14" fmla="*/ 106 w 167"/>
                    <a:gd name="T15" fmla="*/ 136 h 182"/>
                    <a:gd name="T16" fmla="*/ 137 w 167"/>
                    <a:gd name="T17" fmla="*/ 136 h 182"/>
                    <a:gd name="T18" fmla="*/ 167 w 167"/>
                    <a:gd name="T19" fmla="*/ 106 h 182"/>
                    <a:gd name="T20" fmla="*/ 167 w 167"/>
                    <a:gd name="T21" fmla="*/ 30 h 182"/>
                    <a:gd name="T22" fmla="*/ 137 w 167"/>
                    <a:gd name="T23" fmla="*/ 0 h 182"/>
                    <a:gd name="T24" fmla="*/ 30 w 167"/>
                    <a:gd name="T25" fmla="*/ 106 h 182"/>
                    <a:gd name="T26" fmla="*/ 30 w 167"/>
                    <a:gd name="T27" fmla="*/ 91 h 182"/>
                    <a:gd name="T28" fmla="*/ 91 w 167"/>
                    <a:gd name="T29" fmla="*/ 91 h 182"/>
                    <a:gd name="T30" fmla="*/ 91 w 167"/>
                    <a:gd name="T31" fmla="*/ 106 h 182"/>
                    <a:gd name="T32" fmla="*/ 30 w 167"/>
                    <a:gd name="T33" fmla="*/ 106 h 182"/>
                    <a:gd name="T34" fmla="*/ 137 w 167"/>
                    <a:gd name="T35" fmla="*/ 76 h 182"/>
                    <a:gd name="T36" fmla="*/ 30 w 167"/>
                    <a:gd name="T37" fmla="*/ 76 h 182"/>
                    <a:gd name="T38" fmla="*/ 30 w 167"/>
                    <a:gd name="T39" fmla="*/ 60 h 182"/>
                    <a:gd name="T40" fmla="*/ 137 w 167"/>
                    <a:gd name="T41" fmla="*/ 60 h 182"/>
                    <a:gd name="T42" fmla="*/ 137 w 167"/>
                    <a:gd name="T43" fmla="*/ 76 h 182"/>
                    <a:gd name="T44" fmla="*/ 137 w 167"/>
                    <a:gd name="T45" fmla="*/ 45 h 182"/>
                    <a:gd name="T46" fmla="*/ 30 w 167"/>
                    <a:gd name="T47" fmla="*/ 45 h 182"/>
                    <a:gd name="T48" fmla="*/ 30 w 167"/>
                    <a:gd name="T49" fmla="*/ 30 h 182"/>
                    <a:gd name="T50" fmla="*/ 137 w 167"/>
                    <a:gd name="T51" fmla="*/ 30 h 182"/>
                    <a:gd name="T52" fmla="*/ 137 w 167"/>
                    <a:gd name="T53" fmla="*/ 4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67" h="182">
                      <a:moveTo>
                        <a:pt x="13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23"/>
                        <a:pt x="14" y="136"/>
                        <a:pt x="30" y="136"/>
                      </a:cubicBezTo>
                      <a:cubicBezTo>
                        <a:pt x="61" y="136"/>
                        <a:pt x="61" y="136"/>
                        <a:pt x="61" y="136"/>
                      </a:cubicBezTo>
                      <a:cubicBezTo>
                        <a:pt x="61" y="182"/>
                        <a:pt x="61" y="182"/>
                        <a:pt x="61" y="182"/>
                      </a:cubicBezTo>
                      <a:cubicBezTo>
                        <a:pt x="106" y="136"/>
                        <a:pt x="106" y="136"/>
                        <a:pt x="106" y="136"/>
                      </a:cubicBezTo>
                      <a:cubicBezTo>
                        <a:pt x="137" y="136"/>
                        <a:pt x="137" y="136"/>
                        <a:pt x="137" y="136"/>
                      </a:cubicBezTo>
                      <a:cubicBezTo>
                        <a:pt x="154" y="136"/>
                        <a:pt x="167" y="123"/>
                        <a:pt x="167" y="106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67" y="13"/>
                        <a:pt x="154" y="0"/>
                        <a:pt x="137" y="0"/>
                      </a:cubicBezTo>
                      <a:close/>
                      <a:moveTo>
                        <a:pt x="30" y="106"/>
                      </a:moveTo>
                      <a:cubicBezTo>
                        <a:pt x="30" y="91"/>
                        <a:pt x="30" y="91"/>
                        <a:pt x="30" y="91"/>
                      </a:cubicBezTo>
                      <a:cubicBezTo>
                        <a:pt x="91" y="91"/>
                        <a:pt x="91" y="91"/>
                        <a:pt x="91" y="91"/>
                      </a:cubicBezTo>
                      <a:cubicBezTo>
                        <a:pt x="91" y="106"/>
                        <a:pt x="91" y="106"/>
                        <a:pt x="91" y="106"/>
                      </a:cubicBezTo>
                      <a:lnTo>
                        <a:pt x="30" y="106"/>
                      </a:lnTo>
                      <a:close/>
                      <a:moveTo>
                        <a:pt x="137" y="76"/>
                      </a:move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7" y="60"/>
                        <a:pt x="137" y="60"/>
                        <a:pt x="137" y="60"/>
                      </a:cubicBezTo>
                      <a:lnTo>
                        <a:pt x="137" y="76"/>
                      </a:lnTo>
                      <a:close/>
                      <a:moveTo>
                        <a:pt x="137" y="45"/>
                      </a:move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37" y="30"/>
                        <a:pt x="137" y="30"/>
                        <a:pt x="137" y="30"/>
                      </a:cubicBezTo>
                      <a:lnTo>
                        <a:pt x="137" y="45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5400000" flipV="1">
                <a:off x="3958633" y="901340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1" name="任意多边形 13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EFB600"/>
                    </a:gs>
                    <a:gs pos="45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9000">
                      <a:srgbClr val="EFB600"/>
                    </a:gs>
                    <a:gs pos="20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>
              <a:off x="3592927" y="2657254"/>
              <a:ext cx="1958146" cy="1218244"/>
              <a:chOff x="3592927" y="2657254"/>
              <a:chExt cx="1958146" cy="1218244"/>
            </a:xfrm>
          </p:grpSpPr>
          <p:grpSp>
            <p:nvGrpSpPr>
              <p:cNvPr id="123" name="组合 122"/>
              <p:cNvGrpSpPr/>
              <p:nvPr/>
            </p:nvGrpSpPr>
            <p:grpSpPr>
              <a:xfrm rot="16200000">
                <a:off x="3962878" y="2287303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61AACC"/>
                    </a:gs>
                    <a:gs pos="45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61AACC"/>
                    </a:gs>
                    <a:gs pos="20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454312" y="3605984"/>
                <a:ext cx="238856" cy="179437"/>
                <a:chOff x="5288412" y="1824354"/>
                <a:chExt cx="386956" cy="290695"/>
              </a:xfrm>
            </p:grpSpPr>
            <p:sp>
              <p:nvSpPr>
                <p:cNvPr id="125" name="Freeform 41"/>
                <p:cNvSpPr>
                  <a:spLocks/>
                </p:cNvSpPr>
                <p:nvPr/>
              </p:nvSpPr>
              <p:spPr bwMode="auto">
                <a:xfrm>
                  <a:off x="5402523" y="1943565"/>
                  <a:ext cx="170210" cy="94348"/>
                </a:xfrm>
                <a:custGeom>
                  <a:avLst/>
                  <a:gdLst>
                    <a:gd name="T0" fmla="*/ 62 w 113"/>
                    <a:gd name="T1" fmla="*/ 46 h 63"/>
                    <a:gd name="T2" fmla="*/ 19 w 113"/>
                    <a:gd name="T3" fmla="*/ 62 h 63"/>
                    <a:gd name="T4" fmla="*/ 19 w 113"/>
                    <a:gd name="T5" fmla="*/ 62 h 63"/>
                    <a:gd name="T6" fmla="*/ 18 w 113"/>
                    <a:gd name="T7" fmla="*/ 62 h 63"/>
                    <a:gd name="T8" fmla="*/ 15 w 113"/>
                    <a:gd name="T9" fmla="*/ 62 h 63"/>
                    <a:gd name="T10" fmla="*/ 9 w 113"/>
                    <a:gd name="T11" fmla="*/ 58 h 63"/>
                    <a:gd name="T12" fmla="*/ 9 w 113"/>
                    <a:gd name="T13" fmla="*/ 58 h 63"/>
                    <a:gd name="T14" fmla="*/ 9 w 113"/>
                    <a:gd name="T15" fmla="*/ 58 h 63"/>
                    <a:gd name="T16" fmla="*/ 9 w 113"/>
                    <a:gd name="T17" fmla="*/ 58 h 63"/>
                    <a:gd name="T18" fmla="*/ 1 w 113"/>
                    <a:gd name="T19" fmla="*/ 40 h 63"/>
                    <a:gd name="T20" fmla="*/ 1 w 113"/>
                    <a:gd name="T21" fmla="*/ 40 h 63"/>
                    <a:gd name="T22" fmla="*/ 1 w 113"/>
                    <a:gd name="T23" fmla="*/ 40 h 63"/>
                    <a:gd name="T24" fmla="*/ 0 w 113"/>
                    <a:gd name="T25" fmla="*/ 37 h 63"/>
                    <a:gd name="T26" fmla="*/ 4 w 113"/>
                    <a:gd name="T27" fmla="*/ 31 h 63"/>
                    <a:gd name="T28" fmla="*/ 4 w 113"/>
                    <a:gd name="T29" fmla="*/ 31 h 63"/>
                    <a:gd name="T30" fmla="*/ 4 w 113"/>
                    <a:gd name="T31" fmla="*/ 31 h 63"/>
                    <a:gd name="T32" fmla="*/ 4 w 113"/>
                    <a:gd name="T33" fmla="*/ 31 h 63"/>
                    <a:gd name="T34" fmla="*/ 48 w 113"/>
                    <a:gd name="T35" fmla="*/ 15 h 63"/>
                    <a:gd name="T36" fmla="*/ 43 w 113"/>
                    <a:gd name="T37" fmla="*/ 5 h 63"/>
                    <a:gd name="T38" fmla="*/ 45 w 113"/>
                    <a:gd name="T39" fmla="*/ 1 h 63"/>
                    <a:gd name="T40" fmla="*/ 47 w 113"/>
                    <a:gd name="T41" fmla="*/ 0 h 63"/>
                    <a:gd name="T42" fmla="*/ 78 w 113"/>
                    <a:gd name="T43" fmla="*/ 4 h 63"/>
                    <a:gd name="T44" fmla="*/ 110 w 113"/>
                    <a:gd name="T45" fmla="*/ 7 h 63"/>
                    <a:gd name="T46" fmla="*/ 113 w 113"/>
                    <a:gd name="T47" fmla="*/ 10 h 63"/>
                    <a:gd name="T48" fmla="*/ 112 w 113"/>
                    <a:gd name="T49" fmla="*/ 12 h 63"/>
                    <a:gd name="T50" fmla="*/ 112 w 113"/>
                    <a:gd name="T51" fmla="*/ 12 h 63"/>
                    <a:gd name="T52" fmla="*/ 92 w 113"/>
                    <a:gd name="T53" fmla="*/ 35 h 63"/>
                    <a:gd name="T54" fmla="*/ 73 w 113"/>
                    <a:gd name="T55" fmla="*/ 57 h 63"/>
                    <a:gd name="T56" fmla="*/ 68 w 113"/>
                    <a:gd name="T57" fmla="*/ 57 h 63"/>
                    <a:gd name="T58" fmla="*/ 67 w 113"/>
                    <a:gd name="T59" fmla="*/ 56 h 63"/>
                    <a:gd name="T60" fmla="*/ 67 w 113"/>
                    <a:gd name="T61" fmla="*/ 56 h 63"/>
                    <a:gd name="T62" fmla="*/ 62 w 113"/>
                    <a:gd name="T63" fmla="*/ 4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3" h="63">
                      <a:moveTo>
                        <a:pt x="62" y="46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8" y="62"/>
                        <a:pt x="18" y="62"/>
                      </a:cubicBezTo>
                      <a:cubicBezTo>
                        <a:pt x="17" y="63"/>
                        <a:pt x="16" y="63"/>
                        <a:pt x="15" y="62"/>
                      </a:cubicBezTo>
                      <a:cubicBezTo>
                        <a:pt x="12" y="62"/>
                        <a:pt x="10" y="60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39"/>
                        <a:pt x="0" y="38"/>
                        <a:pt x="0" y="37"/>
                      </a:cubicBezTo>
                      <a:cubicBezTo>
                        <a:pt x="0" y="34"/>
                        <a:pt x="2" y="32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3"/>
                        <a:pt x="43" y="1"/>
                        <a:pt x="45" y="1"/>
                      </a:cubicBezTo>
                      <a:cubicBezTo>
                        <a:pt x="46" y="0"/>
                        <a:pt x="46" y="0"/>
                        <a:pt x="47" y="0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2" y="7"/>
                        <a:pt x="113" y="9"/>
                        <a:pt x="113" y="10"/>
                      </a:cubicBezTo>
                      <a:cubicBezTo>
                        <a:pt x="113" y="11"/>
                        <a:pt x="113" y="12"/>
                        <a:pt x="112" y="12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71" y="58"/>
                        <a:pt x="69" y="59"/>
                        <a:pt x="68" y="57"/>
                      </a:cubicBezTo>
                      <a:cubicBezTo>
                        <a:pt x="68" y="57"/>
                        <a:pt x="67" y="57"/>
                        <a:pt x="67" y="56"/>
                      </a:cubicBezTo>
                      <a:cubicBezTo>
                        <a:pt x="67" y="56"/>
                        <a:pt x="67" y="56"/>
                        <a:pt x="67" y="56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 42"/>
                <p:cNvSpPr>
                  <a:spLocks noEditPoints="1"/>
                </p:cNvSpPr>
                <p:nvPr/>
              </p:nvSpPr>
              <p:spPr bwMode="auto">
                <a:xfrm>
                  <a:off x="5288412" y="1824354"/>
                  <a:ext cx="386956" cy="290695"/>
                </a:xfrm>
                <a:custGeom>
                  <a:avLst/>
                  <a:gdLst>
                    <a:gd name="T0" fmla="*/ 225 w 257"/>
                    <a:gd name="T1" fmla="*/ 0 h 193"/>
                    <a:gd name="T2" fmla="*/ 32 w 257"/>
                    <a:gd name="T3" fmla="*/ 0 h 193"/>
                    <a:gd name="T4" fmla="*/ 0 w 257"/>
                    <a:gd name="T5" fmla="*/ 32 h 193"/>
                    <a:gd name="T6" fmla="*/ 0 w 257"/>
                    <a:gd name="T7" fmla="*/ 160 h 193"/>
                    <a:gd name="T8" fmla="*/ 32 w 257"/>
                    <a:gd name="T9" fmla="*/ 193 h 193"/>
                    <a:gd name="T10" fmla="*/ 225 w 257"/>
                    <a:gd name="T11" fmla="*/ 193 h 193"/>
                    <a:gd name="T12" fmla="*/ 257 w 257"/>
                    <a:gd name="T13" fmla="*/ 160 h 193"/>
                    <a:gd name="T14" fmla="*/ 257 w 257"/>
                    <a:gd name="T15" fmla="*/ 32 h 193"/>
                    <a:gd name="T16" fmla="*/ 225 w 257"/>
                    <a:gd name="T17" fmla="*/ 0 h 193"/>
                    <a:gd name="T18" fmla="*/ 209 w 257"/>
                    <a:gd name="T19" fmla="*/ 16 h 193"/>
                    <a:gd name="T20" fmla="*/ 225 w 257"/>
                    <a:gd name="T21" fmla="*/ 16 h 193"/>
                    <a:gd name="T22" fmla="*/ 225 w 257"/>
                    <a:gd name="T23" fmla="*/ 32 h 193"/>
                    <a:gd name="T24" fmla="*/ 209 w 257"/>
                    <a:gd name="T25" fmla="*/ 32 h 193"/>
                    <a:gd name="T26" fmla="*/ 209 w 257"/>
                    <a:gd name="T27" fmla="*/ 16 h 193"/>
                    <a:gd name="T28" fmla="*/ 176 w 257"/>
                    <a:gd name="T29" fmla="*/ 16 h 193"/>
                    <a:gd name="T30" fmla="*/ 193 w 257"/>
                    <a:gd name="T31" fmla="*/ 16 h 193"/>
                    <a:gd name="T32" fmla="*/ 193 w 257"/>
                    <a:gd name="T33" fmla="*/ 32 h 193"/>
                    <a:gd name="T34" fmla="*/ 176 w 257"/>
                    <a:gd name="T35" fmla="*/ 32 h 193"/>
                    <a:gd name="T36" fmla="*/ 176 w 257"/>
                    <a:gd name="T37" fmla="*/ 16 h 193"/>
                    <a:gd name="T38" fmla="*/ 144 w 257"/>
                    <a:gd name="T39" fmla="*/ 16 h 193"/>
                    <a:gd name="T40" fmla="*/ 160 w 257"/>
                    <a:gd name="T41" fmla="*/ 16 h 193"/>
                    <a:gd name="T42" fmla="*/ 160 w 257"/>
                    <a:gd name="T43" fmla="*/ 32 h 193"/>
                    <a:gd name="T44" fmla="*/ 144 w 257"/>
                    <a:gd name="T45" fmla="*/ 32 h 193"/>
                    <a:gd name="T46" fmla="*/ 144 w 257"/>
                    <a:gd name="T47" fmla="*/ 16 h 193"/>
                    <a:gd name="T48" fmla="*/ 241 w 257"/>
                    <a:gd name="T49" fmla="*/ 176 h 193"/>
                    <a:gd name="T50" fmla="*/ 16 w 257"/>
                    <a:gd name="T51" fmla="*/ 176 h 193"/>
                    <a:gd name="T52" fmla="*/ 16 w 257"/>
                    <a:gd name="T53" fmla="*/ 48 h 193"/>
                    <a:gd name="T54" fmla="*/ 241 w 257"/>
                    <a:gd name="T55" fmla="*/ 48 h 193"/>
                    <a:gd name="T56" fmla="*/ 241 w 257"/>
                    <a:gd name="T57" fmla="*/ 176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57" h="193">
                      <a:moveTo>
                        <a:pt x="225" y="0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78"/>
                        <a:pt x="14" y="193"/>
                        <a:pt x="32" y="193"/>
                      </a:cubicBezTo>
                      <a:cubicBezTo>
                        <a:pt x="225" y="193"/>
                        <a:pt x="225" y="193"/>
                        <a:pt x="225" y="193"/>
                      </a:cubicBezTo>
                      <a:cubicBezTo>
                        <a:pt x="242" y="193"/>
                        <a:pt x="257" y="178"/>
                        <a:pt x="257" y="160"/>
                      </a:cubicBezTo>
                      <a:cubicBezTo>
                        <a:pt x="257" y="32"/>
                        <a:pt x="257" y="32"/>
                        <a:pt x="257" y="32"/>
                      </a:cubicBezTo>
                      <a:cubicBezTo>
                        <a:pt x="257" y="14"/>
                        <a:pt x="242" y="0"/>
                        <a:pt x="225" y="0"/>
                      </a:cubicBezTo>
                      <a:close/>
                      <a:moveTo>
                        <a:pt x="209" y="16"/>
                      </a:moveTo>
                      <a:cubicBezTo>
                        <a:pt x="225" y="16"/>
                        <a:pt x="225" y="16"/>
                        <a:pt x="225" y="16"/>
                      </a:cubicBezTo>
                      <a:cubicBezTo>
                        <a:pt x="225" y="32"/>
                        <a:pt x="225" y="32"/>
                        <a:pt x="225" y="32"/>
                      </a:cubicBezTo>
                      <a:cubicBezTo>
                        <a:pt x="209" y="32"/>
                        <a:pt x="209" y="32"/>
                        <a:pt x="209" y="32"/>
                      </a:cubicBezTo>
                      <a:lnTo>
                        <a:pt x="209" y="16"/>
                      </a:lnTo>
                      <a:close/>
                      <a:moveTo>
                        <a:pt x="176" y="16"/>
                      </a:moveTo>
                      <a:cubicBezTo>
                        <a:pt x="193" y="16"/>
                        <a:pt x="193" y="16"/>
                        <a:pt x="193" y="16"/>
                      </a:cubicBezTo>
                      <a:cubicBezTo>
                        <a:pt x="193" y="32"/>
                        <a:pt x="193" y="32"/>
                        <a:pt x="193" y="32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lnTo>
                        <a:pt x="176" y="16"/>
                      </a:lnTo>
                      <a:close/>
                      <a:moveTo>
                        <a:pt x="144" y="16"/>
                      </a:moveTo>
                      <a:cubicBezTo>
                        <a:pt x="160" y="16"/>
                        <a:pt x="160" y="16"/>
                        <a:pt x="160" y="16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44" y="32"/>
                        <a:pt x="144" y="32"/>
                        <a:pt x="144" y="32"/>
                      </a:cubicBezTo>
                      <a:lnTo>
                        <a:pt x="144" y="16"/>
                      </a:lnTo>
                      <a:close/>
                      <a:moveTo>
                        <a:pt x="241" y="176"/>
                      </a:moveTo>
                      <a:cubicBezTo>
                        <a:pt x="16" y="176"/>
                        <a:pt x="16" y="176"/>
                        <a:pt x="16" y="176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8" name="组合 117"/>
            <p:cNvGrpSpPr/>
            <p:nvPr/>
          </p:nvGrpSpPr>
          <p:grpSpPr>
            <a:xfrm>
              <a:off x="3272187" y="1592677"/>
              <a:ext cx="1218244" cy="1958146"/>
              <a:chOff x="3272187" y="1592677"/>
              <a:chExt cx="1218244" cy="195814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3272187" y="1592677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009999"/>
                    </a:gs>
                    <a:gs pos="45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009999"/>
                    </a:gs>
                    <a:gs pos="20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0" name="Freeform 61"/>
              <p:cNvSpPr>
                <a:spLocks noEditPoints="1"/>
              </p:cNvSpPr>
              <p:nvPr/>
            </p:nvSpPr>
            <p:spPr bwMode="auto">
              <a:xfrm>
                <a:off x="3348884" y="2454092"/>
                <a:ext cx="206197" cy="235315"/>
              </a:xfrm>
              <a:custGeom>
                <a:avLst/>
                <a:gdLst>
                  <a:gd name="T0" fmla="*/ 94 w 222"/>
                  <a:gd name="T1" fmla="*/ 16 h 253"/>
                  <a:gd name="T2" fmla="*/ 110 w 222"/>
                  <a:gd name="T3" fmla="*/ 0 h 253"/>
                  <a:gd name="T4" fmla="*/ 126 w 222"/>
                  <a:gd name="T5" fmla="*/ 16 h 253"/>
                  <a:gd name="T6" fmla="*/ 127 w 222"/>
                  <a:gd name="T7" fmla="*/ 110 h 253"/>
                  <a:gd name="T8" fmla="*/ 111 w 222"/>
                  <a:gd name="T9" fmla="*/ 126 h 253"/>
                  <a:gd name="T10" fmla="*/ 95 w 222"/>
                  <a:gd name="T11" fmla="*/ 111 h 253"/>
                  <a:gd name="T12" fmla="*/ 94 w 222"/>
                  <a:gd name="T13" fmla="*/ 16 h 253"/>
                  <a:gd name="T14" fmla="*/ 112 w 222"/>
                  <a:gd name="T15" fmla="*/ 252 h 253"/>
                  <a:gd name="T16" fmla="*/ 1 w 222"/>
                  <a:gd name="T17" fmla="*/ 143 h 253"/>
                  <a:gd name="T18" fmla="*/ 79 w 222"/>
                  <a:gd name="T19" fmla="*/ 37 h 253"/>
                  <a:gd name="T20" fmla="*/ 79 w 222"/>
                  <a:gd name="T21" fmla="*/ 70 h 253"/>
                  <a:gd name="T22" fmla="*/ 32 w 222"/>
                  <a:gd name="T23" fmla="*/ 143 h 253"/>
                  <a:gd name="T24" fmla="*/ 112 w 222"/>
                  <a:gd name="T25" fmla="*/ 221 h 253"/>
                  <a:gd name="T26" fmla="*/ 190 w 222"/>
                  <a:gd name="T27" fmla="*/ 141 h 253"/>
                  <a:gd name="T28" fmla="*/ 142 w 222"/>
                  <a:gd name="T29" fmla="*/ 70 h 253"/>
                  <a:gd name="T30" fmla="*/ 142 w 222"/>
                  <a:gd name="T31" fmla="*/ 36 h 253"/>
                  <a:gd name="T32" fmla="*/ 222 w 222"/>
                  <a:gd name="T33" fmla="*/ 141 h 253"/>
                  <a:gd name="T34" fmla="*/ 112 w 222"/>
                  <a:gd name="T35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53">
                    <a:moveTo>
                      <a:pt x="94" y="16"/>
                    </a:moveTo>
                    <a:cubicBezTo>
                      <a:pt x="94" y="7"/>
                      <a:pt x="101" y="0"/>
                      <a:pt x="110" y="0"/>
                    </a:cubicBezTo>
                    <a:cubicBezTo>
                      <a:pt x="119" y="0"/>
                      <a:pt x="126" y="7"/>
                      <a:pt x="126" y="16"/>
                    </a:cubicBezTo>
                    <a:cubicBezTo>
                      <a:pt x="127" y="110"/>
                      <a:pt x="127" y="110"/>
                      <a:pt x="127" y="110"/>
                    </a:cubicBezTo>
                    <a:cubicBezTo>
                      <a:pt x="127" y="119"/>
                      <a:pt x="120" y="126"/>
                      <a:pt x="111" y="126"/>
                    </a:cubicBezTo>
                    <a:cubicBezTo>
                      <a:pt x="102" y="126"/>
                      <a:pt x="95" y="119"/>
                      <a:pt x="95" y="111"/>
                    </a:cubicBezTo>
                    <a:lnTo>
                      <a:pt x="94" y="16"/>
                    </a:lnTo>
                    <a:close/>
                    <a:moveTo>
                      <a:pt x="112" y="252"/>
                    </a:moveTo>
                    <a:cubicBezTo>
                      <a:pt x="51" y="253"/>
                      <a:pt x="1" y="204"/>
                      <a:pt x="1" y="143"/>
                    </a:cubicBezTo>
                    <a:cubicBezTo>
                      <a:pt x="0" y="93"/>
                      <a:pt x="33" y="51"/>
                      <a:pt x="79" y="37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1" y="83"/>
                      <a:pt x="32" y="110"/>
                      <a:pt x="32" y="143"/>
                    </a:cubicBezTo>
                    <a:cubicBezTo>
                      <a:pt x="33" y="186"/>
                      <a:pt x="68" y="221"/>
                      <a:pt x="112" y="221"/>
                    </a:cubicBezTo>
                    <a:cubicBezTo>
                      <a:pt x="155" y="220"/>
                      <a:pt x="190" y="185"/>
                      <a:pt x="190" y="141"/>
                    </a:cubicBezTo>
                    <a:cubicBezTo>
                      <a:pt x="190" y="109"/>
                      <a:pt x="170" y="82"/>
                      <a:pt x="142" y="70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87" y="49"/>
                      <a:pt x="221" y="91"/>
                      <a:pt x="222" y="141"/>
                    </a:cubicBezTo>
                    <a:cubicBezTo>
                      <a:pt x="222" y="202"/>
                      <a:pt x="173" y="252"/>
                      <a:pt x="112" y="252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9999"/>
                  </a:gs>
                  <a:gs pos="100000">
                    <a:srgbClr val="00504E"/>
                  </a:gs>
                </a:gsLst>
                <a:lin ang="60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43807" y="980728"/>
            <a:ext cx="345638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数值类型及</a:t>
            </a:r>
            <a:endParaRPr lang="en-US" altLang="zh-CN" sz="2400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基本操作</a:t>
            </a:r>
            <a:endParaRPr lang="zh-CN" altLang="en-US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28184" y="311890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math</a:t>
            </a: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库及</a:t>
            </a:r>
            <a:endParaRPr lang="en-US" altLang="zh-CN" sz="2400" b="1" dirty="0" smtClean="0">
              <a:solidFill>
                <a:srgbClr val="A74E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数值实例</a:t>
            </a:r>
            <a:endParaRPr lang="en-US" altLang="zh-CN" sz="2400" b="1" dirty="0" smtClean="0">
              <a:solidFill>
                <a:srgbClr val="7A3E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52740" y="5711189"/>
            <a:ext cx="251540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字符串及格式化 </a:t>
            </a:r>
            <a:endParaRPr lang="en-US" altLang="zh-CN" sz="2400" b="1" dirty="0" smtClean="0">
              <a:solidFill>
                <a:srgbClr val="3672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9551" y="3262917"/>
            <a:ext cx="265293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典型实例：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文本进度条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76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3.2.1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math</a:t>
            </a: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库概述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520" y="1196752"/>
            <a:ext cx="8568952" cy="8640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60" dirty="0" err="1" smtClean="0">
                <a:latin typeface="Arial"/>
                <a:cs typeface="Arial"/>
              </a:rPr>
              <a:t>P</a:t>
            </a:r>
            <a:r>
              <a:rPr sz="2400" spc="-35" dirty="0" err="1" smtClean="0">
                <a:latin typeface="Arial"/>
                <a:cs typeface="Arial"/>
              </a:rPr>
              <a:t>y</a:t>
            </a:r>
            <a:r>
              <a:rPr sz="2400" spc="190" dirty="0" err="1" smtClean="0">
                <a:latin typeface="Arial"/>
                <a:cs typeface="Arial"/>
              </a:rPr>
              <a:t>thon</a:t>
            </a:r>
            <a:r>
              <a:rPr sz="2400" spc="-30" dirty="0" err="1" smtClean="0">
                <a:latin typeface="Microsoft JhengHei"/>
                <a:cs typeface="Microsoft JhengHei"/>
              </a:rPr>
              <a:t>提供的内置数学类函</a:t>
            </a:r>
            <a:r>
              <a:rPr sz="2400" spc="-25" dirty="0" err="1" smtClean="0">
                <a:latin typeface="Microsoft JhengHei"/>
                <a:cs typeface="Microsoft JhengHei"/>
              </a:rPr>
              <a:t>数</a:t>
            </a:r>
            <a:r>
              <a:rPr sz="2400" spc="-30" dirty="0" err="1" smtClean="0">
                <a:latin typeface="Microsoft JhengHei"/>
                <a:cs typeface="Microsoft JhengHei"/>
              </a:rPr>
              <a:t>库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0"/>
              </a:spcBef>
            </a:pPr>
            <a:endParaRPr sz="2400" dirty="0"/>
          </a:p>
          <a:p>
            <a:pPr marL="4699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30" dirty="0" err="1" smtClean="0">
                <a:latin typeface="Microsoft JhengHei"/>
                <a:cs typeface="Microsoft JhengHei"/>
              </a:rPr>
              <a:t>不支持复数类型</a:t>
            </a:r>
            <a:endParaRPr sz="2400" dirty="0">
              <a:latin typeface="Microsoft JhengHei"/>
              <a:cs typeface="Microsoft JhengHei"/>
            </a:endParaRPr>
          </a:p>
          <a:p>
            <a:pPr marL="171450" indent="-171450">
              <a:lnSpc>
                <a:spcPts val="650"/>
              </a:lnSpc>
              <a:spcBef>
                <a:spcPts val="31"/>
              </a:spcBef>
              <a:buFont typeface="Arial" panose="020B0604020202020204" pitchFamily="34" charset="0"/>
              <a:buChar char="•"/>
            </a:pPr>
            <a:endParaRPr sz="650" dirty="0"/>
          </a:p>
          <a:p>
            <a:pPr marL="171450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endParaRPr sz="1000" dirty="0"/>
          </a:p>
        </p:txBody>
      </p:sp>
      <p:sp>
        <p:nvSpPr>
          <p:cNvPr id="5" name="object 4"/>
          <p:cNvSpPr txBox="1"/>
          <p:nvPr/>
        </p:nvSpPr>
        <p:spPr>
          <a:xfrm>
            <a:off x="185912" y="2068393"/>
            <a:ext cx="8826376" cy="6691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0"/>
              </a:spcBef>
            </a:pPr>
            <a:endParaRPr sz="2400" dirty="0"/>
          </a:p>
          <a:p>
            <a:pPr marL="355600" indent="-342900">
              <a:lnSpc>
                <a:spcPct val="100000"/>
              </a:lnSpc>
              <a:buFont typeface="Microsoft JhengHei"/>
              <a:buChar char="•"/>
              <a:tabLst>
                <a:tab pos="354965" algn="l"/>
              </a:tabLst>
            </a:pPr>
            <a:r>
              <a:rPr sz="2400" spc="210" dirty="0" smtClean="0">
                <a:latin typeface="Arial"/>
                <a:cs typeface="Arial"/>
              </a:rPr>
              <a:t>imp</a:t>
            </a:r>
            <a:r>
              <a:rPr sz="2400" spc="204" dirty="0" smtClean="0">
                <a:latin typeface="Arial"/>
                <a:cs typeface="Arial"/>
              </a:rPr>
              <a:t>o</a:t>
            </a:r>
            <a:r>
              <a:rPr sz="2400" spc="210" dirty="0" smtClean="0">
                <a:latin typeface="Arial"/>
                <a:cs typeface="Arial"/>
              </a:rPr>
              <a:t>r</a:t>
            </a:r>
            <a:r>
              <a:rPr sz="2400" spc="254" dirty="0" smtClean="0">
                <a:latin typeface="Arial"/>
                <a:cs typeface="Arial"/>
              </a:rPr>
              <a:t>t</a:t>
            </a:r>
            <a:r>
              <a:rPr sz="2400" spc="80" dirty="0" smtClean="0">
                <a:latin typeface="Arial"/>
                <a:cs typeface="Arial"/>
              </a:rPr>
              <a:t> </a:t>
            </a:r>
            <a:r>
              <a:rPr sz="2400" spc="170" dirty="0" smtClean="0">
                <a:latin typeface="Arial"/>
                <a:cs typeface="Arial"/>
              </a:rPr>
              <a:t>math</a:t>
            </a:r>
            <a:r>
              <a:rPr lang="en-US" sz="2400" spc="170" dirty="0" smtClean="0">
                <a:latin typeface="Arial"/>
                <a:cs typeface="Arial"/>
              </a:rPr>
              <a:t>  #</a:t>
            </a:r>
            <a:r>
              <a:rPr sz="2400" spc="-30" dirty="0" err="1" smtClean="0">
                <a:latin typeface="Microsoft JhengHei"/>
                <a:cs typeface="Microsoft JhengHei"/>
              </a:rPr>
              <a:t>对</a:t>
            </a:r>
            <a:r>
              <a:rPr sz="2400" spc="170" dirty="0" err="1" smtClean="0">
                <a:latin typeface="Arial"/>
                <a:cs typeface="Arial"/>
              </a:rPr>
              <a:t>mat</a:t>
            </a:r>
            <a:r>
              <a:rPr sz="2400" spc="165" dirty="0" err="1" smtClean="0">
                <a:latin typeface="Arial"/>
                <a:cs typeface="Arial"/>
              </a:rPr>
              <a:t>h</a:t>
            </a:r>
            <a:r>
              <a:rPr sz="2400" spc="-30" dirty="0" err="1" smtClean="0">
                <a:latin typeface="Microsoft JhengHei"/>
                <a:cs typeface="Microsoft JhengHei"/>
              </a:rPr>
              <a:t>库中函数采用</a:t>
            </a:r>
            <a:r>
              <a:rPr sz="2400" spc="170" dirty="0" err="1" smtClean="0">
                <a:latin typeface="Arial"/>
                <a:cs typeface="Arial"/>
              </a:rPr>
              <a:t>math</a:t>
            </a:r>
            <a:r>
              <a:rPr sz="2400" spc="170" dirty="0" smtClean="0">
                <a:latin typeface="Arial"/>
                <a:cs typeface="Arial"/>
              </a:rPr>
              <a:t>.&lt;b&gt;(</a:t>
            </a:r>
            <a:r>
              <a:rPr sz="2400" spc="114" dirty="0" smtClean="0">
                <a:latin typeface="Arial"/>
                <a:cs typeface="Arial"/>
              </a:rPr>
              <a:t>)</a:t>
            </a:r>
            <a:r>
              <a:rPr sz="2400" spc="-20" dirty="0" smtClean="0">
                <a:latin typeface="Microsoft JhengHei"/>
                <a:cs typeface="Microsoft JhengHei"/>
              </a:rPr>
              <a:t>形</a:t>
            </a:r>
            <a:r>
              <a:rPr sz="2400" spc="-30" dirty="0" smtClean="0">
                <a:latin typeface="Microsoft JhengHei"/>
                <a:cs typeface="Microsoft JhengHei"/>
              </a:rPr>
              <a:t>式使用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11560" y="2745136"/>
            <a:ext cx="5372100" cy="1264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873760">
              <a:lnSpc>
                <a:spcPct val="100000"/>
              </a:lnSpc>
            </a:pPr>
            <a:r>
              <a:rPr lang="en-US" altLang="zh-CN" b="1" dirty="0">
                <a:latin typeface="Courier New"/>
                <a:cs typeface="Courier New"/>
              </a:rPr>
              <a:t>&gt;</a:t>
            </a:r>
            <a:r>
              <a:rPr lang="en-US" altLang="zh-CN" b="1" spc="-5" dirty="0">
                <a:latin typeface="Courier New"/>
                <a:cs typeface="Courier New"/>
              </a:rPr>
              <a:t>&gt;</a:t>
            </a:r>
            <a:r>
              <a:rPr lang="en-US" altLang="zh-CN" b="1" dirty="0">
                <a:latin typeface="Courier New"/>
                <a:cs typeface="Courier New"/>
              </a:rPr>
              <a:t>&gt;</a:t>
            </a:r>
            <a:r>
              <a:rPr lang="en-US" altLang="zh-CN" b="1" spc="-5" dirty="0">
                <a:latin typeface="Courier New"/>
                <a:cs typeface="Courier New"/>
              </a:rPr>
              <a:t>i</a:t>
            </a:r>
            <a:r>
              <a:rPr lang="en-US" altLang="zh-CN" b="1" dirty="0">
                <a:latin typeface="Courier New"/>
                <a:cs typeface="Courier New"/>
              </a:rPr>
              <a:t>m</a:t>
            </a:r>
            <a:r>
              <a:rPr lang="en-US" altLang="zh-CN" b="1" spc="-5" dirty="0">
                <a:latin typeface="Courier New"/>
                <a:cs typeface="Courier New"/>
              </a:rPr>
              <a:t>p</a:t>
            </a:r>
            <a:r>
              <a:rPr lang="en-US" altLang="zh-CN" b="1" spc="5" dirty="0">
                <a:latin typeface="Courier New"/>
                <a:cs typeface="Courier New"/>
              </a:rPr>
              <a:t>o</a:t>
            </a:r>
            <a:r>
              <a:rPr lang="en-US" altLang="zh-CN" b="1" dirty="0">
                <a:latin typeface="Courier New"/>
                <a:cs typeface="Courier New"/>
              </a:rPr>
              <a:t>rt</a:t>
            </a:r>
            <a:r>
              <a:rPr lang="en-US" altLang="zh-CN" b="1" spc="-5" dirty="0">
                <a:latin typeface="Courier New"/>
                <a:cs typeface="Courier New"/>
              </a:rPr>
              <a:t> m</a:t>
            </a:r>
            <a:r>
              <a:rPr lang="en-US" altLang="zh-CN" b="1" spc="5" dirty="0">
                <a:latin typeface="Courier New"/>
                <a:cs typeface="Courier New"/>
              </a:rPr>
              <a:t>a</a:t>
            </a:r>
            <a:r>
              <a:rPr lang="en-US" altLang="zh-CN" b="1" dirty="0">
                <a:latin typeface="Courier New"/>
                <a:cs typeface="Courier New"/>
              </a:rPr>
              <a:t>th</a:t>
            </a:r>
            <a:endParaRPr lang="en-US" altLang="zh-CN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lang="en-US" altLang="zh-CN" sz="800" dirty="0"/>
          </a:p>
          <a:p>
            <a:pPr marL="873760">
              <a:lnSpc>
                <a:spcPct val="100000"/>
              </a:lnSpc>
            </a:pPr>
            <a:r>
              <a:rPr lang="en-US" altLang="zh-CN" b="1" spc="-5" dirty="0">
                <a:latin typeface="Courier New"/>
                <a:cs typeface="Courier New"/>
              </a:rPr>
              <a:t>&gt;&gt;&gt;</a:t>
            </a:r>
            <a:r>
              <a:rPr lang="en-US" altLang="zh-CN" b="1" dirty="0" err="1">
                <a:latin typeface="Courier New"/>
                <a:cs typeface="Courier New"/>
              </a:rPr>
              <a:t>m</a:t>
            </a:r>
            <a:r>
              <a:rPr lang="en-US" altLang="zh-CN" b="1" spc="-5" dirty="0" err="1">
                <a:latin typeface="Courier New"/>
                <a:cs typeface="Courier New"/>
              </a:rPr>
              <a:t>a</a:t>
            </a:r>
            <a:r>
              <a:rPr lang="en-US" altLang="zh-CN" b="1" dirty="0" err="1">
                <a:latin typeface="Courier New"/>
                <a:cs typeface="Courier New"/>
              </a:rPr>
              <a:t>t</a:t>
            </a:r>
            <a:r>
              <a:rPr lang="en-US" altLang="zh-CN" b="1" spc="5" dirty="0" err="1">
                <a:latin typeface="Courier New"/>
                <a:cs typeface="Courier New"/>
              </a:rPr>
              <a:t>h</a:t>
            </a:r>
            <a:r>
              <a:rPr lang="en-US" altLang="zh-CN" b="1" dirty="0" err="1">
                <a:latin typeface="Courier New"/>
                <a:cs typeface="Courier New"/>
              </a:rPr>
              <a:t>.</a:t>
            </a:r>
            <a:r>
              <a:rPr lang="en-US" altLang="zh-CN" b="1" spc="-5" dirty="0" err="1">
                <a:latin typeface="Courier New"/>
                <a:cs typeface="Courier New"/>
              </a:rPr>
              <a:t>c</a:t>
            </a:r>
            <a:r>
              <a:rPr lang="en-US" altLang="zh-CN" b="1" dirty="0" err="1">
                <a:latin typeface="Courier New"/>
                <a:cs typeface="Courier New"/>
              </a:rPr>
              <a:t>e</a:t>
            </a:r>
            <a:r>
              <a:rPr lang="en-US" altLang="zh-CN" b="1" spc="-5" dirty="0" err="1">
                <a:latin typeface="Courier New"/>
                <a:cs typeface="Courier New"/>
              </a:rPr>
              <a:t>i</a:t>
            </a:r>
            <a:r>
              <a:rPr lang="en-US" altLang="zh-CN" b="1" spc="10" dirty="0" err="1">
                <a:latin typeface="Courier New"/>
                <a:cs typeface="Courier New"/>
              </a:rPr>
              <a:t>l</a:t>
            </a:r>
            <a:r>
              <a:rPr lang="en-US" altLang="zh-CN" b="1" dirty="0">
                <a:latin typeface="Courier New"/>
                <a:cs typeface="Courier New"/>
              </a:rPr>
              <a:t>(</a:t>
            </a:r>
            <a:r>
              <a:rPr lang="en-US" altLang="zh-CN" b="1" spc="-5" dirty="0">
                <a:latin typeface="Courier New"/>
                <a:cs typeface="Courier New"/>
              </a:rPr>
              <a:t>1</a:t>
            </a:r>
            <a:r>
              <a:rPr lang="en-US" altLang="zh-CN" b="1" dirty="0">
                <a:latin typeface="Courier New"/>
                <a:cs typeface="Courier New"/>
              </a:rPr>
              <a:t>0</a:t>
            </a:r>
            <a:r>
              <a:rPr lang="en-US" altLang="zh-CN" b="1" spc="5" dirty="0">
                <a:latin typeface="Courier New"/>
                <a:cs typeface="Courier New"/>
              </a:rPr>
              <a:t>.</a:t>
            </a:r>
            <a:r>
              <a:rPr lang="en-US" altLang="zh-CN" b="1" dirty="0">
                <a:latin typeface="Courier New"/>
                <a:cs typeface="Courier New"/>
              </a:rPr>
              <a:t>2)</a:t>
            </a:r>
            <a:endParaRPr lang="en-US" altLang="zh-CN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lang="en-US" altLang="zh-CN" sz="800" dirty="0"/>
          </a:p>
          <a:p>
            <a:pPr marL="873760">
              <a:lnSpc>
                <a:spcPct val="100000"/>
              </a:lnSpc>
            </a:pPr>
            <a:r>
              <a:rPr lang="en-US" altLang="zh-CN" spc="-5" dirty="0">
                <a:latin typeface="Courier New"/>
                <a:cs typeface="Courier New"/>
              </a:rPr>
              <a:t>11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251520" y="4077072"/>
            <a:ext cx="8066405" cy="1010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Microsoft JhengHei"/>
              <a:buChar char="•"/>
              <a:tabLst>
                <a:tab pos="354965" algn="l"/>
              </a:tabLst>
            </a:pPr>
            <a:r>
              <a:rPr sz="2800" spc="145" dirty="0" smtClean="0">
                <a:latin typeface="Arial"/>
                <a:cs typeface="Arial"/>
              </a:rPr>
              <a:t>f</a:t>
            </a:r>
            <a:r>
              <a:rPr sz="2800" spc="140" dirty="0" smtClean="0">
                <a:latin typeface="Arial"/>
                <a:cs typeface="Arial"/>
              </a:rPr>
              <a:t>r</a:t>
            </a:r>
            <a:r>
              <a:rPr sz="2800" spc="250" dirty="0" smtClean="0">
                <a:latin typeface="Arial"/>
                <a:cs typeface="Arial"/>
              </a:rPr>
              <a:t>om</a:t>
            </a:r>
            <a:r>
              <a:rPr sz="2800" spc="65" dirty="0" smtClean="0">
                <a:latin typeface="Arial"/>
                <a:cs typeface="Arial"/>
              </a:rPr>
              <a:t> </a:t>
            </a:r>
            <a:r>
              <a:rPr sz="2800" spc="170" dirty="0" smtClean="0">
                <a:latin typeface="Arial"/>
                <a:cs typeface="Arial"/>
              </a:rPr>
              <a:t>math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sz="2800" spc="210" dirty="0" smtClean="0">
                <a:latin typeface="Arial"/>
                <a:cs typeface="Arial"/>
              </a:rPr>
              <a:t>impor</a:t>
            </a:r>
            <a:r>
              <a:rPr sz="2800" spc="254" dirty="0" smtClean="0">
                <a:latin typeface="Arial"/>
                <a:cs typeface="Arial"/>
              </a:rPr>
              <a:t>t</a:t>
            </a:r>
            <a:r>
              <a:rPr sz="2800" spc="60" dirty="0" smtClean="0">
                <a:latin typeface="Arial"/>
                <a:cs typeface="Arial"/>
              </a:rPr>
              <a:t> </a:t>
            </a:r>
            <a:r>
              <a:rPr sz="2800" spc="434" dirty="0" smtClean="0">
                <a:latin typeface="Arial"/>
                <a:cs typeface="Arial"/>
              </a:rPr>
              <a:t>&lt;</a:t>
            </a:r>
            <a:r>
              <a:rPr sz="2800" spc="-30" dirty="0" smtClean="0">
                <a:latin typeface="Microsoft JhengHei"/>
                <a:cs typeface="Microsoft JhengHei"/>
              </a:rPr>
              <a:t>函数</a:t>
            </a:r>
            <a:r>
              <a:rPr sz="2800" spc="-35" dirty="0" smtClean="0">
                <a:latin typeface="Microsoft JhengHei"/>
                <a:cs typeface="Microsoft JhengHei"/>
              </a:rPr>
              <a:t>名</a:t>
            </a:r>
            <a:r>
              <a:rPr sz="2800" spc="425" dirty="0" smtClean="0">
                <a:latin typeface="Arial"/>
                <a:cs typeface="Arial"/>
              </a:rPr>
              <a:t>&gt;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 dirty="0"/>
          </a:p>
          <a:p>
            <a:pPr marL="12700">
              <a:lnSpc>
                <a:spcPct val="100000"/>
              </a:lnSpc>
            </a:pPr>
            <a:r>
              <a:rPr sz="2800" spc="-35" dirty="0" smtClean="0">
                <a:latin typeface="Microsoft JhengHei"/>
                <a:cs typeface="Microsoft JhengHei"/>
              </a:rPr>
              <a:t>对</a:t>
            </a:r>
            <a:r>
              <a:rPr sz="2800" spc="170" dirty="0" smtClean="0">
                <a:latin typeface="Arial"/>
                <a:cs typeface="Arial"/>
              </a:rPr>
              <a:t>mat</a:t>
            </a:r>
            <a:r>
              <a:rPr sz="2800" spc="155" dirty="0" smtClean="0">
                <a:latin typeface="Arial"/>
                <a:cs typeface="Arial"/>
              </a:rPr>
              <a:t>h</a:t>
            </a:r>
            <a:r>
              <a:rPr sz="2800" spc="-35" dirty="0" smtClean="0">
                <a:latin typeface="Microsoft JhengHei"/>
                <a:cs typeface="Microsoft JhengHei"/>
              </a:rPr>
              <a:t>库中函数可以直接采</a:t>
            </a:r>
            <a:r>
              <a:rPr sz="2800" spc="-30" dirty="0" smtClean="0">
                <a:latin typeface="Microsoft JhengHei"/>
                <a:cs typeface="Microsoft JhengHei"/>
              </a:rPr>
              <a:t>用</a:t>
            </a:r>
            <a:r>
              <a:rPr sz="2800" spc="425" dirty="0" smtClean="0">
                <a:latin typeface="Arial"/>
                <a:cs typeface="Arial"/>
              </a:rPr>
              <a:t>&lt;</a:t>
            </a:r>
            <a:r>
              <a:rPr sz="2800" spc="-30" dirty="0" smtClean="0">
                <a:latin typeface="Microsoft JhengHei"/>
                <a:cs typeface="Microsoft JhengHei"/>
              </a:rPr>
              <a:t>函</a:t>
            </a:r>
            <a:r>
              <a:rPr sz="2800" spc="-25" dirty="0" smtClean="0">
                <a:latin typeface="Microsoft JhengHei"/>
                <a:cs typeface="Microsoft JhengHei"/>
              </a:rPr>
              <a:t>数</a:t>
            </a:r>
            <a:r>
              <a:rPr sz="2800" spc="-35" dirty="0" smtClean="0">
                <a:latin typeface="Microsoft JhengHei"/>
                <a:cs typeface="Microsoft JhengHei"/>
              </a:rPr>
              <a:t>名</a:t>
            </a:r>
            <a:r>
              <a:rPr sz="2800" spc="140" dirty="0" smtClean="0">
                <a:latin typeface="Arial"/>
                <a:cs typeface="Arial"/>
              </a:rPr>
              <a:t>&gt;()</a:t>
            </a:r>
            <a:r>
              <a:rPr sz="2800" spc="-25" dirty="0" smtClean="0">
                <a:latin typeface="Microsoft JhengHei"/>
                <a:cs typeface="Microsoft JhengHei"/>
              </a:rPr>
              <a:t>形</a:t>
            </a:r>
            <a:r>
              <a:rPr sz="2800" spc="-30" dirty="0" smtClean="0">
                <a:latin typeface="Microsoft JhengHei"/>
                <a:cs typeface="Microsoft JhengHei"/>
              </a:rPr>
              <a:t>式使用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611560" y="5072838"/>
            <a:ext cx="5341620" cy="1440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16"/>
          <p:cNvSpPr txBox="1"/>
          <p:nvPr/>
        </p:nvSpPr>
        <p:spPr>
          <a:xfrm>
            <a:off x="796635" y="5105506"/>
            <a:ext cx="5187025" cy="1188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&gt;</a:t>
            </a:r>
            <a:r>
              <a:rPr b="1" spc="0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f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o</a:t>
            </a:r>
            <a:r>
              <a:rPr b="1" spc="0" dirty="0" smtClean="0">
                <a:latin typeface="Courier New"/>
                <a:cs typeface="Courier New"/>
              </a:rPr>
              <a:t>m</a:t>
            </a:r>
            <a:r>
              <a:rPr b="1" spc="10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m</a:t>
            </a:r>
            <a:r>
              <a:rPr b="1" spc="0" dirty="0" smtClean="0">
                <a:latin typeface="Courier New"/>
                <a:cs typeface="Courier New"/>
              </a:rPr>
              <a:t>a</a:t>
            </a:r>
            <a:r>
              <a:rPr b="1" spc="-5" dirty="0" smtClean="0">
                <a:latin typeface="Courier New"/>
                <a:cs typeface="Courier New"/>
              </a:rPr>
              <a:t>t</a:t>
            </a:r>
            <a:r>
              <a:rPr b="1" spc="0" dirty="0" smtClean="0">
                <a:latin typeface="Courier New"/>
                <a:cs typeface="Courier New"/>
              </a:rPr>
              <a:t>h</a:t>
            </a:r>
            <a:r>
              <a:rPr b="1" spc="10" dirty="0" smtClean="0">
                <a:latin typeface="Courier New"/>
                <a:cs typeface="Courier New"/>
              </a:rPr>
              <a:t> </a:t>
            </a:r>
            <a:r>
              <a:rPr b="1" spc="-5" dirty="0" smtClean="0">
                <a:latin typeface="Courier New"/>
                <a:cs typeface="Courier New"/>
              </a:rPr>
              <a:t>i</a:t>
            </a:r>
            <a:r>
              <a:rPr b="1" spc="0" dirty="0" smtClean="0">
                <a:latin typeface="Courier New"/>
                <a:cs typeface="Courier New"/>
              </a:rPr>
              <a:t>m</a:t>
            </a:r>
            <a:r>
              <a:rPr b="1" spc="5" dirty="0" smtClean="0">
                <a:latin typeface="Courier New"/>
                <a:cs typeface="Courier New"/>
              </a:rPr>
              <a:t>p</a:t>
            </a:r>
            <a:r>
              <a:rPr b="1" spc="0" dirty="0" smtClean="0">
                <a:latin typeface="Courier New"/>
                <a:cs typeface="Courier New"/>
              </a:rPr>
              <a:t>o</a:t>
            </a:r>
            <a:r>
              <a:rPr b="1" spc="5" dirty="0" smtClean="0">
                <a:latin typeface="Courier New"/>
                <a:cs typeface="Courier New"/>
              </a:rPr>
              <a:t>r</a:t>
            </a:r>
            <a:r>
              <a:rPr b="1" spc="0" dirty="0" smtClean="0">
                <a:latin typeface="Courier New"/>
                <a:cs typeface="Courier New"/>
              </a:rPr>
              <a:t>t</a:t>
            </a:r>
            <a:r>
              <a:rPr b="1" spc="-5" dirty="0" smtClean="0">
                <a:latin typeface="Courier New"/>
                <a:cs typeface="Courier New"/>
              </a:rPr>
              <a:t> </a:t>
            </a:r>
            <a:r>
              <a:rPr b="1" spc="0" dirty="0" smtClean="0">
                <a:latin typeface="Courier New"/>
                <a:cs typeface="Courier New"/>
              </a:rPr>
              <a:t>f</a:t>
            </a:r>
            <a:r>
              <a:rPr b="1" spc="-5" dirty="0" smtClean="0">
                <a:latin typeface="Courier New"/>
                <a:cs typeface="Courier New"/>
              </a:rPr>
              <a:t>l</a:t>
            </a:r>
            <a:r>
              <a:rPr b="1" spc="0" dirty="0" smtClean="0">
                <a:latin typeface="Courier New"/>
                <a:cs typeface="Courier New"/>
              </a:rPr>
              <a:t>o</a:t>
            </a:r>
            <a:r>
              <a:rPr b="1" spc="-5" dirty="0" smtClean="0">
                <a:latin typeface="Courier New"/>
                <a:cs typeface="Courier New"/>
              </a:rPr>
              <a:t>o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b="1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&gt;</a:t>
            </a:r>
            <a:r>
              <a:rPr b="1" spc="0" dirty="0" smtClean="0">
                <a:latin typeface="Courier New"/>
                <a:cs typeface="Courier New"/>
              </a:rPr>
              <a:t>&gt;</a:t>
            </a:r>
            <a:r>
              <a:rPr b="1" spc="-5" dirty="0" smtClean="0">
                <a:latin typeface="Courier New"/>
                <a:cs typeface="Courier New"/>
              </a:rPr>
              <a:t>f</a:t>
            </a:r>
            <a:r>
              <a:rPr b="1" spc="0" dirty="0" smtClean="0">
                <a:latin typeface="Courier New"/>
                <a:cs typeface="Courier New"/>
              </a:rPr>
              <a:t>l</a:t>
            </a:r>
            <a:r>
              <a:rPr b="1" spc="-5" dirty="0" smtClean="0">
                <a:latin typeface="Courier New"/>
                <a:cs typeface="Courier New"/>
              </a:rPr>
              <a:t>o</a:t>
            </a:r>
            <a:r>
              <a:rPr b="1" spc="5" dirty="0" smtClean="0">
                <a:latin typeface="Courier New"/>
                <a:cs typeface="Courier New"/>
              </a:rPr>
              <a:t>o</a:t>
            </a:r>
            <a:r>
              <a:rPr b="1" spc="0" dirty="0" smtClean="0">
                <a:latin typeface="Courier New"/>
                <a:cs typeface="Courier New"/>
              </a:rPr>
              <a:t>r</a:t>
            </a:r>
            <a:r>
              <a:rPr b="1" spc="-5" dirty="0" smtClean="0">
                <a:latin typeface="Courier New"/>
                <a:cs typeface="Courier New"/>
              </a:rPr>
              <a:t>(</a:t>
            </a:r>
            <a:r>
              <a:rPr b="1" spc="0" dirty="0" smtClean="0">
                <a:latin typeface="Courier New"/>
                <a:cs typeface="Courier New"/>
              </a:rPr>
              <a:t>1</a:t>
            </a:r>
            <a:r>
              <a:rPr b="1" spc="-5" dirty="0" smtClean="0">
                <a:latin typeface="Courier New"/>
                <a:cs typeface="Courier New"/>
              </a:rPr>
              <a:t>0</a:t>
            </a:r>
            <a:r>
              <a:rPr b="1" spc="5" dirty="0" smtClean="0">
                <a:latin typeface="Courier New"/>
                <a:cs typeface="Courier New"/>
              </a:rPr>
              <a:t>.</a:t>
            </a:r>
            <a:r>
              <a:rPr b="1" spc="0" dirty="0" smtClean="0">
                <a:latin typeface="Courier New"/>
                <a:cs typeface="Courier New"/>
              </a:rPr>
              <a:t>2)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spc="-5" dirty="0" smtClean="0">
                <a:latin typeface="Courier New"/>
                <a:cs typeface="Courier New"/>
              </a:rPr>
              <a:t>10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4285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3.2.1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math</a:t>
            </a:r>
            <a:r>
              <a:rPr spc="-45" dirty="0" err="1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库概述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42034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93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天天向上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566" y="5102691"/>
            <a:ext cx="8076717" cy="7174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1501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85" dirty="0" smtClean="0">
                <a:latin typeface="Microsoft JhengHei"/>
                <a:cs typeface="Microsoft JhengHei"/>
              </a:rPr>
              <a:t>每</a:t>
            </a:r>
            <a:r>
              <a:rPr sz="2400" spc="75" dirty="0" smtClean="0">
                <a:latin typeface="Microsoft JhengHei"/>
                <a:cs typeface="Microsoft JhengHei"/>
              </a:rPr>
              <a:t>天</a:t>
            </a:r>
            <a:r>
              <a:rPr sz="2400" spc="85" dirty="0" smtClean="0">
                <a:latin typeface="Microsoft JhengHei"/>
                <a:cs typeface="Microsoft JhengHei"/>
              </a:rPr>
              <a:t>努力</a:t>
            </a:r>
            <a:r>
              <a:rPr sz="2400" spc="90" dirty="0" smtClean="0">
                <a:latin typeface="Arial"/>
                <a:cs typeface="Arial"/>
              </a:rPr>
              <a:t>1</a:t>
            </a:r>
            <a:r>
              <a:rPr sz="2400" spc="75" dirty="0" smtClean="0">
                <a:latin typeface="Arial"/>
                <a:cs typeface="Arial"/>
              </a:rPr>
              <a:t>%</a:t>
            </a:r>
            <a:r>
              <a:rPr sz="2400" spc="90" dirty="0" smtClean="0">
                <a:latin typeface="Microsoft JhengHei"/>
                <a:cs typeface="Microsoft JhengHei"/>
              </a:rPr>
              <a:t>，一年</a:t>
            </a:r>
            <a:r>
              <a:rPr sz="2400" spc="75" dirty="0" smtClean="0">
                <a:latin typeface="Microsoft JhengHei"/>
                <a:cs typeface="Microsoft JhengHei"/>
              </a:rPr>
              <a:t>下</a:t>
            </a:r>
            <a:r>
              <a:rPr sz="2400" spc="90" dirty="0" smtClean="0">
                <a:latin typeface="Microsoft JhengHei"/>
                <a:cs typeface="Microsoft JhengHei"/>
              </a:rPr>
              <a:t>来</a:t>
            </a:r>
            <a:r>
              <a:rPr sz="2400" spc="75" dirty="0" smtClean="0">
                <a:latin typeface="Microsoft JhengHei"/>
                <a:cs typeface="Microsoft JhengHei"/>
              </a:rPr>
              <a:t>将</a:t>
            </a:r>
            <a:r>
              <a:rPr sz="2400" spc="-30" dirty="0" smtClean="0">
                <a:latin typeface="Microsoft JhengHei"/>
                <a:cs typeface="Microsoft JhengHei"/>
              </a:rPr>
              <a:t>提</a:t>
            </a:r>
            <a:r>
              <a:rPr sz="2400" spc="-20" dirty="0" smtClean="0">
                <a:latin typeface="Microsoft JhengHei"/>
                <a:cs typeface="Microsoft JhengHei"/>
              </a:rPr>
              <a:t> 高</a:t>
            </a:r>
            <a:r>
              <a:rPr sz="2400" b="1" spc="80" dirty="0" smtClean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2400" b="1" spc="75" dirty="0" smtClean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r>
              <a:rPr sz="2400" spc="-30" dirty="0" smtClean="0">
                <a:latin typeface="Microsoft JhengHei"/>
                <a:cs typeface="Microsoft JhengHei"/>
              </a:rPr>
              <a:t>倍。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2290213"/>
            <a:ext cx="590550" cy="434403"/>
          </a:xfrm>
          <a:custGeom>
            <a:avLst/>
            <a:gdLst/>
            <a:ahLst/>
            <a:cxnLst/>
            <a:rect l="l" t="t" r="r" b="b"/>
            <a:pathLst>
              <a:path w="590550" h="434403">
                <a:moveTo>
                  <a:pt x="0" y="434403"/>
                </a:moveTo>
                <a:lnTo>
                  <a:pt x="590550" y="434403"/>
                </a:lnTo>
                <a:lnTo>
                  <a:pt x="590550" y="0"/>
                </a:lnTo>
                <a:lnTo>
                  <a:pt x="0" y="0"/>
                </a:lnTo>
                <a:lnTo>
                  <a:pt x="0" y="434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6025" y="2290213"/>
            <a:ext cx="1889125" cy="434403"/>
          </a:xfrm>
          <a:custGeom>
            <a:avLst/>
            <a:gdLst/>
            <a:ahLst/>
            <a:cxnLst/>
            <a:rect l="l" t="t" r="r" b="b"/>
            <a:pathLst>
              <a:path w="1889125" h="434403">
                <a:moveTo>
                  <a:pt x="0" y="434403"/>
                </a:moveTo>
                <a:lnTo>
                  <a:pt x="1889125" y="434403"/>
                </a:lnTo>
                <a:lnTo>
                  <a:pt x="1889125" y="0"/>
                </a:lnTo>
                <a:lnTo>
                  <a:pt x="0" y="0"/>
                </a:lnTo>
                <a:lnTo>
                  <a:pt x="0" y="434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5150" y="2290213"/>
            <a:ext cx="2101850" cy="434403"/>
          </a:xfrm>
          <a:custGeom>
            <a:avLst/>
            <a:gdLst/>
            <a:ahLst/>
            <a:cxnLst/>
            <a:rect l="l" t="t" r="r" b="b"/>
            <a:pathLst>
              <a:path w="2101850" h="434403">
                <a:moveTo>
                  <a:pt x="0" y="434403"/>
                </a:moveTo>
                <a:lnTo>
                  <a:pt x="2101850" y="434403"/>
                </a:lnTo>
                <a:lnTo>
                  <a:pt x="2101850" y="0"/>
                </a:lnTo>
                <a:lnTo>
                  <a:pt x="0" y="0"/>
                </a:lnTo>
                <a:lnTo>
                  <a:pt x="0" y="434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5475" y="2724617"/>
            <a:ext cx="357187" cy="85725"/>
          </a:xfrm>
          <a:custGeom>
            <a:avLst/>
            <a:gdLst/>
            <a:ahLst/>
            <a:cxnLst/>
            <a:rect l="l" t="t" r="r" b="b"/>
            <a:pathLst>
              <a:path w="357187" h="85725">
                <a:moveTo>
                  <a:pt x="0" y="85725"/>
                </a:moveTo>
                <a:lnTo>
                  <a:pt x="357187" y="85725"/>
                </a:lnTo>
                <a:lnTo>
                  <a:pt x="357187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2726" y="2724617"/>
            <a:ext cx="4224274" cy="85725"/>
          </a:xfrm>
          <a:custGeom>
            <a:avLst/>
            <a:gdLst/>
            <a:ahLst/>
            <a:cxnLst/>
            <a:rect l="l" t="t" r="r" b="b"/>
            <a:pathLst>
              <a:path w="4224274" h="85725">
                <a:moveTo>
                  <a:pt x="0" y="85725"/>
                </a:moveTo>
                <a:lnTo>
                  <a:pt x="4224274" y="85725"/>
                </a:lnTo>
                <a:lnTo>
                  <a:pt x="4224274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5475" y="2810214"/>
            <a:ext cx="357187" cy="2235200"/>
          </a:xfrm>
          <a:custGeom>
            <a:avLst/>
            <a:gdLst/>
            <a:ahLst/>
            <a:cxnLst/>
            <a:rect l="l" t="t" r="r" b="b"/>
            <a:pathLst>
              <a:path w="357187" h="2235200">
                <a:moveTo>
                  <a:pt x="0" y="2235200"/>
                </a:moveTo>
                <a:lnTo>
                  <a:pt x="357187" y="2235200"/>
                </a:lnTo>
                <a:lnTo>
                  <a:pt x="357187" y="0"/>
                </a:lnTo>
                <a:lnTo>
                  <a:pt x="0" y="0"/>
                </a:lnTo>
                <a:lnTo>
                  <a:pt x="0" y="2235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5475" y="5045541"/>
            <a:ext cx="357187" cy="114300"/>
          </a:xfrm>
          <a:custGeom>
            <a:avLst/>
            <a:gdLst/>
            <a:ahLst/>
            <a:cxnLst/>
            <a:rect l="l" t="t" r="r" b="b"/>
            <a:pathLst>
              <a:path w="357187" h="114300">
                <a:moveTo>
                  <a:pt x="0" y="114299"/>
                </a:moveTo>
                <a:lnTo>
                  <a:pt x="357187" y="114299"/>
                </a:lnTo>
                <a:lnTo>
                  <a:pt x="35718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613" y="1873496"/>
            <a:ext cx="7640811" cy="138504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447779" y="3192077"/>
            <a:ext cx="321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#e3.3DayDayUp365.py</a:t>
            </a:r>
          </a:p>
        </p:txBody>
      </p:sp>
      <p:pic>
        <p:nvPicPr>
          <p:cNvPr id="17" name="图片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913" y="3512833"/>
            <a:ext cx="3162223" cy="150407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17530" y="1093083"/>
            <a:ext cx="865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pc="-30" dirty="0">
                <a:latin typeface="Microsoft JhengHei"/>
                <a:cs typeface="Microsoft JhengHei"/>
              </a:rPr>
              <a:t>一年</a:t>
            </a:r>
            <a:r>
              <a:rPr lang="en-US" altLang="zh-CN" spc="80" dirty="0">
                <a:latin typeface="Arial"/>
                <a:cs typeface="Arial"/>
              </a:rPr>
              <a:t>36</a:t>
            </a:r>
            <a:r>
              <a:rPr lang="en-US" altLang="zh-CN" spc="75" dirty="0">
                <a:latin typeface="Arial"/>
                <a:cs typeface="Arial"/>
              </a:rPr>
              <a:t>5</a:t>
            </a:r>
            <a:r>
              <a:rPr lang="zh-CN" altLang="en-US" spc="-30" dirty="0">
                <a:latin typeface="Microsoft JhengHei"/>
                <a:cs typeface="Microsoft JhengHei"/>
              </a:rPr>
              <a:t>天，如果好好学习时能力值相比前一</a:t>
            </a:r>
            <a:r>
              <a:rPr lang="zh-CN" altLang="en-US" spc="-25" dirty="0">
                <a:latin typeface="Microsoft JhengHei"/>
                <a:cs typeface="Microsoft JhengHei"/>
              </a:rPr>
              <a:t> 天提高</a:t>
            </a:r>
            <a:r>
              <a:rPr lang="en-US" altLang="zh-CN" spc="35" dirty="0">
                <a:latin typeface="Arial"/>
                <a:cs typeface="Arial"/>
              </a:rPr>
              <a:t>1</a:t>
            </a:r>
            <a:r>
              <a:rPr lang="en-US" altLang="zh-CN" spc="40" dirty="0">
                <a:latin typeface="Arial"/>
                <a:cs typeface="Arial"/>
              </a:rPr>
              <a:t>%</a:t>
            </a:r>
            <a:r>
              <a:rPr lang="zh-CN" altLang="en-US" spc="-30" dirty="0">
                <a:latin typeface="Microsoft JhengHei"/>
                <a:cs typeface="Microsoft JhengHei"/>
              </a:rPr>
              <a:t>，当放任时相比前一天下</a:t>
            </a:r>
            <a:r>
              <a:rPr lang="zh-CN" altLang="en-US" spc="-25" dirty="0">
                <a:latin typeface="Microsoft JhengHei"/>
                <a:cs typeface="Microsoft JhengHei"/>
              </a:rPr>
              <a:t>降</a:t>
            </a:r>
            <a:r>
              <a:rPr lang="en-US" altLang="zh-CN" spc="35" dirty="0">
                <a:latin typeface="Arial"/>
                <a:cs typeface="Arial"/>
              </a:rPr>
              <a:t>1</a:t>
            </a:r>
            <a:r>
              <a:rPr lang="en-US" altLang="zh-CN" spc="40" dirty="0">
                <a:latin typeface="Arial"/>
                <a:cs typeface="Arial"/>
              </a:rPr>
              <a:t>%</a:t>
            </a:r>
            <a:r>
              <a:rPr lang="zh-CN" altLang="en-US" spc="-30" dirty="0">
                <a:latin typeface="Microsoft JhengHei"/>
                <a:cs typeface="Microsoft JhengHei"/>
              </a:rPr>
              <a:t>。效 果相差多少呢？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925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2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天天向上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078" y="4620442"/>
            <a:ext cx="8499402" cy="10081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25" dirty="0" smtClean="0">
                <a:latin typeface="Microsoft JhengHei"/>
                <a:cs typeface="Microsoft JhengHei"/>
              </a:rPr>
              <a:t>每</a:t>
            </a:r>
            <a:r>
              <a:rPr sz="2400" spc="-30" dirty="0" smtClean="0">
                <a:latin typeface="Microsoft JhengHei"/>
                <a:cs typeface="Microsoft JhengHei"/>
              </a:rPr>
              <a:t>周</a:t>
            </a:r>
            <a:r>
              <a:rPr sz="2400" spc="-25" dirty="0" smtClean="0">
                <a:latin typeface="Microsoft JhengHei"/>
                <a:cs typeface="Microsoft JhengHei"/>
              </a:rPr>
              <a:t>努力</a:t>
            </a:r>
            <a:r>
              <a:rPr sz="2400" spc="75" dirty="0" smtClean="0">
                <a:latin typeface="Arial"/>
                <a:cs typeface="Arial"/>
              </a:rPr>
              <a:t>5</a:t>
            </a:r>
            <a:r>
              <a:rPr sz="2400" spc="-30" dirty="0" smtClean="0">
                <a:latin typeface="Microsoft JhengHei"/>
                <a:cs typeface="Microsoft JhengHei"/>
              </a:rPr>
              <a:t>天</a:t>
            </a:r>
            <a:r>
              <a:rPr sz="2400" spc="-20" dirty="0" smtClean="0">
                <a:latin typeface="Microsoft JhengHei"/>
                <a:cs typeface="Microsoft JhengHei"/>
              </a:rPr>
              <a:t>，</a:t>
            </a:r>
            <a:r>
              <a:rPr sz="2400" spc="-30" dirty="0" smtClean="0">
                <a:latin typeface="Microsoft JhengHei"/>
                <a:cs typeface="Microsoft JhengHei"/>
              </a:rPr>
              <a:t>而</a:t>
            </a:r>
            <a:r>
              <a:rPr sz="2400" spc="-25" dirty="0" smtClean="0">
                <a:latin typeface="Microsoft JhengHei"/>
                <a:cs typeface="Microsoft JhengHei"/>
              </a:rPr>
              <a:t>不</a:t>
            </a:r>
            <a:r>
              <a:rPr sz="2400" spc="-30" dirty="0" smtClean="0">
                <a:latin typeface="Microsoft JhengHei"/>
                <a:cs typeface="Microsoft JhengHei"/>
              </a:rPr>
              <a:t>是</a:t>
            </a:r>
            <a:r>
              <a:rPr sz="2400" spc="-25" dirty="0" smtClean="0">
                <a:latin typeface="Microsoft JhengHei"/>
                <a:cs typeface="Microsoft JhengHei"/>
              </a:rPr>
              <a:t>每</a:t>
            </a:r>
            <a:r>
              <a:rPr sz="2400" spc="-20" dirty="0" smtClean="0">
                <a:latin typeface="Microsoft JhengHei"/>
                <a:cs typeface="Microsoft JhengHei"/>
              </a:rPr>
              <a:t>天，</a:t>
            </a:r>
            <a:r>
              <a:rPr sz="2400" spc="-30" dirty="0" smtClean="0">
                <a:latin typeface="Microsoft JhengHei"/>
                <a:cs typeface="Microsoft JhengHei"/>
              </a:rPr>
              <a:t>一</a:t>
            </a:r>
            <a:r>
              <a:rPr sz="2400" spc="100" dirty="0" smtClean="0">
                <a:latin typeface="Microsoft JhengHei"/>
                <a:cs typeface="Microsoft JhengHei"/>
              </a:rPr>
              <a:t>年下来</a:t>
            </a:r>
            <a:r>
              <a:rPr sz="2400" spc="110" dirty="0" smtClean="0">
                <a:latin typeface="Microsoft JhengHei"/>
                <a:cs typeface="Microsoft JhengHei"/>
              </a:rPr>
              <a:t>，</a:t>
            </a:r>
            <a:r>
              <a:rPr sz="2400" spc="95" dirty="0" smtClean="0">
                <a:latin typeface="Microsoft JhengHei"/>
                <a:cs typeface="Microsoft JhengHei"/>
              </a:rPr>
              <a:t>水平仅</a:t>
            </a:r>
            <a:r>
              <a:rPr sz="2400" spc="110" dirty="0" smtClean="0">
                <a:latin typeface="Microsoft JhengHei"/>
                <a:cs typeface="Microsoft JhengHei"/>
              </a:rPr>
              <a:t>是</a:t>
            </a:r>
            <a:r>
              <a:rPr sz="2400" spc="95" dirty="0" smtClean="0">
                <a:latin typeface="Microsoft JhengHei"/>
                <a:cs typeface="Microsoft JhengHei"/>
              </a:rPr>
              <a:t>初始</a:t>
            </a:r>
            <a:r>
              <a:rPr sz="2400" spc="120" dirty="0" smtClean="0">
                <a:latin typeface="Microsoft JhengHei"/>
                <a:cs typeface="Microsoft JhengHei"/>
              </a:rPr>
              <a:t>的</a:t>
            </a:r>
            <a:r>
              <a:rPr sz="2400" spc="75" dirty="0" smtClean="0">
                <a:latin typeface="Arial"/>
                <a:cs typeface="Arial"/>
              </a:rPr>
              <a:t>4</a:t>
            </a:r>
            <a:r>
              <a:rPr lang="en-US" sz="2400" spc="-100" dirty="0" smtClean="0">
                <a:latin typeface="Arial"/>
                <a:cs typeface="Arial"/>
              </a:rPr>
              <a:t>.</a:t>
            </a:r>
            <a:r>
              <a:rPr sz="2400" spc="80" dirty="0" smtClean="0">
                <a:latin typeface="Arial"/>
                <a:cs typeface="Arial"/>
              </a:rPr>
              <a:t>6</a:t>
            </a:r>
            <a:r>
              <a:rPr sz="2400" spc="210" dirty="0" smtClean="0">
                <a:latin typeface="Arial"/>
                <a:cs typeface="Arial"/>
              </a:rPr>
              <a:t>3</a:t>
            </a:r>
            <a:r>
              <a:rPr sz="2400" spc="100" dirty="0" smtClean="0">
                <a:latin typeface="Microsoft JhengHei"/>
                <a:cs typeface="Microsoft JhengHei"/>
              </a:rPr>
              <a:t>倍！与每天坚</a:t>
            </a:r>
            <a:r>
              <a:rPr sz="2400" spc="110" dirty="0" smtClean="0">
                <a:latin typeface="Microsoft JhengHei"/>
                <a:cs typeface="Microsoft JhengHei"/>
              </a:rPr>
              <a:t>持</a:t>
            </a:r>
            <a:r>
              <a:rPr sz="2400" spc="-30" dirty="0" smtClean="0">
                <a:latin typeface="Microsoft JhengHei"/>
                <a:cs typeface="Microsoft JhengHei"/>
              </a:rPr>
              <a:t>所</a:t>
            </a:r>
            <a:r>
              <a:rPr sz="2400" spc="-25" dirty="0" smtClean="0">
                <a:latin typeface="Microsoft JhengHei"/>
                <a:cs typeface="Microsoft JhengHei"/>
              </a:rPr>
              <a:t>提高</a:t>
            </a:r>
            <a:r>
              <a:rPr lang="zh-CN" altLang="en-US" sz="2400" spc="-25" dirty="0">
                <a:latin typeface="Microsoft JhengHei"/>
                <a:cs typeface="Microsoft JhengHei"/>
              </a:rPr>
              <a:t>的</a:t>
            </a:r>
            <a:r>
              <a:rPr sz="2400" spc="80" dirty="0" smtClean="0">
                <a:latin typeface="Arial"/>
                <a:cs typeface="Arial"/>
              </a:rPr>
              <a:t>3</a:t>
            </a:r>
            <a:r>
              <a:rPr sz="2400" spc="75" dirty="0" smtClean="0">
                <a:latin typeface="Arial"/>
                <a:cs typeface="Arial"/>
              </a:rPr>
              <a:t>7</a:t>
            </a:r>
            <a:r>
              <a:rPr sz="2400" spc="-30" dirty="0" smtClean="0">
                <a:latin typeface="Microsoft JhengHei"/>
                <a:cs typeface="Microsoft JhengHei"/>
              </a:rPr>
              <a:t>倍相去甚远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024" y="1840920"/>
            <a:ext cx="8322464" cy="216024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15672" y="4110746"/>
            <a:ext cx="4748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结果：向上</a:t>
            </a:r>
            <a:r>
              <a:rPr lang="zh-CN" altLang="en-US" b="1" dirty="0">
                <a:solidFill>
                  <a:srgbClr val="0000FF"/>
                </a:solidFill>
              </a:rPr>
              <a:t>5 天向下2 天的力量: 4.63.</a:t>
            </a:r>
          </a:p>
        </p:txBody>
      </p:sp>
      <p:sp>
        <p:nvSpPr>
          <p:cNvPr id="25" name="矩形 24"/>
          <p:cNvSpPr/>
          <p:nvPr/>
        </p:nvSpPr>
        <p:spPr>
          <a:xfrm>
            <a:off x="5508104" y="4077072"/>
            <a:ext cx="321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#e3.4DayDayUp365.py</a:t>
            </a:r>
          </a:p>
        </p:txBody>
      </p:sp>
      <p:sp>
        <p:nvSpPr>
          <p:cNvPr id="26" name="矩形 25"/>
          <p:cNvSpPr/>
          <p:nvPr/>
        </p:nvSpPr>
        <p:spPr>
          <a:xfrm>
            <a:off x="177552" y="1133034"/>
            <a:ext cx="871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pc="100" dirty="0">
                <a:latin typeface="Microsoft JhengHei"/>
                <a:cs typeface="Microsoft JhengHei"/>
              </a:rPr>
              <a:t>一年</a:t>
            </a:r>
            <a:r>
              <a:rPr lang="en-US" altLang="zh-CN" spc="80" dirty="0">
                <a:latin typeface="Arial"/>
                <a:cs typeface="Arial"/>
              </a:rPr>
              <a:t>36</a:t>
            </a:r>
            <a:r>
              <a:rPr lang="en-US" altLang="zh-CN" spc="195" dirty="0">
                <a:latin typeface="Arial"/>
                <a:cs typeface="Arial"/>
              </a:rPr>
              <a:t>5</a:t>
            </a:r>
            <a:r>
              <a:rPr lang="zh-CN" altLang="en-US" spc="100" dirty="0">
                <a:latin typeface="Microsoft JhengHei"/>
                <a:cs typeface="Microsoft JhengHei"/>
              </a:rPr>
              <a:t>天，</a:t>
            </a:r>
            <a:r>
              <a:rPr lang="zh-CN" altLang="en-US" spc="110" dirty="0">
                <a:latin typeface="Microsoft JhengHei"/>
                <a:cs typeface="Microsoft JhengHei"/>
              </a:rPr>
              <a:t>一</a:t>
            </a:r>
            <a:r>
              <a:rPr lang="zh-CN" altLang="en-US" spc="114" dirty="0">
                <a:latin typeface="Microsoft JhengHei"/>
                <a:cs typeface="Microsoft JhengHei"/>
              </a:rPr>
              <a:t>周</a:t>
            </a:r>
            <a:r>
              <a:rPr lang="en-US" altLang="zh-CN" spc="210" dirty="0">
                <a:latin typeface="Arial"/>
                <a:cs typeface="Arial"/>
              </a:rPr>
              <a:t>5</a:t>
            </a:r>
            <a:r>
              <a:rPr lang="zh-CN" altLang="en-US" spc="95" dirty="0">
                <a:latin typeface="Microsoft JhengHei"/>
                <a:cs typeface="Microsoft JhengHei"/>
              </a:rPr>
              <a:t>个工</a:t>
            </a:r>
            <a:r>
              <a:rPr lang="zh-CN" altLang="en-US" spc="110" dirty="0">
                <a:latin typeface="Microsoft JhengHei"/>
                <a:cs typeface="Microsoft JhengHei"/>
              </a:rPr>
              <a:t>作日</a:t>
            </a:r>
            <a:r>
              <a:rPr lang="zh-CN" altLang="en-US" spc="100" dirty="0">
                <a:latin typeface="Microsoft JhengHei"/>
                <a:cs typeface="Microsoft JhengHei"/>
              </a:rPr>
              <a:t>，</a:t>
            </a:r>
            <a:r>
              <a:rPr lang="zh-CN" altLang="en-US" spc="110" dirty="0">
                <a:latin typeface="Microsoft JhengHei"/>
                <a:cs typeface="Microsoft JhengHei"/>
              </a:rPr>
              <a:t>如果</a:t>
            </a:r>
            <a:r>
              <a:rPr lang="zh-CN" altLang="en-US" spc="95" dirty="0">
                <a:latin typeface="Microsoft JhengHei"/>
                <a:cs typeface="Microsoft JhengHei"/>
              </a:rPr>
              <a:t>每个</a:t>
            </a:r>
            <a:r>
              <a:rPr lang="zh-CN" altLang="en-US" spc="110" dirty="0">
                <a:latin typeface="Microsoft JhengHei"/>
                <a:cs typeface="Microsoft JhengHei"/>
              </a:rPr>
              <a:t>工</a:t>
            </a:r>
            <a:r>
              <a:rPr lang="zh-CN" altLang="en-US" spc="-30" dirty="0">
                <a:latin typeface="Microsoft JhengHei"/>
                <a:cs typeface="Microsoft JhengHei"/>
              </a:rPr>
              <a:t>作</a:t>
            </a:r>
            <a:r>
              <a:rPr lang="zh-CN" altLang="en-US" spc="-10" dirty="0">
                <a:latin typeface="Microsoft JhengHei"/>
                <a:cs typeface="Microsoft JhengHei"/>
              </a:rPr>
              <a:t> </a:t>
            </a:r>
            <a:r>
              <a:rPr lang="zh-CN" altLang="en-US" spc="35" dirty="0">
                <a:latin typeface="Microsoft JhengHei"/>
                <a:cs typeface="Microsoft JhengHei"/>
              </a:rPr>
              <a:t>日都</a:t>
            </a:r>
            <a:r>
              <a:rPr lang="zh-CN" altLang="en-US" spc="40" dirty="0">
                <a:latin typeface="Microsoft JhengHei"/>
                <a:cs typeface="Microsoft JhengHei"/>
              </a:rPr>
              <a:t>很</a:t>
            </a:r>
            <a:r>
              <a:rPr lang="zh-CN" altLang="en-US" spc="50" dirty="0">
                <a:latin typeface="Microsoft JhengHei"/>
                <a:cs typeface="Microsoft JhengHei"/>
              </a:rPr>
              <a:t>努力</a:t>
            </a:r>
            <a:r>
              <a:rPr lang="zh-CN" altLang="en-US" spc="40" dirty="0">
                <a:latin typeface="Microsoft JhengHei"/>
                <a:cs typeface="Microsoft JhengHei"/>
              </a:rPr>
              <a:t>，可</a:t>
            </a:r>
            <a:r>
              <a:rPr lang="zh-CN" altLang="en-US" spc="50" dirty="0">
                <a:latin typeface="Microsoft JhengHei"/>
                <a:cs typeface="Microsoft JhengHei"/>
              </a:rPr>
              <a:t>以</a:t>
            </a:r>
            <a:r>
              <a:rPr lang="zh-CN" altLang="en-US" spc="40" dirty="0">
                <a:latin typeface="Microsoft JhengHei"/>
                <a:cs typeface="Microsoft JhengHei"/>
              </a:rPr>
              <a:t>提</a:t>
            </a:r>
            <a:r>
              <a:rPr lang="zh-CN" altLang="en-US" spc="50" dirty="0">
                <a:latin typeface="Microsoft JhengHei"/>
                <a:cs typeface="Microsoft JhengHei"/>
              </a:rPr>
              <a:t>高</a:t>
            </a:r>
            <a:r>
              <a:rPr lang="en-US" altLang="zh-CN" spc="75" dirty="0">
                <a:latin typeface="Arial"/>
                <a:cs typeface="Arial"/>
              </a:rPr>
              <a:t>1</a:t>
            </a:r>
            <a:r>
              <a:rPr lang="en-US" altLang="zh-CN" spc="40" dirty="0">
                <a:latin typeface="Arial"/>
                <a:cs typeface="Arial"/>
              </a:rPr>
              <a:t>%</a:t>
            </a:r>
            <a:r>
              <a:rPr lang="zh-CN" altLang="en-US" spc="40" dirty="0">
                <a:latin typeface="Microsoft JhengHei"/>
                <a:cs typeface="Microsoft JhengHei"/>
              </a:rPr>
              <a:t>，仅在周末放任一下</a:t>
            </a:r>
            <a:r>
              <a:rPr lang="zh-CN" altLang="en-US" spc="-30" dirty="0">
                <a:latin typeface="Microsoft JhengHei"/>
                <a:cs typeface="Microsoft JhengHei"/>
              </a:rPr>
              <a:t>，能力值每天下降</a:t>
            </a:r>
            <a:r>
              <a:rPr lang="en-US" altLang="zh-CN" spc="75" dirty="0">
                <a:latin typeface="Arial"/>
                <a:cs typeface="Arial"/>
              </a:rPr>
              <a:t>1</a:t>
            </a:r>
            <a:r>
              <a:rPr lang="en-US" altLang="zh-CN" spc="-30" dirty="0">
                <a:latin typeface="Arial"/>
                <a:cs typeface="Arial"/>
              </a:rPr>
              <a:t>%</a:t>
            </a:r>
            <a:r>
              <a:rPr lang="zh-CN" altLang="en-US" spc="-30" dirty="0">
                <a:latin typeface="Microsoft JhengHei"/>
                <a:cs typeface="Microsoft JhengHei"/>
              </a:rPr>
              <a:t>，效果如何呢？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41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目  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979816" y="2251082"/>
            <a:ext cx="3248368" cy="3244084"/>
            <a:chOff x="3272187" y="1271291"/>
            <a:chExt cx="2601334" cy="2604207"/>
          </a:xfrm>
        </p:grpSpPr>
        <p:grpSp>
          <p:nvGrpSpPr>
            <p:cNvPr id="115" name="组合 114"/>
            <p:cNvGrpSpPr/>
            <p:nvPr/>
          </p:nvGrpSpPr>
          <p:grpSpPr>
            <a:xfrm rot="5400000" flipH="1">
              <a:off x="4285326" y="1962626"/>
              <a:ext cx="1958146" cy="1218244"/>
              <a:chOff x="5062407" y="2014847"/>
              <a:chExt cx="1958146" cy="1218244"/>
            </a:xfrm>
          </p:grpSpPr>
          <p:grpSp>
            <p:nvGrpSpPr>
              <p:cNvPr id="135" name="组合 134"/>
              <p:cNvGrpSpPr/>
              <p:nvPr/>
            </p:nvGrpSpPr>
            <p:grpSpPr>
              <a:xfrm rot="5400000" flipV="1">
                <a:off x="5432358" y="1644896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9" name="任意多边形 138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FB9463"/>
                    </a:gs>
                    <a:gs pos="45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任意多边形 139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FB9463"/>
                    </a:gs>
                    <a:gs pos="20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5911747" y="2077638"/>
                <a:ext cx="245546" cy="245152"/>
                <a:chOff x="3202546" y="2792701"/>
                <a:chExt cx="397794" cy="397156"/>
              </a:xfrm>
            </p:grpSpPr>
            <p:sp>
              <p:nvSpPr>
                <p:cNvPr id="137" name="Freeform 39"/>
                <p:cNvSpPr>
                  <a:spLocks noEditPoints="1"/>
                </p:cNvSpPr>
                <p:nvPr/>
              </p:nvSpPr>
              <p:spPr bwMode="auto">
                <a:xfrm>
                  <a:off x="3202546" y="2792701"/>
                  <a:ext cx="397794" cy="397156"/>
                </a:xfrm>
                <a:custGeom>
                  <a:avLst/>
                  <a:gdLst>
                    <a:gd name="T0" fmla="*/ 242 w 264"/>
                    <a:gd name="T1" fmla="*/ 145 h 264"/>
                    <a:gd name="T2" fmla="*/ 239 w 264"/>
                    <a:gd name="T3" fmla="*/ 104 h 264"/>
                    <a:gd name="T4" fmla="*/ 262 w 264"/>
                    <a:gd name="T5" fmla="*/ 84 h 264"/>
                    <a:gd name="T6" fmla="*/ 240 w 264"/>
                    <a:gd name="T7" fmla="*/ 51 h 264"/>
                    <a:gd name="T8" fmla="*/ 213 w 264"/>
                    <a:gd name="T9" fmla="*/ 56 h 264"/>
                    <a:gd name="T10" fmla="*/ 178 w 264"/>
                    <a:gd name="T11" fmla="*/ 33 h 264"/>
                    <a:gd name="T12" fmla="*/ 177 w 264"/>
                    <a:gd name="T13" fmla="*/ 4 h 264"/>
                    <a:gd name="T14" fmla="*/ 137 w 264"/>
                    <a:gd name="T15" fmla="*/ 0 h 264"/>
                    <a:gd name="T16" fmla="*/ 124 w 264"/>
                    <a:gd name="T17" fmla="*/ 24 h 264"/>
                    <a:gd name="T18" fmla="*/ 85 w 264"/>
                    <a:gd name="T19" fmla="*/ 36 h 264"/>
                    <a:gd name="T20" fmla="*/ 60 w 264"/>
                    <a:gd name="T21" fmla="*/ 19 h 264"/>
                    <a:gd name="T22" fmla="*/ 32 w 264"/>
                    <a:gd name="T23" fmla="*/ 48 h 264"/>
                    <a:gd name="T24" fmla="*/ 44 w 264"/>
                    <a:gd name="T25" fmla="*/ 72 h 264"/>
                    <a:gd name="T26" fmla="*/ 29 w 264"/>
                    <a:gd name="T27" fmla="*/ 111 h 264"/>
                    <a:gd name="T28" fmla="*/ 0 w 264"/>
                    <a:gd name="T29" fmla="*/ 119 h 264"/>
                    <a:gd name="T30" fmla="*/ 5 w 264"/>
                    <a:gd name="T31" fmla="*/ 158 h 264"/>
                    <a:gd name="T32" fmla="*/ 32 w 264"/>
                    <a:gd name="T33" fmla="*/ 165 h 264"/>
                    <a:gd name="T34" fmla="*/ 53 w 264"/>
                    <a:gd name="T35" fmla="*/ 201 h 264"/>
                    <a:gd name="T36" fmla="*/ 41 w 264"/>
                    <a:gd name="T37" fmla="*/ 228 h 264"/>
                    <a:gd name="T38" fmla="*/ 75 w 264"/>
                    <a:gd name="T39" fmla="*/ 249 h 264"/>
                    <a:gd name="T40" fmla="*/ 97 w 264"/>
                    <a:gd name="T41" fmla="*/ 232 h 264"/>
                    <a:gd name="T42" fmla="*/ 138 w 264"/>
                    <a:gd name="T43" fmla="*/ 238 h 264"/>
                    <a:gd name="T44" fmla="*/ 153 w 264"/>
                    <a:gd name="T45" fmla="*/ 264 h 264"/>
                    <a:gd name="T46" fmla="*/ 191 w 264"/>
                    <a:gd name="T47" fmla="*/ 251 h 264"/>
                    <a:gd name="T48" fmla="*/ 191 w 264"/>
                    <a:gd name="T49" fmla="*/ 223 h 264"/>
                    <a:gd name="T50" fmla="*/ 221 w 264"/>
                    <a:gd name="T51" fmla="*/ 195 h 264"/>
                    <a:gd name="T52" fmla="*/ 251 w 264"/>
                    <a:gd name="T53" fmla="*/ 200 h 264"/>
                    <a:gd name="T54" fmla="*/ 264 w 264"/>
                    <a:gd name="T55" fmla="*/ 162 h 264"/>
                    <a:gd name="T56" fmla="*/ 242 w 264"/>
                    <a:gd name="T57" fmla="*/ 145 h 264"/>
                    <a:gd name="T58" fmla="*/ 132 w 264"/>
                    <a:gd name="T59" fmla="*/ 217 h 264"/>
                    <a:gd name="T60" fmla="*/ 46 w 264"/>
                    <a:gd name="T61" fmla="*/ 132 h 264"/>
                    <a:gd name="T62" fmla="*/ 132 w 264"/>
                    <a:gd name="T63" fmla="*/ 46 h 264"/>
                    <a:gd name="T64" fmla="*/ 217 w 264"/>
                    <a:gd name="T65" fmla="*/ 132 h 264"/>
                    <a:gd name="T66" fmla="*/ 132 w 264"/>
                    <a:gd name="T67" fmla="*/ 217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4" h="264">
                      <a:moveTo>
                        <a:pt x="242" y="145"/>
                      </a:moveTo>
                      <a:cubicBezTo>
                        <a:pt x="239" y="104"/>
                        <a:pt x="239" y="104"/>
                        <a:pt x="239" y="104"/>
                      </a:cubicBezTo>
                      <a:cubicBezTo>
                        <a:pt x="262" y="84"/>
                        <a:pt x="262" y="84"/>
                        <a:pt x="262" y="84"/>
                      </a:cubicBezTo>
                      <a:cubicBezTo>
                        <a:pt x="240" y="51"/>
                        <a:pt x="240" y="51"/>
                        <a:pt x="240" y="51"/>
                      </a:cubicBezTo>
                      <a:cubicBezTo>
                        <a:pt x="213" y="56"/>
                        <a:pt x="213" y="56"/>
                        <a:pt x="213" y="56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29" y="111"/>
                        <a:pt x="29" y="111"/>
                        <a:pt x="29" y="111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5" y="158"/>
                        <a:pt x="5" y="158"/>
                        <a:pt x="5" y="158"/>
                      </a:cubicBezTo>
                      <a:cubicBezTo>
                        <a:pt x="32" y="165"/>
                        <a:pt x="32" y="165"/>
                        <a:pt x="32" y="165"/>
                      </a:cubicBezTo>
                      <a:cubicBezTo>
                        <a:pt x="53" y="201"/>
                        <a:pt x="53" y="201"/>
                        <a:pt x="53" y="201"/>
                      </a:cubicBezTo>
                      <a:cubicBezTo>
                        <a:pt x="41" y="228"/>
                        <a:pt x="41" y="228"/>
                        <a:pt x="41" y="228"/>
                      </a:cubicBezTo>
                      <a:cubicBezTo>
                        <a:pt x="75" y="249"/>
                        <a:pt x="75" y="249"/>
                        <a:pt x="75" y="249"/>
                      </a:cubicBezTo>
                      <a:cubicBezTo>
                        <a:pt x="97" y="232"/>
                        <a:pt x="97" y="232"/>
                        <a:pt x="97" y="232"/>
                      </a:cubicBezTo>
                      <a:cubicBezTo>
                        <a:pt x="138" y="238"/>
                        <a:pt x="138" y="238"/>
                        <a:pt x="138" y="238"/>
                      </a:cubicBezTo>
                      <a:cubicBezTo>
                        <a:pt x="153" y="264"/>
                        <a:pt x="153" y="264"/>
                        <a:pt x="153" y="264"/>
                      </a:cubicBezTo>
                      <a:cubicBezTo>
                        <a:pt x="191" y="251"/>
                        <a:pt x="191" y="251"/>
                        <a:pt x="191" y="251"/>
                      </a:cubicBezTo>
                      <a:cubicBezTo>
                        <a:pt x="191" y="223"/>
                        <a:pt x="191" y="223"/>
                        <a:pt x="191" y="223"/>
                      </a:cubicBezTo>
                      <a:cubicBezTo>
                        <a:pt x="221" y="195"/>
                        <a:pt x="221" y="195"/>
                        <a:pt x="221" y="195"/>
                      </a:cubicBezTo>
                      <a:cubicBezTo>
                        <a:pt x="251" y="200"/>
                        <a:pt x="251" y="200"/>
                        <a:pt x="251" y="200"/>
                      </a:cubicBezTo>
                      <a:cubicBezTo>
                        <a:pt x="264" y="162"/>
                        <a:pt x="264" y="162"/>
                        <a:pt x="264" y="162"/>
                      </a:cubicBezTo>
                      <a:lnTo>
                        <a:pt x="242" y="145"/>
                      </a:lnTo>
                      <a:close/>
                      <a:moveTo>
                        <a:pt x="132" y="217"/>
                      </a:moveTo>
                      <a:cubicBezTo>
                        <a:pt x="85" y="217"/>
                        <a:pt x="46" y="179"/>
                        <a:pt x="46" y="132"/>
                      </a:cubicBezTo>
                      <a:cubicBezTo>
                        <a:pt x="46" y="85"/>
                        <a:pt x="85" y="46"/>
                        <a:pt x="132" y="46"/>
                      </a:cubicBezTo>
                      <a:cubicBezTo>
                        <a:pt x="179" y="46"/>
                        <a:pt x="217" y="85"/>
                        <a:pt x="217" y="132"/>
                      </a:cubicBezTo>
                      <a:cubicBezTo>
                        <a:pt x="217" y="179"/>
                        <a:pt x="179" y="217"/>
                        <a:pt x="132" y="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 40"/>
                <p:cNvSpPr>
                  <a:spLocks noEditPoints="1"/>
                </p:cNvSpPr>
                <p:nvPr/>
              </p:nvSpPr>
              <p:spPr bwMode="auto">
                <a:xfrm>
                  <a:off x="3296257" y="2885775"/>
                  <a:ext cx="210372" cy="211009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18 h 140"/>
                    <a:gd name="T12" fmla="*/ 57 w 140"/>
                    <a:gd name="T13" fmla="*/ 102 h 140"/>
                    <a:gd name="T14" fmla="*/ 83 w 140"/>
                    <a:gd name="T15" fmla="*/ 102 h 140"/>
                    <a:gd name="T16" fmla="*/ 70 w 140"/>
                    <a:gd name="T17" fmla="*/ 118 h 140"/>
                    <a:gd name="T18" fmla="*/ 52 w 140"/>
                    <a:gd name="T19" fmla="*/ 93 h 140"/>
                    <a:gd name="T20" fmla="*/ 47 w 140"/>
                    <a:gd name="T21" fmla="*/ 74 h 140"/>
                    <a:gd name="T22" fmla="*/ 93 w 140"/>
                    <a:gd name="T23" fmla="*/ 74 h 140"/>
                    <a:gd name="T24" fmla="*/ 88 w 140"/>
                    <a:gd name="T25" fmla="*/ 93 h 140"/>
                    <a:gd name="T26" fmla="*/ 52 w 140"/>
                    <a:gd name="T27" fmla="*/ 93 h 140"/>
                    <a:gd name="T28" fmla="*/ 122 w 140"/>
                    <a:gd name="T29" fmla="*/ 65 h 140"/>
                    <a:gd name="T30" fmla="*/ 102 w 140"/>
                    <a:gd name="T31" fmla="*/ 65 h 140"/>
                    <a:gd name="T32" fmla="*/ 100 w 140"/>
                    <a:gd name="T33" fmla="*/ 46 h 140"/>
                    <a:gd name="T34" fmla="*/ 117 w 140"/>
                    <a:gd name="T35" fmla="*/ 46 h 140"/>
                    <a:gd name="T36" fmla="*/ 122 w 140"/>
                    <a:gd name="T37" fmla="*/ 65 h 140"/>
                    <a:gd name="T38" fmla="*/ 93 w 140"/>
                    <a:gd name="T39" fmla="*/ 65 h 140"/>
                    <a:gd name="T40" fmla="*/ 47 w 140"/>
                    <a:gd name="T41" fmla="*/ 65 h 140"/>
                    <a:gd name="T42" fmla="*/ 49 w 140"/>
                    <a:gd name="T43" fmla="*/ 46 h 140"/>
                    <a:gd name="T44" fmla="*/ 91 w 140"/>
                    <a:gd name="T45" fmla="*/ 46 h 140"/>
                    <a:gd name="T46" fmla="*/ 93 w 140"/>
                    <a:gd name="T47" fmla="*/ 65 h 140"/>
                    <a:gd name="T48" fmla="*/ 37 w 140"/>
                    <a:gd name="T49" fmla="*/ 65 h 140"/>
                    <a:gd name="T50" fmla="*/ 18 w 140"/>
                    <a:gd name="T51" fmla="*/ 65 h 140"/>
                    <a:gd name="T52" fmla="*/ 23 w 140"/>
                    <a:gd name="T53" fmla="*/ 46 h 140"/>
                    <a:gd name="T54" fmla="*/ 39 w 140"/>
                    <a:gd name="T55" fmla="*/ 46 h 140"/>
                    <a:gd name="T56" fmla="*/ 37 w 140"/>
                    <a:gd name="T57" fmla="*/ 65 h 140"/>
                    <a:gd name="T58" fmla="*/ 38 w 140"/>
                    <a:gd name="T59" fmla="*/ 74 h 140"/>
                    <a:gd name="T60" fmla="*/ 42 w 140"/>
                    <a:gd name="T61" fmla="*/ 93 h 140"/>
                    <a:gd name="T62" fmla="*/ 23 w 140"/>
                    <a:gd name="T63" fmla="*/ 93 h 140"/>
                    <a:gd name="T64" fmla="*/ 18 w 140"/>
                    <a:gd name="T65" fmla="*/ 74 h 140"/>
                    <a:gd name="T66" fmla="*/ 38 w 140"/>
                    <a:gd name="T67" fmla="*/ 74 h 140"/>
                    <a:gd name="T68" fmla="*/ 102 w 140"/>
                    <a:gd name="T69" fmla="*/ 74 h 140"/>
                    <a:gd name="T70" fmla="*/ 122 w 140"/>
                    <a:gd name="T71" fmla="*/ 74 h 140"/>
                    <a:gd name="T72" fmla="*/ 117 w 140"/>
                    <a:gd name="T73" fmla="*/ 93 h 140"/>
                    <a:gd name="T74" fmla="*/ 98 w 140"/>
                    <a:gd name="T75" fmla="*/ 93 h 140"/>
                    <a:gd name="T76" fmla="*/ 102 w 140"/>
                    <a:gd name="T77" fmla="*/ 74 h 140"/>
                    <a:gd name="T78" fmla="*/ 111 w 140"/>
                    <a:gd name="T79" fmla="*/ 37 h 140"/>
                    <a:gd name="T80" fmla="*/ 98 w 140"/>
                    <a:gd name="T81" fmla="*/ 37 h 140"/>
                    <a:gd name="T82" fmla="*/ 90 w 140"/>
                    <a:gd name="T83" fmla="*/ 21 h 140"/>
                    <a:gd name="T84" fmla="*/ 111 w 140"/>
                    <a:gd name="T85" fmla="*/ 37 h 140"/>
                    <a:gd name="T86" fmla="*/ 75 w 140"/>
                    <a:gd name="T87" fmla="*/ 18 h 140"/>
                    <a:gd name="T88" fmla="*/ 88 w 140"/>
                    <a:gd name="T89" fmla="*/ 37 h 140"/>
                    <a:gd name="T90" fmla="*/ 52 w 140"/>
                    <a:gd name="T91" fmla="*/ 37 h 140"/>
                    <a:gd name="T92" fmla="*/ 64 w 140"/>
                    <a:gd name="T93" fmla="*/ 18 h 140"/>
                    <a:gd name="T94" fmla="*/ 70 w 140"/>
                    <a:gd name="T95" fmla="*/ 17 h 140"/>
                    <a:gd name="T96" fmla="*/ 75 w 140"/>
                    <a:gd name="T97" fmla="*/ 18 h 140"/>
                    <a:gd name="T98" fmla="*/ 50 w 140"/>
                    <a:gd name="T99" fmla="*/ 21 h 140"/>
                    <a:gd name="T100" fmla="*/ 42 w 140"/>
                    <a:gd name="T101" fmla="*/ 37 h 140"/>
                    <a:gd name="T102" fmla="*/ 29 w 140"/>
                    <a:gd name="T103" fmla="*/ 37 h 140"/>
                    <a:gd name="T104" fmla="*/ 50 w 140"/>
                    <a:gd name="T105" fmla="*/ 21 h 140"/>
                    <a:gd name="T106" fmla="*/ 29 w 140"/>
                    <a:gd name="T107" fmla="*/ 102 h 140"/>
                    <a:gd name="T108" fmla="*/ 46 w 140"/>
                    <a:gd name="T109" fmla="*/ 102 h 140"/>
                    <a:gd name="T110" fmla="*/ 60 w 140"/>
                    <a:gd name="T111" fmla="*/ 121 h 140"/>
                    <a:gd name="T112" fmla="*/ 29 w 140"/>
                    <a:gd name="T113" fmla="*/ 102 h 140"/>
                    <a:gd name="T114" fmla="*/ 80 w 140"/>
                    <a:gd name="T115" fmla="*/ 121 h 140"/>
                    <a:gd name="T116" fmla="*/ 94 w 140"/>
                    <a:gd name="T117" fmla="*/ 102 h 140"/>
                    <a:gd name="T118" fmla="*/ 111 w 140"/>
                    <a:gd name="T119" fmla="*/ 102 h 140"/>
                    <a:gd name="T120" fmla="*/ 80 w 140"/>
                    <a:gd name="T121" fmla="*/ 121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0" h="140">
                      <a:moveTo>
                        <a:pt x="70" y="0"/>
                      </a:moveTo>
                      <a:cubicBezTo>
                        <a:pt x="31" y="0"/>
                        <a:pt x="0" y="31"/>
                        <a:pt x="0" y="70"/>
                      </a:cubicBezTo>
                      <a:cubicBezTo>
                        <a:pt x="0" y="108"/>
                        <a:pt x="31" y="140"/>
                        <a:pt x="70" y="140"/>
                      </a:cubicBezTo>
                      <a:cubicBezTo>
                        <a:pt x="108" y="140"/>
                        <a:pt x="140" y="108"/>
                        <a:pt x="140" y="70"/>
                      </a:cubicBezTo>
                      <a:cubicBezTo>
                        <a:pt x="140" y="31"/>
                        <a:pt x="108" y="0"/>
                        <a:pt x="70" y="0"/>
                      </a:cubicBezTo>
                      <a:close/>
                      <a:moveTo>
                        <a:pt x="70" y="118"/>
                      </a:moveTo>
                      <a:cubicBezTo>
                        <a:pt x="65" y="114"/>
                        <a:pt x="60" y="108"/>
                        <a:pt x="5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79" y="108"/>
                        <a:pt x="75" y="114"/>
                        <a:pt x="70" y="118"/>
                      </a:cubicBezTo>
                      <a:close/>
                      <a:moveTo>
                        <a:pt x="52" y="93"/>
                      </a:moveTo>
                      <a:cubicBezTo>
                        <a:pt x="50" y="87"/>
                        <a:pt x="48" y="81"/>
                        <a:pt x="47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92" y="81"/>
                        <a:pt x="90" y="87"/>
                        <a:pt x="88" y="93"/>
                      </a:cubicBezTo>
                      <a:lnTo>
                        <a:pt x="52" y="93"/>
                      </a:lnTo>
                      <a:close/>
                      <a:moveTo>
                        <a:pt x="122" y="65"/>
                      </a:move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59"/>
                        <a:pt x="102" y="52"/>
                        <a:pt x="100" y="46"/>
                      </a:cubicBezTo>
                      <a:cubicBezTo>
                        <a:pt x="117" y="46"/>
                        <a:pt x="117" y="46"/>
                        <a:pt x="117" y="46"/>
                      </a:cubicBezTo>
                      <a:cubicBezTo>
                        <a:pt x="120" y="52"/>
                        <a:pt x="121" y="59"/>
                        <a:pt x="122" y="65"/>
                      </a:cubicBezTo>
                      <a:close/>
                      <a:moveTo>
                        <a:pt x="93" y="65"/>
                      </a:moveTo>
                      <a:cubicBezTo>
                        <a:pt x="47" y="65"/>
                        <a:pt x="47" y="65"/>
                        <a:pt x="47" y="65"/>
                      </a:cubicBezTo>
                      <a:cubicBezTo>
                        <a:pt x="47" y="59"/>
                        <a:pt x="47" y="52"/>
                        <a:pt x="49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2" y="52"/>
                        <a:pt x="93" y="59"/>
                        <a:pt x="93" y="65"/>
                      </a:cubicBezTo>
                      <a:close/>
                      <a:moveTo>
                        <a:pt x="37" y="65"/>
                      </a:move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8" y="59"/>
                        <a:pt x="20" y="52"/>
                        <a:pt x="23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52"/>
                        <a:pt x="37" y="59"/>
                        <a:pt x="37" y="65"/>
                      </a:cubicBezTo>
                      <a:close/>
                      <a:moveTo>
                        <a:pt x="38" y="74"/>
                      </a:moveTo>
                      <a:cubicBezTo>
                        <a:pt x="38" y="81"/>
                        <a:pt x="40" y="87"/>
                        <a:pt x="42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0" y="87"/>
                        <a:pt x="18" y="81"/>
                        <a:pt x="18" y="74"/>
                      </a:cubicBezTo>
                      <a:lnTo>
                        <a:pt x="38" y="74"/>
                      </a:lnTo>
                      <a:close/>
                      <a:moveTo>
                        <a:pt x="102" y="74"/>
                      </a:moveTo>
                      <a:cubicBezTo>
                        <a:pt x="122" y="74"/>
                        <a:pt x="122" y="74"/>
                        <a:pt x="122" y="74"/>
                      </a:cubicBezTo>
                      <a:cubicBezTo>
                        <a:pt x="121" y="81"/>
                        <a:pt x="120" y="87"/>
                        <a:pt x="117" y="93"/>
                      </a:cubicBezTo>
                      <a:cubicBezTo>
                        <a:pt x="98" y="93"/>
                        <a:pt x="98" y="93"/>
                        <a:pt x="98" y="93"/>
                      </a:cubicBezTo>
                      <a:cubicBezTo>
                        <a:pt x="100" y="87"/>
                        <a:pt x="101" y="81"/>
                        <a:pt x="102" y="74"/>
                      </a:cubicBezTo>
                      <a:close/>
                      <a:moveTo>
                        <a:pt x="111" y="37"/>
                      </a:moveTo>
                      <a:cubicBezTo>
                        <a:pt x="98" y="37"/>
                        <a:pt x="98" y="37"/>
                        <a:pt x="98" y="37"/>
                      </a:cubicBezTo>
                      <a:cubicBezTo>
                        <a:pt x="96" y="31"/>
                        <a:pt x="93" y="26"/>
                        <a:pt x="90" y="21"/>
                      </a:cubicBezTo>
                      <a:cubicBezTo>
                        <a:pt x="98" y="25"/>
                        <a:pt x="105" y="30"/>
                        <a:pt x="111" y="37"/>
                      </a:cubicBezTo>
                      <a:close/>
                      <a:moveTo>
                        <a:pt x="75" y="18"/>
                      </a:moveTo>
                      <a:cubicBezTo>
                        <a:pt x="80" y="23"/>
                        <a:pt x="85" y="30"/>
                        <a:pt x="88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5" y="30"/>
                        <a:pt x="59" y="23"/>
                        <a:pt x="64" y="18"/>
                      </a:cubicBezTo>
                      <a:cubicBezTo>
                        <a:pt x="66" y="17"/>
                        <a:pt x="68" y="17"/>
                        <a:pt x="70" y="17"/>
                      </a:cubicBezTo>
                      <a:cubicBezTo>
                        <a:pt x="72" y="17"/>
                        <a:pt x="74" y="17"/>
                        <a:pt x="75" y="18"/>
                      </a:cubicBezTo>
                      <a:close/>
                      <a:moveTo>
                        <a:pt x="50" y="21"/>
                      </a:moveTo>
                      <a:cubicBezTo>
                        <a:pt x="47" y="26"/>
                        <a:pt x="44" y="31"/>
                        <a:pt x="42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4" y="30"/>
                        <a:pt x="42" y="25"/>
                        <a:pt x="50" y="21"/>
                      </a:cubicBezTo>
                      <a:close/>
                      <a:moveTo>
                        <a:pt x="29" y="102"/>
                      </a:move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50" y="110"/>
                        <a:pt x="54" y="116"/>
                        <a:pt x="60" y="121"/>
                      </a:cubicBezTo>
                      <a:cubicBezTo>
                        <a:pt x="47" y="119"/>
                        <a:pt x="36" y="112"/>
                        <a:pt x="29" y="102"/>
                      </a:cubicBezTo>
                      <a:close/>
                      <a:moveTo>
                        <a:pt x="80" y="121"/>
                      </a:moveTo>
                      <a:cubicBezTo>
                        <a:pt x="85" y="116"/>
                        <a:pt x="90" y="110"/>
                        <a:pt x="94" y="102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03" y="112"/>
                        <a:pt x="92" y="119"/>
                        <a:pt x="80" y="12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3588682" y="1271291"/>
              <a:ext cx="1958146" cy="1218244"/>
              <a:chOff x="3588682" y="1271291"/>
              <a:chExt cx="1958146" cy="1218244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4464345" y="1334082"/>
                <a:ext cx="225871" cy="209344"/>
                <a:chOff x="4378714" y="1388949"/>
                <a:chExt cx="365920" cy="339145"/>
              </a:xfrm>
            </p:grpSpPr>
            <p:sp>
              <p:nvSpPr>
                <p:cNvPr id="133" name="Freeform 37"/>
                <p:cNvSpPr>
                  <a:spLocks/>
                </p:cNvSpPr>
                <p:nvPr/>
              </p:nvSpPr>
              <p:spPr bwMode="auto">
                <a:xfrm>
                  <a:off x="4378714" y="1388949"/>
                  <a:ext cx="228859" cy="247346"/>
                </a:xfrm>
                <a:custGeom>
                  <a:avLst/>
                  <a:gdLst>
                    <a:gd name="T0" fmla="*/ 152 w 152"/>
                    <a:gd name="T1" fmla="*/ 28 h 164"/>
                    <a:gd name="T2" fmla="*/ 152 w 152"/>
                    <a:gd name="T3" fmla="*/ 28 h 164"/>
                    <a:gd name="T4" fmla="*/ 124 w 152"/>
                    <a:gd name="T5" fmla="*/ 0 h 164"/>
                    <a:gd name="T6" fmla="*/ 28 w 152"/>
                    <a:gd name="T7" fmla="*/ 0 h 164"/>
                    <a:gd name="T8" fmla="*/ 0 w 152"/>
                    <a:gd name="T9" fmla="*/ 28 h 164"/>
                    <a:gd name="T10" fmla="*/ 0 w 152"/>
                    <a:gd name="T11" fmla="*/ 91 h 164"/>
                    <a:gd name="T12" fmla="*/ 28 w 152"/>
                    <a:gd name="T13" fmla="*/ 119 h 164"/>
                    <a:gd name="T14" fmla="*/ 30 w 152"/>
                    <a:gd name="T15" fmla="*/ 119 h 164"/>
                    <a:gd name="T16" fmla="*/ 30 w 152"/>
                    <a:gd name="T17" fmla="*/ 164 h 164"/>
                    <a:gd name="T18" fmla="*/ 61 w 152"/>
                    <a:gd name="T19" fmla="*/ 134 h 164"/>
                    <a:gd name="T20" fmla="*/ 61 w 152"/>
                    <a:gd name="T21" fmla="*/ 58 h 164"/>
                    <a:gd name="T22" fmla="*/ 91 w 152"/>
                    <a:gd name="T23" fmla="*/ 28 h 164"/>
                    <a:gd name="T24" fmla="*/ 152 w 152"/>
                    <a:gd name="T25" fmla="*/ 28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2" h="164">
                      <a:moveTo>
                        <a:pt x="152" y="28"/>
                      </a:move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152" y="12"/>
                        <a:pt x="140" y="0"/>
                        <a:pt x="12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106"/>
                        <a:pt x="12" y="119"/>
                        <a:pt x="28" y="119"/>
                      </a:cubicBezTo>
                      <a:cubicBezTo>
                        <a:pt x="30" y="119"/>
                        <a:pt x="30" y="119"/>
                        <a:pt x="30" y="119"/>
                      </a:cubicBezTo>
                      <a:cubicBezTo>
                        <a:pt x="30" y="164"/>
                        <a:pt x="30" y="164"/>
                        <a:pt x="30" y="164"/>
                      </a:cubicBezTo>
                      <a:cubicBezTo>
                        <a:pt x="61" y="134"/>
                        <a:pt x="61" y="134"/>
                        <a:pt x="61" y="134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1" y="41"/>
                        <a:pt x="74" y="28"/>
                        <a:pt x="91" y="28"/>
                      </a:cubicBezTo>
                      <a:lnTo>
                        <a:pt x="152" y="28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 38"/>
                <p:cNvSpPr>
                  <a:spLocks noEditPoints="1"/>
                </p:cNvSpPr>
                <p:nvPr/>
              </p:nvSpPr>
              <p:spPr bwMode="auto">
                <a:xfrm>
                  <a:off x="4493463" y="1453973"/>
                  <a:ext cx="251171" cy="274121"/>
                </a:xfrm>
                <a:custGeom>
                  <a:avLst/>
                  <a:gdLst>
                    <a:gd name="T0" fmla="*/ 137 w 167"/>
                    <a:gd name="T1" fmla="*/ 0 h 182"/>
                    <a:gd name="T2" fmla="*/ 30 w 167"/>
                    <a:gd name="T3" fmla="*/ 0 h 182"/>
                    <a:gd name="T4" fmla="*/ 0 w 167"/>
                    <a:gd name="T5" fmla="*/ 30 h 182"/>
                    <a:gd name="T6" fmla="*/ 0 w 167"/>
                    <a:gd name="T7" fmla="*/ 106 h 182"/>
                    <a:gd name="T8" fmla="*/ 30 w 167"/>
                    <a:gd name="T9" fmla="*/ 136 h 182"/>
                    <a:gd name="T10" fmla="*/ 61 w 167"/>
                    <a:gd name="T11" fmla="*/ 136 h 182"/>
                    <a:gd name="T12" fmla="*/ 61 w 167"/>
                    <a:gd name="T13" fmla="*/ 182 h 182"/>
                    <a:gd name="T14" fmla="*/ 106 w 167"/>
                    <a:gd name="T15" fmla="*/ 136 h 182"/>
                    <a:gd name="T16" fmla="*/ 137 w 167"/>
                    <a:gd name="T17" fmla="*/ 136 h 182"/>
                    <a:gd name="T18" fmla="*/ 167 w 167"/>
                    <a:gd name="T19" fmla="*/ 106 h 182"/>
                    <a:gd name="T20" fmla="*/ 167 w 167"/>
                    <a:gd name="T21" fmla="*/ 30 h 182"/>
                    <a:gd name="T22" fmla="*/ 137 w 167"/>
                    <a:gd name="T23" fmla="*/ 0 h 182"/>
                    <a:gd name="T24" fmla="*/ 30 w 167"/>
                    <a:gd name="T25" fmla="*/ 106 h 182"/>
                    <a:gd name="T26" fmla="*/ 30 w 167"/>
                    <a:gd name="T27" fmla="*/ 91 h 182"/>
                    <a:gd name="T28" fmla="*/ 91 w 167"/>
                    <a:gd name="T29" fmla="*/ 91 h 182"/>
                    <a:gd name="T30" fmla="*/ 91 w 167"/>
                    <a:gd name="T31" fmla="*/ 106 h 182"/>
                    <a:gd name="T32" fmla="*/ 30 w 167"/>
                    <a:gd name="T33" fmla="*/ 106 h 182"/>
                    <a:gd name="T34" fmla="*/ 137 w 167"/>
                    <a:gd name="T35" fmla="*/ 76 h 182"/>
                    <a:gd name="T36" fmla="*/ 30 w 167"/>
                    <a:gd name="T37" fmla="*/ 76 h 182"/>
                    <a:gd name="T38" fmla="*/ 30 w 167"/>
                    <a:gd name="T39" fmla="*/ 60 h 182"/>
                    <a:gd name="T40" fmla="*/ 137 w 167"/>
                    <a:gd name="T41" fmla="*/ 60 h 182"/>
                    <a:gd name="T42" fmla="*/ 137 w 167"/>
                    <a:gd name="T43" fmla="*/ 76 h 182"/>
                    <a:gd name="T44" fmla="*/ 137 w 167"/>
                    <a:gd name="T45" fmla="*/ 45 h 182"/>
                    <a:gd name="T46" fmla="*/ 30 w 167"/>
                    <a:gd name="T47" fmla="*/ 45 h 182"/>
                    <a:gd name="T48" fmla="*/ 30 w 167"/>
                    <a:gd name="T49" fmla="*/ 30 h 182"/>
                    <a:gd name="T50" fmla="*/ 137 w 167"/>
                    <a:gd name="T51" fmla="*/ 30 h 182"/>
                    <a:gd name="T52" fmla="*/ 137 w 167"/>
                    <a:gd name="T53" fmla="*/ 4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67" h="182">
                      <a:moveTo>
                        <a:pt x="13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23"/>
                        <a:pt x="14" y="136"/>
                        <a:pt x="30" y="136"/>
                      </a:cubicBezTo>
                      <a:cubicBezTo>
                        <a:pt x="61" y="136"/>
                        <a:pt x="61" y="136"/>
                        <a:pt x="61" y="136"/>
                      </a:cubicBezTo>
                      <a:cubicBezTo>
                        <a:pt x="61" y="182"/>
                        <a:pt x="61" y="182"/>
                        <a:pt x="61" y="182"/>
                      </a:cubicBezTo>
                      <a:cubicBezTo>
                        <a:pt x="106" y="136"/>
                        <a:pt x="106" y="136"/>
                        <a:pt x="106" y="136"/>
                      </a:cubicBezTo>
                      <a:cubicBezTo>
                        <a:pt x="137" y="136"/>
                        <a:pt x="137" y="136"/>
                        <a:pt x="137" y="136"/>
                      </a:cubicBezTo>
                      <a:cubicBezTo>
                        <a:pt x="154" y="136"/>
                        <a:pt x="167" y="123"/>
                        <a:pt x="167" y="106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67" y="13"/>
                        <a:pt x="154" y="0"/>
                        <a:pt x="137" y="0"/>
                      </a:cubicBezTo>
                      <a:close/>
                      <a:moveTo>
                        <a:pt x="30" y="106"/>
                      </a:moveTo>
                      <a:cubicBezTo>
                        <a:pt x="30" y="91"/>
                        <a:pt x="30" y="91"/>
                        <a:pt x="30" y="91"/>
                      </a:cubicBezTo>
                      <a:cubicBezTo>
                        <a:pt x="91" y="91"/>
                        <a:pt x="91" y="91"/>
                        <a:pt x="91" y="91"/>
                      </a:cubicBezTo>
                      <a:cubicBezTo>
                        <a:pt x="91" y="106"/>
                        <a:pt x="91" y="106"/>
                        <a:pt x="91" y="106"/>
                      </a:cubicBezTo>
                      <a:lnTo>
                        <a:pt x="30" y="106"/>
                      </a:lnTo>
                      <a:close/>
                      <a:moveTo>
                        <a:pt x="137" y="76"/>
                      </a:move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7" y="60"/>
                        <a:pt x="137" y="60"/>
                        <a:pt x="137" y="60"/>
                      </a:cubicBezTo>
                      <a:lnTo>
                        <a:pt x="137" y="76"/>
                      </a:lnTo>
                      <a:close/>
                      <a:moveTo>
                        <a:pt x="137" y="45"/>
                      </a:move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37" y="30"/>
                        <a:pt x="137" y="30"/>
                        <a:pt x="137" y="30"/>
                      </a:cubicBezTo>
                      <a:lnTo>
                        <a:pt x="137" y="45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5400000" flipV="1">
                <a:off x="3958633" y="901340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1" name="任意多边形 13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EFB600"/>
                    </a:gs>
                    <a:gs pos="45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9000">
                      <a:srgbClr val="EFB600"/>
                    </a:gs>
                    <a:gs pos="20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>
              <a:off x="3592927" y="2657254"/>
              <a:ext cx="1958146" cy="1218244"/>
              <a:chOff x="3592927" y="2657254"/>
              <a:chExt cx="1958146" cy="1218244"/>
            </a:xfrm>
          </p:grpSpPr>
          <p:grpSp>
            <p:nvGrpSpPr>
              <p:cNvPr id="123" name="组合 122"/>
              <p:cNvGrpSpPr/>
              <p:nvPr/>
            </p:nvGrpSpPr>
            <p:grpSpPr>
              <a:xfrm rot="16200000">
                <a:off x="3962878" y="2287303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61AACC"/>
                    </a:gs>
                    <a:gs pos="45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61AACC"/>
                    </a:gs>
                    <a:gs pos="20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454312" y="3605984"/>
                <a:ext cx="238856" cy="179437"/>
                <a:chOff x="5288412" y="1824354"/>
                <a:chExt cx="386956" cy="290695"/>
              </a:xfrm>
            </p:grpSpPr>
            <p:sp>
              <p:nvSpPr>
                <p:cNvPr id="125" name="Freeform 41"/>
                <p:cNvSpPr>
                  <a:spLocks/>
                </p:cNvSpPr>
                <p:nvPr/>
              </p:nvSpPr>
              <p:spPr bwMode="auto">
                <a:xfrm>
                  <a:off x="5402523" y="1943565"/>
                  <a:ext cx="170210" cy="94348"/>
                </a:xfrm>
                <a:custGeom>
                  <a:avLst/>
                  <a:gdLst>
                    <a:gd name="T0" fmla="*/ 62 w 113"/>
                    <a:gd name="T1" fmla="*/ 46 h 63"/>
                    <a:gd name="T2" fmla="*/ 19 w 113"/>
                    <a:gd name="T3" fmla="*/ 62 h 63"/>
                    <a:gd name="T4" fmla="*/ 19 w 113"/>
                    <a:gd name="T5" fmla="*/ 62 h 63"/>
                    <a:gd name="T6" fmla="*/ 18 w 113"/>
                    <a:gd name="T7" fmla="*/ 62 h 63"/>
                    <a:gd name="T8" fmla="*/ 15 w 113"/>
                    <a:gd name="T9" fmla="*/ 62 h 63"/>
                    <a:gd name="T10" fmla="*/ 9 w 113"/>
                    <a:gd name="T11" fmla="*/ 58 h 63"/>
                    <a:gd name="T12" fmla="*/ 9 w 113"/>
                    <a:gd name="T13" fmla="*/ 58 h 63"/>
                    <a:gd name="T14" fmla="*/ 9 w 113"/>
                    <a:gd name="T15" fmla="*/ 58 h 63"/>
                    <a:gd name="T16" fmla="*/ 9 w 113"/>
                    <a:gd name="T17" fmla="*/ 58 h 63"/>
                    <a:gd name="T18" fmla="*/ 1 w 113"/>
                    <a:gd name="T19" fmla="*/ 40 h 63"/>
                    <a:gd name="T20" fmla="*/ 1 w 113"/>
                    <a:gd name="T21" fmla="*/ 40 h 63"/>
                    <a:gd name="T22" fmla="*/ 1 w 113"/>
                    <a:gd name="T23" fmla="*/ 40 h 63"/>
                    <a:gd name="T24" fmla="*/ 0 w 113"/>
                    <a:gd name="T25" fmla="*/ 37 h 63"/>
                    <a:gd name="T26" fmla="*/ 4 w 113"/>
                    <a:gd name="T27" fmla="*/ 31 h 63"/>
                    <a:gd name="T28" fmla="*/ 4 w 113"/>
                    <a:gd name="T29" fmla="*/ 31 h 63"/>
                    <a:gd name="T30" fmla="*/ 4 w 113"/>
                    <a:gd name="T31" fmla="*/ 31 h 63"/>
                    <a:gd name="T32" fmla="*/ 4 w 113"/>
                    <a:gd name="T33" fmla="*/ 31 h 63"/>
                    <a:gd name="T34" fmla="*/ 48 w 113"/>
                    <a:gd name="T35" fmla="*/ 15 h 63"/>
                    <a:gd name="T36" fmla="*/ 43 w 113"/>
                    <a:gd name="T37" fmla="*/ 5 h 63"/>
                    <a:gd name="T38" fmla="*/ 45 w 113"/>
                    <a:gd name="T39" fmla="*/ 1 h 63"/>
                    <a:gd name="T40" fmla="*/ 47 w 113"/>
                    <a:gd name="T41" fmla="*/ 0 h 63"/>
                    <a:gd name="T42" fmla="*/ 78 w 113"/>
                    <a:gd name="T43" fmla="*/ 4 h 63"/>
                    <a:gd name="T44" fmla="*/ 110 w 113"/>
                    <a:gd name="T45" fmla="*/ 7 h 63"/>
                    <a:gd name="T46" fmla="*/ 113 w 113"/>
                    <a:gd name="T47" fmla="*/ 10 h 63"/>
                    <a:gd name="T48" fmla="*/ 112 w 113"/>
                    <a:gd name="T49" fmla="*/ 12 h 63"/>
                    <a:gd name="T50" fmla="*/ 112 w 113"/>
                    <a:gd name="T51" fmla="*/ 12 h 63"/>
                    <a:gd name="T52" fmla="*/ 92 w 113"/>
                    <a:gd name="T53" fmla="*/ 35 h 63"/>
                    <a:gd name="T54" fmla="*/ 73 w 113"/>
                    <a:gd name="T55" fmla="*/ 57 h 63"/>
                    <a:gd name="T56" fmla="*/ 68 w 113"/>
                    <a:gd name="T57" fmla="*/ 57 h 63"/>
                    <a:gd name="T58" fmla="*/ 67 w 113"/>
                    <a:gd name="T59" fmla="*/ 56 h 63"/>
                    <a:gd name="T60" fmla="*/ 67 w 113"/>
                    <a:gd name="T61" fmla="*/ 56 h 63"/>
                    <a:gd name="T62" fmla="*/ 62 w 113"/>
                    <a:gd name="T63" fmla="*/ 4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3" h="63">
                      <a:moveTo>
                        <a:pt x="62" y="46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8" y="62"/>
                        <a:pt x="18" y="62"/>
                      </a:cubicBezTo>
                      <a:cubicBezTo>
                        <a:pt x="17" y="63"/>
                        <a:pt x="16" y="63"/>
                        <a:pt x="15" y="62"/>
                      </a:cubicBezTo>
                      <a:cubicBezTo>
                        <a:pt x="12" y="62"/>
                        <a:pt x="10" y="60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39"/>
                        <a:pt x="0" y="38"/>
                        <a:pt x="0" y="37"/>
                      </a:cubicBezTo>
                      <a:cubicBezTo>
                        <a:pt x="0" y="34"/>
                        <a:pt x="2" y="32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3"/>
                        <a:pt x="43" y="1"/>
                        <a:pt x="45" y="1"/>
                      </a:cubicBezTo>
                      <a:cubicBezTo>
                        <a:pt x="46" y="0"/>
                        <a:pt x="46" y="0"/>
                        <a:pt x="47" y="0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2" y="7"/>
                        <a:pt x="113" y="9"/>
                        <a:pt x="113" y="10"/>
                      </a:cubicBezTo>
                      <a:cubicBezTo>
                        <a:pt x="113" y="11"/>
                        <a:pt x="113" y="12"/>
                        <a:pt x="112" y="12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71" y="58"/>
                        <a:pt x="69" y="59"/>
                        <a:pt x="68" y="57"/>
                      </a:cubicBezTo>
                      <a:cubicBezTo>
                        <a:pt x="68" y="57"/>
                        <a:pt x="67" y="57"/>
                        <a:pt x="67" y="56"/>
                      </a:cubicBezTo>
                      <a:cubicBezTo>
                        <a:pt x="67" y="56"/>
                        <a:pt x="67" y="56"/>
                        <a:pt x="67" y="56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 42"/>
                <p:cNvSpPr>
                  <a:spLocks noEditPoints="1"/>
                </p:cNvSpPr>
                <p:nvPr/>
              </p:nvSpPr>
              <p:spPr bwMode="auto">
                <a:xfrm>
                  <a:off x="5288412" y="1824354"/>
                  <a:ext cx="386956" cy="290695"/>
                </a:xfrm>
                <a:custGeom>
                  <a:avLst/>
                  <a:gdLst>
                    <a:gd name="T0" fmla="*/ 225 w 257"/>
                    <a:gd name="T1" fmla="*/ 0 h 193"/>
                    <a:gd name="T2" fmla="*/ 32 w 257"/>
                    <a:gd name="T3" fmla="*/ 0 h 193"/>
                    <a:gd name="T4" fmla="*/ 0 w 257"/>
                    <a:gd name="T5" fmla="*/ 32 h 193"/>
                    <a:gd name="T6" fmla="*/ 0 w 257"/>
                    <a:gd name="T7" fmla="*/ 160 h 193"/>
                    <a:gd name="T8" fmla="*/ 32 w 257"/>
                    <a:gd name="T9" fmla="*/ 193 h 193"/>
                    <a:gd name="T10" fmla="*/ 225 w 257"/>
                    <a:gd name="T11" fmla="*/ 193 h 193"/>
                    <a:gd name="T12" fmla="*/ 257 w 257"/>
                    <a:gd name="T13" fmla="*/ 160 h 193"/>
                    <a:gd name="T14" fmla="*/ 257 w 257"/>
                    <a:gd name="T15" fmla="*/ 32 h 193"/>
                    <a:gd name="T16" fmla="*/ 225 w 257"/>
                    <a:gd name="T17" fmla="*/ 0 h 193"/>
                    <a:gd name="T18" fmla="*/ 209 w 257"/>
                    <a:gd name="T19" fmla="*/ 16 h 193"/>
                    <a:gd name="T20" fmla="*/ 225 w 257"/>
                    <a:gd name="T21" fmla="*/ 16 h 193"/>
                    <a:gd name="T22" fmla="*/ 225 w 257"/>
                    <a:gd name="T23" fmla="*/ 32 h 193"/>
                    <a:gd name="T24" fmla="*/ 209 w 257"/>
                    <a:gd name="T25" fmla="*/ 32 h 193"/>
                    <a:gd name="T26" fmla="*/ 209 w 257"/>
                    <a:gd name="T27" fmla="*/ 16 h 193"/>
                    <a:gd name="T28" fmla="*/ 176 w 257"/>
                    <a:gd name="T29" fmla="*/ 16 h 193"/>
                    <a:gd name="T30" fmla="*/ 193 w 257"/>
                    <a:gd name="T31" fmla="*/ 16 h 193"/>
                    <a:gd name="T32" fmla="*/ 193 w 257"/>
                    <a:gd name="T33" fmla="*/ 32 h 193"/>
                    <a:gd name="T34" fmla="*/ 176 w 257"/>
                    <a:gd name="T35" fmla="*/ 32 h 193"/>
                    <a:gd name="T36" fmla="*/ 176 w 257"/>
                    <a:gd name="T37" fmla="*/ 16 h 193"/>
                    <a:gd name="T38" fmla="*/ 144 w 257"/>
                    <a:gd name="T39" fmla="*/ 16 h 193"/>
                    <a:gd name="T40" fmla="*/ 160 w 257"/>
                    <a:gd name="T41" fmla="*/ 16 h 193"/>
                    <a:gd name="T42" fmla="*/ 160 w 257"/>
                    <a:gd name="T43" fmla="*/ 32 h 193"/>
                    <a:gd name="T44" fmla="*/ 144 w 257"/>
                    <a:gd name="T45" fmla="*/ 32 h 193"/>
                    <a:gd name="T46" fmla="*/ 144 w 257"/>
                    <a:gd name="T47" fmla="*/ 16 h 193"/>
                    <a:gd name="T48" fmla="*/ 241 w 257"/>
                    <a:gd name="T49" fmla="*/ 176 h 193"/>
                    <a:gd name="T50" fmla="*/ 16 w 257"/>
                    <a:gd name="T51" fmla="*/ 176 h 193"/>
                    <a:gd name="T52" fmla="*/ 16 w 257"/>
                    <a:gd name="T53" fmla="*/ 48 h 193"/>
                    <a:gd name="T54" fmla="*/ 241 w 257"/>
                    <a:gd name="T55" fmla="*/ 48 h 193"/>
                    <a:gd name="T56" fmla="*/ 241 w 257"/>
                    <a:gd name="T57" fmla="*/ 176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57" h="193">
                      <a:moveTo>
                        <a:pt x="225" y="0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78"/>
                        <a:pt x="14" y="193"/>
                        <a:pt x="32" y="193"/>
                      </a:cubicBezTo>
                      <a:cubicBezTo>
                        <a:pt x="225" y="193"/>
                        <a:pt x="225" y="193"/>
                        <a:pt x="225" y="193"/>
                      </a:cubicBezTo>
                      <a:cubicBezTo>
                        <a:pt x="242" y="193"/>
                        <a:pt x="257" y="178"/>
                        <a:pt x="257" y="160"/>
                      </a:cubicBezTo>
                      <a:cubicBezTo>
                        <a:pt x="257" y="32"/>
                        <a:pt x="257" y="32"/>
                        <a:pt x="257" y="32"/>
                      </a:cubicBezTo>
                      <a:cubicBezTo>
                        <a:pt x="257" y="14"/>
                        <a:pt x="242" y="0"/>
                        <a:pt x="225" y="0"/>
                      </a:cubicBezTo>
                      <a:close/>
                      <a:moveTo>
                        <a:pt x="209" y="16"/>
                      </a:moveTo>
                      <a:cubicBezTo>
                        <a:pt x="225" y="16"/>
                        <a:pt x="225" y="16"/>
                        <a:pt x="225" y="16"/>
                      </a:cubicBezTo>
                      <a:cubicBezTo>
                        <a:pt x="225" y="32"/>
                        <a:pt x="225" y="32"/>
                        <a:pt x="225" y="32"/>
                      </a:cubicBezTo>
                      <a:cubicBezTo>
                        <a:pt x="209" y="32"/>
                        <a:pt x="209" y="32"/>
                        <a:pt x="209" y="32"/>
                      </a:cubicBezTo>
                      <a:lnTo>
                        <a:pt x="209" y="16"/>
                      </a:lnTo>
                      <a:close/>
                      <a:moveTo>
                        <a:pt x="176" y="16"/>
                      </a:moveTo>
                      <a:cubicBezTo>
                        <a:pt x="193" y="16"/>
                        <a:pt x="193" y="16"/>
                        <a:pt x="193" y="16"/>
                      </a:cubicBezTo>
                      <a:cubicBezTo>
                        <a:pt x="193" y="32"/>
                        <a:pt x="193" y="32"/>
                        <a:pt x="193" y="32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lnTo>
                        <a:pt x="176" y="16"/>
                      </a:lnTo>
                      <a:close/>
                      <a:moveTo>
                        <a:pt x="144" y="16"/>
                      </a:moveTo>
                      <a:cubicBezTo>
                        <a:pt x="160" y="16"/>
                        <a:pt x="160" y="16"/>
                        <a:pt x="160" y="16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44" y="32"/>
                        <a:pt x="144" y="32"/>
                        <a:pt x="144" y="32"/>
                      </a:cubicBezTo>
                      <a:lnTo>
                        <a:pt x="144" y="16"/>
                      </a:lnTo>
                      <a:close/>
                      <a:moveTo>
                        <a:pt x="241" y="176"/>
                      </a:moveTo>
                      <a:cubicBezTo>
                        <a:pt x="16" y="176"/>
                        <a:pt x="16" y="176"/>
                        <a:pt x="16" y="176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8" name="组合 117"/>
            <p:cNvGrpSpPr/>
            <p:nvPr/>
          </p:nvGrpSpPr>
          <p:grpSpPr>
            <a:xfrm>
              <a:off x="3272187" y="1592677"/>
              <a:ext cx="1218244" cy="1958146"/>
              <a:chOff x="3272187" y="1592677"/>
              <a:chExt cx="1218244" cy="195814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3272187" y="1592677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009999"/>
                    </a:gs>
                    <a:gs pos="45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009999"/>
                    </a:gs>
                    <a:gs pos="20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0" name="Freeform 61"/>
              <p:cNvSpPr>
                <a:spLocks noEditPoints="1"/>
              </p:cNvSpPr>
              <p:nvPr/>
            </p:nvSpPr>
            <p:spPr bwMode="auto">
              <a:xfrm>
                <a:off x="3348884" y="2454092"/>
                <a:ext cx="206197" cy="235315"/>
              </a:xfrm>
              <a:custGeom>
                <a:avLst/>
                <a:gdLst>
                  <a:gd name="T0" fmla="*/ 94 w 222"/>
                  <a:gd name="T1" fmla="*/ 16 h 253"/>
                  <a:gd name="T2" fmla="*/ 110 w 222"/>
                  <a:gd name="T3" fmla="*/ 0 h 253"/>
                  <a:gd name="T4" fmla="*/ 126 w 222"/>
                  <a:gd name="T5" fmla="*/ 16 h 253"/>
                  <a:gd name="T6" fmla="*/ 127 w 222"/>
                  <a:gd name="T7" fmla="*/ 110 h 253"/>
                  <a:gd name="T8" fmla="*/ 111 w 222"/>
                  <a:gd name="T9" fmla="*/ 126 h 253"/>
                  <a:gd name="T10" fmla="*/ 95 w 222"/>
                  <a:gd name="T11" fmla="*/ 111 h 253"/>
                  <a:gd name="T12" fmla="*/ 94 w 222"/>
                  <a:gd name="T13" fmla="*/ 16 h 253"/>
                  <a:gd name="T14" fmla="*/ 112 w 222"/>
                  <a:gd name="T15" fmla="*/ 252 h 253"/>
                  <a:gd name="T16" fmla="*/ 1 w 222"/>
                  <a:gd name="T17" fmla="*/ 143 h 253"/>
                  <a:gd name="T18" fmla="*/ 79 w 222"/>
                  <a:gd name="T19" fmla="*/ 37 h 253"/>
                  <a:gd name="T20" fmla="*/ 79 w 222"/>
                  <a:gd name="T21" fmla="*/ 70 h 253"/>
                  <a:gd name="T22" fmla="*/ 32 w 222"/>
                  <a:gd name="T23" fmla="*/ 143 h 253"/>
                  <a:gd name="T24" fmla="*/ 112 w 222"/>
                  <a:gd name="T25" fmla="*/ 221 h 253"/>
                  <a:gd name="T26" fmla="*/ 190 w 222"/>
                  <a:gd name="T27" fmla="*/ 141 h 253"/>
                  <a:gd name="T28" fmla="*/ 142 w 222"/>
                  <a:gd name="T29" fmla="*/ 70 h 253"/>
                  <a:gd name="T30" fmla="*/ 142 w 222"/>
                  <a:gd name="T31" fmla="*/ 36 h 253"/>
                  <a:gd name="T32" fmla="*/ 222 w 222"/>
                  <a:gd name="T33" fmla="*/ 141 h 253"/>
                  <a:gd name="T34" fmla="*/ 112 w 222"/>
                  <a:gd name="T35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53">
                    <a:moveTo>
                      <a:pt x="94" y="16"/>
                    </a:moveTo>
                    <a:cubicBezTo>
                      <a:pt x="94" y="7"/>
                      <a:pt x="101" y="0"/>
                      <a:pt x="110" y="0"/>
                    </a:cubicBezTo>
                    <a:cubicBezTo>
                      <a:pt x="119" y="0"/>
                      <a:pt x="126" y="7"/>
                      <a:pt x="126" y="16"/>
                    </a:cubicBezTo>
                    <a:cubicBezTo>
                      <a:pt x="127" y="110"/>
                      <a:pt x="127" y="110"/>
                      <a:pt x="127" y="110"/>
                    </a:cubicBezTo>
                    <a:cubicBezTo>
                      <a:pt x="127" y="119"/>
                      <a:pt x="120" y="126"/>
                      <a:pt x="111" y="126"/>
                    </a:cubicBezTo>
                    <a:cubicBezTo>
                      <a:pt x="102" y="126"/>
                      <a:pt x="95" y="119"/>
                      <a:pt x="95" y="111"/>
                    </a:cubicBezTo>
                    <a:lnTo>
                      <a:pt x="94" y="16"/>
                    </a:lnTo>
                    <a:close/>
                    <a:moveTo>
                      <a:pt x="112" y="252"/>
                    </a:moveTo>
                    <a:cubicBezTo>
                      <a:pt x="51" y="253"/>
                      <a:pt x="1" y="204"/>
                      <a:pt x="1" y="143"/>
                    </a:cubicBezTo>
                    <a:cubicBezTo>
                      <a:pt x="0" y="93"/>
                      <a:pt x="33" y="51"/>
                      <a:pt x="79" y="37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1" y="83"/>
                      <a:pt x="32" y="110"/>
                      <a:pt x="32" y="143"/>
                    </a:cubicBezTo>
                    <a:cubicBezTo>
                      <a:pt x="33" y="186"/>
                      <a:pt x="68" y="221"/>
                      <a:pt x="112" y="221"/>
                    </a:cubicBezTo>
                    <a:cubicBezTo>
                      <a:pt x="155" y="220"/>
                      <a:pt x="190" y="185"/>
                      <a:pt x="190" y="141"/>
                    </a:cubicBezTo>
                    <a:cubicBezTo>
                      <a:pt x="190" y="109"/>
                      <a:pt x="170" y="82"/>
                      <a:pt x="142" y="70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87" y="49"/>
                      <a:pt x="221" y="91"/>
                      <a:pt x="222" y="141"/>
                    </a:cubicBezTo>
                    <a:cubicBezTo>
                      <a:pt x="222" y="202"/>
                      <a:pt x="173" y="252"/>
                      <a:pt x="112" y="252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9999"/>
                  </a:gs>
                  <a:gs pos="100000">
                    <a:srgbClr val="00504E"/>
                  </a:gs>
                </a:gsLst>
                <a:lin ang="60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43807" y="980728"/>
            <a:ext cx="345638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数值类型及</a:t>
            </a:r>
            <a:endParaRPr lang="en-US" altLang="zh-CN" sz="2400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基本操作</a:t>
            </a:r>
            <a:endParaRPr lang="zh-CN" altLang="en-US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28184" y="311890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math</a:t>
            </a: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库及</a:t>
            </a:r>
            <a:endParaRPr lang="en-US" altLang="zh-CN" sz="2400" b="1" dirty="0" smtClean="0">
              <a:solidFill>
                <a:srgbClr val="A74E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数值实例</a:t>
            </a:r>
            <a:endParaRPr lang="en-US" altLang="zh-CN" sz="2400" b="1" dirty="0" smtClean="0">
              <a:solidFill>
                <a:srgbClr val="7A3E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52740" y="5711189"/>
            <a:ext cx="251540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字符串及格式化 </a:t>
            </a:r>
            <a:endParaRPr lang="en-US" altLang="zh-CN" sz="2400" b="1" dirty="0" smtClean="0">
              <a:solidFill>
                <a:srgbClr val="3672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9551" y="3262917"/>
            <a:ext cx="265293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典型实例：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文本进度条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22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目  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979816" y="2251082"/>
            <a:ext cx="3248368" cy="3244084"/>
            <a:chOff x="3272187" y="1271291"/>
            <a:chExt cx="2601334" cy="2604207"/>
          </a:xfrm>
        </p:grpSpPr>
        <p:grpSp>
          <p:nvGrpSpPr>
            <p:cNvPr id="115" name="组合 114"/>
            <p:cNvGrpSpPr/>
            <p:nvPr/>
          </p:nvGrpSpPr>
          <p:grpSpPr>
            <a:xfrm rot="5400000" flipH="1">
              <a:off x="4285326" y="1962626"/>
              <a:ext cx="1958146" cy="1218244"/>
              <a:chOff x="5062407" y="2014847"/>
              <a:chExt cx="1958146" cy="1218244"/>
            </a:xfrm>
          </p:grpSpPr>
          <p:grpSp>
            <p:nvGrpSpPr>
              <p:cNvPr id="135" name="组合 134"/>
              <p:cNvGrpSpPr/>
              <p:nvPr/>
            </p:nvGrpSpPr>
            <p:grpSpPr>
              <a:xfrm rot="5400000" flipV="1">
                <a:off x="5432358" y="1644896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9" name="任意多边形 138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FB9463"/>
                    </a:gs>
                    <a:gs pos="45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任意多边形 139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FB9463"/>
                    </a:gs>
                    <a:gs pos="20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5911747" y="2077638"/>
                <a:ext cx="245546" cy="245152"/>
                <a:chOff x="3202546" y="2792701"/>
                <a:chExt cx="397794" cy="397156"/>
              </a:xfrm>
            </p:grpSpPr>
            <p:sp>
              <p:nvSpPr>
                <p:cNvPr id="137" name="Freeform 39"/>
                <p:cNvSpPr>
                  <a:spLocks noEditPoints="1"/>
                </p:cNvSpPr>
                <p:nvPr/>
              </p:nvSpPr>
              <p:spPr bwMode="auto">
                <a:xfrm>
                  <a:off x="3202546" y="2792701"/>
                  <a:ext cx="397794" cy="397156"/>
                </a:xfrm>
                <a:custGeom>
                  <a:avLst/>
                  <a:gdLst>
                    <a:gd name="T0" fmla="*/ 242 w 264"/>
                    <a:gd name="T1" fmla="*/ 145 h 264"/>
                    <a:gd name="T2" fmla="*/ 239 w 264"/>
                    <a:gd name="T3" fmla="*/ 104 h 264"/>
                    <a:gd name="T4" fmla="*/ 262 w 264"/>
                    <a:gd name="T5" fmla="*/ 84 h 264"/>
                    <a:gd name="T6" fmla="*/ 240 w 264"/>
                    <a:gd name="T7" fmla="*/ 51 h 264"/>
                    <a:gd name="T8" fmla="*/ 213 w 264"/>
                    <a:gd name="T9" fmla="*/ 56 h 264"/>
                    <a:gd name="T10" fmla="*/ 178 w 264"/>
                    <a:gd name="T11" fmla="*/ 33 h 264"/>
                    <a:gd name="T12" fmla="*/ 177 w 264"/>
                    <a:gd name="T13" fmla="*/ 4 h 264"/>
                    <a:gd name="T14" fmla="*/ 137 w 264"/>
                    <a:gd name="T15" fmla="*/ 0 h 264"/>
                    <a:gd name="T16" fmla="*/ 124 w 264"/>
                    <a:gd name="T17" fmla="*/ 24 h 264"/>
                    <a:gd name="T18" fmla="*/ 85 w 264"/>
                    <a:gd name="T19" fmla="*/ 36 h 264"/>
                    <a:gd name="T20" fmla="*/ 60 w 264"/>
                    <a:gd name="T21" fmla="*/ 19 h 264"/>
                    <a:gd name="T22" fmla="*/ 32 w 264"/>
                    <a:gd name="T23" fmla="*/ 48 h 264"/>
                    <a:gd name="T24" fmla="*/ 44 w 264"/>
                    <a:gd name="T25" fmla="*/ 72 h 264"/>
                    <a:gd name="T26" fmla="*/ 29 w 264"/>
                    <a:gd name="T27" fmla="*/ 111 h 264"/>
                    <a:gd name="T28" fmla="*/ 0 w 264"/>
                    <a:gd name="T29" fmla="*/ 119 h 264"/>
                    <a:gd name="T30" fmla="*/ 5 w 264"/>
                    <a:gd name="T31" fmla="*/ 158 h 264"/>
                    <a:gd name="T32" fmla="*/ 32 w 264"/>
                    <a:gd name="T33" fmla="*/ 165 h 264"/>
                    <a:gd name="T34" fmla="*/ 53 w 264"/>
                    <a:gd name="T35" fmla="*/ 201 h 264"/>
                    <a:gd name="T36" fmla="*/ 41 w 264"/>
                    <a:gd name="T37" fmla="*/ 228 h 264"/>
                    <a:gd name="T38" fmla="*/ 75 w 264"/>
                    <a:gd name="T39" fmla="*/ 249 h 264"/>
                    <a:gd name="T40" fmla="*/ 97 w 264"/>
                    <a:gd name="T41" fmla="*/ 232 h 264"/>
                    <a:gd name="T42" fmla="*/ 138 w 264"/>
                    <a:gd name="T43" fmla="*/ 238 h 264"/>
                    <a:gd name="T44" fmla="*/ 153 w 264"/>
                    <a:gd name="T45" fmla="*/ 264 h 264"/>
                    <a:gd name="T46" fmla="*/ 191 w 264"/>
                    <a:gd name="T47" fmla="*/ 251 h 264"/>
                    <a:gd name="T48" fmla="*/ 191 w 264"/>
                    <a:gd name="T49" fmla="*/ 223 h 264"/>
                    <a:gd name="T50" fmla="*/ 221 w 264"/>
                    <a:gd name="T51" fmla="*/ 195 h 264"/>
                    <a:gd name="T52" fmla="*/ 251 w 264"/>
                    <a:gd name="T53" fmla="*/ 200 h 264"/>
                    <a:gd name="T54" fmla="*/ 264 w 264"/>
                    <a:gd name="T55" fmla="*/ 162 h 264"/>
                    <a:gd name="T56" fmla="*/ 242 w 264"/>
                    <a:gd name="T57" fmla="*/ 145 h 264"/>
                    <a:gd name="T58" fmla="*/ 132 w 264"/>
                    <a:gd name="T59" fmla="*/ 217 h 264"/>
                    <a:gd name="T60" fmla="*/ 46 w 264"/>
                    <a:gd name="T61" fmla="*/ 132 h 264"/>
                    <a:gd name="T62" fmla="*/ 132 w 264"/>
                    <a:gd name="T63" fmla="*/ 46 h 264"/>
                    <a:gd name="T64" fmla="*/ 217 w 264"/>
                    <a:gd name="T65" fmla="*/ 132 h 264"/>
                    <a:gd name="T66" fmla="*/ 132 w 264"/>
                    <a:gd name="T67" fmla="*/ 217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4" h="264">
                      <a:moveTo>
                        <a:pt x="242" y="145"/>
                      </a:moveTo>
                      <a:cubicBezTo>
                        <a:pt x="239" y="104"/>
                        <a:pt x="239" y="104"/>
                        <a:pt x="239" y="104"/>
                      </a:cubicBezTo>
                      <a:cubicBezTo>
                        <a:pt x="262" y="84"/>
                        <a:pt x="262" y="84"/>
                        <a:pt x="262" y="84"/>
                      </a:cubicBezTo>
                      <a:cubicBezTo>
                        <a:pt x="240" y="51"/>
                        <a:pt x="240" y="51"/>
                        <a:pt x="240" y="51"/>
                      </a:cubicBezTo>
                      <a:cubicBezTo>
                        <a:pt x="213" y="56"/>
                        <a:pt x="213" y="56"/>
                        <a:pt x="213" y="56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29" y="111"/>
                        <a:pt x="29" y="111"/>
                        <a:pt x="29" y="111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5" y="158"/>
                        <a:pt x="5" y="158"/>
                        <a:pt x="5" y="158"/>
                      </a:cubicBezTo>
                      <a:cubicBezTo>
                        <a:pt x="32" y="165"/>
                        <a:pt x="32" y="165"/>
                        <a:pt x="32" y="165"/>
                      </a:cubicBezTo>
                      <a:cubicBezTo>
                        <a:pt x="53" y="201"/>
                        <a:pt x="53" y="201"/>
                        <a:pt x="53" y="201"/>
                      </a:cubicBezTo>
                      <a:cubicBezTo>
                        <a:pt x="41" y="228"/>
                        <a:pt x="41" y="228"/>
                        <a:pt x="41" y="228"/>
                      </a:cubicBezTo>
                      <a:cubicBezTo>
                        <a:pt x="75" y="249"/>
                        <a:pt x="75" y="249"/>
                        <a:pt x="75" y="249"/>
                      </a:cubicBezTo>
                      <a:cubicBezTo>
                        <a:pt x="97" y="232"/>
                        <a:pt x="97" y="232"/>
                        <a:pt x="97" y="232"/>
                      </a:cubicBezTo>
                      <a:cubicBezTo>
                        <a:pt x="138" y="238"/>
                        <a:pt x="138" y="238"/>
                        <a:pt x="138" y="238"/>
                      </a:cubicBezTo>
                      <a:cubicBezTo>
                        <a:pt x="153" y="264"/>
                        <a:pt x="153" y="264"/>
                        <a:pt x="153" y="264"/>
                      </a:cubicBezTo>
                      <a:cubicBezTo>
                        <a:pt x="191" y="251"/>
                        <a:pt x="191" y="251"/>
                        <a:pt x="191" y="251"/>
                      </a:cubicBezTo>
                      <a:cubicBezTo>
                        <a:pt x="191" y="223"/>
                        <a:pt x="191" y="223"/>
                        <a:pt x="191" y="223"/>
                      </a:cubicBezTo>
                      <a:cubicBezTo>
                        <a:pt x="221" y="195"/>
                        <a:pt x="221" y="195"/>
                        <a:pt x="221" y="195"/>
                      </a:cubicBezTo>
                      <a:cubicBezTo>
                        <a:pt x="251" y="200"/>
                        <a:pt x="251" y="200"/>
                        <a:pt x="251" y="200"/>
                      </a:cubicBezTo>
                      <a:cubicBezTo>
                        <a:pt x="264" y="162"/>
                        <a:pt x="264" y="162"/>
                        <a:pt x="264" y="162"/>
                      </a:cubicBezTo>
                      <a:lnTo>
                        <a:pt x="242" y="145"/>
                      </a:lnTo>
                      <a:close/>
                      <a:moveTo>
                        <a:pt x="132" y="217"/>
                      </a:moveTo>
                      <a:cubicBezTo>
                        <a:pt x="85" y="217"/>
                        <a:pt x="46" y="179"/>
                        <a:pt x="46" y="132"/>
                      </a:cubicBezTo>
                      <a:cubicBezTo>
                        <a:pt x="46" y="85"/>
                        <a:pt x="85" y="46"/>
                        <a:pt x="132" y="46"/>
                      </a:cubicBezTo>
                      <a:cubicBezTo>
                        <a:pt x="179" y="46"/>
                        <a:pt x="217" y="85"/>
                        <a:pt x="217" y="132"/>
                      </a:cubicBezTo>
                      <a:cubicBezTo>
                        <a:pt x="217" y="179"/>
                        <a:pt x="179" y="217"/>
                        <a:pt x="132" y="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 40"/>
                <p:cNvSpPr>
                  <a:spLocks noEditPoints="1"/>
                </p:cNvSpPr>
                <p:nvPr/>
              </p:nvSpPr>
              <p:spPr bwMode="auto">
                <a:xfrm>
                  <a:off x="3296257" y="2885775"/>
                  <a:ext cx="210372" cy="211009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18 h 140"/>
                    <a:gd name="T12" fmla="*/ 57 w 140"/>
                    <a:gd name="T13" fmla="*/ 102 h 140"/>
                    <a:gd name="T14" fmla="*/ 83 w 140"/>
                    <a:gd name="T15" fmla="*/ 102 h 140"/>
                    <a:gd name="T16" fmla="*/ 70 w 140"/>
                    <a:gd name="T17" fmla="*/ 118 h 140"/>
                    <a:gd name="T18" fmla="*/ 52 w 140"/>
                    <a:gd name="T19" fmla="*/ 93 h 140"/>
                    <a:gd name="T20" fmla="*/ 47 w 140"/>
                    <a:gd name="T21" fmla="*/ 74 h 140"/>
                    <a:gd name="T22" fmla="*/ 93 w 140"/>
                    <a:gd name="T23" fmla="*/ 74 h 140"/>
                    <a:gd name="T24" fmla="*/ 88 w 140"/>
                    <a:gd name="T25" fmla="*/ 93 h 140"/>
                    <a:gd name="T26" fmla="*/ 52 w 140"/>
                    <a:gd name="T27" fmla="*/ 93 h 140"/>
                    <a:gd name="T28" fmla="*/ 122 w 140"/>
                    <a:gd name="T29" fmla="*/ 65 h 140"/>
                    <a:gd name="T30" fmla="*/ 102 w 140"/>
                    <a:gd name="T31" fmla="*/ 65 h 140"/>
                    <a:gd name="T32" fmla="*/ 100 w 140"/>
                    <a:gd name="T33" fmla="*/ 46 h 140"/>
                    <a:gd name="T34" fmla="*/ 117 w 140"/>
                    <a:gd name="T35" fmla="*/ 46 h 140"/>
                    <a:gd name="T36" fmla="*/ 122 w 140"/>
                    <a:gd name="T37" fmla="*/ 65 h 140"/>
                    <a:gd name="T38" fmla="*/ 93 w 140"/>
                    <a:gd name="T39" fmla="*/ 65 h 140"/>
                    <a:gd name="T40" fmla="*/ 47 w 140"/>
                    <a:gd name="T41" fmla="*/ 65 h 140"/>
                    <a:gd name="T42" fmla="*/ 49 w 140"/>
                    <a:gd name="T43" fmla="*/ 46 h 140"/>
                    <a:gd name="T44" fmla="*/ 91 w 140"/>
                    <a:gd name="T45" fmla="*/ 46 h 140"/>
                    <a:gd name="T46" fmla="*/ 93 w 140"/>
                    <a:gd name="T47" fmla="*/ 65 h 140"/>
                    <a:gd name="T48" fmla="*/ 37 w 140"/>
                    <a:gd name="T49" fmla="*/ 65 h 140"/>
                    <a:gd name="T50" fmla="*/ 18 w 140"/>
                    <a:gd name="T51" fmla="*/ 65 h 140"/>
                    <a:gd name="T52" fmla="*/ 23 w 140"/>
                    <a:gd name="T53" fmla="*/ 46 h 140"/>
                    <a:gd name="T54" fmla="*/ 39 w 140"/>
                    <a:gd name="T55" fmla="*/ 46 h 140"/>
                    <a:gd name="T56" fmla="*/ 37 w 140"/>
                    <a:gd name="T57" fmla="*/ 65 h 140"/>
                    <a:gd name="T58" fmla="*/ 38 w 140"/>
                    <a:gd name="T59" fmla="*/ 74 h 140"/>
                    <a:gd name="T60" fmla="*/ 42 w 140"/>
                    <a:gd name="T61" fmla="*/ 93 h 140"/>
                    <a:gd name="T62" fmla="*/ 23 w 140"/>
                    <a:gd name="T63" fmla="*/ 93 h 140"/>
                    <a:gd name="T64" fmla="*/ 18 w 140"/>
                    <a:gd name="T65" fmla="*/ 74 h 140"/>
                    <a:gd name="T66" fmla="*/ 38 w 140"/>
                    <a:gd name="T67" fmla="*/ 74 h 140"/>
                    <a:gd name="T68" fmla="*/ 102 w 140"/>
                    <a:gd name="T69" fmla="*/ 74 h 140"/>
                    <a:gd name="T70" fmla="*/ 122 w 140"/>
                    <a:gd name="T71" fmla="*/ 74 h 140"/>
                    <a:gd name="T72" fmla="*/ 117 w 140"/>
                    <a:gd name="T73" fmla="*/ 93 h 140"/>
                    <a:gd name="T74" fmla="*/ 98 w 140"/>
                    <a:gd name="T75" fmla="*/ 93 h 140"/>
                    <a:gd name="T76" fmla="*/ 102 w 140"/>
                    <a:gd name="T77" fmla="*/ 74 h 140"/>
                    <a:gd name="T78" fmla="*/ 111 w 140"/>
                    <a:gd name="T79" fmla="*/ 37 h 140"/>
                    <a:gd name="T80" fmla="*/ 98 w 140"/>
                    <a:gd name="T81" fmla="*/ 37 h 140"/>
                    <a:gd name="T82" fmla="*/ 90 w 140"/>
                    <a:gd name="T83" fmla="*/ 21 h 140"/>
                    <a:gd name="T84" fmla="*/ 111 w 140"/>
                    <a:gd name="T85" fmla="*/ 37 h 140"/>
                    <a:gd name="T86" fmla="*/ 75 w 140"/>
                    <a:gd name="T87" fmla="*/ 18 h 140"/>
                    <a:gd name="T88" fmla="*/ 88 w 140"/>
                    <a:gd name="T89" fmla="*/ 37 h 140"/>
                    <a:gd name="T90" fmla="*/ 52 w 140"/>
                    <a:gd name="T91" fmla="*/ 37 h 140"/>
                    <a:gd name="T92" fmla="*/ 64 w 140"/>
                    <a:gd name="T93" fmla="*/ 18 h 140"/>
                    <a:gd name="T94" fmla="*/ 70 w 140"/>
                    <a:gd name="T95" fmla="*/ 17 h 140"/>
                    <a:gd name="T96" fmla="*/ 75 w 140"/>
                    <a:gd name="T97" fmla="*/ 18 h 140"/>
                    <a:gd name="T98" fmla="*/ 50 w 140"/>
                    <a:gd name="T99" fmla="*/ 21 h 140"/>
                    <a:gd name="T100" fmla="*/ 42 w 140"/>
                    <a:gd name="T101" fmla="*/ 37 h 140"/>
                    <a:gd name="T102" fmla="*/ 29 w 140"/>
                    <a:gd name="T103" fmla="*/ 37 h 140"/>
                    <a:gd name="T104" fmla="*/ 50 w 140"/>
                    <a:gd name="T105" fmla="*/ 21 h 140"/>
                    <a:gd name="T106" fmla="*/ 29 w 140"/>
                    <a:gd name="T107" fmla="*/ 102 h 140"/>
                    <a:gd name="T108" fmla="*/ 46 w 140"/>
                    <a:gd name="T109" fmla="*/ 102 h 140"/>
                    <a:gd name="T110" fmla="*/ 60 w 140"/>
                    <a:gd name="T111" fmla="*/ 121 h 140"/>
                    <a:gd name="T112" fmla="*/ 29 w 140"/>
                    <a:gd name="T113" fmla="*/ 102 h 140"/>
                    <a:gd name="T114" fmla="*/ 80 w 140"/>
                    <a:gd name="T115" fmla="*/ 121 h 140"/>
                    <a:gd name="T116" fmla="*/ 94 w 140"/>
                    <a:gd name="T117" fmla="*/ 102 h 140"/>
                    <a:gd name="T118" fmla="*/ 111 w 140"/>
                    <a:gd name="T119" fmla="*/ 102 h 140"/>
                    <a:gd name="T120" fmla="*/ 80 w 140"/>
                    <a:gd name="T121" fmla="*/ 121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0" h="140">
                      <a:moveTo>
                        <a:pt x="70" y="0"/>
                      </a:moveTo>
                      <a:cubicBezTo>
                        <a:pt x="31" y="0"/>
                        <a:pt x="0" y="31"/>
                        <a:pt x="0" y="70"/>
                      </a:cubicBezTo>
                      <a:cubicBezTo>
                        <a:pt x="0" y="108"/>
                        <a:pt x="31" y="140"/>
                        <a:pt x="70" y="140"/>
                      </a:cubicBezTo>
                      <a:cubicBezTo>
                        <a:pt x="108" y="140"/>
                        <a:pt x="140" y="108"/>
                        <a:pt x="140" y="70"/>
                      </a:cubicBezTo>
                      <a:cubicBezTo>
                        <a:pt x="140" y="31"/>
                        <a:pt x="108" y="0"/>
                        <a:pt x="70" y="0"/>
                      </a:cubicBezTo>
                      <a:close/>
                      <a:moveTo>
                        <a:pt x="70" y="118"/>
                      </a:moveTo>
                      <a:cubicBezTo>
                        <a:pt x="65" y="114"/>
                        <a:pt x="60" y="108"/>
                        <a:pt x="5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79" y="108"/>
                        <a:pt x="75" y="114"/>
                        <a:pt x="70" y="118"/>
                      </a:cubicBezTo>
                      <a:close/>
                      <a:moveTo>
                        <a:pt x="52" y="93"/>
                      </a:moveTo>
                      <a:cubicBezTo>
                        <a:pt x="50" y="87"/>
                        <a:pt x="48" y="81"/>
                        <a:pt x="47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92" y="81"/>
                        <a:pt x="90" y="87"/>
                        <a:pt x="88" y="93"/>
                      </a:cubicBezTo>
                      <a:lnTo>
                        <a:pt x="52" y="93"/>
                      </a:lnTo>
                      <a:close/>
                      <a:moveTo>
                        <a:pt x="122" y="65"/>
                      </a:move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59"/>
                        <a:pt x="102" y="52"/>
                        <a:pt x="100" y="46"/>
                      </a:cubicBezTo>
                      <a:cubicBezTo>
                        <a:pt x="117" y="46"/>
                        <a:pt x="117" y="46"/>
                        <a:pt x="117" y="46"/>
                      </a:cubicBezTo>
                      <a:cubicBezTo>
                        <a:pt x="120" y="52"/>
                        <a:pt x="121" y="59"/>
                        <a:pt x="122" y="65"/>
                      </a:cubicBezTo>
                      <a:close/>
                      <a:moveTo>
                        <a:pt x="93" y="65"/>
                      </a:moveTo>
                      <a:cubicBezTo>
                        <a:pt x="47" y="65"/>
                        <a:pt x="47" y="65"/>
                        <a:pt x="47" y="65"/>
                      </a:cubicBezTo>
                      <a:cubicBezTo>
                        <a:pt x="47" y="59"/>
                        <a:pt x="47" y="52"/>
                        <a:pt x="49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2" y="52"/>
                        <a:pt x="93" y="59"/>
                        <a:pt x="93" y="65"/>
                      </a:cubicBezTo>
                      <a:close/>
                      <a:moveTo>
                        <a:pt x="37" y="65"/>
                      </a:move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8" y="59"/>
                        <a:pt x="20" y="52"/>
                        <a:pt x="23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52"/>
                        <a:pt x="37" y="59"/>
                        <a:pt x="37" y="65"/>
                      </a:cubicBezTo>
                      <a:close/>
                      <a:moveTo>
                        <a:pt x="38" y="74"/>
                      </a:moveTo>
                      <a:cubicBezTo>
                        <a:pt x="38" y="81"/>
                        <a:pt x="40" y="87"/>
                        <a:pt x="42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0" y="87"/>
                        <a:pt x="18" y="81"/>
                        <a:pt x="18" y="74"/>
                      </a:cubicBezTo>
                      <a:lnTo>
                        <a:pt x="38" y="74"/>
                      </a:lnTo>
                      <a:close/>
                      <a:moveTo>
                        <a:pt x="102" y="74"/>
                      </a:moveTo>
                      <a:cubicBezTo>
                        <a:pt x="122" y="74"/>
                        <a:pt x="122" y="74"/>
                        <a:pt x="122" y="74"/>
                      </a:cubicBezTo>
                      <a:cubicBezTo>
                        <a:pt x="121" y="81"/>
                        <a:pt x="120" y="87"/>
                        <a:pt x="117" y="93"/>
                      </a:cubicBezTo>
                      <a:cubicBezTo>
                        <a:pt x="98" y="93"/>
                        <a:pt x="98" y="93"/>
                        <a:pt x="98" y="93"/>
                      </a:cubicBezTo>
                      <a:cubicBezTo>
                        <a:pt x="100" y="87"/>
                        <a:pt x="101" y="81"/>
                        <a:pt x="102" y="74"/>
                      </a:cubicBezTo>
                      <a:close/>
                      <a:moveTo>
                        <a:pt x="111" y="37"/>
                      </a:moveTo>
                      <a:cubicBezTo>
                        <a:pt x="98" y="37"/>
                        <a:pt x="98" y="37"/>
                        <a:pt x="98" y="37"/>
                      </a:cubicBezTo>
                      <a:cubicBezTo>
                        <a:pt x="96" y="31"/>
                        <a:pt x="93" y="26"/>
                        <a:pt x="90" y="21"/>
                      </a:cubicBezTo>
                      <a:cubicBezTo>
                        <a:pt x="98" y="25"/>
                        <a:pt x="105" y="30"/>
                        <a:pt x="111" y="37"/>
                      </a:cubicBezTo>
                      <a:close/>
                      <a:moveTo>
                        <a:pt x="75" y="18"/>
                      </a:moveTo>
                      <a:cubicBezTo>
                        <a:pt x="80" y="23"/>
                        <a:pt x="85" y="30"/>
                        <a:pt x="88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5" y="30"/>
                        <a:pt x="59" y="23"/>
                        <a:pt x="64" y="18"/>
                      </a:cubicBezTo>
                      <a:cubicBezTo>
                        <a:pt x="66" y="17"/>
                        <a:pt x="68" y="17"/>
                        <a:pt x="70" y="17"/>
                      </a:cubicBezTo>
                      <a:cubicBezTo>
                        <a:pt x="72" y="17"/>
                        <a:pt x="74" y="17"/>
                        <a:pt x="75" y="18"/>
                      </a:cubicBezTo>
                      <a:close/>
                      <a:moveTo>
                        <a:pt x="50" y="21"/>
                      </a:moveTo>
                      <a:cubicBezTo>
                        <a:pt x="47" y="26"/>
                        <a:pt x="44" y="31"/>
                        <a:pt x="42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4" y="30"/>
                        <a:pt x="42" y="25"/>
                        <a:pt x="50" y="21"/>
                      </a:cubicBezTo>
                      <a:close/>
                      <a:moveTo>
                        <a:pt x="29" y="102"/>
                      </a:move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50" y="110"/>
                        <a:pt x="54" y="116"/>
                        <a:pt x="60" y="121"/>
                      </a:cubicBezTo>
                      <a:cubicBezTo>
                        <a:pt x="47" y="119"/>
                        <a:pt x="36" y="112"/>
                        <a:pt x="29" y="102"/>
                      </a:cubicBezTo>
                      <a:close/>
                      <a:moveTo>
                        <a:pt x="80" y="121"/>
                      </a:moveTo>
                      <a:cubicBezTo>
                        <a:pt x="85" y="116"/>
                        <a:pt x="90" y="110"/>
                        <a:pt x="94" y="102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03" y="112"/>
                        <a:pt x="92" y="119"/>
                        <a:pt x="80" y="12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3588682" y="1271291"/>
              <a:ext cx="1958146" cy="1218244"/>
              <a:chOff x="3588682" y="1271291"/>
              <a:chExt cx="1958146" cy="1218244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4464345" y="1334082"/>
                <a:ext cx="225871" cy="209344"/>
                <a:chOff x="4378714" y="1388949"/>
                <a:chExt cx="365920" cy="339145"/>
              </a:xfrm>
            </p:grpSpPr>
            <p:sp>
              <p:nvSpPr>
                <p:cNvPr id="133" name="Freeform 37"/>
                <p:cNvSpPr>
                  <a:spLocks/>
                </p:cNvSpPr>
                <p:nvPr/>
              </p:nvSpPr>
              <p:spPr bwMode="auto">
                <a:xfrm>
                  <a:off x="4378714" y="1388949"/>
                  <a:ext cx="228859" cy="247346"/>
                </a:xfrm>
                <a:custGeom>
                  <a:avLst/>
                  <a:gdLst>
                    <a:gd name="T0" fmla="*/ 152 w 152"/>
                    <a:gd name="T1" fmla="*/ 28 h 164"/>
                    <a:gd name="T2" fmla="*/ 152 w 152"/>
                    <a:gd name="T3" fmla="*/ 28 h 164"/>
                    <a:gd name="T4" fmla="*/ 124 w 152"/>
                    <a:gd name="T5" fmla="*/ 0 h 164"/>
                    <a:gd name="T6" fmla="*/ 28 w 152"/>
                    <a:gd name="T7" fmla="*/ 0 h 164"/>
                    <a:gd name="T8" fmla="*/ 0 w 152"/>
                    <a:gd name="T9" fmla="*/ 28 h 164"/>
                    <a:gd name="T10" fmla="*/ 0 w 152"/>
                    <a:gd name="T11" fmla="*/ 91 h 164"/>
                    <a:gd name="T12" fmla="*/ 28 w 152"/>
                    <a:gd name="T13" fmla="*/ 119 h 164"/>
                    <a:gd name="T14" fmla="*/ 30 w 152"/>
                    <a:gd name="T15" fmla="*/ 119 h 164"/>
                    <a:gd name="T16" fmla="*/ 30 w 152"/>
                    <a:gd name="T17" fmla="*/ 164 h 164"/>
                    <a:gd name="T18" fmla="*/ 61 w 152"/>
                    <a:gd name="T19" fmla="*/ 134 h 164"/>
                    <a:gd name="T20" fmla="*/ 61 w 152"/>
                    <a:gd name="T21" fmla="*/ 58 h 164"/>
                    <a:gd name="T22" fmla="*/ 91 w 152"/>
                    <a:gd name="T23" fmla="*/ 28 h 164"/>
                    <a:gd name="T24" fmla="*/ 152 w 152"/>
                    <a:gd name="T25" fmla="*/ 28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2" h="164">
                      <a:moveTo>
                        <a:pt x="152" y="28"/>
                      </a:move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152" y="12"/>
                        <a:pt x="140" y="0"/>
                        <a:pt x="12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106"/>
                        <a:pt x="12" y="119"/>
                        <a:pt x="28" y="119"/>
                      </a:cubicBezTo>
                      <a:cubicBezTo>
                        <a:pt x="30" y="119"/>
                        <a:pt x="30" y="119"/>
                        <a:pt x="30" y="119"/>
                      </a:cubicBezTo>
                      <a:cubicBezTo>
                        <a:pt x="30" y="164"/>
                        <a:pt x="30" y="164"/>
                        <a:pt x="30" y="164"/>
                      </a:cubicBezTo>
                      <a:cubicBezTo>
                        <a:pt x="61" y="134"/>
                        <a:pt x="61" y="134"/>
                        <a:pt x="61" y="134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1" y="41"/>
                        <a:pt x="74" y="28"/>
                        <a:pt x="91" y="28"/>
                      </a:cubicBezTo>
                      <a:lnTo>
                        <a:pt x="152" y="28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 38"/>
                <p:cNvSpPr>
                  <a:spLocks noEditPoints="1"/>
                </p:cNvSpPr>
                <p:nvPr/>
              </p:nvSpPr>
              <p:spPr bwMode="auto">
                <a:xfrm>
                  <a:off x="4493463" y="1453973"/>
                  <a:ext cx="251171" cy="274121"/>
                </a:xfrm>
                <a:custGeom>
                  <a:avLst/>
                  <a:gdLst>
                    <a:gd name="T0" fmla="*/ 137 w 167"/>
                    <a:gd name="T1" fmla="*/ 0 h 182"/>
                    <a:gd name="T2" fmla="*/ 30 w 167"/>
                    <a:gd name="T3" fmla="*/ 0 h 182"/>
                    <a:gd name="T4" fmla="*/ 0 w 167"/>
                    <a:gd name="T5" fmla="*/ 30 h 182"/>
                    <a:gd name="T6" fmla="*/ 0 w 167"/>
                    <a:gd name="T7" fmla="*/ 106 h 182"/>
                    <a:gd name="T8" fmla="*/ 30 w 167"/>
                    <a:gd name="T9" fmla="*/ 136 h 182"/>
                    <a:gd name="T10" fmla="*/ 61 w 167"/>
                    <a:gd name="T11" fmla="*/ 136 h 182"/>
                    <a:gd name="T12" fmla="*/ 61 w 167"/>
                    <a:gd name="T13" fmla="*/ 182 h 182"/>
                    <a:gd name="T14" fmla="*/ 106 w 167"/>
                    <a:gd name="T15" fmla="*/ 136 h 182"/>
                    <a:gd name="T16" fmla="*/ 137 w 167"/>
                    <a:gd name="T17" fmla="*/ 136 h 182"/>
                    <a:gd name="T18" fmla="*/ 167 w 167"/>
                    <a:gd name="T19" fmla="*/ 106 h 182"/>
                    <a:gd name="T20" fmla="*/ 167 w 167"/>
                    <a:gd name="T21" fmla="*/ 30 h 182"/>
                    <a:gd name="T22" fmla="*/ 137 w 167"/>
                    <a:gd name="T23" fmla="*/ 0 h 182"/>
                    <a:gd name="T24" fmla="*/ 30 w 167"/>
                    <a:gd name="T25" fmla="*/ 106 h 182"/>
                    <a:gd name="T26" fmla="*/ 30 w 167"/>
                    <a:gd name="T27" fmla="*/ 91 h 182"/>
                    <a:gd name="T28" fmla="*/ 91 w 167"/>
                    <a:gd name="T29" fmla="*/ 91 h 182"/>
                    <a:gd name="T30" fmla="*/ 91 w 167"/>
                    <a:gd name="T31" fmla="*/ 106 h 182"/>
                    <a:gd name="T32" fmla="*/ 30 w 167"/>
                    <a:gd name="T33" fmla="*/ 106 h 182"/>
                    <a:gd name="T34" fmla="*/ 137 w 167"/>
                    <a:gd name="T35" fmla="*/ 76 h 182"/>
                    <a:gd name="T36" fmla="*/ 30 w 167"/>
                    <a:gd name="T37" fmla="*/ 76 h 182"/>
                    <a:gd name="T38" fmla="*/ 30 w 167"/>
                    <a:gd name="T39" fmla="*/ 60 h 182"/>
                    <a:gd name="T40" fmla="*/ 137 w 167"/>
                    <a:gd name="T41" fmla="*/ 60 h 182"/>
                    <a:gd name="T42" fmla="*/ 137 w 167"/>
                    <a:gd name="T43" fmla="*/ 76 h 182"/>
                    <a:gd name="T44" fmla="*/ 137 w 167"/>
                    <a:gd name="T45" fmla="*/ 45 h 182"/>
                    <a:gd name="T46" fmla="*/ 30 w 167"/>
                    <a:gd name="T47" fmla="*/ 45 h 182"/>
                    <a:gd name="T48" fmla="*/ 30 w 167"/>
                    <a:gd name="T49" fmla="*/ 30 h 182"/>
                    <a:gd name="T50" fmla="*/ 137 w 167"/>
                    <a:gd name="T51" fmla="*/ 30 h 182"/>
                    <a:gd name="T52" fmla="*/ 137 w 167"/>
                    <a:gd name="T53" fmla="*/ 4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67" h="182">
                      <a:moveTo>
                        <a:pt x="13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23"/>
                        <a:pt x="14" y="136"/>
                        <a:pt x="30" y="136"/>
                      </a:cubicBezTo>
                      <a:cubicBezTo>
                        <a:pt x="61" y="136"/>
                        <a:pt x="61" y="136"/>
                        <a:pt x="61" y="136"/>
                      </a:cubicBezTo>
                      <a:cubicBezTo>
                        <a:pt x="61" y="182"/>
                        <a:pt x="61" y="182"/>
                        <a:pt x="61" y="182"/>
                      </a:cubicBezTo>
                      <a:cubicBezTo>
                        <a:pt x="106" y="136"/>
                        <a:pt x="106" y="136"/>
                        <a:pt x="106" y="136"/>
                      </a:cubicBezTo>
                      <a:cubicBezTo>
                        <a:pt x="137" y="136"/>
                        <a:pt x="137" y="136"/>
                        <a:pt x="137" y="136"/>
                      </a:cubicBezTo>
                      <a:cubicBezTo>
                        <a:pt x="154" y="136"/>
                        <a:pt x="167" y="123"/>
                        <a:pt x="167" y="106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67" y="13"/>
                        <a:pt x="154" y="0"/>
                        <a:pt x="137" y="0"/>
                      </a:cubicBezTo>
                      <a:close/>
                      <a:moveTo>
                        <a:pt x="30" y="106"/>
                      </a:moveTo>
                      <a:cubicBezTo>
                        <a:pt x="30" y="91"/>
                        <a:pt x="30" y="91"/>
                        <a:pt x="30" y="91"/>
                      </a:cubicBezTo>
                      <a:cubicBezTo>
                        <a:pt x="91" y="91"/>
                        <a:pt x="91" y="91"/>
                        <a:pt x="91" y="91"/>
                      </a:cubicBezTo>
                      <a:cubicBezTo>
                        <a:pt x="91" y="106"/>
                        <a:pt x="91" y="106"/>
                        <a:pt x="91" y="106"/>
                      </a:cubicBezTo>
                      <a:lnTo>
                        <a:pt x="30" y="106"/>
                      </a:lnTo>
                      <a:close/>
                      <a:moveTo>
                        <a:pt x="137" y="76"/>
                      </a:move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7" y="60"/>
                        <a:pt x="137" y="60"/>
                        <a:pt x="137" y="60"/>
                      </a:cubicBezTo>
                      <a:lnTo>
                        <a:pt x="137" y="76"/>
                      </a:lnTo>
                      <a:close/>
                      <a:moveTo>
                        <a:pt x="137" y="45"/>
                      </a:move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37" y="30"/>
                        <a:pt x="137" y="30"/>
                        <a:pt x="137" y="30"/>
                      </a:cubicBezTo>
                      <a:lnTo>
                        <a:pt x="137" y="45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5400000" flipV="1">
                <a:off x="3958633" y="901340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1" name="任意多边形 13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EFB600"/>
                    </a:gs>
                    <a:gs pos="45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9000">
                      <a:srgbClr val="EFB600"/>
                    </a:gs>
                    <a:gs pos="20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>
              <a:off x="3592927" y="2657254"/>
              <a:ext cx="1958146" cy="1218244"/>
              <a:chOff x="3592927" y="2657254"/>
              <a:chExt cx="1958146" cy="1218244"/>
            </a:xfrm>
          </p:grpSpPr>
          <p:grpSp>
            <p:nvGrpSpPr>
              <p:cNvPr id="123" name="组合 122"/>
              <p:cNvGrpSpPr/>
              <p:nvPr/>
            </p:nvGrpSpPr>
            <p:grpSpPr>
              <a:xfrm rot="16200000">
                <a:off x="3962878" y="2287303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61AACC"/>
                    </a:gs>
                    <a:gs pos="45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61AACC"/>
                    </a:gs>
                    <a:gs pos="20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454312" y="3605984"/>
                <a:ext cx="238856" cy="179437"/>
                <a:chOff x="5288412" y="1824354"/>
                <a:chExt cx="386956" cy="290695"/>
              </a:xfrm>
            </p:grpSpPr>
            <p:sp>
              <p:nvSpPr>
                <p:cNvPr id="125" name="Freeform 41"/>
                <p:cNvSpPr>
                  <a:spLocks/>
                </p:cNvSpPr>
                <p:nvPr/>
              </p:nvSpPr>
              <p:spPr bwMode="auto">
                <a:xfrm>
                  <a:off x="5402523" y="1943565"/>
                  <a:ext cx="170210" cy="94348"/>
                </a:xfrm>
                <a:custGeom>
                  <a:avLst/>
                  <a:gdLst>
                    <a:gd name="T0" fmla="*/ 62 w 113"/>
                    <a:gd name="T1" fmla="*/ 46 h 63"/>
                    <a:gd name="T2" fmla="*/ 19 w 113"/>
                    <a:gd name="T3" fmla="*/ 62 h 63"/>
                    <a:gd name="T4" fmla="*/ 19 w 113"/>
                    <a:gd name="T5" fmla="*/ 62 h 63"/>
                    <a:gd name="T6" fmla="*/ 18 w 113"/>
                    <a:gd name="T7" fmla="*/ 62 h 63"/>
                    <a:gd name="T8" fmla="*/ 15 w 113"/>
                    <a:gd name="T9" fmla="*/ 62 h 63"/>
                    <a:gd name="T10" fmla="*/ 9 w 113"/>
                    <a:gd name="T11" fmla="*/ 58 h 63"/>
                    <a:gd name="T12" fmla="*/ 9 w 113"/>
                    <a:gd name="T13" fmla="*/ 58 h 63"/>
                    <a:gd name="T14" fmla="*/ 9 w 113"/>
                    <a:gd name="T15" fmla="*/ 58 h 63"/>
                    <a:gd name="T16" fmla="*/ 9 w 113"/>
                    <a:gd name="T17" fmla="*/ 58 h 63"/>
                    <a:gd name="T18" fmla="*/ 1 w 113"/>
                    <a:gd name="T19" fmla="*/ 40 h 63"/>
                    <a:gd name="T20" fmla="*/ 1 w 113"/>
                    <a:gd name="T21" fmla="*/ 40 h 63"/>
                    <a:gd name="T22" fmla="*/ 1 w 113"/>
                    <a:gd name="T23" fmla="*/ 40 h 63"/>
                    <a:gd name="T24" fmla="*/ 0 w 113"/>
                    <a:gd name="T25" fmla="*/ 37 h 63"/>
                    <a:gd name="T26" fmla="*/ 4 w 113"/>
                    <a:gd name="T27" fmla="*/ 31 h 63"/>
                    <a:gd name="T28" fmla="*/ 4 w 113"/>
                    <a:gd name="T29" fmla="*/ 31 h 63"/>
                    <a:gd name="T30" fmla="*/ 4 w 113"/>
                    <a:gd name="T31" fmla="*/ 31 h 63"/>
                    <a:gd name="T32" fmla="*/ 4 w 113"/>
                    <a:gd name="T33" fmla="*/ 31 h 63"/>
                    <a:gd name="T34" fmla="*/ 48 w 113"/>
                    <a:gd name="T35" fmla="*/ 15 h 63"/>
                    <a:gd name="T36" fmla="*/ 43 w 113"/>
                    <a:gd name="T37" fmla="*/ 5 h 63"/>
                    <a:gd name="T38" fmla="*/ 45 w 113"/>
                    <a:gd name="T39" fmla="*/ 1 h 63"/>
                    <a:gd name="T40" fmla="*/ 47 w 113"/>
                    <a:gd name="T41" fmla="*/ 0 h 63"/>
                    <a:gd name="T42" fmla="*/ 78 w 113"/>
                    <a:gd name="T43" fmla="*/ 4 h 63"/>
                    <a:gd name="T44" fmla="*/ 110 w 113"/>
                    <a:gd name="T45" fmla="*/ 7 h 63"/>
                    <a:gd name="T46" fmla="*/ 113 w 113"/>
                    <a:gd name="T47" fmla="*/ 10 h 63"/>
                    <a:gd name="T48" fmla="*/ 112 w 113"/>
                    <a:gd name="T49" fmla="*/ 12 h 63"/>
                    <a:gd name="T50" fmla="*/ 112 w 113"/>
                    <a:gd name="T51" fmla="*/ 12 h 63"/>
                    <a:gd name="T52" fmla="*/ 92 w 113"/>
                    <a:gd name="T53" fmla="*/ 35 h 63"/>
                    <a:gd name="T54" fmla="*/ 73 w 113"/>
                    <a:gd name="T55" fmla="*/ 57 h 63"/>
                    <a:gd name="T56" fmla="*/ 68 w 113"/>
                    <a:gd name="T57" fmla="*/ 57 h 63"/>
                    <a:gd name="T58" fmla="*/ 67 w 113"/>
                    <a:gd name="T59" fmla="*/ 56 h 63"/>
                    <a:gd name="T60" fmla="*/ 67 w 113"/>
                    <a:gd name="T61" fmla="*/ 56 h 63"/>
                    <a:gd name="T62" fmla="*/ 62 w 113"/>
                    <a:gd name="T63" fmla="*/ 4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3" h="63">
                      <a:moveTo>
                        <a:pt x="62" y="46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8" y="62"/>
                        <a:pt x="18" y="62"/>
                      </a:cubicBezTo>
                      <a:cubicBezTo>
                        <a:pt x="17" y="63"/>
                        <a:pt x="16" y="63"/>
                        <a:pt x="15" y="62"/>
                      </a:cubicBezTo>
                      <a:cubicBezTo>
                        <a:pt x="12" y="62"/>
                        <a:pt x="10" y="60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39"/>
                        <a:pt x="0" y="38"/>
                        <a:pt x="0" y="37"/>
                      </a:cubicBezTo>
                      <a:cubicBezTo>
                        <a:pt x="0" y="34"/>
                        <a:pt x="2" y="32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3"/>
                        <a:pt x="43" y="1"/>
                        <a:pt x="45" y="1"/>
                      </a:cubicBezTo>
                      <a:cubicBezTo>
                        <a:pt x="46" y="0"/>
                        <a:pt x="46" y="0"/>
                        <a:pt x="47" y="0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2" y="7"/>
                        <a:pt x="113" y="9"/>
                        <a:pt x="113" y="10"/>
                      </a:cubicBezTo>
                      <a:cubicBezTo>
                        <a:pt x="113" y="11"/>
                        <a:pt x="113" y="12"/>
                        <a:pt x="112" y="12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71" y="58"/>
                        <a:pt x="69" y="59"/>
                        <a:pt x="68" y="57"/>
                      </a:cubicBezTo>
                      <a:cubicBezTo>
                        <a:pt x="68" y="57"/>
                        <a:pt x="67" y="57"/>
                        <a:pt x="67" y="56"/>
                      </a:cubicBezTo>
                      <a:cubicBezTo>
                        <a:pt x="67" y="56"/>
                        <a:pt x="67" y="56"/>
                        <a:pt x="67" y="56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 42"/>
                <p:cNvSpPr>
                  <a:spLocks noEditPoints="1"/>
                </p:cNvSpPr>
                <p:nvPr/>
              </p:nvSpPr>
              <p:spPr bwMode="auto">
                <a:xfrm>
                  <a:off x="5288412" y="1824354"/>
                  <a:ext cx="386956" cy="290695"/>
                </a:xfrm>
                <a:custGeom>
                  <a:avLst/>
                  <a:gdLst>
                    <a:gd name="T0" fmla="*/ 225 w 257"/>
                    <a:gd name="T1" fmla="*/ 0 h 193"/>
                    <a:gd name="T2" fmla="*/ 32 w 257"/>
                    <a:gd name="T3" fmla="*/ 0 h 193"/>
                    <a:gd name="T4" fmla="*/ 0 w 257"/>
                    <a:gd name="T5" fmla="*/ 32 h 193"/>
                    <a:gd name="T6" fmla="*/ 0 w 257"/>
                    <a:gd name="T7" fmla="*/ 160 h 193"/>
                    <a:gd name="T8" fmla="*/ 32 w 257"/>
                    <a:gd name="T9" fmla="*/ 193 h 193"/>
                    <a:gd name="T10" fmla="*/ 225 w 257"/>
                    <a:gd name="T11" fmla="*/ 193 h 193"/>
                    <a:gd name="T12" fmla="*/ 257 w 257"/>
                    <a:gd name="T13" fmla="*/ 160 h 193"/>
                    <a:gd name="T14" fmla="*/ 257 w 257"/>
                    <a:gd name="T15" fmla="*/ 32 h 193"/>
                    <a:gd name="T16" fmla="*/ 225 w 257"/>
                    <a:gd name="T17" fmla="*/ 0 h 193"/>
                    <a:gd name="T18" fmla="*/ 209 w 257"/>
                    <a:gd name="T19" fmla="*/ 16 h 193"/>
                    <a:gd name="T20" fmla="*/ 225 w 257"/>
                    <a:gd name="T21" fmla="*/ 16 h 193"/>
                    <a:gd name="T22" fmla="*/ 225 w 257"/>
                    <a:gd name="T23" fmla="*/ 32 h 193"/>
                    <a:gd name="T24" fmla="*/ 209 w 257"/>
                    <a:gd name="T25" fmla="*/ 32 h 193"/>
                    <a:gd name="T26" fmla="*/ 209 w 257"/>
                    <a:gd name="T27" fmla="*/ 16 h 193"/>
                    <a:gd name="T28" fmla="*/ 176 w 257"/>
                    <a:gd name="T29" fmla="*/ 16 h 193"/>
                    <a:gd name="T30" fmla="*/ 193 w 257"/>
                    <a:gd name="T31" fmla="*/ 16 h 193"/>
                    <a:gd name="T32" fmla="*/ 193 w 257"/>
                    <a:gd name="T33" fmla="*/ 32 h 193"/>
                    <a:gd name="T34" fmla="*/ 176 w 257"/>
                    <a:gd name="T35" fmla="*/ 32 h 193"/>
                    <a:gd name="T36" fmla="*/ 176 w 257"/>
                    <a:gd name="T37" fmla="*/ 16 h 193"/>
                    <a:gd name="T38" fmla="*/ 144 w 257"/>
                    <a:gd name="T39" fmla="*/ 16 h 193"/>
                    <a:gd name="T40" fmla="*/ 160 w 257"/>
                    <a:gd name="T41" fmla="*/ 16 h 193"/>
                    <a:gd name="T42" fmla="*/ 160 w 257"/>
                    <a:gd name="T43" fmla="*/ 32 h 193"/>
                    <a:gd name="T44" fmla="*/ 144 w 257"/>
                    <a:gd name="T45" fmla="*/ 32 h 193"/>
                    <a:gd name="T46" fmla="*/ 144 w 257"/>
                    <a:gd name="T47" fmla="*/ 16 h 193"/>
                    <a:gd name="T48" fmla="*/ 241 w 257"/>
                    <a:gd name="T49" fmla="*/ 176 h 193"/>
                    <a:gd name="T50" fmla="*/ 16 w 257"/>
                    <a:gd name="T51" fmla="*/ 176 h 193"/>
                    <a:gd name="T52" fmla="*/ 16 w 257"/>
                    <a:gd name="T53" fmla="*/ 48 h 193"/>
                    <a:gd name="T54" fmla="*/ 241 w 257"/>
                    <a:gd name="T55" fmla="*/ 48 h 193"/>
                    <a:gd name="T56" fmla="*/ 241 w 257"/>
                    <a:gd name="T57" fmla="*/ 176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57" h="193">
                      <a:moveTo>
                        <a:pt x="225" y="0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78"/>
                        <a:pt x="14" y="193"/>
                        <a:pt x="32" y="193"/>
                      </a:cubicBezTo>
                      <a:cubicBezTo>
                        <a:pt x="225" y="193"/>
                        <a:pt x="225" y="193"/>
                        <a:pt x="225" y="193"/>
                      </a:cubicBezTo>
                      <a:cubicBezTo>
                        <a:pt x="242" y="193"/>
                        <a:pt x="257" y="178"/>
                        <a:pt x="257" y="160"/>
                      </a:cubicBezTo>
                      <a:cubicBezTo>
                        <a:pt x="257" y="32"/>
                        <a:pt x="257" y="32"/>
                        <a:pt x="257" y="32"/>
                      </a:cubicBezTo>
                      <a:cubicBezTo>
                        <a:pt x="257" y="14"/>
                        <a:pt x="242" y="0"/>
                        <a:pt x="225" y="0"/>
                      </a:cubicBezTo>
                      <a:close/>
                      <a:moveTo>
                        <a:pt x="209" y="16"/>
                      </a:moveTo>
                      <a:cubicBezTo>
                        <a:pt x="225" y="16"/>
                        <a:pt x="225" y="16"/>
                        <a:pt x="225" y="16"/>
                      </a:cubicBezTo>
                      <a:cubicBezTo>
                        <a:pt x="225" y="32"/>
                        <a:pt x="225" y="32"/>
                        <a:pt x="225" y="32"/>
                      </a:cubicBezTo>
                      <a:cubicBezTo>
                        <a:pt x="209" y="32"/>
                        <a:pt x="209" y="32"/>
                        <a:pt x="209" y="32"/>
                      </a:cubicBezTo>
                      <a:lnTo>
                        <a:pt x="209" y="16"/>
                      </a:lnTo>
                      <a:close/>
                      <a:moveTo>
                        <a:pt x="176" y="16"/>
                      </a:moveTo>
                      <a:cubicBezTo>
                        <a:pt x="193" y="16"/>
                        <a:pt x="193" y="16"/>
                        <a:pt x="193" y="16"/>
                      </a:cubicBezTo>
                      <a:cubicBezTo>
                        <a:pt x="193" y="32"/>
                        <a:pt x="193" y="32"/>
                        <a:pt x="193" y="32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lnTo>
                        <a:pt x="176" y="16"/>
                      </a:lnTo>
                      <a:close/>
                      <a:moveTo>
                        <a:pt x="144" y="16"/>
                      </a:moveTo>
                      <a:cubicBezTo>
                        <a:pt x="160" y="16"/>
                        <a:pt x="160" y="16"/>
                        <a:pt x="160" y="16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44" y="32"/>
                        <a:pt x="144" y="32"/>
                        <a:pt x="144" y="32"/>
                      </a:cubicBezTo>
                      <a:lnTo>
                        <a:pt x="144" y="16"/>
                      </a:lnTo>
                      <a:close/>
                      <a:moveTo>
                        <a:pt x="241" y="176"/>
                      </a:moveTo>
                      <a:cubicBezTo>
                        <a:pt x="16" y="176"/>
                        <a:pt x="16" y="176"/>
                        <a:pt x="16" y="176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8" name="组合 117"/>
            <p:cNvGrpSpPr/>
            <p:nvPr/>
          </p:nvGrpSpPr>
          <p:grpSpPr>
            <a:xfrm>
              <a:off x="3272187" y="1592677"/>
              <a:ext cx="1218244" cy="1958146"/>
              <a:chOff x="3272187" y="1592677"/>
              <a:chExt cx="1218244" cy="195814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3272187" y="1592677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009999"/>
                    </a:gs>
                    <a:gs pos="45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009999"/>
                    </a:gs>
                    <a:gs pos="20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0" name="Freeform 61"/>
              <p:cNvSpPr>
                <a:spLocks noEditPoints="1"/>
              </p:cNvSpPr>
              <p:nvPr/>
            </p:nvSpPr>
            <p:spPr bwMode="auto">
              <a:xfrm>
                <a:off x="3348884" y="2454092"/>
                <a:ext cx="206197" cy="235315"/>
              </a:xfrm>
              <a:custGeom>
                <a:avLst/>
                <a:gdLst>
                  <a:gd name="T0" fmla="*/ 94 w 222"/>
                  <a:gd name="T1" fmla="*/ 16 h 253"/>
                  <a:gd name="T2" fmla="*/ 110 w 222"/>
                  <a:gd name="T3" fmla="*/ 0 h 253"/>
                  <a:gd name="T4" fmla="*/ 126 w 222"/>
                  <a:gd name="T5" fmla="*/ 16 h 253"/>
                  <a:gd name="T6" fmla="*/ 127 w 222"/>
                  <a:gd name="T7" fmla="*/ 110 h 253"/>
                  <a:gd name="T8" fmla="*/ 111 w 222"/>
                  <a:gd name="T9" fmla="*/ 126 h 253"/>
                  <a:gd name="T10" fmla="*/ 95 w 222"/>
                  <a:gd name="T11" fmla="*/ 111 h 253"/>
                  <a:gd name="T12" fmla="*/ 94 w 222"/>
                  <a:gd name="T13" fmla="*/ 16 h 253"/>
                  <a:gd name="T14" fmla="*/ 112 w 222"/>
                  <a:gd name="T15" fmla="*/ 252 h 253"/>
                  <a:gd name="T16" fmla="*/ 1 w 222"/>
                  <a:gd name="T17" fmla="*/ 143 h 253"/>
                  <a:gd name="T18" fmla="*/ 79 w 222"/>
                  <a:gd name="T19" fmla="*/ 37 h 253"/>
                  <a:gd name="T20" fmla="*/ 79 w 222"/>
                  <a:gd name="T21" fmla="*/ 70 h 253"/>
                  <a:gd name="T22" fmla="*/ 32 w 222"/>
                  <a:gd name="T23" fmla="*/ 143 h 253"/>
                  <a:gd name="T24" fmla="*/ 112 w 222"/>
                  <a:gd name="T25" fmla="*/ 221 h 253"/>
                  <a:gd name="T26" fmla="*/ 190 w 222"/>
                  <a:gd name="T27" fmla="*/ 141 h 253"/>
                  <a:gd name="T28" fmla="*/ 142 w 222"/>
                  <a:gd name="T29" fmla="*/ 70 h 253"/>
                  <a:gd name="T30" fmla="*/ 142 w 222"/>
                  <a:gd name="T31" fmla="*/ 36 h 253"/>
                  <a:gd name="T32" fmla="*/ 222 w 222"/>
                  <a:gd name="T33" fmla="*/ 141 h 253"/>
                  <a:gd name="T34" fmla="*/ 112 w 222"/>
                  <a:gd name="T35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53">
                    <a:moveTo>
                      <a:pt x="94" y="16"/>
                    </a:moveTo>
                    <a:cubicBezTo>
                      <a:pt x="94" y="7"/>
                      <a:pt x="101" y="0"/>
                      <a:pt x="110" y="0"/>
                    </a:cubicBezTo>
                    <a:cubicBezTo>
                      <a:pt x="119" y="0"/>
                      <a:pt x="126" y="7"/>
                      <a:pt x="126" y="16"/>
                    </a:cubicBezTo>
                    <a:cubicBezTo>
                      <a:pt x="127" y="110"/>
                      <a:pt x="127" y="110"/>
                      <a:pt x="127" y="110"/>
                    </a:cubicBezTo>
                    <a:cubicBezTo>
                      <a:pt x="127" y="119"/>
                      <a:pt x="120" y="126"/>
                      <a:pt x="111" y="126"/>
                    </a:cubicBezTo>
                    <a:cubicBezTo>
                      <a:pt x="102" y="126"/>
                      <a:pt x="95" y="119"/>
                      <a:pt x="95" y="111"/>
                    </a:cubicBezTo>
                    <a:lnTo>
                      <a:pt x="94" y="16"/>
                    </a:lnTo>
                    <a:close/>
                    <a:moveTo>
                      <a:pt x="112" y="252"/>
                    </a:moveTo>
                    <a:cubicBezTo>
                      <a:pt x="51" y="253"/>
                      <a:pt x="1" y="204"/>
                      <a:pt x="1" y="143"/>
                    </a:cubicBezTo>
                    <a:cubicBezTo>
                      <a:pt x="0" y="93"/>
                      <a:pt x="33" y="51"/>
                      <a:pt x="79" y="37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1" y="83"/>
                      <a:pt x="32" y="110"/>
                      <a:pt x="32" y="143"/>
                    </a:cubicBezTo>
                    <a:cubicBezTo>
                      <a:pt x="33" y="186"/>
                      <a:pt x="68" y="221"/>
                      <a:pt x="112" y="221"/>
                    </a:cubicBezTo>
                    <a:cubicBezTo>
                      <a:pt x="155" y="220"/>
                      <a:pt x="190" y="185"/>
                      <a:pt x="190" y="141"/>
                    </a:cubicBezTo>
                    <a:cubicBezTo>
                      <a:pt x="190" y="109"/>
                      <a:pt x="170" y="82"/>
                      <a:pt x="142" y="70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87" y="49"/>
                      <a:pt x="221" y="91"/>
                      <a:pt x="222" y="141"/>
                    </a:cubicBezTo>
                    <a:cubicBezTo>
                      <a:pt x="222" y="202"/>
                      <a:pt x="173" y="252"/>
                      <a:pt x="112" y="252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9999"/>
                  </a:gs>
                  <a:gs pos="100000">
                    <a:srgbClr val="00504E"/>
                  </a:gs>
                </a:gsLst>
                <a:lin ang="60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43807" y="980728"/>
            <a:ext cx="345638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数值类型及</a:t>
            </a:r>
            <a:endParaRPr lang="en-US" altLang="zh-CN" sz="2400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基本操作</a:t>
            </a:r>
            <a:endParaRPr lang="zh-CN" altLang="en-US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28184" y="311890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math</a:t>
            </a: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库及</a:t>
            </a:r>
            <a:endParaRPr lang="en-US" altLang="zh-CN" sz="2400" b="1" dirty="0" smtClean="0">
              <a:solidFill>
                <a:srgbClr val="A74E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数值实例</a:t>
            </a:r>
            <a:endParaRPr lang="en-US" altLang="zh-CN" sz="2400" b="1" dirty="0" smtClean="0">
              <a:solidFill>
                <a:srgbClr val="7A3E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52740" y="5711189"/>
            <a:ext cx="251540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字符串及格式化 </a:t>
            </a:r>
            <a:endParaRPr lang="en-US" altLang="zh-CN" sz="2400" b="1" dirty="0" smtClean="0">
              <a:solidFill>
                <a:srgbClr val="3672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9551" y="3262917"/>
            <a:ext cx="265293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典型实例：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文本进度条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95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052736"/>
            <a:ext cx="8853488" cy="144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6957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60" dirty="0" err="1" smtClean="0">
                <a:latin typeface="Microsoft JhengHei"/>
                <a:cs typeface="Microsoft JhengHei"/>
              </a:rPr>
              <a:t>用</a:t>
            </a:r>
            <a:r>
              <a:rPr sz="2400" spc="50" dirty="0" err="1" smtClean="0">
                <a:latin typeface="Microsoft JhengHei"/>
                <a:cs typeface="Microsoft JhengHei"/>
              </a:rPr>
              <a:t>双</a:t>
            </a:r>
            <a:r>
              <a:rPr sz="2400" spc="60" dirty="0" err="1" smtClean="0">
                <a:latin typeface="Microsoft JhengHei"/>
                <a:cs typeface="Microsoft JhengHei"/>
              </a:rPr>
              <a:t>引</a:t>
            </a:r>
            <a:r>
              <a:rPr sz="2400" spc="95" dirty="0" err="1" smtClean="0">
                <a:latin typeface="Microsoft JhengHei"/>
                <a:cs typeface="Microsoft JhengHei"/>
              </a:rPr>
              <a:t>号</a:t>
            </a:r>
            <a:r>
              <a:rPr sz="2400" spc="220" dirty="0" smtClean="0">
                <a:latin typeface="Arial"/>
                <a:cs typeface="Arial"/>
              </a:rPr>
              <a:t>"</a:t>
            </a:r>
            <a:r>
              <a:rPr sz="2400" spc="305" dirty="0" smtClean="0">
                <a:latin typeface="Arial"/>
                <a:cs typeface="Arial"/>
              </a:rPr>
              <a:t>"</a:t>
            </a:r>
            <a:r>
              <a:rPr sz="2400" spc="65" dirty="0" smtClean="0">
                <a:latin typeface="Microsoft JhengHei"/>
                <a:cs typeface="Microsoft JhengHei"/>
              </a:rPr>
              <a:t>或者单引</a:t>
            </a:r>
            <a:r>
              <a:rPr sz="2400" spc="55" dirty="0" smtClean="0">
                <a:latin typeface="Microsoft JhengHei"/>
                <a:cs typeface="Microsoft JhengHei"/>
              </a:rPr>
              <a:t>号</a:t>
            </a:r>
            <a:r>
              <a:rPr sz="2400" spc="180" dirty="0" smtClean="0">
                <a:latin typeface="Arial"/>
                <a:cs typeface="Arial"/>
              </a:rPr>
              <a:t>'</a:t>
            </a:r>
            <a:r>
              <a:rPr sz="2400" spc="265" dirty="0" smtClean="0">
                <a:latin typeface="Arial"/>
                <a:cs typeface="Arial"/>
              </a:rPr>
              <a:t>'</a:t>
            </a:r>
            <a:r>
              <a:rPr sz="2400" spc="60" dirty="0" err="1" smtClean="0">
                <a:latin typeface="Microsoft JhengHei"/>
                <a:cs typeface="Microsoft JhengHei"/>
              </a:rPr>
              <a:t>括起</a:t>
            </a:r>
            <a:r>
              <a:rPr sz="2400" spc="50" dirty="0" err="1" smtClean="0">
                <a:latin typeface="Microsoft JhengHei"/>
                <a:cs typeface="Microsoft JhengHei"/>
              </a:rPr>
              <a:t>来</a:t>
            </a:r>
            <a:r>
              <a:rPr sz="2400" spc="60" dirty="0" err="1" smtClean="0">
                <a:latin typeface="Microsoft JhengHei"/>
                <a:cs typeface="Microsoft JhengHei"/>
              </a:rPr>
              <a:t>的</a:t>
            </a:r>
            <a:r>
              <a:rPr sz="2400" spc="-30" dirty="0" err="1" smtClean="0">
                <a:latin typeface="Microsoft JhengHei"/>
                <a:cs typeface="Microsoft JhengHei"/>
              </a:rPr>
              <a:t>一</a:t>
            </a:r>
            <a:r>
              <a:rPr sz="2400" spc="-30" dirty="0" smtClean="0">
                <a:latin typeface="Microsoft JhengHei"/>
                <a:cs typeface="Microsoft JhengHei"/>
              </a:rPr>
              <a:t> </a:t>
            </a:r>
            <a:r>
              <a:rPr sz="2400" spc="-30" dirty="0" err="1" smtClean="0">
                <a:latin typeface="Microsoft JhengHei"/>
                <a:cs typeface="Microsoft JhengHei"/>
              </a:rPr>
              <a:t>个或多个字符</a:t>
            </a:r>
            <a:endParaRPr sz="2400" dirty="0"/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120" dirty="0" err="1" smtClean="0">
                <a:latin typeface="Microsoft JhengHei"/>
                <a:cs typeface="Microsoft JhengHei"/>
              </a:rPr>
              <a:t>可</a:t>
            </a:r>
            <a:r>
              <a:rPr sz="2400" spc="110" dirty="0" err="1" smtClean="0">
                <a:latin typeface="Microsoft JhengHei"/>
                <a:cs typeface="Microsoft JhengHei"/>
              </a:rPr>
              <a:t>以保</a:t>
            </a:r>
            <a:r>
              <a:rPr sz="2400" spc="120" dirty="0" err="1" smtClean="0">
                <a:latin typeface="Microsoft JhengHei"/>
                <a:cs typeface="Microsoft JhengHei"/>
              </a:rPr>
              <a:t>存在</a:t>
            </a:r>
            <a:r>
              <a:rPr sz="2400" spc="110" dirty="0" err="1" smtClean="0">
                <a:latin typeface="Microsoft JhengHei"/>
                <a:cs typeface="Microsoft JhengHei"/>
              </a:rPr>
              <a:t>变量</a:t>
            </a:r>
            <a:r>
              <a:rPr sz="2400" spc="145" dirty="0" err="1" smtClean="0">
                <a:latin typeface="Microsoft JhengHei"/>
                <a:cs typeface="Microsoft JhengHei"/>
              </a:rPr>
              <a:t>中</a:t>
            </a:r>
            <a:r>
              <a:rPr sz="2400" spc="125" dirty="0" err="1" smtClean="0">
                <a:latin typeface="Microsoft JhengHei"/>
                <a:cs typeface="Microsoft JhengHei"/>
              </a:rPr>
              <a:t>，</a:t>
            </a:r>
            <a:r>
              <a:rPr sz="2400" spc="110" dirty="0" err="1" smtClean="0">
                <a:latin typeface="Microsoft JhengHei"/>
                <a:cs typeface="Microsoft JhengHei"/>
              </a:rPr>
              <a:t>也可</a:t>
            </a:r>
            <a:r>
              <a:rPr sz="2400" spc="120" dirty="0" err="1" smtClean="0">
                <a:latin typeface="Microsoft JhengHei"/>
                <a:cs typeface="Microsoft JhengHei"/>
              </a:rPr>
              <a:t>以单</a:t>
            </a:r>
            <a:r>
              <a:rPr sz="2400" spc="110" dirty="0" err="1" smtClean="0">
                <a:latin typeface="Microsoft JhengHei"/>
                <a:cs typeface="Microsoft JhengHei"/>
              </a:rPr>
              <a:t>独存</a:t>
            </a:r>
            <a:r>
              <a:rPr sz="2400" spc="135" dirty="0" err="1" smtClean="0">
                <a:latin typeface="Microsoft JhengHei"/>
                <a:cs typeface="Microsoft JhengHei"/>
              </a:rPr>
              <a:t>在</a:t>
            </a:r>
            <a:r>
              <a:rPr sz="2400" spc="-30" dirty="0" smtClean="0">
                <a:latin typeface="Microsoft JhengHei"/>
                <a:cs typeface="Microsoft JhengHei"/>
              </a:rPr>
              <a:t>。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0"/>
              </a:spcBef>
            </a:pPr>
            <a:endParaRPr sz="2400" dirty="0"/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30" dirty="0" err="1" smtClean="0">
                <a:latin typeface="Microsoft JhengHei"/>
                <a:cs typeface="Microsoft JhengHei"/>
              </a:rPr>
              <a:t>可以用</a:t>
            </a:r>
            <a:r>
              <a:rPr sz="2400" spc="95" dirty="0" err="1" smtClean="0">
                <a:latin typeface="Arial"/>
                <a:cs typeface="Arial"/>
              </a:rPr>
              <a:t>type</a:t>
            </a:r>
            <a:r>
              <a:rPr sz="2400" spc="95" dirty="0" smtClean="0">
                <a:latin typeface="Arial"/>
                <a:cs typeface="Arial"/>
              </a:rPr>
              <a:t>()</a:t>
            </a:r>
            <a:r>
              <a:rPr sz="2400" spc="-30" dirty="0" smtClean="0">
                <a:latin typeface="Microsoft JhengHei"/>
                <a:cs typeface="Microsoft JhengHei"/>
              </a:rPr>
              <a:t>函数测试一个字符串</a:t>
            </a:r>
            <a:r>
              <a:rPr sz="2400" spc="-20" dirty="0" smtClean="0">
                <a:latin typeface="Microsoft JhengHei"/>
                <a:cs typeface="Microsoft JhengHei"/>
              </a:rPr>
              <a:t>的</a:t>
            </a:r>
            <a:r>
              <a:rPr sz="2400" spc="-30" dirty="0" smtClean="0">
                <a:latin typeface="Microsoft JhengHei"/>
                <a:cs typeface="Microsoft JhengHei"/>
              </a:rPr>
              <a:t>类型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3212976"/>
            <a:ext cx="228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  <a:defRPr/>
            </a:pPr>
            <a:r>
              <a:rPr lang="zh-CN" altLang="en-US" sz="2200" kern="0" dirty="0" smtClean="0">
                <a:ea typeface="宋体" pitchFamily="2" charset="-122"/>
              </a:rPr>
              <a:t>单引号‘  </a:t>
            </a:r>
            <a:endParaRPr lang="en-US" altLang="zh-CN" sz="2200" kern="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200" kern="0" dirty="0" smtClean="0">
                <a:ea typeface="宋体" pitchFamily="2" charset="-122"/>
              </a:rPr>
              <a:t>双引号“  </a:t>
            </a:r>
            <a:endParaRPr lang="en-US" altLang="zh-CN" sz="2200" kern="0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200" kern="0" dirty="0" smtClean="0">
                <a:ea typeface="宋体" pitchFamily="2" charset="-122"/>
              </a:rPr>
              <a:t>三引号‘‘‘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699048"/>
            <a:ext cx="4161914" cy="3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1811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446" y="1124744"/>
            <a:ext cx="8735034" cy="9361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25" dirty="0" smtClean="0">
                <a:latin typeface="Microsoft JhengHei"/>
                <a:cs typeface="Microsoft JhengHei"/>
              </a:rPr>
              <a:t>字</a:t>
            </a:r>
            <a:r>
              <a:rPr sz="2400" spc="-10" dirty="0" smtClean="0">
                <a:latin typeface="Microsoft JhengHei"/>
                <a:cs typeface="Microsoft JhengHei"/>
              </a:rPr>
              <a:t>符串是</a:t>
            </a:r>
            <a:r>
              <a:rPr sz="2400" spc="-25" dirty="0" smtClean="0">
                <a:latin typeface="Microsoft JhengHei"/>
                <a:cs typeface="Microsoft JhengHei"/>
              </a:rPr>
              <a:t>一</a:t>
            </a:r>
            <a:r>
              <a:rPr sz="2400" spc="-10" dirty="0" smtClean="0">
                <a:latin typeface="Microsoft JhengHei"/>
                <a:cs typeface="Microsoft JhengHei"/>
              </a:rPr>
              <a:t>个字符</a:t>
            </a:r>
            <a:r>
              <a:rPr sz="2400" spc="-25" dirty="0" smtClean="0">
                <a:latin typeface="Microsoft JhengHei"/>
                <a:cs typeface="Microsoft JhengHei"/>
              </a:rPr>
              <a:t>序</a:t>
            </a:r>
            <a:r>
              <a:rPr sz="2400" spc="-10" dirty="0" smtClean="0">
                <a:latin typeface="Microsoft JhengHei"/>
                <a:cs typeface="Microsoft JhengHei"/>
              </a:rPr>
              <a:t>列</a:t>
            </a:r>
            <a:r>
              <a:rPr sz="2400" spc="-25" dirty="0" smtClean="0">
                <a:latin typeface="Microsoft JhengHei"/>
                <a:cs typeface="Microsoft JhengHei"/>
              </a:rPr>
              <a:t>：</a:t>
            </a:r>
            <a:r>
              <a:rPr sz="2400" spc="-10" dirty="0" smtClean="0">
                <a:latin typeface="Microsoft JhengHei"/>
                <a:cs typeface="Microsoft JhengHei"/>
              </a:rPr>
              <a:t>字</a:t>
            </a:r>
            <a:r>
              <a:rPr sz="2400" spc="-25" dirty="0" smtClean="0">
                <a:latin typeface="Microsoft JhengHei"/>
                <a:cs typeface="Microsoft JhengHei"/>
              </a:rPr>
              <a:t>符</a:t>
            </a:r>
            <a:r>
              <a:rPr sz="2400" spc="-10" dirty="0" smtClean="0">
                <a:latin typeface="Microsoft JhengHei"/>
                <a:cs typeface="Microsoft JhengHei"/>
              </a:rPr>
              <a:t>串</a:t>
            </a:r>
            <a:r>
              <a:rPr sz="2400" spc="-25" dirty="0" smtClean="0">
                <a:latin typeface="Microsoft JhengHei"/>
                <a:cs typeface="Microsoft JhengHei"/>
              </a:rPr>
              <a:t>最</a:t>
            </a:r>
            <a:r>
              <a:rPr sz="2400" spc="-10" dirty="0" smtClean="0">
                <a:latin typeface="Microsoft JhengHei"/>
                <a:cs typeface="Microsoft JhengHei"/>
              </a:rPr>
              <a:t>左</a:t>
            </a:r>
            <a:r>
              <a:rPr sz="2400" spc="-25" dirty="0" smtClean="0">
                <a:latin typeface="Microsoft JhengHei"/>
                <a:cs typeface="Microsoft JhengHei"/>
              </a:rPr>
              <a:t>端</a:t>
            </a:r>
            <a:r>
              <a:rPr sz="2400" spc="-10" dirty="0" smtClean="0">
                <a:latin typeface="Microsoft JhengHei"/>
                <a:cs typeface="Microsoft JhengHei"/>
              </a:rPr>
              <a:t>位</a:t>
            </a:r>
            <a:r>
              <a:rPr sz="2400" spc="-25" dirty="0" smtClean="0">
                <a:latin typeface="Microsoft JhengHei"/>
                <a:cs typeface="Microsoft JhengHei"/>
              </a:rPr>
              <a:t>置</a:t>
            </a:r>
            <a:r>
              <a:rPr sz="2400" spc="-10" dirty="0" smtClean="0">
                <a:latin typeface="Microsoft JhengHei"/>
                <a:cs typeface="Microsoft JhengHei"/>
              </a:rPr>
              <a:t>标</a:t>
            </a:r>
            <a:r>
              <a:rPr sz="2400" spc="-30" dirty="0" smtClean="0">
                <a:latin typeface="Microsoft JhengHei"/>
                <a:cs typeface="Microsoft JhengHei"/>
              </a:rPr>
              <a:t>记</a:t>
            </a:r>
            <a:r>
              <a:rPr sz="2400" spc="-35" dirty="0" smtClean="0">
                <a:latin typeface="Microsoft JhengHei"/>
                <a:cs typeface="Microsoft JhengHei"/>
              </a:rPr>
              <a:t>为</a:t>
            </a:r>
            <a:r>
              <a:rPr sz="2400" spc="75" dirty="0" smtClean="0">
                <a:latin typeface="Arial"/>
                <a:cs typeface="Arial"/>
              </a:rPr>
              <a:t>0</a:t>
            </a:r>
            <a:r>
              <a:rPr sz="2400" spc="-35" dirty="0" smtClean="0">
                <a:latin typeface="Microsoft JhengHei"/>
                <a:cs typeface="Microsoft JhengHei"/>
              </a:rPr>
              <a:t>，依次增加。</a:t>
            </a:r>
            <a:r>
              <a:rPr sz="2400" spc="-30" dirty="0" smtClean="0">
                <a:latin typeface="Microsoft JhengHei"/>
                <a:cs typeface="Microsoft JhengHei"/>
              </a:rPr>
              <a:t>字符串中的编号叫</a:t>
            </a:r>
            <a:r>
              <a:rPr sz="2400" spc="-50" dirty="0" smtClean="0">
                <a:latin typeface="Microsoft JhengHei"/>
                <a:cs typeface="Microsoft JhengHei"/>
              </a:rPr>
              <a:t>做</a:t>
            </a:r>
            <a:r>
              <a:rPr sz="2400" spc="-35" dirty="0" smtClean="0">
                <a:latin typeface="Microsoft JhengHei"/>
                <a:cs typeface="Microsoft JhengHei"/>
              </a:rPr>
              <a:t>“</a:t>
            </a:r>
            <a:r>
              <a:rPr sz="2400" spc="-20" dirty="0" smtClean="0">
                <a:latin typeface="Microsoft JhengHei"/>
                <a:cs typeface="Microsoft JhengHei"/>
              </a:rPr>
              <a:t>索</a:t>
            </a:r>
            <a:r>
              <a:rPr sz="2400" spc="-35" dirty="0" smtClean="0">
                <a:latin typeface="Microsoft JhengHei"/>
                <a:cs typeface="Microsoft JhengHei"/>
              </a:rPr>
              <a:t>引</a:t>
            </a:r>
            <a:r>
              <a:rPr sz="2400" spc="-30" dirty="0" smtClean="0">
                <a:latin typeface="Microsoft JhengHei"/>
                <a:cs typeface="Microsoft JhengHei"/>
              </a:rPr>
              <a:t>”</a:t>
            </a:r>
            <a:endParaRPr sz="2400" dirty="0">
              <a:latin typeface="Microsoft JhengHei"/>
              <a:cs typeface="Microsoft JhengHe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0499178"/>
              </p:ext>
            </p:extLst>
          </p:nvPr>
        </p:nvGraphicFramePr>
        <p:xfrm>
          <a:off x="395536" y="2060848"/>
          <a:ext cx="3888434" cy="72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8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88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87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8884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60036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H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24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o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J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o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4">
                      <a:solidFill>
                        <a:srgbClr val="000000"/>
                      </a:solidFill>
                      <a:prstDash val="solid"/>
                    </a:lnT>
                    <a:lnB w="1442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424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6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200" dirty="0" smtClean="0">
                          <a:latin typeface="Arial"/>
                          <a:cs typeface="Arial"/>
                        </a:rPr>
                        <a:t>9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299">
                      <a:solidFill>
                        <a:srgbClr val="000000"/>
                      </a:solidFill>
                      <a:prstDash val="solid"/>
                    </a:lnL>
                    <a:lnR w="14299">
                      <a:solidFill>
                        <a:srgbClr val="000000"/>
                      </a:solidFill>
                      <a:prstDash val="solid"/>
                    </a:lnR>
                    <a:lnT w="14429">
                      <a:solidFill>
                        <a:srgbClr val="000000"/>
                      </a:solidFill>
                      <a:prstDash val="solid"/>
                    </a:lnT>
                    <a:lnB w="144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object 4"/>
          <p:cNvSpPr txBox="1"/>
          <p:nvPr/>
        </p:nvSpPr>
        <p:spPr>
          <a:xfrm>
            <a:off x="124599" y="3140968"/>
            <a:ext cx="8767881" cy="432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30" dirty="0" err="1" smtClean="0">
                <a:latin typeface="Microsoft JhengHei"/>
                <a:cs typeface="Microsoft JhengHei"/>
              </a:rPr>
              <a:t>单个索引辅助访问字符串中的特定</a:t>
            </a:r>
            <a:r>
              <a:rPr sz="2400" spc="-25" dirty="0" err="1" smtClean="0">
                <a:latin typeface="Microsoft JhengHei"/>
                <a:cs typeface="Microsoft JhengHei"/>
              </a:rPr>
              <a:t>位</a:t>
            </a:r>
            <a:r>
              <a:rPr sz="2400" spc="-30" dirty="0" err="1" smtClean="0">
                <a:latin typeface="Microsoft JhengHei"/>
                <a:cs typeface="Microsoft JhengHei"/>
              </a:rPr>
              <a:t>置</a:t>
            </a:r>
            <a:endParaRPr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411480" y="3573016"/>
            <a:ext cx="848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altLang="zh-CN" spc="-60" dirty="0">
                <a:latin typeface="Arial"/>
                <a:cs typeface="Arial"/>
              </a:rPr>
              <a:t>P</a:t>
            </a:r>
            <a:r>
              <a:rPr lang="en-US" altLang="zh-CN" spc="-35" dirty="0">
                <a:latin typeface="Arial"/>
                <a:cs typeface="Arial"/>
              </a:rPr>
              <a:t>y</a:t>
            </a:r>
            <a:r>
              <a:rPr lang="en-US" altLang="zh-CN" spc="180" dirty="0">
                <a:latin typeface="Arial"/>
                <a:cs typeface="Arial"/>
              </a:rPr>
              <a:t>tho</a:t>
            </a:r>
            <a:r>
              <a:rPr lang="en-US" altLang="zh-CN" spc="315" dirty="0">
                <a:latin typeface="Arial"/>
                <a:cs typeface="Arial"/>
              </a:rPr>
              <a:t>n</a:t>
            </a:r>
            <a:r>
              <a:rPr lang="zh-CN" altLang="en-US" spc="60" dirty="0">
                <a:latin typeface="Microsoft JhengHei"/>
                <a:cs typeface="Microsoft JhengHei"/>
              </a:rPr>
              <a:t>中</a:t>
            </a:r>
            <a:r>
              <a:rPr lang="zh-CN" altLang="en-US" spc="75" dirty="0">
                <a:latin typeface="Microsoft JhengHei"/>
                <a:cs typeface="Microsoft JhengHei"/>
              </a:rPr>
              <a:t>字</a:t>
            </a:r>
            <a:r>
              <a:rPr lang="zh-CN" altLang="en-US" spc="60" dirty="0">
                <a:latin typeface="Microsoft JhengHei"/>
                <a:cs typeface="Microsoft JhengHei"/>
              </a:rPr>
              <a:t>符</a:t>
            </a:r>
            <a:r>
              <a:rPr lang="zh-CN" altLang="en-US" spc="75" dirty="0">
                <a:latin typeface="Microsoft JhengHei"/>
                <a:cs typeface="Microsoft JhengHei"/>
              </a:rPr>
              <a:t>串</a:t>
            </a:r>
            <a:r>
              <a:rPr lang="zh-CN" altLang="en-US" spc="60" dirty="0">
                <a:latin typeface="Microsoft JhengHei"/>
                <a:cs typeface="Microsoft JhengHei"/>
              </a:rPr>
              <a:t>索</a:t>
            </a:r>
            <a:r>
              <a:rPr lang="zh-CN" altLang="en-US" spc="75" dirty="0">
                <a:latin typeface="Microsoft JhengHei"/>
                <a:cs typeface="Microsoft JhengHei"/>
              </a:rPr>
              <a:t>引</a:t>
            </a:r>
            <a:r>
              <a:rPr lang="zh-CN" altLang="en-US" spc="85" dirty="0">
                <a:latin typeface="Microsoft JhengHei"/>
                <a:cs typeface="Microsoft JhengHei"/>
              </a:rPr>
              <a:t>从</a:t>
            </a:r>
            <a:r>
              <a:rPr lang="en-US" altLang="zh-CN" spc="175" dirty="0">
                <a:latin typeface="Arial"/>
                <a:cs typeface="Arial"/>
              </a:rPr>
              <a:t>0</a:t>
            </a:r>
            <a:r>
              <a:rPr lang="zh-CN" altLang="en-US" spc="65" dirty="0">
                <a:latin typeface="Microsoft JhengHei"/>
                <a:cs typeface="Microsoft JhengHei"/>
              </a:rPr>
              <a:t>开始</a:t>
            </a:r>
            <a:r>
              <a:rPr lang="zh-CN" altLang="en-US" spc="75" dirty="0">
                <a:latin typeface="Microsoft JhengHei"/>
                <a:cs typeface="Microsoft JhengHei"/>
              </a:rPr>
              <a:t>，一</a:t>
            </a:r>
            <a:r>
              <a:rPr lang="zh-CN" altLang="en-US" spc="60" dirty="0">
                <a:latin typeface="Microsoft JhengHei"/>
                <a:cs typeface="Microsoft JhengHei"/>
              </a:rPr>
              <a:t>个长</a:t>
            </a:r>
            <a:r>
              <a:rPr lang="zh-CN" altLang="en-US" spc="75" dirty="0">
                <a:latin typeface="Microsoft JhengHei"/>
                <a:cs typeface="Microsoft JhengHei"/>
              </a:rPr>
              <a:t>度</a:t>
            </a:r>
            <a:r>
              <a:rPr lang="zh-CN" altLang="en-US" spc="90" dirty="0">
                <a:latin typeface="Microsoft JhengHei"/>
                <a:cs typeface="Microsoft JhengHei"/>
              </a:rPr>
              <a:t>为</a:t>
            </a:r>
            <a:r>
              <a:rPr lang="en-US" altLang="zh-CN" spc="-25" dirty="0">
                <a:latin typeface="Arial"/>
                <a:cs typeface="Arial"/>
              </a:rPr>
              <a:t>L</a:t>
            </a:r>
            <a:r>
              <a:rPr lang="zh-CN" altLang="en-US" spc="-30" dirty="0">
                <a:latin typeface="Microsoft JhengHei"/>
                <a:cs typeface="Microsoft JhengHei"/>
              </a:rPr>
              <a:t>的 字符串最后一个字符的位置</a:t>
            </a:r>
            <a:r>
              <a:rPr lang="zh-CN" altLang="en-US" spc="-25" dirty="0">
                <a:latin typeface="Microsoft JhengHei"/>
                <a:cs typeface="Microsoft JhengHei"/>
              </a:rPr>
              <a:t>是</a:t>
            </a:r>
            <a:r>
              <a:rPr lang="en-US" altLang="zh-CN" spc="-120" dirty="0">
                <a:latin typeface="Arial"/>
                <a:cs typeface="Arial"/>
              </a:rPr>
              <a:t>L</a:t>
            </a:r>
            <a:r>
              <a:rPr lang="en-US" altLang="zh-CN" spc="270" dirty="0">
                <a:latin typeface="Arial"/>
                <a:cs typeface="Arial"/>
              </a:rPr>
              <a:t>-</a:t>
            </a:r>
            <a:r>
              <a:rPr lang="en-US" altLang="zh-CN" spc="75" dirty="0">
                <a:latin typeface="Arial"/>
                <a:cs typeface="Arial"/>
              </a:rPr>
              <a:t>1</a:t>
            </a:r>
            <a:endParaRPr lang="zh-CN" altLang="en-US" dirty="0"/>
          </a:p>
          <a:p>
            <a:pPr marL="469900" indent="-4572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altLang="zh-CN" spc="-60" dirty="0">
                <a:latin typeface="Arial"/>
                <a:cs typeface="Arial"/>
              </a:rPr>
              <a:t>P</a:t>
            </a:r>
            <a:r>
              <a:rPr lang="en-US" altLang="zh-CN" spc="-40" dirty="0">
                <a:latin typeface="Arial"/>
                <a:cs typeface="Arial"/>
              </a:rPr>
              <a:t>y</a:t>
            </a:r>
            <a:r>
              <a:rPr lang="en-US" altLang="zh-CN" spc="185" dirty="0">
                <a:latin typeface="Arial"/>
                <a:cs typeface="Arial"/>
              </a:rPr>
              <a:t>th</a:t>
            </a:r>
            <a:r>
              <a:rPr lang="en-US" altLang="zh-CN" spc="235" dirty="0">
                <a:latin typeface="Arial"/>
                <a:cs typeface="Arial"/>
              </a:rPr>
              <a:t>o</a:t>
            </a:r>
            <a:r>
              <a:rPr lang="en-US" altLang="zh-CN" spc="280" dirty="0">
                <a:latin typeface="Arial"/>
                <a:cs typeface="Arial"/>
              </a:rPr>
              <a:t>n</a:t>
            </a:r>
            <a:r>
              <a:rPr lang="zh-CN" altLang="en-US" spc="80" dirty="0">
                <a:latin typeface="Microsoft JhengHei"/>
                <a:cs typeface="Microsoft JhengHei"/>
              </a:rPr>
              <a:t>同时允</a:t>
            </a:r>
            <a:r>
              <a:rPr lang="zh-CN" altLang="en-US" spc="95" dirty="0">
                <a:latin typeface="Microsoft JhengHei"/>
                <a:cs typeface="Microsoft JhengHei"/>
              </a:rPr>
              <a:t>许</a:t>
            </a:r>
            <a:r>
              <a:rPr lang="zh-CN" altLang="en-US" spc="80" dirty="0">
                <a:latin typeface="Microsoft JhengHei"/>
                <a:cs typeface="Microsoft JhengHei"/>
              </a:rPr>
              <a:t>使用负</a:t>
            </a:r>
            <a:r>
              <a:rPr lang="zh-CN" altLang="en-US" spc="95" dirty="0">
                <a:latin typeface="Microsoft JhengHei"/>
                <a:cs typeface="Microsoft JhengHei"/>
              </a:rPr>
              <a:t>数</a:t>
            </a:r>
            <a:r>
              <a:rPr lang="zh-CN" altLang="en-US" spc="80" dirty="0">
                <a:latin typeface="Microsoft JhengHei"/>
                <a:cs typeface="Microsoft JhengHei"/>
              </a:rPr>
              <a:t>从字符</a:t>
            </a:r>
            <a:r>
              <a:rPr lang="zh-CN" altLang="en-US" spc="95" dirty="0">
                <a:latin typeface="Microsoft JhengHei"/>
                <a:cs typeface="Microsoft JhengHei"/>
              </a:rPr>
              <a:t>串</a:t>
            </a:r>
            <a:r>
              <a:rPr lang="zh-CN" altLang="en-US" spc="80" dirty="0">
                <a:latin typeface="Microsoft JhengHei"/>
                <a:cs typeface="Microsoft JhengHei"/>
              </a:rPr>
              <a:t>右边末</a:t>
            </a:r>
            <a:r>
              <a:rPr lang="zh-CN" altLang="en-US" spc="110" dirty="0">
                <a:latin typeface="Microsoft JhengHei"/>
                <a:cs typeface="Microsoft JhengHei"/>
              </a:rPr>
              <a:t>尾</a:t>
            </a:r>
            <a:r>
              <a:rPr lang="zh-CN" altLang="en-US" spc="-30" dirty="0">
                <a:latin typeface="Microsoft JhengHei"/>
                <a:cs typeface="Microsoft JhengHei"/>
              </a:rPr>
              <a:t>向左边进行反向索</a:t>
            </a:r>
            <a:r>
              <a:rPr lang="zh-CN" altLang="en-US" spc="-25" dirty="0">
                <a:latin typeface="Microsoft JhengHei"/>
                <a:cs typeface="Microsoft JhengHei"/>
              </a:rPr>
              <a:t>引</a:t>
            </a:r>
            <a:r>
              <a:rPr lang="zh-CN" altLang="en-US" spc="-30" dirty="0">
                <a:latin typeface="Microsoft JhengHei"/>
                <a:cs typeface="Microsoft JhengHei"/>
              </a:rPr>
              <a:t>，最右侧索引值是</a:t>
            </a:r>
            <a:r>
              <a:rPr lang="en-US" altLang="zh-CN" spc="270" dirty="0">
                <a:latin typeface="Arial"/>
                <a:cs typeface="Arial"/>
              </a:rPr>
              <a:t>-</a:t>
            </a:r>
            <a:r>
              <a:rPr lang="en-US" altLang="zh-CN" spc="75" dirty="0">
                <a:latin typeface="Arial"/>
                <a:cs typeface="Arial"/>
              </a:rPr>
              <a:t>1</a:t>
            </a:r>
            <a:endParaRPr lang="zh-CN" altLang="en-US" dirty="0">
              <a:latin typeface="Arial"/>
              <a:cs typeface="Arial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4859287"/>
            <a:ext cx="4104456" cy="1602835"/>
          </a:xfrm>
          <a:prstGeom prst="rect">
            <a:avLst/>
          </a:prstGeom>
        </p:spPr>
      </p:pic>
      <p:sp>
        <p:nvSpPr>
          <p:cNvPr id="8" name="object 4"/>
          <p:cNvSpPr/>
          <p:nvPr/>
        </p:nvSpPr>
        <p:spPr>
          <a:xfrm>
            <a:off x="4644008" y="1484784"/>
            <a:ext cx="4392488" cy="1656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65964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018" y="1076551"/>
            <a:ext cx="8832870" cy="5533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-25" dirty="0" err="1" smtClean="0">
                <a:latin typeface="Microsoft JhengHei"/>
                <a:cs typeface="Microsoft JhengHei"/>
              </a:rPr>
              <a:t>可</a:t>
            </a:r>
            <a:r>
              <a:rPr sz="2400" spc="-10" dirty="0" err="1" smtClean="0">
                <a:latin typeface="Microsoft JhengHei"/>
                <a:cs typeface="Microsoft JhengHei"/>
              </a:rPr>
              <a:t>以通过</a:t>
            </a:r>
            <a:r>
              <a:rPr sz="2400" spc="-25" dirty="0" err="1" smtClean="0">
                <a:latin typeface="Microsoft JhengHei"/>
                <a:cs typeface="Microsoft JhengHei"/>
              </a:rPr>
              <a:t>两</a:t>
            </a:r>
            <a:r>
              <a:rPr sz="2400" spc="-10" dirty="0" err="1" smtClean="0">
                <a:latin typeface="Microsoft JhengHei"/>
                <a:cs typeface="Microsoft JhengHei"/>
              </a:rPr>
              <a:t>个索引</a:t>
            </a:r>
            <a:r>
              <a:rPr sz="2400" spc="-25" dirty="0" err="1" smtClean="0">
                <a:latin typeface="Microsoft JhengHei"/>
                <a:cs typeface="Microsoft JhengHei"/>
              </a:rPr>
              <a:t>值</a:t>
            </a:r>
            <a:r>
              <a:rPr sz="2400" spc="-10" dirty="0" err="1" smtClean="0">
                <a:latin typeface="Microsoft JhengHei"/>
                <a:cs typeface="Microsoft JhengHei"/>
              </a:rPr>
              <a:t>确</a:t>
            </a:r>
            <a:r>
              <a:rPr sz="2400" spc="-25" dirty="0" err="1" smtClean="0">
                <a:latin typeface="Microsoft JhengHei"/>
                <a:cs typeface="Microsoft JhengHei"/>
              </a:rPr>
              <a:t>定</a:t>
            </a:r>
            <a:r>
              <a:rPr sz="2400" spc="-10" dirty="0" err="1" smtClean="0">
                <a:latin typeface="Microsoft JhengHei"/>
                <a:cs typeface="Microsoft JhengHei"/>
              </a:rPr>
              <a:t>一</a:t>
            </a:r>
            <a:r>
              <a:rPr sz="2400" spc="-25" dirty="0" err="1" smtClean="0">
                <a:latin typeface="Microsoft JhengHei"/>
                <a:cs typeface="Microsoft JhengHei"/>
              </a:rPr>
              <a:t>个</a:t>
            </a:r>
            <a:r>
              <a:rPr sz="2400" spc="-10" dirty="0" err="1" smtClean="0">
                <a:latin typeface="Microsoft JhengHei"/>
                <a:cs typeface="Microsoft JhengHei"/>
              </a:rPr>
              <a:t>位</a:t>
            </a:r>
            <a:r>
              <a:rPr sz="2400" spc="-25" dirty="0" err="1" smtClean="0">
                <a:latin typeface="Microsoft JhengHei"/>
                <a:cs typeface="Microsoft JhengHei"/>
              </a:rPr>
              <a:t>置</a:t>
            </a:r>
            <a:r>
              <a:rPr sz="2400" spc="-10" dirty="0" err="1" smtClean="0">
                <a:latin typeface="Microsoft JhengHei"/>
                <a:cs typeface="Microsoft JhengHei"/>
              </a:rPr>
              <a:t>范</a:t>
            </a:r>
            <a:r>
              <a:rPr sz="2400" spc="25" dirty="0" err="1" smtClean="0">
                <a:latin typeface="Microsoft JhengHei"/>
                <a:cs typeface="Microsoft JhengHei"/>
              </a:rPr>
              <a:t>围</a:t>
            </a:r>
            <a:r>
              <a:rPr sz="2400" spc="-10" dirty="0" err="1" smtClean="0">
                <a:latin typeface="Microsoft JhengHei"/>
                <a:cs typeface="Microsoft JhengHei"/>
              </a:rPr>
              <a:t>，</a:t>
            </a:r>
            <a:r>
              <a:rPr sz="2400" spc="-25" dirty="0" err="1" smtClean="0">
                <a:latin typeface="Microsoft JhengHei"/>
                <a:cs typeface="Microsoft JhengHei"/>
              </a:rPr>
              <a:t>返</a:t>
            </a:r>
            <a:r>
              <a:rPr sz="2400" spc="-10" dirty="0" err="1" smtClean="0">
                <a:latin typeface="Microsoft JhengHei"/>
                <a:cs typeface="Microsoft JhengHei"/>
              </a:rPr>
              <a:t>回</a:t>
            </a:r>
            <a:r>
              <a:rPr sz="2400" spc="-30" dirty="0" err="1" smtClean="0">
                <a:latin typeface="Microsoft JhengHei"/>
                <a:cs typeface="Microsoft JhengHei"/>
              </a:rPr>
              <a:t>这</a:t>
            </a:r>
            <a:r>
              <a:rPr sz="2400" spc="-25" dirty="0" smtClean="0">
                <a:latin typeface="Microsoft JhengHei"/>
                <a:cs typeface="Microsoft JhengHei"/>
              </a:rPr>
              <a:t> 个范围的子串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29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5" name="object 5"/>
          <p:cNvSpPr/>
          <p:nvPr/>
        </p:nvSpPr>
        <p:spPr>
          <a:xfrm>
            <a:off x="5724128" y="1715901"/>
            <a:ext cx="2485643" cy="101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628800"/>
            <a:ext cx="4530294" cy="1033077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152400" y="2935175"/>
            <a:ext cx="8853488" cy="1357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800" spc="-30" dirty="0" err="1" smtClean="0">
                <a:latin typeface="Microsoft JhengHei"/>
                <a:cs typeface="Microsoft JhengHei"/>
              </a:rPr>
              <a:t>字符串之间可以通</a:t>
            </a:r>
            <a:r>
              <a:rPr sz="2800" spc="-25" dirty="0" err="1" smtClean="0">
                <a:latin typeface="Microsoft JhengHei"/>
                <a:cs typeface="Microsoft JhengHei"/>
              </a:rPr>
              <a:t>过</a:t>
            </a:r>
            <a:r>
              <a:rPr sz="2800" spc="425" dirty="0" err="1" smtClean="0">
                <a:latin typeface="Arial"/>
                <a:cs typeface="Arial"/>
              </a:rPr>
              <a:t>+</a:t>
            </a:r>
            <a:r>
              <a:rPr sz="2800" spc="-30" dirty="0" err="1" smtClean="0">
                <a:latin typeface="Microsoft JhengHei"/>
                <a:cs typeface="Microsoft JhengHei"/>
              </a:rPr>
              <a:t>或</a:t>
            </a:r>
            <a:r>
              <a:rPr sz="2800" spc="165" dirty="0" smtClean="0">
                <a:latin typeface="Arial"/>
                <a:cs typeface="Arial"/>
              </a:rPr>
              <a:t>*</a:t>
            </a:r>
            <a:r>
              <a:rPr sz="2800" spc="-30" dirty="0" smtClean="0">
                <a:latin typeface="Microsoft JhengHei"/>
                <a:cs typeface="Microsoft JhengHei"/>
              </a:rPr>
              <a:t>进行连接</a:t>
            </a:r>
            <a:endParaRPr sz="2800" dirty="0">
              <a:latin typeface="Microsoft JhengHei"/>
              <a:cs typeface="Microsoft JhengHei"/>
            </a:endParaRPr>
          </a:p>
          <a:p>
            <a:pPr marL="812800" marR="13335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sz="2200" spc="120" dirty="0" err="1" smtClean="0">
                <a:latin typeface="Microsoft JhengHei"/>
                <a:cs typeface="Microsoft JhengHei"/>
              </a:rPr>
              <a:t>加法操</a:t>
            </a:r>
            <a:r>
              <a:rPr sz="2200" spc="114" dirty="0" err="1" smtClean="0">
                <a:latin typeface="Microsoft JhengHei"/>
                <a:cs typeface="Microsoft JhengHei"/>
              </a:rPr>
              <a:t>作</a:t>
            </a:r>
            <a:r>
              <a:rPr sz="2200" spc="10" dirty="0" smtClean="0">
                <a:latin typeface="Arial"/>
                <a:cs typeface="Arial"/>
              </a:rPr>
              <a:t>(</a:t>
            </a:r>
            <a:r>
              <a:rPr sz="2200" spc="235" dirty="0" smtClean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00" spc="254" dirty="0" smtClean="0">
                <a:latin typeface="Arial"/>
                <a:cs typeface="Arial"/>
              </a:rPr>
              <a:t>)</a:t>
            </a:r>
            <a:r>
              <a:rPr sz="2200" spc="114" dirty="0" err="1" smtClean="0">
                <a:latin typeface="Microsoft JhengHei"/>
                <a:cs typeface="Microsoft JhengHei"/>
              </a:rPr>
              <a:t>将两</a:t>
            </a:r>
            <a:r>
              <a:rPr sz="2200" spc="125" dirty="0" err="1" smtClean="0">
                <a:latin typeface="Microsoft JhengHei"/>
                <a:cs typeface="Microsoft JhengHei"/>
              </a:rPr>
              <a:t>个</a:t>
            </a:r>
            <a:r>
              <a:rPr sz="2200" spc="114" dirty="0" err="1" smtClean="0">
                <a:latin typeface="Microsoft JhengHei"/>
                <a:cs typeface="Microsoft JhengHei"/>
              </a:rPr>
              <a:t>字符串</a:t>
            </a:r>
            <a:r>
              <a:rPr sz="2200" spc="125" dirty="0" err="1" smtClean="0">
                <a:latin typeface="Microsoft JhengHei"/>
                <a:cs typeface="Microsoft JhengHei"/>
              </a:rPr>
              <a:t>连</a:t>
            </a:r>
            <a:r>
              <a:rPr sz="2200" spc="114" dirty="0" err="1" smtClean="0">
                <a:latin typeface="Microsoft JhengHei"/>
                <a:cs typeface="Microsoft JhengHei"/>
              </a:rPr>
              <a:t>接成为</a:t>
            </a:r>
            <a:r>
              <a:rPr sz="2200" spc="125" dirty="0" err="1" smtClean="0">
                <a:latin typeface="Microsoft JhengHei"/>
                <a:cs typeface="Microsoft JhengHei"/>
              </a:rPr>
              <a:t>一</a:t>
            </a:r>
            <a:r>
              <a:rPr sz="2200" spc="114" dirty="0" err="1" smtClean="0">
                <a:latin typeface="Microsoft JhengHei"/>
                <a:cs typeface="Microsoft JhengHei"/>
              </a:rPr>
              <a:t>个新</a:t>
            </a:r>
            <a:r>
              <a:rPr sz="2200" spc="0" dirty="0" err="1" smtClean="0">
                <a:latin typeface="Microsoft JhengHei"/>
                <a:cs typeface="Microsoft JhengHei"/>
              </a:rPr>
              <a:t>的字符串</a:t>
            </a:r>
            <a:endParaRPr lang="en-US" sz="2200" spc="0" dirty="0" smtClean="0">
              <a:latin typeface="Microsoft JhengHei"/>
              <a:cs typeface="Microsoft JhengHei"/>
            </a:endParaRPr>
          </a:p>
          <a:p>
            <a:pPr marL="812800" marR="13335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sz="2200" spc="25" dirty="0" err="1" smtClean="0">
                <a:latin typeface="Microsoft JhengHei"/>
                <a:cs typeface="Microsoft JhengHei"/>
              </a:rPr>
              <a:t>乘法操</a:t>
            </a:r>
            <a:r>
              <a:rPr sz="2200" spc="15" dirty="0" err="1" smtClean="0">
                <a:latin typeface="Microsoft JhengHei"/>
                <a:cs typeface="Microsoft JhengHei"/>
              </a:rPr>
              <a:t>作</a:t>
            </a:r>
            <a:r>
              <a:rPr sz="2200" spc="70" dirty="0" smtClean="0">
                <a:latin typeface="Arial"/>
                <a:cs typeface="Arial"/>
              </a:rPr>
              <a:t>(</a:t>
            </a:r>
            <a:r>
              <a:rPr sz="2200" spc="90" dirty="0" smtClean="0">
                <a:solidFill>
                  <a:srgbClr val="C00000"/>
                </a:solidFill>
                <a:latin typeface="Arial"/>
                <a:cs typeface="Arial"/>
              </a:rPr>
              <a:t>*</a:t>
            </a:r>
            <a:r>
              <a:rPr sz="2200" spc="25" dirty="0" smtClean="0">
                <a:latin typeface="Arial"/>
                <a:cs typeface="Arial"/>
              </a:rPr>
              <a:t>)</a:t>
            </a:r>
            <a:r>
              <a:rPr sz="2200" spc="20" dirty="0" err="1" smtClean="0">
                <a:latin typeface="Microsoft JhengHei"/>
                <a:cs typeface="Microsoft JhengHei"/>
              </a:rPr>
              <a:t>生成一</a:t>
            </a:r>
            <a:r>
              <a:rPr sz="2200" spc="30" dirty="0" err="1" smtClean="0">
                <a:latin typeface="Microsoft JhengHei"/>
                <a:cs typeface="Microsoft JhengHei"/>
              </a:rPr>
              <a:t>个</a:t>
            </a:r>
            <a:r>
              <a:rPr sz="2200" spc="20" dirty="0" err="1" smtClean="0">
                <a:latin typeface="Microsoft JhengHei"/>
                <a:cs typeface="Microsoft JhengHei"/>
              </a:rPr>
              <a:t>由其本身</a:t>
            </a:r>
            <a:r>
              <a:rPr sz="2200" spc="30" dirty="0" err="1" smtClean="0">
                <a:latin typeface="Microsoft JhengHei"/>
                <a:cs typeface="Microsoft JhengHei"/>
              </a:rPr>
              <a:t>字</a:t>
            </a:r>
            <a:r>
              <a:rPr sz="2200" spc="20" dirty="0" err="1" smtClean="0">
                <a:latin typeface="Microsoft JhengHei"/>
                <a:cs typeface="Microsoft JhengHei"/>
              </a:rPr>
              <a:t>符串重复</a:t>
            </a:r>
            <a:r>
              <a:rPr sz="2200" spc="30" dirty="0" err="1" smtClean="0">
                <a:latin typeface="Microsoft JhengHei"/>
                <a:cs typeface="Microsoft JhengHei"/>
              </a:rPr>
              <a:t>连</a:t>
            </a:r>
            <a:r>
              <a:rPr sz="2200" spc="0" dirty="0" err="1" smtClean="0">
                <a:latin typeface="Microsoft JhengHei"/>
                <a:cs typeface="Microsoft JhengHei"/>
              </a:rPr>
              <a:t>接而成的字符串</a:t>
            </a:r>
            <a:endParaRPr lang="en-US" sz="2200" spc="0" dirty="0" smtClean="0">
              <a:latin typeface="Microsoft JhengHei"/>
              <a:cs typeface="Microsoft JhengHei"/>
            </a:endParaRPr>
          </a:p>
          <a:p>
            <a:pPr marL="812800" marR="13335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pc="55" dirty="0" err="1">
                <a:latin typeface="Arial"/>
                <a:cs typeface="Arial"/>
              </a:rPr>
              <a:t>len</a:t>
            </a:r>
            <a:r>
              <a:rPr lang="en-US" altLang="zh-CN" spc="55" dirty="0">
                <a:latin typeface="Arial"/>
                <a:cs typeface="Arial"/>
              </a:rPr>
              <a:t>(</a:t>
            </a:r>
            <a:r>
              <a:rPr lang="en-US" altLang="zh-CN" spc="50" dirty="0">
                <a:latin typeface="Arial"/>
                <a:cs typeface="Arial"/>
              </a:rPr>
              <a:t>)</a:t>
            </a:r>
            <a:r>
              <a:rPr lang="zh-CN" altLang="en-US" spc="-30" dirty="0">
                <a:latin typeface="Microsoft JhengHei"/>
                <a:cs typeface="Microsoft JhengHei"/>
              </a:rPr>
              <a:t>函数能否返回一个字符串的长度</a:t>
            </a:r>
            <a:endParaRPr lang="zh-CN" altLang="en-US" dirty="0">
              <a:latin typeface="Microsoft JhengHei"/>
              <a:cs typeface="Microsoft JhengHei"/>
            </a:endParaRPr>
          </a:p>
          <a:p>
            <a:pPr marL="812800" marR="13335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sz="2200" dirty="0">
              <a:latin typeface="Microsoft JhengHei"/>
              <a:cs typeface="Microsoft JhengHei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971600" y="4842417"/>
            <a:ext cx="3250691" cy="1511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4642039" y="4837481"/>
            <a:ext cx="3600400" cy="1230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62016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字符串使用实例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964" y="1052736"/>
            <a:ext cx="8582508" cy="20882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输入一个月份数</a:t>
            </a:r>
            <a:r>
              <a:rPr sz="24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字</a:t>
            </a:r>
            <a:r>
              <a:rPr sz="24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，返回对应月份</a:t>
            </a:r>
            <a:r>
              <a:rPr sz="24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名</a:t>
            </a:r>
            <a:r>
              <a:rPr sz="24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称缩写</a:t>
            </a:r>
            <a:r>
              <a:rPr sz="2400" spc="-2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 </a:t>
            </a:r>
            <a:endParaRPr lang="en-US" sz="2400" spc="-25" dirty="0" smtClean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12700" marR="12700" indent="38100">
              <a:lnSpc>
                <a:spcPct val="125000"/>
              </a:lnSpc>
              <a:spcBef>
                <a:spcPts val="0"/>
              </a:spcBef>
            </a:pPr>
            <a:r>
              <a:rPr lang="en-US" sz="2200" spc="-25" dirty="0">
                <a:latin typeface="Microsoft JhengHei"/>
                <a:cs typeface="Arial"/>
              </a:rPr>
              <a:t> </a:t>
            </a:r>
            <a:r>
              <a:rPr lang="en-US" sz="2200" spc="-25" dirty="0" smtClean="0">
                <a:latin typeface="Microsoft JhengHei"/>
                <a:cs typeface="Arial"/>
              </a:rPr>
              <a:t>  </a:t>
            </a:r>
            <a:r>
              <a:rPr sz="2200" spc="-20" dirty="0" err="1" smtClean="0">
                <a:latin typeface="Arial"/>
                <a:cs typeface="Arial"/>
              </a:rPr>
              <a:t>IPO</a:t>
            </a:r>
            <a:r>
              <a:rPr sz="2200" spc="-30" dirty="0" err="1" smtClean="0">
                <a:latin typeface="Microsoft JhengHei"/>
                <a:cs typeface="Microsoft JhengHei"/>
              </a:rPr>
              <a:t>模式</a:t>
            </a:r>
            <a:r>
              <a:rPr sz="2200" spc="-30" dirty="0" smtClean="0">
                <a:latin typeface="Microsoft JhengHei"/>
                <a:cs typeface="Microsoft JhengHei"/>
              </a:rPr>
              <a:t>：</a:t>
            </a:r>
            <a:endParaRPr sz="2200" dirty="0">
              <a:latin typeface="Microsoft JhengHei"/>
              <a:cs typeface="Microsoft JhengHei"/>
            </a:endParaRPr>
          </a:p>
          <a:p>
            <a:pPr marL="640080" marR="128270">
              <a:lnSpc>
                <a:spcPct val="125000"/>
              </a:lnSpc>
              <a:spcBef>
                <a:spcPts val="0"/>
              </a:spcBef>
            </a:pPr>
            <a:r>
              <a:rPr sz="2200" spc="-30" dirty="0" smtClean="0">
                <a:latin typeface="Microsoft JhengHei"/>
                <a:cs typeface="Microsoft JhengHei"/>
              </a:rPr>
              <a:t>输入：输入一个表示月份的数</a:t>
            </a:r>
            <a:r>
              <a:rPr sz="2200" spc="-55" dirty="0" smtClean="0">
                <a:latin typeface="Microsoft JhengHei"/>
                <a:cs typeface="Microsoft JhengHei"/>
              </a:rPr>
              <a:t>字</a:t>
            </a:r>
            <a:r>
              <a:rPr sz="2200" spc="35" dirty="0" smtClean="0">
                <a:latin typeface="Arial"/>
                <a:cs typeface="Arial"/>
              </a:rPr>
              <a:t>(1</a:t>
            </a:r>
            <a:r>
              <a:rPr sz="2200" spc="270" dirty="0" smtClean="0">
                <a:latin typeface="Arial"/>
                <a:cs typeface="Arial"/>
              </a:rPr>
              <a:t>-</a:t>
            </a:r>
            <a:r>
              <a:rPr sz="2200" spc="55" dirty="0" smtClean="0">
                <a:latin typeface="Arial"/>
                <a:cs typeface="Arial"/>
              </a:rPr>
              <a:t>12)</a:t>
            </a:r>
            <a:r>
              <a:rPr sz="2200" spc="35" dirty="0" smtClean="0">
                <a:latin typeface="Arial"/>
                <a:cs typeface="Arial"/>
              </a:rPr>
              <a:t> </a:t>
            </a:r>
            <a:endParaRPr lang="en-US" sz="2200" spc="35" dirty="0" smtClean="0">
              <a:latin typeface="Arial"/>
              <a:cs typeface="Arial"/>
            </a:endParaRPr>
          </a:p>
          <a:p>
            <a:pPr marL="640080" marR="128270">
              <a:lnSpc>
                <a:spcPct val="125000"/>
              </a:lnSpc>
              <a:spcBef>
                <a:spcPts val="0"/>
              </a:spcBef>
            </a:pPr>
            <a:r>
              <a:rPr sz="2200" spc="-30" dirty="0" err="1" smtClean="0">
                <a:latin typeface="Microsoft JhengHei"/>
                <a:cs typeface="Microsoft JhengHei"/>
              </a:rPr>
              <a:t>处理：利用字符串基本操作实</a:t>
            </a:r>
            <a:r>
              <a:rPr sz="2200" spc="-20" dirty="0" err="1" smtClean="0">
                <a:latin typeface="Microsoft JhengHei"/>
                <a:cs typeface="Microsoft JhengHei"/>
              </a:rPr>
              <a:t>现</a:t>
            </a:r>
            <a:r>
              <a:rPr sz="2200" spc="-30" dirty="0" err="1" smtClean="0">
                <a:latin typeface="Microsoft JhengHei"/>
                <a:cs typeface="Microsoft JhengHei"/>
              </a:rPr>
              <a:t>该功能</a:t>
            </a:r>
            <a:endParaRPr sz="2200" dirty="0"/>
          </a:p>
          <a:p>
            <a:pPr marL="640080">
              <a:lnSpc>
                <a:spcPct val="125000"/>
              </a:lnSpc>
              <a:spcBef>
                <a:spcPts val="0"/>
              </a:spcBef>
            </a:pPr>
            <a:r>
              <a:rPr sz="2200" spc="-30" dirty="0" smtClean="0">
                <a:latin typeface="Microsoft JhengHei"/>
                <a:cs typeface="Microsoft JhengHei"/>
              </a:rPr>
              <a:t>输出：输入数字对应月份名称</a:t>
            </a:r>
            <a:r>
              <a:rPr sz="2200" spc="-20" dirty="0" smtClean="0">
                <a:latin typeface="Microsoft JhengHei"/>
                <a:cs typeface="Microsoft JhengHei"/>
              </a:rPr>
              <a:t>的</a:t>
            </a:r>
            <a:r>
              <a:rPr sz="2200" spc="-30" dirty="0" smtClean="0">
                <a:latin typeface="Microsoft JhengHei"/>
                <a:cs typeface="Microsoft JhengHei"/>
              </a:rPr>
              <a:t>缩写</a:t>
            </a:r>
            <a:endParaRPr sz="2200" dirty="0">
              <a:latin typeface="Microsoft JhengHei"/>
              <a:cs typeface="Microsoft JhengHei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99592" y="3284984"/>
            <a:ext cx="7816973" cy="3019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pc="-30" dirty="0" err="1" smtClean="0">
                <a:latin typeface="Microsoft JhengHei"/>
                <a:cs typeface="Microsoft JhengHei"/>
              </a:rPr>
              <a:t>将所有月份名称缩写存储在字符串中</a:t>
            </a:r>
            <a:endParaRPr dirty="0"/>
          </a:p>
          <a:p>
            <a:pPr marL="342900" indent="-342900">
              <a:lnSpc>
                <a:spcPts val="1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pc="-30" dirty="0" err="1" smtClean="0">
                <a:latin typeface="Microsoft JhengHei"/>
                <a:cs typeface="Microsoft JhengHei"/>
              </a:rPr>
              <a:t>在字符串中截取适当的子串来查找</a:t>
            </a:r>
            <a:r>
              <a:rPr spc="-25" dirty="0" err="1" smtClean="0">
                <a:latin typeface="Microsoft JhengHei"/>
                <a:cs typeface="Microsoft JhengHei"/>
              </a:rPr>
              <a:t>特</a:t>
            </a:r>
            <a:r>
              <a:rPr spc="-30" dirty="0" err="1" smtClean="0">
                <a:latin typeface="Microsoft JhengHei"/>
                <a:cs typeface="Microsoft JhengHei"/>
              </a:rPr>
              <a:t>定月份</a:t>
            </a:r>
            <a:endParaRPr dirty="0">
              <a:latin typeface="Microsoft JhengHei"/>
              <a:cs typeface="Microsoft JhengHei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dirty="0"/>
          </a:p>
          <a:p>
            <a:pPr>
              <a:lnSpc>
                <a:spcPts val="1000"/>
              </a:lnSpc>
            </a:pPr>
            <a:endParaRPr dirty="0"/>
          </a:p>
          <a:p>
            <a:pPr marL="8128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0" dirty="0" err="1" smtClean="0">
                <a:latin typeface="Microsoft JhengHei"/>
                <a:cs typeface="Microsoft JhengHei"/>
              </a:rPr>
              <a:t>找出在哪里切割子串</a:t>
            </a:r>
            <a:endParaRPr dirty="0">
              <a:latin typeface="Microsoft JhengHei"/>
              <a:cs typeface="Microsoft JhengHei"/>
            </a:endParaRPr>
          </a:p>
          <a:p>
            <a:pPr marL="812165" marR="12700" indent="-342900">
              <a:lnSpc>
                <a:spcPts val="432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pc="95" dirty="0" smtClean="0">
                <a:latin typeface="Microsoft JhengHei"/>
                <a:cs typeface="Microsoft JhengHei"/>
              </a:rPr>
              <a:t>每</a:t>
            </a:r>
            <a:r>
              <a:rPr spc="105" dirty="0" smtClean="0">
                <a:latin typeface="Microsoft JhengHei"/>
                <a:cs typeface="Microsoft JhengHei"/>
              </a:rPr>
              <a:t>个</a:t>
            </a:r>
            <a:r>
              <a:rPr spc="95" dirty="0" smtClean="0">
                <a:latin typeface="Microsoft JhengHei"/>
                <a:cs typeface="Microsoft JhengHei"/>
              </a:rPr>
              <a:t>月</a:t>
            </a:r>
            <a:r>
              <a:rPr spc="105" dirty="0" smtClean="0">
                <a:latin typeface="Microsoft JhengHei"/>
                <a:cs typeface="Microsoft JhengHei"/>
              </a:rPr>
              <a:t>份</a:t>
            </a:r>
            <a:r>
              <a:rPr spc="95" dirty="0" smtClean="0">
                <a:latin typeface="Microsoft JhengHei"/>
                <a:cs typeface="Microsoft JhengHei"/>
              </a:rPr>
              <a:t>的缩</a:t>
            </a:r>
            <a:r>
              <a:rPr spc="105" dirty="0" smtClean="0">
                <a:latin typeface="Microsoft JhengHei"/>
                <a:cs typeface="Microsoft JhengHei"/>
              </a:rPr>
              <a:t>写都</a:t>
            </a:r>
            <a:r>
              <a:rPr spc="100" dirty="0" smtClean="0">
                <a:latin typeface="Microsoft JhengHei"/>
                <a:cs typeface="Microsoft JhengHei"/>
              </a:rPr>
              <a:t>由</a:t>
            </a:r>
            <a:r>
              <a:rPr spc="165" dirty="0" smtClean="0">
                <a:latin typeface="Arial"/>
                <a:cs typeface="Arial"/>
              </a:rPr>
              <a:t>3</a:t>
            </a:r>
            <a:r>
              <a:rPr spc="90" dirty="0" smtClean="0">
                <a:latin typeface="Microsoft JhengHei"/>
                <a:cs typeface="Microsoft JhengHei"/>
              </a:rPr>
              <a:t>个</a:t>
            </a:r>
            <a:r>
              <a:rPr spc="105" dirty="0" smtClean="0">
                <a:latin typeface="Microsoft JhengHei"/>
                <a:cs typeface="Microsoft JhengHei"/>
              </a:rPr>
              <a:t>字母</a:t>
            </a:r>
            <a:r>
              <a:rPr spc="90" dirty="0" smtClean="0">
                <a:latin typeface="Microsoft JhengHei"/>
                <a:cs typeface="Microsoft JhengHei"/>
              </a:rPr>
              <a:t>组</a:t>
            </a:r>
            <a:r>
              <a:rPr spc="105" dirty="0" smtClean="0">
                <a:latin typeface="Microsoft JhengHei"/>
                <a:cs typeface="Microsoft JhengHei"/>
              </a:rPr>
              <a:t>成</a:t>
            </a:r>
            <a:r>
              <a:rPr spc="95" dirty="0" smtClean="0">
                <a:latin typeface="Microsoft JhengHei"/>
                <a:cs typeface="Microsoft JhengHei"/>
              </a:rPr>
              <a:t>，</a:t>
            </a:r>
            <a:r>
              <a:rPr spc="105" dirty="0" smtClean="0">
                <a:latin typeface="Microsoft JhengHei"/>
                <a:cs typeface="Microsoft JhengHei"/>
              </a:rPr>
              <a:t>如</a:t>
            </a:r>
            <a:r>
              <a:rPr spc="95" dirty="0" smtClean="0">
                <a:latin typeface="Microsoft JhengHei"/>
                <a:cs typeface="Microsoft JhengHei"/>
              </a:rPr>
              <a:t>果</a:t>
            </a:r>
            <a:r>
              <a:rPr spc="90" dirty="0" smtClean="0">
                <a:latin typeface="Arial"/>
                <a:cs typeface="Arial"/>
              </a:rPr>
              <a:t>po</a:t>
            </a:r>
            <a:r>
              <a:rPr spc="180" dirty="0" smtClean="0">
                <a:latin typeface="Arial"/>
                <a:cs typeface="Arial"/>
              </a:rPr>
              <a:t>s</a:t>
            </a:r>
            <a:r>
              <a:rPr spc="95" dirty="0" smtClean="0">
                <a:latin typeface="Microsoft JhengHei"/>
                <a:cs typeface="Microsoft JhengHei"/>
              </a:rPr>
              <a:t>表示</a:t>
            </a:r>
            <a:r>
              <a:rPr spc="0" dirty="0" smtClean="0">
                <a:latin typeface="Microsoft JhengHei"/>
                <a:cs typeface="Microsoft JhengHei"/>
              </a:rPr>
              <a:t>一个月份的第一个字母，则</a:t>
            </a:r>
            <a:r>
              <a:rPr spc="200" dirty="0" smtClean="0">
                <a:latin typeface="Arial"/>
                <a:cs typeface="Arial"/>
              </a:rPr>
              <a:t>mo</a:t>
            </a:r>
            <a:r>
              <a:rPr spc="150" dirty="0" smtClean="0">
                <a:latin typeface="Arial"/>
                <a:cs typeface="Arial"/>
              </a:rPr>
              <a:t>n</a:t>
            </a:r>
            <a:r>
              <a:rPr spc="80" dirty="0" smtClean="0">
                <a:latin typeface="Arial"/>
                <a:cs typeface="Arial"/>
              </a:rPr>
              <a:t>th</a:t>
            </a:r>
            <a:r>
              <a:rPr spc="100" dirty="0" smtClean="0">
                <a:latin typeface="Arial"/>
                <a:cs typeface="Arial"/>
              </a:rPr>
              <a:t>s[po</a:t>
            </a:r>
            <a:r>
              <a:rPr spc="114" dirty="0" smtClean="0">
                <a:latin typeface="Arial"/>
                <a:cs typeface="Arial"/>
              </a:rPr>
              <a:t>s</a:t>
            </a:r>
            <a:r>
              <a:rPr spc="-100" dirty="0" smtClean="0">
                <a:latin typeface="Arial"/>
                <a:cs typeface="Arial"/>
              </a:rPr>
              <a:t>:</a:t>
            </a:r>
            <a:r>
              <a:rPr spc="155" dirty="0" smtClean="0">
                <a:latin typeface="Arial"/>
                <a:cs typeface="Arial"/>
              </a:rPr>
              <a:t>pos+</a:t>
            </a:r>
            <a:r>
              <a:rPr spc="60" dirty="0" smtClean="0">
                <a:latin typeface="Arial"/>
                <a:cs typeface="Arial"/>
              </a:rPr>
              <a:t>3</a:t>
            </a:r>
            <a:r>
              <a:rPr spc="130" dirty="0" smtClean="0">
                <a:latin typeface="Arial"/>
                <a:cs typeface="Arial"/>
              </a:rPr>
              <a:t>]</a:t>
            </a:r>
            <a:r>
              <a:rPr spc="130" dirty="0" err="1" smtClean="0">
                <a:latin typeface="Microsoft JhengHei"/>
                <a:cs typeface="Microsoft JhengHei"/>
              </a:rPr>
              <a:t>表</a:t>
            </a:r>
            <a:r>
              <a:rPr dirty="0" err="1" smtClean="0">
                <a:latin typeface="Microsoft JhengHei"/>
                <a:cs typeface="Microsoft JhengHei"/>
              </a:rPr>
              <a:t>示这个月份的缩写</a:t>
            </a:r>
            <a:r>
              <a:rPr dirty="0" smtClean="0">
                <a:latin typeface="Microsoft JhengHei"/>
                <a:cs typeface="Microsoft JhengHei"/>
              </a:rPr>
              <a:t>，</a:t>
            </a:r>
            <a:endParaRPr lang="en-US" dirty="0" smtClean="0">
              <a:latin typeface="Microsoft JhengHei"/>
              <a:cs typeface="Microsoft JhengHei"/>
            </a:endParaRPr>
          </a:p>
          <a:p>
            <a:pPr marL="469265" marR="12700">
              <a:lnSpc>
                <a:spcPts val="4320"/>
              </a:lnSpc>
              <a:spcBef>
                <a:spcPts val="380"/>
              </a:spcBef>
            </a:pPr>
            <a:r>
              <a:rPr lang="en-US" dirty="0" smtClean="0">
                <a:latin typeface="Microsoft JhengHei"/>
                <a:cs typeface="Microsoft JhengHei"/>
              </a:rPr>
              <a:t>     </a:t>
            </a:r>
            <a:r>
              <a:rPr dirty="0" err="1" smtClean="0">
                <a:latin typeface="Microsoft JhengHei"/>
                <a:cs typeface="Microsoft JhengHei"/>
              </a:rPr>
              <a:t>即：</a:t>
            </a:r>
            <a:r>
              <a:rPr spc="254" dirty="0" err="1" smtClean="0">
                <a:latin typeface="Arial"/>
                <a:cs typeface="Arial"/>
              </a:rPr>
              <a:t>m</a:t>
            </a:r>
            <a:r>
              <a:rPr spc="155" dirty="0" err="1" smtClean="0">
                <a:latin typeface="Arial"/>
                <a:cs typeface="Arial"/>
              </a:rPr>
              <a:t>o</a:t>
            </a:r>
            <a:r>
              <a:rPr spc="160" dirty="0" err="1" smtClean="0">
                <a:latin typeface="Arial"/>
                <a:cs typeface="Arial"/>
              </a:rPr>
              <a:t>nthAbb</a:t>
            </a:r>
            <a:r>
              <a:rPr spc="60" dirty="0" err="1" smtClean="0">
                <a:latin typeface="Arial"/>
                <a:cs typeface="Arial"/>
              </a:rPr>
              <a:t>r</a:t>
            </a:r>
            <a:r>
              <a:rPr spc="35" dirty="0" err="1" smtClean="0">
                <a:latin typeface="Arial"/>
                <a:cs typeface="Arial"/>
              </a:rPr>
              <a:t>ev</a:t>
            </a:r>
            <a:r>
              <a:rPr spc="55" dirty="0" smtClean="0">
                <a:latin typeface="Arial"/>
                <a:cs typeface="Arial"/>
              </a:rPr>
              <a:t> </a:t>
            </a:r>
            <a:r>
              <a:rPr spc="375" dirty="0" smtClean="0">
                <a:latin typeface="Arial"/>
                <a:cs typeface="Arial"/>
              </a:rPr>
              <a:t>=</a:t>
            </a:r>
            <a:r>
              <a:rPr spc="35" dirty="0" smtClean="0">
                <a:latin typeface="Arial"/>
                <a:cs typeface="Arial"/>
              </a:rPr>
              <a:t> </a:t>
            </a:r>
            <a:r>
              <a:rPr spc="254" dirty="0" smtClean="0">
                <a:latin typeface="Arial"/>
                <a:cs typeface="Arial"/>
              </a:rPr>
              <a:t>m</a:t>
            </a:r>
            <a:r>
              <a:rPr spc="160" dirty="0" smtClean="0">
                <a:latin typeface="Arial"/>
                <a:cs typeface="Arial"/>
              </a:rPr>
              <a:t>o</a:t>
            </a:r>
            <a:r>
              <a:rPr spc="100" dirty="0" smtClean="0">
                <a:latin typeface="Arial"/>
                <a:cs typeface="Arial"/>
              </a:rPr>
              <a:t>nths[po</a:t>
            </a:r>
            <a:r>
              <a:rPr spc="110" dirty="0" smtClean="0">
                <a:latin typeface="Arial"/>
                <a:cs typeface="Arial"/>
              </a:rPr>
              <a:t>s</a:t>
            </a:r>
            <a:r>
              <a:rPr spc="-100" dirty="0" smtClean="0">
                <a:latin typeface="Arial"/>
                <a:cs typeface="Arial"/>
              </a:rPr>
              <a:t>:</a:t>
            </a:r>
            <a:r>
              <a:rPr spc="165" dirty="0" smtClean="0">
                <a:latin typeface="Arial"/>
                <a:cs typeface="Arial"/>
              </a:rPr>
              <a:t>pos</a:t>
            </a:r>
            <a:r>
              <a:rPr spc="175" dirty="0" smtClean="0">
                <a:latin typeface="Arial"/>
                <a:cs typeface="Arial"/>
              </a:rPr>
              <a:t>+</a:t>
            </a:r>
            <a:r>
              <a:rPr spc="60" dirty="0" smtClean="0">
                <a:latin typeface="Arial"/>
                <a:cs typeface="Arial"/>
              </a:rPr>
              <a:t>3</a:t>
            </a:r>
            <a:r>
              <a:rPr spc="130" dirty="0" smtClean="0">
                <a:latin typeface="Arial"/>
                <a:cs typeface="Arial"/>
              </a:rPr>
              <a:t>]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657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字符串使用实例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710859"/>
            <a:ext cx="4337858" cy="9196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569557"/>
            <a:ext cx="7560737" cy="2474972"/>
          </a:xfrm>
          <a:prstGeom prst="rect">
            <a:avLst/>
          </a:prstGeom>
        </p:spPr>
      </p:pic>
      <p:sp>
        <p:nvSpPr>
          <p:cNvPr id="8" name="object 6"/>
          <p:cNvSpPr txBox="1"/>
          <p:nvPr/>
        </p:nvSpPr>
        <p:spPr>
          <a:xfrm>
            <a:off x="251520" y="1137619"/>
            <a:ext cx="620712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  <a:latin typeface="Microsoft JhengHei"/>
                <a:cs typeface="Microsoft JhengHei"/>
              </a:rPr>
              <a:t>示例</a:t>
            </a:r>
            <a:r>
              <a:rPr lang="en-US" altLang="zh-CN" sz="2400" dirty="0" smtClean="0">
                <a:solidFill>
                  <a:srgbClr val="0000FF"/>
                </a:solidFill>
                <a:latin typeface="Microsoft JhengHei"/>
                <a:cs typeface="Microsoft JhengHei"/>
              </a:rPr>
              <a:t>1</a:t>
            </a:r>
            <a:endParaRPr sz="2400" dirty="0">
              <a:solidFill>
                <a:srgbClr val="0000FF"/>
              </a:solidFill>
              <a:latin typeface="Microsoft JhengHei"/>
              <a:cs typeface="Microsoft JhengHei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41834" y="4272075"/>
            <a:ext cx="620712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  <a:latin typeface="Microsoft JhengHei"/>
                <a:cs typeface="Microsoft JhengHei"/>
              </a:rPr>
              <a:t>运行结果：</a:t>
            </a:r>
            <a:endParaRPr sz="2400" dirty="0">
              <a:solidFill>
                <a:srgbClr val="0000FF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3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488" cy="838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3.3.1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52400" y="1124744"/>
            <a:ext cx="8853488" cy="484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400" spc="5" dirty="0" err="1" smtClean="0">
                <a:latin typeface="Microsoft JhengHei"/>
                <a:cs typeface="Microsoft JhengHei"/>
              </a:rPr>
              <a:t>大多数数据类型都可以通</a:t>
            </a:r>
            <a:r>
              <a:rPr sz="2400" spc="10" dirty="0" err="1" smtClean="0">
                <a:latin typeface="Microsoft JhengHei"/>
                <a:cs typeface="Microsoft JhengHei"/>
              </a:rPr>
              <a:t>过</a:t>
            </a:r>
            <a:r>
              <a:rPr sz="2400" spc="50" dirty="0" err="1" smtClean="0">
                <a:latin typeface="Arial"/>
                <a:cs typeface="Arial"/>
              </a:rPr>
              <a:t>str</a:t>
            </a:r>
            <a:r>
              <a:rPr sz="2400" spc="50" dirty="0" smtClean="0">
                <a:latin typeface="Arial"/>
                <a:cs typeface="Arial"/>
              </a:rPr>
              <a:t>(</a:t>
            </a:r>
            <a:r>
              <a:rPr sz="2400" spc="85" dirty="0" smtClean="0">
                <a:latin typeface="Arial"/>
                <a:cs typeface="Arial"/>
              </a:rPr>
              <a:t>)</a:t>
            </a:r>
            <a:r>
              <a:rPr sz="2400" spc="0" dirty="0" err="1" smtClean="0">
                <a:latin typeface="Microsoft JhengHei"/>
                <a:cs typeface="Microsoft JhengHei"/>
              </a:rPr>
              <a:t>函数</a:t>
            </a:r>
            <a:r>
              <a:rPr sz="2400" spc="10" dirty="0" err="1" smtClean="0">
                <a:latin typeface="Microsoft JhengHei"/>
                <a:cs typeface="Microsoft JhengHei"/>
              </a:rPr>
              <a:t>转</a:t>
            </a:r>
            <a:r>
              <a:rPr sz="2400" spc="-30" dirty="0" err="1" smtClean="0">
                <a:latin typeface="Microsoft JhengHei"/>
                <a:cs typeface="Microsoft JhengHei"/>
              </a:rPr>
              <a:t>换</a:t>
            </a:r>
            <a:r>
              <a:rPr sz="2400" spc="-35" dirty="0" err="1" smtClean="0">
                <a:latin typeface="Microsoft JhengHei"/>
                <a:cs typeface="Microsoft JhengHei"/>
              </a:rPr>
              <a:t>为字符串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81678" y="1678529"/>
            <a:ext cx="2687126" cy="182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251520" y="3645024"/>
            <a:ext cx="8229600" cy="1006972"/>
          </a:xfrm>
        </p:spPr>
        <p:txBody>
          <a:bodyPr vert="horz" wrap="square" lIns="0" tIns="0" rIns="0" bIns="0" rtlCol="0">
            <a:noAutofit/>
          </a:bodyPr>
          <a:lstStyle/>
          <a:p>
            <a:pPr marL="355600" marR="36957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zh-CN" altLang="en-US" sz="2400" kern="1200" spc="60" dirty="0">
                <a:latin typeface="Microsoft JhengHei"/>
                <a:ea typeface="宋体" charset="-122"/>
                <a:cs typeface="Microsoft JhengHei"/>
              </a:rPr>
              <a:t>字符串类型的值不能修改！</a:t>
            </a:r>
            <a:r>
              <a:rPr lang="en-US" altLang="zh-CN" sz="2400" kern="1200" spc="60" dirty="0">
                <a:latin typeface="Microsoft JhengHei"/>
                <a:ea typeface="宋体" charset="-122"/>
                <a:cs typeface="Microsoft JhengHei"/>
              </a:rPr>
              <a:t>——</a:t>
            </a:r>
            <a:r>
              <a:rPr lang="zh-CN" altLang="en-US" sz="2400" kern="1200" spc="60" dirty="0">
                <a:latin typeface="Microsoft JhengHei"/>
                <a:ea typeface="宋体" charset="-122"/>
                <a:cs typeface="Microsoft JhengHei"/>
              </a:rPr>
              <a:t>不可变对象</a:t>
            </a:r>
            <a:endParaRPr lang="en-US" altLang="zh-CN" sz="2400" kern="1200" spc="60" dirty="0">
              <a:latin typeface="Microsoft JhengHei"/>
              <a:ea typeface="宋体" charset="-122"/>
              <a:cs typeface="Microsoft JhengHei"/>
            </a:endParaRPr>
          </a:p>
          <a:p>
            <a:pPr marL="457200" lvl="1">
              <a:spcBef>
                <a:spcPct val="0"/>
              </a:spcBef>
            </a:pPr>
            <a:r>
              <a:rPr lang="zh-CN" altLang="en-US" sz="2000" kern="1200" dirty="0">
                <a:latin typeface="Verdana" pitchFamily="34" charset="0"/>
                <a:ea typeface="宋体" charset="-122"/>
              </a:rPr>
              <a:t>例如：试图将</a:t>
            </a:r>
            <a:r>
              <a:rPr lang="en-US" altLang="zh-CN" sz="2000" kern="1200" dirty="0">
                <a:latin typeface="Verdana" pitchFamily="34" charset="0"/>
                <a:ea typeface="宋体" charset="-122"/>
              </a:rPr>
              <a:t>"Tom"</a:t>
            </a:r>
            <a:r>
              <a:rPr lang="zh-CN" altLang="en-US" sz="2000" kern="1200" dirty="0">
                <a:latin typeface="Verdana" pitchFamily="34" charset="0"/>
                <a:ea typeface="宋体" charset="-122"/>
              </a:rPr>
              <a:t>修改为</a:t>
            </a:r>
            <a:r>
              <a:rPr lang="en-US" altLang="zh-CN" sz="2000" kern="1200" dirty="0">
                <a:latin typeface="Verdana" pitchFamily="34" charset="0"/>
                <a:ea typeface="宋体" charset="-122"/>
              </a:rPr>
              <a:t>"Tim"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4003"/>
            <a:ext cx="82296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5117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3.3.1 </a:t>
            </a:r>
            <a:r>
              <a:rPr lang="zh-CN" alt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</a:t>
            </a: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的操作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57" y="990600"/>
            <a:ext cx="8955739" cy="5078313"/>
          </a:xfrm>
          <a:noFill/>
          <a:ln w="9525"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</a:t>
            </a:r>
            <a:r>
              <a:rPr lang="zh-CN" altLang="en-US" sz="2400" kern="12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17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 </a:t>
            </a:r>
            <a:r>
              <a:rPr lang="zh-CN" altLang="en-US" sz="1700" kern="1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3中，字符串默认使用Unicode</a:t>
            </a:r>
            <a:r>
              <a:rPr lang="zh-CN" altLang="en-US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编码</a:t>
            </a:r>
            <a:r>
              <a:rPr lang="en-US" altLang="zh-CN" sz="1700" kern="12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zh-CN" altLang="en-US" sz="1700" kern="1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dirty="0" err="1"/>
              <a:t>ord</a:t>
            </a:r>
            <a:r>
              <a:rPr lang="en-US" altLang="zh-CN" dirty="0"/>
              <a:t>('a')</a:t>
            </a:r>
            <a:r>
              <a:rPr lang="zh-CN" altLang="en-US" dirty="0"/>
              <a:t>：获取字符的整数表示的</a:t>
            </a:r>
            <a:r>
              <a:rPr lang="en-US" altLang="zh-CN" dirty="0"/>
              <a:t>Unicode</a:t>
            </a:r>
            <a:r>
              <a:rPr lang="zh-CN" altLang="en-US" dirty="0"/>
              <a:t>码</a:t>
            </a:r>
            <a:endParaRPr lang="en-US" altLang="zh-CN" dirty="0"/>
          </a:p>
          <a:p>
            <a:pPr lvl="1"/>
            <a:r>
              <a:rPr lang="en-US" altLang="zh-CN" dirty="0" err="1" smtClean="0"/>
              <a:t>chr</a:t>
            </a:r>
            <a:r>
              <a:rPr lang="en-US" altLang="zh-CN" dirty="0" smtClean="0"/>
              <a:t>(97)</a:t>
            </a:r>
            <a:r>
              <a:rPr lang="zh-CN" altLang="en-US" dirty="0" smtClean="0"/>
              <a:t>：</a:t>
            </a:r>
            <a:r>
              <a:rPr lang="zh-CN" altLang="en-US" dirty="0"/>
              <a:t>把整数表示的</a:t>
            </a:r>
            <a:r>
              <a:rPr lang="en-US" altLang="zh-CN" dirty="0"/>
              <a:t>Unicode</a:t>
            </a:r>
            <a:r>
              <a:rPr lang="zh-CN" altLang="en-US" dirty="0"/>
              <a:t>码转换成对应的字符</a:t>
            </a:r>
            <a:endParaRPr lang="en-US" altLang="zh-CN" dirty="0"/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特殊符号：控制符号，用转义字符表示</a:t>
            </a:r>
            <a:endParaRPr lang="zh-CN" altLang="en-US" sz="2400" kern="12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endParaRPr lang="zh-CN" altLang="en-US" sz="2400" dirty="0" smtClean="0">
              <a:ea typeface="宋体" panose="02010600030101010101" pitchFamily="2" charset="-122"/>
              <a:sym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kern="12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引号符号：单引号用双引号括起来，双引号用单引号括起来</a:t>
            </a:r>
          </a:p>
          <a:p>
            <a:pPr marL="914400" lvl="2" indent="0">
              <a:lnSpc>
                <a:spcPct val="150000"/>
              </a:lnSpc>
              <a:buNone/>
              <a:defRPr/>
            </a:pPr>
            <a:r>
              <a:rPr lang="zh-CN" altLang="en-US" sz="2400" dirty="0" smtClean="0">
                <a:solidFill>
                  <a:srgbClr val="7C7C00"/>
                </a:solidFill>
              </a:rPr>
              <a:t>"</a:t>
            </a:r>
            <a:r>
              <a:rPr lang="en-US" altLang="zh-CN" sz="2400" dirty="0">
                <a:solidFill>
                  <a:srgbClr val="7C7C00"/>
                </a:solidFill>
              </a:rPr>
              <a:t>I'm a student</a:t>
            </a:r>
            <a:r>
              <a:rPr lang="en-US" altLang="zh-CN" sz="2400" dirty="0" smtClean="0">
                <a:solidFill>
                  <a:srgbClr val="7C7C00"/>
                </a:solidFill>
              </a:rPr>
              <a:t>."    </a:t>
            </a:r>
            <a:r>
              <a:rPr lang="zh-CN" altLang="en-US" sz="2400" dirty="0">
                <a:solidFill>
                  <a:srgbClr val="7C7C00"/>
                </a:solidFill>
              </a:rPr>
              <a:t>'</a:t>
            </a:r>
            <a:r>
              <a:rPr lang="en-US" altLang="zh-CN" sz="2400" dirty="0">
                <a:solidFill>
                  <a:srgbClr val="7C7C00"/>
                </a:solidFill>
              </a:rPr>
              <a:t>He said, "OK</a:t>
            </a:r>
            <a:r>
              <a:rPr lang="en-US" altLang="zh-CN" sz="2400" dirty="0" smtClean="0">
                <a:solidFill>
                  <a:srgbClr val="7C7C00"/>
                </a:solidFill>
              </a:rPr>
              <a:t>."'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kern="1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’’</a:t>
            </a:r>
            <a:r>
              <a:rPr lang="zh-CN" altLang="en-US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或</a:t>
            </a:r>
            <a:r>
              <a:rPr lang="en-US" altLang="zh-CN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R’’</a:t>
            </a:r>
            <a:r>
              <a:rPr lang="zh-CN" altLang="en-US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，其中包含的</a:t>
            </a:r>
            <a:r>
              <a:rPr lang="en-US" altLang="zh-CN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\</a:t>
            </a:r>
            <a:r>
              <a:rPr lang="zh-CN" altLang="en-US" sz="24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之后的字符不进行</a:t>
            </a:r>
            <a:r>
              <a:rPr lang="zh-CN" altLang="en-US" sz="2400" kern="1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转义</a:t>
            </a:r>
            <a:endParaRPr lang="zh-CN" altLang="en-US" sz="2400" dirty="0" smtClean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57200" y="2708304"/>
          <a:ext cx="5105400" cy="1482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6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转义字符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转义字符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字符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\’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单引号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换行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\’’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双引号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\r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回车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\\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反斜杠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\t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水平制表符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166052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74921"/>
            <a:ext cx="3316939" cy="8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3600"/>
            <a:ext cx="424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2730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字符编码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131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3.4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内置的字符串处理函数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124744"/>
            <a:ext cx="8668072" cy="4176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2300" marR="19685" indent="-342900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sz="2400" spc="90" dirty="0" smtClean="0">
                <a:latin typeface="Adobe 黑体 Std R"/>
                <a:cs typeface="Adobe 黑体 Std R"/>
              </a:rPr>
              <a:t>凯撒密</a:t>
            </a:r>
            <a:r>
              <a:rPr sz="2400" spc="80" dirty="0" smtClean="0">
                <a:latin typeface="Adobe 黑体 Std R"/>
                <a:cs typeface="Adobe 黑体 Std R"/>
              </a:rPr>
              <a:t>码</a:t>
            </a:r>
            <a:r>
              <a:rPr sz="2400" spc="90" dirty="0" smtClean="0">
                <a:latin typeface="Adobe 黑体 Std R"/>
                <a:cs typeface="Adobe 黑体 Std R"/>
              </a:rPr>
              <a:t>是古罗</a:t>
            </a:r>
            <a:r>
              <a:rPr sz="2400" spc="80" dirty="0" smtClean="0">
                <a:latin typeface="Adobe 黑体 Std R"/>
                <a:cs typeface="Adobe 黑体 Std R"/>
              </a:rPr>
              <a:t>马</a:t>
            </a:r>
            <a:r>
              <a:rPr sz="2400" spc="90" dirty="0" smtClean="0">
                <a:latin typeface="Adobe 黑体 Std R"/>
                <a:cs typeface="Adobe 黑体 Std R"/>
              </a:rPr>
              <a:t>凯撒大</a:t>
            </a:r>
            <a:r>
              <a:rPr sz="2400" spc="80" dirty="0" smtClean="0">
                <a:latin typeface="Adobe 黑体 Std R"/>
                <a:cs typeface="Adobe 黑体 Std R"/>
              </a:rPr>
              <a:t>帝</a:t>
            </a:r>
            <a:r>
              <a:rPr sz="2400" spc="90" dirty="0" smtClean="0">
                <a:latin typeface="Adobe 黑体 Std R"/>
                <a:cs typeface="Adobe 黑体 Std R"/>
              </a:rPr>
              <a:t>用来对</a:t>
            </a:r>
            <a:r>
              <a:rPr sz="2400" spc="80" dirty="0" smtClean="0">
                <a:latin typeface="Adobe 黑体 Std R"/>
                <a:cs typeface="Adobe 黑体 Std R"/>
              </a:rPr>
              <a:t>军</a:t>
            </a:r>
            <a:r>
              <a:rPr sz="2400" spc="90" dirty="0" smtClean="0">
                <a:latin typeface="Adobe 黑体 Std R"/>
                <a:cs typeface="Adobe 黑体 Std R"/>
              </a:rPr>
              <a:t>事情报</a:t>
            </a:r>
            <a:r>
              <a:rPr sz="2400" spc="80" dirty="0" smtClean="0">
                <a:latin typeface="Adobe 黑体 Std R"/>
                <a:cs typeface="Adobe 黑体 Std R"/>
              </a:rPr>
              <a:t>进</a:t>
            </a:r>
            <a:r>
              <a:rPr sz="2400" spc="90" dirty="0" smtClean="0">
                <a:latin typeface="Adobe 黑体 Std R"/>
                <a:cs typeface="Adobe 黑体 Std R"/>
              </a:rPr>
              <a:t>行加密</a:t>
            </a:r>
            <a:r>
              <a:rPr sz="2400" spc="80" dirty="0" smtClean="0">
                <a:latin typeface="Adobe 黑体 Std R"/>
                <a:cs typeface="Adobe 黑体 Std R"/>
              </a:rPr>
              <a:t>的</a:t>
            </a:r>
            <a:r>
              <a:rPr sz="2400" spc="0" dirty="0" smtClean="0">
                <a:latin typeface="Adobe 黑体 Std R"/>
                <a:cs typeface="Adobe 黑体 Std R"/>
              </a:rPr>
              <a:t>算</a:t>
            </a:r>
            <a:r>
              <a:rPr sz="2400" spc="70" dirty="0" smtClean="0">
                <a:latin typeface="Adobe 黑体 Std R"/>
                <a:cs typeface="Adobe 黑体 Std R"/>
              </a:rPr>
              <a:t>法，</a:t>
            </a:r>
            <a:r>
              <a:rPr sz="2400" spc="80" dirty="0" smtClean="0">
                <a:latin typeface="Adobe 黑体 Std R"/>
                <a:cs typeface="Adobe 黑体 Std R"/>
              </a:rPr>
              <a:t>它采</a:t>
            </a:r>
            <a:r>
              <a:rPr sz="2400" spc="70" dirty="0" smtClean="0">
                <a:latin typeface="Adobe 黑体 Std R"/>
                <a:cs typeface="Adobe 黑体 Std R"/>
              </a:rPr>
              <a:t>用了</a:t>
            </a:r>
            <a:r>
              <a:rPr sz="2400" spc="80" dirty="0" smtClean="0">
                <a:latin typeface="Adobe 黑体 Std R"/>
                <a:cs typeface="Adobe 黑体 Std R"/>
              </a:rPr>
              <a:t>替换</a:t>
            </a:r>
            <a:r>
              <a:rPr sz="2400" spc="70" dirty="0" smtClean="0">
                <a:latin typeface="Adobe 黑体 Std R"/>
                <a:cs typeface="Adobe 黑体 Std R"/>
              </a:rPr>
              <a:t>方法</a:t>
            </a:r>
            <a:r>
              <a:rPr sz="2400" spc="80" dirty="0" smtClean="0">
                <a:latin typeface="Adobe 黑体 Std R"/>
                <a:cs typeface="Adobe 黑体 Std R"/>
              </a:rPr>
              <a:t>对信</a:t>
            </a:r>
            <a:r>
              <a:rPr sz="2400" spc="70" dirty="0" smtClean="0">
                <a:latin typeface="Adobe 黑体 Std R"/>
                <a:cs typeface="Adobe 黑体 Std R"/>
              </a:rPr>
              <a:t>息中</a:t>
            </a:r>
            <a:r>
              <a:rPr sz="2400" spc="80" dirty="0" smtClean="0">
                <a:latin typeface="Adobe 黑体 Std R"/>
                <a:cs typeface="Adobe 黑体 Std R"/>
              </a:rPr>
              <a:t>的每</a:t>
            </a:r>
            <a:r>
              <a:rPr sz="2400" spc="70" dirty="0" smtClean="0">
                <a:latin typeface="Adobe 黑体 Std R"/>
                <a:cs typeface="Adobe 黑体 Std R"/>
              </a:rPr>
              <a:t>一个</a:t>
            </a:r>
            <a:r>
              <a:rPr sz="2400" spc="80" dirty="0" smtClean="0">
                <a:latin typeface="Adobe 黑体 Std R"/>
                <a:cs typeface="Adobe 黑体 Std R"/>
              </a:rPr>
              <a:t>英文</a:t>
            </a:r>
            <a:r>
              <a:rPr sz="2400" spc="70" dirty="0" smtClean="0">
                <a:latin typeface="Adobe 黑体 Std R"/>
                <a:cs typeface="Adobe 黑体 Std R"/>
              </a:rPr>
              <a:t>字符</a:t>
            </a:r>
            <a:r>
              <a:rPr sz="2400" spc="80" dirty="0" smtClean="0">
                <a:latin typeface="Adobe 黑体 Std R"/>
                <a:cs typeface="Adobe 黑体 Std R"/>
              </a:rPr>
              <a:t>循环</a:t>
            </a:r>
            <a:r>
              <a:rPr sz="2400" spc="60" dirty="0" smtClean="0">
                <a:latin typeface="Adobe 黑体 Std R"/>
                <a:cs typeface="Adobe 黑体 Std R"/>
              </a:rPr>
              <a:t>替</a:t>
            </a:r>
            <a:r>
              <a:rPr sz="2400" spc="0" dirty="0" smtClean="0">
                <a:latin typeface="Adobe 黑体 Std R"/>
                <a:cs typeface="Adobe 黑体 Std R"/>
              </a:rPr>
              <a:t>换</a:t>
            </a:r>
            <a:r>
              <a:rPr sz="2400" spc="-5" dirty="0" smtClean="0">
                <a:latin typeface="Adobe 黑体 Std R"/>
                <a:cs typeface="Adobe 黑体 Std R"/>
              </a:rPr>
              <a:t>为字母表序列该字符后面第三个字</a:t>
            </a:r>
            <a:r>
              <a:rPr sz="2400" spc="0" dirty="0" smtClean="0">
                <a:latin typeface="Adobe 黑体 Std R"/>
                <a:cs typeface="Adobe 黑体 Std R"/>
              </a:rPr>
              <a:t>符</a:t>
            </a:r>
            <a:r>
              <a:rPr sz="2400" spc="-5" dirty="0" smtClean="0">
                <a:latin typeface="Adobe 黑体 Std R"/>
                <a:cs typeface="Adobe 黑体 Std R"/>
              </a:rPr>
              <a:t>，对应关系如下：</a:t>
            </a:r>
            <a:endParaRPr sz="2400" dirty="0">
              <a:latin typeface="Adobe 黑体 Std R"/>
              <a:cs typeface="Adobe 黑体 Std R"/>
            </a:endParaRPr>
          </a:p>
          <a:p>
            <a:pPr marL="1000125" marR="1908810">
              <a:lnSpc>
                <a:spcPct val="150000"/>
              </a:lnSpc>
              <a:spcBef>
                <a:spcPts val="475"/>
              </a:spcBef>
            </a:pPr>
            <a:r>
              <a:rPr sz="1800" dirty="0" smtClean="0">
                <a:latin typeface="Adobe 黑体 Std R"/>
                <a:cs typeface="Adobe 黑体 Std R"/>
              </a:rPr>
              <a:t>原文：</a:t>
            </a:r>
            <a:r>
              <a:rPr sz="1800" spc="-15" dirty="0" smtClean="0">
                <a:latin typeface="Calibri"/>
                <a:cs typeface="Calibri"/>
              </a:rPr>
              <a:t>A </a:t>
            </a:r>
            <a:r>
              <a:rPr sz="1800" spc="-10" dirty="0" smtClean="0">
                <a:latin typeface="Calibri"/>
                <a:cs typeface="Calibri"/>
              </a:rPr>
              <a:t>B 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D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G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 </a:t>
            </a:r>
            <a:r>
              <a:rPr sz="1800" spc="-10" dirty="0" smtClean="0">
                <a:latin typeface="Calibri"/>
                <a:cs typeface="Calibri"/>
              </a:rPr>
              <a:t>J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K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L 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N O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P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Q </a:t>
            </a:r>
            <a:r>
              <a:rPr sz="1800" spc="-10" dirty="0" smtClean="0">
                <a:latin typeface="Calibri"/>
                <a:cs typeface="Calibri"/>
              </a:rPr>
              <a:t>R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 T </a:t>
            </a:r>
            <a:r>
              <a:rPr sz="1800" spc="-15" dirty="0" smtClean="0">
                <a:latin typeface="Calibri"/>
                <a:cs typeface="Calibri"/>
              </a:rPr>
              <a:t>U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V </a:t>
            </a:r>
            <a:r>
              <a:rPr sz="1800" spc="-20" dirty="0" smtClean="0">
                <a:latin typeface="Calibri"/>
                <a:cs typeface="Calibri"/>
              </a:rPr>
              <a:t>W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Y Z </a:t>
            </a:r>
            <a:endParaRPr lang="en-US" sz="1800" spc="0" dirty="0" smtClean="0">
              <a:latin typeface="Calibri"/>
              <a:cs typeface="Calibri"/>
            </a:endParaRPr>
          </a:p>
          <a:p>
            <a:pPr marL="1000125" marR="1908810">
              <a:lnSpc>
                <a:spcPct val="150000"/>
              </a:lnSpc>
              <a:spcBef>
                <a:spcPts val="475"/>
              </a:spcBef>
            </a:pPr>
            <a:r>
              <a:rPr sz="1800" spc="0" dirty="0" err="1" smtClean="0">
                <a:latin typeface="Adobe 黑体 Std R"/>
                <a:cs typeface="Adobe 黑体 Std R"/>
              </a:rPr>
              <a:t>密文：</a:t>
            </a:r>
            <a:r>
              <a:rPr sz="1800" spc="0" dirty="0" err="1" smtClean="0">
                <a:latin typeface="Calibri"/>
                <a:cs typeface="Calibri"/>
              </a:rPr>
              <a:t>D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E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F </a:t>
            </a:r>
            <a:r>
              <a:rPr sz="1800" spc="-15" dirty="0" smtClean="0">
                <a:latin typeface="Calibri"/>
                <a:cs typeface="Calibri"/>
              </a:rPr>
              <a:t>G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H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I </a:t>
            </a:r>
            <a:r>
              <a:rPr sz="1800" spc="-10" dirty="0" smtClean="0">
                <a:latin typeface="Calibri"/>
                <a:cs typeface="Calibri"/>
              </a:rPr>
              <a:t>J K L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20" dirty="0" smtClean="0">
                <a:latin typeface="Calibri"/>
                <a:cs typeface="Calibri"/>
              </a:rPr>
              <a:t>M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N O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10" dirty="0" smtClean="0">
                <a:latin typeface="Calibri"/>
                <a:cs typeface="Calibri"/>
              </a:rPr>
              <a:t>P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Q </a:t>
            </a:r>
            <a:r>
              <a:rPr sz="1800" spc="-10" dirty="0" smtClean="0">
                <a:latin typeface="Calibri"/>
                <a:cs typeface="Calibri"/>
              </a:rPr>
              <a:t>R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S T </a:t>
            </a:r>
            <a:r>
              <a:rPr sz="1800" spc="-15" dirty="0" smtClean="0">
                <a:latin typeface="Calibri"/>
                <a:cs typeface="Calibri"/>
              </a:rPr>
              <a:t>U</a:t>
            </a:r>
            <a:r>
              <a:rPr sz="1800" spc="10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V </a:t>
            </a:r>
            <a:r>
              <a:rPr sz="1800" spc="-20" dirty="0" smtClean="0">
                <a:latin typeface="Calibri"/>
                <a:cs typeface="Calibri"/>
              </a:rPr>
              <a:t>W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X</a:t>
            </a:r>
            <a:r>
              <a:rPr sz="1800" spc="1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Y Z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15" dirty="0" smtClean="0">
                <a:latin typeface="Calibri"/>
                <a:cs typeface="Calibri"/>
              </a:rPr>
              <a:t>A </a:t>
            </a:r>
            <a:r>
              <a:rPr sz="1800" spc="-10" dirty="0" smtClean="0">
                <a:latin typeface="Calibri"/>
                <a:cs typeface="Calibri"/>
              </a:rPr>
              <a:t>B</a:t>
            </a:r>
            <a:r>
              <a:rPr sz="1800" spc="5" dirty="0" smtClean="0">
                <a:latin typeface="Calibri"/>
                <a:cs typeface="Calibri"/>
              </a:rPr>
              <a:t> </a:t>
            </a:r>
            <a:r>
              <a:rPr sz="1800" spc="0" dirty="0" smtClean="0">
                <a:latin typeface="Calibri"/>
                <a:cs typeface="Calibri"/>
              </a:rPr>
              <a:t>C</a:t>
            </a:r>
            <a:endParaRPr sz="1800" dirty="0">
              <a:latin typeface="Calibri"/>
              <a:cs typeface="Calibri"/>
            </a:endParaRPr>
          </a:p>
          <a:p>
            <a:pPr marL="1000125" marR="3068955">
              <a:lnSpc>
                <a:spcPct val="150000"/>
              </a:lnSpc>
            </a:pPr>
            <a:r>
              <a:rPr sz="1800" dirty="0" err="1" smtClean="0">
                <a:latin typeface="Adobe 黑体 Std R"/>
                <a:cs typeface="Adobe 黑体 Std R"/>
              </a:rPr>
              <a:t>原文字符</a:t>
            </a:r>
            <a:r>
              <a:rPr sz="1800" spc="-20" dirty="0" err="1" smtClean="0">
                <a:latin typeface="Calibri"/>
                <a:cs typeface="Calibri"/>
              </a:rPr>
              <a:t>P</a:t>
            </a:r>
            <a:r>
              <a:rPr sz="1800" spc="0" dirty="0" err="1" smtClean="0">
                <a:latin typeface="Adobe 黑体 Std R"/>
                <a:cs typeface="Adobe 黑体 Std R"/>
              </a:rPr>
              <a:t>，其密文字符</a:t>
            </a:r>
            <a:r>
              <a:rPr sz="1800" spc="0" dirty="0" err="1" smtClean="0">
                <a:latin typeface="Calibri"/>
                <a:cs typeface="Calibri"/>
              </a:rPr>
              <a:t>C</a:t>
            </a:r>
            <a:r>
              <a:rPr sz="1800" spc="0" dirty="0" err="1" smtClean="0">
                <a:latin typeface="Adobe 黑体 Std R"/>
                <a:cs typeface="Adobe 黑体 Std R"/>
              </a:rPr>
              <a:t>满足如下条件</a:t>
            </a:r>
            <a:r>
              <a:rPr sz="1800" spc="0" dirty="0" smtClean="0">
                <a:latin typeface="Adobe 黑体 Std R"/>
                <a:cs typeface="Adobe 黑体 Std R"/>
              </a:rPr>
              <a:t>：</a:t>
            </a:r>
            <a:endParaRPr lang="en-US" sz="1800" spc="0" dirty="0" smtClean="0">
              <a:latin typeface="Adobe 黑体 Std R"/>
              <a:cs typeface="Adobe 黑体 Std R"/>
            </a:endParaRPr>
          </a:p>
          <a:p>
            <a:pPr marL="1000125" marR="3068955">
              <a:lnSpc>
                <a:spcPct val="150000"/>
              </a:lnSpc>
            </a:pPr>
            <a:r>
              <a:rPr sz="1800" spc="0" dirty="0" smtClean="0">
                <a:latin typeface="Adobe 黑体 Std R"/>
                <a:cs typeface="Adobe 黑体 Std R"/>
              </a:rPr>
              <a:t> </a:t>
            </a:r>
            <a:r>
              <a:rPr sz="1800" spc="-405" dirty="0" smtClean="0">
                <a:latin typeface="Arial"/>
                <a:cs typeface="Arial"/>
              </a:rPr>
              <a:t>C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160" dirty="0" smtClean="0">
                <a:latin typeface="Arial"/>
                <a:cs typeface="Arial"/>
              </a:rPr>
              <a:t>=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295" dirty="0" smtClean="0">
                <a:latin typeface="Arial"/>
                <a:cs typeface="Arial"/>
              </a:rPr>
              <a:t>( </a:t>
            </a:r>
            <a:r>
              <a:rPr sz="1800" spc="-100" dirty="0" smtClean="0">
                <a:latin typeface="Arial"/>
                <a:cs typeface="Arial"/>
              </a:rPr>
              <a:t> </a:t>
            </a:r>
            <a:r>
              <a:rPr sz="1800" spc="-315" dirty="0" smtClean="0">
                <a:latin typeface="Arial"/>
                <a:cs typeface="Arial"/>
              </a:rPr>
              <a:t>P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160" dirty="0" smtClean="0">
                <a:latin typeface="Arial"/>
                <a:cs typeface="Arial"/>
              </a:rPr>
              <a:t>+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110" dirty="0" smtClean="0">
                <a:latin typeface="Arial"/>
                <a:cs typeface="Arial"/>
              </a:rPr>
              <a:t>3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295" dirty="0" smtClean="0">
                <a:latin typeface="Arial"/>
                <a:cs typeface="Arial"/>
              </a:rPr>
              <a:t>)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270" dirty="0" smtClean="0">
                <a:latin typeface="Arial"/>
                <a:cs typeface="Arial"/>
              </a:rPr>
              <a:t>mod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110" dirty="0" smtClean="0">
                <a:latin typeface="Arial"/>
                <a:cs typeface="Arial"/>
              </a:rPr>
              <a:t>26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000125">
              <a:lnSpc>
                <a:spcPct val="100000"/>
              </a:lnSpc>
            </a:pPr>
            <a:r>
              <a:rPr sz="1800" dirty="0" smtClean="0">
                <a:latin typeface="Adobe 黑体 Std R"/>
                <a:cs typeface="Adobe 黑体 Std R"/>
              </a:rPr>
              <a:t>解密方法反之，满足：</a:t>
            </a:r>
            <a:endParaRPr sz="1800" dirty="0">
              <a:latin typeface="Adobe 黑体 Std R"/>
              <a:cs typeface="Adobe 黑体 Std R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dirty="0"/>
          </a:p>
          <a:p>
            <a:pPr marL="1000125">
              <a:lnSpc>
                <a:spcPts val="2155"/>
              </a:lnSpc>
            </a:pPr>
            <a:r>
              <a:rPr sz="1800" spc="-300" dirty="0" smtClean="0">
                <a:latin typeface="Arial"/>
                <a:cs typeface="Arial"/>
              </a:rPr>
              <a:t>P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160" dirty="0" smtClean="0">
                <a:latin typeface="Arial"/>
                <a:cs typeface="Arial"/>
              </a:rPr>
              <a:t>=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295" dirty="0" smtClean="0">
                <a:latin typeface="Arial"/>
                <a:cs typeface="Arial"/>
              </a:rPr>
              <a:t>( </a:t>
            </a:r>
            <a:r>
              <a:rPr sz="1800" spc="-100" dirty="0" smtClean="0">
                <a:latin typeface="Arial"/>
                <a:cs typeface="Arial"/>
              </a:rPr>
              <a:t> </a:t>
            </a:r>
            <a:r>
              <a:rPr sz="1800" spc="-405" dirty="0" smtClean="0">
                <a:latin typeface="Arial"/>
                <a:cs typeface="Arial"/>
              </a:rPr>
              <a:t>C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dobe 黑体 Std R"/>
                <a:cs typeface="Adobe 黑体 Std R"/>
              </a:rPr>
              <a:t>– </a:t>
            </a:r>
            <a:r>
              <a:rPr sz="1800" spc="90" dirty="0" smtClean="0">
                <a:latin typeface="Adobe 黑体 Std R"/>
                <a:cs typeface="Adobe 黑体 Std R"/>
              </a:rPr>
              <a:t> </a:t>
            </a:r>
            <a:r>
              <a:rPr sz="1800" spc="-100" dirty="0" smtClean="0">
                <a:latin typeface="Arial"/>
                <a:cs typeface="Arial"/>
              </a:rPr>
              <a:t>3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295" dirty="0" smtClean="0">
                <a:latin typeface="Arial"/>
                <a:cs typeface="Arial"/>
              </a:rPr>
              <a:t>) </a:t>
            </a:r>
            <a:r>
              <a:rPr sz="1800" spc="-105" dirty="0" smtClean="0">
                <a:latin typeface="Arial"/>
                <a:cs typeface="Arial"/>
              </a:rPr>
              <a:t> </a:t>
            </a:r>
            <a:r>
              <a:rPr sz="1800" spc="-295" dirty="0" smtClean="0">
                <a:latin typeface="Arial"/>
                <a:cs typeface="Arial"/>
              </a:rPr>
              <a:t>mo</a:t>
            </a:r>
            <a:r>
              <a:rPr sz="1800" spc="-235" dirty="0" smtClean="0">
                <a:latin typeface="Arial"/>
                <a:cs typeface="Arial"/>
              </a:rPr>
              <a:t>d </a:t>
            </a:r>
            <a:r>
              <a:rPr sz="1800" spc="-105" dirty="0" smtClean="0">
                <a:latin typeface="Arial"/>
                <a:cs typeface="Arial"/>
              </a:rPr>
              <a:t> 26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083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3.4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内置的字符串处理函数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1520" y="4595475"/>
            <a:ext cx="2311400" cy="273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155"/>
              </a:lnSpc>
              <a:buFont typeface="Arial" panose="020B0604020202020204" pitchFamily="34" charset="0"/>
              <a:buChar char="•"/>
            </a:pPr>
            <a:r>
              <a:rPr sz="2400" dirty="0" err="1" smtClean="0">
                <a:solidFill>
                  <a:srgbClr val="0000FF"/>
                </a:solidFill>
                <a:latin typeface="Adobe 黑体 Std R"/>
                <a:cs typeface="Adobe 黑体 Std R"/>
              </a:rPr>
              <a:t>运行结果</a:t>
            </a:r>
            <a:r>
              <a:rPr sz="2400" dirty="0" smtClean="0">
                <a:latin typeface="Adobe 黑体 Std R"/>
                <a:cs typeface="Adobe 黑体 Std R"/>
              </a:rPr>
              <a:t>：</a:t>
            </a:r>
            <a:endParaRPr sz="2400" dirty="0">
              <a:latin typeface="Adobe 黑体 Std R"/>
              <a:cs typeface="Adobe 黑体 Std R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5013176"/>
            <a:ext cx="6912768" cy="57606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556792"/>
            <a:ext cx="8367196" cy="2798440"/>
          </a:xfrm>
          <a:prstGeom prst="rect">
            <a:avLst/>
          </a:prstGeom>
        </p:spPr>
      </p:pic>
      <p:sp>
        <p:nvSpPr>
          <p:cNvPr id="33" name="object 6"/>
          <p:cNvSpPr txBox="1"/>
          <p:nvPr/>
        </p:nvSpPr>
        <p:spPr>
          <a:xfrm>
            <a:off x="251520" y="1137619"/>
            <a:ext cx="6207125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zh-CN" altLang="en-US" sz="2400" dirty="0" smtClean="0">
                <a:solidFill>
                  <a:srgbClr val="0000FF"/>
                </a:solidFill>
                <a:latin typeface="Microsoft JhengHei"/>
                <a:cs typeface="Microsoft JhengHei"/>
              </a:rPr>
              <a:t>示例</a:t>
            </a:r>
            <a:r>
              <a:rPr lang="en-US" altLang="zh-CN" sz="2400" dirty="0" smtClean="0">
                <a:solidFill>
                  <a:srgbClr val="0000FF"/>
                </a:solidFill>
                <a:latin typeface="Microsoft JhengHei"/>
                <a:cs typeface="Microsoft JhengHei"/>
              </a:rPr>
              <a:t>2</a:t>
            </a:r>
            <a:endParaRPr sz="2400" dirty="0">
              <a:solidFill>
                <a:srgbClr val="0000FF"/>
              </a:solidFill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608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763" y="4041775"/>
            <a:ext cx="9155113" cy="1268413"/>
            <a:chOff x="0" y="0"/>
            <a:chExt cx="5768" cy="799"/>
          </a:xfrm>
        </p:grpSpPr>
        <p:pic>
          <p:nvPicPr>
            <p:cNvPr id="5132" name="矩形​​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8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" y="2"/>
              <a:ext cx="576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12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一、数值</a:t>
            </a: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类型</a:t>
            </a:r>
            <a:r>
              <a:rPr lang="zh-CN" altLang="en-US" sz="3600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及操作</a:t>
            </a:r>
            <a:endParaRPr lang="zh-CN" altLang="zh-CN" sz="3600" dirty="0" smtClean="0"/>
          </a:p>
        </p:txBody>
      </p:sp>
      <p:sp>
        <p:nvSpPr>
          <p:cNvPr id="5124" name="矩形​​ 3"/>
          <p:cNvSpPr>
            <a:spLocks noChangeArrowheads="1"/>
          </p:cNvSpPr>
          <p:nvPr/>
        </p:nvSpPr>
        <p:spPr bwMode="auto">
          <a:xfrm>
            <a:off x="755650" y="1968500"/>
            <a:ext cx="3960813" cy="3333750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89000">
                <a:srgbClr val="F2F2F2"/>
              </a:gs>
              <a:gs pos="100000">
                <a:srgbClr val="A6A6A6"/>
              </a:gs>
            </a:gsLst>
            <a:lin ang="5400000"/>
          </a:gradFill>
          <a:ln w="3175">
            <a:solidFill>
              <a:srgbClr val="BFBFB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5125" name="矩形​​ 4"/>
          <p:cNvSpPr>
            <a:spLocks noChangeArrowheads="1"/>
          </p:cNvSpPr>
          <p:nvPr/>
        </p:nvSpPr>
        <p:spPr bwMode="auto">
          <a:xfrm>
            <a:off x="755650" y="1341438"/>
            <a:ext cx="3960813" cy="576262"/>
          </a:xfrm>
          <a:prstGeom prst="rect">
            <a:avLst/>
          </a:prstGeom>
          <a:solidFill>
            <a:srgbClr val="558ED5"/>
          </a:solidFill>
          <a:ln w="25400">
            <a:solidFill>
              <a:srgbClr val="D9D9D9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三种常见数据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1055688" y="2378075"/>
            <a:ext cx="35163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整数类型（</a:t>
            </a:r>
            <a:r>
              <a:rPr lang="en-US" altLang="zh-CN" sz="2400" b="1" dirty="0" err="1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zh-CN" altLang="en-US" sz="2400" b="1" dirty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400" b="1" dirty="0">
              <a:solidFill>
                <a:srgbClr val="3672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浮点数型（</a:t>
            </a:r>
            <a:r>
              <a:rPr lang="en-US" altLang="zh-CN" sz="2400" b="1" dirty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Float)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复数</a:t>
            </a:r>
            <a:r>
              <a:rPr lang="zh-CN" altLang="en-US" sz="2400" b="1" dirty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类型</a:t>
            </a: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400" b="1" dirty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Complex</a:t>
            </a: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7" name="图片 4" descr="http://ui.okbase.net/ui/life/2009/05/8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793875"/>
            <a:ext cx="350996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0166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内置的字符串处理函数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81610" y="1196752"/>
            <a:ext cx="8962390" cy="3675380"/>
          </a:xfrm>
        </p:spPr>
        <p:txBody>
          <a:bodyPr/>
          <a:lstStyle/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大小写转换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填充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、空白和对齐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、查找和替换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33680"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808080"/>
              </a:buClr>
              <a:buSzPct val="60000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拆分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3872" y="3129675"/>
            <a:ext cx="4811964" cy="6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2755" y="2589776"/>
            <a:ext cx="3822045" cy="5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6130" y="1900331"/>
            <a:ext cx="4305870" cy="5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1574" y="1290732"/>
            <a:ext cx="4863826" cy="54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0623"/>
            <a:ext cx="4475303" cy="76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1151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内置的字符串处理函数</a:t>
            </a:r>
          </a:p>
        </p:txBody>
      </p:sp>
      <p:sp>
        <p:nvSpPr>
          <p:cNvPr id="4" name="object 4"/>
          <p:cNvSpPr/>
          <p:nvPr/>
        </p:nvSpPr>
        <p:spPr>
          <a:xfrm>
            <a:off x="681037" y="1124744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726" y="1124744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37" y="1490504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726" y="1490504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037" y="185613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0726" y="185613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037" y="222189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0726" y="222189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037" y="258765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0726" y="258765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037" y="295341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0726" y="295341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037" y="331917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726" y="331917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037" y="3684810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0726" y="3684810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1037" y="4050570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726" y="4050570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037" y="4416330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0726" y="4416330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037" y="4782052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0726" y="4782052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037" y="5147787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0726" y="5147787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037" y="5513521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0726" y="5513521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F3F8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037" y="5879255"/>
            <a:ext cx="3349625" cy="365734"/>
          </a:xfrm>
          <a:custGeom>
            <a:avLst/>
            <a:gdLst/>
            <a:ahLst/>
            <a:cxnLst/>
            <a:rect l="l" t="t" r="r" b="b"/>
            <a:pathLst>
              <a:path w="3349625" h="365734">
                <a:moveTo>
                  <a:pt x="0" y="365734"/>
                </a:moveTo>
                <a:lnTo>
                  <a:pt x="3349625" y="365734"/>
                </a:lnTo>
                <a:lnTo>
                  <a:pt x="33496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0726" y="5879255"/>
            <a:ext cx="3908425" cy="365734"/>
          </a:xfrm>
          <a:custGeom>
            <a:avLst/>
            <a:gdLst/>
            <a:ahLst/>
            <a:cxnLst/>
            <a:rect l="l" t="t" r="r" b="b"/>
            <a:pathLst>
              <a:path w="3908425" h="365734">
                <a:moveTo>
                  <a:pt x="0" y="365734"/>
                </a:moveTo>
                <a:lnTo>
                  <a:pt x="3908425" y="365734"/>
                </a:lnTo>
                <a:lnTo>
                  <a:pt x="3908425" y="0"/>
                </a:lnTo>
                <a:lnTo>
                  <a:pt x="0" y="0"/>
                </a:lnTo>
                <a:lnTo>
                  <a:pt x="0" y="365734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5576" y="1151928"/>
            <a:ext cx="7183575" cy="5029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2420" algn="ctr">
              <a:lnSpc>
                <a:spcPct val="100000"/>
              </a:lnSpc>
              <a:tabLst>
                <a:tab pos="3630295" algn="l"/>
              </a:tabLst>
            </a:pPr>
            <a:r>
              <a:rPr sz="1800" dirty="0" smtClean="0">
                <a:solidFill>
                  <a:srgbClr val="FFFFFF"/>
                </a:solidFill>
                <a:latin typeface="Adobe 繁黑體 Std B"/>
                <a:cs typeface="Adobe 繁黑體 Std B"/>
              </a:rPr>
              <a:t>操作	含义</a:t>
            </a:r>
            <a:endParaRPr sz="1800" dirty="0">
              <a:latin typeface="Adobe 繁黑體 Std B"/>
              <a:cs typeface="Adobe 繁黑體 Std B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R="167640" algn="ctr">
              <a:lnSpc>
                <a:spcPct val="100000"/>
              </a:lnSpc>
              <a:tabLst>
                <a:tab pos="3485515" algn="l"/>
              </a:tabLst>
            </a:pPr>
            <a:r>
              <a:rPr sz="1800" spc="280" dirty="0" smtClean="0">
                <a:latin typeface="Arial"/>
                <a:cs typeface="Arial"/>
              </a:rPr>
              <a:t>+	</a:t>
            </a:r>
            <a:r>
              <a:rPr sz="1800" spc="280" dirty="0" smtClean="0">
                <a:latin typeface="Microsoft JhengHei"/>
                <a:cs typeface="Microsoft JhengHei"/>
              </a:rPr>
              <a:t>连接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R="135890" algn="ctr">
              <a:lnSpc>
                <a:spcPct val="100000"/>
              </a:lnSpc>
              <a:tabLst>
                <a:tab pos="3453129" algn="l"/>
              </a:tabLst>
            </a:pPr>
            <a:r>
              <a:rPr sz="1800" spc="110" dirty="0" smtClean="0">
                <a:latin typeface="Arial"/>
                <a:cs typeface="Arial"/>
              </a:rPr>
              <a:t>*	</a:t>
            </a:r>
            <a:r>
              <a:rPr sz="1800" spc="110" dirty="0" smtClean="0">
                <a:latin typeface="Microsoft JhengHei"/>
                <a:cs typeface="Microsoft JhengHei"/>
              </a:rPr>
              <a:t>重复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1"/>
              </a:spcBef>
            </a:pPr>
            <a:endParaRPr sz="700" dirty="0"/>
          </a:p>
          <a:p>
            <a:pPr marL="596265">
              <a:lnSpc>
                <a:spcPct val="100000"/>
              </a:lnSpc>
              <a:tabLst>
                <a:tab pos="45910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</a:t>
            </a:r>
            <a:r>
              <a:rPr sz="1800" spc="135" dirty="0" smtClean="0">
                <a:latin typeface="Arial"/>
                <a:cs typeface="Arial"/>
              </a:rPr>
              <a:t>tring&gt;[</a:t>
            </a:r>
            <a:r>
              <a:rPr sz="1800" spc="55" dirty="0" smtClean="0">
                <a:latin typeface="Arial"/>
                <a:cs typeface="Arial"/>
              </a:rPr>
              <a:t> </a:t>
            </a:r>
            <a:r>
              <a:rPr sz="1800" spc="100" dirty="0" smtClean="0">
                <a:latin typeface="Arial"/>
                <a:cs typeface="Arial"/>
              </a:rPr>
              <a:t>]	</a:t>
            </a:r>
            <a:r>
              <a:rPr sz="1800" spc="100" dirty="0" smtClean="0">
                <a:latin typeface="Microsoft JhengHei"/>
                <a:cs typeface="Microsoft JhengHei"/>
              </a:rPr>
              <a:t>索引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R="739140" algn="ctr">
              <a:lnSpc>
                <a:spcPct val="100000"/>
              </a:lnSpc>
              <a:tabLst>
                <a:tab pos="4057015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70" dirty="0" smtClean="0">
                <a:latin typeface="Arial"/>
                <a:cs typeface="Arial"/>
              </a:rPr>
              <a:t>g&gt;[</a:t>
            </a:r>
            <a:r>
              <a:rPr sz="1800" spc="55" dirty="0" smtClean="0">
                <a:latin typeface="Arial"/>
                <a:cs typeface="Arial"/>
              </a:rPr>
              <a:t> </a:t>
            </a:r>
            <a:r>
              <a:rPr sz="1800" spc="-70" dirty="0" smtClean="0">
                <a:latin typeface="Arial"/>
                <a:cs typeface="Arial"/>
              </a:rPr>
              <a:t>:</a:t>
            </a:r>
            <a:r>
              <a:rPr sz="1800" spc="30" dirty="0" smtClean="0">
                <a:latin typeface="Arial"/>
                <a:cs typeface="Arial"/>
              </a:rPr>
              <a:t> </a:t>
            </a:r>
            <a:r>
              <a:rPr sz="1800" spc="100" dirty="0" smtClean="0">
                <a:latin typeface="Arial"/>
                <a:cs typeface="Arial"/>
              </a:rPr>
              <a:t>]	</a:t>
            </a:r>
            <a:r>
              <a:rPr sz="1800" spc="100" dirty="0" smtClean="0">
                <a:latin typeface="Microsoft JhengHei"/>
                <a:cs typeface="Microsoft JhengHei"/>
              </a:rPr>
              <a:t>剪切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R="806450" algn="ctr">
              <a:lnSpc>
                <a:spcPct val="100000"/>
              </a:lnSpc>
              <a:tabLst>
                <a:tab pos="4124325" algn="l"/>
              </a:tabLst>
            </a:pPr>
            <a:r>
              <a:rPr sz="1800" spc="90" dirty="0" smtClean="0">
                <a:latin typeface="Arial"/>
                <a:cs typeface="Arial"/>
              </a:rPr>
              <a:t>len(</a:t>
            </a: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-85" dirty="0" smtClean="0">
                <a:latin typeface="Arial"/>
                <a:cs typeface="Arial"/>
              </a:rPr>
              <a:t>s</a:t>
            </a:r>
            <a:r>
              <a:rPr sz="1800" spc="85" dirty="0" smtClean="0">
                <a:latin typeface="Arial"/>
                <a:cs typeface="Arial"/>
              </a:rPr>
              <a:t>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40" dirty="0" smtClean="0">
                <a:latin typeface="Arial"/>
                <a:cs typeface="Arial"/>
              </a:rPr>
              <a:t>g&gt;)	</a:t>
            </a:r>
            <a:r>
              <a:rPr sz="1800" spc="140" dirty="0" smtClean="0">
                <a:latin typeface="Microsoft JhengHei"/>
                <a:cs typeface="Microsoft JhengHei"/>
              </a:rPr>
              <a:t>长度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R="307975" algn="ctr">
              <a:lnSpc>
                <a:spcPct val="100000"/>
              </a:lnSpc>
              <a:tabLst>
                <a:tab pos="36258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10" dirty="0" smtClean="0">
                <a:latin typeface="Arial"/>
                <a:cs typeface="Arial"/>
              </a:rPr>
              <a:t>g&gt;.</a:t>
            </a:r>
            <a:r>
              <a:rPr sz="1800" spc="120" dirty="0" smtClean="0">
                <a:latin typeface="Arial"/>
                <a:cs typeface="Arial"/>
              </a:rPr>
              <a:t>u</a:t>
            </a:r>
            <a:r>
              <a:rPr sz="1800" spc="60" dirty="0" smtClean="0">
                <a:latin typeface="Arial"/>
                <a:cs typeface="Arial"/>
              </a:rPr>
              <a:t>pper()	</a:t>
            </a:r>
            <a:r>
              <a:rPr sz="1800" spc="60" dirty="0" smtClean="0">
                <a:latin typeface="Microsoft JhengHei"/>
                <a:cs typeface="Microsoft JhengHei"/>
              </a:rPr>
              <a:t>字符串中字母大写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R="283845" algn="ctr">
              <a:lnSpc>
                <a:spcPct val="100000"/>
              </a:lnSpc>
              <a:tabLst>
                <a:tab pos="360172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00" dirty="0" smtClean="0">
                <a:latin typeface="Arial"/>
                <a:cs typeface="Arial"/>
              </a:rPr>
              <a:t>g&gt;.l</a:t>
            </a:r>
            <a:r>
              <a:rPr sz="1800" spc="130" dirty="0" smtClean="0">
                <a:latin typeface="Arial"/>
                <a:cs typeface="Arial"/>
              </a:rPr>
              <a:t>o</a:t>
            </a:r>
            <a:r>
              <a:rPr sz="1800" spc="95" dirty="0" smtClean="0">
                <a:latin typeface="Arial"/>
                <a:cs typeface="Arial"/>
              </a:rPr>
              <a:t>w</a:t>
            </a:r>
            <a:r>
              <a:rPr sz="1800" spc="40" dirty="0" smtClean="0">
                <a:latin typeface="Arial"/>
                <a:cs typeface="Arial"/>
              </a:rPr>
              <a:t>er</a:t>
            </a:r>
            <a:r>
              <a:rPr sz="1800" spc="20" dirty="0" smtClean="0">
                <a:latin typeface="Arial"/>
                <a:cs typeface="Arial"/>
              </a:rPr>
              <a:t>(</a:t>
            </a:r>
            <a:r>
              <a:rPr sz="1800" spc="0" dirty="0" smtClean="0">
                <a:latin typeface="Arial"/>
                <a:cs typeface="Arial"/>
              </a:rPr>
              <a:t>)	</a:t>
            </a:r>
            <a:r>
              <a:rPr sz="1800" spc="0" dirty="0" smtClean="0">
                <a:latin typeface="Microsoft JhengHei"/>
                <a:cs typeface="Microsoft JhengHei"/>
              </a:rPr>
              <a:t>字符串中字母小写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361315">
              <a:lnSpc>
                <a:spcPct val="100000"/>
              </a:lnSpc>
              <a:tabLst>
                <a:tab pos="35623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65" dirty="0" smtClean="0">
                <a:latin typeface="Arial"/>
                <a:cs typeface="Arial"/>
              </a:rPr>
              <a:t>g&gt;.</a:t>
            </a:r>
            <a:r>
              <a:rPr sz="1800" spc="60" dirty="0" smtClean="0">
                <a:latin typeface="Arial"/>
                <a:cs typeface="Arial"/>
              </a:rPr>
              <a:t>s</a:t>
            </a:r>
            <a:r>
              <a:rPr sz="1800" spc="80" dirty="0" smtClean="0">
                <a:latin typeface="Arial"/>
                <a:cs typeface="Arial"/>
              </a:rPr>
              <a:t>trip()	</a:t>
            </a:r>
            <a:r>
              <a:rPr sz="1800" spc="80" dirty="0" smtClean="0">
                <a:latin typeface="Microsoft JhengHei"/>
                <a:cs typeface="Microsoft JhengHei"/>
              </a:rPr>
              <a:t>去两边空格及去指定字符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375285">
              <a:lnSpc>
                <a:spcPct val="100000"/>
              </a:lnSpc>
              <a:tabLst>
                <a:tab pos="3333115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0" dirty="0" smtClean="0">
                <a:latin typeface="Arial"/>
                <a:cs typeface="Arial"/>
              </a:rPr>
              <a:t>s</a:t>
            </a:r>
            <a:r>
              <a:rPr sz="1800" spc="85" dirty="0" smtClean="0">
                <a:latin typeface="Arial"/>
                <a:cs typeface="Arial"/>
              </a:rPr>
              <a:t>tri</a:t>
            </a:r>
            <a:r>
              <a:rPr sz="1800" spc="155" dirty="0" smtClean="0">
                <a:latin typeface="Arial"/>
                <a:cs typeface="Arial"/>
              </a:rPr>
              <a:t>n</a:t>
            </a:r>
            <a:r>
              <a:rPr sz="1800" spc="210" dirty="0" smtClean="0">
                <a:latin typeface="Arial"/>
                <a:cs typeface="Arial"/>
              </a:rPr>
              <a:t>g&gt;</a:t>
            </a:r>
            <a:r>
              <a:rPr sz="1800" spc="-50" dirty="0" smtClean="0">
                <a:latin typeface="Arial"/>
                <a:cs typeface="Arial"/>
              </a:rPr>
              <a:t>.</a:t>
            </a:r>
            <a:r>
              <a:rPr sz="1800" spc="-100" dirty="0" smtClean="0">
                <a:latin typeface="Arial"/>
                <a:cs typeface="Arial"/>
              </a:rPr>
              <a:t>s</a:t>
            </a:r>
            <a:r>
              <a:rPr sz="1800" spc="75" dirty="0" smtClean="0">
                <a:latin typeface="Arial"/>
                <a:cs typeface="Arial"/>
              </a:rPr>
              <a:t>plit()	</a:t>
            </a:r>
            <a:r>
              <a:rPr sz="1800" spc="75" dirty="0" smtClean="0">
                <a:latin typeface="Microsoft JhengHei"/>
                <a:cs typeface="Microsoft JhengHei"/>
              </a:rPr>
              <a:t>按指定字符分割字符串为数组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22"/>
              </a:spcBef>
            </a:pPr>
            <a:endParaRPr sz="700" dirty="0"/>
          </a:p>
          <a:p>
            <a:pPr marL="401320">
              <a:lnSpc>
                <a:spcPct val="100000"/>
              </a:lnSpc>
              <a:tabLst>
                <a:tab pos="37909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</a:t>
            </a:r>
            <a:r>
              <a:rPr sz="1800" spc="114" dirty="0" smtClean="0">
                <a:latin typeface="Arial"/>
                <a:cs typeface="Arial"/>
              </a:rPr>
              <a:t>tring&gt;.</a:t>
            </a:r>
            <a:r>
              <a:rPr sz="1800" spc="55" dirty="0" smtClean="0">
                <a:latin typeface="Arial"/>
                <a:cs typeface="Arial"/>
              </a:rPr>
              <a:t>j</a:t>
            </a:r>
            <a:r>
              <a:rPr sz="1800" spc="60" dirty="0" smtClean="0">
                <a:latin typeface="Arial"/>
                <a:cs typeface="Arial"/>
              </a:rPr>
              <a:t>oin()	</a:t>
            </a:r>
            <a:r>
              <a:rPr sz="1800" spc="60" dirty="0" smtClean="0">
                <a:latin typeface="Microsoft JhengHei"/>
                <a:cs typeface="Microsoft JhengHei"/>
              </a:rPr>
              <a:t>连接两个字符串序列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L="390525">
              <a:lnSpc>
                <a:spcPct val="100000"/>
              </a:lnSpc>
              <a:tabLst>
                <a:tab pos="40195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35" dirty="0" smtClean="0">
                <a:latin typeface="Arial"/>
                <a:cs typeface="Arial"/>
              </a:rPr>
              <a:t>g&gt;.</a:t>
            </a:r>
            <a:r>
              <a:rPr sz="1800" spc="75" dirty="0" smtClean="0">
                <a:latin typeface="Arial"/>
                <a:cs typeface="Arial"/>
              </a:rPr>
              <a:t>f</a:t>
            </a:r>
            <a:r>
              <a:rPr sz="1800" spc="60" dirty="0" smtClean="0">
                <a:latin typeface="Arial"/>
                <a:cs typeface="Arial"/>
              </a:rPr>
              <a:t>ind()	</a:t>
            </a:r>
            <a:r>
              <a:rPr sz="1800" spc="60" dirty="0" smtClean="0">
                <a:latin typeface="Microsoft JhengHei"/>
                <a:cs typeface="Microsoft JhengHei"/>
              </a:rPr>
              <a:t>搜索指定字符串</a:t>
            </a:r>
            <a:endParaRPr sz="1800" dirty="0">
              <a:latin typeface="Microsoft JhengHei"/>
              <a:cs typeface="Microsoft JhengHei"/>
            </a:endParaRPr>
          </a:p>
          <a:p>
            <a:pPr marL="12700" marR="930275" indent="196215">
              <a:lnSpc>
                <a:spcPct val="133300"/>
              </a:lnSpc>
              <a:tabLst>
                <a:tab pos="4248150" algn="l"/>
              </a:tabLst>
            </a:pPr>
            <a:r>
              <a:rPr sz="1800" spc="114" dirty="0" smtClean="0">
                <a:latin typeface="Arial"/>
                <a:cs typeface="Arial"/>
              </a:rPr>
              <a:t>&lt;</a:t>
            </a:r>
            <a:r>
              <a:rPr sz="1800" spc="85" dirty="0" smtClean="0">
                <a:latin typeface="Arial"/>
                <a:cs typeface="Arial"/>
              </a:rPr>
              <a:t>stri</a:t>
            </a:r>
            <a:r>
              <a:rPr sz="1800" spc="160" dirty="0" smtClean="0">
                <a:latin typeface="Arial"/>
                <a:cs typeface="Arial"/>
              </a:rPr>
              <a:t>n</a:t>
            </a:r>
            <a:r>
              <a:rPr sz="1800" spc="114" dirty="0" smtClean="0">
                <a:latin typeface="Arial"/>
                <a:cs typeface="Arial"/>
              </a:rPr>
              <a:t>g&gt;.</a:t>
            </a:r>
            <a:r>
              <a:rPr sz="1800" spc="45" dirty="0" smtClean="0">
                <a:latin typeface="Arial"/>
                <a:cs typeface="Arial"/>
              </a:rPr>
              <a:t>r</a:t>
            </a:r>
            <a:r>
              <a:rPr sz="1800" spc="30" dirty="0" smtClean="0">
                <a:latin typeface="Arial"/>
                <a:cs typeface="Arial"/>
              </a:rPr>
              <a:t>eplace()	</a:t>
            </a:r>
            <a:r>
              <a:rPr sz="1800" spc="30" dirty="0" err="1" smtClean="0">
                <a:latin typeface="Microsoft JhengHei"/>
                <a:cs typeface="Microsoft JhengHei"/>
              </a:rPr>
              <a:t>字符串替换</a:t>
            </a:r>
            <a:endParaRPr lang="en-US" sz="1800" spc="30" dirty="0" smtClean="0">
              <a:latin typeface="Microsoft JhengHei"/>
              <a:cs typeface="Microsoft JhengHei"/>
            </a:endParaRPr>
          </a:p>
          <a:p>
            <a:pPr marL="12700" marR="930275" indent="196215">
              <a:lnSpc>
                <a:spcPct val="133300"/>
              </a:lnSpc>
              <a:tabLst>
                <a:tab pos="4248150" algn="l"/>
              </a:tabLst>
            </a:pPr>
            <a:r>
              <a:rPr sz="1800" spc="30" dirty="0" smtClean="0">
                <a:latin typeface="Microsoft JhengHei"/>
                <a:cs typeface="Microsoft JhengHei"/>
              </a:rPr>
              <a:t> </a:t>
            </a:r>
            <a:r>
              <a:rPr sz="1800" spc="110" dirty="0" smtClean="0">
                <a:latin typeface="Arial"/>
                <a:cs typeface="Arial"/>
              </a:rPr>
              <a:t>for</a:t>
            </a:r>
            <a:r>
              <a:rPr sz="1800" spc="40" dirty="0" smtClean="0">
                <a:latin typeface="Arial"/>
                <a:cs typeface="Arial"/>
              </a:rPr>
              <a:t> </a:t>
            </a:r>
            <a:r>
              <a:rPr sz="1800" spc="165" dirty="0" smtClean="0">
                <a:latin typeface="Arial"/>
                <a:cs typeface="Arial"/>
              </a:rPr>
              <a:t>&lt;</a:t>
            </a:r>
            <a:r>
              <a:rPr sz="1800" spc="100" dirty="0" err="1" smtClean="0">
                <a:latin typeface="Arial"/>
                <a:cs typeface="Arial"/>
              </a:rPr>
              <a:t>v</a:t>
            </a:r>
            <a:r>
              <a:rPr sz="1800" spc="110" dirty="0" err="1" smtClean="0">
                <a:latin typeface="Arial"/>
                <a:cs typeface="Arial"/>
              </a:rPr>
              <a:t>ar</a:t>
            </a:r>
            <a:r>
              <a:rPr sz="1800" spc="110" dirty="0" smtClean="0">
                <a:latin typeface="Arial"/>
                <a:cs typeface="Arial"/>
              </a:rPr>
              <a:t>&gt;</a:t>
            </a:r>
            <a:r>
              <a:rPr sz="1800" spc="55" dirty="0" smtClean="0">
                <a:latin typeface="Arial"/>
                <a:cs typeface="Arial"/>
              </a:rPr>
              <a:t> </a:t>
            </a:r>
            <a:r>
              <a:rPr sz="1800" spc="90" dirty="0" smtClean="0">
                <a:latin typeface="Arial"/>
                <a:cs typeface="Arial"/>
              </a:rPr>
              <a:t>in</a:t>
            </a:r>
            <a:r>
              <a:rPr sz="1800" spc="30" dirty="0" smtClean="0">
                <a:latin typeface="Arial"/>
                <a:cs typeface="Arial"/>
              </a:rPr>
              <a:t> </a:t>
            </a:r>
            <a:r>
              <a:rPr sz="1800" spc="120" dirty="0" smtClean="0">
                <a:latin typeface="Arial"/>
                <a:cs typeface="Arial"/>
              </a:rPr>
              <a:t>&lt;st</a:t>
            </a:r>
            <a:r>
              <a:rPr sz="1800" spc="75" dirty="0" smtClean="0">
                <a:latin typeface="Arial"/>
                <a:cs typeface="Arial"/>
              </a:rPr>
              <a:t>r</a:t>
            </a:r>
            <a:r>
              <a:rPr sz="1800" spc="155" dirty="0" smtClean="0">
                <a:latin typeface="Arial"/>
                <a:cs typeface="Arial"/>
              </a:rPr>
              <a:t>ing&gt;	</a:t>
            </a:r>
            <a:r>
              <a:rPr sz="1800" spc="155" dirty="0" smtClean="0">
                <a:latin typeface="Microsoft JhengHei"/>
                <a:cs typeface="Microsoft JhengHei"/>
              </a:rPr>
              <a:t>字符串迭代</a:t>
            </a:r>
            <a:endParaRPr sz="1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98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内置的字符串处理方法</a:t>
            </a:r>
          </a:p>
        </p:txBody>
      </p:sp>
      <p:sp>
        <p:nvSpPr>
          <p:cNvPr id="6" name="object 6"/>
          <p:cNvSpPr/>
          <p:nvPr/>
        </p:nvSpPr>
        <p:spPr>
          <a:xfrm>
            <a:off x="1763776" y="1895462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2101" y="1895462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776" y="2124062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101" y="2124062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3776" y="2352662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2101" y="2352662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776" y="2581389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2101" y="2581389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3776" y="2809976"/>
            <a:ext cx="1838325" cy="274345"/>
          </a:xfrm>
          <a:custGeom>
            <a:avLst/>
            <a:gdLst/>
            <a:ahLst/>
            <a:cxnLst/>
            <a:rect l="l" t="t" r="r" b="b"/>
            <a:pathLst>
              <a:path w="1838325" h="274345">
                <a:moveTo>
                  <a:pt x="0" y="274345"/>
                </a:moveTo>
                <a:lnTo>
                  <a:pt x="1838325" y="274345"/>
                </a:lnTo>
                <a:lnTo>
                  <a:pt x="1838325" y="0"/>
                </a:lnTo>
                <a:lnTo>
                  <a:pt x="0" y="0"/>
                </a:lnTo>
                <a:lnTo>
                  <a:pt x="0" y="274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101" y="2809976"/>
            <a:ext cx="3357499" cy="274345"/>
          </a:xfrm>
          <a:custGeom>
            <a:avLst/>
            <a:gdLst/>
            <a:ahLst/>
            <a:cxnLst/>
            <a:rect l="l" t="t" r="r" b="b"/>
            <a:pathLst>
              <a:path w="3357499" h="274345">
                <a:moveTo>
                  <a:pt x="0" y="274345"/>
                </a:moveTo>
                <a:lnTo>
                  <a:pt x="3357499" y="274345"/>
                </a:lnTo>
                <a:lnTo>
                  <a:pt x="3357499" y="0"/>
                </a:lnTo>
                <a:lnTo>
                  <a:pt x="0" y="0"/>
                </a:lnTo>
                <a:lnTo>
                  <a:pt x="0" y="274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3776" y="3084309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2101" y="3084309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3776" y="3312909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2101" y="3312909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63776" y="3541509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2101" y="3541509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3776" y="3770109"/>
            <a:ext cx="1838325" cy="257187"/>
          </a:xfrm>
          <a:custGeom>
            <a:avLst/>
            <a:gdLst/>
            <a:ahLst/>
            <a:cxnLst/>
            <a:rect l="l" t="t" r="r" b="b"/>
            <a:pathLst>
              <a:path w="1838325" h="257187">
                <a:moveTo>
                  <a:pt x="0" y="257187"/>
                </a:moveTo>
                <a:lnTo>
                  <a:pt x="1838325" y="257187"/>
                </a:lnTo>
                <a:lnTo>
                  <a:pt x="1838325" y="0"/>
                </a:lnTo>
                <a:lnTo>
                  <a:pt x="0" y="0"/>
                </a:lnTo>
                <a:lnTo>
                  <a:pt x="0" y="2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2101" y="3770109"/>
            <a:ext cx="3357499" cy="257187"/>
          </a:xfrm>
          <a:custGeom>
            <a:avLst/>
            <a:gdLst/>
            <a:ahLst/>
            <a:cxnLst/>
            <a:rect l="l" t="t" r="r" b="b"/>
            <a:pathLst>
              <a:path w="3357499" h="257187">
                <a:moveTo>
                  <a:pt x="0" y="257187"/>
                </a:moveTo>
                <a:lnTo>
                  <a:pt x="3357499" y="257187"/>
                </a:lnTo>
                <a:lnTo>
                  <a:pt x="3357499" y="0"/>
                </a:lnTo>
                <a:lnTo>
                  <a:pt x="0" y="0"/>
                </a:lnTo>
                <a:lnTo>
                  <a:pt x="0" y="2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3776" y="4027284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2101" y="4027284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3776" y="4255998"/>
            <a:ext cx="1838325" cy="457225"/>
          </a:xfrm>
          <a:custGeom>
            <a:avLst/>
            <a:gdLst/>
            <a:ahLst/>
            <a:cxnLst/>
            <a:rect l="l" t="t" r="r" b="b"/>
            <a:pathLst>
              <a:path w="1838325" h="457225">
                <a:moveTo>
                  <a:pt x="0" y="457225"/>
                </a:moveTo>
                <a:lnTo>
                  <a:pt x="1838325" y="457225"/>
                </a:lnTo>
                <a:lnTo>
                  <a:pt x="1838325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2101" y="4255998"/>
            <a:ext cx="3357499" cy="457225"/>
          </a:xfrm>
          <a:custGeom>
            <a:avLst/>
            <a:gdLst/>
            <a:ahLst/>
            <a:cxnLst/>
            <a:rect l="l" t="t" r="r" b="b"/>
            <a:pathLst>
              <a:path w="3357499" h="457225">
                <a:moveTo>
                  <a:pt x="0" y="457225"/>
                </a:moveTo>
                <a:lnTo>
                  <a:pt x="3357499" y="457225"/>
                </a:lnTo>
                <a:lnTo>
                  <a:pt x="3357499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3776" y="4713211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2101" y="4713211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3776" y="4941798"/>
            <a:ext cx="1838325" cy="457225"/>
          </a:xfrm>
          <a:custGeom>
            <a:avLst/>
            <a:gdLst/>
            <a:ahLst/>
            <a:cxnLst/>
            <a:rect l="l" t="t" r="r" b="b"/>
            <a:pathLst>
              <a:path w="1838325" h="457225">
                <a:moveTo>
                  <a:pt x="0" y="457225"/>
                </a:moveTo>
                <a:lnTo>
                  <a:pt x="1838325" y="457225"/>
                </a:lnTo>
                <a:lnTo>
                  <a:pt x="1838325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2101" y="4941798"/>
            <a:ext cx="3357499" cy="457225"/>
          </a:xfrm>
          <a:custGeom>
            <a:avLst/>
            <a:gdLst/>
            <a:ahLst/>
            <a:cxnLst/>
            <a:rect l="l" t="t" r="r" b="b"/>
            <a:pathLst>
              <a:path w="3357499" h="457225">
                <a:moveTo>
                  <a:pt x="0" y="457225"/>
                </a:moveTo>
                <a:lnTo>
                  <a:pt x="3357499" y="457225"/>
                </a:lnTo>
                <a:lnTo>
                  <a:pt x="3357499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3776" y="5399036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2101" y="5399036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3776" y="5627649"/>
            <a:ext cx="1838325" cy="228612"/>
          </a:xfrm>
          <a:custGeom>
            <a:avLst/>
            <a:gdLst/>
            <a:ahLst/>
            <a:cxnLst/>
            <a:rect l="l" t="t" r="r" b="b"/>
            <a:pathLst>
              <a:path w="1838325" h="228612">
                <a:moveTo>
                  <a:pt x="0" y="228612"/>
                </a:moveTo>
                <a:lnTo>
                  <a:pt x="1838325" y="228612"/>
                </a:lnTo>
                <a:lnTo>
                  <a:pt x="1838325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2101" y="5627649"/>
            <a:ext cx="3357499" cy="228612"/>
          </a:xfrm>
          <a:custGeom>
            <a:avLst/>
            <a:gdLst/>
            <a:ahLst/>
            <a:cxnLst/>
            <a:rect l="l" t="t" r="r" b="b"/>
            <a:pathLst>
              <a:path w="3357499" h="228612">
                <a:moveTo>
                  <a:pt x="0" y="228612"/>
                </a:moveTo>
                <a:lnTo>
                  <a:pt x="3357499" y="228612"/>
                </a:lnTo>
                <a:lnTo>
                  <a:pt x="3357499" y="0"/>
                </a:lnTo>
                <a:lnTo>
                  <a:pt x="0" y="0"/>
                </a:lnTo>
                <a:lnTo>
                  <a:pt x="0" y="228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3776" y="5856261"/>
            <a:ext cx="1838325" cy="457225"/>
          </a:xfrm>
          <a:custGeom>
            <a:avLst/>
            <a:gdLst/>
            <a:ahLst/>
            <a:cxnLst/>
            <a:rect l="l" t="t" r="r" b="b"/>
            <a:pathLst>
              <a:path w="1838325" h="457225">
                <a:moveTo>
                  <a:pt x="0" y="457225"/>
                </a:moveTo>
                <a:lnTo>
                  <a:pt x="1838325" y="457225"/>
                </a:lnTo>
                <a:lnTo>
                  <a:pt x="1838325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2101" y="5856261"/>
            <a:ext cx="3357499" cy="457225"/>
          </a:xfrm>
          <a:custGeom>
            <a:avLst/>
            <a:gdLst/>
            <a:ahLst/>
            <a:cxnLst/>
            <a:rect l="l" t="t" r="r" b="b"/>
            <a:pathLst>
              <a:path w="3357499" h="457225">
                <a:moveTo>
                  <a:pt x="0" y="457225"/>
                </a:moveTo>
                <a:lnTo>
                  <a:pt x="3357499" y="457225"/>
                </a:lnTo>
                <a:lnTo>
                  <a:pt x="3357499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/>
          </p:nvPr>
        </p:nvGraphicFramePr>
        <p:xfrm>
          <a:off x="152400" y="1017586"/>
          <a:ext cx="8853488" cy="5511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1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261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方法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描述</a:t>
                      </a:r>
                      <a:endParaRPr sz="16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tr.lo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返回字符串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的副本，全部字符小写</a:t>
                      </a:r>
                      <a:endParaRPr sz="16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返回字符串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的副本，全部字符大写</a:t>
                      </a:r>
                      <a:endParaRPr sz="160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tr.i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当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所有字符都是小写时，返回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否则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394"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tr.i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le()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当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所有字符都是可打印的，返回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，否则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alse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314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Calibri"/>
                          <a:cs typeface="Calibri"/>
                        </a:rPr>
                        <a:t>isnumeri</a:t>
                      </a:r>
                      <a:r>
                        <a:rPr sz="1600" spc="-5" dirty="0" smtClean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0" dirty="0" smtClean="0">
                          <a:latin typeface="Calibri"/>
                          <a:cs typeface="Calibri"/>
                        </a:rPr>
                        <a:t>()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当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所有字符都是字符时，返回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否则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tr.i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ace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当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所有字符都是空格，返回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否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则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Fal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tr.e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uffi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[,s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art[,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d]])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tart: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d]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 smtClean="0">
                          <a:latin typeface="Adobe 黑体 Std R"/>
                          <a:cs typeface="Adobe 黑体 Std R"/>
                        </a:rPr>
                        <a:t>以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uff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5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5" dirty="0" smtClean="0">
                          <a:latin typeface="Adobe 黑体 Std R"/>
                          <a:cs typeface="Adobe 黑体 Std R"/>
                        </a:rPr>
                        <a:t>结尾返回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ru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5" dirty="0" smtClean="0">
                          <a:latin typeface="Adobe 黑体 Std R"/>
                          <a:cs typeface="Adobe 黑体 Std R"/>
                        </a:rPr>
                        <a:t>否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则</a:t>
                      </a:r>
                      <a:r>
                        <a:rPr sz="1600" spc="-5" dirty="0" smtClean="0">
                          <a:latin typeface="Adobe 黑体 Std R"/>
                          <a:cs typeface="Adobe 黑体 Std R"/>
                        </a:rPr>
                        <a:t>返回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tart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[, 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t[, 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]])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tr[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tart: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以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uff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开始返回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ue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否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则返回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alse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294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lit(se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=N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xs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lit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返回一个列表，由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根据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被分割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的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部分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构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成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t(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[,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tart[,e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]])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tr[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tart:</a:t>
                      </a:r>
                      <a:r>
                        <a:rPr sz="16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d]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中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子串出现的次数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8065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tr.re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lace(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ld,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[,</a:t>
                      </a:r>
                      <a:r>
                        <a:rPr sz="16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spc="55" dirty="0" smtClean="0">
                          <a:latin typeface="Adobe 黑体 Std R"/>
                          <a:cs typeface="Adobe 黑体 Std R"/>
                        </a:rPr>
                        <a:t>返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回字符</a:t>
                      </a:r>
                      <a:r>
                        <a:rPr sz="1600" spc="65" dirty="0" smtClean="0">
                          <a:latin typeface="Adobe 黑体 Std R"/>
                          <a:cs typeface="Adobe 黑体 Std R"/>
                        </a:rPr>
                        <a:t>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7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的副</a:t>
                      </a:r>
                      <a:r>
                        <a:rPr sz="1600" spc="60" dirty="0" smtClean="0">
                          <a:latin typeface="Adobe 黑体 Std R"/>
                          <a:cs typeface="Adobe 黑体 Std R"/>
                        </a:rPr>
                        <a:t>本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，所</a:t>
                      </a:r>
                      <a:r>
                        <a:rPr sz="1600" spc="60" dirty="0" smtClean="0">
                          <a:latin typeface="Adobe 黑体 Std R"/>
                          <a:cs typeface="Adobe 黑体 Std R"/>
                        </a:rPr>
                        <a:t>有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6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子</a:t>
                      </a:r>
                      <a:r>
                        <a:rPr sz="1600" spc="55" dirty="0" smtClean="0">
                          <a:latin typeface="Adobe 黑体 Std R"/>
                          <a:cs typeface="Adobe 黑体 Std R"/>
                        </a:rPr>
                        <a:t>串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被替换</a:t>
                      </a:r>
                      <a:r>
                        <a:rPr sz="1600" spc="65" dirty="0" smtClean="0">
                          <a:latin typeface="Adobe 黑体 Std R"/>
                          <a:cs typeface="Adobe 黑体 Std R"/>
                        </a:rPr>
                        <a:t>为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2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0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7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60" dirty="0" smtClean="0">
                          <a:latin typeface="Adobe 黑体 Std R"/>
                          <a:cs typeface="Adobe 黑体 Std R"/>
                        </a:rPr>
                        <a:t>如果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  <a:p>
                      <a:pPr>
                        <a:lnSpc>
                          <a:spcPts val="600"/>
                        </a:lnSpc>
                      </a:pPr>
                      <a:endParaRPr sz="1600" dirty="0"/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给出，则前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次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出现被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替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换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0261"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tr.ce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ter(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idt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[,</a:t>
                      </a:r>
                      <a:r>
                        <a:rPr sz="1600" spc="6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illc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字符串居中函数，详见函数定义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80523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trip([c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])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marR="67945">
                        <a:lnSpc>
                          <a:spcPct val="150000"/>
                        </a:lnSpc>
                      </a:pP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返回字符</a:t>
                      </a:r>
                      <a:r>
                        <a:rPr sz="1600" spc="20" dirty="0" smtClean="0">
                          <a:latin typeface="Adobe 黑体 Std R"/>
                          <a:cs typeface="Adobe 黑体 Std R"/>
                        </a:rPr>
                        <a:t>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的副本</a:t>
                      </a:r>
                      <a:r>
                        <a:rPr sz="1600" spc="2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在</a:t>
                      </a:r>
                      <a:r>
                        <a:rPr sz="1600" spc="20" dirty="0" smtClean="0">
                          <a:latin typeface="Adobe 黑体 Std R"/>
                          <a:cs typeface="Adobe 黑体 Std R"/>
                        </a:rPr>
                        <a:t>其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左侧和右侧</a:t>
                      </a:r>
                      <a:r>
                        <a:rPr sz="1600" spc="20" dirty="0" smtClean="0">
                          <a:latin typeface="Adobe 黑体 Std R"/>
                          <a:cs typeface="Adobe 黑体 Std R"/>
                        </a:rPr>
                        <a:t>去掉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中列</a:t>
                      </a:r>
                      <a:r>
                        <a:rPr sz="1600" spc="20" dirty="0" smtClean="0">
                          <a:latin typeface="Adobe 黑体 Std R"/>
                          <a:cs typeface="Adobe 黑体 Std R"/>
                        </a:rPr>
                        <a:t>出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的 字符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0288"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tr.z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ill(</a:t>
                      </a:r>
                      <a:r>
                        <a:rPr sz="1600" spc="-2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idt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返回字符串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的副本，长度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为</a:t>
                      </a:r>
                      <a:r>
                        <a:rPr sz="1600" spc="-15" dirty="0" smtClean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idt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不足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部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分在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左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侧添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0274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2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at()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smtClean="0">
                          <a:latin typeface="Adobe 黑体 Std R"/>
                          <a:cs typeface="Adobe 黑体 Std R"/>
                        </a:rPr>
                        <a:t>返回字符串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的一种排版格式，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节将详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细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介绍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80549"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</a:pP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tr.</a:t>
                      </a:r>
                      <a:r>
                        <a:rPr sz="1600" spc="10" dirty="0" smtClean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(itera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le)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marR="67945">
                        <a:lnSpc>
                          <a:spcPct val="150000"/>
                        </a:lnSpc>
                      </a:pPr>
                      <a:r>
                        <a:rPr sz="1600" spc="30" dirty="0" smtClean="0">
                          <a:latin typeface="Adobe 黑体 Std R"/>
                          <a:cs typeface="Adobe 黑体 Std R"/>
                        </a:rPr>
                        <a:t>返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回</a:t>
                      </a:r>
                      <a:r>
                        <a:rPr sz="1600" spc="30" dirty="0" smtClean="0">
                          <a:latin typeface="Adobe 黑体 Std R"/>
                          <a:cs typeface="Adobe 黑体 Std R"/>
                        </a:rPr>
                        <a:t>一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个新</a:t>
                      </a:r>
                      <a:r>
                        <a:rPr sz="1600" spc="30" dirty="0" smtClean="0">
                          <a:latin typeface="Adobe 黑体 Std R"/>
                          <a:cs typeface="Adobe 黑体 Std R"/>
                        </a:rPr>
                        <a:t>字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符</a:t>
                      </a:r>
                      <a:r>
                        <a:rPr sz="1600" spc="55" dirty="0" smtClean="0">
                          <a:latin typeface="Adobe 黑体 Std R"/>
                          <a:cs typeface="Adobe 黑体 Std R"/>
                        </a:rPr>
                        <a:t>串</a:t>
                      </a:r>
                      <a:r>
                        <a:rPr sz="1600" spc="35" dirty="0" smtClean="0">
                          <a:latin typeface="Adobe 黑体 Std R"/>
                          <a:cs typeface="Adobe 黑体 Std R"/>
                        </a:rPr>
                        <a:t>，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由组</a:t>
                      </a:r>
                      <a:r>
                        <a:rPr sz="1600" spc="30" dirty="0" smtClean="0">
                          <a:latin typeface="Adobe 黑体 Std R"/>
                          <a:cs typeface="Adobe 黑体 Std R"/>
                        </a:rPr>
                        <a:t>合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数</a:t>
                      </a:r>
                      <a:r>
                        <a:rPr sz="1600" spc="30" dirty="0" smtClean="0">
                          <a:latin typeface="Adobe 黑体 Std R"/>
                          <a:cs typeface="Adobe 黑体 Std R"/>
                        </a:rPr>
                        <a:t>据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类型（见</a:t>
                      </a:r>
                      <a:r>
                        <a:rPr sz="1600" spc="35" dirty="0" smtClean="0">
                          <a:latin typeface="Adobe 黑体 Std R"/>
                          <a:cs typeface="Adobe 黑体 Std R"/>
                        </a:rPr>
                        <a:t>第</a:t>
                      </a:r>
                      <a:r>
                        <a:rPr sz="1600" spc="40" dirty="0" smtClean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600" spc="45" dirty="0" smtClean="0">
                          <a:latin typeface="Adobe 黑体 Std R"/>
                          <a:cs typeface="Adobe 黑体 Std R"/>
                        </a:rPr>
                        <a:t>章</a:t>
                      </a:r>
                      <a:r>
                        <a:rPr sz="1600" spc="35" dirty="0" smtClean="0">
                          <a:latin typeface="Adobe 黑体 Std R"/>
                          <a:cs typeface="Adobe 黑体 Std R"/>
                        </a:rPr>
                        <a:t>）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ite</a:t>
                      </a:r>
                      <a:r>
                        <a:rPr sz="1600" spc="15" dirty="0" smtClean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1600" spc="0" dirty="0" smtClean="0">
                          <a:latin typeface="Adobe 黑体 Std R"/>
                          <a:cs typeface="Adobe 黑体 Std R"/>
                        </a:rPr>
                        <a:t>变量的每个元素组成，元素间用</a:t>
                      </a:r>
                      <a:r>
                        <a:rPr sz="1600" spc="-5" dirty="0" smtClean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0" dirty="0" smtClean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600" spc="10" dirty="0" smtClean="0">
                          <a:latin typeface="Adobe 黑体 Std R"/>
                          <a:cs typeface="Adobe 黑体 Std R"/>
                        </a:rPr>
                        <a:t>分割</a:t>
                      </a:r>
                      <a:endParaRPr sz="1600" dirty="0">
                        <a:latin typeface="Adobe 黑体 Std R"/>
                        <a:cs typeface="Adobe 黑体 Std R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3.5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 : </a:t>
            </a:r>
            <a:r>
              <a:rPr lang="zh-CN" alt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的</a:t>
            </a: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字符串处理函数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" y="1052736"/>
            <a:ext cx="8740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一个字符串，统计该字符串中字母、数字、空格和其他字符出现的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并输出显示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844824"/>
            <a:ext cx="4872179" cy="46805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60232" y="5877272"/>
            <a:ext cx="2100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3_count_str.py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35511" y="2980434"/>
            <a:ext cx="4656969" cy="19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544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3.3.2 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format</a:t>
            </a: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()方法的基本使用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528" y="1124744"/>
            <a:ext cx="8598658" cy="9724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>
                <a:latin typeface="Adobe 黑体 Std R"/>
                <a:cs typeface="Adobe 黑体 Std R"/>
              </a:rPr>
              <a:t>字符</a:t>
            </a:r>
            <a:r>
              <a:rPr spc="-5" dirty="0" smtClean="0">
                <a:latin typeface="Adobe 黑体 Std R"/>
                <a:cs typeface="Adobe 黑体 Std R"/>
              </a:rPr>
              <a:t>串</a:t>
            </a:r>
            <a:r>
              <a:rPr spc="0" dirty="0" smtClean="0">
                <a:latin typeface="Arial"/>
                <a:cs typeface="Arial"/>
              </a:rPr>
              <a:t>format(</a:t>
            </a:r>
            <a:r>
              <a:rPr spc="-5" dirty="0" smtClean="0">
                <a:latin typeface="Arial"/>
                <a:cs typeface="Arial"/>
              </a:rPr>
              <a:t>)</a:t>
            </a:r>
            <a:r>
              <a:rPr spc="0" dirty="0" smtClean="0">
                <a:latin typeface="Adobe 黑体 Std R"/>
                <a:cs typeface="Adobe 黑体 Std R"/>
              </a:rPr>
              <a:t>方法的基本使用格式是：</a:t>
            </a:r>
            <a:endParaRPr dirty="0">
              <a:latin typeface="Adobe 黑体 Std R"/>
              <a:cs typeface="Adobe 黑体 Std R"/>
            </a:endParaRPr>
          </a:p>
          <a:p>
            <a:pPr>
              <a:lnSpc>
                <a:spcPts val="1000"/>
              </a:lnSpc>
            </a:pPr>
            <a:endParaRPr dirty="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dirty="0" smtClean="0">
                <a:latin typeface="Arial"/>
                <a:cs typeface="Arial"/>
              </a:rPr>
              <a:t>&lt;</a:t>
            </a:r>
            <a:r>
              <a:rPr dirty="0" smtClean="0">
                <a:latin typeface="Adobe 黑体 Std R"/>
                <a:cs typeface="Adobe 黑体 Std R"/>
              </a:rPr>
              <a:t>模板字符串</a:t>
            </a:r>
            <a:r>
              <a:rPr dirty="0" smtClean="0">
                <a:latin typeface="Arial"/>
                <a:cs typeface="Arial"/>
              </a:rPr>
              <a:t>&gt;</a:t>
            </a:r>
            <a:r>
              <a:rPr spc="5" dirty="0" smtClean="0">
                <a:latin typeface="Arial"/>
                <a:cs typeface="Arial"/>
              </a:rPr>
              <a:t>.</a:t>
            </a:r>
            <a:r>
              <a:rPr spc="0" dirty="0" smtClean="0">
                <a:latin typeface="Arial"/>
                <a:cs typeface="Arial"/>
              </a:rPr>
              <a:t>format(</a:t>
            </a:r>
            <a:r>
              <a:rPr spc="5" dirty="0" smtClean="0">
                <a:latin typeface="Arial"/>
                <a:cs typeface="Arial"/>
              </a:rPr>
              <a:t>&lt;</a:t>
            </a:r>
            <a:r>
              <a:rPr spc="0" dirty="0" smtClean="0">
                <a:latin typeface="Adobe 黑体 Std R"/>
                <a:cs typeface="Adobe 黑体 Std R"/>
              </a:rPr>
              <a:t>逗号分隔的参数</a:t>
            </a:r>
            <a:r>
              <a:rPr spc="0" dirty="0" smtClean="0">
                <a:latin typeface="Arial"/>
                <a:cs typeface="Arial"/>
              </a:rPr>
              <a:t>&gt;)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097217"/>
            <a:ext cx="8380040" cy="2123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84" y="4574195"/>
            <a:ext cx="7234415" cy="1507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8966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3.3.2</a:t>
            </a: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format</a:t>
            </a: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()</a:t>
            </a: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方法的格式控制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066800"/>
            <a:ext cx="51816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格式字符串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.format 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2,…)</a:t>
            </a:r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0" y="2924944"/>
            <a:ext cx="9140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283" y="4121150"/>
            <a:ext cx="87185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375" y="1655044"/>
            <a:ext cx="8224057" cy="6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2823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3.3.2 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 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format</a:t>
            </a: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()方法的格式控制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180" y="1126257"/>
            <a:ext cx="8682360" cy="164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97155" indent="-287020">
              <a:lnSpc>
                <a:spcPct val="100000"/>
              </a:lnSpc>
              <a:tabLst>
                <a:tab pos="299085" algn="l"/>
              </a:tabLst>
            </a:pP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•	format()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方法中模板字符串的槽除了包括参数序号，还可以包括格式控制信息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。</a:t>
            </a:r>
            <a:endParaRPr lang="en-US" sz="180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9085" marR="97155" indent="-287020">
              <a:lnSpc>
                <a:spcPct val="100000"/>
              </a:lnSpc>
              <a:tabLst>
                <a:tab pos="299085" algn="l"/>
              </a:tabLst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此时，槽的内部样式如下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{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参数序号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&gt;:</a:t>
            </a:r>
            <a:r>
              <a:rPr sz="1800" spc="-1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格式控制标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记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&gt;}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rial"/>
            </a:endParaRPr>
          </a:p>
          <a:p>
            <a:pPr>
              <a:lnSpc>
                <a:spcPts val="1000"/>
              </a:lnSpc>
            </a:pPr>
            <a:endParaRPr sz="1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99085" marR="12700" indent="-287020">
              <a:lnSpc>
                <a:spcPct val="100000"/>
              </a:lnSpc>
              <a:tabLst>
                <a:tab pos="299085" algn="l"/>
              </a:tabLst>
            </a:pP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•	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其中，格式控制标记用来控制参数显示时的格式</a:t>
            </a:r>
            <a:r>
              <a:rPr sz="1800" spc="105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 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。</a:t>
            </a:r>
            <a:r>
              <a:rPr sz="18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格式控制标记包括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：</a:t>
            </a:r>
            <a:endParaRPr lang="en-US" sz="1800" spc="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9085" marR="12700" indent="-287020">
              <a:lnSpc>
                <a:spcPct val="100000"/>
              </a:lnSpc>
              <a:tabLst>
                <a:tab pos="299085" algn="l"/>
              </a:tabLst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填充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对齐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宽度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,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精度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类型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6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个字段，这些字段都是可选的，可组合使用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。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552" y="2780928"/>
            <a:ext cx="8208912" cy="2457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001" y="5373216"/>
            <a:ext cx="8326431" cy="7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7497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目  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2979816" y="2251082"/>
            <a:ext cx="3248368" cy="3244084"/>
            <a:chOff x="3272187" y="1271291"/>
            <a:chExt cx="2601334" cy="2604207"/>
          </a:xfrm>
        </p:grpSpPr>
        <p:grpSp>
          <p:nvGrpSpPr>
            <p:cNvPr id="115" name="组合 114"/>
            <p:cNvGrpSpPr/>
            <p:nvPr/>
          </p:nvGrpSpPr>
          <p:grpSpPr>
            <a:xfrm rot="5400000" flipH="1">
              <a:off x="4285326" y="1962626"/>
              <a:ext cx="1958146" cy="1218244"/>
              <a:chOff x="5062407" y="2014847"/>
              <a:chExt cx="1958146" cy="1218244"/>
            </a:xfrm>
          </p:grpSpPr>
          <p:grpSp>
            <p:nvGrpSpPr>
              <p:cNvPr id="135" name="组合 134"/>
              <p:cNvGrpSpPr/>
              <p:nvPr/>
            </p:nvGrpSpPr>
            <p:grpSpPr>
              <a:xfrm rot="5400000" flipV="1">
                <a:off x="5432358" y="1644896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9" name="任意多边形 138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FB9463"/>
                    </a:gs>
                    <a:gs pos="45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任意多边形 139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FB9463"/>
                    </a:gs>
                    <a:gs pos="20000">
                      <a:srgbClr val="D74C35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5911747" y="2077638"/>
                <a:ext cx="245546" cy="245152"/>
                <a:chOff x="3202546" y="2792701"/>
                <a:chExt cx="397794" cy="397156"/>
              </a:xfrm>
            </p:grpSpPr>
            <p:sp>
              <p:nvSpPr>
                <p:cNvPr id="137" name="Freeform 39"/>
                <p:cNvSpPr>
                  <a:spLocks noEditPoints="1"/>
                </p:cNvSpPr>
                <p:nvPr/>
              </p:nvSpPr>
              <p:spPr bwMode="auto">
                <a:xfrm>
                  <a:off x="3202546" y="2792701"/>
                  <a:ext cx="397794" cy="397156"/>
                </a:xfrm>
                <a:custGeom>
                  <a:avLst/>
                  <a:gdLst>
                    <a:gd name="T0" fmla="*/ 242 w 264"/>
                    <a:gd name="T1" fmla="*/ 145 h 264"/>
                    <a:gd name="T2" fmla="*/ 239 w 264"/>
                    <a:gd name="T3" fmla="*/ 104 h 264"/>
                    <a:gd name="T4" fmla="*/ 262 w 264"/>
                    <a:gd name="T5" fmla="*/ 84 h 264"/>
                    <a:gd name="T6" fmla="*/ 240 w 264"/>
                    <a:gd name="T7" fmla="*/ 51 h 264"/>
                    <a:gd name="T8" fmla="*/ 213 w 264"/>
                    <a:gd name="T9" fmla="*/ 56 h 264"/>
                    <a:gd name="T10" fmla="*/ 178 w 264"/>
                    <a:gd name="T11" fmla="*/ 33 h 264"/>
                    <a:gd name="T12" fmla="*/ 177 w 264"/>
                    <a:gd name="T13" fmla="*/ 4 h 264"/>
                    <a:gd name="T14" fmla="*/ 137 w 264"/>
                    <a:gd name="T15" fmla="*/ 0 h 264"/>
                    <a:gd name="T16" fmla="*/ 124 w 264"/>
                    <a:gd name="T17" fmla="*/ 24 h 264"/>
                    <a:gd name="T18" fmla="*/ 85 w 264"/>
                    <a:gd name="T19" fmla="*/ 36 h 264"/>
                    <a:gd name="T20" fmla="*/ 60 w 264"/>
                    <a:gd name="T21" fmla="*/ 19 h 264"/>
                    <a:gd name="T22" fmla="*/ 32 w 264"/>
                    <a:gd name="T23" fmla="*/ 48 h 264"/>
                    <a:gd name="T24" fmla="*/ 44 w 264"/>
                    <a:gd name="T25" fmla="*/ 72 h 264"/>
                    <a:gd name="T26" fmla="*/ 29 w 264"/>
                    <a:gd name="T27" fmla="*/ 111 h 264"/>
                    <a:gd name="T28" fmla="*/ 0 w 264"/>
                    <a:gd name="T29" fmla="*/ 119 h 264"/>
                    <a:gd name="T30" fmla="*/ 5 w 264"/>
                    <a:gd name="T31" fmla="*/ 158 h 264"/>
                    <a:gd name="T32" fmla="*/ 32 w 264"/>
                    <a:gd name="T33" fmla="*/ 165 h 264"/>
                    <a:gd name="T34" fmla="*/ 53 w 264"/>
                    <a:gd name="T35" fmla="*/ 201 h 264"/>
                    <a:gd name="T36" fmla="*/ 41 w 264"/>
                    <a:gd name="T37" fmla="*/ 228 h 264"/>
                    <a:gd name="T38" fmla="*/ 75 w 264"/>
                    <a:gd name="T39" fmla="*/ 249 h 264"/>
                    <a:gd name="T40" fmla="*/ 97 w 264"/>
                    <a:gd name="T41" fmla="*/ 232 h 264"/>
                    <a:gd name="T42" fmla="*/ 138 w 264"/>
                    <a:gd name="T43" fmla="*/ 238 h 264"/>
                    <a:gd name="T44" fmla="*/ 153 w 264"/>
                    <a:gd name="T45" fmla="*/ 264 h 264"/>
                    <a:gd name="T46" fmla="*/ 191 w 264"/>
                    <a:gd name="T47" fmla="*/ 251 h 264"/>
                    <a:gd name="T48" fmla="*/ 191 w 264"/>
                    <a:gd name="T49" fmla="*/ 223 h 264"/>
                    <a:gd name="T50" fmla="*/ 221 w 264"/>
                    <a:gd name="T51" fmla="*/ 195 h 264"/>
                    <a:gd name="T52" fmla="*/ 251 w 264"/>
                    <a:gd name="T53" fmla="*/ 200 h 264"/>
                    <a:gd name="T54" fmla="*/ 264 w 264"/>
                    <a:gd name="T55" fmla="*/ 162 h 264"/>
                    <a:gd name="T56" fmla="*/ 242 w 264"/>
                    <a:gd name="T57" fmla="*/ 145 h 264"/>
                    <a:gd name="T58" fmla="*/ 132 w 264"/>
                    <a:gd name="T59" fmla="*/ 217 h 264"/>
                    <a:gd name="T60" fmla="*/ 46 w 264"/>
                    <a:gd name="T61" fmla="*/ 132 h 264"/>
                    <a:gd name="T62" fmla="*/ 132 w 264"/>
                    <a:gd name="T63" fmla="*/ 46 h 264"/>
                    <a:gd name="T64" fmla="*/ 217 w 264"/>
                    <a:gd name="T65" fmla="*/ 132 h 264"/>
                    <a:gd name="T66" fmla="*/ 132 w 264"/>
                    <a:gd name="T67" fmla="*/ 217 h 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64" h="264">
                      <a:moveTo>
                        <a:pt x="242" y="145"/>
                      </a:moveTo>
                      <a:cubicBezTo>
                        <a:pt x="239" y="104"/>
                        <a:pt x="239" y="104"/>
                        <a:pt x="239" y="104"/>
                      </a:cubicBezTo>
                      <a:cubicBezTo>
                        <a:pt x="262" y="84"/>
                        <a:pt x="262" y="84"/>
                        <a:pt x="262" y="84"/>
                      </a:cubicBezTo>
                      <a:cubicBezTo>
                        <a:pt x="240" y="51"/>
                        <a:pt x="240" y="51"/>
                        <a:pt x="240" y="51"/>
                      </a:cubicBezTo>
                      <a:cubicBezTo>
                        <a:pt x="213" y="56"/>
                        <a:pt x="213" y="56"/>
                        <a:pt x="213" y="56"/>
                      </a:cubicBezTo>
                      <a:cubicBezTo>
                        <a:pt x="178" y="33"/>
                        <a:pt x="178" y="33"/>
                        <a:pt x="178" y="33"/>
                      </a:cubicBezTo>
                      <a:cubicBezTo>
                        <a:pt x="177" y="4"/>
                        <a:pt x="177" y="4"/>
                        <a:pt x="177" y="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24" y="24"/>
                        <a:pt x="124" y="24"/>
                        <a:pt x="124" y="24"/>
                      </a:cubicBezTo>
                      <a:cubicBezTo>
                        <a:pt x="85" y="36"/>
                        <a:pt x="85" y="36"/>
                        <a:pt x="85" y="36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29" y="111"/>
                        <a:pt x="29" y="111"/>
                        <a:pt x="29" y="111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5" y="158"/>
                        <a:pt x="5" y="158"/>
                        <a:pt x="5" y="158"/>
                      </a:cubicBezTo>
                      <a:cubicBezTo>
                        <a:pt x="32" y="165"/>
                        <a:pt x="32" y="165"/>
                        <a:pt x="32" y="165"/>
                      </a:cubicBezTo>
                      <a:cubicBezTo>
                        <a:pt x="53" y="201"/>
                        <a:pt x="53" y="201"/>
                        <a:pt x="53" y="201"/>
                      </a:cubicBezTo>
                      <a:cubicBezTo>
                        <a:pt x="41" y="228"/>
                        <a:pt x="41" y="228"/>
                        <a:pt x="41" y="228"/>
                      </a:cubicBezTo>
                      <a:cubicBezTo>
                        <a:pt x="75" y="249"/>
                        <a:pt x="75" y="249"/>
                        <a:pt x="75" y="249"/>
                      </a:cubicBezTo>
                      <a:cubicBezTo>
                        <a:pt x="97" y="232"/>
                        <a:pt x="97" y="232"/>
                        <a:pt x="97" y="232"/>
                      </a:cubicBezTo>
                      <a:cubicBezTo>
                        <a:pt x="138" y="238"/>
                        <a:pt x="138" y="238"/>
                        <a:pt x="138" y="238"/>
                      </a:cubicBezTo>
                      <a:cubicBezTo>
                        <a:pt x="153" y="264"/>
                        <a:pt x="153" y="264"/>
                        <a:pt x="153" y="264"/>
                      </a:cubicBezTo>
                      <a:cubicBezTo>
                        <a:pt x="191" y="251"/>
                        <a:pt x="191" y="251"/>
                        <a:pt x="191" y="251"/>
                      </a:cubicBezTo>
                      <a:cubicBezTo>
                        <a:pt x="191" y="223"/>
                        <a:pt x="191" y="223"/>
                        <a:pt x="191" y="223"/>
                      </a:cubicBezTo>
                      <a:cubicBezTo>
                        <a:pt x="221" y="195"/>
                        <a:pt x="221" y="195"/>
                        <a:pt x="221" y="195"/>
                      </a:cubicBezTo>
                      <a:cubicBezTo>
                        <a:pt x="251" y="200"/>
                        <a:pt x="251" y="200"/>
                        <a:pt x="251" y="200"/>
                      </a:cubicBezTo>
                      <a:cubicBezTo>
                        <a:pt x="264" y="162"/>
                        <a:pt x="264" y="162"/>
                        <a:pt x="264" y="162"/>
                      </a:cubicBezTo>
                      <a:lnTo>
                        <a:pt x="242" y="145"/>
                      </a:lnTo>
                      <a:close/>
                      <a:moveTo>
                        <a:pt x="132" y="217"/>
                      </a:moveTo>
                      <a:cubicBezTo>
                        <a:pt x="85" y="217"/>
                        <a:pt x="46" y="179"/>
                        <a:pt x="46" y="132"/>
                      </a:cubicBezTo>
                      <a:cubicBezTo>
                        <a:pt x="46" y="85"/>
                        <a:pt x="85" y="46"/>
                        <a:pt x="132" y="46"/>
                      </a:cubicBezTo>
                      <a:cubicBezTo>
                        <a:pt x="179" y="46"/>
                        <a:pt x="217" y="85"/>
                        <a:pt x="217" y="132"/>
                      </a:cubicBezTo>
                      <a:cubicBezTo>
                        <a:pt x="217" y="179"/>
                        <a:pt x="179" y="217"/>
                        <a:pt x="132" y="2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8" name="Freeform 40"/>
                <p:cNvSpPr>
                  <a:spLocks noEditPoints="1"/>
                </p:cNvSpPr>
                <p:nvPr/>
              </p:nvSpPr>
              <p:spPr bwMode="auto">
                <a:xfrm>
                  <a:off x="3296257" y="2885775"/>
                  <a:ext cx="210372" cy="211009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18 h 140"/>
                    <a:gd name="T12" fmla="*/ 57 w 140"/>
                    <a:gd name="T13" fmla="*/ 102 h 140"/>
                    <a:gd name="T14" fmla="*/ 83 w 140"/>
                    <a:gd name="T15" fmla="*/ 102 h 140"/>
                    <a:gd name="T16" fmla="*/ 70 w 140"/>
                    <a:gd name="T17" fmla="*/ 118 h 140"/>
                    <a:gd name="T18" fmla="*/ 52 w 140"/>
                    <a:gd name="T19" fmla="*/ 93 h 140"/>
                    <a:gd name="T20" fmla="*/ 47 w 140"/>
                    <a:gd name="T21" fmla="*/ 74 h 140"/>
                    <a:gd name="T22" fmla="*/ 93 w 140"/>
                    <a:gd name="T23" fmla="*/ 74 h 140"/>
                    <a:gd name="T24" fmla="*/ 88 w 140"/>
                    <a:gd name="T25" fmla="*/ 93 h 140"/>
                    <a:gd name="T26" fmla="*/ 52 w 140"/>
                    <a:gd name="T27" fmla="*/ 93 h 140"/>
                    <a:gd name="T28" fmla="*/ 122 w 140"/>
                    <a:gd name="T29" fmla="*/ 65 h 140"/>
                    <a:gd name="T30" fmla="*/ 102 w 140"/>
                    <a:gd name="T31" fmla="*/ 65 h 140"/>
                    <a:gd name="T32" fmla="*/ 100 w 140"/>
                    <a:gd name="T33" fmla="*/ 46 h 140"/>
                    <a:gd name="T34" fmla="*/ 117 w 140"/>
                    <a:gd name="T35" fmla="*/ 46 h 140"/>
                    <a:gd name="T36" fmla="*/ 122 w 140"/>
                    <a:gd name="T37" fmla="*/ 65 h 140"/>
                    <a:gd name="T38" fmla="*/ 93 w 140"/>
                    <a:gd name="T39" fmla="*/ 65 h 140"/>
                    <a:gd name="T40" fmla="*/ 47 w 140"/>
                    <a:gd name="T41" fmla="*/ 65 h 140"/>
                    <a:gd name="T42" fmla="*/ 49 w 140"/>
                    <a:gd name="T43" fmla="*/ 46 h 140"/>
                    <a:gd name="T44" fmla="*/ 91 w 140"/>
                    <a:gd name="T45" fmla="*/ 46 h 140"/>
                    <a:gd name="T46" fmla="*/ 93 w 140"/>
                    <a:gd name="T47" fmla="*/ 65 h 140"/>
                    <a:gd name="T48" fmla="*/ 37 w 140"/>
                    <a:gd name="T49" fmla="*/ 65 h 140"/>
                    <a:gd name="T50" fmla="*/ 18 w 140"/>
                    <a:gd name="T51" fmla="*/ 65 h 140"/>
                    <a:gd name="T52" fmla="*/ 23 w 140"/>
                    <a:gd name="T53" fmla="*/ 46 h 140"/>
                    <a:gd name="T54" fmla="*/ 39 w 140"/>
                    <a:gd name="T55" fmla="*/ 46 h 140"/>
                    <a:gd name="T56" fmla="*/ 37 w 140"/>
                    <a:gd name="T57" fmla="*/ 65 h 140"/>
                    <a:gd name="T58" fmla="*/ 38 w 140"/>
                    <a:gd name="T59" fmla="*/ 74 h 140"/>
                    <a:gd name="T60" fmla="*/ 42 w 140"/>
                    <a:gd name="T61" fmla="*/ 93 h 140"/>
                    <a:gd name="T62" fmla="*/ 23 w 140"/>
                    <a:gd name="T63" fmla="*/ 93 h 140"/>
                    <a:gd name="T64" fmla="*/ 18 w 140"/>
                    <a:gd name="T65" fmla="*/ 74 h 140"/>
                    <a:gd name="T66" fmla="*/ 38 w 140"/>
                    <a:gd name="T67" fmla="*/ 74 h 140"/>
                    <a:gd name="T68" fmla="*/ 102 w 140"/>
                    <a:gd name="T69" fmla="*/ 74 h 140"/>
                    <a:gd name="T70" fmla="*/ 122 w 140"/>
                    <a:gd name="T71" fmla="*/ 74 h 140"/>
                    <a:gd name="T72" fmla="*/ 117 w 140"/>
                    <a:gd name="T73" fmla="*/ 93 h 140"/>
                    <a:gd name="T74" fmla="*/ 98 w 140"/>
                    <a:gd name="T75" fmla="*/ 93 h 140"/>
                    <a:gd name="T76" fmla="*/ 102 w 140"/>
                    <a:gd name="T77" fmla="*/ 74 h 140"/>
                    <a:gd name="T78" fmla="*/ 111 w 140"/>
                    <a:gd name="T79" fmla="*/ 37 h 140"/>
                    <a:gd name="T80" fmla="*/ 98 w 140"/>
                    <a:gd name="T81" fmla="*/ 37 h 140"/>
                    <a:gd name="T82" fmla="*/ 90 w 140"/>
                    <a:gd name="T83" fmla="*/ 21 h 140"/>
                    <a:gd name="T84" fmla="*/ 111 w 140"/>
                    <a:gd name="T85" fmla="*/ 37 h 140"/>
                    <a:gd name="T86" fmla="*/ 75 w 140"/>
                    <a:gd name="T87" fmla="*/ 18 h 140"/>
                    <a:gd name="T88" fmla="*/ 88 w 140"/>
                    <a:gd name="T89" fmla="*/ 37 h 140"/>
                    <a:gd name="T90" fmla="*/ 52 w 140"/>
                    <a:gd name="T91" fmla="*/ 37 h 140"/>
                    <a:gd name="T92" fmla="*/ 64 w 140"/>
                    <a:gd name="T93" fmla="*/ 18 h 140"/>
                    <a:gd name="T94" fmla="*/ 70 w 140"/>
                    <a:gd name="T95" fmla="*/ 17 h 140"/>
                    <a:gd name="T96" fmla="*/ 75 w 140"/>
                    <a:gd name="T97" fmla="*/ 18 h 140"/>
                    <a:gd name="T98" fmla="*/ 50 w 140"/>
                    <a:gd name="T99" fmla="*/ 21 h 140"/>
                    <a:gd name="T100" fmla="*/ 42 w 140"/>
                    <a:gd name="T101" fmla="*/ 37 h 140"/>
                    <a:gd name="T102" fmla="*/ 29 w 140"/>
                    <a:gd name="T103" fmla="*/ 37 h 140"/>
                    <a:gd name="T104" fmla="*/ 50 w 140"/>
                    <a:gd name="T105" fmla="*/ 21 h 140"/>
                    <a:gd name="T106" fmla="*/ 29 w 140"/>
                    <a:gd name="T107" fmla="*/ 102 h 140"/>
                    <a:gd name="T108" fmla="*/ 46 w 140"/>
                    <a:gd name="T109" fmla="*/ 102 h 140"/>
                    <a:gd name="T110" fmla="*/ 60 w 140"/>
                    <a:gd name="T111" fmla="*/ 121 h 140"/>
                    <a:gd name="T112" fmla="*/ 29 w 140"/>
                    <a:gd name="T113" fmla="*/ 102 h 140"/>
                    <a:gd name="T114" fmla="*/ 80 w 140"/>
                    <a:gd name="T115" fmla="*/ 121 h 140"/>
                    <a:gd name="T116" fmla="*/ 94 w 140"/>
                    <a:gd name="T117" fmla="*/ 102 h 140"/>
                    <a:gd name="T118" fmla="*/ 111 w 140"/>
                    <a:gd name="T119" fmla="*/ 102 h 140"/>
                    <a:gd name="T120" fmla="*/ 80 w 140"/>
                    <a:gd name="T121" fmla="*/ 121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40" h="140">
                      <a:moveTo>
                        <a:pt x="70" y="0"/>
                      </a:moveTo>
                      <a:cubicBezTo>
                        <a:pt x="31" y="0"/>
                        <a:pt x="0" y="31"/>
                        <a:pt x="0" y="70"/>
                      </a:cubicBezTo>
                      <a:cubicBezTo>
                        <a:pt x="0" y="108"/>
                        <a:pt x="31" y="140"/>
                        <a:pt x="70" y="140"/>
                      </a:cubicBezTo>
                      <a:cubicBezTo>
                        <a:pt x="108" y="140"/>
                        <a:pt x="140" y="108"/>
                        <a:pt x="140" y="70"/>
                      </a:cubicBezTo>
                      <a:cubicBezTo>
                        <a:pt x="140" y="31"/>
                        <a:pt x="108" y="0"/>
                        <a:pt x="70" y="0"/>
                      </a:cubicBezTo>
                      <a:close/>
                      <a:moveTo>
                        <a:pt x="70" y="118"/>
                      </a:moveTo>
                      <a:cubicBezTo>
                        <a:pt x="65" y="114"/>
                        <a:pt x="60" y="108"/>
                        <a:pt x="57" y="102"/>
                      </a:cubicBezTo>
                      <a:cubicBezTo>
                        <a:pt x="83" y="102"/>
                        <a:pt x="83" y="102"/>
                        <a:pt x="83" y="102"/>
                      </a:cubicBezTo>
                      <a:cubicBezTo>
                        <a:pt x="79" y="108"/>
                        <a:pt x="75" y="114"/>
                        <a:pt x="70" y="118"/>
                      </a:cubicBezTo>
                      <a:close/>
                      <a:moveTo>
                        <a:pt x="52" y="93"/>
                      </a:moveTo>
                      <a:cubicBezTo>
                        <a:pt x="50" y="87"/>
                        <a:pt x="48" y="81"/>
                        <a:pt x="47" y="74"/>
                      </a:cubicBezTo>
                      <a:cubicBezTo>
                        <a:pt x="93" y="74"/>
                        <a:pt x="93" y="74"/>
                        <a:pt x="93" y="74"/>
                      </a:cubicBezTo>
                      <a:cubicBezTo>
                        <a:pt x="92" y="81"/>
                        <a:pt x="90" y="87"/>
                        <a:pt x="88" y="93"/>
                      </a:cubicBezTo>
                      <a:lnTo>
                        <a:pt x="52" y="93"/>
                      </a:lnTo>
                      <a:close/>
                      <a:moveTo>
                        <a:pt x="122" y="65"/>
                      </a:moveTo>
                      <a:cubicBezTo>
                        <a:pt x="102" y="65"/>
                        <a:pt x="102" y="65"/>
                        <a:pt x="102" y="65"/>
                      </a:cubicBezTo>
                      <a:cubicBezTo>
                        <a:pt x="102" y="59"/>
                        <a:pt x="102" y="52"/>
                        <a:pt x="100" y="46"/>
                      </a:cubicBezTo>
                      <a:cubicBezTo>
                        <a:pt x="117" y="46"/>
                        <a:pt x="117" y="46"/>
                        <a:pt x="117" y="46"/>
                      </a:cubicBezTo>
                      <a:cubicBezTo>
                        <a:pt x="120" y="52"/>
                        <a:pt x="121" y="59"/>
                        <a:pt x="122" y="65"/>
                      </a:cubicBezTo>
                      <a:close/>
                      <a:moveTo>
                        <a:pt x="93" y="65"/>
                      </a:moveTo>
                      <a:cubicBezTo>
                        <a:pt x="47" y="65"/>
                        <a:pt x="47" y="65"/>
                        <a:pt x="47" y="65"/>
                      </a:cubicBezTo>
                      <a:cubicBezTo>
                        <a:pt x="47" y="59"/>
                        <a:pt x="47" y="52"/>
                        <a:pt x="49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2" y="52"/>
                        <a:pt x="93" y="59"/>
                        <a:pt x="93" y="65"/>
                      </a:cubicBezTo>
                      <a:close/>
                      <a:moveTo>
                        <a:pt x="37" y="65"/>
                      </a:move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8" y="59"/>
                        <a:pt x="20" y="52"/>
                        <a:pt x="23" y="46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52"/>
                        <a:pt x="37" y="59"/>
                        <a:pt x="37" y="65"/>
                      </a:cubicBezTo>
                      <a:close/>
                      <a:moveTo>
                        <a:pt x="38" y="74"/>
                      </a:moveTo>
                      <a:cubicBezTo>
                        <a:pt x="38" y="81"/>
                        <a:pt x="40" y="87"/>
                        <a:pt x="42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0" y="87"/>
                        <a:pt x="18" y="81"/>
                        <a:pt x="18" y="74"/>
                      </a:cubicBezTo>
                      <a:lnTo>
                        <a:pt x="38" y="74"/>
                      </a:lnTo>
                      <a:close/>
                      <a:moveTo>
                        <a:pt x="102" y="74"/>
                      </a:moveTo>
                      <a:cubicBezTo>
                        <a:pt x="122" y="74"/>
                        <a:pt x="122" y="74"/>
                        <a:pt x="122" y="74"/>
                      </a:cubicBezTo>
                      <a:cubicBezTo>
                        <a:pt x="121" y="81"/>
                        <a:pt x="120" y="87"/>
                        <a:pt x="117" y="93"/>
                      </a:cubicBezTo>
                      <a:cubicBezTo>
                        <a:pt x="98" y="93"/>
                        <a:pt x="98" y="93"/>
                        <a:pt x="98" y="93"/>
                      </a:cubicBezTo>
                      <a:cubicBezTo>
                        <a:pt x="100" y="87"/>
                        <a:pt x="101" y="81"/>
                        <a:pt x="102" y="74"/>
                      </a:cubicBezTo>
                      <a:close/>
                      <a:moveTo>
                        <a:pt x="111" y="37"/>
                      </a:moveTo>
                      <a:cubicBezTo>
                        <a:pt x="98" y="37"/>
                        <a:pt x="98" y="37"/>
                        <a:pt x="98" y="37"/>
                      </a:cubicBezTo>
                      <a:cubicBezTo>
                        <a:pt x="96" y="31"/>
                        <a:pt x="93" y="26"/>
                        <a:pt x="90" y="21"/>
                      </a:cubicBezTo>
                      <a:cubicBezTo>
                        <a:pt x="98" y="25"/>
                        <a:pt x="105" y="30"/>
                        <a:pt x="111" y="37"/>
                      </a:cubicBezTo>
                      <a:close/>
                      <a:moveTo>
                        <a:pt x="75" y="18"/>
                      </a:moveTo>
                      <a:cubicBezTo>
                        <a:pt x="80" y="23"/>
                        <a:pt x="85" y="30"/>
                        <a:pt x="88" y="37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5" y="30"/>
                        <a:pt x="59" y="23"/>
                        <a:pt x="64" y="18"/>
                      </a:cubicBezTo>
                      <a:cubicBezTo>
                        <a:pt x="66" y="17"/>
                        <a:pt x="68" y="17"/>
                        <a:pt x="70" y="17"/>
                      </a:cubicBezTo>
                      <a:cubicBezTo>
                        <a:pt x="72" y="17"/>
                        <a:pt x="74" y="17"/>
                        <a:pt x="75" y="18"/>
                      </a:cubicBezTo>
                      <a:close/>
                      <a:moveTo>
                        <a:pt x="50" y="21"/>
                      </a:moveTo>
                      <a:cubicBezTo>
                        <a:pt x="47" y="26"/>
                        <a:pt x="44" y="31"/>
                        <a:pt x="42" y="37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34" y="30"/>
                        <a:pt x="42" y="25"/>
                        <a:pt x="50" y="21"/>
                      </a:cubicBezTo>
                      <a:close/>
                      <a:moveTo>
                        <a:pt x="29" y="102"/>
                      </a:moveTo>
                      <a:cubicBezTo>
                        <a:pt x="46" y="102"/>
                        <a:pt x="46" y="102"/>
                        <a:pt x="46" y="102"/>
                      </a:cubicBezTo>
                      <a:cubicBezTo>
                        <a:pt x="50" y="110"/>
                        <a:pt x="54" y="116"/>
                        <a:pt x="60" y="121"/>
                      </a:cubicBezTo>
                      <a:cubicBezTo>
                        <a:pt x="47" y="119"/>
                        <a:pt x="36" y="112"/>
                        <a:pt x="29" y="102"/>
                      </a:cubicBezTo>
                      <a:close/>
                      <a:moveTo>
                        <a:pt x="80" y="121"/>
                      </a:moveTo>
                      <a:cubicBezTo>
                        <a:pt x="85" y="116"/>
                        <a:pt x="90" y="110"/>
                        <a:pt x="94" y="102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03" y="112"/>
                        <a:pt x="92" y="119"/>
                        <a:pt x="80" y="12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FB9463"/>
                    </a:gs>
                    <a:gs pos="100000">
                      <a:srgbClr val="D74C35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3588682" y="1271291"/>
              <a:ext cx="1958146" cy="1218244"/>
              <a:chOff x="3588682" y="1271291"/>
              <a:chExt cx="1958146" cy="1218244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4464345" y="1334082"/>
                <a:ext cx="225871" cy="209344"/>
                <a:chOff x="4378714" y="1388949"/>
                <a:chExt cx="365920" cy="339145"/>
              </a:xfrm>
            </p:grpSpPr>
            <p:sp>
              <p:nvSpPr>
                <p:cNvPr id="133" name="Freeform 37"/>
                <p:cNvSpPr>
                  <a:spLocks/>
                </p:cNvSpPr>
                <p:nvPr/>
              </p:nvSpPr>
              <p:spPr bwMode="auto">
                <a:xfrm>
                  <a:off x="4378714" y="1388949"/>
                  <a:ext cx="228859" cy="247346"/>
                </a:xfrm>
                <a:custGeom>
                  <a:avLst/>
                  <a:gdLst>
                    <a:gd name="T0" fmla="*/ 152 w 152"/>
                    <a:gd name="T1" fmla="*/ 28 h 164"/>
                    <a:gd name="T2" fmla="*/ 152 w 152"/>
                    <a:gd name="T3" fmla="*/ 28 h 164"/>
                    <a:gd name="T4" fmla="*/ 124 w 152"/>
                    <a:gd name="T5" fmla="*/ 0 h 164"/>
                    <a:gd name="T6" fmla="*/ 28 w 152"/>
                    <a:gd name="T7" fmla="*/ 0 h 164"/>
                    <a:gd name="T8" fmla="*/ 0 w 152"/>
                    <a:gd name="T9" fmla="*/ 28 h 164"/>
                    <a:gd name="T10" fmla="*/ 0 w 152"/>
                    <a:gd name="T11" fmla="*/ 91 h 164"/>
                    <a:gd name="T12" fmla="*/ 28 w 152"/>
                    <a:gd name="T13" fmla="*/ 119 h 164"/>
                    <a:gd name="T14" fmla="*/ 30 w 152"/>
                    <a:gd name="T15" fmla="*/ 119 h 164"/>
                    <a:gd name="T16" fmla="*/ 30 w 152"/>
                    <a:gd name="T17" fmla="*/ 164 h 164"/>
                    <a:gd name="T18" fmla="*/ 61 w 152"/>
                    <a:gd name="T19" fmla="*/ 134 h 164"/>
                    <a:gd name="T20" fmla="*/ 61 w 152"/>
                    <a:gd name="T21" fmla="*/ 58 h 164"/>
                    <a:gd name="T22" fmla="*/ 91 w 152"/>
                    <a:gd name="T23" fmla="*/ 28 h 164"/>
                    <a:gd name="T24" fmla="*/ 152 w 152"/>
                    <a:gd name="T25" fmla="*/ 28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2" h="164">
                      <a:moveTo>
                        <a:pt x="152" y="28"/>
                      </a:move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152" y="12"/>
                        <a:pt x="140" y="0"/>
                        <a:pt x="124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2" y="0"/>
                        <a:pt x="0" y="12"/>
                        <a:pt x="0" y="28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106"/>
                        <a:pt x="12" y="119"/>
                        <a:pt x="28" y="119"/>
                      </a:cubicBezTo>
                      <a:cubicBezTo>
                        <a:pt x="30" y="119"/>
                        <a:pt x="30" y="119"/>
                        <a:pt x="30" y="119"/>
                      </a:cubicBezTo>
                      <a:cubicBezTo>
                        <a:pt x="30" y="164"/>
                        <a:pt x="30" y="164"/>
                        <a:pt x="30" y="164"/>
                      </a:cubicBezTo>
                      <a:cubicBezTo>
                        <a:pt x="61" y="134"/>
                        <a:pt x="61" y="134"/>
                        <a:pt x="61" y="134"/>
                      </a:cubicBezTo>
                      <a:cubicBezTo>
                        <a:pt x="61" y="58"/>
                        <a:pt x="61" y="58"/>
                        <a:pt x="61" y="58"/>
                      </a:cubicBezTo>
                      <a:cubicBezTo>
                        <a:pt x="61" y="41"/>
                        <a:pt x="74" y="28"/>
                        <a:pt x="91" y="28"/>
                      </a:cubicBezTo>
                      <a:lnTo>
                        <a:pt x="152" y="28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Freeform 38"/>
                <p:cNvSpPr>
                  <a:spLocks noEditPoints="1"/>
                </p:cNvSpPr>
                <p:nvPr/>
              </p:nvSpPr>
              <p:spPr bwMode="auto">
                <a:xfrm>
                  <a:off x="4493463" y="1453973"/>
                  <a:ext cx="251171" cy="274121"/>
                </a:xfrm>
                <a:custGeom>
                  <a:avLst/>
                  <a:gdLst>
                    <a:gd name="T0" fmla="*/ 137 w 167"/>
                    <a:gd name="T1" fmla="*/ 0 h 182"/>
                    <a:gd name="T2" fmla="*/ 30 w 167"/>
                    <a:gd name="T3" fmla="*/ 0 h 182"/>
                    <a:gd name="T4" fmla="*/ 0 w 167"/>
                    <a:gd name="T5" fmla="*/ 30 h 182"/>
                    <a:gd name="T6" fmla="*/ 0 w 167"/>
                    <a:gd name="T7" fmla="*/ 106 h 182"/>
                    <a:gd name="T8" fmla="*/ 30 w 167"/>
                    <a:gd name="T9" fmla="*/ 136 h 182"/>
                    <a:gd name="T10" fmla="*/ 61 w 167"/>
                    <a:gd name="T11" fmla="*/ 136 h 182"/>
                    <a:gd name="T12" fmla="*/ 61 w 167"/>
                    <a:gd name="T13" fmla="*/ 182 h 182"/>
                    <a:gd name="T14" fmla="*/ 106 w 167"/>
                    <a:gd name="T15" fmla="*/ 136 h 182"/>
                    <a:gd name="T16" fmla="*/ 137 w 167"/>
                    <a:gd name="T17" fmla="*/ 136 h 182"/>
                    <a:gd name="T18" fmla="*/ 167 w 167"/>
                    <a:gd name="T19" fmla="*/ 106 h 182"/>
                    <a:gd name="T20" fmla="*/ 167 w 167"/>
                    <a:gd name="T21" fmla="*/ 30 h 182"/>
                    <a:gd name="T22" fmla="*/ 137 w 167"/>
                    <a:gd name="T23" fmla="*/ 0 h 182"/>
                    <a:gd name="T24" fmla="*/ 30 w 167"/>
                    <a:gd name="T25" fmla="*/ 106 h 182"/>
                    <a:gd name="T26" fmla="*/ 30 w 167"/>
                    <a:gd name="T27" fmla="*/ 91 h 182"/>
                    <a:gd name="T28" fmla="*/ 91 w 167"/>
                    <a:gd name="T29" fmla="*/ 91 h 182"/>
                    <a:gd name="T30" fmla="*/ 91 w 167"/>
                    <a:gd name="T31" fmla="*/ 106 h 182"/>
                    <a:gd name="T32" fmla="*/ 30 w 167"/>
                    <a:gd name="T33" fmla="*/ 106 h 182"/>
                    <a:gd name="T34" fmla="*/ 137 w 167"/>
                    <a:gd name="T35" fmla="*/ 76 h 182"/>
                    <a:gd name="T36" fmla="*/ 30 w 167"/>
                    <a:gd name="T37" fmla="*/ 76 h 182"/>
                    <a:gd name="T38" fmla="*/ 30 w 167"/>
                    <a:gd name="T39" fmla="*/ 60 h 182"/>
                    <a:gd name="T40" fmla="*/ 137 w 167"/>
                    <a:gd name="T41" fmla="*/ 60 h 182"/>
                    <a:gd name="T42" fmla="*/ 137 w 167"/>
                    <a:gd name="T43" fmla="*/ 76 h 182"/>
                    <a:gd name="T44" fmla="*/ 137 w 167"/>
                    <a:gd name="T45" fmla="*/ 45 h 182"/>
                    <a:gd name="T46" fmla="*/ 30 w 167"/>
                    <a:gd name="T47" fmla="*/ 45 h 182"/>
                    <a:gd name="T48" fmla="*/ 30 w 167"/>
                    <a:gd name="T49" fmla="*/ 30 h 182"/>
                    <a:gd name="T50" fmla="*/ 137 w 167"/>
                    <a:gd name="T51" fmla="*/ 30 h 182"/>
                    <a:gd name="T52" fmla="*/ 137 w 167"/>
                    <a:gd name="T53" fmla="*/ 45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67" h="182">
                      <a:moveTo>
                        <a:pt x="13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23"/>
                        <a:pt x="14" y="136"/>
                        <a:pt x="30" y="136"/>
                      </a:cubicBezTo>
                      <a:cubicBezTo>
                        <a:pt x="61" y="136"/>
                        <a:pt x="61" y="136"/>
                        <a:pt x="61" y="136"/>
                      </a:cubicBezTo>
                      <a:cubicBezTo>
                        <a:pt x="61" y="182"/>
                        <a:pt x="61" y="182"/>
                        <a:pt x="61" y="182"/>
                      </a:cubicBezTo>
                      <a:cubicBezTo>
                        <a:pt x="106" y="136"/>
                        <a:pt x="106" y="136"/>
                        <a:pt x="106" y="136"/>
                      </a:cubicBezTo>
                      <a:cubicBezTo>
                        <a:pt x="137" y="136"/>
                        <a:pt x="137" y="136"/>
                        <a:pt x="137" y="136"/>
                      </a:cubicBezTo>
                      <a:cubicBezTo>
                        <a:pt x="154" y="136"/>
                        <a:pt x="167" y="123"/>
                        <a:pt x="167" y="106"/>
                      </a:cubicBezTo>
                      <a:cubicBezTo>
                        <a:pt x="167" y="30"/>
                        <a:pt x="167" y="30"/>
                        <a:pt x="167" y="30"/>
                      </a:cubicBezTo>
                      <a:cubicBezTo>
                        <a:pt x="167" y="13"/>
                        <a:pt x="154" y="0"/>
                        <a:pt x="137" y="0"/>
                      </a:cubicBezTo>
                      <a:close/>
                      <a:moveTo>
                        <a:pt x="30" y="106"/>
                      </a:moveTo>
                      <a:cubicBezTo>
                        <a:pt x="30" y="91"/>
                        <a:pt x="30" y="91"/>
                        <a:pt x="30" y="91"/>
                      </a:cubicBezTo>
                      <a:cubicBezTo>
                        <a:pt x="91" y="91"/>
                        <a:pt x="91" y="91"/>
                        <a:pt x="91" y="91"/>
                      </a:cubicBezTo>
                      <a:cubicBezTo>
                        <a:pt x="91" y="106"/>
                        <a:pt x="91" y="106"/>
                        <a:pt x="91" y="106"/>
                      </a:cubicBezTo>
                      <a:lnTo>
                        <a:pt x="30" y="106"/>
                      </a:lnTo>
                      <a:close/>
                      <a:moveTo>
                        <a:pt x="137" y="76"/>
                      </a:move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137" y="60"/>
                        <a:pt x="137" y="60"/>
                        <a:pt x="137" y="60"/>
                      </a:cubicBezTo>
                      <a:lnTo>
                        <a:pt x="137" y="76"/>
                      </a:lnTo>
                      <a:close/>
                      <a:moveTo>
                        <a:pt x="137" y="45"/>
                      </a:move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137" y="30"/>
                        <a:pt x="137" y="30"/>
                        <a:pt x="137" y="30"/>
                      </a:cubicBezTo>
                      <a:lnTo>
                        <a:pt x="137" y="45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EFB600"/>
                    </a:gs>
                    <a:gs pos="100000">
                      <a:srgbClr val="C49500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5400000" flipV="1">
                <a:off x="3958633" y="901340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31" name="任意多边形 13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EFB600"/>
                    </a:gs>
                    <a:gs pos="45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任意多边形 13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49000">
                      <a:srgbClr val="EFB600"/>
                    </a:gs>
                    <a:gs pos="20000">
                      <a:srgbClr val="C49500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7" name="组合 116"/>
            <p:cNvGrpSpPr/>
            <p:nvPr/>
          </p:nvGrpSpPr>
          <p:grpSpPr>
            <a:xfrm>
              <a:off x="3592927" y="2657254"/>
              <a:ext cx="1958146" cy="1218244"/>
              <a:chOff x="3592927" y="2657254"/>
              <a:chExt cx="1958146" cy="1218244"/>
            </a:xfrm>
          </p:grpSpPr>
          <p:grpSp>
            <p:nvGrpSpPr>
              <p:cNvPr id="123" name="组合 122"/>
              <p:cNvGrpSpPr/>
              <p:nvPr/>
            </p:nvGrpSpPr>
            <p:grpSpPr>
              <a:xfrm rot="16200000">
                <a:off x="3962878" y="2287303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7" name="任意多边形 126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61AACC"/>
                    </a:gs>
                    <a:gs pos="45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任意多边形 127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61AACC"/>
                    </a:gs>
                    <a:gs pos="20000">
                      <a:srgbClr val="2C85B6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454312" y="3605984"/>
                <a:ext cx="238856" cy="179437"/>
                <a:chOff x="5288412" y="1824354"/>
                <a:chExt cx="386956" cy="290695"/>
              </a:xfrm>
            </p:grpSpPr>
            <p:sp>
              <p:nvSpPr>
                <p:cNvPr id="125" name="Freeform 41"/>
                <p:cNvSpPr>
                  <a:spLocks/>
                </p:cNvSpPr>
                <p:nvPr/>
              </p:nvSpPr>
              <p:spPr bwMode="auto">
                <a:xfrm>
                  <a:off x="5402523" y="1943565"/>
                  <a:ext cx="170210" cy="94348"/>
                </a:xfrm>
                <a:custGeom>
                  <a:avLst/>
                  <a:gdLst>
                    <a:gd name="T0" fmla="*/ 62 w 113"/>
                    <a:gd name="T1" fmla="*/ 46 h 63"/>
                    <a:gd name="T2" fmla="*/ 19 w 113"/>
                    <a:gd name="T3" fmla="*/ 62 h 63"/>
                    <a:gd name="T4" fmla="*/ 19 w 113"/>
                    <a:gd name="T5" fmla="*/ 62 h 63"/>
                    <a:gd name="T6" fmla="*/ 18 w 113"/>
                    <a:gd name="T7" fmla="*/ 62 h 63"/>
                    <a:gd name="T8" fmla="*/ 15 w 113"/>
                    <a:gd name="T9" fmla="*/ 62 h 63"/>
                    <a:gd name="T10" fmla="*/ 9 w 113"/>
                    <a:gd name="T11" fmla="*/ 58 h 63"/>
                    <a:gd name="T12" fmla="*/ 9 w 113"/>
                    <a:gd name="T13" fmla="*/ 58 h 63"/>
                    <a:gd name="T14" fmla="*/ 9 w 113"/>
                    <a:gd name="T15" fmla="*/ 58 h 63"/>
                    <a:gd name="T16" fmla="*/ 9 w 113"/>
                    <a:gd name="T17" fmla="*/ 58 h 63"/>
                    <a:gd name="T18" fmla="*/ 1 w 113"/>
                    <a:gd name="T19" fmla="*/ 40 h 63"/>
                    <a:gd name="T20" fmla="*/ 1 w 113"/>
                    <a:gd name="T21" fmla="*/ 40 h 63"/>
                    <a:gd name="T22" fmla="*/ 1 w 113"/>
                    <a:gd name="T23" fmla="*/ 40 h 63"/>
                    <a:gd name="T24" fmla="*/ 0 w 113"/>
                    <a:gd name="T25" fmla="*/ 37 h 63"/>
                    <a:gd name="T26" fmla="*/ 4 w 113"/>
                    <a:gd name="T27" fmla="*/ 31 h 63"/>
                    <a:gd name="T28" fmla="*/ 4 w 113"/>
                    <a:gd name="T29" fmla="*/ 31 h 63"/>
                    <a:gd name="T30" fmla="*/ 4 w 113"/>
                    <a:gd name="T31" fmla="*/ 31 h 63"/>
                    <a:gd name="T32" fmla="*/ 4 w 113"/>
                    <a:gd name="T33" fmla="*/ 31 h 63"/>
                    <a:gd name="T34" fmla="*/ 48 w 113"/>
                    <a:gd name="T35" fmla="*/ 15 h 63"/>
                    <a:gd name="T36" fmla="*/ 43 w 113"/>
                    <a:gd name="T37" fmla="*/ 5 h 63"/>
                    <a:gd name="T38" fmla="*/ 45 w 113"/>
                    <a:gd name="T39" fmla="*/ 1 h 63"/>
                    <a:gd name="T40" fmla="*/ 47 w 113"/>
                    <a:gd name="T41" fmla="*/ 0 h 63"/>
                    <a:gd name="T42" fmla="*/ 78 w 113"/>
                    <a:gd name="T43" fmla="*/ 4 h 63"/>
                    <a:gd name="T44" fmla="*/ 110 w 113"/>
                    <a:gd name="T45" fmla="*/ 7 h 63"/>
                    <a:gd name="T46" fmla="*/ 113 w 113"/>
                    <a:gd name="T47" fmla="*/ 10 h 63"/>
                    <a:gd name="T48" fmla="*/ 112 w 113"/>
                    <a:gd name="T49" fmla="*/ 12 h 63"/>
                    <a:gd name="T50" fmla="*/ 112 w 113"/>
                    <a:gd name="T51" fmla="*/ 12 h 63"/>
                    <a:gd name="T52" fmla="*/ 92 w 113"/>
                    <a:gd name="T53" fmla="*/ 35 h 63"/>
                    <a:gd name="T54" fmla="*/ 73 w 113"/>
                    <a:gd name="T55" fmla="*/ 57 h 63"/>
                    <a:gd name="T56" fmla="*/ 68 w 113"/>
                    <a:gd name="T57" fmla="*/ 57 h 63"/>
                    <a:gd name="T58" fmla="*/ 67 w 113"/>
                    <a:gd name="T59" fmla="*/ 56 h 63"/>
                    <a:gd name="T60" fmla="*/ 67 w 113"/>
                    <a:gd name="T61" fmla="*/ 56 h 63"/>
                    <a:gd name="T62" fmla="*/ 62 w 113"/>
                    <a:gd name="T63" fmla="*/ 4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3" h="63">
                      <a:moveTo>
                        <a:pt x="62" y="46"/>
                      </a:move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19" y="62"/>
                        <a:pt x="18" y="62"/>
                        <a:pt x="18" y="62"/>
                      </a:cubicBezTo>
                      <a:cubicBezTo>
                        <a:pt x="17" y="63"/>
                        <a:pt x="16" y="63"/>
                        <a:pt x="15" y="62"/>
                      </a:cubicBezTo>
                      <a:cubicBezTo>
                        <a:pt x="12" y="62"/>
                        <a:pt x="10" y="60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39"/>
                        <a:pt x="0" y="38"/>
                        <a:pt x="0" y="37"/>
                      </a:cubicBezTo>
                      <a:cubicBezTo>
                        <a:pt x="0" y="34"/>
                        <a:pt x="2" y="32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3"/>
                        <a:pt x="43" y="1"/>
                        <a:pt x="45" y="1"/>
                      </a:cubicBezTo>
                      <a:cubicBezTo>
                        <a:pt x="46" y="0"/>
                        <a:pt x="46" y="0"/>
                        <a:pt x="47" y="0"/>
                      </a:cubicBezTo>
                      <a:cubicBezTo>
                        <a:pt x="78" y="4"/>
                        <a:pt x="78" y="4"/>
                        <a:pt x="78" y="4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2" y="7"/>
                        <a:pt x="113" y="9"/>
                        <a:pt x="113" y="10"/>
                      </a:cubicBezTo>
                      <a:cubicBezTo>
                        <a:pt x="113" y="11"/>
                        <a:pt x="113" y="12"/>
                        <a:pt x="112" y="12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73" y="57"/>
                        <a:pt x="73" y="57"/>
                        <a:pt x="73" y="57"/>
                      </a:cubicBezTo>
                      <a:cubicBezTo>
                        <a:pt x="71" y="58"/>
                        <a:pt x="69" y="59"/>
                        <a:pt x="68" y="57"/>
                      </a:cubicBezTo>
                      <a:cubicBezTo>
                        <a:pt x="68" y="57"/>
                        <a:pt x="67" y="57"/>
                        <a:pt x="67" y="56"/>
                      </a:cubicBezTo>
                      <a:cubicBezTo>
                        <a:pt x="67" y="56"/>
                        <a:pt x="67" y="56"/>
                        <a:pt x="67" y="56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6" name="Freeform 42"/>
                <p:cNvSpPr>
                  <a:spLocks noEditPoints="1"/>
                </p:cNvSpPr>
                <p:nvPr/>
              </p:nvSpPr>
              <p:spPr bwMode="auto">
                <a:xfrm>
                  <a:off x="5288412" y="1824354"/>
                  <a:ext cx="386956" cy="290695"/>
                </a:xfrm>
                <a:custGeom>
                  <a:avLst/>
                  <a:gdLst>
                    <a:gd name="T0" fmla="*/ 225 w 257"/>
                    <a:gd name="T1" fmla="*/ 0 h 193"/>
                    <a:gd name="T2" fmla="*/ 32 w 257"/>
                    <a:gd name="T3" fmla="*/ 0 h 193"/>
                    <a:gd name="T4" fmla="*/ 0 w 257"/>
                    <a:gd name="T5" fmla="*/ 32 h 193"/>
                    <a:gd name="T6" fmla="*/ 0 w 257"/>
                    <a:gd name="T7" fmla="*/ 160 h 193"/>
                    <a:gd name="T8" fmla="*/ 32 w 257"/>
                    <a:gd name="T9" fmla="*/ 193 h 193"/>
                    <a:gd name="T10" fmla="*/ 225 w 257"/>
                    <a:gd name="T11" fmla="*/ 193 h 193"/>
                    <a:gd name="T12" fmla="*/ 257 w 257"/>
                    <a:gd name="T13" fmla="*/ 160 h 193"/>
                    <a:gd name="T14" fmla="*/ 257 w 257"/>
                    <a:gd name="T15" fmla="*/ 32 h 193"/>
                    <a:gd name="T16" fmla="*/ 225 w 257"/>
                    <a:gd name="T17" fmla="*/ 0 h 193"/>
                    <a:gd name="T18" fmla="*/ 209 w 257"/>
                    <a:gd name="T19" fmla="*/ 16 h 193"/>
                    <a:gd name="T20" fmla="*/ 225 w 257"/>
                    <a:gd name="T21" fmla="*/ 16 h 193"/>
                    <a:gd name="T22" fmla="*/ 225 w 257"/>
                    <a:gd name="T23" fmla="*/ 32 h 193"/>
                    <a:gd name="T24" fmla="*/ 209 w 257"/>
                    <a:gd name="T25" fmla="*/ 32 h 193"/>
                    <a:gd name="T26" fmla="*/ 209 w 257"/>
                    <a:gd name="T27" fmla="*/ 16 h 193"/>
                    <a:gd name="T28" fmla="*/ 176 w 257"/>
                    <a:gd name="T29" fmla="*/ 16 h 193"/>
                    <a:gd name="T30" fmla="*/ 193 w 257"/>
                    <a:gd name="T31" fmla="*/ 16 h 193"/>
                    <a:gd name="T32" fmla="*/ 193 w 257"/>
                    <a:gd name="T33" fmla="*/ 32 h 193"/>
                    <a:gd name="T34" fmla="*/ 176 w 257"/>
                    <a:gd name="T35" fmla="*/ 32 h 193"/>
                    <a:gd name="T36" fmla="*/ 176 w 257"/>
                    <a:gd name="T37" fmla="*/ 16 h 193"/>
                    <a:gd name="T38" fmla="*/ 144 w 257"/>
                    <a:gd name="T39" fmla="*/ 16 h 193"/>
                    <a:gd name="T40" fmla="*/ 160 w 257"/>
                    <a:gd name="T41" fmla="*/ 16 h 193"/>
                    <a:gd name="T42" fmla="*/ 160 w 257"/>
                    <a:gd name="T43" fmla="*/ 32 h 193"/>
                    <a:gd name="T44" fmla="*/ 144 w 257"/>
                    <a:gd name="T45" fmla="*/ 32 h 193"/>
                    <a:gd name="T46" fmla="*/ 144 w 257"/>
                    <a:gd name="T47" fmla="*/ 16 h 193"/>
                    <a:gd name="T48" fmla="*/ 241 w 257"/>
                    <a:gd name="T49" fmla="*/ 176 h 193"/>
                    <a:gd name="T50" fmla="*/ 16 w 257"/>
                    <a:gd name="T51" fmla="*/ 176 h 193"/>
                    <a:gd name="T52" fmla="*/ 16 w 257"/>
                    <a:gd name="T53" fmla="*/ 48 h 193"/>
                    <a:gd name="T54" fmla="*/ 241 w 257"/>
                    <a:gd name="T55" fmla="*/ 48 h 193"/>
                    <a:gd name="T56" fmla="*/ 241 w 257"/>
                    <a:gd name="T57" fmla="*/ 176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57" h="193">
                      <a:moveTo>
                        <a:pt x="225" y="0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4" y="0"/>
                        <a:pt x="0" y="14"/>
                        <a:pt x="0" y="32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78"/>
                        <a:pt x="14" y="193"/>
                        <a:pt x="32" y="193"/>
                      </a:cubicBezTo>
                      <a:cubicBezTo>
                        <a:pt x="225" y="193"/>
                        <a:pt x="225" y="193"/>
                        <a:pt x="225" y="193"/>
                      </a:cubicBezTo>
                      <a:cubicBezTo>
                        <a:pt x="242" y="193"/>
                        <a:pt x="257" y="178"/>
                        <a:pt x="257" y="160"/>
                      </a:cubicBezTo>
                      <a:cubicBezTo>
                        <a:pt x="257" y="32"/>
                        <a:pt x="257" y="32"/>
                        <a:pt x="257" y="32"/>
                      </a:cubicBezTo>
                      <a:cubicBezTo>
                        <a:pt x="257" y="14"/>
                        <a:pt x="242" y="0"/>
                        <a:pt x="225" y="0"/>
                      </a:cubicBezTo>
                      <a:close/>
                      <a:moveTo>
                        <a:pt x="209" y="16"/>
                      </a:moveTo>
                      <a:cubicBezTo>
                        <a:pt x="225" y="16"/>
                        <a:pt x="225" y="16"/>
                        <a:pt x="225" y="16"/>
                      </a:cubicBezTo>
                      <a:cubicBezTo>
                        <a:pt x="225" y="32"/>
                        <a:pt x="225" y="32"/>
                        <a:pt x="225" y="32"/>
                      </a:cubicBezTo>
                      <a:cubicBezTo>
                        <a:pt x="209" y="32"/>
                        <a:pt x="209" y="32"/>
                        <a:pt x="209" y="32"/>
                      </a:cubicBezTo>
                      <a:lnTo>
                        <a:pt x="209" y="16"/>
                      </a:lnTo>
                      <a:close/>
                      <a:moveTo>
                        <a:pt x="176" y="16"/>
                      </a:moveTo>
                      <a:cubicBezTo>
                        <a:pt x="193" y="16"/>
                        <a:pt x="193" y="16"/>
                        <a:pt x="193" y="16"/>
                      </a:cubicBezTo>
                      <a:cubicBezTo>
                        <a:pt x="193" y="32"/>
                        <a:pt x="193" y="32"/>
                        <a:pt x="193" y="32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lnTo>
                        <a:pt x="176" y="16"/>
                      </a:lnTo>
                      <a:close/>
                      <a:moveTo>
                        <a:pt x="144" y="16"/>
                      </a:moveTo>
                      <a:cubicBezTo>
                        <a:pt x="160" y="16"/>
                        <a:pt x="160" y="16"/>
                        <a:pt x="160" y="16"/>
                      </a:cubicBezTo>
                      <a:cubicBezTo>
                        <a:pt x="160" y="32"/>
                        <a:pt x="160" y="32"/>
                        <a:pt x="160" y="32"/>
                      </a:cubicBezTo>
                      <a:cubicBezTo>
                        <a:pt x="144" y="32"/>
                        <a:pt x="144" y="32"/>
                        <a:pt x="144" y="32"/>
                      </a:cubicBezTo>
                      <a:lnTo>
                        <a:pt x="144" y="16"/>
                      </a:lnTo>
                      <a:close/>
                      <a:moveTo>
                        <a:pt x="241" y="176"/>
                      </a:moveTo>
                      <a:cubicBezTo>
                        <a:pt x="16" y="176"/>
                        <a:pt x="16" y="176"/>
                        <a:pt x="16" y="176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41" y="48"/>
                        <a:pt x="241" y="48"/>
                        <a:pt x="241" y="48"/>
                      </a:cubicBezTo>
                      <a:lnTo>
                        <a:pt x="241" y="176"/>
                      </a:lnTo>
                      <a:close/>
                    </a:path>
                  </a:pathLst>
                </a:custGeom>
                <a:gradFill flip="none" rotWithShape="1">
                  <a:gsLst>
                    <a:gs pos="56000">
                      <a:srgbClr val="6EB3D2"/>
                    </a:gs>
                    <a:gs pos="100000">
                      <a:srgbClr val="2C85B6"/>
                    </a:gs>
                  </a:gsLst>
                  <a:lin ang="6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18" name="组合 117"/>
            <p:cNvGrpSpPr/>
            <p:nvPr/>
          </p:nvGrpSpPr>
          <p:grpSpPr>
            <a:xfrm>
              <a:off x="3272187" y="1592677"/>
              <a:ext cx="1218244" cy="1958146"/>
              <a:chOff x="3272187" y="1592677"/>
              <a:chExt cx="1218244" cy="1958146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3272187" y="1592677"/>
                <a:ext cx="1218244" cy="1958146"/>
                <a:chOff x="3563888" y="150093"/>
                <a:chExt cx="1536700" cy="2470015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3563888" y="1000858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70000">
                      <a:srgbClr val="009999"/>
                    </a:gs>
                    <a:gs pos="45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任意多边形 121"/>
                <p:cNvSpPr/>
                <p:nvPr/>
              </p:nvSpPr>
              <p:spPr>
                <a:xfrm flipV="1">
                  <a:off x="3563888" y="150093"/>
                  <a:ext cx="1536700" cy="1619250"/>
                </a:xfrm>
                <a:custGeom>
                  <a:avLst/>
                  <a:gdLst>
                    <a:gd name="connsiteX0" fmla="*/ 0 w 1536700"/>
                    <a:gd name="connsiteY0" fmla="*/ 1619250 h 1619250"/>
                    <a:gd name="connsiteX1" fmla="*/ 1536700 w 1536700"/>
                    <a:gd name="connsiteY1" fmla="*/ 384473 h 1619250"/>
                    <a:gd name="connsiteX2" fmla="*/ 1534545 w 1536700"/>
                    <a:gd name="connsiteY2" fmla="*/ 382737 h 1619250"/>
                    <a:gd name="connsiteX3" fmla="*/ 1536700 w 1536700"/>
                    <a:gd name="connsiteY3" fmla="*/ 381000 h 1619250"/>
                    <a:gd name="connsiteX4" fmla="*/ 1054100 w 1536700"/>
                    <a:gd name="connsiteY4" fmla="*/ 0 h 1619250"/>
                    <a:gd name="connsiteX5" fmla="*/ 579964 w 1536700"/>
                    <a:gd name="connsiteY5" fmla="*/ 382737 h 1619250"/>
                    <a:gd name="connsiteX6" fmla="*/ 0 w 1536700"/>
                    <a:gd name="connsiteY6" fmla="*/ 850900 h 1619250"/>
                    <a:gd name="connsiteX7" fmla="*/ 0 w 1536700"/>
                    <a:gd name="connsiteY7" fmla="*/ 1619250 h 1619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36700" h="1619250">
                      <a:moveTo>
                        <a:pt x="0" y="1619250"/>
                      </a:moveTo>
                      <a:lnTo>
                        <a:pt x="1536700" y="384473"/>
                      </a:lnTo>
                      <a:lnTo>
                        <a:pt x="1534545" y="382737"/>
                      </a:lnTo>
                      <a:lnTo>
                        <a:pt x="1536700" y="381000"/>
                      </a:lnTo>
                      <a:lnTo>
                        <a:pt x="1054100" y="0"/>
                      </a:lnTo>
                      <a:lnTo>
                        <a:pt x="579964" y="382737"/>
                      </a:lnTo>
                      <a:lnTo>
                        <a:pt x="0" y="850900"/>
                      </a:lnTo>
                      <a:lnTo>
                        <a:pt x="0" y="1619250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009999"/>
                    </a:gs>
                    <a:gs pos="20000">
                      <a:srgbClr val="00827F"/>
                    </a:gs>
                  </a:gsLst>
                  <a:lin ang="9000000" scaled="0"/>
                  <a:tileRect/>
                </a:gra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0" name="Freeform 61"/>
              <p:cNvSpPr>
                <a:spLocks noEditPoints="1"/>
              </p:cNvSpPr>
              <p:nvPr/>
            </p:nvSpPr>
            <p:spPr bwMode="auto">
              <a:xfrm>
                <a:off x="3348884" y="2454092"/>
                <a:ext cx="206197" cy="235315"/>
              </a:xfrm>
              <a:custGeom>
                <a:avLst/>
                <a:gdLst>
                  <a:gd name="T0" fmla="*/ 94 w 222"/>
                  <a:gd name="T1" fmla="*/ 16 h 253"/>
                  <a:gd name="T2" fmla="*/ 110 w 222"/>
                  <a:gd name="T3" fmla="*/ 0 h 253"/>
                  <a:gd name="T4" fmla="*/ 126 w 222"/>
                  <a:gd name="T5" fmla="*/ 16 h 253"/>
                  <a:gd name="T6" fmla="*/ 127 w 222"/>
                  <a:gd name="T7" fmla="*/ 110 h 253"/>
                  <a:gd name="T8" fmla="*/ 111 w 222"/>
                  <a:gd name="T9" fmla="*/ 126 h 253"/>
                  <a:gd name="T10" fmla="*/ 95 w 222"/>
                  <a:gd name="T11" fmla="*/ 111 h 253"/>
                  <a:gd name="T12" fmla="*/ 94 w 222"/>
                  <a:gd name="T13" fmla="*/ 16 h 253"/>
                  <a:gd name="T14" fmla="*/ 112 w 222"/>
                  <a:gd name="T15" fmla="*/ 252 h 253"/>
                  <a:gd name="T16" fmla="*/ 1 w 222"/>
                  <a:gd name="T17" fmla="*/ 143 h 253"/>
                  <a:gd name="T18" fmla="*/ 79 w 222"/>
                  <a:gd name="T19" fmla="*/ 37 h 253"/>
                  <a:gd name="T20" fmla="*/ 79 w 222"/>
                  <a:gd name="T21" fmla="*/ 70 h 253"/>
                  <a:gd name="T22" fmla="*/ 32 w 222"/>
                  <a:gd name="T23" fmla="*/ 143 h 253"/>
                  <a:gd name="T24" fmla="*/ 112 w 222"/>
                  <a:gd name="T25" fmla="*/ 221 h 253"/>
                  <a:gd name="T26" fmla="*/ 190 w 222"/>
                  <a:gd name="T27" fmla="*/ 141 h 253"/>
                  <a:gd name="T28" fmla="*/ 142 w 222"/>
                  <a:gd name="T29" fmla="*/ 70 h 253"/>
                  <a:gd name="T30" fmla="*/ 142 w 222"/>
                  <a:gd name="T31" fmla="*/ 36 h 253"/>
                  <a:gd name="T32" fmla="*/ 222 w 222"/>
                  <a:gd name="T33" fmla="*/ 141 h 253"/>
                  <a:gd name="T34" fmla="*/ 112 w 222"/>
                  <a:gd name="T35" fmla="*/ 25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2" h="253">
                    <a:moveTo>
                      <a:pt x="94" y="16"/>
                    </a:moveTo>
                    <a:cubicBezTo>
                      <a:pt x="94" y="7"/>
                      <a:pt x="101" y="0"/>
                      <a:pt x="110" y="0"/>
                    </a:cubicBezTo>
                    <a:cubicBezTo>
                      <a:pt x="119" y="0"/>
                      <a:pt x="126" y="7"/>
                      <a:pt x="126" y="16"/>
                    </a:cubicBezTo>
                    <a:cubicBezTo>
                      <a:pt x="127" y="110"/>
                      <a:pt x="127" y="110"/>
                      <a:pt x="127" y="110"/>
                    </a:cubicBezTo>
                    <a:cubicBezTo>
                      <a:pt x="127" y="119"/>
                      <a:pt x="120" y="126"/>
                      <a:pt x="111" y="126"/>
                    </a:cubicBezTo>
                    <a:cubicBezTo>
                      <a:pt x="102" y="126"/>
                      <a:pt x="95" y="119"/>
                      <a:pt x="95" y="111"/>
                    </a:cubicBezTo>
                    <a:lnTo>
                      <a:pt x="94" y="16"/>
                    </a:lnTo>
                    <a:close/>
                    <a:moveTo>
                      <a:pt x="112" y="252"/>
                    </a:moveTo>
                    <a:cubicBezTo>
                      <a:pt x="51" y="253"/>
                      <a:pt x="1" y="204"/>
                      <a:pt x="1" y="143"/>
                    </a:cubicBezTo>
                    <a:cubicBezTo>
                      <a:pt x="0" y="93"/>
                      <a:pt x="33" y="51"/>
                      <a:pt x="79" y="37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1" y="83"/>
                      <a:pt x="32" y="110"/>
                      <a:pt x="32" y="143"/>
                    </a:cubicBezTo>
                    <a:cubicBezTo>
                      <a:pt x="33" y="186"/>
                      <a:pt x="68" y="221"/>
                      <a:pt x="112" y="221"/>
                    </a:cubicBezTo>
                    <a:cubicBezTo>
                      <a:pt x="155" y="220"/>
                      <a:pt x="190" y="185"/>
                      <a:pt x="190" y="141"/>
                    </a:cubicBezTo>
                    <a:cubicBezTo>
                      <a:pt x="190" y="109"/>
                      <a:pt x="170" y="82"/>
                      <a:pt x="142" y="70"/>
                    </a:cubicBezTo>
                    <a:cubicBezTo>
                      <a:pt x="142" y="36"/>
                      <a:pt x="142" y="36"/>
                      <a:pt x="142" y="36"/>
                    </a:cubicBezTo>
                    <a:cubicBezTo>
                      <a:pt x="187" y="49"/>
                      <a:pt x="221" y="91"/>
                      <a:pt x="222" y="141"/>
                    </a:cubicBezTo>
                    <a:cubicBezTo>
                      <a:pt x="222" y="202"/>
                      <a:pt x="173" y="252"/>
                      <a:pt x="112" y="252"/>
                    </a:cubicBezTo>
                    <a:close/>
                  </a:path>
                </a:pathLst>
              </a:custGeom>
              <a:gradFill flip="none" rotWithShape="1">
                <a:gsLst>
                  <a:gs pos="56000">
                    <a:srgbClr val="009999"/>
                  </a:gs>
                  <a:gs pos="100000">
                    <a:srgbClr val="00504E"/>
                  </a:gs>
                </a:gsLst>
                <a:lin ang="60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843807" y="980728"/>
            <a:ext cx="345638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数值类型及</a:t>
            </a:r>
            <a:endParaRPr lang="en-US" altLang="zh-CN" sz="2400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2A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基本操作</a:t>
            </a:r>
            <a:endParaRPr lang="zh-CN" altLang="en-US" b="1" dirty="0" smtClean="0">
              <a:solidFill>
                <a:srgbClr val="C2A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28184" y="3118901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math</a:t>
            </a: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库及</a:t>
            </a:r>
            <a:endParaRPr lang="en-US" altLang="zh-CN" sz="2400" b="1" dirty="0" smtClean="0">
              <a:solidFill>
                <a:srgbClr val="A74E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A74E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数值实例</a:t>
            </a:r>
            <a:endParaRPr lang="en-US" altLang="zh-CN" sz="2400" b="1" dirty="0" smtClean="0">
              <a:solidFill>
                <a:srgbClr val="7A3E3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52740" y="5711189"/>
            <a:ext cx="251540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3672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字符串及格式化 </a:t>
            </a:r>
            <a:endParaRPr lang="en-US" altLang="zh-CN" sz="2400" b="1" dirty="0" smtClean="0">
              <a:solidFill>
                <a:srgbClr val="3672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39551" y="3262917"/>
            <a:ext cx="265293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典型实例：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文本进度条</a:t>
            </a:r>
            <a:endParaRPr lang="en-US" altLang="zh-CN" sz="2400" b="1" dirty="0" smtClean="0">
              <a:solidFill>
                <a:srgbClr val="0080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42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3.6: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简单的开始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" y="1066800"/>
            <a:ext cx="8853488" cy="2002160"/>
          </a:xfrm>
          <a:prstGeom prst="rect">
            <a:avLst/>
          </a:prstGeom>
        </p:spPr>
        <p:txBody>
          <a:bodyPr vert="horz" wrap="square" lIns="0" tIns="92075" rIns="0" bIns="0" rtlCol="0">
            <a:noAutofit/>
          </a:bodyPr>
          <a:lstStyle/>
          <a:p>
            <a:pPr marL="598487" marR="127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利用</a:t>
            </a:r>
            <a:r>
              <a:rPr sz="2000" spc="9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print(</a:t>
            </a:r>
            <a:r>
              <a:rPr sz="2000" spc="8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)</a:t>
            </a:r>
            <a:r>
              <a:rPr sz="20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函数实现</a:t>
            </a:r>
            <a:r>
              <a:rPr sz="20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简</a:t>
            </a:r>
            <a:r>
              <a:rPr sz="20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单的</a:t>
            </a:r>
            <a:r>
              <a:rPr sz="20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非</a:t>
            </a:r>
            <a:r>
              <a:rPr sz="20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刷新</a:t>
            </a:r>
            <a:r>
              <a:rPr sz="20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文</a:t>
            </a:r>
            <a:r>
              <a:rPr sz="20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本进</a:t>
            </a:r>
            <a:r>
              <a:rPr sz="20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度</a:t>
            </a:r>
            <a:r>
              <a:rPr sz="20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条基本思想</a:t>
            </a:r>
            <a:endParaRPr lang="en-US" sz="2000" spc="0" dirty="0" smtClean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1055687" marR="12700" lvl="1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按照任务执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行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百分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比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将整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个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任务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划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分</a:t>
            </a:r>
            <a:r>
              <a:rPr spc="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为</a:t>
            </a:r>
            <a:r>
              <a:rPr spc="5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10</a:t>
            </a:r>
            <a:r>
              <a:rPr spc="4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0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个单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位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，每执行</a:t>
            </a:r>
            <a:r>
              <a:rPr spc="7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pc="9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%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输出一次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进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度条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。</a:t>
            </a:r>
            <a:endParaRPr lang="en-US" spc="-15" dirty="0" smtClean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1055687" marR="12700" lvl="1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每一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行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输出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包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含进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度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百分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比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，代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表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已完</a:t>
            </a:r>
            <a:r>
              <a:rPr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成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的部分</a:t>
            </a:r>
            <a:r>
              <a:rPr spc="6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(**</a:t>
            </a:r>
            <a:r>
              <a:rPr spc="6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)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和未完成</a:t>
            </a:r>
            <a:r>
              <a:rPr spc="-1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</a:t>
            </a:r>
            <a:r>
              <a:rPr spc="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部分</a:t>
            </a:r>
            <a:r>
              <a:rPr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(</a:t>
            </a:r>
            <a:r>
              <a:rPr spc="-5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..</a:t>
            </a:r>
            <a:r>
              <a:rPr spc="-6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)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的两种字符</a:t>
            </a:r>
            <a:r>
              <a:rPr spc="-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以及一个跟</a:t>
            </a:r>
            <a:r>
              <a:rPr spc="-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随</a:t>
            </a:r>
            <a:r>
              <a:rPr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完成度前进的</a:t>
            </a:r>
            <a:r>
              <a:rPr spc="-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小箭头，风格如下</a:t>
            </a:r>
            <a:r>
              <a:rPr spc="-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：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52" y="3090674"/>
            <a:ext cx="8064896" cy="3544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smtClean="0">
                <a:latin typeface="Courier New"/>
                <a:cs typeface="Courier New"/>
              </a:rPr>
              <a:t>%10 [*****-&gt;.............................................]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3501008"/>
            <a:ext cx="3471870" cy="27363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3645024"/>
            <a:ext cx="533723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969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3.7: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单行动态刷新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363102" y="3134001"/>
            <a:ext cx="37338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dobe 黑体 Std R"/>
                <a:cs typeface="Adobe 黑体 Std R"/>
              </a:rPr>
              <a:t>上述程序在</a:t>
            </a:r>
            <a:r>
              <a:rPr sz="1800" dirty="0" smtClean="0">
                <a:latin typeface="Arial"/>
                <a:cs typeface="Arial"/>
              </a:rPr>
              <a:t>IDL</a:t>
            </a:r>
            <a:r>
              <a:rPr sz="1800" spc="-5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dobe 黑体 Std R"/>
                <a:cs typeface="Adobe 黑体 Std R"/>
              </a:rPr>
              <a:t>中的执行效果如下。</a:t>
            </a:r>
            <a:endParaRPr sz="1800" dirty="0">
              <a:latin typeface="Adobe 黑体 Std R"/>
              <a:cs typeface="Adobe 黑体 Std R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832" y="3509139"/>
            <a:ext cx="8138903" cy="7839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236" y="1124558"/>
            <a:ext cx="5826247" cy="1800386"/>
          </a:xfrm>
          <a:prstGeom prst="rect">
            <a:avLst/>
          </a:prstGeom>
        </p:spPr>
      </p:pic>
      <p:sp>
        <p:nvSpPr>
          <p:cNvPr id="23" name="object 13"/>
          <p:cNvSpPr txBox="1"/>
          <p:nvPr/>
        </p:nvSpPr>
        <p:spPr>
          <a:xfrm>
            <a:off x="397352" y="4566885"/>
            <a:ext cx="8363584" cy="1742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800" dirty="0" smtClean="0">
                <a:latin typeface="Arial"/>
                <a:cs typeface="Arial"/>
              </a:rPr>
              <a:t>•	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为什么输出没有单行刷新呢？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9085" marR="12700" indent="-287020">
              <a:lnSpc>
                <a:spcPct val="100000"/>
              </a:lnSpc>
              <a:tabLst>
                <a:tab pos="299085" algn="l"/>
              </a:tabLst>
            </a:pP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•	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这是因为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IDL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本身屏蔽了单行刷新功能，如果希望获得刷新效果，请使用控制台 命令行执行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4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.2</a:t>
            </a:r>
            <a:r>
              <a:rPr sz="1800" spc="-19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-2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x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tPro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g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ressB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a</a:t>
            </a:r>
            <a:r>
              <a:rPr sz="1800" spc="-1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.p</a:t>
            </a:r>
            <a:r>
              <a:rPr sz="1800" spc="-2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y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程序。以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Win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d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o</a:t>
            </a:r>
            <a:r>
              <a:rPr sz="1800" spc="-2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w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系统为例，启动命令行工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9085">
              <a:lnSpc>
                <a:spcPct val="100000"/>
              </a:lnSpc>
            </a:pP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具（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&lt;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W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i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n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d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o</a:t>
            </a:r>
            <a:r>
              <a:rPr sz="1800" spc="-4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w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系统安装目录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&gt;\s</a:t>
            </a:r>
            <a:r>
              <a:rPr sz="1800" spc="-2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y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stem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3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2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\cmd.</a:t>
            </a:r>
            <a:r>
              <a:rPr sz="1800" spc="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-1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x</a:t>
            </a:r>
            <a:r>
              <a:rPr sz="1800" spc="-5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），选择到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9085">
              <a:lnSpc>
                <a:spcPct val="100000"/>
              </a:lnSpc>
            </a:pP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4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.2</a:t>
            </a:r>
            <a:r>
              <a:rPr sz="1800" spc="-19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e</a:t>
            </a:r>
            <a:r>
              <a:rPr sz="1800" spc="-2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x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tPro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g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ressB</a:t>
            </a:r>
            <a:r>
              <a:rPr sz="1800" spc="-1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a</a:t>
            </a:r>
            <a:r>
              <a:rPr sz="1800" spc="-10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r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.p</a:t>
            </a:r>
            <a:r>
              <a:rPr sz="1800" spc="-30" dirty="0" smtClean="0"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y</a:t>
            </a:r>
            <a:r>
              <a:rPr sz="1800" spc="0" dirty="0" smtClean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文件所在目录执行</a:t>
            </a:r>
            <a:endParaRPr lang="en-US" sz="1800" spc="0" dirty="0" smtClean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  <a:p>
            <a:pPr marL="298450" indent="-285750"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当然，直接在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Pycharm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Adobe 黑体 Std R"/>
              </a:rPr>
              <a:t>中运行该程序，可直接实现单刷的功能。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cs typeface="Adobe 黑体 Std 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50377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3.1.1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整数类型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544" y="1196752"/>
            <a:ext cx="8352928" cy="504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800" dirty="0" err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与数学中的整数概念一致，没有取值范围限制</a:t>
            </a:r>
            <a:endParaRPr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ts val="1000"/>
              </a:lnSpc>
              <a:buClr>
                <a:srgbClr val="0066FF"/>
              </a:buClr>
            </a:pPr>
            <a:endParaRPr sz="2800" dirty="0"/>
          </a:p>
          <a:p>
            <a:pPr>
              <a:lnSpc>
                <a:spcPts val="1000"/>
              </a:lnSpc>
              <a:buClr>
                <a:srgbClr val="0066FF"/>
              </a:buClr>
              <a:buFont typeface="Wingdings"/>
              <a:buChar char=""/>
            </a:pPr>
            <a:endParaRPr sz="2800" dirty="0"/>
          </a:p>
          <a:p>
            <a:pPr>
              <a:lnSpc>
                <a:spcPts val="1000"/>
              </a:lnSpc>
            </a:pPr>
            <a:endParaRPr sz="2800" dirty="0"/>
          </a:p>
          <a:p>
            <a:pPr>
              <a:lnSpc>
                <a:spcPts val="1100"/>
              </a:lnSpc>
              <a:spcBef>
                <a:spcPts val="0"/>
              </a:spcBef>
            </a:pPr>
            <a:endParaRPr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6370034"/>
              </p:ext>
            </p:extLst>
          </p:nvPr>
        </p:nvGraphicFramePr>
        <p:xfrm>
          <a:off x="359172" y="2031090"/>
          <a:ext cx="8624888" cy="363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2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63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21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49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数制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前缀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基本数码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实例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499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十进制（以</a:t>
                      </a:r>
                      <a:r>
                        <a:rPr lang="en-US" altLang="zh-CN" sz="1800" dirty="0" smtClean="0"/>
                        <a:t>10</a:t>
                      </a:r>
                      <a:r>
                        <a:rPr lang="zh-CN" altLang="en-US" sz="1800" dirty="0" smtClean="0"/>
                        <a:t>为基）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0~9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99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-12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十六进制（以</a:t>
                      </a:r>
                      <a:r>
                        <a:rPr lang="en-US" altLang="zh-CN" sz="1800" dirty="0" smtClean="0"/>
                        <a:t>16</a:t>
                      </a:r>
                      <a:r>
                        <a:rPr lang="zh-CN" altLang="en-US" sz="1800" dirty="0" smtClean="0"/>
                        <a:t>为基）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0x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0X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0~9</a:t>
                      </a:r>
                      <a:r>
                        <a:rPr lang="zh-CN" altLang="en-US" sz="1800" dirty="0" smtClean="0"/>
                        <a:t>和</a:t>
                      </a:r>
                      <a:r>
                        <a:rPr lang="en-US" altLang="zh-CN" sz="1800" dirty="0" smtClean="0"/>
                        <a:t>A~F(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err="1" smtClean="0"/>
                        <a:t>a~f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0x1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0X7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0X3e7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八进制（以</a:t>
                      </a:r>
                      <a:r>
                        <a:rPr lang="en-US" altLang="zh-CN" sz="1800" dirty="0" smtClean="0"/>
                        <a:t>8</a:t>
                      </a:r>
                      <a:r>
                        <a:rPr lang="zh-CN" altLang="en-US" sz="1800" dirty="0" smtClean="0"/>
                        <a:t>为基）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0o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0O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～</a:t>
                      </a:r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0o1, 0o2, 0O7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2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二进制（以</a:t>
                      </a: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为基）</a:t>
                      </a:r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0b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0B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～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0b0, 0B11</a:t>
                      </a:r>
                      <a:endParaRPr lang="zh-CN" altLang="en-US" sz="1800" dirty="0" smtClean="0"/>
                    </a:p>
                  </a:txBody>
                  <a:tcPr marL="91442" marR="91442" marT="45715" marB="4571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7375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实例代码</a:t>
            </a:r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3.8: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带刷新的文本进度条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142" y="1052736"/>
            <a:ext cx="7394202" cy="3252177"/>
          </a:xfrm>
          <a:prstGeom prst="rect">
            <a:avLst/>
          </a:prstGeom>
        </p:spPr>
      </p:pic>
      <p:sp>
        <p:nvSpPr>
          <p:cNvPr id="17" name="object 4"/>
          <p:cNvSpPr txBox="1"/>
          <p:nvPr/>
        </p:nvSpPr>
        <p:spPr>
          <a:xfrm>
            <a:off x="257552" y="4437112"/>
            <a:ext cx="460248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000" dirty="0" smtClean="0">
                <a:latin typeface="Adobe 黑体 Std R"/>
                <a:cs typeface="Adobe 黑体 Std R"/>
              </a:rPr>
              <a:t>采用命令行的执行上述</a:t>
            </a:r>
            <a:r>
              <a:rPr sz="2000" spc="-15" dirty="0" smtClean="0">
                <a:latin typeface="Adobe 黑体 Std R"/>
                <a:cs typeface="Adobe 黑体 Std R"/>
              </a:rPr>
              <a:t>文</a:t>
            </a:r>
            <a:r>
              <a:rPr sz="2000" spc="0" dirty="0" smtClean="0">
                <a:latin typeface="Adobe 黑体 Std R"/>
                <a:cs typeface="Adobe 黑体 Std R"/>
              </a:rPr>
              <a:t>件，</a:t>
            </a:r>
            <a:r>
              <a:rPr sz="2000" spc="-15" dirty="0" smtClean="0">
                <a:latin typeface="Adobe 黑体 Std R"/>
                <a:cs typeface="Adobe 黑体 Std R"/>
              </a:rPr>
              <a:t>效</a:t>
            </a:r>
            <a:r>
              <a:rPr sz="2000" spc="0" dirty="0" smtClean="0">
                <a:latin typeface="Adobe 黑体 Std R"/>
                <a:cs typeface="Adobe 黑体 Std R"/>
              </a:rPr>
              <a:t>果如</a:t>
            </a:r>
            <a:r>
              <a:rPr sz="2000" spc="-15" dirty="0" smtClean="0">
                <a:latin typeface="Adobe 黑体 Std R"/>
                <a:cs typeface="Adobe 黑体 Std R"/>
              </a:rPr>
              <a:t>下</a:t>
            </a:r>
            <a:r>
              <a:rPr sz="2000" spc="0" dirty="0" smtClean="0">
                <a:latin typeface="Adobe 黑体 Std R"/>
                <a:cs typeface="Adobe 黑体 Std R"/>
              </a:rPr>
              <a:t>：</a:t>
            </a:r>
            <a:endParaRPr sz="2000" dirty="0">
              <a:latin typeface="Adobe 黑体 Std R"/>
              <a:cs typeface="Adobe 黑体 Std R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467544" y="5085184"/>
            <a:ext cx="7128792" cy="1368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Courier New"/>
                <a:cs typeface="Courier New"/>
              </a:rPr>
              <a:t>:\&gt;python e4.3TextProgressBar.py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Courier New"/>
                <a:cs typeface="Courier New"/>
              </a:rPr>
              <a:t>-----------</a:t>
            </a:r>
            <a:r>
              <a:rPr sz="1400" spc="-10" dirty="0" smtClean="0">
                <a:latin typeface="Adobe 黑体 Std R"/>
                <a:cs typeface="Adobe 黑体 Std R"/>
              </a:rPr>
              <a:t>执行开始</a:t>
            </a:r>
            <a:r>
              <a:rPr sz="1400" spc="-10" dirty="0" smtClean="0">
                <a:latin typeface="Courier New"/>
                <a:cs typeface="Courier New"/>
              </a:rPr>
              <a:t>----------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Courier New"/>
                <a:cs typeface="Courier New"/>
              </a:rPr>
              <a:t>100%[**************************************************-&gt;] 65.71s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Courier New"/>
                <a:cs typeface="Courier New"/>
              </a:rPr>
              <a:t>-----------</a:t>
            </a:r>
            <a:r>
              <a:rPr sz="1400" spc="-10" dirty="0" smtClean="0">
                <a:latin typeface="Adobe 黑体 Std R"/>
                <a:cs typeface="Adobe 黑体 Std R"/>
              </a:rPr>
              <a:t>执行结束</a:t>
            </a:r>
            <a:r>
              <a:rPr sz="1400" spc="-10" dirty="0" smtClean="0">
                <a:latin typeface="Courier New"/>
                <a:cs typeface="Courier New"/>
              </a:rPr>
              <a:t>----------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1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09206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3.1.1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整数类型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179512" y="1066800"/>
            <a:ext cx="86106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对象：通过创建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对象，可以把数值或任何符合格式的字符串或其他对象转换成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464344" y="1988840"/>
            <a:ext cx="822960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(),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(123),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(‘456’),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(1.23)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0,123,456,1</a:t>
            </a:r>
          </a:p>
        </p:txBody>
      </p:sp>
      <p:sp>
        <p:nvSpPr>
          <p:cNvPr id="8" name="Text Box 6"/>
          <p:cNvSpPr txBox="1"/>
          <p:nvPr/>
        </p:nvSpPr>
        <p:spPr>
          <a:xfrm>
            <a:off x="204912" y="2544261"/>
            <a:ext cx="2514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整数的运算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179512" y="4500642"/>
            <a:ext cx="8229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进制转换函数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内置函数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12" name="矩形 4"/>
          <p:cNvSpPr/>
          <p:nvPr/>
        </p:nvSpPr>
        <p:spPr>
          <a:xfrm>
            <a:off x="636712" y="4985881"/>
            <a:ext cx="7967736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Bin(number)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 Hex(number) 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 Oct(number) </a:t>
            </a:r>
            <a:r>
              <a:rPr lang="zh-CN" altLang="en-US" sz="2000" dirty="0">
                <a:ea typeface="宋体" panose="02010600030101010101" pitchFamily="2" charset="-122"/>
              </a:rPr>
              <a:t>：数值转换为二级制，十六进制，八进制</a:t>
            </a:r>
            <a:r>
              <a:rPr lang="zh-CN" altLang="en-US" sz="2000" dirty="0" smtClean="0">
                <a:ea typeface="宋体" panose="02010600030101010101" pitchFamily="2" charset="-122"/>
              </a:rPr>
              <a:t>字符串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bin(100)                  #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结果 ‘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0b1100100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’</a:t>
            </a:r>
            <a:endParaRPr lang="en-US" altLang="zh-CN" sz="20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hex(100),</a:t>
            </a:r>
            <a:r>
              <a:rPr lang="en-US" altLang="zh-CN" sz="2000" dirty="0" err="1" smtClean="0">
                <a:solidFill>
                  <a:srgbClr val="0070C0"/>
                </a:solidFill>
                <a:ea typeface="宋体" panose="02010600030101010101" pitchFamily="2" charset="-122"/>
              </a:rPr>
              <a:t>oct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(100)   #</a:t>
            </a:r>
            <a:r>
              <a:rPr lang="zh-CN" altLang="en-US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‘0x64’,’0o144’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492896"/>
            <a:ext cx="2477666" cy="19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884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3.</a:t>
            </a:r>
            <a:r>
              <a:rPr 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1.2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浮点数类型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 panose="020B0604030504040204" charset="-120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323528" y="1166780"/>
            <a:ext cx="868236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实数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必须带有小数部分，小数部分可以是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区分整数）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浮点数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的数值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范围与小数精度与计算机系统有关</a:t>
            </a:r>
            <a:endParaRPr lang="zh-CN" altLang="en-US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576" y="2190951"/>
            <a:ext cx="7416824" cy="179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Box 6"/>
          <p:cNvSpPr txBox="1"/>
          <p:nvPr/>
        </p:nvSpPr>
        <p:spPr>
          <a:xfrm>
            <a:off x="251520" y="4149080"/>
            <a:ext cx="8229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对象：通过创建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对象，可以把数值或任何符合格式的字符串转换成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403920" y="4980077"/>
            <a:ext cx="8229600" cy="86177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float(123), float(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‘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      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123.0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</a:t>
            </a: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float(‘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Infinity’), Float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(‘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NaN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’)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inf,nan</a:t>
            </a:r>
            <a:endParaRPr lang="en-US" altLang="zh-CN" sz="20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984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3.</a:t>
            </a:r>
            <a:r>
              <a:rPr lang="en-US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1.2 </a:t>
            </a:r>
            <a:r>
              <a:rPr spc="-45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 panose="020B0604030504040204" charset="-120"/>
              </a:rPr>
              <a:t>浮点数类型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 panose="020B060403050404020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0126989"/>
              </p:ext>
            </p:extLst>
          </p:nvPr>
        </p:nvGraphicFramePr>
        <p:xfrm>
          <a:off x="323528" y="1556792"/>
          <a:ext cx="8191500" cy="242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503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示例</a:t>
                      </a:r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03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1.23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-24.5,1.0,0.2</a:t>
                      </a:r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带小数点的数字</a:t>
                      </a:r>
                      <a:endParaRPr lang="zh-CN" altLang="en-US" sz="1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1.</a:t>
                      </a:r>
                      <a:r>
                        <a:rPr lang="zh-CN" altLang="en-US" sz="1800" dirty="0" smtClean="0"/>
                        <a:t>， </a:t>
                      </a:r>
                      <a:r>
                        <a:rPr lang="en-US" altLang="zh-CN" sz="1800" dirty="0" smtClean="0"/>
                        <a:t>.2 </a:t>
                      </a:r>
                      <a:endParaRPr lang="zh-CN" altLang="en-US" sz="1800" dirty="0" smtClean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小数点前后的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可以省略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18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3.14e-10,4E210,4.0e+210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科学计数法</a:t>
                      </a:r>
                      <a:r>
                        <a:rPr lang="en-US" altLang="zh-CN" sz="1800" dirty="0" smtClean="0"/>
                        <a:t>(e</a:t>
                      </a:r>
                      <a:r>
                        <a:rPr lang="zh-CN" altLang="en-US" sz="1800" dirty="0" smtClean="0"/>
                        <a:t>或</a:t>
                      </a:r>
                      <a:r>
                        <a:rPr lang="en-US" altLang="zh-CN" sz="1800" dirty="0" smtClean="0"/>
                        <a:t>E</a:t>
                      </a:r>
                      <a:r>
                        <a:rPr lang="zh-CN" altLang="en-US" sz="1800" dirty="0" smtClean="0"/>
                        <a:t>表示底数为</a:t>
                      </a:r>
                      <a:r>
                        <a:rPr lang="en-US" altLang="zh-CN" sz="1800" dirty="0" smtClean="0"/>
                        <a:t>10)</a:t>
                      </a:r>
                      <a:r>
                        <a:rPr lang="zh-CN" altLang="en-US" sz="1800" dirty="0" smtClean="0"/>
                        <a:t>，如</a:t>
                      </a:r>
                      <a:r>
                        <a:rPr lang="en-US" altLang="zh-CN" sz="1800" dirty="0" smtClean="0"/>
                        <a:t>3.14e-10</a:t>
                      </a:r>
                      <a:r>
                        <a:rPr lang="en-US" altLang="zh-CN" sz="1800" baseline="0" dirty="0" smtClean="0"/>
                        <a:t> =3.14</a:t>
                      </a:r>
                      <a:r>
                        <a:rPr lang="zh-CN" altLang="en-US" sz="1800" baseline="0" dirty="0" smtClean="0"/>
                        <a:t>*</a:t>
                      </a:r>
                      <a:r>
                        <a:rPr lang="en-US" altLang="zh-CN" sz="1800" baseline="0" dirty="0" smtClean="0"/>
                        <a:t>10^(-10</a:t>
                      </a:r>
                      <a:r>
                        <a:rPr lang="en-US" altLang="zh-CN" sz="1800" baseline="0" dirty="0"/>
                        <a:t>)</a:t>
                      </a:r>
                      <a:endParaRPr lang="zh-CN" altLang="en-US" sz="1800" dirty="0" smtClean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 Box 6"/>
          <p:cNvSpPr txBox="1"/>
          <p:nvPr/>
        </p:nvSpPr>
        <p:spPr>
          <a:xfrm>
            <a:off x="323528" y="1052736"/>
            <a:ext cx="868236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表示方法：  十进制和科学计数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611560" y="4694684"/>
            <a:ext cx="4038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Clr>
                <a:srgbClr val="000000"/>
              </a:buClr>
              <a:buChar char="l"/>
            </a:pPr>
            <a:r>
              <a:rPr lang="en-US" altLang="zh-CN" sz="2000" dirty="0">
                <a:ea typeface="宋体" panose="02010600030101010101" pitchFamily="2" charset="-122"/>
              </a:rPr>
              <a:t>is_integer</a:t>
            </a:r>
            <a:r>
              <a:rPr lang="zh-CN" altLang="en-US" sz="2000" dirty="0">
                <a:ea typeface="宋体" panose="02010600030101010101" pitchFamily="2" charset="-122"/>
              </a:rPr>
              <a:t>：判断是否为整数</a:t>
            </a:r>
          </a:p>
        </p:txBody>
      </p:sp>
      <p:sp>
        <p:nvSpPr>
          <p:cNvPr id="12" name="Text Box 6"/>
          <p:cNvSpPr txBox="1"/>
          <p:nvPr/>
        </p:nvSpPr>
        <p:spPr>
          <a:xfrm>
            <a:off x="687760" y="5267097"/>
            <a:ext cx="47244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3.14.is_integer()    #</a:t>
            </a:r>
            <a:r>
              <a:rPr lang="zh-CN" altLang="en-US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False</a:t>
            </a:r>
            <a:endParaRPr lang="en-US" altLang="zh-CN" sz="20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6"/>
          <p:cNvSpPr txBox="1"/>
          <p:nvPr/>
        </p:nvSpPr>
        <p:spPr>
          <a:xfrm>
            <a:off x="251520" y="4149080"/>
            <a:ext cx="822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对象的方法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92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3.1.3</a:t>
            </a:r>
            <a:r>
              <a:rPr spc="-45" dirty="0" smtClean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复数类型</a:t>
            </a:r>
            <a:endParaRPr spc="-45" dirty="0">
              <a:latin typeface="华文新魏" panose="02010800040101010101" pitchFamily="2" charset="-122"/>
              <a:ea typeface="华文新魏" panose="02010800040101010101" pitchFamily="2" charset="-122"/>
              <a:cs typeface="Microsoft JhengHei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28600" y="1143000"/>
            <a:ext cx="4038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复数类型常量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4876800" y="1158240"/>
            <a:ext cx="3276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228600" y="2286000"/>
            <a:ext cx="4038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类型的方法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 2"/>
          <p:cNvSpPr/>
          <p:nvPr/>
        </p:nvSpPr>
        <p:spPr>
          <a:xfrm>
            <a:off x="838200" y="2743200"/>
            <a:ext cx="32766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real()</a:t>
            </a:r>
            <a:r>
              <a:rPr lang="zh-CN" altLang="en-US" sz="2000" dirty="0">
                <a:ea typeface="宋体" panose="02010600030101010101" pitchFamily="2" charset="-122"/>
              </a:rPr>
              <a:t>：复数的实部</a:t>
            </a:r>
          </a:p>
        </p:txBody>
      </p:sp>
      <p:sp>
        <p:nvSpPr>
          <p:cNvPr id="11" name="矩形 3"/>
          <p:cNvSpPr/>
          <p:nvPr/>
        </p:nvSpPr>
        <p:spPr>
          <a:xfrm>
            <a:off x="838200" y="3200400"/>
            <a:ext cx="32766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Image()</a:t>
            </a:r>
            <a:r>
              <a:rPr lang="zh-CN" altLang="en-US" sz="2000" dirty="0">
                <a:ea typeface="宋体" panose="02010600030101010101" pitchFamily="2" charset="-122"/>
              </a:rPr>
              <a:t>：复数的虚部</a:t>
            </a:r>
          </a:p>
        </p:txBody>
      </p:sp>
      <p:sp>
        <p:nvSpPr>
          <p:cNvPr id="12" name="矩形 7"/>
          <p:cNvSpPr/>
          <p:nvPr/>
        </p:nvSpPr>
        <p:spPr>
          <a:xfrm>
            <a:off x="838200" y="3657600"/>
            <a:ext cx="30480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conjugate()</a:t>
            </a:r>
            <a:r>
              <a:rPr lang="zh-CN" altLang="en-US" sz="2000" dirty="0">
                <a:ea typeface="宋体" panose="02010600030101010101" pitchFamily="2" charset="-122"/>
              </a:rPr>
              <a:t>：共轭复数</a:t>
            </a:r>
          </a:p>
        </p:txBody>
      </p:sp>
      <p:sp>
        <p:nvSpPr>
          <p:cNvPr id="13" name="Text Box 6"/>
          <p:cNvSpPr txBox="1"/>
          <p:nvPr/>
        </p:nvSpPr>
        <p:spPr>
          <a:xfrm>
            <a:off x="457200" y="1752600"/>
            <a:ext cx="5242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0j, 2</a:t>
            </a:r>
            <a:r>
              <a:rPr lang="en-US" altLang="zh-CN" sz="2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1 +2</a:t>
            </a:r>
            <a:r>
              <a:rPr lang="en-US" altLang="zh-CN" sz="2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0i, 2j, </a:t>
            </a: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1+2j)</a:t>
            </a:r>
          </a:p>
        </p:txBody>
      </p:sp>
      <p:sp>
        <p:nvSpPr>
          <p:cNvPr id="14" name="Text Box 6"/>
          <p:cNvSpPr txBox="1"/>
          <p:nvPr/>
        </p:nvSpPr>
        <p:spPr>
          <a:xfrm>
            <a:off x="4590098" y="1733490"/>
            <a:ext cx="441579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= complex(4,5)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(4+5j)</a:t>
            </a:r>
          </a:p>
        </p:txBody>
      </p:sp>
      <p:sp>
        <p:nvSpPr>
          <p:cNvPr id="15" name="Text Box 6"/>
          <p:cNvSpPr txBox="1"/>
          <p:nvPr/>
        </p:nvSpPr>
        <p:spPr>
          <a:xfrm>
            <a:off x="3825240" y="2743200"/>
            <a:ext cx="4785360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(1+2j).real 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1.0</a:t>
            </a: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r>
              <a:rPr lang="en-US" altLang="zh-CN" sz="2000" dirty="0" err="1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imag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2.0</a:t>
            </a:r>
          </a:p>
          <a:p>
            <a:pPr marL="327025" lvl="1" indent="0" eaLnBrk="1" hangingPunct="1">
              <a:spcBef>
                <a:spcPct val="50000"/>
              </a:spcBef>
              <a:buClr>
                <a:srgbClr val="FFC000"/>
              </a:buClr>
              <a:buSzPct val="5000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(1+2j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).conjugate()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(1-2j)</a:t>
            </a:r>
          </a:p>
        </p:txBody>
      </p:sp>
      <p:sp>
        <p:nvSpPr>
          <p:cNvPr id="16" name="Text Box 6"/>
          <p:cNvSpPr txBox="1"/>
          <p:nvPr/>
        </p:nvSpPr>
        <p:spPr>
          <a:xfrm>
            <a:off x="381000" y="4191000"/>
            <a:ext cx="3962400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Clr>
                <a:srgbClr val="FFC000"/>
              </a:buClr>
              <a:buSzPct val="50000"/>
            </a:pP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类型的运算符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609600" y="4648200"/>
            <a:ext cx="4785360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327025" lvl="1" indent="0"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= 1+2j</a:t>
            </a:r>
          </a:p>
          <a:p>
            <a:pPr marL="327025" lvl="1" indent="0"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= 1.1 +2.2j</a:t>
            </a:r>
          </a:p>
          <a:p>
            <a:pPr marL="327025" lvl="1" indent="0"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= complex(4,5)</a:t>
            </a:r>
          </a:p>
          <a:p>
            <a:pPr marL="327025" lvl="1" indent="0"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SzPct val="5000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 = a +</a:t>
            </a:r>
            <a:r>
              <a:rPr lang="zh-CN" altLang="en-US" sz="20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+ c +d          #</a:t>
            </a:r>
            <a:r>
              <a:rPr lang="zh-CN" altLang="en-US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  <a:r>
              <a:rPr lang="en-US" altLang="zh-CN" sz="20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(6.1+9.2j)</a:t>
            </a:r>
          </a:p>
        </p:txBody>
      </p:sp>
    </p:spTree>
    <p:extLst>
      <p:ext uri="{BB962C8B-B14F-4D97-AF65-F5344CB8AC3E}">
        <p14:creationId xmlns:p14="http://schemas.microsoft.com/office/powerpoint/2010/main" xmlns="" val="1534236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华文新魏" panose="02010800040101010101" pitchFamily="2" charset="-122"/>
                <a:ea typeface="华文新魏" panose="02010800040101010101" pitchFamily="2" charset="-122"/>
                <a:cs typeface="Microsoft JhengHei"/>
              </a:rPr>
              <a:t>内置的数值运算操作符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528" y="1124744"/>
            <a:ext cx="8568952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8475" marR="1124585" indent="-486409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sz="26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三种类型存在一种逐</a:t>
            </a:r>
            <a:r>
              <a:rPr sz="26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渐</a:t>
            </a:r>
            <a:r>
              <a:rPr sz="26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“扩</a:t>
            </a:r>
            <a:r>
              <a:rPr sz="2600" spc="-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展</a:t>
            </a:r>
            <a:r>
              <a:rPr sz="26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”的</a:t>
            </a:r>
            <a:r>
              <a:rPr sz="26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关</a:t>
            </a:r>
            <a:r>
              <a:rPr sz="26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系</a:t>
            </a:r>
            <a:r>
              <a:rPr sz="2600" spc="-3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：</a:t>
            </a:r>
            <a:r>
              <a:rPr sz="2600" spc="-2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 </a:t>
            </a:r>
            <a:endParaRPr lang="en-US" sz="2600" spc="-25" dirty="0" smtClean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498475" marR="1124585" indent="-486409">
              <a:lnSpc>
                <a:spcPct val="150000"/>
              </a:lnSpc>
              <a:tabLst>
                <a:tab pos="469265" algn="l"/>
              </a:tabLst>
            </a:pPr>
            <a:r>
              <a:rPr lang="en-US" sz="2600" spc="-25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                </a:t>
            </a:r>
            <a:r>
              <a:rPr sz="2600" spc="-25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整数</a:t>
            </a:r>
            <a:r>
              <a:rPr sz="2600" spc="13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 </a:t>
            </a:r>
            <a:r>
              <a:rPr sz="2600" spc="27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-</a:t>
            </a:r>
            <a:r>
              <a:rPr sz="2600" spc="425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2600" spc="5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2600" spc="-3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浮点数</a:t>
            </a:r>
            <a:r>
              <a:rPr sz="2600" spc="14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 </a:t>
            </a:r>
            <a:r>
              <a:rPr sz="2600" spc="27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-</a:t>
            </a:r>
            <a:r>
              <a:rPr sz="2600" spc="425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&gt;</a:t>
            </a:r>
            <a:r>
              <a:rPr sz="2600" spc="35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/>
              </a:rPr>
              <a:t> </a:t>
            </a:r>
            <a:r>
              <a:rPr sz="2600" spc="-3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复数</a:t>
            </a:r>
            <a:endParaRPr sz="2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>
              <a:lnSpc>
                <a:spcPts val="650"/>
              </a:lnSpc>
              <a:spcBef>
                <a:spcPts val="31"/>
              </a:spcBef>
            </a:pP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000"/>
              </a:lnSpc>
            </a:pPr>
            <a:endParaRPr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23529" y="2490597"/>
            <a:ext cx="8599242" cy="30986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100"/>
              </a:lnSpc>
            </a:pP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400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字类型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之</a:t>
            </a:r>
            <a:r>
              <a:rPr sz="2400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间相互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运</a:t>
            </a:r>
            <a:r>
              <a:rPr sz="2400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算生</a:t>
            </a:r>
            <a:r>
              <a:rPr sz="2400" spc="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成</a:t>
            </a:r>
            <a:r>
              <a:rPr sz="2400" spc="1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的结果</a:t>
            </a:r>
            <a:r>
              <a:rPr sz="2400" spc="6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是</a:t>
            </a:r>
            <a:r>
              <a:rPr sz="2400" spc="2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“</a:t>
            </a:r>
            <a:r>
              <a:rPr sz="2400" spc="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更宽</a:t>
            </a:r>
            <a:r>
              <a:rPr sz="2400" spc="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”</a:t>
            </a:r>
            <a:r>
              <a:rPr sz="2400" spc="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的类</a:t>
            </a:r>
            <a:r>
              <a:rPr sz="24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型，</a:t>
            </a:r>
            <a:r>
              <a:rPr sz="2400" spc="-3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基本规则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55600" marR="18415" indent="-342900">
              <a:lnSpc>
                <a:spcPts val="5040"/>
              </a:lnSpc>
              <a:spcBef>
                <a:spcPts val="445"/>
              </a:spcBef>
              <a:buFont typeface="Arial" panose="020B0604020202020204" pitchFamily="34" charset="0"/>
              <a:buChar char="•"/>
            </a:pP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整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数之间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运</a:t>
            </a:r>
            <a:r>
              <a:rPr sz="2200" spc="5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算，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如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数学意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义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上的结</a:t>
            </a:r>
            <a:r>
              <a:rPr sz="2200" spc="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是小</a:t>
            </a:r>
            <a:r>
              <a:rPr sz="2200" spc="9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结</a:t>
            </a:r>
            <a:r>
              <a:rPr sz="22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果是浮点数</a:t>
            </a:r>
            <a:r>
              <a:rPr sz="2200" spc="-2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；</a:t>
            </a:r>
            <a:endParaRPr sz="22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42900" indent="-342900">
              <a:lnSpc>
                <a:spcPts val="1200"/>
              </a:lnSpc>
              <a:spcBef>
                <a:spcPts val="32"/>
              </a:spcBef>
              <a:buFont typeface="Arial" panose="020B0604020202020204" pitchFamily="34" charset="0"/>
              <a:buChar char="•"/>
            </a:pPr>
            <a:endParaRPr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整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数之间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运</a:t>
            </a:r>
            <a:r>
              <a:rPr sz="2200" spc="5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算，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如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数学意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义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上的结</a:t>
            </a:r>
            <a:r>
              <a:rPr sz="2200" spc="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是整</a:t>
            </a:r>
            <a:r>
              <a:rPr sz="2200" spc="9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200" spc="4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结</a:t>
            </a:r>
            <a:r>
              <a:rPr sz="2200" spc="-3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果是整数</a:t>
            </a:r>
            <a:r>
              <a:rPr sz="2200" spc="-35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；</a:t>
            </a:r>
            <a:endParaRPr sz="22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42900" indent="-342900">
              <a:lnSpc>
                <a:spcPts val="650"/>
              </a:lnSpc>
              <a:spcBef>
                <a:spcPts val="32"/>
              </a:spcBef>
              <a:buFont typeface="Arial" panose="020B0604020202020204" pitchFamily="34" charset="0"/>
              <a:buChar char="•"/>
            </a:pPr>
            <a:endParaRPr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1000"/>
              </a:lnSpc>
              <a:buFont typeface="Arial" panose="020B0604020202020204" pitchFamily="34" charset="0"/>
              <a:buChar char="•"/>
            </a:pPr>
            <a:endParaRPr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整数和浮点数混合运</a:t>
            </a:r>
            <a:r>
              <a:rPr sz="2200" spc="-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，输出结</a:t>
            </a:r>
            <a:r>
              <a:rPr sz="22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-2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是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浮点</a:t>
            </a:r>
            <a:r>
              <a:rPr sz="22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200" spc="-3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；</a:t>
            </a:r>
            <a:endParaRPr sz="22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  <a:p>
            <a:pPr marL="342900" indent="-342900">
              <a:lnSpc>
                <a:spcPts val="650"/>
              </a:lnSpc>
              <a:spcBef>
                <a:spcPts val="29"/>
              </a:spcBef>
              <a:buFont typeface="Arial" panose="020B0604020202020204" pitchFamily="34" charset="0"/>
              <a:buChar char="•"/>
            </a:pPr>
            <a:endParaRPr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1000"/>
              </a:lnSpc>
              <a:buFont typeface="Arial" panose="020B0604020202020204" pitchFamily="34" charset="0"/>
              <a:buChar char="•"/>
            </a:pPr>
            <a:endParaRPr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5600" indent="-342900">
              <a:lnSpc>
                <a:spcPts val="3354"/>
              </a:lnSpc>
              <a:buFont typeface="Arial" panose="020B0604020202020204" pitchFamily="34" charset="0"/>
              <a:buChar char="•"/>
            </a:pP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整数或浮点数与复数运</a:t>
            </a:r>
            <a:r>
              <a:rPr sz="2200" spc="-5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算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，输出结</a:t>
            </a:r>
            <a:r>
              <a:rPr sz="2200" spc="-2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果</a:t>
            </a:r>
            <a:r>
              <a:rPr sz="2200" spc="-30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是复</a:t>
            </a:r>
            <a:r>
              <a:rPr sz="2200" spc="-15" dirty="0" err="1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数</a:t>
            </a:r>
            <a:r>
              <a:rPr sz="2200" spc="-30" dirty="0" smtClean="0">
                <a:latin typeface="楷体" panose="02010609060101010101" pitchFamily="49" charset="-122"/>
                <a:ea typeface="楷体" panose="02010609060101010101" pitchFamily="49" charset="-122"/>
                <a:cs typeface="Microsoft JhengHei"/>
              </a:rPr>
              <a:t>。</a:t>
            </a:r>
            <a:endParaRPr sz="2200" dirty="0">
              <a:latin typeface="楷体" panose="02010609060101010101" pitchFamily="49" charset="-122"/>
              <a:ea typeface="楷体" panose="02010609060101010101" pitchFamily="49" charset="-122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44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63214</TotalTime>
  <Words>2157</Words>
  <Application>Microsoft Office PowerPoint</Application>
  <PresentationFormat>全屏显示(4:3)</PresentationFormat>
  <Paragraphs>434</Paragraphs>
  <Slides>41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Blends</vt:lpstr>
      <vt:lpstr>第3章 基本数据类型</vt:lpstr>
      <vt:lpstr>目  录</vt:lpstr>
      <vt:lpstr>一、数值类型及操作</vt:lpstr>
      <vt:lpstr>3.1.1整数类型</vt:lpstr>
      <vt:lpstr>3.1.1整数类型</vt:lpstr>
      <vt:lpstr>3.1.2 浮点数类型</vt:lpstr>
      <vt:lpstr>3.1.2 浮点数类型</vt:lpstr>
      <vt:lpstr>3.1.3复数类型</vt:lpstr>
      <vt:lpstr>内置的数值运算操作符</vt:lpstr>
      <vt:lpstr>内置的数值运算操作符</vt:lpstr>
      <vt:lpstr>内置的数值运算函数</vt:lpstr>
      <vt:lpstr>数字类型的转换</vt:lpstr>
      <vt:lpstr>数字类型的转换</vt:lpstr>
      <vt:lpstr>目  录</vt:lpstr>
      <vt:lpstr>3.2.1math库概述</vt:lpstr>
      <vt:lpstr>3.2.1 math库概述</vt:lpstr>
      <vt:lpstr>实例代码3.1: 天天向上</vt:lpstr>
      <vt:lpstr>实例代码3.2: 天天向上</vt:lpstr>
      <vt:lpstr>目  录</vt:lpstr>
      <vt:lpstr>3.3.1字符串类型</vt:lpstr>
      <vt:lpstr>3.3.1字符串类型</vt:lpstr>
      <vt:lpstr>3.3.1字符串类型</vt:lpstr>
      <vt:lpstr>实例代码3.3 : 字符串使用实例</vt:lpstr>
      <vt:lpstr>实例代码3.3 : 字符串使用实例</vt:lpstr>
      <vt:lpstr>3.3.1 字符串类型</vt:lpstr>
      <vt:lpstr>3.3.1 字符串的操作</vt:lpstr>
      <vt:lpstr>字符编码</vt:lpstr>
      <vt:lpstr>实例代码3.4 : 内置的字符串处理函数</vt:lpstr>
      <vt:lpstr>实例代码3.4 : 内置的字符串处理函数</vt:lpstr>
      <vt:lpstr>内置的字符串处理函数</vt:lpstr>
      <vt:lpstr>内置的字符串处理函数</vt:lpstr>
      <vt:lpstr>内置的字符串处理方法</vt:lpstr>
      <vt:lpstr>实例代码3.5 : 的字符串处理函数</vt:lpstr>
      <vt:lpstr>3.3.2 format()方法的基本使用</vt:lpstr>
      <vt:lpstr>3.3.2 format()方法的格式控制</vt:lpstr>
      <vt:lpstr>3.3.2  format()方法的格式控制</vt:lpstr>
      <vt:lpstr>目  录</vt:lpstr>
      <vt:lpstr>实例代码3.6: 简单的开始</vt:lpstr>
      <vt:lpstr>实例代码3.7: 单行动态刷新</vt:lpstr>
      <vt:lpstr>实例代码3.8: 带刷新的文本进度条</vt:lpstr>
      <vt:lpstr>The End</vt:lpstr>
    </vt:vector>
  </TitlesOfParts>
  <Company>University of Washington, CS 4 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bocixu</cp:lastModifiedBy>
  <cp:revision>1918</cp:revision>
  <cp:lastPrinted>2009-04-22T19:24:48Z</cp:lastPrinted>
  <dcterms:created xsi:type="dcterms:W3CDTF">2009-04-22T19:24:48Z</dcterms:created>
  <dcterms:modified xsi:type="dcterms:W3CDTF">2018-12-03T11:19:51Z</dcterms:modified>
</cp:coreProperties>
</file>