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838" r:id="rId3"/>
    <p:sldId id="831" r:id="rId4"/>
    <p:sldId id="787" r:id="rId5"/>
    <p:sldId id="788" r:id="rId6"/>
    <p:sldId id="789" r:id="rId7"/>
    <p:sldId id="790" r:id="rId8"/>
    <p:sldId id="835" r:id="rId9"/>
    <p:sldId id="791" r:id="rId10"/>
    <p:sldId id="792" r:id="rId11"/>
    <p:sldId id="793" r:id="rId12"/>
    <p:sldId id="794" r:id="rId13"/>
    <p:sldId id="836" r:id="rId14"/>
    <p:sldId id="795" r:id="rId15"/>
    <p:sldId id="796" r:id="rId16"/>
    <p:sldId id="797" r:id="rId17"/>
    <p:sldId id="798" r:id="rId18"/>
    <p:sldId id="799" r:id="rId19"/>
    <p:sldId id="800" r:id="rId20"/>
    <p:sldId id="801" r:id="rId21"/>
    <p:sldId id="802" r:id="rId22"/>
    <p:sldId id="803" r:id="rId23"/>
    <p:sldId id="837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26" r:id="rId35"/>
    <p:sldId id="815" r:id="rId36"/>
    <p:sldId id="820" r:id="rId37"/>
    <p:sldId id="821" r:id="rId38"/>
    <p:sldId id="78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80"/>
    <a:srgbClr val="0000FF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84978" autoAdjust="0"/>
  </p:normalViewPr>
  <p:slideViewPr>
    <p:cSldViewPr>
      <p:cViewPr varScale="1">
        <p:scale>
          <a:sx n="81" d="100"/>
          <a:sy n="81" d="100"/>
        </p:scale>
        <p:origin x="12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dirty="0" smtClean="0">
              <a:latin typeface="楷体_GB231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10279063"/>
            <a:ext cx="2971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fld id="{3E739DD8-E2A4-4122-A4D2-7D107DFEFAE5}" type="slidenum">
              <a:rPr lang="en-US" altLang="zh-CN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92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b="1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6D6CC5-D7C5-43FA-AFF1-EA87749B794C}" type="slidenum">
              <a:rPr lang="en-US" altLang="zh-CN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21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157A67-EF0D-4B6B-844F-D77800ACF5EB}" type="slidenum">
              <a:rPr lang="en-US" altLang="zh-CN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15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15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spc="-15" dirty="0" smtClean="0">
                <a:latin typeface="Arial" panose="020B0604020202020204"/>
                <a:cs typeface="Arial" panose="020B0604020202020204"/>
              </a:rPr>
              <a:t>IPO</a:t>
            </a:r>
            <a:r>
              <a:rPr lang="zh-CN" altLang="en-US" sz="1200" spc="-15" dirty="0" smtClean="0">
                <a:latin typeface="Microsoft JhengHei" panose="020B0604030504040204" charset="-120"/>
                <a:cs typeface="Microsoft JhengHei" panose="020B0604030504040204" charset="-120"/>
              </a:rPr>
              <a:t>描述主要用于区分程序的输入输出关系，重点在于结 </a:t>
            </a:r>
            <a:r>
              <a:rPr lang="zh-CN" altLang="en-US" sz="12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构划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分</a:t>
            </a:r>
            <a:r>
              <a:rPr lang="zh-CN" altLang="en-US" sz="12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，算法主要采用自然语言描述 </a:t>
            </a:r>
            <a:r>
              <a:rPr lang="zh-CN" altLang="en-US" sz="1200" spc="0" dirty="0" smtClean="0">
                <a:latin typeface="Microsoft JhengHei" panose="020B0604030504040204" charset="-120"/>
                <a:cs typeface="Microsoft JhengHei" panose="020B0604030504040204" charset="-120"/>
              </a:rPr>
              <a:t>流程图描述侧重于描述算法的具体流程关系，流程图的 结构化关系相比自然语言描述更进一步，有助于阐述算 </a:t>
            </a:r>
            <a:r>
              <a:rPr lang="zh-CN" altLang="en-US" sz="12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法的具体操作过程 </a:t>
            </a:r>
            <a:r>
              <a:rPr lang="en-US" altLang="zh-CN" sz="1200" spc="-50" dirty="0" smtClean="0">
                <a:latin typeface="Arial" panose="020B0604020202020204"/>
                <a:cs typeface="Arial" panose="020B0604020202020204"/>
              </a:rPr>
              <a:t>P</a:t>
            </a:r>
            <a:r>
              <a:rPr lang="en-US" altLang="zh-CN" sz="1200" spc="-35" dirty="0" smtClean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1200" spc="175" dirty="0" smtClean="0">
                <a:latin typeface="Arial" panose="020B0604020202020204"/>
                <a:cs typeface="Arial" panose="020B0604020202020204"/>
              </a:rPr>
              <a:t>thon</a:t>
            </a:r>
            <a:r>
              <a:rPr lang="zh-CN" altLang="en-US" sz="1200" spc="175" dirty="0" smtClean="0">
                <a:latin typeface="Microsoft JhengHei" panose="020B0604030504040204" charset="-120"/>
                <a:cs typeface="Microsoft JhengHei" panose="020B0604030504040204" charset="-120"/>
              </a:rPr>
              <a:t>代码描述是最终的程序产出，最为细致。</a:t>
            </a:r>
            <a:endParaRPr lang="zh-CN" altLang="en-US" sz="1200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0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86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以上几句话，就完成了一个条件判断，在不同的条件下做不同的事情。因此，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语句，常被翻译成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条件语句</a:t>
            </a:r>
            <a:r>
              <a:rPr lang="en-US" altLang="zh-CN" dirty="0" smtClean="0"/>
              <a:t>’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smtClean="0">
                <a:latin typeface="楷体_GB2312"/>
              </a:rPr>
              <a:t>这个是获得用户在界面上输入的信息，而通过它得到的是字符串类型的数据，可以在</a:t>
            </a:r>
            <a:r>
              <a:rPr lang="en-US" altLang="zh-CN" smtClean="0">
                <a:latin typeface="楷体_GB2312"/>
              </a:rPr>
              <a:t>IDLE</a:t>
            </a:r>
            <a:r>
              <a:rPr lang="zh-CN" altLang="en-US" smtClean="0">
                <a:latin typeface="楷体_GB2312"/>
              </a:rPr>
              <a:t>中这样体验一下：</a:t>
            </a:r>
            <a:endParaRPr lang="en-US" altLang="zh-CN" smtClean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mtClean="0">
                <a:latin typeface="楷体_GB2312"/>
              </a:rPr>
              <a:t>刚得到的那个</a:t>
            </a:r>
            <a:r>
              <a:rPr lang="en-US" altLang="zh-CN" smtClean="0">
                <a:latin typeface="楷体_GB2312"/>
              </a:rPr>
              <a:t>a </a:t>
            </a:r>
            <a:r>
              <a:rPr lang="zh-CN" altLang="en-US" smtClean="0">
                <a:latin typeface="楷体_GB2312"/>
              </a:rPr>
              <a:t>是</a:t>
            </a:r>
            <a:r>
              <a:rPr lang="en-US" altLang="zh-CN" smtClean="0">
                <a:latin typeface="楷体_GB2312"/>
              </a:rPr>
              <a:t>str</a:t>
            </a:r>
            <a:r>
              <a:rPr lang="zh-CN" altLang="en-US" smtClean="0">
                <a:latin typeface="楷体_GB2312"/>
              </a:rPr>
              <a:t>类型，如果用</a:t>
            </a:r>
            <a:r>
              <a:rPr lang="en-US" altLang="zh-CN" smtClean="0">
                <a:latin typeface="楷体_GB2312"/>
              </a:rPr>
              <a:t>Int()</a:t>
            </a:r>
            <a:r>
              <a:rPr lang="zh-CN" altLang="en-US" smtClean="0">
                <a:latin typeface="楷体_GB2312"/>
              </a:rPr>
              <a:t>转换一下，就变成了</a:t>
            </a:r>
            <a:r>
              <a:rPr lang="en-US" altLang="zh-CN" smtClean="0">
                <a:latin typeface="楷体_GB2312"/>
              </a:rPr>
              <a:t>Int</a:t>
            </a:r>
            <a:r>
              <a:rPr lang="zh-CN" altLang="en-US" smtClean="0">
                <a:latin typeface="楷体_GB2312"/>
              </a:rPr>
              <a:t>类型了</a:t>
            </a:r>
            <a:endParaRPr lang="en-US" altLang="zh-CN" smtClean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mtClean="0">
                <a:latin typeface="楷体_GB2312"/>
              </a:rPr>
              <a:t>看来</a:t>
            </a:r>
            <a:r>
              <a:rPr lang="en-US" altLang="zh-CN" smtClean="0">
                <a:latin typeface="楷体_GB2312"/>
              </a:rPr>
              <a:t>Int()</a:t>
            </a:r>
            <a:r>
              <a:rPr lang="zh-CN" altLang="en-US" smtClean="0">
                <a:latin typeface="楷体_GB2312"/>
              </a:rPr>
              <a:t>可以将字符串转换成</a:t>
            </a:r>
            <a:r>
              <a:rPr lang="en-US" altLang="zh-CN" smtClean="0">
                <a:latin typeface="楷体_GB2312"/>
              </a:rPr>
              <a:t>int </a:t>
            </a:r>
            <a:r>
              <a:rPr lang="zh-CN" altLang="en-US" smtClean="0">
                <a:latin typeface="楷体_GB2312"/>
              </a:rPr>
              <a:t>类型，类似的，是不是有这样的结论，</a:t>
            </a:r>
            <a:r>
              <a:rPr lang="en-US" altLang="zh-CN" smtClean="0">
                <a:latin typeface="楷体_GB2312"/>
              </a:rPr>
              <a:t>str()</a:t>
            </a:r>
            <a:r>
              <a:rPr lang="zh-CN" altLang="en-US" smtClean="0">
                <a:latin typeface="楷体_GB2312"/>
              </a:rPr>
              <a:t>可以将</a:t>
            </a:r>
            <a:r>
              <a:rPr lang="en-US" altLang="zh-CN" smtClean="0">
                <a:latin typeface="楷体_GB2312"/>
              </a:rPr>
              <a:t>Int</a:t>
            </a:r>
            <a:r>
              <a:rPr lang="zh-CN" altLang="en-US" smtClean="0">
                <a:latin typeface="楷体_GB2312"/>
              </a:rPr>
              <a:t>（）类型转换成</a:t>
            </a:r>
            <a:r>
              <a:rPr lang="en-US" altLang="zh-CN" smtClean="0">
                <a:latin typeface="楷体_GB2312"/>
              </a:rPr>
              <a:t>str</a:t>
            </a:r>
            <a:r>
              <a:rPr lang="zh-CN" altLang="en-US" smtClean="0">
                <a:latin typeface="楷体_GB2312"/>
              </a:rPr>
              <a:t>类型呢？</a:t>
            </a:r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6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03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14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10279063"/>
            <a:ext cx="29718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fld id="{B99F2935-9749-4740-9721-7B3227ACBB73}" type="slidenum">
              <a:rPr lang="en-US" altLang="zh-CN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62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mtClean="0">
              <a:latin typeface="楷体_GB231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39BFF9-EB36-4A28-AE91-20A28E811C08}" type="slidenum">
              <a:rPr lang="en-US" altLang="zh-CN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615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5132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4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章 程序控制结构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12"/>
          <p:cNvSpPr txBox="1"/>
          <p:nvPr/>
        </p:nvSpPr>
        <p:spPr>
          <a:xfrm>
            <a:off x="304800" y="1228725"/>
            <a:ext cx="46217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：顺序结构实例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(ch4_1.py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1988840"/>
            <a:ext cx="856895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b=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c=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p=(a+b+c)/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area=math.sqrt(p*(p-a)*(p-b)*(p-c))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print(str.format(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“三角形三边为</a:t>
            </a: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a={0},b={1},c={2}"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,a,b,c))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print(str.format(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"三角形面积={0}"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,area))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2"/>
          <p:cNvSpPr txBox="1"/>
          <p:nvPr/>
        </p:nvSpPr>
        <p:spPr>
          <a:xfrm>
            <a:off x="5076056" y="2780928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思考：是否有问题呢？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不能解决的问题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340768"/>
            <a:ext cx="81305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缺乏对三角形的合理性判断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有哪些条件呢？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408" y="1939427"/>
            <a:ext cx="731520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 &gt; 0  ,   b&gt;0   , c&gt;0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a+b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&gt;c ,  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a+c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&gt;b,  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b+c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&gt;a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3645024"/>
            <a:ext cx="797329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程序要完成的任务：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Both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要能判断是否符合条件（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关系和测试运算符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Both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要能判断是不是符合所有条件（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9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单分支结</a:t>
            </a:r>
            <a:r>
              <a:rPr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构</a:t>
            </a:r>
            <a:r>
              <a:rPr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  <a:sym typeface="+mn-ea"/>
              </a:rPr>
              <a:t>: </a:t>
            </a:r>
            <a:r>
              <a:rPr b="0" spc="2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  <a:sym typeface="+mn-ea"/>
              </a:rPr>
              <a:t>if</a:t>
            </a:r>
            <a:r>
              <a:rPr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语句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实例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196752"/>
            <a:ext cx="4559118" cy="3008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微实例</a:t>
            </a:r>
            <a:r>
              <a:rPr sz="2400" b="1" spc="-5" dirty="0" smtClean="0"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/>
              </a:rPr>
              <a:t>4.2</a:t>
            </a:r>
            <a:r>
              <a:rPr sz="2400" spc="1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：实数绝对值的计</a:t>
            </a:r>
            <a:r>
              <a:rPr sz="2400" spc="15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算</a:t>
            </a:r>
            <a:r>
              <a:rPr sz="24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。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848" y="1700808"/>
            <a:ext cx="2298958" cy="3758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4400" y="6020324"/>
            <a:ext cx="1989368" cy="296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(a)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问题</a:t>
            </a:r>
            <a:r>
              <a:rPr spc="-1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IP</a:t>
            </a:r>
            <a:r>
              <a:rPr spc="-2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O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2382" y="6020324"/>
            <a:ext cx="1850424" cy="296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(b)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流程图描述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0192" y="6018800"/>
            <a:ext cx="2520280" cy="441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c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)</a:t>
            </a:r>
            <a:r>
              <a:rPr spc="3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-1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P</a:t>
            </a:r>
            <a:r>
              <a:rPr spc="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y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thon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代码描述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3581" y="2551769"/>
            <a:ext cx="3340560" cy="1957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7" y="3086050"/>
            <a:ext cx="3284057" cy="127905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30580" y="1232299"/>
            <a:ext cx="1884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4_cal_abs.py</a:t>
            </a:r>
          </a:p>
        </p:txBody>
      </p:sp>
    </p:spTree>
    <p:extLst>
      <p:ext uri="{BB962C8B-B14F-4D97-AF65-F5344CB8AC3E}">
        <p14:creationId xmlns:p14="http://schemas.microsoft.com/office/powerpoint/2010/main" val="15825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008217" y="2642271"/>
            <a:ext cx="1680514" cy="1679038"/>
          </a:xfrm>
          <a:prstGeom prst="ellipse">
            <a:avLst/>
          </a:prstGeom>
          <a:solidFill>
            <a:srgbClr val="DA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687375" y="1940104"/>
            <a:ext cx="1092537" cy="3289096"/>
          </a:xfrm>
          <a:custGeom>
            <a:avLst/>
            <a:gdLst>
              <a:gd name="T0" fmla="*/ 1292225 w 1750"/>
              <a:gd name="T1" fmla="*/ 200783 h 5527"/>
              <a:gd name="T2" fmla="*/ 231862 w 1750"/>
              <a:gd name="T3" fmla="*/ 2050641 h 5527"/>
              <a:gd name="T4" fmla="*/ 1254566 w 1750"/>
              <a:gd name="T5" fmla="*/ 3878354 h 5527"/>
              <a:gd name="T6" fmla="*/ 1138635 w 1750"/>
              <a:gd name="T7" fmla="*/ 4079875 h 5527"/>
              <a:gd name="T8" fmla="*/ 0 w 1750"/>
              <a:gd name="T9" fmla="*/ 2050641 h 5527"/>
              <a:gd name="T10" fmla="*/ 1176294 w 1750"/>
              <a:gd name="T11" fmla="*/ 0 h 5527"/>
              <a:gd name="T12" fmla="*/ 1292225 w 1750"/>
              <a:gd name="T13" fmla="*/ 200783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915816" y="1196752"/>
            <a:ext cx="1274189" cy="1162616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330328" y="3005297"/>
            <a:ext cx="1275848" cy="116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347864" y="4797152"/>
            <a:ext cx="1275848" cy="1161104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067944" y="2060848"/>
            <a:ext cx="1152128" cy="792088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355976" y="4149080"/>
            <a:ext cx="1080120" cy="748026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63888" y="3501008"/>
            <a:ext cx="1440160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076056" y="2708920"/>
            <a:ext cx="1512168" cy="1512168"/>
          </a:xfrm>
          <a:prstGeom prst="ellipse">
            <a:avLst/>
          </a:prstGeom>
          <a:solidFill>
            <a:srgbClr val="00808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3081247" y="1389558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顺序结构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2477908" y="3205244"/>
            <a:ext cx="811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分支结构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3522817" y="4997099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循环结构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5288526" y="3034426"/>
            <a:ext cx="1061136" cy="8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控制结构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1115616" y="3284984"/>
            <a:ext cx="12233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语句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2627784" y="6021288"/>
            <a:ext cx="24328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or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循环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4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单分支结</a:t>
            </a:r>
            <a:r>
              <a:rPr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构</a:t>
            </a:r>
            <a:r>
              <a:rPr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  <a:sym typeface="+mn-ea"/>
              </a:rPr>
              <a:t>: </a:t>
            </a:r>
            <a:r>
              <a:rPr sz="4000" b="0" spc="2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if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r>
              <a:rPr lang="zh-CN"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解读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51520" y="1296194"/>
            <a:ext cx="8424936" cy="42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r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可选择不同的执行路径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（条件表达式）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语句块</a:t>
            </a: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条件表达式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: </a:t>
            </a:r>
            <a:r>
              <a:rPr lang="zh-CN" altLang="en-US" sz="2400" kern="0" dirty="0" smtClean="0">
                <a:solidFill>
                  <a:srgbClr val="3333FF"/>
                </a:solidFill>
                <a:ea typeface="宋体" panose="02010600030101010101" pitchFamily="2" charset="-122"/>
              </a:rPr>
              <a:t>关系表达式、逻辑表达式</a:t>
            </a:r>
            <a:endParaRPr lang="en-US" altLang="zh-CN" sz="2400" kern="0" dirty="0" smtClean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语句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语句块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: </a:t>
            </a:r>
            <a:r>
              <a:rPr lang="zh-CN" altLang="en-US" sz="2400" kern="0" dirty="0" smtClean="0">
                <a:solidFill>
                  <a:srgbClr val="3333FF"/>
                </a:solidFill>
                <a:ea typeface="宋体" panose="02010600030101010101" pitchFamily="2" charset="-122"/>
              </a:rPr>
              <a:t>单条语句或语句序列</a:t>
            </a:r>
            <a:endParaRPr lang="en-US" altLang="zh-CN" sz="2400" kern="0" dirty="0" smtClean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语义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: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计算条件表达式的真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(True)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假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(False)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。</a:t>
            </a: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若为真，则执行语句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语句块，并把控制转向下一条语句；</a:t>
            </a: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若为假，则直接把控制转向下一条语句。</a:t>
            </a:r>
          </a:p>
        </p:txBody>
      </p:sp>
      <p:pic>
        <p:nvPicPr>
          <p:cNvPr id="7" name="Picture 10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20" y="1124744"/>
            <a:ext cx="25844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5"/>
          <p:cNvSpPr txBox="1"/>
          <p:nvPr/>
        </p:nvSpPr>
        <p:spPr>
          <a:xfrm>
            <a:off x="6550360" y="4203223"/>
            <a:ext cx="20066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10" dirty="0" smtClean="0">
                <a:latin typeface="Adobe 黑体 Std R"/>
                <a:cs typeface="Adobe 黑体 Std R"/>
              </a:rPr>
              <a:t>语句的控制流程图</a:t>
            </a:r>
            <a:endParaRPr sz="1800" dirty="0">
              <a:latin typeface="Adobe 黑体 Std R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34312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4</a:t>
            </a:r>
            <a:r>
              <a:rPr lang="en-US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.2 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单分支结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2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if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33400" y="1228725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：简单条件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语句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28495"/>
            <a:ext cx="61245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84786" y="1124744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关系运算符：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1096" y="1628800"/>
          <a:ext cx="8915400" cy="5029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“ABCD”==“ABC”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x!=y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“ABCD”!=“abcd”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&gt;”ABD”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123&gt;23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“ABC”&lt;“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“123”&lt;=“23”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x=y=1; 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x=1; y=2; 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in (1,2,3)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not in (1,2,3)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/>
        </p:nvSpPr>
        <p:spPr>
          <a:xfrm>
            <a:off x="152400" y="152400"/>
            <a:ext cx="8991600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.2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分支结构之相关运算：关系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和测试运算</a:t>
            </a:r>
          </a:p>
        </p:txBody>
      </p:sp>
    </p:spTree>
    <p:extLst>
      <p:ext uri="{BB962C8B-B14F-4D97-AF65-F5344CB8AC3E}">
        <p14:creationId xmlns:p14="http://schemas.microsoft.com/office/powerpoint/2010/main" val="13156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lang="en-US" altLang="zh-CN" dirty="0">
                <a:ea typeface="宋体" panose="02010600030101010101" pitchFamily="2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分支结构之相关运算：</a:t>
            </a:r>
            <a:r>
              <a:rPr lang="zh-CN" sz="4000" b="0" spc="2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逻辑运算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2286000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逻辑运算符，又称布尔运算符：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，</a:t>
            </a:r>
            <a:r>
              <a:rPr lang="en-US" altLang="zh-CN" sz="2400" kern="0" dirty="0" smtClean="0">
                <a:solidFill>
                  <a:srgbClr val="C00000"/>
                </a:solidFill>
                <a:ea typeface="宋体" panose="02010600030101010101" pitchFamily="2" charset="-122"/>
              </a:rPr>
              <a:t>not</a:t>
            </a:r>
          </a:p>
          <a:p>
            <a:pPr marL="627380" lvl="2">
              <a:spcBef>
                <a:spcPts val="1800"/>
              </a:spcBef>
              <a:defRPr/>
            </a:pPr>
            <a:r>
              <a:rPr lang="zh-CN" altLang="en-US" sz="2000" kern="0" dirty="0" smtClean="0">
                <a:ea typeface="宋体" panose="02010600030101010101" pitchFamily="2" charset="-122"/>
              </a:rPr>
              <a:t>操作数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1 and </a:t>
            </a:r>
            <a:r>
              <a:rPr lang="zh-CN" altLang="en-US" sz="2000" kern="0" dirty="0" smtClean="0">
                <a:ea typeface="宋体" panose="02010600030101010101" pitchFamily="2" charset="-122"/>
              </a:rPr>
              <a:t>操作数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2</a:t>
            </a:r>
          </a:p>
          <a:p>
            <a:pPr marL="627380" lvl="2">
              <a:spcBef>
                <a:spcPts val="1800"/>
              </a:spcBef>
              <a:defRPr/>
            </a:pPr>
            <a:r>
              <a:rPr lang="zh-CN" altLang="en-US" sz="2000" kern="0" dirty="0" smtClean="0">
                <a:ea typeface="宋体" panose="02010600030101010101" pitchFamily="2" charset="-122"/>
              </a:rPr>
              <a:t>操作数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1 or</a:t>
            </a:r>
            <a:r>
              <a:rPr lang="zh-CN" altLang="en-US" sz="2000" kern="0" dirty="0" smtClean="0">
                <a:ea typeface="宋体" panose="02010600030101010101" pitchFamily="2" charset="-122"/>
              </a:rPr>
              <a:t>操作数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2</a:t>
            </a:r>
          </a:p>
          <a:p>
            <a:pPr marL="627380" lvl="2">
              <a:spcBef>
                <a:spcPts val="1800"/>
              </a:spcBef>
              <a:defRPr/>
            </a:pPr>
            <a:r>
              <a:rPr lang="en-US" altLang="zh-CN" sz="2000" kern="0" dirty="0" smtClean="0">
                <a:ea typeface="宋体" panose="02010600030101010101" pitchFamily="2" charset="-122"/>
              </a:rPr>
              <a:t>not </a:t>
            </a:r>
            <a:r>
              <a:rPr lang="zh-CN" altLang="en-US" sz="2000" kern="0" dirty="0" smtClean="0">
                <a:ea typeface="宋体" panose="02010600030101010101" pitchFamily="2" charset="-122"/>
              </a:rPr>
              <a:t>操作数</a:t>
            </a:r>
            <a:endParaRPr lang="en-US" altLang="zh-CN" sz="2000" kern="0" dirty="0" smtClean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43400"/>
            <a:ext cx="8001000" cy="2078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优先级：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最高，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次之，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最低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27380" lvl="2" indent="-351155" eaLnBrk="0" hangingPunct="0">
              <a:spcBef>
                <a:spcPts val="18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ea typeface="宋体" panose="02010600030101010101" pitchFamily="2" charset="-122"/>
              </a:rPr>
              <a:t>问题：</a:t>
            </a:r>
            <a:r>
              <a:rPr lang="en-US" altLang="zh-CN" sz="2000" kern="0" dirty="0">
                <a:ea typeface="宋体" panose="02010600030101010101" pitchFamily="2" charset="-122"/>
              </a:rPr>
              <a:t>a or not b and c</a:t>
            </a:r>
            <a:r>
              <a:rPr lang="zh-CN" altLang="en-US" sz="2000" kern="0" dirty="0">
                <a:ea typeface="宋体" panose="02010600030101010101" pitchFamily="2" charset="-122"/>
              </a:rPr>
              <a:t>是何意？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marL="627380" lvl="2" indent="-351155" eaLnBrk="0" hangingPunct="0">
              <a:spcBef>
                <a:spcPts val="18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ea typeface="宋体" panose="02010600030101010101" pitchFamily="2" charset="-122"/>
              </a:rPr>
              <a:t>答案：</a:t>
            </a:r>
            <a:r>
              <a:rPr lang="en-US" altLang="zh-CN" sz="2000" kern="0" dirty="0">
                <a:ea typeface="宋体" panose="02010600030101010101" pitchFamily="2" charset="-122"/>
              </a:rPr>
              <a:t>a or ((not b) and c)</a:t>
            </a:r>
          </a:p>
          <a:p>
            <a:pPr marL="627380" lvl="2" indent="-351155" eaLnBrk="0" hangingPunct="0">
              <a:spcBef>
                <a:spcPts val="18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ea typeface="宋体" panose="02010600030101010101" pitchFamily="2" charset="-122"/>
              </a:rPr>
              <a:t>最好使用括号！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759284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lang="zh-CN" altLang="en-US" b="0" spc="-40" dirty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双</a:t>
            </a:r>
            <a:r>
              <a:rPr sz="4000" b="0" spc="-45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分支结</a:t>
            </a: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else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27025" y="1205707"/>
            <a:ext cx="8277423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语法</a:t>
            </a: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(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条件表达式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  <a:p>
            <a:pPr lvl="1" eaLnBrk="1" hangingPunct="1">
              <a:buFontTx/>
              <a:buNone/>
              <a:defRPr/>
            </a:pP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ea typeface="宋体" panose="02010600030101010101" pitchFamily="2" charset="-122"/>
              </a:rPr>
              <a:t>if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和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else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是</a:t>
            </a:r>
            <a:r>
              <a:rPr lang="zh-CN" altLang="en-US" sz="2400" kern="0" dirty="0" smtClean="0">
                <a:solidFill>
                  <a:srgbClr val="3333FF"/>
                </a:solidFill>
                <a:ea typeface="宋体" panose="02010600030101010101" pitchFamily="2" charset="-122"/>
              </a:rPr>
              <a:t>非此即彼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的关系。</a:t>
            </a: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24744"/>
            <a:ext cx="3744913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线形标注 1 7"/>
          <p:cNvSpPr/>
          <p:nvPr/>
        </p:nvSpPr>
        <p:spPr>
          <a:xfrm>
            <a:off x="5791200" y="1580357"/>
            <a:ext cx="1676400" cy="762000"/>
          </a:xfrm>
          <a:prstGeom prst="borderCallout1">
            <a:avLst>
              <a:gd name="adj1" fmla="val 48750"/>
              <a:gd name="adj2" fmla="val -2962"/>
              <a:gd name="adj3" fmla="val 278223"/>
              <a:gd name="adj4" fmla="val -141205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zh-CN" altLang="en-US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618342"/>
            <a:ext cx="5666094" cy="18545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28751" y="5545637"/>
            <a:ext cx="301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m4.5PM25Warning.py</a:t>
            </a:r>
          </a:p>
        </p:txBody>
      </p:sp>
    </p:spTree>
    <p:extLst>
      <p:ext uri="{BB962C8B-B14F-4D97-AF65-F5344CB8AC3E}">
        <p14:creationId xmlns:p14="http://schemas.microsoft.com/office/powerpoint/2010/main" val="30189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lang="zh-CN" altLang="en-US" b="0" spc="-40" dirty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双</a:t>
            </a:r>
            <a:r>
              <a:rPr sz="4000" b="0" spc="-45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分支结</a:t>
            </a: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else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51520" y="1066800"/>
            <a:ext cx="807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计算分段函数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(4_cal_fun.py)</a:t>
            </a: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95" y="1728788"/>
            <a:ext cx="420052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68960"/>
            <a:ext cx="8136904" cy="30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预备题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412776"/>
            <a:ext cx="144016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15608" y="1484784"/>
            <a:ext cx="352839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print(i)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12160" y="3284984"/>
            <a:ext cx="22322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print(i)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 = i 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16216" y="2564904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for </a:t>
            </a:r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6216" y="5085184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while </a:t>
            </a:r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35730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顺序结构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79912" y="35010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循环结构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5536" y="4293096"/>
            <a:ext cx="30963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print(i)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592" y="57332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分支结构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5508104" y="1772816"/>
            <a:ext cx="45719" cy="3528392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5148064" y="1772816"/>
            <a:ext cx="360040" cy="3888432"/>
          </a:xfrm>
          <a:prstGeom prst="leftBrac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/>
      <p:bldP spid="24" grpId="0"/>
      <p:bldP spid="25" grpId="0"/>
      <p:bldP spid="26" grpId="0"/>
      <p:bldP spid="8" grpId="0" animBg="1"/>
      <p:bldP spid="28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lang="zh-CN" altLang="en-US" b="0" spc="-40" dirty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双</a:t>
            </a:r>
            <a:r>
              <a:rPr sz="4000" b="0" spc="-45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分支结</a:t>
            </a: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else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233220" y="1196752"/>
            <a:ext cx="84352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判断某一年是否为闰年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。闰年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的条件是：年份能被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整除但不能被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整除，或者能被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(4_leapyear_1.py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kern="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817859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多分支结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</a:t>
            </a:r>
            <a:r>
              <a:rPr sz="4000" b="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else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653960"/>
            <a:ext cx="5088089" cy="2511344"/>
          </a:xfrm>
          <a:prstGeom prst="rect">
            <a:avLst/>
          </a:prstGeom>
        </p:spPr>
      </p:pic>
      <p:sp>
        <p:nvSpPr>
          <p:cNvPr id="37" name="object 5"/>
          <p:cNvSpPr/>
          <p:nvPr/>
        </p:nvSpPr>
        <p:spPr>
          <a:xfrm>
            <a:off x="5148064" y="1100934"/>
            <a:ext cx="3441386" cy="502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48264"/>
            <a:ext cx="2088232" cy="24699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6136" y="6246475"/>
            <a:ext cx="301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m4.4PM25Warning.py</a:t>
            </a:r>
          </a:p>
        </p:txBody>
      </p:sp>
    </p:spTree>
    <p:extLst>
      <p:ext uri="{BB962C8B-B14F-4D97-AF65-F5344CB8AC3E}">
        <p14:creationId xmlns:p14="http://schemas.microsoft.com/office/powerpoint/2010/main" val="7943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4</a:t>
            </a:r>
            <a:r>
              <a:rPr 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.2 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多分支结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构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4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</a:t>
            </a:r>
            <a:r>
              <a:rPr sz="4000" b="0" spc="7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i</a:t>
            </a:r>
            <a:r>
              <a:rPr sz="4000" b="0" spc="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</a:t>
            </a:r>
            <a:r>
              <a:rPr sz="4000" b="0" spc="38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-</a:t>
            </a:r>
            <a:r>
              <a:rPr sz="4000" b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else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grpSp>
        <p:nvGrpSpPr>
          <p:cNvPr id="7" name="组合 50"/>
          <p:cNvGrpSpPr/>
          <p:nvPr/>
        </p:nvGrpSpPr>
        <p:grpSpPr bwMode="auto">
          <a:xfrm>
            <a:off x="1245870" y="4001093"/>
            <a:ext cx="5946775" cy="2630488"/>
            <a:chOff x="990600" y="1809690"/>
            <a:chExt cx="5946923" cy="2631095"/>
          </a:xfrm>
        </p:grpSpPr>
        <p:sp>
          <p:nvSpPr>
            <p:cNvPr id="8" name="流程图: 决策 7"/>
            <p:cNvSpPr/>
            <p:nvPr/>
          </p:nvSpPr>
          <p:spPr>
            <a:xfrm>
              <a:off x="1803420" y="2082803"/>
              <a:ext cx="2540063" cy="497003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en-US" altLang="zh-CN" sz="1600" kern="100" dirty="0">
                  <a:solidFill>
                    <a:schemeClr val="tx1"/>
                  </a:solidFill>
                  <a:ea typeface="宋体" panose="02010600030101010101" pitchFamily="2" charset="-122"/>
                </a:rPr>
                <a:t>y%400==0?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48051" y="1809690"/>
              <a:ext cx="0" cy="273113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371609" y="2355916"/>
              <a:ext cx="43974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371609" y="2332099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990600" y="2749707"/>
              <a:ext cx="725506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rgbClr val="000000"/>
                  </a:solidFill>
                  <a:ea typeface="宋体" panose="02010600030101010101" pitchFamily="2" charset="-122"/>
                </a:rPr>
                <a:t>是闰年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371600" y="19812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真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783232" y="2343213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4352000" y="196209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假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200455" y="3048226"/>
              <a:ext cx="287345" cy="63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200455" y="3048226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400935" y="3048226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20"/>
            <p:cNvCxnSpPr>
              <a:cxnSpLocks noChangeShapeType="1"/>
            </p:cNvCxnSpPr>
            <p:nvPr/>
          </p:nvCxnSpPr>
          <p:spPr bwMode="auto">
            <a:xfrm>
              <a:off x="6076800" y="3048000"/>
              <a:ext cx="3240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>
            <a:xfrm flipH="1">
              <a:off x="4343483" y="2332099"/>
              <a:ext cx="43974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决策 20"/>
            <p:cNvSpPr/>
            <p:nvPr/>
          </p:nvSpPr>
          <p:spPr>
            <a:xfrm>
              <a:off x="3497325" y="2779877"/>
              <a:ext cx="2540063" cy="497002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en-US" altLang="zh-CN" sz="1600" kern="100" dirty="0">
                  <a:solidFill>
                    <a:schemeClr val="tx1"/>
                  </a:solidFill>
                  <a:ea typeface="宋体" panose="02010600030101010101" pitchFamily="2" charset="-122"/>
                </a:rPr>
                <a:t>y%4==0?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sp>
          <p:nvSpPr>
            <p:cNvPr id="22" name="TextBox 36"/>
            <p:cNvSpPr txBox="1">
              <a:spLocks noChangeArrowheads="1"/>
            </p:cNvSpPr>
            <p:nvPr/>
          </p:nvSpPr>
          <p:spPr bwMode="auto">
            <a:xfrm>
              <a:off x="3149600" y="26670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Verdana" panose="020B0604030504040204" pitchFamily="34" charset="0"/>
                </a:rPr>
                <a:t>真</a:t>
              </a:r>
            </a:p>
          </p:txBody>
        </p:sp>
        <p:sp>
          <p:nvSpPr>
            <p:cNvPr id="23" name="TextBox 37"/>
            <p:cNvSpPr txBox="1">
              <a:spLocks noChangeArrowheads="1"/>
            </p:cNvSpPr>
            <p:nvPr/>
          </p:nvSpPr>
          <p:spPr bwMode="auto">
            <a:xfrm>
              <a:off x="6045200" y="26670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假</a:t>
              </a:r>
            </a:p>
          </p:txBody>
        </p:sp>
        <p:sp>
          <p:nvSpPr>
            <p:cNvPr id="24" name="流程图: 过程 23"/>
            <p:cNvSpPr/>
            <p:nvPr/>
          </p:nvSpPr>
          <p:spPr>
            <a:xfrm>
              <a:off x="5867521" y="3461071"/>
              <a:ext cx="1070002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rgbClr val="000000"/>
                  </a:solidFill>
                  <a:ea typeface="宋体" panose="02010600030101010101" pitchFamily="2" charset="-122"/>
                </a:rPr>
                <a:t>不是闰年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676417" y="374212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决策 25"/>
            <p:cNvSpPr/>
            <p:nvPr/>
          </p:nvSpPr>
          <p:spPr>
            <a:xfrm>
              <a:off x="1973287" y="3473774"/>
              <a:ext cx="2540063" cy="497003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en-US" altLang="zh-CN" sz="1600" kern="100" dirty="0">
                  <a:solidFill>
                    <a:schemeClr val="tx1"/>
                  </a:solidFill>
                  <a:ea typeface="宋体" panose="02010600030101010101" pitchFamily="2" charset="-122"/>
                </a:rPr>
                <a:t>y%100==0?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sp>
          <p:nvSpPr>
            <p:cNvPr id="27" name="TextBox 41"/>
            <p:cNvSpPr txBox="1">
              <a:spLocks noChangeArrowheads="1"/>
            </p:cNvSpPr>
            <p:nvPr/>
          </p:nvSpPr>
          <p:spPr bwMode="auto">
            <a:xfrm>
              <a:off x="1540800" y="337191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真</a:t>
              </a:r>
            </a:p>
          </p:txBody>
        </p:sp>
        <p:sp>
          <p:nvSpPr>
            <p:cNvPr id="28" name="TextBox 42"/>
            <p:cNvSpPr txBox="1">
              <a:spLocks noChangeArrowheads="1"/>
            </p:cNvSpPr>
            <p:nvPr/>
          </p:nvSpPr>
          <p:spPr bwMode="auto">
            <a:xfrm>
              <a:off x="4521200" y="33528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假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1676417" y="3727833"/>
              <a:ext cx="287345" cy="63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44"/>
            <p:cNvCxnSpPr>
              <a:cxnSpLocks noChangeShapeType="1"/>
            </p:cNvCxnSpPr>
            <p:nvPr/>
          </p:nvCxnSpPr>
          <p:spPr bwMode="auto">
            <a:xfrm>
              <a:off x="4552800" y="3727450"/>
              <a:ext cx="3240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>
            <a:xfrm>
              <a:off x="4876897" y="373418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676417" y="373418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过程 32"/>
            <p:cNvSpPr/>
            <p:nvPr/>
          </p:nvSpPr>
          <p:spPr>
            <a:xfrm>
              <a:off x="1143004" y="4147029"/>
              <a:ext cx="1070002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rgbClr val="000000"/>
                  </a:solidFill>
                  <a:ea typeface="宋体" panose="02010600030101010101" pitchFamily="2" charset="-122"/>
                </a:rPr>
                <a:t>不是闰年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4513351" y="4154969"/>
              <a:ext cx="725505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rgbClr val="000000"/>
                  </a:solidFill>
                  <a:ea typeface="宋体" panose="02010600030101010101" pitchFamily="2" charset="-122"/>
                </a:rPr>
                <a:t>是闰年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57" y="1080040"/>
            <a:ext cx="4309050" cy="2563471"/>
          </a:xfrm>
          <a:prstGeom prst="rect">
            <a:avLst/>
          </a:prstGeom>
        </p:spPr>
      </p:pic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450261" y="1080295"/>
            <a:ext cx="22420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else: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692488" y="3563059"/>
            <a:ext cx="572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执行的内容，均以缩进四个空格方式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7138835" y="990551"/>
            <a:ext cx="1972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4_leapyear_2.py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008217" y="2642271"/>
            <a:ext cx="1680514" cy="1679038"/>
          </a:xfrm>
          <a:prstGeom prst="ellipse">
            <a:avLst/>
          </a:prstGeom>
          <a:solidFill>
            <a:srgbClr val="DA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687375" y="1940104"/>
            <a:ext cx="1092537" cy="3289096"/>
          </a:xfrm>
          <a:custGeom>
            <a:avLst/>
            <a:gdLst>
              <a:gd name="T0" fmla="*/ 1292225 w 1750"/>
              <a:gd name="T1" fmla="*/ 200783 h 5527"/>
              <a:gd name="T2" fmla="*/ 231862 w 1750"/>
              <a:gd name="T3" fmla="*/ 2050641 h 5527"/>
              <a:gd name="T4" fmla="*/ 1254566 w 1750"/>
              <a:gd name="T5" fmla="*/ 3878354 h 5527"/>
              <a:gd name="T6" fmla="*/ 1138635 w 1750"/>
              <a:gd name="T7" fmla="*/ 4079875 h 5527"/>
              <a:gd name="T8" fmla="*/ 0 w 1750"/>
              <a:gd name="T9" fmla="*/ 2050641 h 5527"/>
              <a:gd name="T10" fmla="*/ 1176294 w 1750"/>
              <a:gd name="T11" fmla="*/ 0 h 5527"/>
              <a:gd name="T12" fmla="*/ 1292225 w 1750"/>
              <a:gd name="T13" fmla="*/ 200783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915816" y="1196752"/>
            <a:ext cx="1274189" cy="1162616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330328" y="3005297"/>
            <a:ext cx="1275848" cy="116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347864" y="4797152"/>
            <a:ext cx="1275848" cy="1161104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067944" y="2060848"/>
            <a:ext cx="1152128" cy="792088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355976" y="4149080"/>
            <a:ext cx="1080120" cy="748026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63888" y="3501008"/>
            <a:ext cx="1440160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076056" y="2708920"/>
            <a:ext cx="1512168" cy="1512168"/>
          </a:xfrm>
          <a:prstGeom prst="ellipse">
            <a:avLst/>
          </a:prstGeom>
          <a:solidFill>
            <a:srgbClr val="00808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3081247" y="1389558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顺序结构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2477908" y="3205244"/>
            <a:ext cx="811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分支结构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3522817" y="4997099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循环结构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5288526" y="3034426"/>
            <a:ext cx="1061136" cy="8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控制结构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1115616" y="3284984"/>
            <a:ext cx="12233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语句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2627784" y="6021288"/>
            <a:ext cx="24328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or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循环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结构基础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75964" y="3138169"/>
            <a:ext cx="5926138" cy="1704975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Python </a:t>
            </a:r>
            <a:r>
              <a:rPr lang="zh-CN" altLang="en-US" sz="2800" dirty="0" smtClean="0">
                <a:ea typeface="宋体" panose="02010600030101010101" pitchFamily="2" charset="-122"/>
              </a:rPr>
              <a:t>提供两种循环结构：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for </a:t>
            </a:r>
            <a:r>
              <a:rPr lang="zh-CN" altLang="en-US" sz="2800" dirty="0" smtClean="0">
                <a:ea typeface="宋体" panose="02010600030101010101" pitchFamily="2" charset="-122"/>
              </a:rPr>
              <a:t>循环</a:t>
            </a:r>
            <a:r>
              <a:rPr lang="zh-CN" altLang="en-US" sz="2800" dirty="0" smtClean="0">
                <a:ea typeface="宋体" panose="02010600030101010101" pitchFamily="2" charset="-122"/>
                <a:sym typeface="+mn-ea"/>
              </a:rPr>
              <a:t>（遍历循环）</a:t>
            </a:r>
            <a:endParaRPr lang="zh-CN" altLang="en-US" sz="2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while </a:t>
            </a:r>
            <a:r>
              <a:rPr lang="zh-CN" altLang="en-US" sz="2800" dirty="0" smtClean="0">
                <a:ea typeface="宋体" panose="02010600030101010101" pitchFamily="2" charset="-122"/>
              </a:rPr>
              <a:t>循环（当型循环）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5940152" y="2981007"/>
            <a:ext cx="2405063" cy="2343150"/>
            <a:chOff x="860" y="1440"/>
            <a:chExt cx="2020" cy="196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68" y="2544"/>
              <a:ext cx="1072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/>
                <a:t>满足条件？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60" y="1968"/>
              <a:ext cx="8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 dirty="0"/>
                <a:t>循环体</a:t>
              </a: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1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2112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H="1" flipV="1">
              <a:off x="1344" y="2304"/>
              <a:ext cx="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09" y="2419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59" y="3024"/>
              <a:ext cx="29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1152" y="1584"/>
              <a:ext cx="172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  <p:sp>
          <p:nvSpPr>
            <p:cNvPr id="2" name="Line 11"/>
            <p:cNvSpPr>
              <a:spLocks noChangeShapeType="1"/>
            </p:cNvSpPr>
            <p:nvPr/>
          </p:nvSpPr>
          <p:spPr bwMode="auto">
            <a:xfrm flipH="1" flipV="1">
              <a:off x="1343" y="172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6522720" y="5713095"/>
            <a:ext cx="235712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当型循环结构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042" y="1213118"/>
            <a:ext cx="8586797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循环结构是指在一定条件下反复执行某部分代码的操作。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0" dirty="0" smtClean="0">
                <a:latin typeface="+mn-lt"/>
              </a:rPr>
              <a:t>程序设计中最能发挥计算机特长的程序结构</a:t>
            </a:r>
          </a:p>
          <a:p>
            <a:endParaRPr lang="zh-CN" altLang="en-US" sz="28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3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遍历循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环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24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for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4809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的阶乘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(4_cal_fac.py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4159348" cy="3888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708920"/>
            <a:ext cx="445489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遍历循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环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24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for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07504" y="10668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170" lvl="1" indent="0"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smtClean="0">
                <a:ea typeface="宋体" panose="02010600030101010101" pitchFamily="2" charset="-122"/>
              </a:rPr>
              <a:t>for </a:t>
            </a:r>
            <a:r>
              <a:rPr lang="zh-CN" altLang="en-US" sz="2400" b="1" kern="0" dirty="0" smtClean="0">
                <a:ea typeface="宋体" panose="02010600030101010101" pitchFamily="2" charset="-122"/>
              </a:rPr>
              <a:t>循环</a:t>
            </a:r>
            <a:r>
              <a:rPr lang="en-US" altLang="zh-CN" sz="2400" b="1" kern="0" dirty="0" smtClean="0">
                <a:ea typeface="宋体" panose="02010600030101010101" pitchFamily="2" charset="-122"/>
              </a:rPr>
              <a:t>--</a:t>
            </a:r>
            <a:r>
              <a:rPr lang="zh-CN" altLang="en-US" sz="2400" dirty="0" smtClean="0"/>
              <a:t>主要用于确定次数的循环</a:t>
            </a:r>
            <a:endParaRPr lang="en-US" altLang="zh-CN" sz="2400" b="1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marL="344170" lvl="1" indent="0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marL="344170" lvl="1" indent="0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36104" y="1600200"/>
            <a:ext cx="4224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循环控制变量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序列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循环体语句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语句块</a:t>
            </a: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1" y="2533039"/>
            <a:ext cx="4143375" cy="35052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51" y="1604699"/>
            <a:ext cx="37671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结构：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Range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077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显示</a:t>
            </a:r>
            <a:r>
              <a:rPr lang="en-US" altLang="zh-CN" sz="2400" dirty="0" smtClean="0">
                <a:ea typeface="宋体" panose="02010600030101010101" pitchFamily="2" charset="-122"/>
              </a:rPr>
              <a:t>1~10000: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用</a:t>
            </a:r>
            <a:r>
              <a:rPr lang="en-US" altLang="zh-CN" sz="2400" dirty="0" smtClean="0">
                <a:ea typeface="宋体" panose="02010600030101010101" pitchFamily="2" charset="-122"/>
              </a:rPr>
              <a:t>[1,2,...,10000]</a:t>
            </a:r>
            <a:r>
              <a:rPr lang="zh-CN" altLang="en-US" sz="2400" dirty="0" smtClean="0">
                <a:ea typeface="宋体" panose="02010600030101010101" pitchFamily="2" charset="-122"/>
              </a:rPr>
              <a:t>显然不合适，可以用</a:t>
            </a:r>
            <a:r>
              <a:rPr lang="en-US" altLang="zh-CN" sz="2400" dirty="0" smtClean="0">
                <a:ea typeface="宋体" panose="02010600030101010101" pitchFamily="2" charset="-122"/>
              </a:rPr>
              <a:t>range</a:t>
            </a:r>
            <a:r>
              <a:rPr lang="zh-CN" altLang="en-US" sz="2400" dirty="0" smtClean="0">
                <a:ea typeface="宋体" panose="02010600030101010101" pitchFamily="2" charset="-122"/>
              </a:rPr>
              <a:t>对象。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 smtClean="0">
                <a:ea typeface="宋体" panose="02010600030101010101" pitchFamily="2" charset="-122"/>
              </a:rPr>
              <a:t>range</a:t>
            </a:r>
            <a:r>
              <a:rPr lang="zh-CN" altLang="en-US" sz="2400" dirty="0" smtClean="0">
                <a:ea typeface="宋体" panose="02010600030101010101" pitchFamily="2" charset="-122"/>
              </a:rPr>
              <a:t>格式： </a:t>
            </a:r>
            <a:r>
              <a:rPr lang="en-US" altLang="zh-CN" sz="2400" dirty="0" smtClean="0">
                <a:ea typeface="宋体" panose="02010600030101010101" pitchFamily="2" charset="-122"/>
              </a:rPr>
              <a:t>range(start, stop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[,step]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>
              <a:defRPr/>
            </a:pPr>
            <a:endParaRPr lang="en-US" altLang="zh-CN" sz="800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Range</a:t>
            </a:r>
            <a:r>
              <a:rPr lang="zh-CN" altLang="en-US" dirty="0" smtClean="0">
                <a:ea typeface="宋体" panose="02010600030101010101" pitchFamily="2" charset="-122"/>
              </a:rPr>
              <a:t>返回的数值序列从</a:t>
            </a:r>
            <a:r>
              <a:rPr lang="en-US" altLang="zh-CN" dirty="0" smtClean="0">
                <a:ea typeface="宋体" panose="02010600030101010101" pitchFamily="2" charset="-122"/>
              </a:rPr>
              <a:t>start</a:t>
            </a:r>
            <a:r>
              <a:rPr lang="zh-CN" altLang="en-US" dirty="0" smtClean="0">
                <a:ea typeface="宋体" panose="02010600030101010101" pitchFamily="2" charset="-122"/>
              </a:rPr>
              <a:t>开始，到</a:t>
            </a:r>
            <a:r>
              <a:rPr lang="en-US" altLang="zh-CN" dirty="0" smtClean="0">
                <a:ea typeface="宋体" panose="02010600030101010101" pitchFamily="2" charset="-122"/>
              </a:rPr>
              <a:t>stop</a:t>
            </a:r>
            <a:r>
              <a:rPr lang="zh-CN" altLang="en-US" dirty="0" smtClean="0">
                <a:ea typeface="宋体" panose="02010600030101010101" pitchFamily="2" charset="-122"/>
              </a:rPr>
              <a:t>结束（不包含</a:t>
            </a:r>
            <a:r>
              <a:rPr lang="en-US" altLang="zh-CN" dirty="0" smtClean="0">
                <a:ea typeface="宋体" panose="02010600030101010101" pitchFamily="2" charset="-122"/>
              </a:rPr>
              <a:t>stop</a:t>
            </a:r>
            <a:r>
              <a:rPr lang="zh-CN" altLang="en-US" dirty="0" smtClean="0">
                <a:ea typeface="宋体" panose="02010600030101010101" pitchFamily="2" charset="-122"/>
              </a:rPr>
              <a:t>）。另外如果指定了可选的步长</a:t>
            </a:r>
            <a:r>
              <a:rPr lang="en-US" altLang="zh-CN" dirty="0" smtClean="0">
                <a:ea typeface="宋体" panose="02010600030101010101" pitchFamily="2" charset="-122"/>
              </a:rPr>
              <a:t>step</a:t>
            </a:r>
            <a:r>
              <a:rPr lang="zh-CN" altLang="en-US" dirty="0" smtClean="0">
                <a:ea typeface="宋体" panose="02010600030101010101" pitchFamily="2" charset="-122"/>
              </a:rPr>
              <a:t>，则序列按步长增长。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示例：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3333FF"/>
                </a:solidFill>
                <a:ea typeface="宋体" panose="02010600030101010101" pitchFamily="2" charset="-122"/>
              </a:rPr>
              <a:t>range(1,11)      </a:t>
            </a:r>
            <a:r>
              <a:rPr lang="en-US" altLang="zh-CN" sz="2400" dirty="0" smtClean="0">
                <a:solidFill>
                  <a:srgbClr val="3333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1 2 3 4 5 6 7 8 9 10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3333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range(1,11,3)    1 4 7 10</a:t>
            </a:r>
            <a:endParaRPr lang="zh-CN" altLang="en-US" sz="2400" dirty="0" smtClean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结构：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语句中序列的作用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74638" y="1196752"/>
            <a:ext cx="7015510" cy="485732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序列只是用来控制循环的次数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 range(5):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 (“study“)</a:t>
            </a:r>
          </a:p>
          <a:p>
            <a:pPr lvl="1" eaLnBrk="1" hangingPunct="1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循环体不引用循环变量</a:t>
            </a:r>
            <a:endParaRPr lang="zh-CN" altLang="en-US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序列本身是循环体处理的数据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in range(10):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 </a:t>
            </a:r>
            <a:r>
              <a:rPr lang="en-US" altLang="zh-CN" sz="24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  <a:p>
            <a:pPr lvl="1" eaLnBrk="1" hangingPunct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循环体引用循环变量</a:t>
            </a:r>
          </a:p>
        </p:txBody>
      </p:sp>
      <p:sp>
        <p:nvSpPr>
          <p:cNvPr id="34819" name="内容占位符 2"/>
          <p:cNvSpPr>
            <a:spLocks noGrp="1"/>
          </p:cNvSpPr>
          <p:nvPr/>
        </p:nvSpPr>
        <p:spPr>
          <a:xfrm>
            <a:off x="102870" y="4637405"/>
            <a:ext cx="4246245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zh-CN" altLang="en-US" sz="2400" smtClean="0">
                <a:ea typeface="宋体" panose="02010600030101010101" pitchFamily="2" charset="-122"/>
              </a:rPr>
              <a:t>直接遍历序列</a:t>
            </a:r>
            <a:endParaRPr lang="en-US" altLang="zh-CN" sz="240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" y="5291455"/>
            <a:ext cx="4289425" cy="105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80" y="5279390"/>
            <a:ext cx="4529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/>
          <p:nvPr/>
        </p:nvSpPr>
        <p:spPr bwMode="auto">
          <a:xfrm>
            <a:off x="4671695" y="4553585"/>
            <a:ext cx="347408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通过索引遍历序列</a:t>
            </a: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marL="34417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9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无限循</a:t>
            </a:r>
            <a:r>
              <a:rPr sz="4000" b="0" spc="-5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环</a:t>
            </a:r>
            <a:r>
              <a:rPr sz="4000" b="0" spc="-1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: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15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whil</a:t>
            </a:r>
            <a:r>
              <a:rPr sz="4000" b="0" spc="21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</a:t>
            </a:r>
            <a:r>
              <a:rPr sz="4000" b="0" spc="-45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07504" y="10668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170" lvl="1" indent="0"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smtClean="0">
                <a:ea typeface="宋体" panose="02010600030101010101" pitchFamily="2" charset="-122"/>
              </a:rPr>
              <a:t>While </a:t>
            </a:r>
            <a:r>
              <a:rPr lang="zh-CN" altLang="en-US" sz="2400" b="1" kern="0" dirty="0" smtClean="0">
                <a:ea typeface="宋体" panose="02010600030101010101" pitchFamily="2" charset="-122"/>
              </a:rPr>
              <a:t>循环</a:t>
            </a:r>
            <a:r>
              <a:rPr lang="en-US" altLang="zh-CN" sz="2400" b="1" kern="0" dirty="0" smtClean="0">
                <a:ea typeface="宋体" panose="02010600030101010101" pitchFamily="2" charset="-122"/>
              </a:rPr>
              <a:t>--</a:t>
            </a:r>
            <a:r>
              <a:rPr lang="zh-CN" altLang="en-US" sz="2400" dirty="0" smtClean="0">
                <a:ea typeface="宋体" panose="02010600030101010101" pitchFamily="2" charset="-122"/>
              </a:rPr>
              <a:t>不确定次数的循环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marL="344170" lvl="1" indent="0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  <a:p>
            <a:pPr marL="344170" lvl="1" indent="0">
              <a:buFont typeface="Wingdings" panose="05000000000000000000" pitchFamily="2" charset="2"/>
              <a:buNone/>
              <a:defRPr/>
            </a:pP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88504" y="16764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while  (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条件表达式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循环体语句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Courier New" panose="02070309020205020404" pitchFamily="49" charset="0"/>
              </a:rPr>
              <a:t>语句块</a:t>
            </a:r>
            <a:endParaRPr lang="en-US" altLang="zh-CN" sz="24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zh-CN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7" name="组合 37"/>
          <p:cNvGrpSpPr/>
          <p:nvPr/>
        </p:nvGrpSpPr>
        <p:grpSpPr bwMode="auto">
          <a:xfrm>
            <a:off x="5407099" y="1204838"/>
            <a:ext cx="2981325" cy="3016250"/>
            <a:chOff x="5418000" y="1479550"/>
            <a:chExt cx="2982118" cy="3016250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5756227" y="1781175"/>
              <a:ext cx="2229443" cy="847725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chemeClr val="tx1"/>
                  </a:solidFill>
                  <a:ea typeface="宋体" panose="02010600030101010101" pitchFamily="2" charset="-122"/>
                </a:rPr>
                <a:t>条件表达式？</a:t>
              </a:r>
              <a:endParaRPr lang="zh-CN" sz="1600" kern="1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6858245" y="1479550"/>
              <a:ext cx="0" cy="27305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5418000" y="1611313"/>
              <a:ext cx="1440245" cy="6350"/>
            </a:xfrm>
            <a:prstGeom prst="line">
              <a:avLst/>
            </a:prstGeom>
            <a:ln w="635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6870948" y="2600325"/>
              <a:ext cx="0" cy="41275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 bwMode="auto">
            <a:xfrm>
              <a:off x="6400923" y="2971800"/>
              <a:ext cx="895588" cy="285750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rgbClr val="000000"/>
                  </a:solidFill>
                  <a:ea typeface="宋体" panose="02010600030101010101" pitchFamily="2" charset="-122"/>
                </a:rPr>
                <a:t>循环体</a:t>
              </a:r>
              <a:endParaRPr lang="zh-CN" sz="1600" kern="100" dirty="0"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4"/>
            <p:cNvCxnSpPr>
              <a:cxnSpLocks noChangeShapeType="1"/>
            </p:cNvCxnSpPr>
            <p:nvPr/>
          </p:nvCxnSpPr>
          <p:spPr bwMode="auto">
            <a:xfrm>
              <a:off x="5418000" y="1636011"/>
              <a:ext cx="0" cy="1945389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807200" y="25908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真</a:t>
              </a:r>
            </a:p>
          </p:txBody>
        </p:sp>
        <p:cxnSp>
          <p:nvCxnSpPr>
            <p:cNvPr id="15" name="直接连接符 17"/>
            <p:cNvCxnSpPr>
              <a:cxnSpLocks noChangeShapeType="1"/>
            </p:cNvCxnSpPr>
            <p:nvPr/>
          </p:nvCxnSpPr>
          <p:spPr bwMode="auto">
            <a:xfrm>
              <a:off x="7985903" y="2205007"/>
              <a:ext cx="324000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8338189" y="2216150"/>
              <a:ext cx="0" cy="1619250"/>
            </a:xfrm>
            <a:prstGeom prst="straightConnector1">
              <a:avLst/>
            </a:prstGeom>
            <a:ln w="63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20"/>
            <p:cNvSpPr txBox="1">
              <a:spLocks noChangeArrowheads="1"/>
            </p:cNvSpPr>
            <p:nvPr/>
          </p:nvSpPr>
          <p:spPr bwMode="auto">
            <a:xfrm>
              <a:off x="7968318" y="1752600"/>
              <a:ext cx="43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Verdana" panose="020B0604030504040204" pitchFamily="34" charset="0"/>
                </a:rPr>
                <a:t>假</a:t>
              </a: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H="1">
              <a:off x="5418000" y="3562350"/>
              <a:ext cx="1440245" cy="6350"/>
            </a:xfrm>
            <a:prstGeom prst="line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 bwMode="auto">
            <a:xfrm>
              <a:off x="6858245" y="3257550"/>
              <a:ext cx="0" cy="287338"/>
            </a:xfrm>
            <a:prstGeom prst="straightConnector1">
              <a:avLst/>
            </a:prstGeom>
            <a:ln w="63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6858245" y="3810000"/>
              <a:ext cx="1475180" cy="6350"/>
            </a:xfrm>
            <a:prstGeom prst="line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890003" y="3838575"/>
              <a:ext cx="0" cy="41275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图: 过程 21"/>
            <p:cNvSpPr/>
            <p:nvPr/>
          </p:nvSpPr>
          <p:spPr bwMode="auto">
            <a:xfrm>
              <a:off x="6324703" y="4210050"/>
              <a:ext cx="1176651" cy="285750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lang="zh-CN" altLang="en-US" sz="1600" kern="100" dirty="0">
                  <a:solidFill>
                    <a:schemeClr val="tx1"/>
                  </a:solidFill>
                  <a:ea typeface="宋体" panose="02010600030101010101" pitchFamily="2" charset="-122"/>
                </a:rPr>
                <a:t>后续语句</a:t>
              </a:r>
              <a:endParaRPr lang="zh-CN" sz="1600" kern="1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906321"/>
            <a:ext cx="4473272" cy="172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158750" y="4907915"/>
            <a:ext cx="8229600" cy="186499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循环前测试条件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若不满足，则循环体一次都不执行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循环体必须影响下一次条件测试</a:t>
            </a:r>
            <a:r>
              <a:rPr lang="en-US" altLang="zh-CN" sz="2400" dirty="0" smtClean="0">
                <a:ea typeface="宋体" panose="02010600030101010101" pitchFamily="2" charset="-122"/>
              </a:rPr>
              <a:t>!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否则导致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无穷循环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17270" y="3917315"/>
            <a:ext cx="24384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6870" name="直接箭头连接符 6"/>
          <p:cNvCxnSpPr>
            <a:cxnSpLocks noChangeShapeType="1"/>
          </p:cNvCxnSpPr>
          <p:nvPr/>
        </p:nvCxnSpPr>
        <p:spPr bwMode="auto">
          <a:xfrm flipH="1" flipV="1">
            <a:off x="3469958" y="4225290"/>
            <a:ext cx="747712" cy="660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 type="none" w="lg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1" name="TextBox 8"/>
          <p:cNvSpPr txBox="1">
            <a:spLocks noChangeArrowheads="1"/>
          </p:cNvSpPr>
          <p:nvPr/>
        </p:nvSpPr>
        <p:spPr bwMode="auto">
          <a:xfrm>
            <a:off x="4217670" y="4885690"/>
            <a:ext cx="2895600" cy="4000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若忘记最后一句会怎样？</a:t>
            </a:r>
          </a:p>
        </p:txBody>
      </p:sp>
    </p:spTree>
    <p:extLst>
      <p:ext uri="{BB962C8B-B14F-4D97-AF65-F5344CB8AC3E}">
        <p14:creationId xmlns:p14="http://schemas.microsoft.com/office/powerpoint/2010/main" val="14009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8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008217" y="2642271"/>
            <a:ext cx="1680514" cy="1679038"/>
          </a:xfrm>
          <a:prstGeom prst="ellipse">
            <a:avLst/>
          </a:prstGeom>
          <a:solidFill>
            <a:srgbClr val="DA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687375" y="1940104"/>
            <a:ext cx="1092537" cy="3289096"/>
          </a:xfrm>
          <a:custGeom>
            <a:avLst/>
            <a:gdLst>
              <a:gd name="T0" fmla="*/ 1292225 w 1750"/>
              <a:gd name="T1" fmla="*/ 200783 h 5527"/>
              <a:gd name="T2" fmla="*/ 231862 w 1750"/>
              <a:gd name="T3" fmla="*/ 2050641 h 5527"/>
              <a:gd name="T4" fmla="*/ 1254566 w 1750"/>
              <a:gd name="T5" fmla="*/ 3878354 h 5527"/>
              <a:gd name="T6" fmla="*/ 1138635 w 1750"/>
              <a:gd name="T7" fmla="*/ 4079875 h 5527"/>
              <a:gd name="T8" fmla="*/ 0 w 1750"/>
              <a:gd name="T9" fmla="*/ 2050641 h 5527"/>
              <a:gd name="T10" fmla="*/ 1176294 w 1750"/>
              <a:gd name="T11" fmla="*/ 0 h 5527"/>
              <a:gd name="T12" fmla="*/ 1292225 w 1750"/>
              <a:gd name="T13" fmla="*/ 200783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915816" y="1196752"/>
            <a:ext cx="1274189" cy="1162616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330328" y="3005297"/>
            <a:ext cx="1275848" cy="116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347864" y="4797152"/>
            <a:ext cx="1275848" cy="1161104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067944" y="2060848"/>
            <a:ext cx="1152128" cy="792088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355976" y="4149080"/>
            <a:ext cx="1080120" cy="748026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63888" y="3501008"/>
            <a:ext cx="1440160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076056" y="2708920"/>
            <a:ext cx="1512168" cy="1512168"/>
          </a:xfrm>
          <a:prstGeom prst="ellipse">
            <a:avLst/>
          </a:prstGeom>
          <a:solidFill>
            <a:srgbClr val="00808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3081247" y="1389558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顺序结构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2477908" y="3205244"/>
            <a:ext cx="811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分支结构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3522817" y="4997099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循环结构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5288526" y="3034426"/>
            <a:ext cx="1061136" cy="8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控制结构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1115616" y="3284984"/>
            <a:ext cx="12233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语句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2627784" y="6021288"/>
            <a:ext cx="24328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or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循环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7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/>
      <p:bldP spid="21" grpId="0" animBg="1" autoUpdateAnimBg="0"/>
      <p:bldP spid="22" grpId="0" animBg="1" autoUpdateAnimBg="0"/>
      <p:bldP spid="23" grpId="0" animBg="1" autoUpdateAnimBg="0"/>
      <p:bldP spid="24" grpId="0" animBg="1"/>
      <p:bldP spid="25" grpId="0" animBg="1"/>
      <p:bldP spid="26" grpId="0" animBg="1"/>
      <p:bldP spid="27" grpId="0" animBg="1" autoUpdateAnimBg="0"/>
      <p:bldP spid="28" grpId="0" autoUpdateAnimBg="0"/>
      <p:bldP spid="29" grpId="0" autoUpdateAnimBg="0"/>
      <p:bldP spid="30" grpId="0" autoUpdateAnimBg="0"/>
      <p:bldP spid="31" grpId="0" autoUpdateAnimBg="0"/>
      <p:bldP spid="33" grpId="0" autoUpdateAnimBg="0"/>
      <p:bldP spid="3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4.3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循环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结构</a:t>
            </a:r>
            <a:r>
              <a:rPr lang="en-US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:</a:t>
            </a:r>
            <a:r>
              <a:rPr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  <a:sym typeface="+mn-ea"/>
              </a:rPr>
              <a:t>程序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实例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09" y="1316077"/>
            <a:ext cx="278574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微实例</a:t>
            </a:r>
            <a:r>
              <a:rPr sz="2000" b="1" spc="-5" dirty="0" smtClean="0"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/>
              </a:rPr>
              <a:t>4.3</a:t>
            </a:r>
            <a:r>
              <a:rPr sz="2000" spc="1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：整数累</a:t>
            </a:r>
            <a:r>
              <a:rPr sz="20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加。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36" y="2708920"/>
            <a:ext cx="2436265" cy="1820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5000"/>
              </a:lnSpc>
            </a:pPr>
            <a:r>
              <a:rPr dirty="0" err="1" smtClean="0">
                <a:latin typeface="Adobe 黑体 Std R"/>
                <a:cs typeface="Adobe 黑体 Std R"/>
              </a:rPr>
              <a:t>输入：正整数</a:t>
            </a:r>
            <a:r>
              <a:rPr spc="-10" dirty="0" err="1" smtClean="0">
                <a:latin typeface="Calibri" panose="020F0502020204030204"/>
                <a:cs typeface="Calibri" panose="020F0502020204030204"/>
              </a:rPr>
              <a:t>R</a:t>
            </a:r>
            <a:endParaRPr lang="en-US" spc="-10" dirty="0" smtClean="0">
              <a:latin typeface="Calibri" panose="020F0502020204030204"/>
              <a:cs typeface="Calibri" panose="020F0502020204030204"/>
            </a:endParaRPr>
          </a:p>
          <a:p>
            <a:pPr marL="12700" marR="12700">
              <a:lnSpc>
                <a:spcPct val="155000"/>
              </a:lnSpc>
            </a:pPr>
            <a:r>
              <a:rPr spc="-5" dirty="0" err="1" smtClean="0">
                <a:latin typeface="Adobe 黑体 Std R"/>
                <a:cs typeface="Adobe 黑体 Std R"/>
              </a:rPr>
              <a:t>处理</a:t>
            </a:r>
            <a:r>
              <a:rPr spc="-5" dirty="0" smtClean="0">
                <a:latin typeface="Adobe 黑体 Std R"/>
                <a:cs typeface="Adobe 黑体 Std R"/>
              </a:rPr>
              <a:t>： </a:t>
            </a:r>
            <a:r>
              <a:rPr spc="-320" dirty="0" smtClean="0">
                <a:latin typeface="Arial" panose="020B0604020202020204"/>
                <a:cs typeface="Arial" panose="020B0604020202020204"/>
              </a:rPr>
              <a:t>S=</a:t>
            </a:r>
            <a:r>
              <a:rPr spc="-150" dirty="0" smtClean="0">
                <a:latin typeface="Arial" panose="020B0604020202020204"/>
                <a:cs typeface="Arial" panose="020B0604020202020204"/>
              </a:rPr>
              <a:t>1</a:t>
            </a:r>
            <a:r>
              <a:rPr spc="-220" dirty="0" smtClean="0">
                <a:latin typeface="Arial" panose="020B0604020202020204"/>
                <a:cs typeface="Arial" panose="020B0604020202020204"/>
              </a:rPr>
              <a:t>+</a:t>
            </a:r>
            <a:r>
              <a:rPr spc="-150" dirty="0" smtClean="0">
                <a:latin typeface="Arial" panose="020B0604020202020204"/>
                <a:cs typeface="Arial" panose="020B0604020202020204"/>
              </a:rPr>
              <a:t>2</a:t>
            </a:r>
            <a:r>
              <a:rPr spc="-215" dirty="0" smtClean="0">
                <a:latin typeface="Arial" panose="020B0604020202020204"/>
                <a:cs typeface="Arial" panose="020B0604020202020204"/>
              </a:rPr>
              <a:t>+</a:t>
            </a:r>
            <a:r>
              <a:rPr spc="-150" dirty="0" smtClean="0">
                <a:latin typeface="Arial" panose="020B0604020202020204"/>
                <a:cs typeface="Arial" panose="020B0604020202020204"/>
              </a:rPr>
              <a:t>3</a:t>
            </a:r>
            <a:r>
              <a:rPr spc="-215" dirty="0" smtClean="0">
                <a:latin typeface="Arial" panose="020B0604020202020204"/>
                <a:cs typeface="Arial" panose="020B0604020202020204"/>
              </a:rPr>
              <a:t>+</a:t>
            </a:r>
            <a:r>
              <a:rPr spc="-215" dirty="0" smtClean="0">
                <a:latin typeface="Adobe 黑体 Std R"/>
                <a:cs typeface="Adobe 黑体 Std R"/>
              </a:rPr>
              <a:t>…</a:t>
            </a:r>
            <a:r>
              <a:rPr spc="-380" dirty="0" smtClean="0">
                <a:latin typeface="Arial" panose="020B0604020202020204"/>
                <a:cs typeface="Arial" panose="020B0604020202020204"/>
              </a:rPr>
              <a:t>+R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200"/>
              </a:lnSpc>
              <a:spcBef>
                <a:spcPts val="40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dirty="0" smtClean="0">
                <a:latin typeface="Adobe 黑体 Std R"/>
                <a:cs typeface="Adobe 黑体 Std R"/>
              </a:rPr>
              <a:t>输出：输出</a:t>
            </a:r>
            <a:r>
              <a:rPr dirty="0" smtClean="0">
                <a:latin typeface="Calibri" panose="020F0502020204030204"/>
                <a:cs typeface="Calibri" panose="020F0502020204030204"/>
              </a:rPr>
              <a:t>S</a:t>
            </a:r>
            <a:endParaRPr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816" y="1676616"/>
            <a:ext cx="2465663" cy="425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5877" y="5975849"/>
            <a:ext cx="1976401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(a)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问题</a:t>
            </a:r>
            <a:r>
              <a:rPr spc="-1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IP</a:t>
            </a:r>
            <a:r>
              <a:rPr spc="-2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O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3888" y="6021288"/>
            <a:ext cx="2068686" cy="3021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(b)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流程图描述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8716" y="6000640"/>
            <a:ext cx="2374583" cy="314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(c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)</a:t>
            </a:r>
            <a:r>
              <a:rPr spc="2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P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y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thon</a:t>
            </a:r>
            <a:r>
              <a:rPr spc="-5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代码描述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708920"/>
            <a:ext cx="3479654" cy="1800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88964" y="1316077"/>
            <a:ext cx="1857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4_cal_acc.py</a:t>
            </a:r>
          </a:p>
        </p:txBody>
      </p:sp>
    </p:spTree>
    <p:extLst>
      <p:ext uri="{BB962C8B-B14F-4D97-AF65-F5344CB8AC3E}">
        <p14:creationId xmlns:p14="http://schemas.microsoft.com/office/powerpoint/2010/main" val="3824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 无限循环: </a:t>
            </a:r>
            <a:r>
              <a:rPr lang="en-US" sz="4000" b="0" spc="245" dirty="0" err="1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while</a:t>
            </a:r>
            <a:r>
              <a:rPr sz="4000" b="0" spc="-45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语句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69900" y="1143060"/>
            <a:ext cx="8204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：用如下近似公式求自然对数的底数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的值，直到最后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一项的绝对值小于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10-6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为止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(4_cal_e.py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99320"/>
            <a:ext cx="2895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09090"/>
            <a:ext cx="4775087" cy="34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循环嵌套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打印乘法口诀表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内循环的循环次数要根据外循环控制变量值做相应调整</a:t>
            </a: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关键是输出的排列</a:t>
            </a: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1x1=1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1x2=2  2x2=4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1x3=3  2x3=6  3x3=9 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1x4=4  2x4=8  3x4=12 4x4=16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1x5=5  2x5=10 3x5=15 4x5=20 5x5=25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1x6=6  2x6=12 3x6=18 4x6=24 5x6=30 6x6=36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1x7=7  2x7=14 3x7=21 4x7=28 5x7=35 6x7=42 7x7=49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1x8=8  2x8=16 3x8=24 4x8=32 5x8=40 6x8=48 7x8=56 8x8=64</a:t>
            </a:r>
          </a:p>
          <a:p>
            <a:pPr eaLnBrk="1" hangingPunct="1">
              <a:buFontTx/>
              <a:buAutoNum type="arabicPeriod"/>
            </a:pPr>
            <a:r>
              <a:rPr lang="en-US" altLang="zh-CN" sz="1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1x9=9  2x9=18 3x9=27 4x9=36 5x9=45 6x9=54 7x9=63 8x9=72 9x9=81 </a:t>
            </a:r>
            <a:endParaRPr lang="zh-CN" altLang="en-US" sz="14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67611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92575" y="4202430"/>
            <a:ext cx="491363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一个循环的循环体中有另一个循环。</a:t>
            </a:r>
            <a:endParaRPr lang="zh-CN" altLang="en-US" smtClean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两种循环语句（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while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）可相互嵌套。</a:t>
            </a:r>
          </a:p>
        </p:txBody>
      </p:sp>
    </p:spTree>
    <p:extLst>
      <p:ext uri="{BB962C8B-B14F-4D97-AF65-F5344CB8AC3E}">
        <p14:creationId xmlns:p14="http://schemas.microsoft.com/office/powerpoint/2010/main" val="5625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755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1155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623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480" indent="-339725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循环中断</a:t>
            </a:r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—break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立即结束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400" dirty="0" smtClean="0">
                <a:ea typeface="宋体" panose="02010600030101010101" pitchFamily="2" charset="-122"/>
              </a:rPr>
              <a:t>所在循环语句.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常与</a:t>
            </a:r>
            <a:r>
              <a:rPr lang="en-US" altLang="zh-CN" sz="2400" dirty="0">
                <a:ea typeface="宋体" panose="02010600030101010101" pitchFamily="2" charset="-122"/>
              </a:rPr>
              <a:t>while True</a:t>
            </a:r>
            <a:r>
              <a:rPr lang="zh-CN" altLang="en-US" sz="2400" dirty="0">
                <a:ea typeface="宋体" panose="02010600030101010101" pitchFamily="2" charset="-122"/>
              </a:rPr>
              <a:t>形式的</a:t>
            </a:r>
            <a:r>
              <a:rPr lang="zh-CN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无穷循环</a:t>
            </a:r>
            <a:r>
              <a:rPr lang="zh-CN" altLang="en-US" sz="2400" dirty="0">
                <a:ea typeface="宋体" panose="02010600030101010101" pitchFamily="2" charset="-122"/>
              </a:rPr>
              <a:t>配合</a:t>
            </a:r>
            <a:r>
              <a:rPr lang="zh-CN" altLang="en-US" sz="2400" dirty="0" smtClean="0">
                <a:ea typeface="宋体" panose="02010600030101010101" pitchFamily="2" charset="-122"/>
              </a:rPr>
              <a:t>使用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04800" y="35814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defRPr/>
            </a:pPr>
            <a:r>
              <a:rPr lang="zh-CN" altLang="en-US" sz="2400" kern="0" dirty="0" smtClean="0">
                <a:ea typeface="宋体" panose="02010600030101010101" pitchFamily="2" charset="-122"/>
              </a:rPr>
              <a:t>跳出</a:t>
            </a:r>
            <a:r>
              <a:rPr lang="en-US" altLang="zh-CN" sz="2400" kern="0" dirty="0" smtClean="0">
                <a:ea typeface="宋体" panose="02010600030101010101" pitchFamily="2" charset="-122"/>
              </a:rPr>
              <a:t>for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循环</a:t>
            </a:r>
            <a:endParaRPr lang="en-US" altLang="zh-CN" sz="2400" kern="0" dirty="0" smtClean="0">
              <a:ea typeface="宋体" panose="02010600030101010101" pitchFamily="2" charset="-122"/>
            </a:endParaRPr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45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4124325"/>
            <a:ext cx="3394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566124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90500">
              <a:spcAft>
                <a:spcPts val="0"/>
              </a:spcAft>
            </a:pPr>
            <a:r>
              <a:rPr lang="zh-CN" altLang="zh-CN" sz="2400" dirty="0">
                <a:latin typeface="+mn-lt"/>
                <a:ea typeface="宋体" panose="02010600030101010101" pitchFamily="2" charset="-122"/>
              </a:rPr>
              <a:t>广泛用于对目标元素的查找，一旦找到目标便可终止循环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循环</a:t>
            </a:r>
            <a:r>
              <a:rPr lang="zh-CN" alt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中断</a:t>
            </a: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--</a:t>
            </a:r>
            <a:r>
              <a:rPr sz="4000" b="0" spc="9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sz="4000" b="0" spc="31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b</a:t>
            </a:r>
            <a:r>
              <a:rPr sz="4000" b="0" spc="12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r</a:t>
            </a:r>
            <a:r>
              <a:rPr sz="4000" b="0" spc="6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eak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50-100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之间的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素数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/>
              <a:t>(</a:t>
            </a:r>
            <a:r>
              <a:rPr lang="zh-CN" altLang="en-US" sz="2000" dirty="0"/>
              <a:t>在大于</a:t>
            </a:r>
            <a:r>
              <a:rPr lang="en-US" altLang="zh-CN" sz="2000" dirty="0"/>
              <a:t>1</a:t>
            </a:r>
            <a:r>
              <a:rPr lang="zh-CN" altLang="en-US" sz="2000" dirty="0"/>
              <a:t>的自然数中，除了</a:t>
            </a:r>
            <a:r>
              <a:rPr lang="en-US" altLang="zh-CN" sz="2000" dirty="0"/>
              <a:t>1</a:t>
            </a:r>
            <a:r>
              <a:rPr lang="zh-CN" altLang="en-US" sz="2000" dirty="0"/>
              <a:t>和它本身以外不再有其他因数的数</a:t>
            </a:r>
            <a:r>
              <a:rPr lang="en-US" altLang="zh-CN" sz="2000" dirty="0"/>
              <a:t>)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04248" y="5949280"/>
            <a:ext cx="1871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4_cal_prime.py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5338"/>
            <a:ext cx="5708550" cy="259228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9552" y="5013176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若是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嵌套循环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语句将终止执行最深层的循环，即最近一层的循环，并开始执行下一行代码。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循环</a:t>
            </a:r>
            <a:r>
              <a:rPr lang="zh-CN" altLang="en-US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中断</a:t>
            </a:r>
            <a:r>
              <a:rPr lang="en-US" altLang="zh-CN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--</a:t>
            </a:r>
            <a:r>
              <a:rPr sz="4000" b="0" spc="185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rPr>
              <a:t>continue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06760" y="1091208"/>
            <a:ext cx="440925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：统计及格分数的平均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6460421" cy="31375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3528" y="5301208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>
                <a:latin typeface="Microsoft JhengHei" panose="020B0604030504040204" charset="-120"/>
                <a:cs typeface="Microsoft JhengHei" panose="020B0604030504040204" charset="-120"/>
              </a:rPr>
              <a:t>continue</a:t>
            </a:r>
            <a:r>
              <a:rPr lang="zh-CN" altLang="en-US" dirty="0">
                <a:latin typeface="Microsoft JhengHei" panose="020B0604030504040204" charset="-120"/>
                <a:cs typeface="Microsoft JhengHei" panose="020B0604030504040204" charset="-120"/>
              </a:rPr>
              <a:t>语句只结束本次循环，</a:t>
            </a:r>
            <a:r>
              <a:rPr lang="zh-CN" altLang="zh-CN" dirty="0">
                <a:latin typeface="Microsoft JhengHei" panose="020B0604030504040204" charset="-120"/>
                <a:cs typeface="Microsoft JhengHei" panose="020B0604030504040204" charset="-120"/>
              </a:rPr>
              <a:t>当代码执行到</a:t>
            </a:r>
            <a:r>
              <a:rPr lang="en-US" altLang="zh-CN" dirty="0">
                <a:latin typeface="Microsoft JhengHei" panose="020B0604030504040204" charset="-120"/>
                <a:cs typeface="Microsoft JhengHei" panose="020B0604030504040204" charset="-120"/>
              </a:rPr>
              <a:t>continue</a:t>
            </a:r>
            <a:r>
              <a:rPr lang="zh-CN" altLang="zh-CN" dirty="0">
                <a:latin typeface="Microsoft JhengHei" panose="020B0604030504040204" charset="-120"/>
                <a:cs typeface="Microsoft JhengHei" panose="020B0604030504040204" charset="-120"/>
              </a:rPr>
              <a:t>语句时，</a:t>
            </a:r>
            <a:r>
              <a:rPr lang="en-US" altLang="zh-CN" dirty="0">
                <a:latin typeface="Microsoft JhengHei" panose="020B0604030504040204" charset="-120"/>
                <a:cs typeface="Microsoft JhengHei" panose="020B0604030504040204" charset="-120"/>
              </a:rPr>
              <a:t>continue</a:t>
            </a:r>
            <a:r>
              <a:rPr lang="zh-CN" altLang="zh-CN" dirty="0">
                <a:latin typeface="Microsoft JhengHei" panose="020B0604030504040204" charset="-120"/>
                <a:cs typeface="Microsoft JhengHei" panose="020B0604030504040204" charset="-120"/>
              </a:rPr>
              <a:t>后的语句将不再执行</a:t>
            </a:r>
            <a:r>
              <a:rPr lang="zh-CN" altLang="zh-CN" dirty="0" smtClean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lang="en-US" altLang="zh-CN" dirty="0" smtClean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lang="zh-CN" altLang="zh-CN" dirty="0" smtClean="0">
                <a:latin typeface="Microsoft JhengHei" panose="020B0604030504040204" charset="-120"/>
                <a:cs typeface="Microsoft JhengHei" panose="020B0604030504040204" charset="-120"/>
              </a:rPr>
              <a:t>跳</a:t>
            </a:r>
            <a:r>
              <a:rPr lang="zh-CN" altLang="zh-CN" dirty="0">
                <a:latin typeface="Microsoft JhengHei" panose="020B0604030504040204" charset="-120"/>
                <a:cs typeface="Microsoft JhengHei" panose="020B0604030504040204" charset="-120"/>
              </a:rPr>
              <a:t>过当前循环的剩余语句</a:t>
            </a:r>
            <a:r>
              <a:rPr lang="zh-CN" altLang="zh-CN" dirty="0" smtClean="0">
                <a:latin typeface="Microsoft JhengHei" panose="020B0604030504040204" charset="-120"/>
                <a:cs typeface="Microsoft JhengHei" panose="020B0604030504040204" charset="-120"/>
              </a:rPr>
              <a:t>，是</a:t>
            </a:r>
            <a:r>
              <a:rPr lang="zh-CN" altLang="zh-CN" dirty="0">
                <a:latin typeface="Microsoft JhengHei" panose="020B0604030504040204" charset="-120"/>
                <a:cs typeface="Microsoft JhengHei" panose="020B0604030504040204" charset="-120"/>
              </a:rPr>
              <a:t>继续执行下一轮循环</a:t>
            </a:r>
            <a:r>
              <a:rPr lang="zh-CN" altLang="en-US" dirty="0">
                <a:latin typeface="Microsoft JhengHei" panose="020B0604030504040204" charset="-120"/>
                <a:cs typeface="Microsoft JhengHei" panose="020B0604030504040204" charset="-120"/>
              </a:rPr>
              <a:t>而不终止整个循环的执行。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30363" y="1580166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宋体" panose="02010600030101010101" pitchFamily="2" charset="-122"/>
              </a:rPr>
              <a:t>中止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本轮循环，</a:t>
            </a:r>
            <a:r>
              <a:rPr lang="zh-CN" altLang="en-US" sz="2400" dirty="0" smtClean="0">
                <a:ea typeface="宋体" panose="02010600030101010101" pitchFamily="2" charset="-122"/>
              </a:rPr>
              <a:t>控制转移到所处循环语句的开头</a:t>
            </a:r>
            <a:r>
              <a:rPr lang="en-US" altLang="zh-CN" sz="2400" dirty="0" smtClean="0">
                <a:ea typeface="宋体" panose="02010600030101010101" pitchFamily="2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继续</a:t>
            </a:r>
            <a:r>
              <a:rPr lang="en-US" altLang="zh-CN" sz="2400" dirty="0" smtClean="0">
                <a:ea typeface="宋体" panose="02010600030101010101" pitchFamily="2" charset="-122"/>
              </a:rPr>
              <a:t>”</a:t>
            </a:r>
            <a:r>
              <a:rPr lang="zh-CN" altLang="en-US" sz="2400" dirty="0" smtClean="0">
                <a:ea typeface="宋体" panose="02010600030101010101" pitchFamily="2" charset="-122"/>
              </a:rPr>
              <a:t>下一轮循环。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32240" y="1124744"/>
            <a:ext cx="1781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4_cal_score.py</a:t>
            </a:r>
          </a:p>
        </p:txBody>
      </p:sp>
    </p:spTree>
    <p:extLst>
      <p:ext uri="{BB962C8B-B14F-4D97-AF65-F5344CB8AC3E}">
        <p14:creationId xmlns:p14="http://schemas.microsoft.com/office/powerpoint/2010/main" val="30014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sz="4000" b="0" dirty="0" smtClean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练习题（红色标注的为作业题）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1. 编写程序，输入三个数，按从小到大的顺序排列。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/>
              <a:t>2</a:t>
            </a:r>
            <a:r>
              <a:rPr lang="zh-CN" altLang="en-US" sz="2200" dirty="0" smtClean="0"/>
              <a:t>.</a:t>
            </a:r>
            <a:r>
              <a:rPr lang="zh-CN" altLang="en-US" sz="2200" dirty="0"/>
              <a:t>编写程序，已知坐标点 ，判断其所在的空间坐标象限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3</a:t>
            </a:r>
            <a:r>
              <a:rPr lang="zh-CN" altLang="en-US" sz="2200" dirty="0">
                <a:solidFill>
                  <a:srgbClr val="C00000"/>
                </a:solidFill>
              </a:rPr>
              <a:t>. </a:t>
            </a:r>
            <a:r>
              <a:rPr lang="zh-CN" altLang="en-US" sz="2200" dirty="0" smtClean="0">
                <a:solidFill>
                  <a:srgbClr val="C00000"/>
                </a:solidFill>
              </a:rPr>
              <a:t>编写</a:t>
            </a:r>
            <a:r>
              <a:rPr lang="zh-CN" altLang="en-US" sz="2200" dirty="0">
                <a:solidFill>
                  <a:srgbClr val="C00000"/>
                </a:solidFill>
              </a:rPr>
              <a:t>程序，输入一行字符，分别统计其中英文字母、空格、数字和其他字符的个数。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C00000"/>
                </a:solidFill>
              </a:rPr>
              <a:t>4.</a:t>
            </a:r>
            <a:r>
              <a:rPr lang="zh-CN" altLang="zh-CN" sz="2200" dirty="0">
                <a:solidFill>
                  <a:srgbClr val="C00000"/>
                </a:solidFill>
              </a:rPr>
              <a:t>打印</a:t>
            </a:r>
            <a:r>
              <a:rPr lang="en-US" altLang="zh-CN" sz="2200" dirty="0">
                <a:solidFill>
                  <a:srgbClr val="C00000"/>
                </a:solidFill>
              </a:rPr>
              <a:t>10</a:t>
            </a:r>
            <a:r>
              <a:rPr lang="zh-CN" altLang="zh-CN" sz="2200" dirty="0">
                <a:solidFill>
                  <a:srgbClr val="C00000"/>
                </a:solidFill>
              </a:rPr>
              <a:t>行</a:t>
            </a:r>
            <a:r>
              <a:rPr lang="en-US" altLang="zh-CN" sz="2200" dirty="0">
                <a:solidFill>
                  <a:srgbClr val="C00000"/>
                </a:solidFill>
              </a:rPr>
              <a:t>10</a:t>
            </a:r>
            <a:r>
              <a:rPr lang="zh-CN" altLang="zh-CN" sz="2200" dirty="0">
                <a:solidFill>
                  <a:srgbClr val="C00000"/>
                </a:solidFill>
              </a:rPr>
              <a:t>列隔行不同的货币符号，如偶数行输出“</a:t>
            </a:r>
            <a:r>
              <a:rPr lang="en-US" altLang="zh-CN" sz="2200" dirty="0">
                <a:solidFill>
                  <a:srgbClr val="C00000"/>
                </a:solidFill>
              </a:rPr>
              <a:t>$</a:t>
            </a:r>
            <a:r>
              <a:rPr lang="zh-CN" altLang="zh-CN" sz="2200" dirty="0">
                <a:solidFill>
                  <a:srgbClr val="C00000"/>
                </a:solidFill>
              </a:rPr>
              <a:t>”，奇数行输出“￥”</a:t>
            </a:r>
            <a:r>
              <a:rPr lang="zh-CN" altLang="en-US" sz="2200" dirty="0">
                <a:solidFill>
                  <a:srgbClr val="C00000"/>
                </a:solidFill>
              </a:rPr>
              <a:t>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C00000"/>
                </a:solidFill>
              </a:rPr>
              <a:t>5.</a:t>
            </a:r>
            <a:r>
              <a:rPr lang="zh-CN" altLang="en-US" sz="2200" dirty="0">
                <a:solidFill>
                  <a:srgbClr val="C00000"/>
                </a:solidFill>
              </a:rPr>
              <a:t>结合</a:t>
            </a:r>
            <a:r>
              <a:rPr lang="en-US" altLang="zh-CN" sz="2200" dirty="0" smtClean="0">
                <a:solidFill>
                  <a:srgbClr val="C00000"/>
                </a:solidFill>
              </a:rPr>
              <a:t>for</a:t>
            </a:r>
            <a:r>
              <a:rPr lang="zh-CN" altLang="en-US" sz="2200" dirty="0">
                <a:solidFill>
                  <a:srgbClr val="C00000"/>
                </a:solidFill>
              </a:rPr>
              <a:t>和</a:t>
            </a:r>
            <a:r>
              <a:rPr lang="en-US" altLang="zh-CN" sz="2200" dirty="0">
                <a:solidFill>
                  <a:srgbClr val="C00000"/>
                </a:solidFill>
              </a:rPr>
              <a:t>while</a:t>
            </a:r>
            <a:r>
              <a:rPr lang="zh-CN" altLang="zh-CN" sz="2200" dirty="0">
                <a:solidFill>
                  <a:srgbClr val="C00000"/>
                </a:solidFill>
              </a:rPr>
              <a:t>两种循环</a:t>
            </a:r>
            <a:r>
              <a:rPr lang="zh-CN" altLang="zh-CN" sz="2200" dirty="0" smtClean="0">
                <a:solidFill>
                  <a:srgbClr val="C00000"/>
                </a:solidFill>
              </a:rPr>
              <a:t>语句输出</a:t>
            </a:r>
            <a:r>
              <a:rPr lang="en-US" altLang="zh-CN" sz="2200" dirty="0">
                <a:solidFill>
                  <a:srgbClr val="C00000"/>
                </a:solidFill>
              </a:rPr>
              <a:t>2~100</a:t>
            </a:r>
            <a:r>
              <a:rPr lang="zh-CN" altLang="zh-CN" sz="2200" dirty="0">
                <a:solidFill>
                  <a:srgbClr val="C00000"/>
                </a:solidFill>
              </a:rPr>
              <a:t>之间的</a:t>
            </a:r>
            <a:r>
              <a:rPr lang="zh-CN" altLang="zh-CN" sz="2200" dirty="0" smtClean="0">
                <a:solidFill>
                  <a:srgbClr val="C00000"/>
                </a:solidFill>
              </a:rPr>
              <a:t>素数</a:t>
            </a:r>
            <a:r>
              <a:rPr lang="zh-CN" altLang="en-US" sz="2200" dirty="0" smtClean="0">
                <a:solidFill>
                  <a:srgbClr val="C00000"/>
                </a:solidFill>
              </a:rPr>
              <a:t>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/>
              <a:t>6.</a:t>
            </a:r>
            <a:r>
              <a:rPr lang="zh-CN" altLang="zh-CN" sz="2200" dirty="0"/>
              <a:t>编写程序，求</a:t>
            </a:r>
            <a:r>
              <a:rPr lang="en-US" altLang="zh-CN" sz="2200" dirty="0"/>
              <a:t>1</a:t>
            </a:r>
            <a:r>
              <a:rPr lang="zh-CN" altLang="zh-CN" sz="2200" dirty="0"/>
              <a:t>～</a:t>
            </a:r>
            <a:r>
              <a:rPr lang="en-US" altLang="zh-CN" sz="2200" dirty="0"/>
              <a:t>100</a:t>
            </a:r>
            <a:r>
              <a:rPr lang="zh-CN" altLang="zh-CN" sz="2200" dirty="0"/>
              <a:t>之间所有奇数的和。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/>
              <a:t>7.</a:t>
            </a:r>
            <a:r>
              <a:rPr lang="zh-CN" altLang="zh-CN" sz="2200" dirty="0"/>
              <a:t>编写程序，将输入的数插入到</a:t>
            </a:r>
            <a:r>
              <a:rPr lang="zh-CN" altLang="zh-CN" sz="2200" dirty="0" smtClean="0"/>
              <a:t>有序</a:t>
            </a:r>
            <a:r>
              <a:rPr lang="zh-CN" altLang="en-US" sz="2200" dirty="0" smtClean="0"/>
              <a:t>序</a:t>
            </a:r>
            <a:r>
              <a:rPr lang="zh-CN" altLang="zh-CN" sz="2200" dirty="0" smtClean="0"/>
              <a:t>列</a:t>
            </a:r>
            <a:r>
              <a:rPr lang="zh-CN" altLang="zh-CN" sz="2200" dirty="0"/>
              <a:t>中，使其仍然有序。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/>
              <a:t>8.</a:t>
            </a:r>
            <a:r>
              <a:rPr lang="zh-CN" altLang="zh-CN" sz="2200" dirty="0"/>
              <a:t>编写程序，求</a:t>
            </a:r>
            <a:r>
              <a:rPr lang="en-US" altLang="zh-CN" sz="2200" dirty="0"/>
              <a:t>1</a:t>
            </a:r>
            <a:r>
              <a:rPr lang="zh-CN" altLang="zh-CN" sz="2200" dirty="0"/>
              <a:t>～</a:t>
            </a:r>
            <a:r>
              <a:rPr lang="en-US" altLang="zh-CN" sz="2200" dirty="0"/>
              <a:t>100</a:t>
            </a:r>
            <a:r>
              <a:rPr lang="zh-CN" altLang="zh-CN" sz="2200" dirty="0"/>
              <a:t>之间能被</a:t>
            </a:r>
            <a:r>
              <a:rPr lang="en-US" altLang="zh-CN" sz="2200" dirty="0"/>
              <a:t>5</a:t>
            </a:r>
            <a:r>
              <a:rPr lang="zh-CN" altLang="zh-CN" sz="2200" dirty="0"/>
              <a:t>整除，但同时不能被</a:t>
            </a:r>
            <a:r>
              <a:rPr lang="en-US" altLang="zh-CN" sz="2200" dirty="0"/>
              <a:t>3</a:t>
            </a:r>
            <a:r>
              <a:rPr lang="zh-CN" altLang="zh-CN" sz="2200" dirty="0"/>
              <a:t>整除的所有整数。</a:t>
            </a:r>
            <a:endParaRPr lang="en-US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solidFill>
                  <a:srgbClr val="C00000"/>
                </a:solidFill>
              </a:rPr>
              <a:t>9.</a:t>
            </a:r>
            <a:r>
              <a:rPr lang="zh-CN" altLang="en-US" sz="2200" dirty="0">
                <a:solidFill>
                  <a:srgbClr val="C00000"/>
                </a:solidFill>
              </a:rPr>
              <a:t>请</a:t>
            </a:r>
            <a:r>
              <a:rPr lang="zh-CN" altLang="zh-CN" sz="2200" dirty="0">
                <a:solidFill>
                  <a:srgbClr val="C00000"/>
                </a:solidFill>
              </a:rPr>
              <a:t>输出右上三角格式和右下三角格式的九九乘法表。</a:t>
            </a:r>
          </a:p>
        </p:txBody>
      </p:sp>
    </p:spTree>
    <p:extLst>
      <p:ext uri="{BB962C8B-B14F-4D97-AF65-F5344CB8AC3E}">
        <p14:creationId xmlns:p14="http://schemas.microsoft.com/office/powerpoint/2010/main" val="25452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" y="202692"/>
            <a:ext cx="1359408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660"/>
              </a:lnSpc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Adobe 黑体 Std R"/>
              </a:rPr>
              <a:t>练习题（红色标注的为作业题）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Adobe 黑体 Std R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196752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C00000"/>
                </a:solidFill>
              </a:rPr>
              <a:t>10</a:t>
            </a:r>
            <a:r>
              <a:rPr lang="zh-CN" altLang="en-US" sz="2200" dirty="0" smtClean="0">
                <a:solidFill>
                  <a:srgbClr val="C00000"/>
                </a:solidFill>
              </a:rPr>
              <a:t>. 编写</a:t>
            </a:r>
            <a:r>
              <a:rPr lang="zh-CN" altLang="en-US" sz="2200" dirty="0">
                <a:solidFill>
                  <a:srgbClr val="C00000"/>
                </a:solidFill>
              </a:rPr>
              <a:t>程序：输入一个温度，判断温度值所在的区间，返回今天要安排活动的字符串。温度值对应的区间关系如下：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•温度</a:t>
            </a:r>
            <a:r>
              <a:rPr lang="zh-CN" altLang="en-US" sz="2200" dirty="0">
                <a:solidFill>
                  <a:srgbClr val="C00000"/>
                </a:solidFill>
              </a:rPr>
              <a:t>为35度及以上，安排看电影活动，movie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•温度</a:t>
            </a:r>
            <a:r>
              <a:rPr lang="zh-CN" altLang="en-US" sz="2200" dirty="0">
                <a:solidFill>
                  <a:srgbClr val="C00000"/>
                </a:solidFill>
              </a:rPr>
              <a:t>为33-35度，安排登山活动，hiking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•温度</a:t>
            </a:r>
            <a:r>
              <a:rPr lang="zh-CN" altLang="en-US" sz="2200" dirty="0">
                <a:solidFill>
                  <a:srgbClr val="C00000"/>
                </a:solidFill>
              </a:rPr>
              <a:t>为30-32度，安排游泳活动， swimming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•温度</a:t>
            </a:r>
            <a:r>
              <a:rPr lang="zh-CN" altLang="en-US" sz="2200" dirty="0">
                <a:solidFill>
                  <a:srgbClr val="C00000"/>
                </a:solidFill>
              </a:rPr>
              <a:t>为27-29度，安排羽毛球活动， badminton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>
                <a:solidFill>
                  <a:srgbClr val="C00000"/>
                </a:solidFill>
              </a:rPr>
              <a:t>•温度</a:t>
            </a:r>
            <a:r>
              <a:rPr lang="zh-CN" altLang="en-US" sz="2200" dirty="0">
                <a:solidFill>
                  <a:srgbClr val="C00000"/>
                </a:solidFill>
              </a:rPr>
              <a:t>为26及以下，安排足球活动，football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C00000"/>
                </a:solidFill>
              </a:rPr>
              <a:t>比如输入的温度为31，通过温度值区间判断就可以得到今天应该去做的事情是登山“hiking”。</a:t>
            </a:r>
          </a:p>
        </p:txBody>
      </p:sp>
    </p:spTree>
    <p:extLst>
      <p:ext uri="{BB962C8B-B14F-4D97-AF65-F5344CB8AC3E}">
        <p14:creationId xmlns:p14="http://schemas.microsoft.com/office/powerpoint/2010/main" val="24525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206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1283018" y="1719580"/>
            <a:ext cx="6888480" cy="76835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程序为什么考虑不同结构？</a:t>
            </a:r>
          </a:p>
        </p:txBody>
      </p:sp>
      <p:sp>
        <p:nvSpPr>
          <p:cNvPr id="3" name="object 3"/>
          <p:cNvSpPr txBox="1"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0" tIns="0" rIns="0" bIns="0" numCol="1" rtlCol="0" anchor="b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程序的基本结构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083628" y="3242310"/>
            <a:ext cx="6991350" cy="206121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程序要解决现实世界问题，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现实问题是复杂的，但是又是有模式的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按部就班、非此即彼、反反复复</a:t>
            </a:r>
          </a:p>
        </p:txBody>
      </p:sp>
    </p:spTree>
    <p:extLst>
      <p:ext uri="{BB962C8B-B14F-4D97-AF65-F5344CB8AC3E}">
        <p14:creationId xmlns:p14="http://schemas.microsoft.com/office/powerpoint/2010/main" val="32715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矩形 1"/>
          <p:cNvSpPr/>
          <p:nvPr/>
        </p:nvSpPr>
        <p:spPr>
          <a:xfrm>
            <a:off x="179512" y="1196752"/>
            <a:ext cx="882621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由三种基本结构组成：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顺序结构</a:t>
            </a: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分支结构</a:t>
            </a:r>
          </a:p>
          <a:p>
            <a:pPr marL="1714500" lvl="3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结构是程序基础，但单一顺序结构不可能解决所有问题。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这些基本结构都有一个入口和一个出口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任何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程序都由这三种基本结构组合而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成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0" tIns="0" rIns="0" bIns="0" numCol="1" rtlCol="0" anchor="b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程序的基本结构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8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241300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/>
          <p:cNvSpPr txBox="1">
            <a:spLocks noChangeArrowheads="1"/>
          </p:cNvSpPr>
          <p:nvPr/>
        </p:nvSpPr>
        <p:spPr bwMode="auto">
          <a:xfrm>
            <a:off x="439738" y="1069975"/>
            <a:ext cx="5530850" cy="58356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程序结构描述工具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——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流程图</a:t>
            </a:r>
          </a:p>
        </p:txBody>
      </p:sp>
      <p:sp>
        <p:nvSpPr>
          <p:cNvPr id="6148" name="矩形 1"/>
          <p:cNvSpPr/>
          <p:nvPr/>
        </p:nvSpPr>
        <p:spPr>
          <a:xfrm>
            <a:off x="335280" y="1798320"/>
            <a:ext cx="84740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/>
              <a:t>程序流程图用一系列图形、流程线和文字说明描述程序的基本操作和控制流程，它是程序分析和过程描述的最基本方式。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400" dirty="0"/>
              <a:t>流程图的基本元素包括</a:t>
            </a:r>
            <a:r>
              <a:rPr lang="en-US" altLang="zh-CN" sz="2400" dirty="0"/>
              <a:t>7</a:t>
            </a:r>
            <a:r>
              <a:rPr lang="zh-CN" altLang="zh-CN" sz="2400" dirty="0"/>
              <a:t>种（</a:t>
            </a:r>
            <a:r>
              <a:rPr lang="en-US" altLang="zh-CN" sz="2400" dirty="0"/>
              <a:t>4</a:t>
            </a:r>
            <a:r>
              <a:rPr lang="zh-CN" altLang="en-US" sz="2400" dirty="0"/>
              <a:t>种基本元素</a:t>
            </a:r>
            <a:r>
              <a:rPr lang="zh-CN" altLang="zh-CN" sz="2400" dirty="0"/>
              <a:t>）</a:t>
            </a:r>
            <a:endParaRPr lang="zh-CN" altLang="en-US" sz="2400" dirty="0"/>
          </a:p>
        </p:txBody>
      </p:sp>
      <p:sp>
        <p:nvSpPr>
          <p:cNvPr id="3" name="object 3"/>
          <p:cNvSpPr txBox="1"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0" tIns="0" rIns="0" bIns="0" numCol="1" rtlCol="0" anchor="b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程序的基本结构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1633" y="3355856"/>
            <a:ext cx="7200800" cy="3470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矩形 1"/>
          <p:cNvSpPr/>
          <p:nvPr/>
        </p:nvSpPr>
        <p:spPr>
          <a:xfrm>
            <a:off x="251460" y="3356610"/>
            <a:ext cx="8425180" cy="158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0" spc="-40" dirty="0" err="1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程序的基本结构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3250" y="1163161"/>
            <a:ext cx="2052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700">
                <a:latin typeface="黑体" panose="02010609060101010101" pitchFamily="49" charset="-122"/>
                <a:ea typeface="黑体" panose="02010609060101010101" pitchFamily="49" charset="-122"/>
              </a:rPr>
              <a:t>顺序结构</a:t>
            </a:r>
          </a:p>
        </p:txBody>
      </p:sp>
      <p:grpSp>
        <p:nvGrpSpPr>
          <p:cNvPr id="6" name="Group 4"/>
          <p:cNvGrpSpPr/>
          <p:nvPr/>
        </p:nvGrpSpPr>
        <p:grpSpPr bwMode="auto">
          <a:xfrm>
            <a:off x="331788" y="2291874"/>
            <a:ext cx="2447925" cy="1709737"/>
            <a:chOff x="1488" y="2640"/>
            <a:chExt cx="2544" cy="143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968" y="2640"/>
              <a:ext cx="1542" cy="1435"/>
              <a:chOff x="2230" y="6429"/>
              <a:chExt cx="3084" cy="2849"/>
            </a:xfrm>
          </p:grpSpPr>
          <p:sp>
            <p:nvSpPr>
              <p:cNvPr id="9" name="AutoShape 6"/>
              <p:cNvSpPr>
                <a:spLocks noChangeAspect="1" noChangeArrowheads="1"/>
              </p:cNvSpPr>
              <p:nvPr/>
            </p:nvSpPr>
            <p:spPr bwMode="auto">
              <a:xfrm>
                <a:off x="2230" y="6429"/>
                <a:ext cx="3084" cy="2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500"/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2230" y="6969"/>
                <a:ext cx="3084" cy="451"/>
              </a:xfrm>
              <a:prstGeom prst="flowChartProcess">
                <a:avLst/>
              </a:prstGeom>
              <a:noFill/>
              <a:ln w="9525">
                <a:solidFill>
                  <a:srgbClr val="08080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751205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10000"/>
                  </a:spcAft>
                  <a:buClr>
                    <a:srgbClr val="7889FB"/>
                  </a:buClr>
                  <a:buSzPct val="80000"/>
                  <a:buFont typeface="Webdings" panose="05030102010509060703" pitchFamily="18" charset="2"/>
                  <a:buNone/>
                </a:pPr>
                <a:r>
                  <a:rPr lang="en-US" altLang="zh-CN" sz="1500" dirty="0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2230" y="8040"/>
                <a:ext cx="3084" cy="495"/>
              </a:xfrm>
              <a:prstGeom prst="flowChartProcess">
                <a:avLst/>
              </a:prstGeom>
              <a:noFill/>
              <a:ln w="9525">
                <a:solidFill>
                  <a:srgbClr val="080808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marL="751205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ct val="10000"/>
                  </a:spcAft>
                  <a:buClr>
                    <a:srgbClr val="7889FB"/>
                  </a:buClr>
                  <a:buSzPct val="80000"/>
                  <a:buFont typeface="Webdings" panose="05030102010509060703" pitchFamily="18" charset="2"/>
                  <a:buNone/>
                </a:pPr>
                <a:r>
                  <a:rPr lang="en-US" altLang="zh-CN" sz="1500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682" y="6429"/>
                <a:ext cx="0" cy="540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670" y="7420"/>
                <a:ext cx="1" cy="620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670" y="8535"/>
                <a:ext cx="1" cy="496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88" y="2688"/>
              <a:ext cx="2544" cy="11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325813" y="1124744"/>
            <a:ext cx="21129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700">
                <a:latin typeface="黑体" panose="02010609060101010101" pitchFamily="49" charset="-122"/>
                <a:ea typeface="黑体" panose="02010609060101010101" pitchFamily="49" charset="-122"/>
              </a:rPr>
              <a:t>条件结构</a:t>
            </a:r>
          </a:p>
        </p:txBody>
      </p:sp>
      <p:grpSp>
        <p:nvGrpSpPr>
          <p:cNvPr id="16" name="Group 18"/>
          <p:cNvGrpSpPr/>
          <p:nvPr/>
        </p:nvGrpSpPr>
        <p:grpSpPr bwMode="auto">
          <a:xfrm>
            <a:off x="3084513" y="2269649"/>
            <a:ext cx="2571750" cy="2057400"/>
            <a:chOff x="0" y="0"/>
            <a:chExt cx="3960" cy="2811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8" y="627"/>
              <a:ext cx="23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1205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cs typeface="Arial" panose="020B0604020202020204" pitchFamily="34" charset="0"/>
                </a:rPr>
                <a:t>满足条件？</a:t>
              </a:r>
              <a:endParaRPr lang="zh-CN" alt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40" y="783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0" y="156"/>
              <a:ext cx="3960" cy="2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81" y="471"/>
              <a:ext cx="2158" cy="625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 algn="ctr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  <a:defRPr/>
              </a:pPr>
              <a:endParaRPr lang="zh-CN" altLang="zh-CN" sz="1350">
                <a:cs typeface="Arial" panose="020B0604020202020204" pitchFamily="34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260" y="0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4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751205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语句</a:t>
              </a:r>
              <a:endParaRPr lang="zh-CN" altLang="en-US" sz="12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260" y="1095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260" y="2031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52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marL="751205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语句</a:t>
              </a:r>
              <a:endParaRPr lang="zh-CN" altLang="en-US" sz="12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240" y="2028"/>
              <a:ext cx="0" cy="3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1260" y="2343"/>
              <a:ext cx="19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340" y="783"/>
              <a:ext cx="9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627" y="1092"/>
              <a:ext cx="1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1205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cs typeface="Arial" panose="020B0604020202020204" pitchFamily="34" charset="0"/>
                </a:rPr>
                <a:t>是</a:t>
              </a:r>
              <a:endParaRPr lang="zh-CN" alt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693" y="780"/>
              <a:ext cx="10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751205" indent="-28575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>
                  <a:latin typeface="Times New Roman" panose="02020603050405020304" pitchFamily="18" charset="0"/>
                  <a:cs typeface="Arial" panose="020B0604020202020204" pitchFamily="34" charset="0"/>
                </a:rPr>
                <a:t>否</a:t>
              </a:r>
              <a:endParaRPr lang="zh-CN" altLang="en-US" sz="1200"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4"/>
          <p:cNvGrpSpPr/>
          <p:nvPr/>
        </p:nvGrpSpPr>
        <p:grpSpPr bwMode="auto">
          <a:xfrm>
            <a:off x="6477000" y="2112486"/>
            <a:ext cx="2057400" cy="2343150"/>
            <a:chOff x="1152" y="1440"/>
            <a:chExt cx="1728" cy="1968"/>
          </a:xfrm>
        </p:grpSpPr>
        <p:sp>
          <p:nvSpPr>
            <p:cNvPr id="32" name="AutoShape 5"/>
            <p:cNvSpPr>
              <a:spLocks noChangeArrowheads="1"/>
            </p:cNvSpPr>
            <p:nvPr/>
          </p:nvSpPr>
          <p:spPr bwMode="auto">
            <a:xfrm>
              <a:off x="1568" y="2544"/>
              <a:ext cx="1072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/>
                <a:t>满足条件？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728" y="1920"/>
              <a:ext cx="8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350" dirty="0"/>
                <a:t>循环体</a:t>
              </a: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5" name="AutoShape 8"/>
            <p:cNvCxnSpPr>
              <a:cxnSpLocks noChangeShapeType="1"/>
            </p:cNvCxnSpPr>
            <p:nvPr/>
          </p:nvCxnSpPr>
          <p:spPr bwMode="auto">
            <a:xfrm>
              <a:off x="2112" y="225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2112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1344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299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1392" y="2447"/>
              <a:ext cx="299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35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1152" y="1584"/>
              <a:ext cx="172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500"/>
            </a:p>
          </p:txBody>
        </p:sp>
      </p:grp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6516688" y="1250156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循环结构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77850" y="5011261"/>
            <a:ext cx="7937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indent="-228600" defTabSz="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可以证明：任何一个算法都可以由三种结构组合而成。</a:t>
            </a:r>
          </a:p>
        </p:txBody>
      </p:sp>
    </p:spTree>
    <p:extLst>
      <p:ext uri="{BB962C8B-B14F-4D97-AF65-F5344CB8AC3E}">
        <p14:creationId xmlns:p14="http://schemas.microsoft.com/office/powerpoint/2010/main" val="3506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  录</a:t>
            </a:r>
            <a:endParaRPr lang="zh-CN" altLang="en-US" dirty="0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5008217" y="2642271"/>
            <a:ext cx="1680514" cy="1679038"/>
          </a:xfrm>
          <a:prstGeom prst="ellipse">
            <a:avLst/>
          </a:prstGeom>
          <a:solidFill>
            <a:srgbClr val="DA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2687375" y="1940104"/>
            <a:ext cx="1092537" cy="3289096"/>
          </a:xfrm>
          <a:custGeom>
            <a:avLst/>
            <a:gdLst>
              <a:gd name="T0" fmla="*/ 1292225 w 1750"/>
              <a:gd name="T1" fmla="*/ 200783 h 5527"/>
              <a:gd name="T2" fmla="*/ 231862 w 1750"/>
              <a:gd name="T3" fmla="*/ 2050641 h 5527"/>
              <a:gd name="T4" fmla="*/ 1254566 w 1750"/>
              <a:gd name="T5" fmla="*/ 3878354 h 5527"/>
              <a:gd name="T6" fmla="*/ 1138635 w 1750"/>
              <a:gd name="T7" fmla="*/ 4079875 h 5527"/>
              <a:gd name="T8" fmla="*/ 0 w 1750"/>
              <a:gd name="T9" fmla="*/ 2050641 h 5527"/>
              <a:gd name="T10" fmla="*/ 1176294 w 1750"/>
              <a:gd name="T11" fmla="*/ 0 h 5527"/>
              <a:gd name="T12" fmla="*/ 1292225 w 1750"/>
              <a:gd name="T13" fmla="*/ 200783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915816" y="1196752"/>
            <a:ext cx="1274189" cy="1162616"/>
          </a:xfrm>
          <a:prstGeom prst="ellipse">
            <a:avLst/>
          </a:prstGeom>
          <a:solidFill>
            <a:srgbClr val="00B05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330328" y="3005297"/>
            <a:ext cx="1275848" cy="1161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3347864" y="4797152"/>
            <a:ext cx="1275848" cy="1161104"/>
          </a:xfrm>
          <a:prstGeom prst="ellipse">
            <a:avLst/>
          </a:prstGeom>
          <a:solidFill>
            <a:srgbClr val="00B0F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067944" y="2060848"/>
            <a:ext cx="1152128" cy="792088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355976" y="4149080"/>
            <a:ext cx="1080120" cy="748026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63888" y="3501008"/>
            <a:ext cx="1440160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99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076056" y="2708920"/>
            <a:ext cx="1512168" cy="1512168"/>
          </a:xfrm>
          <a:prstGeom prst="ellipse">
            <a:avLst/>
          </a:prstGeom>
          <a:solidFill>
            <a:srgbClr val="00808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349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3081247" y="1389558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顺序结构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17"/>
          <p:cNvSpPr txBox="1">
            <a:spLocks noChangeArrowheads="1"/>
          </p:cNvSpPr>
          <p:nvPr/>
        </p:nvSpPr>
        <p:spPr bwMode="auto">
          <a:xfrm>
            <a:off x="2477908" y="3205244"/>
            <a:ext cx="811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分支结构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3522817" y="4997099"/>
            <a:ext cx="811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循环结构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19"/>
          <p:cNvSpPr txBox="1">
            <a:spLocks noChangeArrowheads="1"/>
          </p:cNvSpPr>
          <p:nvPr/>
        </p:nvSpPr>
        <p:spPr bwMode="auto">
          <a:xfrm>
            <a:off x="5288526" y="3034426"/>
            <a:ext cx="1061136" cy="85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控制结构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1115616" y="3284984"/>
            <a:ext cx="12233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If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语句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2627784" y="6021288"/>
            <a:ext cx="24328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or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循环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5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4</a:t>
            </a:r>
            <a:r>
              <a:rPr lang="en-US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.1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程序的</a:t>
            </a:r>
            <a:r>
              <a:rPr lang="zh-CN"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顺序</a:t>
            </a:r>
            <a:r>
              <a:rPr sz="4000" b="0" spc="-40" dirty="0" smtClean="0">
                <a:latin typeface="黑体" panose="02010609060101010101" pitchFamily="49" charset="-122"/>
                <a:ea typeface="黑体" panose="02010609060101010101" pitchFamily="49" charset="-122"/>
                <a:cs typeface="Microsoft JhengHei" panose="020B0604030504040204" charset="-120"/>
              </a:rPr>
              <a:t>结构实例</a:t>
            </a:r>
            <a:endParaRPr sz="4000" b="0" dirty="0">
              <a:latin typeface="黑体" panose="02010609060101010101" pitchFamily="49" charset="-122"/>
              <a:ea typeface="黑体" panose="02010609060101010101" pitchFamily="49" charset="-122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081" y="1052736"/>
            <a:ext cx="8297545" cy="892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对于一个计算问题，可以</a:t>
            </a:r>
            <a:r>
              <a:rPr sz="2400" spc="0" dirty="0" smtClean="0"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400" spc="-15" dirty="0" smtClean="0">
                <a:latin typeface="Arial" panose="020B0604020202020204"/>
                <a:cs typeface="Arial" panose="020B0604020202020204"/>
              </a:rPr>
              <a:t>IP</a:t>
            </a:r>
            <a:r>
              <a:rPr sz="2400" spc="-30" dirty="0" smtClean="0">
                <a:latin typeface="Arial" panose="020B0604020202020204"/>
                <a:cs typeface="Arial" panose="020B0604020202020204"/>
              </a:rPr>
              <a:t>O</a:t>
            </a:r>
            <a:r>
              <a:rPr sz="2400" spc="-5" dirty="0" smtClean="0">
                <a:latin typeface="Microsoft JhengHei" panose="020B0604030504040204" charset="-120"/>
                <a:cs typeface="Microsoft JhengHei" panose="020B0604030504040204" charset="-120"/>
              </a:rPr>
              <a:t>描述、流程图描述或者直接以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spc="-50" dirty="0" smtClean="0">
                <a:latin typeface="Arial" panose="020B0604020202020204"/>
                <a:cs typeface="Arial" panose="020B0604020202020204"/>
              </a:rPr>
              <a:t>P</a:t>
            </a:r>
            <a:r>
              <a:rPr sz="2400" spc="-35" dirty="0" smtClean="0">
                <a:latin typeface="Arial" panose="020B0604020202020204"/>
                <a:cs typeface="Arial" panose="020B0604020202020204"/>
              </a:rPr>
              <a:t>y</a:t>
            </a:r>
            <a:r>
              <a:rPr sz="2400" spc="175" dirty="0" smtClean="0">
                <a:latin typeface="Arial" panose="020B0604020202020204"/>
                <a:cs typeface="Arial" panose="020B0604020202020204"/>
              </a:rPr>
              <a:t>thon</a:t>
            </a:r>
            <a:r>
              <a:rPr sz="2400" spc="175" dirty="0" smtClean="0">
                <a:latin typeface="Microsoft JhengHei" panose="020B0604030504040204" charset="-120"/>
                <a:cs typeface="Microsoft JhengHei" panose="020B0604030504040204" charset="-120"/>
              </a:rPr>
              <a:t>代码方式描述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ts val="1000"/>
              </a:lnSpc>
              <a:spcBef>
                <a:spcPts val="45"/>
              </a:spcBef>
            </a:pPr>
            <a:endParaRPr sz="1000" dirty="0"/>
          </a:p>
        </p:txBody>
      </p:sp>
      <p:sp>
        <p:nvSpPr>
          <p:cNvPr id="5" name="object 5"/>
          <p:cNvSpPr/>
          <p:nvPr/>
        </p:nvSpPr>
        <p:spPr>
          <a:xfrm>
            <a:off x="3275856" y="1617335"/>
            <a:ext cx="2040272" cy="4403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520" y="2348880"/>
            <a:ext cx="2720654" cy="32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853440">
              <a:lnSpc>
                <a:spcPct val="150000"/>
              </a:lnSpc>
            </a:pPr>
            <a:r>
              <a:rPr b="1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输入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</a:t>
            </a:r>
            <a:endParaRPr lang="en-US" spc="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12700" marR="853440">
              <a:lnSpc>
                <a:spcPct val="150000"/>
              </a:lnSpc>
            </a:pP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     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圆半径</a:t>
            </a:r>
            <a:r>
              <a:rPr spc="-10" dirty="0" err="1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R</a:t>
            </a:r>
            <a:r>
              <a:rPr spc="-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endParaRPr lang="en-US" spc="-5" dirty="0" smtClean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/>
            </a:endParaRPr>
          </a:p>
          <a:p>
            <a:pPr marL="12700" marR="853440">
              <a:lnSpc>
                <a:spcPct val="150000"/>
              </a:lnSpc>
            </a:pPr>
            <a:r>
              <a:rPr b="1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处理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>
              <a:lnSpc>
                <a:spcPct val="100000"/>
              </a:lnSpc>
            </a:pPr>
            <a:r>
              <a:rPr spc="-5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圆面积：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S = π*R*R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圆周长：</a:t>
            </a: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L</a:t>
            </a:r>
            <a:r>
              <a:rPr spc="1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= 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2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*π</a:t>
            </a:r>
            <a:r>
              <a:rPr spc="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*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R</a:t>
            </a:r>
            <a:endParaRPr lang="en-US" spc="0" dirty="0" smtClean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en-US" spc="1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12700">
              <a:lnSpc>
                <a:spcPct val="100000"/>
              </a:lnSpc>
            </a:pPr>
            <a:r>
              <a:rPr b="1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输出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</a:t>
            </a:r>
            <a:endParaRPr lang="en-US" spc="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     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圆面积</a:t>
            </a:r>
            <a:r>
              <a:rPr spc="-5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/>
              </a:rPr>
              <a:t>S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、周长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/>
              </a:rPr>
              <a:t>L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560" y="5949280"/>
            <a:ext cx="1803602" cy="388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(a)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问题</a:t>
            </a:r>
            <a:r>
              <a:rPr sz="1800" spc="-10" dirty="0" err="1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IP</a:t>
            </a:r>
            <a:r>
              <a:rPr sz="1800" spc="-5" dirty="0" err="1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O</a:t>
            </a:r>
            <a:r>
              <a:rPr sz="18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描述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8184" y="4925406"/>
            <a:ext cx="2463442" cy="2031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</a:t>
            </a:r>
            <a:r>
              <a:rPr lang="en-US" altLang="zh-CN" spc="-15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c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)</a:t>
            </a:r>
            <a:r>
              <a:rPr lang="en-US" altLang="zh-CN" spc="3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dirty="0" err="1" smtClean="0">
                <a:latin typeface="Calibri" panose="020F0502020204030204"/>
                <a:cs typeface="Calibri" panose="020F0502020204030204"/>
              </a:rPr>
              <a:t>P</a:t>
            </a:r>
            <a:r>
              <a:rPr spc="10" dirty="0" err="1" smtClean="0">
                <a:latin typeface="Calibri" panose="020F0502020204030204"/>
                <a:cs typeface="Calibri" panose="020F0502020204030204"/>
              </a:rPr>
              <a:t>y</a:t>
            </a:r>
            <a:r>
              <a:rPr spc="0" dirty="0" err="1" smtClean="0">
                <a:latin typeface="Calibri" panose="020F0502020204030204"/>
                <a:cs typeface="Calibri" panose="020F0502020204030204"/>
              </a:rPr>
              <a:t>t</a:t>
            </a:r>
            <a:r>
              <a:rPr spc="-10" dirty="0" err="1" smtClean="0">
                <a:latin typeface="Calibri" panose="020F0502020204030204"/>
                <a:cs typeface="Calibri" panose="020F0502020204030204"/>
              </a:rPr>
              <a:t>h</a:t>
            </a:r>
            <a:r>
              <a:rPr spc="0" dirty="0" err="1" smtClean="0">
                <a:latin typeface="Calibri" panose="020F0502020204030204"/>
                <a:cs typeface="Calibri" panose="020F0502020204030204"/>
              </a:rPr>
              <a:t>on</a:t>
            </a:r>
            <a:r>
              <a:rPr spc="0" dirty="0" err="1" smtClean="0">
                <a:latin typeface="Adobe 黑体 Std R"/>
                <a:cs typeface="Adobe 黑体 Std R"/>
              </a:rPr>
              <a:t>代码描述</a:t>
            </a:r>
            <a:endParaRPr dirty="0">
              <a:latin typeface="Adobe 黑体 Std R"/>
              <a:cs typeface="Adobe 黑体 Std R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7" y="3039805"/>
            <a:ext cx="3563613" cy="12824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76256" y="1617335"/>
            <a:ext cx="200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4_cal_area.py</a:t>
            </a:r>
          </a:p>
        </p:txBody>
      </p:sp>
      <p:sp>
        <p:nvSpPr>
          <p:cNvPr id="10" name="object 15"/>
          <p:cNvSpPr txBox="1"/>
          <p:nvPr/>
        </p:nvSpPr>
        <p:spPr>
          <a:xfrm>
            <a:off x="3465704" y="6273790"/>
            <a:ext cx="1850424" cy="2969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(b)</a:t>
            </a:r>
            <a:r>
              <a:rPr spc="15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/>
              </a:rPr>
              <a:t> 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流程图描述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27607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63269</TotalTime>
  <Words>2206</Words>
  <Application>Microsoft Office PowerPoint</Application>
  <PresentationFormat>全屏显示(4:3)</PresentationFormat>
  <Paragraphs>392</Paragraphs>
  <Slides>38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Adobe 黑体 Std R</vt:lpstr>
      <vt:lpstr>Microsoft JhengHei</vt:lpstr>
      <vt:lpstr>黑体</vt:lpstr>
      <vt:lpstr>华文新魏</vt:lpstr>
      <vt:lpstr>楷体</vt:lpstr>
      <vt:lpstr>楷体_GB2312</vt:lpstr>
      <vt:lpstr>宋体</vt:lpstr>
      <vt:lpstr>微软雅黑</vt:lpstr>
      <vt:lpstr>幼圆</vt:lpstr>
      <vt:lpstr>Arial</vt:lpstr>
      <vt:lpstr>Calibri</vt:lpstr>
      <vt:lpstr>Courier New</vt:lpstr>
      <vt:lpstr>Tahoma</vt:lpstr>
      <vt:lpstr>Times New Roman</vt:lpstr>
      <vt:lpstr>Verdana</vt:lpstr>
      <vt:lpstr>Webdings</vt:lpstr>
      <vt:lpstr>Wingdings</vt:lpstr>
      <vt:lpstr>Blends</vt:lpstr>
      <vt:lpstr>第4章 程序控制结构</vt:lpstr>
      <vt:lpstr>预备题</vt:lpstr>
      <vt:lpstr>目    录</vt:lpstr>
      <vt:lpstr>PowerPoint 演示文稿</vt:lpstr>
      <vt:lpstr>PowerPoint 演示文稿</vt:lpstr>
      <vt:lpstr>PowerPoint 演示文稿</vt:lpstr>
      <vt:lpstr>程序的基本结构</vt:lpstr>
      <vt:lpstr>目    录</vt:lpstr>
      <vt:lpstr>4.1程序的顺序结构实例</vt:lpstr>
      <vt:lpstr>PowerPoint 演示文稿</vt:lpstr>
      <vt:lpstr>PowerPoint 演示文稿</vt:lpstr>
      <vt:lpstr>4.2 单分支结构: if语句实例</vt:lpstr>
      <vt:lpstr>目    录</vt:lpstr>
      <vt:lpstr>4.2 单分支结构: if语句解读</vt:lpstr>
      <vt:lpstr>4.2 单分支结构: if语句</vt:lpstr>
      <vt:lpstr>PowerPoint 演示文稿</vt:lpstr>
      <vt:lpstr>4.2分支结构之相关运算：逻辑运算</vt:lpstr>
      <vt:lpstr>4.2 双分支结构: if-else语句</vt:lpstr>
      <vt:lpstr>4.2 双分支结构: if-else语句</vt:lpstr>
      <vt:lpstr>4.2 双分支结构: if-else语句</vt:lpstr>
      <vt:lpstr>4.2 多分支结构: if-elif-else语句</vt:lpstr>
      <vt:lpstr>4.2 多分支结构: if-elif-else语句</vt:lpstr>
      <vt:lpstr>目    录</vt:lpstr>
      <vt:lpstr>PowerPoint 演示文稿</vt:lpstr>
      <vt:lpstr>4.3遍历循环: for语句</vt:lpstr>
      <vt:lpstr>4.3遍历循环: for语句</vt:lpstr>
      <vt:lpstr>PowerPoint 演示文稿</vt:lpstr>
      <vt:lpstr>PowerPoint 演示文稿</vt:lpstr>
      <vt:lpstr>4.3无限循环: while语句</vt:lpstr>
      <vt:lpstr>4.3循环结构:程序实例</vt:lpstr>
      <vt:lpstr>4.3 无限循环: while语句</vt:lpstr>
      <vt:lpstr>PowerPoint 演示文稿</vt:lpstr>
      <vt:lpstr>PowerPoint 演示文稿</vt:lpstr>
      <vt:lpstr>4.3 循环中断-- break</vt:lpstr>
      <vt:lpstr>4.3 循环中断--continue</vt:lpstr>
      <vt:lpstr>练习题（红色标注的为作业题）</vt:lpstr>
      <vt:lpstr>练习题（红色标注的为作业题）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1954</cp:revision>
  <cp:lastPrinted>2009-04-22T19:24:48Z</cp:lastPrinted>
  <dcterms:created xsi:type="dcterms:W3CDTF">2009-04-22T19:24:48Z</dcterms:created>
  <dcterms:modified xsi:type="dcterms:W3CDTF">2018-10-25T04:44:30Z</dcterms:modified>
</cp:coreProperties>
</file>