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256" r:id="rId2"/>
    <p:sldId id="1155" r:id="rId3"/>
    <p:sldId id="1168" r:id="rId4"/>
    <p:sldId id="1169" r:id="rId5"/>
    <p:sldId id="1156" r:id="rId6"/>
    <p:sldId id="1159" r:id="rId7"/>
    <p:sldId id="1160" r:id="rId8"/>
    <p:sldId id="1161" r:id="rId9"/>
    <p:sldId id="1162" r:id="rId10"/>
    <p:sldId id="1163" r:id="rId11"/>
    <p:sldId id="1164" r:id="rId12"/>
    <p:sldId id="1138" r:id="rId13"/>
    <p:sldId id="1088" r:id="rId14"/>
    <p:sldId id="1091" r:id="rId15"/>
    <p:sldId id="1130" r:id="rId16"/>
    <p:sldId id="1014" r:id="rId17"/>
    <p:sldId id="1028" r:id="rId18"/>
    <p:sldId id="1170" r:id="rId19"/>
    <p:sldId id="1171" r:id="rId20"/>
    <p:sldId id="1173" r:id="rId21"/>
    <p:sldId id="1172" r:id="rId22"/>
    <p:sldId id="1174" r:id="rId23"/>
    <p:sldId id="1175" r:id="rId24"/>
    <p:sldId id="1176" r:id="rId25"/>
    <p:sldId id="1177" r:id="rId26"/>
    <p:sldId id="1178" r:id="rId27"/>
    <p:sldId id="1147" r:id="rId28"/>
    <p:sldId id="1139" r:id="rId29"/>
    <p:sldId id="1030" r:id="rId30"/>
    <p:sldId id="1144" r:id="rId31"/>
    <p:sldId id="1031" r:id="rId32"/>
    <p:sldId id="1093" r:id="rId33"/>
    <p:sldId id="1165" r:id="rId34"/>
    <p:sldId id="1166" r:id="rId35"/>
    <p:sldId id="1095" r:id="rId36"/>
    <p:sldId id="1033" r:id="rId37"/>
    <p:sldId id="1034" r:id="rId38"/>
    <p:sldId id="1140" r:id="rId39"/>
    <p:sldId id="1035" r:id="rId40"/>
    <p:sldId id="1036" r:id="rId41"/>
    <p:sldId id="1038" r:id="rId42"/>
    <p:sldId id="1141" r:id="rId43"/>
    <p:sldId id="1101" r:id="rId44"/>
    <p:sldId id="1098" r:id="rId45"/>
    <p:sldId id="1099" r:id="rId46"/>
    <p:sldId id="1100" r:id="rId47"/>
    <p:sldId id="1145" r:id="rId48"/>
    <p:sldId id="1146" r:id="rId49"/>
    <p:sldId id="785" r:id="rId50"/>
    <p:sldId id="1151" r:id="rId51"/>
    <p:sldId id="1157" r:id="rId52"/>
    <p:sldId id="117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80"/>
    <a:srgbClr val="006600"/>
    <a:srgbClr val="800000"/>
    <a:srgbClr val="808080"/>
    <a:srgbClr val="404040"/>
    <a:srgbClr val="003399"/>
    <a:srgbClr val="3366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84978" autoAdjust="0"/>
  </p:normalViewPr>
  <p:slideViewPr>
    <p:cSldViewPr>
      <p:cViewPr varScale="1">
        <p:scale>
          <a:sx n="77" d="100"/>
          <a:sy n="77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54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594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36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573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769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381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09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435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013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70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318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函数的名字和位置确定下来，函数的接口定义就完成了，对于调用者，只需要知道如何传递正确的参数和函数返回什么样的值就够了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Python</a:t>
            </a:r>
            <a:r>
              <a:rPr lang="zh-CN" altLang="en-US" dirty="0" smtClean="0">
                <a:latin typeface="Arial" panose="020B0604020202020204" pitchFamily="34" charset="0"/>
              </a:rPr>
              <a:t>函数定义简单，但灵活，参数可以有多种定义方式：默认参数、关键字参数和可变参数</a:t>
            </a:r>
            <a:endParaRPr lang="en-US" altLang="zh-CN" dirty="0" smtClean="0">
              <a:latin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402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当传递参数个数不确定的时候我们可以考虑传递</a:t>
            </a:r>
            <a:r>
              <a:rPr lang="en-US" altLang="zh-CN" dirty="0" smtClean="0">
                <a:latin typeface="Arial" panose="020B0604020202020204" pitchFamily="34" charset="0"/>
              </a:rPr>
              <a:t>list</a:t>
            </a:r>
            <a:r>
              <a:rPr lang="zh-CN" altLang="en-US" dirty="0" smtClean="0">
                <a:latin typeface="Arial" panose="020B0604020202020204" pitchFamily="34" charset="0"/>
              </a:rPr>
              <a:t>或</a:t>
            </a:r>
            <a:r>
              <a:rPr lang="en-US" altLang="zh-CN" dirty="0" smtClean="0">
                <a:latin typeface="Arial" panose="020B0604020202020204" pitchFamily="34" charset="0"/>
              </a:rPr>
              <a:t>tuple</a:t>
            </a:r>
            <a:r>
              <a:rPr lang="zh-CN" altLang="en-US" dirty="0" smtClean="0">
                <a:latin typeface="Arial" panose="020B0604020202020204" pitchFamily="34" charset="0"/>
              </a:rPr>
              <a:t>，但是使用可变参数更为简化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</a:rPr>
              <a:t>可变参数的定义，只需要在参数前面加一个*，然后通过循环遍历传递给函数的参数即可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对于</a:t>
            </a:r>
            <a:r>
              <a:rPr lang="en-US" altLang="zh-CN" dirty="0" smtClean="0">
                <a:latin typeface="Arial" panose="020B0604020202020204" pitchFamily="34" charset="0"/>
              </a:rPr>
              <a:t>list</a:t>
            </a:r>
            <a:r>
              <a:rPr lang="zh-CN" altLang="en-US" dirty="0" smtClean="0">
                <a:latin typeface="Arial" panose="020B0604020202020204" pitchFamily="34" charset="0"/>
              </a:rPr>
              <a:t>或</a:t>
            </a:r>
            <a:r>
              <a:rPr lang="en-US" altLang="zh-CN" dirty="0" smtClean="0">
                <a:latin typeface="Arial" panose="020B0604020202020204" pitchFamily="34" charset="0"/>
              </a:rPr>
              <a:t>tuple</a:t>
            </a:r>
            <a:r>
              <a:rPr lang="zh-CN" altLang="en-US" dirty="0" smtClean="0">
                <a:latin typeface="Arial" panose="020B0604020202020204" pitchFamily="34" charset="0"/>
              </a:rPr>
              <a:t>传递到可变参数中，在传递时在参数前加上*即可</a:t>
            </a: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316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794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322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61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一个程序的所有的变量并不是在哪个位置都可以访问的。访问权限决定于这个变量是在哪里赋值的。</a:t>
            </a:r>
            <a:endParaRPr lang="en-US" altLang="zh-CN" dirty="0" smtClean="0">
              <a:latin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190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7244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06127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递归函数的定义简单，逻辑清晰，理论上所有的递归函数都可以写成循环的方式。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注意，使用递归函数需要注意栈溢出，在计算机中，函数调用是通过栈这种数据结构实现的，每进入一个函数调用，栈就会加一层栈帧，每当函数返回，栈就会减去一层栈帧，当递归调用的次数过多，会导致栈溢出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89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20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73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70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07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70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94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36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615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66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4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函数及代码复用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511179" y="4599354"/>
            <a:ext cx="412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zh-CN" dirty="0" smtClean="0"/>
              <a:t>2018</a:t>
            </a:r>
            <a:r>
              <a:rPr lang="zh-CN" altLang="en-US" dirty="0" smtClean="0"/>
              <a:t>秋季</a:t>
            </a:r>
            <a:endParaRPr lang="en-US" altLang="zh-CN" dirty="0" smtClean="0"/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zh-CN" altLang="en-US" dirty="0"/>
              <a:t>北京师范大学 信息科学与技术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请输出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200~300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之间的素数。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44824"/>
            <a:ext cx="483191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编写函数，输出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200~300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之间的素数。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6832"/>
            <a:ext cx="3736595" cy="3384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00808"/>
            <a:ext cx="383847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99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4499992" y="3717032"/>
            <a:ext cx="2454043" cy="2287590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>
            <a:off x="2051720" y="3645024"/>
            <a:ext cx="2454043" cy="2287590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rgbClr val="00D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"/>
          <p:cNvSpPr>
            <a:spLocks/>
          </p:cNvSpPr>
          <p:nvPr/>
        </p:nvSpPr>
        <p:spPr bwMode="auto">
          <a:xfrm>
            <a:off x="4499992" y="1412776"/>
            <a:ext cx="2454043" cy="2282619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2051720" y="1412776"/>
            <a:ext cx="2454043" cy="2282619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>
            <a:off x="3694569" y="2924944"/>
            <a:ext cx="805423" cy="768033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4499992" y="2924944"/>
            <a:ext cx="792088" cy="768033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8"/>
          <p:cNvSpPr>
            <a:spLocks/>
          </p:cNvSpPr>
          <p:nvPr/>
        </p:nvSpPr>
        <p:spPr bwMode="auto">
          <a:xfrm>
            <a:off x="3694569" y="3717032"/>
            <a:ext cx="805423" cy="792088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9"/>
          <p:cNvSpPr>
            <a:spLocks/>
          </p:cNvSpPr>
          <p:nvPr/>
        </p:nvSpPr>
        <p:spPr bwMode="auto">
          <a:xfrm>
            <a:off x="4499992" y="3717032"/>
            <a:ext cx="792088" cy="792088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39952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56421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84065" y="3841303"/>
            <a:ext cx="1719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44008" y="3861048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2411760" y="2204864"/>
            <a:ext cx="1555144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函数的声明与调用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4788024" y="2132856"/>
            <a:ext cx="1800200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参数传递与返回值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7"/>
          <p:cNvSpPr txBox="1"/>
          <p:nvPr/>
        </p:nvSpPr>
        <p:spPr>
          <a:xfrm>
            <a:off x="205172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457200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函数的递归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5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3" y="1628800"/>
            <a:ext cx="6891717" cy="394217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077072"/>
            <a:ext cx="2808312" cy="2529546"/>
          </a:xfrm>
          <a:prstGeom prst="rect">
            <a:avLst/>
          </a:prstGeom>
        </p:spPr>
      </p:pic>
      <p:sp>
        <p:nvSpPr>
          <p:cNvPr id="3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函数的声明和调用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9512" y="1143000"/>
            <a:ext cx="511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生日歌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5_happybirthday.py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447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函数的声明和调用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23528" y="1196752"/>
            <a:ext cx="8568952" cy="439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sz="2400" dirty="0" smtClean="0">
                <a:latin typeface="Microsoft JhengHei"/>
                <a:cs typeface="Microsoft JhengHei"/>
              </a:rPr>
              <a:t>•	</a:t>
            </a:r>
            <a:r>
              <a:rPr sz="2400" spc="-5" dirty="0" err="1" smtClean="0">
                <a:latin typeface="Microsoft JhengHei"/>
                <a:cs typeface="Microsoft JhengHei"/>
              </a:rPr>
              <a:t>函数是一段具有特定功能的、可重用的语句组</a:t>
            </a:r>
            <a:r>
              <a:rPr lang="zh-CN" altLang="en-US" sz="2400" spc="-5" dirty="0" smtClean="0">
                <a:latin typeface="Microsoft JhengHei"/>
                <a:cs typeface="Microsoft JhengHei"/>
              </a:rPr>
              <a:t>；</a:t>
            </a:r>
            <a:r>
              <a:rPr sz="2400" dirty="0" err="1" smtClean="0">
                <a:latin typeface="Microsoft JhengHei"/>
                <a:cs typeface="Microsoft JhengHei"/>
              </a:rPr>
              <a:t>用</a:t>
            </a:r>
            <a:r>
              <a:rPr sz="2400" b="1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函数名</a:t>
            </a:r>
            <a:r>
              <a:rPr sz="2400" dirty="0" err="1" smtClean="0">
                <a:latin typeface="Microsoft JhengHei"/>
                <a:cs typeface="Microsoft JhengHei"/>
              </a:rPr>
              <a:t>来</a:t>
            </a:r>
            <a:r>
              <a:rPr lang="en-US" sz="2400" dirty="0" smtClean="0">
                <a:latin typeface="Microsoft JhengHei"/>
                <a:cs typeface="Microsoft JhengHei"/>
              </a:rPr>
              <a:t>    </a:t>
            </a:r>
          </a:p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sz="2400" dirty="0" smtClean="0">
                <a:latin typeface="Microsoft JhengHei"/>
                <a:cs typeface="Microsoft JhengHei"/>
              </a:rPr>
              <a:t>    </a:t>
            </a:r>
            <a:r>
              <a:rPr sz="2400" dirty="0" err="1" smtClean="0">
                <a:latin typeface="Microsoft JhengHei"/>
                <a:cs typeface="Microsoft JhengHei"/>
              </a:rPr>
              <a:t>表示并通</a:t>
            </a:r>
            <a:r>
              <a:rPr sz="2400" b="1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过函数名</a:t>
            </a:r>
            <a:r>
              <a:rPr sz="2400" dirty="0" err="1" smtClean="0">
                <a:latin typeface="Microsoft JhengHei"/>
                <a:cs typeface="Microsoft JhengHei"/>
              </a:rPr>
              <a:t>完成功能</a:t>
            </a:r>
            <a:r>
              <a:rPr sz="2400" b="1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调用</a:t>
            </a:r>
            <a:r>
              <a:rPr sz="2400" dirty="0" smtClean="0">
                <a:latin typeface="Microsoft JhengHei"/>
                <a:cs typeface="Microsoft JhengHei"/>
              </a:rPr>
              <a:t>。</a:t>
            </a:r>
          </a:p>
          <a:p>
            <a:pPr marL="355600" marR="12700" indent="-342900" algn="just">
              <a:lnSpc>
                <a:spcPct val="150000"/>
              </a:lnSpc>
              <a:tabLst>
                <a:tab pos="354965" algn="l"/>
              </a:tabLst>
            </a:pPr>
            <a:r>
              <a:rPr sz="2400" dirty="0" smtClean="0">
                <a:latin typeface="Microsoft JhengHei"/>
                <a:cs typeface="Microsoft JhengHei"/>
              </a:rPr>
              <a:t>•	</a:t>
            </a:r>
            <a:r>
              <a:rPr sz="2400" dirty="0" err="1" smtClean="0">
                <a:latin typeface="Microsoft JhengHei"/>
                <a:cs typeface="Microsoft JhengHei"/>
              </a:rPr>
              <a:t>函数也可以看作是一段具有名字的子程序，</a:t>
            </a:r>
            <a:r>
              <a:rPr sz="2400" b="1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可以在需要的地</a:t>
            </a:r>
            <a:r>
              <a:rPr sz="2400" b="1" spc="-5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方调用执行</a:t>
            </a:r>
            <a:r>
              <a:rPr sz="2400" spc="-5" dirty="0" err="1" smtClean="0">
                <a:latin typeface="Microsoft JhengHei"/>
                <a:cs typeface="Microsoft JhengHei"/>
              </a:rPr>
              <a:t>，不需要在每个执行地方重复编写这些语句</a:t>
            </a:r>
            <a:r>
              <a:rPr sz="2400" spc="-5" dirty="0" smtClean="0">
                <a:latin typeface="Microsoft JhengHei"/>
                <a:cs typeface="Microsoft JhengHei"/>
              </a:rPr>
              <a:t>。</a:t>
            </a:r>
            <a:endParaRPr lang="en-US" sz="2400" spc="-5" dirty="0" smtClean="0">
              <a:latin typeface="Microsoft JhengHei"/>
              <a:cs typeface="Microsoft JhengHei"/>
            </a:endParaRP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 err="1" smtClean="0">
                <a:latin typeface="Microsoft JhengHei"/>
                <a:cs typeface="Microsoft JhengHei"/>
              </a:rPr>
              <a:t>每</a:t>
            </a:r>
            <a:r>
              <a:rPr sz="2400" spc="0" dirty="0" err="1" smtClean="0">
                <a:latin typeface="Microsoft JhengHei"/>
                <a:cs typeface="Microsoft JhengHei"/>
              </a:rPr>
              <a:t>次使用函数可以提供</a:t>
            </a:r>
            <a:r>
              <a:rPr sz="2400" b="1" spc="0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不同的参数</a:t>
            </a:r>
            <a:r>
              <a:rPr sz="2400" spc="0" dirty="0" err="1" smtClean="0">
                <a:latin typeface="Microsoft JhengHei"/>
                <a:cs typeface="Microsoft JhengHei"/>
              </a:rPr>
              <a:t>作为</a:t>
            </a:r>
            <a:r>
              <a:rPr sz="2400" b="1" spc="0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输入</a:t>
            </a:r>
            <a:r>
              <a:rPr sz="2400" spc="0" dirty="0" err="1" smtClean="0">
                <a:latin typeface="Microsoft JhengHei"/>
                <a:cs typeface="Microsoft JhengHei"/>
              </a:rPr>
              <a:t>，以实现</a:t>
            </a:r>
            <a:r>
              <a:rPr sz="2400" b="1" spc="0" dirty="0" err="1" smtClean="0">
                <a:solidFill>
                  <a:srgbClr val="C00000"/>
                </a:solidFill>
                <a:latin typeface="Microsoft JhengHei"/>
                <a:cs typeface="Microsoft JhengHei"/>
              </a:rPr>
              <a:t>对不同数据的处理</a:t>
            </a:r>
            <a:r>
              <a:rPr sz="2400" spc="0" dirty="0" err="1" smtClean="0">
                <a:latin typeface="Microsoft JhengHei"/>
                <a:cs typeface="Microsoft JhengHei"/>
              </a:rPr>
              <a:t>；函数执行后，还可以反馈相应的处理结果</a:t>
            </a:r>
            <a:r>
              <a:rPr sz="2400" spc="0" dirty="0" smtClean="0">
                <a:latin typeface="Microsoft JhengHei"/>
                <a:cs typeface="Microsoft JhengHei"/>
              </a:rPr>
              <a:t>。</a:t>
            </a:r>
            <a:endParaRPr sz="2400" dirty="0" smtClean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 smtClean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26"/>
              </a:spcBef>
            </a:pPr>
            <a:endParaRPr sz="1400" dirty="0"/>
          </a:p>
          <a:p>
            <a:pPr marL="83820">
              <a:lnSpc>
                <a:spcPct val="100000"/>
              </a:lnSpc>
              <a:tabLst>
                <a:tab pos="541020" algn="l"/>
              </a:tabLst>
            </a:pPr>
            <a:r>
              <a:rPr sz="2800" spc="-25" dirty="0" smtClean="0">
                <a:latin typeface="Wingdings"/>
                <a:cs typeface="Wingdings"/>
              </a:rPr>
              <a:t></a:t>
            </a:r>
            <a:r>
              <a:rPr sz="2800" spc="-25" dirty="0" smtClean="0">
                <a:latin typeface="Times New Roman"/>
                <a:cs typeface="Times New Roman"/>
              </a:rPr>
              <a:t>	</a:t>
            </a:r>
            <a:r>
              <a:rPr sz="2800" spc="-30" dirty="0" smtClean="0">
                <a:latin typeface="Microsoft JhengHei"/>
                <a:cs typeface="Microsoft JhengHei"/>
              </a:rPr>
              <a:t>函数是一种功能抽象</a:t>
            </a:r>
            <a:endParaRPr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22162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5536" y="1484784"/>
            <a:ext cx="7703820" cy="3122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9400">
              <a:lnSpc>
                <a:spcPct val="100000"/>
              </a:lnSpc>
            </a:pPr>
            <a:r>
              <a:rPr sz="2400" dirty="0" smtClean="0">
                <a:latin typeface="Microsoft JhengHei"/>
                <a:cs typeface="Microsoft JhengHei"/>
              </a:rPr>
              <a:t>程序调用一个函数需要执行以下四个步骤：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279400">
              <a:lnSpc>
                <a:spcPct val="100000"/>
              </a:lnSpc>
            </a:pPr>
            <a:r>
              <a:rPr sz="2400" spc="-5" dirty="0" smtClean="0">
                <a:latin typeface="Microsoft JhengHei"/>
                <a:cs typeface="Microsoft JhengHei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Microsoft JhengHei"/>
                <a:cs typeface="Microsoft JhengHei"/>
              </a:rPr>
              <a:t>）调用程序在调用处暂停执行；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42"/>
              </a:spcBef>
            </a:pPr>
            <a:endParaRPr sz="1400" dirty="0"/>
          </a:p>
          <a:p>
            <a:pPr marL="279400">
              <a:lnSpc>
                <a:spcPct val="100000"/>
              </a:lnSpc>
            </a:pPr>
            <a:r>
              <a:rPr sz="2400" spc="-5" dirty="0" smtClean="0">
                <a:latin typeface="Microsoft JhengHei"/>
                <a:cs typeface="Microsoft JhengHei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2</a:t>
            </a:r>
            <a:r>
              <a:rPr sz="2400" spc="0" dirty="0" smtClean="0">
                <a:latin typeface="Microsoft JhengHei"/>
                <a:cs typeface="Microsoft JhengHei"/>
              </a:rPr>
              <a:t>）在调用时将实参复制给函数的形参；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279400">
              <a:lnSpc>
                <a:spcPct val="100000"/>
              </a:lnSpc>
            </a:pPr>
            <a:r>
              <a:rPr sz="2400" spc="-5" dirty="0" smtClean="0">
                <a:latin typeface="Microsoft JhengHei"/>
                <a:cs typeface="Microsoft JhengHei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3</a:t>
            </a:r>
            <a:r>
              <a:rPr sz="2400" spc="0" dirty="0" smtClean="0">
                <a:latin typeface="Microsoft JhengHei"/>
                <a:cs typeface="Microsoft JhengHei"/>
              </a:rPr>
              <a:t>）执行函数体语句；</a:t>
            </a:r>
            <a:endParaRPr sz="2400" dirty="0">
              <a:latin typeface="Microsoft JhengHei"/>
              <a:cs typeface="Microsoft JhengHei"/>
            </a:endParaRPr>
          </a:p>
          <a:p>
            <a:pPr marL="12700" marR="12700" indent="266700">
              <a:lnSpc>
                <a:spcPts val="4320"/>
              </a:lnSpc>
              <a:spcBef>
                <a:spcPts val="380"/>
              </a:spcBef>
            </a:pPr>
            <a:r>
              <a:rPr sz="2400" spc="70" dirty="0" smtClean="0">
                <a:latin typeface="Microsoft JhengHei"/>
                <a:cs typeface="Microsoft JhengHei"/>
              </a:rPr>
              <a:t>（</a:t>
            </a:r>
            <a:r>
              <a:rPr sz="2400" spc="130" dirty="0" smtClean="0">
                <a:latin typeface="Arial"/>
                <a:cs typeface="Arial"/>
              </a:rPr>
              <a:t>4</a:t>
            </a:r>
            <a:r>
              <a:rPr sz="2400" spc="70" dirty="0" smtClean="0">
                <a:latin typeface="Microsoft JhengHei"/>
                <a:cs typeface="Microsoft JhengHei"/>
              </a:rPr>
              <a:t>）函数调用结束给出返回</a:t>
            </a:r>
            <a:r>
              <a:rPr sz="2400" spc="50" dirty="0" smtClean="0">
                <a:latin typeface="Microsoft JhengHei"/>
                <a:cs typeface="Microsoft JhengHei"/>
              </a:rPr>
              <a:t>值</a:t>
            </a:r>
            <a:r>
              <a:rPr sz="2400" spc="70" dirty="0" smtClean="0">
                <a:latin typeface="Microsoft JhengHei"/>
                <a:cs typeface="Microsoft JhengHei"/>
              </a:rPr>
              <a:t>，程序回到调用前的暂 </a:t>
            </a:r>
            <a:r>
              <a:rPr sz="2400" spc="0" dirty="0" smtClean="0">
                <a:latin typeface="Microsoft JhengHei"/>
                <a:cs typeface="Microsoft JhengHei"/>
              </a:rPr>
              <a:t>停处继续执行。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函数的声明和调用</a:t>
            </a:r>
            <a:endParaRPr sz="40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80483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zh-CN" altLang="en-US" dirty="0" smtClean="0"/>
              <a:t>函数</a:t>
            </a:r>
            <a:r>
              <a:rPr lang="zh-CN" altLang="en-US" dirty="0"/>
              <a:t>声明与调用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5154" y="1143000"/>
            <a:ext cx="4490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：简单函数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5_sim_fun.py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556792"/>
            <a:ext cx="46805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 func(s):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print('in function:'+s)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return("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Hello,world</a:t>
            </a:r>
            <a:r>
              <a:rPr lang="en-US" altLang="zh-CN" sz="24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= 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How are you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func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(s)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print('in main program:'+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s1)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483" y="4509120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函数的调用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CustomShape 8"/>
          <p:cNvSpPr/>
          <p:nvPr/>
        </p:nvSpPr>
        <p:spPr>
          <a:xfrm>
            <a:off x="533400" y="4966320"/>
            <a:ext cx="83058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通过函数名，括号和自变量来调用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访问这个函数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2286000" y="5575920"/>
            <a:ext cx="42672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注：声明在前，调用在后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19" y="1734469"/>
            <a:ext cx="4152381" cy="1188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609" y="3289800"/>
            <a:ext cx="3767295" cy="7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8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195" dirty="0" smtClean="0">
                <a:latin typeface="Arial"/>
                <a:cs typeface="Arial"/>
              </a:rPr>
              <a:t>lambda</a:t>
            </a:r>
            <a:r>
              <a:rPr sz="4000" spc="-45" dirty="0" smtClean="0">
                <a:latin typeface="Microsoft JhengHei"/>
                <a:cs typeface="Microsoft JhengHei"/>
              </a:rPr>
              <a:t>函数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00" y="1134388"/>
            <a:ext cx="8652172" cy="1109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25" dirty="0" err="1" smtClean="0">
                <a:latin typeface="Arial"/>
                <a:cs typeface="Arial"/>
              </a:rPr>
              <a:t>l</a:t>
            </a:r>
            <a:r>
              <a:rPr sz="2400" spc="55" dirty="0" err="1" smtClean="0">
                <a:latin typeface="Arial"/>
                <a:cs typeface="Arial"/>
              </a:rPr>
              <a:t>a</a:t>
            </a:r>
            <a:r>
              <a:rPr sz="2400" spc="155" dirty="0" err="1" smtClean="0">
                <a:latin typeface="Arial"/>
                <a:cs typeface="Arial"/>
              </a:rPr>
              <a:t>mbd</a:t>
            </a:r>
            <a:r>
              <a:rPr sz="2400" spc="229" dirty="0" err="1" smtClean="0">
                <a:latin typeface="Arial"/>
                <a:cs typeface="Arial"/>
              </a:rPr>
              <a:t>a</a:t>
            </a:r>
            <a:r>
              <a:rPr sz="2400" spc="90" dirty="0" err="1" smtClean="0">
                <a:latin typeface="Microsoft JhengHei"/>
                <a:cs typeface="Microsoft JhengHei"/>
              </a:rPr>
              <a:t>函</a:t>
            </a:r>
            <a:r>
              <a:rPr sz="2400" spc="80" dirty="0" err="1" smtClean="0">
                <a:latin typeface="Microsoft JhengHei"/>
                <a:cs typeface="Microsoft JhengHei"/>
              </a:rPr>
              <a:t>数</a:t>
            </a:r>
            <a:r>
              <a:rPr sz="2400" spc="90" dirty="0" err="1" smtClean="0">
                <a:latin typeface="Microsoft JhengHei"/>
                <a:cs typeface="Microsoft JhengHei"/>
              </a:rPr>
              <a:t>用于</a:t>
            </a:r>
            <a:r>
              <a:rPr sz="2400" spc="80" dirty="0" err="1" smtClean="0">
                <a:latin typeface="Microsoft JhengHei"/>
                <a:cs typeface="Microsoft JhengHei"/>
              </a:rPr>
              <a:t>定义</a:t>
            </a:r>
            <a:r>
              <a:rPr sz="2400" spc="90" dirty="0" err="1" smtClean="0">
                <a:latin typeface="Microsoft JhengHei"/>
                <a:cs typeface="Microsoft JhengHei"/>
              </a:rPr>
              <a:t>简单</a:t>
            </a:r>
            <a:r>
              <a:rPr sz="2400" spc="105" dirty="0" err="1" smtClean="0">
                <a:latin typeface="Microsoft JhengHei"/>
                <a:cs typeface="Microsoft JhengHei"/>
              </a:rPr>
              <a:t>的</a:t>
            </a:r>
            <a:r>
              <a:rPr sz="2400" spc="80" dirty="0" err="1" smtClean="0">
                <a:latin typeface="Microsoft JhengHei"/>
                <a:cs typeface="Microsoft JhengHei"/>
              </a:rPr>
              <a:t>、</a:t>
            </a:r>
            <a:r>
              <a:rPr sz="2400" spc="90" dirty="0" err="1" smtClean="0">
                <a:latin typeface="Microsoft JhengHei"/>
                <a:cs typeface="Microsoft JhengHei"/>
              </a:rPr>
              <a:t>能够</a:t>
            </a:r>
            <a:r>
              <a:rPr sz="2400" spc="80" dirty="0" err="1" smtClean="0">
                <a:latin typeface="Microsoft JhengHei"/>
                <a:cs typeface="Microsoft JhengHei"/>
              </a:rPr>
              <a:t>在一</a:t>
            </a:r>
            <a:r>
              <a:rPr sz="2400" spc="90" dirty="0" err="1" smtClean="0">
                <a:latin typeface="Microsoft JhengHei"/>
                <a:cs typeface="Microsoft JhengHei"/>
              </a:rPr>
              <a:t>行</a:t>
            </a:r>
            <a:r>
              <a:rPr sz="2400" spc="0" dirty="0" err="1" smtClean="0">
                <a:latin typeface="Microsoft JhengHei"/>
                <a:cs typeface="Microsoft JhengHei"/>
              </a:rPr>
              <a:t>内表示的函数，返回一个函数类</a:t>
            </a:r>
            <a:r>
              <a:rPr sz="2400" spc="5" dirty="0" err="1" smtClean="0">
                <a:latin typeface="Microsoft JhengHei"/>
                <a:cs typeface="Microsoft JhengHei"/>
              </a:rPr>
              <a:t>型</a:t>
            </a:r>
            <a:r>
              <a:rPr sz="2400" spc="0" dirty="0" smtClean="0">
                <a:latin typeface="Microsoft JhengHei"/>
                <a:cs typeface="Microsoft JhengHei"/>
              </a:rPr>
              <a:t>。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568" y="2396168"/>
            <a:ext cx="4320480" cy="1656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Courier New"/>
                <a:cs typeface="Courier New"/>
              </a:rPr>
              <a:t>&gt;&gt;&gt;f =</a:t>
            </a:r>
            <a:r>
              <a:rPr b="1" spc="10" dirty="0" smtClean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lamb</a:t>
            </a:r>
            <a:r>
              <a:rPr b="1" spc="0" dirty="0" smtClean="0">
                <a:latin typeface="Courier New"/>
                <a:cs typeface="Courier New"/>
              </a:rPr>
              <a:t>d</a:t>
            </a:r>
            <a:r>
              <a:rPr b="1" spc="-10" dirty="0" smtClean="0">
                <a:latin typeface="Courier New"/>
                <a:cs typeface="Courier New"/>
              </a:rPr>
              <a:t>a x, y</a:t>
            </a:r>
            <a:r>
              <a:rPr b="1" spc="10" dirty="0" smtClean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: x +</a:t>
            </a:r>
            <a:r>
              <a:rPr b="1" spc="10" dirty="0" smtClean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y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b="1" spc="-10" dirty="0" smtClean="0">
                <a:latin typeface="Courier New"/>
                <a:cs typeface="Courier New"/>
              </a:rPr>
              <a:t>&gt;&gt;&gt;typ</a:t>
            </a:r>
            <a:r>
              <a:rPr b="1" spc="0" dirty="0" smtClean="0">
                <a:latin typeface="Courier New"/>
                <a:cs typeface="Courier New"/>
              </a:rPr>
              <a:t>e</a:t>
            </a:r>
            <a:r>
              <a:rPr b="1" spc="-10" dirty="0" smtClean="0">
                <a:latin typeface="Courier New"/>
                <a:cs typeface="Courier New"/>
              </a:rPr>
              <a:t>(f)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 smtClean="0">
                <a:latin typeface="Courier New"/>
                <a:cs typeface="Courier New"/>
              </a:rPr>
              <a:t>&lt;class</a:t>
            </a:r>
            <a:r>
              <a:rPr spc="10" dirty="0" smtClean="0">
                <a:latin typeface="Courier New"/>
                <a:cs typeface="Courier New"/>
              </a:rPr>
              <a:t> </a:t>
            </a:r>
            <a:r>
              <a:rPr spc="-10" dirty="0" smtClean="0">
                <a:latin typeface="Courier New"/>
                <a:cs typeface="Courier New"/>
              </a:rPr>
              <a:t>'fun</a:t>
            </a:r>
            <a:r>
              <a:rPr spc="0" dirty="0" smtClean="0">
                <a:latin typeface="Courier New"/>
                <a:cs typeface="Courier New"/>
              </a:rPr>
              <a:t>c</a:t>
            </a:r>
            <a:r>
              <a:rPr spc="-10" dirty="0" smtClean="0">
                <a:latin typeface="Courier New"/>
                <a:cs typeface="Courier New"/>
              </a:rPr>
              <a:t>tion'&gt;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0" dirty="0" smtClean="0">
                <a:latin typeface="Courier New"/>
                <a:cs typeface="Courier New"/>
              </a:rPr>
              <a:t>&gt;&gt;&gt;f(1</a:t>
            </a:r>
            <a:r>
              <a:rPr b="1" spc="0" dirty="0" smtClean="0">
                <a:latin typeface="Courier New"/>
                <a:cs typeface="Courier New"/>
              </a:rPr>
              <a:t>0</a:t>
            </a:r>
            <a:r>
              <a:rPr b="1" spc="-10" dirty="0" smtClean="0">
                <a:latin typeface="Courier New"/>
                <a:cs typeface="Courier New"/>
              </a:rPr>
              <a:t>, 12)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 dirty="0" smtClean="0">
                <a:latin typeface="Courier New"/>
                <a:cs typeface="Courier New"/>
              </a:rPr>
              <a:t>22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872" y="37170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pc="370" dirty="0">
                <a:latin typeface="Arial"/>
                <a:cs typeface="Arial"/>
              </a:rPr>
              <a:t>&lt;</a:t>
            </a:r>
            <a:r>
              <a:rPr lang="zh-CN" altLang="en-US" dirty="0">
                <a:latin typeface="Microsoft JhengHei"/>
                <a:cs typeface="Microsoft JhengHei"/>
              </a:rPr>
              <a:t>函数名</a:t>
            </a:r>
            <a:r>
              <a:rPr lang="en-US" altLang="zh-CN" spc="375" dirty="0">
                <a:latin typeface="Arial"/>
                <a:cs typeface="Arial"/>
              </a:rPr>
              <a:t>&gt;</a:t>
            </a:r>
            <a:r>
              <a:rPr lang="zh-CN" altLang="en-US" spc="40" dirty="0">
                <a:latin typeface="Arial"/>
                <a:cs typeface="Arial"/>
              </a:rPr>
              <a:t> </a:t>
            </a:r>
            <a:r>
              <a:rPr lang="en-US" altLang="zh-CN" spc="375" dirty="0">
                <a:latin typeface="Arial"/>
                <a:cs typeface="Arial"/>
              </a:rPr>
              <a:t>=</a:t>
            </a:r>
            <a:r>
              <a:rPr lang="zh-CN" altLang="en-US" spc="35" dirty="0">
                <a:latin typeface="Arial"/>
                <a:cs typeface="Arial"/>
              </a:rPr>
              <a:t> </a:t>
            </a:r>
            <a:r>
              <a:rPr lang="en-US" altLang="zh-CN" spc="114" dirty="0">
                <a:latin typeface="Arial"/>
                <a:cs typeface="Arial"/>
              </a:rPr>
              <a:t>lambda</a:t>
            </a:r>
            <a:r>
              <a:rPr lang="zh-CN" altLang="en-US" spc="45" dirty="0">
                <a:latin typeface="Arial"/>
                <a:cs typeface="Arial"/>
              </a:rPr>
              <a:t> </a:t>
            </a:r>
            <a:r>
              <a:rPr lang="en-US" altLang="zh-CN" spc="375" dirty="0">
                <a:latin typeface="Arial"/>
                <a:cs typeface="Arial"/>
              </a:rPr>
              <a:t>&lt;</a:t>
            </a:r>
            <a:r>
              <a:rPr lang="zh-CN" altLang="en-US" spc="375" dirty="0">
                <a:latin typeface="Microsoft JhengHei"/>
                <a:cs typeface="Microsoft JhengHei"/>
              </a:rPr>
              <a:t>参数列表</a:t>
            </a:r>
            <a:r>
              <a:rPr lang="en-US" altLang="zh-CN" spc="130" dirty="0">
                <a:latin typeface="Arial"/>
                <a:cs typeface="Arial"/>
              </a:rPr>
              <a:t>&gt;:</a:t>
            </a:r>
            <a:r>
              <a:rPr lang="zh-CN" altLang="en-US" spc="35" dirty="0">
                <a:latin typeface="Arial"/>
                <a:cs typeface="Arial"/>
              </a:rPr>
              <a:t> </a:t>
            </a:r>
            <a:r>
              <a:rPr lang="en-US" altLang="zh-CN" spc="370" dirty="0">
                <a:latin typeface="Arial"/>
                <a:cs typeface="Arial"/>
              </a:rPr>
              <a:t>&lt;</a:t>
            </a:r>
            <a:r>
              <a:rPr lang="zh-CN" altLang="en-US" dirty="0">
                <a:latin typeface="Microsoft JhengHei"/>
                <a:cs typeface="Microsoft JhengHei"/>
              </a:rPr>
              <a:t>表达式</a:t>
            </a:r>
            <a:r>
              <a:rPr lang="en-US" altLang="zh-CN" spc="375" dirty="0">
                <a:latin typeface="Arial"/>
                <a:cs typeface="Arial"/>
              </a:rPr>
              <a:t>&gt;</a:t>
            </a:r>
            <a:r>
              <a:rPr lang="zh-CN" altLang="en-US" spc="180" dirty="0">
                <a:latin typeface="Arial"/>
                <a:cs typeface="Arial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708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词频统计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05357"/>
            <a:ext cx="7560840" cy="5059947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 bwMode="auto">
          <a:xfrm>
            <a:off x="323528" y="3861048"/>
            <a:ext cx="4032448" cy="43204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96416" y="4293096"/>
            <a:ext cx="4059560" cy="72008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21568" y="5013176"/>
            <a:ext cx="5834608" cy="36004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066021"/>
            <a:ext cx="4392488" cy="5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1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列表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sort()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添加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参数操作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方法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4" y="11430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key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sort()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函数中的作用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，使用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时都需要提供可以做为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</a:rPr>
              <a:t>排序依据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的函数。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22888" y="1760084"/>
            <a:ext cx="3536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以列表内元素的长度来排序，用到计算长度的</a:t>
            </a:r>
            <a:r>
              <a:rPr lang="en-US" altLang="zh-CN" dirty="0" err="1" smtClean="0">
                <a:solidFill>
                  <a:srgbClr val="333333"/>
                </a:solidFill>
                <a:latin typeface="tahoma" panose="020B0604030504040204" pitchFamily="34" charset="0"/>
              </a:rPr>
              <a:t>len</a:t>
            </a:r>
            <a:r>
              <a:rPr lang="en-US" altLang="zh-CN" dirty="0" smtClean="0">
                <a:solidFill>
                  <a:srgbClr val="333333"/>
                </a:solidFill>
                <a:latin typeface="tahoma" panose="020B0604030504040204" pitchFamily="34" charset="0"/>
              </a:rPr>
              <a:t>()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函数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8" y="1646732"/>
            <a:ext cx="4434838" cy="11780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33288" y="3048000"/>
            <a:ext cx="5374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只要按照你的需求写入对应的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函数即可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95" y="3494740"/>
            <a:ext cx="4019824" cy="1066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9244" y="4693244"/>
            <a:ext cx="855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reverse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，一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个布尔值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True/False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，用来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决定是否要对列表进行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</a:rPr>
              <a:t>反向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排序。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" y="5281501"/>
            <a:ext cx="4766943" cy="81539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35588" y="3494740"/>
            <a:ext cx="3067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需要以整型数字来排序，就需要用到</a:t>
            </a:r>
            <a:r>
              <a:rPr lang="en-US" altLang="zh-CN" dirty="0" err="1" smtClean="0">
                <a:solidFill>
                  <a:srgbClr val="333333"/>
                </a:solidFill>
                <a:latin typeface="tahoma" panose="020B0604030504040204" pitchFamily="34" charset="0"/>
              </a:rPr>
              <a:t>int</a:t>
            </a:r>
            <a:r>
              <a:rPr lang="en-US" altLang="zh-CN" dirty="0" smtClean="0">
                <a:solidFill>
                  <a:srgbClr val="333333"/>
                </a:solidFill>
                <a:latin typeface="tahoma" panose="020B0604030504040204" pitchFamily="34" charset="0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5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其他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1143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 smtClean="0"/>
              <a:t>打印</a:t>
            </a:r>
            <a:r>
              <a:rPr lang="zh-CN" altLang="en-US" dirty="0"/>
              <a:t>乘法口诀表</a:t>
            </a:r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1676400"/>
            <a:ext cx="6874725" cy="144016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5791200" y="2396480"/>
            <a:ext cx="1219200" cy="34672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" y="4005064"/>
            <a:ext cx="899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1*1=1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2*1=2 2*2=4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3*1=3 3*2=6 3*3=9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4*1=4 4*2=8 4*3=12 4*4=16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5*1=5 5*2=10 5*3=15 5*4=20 5*5=25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6*1=6 6*2=12 6*3=18 6*4=24 6*5=30 6*6=36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7*1=7 7*2=14 7*3=21 7*4=28 7*5=35 7*6=42 7*7=49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8*1=8 8*2=16 8*3=24 8*4=32 8*5=40 8*6=48 8*7=56 8*8=64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800" dirty="0">
                <a:latin typeface="Courier New" panose="02070309020205020404" pitchFamily="49" charset="0"/>
              </a:rPr>
              <a:t>9*1=9 9*2=18 9*3=27 9*4=36 9*5=45 9*6=54 9*7=63 9*8=72 9*9=81 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428" y="1155700"/>
            <a:ext cx="752381" cy="486666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685800" y="2743200"/>
            <a:ext cx="1219200" cy="37336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15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list</a:t>
            </a:r>
            <a:r>
              <a:rPr lang="zh-CN" altLang="en-US" dirty="0" smtClean="0">
                <a:ea typeface="宋体" charset="-122"/>
              </a:rPr>
              <a:t>基本操作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2037" y="1124744"/>
            <a:ext cx="9144000" cy="508000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list</a:t>
            </a:r>
            <a:r>
              <a:rPr lang="zh-CN" altLang="en-US" sz="2400" dirty="0" smtClean="0">
                <a:ea typeface="宋体" charset="-122"/>
              </a:rPr>
              <a:t>对象的方法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75451"/>
              </p:ext>
            </p:extLst>
          </p:nvPr>
        </p:nvGraphicFramePr>
        <p:xfrm>
          <a:off x="174437" y="1658144"/>
          <a:ext cx="8839200" cy="21423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方法</a:t>
                      </a:r>
                      <a:endParaRPr lang="zh-CN" altLang="en-US" sz="2400" dirty="0"/>
                    </a:p>
                  </a:txBody>
                  <a:tcPr marL="0" marR="0" marT="72000" marB="72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 marL="0" marR="0" marT="72000" marB="72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示例</a:t>
                      </a:r>
                      <a:endParaRPr lang="zh-CN" altLang="en-US" sz="2400" dirty="0"/>
                    </a:p>
                  </a:txBody>
                  <a:tcPr marL="0" marR="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/>
                        <a:t>s.append</a:t>
                      </a:r>
                      <a:r>
                        <a:rPr lang="en-US" altLang="zh-CN" sz="2000" dirty="0" smtClean="0"/>
                        <a:t>(x)</a:t>
                      </a:r>
                      <a:endParaRPr lang="zh-CN" altLang="en-US" sz="20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把对象</a:t>
                      </a:r>
                      <a:r>
                        <a:rPr lang="en-US" altLang="zh-CN" sz="2000" dirty="0" smtClean="0"/>
                        <a:t>x</a:t>
                      </a:r>
                      <a:r>
                        <a:rPr lang="zh-CN" altLang="en-US" sz="2000" dirty="0" smtClean="0"/>
                        <a:t>追加到</a:t>
                      </a:r>
                      <a:r>
                        <a:rPr lang="en-US" altLang="zh-CN" sz="2000" dirty="0" smtClean="0"/>
                        <a:t>s</a:t>
                      </a:r>
                      <a:r>
                        <a:rPr lang="zh-CN" altLang="en-US" sz="2000" dirty="0" smtClean="0"/>
                        <a:t>的尾部</a:t>
                      </a:r>
                      <a:endParaRPr lang="zh-CN" altLang="en-US" sz="20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/>
                        <a:t>s.append</a:t>
                      </a:r>
                      <a:r>
                        <a:rPr lang="en-US" altLang="zh-CN" sz="2000" dirty="0" smtClean="0"/>
                        <a:t>(‘a’)   #s=[1,2,3,’a’]</a:t>
                      </a:r>
                    </a:p>
                  </a:txBody>
                  <a:tcPr marL="0" marR="0" marT="72000" marB="72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00FF"/>
                          </a:solidFill>
                        </a:rPr>
                        <a:t>s.reverse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</a:rPr>
                        <a:t>列表反转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00FF"/>
                          </a:solidFill>
                        </a:rPr>
                        <a:t>s.reverse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r>
                        <a:rPr lang="zh-CN" altLang="en-US" sz="2000" baseline="0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#s=[3,2,1]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2000" marB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00FF"/>
                          </a:solidFill>
                        </a:rPr>
                        <a:t>s.sort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</a:rPr>
                        <a:t>列表排序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00FF"/>
                          </a:solidFill>
                        </a:rPr>
                        <a:t>s.sort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r>
                        <a:rPr lang="zh-CN" altLang="en-US" sz="2000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#s=[1,2,3]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2000" marB="72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737037" y="1172369"/>
            <a:ext cx="2057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s</a:t>
            </a:r>
            <a:r>
              <a:rPr lang="en-US" altLang="zh-CN" sz="2400" dirty="0"/>
              <a:t>=[1,2,3]</a:t>
            </a:r>
            <a:endParaRPr lang="zh-CN" altLang="en-US" sz="2400" dirty="0"/>
          </a:p>
        </p:txBody>
      </p:sp>
      <p:sp>
        <p:nvSpPr>
          <p:cNvPr id="9" name="object 6"/>
          <p:cNvSpPr/>
          <p:nvPr/>
        </p:nvSpPr>
        <p:spPr>
          <a:xfrm>
            <a:off x="611560" y="4149080"/>
            <a:ext cx="7213512" cy="2052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265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Reverse()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4" y="11430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判断输入的字符串是否是回文，如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abcdcba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”是回文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7011306" cy="3240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10" y="5013176"/>
            <a:ext cx="8756168" cy="1152128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 bwMode="auto">
          <a:xfrm>
            <a:off x="755576" y="3717032"/>
            <a:ext cx="5112568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67544" y="5589240"/>
            <a:ext cx="3672408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12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Reverse()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4" y="11430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判断输入的字符串是否是回文，如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abcdcba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”是回文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00808"/>
            <a:ext cx="4137572" cy="25202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00808"/>
            <a:ext cx="4868266" cy="2664296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107504" y="3068960"/>
            <a:ext cx="2088232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653136"/>
            <a:ext cx="7529532" cy="180020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 bwMode="auto">
          <a:xfrm>
            <a:off x="467544" y="5085184"/>
            <a:ext cx="7344816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1640" y="6165304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-apple-system"/>
              </a:rPr>
              <a:t>两个列表必须完全相同（包括位置），只有这样才能是</a:t>
            </a:r>
            <a:r>
              <a:rPr lang="en-US" altLang="zh-CN" b="1" dirty="0">
                <a:solidFill>
                  <a:srgbClr val="0000FF"/>
                </a:solidFill>
                <a:latin typeface="-apple-system"/>
              </a:rPr>
              <a:t>True</a:t>
            </a:r>
            <a:r>
              <a:rPr lang="zh-CN" altLang="en-US" b="1" dirty="0">
                <a:solidFill>
                  <a:srgbClr val="0000FF"/>
                </a:solidFill>
                <a:latin typeface="-apple-system"/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8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list</a:t>
            </a:r>
            <a:r>
              <a:rPr lang="zh-CN" altLang="en-US" dirty="0" smtClean="0">
                <a:ea typeface="宋体" charset="-122"/>
              </a:rPr>
              <a:t>基本操作</a:t>
            </a:r>
          </a:p>
        </p:txBody>
      </p:sp>
      <p:sp>
        <p:nvSpPr>
          <p:cNvPr id="9" name="object 6"/>
          <p:cNvSpPr/>
          <p:nvPr/>
        </p:nvSpPr>
        <p:spPr>
          <a:xfrm>
            <a:off x="539552" y="1196752"/>
            <a:ext cx="7213512" cy="2052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997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Reverse()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24744"/>
            <a:ext cx="6552728" cy="3654761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 bwMode="auto">
          <a:xfrm>
            <a:off x="467544" y="2132856"/>
            <a:ext cx="4248472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797152"/>
            <a:ext cx="7753510" cy="1835053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 bwMode="auto">
          <a:xfrm>
            <a:off x="1115616" y="5661248"/>
            <a:ext cx="7344816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46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Reverse()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6276064" cy="345638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323528" y="2132856"/>
            <a:ext cx="4248472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797152"/>
            <a:ext cx="7844633" cy="172819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899592" y="5661248"/>
            <a:ext cx="7776864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36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Reverse()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3600400" cy="22164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547" y="1196752"/>
            <a:ext cx="5307453" cy="187220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 bwMode="auto">
          <a:xfrm>
            <a:off x="4355976" y="1196752"/>
            <a:ext cx="4788024" cy="50405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861048"/>
            <a:ext cx="821691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1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en-US" dirty="0" smtClean="0">
                <a:ea typeface="宋体" panose="02010600030101010101" pitchFamily="2" charset="-122"/>
              </a:rPr>
              <a:t>的分类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95536" y="1052736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内置函数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77"/>
          <p:cNvGraphicFramePr>
            <a:graphicFrameLocks noGrp="1"/>
          </p:cNvGraphicFramePr>
          <p:nvPr>
            <p:extLst/>
          </p:nvPr>
        </p:nvGraphicFramePr>
        <p:xfrm>
          <a:off x="732881" y="1556792"/>
          <a:ext cx="7416798" cy="3919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987"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ab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ro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nd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pi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lo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ut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di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so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ex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c()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me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i()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en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me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bi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li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tu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fi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ob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ec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bo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l()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ty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fo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pe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06"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ch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mi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zi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ze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225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pl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oc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ge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07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di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op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n()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gl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ba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ce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571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di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mo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5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ti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od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ev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l()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po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he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p()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fl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ns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h()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ge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la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ub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s()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004"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he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cl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ss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d()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it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tabLst>
                          <a:tab pos="1394460" algn="l"/>
                        </a:tabLst>
                      </a:pPr>
                      <a:r>
                        <a:rPr sz="1200" u="sng" dirty="0" smtClean="0"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mp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0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10" dirty="0" smtClean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200" u="sng" spc="0" dirty="0" smtClean="0">
                          <a:latin typeface="Courier New"/>
                          <a:cs typeface="Courier New"/>
                        </a:rPr>
                        <a:t> 	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536" y="56612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自定义函数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4499992" y="3717032"/>
            <a:ext cx="2454043" cy="2287590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>
            <a:off x="2051720" y="3645024"/>
            <a:ext cx="2454043" cy="2287590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rgbClr val="00D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"/>
          <p:cNvSpPr>
            <a:spLocks/>
          </p:cNvSpPr>
          <p:nvPr/>
        </p:nvSpPr>
        <p:spPr bwMode="auto">
          <a:xfrm>
            <a:off x="4499992" y="1412776"/>
            <a:ext cx="2454043" cy="2282619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2051720" y="1412776"/>
            <a:ext cx="2454043" cy="2282619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>
            <a:off x="3694569" y="2924944"/>
            <a:ext cx="805423" cy="768033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4499992" y="2924944"/>
            <a:ext cx="792088" cy="768033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8"/>
          <p:cNvSpPr>
            <a:spLocks/>
          </p:cNvSpPr>
          <p:nvPr/>
        </p:nvSpPr>
        <p:spPr bwMode="auto">
          <a:xfrm>
            <a:off x="3694569" y="3717032"/>
            <a:ext cx="805423" cy="792088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9"/>
          <p:cNvSpPr>
            <a:spLocks/>
          </p:cNvSpPr>
          <p:nvPr/>
        </p:nvSpPr>
        <p:spPr bwMode="auto">
          <a:xfrm>
            <a:off x="4499992" y="3717032"/>
            <a:ext cx="792088" cy="792088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39952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56421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84065" y="3841303"/>
            <a:ext cx="1719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44008" y="3861048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2411760" y="2204864"/>
            <a:ext cx="1555144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函数的声明与调用</a:t>
            </a:r>
            <a:endParaRPr lang="zh-CN" altLang="en-US" sz="2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4788024" y="2132856"/>
            <a:ext cx="1800200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参数传递与返回值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7"/>
          <p:cNvSpPr txBox="1"/>
          <p:nvPr/>
        </p:nvSpPr>
        <p:spPr>
          <a:xfrm>
            <a:off x="205172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457200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函数的递归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5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pc="-45" dirty="0">
                <a:latin typeface="Microsoft JhengHei"/>
                <a:cs typeface="Microsoft JhengHei"/>
              </a:rPr>
              <a:t>默认</a:t>
            </a:r>
            <a:r>
              <a:rPr sz="4000" spc="-45" dirty="0" err="1" smtClean="0">
                <a:latin typeface="Microsoft JhengHei"/>
                <a:cs typeface="Microsoft JhengHei"/>
              </a:rPr>
              <a:t>参数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0" y="1187195"/>
            <a:ext cx="6768752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在定义函数时，有些参</a:t>
            </a:r>
            <a:r>
              <a:rPr sz="24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可以存在默认值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0136"/>
            <a:ext cx="4489517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03" y="2442130"/>
            <a:ext cx="2598738" cy="57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25624" y="3284821"/>
            <a:ext cx="84594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先声明没有默认参数的形参，再声明有默认参数的形参</a:t>
            </a:r>
          </a:p>
        </p:txBody>
      </p:sp>
      <p:sp>
        <p:nvSpPr>
          <p:cNvPr id="15" name="矩形 14"/>
          <p:cNvSpPr/>
          <p:nvPr/>
        </p:nvSpPr>
        <p:spPr>
          <a:xfrm>
            <a:off x="6211164" y="1730136"/>
            <a:ext cx="239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5_fun_para_1.py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6" y="4287182"/>
            <a:ext cx="8267226" cy="144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00633"/>
            <a:ext cx="990600" cy="61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51520" y="565941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函数调用时，实参默认是按位置顺序传递形参。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318930" y="3820978"/>
            <a:ext cx="239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5_fun_para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3120869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元组</a:t>
            </a:r>
            <a:r>
              <a:rPr lang="en-US" altLang="zh-CN" dirty="0" smtClean="0">
                <a:ea typeface="宋体" charset="-122"/>
              </a:rPr>
              <a:t>tuple()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138064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一旦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创建就不能被修改，采用逗号和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圆括号（可选）来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tuple()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：创建一个空元组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68960"/>
            <a:ext cx="4933881" cy="2520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04864"/>
            <a:ext cx="6879062" cy="72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924944"/>
            <a:ext cx="339092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79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dirty="0" smtClean="0">
                <a:latin typeface="+mn-ea"/>
                <a:ea typeface="+mn-ea"/>
                <a:cs typeface="Microsoft JhengHei"/>
              </a:rPr>
              <a:t>关键字参数</a:t>
            </a:r>
            <a:endParaRPr sz="4000" dirty="0">
              <a:latin typeface="+mn-ea"/>
              <a:ea typeface="+mn-ea"/>
              <a:cs typeface="Microsoft JhengHei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1052736"/>
            <a:ext cx="4320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据</a:t>
            </a:r>
            <a:r>
              <a:rPr lang="zh-CN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每个参数的名字传递参数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219200"/>
            <a:ext cx="349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8450" y="2348880"/>
            <a:ext cx="8293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参数按名称意义明确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；参数之间的顺序何以任意调整；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如果有多个可选参数，可选择指定某个参数值。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95556" y="53086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08600"/>
            <a:ext cx="76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7328125" cy="157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228600" y="32766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7864" y="5267743"/>
            <a:ext cx="4824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dirty="0"/>
              <a:t>调用者可以定义哪一个函数接受这个值，通过在调用时使用参数的变量名，使用</a:t>
            </a:r>
            <a:r>
              <a:rPr lang="en-US" altLang="zh-CN" dirty="0"/>
              <a:t>name=value</a:t>
            </a:r>
            <a:r>
              <a:rPr lang="zh-CN" altLang="en-US" dirty="0"/>
              <a:t>这种语法。 </a:t>
            </a:r>
          </a:p>
        </p:txBody>
      </p:sp>
      <p:sp>
        <p:nvSpPr>
          <p:cNvPr id="16" name="矩形 15"/>
          <p:cNvSpPr/>
          <p:nvPr/>
        </p:nvSpPr>
        <p:spPr>
          <a:xfrm>
            <a:off x="6488446" y="4601601"/>
            <a:ext cx="239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5_fun_para_4.py</a:t>
            </a:r>
          </a:p>
        </p:txBody>
      </p:sp>
      <p:sp>
        <p:nvSpPr>
          <p:cNvPr id="15" name="矩形 14"/>
          <p:cNvSpPr/>
          <p:nvPr/>
        </p:nvSpPr>
        <p:spPr>
          <a:xfrm>
            <a:off x="467544" y="14847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" marR="12700">
              <a:lnSpc>
                <a:spcPct val="150000"/>
              </a:lnSpc>
            </a:pPr>
            <a:r>
              <a:rPr lang="zh-CN" altLang="en-US" spc="60" dirty="0">
                <a:latin typeface="Microsoft JhengHei"/>
                <a:cs typeface="Microsoft JhengHei"/>
              </a:rPr>
              <a:t>由于调用函数时指定了参数名</a:t>
            </a:r>
            <a:r>
              <a:rPr lang="zh-CN" altLang="en-US" spc="65" dirty="0">
                <a:latin typeface="Microsoft JhengHei"/>
                <a:cs typeface="Microsoft JhengHei"/>
              </a:rPr>
              <a:t>称</a:t>
            </a:r>
            <a:r>
              <a:rPr lang="zh-CN" altLang="en-US" spc="60" dirty="0">
                <a:latin typeface="Microsoft JhengHei"/>
                <a:cs typeface="Microsoft JhengHei"/>
              </a:rPr>
              <a:t>，所以参数之间的</a:t>
            </a:r>
            <a:r>
              <a:rPr lang="zh-CN" altLang="en-US" spc="65" dirty="0">
                <a:latin typeface="Microsoft JhengHei"/>
                <a:cs typeface="Microsoft JhengHei"/>
              </a:rPr>
              <a:t>顺序</a:t>
            </a:r>
            <a:r>
              <a:rPr lang="zh-CN" altLang="en-US" dirty="0" smtClean="0">
                <a:latin typeface="Microsoft JhengHei"/>
                <a:cs typeface="Microsoft JhengHei"/>
              </a:rPr>
              <a:t>可以</a:t>
            </a:r>
            <a:r>
              <a:rPr lang="zh-CN" altLang="en-US" dirty="0">
                <a:latin typeface="Microsoft JhengHei"/>
                <a:cs typeface="Microsoft JhengHei"/>
              </a:rPr>
              <a:t>任意调整。</a:t>
            </a:r>
          </a:p>
        </p:txBody>
      </p:sp>
    </p:spTree>
    <p:extLst>
      <p:ext uri="{BB962C8B-B14F-4D97-AF65-F5344CB8AC3E}">
        <p14:creationId xmlns:p14="http://schemas.microsoft.com/office/powerpoint/2010/main" val="164163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err="1" smtClean="0">
                <a:latin typeface="Microsoft JhengHei"/>
                <a:cs typeface="Microsoft JhengHei"/>
              </a:rPr>
              <a:t>可变参数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7504" y="1124744"/>
            <a:ext cx="88983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带星号的参数，如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，允许向函数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或任意个参数；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调用函数时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，这些可变参数自动组装为一个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tuple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2400" y="2237382"/>
            <a:ext cx="874008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声明函数时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，通过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带双星的参数，如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**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kw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，向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或任意个含参数名的参数；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调用函数时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，这些关键字参数在函数内部自动组装为一个</a:t>
            </a:r>
            <a:r>
              <a:rPr lang="en-US" altLang="zh-CN" sz="2400" dirty="0" err="1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7544" y="3933056"/>
            <a:ext cx="7205345" cy="1701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定义可变参数和关键字参数的语法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：</a:t>
            </a:r>
            <a:b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*</a:t>
            </a:r>
            <a:r>
              <a:rPr lang="en-US" altLang="zh-CN" sz="24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args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是可变参数，</a:t>
            </a:r>
            <a:r>
              <a:rPr lang="en-US" altLang="zh-CN" sz="24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args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接收的是一个</a:t>
            </a:r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tuple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；</a:t>
            </a:r>
            <a:b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**</a:t>
            </a:r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kw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是关键字参数，</a:t>
            </a:r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kw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接收的是一个</a:t>
            </a:r>
            <a:r>
              <a:rPr lang="en-US" altLang="zh-CN" sz="24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dict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03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err="1" smtClean="0">
                <a:latin typeface="Microsoft JhengHei"/>
                <a:cs typeface="Microsoft JhengHei"/>
              </a:rPr>
              <a:t>可变参数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7101136" y="3020665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84436" y="5013176"/>
            <a:ext cx="798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带星或双星的参数必须位于形参列表的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最后位置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95536" y="980728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435465" cy="31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54" y="3477865"/>
            <a:ext cx="472282" cy="11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372200" y="5927588"/>
            <a:ext cx="239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5_fun_para_3.py</a:t>
            </a:r>
          </a:p>
        </p:txBody>
      </p:sp>
    </p:spTree>
    <p:extLst>
      <p:ext uri="{BB962C8B-B14F-4D97-AF65-F5344CB8AC3E}">
        <p14:creationId xmlns:p14="http://schemas.microsoft.com/office/powerpoint/2010/main" val="2840050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err="1" smtClean="0">
                <a:latin typeface="Microsoft JhengHei"/>
                <a:cs typeface="Microsoft JhengHei"/>
              </a:rPr>
              <a:t>可变参数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7101136" y="3020665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95536" y="980728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4320480" cy="43816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80312" y="3717032"/>
            <a:ext cx="1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36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err="1" smtClean="0">
                <a:latin typeface="Microsoft JhengHei"/>
                <a:cs typeface="Microsoft JhengHei"/>
              </a:rPr>
              <a:t>可变参数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7101136" y="3020665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95536" y="980728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312" y="3717032"/>
            <a:ext cx="1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548075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65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函数返回值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Shape 2"/>
          <p:cNvSpPr txBox="1">
            <a:spLocks noChangeArrowheads="1"/>
          </p:cNvSpPr>
          <p:nvPr/>
        </p:nvSpPr>
        <p:spPr bwMode="auto">
          <a:xfrm>
            <a:off x="249935" y="1150252"/>
            <a:ext cx="32810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函数关键字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return 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返回值，可返回元组</a:t>
            </a:r>
            <a:endParaRPr lang="zh-CN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834114" cy="29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Shape 2"/>
          <p:cNvSpPr txBox="1">
            <a:spLocks noChangeArrowheads="1"/>
          </p:cNvSpPr>
          <p:nvPr/>
        </p:nvSpPr>
        <p:spPr bwMode="auto">
          <a:xfrm>
            <a:off x="3851920" y="1052736"/>
            <a:ext cx="51816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示例：求若干数中最大值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将最大值设置为一个很小的数，或取第一个数为最大值的初值；</a:t>
            </a:r>
            <a:endParaRPr lang="en-US" altLang="zh-CN" sz="22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利用循环，将每个数与最大值比较，若此数大于最大值，则将此数设置为最大值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9" y="2140901"/>
            <a:ext cx="35671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051720" y="6021288"/>
            <a:ext cx="2288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5_fun_return.py</a:t>
            </a:r>
          </a:p>
        </p:txBody>
      </p:sp>
    </p:spTree>
    <p:extLst>
      <p:ext uri="{BB962C8B-B14F-4D97-AF65-F5344CB8AC3E}">
        <p14:creationId xmlns:p14="http://schemas.microsoft.com/office/powerpoint/2010/main" val="25184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smtClean="0">
                <a:latin typeface="Microsoft JhengHei"/>
                <a:cs typeface="Microsoft JhengHei"/>
              </a:rPr>
              <a:t>变量的返回值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755" y="1268760"/>
            <a:ext cx="8558777" cy="20162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•	</a:t>
            </a:r>
            <a:r>
              <a:rPr sz="2400" spc="6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</a:t>
            </a:r>
            <a:r>
              <a:rPr sz="2400" spc="12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etur</a:t>
            </a:r>
            <a:r>
              <a:rPr sz="2400" spc="15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n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语句用来退出函数并将程序返回到函数被调用的位</a:t>
            </a:r>
            <a:endParaRPr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5600">
              <a:lnSpc>
                <a:spcPct val="100000"/>
              </a:lnSpc>
            </a:pPr>
            <a:r>
              <a:rPr sz="24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置继续执行。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355600" marR="12700" indent="-342900">
              <a:lnSpc>
                <a:spcPct val="150000"/>
              </a:lnSpc>
              <a:tabLst>
                <a:tab pos="354965" algn="l"/>
              </a:tabLst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•	</a:t>
            </a:r>
            <a:r>
              <a:rPr sz="2400" spc="6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</a:t>
            </a:r>
            <a:r>
              <a:rPr sz="2400" spc="12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etur</a:t>
            </a:r>
            <a:r>
              <a:rPr sz="2400" spc="15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n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语句同时可以将</a:t>
            </a:r>
            <a:r>
              <a:rPr sz="2400" spc="6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0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个、</a:t>
            </a:r>
            <a:r>
              <a:rPr sz="2400" spc="6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1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个或多个函数运</a:t>
            </a:r>
            <a:r>
              <a:rPr sz="2400"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算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完的结果返回给函数被调用处的变量。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1"/>
              </a:spcBef>
            </a:pPr>
            <a:endParaRPr sz="1100" dirty="0"/>
          </a:p>
        </p:txBody>
      </p:sp>
      <p:sp>
        <p:nvSpPr>
          <p:cNvPr id="10" name="矩形 9"/>
          <p:cNvSpPr/>
          <p:nvPr/>
        </p:nvSpPr>
        <p:spPr>
          <a:xfrm>
            <a:off x="107504" y="3212976"/>
            <a:ext cx="6979182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646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spc="-5" dirty="0">
                <a:latin typeface="Courier New"/>
                <a:cs typeface="Courier New"/>
              </a:rPr>
              <a:t>&gt;&gt;</a:t>
            </a:r>
            <a:r>
              <a:rPr lang="en-US" altLang="zh-CN" b="1" spc="-15" dirty="0">
                <a:latin typeface="Courier New"/>
                <a:cs typeface="Courier New"/>
              </a:rPr>
              <a:t>&gt;</a:t>
            </a:r>
            <a:r>
              <a:rPr lang="en-US" altLang="zh-CN" b="1" dirty="0" err="1">
                <a:latin typeface="Courier New"/>
                <a:cs typeface="Courier New"/>
              </a:rPr>
              <a:t>d</a:t>
            </a:r>
            <a:r>
              <a:rPr lang="en-US" altLang="zh-CN" b="1" spc="-15" dirty="0" err="1">
                <a:latin typeface="Courier New"/>
                <a:cs typeface="Courier New"/>
              </a:rPr>
              <a:t>e</a:t>
            </a:r>
            <a:r>
              <a:rPr lang="en-US" altLang="zh-CN" b="1" dirty="0" err="1">
                <a:latin typeface="Courier New"/>
                <a:cs typeface="Courier New"/>
              </a:rPr>
              <a:t>f</a:t>
            </a:r>
            <a:r>
              <a:rPr lang="en-US" altLang="zh-CN" b="1" spc="-5" dirty="0">
                <a:latin typeface="Courier New"/>
                <a:cs typeface="Courier New"/>
              </a:rPr>
              <a:t> </a:t>
            </a:r>
            <a:r>
              <a:rPr lang="en-US" altLang="zh-CN" b="1" spc="-15" dirty="0" err="1">
                <a:latin typeface="Courier New"/>
                <a:cs typeface="Courier New"/>
              </a:rPr>
              <a:t>f</a:t>
            </a:r>
            <a:r>
              <a:rPr lang="en-US" altLang="zh-CN" b="1" dirty="0" err="1">
                <a:latin typeface="Courier New"/>
                <a:cs typeface="Courier New"/>
              </a:rPr>
              <a:t>u</a:t>
            </a:r>
            <a:r>
              <a:rPr lang="en-US" altLang="zh-CN" b="1" spc="-15" dirty="0" err="1">
                <a:latin typeface="Courier New"/>
                <a:cs typeface="Courier New"/>
              </a:rPr>
              <a:t>nc</a:t>
            </a:r>
            <a:r>
              <a:rPr lang="en-US" altLang="zh-CN" b="1" dirty="0">
                <a:latin typeface="Courier New"/>
                <a:cs typeface="Courier New"/>
              </a:rPr>
              <a:t>(a,</a:t>
            </a:r>
            <a:r>
              <a:rPr lang="en-US" altLang="zh-CN" b="1" spc="-20" dirty="0">
                <a:latin typeface="Courier New"/>
                <a:cs typeface="Courier New"/>
              </a:rPr>
              <a:t> </a:t>
            </a:r>
            <a:r>
              <a:rPr lang="en-US" altLang="zh-CN" b="1" spc="-15" dirty="0">
                <a:latin typeface="Courier New"/>
                <a:cs typeface="Courier New"/>
              </a:rPr>
              <a:t>b</a:t>
            </a:r>
            <a:r>
              <a:rPr lang="en-US" altLang="zh-CN" b="1" dirty="0">
                <a:latin typeface="Courier New"/>
                <a:cs typeface="Courier New"/>
              </a:rPr>
              <a:t>):</a:t>
            </a:r>
            <a:endParaRPr lang="en-US" altLang="zh-CN" dirty="0">
              <a:latin typeface="Courier New"/>
              <a:cs typeface="Courier New"/>
            </a:endParaRPr>
          </a:p>
          <a:p>
            <a:pPr marL="2019300">
              <a:lnSpc>
                <a:spcPts val="2005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Courier New"/>
                <a:cs typeface="Courier New"/>
              </a:rPr>
              <a:t>r</a:t>
            </a:r>
            <a:r>
              <a:rPr lang="en-US" altLang="zh-CN" b="1" spc="-15" dirty="0">
                <a:latin typeface="Courier New"/>
                <a:cs typeface="Courier New"/>
              </a:rPr>
              <a:t>et</a:t>
            </a:r>
            <a:r>
              <a:rPr lang="en-US" altLang="zh-CN" b="1" dirty="0">
                <a:latin typeface="Courier New"/>
                <a:cs typeface="Courier New"/>
              </a:rPr>
              <a:t>urn</a:t>
            </a:r>
            <a:r>
              <a:rPr lang="en-US" altLang="zh-CN" b="1" spc="-15" dirty="0">
                <a:latin typeface="Courier New"/>
                <a:cs typeface="Courier New"/>
              </a:rPr>
              <a:t> a</a:t>
            </a:r>
            <a:r>
              <a:rPr lang="en-US" altLang="zh-CN" b="1" dirty="0">
                <a:latin typeface="Courier New"/>
                <a:cs typeface="Courier New"/>
              </a:rPr>
              <a:t>*b</a:t>
            </a:r>
            <a:endParaRPr lang="en-US" altLang="zh-CN" dirty="0">
              <a:latin typeface="Courier New"/>
              <a:cs typeface="Courier New"/>
            </a:endParaRPr>
          </a:p>
          <a:p>
            <a:pPr marL="926465">
              <a:lnSpc>
                <a:spcPts val="2005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Courier New"/>
                <a:cs typeface="Courier New"/>
              </a:rPr>
              <a:t>&gt;&gt;</a:t>
            </a:r>
            <a:r>
              <a:rPr lang="en-US" altLang="zh-CN" b="1" spc="-15" dirty="0">
                <a:latin typeface="Courier New"/>
                <a:cs typeface="Courier New"/>
              </a:rPr>
              <a:t>&gt;</a:t>
            </a:r>
            <a:r>
              <a:rPr lang="en-US" altLang="zh-CN" b="1" dirty="0">
                <a:latin typeface="Courier New"/>
                <a:cs typeface="Courier New"/>
              </a:rPr>
              <a:t>s</a:t>
            </a:r>
            <a:r>
              <a:rPr lang="en-US" altLang="zh-CN" b="1" spc="-15" dirty="0">
                <a:latin typeface="Courier New"/>
                <a:cs typeface="Courier New"/>
              </a:rPr>
              <a:t> </a:t>
            </a:r>
            <a:r>
              <a:rPr lang="en-US" altLang="zh-CN" b="1" dirty="0">
                <a:latin typeface="Courier New"/>
                <a:cs typeface="Courier New"/>
              </a:rPr>
              <a:t>= </a:t>
            </a:r>
            <a:r>
              <a:rPr lang="en-US" altLang="zh-CN" b="1" spc="-15" dirty="0" err="1">
                <a:latin typeface="Courier New"/>
                <a:cs typeface="Courier New"/>
              </a:rPr>
              <a:t>f</a:t>
            </a:r>
            <a:r>
              <a:rPr lang="en-US" altLang="zh-CN" b="1" dirty="0" err="1">
                <a:latin typeface="Courier New"/>
                <a:cs typeface="Courier New"/>
              </a:rPr>
              <a:t>u</a:t>
            </a:r>
            <a:r>
              <a:rPr lang="en-US" altLang="zh-CN" b="1" spc="-15" dirty="0" err="1">
                <a:latin typeface="Courier New"/>
                <a:cs typeface="Courier New"/>
              </a:rPr>
              <a:t>nc</a:t>
            </a:r>
            <a:r>
              <a:rPr lang="en-US" altLang="zh-CN" b="1" dirty="0">
                <a:latin typeface="Courier New"/>
                <a:cs typeface="Courier New"/>
              </a:rPr>
              <a:t>("</a:t>
            </a:r>
            <a:r>
              <a:rPr lang="en-US" altLang="zh-CN" b="1" spc="-15" dirty="0">
                <a:latin typeface="Courier New"/>
                <a:cs typeface="Courier New"/>
              </a:rPr>
              <a:t>k</a:t>
            </a:r>
            <a:r>
              <a:rPr lang="en-US" altLang="zh-CN" b="1" dirty="0">
                <a:latin typeface="Courier New"/>
                <a:cs typeface="Courier New"/>
              </a:rPr>
              <a:t>n</a:t>
            </a:r>
            <a:r>
              <a:rPr lang="en-US" altLang="zh-CN" b="1" spc="-15" dirty="0">
                <a:latin typeface="Courier New"/>
                <a:cs typeface="Courier New"/>
              </a:rPr>
              <a:t>o</a:t>
            </a:r>
            <a:r>
              <a:rPr lang="en-US" altLang="zh-CN" b="1" dirty="0">
                <a:latin typeface="Courier New"/>
                <a:cs typeface="Courier New"/>
              </a:rPr>
              <a:t>ck</a:t>
            </a:r>
            <a:r>
              <a:rPr lang="en-US" altLang="zh-CN" b="1" spc="-15" dirty="0">
                <a:latin typeface="Courier New"/>
                <a:cs typeface="Courier New"/>
              </a:rPr>
              <a:t>~</a:t>
            </a:r>
            <a:r>
              <a:rPr lang="en-US" altLang="zh-CN" b="1" dirty="0">
                <a:latin typeface="Courier New"/>
                <a:cs typeface="Courier New"/>
              </a:rPr>
              <a:t>",</a:t>
            </a:r>
            <a:r>
              <a:rPr lang="en-US" altLang="zh-CN" b="1" spc="-30" dirty="0">
                <a:latin typeface="Courier New"/>
                <a:cs typeface="Courier New"/>
              </a:rPr>
              <a:t> </a:t>
            </a:r>
            <a:r>
              <a:rPr lang="en-US" altLang="zh-CN" b="1" dirty="0">
                <a:latin typeface="Courier New"/>
                <a:cs typeface="Courier New"/>
              </a:rPr>
              <a:t>2)</a:t>
            </a:r>
            <a:endParaRPr lang="en-US" altLang="zh-CN" dirty="0">
              <a:latin typeface="Courier New"/>
              <a:cs typeface="Courier New"/>
            </a:endParaRPr>
          </a:p>
          <a:p>
            <a:pPr marL="926465">
              <a:lnSpc>
                <a:spcPts val="198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Courier New"/>
                <a:cs typeface="Courier New"/>
              </a:rPr>
              <a:t>&gt;&gt;</a:t>
            </a:r>
            <a:r>
              <a:rPr lang="en-US" altLang="zh-CN" b="1" spc="-15" dirty="0">
                <a:latin typeface="Courier New"/>
                <a:cs typeface="Courier New"/>
              </a:rPr>
              <a:t>&gt;</a:t>
            </a:r>
            <a:r>
              <a:rPr lang="en-US" altLang="zh-CN" b="1" dirty="0">
                <a:latin typeface="Courier New"/>
                <a:cs typeface="Courier New"/>
              </a:rPr>
              <a:t>p</a:t>
            </a:r>
            <a:r>
              <a:rPr lang="en-US" altLang="zh-CN" b="1" spc="-15" dirty="0">
                <a:latin typeface="Courier New"/>
                <a:cs typeface="Courier New"/>
              </a:rPr>
              <a:t>r</a:t>
            </a:r>
            <a:r>
              <a:rPr lang="en-US" altLang="zh-CN" b="1" dirty="0">
                <a:latin typeface="Courier New"/>
                <a:cs typeface="Courier New"/>
              </a:rPr>
              <a:t>in</a:t>
            </a:r>
            <a:r>
              <a:rPr lang="en-US" altLang="zh-CN" b="1" spc="-15" dirty="0">
                <a:latin typeface="Courier New"/>
                <a:cs typeface="Courier New"/>
              </a:rPr>
              <a:t>t</a:t>
            </a:r>
            <a:r>
              <a:rPr lang="en-US" altLang="zh-CN" b="1" dirty="0">
                <a:latin typeface="Courier New"/>
                <a:cs typeface="Courier New"/>
              </a:rPr>
              <a:t>(</a:t>
            </a:r>
            <a:r>
              <a:rPr lang="en-US" altLang="zh-CN" b="1" spc="-15" dirty="0">
                <a:latin typeface="Courier New"/>
                <a:cs typeface="Courier New"/>
              </a:rPr>
              <a:t>s</a:t>
            </a:r>
            <a:r>
              <a:rPr lang="en-US" altLang="zh-CN" b="1" dirty="0">
                <a:latin typeface="Courier New"/>
                <a:cs typeface="Courier New"/>
              </a:rPr>
              <a:t>)</a:t>
            </a:r>
            <a:endParaRPr lang="en-US" altLang="zh-CN" dirty="0">
              <a:latin typeface="Courier New"/>
              <a:cs typeface="Courier New"/>
            </a:endParaRPr>
          </a:p>
          <a:p>
            <a:pPr marL="926465">
              <a:lnSpc>
                <a:spcPts val="2005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Courier New"/>
                <a:cs typeface="Courier New"/>
              </a:rPr>
              <a:t>kn</a:t>
            </a:r>
            <a:r>
              <a:rPr lang="en-US" altLang="zh-CN" spc="-15" dirty="0" err="1">
                <a:latin typeface="Courier New"/>
                <a:cs typeface="Courier New"/>
              </a:rPr>
              <a:t>o</a:t>
            </a:r>
            <a:r>
              <a:rPr lang="en-US" altLang="zh-CN" dirty="0" err="1">
                <a:latin typeface="Courier New"/>
                <a:cs typeface="Courier New"/>
              </a:rPr>
              <a:t>c</a:t>
            </a:r>
            <a:r>
              <a:rPr lang="en-US" altLang="zh-CN" spc="-15" dirty="0" err="1">
                <a:latin typeface="Courier New"/>
                <a:cs typeface="Courier New"/>
              </a:rPr>
              <a:t>k</a:t>
            </a:r>
            <a:r>
              <a:rPr lang="en-US" altLang="zh-CN" dirty="0" err="1">
                <a:latin typeface="Courier New"/>
                <a:cs typeface="Courier New"/>
              </a:rPr>
              <a:t>~k</a:t>
            </a:r>
            <a:r>
              <a:rPr lang="en-US" altLang="zh-CN" spc="-15" dirty="0" err="1">
                <a:latin typeface="Courier New"/>
                <a:cs typeface="Courier New"/>
              </a:rPr>
              <a:t>n</a:t>
            </a:r>
            <a:r>
              <a:rPr lang="en-US" altLang="zh-CN" dirty="0" err="1">
                <a:latin typeface="Courier New"/>
                <a:cs typeface="Courier New"/>
              </a:rPr>
              <a:t>o</a:t>
            </a:r>
            <a:r>
              <a:rPr lang="en-US" altLang="zh-CN" spc="-15" dirty="0" err="1">
                <a:latin typeface="Courier New"/>
                <a:cs typeface="Courier New"/>
              </a:rPr>
              <a:t>c</a:t>
            </a:r>
            <a:r>
              <a:rPr lang="en-US" altLang="zh-CN" spc="-10" dirty="0" err="1">
                <a:latin typeface="Courier New"/>
                <a:cs typeface="Courier New"/>
              </a:rPr>
              <a:t>k</a:t>
            </a:r>
            <a:r>
              <a:rPr lang="en-US" altLang="zh-CN" dirty="0">
                <a:latin typeface="Courier New"/>
                <a:cs typeface="Courier New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4061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smtClean="0">
                <a:latin typeface="Microsoft JhengHei"/>
                <a:cs typeface="Microsoft JhengHei"/>
              </a:rPr>
              <a:t>变量的返回值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" y="1066800"/>
            <a:ext cx="8668072" cy="1570112"/>
          </a:xfrm>
          <a:prstGeom prst="rect">
            <a:avLst/>
          </a:prstGeom>
        </p:spPr>
        <p:txBody>
          <a:bodyPr vert="horz" wrap="square" lIns="0" tIns="192023" rIns="0" bIns="0" rtlCol="0">
            <a:noAutofit/>
          </a:bodyPr>
          <a:lstStyle/>
          <a:p>
            <a:pPr marL="301625" marR="12700">
              <a:spcBef>
                <a:spcPts val="0"/>
              </a:spcBef>
            </a:pP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函数可以没有</a:t>
            </a:r>
            <a:r>
              <a:rPr sz="2400" spc="6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</a:t>
            </a:r>
            <a:r>
              <a:rPr sz="2400" spc="12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etur</a:t>
            </a:r>
            <a:r>
              <a:rPr sz="2400" spc="15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n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，此时函数并不返回值，如</a:t>
            </a:r>
            <a:r>
              <a:rPr lang="zh-CN" altLang="en-US"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生日歌中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的</a:t>
            </a:r>
            <a:r>
              <a:rPr sz="2400" spc="12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hap</a:t>
            </a:r>
            <a:r>
              <a:rPr sz="2400" spc="12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p</a:t>
            </a:r>
            <a:r>
              <a:rPr sz="2400" spc="2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y</a:t>
            </a:r>
            <a:r>
              <a:rPr sz="2400" spc="2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()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函数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。</a:t>
            </a:r>
            <a:endParaRPr lang="en-US" sz="2400" spc="0" dirty="0" smtClean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301625" marR="12700">
              <a:lnSpc>
                <a:spcPct val="150100"/>
              </a:lnSpc>
              <a:spcBef>
                <a:spcPts val="0"/>
              </a:spcBef>
            </a:pP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函数也可以</a:t>
            </a:r>
            <a:r>
              <a:rPr sz="2400" spc="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用</a:t>
            </a:r>
            <a:r>
              <a:rPr sz="2400" spc="6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</a:t>
            </a:r>
            <a:r>
              <a:rPr sz="2400" spc="12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etur</a:t>
            </a:r>
            <a:r>
              <a:rPr sz="2400" spc="15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n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返回多个值，多个值以</a:t>
            </a:r>
            <a:r>
              <a:rPr sz="2400" b="1" spc="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元组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类型保存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592" y="2924944"/>
            <a:ext cx="5112568" cy="2592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1" spc="-5" dirty="0" smtClean="0">
                <a:latin typeface="Courier New"/>
                <a:cs typeface="Courier New"/>
              </a:rPr>
              <a:t>&gt;&gt;&gt;de</a:t>
            </a:r>
            <a:r>
              <a:rPr b="1" spc="0" dirty="0" smtClean="0">
                <a:latin typeface="Courier New"/>
                <a:cs typeface="Courier New"/>
              </a:rPr>
              <a:t>f</a:t>
            </a:r>
            <a:r>
              <a:rPr b="1" spc="-1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fun</a:t>
            </a:r>
            <a:r>
              <a:rPr b="1" spc="-15" dirty="0" smtClean="0">
                <a:latin typeface="Courier New"/>
                <a:cs typeface="Courier New"/>
              </a:rPr>
              <a:t>c</a:t>
            </a:r>
            <a:r>
              <a:rPr b="1" spc="0" dirty="0" smtClean="0">
                <a:latin typeface="Courier New"/>
                <a:cs typeface="Courier New"/>
              </a:rPr>
              <a:t>(</a:t>
            </a:r>
            <a:r>
              <a:rPr b="1" spc="-5" dirty="0" smtClean="0">
                <a:latin typeface="Courier New"/>
                <a:cs typeface="Courier New"/>
              </a:rPr>
              <a:t>a</a:t>
            </a:r>
            <a:r>
              <a:rPr b="1" spc="0" dirty="0" smtClean="0">
                <a:latin typeface="Courier New"/>
                <a:cs typeface="Courier New"/>
              </a:rPr>
              <a:t>,</a:t>
            </a:r>
            <a:r>
              <a:rPr b="1" spc="-1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b</a:t>
            </a:r>
            <a:r>
              <a:rPr b="1" spc="0" dirty="0" smtClean="0">
                <a:latin typeface="Courier New"/>
                <a:cs typeface="Courier New"/>
              </a:rPr>
              <a:t>):</a:t>
            </a:r>
            <a:endParaRPr dirty="0">
              <a:latin typeface="Courier New"/>
              <a:cs typeface="Courier New"/>
            </a:endParaRPr>
          </a:p>
          <a:p>
            <a:pPr marL="864869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1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e</a:t>
            </a:r>
            <a:r>
              <a:rPr b="1" spc="-15" dirty="0" smtClean="0">
                <a:latin typeface="Courier New"/>
                <a:cs typeface="Courier New"/>
              </a:rPr>
              <a:t>t</a:t>
            </a:r>
            <a:r>
              <a:rPr b="1" spc="0" dirty="0" smtClean="0">
                <a:latin typeface="Courier New"/>
                <a:cs typeface="Courier New"/>
              </a:rPr>
              <a:t>u</a:t>
            </a:r>
            <a:r>
              <a:rPr b="1" spc="-5" dirty="0" smtClean="0">
                <a:latin typeface="Courier New"/>
                <a:cs typeface="Courier New"/>
              </a:rPr>
              <a:t>r</a:t>
            </a:r>
            <a:r>
              <a:rPr b="1" spc="0" dirty="0" smtClean="0">
                <a:latin typeface="Courier New"/>
                <a:cs typeface="Courier New"/>
              </a:rPr>
              <a:t>n</a:t>
            </a:r>
            <a:r>
              <a:rPr b="1" spc="-20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b,a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1" spc="-5" dirty="0" smtClean="0">
                <a:latin typeface="Courier New"/>
                <a:cs typeface="Courier New"/>
              </a:rPr>
              <a:t>&gt;&gt;&gt;</a:t>
            </a:r>
            <a:r>
              <a:rPr b="1" spc="0" dirty="0" smtClean="0">
                <a:latin typeface="Courier New"/>
                <a:cs typeface="Courier New"/>
              </a:rPr>
              <a:t>s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b="1" spc="0" dirty="0" smtClean="0">
                <a:latin typeface="Courier New"/>
                <a:cs typeface="Courier New"/>
              </a:rPr>
              <a:t>=</a:t>
            </a:r>
            <a:r>
              <a:rPr b="1" spc="-1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fun</a:t>
            </a:r>
            <a:r>
              <a:rPr b="1" spc="-15" dirty="0" smtClean="0">
                <a:latin typeface="Courier New"/>
                <a:cs typeface="Courier New"/>
              </a:rPr>
              <a:t>c</a:t>
            </a:r>
            <a:r>
              <a:rPr b="1" spc="0" dirty="0" smtClean="0">
                <a:latin typeface="Courier New"/>
                <a:cs typeface="Courier New"/>
              </a:rPr>
              <a:t>(</a:t>
            </a:r>
            <a:r>
              <a:rPr b="1" spc="-5" dirty="0" smtClean="0">
                <a:latin typeface="Courier New"/>
                <a:cs typeface="Courier New"/>
              </a:rPr>
              <a:t>"</a:t>
            </a:r>
            <a:r>
              <a:rPr b="1" spc="-15" dirty="0" smtClean="0">
                <a:latin typeface="Courier New"/>
                <a:cs typeface="Courier New"/>
              </a:rPr>
              <a:t>k</a:t>
            </a:r>
            <a:r>
              <a:rPr b="1" spc="0" dirty="0" smtClean="0">
                <a:latin typeface="Courier New"/>
                <a:cs typeface="Courier New"/>
              </a:rPr>
              <a:t>n</a:t>
            </a:r>
            <a:r>
              <a:rPr b="1" spc="-5" dirty="0" smtClean="0">
                <a:latin typeface="Courier New"/>
                <a:cs typeface="Courier New"/>
              </a:rPr>
              <a:t>o</a:t>
            </a:r>
            <a:r>
              <a:rPr b="1" spc="0" dirty="0" smtClean="0">
                <a:latin typeface="Courier New"/>
                <a:cs typeface="Courier New"/>
              </a:rPr>
              <a:t>c</a:t>
            </a:r>
            <a:r>
              <a:rPr b="1" spc="-5" dirty="0" smtClean="0">
                <a:latin typeface="Courier New"/>
                <a:cs typeface="Courier New"/>
              </a:rPr>
              <a:t>k</a:t>
            </a:r>
            <a:r>
              <a:rPr b="1" spc="0" dirty="0" smtClean="0">
                <a:latin typeface="Courier New"/>
                <a:cs typeface="Courier New"/>
              </a:rPr>
              <a:t>~</a:t>
            </a:r>
            <a:r>
              <a:rPr b="1" spc="-5" dirty="0" smtClean="0">
                <a:latin typeface="Courier New"/>
                <a:cs typeface="Courier New"/>
              </a:rPr>
              <a:t>"</a:t>
            </a:r>
            <a:r>
              <a:rPr b="1" spc="0" dirty="0" smtClean="0">
                <a:latin typeface="Courier New"/>
                <a:cs typeface="Courier New"/>
              </a:rPr>
              <a:t>,</a:t>
            </a:r>
            <a:r>
              <a:rPr b="1" spc="-1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2</a:t>
            </a:r>
            <a:r>
              <a:rPr b="1" spc="0" dirty="0" smtClean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1" dirty="0" smtClean="0">
                <a:latin typeface="Courier New"/>
                <a:cs typeface="Courier New"/>
              </a:rPr>
              <a:t>&gt;</a:t>
            </a:r>
            <a:r>
              <a:rPr b="1" spc="-5" dirty="0" smtClean="0">
                <a:latin typeface="Courier New"/>
                <a:cs typeface="Courier New"/>
              </a:rPr>
              <a:t>&gt;</a:t>
            </a:r>
            <a:r>
              <a:rPr b="1" spc="0" dirty="0" smtClean="0">
                <a:latin typeface="Courier New"/>
                <a:cs typeface="Courier New"/>
              </a:rPr>
              <a:t>&gt;</a:t>
            </a:r>
            <a:r>
              <a:rPr b="1" spc="-5" dirty="0" smtClean="0">
                <a:latin typeface="Courier New"/>
                <a:cs typeface="Courier New"/>
              </a:rPr>
              <a:t>p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i</a:t>
            </a:r>
            <a:r>
              <a:rPr b="1" spc="-15" dirty="0" smtClean="0">
                <a:latin typeface="Courier New"/>
                <a:cs typeface="Courier New"/>
              </a:rPr>
              <a:t>n</a:t>
            </a:r>
            <a:r>
              <a:rPr b="1" spc="0" dirty="0" smtClean="0">
                <a:latin typeface="Courier New"/>
                <a:cs typeface="Courier New"/>
              </a:rPr>
              <a:t>t</a:t>
            </a:r>
            <a:r>
              <a:rPr b="1" spc="-5" dirty="0" smtClean="0">
                <a:latin typeface="Courier New"/>
                <a:cs typeface="Courier New"/>
              </a:rPr>
              <a:t>(</a:t>
            </a:r>
            <a:r>
              <a:rPr b="1" spc="0" dirty="0" smtClean="0">
                <a:latin typeface="Courier New"/>
                <a:cs typeface="Courier New"/>
              </a:rPr>
              <a:t>s,</a:t>
            </a:r>
            <a:r>
              <a:rPr b="1" spc="-1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t</a:t>
            </a:r>
            <a:r>
              <a:rPr b="1" spc="-15" dirty="0" smtClean="0">
                <a:latin typeface="Courier New"/>
                <a:cs typeface="Courier New"/>
              </a:rPr>
              <a:t>y</a:t>
            </a:r>
            <a:r>
              <a:rPr b="1" spc="0" dirty="0" smtClean="0">
                <a:latin typeface="Courier New"/>
                <a:cs typeface="Courier New"/>
              </a:rPr>
              <a:t>p</a:t>
            </a:r>
            <a:r>
              <a:rPr b="1" spc="-5" dirty="0" smtClean="0">
                <a:latin typeface="Courier New"/>
                <a:cs typeface="Courier New"/>
              </a:rPr>
              <a:t>e</a:t>
            </a:r>
            <a:r>
              <a:rPr b="1" spc="0" dirty="0" smtClean="0">
                <a:latin typeface="Courier New"/>
                <a:cs typeface="Courier New"/>
              </a:rPr>
              <a:t>(</a:t>
            </a:r>
            <a:r>
              <a:rPr b="1" spc="-5" dirty="0" smtClean="0">
                <a:latin typeface="Courier New"/>
                <a:cs typeface="Courier New"/>
              </a:rPr>
              <a:t>s</a:t>
            </a:r>
            <a:r>
              <a:rPr b="1" spc="0" dirty="0" smtClean="0">
                <a:latin typeface="Courier New"/>
                <a:cs typeface="Courier New"/>
              </a:rPr>
              <a:t>))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mtClean="0">
                <a:latin typeface="Courier New"/>
                <a:cs typeface="Courier New"/>
              </a:rPr>
              <a:t>(</a:t>
            </a:r>
            <a:r>
              <a:rPr spc="-5" dirty="0" smtClean="0">
                <a:latin typeface="Courier New"/>
                <a:cs typeface="Courier New"/>
              </a:rPr>
              <a:t>2</a:t>
            </a:r>
            <a:r>
              <a:rPr spc="0" dirty="0" smtClean="0">
                <a:latin typeface="Courier New"/>
                <a:cs typeface="Courier New"/>
              </a:rPr>
              <a:t>,</a:t>
            </a:r>
            <a:r>
              <a:rPr spc="-5" dirty="0" smtClean="0">
                <a:latin typeface="Courier New"/>
                <a:cs typeface="Courier New"/>
              </a:rPr>
              <a:t> </a:t>
            </a:r>
            <a:r>
              <a:rPr spc="0" dirty="0" smtClean="0">
                <a:latin typeface="Courier New"/>
                <a:cs typeface="Courier New"/>
              </a:rPr>
              <a:t>'</a:t>
            </a:r>
            <a:r>
              <a:rPr spc="-5" dirty="0" smtClean="0">
                <a:latin typeface="Courier New"/>
                <a:cs typeface="Courier New"/>
              </a:rPr>
              <a:t>k</a:t>
            </a:r>
            <a:r>
              <a:rPr spc="-15" dirty="0" smtClean="0">
                <a:latin typeface="Courier New"/>
                <a:cs typeface="Courier New"/>
              </a:rPr>
              <a:t>n</a:t>
            </a:r>
            <a:r>
              <a:rPr spc="0" dirty="0" smtClean="0">
                <a:latin typeface="Courier New"/>
                <a:cs typeface="Courier New"/>
              </a:rPr>
              <a:t>o</a:t>
            </a:r>
            <a:r>
              <a:rPr spc="-5" dirty="0" smtClean="0">
                <a:latin typeface="Courier New"/>
                <a:cs typeface="Courier New"/>
              </a:rPr>
              <a:t>c</a:t>
            </a:r>
            <a:r>
              <a:rPr spc="0" dirty="0" smtClean="0">
                <a:latin typeface="Courier New"/>
                <a:cs typeface="Courier New"/>
              </a:rPr>
              <a:t>k</a:t>
            </a:r>
            <a:r>
              <a:rPr spc="-20" dirty="0" smtClean="0">
                <a:latin typeface="Courier New"/>
                <a:cs typeface="Courier New"/>
              </a:rPr>
              <a:t>~</a:t>
            </a:r>
            <a:r>
              <a:rPr spc="0" dirty="0" smtClean="0">
                <a:latin typeface="Courier New"/>
                <a:cs typeface="Courier New"/>
              </a:rPr>
              <a:t>')</a:t>
            </a:r>
            <a:r>
              <a:rPr spc="-20" dirty="0" smtClean="0">
                <a:latin typeface="Courier New"/>
                <a:cs typeface="Courier New"/>
              </a:rPr>
              <a:t> </a:t>
            </a:r>
            <a:r>
              <a:rPr spc="0" dirty="0" smtClean="0">
                <a:latin typeface="Courier New"/>
                <a:cs typeface="Courier New"/>
              </a:rPr>
              <a:t>&lt;</a:t>
            </a:r>
            <a:r>
              <a:rPr spc="-5" dirty="0" smtClean="0">
                <a:latin typeface="Courier New"/>
                <a:cs typeface="Courier New"/>
              </a:rPr>
              <a:t>c</a:t>
            </a:r>
            <a:r>
              <a:rPr spc="0" dirty="0" smtClean="0">
                <a:latin typeface="Courier New"/>
                <a:cs typeface="Courier New"/>
              </a:rPr>
              <a:t>l</a:t>
            </a:r>
            <a:r>
              <a:rPr spc="-5" dirty="0" smtClean="0">
                <a:latin typeface="Courier New"/>
                <a:cs typeface="Courier New"/>
              </a:rPr>
              <a:t>a</a:t>
            </a:r>
            <a:r>
              <a:rPr spc="0" dirty="0" smtClean="0">
                <a:latin typeface="Courier New"/>
                <a:cs typeface="Courier New"/>
              </a:rPr>
              <a:t>ss</a:t>
            </a:r>
            <a:r>
              <a:rPr spc="-20" dirty="0" smtClean="0">
                <a:latin typeface="Courier New"/>
                <a:cs typeface="Courier New"/>
              </a:rPr>
              <a:t> </a:t>
            </a:r>
            <a:r>
              <a:rPr spc="0" dirty="0" smtClean="0">
                <a:latin typeface="Courier New"/>
                <a:cs typeface="Courier New"/>
              </a:rPr>
              <a:t>'</a:t>
            </a:r>
            <a:r>
              <a:rPr spc="-5" dirty="0" smtClean="0">
                <a:latin typeface="Courier New"/>
                <a:cs typeface="Courier New"/>
              </a:rPr>
              <a:t>t</a:t>
            </a:r>
            <a:r>
              <a:rPr spc="0" dirty="0" smtClean="0">
                <a:latin typeface="Courier New"/>
                <a:cs typeface="Courier New"/>
              </a:rPr>
              <a:t>u</a:t>
            </a:r>
            <a:r>
              <a:rPr spc="-20" dirty="0" smtClean="0">
                <a:latin typeface="Courier New"/>
                <a:cs typeface="Courier New"/>
              </a:rPr>
              <a:t>p</a:t>
            </a:r>
            <a:r>
              <a:rPr spc="0" dirty="0" smtClean="0">
                <a:latin typeface="Courier New"/>
                <a:cs typeface="Courier New"/>
              </a:rPr>
              <a:t>l</a:t>
            </a:r>
            <a:r>
              <a:rPr spc="-5" dirty="0" smtClean="0">
                <a:latin typeface="Courier New"/>
                <a:cs typeface="Courier New"/>
              </a:rPr>
              <a:t>e</a:t>
            </a:r>
            <a:r>
              <a:rPr spc="-15" dirty="0" smtClean="0">
                <a:latin typeface="Courier New"/>
                <a:cs typeface="Courier New"/>
              </a:rPr>
              <a:t>'</a:t>
            </a:r>
            <a:r>
              <a:rPr spc="0" dirty="0" smtClean="0"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3348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4499992" y="3717032"/>
            <a:ext cx="2454043" cy="2287590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>
            <a:off x="2051720" y="3645024"/>
            <a:ext cx="2454043" cy="2287590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rgbClr val="00D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"/>
          <p:cNvSpPr>
            <a:spLocks/>
          </p:cNvSpPr>
          <p:nvPr/>
        </p:nvSpPr>
        <p:spPr bwMode="auto">
          <a:xfrm>
            <a:off x="4499992" y="1412776"/>
            <a:ext cx="2454043" cy="2282619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2051720" y="1412776"/>
            <a:ext cx="2454043" cy="2282619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>
            <a:off x="3694569" y="2924944"/>
            <a:ext cx="805423" cy="768033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4499992" y="2924944"/>
            <a:ext cx="792088" cy="768033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8"/>
          <p:cNvSpPr>
            <a:spLocks/>
          </p:cNvSpPr>
          <p:nvPr/>
        </p:nvSpPr>
        <p:spPr bwMode="auto">
          <a:xfrm>
            <a:off x="3694569" y="3717032"/>
            <a:ext cx="805423" cy="792088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9"/>
          <p:cNvSpPr>
            <a:spLocks/>
          </p:cNvSpPr>
          <p:nvPr/>
        </p:nvSpPr>
        <p:spPr bwMode="auto">
          <a:xfrm>
            <a:off x="4499992" y="3717032"/>
            <a:ext cx="792088" cy="792088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39952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56421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84065" y="3841303"/>
            <a:ext cx="1719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44008" y="3861048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2411760" y="2204864"/>
            <a:ext cx="1555144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函数的声明与调用</a:t>
            </a:r>
            <a:endParaRPr lang="zh-CN" altLang="en-US" sz="2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4788024" y="2132856"/>
            <a:ext cx="1800200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参数传递与返回值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7"/>
          <p:cNvSpPr txBox="1"/>
          <p:nvPr/>
        </p:nvSpPr>
        <p:spPr>
          <a:xfrm>
            <a:off x="205172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457200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函数的递归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6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变量的作用域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774" y="2828548"/>
            <a:ext cx="8648740" cy="19442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14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全局变量指在函数之外定义的变量，一般没有缩进，在程序执行全过程有效</a:t>
            </a:r>
            <a:r>
              <a:rPr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342900" indent="-342900">
              <a:lnSpc>
                <a:spcPts val="1400"/>
              </a:lnSpc>
              <a:spcBef>
                <a:spcPts val="42"/>
              </a:spcBef>
              <a:buFont typeface="Arial" panose="020B0604020202020204" pitchFamily="34" charset="0"/>
              <a:buChar char="•"/>
            </a:pPr>
            <a:endParaRPr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局部变量指在函数内部使用的变量，仅在函数内部有效，当函数退出时变量将不存在</a:t>
            </a:r>
            <a:r>
              <a:rPr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48" y="1124744"/>
            <a:ext cx="8048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中变量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的作用域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可被访问的范围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定义在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函数内部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的变量拥有一个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局部作用域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定义在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函数外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的拥有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全局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作用域；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540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元组</a:t>
            </a:r>
            <a:r>
              <a:rPr lang="en-US" altLang="zh-CN" dirty="0" smtClean="0">
                <a:ea typeface="宋体" charset="-122"/>
              </a:rPr>
              <a:t>tuple()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96752"/>
            <a:ext cx="4032448" cy="44439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412776"/>
            <a:ext cx="445549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变量的作用域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5373216"/>
            <a:ext cx="70567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50100"/>
              </a:lnSpc>
            </a:pPr>
            <a:r>
              <a:rPr lang="zh-CN" altLang="en-US" sz="2200" spc="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注：</a:t>
            </a:r>
            <a:r>
              <a:rPr lang="zh-CN" altLang="en-US" sz="2200" spc="6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当</a:t>
            </a:r>
            <a:r>
              <a:rPr lang="zh-CN" altLang="en-US" sz="22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函数</a:t>
            </a:r>
            <a:r>
              <a:rPr lang="zh-CN" altLang="en-US" sz="2200" spc="6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执行完退</a:t>
            </a:r>
            <a:r>
              <a:rPr lang="zh-CN" altLang="en-US" sz="22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出</a:t>
            </a:r>
            <a:r>
              <a:rPr lang="zh-CN" altLang="en-US" sz="2200" spc="10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后</a:t>
            </a:r>
            <a:r>
              <a:rPr lang="zh-CN" altLang="en-US" sz="2200" spc="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，</a:t>
            </a:r>
            <a:r>
              <a:rPr lang="zh-CN" altLang="en-US" sz="2200" spc="6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其</a:t>
            </a:r>
            <a:r>
              <a:rPr lang="zh-CN" altLang="en-US" sz="22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内部</a:t>
            </a:r>
            <a:r>
              <a:rPr lang="zh-CN" altLang="en-US" sz="2200" spc="6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变量将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/>
                <a:cs typeface="Microsoft JhengHei"/>
              </a:rPr>
              <a:t>被 释放。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136650"/>
            <a:ext cx="12953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buClr>
                <a:schemeClr val="tx2"/>
              </a:buClr>
              <a:defRPr sz="26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79512" y="450912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34" y="4522387"/>
            <a:ext cx="3658479" cy="72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23" y="1175437"/>
            <a:ext cx="6246405" cy="304565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868144" y="1136650"/>
            <a:ext cx="2551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5_var_</a:t>
            </a:r>
            <a:r>
              <a:rPr lang="zh-CN" altLang="en-US" dirty="0" smtClean="0">
                <a:solidFill>
                  <a:srgbClr val="C00000"/>
                </a:solidFill>
              </a:rPr>
              <a:t>scope</a:t>
            </a:r>
            <a:r>
              <a:rPr lang="en-US" altLang="zh-CN" dirty="0" smtClean="0">
                <a:solidFill>
                  <a:srgbClr val="C00000"/>
                </a:solidFill>
              </a:rPr>
              <a:t>_1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1618574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smtClean="0">
                <a:latin typeface="Microsoft JhengHei"/>
                <a:cs typeface="Microsoft JhengHei"/>
              </a:rPr>
              <a:t>变量的返回值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8" y="1124744"/>
            <a:ext cx="7982584" cy="927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23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2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如果希望</a:t>
            </a:r>
            <a:r>
              <a:rPr lang="en-US" sz="2400" spc="3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my_sum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(</a:t>
            </a:r>
            <a:r>
              <a:rPr sz="2400" spc="2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)</a:t>
            </a:r>
            <a:r>
              <a:rPr sz="2400" spc="2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函数将</a:t>
            </a:r>
            <a:r>
              <a:rPr lang="en-US" sz="2400" spc="14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total</a:t>
            </a:r>
            <a:r>
              <a:rPr sz="2400" spc="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当作</a:t>
            </a:r>
            <a:r>
              <a:rPr sz="2400" spc="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全</a:t>
            </a:r>
            <a:r>
              <a:rPr sz="2400" spc="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局变</a:t>
            </a:r>
            <a:r>
              <a:rPr sz="2400" spc="3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量</a:t>
            </a:r>
            <a:r>
              <a:rPr sz="2400" spc="2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</a:t>
            </a:r>
            <a:r>
              <a:rPr sz="2400" spc="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需</a:t>
            </a:r>
            <a:r>
              <a:rPr sz="2400" spc="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要在变</a:t>
            </a:r>
            <a:r>
              <a:rPr sz="2400" spc="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量</a:t>
            </a:r>
            <a:r>
              <a:rPr lang="en-US" sz="2400" spc="16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total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使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用前显式声明该变量为全局变量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6444296" cy="3600400"/>
          </a:xfrm>
          <a:prstGeom prst="rect">
            <a:avLst/>
          </a:prstGeom>
        </p:spPr>
      </p:pic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827584" y="5661248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517232"/>
            <a:ext cx="3113726" cy="7920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28184" y="2132856"/>
            <a:ext cx="2551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5_var_</a:t>
            </a:r>
            <a:r>
              <a:rPr lang="zh-CN" altLang="en-US" dirty="0" smtClean="0">
                <a:solidFill>
                  <a:srgbClr val="C00000"/>
                </a:solidFill>
              </a:rPr>
              <a:t>scope</a:t>
            </a:r>
            <a:r>
              <a:rPr lang="en-US" altLang="zh-CN" dirty="0" smtClean="0">
                <a:solidFill>
                  <a:srgbClr val="C00000"/>
                </a:solidFill>
              </a:rPr>
              <a:t>_2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69498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4499992" y="3717032"/>
            <a:ext cx="2454043" cy="2287590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>
            <a:off x="2051720" y="3645024"/>
            <a:ext cx="2454043" cy="2287590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rgbClr val="00D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"/>
          <p:cNvSpPr>
            <a:spLocks/>
          </p:cNvSpPr>
          <p:nvPr/>
        </p:nvSpPr>
        <p:spPr bwMode="auto">
          <a:xfrm>
            <a:off x="4499992" y="1412776"/>
            <a:ext cx="2454043" cy="2282619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2051720" y="1412776"/>
            <a:ext cx="2454043" cy="2282619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>
            <a:off x="3694569" y="2924944"/>
            <a:ext cx="805423" cy="768033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4499992" y="2924944"/>
            <a:ext cx="792088" cy="768033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8"/>
          <p:cNvSpPr>
            <a:spLocks/>
          </p:cNvSpPr>
          <p:nvPr/>
        </p:nvSpPr>
        <p:spPr bwMode="auto">
          <a:xfrm>
            <a:off x="3694569" y="3717032"/>
            <a:ext cx="805423" cy="792088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9"/>
          <p:cNvSpPr>
            <a:spLocks/>
          </p:cNvSpPr>
          <p:nvPr/>
        </p:nvSpPr>
        <p:spPr bwMode="auto">
          <a:xfrm>
            <a:off x="4499992" y="3717032"/>
            <a:ext cx="792088" cy="792088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39952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56421" y="3284984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84065" y="3841303"/>
            <a:ext cx="1719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44008" y="3861048"/>
            <a:ext cx="2036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2411760" y="2204864"/>
            <a:ext cx="1555144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函数的声明与调用</a:t>
            </a:r>
            <a:endParaRPr lang="zh-CN" altLang="en-US" sz="2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4788024" y="2132856"/>
            <a:ext cx="1800200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参数传递与返回值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7"/>
          <p:cNvSpPr txBox="1"/>
          <p:nvPr/>
        </p:nvSpPr>
        <p:spPr>
          <a:xfrm>
            <a:off x="205172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4572000" y="4581128"/>
            <a:ext cx="237626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函数的递归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7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smtClean="0">
                <a:latin typeface="Microsoft JhengHei"/>
                <a:cs typeface="Microsoft JhengHei"/>
              </a:rPr>
              <a:t>递归的定义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174" y="1155462"/>
            <a:ext cx="8280282" cy="1625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400" dirty="0" err="1" smtClean="0">
                <a:latin typeface="Microsoft JhengHei"/>
                <a:cs typeface="Microsoft JhengHei"/>
              </a:rPr>
              <a:t>数学上有个经典的递归例子叫阶乘，阶乘通常定义为</a:t>
            </a:r>
            <a:r>
              <a:rPr sz="2400" dirty="0" smtClean="0">
                <a:latin typeface="Microsoft JhengHei"/>
                <a:cs typeface="Microsoft JhengHei"/>
              </a:rPr>
              <a:t>：</a:t>
            </a:r>
            <a:endParaRPr sz="1000" dirty="0"/>
          </a:p>
          <a:p>
            <a:pPr marL="17430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750" i="1" spc="-35" dirty="0" smtClean="0">
                <a:latin typeface="Times New Roman"/>
                <a:cs typeface="Times New Roman"/>
              </a:rPr>
              <a:t>n</a:t>
            </a:r>
            <a:r>
              <a:rPr sz="2750" spc="175" dirty="0" smtClean="0">
                <a:latin typeface="Times New Roman"/>
                <a:cs typeface="Times New Roman"/>
              </a:rPr>
              <a:t>!</a:t>
            </a:r>
            <a:r>
              <a:rPr sz="2750" spc="270" dirty="0" smtClean="0">
                <a:latin typeface="Symbol"/>
                <a:cs typeface="Symbol"/>
              </a:rPr>
              <a:t></a:t>
            </a:r>
            <a:r>
              <a:rPr sz="2750" spc="-70" dirty="0" smtClean="0">
                <a:latin typeface="Times New Roman"/>
                <a:cs typeface="Times New Roman"/>
              </a:rPr>
              <a:t> </a:t>
            </a:r>
            <a:r>
              <a:rPr sz="2750" i="1" spc="200" dirty="0" smtClean="0">
                <a:latin typeface="Times New Roman"/>
                <a:cs typeface="Times New Roman"/>
              </a:rPr>
              <a:t>n</a:t>
            </a:r>
            <a:r>
              <a:rPr sz="2750" spc="180" dirty="0" smtClean="0">
                <a:latin typeface="Times New Roman"/>
                <a:cs typeface="Times New Roman"/>
              </a:rPr>
              <a:t>(</a:t>
            </a:r>
            <a:r>
              <a:rPr sz="2750" i="1" spc="245" dirty="0" smtClean="0">
                <a:latin typeface="Times New Roman"/>
                <a:cs typeface="Times New Roman"/>
              </a:rPr>
              <a:t>n</a:t>
            </a:r>
            <a:r>
              <a:rPr sz="2750" i="1" spc="-245" dirty="0" smtClean="0">
                <a:latin typeface="Times New Roman"/>
                <a:cs typeface="Times New Roman"/>
              </a:rPr>
              <a:t> </a:t>
            </a:r>
            <a:r>
              <a:rPr sz="2750" spc="360" dirty="0" smtClean="0">
                <a:latin typeface="Symbol"/>
                <a:cs typeface="Symbol"/>
              </a:rPr>
              <a:t></a:t>
            </a:r>
            <a:r>
              <a:rPr sz="2750" spc="-85" dirty="0" smtClean="0">
                <a:latin typeface="Times New Roman"/>
                <a:cs typeface="Times New Roman"/>
              </a:rPr>
              <a:t>1</a:t>
            </a:r>
            <a:r>
              <a:rPr sz="2750" spc="100" dirty="0" smtClean="0">
                <a:latin typeface="Times New Roman"/>
                <a:cs typeface="Times New Roman"/>
              </a:rPr>
              <a:t>)</a:t>
            </a:r>
            <a:r>
              <a:rPr sz="2750" spc="165" dirty="0" smtClean="0">
                <a:latin typeface="Times New Roman"/>
                <a:cs typeface="Times New Roman"/>
              </a:rPr>
              <a:t>(</a:t>
            </a:r>
            <a:r>
              <a:rPr sz="2750" i="1" spc="245" dirty="0" smtClean="0">
                <a:latin typeface="Times New Roman"/>
                <a:cs typeface="Times New Roman"/>
              </a:rPr>
              <a:t>n</a:t>
            </a:r>
            <a:r>
              <a:rPr sz="2750" i="1" spc="-245" dirty="0" smtClean="0">
                <a:latin typeface="Times New Roman"/>
                <a:cs typeface="Times New Roman"/>
              </a:rPr>
              <a:t> </a:t>
            </a:r>
            <a:r>
              <a:rPr sz="2750" spc="270" dirty="0" smtClean="0">
                <a:latin typeface="Symbol"/>
                <a:cs typeface="Symbol"/>
              </a:rPr>
              <a:t></a:t>
            </a:r>
            <a:r>
              <a:rPr sz="2750" spc="-260" dirty="0" smtClean="0">
                <a:latin typeface="Times New Roman"/>
                <a:cs typeface="Times New Roman"/>
              </a:rPr>
              <a:t> </a:t>
            </a:r>
            <a:r>
              <a:rPr sz="2750" spc="150" dirty="0" smtClean="0">
                <a:latin typeface="Times New Roman"/>
                <a:cs typeface="Times New Roman"/>
              </a:rPr>
              <a:t>2</a:t>
            </a:r>
            <a:r>
              <a:rPr sz="2750" spc="100" dirty="0" smtClean="0">
                <a:latin typeface="Times New Roman"/>
                <a:cs typeface="Times New Roman"/>
              </a:rPr>
              <a:t>)</a:t>
            </a:r>
            <a:r>
              <a:rPr sz="2750" spc="75" dirty="0" smtClean="0">
                <a:latin typeface="Times New Roman"/>
                <a:cs typeface="Times New Roman"/>
              </a:rPr>
              <a:t>...</a:t>
            </a:r>
            <a:r>
              <a:rPr sz="2750" spc="-125" dirty="0" smtClean="0">
                <a:latin typeface="Times New Roman"/>
                <a:cs typeface="Times New Roman"/>
              </a:rPr>
              <a:t>(1</a:t>
            </a:r>
            <a:r>
              <a:rPr sz="2750" spc="160" dirty="0" smtClean="0">
                <a:latin typeface="Times New Roman"/>
                <a:cs typeface="Times New Roman"/>
              </a:rPr>
              <a:t>)</a:t>
            </a:r>
            <a:endParaRPr sz="1000" dirty="0"/>
          </a:p>
          <a:p>
            <a: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endParaRPr sz="1400" dirty="0"/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400" dirty="0" smtClean="0">
                <a:latin typeface="Microsoft JhengHei"/>
                <a:cs typeface="Microsoft JhengHei"/>
              </a:rPr>
              <a:t>这个关系给出了另一种方式表达阶乘的方式：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2179" y="3212976"/>
            <a:ext cx="347980" cy="459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spc="-390" baseline="-3968" dirty="0" smtClean="0">
                <a:latin typeface="Symbol"/>
                <a:cs typeface="Symbol"/>
              </a:rPr>
              <a:t></a:t>
            </a:r>
            <a:r>
              <a:rPr sz="2800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3589" y="3212976"/>
            <a:ext cx="72834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latin typeface="Times New Roman"/>
                <a:cs typeface="Times New Roman"/>
              </a:rPr>
              <a:t>n</a:t>
            </a:r>
            <a:r>
              <a:rPr sz="2800" i="1" spc="-9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</a:t>
            </a:r>
            <a:r>
              <a:rPr sz="2800" spc="-14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9" y="3475019"/>
            <a:ext cx="825500" cy="494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100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!</a:t>
            </a:r>
            <a:r>
              <a:rPr sz="2800" spc="-39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</a:t>
            </a:r>
            <a:r>
              <a:rPr sz="2800" spc="-95" dirty="0" smtClean="0">
                <a:latin typeface="Times New Roman"/>
                <a:cs typeface="Times New Roman"/>
              </a:rPr>
              <a:t> </a:t>
            </a:r>
            <a:r>
              <a:rPr sz="4200" spc="0" baseline="-9920" dirty="0" smtClean="0">
                <a:latin typeface="Symbol"/>
                <a:cs typeface="Symbol"/>
              </a:rPr>
              <a:t></a:t>
            </a:r>
            <a:endParaRPr sz="4200" baseline="-992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2179" y="3747864"/>
            <a:ext cx="2726690" cy="516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spc="67" baseline="-12896" dirty="0" smtClean="0">
                <a:latin typeface="Symbol"/>
                <a:cs typeface="Symbol"/>
              </a:rPr>
              <a:t></a:t>
            </a:r>
            <a:r>
              <a:rPr sz="2800" i="1" spc="10" dirty="0" smtClean="0">
                <a:latin typeface="Times New Roman"/>
                <a:cs typeface="Times New Roman"/>
              </a:rPr>
              <a:t>n</a:t>
            </a:r>
            <a:r>
              <a:rPr sz="2800" spc="50" dirty="0" smtClean="0"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latin typeface="Times New Roman"/>
                <a:cs typeface="Times New Roman"/>
              </a:rPr>
              <a:t>n</a:t>
            </a:r>
            <a:r>
              <a:rPr sz="2800" i="1" spc="-254" dirty="0" smtClean="0">
                <a:latin typeface="Times New Roman"/>
                <a:cs typeface="Times New Roman"/>
              </a:rPr>
              <a:t> </a:t>
            </a:r>
            <a:r>
              <a:rPr sz="2800" spc="130" dirty="0" smtClean="0">
                <a:latin typeface="Symbol"/>
                <a:cs typeface="Symbol"/>
              </a:rPr>
              <a:t></a:t>
            </a:r>
            <a:r>
              <a:rPr sz="2800" spc="-245" dirty="0" smtClean="0">
                <a:latin typeface="Times New Roman"/>
                <a:cs typeface="Times New Roman"/>
              </a:rPr>
              <a:t>1</a:t>
            </a:r>
            <a:r>
              <a:rPr sz="2800" spc="90" dirty="0" smtClean="0">
                <a:latin typeface="Times New Roman"/>
                <a:cs typeface="Times New Roman"/>
              </a:rPr>
              <a:t>)</a:t>
            </a:r>
            <a:r>
              <a:rPr sz="2800" spc="10" dirty="0" smtClean="0">
                <a:latin typeface="Times New Roman"/>
                <a:cs typeface="Times New Roman"/>
              </a:rPr>
              <a:t>!</a:t>
            </a:r>
            <a:r>
              <a:rPr sz="2800" i="1" spc="-30" dirty="0" smtClean="0">
                <a:latin typeface="Times New Roman"/>
                <a:cs typeface="Times New Roman"/>
              </a:rPr>
              <a:t>o</a:t>
            </a:r>
            <a:r>
              <a:rPr sz="2800" i="1" spc="0" dirty="0" smtClean="0">
                <a:latin typeface="Times New Roman"/>
                <a:cs typeface="Times New Roman"/>
              </a:rPr>
              <a:t>t</a:t>
            </a:r>
            <a:r>
              <a:rPr sz="2800" i="1" spc="-40" dirty="0" smtClean="0">
                <a:latin typeface="Times New Roman"/>
                <a:cs typeface="Times New Roman"/>
              </a:rPr>
              <a:t>h</a:t>
            </a:r>
            <a:r>
              <a:rPr sz="2800" i="1" spc="-45" dirty="0" smtClean="0">
                <a:latin typeface="Times New Roman"/>
                <a:cs typeface="Times New Roman"/>
              </a:rPr>
              <a:t>e</a:t>
            </a:r>
            <a:r>
              <a:rPr sz="2800" i="1" spc="-20" dirty="0" smtClean="0">
                <a:latin typeface="Times New Roman"/>
                <a:cs typeface="Times New Roman"/>
              </a:rPr>
              <a:t>r</a:t>
            </a:r>
            <a:r>
              <a:rPr sz="2800" i="1" spc="-30" dirty="0" smtClean="0">
                <a:latin typeface="Times New Roman"/>
                <a:cs typeface="Times New Roman"/>
              </a:rPr>
              <a:t>w</a:t>
            </a:r>
            <a:r>
              <a:rPr sz="2800" i="1" spc="0" dirty="0" smtClean="0">
                <a:latin typeface="Times New Roman"/>
                <a:cs typeface="Times New Roman"/>
              </a:rPr>
              <a:t>i</a:t>
            </a:r>
            <a:r>
              <a:rPr sz="2800" i="1" spc="-30" dirty="0" smtClean="0">
                <a:latin typeface="Times New Roman"/>
                <a:cs typeface="Times New Roman"/>
              </a:rPr>
              <a:t>s</a:t>
            </a:r>
            <a:r>
              <a:rPr sz="2800" i="1" spc="0" dirty="0" smtClean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6228" y="4293096"/>
            <a:ext cx="860424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程序设计中的递归定义：自调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用函数，可以在函数体内直接或者间接地自己调用自己，即函数的嵌套调用是函数本身；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递归函数不能无限递归，否则会耗尽内存；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一般在递归函数中，需要设置终止条件；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711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4478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非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函数实现</a:t>
            </a:r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阶乘问题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720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阶乘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无函数代码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5_fac_no_fun.py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708920"/>
            <a:ext cx="6711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n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(input(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'please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enter the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:'))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total = 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for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in range(1,n+1):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	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total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= total *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result = 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total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print('{0}! = {1}'.format(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n,result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1772816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altLang="zh-CN" sz="2800" i="1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2800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pt-BR" altLang="zh-CN" sz="2800" i="1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2800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t-BR" altLang="zh-CN" sz="2800" i="1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pt-BR" altLang="zh-CN" sz="2800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-1)(</a:t>
            </a:r>
            <a:r>
              <a:rPr lang="pt-BR" altLang="zh-CN" sz="2800" i="1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pt-BR" altLang="zh-CN" sz="2800" kern="100" dirty="0">
                <a:solidFill>
                  <a:srgbClr val="C00000"/>
                </a:solidFill>
                <a:latin typeface="Calisto MT" panose="02040603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- 2)...(1)</a:t>
            </a:r>
            <a:endParaRPr lang="zh-CN" altLang="zh-CN" sz="2800" kern="100" dirty="0">
              <a:solidFill>
                <a:srgbClr val="C00000"/>
              </a:solidFill>
              <a:latin typeface="Calisto MT" panose="02040603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4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4478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非递归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函数解决</a:t>
            </a:r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阶乘问题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761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阶乘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带参数的函数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5_fac_use_fun.py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628800"/>
            <a:ext cx="5256584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factorial(n):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if n ==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total = 1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for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in range(2,n+1):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total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total *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total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(input(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'please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enter the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:'))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 = 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factorial(n)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print('{0}! = {1}'.format(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n,result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2996952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altLang="zh-CN" sz="2800" i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2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pt-BR" altLang="zh-CN" sz="2800" i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2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t-BR" altLang="zh-CN" sz="2800" i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pt-BR" altLang="zh-CN" sz="2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-1)(</a:t>
            </a:r>
            <a:r>
              <a:rPr lang="pt-BR" altLang="zh-CN" sz="2800" i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pt-BR" altLang="zh-CN" sz="2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- 2)...(1)</a:t>
            </a:r>
            <a:endParaRPr lang="zh-CN" altLang="zh-CN" sz="2800" kern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78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递归函数解决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阶乘问题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04800" y="486916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60975"/>
            <a:ext cx="5400000" cy="3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32661" y="2339006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求阶乘：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62131" y="6153090"/>
            <a:ext cx="2037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5_fac_recurse.py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880" y="2060848"/>
            <a:ext cx="5990527" cy="2632201"/>
          </a:xfrm>
          <a:prstGeom prst="rect">
            <a:avLst/>
          </a:prstGeom>
        </p:spPr>
      </p:pic>
      <p:sp>
        <p:nvSpPr>
          <p:cNvPr id="15" name="object 5"/>
          <p:cNvSpPr txBox="1"/>
          <p:nvPr/>
        </p:nvSpPr>
        <p:spPr>
          <a:xfrm>
            <a:off x="6059276" y="2411467"/>
            <a:ext cx="347980" cy="459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spc="-390" baseline="-3968" dirty="0" smtClean="0">
                <a:latin typeface="Symbol"/>
                <a:cs typeface="Symbol"/>
              </a:rPr>
              <a:t></a:t>
            </a:r>
            <a:r>
              <a:rPr sz="2800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7730686" y="2411467"/>
            <a:ext cx="72834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latin typeface="Times New Roman"/>
                <a:cs typeface="Times New Roman"/>
              </a:rPr>
              <a:t>n</a:t>
            </a:r>
            <a:r>
              <a:rPr sz="2800" i="1" spc="-9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</a:t>
            </a:r>
            <a:r>
              <a:rPr sz="2800" spc="-14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5436096" y="2673510"/>
            <a:ext cx="825500" cy="494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100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!</a:t>
            </a:r>
            <a:r>
              <a:rPr sz="2800" spc="-39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</a:t>
            </a:r>
            <a:r>
              <a:rPr sz="2800" spc="-95" dirty="0" smtClean="0">
                <a:latin typeface="Times New Roman"/>
                <a:cs typeface="Times New Roman"/>
              </a:rPr>
              <a:t> </a:t>
            </a:r>
            <a:r>
              <a:rPr sz="4200" spc="0" baseline="-9920" dirty="0" smtClean="0">
                <a:latin typeface="Symbol"/>
                <a:cs typeface="Symbol"/>
              </a:rPr>
              <a:t></a:t>
            </a:r>
            <a:endParaRPr sz="4200" baseline="-9920">
              <a:latin typeface="Symbol"/>
              <a:cs typeface="Symbol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6059276" y="2946355"/>
            <a:ext cx="2726690" cy="516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spc="67" baseline="-12896" dirty="0" smtClean="0">
                <a:latin typeface="Symbol"/>
                <a:cs typeface="Symbol"/>
              </a:rPr>
              <a:t></a:t>
            </a:r>
            <a:r>
              <a:rPr sz="2800" i="1" spc="10" dirty="0" smtClean="0">
                <a:latin typeface="Times New Roman"/>
                <a:cs typeface="Times New Roman"/>
              </a:rPr>
              <a:t>n</a:t>
            </a:r>
            <a:r>
              <a:rPr sz="2800" spc="50" dirty="0" smtClean="0"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latin typeface="Times New Roman"/>
                <a:cs typeface="Times New Roman"/>
              </a:rPr>
              <a:t>n</a:t>
            </a:r>
            <a:r>
              <a:rPr sz="2800" i="1" spc="-254" dirty="0" smtClean="0">
                <a:latin typeface="Times New Roman"/>
                <a:cs typeface="Times New Roman"/>
              </a:rPr>
              <a:t> </a:t>
            </a:r>
            <a:r>
              <a:rPr sz="2800" spc="130" dirty="0" smtClean="0">
                <a:latin typeface="Symbol"/>
                <a:cs typeface="Symbol"/>
              </a:rPr>
              <a:t></a:t>
            </a:r>
            <a:r>
              <a:rPr sz="2800" spc="-245" dirty="0" smtClean="0">
                <a:latin typeface="Times New Roman"/>
                <a:cs typeface="Times New Roman"/>
              </a:rPr>
              <a:t>1</a:t>
            </a:r>
            <a:r>
              <a:rPr sz="2800" spc="90" dirty="0" smtClean="0">
                <a:latin typeface="Times New Roman"/>
                <a:cs typeface="Times New Roman"/>
              </a:rPr>
              <a:t>)</a:t>
            </a:r>
            <a:r>
              <a:rPr sz="2800" spc="10" dirty="0" smtClean="0">
                <a:latin typeface="Times New Roman"/>
                <a:cs typeface="Times New Roman"/>
              </a:rPr>
              <a:t>!</a:t>
            </a:r>
            <a:r>
              <a:rPr sz="2800" i="1" spc="-30" dirty="0" smtClean="0">
                <a:latin typeface="Times New Roman"/>
                <a:cs typeface="Times New Roman"/>
              </a:rPr>
              <a:t>o</a:t>
            </a:r>
            <a:r>
              <a:rPr sz="2800" i="1" spc="0" dirty="0" smtClean="0">
                <a:latin typeface="Times New Roman"/>
                <a:cs typeface="Times New Roman"/>
              </a:rPr>
              <a:t>t</a:t>
            </a:r>
            <a:r>
              <a:rPr sz="2800" i="1" spc="-40" dirty="0" smtClean="0">
                <a:latin typeface="Times New Roman"/>
                <a:cs typeface="Times New Roman"/>
              </a:rPr>
              <a:t>h</a:t>
            </a:r>
            <a:r>
              <a:rPr sz="2800" i="1" spc="-45" dirty="0" smtClean="0">
                <a:latin typeface="Times New Roman"/>
                <a:cs typeface="Times New Roman"/>
              </a:rPr>
              <a:t>e</a:t>
            </a:r>
            <a:r>
              <a:rPr sz="2800" i="1" spc="-20" dirty="0" smtClean="0">
                <a:latin typeface="Times New Roman"/>
                <a:cs typeface="Times New Roman"/>
              </a:rPr>
              <a:t>r</a:t>
            </a:r>
            <a:r>
              <a:rPr sz="2800" i="1" spc="-30" dirty="0" smtClean="0">
                <a:latin typeface="Times New Roman"/>
                <a:cs typeface="Times New Roman"/>
              </a:rPr>
              <a:t>w</a:t>
            </a:r>
            <a:r>
              <a:rPr sz="2800" i="1" spc="0" dirty="0" smtClean="0">
                <a:latin typeface="Times New Roman"/>
                <a:cs typeface="Times New Roman"/>
              </a:rPr>
              <a:t>i</a:t>
            </a:r>
            <a:r>
              <a:rPr sz="2800" i="1" spc="-30" dirty="0" smtClean="0">
                <a:latin typeface="Times New Roman"/>
                <a:cs typeface="Times New Roman"/>
              </a:rPr>
              <a:t>s</a:t>
            </a:r>
            <a:r>
              <a:rPr sz="2800" i="1" spc="0" dirty="0" smtClean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197492" y="1315856"/>
            <a:ext cx="49068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递归函数求阶乘：</a:t>
            </a:r>
          </a:p>
        </p:txBody>
      </p:sp>
    </p:spTree>
    <p:extLst>
      <p:ext uri="{BB962C8B-B14F-4D97-AF65-F5344CB8AC3E}">
        <p14:creationId xmlns:p14="http://schemas.microsoft.com/office/powerpoint/2010/main" val="23908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smtClean="0">
                <a:latin typeface="Microsoft JhengHei"/>
                <a:cs typeface="Microsoft JhengHei"/>
              </a:rPr>
              <a:t>递归的使用方法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20" y="1268760"/>
            <a:ext cx="8568952" cy="4536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9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sz="4000" spc="-45" dirty="0" smtClean="0">
                <a:latin typeface="Microsoft JhengHei"/>
                <a:cs typeface="Microsoft JhengHei"/>
              </a:rPr>
              <a:t>递归的使用方法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980728"/>
            <a:ext cx="8740080" cy="50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sz="2400" b="1" spc="0" dirty="0" err="1" smtClean="0">
                <a:latin typeface="Microsoft JhengHei"/>
                <a:cs typeface="Microsoft JhengHei"/>
              </a:rPr>
              <a:t>字符串反转</a:t>
            </a:r>
            <a:r>
              <a:rPr lang="en-US" sz="2400" b="1" spc="0" dirty="0" smtClean="0">
                <a:latin typeface="Microsoft JhengHei"/>
                <a:cs typeface="Microsoft JhengHei"/>
              </a:rPr>
              <a:t>:</a:t>
            </a:r>
            <a:r>
              <a:rPr sz="2400" b="1" spc="0" dirty="0" smtClean="0">
                <a:latin typeface="Microsoft JhengHei"/>
                <a:cs typeface="Microsoft JhengHei"/>
              </a:rPr>
              <a:t> </a:t>
            </a:r>
            <a:r>
              <a:rPr sz="2400" spc="0" dirty="0" err="1" smtClean="0">
                <a:latin typeface="Microsoft JhengHei"/>
                <a:cs typeface="Microsoft JhengHei"/>
              </a:rPr>
              <a:t>对于用户输入的字符</a:t>
            </a:r>
            <a:r>
              <a:rPr sz="2400" spc="5" dirty="0" err="1" smtClean="0">
                <a:latin typeface="Microsoft JhengHei"/>
                <a:cs typeface="Microsoft JhengHei"/>
              </a:rPr>
              <a:t>串</a:t>
            </a:r>
            <a:r>
              <a:rPr sz="2400" spc="-95" dirty="0" err="1" smtClean="0">
                <a:latin typeface="Arial"/>
                <a:cs typeface="Arial"/>
              </a:rPr>
              <a:t>s</a:t>
            </a:r>
            <a:r>
              <a:rPr sz="2400" spc="0" dirty="0" err="1" smtClean="0">
                <a:latin typeface="Microsoft JhengHei"/>
                <a:cs typeface="Microsoft JhengHei"/>
              </a:rPr>
              <a:t>，输出反转后的字符串</a:t>
            </a:r>
            <a:r>
              <a:rPr sz="2400" spc="0" dirty="0" smtClean="0">
                <a:latin typeface="Microsoft JhengHei"/>
                <a:cs typeface="Microsoft JhengHei"/>
              </a:rPr>
              <a:t>。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042" y="1541194"/>
            <a:ext cx="739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JhengHei"/>
                <a:cs typeface="Microsoft JhengHei"/>
              </a:rPr>
              <a:t>解决这个问题的基本思想是把字符串看作一个递归对象。</a:t>
            </a:r>
            <a:endParaRPr lang="zh-CN" altLang="en-US" dirty="0"/>
          </a:p>
        </p:txBody>
      </p:sp>
      <p:sp>
        <p:nvSpPr>
          <p:cNvPr id="11" name="object 6"/>
          <p:cNvSpPr/>
          <p:nvPr/>
        </p:nvSpPr>
        <p:spPr>
          <a:xfrm>
            <a:off x="628264" y="2246820"/>
            <a:ext cx="4986020" cy="93344"/>
          </a:xfrm>
          <a:custGeom>
            <a:avLst/>
            <a:gdLst/>
            <a:ahLst/>
            <a:cxnLst/>
            <a:rect l="l" t="t" r="r" b="b"/>
            <a:pathLst>
              <a:path w="4986020" h="93345">
                <a:moveTo>
                  <a:pt x="0" y="93344"/>
                </a:moveTo>
                <a:lnTo>
                  <a:pt x="4986020" y="93344"/>
                </a:lnTo>
                <a:lnTo>
                  <a:pt x="4986020" y="0"/>
                </a:lnTo>
                <a:lnTo>
                  <a:pt x="0" y="0"/>
                </a:lnTo>
                <a:lnTo>
                  <a:pt x="0" y="93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628264" y="2838004"/>
            <a:ext cx="4986020" cy="121919"/>
          </a:xfrm>
          <a:custGeom>
            <a:avLst/>
            <a:gdLst/>
            <a:ahLst/>
            <a:cxnLst/>
            <a:rect l="l" t="t" r="r" b="b"/>
            <a:pathLst>
              <a:path w="4986020" h="121920">
                <a:moveTo>
                  <a:pt x="0" y="121919"/>
                </a:moveTo>
                <a:lnTo>
                  <a:pt x="4986020" y="121919"/>
                </a:lnTo>
                <a:lnTo>
                  <a:pt x="4986020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2"/>
          <p:cNvSpPr txBox="1"/>
          <p:nvPr/>
        </p:nvSpPr>
        <p:spPr>
          <a:xfrm>
            <a:off x="827584" y="2064642"/>
            <a:ext cx="6139618" cy="639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3055" indent="-300990">
              <a:lnSpc>
                <a:spcPct val="100000"/>
              </a:lnSpc>
              <a:buClr>
                <a:srgbClr val="7E7E7E"/>
              </a:buClr>
              <a:buFont typeface="Courier New"/>
              <a:buAutoNum type="arabicPlain"/>
              <a:tabLst>
                <a:tab pos="313055" algn="l"/>
              </a:tabLst>
            </a:pPr>
            <a:r>
              <a:rPr b="1" spc="-5" dirty="0" smtClean="0">
                <a:latin typeface="Courier New"/>
                <a:cs typeface="Courier New"/>
              </a:rPr>
              <a:t>de</a:t>
            </a:r>
            <a:r>
              <a:rPr b="1" spc="0" dirty="0" smtClean="0">
                <a:latin typeface="Courier New"/>
                <a:cs typeface="Courier New"/>
              </a:rPr>
              <a:t>f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e</a:t>
            </a:r>
            <a:r>
              <a:rPr b="1" spc="-15" dirty="0" smtClean="0">
                <a:latin typeface="Courier New"/>
                <a:cs typeface="Courier New"/>
              </a:rPr>
              <a:t>v</a:t>
            </a:r>
            <a:r>
              <a:rPr b="1" spc="0" dirty="0" smtClean="0">
                <a:latin typeface="Courier New"/>
                <a:cs typeface="Courier New"/>
              </a:rPr>
              <a:t>e</a:t>
            </a:r>
            <a:r>
              <a:rPr b="1" spc="-5" dirty="0" smtClean="0">
                <a:latin typeface="Courier New"/>
                <a:cs typeface="Courier New"/>
              </a:rPr>
              <a:t>r</a:t>
            </a:r>
            <a:r>
              <a:rPr b="1" spc="0" dirty="0" smtClean="0">
                <a:latin typeface="Courier New"/>
                <a:cs typeface="Courier New"/>
              </a:rPr>
              <a:t>s</a:t>
            </a:r>
            <a:r>
              <a:rPr b="1" spc="-20" dirty="0" smtClean="0">
                <a:latin typeface="Courier New"/>
                <a:cs typeface="Courier New"/>
              </a:rPr>
              <a:t>e</a:t>
            </a:r>
            <a:r>
              <a:rPr b="1" spc="0" dirty="0" smtClean="0">
                <a:latin typeface="Courier New"/>
                <a:cs typeface="Courier New"/>
              </a:rPr>
              <a:t>(</a:t>
            </a:r>
            <a:r>
              <a:rPr b="1" spc="-5" dirty="0" smtClean="0">
                <a:latin typeface="Courier New"/>
                <a:cs typeface="Courier New"/>
              </a:rPr>
              <a:t>s</a:t>
            </a:r>
            <a:r>
              <a:rPr b="1" spc="-15" dirty="0" smtClean="0">
                <a:latin typeface="Courier New"/>
                <a:cs typeface="Courier New"/>
              </a:rPr>
              <a:t>)</a:t>
            </a:r>
            <a:r>
              <a:rPr b="1" spc="0" dirty="0" smtClean="0">
                <a:latin typeface="Courier New"/>
                <a:cs typeface="Courier New"/>
              </a:rPr>
              <a:t>:</a:t>
            </a:r>
            <a:endParaRPr dirty="0">
              <a:latin typeface="Courier New"/>
              <a:cs typeface="Courier New"/>
            </a:endParaRPr>
          </a:p>
          <a:p>
            <a:pPr marL="646430" indent="-634365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Font typeface="Courier New"/>
              <a:buAutoNum type="arabicPlain"/>
              <a:tabLst>
                <a:tab pos="646430" algn="l"/>
              </a:tabLst>
            </a:pPr>
            <a:r>
              <a:rPr b="1" spc="-5" dirty="0" smtClean="0">
                <a:latin typeface="Courier New"/>
                <a:cs typeface="Courier New"/>
              </a:rPr>
              <a:t>retur</a:t>
            </a:r>
            <a:r>
              <a:rPr b="1" spc="0" dirty="0" smtClean="0">
                <a:latin typeface="Courier New"/>
                <a:cs typeface="Courier New"/>
              </a:rPr>
              <a:t>n</a:t>
            </a:r>
            <a:r>
              <a:rPr b="1" spc="-20" dirty="0" smtClean="0">
                <a:latin typeface="Courier New"/>
                <a:cs typeface="Courier New"/>
              </a:rPr>
              <a:t> 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e</a:t>
            </a:r>
            <a:r>
              <a:rPr b="1" spc="0" dirty="0" smtClean="0">
                <a:latin typeface="Courier New"/>
                <a:cs typeface="Courier New"/>
              </a:rPr>
              <a:t>v</a:t>
            </a:r>
            <a:r>
              <a:rPr b="1" spc="-20" dirty="0" smtClean="0">
                <a:latin typeface="Courier New"/>
                <a:cs typeface="Courier New"/>
              </a:rPr>
              <a:t>e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s</a:t>
            </a:r>
            <a:r>
              <a:rPr b="1" spc="-15" dirty="0" smtClean="0">
                <a:latin typeface="Courier New"/>
                <a:cs typeface="Courier New"/>
              </a:rPr>
              <a:t>e</a:t>
            </a:r>
            <a:r>
              <a:rPr b="1" spc="0" dirty="0" smtClean="0">
                <a:latin typeface="Courier New"/>
                <a:cs typeface="Courier New"/>
              </a:rPr>
              <a:t>(</a:t>
            </a:r>
            <a:r>
              <a:rPr b="1" spc="-5" dirty="0" smtClean="0">
                <a:latin typeface="Courier New"/>
                <a:cs typeface="Courier New"/>
              </a:rPr>
              <a:t>s[1:]</a:t>
            </a:r>
            <a:r>
              <a:rPr b="1" spc="0" dirty="0" smtClean="0">
                <a:latin typeface="Courier New"/>
                <a:cs typeface="Courier New"/>
              </a:rPr>
              <a:t>)</a:t>
            </a:r>
            <a:r>
              <a:rPr b="1" spc="-15" dirty="0" smtClean="0">
                <a:latin typeface="Courier New"/>
                <a:cs typeface="Courier New"/>
              </a:rPr>
              <a:t> </a:t>
            </a:r>
            <a:r>
              <a:rPr b="1" spc="0" dirty="0" smtClean="0">
                <a:latin typeface="Courier New"/>
                <a:cs typeface="Courier New"/>
              </a:rPr>
              <a:t>+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b="1" spc="-15" dirty="0" smtClean="0">
                <a:latin typeface="Courier New"/>
                <a:cs typeface="Courier New"/>
              </a:rPr>
              <a:t>s</a:t>
            </a:r>
            <a:r>
              <a:rPr b="1" spc="-5" dirty="0" smtClean="0">
                <a:latin typeface="Courier New"/>
                <a:cs typeface="Courier New"/>
              </a:rPr>
              <a:t>[0</a:t>
            </a:r>
            <a:r>
              <a:rPr b="1" spc="0" dirty="0" smtClean="0">
                <a:latin typeface="Courier New"/>
                <a:cs typeface="Courier New"/>
              </a:rPr>
              <a:t>]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3383" y="2861550"/>
            <a:ext cx="8139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s[0]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是首字符，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s[1:]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是剩余字符串，将它们反向连接，可以得到反转字符串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2200" y="5877272"/>
            <a:ext cx="238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5_str_reverse.py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4" y="3531153"/>
            <a:ext cx="4353339" cy="28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0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206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查找子串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292" y="1025611"/>
            <a:ext cx="85035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一字符和子串，查找子串出现的次数及位置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string = 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‘this is  a test. 123  45678~ end! It is a good idea!’</a:t>
            </a:r>
            <a:b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sub_str = 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‘is’</a:t>
            </a:r>
            <a:endParaRPr lang="en-US" altLang="zh-CN" sz="2400" b="1" dirty="0">
              <a:solidFill>
                <a:srgbClr val="00808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5256584" cy="35494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41075" y="5906530"/>
            <a:ext cx="1945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5_find_idx.py</a:t>
            </a:r>
          </a:p>
        </p:txBody>
      </p:sp>
    </p:spTree>
    <p:extLst>
      <p:ext uri="{BB962C8B-B14F-4D97-AF65-F5344CB8AC3E}">
        <p14:creationId xmlns:p14="http://schemas.microsoft.com/office/powerpoint/2010/main" val="399983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</a:t>
            </a:r>
            <a:r>
              <a:rPr lang="zh-CN" altLang="en-US" dirty="0" smtClean="0">
                <a:latin typeface="Microsoft JhengHei"/>
                <a:cs typeface="Microsoft JhengHei"/>
              </a:rPr>
              <a:t>（</a:t>
            </a:r>
            <a:r>
              <a:rPr lang="zh-CN" altLang="en-US" dirty="0">
                <a:latin typeface="Microsoft JhengHei"/>
                <a:cs typeface="Microsoft JhengHei"/>
              </a:rPr>
              <a:t>红色标注</a:t>
            </a:r>
            <a:r>
              <a:rPr lang="zh-CN" altLang="en-US" dirty="0" smtClean="0">
                <a:latin typeface="Microsoft JhengHei"/>
                <a:cs typeface="Microsoft JhengHei"/>
              </a:rPr>
              <a:t>为第</a:t>
            </a:r>
            <a:r>
              <a:rPr lang="en-US" altLang="zh-CN" dirty="0" smtClean="0">
                <a:latin typeface="Microsoft JhengHei"/>
                <a:cs typeface="Microsoft JhengHei"/>
              </a:rPr>
              <a:t>4</a:t>
            </a:r>
            <a:r>
              <a:rPr lang="zh-CN" altLang="en-US" dirty="0" smtClean="0">
                <a:latin typeface="Microsoft JhengHei"/>
                <a:cs typeface="Microsoft JhengHei"/>
              </a:rPr>
              <a:t>次作业题</a:t>
            </a:r>
            <a:r>
              <a:rPr lang="zh-CN" altLang="en-US" dirty="0">
                <a:latin typeface="Microsoft JhengHei"/>
                <a:cs typeface="Microsoft JhengHei"/>
              </a:rPr>
              <a:t>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19675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编写函数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：将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三个数按由小到大排列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个数字，能组成多少个互不相同三位数？能组成多少个互不相同且无重复的三位数？请分别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编写函数，输入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个整数，找出其中最小的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个数。例如输入  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4,5,1,6,2,7,3,8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个数字，则最小的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个数字是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1,2,3,4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函数：计算任一输入整数的各位数之和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个数如果恰好等于它的因子之和，这个数就称为“完数”。例如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6=1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编程找出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以内的所有完数。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函数：求某数字（三位数）是否是水仙花（每一位数的立方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该数本身）。如：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153 = 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1^3+5^3+3^3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1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</a:t>
            </a:r>
            <a:r>
              <a:rPr lang="zh-CN" altLang="en-US" dirty="0" smtClean="0">
                <a:latin typeface="Microsoft JhengHei"/>
                <a:cs typeface="Microsoft JhengHei"/>
              </a:rPr>
              <a:t>（</a:t>
            </a:r>
            <a:r>
              <a:rPr lang="zh-CN" altLang="en-US" dirty="0">
                <a:latin typeface="Microsoft JhengHei"/>
                <a:cs typeface="Microsoft JhengHei"/>
              </a:rPr>
              <a:t>红色标注</a:t>
            </a:r>
            <a:r>
              <a:rPr lang="zh-CN" altLang="en-US" dirty="0" smtClean="0">
                <a:latin typeface="Microsoft JhengHei"/>
                <a:cs typeface="Microsoft JhengHei"/>
              </a:rPr>
              <a:t>为第</a:t>
            </a:r>
            <a:r>
              <a:rPr lang="en-US" altLang="zh-CN" dirty="0" smtClean="0">
                <a:latin typeface="Microsoft JhengHei"/>
                <a:cs typeface="Microsoft JhengHei"/>
              </a:rPr>
              <a:t>4</a:t>
            </a:r>
            <a:r>
              <a:rPr lang="zh-CN" altLang="en-US" dirty="0" smtClean="0">
                <a:latin typeface="Microsoft JhengHei"/>
                <a:cs typeface="Microsoft JhengHei"/>
              </a:rPr>
              <a:t>次作业题</a:t>
            </a:r>
            <a:r>
              <a:rPr lang="zh-CN" altLang="en-US" dirty="0">
                <a:latin typeface="Microsoft JhengHei"/>
                <a:cs typeface="Microsoft JhengHei"/>
              </a:rPr>
              <a:t>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196752"/>
            <a:ext cx="84969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函数：判断一个四位数是不是玫瑰花瓣（即：该四位数各位数字的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次方之和恰好等于该数本身，如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1634=1^4+6^4+3^4+4^4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用递归和非递归的方式求斐波那契数列，并输出前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利用可变参数定义求给定数列</a:t>
            </a: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中最大值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和最小值</a:t>
            </a: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kern="100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My_MaxMin</a:t>
            </a:r>
            <a:r>
              <a:rPr lang="en-US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,*c,**d)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，并给出测试数据</a:t>
            </a: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7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编写函数：一球从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米高度自由落下，每次落地后反跳回原高度的一半；再落下，求它在第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次落地时，共经过多少米？第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次反弹多高</a:t>
            </a:r>
            <a:r>
              <a:rPr lang="zh-CN" altLang="en-US" sz="2200" dirty="0" smtClean="0"/>
              <a:t>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47891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</a:t>
            </a:r>
            <a:r>
              <a:rPr lang="zh-CN" altLang="en-US" dirty="0" smtClean="0">
                <a:latin typeface="Microsoft JhengHei"/>
                <a:cs typeface="Microsoft JhengHei"/>
              </a:rPr>
              <a:t>（</a:t>
            </a:r>
            <a:r>
              <a:rPr lang="zh-CN" altLang="en-US" dirty="0">
                <a:latin typeface="Microsoft JhengHei"/>
                <a:cs typeface="Microsoft JhengHei"/>
              </a:rPr>
              <a:t>红色标注</a:t>
            </a:r>
            <a:r>
              <a:rPr lang="zh-CN" altLang="en-US" dirty="0" smtClean="0">
                <a:latin typeface="Microsoft JhengHei"/>
                <a:cs typeface="Microsoft JhengHei"/>
              </a:rPr>
              <a:t>为第</a:t>
            </a:r>
            <a:r>
              <a:rPr lang="en-US" altLang="zh-CN" dirty="0" smtClean="0">
                <a:latin typeface="Microsoft JhengHei"/>
                <a:cs typeface="Microsoft JhengHei"/>
              </a:rPr>
              <a:t>4</a:t>
            </a:r>
            <a:r>
              <a:rPr lang="zh-CN" altLang="en-US" dirty="0" smtClean="0">
                <a:latin typeface="Microsoft JhengHei"/>
                <a:cs typeface="Microsoft JhengHei"/>
              </a:rPr>
              <a:t>次作业题</a:t>
            </a:r>
            <a:r>
              <a:rPr lang="zh-CN" altLang="en-US" dirty="0">
                <a:latin typeface="Microsoft JhengHei"/>
                <a:cs typeface="Microsoft JhengHei"/>
              </a:rPr>
              <a:t>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196752"/>
            <a:ext cx="84969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编写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函数：判断字符串是否表示数值（包括整数和小数）。例如，字符串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“+100”,“5e2”,“-123”,“3.1416”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“-1E-16”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都表示数值。但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"12e","1a3.14","1.2.3","+-5"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"12e+4.3"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都不是。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11"/>
            </a:pP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约瑟夫环问题：已知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个人（以编号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3...n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分别表示）围坐在一张圆桌周围。从编号为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的人开始报数，数到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的那个人出列；他的下一个人又从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开始报数，数到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的那个人又出列；依此规律重复下去，直到圆桌周围的人全部出列。编写递归函数，求出出列的序号</a:t>
            </a: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99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1"/>
            <a:ext cx="4372152" cy="4392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编程实现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2-3+4-5+6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.....+100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的和。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780928"/>
            <a:ext cx="438985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编程实现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2-3+4-5+6.....+n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的和，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由键盘输入。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652989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1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编写函数：输出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2-3+4-5+6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.....+n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的和，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为参数。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44824"/>
            <a:ext cx="4676038" cy="36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44824"/>
            <a:ext cx="423818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2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判断一个数是否为素数。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3312368" cy="35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65840</TotalTime>
  <Words>2255</Words>
  <Application>Microsoft Office PowerPoint</Application>
  <PresentationFormat>全屏显示(4:3)</PresentationFormat>
  <Paragraphs>393</Paragraphs>
  <Slides>52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-apple-system</vt:lpstr>
      <vt:lpstr>Microsoft JhengHei</vt:lpstr>
      <vt:lpstr>华文仿宋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Calisto MT</vt:lpstr>
      <vt:lpstr>Courier New</vt:lpstr>
      <vt:lpstr>Symbol</vt:lpstr>
      <vt:lpstr>tahoma</vt:lpstr>
      <vt:lpstr>tahoma</vt:lpstr>
      <vt:lpstr>Times New Roman</vt:lpstr>
      <vt:lpstr>Verdana</vt:lpstr>
      <vt:lpstr>Wingdings</vt:lpstr>
      <vt:lpstr>Blends</vt:lpstr>
      <vt:lpstr>函数及代码复用</vt:lpstr>
      <vt:lpstr>PowerPoint 演示文稿</vt:lpstr>
      <vt:lpstr>元组tuple()</vt:lpstr>
      <vt:lpstr>元组tuple()</vt:lpstr>
      <vt:lpstr>PowerPoint 演示文稿</vt:lpstr>
      <vt:lpstr>练习题</vt:lpstr>
      <vt:lpstr>练习题</vt:lpstr>
      <vt:lpstr>练习题</vt:lpstr>
      <vt:lpstr>练习题</vt:lpstr>
      <vt:lpstr>练习题</vt:lpstr>
      <vt:lpstr>练习题</vt:lpstr>
      <vt:lpstr>目    录</vt:lpstr>
      <vt:lpstr>函数的声明和调用</vt:lpstr>
      <vt:lpstr>函数的声明和调用</vt:lpstr>
      <vt:lpstr>函数的声明和调用</vt:lpstr>
      <vt:lpstr>函数声明与调用</vt:lpstr>
      <vt:lpstr>lambda函数</vt:lpstr>
      <vt:lpstr>PowerPoint 演示文稿</vt:lpstr>
      <vt:lpstr>PowerPoint 演示文稿</vt:lpstr>
      <vt:lpstr>list基本操作</vt:lpstr>
      <vt:lpstr>PowerPoint 演示文稿</vt:lpstr>
      <vt:lpstr>PowerPoint 演示文稿</vt:lpstr>
      <vt:lpstr>list基本操作</vt:lpstr>
      <vt:lpstr>PowerPoint 演示文稿</vt:lpstr>
      <vt:lpstr>PowerPoint 演示文稿</vt:lpstr>
      <vt:lpstr>PowerPoint 演示文稿</vt:lpstr>
      <vt:lpstr>PowerPoint 演示文稿</vt:lpstr>
      <vt:lpstr>目    录</vt:lpstr>
      <vt:lpstr>默认参数</vt:lpstr>
      <vt:lpstr>关键字参数</vt:lpstr>
      <vt:lpstr>可变参数</vt:lpstr>
      <vt:lpstr>可变参数</vt:lpstr>
      <vt:lpstr>可变参数</vt:lpstr>
      <vt:lpstr>可变参数</vt:lpstr>
      <vt:lpstr>PowerPoint 演示文稿</vt:lpstr>
      <vt:lpstr>变量的返回值</vt:lpstr>
      <vt:lpstr>变量的返回值</vt:lpstr>
      <vt:lpstr>目    录</vt:lpstr>
      <vt:lpstr>变量的作用域</vt:lpstr>
      <vt:lpstr>变量的作用域</vt:lpstr>
      <vt:lpstr>变量的返回值</vt:lpstr>
      <vt:lpstr>目    录</vt:lpstr>
      <vt:lpstr>递归的定义</vt:lpstr>
      <vt:lpstr>PowerPoint 演示文稿</vt:lpstr>
      <vt:lpstr>PowerPoint 演示文稿</vt:lpstr>
      <vt:lpstr>PowerPoint 演示文稿</vt:lpstr>
      <vt:lpstr>递归的使用方法</vt:lpstr>
      <vt:lpstr>递归的使用方法</vt:lpstr>
      <vt:lpstr>The End</vt:lpstr>
      <vt:lpstr>练习题（红色标注为第4次作业题）</vt:lpstr>
      <vt:lpstr>练习题（红色标注为第4次作业题）</vt:lpstr>
      <vt:lpstr>练习题（红色标注为第4次作业题）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2069</cp:revision>
  <cp:lastPrinted>2009-04-22T19:24:48Z</cp:lastPrinted>
  <dcterms:created xsi:type="dcterms:W3CDTF">2009-04-22T19:24:48Z</dcterms:created>
  <dcterms:modified xsi:type="dcterms:W3CDTF">2018-11-15T07:47:02Z</dcterms:modified>
</cp:coreProperties>
</file>