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1197" r:id="rId3"/>
    <p:sldId id="1201" r:id="rId4"/>
    <p:sldId id="1198" r:id="rId5"/>
    <p:sldId id="1199" r:id="rId6"/>
    <p:sldId id="1200" r:id="rId7"/>
    <p:sldId id="1202" r:id="rId8"/>
    <p:sldId id="1206" r:id="rId9"/>
    <p:sldId id="1203" r:id="rId10"/>
    <p:sldId id="1204" r:id="rId11"/>
    <p:sldId id="1205" r:id="rId12"/>
    <p:sldId id="1194" r:id="rId13"/>
    <p:sldId id="1192" r:id="rId14"/>
    <p:sldId id="1212" r:id="rId15"/>
    <p:sldId id="1213" r:id="rId16"/>
    <p:sldId id="1214" r:id="rId17"/>
    <p:sldId id="1215" r:id="rId18"/>
    <p:sldId id="1216" r:id="rId19"/>
    <p:sldId id="1217" r:id="rId20"/>
    <p:sldId id="1218" r:id="rId21"/>
    <p:sldId id="1219" r:id="rId22"/>
    <p:sldId id="1190" r:id="rId23"/>
    <p:sldId id="1191" r:id="rId24"/>
    <p:sldId id="1207" r:id="rId25"/>
    <p:sldId id="1208" r:id="rId26"/>
    <p:sldId id="1209" r:id="rId27"/>
    <p:sldId id="1210" r:id="rId28"/>
    <p:sldId id="121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800000"/>
    <a:srgbClr val="800080"/>
    <a:srgbClr val="0000FF"/>
    <a:srgbClr val="008080"/>
    <a:srgbClr val="006600"/>
    <a:srgbClr val="808080"/>
    <a:srgbClr val="404040"/>
    <a:srgbClr val="003399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85420" autoAdjust="0"/>
  </p:normalViewPr>
  <p:slideViewPr>
    <p:cSldViewPr>
      <p:cViewPr varScale="1">
        <p:scale>
          <a:sx n="60" d="100"/>
          <a:sy n="60" d="100"/>
        </p:scale>
        <p:origin x="-18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82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E2B571F6-0F46-43D6-BF59-2C8F4E923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876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46CE8C4E-4E2B-4FAA-924F-F78D103AA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42491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AFE70DC-C7E3-4C03-93E4-B49EBC9D86EE}" type="slidenum">
              <a:rPr lang="en-US" altLang="zh-CN" sz="1200" smtClean="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CN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BCACC2-EB2E-41B5-88CE-73A61AB12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218042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35B4-CD61-434F-B263-5E6E207B21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196323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8452F-4105-48B6-93DB-6861893DE9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97615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4B451-ED34-44AC-A294-F69DDAD5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5470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A548-88A0-4B76-ACB8-541D04879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37685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8CAA-8BE4-46E1-93AA-6E4772B53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580418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5D8D-A7E5-4C44-8276-4D9C4CFAE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862110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91312-4604-4E58-8319-6E38FD6FB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261951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DC48A-AC36-4DC7-9F8C-4BFF4C03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001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D5092-F570-4E83-87BB-25B42F38C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818756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160E3-5837-415F-9BBB-C137EFF19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629286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宋体" charset="-122"/>
              </a:defRPr>
            </a:lvl1pPr>
          </a:lstStyle>
          <a:p>
            <a:pPr>
              <a:defRPr/>
            </a:pPr>
            <a:fld id="{3C3F5D21-47BA-43E3-9A7C-87A4E15DF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3/ref-set-intersection.html" TargetMode="External"/><Relationship Id="rId3" Type="http://schemas.openxmlformats.org/officeDocument/2006/relationships/hyperlink" Target="http://www.runoob.com/python3/ref-set-clear.html" TargetMode="External"/><Relationship Id="rId7" Type="http://schemas.openxmlformats.org/officeDocument/2006/relationships/hyperlink" Target="http://www.runoob.com/python3/ref-set-discard.html" TargetMode="External"/><Relationship Id="rId2" Type="http://schemas.openxmlformats.org/officeDocument/2006/relationships/hyperlink" Target="http://www.runoob.com/python3/ref-set-ad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3/ref-set-difference_update.html" TargetMode="External"/><Relationship Id="rId5" Type="http://schemas.openxmlformats.org/officeDocument/2006/relationships/hyperlink" Target="http://www.runoob.com/python3/ref-set-difference.html" TargetMode="External"/><Relationship Id="rId10" Type="http://schemas.openxmlformats.org/officeDocument/2006/relationships/hyperlink" Target="http://www.runoob.com/python3/ref-set-isdisjoint.html" TargetMode="External"/><Relationship Id="rId4" Type="http://schemas.openxmlformats.org/officeDocument/2006/relationships/hyperlink" Target="http://www.runoob.com/python3/ref-set-copy.html" TargetMode="External"/><Relationship Id="rId9" Type="http://schemas.openxmlformats.org/officeDocument/2006/relationships/hyperlink" Target="http://www.runoob.com/python3/ref-set-intersection_update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3/ref-set-union.html" TargetMode="External"/><Relationship Id="rId3" Type="http://schemas.openxmlformats.org/officeDocument/2006/relationships/hyperlink" Target="http://www.runoob.com/python3/ref-set-issuperset.html" TargetMode="External"/><Relationship Id="rId7" Type="http://schemas.openxmlformats.org/officeDocument/2006/relationships/hyperlink" Target="http://www.runoob.com/python3/ref-set-symmetric_difference_update.html" TargetMode="External"/><Relationship Id="rId2" Type="http://schemas.openxmlformats.org/officeDocument/2006/relationships/hyperlink" Target="http://www.runoob.com/python3/ref-set-issubs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3/ref-set-symmetric_difference.html" TargetMode="External"/><Relationship Id="rId5" Type="http://schemas.openxmlformats.org/officeDocument/2006/relationships/hyperlink" Target="http://www.runoob.com/python3/ref-set-remove.html" TargetMode="External"/><Relationship Id="rId4" Type="http://schemas.openxmlformats.org/officeDocument/2006/relationships/hyperlink" Target="http://www.runoob.com/python3/ref-set-pop.html" TargetMode="External"/><Relationship Id="rId9" Type="http://schemas.openxmlformats.org/officeDocument/2006/relationships/hyperlink" Target="http://www.runoob.com/python3/ref-set-updat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string-expandtabs.html" TargetMode="External"/><Relationship Id="rId3" Type="http://schemas.openxmlformats.org/officeDocument/2006/relationships/hyperlink" Target="http://www.runoob.com/python/att-string-center.html" TargetMode="External"/><Relationship Id="rId7" Type="http://schemas.openxmlformats.org/officeDocument/2006/relationships/hyperlink" Target="http://www.runoob.com/python/att-string-endswith.html" TargetMode="External"/><Relationship Id="rId2" Type="http://schemas.openxmlformats.org/officeDocument/2006/relationships/hyperlink" Target="http://www.runoob.com/python/att-string-capitaliz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string-encode.html" TargetMode="External"/><Relationship Id="rId5" Type="http://schemas.openxmlformats.org/officeDocument/2006/relationships/hyperlink" Target="http://www.runoob.com/python/att-string-decode.html" TargetMode="External"/><Relationship Id="rId4" Type="http://schemas.openxmlformats.org/officeDocument/2006/relationships/hyperlink" Target="http://www.runoob.com/python/att-string-count.html" TargetMode="External"/><Relationship Id="rId9" Type="http://schemas.openxmlformats.org/officeDocument/2006/relationships/hyperlink" Target="http://www.runoob.com/python/att-string-find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dictionary-items.html" TargetMode="External"/><Relationship Id="rId3" Type="http://schemas.openxmlformats.org/officeDocument/2006/relationships/hyperlink" Target="http://www.runoob.com/python/att-dictionary-len.html" TargetMode="External"/><Relationship Id="rId7" Type="http://schemas.openxmlformats.org/officeDocument/2006/relationships/hyperlink" Target="http://www.runoob.com/python/att-dictionary-copy.html" TargetMode="External"/><Relationship Id="rId2" Type="http://schemas.openxmlformats.org/officeDocument/2006/relationships/hyperlink" Target="http://www.runoob.com/python/att-dictionary-cm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dictionary-clear.html" TargetMode="External"/><Relationship Id="rId5" Type="http://schemas.openxmlformats.org/officeDocument/2006/relationships/hyperlink" Target="http://www.runoob.com/python/att-dictionary-type.html" TargetMode="External"/><Relationship Id="rId10" Type="http://schemas.openxmlformats.org/officeDocument/2006/relationships/hyperlink" Target="http://www.runoob.com/python/att-dictionary-values.html" TargetMode="External"/><Relationship Id="rId4" Type="http://schemas.openxmlformats.org/officeDocument/2006/relationships/hyperlink" Target="http://www.runoob.com/python/att-dictionary-str.html" TargetMode="External"/><Relationship Id="rId9" Type="http://schemas.openxmlformats.org/officeDocument/2006/relationships/hyperlink" Target="http://www.runoob.com/python/att-dictionary-key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att-dictionary-update.html" TargetMode="External"/><Relationship Id="rId7" Type="http://schemas.openxmlformats.org/officeDocument/2006/relationships/hyperlink" Target="http://www.runoob.com/python/att-dictionary-setdefault.html" TargetMode="External"/><Relationship Id="rId2" Type="http://schemas.openxmlformats.org/officeDocument/2006/relationships/hyperlink" Target="http://www.runoob.com/python/att-dictionary-g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dictionary-fromkeys.html" TargetMode="External"/><Relationship Id="rId5" Type="http://schemas.openxmlformats.org/officeDocument/2006/relationships/hyperlink" Target="http://www.runoob.com/python/python-att-dictionary-popitem.html" TargetMode="External"/><Relationship Id="rId4" Type="http://schemas.openxmlformats.org/officeDocument/2006/relationships/hyperlink" Target="http://www.runoob.com/python/python-att-dictionary-pop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string-islower.html" TargetMode="External"/><Relationship Id="rId3" Type="http://schemas.openxmlformats.org/officeDocument/2006/relationships/hyperlink" Target="http://www.runoob.com/python/att-string-index.html" TargetMode="External"/><Relationship Id="rId7" Type="http://schemas.openxmlformats.org/officeDocument/2006/relationships/hyperlink" Target="http://www.runoob.com/python/att-string-isdigit.html" TargetMode="External"/><Relationship Id="rId2" Type="http://schemas.openxmlformats.org/officeDocument/2006/relationships/hyperlink" Target="http://www.runoob.com/python/att-string-form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string-isdecimal.html" TargetMode="External"/><Relationship Id="rId11" Type="http://schemas.openxmlformats.org/officeDocument/2006/relationships/hyperlink" Target="http://www.runoob.com/python/att-string-istitle.html" TargetMode="External"/><Relationship Id="rId5" Type="http://schemas.openxmlformats.org/officeDocument/2006/relationships/hyperlink" Target="http://www.runoob.com/python/att-string-isalpha.html" TargetMode="External"/><Relationship Id="rId10" Type="http://schemas.openxmlformats.org/officeDocument/2006/relationships/hyperlink" Target="http://www.runoob.com/python/att-string-isspace.html" TargetMode="External"/><Relationship Id="rId4" Type="http://schemas.openxmlformats.org/officeDocument/2006/relationships/hyperlink" Target="http://www.runoob.com/python/att-string-isalnum.html" TargetMode="External"/><Relationship Id="rId9" Type="http://schemas.openxmlformats.org/officeDocument/2006/relationships/hyperlink" Target="http://www.runoob.com/python/att-string-isnumeric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string-max.html" TargetMode="External"/><Relationship Id="rId3" Type="http://schemas.openxmlformats.org/officeDocument/2006/relationships/hyperlink" Target="http://www.runoob.com/python/att-string-join.html" TargetMode="External"/><Relationship Id="rId7" Type="http://schemas.openxmlformats.org/officeDocument/2006/relationships/hyperlink" Target="http://www.runoob.com/python/att-string-maketrans.html" TargetMode="External"/><Relationship Id="rId2" Type="http://schemas.openxmlformats.org/officeDocument/2006/relationships/hyperlink" Target="http://www.runoob.com/python/att-string-isupp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string-lstrip.html" TargetMode="External"/><Relationship Id="rId5" Type="http://schemas.openxmlformats.org/officeDocument/2006/relationships/hyperlink" Target="http://www.runoob.com/python/att-string-lower.html" TargetMode="External"/><Relationship Id="rId4" Type="http://schemas.openxmlformats.org/officeDocument/2006/relationships/hyperlink" Target="http://www.runoob.com/python/att-string-ljust.html" TargetMode="External"/><Relationship Id="rId9" Type="http://schemas.openxmlformats.org/officeDocument/2006/relationships/hyperlink" Target="http://www.runoob.com/python/att-string-min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string-rstrip.html" TargetMode="External"/><Relationship Id="rId3" Type="http://schemas.openxmlformats.org/officeDocument/2006/relationships/hyperlink" Target="http://www.runoob.com/python/att-string-replace.html" TargetMode="External"/><Relationship Id="rId7" Type="http://schemas.openxmlformats.org/officeDocument/2006/relationships/hyperlink" Target="http://www.runoob.com/python/att-string-rpartition.html" TargetMode="External"/><Relationship Id="rId2" Type="http://schemas.openxmlformats.org/officeDocument/2006/relationships/hyperlink" Target="http://www.runoob.com/python/att-string-parti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string-rjust.html" TargetMode="External"/><Relationship Id="rId5" Type="http://schemas.openxmlformats.org/officeDocument/2006/relationships/hyperlink" Target="http://www.runoob.com/python/att-string-rindex.html" TargetMode="External"/><Relationship Id="rId4" Type="http://schemas.openxmlformats.org/officeDocument/2006/relationships/hyperlink" Target="http://www.runoob.com/python/att-string-rfind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noob.com/python/att-string-translate.html" TargetMode="External"/><Relationship Id="rId3" Type="http://schemas.openxmlformats.org/officeDocument/2006/relationships/hyperlink" Target="http://www.runoob.com/python/att-string-splitlines.html" TargetMode="External"/><Relationship Id="rId7" Type="http://schemas.openxmlformats.org/officeDocument/2006/relationships/hyperlink" Target="http://www.runoob.com/python/att-string-title.html" TargetMode="External"/><Relationship Id="rId2" Type="http://schemas.openxmlformats.org/officeDocument/2006/relationships/hyperlink" Target="http://www.runoob.com/python/att-string-spl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noob.com/python/att-string-swapcase.html" TargetMode="External"/><Relationship Id="rId5" Type="http://schemas.openxmlformats.org/officeDocument/2006/relationships/hyperlink" Target="http://www.runoob.com/python/att-string-strip.html" TargetMode="External"/><Relationship Id="rId10" Type="http://schemas.openxmlformats.org/officeDocument/2006/relationships/hyperlink" Target="http://www.runoob.com/python/att-string-zfill.html" TargetMode="External"/><Relationship Id="rId4" Type="http://schemas.openxmlformats.org/officeDocument/2006/relationships/hyperlink" Target="http://www.runoob.com/python/att-string-startswith.html" TargetMode="External"/><Relationship Id="rId9" Type="http://schemas.openxmlformats.org/officeDocument/2006/relationships/hyperlink" Target="http://www.runoob.com/python/att-string-upp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9B3BC93-BFCE-4A50-885D-9D843207DEA4}" type="slidenum">
              <a:rPr lang="en-US" altLang="zh-CN" sz="1400" smtClean="0">
                <a:solidFill>
                  <a:schemeClr val="bg1"/>
                </a:solidFill>
                <a:latin typeface="Tahoma" pitchFamily="34" charset="0"/>
              </a:rPr>
              <a:pPr eaLnBrk="1" hangingPunct="1"/>
              <a:t>1</a:t>
            </a:fld>
            <a:endParaRPr lang="en-US" altLang="zh-CN" sz="1400" smtClean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组合数据类型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2511179" y="4599354"/>
            <a:ext cx="41216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zh-CN" dirty="0" smtClean="0"/>
              <a:t>2018</a:t>
            </a:r>
            <a:r>
              <a:rPr lang="zh-CN" altLang="en-US" dirty="0" smtClean="0"/>
              <a:t>秋季</a:t>
            </a:r>
            <a:endParaRPr lang="en-US" altLang="zh-CN" dirty="0" smtClean="0"/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  <a:buClr>
                <a:srgbClr val="800080"/>
              </a:buClr>
              <a:buSzPct val="55000"/>
            </a:pPr>
            <a:r>
              <a:rPr lang="zh-CN" altLang="en-US" dirty="0"/>
              <a:t>北京师范大学 信息科学与技术</a:t>
            </a:r>
            <a:r>
              <a:rPr lang="zh-CN" altLang="en-US" dirty="0" smtClean="0"/>
              <a:t>学院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1196752"/>
            <a:ext cx="8784976" cy="509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200025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(4) strip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方法用于移除字符串左右两侧的空格，但不包括内部，当然也可以指定需要移除的字符串。例：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'  hello world!   '.strip()      #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移除左右两侧空格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'hello world!'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(5) replace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方法用于替换字符串中所有的匹配项。例：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saying = ' Life is Not all roses 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saying.replace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('No', 'no')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 Life is not all roses '         #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'no'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替换所有的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'No'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，返回了一个新的字符串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saying                  #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原字符串保持不变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 Life is Not all roses '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82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8712968" cy="509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(6) lower/upper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用于返回字符串的大写或小写形式。例：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&gt;&gt;&gt;s = 'PYTHON'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s.lower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'python'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'PYTHON'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y = 'python'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y.upper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'PYTHON'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y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'python'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6801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：集合的方法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5754018"/>
              </p:ext>
            </p:extLst>
          </p:nvPr>
        </p:nvGraphicFramePr>
        <p:xfrm>
          <a:off x="323528" y="1124744"/>
          <a:ext cx="8533783" cy="526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3099">
                  <a:extLst>
                    <a:ext uri="{9D8B030D-6E8A-4147-A177-3AD203B41FA5}">
                      <a16:colId xmlns="" xmlns:a16="http://schemas.microsoft.com/office/drawing/2014/main" val="2889233064"/>
                    </a:ext>
                  </a:extLst>
                </a:gridCol>
                <a:gridCol w="5660684">
                  <a:extLst>
                    <a:ext uri="{9D8B030D-6E8A-4147-A177-3AD203B41FA5}">
                      <a16:colId xmlns="" xmlns:a16="http://schemas.microsoft.com/office/drawing/2014/main" val="2959082741"/>
                    </a:ext>
                  </a:extLst>
                </a:gridCol>
              </a:tblGrid>
              <a:tr h="339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769079221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2"/>
                        </a:rPr>
                        <a:t>add()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为集合添加元素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290128080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3"/>
                        </a:rPr>
                        <a:t>clear()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移除集合中的所有元素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203816775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4"/>
                        </a:rPr>
                        <a:t>copy()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拷贝一个集合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862539338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5"/>
                        </a:rPr>
                        <a:t>difference()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将两个或多个集合的差集作为一个新集合返回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391423837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6"/>
                        </a:rPr>
                        <a:t>difference_update()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移除集合中的元素，该元素在指定的集合也存在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70984617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7"/>
                        </a:rPr>
                        <a:t>discard()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删除集合中指定的元素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550467554"/>
                  </a:ext>
                </a:extLst>
              </a:tr>
              <a:tr h="4254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8"/>
                        </a:rPr>
                        <a:t>intersection()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返回集合的交集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132669034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9"/>
                        </a:rPr>
                        <a:t>intersection_update</a:t>
                      </a:r>
                      <a:r>
                        <a:rPr lang="en-US" sz="1600" u="sng" kern="100" dirty="0">
                          <a:effectLst/>
                          <a:hlinkClick r:id="rId9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删除集合中的元素，该元素在指定的集合中不存在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569429982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10"/>
                        </a:rPr>
                        <a:t>isdisjoint</a:t>
                      </a:r>
                      <a:r>
                        <a:rPr lang="en-US" sz="1600" u="sng" kern="100" dirty="0">
                          <a:effectLst/>
                          <a:hlinkClick r:id="rId10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判断两个集合是否包含相同的元素，如果没有返回</a:t>
                      </a:r>
                      <a:r>
                        <a:rPr lang="en-US" sz="1600" kern="100" dirty="0">
                          <a:effectLst/>
                        </a:rPr>
                        <a:t> 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 False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24285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9403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：集合的方法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1954030"/>
              </p:ext>
            </p:extLst>
          </p:nvPr>
        </p:nvGraphicFramePr>
        <p:xfrm>
          <a:off x="395535" y="1052736"/>
          <a:ext cx="8498839" cy="30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1335">
                  <a:extLst>
                    <a:ext uri="{9D8B030D-6E8A-4147-A177-3AD203B41FA5}">
                      <a16:colId xmlns="" xmlns:a16="http://schemas.microsoft.com/office/drawing/2014/main" val="2936928500"/>
                    </a:ext>
                  </a:extLst>
                </a:gridCol>
                <a:gridCol w="5637504">
                  <a:extLst>
                    <a:ext uri="{9D8B030D-6E8A-4147-A177-3AD203B41FA5}">
                      <a16:colId xmlns="" xmlns:a16="http://schemas.microsoft.com/office/drawing/2014/main" val="193126800"/>
                    </a:ext>
                  </a:extLst>
                </a:gridCol>
              </a:tblGrid>
              <a:tr h="309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337056841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6955593"/>
              </p:ext>
            </p:extLst>
          </p:nvPr>
        </p:nvGraphicFramePr>
        <p:xfrm>
          <a:off x="395536" y="1340768"/>
          <a:ext cx="8424936" cy="5112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6454">
                  <a:extLst>
                    <a:ext uri="{9D8B030D-6E8A-4147-A177-3AD203B41FA5}">
                      <a16:colId xmlns="" xmlns:a16="http://schemas.microsoft.com/office/drawing/2014/main" val="2618444349"/>
                    </a:ext>
                  </a:extLst>
                </a:gridCol>
                <a:gridCol w="5588482">
                  <a:extLst>
                    <a:ext uri="{9D8B030D-6E8A-4147-A177-3AD203B41FA5}">
                      <a16:colId xmlns="" xmlns:a16="http://schemas.microsoft.com/office/drawing/2014/main" val="3195239575"/>
                    </a:ext>
                  </a:extLst>
                </a:gridCol>
              </a:tblGrid>
              <a:tr h="749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2"/>
                        </a:rPr>
                        <a:t>issubset</a:t>
                      </a:r>
                      <a:r>
                        <a:rPr lang="en-US" sz="1600" u="sng" kern="100" dirty="0">
                          <a:effectLst/>
                          <a:hlinkClick r:id="rId2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判断指定集合是否为该方法参数集合的子集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0110756"/>
                  </a:ext>
                </a:extLst>
              </a:tr>
              <a:tr h="749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3"/>
                        </a:rPr>
                        <a:t>issuperset</a:t>
                      </a:r>
                      <a:r>
                        <a:rPr lang="en-US" sz="1600" u="sng" kern="100" dirty="0">
                          <a:effectLst/>
                          <a:hlinkClick r:id="rId3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判断该方法的参数集合是否为指定集合的子集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500868676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4"/>
                        </a:rPr>
                        <a:t>pop()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随机移除元素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62005619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5"/>
                        </a:rPr>
                        <a:t>remove()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移除指定元素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728459110"/>
                  </a:ext>
                </a:extLst>
              </a:tr>
              <a:tr h="7494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6"/>
                        </a:rPr>
                        <a:t>symmetric_difference</a:t>
                      </a:r>
                      <a:r>
                        <a:rPr lang="en-US" sz="1600" u="sng" kern="100" dirty="0">
                          <a:effectLst/>
                          <a:hlinkClick r:id="rId6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返回两个集合中不重复的元素集合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761341412"/>
                  </a:ext>
                </a:extLst>
              </a:tr>
              <a:tr h="10436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7"/>
                        </a:rPr>
                        <a:t>symmetric_difference_update</a:t>
                      </a:r>
                      <a:r>
                        <a:rPr lang="en-US" sz="1600" u="sng" kern="100" dirty="0">
                          <a:effectLst/>
                          <a:hlinkClick r:id="rId7"/>
                        </a:rPr>
                        <a:t>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移除当前集合中在另外一个指定集合相同的元素，并将另外一个指定集合中不同的元素插入到当前集合中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696231364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8"/>
                        </a:rPr>
                        <a:t>union()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返回两个集合的并集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154925913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9"/>
                        </a:rPr>
                        <a:t>update()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给集合添加元素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4595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2111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212430" y="1124744"/>
            <a:ext cx="86427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添加元素。</a:t>
            </a:r>
            <a:r>
              <a:rPr lang="en-US" altLang="zh-CN" dirty="0"/>
              <a:t>add() </a:t>
            </a:r>
            <a:r>
              <a:rPr lang="zh-CN" altLang="zh-CN" dirty="0"/>
              <a:t>方法是将一个元素添加到</a:t>
            </a:r>
            <a:r>
              <a:rPr lang="en-US" altLang="zh-CN" dirty="0"/>
              <a:t>set</a:t>
            </a:r>
            <a:r>
              <a:rPr lang="zh-CN" altLang="zh-CN" dirty="0"/>
              <a:t>中，如果元素已存在，则不进行任何操作。例：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set1.add("Sony")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{'Sony', 'Facebook', 'Baidu', 'Google', '</a:t>
            </a:r>
            <a:r>
              <a:rPr lang="en-US" altLang="zh-CN" dirty="0" err="1"/>
              <a:t>Taobao</a:t>
            </a:r>
            <a:r>
              <a:rPr lang="en-US" altLang="zh-CN" dirty="0" smtClean="0"/>
              <a:t>'}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还可以用</a:t>
            </a:r>
            <a:r>
              <a:rPr lang="en-US" altLang="zh-CN" dirty="0"/>
              <a:t>update()</a:t>
            </a:r>
            <a:r>
              <a:rPr lang="zh-CN" altLang="zh-CN" dirty="0"/>
              <a:t>添加多个元素（用逗号分开），参数可以是列表、元组、字典等。例：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set1.update({1,3})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{'Facebook', 1, 3, 'Baidu', 'Google', '</a:t>
            </a:r>
            <a:r>
              <a:rPr lang="en-US" altLang="zh-CN" dirty="0" err="1"/>
              <a:t>Taobao</a:t>
            </a:r>
            <a:r>
              <a:rPr lang="en-US" altLang="zh-CN" dirty="0"/>
              <a:t>'}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set1.update([1,2],[3,4])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&gt;&gt;&gt; set1</a:t>
            </a:r>
            <a:endParaRPr lang="zh-CN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{'Facebook', 1, 3, 2, 'Baidu', 'Google', 4, '</a:t>
            </a:r>
            <a:r>
              <a:rPr lang="en-US" altLang="zh-CN" dirty="0" err="1"/>
              <a:t>Taobao</a:t>
            </a:r>
            <a:r>
              <a:rPr lang="en-US" altLang="zh-CN" dirty="0"/>
              <a:t>'}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660193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228398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(2)</a:t>
            </a:r>
            <a:r>
              <a:rPr lang="zh-CN" altLang="zh-CN" dirty="0" smtClean="0"/>
              <a:t>移</a:t>
            </a:r>
            <a:r>
              <a:rPr lang="zh-CN" altLang="zh-CN" dirty="0"/>
              <a:t>除元素。</a:t>
            </a:r>
            <a:r>
              <a:rPr lang="en-US" altLang="zh-CN" dirty="0"/>
              <a:t>remove() </a:t>
            </a:r>
            <a:r>
              <a:rPr lang="zh-CN" altLang="zh-CN" dirty="0"/>
              <a:t>将元素从集合中移除。如果删除不存在的元素，则会抛出</a:t>
            </a:r>
            <a:r>
              <a:rPr lang="en-US" altLang="zh-CN" dirty="0"/>
              <a:t> </a:t>
            </a:r>
            <a:r>
              <a:rPr lang="en-US" altLang="zh-CN" dirty="0" err="1"/>
              <a:t>KeyError</a:t>
            </a:r>
            <a:r>
              <a:rPr lang="zh-CN" altLang="zh-CN" dirty="0"/>
              <a:t>。例：</a:t>
            </a:r>
          </a:p>
          <a:p>
            <a:pPr lvl="1"/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/>
            <a:r>
              <a:rPr lang="en-US" altLang="zh-CN" dirty="0"/>
              <a:t>&gt;&gt;&gt; set1.remove("Baidu")</a:t>
            </a:r>
            <a:endParaRPr lang="zh-CN" altLang="zh-CN" dirty="0"/>
          </a:p>
          <a:p>
            <a:pPr lvl="1"/>
            <a:r>
              <a:rPr lang="en-US" altLang="zh-CN" dirty="0"/>
              <a:t>&gt;&gt;&gt; set1</a:t>
            </a:r>
            <a:endParaRPr lang="zh-CN" altLang="zh-CN" dirty="0"/>
          </a:p>
          <a:p>
            <a:pPr lvl="1"/>
            <a:r>
              <a:rPr lang="en-US" altLang="zh-CN" dirty="0"/>
              <a:t>{'</a:t>
            </a:r>
            <a:r>
              <a:rPr lang="en-US" altLang="zh-CN" dirty="0" err="1"/>
              <a:t>Taobao</a:t>
            </a:r>
            <a:r>
              <a:rPr lang="en-US" altLang="zh-CN" dirty="0"/>
              <a:t>', 'Facebook', 'Google'}</a:t>
            </a:r>
            <a:endParaRPr lang="zh-CN" altLang="zh-CN" dirty="0"/>
          </a:p>
          <a:p>
            <a:pPr lvl="1"/>
            <a:r>
              <a:rPr lang="en-US" altLang="zh-CN" dirty="0"/>
              <a:t>&gt;&gt;&gt; set1.remove("Sony")</a:t>
            </a:r>
            <a:endParaRPr lang="zh-CN" altLang="zh-CN" dirty="0"/>
          </a:p>
          <a:p>
            <a:pPr lvl="1"/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  <a:endParaRPr lang="zh-CN" altLang="zh-CN" dirty="0"/>
          </a:p>
          <a:p>
            <a:pPr lvl="1"/>
            <a:r>
              <a:rPr lang="en-US" altLang="zh-CN" dirty="0"/>
              <a:t>  File "&lt;pyshell#84&gt;", line 1, in &lt;module&gt;</a:t>
            </a:r>
            <a:endParaRPr lang="zh-CN" altLang="zh-CN" dirty="0"/>
          </a:p>
          <a:p>
            <a:pPr lvl="1"/>
            <a:r>
              <a:rPr lang="en-US" altLang="zh-CN" dirty="0"/>
              <a:t>    set1.remove("Sony")</a:t>
            </a:r>
            <a:endParaRPr lang="zh-CN" altLang="zh-CN" dirty="0"/>
          </a:p>
          <a:p>
            <a:pPr lvl="1"/>
            <a:r>
              <a:rPr lang="en-US" altLang="zh-CN" dirty="0" err="1"/>
              <a:t>KeyError</a:t>
            </a:r>
            <a:r>
              <a:rPr lang="en-US" altLang="zh-CN" dirty="0"/>
              <a:t>: 'Sony'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72454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还可以用</a:t>
            </a:r>
            <a:r>
              <a:rPr lang="en-US" altLang="zh-CN" dirty="0"/>
              <a:t> discard()</a:t>
            </a:r>
            <a:r>
              <a:rPr lang="zh-CN" altLang="zh-CN" dirty="0"/>
              <a:t>移除集合中的元素。如果元素不存在，则不执行任何操作，也不会抛出错误。例：</a:t>
            </a:r>
          </a:p>
          <a:p>
            <a:pPr lvl="1"/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/>
            <a:r>
              <a:rPr lang="en-US" altLang="zh-CN" dirty="0"/>
              <a:t>&gt;&gt;&gt; set1.discard("Sony")   # </a:t>
            </a:r>
            <a:r>
              <a:rPr lang="zh-CN" altLang="zh-CN" dirty="0"/>
              <a:t>不存在，则不执行任何操作，也不会抛出错误</a:t>
            </a:r>
          </a:p>
          <a:p>
            <a:pPr lvl="1"/>
            <a:r>
              <a:rPr lang="en-US" altLang="zh-CN" dirty="0"/>
              <a:t>&gt;&gt;&gt; set1</a:t>
            </a:r>
            <a:endParaRPr lang="zh-CN" altLang="zh-CN" dirty="0"/>
          </a:p>
          <a:p>
            <a:pPr lvl="1"/>
            <a:r>
              <a:rPr lang="en-US" altLang="zh-CN" dirty="0"/>
              <a:t>{'</a:t>
            </a:r>
            <a:r>
              <a:rPr lang="en-US" altLang="zh-CN" dirty="0" err="1"/>
              <a:t>Taobao</a:t>
            </a:r>
            <a:r>
              <a:rPr lang="en-US" altLang="zh-CN" dirty="0"/>
              <a:t>', 'Facebook', 'Baidu', 'Google'}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3717032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也可以用</a:t>
            </a:r>
            <a:r>
              <a:rPr lang="en-US" altLang="zh-CN" dirty="0"/>
              <a:t>pop()</a:t>
            </a:r>
            <a:r>
              <a:rPr lang="zh-CN" altLang="zh-CN" dirty="0"/>
              <a:t>设置随机删除集合中的一个元素。例：</a:t>
            </a:r>
          </a:p>
          <a:p>
            <a:pPr lvl="1"/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/>
            <a:r>
              <a:rPr lang="en-US" altLang="zh-CN" dirty="0"/>
              <a:t>&gt;&gt;&gt; x = set1.pop()    # pop</a:t>
            </a:r>
            <a:r>
              <a:rPr lang="zh-CN" altLang="zh-CN" dirty="0"/>
              <a:t>删除时是无序的随机删除</a:t>
            </a:r>
          </a:p>
          <a:p>
            <a:pPr lvl="1"/>
            <a:r>
              <a:rPr lang="en-US" altLang="zh-CN" dirty="0"/>
              <a:t>&gt;&gt;&gt; x</a:t>
            </a:r>
            <a:endParaRPr lang="zh-CN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CN" dirty="0" err="1"/>
              <a:t>Taobao</a:t>
            </a:r>
            <a:r>
              <a:rPr lang="en-US" altLang="zh-CN" dirty="0"/>
              <a:t>'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72454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340768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(3) </a:t>
            </a:r>
            <a:r>
              <a:rPr lang="zh-CN" altLang="zh-CN" dirty="0" smtClean="0"/>
              <a:t>清</a:t>
            </a:r>
            <a:r>
              <a:rPr lang="zh-CN" altLang="zh-CN" dirty="0"/>
              <a:t>空集合</a:t>
            </a:r>
            <a:r>
              <a:rPr lang="en-US" altLang="zh-CN" dirty="0"/>
              <a:t> </a:t>
            </a:r>
            <a:r>
              <a:rPr lang="en-US" altLang="zh-CN" dirty="0" err="1"/>
              <a:t>s.clear</a:t>
            </a:r>
            <a:r>
              <a:rPr lang="en-US" altLang="zh-CN" dirty="0"/>
              <a:t>()</a:t>
            </a:r>
            <a:r>
              <a:rPr lang="zh-CN" altLang="zh-CN" dirty="0"/>
              <a:t>。例：</a:t>
            </a:r>
          </a:p>
          <a:p>
            <a:pPr lvl="1"/>
            <a:r>
              <a:rPr lang="en-US" altLang="zh-CN" dirty="0"/>
              <a:t>&gt;&gt;&gt; set1 = set(("Google", "Baidu", "</a:t>
            </a:r>
            <a:r>
              <a:rPr lang="en-US" altLang="zh-CN" dirty="0" err="1"/>
              <a:t>Taobao</a:t>
            </a:r>
            <a:r>
              <a:rPr lang="en-US" altLang="zh-CN" dirty="0"/>
              <a:t>","Facebook"))</a:t>
            </a:r>
            <a:endParaRPr lang="zh-CN" altLang="zh-CN" dirty="0"/>
          </a:p>
          <a:p>
            <a:pPr lvl="1"/>
            <a:r>
              <a:rPr lang="en-US" altLang="zh-CN" dirty="0"/>
              <a:t>&gt;&gt;&gt; set1.clear()</a:t>
            </a:r>
            <a:endParaRPr lang="zh-CN" altLang="zh-CN" dirty="0"/>
          </a:p>
          <a:p>
            <a:pPr lvl="1"/>
            <a:r>
              <a:rPr lang="en-US" altLang="zh-CN" dirty="0"/>
              <a:t>&gt;&gt;&gt; set1</a:t>
            </a:r>
            <a:endParaRPr lang="zh-CN" altLang="zh-CN" dirty="0"/>
          </a:p>
          <a:p>
            <a:pPr lvl="1"/>
            <a:r>
              <a:rPr lang="en-US" altLang="zh-CN" dirty="0"/>
              <a:t>set()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3645024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/>
              <a:t> </a:t>
            </a:r>
            <a:r>
              <a:rPr lang="en-US" altLang="zh-CN" dirty="0" smtClean="0"/>
              <a:t>(4) copy</a:t>
            </a:r>
            <a:r>
              <a:rPr lang="en-US" altLang="zh-CN" dirty="0"/>
              <a:t> </a:t>
            </a:r>
            <a:r>
              <a:rPr lang="zh-CN" altLang="zh-CN" dirty="0"/>
              <a:t>返回集合的浅拷贝。例：</a:t>
            </a:r>
          </a:p>
          <a:p>
            <a:pPr lvl="1"/>
            <a:r>
              <a:rPr lang="en-US" altLang="zh-CN" dirty="0"/>
              <a:t>&gt;&gt;&gt; s = {1, 2, 3, 4, 5, 6}</a:t>
            </a:r>
            <a:endParaRPr lang="zh-CN" altLang="zh-CN" dirty="0"/>
          </a:p>
          <a:p>
            <a:pPr lvl="1"/>
            <a:r>
              <a:rPr lang="en-US" altLang="zh-CN" dirty="0"/>
              <a:t>&gt;&gt;&gt; </a:t>
            </a:r>
            <a:r>
              <a:rPr lang="en-US" altLang="zh-CN" dirty="0" err="1"/>
              <a:t>new_s</a:t>
            </a:r>
            <a:r>
              <a:rPr lang="en-US" altLang="zh-CN" dirty="0"/>
              <a:t> = </a:t>
            </a:r>
            <a:r>
              <a:rPr lang="en-US" altLang="zh-CN" dirty="0" err="1"/>
              <a:t>s.copy</a:t>
            </a:r>
            <a:r>
              <a:rPr lang="en-US" altLang="zh-CN" dirty="0"/>
              <a:t>()</a:t>
            </a:r>
            <a:endParaRPr lang="zh-CN" altLang="zh-CN" dirty="0"/>
          </a:p>
          <a:p>
            <a:pPr lvl="1"/>
            <a:r>
              <a:rPr lang="en-US" altLang="zh-CN" dirty="0"/>
              <a:t>&gt;&gt;&gt; </a:t>
            </a:r>
            <a:r>
              <a:rPr lang="en-US" altLang="zh-CN" dirty="0" err="1"/>
              <a:t>new_s</a:t>
            </a:r>
            <a:endParaRPr lang="zh-CN" altLang="zh-CN" dirty="0"/>
          </a:p>
          <a:p>
            <a:pPr lvl="1"/>
            <a:r>
              <a:rPr lang="en-US" altLang="zh-CN" dirty="0"/>
              <a:t>{1, 2, 3, 4, 5, 6}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72454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980728"/>
            <a:ext cx="8136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800" dirty="0" smtClean="0"/>
              <a:t>(5) </a:t>
            </a:r>
            <a:r>
              <a:rPr lang="zh-CN" altLang="zh-CN" sz="1800" dirty="0" smtClean="0"/>
              <a:t>集合</a:t>
            </a:r>
            <a:r>
              <a:rPr lang="zh-CN" altLang="zh-CN" sz="1800" dirty="0"/>
              <a:t>算术运算示例：</a:t>
            </a:r>
          </a:p>
          <a:p>
            <a:pPr lvl="1"/>
            <a:r>
              <a:rPr lang="en-US" altLang="zh-CN" sz="1800" dirty="0"/>
              <a:t>&gt;&gt;&gt; s1 = {1, 2, 3, 4, 5, 6}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s2 = {3, 6, 9, 10, 12}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s3 = {2, 3, 4}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 &amp; s2            # </a:t>
            </a:r>
            <a:r>
              <a:rPr lang="zh-CN" altLang="zh-CN" sz="1800" dirty="0"/>
              <a:t>交集</a:t>
            </a:r>
            <a:r>
              <a:rPr lang="en-US" altLang="zh-CN" sz="1800" dirty="0"/>
              <a:t> / s1.intersection(s2)</a:t>
            </a:r>
            <a:endParaRPr lang="zh-CN" altLang="zh-CN" sz="1800" dirty="0"/>
          </a:p>
          <a:p>
            <a:pPr lvl="1"/>
            <a:r>
              <a:rPr lang="en-US" altLang="zh-CN" sz="1800" dirty="0"/>
              <a:t>set([3, 6])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 | s2            # </a:t>
            </a:r>
            <a:r>
              <a:rPr lang="zh-CN" altLang="zh-CN" sz="1800" dirty="0"/>
              <a:t>并集</a:t>
            </a:r>
            <a:r>
              <a:rPr lang="en-US" altLang="zh-CN" sz="1800" dirty="0"/>
              <a:t> / s1.union(s2)</a:t>
            </a:r>
            <a:endParaRPr lang="zh-CN" altLang="zh-CN" sz="1800" dirty="0"/>
          </a:p>
          <a:p>
            <a:pPr lvl="1"/>
            <a:r>
              <a:rPr lang="en-US" altLang="zh-CN" sz="1800" dirty="0"/>
              <a:t>set([1, 2, 3, 4, 5, 6, 9, 10, 12])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s1 - s2            # </a:t>
            </a:r>
            <a:r>
              <a:rPr lang="zh-CN" altLang="zh-CN" sz="1800" dirty="0"/>
              <a:t>差集</a:t>
            </a:r>
            <a:r>
              <a:rPr lang="en-US" altLang="zh-CN" sz="1800" dirty="0"/>
              <a:t> / s1.difference(s2) </a:t>
            </a:r>
            <a:endParaRPr lang="zh-CN" altLang="zh-CN" sz="1800" dirty="0"/>
          </a:p>
          <a:p>
            <a:pPr lvl="1"/>
            <a:r>
              <a:rPr lang="en-US" altLang="zh-CN" sz="1800" dirty="0"/>
              <a:t>set([1, 2, 4, 5])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 ^ s2            # </a:t>
            </a:r>
            <a:r>
              <a:rPr lang="zh-CN" altLang="zh-CN" sz="1800" dirty="0"/>
              <a:t>对称差集</a:t>
            </a:r>
            <a:r>
              <a:rPr lang="en-US" altLang="zh-CN" sz="1800" dirty="0"/>
              <a:t> / s1.symmetric_difference(s2)</a:t>
            </a:r>
            <a:endParaRPr lang="zh-CN" altLang="zh-CN" sz="1800" dirty="0"/>
          </a:p>
          <a:p>
            <a:pPr lvl="1"/>
            <a:r>
              <a:rPr lang="en-US" altLang="zh-CN" sz="1800" dirty="0"/>
              <a:t>{1, 2, 4, 5 , 9, 10, 12}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s3.issubset(s1)    # s3 </a:t>
            </a:r>
            <a:r>
              <a:rPr lang="zh-CN" altLang="zh-CN" sz="1800" dirty="0"/>
              <a:t>是否是</a:t>
            </a:r>
            <a:r>
              <a:rPr lang="en-US" altLang="zh-CN" sz="1800" dirty="0"/>
              <a:t> s1 </a:t>
            </a:r>
            <a:r>
              <a:rPr lang="zh-CN" altLang="zh-CN" sz="1800" dirty="0"/>
              <a:t>的子集</a:t>
            </a:r>
            <a:r>
              <a:rPr lang="en-US" altLang="zh-CN" sz="1800" dirty="0"/>
              <a:t>/</a:t>
            </a:r>
            <a:endParaRPr lang="zh-CN" altLang="zh-CN" sz="1800" dirty="0"/>
          </a:p>
          <a:p>
            <a:pPr lvl="1"/>
            <a:r>
              <a:rPr lang="en-US" altLang="zh-CN" sz="1800" dirty="0"/>
              <a:t>True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s3 &lt; s2             # s3 </a:t>
            </a:r>
            <a:r>
              <a:rPr lang="zh-CN" altLang="zh-CN" sz="1800" dirty="0"/>
              <a:t>是否是</a:t>
            </a:r>
            <a:r>
              <a:rPr lang="en-US" altLang="zh-CN" sz="1800" dirty="0"/>
              <a:t> s2 </a:t>
            </a:r>
            <a:r>
              <a:rPr lang="zh-CN" altLang="zh-CN" sz="1800" dirty="0"/>
              <a:t>的子集</a:t>
            </a:r>
          </a:p>
          <a:p>
            <a:pPr lvl="1"/>
            <a:r>
              <a:rPr lang="en-US" altLang="zh-CN" sz="1800" dirty="0"/>
              <a:t>False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s1.issuperset(s3)  # s1 </a:t>
            </a:r>
            <a:r>
              <a:rPr lang="zh-CN" altLang="zh-CN" sz="1800" dirty="0"/>
              <a:t>是否是</a:t>
            </a:r>
            <a:r>
              <a:rPr lang="en-US" altLang="zh-CN" sz="1800" dirty="0"/>
              <a:t> s3 </a:t>
            </a:r>
            <a:r>
              <a:rPr lang="zh-CN" altLang="zh-CN" sz="1800" dirty="0"/>
              <a:t>的超集</a:t>
            </a:r>
          </a:p>
          <a:p>
            <a:pPr lvl="1"/>
            <a:r>
              <a:rPr lang="en-US" altLang="zh-CN" sz="1800" dirty="0"/>
              <a:t>True</a:t>
            </a:r>
            <a:endParaRPr lang="zh-CN" altLang="zh-CN" sz="1800" dirty="0"/>
          </a:p>
          <a:p>
            <a:pPr lvl="1"/>
            <a:r>
              <a:rPr lang="en-US" altLang="zh-CN" sz="1800" dirty="0"/>
              <a:t>&gt;&gt;&gt; s1 &gt; s2             # s1 </a:t>
            </a:r>
            <a:r>
              <a:rPr lang="zh-CN" altLang="zh-CN" sz="1800" dirty="0"/>
              <a:t>是否是</a:t>
            </a:r>
            <a:r>
              <a:rPr lang="en-US" altLang="zh-CN" sz="1800" dirty="0"/>
              <a:t> s2 </a:t>
            </a:r>
            <a:r>
              <a:rPr lang="zh-CN" altLang="zh-CN" sz="1800" dirty="0"/>
              <a:t>的超集</a:t>
            </a:r>
          </a:p>
          <a:p>
            <a:pPr lvl="1"/>
            <a:r>
              <a:rPr lang="en-US" altLang="zh-CN" sz="1800" dirty="0"/>
              <a:t>False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972454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179512" y="1196752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(6) </a:t>
            </a:r>
            <a:r>
              <a:rPr lang="en-US" altLang="zh-CN" dirty="0" err="1" smtClean="0"/>
              <a:t>intersection_update</a:t>
            </a:r>
            <a:r>
              <a:rPr lang="en-US" altLang="zh-CN" dirty="0"/>
              <a:t>() </a:t>
            </a:r>
            <a:r>
              <a:rPr lang="zh-CN" altLang="zh-CN" dirty="0"/>
              <a:t>用自己和另一个的交集来更新这个集合。例：</a:t>
            </a:r>
          </a:p>
          <a:p>
            <a:pPr lvl="1"/>
            <a:r>
              <a:rPr lang="en-US" altLang="zh-CN" dirty="0"/>
              <a:t>&gt;&gt;&gt; s1 = {'a', 'b', 'c', 'd', 'q'}</a:t>
            </a:r>
            <a:endParaRPr lang="zh-CN" altLang="zh-CN" dirty="0"/>
          </a:p>
          <a:p>
            <a:pPr lvl="1"/>
            <a:r>
              <a:rPr lang="en-US" altLang="zh-CN" dirty="0"/>
              <a:t>&gt;&gt;&gt; s2 = {'c', 'd', 'e', 'f'}</a:t>
            </a:r>
            <a:endParaRPr lang="zh-CN" altLang="zh-CN" dirty="0"/>
          </a:p>
          <a:p>
            <a:pPr lvl="1"/>
            <a:r>
              <a:rPr lang="en-US" altLang="zh-CN" dirty="0"/>
              <a:t>&gt;&gt;&gt; s1.intersection_update(s2)   # </a:t>
            </a:r>
            <a:r>
              <a:rPr lang="zh-CN" altLang="zh-CN" dirty="0"/>
              <a:t>相当于</a:t>
            </a:r>
            <a:r>
              <a:rPr lang="en-US" altLang="zh-CN" dirty="0"/>
              <a:t>s1 = s1 - s2</a:t>
            </a:r>
            <a:endParaRPr lang="zh-CN" altLang="zh-CN" dirty="0"/>
          </a:p>
          <a:p>
            <a:pPr lvl="1"/>
            <a:r>
              <a:rPr lang="en-US" altLang="zh-CN" dirty="0"/>
              <a:t>&gt;&gt;&gt; s1</a:t>
            </a:r>
            <a:endParaRPr lang="zh-CN" altLang="zh-CN" dirty="0"/>
          </a:p>
          <a:p>
            <a:pPr lvl="1"/>
            <a:r>
              <a:rPr lang="en-US" altLang="zh-CN" dirty="0"/>
              <a:t>{'c', 'd'}</a:t>
            </a:r>
            <a:endParaRPr lang="zh-CN" altLang="zh-CN" dirty="0"/>
          </a:p>
          <a:p>
            <a:pPr lvl="0"/>
            <a:r>
              <a:rPr lang="en-US" altLang="zh-CN" dirty="0" smtClean="0"/>
              <a:t>(7) </a:t>
            </a:r>
            <a:r>
              <a:rPr lang="en-US" altLang="zh-CN" dirty="0" err="1" smtClean="0"/>
              <a:t>isdisjoint</a:t>
            </a:r>
            <a:r>
              <a:rPr lang="en-US" altLang="zh-CN" dirty="0"/>
              <a:t>() </a:t>
            </a:r>
            <a:r>
              <a:rPr lang="zh-CN" altLang="zh-CN" dirty="0"/>
              <a:t>如果两个集合有一个空交集，返回</a:t>
            </a:r>
            <a:r>
              <a:rPr lang="en-US" altLang="zh-CN" dirty="0"/>
              <a:t> True</a:t>
            </a:r>
            <a:r>
              <a:rPr lang="zh-CN" altLang="zh-CN" dirty="0"/>
              <a:t>。例：</a:t>
            </a:r>
          </a:p>
          <a:p>
            <a:pPr lvl="1"/>
            <a:r>
              <a:rPr lang="en-US" altLang="zh-CN" dirty="0"/>
              <a:t>&gt;&gt;&gt; s1 = {1, 2}</a:t>
            </a:r>
            <a:endParaRPr lang="zh-CN" altLang="zh-CN" dirty="0"/>
          </a:p>
          <a:p>
            <a:pPr lvl="1"/>
            <a:r>
              <a:rPr lang="en-US" altLang="zh-CN" dirty="0"/>
              <a:t>&gt;&gt;&gt; s2 = {3, 4}</a:t>
            </a:r>
            <a:endParaRPr lang="zh-CN" altLang="zh-CN" dirty="0"/>
          </a:p>
          <a:p>
            <a:pPr lvl="1"/>
            <a:r>
              <a:rPr lang="en-US" altLang="zh-CN" dirty="0"/>
              <a:t>&gt;&gt;&gt; s3 = {2, 3}</a:t>
            </a:r>
            <a:endParaRPr lang="zh-CN" altLang="zh-CN" dirty="0"/>
          </a:p>
          <a:p>
            <a:pPr lvl="1"/>
            <a:r>
              <a:rPr lang="en-US" altLang="zh-CN" dirty="0"/>
              <a:t>&gt;&gt;&gt; s1.isdisjoint(s2) # s1</a:t>
            </a:r>
            <a:r>
              <a:rPr lang="zh-CN" altLang="zh-CN" dirty="0"/>
              <a:t>和</a:t>
            </a:r>
            <a:r>
              <a:rPr lang="en-US" altLang="zh-CN" dirty="0"/>
              <a:t>s2</a:t>
            </a:r>
            <a:r>
              <a:rPr lang="zh-CN" altLang="zh-CN" dirty="0"/>
              <a:t>两个集合的交集为空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True                               </a:t>
            </a:r>
            <a:endParaRPr lang="zh-CN" altLang="zh-CN" dirty="0"/>
          </a:p>
          <a:p>
            <a:pPr lvl="1"/>
            <a:r>
              <a:rPr lang="en-US" altLang="zh-CN" dirty="0"/>
              <a:t>&gt;&gt;&gt; s1.isdisjoint(s3) # s1</a:t>
            </a:r>
            <a:r>
              <a:rPr lang="zh-CN" altLang="zh-CN" dirty="0"/>
              <a:t>和</a:t>
            </a:r>
            <a:r>
              <a:rPr lang="en-US" altLang="zh-CN" dirty="0"/>
              <a:t>s3 </a:t>
            </a:r>
            <a:r>
              <a:rPr lang="zh-CN" altLang="zh-CN" dirty="0"/>
              <a:t>两个集合的交集为</a:t>
            </a:r>
            <a:r>
              <a:rPr lang="en-US" altLang="zh-CN" dirty="0"/>
              <a:t>2</a:t>
            </a:r>
            <a:r>
              <a:rPr lang="zh-CN" altLang="zh-CN" dirty="0"/>
              <a:t>不是空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en-US" altLang="zh-CN" dirty="0"/>
              <a:t>False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2454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1593490"/>
              </p:ext>
            </p:extLst>
          </p:nvPr>
        </p:nvGraphicFramePr>
        <p:xfrm>
          <a:off x="179512" y="1196752"/>
          <a:ext cx="8820472" cy="5025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7665">
                  <a:extLst>
                    <a:ext uri="{9D8B030D-6E8A-4147-A177-3AD203B41FA5}">
                      <a16:colId xmlns="" xmlns:a16="http://schemas.microsoft.com/office/drawing/2014/main" val="3289543913"/>
                    </a:ext>
                  </a:extLst>
                </a:gridCol>
                <a:gridCol w="6112807">
                  <a:extLst>
                    <a:ext uri="{9D8B030D-6E8A-4147-A177-3AD203B41FA5}">
                      <a16:colId xmlns="" xmlns:a16="http://schemas.microsoft.com/office/drawing/2014/main" val="1846134867"/>
                    </a:ext>
                  </a:extLst>
                </a:gridCol>
              </a:tblGrid>
              <a:tr h="1569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794192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str.capitalize</a:t>
                      </a:r>
                      <a:r>
                        <a:rPr lang="en-US" sz="1600" b="1" u="none" kern="100" dirty="0">
                          <a:solidFill>
                            <a:schemeClr val="bg1"/>
                          </a:solidFill>
                          <a:effectLst/>
                          <a:hlinkClick r:id="rId2"/>
                        </a:rPr>
                        <a:t>()</a:t>
                      </a:r>
                      <a:endParaRPr lang="zh-CN" sz="1600" b="1" u="none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把字符串的第一个字符大写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5480239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str.center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3"/>
                        </a:rPr>
                        <a:t>(width)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返回一个原字符串居中</a:t>
                      </a:r>
                      <a:r>
                        <a:rPr lang="en-US" sz="1600" kern="100">
                          <a:effectLst/>
                        </a:rPr>
                        <a:t>,</a:t>
                      </a:r>
                      <a:r>
                        <a:rPr lang="zh-CN" sz="1600" kern="100">
                          <a:effectLst/>
                        </a:rPr>
                        <a:t>并使用空格填充至长度</a:t>
                      </a:r>
                      <a:r>
                        <a:rPr lang="en-US" sz="1600" kern="100">
                          <a:effectLst/>
                        </a:rPr>
                        <a:t> width </a:t>
                      </a:r>
                      <a:r>
                        <a:rPr lang="zh-CN" sz="1600" kern="100">
                          <a:effectLst/>
                        </a:rPr>
                        <a:t>的新字符串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7766701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str.count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str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, beg=0, end=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len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str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4"/>
                        </a:rPr>
                        <a:t>))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在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里面出现的次数，如果</a:t>
                      </a:r>
                      <a:r>
                        <a:rPr lang="en-US" sz="1600" kern="100" dirty="0">
                          <a:effectLst/>
                        </a:rPr>
                        <a:t> beg 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>
                          <a:effectLst/>
                        </a:rPr>
                        <a:t> end </a:t>
                      </a:r>
                      <a:r>
                        <a:rPr lang="zh-CN" sz="1600" kern="100" dirty="0">
                          <a:effectLst/>
                        </a:rPr>
                        <a:t>指定则返回指定范围内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出现的次数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45805212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str.decode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5"/>
                        </a:rPr>
                        <a:t>(encoding='UTF-8', errors='strict')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以</a:t>
                      </a:r>
                      <a:r>
                        <a:rPr lang="en-US" sz="1600" kern="100">
                          <a:effectLst/>
                        </a:rPr>
                        <a:t> encoding </a:t>
                      </a:r>
                      <a:r>
                        <a:rPr lang="zh-CN" sz="1600" kern="100">
                          <a:effectLst/>
                        </a:rPr>
                        <a:t>指定的编码格式解码 </a:t>
                      </a:r>
                      <a:r>
                        <a:rPr lang="en-US" sz="1600" kern="100">
                          <a:effectLst/>
                        </a:rPr>
                        <a:t>str</a:t>
                      </a:r>
                      <a:r>
                        <a:rPr lang="zh-CN" sz="1600" kern="100">
                          <a:effectLst/>
                        </a:rPr>
                        <a:t>，如果出错默认报一个</a:t>
                      </a:r>
                      <a:r>
                        <a:rPr lang="en-US" sz="1600" kern="100">
                          <a:effectLst/>
                        </a:rPr>
                        <a:t> ValueError </a:t>
                      </a:r>
                      <a:r>
                        <a:rPr lang="zh-CN" sz="1600" kern="100">
                          <a:effectLst/>
                        </a:rPr>
                        <a:t>的 异 常 ， 除非</a:t>
                      </a:r>
                      <a:r>
                        <a:rPr lang="en-US" sz="1600" kern="100">
                          <a:effectLst/>
                        </a:rPr>
                        <a:t> errors </a:t>
                      </a:r>
                      <a:r>
                        <a:rPr lang="zh-CN" sz="1600" kern="100">
                          <a:effectLst/>
                        </a:rPr>
                        <a:t>指 定 的 是</a:t>
                      </a:r>
                      <a:r>
                        <a:rPr lang="en-US" sz="1600" kern="100">
                          <a:effectLst/>
                        </a:rPr>
                        <a:t> 'ignore' </a:t>
                      </a:r>
                      <a:r>
                        <a:rPr lang="zh-CN" sz="1600" kern="100">
                          <a:effectLst/>
                        </a:rPr>
                        <a:t>或 者</a:t>
                      </a:r>
                      <a:r>
                        <a:rPr lang="en-US" sz="1600" kern="100">
                          <a:effectLst/>
                        </a:rPr>
                        <a:t>'replace'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348053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str.encode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6"/>
                        </a:rPr>
                        <a:t>(encoding='UTF-8', errors='strict')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以</a:t>
                      </a:r>
                      <a:r>
                        <a:rPr lang="en-US" sz="1600" kern="100">
                          <a:effectLst/>
                        </a:rPr>
                        <a:t> encoding </a:t>
                      </a:r>
                      <a:r>
                        <a:rPr lang="zh-CN" sz="1600" kern="100">
                          <a:effectLst/>
                        </a:rPr>
                        <a:t>指定的编码格式编码 </a:t>
                      </a:r>
                      <a:r>
                        <a:rPr lang="en-US" sz="1600" kern="100">
                          <a:effectLst/>
                        </a:rPr>
                        <a:t>str</a:t>
                      </a:r>
                      <a:r>
                        <a:rPr lang="zh-CN" sz="1600" kern="100">
                          <a:effectLst/>
                        </a:rPr>
                        <a:t>，如果出错默认报一个</a:t>
                      </a:r>
                      <a:r>
                        <a:rPr lang="en-US" sz="1600" kern="100">
                          <a:effectLst/>
                        </a:rPr>
                        <a:t>ValueError </a:t>
                      </a:r>
                      <a:r>
                        <a:rPr lang="zh-CN" sz="1600" kern="100">
                          <a:effectLst/>
                        </a:rPr>
                        <a:t>的异常，除非</a:t>
                      </a:r>
                      <a:r>
                        <a:rPr lang="en-US" sz="1600" kern="100">
                          <a:effectLst/>
                        </a:rPr>
                        <a:t> errors </a:t>
                      </a:r>
                      <a:r>
                        <a:rPr lang="zh-CN" sz="1600" kern="100">
                          <a:effectLst/>
                        </a:rPr>
                        <a:t>指定的是</a:t>
                      </a:r>
                      <a:r>
                        <a:rPr lang="en-US" sz="1600" kern="100">
                          <a:effectLst/>
                        </a:rPr>
                        <a:t>'ignore'</a:t>
                      </a:r>
                      <a:r>
                        <a:rPr lang="zh-CN" sz="1600" kern="100">
                          <a:effectLst/>
                        </a:rPr>
                        <a:t>或者</a:t>
                      </a:r>
                      <a:r>
                        <a:rPr lang="en-US" sz="1600" kern="100">
                          <a:effectLst/>
                        </a:rPr>
                        <a:t>'replace'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4208993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str.endswith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, beg=0, end=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len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str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7"/>
                        </a:rPr>
                        <a:t>))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检查字符串是否以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obj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结束，如果</a:t>
                      </a:r>
                      <a:r>
                        <a:rPr lang="en-US" sz="1600" kern="100" dirty="0">
                          <a:effectLst/>
                        </a:rPr>
                        <a:t>beg </a:t>
                      </a:r>
                      <a:r>
                        <a:rPr lang="zh-CN" sz="1600" kern="100" dirty="0">
                          <a:effectLst/>
                        </a:rPr>
                        <a:t>或者</a:t>
                      </a:r>
                      <a:r>
                        <a:rPr lang="en-US" sz="1600" kern="100" dirty="0">
                          <a:effectLst/>
                        </a:rPr>
                        <a:t> end </a:t>
                      </a:r>
                      <a:r>
                        <a:rPr lang="zh-CN" sz="1600" kern="100" dirty="0">
                          <a:effectLst/>
                        </a:rPr>
                        <a:t>指定则检查指定的范围内是否以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obj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结束，如果是，返回</a:t>
                      </a:r>
                      <a:r>
                        <a:rPr lang="en-US" sz="1600" kern="100" dirty="0">
                          <a:effectLst/>
                        </a:rPr>
                        <a:t> True,</a:t>
                      </a:r>
                      <a:r>
                        <a:rPr lang="zh-CN" sz="1600" kern="100" dirty="0">
                          <a:effectLst/>
                        </a:rPr>
                        <a:t>否则返回</a:t>
                      </a:r>
                      <a:r>
                        <a:rPr lang="en-US" sz="1600" kern="100" dirty="0">
                          <a:effectLst/>
                        </a:rPr>
                        <a:t> False.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51164874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str.expandtabs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tabsize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8"/>
                        </a:rPr>
                        <a:t>=8)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把字符串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 tab </a:t>
                      </a:r>
                      <a:r>
                        <a:rPr lang="zh-CN" sz="1600" kern="100">
                          <a:effectLst/>
                        </a:rPr>
                        <a:t>符号转为空格，</a:t>
                      </a:r>
                      <a:r>
                        <a:rPr lang="en-US" sz="1600" kern="100">
                          <a:effectLst/>
                        </a:rPr>
                        <a:t>tab </a:t>
                      </a:r>
                      <a:r>
                        <a:rPr lang="zh-CN" sz="1600" kern="100">
                          <a:effectLst/>
                        </a:rPr>
                        <a:t>符号默认的空格数是</a:t>
                      </a:r>
                      <a:r>
                        <a:rPr lang="en-US" sz="1600" kern="100">
                          <a:effectLst/>
                        </a:rPr>
                        <a:t> 8</a:t>
                      </a:r>
                      <a:r>
                        <a:rPr lang="zh-CN" sz="1600" kern="100">
                          <a:effectLst/>
                        </a:rPr>
                        <a:t>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2839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str.find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str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, beg=0, end=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len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(</a:t>
                      </a:r>
                      <a:r>
                        <a:rPr lang="en-US" sz="1600" b="1" u="sng" kern="100" dirty="0" err="1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str</a:t>
                      </a:r>
                      <a:r>
                        <a:rPr lang="en-US" sz="1600" b="1" u="sng" kern="100" dirty="0">
                          <a:solidFill>
                            <a:schemeClr val="bg1"/>
                          </a:solidFill>
                          <a:effectLst/>
                          <a:hlinkClick r:id="rId9"/>
                        </a:rPr>
                        <a:t>))</a:t>
                      </a:r>
                      <a:endParaRPr lang="zh-CN" sz="1600" b="1" u="sng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检测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是否包含在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中，如果</a:t>
                      </a:r>
                      <a:r>
                        <a:rPr lang="en-US" sz="1600" kern="100" dirty="0">
                          <a:effectLst/>
                        </a:rPr>
                        <a:t> beg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 end </a:t>
                      </a:r>
                      <a:r>
                        <a:rPr lang="zh-CN" sz="1600" kern="100" dirty="0">
                          <a:effectLst/>
                        </a:rPr>
                        <a:t>指定范围，则检查是否包含在指定范围内，如果是返回开始的索引值，否则返回</a:t>
                      </a:r>
                      <a:r>
                        <a:rPr lang="en-US" sz="1600" kern="100" dirty="0">
                          <a:effectLst/>
                        </a:rPr>
                        <a:t>-1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76511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10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24744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(8) </a:t>
            </a:r>
            <a:r>
              <a:rPr lang="en-US" altLang="zh-CN" dirty="0" err="1" smtClean="0"/>
              <a:t>difference_update</a:t>
            </a:r>
            <a:r>
              <a:rPr lang="en-US" altLang="zh-CN" dirty="0"/>
              <a:t>() </a:t>
            </a:r>
            <a:r>
              <a:rPr lang="zh-CN" altLang="zh-CN" dirty="0"/>
              <a:t>从这个集合中删除另一个集合的所有元素。例：</a:t>
            </a:r>
          </a:p>
          <a:p>
            <a:pPr lvl="1"/>
            <a:r>
              <a:rPr lang="en-US" altLang="zh-CN" dirty="0"/>
              <a:t>&gt;&gt;&gt; s1 = {1, 2, 3}</a:t>
            </a:r>
            <a:endParaRPr lang="zh-CN" altLang="zh-CN" dirty="0"/>
          </a:p>
          <a:p>
            <a:pPr lvl="1"/>
            <a:r>
              <a:rPr lang="en-US" altLang="zh-CN" dirty="0"/>
              <a:t>&gt;&gt;&gt; s2 = {1, 2, 3, 4}</a:t>
            </a:r>
            <a:endParaRPr lang="zh-CN" altLang="zh-CN" dirty="0"/>
          </a:p>
          <a:p>
            <a:pPr lvl="1"/>
            <a:r>
              <a:rPr lang="en-US" altLang="zh-CN" dirty="0"/>
              <a:t>&gt;&gt;&gt; s3 = {2, 3}</a:t>
            </a:r>
            <a:endParaRPr lang="zh-CN" altLang="zh-CN" dirty="0"/>
          </a:p>
          <a:p>
            <a:pPr lvl="1"/>
            <a:r>
              <a:rPr lang="en-US" altLang="zh-CN" dirty="0"/>
              <a:t>&gt;&gt;&gt; s1.difference_update(s3) </a:t>
            </a:r>
            <a:endParaRPr lang="zh-CN" altLang="zh-CN" dirty="0"/>
          </a:p>
          <a:p>
            <a:pPr lvl="1"/>
            <a:r>
              <a:rPr lang="en-US" altLang="zh-CN" dirty="0"/>
              <a:t>&gt;&gt;&gt; s1</a:t>
            </a:r>
            <a:endParaRPr lang="zh-CN" altLang="zh-CN" dirty="0"/>
          </a:p>
          <a:p>
            <a:pPr lvl="1"/>
            <a:r>
              <a:rPr lang="en-US" altLang="zh-CN" dirty="0"/>
              <a:t>{1}                                 </a:t>
            </a:r>
            <a:endParaRPr lang="zh-CN" altLang="zh-CN" dirty="0"/>
          </a:p>
          <a:p>
            <a:pPr lvl="1"/>
            <a:r>
              <a:rPr lang="en-US" altLang="zh-CN" dirty="0"/>
              <a:t>&gt;&gt;&gt; s2.difference_update(s3)</a:t>
            </a:r>
            <a:endParaRPr lang="zh-CN" altLang="zh-CN" dirty="0"/>
          </a:p>
          <a:p>
            <a:pPr lvl="1"/>
            <a:r>
              <a:rPr lang="en-US" altLang="zh-CN" dirty="0"/>
              <a:t>&gt;&gt;&gt; s2</a:t>
            </a:r>
            <a:endParaRPr lang="zh-CN" altLang="zh-CN" dirty="0"/>
          </a:p>
          <a:p>
            <a:pPr lvl="1"/>
            <a:r>
              <a:rPr lang="en-US" altLang="zh-CN" dirty="0"/>
              <a:t>{1, 4}</a:t>
            </a:r>
            <a:endParaRPr lang="zh-CN" altLang="zh-CN" dirty="0"/>
          </a:p>
          <a:p>
            <a:pPr lvl="1"/>
            <a:r>
              <a:rPr lang="en-US" altLang="zh-CN" dirty="0" smtClean="0"/>
              <a:t>{</a:t>
            </a:r>
            <a:r>
              <a:rPr lang="en-US" altLang="zh-CN" dirty="0"/>
              <a:t>1}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6920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集合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1124744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(9) </a:t>
            </a:r>
            <a:r>
              <a:rPr lang="en-US" altLang="zh-CN" dirty="0" err="1" smtClean="0"/>
              <a:t>symmetric_difference_update</a:t>
            </a:r>
            <a:r>
              <a:rPr lang="en-US" altLang="zh-CN" dirty="0"/>
              <a:t>() </a:t>
            </a:r>
            <a:r>
              <a:rPr lang="zh-CN" altLang="zh-CN" dirty="0"/>
              <a:t>用自己和另一个的对称差来更新这个集合。例：</a:t>
            </a:r>
          </a:p>
          <a:p>
            <a:pPr lvl="1"/>
            <a:r>
              <a:rPr lang="en-US" altLang="zh-CN" dirty="0"/>
              <a:t>&gt;&gt;&gt; s1 = {1, 2, 3}</a:t>
            </a:r>
            <a:endParaRPr lang="zh-CN" altLang="zh-CN" dirty="0"/>
          </a:p>
          <a:p>
            <a:pPr lvl="1"/>
            <a:r>
              <a:rPr lang="en-US" altLang="zh-CN" dirty="0"/>
              <a:t>&gt;&gt;&gt; s2 = {1, 2, 3, 4}</a:t>
            </a:r>
            <a:endParaRPr lang="zh-CN" altLang="zh-CN" dirty="0"/>
          </a:p>
          <a:p>
            <a:pPr lvl="1"/>
            <a:r>
              <a:rPr lang="en-US" altLang="zh-CN" dirty="0"/>
              <a:t>&gt;&gt;&gt; s3 = {2, 3}</a:t>
            </a:r>
            <a:endParaRPr lang="zh-CN" altLang="zh-CN" dirty="0"/>
          </a:p>
          <a:p>
            <a:pPr lvl="1"/>
            <a:r>
              <a:rPr lang="en-US" altLang="zh-CN" dirty="0"/>
              <a:t>&gt;&gt;&gt; s2.symmetric_difference_update(s1)</a:t>
            </a:r>
            <a:endParaRPr lang="zh-CN" altLang="zh-CN" dirty="0"/>
          </a:p>
          <a:p>
            <a:pPr lvl="1"/>
            <a:r>
              <a:rPr lang="en-US" altLang="zh-CN" dirty="0"/>
              <a:t>&gt;&gt;&gt; s2</a:t>
            </a:r>
            <a:endParaRPr lang="zh-CN" altLang="zh-CN" dirty="0"/>
          </a:p>
          <a:p>
            <a:pPr lvl="1"/>
            <a:r>
              <a:rPr lang="en-US" altLang="zh-CN" dirty="0"/>
              <a:t>{4}</a:t>
            </a:r>
            <a:endParaRPr lang="zh-CN" altLang="zh-CN" dirty="0"/>
          </a:p>
          <a:p>
            <a:pPr lvl="1"/>
            <a:r>
              <a:rPr lang="en-US" altLang="zh-CN" dirty="0"/>
              <a:t>&gt;&gt;&gt; s2.symmetric_difference_update(s3)</a:t>
            </a:r>
            <a:endParaRPr lang="zh-CN" altLang="zh-CN" dirty="0"/>
          </a:p>
          <a:p>
            <a:pPr lvl="1"/>
            <a:r>
              <a:rPr lang="en-US" altLang="zh-CN" dirty="0"/>
              <a:t>&gt;&gt;&gt; s2</a:t>
            </a:r>
            <a:endParaRPr lang="zh-CN" altLang="zh-CN" dirty="0"/>
          </a:p>
          <a:p>
            <a:pPr lvl="1"/>
            <a:r>
              <a:rPr lang="en-US" altLang="zh-CN" dirty="0"/>
              <a:t>{2, 3, 4}</a:t>
            </a:r>
            <a:endParaRPr lang="zh-CN" altLang="zh-CN" dirty="0"/>
          </a:p>
          <a:p>
            <a:pPr lvl="1"/>
            <a:r>
              <a:rPr lang="en-US" altLang="zh-CN" dirty="0"/>
              <a:t>&gt;&gt;&gt; s1.symmetric_difference_update(s3)</a:t>
            </a:r>
            <a:endParaRPr lang="zh-CN" altLang="zh-CN" dirty="0"/>
          </a:p>
          <a:p>
            <a:pPr lvl="1"/>
            <a:r>
              <a:rPr lang="en-US" altLang="zh-CN" dirty="0"/>
              <a:t>&gt;&gt;&gt; s1</a:t>
            </a:r>
            <a:endParaRPr lang="zh-CN" altLang="zh-CN" dirty="0"/>
          </a:p>
          <a:p>
            <a:pPr lvl="1"/>
            <a:r>
              <a:rPr lang="en-US" altLang="zh-CN" dirty="0"/>
              <a:t>{1}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91246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：字典的方法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9378139"/>
              </p:ext>
            </p:extLst>
          </p:nvPr>
        </p:nvGraphicFramePr>
        <p:xfrm>
          <a:off x="539552" y="1268760"/>
          <a:ext cx="8208912" cy="453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4717">
                  <a:extLst>
                    <a:ext uri="{9D8B030D-6E8A-4147-A177-3AD203B41FA5}">
                      <a16:colId xmlns="" xmlns:a16="http://schemas.microsoft.com/office/drawing/2014/main" val="551530822"/>
                    </a:ext>
                  </a:extLst>
                </a:gridCol>
                <a:gridCol w="5454195">
                  <a:extLst>
                    <a:ext uri="{9D8B030D-6E8A-4147-A177-3AD203B41FA5}">
                      <a16:colId xmlns="" xmlns:a16="http://schemas.microsoft.com/office/drawing/2014/main" val="1863651727"/>
                    </a:ext>
                  </a:extLst>
                </a:gridCol>
              </a:tblGrid>
              <a:tr h="453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函数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349100293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cmp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(dict1, dict2)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比较两个字典元素。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182770822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len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(</a:t>
                      </a: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dict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计算字典元素个数，即键的总数。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291171189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str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dict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输出字典可打印的字符串表示。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557332721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type(variable)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返回输入的变量类型，如果变量是字典就返回字典类型。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3369726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dict.clear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删除字典内所有元素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13178671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dict.copy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返回一个字典的浅拷贝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729213951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dict.items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以列表返回可遍历的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键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值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) 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元组数组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144257967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dict.keys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以列表返回一个字典所有的键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05494461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dict.values</a:t>
                      </a:r>
                      <a:r>
                        <a:rPr lang="en-US" sz="1600" u="sng" kern="100" dirty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以列表返回字典中的所有值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52899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8306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：字典的方法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3126336"/>
              </p:ext>
            </p:extLst>
          </p:nvPr>
        </p:nvGraphicFramePr>
        <p:xfrm>
          <a:off x="323528" y="1268760"/>
          <a:ext cx="8640960" cy="453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="" xmlns:a16="http://schemas.microsoft.com/office/drawing/2014/main" val="1193043969"/>
                    </a:ext>
                  </a:extLst>
                </a:gridCol>
                <a:gridCol w="5688632">
                  <a:extLst>
                    <a:ext uri="{9D8B030D-6E8A-4147-A177-3AD203B41FA5}">
                      <a16:colId xmlns="" xmlns:a16="http://schemas.microsoft.com/office/drawing/2014/main" val="3944966984"/>
                    </a:ext>
                  </a:extLst>
                </a:gridCol>
              </a:tblGrid>
              <a:tr h="453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函数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方法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095968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3470892"/>
              </p:ext>
            </p:extLst>
          </p:nvPr>
        </p:nvGraphicFramePr>
        <p:xfrm>
          <a:off x="323528" y="1700806"/>
          <a:ext cx="8640959" cy="3960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8689">
                  <a:extLst>
                    <a:ext uri="{9D8B030D-6E8A-4147-A177-3AD203B41FA5}">
                      <a16:colId xmlns="" xmlns:a16="http://schemas.microsoft.com/office/drawing/2014/main" val="1243194109"/>
                    </a:ext>
                  </a:extLst>
                </a:gridCol>
                <a:gridCol w="5642270">
                  <a:extLst>
                    <a:ext uri="{9D8B030D-6E8A-4147-A177-3AD203B41FA5}">
                      <a16:colId xmlns="" xmlns:a16="http://schemas.microsoft.com/office/drawing/2014/main" val="550279151"/>
                    </a:ext>
                  </a:extLst>
                </a:gridCol>
              </a:tblGrid>
              <a:tr h="746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2"/>
                        </a:rPr>
                        <a:t>dict.get</a:t>
                      </a:r>
                      <a:r>
                        <a:rPr lang="en-US" sz="1600" u="sng" kern="100" dirty="0">
                          <a:effectLst/>
                          <a:hlinkClick r:id="rId2"/>
                        </a:rPr>
                        <a:t>(key, default=None)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返回指定键的值，如果值不在字典中返回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8523256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3"/>
                        </a:rPr>
                        <a:t>dict.update(dict2)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把字典</a:t>
                      </a:r>
                      <a:r>
                        <a:rPr lang="en-US" sz="1600" kern="100">
                          <a:effectLst/>
                        </a:rPr>
                        <a:t>dict2</a:t>
                      </a:r>
                      <a:r>
                        <a:rPr lang="zh-CN" sz="1600" kern="100">
                          <a:effectLst/>
                        </a:rPr>
                        <a:t>的键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值对更新到</a:t>
                      </a:r>
                      <a:r>
                        <a:rPr lang="en-US" sz="1600" kern="100">
                          <a:effectLst/>
                        </a:rPr>
                        <a:t>dict</a:t>
                      </a:r>
                      <a:r>
                        <a:rPr lang="zh-CN" sz="1600" kern="100">
                          <a:effectLst/>
                        </a:rPr>
                        <a:t>里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706657623"/>
                  </a:ext>
                </a:extLst>
              </a:tr>
              <a:tr h="746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4"/>
                        </a:rPr>
                        <a:t>pop(key[,default])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删除字典给定键</a:t>
                      </a:r>
                      <a:r>
                        <a:rPr lang="en-US" sz="1600" kern="100" dirty="0">
                          <a:effectLst/>
                        </a:rPr>
                        <a:t> key </a:t>
                      </a:r>
                      <a:r>
                        <a:rPr lang="zh-CN" sz="1600" kern="100" dirty="0">
                          <a:effectLst/>
                        </a:rPr>
                        <a:t>所对应的值，返回值为被删除的值。</a:t>
                      </a:r>
                      <a:r>
                        <a:rPr lang="en-US" sz="1600" kern="100" dirty="0">
                          <a:effectLst/>
                        </a:rPr>
                        <a:t>key</a:t>
                      </a:r>
                      <a:r>
                        <a:rPr lang="zh-CN" sz="1600" kern="100" dirty="0">
                          <a:effectLst/>
                        </a:rPr>
                        <a:t>值必须给出。 否则，返回</a:t>
                      </a:r>
                      <a:r>
                        <a:rPr lang="en-US" sz="1600" kern="100" dirty="0">
                          <a:effectLst/>
                        </a:rPr>
                        <a:t>default</a:t>
                      </a:r>
                      <a:r>
                        <a:rPr lang="zh-CN" sz="1600" kern="100" dirty="0">
                          <a:effectLst/>
                        </a:rPr>
                        <a:t>值。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059706025"/>
                  </a:ext>
                </a:extLst>
              </a:tr>
              <a:tr h="486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linkClick r:id="rId5"/>
                        </a:rPr>
                        <a:t>popitem()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随机返回并删除字典中的一对键和值。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273066286"/>
                  </a:ext>
                </a:extLst>
              </a:tr>
              <a:tr h="746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  <a:hlinkClick r:id="rId6"/>
                        </a:rPr>
                        <a:t>dict.fromkeys(seq[, val])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创建一个新字典，以序列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seq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中元素做字典的键，</a:t>
                      </a:r>
                      <a:r>
                        <a:rPr lang="en-US" sz="1600" kern="100" dirty="0" err="1">
                          <a:effectLst/>
                        </a:rPr>
                        <a:t>val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为字典所有键对应的初始值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800638873"/>
                  </a:ext>
                </a:extLst>
              </a:tr>
              <a:tr h="746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  <a:hlinkClick r:id="rId7"/>
                        </a:rPr>
                        <a:t>dict.setdefault</a:t>
                      </a:r>
                      <a:r>
                        <a:rPr lang="en-US" sz="1600" u="sng" kern="100" dirty="0">
                          <a:effectLst/>
                          <a:hlinkClick r:id="rId7"/>
                        </a:rPr>
                        <a:t>(key, default=None)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get()</a:t>
                      </a:r>
                      <a:r>
                        <a:rPr lang="zh-CN" sz="1600" kern="100" dirty="0">
                          <a:effectLst/>
                        </a:rPr>
                        <a:t>类似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zh-CN" sz="1600" kern="100" dirty="0">
                          <a:effectLst/>
                        </a:rPr>
                        <a:t>但如果键不存在于字典中，将会添加键并将值设为</a:t>
                      </a:r>
                      <a:r>
                        <a:rPr lang="en-US" sz="1600" kern="100" dirty="0">
                          <a:effectLst/>
                        </a:rPr>
                        <a:t>default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25424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4264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字典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213084" y="1052736"/>
            <a:ext cx="8964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）获取字典中的值。</a:t>
            </a:r>
          </a:p>
          <a:p>
            <a:pPr indent="333375">
              <a:spcAft>
                <a:spcPts val="0"/>
              </a:spcAft>
            </a:pPr>
            <a:r>
              <a:rPr lang="zh-CN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关于获取字典中的值，一种简单的方式就是用</a:t>
            </a:r>
            <a:r>
              <a:rPr lang="en-US" altLang="zh-CN" sz="2800" b="1" kern="0" dirty="0">
                <a:solidFill>
                  <a:srgbClr val="4B505A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d[x]</a:t>
            </a:r>
            <a:r>
              <a:rPr lang="zh-CN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访问该元素，但是这种情况在</a:t>
            </a:r>
            <a:r>
              <a:rPr lang="en-US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key </a:t>
            </a:r>
            <a:r>
              <a:rPr lang="zh-CN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不存在的情况下会报</a:t>
            </a:r>
            <a:r>
              <a:rPr lang="en-US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KeyError</a:t>
            </a:r>
            <a:r>
              <a:rPr lang="en-US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错误。例；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atinLnBrk="1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info = </a:t>
            </a: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{'name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':</a:t>
            </a: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Albert,'sex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':'man</a:t>
            </a: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','age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':18</a:t>
            </a: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,'id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':</a:t>
            </a: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5}</a:t>
            </a:r>
            <a:endParaRPr lang="zh-CN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atinLnBrk="1">
              <a:spcAft>
                <a:spcPts val="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print(info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['name'])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当然可以先用</a:t>
            </a:r>
            <a:r>
              <a:rPr lang="en-US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 in </a:t>
            </a:r>
            <a:r>
              <a:rPr lang="zh-CN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操作检查</a:t>
            </a:r>
            <a:r>
              <a:rPr lang="en-US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 key </a:t>
            </a:r>
            <a:r>
              <a:rPr lang="zh-CN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是否在字典中再获取。例：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if 'name' in info:</a:t>
            </a:r>
            <a:b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print(info ['name'])</a:t>
            </a:r>
            <a:b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else:</a:t>
            </a:r>
            <a:b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</a:b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print('default')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但这种方式又显得有些麻烦</a:t>
            </a:r>
            <a:r>
              <a:rPr lang="zh-CN" altLang="zh-CN" kern="0" dirty="0" smtClean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。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好的代码应该是简单易懂的，扁平的代码结构更加可读。因而可以使用 </a:t>
            </a:r>
            <a:r>
              <a:rPr lang="en-US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get </a:t>
            </a:r>
            <a:r>
              <a:rPr lang="zh-CN" altLang="en-US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方法来代替 </a:t>
            </a:r>
            <a:r>
              <a:rPr lang="en-US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if ... else,</a:t>
            </a:r>
          </a:p>
          <a:p>
            <a:pPr>
              <a:spcAft>
                <a:spcPts val="0"/>
              </a:spcAft>
            </a:pPr>
            <a:r>
              <a:rPr lang="en-US" altLang="zh-CN" kern="0" dirty="0" smtClean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      print(</a:t>
            </a:r>
            <a:r>
              <a:rPr lang="en-US" altLang="zh-CN" kern="0" dirty="0" err="1" smtClean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info.get</a:t>
            </a:r>
            <a:r>
              <a:rPr lang="en-US" altLang="zh-CN" kern="0" dirty="0">
                <a:solidFill>
                  <a:srgbClr val="4B505A"/>
                </a:solidFill>
                <a:latin typeface="Calibri" panose="020F050202020403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("name", "default"))</a:t>
            </a:r>
            <a:endParaRPr lang="zh-CN" altLang="zh-CN" kern="0" dirty="0">
              <a:solidFill>
                <a:srgbClr val="4B505A"/>
              </a:solidFill>
              <a:latin typeface="Calibri" panose="020F050202020403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494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字典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）把相同类型的事物用列表重新组装，得到新的字典。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data = [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    ("animal", "tiger "),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    ("animal", "lion "),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    ("plant", "camellia "),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533400" algn="just">
              <a:spcAft>
                <a:spcPts val="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("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plant", "lotus"),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    ("fruit", "apple"),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    ("fruit ", "peach")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4005064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通常的方式就是先判断</a:t>
            </a:r>
            <a:r>
              <a:rPr lang="en-US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key 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是否已经存在，如果不存在则要先用列表对象进行初始化，再执行后续操作。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555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字典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3528392" cy="2458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1844824"/>
            <a:ext cx="2809524" cy="8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3789040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而更好的方式就是使用字典中的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setdefault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方法。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Setdefault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方法为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字典中不存在的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key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设置缺省值。</a:t>
            </a:r>
          </a:p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 (key, value) in data: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groups.setdefault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(key, []).append(value)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Setdefault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作用是：</a:t>
            </a: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key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存在于字典中，那么直接返回对应的值，等效于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get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key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不存在字典中，则会用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setdefault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的第二个参数作为该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key 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的值，再返回该值。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1550289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字典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196752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（</a:t>
            </a:r>
            <a:r>
              <a:rPr lang="en-US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）</a:t>
            </a:r>
            <a:r>
              <a:rPr lang="zh-CN" altLang="zh-CN" kern="100" dirty="0">
                <a:solidFill>
                  <a:srgbClr val="4B505A"/>
                </a:solidFill>
                <a:latin typeface="Calibri" panose="020F050202020403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4B505A"/>
                </a:solidFill>
                <a:latin typeface="Calibri" panose="020F050202020403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Update() 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把字典</a:t>
            </a:r>
            <a:r>
              <a:rPr lang="en-US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dict2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的键</a:t>
            </a:r>
            <a:r>
              <a:rPr lang="en-US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值对更新到</a:t>
            </a:r>
            <a:r>
              <a:rPr lang="en-US" altLang="zh-CN" kern="100" dirty="0" err="1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zh-CN" altLang="zh-CN" kern="100" dirty="0">
                <a:solidFill>
                  <a:srgbClr val="4B505A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里。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700808"/>
            <a:ext cx="4971429" cy="21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933056"/>
            <a:ext cx="4971429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772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字典</a:t>
            </a:r>
            <a:r>
              <a:rPr lang="zh-CN" altLang="en-US" dirty="0" smtClean="0">
                <a:ea typeface="宋体" panose="02010600030101010101" pitchFamily="2" charset="-122"/>
              </a:rPr>
              <a:t>的方法示例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96752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Calibri" panose="020F0502020204030204" pitchFamily="34" charset="0"/>
                <a:cs typeface="Times New Roman" panose="02020603050405020304" pitchFamily="18" charset="0"/>
              </a:rPr>
              <a:t>pop()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方法用于将某个键值对从字典移除，并返回给定键的值。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99" y="1700808"/>
            <a:ext cx="3700833" cy="15121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3284984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popitem()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用于随机移除字典中的某个键值对。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7" y="3861048"/>
            <a:ext cx="460851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8635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0555682"/>
              </p:ext>
            </p:extLst>
          </p:nvPr>
        </p:nvGraphicFramePr>
        <p:xfrm>
          <a:off x="251520" y="1124744"/>
          <a:ext cx="8568952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455">
                  <a:extLst>
                    <a:ext uri="{9D8B030D-6E8A-4147-A177-3AD203B41FA5}">
                      <a16:colId xmlns="" xmlns:a16="http://schemas.microsoft.com/office/drawing/2014/main" val="4011978729"/>
                    </a:ext>
                  </a:extLst>
                </a:gridCol>
                <a:gridCol w="5938497">
                  <a:extLst>
                    <a:ext uri="{9D8B030D-6E8A-4147-A177-3AD203B41FA5}">
                      <a16:colId xmlns="" xmlns:a16="http://schemas.microsoft.com/office/drawing/2014/main" val="95183968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1506637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228426"/>
              </p:ext>
            </p:extLst>
          </p:nvPr>
        </p:nvGraphicFramePr>
        <p:xfrm>
          <a:off x="251520" y="1556792"/>
          <a:ext cx="8568952" cy="4747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455">
                  <a:extLst>
                    <a:ext uri="{9D8B030D-6E8A-4147-A177-3AD203B41FA5}">
                      <a16:colId xmlns="" xmlns:a16="http://schemas.microsoft.com/office/drawing/2014/main" val="468215567"/>
                    </a:ext>
                  </a:extLst>
                </a:gridCol>
                <a:gridCol w="5938497">
                  <a:extLst>
                    <a:ext uri="{9D8B030D-6E8A-4147-A177-3AD203B41FA5}">
                      <a16:colId xmlns="" xmlns:a16="http://schemas.microsoft.com/office/drawing/2014/main" val="1476200433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str.format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()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格式化字符串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80644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3"/>
                        </a:rPr>
                        <a:t>str.index(str, beg=0, end=len(str))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跟</a:t>
                      </a:r>
                      <a:r>
                        <a:rPr lang="en-US" sz="1600" kern="100" dirty="0">
                          <a:effectLst/>
                        </a:rPr>
                        <a:t>find()</a:t>
                      </a:r>
                      <a:r>
                        <a:rPr lang="zh-CN" sz="1600" kern="100" dirty="0">
                          <a:effectLst/>
                        </a:rPr>
                        <a:t>方法一样，只不过如果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zh-CN" sz="1600" kern="100" dirty="0">
                          <a:effectLst/>
                        </a:rPr>
                        <a:t>不在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zh-CN" sz="1600" kern="100" dirty="0">
                          <a:effectLst/>
                        </a:rPr>
                        <a:t>中会报一个异常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11900911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4"/>
                        </a:rPr>
                        <a:t>str.isalnum()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至少有一个字符并且所有字符都是字母或数字则返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回</a:t>
                      </a:r>
                      <a:r>
                        <a:rPr lang="en-US" sz="1600" kern="100">
                          <a:effectLst/>
                        </a:rPr>
                        <a:t> True,</a:t>
                      </a:r>
                      <a:r>
                        <a:rPr lang="zh-CN" sz="1600" kern="100">
                          <a:effectLst/>
                        </a:rPr>
                        <a:t>否则返回</a:t>
                      </a:r>
                      <a:r>
                        <a:rPr lang="en-US" sz="1600" kern="100">
                          <a:effectLst/>
                        </a:rPr>
                        <a:t> 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10696383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5"/>
                        </a:rPr>
                        <a:t>str.isalpha()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至少有一个字符并且所有字符都是字母则返回</a:t>
                      </a:r>
                      <a:r>
                        <a:rPr lang="en-US" sz="1600" kern="100">
                          <a:effectLst/>
                        </a:rPr>
                        <a:t> True,</a:t>
                      </a:r>
                      <a:endParaRPr lang="zh-CN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否则返回</a:t>
                      </a:r>
                      <a:r>
                        <a:rPr lang="en-US" sz="1600" kern="100">
                          <a:effectLst/>
                        </a:rPr>
                        <a:t> 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60452239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6"/>
                        </a:rPr>
                        <a:t>str.isdecimal()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只包含十进制数字则返回</a:t>
                      </a:r>
                      <a:r>
                        <a:rPr lang="en-US" sz="1600" kern="100">
                          <a:effectLst/>
                        </a:rPr>
                        <a:t> True </a:t>
                      </a:r>
                      <a:r>
                        <a:rPr lang="zh-CN" sz="1600" kern="100">
                          <a:effectLst/>
                        </a:rPr>
                        <a:t>否则返回</a:t>
                      </a:r>
                      <a:r>
                        <a:rPr lang="en-US" sz="1600" kern="100">
                          <a:effectLst/>
                        </a:rPr>
                        <a:t> False.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00412736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7"/>
                        </a:rPr>
                        <a:t>str.isdigit()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只包含数字则返回</a:t>
                      </a:r>
                      <a:r>
                        <a:rPr lang="en-US" sz="1600" kern="100">
                          <a:effectLst/>
                        </a:rPr>
                        <a:t> True </a:t>
                      </a:r>
                      <a:r>
                        <a:rPr lang="zh-CN" sz="1600" kern="100">
                          <a:effectLst/>
                        </a:rPr>
                        <a:t>否则返回</a:t>
                      </a:r>
                      <a:r>
                        <a:rPr lang="en-US" sz="1600" kern="100">
                          <a:effectLst/>
                        </a:rPr>
                        <a:t> False.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78082206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8"/>
                        </a:rPr>
                        <a:t>str.islower()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中包含至少一个区分大小写的字符，并且所有这些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CN" sz="1600" kern="100">
                          <a:effectLst/>
                        </a:rPr>
                        <a:t>区分大小写的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zh-CN" sz="1600" kern="100">
                          <a:effectLst/>
                        </a:rPr>
                        <a:t>字符都是小写，则返回</a:t>
                      </a:r>
                      <a:r>
                        <a:rPr lang="en-US" sz="1600" kern="100">
                          <a:effectLst/>
                        </a:rPr>
                        <a:t> 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 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4439579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9"/>
                        </a:rPr>
                        <a:t>str.isnumeric()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中只包含数字字符，则返回</a:t>
                      </a:r>
                      <a:r>
                        <a:rPr lang="en-US" sz="1600" kern="100">
                          <a:effectLst/>
                        </a:rPr>
                        <a:t> 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 False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49412276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10"/>
                        </a:rPr>
                        <a:t>str.isspace()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如果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中只包含空格，则返回</a:t>
                      </a:r>
                      <a:r>
                        <a:rPr lang="en-US" sz="1600" kern="100">
                          <a:effectLst/>
                        </a:rPr>
                        <a:t> 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 False.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0846951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11"/>
                        </a:rPr>
                        <a:t>str.istitle</a:t>
                      </a:r>
                      <a:r>
                        <a:rPr lang="en-US" sz="1600" b="1" u="none" kern="100" dirty="0">
                          <a:effectLst/>
                          <a:hlinkClick r:id="rId11"/>
                        </a:rPr>
                        <a:t>()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是标题化的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见</a:t>
                      </a:r>
                      <a:r>
                        <a:rPr lang="en-US" sz="1600" kern="100" dirty="0">
                          <a:effectLst/>
                        </a:rPr>
                        <a:t> title())</a:t>
                      </a:r>
                      <a:r>
                        <a:rPr lang="zh-CN" sz="1600" kern="100" dirty="0">
                          <a:effectLst/>
                        </a:rPr>
                        <a:t>则返回</a:t>
                      </a:r>
                      <a:r>
                        <a:rPr lang="en-US" sz="1600" kern="100" dirty="0">
                          <a:effectLst/>
                        </a:rPr>
                        <a:t> True</a:t>
                      </a:r>
                      <a:r>
                        <a:rPr lang="zh-CN" sz="1600" kern="100" dirty="0">
                          <a:effectLst/>
                        </a:rPr>
                        <a:t>，否则返回</a:t>
                      </a:r>
                      <a:r>
                        <a:rPr lang="en-US" sz="1600" kern="100" dirty="0">
                          <a:effectLst/>
                        </a:rPr>
                        <a:t> False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91599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38424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0767681"/>
              </p:ext>
            </p:extLst>
          </p:nvPr>
        </p:nvGraphicFramePr>
        <p:xfrm>
          <a:off x="251520" y="1124744"/>
          <a:ext cx="8640960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2559">
                  <a:extLst>
                    <a:ext uri="{9D8B030D-6E8A-4147-A177-3AD203B41FA5}">
                      <a16:colId xmlns="" xmlns:a16="http://schemas.microsoft.com/office/drawing/2014/main" val="4011978729"/>
                    </a:ext>
                  </a:extLst>
                </a:gridCol>
                <a:gridCol w="5988401">
                  <a:extLst>
                    <a:ext uri="{9D8B030D-6E8A-4147-A177-3AD203B41FA5}">
                      <a16:colId xmlns="" xmlns:a16="http://schemas.microsoft.com/office/drawing/2014/main" val="95183968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1506637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4940251"/>
              </p:ext>
            </p:extLst>
          </p:nvPr>
        </p:nvGraphicFramePr>
        <p:xfrm>
          <a:off x="251520" y="1556792"/>
          <a:ext cx="8640960" cy="423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2559">
                  <a:extLst>
                    <a:ext uri="{9D8B030D-6E8A-4147-A177-3AD203B41FA5}">
                      <a16:colId xmlns="" xmlns:a16="http://schemas.microsoft.com/office/drawing/2014/main" val="1326643677"/>
                    </a:ext>
                  </a:extLst>
                </a:gridCol>
                <a:gridCol w="5988401">
                  <a:extLst>
                    <a:ext uri="{9D8B030D-6E8A-4147-A177-3AD203B41FA5}">
                      <a16:colId xmlns="" xmlns:a16="http://schemas.microsoft.com/office/drawing/2014/main" val="2557274379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str.isupper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()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中包含至少一个区分大小写的字符，并且所有这些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区分大小写的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字符都是大写，则返回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True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，否则返回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False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552842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3"/>
                        </a:rPr>
                        <a:t>str.join(seq)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以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作为分隔符，将</a:t>
                      </a:r>
                      <a:r>
                        <a:rPr lang="en-US" sz="1600" kern="100">
                          <a:effectLst/>
                        </a:rPr>
                        <a:t> seq </a:t>
                      </a:r>
                      <a:r>
                        <a:rPr lang="zh-CN" sz="1600" kern="100">
                          <a:effectLst/>
                        </a:rPr>
                        <a:t>中所有的元素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CN" sz="1600" kern="100">
                          <a:effectLst/>
                        </a:rPr>
                        <a:t>的字符串表示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zh-CN" sz="1600" kern="100">
                          <a:effectLst/>
                        </a:rPr>
                        <a:t>合并为一个新的字符串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04809489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4"/>
                        </a:rPr>
                        <a:t>str.ljust(width)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返回一个原字符串左对齐</a:t>
                      </a:r>
                      <a:r>
                        <a:rPr lang="en-US" sz="1600" kern="100">
                          <a:effectLst/>
                        </a:rPr>
                        <a:t>,</a:t>
                      </a:r>
                      <a:r>
                        <a:rPr lang="zh-CN" sz="1600" kern="100">
                          <a:effectLst/>
                        </a:rPr>
                        <a:t>并使用空格填充至长度</a:t>
                      </a:r>
                      <a:r>
                        <a:rPr lang="en-US" sz="1600" kern="100">
                          <a:effectLst/>
                        </a:rPr>
                        <a:t> width </a:t>
                      </a:r>
                      <a:r>
                        <a:rPr lang="zh-CN" sz="1600" kern="100">
                          <a:effectLst/>
                        </a:rPr>
                        <a:t>的新字符串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921249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5"/>
                        </a:rPr>
                        <a:t>str.lower()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中所有大写字符为小写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4089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6"/>
                        </a:rPr>
                        <a:t>str.lstrip()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截掉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左边的空格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53846288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7"/>
                        </a:rPr>
                        <a:t>str.maketrans(intab, outtab])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maketrans() </a:t>
                      </a:r>
                      <a:r>
                        <a:rPr lang="zh-CN" sz="1600" kern="100">
                          <a:effectLst/>
                        </a:rPr>
                        <a:t>方法用于创建字符映射的转换表，对于接受两个参数的最简单的调用方式，第一个参数是字符串，表示需要转换的字符，第二个参数也是字符串表示转换的目标。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359411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8"/>
                        </a:rPr>
                        <a:t>max(str)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返回字符串</a:t>
                      </a:r>
                      <a:r>
                        <a:rPr lang="en-US" sz="1600" kern="100">
                          <a:effectLst/>
                        </a:rPr>
                        <a:t> str </a:t>
                      </a:r>
                      <a:r>
                        <a:rPr lang="zh-CN" sz="1600" kern="100">
                          <a:effectLst/>
                        </a:rPr>
                        <a:t>中最大的字母。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25392137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>
                          <a:effectLst/>
                          <a:hlinkClick r:id="rId9"/>
                        </a:rPr>
                        <a:t>min(</a:t>
                      </a:r>
                      <a:r>
                        <a:rPr lang="en-US" sz="1600" b="1" u="none" kern="100" dirty="0" err="1">
                          <a:effectLst/>
                          <a:hlinkClick r:id="rId9"/>
                        </a:rPr>
                        <a:t>str</a:t>
                      </a:r>
                      <a:r>
                        <a:rPr lang="en-US" sz="1600" b="1" u="none" kern="100" dirty="0">
                          <a:effectLst/>
                          <a:hlinkClick r:id="rId9"/>
                        </a:rPr>
                        <a:t>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返回字符串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zh-CN" sz="1600" kern="100" dirty="0">
                          <a:effectLst/>
                        </a:rPr>
                        <a:t>中最小的字母。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72143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676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1124744"/>
          <a:ext cx="8496944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350">
                  <a:extLst>
                    <a:ext uri="{9D8B030D-6E8A-4147-A177-3AD203B41FA5}">
                      <a16:colId xmlns="" xmlns:a16="http://schemas.microsoft.com/office/drawing/2014/main" val="4011978729"/>
                    </a:ext>
                  </a:extLst>
                </a:gridCol>
                <a:gridCol w="5888594">
                  <a:extLst>
                    <a:ext uri="{9D8B030D-6E8A-4147-A177-3AD203B41FA5}">
                      <a16:colId xmlns="" xmlns:a16="http://schemas.microsoft.com/office/drawing/2014/main" val="95183968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1506637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011928"/>
              </p:ext>
            </p:extLst>
          </p:nvPr>
        </p:nvGraphicFramePr>
        <p:xfrm>
          <a:off x="251520" y="1556792"/>
          <a:ext cx="8496944" cy="459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350">
                  <a:extLst>
                    <a:ext uri="{9D8B030D-6E8A-4147-A177-3AD203B41FA5}">
                      <a16:colId xmlns="" xmlns:a16="http://schemas.microsoft.com/office/drawing/2014/main" val="3286068652"/>
                    </a:ext>
                  </a:extLst>
                </a:gridCol>
                <a:gridCol w="5888594">
                  <a:extLst>
                    <a:ext uri="{9D8B030D-6E8A-4147-A177-3AD203B41FA5}">
                      <a16:colId xmlns="" xmlns:a16="http://schemas.microsoft.com/office/drawing/2014/main" val="238885572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str.partition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有点像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find()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split()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的结合体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从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出现的第一个位置起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把 字 符 串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分 成 一 个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3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元 素 的 元 组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str_pre_str,str,str_post_str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),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如果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中不包含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则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str_pre_str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== str.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263103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3"/>
                        </a:rPr>
                        <a:t>str.replace(str1, str2,  num=str.count(str1))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把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 str1 </a:t>
                      </a:r>
                      <a:r>
                        <a:rPr lang="zh-CN" sz="1600" kern="100">
                          <a:effectLst/>
                        </a:rPr>
                        <a:t>替换成</a:t>
                      </a:r>
                      <a:r>
                        <a:rPr lang="en-US" sz="1600" kern="100">
                          <a:effectLst/>
                        </a:rPr>
                        <a:t> str2,</a:t>
                      </a:r>
                      <a:r>
                        <a:rPr lang="zh-CN" sz="1600" kern="100">
                          <a:effectLst/>
                        </a:rPr>
                        <a:t>如果</a:t>
                      </a:r>
                      <a:r>
                        <a:rPr lang="en-US" sz="1600" kern="100">
                          <a:effectLst/>
                        </a:rPr>
                        <a:t> num </a:t>
                      </a:r>
                      <a:r>
                        <a:rPr lang="zh-CN" sz="1600" kern="100">
                          <a:effectLst/>
                        </a:rPr>
                        <a:t>指定，则替换不超过</a:t>
                      </a:r>
                      <a:r>
                        <a:rPr lang="en-US" sz="1600" kern="100">
                          <a:effectLst/>
                        </a:rPr>
                        <a:t> num </a:t>
                      </a:r>
                      <a:r>
                        <a:rPr lang="zh-CN" sz="1600" kern="100">
                          <a:effectLst/>
                        </a:rPr>
                        <a:t>次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4487216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4"/>
                        </a:rPr>
                        <a:t>str.rfind(str, beg=0,end=len(str) 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类似于</a:t>
                      </a:r>
                      <a:r>
                        <a:rPr lang="en-US" sz="1600" kern="100">
                          <a:effectLst/>
                        </a:rPr>
                        <a:t> find()</a:t>
                      </a:r>
                      <a:r>
                        <a:rPr lang="zh-CN" sz="1600" kern="100">
                          <a:effectLst/>
                        </a:rPr>
                        <a:t>函数，不过是从右边开始查找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42475888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5"/>
                        </a:rPr>
                        <a:t>str.rindex( str, beg=0,end=len(str))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类似于</a:t>
                      </a:r>
                      <a:r>
                        <a:rPr lang="en-US" sz="1600" kern="100">
                          <a:effectLst/>
                        </a:rPr>
                        <a:t> index()</a:t>
                      </a:r>
                      <a:r>
                        <a:rPr lang="zh-CN" sz="1600" kern="100">
                          <a:effectLst/>
                        </a:rPr>
                        <a:t>，不过是从右边开始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109660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6"/>
                        </a:rPr>
                        <a:t>str.rjust(width)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返回一个原字符串右对齐</a:t>
                      </a:r>
                      <a:r>
                        <a:rPr lang="en-US" sz="1600" kern="100">
                          <a:effectLst/>
                        </a:rPr>
                        <a:t>,</a:t>
                      </a:r>
                      <a:r>
                        <a:rPr lang="zh-CN" sz="1600" kern="100">
                          <a:effectLst/>
                        </a:rPr>
                        <a:t>并使用空格填充至长度</a:t>
                      </a:r>
                      <a:r>
                        <a:rPr lang="en-US" sz="1600" kern="100">
                          <a:effectLst/>
                        </a:rPr>
                        <a:t> width </a:t>
                      </a:r>
                      <a:r>
                        <a:rPr lang="zh-CN" sz="1600" kern="100">
                          <a:effectLst/>
                        </a:rPr>
                        <a:t>的新字符串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73888446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7"/>
                        </a:rPr>
                        <a:t>str.rpartition(str)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类似于</a:t>
                      </a:r>
                      <a:r>
                        <a:rPr lang="en-US" sz="1600" kern="100" dirty="0">
                          <a:effectLst/>
                        </a:rPr>
                        <a:t> partition()</a:t>
                      </a:r>
                      <a:r>
                        <a:rPr lang="zh-CN" sz="1600" kern="100" dirty="0">
                          <a:effectLst/>
                        </a:rPr>
                        <a:t>函数</a:t>
                      </a:r>
                      <a:r>
                        <a:rPr lang="en-US" sz="1600" kern="100" dirty="0">
                          <a:effectLst/>
                        </a:rPr>
                        <a:t>,</a:t>
                      </a:r>
                      <a:r>
                        <a:rPr lang="zh-CN" sz="1600" kern="100" dirty="0">
                          <a:effectLst/>
                        </a:rPr>
                        <a:t>不过是从右边开始查找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0401874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8"/>
                        </a:rPr>
                        <a:t>str.rstrip</a:t>
                      </a:r>
                      <a:r>
                        <a:rPr lang="en-US" sz="1600" b="1" u="none" kern="100" dirty="0">
                          <a:effectLst/>
                          <a:hlinkClick r:id="rId8"/>
                        </a:rPr>
                        <a:t>()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删除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字符串末尾的空格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84781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6283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1124744"/>
          <a:ext cx="8496944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350">
                  <a:extLst>
                    <a:ext uri="{9D8B030D-6E8A-4147-A177-3AD203B41FA5}">
                      <a16:colId xmlns="" xmlns:a16="http://schemas.microsoft.com/office/drawing/2014/main" val="4011978729"/>
                    </a:ext>
                  </a:extLst>
                </a:gridCol>
                <a:gridCol w="5888594">
                  <a:extLst>
                    <a:ext uri="{9D8B030D-6E8A-4147-A177-3AD203B41FA5}">
                      <a16:colId xmlns="" xmlns:a16="http://schemas.microsoft.com/office/drawing/2014/main" val="95183968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="" xmlns:a16="http://schemas.microsoft.com/office/drawing/2014/main" val="421506637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7620680"/>
              </p:ext>
            </p:extLst>
          </p:nvPr>
        </p:nvGraphicFramePr>
        <p:xfrm>
          <a:off x="251520" y="1556792"/>
          <a:ext cx="8568952" cy="4857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455">
                  <a:extLst>
                    <a:ext uri="{9D8B030D-6E8A-4147-A177-3AD203B41FA5}">
                      <a16:colId xmlns="" xmlns:a16="http://schemas.microsoft.com/office/drawing/2014/main" val="1919183020"/>
                    </a:ext>
                  </a:extLst>
                </a:gridCol>
                <a:gridCol w="5938497">
                  <a:extLst>
                    <a:ext uri="{9D8B030D-6E8A-4147-A177-3AD203B41FA5}">
                      <a16:colId xmlns="" xmlns:a16="http://schemas.microsoft.com/office/drawing/2014/main" val="6452978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str.split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="", </a:t>
                      </a: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num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=</a:t>
                      </a: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str.count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600" b="1" u="none" kern="100" dirty="0" err="1">
                          <a:effectLst/>
                          <a:hlinkClick r:id="rId2"/>
                        </a:rPr>
                        <a:t>str</a:t>
                      </a:r>
                      <a:r>
                        <a:rPr lang="en-US" sz="1600" b="1" u="none" kern="100" dirty="0">
                          <a:effectLst/>
                          <a:hlinkClick r:id="rId2"/>
                        </a:rPr>
                        <a:t>))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以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为分隔符切片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str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，如果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有指定值，则仅分隔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num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</a:rPr>
                        <a:t>个子字符串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9338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3"/>
                        </a:rPr>
                        <a:t>str.splitlines([keepends])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按照行</a:t>
                      </a:r>
                      <a:r>
                        <a:rPr lang="en-US" sz="1600" kern="100" dirty="0">
                          <a:effectLst/>
                        </a:rPr>
                        <a:t>('\r', '\r\n', \n')</a:t>
                      </a:r>
                      <a:r>
                        <a:rPr lang="zh-CN" sz="1600" kern="100" dirty="0">
                          <a:effectLst/>
                        </a:rPr>
                        <a:t>分隔，返回一个包含各行作为元素的列表，如果参数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keepends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为</a:t>
                      </a:r>
                      <a:r>
                        <a:rPr lang="en-US" sz="1600" kern="100" dirty="0">
                          <a:effectLst/>
                        </a:rPr>
                        <a:t> False</a:t>
                      </a:r>
                      <a:r>
                        <a:rPr lang="zh-CN" sz="1600" kern="100" dirty="0">
                          <a:effectLst/>
                        </a:rPr>
                        <a:t>，不包含换行符，如果为</a:t>
                      </a:r>
                      <a:r>
                        <a:rPr lang="en-US" sz="1600" kern="100" dirty="0">
                          <a:effectLst/>
                        </a:rPr>
                        <a:t> True</a:t>
                      </a:r>
                      <a:r>
                        <a:rPr lang="zh-CN" sz="1600" kern="100" dirty="0">
                          <a:effectLst/>
                        </a:rPr>
                        <a:t>，则保留换行符。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86530433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4"/>
                        </a:rPr>
                        <a:t>str.startswith(obj, beg=0,end=len(str))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检查字符串是否是以</a:t>
                      </a:r>
                      <a:r>
                        <a:rPr lang="en-US" sz="1600" kern="100">
                          <a:effectLst/>
                        </a:rPr>
                        <a:t> obj </a:t>
                      </a:r>
                      <a:r>
                        <a:rPr lang="zh-CN" sz="1600" kern="100">
                          <a:effectLst/>
                        </a:rPr>
                        <a:t>开头，是则返回</a:t>
                      </a:r>
                      <a:r>
                        <a:rPr lang="en-US" sz="1600" kern="100">
                          <a:effectLst/>
                        </a:rPr>
                        <a:t> True</a:t>
                      </a:r>
                      <a:r>
                        <a:rPr lang="zh-CN" sz="1600" kern="100">
                          <a:effectLst/>
                        </a:rPr>
                        <a:t>，否则返回</a:t>
                      </a:r>
                      <a:r>
                        <a:rPr lang="en-US" sz="1600" kern="100">
                          <a:effectLst/>
                        </a:rPr>
                        <a:t> False</a:t>
                      </a:r>
                      <a:r>
                        <a:rPr lang="zh-CN" sz="1600" kern="100">
                          <a:effectLst/>
                        </a:rPr>
                        <a:t>。如果</a:t>
                      </a:r>
                      <a:r>
                        <a:rPr lang="en-US" sz="1600" kern="100">
                          <a:effectLst/>
                        </a:rPr>
                        <a:t>beg 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 end </a:t>
                      </a:r>
                      <a:r>
                        <a:rPr lang="zh-CN" sz="1600" kern="100">
                          <a:effectLst/>
                        </a:rPr>
                        <a:t>指定值，则在指定范围内检查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346801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5"/>
                        </a:rPr>
                        <a:t>str.strip([obj])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在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上执行</a:t>
                      </a:r>
                      <a:r>
                        <a:rPr lang="en-US" sz="1600" kern="100">
                          <a:effectLst/>
                        </a:rPr>
                        <a:t> lstrip()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 rstrip()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647458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6"/>
                        </a:rPr>
                        <a:t>str.swapcase()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翻转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中的大小写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15093463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7"/>
                        </a:rPr>
                        <a:t>str.title()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"</a:t>
                      </a:r>
                      <a:r>
                        <a:rPr lang="zh-CN" sz="1600" kern="100">
                          <a:effectLst/>
                        </a:rPr>
                        <a:t>标题化</a:t>
                      </a:r>
                      <a:r>
                        <a:rPr lang="en-US" sz="1600" kern="100">
                          <a:effectLst/>
                        </a:rPr>
                        <a:t>"</a:t>
                      </a:r>
                      <a:r>
                        <a:rPr lang="zh-CN" sz="1600" kern="100">
                          <a:effectLst/>
                        </a:rPr>
                        <a:t>的 </a:t>
                      </a:r>
                      <a:r>
                        <a:rPr lang="en-US" sz="1600" kern="100">
                          <a:effectLst/>
                        </a:rPr>
                        <a:t>str,</a:t>
                      </a:r>
                      <a:r>
                        <a:rPr lang="zh-CN" sz="1600" kern="100">
                          <a:effectLst/>
                        </a:rPr>
                        <a:t>就是说所有单词都是以大写开始，其余字母均为小写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CN" sz="1600" kern="100">
                          <a:effectLst/>
                        </a:rPr>
                        <a:t>见</a:t>
                      </a:r>
                      <a:r>
                        <a:rPr lang="en-US" sz="1600" kern="100">
                          <a:effectLst/>
                        </a:rPr>
                        <a:t> istitle())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6007493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8"/>
                        </a:rPr>
                        <a:t>str.translate(str, del="")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根据</a:t>
                      </a:r>
                      <a:r>
                        <a:rPr lang="en-US" sz="1600" kern="100">
                          <a:effectLst/>
                        </a:rPr>
                        <a:t> str </a:t>
                      </a:r>
                      <a:r>
                        <a:rPr lang="zh-CN" sz="1600" kern="100">
                          <a:effectLst/>
                        </a:rPr>
                        <a:t>给出的表</a:t>
                      </a: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zh-CN" sz="1600" kern="100">
                          <a:effectLst/>
                        </a:rPr>
                        <a:t>包含</a:t>
                      </a:r>
                      <a:r>
                        <a:rPr lang="en-US" sz="1600" kern="100">
                          <a:effectLst/>
                        </a:rPr>
                        <a:t> 256 </a:t>
                      </a:r>
                      <a:r>
                        <a:rPr lang="zh-CN" sz="1600" kern="100">
                          <a:effectLst/>
                        </a:rPr>
                        <a:t>个字符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r>
                        <a:rPr lang="zh-CN" sz="1600" kern="100">
                          <a:effectLst/>
                        </a:rPr>
                        <a:t>转换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的字符</a:t>
                      </a:r>
                      <a:r>
                        <a:rPr lang="en-US" sz="1600" kern="100">
                          <a:effectLst/>
                        </a:rPr>
                        <a:t>,</a:t>
                      </a:r>
                      <a:endParaRPr lang="zh-CN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要过滤掉的字符放到</a:t>
                      </a:r>
                      <a:r>
                        <a:rPr lang="en-US" sz="1600" kern="100">
                          <a:effectLst/>
                        </a:rPr>
                        <a:t> del </a:t>
                      </a:r>
                      <a:r>
                        <a:rPr lang="zh-CN" sz="1600" kern="100">
                          <a:effectLst/>
                        </a:rPr>
                        <a:t>参数中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1763769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>
                          <a:effectLst/>
                          <a:hlinkClick r:id="rId9"/>
                        </a:rPr>
                        <a:t>str.upper()</a:t>
                      </a:r>
                      <a:endParaRPr lang="zh-CN" sz="1600" b="1" u="none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转换 </a:t>
                      </a:r>
                      <a:r>
                        <a:rPr lang="en-US" sz="1600" kern="100">
                          <a:effectLst/>
                        </a:rPr>
                        <a:t>str </a:t>
                      </a:r>
                      <a:r>
                        <a:rPr lang="zh-CN" sz="1600" kern="100">
                          <a:effectLst/>
                        </a:rPr>
                        <a:t>中的小写字母为大写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3132069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u="none" kern="100" dirty="0" err="1">
                          <a:effectLst/>
                          <a:hlinkClick r:id="rId10"/>
                        </a:rPr>
                        <a:t>str.zfill</a:t>
                      </a:r>
                      <a:r>
                        <a:rPr lang="en-US" sz="1600" b="1" u="none" kern="100" dirty="0">
                          <a:effectLst/>
                          <a:hlinkClick r:id="rId10"/>
                        </a:rPr>
                        <a:t>(width)</a:t>
                      </a:r>
                      <a:endParaRPr lang="zh-CN" sz="1600" b="1" u="none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返回长度为</a:t>
                      </a:r>
                      <a:r>
                        <a:rPr lang="en-US" sz="1600" kern="100" dirty="0">
                          <a:effectLst/>
                        </a:rPr>
                        <a:t> width </a:t>
                      </a:r>
                      <a:r>
                        <a:rPr lang="zh-CN" sz="1600" kern="100" dirty="0">
                          <a:effectLst/>
                        </a:rPr>
                        <a:t>的字符串，原字符串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右对齐，前面填充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="" xmlns:a16="http://schemas.microsoft.com/office/drawing/2014/main" val="221068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82102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268760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find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方法用于在一个字符串中查找子串，它返回子串所在位置的最左端索引，如果没有找到，则返回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 -1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。例：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saying = "Where there is a will there is a way"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saying.find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('ere')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#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返回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‘ere'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所在的位置，即</a:t>
            </a: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2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2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saying.find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(ere, 5) 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#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指定从起始位置开始找，找到的是第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2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个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‘ere'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8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saying.find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('be', 5, 8) 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#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指定起始位置和终点位置，没有找到，返回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-1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-1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950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228398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(2) split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方法用于将字符串分割成多个字符串组成的列表。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split()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当不带参数时，默认以空格进行分割，当带参数时，以该参数进行分割</a:t>
            </a:r>
            <a:r>
              <a:rPr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。例：</a:t>
            </a:r>
            <a:endParaRPr lang="zh-CN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s1 = "The longest journey begins with the first step"</a:t>
            </a:r>
            <a:endParaRPr lang="zh-CN" altLang="zh-CN" sz="2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s1.split()   #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没有提供分割符，默认使用所有空格作为分隔符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['The', 'longest', 'journey', 'begins', 'with', 'the', 'first', 'step']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&gt;&gt;&gt;s2 = "No cross, no crown"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s2.split(',')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['No cross', ' no crown']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70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附录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：字符串的方法示例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1268760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spcAft>
                <a:spcPts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(3)join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方法可以说是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 split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的逆方法，方法用于将序列中的元素以指定的字符连接生成一个新的字符串。要连接的元素序列可以是字符串、元组、字典等。例：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seq1 = ['</a:t>
            </a:r>
            <a:r>
              <a:rPr lang="en-US" altLang="zh-CN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Details','is','the','key','to','success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']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" ".join(seq1)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'Details is the key to success'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seq2 = {'Hope':1,'for':2,'the':3,'best':4}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"*".join(seq2)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'Hope*for*the*best'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&gt;&gt;&gt; '+'.join((1, 2, 3, 4))         #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不能是数字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Aft>
                <a:spcPts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Traceback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(most recent call last):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File "&lt;pyshell#32&gt;", line 1, in &lt;module&gt;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   '+'.join((1, 2, 3, 4))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Aft>
                <a:spcPts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TypeError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: sequence item 0: expected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instance,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pitchFamily="34" charset="0"/>
              </a:rPr>
              <a:t> found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214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65900</TotalTime>
  <Words>2732</Words>
  <Application>Microsoft Office PowerPoint</Application>
  <PresentationFormat>全屏显示(4:3)</PresentationFormat>
  <Paragraphs>377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Blends</vt:lpstr>
      <vt:lpstr>组合数据类型</vt:lpstr>
      <vt:lpstr>附录1：字符串的方法</vt:lpstr>
      <vt:lpstr>附录1：字符串的方法</vt:lpstr>
      <vt:lpstr>附录1：字符串的方法</vt:lpstr>
      <vt:lpstr>附录1：字符串的方法</vt:lpstr>
      <vt:lpstr>附录1：字符串的方法</vt:lpstr>
      <vt:lpstr>附录1：字符串的方法示例</vt:lpstr>
      <vt:lpstr>附录1：字符串的方法示例</vt:lpstr>
      <vt:lpstr>附录1：字符串的方法示例</vt:lpstr>
      <vt:lpstr>附录1：字符串的方法示例</vt:lpstr>
      <vt:lpstr>附录1：字符串的方法示例</vt:lpstr>
      <vt:lpstr>附录2：集合的方法</vt:lpstr>
      <vt:lpstr>附录2：集合的方法</vt:lpstr>
      <vt:lpstr>附录2：集合的方法示例</vt:lpstr>
      <vt:lpstr>附录2：集合的方法示例</vt:lpstr>
      <vt:lpstr>附录2：集合的方法示例</vt:lpstr>
      <vt:lpstr>附录2：集合的方法示例</vt:lpstr>
      <vt:lpstr>附录2：集合的方法示例</vt:lpstr>
      <vt:lpstr>附录2：集合的方法示例</vt:lpstr>
      <vt:lpstr>附录2：集合的方法示例</vt:lpstr>
      <vt:lpstr>附录2：集合的方法示例</vt:lpstr>
      <vt:lpstr>附录3：字典的方法</vt:lpstr>
      <vt:lpstr>附录3：字典的方法</vt:lpstr>
      <vt:lpstr>附录3：字典的方法示例</vt:lpstr>
      <vt:lpstr>附录3：字典的方法示例</vt:lpstr>
      <vt:lpstr>附录3：字典的方法示例</vt:lpstr>
      <vt:lpstr>附录3：字典的方法示例</vt:lpstr>
      <vt:lpstr>附录3：字典的方法示例</vt:lpstr>
    </vt:vector>
  </TitlesOfParts>
  <Company>University of Washington, CS 4 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bocixu</cp:lastModifiedBy>
  <cp:revision>2069</cp:revision>
  <cp:lastPrinted>2009-04-22T19:24:48Z</cp:lastPrinted>
  <dcterms:created xsi:type="dcterms:W3CDTF">2009-04-22T19:24:48Z</dcterms:created>
  <dcterms:modified xsi:type="dcterms:W3CDTF">2018-12-16T12:30:21Z</dcterms:modified>
</cp:coreProperties>
</file>