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media/image28.jpg" ContentType="image/jpeg"/>
  <Override PartName="/ppt/media/image31.jpg" ContentType="image/jpeg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media/image39.jpg" ContentType="image/jpeg"/>
  <Override PartName="/ppt/media/image41.jpg" ContentType="image/jpeg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1139" r:id="rId3"/>
    <p:sldId id="1140" r:id="rId4"/>
    <p:sldId id="1141" r:id="rId5"/>
    <p:sldId id="1111" r:id="rId6"/>
    <p:sldId id="981" r:id="rId7"/>
    <p:sldId id="1094" r:id="rId8"/>
    <p:sldId id="1095" r:id="rId9"/>
    <p:sldId id="1056" r:id="rId10"/>
    <p:sldId id="1096" r:id="rId11"/>
    <p:sldId id="1097" r:id="rId12"/>
    <p:sldId id="1098" r:id="rId13"/>
    <p:sldId id="1099" r:id="rId14"/>
    <p:sldId id="1128" r:id="rId15"/>
    <p:sldId id="1060" r:id="rId16"/>
    <p:sldId id="1063" r:id="rId17"/>
    <p:sldId id="1064" r:id="rId18"/>
    <p:sldId id="1100" r:id="rId19"/>
    <p:sldId id="1101" r:id="rId20"/>
    <p:sldId id="1102" r:id="rId21"/>
    <p:sldId id="1103" r:id="rId22"/>
    <p:sldId id="1104" r:id="rId23"/>
    <p:sldId id="1105" r:id="rId24"/>
    <p:sldId id="1110" r:id="rId25"/>
    <p:sldId id="1120" r:id="rId26"/>
    <p:sldId id="1122" r:id="rId27"/>
    <p:sldId id="1127" r:id="rId28"/>
    <p:sldId id="1123" r:id="rId29"/>
    <p:sldId id="1124" r:id="rId30"/>
    <p:sldId id="1129" r:id="rId31"/>
    <p:sldId id="1130" r:id="rId32"/>
    <p:sldId id="1131" r:id="rId33"/>
    <p:sldId id="1132" r:id="rId34"/>
    <p:sldId id="1133" r:id="rId35"/>
    <p:sldId id="1134" r:id="rId36"/>
    <p:sldId id="1135" r:id="rId37"/>
    <p:sldId id="1136" r:id="rId38"/>
    <p:sldId id="1137" r:id="rId39"/>
    <p:sldId id="1138" r:id="rId40"/>
    <p:sldId id="1083" r:id="rId41"/>
    <p:sldId id="1125" r:id="rId42"/>
    <p:sldId id="1119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6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99"/>
    <a:srgbClr val="008080"/>
    <a:srgbClr val="006600"/>
    <a:srgbClr val="800000"/>
    <a:srgbClr val="808080"/>
    <a:srgbClr val="404040"/>
    <a:srgbClr val="003399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5958" autoAdjust="0"/>
  </p:normalViewPr>
  <p:slideViewPr>
    <p:cSldViewPr>
      <p:cViewPr>
        <p:scale>
          <a:sx n="75" d="100"/>
          <a:sy n="75" d="100"/>
        </p:scale>
        <p:origin x="1422" y="132"/>
      </p:cViewPr>
      <p:guideLst>
        <p:guide orient="horz" pos="207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48"/>
    </p:cViewPr>
  </p:sorterViewPr>
  <p:notesViewPr>
    <p:cSldViewPr>
      <p:cViewPr varScale="1">
        <p:scale>
          <a:sx n="63" d="100"/>
          <a:sy n="63" d="100"/>
        </p:scale>
        <p:origin x="-1915" y="-77"/>
      </p:cViewPr>
      <p:guideLst>
        <p:guide orient="horz" pos="2762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B02C78E-0274-4A0C-A294-91A0C535B0FB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3553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58330039-C041-4DDA-AFD0-1C663E1F2AAA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8919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0413C7B-0EAF-487B-A984-5F7338AC4C83}" type="slidenum">
              <a:rPr lang="en-US" altLang="zh-CN" sz="1200" smtClean="0">
                <a:latin typeface="Times New Roman" panose="02020603050405020304" pitchFamily="18" charset="0"/>
              </a:rPr>
              <a:t>1</a:t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楷体_GB2312"/>
            </a:endParaRPr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4941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楷体_GB2312"/>
            </a:endParaRPr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0966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楷体_GB2312"/>
            </a:endParaRPr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16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楷体_GB2312"/>
            </a:endParaRPr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17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楷体_GB2312"/>
            </a:endParaRPr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4706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楷体_GB2312"/>
            </a:endParaRPr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9544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楷体_GB2312"/>
            </a:endParaRPr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4048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楷体_GB2312"/>
            </a:endParaRPr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5078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以</a:t>
            </a:r>
            <a:r>
              <a:rPr lang="en-US" altLang="zh-CN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split(",")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方法从</a:t>
            </a:r>
            <a:r>
              <a:rPr lang="en-US" altLang="zh-CN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CSV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文件中获得内容时，每行 最后一个元素后面包含了一个换行符（</a:t>
            </a:r>
            <a:r>
              <a:rPr lang="en-US" altLang="zh-CN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"\n"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）。对于数据的表达和使用来说，这个换行符是多余的，可以通过使用字符 串的</a:t>
            </a:r>
            <a:r>
              <a:rPr lang="en-US" altLang="zh-CN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replace()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方法将其去掉，如第</a:t>
            </a:r>
            <a:r>
              <a:rPr lang="en-US" altLang="zh-CN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行。</a:t>
            </a:r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6361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zh-CN" altLang="en-US" sz="2000" dirty="0" smtClean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824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en-US" altLang="zh-CN" b="1" dirty="0" smtClean="0">
              <a:latin typeface="楷体_GB231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dirty="0" smtClean="0">
              <a:latin typeface="楷体_GB2312"/>
            </a:endParaRPr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26D6CC5-D7C5-43FA-AFF1-EA87749B794C}" type="slidenum">
              <a:rPr lang="en-US" altLang="zh-CN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1366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dirty="0" smtClean="0">
                <a:latin typeface="Microsoft JhengHei" panose="020B0604030504040204" charset="-120"/>
                <a:cs typeface="Microsoft JhengHei" panose="020B0604030504040204" charset="-120"/>
              </a:rPr>
              <a:t>该程序将用户输入的数字作为索引从字符</a:t>
            </a:r>
            <a:r>
              <a:rPr lang="zh-CN" altLang="en-US" sz="1200" spc="5" dirty="0" smtClean="0">
                <a:latin typeface="Microsoft JhengHei" panose="020B0604030504040204" charset="-120"/>
                <a:cs typeface="Microsoft JhengHei" panose="020B0604030504040204" charset="-120"/>
              </a:rPr>
              <a:t>串</a:t>
            </a:r>
            <a:r>
              <a:rPr lang="en-US" altLang="zh-CN" sz="1200" spc="80" dirty="0" smtClean="0">
                <a:latin typeface="Arial" panose="020B0604020202020204"/>
                <a:cs typeface="Arial" panose="020B0604020202020204"/>
              </a:rPr>
              <a:t>al</a:t>
            </a:r>
            <a:r>
              <a:rPr lang="en-US" altLang="zh-CN" sz="1200" spc="125" dirty="0" smtClean="0">
                <a:latin typeface="Arial" panose="020B0604020202020204"/>
                <a:cs typeface="Arial" panose="020B0604020202020204"/>
              </a:rPr>
              <a:t>p</a:t>
            </a:r>
            <a:r>
              <a:rPr lang="zh-CN" altLang="en-US" sz="1200" spc="0" dirty="0" smtClean="0">
                <a:latin typeface="Microsoft JhengHei" panose="020B0604030504040204" charset="-120"/>
                <a:cs typeface="Microsoft JhengHei" panose="020B0604030504040204" charset="-120"/>
              </a:rPr>
              <a:t>中返回一个 </a:t>
            </a:r>
            <a:r>
              <a:rPr lang="zh-CN" altLang="en-US" sz="1200" spc="-5" dirty="0" smtClean="0">
                <a:latin typeface="Microsoft JhengHei" panose="020B0604030504040204" charset="-120"/>
                <a:cs typeface="Microsoft JhengHei" panose="020B0604030504040204" charset="-120"/>
              </a:rPr>
              <a:t>字符，当用户输入非整数字符时</a:t>
            </a:r>
            <a:r>
              <a:rPr lang="zh-CN" altLang="en-US" sz="1200" spc="5" dirty="0" smtClean="0"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lang="en-US" altLang="zh-CN" sz="1200" spc="10" dirty="0" smtClean="0">
                <a:latin typeface="Arial" panose="020B0604020202020204"/>
                <a:cs typeface="Arial" panose="020B0604020202020204"/>
              </a:rPr>
              <a:t>e</a:t>
            </a:r>
            <a:r>
              <a:rPr lang="en-US" altLang="zh-CN" sz="1200" spc="-30" dirty="0" smtClean="0">
                <a:latin typeface="Arial" panose="020B0604020202020204"/>
                <a:cs typeface="Arial" panose="020B0604020202020204"/>
              </a:rPr>
              <a:t>x</a:t>
            </a:r>
            <a:r>
              <a:rPr lang="en-US" altLang="zh-CN" sz="1200" spc="10" dirty="0" smtClean="0">
                <a:latin typeface="Arial" panose="020B0604020202020204"/>
                <a:cs typeface="Arial" panose="020B0604020202020204"/>
              </a:rPr>
              <a:t>c</a:t>
            </a:r>
            <a:r>
              <a:rPr lang="en-US" altLang="zh-CN" sz="1200" spc="-5" dirty="0" smtClean="0">
                <a:latin typeface="Arial" panose="020B0604020202020204"/>
                <a:cs typeface="Arial" panose="020B0604020202020204"/>
              </a:rPr>
              <a:t>e</a:t>
            </a:r>
            <a:r>
              <a:rPr lang="en-US" altLang="zh-CN" sz="1200" spc="210" dirty="0" smtClean="0">
                <a:latin typeface="Arial" panose="020B0604020202020204"/>
                <a:cs typeface="Arial" panose="020B0604020202020204"/>
              </a:rPr>
              <a:t>pt</a:t>
            </a:r>
            <a:r>
              <a:rPr lang="zh-CN" altLang="en-US" sz="1200" spc="65" dirty="0" smtClean="0"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200" spc="30" dirty="0" err="1" smtClean="0">
                <a:latin typeface="Arial" panose="020B0604020202020204"/>
                <a:cs typeface="Arial" panose="020B0604020202020204"/>
              </a:rPr>
              <a:t>Name</a:t>
            </a:r>
            <a:r>
              <a:rPr lang="en-US" altLang="zh-CN" sz="1200" spc="20" dirty="0" err="1" smtClean="0">
                <a:latin typeface="Arial" panose="020B0604020202020204"/>
                <a:cs typeface="Arial" panose="020B0604020202020204"/>
              </a:rPr>
              <a:t>E</a:t>
            </a:r>
            <a:r>
              <a:rPr lang="en-US" altLang="zh-CN" sz="1200" spc="110" dirty="0" err="1" smtClean="0">
                <a:latin typeface="Arial" panose="020B0604020202020204"/>
                <a:cs typeface="Arial" panose="020B0604020202020204"/>
              </a:rPr>
              <a:t>r</a:t>
            </a:r>
            <a:r>
              <a:rPr lang="en-US" altLang="zh-CN" sz="1200" spc="60" dirty="0" err="1" smtClean="0">
                <a:latin typeface="Arial" panose="020B0604020202020204"/>
                <a:cs typeface="Arial" panose="020B0604020202020204"/>
              </a:rPr>
              <a:t>r</a:t>
            </a:r>
            <a:r>
              <a:rPr lang="en-US" altLang="zh-CN" sz="1200" spc="185" dirty="0" err="1" smtClean="0">
                <a:latin typeface="Arial" panose="020B0604020202020204"/>
                <a:cs typeface="Arial" panose="020B0604020202020204"/>
              </a:rPr>
              <a:t>o</a:t>
            </a:r>
            <a:r>
              <a:rPr lang="en-US" altLang="zh-CN" sz="1200" spc="100" dirty="0" err="1" smtClean="0">
                <a:latin typeface="Arial" panose="020B0604020202020204"/>
                <a:cs typeface="Arial" panose="020B0604020202020204"/>
              </a:rPr>
              <a:t>r</a:t>
            </a:r>
            <a:r>
              <a:rPr lang="zh-CN" altLang="en-US" sz="1200" spc="-5" dirty="0" smtClean="0">
                <a:latin typeface="Microsoft JhengHei" panose="020B0604030504040204" charset="-120"/>
                <a:cs typeface="Microsoft JhengHei" panose="020B0604030504040204" charset="-120"/>
              </a:rPr>
              <a:t>异常 </a:t>
            </a:r>
            <a:r>
              <a:rPr lang="zh-CN" altLang="en-US" sz="1200" spc="0" dirty="0" smtClean="0">
                <a:latin typeface="Microsoft JhengHei" panose="020B0604030504040204" charset="-120"/>
                <a:cs typeface="Microsoft JhengHei" panose="020B0604030504040204" charset="-120"/>
              </a:rPr>
              <a:t>被捕获到，提示升用户输入类型错误，当用户输入数字不在 </a:t>
            </a:r>
            <a:r>
              <a:rPr lang="en-US" altLang="zh-CN" sz="1200" spc="60" dirty="0" smtClean="0">
                <a:latin typeface="Arial" panose="020B0604020202020204"/>
                <a:cs typeface="Arial" panose="020B0604020202020204"/>
              </a:rPr>
              <a:t>01</a:t>
            </a:r>
            <a:r>
              <a:rPr lang="zh-CN" altLang="en-US" sz="1200" spc="0" dirty="0" smtClean="0">
                <a:latin typeface="Microsoft JhengHei" panose="020B0604030504040204" charset="-120"/>
                <a:cs typeface="Microsoft JhengHei" panose="020B0604030504040204" charset="-120"/>
              </a:rPr>
              <a:t>到</a:t>
            </a:r>
            <a:r>
              <a:rPr lang="en-US" altLang="zh-CN" sz="1200" spc="60" dirty="0" smtClean="0">
                <a:latin typeface="Arial" panose="020B0604020202020204"/>
                <a:cs typeface="Arial" panose="020B0604020202020204"/>
              </a:rPr>
              <a:t>25</a:t>
            </a:r>
            <a:r>
              <a:rPr lang="en-US" altLang="zh-CN" sz="1200" spc="55" dirty="0" smtClean="0">
                <a:latin typeface="Arial" panose="020B0604020202020204"/>
                <a:cs typeface="Arial" panose="020B0604020202020204"/>
              </a:rPr>
              <a:t>6</a:t>
            </a:r>
            <a:r>
              <a:rPr lang="zh-CN" altLang="en-US" sz="1200" spc="0" dirty="0" smtClean="0">
                <a:latin typeface="Microsoft JhengHei" panose="020B0604030504040204" charset="-120"/>
                <a:cs typeface="Microsoft JhengHei" panose="020B0604030504040204" charset="-120"/>
              </a:rPr>
              <a:t>之间时，异常被</a:t>
            </a:r>
            <a:r>
              <a:rPr lang="en-US" altLang="zh-CN" sz="1200" spc="10" dirty="0" smtClean="0">
                <a:latin typeface="Arial" panose="020B0604020202020204"/>
                <a:cs typeface="Arial" panose="020B0604020202020204"/>
              </a:rPr>
              <a:t>e</a:t>
            </a:r>
            <a:r>
              <a:rPr lang="en-US" altLang="zh-CN" sz="1200" spc="-25" dirty="0" smtClean="0">
                <a:latin typeface="Arial" panose="020B0604020202020204"/>
                <a:cs typeface="Arial" panose="020B0604020202020204"/>
              </a:rPr>
              <a:t>x</a:t>
            </a:r>
            <a:r>
              <a:rPr lang="en-US" altLang="zh-CN" sz="1200" spc="110" dirty="0" smtClean="0">
                <a:latin typeface="Arial" panose="020B0604020202020204"/>
                <a:cs typeface="Arial" panose="020B0604020202020204"/>
              </a:rPr>
              <a:t>cept</a:t>
            </a:r>
            <a:r>
              <a:rPr lang="zh-CN" altLang="en-US" sz="1200" spc="110" dirty="0" smtClean="0">
                <a:latin typeface="Microsoft JhengHei" panose="020B0604030504040204" charset="-120"/>
                <a:cs typeface="Microsoft JhengHei" panose="020B0604030504040204" charset="-120"/>
              </a:rPr>
              <a:t>捕获，程序打印其他错误 信息，执行过程和结果如 </a:t>
            </a:r>
            <a:r>
              <a:rPr lang="zh-CN" altLang="en-US" sz="1200" spc="0" dirty="0" smtClean="0">
                <a:latin typeface="Microsoft JhengHei" panose="020B0604030504040204" charset="-120"/>
                <a:cs typeface="Microsoft JhengHei" panose="020B0604030504040204" charset="-120"/>
              </a:rPr>
              <a:t>下：</a:t>
            </a:r>
            <a:endParaRPr lang="zh-CN" altLang="en-US" sz="1200" dirty="0" smtClean="0">
              <a:latin typeface="Microsoft JhengHei" panose="020B0604030504040204" charset="-120"/>
              <a:cs typeface="Microsoft JhengHei" panose="020B0604030504040204" charset="-12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CE8C4E-4E2B-4FAA-924F-F78D103AAC5D}" type="slidenum">
              <a:rPr lang="en-US" altLang="zh-CN" smtClean="0"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8228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4901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21821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90336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07470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9462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5356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82322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3420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en-US" altLang="zh-CN" b="1" dirty="0" smtClean="0">
              <a:latin typeface="楷体_GB231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dirty="0" smtClean="0">
              <a:latin typeface="楷体_GB2312"/>
            </a:endParaRPr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26D6CC5-D7C5-43FA-AFF1-EA87749B794C}" type="slidenum">
              <a:rPr lang="en-US" altLang="zh-CN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6657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en-US" altLang="zh-CN" b="1" dirty="0" smtClean="0">
              <a:latin typeface="楷体_GB231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dirty="0" smtClean="0">
              <a:latin typeface="楷体_GB2312"/>
            </a:endParaRPr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26D6CC5-D7C5-43FA-AFF1-EA87749B794C}" type="slidenum">
              <a:rPr lang="en-US" altLang="zh-CN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168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2713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9137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楷体_GB2312"/>
            </a:endParaRPr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9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楷体_GB2312"/>
            </a:endParaRPr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2466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楷体_GB2312"/>
            </a:endParaRPr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489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5" descr="snake-on-tre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1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6" descr="2006-10-28_Python_in_60_Minut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68115" r="19565" b="1450"/>
          <a:stretch>
            <a:fillRect/>
          </a:stretch>
        </p:blipFill>
        <p:spPr bwMode="auto">
          <a:xfrm>
            <a:off x="1600200" y="741363"/>
            <a:ext cx="54102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"/>
          <p:cNvSpPr>
            <a:spLocks noChangeArrowheads="1"/>
          </p:cNvSpPr>
          <p:nvPr userDrawn="1"/>
        </p:nvSpPr>
        <p:spPr bwMode="auto">
          <a:xfrm>
            <a:off x="1981200" y="4191000"/>
            <a:ext cx="5562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7655" indent="-287655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</a:pPr>
            <a:endParaRPr lang="en-GB" altLang="zh-CN" sz="1600"/>
          </a:p>
        </p:txBody>
      </p:sp>
      <p:sp>
        <p:nvSpPr>
          <p:cNvPr id="194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0" y="2743200"/>
            <a:ext cx="9144000" cy="1600200"/>
          </a:xfrm>
        </p:spPr>
        <p:txBody>
          <a:bodyPr anchor="ctr"/>
          <a:lstStyle>
            <a:lvl1pPr>
              <a:defRPr sz="4400" b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6800" y="6486525"/>
            <a:ext cx="4572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3918BB4-D321-4424-A622-B27A36F7E38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BE19C-1C45-4567-8A8A-9406161F96F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477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477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CA9B4-CDCB-4566-88E2-BDA381D8545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7"/>
          <p:cNvSpPr/>
          <p:nvPr/>
        </p:nvSpPr>
        <p:spPr>
          <a:xfrm>
            <a:off x="304800" y="304800"/>
            <a:ext cx="8305800" cy="9144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0" y="0"/>
              </a:cxn>
              <a:cxn ang="0">
                <a:pos x="2147483647" y="0"/>
              </a:cxn>
            </a:cxnLst>
            <a:rect l="0" t="0" r="0" b="0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1" name="Line 8"/>
          <p:cNvSpPr/>
          <p:nvPr/>
        </p:nvSpPr>
        <p:spPr>
          <a:xfrm>
            <a:off x="381000" y="64008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/>
            <a:fld id="{9A0DB2DC-4C9A-4742-B13C-FB6460FD3503}" type="slidenum">
              <a:rPr lang="en-US" altLang="zh-CN" sz="120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noProof="1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11/22/2018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420304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309F6-2AF1-4E63-8445-75C2F9CD3C0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6C91B-8A2E-4DF2-9C18-E127D8444E7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3F9A0-70B0-4791-B467-8E47A7F4770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40661-D891-4990-A192-6FDE239059C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34018-9196-49BC-87BF-0FCEC58AA8F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50D51-26C4-4C76-A245-B6BDADD0CFE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DB58-0D7F-4789-941E-576CF38E305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1C427-30A2-45F2-8A1C-C067F59A104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8" b="36090"/>
          <a:stretch>
            <a:fillRect/>
          </a:stretch>
        </p:blipFill>
        <p:spPr bwMode="auto">
          <a:xfrm>
            <a:off x="0" y="6048375"/>
            <a:ext cx="12954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066800"/>
            <a:ext cx="9144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134754-8255-4B59-BF87-5324199B066B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9pPr>
    </p:titleStyle>
    <p:bodyStyle>
      <a:lvl1pPr marL="233680" indent="-23368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90880" indent="-23368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cs typeface="+mn-cs"/>
        </a:defRPr>
      </a:lvl2pPr>
      <a:lvl3pPr marL="1084580" indent="-1701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3pPr>
      <a:lvl4pPr marL="1541780" indent="-1701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jp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png"/><Relationship Id="rId4" Type="http://schemas.openxmlformats.org/officeDocument/2006/relationships/image" Target="../media/image29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35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jp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27C3F4-D18D-4ABD-9DAD-5682F3DA4882}" type="slidenum">
              <a:rPr lang="en-US" altLang="zh-CN" sz="1400" smtClean="0">
                <a:solidFill>
                  <a:schemeClr val="bg1"/>
                </a:solidFill>
                <a:latin typeface="Tahoma" panose="020B0604030504040204" pitchFamily="34" charset="0"/>
              </a:rPr>
              <a:t>1</a:t>
            </a:fld>
            <a:endParaRPr lang="en-US" altLang="zh-CN" sz="1400" smtClean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2277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第7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讲</a:t>
            </a: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文件与数据格式化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76" name="Text Box 10"/>
          <p:cNvSpPr txBox="1">
            <a:spLocks noChangeArrowheads="1"/>
          </p:cNvSpPr>
          <p:nvPr/>
        </p:nvSpPr>
        <p:spPr bwMode="auto">
          <a:xfrm>
            <a:off x="1297305" y="4724400"/>
            <a:ext cx="6017895" cy="106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信息科学与技术学院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北京师范大学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2018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秋季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文件对象与</a:t>
            </a:r>
            <a:r>
              <a:rPr lang="en-US" altLang="zh-CN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open</a:t>
            </a: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函数</a:t>
            </a:r>
            <a:endParaRPr lang="zh-CN" sz="2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01512" y="4636294"/>
            <a:ext cx="8251875" cy="9048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f_scores</a:t>
            </a:r>
            <a:r>
              <a:rPr lang="en-US" altLang="zh-CN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 open('scores.txt', </a:t>
            </a:r>
            <a:r>
              <a:rPr lang="en-US" altLang="zh-CN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'w</a:t>
            </a: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') </a:t>
            </a:r>
            <a:endParaRPr lang="en-US" altLang="zh-CN" sz="2400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f_r_scores</a:t>
            </a:r>
            <a:r>
              <a:rPr lang="en-US" altLang="zh-CN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 open('scores.txt</a:t>
            </a:r>
            <a:r>
              <a:rPr lang="en-US" altLang="zh-CN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',</a:t>
            </a: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'r</a:t>
            </a: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')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" name="内容占位符 2"/>
          <p:cNvSpPr>
            <a:spLocks noGrp="1"/>
          </p:cNvSpPr>
          <p:nvPr/>
        </p:nvSpPr>
        <p:spPr>
          <a:xfrm>
            <a:off x="2031130" y="3702921"/>
            <a:ext cx="2376487" cy="461665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打开或创建文件</a:t>
            </a: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04887" y="1211759"/>
            <a:ext cx="647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9300"/>
            <a:r>
              <a:rPr lang="en-US" altLang="zh-CN" sz="2400" dirty="0">
                <a:solidFill>
                  <a:srgbClr val="FFC000"/>
                </a:solidFill>
              </a:rPr>
              <a:t>handle</a:t>
            </a:r>
            <a:r>
              <a:rPr lang="en-US" altLang="zh-CN" sz="2400" dirty="0"/>
              <a:t> = </a:t>
            </a:r>
            <a:r>
              <a:rPr lang="en-US" altLang="zh-CN" sz="2400" dirty="0">
                <a:solidFill>
                  <a:srgbClr val="FF00FF"/>
                </a:solidFill>
              </a:rPr>
              <a:t>open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00B0F0"/>
                </a:solidFill>
              </a:rPr>
              <a:t>filename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336699"/>
                </a:solidFill>
              </a:rPr>
              <a:t>mode</a:t>
            </a:r>
            <a:r>
              <a:rPr lang="en-US" altLang="zh-CN" sz="2400" dirty="0"/>
              <a:t>)</a:t>
            </a:r>
          </a:p>
        </p:txBody>
      </p:sp>
      <p:cxnSp>
        <p:nvCxnSpPr>
          <p:cNvPr id="6" name="直接箭头连接符 5"/>
          <p:cNvCxnSpPr/>
          <p:nvPr/>
        </p:nvCxnSpPr>
        <p:spPr bwMode="auto">
          <a:xfrm flipH="1">
            <a:off x="3080568" y="1592759"/>
            <a:ext cx="519112" cy="1988641"/>
          </a:xfrm>
          <a:prstGeom prst="straightConnector1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</p:cxnSp>
      <p:sp>
        <p:nvSpPr>
          <p:cNvPr id="12" name="内容占位符 2"/>
          <p:cNvSpPr>
            <a:spLocks noGrp="1"/>
          </p:cNvSpPr>
          <p:nvPr/>
        </p:nvSpPr>
        <p:spPr>
          <a:xfrm>
            <a:off x="3599680" y="2197894"/>
            <a:ext cx="3214687" cy="1274195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zh-CN" altLang="en-US" sz="24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要</a:t>
            </a:r>
            <a:r>
              <a:rPr lang="zh-CN" altLang="en-US" sz="2400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打开或创建文件名</a:t>
            </a:r>
            <a:endParaRPr lang="en-US" altLang="zh-CN" sz="2400" dirty="0" smtClean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zh-CN" altLang="en-US" sz="2400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若不在当前路径，需指出具体路径</a:t>
            </a:r>
            <a:endParaRPr lang="en-US" altLang="zh-CN" sz="2400" dirty="0" smtClean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3" name="直接箭头连接符 12"/>
          <p:cNvCxnSpPr>
            <a:endCxn id="12" idx="0"/>
          </p:cNvCxnSpPr>
          <p:nvPr/>
        </p:nvCxnSpPr>
        <p:spPr bwMode="auto">
          <a:xfrm>
            <a:off x="4585276" y="1625802"/>
            <a:ext cx="621748" cy="572092"/>
          </a:xfrm>
          <a:prstGeom prst="straightConnector1">
            <a:avLst/>
          </a:prstGeom>
          <a:noFill/>
          <a:ln w="19050">
            <a:solidFill>
              <a:srgbClr val="00B0F0"/>
            </a:solidFill>
            <a:tailEnd type="arrow"/>
          </a:ln>
        </p:spPr>
      </p:cxnSp>
      <p:sp>
        <p:nvSpPr>
          <p:cNvPr id="17" name="内容占位符 2"/>
          <p:cNvSpPr>
            <a:spLocks noGrp="1"/>
          </p:cNvSpPr>
          <p:nvPr/>
        </p:nvSpPr>
        <p:spPr>
          <a:xfrm>
            <a:off x="457200" y="2045494"/>
            <a:ext cx="2376487" cy="830997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 smtClean="0">
                <a:solidFill>
                  <a:srgbClr val="FFC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open()</a:t>
            </a:r>
            <a:r>
              <a:rPr lang="zh-CN" altLang="en-US" sz="2400" dirty="0" smtClean="0">
                <a:solidFill>
                  <a:srgbClr val="FFC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函数返回一个文件对象</a:t>
            </a:r>
            <a:endParaRPr lang="en-US" altLang="zh-CN" sz="2400" dirty="0" smtClean="0">
              <a:solidFill>
                <a:srgbClr val="FFC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 flipH="1">
            <a:off x="1309687" y="1592759"/>
            <a:ext cx="762000" cy="452735"/>
          </a:xfrm>
          <a:prstGeom prst="straightConnector1">
            <a:avLst/>
          </a:prstGeom>
          <a:noFill/>
          <a:ln w="19050">
            <a:solidFill>
              <a:srgbClr val="FFC000"/>
            </a:solidFill>
            <a:tailEnd type="arrow"/>
          </a:ln>
        </p:spPr>
      </p:cxnSp>
      <p:cxnSp>
        <p:nvCxnSpPr>
          <p:cNvPr id="21" name="直接箭头连接符 20"/>
          <p:cNvCxnSpPr/>
          <p:nvPr/>
        </p:nvCxnSpPr>
        <p:spPr bwMode="auto">
          <a:xfrm>
            <a:off x="6453187" y="1611869"/>
            <a:ext cx="1504180" cy="1969531"/>
          </a:xfrm>
          <a:prstGeom prst="straightConnector1">
            <a:avLst/>
          </a:prstGeom>
          <a:noFill/>
          <a:ln w="19050">
            <a:solidFill>
              <a:srgbClr val="0070C0"/>
            </a:solidFill>
            <a:tailEnd type="arrow"/>
          </a:ln>
        </p:spPr>
      </p:cxnSp>
      <p:sp>
        <p:nvSpPr>
          <p:cNvPr id="23" name="内容占位符 2"/>
          <p:cNvSpPr>
            <a:spLocks noGrp="1"/>
          </p:cNvSpPr>
          <p:nvPr/>
        </p:nvSpPr>
        <p:spPr>
          <a:xfrm>
            <a:off x="6433367" y="3653135"/>
            <a:ext cx="2376487" cy="461665"/>
          </a:xfrm>
          <a:prstGeom prst="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zh-CN" altLang="en-US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打开文件的模式</a:t>
            </a:r>
            <a:endParaRPr lang="en-US" altLang="zh-CN" sz="2400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70673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讲（</a:t>
            </a:r>
            <a:r>
              <a:rPr lang="en-US" altLang="zh-CN" dirty="0" smtClean="0"/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）文件的读取与写入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18BB4-D321-4424-A622-B27A36F7E38E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75620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文件的写入</a:t>
            </a:r>
            <a:endParaRPr lang="zh-CN" sz="2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09600" y="1524000"/>
            <a:ext cx="8113763" cy="134806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f.open</a:t>
            </a:r>
            <a:r>
              <a:rPr lang="en-US" altLang="zh-CN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(‘data1.txt’,’w’) #</a:t>
            </a:r>
            <a:r>
              <a:rPr lang="zh-CN" altLang="en-US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创建或打开</a:t>
            </a:r>
            <a:r>
              <a:rPr lang="en-US" altLang="zh-CN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data1.txt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f.write</a:t>
            </a:r>
            <a:r>
              <a:rPr lang="en-US" altLang="zh-CN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(s)                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#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把</a:t>
            </a: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字符串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写入到文件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f.writelines</a:t>
            </a:r>
            <a:r>
              <a:rPr lang="en-US" altLang="zh-CN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(lines) 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#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依次把</a:t>
            </a:r>
            <a:r>
              <a:rPr lang="zh-CN" altLang="en-US" b="1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列表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lines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中的各字符串写入到文件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 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Text Box 6"/>
          <p:cNvSpPr txBox="1"/>
          <p:nvPr/>
        </p:nvSpPr>
        <p:spPr>
          <a:xfrm>
            <a:off x="228600" y="1066800"/>
            <a:ext cx="82296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文件的读写操作步骤：打开文件，读写数据，关闭文件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9600" y="2895600"/>
            <a:ext cx="77957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注：</a:t>
            </a:r>
            <a:r>
              <a:rPr lang="en-US" altLang="zh-CN" dirty="0" smtClean="0">
                <a:solidFill>
                  <a:srgbClr val="FF0000"/>
                </a:solidFill>
              </a:rPr>
              <a:t>write()/</a:t>
            </a:r>
            <a:r>
              <a:rPr lang="en-US" altLang="zh-CN" dirty="0" err="1" smtClean="0">
                <a:solidFill>
                  <a:srgbClr val="FF0000"/>
                </a:solidFill>
              </a:rPr>
              <a:t>writelines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zh-CN" altLang="en-US" dirty="0" smtClean="0">
                <a:solidFill>
                  <a:srgbClr val="FF0000"/>
                </a:solidFill>
              </a:rPr>
              <a:t>不会添加换行符，可通过添加</a:t>
            </a:r>
            <a:r>
              <a:rPr lang="en-US" altLang="zh-CN" dirty="0" smtClean="0">
                <a:solidFill>
                  <a:srgbClr val="FF0000"/>
                </a:solidFill>
              </a:rPr>
              <a:t>\n</a:t>
            </a:r>
            <a:r>
              <a:rPr lang="zh-CN" altLang="en-US" dirty="0" smtClean="0">
                <a:solidFill>
                  <a:srgbClr val="FF0000"/>
                </a:solidFill>
              </a:rPr>
              <a:t>实现换行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600" y="3429000"/>
            <a:ext cx="72612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f = open(</a:t>
            </a:r>
            <a:r>
              <a:rPr lang="en-US" altLang="zh-CN" sz="2400" dirty="0" err="1"/>
              <a:t>r'D</a:t>
            </a:r>
            <a:r>
              <a:rPr lang="en-US" altLang="zh-CN" sz="2400" dirty="0"/>
              <a:t>:\</a:t>
            </a:r>
            <a:r>
              <a:rPr lang="en-US" altLang="zh-CN" sz="2400" dirty="0" err="1"/>
              <a:t>python_programs</a:t>
            </a:r>
            <a:r>
              <a:rPr lang="en-US" altLang="zh-CN" sz="2400" dirty="0"/>
              <a:t>\data1.txt','w')</a:t>
            </a:r>
          </a:p>
          <a:p>
            <a:r>
              <a:rPr lang="en-US" altLang="zh-CN" sz="2400" dirty="0" err="1"/>
              <a:t>f.write</a:t>
            </a:r>
            <a:r>
              <a:rPr lang="en-US" altLang="zh-CN" sz="2400" dirty="0"/>
              <a:t>('123\n')</a:t>
            </a:r>
          </a:p>
          <a:p>
            <a:r>
              <a:rPr lang="en-US" altLang="zh-CN" sz="2400" dirty="0" err="1"/>
              <a:t>f.write</a:t>
            </a:r>
            <a:r>
              <a:rPr lang="en-US" altLang="zh-CN" sz="2400" dirty="0"/>
              <a:t>('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\n')</a:t>
            </a:r>
          </a:p>
          <a:p>
            <a:r>
              <a:rPr lang="en-US" altLang="zh-CN" sz="2400" dirty="0" err="1"/>
              <a:t>f.writelines</a:t>
            </a:r>
            <a:r>
              <a:rPr lang="en-US" altLang="zh-CN" sz="2400" dirty="0"/>
              <a:t>(['456\n','</a:t>
            </a:r>
            <a:r>
              <a:rPr lang="en-US" altLang="zh-CN" sz="2400" dirty="0" err="1"/>
              <a:t>def</a:t>
            </a:r>
            <a:r>
              <a:rPr lang="en-US" altLang="zh-CN" sz="2400" dirty="0"/>
              <a:t>\n</a:t>
            </a:r>
            <a:r>
              <a:rPr lang="en-US" altLang="zh-CN" sz="2400" dirty="0" smtClean="0"/>
              <a:t>'])</a:t>
            </a:r>
            <a:endParaRPr lang="en-US" altLang="zh-CN" sz="2400" dirty="0"/>
          </a:p>
          <a:p>
            <a:r>
              <a:rPr lang="en-US" altLang="zh-CN" sz="2400" dirty="0" err="1" smtClean="0">
                <a:solidFill>
                  <a:srgbClr val="C00000"/>
                </a:solidFill>
              </a:rPr>
              <a:t>f.close</a:t>
            </a:r>
            <a:r>
              <a:rPr lang="en-US" altLang="zh-CN" sz="2400" dirty="0" smtClean="0">
                <a:solidFill>
                  <a:srgbClr val="C00000"/>
                </a:solidFill>
              </a:rPr>
              <a:t>()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962400"/>
            <a:ext cx="1749475" cy="16076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48400" y="6172200"/>
            <a:ext cx="26125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7</a:t>
            </a:r>
            <a:r>
              <a:rPr lang="zh-CN" altLang="en-US" dirty="0" smtClean="0">
                <a:solidFill>
                  <a:srgbClr val="C00000"/>
                </a:solidFill>
              </a:rPr>
              <a:t>_</a:t>
            </a:r>
            <a:r>
              <a:rPr lang="en-US" altLang="zh-CN" dirty="0" smtClean="0">
                <a:solidFill>
                  <a:srgbClr val="C00000"/>
                </a:solidFill>
              </a:rPr>
              <a:t>text</a:t>
            </a:r>
            <a:r>
              <a:rPr lang="zh-CN" altLang="en-US" dirty="0" smtClean="0">
                <a:solidFill>
                  <a:srgbClr val="C00000"/>
                </a:solidFill>
              </a:rPr>
              <a:t>file</a:t>
            </a:r>
            <a:r>
              <a:rPr lang="zh-CN" altLang="en-US" dirty="0">
                <a:solidFill>
                  <a:srgbClr val="C00000"/>
                </a:solidFill>
              </a:rPr>
              <a:t>_write.py</a:t>
            </a:r>
          </a:p>
        </p:txBody>
      </p:sp>
      <p:sp>
        <p:nvSpPr>
          <p:cNvPr id="7" name="矩形 6"/>
          <p:cNvSpPr/>
          <p:nvPr/>
        </p:nvSpPr>
        <p:spPr>
          <a:xfrm>
            <a:off x="228600" y="5562600"/>
            <a:ext cx="5715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>
              <a:spcAft>
                <a:spcPts val="0"/>
              </a:spcAft>
            </a:pPr>
            <a:r>
              <a:rPr lang="en-US" altLang="zh-CN" sz="2400" dirty="0"/>
              <a:t>with open('test.txt', 'w') as f:</a:t>
            </a:r>
            <a:endParaRPr lang="zh-CN" altLang="zh-CN" sz="2400" dirty="0"/>
          </a:p>
          <a:p>
            <a:pPr marL="266700">
              <a:spcAft>
                <a:spcPts val="0"/>
              </a:spcAft>
            </a:pPr>
            <a:r>
              <a:rPr lang="en-US" altLang="zh-CN" sz="2400" dirty="0"/>
              <a:t>    	</a:t>
            </a:r>
            <a:r>
              <a:rPr lang="en-US" altLang="zh-CN" sz="2400" dirty="0" err="1" smtClean="0"/>
              <a:t>f.write</a:t>
            </a:r>
            <a:r>
              <a:rPr lang="en-US" altLang="zh-CN" sz="2400" dirty="0"/>
              <a:t>('</a:t>
            </a:r>
            <a:r>
              <a:rPr lang="en-US" altLang="zh-CN" sz="2400" dirty="0" err="1"/>
              <a:t>bamboo',’poplar</a:t>
            </a:r>
            <a:r>
              <a:rPr lang="en-US" altLang="zh-CN" sz="2400" dirty="0"/>
              <a:t>’)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889263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文件的读取</a:t>
            </a:r>
            <a:endParaRPr lang="zh-CN" sz="2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57200" y="1621405"/>
            <a:ext cx="8113763" cy="216059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 = open(‘data1.txt’,’</a:t>
            </a:r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’)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#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打开文件，若文件不存在，则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 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导致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FileNotFoundError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f.read</a:t>
            </a:r>
            <a:r>
              <a:rPr lang="en-US" altLang="zh-CN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()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#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从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中读取剩余内容，直至文件结尾，返回一个</a:t>
            </a: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字符串</a:t>
            </a:r>
            <a:endParaRPr lang="en-US" altLang="zh-CN" b="1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f.readline</a:t>
            </a:r>
            <a:r>
              <a:rPr lang="en-US" altLang="zh-CN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()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#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从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中读取</a:t>
            </a:r>
            <a:r>
              <a:rPr lang="en-US" altLang="zh-CN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行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内容，返回一个</a:t>
            </a: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字符串</a:t>
            </a:r>
            <a:endParaRPr lang="en-US" altLang="zh-CN" b="1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f.readlines</a:t>
            </a:r>
            <a:r>
              <a:rPr lang="en-US" altLang="zh-CN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()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#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从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中读取剩余多行内容，返回一个</a:t>
            </a: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列表</a:t>
            </a:r>
            <a:endParaRPr lang="en-US" altLang="zh-CN" b="1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Text Box 6"/>
          <p:cNvSpPr txBox="1"/>
          <p:nvPr/>
        </p:nvSpPr>
        <p:spPr>
          <a:xfrm>
            <a:off x="381000" y="1066800"/>
            <a:ext cx="82296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文件的读写操作步骤：打开文件，读写数据，关闭文件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4500" y="3874936"/>
            <a:ext cx="66421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f1 = open(</a:t>
            </a:r>
            <a:r>
              <a:rPr lang="en-US" altLang="zh-CN" dirty="0" err="1"/>
              <a:t>r'd</a:t>
            </a:r>
            <a:r>
              <a:rPr lang="en-US" altLang="zh-CN" dirty="0"/>
              <a:t>:\</a:t>
            </a:r>
            <a:r>
              <a:rPr lang="en-US" altLang="zh-CN" dirty="0" err="1"/>
              <a:t>python_programs</a:t>
            </a:r>
            <a:r>
              <a:rPr lang="en-US" altLang="zh-CN" dirty="0"/>
              <a:t>\data1.txt','r')</a:t>
            </a:r>
          </a:p>
          <a:p>
            <a:r>
              <a:rPr lang="en-US" altLang="zh-CN" dirty="0"/>
              <a:t>s1 = f1.readline() </a:t>
            </a:r>
            <a:endParaRPr lang="en-US" altLang="zh-CN" dirty="0" smtClean="0"/>
          </a:p>
          <a:p>
            <a:r>
              <a:rPr lang="en-US" altLang="zh-CN" dirty="0" smtClean="0"/>
              <a:t>print</a:t>
            </a:r>
            <a:r>
              <a:rPr lang="en-US" altLang="zh-CN" dirty="0"/>
              <a:t>('type of s1:',type(s1))</a:t>
            </a:r>
          </a:p>
          <a:p>
            <a:r>
              <a:rPr lang="en-US" altLang="zh-CN" dirty="0"/>
              <a:t>print(s1)</a:t>
            </a:r>
          </a:p>
          <a:p>
            <a:r>
              <a:rPr lang="en-US" altLang="zh-CN" dirty="0"/>
              <a:t>s2 = f1.readlines()   </a:t>
            </a:r>
          </a:p>
          <a:p>
            <a:r>
              <a:rPr lang="en-US" altLang="zh-CN" dirty="0"/>
              <a:t>print('type of s2:',type(s2))</a:t>
            </a:r>
          </a:p>
          <a:p>
            <a:r>
              <a:rPr lang="en-US" altLang="zh-CN" dirty="0"/>
              <a:t>print(s2)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516" y="4309429"/>
            <a:ext cx="3665084" cy="189251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22600" y="6249028"/>
            <a:ext cx="2800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7</a:t>
            </a:r>
            <a:r>
              <a:rPr lang="zh-CN" altLang="en-US" dirty="0" smtClean="0">
                <a:solidFill>
                  <a:srgbClr val="C00000"/>
                </a:solidFill>
              </a:rPr>
              <a:t>_</a:t>
            </a:r>
            <a:r>
              <a:rPr lang="en-US" altLang="zh-CN" dirty="0" smtClean="0">
                <a:solidFill>
                  <a:srgbClr val="C00000"/>
                </a:solidFill>
              </a:rPr>
              <a:t>text</a:t>
            </a:r>
            <a:r>
              <a:rPr lang="zh-CN" altLang="en-US" dirty="0" smtClean="0">
                <a:solidFill>
                  <a:srgbClr val="C00000"/>
                </a:solidFill>
              </a:rPr>
              <a:t>file</a:t>
            </a:r>
            <a:r>
              <a:rPr lang="zh-CN" altLang="en-US" dirty="0">
                <a:solidFill>
                  <a:srgbClr val="C00000"/>
                </a:solidFill>
              </a:rPr>
              <a:t>_read.py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375" y="2883116"/>
            <a:ext cx="1419050" cy="130399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3400" y="6248400"/>
            <a:ext cx="48429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0" dirty="0" smtClean="0">
                <a:solidFill>
                  <a:srgbClr val="FF0000"/>
                </a:solidFill>
                <a:cs typeface="宋体" panose="02010600030101010101" pitchFamily="2" charset="-122"/>
              </a:rPr>
              <a:t>注：</a:t>
            </a:r>
            <a:r>
              <a:rPr lang="zh-CN" altLang="zh-CN" b="1" kern="0" dirty="0" smtClean="0">
                <a:solidFill>
                  <a:srgbClr val="FF0000"/>
                </a:solidFill>
                <a:cs typeface="宋体" panose="02010600030101010101" pitchFamily="2" charset="-122"/>
              </a:rPr>
              <a:t>把</a:t>
            </a:r>
            <a:r>
              <a:rPr lang="zh-CN" altLang="zh-CN" b="1" kern="0" dirty="0">
                <a:solidFill>
                  <a:srgbClr val="FF0000"/>
                </a:solidFill>
                <a:cs typeface="宋体" panose="02010600030101010101" pitchFamily="2" charset="-122"/>
              </a:rPr>
              <a:t>每行末尾的换行符</a:t>
            </a:r>
            <a:r>
              <a:rPr lang="en-US" altLang="zh-CN" b="1" kern="0" dirty="0">
                <a:solidFill>
                  <a:srgbClr val="FF0000"/>
                </a:solidFill>
                <a:cs typeface="宋体" panose="02010600030101010101" pitchFamily="2" charset="-122"/>
              </a:rPr>
              <a:t>'\n'</a:t>
            </a:r>
            <a:r>
              <a:rPr lang="zh-CN" altLang="zh-CN" b="1" kern="0" dirty="0">
                <a:solidFill>
                  <a:srgbClr val="FF0000"/>
                </a:solidFill>
                <a:cs typeface="宋体" panose="02010600030101010101" pitchFamily="2" charset="-122"/>
              </a:rPr>
              <a:t>也读进来了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6889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文件的读写操作模式</a:t>
            </a:r>
            <a:endParaRPr lang="zh-CN" sz="2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408308"/>
              </p:ext>
            </p:extLst>
          </p:nvPr>
        </p:nvGraphicFramePr>
        <p:xfrm>
          <a:off x="457200" y="1143000"/>
          <a:ext cx="8229600" cy="5105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2832">
                  <a:extLst>
                    <a:ext uri="{9D8B030D-6E8A-4147-A177-3AD203B41FA5}">
                      <a16:colId xmlns:a16="http://schemas.microsoft.com/office/drawing/2014/main" val="174766249"/>
                    </a:ext>
                  </a:extLst>
                </a:gridCol>
                <a:gridCol w="7096768">
                  <a:extLst>
                    <a:ext uri="{9D8B030D-6E8A-4147-A177-3AD203B41FA5}">
                      <a16:colId xmlns:a16="http://schemas.microsoft.com/office/drawing/2014/main" val="3688730779"/>
                    </a:ext>
                  </a:extLst>
                </a:gridCol>
              </a:tblGrid>
              <a:tr h="4610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</a:rPr>
                        <a:t>模式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350" marR="133350" marT="76200" marB="762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</a:rPr>
                        <a:t>描述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350" marR="133350" marT="76200" marB="762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412170"/>
                  </a:ext>
                </a:extLst>
              </a:tr>
              <a:tr h="4610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350" marR="133350" marT="76200" marB="762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以只读方式打开文件 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350" marR="133350" marT="76200" marB="76200" anchor="ctr"/>
                </a:tc>
                <a:extLst>
                  <a:ext uri="{0D108BD9-81ED-4DB2-BD59-A6C34878D82A}">
                    <a16:rowId xmlns:a16="http://schemas.microsoft.com/office/drawing/2014/main" val="2180729139"/>
                  </a:ext>
                </a:extLst>
              </a:tr>
              <a:tr h="6972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350" marR="133350" marT="76200" marB="762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以写入方式打开文件。若文件不存在则创建文件；若文件存在，则先清空原文件再写入新的内容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350" marR="133350" marT="76200" marB="76200" anchor="ctr"/>
                </a:tc>
                <a:extLst>
                  <a:ext uri="{0D108BD9-81ED-4DB2-BD59-A6C34878D82A}">
                    <a16:rowId xmlns:a16="http://schemas.microsoft.com/office/drawing/2014/main" val="1539852892"/>
                  </a:ext>
                </a:extLst>
              </a:tr>
              <a:tr h="6972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350" marR="133350" marT="76200" marB="762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以追加模式打开文件（保留原来的内容直接在后面追加新的内容。即一打开文件，文件指针自动移到文件末尾；若文件不存在则创建）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350" marR="133350" marT="76200" marB="76200" anchor="ctr"/>
                </a:tc>
                <a:extLst>
                  <a:ext uri="{0D108BD9-81ED-4DB2-BD59-A6C34878D82A}">
                    <a16:rowId xmlns:a16="http://schemas.microsoft.com/office/drawing/2014/main" val="22991093"/>
                  </a:ext>
                </a:extLst>
              </a:tr>
              <a:tr h="6972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r+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350" marR="133350" marT="76200" marB="762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相当于</a:t>
                      </a:r>
                      <a:r>
                        <a:rPr lang="en-US" sz="1600" kern="0" dirty="0" err="1">
                          <a:effectLst/>
                        </a:rPr>
                        <a:t>r+w</a:t>
                      </a:r>
                      <a:r>
                        <a:rPr lang="zh-CN" sz="1600" kern="0" dirty="0">
                          <a:effectLst/>
                        </a:rPr>
                        <a:t>，以读写方式打开文件，若文件不存在则报错</a:t>
                      </a:r>
                      <a:r>
                        <a:rPr lang="en-US" sz="1600" kern="0" dirty="0">
                          <a:effectLst/>
                        </a:rPr>
                        <a:t>(</a:t>
                      </a:r>
                      <a:r>
                        <a:rPr lang="en-US" sz="1600" kern="0" dirty="0" err="1">
                          <a:effectLst/>
                        </a:rPr>
                        <a:t>IOError</a:t>
                      </a:r>
                      <a:r>
                        <a:rPr lang="en-US" sz="1600" kern="0" dirty="0">
                          <a:effectLst/>
                        </a:rPr>
                        <a:t>)</a:t>
                      </a:r>
                      <a:r>
                        <a:rPr lang="zh-CN" sz="1600" kern="0" dirty="0">
                          <a:effectLst/>
                        </a:rPr>
                        <a:t>。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350" marR="133350" marT="76200" marB="76200" anchor="ctr"/>
                </a:tc>
                <a:extLst>
                  <a:ext uri="{0D108BD9-81ED-4DB2-BD59-A6C34878D82A}">
                    <a16:rowId xmlns:a16="http://schemas.microsoft.com/office/drawing/2014/main" val="2944940298"/>
                  </a:ext>
                </a:extLst>
              </a:tr>
              <a:tr h="6972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w+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350" marR="133350" marT="76200" marB="762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相当于</a:t>
                      </a:r>
                      <a:r>
                        <a:rPr lang="en-US" sz="1600" kern="0" dirty="0" err="1">
                          <a:effectLst/>
                        </a:rPr>
                        <a:t>w+r</a:t>
                      </a:r>
                      <a:r>
                        <a:rPr lang="zh-CN" sz="1600" kern="0" dirty="0">
                          <a:effectLst/>
                        </a:rPr>
                        <a:t>，以读写方式打开文件，清空原文件内容，若文件不存在则创建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350" marR="133350" marT="76200" marB="76200" anchor="ctr"/>
                </a:tc>
                <a:extLst>
                  <a:ext uri="{0D108BD9-81ED-4DB2-BD59-A6C34878D82A}">
                    <a16:rowId xmlns:a16="http://schemas.microsoft.com/office/drawing/2014/main" val="2955163119"/>
                  </a:ext>
                </a:extLst>
              </a:tr>
              <a:tr h="6972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a+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350" marR="133350" marT="76200" marB="762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相当于</a:t>
                      </a:r>
                      <a:r>
                        <a:rPr lang="en-US" sz="1600" kern="0" dirty="0" err="1">
                          <a:effectLst/>
                        </a:rPr>
                        <a:t>a+r</a:t>
                      </a:r>
                      <a:r>
                        <a:rPr lang="zh-CN" sz="1600" kern="0" dirty="0">
                          <a:effectLst/>
                        </a:rPr>
                        <a:t>，可追加可写，并把文件指针移到文件尾，若文件不存在则创建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350" marR="133350" marT="76200" marB="76200" anchor="ctr"/>
                </a:tc>
                <a:extLst>
                  <a:ext uri="{0D108BD9-81ED-4DB2-BD59-A6C34878D82A}">
                    <a16:rowId xmlns:a16="http://schemas.microsoft.com/office/drawing/2014/main" val="1766425385"/>
                  </a:ext>
                </a:extLst>
              </a:tr>
              <a:tr h="6972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350" marR="133350" marT="76200" marB="762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以二进制模式打开文件。对应于文本文件：</a:t>
                      </a:r>
                      <a:r>
                        <a:rPr lang="en-US" sz="1600" kern="0" dirty="0">
                          <a:effectLst/>
                        </a:rPr>
                        <a:t>'</a:t>
                      </a:r>
                      <a:r>
                        <a:rPr lang="en-US" sz="1600" kern="0" dirty="0" err="1">
                          <a:effectLst/>
                        </a:rPr>
                        <a:t>rb</a:t>
                      </a:r>
                      <a:r>
                        <a:rPr lang="en-US" sz="1600" kern="0" dirty="0">
                          <a:effectLst/>
                        </a:rPr>
                        <a:t>'</a:t>
                      </a:r>
                      <a:r>
                        <a:rPr lang="zh-CN" sz="1600" kern="0" dirty="0">
                          <a:effectLst/>
                        </a:rPr>
                        <a:t>　　</a:t>
                      </a:r>
                      <a:r>
                        <a:rPr lang="en-US" sz="1600" kern="0" dirty="0">
                          <a:effectLst/>
                        </a:rPr>
                        <a:t>'</a:t>
                      </a:r>
                      <a:r>
                        <a:rPr lang="en-US" sz="1600" kern="0" dirty="0" err="1">
                          <a:effectLst/>
                        </a:rPr>
                        <a:t>wb</a:t>
                      </a:r>
                      <a:r>
                        <a:rPr lang="en-US" sz="1600" kern="0" dirty="0">
                          <a:effectLst/>
                        </a:rPr>
                        <a:t>'</a:t>
                      </a:r>
                      <a:r>
                        <a:rPr lang="zh-CN" sz="1600" kern="0" dirty="0">
                          <a:effectLst/>
                        </a:rPr>
                        <a:t>　　</a:t>
                      </a:r>
                      <a:r>
                        <a:rPr lang="en-US" sz="1600" kern="0" dirty="0">
                          <a:effectLst/>
                        </a:rPr>
                        <a:t>'ab'</a:t>
                      </a:r>
                      <a:r>
                        <a:rPr lang="zh-CN" sz="1600" kern="0" dirty="0">
                          <a:effectLst/>
                        </a:rPr>
                        <a:t>　　</a:t>
                      </a:r>
                      <a:r>
                        <a:rPr lang="en-US" sz="1600" kern="0" dirty="0">
                          <a:effectLst/>
                        </a:rPr>
                        <a:t>'</a:t>
                      </a:r>
                      <a:r>
                        <a:rPr lang="en-US" sz="1600" kern="0" dirty="0" err="1">
                          <a:effectLst/>
                        </a:rPr>
                        <a:t>rb</a:t>
                      </a:r>
                      <a:r>
                        <a:rPr lang="en-US" sz="1600" kern="0" dirty="0">
                          <a:effectLst/>
                        </a:rPr>
                        <a:t>+'</a:t>
                      </a:r>
                      <a:r>
                        <a:rPr lang="zh-CN" sz="1600" kern="0" dirty="0">
                          <a:effectLst/>
                        </a:rPr>
                        <a:t>　　</a:t>
                      </a:r>
                      <a:r>
                        <a:rPr lang="en-US" sz="1600" kern="0" dirty="0">
                          <a:effectLst/>
                        </a:rPr>
                        <a:t>'</a:t>
                      </a:r>
                      <a:r>
                        <a:rPr lang="en-US" sz="1600" kern="0" dirty="0" err="1">
                          <a:effectLst/>
                        </a:rPr>
                        <a:t>wb</a:t>
                      </a:r>
                      <a:r>
                        <a:rPr lang="en-US" sz="1600" kern="0" dirty="0">
                          <a:effectLst/>
                        </a:rPr>
                        <a:t>+'</a:t>
                      </a:r>
                      <a:r>
                        <a:rPr lang="zh-CN" sz="1600" kern="0" dirty="0">
                          <a:effectLst/>
                        </a:rPr>
                        <a:t>　　</a:t>
                      </a:r>
                      <a:r>
                        <a:rPr lang="en-US" sz="1600" kern="0" dirty="0">
                          <a:effectLst/>
                        </a:rPr>
                        <a:t>'ab+'</a:t>
                      </a:r>
                      <a:r>
                        <a:rPr lang="zh-CN" sz="1600" kern="0" dirty="0">
                          <a:effectLst/>
                        </a:rPr>
                        <a:t>。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350" marR="133350" marT="76200" marB="76200" anchor="ctr"/>
                </a:tc>
                <a:extLst>
                  <a:ext uri="{0D108BD9-81ED-4DB2-BD59-A6C34878D82A}">
                    <a16:rowId xmlns:a16="http://schemas.microsoft.com/office/drawing/2014/main" val="19385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0075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讲（</a:t>
            </a:r>
            <a:r>
              <a:rPr lang="en-US" altLang="zh-CN" dirty="0" smtClean="0"/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）二进制文件读写操作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18BB4-D321-4424-A622-B27A36F7E38E}" type="slidenum">
              <a:rPr lang="en-US" altLang="zh-CN" smtClean="0"/>
              <a:t>15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二进制</a:t>
            </a: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文件的写入</a:t>
            </a:r>
            <a:endParaRPr lang="zh-CN" sz="2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33400" y="1621405"/>
            <a:ext cx="8113763" cy="9048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 = </a:t>
            </a: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open(</a:t>
            </a:r>
            <a:r>
              <a:rPr lang="en-US" altLang="zh-CN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'data1.dat</a:t>
            </a: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', </a:t>
            </a:r>
            <a:r>
              <a:rPr lang="en-US" altLang="zh-CN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4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</a:t>
            </a:r>
            <a:r>
              <a:rPr lang="en-US" altLang="zh-CN" sz="2400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') 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#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打开文件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f.write</a:t>
            </a:r>
            <a:r>
              <a:rPr lang="en-US" altLang="zh-CN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(b) #</a:t>
            </a:r>
            <a:r>
              <a:rPr lang="zh-CN" altLang="en-US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将字节数据写入到二进制文件中</a:t>
            </a:r>
            <a:endParaRPr lang="en-US" altLang="zh-CN" sz="2400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Text Box 6"/>
          <p:cNvSpPr txBox="1"/>
          <p:nvPr/>
        </p:nvSpPr>
        <p:spPr>
          <a:xfrm>
            <a:off x="457200" y="1066800"/>
            <a:ext cx="82296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文件的读写操作步骤：打开文件，读写数据，关闭文件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2600" y="2895600"/>
            <a:ext cx="7061200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f1 = open(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r'd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:\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Python_programs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\data1.dat','wb')</a:t>
            </a: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f1.write(b'123')</a:t>
            </a: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f1.write(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b'abc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')</a:t>
            </a: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f1.close()</a:t>
            </a:r>
          </a:p>
        </p:txBody>
      </p:sp>
      <p:sp>
        <p:nvSpPr>
          <p:cNvPr id="3" name="矩形 2"/>
          <p:cNvSpPr/>
          <p:nvPr/>
        </p:nvSpPr>
        <p:spPr>
          <a:xfrm>
            <a:off x="6395074" y="6028595"/>
            <a:ext cx="2498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7_</a:t>
            </a:r>
            <a:r>
              <a:rPr lang="zh-CN" altLang="en-US" dirty="0" smtClean="0">
                <a:solidFill>
                  <a:srgbClr val="C00000"/>
                </a:solidFill>
              </a:rPr>
              <a:t>b</a:t>
            </a:r>
            <a:r>
              <a:rPr lang="en-US" altLang="zh-CN" dirty="0" smtClean="0">
                <a:solidFill>
                  <a:srgbClr val="C00000"/>
                </a:solidFill>
              </a:rPr>
              <a:t>in</a:t>
            </a:r>
            <a:r>
              <a:rPr lang="zh-CN" altLang="en-US" dirty="0" smtClean="0">
                <a:solidFill>
                  <a:srgbClr val="C00000"/>
                </a:solidFill>
              </a:rPr>
              <a:t>file</a:t>
            </a:r>
            <a:r>
              <a:rPr lang="zh-CN" altLang="en-US" dirty="0">
                <a:solidFill>
                  <a:srgbClr val="C00000"/>
                </a:solidFill>
              </a:rPr>
              <a:t>_write.py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二进制</a:t>
            </a: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文件的读取</a:t>
            </a:r>
            <a:endParaRPr lang="zh-CN" sz="2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57200" y="1604665"/>
            <a:ext cx="8113763" cy="19266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 = </a:t>
            </a:r>
            <a:r>
              <a:rPr lang="en-US" altLang="zh-CN" sz="28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open</a:t>
            </a:r>
            <a:r>
              <a:rPr lang="en-US" altLang="zh-CN" sz="28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('data1.dat', '</a:t>
            </a:r>
            <a:r>
              <a:rPr lang="en-US" altLang="zh-CN" sz="28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800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8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')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#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创建或打开文件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文件不存在，则 导致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FileNotFoundError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8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f.read</a:t>
            </a:r>
            <a:r>
              <a:rPr lang="en-US" altLang="zh-CN" sz="28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) </a:t>
            </a: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#</a:t>
            </a: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从</a:t>
            </a:r>
            <a:r>
              <a:rPr lang="en-US" altLang="zh-CN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中读取剩余内容直至文件结尾</a:t>
            </a:r>
            <a:endParaRPr lang="en-US" altLang="zh-CN" sz="2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8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f.seek</a:t>
            </a:r>
            <a:r>
              <a:rPr lang="en-US" altLang="zh-CN" sz="28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(offset</a:t>
            </a:r>
            <a:r>
              <a:rPr lang="en-US" altLang="zh-CN" sz="28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whence=0</a:t>
            </a:r>
            <a:r>
              <a:rPr lang="en-US" altLang="zh-CN" sz="28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 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#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改变文件读写位置</a:t>
            </a:r>
            <a:endParaRPr lang="en-US" altLang="zh-CN" sz="2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Text Box 6"/>
          <p:cNvSpPr txBox="1"/>
          <p:nvPr/>
        </p:nvSpPr>
        <p:spPr>
          <a:xfrm>
            <a:off x="457200" y="1066800"/>
            <a:ext cx="82296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文件的读写操作步骤：打开文件，读写数据，关闭文件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600" y="4419600"/>
            <a:ext cx="6629400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f1 = open(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r'd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:\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Python_programs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\data1.dat','rb')</a:t>
            </a: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 = f1.read()</a:t>
            </a: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print(b)</a:t>
            </a: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f1.close()</a:t>
            </a:r>
          </a:p>
        </p:txBody>
      </p:sp>
      <p:sp>
        <p:nvSpPr>
          <p:cNvPr id="3" name="矩形 2"/>
          <p:cNvSpPr/>
          <p:nvPr/>
        </p:nvSpPr>
        <p:spPr>
          <a:xfrm>
            <a:off x="6574453" y="6082272"/>
            <a:ext cx="24314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7_</a:t>
            </a:r>
            <a:r>
              <a:rPr lang="zh-CN" altLang="en-US" dirty="0" smtClean="0">
                <a:solidFill>
                  <a:srgbClr val="C00000"/>
                </a:solidFill>
              </a:rPr>
              <a:t>b</a:t>
            </a:r>
            <a:r>
              <a:rPr lang="en-US" altLang="zh-CN" dirty="0" smtClean="0">
                <a:solidFill>
                  <a:srgbClr val="C00000"/>
                </a:solidFill>
              </a:rPr>
              <a:t>in</a:t>
            </a:r>
            <a:r>
              <a:rPr lang="zh-CN" altLang="en-US" dirty="0" smtClean="0">
                <a:solidFill>
                  <a:srgbClr val="C00000"/>
                </a:solidFill>
              </a:rPr>
              <a:t>file</a:t>
            </a:r>
            <a:r>
              <a:rPr lang="zh-CN" altLang="en-US" dirty="0">
                <a:solidFill>
                  <a:srgbClr val="C00000"/>
                </a:solidFill>
              </a:rPr>
              <a:t>_read.py</a:t>
            </a:r>
          </a:p>
        </p:txBody>
      </p:sp>
      <p:sp>
        <p:nvSpPr>
          <p:cNvPr id="7" name="矩形 6"/>
          <p:cNvSpPr/>
          <p:nvPr/>
        </p:nvSpPr>
        <p:spPr>
          <a:xfrm>
            <a:off x="812800" y="3545330"/>
            <a:ext cx="81803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defRPr/>
            </a:pPr>
            <a:r>
              <a:rPr lang="en-US" altLang="zh-CN" dirty="0" smtClean="0"/>
              <a:t>whence(0</a:t>
            </a:r>
            <a:r>
              <a:rPr lang="zh-CN" altLang="en-US" dirty="0" smtClean="0"/>
              <a:t>起始，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当前，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末尾</a:t>
            </a:r>
            <a:r>
              <a:rPr lang="en-US" altLang="zh-CN" dirty="0" smtClean="0"/>
              <a:t>)</a:t>
            </a:r>
            <a:r>
              <a:rPr lang="zh-CN" altLang="en-US" dirty="0" smtClean="0"/>
              <a:t>偏移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个字节，正结束方向移动，负往开始方向移动。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讲（</a:t>
            </a:r>
            <a:r>
              <a:rPr lang="en-US" altLang="zh-CN" dirty="0" smtClean="0"/>
              <a:t>4</a:t>
            </a:r>
            <a:r>
              <a:rPr lang="zh-CN" altLang="en-US" dirty="0" smtClean="0">
                <a:ea typeface="宋体" panose="02010600030101010101" pitchFamily="2" charset="-122"/>
              </a:rPr>
              <a:t>）数据格式化和处理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18BB4-D321-4424-A622-B27A36F7E38E}" type="slidenum">
              <a:rPr lang="en-US" altLang="zh-CN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0562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数据的组织维度</a:t>
            </a:r>
            <a:endParaRPr lang="zh-CN" sz="2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4" name="Text Box 6"/>
          <p:cNvSpPr txBox="1"/>
          <p:nvPr/>
        </p:nvSpPr>
        <p:spPr>
          <a:xfrm>
            <a:off x="152399" y="1092219"/>
            <a:ext cx="8715375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维数据由对等关系的有序或无序数据构成，采用线性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 式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组织，对应于数学中的数组和集合等概念。</a:t>
            </a:r>
          </a:p>
        </p:txBody>
      </p:sp>
      <p:sp>
        <p:nvSpPr>
          <p:cNvPr id="7" name="object 12"/>
          <p:cNvSpPr txBox="1"/>
          <p:nvPr/>
        </p:nvSpPr>
        <p:spPr>
          <a:xfrm>
            <a:off x="457200" y="1984294"/>
            <a:ext cx="8410575" cy="12338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50000"/>
              </a:lnSpc>
            </a:pPr>
            <a:r>
              <a:rPr sz="1800" spc="35" dirty="0" smtClean="0">
                <a:latin typeface="Adobe 黑体 Std R"/>
                <a:cs typeface="Adobe 黑体 Std R"/>
              </a:rPr>
              <a:t>中国、美国、日本、德国、法国、英国、意大利、加拿大、俄罗斯、欧盟、澳大 利亚、南非</a:t>
            </a:r>
            <a:r>
              <a:rPr sz="1800" spc="25" dirty="0" smtClean="0">
                <a:latin typeface="Adobe 黑体 Std R"/>
                <a:cs typeface="Adobe 黑体 Std R"/>
              </a:rPr>
              <a:t>、</a:t>
            </a:r>
            <a:r>
              <a:rPr sz="1800" spc="35" dirty="0" smtClean="0">
                <a:latin typeface="Adobe 黑体 Std R"/>
                <a:cs typeface="Adobe 黑体 Std R"/>
              </a:rPr>
              <a:t>阿根廷、巴</a:t>
            </a:r>
            <a:r>
              <a:rPr sz="1800" spc="20" dirty="0" smtClean="0">
                <a:latin typeface="Adobe 黑体 Std R"/>
                <a:cs typeface="Adobe 黑体 Std R"/>
              </a:rPr>
              <a:t>西</a:t>
            </a:r>
            <a:r>
              <a:rPr sz="1800" spc="35" dirty="0" smtClean="0">
                <a:latin typeface="Adobe 黑体 Std R"/>
                <a:cs typeface="Adobe 黑体 Std R"/>
              </a:rPr>
              <a:t>、印度、</a:t>
            </a:r>
            <a:r>
              <a:rPr sz="1800" spc="30" dirty="0" smtClean="0">
                <a:latin typeface="Adobe 黑体 Std R"/>
                <a:cs typeface="Adobe 黑体 Std R"/>
              </a:rPr>
              <a:t>印</a:t>
            </a:r>
            <a:r>
              <a:rPr sz="1800" spc="20" dirty="0" smtClean="0">
                <a:latin typeface="Adobe 黑体 Std R"/>
                <a:cs typeface="Adobe 黑体 Std R"/>
              </a:rPr>
              <a:t>度</a:t>
            </a:r>
            <a:r>
              <a:rPr sz="1800" spc="30" dirty="0" smtClean="0">
                <a:latin typeface="Adobe 黑体 Std R"/>
                <a:cs typeface="Adobe 黑体 Std R"/>
              </a:rPr>
              <a:t>尼西</a:t>
            </a:r>
            <a:r>
              <a:rPr sz="1800" spc="40" dirty="0" smtClean="0">
                <a:latin typeface="Adobe 黑体 Std R"/>
                <a:cs typeface="Adobe 黑体 Std R"/>
              </a:rPr>
              <a:t>亚</a:t>
            </a:r>
            <a:r>
              <a:rPr sz="1800" spc="35" dirty="0" smtClean="0">
                <a:latin typeface="Adobe 黑体 Std R"/>
                <a:cs typeface="Adobe 黑体 Std R"/>
              </a:rPr>
              <a:t>、</a:t>
            </a:r>
            <a:r>
              <a:rPr sz="1800" spc="30" dirty="0" smtClean="0">
                <a:latin typeface="Adobe 黑体 Std R"/>
                <a:cs typeface="Adobe 黑体 Std R"/>
              </a:rPr>
              <a:t>墨</a:t>
            </a:r>
            <a:r>
              <a:rPr sz="1800" spc="20" dirty="0" smtClean="0">
                <a:latin typeface="Adobe 黑体 Std R"/>
                <a:cs typeface="Adobe 黑体 Std R"/>
              </a:rPr>
              <a:t>西</a:t>
            </a:r>
            <a:r>
              <a:rPr sz="1800" spc="40" dirty="0" smtClean="0">
                <a:latin typeface="Adobe 黑体 Std R"/>
                <a:cs typeface="Adobe 黑体 Std R"/>
              </a:rPr>
              <a:t>哥</a:t>
            </a:r>
            <a:r>
              <a:rPr sz="1800" spc="35" dirty="0" smtClean="0">
                <a:latin typeface="Adobe 黑体 Std R"/>
                <a:cs typeface="Adobe 黑体 Std R"/>
              </a:rPr>
              <a:t>、</a:t>
            </a:r>
            <a:r>
              <a:rPr sz="1800" spc="30" dirty="0" smtClean="0">
                <a:latin typeface="Adobe 黑体 Std R"/>
                <a:cs typeface="Adobe 黑体 Std R"/>
              </a:rPr>
              <a:t>沙特阿</a:t>
            </a:r>
            <a:r>
              <a:rPr sz="1800" spc="20" dirty="0" smtClean="0">
                <a:latin typeface="Adobe 黑体 Std R"/>
                <a:cs typeface="Adobe 黑体 Std R"/>
              </a:rPr>
              <a:t>拉</a:t>
            </a:r>
            <a:r>
              <a:rPr sz="1800" spc="45" dirty="0" smtClean="0">
                <a:latin typeface="Adobe 黑体 Std R"/>
                <a:cs typeface="Adobe 黑体 Std R"/>
              </a:rPr>
              <a:t>伯</a:t>
            </a:r>
            <a:r>
              <a:rPr sz="1800" spc="35" dirty="0" smtClean="0">
                <a:latin typeface="Adobe 黑体 Std R"/>
                <a:cs typeface="Adobe 黑体 Std R"/>
              </a:rPr>
              <a:t>、土耳</a:t>
            </a:r>
            <a:r>
              <a:rPr sz="1800" spc="45" dirty="0" smtClean="0">
                <a:latin typeface="Adobe 黑体 Std R"/>
                <a:cs typeface="Adobe 黑体 Std R"/>
              </a:rPr>
              <a:t>其</a:t>
            </a:r>
            <a:r>
              <a:rPr sz="1800" spc="0" dirty="0" smtClean="0">
                <a:latin typeface="Adobe 黑体 Std R"/>
                <a:cs typeface="Adobe 黑体 Std R"/>
              </a:rPr>
              <a:t>、 韩国</a:t>
            </a:r>
            <a:endParaRPr sz="1800" dirty="0">
              <a:latin typeface="Adobe 黑体 Std R"/>
              <a:cs typeface="Adobe 黑体 Std R"/>
            </a:endParaRPr>
          </a:p>
        </p:txBody>
      </p:sp>
      <p:sp>
        <p:nvSpPr>
          <p:cNvPr id="9" name="Text Box 6"/>
          <p:cNvSpPr txBox="1"/>
          <p:nvPr/>
        </p:nvSpPr>
        <p:spPr>
          <a:xfrm>
            <a:off x="152398" y="3163764"/>
            <a:ext cx="8853490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维数据，也称表格数据，由关联关系数据构成，采用表格方 式组织，对应于数学中的矩阵，常见的表格都属于二维数据</a:t>
            </a:r>
          </a:p>
        </p:txBody>
      </p:sp>
      <p:sp>
        <p:nvSpPr>
          <p:cNvPr id="18" name="object 13"/>
          <p:cNvSpPr/>
          <p:nvPr/>
        </p:nvSpPr>
        <p:spPr>
          <a:xfrm>
            <a:off x="4464050" y="3935653"/>
            <a:ext cx="1709801" cy="411429"/>
          </a:xfrm>
          <a:custGeom>
            <a:avLst/>
            <a:gdLst/>
            <a:ahLst/>
            <a:cxnLst/>
            <a:rect l="l" t="t" r="r" b="b"/>
            <a:pathLst>
              <a:path w="1709801" h="411429">
                <a:moveTo>
                  <a:pt x="0" y="411429"/>
                </a:moveTo>
                <a:lnTo>
                  <a:pt x="1709801" y="411429"/>
                </a:lnTo>
                <a:lnTo>
                  <a:pt x="1709801" y="0"/>
                </a:lnTo>
                <a:lnTo>
                  <a:pt x="0" y="0"/>
                </a:lnTo>
                <a:lnTo>
                  <a:pt x="0" y="411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19" name="object 14"/>
          <p:cNvSpPr/>
          <p:nvPr/>
        </p:nvSpPr>
        <p:spPr>
          <a:xfrm>
            <a:off x="6173851" y="3935653"/>
            <a:ext cx="1711325" cy="411429"/>
          </a:xfrm>
          <a:custGeom>
            <a:avLst/>
            <a:gdLst/>
            <a:ahLst/>
            <a:cxnLst/>
            <a:rect l="l" t="t" r="r" b="b"/>
            <a:pathLst>
              <a:path w="1711325" h="411429">
                <a:moveTo>
                  <a:pt x="0" y="411429"/>
                </a:moveTo>
                <a:lnTo>
                  <a:pt x="1711325" y="411429"/>
                </a:lnTo>
                <a:lnTo>
                  <a:pt x="1711325" y="0"/>
                </a:lnTo>
                <a:lnTo>
                  <a:pt x="0" y="0"/>
                </a:lnTo>
                <a:lnTo>
                  <a:pt x="0" y="411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25" name="object 20"/>
          <p:cNvSpPr/>
          <p:nvPr/>
        </p:nvSpPr>
        <p:spPr>
          <a:xfrm>
            <a:off x="2754376" y="4758486"/>
            <a:ext cx="1709674" cy="411429"/>
          </a:xfrm>
          <a:custGeom>
            <a:avLst/>
            <a:gdLst/>
            <a:ahLst/>
            <a:cxnLst/>
            <a:rect l="l" t="t" r="r" b="b"/>
            <a:pathLst>
              <a:path w="1709674" h="411429">
                <a:moveTo>
                  <a:pt x="0" y="411429"/>
                </a:moveTo>
                <a:lnTo>
                  <a:pt x="1709674" y="411429"/>
                </a:lnTo>
                <a:lnTo>
                  <a:pt x="1709674" y="0"/>
                </a:lnTo>
                <a:lnTo>
                  <a:pt x="0" y="0"/>
                </a:lnTo>
                <a:lnTo>
                  <a:pt x="0" y="411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26" name="object 21"/>
          <p:cNvSpPr/>
          <p:nvPr/>
        </p:nvSpPr>
        <p:spPr>
          <a:xfrm>
            <a:off x="4464050" y="4758486"/>
            <a:ext cx="1709801" cy="411429"/>
          </a:xfrm>
          <a:custGeom>
            <a:avLst/>
            <a:gdLst/>
            <a:ahLst/>
            <a:cxnLst/>
            <a:rect l="l" t="t" r="r" b="b"/>
            <a:pathLst>
              <a:path w="1709801" h="411429">
                <a:moveTo>
                  <a:pt x="0" y="411429"/>
                </a:moveTo>
                <a:lnTo>
                  <a:pt x="1709801" y="411429"/>
                </a:lnTo>
                <a:lnTo>
                  <a:pt x="1709801" y="0"/>
                </a:lnTo>
                <a:lnTo>
                  <a:pt x="0" y="0"/>
                </a:lnTo>
                <a:lnTo>
                  <a:pt x="0" y="411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29" name="object 24"/>
          <p:cNvSpPr/>
          <p:nvPr/>
        </p:nvSpPr>
        <p:spPr>
          <a:xfrm>
            <a:off x="2754376" y="5169966"/>
            <a:ext cx="1709674" cy="411429"/>
          </a:xfrm>
          <a:custGeom>
            <a:avLst/>
            <a:gdLst/>
            <a:ahLst/>
            <a:cxnLst/>
            <a:rect l="l" t="t" r="r" b="b"/>
            <a:pathLst>
              <a:path w="1709674" h="411429">
                <a:moveTo>
                  <a:pt x="0" y="411429"/>
                </a:moveTo>
                <a:lnTo>
                  <a:pt x="1709674" y="411429"/>
                </a:lnTo>
                <a:lnTo>
                  <a:pt x="1709674" y="0"/>
                </a:lnTo>
                <a:lnTo>
                  <a:pt x="0" y="0"/>
                </a:lnTo>
                <a:lnTo>
                  <a:pt x="0" y="411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30" name="object 25"/>
          <p:cNvSpPr/>
          <p:nvPr/>
        </p:nvSpPr>
        <p:spPr>
          <a:xfrm>
            <a:off x="4464050" y="5169966"/>
            <a:ext cx="1709801" cy="411429"/>
          </a:xfrm>
          <a:custGeom>
            <a:avLst/>
            <a:gdLst/>
            <a:ahLst/>
            <a:cxnLst/>
            <a:rect l="l" t="t" r="r" b="b"/>
            <a:pathLst>
              <a:path w="1709801" h="411429">
                <a:moveTo>
                  <a:pt x="0" y="411429"/>
                </a:moveTo>
                <a:lnTo>
                  <a:pt x="1709801" y="411429"/>
                </a:lnTo>
                <a:lnTo>
                  <a:pt x="1709801" y="0"/>
                </a:lnTo>
                <a:lnTo>
                  <a:pt x="0" y="0"/>
                </a:lnTo>
                <a:lnTo>
                  <a:pt x="0" y="411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33" name="object 28"/>
          <p:cNvSpPr/>
          <p:nvPr/>
        </p:nvSpPr>
        <p:spPr>
          <a:xfrm>
            <a:off x="2754376" y="5581383"/>
            <a:ext cx="1709674" cy="411429"/>
          </a:xfrm>
          <a:custGeom>
            <a:avLst/>
            <a:gdLst/>
            <a:ahLst/>
            <a:cxnLst/>
            <a:rect l="l" t="t" r="r" b="b"/>
            <a:pathLst>
              <a:path w="1709674" h="411429">
                <a:moveTo>
                  <a:pt x="0" y="411429"/>
                </a:moveTo>
                <a:lnTo>
                  <a:pt x="1709674" y="411429"/>
                </a:lnTo>
                <a:lnTo>
                  <a:pt x="1709674" y="0"/>
                </a:lnTo>
                <a:lnTo>
                  <a:pt x="0" y="0"/>
                </a:lnTo>
                <a:lnTo>
                  <a:pt x="0" y="411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34" name="object 29"/>
          <p:cNvSpPr/>
          <p:nvPr/>
        </p:nvSpPr>
        <p:spPr>
          <a:xfrm>
            <a:off x="4464050" y="5581383"/>
            <a:ext cx="1709801" cy="411429"/>
          </a:xfrm>
          <a:custGeom>
            <a:avLst/>
            <a:gdLst/>
            <a:ahLst/>
            <a:cxnLst/>
            <a:rect l="l" t="t" r="r" b="b"/>
            <a:pathLst>
              <a:path w="1709801" h="411429">
                <a:moveTo>
                  <a:pt x="0" y="411429"/>
                </a:moveTo>
                <a:lnTo>
                  <a:pt x="1709801" y="411429"/>
                </a:lnTo>
                <a:lnTo>
                  <a:pt x="1709801" y="0"/>
                </a:lnTo>
                <a:lnTo>
                  <a:pt x="0" y="0"/>
                </a:lnTo>
                <a:lnTo>
                  <a:pt x="0" y="411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/>
          </a:p>
        </p:txBody>
      </p:sp>
      <p:sp>
        <p:nvSpPr>
          <p:cNvPr id="36" name="object 32"/>
          <p:cNvSpPr txBox="1"/>
          <p:nvPr/>
        </p:nvSpPr>
        <p:spPr>
          <a:xfrm>
            <a:off x="1341755" y="6232409"/>
            <a:ext cx="624459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sz="1800" dirty="0" smtClean="0">
                <a:latin typeface="Adobe 黑体 Std R"/>
                <a:cs typeface="Adobe 黑体 Std R"/>
              </a:rPr>
              <a:t>环比：上月</a:t>
            </a:r>
            <a:r>
              <a:rPr sz="1800" dirty="0" smtClean="0">
                <a:latin typeface="Times New Roman"/>
                <a:cs typeface="Times New Roman"/>
              </a:rPr>
              <a:t>=100</a:t>
            </a:r>
            <a:r>
              <a:rPr sz="1800" dirty="0" smtClean="0">
                <a:latin typeface="Adobe 黑体 Std R"/>
                <a:cs typeface="Adobe 黑体 Std R"/>
              </a:rPr>
              <a:t>；同比：上年同月</a:t>
            </a:r>
            <a:r>
              <a:rPr sz="1800" dirty="0" smtClean="0">
                <a:latin typeface="Times New Roman"/>
                <a:cs typeface="Times New Roman"/>
              </a:rPr>
              <a:t>=100</a:t>
            </a:r>
            <a:r>
              <a:rPr sz="1800" dirty="0" smtClean="0">
                <a:latin typeface="Adobe 黑体 Std R"/>
                <a:cs typeface="Adobe 黑体 Std R"/>
              </a:rPr>
              <a:t>；定基：</a:t>
            </a:r>
            <a:r>
              <a:rPr sz="1800" dirty="0" smtClean="0">
                <a:latin typeface="Times New Roman"/>
                <a:cs typeface="Times New Roman"/>
              </a:rPr>
              <a:t>2015</a:t>
            </a:r>
            <a:r>
              <a:rPr sz="1800" dirty="0" smtClean="0">
                <a:latin typeface="Adobe 黑体 Std R"/>
                <a:cs typeface="Adobe 黑体 Std R"/>
              </a:rPr>
              <a:t>年</a:t>
            </a:r>
            <a:r>
              <a:rPr sz="1800" dirty="0" smtClean="0">
                <a:latin typeface="Times New Roman"/>
                <a:cs typeface="Times New Roman"/>
              </a:rPr>
              <a:t>=100</a:t>
            </a:r>
            <a:r>
              <a:rPr sz="1800" dirty="0" smtClean="0">
                <a:latin typeface="Adobe 黑体 Std R"/>
                <a:cs typeface="Adobe 黑体 Std R"/>
              </a:rPr>
              <a:t>。</a:t>
            </a:r>
            <a:endParaRPr sz="1800" dirty="0">
              <a:latin typeface="Adobe 黑体 Std R"/>
              <a:cs typeface="Adobe 黑体 Std R"/>
            </a:endParaRPr>
          </a:p>
        </p:txBody>
      </p:sp>
      <p:graphicFrame>
        <p:nvGraphicFramePr>
          <p:cNvPr id="37" name="object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349194"/>
              </p:ext>
            </p:extLst>
          </p:nvPr>
        </p:nvGraphicFramePr>
        <p:xfrm>
          <a:off x="1905000" y="4275272"/>
          <a:ext cx="4865703" cy="1760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7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3099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dobe 黑体 Std R"/>
                          <a:cs typeface="Adobe 黑体 Std R"/>
                        </a:rPr>
                        <a:t>城市</a:t>
                      </a:r>
                      <a:endParaRPr sz="1800" dirty="0">
                        <a:latin typeface="Adobe 黑体 Std R"/>
                        <a:cs typeface="Adobe 黑体 Std R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dobe 黑体 Std R"/>
                          <a:cs typeface="Adobe 黑体 Std R"/>
                        </a:rPr>
                        <a:t>环比</a:t>
                      </a:r>
                      <a:endParaRPr sz="1800" dirty="0">
                        <a:latin typeface="Adobe 黑体 Std R"/>
                        <a:cs typeface="Adobe 黑体 Std R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dobe 黑体 Std R"/>
                          <a:cs typeface="Adobe 黑体 Std R"/>
                        </a:rPr>
                        <a:t>同比</a:t>
                      </a:r>
                      <a:endParaRPr sz="1800" dirty="0">
                        <a:latin typeface="Adobe 黑体 Std R"/>
                        <a:cs typeface="Adobe 黑体 Std R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dobe 黑体 Std R"/>
                          <a:cs typeface="Adobe 黑体 Std R"/>
                        </a:rPr>
                        <a:t>定基</a:t>
                      </a:r>
                      <a:endParaRPr sz="1800" dirty="0">
                        <a:latin typeface="Adobe 黑体 Std R"/>
                        <a:cs typeface="Adobe 黑体 Std R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95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dobe 黑体 Std R"/>
                          <a:cs typeface="Adobe 黑体 Std R"/>
                        </a:rPr>
                        <a:t>北京</a:t>
                      </a:r>
                      <a:endParaRPr sz="1800" dirty="0">
                        <a:latin typeface="Adobe 黑体 Std R"/>
                        <a:cs typeface="Adobe 黑体 Std R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Times New Roman"/>
                          <a:cs typeface="Times New Roman"/>
                        </a:rPr>
                        <a:t>101.5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Times New Roman"/>
                          <a:cs typeface="Times New Roman"/>
                        </a:rPr>
                        <a:t>120.7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Times New Roman"/>
                          <a:cs typeface="Times New Roman"/>
                        </a:rPr>
                        <a:t>121.4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005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dobe 黑体 Std R"/>
                          <a:cs typeface="Adobe 黑体 Std R"/>
                        </a:rPr>
                        <a:t>上海</a:t>
                      </a:r>
                      <a:endParaRPr sz="1800" dirty="0">
                        <a:latin typeface="Adobe 黑体 Std R"/>
                        <a:cs typeface="Adobe 黑体 Std R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Times New Roman"/>
                          <a:cs typeface="Times New Roman"/>
                        </a:rPr>
                        <a:t>101.2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Times New Roman"/>
                          <a:cs typeface="Times New Roman"/>
                        </a:rPr>
                        <a:t>127.3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Times New Roman"/>
                          <a:cs typeface="Times New Roman"/>
                        </a:rPr>
                        <a:t>127.8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303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dobe 黑体 Std R"/>
                          <a:cs typeface="Adobe 黑体 Std R"/>
                        </a:rPr>
                        <a:t>广州</a:t>
                      </a:r>
                      <a:endParaRPr sz="1800" dirty="0">
                        <a:latin typeface="Adobe 黑体 Std R"/>
                        <a:cs typeface="Adobe 黑体 Std R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Times New Roman"/>
                          <a:cs typeface="Times New Roman"/>
                        </a:rPr>
                        <a:t>101.3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1800" spc="-75" dirty="0" smtClean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spc="0" dirty="0" smtClean="0">
                          <a:latin typeface="Times New Roman"/>
                          <a:cs typeface="Times New Roman"/>
                        </a:rPr>
                        <a:t>19.4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Times New Roman"/>
                          <a:cs typeface="Times New Roman"/>
                        </a:rPr>
                        <a:t>120.0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186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dobe 黑体 Std R"/>
                          <a:cs typeface="Adobe 黑体 Std R"/>
                        </a:rPr>
                        <a:t>深圳</a:t>
                      </a:r>
                      <a:endParaRPr sz="1800" dirty="0">
                        <a:latin typeface="Adobe 黑体 Std R"/>
                        <a:cs typeface="Adobe 黑体 Std R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Times New Roman"/>
                          <a:cs typeface="Times New Roman"/>
                        </a:rPr>
                        <a:t>102.0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Times New Roman"/>
                          <a:cs typeface="Times New Roman"/>
                        </a:rPr>
                        <a:t>140.9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Times New Roman"/>
                          <a:cs typeface="Times New Roman"/>
                        </a:rPr>
                        <a:t>145.5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377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dobe 黑体 Std R"/>
                          <a:cs typeface="Adobe 黑体 Std R"/>
                        </a:rPr>
                        <a:t>沈阳</a:t>
                      </a:r>
                      <a:endParaRPr sz="1800" dirty="0">
                        <a:latin typeface="Adobe 黑体 Std R"/>
                        <a:cs typeface="Adobe 黑体 Std R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Times New Roman"/>
                          <a:cs typeface="Times New Roman"/>
                        </a:rPr>
                        <a:t>100.1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Times New Roman"/>
                          <a:cs typeface="Times New Roman"/>
                        </a:rPr>
                        <a:t>101.4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Times New Roman"/>
                          <a:cs typeface="Times New Roman"/>
                        </a:rPr>
                        <a:t>101.6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1831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488" cy="838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>
                <a:latin typeface="Microsoft JhengHei"/>
                <a:cs typeface="Microsoft JhengHei"/>
              </a:rPr>
              <a:t>杨辉三角</a:t>
            </a:r>
            <a:endParaRPr sz="4000" dirty="0">
              <a:latin typeface="Microsoft JhengHei"/>
              <a:cs typeface="Microsoft JhengHei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06" y="1295400"/>
            <a:ext cx="8681655" cy="479038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420330" y="5885725"/>
            <a:ext cx="3077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5_yanghui_triangle.py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832" y="1066800"/>
            <a:ext cx="5000000" cy="2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99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数据的组织维度</a:t>
            </a:r>
            <a:endParaRPr lang="zh-CN" sz="2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4" name="Text Box 6"/>
          <p:cNvSpPr txBox="1"/>
          <p:nvPr/>
        </p:nvSpPr>
        <p:spPr>
          <a:xfrm>
            <a:off x="152400" y="1143000"/>
            <a:ext cx="8686800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高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维数据由键值对类型的数据构成，采用对象方式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组织，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属于整合度更好的数据组织方式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。在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网络系统中 十分常用，</a:t>
            </a: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HTML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XML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JSON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等都是高维数据组织的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语法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结构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object 11"/>
          <p:cNvSpPr txBox="1"/>
          <p:nvPr/>
        </p:nvSpPr>
        <p:spPr>
          <a:xfrm>
            <a:off x="2438400" y="2330629"/>
            <a:ext cx="2745740" cy="44018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latin typeface="Times New Roman"/>
                <a:cs typeface="Times New Roman"/>
              </a:rPr>
              <a:t>"</a:t>
            </a:r>
            <a:r>
              <a:rPr sz="1800" spc="0" dirty="0" smtClean="0">
                <a:latin typeface="Adobe 黑体 Std R"/>
                <a:cs typeface="Adobe 黑体 Std R"/>
              </a:rPr>
              <a:t>本书作者</a:t>
            </a:r>
            <a:r>
              <a:rPr sz="1800" spc="0" dirty="0" smtClean="0">
                <a:latin typeface="Times New Roman"/>
                <a:cs typeface="Times New Roman"/>
              </a:rPr>
              <a:t>"</a:t>
            </a:r>
            <a:r>
              <a:rPr sz="1800" spc="5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:</a:t>
            </a:r>
            <a:r>
              <a:rPr sz="1800" spc="5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[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  <a:spcBef>
                <a:spcPts val="79"/>
              </a:spcBef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1800" dirty="0" smtClean="0">
                <a:latin typeface="Times New Roman"/>
                <a:cs typeface="Times New Roman"/>
              </a:rPr>
              <a:t>{  </a:t>
            </a:r>
            <a:r>
              <a:rPr sz="1800" spc="-5" dirty="0" smtClean="0">
                <a:latin typeface="Times New Roman"/>
                <a:cs typeface="Times New Roman"/>
              </a:rPr>
              <a:t>"</a:t>
            </a:r>
            <a:r>
              <a:rPr sz="1800" spc="0" dirty="0" smtClean="0">
                <a:latin typeface="Adobe 黑体 Std R"/>
                <a:cs typeface="Adobe 黑体 Std R"/>
              </a:rPr>
              <a:t>姓氏</a:t>
            </a:r>
            <a:r>
              <a:rPr sz="1800" spc="0" dirty="0" smtClean="0">
                <a:latin typeface="Times New Roman"/>
                <a:cs typeface="Times New Roman"/>
              </a:rPr>
              <a:t>" :</a:t>
            </a:r>
            <a:r>
              <a:rPr sz="1800" spc="-5" dirty="0" smtClean="0">
                <a:latin typeface="Times New Roman"/>
                <a:cs typeface="Times New Roman"/>
              </a:rPr>
              <a:t> "</a:t>
            </a:r>
            <a:r>
              <a:rPr sz="1800" spc="0" dirty="0" smtClean="0">
                <a:latin typeface="Adobe 黑体 Std R"/>
                <a:cs typeface="Adobe 黑体 Std R"/>
              </a:rPr>
              <a:t>嵩</a:t>
            </a:r>
            <a:r>
              <a:rPr sz="1800" spc="-5" dirty="0" smtClean="0">
                <a:latin typeface="Times New Roman"/>
                <a:cs typeface="Times New Roman"/>
              </a:rPr>
              <a:t>",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  <a:spcBef>
                <a:spcPts val="80"/>
              </a:spcBef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1800" spc="-5" dirty="0" smtClean="0">
                <a:latin typeface="Times New Roman"/>
                <a:cs typeface="Times New Roman"/>
              </a:rPr>
              <a:t>"</a:t>
            </a:r>
            <a:r>
              <a:rPr sz="1800" spc="0" dirty="0" smtClean="0">
                <a:latin typeface="Adobe 黑体 Std R"/>
                <a:cs typeface="Adobe 黑体 Std R"/>
              </a:rPr>
              <a:t>名字</a:t>
            </a:r>
            <a:r>
              <a:rPr sz="1800" spc="0" dirty="0" smtClean="0">
                <a:latin typeface="Times New Roman"/>
                <a:cs typeface="Times New Roman"/>
              </a:rPr>
              <a:t>" :</a:t>
            </a:r>
            <a:r>
              <a:rPr sz="1800" spc="5" dirty="0" smtClean="0">
                <a:latin typeface="Times New Roman"/>
                <a:cs typeface="Times New Roman"/>
              </a:rPr>
              <a:t> </a:t>
            </a:r>
            <a:r>
              <a:rPr sz="1800" spc="-5" dirty="0" smtClean="0">
                <a:latin typeface="Times New Roman"/>
                <a:cs typeface="Times New Roman"/>
              </a:rPr>
              <a:t>"</a:t>
            </a:r>
            <a:r>
              <a:rPr sz="1800" spc="0" dirty="0" smtClean="0">
                <a:latin typeface="Adobe 黑体 Std R"/>
                <a:cs typeface="Adobe 黑体 Std R"/>
              </a:rPr>
              <a:t>天</a:t>
            </a:r>
            <a:r>
              <a:rPr sz="1800" spc="-5" dirty="0" smtClean="0">
                <a:latin typeface="Times New Roman"/>
                <a:cs typeface="Times New Roman"/>
              </a:rPr>
              <a:t>",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  <a:spcBef>
                <a:spcPts val="82"/>
              </a:spcBef>
            </a:pPr>
            <a:endParaRPr sz="1000" dirty="0"/>
          </a:p>
          <a:p>
            <a:pPr marL="12700">
              <a:lnSpc>
                <a:spcPct val="100000"/>
              </a:lnSpc>
              <a:tabLst>
                <a:tab pos="2565400" algn="l"/>
              </a:tabLst>
            </a:pPr>
            <a:r>
              <a:rPr sz="1800" spc="-5" dirty="0" smtClean="0">
                <a:latin typeface="Times New Roman"/>
                <a:cs typeface="Times New Roman"/>
              </a:rPr>
              <a:t>"</a:t>
            </a:r>
            <a:r>
              <a:rPr sz="1800" spc="0" dirty="0" smtClean="0">
                <a:latin typeface="Adobe 黑体 Std R"/>
                <a:cs typeface="Adobe 黑体 Std R"/>
              </a:rPr>
              <a:t>单位</a:t>
            </a:r>
            <a:r>
              <a:rPr sz="1800" spc="0" dirty="0" smtClean="0">
                <a:latin typeface="Times New Roman"/>
                <a:cs typeface="Times New Roman"/>
              </a:rPr>
              <a:t>" :</a:t>
            </a:r>
            <a:r>
              <a:rPr sz="1800" spc="5" dirty="0" smtClean="0">
                <a:latin typeface="Times New Roman"/>
                <a:cs typeface="Times New Roman"/>
              </a:rPr>
              <a:t> </a:t>
            </a:r>
            <a:r>
              <a:rPr sz="1800" spc="-5" dirty="0" smtClean="0">
                <a:latin typeface="Times New Roman"/>
                <a:cs typeface="Times New Roman"/>
              </a:rPr>
              <a:t>"</a:t>
            </a:r>
            <a:r>
              <a:rPr sz="1800" spc="0" dirty="0" smtClean="0">
                <a:latin typeface="Adobe 黑体 Std R"/>
                <a:cs typeface="Adobe 黑体 Std R"/>
              </a:rPr>
              <a:t>北京理工大学</a:t>
            </a:r>
            <a:r>
              <a:rPr sz="1800" spc="0" dirty="0" smtClean="0">
                <a:latin typeface="Times New Roman"/>
                <a:cs typeface="Times New Roman"/>
              </a:rPr>
              <a:t>"	},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  <a:spcBef>
                <a:spcPts val="79"/>
              </a:spcBef>
            </a:pPr>
            <a:endParaRPr sz="1000" dirty="0"/>
          </a:p>
          <a:p>
            <a:pPr marL="12700">
              <a:lnSpc>
                <a:spcPct val="100000"/>
              </a:lnSpc>
              <a:tabLst>
                <a:tab pos="1040765" algn="l"/>
              </a:tabLst>
            </a:pPr>
            <a:r>
              <a:rPr sz="1800" dirty="0" smtClean="0">
                <a:latin typeface="Times New Roman"/>
                <a:cs typeface="Times New Roman"/>
              </a:rPr>
              <a:t>{	</a:t>
            </a:r>
            <a:r>
              <a:rPr sz="1800" spc="-5" dirty="0" smtClean="0">
                <a:latin typeface="Times New Roman"/>
                <a:cs typeface="Times New Roman"/>
              </a:rPr>
              <a:t>"</a:t>
            </a:r>
            <a:r>
              <a:rPr sz="1800" spc="0" dirty="0" smtClean="0">
                <a:latin typeface="Adobe 黑体 Std R"/>
                <a:cs typeface="Adobe 黑体 Std R"/>
              </a:rPr>
              <a:t>姓氏</a:t>
            </a:r>
            <a:r>
              <a:rPr sz="1800" spc="0" dirty="0" smtClean="0">
                <a:latin typeface="Times New Roman"/>
                <a:cs typeface="Times New Roman"/>
              </a:rPr>
              <a:t>" :</a:t>
            </a:r>
            <a:r>
              <a:rPr sz="1800" spc="5" dirty="0" smtClean="0">
                <a:latin typeface="Times New Roman"/>
                <a:cs typeface="Times New Roman"/>
              </a:rPr>
              <a:t> </a:t>
            </a:r>
            <a:r>
              <a:rPr sz="1800" spc="-5" dirty="0" smtClean="0">
                <a:latin typeface="Times New Roman"/>
                <a:cs typeface="Times New Roman"/>
              </a:rPr>
              <a:t>"</a:t>
            </a:r>
            <a:r>
              <a:rPr sz="1800" spc="0" dirty="0" smtClean="0">
                <a:latin typeface="Adobe 黑体 Std R"/>
                <a:cs typeface="Adobe 黑体 Std R"/>
              </a:rPr>
              <a:t>礼</a:t>
            </a:r>
            <a:r>
              <a:rPr sz="1800" spc="-5" dirty="0" smtClean="0">
                <a:latin typeface="Times New Roman"/>
                <a:cs typeface="Times New Roman"/>
              </a:rPr>
              <a:t>",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  <a:spcBef>
                <a:spcPts val="79"/>
              </a:spcBef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1800" spc="-5" dirty="0" smtClean="0">
                <a:latin typeface="Times New Roman"/>
                <a:cs typeface="Times New Roman"/>
              </a:rPr>
              <a:t>"</a:t>
            </a:r>
            <a:r>
              <a:rPr sz="1800" spc="0" dirty="0" smtClean="0">
                <a:latin typeface="Adobe 黑体 Std R"/>
                <a:cs typeface="Adobe 黑体 Std R"/>
              </a:rPr>
              <a:t>名字</a:t>
            </a:r>
            <a:r>
              <a:rPr sz="1800" spc="0" dirty="0" smtClean="0">
                <a:latin typeface="Times New Roman"/>
                <a:cs typeface="Times New Roman"/>
              </a:rPr>
              <a:t>" :</a:t>
            </a:r>
            <a:r>
              <a:rPr sz="1800" spc="5" dirty="0" smtClean="0">
                <a:latin typeface="Times New Roman"/>
                <a:cs typeface="Times New Roman"/>
              </a:rPr>
              <a:t> </a:t>
            </a:r>
            <a:r>
              <a:rPr sz="1800" spc="-5" dirty="0" smtClean="0">
                <a:latin typeface="Times New Roman"/>
                <a:cs typeface="Times New Roman"/>
              </a:rPr>
              <a:t>"</a:t>
            </a:r>
            <a:r>
              <a:rPr sz="1800" spc="0" dirty="0" smtClean="0">
                <a:latin typeface="Adobe 黑体 Std R"/>
                <a:cs typeface="Adobe 黑体 Std R"/>
              </a:rPr>
              <a:t>欣</a:t>
            </a:r>
            <a:r>
              <a:rPr sz="1800" spc="-5" dirty="0" smtClean="0">
                <a:latin typeface="Times New Roman"/>
                <a:cs typeface="Times New Roman"/>
              </a:rPr>
              <a:t>",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  <a:spcBef>
                <a:spcPts val="80"/>
              </a:spcBef>
            </a:pPr>
            <a:endParaRPr sz="1000" dirty="0"/>
          </a:p>
          <a:p>
            <a:pPr marL="12700">
              <a:lnSpc>
                <a:spcPct val="100000"/>
              </a:lnSpc>
              <a:tabLst>
                <a:tab pos="2565400" algn="l"/>
              </a:tabLst>
            </a:pPr>
            <a:r>
              <a:rPr sz="1800" spc="-5" dirty="0" smtClean="0">
                <a:latin typeface="Times New Roman"/>
                <a:cs typeface="Times New Roman"/>
              </a:rPr>
              <a:t>"</a:t>
            </a:r>
            <a:r>
              <a:rPr sz="1800" spc="0" dirty="0" smtClean="0">
                <a:latin typeface="Adobe 黑体 Std R"/>
                <a:cs typeface="Adobe 黑体 Std R"/>
              </a:rPr>
              <a:t>单位</a:t>
            </a:r>
            <a:r>
              <a:rPr sz="1800" spc="0" dirty="0" smtClean="0">
                <a:latin typeface="Times New Roman"/>
                <a:cs typeface="Times New Roman"/>
              </a:rPr>
              <a:t>" :</a:t>
            </a:r>
            <a:r>
              <a:rPr sz="1800" spc="5" dirty="0" smtClean="0">
                <a:latin typeface="Times New Roman"/>
                <a:cs typeface="Times New Roman"/>
              </a:rPr>
              <a:t> </a:t>
            </a:r>
            <a:r>
              <a:rPr sz="1800" spc="-5" dirty="0" smtClean="0">
                <a:latin typeface="Times New Roman"/>
                <a:cs typeface="Times New Roman"/>
              </a:rPr>
              <a:t>"</a:t>
            </a:r>
            <a:r>
              <a:rPr sz="1800" spc="0" dirty="0" smtClean="0">
                <a:latin typeface="Adobe 黑体 Std R"/>
                <a:cs typeface="Adobe 黑体 Std R"/>
              </a:rPr>
              <a:t>北京理工大学</a:t>
            </a:r>
            <a:r>
              <a:rPr sz="1800" spc="0" dirty="0" smtClean="0">
                <a:latin typeface="Times New Roman"/>
                <a:cs typeface="Times New Roman"/>
              </a:rPr>
              <a:t>"	},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  <a:spcBef>
                <a:spcPts val="81"/>
              </a:spcBef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1800" dirty="0" smtClean="0">
                <a:latin typeface="Times New Roman"/>
                <a:cs typeface="Times New Roman"/>
              </a:rPr>
              <a:t>{  </a:t>
            </a:r>
            <a:r>
              <a:rPr sz="1800" spc="-5" dirty="0" smtClean="0">
                <a:latin typeface="Times New Roman"/>
                <a:cs typeface="Times New Roman"/>
              </a:rPr>
              <a:t>"</a:t>
            </a:r>
            <a:r>
              <a:rPr sz="1800" spc="0" dirty="0" smtClean="0">
                <a:latin typeface="Adobe 黑体 Std R"/>
                <a:cs typeface="Adobe 黑体 Std R"/>
              </a:rPr>
              <a:t>姓氏</a:t>
            </a:r>
            <a:r>
              <a:rPr sz="1800" spc="0" dirty="0" smtClean="0">
                <a:latin typeface="Times New Roman"/>
                <a:cs typeface="Times New Roman"/>
              </a:rPr>
              <a:t>" :</a:t>
            </a:r>
            <a:r>
              <a:rPr sz="1800" spc="-5" dirty="0" smtClean="0">
                <a:latin typeface="Times New Roman"/>
                <a:cs typeface="Times New Roman"/>
              </a:rPr>
              <a:t> "</a:t>
            </a:r>
            <a:r>
              <a:rPr sz="1800" spc="0" dirty="0" smtClean="0">
                <a:latin typeface="Adobe 黑体 Std R"/>
                <a:cs typeface="Adobe 黑体 Std R"/>
              </a:rPr>
              <a:t>黄</a:t>
            </a:r>
            <a:r>
              <a:rPr sz="1800" spc="-5" dirty="0" smtClean="0">
                <a:latin typeface="Times New Roman"/>
                <a:cs typeface="Times New Roman"/>
              </a:rPr>
              <a:t>",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  <a:spcBef>
                <a:spcPts val="80"/>
              </a:spcBef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1800" spc="-5" dirty="0" smtClean="0">
                <a:latin typeface="Times New Roman"/>
                <a:cs typeface="Times New Roman"/>
              </a:rPr>
              <a:t>"</a:t>
            </a:r>
            <a:r>
              <a:rPr sz="1800" spc="0" dirty="0" smtClean="0">
                <a:latin typeface="Adobe 黑体 Std R"/>
                <a:cs typeface="Adobe 黑体 Std R"/>
              </a:rPr>
              <a:t>名字</a:t>
            </a:r>
            <a:r>
              <a:rPr sz="1800" spc="0" dirty="0" smtClean="0">
                <a:latin typeface="Times New Roman"/>
                <a:cs typeface="Times New Roman"/>
              </a:rPr>
              <a:t>" :</a:t>
            </a:r>
            <a:r>
              <a:rPr sz="1800" spc="5" dirty="0" smtClean="0">
                <a:latin typeface="Times New Roman"/>
                <a:cs typeface="Times New Roman"/>
              </a:rPr>
              <a:t> </a:t>
            </a:r>
            <a:r>
              <a:rPr sz="1800" spc="-5" dirty="0" smtClean="0">
                <a:latin typeface="Times New Roman"/>
                <a:cs typeface="Times New Roman"/>
              </a:rPr>
              <a:t>"</a:t>
            </a:r>
            <a:r>
              <a:rPr sz="1800" spc="0" dirty="0" smtClean="0">
                <a:latin typeface="Adobe 黑体 Std R"/>
                <a:cs typeface="Adobe 黑体 Std R"/>
              </a:rPr>
              <a:t>天羽</a:t>
            </a:r>
            <a:r>
              <a:rPr sz="1800" spc="-5" dirty="0" smtClean="0">
                <a:latin typeface="Times New Roman"/>
                <a:cs typeface="Times New Roman"/>
              </a:rPr>
              <a:t>",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  <a:spcBef>
                <a:spcPts val="80"/>
              </a:spcBef>
            </a:pPr>
            <a:endParaRPr sz="1000" dirty="0"/>
          </a:p>
          <a:p>
            <a:pPr marL="12700">
              <a:lnSpc>
                <a:spcPct val="100000"/>
              </a:lnSpc>
              <a:tabLst>
                <a:tab pos="2565400" algn="l"/>
              </a:tabLst>
            </a:pPr>
            <a:r>
              <a:rPr sz="1800" spc="-5" dirty="0" smtClean="0">
                <a:latin typeface="Times New Roman"/>
                <a:cs typeface="Times New Roman"/>
              </a:rPr>
              <a:t>"</a:t>
            </a:r>
            <a:r>
              <a:rPr sz="1800" spc="0" dirty="0" smtClean="0">
                <a:latin typeface="Adobe 黑体 Std R"/>
                <a:cs typeface="Adobe 黑体 Std R"/>
              </a:rPr>
              <a:t>单位</a:t>
            </a:r>
            <a:r>
              <a:rPr sz="1800" spc="0" dirty="0" smtClean="0">
                <a:latin typeface="Times New Roman"/>
                <a:cs typeface="Times New Roman"/>
              </a:rPr>
              <a:t>" :</a:t>
            </a:r>
            <a:r>
              <a:rPr sz="1800" spc="5" dirty="0" smtClean="0">
                <a:latin typeface="Times New Roman"/>
                <a:cs typeface="Times New Roman"/>
              </a:rPr>
              <a:t> </a:t>
            </a:r>
            <a:r>
              <a:rPr sz="1800" spc="-5" dirty="0" smtClean="0">
                <a:latin typeface="Times New Roman"/>
                <a:cs typeface="Times New Roman"/>
              </a:rPr>
              <a:t>"</a:t>
            </a:r>
            <a:r>
              <a:rPr sz="1800" spc="0" dirty="0" smtClean="0">
                <a:latin typeface="Adobe 黑体 Std R"/>
                <a:cs typeface="Adobe 黑体 Std R"/>
              </a:rPr>
              <a:t>北京理工大学</a:t>
            </a:r>
            <a:r>
              <a:rPr sz="1800" spc="0" dirty="0" smtClean="0">
                <a:latin typeface="Times New Roman"/>
                <a:cs typeface="Times New Roman"/>
              </a:rPr>
              <a:t>"	}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  <a:spcBef>
                <a:spcPts val="79"/>
              </a:spcBef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1800" dirty="0" smtClean="0">
                <a:latin typeface="Times New Roman"/>
                <a:cs typeface="Times New Roman"/>
              </a:rPr>
              <a:t>]</a:t>
            </a:r>
            <a:endParaRPr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67745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一二维数据的存储格式</a:t>
            </a:r>
            <a:endParaRPr lang="zh-CN" sz="2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4" name="Text Box 6"/>
          <p:cNvSpPr txBox="1"/>
          <p:nvPr/>
        </p:nvSpPr>
        <p:spPr>
          <a:xfrm>
            <a:off x="228600" y="1094770"/>
            <a:ext cx="8777288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CSV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格式 （ </a:t>
            </a: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Comma-Separated</a:t>
            </a: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Values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，即逗号分隔值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），</a:t>
            </a:r>
            <a:endParaRPr lang="en-US" altLang="zh-CN" sz="2400" dirty="0" smtClean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种通用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的、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相对简单的文件格式，在商业和科学上广泛应用，尤 其应用在程序之间转移表格数据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object 6"/>
          <p:cNvSpPr txBox="1"/>
          <p:nvPr/>
        </p:nvSpPr>
        <p:spPr>
          <a:xfrm>
            <a:off x="361474" y="2667000"/>
            <a:ext cx="8435340" cy="3517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9870">
              <a:lnSpc>
                <a:spcPct val="100000"/>
              </a:lnSpc>
              <a:spcBef>
                <a:spcPts val="0"/>
              </a:spcBef>
            </a:pPr>
            <a:r>
              <a:rPr sz="2400" dirty="0" err="1" smtClean="0">
                <a:solidFill>
                  <a:srgbClr val="333333"/>
                </a:solidFill>
                <a:latin typeface="Adobe 黑体 Std R"/>
                <a:cs typeface="Adobe 黑体 Std R"/>
              </a:rPr>
              <a:t>该格式的应用基本规则</a:t>
            </a:r>
            <a:r>
              <a:rPr sz="2400" dirty="0" smtClean="0">
                <a:solidFill>
                  <a:srgbClr val="333333"/>
                </a:solidFill>
                <a:latin typeface="Adobe 黑体 Std R"/>
                <a:cs typeface="Adobe 黑体 Std R"/>
              </a:rPr>
              <a:t>：</a:t>
            </a:r>
            <a:endParaRPr sz="1000" dirty="0"/>
          </a:p>
          <a:p>
            <a:pPr>
              <a:lnSpc>
                <a:spcPts val="1000"/>
              </a:lnSpc>
              <a:spcBef>
                <a:spcPts val="0"/>
              </a:spcBef>
            </a:pPr>
            <a:endParaRPr sz="1000" dirty="0"/>
          </a:p>
          <a:p>
            <a:pPr>
              <a:lnSpc>
                <a:spcPts val="1000"/>
              </a:lnSpc>
              <a:spcBef>
                <a:spcPts val="0"/>
              </a:spcBef>
            </a:pPr>
            <a:endParaRPr sz="1000" dirty="0"/>
          </a:p>
          <a:p>
            <a:pPr marL="12700">
              <a:lnSpc>
                <a:spcPct val="100000"/>
              </a:lnSpc>
              <a:spcBef>
                <a:spcPts val="0"/>
              </a:spcBef>
            </a:pPr>
            <a:r>
              <a:rPr sz="2400" dirty="0" smtClean="0">
                <a:latin typeface="Adobe 黑体 Std R"/>
                <a:cs typeface="Adobe 黑体 Std R"/>
              </a:rPr>
              <a:t>（</a:t>
            </a:r>
            <a:r>
              <a:rPr sz="2400" spc="60" dirty="0" smtClean="0">
                <a:latin typeface="Arial"/>
                <a:cs typeface="Arial"/>
              </a:rPr>
              <a:t>1</a:t>
            </a:r>
            <a:r>
              <a:rPr sz="2400" spc="0" dirty="0" smtClean="0">
                <a:latin typeface="Adobe 黑体 Std R"/>
                <a:cs typeface="Adobe 黑体 Std R"/>
              </a:rPr>
              <a:t>）纯文本格式，通过单一编码表示字符；</a:t>
            </a:r>
            <a:endParaRPr sz="2400" dirty="0">
              <a:latin typeface="Adobe 黑体 Std R"/>
              <a:cs typeface="Adobe 黑体 Std R"/>
            </a:endParaRPr>
          </a:p>
          <a:p>
            <a:pPr>
              <a:lnSpc>
                <a:spcPts val="1400"/>
              </a:lnSpc>
              <a:spcBef>
                <a:spcPts val="0"/>
              </a:spcBef>
            </a:pPr>
            <a:endParaRPr sz="1400" dirty="0"/>
          </a:p>
          <a:p>
            <a:pPr marL="12700">
              <a:lnSpc>
                <a:spcPct val="100000"/>
              </a:lnSpc>
              <a:spcBef>
                <a:spcPts val="0"/>
              </a:spcBef>
            </a:pPr>
            <a:r>
              <a:rPr sz="2400" dirty="0" smtClean="0">
                <a:latin typeface="Adobe 黑体 Std R"/>
                <a:cs typeface="Adobe 黑体 Std R"/>
              </a:rPr>
              <a:t>（</a:t>
            </a:r>
            <a:r>
              <a:rPr sz="2400" spc="60" dirty="0" smtClean="0">
                <a:latin typeface="Arial"/>
                <a:cs typeface="Arial"/>
              </a:rPr>
              <a:t>2</a:t>
            </a:r>
            <a:r>
              <a:rPr sz="2400" spc="0" dirty="0" smtClean="0">
                <a:latin typeface="Adobe 黑体 Std R"/>
                <a:cs typeface="Adobe 黑体 Std R"/>
              </a:rPr>
              <a:t>）以行为单位，开头不留空行，行之间没有空行；</a:t>
            </a:r>
            <a:endParaRPr sz="2400" dirty="0">
              <a:latin typeface="Adobe 黑体 Std R"/>
              <a:cs typeface="Adobe 黑体 Std R"/>
            </a:endParaRPr>
          </a:p>
          <a:p>
            <a:pPr>
              <a:lnSpc>
                <a:spcPts val="1400"/>
              </a:lnSpc>
              <a:spcBef>
                <a:spcPts val="0"/>
              </a:spcBef>
            </a:pPr>
            <a:endParaRPr sz="1400" dirty="0"/>
          </a:p>
          <a:p>
            <a:pPr marL="12700">
              <a:lnSpc>
                <a:spcPct val="100000"/>
              </a:lnSpc>
              <a:spcBef>
                <a:spcPts val="0"/>
              </a:spcBef>
            </a:pPr>
            <a:r>
              <a:rPr sz="2400" spc="-5" dirty="0" smtClean="0">
                <a:latin typeface="Adobe 黑体 Std R"/>
                <a:cs typeface="Adobe 黑体 Std R"/>
              </a:rPr>
              <a:t>（</a:t>
            </a:r>
            <a:r>
              <a:rPr sz="2400" spc="60" dirty="0" smtClean="0">
                <a:latin typeface="Arial"/>
                <a:cs typeface="Arial"/>
              </a:rPr>
              <a:t>3</a:t>
            </a:r>
            <a:r>
              <a:rPr sz="2400" spc="0" dirty="0" smtClean="0">
                <a:latin typeface="Adobe 黑体 Std R"/>
                <a:cs typeface="Adobe 黑体 Std R"/>
              </a:rPr>
              <a:t>）</a:t>
            </a:r>
            <a:r>
              <a:rPr sz="2400" spc="-5" dirty="0" smtClean="0">
                <a:latin typeface="Adobe 黑体 Std R"/>
                <a:cs typeface="Adobe 黑体 Std R"/>
              </a:rPr>
              <a:t>每行表示一个一维数</a:t>
            </a:r>
            <a:r>
              <a:rPr sz="2400" spc="0" dirty="0" smtClean="0">
                <a:latin typeface="Adobe 黑体 Std R"/>
                <a:cs typeface="Adobe 黑体 Std R"/>
              </a:rPr>
              <a:t>据</a:t>
            </a:r>
            <a:r>
              <a:rPr sz="2400" spc="-5" dirty="0" smtClean="0">
                <a:latin typeface="Adobe 黑体 Std R"/>
                <a:cs typeface="Adobe 黑体 Std R"/>
              </a:rPr>
              <a:t>，多行表示二维数据；</a:t>
            </a:r>
            <a:endParaRPr sz="2400" dirty="0">
              <a:latin typeface="Adobe 黑体 Std R"/>
              <a:cs typeface="Adobe 黑体 Std R"/>
            </a:endParaRPr>
          </a:p>
          <a:p>
            <a:pPr>
              <a:lnSpc>
                <a:spcPts val="1400"/>
              </a:lnSpc>
              <a:spcBef>
                <a:spcPts val="0"/>
              </a:spcBef>
            </a:pPr>
            <a:endParaRPr sz="1400" dirty="0"/>
          </a:p>
          <a:p>
            <a:pPr marL="12700">
              <a:lnSpc>
                <a:spcPct val="100000"/>
              </a:lnSpc>
              <a:spcBef>
                <a:spcPts val="0"/>
              </a:spcBef>
            </a:pPr>
            <a:r>
              <a:rPr sz="2400" dirty="0" smtClean="0">
                <a:latin typeface="Adobe 黑体 Std R"/>
                <a:cs typeface="Adobe 黑体 Std R"/>
              </a:rPr>
              <a:t>（</a:t>
            </a:r>
            <a:r>
              <a:rPr sz="2400" spc="60" dirty="0" smtClean="0">
                <a:latin typeface="Arial"/>
                <a:cs typeface="Arial"/>
              </a:rPr>
              <a:t>4</a:t>
            </a:r>
            <a:r>
              <a:rPr sz="2400" spc="0" dirty="0" smtClean="0">
                <a:latin typeface="Adobe 黑体 Std R"/>
                <a:cs typeface="Adobe 黑体 Std R"/>
              </a:rPr>
              <a:t>）以逗号分隔每列数据，列数据为空也要保留逗号；</a:t>
            </a:r>
            <a:endParaRPr sz="2400" dirty="0">
              <a:latin typeface="Adobe 黑体 Std R"/>
              <a:cs typeface="Adobe 黑体 Std R"/>
            </a:endParaRPr>
          </a:p>
          <a:p>
            <a:pPr>
              <a:lnSpc>
                <a:spcPts val="1400"/>
              </a:lnSpc>
              <a:spcBef>
                <a:spcPts val="0"/>
              </a:spcBef>
            </a:pPr>
            <a:endParaRPr sz="1400" dirty="0"/>
          </a:p>
          <a:p>
            <a:pPr marL="12700">
              <a:lnSpc>
                <a:spcPct val="100000"/>
              </a:lnSpc>
              <a:spcBef>
                <a:spcPts val="0"/>
              </a:spcBef>
            </a:pPr>
            <a:r>
              <a:rPr sz="2400" dirty="0" smtClean="0">
                <a:latin typeface="Adobe 黑体 Std R"/>
                <a:cs typeface="Adobe 黑体 Std R"/>
              </a:rPr>
              <a:t>（</a:t>
            </a:r>
            <a:r>
              <a:rPr sz="2400" spc="60" dirty="0" smtClean="0">
                <a:latin typeface="Arial"/>
                <a:cs typeface="Arial"/>
              </a:rPr>
              <a:t>5</a:t>
            </a:r>
            <a:r>
              <a:rPr sz="2400" spc="0" dirty="0" smtClean="0">
                <a:latin typeface="Adobe 黑体 Std R"/>
                <a:cs typeface="Adobe 黑体 Std R"/>
              </a:rPr>
              <a:t>）可以包含或不包含列名，包含时列名放置在文件第一</a:t>
            </a:r>
            <a:r>
              <a:rPr sz="2400" spc="5" dirty="0" smtClean="0">
                <a:latin typeface="Adobe 黑体 Std R"/>
                <a:cs typeface="Adobe 黑体 Std R"/>
              </a:rPr>
              <a:t>行</a:t>
            </a:r>
            <a:r>
              <a:rPr sz="2400" spc="0" dirty="0" smtClean="0">
                <a:latin typeface="Adobe 黑体 Std R"/>
                <a:cs typeface="Adobe 黑体 Std R"/>
              </a:rPr>
              <a:t>。</a:t>
            </a:r>
            <a:endParaRPr sz="2400" dirty="0">
              <a:latin typeface="Adobe 黑体 Std R"/>
              <a:cs typeface="Adobe 黑体 Std R"/>
            </a:endParaRPr>
          </a:p>
        </p:txBody>
      </p:sp>
    </p:spTree>
    <p:extLst>
      <p:ext uri="{BB962C8B-B14F-4D97-AF65-F5344CB8AC3E}">
        <p14:creationId xmlns:p14="http://schemas.microsoft.com/office/powerpoint/2010/main" val="19961303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一二维数据的表示与读写</a:t>
            </a:r>
            <a:endParaRPr lang="zh-CN" sz="2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4" name="Text Box 6"/>
          <p:cNvSpPr txBox="1"/>
          <p:nvPr/>
        </p:nvSpPr>
        <p:spPr>
          <a:xfrm>
            <a:off x="162696" y="1152435"/>
            <a:ext cx="8676503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CSV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文件的每一行是一维数据，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可用列表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类型表示，整个</a:t>
            </a: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CSV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文件是一个二维数据，由表示每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一行的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列表类型作为元素，组成一个二维列表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object 12"/>
          <p:cNvSpPr txBox="1"/>
          <p:nvPr/>
        </p:nvSpPr>
        <p:spPr>
          <a:xfrm>
            <a:off x="1524000" y="2514598"/>
            <a:ext cx="5638800" cy="32766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dirty="0" smtClean="0">
                <a:latin typeface="Times New Roman"/>
                <a:cs typeface="Times New Roman"/>
              </a:rPr>
              <a:t>[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ts val="800"/>
              </a:lnSpc>
              <a:spcBef>
                <a:spcPts val="40"/>
              </a:spcBef>
            </a:pPr>
            <a:endParaRPr sz="2200" dirty="0"/>
          </a:p>
          <a:p>
            <a:pPr marL="12700">
              <a:lnSpc>
                <a:spcPct val="100000"/>
              </a:lnSpc>
            </a:pPr>
            <a:r>
              <a:rPr sz="2200" dirty="0" smtClean="0">
                <a:latin typeface="Times New Roman"/>
                <a:cs typeface="Times New Roman"/>
              </a:rPr>
              <a:t>[</a:t>
            </a:r>
            <a:r>
              <a:rPr sz="2200" spc="-5" dirty="0" smtClean="0">
                <a:latin typeface="Times New Roman"/>
                <a:cs typeface="Times New Roman"/>
              </a:rPr>
              <a:t>'</a:t>
            </a:r>
            <a:r>
              <a:rPr sz="2200" spc="0" dirty="0" smtClean="0">
                <a:latin typeface="Adobe 黑体 Std R"/>
                <a:cs typeface="Adobe 黑体 Std R"/>
              </a:rPr>
              <a:t>城市</a:t>
            </a:r>
            <a:r>
              <a:rPr sz="2200" spc="-5" dirty="0" smtClean="0">
                <a:latin typeface="Times New Roman"/>
                <a:cs typeface="Times New Roman"/>
              </a:rPr>
              <a:t>'</a:t>
            </a:r>
            <a:r>
              <a:rPr sz="2200" spc="0" dirty="0" smtClean="0">
                <a:latin typeface="Times New Roman"/>
                <a:cs typeface="Times New Roman"/>
              </a:rPr>
              <a:t>,</a:t>
            </a:r>
            <a:r>
              <a:rPr sz="2200" spc="-15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'</a:t>
            </a:r>
            <a:r>
              <a:rPr sz="2200" spc="0" dirty="0" smtClean="0">
                <a:latin typeface="Adobe 黑体 Std R"/>
                <a:cs typeface="Adobe 黑体 Std R"/>
              </a:rPr>
              <a:t>环比</a:t>
            </a:r>
            <a:r>
              <a:rPr sz="2200" spc="-5" dirty="0" smtClean="0">
                <a:latin typeface="Times New Roman"/>
                <a:cs typeface="Times New Roman"/>
              </a:rPr>
              <a:t>'</a:t>
            </a:r>
            <a:r>
              <a:rPr sz="2200" spc="0" dirty="0" smtClean="0">
                <a:latin typeface="Times New Roman"/>
                <a:cs typeface="Times New Roman"/>
              </a:rPr>
              <a:t>,</a:t>
            </a:r>
            <a:r>
              <a:rPr sz="2200" spc="-20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'</a:t>
            </a:r>
            <a:r>
              <a:rPr sz="2200" spc="0" dirty="0" smtClean="0">
                <a:latin typeface="Adobe 黑体 Std R"/>
                <a:cs typeface="Adobe 黑体 Std R"/>
              </a:rPr>
              <a:t>同比</a:t>
            </a:r>
            <a:r>
              <a:rPr sz="2200" spc="-5" dirty="0" smtClean="0">
                <a:latin typeface="Times New Roman"/>
                <a:cs typeface="Times New Roman"/>
              </a:rPr>
              <a:t>'</a:t>
            </a:r>
            <a:r>
              <a:rPr sz="2200" spc="0" dirty="0" smtClean="0">
                <a:latin typeface="Times New Roman"/>
                <a:cs typeface="Times New Roman"/>
              </a:rPr>
              <a:t>,</a:t>
            </a:r>
            <a:r>
              <a:rPr sz="2200" spc="-5" dirty="0" smtClean="0">
                <a:latin typeface="Times New Roman"/>
                <a:cs typeface="Times New Roman"/>
              </a:rPr>
              <a:t> '</a:t>
            </a:r>
            <a:r>
              <a:rPr sz="2200" spc="0" dirty="0" smtClean="0">
                <a:latin typeface="Adobe 黑体 Std R"/>
                <a:cs typeface="Adobe 黑体 Std R"/>
              </a:rPr>
              <a:t>定基</a:t>
            </a:r>
            <a:r>
              <a:rPr sz="2200" spc="5" dirty="0" smtClean="0">
                <a:latin typeface="Times New Roman"/>
                <a:cs typeface="Times New Roman"/>
              </a:rPr>
              <a:t>\</a:t>
            </a:r>
            <a:r>
              <a:rPr sz="2200" spc="0" dirty="0" smtClean="0">
                <a:latin typeface="Times New Roman"/>
                <a:cs typeface="Times New Roman"/>
              </a:rPr>
              <a:t>n'</a:t>
            </a:r>
            <a:r>
              <a:rPr sz="2200" spc="-15" dirty="0" smtClean="0">
                <a:latin typeface="Times New Roman"/>
                <a:cs typeface="Times New Roman"/>
              </a:rPr>
              <a:t>]</a:t>
            </a:r>
            <a:r>
              <a:rPr sz="2200" spc="0" dirty="0" smtClean="0">
                <a:latin typeface="Times New Roman"/>
                <a:cs typeface="Times New Roman"/>
              </a:rPr>
              <a:t>,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ts val="800"/>
              </a:lnSpc>
              <a:spcBef>
                <a:spcPts val="39"/>
              </a:spcBef>
            </a:pPr>
            <a:endParaRPr sz="2200" dirty="0"/>
          </a:p>
          <a:p>
            <a:pPr marL="12700">
              <a:lnSpc>
                <a:spcPct val="100000"/>
              </a:lnSpc>
            </a:pPr>
            <a:r>
              <a:rPr sz="2200" spc="-5" dirty="0" smtClean="0">
                <a:latin typeface="Times New Roman"/>
                <a:cs typeface="Times New Roman"/>
              </a:rPr>
              <a:t>['</a:t>
            </a:r>
            <a:r>
              <a:rPr sz="2200" spc="-5" dirty="0" smtClean="0">
                <a:latin typeface="Adobe 黑体 Std R"/>
                <a:cs typeface="Adobe 黑体 Std R"/>
              </a:rPr>
              <a:t>北京</a:t>
            </a:r>
            <a:r>
              <a:rPr sz="2200" spc="-5" dirty="0" smtClean="0">
                <a:latin typeface="Times New Roman"/>
                <a:cs typeface="Times New Roman"/>
              </a:rPr>
              <a:t>'</a:t>
            </a:r>
            <a:r>
              <a:rPr sz="2200" spc="0" dirty="0" smtClean="0">
                <a:latin typeface="Times New Roman"/>
                <a:cs typeface="Times New Roman"/>
              </a:rPr>
              <a:t>,</a:t>
            </a:r>
            <a:r>
              <a:rPr sz="2200" spc="-15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'</a:t>
            </a:r>
            <a:r>
              <a:rPr sz="2200" spc="0" dirty="0" smtClean="0">
                <a:latin typeface="Times New Roman"/>
                <a:cs typeface="Times New Roman"/>
              </a:rPr>
              <a:t>101</a:t>
            </a:r>
            <a:r>
              <a:rPr sz="2200" spc="-5" dirty="0" smtClean="0">
                <a:latin typeface="Times New Roman"/>
                <a:cs typeface="Times New Roman"/>
              </a:rPr>
              <a:t>.</a:t>
            </a:r>
            <a:r>
              <a:rPr sz="2200" spc="0" dirty="0" smtClean="0">
                <a:latin typeface="Times New Roman"/>
                <a:cs typeface="Times New Roman"/>
              </a:rPr>
              <a:t>5</a:t>
            </a:r>
            <a:r>
              <a:rPr sz="2200" spc="-5" dirty="0" smtClean="0">
                <a:latin typeface="Times New Roman"/>
                <a:cs typeface="Times New Roman"/>
              </a:rPr>
              <a:t>'</a:t>
            </a:r>
            <a:r>
              <a:rPr sz="2200" spc="0" dirty="0" smtClean="0">
                <a:latin typeface="Times New Roman"/>
                <a:cs typeface="Times New Roman"/>
              </a:rPr>
              <a:t>,</a:t>
            </a:r>
            <a:r>
              <a:rPr sz="2200" spc="-45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'</a:t>
            </a:r>
            <a:r>
              <a:rPr sz="2200" spc="0" dirty="0" smtClean="0">
                <a:latin typeface="Times New Roman"/>
                <a:cs typeface="Times New Roman"/>
              </a:rPr>
              <a:t>120</a:t>
            </a:r>
            <a:r>
              <a:rPr sz="2200" spc="-5" dirty="0" smtClean="0">
                <a:latin typeface="Times New Roman"/>
                <a:cs typeface="Times New Roman"/>
              </a:rPr>
              <a:t>.</a:t>
            </a:r>
            <a:r>
              <a:rPr sz="2200" spc="0" dirty="0" smtClean="0">
                <a:latin typeface="Times New Roman"/>
                <a:cs typeface="Times New Roman"/>
              </a:rPr>
              <a:t>7</a:t>
            </a:r>
            <a:r>
              <a:rPr sz="2200" spc="-5" dirty="0" smtClean="0">
                <a:latin typeface="Times New Roman"/>
                <a:cs typeface="Times New Roman"/>
              </a:rPr>
              <a:t>'</a:t>
            </a:r>
            <a:r>
              <a:rPr sz="2200" spc="0" dirty="0" smtClean="0">
                <a:latin typeface="Times New Roman"/>
                <a:cs typeface="Times New Roman"/>
              </a:rPr>
              <a:t>,</a:t>
            </a:r>
            <a:r>
              <a:rPr sz="2200" spc="-30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'</a:t>
            </a:r>
            <a:r>
              <a:rPr sz="2200" spc="0" dirty="0" smtClean="0">
                <a:latin typeface="Times New Roman"/>
                <a:cs typeface="Times New Roman"/>
              </a:rPr>
              <a:t>121</a:t>
            </a:r>
            <a:r>
              <a:rPr sz="2200" spc="-5" dirty="0" smtClean="0">
                <a:latin typeface="Times New Roman"/>
                <a:cs typeface="Times New Roman"/>
              </a:rPr>
              <a:t>.</a:t>
            </a:r>
            <a:r>
              <a:rPr sz="2200" spc="0" dirty="0" smtClean="0">
                <a:latin typeface="Times New Roman"/>
                <a:cs typeface="Times New Roman"/>
              </a:rPr>
              <a:t>4</a:t>
            </a:r>
            <a:r>
              <a:rPr sz="2200" spc="5" dirty="0" smtClean="0">
                <a:latin typeface="Times New Roman"/>
                <a:cs typeface="Times New Roman"/>
              </a:rPr>
              <a:t>\</a:t>
            </a:r>
            <a:r>
              <a:rPr sz="2200" spc="-10" dirty="0" smtClean="0">
                <a:latin typeface="Times New Roman"/>
                <a:cs typeface="Times New Roman"/>
              </a:rPr>
              <a:t>n</a:t>
            </a:r>
            <a:r>
              <a:rPr sz="2200" spc="0" dirty="0" smtClean="0">
                <a:latin typeface="Times New Roman"/>
                <a:cs typeface="Times New Roman"/>
              </a:rPr>
              <a:t>'</a:t>
            </a:r>
            <a:r>
              <a:rPr sz="2200" spc="-15" dirty="0" smtClean="0">
                <a:latin typeface="Times New Roman"/>
                <a:cs typeface="Times New Roman"/>
              </a:rPr>
              <a:t>]</a:t>
            </a:r>
            <a:r>
              <a:rPr sz="2200" spc="0" dirty="0" smtClean="0">
                <a:latin typeface="Times New Roman"/>
                <a:cs typeface="Times New Roman"/>
              </a:rPr>
              <a:t>,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ts val="800"/>
              </a:lnSpc>
              <a:spcBef>
                <a:spcPts val="42"/>
              </a:spcBef>
            </a:pPr>
            <a:endParaRPr sz="2200" dirty="0"/>
          </a:p>
          <a:p>
            <a:pPr marL="12700">
              <a:lnSpc>
                <a:spcPct val="100000"/>
              </a:lnSpc>
            </a:pPr>
            <a:r>
              <a:rPr sz="2200" dirty="0" smtClean="0">
                <a:latin typeface="Times New Roman"/>
                <a:cs typeface="Times New Roman"/>
              </a:rPr>
              <a:t>[</a:t>
            </a:r>
            <a:r>
              <a:rPr sz="2200" spc="-5" dirty="0" smtClean="0">
                <a:latin typeface="Times New Roman"/>
                <a:cs typeface="Times New Roman"/>
              </a:rPr>
              <a:t>'</a:t>
            </a:r>
            <a:r>
              <a:rPr sz="2200" spc="0" dirty="0" smtClean="0">
                <a:latin typeface="Adobe 黑体 Std R"/>
                <a:cs typeface="Adobe 黑体 Std R"/>
              </a:rPr>
              <a:t>上海</a:t>
            </a:r>
            <a:r>
              <a:rPr sz="2200" spc="-5" dirty="0" smtClean="0">
                <a:latin typeface="Times New Roman"/>
                <a:cs typeface="Times New Roman"/>
              </a:rPr>
              <a:t>'</a:t>
            </a:r>
            <a:r>
              <a:rPr sz="2200" spc="0" dirty="0" smtClean="0">
                <a:latin typeface="Times New Roman"/>
                <a:cs typeface="Times New Roman"/>
              </a:rPr>
              <a:t>,</a:t>
            </a:r>
            <a:r>
              <a:rPr sz="2200" spc="-15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'</a:t>
            </a:r>
            <a:r>
              <a:rPr sz="2200" spc="5" dirty="0" smtClean="0">
                <a:latin typeface="Times New Roman"/>
                <a:cs typeface="Times New Roman"/>
              </a:rPr>
              <a:t>101</a:t>
            </a:r>
            <a:r>
              <a:rPr sz="2200" spc="-5" dirty="0" smtClean="0">
                <a:latin typeface="Times New Roman"/>
                <a:cs typeface="Times New Roman"/>
              </a:rPr>
              <a:t>.</a:t>
            </a:r>
            <a:r>
              <a:rPr sz="2200" spc="5" dirty="0" smtClean="0">
                <a:latin typeface="Times New Roman"/>
                <a:cs typeface="Times New Roman"/>
              </a:rPr>
              <a:t>2</a:t>
            </a:r>
            <a:r>
              <a:rPr sz="2200" spc="-5" dirty="0" smtClean="0">
                <a:latin typeface="Times New Roman"/>
                <a:cs typeface="Times New Roman"/>
              </a:rPr>
              <a:t>'</a:t>
            </a:r>
            <a:r>
              <a:rPr sz="2200" spc="0" dirty="0" smtClean="0">
                <a:latin typeface="Times New Roman"/>
                <a:cs typeface="Times New Roman"/>
              </a:rPr>
              <a:t>,</a:t>
            </a:r>
            <a:r>
              <a:rPr sz="2200" spc="-45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'</a:t>
            </a:r>
            <a:r>
              <a:rPr sz="2200" spc="5" dirty="0" smtClean="0">
                <a:latin typeface="Times New Roman"/>
                <a:cs typeface="Times New Roman"/>
              </a:rPr>
              <a:t>127</a:t>
            </a:r>
            <a:r>
              <a:rPr sz="2200" spc="-5" dirty="0" smtClean="0">
                <a:latin typeface="Times New Roman"/>
                <a:cs typeface="Times New Roman"/>
              </a:rPr>
              <a:t>.</a:t>
            </a:r>
            <a:r>
              <a:rPr sz="2200" spc="5" dirty="0" smtClean="0">
                <a:latin typeface="Times New Roman"/>
                <a:cs typeface="Times New Roman"/>
              </a:rPr>
              <a:t>3</a:t>
            </a:r>
            <a:r>
              <a:rPr sz="2200" spc="-5" dirty="0" smtClean="0">
                <a:latin typeface="Times New Roman"/>
                <a:cs typeface="Times New Roman"/>
              </a:rPr>
              <a:t>'</a:t>
            </a:r>
            <a:r>
              <a:rPr sz="2200" spc="0" dirty="0" smtClean="0">
                <a:latin typeface="Times New Roman"/>
                <a:cs typeface="Times New Roman"/>
              </a:rPr>
              <a:t>,</a:t>
            </a:r>
            <a:r>
              <a:rPr sz="2200" spc="-30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'</a:t>
            </a:r>
            <a:r>
              <a:rPr sz="2200" spc="5" dirty="0" smtClean="0">
                <a:latin typeface="Times New Roman"/>
                <a:cs typeface="Times New Roman"/>
              </a:rPr>
              <a:t>127</a:t>
            </a:r>
            <a:r>
              <a:rPr sz="2200" spc="-5" dirty="0" smtClean="0">
                <a:latin typeface="Times New Roman"/>
                <a:cs typeface="Times New Roman"/>
              </a:rPr>
              <a:t>.</a:t>
            </a:r>
            <a:r>
              <a:rPr sz="2200" spc="5" dirty="0" smtClean="0">
                <a:latin typeface="Times New Roman"/>
                <a:cs typeface="Times New Roman"/>
              </a:rPr>
              <a:t>8\</a:t>
            </a:r>
            <a:r>
              <a:rPr sz="2200" spc="-10" dirty="0" smtClean="0">
                <a:latin typeface="Times New Roman"/>
                <a:cs typeface="Times New Roman"/>
              </a:rPr>
              <a:t>n</a:t>
            </a:r>
            <a:r>
              <a:rPr sz="2200" spc="0" dirty="0" smtClean="0">
                <a:latin typeface="Times New Roman"/>
                <a:cs typeface="Times New Roman"/>
              </a:rPr>
              <a:t>'</a:t>
            </a:r>
            <a:r>
              <a:rPr sz="2200" spc="-15" dirty="0" smtClean="0">
                <a:latin typeface="Times New Roman"/>
                <a:cs typeface="Times New Roman"/>
              </a:rPr>
              <a:t>]</a:t>
            </a:r>
            <a:r>
              <a:rPr sz="2200" spc="0" dirty="0" smtClean="0">
                <a:latin typeface="Times New Roman"/>
                <a:cs typeface="Times New Roman"/>
              </a:rPr>
              <a:t>,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ts val="800"/>
              </a:lnSpc>
              <a:spcBef>
                <a:spcPts val="39"/>
              </a:spcBef>
            </a:pPr>
            <a:endParaRPr sz="2200" dirty="0"/>
          </a:p>
          <a:p>
            <a:pPr marL="12700">
              <a:lnSpc>
                <a:spcPct val="100000"/>
              </a:lnSpc>
            </a:pPr>
            <a:r>
              <a:rPr sz="2200" dirty="0" smtClean="0">
                <a:latin typeface="Times New Roman"/>
                <a:cs typeface="Times New Roman"/>
              </a:rPr>
              <a:t>[</a:t>
            </a:r>
            <a:r>
              <a:rPr sz="2200" spc="-5" dirty="0" smtClean="0">
                <a:latin typeface="Times New Roman"/>
                <a:cs typeface="Times New Roman"/>
              </a:rPr>
              <a:t>'</a:t>
            </a:r>
            <a:r>
              <a:rPr sz="2200" spc="0" dirty="0" smtClean="0">
                <a:latin typeface="Adobe 黑体 Std R"/>
                <a:cs typeface="Adobe 黑体 Std R"/>
              </a:rPr>
              <a:t>广州</a:t>
            </a:r>
            <a:r>
              <a:rPr sz="2200" spc="-5" dirty="0" smtClean="0">
                <a:latin typeface="Times New Roman"/>
                <a:cs typeface="Times New Roman"/>
              </a:rPr>
              <a:t>'</a:t>
            </a:r>
            <a:r>
              <a:rPr sz="2200" spc="0" dirty="0" smtClean="0">
                <a:latin typeface="Times New Roman"/>
                <a:cs typeface="Times New Roman"/>
              </a:rPr>
              <a:t>,</a:t>
            </a:r>
            <a:r>
              <a:rPr sz="2200" spc="-15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'</a:t>
            </a:r>
            <a:r>
              <a:rPr sz="2200" spc="5" dirty="0" smtClean="0">
                <a:latin typeface="Times New Roman"/>
                <a:cs typeface="Times New Roman"/>
              </a:rPr>
              <a:t>101</a:t>
            </a:r>
            <a:r>
              <a:rPr sz="2200" spc="-5" dirty="0" smtClean="0">
                <a:latin typeface="Times New Roman"/>
                <a:cs typeface="Times New Roman"/>
              </a:rPr>
              <a:t>.</a:t>
            </a:r>
            <a:r>
              <a:rPr sz="2200" spc="5" dirty="0" smtClean="0">
                <a:latin typeface="Times New Roman"/>
                <a:cs typeface="Times New Roman"/>
              </a:rPr>
              <a:t>3</a:t>
            </a:r>
            <a:r>
              <a:rPr sz="2200" spc="-5" dirty="0" smtClean="0">
                <a:latin typeface="Times New Roman"/>
                <a:cs typeface="Times New Roman"/>
              </a:rPr>
              <a:t>'</a:t>
            </a:r>
            <a:r>
              <a:rPr sz="2200" spc="0" dirty="0" smtClean="0">
                <a:latin typeface="Times New Roman"/>
                <a:cs typeface="Times New Roman"/>
              </a:rPr>
              <a:t>,</a:t>
            </a:r>
            <a:r>
              <a:rPr sz="2200" spc="-45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'</a:t>
            </a:r>
            <a:r>
              <a:rPr sz="2200" spc="-45" dirty="0" smtClean="0">
                <a:latin typeface="Times New Roman"/>
                <a:cs typeface="Times New Roman"/>
              </a:rPr>
              <a:t>1</a:t>
            </a:r>
            <a:r>
              <a:rPr sz="2200" spc="0" dirty="0" smtClean="0">
                <a:latin typeface="Times New Roman"/>
                <a:cs typeface="Times New Roman"/>
              </a:rPr>
              <a:t>1</a:t>
            </a:r>
            <a:r>
              <a:rPr sz="2200" spc="5" dirty="0" smtClean="0">
                <a:latin typeface="Times New Roman"/>
                <a:cs typeface="Times New Roman"/>
              </a:rPr>
              <a:t>9</a:t>
            </a:r>
            <a:r>
              <a:rPr sz="2200" spc="-5" dirty="0" smtClean="0">
                <a:latin typeface="Times New Roman"/>
                <a:cs typeface="Times New Roman"/>
              </a:rPr>
              <a:t>.</a:t>
            </a:r>
            <a:r>
              <a:rPr sz="2200" spc="5" dirty="0" smtClean="0">
                <a:latin typeface="Times New Roman"/>
                <a:cs typeface="Times New Roman"/>
              </a:rPr>
              <a:t>4</a:t>
            </a:r>
            <a:r>
              <a:rPr sz="2200" spc="-5" dirty="0" smtClean="0">
                <a:latin typeface="Times New Roman"/>
                <a:cs typeface="Times New Roman"/>
              </a:rPr>
              <a:t>'</a:t>
            </a:r>
            <a:r>
              <a:rPr sz="2200" spc="0" dirty="0" smtClean="0">
                <a:latin typeface="Times New Roman"/>
                <a:cs typeface="Times New Roman"/>
              </a:rPr>
              <a:t>,</a:t>
            </a:r>
            <a:r>
              <a:rPr sz="2200" spc="-30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'</a:t>
            </a:r>
            <a:r>
              <a:rPr sz="2200" spc="5" dirty="0" smtClean="0">
                <a:latin typeface="Times New Roman"/>
                <a:cs typeface="Times New Roman"/>
              </a:rPr>
              <a:t>120</a:t>
            </a:r>
            <a:r>
              <a:rPr sz="2200" spc="-5" dirty="0" smtClean="0">
                <a:latin typeface="Times New Roman"/>
                <a:cs typeface="Times New Roman"/>
              </a:rPr>
              <a:t>.</a:t>
            </a:r>
            <a:r>
              <a:rPr sz="2200" spc="5" dirty="0" smtClean="0">
                <a:latin typeface="Times New Roman"/>
                <a:cs typeface="Times New Roman"/>
              </a:rPr>
              <a:t>0</a:t>
            </a:r>
            <a:r>
              <a:rPr sz="2200" spc="-10" dirty="0" smtClean="0">
                <a:latin typeface="Times New Roman"/>
                <a:cs typeface="Times New Roman"/>
              </a:rPr>
              <a:t>\</a:t>
            </a:r>
            <a:r>
              <a:rPr sz="2200" spc="0" dirty="0" smtClean="0">
                <a:latin typeface="Times New Roman"/>
                <a:cs typeface="Times New Roman"/>
              </a:rPr>
              <a:t>n</a:t>
            </a:r>
            <a:r>
              <a:rPr sz="2200" spc="-15" dirty="0" smtClean="0">
                <a:latin typeface="Times New Roman"/>
                <a:cs typeface="Times New Roman"/>
              </a:rPr>
              <a:t>']</a:t>
            </a:r>
            <a:r>
              <a:rPr sz="2200" spc="0" dirty="0" smtClean="0">
                <a:latin typeface="Times New Roman"/>
                <a:cs typeface="Times New Roman"/>
              </a:rPr>
              <a:t>,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ts val="800"/>
              </a:lnSpc>
              <a:spcBef>
                <a:spcPts val="40"/>
              </a:spcBef>
            </a:pPr>
            <a:endParaRPr sz="2200" dirty="0"/>
          </a:p>
          <a:p>
            <a:pPr marL="12700">
              <a:lnSpc>
                <a:spcPct val="100000"/>
              </a:lnSpc>
            </a:pPr>
            <a:r>
              <a:rPr sz="2200" dirty="0" smtClean="0">
                <a:latin typeface="Times New Roman"/>
                <a:cs typeface="Times New Roman"/>
              </a:rPr>
              <a:t>[</a:t>
            </a:r>
            <a:r>
              <a:rPr sz="2200" spc="-5" dirty="0" smtClean="0">
                <a:latin typeface="Times New Roman"/>
                <a:cs typeface="Times New Roman"/>
              </a:rPr>
              <a:t>'</a:t>
            </a:r>
            <a:r>
              <a:rPr sz="2200" spc="0" dirty="0" smtClean="0">
                <a:latin typeface="Adobe 黑体 Std R"/>
                <a:cs typeface="Adobe 黑体 Std R"/>
              </a:rPr>
              <a:t>深圳</a:t>
            </a:r>
            <a:r>
              <a:rPr sz="2200" spc="-5" dirty="0" smtClean="0">
                <a:latin typeface="Times New Roman"/>
                <a:cs typeface="Times New Roman"/>
              </a:rPr>
              <a:t>'</a:t>
            </a:r>
            <a:r>
              <a:rPr sz="2200" spc="0" dirty="0" smtClean="0">
                <a:latin typeface="Times New Roman"/>
                <a:cs typeface="Times New Roman"/>
              </a:rPr>
              <a:t>,</a:t>
            </a:r>
            <a:r>
              <a:rPr sz="2200" spc="-15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'</a:t>
            </a:r>
            <a:r>
              <a:rPr sz="2200" spc="5" dirty="0" smtClean="0">
                <a:latin typeface="Times New Roman"/>
                <a:cs typeface="Times New Roman"/>
              </a:rPr>
              <a:t>102</a:t>
            </a:r>
            <a:r>
              <a:rPr sz="2200" spc="-5" dirty="0" smtClean="0">
                <a:latin typeface="Times New Roman"/>
                <a:cs typeface="Times New Roman"/>
              </a:rPr>
              <a:t>.</a:t>
            </a:r>
            <a:r>
              <a:rPr sz="2200" spc="5" dirty="0" smtClean="0">
                <a:latin typeface="Times New Roman"/>
                <a:cs typeface="Times New Roman"/>
              </a:rPr>
              <a:t>0</a:t>
            </a:r>
            <a:r>
              <a:rPr sz="2200" spc="-5" dirty="0" smtClean="0">
                <a:latin typeface="Times New Roman"/>
                <a:cs typeface="Times New Roman"/>
              </a:rPr>
              <a:t>'</a:t>
            </a:r>
            <a:r>
              <a:rPr sz="2200" spc="0" dirty="0" smtClean="0">
                <a:latin typeface="Times New Roman"/>
                <a:cs typeface="Times New Roman"/>
              </a:rPr>
              <a:t>,</a:t>
            </a:r>
            <a:r>
              <a:rPr sz="2200" spc="-45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'</a:t>
            </a:r>
            <a:r>
              <a:rPr sz="2200" spc="5" dirty="0" smtClean="0">
                <a:latin typeface="Times New Roman"/>
                <a:cs typeface="Times New Roman"/>
              </a:rPr>
              <a:t>140</a:t>
            </a:r>
            <a:r>
              <a:rPr sz="2200" spc="-5" dirty="0" smtClean="0">
                <a:latin typeface="Times New Roman"/>
                <a:cs typeface="Times New Roman"/>
              </a:rPr>
              <a:t>.</a:t>
            </a:r>
            <a:r>
              <a:rPr sz="2200" spc="5" dirty="0" smtClean="0">
                <a:latin typeface="Times New Roman"/>
                <a:cs typeface="Times New Roman"/>
              </a:rPr>
              <a:t>9</a:t>
            </a:r>
            <a:r>
              <a:rPr sz="2200" spc="-5" dirty="0" smtClean="0">
                <a:latin typeface="Times New Roman"/>
                <a:cs typeface="Times New Roman"/>
              </a:rPr>
              <a:t>'</a:t>
            </a:r>
            <a:r>
              <a:rPr sz="2200" spc="0" dirty="0" smtClean="0">
                <a:latin typeface="Times New Roman"/>
                <a:cs typeface="Times New Roman"/>
              </a:rPr>
              <a:t>,</a:t>
            </a:r>
            <a:r>
              <a:rPr sz="2200" spc="-30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'</a:t>
            </a:r>
            <a:r>
              <a:rPr sz="2200" spc="5" dirty="0" smtClean="0">
                <a:latin typeface="Times New Roman"/>
                <a:cs typeface="Times New Roman"/>
              </a:rPr>
              <a:t>145</a:t>
            </a:r>
            <a:r>
              <a:rPr sz="2200" spc="-5" dirty="0" smtClean="0">
                <a:latin typeface="Times New Roman"/>
                <a:cs typeface="Times New Roman"/>
              </a:rPr>
              <a:t>.</a:t>
            </a:r>
            <a:r>
              <a:rPr sz="2200" spc="5" dirty="0" smtClean="0">
                <a:latin typeface="Times New Roman"/>
                <a:cs typeface="Times New Roman"/>
              </a:rPr>
              <a:t>5\</a:t>
            </a:r>
            <a:r>
              <a:rPr sz="2200" spc="-10" dirty="0" smtClean="0">
                <a:latin typeface="Times New Roman"/>
                <a:cs typeface="Times New Roman"/>
              </a:rPr>
              <a:t>n</a:t>
            </a:r>
            <a:r>
              <a:rPr sz="2200" spc="0" dirty="0" smtClean="0">
                <a:latin typeface="Times New Roman"/>
                <a:cs typeface="Times New Roman"/>
              </a:rPr>
              <a:t>'</a:t>
            </a:r>
            <a:r>
              <a:rPr sz="2200" spc="-15" dirty="0" smtClean="0">
                <a:latin typeface="Times New Roman"/>
                <a:cs typeface="Times New Roman"/>
              </a:rPr>
              <a:t>]</a:t>
            </a:r>
            <a:r>
              <a:rPr sz="2200" spc="0" dirty="0" smtClean="0">
                <a:latin typeface="Times New Roman"/>
                <a:cs typeface="Times New Roman"/>
              </a:rPr>
              <a:t>,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ts val="800"/>
              </a:lnSpc>
              <a:spcBef>
                <a:spcPts val="39"/>
              </a:spcBef>
            </a:pPr>
            <a:endParaRPr sz="2200" dirty="0"/>
          </a:p>
          <a:p>
            <a:pPr marL="12700">
              <a:lnSpc>
                <a:spcPct val="100000"/>
              </a:lnSpc>
            </a:pPr>
            <a:r>
              <a:rPr sz="2200" dirty="0" smtClean="0">
                <a:latin typeface="Times New Roman"/>
                <a:cs typeface="Times New Roman"/>
              </a:rPr>
              <a:t>[</a:t>
            </a:r>
            <a:r>
              <a:rPr sz="2200" spc="-5" dirty="0" smtClean="0">
                <a:latin typeface="Times New Roman"/>
                <a:cs typeface="Times New Roman"/>
              </a:rPr>
              <a:t>'</a:t>
            </a:r>
            <a:r>
              <a:rPr sz="2200" spc="0" dirty="0" smtClean="0">
                <a:latin typeface="Adobe 黑体 Std R"/>
                <a:cs typeface="Adobe 黑体 Std R"/>
              </a:rPr>
              <a:t>沈阳</a:t>
            </a:r>
            <a:r>
              <a:rPr sz="2200" spc="-5" dirty="0" smtClean="0">
                <a:latin typeface="Times New Roman"/>
                <a:cs typeface="Times New Roman"/>
              </a:rPr>
              <a:t>'</a:t>
            </a:r>
            <a:r>
              <a:rPr sz="2200" spc="0" dirty="0" smtClean="0">
                <a:latin typeface="Times New Roman"/>
                <a:cs typeface="Times New Roman"/>
              </a:rPr>
              <a:t>,</a:t>
            </a:r>
            <a:r>
              <a:rPr sz="2200" spc="-15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'</a:t>
            </a:r>
            <a:r>
              <a:rPr sz="2200" spc="5" dirty="0" smtClean="0">
                <a:latin typeface="Times New Roman"/>
                <a:cs typeface="Times New Roman"/>
              </a:rPr>
              <a:t>100</a:t>
            </a:r>
            <a:r>
              <a:rPr sz="2200" spc="-5" dirty="0" smtClean="0">
                <a:latin typeface="Times New Roman"/>
                <a:cs typeface="Times New Roman"/>
              </a:rPr>
              <a:t>.</a:t>
            </a:r>
            <a:r>
              <a:rPr sz="2200" spc="5" dirty="0" smtClean="0">
                <a:latin typeface="Times New Roman"/>
                <a:cs typeface="Times New Roman"/>
              </a:rPr>
              <a:t>1</a:t>
            </a:r>
            <a:r>
              <a:rPr sz="2200" spc="-5" dirty="0" smtClean="0">
                <a:latin typeface="Times New Roman"/>
                <a:cs typeface="Times New Roman"/>
              </a:rPr>
              <a:t>'</a:t>
            </a:r>
            <a:r>
              <a:rPr sz="2200" spc="0" dirty="0" smtClean="0">
                <a:latin typeface="Times New Roman"/>
                <a:cs typeface="Times New Roman"/>
              </a:rPr>
              <a:t>,</a:t>
            </a:r>
            <a:r>
              <a:rPr sz="2200" spc="-45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'</a:t>
            </a:r>
            <a:r>
              <a:rPr sz="2200" spc="5" dirty="0" smtClean="0">
                <a:latin typeface="Times New Roman"/>
                <a:cs typeface="Times New Roman"/>
              </a:rPr>
              <a:t>101</a:t>
            </a:r>
            <a:r>
              <a:rPr sz="2200" spc="-5" dirty="0" smtClean="0">
                <a:latin typeface="Times New Roman"/>
                <a:cs typeface="Times New Roman"/>
              </a:rPr>
              <a:t>.</a:t>
            </a:r>
            <a:r>
              <a:rPr sz="2200" spc="5" dirty="0" smtClean="0">
                <a:latin typeface="Times New Roman"/>
                <a:cs typeface="Times New Roman"/>
              </a:rPr>
              <a:t>4</a:t>
            </a:r>
            <a:r>
              <a:rPr sz="2200" spc="-5" dirty="0" smtClean="0">
                <a:latin typeface="Times New Roman"/>
                <a:cs typeface="Times New Roman"/>
              </a:rPr>
              <a:t>'</a:t>
            </a:r>
            <a:r>
              <a:rPr sz="2200" spc="0" dirty="0" smtClean="0">
                <a:latin typeface="Times New Roman"/>
                <a:cs typeface="Times New Roman"/>
              </a:rPr>
              <a:t>,</a:t>
            </a:r>
            <a:r>
              <a:rPr sz="2200" spc="-30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'</a:t>
            </a:r>
            <a:r>
              <a:rPr sz="2200" spc="5" dirty="0" smtClean="0">
                <a:latin typeface="Times New Roman"/>
                <a:cs typeface="Times New Roman"/>
              </a:rPr>
              <a:t>101</a:t>
            </a:r>
            <a:r>
              <a:rPr sz="2200" spc="-5" dirty="0" smtClean="0">
                <a:latin typeface="Times New Roman"/>
                <a:cs typeface="Times New Roman"/>
              </a:rPr>
              <a:t>.</a:t>
            </a:r>
            <a:r>
              <a:rPr sz="2200" spc="5" dirty="0" smtClean="0">
                <a:latin typeface="Times New Roman"/>
                <a:cs typeface="Times New Roman"/>
              </a:rPr>
              <a:t>6\</a:t>
            </a:r>
            <a:r>
              <a:rPr sz="2200" spc="-10" dirty="0" smtClean="0">
                <a:latin typeface="Times New Roman"/>
                <a:cs typeface="Times New Roman"/>
              </a:rPr>
              <a:t>n</a:t>
            </a:r>
            <a:r>
              <a:rPr sz="2200" spc="0" dirty="0" smtClean="0">
                <a:latin typeface="Times New Roman"/>
                <a:cs typeface="Times New Roman"/>
              </a:rPr>
              <a:t>'</a:t>
            </a:r>
            <a:r>
              <a:rPr sz="2200" spc="-15" dirty="0" smtClean="0">
                <a:latin typeface="Times New Roman"/>
                <a:cs typeface="Times New Roman"/>
              </a:rPr>
              <a:t>]</a:t>
            </a:r>
            <a:r>
              <a:rPr sz="2200" spc="0" dirty="0" smtClean="0">
                <a:latin typeface="Times New Roman"/>
                <a:cs typeface="Times New Roman"/>
              </a:rPr>
              <a:t>,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ts val="800"/>
              </a:lnSpc>
              <a:spcBef>
                <a:spcPts val="42"/>
              </a:spcBef>
            </a:pPr>
            <a:endParaRPr sz="2200" dirty="0"/>
          </a:p>
          <a:p>
            <a:pPr marL="12700">
              <a:lnSpc>
                <a:spcPct val="100000"/>
              </a:lnSpc>
            </a:pPr>
            <a:r>
              <a:rPr sz="2200" dirty="0" smtClean="0">
                <a:latin typeface="Times New Roman"/>
                <a:cs typeface="Times New Roman"/>
              </a:rPr>
              <a:t>]</a:t>
            </a:r>
            <a:endParaRPr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34883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CSV</a:t>
            </a: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数据的表示与读写</a:t>
            </a:r>
            <a:endParaRPr lang="zh-CN" sz="2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68911" y="6172200"/>
            <a:ext cx="15711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7_</a:t>
            </a:r>
            <a:r>
              <a:rPr lang="zh-CN" altLang="en-US" dirty="0" smtClean="0">
                <a:solidFill>
                  <a:srgbClr val="C00000"/>
                </a:solidFill>
              </a:rPr>
              <a:t>cs</a:t>
            </a:r>
            <a:r>
              <a:rPr lang="en-US" altLang="zh-CN" dirty="0" smtClean="0">
                <a:solidFill>
                  <a:srgbClr val="C00000"/>
                </a:solidFill>
              </a:rPr>
              <a:t>v</a:t>
            </a:r>
            <a:r>
              <a:rPr lang="zh-CN" altLang="en-US" dirty="0" smtClean="0">
                <a:solidFill>
                  <a:srgbClr val="C00000"/>
                </a:solidFill>
              </a:rPr>
              <a:t>_</a:t>
            </a:r>
            <a:r>
              <a:rPr lang="zh-CN" altLang="en-US" dirty="0">
                <a:solidFill>
                  <a:srgbClr val="C00000"/>
                </a:solidFill>
              </a:rPr>
              <a:t>r.py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5024456"/>
            <a:ext cx="8714961" cy="53957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105400" y="2362200"/>
            <a:ext cx="3657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从</a:t>
            </a:r>
            <a:r>
              <a:rPr lang="en-US" altLang="zh-CN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CSV</a:t>
            </a:r>
            <a:r>
              <a:rPr lang="zh-CN" altLang="en-US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文件中获得内容时，每行 最后一个元素后面包含了一个换行符（</a:t>
            </a:r>
            <a:r>
              <a:rPr lang="en-US" altLang="zh-CN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"\n"</a:t>
            </a:r>
            <a:r>
              <a:rPr lang="zh-CN" altLang="en-US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33556" y="3352800"/>
            <a:ext cx="34008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使用字符 串的</a:t>
            </a:r>
            <a:r>
              <a:rPr lang="en-US" altLang="zh-CN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replace()</a:t>
            </a:r>
            <a:r>
              <a:rPr lang="zh-CN" altLang="en-US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方法将其去掉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5562600"/>
            <a:ext cx="7869634" cy="381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524000"/>
            <a:ext cx="4534618" cy="2895600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28600" y="1143000"/>
            <a:ext cx="3124200" cy="29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#导入CSV格式数据到列表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762000" y="2514600"/>
            <a:ext cx="3733800" cy="457200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1196975" marR="0" indent="-282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0916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</a:rPr>
              <a:t>CSV</a:t>
            </a: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数据的表示与读写</a:t>
            </a:r>
            <a:endParaRPr lang="zh-CN" sz="2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76" y="1143000"/>
            <a:ext cx="6781800" cy="524214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781800" y="6172200"/>
            <a:ext cx="20603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7_csv2D_w.py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066800"/>
            <a:ext cx="2987458" cy="1371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895600"/>
            <a:ext cx="3028949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361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讲（</a:t>
            </a:r>
            <a:r>
              <a:rPr lang="en-US" altLang="zh-CN" dirty="0" smtClean="0"/>
              <a:t>5</a:t>
            </a:r>
            <a:r>
              <a:rPr lang="zh-CN" altLang="en-US" dirty="0" smtClean="0">
                <a:ea typeface="宋体" panose="02010600030101010101" pitchFamily="2" charset="-122"/>
              </a:rPr>
              <a:t>）异常处理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18BB4-D321-4424-A622-B27A36F7E38E}" type="slidenum">
              <a:rPr lang="en-US" altLang="zh-CN" smtClean="0"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19943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60"/>
              </a:lnSpc>
            </a:pPr>
            <a:r>
              <a:rPr sz="4000" spc="-30" dirty="0" err="1" smtClean="0"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异常处</a:t>
            </a:r>
            <a:r>
              <a:rPr sz="4000" spc="-40" dirty="0" err="1" smtClean="0"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理</a:t>
            </a:r>
            <a:r>
              <a:rPr sz="4000" b="1" spc="-15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:</a:t>
            </a:r>
            <a:r>
              <a:rPr lang="zh-CN" sz="4000" b="1" spc="-15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程序异常怎么办？</a:t>
            </a:r>
          </a:p>
        </p:txBody>
      </p:sp>
      <p:sp>
        <p:nvSpPr>
          <p:cNvPr id="5" name="object 5"/>
          <p:cNvSpPr/>
          <p:nvPr/>
        </p:nvSpPr>
        <p:spPr>
          <a:xfrm>
            <a:off x="1469445" y="1969135"/>
            <a:ext cx="5387340" cy="112395"/>
          </a:xfrm>
          <a:custGeom>
            <a:avLst/>
            <a:gdLst/>
            <a:ahLst/>
            <a:cxnLst/>
            <a:rect l="l" t="t" r="r" b="b"/>
            <a:pathLst>
              <a:path w="4986401" h="85725">
                <a:moveTo>
                  <a:pt x="0" y="85725"/>
                </a:moveTo>
                <a:lnTo>
                  <a:pt x="4986401" y="85725"/>
                </a:lnTo>
                <a:lnTo>
                  <a:pt x="4986401" y="0"/>
                </a:lnTo>
                <a:lnTo>
                  <a:pt x="0" y="0"/>
                </a:lnTo>
                <a:lnTo>
                  <a:pt x="0" y="857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9445" y="2054860"/>
            <a:ext cx="5387340" cy="633095"/>
          </a:xfrm>
          <a:custGeom>
            <a:avLst/>
            <a:gdLst/>
            <a:ahLst/>
            <a:cxnLst/>
            <a:rect l="l" t="t" r="r" b="b"/>
            <a:pathLst>
              <a:path w="4986401" h="482600">
                <a:moveTo>
                  <a:pt x="0" y="482600"/>
                </a:moveTo>
                <a:lnTo>
                  <a:pt x="4986401" y="482600"/>
                </a:lnTo>
                <a:lnTo>
                  <a:pt x="4986401" y="0"/>
                </a:lnTo>
                <a:lnTo>
                  <a:pt x="0" y="0"/>
                </a:lnTo>
                <a:lnTo>
                  <a:pt x="0" y="482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69445" y="2537460"/>
            <a:ext cx="5387340" cy="149860"/>
          </a:xfrm>
          <a:custGeom>
            <a:avLst/>
            <a:gdLst/>
            <a:ahLst/>
            <a:cxnLst/>
            <a:rect l="l" t="t" r="r" b="b"/>
            <a:pathLst>
              <a:path w="4986401" h="114300">
                <a:moveTo>
                  <a:pt x="0" y="114300"/>
                </a:moveTo>
                <a:lnTo>
                  <a:pt x="4986401" y="114300"/>
                </a:lnTo>
                <a:lnTo>
                  <a:pt x="4986401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1560" y="1380490"/>
            <a:ext cx="3320415" cy="479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875"/>
              </a:lnSpc>
            </a:pPr>
            <a:r>
              <a:rPr sz="2400" dirty="0" smtClean="0">
                <a:latin typeface="Microsoft JhengHei" panose="020B0604030504040204" charset="-120"/>
                <a:cs typeface="Microsoft JhengHei" panose="020B0604030504040204" charset="-120"/>
              </a:rPr>
              <a:t>观察下面这段小程序：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6465" y="3178810"/>
            <a:ext cx="353822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>
                <a:latin typeface="Microsoft JhengHei" panose="020B0604030504040204" charset="-120"/>
                <a:cs typeface="Microsoft JhengHei" panose="020B0604030504040204" charset="-120"/>
              </a:rPr>
              <a:t>当用户输入的不是数字呢？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30" y="1884045"/>
            <a:ext cx="5697855" cy="109982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10" y="3897630"/>
            <a:ext cx="6663690" cy="18275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52310" y="6115050"/>
            <a:ext cx="16052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sz="2800" b="1" spc="-15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  <a:sym typeface="+mn-ea"/>
              </a:rPr>
              <a:t>怎么办？</a:t>
            </a:r>
            <a:endParaRPr lang="zh-CN" altLang="en-US" sz="2800" b="1" spc="-15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31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60"/>
              </a:lnSpc>
            </a:pPr>
            <a:r>
              <a:rPr sz="4000" spc="-30" dirty="0" err="1" smtClean="0"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异常处</a:t>
            </a:r>
            <a:r>
              <a:rPr sz="4000" spc="-40" dirty="0" err="1" smtClean="0"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理</a:t>
            </a:r>
            <a:r>
              <a:rPr sz="4000" b="1" spc="-15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:</a:t>
            </a:r>
            <a:r>
              <a:rPr sz="4000" b="1" spc="2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 </a:t>
            </a:r>
            <a:r>
              <a:rPr sz="4000" b="1" spc="-15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try</a:t>
            </a:r>
            <a:r>
              <a:rPr sz="4000" b="1" spc="-2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-exc</a:t>
            </a:r>
            <a:r>
              <a:rPr sz="4000" b="1" spc="-4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e</a:t>
            </a:r>
            <a:r>
              <a:rPr sz="4000" b="1" spc="-25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p</a:t>
            </a:r>
            <a:r>
              <a:rPr sz="4000" b="1" spc="-2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t</a:t>
            </a:r>
            <a:r>
              <a:rPr sz="4000" spc="-35" dirty="0" smtClean="0"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语句</a:t>
            </a:r>
            <a:endParaRPr sz="4000" dirty="0"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6191" y="1641507"/>
            <a:ext cx="4986401" cy="85725"/>
          </a:xfrm>
          <a:custGeom>
            <a:avLst/>
            <a:gdLst/>
            <a:ahLst/>
            <a:cxnLst/>
            <a:rect l="l" t="t" r="r" b="b"/>
            <a:pathLst>
              <a:path w="4986401" h="85725">
                <a:moveTo>
                  <a:pt x="0" y="85725"/>
                </a:moveTo>
                <a:lnTo>
                  <a:pt x="4986401" y="85725"/>
                </a:lnTo>
                <a:lnTo>
                  <a:pt x="4986401" y="0"/>
                </a:lnTo>
                <a:lnTo>
                  <a:pt x="0" y="0"/>
                </a:lnTo>
                <a:lnTo>
                  <a:pt x="0" y="857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6191" y="1727232"/>
            <a:ext cx="4986401" cy="482600"/>
          </a:xfrm>
          <a:custGeom>
            <a:avLst/>
            <a:gdLst/>
            <a:ahLst/>
            <a:cxnLst/>
            <a:rect l="l" t="t" r="r" b="b"/>
            <a:pathLst>
              <a:path w="4986401" h="482600">
                <a:moveTo>
                  <a:pt x="0" y="482600"/>
                </a:moveTo>
                <a:lnTo>
                  <a:pt x="4986401" y="482600"/>
                </a:lnTo>
                <a:lnTo>
                  <a:pt x="4986401" y="0"/>
                </a:lnTo>
                <a:lnTo>
                  <a:pt x="0" y="0"/>
                </a:lnTo>
                <a:lnTo>
                  <a:pt x="0" y="482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06191" y="2209832"/>
            <a:ext cx="4986401" cy="114300"/>
          </a:xfrm>
          <a:custGeom>
            <a:avLst/>
            <a:gdLst/>
            <a:ahLst/>
            <a:cxnLst/>
            <a:rect l="l" t="t" r="r" b="b"/>
            <a:pathLst>
              <a:path w="4986401" h="114300">
                <a:moveTo>
                  <a:pt x="0" y="114300"/>
                </a:moveTo>
                <a:lnTo>
                  <a:pt x="4986401" y="114300"/>
                </a:lnTo>
                <a:lnTo>
                  <a:pt x="4986401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048000"/>
            <a:ext cx="5333365" cy="184721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5257800"/>
            <a:ext cx="3733800" cy="8593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295400"/>
            <a:ext cx="3355031" cy="158253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781800" y="6019800"/>
            <a:ext cx="22567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4_test_try_1.py</a:t>
            </a:r>
          </a:p>
        </p:txBody>
      </p:sp>
    </p:spTree>
    <p:extLst>
      <p:ext uri="{BB962C8B-B14F-4D97-AF65-F5344CB8AC3E}">
        <p14:creationId xmlns:p14="http://schemas.microsoft.com/office/powerpoint/2010/main" val="259099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660"/>
              </a:lnSpc>
            </a:pPr>
            <a:r>
              <a:rPr lang="en-US" b="0" spc="-30" dirty="0" smtClean="0"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  <a:sym typeface="+mn-ea"/>
              </a:rPr>
              <a:t> </a:t>
            </a:r>
            <a:r>
              <a:rPr sz="4000" b="0" spc="-30" dirty="0" smtClean="0"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异常的高级用法</a:t>
            </a:r>
            <a:endParaRPr sz="4000" b="0" dirty="0"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19" y="1052736"/>
            <a:ext cx="5081167" cy="287932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49796" y="4004072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&gt;&gt;&gt;</a:t>
            </a:r>
          </a:p>
          <a:p>
            <a:r>
              <a:rPr lang="zh-CN" altLang="en-US" dirty="0"/>
              <a:t>请输入一个整数: NO</a:t>
            </a:r>
          </a:p>
          <a:p>
            <a:r>
              <a:rPr lang="zh-CN" altLang="en-US" dirty="0"/>
              <a:t>输入错误，请输入一个整数!</a:t>
            </a:r>
          </a:p>
          <a:p>
            <a:r>
              <a:rPr lang="zh-CN" altLang="en-US" dirty="0"/>
              <a:t>&gt;&gt;&gt;</a:t>
            </a:r>
          </a:p>
          <a:p>
            <a:r>
              <a:rPr lang="zh-CN" altLang="en-US" dirty="0"/>
              <a:t>请输入一个整数: 100</a:t>
            </a:r>
          </a:p>
          <a:p>
            <a:r>
              <a:rPr lang="zh-CN" altLang="en-US" dirty="0"/>
              <a:t>其他错误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1124744"/>
            <a:ext cx="3637112" cy="366965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444208" y="5532084"/>
            <a:ext cx="22567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4_test_try</a:t>
            </a:r>
            <a:r>
              <a:rPr lang="zh-CN" altLang="en-US" dirty="0" smtClean="0">
                <a:solidFill>
                  <a:srgbClr val="C00000"/>
                </a:solidFill>
              </a:rPr>
              <a:t>_</a:t>
            </a:r>
            <a:r>
              <a:rPr lang="en-US" altLang="zh-CN" dirty="0" smtClean="0">
                <a:solidFill>
                  <a:srgbClr val="C00000"/>
                </a:solidFill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</a:rPr>
              <a:t>.</a:t>
            </a:r>
            <a:r>
              <a:rPr lang="zh-CN" altLang="en-US" dirty="0">
                <a:solidFill>
                  <a:srgbClr val="C00000"/>
                </a:solidFill>
              </a:rPr>
              <a:t>py</a:t>
            </a:r>
          </a:p>
        </p:txBody>
      </p:sp>
    </p:spTree>
    <p:extLst>
      <p:ext uri="{BB962C8B-B14F-4D97-AF65-F5344CB8AC3E}">
        <p14:creationId xmlns:p14="http://schemas.microsoft.com/office/powerpoint/2010/main" val="413256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" y="202692"/>
            <a:ext cx="1359408" cy="1363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660"/>
              </a:lnSpc>
            </a:pPr>
            <a:r>
              <a:rPr sz="4000" b="0" spc="-30" dirty="0" err="1" smtClean="0"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异常的高级用法</a:t>
            </a:r>
            <a:endParaRPr sz="4000" b="0" dirty="0"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53" y="1412776"/>
            <a:ext cx="4817518" cy="2952328"/>
          </a:xfrm>
          <a:prstGeom prst="rect">
            <a:avLst/>
          </a:prstGeom>
        </p:spPr>
      </p:pic>
      <p:sp>
        <p:nvSpPr>
          <p:cNvPr id="8" name="object 4"/>
          <p:cNvSpPr txBox="1"/>
          <p:nvPr/>
        </p:nvSpPr>
        <p:spPr>
          <a:xfrm>
            <a:off x="395536" y="1124744"/>
            <a:ext cx="3766185" cy="317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latin typeface="Microsoft JhengHei" panose="020B0604030504040204" charset="-120"/>
                <a:cs typeface="Microsoft JhengHei" panose="020B0604030504040204" charset="-120"/>
              </a:rPr>
              <a:t>采用</a:t>
            </a:r>
            <a:r>
              <a:rPr sz="2000" spc="5" dirty="0" smtClean="0">
                <a:latin typeface="Arial" panose="020B0604020202020204"/>
                <a:cs typeface="Arial" panose="020B0604020202020204"/>
              </a:rPr>
              <a:t>else</a:t>
            </a:r>
            <a:r>
              <a:rPr sz="2000" spc="0" dirty="0" smtClean="0">
                <a:latin typeface="Microsoft JhengHei" panose="020B0604030504040204" charset="-120"/>
                <a:cs typeface="Microsoft JhengHei" panose="020B0604030504040204" charset="-120"/>
              </a:rPr>
              <a:t>和</a:t>
            </a:r>
            <a:r>
              <a:rPr sz="2000" spc="70" dirty="0" smtClean="0">
                <a:latin typeface="Arial" panose="020B0604020202020204"/>
                <a:cs typeface="Arial" panose="020B0604020202020204"/>
              </a:rPr>
              <a:t>fin</a:t>
            </a:r>
            <a:r>
              <a:rPr sz="2000" spc="100" dirty="0" smtClean="0">
                <a:latin typeface="Arial" panose="020B0604020202020204"/>
                <a:cs typeface="Arial" panose="020B0604020202020204"/>
              </a:rPr>
              <a:t>a</a:t>
            </a:r>
            <a:r>
              <a:rPr sz="2000" spc="85" dirty="0" smtClean="0">
                <a:latin typeface="Arial" panose="020B0604020202020204"/>
                <a:cs typeface="Arial" panose="020B0604020202020204"/>
              </a:rPr>
              <a:t>l</a:t>
            </a:r>
            <a:r>
              <a:rPr sz="2000" spc="70" dirty="0" smtClean="0">
                <a:latin typeface="Arial" panose="020B0604020202020204"/>
                <a:cs typeface="Arial" panose="020B0604020202020204"/>
              </a:rPr>
              <a:t>l</a:t>
            </a:r>
            <a:r>
              <a:rPr sz="2000" spc="55" dirty="0" smtClean="0">
                <a:latin typeface="Arial" panose="020B0604020202020204"/>
                <a:cs typeface="Arial" panose="020B0604020202020204"/>
              </a:rPr>
              <a:t>y</a:t>
            </a:r>
            <a:r>
              <a:rPr sz="2000" spc="0" dirty="0" smtClean="0">
                <a:latin typeface="Microsoft JhengHei" panose="020B0604030504040204" charset="-120"/>
                <a:cs typeface="Microsoft JhengHei" panose="020B0604030504040204" charset="-120"/>
              </a:rPr>
              <a:t>修改代码如下：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0" name="object 22"/>
          <p:cNvSpPr txBox="1"/>
          <p:nvPr/>
        </p:nvSpPr>
        <p:spPr>
          <a:xfrm>
            <a:off x="395536" y="4365104"/>
            <a:ext cx="4248472" cy="22322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 smtClean="0">
                <a:latin typeface="Courier New" panose="02070309020205020404"/>
                <a:cs typeface="Courier New" panose="02070309020205020404"/>
              </a:rPr>
              <a:t>&gt;&gt;&gt;</a:t>
            </a:r>
            <a:r>
              <a:rPr sz="1600" dirty="0" err="1" smtClean="0">
                <a:latin typeface="Adobe 黑体 Std R"/>
                <a:cs typeface="Adobe 黑体 Std R"/>
              </a:rPr>
              <a:t>请输入一个整数</a:t>
            </a:r>
            <a:r>
              <a:rPr sz="1600" dirty="0" smtClean="0"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40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0" dirty="0" smtClean="0">
                <a:latin typeface="Courier New" panose="02070309020205020404"/>
                <a:cs typeface="Courier New" panose="02070309020205020404"/>
              </a:rPr>
              <a:t>5</a:t>
            </a:r>
            <a:endParaRPr sz="16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dirty="0" smtClean="0">
                <a:latin typeface="Courier New" panose="02070309020205020404"/>
                <a:cs typeface="Courier New" panose="02070309020205020404"/>
              </a:rPr>
              <a:t>F</a:t>
            </a:r>
            <a:endParaRPr sz="1600" dirty="0">
              <a:latin typeface="Courier New" panose="02070309020205020404"/>
              <a:cs typeface="Courier New" panose="02070309020205020404"/>
            </a:endParaRPr>
          </a:p>
          <a:p>
            <a:pPr marL="12700" marR="12700">
              <a:lnSpc>
                <a:spcPct val="119000"/>
              </a:lnSpc>
            </a:pPr>
            <a:r>
              <a:rPr sz="1600" dirty="0" err="1" smtClean="0">
                <a:latin typeface="Adobe 黑体 Std R"/>
                <a:cs typeface="Adobe 黑体 Std R"/>
              </a:rPr>
              <a:t>没有发生异常</a:t>
            </a:r>
            <a:r>
              <a:rPr sz="1600" dirty="0" smtClean="0">
                <a:latin typeface="Adobe 黑体 Std R"/>
                <a:cs typeface="Adobe 黑体 Std R"/>
              </a:rPr>
              <a:t> </a:t>
            </a:r>
            <a:endParaRPr lang="en-US" sz="1600" dirty="0" smtClean="0">
              <a:latin typeface="Adobe 黑体 Std R"/>
              <a:cs typeface="Adobe 黑体 Std R"/>
            </a:endParaRPr>
          </a:p>
          <a:p>
            <a:pPr marL="12700" marR="12700">
              <a:lnSpc>
                <a:spcPct val="119000"/>
              </a:lnSpc>
            </a:pPr>
            <a:r>
              <a:rPr sz="1600" dirty="0" err="1" smtClean="0">
                <a:latin typeface="Adobe 黑体 Std R"/>
                <a:cs typeface="Adobe 黑体 Std R"/>
              </a:rPr>
              <a:t>程序执行完毕，不知道</a:t>
            </a:r>
            <a:r>
              <a:rPr sz="1600" spc="-15" dirty="0" err="1" smtClean="0">
                <a:latin typeface="Adobe 黑体 Std R"/>
                <a:cs typeface="Adobe 黑体 Std R"/>
              </a:rPr>
              <a:t>是</a:t>
            </a:r>
            <a:r>
              <a:rPr sz="1600" spc="0" dirty="0" err="1" smtClean="0">
                <a:latin typeface="Adobe 黑体 Std R"/>
                <a:cs typeface="Adobe 黑体 Std R"/>
              </a:rPr>
              <a:t>否发</a:t>
            </a:r>
            <a:r>
              <a:rPr sz="1600" spc="-15" dirty="0" err="1" smtClean="0">
                <a:latin typeface="Adobe 黑体 Std R"/>
                <a:cs typeface="Adobe 黑体 Std R"/>
              </a:rPr>
              <a:t>生</a:t>
            </a:r>
            <a:r>
              <a:rPr sz="1600" spc="0" dirty="0" err="1" smtClean="0">
                <a:latin typeface="Adobe 黑体 Std R"/>
                <a:cs typeface="Adobe 黑体 Std R"/>
              </a:rPr>
              <a:t>了异常</a:t>
            </a:r>
            <a:endParaRPr sz="1600" dirty="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b="1" spc="-5" dirty="0" smtClean="0">
                <a:latin typeface="Courier New" panose="02070309020205020404"/>
                <a:cs typeface="Courier New" panose="02070309020205020404"/>
              </a:rPr>
              <a:t>&gt;&gt;&gt;</a:t>
            </a:r>
            <a:r>
              <a:rPr sz="1600" dirty="0" err="1" smtClean="0">
                <a:latin typeface="Adobe 黑体 Std R"/>
                <a:cs typeface="Adobe 黑体 Std R"/>
              </a:rPr>
              <a:t>请输入一个整数</a:t>
            </a:r>
            <a:r>
              <a:rPr sz="1600" dirty="0" smtClean="0"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40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 smtClean="0">
                <a:latin typeface="Courier New" panose="02070309020205020404"/>
                <a:cs typeface="Courier New" panose="02070309020205020404"/>
              </a:rPr>
              <a:t>NO </a:t>
            </a:r>
            <a:endParaRPr lang="en-US" sz="1600" b="1" spc="-5" dirty="0" smtClean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spc="0" dirty="0" err="1" smtClean="0">
                <a:latin typeface="Adobe 黑体 Std R"/>
                <a:cs typeface="Adobe 黑体 Std R"/>
              </a:rPr>
              <a:t>输入错误，请输入一个</a:t>
            </a:r>
            <a:r>
              <a:rPr sz="1600" spc="-15" dirty="0" err="1" smtClean="0">
                <a:latin typeface="Adobe 黑体 Std R"/>
                <a:cs typeface="Adobe 黑体 Std R"/>
              </a:rPr>
              <a:t>整</a:t>
            </a:r>
            <a:r>
              <a:rPr sz="1600" spc="0" dirty="0" err="1" smtClean="0">
                <a:latin typeface="Adobe 黑体 Std R"/>
                <a:cs typeface="Adobe 黑体 Std R"/>
              </a:rPr>
              <a:t>数</a:t>
            </a:r>
            <a:r>
              <a:rPr sz="1600" spc="0" dirty="0" smtClean="0">
                <a:latin typeface="Courier New" panose="02070309020205020404"/>
                <a:cs typeface="Courier New" panose="02070309020205020404"/>
              </a:rPr>
              <a:t>! </a:t>
            </a:r>
            <a:endParaRPr lang="en-US" sz="1600" spc="0" dirty="0" smtClean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spc="0" dirty="0" err="1" smtClean="0">
                <a:latin typeface="Adobe 黑体 Std R"/>
                <a:cs typeface="Adobe 黑体 Std R"/>
              </a:rPr>
              <a:t>程序执行完毕，不知道</a:t>
            </a:r>
            <a:r>
              <a:rPr sz="1600" spc="-15" dirty="0" err="1" smtClean="0">
                <a:latin typeface="Adobe 黑体 Std R"/>
                <a:cs typeface="Adobe 黑体 Std R"/>
              </a:rPr>
              <a:t>是</a:t>
            </a:r>
            <a:r>
              <a:rPr sz="1600" spc="0" dirty="0" err="1" smtClean="0">
                <a:latin typeface="Adobe 黑体 Std R"/>
                <a:cs typeface="Adobe 黑体 Std R"/>
              </a:rPr>
              <a:t>否发</a:t>
            </a:r>
            <a:r>
              <a:rPr sz="1600" spc="-15" dirty="0" err="1" smtClean="0">
                <a:latin typeface="Adobe 黑体 Std R"/>
                <a:cs typeface="Adobe 黑体 Std R"/>
              </a:rPr>
              <a:t>生</a:t>
            </a:r>
            <a:r>
              <a:rPr sz="1600" spc="0" dirty="0" err="1" smtClean="0">
                <a:latin typeface="Adobe 黑体 Std R"/>
                <a:cs typeface="Adobe 黑体 Std R"/>
              </a:rPr>
              <a:t>了异常</a:t>
            </a:r>
            <a:endParaRPr sz="1600" dirty="0">
              <a:latin typeface="Adobe 黑体 Std R"/>
              <a:cs typeface="Adobe 黑体 Std R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471" y="1124744"/>
            <a:ext cx="3531985" cy="36037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228184" y="5281173"/>
            <a:ext cx="22567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4_test_try</a:t>
            </a:r>
            <a:r>
              <a:rPr lang="zh-CN" altLang="en-US" dirty="0" smtClean="0">
                <a:solidFill>
                  <a:srgbClr val="C00000"/>
                </a:solidFill>
              </a:rPr>
              <a:t>_</a:t>
            </a:r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 smtClean="0">
                <a:solidFill>
                  <a:srgbClr val="C00000"/>
                </a:solidFill>
              </a:rPr>
              <a:t>.</a:t>
            </a:r>
            <a:r>
              <a:rPr lang="zh-CN" altLang="en-US" dirty="0">
                <a:solidFill>
                  <a:srgbClr val="C00000"/>
                </a:solidFill>
              </a:rPr>
              <a:t>py</a:t>
            </a:r>
          </a:p>
        </p:txBody>
      </p:sp>
    </p:spTree>
    <p:extLst>
      <p:ext uri="{BB962C8B-B14F-4D97-AF65-F5344CB8AC3E}">
        <p14:creationId xmlns:p14="http://schemas.microsoft.com/office/powerpoint/2010/main" val="204433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488" cy="838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>
                <a:latin typeface="Microsoft JhengHei"/>
                <a:cs typeface="Microsoft JhengHei"/>
              </a:rPr>
              <a:t>杨辉三角</a:t>
            </a:r>
            <a:endParaRPr sz="4000" dirty="0">
              <a:latin typeface="Microsoft JhengHei"/>
              <a:cs typeface="Microsoft JhengHe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20330" y="5885725"/>
            <a:ext cx="3077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5_yanghui_triangle.py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19200"/>
            <a:ext cx="877388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220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讲（</a:t>
            </a:r>
            <a:r>
              <a:rPr lang="en-US" altLang="zh-CN" dirty="0" smtClean="0"/>
              <a:t>6</a:t>
            </a:r>
            <a:r>
              <a:rPr lang="zh-CN" altLang="en-US" dirty="0" smtClean="0">
                <a:ea typeface="宋体" panose="02010600030101010101" pitchFamily="2" charset="-122"/>
              </a:rPr>
              <a:t>）基本图像处理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18BB4-D321-4424-A622-B27A36F7E38E}" type="slidenum">
              <a:rPr lang="en-US" altLang="zh-CN" smtClean="0"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69262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图像的缩放与旋转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688537"/>
            <a:ext cx="1219200" cy="809625"/>
          </a:xfrm>
          <a:prstGeom prst="rect">
            <a:avLst/>
          </a:prstGeom>
        </p:spPr>
      </p:pic>
      <p:sp>
        <p:nvSpPr>
          <p:cNvPr id="10" name="object 13"/>
          <p:cNvSpPr/>
          <p:nvPr/>
        </p:nvSpPr>
        <p:spPr>
          <a:xfrm>
            <a:off x="228600" y="1142997"/>
            <a:ext cx="3017893" cy="19007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543698" y="6112438"/>
            <a:ext cx="1559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8_scale.py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599" y="3276600"/>
            <a:ext cx="4356101" cy="2133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227" y="1142997"/>
            <a:ext cx="3008024" cy="184677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9144" y="3423855"/>
            <a:ext cx="4336473" cy="15240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921355" y="6096000"/>
            <a:ext cx="16892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8</a:t>
            </a:r>
            <a:r>
              <a:rPr lang="zh-CN" altLang="en-US" dirty="0" smtClean="0">
                <a:solidFill>
                  <a:srgbClr val="C00000"/>
                </a:solidFill>
              </a:rPr>
              <a:t>_</a:t>
            </a:r>
            <a:r>
              <a:rPr lang="en-US" altLang="zh-CN" dirty="0" smtClean="0">
                <a:solidFill>
                  <a:srgbClr val="C00000"/>
                </a:solidFill>
              </a:rPr>
              <a:t>rotate</a:t>
            </a:r>
            <a:r>
              <a:rPr lang="zh-CN" altLang="en-US" dirty="0" smtClean="0">
                <a:solidFill>
                  <a:srgbClr val="C00000"/>
                </a:solidFill>
              </a:rPr>
              <a:t>.</a:t>
            </a:r>
            <a:r>
              <a:rPr lang="zh-CN" altLang="en-US" dirty="0">
                <a:solidFill>
                  <a:srgbClr val="C00000"/>
                </a:solidFill>
              </a:rPr>
              <a:t>py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84" y="5486400"/>
            <a:ext cx="3416230" cy="549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4292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图像改变颜色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244299"/>
            <a:ext cx="4058433" cy="20046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4823328" y="1093729"/>
            <a:ext cx="3593592" cy="21625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13"/>
          <p:cNvSpPr/>
          <p:nvPr/>
        </p:nvSpPr>
        <p:spPr>
          <a:xfrm>
            <a:off x="304800" y="1093729"/>
            <a:ext cx="3425911" cy="20183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6096000" y="3429000"/>
            <a:ext cx="25907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8_change_color.py</a:t>
            </a:r>
          </a:p>
        </p:txBody>
      </p:sp>
    </p:spTree>
    <p:extLst>
      <p:ext uri="{BB962C8B-B14F-4D97-AF65-F5344CB8AC3E}">
        <p14:creationId xmlns:p14="http://schemas.microsoft.com/office/powerpoint/2010/main" val="2205344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图像改变颜色</a:t>
            </a:r>
          </a:p>
        </p:txBody>
      </p:sp>
      <p:sp>
        <p:nvSpPr>
          <p:cNvPr id="9" name="object 13"/>
          <p:cNvSpPr/>
          <p:nvPr/>
        </p:nvSpPr>
        <p:spPr>
          <a:xfrm>
            <a:off x="304800" y="1066800"/>
            <a:ext cx="3425911" cy="20183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037657"/>
            <a:ext cx="3505200" cy="21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00400"/>
            <a:ext cx="8446166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6390526" y="3390307"/>
            <a:ext cx="25907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8_change_color.py</a:t>
            </a:r>
          </a:p>
        </p:txBody>
      </p:sp>
      <p:pic>
        <p:nvPicPr>
          <p:cNvPr id="8" name="Picture 2" descr="C:\Users\xiaofeng\Documents\Tencent Files\2038048744\Image\C2C\@RVQMFDPT33J_H7IY$$0WO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943600"/>
            <a:ext cx="6983103" cy="68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8586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图像的过滤与增强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77" y="1062423"/>
            <a:ext cx="3650456" cy="2425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77" y="3720925"/>
            <a:ext cx="4098472" cy="196726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07152" y="5956180"/>
            <a:ext cx="18581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8_contour.py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04" y="1122519"/>
            <a:ext cx="3619119" cy="240470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1157" y="3751817"/>
            <a:ext cx="4906859" cy="220096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934200" y="6000439"/>
            <a:ext cx="19938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8</a:t>
            </a:r>
            <a:r>
              <a:rPr lang="zh-CN" altLang="en-US" dirty="0" smtClean="0">
                <a:solidFill>
                  <a:srgbClr val="C00000"/>
                </a:solidFill>
              </a:rPr>
              <a:t>_</a:t>
            </a:r>
            <a:r>
              <a:rPr lang="en-US" altLang="zh-CN" dirty="0" smtClean="0">
                <a:solidFill>
                  <a:srgbClr val="C00000"/>
                </a:solidFill>
              </a:rPr>
              <a:t>enhance</a:t>
            </a:r>
            <a:r>
              <a:rPr lang="zh-CN" altLang="en-US" dirty="0" smtClean="0">
                <a:solidFill>
                  <a:srgbClr val="C00000"/>
                </a:solidFill>
              </a:rPr>
              <a:t>.</a:t>
            </a:r>
            <a:r>
              <a:rPr lang="zh-CN" altLang="en-US" dirty="0">
                <a:solidFill>
                  <a:srgbClr val="C00000"/>
                </a:solidFill>
              </a:rPr>
              <a:t>py</a:t>
            </a:r>
          </a:p>
        </p:txBody>
      </p:sp>
    </p:spTree>
    <p:extLst>
      <p:ext uri="{BB962C8B-B14F-4D97-AF65-F5344CB8AC3E}">
        <p14:creationId xmlns:p14="http://schemas.microsoft.com/office/powerpoint/2010/main" val="33191504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图像的边缘检测</a:t>
            </a:r>
          </a:p>
        </p:txBody>
      </p:sp>
      <p:sp>
        <p:nvSpPr>
          <p:cNvPr id="13" name="矩形 12"/>
          <p:cNvSpPr/>
          <p:nvPr/>
        </p:nvSpPr>
        <p:spPr>
          <a:xfrm>
            <a:off x="7086600" y="6248400"/>
            <a:ext cx="1692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8</a:t>
            </a:r>
            <a:r>
              <a:rPr lang="en-US" altLang="zh-CN" dirty="0" smtClean="0">
                <a:solidFill>
                  <a:srgbClr val="C00000"/>
                </a:solidFill>
              </a:rPr>
              <a:t>_</a:t>
            </a:r>
            <a:r>
              <a:rPr lang="en-US" altLang="zh-CN" dirty="0" err="1" smtClean="0">
                <a:solidFill>
                  <a:srgbClr val="C00000"/>
                </a:solidFill>
              </a:rPr>
              <a:t>subfig</a:t>
            </a:r>
            <a:r>
              <a:rPr lang="zh-CN" altLang="en-US" dirty="0" smtClean="0">
                <a:solidFill>
                  <a:srgbClr val="C00000"/>
                </a:solidFill>
              </a:rPr>
              <a:t>.</a:t>
            </a:r>
            <a:r>
              <a:rPr lang="zh-CN" altLang="en-US" dirty="0">
                <a:solidFill>
                  <a:srgbClr val="C00000"/>
                </a:solidFill>
              </a:rPr>
              <a:t>py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43000"/>
            <a:ext cx="2943679" cy="4495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1219200"/>
            <a:ext cx="5766919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1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序列</a:t>
            </a:r>
            <a:r>
              <a:rPr lang="zh-CN" altLang="en-US" dirty="0" smtClean="0">
                <a:ea typeface="宋体" panose="02010600030101010101" pitchFamily="2" charset="-122"/>
              </a:rPr>
              <a:t>图像处理</a:t>
            </a:r>
          </a:p>
        </p:txBody>
      </p:sp>
      <p:sp>
        <p:nvSpPr>
          <p:cNvPr id="3" name="矩形 2"/>
          <p:cNvSpPr/>
          <p:nvPr/>
        </p:nvSpPr>
        <p:spPr>
          <a:xfrm>
            <a:off x="6858000" y="5791200"/>
            <a:ext cx="16058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8_serial.py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95400"/>
            <a:ext cx="761103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911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PIL</a:t>
            </a:r>
            <a:r>
              <a:rPr lang="zh-CN" altLang="en-US" dirty="0" smtClean="0">
                <a:ea typeface="宋体" panose="02010600030101010101" pitchFamily="2" charset="-122"/>
              </a:rPr>
              <a:t>库的安装</a:t>
            </a:r>
          </a:p>
        </p:txBody>
      </p:sp>
      <p:sp>
        <p:nvSpPr>
          <p:cNvPr id="4" name="矩形 3"/>
          <p:cNvSpPr/>
          <p:nvPr/>
        </p:nvSpPr>
        <p:spPr>
          <a:xfrm>
            <a:off x="251520" y="1168310"/>
            <a:ext cx="7632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PIL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语言的第三方基础图像处理库（库名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en-US" altLang="zh-CN" dirty="0" smtClean="0">
                <a:solidFill>
                  <a:srgbClr val="C00000"/>
                </a:solidFill>
              </a:rPr>
              <a:t>pillow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0" name="object 12"/>
          <p:cNvSpPr/>
          <p:nvPr/>
        </p:nvSpPr>
        <p:spPr>
          <a:xfrm>
            <a:off x="6113452" y="1941144"/>
            <a:ext cx="0" cy="363537"/>
          </a:xfrm>
          <a:custGeom>
            <a:avLst/>
            <a:gdLst/>
            <a:ahLst/>
            <a:cxnLst/>
            <a:rect l="l" t="t" r="r" b="b"/>
            <a:pathLst>
              <a:path h="363537">
                <a:moveTo>
                  <a:pt x="0" y="0"/>
                </a:moveTo>
                <a:lnTo>
                  <a:pt x="0" y="363537"/>
                </a:lnTo>
              </a:path>
            </a:pathLst>
          </a:custGeom>
          <a:ln w="127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5"/>
          <p:cNvSpPr txBox="1"/>
          <p:nvPr/>
        </p:nvSpPr>
        <p:spPr>
          <a:xfrm>
            <a:off x="683568" y="1632619"/>
            <a:ext cx="4392488" cy="286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 smtClean="0">
                <a:latin typeface="Courier New"/>
                <a:cs typeface="Courier New"/>
              </a:rPr>
              <a:t>p</a:t>
            </a:r>
            <a:r>
              <a:rPr sz="2400" b="1" spc="0" dirty="0" smtClean="0">
                <a:latin typeface="Courier New"/>
                <a:cs typeface="Courier New"/>
              </a:rPr>
              <a:t>ip</a:t>
            </a:r>
            <a:r>
              <a:rPr sz="2400" b="1" spc="-20" dirty="0" smtClean="0">
                <a:latin typeface="Courier New"/>
                <a:cs typeface="Courier New"/>
              </a:rPr>
              <a:t> </a:t>
            </a:r>
            <a:r>
              <a:rPr sz="2400" b="1" spc="0" dirty="0" smtClean="0">
                <a:latin typeface="Courier New"/>
                <a:cs typeface="Courier New"/>
              </a:rPr>
              <a:t>i</a:t>
            </a:r>
            <a:r>
              <a:rPr sz="2400" b="1" spc="-5" dirty="0" smtClean="0">
                <a:latin typeface="Courier New"/>
                <a:cs typeface="Courier New"/>
              </a:rPr>
              <a:t>n</a:t>
            </a:r>
            <a:r>
              <a:rPr sz="2400" b="1" spc="0" dirty="0" smtClean="0">
                <a:latin typeface="Courier New"/>
                <a:cs typeface="Courier New"/>
              </a:rPr>
              <a:t>s</a:t>
            </a:r>
            <a:r>
              <a:rPr sz="2400" b="1" spc="-5" dirty="0" smtClean="0">
                <a:latin typeface="Courier New"/>
                <a:cs typeface="Courier New"/>
              </a:rPr>
              <a:t>t</a:t>
            </a:r>
            <a:r>
              <a:rPr sz="2400" b="1" spc="0" dirty="0" smtClean="0">
                <a:latin typeface="Courier New"/>
                <a:cs typeface="Courier New"/>
              </a:rPr>
              <a:t>a</a:t>
            </a:r>
            <a:r>
              <a:rPr sz="2400" b="1" spc="-5" dirty="0" smtClean="0">
                <a:latin typeface="Courier New"/>
                <a:cs typeface="Courier New"/>
              </a:rPr>
              <a:t>l</a:t>
            </a:r>
            <a:r>
              <a:rPr sz="2400" b="1" spc="0" dirty="0" smtClean="0">
                <a:latin typeface="Courier New"/>
                <a:cs typeface="Courier New"/>
              </a:rPr>
              <a:t>l</a:t>
            </a:r>
            <a:r>
              <a:rPr sz="2400" b="1" spc="-30" dirty="0" smtClean="0">
                <a:latin typeface="Courier New"/>
                <a:cs typeface="Courier New"/>
              </a:rPr>
              <a:t> </a:t>
            </a:r>
            <a:r>
              <a:rPr lang="en-US" altLang="zh-CN" sz="2400" b="1" spc="-30" dirty="0" smtClean="0">
                <a:latin typeface="Courier New"/>
                <a:cs typeface="Courier New"/>
              </a:rPr>
              <a:t>pillow</a:t>
            </a:r>
            <a:endParaRPr sz="2400" dirty="0">
              <a:latin typeface="Courier New"/>
              <a:cs typeface="Courier New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715000"/>
            <a:ext cx="8320175" cy="685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57400"/>
            <a:ext cx="8633011" cy="2057400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 bwMode="auto">
          <a:xfrm>
            <a:off x="304800" y="1981200"/>
            <a:ext cx="4495800" cy="457200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1196975" marR="0" indent="-282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267200"/>
            <a:ext cx="8610600" cy="111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664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urier New"/>
                <a:cs typeface="Courier New"/>
              </a:rPr>
              <a:t>skimage</a:t>
            </a:r>
            <a:r>
              <a:rPr lang="zh-CN" altLang="en-US" dirty="0" smtClean="0">
                <a:ea typeface="宋体" panose="02010600030101010101" pitchFamily="2" charset="-122"/>
              </a:rPr>
              <a:t>库的安装</a:t>
            </a:r>
          </a:p>
        </p:txBody>
      </p:sp>
      <p:sp>
        <p:nvSpPr>
          <p:cNvPr id="14" name="矩形 13"/>
          <p:cNvSpPr/>
          <p:nvPr/>
        </p:nvSpPr>
        <p:spPr>
          <a:xfrm>
            <a:off x="228600" y="1066800"/>
            <a:ext cx="8610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 err="1"/>
              <a:t>skimage</a:t>
            </a:r>
            <a:r>
              <a:rPr lang="zh-CN" altLang="en-US" dirty="0"/>
              <a:t>即是</a:t>
            </a:r>
            <a:r>
              <a:rPr lang="en-US" altLang="zh-CN" dirty="0" err="1" smtClean="0"/>
              <a:t>Scikit</a:t>
            </a:r>
            <a:r>
              <a:rPr lang="en-US" altLang="zh-CN" dirty="0" smtClean="0"/>
              <a:t>-Image</a:t>
            </a:r>
            <a:r>
              <a:rPr lang="zh-CN" altLang="en-US" dirty="0" smtClean="0"/>
              <a:t>，全称</a:t>
            </a:r>
            <a:r>
              <a:rPr lang="zh-CN" altLang="en-US" dirty="0"/>
              <a:t>是</a:t>
            </a:r>
            <a:r>
              <a:rPr lang="en-US" altLang="zh-CN" dirty="0" err="1"/>
              <a:t>scikit</a:t>
            </a:r>
            <a:r>
              <a:rPr lang="en-US" altLang="zh-CN" dirty="0"/>
              <a:t>-image </a:t>
            </a:r>
            <a:r>
              <a:rPr lang="en-US" altLang="zh-CN" dirty="0" err="1"/>
              <a:t>SciKit</a:t>
            </a:r>
            <a:r>
              <a:rPr lang="en-US" altLang="zh-CN" dirty="0"/>
              <a:t> (toolkit for </a:t>
            </a:r>
            <a:r>
              <a:rPr lang="en-US" altLang="zh-CN" dirty="0" err="1"/>
              <a:t>SciPy</a:t>
            </a:r>
            <a:r>
              <a:rPr lang="en-US" altLang="zh-CN" dirty="0"/>
              <a:t>)</a:t>
            </a:r>
            <a:r>
              <a:rPr lang="zh-CN" altLang="en-US" spc="-310" dirty="0" smtClean="0">
                <a:latin typeface="Adobe 黑体 Std R"/>
                <a:cs typeface="Adobe 黑体 Std R"/>
              </a:rPr>
              <a:t> ，</a:t>
            </a:r>
            <a:r>
              <a:rPr lang="zh-CN" altLang="en-US" dirty="0" smtClean="0"/>
              <a:t>是</a:t>
            </a:r>
            <a:r>
              <a:rPr lang="zh-CN" altLang="en-US" dirty="0"/>
              <a:t>一</a:t>
            </a:r>
            <a:r>
              <a:rPr lang="zh-CN" altLang="en-US" dirty="0" smtClean="0"/>
              <a:t>款图像处理包</a:t>
            </a:r>
            <a:r>
              <a:rPr lang="en-US" altLang="zh-CN" dirty="0" smtClean="0"/>
              <a:t>,</a:t>
            </a:r>
            <a:r>
              <a:rPr lang="zh-CN" altLang="en-US" dirty="0"/>
              <a:t>提供了更多</a:t>
            </a:r>
            <a:r>
              <a:rPr lang="zh-CN" altLang="en-US"/>
              <a:t>的</a:t>
            </a:r>
            <a:r>
              <a:rPr lang="zh-CN" altLang="en-US" smtClean="0"/>
              <a:t>图像处理</a:t>
            </a:r>
            <a:r>
              <a:rPr lang="zh-CN" altLang="en-US" dirty="0" smtClean="0"/>
              <a:t>功能。</a:t>
            </a:r>
            <a:endParaRPr lang="en-US" altLang="zh-CN" spc="190" dirty="0">
              <a:latin typeface="Adobe 黑体 Std R"/>
              <a:cs typeface="Adobe 黑体 Std 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24000" y="1828800"/>
            <a:ext cx="4392488" cy="381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 smtClean="0">
                <a:latin typeface="Courier New"/>
                <a:cs typeface="Courier New"/>
              </a:rPr>
              <a:t>p</a:t>
            </a:r>
            <a:r>
              <a:rPr sz="2400" b="1" spc="0" dirty="0" smtClean="0">
                <a:latin typeface="Courier New"/>
                <a:cs typeface="Courier New"/>
              </a:rPr>
              <a:t>ip</a:t>
            </a:r>
            <a:r>
              <a:rPr sz="2400" b="1" spc="-20" dirty="0" smtClean="0">
                <a:latin typeface="Courier New"/>
                <a:cs typeface="Courier New"/>
              </a:rPr>
              <a:t> </a:t>
            </a:r>
            <a:r>
              <a:rPr sz="2400" b="1" spc="0" dirty="0" smtClean="0">
                <a:latin typeface="Courier New"/>
                <a:cs typeface="Courier New"/>
              </a:rPr>
              <a:t>i</a:t>
            </a:r>
            <a:r>
              <a:rPr sz="2400" b="1" spc="-5" dirty="0" smtClean="0">
                <a:latin typeface="Courier New"/>
                <a:cs typeface="Courier New"/>
              </a:rPr>
              <a:t>n</a:t>
            </a:r>
            <a:r>
              <a:rPr sz="2400" b="1" spc="0" dirty="0" smtClean="0">
                <a:latin typeface="Courier New"/>
                <a:cs typeface="Courier New"/>
              </a:rPr>
              <a:t>s</a:t>
            </a:r>
            <a:r>
              <a:rPr sz="2400" b="1" spc="-5" dirty="0" smtClean="0">
                <a:latin typeface="Courier New"/>
                <a:cs typeface="Courier New"/>
              </a:rPr>
              <a:t>t</a:t>
            </a:r>
            <a:r>
              <a:rPr sz="2400" b="1" spc="0" dirty="0" smtClean="0">
                <a:latin typeface="Courier New"/>
                <a:cs typeface="Courier New"/>
              </a:rPr>
              <a:t>a</a:t>
            </a:r>
            <a:r>
              <a:rPr sz="2400" b="1" spc="-5" dirty="0" smtClean="0">
                <a:latin typeface="Courier New"/>
                <a:cs typeface="Courier New"/>
              </a:rPr>
              <a:t>l</a:t>
            </a:r>
            <a:r>
              <a:rPr sz="2400" b="1" spc="0" dirty="0" smtClean="0">
                <a:latin typeface="Courier New"/>
                <a:cs typeface="Courier New"/>
              </a:rPr>
              <a:t>l</a:t>
            </a:r>
            <a:r>
              <a:rPr sz="2400" b="1" spc="-30" dirty="0" smtClean="0">
                <a:latin typeface="Courier New"/>
                <a:cs typeface="Courier New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Courier New"/>
                <a:cs typeface="Courier New"/>
              </a:rPr>
              <a:t>scikit</a:t>
            </a:r>
            <a:r>
              <a:rPr lang="en-US" sz="2400" b="1" dirty="0">
                <a:solidFill>
                  <a:srgbClr val="C00000"/>
                </a:solidFill>
                <a:latin typeface="Courier New"/>
                <a:cs typeface="Courier New"/>
              </a:rPr>
              <a:t>-image</a:t>
            </a:r>
            <a:endParaRPr lang="en-US" altLang="zh-CN" sz="2400" b="1" dirty="0">
              <a:solidFill>
                <a:srgbClr val="C00000"/>
              </a:solidFill>
              <a:latin typeface="Courier New"/>
              <a:cs typeface="Courier New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46948"/>
            <a:ext cx="6705600" cy="432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831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185" dirty="0" err="1">
                <a:latin typeface="Adobe 黑体 Std R"/>
                <a:cs typeface="Adobe 黑体 Std R"/>
              </a:rPr>
              <a:t>matplotlib</a:t>
            </a:r>
            <a:r>
              <a:rPr lang="zh-CN" altLang="en-US" dirty="0" smtClean="0">
                <a:ea typeface="宋体" panose="02010600030101010101" pitchFamily="2" charset="-122"/>
              </a:rPr>
              <a:t>库的安装</a:t>
            </a:r>
          </a:p>
        </p:txBody>
      </p:sp>
      <p:sp>
        <p:nvSpPr>
          <p:cNvPr id="16" name="object 15"/>
          <p:cNvSpPr txBox="1"/>
          <p:nvPr/>
        </p:nvSpPr>
        <p:spPr>
          <a:xfrm>
            <a:off x="1143000" y="2514600"/>
            <a:ext cx="4392488" cy="286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 smtClean="0">
                <a:latin typeface="Courier New"/>
                <a:cs typeface="Courier New"/>
              </a:rPr>
              <a:t>p</a:t>
            </a:r>
            <a:r>
              <a:rPr sz="2400" b="1" spc="0" dirty="0" smtClean="0">
                <a:latin typeface="Courier New"/>
                <a:cs typeface="Courier New"/>
              </a:rPr>
              <a:t>ip</a:t>
            </a:r>
            <a:r>
              <a:rPr sz="2400" b="1" spc="-20" dirty="0" smtClean="0">
                <a:latin typeface="Courier New"/>
                <a:cs typeface="Courier New"/>
              </a:rPr>
              <a:t> </a:t>
            </a:r>
            <a:r>
              <a:rPr sz="2400" b="1" spc="0" dirty="0" smtClean="0">
                <a:latin typeface="Courier New"/>
                <a:cs typeface="Courier New"/>
              </a:rPr>
              <a:t>i</a:t>
            </a:r>
            <a:r>
              <a:rPr sz="2400" b="1" spc="-5" dirty="0" smtClean="0">
                <a:latin typeface="Courier New"/>
                <a:cs typeface="Courier New"/>
              </a:rPr>
              <a:t>n</a:t>
            </a:r>
            <a:r>
              <a:rPr sz="2400" b="1" spc="0" dirty="0" smtClean="0">
                <a:latin typeface="Courier New"/>
                <a:cs typeface="Courier New"/>
              </a:rPr>
              <a:t>s</a:t>
            </a:r>
            <a:r>
              <a:rPr sz="2400" b="1" spc="-5" dirty="0" smtClean="0">
                <a:latin typeface="Courier New"/>
                <a:cs typeface="Courier New"/>
              </a:rPr>
              <a:t>t</a:t>
            </a:r>
            <a:r>
              <a:rPr sz="2400" b="1" spc="0" dirty="0" smtClean="0">
                <a:latin typeface="Courier New"/>
                <a:cs typeface="Courier New"/>
              </a:rPr>
              <a:t>a</a:t>
            </a:r>
            <a:r>
              <a:rPr sz="2400" b="1" spc="-5" dirty="0" smtClean="0">
                <a:latin typeface="Courier New"/>
                <a:cs typeface="Courier New"/>
              </a:rPr>
              <a:t>l</a:t>
            </a:r>
            <a:r>
              <a:rPr sz="2400" b="1" spc="0" dirty="0" smtClean="0">
                <a:latin typeface="Courier New"/>
                <a:cs typeface="Courier New"/>
              </a:rPr>
              <a:t>l</a:t>
            </a:r>
            <a:r>
              <a:rPr sz="2400" b="1" spc="-30" dirty="0" smtClean="0">
                <a:latin typeface="Courier New"/>
                <a:cs typeface="Courier New"/>
              </a:rPr>
              <a:t> </a:t>
            </a:r>
            <a:r>
              <a:rPr lang="en-US" altLang="zh-CN" sz="2400" b="1" dirty="0" err="1" smtClean="0">
                <a:latin typeface="Courier New"/>
                <a:cs typeface="Courier New"/>
              </a:rPr>
              <a:t>matplotlib</a:t>
            </a:r>
            <a:endParaRPr lang="en-US" altLang="zh-CN" sz="2400" b="1" dirty="0" smtClean="0">
              <a:latin typeface="Courier New"/>
              <a:cs typeface="Courier New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1000" y="1295400"/>
            <a:ext cx="8006689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spc="185" dirty="0" err="1" smtClean="0">
                <a:latin typeface="Adobe 黑体 Std R"/>
                <a:cs typeface="Adobe 黑体 Std R"/>
              </a:rPr>
              <a:t>matplotlib</a:t>
            </a:r>
            <a:r>
              <a:rPr lang="zh-CN" altLang="en-US" sz="2400" spc="185" dirty="0" smtClean="0">
                <a:latin typeface="Adobe 黑体 Std R"/>
                <a:cs typeface="Adobe 黑体 Std R"/>
              </a:rPr>
              <a:t>提供</a:t>
            </a:r>
            <a:r>
              <a:rPr lang="zh-CN" altLang="en-US" sz="2400" spc="175" dirty="0">
                <a:latin typeface="Adobe 黑体 Std R"/>
                <a:cs typeface="Adobe 黑体 Std R"/>
              </a:rPr>
              <a:t>数</a:t>
            </a:r>
            <a:r>
              <a:rPr lang="zh-CN" altLang="en-US" sz="2400" spc="185" dirty="0">
                <a:latin typeface="Adobe 黑体 Std R"/>
                <a:cs typeface="Adobe 黑体 Std R"/>
              </a:rPr>
              <a:t>据绘</a:t>
            </a:r>
            <a:r>
              <a:rPr lang="zh-CN" altLang="en-US" sz="2400" spc="175" dirty="0">
                <a:latin typeface="Adobe 黑体 Std R"/>
                <a:cs typeface="Adobe 黑体 Std R"/>
              </a:rPr>
              <a:t>图功</a:t>
            </a:r>
            <a:r>
              <a:rPr lang="zh-CN" altLang="en-US" sz="2400" spc="185" dirty="0">
                <a:latin typeface="Adobe 黑体 Std R"/>
                <a:cs typeface="Adobe 黑体 Std R"/>
              </a:rPr>
              <a:t>能的</a:t>
            </a:r>
            <a:r>
              <a:rPr lang="zh-CN" altLang="en-US" sz="2400" spc="175" dirty="0">
                <a:latin typeface="Adobe 黑体 Std R"/>
                <a:cs typeface="Adobe 黑体 Std R"/>
              </a:rPr>
              <a:t>第三</a:t>
            </a:r>
            <a:r>
              <a:rPr lang="zh-CN" altLang="en-US" sz="2400" spc="185" dirty="0">
                <a:latin typeface="Adobe 黑体 Std R"/>
                <a:cs typeface="Adobe 黑体 Std R"/>
              </a:rPr>
              <a:t>方</a:t>
            </a:r>
            <a:r>
              <a:rPr lang="zh-CN" altLang="en-US" sz="2400" dirty="0">
                <a:latin typeface="Adobe 黑体 Std R"/>
                <a:cs typeface="Adobe 黑体 Std R"/>
              </a:rPr>
              <a:t>库</a:t>
            </a:r>
            <a:r>
              <a:rPr lang="zh-CN" altLang="en-US" sz="2400" spc="-310" dirty="0">
                <a:latin typeface="Adobe 黑体 Std R"/>
                <a:cs typeface="Adobe 黑体 Std R"/>
              </a:rPr>
              <a:t> </a:t>
            </a:r>
            <a:endParaRPr lang="en-US" altLang="zh-CN" sz="2400" spc="190" dirty="0">
              <a:latin typeface="Adobe 黑体 Std R"/>
              <a:cs typeface="Adobe 黑体 Std R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spc="150" dirty="0" err="1" smtClean="0">
                <a:latin typeface="Arial"/>
                <a:cs typeface="Arial"/>
              </a:rPr>
              <a:t>py</a:t>
            </a:r>
            <a:r>
              <a:rPr lang="en-US" altLang="zh-CN" sz="2400" spc="165" dirty="0" err="1" smtClean="0">
                <a:latin typeface="Arial"/>
                <a:cs typeface="Arial"/>
              </a:rPr>
              <a:t>plot</a:t>
            </a:r>
            <a:r>
              <a:rPr lang="zh-CN" altLang="en-US" sz="2400" spc="65" dirty="0" smtClean="0">
                <a:latin typeface="Adobe 黑体 Std R"/>
                <a:cs typeface="Adobe 黑体 Std R"/>
              </a:rPr>
              <a:t>子</a:t>
            </a:r>
            <a:r>
              <a:rPr lang="zh-CN" altLang="en-US" sz="2400" spc="55" dirty="0">
                <a:latin typeface="Adobe 黑体 Std R"/>
                <a:cs typeface="Adobe 黑体 Std R"/>
              </a:rPr>
              <a:t>库主要</a:t>
            </a:r>
            <a:r>
              <a:rPr lang="zh-CN" altLang="en-US" sz="2400" spc="65" dirty="0">
                <a:latin typeface="Adobe 黑体 Std R"/>
                <a:cs typeface="Adobe 黑体 Std R"/>
              </a:rPr>
              <a:t>用</a:t>
            </a:r>
            <a:r>
              <a:rPr lang="zh-CN" altLang="en-US" sz="2400" spc="55" dirty="0">
                <a:latin typeface="Adobe 黑体 Std R"/>
                <a:cs typeface="Adobe 黑体 Std R"/>
              </a:rPr>
              <a:t>于实现</a:t>
            </a:r>
            <a:r>
              <a:rPr lang="zh-CN" altLang="en-US" sz="2400" spc="65" dirty="0">
                <a:latin typeface="Adobe 黑体 Std R"/>
                <a:cs typeface="Adobe 黑体 Std R"/>
              </a:rPr>
              <a:t>各</a:t>
            </a:r>
            <a:r>
              <a:rPr lang="zh-CN" altLang="en-US" sz="2400" spc="55" dirty="0">
                <a:latin typeface="Adobe 黑体 Std R"/>
                <a:cs typeface="Adobe 黑体 Std R"/>
              </a:rPr>
              <a:t>种数据展示图形的</a:t>
            </a:r>
            <a:r>
              <a:rPr lang="zh-CN" altLang="en-US" sz="2400" spc="55" dirty="0" smtClean="0">
                <a:latin typeface="Adobe 黑体 Std R"/>
                <a:cs typeface="Adobe 黑体 Std R"/>
              </a:rPr>
              <a:t>绘</a:t>
            </a:r>
            <a:r>
              <a:rPr lang="zh-CN" altLang="en-US" sz="2400" dirty="0" smtClean="0">
                <a:latin typeface="Adobe 黑体 Std R"/>
                <a:cs typeface="Adobe 黑体 Std R"/>
              </a:rPr>
              <a:t>制</a:t>
            </a:r>
            <a:endParaRPr lang="zh-CN" altLang="en-US" sz="2400" dirty="0">
              <a:latin typeface="Adobe 黑体 Std R"/>
              <a:cs typeface="Adobe 黑体 Std R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24200"/>
            <a:ext cx="788670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51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488" cy="838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>
                <a:latin typeface="Microsoft JhengHei"/>
                <a:cs typeface="Microsoft JhengHei"/>
              </a:rPr>
              <a:t>子串在原字符串中的位置</a:t>
            </a:r>
            <a:endParaRPr sz="4000" dirty="0">
              <a:latin typeface="Microsoft JhengHei"/>
              <a:cs typeface="Microsoft JhengHei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19199"/>
            <a:ext cx="4114800" cy="39348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4495800"/>
            <a:ext cx="509827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902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solidFill>
            <a:srgbClr val="A50021"/>
          </a:solidFill>
        </p:spPr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The End</a:t>
            </a:r>
          </a:p>
        </p:txBody>
      </p:sp>
      <p:sp>
        <p:nvSpPr>
          <p:cNvPr id="52227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fld id="{3145089F-65E1-413F-8807-596599D4B5FD}" type="slidenum">
              <a:rPr lang="en-US" altLang="zh-CN" sz="12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t>40</a:t>
            </a:fld>
            <a:endParaRPr lang="en-US" altLang="zh-CN" sz="12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4285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4640">
              <a:lnSpc>
                <a:spcPct val="100000"/>
              </a:lnSpc>
            </a:pPr>
            <a:r>
              <a:rPr lang="zh-CN" altLang="en-US" sz="4000" dirty="0" smtClean="0">
                <a:latin typeface="Microsoft JhengHei"/>
                <a:cs typeface="Microsoft JhengHei"/>
              </a:rPr>
              <a:t>练习题（红色标注为</a:t>
            </a:r>
            <a:r>
              <a:rPr lang="zh-CN" altLang="en-US" sz="4000" dirty="0" smtClean="0">
                <a:latin typeface="Microsoft JhengHei"/>
                <a:cs typeface="Microsoft JhengHei"/>
              </a:rPr>
              <a:t>第</a:t>
            </a:r>
            <a:r>
              <a:rPr lang="en-US" altLang="zh-CN" sz="4000" dirty="0" smtClean="0">
                <a:latin typeface="Microsoft JhengHei"/>
                <a:cs typeface="Microsoft JhengHei"/>
              </a:rPr>
              <a:t>6</a:t>
            </a:r>
            <a:r>
              <a:rPr lang="zh-CN" altLang="en-US" sz="4000" dirty="0" smtClean="0">
                <a:latin typeface="Microsoft JhengHei"/>
                <a:cs typeface="Microsoft JhengHei"/>
              </a:rPr>
              <a:t>次</a:t>
            </a:r>
            <a:r>
              <a:rPr lang="zh-CN" altLang="en-US" sz="4000" dirty="0" smtClean="0">
                <a:latin typeface="Microsoft JhengHei"/>
                <a:cs typeface="Microsoft JhengHei"/>
              </a:rPr>
              <a:t>作业题）</a:t>
            </a:r>
            <a:endParaRPr sz="4000" dirty="0">
              <a:latin typeface="Microsoft JhengHei"/>
              <a:cs typeface="Microsoft JhengHe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196752"/>
            <a:ext cx="849694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求</a:t>
            </a:r>
            <a:r>
              <a:rPr lang="en-US" altLang="zh-CN" dirty="0">
                <a:solidFill>
                  <a:srgbClr val="FF0000"/>
                </a:solidFill>
              </a:rPr>
              <a:t>s=</a:t>
            </a:r>
            <a:r>
              <a:rPr lang="en-US" altLang="zh-CN" dirty="0" err="1">
                <a:solidFill>
                  <a:srgbClr val="FF0000"/>
                </a:solidFill>
              </a:rPr>
              <a:t>a+aa+aaa+aaaa+aa</a:t>
            </a:r>
            <a:r>
              <a:rPr lang="en-US" altLang="zh-CN" dirty="0">
                <a:solidFill>
                  <a:srgbClr val="FF0000"/>
                </a:solidFill>
              </a:rPr>
              <a:t>...a</a:t>
            </a:r>
            <a:r>
              <a:rPr lang="zh-CN" altLang="en-US" dirty="0">
                <a:solidFill>
                  <a:srgbClr val="FF0000"/>
                </a:solidFill>
              </a:rPr>
              <a:t>的值，其中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是一个数字。例如</a:t>
            </a:r>
            <a:r>
              <a:rPr lang="en-US" altLang="zh-CN" dirty="0">
                <a:solidFill>
                  <a:srgbClr val="FF0000"/>
                </a:solidFill>
              </a:rPr>
              <a:t>2+22+222+2222+22222(</a:t>
            </a:r>
            <a:r>
              <a:rPr lang="zh-CN" altLang="en-US" dirty="0">
                <a:solidFill>
                  <a:srgbClr val="FF0000"/>
                </a:solidFill>
              </a:rPr>
              <a:t>此时共有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个数相加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，几个数相加有键盘控制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给定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个不同的数（例如：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53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18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27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92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15……)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，提取这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个数里最大的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个数</a:t>
            </a:r>
            <a:r>
              <a:rPr lang="zh-CN" altLang="en-US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zh-CN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求一个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3*3</a:t>
            </a:r>
            <a:r>
              <a:rPr lang="zh-CN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矩阵对角线元素之</a:t>
            </a:r>
            <a:r>
              <a:rPr lang="zh-CN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和。</a:t>
            </a: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zh-CN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两个 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zh-CN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行 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zh-CN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列的矩阵，实现其对应位置的数据相加，并返回一个新矩阵。</a:t>
            </a:r>
            <a:endParaRPr lang="zh-CN" altLang="en-US" dirty="0"/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利用内置函数</a:t>
            </a:r>
            <a:r>
              <a:rPr lang="en-US" altLang="zh-CN" dirty="0" err="1">
                <a:solidFill>
                  <a:srgbClr val="FF0000"/>
                </a:solidFill>
              </a:rPr>
              <a:t>chr</a:t>
            </a:r>
            <a:r>
              <a:rPr lang="en-US" altLang="zh-CN" dirty="0">
                <a:solidFill>
                  <a:srgbClr val="FF0000"/>
                </a:solidFill>
              </a:rPr>
              <a:t>(),</a:t>
            </a:r>
            <a:r>
              <a:rPr lang="en-US" altLang="zh-CN" dirty="0" err="1">
                <a:solidFill>
                  <a:srgbClr val="FF0000"/>
                </a:solidFill>
              </a:rPr>
              <a:t>ord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以及</a:t>
            </a:r>
            <a:r>
              <a:rPr lang="en-US" altLang="zh-CN" dirty="0">
                <a:solidFill>
                  <a:srgbClr val="FF0000"/>
                </a:solidFill>
              </a:rPr>
              <a:t>random</a:t>
            </a:r>
            <a:r>
              <a:rPr lang="zh-CN" altLang="en-US" dirty="0">
                <a:solidFill>
                  <a:srgbClr val="FF0000"/>
                </a:solidFill>
              </a:rPr>
              <a:t>模块写一个简单随机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位验证码</a:t>
            </a:r>
            <a:r>
              <a:rPr lang="zh-CN" altLang="en-US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给定随机字符串（例如：‘</a:t>
            </a:r>
            <a:r>
              <a:rPr lang="en-US" altLang="zh-CN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abaaaeeccddfbgaa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’），提取出现频率最高的字符</a:t>
            </a:r>
            <a:r>
              <a:rPr lang="zh-CN" altLang="en-US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188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4640">
              <a:lnSpc>
                <a:spcPct val="100000"/>
              </a:lnSpc>
            </a:pPr>
            <a:r>
              <a:rPr lang="zh-CN" altLang="en-US" sz="4000" dirty="0" smtClean="0">
                <a:latin typeface="Microsoft JhengHei"/>
                <a:cs typeface="Microsoft JhengHei"/>
              </a:rPr>
              <a:t>练习题（红色标注为</a:t>
            </a:r>
            <a:r>
              <a:rPr lang="zh-CN" altLang="en-US" sz="4000" dirty="0" smtClean="0">
                <a:latin typeface="Microsoft JhengHei"/>
                <a:cs typeface="Microsoft JhengHei"/>
              </a:rPr>
              <a:t>第</a:t>
            </a:r>
            <a:r>
              <a:rPr lang="en-US" altLang="zh-CN" sz="4000" dirty="0" smtClean="0">
                <a:latin typeface="Microsoft JhengHei"/>
                <a:cs typeface="Microsoft JhengHei"/>
              </a:rPr>
              <a:t>6</a:t>
            </a:r>
            <a:r>
              <a:rPr lang="zh-CN" altLang="en-US" sz="4000" dirty="0" smtClean="0">
                <a:latin typeface="Microsoft JhengHei"/>
                <a:cs typeface="Microsoft JhengHei"/>
              </a:rPr>
              <a:t>次</a:t>
            </a:r>
            <a:r>
              <a:rPr lang="zh-CN" altLang="en-US" sz="4000" dirty="0" smtClean="0">
                <a:latin typeface="Microsoft JhengHei"/>
                <a:cs typeface="Microsoft JhengHei"/>
              </a:rPr>
              <a:t>作业题）</a:t>
            </a:r>
            <a:endParaRPr sz="4000" dirty="0">
              <a:latin typeface="Microsoft JhengHei"/>
              <a:cs typeface="Microsoft JhengHe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196752"/>
            <a:ext cx="8496944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Tx/>
              <a:buAutoNum type="arabicPeriod" startAt="8"/>
            </a:pPr>
            <a:r>
              <a:rPr lang="zh-CN" altLang="en-US" dirty="0" smtClean="0"/>
              <a:t>编写程序，输入两个正整数</a:t>
            </a:r>
            <a:r>
              <a:rPr lang="en-US" altLang="zh-CN" dirty="0" err="1" smtClean="0"/>
              <a:t>m,n</a:t>
            </a:r>
            <a:r>
              <a:rPr lang="en-US" altLang="zh-CN" dirty="0" smtClean="0"/>
              <a:t>(m&gt;n)</a:t>
            </a:r>
            <a:r>
              <a:rPr lang="zh-CN" altLang="en-US" dirty="0" smtClean="0"/>
              <a:t>，计算从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个元素中任取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个元素的组合数。计算公式如下：</a:t>
            </a:r>
            <a:endParaRPr lang="en-US" altLang="zh-CN" dirty="0" smtClean="0"/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Tx/>
              <a:buAutoNum type="arabicPeriod" startAt="8"/>
            </a:pPr>
            <a:endParaRPr lang="en-US" altLang="zh-CN" dirty="0"/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Tx/>
              <a:buAutoNum type="arabicPeriod" startAt="8"/>
            </a:pPr>
            <a:endParaRPr lang="en-US" altLang="zh-CN" dirty="0" smtClean="0"/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Tx/>
              <a:buAutoNum type="arabicPeriod" startAt="8"/>
            </a:pPr>
            <a:endParaRPr lang="en-US" altLang="zh-CN" dirty="0"/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Tx/>
              <a:buAutoNum type="arabicPeriod" startAt="8"/>
            </a:pPr>
            <a:r>
              <a:rPr lang="zh-CN" altLang="en-US" dirty="0" smtClean="0"/>
              <a:t>编写函数，统计传入的数组中大写字母的个数，并将个数返回。</a:t>
            </a:r>
            <a:endParaRPr lang="en-US" altLang="zh-CN" dirty="0" smtClean="0"/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Tx/>
              <a:buAutoNum type="arabicPeriod" startAt="8"/>
            </a:pPr>
            <a:r>
              <a:rPr lang="zh-CN" altLang="en-US" dirty="0" smtClean="0"/>
              <a:t>编写函数，使给定的一个二维列表转置。</a:t>
            </a:r>
            <a:endParaRPr lang="en-US" altLang="zh-CN" dirty="0" smtClean="0"/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Tx/>
              <a:buAutoNum type="arabicPeriod" startAt="8"/>
            </a:pPr>
            <a:r>
              <a:rPr lang="zh-CN" altLang="en-US" dirty="0" smtClean="0">
                <a:solidFill>
                  <a:srgbClr val="FF0000"/>
                </a:solidFill>
              </a:rPr>
              <a:t>读入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zh-CN" altLang="en-US" dirty="0" smtClean="0">
                <a:solidFill>
                  <a:srgbClr val="FF0000"/>
                </a:solidFill>
              </a:rPr>
              <a:t>个同学</a:t>
            </a:r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</a:rPr>
              <a:t>门课程的成绩文件</a:t>
            </a:r>
            <a:r>
              <a:rPr lang="en-US" altLang="zh-CN" dirty="0" smtClean="0">
                <a:solidFill>
                  <a:srgbClr val="FF0000"/>
                </a:solidFill>
              </a:rPr>
              <a:t>scores.txt(</a:t>
            </a:r>
            <a:r>
              <a:rPr lang="zh-CN" altLang="en-US" dirty="0" smtClean="0">
                <a:solidFill>
                  <a:srgbClr val="FF0000"/>
                </a:solidFill>
              </a:rPr>
              <a:t>或</a:t>
            </a:r>
            <a:r>
              <a:rPr lang="en-US" altLang="zh-CN" dirty="0" smtClean="0">
                <a:solidFill>
                  <a:srgbClr val="FF0000"/>
                </a:solidFill>
              </a:rPr>
              <a:t>scores.csv)</a:t>
            </a:r>
            <a:r>
              <a:rPr lang="zh-CN" altLang="en-US" dirty="0" smtClean="0">
                <a:solidFill>
                  <a:srgbClr val="FF0000"/>
                </a:solidFill>
              </a:rPr>
              <a:t>，分别用函数求：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）每个学生的平均分；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）每门课程的平均分；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）找出最高分所对应的学生和课程；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）求出平均分方差。将计算结果存放到磁盘文</a:t>
            </a:r>
            <a:r>
              <a:rPr lang="en-US" altLang="zh-CN" dirty="0" smtClean="0">
                <a:solidFill>
                  <a:srgbClr val="FF0000"/>
                </a:solidFill>
              </a:rPr>
              <a:t>result.txt(</a:t>
            </a:r>
            <a:r>
              <a:rPr lang="zh-CN" altLang="en-US" dirty="0" smtClean="0">
                <a:solidFill>
                  <a:srgbClr val="FF0000"/>
                </a:solidFill>
              </a:rPr>
              <a:t>或</a:t>
            </a:r>
            <a:r>
              <a:rPr lang="en-US" altLang="zh-CN" dirty="0" smtClean="0">
                <a:solidFill>
                  <a:srgbClr val="FF0000"/>
                </a:solidFill>
              </a:rPr>
              <a:t>result.csv)</a:t>
            </a:r>
            <a:r>
              <a:rPr lang="zh-CN" altLang="en-US" dirty="0" smtClean="0">
                <a:solidFill>
                  <a:srgbClr val="FF0000"/>
                </a:solidFill>
              </a:rPr>
              <a:t>中。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Tx/>
              <a:buAutoNum type="arabicPeriod" startAt="8"/>
            </a:pPr>
            <a:r>
              <a:rPr lang="zh-CN" altLang="en-US" dirty="0"/>
              <a:t>将列表中元素为</a:t>
            </a:r>
            <a:r>
              <a:rPr lang="en-US" altLang="zh-CN" dirty="0"/>
              <a:t>x</a:t>
            </a:r>
            <a:r>
              <a:rPr lang="zh-CN" altLang="en-US" dirty="0"/>
              <a:t>的元素删除（</a:t>
            </a:r>
            <a:r>
              <a:rPr lang="en-US" altLang="zh-CN" dirty="0"/>
              <a:t>x</a:t>
            </a:r>
            <a:r>
              <a:rPr lang="zh-CN" altLang="en-US" dirty="0"/>
              <a:t>从键盘输入</a:t>
            </a:r>
            <a:r>
              <a:rPr lang="zh-CN" altLang="en-US" dirty="0" smtClean="0"/>
              <a:t>），列表</a:t>
            </a:r>
            <a:r>
              <a:rPr lang="zh-CN" altLang="en-US" dirty="0"/>
              <a:t>中的元素不重复</a:t>
            </a:r>
            <a:r>
              <a:rPr lang="zh-CN" altLang="en-US" dirty="0" smtClean="0"/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056805"/>
            <a:ext cx="2209800" cy="91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913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 smtClean="0">
                <a:ea typeface="宋体" panose="02010600030101010101" pitchFamily="2" charset="-122"/>
              </a:rPr>
              <a:t>第 </a:t>
            </a:r>
            <a:r>
              <a:rPr lang="en-US" altLang="zh-CN" dirty="0" smtClean="0">
                <a:ea typeface="宋体" panose="02010600030101010101" pitchFamily="2" charset="-122"/>
              </a:rPr>
              <a:t>7 </a:t>
            </a:r>
            <a:r>
              <a:rPr lang="zh-CN" altLang="en-US" dirty="0" smtClean="0">
                <a:ea typeface="宋体" panose="02010600030101010101" pitchFamily="2" charset="-122"/>
              </a:rPr>
              <a:t>讲   目录</a:t>
            </a:r>
            <a:endParaRPr lang="zh-CN" dirty="0" smtClean="0">
              <a:ea typeface="宋体" panose="0201060003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19200" y="1371600"/>
            <a:ext cx="6893560" cy="4705985"/>
          </a:xfrm>
        </p:spPr>
        <p:txBody>
          <a:bodyPr>
            <a:normAutofit fontScale="97500" lnSpcReduction="10000"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一、文件与文件对象</a:t>
            </a:r>
            <a:endParaRPr lang="en-US" altLang="zh-CN" sz="27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二、文件的读取与写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三、二进制文件的读取和写入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四、随机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数据格式化和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处理</a:t>
            </a:r>
            <a:endParaRPr lang="en-US" altLang="zh-CN" sz="27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五、异常处理</a:t>
            </a:r>
            <a:endParaRPr lang="en-US" altLang="zh-CN" sz="27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六、图像处理模块</a:t>
            </a:r>
            <a:endParaRPr lang="en-US" altLang="zh-CN" sz="27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012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讲（</a:t>
            </a:r>
            <a:r>
              <a:rPr lang="en-US" altLang="zh-CN" dirty="0" smtClean="0"/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）文件与文件对象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18BB4-D321-4424-A622-B27A36F7E38E}" type="slidenum">
              <a:rPr lang="en-US" altLang="zh-CN" smtClean="0"/>
              <a:t>6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实例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：新生辩论赛排名</a:t>
            </a: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1188720"/>
          </a:xfrm>
          <a:noFill/>
          <a:ln w="9525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sz="2400" kern="12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北师大新生辩论赛，</a:t>
            </a:r>
            <a:r>
              <a:rPr lang="zh-CN" altLang="en-US" sz="2400" kern="12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已</a:t>
            </a:r>
            <a:r>
              <a:rPr lang="zh-CN" altLang="en-US" sz="2400" kern="12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知</a:t>
            </a:r>
            <a:r>
              <a:rPr lang="en-US" altLang="zh-CN" sz="2400" kern="12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400" kern="12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队选手的各评委给分，运用序列的各项操作求各队选手的得分，得分计算规则：去掉最高分和最低分之后的平均分</a:t>
            </a:r>
            <a:r>
              <a:rPr lang="zh-CN" altLang="en-US" sz="2400" kern="1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sz="2400" kern="12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3400" y="2362200"/>
            <a:ext cx="7772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import random</a:t>
            </a:r>
          </a:p>
          <a:p>
            <a:r>
              <a:rPr lang="en-US" altLang="zh-CN" dirty="0"/>
              <a:t>teams = ('</a:t>
            </a:r>
            <a:r>
              <a:rPr lang="zh-CN" altLang="en-US" dirty="0"/>
              <a:t>信科</a:t>
            </a:r>
            <a:r>
              <a:rPr lang="en-US" altLang="zh-CN" dirty="0"/>
              <a:t>','</a:t>
            </a:r>
            <a:r>
              <a:rPr lang="zh-CN" altLang="en-US" dirty="0"/>
              <a:t>经管</a:t>
            </a:r>
            <a:r>
              <a:rPr lang="en-US" altLang="zh-CN" dirty="0"/>
              <a:t>','</a:t>
            </a:r>
            <a:r>
              <a:rPr lang="zh-CN" altLang="en-US" dirty="0"/>
              <a:t>体育</a:t>
            </a:r>
            <a:r>
              <a:rPr lang="en-US" altLang="zh-CN" dirty="0"/>
              <a:t>','</a:t>
            </a:r>
            <a:r>
              <a:rPr lang="zh-CN" altLang="en-US" dirty="0"/>
              <a:t>物理</a:t>
            </a:r>
            <a:r>
              <a:rPr lang="en-US" altLang="zh-CN" dirty="0" smtClean="0"/>
              <a:t>')</a:t>
            </a:r>
          </a:p>
          <a:p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f</a:t>
            </a:r>
            <a:r>
              <a:rPr lang="en-US" altLang="zh-CN" dirty="0" err="1"/>
              <a:t>_</a:t>
            </a:r>
            <a:r>
              <a:rPr lang="en-US" altLang="zh-CN" dirty="0" err="1">
                <a:solidFill>
                  <a:srgbClr val="FF0000"/>
                </a:solidFill>
              </a:rPr>
              <a:t>score</a:t>
            </a:r>
            <a:r>
              <a:rPr lang="en-US" altLang="zh-CN" dirty="0">
                <a:solidFill>
                  <a:srgbClr val="FF0000"/>
                </a:solidFill>
              </a:rPr>
              <a:t> = open('</a:t>
            </a:r>
            <a:r>
              <a:rPr lang="en-US" altLang="zh-CN" dirty="0" err="1">
                <a:solidFill>
                  <a:srgbClr val="FF0000"/>
                </a:solidFill>
              </a:rPr>
              <a:t>scores.txt','w</a:t>
            </a:r>
            <a:r>
              <a:rPr lang="en-US" altLang="zh-CN" dirty="0" smtClean="0">
                <a:solidFill>
                  <a:srgbClr val="FF0000"/>
                </a:solidFill>
              </a:rPr>
              <a:t>')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</a:t>
            </a:r>
            <a:r>
              <a:rPr lang="en-US" altLang="zh-CN" dirty="0" smtClean="0"/>
              <a:t>range(4):</a:t>
            </a:r>
            <a:endParaRPr lang="en-US" altLang="zh-CN" dirty="0"/>
          </a:p>
          <a:p>
            <a:r>
              <a:rPr lang="en-US" altLang="zh-CN" dirty="0"/>
              <a:t>	for j in range(10):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tem_score</a:t>
            </a:r>
            <a:r>
              <a:rPr lang="en-US" altLang="zh-CN" dirty="0"/>
              <a:t> = </a:t>
            </a:r>
            <a:r>
              <a:rPr lang="en-US" altLang="zh-CN" dirty="0" err="1"/>
              <a:t>random.randint</a:t>
            </a:r>
            <a:r>
              <a:rPr lang="en-US" altLang="zh-CN" dirty="0"/>
              <a:t>(70,99)</a:t>
            </a:r>
          </a:p>
          <a:p>
            <a:r>
              <a:rPr lang="en-US" altLang="zh-CN" dirty="0"/>
              <a:t>		</a:t>
            </a:r>
            <a:r>
              <a:rPr lang="en-US" altLang="zh-CN" dirty="0" err="1">
                <a:solidFill>
                  <a:srgbClr val="0070C0"/>
                </a:solidFill>
              </a:rPr>
              <a:t>f_score.write</a:t>
            </a:r>
            <a:r>
              <a:rPr lang="en-US" altLang="zh-CN" dirty="0">
                <a:solidFill>
                  <a:srgbClr val="0070C0"/>
                </a:solidFill>
              </a:rPr>
              <a:t>('{0:&lt;3}'.format(</a:t>
            </a:r>
            <a:r>
              <a:rPr lang="en-US" altLang="zh-CN" dirty="0" err="1">
                <a:solidFill>
                  <a:srgbClr val="0070C0"/>
                </a:solidFill>
              </a:rPr>
              <a:t>tem_score</a:t>
            </a:r>
            <a:r>
              <a:rPr lang="en-US" altLang="zh-CN" dirty="0">
                <a:solidFill>
                  <a:srgbClr val="0070C0"/>
                </a:solidFill>
              </a:rPr>
              <a:t>))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	</a:t>
            </a:r>
            <a:r>
              <a:rPr lang="en-US" altLang="zh-CN" dirty="0" err="1">
                <a:solidFill>
                  <a:srgbClr val="0070C0"/>
                </a:solidFill>
              </a:rPr>
              <a:t>f_score.write</a:t>
            </a:r>
            <a:r>
              <a:rPr lang="en-US" altLang="zh-CN" dirty="0">
                <a:solidFill>
                  <a:srgbClr val="0070C0"/>
                </a:solidFill>
              </a:rPr>
              <a:t>('\n')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f_score.close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10400" y="6096000"/>
            <a:ext cx="19641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7_score</a:t>
            </a:r>
            <a:r>
              <a:rPr lang="zh-CN" altLang="en-US" dirty="0" smtClean="0">
                <a:solidFill>
                  <a:srgbClr val="C00000"/>
                </a:solidFill>
              </a:rPr>
              <a:t>_</a:t>
            </a:r>
            <a:r>
              <a:rPr lang="en-US" altLang="zh-CN" dirty="0" smtClean="0">
                <a:solidFill>
                  <a:srgbClr val="C00000"/>
                </a:solidFill>
              </a:rPr>
              <a:t>w</a:t>
            </a:r>
            <a:r>
              <a:rPr lang="zh-CN" altLang="en-US" dirty="0" smtClean="0">
                <a:solidFill>
                  <a:srgbClr val="C00000"/>
                </a:solidFill>
              </a:rPr>
              <a:t>.</a:t>
            </a:r>
            <a:r>
              <a:rPr lang="zh-CN" altLang="en-US" dirty="0">
                <a:solidFill>
                  <a:srgbClr val="C00000"/>
                </a:solidFill>
              </a:rPr>
              <a:t>py</a:t>
            </a:r>
          </a:p>
        </p:txBody>
      </p:sp>
    </p:spTree>
    <p:extLst>
      <p:ext uri="{BB962C8B-B14F-4D97-AF65-F5344CB8AC3E}">
        <p14:creationId xmlns:p14="http://schemas.microsoft.com/office/powerpoint/2010/main" val="10842527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实例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：新生辩论赛排名</a:t>
            </a:r>
          </a:p>
        </p:txBody>
      </p:sp>
      <p:sp>
        <p:nvSpPr>
          <p:cNvPr id="2" name="矩形 1"/>
          <p:cNvSpPr/>
          <p:nvPr/>
        </p:nvSpPr>
        <p:spPr>
          <a:xfrm>
            <a:off x="304800" y="1016000"/>
            <a:ext cx="83058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 smtClean="0">
                <a:solidFill>
                  <a:srgbClr val="FF0000"/>
                </a:solidFill>
              </a:rPr>
              <a:t>f_r_score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= open('</a:t>
            </a:r>
            <a:r>
              <a:rPr lang="en-US" altLang="zh-CN" sz="1800" dirty="0" err="1">
                <a:solidFill>
                  <a:srgbClr val="FF0000"/>
                </a:solidFill>
              </a:rPr>
              <a:t>scores.txt','r</a:t>
            </a:r>
            <a:r>
              <a:rPr lang="en-US" altLang="zh-CN" sz="1800" dirty="0">
                <a:solidFill>
                  <a:srgbClr val="FF0000"/>
                </a:solidFill>
              </a:rPr>
              <a:t>')</a:t>
            </a:r>
          </a:p>
          <a:p>
            <a:r>
              <a:rPr lang="en-US" altLang="zh-CN" sz="1800" dirty="0"/>
              <a:t>scores = []</a:t>
            </a:r>
          </a:p>
          <a:p>
            <a:r>
              <a:rPr lang="en-US" altLang="zh-CN" sz="1800" dirty="0">
                <a:solidFill>
                  <a:srgbClr val="00B0F0"/>
                </a:solidFill>
              </a:rPr>
              <a:t>lines = </a:t>
            </a:r>
            <a:r>
              <a:rPr lang="en-US" altLang="zh-CN" sz="1800" dirty="0" err="1">
                <a:solidFill>
                  <a:srgbClr val="00B0F0"/>
                </a:solidFill>
              </a:rPr>
              <a:t>f_r_score.readlines</a:t>
            </a:r>
            <a:r>
              <a:rPr lang="en-US" altLang="zh-CN" sz="1800" dirty="0">
                <a:solidFill>
                  <a:srgbClr val="00B0F0"/>
                </a:solidFill>
              </a:rPr>
              <a:t>()</a:t>
            </a:r>
          </a:p>
          <a:p>
            <a:r>
              <a:rPr lang="en-US" altLang="zh-CN" sz="1800" dirty="0"/>
              <a:t>for line in lines: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err="1">
                <a:solidFill>
                  <a:srgbClr val="00B0F0"/>
                </a:solidFill>
              </a:rPr>
              <a:t>ls_score</a:t>
            </a:r>
            <a:r>
              <a:rPr lang="en-US" altLang="zh-CN" sz="1800" dirty="0">
                <a:solidFill>
                  <a:srgbClr val="00B0F0"/>
                </a:solidFill>
              </a:rPr>
              <a:t> = </a:t>
            </a:r>
            <a:r>
              <a:rPr lang="en-US" altLang="zh-CN" sz="1800" dirty="0" err="1">
                <a:solidFill>
                  <a:srgbClr val="00B0F0"/>
                </a:solidFill>
              </a:rPr>
              <a:t>line.split</a:t>
            </a:r>
            <a:r>
              <a:rPr lang="en-US" altLang="zh-CN" sz="1800" dirty="0">
                <a:solidFill>
                  <a:srgbClr val="00B0F0"/>
                </a:solidFill>
              </a:rPr>
              <a:t>()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err="1" smtClean="0"/>
              <a:t>float_score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</a:t>
            </a:r>
            <a:r>
              <a:rPr lang="en-US" altLang="zh-CN" sz="1800" dirty="0" smtClean="0"/>
              <a:t>[float(item</a:t>
            </a:r>
            <a:r>
              <a:rPr lang="en-US" altLang="zh-CN" sz="1800" dirty="0"/>
              <a:t>) for item in </a:t>
            </a:r>
            <a:r>
              <a:rPr lang="en-US" altLang="zh-CN" sz="1800" dirty="0" err="1"/>
              <a:t>ls_score</a:t>
            </a:r>
            <a:r>
              <a:rPr lang="en-US" altLang="zh-CN" sz="1800" dirty="0"/>
              <a:t>]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err="1" smtClean="0">
                <a:solidFill>
                  <a:srgbClr val="00B0F0"/>
                </a:solidFill>
              </a:rPr>
              <a:t>scores.append</a:t>
            </a:r>
            <a:r>
              <a:rPr lang="en-US" altLang="zh-CN" sz="1800" dirty="0" smtClean="0">
                <a:solidFill>
                  <a:srgbClr val="00B0F0"/>
                </a:solidFill>
              </a:rPr>
              <a:t>(</a:t>
            </a:r>
            <a:r>
              <a:rPr lang="en-US" altLang="zh-CN" sz="1800" dirty="0" err="1" smtClean="0">
                <a:solidFill>
                  <a:srgbClr val="00B0F0"/>
                </a:solidFill>
              </a:rPr>
              <a:t>float_score</a:t>
            </a:r>
            <a:r>
              <a:rPr lang="en-US" altLang="zh-CN" sz="1800" dirty="0">
                <a:solidFill>
                  <a:srgbClr val="00B0F0"/>
                </a:solidFill>
              </a:rPr>
              <a:t>)</a:t>
            </a:r>
          </a:p>
          <a:p>
            <a:endParaRPr lang="en-US" altLang="zh-CN" sz="1800" dirty="0"/>
          </a:p>
          <a:p>
            <a:r>
              <a:rPr lang="en-US" altLang="zh-CN" sz="1800" dirty="0" err="1"/>
              <a:t>ave_scores</a:t>
            </a:r>
            <a:r>
              <a:rPr lang="en-US" altLang="zh-CN" sz="1800" dirty="0"/>
              <a:t> = []</a:t>
            </a:r>
          </a:p>
          <a:p>
            <a:r>
              <a:rPr lang="en-US" altLang="zh-CN" sz="1800" dirty="0"/>
              <a:t>for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in range(</a:t>
            </a:r>
            <a:r>
              <a:rPr lang="en-US" altLang="zh-CN" sz="1800" dirty="0" err="1"/>
              <a:t>len</a:t>
            </a:r>
            <a:r>
              <a:rPr lang="en-US" altLang="zh-CN" sz="1800" dirty="0"/>
              <a:t>(scores)):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err="1"/>
              <a:t>ave_tem</a:t>
            </a:r>
            <a:r>
              <a:rPr lang="en-US" altLang="zh-CN" sz="1800" dirty="0"/>
              <a:t> = ( sum(scores[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]) - max(scores[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]) </a:t>
            </a:r>
            <a:r>
              <a:rPr lang="en-US" altLang="zh-CN" sz="1800" dirty="0" smtClean="0"/>
              <a:t>-  </a:t>
            </a:r>
          </a:p>
          <a:p>
            <a:r>
              <a:rPr lang="en-US" altLang="zh-CN" sz="1800" dirty="0" smtClean="0"/>
              <a:t>                               min(scores[</a:t>
            </a:r>
            <a:r>
              <a:rPr lang="en-US" altLang="zh-CN" sz="1800" dirty="0" err="1" smtClean="0"/>
              <a:t>i</a:t>
            </a:r>
            <a:r>
              <a:rPr lang="en-US" altLang="zh-CN" sz="1800" dirty="0"/>
              <a:t>]) )/(</a:t>
            </a:r>
            <a:r>
              <a:rPr lang="en-US" altLang="zh-CN" sz="1800" dirty="0" err="1"/>
              <a:t>len</a:t>
            </a:r>
            <a:r>
              <a:rPr lang="en-US" altLang="zh-CN" sz="1800" dirty="0"/>
              <a:t>(scores[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])-2)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err="1"/>
              <a:t>ave_scores.append</a:t>
            </a:r>
            <a:r>
              <a:rPr lang="en-US" altLang="zh-CN" sz="1800" dirty="0"/>
              <a:t>(</a:t>
            </a:r>
            <a:r>
              <a:rPr lang="en-US" altLang="zh-CN" sz="1800" dirty="0" err="1"/>
              <a:t>ave_tem</a:t>
            </a:r>
            <a:r>
              <a:rPr lang="en-US" altLang="zh-CN" sz="1800" dirty="0"/>
              <a:t>)</a:t>
            </a:r>
          </a:p>
          <a:p>
            <a:endParaRPr lang="en-US" altLang="zh-CN" sz="1800" dirty="0"/>
          </a:p>
          <a:p>
            <a:r>
              <a:rPr lang="en-US" altLang="zh-CN" sz="1800" dirty="0" err="1"/>
              <a:t>max_score</a:t>
            </a:r>
            <a:r>
              <a:rPr lang="en-US" altLang="zh-CN" sz="1800" dirty="0"/>
              <a:t> = max(</a:t>
            </a:r>
            <a:r>
              <a:rPr lang="en-US" altLang="zh-CN" sz="1800" dirty="0" err="1"/>
              <a:t>ave_scores</a:t>
            </a:r>
            <a:r>
              <a:rPr lang="en-US" altLang="zh-CN" sz="1800" dirty="0"/>
              <a:t>)</a:t>
            </a:r>
          </a:p>
          <a:p>
            <a:r>
              <a:rPr lang="en-US" altLang="zh-CN" sz="1800" dirty="0" err="1"/>
              <a:t>idx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ave_scores.index</a:t>
            </a:r>
            <a:r>
              <a:rPr lang="en-US" altLang="zh-CN" sz="1800" dirty="0"/>
              <a:t>(</a:t>
            </a:r>
            <a:r>
              <a:rPr lang="en-US" altLang="zh-CN" sz="1800" dirty="0" err="1"/>
              <a:t>max_score</a:t>
            </a:r>
            <a:r>
              <a:rPr lang="en-US" altLang="zh-CN" sz="1800" dirty="0"/>
              <a:t>)  </a:t>
            </a:r>
          </a:p>
          <a:p>
            <a:r>
              <a:rPr lang="en-US" altLang="zh-CN" sz="1800" dirty="0" err="1"/>
              <a:t>team_idx</a:t>
            </a:r>
            <a:r>
              <a:rPr lang="en-US" altLang="zh-CN" sz="1800" dirty="0"/>
              <a:t> = teams[</a:t>
            </a:r>
            <a:r>
              <a:rPr lang="en-US" altLang="zh-CN" sz="1800" dirty="0" err="1"/>
              <a:t>idx</a:t>
            </a:r>
            <a:r>
              <a:rPr lang="en-US" altLang="zh-CN" sz="1800" dirty="0"/>
              <a:t>]</a:t>
            </a:r>
          </a:p>
          <a:p>
            <a:r>
              <a:rPr lang="en-US" altLang="zh-CN" sz="1600" dirty="0"/>
              <a:t>print('</a:t>
            </a:r>
            <a:r>
              <a:rPr lang="zh-CN" altLang="en-US" sz="1600" dirty="0"/>
              <a:t>获得最高得分的院系是：</a:t>
            </a:r>
            <a:r>
              <a:rPr lang="en-US" altLang="zh-CN" sz="1600" dirty="0"/>
              <a:t>{0}, </a:t>
            </a:r>
            <a:r>
              <a:rPr lang="zh-CN" altLang="en-US" sz="1600" dirty="0"/>
              <a:t>得分为：</a:t>
            </a:r>
            <a:r>
              <a:rPr lang="en-US" altLang="zh-CN" sz="1600" dirty="0"/>
              <a:t>{1}'.format(</a:t>
            </a:r>
            <a:r>
              <a:rPr lang="en-US" altLang="zh-CN" sz="1600" dirty="0" err="1"/>
              <a:t>team_idx,max_score</a:t>
            </a:r>
            <a:r>
              <a:rPr lang="en-US" altLang="zh-CN" sz="1600" dirty="0" smtClean="0"/>
              <a:t>))</a:t>
            </a:r>
          </a:p>
          <a:p>
            <a:r>
              <a:rPr lang="en-US" altLang="zh-CN" sz="1600" dirty="0" err="1">
                <a:solidFill>
                  <a:srgbClr val="FF0000"/>
                </a:solidFill>
              </a:rPr>
              <a:t>f_r_score.close</a:t>
            </a:r>
            <a:r>
              <a:rPr lang="en-US" altLang="zh-CN" sz="1600" dirty="0">
                <a:solidFill>
                  <a:srgbClr val="FF0000"/>
                </a:solidFill>
              </a:rPr>
              <a:t>()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86600" y="1219200"/>
            <a:ext cx="18356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7_score_r.py</a:t>
            </a:r>
          </a:p>
        </p:txBody>
      </p:sp>
    </p:spTree>
    <p:extLst>
      <p:ext uri="{BB962C8B-B14F-4D97-AF65-F5344CB8AC3E}">
        <p14:creationId xmlns:p14="http://schemas.microsoft.com/office/powerpoint/2010/main" val="32784670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文件的打开关闭</a:t>
            </a:r>
            <a:endParaRPr lang="zh-CN" sz="2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4" name="Text Box 6"/>
          <p:cNvSpPr txBox="1"/>
          <p:nvPr/>
        </p:nvSpPr>
        <p:spPr>
          <a:xfrm>
            <a:off x="292817" y="1105128"/>
            <a:ext cx="8229600" cy="172354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lvl="0" algn="l" eaLnBrk="1" hangingPunct="1">
              <a:spcBef>
                <a:spcPts val="600"/>
              </a:spcBef>
              <a:buClr>
                <a:srgbClr val="FFC000"/>
              </a:buClr>
              <a:buSzPct val="50000"/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什么是文件？ 文件是保存在磁盘或者其他存储介质上的数据的集合。 </a:t>
            </a:r>
            <a:endParaRPr lang="en-US" altLang="zh-CN" sz="2400" dirty="0" smtClean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0" algn="l" eaLnBrk="1" hangingPunct="1">
              <a:spcBef>
                <a:spcPts val="600"/>
              </a:spcBef>
              <a:buClr>
                <a:srgbClr val="FFC000"/>
              </a:buClr>
              <a:buSzPct val="50000"/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类型：文本文件和二进制文件</a:t>
            </a:r>
          </a:p>
          <a:p>
            <a:pPr eaLnBrk="1" hangingPunct="1">
              <a:spcBef>
                <a:spcPts val="600"/>
              </a:spcBef>
              <a:buClr>
                <a:srgbClr val="FFC000"/>
              </a:buClr>
              <a:buSzPct val="50000"/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读写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操作步骤：打开文件，读写数据，关闭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object 7"/>
          <p:cNvSpPr/>
          <p:nvPr/>
        </p:nvSpPr>
        <p:spPr>
          <a:xfrm>
            <a:off x="493300" y="3048000"/>
            <a:ext cx="8171688" cy="3115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8">
      <a:dk1>
        <a:srgbClr val="000000"/>
      </a:dk1>
      <a:lt1>
        <a:srgbClr val="FFFFFF"/>
      </a:lt1>
      <a:dk2>
        <a:srgbClr val="800080"/>
      </a:dk2>
      <a:lt2>
        <a:srgbClr val="1C1C1C"/>
      </a:lt2>
      <a:accent1>
        <a:srgbClr val="777777"/>
      </a:accent1>
      <a:accent2>
        <a:srgbClr val="FFCF01"/>
      </a:accent2>
      <a:accent3>
        <a:srgbClr val="FFFFFF"/>
      </a:accent3>
      <a:accent4>
        <a:srgbClr val="000000"/>
      </a:accent4>
      <a:accent5>
        <a:srgbClr val="BDBDBD"/>
      </a:accent5>
      <a:accent6>
        <a:srgbClr val="E7BB01"/>
      </a:accent6>
      <a:hlink>
        <a:srgbClr val="800080"/>
      </a:hlink>
      <a:folHlink>
        <a:srgbClr val="800080"/>
      </a:folHlink>
    </a:clrScheme>
    <a:fontScheme name="Blends">
      <a:majorFont>
        <a:latin typeface="Verdana"/>
        <a:ea typeface=""/>
        <a:cs typeface="Times New Roman"/>
      </a:majorFont>
      <a:minorFont>
        <a:latin typeface="Verdan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anose="05000000000000000000" pitchFamily="2" charset="2"/>
          <a:buChar char="n"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anose="05000000000000000000" pitchFamily="2" charset="2"/>
          <a:buChar char="n"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800080"/>
        </a:dk2>
        <a:lt2>
          <a:srgbClr val="1C1C1C"/>
        </a:lt2>
        <a:accent1>
          <a:srgbClr val="777777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E7BB01"/>
        </a:accent6>
        <a:hlink>
          <a:srgbClr val="80008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C:\Programs\MsOffice\Templates\Presentation Designs\Straight Edge.pot</Template>
  <TotalTime>1719</TotalTime>
  <Words>2144</Words>
  <Application>Microsoft Office PowerPoint</Application>
  <PresentationFormat>全屏显示(4:3)</PresentationFormat>
  <Paragraphs>330</Paragraphs>
  <Slides>42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6" baseType="lpstr">
      <vt:lpstr>Adobe 黑体 Std R</vt:lpstr>
      <vt:lpstr>Microsoft JhengHei</vt:lpstr>
      <vt:lpstr>黑体</vt:lpstr>
      <vt:lpstr>华文新魏</vt:lpstr>
      <vt:lpstr>楷体_GB2312</vt:lpstr>
      <vt:lpstr>宋体</vt:lpstr>
      <vt:lpstr>Arial</vt:lpstr>
      <vt:lpstr>Calibri</vt:lpstr>
      <vt:lpstr>Courier New</vt:lpstr>
      <vt:lpstr>Tahoma</vt:lpstr>
      <vt:lpstr>Times New Roman</vt:lpstr>
      <vt:lpstr>Verdana</vt:lpstr>
      <vt:lpstr>Wingdings</vt:lpstr>
      <vt:lpstr>Blends</vt:lpstr>
      <vt:lpstr>第7讲  文件与数据格式化</vt:lpstr>
      <vt:lpstr>杨辉三角</vt:lpstr>
      <vt:lpstr>杨辉三角</vt:lpstr>
      <vt:lpstr>子串在原字符串中的位置</vt:lpstr>
      <vt:lpstr>PowerPoint 演示文稿</vt:lpstr>
      <vt:lpstr>第7讲（1）文件与文件对象</vt:lpstr>
      <vt:lpstr>实例1：新生辩论赛排名</vt:lpstr>
      <vt:lpstr>实例1：新生辩论赛排名</vt:lpstr>
      <vt:lpstr>PowerPoint 演示文稿</vt:lpstr>
      <vt:lpstr>PowerPoint 演示文稿</vt:lpstr>
      <vt:lpstr>第7讲（2）文件的读取与写入</vt:lpstr>
      <vt:lpstr>PowerPoint 演示文稿</vt:lpstr>
      <vt:lpstr>PowerPoint 演示文稿</vt:lpstr>
      <vt:lpstr>PowerPoint 演示文稿</vt:lpstr>
      <vt:lpstr>第7讲（3）二进制文件读写操作</vt:lpstr>
      <vt:lpstr>PowerPoint 演示文稿</vt:lpstr>
      <vt:lpstr>PowerPoint 演示文稿</vt:lpstr>
      <vt:lpstr>第7讲（4）数据格式化和处理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第7讲（5）异常处理</vt:lpstr>
      <vt:lpstr>异常处理:程序异常怎么办？</vt:lpstr>
      <vt:lpstr>异常处理: try-except语句</vt:lpstr>
      <vt:lpstr> 异常的高级用法</vt:lpstr>
      <vt:lpstr>异常的高级用法</vt:lpstr>
      <vt:lpstr>第7讲（6）基本图像处理</vt:lpstr>
      <vt:lpstr>图像的缩放与旋转</vt:lpstr>
      <vt:lpstr>图像改变颜色</vt:lpstr>
      <vt:lpstr>图像改变颜色</vt:lpstr>
      <vt:lpstr>图像的过滤与增强</vt:lpstr>
      <vt:lpstr>图像的边缘检测</vt:lpstr>
      <vt:lpstr>序列图像处理</vt:lpstr>
      <vt:lpstr>PIL库的安装</vt:lpstr>
      <vt:lpstr>skimage库的安装</vt:lpstr>
      <vt:lpstr>matplotlib库的安装</vt:lpstr>
      <vt:lpstr>The End</vt:lpstr>
      <vt:lpstr>练习题（红色标注为第6次作业题）</vt:lpstr>
      <vt:lpstr>练习题（红色标注为第6次作业题）</vt:lpstr>
    </vt:vector>
  </TitlesOfParts>
  <Company>University of Washington, CS 4 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with Python</dc:title>
  <dc:creator>Marty Stepp</dc:creator>
  <cp:lastModifiedBy>admin</cp:lastModifiedBy>
  <cp:revision>2482</cp:revision>
  <cp:lastPrinted>2009-04-22T19:24:00Z</cp:lastPrinted>
  <dcterms:created xsi:type="dcterms:W3CDTF">2009-04-22T19:24:00Z</dcterms:created>
  <dcterms:modified xsi:type="dcterms:W3CDTF">2018-11-22T05:33:37Z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