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1157" r:id="rId3"/>
    <p:sldId id="1158" r:id="rId4"/>
    <p:sldId id="1159" r:id="rId5"/>
    <p:sldId id="1160" r:id="rId6"/>
    <p:sldId id="1161" r:id="rId7"/>
    <p:sldId id="1162" r:id="rId8"/>
    <p:sldId id="1163" r:id="rId9"/>
    <p:sldId id="1165" r:id="rId10"/>
    <p:sldId id="1164" r:id="rId11"/>
    <p:sldId id="1111" r:id="rId12"/>
    <p:sldId id="1116" r:id="rId13"/>
    <p:sldId id="1132" r:id="rId14"/>
    <p:sldId id="1122" r:id="rId15"/>
    <p:sldId id="1133" r:id="rId16"/>
    <p:sldId id="1134" r:id="rId17"/>
    <p:sldId id="1136" r:id="rId18"/>
    <p:sldId id="1137" r:id="rId19"/>
    <p:sldId id="1138" r:id="rId20"/>
    <p:sldId id="1123" r:id="rId21"/>
    <p:sldId id="1139" r:id="rId22"/>
    <p:sldId id="1144" r:id="rId23"/>
    <p:sldId id="1143" r:id="rId24"/>
    <p:sldId id="1142" r:id="rId25"/>
    <p:sldId id="1141" r:id="rId26"/>
    <p:sldId id="1140" r:id="rId27"/>
    <p:sldId id="1146" r:id="rId28"/>
    <p:sldId id="1147" r:id="rId29"/>
    <p:sldId id="1151" r:id="rId30"/>
    <p:sldId id="1152" r:id="rId31"/>
    <p:sldId id="1166" r:id="rId32"/>
    <p:sldId id="1083" r:id="rId33"/>
    <p:sldId id="1154" r:id="rId34"/>
    <p:sldId id="1155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6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99"/>
    <a:srgbClr val="008080"/>
    <a:srgbClr val="006600"/>
    <a:srgbClr val="800000"/>
    <a:srgbClr val="808080"/>
    <a:srgbClr val="404040"/>
    <a:srgbClr val="003399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0722" autoAdjust="0"/>
  </p:normalViewPr>
  <p:slideViewPr>
    <p:cSldViewPr>
      <p:cViewPr>
        <p:scale>
          <a:sx n="75" d="100"/>
          <a:sy n="75" d="100"/>
        </p:scale>
        <p:origin x="1422" y="336"/>
      </p:cViewPr>
      <p:guideLst>
        <p:guide orient="horz" pos="207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48"/>
    </p:cViewPr>
  </p:sorterViewPr>
  <p:notesViewPr>
    <p:cSldViewPr>
      <p:cViewPr varScale="1">
        <p:scale>
          <a:sx n="63" d="100"/>
          <a:sy n="63" d="100"/>
        </p:scale>
        <p:origin x="-1915" y="-77"/>
      </p:cViewPr>
      <p:guideLst>
        <p:guide orient="horz" pos="2762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hi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bye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B02C78E-0274-4A0C-A294-91A0C535B0FB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3553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hi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bye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58330039-C041-4DDA-AFD0-1C663E1F2AAA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8919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0413C7B-0EAF-487B-A984-5F7338AC4C83}" type="slidenum">
              <a:rPr lang="en-US" altLang="zh-CN" sz="1200" smtClean="0">
                <a:latin typeface="Times New Roman" panose="02020603050405020304" pitchFamily="18" charset="0"/>
              </a:rPr>
              <a:t>1</a:t>
            </a:fld>
            <a:endParaRPr lang="en-US" altLang="zh-CN" sz="120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9259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8374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5432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3816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3915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5203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2440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30835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74109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2725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9108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2199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38974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88416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82748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79167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11327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62574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74803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34708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4693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64601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92305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872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4789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4770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077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7049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8533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905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5" descr="snake-on-tre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1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6" descr="2006-10-28_Python_in_60_Minute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4" t="68115" r="19565" b="1450"/>
          <a:stretch>
            <a:fillRect/>
          </a:stretch>
        </p:blipFill>
        <p:spPr bwMode="auto">
          <a:xfrm>
            <a:off x="1600200" y="741363"/>
            <a:ext cx="5410200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"/>
          <p:cNvSpPr>
            <a:spLocks noChangeArrowheads="1"/>
          </p:cNvSpPr>
          <p:nvPr userDrawn="1"/>
        </p:nvSpPr>
        <p:spPr bwMode="auto">
          <a:xfrm>
            <a:off x="1981200" y="4191000"/>
            <a:ext cx="5562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7655" indent="-287655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</a:pPr>
            <a:endParaRPr lang="en-GB" altLang="zh-CN" sz="1600"/>
          </a:p>
        </p:txBody>
      </p:sp>
      <p:sp>
        <p:nvSpPr>
          <p:cNvPr id="194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0" y="2743200"/>
            <a:ext cx="9144000" cy="1600200"/>
          </a:xfrm>
        </p:spPr>
        <p:txBody>
          <a:bodyPr anchor="ctr"/>
          <a:lstStyle>
            <a:lvl1pPr>
              <a:defRPr sz="4400" b="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6800" y="6486525"/>
            <a:ext cx="457200" cy="381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3918BB4-D321-4424-A622-B27A36F7E38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BE19C-1C45-4567-8A8A-9406161F96F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477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477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CA9B4-CDCB-4566-88E2-BDA381D8545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7"/>
          <p:cNvSpPr/>
          <p:nvPr/>
        </p:nvSpPr>
        <p:spPr>
          <a:xfrm>
            <a:off x="304800" y="304800"/>
            <a:ext cx="8305800" cy="9144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0" y="0"/>
              </a:cxn>
              <a:cxn ang="0">
                <a:pos x="2147483647" y="0"/>
              </a:cxn>
            </a:cxnLst>
            <a:rect l="0" t="0" r="0" b="0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1" name="Line 8"/>
          <p:cNvSpPr/>
          <p:nvPr/>
        </p:nvSpPr>
        <p:spPr>
          <a:xfrm>
            <a:off x="381000" y="6400800"/>
            <a:ext cx="8229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/>
            <a:fld id="{9A0DB2DC-4C9A-4742-B13C-FB6460FD3503}" type="slidenum">
              <a:rPr lang="en-US" altLang="zh-CN" sz="120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noProof="1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309F6-2AF1-4E63-8445-75C2F9CD3C0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6C91B-8A2E-4DF2-9C18-E127D8444E7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066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3F9A0-70B0-4791-B467-8E47A7F4770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40661-D891-4990-A192-6FDE239059C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34018-9196-49BC-87BF-0FCEC58AA8F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50D51-26C4-4C76-A245-B6BDADD0CFE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DB58-0D7F-4789-941E-576CF38E305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1C427-30A2-45F2-8A1C-C067F59A104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8" b="36090"/>
          <a:stretch>
            <a:fillRect/>
          </a:stretch>
        </p:blipFill>
        <p:spPr bwMode="auto">
          <a:xfrm>
            <a:off x="0" y="6048375"/>
            <a:ext cx="12954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066800"/>
            <a:ext cx="9144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134754-8255-4B59-BF87-5324199B066B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9pPr>
    </p:titleStyle>
    <p:bodyStyle>
      <a:lvl1pPr marL="233680" indent="-233680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90880" indent="-23368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5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cs typeface="+mn-cs"/>
        </a:defRPr>
      </a:lvl2pPr>
      <a:lvl3pPr marL="1084580" indent="-17018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3pPr>
      <a:lvl4pPr marL="1541780" indent="-17018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omi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omi.com/" TargetMode="External"/><Relationship Id="rId7" Type="http://schemas.openxmlformats.org/officeDocument/2006/relationships/hyperlink" Target="http://v.baidu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p.baidu.com/" TargetMode="External"/><Relationship Id="rId5" Type="http://schemas.openxmlformats.org/officeDocument/2006/relationships/hyperlink" Target="http://www.hao123.com/" TargetMode="External"/><Relationship Id="rId4" Type="http://schemas.openxmlformats.org/officeDocument/2006/relationships/hyperlink" Target="http://news.baidu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27C3F4-D18D-4ABD-9DAD-5682F3DA4882}" type="slidenum">
              <a:rPr lang="en-US" altLang="zh-CN" sz="1400" smtClean="0">
                <a:solidFill>
                  <a:schemeClr val="bg1"/>
                </a:solidFill>
                <a:latin typeface="Tahoma" panose="020B0604030504040204" pitchFamily="34" charset="0"/>
              </a:rPr>
              <a:t>1</a:t>
            </a:fld>
            <a:endParaRPr lang="en-US" altLang="zh-CN" sz="1400" smtClean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12277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anose="02010600030101010101" pitchFamily="2" charset="-122"/>
                <a:sym typeface="+mn-ea"/>
              </a:rPr>
              <a:t>第8</a:t>
            </a:r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讲</a:t>
            </a:r>
            <a:r>
              <a:rPr lang="en-US" altLang="zh-CN" dirty="0" smtClean="0"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网络爬虫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076" name="Text Box 10"/>
          <p:cNvSpPr txBox="1">
            <a:spLocks noChangeArrowheads="1"/>
          </p:cNvSpPr>
          <p:nvPr/>
        </p:nvSpPr>
        <p:spPr bwMode="auto">
          <a:xfrm>
            <a:off x="1297305" y="4724400"/>
            <a:ext cx="6017895" cy="106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信息科学与技术学院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北京师范大学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2018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秋季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zh-CN" altLang="en-US" dirty="0" smtClean="0">
                <a:ea typeface="宋体" panose="02010600030101010101" pitchFamily="2" charset="-122"/>
              </a:rPr>
              <a:t>练习题</a:t>
            </a:r>
            <a:r>
              <a:rPr lang="en-US" altLang="zh-CN" dirty="0" smtClean="0">
                <a:ea typeface="宋体" panose="02010600030101010101" pitchFamily="2" charset="-122"/>
              </a:rPr>
              <a:t>-CSV</a:t>
            </a:r>
            <a:r>
              <a:rPr lang="zh-CN" altLang="en-US" dirty="0" smtClean="0">
                <a:ea typeface="宋体" panose="02010600030101010101" pitchFamily="2" charset="-122"/>
              </a:rPr>
              <a:t>格式</a:t>
            </a:r>
            <a:endParaRPr lang="zh-CN" dirty="0" smtClean="0">
              <a:ea typeface="宋体" panose="02010600030101010101" pitchFamily="2" charset="-122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28600" y="990600"/>
            <a:ext cx="601789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第三步：计算每门课程的平均分（共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名学生）</a:t>
            </a:r>
          </a:p>
        </p:txBody>
      </p:sp>
      <p:sp>
        <p:nvSpPr>
          <p:cNvPr id="12" name="矩形 11"/>
          <p:cNvSpPr/>
          <p:nvPr/>
        </p:nvSpPr>
        <p:spPr>
          <a:xfrm>
            <a:off x="838200" y="6172200"/>
            <a:ext cx="36367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test_homework_11_csv.py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00200"/>
            <a:ext cx="6758814" cy="3429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4572000"/>
            <a:ext cx="3733800" cy="191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0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zh-CN" altLang="en-US" dirty="0" smtClean="0">
                <a:ea typeface="宋体" panose="02010600030101010101" pitchFamily="2" charset="-122"/>
              </a:rPr>
              <a:t>第 </a:t>
            </a:r>
            <a:r>
              <a:rPr lang="en-US" altLang="zh-CN" dirty="0" smtClean="0">
                <a:ea typeface="宋体" panose="02010600030101010101" pitchFamily="2" charset="-122"/>
              </a:rPr>
              <a:t>8 </a:t>
            </a:r>
            <a:r>
              <a:rPr lang="zh-CN" altLang="en-US" dirty="0" smtClean="0">
                <a:ea typeface="宋体" panose="02010600030101010101" pitchFamily="2" charset="-122"/>
              </a:rPr>
              <a:t>讲   目录</a:t>
            </a:r>
            <a:endParaRPr lang="zh-CN" dirty="0" smtClean="0">
              <a:ea typeface="宋体" panose="02010600030101010101" pitchFamily="2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36345" y="1466215"/>
            <a:ext cx="6893560" cy="2800985"/>
          </a:xfrm>
        </p:spPr>
        <p:txBody>
          <a:bodyPr>
            <a:normAutofit fontScale="97500"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一、</a:t>
            </a:r>
            <a:r>
              <a:rPr lang="en-US" altLang="zh-CN" sz="3600" spc="80" dirty="0">
                <a:latin typeface="Arial"/>
                <a:cs typeface="Arial"/>
              </a:rPr>
              <a:t> </a:t>
            </a:r>
            <a:r>
              <a:rPr lang="en-US" altLang="zh-CN" sz="3600" spc="80" dirty="0" smtClean="0">
                <a:latin typeface="Arial"/>
                <a:cs typeface="Arial"/>
              </a:rPr>
              <a:t>r</a:t>
            </a:r>
            <a:r>
              <a:rPr lang="en-US" altLang="zh-CN" sz="3600" spc="105" dirty="0" smtClean="0">
                <a:latin typeface="Arial"/>
                <a:cs typeface="Arial"/>
              </a:rPr>
              <a:t>e</a:t>
            </a:r>
            <a:r>
              <a:rPr lang="en-US" altLang="zh-CN" sz="3600" spc="95" dirty="0" smtClean="0">
                <a:latin typeface="Arial"/>
                <a:cs typeface="Arial"/>
              </a:rPr>
              <a:t>q</a:t>
            </a:r>
            <a:r>
              <a:rPr lang="en-US" altLang="zh-CN" sz="3600" spc="80" dirty="0" smtClean="0">
                <a:latin typeface="Arial"/>
                <a:cs typeface="Arial"/>
              </a:rPr>
              <a:t>u</a:t>
            </a:r>
            <a:r>
              <a:rPr lang="en-US" altLang="zh-CN" sz="3600" spc="65" dirty="0" smtClean="0">
                <a:latin typeface="Arial"/>
                <a:cs typeface="Arial"/>
              </a:rPr>
              <a:t>e</a:t>
            </a:r>
            <a:r>
              <a:rPr lang="en-US" altLang="zh-CN" sz="3600" spc="80" dirty="0" smtClean="0">
                <a:latin typeface="Arial"/>
                <a:cs typeface="Arial"/>
              </a:rPr>
              <a:t>s</a:t>
            </a:r>
            <a:r>
              <a:rPr lang="en-US" altLang="zh-CN" sz="3600" spc="50" dirty="0" smtClean="0">
                <a:latin typeface="Arial"/>
                <a:cs typeface="Arial"/>
              </a:rPr>
              <a:t>t</a:t>
            </a:r>
            <a:r>
              <a:rPr lang="en-US" altLang="zh-CN" sz="3600" spc="-100" dirty="0" smtClean="0">
                <a:latin typeface="Arial"/>
                <a:cs typeface="Arial"/>
              </a:rPr>
              <a:t>s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二、</a:t>
            </a:r>
            <a:r>
              <a:rPr lang="en-US" altLang="zh-CN" sz="3600" spc="125" dirty="0" smtClean="0">
                <a:latin typeface="Arial"/>
                <a:cs typeface="Arial"/>
              </a:rPr>
              <a:t>beautifu</a:t>
            </a:r>
            <a:r>
              <a:rPr lang="en-US" altLang="zh-CN" sz="3600" spc="50" dirty="0" smtClean="0">
                <a:latin typeface="Arial"/>
                <a:cs typeface="Arial"/>
              </a:rPr>
              <a:t>l</a:t>
            </a:r>
            <a:r>
              <a:rPr lang="en-US" altLang="zh-CN" sz="3600" spc="-90" dirty="0" smtClean="0">
                <a:latin typeface="Arial"/>
                <a:cs typeface="Arial"/>
              </a:rPr>
              <a:t>s</a:t>
            </a:r>
            <a:r>
              <a:rPr lang="en-US" altLang="zh-CN" sz="3600" spc="170" dirty="0" smtClean="0">
                <a:latin typeface="Arial"/>
                <a:cs typeface="Arial"/>
              </a:rPr>
              <a:t>oup</a:t>
            </a:r>
            <a:r>
              <a:rPr lang="en-US" altLang="zh-CN" sz="3600" spc="65" dirty="0" smtClean="0">
                <a:latin typeface="Arial"/>
                <a:cs typeface="Arial"/>
              </a:rPr>
              <a:t>4</a:t>
            </a:r>
            <a:endParaRPr lang="en-US" altLang="zh-CN" sz="36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012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网络</a:t>
            </a:r>
            <a:r>
              <a:rPr lang="zh-CN" altLang="en-US" dirty="0" smtClean="0">
                <a:ea typeface="宋体" panose="02010600030101010101" pitchFamily="2" charset="-122"/>
              </a:rPr>
              <a:t>爬虫</a:t>
            </a:r>
          </a:p>
        </p:txBody>
      </p:sp>
      <p:sp>
        <p:nvSpPr>
          <p:cNvPr id="13" name="矩形 12"/>
          <p:cNvSpPr/>
          <p:nvPr/>
        </p:nvSpPr>
        <p:spPr>
          <a:xfrm>
            <a:off x="251998" y="1189022"/>
            <a:ext cx="8753890" cy="2013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spc="10" dirty="0" smtClean="0">
                <a:latin typeface="Adobe 黑体 Std R"/>
                <a:cs typeface="Adobe 黑体 Std R"/>
              </a:rPr>
              <a:t>网络</a:t>
            </a:r>
            <a:r>
              <a:rPr lang="zh-CN" altLang="en-US" sz="2800" spc="10" dirty="0">
                <a:latin typeface="Adobe 黑体 Std R"/>
                <a:cs typeface="Adobe 黑体 Std R"/>
              </a:rPr>
              <a:t>爬虫应用一般分为两个步骤</a:t>
            </a:r>
            <a:r>
              <a:rPr lang="zh-CN" altLang="en-US" sz="2800" spc="15" dirty="0" smtClean="0">
                <a:latin typeface="Adobe 黑体 Std R"/>
                <a:cs typeface="Adobe 黑体 Std R"/>
              </a:rPr>
              <a:t>：</a:t>
            </a:r>
            <a:endParaRPr lang="en-US" altLang="zh-CN" sz="2800" spc="15" dirty="0" smtClean="0">
              <a:latin typeface="Adobe 黑体 Std R"/>
              <a:cs typeface="Adobe 黑体 Std R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spc="5" dirty="0" smtClean="0">
                <a:latin typeface="Adobe 黑体 Std R"/>
                <a:cs typeface="Adobe 黑体 Std R"/>
              </a:rPr>
              <a:t>通</a:t>
            </a:r>
            <a:r>
              <a:rPr lang="zh-CN" altLang="en-US" sz="2800" spc="20" dirty="0" smtClean="0">
                <a:latin typeface="Adobe 黑体 Std R"/>
                <a:cs typeface="Adobe 黑体 Std R"/>
              </a:rPr>
              <a:t>过</a:t>
            </a:r>
            <a:r>
              <a:rPr lang="zh-CN" altLang="en-US" sz="2800" spc="5" dirty="0">
                <a:latin typeface="Adobe 黑体 Std R"/>
                <a:cs typeface="Adobe 黑体 Std R"/>
              </a:rPr>
              <a:t>网络</a:t>
            </a:r>
            <a:r>
              <a:rPr lang="zh-CN" altLang="en-US" sz="2800" dirty="0" smtClean="0">
                <a:latin typeface="Adobe 黑体 Std R"/>
                <a:cs typeface="Adobe 黑体 Std R"/>
              </a:rPr>
              <a:t>连接</a:t>
            </a:r>
            <a:r>
              <a:rPr lang="zh-CN" altLang="en-US" sz="2800" dirty="0">
                <a:latin typeface="Adobe 黑体 Std R"/>
                <a:cs typeface="Adobe 黑体 Std R"/>
              </a:rPr>
              <a:t>获取网页</a:t>
            </a:r>
            <a:r>
              <a:rPr lang="zh-CN" altLang="en-US" sz="2800" dirty="0" smtClean="0">
                <a:latin typeface="Adobe 黑体 Std R"/>
                <a:cs typeface="Adobe 黑体 Std R"/>
              </a:rPr>
              <a:t>内容：</a:t>
            </a:r>
            <a:r>
              <a:rPr lang="en-US" altLang="zh-CN" sz="2800" spc="80" dirty="0">
                <a:latin typeface="Arial"/>
                <a:cs typeface="Arial"/>
              </a:rPr>
              <a:t> r</a:t>
            </a:r>
            <a:r>
              <a:rPr lang="en-US" altLang="zh-CN" sz="2800" spc="105" dirty="0">
                <a:latin typeface="Arial"/>
                <a:cs typeface="Arial"/>
              </a:rPr>
              <a:t>e</a:t>
            </a:r>
            <a:r>
              <a:rPr lang="en-US" altLang="zh-CN" sz="2800" spc="95" dirty="0">
                <a:latin typeface="Arial"/>
                <a:cs typeface="Arial"/>
              </a:rPr>
              <a:t>q</a:t>
            </a:r>
            <a:r>
              <a:rPr lang="en-US" altLang="zh-CN" sz="2800" spc="80" dirty="0">
                <a:latin typeface="Arial"/>
                <a:cs typeface="Arial"/>
              </a:rPr>
              <a:t>u</a:t>
            </a:r>
            <a:r>
              <a:rPr lang="en-US" altLang="zh-CN" sz="2800" spc="65" dirty="0">
                <a:latin typeface="Arial"/>
                <a:cs typeface="Arial"/>
              </a:rPr>
              <a:t>e</a:t>
            </a:r>
            <a:r>
              <a:rPr lang="en-US" altLang="zh-CN" sz="2800" spc="80" dirty="0">
                <a:latin typeface="Arial"/>
                <a:cs typeface="Arial"/>
              </a:rPr>
              <a:t>s</a:t>
            </a:r>
            <a:r>
              <a:rPr lang="en-US" altLang="zh-CN" sz="2800" spc="50" dirty="0">
                <a:latin typeface="Arial"/>
                <a:cs typeface="Arial"/>
              </a:rPr>
              <a:t>t</a:t>
            </a:r>
            <a:r>
              <a:rPr lang="en-US" altLang="zh-CN" sz="2800" spc="-100" dirty="0">
                <a:latin typeface="Arial"/>
                <a:cs typeface="Arial"/>
              </a:rPr>
              <a:t>s</a:t>
            </a:r>
            <a:endParaRPr lang="en-US" altLang="zh-CN" sz="2800" dirty="0" smtClean="0">
              <a:latin typeface="Adobe 黑体 Std R"/>
              <a:cs typeface="Adobe 黑体 Std R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Adobe 黑体 Std R"/>
                <a:cs typeface="Adobe 黑体 Std R"/>
              </a:rPr>
              <a:t>对</a:t>
            </a:r>
            <a:r>
              <a:rPr lang="zh-CN" altLang="en-US" sz="2800" dirty="0">
                <a:latin typeface="Adobe 黑体 Std R"/>
                <a:cs typeface="Adobe 黑体 Std R"/>
              </a:rPr>
              <a:t>获得的网页内容进行</a:t>
            </a:r>
            <a:r>
              <a:rPr lang="zh-CN" altLang="en-US" sz="2800" dirty="0" smtClean="0">
                <a:latin typeface="Adobe 黑体 Std R"/>
                <a:cs typeface="Adobe 黑体 Std R"/>
              </a:rPr>
              <a:t>处</a:t>
            </a:r>
            <a:r>
              <a:rPr lang="zh-CN" altLang="en-US" sz="2800" spc="5" dirty="0" smtClean="0">
                <a:latin typeface="Adobe 黑体 Std R"/>
                <a:cs typeface="Adobe 黑体 Std R"/>
              </a:rPr>
              <a:t>理</a:t>
            </a:r>
            <a:r>
              <a:rPr lang="zh-CN" altLang="en-US" sz="2800" dirty="0" smtClean="0">
                <a:latin typeface="Adobe 黑体 Std R"/>
                <a:cs typeface="Adobe 黑体 Std R"/>
              </a:rPr>
              <a:t>：</a:t>
            </a:r>
            <a:r>
              <a:rPr lang="en-US" altLang="zh-CN" sz="2800" spc="125" dirty="0">
                <a:latin typeface="Arial"/>
                <a:cs typeface="Arial"/>
              </a:rPr>
              <a:t>beautifu</a:t>
            </a:r>
            <a:r>
              <a:rPr lang="en-US" altLang="zh-CN" sz="2800" spc="50" dirty="0">
                <a:latin typeface="Arial"/>
                <a:cs typeface="Arial"/>
              </a:rPr>
              <a:t>l</a:t>
            </a:r>
            <a:r>
              <a:rPr lang="en-US" altLang="zh-CN" sz="2800" spc="100" dirty="0">
                <a:latin typeface="Arial"/>
                <a:cs typeface="Arial"/>
              </a:rPr>
              <a:t>sou</a:t>
            </a:r>
            <a:r>
              <a:rPr lang="en-US" altLang="zh-CN" sz="2800" spc="110" dirty="0">
                <a:latin typeface="Arial"/>
                <a:cs typeface="Arial"/>
              </a:rPr>
              <a:t>p</a:t>
            </a:r>
            <a:r>
              <a:rPr lang="en-US" altLang="zh-CN" sz="2800" spc="65" dirty="0">
                <a:latin typeface="Arial"/>
                <a:cs typeface="Arial"/>
              </a:rPr>
              <a:t>4</a:t>
            </a:r>
            <a:endParaRPr lang="zh-CN" altLang="en-US" sz="280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31"/>
              </a:spcBef>
            </a:pPr>
            <a:endParaRPr lang="zh-CN" altLang="en-US" sz="1000" dirty="0"/>
          </a:p>
          <a:p>
            <a:pPr>
              <a:lnSpc>
                <a:spcPts val="1000"/>
              </a:lnSpc>
            </a:pPr>
            <a:endParaRPr lang="zh-CN" altLang="en-US" sz="1050" dirty="0"/>
          </a:p>
        </p:txBody>
      </p:sp>
      <p:sp>
        <p:nvSpPr>
          <p:cNvPr id="3" name="矩形 2"/>
          <p:cNvSpPr/>
          <p:nvPr/>
        </p:nvSpPr>
        <p:spPr>
          <a:xfrm>
            <a:off x="762000" y="3581400"/>
            <a:ext cx="444448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270">
              <a:lnSpc>
                <a:spcPct val="100000"/>
              </a:lnSpc>
            </a:pPr>
            <a:r>
              <a:rPr lang="en-US" altLang="zh-CN" sz="2800" spc="95" dirty="0" smtClean="0">
                <a:latin typeface="Arial"/>
                <a:cs typeface="Arial"/>
              </a:rPr>
              <a:t>pip </a:t>
            </a:r>
            <a:r>
              <a:rPr lang="en-US" altLang="zh-CN" sz="2800" spc="95" dirty="0">
                <a:latin typeface="Arial"/>
                <a:cs typeface="Arial"/>
              </a:rPr>
              <a:t>install requests</a:t>
            </a:r>
          </a:p>
          <a:p>
            <a:pPr marR="1270">
              <a:lnSpc>
                <a:spcPct val="100000"/>
              </a:lnSpc>
            </a:pPr>
            <a:r>
              <a:rPr lang="en-US" altLang="zh-CN" sz="2800" spc="95" dirty="0" smtClean="0">
                <a:latin typeface="Arial"/>
                <a:cs typeface="Arial"/>
              </a:rPr>
              <a:t>pip </a:t>
            </a:r>
            <a:r>
              <a:rPr lang="en-US" altLang="zh-CN" sz="2800" spc="95" dirty="0">
                <a:latin typeface="Arial"/>
                <a:cs typeface="Arial"/>
              </a:rPr>
              <a:t>install beautifulsoup4</a:t>
            </a:r>
          </a:p>
        </p:txBody>
      </p:sp>
    </p:spTree>
    <p:extLst>
      <p:ext uri="{BB962C8B-B14F-4D97-AF65-F5344CB8AC3E}">
        <p14:creationId xmlns:p14="http://schemas.microsoft.com/office/powerpoint/2010/main" val="25515489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讲（</a:t>
            </a:r>
            <a:r>
              <a:rPr lang="en-US" altLang="zh-CN" dirty="0" smtClean="0"/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  <a:r>
              <a:rPr lang="en-US" altLang="zh-CN" dirty="0" smtClean="0">
                <a:ea typeface="宋体" panose="02010600030101010101" pitchFamily="2" charset="-122"/>
              </a:rPr>
              <a:t>requests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18BB4-D321-4424-A622-B27A36F7E38E}" type="slidenum">
              <a:rPr lang="en-US" altLang="zh-CN" smtClean="0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30981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Requests</a:t>
            </a: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库</a:t>
            </a:r>
            <a:endParaRPr lang="zh-CN" altLang="en-US" sz="4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" y="1066800"/>
            <a:ext cx="7924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868805" algn="l"/>
              </a:tabLst>
            </a:pPr>
            <a:r>
              <a:rPr lang="en-US" altLang="zh-CN" spc="65" dirty="0" smtClean="0">
                <a:latin typeface="Arial"/>
                <a:cs typeface="Arial"/>
              </a:rPr>
              <a:t>r</a:t>
            </a:r>
            <a:r>
              <a:rPr lang="en-US" altLang="zh-CN" spc="90" dirty="0" smtClean="0">
                <a:latin typeface="Arial"/>
                <a:cs typeface="Arial"/>
              </a:rPr>
              <a:t>equ</a:t>
            </a:r>
            <a:r>
              <a:rPr lang="en-US" altLang="zh-CN" spc="75" dirty="0" smtClean="0">
                <a:latin typeface="Arial"/>
                <a:cs typeface="Arial"/>
              </a:rPr>
              <a:t>e</a:t>
            </a:r>
            <a:r>
              <a:rPr lang="en-US" altLang="zh-CN" spc="80" dirty="0" smtClean="0">
                <a:latin typeface="Arial"/>
                <a:cs typeface="Arial"/>
              </a:rPr>
              <a:t>s</a:t>
            </a:r>
            <a:r>
              <a:rPr lang="en-US" altLang="zh-CN" spc="50" dirty="0" smtClean="0">
                <a:latin typeface="Arial"/>
                <a:cs typeface="Arial"/>
              </a:rPr>
              <a:t>t</a:t>
            </a:r>
            <a:r>
              <a:rPr lang="en-US" altLang="zh-CN" spc="-100" dirty="0" smtClean="0">
                <a:latin typeface="Arial"/>
                <a:cs typeface="Arial"/>
              </a:rPr>
              <a:t>s</a:t>
            </a:r>
            <a:r>
              <a:rPr lang="zh-CN" altLang="en-US" spc="80" dirty="0" smtClean="0">
                <a:latin typeface="Adobe 黑体 Std R"/>
                <a:cs typeface="Adobe 黑体 Std R"/>
              </a:rPr>
              <a:t>库</a:t>
            </a:r>
            <a:r>
              <a:rPr lang="zh-CN" altLang="en-US" spc="80" dirty="0">
                <a:latin typeface="Adobe 黑体 Std R"/>
                <a:cs typeface="Adobe 黑体 Std R"/>
              </a:rPr>
              <a:t>是</a:t>
            </a:r>
            <a:r>
              <a:rPr lang="zh-CN" altLang="en-US" spc="95" dirty="0">
                <a:latin typeface="Adobe 黑体 Std R"/>
                <a:cs typeface="Adobe 黑体 Std R"/>
              </a:rPr>
              <a:t>一个</a:t>
            </a:r>
            <a:r>
              <a:rPr lang="zh-CN" altLang="en-US" spc="80" dirty="0">
                <a:latin typeface="Adobe 黑体 Std R"/>
                <a:cs typeface="Adobe 黑体 Std R"/>
              </a:rPr>
              <a:t>简洁</a:t>
            </a:r>
            <a:r>
              <a:rPr lang="zh-CN" altLang="en-US" spc="95" dirty="0">
                <a:latin typeface="Adobe 黑体 Std R"/>
                <a:cs typeface="Adobe 黑体 Std R"/>
              </a:rPr>
              <a:t>且简</a:t>
            </a:r>
            <a:r>
              <a:rPr lang="zh-CN" altLang="en-US" spc="80" dirty="0">
                <a:latin typeface="Adobe 黑体 Std R"/>
                <a:cs typeface="Adobe 黑体 Std R"/>
              </a:rPr>
              <a:t>单的处</a:t>
            </a:r>
            <a:r>
              <a:rPr lang="zh-CN" altLang="en-US" spc="100" dirty="0">
                <a:latin typeface="Adobe 黑体 Std R"/>
                <a:cs typeface="Adobe 黑体 Std R"/>
              </a:rPr>
              <a:t>理</a:t>
            </a:r>
            <a:r>
              <a:rPr lang="en-US" altLang="zh-CN" spc="130" dirty="0">
                <a:latin typeface="Arial"/>
                <a:cs typeface="Arial"/>
              </a:rPr>
              <a:t>H</a:t>
            </a:r>
            <a:r>
              <a:rPr lang="en-US" altLang="zh-CN" spc="-60" dirty="0">
                <a:latin typeface="Arial"/>
                <a:cs typeface="Arial"/>
              </a:rPr>
              <a:t>T</a:t>
            </a:r>
            <a:r>
              <a:rPr lang="en-US" altLang="zh-CN" spc="-120" dirty="0">
                <a:latin typeface="Arial"/>
                <a:cs typeface="Arial"/>
              </a:rPr>
              <a:t>T</a:t>
            </a:r>
            <a:r>
              <a:rPr lang="en-US" altLang="zh-CN" spc="-45" dirty="0">
                <a:latin typeface="Arial"/>
                <a:cs typeface="Arial"/>
              </a:rPr>
              <a:t>P</a:t>
            </a:r>
            <a:r>
              <a:rPr lang="zh-CN" altLang="en-US" spc="80" dirty="0">
                <a:latin typeface="Adobe 黑体 Std R"/>
                <a:cs typeface="Adobe 黑体 Std R"/>
              </a:rPr>
              <a:t>请求</a:t>
            </a:r>
            <a:r>
              <a:rPr lang="zh-CN" altLang="en-US" spc="80" dirty="0" smtClean="0">
                <a:latin typeface="Adobe 黑体 Std R"/>
                <a:cs typeface="Adobe 黑体 Std R"/>
              </a:rPr>
              <a:t>的第三方库</a:t>
            </a:r>
            <a:endParaRPr lang="zh-CN" altLang="en-US" dirty="0">
              <a:latin typeface="Adobe 黑体 Std R"/>
              <a:cs typeface="Adobe 黑体 Std R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90800" y="1600200"/>
            <a:ext cx="36192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125" dirty="0">
                <a:solidFill>
                  <a:srgbClr val="252525"/>
                </a:solidFill>
                <a:latin typeface="Arial"/>
                <a:cs typeface="Arial"/>
              </a:rPr>
              <a:t>r</a:t>
            </a:r>
            <a:r>
              <a:rPr lang="en-US" altLang="zh-CN" spc="100" dirty="0">
                <a:solidFill>
                  <a:srgbClr val="252525"/>
                </a:solidFill>
                <a:latin typeface="Arial"/>
                <a:cs typeface="Arial"/>
              </a:rPr>
              <a:t>equests</a:t>
            </a:r>
            <a:r>
              <a:rPr lang="en-US" altLang="zh-CN" spc="10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lang="zh-CN" altLang="en-US" spc="-40" dirty="0">
                <a:solidFill>
                  <a:srgbClr val="252525"/>
                </a:solidFill>
                <a:latin typeface="Adobe 黑体 Std R"/>
                <a:cs typeface="Adobe 黑体 Std R"/>
              </a:rPr>
              <a:t>库中的网页请求函数</a:t>
            </a:r>
            <a:endParaRPr lang="zh-CN" altLang="en-US" dirty="0"/>
          </a:p>
        </p:txBody>
      </p:sp>
      <p:sp>
        <p:nvSpPr>
          <p:cNvPr id="12" name="object 5"/>
          <p:cNvSpPr/>
          <p:nvPr/>
        </p:nvSpPr>
        <p:spPr>
          <a:xfrm>
            <a:off x="609600" y="2057400"/>
            <a:ext cx="8001000" cy="396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41677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/>
        </p:nvSpPr>
        <p:spPr>
          <a:xfrm>
            <a:off x="152400" y="762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Requests</a:t>
            </a: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库中的网页请求函数</a:t>
            </a:r>
            <a:endParaRPr lang="zh-CN" altLang="en-US" sz="4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" name="object 3"/>
          <p:cNvSpPr txBox="1">
            <a:spLocks/>
          </p:cNvSpPr>
          <p:nvPr/>
        </p:nvSpPr>
        <p:spPr bwMode="auto">
          <a:xfrm>
            <a:off x="304800" y="1219200"/>
            <a:ext cx="8686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noAutofit/>
          </a:bodyPr>
          <a:lstStyle>
            <a:lvl1pPr marL="233680" indent="-233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0880" indent="-233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1084580" indent="-1701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541780" indent="-1701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2700"/>
            <a:r>
              <a:rPr lang="en-US" altLang="zh-CN" spc="65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get</a:t>
            </a:r>
            <a:r>
              <a:rPr lang="en-US" altLang="zh-CN" spc="65" dirty="0" smtClean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()</a:t>
            </a:r>
            <a:r>
              <a:rPr lang="zh-CN" altLang="en-US" spc="65" dirty="0" smtClean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是获取网页最常用的方式，在调用</a:t>
            </a:r>
            <a:r>
              <a:rPr lang="en-US" altLang="zh-CN" spc="65" dirty="0" err="1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requests.get</a:t>
            </a:r>
            <a:r>
              <a:rPr lang="en-US" altLang="zh-CN" spc="65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()</a:t>
            </a:r>
            <a:r>
              <a:rPr lang="zh-CN" altLang="en-US" spc="65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函数后，返回的网页内容会保存为一 个</a:t>
            </a:r>
            <a:r>
              <a:rPr lang="en-US" altLang="zh-CN" spc="65" dirty="0" smtClean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Response</a:t>
            </a:r>
            <a:r>
              <a:rPr lang="zh-CN" altLang="en-US" spc="65" dirty="0" smtClean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对象</a:t>
            </a:r>
            <a:r>
              <a:rPr lang="zh-CN" altLang="en-US" spc="65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，其中，</a:t>
            </a:r>
            <a:r>
              <a:rPr lang="en-US" altLang="zh-CN" spc="65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get()</a:t>
            </a:r>
            <a:r>
              <a:rPr lang="zh-CN" altLang="en-US" spc="65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函数的参数</a:t>
            </a:r>
            <a:r>
              <a:rPr lang="en-US" altLang="zh-CN" spc="65" dirty="0" err="1" smtClean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url</a:t>
            </a:r>
            <a:r>
              <a:rPr lang="zh-CN" altLang="en-US" spc="65" dirty="0" smtClean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必须链接</a:t>
            </a:r>
            <a:r>
              <a:rPr lang="zh-CN" altLang="en-US" spc="65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采用</a:t>
            </a:r>
            <a:r>
              <a:rPr lang="en-US" altLang="zh-CN" spc="65" dirty="0" smtClean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HTTP</a:t>
            </a:r>
            <a:r>
              <a:rPr lang="zh-CN" altLang="en-US" spc="65" dirty="0" smtClean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或</a:t>
            </a:r>
            <a:r>
              <a:rPr lang="en-US" altLang="zh-CN" spc="65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HTTPS</a:t>
            </a:r>
            <a:r>
              <a:rPr lang="zh-CN" altLang="en-US" spc="65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方式</a:t>
            </a:r>
            <a:r>
              <a:rPr lang="zh-CN" altLang="en-US" spc="65" dirty="0" smtClean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访问</a:t>
            </a:r>
            <a:r>
              <a:rPr lang="zh-CN" altLang="en-US" spc="65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。</a:t>
            </a:r>
          </a:p>
        </p:txBody>
      </p:sp>
      <p:sp>
        <p:nvSpPr>
          <p:cNvPr id="7" name="object 5"/>
          <p:cNvSpPr/>
          <p:nvPr/>
        </p:nvSpPr>
        <p:spPr>
          <a:xfrm>
            <a:off x="457200" y="2438400"/>
            <a:ext cx="7993380" cy="180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3"/>
          <p:cNvSpPr txBox="1">
            <a:spLocks/>
          </p:cNvSpPr>
          <p:nvPr/>
        </p:nvSpPr>
        <p:spPr bwMode="auto">
          <a:xfrm>
            <a:off x="457200" y="4724400"/>
            <a:ext cx="8686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noAutofit/>
          </a:bodyPr>
          <a:lstStyle>
            <a:lvl1pPr marL="233680" indent="-233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0880" indent="-233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1084580" indent="-1701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541780" indent="-1701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2700"/>
            <a:r>
              <a:rPr lang="zh-CN" altLang="en-US" spc="65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和浏览器的交互过程一样，</a:t>
            </a:r>
            <a:r>
              <a:rPr lang="en-US" spc="65" dirty="0" err="1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requests.get</a:t>
            </a:r>
            <a:r>
              <a:rPr lang="en-US" spc="65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()</a:t>
            </a:r>
            <a:r>
              <a:rPr lang="zh-CN" altLang="en-US" spc="65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代表请求过程，它返回的</a:t>
            </a:r>
            <a:r>
              <a:rPr lang="en-US" spc="65" dirty="0" smtClean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Response</a:t>
            </a:r>
            <a:r>
              <a:rPr lang="zh-CN" altLang="en-US" spc="65" dirty="0" smtClean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对象</a:t>
            </a:r>
            <a:r>
              <a:rPr lang="zh-CN" altLang="en-US" spc="65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代表响应。返回</a:t>
            </a:r>
            <a:r>
              <a:rPr lang="zh-CN" altLang="en-US" spc="65" dirty="0" smtClean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内容作为</a:t>
            </a:r>
            <a:r>
              <a:rPr lang="zh-CN" altLang="en-US" spc="65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一个对象更便于操作，</a:t>
            </a:r>
            <a:r>
              <a:rPr lang="en-US" spc="65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Response  </a:t>
            </a:r>
            <a:r>
              <a:rPr lang="zh-CN" altLang="en-US" spc="65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对象的属性如 下表所示，需要采用</a:t>
            </a:r>
            <a:r>
              <a:rPr lang="en-US" altLang="zh-CN" spc="65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&lt;</a:t>
            </a:r>
            <a:r>
              <a:rPr lang="en-US" spc="65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a&gt;.&lt;b&gt;</a:t>
            </a:r>
            <a:r>
              <a:rPr lang="zh-CN" altLang="en-US" spc="65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形式使用。</a:t>
            </a:r>
          </a:p>
        </p:txBody>
      </p:sp>
    </p:spTree>
    <p:extLst>
      <p:ext uri="{BB962C8B-B14F-4D97-AF65-F5344CB8AC3E}">
        <p14:creationId xmlns:p14="http://schemas.microsoft.com/office/powerpoint/2010/main" val="27461619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/>
        </p:nvSpPr>
        <p:spPr>
          <a:xfrm>
            <a:off x="152400" y="762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indent="0" algn="ctr">
              <a:buNone/>
            </a:pPr>
            <a:r>
              <a:rPr lang="en-US" altLang="zh-CN" sz="4000" spc="-415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lang="en-US" altLang="zh-CN" sz="4000" spc="125" dirty="0">
                <a:solidFill>
                  <a:schemeClr val="bg1"/>
                </a:solidFill>
                <a:latin typeface="Arial"/>
                <a:cs typeface="Arial"/>
              </a:rPr>
              <a:t>esp</a:t>
            </a:r>
            <a:r>
              <a:rPr lang="en-US" altLang="zh-CN" sz="4000" spc="140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lang="en-US" altLang="zh-CN" sz="4000" spc="40" dirty="0">
                <a:solidFill>
                  <a:schemeClr val="bg1"/>
                </a:solidFill>
                <a:latin typeface="Arial"/>
                <a:cs typeface="Arial"/>
              </a:rPr>
              <a:t>nse</a:t>
            </a:r>
            <a:r>
              <a:rPr lang="en-US" altLang="zh-CN" sz="4000" spc="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zh-CN" altLang="en-US" sz="4000" spc="-40" dirty="0">
                <a:solidFill>
                  <a:schemeClr val="bg1"/>
                </a:solidFill>
                <a:latin typeface="Adobe 黑体 Std R"/>
                <a:cs typeface="Adobe 黑体 Std R"/>
              </a:rPr>
              <a:t>对象的属性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0" name="object 5"/>
          <p:cNvSpPr/>
          <p:nvPr/>
        </p:nvSpPr>
        <p:spPr>
          <a:xfrm>
            <a:off x="685800" y="914400"/>
            <a:ext cx="7924800" cy="228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3"/>
          <p:cNvSpPr txBox="1">
            <a:spLocks/>
          </p:cNvSpPr>
          <p:nvPr/>
        </p:nvSpPr>
        <p:spPr bwMode="auto">
          <a:xfrm>
            <a:off x="457200" y="3581400"/>
            <a:ext cx="83820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noAutofit/>
          </a:bodyPr>
          <a:lstStyle>
            <a:lvl1pPr marL="233680" indent="-233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0880" indent="-233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1084580" indent="-1701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541780" indent="-1701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55600" indent="-342900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3997325" algn="l"/>
              </a:tabLst>
            </a:pPr>
            <a:r>
              <a:rPr lang="en-US" altLang="zh-CN" spc="50" dirty="0" err="1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status_code</a:t>
            </a:r>
            <a:r>
              <a:rPr lang="zh-CN" altLang="en-US" spc="50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属性返回请求</a:t>
            </a:r>
            <a:r>
              <a:rPr lang="en-US" altLang="zh-CN" spc="50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HTTP</a:t>
            </a:r>
            <a:r>
              <a:rPr lang="zh-CN" altLang="en-US" spc="50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后的状态，在处理数据之前要先判断状态情况，如果请求未被响应，需要终止内容处理。</a:t>
            </a:r>
          </a:p>
          <a:p>
            <a:pPr marL="355600" indent="-342900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3997325" algn="l"/>
              </a:tabLst>
            </a:pPr>
            <a:r>
              <a:rPr lang="en-US" altLang="zh-CN" spc="50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text</a:t>
            </a:r>
            <a:r>
              <a:rPr lang="zh-CN" altLang="en-US" spc="50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 属性是请求的页面内容，以字符串形式展示。</a:t>
            </a:r>
            <a:endParaRPr lang="en-US" altLang="zh-CN" spc="50" dirty="0">
              <a:latin typeface="宋体" panose="02010600030101010101" pitchFamily="2" charset="-122"/>
              <a:ea typeface="宋体" panose="02010600030101010101" pitchFamily="2" charset="-122"/>
              <a:cs typeface="Arial"/>
            </a:endParaRPr>
          </a:p>
          <a:p>
            <a:pPr marL="355600" indent="-342900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3997325" algn="l"/>
              </a:tabLst>
            </a:pPr>
            <a:r>
              <a:rPr lang="en-US" altLang="zh-CN" spc="50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encoding</a:t>
            </a:r>
            <a:r>
              <a:rPr lang="zh-CN" altLang="en-US" spc="50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属性非常重要，它给出了返回页面内容的编码方式，可以通过对</a:t>
            </a:r>
            <a:r>
              <a:rPr lang="en-US" altLang="zh-CN" spc="50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encoding	</a:t>
            </a:r>
            <a:r>
              <a:rPr lang="zh-CN" altLang="en-US" spc="50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属性赋值更改编码方式，以便于处理中文字符</a:t>
            </a:r>
          </a:p>
          <a:p>
            <a:pPr marL="355600" indent="-342900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3997325" algn="l"/>
              </a:tabLst>
            </a:pPr>
            <a:r>
              <a:rPr lang="en-US" altLang="zh-CN" spc="50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content</a:t>
            </a:r>
            <a:r>
              <a:rPr lang="zh-CN" altLang="en-US" spc="50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 属性是页面内容的二进制形式</a:t>
            </a:r>
          </a:p>
          <a:p>
            <a:pPr marL="12700">
              <a:spcAft>
                <a:spcPts val="600"/>
              </a:spcAft>
            </a:pPr>
            <a:endParaRPr lang="zh-CN" altLang="en-US" sz="2400" kern="0" dirty="0">
              <a:latin typeface="Adobe 黑体 Std R"/>
              <a:cs typeface="Adobe 黑体 Std R"/>
            </a:endParaRPr>
          </a:p>
        </p:txBody>
      </p:sp>
    </p:spTree>
    <p:extLst>
      <p:ext uri="{BB962C8B-B14F-4D97-AF65-F5344CB8AC3E}">
        <p14:creationId xmlns:p14="http://schemas.microsoft.com/office/powerpoint/2010/main" val="38695087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/>
        </p:nvSpPr>
        <p:spPr>
          <a:xfrm>
            <a:off x="152400" y="762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indent="0" algn="ctr">
              <a:buNone/>
            </a:pPr>
            <a:r>
              <a:rPr lang="en-US" altLang="zh-CN" sz="4000" spc="-415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lang="en-US" altLang="zh-CN" sz="4000" spc="125" dirty="0">
                <a:solidFill>
                  <a:schemeClr val="bg1"/>
                </a:solidFill>
                <a:latin typeface="Arial"/>
                <a:cs typeface="Arial"/>
              </a:rPr>
              <a:t>esp</a:t>
            </a:r>
            <a:r>
              <a:rPr lang="en-US" altLang="zh-CN" sz="4000" spc="140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lang="en-US" altLang="zh-CN" sz="4000" spc="40" dirty="0">
                <a:solidFill>
                  <a:schemeClr val="bg1"/>
                </a:solidFill>
                <a:latin typeface="Arial"/>
                <a:cs typeface="Arial"/>
              </a:rPr>
              <a:t>nse</a:t>
            </a:r>
            <a:r>
              <a:rPr lang="en-US" altLang="zh-CN" sz="4000" spc="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zh-CN" altLang="en-US" sz="4000" spc="-40" dirty="0">
                <a:solidFill>
                  <a:schemeClr val="bg1"/>
                </a:solidFill>
                <a:latin typeface="Adobe 黑体 Std R"/>
                <a:cs typeface="Adobe 黑体 Std R"/>
              </a:rPr>
              <a:t>对象的属性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object 5"/>
          <p:cNvSpPr/>
          <p:nvPr/>
        </p:nvSpPr>
        <p:spPr>
          <a:xfrm>
            <a:off x="406907" y="1142999"/>
            <a:ext cx="8458201" cy="1464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6"/>
          <p:cNvSpPr/>
          <p:nvPr/>
        </p:nvSpPr>
        <p:spPr>
          <a:xfrm>
            <a:off x="381000" y="2590800"/>
            <a:ext cx="8478128" cy="34122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73823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/>
        </p:nvSpPr>
        <p:spPr>
          <a:xfrm>
            <a:off x="152400" y="762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indent="0" algn="ctr">
              <a:buNone/>
            </a:pPr>
            <a:r>
              <a:rPr lang="en-US" altLang="zh-CN" sz="4000" spc="-415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lang="en-US" altLang="zh-CN" sz="4000" spc="125" dirty="0">
                <a:solidFill>
                  <a:schemeClr val="bg1"/>
                </a:solidFill>
                <a:latin typeface="Arial"/>
                <a:cs typeface="Arial"/>
              </a:rPr>
              <a:t>esp</a:t>
            </a:r>
            <a:r>
              <a:rPr lang="en-US" altLang="zh-CN" sz="4000" spc="140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lang="en-US" altLang="zh-CN" sz="4000" spc="40" dirty="0">
                <a:solidFill>
                  <a:schemeClr val="bg1"/>
                </a:solidFill>
                <a:latin typeface="Arial"/>
                <a:cs typeface="Arial"/>
              </a:rPr>
              <a:t>nse</a:t>
            </a:r>
            <a:r>
              <a:rPr lang="en-US" altLang="zh-CN" sz="4000" spc="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zh-CN" altLang="en-US" sz="4000" spc="-40" dirty="0">
                <a:solidFill>
                  <a:schemeClr val="bg1"/>
                </a:solidFill>
                <a:latin typeface="Adobe 黑体 Std R"/>
                <a:cs typeface="Adobe 黑体 Std R"/>
              </a:rPr>
              <a:t>对象</a:t>
            </a:r>
            <a:r>
              <a:rPr lang="zh-CN" altLang="en-US" sz="4000" spc="-40" dirty="0" smtClean="0">
                <a:solidFill>
                  <a:schemeClr val="bg1"/>
                </a:solidFill>
                <a:latin typeface="Adobe 黑体 Std R"/>
                <a:cs typeface="Adobe 黑体 Std R"/>
              </a:rPr>
              <a:t>的方法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38400" y="990600"/>
            <a:ext cx="27061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-415" dirty="0">
                <a:solidFill>
                  <a:srgbClr val="252525"/>
                </a:solidFill>
                <a:latin typeface="Arial"/>
                <a:cs typeface="Arial"/>
              </a:rPr>
              <a:t>R</a:t>
            </a:r>
            <a:r>
              <a:rPr lang="en-US" altLang="zh-CN" spc="125" dirty="0">
                <a:solidFill>
                  <a:srgbClr val="252525"/>
                </a:solidFill>
                <a:latin typeface="Arial"/>
                <a:cs typeface="Arial"/>
              </a:rPr>
              <a:t>esp</a:t>
            </a:r>
            <a:r>
              <a:rPr lang="en-US" altLang="zh-CN" spc="140" dirty="0">
                <a:solidFill>
                  <a:srgbClr val="252525"/>
                </a:solidFill>
                <a:latin typeface="Arial"/>
                <a:cs typeface="Arial"/>
              </a:rPr>
              <a:t>o</a:t>
            </a:r>
            <a:r>
              <a:rPr lang="en-US" altLang="zh-CN" spc="40" dirty="0">
                <a:solidFill>
                  <a:srgbClr val="252525"/>
                </a:solidFill>
                <a:latin typeface="Arial"/>
                <a:cs typeface="Arial"/>
              </a:rPr>
              <a:t>nse</a:t>
            </a:r>
            <a:r>
              <a:rPr lang="en-US" altLang="zh-CN" spc="8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lang="zh-CN" altLang="en-US" spc="-40" dirty="0">
                <a:solidFill>
                  <a:srgbClr val="252525"/>
                </a:solidFill>
                <a:latin typeface="Adobe 黑体 Std R"/>
                <a:cs typeface="Adobe 黑体 Std R"/>
              </a:rPr>
              <a:t>对象的方法</a:t>
            </a:r>
            <a:endParaRPr lang="zh-CN" altLang="en-US" dirty="0"/>
          </a:p>
        </p:txBody>
      </p:sp>
      <p:sp>
        <p:nvSpPr>
          <p:cNvPr id="5" name="object 5"/>
          <p:cNvSpPr/>
          <p:nvPr/>
        </p:nvSpPr>
        <p:spPr>
          <a:xfrm>
            <a:off x="304800" y="1295400"/>
            <a:ext cx="8382000" cy="205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228600" y="3352800"/>
            <a:ext cx="8382000" cy="76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997325" algn="l"/>
              </a:tabLst>
            </a:pPr>
            <a:r>
              <a:rPr spc="50" dirty="0" err="1" smtClean="0">
                <a:latin typeface="宋体" panose="02010600030101010101" pitchFamily="2" charset="-122"/>
                <a:cs typeface="Arial"/>
              </a:rPr>
              <a:t>json</a:t>
            </a:r>
            <a:r>
              <a:rPr spc="50" dirty="0" smtClean="0">
                <a:latin typeface="宋体" panose="02010600030101010101" pitchFamily="2" charset="-122"/>
                <a:cs typeface="Arial"/>
              </a:rPr>
              <a:t>()</a:t>
            </a:r>
            <a:r>
              <a:rPr spc="-370" dirty="0" smtClean="0">
                <a:latin typeface="宋体" panose="02010600030101010101" pitchFamily="2" charset="-122"/>
                <a:cs typeface="Arial"/>
              </a:rPr>
              <a:t> </a:t>
            </a:r>
            <a:r>
              <a:rPr spc="0" dirty="0" smtClean="0">
                <a:latin typeface="宋体" panose="02010600030101010101" pitchFamily="2" charset="-122"/>
                <a:cs typeface="Adobe 黑体 Std R"/>
              </a:rPr>
              <a:t>方</a:t>
            </a:r>
            <a:r>
              <a:rPr spc="-240" dirty="0" smtClean="0">
                <a:latin typeface="宋体" panose="02010600030101010101" pitchFamily="2" charset="-122"/>
                <a:cs typeface="Adobe 黑体 Std R"/>
              </a:rPr>
              <a:t> </a:t>
            </a:r>
            <a:r>
              <a:rPr spc="0" dirty="0" smtClean="0">
                <a:latin typeface="宋体" panose="02010600030101010101" pitchFamily="2" charset="-122"/>
                <a:cs typeface="Adobe 黑体 Std R"/>
              </a:rPr>
              <a:t>法</a:t>
            </a:r>
            <a:r>
              <a:rPr spc="-254" dirty="0" smtClean="0">
                <a:latin typeface="宋体" panose="02010600030101010101" pitchFamily="2" charset="-122"/>
                <a:cs typeface="Adobe 黑体 Std R"/>
              </a:rPr>
              <a:t> </a:t>
            </a:r>
            <a:r>
              <a:rPr spc="0" dirty="0" smtClean="0">
                <a:latin typeface="宋体" panose="02010600030101010101" pitchFamily="2" charset="-122"/>
                <a:cs typeface="Adobe 黑体 Std R"/>
              </a:rPr>
              <a:t>能</a:t>
            </a:r>
            <a:r>
              <a:rPr spc="-240" dirty="0" smtClean="0">
                <a:latin typeface="宋体" panose="02010600030101010101" pitchFamily="2" charset="-122"/>
                <a:cs typeface="Adobe 黑体 Std R"/>
              </a:rPr>
              <a:t> </a:t>
            </a:r>
            <a:r>
              <a:rPr spc="0" dirty="0" smtClean="0">
                <a:latin typeface="宋体" panose="02010600030101010101" pitchFamily="2" charset="-122"/>
                <a:cs typeface="Adobe 黑体 Std R"/>
              </a:rPr>
              <a:t>够</a:t>
            </a:r>
            <a:r>
              <a:rPr spc="-240" dirty="0" smtClean="0">
                <a:latin typeface="宋体" panose="02010600030101010101" pitchFamily="2" charset="-122"/>
                <a:cs typeface="Adobe 黑体 Std R"/>
              </a:rPr>
              <a:t> </a:t>
            </a:r>
            <a:r>
              <a:rPr spc="0" dirty="0" smtClean="0">
                <a:latin typeface="宋体" panose="02010600030101010101" pitchFamily="2" charset="-122"/>
                <a:cs typeface="Adobe 黑体 Std R"/>
              </a:rPr>
              <a:t>在</a:t>
            </a:r>
            <a:r>
              <a:rPr spc="-229" dirty="0" smtClean="0">
                <a:latin typeface="宋体" panose="02010600030101010101" pitchFamily="2" charset="-122"/>
                <a:cs typeface="Adobe 黑体 Std R"/>
              </a:rPr>
              <a:t> </a:t>
            </a:r>
            <a:r>
              <a:rPr spc="15" dirty="0" err="1" smtClean="0">
                <a:latin typeface="宋体" panose="02010600030101010101" pitchFamily="2" charset="-122"/>
                <a:cs typeface="Arial"/>
              </a:rPr>
              <a:t>H</a:t>
            </a:r>
            <a:r>
              <a:rPr spc="60" dirty="0" err="1" smtClean="0">
                <a:latin typeface="宋体" panose="02010600030101010101" pitchFamily="2" charset="-122"/>
                <a:cs typeface="Arial"/>
              </a:rPr>
              <a:t>T</a:t>
            </a:r>
            <a:r>
              <a:rPr spc="-125" dirty="0" err="1" smtClean="0">
                <a:latin typeface="宋体" panose="02010600030101010101" pitchFamily="2" charset="-122"/>
                <a:cs typeface="Arial"/>
              </a:rPr>
              <a:t>TP</a:t>
            </a:r>
            <a:r>
              <a:rPr spc="300" dirty="0" err="1" smtClean="0">
                <a:latin typeface="宋体" panose="02010600030101010101" pitchFamily="2" charset="-122"/>
                <a:cs typeface="Adobe 黑体 Std R"/>
              </a:rPr>
              <a:t>响应内容中解析存在</a:t>
            </a:r>
            <a:r>
              <a:rPr spc="0" dirty="0" err="1" smtClean="0">
                <a:latin typeface="宋体" panose="02010600030101010101" pitchFamily="2" charset="-122"/>
                <a:cs typeface="Adobe 黑体 Std R"/>
              </a:rPr>
              <a:t>的</a:t>
            </a:r>
            <a:r>
              <a:rPr spc="-240" dirty="0" smtClean="0">
                <a:latin typeface="宋体" panose="02010600030101010101" pitchFamily="2" charset="-122"/>
                <a:cs typeface="Adobe 黑体 Std R"/>
              </a:rPr>
              <a:t> </a:t>
            </a:r>
            <a:r>
              <a:rPr spc="-204" dirty="0" smtClean="0">
                <a:latin typeface="宋体" panose="02010600030101010101" pitchFamily="2" charset="-122"/>
                <a:cs typeface="Arial"/>
              </a:rPr>
              <a:t>J</a:t>
            </a:r>
            <a:r>
              <a:rPr spc="-285" dirty="0" smtClean="0">
                <a:latin typeface="宋体" panose="02010600030101010101" pitchFamily="2" charset="-122"/>
                <a:cs typeface="Arial"/>
              </a:rPr>
              <a:t>S</a:t>
            </a:r>
            <a:r>
              <a:rPr spc="140" dirty="0" smtClean="0">
                <a:latin typeface="宋体" panose="02010600030101010101" pitchFamily="2" charset="-122"/>
                <a:cs typeface="Arial"/>
              </a:rPr>
              <a:t>ON</a:t>
            </a:r>
            <a:r>
              <a:rPr spc="45" dirty="0" smtClean="0">
                <a:latin typeface="宋体" panose="02010600030101010101" pitchFamily="2" charset="-122"/>
                <a:cs typeface="Arial"/>
              </a:rPr>
              <a:t> </a:t>
            </a:r>
            <a:r>
              <a:rPr spc="0" dirty="0" smtClean="0">
                <a:latin typeface="宋体" panose="02010600030101010101" pitchFamily="2" charset="-122"/>
                <a:cs typeface="Adobe 黑体 Std R"/>
              </a:rPr>
              <a:t>数据，这将带来解析</a:t>
            </a:r>
            <a:r>
              <a:rPr spc="15" dirty="0" smtClean="0">
                <a:latin typeface="宋体" panose="02010600030101010101" pitchFamily="2" charset="-122"/>
                <a:cs typeface="Arial"/>
              </a:rPr>
              <a:t>H</a:t>
            </a:r>
            <a:r>
              <a:rPr spc="60" dirty="0" smtClean="0">
                <a:latin typeface="宋体" panose="02010600030101010101" pitchFamily="2" charset="-122"/>
                <a:cs typeface="Arial"/>
              </a:rPr>
              <a:t>T</a:t>
            </a:r>
            <a:r>
              <a:rPr spc="-125" dirty="0" smtClean="0">
                <a:latin typeface="宋体" panose="02010600030101010101" pitchFamily="2" charset="-122"/>
                <a:cs typeface="Arial"/>
              </a:rPr>
              <a:t>TP</a:t>
            </a:r>
            <a:r>
              <a:rPr spc="-125" dirty="0" smtClean="0">
                <a:latin typeface="宋体" panose="02010600030101010101" pitchFamily="2" charset="-122"/>
                <a:cs typeface="Adobe 黑体 Std R"/>
              </a:rPr>
              <a:t>的便利。</a:t>
            </a:r>
            <a:endParaRPr dirty="0">
              <a:latin typeface="宋体" panose="02010600030101010101" pitchFamily="2" charset="-122"/>
              <a:cs typeface="Adobe 黑体 Std R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304800" y="4419600"/>
            <a:ext cx="8528538" cy="1981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68630" algn="l"/>
              </a:tabLst>
            </a:pPr>
            <a:r>
              <a:rPr spc="70" dirty="0" err="1" smtClean="0">
                <a:latin typeface="宋体" panose="02010600030101010101" pitchFamily="2" charset="-122"/>
                <a:cs typeface="Arial"/>
              </a:rPr>
              <a:t>ra</a:t>
            </a:r>
            <a:r>
              <a:rPr spc="25" dirty="0" err="1" smtClean="0">
                <a:latin typeface="宋体" panose="02010600030101010101" pitchFamily="2" charset="-122"/>
                <a:cs typeface="Arial"/>
              </a:rPr>
              <a:t>i</a:t>
            </a:r>
            <a:r>
              <a:rPr spc="-20" dirty="0" err="1" smtClean="0">
                <a:latin typeface="宋体" panose="02010600030101010101" pitchFamily="2" charset="-122"/>
                <a:cs typeface="Arial"/>
              </a:rPr>
              <a:t>se_for_</a:t>
            </a:r>
            <a:r>
              <a:rPr spc="-30" dirty="0" err="1" smtClean="0">
                <a:latin typeface="宋体" panose="02010600030101010101" pitchFamily="2" charset="-122"/>
                <a:cs typeface="Arial"/>
              </a:rPr>
              <a:t>s</a:t>
            </a:r>
            <a:r>
              <a:rPr spc="60" dirty="0" err="1" smtClean="0">
                <a:latin typeface="宋体" panose="02010600030101010101" pitchFamily="2" charset="-122"/>
                <a:cs typeface="Arial"/>
              </a:rPr>
              <a:t>t</a:t>
            </a:r>
            <a:r>
              <a:rPr spc="95" dirty="0" err="1" smtClean="0">
                <a:latin typeface="宋体" panose="02010600030101010101" pitchFamily="2" charset="-122"/>
                <a:cs typeface="Arial"/>
              </a:rPr>
              <a:t>a</a:t>
            </a:r>
            <a:r>
              <a:rPr spc="75" dirty="0" err="1" smtClean="0">
                <a:latin typeface="宋体" panose="02010600030101010101" pitchFamily="2" charset="-122"/>
                <a:cs typeface="Arial"/>
              </a:rPr>
              <a:t>tu</a:t>
            </a:r>
            <a:r>
              <a:rPr spc="80" dirty="0" err="1" smtClean="0">
                <a:latin typeface="宋体" panose="02010600030101010101" pitchFamily="2" charset="-122"/>
                <a:cs typeface="Arial"/>
              </a:rPr>
              <a:t>s</a:t>
            </a:r>
            <a:r>
              <a:rPr spc="0" dirty="0" smtClean="0">
                <a:latin typeface="宋体" panose="02010600030101010101" pitchFamily="2" charset="-122"/>
                <a:cs typeface="Arial"/>
              </a:rPr>
              <a:t>(</a:t>
            </a:r>
            <a:r>
              <a:rPr spc="30" dirty="0" smtClean="0">
                <a:latin typeface="宋体" panose="02010600030101010101" pitchFamily="2" charset="-122"/>
                <a:cs typeface="Arial"/>
              </a:rPr>
              <a:t>)</a:t>
            </a:r>
            <a:r>
              <a:rPr spc="20" dirty="0" err="1" smtClean="0">
                <a:latin typeface="宋体" panose="02010600030101010101" pitchFamily="2" charset="-122"/>
                <a:cs typeface="Adobe 黑体 Std R"/>
              </a:rPr>
              <a:t>方法</a:t>
            </a:r>
            <a:r>
              <a:rPr spc="5" dirty="0" err="1" smtClean="0">
                <a:latin typeface="宋体" panose="02010600030101010101" pitchFamily="2" charset="-122"/>
                <a:cs typeface="Adobe 黑体 Std R"/>
              </a:rPr>
              <a:t>能</a:t>
            </a:r>
            <a:r>
              <a:rPr spc="20" dirty="0" err="1" smtClean="0">
                <a:latin typeface="宋体" panose="02010600030101010101" pitchFamily="2" charset="-122"/>
                <a:cs typeface="Adobe 黑体 Std R"/>
              </a:rPr>
              <a:t>在非成功响</a:t>
            </a:r>
            <a:r>
              <a:rPr spc="5" dirty="0" err="1" smtClean="0">
                <a:latin typeface="宋体" panose="02010600030101010101" pitchFamily="2" charset="-122"/>
                <a:cs typeface="Adobe 黑体 Std R"/>
              </a:rPr>
              <a:t>应</a:t>
            </a:r>
            <a:r>
              <a:rPr spc="20" dirty="0" err="1" smtClean="0">
                <a:latin typeface="宋体" panose="02010600030101010101" pitchFamily="2" charset="-122"/>
                <a:cs typeface="Adobe 黑体 Std R"/>
              </a:rPr>
              <a:t>后产生异</a:t>
            </a:r>
            <a:r>
              <a:rPr spc="45" dirty="0" err="1" smtClean="0">
                <a:latin typeface="宋体" panose="02010600030101010101" pitchFamily="2" charset="-122"/>
                <a:cs typeface="Adobe 黑体 Std R"/>
              </a:rPr>
              <a:t>常</a:t>
            </a:r>
            <a:r>
              <a:rPr spc="5" dirty="0" err="1" smtClean="0">
                <a:latin typeface="宋体" panose="02010600030101010101" pitchFamily="2" charset="-122"/>
                <a:cs typeface="Adobe 黑体 Std R"/>
              </a:rPr>
              <a:t>，</a:t>
            </a:r>
            <a:r>
              <a:rPr spc="20" dirty="0" err="1" smtClean="0">
                <a:latin typeface="宋体" panose="02010600030101010101" pitchFamily="2" charset="-122"/>
                <a:cs typeface="Adobe 黑体 Std R"/>
              </a:rPr>
              <a:t>即只要返</a:t>
            </a:r>
            <a:r>
              <a:rPr spc="80" dirty="0" err="1" smtClean="0">
                <a:latin typeface="宋体" panose="02010600030101010101" pitchFamily="2" charset="-122"/>
                <a:cs typeface="Adobe 黑体 Std R"/>
              </a:rPr>
              <a:t>回</a:t>
            </a:r>
            <a:r>
              <a:rPr spc="70" dirty="0" err="1" smtClean="0">
                <a:latin typeface="宋体" panose="02010600030101010101" pitchFamily="2" charset="-122"/>
                <a:cs typeface="Adobe 黑体 Std R"/>
              </a:rPr>
              <a:t>的请求状</a:t>
            </a:r>
            <a:r>
              <a:rPr spc="95" dirty="0" err="1" smtClean="0">
                <a:latin typeface="宋体" panose="02010600030101010101" pitchFamily="2" charset="-122"/>
                <a:cs typeface="Adobe 黑体 Std R"/>
              </a:rPr>
              <a:t>态</a:t>
            </a:r>
            <a:r>
              <a:rPr spc="70" dirty="0" err="1" smtClean="0">
                <a:latin typeface="宋体" panose="02010600030101010101" pitchFamily="2" charset="-122"/>
                <a:cs typeface="Arial"/>
              </a:rPr>
              <a:t>s</a:t>
            </a:r>
            <a:r>
              <a:rPr spc="25" dirty="0" err="1" smtClean="0">
                <a:latin typeface="宋体" panose="02010600030101010101" pitchFamily="2" charset="-122"/>
                <a:cs typeface="Arial"/>
              </a:rPr>
              <a:t>t</a:t>
            </a:r>
            <a:r>
              <a:rPr spc="120" dirty="0" err="1" smtClean="0">
                <a:latin typeface="宋体" panose="02010600030101010101" pitchFamily="2" charset="-122"/>
                <a:cs typeface="Arial"/>
              </a:rPr>
              <a:t>a</a:t>
            </a:r>
            <a:r>
              <a:rPr spc="50" dirty="0" err="1" smtClean="0">
                <a:latin typeface="宋体" panose="02010600030101010101" pitchFamily="2" charset="-122"/>
                <a:cs typeface="Arial"/>
              </a:rPr>
              <a:t>t</a:t>
            </a:r>
            <a:r>
              <a:rPr spc="20" dirty="0" err="1" smtClean="0">
                <a:latin typeface="宋体" panose="02010600030101010101" pitchFamily="2" charset="-122"/>
                <a:cs typeface="Arial"/>
              </a:rPr>
              <a:t>us_co</a:t>
            </a:r>
            <a:r>
              <a:rPr spc="5" dirty="0" err="1" smtClean="0">
                <a:latin typeface="宋体" panose="02010600030101010101" pitchFamily="2" charset="-122"/>
                <a:cs typeface="Arial"/>
              </a:rPr>
              <a:t>d</a:t>
            </a:r>
            <a:r>
              <a:rPr spc="20" dirty="0" err="1" smtClean="0">
                <a:latin typeface="宋体" panose="02010600030101010101" pitchFamily="2" charset="-122"/>
                <a:cs typeface="Arial"/>
              </a:rPr>
              <a:t>e</a:t>
            </a:r>
            <a:r>
              <a:rPr spc="20" dirty="0" smtClean="0">
                <a:latin typeface="宋体" panose="02010600030101010101" pitchFamily="2" charset="-122"/>
                <a:cs typeface="Arial"/>
              </a:rPr>
              <a:t> </a:t>
            </a:r>
            <a:r>
              <a:rPr spc="-30" dirty="0" smtClean="0">
                <a:latin typeface="宋体" panose="02010600030101010101" pitchFamily="2" charset="-122"/>
                <a:cs typeface="Arial"/>
              </a:rPr>
              <a:t> </a:t>
            </a:r>
            <a:r>
              <a:rPr spc="70" dirty="0" smtClean="0">
                <a:latin typeface="宋体" panose="02010600030101010101" pitchFamily="2" charset="-122"/>
                <a:cs typeface="Adobe 黑体 Std R"/>
              </a:rPr>
              <a:t>不</a:t>
            </a:r>
            <a:r>
              <a:rPr spc="85" dirty="0" smtClean="0">
                <a:latin typeface="宋体" panose="02010600030101010101" pitchFamily="2" charset="-122"/>
                <a:cs typeface="Adobe 黑体 Std R"/>
              </a:rPr>
              <a:t>是</a:t>
            </a:r>
            <a:r>
              <a:rPr spc="55" dirty="0" smtClean="0">
                <a:latin typeface="宋体" panose="02010600030101010101" pitchFamily="2" charset="-122"/>
                <a:cs typeface="Arial"/>
              </a:rPr>
              <a:t>20</a:t>
            </a:r>
            <a:r>
              <a:rPr spc="125" dirty="0" smtClean="0">
                <a:latin typeface="宋体" panose="02010600030101010101" pitchFamily="2" charset="-122"/>
                <a:cs typeface="Arial"/>
              </a:rPr>
              <a:t>0</a:t>
            </a:r>
            <a:r>
              <a:rPr spc="70" dirty="0" smtClean="0">
                <a:latin typeface="宋体" panose="02010600030101010101" pitchFamily="2" charset="-122"/>
                <a:cs typeface="Adobe 黑体 Std R"/>
              </a:rPr>
              <a:t>，这</a:t>
            </a:r>
            <a:r>
              <a:rPr spc="80" dirty="0" smtClean="0">
                <a:latin typeface="宋体" panose="02010600030101010101" pitchFamily="2" charset="-122"/>
                <a:cs typeface="Adobe 黑体 Std R"/>
              </a:rPr>
              <a:t>个</a:t>
            </a:r>
            <a:r>
              <a:rPr spc="70" dirty="0" smtClean="0">
                <a:latin typeface="宋体" panose="02010600030101010101" pitchFamily="2" charset="-122"/>
                <a:cs typeface="Adobe 黑体 Std R"/>
              </a:rPr>
              <a:t>方法会产</a:t>
            </a:r>
            <a:r>
              <a:rPr spc="80" dirty="0" smtClean="0">
                <a:latin typeface="宋体" panose="02010600030101010101" pitchFamily="2" charset="-122"/>
                <a:cs typeface="Adobe 黑体 Std R"/>
              </a:rPr>
              <a:t>生</a:t>
            </a:r>
            <a:r>
              <a:rPr spc="70" dirty="0" smtClean="0">
                <a:latin typeface="宋体" panose="02010600030101010101" pitchFamily="2" charset="-122"/>
                <a:cs typeface="Adobe 黑体 Std R"/>
              </a:rPr>
              <a:t>一</a:t>
            </a:r>
            <a:r>
              <a:rPr spc="80" dirty="0" smtClean="0">
                <a:latin typeface="宋体" panose="02010600030101010101" pitchFamily="2" charset="-122"/>
                <a:cs typeface="Adobe 黑体 Std R"/>
              </a:rPr>
              <a:t>个</a:t>
            </a:r>
            <a:r>
              <a:rPr spc="0" dirty="0" smtClean="0">
                <a:latin typeface="宋体" panose="02010600030101010101" pitchFamily="2" charset="-122"/>
                <a:cs typeface="Adobe 黑体 Std R"/>
              </a:rPr>
              <a:t>异 常，用于</a:t>
            </a:r>
            <a:r>
              <a:rPr spc="125" dirty="0" smtClean="0">
                <a:latin typeface="宋体" panose="02010600030101010101" pitchFamily="2" charset="-122"/>
                <a:cs typeface="Arial"/>
              </a:rPr>
              <a:t>t</a:t>
            </a:r>
            <a:r>
              <a:rPr spc="229" dirty="0" smtClean="0">
                <a:latin typeface="宋体" panose="02010600030101010101" pitchFamily="2" charset="-122"/>
                <a:cs typeface="Arial"/>
              </a:rPr>
              <a:t>r</a:t>
            </a:r>
            <a:r>
              <a:rPr spc="-75" dirty="0" smtClean="0">
                <a:latin typeface="宋体" panose="02010600030101010101" pitchFamily="2" charset="-122"/>
                <a:cs typeface="Arial"/>
              </a:rPr>
              <a:t>y</a:t>
            </a:r>
            <a:r>
              <a:rPr spc="-390" dirty="0" smtClean="0">
                <a:latin typeface="宋体" panose="02010600030101010101" pitchFamily="2" charset="-122"/>
                <a:cs typeface="Adobe 黑体 Std R"/>
              </a:rPr>
              <a:t>…</a:t>
            </a:r>
            <a:r>
              <a:rPr spc="20" dirty="0" smtClean="0">
                <a:latin typeface="宋体" panose="02010600030101010101" pitchFamily="2" charset="-122"/>
                <a:cs typeface="Arial"/>
              </a:rPr>
              <a:t>e</a:t>
            </a:r>
            <a:r>
              <a:rPr spc="-10" dirty="0" smtClean="0">
                <a:latin typeface="宋体" panose="02010600030101010101" pitchFamily="2" charset="-122"/>
                <a:cs typeface="Arial"/>
              </a:rPr>
              <a:t>x</a:t>
            </a:r>
            <a:r>
              <a:rPr spc="0" dirty="0" smtClean="0">
                <a:latin typeface="宋体" panose="02010600030101010101" pitchFamily="2" charset="-122"/>
                <a:cs typeface="Arial"/>
              </a:rPr>
              <a:t>c</a:t>
            </a:r>
            <a:r>
              <a:rPr spc="120" dirty="0" smtClean="0">
                <a:latin typeface="宋体" panose="02010600030101010101" pitchFamily="2" charset="-122"/>
                <a:cs typeface="Arial"/>
              </a:rPr>
              <a:t>ept </a:t>
            </a:r>
            <a:r>
              <a:rPr spc="-185" dirty="0" smtClean="0">
                <a:latin typeface="宋体" panose="02010600030101010101" pitchFamily="2" charset="-122"/>
                <a:cs typeface="Arial"/>
              </a:rPr>
              <a:t> </a:t>
            </a:r>
            <a:r>
              <a:rPr spc="0" dirty="0" smtClean="0">
                <a:latin typeface="宋体" panose="02010600030101010101" pitchFamily="2" charset="-122"/>
                <a:cs typeface="Adobe 黑体 Std R"/>
              </a:rPr>
              <a:t>语</a:t>
            </a:r>
            <a:r>
              <a:rPr spc="-15" dirty="0" smtClean="0">
                <a:latin typeface="宋体" panose="02010600030101010101" pitchFamily="2" charset="-122"/>
                <a:cs typeface="Adobe 黑体 Std R"/>
              </a:rPr>
              <a:t>句</a:t>
            </a:r>
            <a:r>
              <a:rPr spc="0" dirty="0" smtClean="0">
                <a:latin typeface="宋体" panose="02010600030101010101" pitchFamily="2" charset="-122"/>
                <a:cs typeface="Adobe 黑体 Std R"/>
              </a:rPr>
              <a:t>。使用异常</a:t>
            </a:r>
            <a:r>
              <a:rPr spc="-15" dirty="0" smtClean="0">
                <a:latin typeface="宋体" panose="02010600030101010101" pitchFamily="2" charset="-122"/>
                <a:cs typeface="Adobe 黑体 Std R"/>
              </a:rPr>
              <a:t>处</a:t>
            </a:r>
            <a:r>
              <a:rPr spc="0" dirty="0" smtClean="0">
                <a:latin typeface="宋体" panose="02010600030101010101" pitchFamily="2" charset="-122"/>
                <a:cs typeface="Adobe 黑体 Std R"/>
              </a:rPr>
              <a:t>理语</a:t>
            </a:r>
            <a:r>
              <a:rPr spc="5" dirty="0" smtClean="0">
                <a:latin typeface="宋体" panose="02010600030101010101" pitchFamily="2" charset="-122"/>
                <a:cs typeface="Adobe 黑体 Std R"/>
              </a:rPr>
              <a:t>句</a:t>
            </a:r>
            <a:r>
              <a:rPr spc="-10" dirty="0" smtClean="0">
                <a:latin typeface="宋体" panose="02010600030101010101" pitchFamily="2" charset="-122"/>
                <a:cs typeface="Adobe 黑体 Std R"/>
              </a:rPr>
              <a:t>可</a:t>
            </a:r>
            <a:r>
              <a:rPr spc="0" dirty="0" smtClean="0">
                <a:latin typeface="宋体" panose="02010600030101010101" pitchFamily="2" charset="-122"/>
                <a:cs typeface="Adobe 黑体 Std R"/>
              </a:rPr>
              <a:t>以</a:t>
            </a:r>
            <a:r>
              <a:rPr spc="-10" dirty="0" smtClean="0">
                <a:latin typeface="宋体" panose="02010600030101010101" pitchFamily="2" charset="-122"/>
                <a:cs typeface="Adobe 黑体 Std R"/>
              </a:rPr>
              <a:t>避</a:t>
            </a:r>
            <a:r>
              <a:rPr spc="0" dirty="0" smtClean="0">
                <a:latin typeface="宋体" panose="02010600030101010101" pitchFamily="2" charset="-122"/>
                <a:cs typeface="Adobe 黑体 Std R"/>
              </a:rPr>
              <a:t>免设</a:t>
            </a:r>
            <a:r>
              <a:rPr spc="5" dirty="0" smtClean="0">
                <a:latin typeface="宋体" panose="02010600030101010101" pitchFamily="2" charset="-122"/>
                <a:cs typeface="Adobe 黑体 Std R"/>
              </a:rPr>
              <a:t>置</a:t>
            </a:r>
            <a:r>
              <a:rPr spc="0" dirty="0" smtClean="0">
                <a:latin typeface="宋体" panose="02010600030101010101" pitchFamily="2" charset="-122"/>
                <a:cs typeface="Adobe 黑体 Std R"/>
              </a:rPr>
              <a:t>一 </a:t>
            </a:r>
            <a:r>
              <a:rPr spc="45" dirty="0" smtClean="0">
                <a:latin typeface="宋体" panose="02010600030101010101" pitchFamily="2" charset="-122"/>
                <a:cs typeface="Adobe 黑体 Std R"/>
              </a:rPr>
              <a:t>堆</a:t>
            </a:r>
            <a:r>
              <a:rPr spc="30" dirty="0" smtClean="0">
                <a:latin typeface="宋体" panose="02010600030101010101" pitchFamily="2" charset="-122"/>
                <a:cs typeface="Adobe 黑体 Std R"/>
              </a:rPr>
              <a:t>复</a:t>
            </a:r>
            <a:r>
              <a:rPr spc="45" dirty="0" smtClean="0">
                <a:latin typeface="宋体" panose="02010600030101010101" pitchFamily="2" charset="-122"/>
                <a:cs typeface="Adobe 黑体 Std R"/>
              </a:rPr>
              <a:t>杂</a:t>
            </a:r>
            <a:r>
              <a:rPr spc="50" dirty="0" smtClean="0">
                <a:latin typeface="宋体" panose="02010600030101010101" pitchFamily="2" charset="-122"/>
                <a:cs typeface="Adobe 黑体 Std R"/>
              </a:rPr>
              <a:t>的</a:t>
            </a:r>
            <a:r>
              <a:rPr spc="90" dirty="0" smtClean="0">
                <a:latin typeface="宋体" panose="02010600030101010101" pitchFamily="2" charset="-122"/>
                <a:cs typeface="Arial"/>
              </a:rPr>
              <a:t>i</a:t>
            </a:r>
            <a:r>
              <a:rPr spc="120" dirty="0" smtClean="0">
                <a:latin typeface="宋体" panose="02010600030101010101" pitchFamily="2" charset="-122"/>
                <a:cs typeface="Arial"/>
              </a:rPr>
              <a:t>f </a:t>
            </a:r>
            <a:r>
              <a:rPr spc="-80" dirty="0" smtClean="0">
                <a:latin typeface="宋体" panose="02010600030101010101" pitchFamily="2" charset="-122"/>
                <a:cs typeface="Arial"/>
              </a:rPr>
              <a:t> </a:t>
            </a:r>
            <a:r>
              <a:rPr spc="45" dirty="0" smtClean="0">
                <a:latin typeface="宋体" panose="02010600030101010101" pitchFamily="2" charset="-122"/>
                <a:cs typeface="Adobe 黑体 Std R"/>
              </a:rPr>
              <a:t>语</a:t>
            </a:r>
            <a:r>
              <a:rPr spc="35" dirty="0" smtClean="0">
                <a:latin typeface="宋体" panose="02010600030101010101" pitchFamily="2" charset="-122"/>
                <a:cs typeface="Adobe 黑体 Std R"/>
              </a:rPr>
              <a:t>句</a:t>
            </a:r>
            <a:r>
              <a:rPr spc="45" dirty="0" smtClean="0">
                <a:latin typeface="宋体" panose="02010600030101010101" pitchFamily="2" charset="-122"/>
                <a:cs typeface="Adobe 黑体 Std R"/>
              </a:rPr>
              <a:t>，</a:t>
            </a:r>
            <a:r>
              <a:rPr spc="30" dirty="0" smtClean="0">
                <a:latin typeface="宋体" panose="02010600030101010101" pitchFamily="2" charset="-122"/>
                <a:cs typeface="Adobe 黑体 Std R"/>
              </a:rPr>
              <a:t>只需要</a:t>
            </a:r>
            <a:r>
              <a:rPr spc="45" dirty="0" smtClean="0">
                <a:latin typeface="宋体" panose="02010600030101010101" pitchFamily="2" charset="-122"/>
                <a:cs typeface="Adobe 黑体 Std R"/>
              </a:rPr>
              <a:t>在</a:t>
            </a:r>
            <a:r>
              <a:rPr spc="30" dirty="0" smtClean="0">
                <a:latin typeface="宋体" panose="02010600030101010101" pitchFamily="2" charset="-122"/>
                <a:cs typeface="Adobe 黑体 Std R"/>
              </a:rPr>
              <a:t>收到</a:t>
            </a:r>
            <a:r>
              <a:rPr spc="45" dirty="0" smtClean="0">
                <a:latin typeface="宋体" panose="02010600030101010101" pitchFamily="2" charset="-122"/>
                <a:cs typeface="Adobe 黑体 Std R"/>
              </a:rPr>
              <a:t>响</a:t>
            </a:r>
            <a:r>
              <a:rPr spc="30" dirty="0" smtClean="0">
                <a:latin typeface="宋体" panose="02010600030101010101" pitchFamily="2" charset="-122"/>
                <a:cs typeface="Adobe 黑体 Std R"/>
              </a:rPr>
              <a:t>应调</a:t>
            </a:r>
            <a:r>
              <a:rPr spc="45" dirty="0" smtClean="0">
                <a:latin typeface="宋体" panose="02010600030101010101" pitchFamily="2" charset="-122"/>
                <a:cs typeface="Adobe 黑体 Std R"/>
              </a:rPr>
              <a:t>用</a:t>
            </a:r>
            <a:r>
              <a:rPr spc="30" dirty="0" smtClean="0">
                <a:latin typeface="宋体" panose="02010600030101010101" pitchFamily="2" charset="-122"/>
                <a:cs typeface="Adobe 黑体 Std R"/>
              </a:rPr>
              <a:t>这个</a:t>
            </a:r>
            <a:r>
              <a:rPr spc="45" dirty="0" smtClean="0">
                <a:latin typeface="宋体" panose="02010600030101010101" pitchFamily="2" charset="-122"/>
                <a:cs typeface="Adobe 黑体 Std R"/>
              </a:rPr>
              <a:t>方</a:t>
            </a:r>
            <a:r>
              <a:rPr spc="65" dirty="0" smtClean="0">
                <a:latin typeface="宋体" panose="02010600030101010101" pitchFamily="2" charset="-122"/>
                <a:cs typeface="Adobe 黑体 Std R"/>
              </a:rPr>
              <a:t>法</a:t>
            </a:r>
            <a:r>
              <a:rPr spc="35" dirty="0" smtClean="0">
                <a:latin typeface="宋体" panose="02010600030101010101" pitchFamily="2" charset="-122"/>
                <a:cs typeface="Adobe 黑体 Std R"/>
              </a:rPr>
              <a:t>，</a:t>
            </a:r>
            <a:r>
              <a:rPr spc="45" dirty="0" smtClean="0">
                <a:latin typeface="宋体" panose="02010600030101010101" pitchFamily="2" charset="-122"/>
                <a:cs typeface="Adobe 黑体 Std R"/>
              </a:rPr>
              <a:t>就</a:t>
            </a:r>
            <a:r>
              <a:rPr spc="30" dirty="0" smtClean="0">
                <a:latin typeface="宋体" panose="02010600030101010101" pitchFamily="2" charset="-122"/>
                <a:cs typeface="Adobe 黑体 Std R"/>
              </a:rPr>
              <a:t>可</a:t>
            </a:r>
            <a:r>
              <a:rPr spc="45" dirty="0" smtClean="0">
                <a:latin typeface="宋体" panose="02010600030101010101" pitchFamily="2" charset="-122"/>
                <a:cs typeface="Adobe 黑体 Std R"/>
              </a:rPr>
              <a:t>以</a:t>
            </a:r>
            <a:r>
              <a:rPr spc="0" dirty="0" smtClean="0">
                <a:latin typeface="宋体" panose="02010600030101010101" pitchFamily="2" charset="-122"/>
                <a:cs typeface="Adobe 黑体 Std R"/>
              </a:rPr>
              <a:t>避 开状态字</a:t>
            </a:r>
            <a:r>
              <a:rPr spc="55" dirty="0" smtClean="0">
                <a:latin typeface="宋体" panose="02010600030101010101" pitchFamily="2" charset="-122"/>
                <a:cs typeface="Arial"/>
              </a:rPr>
              <a:t>200</a:t>
            </a:r>
            <a:r>
              <a:rPr spc="5" dirty="0" smtClean="0">
                <a:latin typeface="宋体" panose="02010600030101010101" pitchFamily="2" charset="-122"/>
                <a:cs typeface="Arial"/>
              </a:rPr>
              <a:t> </a:t>
            </a:r>
            <a:r>
              <a:rPr spc="0" dirty="0" smtClean="0">
                <a:latin typeface="宋体" panose="02010600030101010101" pitchFamily="2" charset="-122"/>
                <a:cs typeface="Adobe 黑体 Std R"/>
              </a:rPr>
              <a:t>以外的各种意外情</a:t>
            </a:r>
            <a:r>
              <a:rPr spc="-15" dirty="0" smtClean="0">
                <a:latin typeface="宋体" panose="02010600030101010101" pitchFamily="2" charset="-122"/>
                <a:cs typeface="Adobe 黑体 Std R"/>
              </a:rPr>
              <a:t>况</a:t>
            </a:r>
            <a:r>
              <a:rPr spc="0" dirty="0" smtClean="0">
                <a:latin typeface="宋体" panose="02010600030101010101" pitchFamily="2" charset="-122"/>
                <a:cs typeface="Adobe 黑体 Std R"/>
              </a:rPr>
              <a:t>。</a:t>
            </a:r>
            <a:endParaRPr dirty="0">
              <a:latin typeface="宋体" panose="02010600030101010101" pitchFamily="2" charset="-122"/>
              <a:cs typeface="Adobe 黑体 Std R"/>
            </a:endParaRPr>
          </a:p>
        </p:txBody>
      </p:sp>
    </p:spTree>
    <p:extLst>
      <p:ext uri="{BB962C8B-B14F-4D97-AF65-F5344CB8AC3E}">
        <p14:creationId xmlns:p14="http://schemas.microsoft.com/office/powerpoint/2010/main" val="4232956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/>
        </p:nvSpPr>
        <p:spPr>
          <a:xfrm>
            <a:off x="152400" y="762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indent="0" algn="ctr">
              <a:buNone/>
            </a:pPr>
            <a:r>
              <a:rPr lang="zh-CN" altLang="en-US" sz="4000" spc="-40" dirty="0" smtClean="0">
                <a:solidFill>
                  <a:schemeClr val="bg1"/>
                </a:solidFill>
                <a:latin typeface="Adobe 黑体 Std R"/>
                <a:cs typeface="Adobe 黑体 Std R"/>
              </a:rPr>
              <a:t>获取</a:t>
            </a:r>
            <a:r>
              <a:rPr lang="zh-CN" altLang="en-US" sz="4000" spc="-40" dirty="0">
                <a:solidFill>
                  <a:schemeClr val="bg1"/>
                </a:solidFill>
                <a:latin typeface="Adobe 黑体 Std R"/>
                <a:cs typeface="Adobe 黑体 Std R"/>
              </a:rPr>
              <a:t>一个网页内容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000" y="1219200"/>
            <a:ext cx="7924800" cy="464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01092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zh-CN" altLang="en-US" dirty="0">
                <a:ea typeface="宋体" panose="02010600030101010101" pitchFamily="2" charset="-122"/>
              </a:rPr>
              <a:t>练习题</a:t>
            </a:r>
            <a:endParaRPr lang="zh-CN" dirty="0" smtClean="0"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1000" y="1143000"/>
            <a:ext cx="8229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11. </a:t>
            </a:r>
            <a:r>
              <a:rPr lang="zh-CN" altLang="en-US" dirty="0" smtClean="0"/>
              <a:t>读入</a:t>
            </a:r>
            <a:r>
              <a:rPr lang="en-US" altLang="zh-CN" dirty="0"/>
              <a:t>10</a:t>
            </a:r>
            <a:r>
              <a:rPr lang="zh-CN" altLang="en-US" dirty="0"/>
              <a:t>个同学</a:t>
            </a:r>
            <a:r>
              <a:rPr lang="en-US" altLang="zh-CN" dirty="0"/>
              <a:t>5</a:t>
            </a:r>
            <a:r>
              <a:rPr lang="zh-CN" altLang="en-US" dirty="0"/>
              <a:t>门课程的成绩文件</a:t>
            </a:r>
            <a:r>
              <a:rPr lang="en-US" altLang="zh-CN" dirty="0"/>
              <a:t>scores.txt(</a:t>
            </a:r>
            <a:r>
              <a:rPr lang="zh-CN" altLang="en-US" dirty="0"/>
              <a:t>或</a:t>
            </a:r>
            <a:r>
              <a:rPr lang="en-US" altLang="zh-CN" dirty="0"/>
              <a:t>scores.csv)</a:t>
            </a:r>
            <a:r>
              <a:rPr lang="zh-CN" altLang="en-US" dirty="0"/>
              <a:t>，分别用函数求：</a:t>
            </a:r>
            <a:r>
              <a:rPr lang="en-US" altLang="zh-CN" dirty="0"/>
              <a:t>1</a:t>
            </a:r>
            <a:r>
              <a:rPr lang="zh-CN" altLang="en-US" dirty="0"/>
              <a:t>）每个学生的平均分；</a:t>
            </a:r>
            <a:r>
              <a:rPr lang="en-US" altLang="zh-CN" dirty="0"/>
              <a:t>2</a:t>
            </a:r>
            <a:r>
              <a:rPr lang="zh-CN" altLang="en-US" dirty="0"/>
              <a:t>）每门课程的平均分；</a:t>
            </a:r>
            <a:r>
              <a:rPr lang="en-US" altLang="zh-CN" dirty="0"/>
              <a:t>3</a:t>
            </a:r>
            <a:r>
              <a:rPr lang="zh-CN" altLang="en-US" dirty="0"/>
              <a:t>）找出最高分所对应的学生和课程；</a:t>
            </a:r>
            <a:r>
              <a:rPr lang="en-US" altLang="zh-CN" dirty="0"/>
              <a:t>4</a:t>
            </a:r>
            <a:r>
              <a:rPr lang="zh-CN" altLang="en-US" dirty="0"/>
              <a:t>）求出平均分方差。将计算结果存放到磁盘文</a:t>
            </a:r>
            <a:r>
              <a:rPr lang="en-US" altLang="zh-CN" dirty="0"/>
              <a:t>result.txt(</a:t>
            </a:r>
            <a:r>
              <a:rPr lang="zh-CN" altLang="en-US" dirty="0"/>
              <a:t>或</a:t>
            </a:r>
            <a:r>
              <a:rPr lang="en-US" altLang="zh-CN" dirty="0"/>
              <a:t>result.csv)</a:t>
            </a:r>
            <a:r>
              <a:rPr lang="zh-CN" altLang="en-US" dirty="0"/>
              <a:t>中。</a:t>
            </a:r>
            <a:endParaRPr lang="en-US" altLang="zh-C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2971800"/>
            <a:ext cx="8610600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f_w = open(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‘scores.txt’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‘w’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#</a:t>
            </a:r>
            <a:r>
              <a:rPr lang="zh-CN" altLang="en-US" sz="18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打开要写入的文件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s =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‘name python English math pyhsics introduction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\n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‘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  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#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课程名称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f_w.write(s)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                     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#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将课程名称写入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scores</a:t>
            </a:r>
            <a:r>
              <a:rPr lang="en-US" altLang="zh-CN" sz="18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.txt</a:t>
            </a:r>
            <a:r>
              <a:rPr lang="zh-CN" altLang="en-US" sz="18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第一行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        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names =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                       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#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学生姓名</a:t>
            </a:r>
            <a:r>
              <a:rPr lang="zh-CN" altLang="en-US" sz="16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，以列表形式存放，便于写入文件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      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[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’Jack’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‘John’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‘Lucy’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‘Lily’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‘Albert’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‘Adam’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‘Andy’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‘Bill’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‘David’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‘Edward’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]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for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i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in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range(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10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):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          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#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共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10</a:t>
            </a:r>
            <a:r>
              <a:rPr lang="zh-CN" altLang="en-US" sz="18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名学生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    f_w.writelines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(names[i])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 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#</a:t>
            </a:r>
            <a:r>
              <a:rPr lang="zh-CN" altLang="en-US" sz="1800" dirty="0">
                <a:solidFill>
                  <a:srgbClr val="C00000"/>
                </a:solidFill>
                <a:latin typeface="宋体" panose="02010600030101010101" pitchFamily="2" charset="-122"/>
              </a:rPr>
              <a:t>每</a:t>
            </a:r>
            <a:r>
              <a:rPr lang="zh-CN" altLang="en-US" sz="18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一行第一个位置先写入学生姓名（列表）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for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j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in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range(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5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):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        </a:t>
            </a: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#5</a:t>
            </a:r>
            <a:r>
              <a:rPr kumimoji="0" lang="zh-CN" altLang="en-US" sz="18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门课程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    tem_score = random.randint(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60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99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   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#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随机生成成绩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    f_w.write(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‘{0:^8}’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.format(tem_score))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#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将成绩写入文件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f_w.write(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‘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\n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’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 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#</a:t>
            </a:r>
            <a:r>
              <a:rPr lang="zh-CN" altLang="en-US" sz="18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每写完一行，回车换行，光标移至下一行开始位置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f_w.close()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143000" y="2438400"/>
            <a:ext cx="6017895" cy="48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第一步：生成成绩表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914400"/>
            <a:ext cx="3210045" cy="19812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867400" y="6432490"/>
            <a:ext cx="30774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test_homework_11.py</a:t>
            </a:r>
          </a:p>
        </p:txBody>
      </p:sp>
    </p:spTree>
    <p:extLst>
      <p:ext uri="{BB962C8B-B14F-4D97-AF65-F5344CB8AC3E}">
        <p14:creationId xmlns:p14="http://schemas.microsoft.com/office/powerpoint/2010/main" val="210983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讲（</a:t>
            </a:r>
            <a:r>
              <a:rPr lang="en-US" altLang="zh-CN" dirty="0" smtClean="0"/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  <a:r>
              <a:rPr lang="en-US" altLang="zh-CN" dirty="0" smtClean="0">
                <a:ea typeface="宋体" panose="02010600030101010101" pitchFamily="2" charset="-122"/>
              </a:rPr>
              <a:t>beatifulsoup4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18BB4-D321-4424-A622-B27A36F7E38E}" type="slidenum">
              <a:rPr lang="en-US" altLang="zh-CN" smtClean="0"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65432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/>
        </p:nvSpPr>
        <p:spPr>
          <a:xfrm>
            <a:off x="152400" y="762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4000" spc="200" dirty="0">
                <a:solidFill>
                  <a:schemeClr val="bg1"/>
                </a:solidFill>
                <a:latin typeface="Arial"/>
                <a:cs typeface="Arial"/>
              </a:rPr>
              <a:t>beaut</a:t>
            </a:r>
            <a:r>
              <a:rPr lang="en-US" altLang="zh-CN" sz="4000" spc="100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lang="en-US" altLang="zh-CN" sz="4000" spc="195" dirty="0">
                <a:solidFill>
                  <a:schemeClr val="bg1"/>
                </a:solidFill>
                <a:latin typeface="Arial"/>
                <a:cs typeface="Arial"/>
              </a:rPr>
              <a:t>fulsou</a:t>
            </a:r>
            <a:r>
              <a:rPr lang="en-US" altLang="zh-CN" sz="4000" spc="250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lang="en-US" altLang="zh-CN" sz="4000" spc="110" dirty="0">
                <a:solidFill>
                  <a:schemeClr val="bg1"/>
                </a:solidFill>
                <a:latin typeface="Arial"/>
                <a:cs typeface="Arial"/>
              </a:rPr>
              <a:t>4</a:t>
            </a:r>
            <a:r>
              <a:rPr lang="en-US" altLang="zh-CN" sz="4000" spc="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zh-CN" altLang="en-US" sz="4000" spc="-40" dirty="0">
                <a:solidFill>
                  <a:schemeClr val="bg1"/>
                </a:solidFill>
                <a:latin typeface="Adobe 黑体 Std R"/>
                <a:cs typeface="Adobe 黑体 Std R"/>
              </a:rPr>
              <a:t>库解析</a:t>
            </a:r>
            <a:endParaRPr lang="zh-CN" altLang="en-US" sz="4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1000" y="1143000"/>
            <a:ext cx="77164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8630" indent="-456565">
              <a:buClr>
                <a:srgbClr val="0066FF"/>
              </a:buClr>
              <a:buFont typeface="Arial" panose="020B0604020202020204" pitchFamily="34" charset="0"/>
              <a:buChar char="•"/>
              <a:tabLst>
                <a:tab pos="468630" algn="l"/>
              </a:tabLst>
            </a:pPr>
            <a:r>
              <a:rPr lang="en-US" altLang="zh-CN" spc="125" dirty="0" smtClean="0">
                <a:latin typeface="宋体" panose="02010600030101010101" pitchFamily="2" charset="-122"/>
                <a:cs typeface="Arial"/>
              </a:rPr>
              <a:t>beautifu</a:t>
            </a:r>
            <a:r>
              <a:rPr lang="en-US" altLang="zh-CN" spc="50" dirty="0" smtClean="0">
                <a:latin typeface="宋体" panose="02010600030101010101" pitchFamily="2" charset="-122"/>
                <a:cs typeface="Arial"/>
              </a:rPr>
              <a:t>l</a:t>
            </a:r>
            <a:r>
              <a:rPr lang="en-US" altLang="zh-CN" spc="-90" dirty="0" smtClean="0">
                <a:latin typeface="宋体" panose="02010600030101010101" pitchFamily="2" charset="-122"/>
                <a:cs typeface="Arial"/>
              </a:rPr>
              <a:t>s</a:t>
            </a:r>
            <a:r>
              <a:rPr lang="en-US" altLang="zh-CN" spc="170" dirty="0" smtClean="0">
                <a:latin typeface="宋体" panose="02010600030101010101" pitchFamily="2" charset="-122"/>
                <a:cs typeface="Arial"/>
              </a:rPr>
              <a:t>oup</a:t>
            </a:r>
            <a:r>
              <a:rPr lang="en-US" altLang="zh-CN" spc="65" dirty="0" smtClean="0">
                <a:latin typeface="宋体" panose="02010600030101010101" pitchFamily="2" charset="-122"/>
                <a:cs typeface="Arial"/>
              </a:rPr>
              <a:t>4</a:t>
            </a:r>
            <a:r>
              <a:rPr lang="zh-CN" altLang="en-US" dirty="0" smtClean="0">
                <a:latin typeface="宋体" panose="02010600030101010101" pitchFamily="2" charset="-122"/>
                <a:cs typeface="Adobe 黑体 Std R"/>
              </a:rPr>
              <a:t>库是一个解析和处理</a:t>
            </a:r>
            <a:r>
              <a:rPr lang="en-US" altLang="zh-CN" spc="15" dirty="0" smtClean="0">
                <a:latin typeface="宋体" panose="02010600030101010101" pitchFamily="2" charset="-122"/>
                <a:cs typeface="Arial"/>
              </a:rPr>
              <a:t>HT</a:t>
            </a:r>
            <a:r>
              <a:rPr lang="en-US" altLang="zh-CN" spc="114" dirty="0" smtClean="0">
                <a:latin typeface="宋体" panose="02010600030101010101" pitchFamily="2" charset="-122"/>
                <a:cs typeface="Arial"/>
              </a:rPr>
              <a:t>ML</a:t>
            </a:r>
            <a:r>
              <a:rPr lang="zh-CN" altLang="en-US" spc="114" dirty="0">
                <a:latin typeface="宋体" panose="02010600030101010101" pitchFamily="2" charset="-122"/>
                <a:cs typeface="Arial"/>
              </a:rPr>
              <a:t>和</a:t>
            </a:r>
            <a:r>
              <a:rPr lang="en-US" altLang="zh-CN" spc="45" dirty="0" smtClean="0">
                <a:latin typeface="宋体" panose="02010600030101010101" pitchFamily="2" charset="-122"/>
                <a:cs typeface="Arial"/>
              </a:rPr>
              <a:t>XML</a:t>
            </a:r>
            <a:r>
              <a:rPr lang="zh-CN" altLang="en-US" dirty="0" smtClean="0">
                <a:latin typeface="宋体" panose="02010600030101010101" pitchFamily="2" charset="-122"/>
                <a:cs typeface="Adobe 黑体 Std R"/>
              </a:rPr>
              <a:t>的</a:t>
            </a:r>
            <a:r>
              <a:rPr lang="zh-CN" altLang="en-US" dirty="0">
                <a:latin typeface="宋体" panose="02010600030101010101" pitchFamily="2" charset="-122"/>
                <a:cs typeface="Adobe 黑体 Std R"/>
              </a:rPr>
              <a:t>第三方库。</a:t>
            </a:r>
          </a:p>
          <a:p>
            <a:pPr marL="468630" indent="-456565">
              <a:lnSpc>
                <a:spcPct val="100000"/>
              </a:lnSpc>
              <a:buClr>
                <a:srgbClr val="0066FF"/>
              </a:buClr>
              <a:buFont typeface="Arial" panose="020B0604020202020204" pitchFamily="34" charset="0"/>
              <a:buChar char="•"/>
              <a:tabLst>
                <a:tab pos="468630" algn="l"/>
              </a:tabLst>
            </a:pPr>
            <a:endParaRPr lang="en-US" altLang="zh-CN" dirty="0">
              <a:latin typeface="宋体" panose="02010600030101010101" pitchFamily="2" charset="-122"/>
              <a:cs typeface="Arial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457200" y="1752600"/>
            <a:ext cx="8305800" cy="1524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0" dirty="0" smtClean="0">
                <a:latin typeface="宋体" panose="02010600030101010101" pitchFamily="2" charset="-122"/>
                <a:cs typeface="Adobe 黑体 Std R"/>
              </a:rPr>
              <a:t>使用</a:t>
            </a:r>
            <a:r>
              <a:rPr spc="65" dirty="0" smtClean="0">
                <a:latin typeface="宋体" panose="02010600030101010101" pitchFamily="2" charset="-122"/>
                <a:cs typeface="Arial"/>
              </a:rPr>
              <a:t>r</a:t>
            </a:r>
            <a:r>
              <a:rPr spc="90" dirty="0" smtClean="0">
                <a:latin typeface="宋体" panose="02010600030101010101" pitchFamily="2" charset="-122"/>
                <a:cs typeface="Arial"/>
              </a:rPr>
              <a:t>eques</a:t>
            </a:r>
            <a:r>
              <a:rPr spc="50" dirty="0" smtClean="0">
                <a:latin typeface="宋体" panose="02010600030101010101" pitchFamily="2" charset="-122"/>
                <a:cs typeface="Arial"/>
              </a:rPr>
              <a:t>t</a:t>
            </a:r>
            <a:r>
              <a:rPr spc="-100" dirty="0" smtClean="0">
                <a:latin typeface="宋体" panose="02010600030101010101" pitchFamily="2" charset="-122"/>
                <a:cs typeface="Arial"/>
              </a:rPr>
              <a:t>s</a:t>
            </a:r>
            <a:r>
              <a:rPr spc="0" dirty="0" smtClean="0">
                <a:latin typeface="宋体" panose="02010600030101010101" pitchFamily="2" charset="-122"/>
                <a:cs typeface="Adobe 黑体 Std R"/>
              </a:rPr>
              <a:t>库获</a:t>
            </a:r>
            <a:r>
              <a:rPr spc="-15" dirty="0" smtClean="0">
                <a:latin typeface="宋体" panose="02010600030101010101" pitchFamily="2" charset="-122"/>
                <a:cs typeface="Adobe 黑体 Std R"/>
              </a:rPr>
              <a:t>取</a:t>
            </a:r>
            <a:r>
              <a:rPr spc="15" dirty="0" smtClean="0">
                <a:latin typeface="宋体" panose="02010600030101010101" pitchFamily="2" charset="-122"/>
                <a:cs typeface="Arial"/>
              </a:rPr>
              <a:t>HT</a:t>
            </a:r>
            <a:r>
              <a:rPr spc="114" dirty="0" smtClean="0">
                <a:latin typeface="宋体" panose="02010600030101010101" pitchFamily="2" charset="-122"/>
                <a:cs typeface="Arial"/>
              </a:rPr>
              <a:t>ML</a:t>
            </a:r>
            <a:r>
              <a:rPr spc="5" dirty="0" smtClean="0">
                <a:latin typeface="宋体" panose="02010600030101010101" pitchFamily="2" charset="-122"/>
                <a:cs typeface="Adobe 黑体 Std R"/>
              </a:rPr>
              <a:t>页</a:t>
            </a:r>
            <a:r>
              <a:rPr spc="0" dirty="0" smtClean="0">
                <a:latin typeface="宋体" panose="02010600030101010101" pitchFamily="2" charset="-122"/>
                <a:cs typeface="Adobe 黑体 Std R"/>
              </a:rPr>
              <a:t>面并将其转换成字符</a:t>
            </a:r>
            <a:r>
              <a:rPr spc="20" dirty="0" smtClean="0">
                <a:latin typeface="宋体" panose="02010600030101010101" pitchFamily="2" charset="-122"/>
                <a:cs typeface="Adobe 黑体 Std R"/>
              </a:rPr>
              <a:t>串后，</a:t>
            </a:r>
            <a:r>
              <a:rPr spc="30" dirty="0" smtClean="0">
                <a:latin typeface="宋体" panose="02010600030101010101" pitchFamily="2" charset="-122"/>
                <a:cs typeface="Adobe 黑体 Std R"/>
              </a:rPr>
              <a:t>需要</a:t>
            </a:r>
            <a:r>
              <a:rPr spc="20" dirty="0" smtClean="0">
                <a:latin typeface="宋体" panose="02010600030101010101" pitchFamily="2" charset="-122"/>
                <a:cs typeface="Adobe 黑体 Std R"/>
              </a:rPr>
              <a:t>进一步</a:t>
            </a:r>
            <a:r>
              <a:rPr spc="30" dirty="0" smtClean="0">
                <a:latin typeface="宋体" panose="02010600030101010101" pitchFamily="2" charset="-122"/>
                <a:cs typeface="Adobe 黑体 Std R"/>
              </a:rPr>
              <a:t>解</a:t>
            </a:r>
            <a:r>
              <a:rPr spc="50" dirty="0" smtClean="0">
                <a:latin typeface="宋体" panose="02010600030101010101" pitchFamily="2" charset="-122"/>
                <a:cs typeface="Adobe 黑体 Std R"/>
              </a:rPr>
              <a:t>析</a:t>
            </a:r>
            <a:r>
              <a:rPr spc="15" dirty="0" smtClean="0">
                <a:latin typeface="宋体" panose="02010600030101010101" pitchFamily="2" charset="-122"/>
                <a:cs typeface="Arial"/>
              </a:rPr>
              <a:t>HT</a:t>
            </a:r>
            <a:r>
              <a:rPr spc="140" dirty="0" smtClean="0">
                <a:latin typeface="宋体" panose="02010600030101010101" pitchFamily="2" charset="-122"/>
                <a:cs typeface="Arial"/>
              </a:rPr>
              <a:t>M</a:t>
            </a:r>
            <a:r>
              <a:rPr spc="114" dirty="0" smtClean="0">
                <a:latin typeface="宋体" panose="02010600030101010101" pitchFamily="2" charset="-122"/>
                <a:cs typeface="Arial"/>
              </a:rPr>
              <a:t>L</a:t>
            </a:r>
            <a:r>
              <a:rPr spc="30" dirty="0" smtClean="0">
                <a:latin typeface="宋体" panose="02010600030101010101" pitchFamily="2" charset="-122"/>
                <a:cs typeface="Adobe 黑体 Std R"/>
              </a:rPr>
              <a:t>页面</a:t>
            </a:r>
            <a:r>
              <a:rPr spc="20" dirty="0" smtClean="0">
                <a:latin typeface="宋体" panose="02010600030101010101" pitchFamily="2" charset="-122"/>
                <a:cs typeface="Adobe 黑体 Std R"/>
              </a:rPr>
              <a:t>格</a:t>
            </a:r>
            <a:r>
              <a:rPr spc="30" dirty="0" smtClean="0">
                <a:latin typeface="宋体" panose="02010600030101010101" pitchFamily="2" charset="-122"/>
                <a:cs typeface="Adobe 黑体 Std R"/>
              </a:rPr>
              <a:t>式</a:t>
            </a:r>
            <a:r>
              <a:rPr spc="25" dirty="0" smtClean="0">
                <a:latin typeface="宋体" panose="02010600030101010101" pitchFamily="2" charset="-122"/>
                <a:cs typeface="Adobe 黑体 Std R"/>
              </a:rPr>
              <a:t>，</a:t>
            </a:r>
            <a:r>
              <a:rPr spc="30" dirty="0" smtClean="0">
                <a:latin typeface="宋体" panose="02010600030101010101" pitchFamily="2" charset="-122"/>
                <a:cs typeface="Adobe 黑体 Std R"/>
              </a:rPr>
              <a:t>提取</a:t>
            </a:r>
            <a:r>
              <a:rPr spc="20" dirty="0" smtClean="0">
                <a:latin typeface="宋体" panose="02010600030101010101" pitchFamily="2" charset="-122"/>
                <a:cs typeface="Adobe 黑体 Std R"/>
              </a:rPr>
              <a:t>有用</a:t>
            </a:r>
            <a:r>
              <a:rPr spc="0" dirty="0" smtClean="0">
                <a:latin typeface="宋体" panose="02010600030101010101" pitchFamily="2" charset="-122"/>
                <a:cs typeface="Adobe 黑体 Std R"/>
              </a:rPr>
              <a:t>信</a:t>
            </a:r>
            <a:r>
              <a:rPr spc="-5" dirty="0" smtClean="0">
                <a:latin typeface="宋体" panose="02010600030101010101" pitchFamily="2" charset="-122"/>
                <a:cs typeface="Adobe 黑体 Std R"/>
              </a:rPr>
              <a:t>息，这需要处理</a:t>
            </a:r>
            <a:r>
              <a:rPr spc="65" dirty="0" smtClean="0">
                <a:latin typeface="宋体" panose="02010600030101010101" pitchFamily="2" charset="-122"/>
                <a:cs typeface="Arial"/>
              </a:rPr>
              <a:t>HTML</a:t>
            </a:r>
            <a:r>
              <a:rPr spc="-5" dirty="0" smtClean="0">
                <a:latin typeface="宋体" panose="02010600030101010101" pitchFamily="2" charset="-122"/>
                <a:cs typeface="Adobe 黑体 Std R"/>
              </a:rPr>
              <a:t>和</a:t>
            </a:r>
            <a:r>
              <a:rPr spc="45" dirty="0" smtClean="0">
                <a:latin typeface="宋体" panose="02010600030101010101" pitchFamily="2" charset="-122"/>
                <a:cs typeface="Arial"/>
              </a:rPr>
              <a:t>XML</a:t>
            </a:r>
            <a:r>
              <a:rPr spc="-5" dirty="0" smtClean="0">
                <a:latin typeface="宋体" panose="02010600030101010101" pitchFamily="2" charset="-122"/>
                <a:cs typeface="Adobe 黑体 Std R"/>
              </a:rPr>
              <a:t>的函数库</a:t>
            </a:r>
            <a:r>
              <a:rPr spc="0" dirty="0" smtClean="0">
                <a:latin typeface="宋体" panose="02010600030101010101" pitchFamily="2" charset="-122"/>
                <a:cs typeface="Adobe 黑体 Std R"/>
              </a:rPr>
              <a:t>。</a:t>
            </a:r>
            <a:endParaRPr dirty="0">
              <a:latin typeface="宋体" panose="02010600030101010101" pitchFamily="2" charset="-122"/>
              <a:cs typeface="Adobe 黑体 Std R"/>
            </a:endParaRPr>
          </a:p>
          <a:p>
            <a:pPr marL="342900" indent="-342900">
              <a:lnSpc>
                <a:spcPts val="850"/>
              </a:lnSpc>
              <a:spcBef>
                <a:spcPts val="31"/>
              </a:spcBef>
              <a:buFont typeface="Arial" panose="020B0604020202020204" pitchFamily="34" charset="0"/>
              <a:buChar char="•"/>
            </a:pPr>
            <a:endParaRPr dirty="0">
              <a:latin typeface="宋体" panose="02010600030101010101" pitchFamily="2" charset="-122"/>
            </a:endParaRPr>
          </a:p>
          <a:p>
            <a:pPr marL="342900" indent="-342900">
              <a:lnSpc>
                <a:spcPts val="1000"/>
              </a:lnSpc>
              <a:buFont typeface="Arial" panose="020B0604020202020204" pitchFamily="34" charset="0"/>
              <a:buChar char="•"/>
            </a:pPr>
            <a:endParaRPr dirty="0">
              <a:latin typeface="宋体" panose="02010600030101010101" pitchFamily="2" charset="-122"/>
            </a:endParaRPr>
          </a:p>
          <a:p>
            <a:pPr marL="354965" indent="-342900">
              <a:lnSpc>
                <a:spcPct val="100000"/>
              </a:lnSpc>
              <a:buClr>
                <a:srgbClr val="0066FF"/>
              </a:buClr>
              <a:buFont typeface="Arial" panose="020B0604020202020204" pitchFamily="34" charset="0"/>
              <a:buChar char="•"/>
              <a:tabLst>
                <a:tab pos="468630" algn="l"/>
                <a:tab pos="2821940" algn="l"/>
                <a:tab pos="5853430" algn="l"/>
                <a:tab pos="6769734" algn="l"/>
              </a:tabLst>
            </a:pPr>
            <a:r>
              <a:rPr spc="125" dirty="0" smtClean="0">
                <a:latin typeface="宋体" panose="02010600030101010101" pitchFamily="2" charset="-122"/>
                <a:cs typeface="Arial"/>
              </a:rPr>
              <a:t>beautifu</a:t>
            </a:r>
            <a:r>
              <a:rPr spc="50" dirty="0" smtClean="0">
                <a:latin typeface="宋体" panose="02010600030101010101" pitchFamily="2" charset="-122"/>
                <a:cs typeface="Arial"/>
              </a:rPr>
              <a:t>l</a:t>
            </a:r>
            <a:r>
              <a:rPr spc="-90" dirty="0" smtClean="0">
                <a:latin typeface="宋体" panose="02010600030101010101" pitchFamily="2" charset="-122"/>
                <a:cs typeface="Arial"/>
              </a:rPr>
              <a:t>s</a:t>
            </a:r>
            <a:r>
              <a:rPr spc="170" dirty="0" smtClean="0">
                <a:latin typeface="宋体" panose="02010600030101010101" pitchFamily="2" charset="-122"/>
                <a:cs typeface="Arial"/>
              </a:rPr>
              <a:t>oup</a:t>
            </a:r>
            <a:r>
              <a:rPr spc="65" dirty="0" smtClean="0">
                <a:latin typeface="宋体" panose="02010600030101010101" pitchFamily="2" charset="-122"/>
                <a:cs typeface="Arial"/>
              </a:rPr>
              <a:t>4</a:t>
            </a:r>
            <a:r>
              <a:rPr spc="80" dirty="0" smtClean="0">
                <a:latin typeface="宋体" panose="02010600030101010101" pitchFamily="2" charset="-122"/>
                <a:cs typeface="Adobe 黑体 Std R"/>
              </a:rPr>
              <a:t>库</a:t>
            </a:r>
            <a:r>
              <a:rPr spc="95" dirty="0" smtClean="0">
                <a:latin typeface="宋体" panose="02010600030101010101" pitchFamily="2" charset="-122"/>
                <a:cs typeface="Adobe 黑体 Std R"/>
              </a:rPr>
              <a:t>，</a:t>
            </a:r>
            <a:r>
              <a:rPr spc="80" dirty="0" smtClean="0">
                <a:latin typeface="宋体" panose="02010600030101010101" pitchFamily="2" charset="-122"/>
                <a:cs typeface="Adobe 黑体 Std R"/>
              </a:rPr>
              <a:t>也称</a:t>
            </a:r>
            <a:r>
              <a:rPr spc="85" dirty="0" smtClean="0">
                <a:latin typeface="宋体" panose="02010600030101010101" pitchFamily="2" charset="-122"/>
                <a:cs typeface="Adobe 黑体 Std R"/>
              </a:rPr>
              <a:t>为</a:t>
            </a:r>
            <a:r>
              <a:rPr spc="-50" dirty="0" smtClean="0">
                <a:latin typeface="宋体" panose="02010600030101010101" pitchFamily="2" charset="-122"/>
                <a:cs typeface="Arial"/>
              </a:rPr>
              <a:t>B</a:t>
            </a:r>
            <a:r>
              <a:rPr spc="-55" dirty="0" smtClean="0">
                <a:latin typeface="宋体" panose="02010600030101010101" pitchFamily="2" charset="-122"/>
                <a:cs typeface="Arial"/>
              </a:rPr>
              <a:t>e</a:t>
            </a:r>
            <a:r>
              <a:rPr spc="130" dirty="0" smtClean="0">
                <a:latin typeface="宋体" panose="02010600030101010101" pitchFamily="2" charset="-122"/>
                <a:cs typeface="Arial"/>
              </a:rPr>
              <a:t>au</a:t>
            </a:r>
            <a:r>
              <a:rPr spc="70" dirty="0" smtClean="0">
                <a:latin typeface="宋体" panose="02010600030101010101" pitchFamily="2" charset="-122"/>
                <a:cs typeface="Arial"/>
              </a:rPr>
              <a:t>t</a:t>
            </a:r>
            <a:r>
              <a:rPr spc="114" dirty="0" smtClean="0">
                <a:latin typeface="宋体" panose="02010600030101010101" pitchFamily="2" charset="-122"/>
                <a:cs typeface="Arial"/>
              </a:rPr>
              <a:t>i</a:t>
            </a:r>
            <a:r>
              <a:rPr spc="135" dirty="0" smtClean="0">
                <a:latin typeface="宋体" panose="02010600030101010101" pitchFamily="2" charset="-122"/>
                <a:cs typeface="Arial"/>
              </a:rPr>
              <a:t>f</a:t>
            </a:r>
            <a:r>
              <a:rPr spc="120" dirty="0" smtClean="0">
                <a:latin typeface="宋体" panose="02010600030101010101" pitchFamily="2" charset="-122"/>
                <a:cs typeface="Arial"/>
              </a:rPr>
              <a:t>ul</a:t>
            </a:r>
            <a:r>
              <a:rPr spc="-20" dirty="0" smtClean="0">
                <a:latin typeface="宋体" panose="02010600030101010101" pitchFamily="2" charset="-122"/>
                <a:cs typeface="Arial"/>
              </a:rPr>
              <a:t>S</a:t>
            </a:r>
            <a:r>
              <a:rPr spc="-25" dirty="0" smtClean="0">
                <a:latin typeface="宋体" panose="02010600030101010101" pitchFamily="2" charset="-122"/>
                <a:cs typeface="Arial"/>
              </a:rPr>
              <a:t>o</a:t>
            </a:r>
            <a:r>
              <a:rPr spc="135" dirty="0" smtClean="0">
                <a:latin typeface="宋体" panose="02010600030101010101" pitchFamily="2" charset="-122"/>
                <a:cs typeface="Arial"/>
              </a:rPr>
              <a:t>u</a:t>
            </a:r>
            <a:r>
              <a:rPr spc="185" dirty="0" smtClean="0">
                <a:latin typeface="宋体" panose="02010600030101010101" pitchFamily="2" charset="-122"/>
                <a:cs typeface="Arial"/>
              </a:rPr>
              <a:t>p</a:t>
            </a:r>
            <a:r>
              <a:rPr spc="80" dirty="0" smtClean="0">
                <a:latin typeface="宋体" panose="02010600030101010101" pitchFamily="2" charset="-122"/>
                <a:cs typeface="Adobe 黑体 Std R"/>
              </a:rPr>
              <a:t>库或</a:t>
            </a:r>
            <a:r>
              <a:rPr spc="50" dirty="0" smtClean="0">
                <a:latin typeface="宋体" panose="02010600030101010101" pitchFamily="2" charset="-122"/>
                <a:cs typeface="Arial"/>
              </a:rPr>
              <a:t>bs</a:t>
            </a:r>
            <a:r>
              <a:rPr spc="65" dirty="0" smtClean="0">
                <a:latin typeface="宋体" panose="02010600030101010101" pitchFamily="2" charset="-122"/>
                <a:cs typeface="Arial"/>
              </a:rPr>
              <a:t>4</a:t>
            </a:r>
            <a:r>
              <a:rPr spc="45" dirty="0" smtClean="0">
                <a:latin typeface="宋体" panose="02010600030101010101" pitchFamily="2" charset="-122"/>
                <a:cs typeface="Arial"/>
              </a:rPr>
              <a:t> </a:t>
            </a:r>
            <a:r>
              <a:rPr spc="-5" dirty="0" smtClean="0">
                <a:latin typeface="宋体" panose="02010600030101010101" pitchFamily="2" charset="-122"/>
                <a:cs typeface="Adobe 黑体 Std R"/>
              </a:rPr>
              <a:t>库，用于解析和处理</a:t>
            </a:r>
            <a:r>
              <a:rPr spc="15" dirty="0" smtClean="0">
                <a:latin typeface="宋体" panose="02010600030101010101" pitchFamily="2" charset="-122"/>
                <a:cs typeface="Arial"/>
              </a:rPr>
              <a:t>HT</a:t>
            </a:r>
            <a:r>
              <a:rPr spc="140" dirty="0" smtClean="0">
                <a:latin typeface="宋体" panose="02010600030101010101" pitchFamily="2" charset="-122"/>
                <a:cs typeface="Arial"/>
              </a:rPr>
              <a:t>M</a:t>
            </a:r>
            <a:r>
              <a:rPr spc="85" dirty="0" smtClean="0">
                <a:latin typeface="宋体" panose="02010600030101010101" pitchFamily="2" charset="-122"/>
                <a:cs typeface="Arial"/>
              </a:rPr>
              <a:t>L</a:t>
            </a:r>
            <a:r>
              <a:rPr spc="-5" dirty="0" smtClean="0">
                <a:latin typeface="宋体" panose="02010600030101010101" pitchFamily="2" charset="-122"/>
                <a:cs typeface="Adobe 黑体 Std R"/>
              </a:rPr>
              <a:t>和</a:t>
            </a:r>
            <a:r>
              <a:rPr spc="125" dirty="0" smtClean="0">
                <a:latin typeface="宋体" panose="02010600030101010101" pitchFamily="2" charset="-122"/>
                <a:cs typeface="Arial"/>
              </a:rPr>
              <a:t>X</a:t>
            </a:r>
            <a:r>
              <a:rPr spc="150" dirty="0" smtClean="0">
                <a:latin typeface="宋体" panose="02010600030101010101" pitchFamily="2" charset="-122"/>
                <a:cs typeface="Arial"/>
              </a:rPr>
              <a:t>M</a:t>
            </a:r>
            <a:r>
              <a:rPr spc="-110" dirty="0" smtClean="0">
                <a:latin typeface="宋体" panose="02010600030101010101" pitchFamily="2" charset="-122"/>
                <a:cs typeface="Arial"/>
              </a:rPr>
              <a:t>L</a:t>
            </a:r>
            <a:r>
              <a:rPr spc="-110" dirty="0" smtClean="0">
                <a:latin typeface="宋体" panose="02010600030101010101" pitchFamily="2" charset="-122"/>
                <a:cs typeface="Adobe 黑体 Std R"/>
              </a:rPr>
              <a:t>。</a:t>
            </a:r>
            <a:endParaRPr dirty="0">
              <a:latin typeface="宋体" panose="02010600030101010101" pitchFamily="2" charset="-122"/>
              <a:cs typeface="Adobe 黑体 Std R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457200" y="3505200"/>
            <a:ext cx="8166100" cy="1295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15" dirty="0" smtClean="0">
                <a:latin typeface="宋体" panose="02010600030101010101" pitchFamily="2" charset="-122"/>
                <a:cs typeface="Arial"/>
              </a:rPr>
              <a:t>HT</a:t>
            </a:r>
            <a:r>
              <a:rPr spc="114" dirty="0" smtClean="0">
                <a:latin typeface="宋体" panose="02010600030101010101" pitchFamily="2" charset="-122"/>
                <a:cs typeface="Arial"/>
              </a:rPr>
              <a:t>ML</a:t>
            </a:r>
            <a:r>
              <a:rPr spc="125" dirty="0" smtClean="0">
                <a:latin typeface="宋体" panose="02010600030101010101" pitchFamily="2" charset="-122"/>
                <a:cs typeface="Arial"/>
              </a:rPr>
              <a:t> </a:t>
            </a:r>
            <a:r>
              <a:rPr spc="5" dirty="0" smtClean="0">
                <a:latin typeface="宋体" panose="02010600030101010101" pitchFamily="2" charset="-122"/>
                <a:cs typeface="Adobe 黑体 Std R"/>
              </a:rPr>
              <a:t>建</a:t>
            </a:r>
            <a:r>
              <a:rPr spc="0" dirty="0" smtClean="0">
                <a:latin typeface="宋体" panose="02010600030101010101" pitchFamily="2" charset="-122"/>
                <a:cs typeface="Adobe 黑体 Std R"/>
              </a:rPr>
              <a:t>立的</a:t>
            </a:r>
            <a:r>
              <a:rPr spc="100" dirty="0" smtClean="0">
                <a:latin typeface="宋体" panose="02010600030101010101" pitchFamily="2" charset="-122"/>
                <a:cs typeface="Arial"/>
              </a:rPr>
              <a:t>W</a:t>
            </a:r>
            <a:r>
              <a:rPr spc="105" dirty="0" smtClean="0">
                <a:latin typeface="宋体" panose="02010600030101010101" pitchFamily="2" charset="-122"/>
                <a:cs typeface="Arial"/>
              </a:rPr>
              <a:t>eb</a:t>
            </a:r>
            <a:r>
              <a:rPr spc="120" dirty="0" smtClean="0">
                <a:latin typeface="宋体" panose="02010600030101010101" pitchFamily="2" charset="-122"/>
                <a:cs typeface="Arial"/>
              </a:rPr>
              <a:t> </a:t>
            </a:r>
            <a:r>
              <a:rPr spc="0" dirty="0" err="1" smtClean="0">
                <a:latin typeface="宋体" panose="02010600030101010101" pitchFamily="2" charset="-122"/>
                <a:cs typeface="Adobe 黑体 Std R"/>
              </a:rPr>
              <a:t>页面一般非常复杂，除了有用的</a:t>
            </a:r>
            <a:r>
              <a:rPr spc="10" dirty="0" err="1" smtClean="0">
                <a:latin typeface="宋体" panose="02010600030101010101" pitchFamily="2" charset="-122"/>
                <a:cs typeface="Adobe 黑体 Std R"/>
              </a:rPr>
              <a:t>内容信息</a:t>
            </a:r>
            <a:r>
              <a:rPr spc="0" dirty="0" err="1" smtClean="0">
                <a:latin typeface="宋体" panose="02010600030101010101" pitchFamily="2" charset="-122"/>
                <a:cs typeface="Adobe 黑体 Std R"/>
              </a:rPr>
              <a:t>外</a:t>
            </a:r>
            <a:r>
              <a:rPr spc="10" dirty="0" err="1" smtClean="0">
                <a:latin typeface="宋体" panose="02010600030101010101" pitchFamily="2" charset="-122"/>
                <a:cs typeface="Adobe 黑体 Std R"/>
              </a:rPr>
              <a:t>，</a:t>
            </a:r>
            <a:r>
              <a:rPr spc="5" dirty="0" err="1" smtClean="0">
                <a:latin typeface="宋体" panose="02010600030101010101" pitchFamily="2" charset="-122"/>
                <a:cs typeface="Adobe 黑体 Std R"/>
              </a:rPr>
              <a:t>还包括</a:t>
            </a:r>
            <a:r>
              <a:rPr spc="0" dirty="0" err="1" smtClean="0">
                <a:latin typeface="宋体" panose="02010600030101010101" pitchFamily="2" charset="-122"/>
                <a:cs typeface="Adobe 黑体 Std R"/>
              </a:rPr>
              <a:t>大</a:t>
            </a:r>
            <a:r>
              <a:rPr spc="5" dirty="0" err="1" smtClean="0">
                <a:latin typeface="宋体" panose="02010600030101010101" pitchFamily="2" charset="-122"/>
                <a:cs typeface="Adobe 黑体 Std R"/>
              </a:rPr>
              <a:t>量用于页</a:t>
            </a:r>
            <a:r>
              <a:rPr spc="0" dirty="0" err="1" smtClean="0">
                <a:latin typeface="宋体" panose="02010600030101010101" pitchFamily="2" charset="-122"/>
                <a:cs typeface="Adobe 黑体 Std R"/>
              </a:rPr>
              <a:t>面</a:t>
            </a:r>
            <a:r>
              <a:rPr spc="5" dirty="0" err="1" smtClean="0">
                <a:latin typeface="宋体" panose="02010600030101010101" pitchFamily="2" charset="-122"/>
                <a:cs typeface="Adobe 黑体 Std R"/>
              </a:rPr>
              <a:t>格式的</a:t>
            </a:r>
            <a:r>
              <a:rPr spc="0" dirty="0" err="1" smtClean="0">
                <a:latin typeface="宋体" panose="02010600030101010101" pitchFamily="2" charset="-122"/>
                <a:cs typeface="Adobe 黑体 Std R"/>
              </a:rPr>
              <a:t>元</a:t>
            </a:r>
            <a:r>
              <a:rPr spc="25" dirty="0" err="1" smtClean="0">
                <a:latin typeface="宋体" panose="02010600030101010101" pitchFamily="2" charset="-122"/>
                <a:cs typeface="Adobe 黑体 Std R"/>
              </a:rPr>
              <a:t>素</a:t>
            </a:r>
            <a:r>
              <a:rPr spc="10" dirty="0" err="1" smtClean="0">
                <a:latin typeface="宋体" panose="02010600030101010101" pitchFamily="2" charset="-122"/>
                <a:cs typeface="Adobe 黑体 Std R"/>
              </a:rPr>
              <a:t>，直接</a:t>
            </a:r>
            <a:r>
              <a:rPr spc="10" dirty="0" smtClean="0">
                <a:latin typeface="宋体" panose="02010600030101010101" pitchFamily="2" charset="-122"/>
                <a:cs typeface="Adobe 黑体 Std R"/>
              </a:rPr>
              <a:t> </a:t>
            </a:r>
            <a:r>
              <a:rPr spc="0" dirty="0" smtClean="0">
                <a:latin typeface="宋体" panose="02010600030101010101" pitchFamily="2" charset="-122"/>
                <a:cs typeface="Adobe 黑体 Std R"/>
              </a:rPr>
              <a:t>解析一个</a:t>
            </a:r>
            <a:r>
              <a:rPr spc="95" dirty="0" smtClean="0">
                <a:latin typeface="宋体" panose="02010600030101010101" pitchFamily="2" charset="-122"/>
                <a:cs typeface="Arial"/>
              </a:rPr>
              <a:t>W</a:t>
            </a:r>
            <a:r>
              <a:rPr spc="105" dirty="0" smtClean="0">
                <a:latin typeface="宋体" panose="02010600030101010101" pitchFamily="2" charset="-122"/>
                <a:cs typeface="Arial"/>
              </a:rPr>
              <a:t>eb </a:t>
            </a:r>
            <a:r>
              <a:rPr spc="-140" dirty="0" smtClean="0">
                <a:latin typeface="宋体" panose="02010600030101010101" pitchFamily="2" charset="-122"/>
                <a:cs typeface="Arial"/>
              </a:rPr>
              <a:t> </a:t>
            </a:r>
            <a:r>
              <a:rPr spc="5" dirty="0" smtClean="0">
                <a:latin typeface="宋体" panose="02010600030101010101" pitchFamily="2" charset="-122"/>
                <a:cs typeface="Adobe 黑体 Std R"/>
              </a:rPr>
              <a:t>网</a:t>
            </a:r>
            <a:r>
              <a:rPr spc="0" dirty="0" smtClean="0">
                <a:latin typeface="宋体" panose="02010600030101010101" pitchFamily="2" charset="-122"/>
                <a:cs typeface="Adobe 黑体 Std R"/>
              </a:rPr>
              <a:t>页需要深入</a:t>
            </a:r>
            <a:r>
              <a:rPr spc="5" dirty="0" smtClean="0">
                <a:latin typeface="宋体" panose="02010600030101010101" pitchFamily="2" charset="-122"/>
                <a:cs typeface="Adobe 黑体 Std R"/>
              </a:rPr>
              <a:t>了</a:t>
            </a:r>
            <a:r>
              <a:rPr spc="15" dirty="0" smtClean="0">
                <a:latin typeface="宋体" panose="02010600030101010101" pitchFamily="2" charset="-122"/>
                <a:cs typeface="Adobe 黑体 Std R"/>
              </a:rPr>
              <a:t>解</a:t>
            </a:r>
            <a:r>
              <a:rPr spc="65" dirty="0" smtClean="0">
                <a:latin typeface="宋体" panose="02010600030101010101" pitchFamily="2" charset="-122"/>
                <a:cs typeface="Arial"/>
              </a:rPr>
              <a:t>HTML </a:t>
            </a:r>
            <a:r>
              <a:rPr spc="-135" dirty="0" smtClean="0">
                <a:latin typeface="宋体" panose="02010600030101010101" pitchFamily="2" charset="-122"/>
                <a:cs typeface="Arial"/>
              </a:rPr>
              <a:t> </a:t>
            </a:r>
            <a:r>
              <a:rPr spc="5" dirty="0" smtClean="0">
                <a:latin typeface="宋体" panose="02010600030101010101" pitchFamily="2" charset="-122"/>
                <a:cs typeface="Adobe 黑体 Std R"/>
              </a:rPr>
              <a:t>语</a:t>
            </a:r>
            <a:r>
              <a:rPr spc="-5" dirty="0" smtClean="0">
                <a:latin typeface="宋体" panose="02010600030101010101" pitchFamily="2" charset="-122"/>
                <a:cs typeface="Adobe 黑体 Std R"/>
              </a:rPr>
              <a:t>法，而且 </a:t>
            </a:r>
            <a:r>
              <a:rPr spc="0" dirty="0" smtClean="0">
                <a:latin typeface="宋体" panose="02010600030101010101" pitchFamily="2" charset="-122"/>
                <a:cs typeface="Adobe 黑体 Std R"/>
              </a:rPr>
              <a:t>比较复杂。</a:t>
            </a:r>
            <a:r>
              <a:rPr spc="65" dirty="0" smtClean="0">
                <a:latin typeface="宋体" panose="02010600030101010101" pitchFamily="2" charset="-122"/>
                <a:cs typeface="Arial"/>
              </a:rPr>
              <a:t>be</a:t>
            </a:r>
            <a:r>
              <a:rPr spc="70" dirty="0" smtClean="0">
                <a:latin typeface="宋体" panose="02010600030101010101" pitchFamily="2" charset="-122"/>
                <a:cs typeface="Arial"/>
              </a:rPr>
              <a:t>a</a:t>
            </a:r>
            <a:r>
              <a:rPr spc="100" dirty="0" smtClean="0">
                <a:latin typeface="宋体" panose="02010600030101010101" pitchFamily="2" charset="-122"/>
                <a:cs typeface="Arial"/>
              </a:rPr>
              <a:t>utiful</a:t>
            </a:r>
            <a:r>
              <a:rPr spc="150" dirty="0" smtClean="0">
                <a:latin typeface="宋体" panose="02010600030101010101" pitchFamily="2" charset="-122"/>
                <a:cs typeface="Arial"/>
              </a:rPr>
              <a:t>s</a:t>
            </a:r>
            <a:r>
              <a:rPr spc="170" dirty="0" smtClean="0">
                <a:latin typeface="宋体" panose="02010600030101010101" pitchFamily="2" charset="-122"/>
                <a:cs typeface="Arial"/>
              </a:rPr>
              <a:t>ou</a:t>
            </a:r>
            <a:r>
              <a:rPr spc="160" dirty="0" smtClean="0">
                <a:latin typeface="宋体" panose="02010600030101010101" pitchFamily="2" charset="-122"/>
                <a:cs typeface="Arial"/>
              </a:rPr>
              <a:t>p</a:t>
            </a:r>
            <a:r>
              <a:rPr spc="65" dirty="0" smtClean="0">
                <a:latin typeface="宋体" panose="02010600030101010101" pitchFamily="2" charset="-122"/>
                <a:cs typeface="Arial"/>
              </a:rPr>
              <a:t>4</a:t>
            </a:r>
            <a:r>
              <a:rPr spc="155" dirty="0" smtClean="0">
                <a:latin typeface="宋体" panose="02010600030101010101" pitchFamily="2" charset="-122"/>
                <a:cs typeface="Arial"/>
              </a:rPr>
              <a:t> </a:t>
            </a:r>
            <a:r>
              <a:rPr spc="0" dirty="0" smtClean="0">
                <a:latin typeface="宋体" panose="02010600030101010101" pitchFamily="2" charset="-122"/>
                <a:cs typeface="Adobe 黑体 Std R"/>
              </a:rPr>
              <a:t>库</a:t>
            </a:r>
            <a:r>
              <a:rPr spc="5" dirty="0" smtClean="0">
                <a:latin typeface="宋体" panose="02010600030101010101" pitchFamily="2" charset="-122"/>
                <a:cs typeface="Adobe 黑体 Std R"/>
              </a:rPr>
              <a:t>将</a:t>
            </a:r>
            <a:r>
              <a:rPr spc="0" dirty="0" smtClean="0">
                <a:latin typeface="宋体" panose="02010600030101010101" pitchFamily="2" charset="-122"/>
                <a:cs typeface="Adobe 黑体 Std R"/>
              </a:rPr>
              <a:t>专业的</a:t>
            </a:r>
            <a:r>
              <a:rPr spc="100" dirty="0" smtClean="0">
                <a:latin typeface="宋体" panose="02010600030101010101" pitchFamily="2" charset="-122"/>
                <a:cs typeface="Arial"/>
              </a:rPr>
              <a:t>W</a:t>
            </a:r>
            <a:r>
              <a:rPr spc="5" dirty="0" smtClean="0">
                <a:latin typeface="宋体" panose="02010600030101010101" pitchFamily="2" charset="-122"/>
                <a:cs typeface="Arial"/>
              </a:rPr>
              <a:t>e</a:t>
            </a:r>
            <a:r>
              <a:rPr spc="185" dirty="0" smtClean="0">
                <a:latin typeface="宋体" panose="02010600030101010101" pitchFamily="2" charset="-122"/>
                <a:cs typeface="Arial"/>
              </a:rPr>
              <a:t>b</a:t>
            </a:r>
            <a:r>
              <a:rPr spc="160" dirty="0" smtClean="0">
                <a:latin typeface="宋体" panose="02010600030101010101" pitchFamily="2" charset="-122"/>
                <a:cs typeface="Arial"/>
              </a:rPr>
              <a:t> </a:t>
            </a:r>
            <a:r>
              <a:rPr spc="0" dirty="0" smtClean="0">
                <a:latin typeface="宋体" panose="02010600030101010101" pitchFamily="2" charset="-122"/>
                <a:cs typeface="Adobe 黑体 Std R"/>
              </a:rPr>
              <a:t>页面格 </a:t>
            </a:r>
            <a:r>
              <a:rPr spc="5" dirty="0" err="1" smtClean="0">
                <a:latin typeface="宋体" panose="02010600030101010101" pitchFamily="2" charset="-122"/>
                <a:cs typeface="Adobe 黑体 Std R"/>
              </a:rPr>
              <a:t>式解析部</a:t>
            </a:r>
            <a:r>
              <a:rPr spc="0" dirty="0" err="1" smtClean="0">
                <a:latin typeface="宋体" panose="02010600030101010101" pitchFamily="2" charset="-122"/>
                <a:cs typeface="Adobe 黑体 Std R"/>
              </a:rPr>
              <a:t>分封</a:t>
            </a:r>
            <a:r>
              <a:rPr spc="10" dirty="0" err="1" smtClean="0">
                <a:latin typeface="宋体" panose="02010600030101010101" pitchFamily="2" charset="-122"/>
                <a:cs typeface="Adobe 黑体 Std R"/>
              </a:rPr>
              <a:t>装</a:t>
            </a:r>
            <a:r>
              <a:rPr spc="5" dirty="0" err="1" smtClean="0">
                <a:latin typeface="宋体" panose="02010600030101010101" pitchFamily="2" charset="-122"/>
                <a:cs typeface="Adobe 黑体 Std R"/>
              </a:rPr>
              <a:t>成函</a:t>
            </a:r>
            <a:r>
              <a:rPr spc="15" dirty="0" err="1" smtClean="0">
                <a:latin typeface="宋体" panose="02010600030101010101" pitchFamily="2" charset="-122"/>
                <a:cs typeface="Adobe 黑体 Std R"/>
              </a:rPr>
              <a:t>数</a:t>
            </a:r>
            <a:r>
              <a:rPr spc="5" dirty="0" err="1" smtClean="0">
                <a:latin typeface="宋体" panose="02010600030101010101" pitchFamily="2" charset="-122"/>
                <a:cs typeface="Adobe 黑体 Std R"/>
              </a:rPr>
              <a:t>，提供了</a:t>
            </a:r>
            <a:r>
              <a:rPr spc="0" dirty="0" err="1" smtClean="0">
                <a:latin typeface="宋体" panose="02010600030101010101" pitchFamily="2" charset="-122"/>
                <a:cs typeface="Adobe 黑体 Std R"/>
              </a:rPr>
              <a:t>若</a:t>
            </a:r>
            <a:r>
              <a:rPr spc="5" dirty="0" err="1" smtClean="0">
                <a:latin typeface="宋体" panose="02010600030101010101" pitchFamily="2" charset="-122"/>
                <a:cs typeface="Adobe 黑体 Std R"/>
              </a:rPr>
              <a:t>干有用</a:t>
            </a:r>
            <a:r>
              <a:rPr spc="0" dirty="0" err="1" smtClean="0">
                <a:latin typeface="宋体" panose="02010600030101010101" pitchFamily="2" charset="-122"/>
                <a:cs typeface="Adobe 黑体 Std R"/>
              </a:rPr>
              <a:t>且便</a:t>
            </a:r>
            <a:r>
              <a:rPr spc="5" dirty="0" err="1" smtClean="0">
                <a:latin typeface="宋体" panose="02010600030101010101" pitchFamily="2" charset="-122"/>
                <a:cs typeface="Adobe 黑体 Std R"/>
              </a:rPr>
              <a:t>捷的</a:t>
            </a:r>
            <a:r>
              <a:rPr spc="0" dirty="0" err="1" smtClean="0">
                <a:latin typeface="宋体" panose="02010600030101010101" pitchFamily="2" charset="-122"/>
                <a:cs typeface="Adobe 黑体 Std R"/>
              </a:rPr>
              <a:t>处</a:t>
            </a:r>
            <a:r>
              <a:rPr dirty="0" err="1" smtClean="0">
                <a:latin typeface="宋体" panose="02010600030101010101" pitchFamily="2" charset="-122"/>
                <a:cs typeface="Adobe 黑体 Std R"/>
              </a:rPr>
              <a:t>理函数</a:t>
            </a:r>
            <a:r>
              <a:rPr dirty="0" smtClean="0">
                <a:latin typeface="宋体" panose="02010600030101010101" pitchFamily="2" charset="-122"/>
                <a:cs typeface="Adobe 黑体 Std R"/>
              </a:rPr>
              <a:t>。</a:t>
            </a:r>
            <a:endParaRPr dirty="0">
              <a:latin typeface="宋体" panose="02010600030101010101" pitchFamily="2" charset="-122"/>
              <a:cs typeface="Adobe 黑体 Std R"/>
            </a:endParaRPr>
          </a:p>
        </p:txBody>
      </p:sp>
    </p:spTree>
    <p:extLst>
      <p:ext uri="{BB962C8B-B14F-4D97-AF65-F5344CB8AC3E}">
        <p14:creationId xmlns:p14="http://schemas.microsoft.com/office/powerpoint/2010/main" val="22728628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/>
        </p:nvSpPr>
        <p:spPr>
          <a:xfrm>
            <a:off x="152400" y="762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4000" spc="200" dirty="0">
                <a:solidFill>
                  <a:schemeClr val="bg1"/>
                </a:solidFill>
                <a:latin typeface="Arial"/>
                <a:cs typeface="Arial"/>
              </a:rPr>
              <a:t>beaut</a:t>
            </a:r>
            <a:r>
              <a:rPr lang="en-US" altLang="zh-CN" sz="4000" spc="100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lang="en-US" altLang="zh-CN" sz="4000" spc="195" dirty="0">
                <a:solidFill>
                  <a:schemeClr val="bg1"/>
                </a:solidFill>
                <a:latin typeface="Arial"/>
                <a:cs typeface="Arial"/>
              </a:rPr>
              <a:t>fulsou</a:t>
            </a:r>
            <a:r>
              <a:rPr lang="en-US" altLang="zh-CN" sz="4000" spc="250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lang="en-US" altLang="zh-CN" sz="4000" spc="110" dirty="0">
                <a:solidFill>
                  <a:schemeClr val="bg1"/>
                </a:solidFill>
                <a:latin typeface="Arial"/>
                <a:cs typeface="Arial"/>
              </a:rPr>
              <a:t>4</a:t>
            </a:r>
            <a:r>
              <a:rPr lang="en-US" altLang="zh-CN" sz="4000" spc="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zh-CN" altLang="en-US" sz="4000" spc="-40" dirty="0">
                <a:solidFill>
                  <a:schemeClr val="bg1"/>
                </a:solidFill>
                <a:latin typeface="Adobe 黑体 Std R"/>
                <a:cs typeface="Adobe 黑体 Std R"/>
              </a:rPr>
              <a:t>库解析</a:t>
            </a:r>
            <a:endParaRPr lang="zh-CN" altLang="en-US" sz="4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533400" y="3581400"/>
            <a:ext cx="8077200" cy="76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30"/>
              </a:spcBef>
            </a:pPr>
            <a:endParaRPr sz="85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R="1905">
              <a:lnSpc>
                <a:spcPct val="100000"/>
              </a:lnSpc>
            </a:pPr>
            <a:r>
              <a:rPr sz="2400" b="1" spc="420" dirty="0" smtClean="0">
                <a:latin typeface="Arial"/>
                <a:cs typeface="Arial"/>
              </a:rPr>
              <a:t>&gt;</a:t>
            </a:r>
            <a:r>
              <a:rPr sz="2400" b="1" spc="405" dirty="0" smtClean="0">
                <a:latin typeface="Arial"/>
                <a:cs typeface="Arial"/>
              </a:rPr>
              <a:t>&gt;</a:t>
            </a:r>
            <a:r>
              <a:rPr sz="2400" b="1" spc="229" dirty="0" smtClean="0">
                <a:latin typeface="Arial"/>
                <a:cs typeface="Arial"/>
              </a:rPr>
              <a:t>&gt;f</a:t>
            </a:r>
            <a:r>
              <a:rPr sz="2400" b="1" spc="175" dirty="0" smtClean="0">
                <a:latin typeface="Arial"/>
                <a:cs typeface="Arial"/>
              </a:rPr>
              <a:t>r</a:t>
            </a:r>
            <a:r>
              <a:rPr sz="2400" b="1" spc="160" dirty="0" smtClean="0">
                <a:latin typeface="Arial"/>
                <a:cs typeface="Arial"/>
              </a:rPr>
              <a:t>om</a:t>
            </a:r>
            <a:r>
              <a:rPr sz="2400" b="1" spc="30" dirty="0" smtClean="0">
                <a:latin typeface="Arial"/>
                <a:cs typeface="Arial"/>
              </a:rPr>
              <a:t> </a:t>
            </a:r>
            <a:r>
              <a:rPr sz="2400" b="1" spc="40" dirty="0" smtClean="0">
                <a:latin typeface="Arial"/>
                <a:cs typeface="Arial"/>
              </a:rPr>
              <a:t>bs4</a:t>
            </a:r>
            <a:r>
              <a:rPr sz="2400" b="1" spc="50" dirty="0" smtClean="0">
                <a:latin typeface="Arial"/>
                <a:cs typeface="Arial"/>
              </a:rPr>
              <a:t> </a:t>
            </a:r>
            <a:r>
              <a:rPr sz="2400" b="1" spc="60" dirty="0" smtClean="0">
                <a:latin typeface="Arial"/>
                <a:cs typeface="Arial"/>
              </a:rPr>
              <a:t>i</a:t>
            </a:r>
            <a:r>
              <a:rPr sz="2400" b="1" spc="175" dirty="0" smtClean="0">
                <a:latin typeface="Arial"/>
                <a:cs typeface="Arial"/>
              </a:rPr>
              <a:t>m</a:t>
            </a:r>
            <a:r>
              <a:rPr sz="2400" b="1" spc="114" dirty="0" smtClean="0">
                <a:latin typeface="Arial"/>
                <a:cs typeface="Arial"/>
              </a:rPr>
              <a:t>p</a:t>
            </a:r>
            <a:r>
              <a:rPr sz="2400" b="1" spc="100" dirty="0" smtClean="0">
                <a:latin typeface="Arial"/>
                <a:cs typeface="Arial"/>
              </a:rPr>
              <a:t>o</a:t>
            </a:r>
            <a:r>
              <a:rPr sz="2400" b="1" spc="150" dirty="0" smtClean="0">
                <a:latin typeface="Arial"/>
                <a:cs typeface="Arial"/>
              </a:rPr>
              <a:t>r</a:t>
            </a:r>
            <a:r>
              <a:rPr sz="2400" b="1" spc="190" dirty="0" smtClean="0">
                <a:latin typeface="Arial"/>
                <a:cs typeface="Arial"/>
              </a:rPr>
              <a:t>t</a:t>
            </a:r>
            <a:r>
              <a:rPr sz="2400" b="1" spc="60" dirty="0" smtClean="0">
                <a:latin typeface="Arial"/>
                <a:cs typeface="Arial"/>
              </a:rPr>
              <a:t> </a:t>
            </a:r>
            <a:r>
              <a:rPr sz="2400" b="1" spc="45" dirty="0" smtClean="0">
                <a:latin typeface="Arial"/>
                <a:cs typeface="Arial"/>
              </a:rPr>
              <a:t>Beautiful</a:t>
            </a:r>
            <a:r>
              <a:rPr sz="2400" b="1" spc="55" dirty="0" smtClean="0">
                <a:latin typeface="Arial"/>
                <a:cs typeface="Arial"/>
              </a:rPr>
              <a:t>S</a:t>
            </a:r>
            <a:r>
              <a:rPr sz="2400" b="1" spc="100" dirty="0" smtClean="0">
                <a:latin typeface="Arial"/>
                <a:cs typeface="Arial"/>
              </a:rPr>
              <a:t>oup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304800" y="1143000"/>
            <a:ext cx="8166100" cy="1066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buFont typeface="Arial" panose="020B0604020202020204" pitchFamily="34" charset="0"/>
              <a:buChar char="•"/>
            </a:pPr>
            <a:r>
              <a:rPr lang="en-US" altLang="zh-CN" spc="15" dirty="0" smtClean="0">
                <a:latin typeface="宋体" panose="02010600030101010101" pitchFamily="2" charset="-122"/>
                <a:cs typeface="Arial"/>
              </a:rPr>
              <a:t>beautifulsoup4</a:t>
            </a:r>
            <a:r>
              <a:rPr lang="zh-CN" altLang="en-US" spc="15" dirty="0">
                <a:latin typeface="宋体" panose="02010600030101010101" pitchFamily="2" charset="-122"/>
                <a:cs typeface="Arial"/>
              </a:rPr>
              <a:t>库采用面向对象思想实现，简单说，它把每个页面当做一个对象，通过</a:t>
            </a:r>
            <a:r>
              <a:rPr lang="en-US" altLang="zh-CN" spc="15" dirty="0">
                <a:latin typeface="宋体" panose="02010600030101010101" pitchFamily="2" charset="-122"/>
                <a:cs typeface="Arial"/>
              </a:rPr>
              <a:t>&lt;a&gt;.&lt;b&gt;</a:t>
            </a:r>
            <a:r>
              <a:rPr lang="zh-CN" altLang="en-US" spc="15" dirty="0">
                <a:latin typeface="宋体" panose="02010600030101010101" pitchFamily="2" charset="-122"/>
                <a:cs typeface="Arial"/>
              </a:rPr>
              <a:t>的方式调用对象的属性（即包含的内容），或者通过</a:t>
            </a:r>
            <a:r>
              <a:rPr lang="en-US" altLang="zh-CN" spc="15" dirty="0">
                <a:latin typeface="宋体" panose="02010600030101010101" pitchFamily="2" charset="-122"/>
                <a:cs typeface="Arial"/>
              </a:rPr>
              <a:t>&lt;a&gt;.&lt;b&gt;()</a:t>
            </a:r>
            <a:r>
              <a:rPr lang="zh-CN" altLang="en-US" spc="15" dirty="0">
                <a:latin typeface="宋体" panose="02010600030101010101" pitchFamily="2" charset="-122"/>
                <a:cs typeface="Arial"/>
              </a:rPr>
              <a:t>的方式调用方法（即处理函数）。</a:t>
            </a: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>
              <a:latin typeface="宋体" panose="02010600030101010101" pitchFamily="2" charset="-122"/>
              <a:cs typeface="Adobe 黑体 Std R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381000" y="2362200"/>
            <a:ext cx="8166100" cy="1066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buFont typeface="Arial" panose="020B0604020202020204" pitchFamily="34" charset="0"/>
              <a:buChar char="•"/>
            </a:pPr>
            <a:r>
              <a:rPr lang="zh-CN" altLang="en-US" spc="15" dirty="0" smtClean="0">
                <a:latin typeface="宋体" panose="02010600030101010101" pitchFamily="2" charset="-122"/>
                <a:cs typeface="Arial"/>
              </a:rPr>
              <a:t>在</a:t>
            </a:r>
            <a:r>
              <a:rPr lang="zh-CN" altLang="en-US" spc="15" dirty="0">
                <a:latin typeface="宋体" panose="02010600030101010101" pitchFamily="2" charset="-122"/>
                <a:cs typeface="Arial"/>
              </a:rPr>
              <a:t>使用</a:t>
            </a:r>
            <a:r>
              <a:rPr lang="en-US" altLang="zh-CN" spc="15" dirty="0">
                <a:latin typeface="宋体" panose="02010600030101010101" pitchFamily="2" charset="-122"/>
                <a:cs typeface="Arial"/>
              </a:rPr>
              <a:t>beautifulsoup4</a:t>
            </a:r>
            <a:r>
              <a:rPr lang="zh-CN" altLang="en-US" spc="15" dirty="0">
                <a:latin typeface="宋体" panose="02010600030101010101" pitchFamily="2" charset="-122"/>
                <a:cs typeface="Arial"/>
              </a:rPr>
              <a:t>库之前，需要进行引用，由于这个库的名字非常特殊且采用面向对象方式组织</a:t>
            </a:r>
            <a:r>
              <a:rPr lang="zh-CN" altLang="en-US" spc="15" dirty="0" smtClean="0">
                <a:latin typeface="宋体" panose="02010600030101010101" pitchFamily="2" charset="-122"/>
                <a:cs typeface="Arial"/>
              </a:rPr>
              <a:t>，可以用</a:t>
            </a:r>
            <a:r>
              <a:rPr lang="en-US" altLang="zh-CN" spc="15" dirty="0" smtClean="0">
                <a:latin typeface="宋体" panose="02010600030101010101" pitchFamily="2" charset="-122"/>
                <a:cs typeface="Arial"/>
              </a:rPr>
              <a:t>from…import</a:t>
            </a:r>
            <a:r>
              <a:rPr lang="zh-CN" altLang="en-US" spc="15" dirty="0" smtClean="0">
                <a:latin typeface="宋体" panose="02010600030101010101" pitchFamily="2" charset="-122"/>
                <a:cs typeface="Arial"/>
              </a:rPr>
              <a:t>方式从库中直  接引用 </a:t>
            </a:r>
            <a:r>
              <a:rPr lang="en-US" altLang="zh-CN" spc="15" dirty="0" err="1">
                <a:latin typeface="宋体" panose="02010600030101010101" pitchFamily="2" charset="-122"/>
                <a:cs typeface="Arial"/>
              </a:rPr>
              <a:t>BeautifulSoup</a:t>
            </a:r>
            <a:r>
              <a:rPr lang="en-US" altLang="zh-CN" spc="15" dirty="0">
                <a:latin typeface="宋体" panose="02010600030101010101" pitchFamily="2" charset="-122"/>
                <a:cs typeface="Arial"/>
              </a:rPr>
              <a:t> </a:t>
            </a:r>
            <a:r>
              <a:rPr lang="zh-CN" altLang="en-US" spc="15" dirty="0">
                <a:latin typeface="宋体" panose="02010600030101010101" pitchFamily="2" charset="-122"/>
                <a:cs typeface="Arial"/>
              </a:rPr>
              <a:t>类</a:t>
            </a:r>
            <a:r>
              <a:rPr lang="en-US" altLang="zh-CN" spc="15" dirty="0" smtClean="0">
                <a:latin typeface="宋体" panose="02010600030101010101" pitchFamily="2" charset="-122"/>
                <a:cs typeface="Arial"/>
              </a:rPr>
              <a:t>:</a:t>
            </a:r>
            <a:endParaRPr lang="zh-CN" altLang="en-US" spc="15" dirty="0" smtClean="0">
              <a:latin typeface="宋体" panose="02010600030101010101" pitchFamily="2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88617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/>
        </p:nvSpPr>
        <p:spPr>
          <a:xfrm>
            <a:off x="152400" y="762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4000" spc="200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lang="en-US" altLang="zh-CN" sz="4000" spc="200" dirty="0" smtClean="0">
                <a:solidFill>
                  <a:schemeClr val="bg1"/>
                </a:solidFill>
                <a:latin typeface="Arial"/>
                <a:cs typeface="Arial"/>
              </a:rPr>
              <a:t>eaut</a:t>
            </a:r>
            <a:r>
              <a:rPr lang="en-US" altLang="zh-CN" sz="4000" spc="100" dirty="0" smtClean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lang="en-US" altLang="zh-CN" sz="4000" spc="195" dirty="0" smtClean="0">
                <a:solidFill>
                  <a:schemeClr val="bg1"/>
                </a:solidFill>
                <a:latin typeface="Arial"/>
                <a:cs typeface="Arial"/>
              </a:rPr>
              <a:t>fulsou</a:t>
            </a:r>
            <a:r>
              <a:rPr lang="en-US" altLang="zh-CN" sz="4000" spc="250" dirty="0" smtClean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lang="en-US" altLang="zh-CN" sz="4000" spc="110" dirty="0" smtClean="0">
                <a:solidFill>
                  <a:schemeClr val="bg1"/>
                </a:solidFill>
                <a:latin typeface="Arial"/>
                <a:cs typeface="Arial"/>
              </a:rPr>
              <a:t>4</a:t>
            </a:r>
            <a:r>
              <a:rPr lang="en-US" altLang="zh-CN" sz="4000" spc="65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zh-CN" altLang="en-US" sz="4000" spc="-40" dirty="0">
                <a:solidFill>
                  <a:schemeClr val="bg1"/>
                </a:solidFill>
                <a:latin typeface="Adobe 黑体 Std R"/>
                <a:cs typeface="Adobe 黑体 Std R"/>
              </a:rPr>
              <a:t>库解析</a:t>
            </a:r>
            <a:endParaRPr lang="zh-CN" altLang="en-US" sz="4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" name="object 5"/>
          <p:cNvSpPr/>
          <p:nvPr/>
        </p:nvSpPr>
        <p:spPr>
          <a:xfrm>
            <a:off x="228600" y="2667000"/>
            <a:ext cx="8686800" cy="373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304800" y="1143000"/>
            <a:ext cx="8382000" cy="1066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kern="0" spc="125" dirty="0" smtClean="0">
                <a:latin typeface="Arial"/>
                <a:cs typeface="Arial"/>
              </a:rPr>
              <a:t>beautifu</a:t>
            </a:r>
            <a:r>
              <a:rPr lang="en-US" altLang="zh-CN" kern="0" spc="50" dirty="0" smtClean="0">
                <a:latin typeface="Arial"/>
                <a:cs typeface="Arial"/>
              </a:rPr>
              <a:t>l</a:t>
            </a:r>
            <a:r>
              <a:rPr lang="en-US" altLang="zh-CN" kern="0" spc="-90" dirty="0" smtClean="0">
                <a:latin typeface="Arial"/>
                <a:cs typeface="Arial"/>
              </a:rPr>
              <a:t>s</a:t>
            </a:r>
            <a:r>
              <a:rPr lang="en-US" altLang="zh-CN" kern="0" spc="170" dirty="0" smtClean="0">
                <a:latin typeface="Arial"/>
                <a:cs typeface="Arial"/>
              </a:rPr>
              <a:t>oup</a:t>
            </a:r>
            <a:r>
              <a:rPr lang="en-US" altLang="zh-CN" kern="0" spc="65" dirty="0" smtClean="0">
                <a:latin typeface="Arial"/>
                <a:cs typeface="Arial"/>
              </a:rPr>
              <a:t>4</a:t>
            </a:r>
            <a:r>
              <a:rPr lang="en-US" altLang="zh-CN" kern="0" spc="300" dirty="0" smtClean="0">
                <a:latin typeface="Arial"/>
                <a:cs typeface="Arial"/>
              </a:rPr>
              <a:t> </a:t>
            </a:r>
            <a:r>
              <a:rPr lang="zh-CN" altLang="en-US" kern="0" dirty="0">
                <a:latin typeface="Adobe 黑体 Std R"/>
                <a:cs typeface="Adobe 黑体 Std R"/>
              </a:rPr>
              <a:t>库</a:t>
            </a:r>
            <a:r>
              <a:rPr lang="zh-CN" altLang="en-US" kern="0" spc="5" dirty="0">
                <a:latin typeface="Adobe 黑体 Std R"/>
                <a:cs typeface="Adobe 黑体 Std R"/>
              </a:rPr>
              <a:t>中</a:t>
            </a:r>
            <a:r>
              <a:rPr lang="zh-CN" altLang="en-US" kern="0" dirty="0">
                <a:latin typeface="Adobe 黑体 Std R"/>
                <a:cs typeface="Adobe 黑体 Std R"/>
              </a:rPr>
              <a:t>最主要的</a:t>
            </a:r>
            <a:r>
              <a:rPr lang="zh-CN" altLang="en-US" kern="0" spc="5" dirty="0">
                <a:latin typeface="Adobe 黑体 Std R"/>
                <a:cs typeface="Adobe 黑体 Std R"/>
              </a:rPr>
              <a:t>是</a:t>
            </a:r>
            <a:r>
              <a:rPr lang="en-US" altLang="zh-CN" kern="0" spc="-50" dirty="0" err="1" smtClean="0">
                <a:latin typeface="Arial"/>
                <a:cs typeface="Arial"/>
              </a:rPr>
              <a:t>B</a:t>
            </a:r>
            <a:r>
              <a:rPr lang="en-US" altLang="zh-CN" kern="0" spc="-55" dirty="0" err="1" smtClean="0">
                <a:latin typeface="Arial"/>
                <a:cs typeface="Arial"/>
              </a:rPr>
              <a:t>e</a:t>
            </a:r>
            <a:r>
              <a:rPr lang="en-US" altLang="zh-CN" kern="0" spc="130" dirty="0" err="1" smtClean="0">
                <a:latin typeface="Arial"/>
                <a:cs typeface="Arial"/>
              </a:rPr>
              <a:t>au</a:t>
            </a:r>
            <a:r>
              <a:rPr lang="en-US" altLang="zh-CN" kern="0" spc="70" dirty="0" err="1" smtClean="0">
                <a:latin typeface="Arial"/>
                <a:cs typeface="Arial"/>
              </a:rPr>
              <a:t>t</a:t>
            </a:r>
            <a:r>
              <a:rPr lang="en-US" altLang="zh-CN" kern="0" spc="114" dirty="0" err="1" smtClean="0">
                <a:latin typeface="Arial"/>
                <a:cs typeface="Arial"/>
              </a:rPr>
              <a:t>i</a:t>
            </a:r>
            <a:r>
              <a:rPr lang="en-US" altLang="zh-CN" kern="0" spc="135" dirty="0" err="1" smtClean="0">
                <a:latin typeface="Arial"/>
                <a:cs typeface="Arial"/>
              </a:rPr>
              <a:t>f</a:t>
            </a:r>
            <a:r>
              <a:rPr lang="en-US" altLang="zh-CN" kern="0" spc="85" dirty="0" err="1" smtClean="0">
                <a:latin typeface="Arial"/>
                <a:cs typeface="Arial"/>
              </a:rPr>
              <a:t>ulSoup</a:t>
            </a:r>
            <a:r>
              <a:rPr lang="en-US" altLang="zh-CN" kern="0" spc="305" dirty="0" smtClean="0">
                <a:latin typeface="Arial"/>
                <a:cs typeface="Arial"/>
              </a:rPr>
              <a:t> </a:t>
            </a:r>
            <a:r>
              <a:rPr lang="zh-CN" altLang="en-US" kern="0" dirty="0" smtClean="0">
                <a:latin typeface="Adobe 黑体 Std R"/>
                <a:cs typeface="Adobe 黑体 Std R"/>
              </a:rPr>
              <a:t>类</a:t>
            </a:r>
            <a:r>
              <a:rPr lang="zh-CN" altLang="en-US" kern="0" dirty="0">
                <a:latin typeface="Adobe 黑体 Std R"/>
                <a:cs typeface="Adobe 黑体 Std R"/>
              </a:rPr>
              <a:t>， </a:t>
            </a:r>
            <a:r>
              <a:rPr lang="zh-CN" altLang="en-US" kern="0" dirty="0" smtClean="0">
                <a:latin typeface="Adobe 黑体 Std R"/>
                <a:cs typeface="Adobe 黑体 Std R"/>
              </a:rPr>
              <a:t>每个实例化的对</a:t>
            </a:r>
            <a:r>
              <a:rPr lang="zh-CN" altLang="en-US" kern="0" spc="10" dirty="0" smtClean="0">
                <a:latin typeface="Adobe 黑体 Std R"/>
                <a:cs typeface="Adobe 黑体 Std R"/>
              </a:rPr>
              <a:t> </a:t>
            </a:r>
            <a:r>
              <a:rPr lang="zh-CN" altLang="en-US" kern="0" dirty="0" smtClean="0">
                <a:latin typeface="Adobe 黑体 Std R"/>
                <a:cs typeface="Adobe 黑体 Std R"/>
              </a:rPr>
              <a:t>象相当于</a:t>
            </a:r>
            <a:r>
              <a:rPr lang="zh-CN" altLang="en-US" kern="0" spc="10" dirty="0" smtClean="0">
                <a:latin typeface="Adobe 黑体 Std R"/>
                <a:cs typeface="Adobe 黑体 Std R"/>
              </a:rPr>
              <a:t> </a:t>
            </a:r>
            <a:r>
              <a:rPr lang="zh-CN" altLang="en-US" kern="0" dirty="0">
                <a:latin typeface="Adobe 黑体 Std R"/>
                <a:cs typeface="Adobe 黑体 Std R"/>
              </a:rPr>
              <a:t>一 个 页 面</a:t>
            </a:r>
            <a:r>
              <a:rPr lang="zh-CN" altLang="en-US" kern="0" spc="55" dirty="0">
                <a:latin typeface="Adobe 黑体 Std R"/>
                <a:cs typeface="Adobe 黑体 Std R"/>
              </a:rPr>
              <a:t> </a:t>
            </a:r>
            <a:r>
              <a:rPr lang="zh-CN" altLang="en-US" kern="0" dirty="0" smtClean="0">
                <a:latin typeface="Adobe 黑体 Std R"/>
                <a:cs typeface="Adobe 黑体 Std R"/>
              </a:rPr>
              <a:t>。</a:t>
            </a:r>
            <a:endParaRPr lang="en-US" altLang="zh-CN" kern="0" dirty="0" smtClean="0">
              <a:latin typeface="Adobe 黑体 Std R"/>
              <a:cs typeface="Adobe 黑体 Std R"/>
            </a:endParaRPr>
          </a:p>
          <a:p>
            <a:pPr marL="3556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kern="0" dirty="0" smtClean="0">
                <a:latin typeface="Adobe 黑体 Std R"/>
                <a:cs typeface="Adobe 黑体 Std R"/>
              </a:rPr>
              <a:t>采 </a:t>
            </a:r>
            <a:r>
              <a:rPr lang="zh-CN" altLang="en-US" kern="0" dirty="0">
                <a:latin typeface="Adobe 黑体 Std R"/>
                <a:cs typeface="Adobe 黑体 Std R"/>
              </a:rPr>
              <a:t>用 </a:t>
            </a:r>
            <a:r>
              <a:rPr lang="en-US" altLang="zh-CN" kern="0" spc="125" dirty="0">
                <a:latin typeface="Arial"/>
                <a:cs typeface="Arial"/>
              </a:rPr>
              <a:t>f</a:t>
            </a:r>
            <a:r>
              <a:rPr lang="en-US" altLang="zh-CN" kern="0" spc="100" dirty="0">
                <a:latin typeface="Arial"/>
                <a:cs typeface="Arial"/>
              </a:rPr>
              <a:t>r</a:t>
            </a:r>
            <a:r>
              <a:rPr lang="en-US" altLang="zh-CN" kern="0" spc="190" dirty="0">
                <a:latin typeface="Arial"/>
                <a:cs typeface="Arial"/>
              </a:rPr>
              <a:t>o</a:t>
            </a:r>
            <a:r>
              <a:rPr lang="en-US" altLang="zh-CN" kern="0" spc="229" dirty="0">
                <a:latin typeface="Arial"/>
                <a:cs typeface="Arial"/>
              </a:rPr>
              <a:t>m</a:t>
            </a:r>
            <a:r>
              <a:rPr lang="en-US" altLang="zh-CN" kern="0" spc="-459" dirty="0">
                <a:latin typeface="Adobe 黑体 Std R"/>
                <a:cs typeface="Adobe 黑体 Std R"/>
              </a:rPr>
              <a:t>…</a:t>
            </a:r>
            <a:r>
              <a:rPr lang="en-US" altLang="zh-CN" kern="0" spc="70" dirty="0">
                <a:latin typeface="Arial"/>
                <a:cs typeface="Arial"/>
              </a:rPr>
              <a:t>i</a:t>
            </a:r>
            <a:r>
              <a:rPr lang="en-US" altLang="zh-CN" kern="0" spc="270" dirty="0">
                <a:latin typeface="Arial"/>
                <a:cs typeface="Arial"/>
              </a:rPr>
              <a:t>m</a:t>
            </a:r>
            <a:r>
              <a:rPr lang="en-US" altLang="zh-CN" kern="0" spc="195" dirty="0">
                <a:latin typeface="Arial"/>
                <a:cs typeface="Arial"/>
              </a:rPr>
              <a:t>p</a:t>
            </a:r>
            <a:r>
              <a:rPr lang="en-US" altLang="zh-CN" kern="0" spc="185" dirty="0">
                <a:latin typeface="Arial"/>
                <a:cs typeface="Arial"/>
              </a:rPr>
              <a:t>o</a:t>
            </a:r>
            <a:r>
              <a:rPr lang="en-US" altLang="zh-CN" kern="0" spc="170" dirty="0">
                <a:latin typeface="Arial"/>
                <a:cs typeface="Arial"/>
              </a:rPr>
              <a:t>r</a:t>
            </a:r>
            <a:r>
              <a:rPr lang="en-US" altLang="zh-CN" kern="0" spc="225" dirty="0">
                <a:latin typeface="Arial"/>
                <a:cs typeface="Arial"/>
              </a:rPr>
              <a:t>t</a:t>
            </a:r>
            <a:r>
              <a:rPr lang="en-US" altLang="zh-CN" kern="0" spc="170" dirty="0">
                <a:latin typeface="Arial"/>
                <a:cs typeface="Arial"/>
              </a:rPr>
              <a:t> </a:t>
            </a:r>
            <a:r>
              <a:rPr lang="zh-CN" altLang="en-US" kern="0" dirty="0">
                <a:latin typeface="Adobe 黑体 Std R"/>
                <a:cs typeface="Adobe 黑体 Std R"/>
              </a:rPr>
              <a:t>导入库中类后</a:t>
            </a:r>
            <a:r>
              <a:rPr lang="zh-CN" altLang="en-US" kern="0" spc="-5" dirty="0">
                <a:latin typeface="Adobe 黑体 Std R"/>
                <a:cs typeface="Adobe 黑体 Std R"/>
              </a:rPr>
              <a:t>，使用</a:t>
            </a:r>
            <a:r>
              <a:rPr lang="en-US" altLang="zh-CN" kern="0" spc="-50" dirty="0" err="1">
                <a:latin typeface="Arial"/>
                <a:cs typeface="Arial"/>
              </a:rPr>
              <a:t>B</a:t>
            </a:r>
            <a:r>
              <a:rPr lang="en-US" altLang="zh-CN" kern="0" spc="-55" dirty="0" err="1">
                <a:latin typeface="Arial"/>
                <a:cs typeface="Arial"/>
              </a:rPr>
              <a:t>e</a:t>
            </a:r>
            <a:r>
              <a:rPr lang="en-US" altLang="zh-CN" kern="0" spc="90" dirty="0" err="1">
                <a:latin typeface="Arial"/>
                <a:cs typeface="Arial"/>
              </a:rPr>
              <a:t>autifulS</a:t>
            </a:r>
            <a:r>
              <a:rPr lang="en-US" altLang="zh-CN" kern="0" spc="110" dirty="0" err="1">
                <a:latin typeface="Arial"/>
                <a:cs typeface="Arial"/>
              </a:rPr>
              <a:t>o</a:t>
            </a:r>
            <a:r>
              <a:rPr lang="en-US" altLang="zh-CN" kern="0" spc="85" dirty="0" err="1">
                <a:latin typeface="Arial"/>
                <a:cs typeface="Arial"/>
              </a:rPr>
              <a:t>up</a:t>
            </a:r>
            <a:r>
              <a:rPr lang="en-US" altLang="zh-CN" kern="0" spc="85" dirty="0">
                <a:latin typeface="Arial"/>
                <a:cs typeface="Arial"/>
              </a:rPr>
              <a:t>()</a:t>
            </a:r>
            <a:r>
              <a:rPr lang="en-US" altLang="zh-CN" kern="0" spc="50" dirty="0">
                <a:latin typeface="Arial"/>
                <a:cs typeface="Arial"/>
              </a:rPr>
              <a:t> </a:t>
            </a:r>
            <a:r>
              <a:rPr lang="zh-CN" altLang="en-US" kern="0" spc="50" dirty="0">
                <a:latin typeface="Adobe 黑体 Std R"/>
                <a:cs typeface="Adobe 黑体 Std R"/>
              </a:rPr>
              <a:t>创建一个</a:t>
            </a:r>
            <a:r>
              <a:rPr lang="en-US" altLang="zh-CN" kern="0" spc="-50" dirty="0" err="1">
                <a:latin typeface="Arial"/>
                <a:cs typeface="Arial"/>
              </a:rPr>
              <a:t>B</a:t>
            </a:r>
            <a:r>
              <a:rPr lang="en-US" altLang="zh-CN" kern="0" spc="-55" dirty="0" err="1">
                <a:latin typeface="Arial"/>
                <a:cs typeface="Arial"/>
              </a:rPr>
              <a:t>e</a:t>
            </a:r>
            <a:r>
              <a:rPr lang="en-US" altLang="zh-CN" kern="0" spc="130" dirty="0" err="1">
                <a:latin typeface="Arial"/>
                <a:cs typeface="Arial"/>
              </a:rPr>
              <a:t>au</a:t>
            </a:r>
            <a:r>
              <a:rPr lang="en-US" altLang="zh-CN" kern="0" spc="70" dirty="0" err="1">
                <a:latin typeface="Arial"/>
                <a:cs typeface="Arial"/>
              </a:rPr>
              <a:t>t</a:t>
            </a:r>
            <a:r>
              <a:rPr lang="en-US" altLang="zh-CN" kern="0" spc="114" dirty="0" err="1">
                <a:latin typeface="Arial"/>
                <a:cs typeface="Arial"/>
              </a:rPr>
              <a:t>i</a:t>
            </a:r>
            <a:r>
              <a:rPr lang="en-US" altLang="zh-CN" kern="0" spc="135" dirty="0" err="1">
                <a:latin typeface="Arial"/>
                <a:cs typeface="Arial"/>
              </a:rPr>
              <a:t>f</a:t>
            </a:r>
            <a:r>
              <a:rPr lang="en-US" altLang="zh-CN" kern="0" spc="5" dirty="0" err="1">
                <a:latin typeface="Arial"/>
                <a:cs typeface="Arial"/>
              </a:rPr>
              <a:t>ul</a:t>
            </a:r>
            <a:r>
              <a:rPr lang="en-US" altLang="zh-CN" kern="0" dirty="0" err="1">
                <a:latin typeface="Arial"/>
                <a:cs typeface="Arial"/>
              </a:rPr>
              <a:t>S</a:t>
            </a:r>
            <a:r>
              <a:rPr lang="en-US" altLang="zh-CN" kern="0" spc="170" dirty="0" err="1">
                <a:latin typeface="Arial"/>
                <a:cs typeface="Arial"/>
              </a:rPr>
              <a:t>oup</a:t>
            </a:r>
            <a:r>
              <a:rPr lang="zh-CN" altLang="en-US" kern="0" spc="170" dirty="0">
                <a:latin typeface="Adobe 黑体 Std R"/>
                <a:cs typeface="Adobe 黑体 Std R"/>
              </a:rPr>
              <a:t>对象。</a:t>
            </a:r>
            <a:endParaRPr lang="zh-CN" altLang="en-US" kern="0" dirty="0">
              <a:latin typeface="Adobe 黑体 Std R"/>
              <a:cs typeface="Adobe 黑体 Std R"/>
            </a:endParaRPr>
          </a:p>
          <a:p>
            <a:pPr marL="3556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pc="15" dirty="0">
              <a:latin typeface="宋体" panose="02010600030101010101" pitchFamily="2" charset="-122"/>
              <a:cs typeface="Arial"/>
            </a:endParaRPr>
          </a:p>
          <a:p>
            <a:pPr marL="3556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pc="15" dirty="0" smtClean="0">
              <a:latin typeface="宋体" panose="02010600030101010101" pitchFamily="2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55817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/>
        </p:nvSpPr>
        <p:spPr>
          <a:xfrm>
            <a:off x="152400" y="762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indent="0" algn="ctr">
              <a:buNone/>
            </a:pPr>
            <a:r>
              <a:rPr lang="en-US" altLang="zh-CN" sz="4000" spc="100" dirty="0" err="1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lang="en-US" altLang="zh-CN" sz="4000" spc="100" dirty="0" err="1" smtClean="0">
                <a:solidFill>
                  <a:schemeClr val="bg1"/>
                </a:solidFill>
                <a:latin typeface="Arial"/>
                <a:cs typeface="Arial"/>
              </a:rPr>
              <a:t>eaut</a:t>
            </a:r>
            <a:r>
              <a:rPr lang="en-US" altLang="zh-CN" sz="4000" spc="50" dirty="0" err="1" smtClean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lang="en-US" altLang="zh-CN" sz="4000" spc="155" dirty="0" err="1" smtClean="0">
                <a:solidFill>
                  <a:schemeClr val="bg1"/>
                </a:solidFill>
                <a:latin typeface="Arial"/>
                <a:cs typeface="Arial"/>
              </a:rPr>
              <a:t>fulSoup</a:t>
            </a:r>
            <a:r>
              <a:rPr lang="en-US" altLang="zh-CN" sz="4000" spc="8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zh-CN" altLang="en-US" sz="4000" spc="-40" dirty="0">
                <a:solidFill>
                  <a:schemeClr val="bg1"/>
                </a:solidFill>
                <a:latin typeface="Adobe 黑体 Std R"/>
                <a:cs typeface="Adobe 黑体 Std R"/>
              </a:rPr>
              <a:t>对象的常用属性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object 5"/>
          <p:cNvSpPr/>
          <p:nvPr/>
        </p:nvSpPr>
        <p:spPr>
          <a:xfrm>
            <a:off x="533400" y="2514600"/>
            <a:ext cx="7924800" cy="350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457200" y="1143000"/>
            <a:ext cx="83820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pc="-5" dirty="0" smtClean="0">
                <a:latin typeface="Adobe 黑体 Std R"/>
                <a:cs typeface="Adobe 黑体 Std R"/>
              </a:rPr>
              <a:t>创建</a:t>
            </a:r>
            <a:r>
              <a:rPr lang="zh-CN" altLang="en-US" spc="-15" dirty="0">
                <a:latin typeface="Adobe 黑体 Std R"/>
                <a:cs typeface="Adobe 黑体 Std R"/>
              </a:rPr>
              <a:t>的</a:t>
            </a:r>
            <a:r>
              <a:rPr lang="en-US" altLang="zh-CN" spc="60" dirty="0" err="1">
                <a:latin typeface="Arial"/>
                <a:cs typeface="Arial"/>
              </a:rPr>
              <a:t>Beaut</a:t>
            </a:r>
            <a:r>
              <a:rPr lang="en-US" altLang="zh-CN" spc="10" dirty="0" err="1">
                <a:latin typeface="Arial"/>
                <a:cs typeface="Arial"/>
              </a:rPr>
              <a:t>i</a:t>
            </a:r>
            <a:r>
              <a:rPr lang="en-US" altLang="zh-CN" spc="35" dirty="0" err="1">
                <a:latin typeface="Arial"/>
                <a:cs typeface="Arial"/>
              </a:rPr>
              <a:t>ful</a:t>
            </a:r>
            <a:r>
              <a:rPr lang="en-US" altLang="zh-CN" spc="50" dirty="0" err="1">
                <a:latin typeface="Arial"/>
                <a:cs typeface="Arial"/>
              </a:rPr>
              <a:t>S</a:t>
            </a:r>
            <a:r>
              <a:rPr lang="en-US" altLang="zh-CN" spc="140" dirty="0" err="1">
                <a:latin typeface="Arial"/>
                <a:cs typeface="Arial"/>
              </a:rPr>
              <a:t>oup</a:t>
            </a:r>
            <a:r>
              <a:rPr lang="en-US" altLang="zh-CN" spc="140" dirty="0">
                <a:latin typeface="Arial"/>
                <a:cs typeface="Arial"/>
              </a:rPr>
              <a:t> </a:t>
            </a:r>
            <a:r>
              <a:rPr lang="zh-CN" altLang="en-US" dirty="0">
                <a:latin typeface="Adobe 黑体 Std R"/>
                <a:cs typeface="Adobe 黑体 Std R"/>
              </a:rPr>
              <a:t>对</a:t>
            </a:r>
            <a:r>
              <a:rPr lang="zh-CN" altLang="en-US" spc="-20" dirty="0">
                <a:latin typeface="Adobe 黑体 Std R"/>
                <a:cs typeface="Adobe 黑体 Std R"/>
              </a:rPr>
              <a:t>象</a:t>
            </a:r>
            <a:r>
              <a:rPr lang="zh-CN" altLang="en-US" dirty="0">
                <a:latin typeface="Adobe 黑体 Std R"/>
                <a:cs typeface="Adobe 黑体 Std R"/>
              </a:rPr>
              <a:t>是一</a:t>
            </a:r>
            <a:r>
              <a:rPr lang="zh-CN" altLang="en-US" spc="-10" dirty="0">
                <a:latin typeface="Adobe 黑体 Std R"/>
                <a:cs typeface="Adobe 黑体 Std R"/>
              </a:rPr>
              <a:t>个</a:t>
            </a:r>
            <a:r>
              <a:rPr lang="zh-CN" altLang="en-US" spc="-15" dirty="0">
                <a:latin typeface="Adobe 黑体 Std R"/>
                <a:cs typeface="Adobe 黑体 Std R"/>
              </a:rPr>
              <a:t>树</a:t>
            </a:r>
            <a:r>
              <a:rPr lang="zh-CN" altLang="en-US" dirty="0">
                <a:latin typeface="Adobe 黑体 Std R"/>
                <a:cs typeface="Adobe 黑体 Std R"/>
              </a:rPr>
              <a:t>形</a:t>
            </a:r>
            <a:r>
              <a:rPr lang="zh-CN" altLang="en-US" spc="-20" dirty="0">
                <a:latin typeface="Adobe 黑体 Std R"/>
                <a:cs typeface="Adobe 黑体 Std R"/>
              </a:rPr>
              <a:t>结</a:t>
            </a:r>
            <a:r>
              <a:rPr lang="zh-CN" altLang="en-US" spc="-5" dirty="0">
                <a:latin typeface="Adobe 黑体 Std R"/>
                <a:cs typeface="Adobe 黑体 Std R"/>
              </a:rPr>
              <a:t>构，</a:t>
            </a:r>
            <a:r>
              <a:rPr lang="zh-CN" altLang="en-US" dirty="0">
                <a:latin typeface="Adobe 黑体 Std R"/>
                <a:cs typeface="Adobe 黑体 Std R"/>
              </a:rPr>
              <a:t>它</a:t>
            </a:r>
            <a:r>
              <a:rPr lang="zh-CN" altLang="en-US" spc="-15" dirty="0">
                <a:latin typeface="Adobe 黑体 Std R"/>
                <a:cs typeface="Adobe 黑体 Std R"/>
              </a:rPr>
              <a:t>包</a:t>
            </a:r>
            <a:r>
              <a:rPr lang="zh-CN" altLang="en-US" spc="-10" dirty="0">
                <a:latin typeface="Adobe 黑体 Std R"/>
                <a:cs typeface="Adobe 黑体 Std R"/>
              </a:rPr>
              <a:t>含</a:t>
            </a:r>
            <a:r>
              <a:rPr lang="en-US" altLang="zh-CN" spc="85" dirty="0">
                <a:latin typeface="Arial"/>
                <a:cs typeface="Arial"/>
              </a:rPr>
              <a:t>H</a:t>
            </a:r>
            <a:r>
              <a:rPr lang="en-US" altLang="zh-CN" spc="40" dirty="0">
                <a:latin typeface="Arial"/>
                <a:cs typeface="Arial"/>
              </a:rPr>
              <a:t>TML</a:t>
            </a:r>
            <a:r>
              <a:rPr lang="en-US" altLang="zh-CN" spc="135" dirty="0">
                <a:latin typeface="Arial"/>
                <a:cs typeface="Arial"/>
              </a:rPr>
              <a:t> </a:t>
            </a:r>
            <a:r>
              <a:rPr lang="zh-CN" altLang="en-US" dirty="0">
                <a:latin typeface="Adobe 黑体 Std R"/>
                <a:cs typeface="Adobe 黑体 Std R"/>
              </a:rPr>
              <a:t>页</a:t>
            </a:r>
            <a:r>
              <a:rPr lang="zh-CN" altLang="en-US" spc="20" dirty="0">
                <a:latin typeface="Adobe 黑体 Std R"/>
                <a:cs typeface="Adobe 黑体 Std R"/>
              </a:rPr>
              <a:t>面里的每一</a:t>
            </a:r>
            <a:r>
              <a:rPr lang="zh-CN" altLang="en-US" spc="10" dirty="0">
                <a:latin typeface="Adobe 黑体 Std R"/>
                <a:cs typeface="Adobe 黑体 Std R"/>
              </a:rPr>
              <a:t>个</a:t>
            </a:r>
            <a:r>
              <a:rPr lang="en-US" altLang="zh-CN" spc="-300" dirty="0">
                <a:latin typeface="Arial"/>
                <a:cs typeface="Arial"/>
              </a:rPr>
              <a:t>T</a:t>
            </a:r>
            <a:r>
              <a:rPr lang="en-US" altLang="zh-CN" spc="75" dirty="0">
                <a:latin typeface="Arial"/>
                <a:cs typeface="Arial"/>
              </a:rPr>
              <a:t>a</a:t>
            </a:r>
            <a:r>
              <a:rPr lang="en-US" altLang="zh-CN" spc="95" dirty="0">
                <a:latin typeface="Arial"/>
                <a:cs typeface="Arial"/>
              </a:rPr>
              <a:t>g</a:t>
            </a:r>
            <a:r>
              <a:rPr lang="zh-CN" altLang="en-US" spc="10" dirty="0">
                <a:latin typeface="Adobe 黑体 Std R"/>
                <a:cs typeface="Adobe 黑体 Std R"/>
              </a:rPr>
              <a:t>（</a:t>
            </a:r>
            <a:r>
              <a:rPr lang="zh-CN" altLang="en-US" spc="20" dirty="0">
                <a:latin typeface="Adobe 黑体 Std R"/>
                <a:cs typeface="Adobe 黑体 Std R"/>
              </a:rPr>
              <a:t>标签</a:t>
            </a:r>
            <a:r>
              <a:rPr lang="zh-CN" altLang="en-US" spc="10" dirty="0">
                <a:latin typeface="Adobe 黑体 Std R"/>
                <a:cs typeface="Adobe 黑体 Std R"/>
              </a:rPr>
              <a:t>）</a:t>
            </a:r>
            <a:r>
              <a:rPr lang="zh-CN" altLang="en-US" spc="20" dirty="0">
                <a:latin typeface="Adobe 黑体 Std R"/>
                <a:cs typeface="Adobe 黑体 Std R"/>
              </a:rPr>
              <a:t>元</a:t>
            </a:r>
            <a:r>
              <a:rPr lang="zh-CN" altLang="en-US" spc="25" dirty="0">
                <a:latin typeface="Adobe 黑体 Std R"/>
                <a:cs typeface="Adobe 黑体 Std R"/>
              </a:rPr>
              <a:t>素</a:t>
            </a:r>
            <a:r>
              <a:rPr lang="zh-CN" altLang="en-US" spc="20" dirty="0">
                <a:latin typeface="Adobe 黑体 Std R"/>
                <a:cs typeface="Adobe 黑体 Std R"/>
              </a:rPr>
              <a:t>，如</a:t>
            </a:r>
            <a:r>
              <a:rPr lang="en-US" altLang="zh-CN" spc="110" dirty="0">
                <a:latin typeface="Arial"/>
                <a:cs typeface="Arial"/>
              </a:rPr>
              <a:t>&lt;he</a:t>
            </a:r>
            <a:r>
              <a:rPr lang="en-US" altLang="zh-CN" spc="100" dirty="0">
                <a:latin typeface="Arial"/>
                <a:cs typeface="Arial"/>
              </a:rPr>
              <a:t>a</a:t>
            </a:r>
            <a:r>
              <a:rPr lang="en-US" altLang="zh-CN" spc="229" dirty="0">
                <a:latin typeface="Arial"/>
                <a:cs typeface="Arial"/>
              </a:rPr>
              <a:t>d</a:t>
            </a:r>
            <a:r>
              <a:rPr lang="en-US" altLang="zh-CN" spc="270" dirty="0">
                <a:latin typeface="Arial"/>
                <a:cs typeface="Arial"/>
              </a:rPr>
              <a:t>&gt;</a:t>
            </a:r>
            <a:r>
              <a:rPr lang="zh-CN" altLang="en-US" spc="20" dirty="0">
                <a:latin typeface="Adobe 黑体 Std R"/>
                <a:cs typeface="Adobe 黑体 Std R"/>
              </a:rPr>
              <a:t>、</a:t>
            </a:r>
            <a:r>
              <a:rPr lang="en-US" altLang="zh-CN" spc="305" dirty="0">
                <a:latin typeface="Arial"/>
                <a:cs typeface="Arial"/>
              </a:rPr>
              <a:t>&lt;</a:t>
            </a:r>
            <a:r>
              <a:rPr lang="en-US" altLang="zh-CN" spc="155" dirty="0">
                <a:latin typeface="Arial"/>
                <a:cs typeface="Arial"/>
              </a:rPr>
              <a:t>b</a:t>
            </a:r>
            <a:r>
              <a:rPr lang="en-US" altLang="zh-CN" spc="150" dirty="0">
                <a:latin typeface="Arial"/>
                <a:cs typeface="Arial"/>
              </a:rPr>
              <a:t>o</a:t>
            </a:r>
            <a:r>
              <a:rPr lang="en-US" altLang="zh-CN" spc="155" dirty="0">
                <a:latin typeface="Arial"/>
                <a:cs typeface="Arial"/>
              </a:rPr>
              <a:t>d</a:t>
            </a:r>
            <a:r>
              <a:rPr lang="en-US" altLang="zh-CN" spc="170" dirty="0">
                <a:latin typeface="Arial"/>
                <a:cs typeface="Arial"/>
              </a:rPr>
              <a:t>y</a:t>
            </a:r>
            <a:r>
              <a:rPr lang="en-US" altLang="zh-CN" spc="204" dirty="0">
                <a:latin typeface="Arial"/>
                <a:cs typeface="Arial"/>
              </a:rPr>
              <a:t>&gt;</a:t>
            </a:r>
            <a:r>
              <a:rPr lang="zh-CN" altLang="en-US" spc="20" dirty="0">
                <a:latin typeface="Adobe 黑体 Std R"/>
                <a:cs typeface="Adobe 黑体 Std R"/>
              </a:rPr>
              <a:t>等。</a:t>
            </a:r>
            <a:r>
              <a:rPr lang="zh-CN" altLang="en-US" dirty="0">
                <a:latin typeface="Adobe 黑体 Std R"/>
                <a:cs typeface="Adobe 黑体 Std R"/>
              </a:rPr>
              <a:t>具 </a:t>
            </a:r>
            <a:r>
              <a:rPr lang="zh-CN" altLang="en-US" spc="10" dirty="0">
                <a:latin typeface="Adobe 黑体 Std R"/>
                <a:cs typeface="Adobe 黑体 Std R"/>
              </a:rPr>
              <a:t>体来说，</a:t>
            </a:r>
            <a:r>
              <a:rPr lang="en-US" altLang="zh-CN" spc="50" dirty="0">
                <a:latin typeface="Arial"/>
                <a:cs typeface="Arial"/>
              </a:rPr>
              <a:t>HTML </a:t>
            </a:r>
            <a:r>
              <a:rPr lang="en-US" altLang="zh-CN" spc="-90" dirty="0">
                <a:latin typeface="Arial"/>
                <a:cs typeface="Arial"/>
              </a:rPr>
              <a:t> </a:t>
            </a:r>
            <a:r>
              <a:rPr lang="zh-CN" altLang="en-US" spc="10" dirty="0">
                <a:latin typeface="Adobe 黑体 Std R"/>
                <a:cs typeface="Adobe 黑体 Std R"/>
              </a:rPr>
              <a:t>中的主</a:t>
            </a:r>
            <a:r>
              <a:rPr lang="zh-CN" altLang="en-US" dirty="0">
                <a:latin typeface="Adobe 黑体 Std R"/>
                <a:cs typeface="Adobe 黑体 Std R"/>
              </a:rPr>
              <a:t>要</a:t>
            </a:r>
            <a:r>
              <a:rPr lang="zh-CN" altLang="en-US" spc="10" dirty="0">
                <a:latin typeface="Adobe 黑体 Std R"/>
                <a:cs typeface="Adobe 黑体 Std R"/>
              </a:rPr>
              <a:t>结构都变成</a:t>
            </a:r>
            <a:r>
              <a:rPr lang="zh-CN" altLang="en-US" spc="30" dirty="0">
                <a:latin typeface="Adobe 黑体 Std R"/>
                <a:cs typeface="Adobe 黑体 Std R"/>
              </a:rPr>
              <a:t>了</a:t>
            </a:r>
            <a:r>
              <a:rPr lang="en-US" altLang="zh-CN" spc="-40" dirty="0" err="1">
                <a:latin typeface="Arial"/>
                <a:cs typeface="Arial"/>
              </a:rPr>
              <a:t>Be</a:t>
            </a:r>
            <a:r>
              <a:rPr lang="en-US" altLang="zh-CN" spc="120" dirty="0" err="1">
                <a:latin typeface="Arial"/>
                <a:cs typeface="Arial"/>
              </a:rPr>
              <a:t>au</a:t>
            </a:r>
            <a:r>
              <a:rPr lang="en-US" altLang="zh-CN" spc="55" dirty="0" err="1">
                <a:latin typeface="Arial"/>
                <a:cs typeface="Arial"/>
              </a:rPr>
              <a:t>t</a:t>
            </a:r>
            <a:r>
              <a:rPr lang="en-US" altLang="zh-CN" spc="114" dirty="0" err="1">
                <a:latin typeface="Arial"/>
                <a:cs typeface="Arial"/>
              </a:rPr>
              <a:t>ifu</a:t>
            </a:r>
            <a:r>
              <a:rPr lang="en-US" altLang="zh-CN" spc="65" dirty="0" err="1">
                <a:latin typeface="Arial"/>
                <a:cs typeface="Arial"/>
              </a:rPr>
              <a:t>l</a:t>
            </a:r>
            <a:r>
              <a:rPr lang="en-US" altLang="zh-CN" spc="-15" dirty="0" err="1">
                <a:latin typeface="Arial"/>
                <a:cs typeface="Arial"/>
              </a:rPr>
              <a:t>S</a:t>
            </a:r>
            <a:r>
              <a:rPr lang="en-US" altLang="zh-CN" spc="-25" dirty="0" err="1">
                <a:latin typeface="Arial"/>
                <a:cs typeface="Arial"/>
              </a:rPr>
              <a:t>o</a:t>
            </a:r>
            <a:r>
              <a:rPr lang="en-US" altLang="zh-CN" spc="140" dirty="0" err="1">
                <a:latin typeface="Arial"/>
                <a:cs typeface="Arial"/>
              </a:rPr>
              <a:t>up</a:t>
            </a:r>
            <a:r>
              <a:rPr lang="en-US" altLang="zh-CN" spc="140" dirty="0">
                <a:latin typeface="Arial"/>
                <a:cs typeface="Arial"/>
              </a:rPr>
              <a:t> </a:t>
            </a:r>
            <a:r>
              <a:rPr lang="en-US" altLang="zh-CN" spc="-85" dirty="0">
                <a:latin typeface="Arial"/>
                <a:cs typeface="Arial"/>
              </a:rPr>
              <a:t> </a:t>
            </a:r>
            <a:r>
              <a:rPr lang="zh-CN" altLang="en-US" spc="10" dirty="0">
                <a:latin typeface="Adobe 黑体 Std R"/>
                <a:cs typeface="Adobe 黑体 Std R"/>
              </a:rPr>
              <a:t>对象的 一个属性，</a:t>
            </a:r>
            <a:r>
              <a:rPr lang="zh-CN" altLang="en-US" dirty="0">
                <a:latin typeface="Adobe 黑体 Std R"/>
                <a:cs typeface="Adobe 黑体 Std R"/>
              </a:rPr>
              <a:t>可</a:t>
            </a:r>
            <a:r>
              <a:rPr lang="zh-CN" altLang="en-US" spc="10" dirty="0">
                <a:latin typeface="Adobe 黑体 Std R"/>
                <a:cs typeface="Adobe 黑体 Std R"/>
              </a:rPr>
              <a:t>以直接</a:t>
            </a:r>
            <a:r>
              <a:rPr lang="zh-CN" altLang="en-US" spc="20" dirty="0">
                <a:latin typeface="Adobe 黑体 Std R"/>
                <a:cs typeface="Adobe 黑体 Std R"/>
              </a:rPr>
              <a:t>用</a:t>
            </a:r>
            <a:r>
              <a:rPr lang="en-US" altLang="zh-CN" spc="204" dirty="0">
                <a:latin typeface="Arial"/>
                <a:cs typeface="Arial"/>
              </a:rPr>
              <a:t>&lt;a</a:t>
            </a:r>
            <a:r>
              <a:rPr lang="en-US" altLang="zh-CN" spc="195" dirty="0">
                <a:latin typeface="Arial"/>
                <a:cs typeface="Arial"/>
              </a:rPr>
              <a:t>&gt;</a:t>
            </a:r>
            <a:r>
              <a:rPr lang="en-US" altLang="zh-CN" spc="-85" dirty="0">
                <a:latin typeface="Arial"/>
                <a:cs typeface="Arial"/>
              </a:rPr>
              <a:t>.</a:t>
            </a:r>
            <a:r>
              <a:rPr lang="en-US" altLang="zh-CN" spc="260" dirty="0">
                <a:latin typeface="Arial"/>
                <a:cs typeface="Arial"/>
              </a:rPr>
              <a:t>&lt;b</a:t>
            </a:r>
            <a:r>
              <a:rPr lang="en-US" altLang="zh-CN" spc="285" dirty="0">
                <a:latin typeface="Arial"/>
                <a:cs typeface="Arial"/>
              </a:rPr>
              <a:t>&gt;</a:t>
            </a:r>
            <a:r>
              <a:rPr lang="zh-CN" altLang="en-US" spc="10" dirty="0">
                <a:latin typeface="Adobe 黑体 Std R"/>
                <a:cs typeface="Adobe 黑体 Std R"/>
              </a:rPr>
              <a:t>形式获得，其中</a:t>
            </a:r>
            <a:r>
              <a:rPr lang="en-US" altLang="zh-CN" spc="245" dirty="0">
                <a:latin typeface="Arial"/>
                <a:cs typeface="Arial"/>
              </a:rPr>
              <a:t>&lt;</a:t>
            </a:r>
            <a:r>
              <a:rPr lang="en-US" altLang="zh-CN" spc="220" dirty="0">
                <a:latin typeface="Arial"/>
                <a:cs typeface="Arial"/>
              </a:rPr>
              <a:t>b</a:t>
            </a:r>
            <a:r>
              <a:rPr lang="en-US" altLang="zh-CN" spc="325" dirty="0">
                <a:latin typeface="Arial"/>
                <a:cs typeface="Arial"/>
              </a:rPr>
              <a:t>&gt;</a:t>
            </a:r>
            <a:r>
              <a:rPr lang="zh-CN" altLang="en-US" spc="325" dirty="0">
                <a:latin typeface="Adobe 黑体 Std R"/>
                <a:cs typeface="Adobe 黑体 Std R"/>
              </a:rPr>
              <a:t>的名字采 </a:t>
            </a:r>
            <a:r>
              <a:rPr lang="zh-CN" altLang="en-US" dirty="0">
                <a:latin typeface="Adobe 黑体 Std R"/>
                <a:cs typeface="Adobe 黑体 Std R"/>
              </a:rPr>
              <a:t>用</a:t>
            </a:r>
            <a:r>
              <a:rPr lang="en-US" altLang="zh-CN" spc="50" dirty="0">
                <a:latin typeface="Arial"/>
                <a:cs typeface="Arial"/>
              </a:rPr>
              <a:t>HTML</a:t>
            </a:r>
            <a:r>
              <a:rPr lang="en-US" altLang="zh-CN" spc="20" dirty="0">
                <a:latin typeface="Arial"/>
                <a:cs typeface="Arial"/>
              </a:rPr>
              <a:t> </a:t>
            </a:r>
            <a:r>
              <a:rPr lang="zh-CN" altLang="en-US" dirty="0">
                <a:latin typeface="Adobe 黑体 Std R"/>
                <a:cs typeface="Adobe 黑体 Std R"/>
              </a:rPr>
              <a:t>中标签的名字。</a:t>
            </a:r>
          </a:p>
          <a:p>
            <a:pPr marL="12700">
              <a:spcBef>
                <a:spcPts val="600"/>
              </a:spcBef>
              <a:spcAft>
                <a:spcPts val="600"/>
              </a:spcAft>
            </a:pPr>
            <a:endParaRPr lang="zh-CN" altLang="en-US" spc="15" dirty="0">
              <a:latin typeface="宋体" panose="02010600030101010101" pitchFamily="2" charset="-122"/>
              <a:cs typeface="Arial"/>
            </a:endParaRPr>
          </a:p>
          <a:p>
            <a:pPr marL="3556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pc="15" dirty="0" smtClean="0">
              <a:latin typeface="宋体" panose="02010600030101010101" pitchFamily="2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17202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/>
        </p:nvSpPr>
        <p:spPr>
          <a:xfrm>
            <a:off x="152400" y="762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indent="0" algn="ctr">
              <a:buNone/>
            </a:pPr>
            <a:r>
              <a:rPr lang="en-US" altLang="zh-CN" sz="4000" spc="100" dirty="0" err="1">
                <a:solidFill>
                  <a:schemeClr val="bg1"/>
                </a:solidFill>
                <a:latin typeface="Arial"/>
                <a:cs typeface="Arial"/>
              </a:rPr>
              <a:t>Beaut</a:t>
            </a:r>
            <a:r>
              <a:rPr lang="en-US" altLang="zh-CN" sz="4000" spc="50" dirty="0" err="1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lang="en-US" altLang="zh-CN" sz="4000" spc="155" dirty="0" err="1">
                <a:solidFill>
                  <a:schemeClr val="bg1"/>
                </a:solidFill>
                <a:latin typeface="Arial"/>
                <a:cs typeface="Arial"/>
              </a:rPr>
              <a:t>fulSoup</a:t>
            </a:r>
            <a:r>
              <a:rPr lang="en-US" altLang="zh-CN" sz="4000" spc="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zh-CN" altLang="en-US" sz="4000" spc="-40" dirty="0">
                <a:solidFill>
                  <a:schemeClr val="bg1"/>
                </a:solidFill>
                <a:latin typeface="Adobe 黑体 Std R"/>
                <a:cs typeface="Adobe 黑体 Std R"/>
              </a:rPr>
              <a:t>对象的常用属性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object 5"/>
          <p:cNvSpPr/>
          <p:nvPr/>
        </p:nvSpPr>
        <p:spPr>
          <a:xfrm>
            <a:off x="685800" y="990600"/>
            <a:ext cx="7543800" cy="533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10007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/>
        </p:nvSpPr>
        <p:spPr>
          <a:xfrm>
            <a:off x="152400" y="762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spc="200" dirty="0">
                <a:solidFill>
                  <a:schemeClr val="bg1"/>
                </a:solidFill>
                <a:latin typeface="Arial"/>
                <a:cs typeface="Arial"/>
              </a:rPr>
              <a:t>标签对象的常用属性</a:t>
            </a:r>
            <a:endParaRPr lang="zh-CN" altLang="en-US" sz="4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1219200" y="2057400"/>
            <a:ext cx="6866890" cy="287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170" dirty="0" smtClean="0">
                <a:latin typeface="Arial"/>
                <a:cs typeface="Arial"/>
              </a:rPr>
              <a:t>&lt;a</a:t>
            </a:r>
            <a:r>
              <a:rPr sz="1800" b="1" spc="35" dirty="0" smtClean="0">
                <a:latin typeface="Arial"/>
                <a:cs typeface="Arial"/>
              </a:rPr>
              <a:t> </a:t>
            </a:r>
            <a:r>
              <a:rPr sz="1800" b="1" spc="-80" dirty="0" smtClean="0">
                <a:latin typeface="Arial"/>
                <a:cs typeface="Arial"/>
              </a:rPr>
              <a:t>c</a:t>
            </a:r>
            <a:r>
              <a:rPr sz="1800" b="1" spc="20" dirty="0" smtClean="0">
                <a:latin typeface="Arial"/>
                <a:cs typeface="Arial"/>
              </a:rPr>
              <a:t>l</a:t>
            </a:r>
            <a:r>
              <a:rPr sz="1800" b="1" spc="30" dirty="0" smtClean="0">
                <a:latin typeface="Arial"/>
                <a:cs typeface="Arial"/>
              </a:rPr>
              <a:t>ass</a:t>
            </a:r>
            <a:r>
              <a:rPr sz="1800" b="1" spc="25" dirty="0" smtClean="0">
                <a:latin typeface="Arial"/>
                <a:cs typeface="Arial"/>
              </a:rPr>
              <a:t>=</a:t>
            </a:r>
            <a:r>
              <a:rPr sz="1800" b="1" spc="80" dirty="0" smtClean="0">
                <a:latin typeface="Arial"/>
                <a:cs typeface="Arial"/>
              </a:rPr>
              <a:t>"</a:t>
            </a:r>
            <a:r>
              <a:rPr sz="1800" b="1" spc="150" dirty="0" smtClean="0">
                <a:latin typeface="Arial"/>
                <a:cs typeface="Arial"/>
              </a:rPr>
              <a:t>m</a:t>
            </a:r>
            <a:r>
              <a:rPr sz="1800" b="1" spc="40" dirty="0" smtClean="0">
                <a:latin typeface="Arial"/>
                <a:cs typeface="Arial"/>
              </a:rPr>
              <a:t>nav</a:t>
            </a:r>
            <a:r>
              <a:rPr sz="1800" b="1" spc="85" dirty="0" smtClean="0">
                <a:latin typeface="Arial"/>
                <a:cs typeface="Arial"/>
              </a:rPr>
              <a:t>"</a:t>
            </a:r>
            <a:r>
              <a:rPr sz="1800" b="1" spc="20" dirty="0" smtClean="0">
                <a:latin typeface="Arial"/>
                <a:cs typeface="Arial"/>
              </a:rPr>
              <a:t> </a:t>
            </a:r>
            <a:r>
              <a:rPr sz="1800" b="1" spc="75" dirty="0" smtClean="0">
                <a:latin typeface="Arial"/>
                <a:cs typeface="Arial"/>
              </a:rPr>
              <a:t>h</a:t>
            </a:r>
            <a:r>
              <a:rPr sz="1800" b="1" spc="35" dirty="0" smtClean="0">
                <a:latin typeface="Arial"/>
                <a:cs typeface="Arial"/>
              </a:rPr>
              <a:t>r</a:t>
            </a:r>
            <a:r>
              <a:rPr sz="1800" b="1" spc="110" dirty="0" smtClean="0">
                <a:latin typeface="Arial"/>
                <a:cs typeface="Arial"/>
              </a:rPr>
              <a:t>e</a:t>
            </a:r>
            <a:r>
              <a:rPr sz="1800" b="1" spc="60" dirty="0" smtClean="0">
                <a:latin typeface="Arial"/>
                <a:cs typeface="Arial"/>
              </a:rPr>
              <a:t>f</a:t>
            </a:r>
            <a:r>
              <a:rPr sz="1800" b="1" spc="220" dirty="0" smtClean="0">
                <a:latin typeface="Arial"/>
                <a:cs typeface="Arial"/>
              </a:rPr>
              <a:t>=</a:t>
            </a:r>
            <a:r>
              <a:rPr sz="1800" b="1" spc="165" dirty="0" smtClean="0">
                <a:latin typeface="Arial"/>
                <a:cs typeface="Arial"/>
              </a:rPr>
              <a:t>"</a:t>
            </a:r>
            <a:r>
              <a:rPr sz="1800" b="1" spc="155" dirty="0" smtClean="0">
                <a:latin typeface="Arial"/>
                <a:cs typeface="Arial"/>
                <a:hlinkClick r:id="rId3"/>
              </a:rPr>
              <a:t>http:/</a:t>
            </a:r>
            <a:r>
              <a:rPr sz="1800" b="1" spc="100" dirty="0" smtClean="0">
                <a:latin typeface="Arial"/>
                <a:cs typeface="Arial"/>
                <a:hlinkClick r:id="rId3"/>
              </a:rPr>
              <a:t>/</a:t>
            </a:r>
            <a:r>
              <a:rPr sz="1800" b="1" spc="125" dirty="0" smtClean="0">
                <a:latin typeface="Arial"/>
                <a:cs typeface="Arial"/>
                <a:hlinkClick r:id="rId3"/>
              </a:rPr>
              <a:t>ww</a:t>
            </a:r>
            <a:r>
              <a:rPr sz="1800" b="1" spc="40" dirty="0" smtClean="0">
                <a:latin typeface="Arial"/>
                <a:cs typeface="Arial"/>
                <a:hlinkClick r:id="rId3"/>
              </a:rPr>
              <a:t>w.n</a:t>
            </a:r>
            <a:r>
              <a:rPr sz="1800" b="1" spc="45" dirty="0" smtClean="0">
                <a:latin typeface="Arial"/>
                <a:cs typeface="Arial"/>
                <a:hlinkClick r:id="rId3"/>
              </a:rPr>
              <a:t>u</a:t>
            </a:r>
            <a:r>
              <a:rPr sz="1800" b="1" spc="105" dirty="0" smtClean="0">
                <a:latin typeface="Arial"/>
                <a:cs typeface="Arial"/>
                <a:hlinkClick r:id="rId3"/>
              </a:rPr>
              <a:t>om</a:t>
            </a:r>
            <a:r>
              <a:rPr sz="1800" b="1" spc="30" dirty="0" smtClean="0">
                <a:latin typeface="Arial"/>
                <a:cs typeface="Arial"/>
                <a:hlinkClick r:id="rId3"/>
              </a:rPr>
              <a:t>i</a:t>
            </a:r>
            <a:r>
              <a:rPr sz="1800" b="1" spc="-20" dirty="0" smtClean="0">
                <a:latin typeface="Arial"/>
                <a:cs typeface="Arial"/>
                <a:hlinkClick r:id="rId3"/>
              </a:rPr>
              <a:t>.</a:t>
            </a:r>
            <a:r>
              <a:rPr sz="1800" b="1" spc="-50" dirty="0" smtClean="0">
                <a:latin typeface="Arial"/>
                <a:cs typeface="Arial"/>
                <a:hlinkClick r:id="rId3"/>
              </a:rPr>
              <a:t>c</a:t>
            </a:r>
            <a:r>
              <a:rPr sz="1800" b="1" spc="165" dirty="0" smtClean="0">
                <a:latin typeface="Arial"/>
                <a:cs typeface="Arial"/>
                <a:hlinkClick r:id="rId3"/>
              </a:rPr>
              <a:t>om"</a:t>
            </a:r>
            <a:r>
              <a:rPr sz="1800" b="1" spc="140" dirty="0" smtClean="0">
                <a:latin typeface="Arial"/>
                <a:cs typeface="Arial"/>
                <a:hlinkClick r:id="rId3"/>
              </a:rPr>
              <a:t>&gt;</a:t>
            </a:r>
            <a:r>
              <a:rPr sz="1800" b="1" spc="140" dirty="0" smtClean="0">
                <a:latin typeface="Microsoft JhengHei"/>
                <a:cs typeface="Microsoft JhengHei"/>
              </a:rPr>
              <a:t>糯米</a:t>
            </a:r>
            <a:r>
              <a:rPr sz="1800" b="1" spc="250" dirty="0" smtClean="0">
                <a:latin typeface="Arial"/>
                <a:cs typeface="Arial"/>
              </a:rPr>
              <a:t>&lt;/a&gt;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228600" y="1066800"/>
            <a:ext cx="8382000" cy="990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kern="0" dirty="0" smtClean="0">
                <a:latin typeface="Adobe 黑体 Std R"/>
                <a:cs typeface="Adobe 黑体 Std R"/>
              </a:rPr>
              <a:t>每</a:t>
            </a:r>
            <a:r>
              <a:rPr lang="zh-CN" altLang="en-US" kern="0" dirty="0">
                <a:latin typeface="Adobe 黑体 Std R"/>
                <a:cs typeface="Adobe 黑体 Std R"/>
              </a:rPr>
              <a:t>一个</a:t>
            </a:r>
            <a:r>
              <a:rPr lang="en-US" altLang="zh-CN" kern="0" spc="-380" dirty="0" smtClean="0">
                <a:latin typeface="Arial"/>
                <a:cs typeface="Arial"/>
              </a:rPr>
              <a:t>T</a:t>
            </a:r>
            <a:r>
              <a:rPr lang="en-US" altLang="zh-CN" kern="0" spc="90" dirty="0" smtClean="0">
                <a:latin typeface="Arial"/>
                <a:cs typeface="Arial"/>
              </a:rPr>
              <a:t>ag</a:t>
            </a:r>
            <a:r>
              <a:rPr lang="zh-CN" altLang="en-US" kern="0" spc="90" dirty="0" smtClean="0">
                <a:latin typeface="Adobe 黑体 Std R"/>
                <a:cs typeface="Adobe 黑体 Std R"/>
              </a:rPr>
              <a:t>标签</a:t>
            </a:r>
            <a:r>
              <a:rPr lang="zh-CN" altLang="en-US" kern="0" spc="90" dirty="0">
                <a:latin typeface="Adobe 黑体 Std R"/>
                <a:cs typeface="Adobe 黑体 Std R"/>
              </a:rPr>
              <a:t>在</a:t>
            </a:r>
            <a:r>
              <a:rPr lang="en-US" altLang="zh-CN" kern="0" spc="125" dirty="0">
                <a:latin typeface="Arial"/>
                <a:cs typeface="Arial"/>
              </a:rPr>
              <a:t>beautifu</a:t>
            </a:r>
            <a:r>
              <a:rPr lang="en-US" altLang="zh-CN" kern="0" spc="50" dirty="0">
                <a:latin typeface="Arial"/>
                <a:cs typeface="Arial"/>
              </a:rPr>
              <a:t>l</a:t>
            </a:r>
            <a:r>
              <a:rPr lang="en-US" altLang="zh-CN" kern="0" spc="100" dirty="0">
                <a:latin typeface="Arial"/>
                <a:cs typeface="Arial"/>
              </a:rPr>
              <a:t>sou</a:t>
            </a:r>
            <a:r>
              <a:rPr lang="en-US" altLang="zh-CN" kern="0" spc="120" dirty="0">
                <a:latin typeface="Arial"/>
                <a:cs typeface="Arial"/>
              </a:rPr>
              <a:t>p</a:t>
            </a:r>
            <a:r>
              <a:rPr lang="en-US" altLang="zh-CN" kern="0" spc="65" dirty="0">
                <a:latin typeface="Arial"/>
                <a:cs typeface="Arial"/>
              </a:rPr>
              <a:t>4	</a:t>
            </a:r>
            <a:r>
              <a:rPr lang="zh-CN" altLang="en-US" kern="0" spc="65" dirty="0">
                <a:latin typeface="Adobe 黑体 Std R"/>
                <a:cs typeface="Adobe 黑体 Std R"/>
              </a:rPr>
              <a:t>库中也</a:t>
            </a:r>
            <a:r>
              <a:rPr lang="zh-CN" altLang="en-US" kern="0" spc="5" dirty="0">
                <a:latin typeface="Adobe 黑体 Std R"/>
                <a:cs typeface="Adobe 黑体 Std R"/>
              </a:rPr>
              <a:t>是</a:t>
            </a:r>
            <a:r>
              <a:rPr lang="zh-CN" altLang="en-US" kern="0" dirty="0">
                <a:latin typeface="Adobe 黑体 Std R"/>
                <a:cs typeface="Adobe 黑体 Std R"/>
              </a:rPr>
              <a:t>一个对</a:t>
            </a:r>
            <a:r>
              <a:rPr lang="zh-CN" altLang="en-US" kern="0" spc="70" dirty="0">
                <a:latin typeface="Adobe 黑体 Std R"/>
                <a:cs typeface="Adobe 黑体 Std R"/>
              </a:rPr>
              <a:t>象，称为</a:t>
            </a:r>
            <a:r>
              <a:rPr lang="en-US" altLang="zh-CN" kern="0" spc="-380" dirty="0">
                <a:latin typeface="Arial"/>
                <a:cs typeface="Arial"/>
              </a:rPr>
              <a:t>T</a:t>
            </a:r>
            <a:r>
              <a:rPr lang="en-US" altLang="zh-CN" kern="0" spc="90" dirty="0">
                <a:latin typeface="Arial"/>
                <a:cs typeface="Arial"/>
              </a:rPr>
              <a:t>ag</a:t>
            </a:r>
            <a:r>
              <a:rPr lang="zh-CN" altLang="en-US" kern="0" spc="70" dirty="0">
                <a:latin typeface="Adobe 黑体 Std R"/>
                <a:cs typeface="Adobe 黑体 Std R"/>
              </a:rPr>
              <a:t>对象</a:t>
            </a:r>
            <a:r>
              <a:rPr lang="zh-CN" altLang="en-US" kern="0" spc="70" dirty="0" smtClean="0">
                <a:latin typeface="Adobe 黑体 Std R"/>
                <a:cs typeface="Adobe 黑体 Std R"/>
              </a:rPr>
              <a:t>。</a:t>
            </a:r>
            <a:endParaRPr lang="en-US" altLang="zh-CN" kern="0" spc="70" dirty="0" smtClean="0">
              <a:latin typeface="Adobe 黑体 Std R"/>
              <a:cs typeface="Adobe 黑体 Std R"/>
            </a:endParaRPr>
          </a:p>
          <a:p>
            <a:pPr marL="3556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kern="0" spc="70" dirty="0" smtClean="0">
                <a:latin typeface="Adobe 黑体 Std R"/>
                <a:cs typeface="Adobe 黑体 Std R"/>
              </a:rPr>
              <a:t>上例</a:t>
            </a:r>
            <a:r>
              <a:rPr lang="zh-CN" altLang="en-US" kern="0" spc="75" dirty="0">
                <a:latin typeface="Adobe 黑体 Std R"/>
                <a:cs typeface="Adobe 黑体 Std R"/>
              </a:rPr>
              <a:t>中</a:t>
            </a:r>
            <a:r>
              <a:rPr lang="zh-CN" altLang="en-US" kern="0" spc="70" dirty="0">
                <a:latin typeface="Adobe 黑体 Std R"/>
                <a:cs typeface="Adobe 黑体 Std R"/>
              </a:rPr>
              <a:t>，</a:t>
            </a:r>
            <a:r>
              <a:rPr lang="en-US" altLang="zh-CN" kern="0" spc="170" dirty="0">
                <a:latin typeface="Arial"/>
                <a:cs typeface="Arial"/>
              </a:rPr>
              <a:t>ti</a:t>
            </a:r>
            <a:r>
              <a:rPr lang="en-US" altLang="zh-CN" kern="0" spc="195" dirty="0">
                <a:latin typeface="Arial"/>
                <a:cs typeface="Arial"/>
              </a:rPr>
              <a:t>t</a:t>
            </a:r>
            <a:r>
              <a:rPr lang="en-US" altLang="zh-CN" kern="0" spc="65" dirty="0">
                <a:latin typeface="Arial"/>
                <a:cs typeface="Arial"/>
              </a:rPr>
              <a:t>le</a:t>
            </a:r>
            <a:r>
              <a:rPr lang="zh-CN" altLang="en-US" kern="0" spc="65" dirty="0">
                <a:latin typeface="Adobe 黑体 Std R"/>
                <a:cs typeface="Adobe 黑体 Std R"/>
              </a:rPr>
              <a:t>是一</a:t>
            </a:r>
            <a:r>
              <a:rPr lang="zh-CN" altLang="en-US" kern="0" spc="80" dirty="0">
                <a:latin typeface="Adobe 黑体 Std R"/>
                <a:cs typeface="Adobe 黑体 Std R"/>
              </a:rPr>
              <a:t>个</a:t>
            </a:r>
            <a:r>
              <a:rPr lang="zh-CN" altLang="en-US" kern="0" spc="65" dirty="0">
                <a:latin typeface="Adobe 黑体 Std R"/>
                <a:cs typeface="Adobe 黑体 Std R"/>
              </a:rPr>
              <a:t>标签对</a:t>
            </a:r>
            <a:r>
              <a:rPr lang="zh-CN" altLang="en-US" kern="0" dirty="0">
                <a:latin typeface="Adobe 黑体 Std R"/>
                <a:cs typeface="Adobe 黑体 Std R"/>
              </a:rPr>
              <a:t>象</a:t>
            </a:r>
            <a:r>
              <a:rPr lang="zh-CN" altLang="en-US" kern="0" spc="-5" dirty="0">
                <a:latin typeface="Adobe 黑体 Std R"/>
                <a:cs typeface="Adobe 黑体 Std R"/>
              </a:rPr>
              <a:t>。每个标签对象在</a:t>
            </a:r>
            <a:r>
              <a:rPr lang="en-US" altLang="zh-CN" kern="0" spc="65" dirty="0">
                <a:latin typeface="Arial"/>
                <a:cs typeface="Arial"/>
              </a:rPr>
              <a:t>HTML</a:t>
            </a:r>
            <a:r>
              <a:rPr lang="zh-CN" altLang="en-US" kern="0" spc="50" dirty="0">
                <a:latin typeface="Arial"/>
                <a:cs typeface="Arial"/>
              </a:rPr>
              <a:t> </a:t>
            </a:r>
            <a:r>
              <a:rPr lang="zh-CN" altLang="en-US" kern="0" dirty="0">
                <a:latin typeface="Adobe 黑体 Std R"/>
                <a:cs typeface="Adobe 黑体 Std R"/>
              </a:rPr>
              <a:t>中都有类似的结构</a:t>
            </a:r>
            <a:r>
              <a:rPr lang="zh-CN" altLang="en-US" kern="0" dirty="0" smtClean="0">
                <a:latin typeface="Adobe 黑体 Std R"/>
                <a:cs typeface="Adobe 黑体 Std R"/>
              </a:rPr>
              <a:t>：</a:t>
            </a:r>
            <a:endParaRPr lang="zh-CN" altLang="en-US" kern="0" dirty="0">
              <a:latin typeface="Adobe 黑体 Std R"/>
              <a:cs typeface="Adobe 黑体 Std R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381000" y="2590800"/>
            <a:ext cx="83820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pc="55" dirty="0" smtClean="0">
                <a:latin typeface="Adobe 黑体 Std R"/>
                <a:cs typeface="Adobe 黑体 Std R"/>
              </a:rPr>
              <a:t>尖</a:t>
            </a:r>
            <a:r>
              <a:rPr lang="zh-CN" altLang="en-US" spc="65" dirty="0" smtClean="0">
                <a:latin typeface="Adobe 黑体 Std R"/>
                <a:cs typeface="Adobe 黑体 Std R"/>
              </a:rPr>
              <a:t>括</a:t>
            </a:r>
            <a:r>
              <a:rPr lang="zh-CN" altLang="en-US" spc="75" dirty="0" smtClean="0">
                <a:latin typeface="Adobe 黑体 Std R"/>
                <a:cs typeface="Adobe 黑体 Std R"/>
              </a:rPr>
              <a:t>号</a:t>
            </a:r>
            <a:r>
              <a:rPr lang="zh-CN" altLang="en-US" spc="70" dirty="0">
                <a:latin typeface="Adobe 黑体 Std R"/>
                <a:cs typeface="Adobe 黑体 Std R"/>
              </a:rPr>
              <a:t>（</a:t>
            </a:r>
            <a:r>
              <a:rPr lang="en-US" altLang="zh-CN" spc="370" dirty="0">
                <a:latin typeface="Arial"/>
                <a:cs typeface="Arial"/>
              </a:rPr>
              <a:t>&lt;</a:t>
            </a:r>
            <a:r>
              <a:rPr lang="en-US" altLang="zh-CN" spc="430" dirty="0">
                <a:latin typeface="Arial"/>
                <a:cs typeface="Arial"/>
              </a:rPr>
              <a:t>&gt;</a:t>
            </a:r>
            <a:r>
              <a:rPr lang="zh-CN" altLang="en-US" spc="70" dirty="0">
                <a:latin typeface="Adobe 黑体 Std R"/>
                <a:cs typeface="Adobe 黑体 Std R"/>
              </a:rPr>
              <a:t>）</a:t>
            </a:r>
            <a:r>
              <a:rPr lang="zh-CN" altLang="en-US" spc="65" dirty="0">
                <a:latin typeface="Adobe 黑体 Std R"/>
                <a:cs typeface="Adobe 黑体 Std R"/>
              </a:rPr>
              <a:t>中的</a:t>
            </a:r>
            <a:r>
              <a:rPr lang="zh-CN" altLang="en-US" spc="55" dirty="0">
                <a:latin typeface="Adobe 黑体 Std R"/>
                <a:cs typeface="Adobe 黑体 Std R"/>
              </a:rPr>
              <a:t>标</a:t>
            </a:r>
            <a:r>
              <a:rPr lang="zh-CN" altLang="en-US" spc="65" dirty="0">
                <a:latin typeface="Adobe 黑体 Std R"/>
                <a:cs typeface="Adobe 黑体 Std R"/>
              </a:rPr>
              <a:t>签的名</a:t>
            </a:r>
            <a:r>
              <a:rPr lang="zh-CN" altLang="en-US" spc="55" dirty="0">
                <a:latin typeface="Adobe 黑体 Std R"/>
                <a:cs typeface="Adobe 黑体 Std R"/>
              </a:rPr>
              <a:t>字</a:t>
            </a:r>
            <a:r>
              <a:rPr lang="zh-CN" altLang="en-US" spc="90" dirty="0">
                <a:latin typeface="Adobe 黑体 Std R"/>
                <a:cs typeface="Adobe 黑体 Std R"/>
              </a:rPr>
              <a:t>是</a:t>
            </a:r>
            <a:r>
              <a:rPr lang="en-US" altLang="zh-CN" spc="90" dirty="0">
                <a:latin typeface="Arial"/>
                <a:cs typeface="Arial"/>
              </a:rPr>
              <a:t>nam</a:t>
            </a:r>
            <a:r>
              <a:rPr lang="en-US" altLang="zh-CN" spc="140" dirty="0">
                <a:latin typeface="Arial"/>
                <a:cs typeface="Arial"/>
              </a:rPr>
              <a:t>e</a:t>
            </a:r>
            <a:r>
              <a:rPr lang="zh-CN" altLang="en-US" spc="70" dirty="0">
                <a:latin typeface="Adobe 黑体 Std R"/>
                <a:cs typeface="Adobe 黑体 Std R"/>
              </a:rPr>
              <a:t>，</a:t>
            </a:r>
            <a:r>
              <a:rPr lang="zh-CN" altLang="en-US" dirty="0">
                <a:latin typeface="Adobe 黑体 Std R"/>
                <a:cs typeface="Adobe 黑体 Std R"/>
              </a:rPr>
              <a:t>尖</a:t>
            </a:r>
            <a:r>
              <a:rPr lang="zh-CN" altLang="en-US" spc="20" dirty="0">
                <a:latin typeface="Adobe 黑体 Std R"/>
                <a:cs typeface="Adobe 黑体 Std R"/>
              </a:rPr>
              <a:t>括号内其他项</a:t>
            </a:r>
            <a:r>
              <a:rPr lang="zh-CN" altLang="en-US" spc="25" dirty="0">
                <a:latin typeface="Adobe 黑体 Std R"/>
                <a:cs typeface="Adobe 黑体 Std R"/>
              </a:rPr>
              <a:t>是</a:t>
            </a:r>
            <a:r>
              <a:rPr lang="en-US" altLang="zh-CN" spc="130" dirty="0" err="1">
                <a:latin typeface="Arial"/>
                <a:cs typeface="Arial"/>
              </a:rPr>
              <a:t>a</a:t>
            </a:r>
            <a:r>
              <a:rPr lang="en-US" altLang="zh-CN" spc="70" dirty="0" err="1">
                <a:latin typeface="Arial"/>
                <a:cs typeface="Arial"/>
              </a:rPr>
              <a:t>t</a:t>
            </a:r>
            <a:r>
              <a:rPr lang="en-US" altLang="zh-CN" spc="150" dirty="0" err="1">
                <a:latin typeface="Arial"/>
                <a:cs typeface="Arial"/>
              </a:rPr>
              <a:t>t</a:t>
            </a:r>
            <a:r>
              <a:rPr lang="en-US" altLang="zh-CN" spc="190" dirty="0" err="1">
                <a:latin typeface="Arial"/>
                <a:cs typeface="Arial"/>
              </a:rPr>
              <a:t>r</a:t>
            </a:r>
            <a:r>
              <a:rPr lang="en-US" altLang="zh-CN" spc="-80" dirty="0" err="1">
                <a:latin typeface="Arial"/>
                <a:cs typeface="Arial"/>
              </a:rPr>
              <a:t>s</a:t>
            </a:r>
            <a:r>
              <a:rPr lang="zh-CN" altLang="en-US" spc="20" dirty="0">
                <a:latin typeface="Adobe 黑体 Std R"/>
                <a:cs typeface="Adobe 黑体 Std R"/>
              </a:rPr>
              <a:t>，尖括号之间的内容</a:t>
            </a:r>
            <a:r>
              <a:rPr lang="zh-CN" altLang="en-US" spc="25" dirty="0">
                <a:latin typeface="Adobe 黑体 Std R"/>
                <a:cs typeface="Adobe 黑体 Std R"/>
              </a:rPr>
              <a:t>是</a:t>
            </a:r>
            <a:r>
              <a:rPr lang="en-US" altLang="zh-CN" spc="80" dirty="0">
                <a:latin typeface="Arial"/>
                <a:cs typeface="Arial"/>
              </a:rPr>
              <a:t>s</a:t>
            </a:r>
            <a:r>
              <a:rPr lang="en-US" altLang="zh-CN" spc="50" dirty="0">
                <a:latin typeface="Arial"/>
                <a:cs typeface="Arial"/>
              </a:rPr>
              <a:t>t</a:t>
            </a:r>
            <a:r>
              <a:rPr lang="en-US" altLang="zh-CN" spc="125" dirty="0">
                <a:latin typeface="Arial"/>
                <a:cs typeface="Arial"/>
              </a:rPr>
              <a:t>r</a:t>
            </a:r>
            <a:r>
              <a:rPr lang="en-US" altLang="zh-CN" spc="75" dirty="0">
                <a:latin typeface="Arial"/>
                <a:cs typeface="Arial"/>
              </a:rPr>
              <a:t>i</a:t>
            </a:r>
            <a:r>
              <a:rPr lang="en-US" altLang="zh-CN" spc="160" dirty="0">
                <a:latin typeface="Arial"/>
                <a:cs typeface="Arial"/>
              </a:rPr>
              <a:t>n</a:t>
            </a:r>
            <a:r>
              <a:rPr lang="en-US" altLang="zh-CN" spc="180" dirty="0">
                <a:latin typeface="Arial"/>
                <a:cs typeface="Arial"/>
              </a:rPr>
              <a:t>g</a:t>
            </a:r>
            <a:r>
              <a:rPr lang="zh-CN" altLang="en-US" dirty="0">
                <a:latin typeface="Adobe 黑体 Std R"/>
                <a:cs typeface="Adobe 黑体 Std R"/>
              </a:rPr>
              <a:t>。 </a:t>
            </a:r>
            <a:r>
              <a:rPr lang="zh-CN" altLang="en-US" spc="130" dirty="0">
                <a:latin typeface="Adobe 黑体 Std R"/>
                <a:cs typeface="Adobe 黑体 Std R"/>
              </a:rPr>
              <a:t>因</a:t>
            </a:r>
            <a:r>
              <a:rPr lang="zh-CN" altLang="en-US" spc="125" dirty="0">
                <a:latin typeface="Adobe 黑体 Std R"/>
                <a:cs typeface="Adobe 黑体 Std R"/>
              </a:rPr>
              <a:t>此</a:t>
            </a:r>
            <a:r>
              <a:rPr lang="zh-CN" altLang="en-US" spc="140" dirty="0">
                <a:latin typeface="Adobe 黑体 Std R"/>
                <a:cs typeface="Adobe 黑体 Std R"/>
              </a:rPr>
              <a:t>，</a:t>
            </a:r>
            <a:r>
              <a:rPr lang="zh-CN" altLang="en-US" spc="135" dirty="0">
                <a:latin typeface="Adobe 黑体 Std R"/>
                <a:cs typeface="Adobe 黑体 Std R"/>
              </a:rPr>
              <a:t>可</a:t>
            </a:r>
            <a:r>
              <a:rPr lang="zh-CN" altLang="en-US" spc="125" dirty="0">
                <a:latin typeface="Adobe 黑体 Std R"/>
                <a:cs typeface="Adobe 黑体 Std R"/>
              </a:rPr>
              <a:t>以通</a:t>
            </a:r>
            <a:r>
              <a:rPr lang="zh-CN" altLang="en-US" spc="135" dirty="0">
                <a:latin typeface="Adobe 黑体 Std R"/>
                <a:cs typeface="Adobe 黑体 Std R"/>
              </a:rPr>
              <a:t>过</a:t>
            </a:r>
            <a:r>
              <a:rPr lang="en-US" altLang="zh-CN" spc="-380" dirty="0">
                <a:latin typeface="Arial"/>
                <a:cs typeface="Arial"/>
              </a:rPr>
              <a:t>T</a:t>
            </a:r>
            <a:r>
              <a:rPr lang="en-US" altLang="zh-CN" spc="90" dirty="0">
                <a:latin typeface="Arial"/>
                <a:cs typeface="Arial"/>
              </a:rPr>
              <a:t>ag</a:t>
            </a:r>
            <a:r>
              <a:rPr lang="zh-CN" altLang="en-US" spc="90" dirty="0">
                <a:latin typeface="Arial"/>
                <a:cs typeface="Arial"/>
              </a:rPr>
              <a:t> </a:t>
            </a:r>
            <a:r>
              <a:rPr lang="zh-CN" altLang="en-US" spc="125" dirty="0">
                <a:latin typeface="Adobe 黑体 Std R"/>
                <a:cs typeface="Adobe 黑体 Std R"/>
              </a:rPr>
              <a:t>对</a:t>
            </a:r>
            <a:r>
              <a:rPr lang="zh-CN" altLang="en-US" spc="135" dirty="0">
                <a:latin typeface="Adobe 黑体 Std R"/>
                <a:cs typeface="Adobe 黑体 Std R"/>
              </a:rPr>
              <a:t>象的</a:t>
            </a:r>
            <a:r>
              <a:rPr lang="en-US" altLang="zh-CN" spc="105" dirty="0">
                <a:latin typeface="Arial"/>
                <a:cs typeface="Arial"/>
              </a:rPr>
              <a:t>na</a:t>
            </a:r>
            <a:r>
              <a:rPr lang="en-US" altLang="zh-CN" spc="150" dirty="0">
                <a:latin typeface="Arial"/>
                <a:cs typeface="Arial"/>
              </a:rPr>
              <a:t>m</a:t>
            </a:r>
            <a:r>
              <a:rPr lang="en-US" altLang="zh-CN" spc="160" dirty="0">
                <a:latin typeface="Arial"/>
                <a:cs typeface="Arial"/>
              </a:rPr>
              <a:t>e</a:t>
            </a:r>
            <a:r>
              <a:rPr lang="zh-CN" altLang="en-US" spc="125" dirty="0">
                <a:latin typeface="Adobe 黑体 Std R"/>
                <a:cs typeface="Adobe 黑体 Std R"/>
              </a:rPr>
              <a:t>、</a:t>
            </a:r>
            <a:r>
              <a:rPr lang="en-US" altLang="zh-CN" spc="145" dirty="0" err="1">
                <a:latin typeface="Arial"/>
                <a:cs typeface="Arial"/>
              </a:rPr>
              <a:t>a</a:t>
            </a:r>
            <a:r>
              <a:rPr lang="en-US" altLang="zh-CN" spc="75" dirty="0" err="1">
                <a:latin typeface="Arial"/>
                <a:cs typeface="Arial"/>
              </a:rPr>
              <a:t>t</a:t>
            </a:r>
            <a:r>
              <a:rPr lang="en-US" altLang="zh-CN" spc="150" dirty="0" err="1">
                <a:latin typeface="Arial"/>
                <a:cs typeface="Arial"/>
              </a:rPr>
              <a:t>t</a:t>
            </a:r>
            <a:r>
              <a:rPr lang="en-US" altLang="zh-CN" spc="185" dirty="0" err="1">
                <a:latin typeface="Arial"/>
                <a:cs typeface="Arial"/>
              </a:rPr>
              <a:t>r</a:t>
            </a:r>
            <a:r>
              <a:rPr lang="en-US" altLang="zh-CN" spc="-100" dirty="0" err="1">
                <a:latin typeface="Arial"/>
                <a:cs typeface="Arial"/>
              </a:rPr>
              <a:t>s</a:t>
            </a:r>
            <a:r>
              <a:rPr lang="zh-CN" altLang="en-US" spc="-100" dirty="0">
                <a:latin typeface="Arial"/>
                <a:cs typeface="Arial"/>
              </a:rPr>
              <a:t> </a:t>
            </a:r>
            <a:r>
              <a:rPr lang="zh-CN" altLang="en-US" spc="20" dirty="0">
                <a:latin typeface="Arial"/>
                <a:cs typeface="Arial"/>
              </a:rPr>
              <a:t> </a:t>
            </a:r>
            <a:r>
              <a:rPr lang="zh-CN" altLang="en-US" spc="125" dirty="0">
                <a:latin typeface="Adobe 黑体 Std R"/>
                <a:cs typeface="Adobe 黑体 Std R"/>
              </a:rPr>
              <a:t>和</a:t>
            </a:r>
            <a:r>
              <a:rPr lang="en-US" altLang="zh-CN" spc="80" dirty="0">
                <a:latin typeface="Arial"/>
                <a:cs typeface="Arial"/>
              </a:rPr>
              <a:t>s</a:t>
            </a:r>
            <a:r>
              <a:rPr lang="en-US" altLang="zh-CN" spc="50" dirty="0">
                <a:latin typeface="Arial"/>
                <a:cs typeface="Arial"/>
              </a:rPr>
              <a:t>t</a:t>
            </a:r>
            <a:r>
              <a:rPr lang="en-US" altLang="zh-CN" spc="125" dirty="0">
                <a:latin typeface="Arial"/>
                <a:cs typeface="Arial"/>
              </a:rPr>
              <a:t>r</a:t>
            </a:r>
            <a:r>
              <a:rPr lang="en-US" altLang="zh-CN" spc="75" dirty="0">
                <a:latin typeface="Arial"/>
                <a:cs typeface="Arial"/>
              </a:rPr>
              <a:t>i</a:t>
            </a:r>
            <a:r>
              <a:rPr lang="en-US" altLang="zh-CN" spc="170" dirty="0">
                <a:latin typeface="Arial"/>
                <a:cs typeface="Arial"/>
              </a:rPr>
              <a:t>ng</a:t>
            </a:r>
            <a:r>
              <a:rPr lang="zh-CN" altLang="en-US" spc="85" dirty="0">
                <a:latin typeface="Arial"/>
                <a:cs typeface="Arial"/>
              </a:rPr>
              <a:t> </a:t>
            </a:r>
            <a:r>
              <a:rPr lang="zh-CN" altLang="en-US" spc="85" dirty="0">
                <a:latin typeface="Adobe 黑体 Std R"/>
                <a:cs typeface="Adobe 黑体 Std R"/>
              </a:rPr>
              <a:t>属性获得相应内容，采用</a:t>
            </a:r>
            <a:r>
              <a:rPr lang="en-US" altLang="zh-CN" spc="245" dirty="0">
                <a:latin typeface="Arial"/>
                <a:cs typeface="Arial"/>
              </a:rPr>
              <a:t>&lt;a&gt;</a:t>
            </a:r>
            <a:r>
              <a:rPr lang="en-US" altLang="zh-CN" spc="-100" dirty="0">
                <a:latin typeface="Arial"/>
                <a:cs typeface="Arial"/>
              </a:rPr>
              <a:t>.</a:t>
            </a:r>
            <a:r>
              <a:rPr lang="en-US" altLang="zh-CN" spc="310" dirty="0">
                <a:latin typeface="Arial"/>
                <a:cs typeface="Arial"/>
              </a:rPr>
              <a:t>&lt;b</a:t>
            </a:r>
            <a:r>
              <a:rPr lang="en-US" altLang="zh-CN" spc="315" dirty="0">
                <a:latin typeface="Arial"/>
                <a:cs typeface="Arial"/>
              </a:rPr>
              <a:t>&gt;</a:t>
            </a:r>
            <a:r>
              <a:rPr lang="zh-CN" altLang="en-US" dirty="0">
                <a:latin typeface="Adobe 黑体 Std R"/>
                <a:cs typeface="Adobe 黑体 Std R"/>
              </a:rPr>
              <a:t>的语法形式。</a:t>
            </a:r>
          </a:p>
          <a:p>
            <a:pPr marL="3556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pc="15" dirty="0">
              <a:latin typeface="宋体" panose="02010600030101010101" pitchFamily="2" charset="-122"/>
              <a:cs typeface="Arial"/>
            </a:endParaRPr>
          </a:p>
          <a:p>
            <a:pPr marL="3556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pc="15" dirty="0" smtClean="0">
              <a:latin typeface="宋体" panose="02010600030101010101" pitchFamily="2" charset="-122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3733800"/>
            <a:ext cx="7373871" cy="10772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6"/>
          <p:cNvSpPr/>
          <p:nvPr/>
        </p:nvSpPr>
        <p:spPr>
          <a:xfrm>
            <a:off x="838200" y="4724400"/>
            <a:ext cx="7391400" cy="1524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90615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/>
        </p:nvSpPr>
        <p:spPr>
          <a:xfrm>
            <a:off x="152400" y="762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spc="200" dirty="0">
                <a:solidFill>
                  <a:schemeClr val="bg1"/>
                </a:solidFill>
                <a:latin typeface="Arial"/>
                <a:cs typeface="Arial"/>
              </a:rPr>
              <a:t>标签对象的常用属性</a:t>
            </a:r>
            <a:endParaRPr lang="zh-CN" altLang="en-US" sz="4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" name="object 5"/>
          <p:cNvSpPr/>
          <p:nvPr/>
        </p:nvSpPr>
        <p:spPr>
          <a:xfrm>
            <a:off x="1066800" y="1066800"/>
            <a:ext cx="7162800" cy="518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75276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/>
        </p:nvSpPr>
        <p:spPr>
          <a:xfrm>
            <a:off x="152400" y="762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spc="200" dirty="0" smtClean="0">
                <a:solidFill>
                  <a:schemeClr val="bg1"/>
                </a:solidFill>
                <a:latin typeface="Arial"/>
                <a:cs typeface="Arial"/>
              </a:rPr>
              <a:t>标签对象的常用属性</a:t>
            </a:r>
            <a:endParaRPr lang="zh-CN" altLang="en-US" sz="4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228600" y="1066800"/>
            <a:ext cx="8382000" cy="2286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pc="45" dirty="0" smtClean="0">
                <a:latin typeface="Adobe 黑体 Std R"/>
                <a:cs typeface="Adobe 黑体 Std R"/>
              </a:rPr>
              <a:t>由于</a:t>
            </a:r>
            <a:r>
              <a:rPr lang="en-US" altLang="zh-CN" spc="15" dirty="0">
                <a:latin typeface="Arial"/>
                <a:cs typeface="Arial"/>
              </a:rPr>
              <a:t>HT</a:t>
            </a:r>
            <a:r>
              <a:rPr lang="en-US" altLang="zh-CN" spc="114" dirty="0">
                <a:latin typeface="Arial"/>
                <a:cs typeface="Arial"/>
              </a:rPr>
              <a:t>ML</a:t>
            </a:r>
            <a:r>
              <a:rPr lang="zh-CN" altLang="en-US" spc="45" dirty="0">
                <a:latin typeface="Adobe 黑体 Std R"/>
                <a:cs typeface="Adobe 黑体 Std R"/>
              </a:rPr>
              <a:t>语法可以在标签中</a:t>
            </a:r>
            <a:r>
              <a:rPr lang="zh-CN" altLang="en-US" spc="35" dirty="0">
                <a:latin typeface="Adobe 黑体 Std R"/>
                <a:cs typeface="Adobe 黑体 Std R"/>
              </a:rPr>
              <a:t>嵌</a:t>
            </a:r>
            <a:r>
              <a:rPr lang="zh-CN" altLang="en-US" spc="45" dirty="0">
                <a:latin typeface="Adobe 黑体 Std R"/>
                <a:cs typeface="Adobe 黑体 Std R"/>
              </a:rPr>
              <a:t>套其他标</a:t>
            </a:r>
            <a:r>
              <a:rPr lang="zh-CN" altLang="en-US" spc="40" dirty="0">
                <a:latin typeface="Adobe 黑体 Std R"/>
                <a:cs typeface="Adobe 黑体 Std R"/>
              </a:rPr>
              <a:t>签</a:t>
            </a:r>
            <a:r>
              <a:rPr lang="zh-CN" altLang="en-US" spc="45" dirty="0">
                <a:latin typeface="Adobe 黑体 Std R"/>
                <a:cs typeface="Adobe 黑体 Std R"/>
              </a:rPr>
              <a:t>，所以</a:t>
            </a:r>
            <a:r>
              <a:rPr lang="en-US" altLang="zh-CN" spc="80" dirty="0">
                <a:latin typeface="Arial"/>
                <a:cs typeface="Arial"/>
              </a:rPr>
              <a:t>s</a:t>
            </a:r>
            <a:r>
              <a:rPr lang="en-US" altLang="zh-CN" spc="50" dirty="0">
                <a:latin typeface="Arial"/>
                <a:cs typeface="Arial"/>
              </a:rPr>
              <a:t>t</a:t>
            </a:r>
            <a:r>
              <a:rPr lang="en-US" altLang="zh-CN" spc="125" dirty="0">
                <a:latin typeface="Arial"/>
                <a:cs typeface="Arial"/>
              </a:rPr>
              <a:t>r</a:t>
            </a:r>
            <a:r>
              <a:rPr lang="en-US" altLang="zh-CN" spc="75" dirty="0">
                <a:latin typeface="Arial"/>
                <a:cs typeface="Arial"/>
              </a:rPr>
              <a:t>i</a:t>
            </a:r>
            <a:r>
              <a:rPr lang="en-US" altLang="zh-CN" spc="160" dirty="0">
                <a:latin typeface="Arial"/>
                <a:cs typeface="Arial"/>
              </a:rPr>
              <a:t>ng</a:t>
            </a:r>
            <a:r>
              <a:rPr lang="zh-CN" altLang="en-US" spc="40" dirty="0">
                <a:latin typeface="Arial"/>
                <a:cs typeface="Arial"/>
              </a:rPr>
              <a:t> </a:t>
            </a:r>
            <a:r>
              <a:rPr lang="zh-CN" altLang="en-US" dirty="0">
                <a:latin typeface="Adobe 黑体 Std R"/>
                <a:cs typeface="Adobe 黑体 Std R"/>
              </a:rPr>
              <a:t>属性的返回值遵循如下原则</a:t>
            </a:r>
            <a:r>
              <a:rPr lang="zh-CN" altLang="en-US" dirty="0" smtClean="0">
                <a:latin typeface="Adobe 黑体 Std R"/>
                <a:cs typeface="Adobe 黑体 Std R"/>
              </a:rPr>
              <a:t>：</a:t>
            </a:r>
            <a:endParaRPr lang="en-US" altLang="zh-CN" dirty="0" smtClean="0">
              <a:latin typeface="Adobe 黑体 Std R"/>
              <a:cs typeface="Adobe 黑体 Std R"/>
            </a:endParaRPr>
          </a:p>
          <a:p>
            <a:pPr marL="641985" indent="-342900">
              <a:buFont typeface="Wingdings" panose="05000000000000000000" pitchFamily="2" charset="2"/>
              <a:buChar char="ü"/>
              <a:tabLst>
                <a:tab pos="755015" algn="l"/>
              </a:tabLst>
            </a:pPr>
            <a:r>
              <a:rPr lang="zh-CN" altLang="en-US" spc="-5" dirty="0" smtClean="0">
                <a:latin typeface="Adobe 黑体 Std R"/>
                <a:cs typeface="Adobe 黑体 Std R"/>
              </a:rPr>
              <a:t>如果</a:t>
            </a:r>
            <a:r>
              <a:rPr lang="zh-CN" altLang="en-US" spc="-5" dirty="0">
                <a:latin typeface="Adobe 黑体 Std R"/>
                <a:cs typeface="Adobe 黑体 Std R"/>
              </a:rPr>
              <a:t>标签内部没有其他</a:t>
            </a:r>
            <a:r>
              <a:rPr lang="zh-CN" altLang="en-US" spc="-15" dirty="0">
                <a:latin typeface="Adobe 黑体 Std R"/>
                <a:cs typeface="Adobe 黑体 Std R"/>
              </a:rPr>
              <a:t>标</a:t>
            </a:r>
            <a:r>
              <a:rPr lang="zh-CN" altLang="en-US" dirty="0">
                <a:latin typeface="Adobe 黑体 Std R"/>
                <a:cs typeface="Adobe 黑体 Std R"/>
              </a:rPr>
              <a:t>签</a:t>
            </a:r>
            <a:r>
              <a:rPr lang="zh-CN" altLang="en-US" spc="-5" dirty="0">
                <a:latin typeface="Adobe 黑体 Std R"/>
                <a:cs typeface="Adobe 黑体 Std R"/>
              </a:rPr>
              <a:t>，</a:t>
            </a:r>
            <a:r>
              <a:rPr lang="en-US" altLang="zh-CN" spc="70" dirty="0">
                <a:latin typeface="Arial"/>
                <a:cs typeface="Arial"/>
              </a:rPr>
              <a:t>s</a:t>
            </a:r>
            <a:r>
              <a:rPr lang="en-US" altLang="zh-CN" spc="25" dirty="0">
                <a:latin typeface="Arial"/>
                <a:cs typeface="Arial"/>
              </a:rPr>
              <a:t>t</a:t>
            </a:r>
            <a:r>
              <a:rPr lang="en-US" altLang="zh-CN" spc="114" dirty="0">
                <a:latin typeface="Arial"/>
                <a:cs typeface="Arial"/>
              </a:rPr>
              <a:t>ring</a:t>
            </a:r>
            <a:r>
              <a:rPr lang="zh-CN" altLang="en-US" spc="-10" dirty="0">
                <a:latin typeface="Arial"/>
                <a:cs typeface="Arial"/>
              </a:rPr>
              <a:t> </a:t>
            </a:r>
            <a:r>
              <a:rPr lang="zh-CN" altLang="en-US" spc="-5" dirty="0">
                <a:latin typeface="Adobe 黑体 Std R"/>
                <a:cs typeface="Adobe 黑体 Std R"/>
              </a:rPr>
              <a:t>属性返回其中的内容；</a:t>
            </a:r>
            <a:endParaRPr lang="zh-CN" altLang="en-US" dirty="0">
              <a:latin typeface="Adobe 黑体 Std R"/>
              <a:cs typeface="Adobe 黑体 Std R"/>
            </a:endParaRPr>
          </a:p>
          <a:p>
            <a:pPr marL="755015" marR="17145" indent="-455930">
              <a:buFont typeface="Wingdings" panose="05000000000000000000" pitchFamily="2" charset="2"/>
              <a:buChar char="ü"/>
              <a:tabLst>
                <a:tab pos="755015" algn="l"/>
              </a:tabLst>
            </a:pPr>
            <a:r>
              <a:rPr lang="zh-CN" altLang="en-US" spc="490" dirty="0" smtClean="0">
                <a:latin typeface="Adobe 黑体 Std R"/>
                <a:cs typeface="Adobe 黑体 Std R"/>
              </a:rPr>
              <a:t>如果</a:t>
            </a:r>
            <a:r>
              <a:rPr lang="zh-CN" altLang="en-US" spc="490" dirty="0">
                <a:latin typeface="Adobe 黑体 Std R"/>
                <a:cs typeface="Adobe 黑体 Std R"/>
              </a:rPr>
              <a:t>标</a:t>
            </a:r>
            <a:r>
              <a:rPr lang="zh-CN" altLang="en-US" spc="-15" dirty="0">
                <a:latin typeface="Adobe 黑体 Std R"/>
                <a:cs typeface="Adobe 黑体 Std R"/>
              </a:rPr>
              <a:t>签</a:t>
            </a:r>
            <a:r>
              <a:rPr lang="zh-CN" altLang="en-US" dirty="0">
                <a:latin typeface="Adobe 黑体 Std R"/>
                <a:cs typeface="Adobe 黑体 Std R"/>
              </a:rPr>
              <a:t>内</a:t>
            </a:r>
            <a:r>
              <a:rPr lang="zh-CN" altLang="en-US" spc="-15" dirty="0">
                <a:latin typeface="Adobe 黑体 Std R"/>
                <a:cs typeface="Adobe 黑体 Std R"/>
              </a:rPr>
              <a:t>部</a:t>
            </a:r>
            <a:r>
              <a:rPr lang="zh-CN" altLang="en-US" dirty="0">
                <a:latin typeface="Adobe 黑体 Std R"/>
                <a:cs typeface="Adobe 黑体 Std R"/>
              </a:rPr>
              <a:t>有其他</a:t>
            </a:r>
            <a:r>
              <a:rPr lang="zh-CN" altLang="en-US" spc="-15" dirty="0">
                <a:latin typeface="Adobe 黑体 Std R"/>
                <a:cs typeface="Adobe 黑体 Std R"/>
              </a:rPr>
              <a:t>标</a:t>
            </a:r>
            <a:r>
              <a:rPr lang="zh-CN" altLang="en-US" dirty="0">
                <a:latin typeface="Adobe 黑体 Std R"/>
                <a:cs typeface="Adobe 黑体 Std R"/>
              </a:rPr>
              <a:t>签</a:t>
            </a:r>
            <a:r>
              <a:rPr lang="zh-CN" altLang="en-US" spc="-10" dirty="0">
                <a:latin typeface="Adobe 黑体 Std R"/>
                <a:cs typeface="Adobe 黑体 Std R"/>
              </a:rPr>
              <a:t>，</a:t>
            </a:r>
            <a:r>
              <a:rPr lang="zh-CN" altLang="en-US" dirty="0">
                <a:latin typeface="Adobe 黑体 Std R"/>
                <a:cs typeface="Adobe 黑体 Std R"/>
              </a:rPr>
              <a:t>但只有</a:t>
            </a:r>
            <a:r>
              <a:rPr lang="zh-CN" altLang="en-US" spc="-15" dirty="0">
                <a:latin typeface="Adobe 黑体 Std R"/>
                <a:cs typeface="Adobe 黑体 Std R"/>
              </a:rPr>
              <a:t>一</a:t>
            </a:r>
            <a:r>
              <a:rPr lang="zh-CN" altLang="en-US" dirty="0">
                <a:latin typeface="Adobe 黑体 Std R"/>
                <a:cs typeface="Adobe 黑体 Std R"/>
              </a:rPr>
              <a:t>个</a:t>
            </a:r>
            <a:r>
              <a:rPr lang="zh-CN" altLang="en-US" spc="-15" dirty="0">
                <a:latin typeface="Adobe 黑体 Std R"/>
                <a:cs typeface="Adobe 黑体 Std R"/>
              </a:rPr>
              <a:t>标</a:t>
            </a:r>
            <a:r>
              <a:rPr lang="zh-CN" altLang="en-US" dirty="0">
                <a:latin typeface="Adobe 黑体 Std R"/>
                <a:cs typeface="Adobe 黑体 Std R"/>
              </a:rPr>
              <a:t>签，</a:t>
            </a:r>
            <a:r>
              <a:rPr lang="en-US" altLang="zh-CN" spc="70" dirty="0">
                <a:latin typeface="Arial"/>
                <a:cs typeface="Arial"/>
              </a:rPr>
              <a:t>s</a:t>
            </a:r>
            <a:r>
              <a:rPr lang="en-US" altLang="zh-CN" spc="25" dirty="0">
                <a:latin typeface="Arial"/>
                <a:cs typeface="Arial"/>
              </a:rPr>
              <a:t>t</a:t>
            </a:r>
            <a:r>
              <a:rPr lang="en-US" altLang="zh-CN" spc="114" dirty="0">
                <a:latin typeface="Arial"/>
                <a:cs typeface="Arial"/>
              </a:rPr>
              <a:t>ring</a:t>
            </a:r>
            <a:r>
              <a:rPr lang="zh-CN" altLang="en-US" spc="185" dirty="0">
                <a:latin typeface="Arial"/>
                <a:cs typeface="Arial"/>
              </a:rPr>
              <a:t> </a:t>
            </a:r>
            <a:r>
              <a:rPr lang="zh-CN" altLang="en-US" dirty="0">
                <a:latin typeface="Adobe 黑体 Std R"/>
                <a:cs typeface="Adobe 黑体 Std R"/>
              </a:rPr>
              <a:t>属性返 回最里面标签的内容；</a:t>
            </a:r>
          </a:p>
          <a:p>
            <a:pPr marL="755015" marR="19050" indent="-455930">
              <a:buFont typeface="Wingdings" panose="05000000000000000000" pitchFamily="2" charset="2"/>
              <a:buChar char="ü"/>
              <a:tabLst>
                <a:tab pos="829310" algn="l"/>
                <a:tab pos="3573145" algn="l"/>
                <a:tab pos="6318250" algn="l"/>
              </a:tabLst>
            </a:pPr>
            <a:r>
              <a:rPr lang="zh-CN" altLang="en-US" spc="140" dirty="0" smtClean="0">
                <a:latin typeface="Adobe 黑体 Std R"/>
                <a:cs typeface="Adobe 黑体 Std R"/>
              </a:rPr>
              <a:t>如果</a:t>
            </a:r>
            <a:r>
              <a:rPr lang="zh-CN" altLang="en-US" spc="130" dirty="0">
                <a:latin typeface="Adobe 黑体 Std R"/>
                <a:cs typeface="Adobe 黑体 Std R"/>
              </a:rPr>
              <a:t>标</a:t>
            </a:r>
            <a:r>
              <a:rPr lang="zh-CN" altLang="en-US" spc="140" dirty="0">
                <a:latin typeface="Adobe 黑体 Std R"/>
                <a:cs typeface="Adobe 黑体 Std R"/>
              </a:rPr>
              <a:t>签</a:t>
            </a:r>
            <a:r>
              <a:rPr lang="zh-CN" altLang="en-US" spc="130" dirty="0">
                <a:latin typeface="Adobe 黑体 Std R"/>
                <a:cs typeface="Adobe 黑体 Std R"/>
              </a:rPr>
              <a:t>内</a:t>
            </a:r>
            <a:r>
              <a:rPr lang="zh-CN" altLang="en-US" spc="140" dirty="0">
                <a:latin typeface="Adobe 黑体 Std R"/>
                <a:cs typeface="Adobe 黑体 Std R"/>
              </a:rPr>
              <a:t>部有</a:t>
            </a:r>
            <a:r>
              <a:rPr lang="zh-CN" altLang="en-US" spc="130" dirty="0">
                <a:latin typeface="Adobe 黑体 Std R"/>
                <a:cs typeface="Adobe 黑体 Std R"/>
              </a:rPr>
              <a:t>超</a:t>
            </a:r>
            <a:r>
              <a:rPr lang="zh-CN" altLang="en-US" spc="155" dirty="0">
                <a:latin typeface="Adobe 黑体 Std R"/>
                <a:cs typeface="Adobe 黑体 Std R"/>
              </a:rPr>
              <a:t>过</a:t>
            </a:r>
            <a:r>
              <a:rPr lang="en-US" altLang="zh-CN" spc="55" dirty="0">
                <a:latin typeface="Arial"/>
                <a:cs typeface="Arial"/>
              </a:rPr>
              <a:t>1	</a:t>
            </a:r>
            <a:r>
              <a:rPr lang="zh-CN" altLang="en-US" spc="140" dirty="0">
                <a:latin typeface="Adobe 黑体 Std R"/>
                <a:cs typeface="Adobe 黑体 Std R"/>
              </a:rPr>
              <a:t>层</a:t>
            </a:r>
            <a:r>
              <a:rPr lang="zh-CN" altLang="en-US" spc="130" dirty="0">
                <a:latin typeface="Adobe 黑体 Std R"/>
                <a:cs typeface="Adobe 黑体 Std R"/>
              </a:rPr>
              <a:t>嵌</a:t>
            </a:r>
            <a:r>
              <a:rPr lang="zh-CN" altLang="en-US" spc="140" dirty="0">
                <a:latin typeface="Adobe 黑体 Std R"/>
                <a:cs typeface="Adobe 黑体 Std R"/>
              </a:rPr>
              <a:t>套</a:t>
            </a:r>
            <a:r>
              <a:rPr lang="zh-CN" altLang="en-US" spc="130" dirty="0">
                <a:latin typeface="Adobe 黑体 Std R"/>
                <a:cs typeface="Adobe 黑体 Std R"/>
              </a:rPr>
              <a:t>的标</a:t>
            </a:r>
            <a:r>
              <a:rPr lang="zh-CN" altLang="en-US" spc="145" dirty="0">
                <a:latin typeface="Adobe 黑体 Std R"/>
                <a:cs typeface="Adobe 黑体 Std R"/>
              </a:rPr>
              <a:t>签</a:t>
            </a:r>
            <a:r>
              <a:rPr lang="zh-CN" altLang="en-US" spc="140" dirty="0">
                <a:latin typeface="Adobe 黑体 Std R"/>
                <a:cs typeface="Adobe 黑体 Std R"/>
              </a:rPr>
              <a:t>，</a:t>
            </a:r>
            <a:r>
              <a:rPr lang="en-US" altLang="zh-CN" spc="70" dirty="0">
                <a:latin typeface="Arial"/>
                <a:cs typeface="Arial"/>
              </a:rPr>
              <a:t>s</a:t>
            </a:r>
            <a:r>
              <a:rPr lang="en-US" altLang="zh-CN" spc="25" dirty="0">
                <a:latin typeface="Arial"/>
                <a:cs typeface="Arial"/>
              </a:rPr>
              <a:t>t</a:t>
            </a:r>
            <a:r>
              <a:rPr lang="en-US" altLang="zh-CN" spc="114" dirty="0">
                <a:latin typeface="Arial"/>
                <a:cs typeface="Arial"/>
              </a:rPr>
              <a:t>ring	</a:t>
            </a:r>
            <a:r>
              <a:rPr lang="zh-CN" altLang="en-US" spc="140" dirty="0">
                <a:latin typeface="Adobe 黑体 Std R"/>
                <a:cs typeface="Adobe 黑体 Std R"/>
              </a:rPr>
              <a:t>属</a:t>
            </a:r>
            <a:r>
              <a:rPr lang="zh-CN" altLang="en-US" spc="130" dirty="0">
                <a:latin typeface="Adobe 黑体 Std R"/>
                <a:cs typeface="Adobe 黑体 Std R"/>
              </a:rPr>
              <a:t>性</a:t>
            </a:r>
            <a:r>
              <a:rPr lang="zh-CN" altLang="en-US" spc="140" dirty="0">
                <a:latin typeface="Adobe 黑体 Std R"/>
                <a:cs typeface="Adobe 黑体 Std R"/>
              </a:rPr>
              <a:t>返</a:t>
            </a:r>
            <a:r>
              <a:rPr lang="zh-CN" altLang="en-US" dirty="0">
                <a:latin typeface="Adobe 黑体 Std R"/>
                <a:cs typeface="Adobe 黑体 Std R"/>
              </a:rPr>
              <a:t>回 </a:t>
            </a:r>
            <a:r>
              <a:rPr lang="en-US" altLang="zh-CN" spc="114" dirty="0">
                <a:latin typeface="Arial"/>
                <a:cs typeface="Arial"/>
              </a:rPr>
              <a:t>None</a:t>
            </a:r>
            <a:r>
              <a:rPr lang="zh-CN" altLang="en-US" spc="114" dirty="0">
                <a:latin typeface="Adobe 黑体 Std R"/>
                <a:cs typeface="Adobe 黑体 Std R"/>
              </a:rPr>
              <a:t>（空字符串）</a:t>
            </a:r>
            <a:r>
              <a:rPr lang="zh-CN" altLang="en-US" spc="114" dirty="0" smtClean="0">
                <a:latin typeface="Adobe 黑体 Std R"/>
                <a:cs typeface="Adobe 黑体 Std R"/>
              </a:rPr>
              <a:t>。</a:t>
            </a:r>
            <a:endParaRPr lang="zh-CN" altLang="en-US" dirty="0">
              <a:latin typeface="Adobe 黑体 Std R"/>
              <a:cs typeface="Adobe 黑体 Std R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228600" y="3657600"/>
            <a:ext cx="8610600" cy="2514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478280" algn="l"/>
              </a:tabLst>
            </a:pPr>
            <a:r>
              <a:rPr spc="45" dirty="0" err="1">
                <a:latin typeface="Adobe 黑体 Std R"/>
                <a:cs typeface="Adobe 黑体 Std R"/>
              </a:rPr>
              <a:t>HTML语法中同一个标签会有很多内容，例如</a:t>
            </a:r>
            <a:r>
              <a:rPr spc="45" dirty="0">
                <a:latin typeface="Adobe 黑体 Std R"/>
                <a:cs typeface="Adobe 黑体 Std R"/>
              </a:rPr>
              <a:t>&lt;a&gt;标签，百度首页一共有13 </a:t>
            </a:r>
            <a:r>
              <a:rPr spc="45" dirty="0" err="1">
                <a:latin typeface="Adobe 黑体 Std R"/>
                <a:cs typeface="Adobe 黑体 Std R"/>
              </a:rPr>
              <a:t>处，直接调用soup.a</a:t>
            </a:r>
            <a:r>
              <a:rPr spc="45" dirty="0">
                <a:latin typeface="Adobe 黑体 Std R"/>
                <a:cs typeface="Adobe 黑体 Std R"/>
              </a:rPr>
              <a:t> </a:t>
            </a:r>
            <a:r>
              <a:rPr spc="45" dirty="0" err="1">
                <a:latin typeface="Adobe 黑体 Std R"/>
                <a:cs typeface="Adobe 黑体 Std R"/>
              </a:rPr>
              <a:t>只能返回第一个</a:t>
            </a:r>
            <a:r>
              <a:rPr spc="45" dirty="0">
                <a:latin typeface="Adobe 黑体 Std R"/>
                <a:cs typeface="Adobe 黑体 Std R"/>
              </a:rPr>
              <a:t>。</a:t>
            </a:r>
          </a:p>
          <a:p>
            <a:pPr>
              <a:lnSpc>
                <a:spcPts val="1000"/>
              </a:lnSpc>
              <a:spcBef>
                <a:spcPts val="47"/>
              </a:spcBef>
            </a:pPr>
            <a:endParaRPr sz="1000" dirty="0"/>
          </a:p>
          <a:p>
            <a:pPr marR="0" algn="ctr">
              <a:lnSpc>
                <a:spcPct val="100000"/>
              </a:lnSpc>
            </a:pPr>
            <a:r>
              <a:rPr sz="1350" spc="105" dirty="0" smtClean="0">
                <a:latin typeface="Arial"/>
                <a:cs typeface="Arial"/>
              </a:rPr>
              <a:t>&lt;a</a:t>
            </a:r>
            <a:r>
              <a:rPr sz="1350" spc="15" dirty="0" smtClean="0">
                <a:latin typeface="Arial"/>
                <a:cs typeface="Arial"/>
              </a:rPr>
              <a:t> </a:t>
            </a:r>
            <a:r>
              <a:rPr sz="1350" spc="0" dirty="0" smtClean="0">
                <a:latin typeface="Arial"/>
                <a:cs typeface="Arial"/>
              </a:rPr>
              <a:t>c</a:t>
            </a:r>
            <a:r>
              <a:rPr sz="1350" spc="15" dirty="0" smtClean="0">
                <a:latin typeface="Arial"/>
                <a:cs typeface="Arial"/>
              </a:rPr>
              <a:t>l</a:t>
            </a:r>
            <a:r>
              <a:rPr sz="1350" spc="25" dirty="0" smtClean="0">
                <a:latin typeface="Arial"/>
                <a:cs typeface="Arial"/>
              </a:rPr>
              <a:t>a</a:t>
            </a:r>
            <a:r>
              <a:rPr sz="1350" spc="-55" dirty="0" smtClean="0">
                <a:latin typeface="Arial"/>
                <a:cs typeface="Arial"/>
              </a:rPr>
              <a:t>s</a:t>
            </a:r>
            <a:r>
              <a:rPr sz="1350" spc="-65" dirty="0" smtClean="0">
                <a:latin typeface="Arial"/>
                <a:cs typeface="Arial"/>
              </a:rPr>
              <a:t>s</a:t>
            </a:r>
            <a:r>
              <a:rPr sz="1350" spc="130" dirty="0" smtClean="0">
                <a:latin typeface="Arial"/>
                <a:cs typeface="Arial"/>
              </a:rPr>
              <a:t>="mn</a:t>
            </a:r>
            <a:r>
              <a:rPr sz="1350" spc="-15" dirty="0" smtClean="0">
                <a:latin typeface="Arial"/>
                <a:cs typeface="Arial"/>
              </a:rPr>
              <a:t>a</a:t>
            </a:r>
            <a:r>
              <a:rPr sz="1350" spc="65" dirty="0" smtClean="0">
                <a:latin typeface="Arial"/>
                <a:cs typeface="Arial"/>
              </a:rPr>
              <a:t>v"</a:t>
            </a:r>
            <a:r>
              <a:rPr sz="1350" spc="10" dirty="0" smtClean="0">
                <a:latin typeface="Arial"/>
                <a:cs typeface="Arial"/>
              </a:rPr>
              <a:t> </a:t>
            </a:r>
            <a:r>
              <a:rPr sz="1350" spc="80" dirty="0" smtClean="0">
                <a:latin typeface="Arial"/>
                <a:cs typeface="Arial"/>
              </a:rPr>
              <a:t>h</a:t>
            </a:r>
            <a:r>
              <a:rPr sz="1350" spc="35" dirty="0" smtClean="0">
                <a:latin typeface="Arial"/>
                <a:cs typeface="Arial"/>
              </a:rPr>
              <a:t>r</a:t>
            </a:r>
            <a:r>
              <a:rPr sz="1350" spc="110" dirty="0" smtClean="0">
                <a:latin typeface="Arial"/>
                <a:cs typeface="Arial"/>
              </a:rPr>
              <a:t>ef=</a:t>
            </a:r>
            <a:r>
              <a:rPr sz="1350" spc="80" dirty="0" smtClean="0">
                <a:latin typeface="Arial"/>
                <a:cs typeface="Arial"/>
              </a:rPr>
              <a:t>"</a:t>
            </a:r>
            <a:r>
              <a:rPr sz="1350" spc="70" dirty="0" smtClean="0">
                <a:latin typeface="Arial"/>
                <a:cs typeface="Arial"/>
                <a:hlinkClick r:id="rId3"/>
              </a:rPr>
              <a:t>h</a:t>
            </a:r>
            <a:r>
              <a:rPr sz="1350" spc="110" dirty="0" smtClean="0">
                <a:latin typeface="Arial"/>
                <a:cs typeface="Arial"/>
                <a:hlinkClick r:id="rId3"/>
              </a:rPr>
              <a:t>t</a:t>
            </a:r>
            <a:r>
              <a:rPr sz="1350" spc="75" dirty="0" smtClean="0">
                <a:latin typeface="Arial"/>
                <a:cs typeface="Arial"/>
                <a:hlinkClick r:id="rId3"/>
              </a:rPr>
              <a:t>t</a:t>
            </a:r>
            <a:r>
              <a:rPr sz="1350" spc="150" dirty="0" smtClean="0">
                <a:latin typeface="Arial"/>
                <a:cs typeface="Arial"/>
                <a:hlinkClick r:id="rId3"/>
              </a:rPr>
              <a:t>p</a:t>
            </a:r>
            <a:r>
              <a:rPr sz="1350" spc="75" dirty="0" smtClean="0">
                <a:latin typeface="Arial"/>
                <a:cs typeface="Arial"/>
                <a:hlinkClick r:id="rId3"/>
              </a:rPr>
              <a:t>:</a:t>
            </a:r>
            <a:r>
              <a:rPr sz="1350" spc="65" dirty="0" smtClean="0">
                <a:latin typeface="Arial"/>
                <a:cs typeface="Arial"/>
                <a:hlinkClick r:id="rId3"/>
              </a:rPr>
              <a:t>/</a:t>
            </a:r>
            <a:r>
              <a:rPr sz="1350" spc="80" dirty="0" smtClean="0">
                <a:latin typeface="Arial"/>
                <a:cs typeface="Arial"/>
                <a:hlinkClick r:id="rId3"/>
              </a:rPr>
              <a:t>/</a:t>
            </a:r>
            <a:r>
              <a:rPr sz="1350" spc="190" dirty="0" smtClean="0">
                <a:latin typeface="Arial"/>
                <a:cs typeface="Arial"/>
                <a:hlinkClick r:id="rId3"/>
              </a:rPr>
              <a:t>w</a:t>
            </a:r>
            <a:r>
              <a:rPr sz="1350" spc="85" dirty="0" smtClean="0">
                <a:latin typeface="Arial"/>
                <a:cs typeface="Arial"/>
                <a:hlinkClick r:id="rId3"/>
              </a:rPr>
              <a:t>w</a:t>
            </a:r>
            <a:r>
              <a:rPr sz="1350" spc="-5" dirty="0" smtClean="0">
                <a:latin typeface="Arial"/>
                <a:cs typeface="Arial"/>
                <a:hlinkClick r:id="rId3"/>
              </a:rPr>
              <a:t>w</a:t>
            </a:r>
            <a:r>
              <a:rPr sz="1350" spc="30" dirty="0" smtClean="0">
                <a:latin typeface="Arial"/>
                <a:cs typeface="Arial"/>
                <a:hlinkClick r:id="rId3"/>
              </a:rPr>
              <a:t>.n</a:t>
            </a:r>
            <a:r>
              <a:rPr sz="1350" spc="50" dirty="0" smtClean="0">
                <a:latin typeface="Arial"/>
                <a:cs typeface="Arial"/>
                <a:hlinkClick r:id="rId3"/>
              </a:rPr>
              <a:t>u</a:t>
            </a:r>
            <a:r>
              <a:rPr sz="1350" spc="95" dirty="0" smtClean="0">
                <a:latin typeface="Arial"/>
                <a:cs typeface="Arial"/>
                <a:hlinkClick r:id="rId3"/>
              </a:rPr>
              <a:t>o</a:t>
            </a:r>
            <a:r>
              <a:rPr sz="1350" spc="135" dirty="0" smtClean="0">
                <a:latin typeface="Arial"/>
                <a:cs typeface="Arial"/>
                <a:hlinkClick r:id="rId3"/>
              </a:rPr>
              <a:t>m</a:t>
            </a:r>
            <a:r>
              <a:rPr sz="1350" spc="40" dirty="0" smtClean="0">
                <a:latin typeface="Arial"/>
                <a:cs typeface="Arial"/>
                <a:hlinkClick r:id="rId3"/>
              </a:rPr>
              <a:t>i.co</a:t>
            </a:r>
            <a:r>
              <a:rPr sz="1350" spc="80" dirty="0" smtClean="0">
                <a:latin typeface="Arial"/>
                <a:cs typeface="Arial"/>
                <a:hlinkClick r:id="rId3"/>
              </a:rPr>
              <a:t>m</a:t>
            </a:r>
            <a:r>
              <a:rPr sz="1350" spc="114" dirty="0" smtClean="0">
                <a:latin typeface="Arial"/>
                <a:cs typeface="Arial"/>
              </a:rPr>
              <a:t>"</a:t>
            </a:r>
            <a:r>
              <a:rPr sz="1350" spc="190" dirty="0" smtClean="0">
                <a:latin typeface="Arial"/>
                <a:cs typeface="Arial"/>
              </a:rPr>
              <a:t>&gt;</a:t>
            </a:r>
            <a:r>
              <a:rPr sz="1350" spc="0" dirty="0" smtClean="0">
                <a:latin typeface="Adobe 黑体 Std R"/>
                <a:cs typeface="Adobe 黑体 Std R"/>
              </a:rPr>
              <a:t>糯</a:t>
            </a:r>
            <a:r>
              <a:rPr sz="1350" spc="-10" dirty="0" smtClean="0">
                <a:latin typeface="Adobe 黑体 Std R"/>
                <a:cs typeface="Adobe 黑体 Std R"/>
              </a:rPr>
              <a:t>米</a:t>
            </a:r>
            <a:r>
              <a:rPr sz="1350" spc="200" dirty="0" smtClean="0">
                <a:latin typeface="Arial"/>
                <a:cs typeface="Arial"/>
              </a:rPr>
              <a:t>&lt;</a:t>
            </a:r>
            <a:r>
              <a:rPr sz="1350" spc="65" dirty="0" smtClean="0">
                <a:latin typeface="Arial"/>
                <a:cs typeface="Arial"/>
              </a:rPr>
              <a:t>/</a:t>
            </a:r>
            <a:r>
              <a:rPr sz="1350" spc="125" dirty="0" smtClean="0">
                <a:latin typeface="Arial"/>
                <a:cs typeface="Arial"/>
              </a:rPr>
              <a:t>a</a:t>
            </a:r>
            <a:r>
              <a:rPr sz="1350" spc="210" dirty="0" smtClean="0">
                <a:latin typeface="Arial"/>
                <a:cs typeface="Arial"/>
              </a:rPr>
              <a:t>&gt;</a:t>
            </a: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635" algn="ctr">
              <a:lnSpc>
                <a:spcPct val="100000"/>
              </a:lnSpc>
            </a:pPr>
            <a:r>
              <a:rPr sz="1350" spc="105" dirty="0" smtClean="0">
                <a:latin typeface="Arial"/>
                <a:cs typeface="Arial"/>
              </a:rPr>
              <a:t>&lt;a</a:t>
            </a:r>
            <a:r>
              <a:rPr sz="1350" spc="15" dirty="0" smtClean="0">
                <a:latin typeface="Arial"/>
                <a:cs typeface="Arial"/>
              </a:rPr>
              <a:t> </a:t>
            </a:r>
            <a:r>
              <a:rPr sz="1350" spc="0" dirty="0" smtClean="0">
                <a:latin typeface="Arial"/>
                <a:cs typeface="Arial"/>
              </a:rPr>
              <a:t>c</a:t>
            </a:r>
            <a:r>
              <a:rPr sz="1350" spc="15" dirty="0" smtClean="0">
                <a:latin typeface="Arial"/>
                <a:cs typeface="Arial"/>
              </a:rPr>
              <a:t>l</a:t>
            </a:r>
            <a:r>
              <a:rPr sz="1350" spc="25" dirty="0" smtClean="0">
                <a:latin typeface="Arial"/>
                <a:cs typeface="Arial"/>
              </a:rPr>
              <a:t>a</a:t>
            </a:r>
            <a:r>
              <a:rPr sz="1350" spc="-55" dirty="0" smtClean="0">
                <a:latin typeface="Arial"/>
                <a:cs typeface="Arial"/>
              </a:rPr>
              <a:t>s</a:t>
            </a:r>
            <a:r>
              <a:rPr sz="1350" spc="-65" dirty="0" smtClean="0">
                <a:latin typeface="Arial"/>
                <a:cs typeface="Arial"/>
              </a:rPr>
              <a:t>s</a:t>
            </a:r>
            <a:r>
              <a:rPr sz="1350" spc="155" dirty="0" smtClean="0">
                <a:latin typeface="Arial"/>
                <a:cs typeface="Arial"/>
              </a:rPr>
              <a:t>="</a:t>
            </a:r>
            <a:r>
              <a:rPr sz="1350" spc="130" dirty="0" smtClean="0">
                <a:latin typeface="Arial"/>
                <a:cs typeface="Arial"/>
              </a:rPr>
              <a:t>m</a:t>
            </a:r>
            <a:r>
              <a:rPr sz="1350" spc="95" dirty="0" smtClean="0">
                <a:latin typeface="Arial"/>
                <a:cs typeface="Arial"/>
              </a:rPr>
              <a:t>n</a:t>
            </a:r>
            <a:r>
              <a:rPr sz="1350" spc="-15" dirty="0" smtClean="0">
                <a:latin typeface="Arial"/>
                <a:cs typeface="Arial"/>
              </a:rPr>
              <a:t>a</a:t>
            </a:r>
            <a:r>
              <a:rPr sz="1350" spc="25" dirty="0" smtClean="0">
                <a:latin typeface="Arial"/>
                <a:cs typeface="Arial"/>
              </a:rPr>
              <a:t>v</a:t>
            </a:r>
            <a:r>
              <a:rPr sz="1350" spc="110" dirty="0" smtClean="0">
                <a:latin typeface="Arial"/>
                <a:cs typeface="Arial"/>
              </a:rPr>
              <a:t>"</a:t>
            </a:r>
            <a:r>
              <a:rPr sz="1350" spc="15" dirty="0" smtClean="0">
                <a:latin typeface="Arial"/>
                <a:cs typeface="Arial"/>
              </a:rPr>
              <a:t> </a:t>
            </a:r>
            <a:r>
              <a:rPr sz="1350" spc="80" dirty="0" smtClean="0">
                <a:latin typeface="Arial"/>
                <a:cs typeface="Arial"/>
              </a:rPr>
              <a:t>h</a:t>
            </a:r>
            <a:r>
              <a:rPr sz="1350" spc="35" dirty="0" smtClean="0">
                <a:latin typeface="Arial"/>
                <a:cs typeface="Arial"/>
              </a:rPr>
              <a:t>r</a:t>
            </a:r>
            <a:r>
              <a:rPr sz="1350" spc="75" dirty="0" smtClean="0">
                <a:latin typeface="Arial"/>
                <a:cs typeface="Arial"/>
              </a:rPr>
              <a:t>e</a:t>
            </a:r>
            <a:r>
              <a:rPr sz="1350" spc="30" dirty="0" smtClean="0">
                <a:latin typeface="Arial"/>
                <a:cs typeface="Arial"/>
              </a:rPr>
              <a:t>f</a:t>
            </a:r>
            <a:r>
              <a:rPr sz="1350" spc="125" dirty="0" smtClean="0">
                <a:latin typeface="Arial"/>
                <a:cs typeface="Arial"/>
                <a:hlinkClick r:id="rId4"/>
              </a:rPr>
              <a:t>="</a:t>
            </a:r>
            <a:r>
              <a:rPr sz="1350" spc="140" dirty="0" smtClean="0">
                <a:latin typeface="Arial"/>
                <a:cs typeface="Arial"/>
                <a:hlinkClick r:id="rId4"/>
              </a:rPr>
              <a:t>h</a:t>
            </a:r>
            <a:r>
              <a:rPr sz="1350" spc="110" dirty="0" smtClean="0">
                <a:latin typeface="Arial"/>
                <a:cs typeface="Arial"/>
              </a:rPr>
              <a:t>t</a:t>
            </a:r>
            <a:r>
              <a:rPr sz="1350" spc="75" dirty="0" smtClean="0">
                <a:latin typeface="Arial"/>
                <a:cs typeface="Arial"/>
                <a:hlinkClick r:id="rId4"/>
              </a:rPr>
              <a:t>t</a:t>
            </a:r>
            <a:r>
              <a:rPr sz="1350" spc="150" dirty="0" smtClean="0">
                <a:latin typeface="Arial"/>
                <a:cs typeface="Arial"/>
                <a:hlinkClick r:id="rId4"/>
              </a:rPr>
              <a:t>p</a:t>
            </a:r>
            <a:r>
              <a:rPr sz="1350" spc="75" dirty="0" smtClean="0">
                <a:latin typeface="Arial"/>
                <a:cs typeface="Arial"/>
                <a:hlinkClick r:id="rId4"/>
              </a:rPr>
              <a:t>:</a:t>
            </a:r>
            <a:r>
              <a:rPr sz="1350" spc="65" dirty="0" smtClean="0">
                <a:latin typeface="Arial"/>
                <a:cs typeface="Arial"/>
                <a:hlinkClick r:id="rId4"/>
              </a:rPr>
              <a:t>/</a:t>
            </a:r>
            <a:r>
              <a:rPr sz="1350" spc="90" dirty="0" smtClean="0">
                <a:latin typeface="Arial"/>
                <a:cs typeface="Arial"/>
                <a:hlinkClick r:id="rId4"/>
              </a:rPr>
              <a:t>/n</a:t>
            </a:r>
            <a:r>
              <a:rPr sz="1350" spc="105" dirty="0" smtClean="0">
                <a:latin typeface="Arial"/>
                <a:cs typeface="Arial"/>
                <a:hlinkClick r:id="rId4"/>
              </a:rPr>
              <a:t>e</a:t>
            </a:r>
            <a:r>
              <a:rPr sz="1350" spc="15" dirty="0" smtClean="0">
                <a:latin typeface="Arial"/>
                <a:cs typeface="Arial"/>
                <a:hlinkClick r:id="rId4"/>
              </a:rPr>
              <a:t>w</a:t>
            </a:r>
            <a:r>
              <a:rPr sz="1350" spc="0" dirty="0" smtClean="0">
                <a:latin typeface="Arial"/>
                <a:cs typeface="Arial"/>
                <a:hlinkClick r:id="rId4"/>
              </a:rPr>
              <a:t>s</a:t>
            </a:r>
            <a:r>
              <a:rPr sz="1350" spc="15" dirty="0" smtClean="0">
                <a:latin typeface="Arial"/>
                <a:cs typeface="Arial"/>
                <a:hlinkClick r:id="rId4"/>
              </a:rPr>
              <a:t>.</a:t>
            </a:r>
            <a:r>
              <a:rPr sz="1350" spc="5" dirty="0" smtClean="0">
                <a:latin typeface="Arial"/>
                <a:cs typeface="Arial"/>
                <a:hlinkClick r:id="rId4"/>
              </a:rPr>
              <a:t>b</a:t>
            </a:r>
            <a:r>
              <a:rPr sz="1350" spc="-15" dirty="0" smtClean="0">
                <a:latin typeface="Arial"/>
                <a:cs typeface="Arial"/>
              </a:rPr>
              <a:t>a</a:t>
            </a:r>
            <a:r>
              <a:rPr sz="1350" spc="45" dirty="0" smtClean="0">
                <a:latin typeface="Arial"/>
                <a:cs typeface="Arial"/>
                <a:hlinkClick r:id="rId4"/>
              </a:rPr>
              <a:t>i</a:t>
            </a:r>
            <a:r>
              <a:rPr sz="1350" spc="114" dirty="0" smtClean="0">
                <a:latin typeface="Arial"/>
                <a:cs typeface="Arial"/>
                <a:hlinkClick r:id="rId4"/>
              </a:rPr>
              <a:t>d</a:t>
            </a:r>
            <a:r>
              <a:rPr sz="1350" spc="80" dirty="0" smtClean="0">
                <a:latin typeface="Arial"/>
                <a:cs typeface="Arial"/>
                <a:hlinkClick r:id="rId4"/>
              </a:rPr>
              <a:t>u</a:t>
            </a:r>
            <a:r>
              <a:rPr sz="1350" spc="40" dirty="0" smtClean="0">
                <a:latin typeface="Arial"/>
                <a:cs typeface="Arial"/>
                <a:hlinkClick r:id="rId4"/>
              </a:rPr>
              <a:t>.co</a:t>
            </a:r>
            <a:r>
              <a:rPr sz="1350" spc="65" dirty="0" smtClean="0">
                <a:latin typeface="Arial"/>
                <a:cs typeface="Arial"/>
                <a:hlinkClick r:id="rId4"/>
              </a:rPr>
              <a:t>m</a:t>
            </a:r>
            <a:r>
              <a:rPr sz="1350" spc="114" dirty="0" smtClean="0">
                <a:latin typeface="Arial"/>
                <a:cs typeface="Arial"/>
              </a:rPr>
              <a:t>"</a:t>
            </a:r>
            <a:r>
              <a:rPr sz="1350" spc="185" dirty="0" smtClean="0">
                <a:latin typeface="Arial"/>
                <a:cs typeface="Arial"/>
              </a:rPr>
              <a:t>&gt;</a:t>
            </a:r>
            <a:r>
              <a:rPr sz="1350" spc="0" dirty="0" smtClean="0">
                <a:latin typeface="Adobe 黑体 Std R"/>
                <a:cs typeface="Adobe 黑体 Std R"/>
              </a:rPr>
              <a:t>新</a:t>
            </a:r>
            <a:r>
              <a:rPr sz="1350" spc="-10" dirty="0" smtClean="0">
                <a:latin typeface="Adobe 黑体 Std R"/>
                <a:cs typeface="Adobe 黑体 Std R"/>
              </a:rPr>
              <a:t>闻</a:t>
            </a:r>
            <a:r>
              <a:rPr sz="1350" spc="120" dirty="0" smtClean="0">
                <a:latin typeface="Arial"/>
                <a:cs typeface="Arial"/>
              </a:rPr>
              <a:t>&lt;/</a:t>
            </a:r>
            <a:r>
              <a:rPr sz="1350" spc="145" dirty="0" smtClean="0">
                <a:latin typeface="Arial"/>
                <a:cs typeface="Arial"/>
              </a:rPr>
              <a:t>a</a:t>
            </a:r>
            <a:r>
              <a:rPr sz="1350" spc="210" dirty="0" smtClean="0">
                <a:latin typeface="Arial"/>
                <a:cs typeface="Arial"/>
              </a:rPr>
              <a:t>&gt;</a:t>
            </a: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635" algn="ctr">
              <a:lnSpc>
                <a:spcPct val="100000"/>
              </a:lnSpc>
            </a:pPr>
            <a:r>
              <a:rPr lang="en-US" sz="1350" spc="105" dirty="0" smtClean="0">
                <a:latin typeface="Arial"/>
                <a:cs typeface="Arial"/>
              </a:rPr>
              <a:t>      </a:t>
            </a:r>
            <a:r>
              <a:rPr sz="1350" spc="105" dirty="0" smtClean="0">
                <a:latin typeface="Arial"/>
                <a:cs typeface="Arial"/>
              </a:rPr>
              <a:t>&lt;a</a:t>
            </a:r>
            <a:r>
              <a:rPr sz="1350" spc="15" dirty="0" smtClean="0">
                <a:latin typeface="Arial"/>
                <a:cs typeface="Arial"/>
              </a:rPr>
              <a:t> </a:t>
            </a:r>
            <a:r>
              <a:rPr sz="1350" spc="0" dirty="0" smtClean="0">
                <a:latin typeface="Arial"/>
                <a:cs typeface="Arial"/>
              </a:rPr>
              <a:t>c</a:t>
            </a:r>
            <a:r>
              <a:rPr sz="1350" spc="15" dirty="0" smtClean="0">
                <a:latin typeface="Arial"/>
                <a:cs typeface="Arial"/>
              </a:rPr>
              <a:t>l</a:t>
            </a:r>
            <a:r>
              <a:rPr sz="1350" spc="25" dirty="0" smtClean="0">
                <a:latin typeface="Arial"/>
                <a:cs typeface="Arial"/>
              </a:rPr>
              <a:t>a</a:t>
            </a:r>
            <a:r>
              <a:rPr sz="1350" spc="-55" dirty="0" smtClean="0">
                <a:latin typeface="Arial"/>
                <a:cs typeface="Arial"/>
              </a:rPr>
              <a:t>s</a:t>
            </a:r>
            <a:r>
              <a:rPr sz="1350" spc="-65" dirty="0" smtClean="0">
                <a:latin typeface="Arial"/>
                <a:cs typeface="Arial"/>
              </a:rPr>
              <a:t>s</a:t>
            </a:r>
            <a:r>
              <a:rPr sz="1350" spc="155" dirty="0" smtClean="0">
                <a:latin typeface="Arial"/>
                <a:cs typeface="Arial"/>
              </a:rPr>
              <a:t>="</a:t>
            </a:r>
            <a:r>
              <a:rPr sz="1350" spc="130" dirty="0" smtClean="0">
                <a:latin typeface="Arial"/>
                <a:cs typeface="Arial"/>
              </a:rPr>
              <a:t>m</a:t>
            </a:r>
            <a:r>
              <a:rPr sz="1350" spc="95" dirty="0" smtClean="0">
                <a:latin typeface="Arial"/>
                <a:cs typeface="Arial"/>
              </a:rPr>
              <a:t>n</a:t>
            </a:r>
            <a:r>
              <a:rPr sz="1350" spc="-15" dirty="0" smtClean="0">
                <a:latin typeface="Arial"/>
                <a:cs typeface="Arial"/>
              </a:rPr>
              <a:t>a</a:t>
            </a:r>
            <a:r>
              <a:rPr sz="1350" spc="25" dirty="0" smtClean="0">
                <a:latin typeface="Arial"/>
                <a:cs typeface="Arial"/>
              </a:rPr>
              <a:t>v</a:t>
            </a:r>
            <a:r>
              <a:rPr sz="1350" spc="110" dirty="0" smtClean="0">
                <a:latin typeface="Arial"/>
                <a:cs typeface="Arial"/>
              </a:rPr>
              <a:t>"</a:t>
            </a:r>
            <a:r>
              <a:rPr sz="1350" spc="15" dirty="0" smtClean="0">
                <a:latin typeface="Arial"/>
                <a:cs typeface="Arial"/>
              </a:rPr>
              <a:t> </a:t>
            </a:r>
            <a:r>
              <a:rPr sz="1350" spc="80" dirty="0" smtClean="0">
                <a:latin typeface="Arial"/>
                <a:cs typeface="Arial"/>
              </a:rPr>
              <a:t>h</a:t>
            </a:r>
            <a:r>
              <a:rPr sz="1350" spc="35" dirty="0" smtClean="0">
                <a:latin typeface="Arial"/>
                <a:cs typeface="Arial"/>
              </a:rPr>
              <a:t>r</a:t>
            </a:r>
            <a:r>
              <a:rPr sz="1350" spc="75" dirty="0" smtClean="0">
                <a:latin typeface="Arial"/>
                <a:cs typeface="Arial"/>
              </a:rPr>
              <a:t>e</a:t>
            </a:r>
            <a:r>
              <a:rPr sz="1350" spc="30" dirty="0" smtClean="0">
                <a:latin typeface="Arial"/>
                <a:cs typeface="Arial"/>
              </a:rPr>
              <a:t>f</a:t>
            </a:r>
            <a:r>
              <a:rPr sz="1350" spc="125" dirty="0" smtClean="0">
                <a:latin typeface="Arial"/>
                <a:cs typeface="Arial"/>
                <a:hlinkClick r:id="rId5"/>
              </a:rPr>
              <a:t>="</a:t>
            </a:r>
            <a:r>
              <a:rPr sz="1350" spc="140" dirty="0" smtClean="0">
                <a:latin typeface="Arial"/>
                <a:cs typeface="Arial"/>
                <a:hlinkClick r:id="rId5"/>
              </a:rPr>
              <a:t>h</a:t>
            </a:r>
            <a:r>
              <a:rPr sz="1350" spc="110" dirty="0" smtClean="0">
                <a:latin typeface="Arial"/>
                <a:cs typeface="Arial"/>
              </a:rPr>
              <a:t>t</a:t>
            </a:r>
            <a:r>
              <a:rPr sz="1350" spc="75" dirty="0" smtClean="0">
                <a:latin typeface="Arial"/>
                <a:cs typeface="Arial"/>
                <a:hlinkClick r:id="rId5"/>
              </a:rPr>
              <a:t>t</a:t>
            </a:r>
            <a:r>
              <a:rPr sz="1350" spc="150" dirty="0" smtClean="0">
                <a:latin typeface="Arial"/>
                <a:cs typeface="Arial"/>
                <a:hlinkClick r:id="rId5"/>
              </a:rPr>
              <a:t>p</a:t>
            </a:r>
            <a:r>
              <a:rPr sz="1350" spc="75" dirty="0" smtClean="0">
                <a:latin typeface="Arial"/>
                <a:cs typeface="Arial"/>
                <a:hlinkClick r:id="rId5"/>
              </a:rPr>
              <a:t>:</a:t>
            </a:r>
            <a:r>
              <a:rPr sz="1350" spc="65" dirty="0" smtClean="0">
                <a:latin typeface="Arial"/>
                <a:cs typeface="Arial"/>
                <a:hlinkClick r:id="rId5"/>
              </a:rPr>
              <a:t>/</a:t>
            </a:r>
            <a:r>
              <a:rPr sz="1350" spc="80" dirty="0" smtClean="0">
                <a:latin typeface="Arial"/>
                <a:cs typeface="Arial"/>
                <a:hlinkClick r:id="rId5"/>
              </a:rPr>
              <a:t>/</a:t>
            </a:r>
            <a:r>
              <a:rPr sz="1350" spc="190" dirty="0" smtClean="0">
                <a:latin typeface="Arial"/>
                <a:cs typeface="Arial"/>
                <a:hlinkClick r:id="rId5"/>
              </a:rPr>
              <a:t>w</a:t>
            </a:r>
            <a:r>
              <a:rPr sz="1350" spc="85" dirty="0" smtClean="0">
                <a:latin typeface="Arial"/>
                <a:cs typeface="Arial"/>
                <a:hlinkClick r:id="rId5"/>
              </a:rPr>
              <a:t>w</a:t>
            </a:r>
            <a:r>
              <a:rPr sz="1350" spc="-5" dirty="0" smtClean="0">
                <a:latin typeface="Arial"/>
                <a:cs typeface="Arial"/>
                <a:hlinkClick r:id="rId5"/>
              </a:rPr>
              <a:t>w</a:t>
            </a:r>
            <a:r>
              <a:rPr sz="1350" spc="10" dirty="0" smtClean="0">
                <a:latin typeface="Arial"/>
                <a:cs typeface="Arial"/>
                <a:hlinkClick r:id="rId5"/>
              </a:rPr>
              <a:t>.h</a:t>
            </a:r>
            <a:r>
              <a:rPr sz="1350" spc="-15" dirty="0" smtClean="0">
                <a:latin typeface="Arial"/>
                <a:cs typeface="Arial"/>
              </a:rPr>
              <a:t>a</a:t>
            </a:r>
            <a:r>
              <a:rPr sz="1350" spc="60" dirty="0" smtClean="0">
                <a:latin typeface="Arial"/>
                <a:cs typeface="Arial"/>
                <a:hlinkClick r:id="rId5"/>
              </a:rPr>
              <a:t>o12</a:t>
            </a:r>
            <a:r>
              <a:rPr sz="1350" spc="50" dirty="0" smtClean="0">
                <a:latin typeface="Arial"/>
                <a:cs typeface="Arial"/>
                <a:hlinkClick r:id="rId5"/>
              </a:rPr>
              <a:t>3</a:t>
            </a:r>
            <a:r>
              <a:rPr sz="1350" spc="-20" dirty="0" smtClean="0">
                <a:latin typeface="Arial"/>
                <a:cs typeface="Arial"/>
                <a:hlinkClick r:id="rId5"/>
              </a:rPr>
              <a:t>.</a:t>
            </a:r>
            <a:r>
              <a:rPr sz="1350" spc="-45" dirty="0" smtClean="0">
                <a:latin typeface="Arial"/>
                <a:cs typeface="Arial"/>
                <a:hlinkClick r:id="rId5"/>
              </a:rPr>
              <a:t>c</a:t>
            </a:r>
            <a:r>
              <a:rPr sz="1350" spc="95" dirty="0" smtClean="0">
                <a:latin typeface="Arial"/>
                <a:cs typeface="Arial"/>
                <a:hlinkClick r:id="rId5"/>
              </a:rPr>
              <a:t>o</a:t>
            </a:r>
            <a:r>
              <a:rPr sz="1350" spc="135" dirty="0" smtClean="0">
                <a:latin typeface="Arial"/>
                <a:cs typeface="Arial"/>
                <a:hlinkClick r:id="rId5"/>
              </a:rPr>
              <a:t>m</a:t>
            </a:r>
            <a:r>
              <a:rPr sz="1350" spc="114" dirty="0" smtClean="0">
                <a:latin typeface="Arial"/>
                <a:cs typeface="Arial"/>
              </a:rPr>
              <a:t>"</a:t>
            </a:r>
            <a:r>
              <a:rPr sz="1350" spc="180" dirty="0" smtClean="0">
                <a:latin typeface="Arial"/>
                <a:cs typeface="Arial"/>
              </a:rPr>
              <a:t>&gt;</a:t>
            </a:r>
            <a:r>
              <a:rPr sz="1350" spc="70" dirty="0" smtClean="0">
                <a:latin typeface="Arial"/>
                <a:cs typeface="Arial"/>
              </a:rPr>
              <a:t>h</a:t>
            </a:r>
            <a:r>
              <a:rPr sz="1350" spc="-15" dirty="0" smtClean="0">
                <a:latin typeface="Arial"/>
                <a:cs typeface="Arial"/>
              </a:rPr>
              <a:t>a</a:t>
            </a:r>
            <a:r>
              <a:rPr sz="1350" spc="60" dirty="0" smtClean="0">
                <a:latin typeface="Arial"/>
                <a:cs typeface="Arial"/>
              </a:rPr>
              <a:t>o12</a:t>
            </a:r>
            <a:r>
              <a:rPr sz="1350" spc="40" dirty="0" smtClean="0">
                <a:latin typeface="Arial"/>
                <a:cs typeface="Arial"/>
              </a:rPr>
              <a:t>3</a:t>
            </a:r>
            <a:r>
              <a:rPr sz="1350" spc="120" dirty="0" smtClean="0">
                <a:latin typeface="Arial"/>
                <a:cs typeface="Arial"/>
              </a:rPr>
              <a:t>&lt;/</a:t>
            </a:r>
            <a:r>
              <a:rPr sz="1350" spc="145" dirty="0" smtClean="0">
                <a:latin typeface="Arial"/>
                <a:cs typeface="Arial"/>
              </a:rPr>
              <a:t>a</a:t>
            </a:r>
            <a:r>
              <a:rPr sz="1350" spc="210" dirty="0" smtClean="0">
                <a:latin typeface="Arial"/>
                <a:cs typeface="Arial"/>
              </a:rPr>
              <a:t>&gt;</a:t>
            </a:r>
            <a:endParaRPr sz="135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 marR="0" algn="ctr">
              <a:lnSpc>
                <a:spcPct val="100000"/>
              </a:lnSpc>
            </a:pPr>
            <a:r>
              <a:rPr sz="1350" spc="105" dirty="0" smtClean="0">
                <a:latin typeface="Arial"/>
                <a:cs typeface="Arial"/>
              </a:rPr>
              <a:t>&lt;a</a:t>
            </a:r>
            <a:r>
              <a:rPr sz="1350" spc="15" dirty="0" smtClean="0">
                <a:latin typeface="Arial"/>
                <a:cs typeface="Arial"/>
              </a:rPr>
              <a:t> </a:t>
            </a:r>
            <a:r>
              <a:rPr sz="1350" spc="0" dirty="0" smtClean="0">
                <a:latin typeface="Arial"/>
                <a:cs typeface="Arial"/>
              </a:rPr>
              <a:t>c</a:t>
            </a:r>
            <a:r>
              <a:rPr sz="1350" spc="15" dirty="0" smtClean="0">
                <a:latin typeface="Arial"/>
                <a:cs typeface="Arial"/>
              </a:rPr>
              <a:t>l</a:t>
            </a:r>
            <a:r>
              <a:rPr sz="1350" spc="25" dirty="0" smtClean="0">
                <a:latin typeface="Arial"/>
                <a:cs typeface="Arial"/>
              </a:rPr>
              <a:t>a</a:t>
            </a:r>
            <a:r>
              <a:rPr sz="1350" spc="-55" dirty="0" smtClean="0">
                <a:latin typeface="Arial"/>
                <a:cs typeface="Arial"/>
              </a:rPr>
              <a:t>s</a:t>
            </a:r>
            <a:r>
              <a:rPr sz="1350" spc="-65" dirty="0" smtClean="0">
                <a:latin typeface="Arial"/>
                <a:cs typeface="Arial"/>
              </a:rPr>
              <a:t>s</a:t>
            </a:r>
            <a:r>
              <a:rPr sz="1350" spc="155" dirty="0" smtClean="0">
                <a:latin typeface="Arial"/>
                <a:cs typeface="Arial"/>
              </a:rPr>
              <a:t>="</a:t>
            </a:r>
            <a:r>
              <a:rPr sz="1350" spc="130" dirty="0" smtClean="0">
                <a:latin typeface="Arial"/>
                <a:cs typeface="Arial"/>
              </a:rPr>
              <a:t>m</a:t>
            </a:r>
            <a:r>
              <a:rPr sz="1350" spc="95" dirty="0" smtClean="0">
                <a:latin typeface="Arial"/>
                <a:cs typeface="Arial"/>
              </a:rPr>
              <a:t>n</a:t>
            </a:r>
            <a:r>
              <a:rPr sz="1350" spc="-15" dirty="0" smtClean="0">
                <a:latin typeface="Arial"/>
                <a:cs typeface="Arial"/>
              </a:rPr>
              <a:t>a</a:t>
            </a:r>
            <a:r>
              <a:rPr sz="1350" spc="25" dirty="0" smtClean="0">
                <a:latin typeface="Arial"/>
                <a:cs typeface="Arial"/>
              </a:rPr>
              <a:t>v</a:t>
            </a:r>
            <a:r>
              <a:rPr sz="1350" spc="110" dirty="0" smtClean="0">
                <a:latin typeface="Arial"/>
                <a:cs typeface="Arial"/>
              </a:rPr>
              <a:t>"</a:t>
            </a:r>
            <a:r>
              <a:rPr sz="1350" spc="15" dirty="0" smtClean="0">
                <a:latin typeface="Arial"/>
                <a:cs typeface="Arial"/>
              </a:rPr>
              <a:t> </a:t>
            </a:r>
            <a:r>
              <a:rPr sz="1350" spc="80" dirty="0" smtClean="0">
                <a:latin typeface="Arial"/>
                <a:cs typeface="Arial"/>
              </a:rPr>
              <a:t>h</a:t>
            </a:r>
            <a:r>
              <a:rPr sz="1350" spc="35" dirty="0" smtClean="0">
                <a:latin typeface="Arial"/>
                <a:cs typeface="Arial"/>
              </a:rPr>
              <a:t>r</a:t>
            </a:r>
            <a:r>
              <a:rPr sz="1350" spc="75" dirty="0" smtClean="0">
                <a:latin typeface="Arial"/>
                <a:cs typeface="Arial"/>
              </a:rPr>
              <a:t>e</a:t>
            </a:r>
            <a:r>
              <a:rPr sz="1350" spc="30" dirty="0" smtClean="0">
                <a:latin typeface="Arial"/>
                <a:cs typeface="Arial"/>
              </a:rPr>
              <a:t>f</a:t>
            </a:r>
            <a:r>
              <a:rPr sz="1350" spc="125" dirty="0" smtClean="0">
                <a:latin typeface="Arial"/>
                <a:cs typeface="Arial"/>
                <a:hlinkClick r:id="rId6"/>
              </a:rPr>
              <a:t>="</a:t>
            </a:r>
            <a:r>
              <a:rPr sz="1350" spc="140" dirty="0" smtClean="0">
                <a:latin typeface="Arial"/>
                <a:cs typeface="Arial"/>
                <a:hlinkClick r:id="rId6"/>
              </a:rPr>
              <a:t>h</a:t>
            </a:r>
            <a:r>
              <a:rPr sz="1350" spc="110" dirty="0" smtClean="0">
                <a:latin typeface="Arial"/>
                <a:cs typeface="Arial"/>
              </a:rPr>
              <a:t>t</a:t>
            </a:r>
            <a:r>
              <a:rPr sz="1350" spc="75" dirty="0" smtClean="0">
                <a:latin typeface="Arial"/>
                <a:cs typeface="Arial"/>
                <a:hlinkClick r:id="rId6"/>
              </a:rPr>
              <a:t>t</a:t>
            </a:r>
            <a:r>
              <a:rPr sz="1350" spc="150" dirty="0" smtClean="0">
                <a:latin typeface="Arial"/>
                <a:cs typeface="Arial"/>
                <a:hlinkClick r:id="rId6"/>
              </a:rPr>
              <a:t>p</a:t>
            </a:r>
            <a:r>
              <a:rPr sz="1350" spc="75" dirty="0" smtClean="0">
                <a:latin typeface="Arial"/>
                <a:cs typeface="Arial"/>
                <a:hlinkClick r:id="rId6"/>
              </a:rPr>
              <a:t>:</a:t>
            </a:r>
            <a:r>
              <a:rPr sz="1350" spc="65" dirty="0" smtClean="0">
                <a:latin typeface="Arial"/>
                <a:cs typeface="Arial"/>
                <a:hlinkClick r:id="rId6"/>
              </a:rPr>
              <a:t>/</a:t>
            </a:r>
            <a:r>
              <a:rPr sz="1350" spc="85" dirty="0" smtClean="0">
                <a:latin typeface="Arial"/>
                <a:cs typeface="Arial"/>
                <a:hlinkClick r:id="rId6"/>
              </a:rPr>
              <a:t>/</a:t>
            </a:r>
            <a:r>
              <a:rPr sz="1350" spc="240" dirty="0" smtClean="0">
                <a:latin typeface="Arial"/>
                <a:cs typeface="Arial"/>
                <a:hlinkClick r:id="rId6"/>
              </a:rPr>
              <a:t>m</a:t>
            </a:r>
            <a:r>
              <a:rPr sz="1350" spc="-15" dirty="0" smtClean="0">
                <a:latin typeface="Arial"/>
                <a:cs typeface="Arial"/>
              </a:rPr>
              <a:t>a</a:t>
            </a:r>
            <a:r>
              <a:rPr sz="1350" spc="35" dirty="0" smtClean="0">
                <a:latin typeface="Arial"/>
                <a:cs typeface="Arial"/>
                <a:hlinkClick r:id="rId6"/>
              </a:rPr>
              <a:t>p</a:t>
            </a:r>
            <a:r>
              <a:rPr sz="1350" spc="10" dirty="0" smtClean="0">
                <a:latin typeface="Arial"/>
                <a:cs typeface="Arial"/>
                <a:hlinkClick r:id="rId6"/>
              </a:rPr>
              <a:t>.</a:t>
            </a:r>
            <a:r>
              <a:rPr sz="1350" spc="80" dirty="0" smtClean="0">
                <a:latin typeface="Arial"/>
                <a:cs typeface="Arial"/>
                <a:hlinkClick r:id="rId6"/>
              </a:rPr>
              <a:t>b</a:t>
            </a:r>
            <a:r>
              <a:rPr sz="1350" spc="-15" dirty="0" smtClean="0">
                <a:latin typeface="Arial"/>
                <a:cs typeface="Arial"/>
                <a:hlinkClick r:id="rId6"/>
              </a:rPr>
              <a:t>a</a:t>
            </a:r>
            <a:r>
              <a:rPr sz="1350" spc="45" dirty="0" smtClean="0">
                <a:latin typeface="Arial"/>
                <a:cs typeface="Arial"/>
                <a:hlinkClick r:id="rId6"/>
              </a:rPr>
              <a:t>i</a:t>
            </a:r>
            <a:r>
              <a:rPr sz="1350" spc="114" dirty="0" smtClean="0">
                <a:latin typeface="Arial"/>
                <a:cs typeface="Arial"/>
                <a:hlinkClick r:id="rId6"/>
              </a:rPr>
              <a:t>d</a:t>
            </a:r>
            <a:r>
              <a:rPr sz="1350" spc="80" dirty="0" smtClean="0">
                <a:latin typeface="Arial"/>
                <a:cs typeface="Arial"/>
                <a:hlinkClick r:id="rId6"/>
              </a:rPr>
              <a:t>u</a:t>
            </a:r>
            <a:r>
              <a:rPr sz="1350" spc="50" dirty="0" smtClean="0">
                <a:latin typeface="Arial"/>
                <a:cs typeface="Arial"/>
                <a:hlinkClick r:id="rId6"/>
              </a:rPr>
              <a:t>.com</a:t>
            </a:r>
            <a:r>
              <a:rPr sz="1350" spc="114" dirty="0" smtClean="0">
                <a:latin typeface="Arial"/>
                <a:cs typeface="Arial"/>
              </a:rPr>
              <a:t>"</a:t>
            </a:r>
            <a:r>
              <a:rPr sz="1350" spc="185" dirty="0" smtClean="0">
                <a:latin typeface="Arial"/>
                <a:cs typeface="Arial"/>
              </a:rPr>
              <a:t>&gt;</a:t>
            </a:r>
            <a:r>
              <a:rPr sz="1350" spc="-15" dirty="0" smtClean="0">
                <a:latin typeface="Adobe 黑体 Std R"/>
                <a:cs typeface="Adobe 黑体 Std R"/>
              </a:rPr>
              <a:t>地</a:t>
            </a:r>
            <a:r>
              <a:rPr sz="1350" spc="0" dirty="0" smtClean="0">
                <a:latin typeface="Adobe 黑体 Std R"/>
                <a:cs typeface="Adobe 黑体 Std R"/>
              </a:rPr>
              <a:t>图</a:t>
            </a:r>
            <a:r>
              <a:rPr sz="1350" spc="200" dirty="0" smtClean="0">
                <a:latin typeface="Arial"/>
                <a:cs typeface="Arial"/>
              </a:rPr>
              <a:t>&lt;</a:t>
            </a:r>
            <a:r>
              <a:rPr sz="1350" spc="65" dirty="0" smtClean="0">
                <a:latin typeface="Arial"/>
                <a:cs typeface="Arial"/>
              </a:rPr>
              <a:t>/</a:t>
            </a:r>
            <a:r>
              <a:rPr sz="1350" spc="125" dirty="0" smtClean="0">
                <a:latin typeface="Arial"/>
                <a:cs typeface="Arial"/>
              </a:rPr>
              <a:t>a</a:t>
            </a:r>
            <a:r>
              <a:rPr sz="1350" spc="210" dirty="0" smtClean="0">
                <a:latin typeface="Arial"/>
                <a:cs typeface="Arial"/>
              </a:rPr>
              <a:t>&gt;</a:t>
            </a:r>
            <a:endParaRPr sz="1400" dirty="0"/>
          </a:p>
          <a:p>
            <a:pPr marL="0" algn="ctr">
              <a:lnSpc>
                <a:spcPct val="100000"/>
              </a:lnSpc>
            </a:pPr>
            <a:r>
              <a:rPr lang="en-US" sz="1350" spc="105" dirty="0" smtClean="0">
                <a:latin typeface="Arial"/>
                <a:cs typeface="Arial"/>
              </a:rPr>
              <a:t> </a:t>
            </a:r>
            <a:r>
              <a:rPr sz="1350" spc="105" dirty="0" smtClean="0">
                <a:latin typeface="Arial"/>
                <a:cs typeface="Arial"/>
              </a:rPr>
              <a:t>&lt;a</a:t>
            </a:r>
            <a:r>
              <a:rPr sz="1350" spc="15" dirty="0" smtClean="0">
                <a:latin typeface="Arial"/>
                <a:cs typeface="Arial"/>
              </a:rPr>
              <a:t> </a:t>
            </a:r>
            <a:r>
              <a:rPr sz="1350" spc="0" dirty="0" smtClean="0">
                <a:latin typeface="Arial"/>
                <a:cs typeface="Arial"/>
              </a:rPr>
              <a:t>c</a:t>
            </a:r>
            <a:r>
              <a:rPr sz="1350" spc="15" dirty="0" smtClean="0">
                <a:latin typeface="Arial"/>
                <a:cs typeface="Arial"/>
              </a:rPr>
              <a:t>l</a:t>
            </a:r>
            <a:r>
              <a:rPr sz="1350" spc="25" dirty="0" smtClean="0">
                <a:latin typeface="Arial"/>
                <a:cs typeface="Arial"/>
              </a:rPr>
              <a:t>a</a:t>
            </a:r>
            <a:r>
              <a:rPr sz="1350" spc="-55" dirty="0" smtClean="0">
                <a:latin typeface="Arial"/>
                <a:cs typeface="Arial"/>
              </a:rPr>
              <a:t>s</a:t>
            </a:r>
            <a:r>
              <a:rPr sz="1350" spc="-65" dirty="0" smtClean="0">
                <a:latin typeface="Arial"/>
                <a:cs typeface="Arial"/>
              </a:rPr>
              <a:t>s</a:t>
            </a:r>
            <a:r>
              <a:rPr sz="1350" spc="155" dirty="0" smtClean="0">
                <a:latin typeface="Arial"/>
                <a:cs typeface="Arial"/>
              </a:rPr>
              <a:t>="</a:t>
            </a:r>
            <a:r>
              <a:rPr sz="1350" spc="130" dirty="0" smtClean="0">
                <a:latin typeface="Arial"/>
                <a:cs typeface="Arial"/>
              </a:rPr>
              <a:t>m</a:t>
            </a:r>
            <a:r>
              <a:rPr sz="1350" spc="95" dirty="0" smtClean="0">
                <a:latin typeface="Arial"/>
                <a:cs typeface="Arial"/>
              </a:rPr>
              <a:t>n</a:t>
            </a:r>
            <a:r>
              <a:rPr sz="1350" spc="-15" dirty="0" smtClean="0">
                <a:latin typeface="Arial"/>
                <a:cs typeface="Arial"/>
              </a:rPr>
              <a:t>a</a:t>
            </a:r>
            <a:r>
              <a:rPr sz="1350" spc="25" dirty="0" smtClean="0">
                <a:latin typeface="Arial"/>
                <a:cs typeface="Arial"/>
              </a:rPr>
              <a:t>v</a:t>
            </a:r>
            <a:r>
              <a:rPr sz="1350" spc="110" dirty="0" smtClean="0">
                <a:latin typeface="Arial"/>
                <a:cs typeface="Arial"/>
              </a:rPr>
              <a:t>"</a:t>
            </a:r>
            <a:r>
              <a:rPr sz="1350" spc="15" dirty="0" smtClean="0">
                <a:latin typeface="Arial"/>
                <a:cs typeface="Arial"/>
              </a:rPr>
              <a:t> </a:t>
            </a:r>
            <a:r>
              <a:rPr sz="1350" spc="80" dirty="0" smtClean="0">
                <a:latin typeface="Arial"/>
                <a:cs typeface="Arial"/>
              </a:rPr>
              <a:t>h</a:t>
            </a:r>
            <a:r>
              <a:rPr sz="1350" spc="35" dirty="0" smtClean="0">
                <a:latin typeface="Arial"/>
                <a:cs typeface="Arial"/>
              </a:rPr>
              <a:t>r</a:t>
            </a:r>
            <a:r>
              <a:rPr sz="1350" spc="75" dirty="0" smtClean="0">
                <a:latin typeface="Arial"/>
                <a:cs typeface="Arial"/>
              </a:rPr>
              <a:t>e</a:t>
            </a:r>
            <a:r>
              <a:rPr sz="1350" spc="30" dirty="0" smtClean="0">
                <a:latin typeface="Arial"/>
                <a:cs typeface="Arial"/>
              </a:rPr>
              <a:t>f</a:t>
            </a:r>
            <a:r>
              <a:rPr sz="1350" spc="125" dirty="0" smtClean="0">
                <a:latin typeface="Arial"/>
                <a:cs typeface="Arial"/>
                <a:hlinkClick r:id="rId7"/>
              </a:rPr>
              <a:t>="</a:t>
            </a:r>
            <a:r>
              <a:rPr sz="1350" spc="140" dirty="0" smtClean="0">
                <a:latin typeface="Arial"/>
                <a:cs typeface="Arial"/>
                <a:hlinkClick r:id="rId7"/>
              </a:rPr>
              <a:t>h</a:t>
            </a:r>
            <a:r>
              <a:rPr sz="1350" spc="110" dirty="0" smtClean="0">
                <a:latin typeface="Arial"/>
                <a:cs typeface="Arial"/>
              </a:rPr>
              <a:t>t</a:t>
            </a:r>
            <a:r>
              <a:rPr sz="1350" spc="75" dirty="0" smtClean="0">
                <a:latin typeface="Arial"/>
                <a:cs typeface="Arial"/>
                <a:hlinkClick r:id="rId7"/>
              </a:rPr>
              <a:t>t</a:t>
            </a:r>
            <a:r>
              <a:rPr sz="1350" spc="150" dirty="0" smtClean="0">
                <a:latin typeface="Arial"/>
                <a:cs typeface="Arial"/>
                <a:hlinkClick r:id="rId7"/>
              </a:rPr>
              <a:t>p</a:t>
            </a:r>
            <a:r>
              <a:rPr sz="1350" spc="75" dirty="0" smtClean="0">
                <a:latin typeface="Arial"/>
                <a:cs typeface="Arial"/>
                <a:hlinkClick r:id="rId7"/>
              </a:rPr>
              <a:t>:</a:t>
            </a:r>
            <a:r>
              <a:rPr sz="1350" spc="65" dirty="0" smtClean="0">
                <a:latin typeface="Arial"/>
                <a:cs typeface="Arial"/>
                <a:hlinkClick r:id="rId7"/>
              </a:rPr>
              <a:t>/</a:t>
            </a:r>
            <a:r>
              <a:rPr sz="1350" spc="195" dirty="0" smtClean="0">
                <a:latin typeface="Arial"/>
                <a:cs typeface="Arial"/>
              </a:rPr>
              <a:t>/</a:t>
            </a:r>
            <a:r>
              <a:rPr sz="1350" spc="-75" dirty="0" smtClean="0">
                <a:latin typeface="Arial"/>
                <a:cs typeface="Arial"/>
                <a:hlinkClick r:id="rId7"/>
              </a:rPr>
              <a:t>v</a:t>
            </a:r>
            <a:r>
              <a:rPr sz="1350" spc="15" dirty="0" smtClean="0">
                <a:latin typeface="Arial"/>
                <a:cs typeface="Arial"/>
                <a:hlinkClick r:id="rId7"/>
              </a:rPr>
              <a:t>.</a:t>
            </a:r>
            <a:r>
              <a:rPr sz="1350" spc="5" dirty="0" smtClean="0">
                <a:latin typeface="Arial"/>
                <a:cs typeface="Arial"/>
                <a:hlinkClick r:id="rId7"/>
              </a:rPr>
              <a:t>b</a:t>
            </a:r>
            <a:r>
              <a:rPr sz="1350" spc="-15" dirty="0" smtClean="0">
                <a:latin typeface="Arial"/>
                <a:cs typeface="Arial"/>
                <a:hlinkClick r:id="rId7"/>
              </a:rPr>
              <a:t>a</a:t>
            </a:r>
            <a:r>
              <a:rPr sz="1350" spc="45" dirty="0" smtClean="0">
                <a:latin typeface="Arial"/>
                <a:cs typeface="Arial"/>
                <a:hlinkClick r:id="rId7"/>
              </a:rPr>
              <a:t>i</a:t>
            </a:r>
            <a:r>
              <a:rPr sz="1350" spc="114" dirty="0" smtClean="0">
                <a:latin typeface="Arial"/>
                <a:cs typeface="Arial"/>
                <a:hlinkClick r:id="rId7"/>
              </a:rPr>
              <a:t>d</a:t>
            </a:r>
            <a:r>
              <a:rPr sz="1350" spc="80" dirty="0" smtClean="0">
                <a:latin typeface="Arial"/>
                <a:cs typeface="Arial"/>
                <a:hlinkClick r:id="rId7"/>
              </a:rPr>
              <a:t>u</a:t>
            </a:r>
            <a:r>
              <a:rPr sz="1350" spc="50" dirty="0" smtClean="0">
                <a:latin typeface="Arial"/>
                <a:cs typeface="Arial"/>
                <a:hlinkClick r:id="rId7"/>
              </a:rPr>
              <a:t>.com</a:t>
            </a:r>
            <a:r>
              <a:rPr sz="1350" spc="114" dirty="0" smtClean="0">
                <a:latin typeface="Arial"/>
                <a:cs typeface="Arial"/>
              </a:rPr>
              <a:t>"</a:t>
            </a:r>
            <a:r>
              <a:rPr sz="1350" spc="185" dirty="0" smtClean="0">
                <a:latin typeface="Arial"/>
                <a:cs typeface="Arial"/>
              </a:rPr>
              <a:t>&gt;</a:t>
            </a:r>
            <a:r>
              <a:rPr sz="1350" spc="0" dirty="0" smtClean="0">
                <a:latin typeface="Adobe 黑体 Std R"/>
                <a:cs typeface="Adobe 黑体 Std R"/>
              </a:rPr>
              <a:t>视</a:t>
            </a:r>
            <a:r>
              <a:rPr sz="1350" spc="-15" dirty="0" smtClean="0">
                <a:latin typeface="Adobe 黑体 Std R"/>
                <a:cs typeface="Adobe 黑体 Std R"/>
              </a:rPr>
              <a:t>频</a:t>
            </a:r>
            <a:r>
              <a:rPr sz="1350" spc="200" dirty="0" smtClean="0">
                <a:latin typeface="Arial"/>
                <a:cs typeface="Arial"/>
              </a:rPr>
              <a:t>&lt;</a:t>
            </a:r>
            <a:r>
              <a:rPr sz="1350" spc="65" dirty="0" smtClean="0">
                <a:latin typeface="Arial"/>
                <a:cs typeface="Arial"/>
              </a:rPr>
              <a:t>/</a:t>
            </a:r>
            <a:r>
              <a:rPr sz="1350" spc="125" dirty="0" smtClean="0">
                <a:latin typeface="Arial"/>
                <a:cs typeface="Arial"/>
              </a:rPr>
              <a:t>a</a:t>
            </a:r>
            <a:r>
              <a:rPr sz="2400" spc="145" dirty="0" smtClean="0">
                <a:latin typeface="Adobe 黑体 Std R"/>
                <a:cs typeface="Adobe 黑体 Std R"/>
              </a:rPr>
              <a:t>&gt;</a:t>
            </a:r>
            <a:r>
              <a:rPr sz="2400" spc="140" dirty="0" smtClean="0">
                <a:latin typeface="Adobe 黑体 Std R"/>
                <a:cs typeface="Adobe 黑体 Std R"/>
              </a:rPr>
              <a:t> </a:t>
            </a:r>
            <a:r>
              <a:rPr sz="2400" spc="-459" dirty="0" smtClean="0">
                <a:latin typeface="Adobe 黑体 Std R"/>
                <a:cs typeface="Adobe 黑体 Std R"/>
              </a:rPr>
              <a:t>…</a:t>
            </a:r>
            <a:r>
              <a:rPr sz="2400" spc="-15" dirty="0" smtClean="0">
                <a:latin typeface="Adobe 黑体 Std R"/>
                <a:cs typeface="Adobe 黑体 Std R"/>
              </a:rPr>
              <a:t>.</a:t>
            </a:r>
            <a:endParaRPr sz="2400" dirty="0">
              <a:latin typeface="Adobe 黑体 Std R"/>
              <a:cs typeface="Adobe 黑体 Std R"/>
            </a:endParaRPr>
          </a:p>
        </p:txBody>
      </p:sp>
    </p:spTree>
    <p:extLst>
      <p:ext uri="{BB962C8B-B14F-4D97-AF65-F5344CB8AC3E}">
        <p14:creationId xmlns:p14="http://schemas.microsoft.com/office/powerpoint/2010/main" val="41631637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/>
        </p:nvSpPr>
        <p:spPr>
          <a:xfrm>
            <a:off x="152400" y="762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spc="-40" dirty="0">
                <a:solidFill>
                  <a:schemeClr val="bg1"/>
                </a:solidFill>
                <a:latin typeface="Adobe 黑体 Std R"/>
                <a:cs typeface="Adobe 黑体 Std R"/>
              </a:rPr>
              <a:t>查找对应标签</a:t>
            </a:r>
            <a:endParaRPr lang="zh-CN" altLang="en-US" sz="4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600" y="1143000"/>
            <a:ext cx="7772400" cy="510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92301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zh-CN" altLang="en-US" dirty="0">
                <a:ea typeface="宋体" panose="02010600030101010101" pitchFamily="2" charset="-122"/>
              </a:rPr>
              <a:t>练习题</a:t>
            </a:r>
            <a:endParaRPr lang="zh-CN" dirty="0" smtClean="0">
              <a:ea typeface="宋体" panose="02010600030101010101" pitchFamily="2" charset="-122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8600" y="1066800"/>
            <a:ext cx="601789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第二步：求每个学生的平均分（共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门课程）。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52400"/>
            <a:ext cx="3210045" cy="1981200"/>
          </a:xfrm>
          <a:prstGeom prst="rect">
            <a:avLst/>
          </a:prstGeom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28600" y="2195899"/>
            <a:ext cx="8686800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f_r = open(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‘scores.txt’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‘r’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#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打开文件，读入文件数据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caption = f_r.readline()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  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#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文件第一行是说明性的文字，单独读取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lines = f_r.readlines()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   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#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读取从第二行开始的所有内容，存为列表形式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print(lines)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               </a:t>
            </a:r>
            <a:r>
              <a:rPr lang="en-US" altLang="zh-CN" sz="18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#</a:t>
            </a:r>
            <a:r>
              <a:rPr lang="zh-CN" altLang="en-US" sz="18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查看所读入的数据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dic_stu = {}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              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#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新建字典，用于存放学生的平均分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for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line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in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lines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: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         #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对列表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lines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中的每个元素进行处理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lst = line.split()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#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每个元素是字符串，可用空格切分，保存于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lst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name = lst[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0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]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     </a:t>
            </a:r>
            <a:r>
              <a:rPr kumimoji="0" lang="en-US" altLang="zh-CN" sz="1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#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切分后</a:t>
            </a:r>
            <a:r>
              <a:rPr lang="en-US" altLang="zh-CN" sz="1800" dirty="0" err="1" smtClean="0">
                <a:solidFill>
                  <a:srgbClr val="C00000"/>
                </a:solidFill>
                <a:latin typeface="宋体" panose="02010600030101010101" pitchFamily="2" charset="-122"/>
              </a:rPr>
              <a:t>lst</a:t>
            </a:r>
            <a:r>
              <a:rPr lang="zh-CN" altLang="en-US" sz="18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第一个元素是学生姓名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lst = lst[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:]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     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#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切分后从第二个元素开始是成绩，用于后面的计算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float_score = [float(item)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for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item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in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lst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effectLst/>
                <a:latin typeface="宋体" panose="02010600030101010101" pitchFamily="2" charset="-122"/>
              </a:rPr>
              <a:t>]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  #</a:t>
            </a:r>
            <a:r>
              <a:rPr lang="zh-CN" altLang="en-US" sz="14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用列表解析式将成绩转成</a:t>
            </a:r>
            <a:r>
              <a:rPr lang="en-US" altLang="zh-CN" sz="14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float</a:t>
            </a:r>
            <a:r>
              <a:rPr lang="zh-CN" altLang="en-US" sz="14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类型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avg = sum(float_score) / len(lst)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#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求每个学生的平均分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dic_stu[name] = avg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#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将平均分及学生姓名一一对应，存放于字典中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print(dic_stu)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 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#</a:t>
            </a:r>
            <a:r>
              <a:rPr lang="zh-CN" altLang="en-US" sz="18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全部执行完后，可查看每个学生的平均分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00400"/>
            <a:ext cx="2792181" cy="2286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715000" y="6248400"/>
            <a:ext cx="30774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test_homework_11.py</a:t>
            </a:r>
          </a:p>
        </p:txBody>
      </p:sp>
    </p:spTree>
    <p:extLst>
      <p:ext uri="{BB962C8B-B14F-4D97-AF65-F5344CB8AC3E}">
        <p14:creationId xmlns:p14="http://schemas.microsoft.com/office/powerpoint/2010/main" val="283001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/>
        </p:nvSpPr>
        <p:spPr>
          <a:xfrm>
            <a:off x="152400" y="762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spc="-40" dirty="0">
                <a:solidFill>
                  <a:schemeClr val="bg1"/>
                </a:solidFill>
                <a:latin typeface="Adobe 黑体 Std R"/>
                <a:cs typeface="Adobe 黑体 Std R"/>
              </a:rPr>
              <a:t>查找对应标签</a:t>
            </a:r>
            <a:endParaRPr lang="zh-CN" altLang="en-US" sz="4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228600" y="1066800"/>
            <a:ext cx="8610600" cy="274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pc="-100" dirty="0" err="1" smtClean="0">
                <a:latin typeface="Arial"/>
                <a:cs typeface="Arial"/>
              </a:rPr>
              <a:t>B</a:t>
            </a:r>
            <a:r>
              <a:rPr lang="en-US" altLang="zh-CN" spc="110" dirty="0" err="1" smtClean="0">
                <a:latin typeface="Arial"/>
                <a:cs typeface="Arial"/>
              </a:rPr>
              <a:t>eautifu</a:t>
            </a:r>
            <a:r>
              <a:rPr lang="en-US" altLang="zh-CN" spc="45" dirty="0" err="1" smtClean="0">
                <a:latin typeface="Arial"/>
                <a:cs typeface="Arial"/>
              </a:rPr>
              <a:t>l</a:t>
            </a:r>
            <a:r>
              <a:rPr lang="en-US" altLang="zh-CN" spc="-20" dirty="0" err="1" smtClean="0">
                <a:latin typeface="Arial"/>
                <a:cs typeface="Arial"/>
              </a:rPr>
              <a:t>S</a:t>
            </a:r>
            <a:r>
              <a:rPr lang="en-US" altLang="zh-CN" spc="-5" dirty="0" err="1" smtClean="0">
                <a:latin typeface="Arial"/>
                <a:cs typeface="Arial"/>
              </a:rPr>
              <a:t>o</a:t>
            </a:r>
            <a:r>
              <a:rPr lang="en-US" altLang="zh-CN" spc="160" dirty="0" err="1" smtClean="0">
                <a:latin typeface="Arial"/>
                <a:cs typeface="Arial"/>
              </a:rPr>
              <a:t>up</a:t>
            </a:r>
            <a:r>
              <a:rPr lang="zh-CN" altLang="en-US" spc="80" dirty="0" smtClean="0">
                <a:latin typeface="Adobe 黑体 Std R"/>
                <a:cs typeface="Adobe 黑体 Std R"/>
              </a:rPr>
              <a:t>的</a:t>
            </a:r>
            <a:r>
              <a:rPr lang="en-US" altLang="zh-CN" spc="125" dirty="0" err="1">
                <a:latin typeface="Arial"/>
                <a:cs typeface="Arial"/>
              </a:rPr>
              <a:t>fin</a:t>
            </a:r>
            <a:r>
              <a:rPr lang="en-US" altLang="zh-CN" spc="210" dirty="0" err="1">
                <a:latin typeface="Arial"/>
                <a:cs typeface="Arial"/>
              </a:rPr>
              <a:t>d</a:t>
            </a:r>
            <a:r>
              <a:rPr lang="en-US" altLang="zh-CN" spc="-135" dirty="0" err="1">
                <a:latin typeface="Arial"/>
                <a:cs typeface="Arial"/>
              </a:rPr>
              <a:t>_</a:t>
            </a:r>
            <a:r>
              <a:rPr lang="en-US" altLang="zh-CN" spc="-130" dirty="0" err="1">
                <a:latin typeface="Arial"/>
                <a:cs typeface="Arial"/>
              </a:rPr>
              <a:t>a</a:t>
            </a:r>
            <a:r>
              <a:rPr lang="en-US" altLang="zh-CN" spc="45" dirty="0" err="1">
                <a:latin typeface="Arial"/>
                <a:cs typeface="Arial"/>
              </a:rPr>
              <a:t>ll</a:t>
            </a:r>
            <a:r>
              <a:rPr lang="en-US" altLang="zh-CN" spc="45" dirty="0">
                <a:latin typeface="Arial"/>
                <a:cs typeface="Arial"/>
              </a:rPr>
              <a:t>(</a:t>
            </a:r>
            <a:r>
              <a:rPr lang="en-US" altLang="zh-CN" spc="145" dirty="0">
                <a:latin typeface="Arial"/>
                <a:cs typeface="Arial"/>
              </a:rPr>
              <a:t>)</a:t>
            </a:r>
            <a:r>
              <a:rPr lang="zh-CN" altLang="en-US" spc="80" dirty="0">
                <a:latin typeface="Adobe 黑体 Std R"/>
                <a:cs typeface="Adobe 黑体 Std R"/>
              </a:rPr>
              <a:t>方</a:t>
            </a:r>
            <a:r>
              <a:rPr lang="zh-CN" altLang="en-US" spc="70" dirty="0">
                <a:latin typeface="Adobe 黑体 Std R"/>
                <a:cs typeface="Adobe 黑体 Std R"/>
              </a:rPr>
              <a:t>法</a:t>
            </a:r>
            <a:r>
              <a:rPr lang="zh-CN" altLang="en-US" spc="80" dirty="0">
                <a:latin typeface="Adobe 黑体 Std R"/>
                <a:cs typeface="Adobe 黑体 Std R"/>
              </a:rPr>
              <a:t>可以根</a:t>
            </a:r>
            <a:r>
              <a:rPr lang="zh-CN" altLang="en-US" dirty="0">
                <a:latin typeface="Adobe 黑体 Std R"/>
                <a:cs typeface="Adobe 黑体 Std R"/>
              </a:rPr>
              <a:t>据</a:t>
            </a:r>
            <a:r>
              <a:rPr lang="zh-CN" altLang="en-US" spc="10" dirty="0">
                <a:latin typeface="Adobe 黑体 Std R"/>
                <a:cs typeface="Adobe 黑体 Std R"/>
              </a:rPr>
              <a:t>标签名字</a:t>
            </a:r>
            <a:r>
              <a:rPr lang="zh-CN" altLang="en-US" dirty="0">
                <a:latin typeface="Adobe 黑体 Std R"/>
                <a:cs typeface="Adobe 黑体 Std R"/>
              </a:rPr>
              <a:t>、</a:t>
            </a:r>
            <a:r>
              <a:rPr lang="zh-CN" altLang="en-US" spc="10" dirty="0">
                <a:latin typeface="Adobe 黑体 Std R"/>
                <a:cs typeface="Adobe 黑体 Std R"/>
              </a:rPr>
              <a:t>标签属性</a:t>
            </a:r>
            <a:r>
              <a:rPr lang="zh-CN" altLang="en-US" dirty="0">
                <a:latin typeface="Adobe 黑体 Std R"/>
                <a:cs typeface="Adobe 黑体 Std R"/>
              </a:rPr>
              <a:t>和</a:t>
            </a:r>
            <a:r>
              <a:rPr lang="zh-CN" altLang="en-US" spc="10" dirty="0">
                <a:latin typeface="Adobe 黑体 Std R"/>
                <a:cs typeface="Adobe 黑体 Std R"/>
              </a:rPr>
              <a:t>内容检索</a:t>
            </a:r>
            <a:r>
              <a:rPr lang="zh-CN" altLang="en-US" dirty="0">
                <a:latin typeface="Adobe 黑体 Std R"/>
                <a:cs typeface="Adobe 黑体 Std R"/>
              </a:rPr>
              <a:t>并</a:t>
            </a:r>
            <a:r>
              <a:rPr lang="zh-CN" altLang="en-US" spc="10" dirty="0">
                <a:latin typeface="Adobe 黑体 Std R"/>
                <a:cs typeface="Adobe 黑体 Std R"/>
              </a:rPr>
              <a:t>返回标</a:t>
            </a:r>
            <a:r>
              <a:rPr lang="zh-CN" altLang="en-US" dirty="0">
                <a:latin typeface="Adobe 黑体 Std R"/>
                <a:cs typeface="Adobe 黑体 Std R"/>
              </a:rPr>
              <a:t>签列</a:t>
            </a:r>
            <a:r>
              <a:rPr lang="zh-CN" altLang="en-US" spc="10" dirty="0">
                <a:latin typeface="Adobe 黑体 Std R"/>
                <a:cs typeface="Adobe 黑体 Std R"/>
              </a:rPr>
              <a:t>表，</a:t>
            </a:r>
            <a:r>
              <a:rPr lang="zh-CN" altLang="en-US" dirty="0">
                <a:latin typeface="Adobe 黑体 Std R"/>
                <a:cs typeface="Adobe 黑体 Std R"/>
              </a:rPr>
              <a:t>通</a:t>
            </a:r>
            <a:r>
              <a:rPr lang="zh-CN" altLang="en-US" spc="65" dirty="0">
                <a:latin typeface="Adobe 黑体 Std R"/>
                <a:cs typeface="Adobe 黑体 Std R"/>
              </a:rPr>
              <a:t>过片段</a:t>
            </a:r>
            <a:r>
              <a:rPr lang="zh-CN" altLang="en-US" spc="75" dirty="0">
                <a:latin typeface="Adobe 黑体 Std R"/>
                <a:cs typeface="Adobe 黑体 Std R"/>
              </a:rPr>
              <a:t>字</a:t>
            </a:r>
            <a:r>
              <a:rPr lang="zh-CN" altLang="en-US" spc="65" dirty="0">
                <a:latin typeface="Adobe 黑体 Std R"/>
                <a:cs typeface="Adobe 黑体 Std R"/>
              </a:rPr>
              <a:t>符串检索时需要使用正则表达</a:t>
            </a:r>
            <a:r>
              <a:rPr lang="zh-CN" altLang="en-US" spc="114" dirty="0">
                <a:latin typeface="Adobe 黑体 Std R"/>
                <a:cs typeface="Adobe 黑体 Std R"/>
              </a:rPr>
              <a:t>式</a:t>
            </a:r>
            <a:r>
              <a:rPr lang="en-US" altLang="zh-CN" dirty="0">
                <a:latin typeface="Arial"/>
                <a:cs typeface="Arial"/>
              </a:rPr>
              <a:t>r</a:t>
            </a:r>
            <a:r>
              <a:rPr lang="en-US" altLang="zh-CN" spc="80" dirty="0">
                <a:latin typeface="Arial"/>
                <a:cs typeface="Arial"/>
              </a:rPr>
              <a:t>e</a:t>
            </a:r>
            <a:r>
              <a:rPr lang="zh-CN" altLang="en-US" spc="80" dirty="0">
                <a:latin typeface="Adobe 黑体 Std R"/>
                <a:cs typeface="Adobe 黑体 Std R"/>
              </a:rPr>
              <a:t>函数库</a:t>
            </a:r>
            <a:r>
              <a:rPr lang="zh-CN" altLang="en-US" dirty="0">
                <a:latin typeface="Adobe 黑体 Std R"/>
                <a:cs typeface="Adobe 黑体 Std R"/>
              </a:rPr>
              <a:t>，</a:t>
            </a:r>
            <a:r>
              <a:rPr lang="en-US" altLang="zh-CN" dirty="0">
                <a:latin typeface="Arial"/>
                <a:cs typeface="Arial"/>
              </a:rPr>
              <a:t>r</a:t>
            </a:r>
            <a:r>
              <a:rPr lang="en-US" altLang="zh-CN" spc="80" dirty="0">
                <a:latin typeface="Arial"/>
                <a:cs typeface="Arial"/>
              </a:rPr>
              <a:t>e</a:t>
            </a:r>
            <a:r>
              <a:rPr lang="zh-CN" altLang="en-US" spc="260" dirty="0">
                <a:latin typeface="Arial"/>
                <a:cs typeface="Arial"/>
              </a:rPr>
              <a:t> </a:t>
            </a:r>
            <a:r>
              <a:rPr lang="zh-CN" altLang="en-US" dirty="0">
                <a:latin typeface="Adobe 黑体 Std R"/>
                <a:cs typeface="Adobe 黑体 Std R"/>
              </a:rPr>
              <a:t>是</a:t>
            </a:r>
            <a:r>
              <a:rPr lang="en-US" altLang="zh-CN" spc="-50" dirty="0">
                <a:latin typeface="Arial"/>
                <a:cs typeface="Arial"/>
              </a:rPr>
              <a:t>P</a:t>
            </a:r>
            <a:r>
              <a:rPr lang="en-US" altLang="zh-CN" spc="-35" dirty="0">
                <a:latin typeface="Arial"/>
                <a:cs typeface="Arial"/>
              </a:rPr>
              <a:t>y</a:t>
            </a:r>
            <a:r>
              <a:rPr lang="en-US" altLang="zh-CN" spc="175" dirty="0">
                <a:latin typeface="Arial"/>
                <a:cs typeface="Arial"/>
              </a:rPr>
              <a:t>thon</a:t>
            </a:r>
            <a:r>
              <a:rPr lang="zh-CN" altLang="en-US" spc="270" dirty="0">
                <a:latin typeface="Arial"/>
                <a:cs typeface="Arial"/>
              </a:rPr>
              <a:t> </a:t>
            </a:r>
            <a:r>
              <a:rPr lang="zh-CN" altLang="en-US" dirty="0">
                <a:latin typeface="Adobe 黑体 Std R"/>
                <a:cs typeface="Adobe 黑体 Std R"/>
              </a:rPr>
              <a:t>标准库，直接通</a:t>
            </a:r>
            <a:r>
              <a:rPr lang="zh-CN" altLang="en-US" spc="-5" dirty="0">
                <a:latin typeface="Adobe 黑体 Std R"/>
                <a:cs typeface="Adobe 黑体 Std R"/>
              </a:rPr>
              <a:t>过</a:t>
            </a:r>
            <a:r>
              <a:rPr lang="en-US" altLang="zh-CN" spc="180" dirty="0">
                <a:latin typeface="Arial"/>
                <a:cs typeface="Arial"/>
              </a:rPr>
              <a:t>impo</a:t>
            </a:r>
            <a:r>
              <a:rPr lang="en-US" altLang="zh-CN" spc="165" dirty="0">
                <a:latin typeface="Arial"/>
                <a:cs typeface="Arial"/>
              </a:rPr>
              <a:t>r</a:t>
            </a:r>
            <a:r>
              <a:rPr lang="en-US" altLang="zh-CN" spc="225" dirty="0">
                <a:latin typeface="Arial"/>
                <a:cs typeface="Arial"/>
              </a:rPr>
              <a:t>t</a:t>
            </a:r>
            <a:r>
              <a:rPr lang="zh-CN" altLang="en-US" spc="275" dirty="0">
                <a:latin typeface="Arial"/>
                <a:cs typeface="Arial"/>
              </a:rPr>
              <a:t> </a:t>
            </a:r>
            <a:r>
              <a:rPr lang="en-US" altLang="zh-CN" spc="15" dirty="0">
                <a:latin typeface="Arial"/>
                <a:cs typeface="Arial"/>
              </a:rPr>
              <a:t>r</a:t>
            </a:r>
            <a:r>
              <a:rPr lang="en-US" altLang="zh-CN" spc="80" dirty="0">
                <a:latin typeface="Arial"/>
                <a:cs typeface="Arial"/>
              </a:rPr>
              <a:t>e</a:t>
            </a:r>
            <a:r>
              <a:rPr lang="zh-CN" altLang="en-US" spc="260" dirty="0">
                <a:latin typeface="Arial"/>
                <a:cs typeface="Arial"/>
              </a:rPr>
              <a:t> </a:t>
            </a:r>
            <a:r>
              <a:rPr lang="zh-CN" altLang="en-US" dirty="0">
                <a:latin typeface="Adobe 黑体 Std R"/>
                <a:cs typeface="Adobe 黑体 Std R"/>
              </a:rPr>
              <a:t>即可使</a:t>
            </a:r>
            <a:r>
              <a:rPr lang="zh-CN" altLang="en-US" spc="-5" dirty="0">
                <a:latin typeface="Adobe 黑体 Std R"/>
                <a:cs typeface="Adobe 黑体 Std R"/>
              </a:rPr>
              <a:t>用</a:t>
            </a:r>
            <a:r>
              <a:rPr lang="zh-CN" altLang="en-US" dirty="0" smtClean="0">
                <a:latin typeface="Adobe 黑体 Std R"/>
                <a:cs typeface="Adobe 黑体 Std R"/>
              </a:rPr>
              <a:t>。</a:t>
            </a:r>
            <a:endParaRPr lang="en-US" altLang="zh-CN" dirty="0" smtClean="0">
              <a:latin typeface="Adobe 黑体 Std R"/>
              <a:cs typeface="Adobe 黑体 Std R"/>
            </a:endParaRPr>
          </a:p>
          <a:p>
            <a:pPr marL="3556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pc="240" dirty="0">
                <a:latin typeface="Adobe 黑体 Std R"/>
                <a:cs typeface="Adobe 黑体 Std R"/>
              </a:rPr>
              <a:t>采</a:t>
            </a:r>
            <a:r>
              <a:rPr lang="zh-CN" altLang="en-US" dirty="0">
                <a:latin typeface="Adobe 黑体 Std R"/>
                <a:cs typeface="Adobe 黑体 Std R"/>
              </a:rPr>
              <a:t>用</a:t>
            </a:r>
            <a:r>
              <a:rPr lang="zh-CN" altLang="en-US" spc="-300" dirty="0">
                <a:latin typeface="Adobe 黑体 Std R"/>
                <a:cs typeface="Adobe 黑体 Std R"/>
              </a:rPr>
              <a:t> </a:t>
            </a:r>
            <a:r>
              <a:rPr lang="en-US" altLang="zh-CN" dirty="0" err="1">
                <a:latin typeface="Arial"/>
                <a:cs typeface="Arial"/>
              </a:rPr>
              <a:t>r</a:t>
            </a:r>
            <a:r>
              <a:rPr lang="en-US" altLang="zh-CN" spc="70" dirty="0" err="1">
                <a:latin typeface="Arial"/>
                <a:cs typeface="Arial"/>
              </a:rPr>
              <a:t>e</a:t>
            </a:r>
            <a:r>
              <a:rPr lang="en-US" altLang="zh-CN" spc="-100" dirty="0" err="1">
                <a:latin typeface="Arial"/>
                <a:cs typeface="Arial"/>
              </a:rPr>
              <a:t>.</a:t>
            </a:r>
            <a:r>
              <a:rPr lang="en-US" altLang="zh-CN" spc="110" dirty="0" err="1">
                <a:latin typeface="Arial"/>
                <a:cs typeface="Arial"/>
              </a:rPr>
              <a:t>co</a:t>
            </a:r>
            <a:r>
              <a:rPr lang="en-US" altLang="zh-CN" spc="165" dirty="0" err="1">
                <a:latin typeface="Arial"/>
                <a:cs typeface="Arial"/>
              </a:rPr>
              <a:t>m</a:t>
            </a:r>
            <a:r>
              <a:rPr lang="en-US" altLang="zh-CN" spc="80" dirty="0" err="1">
                <a:latin typeface="Arial"/>
                <a:cs typeface="Arial"/>
              </a:rPr>
              <a:t>pile</a:t>
            </a:r>
            <a:r>
              <a:rPr lang="en-US" altLang="zh-CN" spc="65" dirty="0">
                <a:latin typeface="Arial"/>
                <a:cs typeface="Arial"/>
              </a:rPr>
              <a:t>(</a:t>
            </a:r>
            <a:r>
              <a:rPr lang="en-US" altLang="zh-CN" b="1" spc="95" dirty="0">
                <a:latin typeface="Arial"/>
                <a:cs typeface="Arial"/>
              </a:rPr>
              <a:t>'</a:t>
            </a:r>
            <a:r>
              <a:rPr lang="en-US" altLang="zh-CN" b="1" spc="95" dirty="0" err="1">
                <a:latin typeface="Arial"/>
                <a:cs typeface="Arial"/>
              </a:rPr>
              <a:t>jque</a:t>
            </a:r>
            <a:r>
              <a:rPr lang="en-US" altLang="zh-CN" b="1" spc="185" dirty="0" err="1">
                <a:latin typeface="Arial"/>
                <a:cs typeface="Arial"/>
              </a:rPr>
              <a:t>r</a:t>
            </a:r>
            <a:r>
              <a:rPr lang="en-US" altLang="zh-CN" b="1" spc="80" dirty="0" err="1">
                <a:latin typeface="Arial"/>
                <a:cs typeface="Arial"/>
              </a:rPr>
              <a:t>y</a:t>
            </a:r>
            <a:r>
              <a:rPr lang="en-US" altLang="zh-CN" b="1" spc="165" dirty="0">
                <a:latin typeface="Arial"/>
                <a:cs typeface="Arial"/>
              </a:rPr>
              <a:t>'</a:t>
            </a:r>
            <a:r>
              <a:rPr lang="en-US" altLang="zh-CN" spc="165" dirty="0">
                <a:latin typeface="Arial"/>
                <a:cs typeface="Arial"/>
              </a:rPr>
              <a:t>)</a:t>
            </a:r>
            <a:r>
              <a:rPr lang="zh-CN" altLang="en-US" spc="-425" dirty="0">
                <a:latin typeface="Arial"/>
                <a:cs typeface="Arial"/>
              </a:rPr>
              <a:t> </a:t>
            </a:r>
            <a:r>
              <a:rPr lang="zh-CN" altLang="en-US" spc="225" dirty="0">
                <a:latin typeface="Adobe 黑体 Std R"/>
                <a:cs typeface="Adobe 黑体 Std R"/>
              </a:rPr>
              <a:t>实现</a:t>
            </a:r>
            <a:r>
              <a:rPr lang="zh-CN" altLang="en-US" dirty="0">
                <a:latin typeface="Adobe 黑体 Std R"/>
                <a:cs typeface="Adobe 黑体 Std R"/>
              </a:rPr>
              <a:t>对</a:t>
            </a:r>
            <a:r>
              <a:rPr lang="zh-CN" altLang="en-US" spc="-300" dirty="0">
                <a:latin typeface="Adobe 黑体 Std R"/>
                <a:cs typeface="Adobe 黑体 Std R"/>
              </a:rPr>
              <a:t> </a:t>
            </a:r>
            <a:r>
              <a:rPr lang="zh-CN" altLang="en-US" spc="240" dirty="0">
                <a:latin typeface="Adobe 黑体 Std R"/>
                <a:cs typeface="Adobe 黑体 Std R"/>
              </a:rPr>
              <a:t>片</a:t>
            </a:r>
            <a:r>
              <a:rPr lang="zh-CN" altLang="en-US" dirty="0">
                <a:latin typeface="Adobe 黑体 Std R"/>
                <a:cs typeface="Adobe 黑体 Std R"/>
              </a:rPr>
              <a:t>段</a:t>
            </a:r>
            <a:r>
              <a:rPr lang="zh-CN" altLang="en-US" spc="-300" dirty="0">
                <a:latin typeface="Adobe 黑体 Std R"/>
                <a:cs typeface="Adobe 黑体 Std R"/>
              </a:rPr>
              <a:t> </a:t>
            </a:r>
            <a:r>
              <a:rPr lang="zh-CN" altLang="en-US" dirty="0">
                <a:latin typeface="Adobe 黑体 Std R"/>
                <a:cs typeface="Adobe 黑体 Std R"/>
              </a:rPr>
              <a:t>字</a:t>
            </a:r>
            <a:r>
              <a:rPr lang="zh-CN" altLang="en-US" spc="-315" dirty="0">
                <a:latin typeface="Adobe 黑体 Std R"/>
                <a:cs typeface="Adobe 黑体 Std R"/>
              </a:rPr>
              <a:t> </a:t>
            </a:r>
            <a:r>
              <a:rPr lang="zh-CN" altLang="en-US" dirty="0">
                <a:latin typeface="Adobe 黑体 Std R"/>
                <a:cs typeface="Adobe 黑体 Std R"/>
              </a:rPr>
              <a:t>符</a:t>
            </a:r>
            <a:r>
              <a:rPr lang="zh-CN" altLang="en-US" spc="-300" dirty="0">
                <a:latin typeface="Adobe 黑体 Std R"/>
                <a:cs typeface="Adobe 黑体 Std R"/>
              </a:rPr>
              <a:t> </a:t>
            </a:r>
            <a:r>
              <a:rPr lang="zh-CN" altLang="en-US" dirty="0">
                <a:latin typeface="Adobe 黑体 Std R"/>
                <a:cs typeface="Adobe 黑体 Std R"/>
              </a:rPr>
              <a:t>串</a:t>
            </a:r>
            <a:r>
              <a:rPr lang="zh-CN" altLang="en-US" spc="-295" dirty="0">
                <a:latin typeface="Adobe 黑体 Std R"/>
                <a:cs typeface="Adobe 黑体 Std R"/>
              </a:rPr>
              <a:t> </a:t>
            </a:r>
            <a:r>
              <a:rPr lang="zh-CN" altLang="en-US" dirty="0">
                <a:latin typeface="Adobe 黑体 Std R"/>
                <a:cs typeface="Adobe 黑体 Std R"/>
              </a:rPr>
              <a:t>（</a:t>
            </a:r>
            <a:r>
              <a:rPr lang="zh-CN" altLang="en-US" spc="-300" dirty="0">
                <a:latin typeface="Adobe 黑体 Std R"/>
                <a:cs typeface="Adobe 黑体 Std R"/>
              </a:rPr>
              <a:t> </a:t>
            </a:r>
            <a:r>
              <a:rPr lang="zh-CN" altLang="en-US" dirty="0">
                <a:latin typeface="Adobe 黑体 Std R"/>
                <a:cs typeface="Adobe 黑体 Std R"/>
              </a:rPr>
              <a:t>如</a:t>
            </a:r>
            <a:r>
              <a:rPr lang="en-US" altLang="zh-CN" b="1" spc="95" dirty="0">
                <a:latin typeface="Arial"/>
                <a:cs typeface="Arial"/>
              </a:rPr>
              <a:t>'</a:t>
            </a:r>
            <a:r>
              <a:rPr lang="en-US" altLang="zh-CN" b="1" spc="95" dirty="0" err="1">
                <a:latin typeface="Arial"/>
                <a:cs typeface="Arial"/>
              </a:rPr>
              <a:t>jque</a:t>
            </a:r>
            <a:r>
              <a:rPr lang="en-US" altLang="zh-CN" b="1" spc="185" dirty="0" err="1">
                <a:latin typeface="Arial"/>
                <a:cs typeface="Arial"/>
              </a:rPr>
              <a:t>r</a:t>
            </a:r>
            <a:r>
              <a:rPr lang="en-US" altLang="zh-CN" b="1" spc="75" dirty="0" err="1">
                <a:latin typeface="Arial"/>
                <a:cs typeface="Arial"/>
              </a:rPr>
              <a:t>y</a:t>
            </a:r>
            <a:r>
              <a:rPr lang="en-US" altLang="zh-CN" b="1" spc="195" dirty="0">
                <a:latin typeface="Arial"/>
                <a:cs typeface="Arial"/>
              </a:rPr>
              <a:t>'</a:t>
            </a:r>
            <a:r>
              <a:rPr lang="zh-CN" altLang="en-US" spc="20" dirty="0">
                <a:latin typeface="Adobe 黑体 Std R"/>
                <a:cs typeface="Adobe 黑体 Std R"/>
              </a:rPr>
              <a:t>）</a:t>
            </a:r>
            <a:r>
              <a:rPr lang="zh-CN" altLang="en-US" spc="25" dirty="0">
                <a:latin typeface="Adobe 黑体 Std R"/>
                <a:cs typeface="Adobe 黑体 Std R"/>
              </a:rPr>
              <a:t>的检</a:t>
            </a:r>
            <a:r>
              <a:rPr lang="zh-CN" altLang="en-US" spc="20" dirty="0">
                <a:latin typeface="Adobe 黑体 Std R"/>
                <a:cs typeface="Adobe 黑体 Std R"/>
              </a:rPr>
              <a:t>索。</a:t>
            </a:r>
            <a:r>
              <a:rPr lang="zh-CN" altLang="en-US" spc="30" dirty="0">
                <a:latin typeface="Adobe 黑体 Std R"/>
                <a:cs typeface="Adobe 黑体 Std R"/>
              </a:rPr>
              <a:t>当</a:t>
            </a:r>
            <a:r>
              <a:rPr lang="zh-CN" altLang="en-US" spc="20" dirty="0">
                <a:latin typeface="Adobe 黑体 Std R"/>
                <a:cs typeface="Adobe 黑体 Std R"/>
              </a:rPr>
              <a:t>对标签属</a:t>
            </a:r>
            <a:r>
              <a:rPr lang="zh-CN" altLang="en-US" spc="30" dirty="0">
                <a:latin typeface="Adobe 黑体 Std R"/>
                <a:cs typeface="Adobe 黑体 Std R"/>
              </a:rPr>
              <a:t>性</a:t>
            </a:r>
            <a:r>
              <a:rPr lang="zh-CN" altLang="en-US" spc="20" dirty="0">
                <a:latin typeface="Adobe 黑体 Std R"/>
                <a:cs typeface="Adobe 黑体 Std R"/>
              </a:rPr>
              <a:t>检索</a:t>
            </a:r>
            <a:r>
              <a:rPr lang="zh-CN" altLang="en-US" spc="45" dirty="0">
                <a:latin typeface="Adobe 黑体 Std R"/>
                <a:cs typeface="Adobe 黑体 Std R"/>
              </a:rPr>
              <a:t>时</a:t>
            </a:r>
            <a:r>
              <a:rPr lang="zh-CN" altLang="en-US" spc="20" dirty="0">
                <a:latin typeface="Adobe 黑体 Std R"/>
                <a:cs typeface="Adobe 黑体 Std R"/>
              </a:rPr>
              <a:t>，</a:t>
            </a:r>
            <a:r>
              <a:rPr lang="zh-CN" altLang="en-US" spc="30" dirty="0">
                <a:latin typeface="Adobe 黑体 Std R"/>
                <a:cs typeface="Adobe 黑体 Std R"/>
              </a:rPr>
              <a:t>属</a:t>
            </a:r>
            <a:r>
              <a:rPr lang="zh-CN" altLang="en-US" spc="20" dirty="0">
                <a:latin typeface="Adobe 黑体 Std R"/>
                <a:cs typeface="Adobe 黑体 Std R"/>
              </a:rPr>
              <a:t>性和</a:t>
            </a:r>
            <a:r>
              <a:rPr lang="zh-CN" altLang="en-US" dirty="0">
                <a:latin typeface="Adobe 黑体 Std R"/>
                <a:cs typeface="Adobe 黑体 Std R"/>
              </a:rPr>
              <a:t>对</a:t>
            </a:r>
            <a:r>
              <a:rPr lang="zh-CN" altLang="en-US" spc="-5" dirty="0">
                <a:latin typeface="Adobe 黑体 Std R"/>
                <a:cs typeface="Adobe 黑体 Std R"/>
              </a:rPr>
              <a:t>应的值采用</a:t>
            </a:r>
            <a:r>
              <a:rPr lang="en-US" altLang="zh-CN" spc="-50" dirty="0">
                <a:latin typeface="Arial"/>
                <a:cs typeface="Arial"/>
              </a:rPr>
              <a:t>JSO</a:t>
            </a:r>
            <a:r>
              <a:rPr lang="en-US" altLang="zh-CN" spc="-65" dirty="0">
                <a:latin typeface="Arial"/>
                <a:cs typeface="Arial"/>
              </a:rPr>
              <a:t>N</a:t>
            </a:r>
            <a:r>
              <a:rPr lang="zh-CN" altLang="en-US" spc="-5" dirty="0">
                <a:latin typeface="Adobe 黑体 Std R"/>
                <a:cs typeface="Adobe 黑体 Std R"/>
              </a:rPr>
              <a:t>格式，</a:t>
            </a:r>
            <a:r>
              <a:rPr lang="zh-CN" altLang="en-US" dirty="0">
                <a:latin typeface="Adobe 黑体 Std R"/>
                <a:cs typeface="Adobe 黑体 Std R"/>
              </a:rPr>
              <a:t>例</a:t>
            </a:r>
            <a:r>
              <a:rPr lang="zh-CN" altLang="en-US" spc="-5" dirty="0">
                <a:latin typeface="Adobe 黑体 Std R"/>
                <a:cs typeface="Adobe 黑体 Std R"/>
              </a:rPr>
              <a:t>如</a:t>
            </a:r>
            <a:r>
              <a:rPr lang="zh-CN" altLang="en-US" dirty="0" smtClean="0">
                <a:latin typeface="Adobe 黑体 Std R"/>
                <a:cs typeface="Adobe 黑体 Std R"/>
              </a:rPr>
              <a:t>：</a:t>
            </a:r>
            <a:endParaRPr lang="en-US" altLang="zh-CN" dirty="0" smtClean="0">
              <a:latin typeface="Adobe 黑体 Std R"/>
              <a:cs typeface="Adobe 黑体 Std R"/>
            </a:endParaRPr>
          </a:p>
          <a:p>
            <a:pPr marL="635" algn="ctr">
              <a:lnSpc>
                <a:spcPct val="100000"/>
              </a:lnSpc>
            </a:pPr>
            <a:r>
              <a:rPr lang="en-US" altLang="zh-CN" b="1" spc="45" dirty="0">
                <a:latin typeface="Arial"/>
                <a:cs typeface="Arial"/>
              </a:rPr>
              <a:t>'</a:t>
            </a:r>
            <a:r>
              <a:rPr lang="en-US" altLang="zh-CN" b="1" spc="-10" dirty="0" err="1">
                <a:latin typeface="Arial"/>
                <a:cs typeface="Arial"/>
              </a:rPr>
              <a:t>src</a:t>
            </a:r>
            <a:r>
              <a:rPr lang="en-US" altLang="zh-CN" b="1" spc="-10" dirty="0">
                <a:latin typeface="Arial"/>
                <a:cs typeface="Arial"/>
              </a:rPr>
              <a:t>':</a:t>
            </a:r>
            <a:r>
              <a:rPr lang="en-US" altLang="zh-CN" b="1" spc="-20" dirty="0" err="1">
                <a:latin typeface="Arial"/>
                <a:cs typeface="Arial"/>
              </a:rPr>
              <a:t>r</a:t>
            </a:r>
            <a:r>
              <a:rPr lang="en-US" altLang="zh-CN" b="1" spc="20" dirty="0" err="1">
                <a:latin typeface="Arial"/>
                <a:cs typeface="Arial"/>
              </a:rPr>
              <a:t>e.c</a:t>
            </a:r>
            <a:r>
              <a:rPr lang="en-US" altLang="zh-CN" b="1" spc="15" dirty="0" err="1">
                <a:latin typeface="Arial"/>
                <a:cs typeface="Arial"/>
              </a:rPr>
              <a:t>o</a:t>
            </a:r>
            <a:r>
              <a:rPr lang="en-US" altLang="zh-CN" b="1" spc="110" dirty="0" err="1">
                <a:latin typeface="Arial"/>
                <a:cs typeface="Arial"/>
              </a:rPr>
              <a:t>mpi</a:t>
            </a:r>
            <a:r>
              <a:rPr lang="en-US" altLang="zh-CN" b="1" spc="40" dirty="0" err="1">
                <a:latin typeface="Arial"/>
                <a:cs typeface="Arial"/>
              </a:rPr>
              <a:t>l</a:t>
            </a:r>
            <a:r>
              <a:rPr lang="en-US" altLang="zh-CN" b="1" spc="95" dirty="0" err="1">
                <a:latin typeface="Arial"/>
                <a:cs typeface="Arial"/>
              </a:rPr>
              <a:t>e</a:t>
            </a:r>
            <a:r>
              <a:rPr lang="en-US" altLang="zh-CN" b="1" spc="95" dirty="0">
                <a:latin typeface="Arial"/>
                <a:cs typeface="Arial"/>
              </a:rPr>
              <a:t>('</a:t>
            </a:r>
            <a:r>
              <a:rPr lang="en-US" altLang="zh-CN" b="1" spc="95" dirty="0" err="1">
                <a:latin typeface="Arial"/>
                <a:cs typeface="Arial"/>
              </a:rPr>
              <a:t>jq</a:t>
            </a:r>
            <a:r>
              <a:rPr lang="en-US" altLang="zh-CN" b="1" spc="150" dirty="0" err="1">
                <a:latin typeface="Arial"/>
                <a:cs typeface="Arial"/>
              </a:rPr>
              <a:t>u</a:t>
            </a:r>
            <a:r>
              <a:rPr lang="en-US" altLang="zh-CN" b="1" spc="80" dirty="0" err="1">
                <a:latin typeface="Arial"/>
                <a:cs typeface="Arial"/>
              </a:rPr>
              <a:t>e</a:t>
            </a:r>
            <a:r>
              <a:rPr lang="en-US" altLang="zh-CN" b="1" spc="160" dirty="0" err="1">
                <a:latin typeface="Arial"/>
                <a:cs typeface="Arial"/>
              </a:rPr>
              <a:t>r</a:t>
            </a:r>
            <a:r>
              <a:rPr lang="en-US" altLang="zh-CN" b="1" spc="80" dirty="0" err="1">
                <a:latin typeface="Arial"/>
                <a:cs typeface="Arial"/>
              </a:rPr>
              <a:t>y</a:t>
            </a:r>
            <a:r>
              <a:rPr lang="en-US" altLang="zh-CN" b="1" spc="150" dirty="0">
                <a:latin typeface="Arial"/>
                <a:cs typeface="Arial"/>
              </a:rPr>
              <a:t>')</a:t>
            </a:r>
            <a:endParaRPr lang="en-US" altLang="zh-CN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30"/>
              </a:spcBef>
            </a:pPr>
            <a:endParaRPr lang="en-US" altLang="zh-CN" sz="800" dirty="0"/>
          </a:p>
          <a:p>
            <a:pPr marR="3810">
              <a:lnSpc>
                <a:spcPct val="100000"/>
              </a:lnSpc>
            </a:pPr>
            <a:r>
              <a:rPr lang="zh-CN" altLang="en-US" spc="80" dirty="0" smtClean="0">
                <a:latin typeface="Adobe 黑体 Std R"/>
                <a:cs typeface="Adobe 黑体 Std R"/>
              </a:rPr>
              <a:t>      其中</a:t>
            </a:r>
            <a:r>
              <a:rPr lang="zh-CN" altLang="en-US" spc="80" dirty="0">
                <a:latin typeface="Adobe 黑体 Std R"/>
                <a:cs typeface="Adobe 黑体 Std R"/>
              </a:rPr>
              <a:t>，</a:t>
            </a:r>
            <a:r>
              <a:rPr lang="zh-CN" altLang="en-US" spc="65" dirty="0">
                <a:latin typeface="Adobe 黑体 Std R"/>
                <a:cs typeface="Adobe 黑体 Std R"/>
              </a:rPr>
              <a:t>键</a:t>
            </a:r>
            <a:r>
              <a:rPr lang="zh-CN" altLang="en-US" spc="75" dirty="0">
                <a:latin typeface="Adobe 黑体 Std R"/>
                <a:cs typeface="Adobe 黑体 Std R"/>
              </a:rPr>
              <a:t>值对中</a:t>
            </a:r>
            <a:r>
              <a:rPr lang="zh-CN" altLang="en-US" spc="65" dirty="0">
                <a:latin typeface="Adobe 黑体 Std R"/>
                <a:cs typeface="Adobe 黑体 Std R"/>
              </a:rPr>
              <a:t>值</a:t>
            </a:r>
            <a:r>
              <a:rPr lang="zh-CN" altLang="en-US" spc="75" dirty="0">
                <a:latin typeface="Adobe 黑体 Std R"/>
                <a:cs typeface="Adobe 黑体 Std R"/>
              </a:rPr>
              <a:t>的部分</a:t>
            </a:r>
            <a:r>
              <a:rPr lang="zh-CN" altLang="en-US" spc="65" dirty="0">
                <a:latin typeface="Adobe 黑体 Std R"/>
                <a:cs typeface="Adobe 黑体 Std R"/>
              </a:rPr>
              <a:t>可</a:t>
            </a:r>
            <a:r>
              <a:rPr lang="zh-CN" altLang="en-US" spc="75" dirty="0">
                <a:latin typeface="Adobe 黑体 Std R"/>
                <a:cs typeface="Adobe 黑体 Std R"/>
              </a:rPr>
              <a:t>以是字</a:t>
            </a:r>
            <a:r>
              <a:rPr lang="zh-CN" altLang="en-US" spc="65" dirty="0">
                <a:latin typeface="Adobe 黑体 Std R"/>
                <a:cs typeface="Adobe 黑体 Std R"/>
              </a:rPr>
              <a:t>符</a:t>
            </a:r>
            <a:r>
              <a:rPr lang="zh-CN" altLang="en-US" spc="75" dirty="0">
                <a:latin typeface="Adobe 黑体 Std R"/>
                <a:cs typeface="Adobe 黑体 Std R"/>
              </a:rPr>
              <a:t>串或者</a:t>
            </a:r>
            <a:r>
              <a:rPr lang="zh-CN" altLang="en-US" spc="65" dirty="0">
                <a:latin typeface="Adobe 黑体 Std R"/>
                <a:cs typeface="Adobe 黑体 Std R"/>
              </a:rPr>
              <a:t>正</a:t>
            </a:r>
            <a:r>
              <a:rPr lang="zh-CN" altLang="en-US" spc="75" dirty="0">
                <a:latin typeface="Adobe 黑体 Std R"/>
                <a:cs typeface="Adobe 黑体 Std R"/>
              </a:rPr>
              <a:t>则</a:t>
            </a:r>
            <a:r>
              <a:rPr lang="zh-CN" altLang="en-US" dirty="0">
                <a:latin typeface="Adobe 黑体 Std R"/>
                <a:cs typeface="Adobe 黑体 Std R"/>
              </a:rPr>
              <a:t>表达式</a:t>
            </a:r>
            <a:r>
              <a:rPr lang="zh-CN" altLang="en-US" dirty="0" smtClean="0">
                <a:latin typeface="Adobe 黑体 Std R"/>
                <a:cs typeface="Adobe 黑体 Std R"/>
              </a:rPr>
              <a:t>。</a:t>
            </a:r>
            <a:endParaRPr lang="en-US" altLang="zh-CN" dirty="0" smtClean="0">
              <a:latin typeface="Adobe 黑体 Std R"/>
              <a:cs typeface="Adobe 黑体 Std R"/>
            </a:endParaRPr>
          </a:p>
          <a:p>
            <a:pPr marR="3810">
              <a:lnSpc>
                <a:spcPct val="100000"/>
              </a:lnSpc>
            </a:pPr>
            <a:endParaRPr lang="zh-CN" altLang="en-US" dirty="0">
              <a:latin typeface="Adobe 黑体 Std R"/>
              <a:cs typeface="Adobe 黑体 Std R"/>
            </a:endParaRPr>
          </a:p>
          <a:p>
            <a:pPr marL="3556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dirty="0">
              <a:latin typeface="Adobe 黑体 Std R"/>
              <a:cs typeface="Adobe 黑体 Std R"/>
            </a:endParaRPr>
          </a:p>
          <a:p>
            <a:pPr marL="3556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dirty="0">
              <a:latin typeface="Adobe 黑体 Std R"/>
              <a:cs typeface="Adobe 黑体 Std R"/>
            </a:endParaRPr>
          </a:p>
          <a:p>
            <a:pPr marL="12700">
              <a:spcBef>
                <a:spcPts val="600"/>
              </a:spcBef>
              <a:spcAft>
                <a:spcPts val="600"/>
              </a:spcAft>
            </a:pPr>
            <a:endParaRPr lang="en-US" altLang="zh-CN" dirty="0" smtClean="0">
              <a:latin typeface="Adobe 黑体 Std R"/>
              <a:cs typeface="Adobe 黑体 Std R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228600" y="4038600"/>
            <a:ext cx="8763000" cy="1066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66FF"/>
              </a:buClr>
              <a:buFont typeface="Arial" panose="020B0604020202020204" pitchFamily="34" charset="0"/>
              <a:buChar char="•"/>
              <a:tabLst>
                <a:tab pos="468630" algn="l"/>
                <a:tab pos="5506085" algn="l"/>
              </a:tabLst>
            </a:pPr>
            <a:r>
              <a:rPr spc="-100" dirty="0">
                <a:latin typeface="Arial"/>
                <a:cs typeface="Arial"/>
              </a:rPr>
              <a:t>除了find_all()</a:t>
            </a:r>
            <a:r>
              <a:rPr spc="-100" dirty="0" err="1">
                <a:latin typeface="Arial"/>
                <a:cs typeface="Arial"/>
              </a:rPr>
              <a:t>方法，</a:t>
            </a:r>
            <a:r>
              <a:rPr spc="-100" dirty="0" err="1" smtClean="0">
                <a:latin typeface="Arial"/>
                <a:cs typeface="Arial"/>
              </a:rPr>
              <a:t>BeautifulSoup类还提供一个</a:t>
            </a:r>
            <a:r>
              <a:rPr spc="-100" dirty="0" err="1">
                <a:latin typeface="Arial"/>
                <a:cs typeface="Arial"/>
              </a:rPr>
              <a:t>find</a:t>
            </a:r>
            <a:r>
              <a:rPr spc="-100" dirty="0">
                <a:latin typeface="Arial"/>
                <a:cs typeface="Arial"/>
              </a:rPr>
              <a:t>()</a:t>
            </a:r>
            <a:r>
              <a:rPr spc="-100" dirty="0" err="1">
                <a:latin typeface="Arial"/>
                <a:cs typeface="Arial"/>
              </a:rPr>
              <a:t>方法，它们的区别只是前者返回全部结果而后</a:t>
            </a:r>
            <a:r>
              <a:rPr spc="-100" dirty="0">
                <a:latin typeface="Arial"/>
                <a:cs typeface="Arial"/>
              </a:rPr>
              <a:t> </a:t>
            </a:r>
            <a:r>
              <a:rPr spc="-100" dirty="0" err="1">
                <a:latin typeface="Arial"/>
                <a:cs typeface="Arial"/>
              </a:rPr>
              <a:t>者返回找到的第一个结果，find_all</a:t>
            </a:r>
            <a:r>
              <a:rPr spc="-100" dirty="0">
                <a:latin typeface="Arial"/>
                <a:cs typeface="Arial"/>
              </a:rPr>
              <a:t>()</a:t>
            </a:r>
            <a:r>
              <a:rPr spc="-100" dirty="0" err="1">
                <a:latin typeface="Arial"/>
                <a:cs typeface="Arial"/>
              </a:rPr>
              <a:t>函数由于可能返</a:t>
            </a:r>
            <a:r>
              <a:rPr spc="-100" dirty="0">
                <a:latin typeface="Arial"/>
                <a:cs typeface="Arial"/>
              </a:rPr>
              <a:t> </a:t>
            </a:r>
            <a:r>
              <a:rPr spc="-100" dirty="0" err="1">
                <a:latin typeface="Arial"/>
                <a:cs typeface="Arial"/>
              </a:rPr>
              <a:t>回更多结果，所以采用列表形式；find</a:t>
            </a:r>
            <a:r>
              <a:rPr spc="-100" dirty="0">
                <a:latin typeface="Arial"/>
                <a:cs typeface="Arial"/>
              </a:rPr>
              <a:t>()</a:t>
            </a:r>
            <a:r>
              <a:rPr spc="-100" dirty="0" err="1" smtClean="0">
                <a:latin typeface="Arial"/>
                <a:cs typeface="Arial"/>
              </a:rPr>
              <a:t>函数返回字符串形式</a:t>
            </a:r>
            <a:r>
              <a:rPr spc="-100" dirty="0">
                <a:latin typeface="Arial"/>
                <a:cs typeface="Arial"/>
              </a:rPr>
              <a:t>。</a:t>
            </a:r>
          </a:p>
        </p:txBody>
      </p:sp>
      <p:sp>
        <p:nvSpPr>
          <p:cNvPr id="7" name="object 5"/>
          <p:cNvSpPr/>
          <p:nvPr/>
        </p:nvSpPr>
        <p:spPr>
          <a:xfrm>
            <a:off x="914400" y="5257800"/>
            <a:ext cx="6882383" cy="12786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65999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8600" y="152400"/>
            <a:ext cx="8686800" cy="66325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import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re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import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requests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word = input(</a:t>
            </a: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"Input key word: "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url = </a:t>
            </a: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'http://image.baidu.com/search/index?tn=baiduimage&amp;ps=1&amp;ct=201326592&amp;lm=-1&amp;cl=2&amp;nc=1&amp;ie=utf-8&amp;word='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+ word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result = requests.get(url)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pic_url = re.findall(</a:t>
            </a: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'"objURL":"(.*?)",'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,result.text,re.S) </a:t>
            </a:r>
            <a:r>
              <a:rPr kumimoji="0" lang="zh-CN" altLang="zh-CN" sz="1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#re.S-&gt;使 .匹配包括换行在内的所有字符</a:t>
            </a:r>
            <a:br>
              <a:rPr kumimoji="0" lang="zh-CN" altLang="zh-CN" sz="1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i =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0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print(</a:t>
            </a: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'找到关键词:'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+word+</a:t>
            </a: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'的图片，现在开始下载图片...'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for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each </a:t>
            </a: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in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pic_url: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print(</a:t>
            </a: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'正在下载第'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+str(i+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1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)+</a:t>
            </a: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'张图片，图片地址:'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+str(each))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</a:t>
            </a: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try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: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    pic= requests.get(each, timeout=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10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</a:t>
            </a: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except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requests.exceptions.ConnectionError: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    print(</a:t>
            </a: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'【错误】当前图片无法下载'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    </a:t>
            </a: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continue</a:t>
            </a:r>
            <a:b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   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string = </a:t>
            </a: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'pic</a:t>
            </a: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\\</a:t>
            </a: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+word+</a:t>
            </a: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'_'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+str(i) + </a:t>
            </a: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'.jpg'</a:t>
            </a:r>
            <a:b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   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fp = open(string,</a:t>
            </a: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'wb'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fp.write(pic.content)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fp.close()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i +=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1</a:t>
            </a:r>
            <a:endParaRPr kumimoji="0" lang="zh-CN" altLang="zh-CN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21566" y="152400"/>
            <a:ext cx="287129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</a:pPr>
            <a:r>
              <a:rPr lang="zh-CN" altLang="en-US" sz="3000" b="1" dirty="0" smtClean="0"/>
              <a:t>示例</a:t>
            </a:r>
            <a:r>
              <a:rPr lang="en-US" altLang="zh-CN" sz="3000" b="1" dirty="0" smtClean="0"/>
              <a:t>--</a:t>
            </a:r>
            <a:r>
              <a:rPr lang="zh-CN" altLang="en-US" sz="3000" b="1" dirty="0" smtClean="0"/>
              <a:t>下载图片</a:t>
            </a:r>
            <a:endParaRPr lang="zh-CN" altLang="en-US" sz="3000" b="1" dirty="0"/>
          </a:p>
        </p:txBody>
      </p:sp>
      <p:sp>
        <p:nvSpPr>
          <p:cNvPr id="8" name="矩形 7"/>
          <p:cNvSpPr/>
          <p:nvPr/>
        </p:nvSpPr>
        <p:spPr>
          <a:xfrm>
            <a:off x="5943600" y="6248400"/>
            <a:ext cx="29540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10_pic_down_orig.py</a:t>
            </a:r>
          </a:p>
        </p:txBody>
      </p:sp>
    </p:spTree>
    <p:extLst>
      <p:ext uri="{BB962C8B-B14F-4D97-AF65-F5344CB8AC3E}">
        <p14:creationId xmlns:p14="http://schemas.microsoft.com/office/powerpoint/2010/main" val="26062585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solidFill>
            <a:srgbClr val="A50021"/>
          </a:solidFill>
        </p:spPr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The End</a:t>
            </a:r>
          </a:p>
        </p:txBody>
      </p:sp>
      <p:sp>
        <p:nvSpPr>
          <p:cNvPr id="52227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fld id="{3145089F-65E1-413F-8807-596599D4B5FD}" type="slidenum">
              <a:rPr lang="en-US" altLang="zh-CN" sz="12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t>32</a:t>
            </a:fld>
            <a:endParaRPr lang="en-US" altLang="zh-CN" sz="12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4285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4640">
              <a:lnSpc>
                <a:spcPct val="100000"/>
              </a:lnSpc>
            </a:pPr>
            <a:r>
              <a:rPr lang="zh-CN" altLang="en-US" sz="4000" dirty="0" smtClean="0">
                <a:latin typeface="Microsoft JhengHei"/>
                <a:cs typeface="Microsoft JhengHei"/>
              </a:rPr>
              <a:t>练习题（红色标注为第</a:t>
            </a:r>
            <a:r>
              <a:rPr lang="en-US" altLang="zh-CN" dirty="0">
                <a:latin typeface="Microsoft JhengHei"/>
                <a:cs typeface="Microsoft JhengHei"/>
              </a:rPr>
              <a:t>7</a:t>
            </a:r>
            <a:r>
              <a:rPr lang="zh-CN" altLang="en-US" sz="4000" dirty="0" smtClean="0">
                <a:latin typeface="Microsoft JhengHei"/>
                <a:cs typeface="Microsoft JhengHei"/>
              </a:rPr>
              <a:t>次作业题）</a:t>
            </a:r>
            <a:endParaRPr sz="4000" dirty="0">
              <a:latin typeface="Microsoft JhengHei"/>
              <a:cs typeface="Microsoft JhengHei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6056" y="1219200"/>
            <a:ext cx="849694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/>
              <a:t>将</a:t>
            </a:r>
            <a:r>
              <a:rPr lang="en-US" altLang="zh-CN" dirty="0" smtClean="0"/>
              <a:t>m</a:t>
            </a:r>
            <a:r>
              <a:rPr lang="zh-CN" altLang="en-US" dirty="0" smtClean="0"/>
              <a:t>行</a:t>
            </a:r>
            <a:r>
              <a:rPr lang="en-US" altLang="zh-CN" dirty="0" smtClean="0"/>
              <a:t>n</a:t>
            </a:r>
            <a:r>
              <a:rPr lang="zh-CN" altLang="en-US" dirty="0" smtClean="0"/>
              <a:t>列二维数组中每列中的最小元素取出，并依次存放于另外一个列表中。</a:t>
            </a:r>
            <a:endParaRPr lang="en-US" altLang="zh-CN" dirty="0" smtClean="0"/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zh-CN" altLang="en-US" dirty="0" smtClean="0"/>
              <a:t>编写程序，删除字符串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中从下标</a:t>
            </a:r>
            <a:r>
              <a:rPr lang="en-US" altLang="zh-CN" dirty="0" smtClean="0"/>
              <a:t>k</a:t>
            </a:r>
            <a:r>
              <a:rPr lang="zh-CN" altLang="en-US" dirty="0" smtClean="0"/>
              <a:t>开始的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个字符（</a:t>
            </a:r>
            <a:r>
              <a:rPr lang="en-US" altLang="zh-CN" dirty="0" smtClean="0"/>
              <a:t>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</a:t>
            </a:r>
            <a:r>
              <a:rPr lang="zh-CN" altLang="en-US" dirty="0" smtClean="0"/>
              <a:t>从键盘输入）。</a:t>
            </a:r>
            <a:endParaRPr lang="en-US" altLang="zh-CN" dirty="0" smtClean="0"/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zh-CN" altLang="en-US" dirty="0" smtClean="0"/>
              <a:t>编写程序，从键盘输入字符串，将其中每个单词的首字母改为对应的大写字母，首字母后的字母都改为对应的小写字母。</a:t>
            </a:r>
            <a:endParaRPr lang="en-US" altLang="zh-CN" dirty="0" smtClean="0"/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zh-CN" altLang="en-US" dirty="0" smtClean="0">
                <a:solidFill>
                  <a:srgbClr val="C00000"/>
                </a:solidFill>
              </a:rPr>
              <a:t>编写程序，从键盘输入字符串，将其中的的</a:t>
            </a:r>
            <a:r>
              <a:rPr lang="en-US" altLang="zh-CN" dirty="0" smtClean="0">
                <a:solidFill>
                  <a:srgbClr val="C00000"/>
                </a:solidFill>
              </a:rPr>
              <a:t>’a’~’z’26</a:t>
            </a:r>
            <a:r>
              <a:rPr lang="zh-CN" altLang="en-US" dirty="0" smtClean="0">
                <a:solidFill>
                  <a:srgbClr val="C00000"/>
                </a:solidFill>
              </a:rPr>
              <a:t>个字母各自出现的次数，依次存放对应的数组中。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zh-CN" altLang="en-US" dirty="0" smtClean="0"/>
              <a:t>编写程序，依次取出字符串中所有的数字字符，形成新的字符串输出。</a:t>
            </a:r>
            <a:endParaRPr lang="en-US" altLang="zh-CN" dirty="0" smtClean="0"/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zh-CN" altLang="en-US" dirty="0" smtClean="0"/>
              <a:t>分别将</a:t>
            </a:r>
            <a:r>
              <a:rPr lang="en-US" altLang="zh-CN" dirty="0" smtClean="0"/>
              <a:t>s1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s2</a:t>
            </a:r>
            <a:r>
              <a:rPr lang="zh-CN" altLang="en-US" dirty="0" smtClean="0"/>
              <a:t>中的字符串倒序，然后按排列的顺序交叉合并到</a:t>
            </a:r>
            <a:r>
              <a:rPr lang="en-US" altLang="zh-CN" dirty="0" smtClean="0"/>
              <a:t>s3</a:t>
            </a:r>
            <a:r>
              <a:rPr lang="zh-CN" altLang="en-US" dirty="0" smtClean="0"/>
              <a:t>中，过长的剩余字符放置于</a:t>
            </a:r>
            <a:r>
              <a:rPr lang="en-US" altLang="zh-CN" dirty="0" smtClean="0"/>
              <a:t>s3</a:t>
            </a:r>
            <a:r>
              <a:rPr lang="zh-CN" altLang="en-US" dirty="0" smtClean="0"/>
              <a:t>尾部。</a:t>
            </a:r>
            <a:endParaRPr lang="en-US" altLang="zh-CN" dirty="0" smtClean="0"/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zh-CN" altLang="en-US" dirty="0" smtClean="0">
                <a:solidFill>
                  <a:srgbClr val="C00000"/>
                </a:solidFill>
              </a:rPr>
              <a:t>已经字符串</a:t>
            </a:r>
            <a:r>
              <a:rPr lang="en-US" altLang="zh-CN" dirty="0" smtClean="0">
                <a:solidFill>
                  <a:srgbClr val="C00000"/>
                </a:solidFill>
              </a:rPr>
              <a:t>s1</a:t>
            </a:r>
            <a:r>
              <a:rPr lang="zh-CN" altLang="en-US" dirty="0" smtClean="0">
                <a:solidFill>
                  <a:srgbClr val="C00000"/>
                </a:solidFill>
              </a:rPr>
              <a:t>和</a:t>
            </a:r>
            <a:r>
              <a:rPr lang="en-US" altLang="zh-CN" dirty="0" smtClean="0">
                <a:solidFill>
                  <a:srgbClr val="C00000"/>
                </a:solidFill>
              </a:rPr>
              <a:t>s2</a:t>
            </a:r>
            <a:r>
              <a:rPr lang="zh-CN" altLang="en-US" dirty="0" smtClean="0">
                <a:solidFill>
                  <a:srgbClr val="C00000"/>
                </a:solidFill>
              </a:rPr>
              <a:t>，各自存放一个已按字母顺序排好的字符串，编程合并两个字符串，并要求合并后的字符串仍保持字母顺序。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9019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4640">
              <a:lnSpc>
                <a:spcPct val="100000"/>
              </a:lnSpc>
            </a:pPr>
            <a:r>
              <a:rPr lang="zh-CN" altLang="en-US" sz="4000" dirty="0" smtClean="0">
                <a:latin typeface="Microsoft JhengHei"/>
                <a:cs typeface="Microsoft JhengHei"/>
              </a:rPr>
              <a:t>练习题（红色标注为第</a:t>
            </a:r>
            <a:r>
              <a:rPr lang="en-US" altLang="zh-CN" dirty="0">
                <a:latin typeface="Microsoft JhengHei"/>
                <a:cs typeface="Microsoft JhengHei"/>
              </a:rPr>
              <a:t>7</a:t>
            </a:r>
            <a:r>
              <a:rPr lang="zh-CN" altLang="en-US" sz="4000" dirty="0" smtClean="0">
                <a:latin typeface="Microsoft JhengHei"/>
                <a:cs typeface="Microsoft JhengHei"/>
              </a:rPr>
              <a:t>次作业题）</a:t>
            </a:r>
            <a:endParaRPr sz="4000" dirty="0">
              <a:latin typeface="Microsoft JhengHei"/>
              <a:cs typeface="Microsoft JhengHei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6056" y="1219200"/>
            <a:ext cx="8496944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8"/>
            </a:pPr>
            <a:r>
              <a:rPr lang="zh-CN" altLang="en-US" dirty="0" smtClean="0">
                <a:solidFill>
                  <a:srgbClr val="C00000"/>
                </a:solidFill>
              </a:rPr>
              <a:t>用随机函数生成一个二维数组，按如下要求编程实现：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</a:rPr>
              <a:t>）输出矩阵两个对角线上的数；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rgbClr val="C00000"/>
                </a:solidFill>
              </a:rPr>
              <a:t>2</a:t>
            </a:r>
            <a:r>
              <a:rPr lang="zh-CN" altLang="en-US" dirty="0" smtClean="0">
                <a:solidFill>
                  <a:srgbClr val="C00000"/>
                </a:solidFill>
              </a:rPr>
              <a:t>）分别输出</a:t>
            </a:r>
            <a:r>
              <a:rPr lang="zh-CN" altLang="en-US" dirty="0">
                <a:solidFill>
                  <a:srgbClr val="C00000"/>
                </a:solidFill>
              </a:rPr>
              <a:t>各</a:t>
            </a:r>
            <a:r>
              <a:rPr lang="zh-CN" altLang="en-US" dirty="0" smtClean="0">
                <a:solidFill>
                  <a:srgbClr val="C00000"/>
                </a:solidFill>
              </a:rPr>
              <a:t>行和各</a:t>
            </a:r>
            <a:r>
              <a:rPr lang="zh-CN" altLang="en-US" smtClean="0">
                <a:solidFill>
                  <a:srgbClr val="C00000"/>
                </a:solidFill>
              </a:rPr>
              <a:t>列的和；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rgbClr val="C00000"/>
                </a:solidFill>
              </a:rPr>
              <a:t>3</a:t>
            </a:r>
            <a:r>
              <a:rPr lang="zh-CN" altLang="en-US" dirty="0" smtClean="0">
                <a:solidFill>
                  <a:srgbClr val="C00000"/>
                </a:solidFill>
              </a:rPr>
              <a:t>）交换第一行和第三行的位置；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rgbClr val="C00000"/>
                </a:solidFill>
              </a:rPr>
              <a:t>4</a:t>
            </a:r>
            <a:r>
              <a:rPr lang="zh-CN" altLang="en-US" dirty="0" smtClean="0">
                <a:solidFill>
                  <a:srgbClr val="C00000"/>
                </a:solidFill>
              </a:rPr>
              <a:t>）交换第二列和第四列的位置；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rgbClr val="C00000"/>
                </a:solidFill>
              </a:rPr>
              <a:t>5</a:t>
            </a:r>
            <a:r>
              <a:rPr lang="zh-CN" altLang="en-US" dirty="0" smtClean="0">
                <a:solidFill>
                  <a:srgbClr val="C00000"/>
                </a:solidFill>
              </a:rPr>
              <a:t>）输出处理后的数组。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8"/>
            </a:pPr>
            <a:r>
              <a:rPr lang="zh-CN" altLang="en-US" dirty="0" smtClean="0">
                <a:solidFill>
                  <a:srgbClr val="C00000"/>
                </a:solidFill>
              </a:rPr>
              <a:t>求</a:t>
            </a:r>
            <a:r>
              <a:rPr lang="zh-CN" altLang="en-US" dirty="0">
                <a:solidFill>
                  <a:srgbClr val="C00000"/>
                </a:solidFill>
              </a:rPr>
              <a:t>一个</a:t>
            </a:r>
            <a:r>
              <a:rPr lang="en-US" altLang="zh-CN" dirty="0">
                <a:solidFill>
                  <a:srgbClr val="C00000"/>
                </a:solidFill>
              </a:rPr>
              <a:t>5×5</a:t>
            </a:r>
            <a:r>
              <a:rPr lang="zh-CN" altLang="en-US" dirty="0">
                <a:solidFill>
                  <a:srgbClr val="C00000"/>
                </a:solidFill>
              </a:rPr>
              <a:t>矩阵中的马鞍数，输出它的位置。马鞍数是指在行上最小但在列上最大的数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8"/>
            </a:pPr>
            <a:r>
              <a:rPr lang="zh-CN" altLang="en-US" dirty="0" smtClean="0"/>
              <a:t>输入一个整数（任意位数），倒序输出。</a:t>
            </a:r>
            <a:endParaRPr lang="en-US" altLang="zh-CN" dirty="0" smtClean="0"/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8"/>
            </a:pPr>
            <a:r>
              <a:rPr lang="zh-CN" altLang="en-US" dirty="0" smtClean="0">
                <a:solidFill>
                  <a:srgbClr val="C00000"/>
                </a:solidFill>
              </a:rPr>
              <a:t>删除一个字符串中所</a:t>
            </a:r>
            <a:r>
              <a:rPr lang="zh-CN" altLang="en-US" dirty="0">
                <a:solidFill>
                  <a:srgbClr val="C00000"/>
                </a:solidFill>
              </a:rPr>
              <a:t>指</a:t>
            </a:r>
            <a:r>
              <a:rPr lang="zh-CN" altLang="en-US" dirty="0" smtClean="0">
                <a:solidFill>
                  <a:srgbClr val="C00000"/>
                </a:solidFill>
              </a:rPr>
              <a:t>定的所有的某个字符。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8"/>
            </a:pPr>
            <a:r>
              <a:rPr lang="zh-CN" altLang="en-US" dirty="0" smtClean="0"/>
              <a:t>把一个字符串</a:t>
            </a:r>
            <a:r>
              <a:rPr lang="en-US" altLang="zh-CN" dirty="0" smtClean="0"/>
              <a:t>s</a:t>
            </a:r>
            <a:r>
              <a:rPr lang="zh-CN" altLang="en-US" dirty="0" smtClean="0"/>
              <a:t>拷贝到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中，并把倒序的字符串</a:t>
            </a:r>
            <a:r>
              <a:rPr lang="en-US" altLang="zh-CN" dirty="0" smtClean="0"/>
              <a:t>s</a:t>
            </a:r>
            <a:r>
              <a:rPr lang="zh-CN" altLang="en-US" dirty="0" smtClean="0"/>
              <a:t>接到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的后面。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13750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zh-CN" altLang="en-US" dirty="0">
                <a:ea typeface="宋体" panose="02010600030101010101" pitchFamily="2" charset="-122"/>
              </a:rPr>
              <a:t>练习题</a:t>
            </a:r>
            <a:endParaRPr lang="zh-CN" dirty="0" smtClean="0">
              <a:ea typeface="宋体" panose="02010600030101010101" pitchFamily="2" charset="-122"/>
            </a:endParaRP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228600" y="990600"/>
            <a:ext cx="601789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第三步：求每门课程的平均分（共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名学生）。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7159" y="1752600"/>
            <a:ext cx="8839200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f_r = open(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‘scores.txt’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‘r’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宋体" panose="02010600030101010101" pitchFamily="2" charset="-122"/>
              </a:rPr>
              <a:t>#</a:t>
            </a:r>
            <a:r>
              <a:rPr lang="zh-CN" altLang="en-US" sz="1600" dirty="0">
                <a:solidFill>
                  <a:srgbClr val="C00000"/>
                </a:solidFill>
                <a:latin typeface="宋体" panose="02010600030101010101" pitchFamily="2" charset="-122"/>
              </a:rPr>
              <a:t>打开文件，读入文件</a:t>
            </a:r>
            <a:r>
              <a:rPr lang="zh-CN" altLang="en-US" sz="16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数据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caption = f_r.readline()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宋体" panose="02010600030101010101" pitchFamily="2" charset="-122"/>
              </a:rPr>
              <a:t>#</a:t>
            </a:r>
            <a:r>
              <a:rPr lang="zh-CN" altLang="en-US" sz="1600" dirty="0">
                <a:solidFill>
                  <a:srgbClr val="C00000"/>
                </a:solidFill>
                <a:latin typeface="宋体" panose="02010600030101010101" pitchFamily="2" charset="-122"/>
              </a:rPr>
              <a:t>文件第一行是说明性的文字，单独读取</a:t>
            </a:r>
            <a:r>
              <a:rPr lang="en-US" altLang="zh-CN" sz="1600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lines = f_r.readlines()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</a:t>
            </a:r>
            <a:r>
              <a:rPr lang="en-US" altLang="zh-CN" sz="16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#</a:t>
            </a:r>
            <a:r>
              <a:rPr lang="zh-CN" altLang="en-US" sz="1600" dirty="0">
                <a:solidFill>
                  <a:srgbClr val="C00000"/>
                </a:solidFill>
                <a:latin typeface="宋体" panose="02010600030101010101" pitchFamily="2" charset="-122"/>
              </a:rPr>
              <a:t>读取从第二行开始的所有内容，存为列表形式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print(lines)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         </a:t>
            </a:r>
            <a:r>
              <a:rPr lang="en-US" altLang="zh-CN" sz="16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#</a:t>
            </a:r>
            <a:r>
              <a:rPr lang="zh-CN" altLang="en-US" sz="16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查看所读入的数据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caption = caption.split()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#</a:t>
            </a:r>
            <a:r>
              <a:rPr lang="zh-CN" altLang="en-US" sz="15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将说明性文字，如学生姓名及课程分开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caption = caption[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:]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  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#</a:t>
            </a:r>
            <a:r>
              <a:rPr lang="zh-CN" altLang="en-US" sz="15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只保留课程名称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print(caption)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         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#</a:t>
            </a:r>
            <a:r>
              <a:rPr kumimoji="0" lang="zh-CN" altLang="en-US" sz="15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查看课程名称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dic_course = {}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       </a:t>
            </a:r>
            <a:r>
              <a:rPr lang="en-US" altLang="zh-CN" sz="16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#</a:t>
            </a:r>
            <a:r>
              <a:rPr lang="zh-CN" altLang="en-US" sz="1600" dirty="0">
                <a:solidFill>
                  <a:srgbClr val="C00000"/>
                </a:solidFill>
                <a:latin typeface="宋体" panose="02010600030101010101" pitchFamily="2" charset="-122"/>
              </a:rPr>
              <a:t>新建字典，用于</a:t>
            </a:r>
            <a:r>
              <a:rPr lang="zh-CN" altLang="en-US" sz="16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存放课程的</a:t>
            </a:r>
            <a:r>
              <a:rPr lang="zh-CN" altLang="en-US" sz="1600" dirty="0">
                <a:solidFill>
                  <a:srgbClr val="C00000"/>
                </a:solidFill>
                <a:latin typeface="宋体" panose="02010600030101010101" pitchFamily="2" charset="-122"/>
              </a:rPr>
              <a:t>平均</a:t>
            </a:r>
            <a:r>
              <a:rPr lang="zh-CN" altLang="en-US" sz="16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分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for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line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in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lines: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    </a:t>
            </a:r>
            <a:r>
              <a:rPr lang="en-US" altLang="zh-CN" sz="16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#</a:t>
            </a:r>
            <a:r>
              <a:rPr lang="zh-CN" altLang="en-US" sz="1600" dirty="0">
                <a:solidFill>
                  <a:srgbClr val="C00000"/>
                </a:solidFill>
                <a:latin typeface="宋体" panose="02010600030101010101" pitchFamily="2" charset="-122"/>
              </a:rPr>
              <a:t>对列表</a:t>
            </a:r>
            <a:r>
              <a:rPr lang="en-US" altLang="zh-CN" sz="1600" dirty="0">
                <a:solidFill>
                  <a:srgbClr val="C00000"/>
                </a:solidFill>
                <a:latin typeface="宋体" panose="02010600030101010101" pitchFamily="2" charset="-122"/>
              </a:rPr>
              <a:t>lines</a:t>
            </a:r>
            <a:r>
              <a:rPr lang="zh-CN" altLang="en-US" sz="1600" dirty="0">
                <a:solidFill>
                  <a:srgbClr val="C00000"/>
                </a:solidFill>
                <a:latin typeface="宋体" panose="02010600030101010101" pitchFamily="2" charset="-122"/>
              </a:rPr>
              <a:t>中的每个元素进行处理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line = line.split()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#</a:t>
            </a:r>
            <a:r>
              <a:rPr kumimoji="0" lang="zh-CN" altLang="en-US" sz="15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对每行元素进行切分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line = line[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:]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   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#</a:t>
            </a:r>
            <a:r>
              <a:rPr kumimoji="0" lang="zh-CN" altLang="en-US" sz="15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保留成绩部分，去掉学生姓名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for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i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in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range(len(line)):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#</a:t>
            </a:r>
            <a:r>
              <a:rPr kumimoji="0" lang="zh-CN" altLang="en-US" sz="15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每行元素含有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5</a:t>
            </a:r>
            <a:r>
              <a:rPr kumimoji="0" lang="zh-CN" altLang="en-US" sz="15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门课程的成绩，对每个成绩进行处理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    course = caption[i]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 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#</a:t>
            </a:r>
            <a:r>
              <a:rPr lang="zh-CN" altLang="en-US" sz="15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课程名称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    print(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‘course=’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,course)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    dic_course[course] = dic_course.get(course,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 +float(line[i])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# </a:t>
            </a:r>
            <a:r>
              <a:rPr kumimoji="0" lang="zh-CN" altLang="en-US" sz="13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将每门课程成绩添加到字典中，每一行数据读入，就将本课程的成绩进行求和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    print(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‘dic_course = ’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,dic_course.items())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#</a:t>
            </a:r>
            <a:r>
              <a:rPr kumimoji="0" lang="zh-CN" altLang="en-US" sz="15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可随时查看存放课程成绩的情况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for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k,v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in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dic_course.items():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#</a:t>
            </a:r>
            <a:r>
              <a:rPr lang="zh-CN" altLang="en-US" sz="15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所有课程成绩求和完毕，进行平均分计算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dic_course[k] = v/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10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print(dic_course)</a:t>
            </a:r>
            <a:endParaRPr kumimoji="0" lang="zh-CN" altLang="zh-CN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228600"/>
            <a:ext cx="2839654" cy="1752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2514600"/>
            <a:ext cx="3722908" cy="304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2057400"/>
            <a:ext cx="3864083" cy="228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2800" y="4876800"/>
            <a:ext cx="5638800" cy="127553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715000" y="6248400"/>
            <a:ext cx="30774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test_homework_11.py</a:t>
            </a:r>
          </a:p>
        </p:txBody>
      </p:sp>
    </p:spTree>
    <p:extLst>
      <p:ext uri="{BB962C8B-B14F-4D97-AF65-F5344CB8AC3E}">
        <p14:creationId xmlns:p14="http://schemas.microsoft.com/office/powerpoint/2010/main" val="8406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zh-CN" altLang="en-US" dirty="0">
                <a:ea typeface="宋体" panose="02010600030101010101" pitchFamily="2" charset="-122"/>
              </a:rPr>
              <a:t>练习题</a:t>
            </a:r>
            <a:endParaRPr lang="zh-CN" dirty="0" smtClean="0">
              <a:ea typeface="宋体" panose="02010600030101010101" pitchFamily="2" charset="-122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228600" y="990600"/>
            <a:ext cx="83058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第四步：求最高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分所对应的学生和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课程。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7200" y="1600200"/>
            <a:ext cx="3429000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mav_value 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0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for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k,v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in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dic_course.items():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if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mav_value &lt; v: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    mav_value = v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    idx_course = k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print(idx_course)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右大括号 5"/>
          <p:cNvSpPr/>
          <p:nvPr/>
        </p:nvSpPr>
        <p:spPr bwMode="auto">
          <a:xfrm>
            <a:off x="1828800" y="609600"/>
            <a:ext cx="155448" cy="914400"/>
          </a:xfrm>
          <a:prstGeom prst="rightBrace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1196975" marR="0" indent="-282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876800" y="1600200"/>
            <a:ext cx="3048000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mav_value 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0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for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k,v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in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dic_stu.items():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if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mav_value &lt; v: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    mav_value = v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    idx_stu = k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print(idx_stu)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4191000"/>
            <a:ext cx="3423997" cy="2362200"/>
          </a:xfrm>
          <a:prstGeom prst="rect">
            <a:avLst/>
          </a:prstGeom>
        </p:spPr>
      </p:pic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62000" y="4191000"/>
            <a:ext cx="2286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调用函数方式：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15000" y="6248400"/>
            <a:ext cx="30774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test_homework_11.py</a:t>
            </a:r>
          </a:p>
        </p:txBody>
      </p:sp>
    </p:spTree>
    <p:extLst>
      <p:ext uri="{BB962C8B-B14F-4D97-AF65-F5344CB8AC3E}">
        <p14:creationId xmlns:p14="http://schemas.microsoft.com/office/powerpoint/2010/main" val="186516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zh-CN" altLang="en-US" dirty="0">
                <a:ea typeface="宋体" panose="02010600030101010101" pitchFamily="2" charset="-122"/>
              </a:rPr>
              <a:t>练习题</a:t>
            </a:r>
            <a:endParaRPr lang="zh-CN" dirty="0" smtClean="0">
              <a:ea typeface="宋体" panose="02010600030101010101" pitchFamily="2" charset="-122"/>
            </a:endParaRP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228600" y="990600"/>
            <a:ext cx="8305800" cy="48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第五步：求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出平均分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方差（学生和课程）。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447800"/>
            <a:ext cx="5971824" cy="1219200"/>
          </a:xfrm>
          <a:prstGeom prst="rect">
            <a:avLst/>
          </a:prstGeom>
        </p:spPr>
      </p:pic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52400" y="2590800"/>
            <a:ext cx="2286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调用函数方式：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828800"/>
            <a:ext cx="3604437" cy="2286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4267200"/>
            <a:ext cx="3352800" cy="23063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3200400"/>
            <a:ext cx="3951514" cy="23622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85800" y="6248400"/>
            <a:ext cx="30774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test_homework_11.py</a:t>
            </a:r>
          </a:p>
        </p:txBody>
      </p:sp>
    </p:spTree>
    <p:extLst>
      <p:ext uri="{BB962C8B-B14F-4D97-AF65-F5344CB8AC3E}">
        <p14:creationId xmlns:p14="http://schemas.microsoft.com/office/powerpoint/2010/main" val="136271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zh-CN" altLang="en-US" dirty="0">
                <a:ea typeface="宋体" panose="02010600030101010101" pitchFamily="2" charset="-122"/>
              </a:rPr>
              <a:t>练习题</a:t>
            </a:r>
            <a:endParaRPr lang="zh-CN" dirty="0" smtClean="0">
              <a:ea typeface="宋体" panose="02010600030101010101" pitchFamily="2" charset="-122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228600" y="990600"/>
            <a:ext cx="83058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第六步：将计算结果存放于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result.txt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143000"/>
            <a:ext cx="1828800" cy="28313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810000"/>
            <a:ext cx="6731508" cy="1066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5181600"/>
            <a:ext cx="5742857" cy="8952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600200"/>
            <a:ext cx="5762624" cy="16764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791200" y="6172200"/>
            <a:ext cx="30774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test_homework_11.py</a:t>
            </a:r>
          </a:p>
        </p:txBody>
      </p:sp>
    </p:spTree>
    <p:extLst>
      <p:ext uri="{BB962C8B-B14F-4D97-AF65-F5344CB8AC3E}">
        <p14:creationId xmlns:p14="http://schemas.microsoft.com/office/powerpoint/2010/main" val="380459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zh-CN" altLang="en-US" dirty="0" smtClean="0">
                <a:ea typeface="宋体" panose="02010600030101010101" pitchFamily="2" charset="-122"/>
              </a:rPr>
              <a:t>练习题</a:t>
            </a:r>
            <a:r>
              <a:rPr lang="en-US" altLang="zh-CN" dirty="0" smtClean="0">
                <a:ea typeface="宋体" panose="02010600030101010101" pitchFamily="2" charset="-122"/>
              </a:rPr>
              <a:t>-CSV</a:t>
            </a:r>
            <a:r>
              <a:rPr lang="zh-CN" altLang="en-US" dirty="0" smtClean="0">
                <a:ea typeface="宋体" panose="02010600030101010101" pitchFamily="2" charset="-122"/>
              </a:rPr>
              <a:t>格式</a:t>
            </a:r>
            <a:endParaRPr lang="zh-CN" dirty="0" smtClean="0">
              <a:ea typeface="宋体" panose="02010600030101010101" pitchFamily="2" charset="-122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152400" y="990600"/>
            <a:ext cx="83058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第一步：随机生成数据。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2400" y="1600200"/>
            <a:ext cx="8839200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csv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random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caption =[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'name'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'python'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'English'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'math'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'pyhsics'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'introduction'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]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names = [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'Jack'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'John'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'Lucy'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'Lily'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'Albert'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'Adam'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'Andy'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'Bill'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'David'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'Edward'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]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out = open(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'scores2.csv'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'w'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,newline=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#newline:避免出现空行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csv_write = csv.writer(out,dialect=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'excel'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#dialect定义文件的类型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csv_write.writerow(caption)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#先写入columns_name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lst = []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for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i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in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range(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10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tem = []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tem.append(names[i])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for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j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in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range(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5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    tem.append(random.randint(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60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99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lst.append(tem)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print(lst)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csv_write.writerows(lst)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#写入多行用writerows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04800" y="3124200"/>
            <a:ext cx="4495800" cy="914400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1196975" marR="0" indent="-282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228600" y="6019800"/>
            <a:ext cx="2667000" cy="304800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1196975" marR="0" indent="-282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191000"/>
            <a:ext cx="4170219" cy="21336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181600" y="1066800"/>
            <a:ext cx="36367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test_homework_11_csv.py</a:t>
            </a:r>
          </a:p>
        </p:txBody>
      </p:sp>
    </p:spTree>
    <p:extLst>
      <p:ext uri="{BB962C8B-B14F-4D97-AF65-F5344CB8AC3E}">
        <p14:creationId xmlns:p14="http://schemas.microsoft.com/office/powerpoint/2010/main" val="100485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zh-CN" altLang="en-US" dirty="0" smtClean="0">
                <a:ea typeface="宋体" panose="02010600030101010101" pitchFamily="2" charset="-122"/>
              </a:rPr>
              <a:t>练习题</a:t>
            </a:r>
            <a:r>
              <a:rPr lang="en-US" altLang="zh-CN" dirty="0" smtClean="0">
                <a:ea typeface="宋体" panose="02010600030101010101" pitchFamily="2" charset="-122"/>
              </a:rPr>
              <a:t>-CSV</a:t>
            </a:r>
            <a:r>
              <a:rPr lang="zh-CN" altLang="en-US" dirty="0" smtClean="0">
                <a:ea typeface="宋体" panose="02010600030101010101" pitchFamily="2" charset="-122"/>
              </a:rPr>
              <a:t>格式</a:t>
            </a:r>
            <a:endParaRPr lang="zh-CN" dirty="0" smtClean="0">
              <a:ea typeface="宋体" panose="02010600030101010101" pitchFamily="2" charset="-122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152400" y="990600"/>
            <a:ext cx="83058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第二步：计算每位学生平均分。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1000" y="1676400"/>
            <a:ext cx="7924800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from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itertools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import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islice </a:t>
            </a:r>
            <a: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#每次读取判断是否第一行</a:t>
            </a:r>
            <a:endParaRPr kumimoji="0" lang="en-US" altLang="zh-CN" sz="1800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csv_file = csv.reader(open(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'scores2.csv'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'r'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dic_stu = {}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for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row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in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islice(csv_file,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None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):   </a:t>
            </a:r>
            <a: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#设置让其默认第一行为空</a:t>
            </a:r>
            <a:b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name = row[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0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]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row = row[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:]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print(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'name='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,name)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print(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'row='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,row)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float_score = [float(item)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for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item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in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row]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avg = sum(float_score) / len(row)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dic_stu[name] = avg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print(dic_stu)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381000" y="2819400"/>
            <a:ext cx="4114800" cy="304800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1196975" marR="0" indent="-282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457200" y="2286000"/>
            <a:ext cx="5410200" cy="304800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1196975" marR="0" indent="-282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4572000"/>
            <a:ext cx="4170219" cy="21336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38200" y="6172200"/>
            <a:ext cx="36367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test_homework_11_csv.py</a:t>
            </a:r>
          </a:p>
        </p:txBody>
      </p:sp>
    </p:spTree>
    <p:extLst>
      <p:ext uri="{BB962C8B-B14F-4D97-AF65-F5344CB8AC3E}">
        <p14:creationId xmlns:p14="http://schemas.microsoft.com/office/powerpoint/2010/main" val="293780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8">
      <a:dk1>
        <a:srgbClr val="000000"/>
      </a:dk1>
      <a:lt1>
        <a:srgbClr val="FFFFFF"/>
      </a:lt1>
      <a:dk2>
        <a:srgbClr val="800080"/>
      </a:dk2>
      <a:lt2>
        <a:srgbClr val="1C1C1C"/>
      </a:lt2>
      <a:accent1>
        <a:srgbClr val="777777"/>
      </a:accent1>
      <a:accent2>
        <a:srgbClr val="FFCF01"/>
      </a:accent2>
      <a:accent3>
        <a:srgbClr val="FFFFFF"/>
      </a:accent3>
      <a:accent4>
        <a:srgbClr val="000000"/>
      </a:accent4>
      <a:accent5>
        <a:srgbClr val="BDBDBD"/>
      </a:accent5>
      <a:accent6>
        <a:srgbClr val="E7BB01"/>
      </a:accent6>
      <a:hlink>
        <a:srgbClr val="800080"/>
      </a:hlink>
      <a:folHlink>
        <a:srgbClr val="800080"/>
      </a:folHlink>
    </a:clrScheme>
    <a:fontScheme name="Blends">
      <a:majorFont>
        <a:latin typeface="Verdana"/>
        <a:ea typeface=""/>
        <a:cs typeface="Times New Roman"/>
      </a:majorFont>
      <a:minorFont>
        <a:latin typeface="Verdan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anose="05000000000000000000" pitchFamily="2" charset="2"/>
          <a:buChar char="n"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anose="05000000000000000000" pitchFamily="2" charset="2"/>
          <a:buChar char="n"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800080"/>
        </a:dk2>
        <a:lt2>
          <a:srgbClr val="1C1C1C"/>
        </a:lt2>
        <a:accent1>
          <a:srgbClr val="777777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E7BB01"/>
        </a:accent6>
        <a:hlink>
          <a:srgbClr val="800080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C:\Programs\MsOffice\Templates\Presentation Designs\Straight Edge.pot</Template>
  <TotalTime>5099</TotalTime>
  <Words>1783</Words>
  <Application>Microsoft Office PowerPoint</Application>
  <PresentationFormat>全屏显示(4:3)</PresentationFormat>
  <Paragraphs>177</Paragraphs>
  <Slides>34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Adobe 黑体 Std R</vt:lpstr>
      <vt:lpstr>Microsoft JhengHei</vt:lpstr>
      <vt:lpstr>黑体</vt:lpstr>
      <vt:lpstr>宋体</vt:lpstr>
      <vt:lpstr>Arial</vt:lpstr>
      <vt:lpstr>Tahoma</vt:lpstr>
      <vt:lpstr>Times New Roman</vt:lpstr>
      <vt:lpstr>Verdana</vt:lpstr>
      <vt:lpstr>Wingdings</vt:lpstr>
      <vt:lpstr>Blends</vt:lpstr>
      <vt:lpstr>第8讲  网络爬虫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网络爬虫</vt:lpstr>
      <vt:lpstr>第8讲（1）requests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第8讲（2）beatifulsoup4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End</vt:lpstr>
      <vt:lpstr>练习题（红色标注为第7次作业题）</vt:lpstr>
      <vt:lpstr>练习题（红色标注为第7次作业题）</vt:lpstr>
    </vt:vector>
  </TitlesOfParts>
  <Company>University of Washington, CS 4 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with Python</dc:title>
  <dc:creator>Marty Stepp</dc:creator>
  <cp:lastModifiedBy>admin</cp:lastModifiedBy>
  <cp:revision>2521</cp:revision>
  <cp:lastPrinted>2009-04-22T19:24:00Z</cp:lastPrinted>
  <dcterms:created xsi:type="dcterms:W3CDTF">2009-04-22T19:24:00Z</dcterms:created>
  <dcterms:modified xsi:type="dcterms:W3CDTF">2018-11-28T06:44:15Z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