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256" r:id="rId2"/>
    <p:sldId id="1207" r:id="rId3"/>
    <p:sldId id="1230" r:id="rId4"/>
    <p:sldId id="1231" r:id="rId5"/>
    <p:sldId id="1232" r:id="rId6"/>
    <p:sldId id="1233" r:id="rId7"/>
    <p:sldId id="1236" r:id="rId8"/>
    <p:sldId id="1206" r:id="rId9"/>
    <p:sldId id="1196" r:id="rId10"/>
    <p:sldId id="1197" r:id="rId11"/>
    <p:sldId id="1198" r:id="rId12"/>
    <p:sldId id="1237" r:id="rId13"/>
    <p:sldId id="1228" r:id="rId14"/>
    <p:sldId id="1199" r:id="rId15"/>
    <p:sldId id="1235" r:id="rId16"/>
    <p:sldId id="1212" r:id="rId17"/>
    <p:sldId id="1214" r:id="rId18"/>
    <p:sldId id="1215" r:id="rId19"/>
    <p:sldId id="1216" r:id="rId20"/>
    <p:sldId id="1217" r:id="rId21"/>
    <p:sldId id="1218" r:id="rId22"/>
    <p:sldId id="1219" r:id="rId23"/>
    <p:sldId id="1220" r:id="rId24"/>
    <p:sldId id="1221" r:id="rId25"/>
    <p:sldId id="1222" r:id="rId26"/>
    <p:sldId id="1223" r:id="rId27"/>
    <p:sldId id="1224" r:id="rId28"/>
    <p:sldId id="1225" r:id="rId29"/>
    <p:sldId id="1226" r:id="rId30"/>
    <p:sldId id="1229" r:id="rId31"/>
    <p:sldId id="1227" r:id="rId32"/>
    <p:sldId id="1019" r:id="rId33"/>
    <p:sldId id="1184" r:id="rId34"/>
    <p:sldId id="1185" r:id="rId35"/>
    <p:sldId id="981" r:id="rId36"/>
    <p:sldId id="1157" r:id="rId37"/>
    <p:sldId id="1175" r:id="rId38"/>
    <p:sldId id="1180" r:id="rId39"/>
    <p:sldId id="1162" r:id="rId40"/>
    <p:sldId id="1163" r:id="rId41"/>
    <p:sldId id="1164" r:id="rId42"/>
    <p:sldId id="1165" r:id="rId43"/>
    <p:sldId id="1181" r:id="rId44"/>
    <p:sldId id="1167" r:id="rId45"/>
    <p:sldId id="1168" r:id="rId46"/>
    <p:sldId id="1169" r:id="rId47"/>
    <p:sldId id="1173" r:id="rId48"/>
    <p:sldId id="1174" r:id="rId49"/>
    <p:sldId id="1182" r:id="rId50"/>
    <p:sldId id="1176" r:id="rId51"/>
    <p:sldId id="1177" r:id="rId52"/>
    <p:sldId id="1178" r:id="rId53"/>
    <p:sldId id="1083" r:id="rId54"/>
    <p:sldId id="1192" r:id="rId55"/>
    <p:sldId id="1193" r:id="rId56"/>
    <p:sldId id="1194" r:id="rId5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06">
          <p15:clr>
            <a:srgbClr val="A4A3A4"/>
          </p15:clr>
        </p15:guide>
        <p15:guide id="2" pos="2884">
          <p15:clr>
            <a:srgbClr val="A4A3A4"/>
          </p15:clr>
        </p15:guide>
      </p15:sldGuideLst>
    </p:ext>
    <p:ext uri="{2D200454-40CA-4A62-9FC3-DE9A4176ACB9}">
      <p15:notesGuideLst xmlns:p15="http://schemas.microsoft.com/office/powerpoint/2012/main">
        <p15:guide id="1" orient="horz" pos="2674">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99"/>
    <a:srgbClr val="008080"/>
    <a:srgbClr val="006600"/>
    <a:srgbClr val="800000"/>
    <a:srgbClr val="808080"/>
    <a:srgbClr val="404040"/>
    <a:srgbClr val="0033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985" autoAdjust="0"/>
  </p:normalViewPr>
  <p:slideViewPr>
    <p:cSldViewPr>
      <p:cViewPr varScale="1">
        <p:scale>
          <a:sx n="82" d="100"/>
          <a:sy n="82" d="100"/>
        </p:scale>
        <p:origin x="1242" y="78"/>
      </p:cViewPr>
      <p:guideLst>
        <p:guide orient="horz" pos="2006"/>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48"/>
    </p:cViewPr>
  </p:sorterViewPr>
  <p:notesViewPr>
    <p:cSldViewPr>
      <p:cViewPr varScale="1">
        <p:scale>
          <a:sx n="63" d="100"/>
          <a:sy n="63" d="100"/>
        </p:scale>
        <p:origin x="-1915" y="-77"/>
      </p:cViewPr>
      <p:guideLst>
        <p:guide orient="horz" pos="2674"/>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hi</a:t>
            </a:r>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endParaRPr lang="en-US" altLang="zh-CN"/>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bye</a:t>
            </a: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fld id="{BB02C78E-0274-4A0C-A294-91A0C535B0FB}" type="slidenum">
              <a:rPr lang="en-US" altLang="zh-CN"/>
              <a:t>‹#›</a:t>
            </a:fld>
            <a:endParaRPr lang="en-US" altLang="zh-CN"/>
          </a:p>
        </p:txBody>
      </p:sp>
    </p:spTree>
    <p:extLst>
      <p:ext uri="{BB962C8B-B14F-4D97-AF65-F5344CB8AC3E}">
        <p14:creationId xmlns:p14="http://schemas.microsoft.com/office/powerpoint/2010/main" val="845755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hi</a:t>
            </a:r>
          </a:p>
        </p:txBody>
      </p:sp>
      <p:sp>
        <p:nvSpPr>
          <p:cNvPr id="153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bye</a:t>
            </a: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fld id="{58330039-C041-4DDA-AFD0-1C663E1F2AAA}" type="slidenum">
              <a:rPr lang="en-US" altLang="zh-CN"/>
              <a:t>‹#›</a:t>
            </a:fld>
            <a:endParaRPr lang="en-US" altLang="zh-CN"/>
          </a:p>
        </p:txBody>
      </p:sp>
    </p:spTree>
    <p:extLst>
      <p:ext uri="{BB962C8B-B14F-4D97-AF65-F5344CB8AC3E}">
        <p14:creationId xmlns:p14="http://schemas.microsoft.com/office/powerpoint/2010/main" val="7826737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lvl1pPr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1pPr>
            <a:lvl2pPr marL="742950" indent="-28575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3pPr>
            <a:lvl4pPr marL="16002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4pPr>
            <a:lvl5pPr marL="20574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defRPr/>
            </a:pPr>
            <a:fld id="{40413C7B-0EAF-487B-A984-5F7338AC4C83}" type="slidenum">
              <a:rPr lang="en-US" altLang="zh-CN" sz="1200" smtClean="0">
                <a:latin typeface="Times New Roman" panose="02020603050405020304" pitchFamily="18" charset="0"/>
              </a:rPr>
              <a:t>1</a:t>
            </a:fld>
            <a:endParaRPr lang="en-US" altLang="zh-CN" sz="1200"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10</a:t>
            </a:fld>
            <a:endParaRPr lang="en-US" altLang="zh-CN"/>
          </a:p>
        </p:txBody>
      </p:sp>
    </p:spTree>
    <p:extLst>
      <p:ext uri="{BB962C8B-B14F-4D97-AF65-F5344CB8AC3E}">
        <p14:creationId xmlns:p14="http://schemas.microsoft.com/office/powerpoint/2010/main" val="1217555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11</a:t>
            </a:fld>
            <a:endParaRPr lang="en-US" altLang="zh-CN"/>
          </a:p>
        </p:txBody>
      </p:sp>
    </p:spTree>
    <p:extLst>
      <p:ext uri="{BB962C8B-B14F-4D97-AF65-F5344CB8AC3E}">
        <p14:creationId xmlns:p14="http://schemas.microsoft.com/office/powerpoint/2010/main" val="199917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12</a:t>
            </a:fld>
            <a:endParaRPr lang="en-US" altLang="zh-CN"/>
          </a:p>
        </p:txBody>
      </p:sp>
    </p:spTree>
    <p:extLst>
      <p:ext uri="{BB962C8B-B14F-4D97-AF65-F5344CB8AC3E}">
        <p14:creationId xmlns:p14="http://schemas.microsoft.com/office/powerpoint/2010/main" val="2722509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13</a:t>
            </a:fld>
            <a:endParaRPr lang="en-US" altLang="zh-CN"/>
          </a:p>
        </p:txBody>
      </p:sp>
    </p:spTree>
    <p:extLst>
      <p:ext uri="{BB962C8B-B14F-4D97-AF65-F5344CB8AC3E}">
        <p14:creationId xmlns:p14="http://schemas.microsoft.com/office/powerpoint/2010/main" val="55542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14</a:t>
            </a:fld>
            <a:endParaRPr lang="en-US" altLang="zh-CN"/>
          </a:p>
        </p:txBody>
      </p:sp>
    </p:spTree>
    <p:extLst>
      <p:ext uri="{BB962C8B-B14F-4D97-AF65-F5344CB8AC3E}">
        <p14:creationId xmlns:p14="http://schemas.microsoft.com/office/powerpoint/2010/main" val="976010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15</a:t>
            </a:fld>
            <a:endParaRPr lang="en-US" altLang="zh-CN"/>
          </a:p>
        </p:txBody>
      </p:sp>
    </p:spTree>
    <p:extLst>
      <p:ext uri="{BB962C8B-B14F-4D97-AF65-F5344CB8AC3E}">
        <p14:creationId xmlns:p14="http://schemas.microsoft.com/office/powerpoint/2010/main" val="3208754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16</a:t>
            </a:fld>
            <a:endParaRPr lang="en-US" altLang="zh-CN"/>
          </a:p>
        </p:txBody>
      </p:sp>
    </p:spTree>
    <p:extLst>
      <p:ext uri="{BB962C8B-B14F-4D97-AF65-F5344CB8AC3E}">
        <p14:creationId xmlns:p14="http://schemas.microsoft.com/office/powerpoint/2010/main" val="2914073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Arial" panose="020B0604020202020204" pitchFamily="34" charset="0"/>
                <a:ea typeface="+mn-ea"/>
                <a:cs typeface="+mn-cs"/>
              </a:rPr>
              <a:t>首先定义函数</a:t>
            </a:r>
            <a:r>
              <a:rPr kumimoji="1" lang="en-US" altLang="zh-CN" sz="1200" b="0" i="0" kern="1200" dirty="0" err="1" smtClean="0">
                <a:solidFill>
                  <a:schemeClr val="tx1"/>
                </a:solidFill>
                <a:effectLst/>
                <a:latin typeface="Arial" panose="020B0604020202020204" pitchFamily="34" charset="0"/>
                <a:ea typeface="+mn-ea"/>
                <a:cs typeface="+mn-cs"/>
              </a:rPr>
              <a:t>hanoti</a:t>
            </a:r>
            <a:r>
              <a:rPr kumimoji="1" lang="en-US" altLang="zh-CN" sz="1200" b="0" i="0" kern="1200" dirty="0" smtClean="0">
                <a:solidFill>
                  <a:schemeClr val="tx1"/>
                </a:solidFill>
                <a:effectLst/>
                <a:latin typeface="Arial" panose="020B0604020202020204" pitchFamily="34" charset="0"/>
                <a:ea typeface="+mn-ea"/>
                <a:cs typeface="+mn-cs"/>
              </a:rPr>
              <a:t>(n,x1,x2,x3),</a:t>
            </a:r>
            <a:r>
              <a:rPr kumimoji="1" lang="zh-CN" altLang="en-US" sz="1200" b="0" i="0" kern="1200" dirty="0" smtClean="0">
                <a:solidFill>
                  <a:schemeClr val="tx1"/>
                </a:solidFill>
                <a:effectLst/>
                <a:latin typeface="Arial" panose="020B0604020202020204" pitchFamily="34" charset="0"/>
                <a:ea typeface="+mn-ea"/>
                <a:cs typeface="+mn-cs"/>
              </a:rPr>
              <a:t>该函数作用是将</a:t>
            </a:r>
            <a:r>
              <a:rPr kumimoji="1" lang="en-US" altLang="zh-CN" sz="1200" b="0" i="0" kern="1200" dirty="0" smtClean="0">
                <a:solidFill>
                  <a:schemeClr val="tx1"/>
                </a:solidFill>
                <a:effectLst/>
                <a:latin typeface="Arial" panose="020B0604020202020204" pitchFamily="34" charset="0"/>
                <a:ea typeface="+mn-ea"/>
                <a:cs typeface="+mn-cs"/>
              </a:rPr>
              <a:t>n</a:t>
            </a:r>
            <a:r>
              <a:rPr kumimoji="1" lang="zh-CN" altLang="en-US" sz="1200" b="0" i="0" kern="1200" dirty="0" smtClean="0">
                <a:solidFill>
                  <a:schemeClr val="tx1"/>
                </a:solidFill>
                <a:effectLst/>
                <a:latin typeface="Arial" panose="020B0604020202020204" pitchFamily="34" charset="0"/>
                <a:ea typeface="+mn-ea"/>
                <a:cs typeface="+mn-cs"/>
              </a:rPr>
              <a:t>个圆盘从第一个参数（这里为</a:t>
            </a:r>
            <a:r>
              <a:rPr kumimoji="1" lang="en-US" altLang="zh-CN" sz="1200" b="0" i="0" kern="1200" dirty="0" smtClean="0">
                <a:solidFill>
                  <a:schemeClr val="tx1"/>
                </a:solidFill>
                <a:effectLst/>
                <a:latin typeface="Arial" panose="020B0604020202020204" pitchFamily="34" charset="0"/>
                <a:ea typeface="+mn-ea"/>
                <a:cs typeface="+mn-cs"/>
              </a:rPr>
              <a:t>x1</a:t>
            </a:r>
            <a:r>
              <a:rPr kumimoji="1" lang="zh-CN" altLang="en-US" sz="1200" b="0" i="0" kern="1200" dirty="0" smtClean="0">
                <a:solidFill>
                  <a:schemeClr val="tx1"/>
                </a:solidFill>
                <a:effectLst/>
                <a:latin typeface="Arial" panose="020B0604020202020204" pitchFamily="34" charset="0"/>
                <a:ea typeface="+mn-ea"/>
                <a:cs typeface="+mn-cs"/>
              </a:rPr>
              <a:t>）放到第三个参数（这里为</a:t>
            </a:r>
            <a:r>
              <a:rPr kumimoji="1" lang="en-US" altLang="zh-CN" sz="1200" b="0" i="0" kern="1200" dirty="0" smtClean="0">
                <a:solidFill>
                  <a:schemeClr val="tx1"/>
                </a:solidFill>
                <a:effectLst/>
                <a:latin typeface="Arial" panose="020B0604020202020204" pitchFamily="34" charset="0"/>
                <a:ea typeface="+mn-ea"/>
                <a:cs typeface="+mn-cs"/>
              </a:rPr>
              <a:t>x3</a:t>
            </a:r>
            <a:r>
              <a:rPr kumimoji="1" lang="zh-CN" altLang="en-US" sz="1200" b="0" i="0" kern="1200" dirty="0" smtClean="0">
                <a:solidFill>
                  <a:schemeClr val="tx1"/>
                </a:solidFill>
                <a:effectLst/>
                <a:latin typeface="Arial" panose="020B0604020202020204" pitchFamily="34" charset="0"/>
                <a:ea typeface="+mn-ea"/>
                <a:cs typeface="+mn-cs"/>
              </a:rPr>
              <a:t>）上，</a:t>
            </a:r>
          </a:p>
          <a:p>
            <a:r>
              <a:rPr kumimoji="1" lang="en-US" altLang="zh-CN" sz="1200" b="0" i="0" kern="1200" dirty="0" smtClean="0">
                <a:solidFill>
                  <a:schemeClr val="tx1"/>
                </a:solidFill>
                <a:effectLst/>
                <a:latin typeface="Arial" panose="020B0604020202020204" pitchFamily="34" charset="0"/>
                <a:ea typeface="+mn-ea"/>
                <a:cs typeface="+mn-cs"/>
              </a:rPr>
              <a:t>if</a:t>
            </a:r>
            <a:r>
              <a:rPr kumimoji="1" lang="zh-CN" altLang="en-US" sz="1200" b="0" i="0" kern="1200" dirty="0" smtClean="0">
                <a:solidFill>
                  <a:schemeClr val="tx1"/>
                </a:solidFill>
                <a:effectLst/>
                <a:latin typeface="Arial" panose="020B0604020202020204" pitchFamily="34" charset="0"/>
                <a:ea typeface="+mn-ea"/>
                <a:cs typeface="+mn-cs"/>
              </a:rPr>
              <a:t>判断是递归结束条件，意思为若只有一个圆盘，只需要将他从第一个参数（这里为</a:t>
            </a:r>
            <a:r>
              <a:rPr kumimoji="1" lang="en-US" altLang="zh-CN" sz="1200" b="0" i="0" kern="1200" dirty="0" smtClean="0">
                <a:solidFill>
                  <a:schemeClr val="tx1"/>
                </a:solidFill>
                <a:effectLst/>
                <a:latin typeface="Arial" panose="020B0604020202020204" pitchFamily="34" charset="0"/>
                <a:ea typeface="+mn-ea"/>
                <a:cs typeface="+mn-cs"/>
              </a:rPr>
              <a:t>x1</a:t>
            </a:r>
            <a:r>
              <a:rPr kumimoji="1" lang="zh-CN" altLang="en-US" sz="1200" b="0" i="0" kern="1200" dirty="0" smtClean="0">
                <a:solidFill>
                  <a:schemeClr val="tx1"/>
                </a:solidFill>
                <a:effectLst/>
                <a:latin typeface="Arial" panose="020B0604020202020204" pitchFamily="34" charset="0"/>
                <a:ea typeface="+mn-ea"/>
                <a:cs typeface="+mn-cs"/>
              </a:rPr>
              <a:t>）放到第三个参数（这里为</a:t>
            </a:r>
            <a:r>
              <a:rPr kumimoji="1" lang="en-US" altLang="zh-CN" sz="1200" b="0" i="0" kern="1200" dirty="0" smtClean="0">
                <a:solidFill>
                  <a:schemeClr val="tx1"/>
                </a:solidFill>
                <a:effectLst/>
                <a:latin typeface="Arial" panose="020B0604020202020204" pitchFamily="34" charset="0"/>
                <a:ea typeface="+mn-ea"/>
                <a:cs typeface="+mn-cs"/>
              </a:rPr>
              <a:t>x3</a:t>
            </a:r>
            <a:r>
              <a:rPr kumimoji="1" lang="zh-CN" altLang="en-US" sz="1200" b="0" i="0" kern="1200" dirty="0" smtClean="0">
                <a:solidFill>
                  <a:schemeClr val="tx1"/>
                </a:solidFill>
                <a:effectLst/>
                <a:latin typeface="Arial" panose="020B0604020202020204" pitchFamily="34" charset="0"/>
                <a:ea typeface="+mn-ea"/>
                <a:cs typeface="+mn-cs"/>
              </a:rPr>
              <a:t>）上即可，</a:t>
            </a:r>
          </a:p>
          <a:p>
            <a:r>
              <a:rPr kumimoji="1" lang="zh-CN" altLang="en-US" sz="1200" b="0" i="0" kern="1200" dirty="0" smtClean="0">
                <a:solidFill>
                  <a:schemeClr val="tx1"/>
                </a:solidFill>
                <a:effectLst/>
                <a:latin typeface="Arial" panose="020B0604020202020204" pitchFamily="34" charset="0"/>
                <a:ea typeface="+mn-ea"/>
                <a:cs typeface="+mn-cs"/>
              </a:rPr>
              <a:t>如果不满足递归结束条件，函数继续执行，</a:t>
            </a:r>
          </a:p>
          <a:p>
            <a:r>
              <a:rPr kumimoji="1" lang="en-US" altLang="zh-CN" sz="1200" b="0" i="0" kern="1200" dirty="0" err="1" smtClean="0">
                <a:solidFill>
                  <a:schemeClr val="tx1"/>
                </a:solidFill>
                <a:effectLst/>
                <a:latin typeface="Arial" panose="020B0604020202020204" pitchFamily="34" charset="0"/>
                <a:ea typeface="+mn-ea"/>
                <a:cs typeface="+mn-cs"/>
              </a:rPr>
              <a:t>hanoti</a:t>
            </a:r>
            <a:r>
              <a:rPr kumimoji="1" lang="en-US" altLang="zh-CN" sz="1200" b="0" i="0" kern="1200" dirty="0" smtClean="0">
                <a:solidFill>
                  <a:schemeClr val="tx1"/>
                </a:solidFill>
                <a:effectLst/>
                <a:latin typeface="Arial" panose="020B0604020202020204" pitchFamily="34" charset="0"/>
                <a:ea typeface="+mn-ea"/>
                <a:cs typeface="+mn-cs"/>
              </a:rPr>
              <a:t>(n-1,x1,x3,x2)</a:t>
            </a:r>
            <a:r>
              <a:rPr kumimoji="1" lang="zh-CN" altLang="en-US" sz="1200" b="0" i="0" kern="1200" dirty="0" smtClean="0">
                <a:solidFill>
                  <a:schemeClr val="tx1"/>
                </a:solidFill>
                <a:effectLst/>
                <a:latin typeface="Arial" panose="020B0604020202020204" pitchFamily="34" charset="0"/>
                <a:ea typeface="+mn-ea"/>
                <a:cs typeface="+mn-cs"/>
              </a:rPr>
              <a:t>语句就是执行第一步的过程，即将除最大圆盘外的</a:t>
            </a:r>
            <a:r>
              <a:rPr kumimoji="1" lang="en-US" altLang="zh-CN" sz="1200" b="0" i="0" kern="1200" dirty="0" smtClean="0">
                <a:solidFill>
                  <a:schemeClr val="tx1"/>
                </a:solidFill>
                <a:effectLst/>
                <a:latin typeface="Arial" panose="020B0604020202020204" pitchFamily="34" charset="0"/>
                <a:ea typeface="+mn-ea"/>
                <a:cs typeface="+mn-cs"/>
              </a:rPr>
              <a:t>n-1</a:t>
            </a:r>
            <a:r>
              <a:rPr kumimoji="1" lang="zh-CN" altLang="en-US" sz="1200" b="0" i="0" kern="1200" dirty="0" smtClean="0">
                <a:solidFill>
                  <a:schemeClr val="tx1"/>
                </a:solidFill>
                <a:effectLst/>
                <a:latin typeface="Arial" panose="020B0604020202020204" pitchFamily="34" charset="0"/>
                <a:ea typeface="+mn-ea"/>
                <a:cs typeface="+mn-cs"/>
              </a:rPr>
              <a:t>个圆盘从第一个参数（这里为</a:t>
            </a:r>
            <a:r>
              <a:rPr kumimoji="1" lang="en-US" altLang="zh-CN" sz="1200" b="0" i="0" kern="1200" dirty="0" smtClean="0">
                <a:solidFill>
                  <a:schemeClr val="tx1"/>
                </a:solidFill>
                <a:effectLst/>
                <a:latin typeface="Arial" panose="020B0604020202020204" pitchFamily="34" charset="0"/>
                <a:ea typeface="+mn-ea"/>
                <a:cs typeface="+mn-cs"/>
              </a:rPr>
              <a:t>x1</a:t>
            </a:r>
            <a:r>
              <a:rPr kumimoji="1" lang="zh-CN" altLang="en-US" sz="1200" b="0" i="0" kern="1200" dirty="0" smtClean="0">
                <a:solidFill>
                  <a:schemeClr val="tx1"/>
                </a:solidFill>
                <a:effectLst/>
                <a:latin typeface="Arial" panose="020B0604020202020204" pitchFamily="34" charset="0"/>
                <a:ea typeface="+mn-ea"/>
                <a:cs typeface="+mn-cs"/>
              </a:rPr>
              <a:t>）放到第三个参数（这里为</a:t>
            </a:r>
            <a:r>
              <a:rPr kumimoji="1" lang="en-US" altLang="zh-CN" sz="1200" b="0" i="0" kern="1200" dirty="0" smtClean="0">
                <a:solidFill>
                  <a:schemeClr val="tx1"/>
                </a:solidFill>
                <a:effectLst/>
                <a:latin typeface="Arial" panose="020B0604020202020204" pitchFamily="34" charset="0"/>
                <a:ea typeface="+mn-ea"/>
                <a:cs typeface="+mn-cs"/>
              </a:rPr>
              <a:t>x2</a:t>
            </a:r>
            <a:r>
              <a:rPr kumimoji="1" lang="zh-CN" altLang="en-US" sz="1200" b="0" i="0" kern="1200" dirty="0" smtClean="0">
                <a:solidFill>
                  <a:schemeClr val="tx1"/>
                </a:solidFill>
                <a:effectLst/>
                <a:latin typeface="Arial" panose="020B0604020202020204" pitchFamily="34" charset="0"/>
                <a:ea typeface="+mn-ea"/>
                <a:cs typeface="+mn-cs"/>
              </a:rPr>
              <a:t>）上，</a:t>
            </a:r>
          </a:p>
          <a:p>
            <a:r>
              <a:rPr kumimoji="1" lang="zh-CN" altLang="en-US" sz="1200" b="0" i="0" kern="1200" dirty="0" smtClean="0">
                <a:solidFill>
                  <a:schemeClr val="tx1"/>
                </a:solidFill>
                <a:effectLst/>
                <a:latin typeface="Arial" panose="020B0604020202020204" pitchFamily="34" charset="0"/>
                <a:ea typeface="+mn-ea"/>
                <a:cs typeface="+mn-cs"/>
              </a:rPr>
              <a:t>然后输出表示移动结束的</a:t>
            </a:r>
            <a:r>
              <a:rPr kumimoji="1" lang="en-US" altLang="zh-CN" sz="1200" b="0" i="0" kern="1200" dirty="0" smtClean="0">
                <a:solidFill>
                  <a:schemeClr val="tx1"/>
                </a:solidFill>
                <a:effectLst/>
                <a:latin typeface="Arial" panose="020B0604020202020204" pitchFamily="34" charset="0"/>
                <a:ea typeface="+mn-ea"/>
                <a:cs typeface="+mn-cs"/>
              </a:rPr>
              <a:t>print</a:t>
            </a:r>
            <a:r>
              <a:rPr kumimoji="1" lang="zh-CN" altLang="en-US" sz="1200" b="0" i="0" kern="1200" dirty="0" smtClean="0">
                <a:solidFill>
                  <a:schemeClr val="tx1"/>
                </a:solidFill>
                <a:effectLst/>
                <a:latin typeface="Arial" panose="020B0604020202020204" pitchFamily="34" charset="0"/>
                <a:ea typeface="+mn-ea"/>
                <a:cs typeface="+mn-cs"/>
              </a:rPr>
              <a:t>语句，</a:t>
            </a:r>
          </a:p>
          <a:p>
            <a:r>
              <a:rPr kumimoji="1" lang="zh-CN" altLang="en-US" sz="1200" b="0" i="0" kern="1200" dirty="0" smtClean="0">
                <a:solidFill>
                  <a:schemeClr val="tx1"/>
                </a:solidFill>
                <a:effectLst/>
                <a:latin typeface="Arial" panose="020B0604020202020204" pitchFamily="34" charset="0"/>
                <a:ea typeface="+mn-ea"/>
                <a:cs typeface="+mn-cs"/>
              </a:rPr>
              <a:t>这一句结束后，表示</a:t>
            </a:r>
            <a:r>
              <a:rPr kumimoji="1" lang="en-US" altLang="zh-CN" sz="1200" b="0" i="0" kern="1200" dirty="0" smtClean="0">
                <a:solidFill>
                  <a:schemeClr val="tx1"/>
                </a:solidFill>
                <a:effectLst/>
                <a:latin typeface="Arial" panose="020B0604020202020204" pitchFamily="34" charset="0"/>
                <a:ea typeface="+mn-ea"/>
                <a:cs typeface="+mn-cs"/>
              </a:rPr>
              <a:t>x2</a:t>
            </a:r>
            <a:r>
              <a:rPr kumimoji="1" lang="zh-CN" altLang="en-US" sz="1200" b="0" i="0" kern="1200" dirty="0" smtClean="0">
                <a:solidFill>
                  <a:schemeClr val="tx1"/>
                </a:solidFill>
                <a:effectLst/>
                <a:latin typeface="Arial" panose="020B0604020202020204" pitchFamily="34" charset="0"/>
                <a:ea typeface="+mn-ea"/>
                <a:cs typeface="+mn-cs"/>
              </a:rPr>
              <a:t>上现在放置着所有剩余的</a:t>
            </a:r>
            <a:r>
              <a:rPr kumimoji="1" lang="en-US" altLang="zh-CN" sz="1200" b="0" i="0" kern="1200" dirty="0" smtClean="0">
                <a:solidFill>
                  <a:schemeClr val="tx1"/>
                </a:solidFill>
                <a:effectLst/>
                <a:latin typeface="Arial" panose="020B0604020202020204" pitchFamily="34" charset="0"/>
                <a:ea typeface="+mn-ea"/>
                <a:cs typeface="+mn-cs"/>
              </a:rPr>
              <a:t>n-1</a:t>
            </a:r>
            <a:r>
              <a:rPr kumimoji="1" lang="zh-CN" altLang="en-US" sz="1200" b="0" i="0" kern="1200" dirty="0" smtClean="0">
                <a:solidFill>
                  <a:schemeClr val="tx1"/>
                </a:solidFill>
                <a:effectLst/>
                <a:latin typeface="Arial" panose="020B0604020202020204" pitchFamily="34" charset="0"/>
                <a:ea typeface="+mn-ea"/>
                <a:cs typeface="+mn-cs"/>
              </a:rPr>
              <a:t>个圆盘，</a:t>
            </a:r>
          </a:p>
          <a:p>
            <a:r>
              <a:rPr kumimoji="1" lang="zh-CN" altLang="en-US" sz="1200" b="0" i="0" kern="1200" dirty="0" smtClean="0">
                <a:solidFill>
                  <a:schemeClr val="tx1"/>
                </a:solidFill>
                <a:effectLst/>
                <a:latin typeface="Arial" panose="020B0604020202020204" pitchFamily="34" charset="0"/>
                <a:ea typeface="+mn-ea"/>
                <a:cs typeface="+mn-cs"/>
              </a:rPr>
              <a:t>再继续递归</a:t>
            </a:r>
            <a:r>
              <a:rPr kumimoji="1" lang="en-US" altLang="zh-CN" sz="1200" b="0" i="0" kern="1200" dirty="0" err="1" smtClean="0">
                <a:solidFill>
                  <a:schemeClr val="tx1"/>
                </a:solidFill>
                <a:effectLst/>
                <a:latin typeface="Arial" panose="020B0604020202020204" pitchFamily="34" charset="0"/>
                <a:ea typeface="+mn-ea"/>
                <a:cs typeface="+mn-cs"/>
              </a:rPr>
              <a:t>hanoti</a:t>
            </a:r>
            <a:r>
              <a:rPr kumimoji="1" lang="en-US" altLang="zh-CN" sz="1200" b="0" i="0" kern="1200" dirty="0" smtClean="0">
                <a:solidFill>
                  <a:schemeClr val="tx1"/>
                </a:solidFill>
                <a:effectLst/>
                <a:latin typeface="Arial" panose="020B0604020202020204" pitchFamily="34" charset="0"/>
                <a:ea typeface="+mn-ea"/>
                <a:cs typeface="+mn-cs"/>
              </a:rPr>
              <a:t>(n-1,x2,x1,x3)</a:t>
            </a:r>
            <a:r>
              <a:rPr kumimoji="1" lang="zh-CN" altLang="en-US" sz="1200" b="0" i="0" kern="1200" dirty="0" smtClean="0">
                <a:solidFill>
                  <a:schemeClr val="tx1"/>
                </a:solidFill>
                <a:effectLst/>
                <a:latin typeface="Arial" panose="020B0604020202020204" pitchFamily="34" charset="0"/>
                <a:ea typeface="+mn-ea"/>
                <a:cs typeface="+mn-cs"/>
              </a:rPr>
              <a:t>语句，执行第二步过程，即将剩余的</a:t>
            </a:r>
            <a:r>
              <a:rPr kumimoji="1" lang="en-US" altLang="zh-CN" sz="1200" b="0" i="0" kern="1200" dirty="0" smtClean="0">
                <a:solidFill>
                  <a:schemeClr val="tx1"/>
                </a:solidFill>
                <a:effectLst/>
                <a:latin typeface="Arial" panose="020B0604020202020204" pitchFamily="34" charset="0"/>
                <a:ea typeface="+mn-ea"/>
                <a:cs typeface="+mn-cs"/>
              </a:rPr>
              <a:t>n-1</a:t>
            </a:r>
            <a:r>
              <a:rPr kumimoji="1" lang="zh-CN" altLang="en-US" sz="1200" b="0" i="0" kern="1200" dirty="0" smtClean="0">
                <a:solidFill>
                  <a:schemeClr val="tx1"/>
                </a:solidFill>
                <a:effectLst/>
                <a:latin typeface="Arial" panose="020B0604020202020204" pitchFamily="34" charset="0"/>
                <a:ea typeface="+mn-ea"/>
                <a:cs typeface="+mn-cs"/>
              </a:rPr>
              <a:t>个圆盘按同样的方法从从第一个参数（这里为</a:t>
            </a:r>
            <a:r>
              <a:rPr kumimoji="1" lang="en-US" altLang="zh-CN" sz="1200" b="0" i="0" kern="1200" dirty="0" smtClean="0">
                <a:solidFill>
                  <a:schemeClr val="tx1"/>
                </a:solidFill>
                <a:effectLst/>
                <a:latin typeface="Arial" panose="020B0604020202020204" pitchFamily="34" charset="0"/>
                <a:ea typeface="+mn-ea"/>
                <a:cs typeface="+mn-cs"/>
              </a:rPr>
              <a:t>x2</a:t>
            </a:r>
            <a:r>
              <a:rPr kumimoji="1" lang="zh-CN" altLang="en-US" sz="1200" b="0" i="0" kern="1200" dirty="0" smtClean="0">
                <a:solidFill>
                  <a:schemeClr val="tx1"/>
                </a:solidFill>
                <a:effectLst/>
                <a:latin typeface="Arial" panose="020B0604020202020204" pitchFamily="34" charset="0"/>
                <a:ea typeface="+mn-ea"/>
                <a:cs typeface="+mn-cs"/>
              </a:rPr>
              <a:t>）放到第三个参数（这里为</a:t>
            </a:r>
            <a:r>
              <a:rPr kumimoji="1" lang="en-US" altLang="zh-CN" sz="1200" b="0" i="0" kern="1200" dirty="0" smtClean="0">
                <a:solidFill>
                  <a:schemeClr val="tx1"/>
                </a:solidFill>
                <a:effectLst/>
                <a:latin typeface="Arial" panose="020B0604020202020204" pitchFamily="34" charset="0"/>
                <a:ea typeface="+mn-ea"/>
                <a:cs typeface="+mn-cs"/>
              </a:rPr>
              <a:t>x3</a:t>
            </a:r>
            <a:r>
              <a:rPr kumimoji="1" lang="zh-CN" altLang="en-US" sz="1200" b="0" i="0" kern="1200" dirty="0" smtClean="0">
                <a:solidFill>
                  <a:schemeClr val="tx1"/>
                </a:solidFill>
                <a:effectLst/>
                <a:latin typeface="Arial" panose="020B0604020202020204" pitchFamily="34" charset="0"/>
                <a:ea typeface="+mn-ea"/>
                <a:cs typeface="+mn-cs"/>
              </a:rPr>
              <a:t>）上</a:t>
            </a:r>
          </a:p>
          <a:p>
            <a:r>
              <a:rPr kumimoji="1" lang="zh-CN" altLang="en-US" sz="1200" b="0" i="0" kern="1200" dirty="0" smtClean="0">
                <a:solidFill>
                  <a:schemeClr val="tx1"/>
                </a:solidFill>
                <a:effectLst/>
                <a:latin typeface="Arial" panose="020B0604020202020204" pitchFamily="34" charset="0"/>
                <a:ea typeface="+mn-ea"/>
                <a:cs typeface="+mn-cs"/>
              </a:rPr>
              <a:t>如此循环往复，完成汉诺塔问题</a:t>
            </a:r>
          </a:p>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31</a:t>
            </a:fld>
            <a:endParaRPr lang="en-US" altLang="zh-CN"/>
          </a:p>
        </p:txBody>
      </p:sp>
    </p:spTree>
    <p:extLst>
      <p:ext uri="{BB962C8B-B14F-4D97-AF65-F5344CB8AC3E}">
        <p14:creationId xmlns:p14="http://schemas.microsoft.com/office/powerpoint/2010/main" val="62565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33</a:t>
            </a:fld>
            <a:endParaRPr lang="en-US" altLang="zh-CN"/>
          </a:p>
        </p:txBody>
      </p:sp>
    </p:spTree>
    <p:extLst>
      <p:ext uri="{BB962C8B-B14F-4D97-AF65-F5344CB8AC3E}">
        <p14:creationId xmlns:p14="http://schemas.microsoft.com/office/powerpoint/2010/main" val="4033422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50000"/>
              </a:spcBef>
            </a:pPr>
            <a:endParaRPr lang="en-US" altLang="zh-CN" dirty="0" smtClean="0">
              <a:latin typeface="楷体_GB2312"/>
            </a:endParaRPr>
          </a:p>
        </p:txBody>
      </p:sp>
      <p:sp>
        <p:nvSpPr>
          <p:cNvPr id="73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9E6451F2-604B-40C9-A6D8-39778E4D07A3}" type="slidenum">
              <a:rPr lang="en-US" altLang="zh-CN" smtClean="0"/>
              <a:t>34</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lvl="0" eaLnBrk="1" hangingPunct="1">
              <a:spcBef>
                <a:spcPct val="50000"/>
              </a:spcBef>
              <a:buFont typeface="Wingdings" panose="05000000000000000000" pitchFamily="2" charset="2"/>
              <a:buNone/>
            </a:pPr>
            <a:endParaRPr lang="en-US" altLang="zh-CN" sz="2000" i="1" dirty="0">
              <a:latin typeface="楷体_GB231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2</a:t>
            </a:fld>
            <a:endParaRPr lang="en-US" altLang="zh-CN" dirty="0"/>
          </a:p>
        </p:txBody>
      </p:sp>
    </p:spTree>
    <p:extLst>
      <p:ext uri="{BB962C8B-B14F-4D97-AF65-F5344CB8AC3E}">
        <p14:creationId xmlns:p14="http://schemas.microsoft.com/office/powerpoint/2010/main" val="1045990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50000"/>
              </a:spcBef>
            </a:pPr>
            <a:r>
              <a:rPr lang="zh-CN" altLang="en-US" dirty="0" smtClean="0">
                <a:latin typeface="楷体_GB2312"/>
              </a:rPr>
              <a:t>对象的外部只需要它做什么，而不必知道它如何做</a:t>
            </a:r>
            <a:endParaRPr lang="en-US" altLang="zh-CN" dirty="0" smtClean="0">
              <a:latin typeface="楷体_GB2312"/>
            </a:endParaRPr>
          </a:p>
          <a:p>
            <a:pPr algn="l" eaLnBrk="1" hangingPunct="1">
              <a:spcBef>
                <a:spcPct val="50000"/>
              </a:spcBef>
            </a:pPr>
            <a:endParaRPr lang="en-US" altLang="zh-CN" dirty="0" smtClean="0">
              <a:latin typeface="楷体_GB2312"/>
            </a:endParaRPr>
          </a:p>
        </p:txBody>
      </p:sp>
      <p:sp>
        <p:nvSpPr>
          <p:cNvPr id="73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9E6451F2-604B-40C9-A6D8-39778E4D07A3}" type="slidenum">
              <a:rPr lang="en-US" altLang="zh-CN" smtClean="0"/>
              <a:t>36</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类是抽象的，要使用类定义的功能，就必须实例化，及创建类的对象。</a:t>
            </a:r>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37</a:t>
            </a:fld>
            <a:endParaRPr lang="en-US" altLang="zh-CN"/>
          </a:p>
        </p:txBody>
      </p:sp>
    </p:spTree>
    <p:extLst>
      <p:ext uri="{BB962C8B-B14F-4D97-AF65-F5344CB8AC3E}">
        <p14:creationId xmlns:p14="http://schemas.microsoft.com/office/powerpoint/2010/main" val="4217030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类就是一种对象类型，和前面学过的字符串，列表等类型一样。</a:t>
            </a:r>
            <a:r>
              <a:rPr kumimoji="1" lang="zh-CN" altLang="en-US" sz="1200" b="0" i="0" kern="1200" dirty="0" smtClean="0">
                <a:solidFill>
                  <a:schemeClr val="tx1"/>
                </a:solidFill>
                <a:effectLst/>
                <a:latin typeface="Arial" panose="020B0604020202020204" pitchFamily="34" charset="0"/>
                <a:ea typeface="+mn-ea"/>
                <a:cs typeface="+mn-cs"/>
              </a:rPr>
              <a:t>这里定义个类的名字是</a:t>
            </a:r>
            <a:r>
              <a:rPr kumimoji="1" lang="en-US" altLang="zh-CN" sz="1200" b="0" i="0" kern="1200" dirty="0" smtClean="0">
                <a:solidFill>
                  <a:schemeClr val="tx1"/>
                </a:solidFill>
                <a:effectLst/>
                <a:latin typeface="Arial" panose="020B0604020202020204" pitchFamily="34" charset="0"/>
                <a:ea typeface="+mn-ea"/>
                <a:cs typeface="+mn-cs"/>
              </a:rPr>
              <a:t>Person2,</a:t>
            </a:r>
            <a:r>
              <a:rPr kumimoji="1" lang="zh-CN" altLang="en-US" sz="1200" b="0" i="0" kern="1200" dirty="0" smtClean="0">
                <a:solidFill>
                  <a:schemeClr val="tx1"/>
                </a:solidFill>
                <a:effectLst/>
                <a:latin typeface="Arial" panose="020B0604020202020204" pitchFamily="34" charset="0"/>
                <a:ea typeface="+mn-ea"/>
                <a:cs typeface="+mn-cs"/>
              </a:rPr>
              <a:t>那么我们就试图建立一种对象类型，这种对象类型称之为</a:t>
            </a:r>
            <a:r>
              <a:rPr kumimoji="1" lang="en-US" altLang="zh-CN" sz="1200" b="0" i="0" kern="1200" dirty="0" smtClean="0">
                <a:solidFill>
                  <a:schemeClr val="tx1"/>
                </a:solidFill>
                <a:effectLst/>
                <a:latin typeface="Arial" panose="020B0604020202020204" pitchFamily="34" charset="0"/>
                <a:ea typeface="+mn-ea"/>
                <a:cs typeface="+mn-cs"/>
              </a:rPr>
              <a:t>Person2</a:t>
            </a:r>
            <a:r>
              <a:rPr kumimoji="1" lang="zh-CN" altLang="en-US" sz="1200" b="0" i="0" kern="1200" dirty="0" smtClean="0">
                <a:solidFill>
                  <a:schemeClr val="tx1"/>
                </a:solidFill>
                <a:effectLst/>
                <a:latin typeface="Arial" panose="020B0604020202020204" pitchFamily="34" charset="0"/>
                <a:ea typeface="+mn-ea"/>
                <a:cs typeface="+mn-cs"/>
              </a:rPr>
              <a:t>，就如同有一种对象类型是</a:t>
            </a:r>
            <a:r>
              <a:rPr kumimoji="1" lang="en-US" altLang="zh-CN" sz="1200" b="0" i="0" kern="1200" dirty="0" smtClean="0">
                <a:solidFill>
                  <a:schemeClr val="tx1"/>
                </a:solidFill>
                <a:effectLst/>
                <a:latin typeface="Arial" panose="020B0604020202020204" pitchFamily="34" charset="0"/>
                <a:ea typeface="+mn-ea"/>
                <a:cs typeface="+mn-cs"/>
              </a:rPr>
              <a:t>List</a:t>
            </a:r>
            <a:r>
              <a:rPr kumimoji="1" lang="zh-CN" altLang="en-US" sz="1200" b="0" i="0" kern="1200" dirty="0" smtClean="0">
                <a:solidFill>
                  <a:schemeClr val="tx1"/>
                </a:solidFill>
                <a:effectLst/>
                <a:latin typeface="Arial" panose="020B0604020202020204" pitchFamily="34" charset="0"/>
                <a:ea typeface="+mn-ea"/>
                <a:cs typeface="+mn-cs"/>
              </a:rPr>
              <a:t>一样。</a:t>
            </a:r>
            <a:endParaRPr kumimoji="1" lang="en-US" altLang="zh-CN" sz="1200" b="0" i="0" kern="1200" dirty="0" smtClean="0">
              <a:solidFill>
                <a:schemeClr val="tx1"/>
              </a:solidFill>
              <a:effectLst/>
              <a:latin typeface="Arial" panose="020B0604020202020204" pitchFamily="34" charset="0"/>
              <a:ea typeface="+mn-ea"/>
              <a:cs typeface="+mn-cs"/>
            </a:endParaRPr>
          </a:p>
          <a:p>
            <a:r>
              <a:rPr kumimoji="1" lang="zh-CN" altLang="en-US" sz="1200" b="0" i="0" kern="1200" dirty="0" smtClean="0">
                <a:solidFill>
                  <a:schemeClr val="tx1"/>
                </a:solidFill>
                <a:effectLst/>
                <a:latin typeface="Arial" panose="020B0604020202020204" pitchFamily="34" charset="0"/>
                <a:ea typeface="+mn-ea"/>
                <a:cs typeface="+mn-cs"/>
              </a:rPr>
              <a:t>构建对象类型，首先要对这种类型进行初始化，也就是说明这类型的基本结构。一旦这个类型的对象被调用，第一件事就是要运行这个类型的基本结构，也就是类</a:t>
            </a:r>
            <a:r>
              <a:rPr kumimoji="1" lang="en-US" altLang="zh-CN" sz="1200" b="0" i="0" kern="1200" dirty="0" smtClean="0">
                <a:solidFill>
                  <a:schemeClr val="tx1"/>
                </a:solidFill>
                <a:effectLst/>
                <a:latin typeface="Arial" panose="020B0604020202020204" pitchFamily="34" charset="0"/>
                <a:ea typeface="+mn-ea"/>
                <a:cs typeface="+mn-cs"/>
              </a:rPr>
              <a:t>Person2</a:t>
            </a:r>
            <a:r>
              <a:rPr kumimoji="1" lang="zh-CN" altLang="en-US" sz="1200" b="0" i="0" kern="1200" dirty="0" smtClean="0">
                <a:solidFill>
                  <a:schemeClr val="tx1"/>
                </a:solidFill>
                <a:effectLst/>
                <a:latin typeface="Arial" panose="020B0604020202020204" pitchFamily="34" charset="0"/>
                <a:ea typeface="+mn-ea"/>
                <a:cs typeface="+mn-cs"/>
              </a:rPr>
              <a:t>的基本结构。</a:t>
            </a:r>
            <a:endParaRPr kumimoji="1" lang="en-US" altLang="zh-CN" sz="1200" b="0" i="0" kern="1200" dirty="0" smtClean="0">
              <a:solidFill>
                <a:schemeClr val="tx1"/>
              </a:solidFill>
              <a:effectLst/>
              <a:latin typeface="Arial" panose="020B0604020202020204" pitchFamily="34" charset="0"/>
              <a:ea typeface="+mn-ea"/>
              <a:cs typeface="+mn-cs"/>
            </a:endParaRPr>
          </a:p>
          <a:p>
            <a:r>
              <a:rPr kumimoji="1" lang="zh-CN" altLang="en-US" sz="1200" b="0" i="0" kern="1200" dirty="0" smtClean="0">
                <a:solidFill>
                  <a:schemeClr val="tx1"/>
                </a:solidFill>
                <a:effectLst/>
                <a:latin typeface="Arial" panose="020B0604020202020204" pitchFamily="34" charset="0"/>
                <a:ea typeface="+mn-ea"/>
                <a:cs typeface="+mn-cs"/>
              </a:rPr>
              <a:t>由于类是我们自己构造的，那么基本结构也是我们手动构造的。在类中，基本是写在</a:t>
            </a:r>
            <a:r>
              <a:rPr kumimoji="1" lang="en-US" altLang="zh-CN" sz="1200" b="0" i="0" kern="1200" dirty="0" smtClean="0">
                <a:solidFill>
                  <a:schemeClr val="tx1"/>
                </a:solidFill>
                <a:effectLst/>
                <a:latin typeface="Arial" panose="020B0604020202020204" pitchFamily="34" charset="0"/>
                <a:ea typeface="+mn-ea"/>
                <a:cs typeface="+mn-cs"/>
              </a:rPr>
              <a:t>__</a:t>
            </a:r>
            <a:r>
              <a:rPr kumimoji="1" lang="en-US" altLang="zh-CN" sz="1200" b="0" i="0" kern="1200" dirty="0" err="1" smtClean="0">
                <a:solidFill>
                  <a:schemeClr val="tx1"/>
                </a:solidFill>
                <a:effectLst/>
                <a:latin typeface="Arial" panose="020B0604020202020204" pitchFamily="34" charset="0"/>
                <a:ea typeface="+mn-ea"/>
                <a:cs typeface="+mn-cs"/>
              </a:rPr>
              <a:t>init</a:t>
            </a:r>
            <a:r>
              <a:rPr kumimoji="1" lang="en-US" altLang="zh-CN" sz="1200" b="0" i="0" kern="1200" dirty="0" smtClean="0">
                <a:solidFill>
                  <a:schemeClr val="tx1"/>
                </a:solidFill>
                <a:effectLst/>
                <a:latin typeface="Arial" panose="020B0604020202020204" pitchFamily="34" charset="0"/>
                <a:ea typeface="+mn-ea"/>
                <a:cs typeface="+mn-cs"/>
              </a:rPr>
              <a:t>__</a:t>
            </a:r>
            <a:r>
              <a:rPr kumimoji="1" lang="zh-CN" altLang="en-US" sz="1200" b="0" i="0" kern="1200" dirty="0" smtClean="0">
                <a:solidFill>
                  <a:schemeClr val="tx1"/>
                </a:solidFill>
                <a:effectLst/>
                <a:latin typeface="Arial" panose="020B0604020202020204" pitchFamily="34" charset="0"/>
                <a:ea typeface="+mn-ea"/>
                <a:cs typeface="+mn-cs"/>
              </a:rPr>
              <a:t>这个函数里，因而这个函数被称为构造函数，担负着对类进行初始化任务。</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回到</a:t>
            </a:r>
            <a:r>
              <a:rPr lang="en-US" altLang="zh-CN" dirty="0" smtClean="0"/>
              <a:t>Person2</a:t>
            </a:r>
            <a:r>
              <a:rPr lang="zh-CN" altLang="en-US" dirty="0" smtClean="0"/>
              <a:t>类，如果按照上面的代码，写好了，是不是</a:t>
            </a:r>
            <a:r>
              <a:rPr lang="en-US" altLang="zh-CN" dirty="0" smtClean="0"/>
              <a:t>_</a:t>
            </a:r>
            <a:r>
              <a:rPr lang="en-US" altLang="zh-CN" dirty="0" err="1" smtClean="0"/>
              <a:t>init</a:t>
            </a:r>
            <a:r>
              <a:rPr lang="en-US" altLang="zh-CN" dirty="0" smtClean="0"/>
              <a:t>_</a:t>
            </a:r>
            <a:r>
              <a:rPr lang="zh-CN" altLang="en-US" dirty="0" smtClean="0"/>
              <a:t>就运行起来了呢？不是！这时候还没看到</a:t>
            </a:r>
            <a:r>
              <a:rPr lang="en-US" altLang="zh-CN" dirty="0" smtClean="0"/>
              <a:t>Jack</a:t>
            </a:r>
            <a:r>
              <a:rPr lang="zh-CN" altLang="en-US" dirty="0" smtClean="0"/>
              <a:t>呢，必须看到</a:t>
            </a:r>
            <a:r>
              <a:rPr lang="en-US" altLang="zh-CN" dirty="0" smtClean="0"/>
              <a:t>Jack</a:t>
            </a:r>
            <a:r>
              <a:rPr lang="zh-CN" altLang="en-US" dirty="0" smtClean="0"/>
              <a:t>才能运行。所以看到</a:t>
            </a:r>
            <a:r>
              <a:rPr lang="en-US" altLang="zh-CN" dirty="0" smtClean="0"/>
              <a:t>Jack</a:t>
            </a:r>
            <a:r>
              <a:rPr lang="zh-CN" altLang="en-US" dirty="0" smtClean="0"/>
              <a:t>，就是看到</a:t>
            </a:r>
            <a:r>
              <a:rPr lang="en-US" altLang="zh-CN" dirty="0" smtClean="0"/>
              <a:t>Jack</a:t>
            </a:r>
            <a:r>
              <a:rPr lang="zh-CN" altLang="en-US" dirty="0" smtClean="0"/>
              <a:t>这样一个具体的实实在在的人，此动作，在</a:t>
            </a:r>
            <a:r>
              <a:rPr lang="en-US" altLang="zh-CN" dirty="0" smtClean="0"/>
              <a:t>Python</a:t>
            </a:r>
            <a:r>
              <a:rPr lang="zh-CN" altLang="en-US" dirty="0" smtClean="0"/>
              <a:t>中有个术语，叫做实例化。当类</a:t>
            </a:r>
            <a:r>
              <a:rPr lang="en-US" altLang="zh-CN" dirty="0" smtClean="0"/>
              <a:t>Person2</a:t>
            </a:r>
            <a:r>
              <a:rPr lang="zh-CN" altLang="en-US" dirty="0" smtClean="0"/>
              <a:t>实例化后立刻运行</a:t>
            </a:r>
            <a:r>
              <a:rPr lang="en-US" altLang="zh-CN" dirty="0" smtClean="0"/>
              <a:t>_</a:t>
            </a:r>
            <a:r>
              <a:rPr lang="en-US" altLang="zh-CN" dirty="0" err="1" smtClean="0"/>
              <a:t>init</a:t>
            </a:r>
            <a:r>
              <a:rPr lang="en-US" altLang="zh-CN" dirty="0" smtClean="0"/>
              <a:t>_</a:t>
            </a:r>
            <a:r>
              <a:rPr lang="zh-CN" altLang="en-US" dirty="0" smtClean="0"/>
              <a:t>函数</a:t>
            </a:r>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40</a:t>
            </a:fld>
            <a:endParaRPr lang="en-US" altLang="zh-CN"/>
          </a:p>
        </p:txBody>
      </p:sp>
    </p:spTree>
    <p:extLst>
      <p:ext uri="{BB962C8B-B14F-4D97-AF65-F5344CB8AC3E}">
        <p14:creationId xmlns:p14="http://schemas.microsoft.com/office/powerpoint/2010/main" val="4062892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42</a:t>
            </a:fld>
            <a:endParaRPr lang="en-US" altLang="zh-CN"/>
          </a:p>
        </p:txBody>
      </p:sp>
    </p:spTree>
    <p:extLst>
      <p:ext uri="{BB962C8B-B14F-4D97-AF65-F5344CB8AC3E}">
        <p14:creationId xmlns:p14="http://schemas.microsoft.com/office/powerpoint/2010/main" val="2186039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类的内部，会写很多不同功能的函数，这些函数在类里面有另外一个名字，“方法”。那么，通过类的构造函数中的参数传入的这些数据也想在各个方法中被使用，就需要类中长期保存并随时调用这些数据。为了解决这个问题，在类中，所有传入的数据都赋给一个变量，通常这个变量的名字是</a:t>
            </a:r>
            <a:r>
              <a:rPr lang="en-US" altLang="zh-CN" dirty="0" smtClean="0"/>
              <a:t>self.</a:t>
            </a:r>
            <a:r>
              <a:rPr lang="zh-CN" altLang="en-US" dirty="0" smtClean="0"/>
              <a:t>这是共识。</a:t>
            </a:r>
            <a:endParaRPr lang="en-US" altLang="zh-CN" dirty="0" smtClean="0"/>
          </a:p>
          <a:p>
            <a:r>
              <a:rPr lang="zh-CN" altLang="en-US" dirty="0" smtClean="0"/>
              <a:t>在构造函数中的第一个参数</a:t>
            </a:r>
            <a:r>
              <a:rPr lang="en-US" altLang="zh-CN" dirty="0" smtClean="0"/>
              <a:t>self,</a:t>
            </a:r>
            <a:r>
              <a:rPr lang="zh-CN" altLang="en-US" dirty="0" smtClean="0"/>
              <a:t>就是起到了这个作用下接收实例化过程中传入的所有数据，这些数据通过构造函函数后面的参数导入。</a:t>
            </a:r>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44</a:t>
            </a:fld>
            <a:endParaRPr lang="en-US" altLang="zh-CN"/>
          </a:p>
        </p:txBody>
      </p:sp>
    </p:spTree>
    <p:extLst>
      <p:ext uri="{BB962C8B-B14F-4D97-AF65-F5344CB8AC3E}">
        <p14:creationId xmlns:p14="http://schemas.microsoft.com/office/powerpoint/2010/main" val="904945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47</a:t>
            </a:fld>
            <a:endParaRPr lang="en-US" altLang="zh-CN"/>
          </a:p>
        </p:txBody>
      </p:sp>
    </p:spTree>
    <p:extLst>
      <p:ext uri="{BB962C8B-B14F-4D97-AF65-F5344CB8AC3E}">
        <p14:creationId xmlns:p14="http://schemas.microsoft.com/office/powerpoint/2010/main" val="3652815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52</a:t>
            </a:fld>
            <a:endParaRPr lang="en-US" altLang="zh-CN"/>
          </a:p>
        </p:txBody>
      </p:sp>
    </p:spTree>
    <p:extLst>
      <p:ext uri="{BB962C8B-B14F-4D97-AF65-F5344CB8AC3E}">
        <p14:creationId xmlns:p14="http://schemas.microsoft.com/office/powerpoint/2010/main" val="1911009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53</a:t>
            </a:fld>
            <a:endParaRPr lang="en-US" altLang="zh-CN"/>
          </a:p>
        </p:txBody>
      </p:sp>
    </p:spTree>
    <p:extLst>
      <p:ext uri="{BB962C8B-B14F-4D97-AF65-F5344CB8AC3E}">
        <p14:creationId xmlns:p14="http://schemas.microsoft.com/office/powerpoint/2010/main" val="3676045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54</a:t>
            </a:fld>
            <a:endParaRPr lang="en-US" altLang="zh-CN"/>
          </a:p>
        </p:txBody>
      </p:sp>
    </p:spTree>
    <p:extLst>
      <p:ext uri="{BB962C8B-B14F-4D97-AF65-F5344CB8AC3E}">
        <p14:creationId xmlns:p14="http://schemas.microsoft.com/office/powerpoint/2010/main" val="3981697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55</a:t>
            </a:fld>
            <a:endParaRPr lang="en-US" altLang="zh-CN"/>
          </a:p>
        </p:txBody>
      </p:sp>
    </p:spTree>
    <p:extLst>
      <p:ext uri="{BB962C8B-B14F-4D97-AF65-F5344CB8AC3E}">
        <p14:creationId xmlns:p14="http://schemas.microsoft.com/office/powerpoint/2010/main" val="18758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lvl="0" eaLnBrk="1" hangingPunct="1">
              <a:spcBef>
                <a:spcPct val="50000"/>
              </a:spcBef>
              <a:buFont typeface="Wingdings" panose="05000000000000000000" pitchFamily="2" charset="2"/>
              <a:buNone/>
            </a:pPr>
            <a:endParaRPr lang="en-US" altLang="zh-CN" sz="2000" i="1" dirty="0">
              <a:latin typeface="楷体_GB231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3</a:t>
            </a:fld>
            <a:endParaRPr lang="en-US" altLang="zh-CN" dirty="0"/>
          </a:p>
        </p:txBody>
      </p:sp>
    </p:spTree>
    <p:extLst>
      <p:ext uri="{BB962C8B-B14F-4D97-AF65-F5344CB8AC3E}">
        <p14:creationId xmlns:p14="http://schemas.microsoft.com/office/powerpoint/2010/main" val="488175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56</a:t>
            </a:fld>
            <a:endParaRPr lang="en-US" altLang="zh-CN"/>
          </a:p>
        </p:txBody>
      </p:sp>
    </p:spTree>
    <p:extLst>
      <p:ext uri="{BB962C8B-B14F-4D97-AF65-F5344CB8AC3E}">
        <p14:creationId xmlns:p14="http://schemas.microsoft.com/office/powerpoint/2010/main" val="68041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lvl="0" eaLnBrk="1" hangingPunct="1">
              <a:spcBef>
                <a:spcPct val="50000"/>
              </a:spcBef>
              <a:buFont typeface="Wingdings" panose="05000000000000000000" pitchFamily="2" charset="2"/>
              <a:buNone/>
            </a:pPr>
            <a:endParaRPr lang="en-US" altLang="zh-CN" sz="2000" i="1" dirty="0">
              <a:latin typeface="楷体_GB231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4</a:t>
            </a:fld>
            <a:endParaRPr lang="en-US" altLang="zh-CN" dirty="0"/>
          </a:p>
        </p:txBody>
      </p:sp>
    </p:spTree>
    <p:extLst>
      <p:ext uri="{BB962C8B-B14F-4D97-AF65-F5344CB8AC3E}">
        <p14:creationId xmlns:p14="http://schemas.microsoft.com/office/powerpoint/2010/main" val="215818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lvl="0" eaLnBrk="1" hangingPunct="1">
              <a:spcBef>
                <a:spcPct val="50000"/>
              </a:spcBef>
              <a:buFont typeface="Wingdings" panose="05000000000000000000" pitchFamily="2" charset="2"/>
              <a:buNone/>
            </a:pPr>
            <a:endParaRPr lang="en-US" altLang="zh-CN" sz="2000" i="1" dirty="0">
              <a:latin typeface="楷体_GB231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5</a:t>
            </a:fld>
            <a:endParaRPr lang="en-US" altLang="zh-CN" dirty="0"/>
          </a:p>
        </p:txBody>
      </p:sp>
    </p:spTree>
    <p:extLst>
      <p:ext uri="{BB962C8B-B14F-4D97-AF65-F5344CB8AC3E}">
        <p14:creationId xmlns:p14="http://schemas.microsoft.com/office/powerpoint/2010/main" val="109355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lvl="0" eaLnBrk="1" hangingPunct="1">
              <a:spcBef>
                <a:spcPct val="50000"/>
              </a:spcBef>
              <a:buFont typeface="Wingdings" panose="05000000000000000000" pitchFamily="2" charset="2"/>
              <a:buNone/>
            </a:pPr>
            <a:endParaRPr lang="en-US" altLang="zh-CN" sz="2000" i="1" dirty="0">
              <a:latin typeface="楷体_GB231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6</a:t>
            </a:fld>
            <a:endParaRPr lang="en-US" altLang="zh-CN" dirty="0"/>
          </a:p>
        </p:txBody>
      </p:sp>
    </p:spTree>
    <p:extLst>
      <p:ext uri="{BB962C8B-B14F-4D97-AF65-F5344CB8AC3E}">
        <p14:creationId xmlns:p14="http://schemas.microsoft.com/office/powerpoint/2010/main" val="388673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7</a:t>
            </a:fld>
            <a:endParaRPr lang="en-US" altLang="zh-CN"/>
          </a:p>
        </p:txBody>
      </p:sp>
    </p:spTree>
    <p:extLst>
      <p:ext uri="{BB962C8B-B14F-4D97-AF65-F5344CB8AC3E}">
        <p14:creationId xmlns:p14="http://schemas.microsoft.com/office/powerpoint/2010/main" val="406655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8</a:t>
            </a:fld>
            <a:endParaRPr lang="en-US" altLang="zh-CN"/>
          </a:p>
        </p:txBody>
      </p:sp>
    </p:spTree>
    <p:extLst>
      <p:ext uri="{BB962C8B-B14F-4D97-AF65-F5344CB8AC3E}">
        <p14:creationId xmlns:p14="http://schemas.microsoft.com/office/powerpoint/2010/main" val="1679516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9</a:t>
            </a:fld>
            <a:endParaRPr lang="en-US" altLang="zh-CN"/>
          </a:p>
        </p:txBody>
      </p:sp>
    </p:spTree>
    <p:extLst>
      <p:ext uri="{BB962C8B-B14F-4D97-AF65-F5344CB8AC3E}">
        <p14:creationId xmlns:p14="http://schemas.microsoft.com/office/powerpoint/2010/main" val="2786640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5" descr="snake-on-tre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3001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6" descr="2006-10-28_Python_in_60_Minutes"/>
          <p:cNvPicPr>
            <a:picLocks noChangeAspect="1" noChangeArrowheads="1"/>
          </p:cNvPicPr>
          <p:nvPr userDrawn="1"/>
        </p:nvPicPr>
        <p:blipFill>
          <a:blip r:embed="rId3">
            <a:extLst>
              <a:ext uri="{28A0092B-C50C-407E-A947-70E740481C1C}">
                <a14:useLocalDpi xmlns:a14="http://schemas.microsoft.com/office/drawing/2010/main" val="0"/>
              </a:ext>
            </a:extLst>
          </a:blip>
          <a:srcRect l="16304" t="68115" r="19565" b="1450"/>
          <a:stretch>
            <a:fillRect/>
          </a:stretch>
        </p:blipFill>
        <p:spPr bwMode="auto">
          <a:xfrm>
            <a:off x="1600200" y="741363"/>
            <a:ext cx="54102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
          <p:cNvSpPr>
            <a:spLocks noChangeArrowheads="1"/>
          </p:cNvSpPr>
          <p:nvPr userDrawn="1"/>
        </p:nvSpPr>
        <p:spPr bwMode="auto">
          <a:xfrm>
            <a:off x="1981200" y="4191000"/>
            <a:ext cx="5562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655" indent="-287655">
              <a:lnSpc>
                <a:spcPct val="102000"/>
              </a:lnSpc>
              <a:spcBef>
                <a:spcPct val="20000"/>
              </a:spcBef>
              <a:buClr>
                <a:srgbClr val="808080"/>
              </a:buClr>
              <a:buSzPct val="60000"/>
              <a:buFont typeface="Wingdings" panose="05000000000000000000" pitchFamily="2" charset="2"/>
              <a:buChar char="n"/>
            </a:pPr>
            <a:endParaRPr lang="en-GB" altLang="zh-CN" sz="1600"/>
          </a:p>
        </p:txBody>
      </p:sp>
      <p:sp>
        <p:nvSpPr>
          <p:cNvPr id="19468" name="Rectangle 12"/>
          <p:cNvSpPr>
            <a:spLocks noGrp="1" noChangeArrowheads="1"/>
          </p:cNvSpPr>
          <p:nvPr>
            <p:ph type="ctrTitle"/>
          </p:nvPr>
        </p:nvSpPr>
        <p:spPr>
          <a:xfrm>
            <a:off x="0" y="2743200"/>
            <a:ext cx="9144000" cy="1600200"/>
          </a:xfrm>
        </p:spPr>
        <p:txBody>
          <a:bodyPr anchor="ctr"/>
          <a:lstStyle>
            <a:lvl1pPr>
              <a:defRPr sz="4400" b="0">
                <a:effectLst>
                  <a:outerShdw blurRad="38100" dist="38100" dir="2700000" algn="tl">
                    <a:srgbClr val="000000"/>
                  </a:outerShdw>
                </a:effectLst>
                <a:latin typeface="Tahoma" panose="020B0604030504040204" pitchFamily="34" charset="0"/>
              </a:defRPr>
            </a:lvl1pPr>
          </a:lstStyle>
          <a:p>
            <a:pPr lvl="0"/>
            <a:r>
              <a:rPr lang="en-US" altLang="zh-CN" noProof="0" smtClean="0"/>
              <a:t>Click to edit Master title style</a:t>
            </a:r>
          </a:p>
        </p:txBody>
      </p:sp>
      <p:sp>
        <p:nvSpPr>
          <p:cNvPr id="6" name="Rectangle 16"/>
          <p:cNvSpPr>
            <a:spLocks noGrp="1" noChangeArrowheads="1"/>
          </p:cNvSpPr>
          <p:nvPr>
            <p:ph type="sldNum" sz="quarter" idx="10"/>
          </p:nvPr>
        </p:nvSpPr>
        <p:spPr>
          <a:xfrm>
            <a:off x="8686800" y="6486525"/>
            <a:ext cx="457200" cy="381000"/>
          </a:xfrm>
          <a:extLst>
            <a:ext uri="{909E8E84-426E-40DD-AFC4-6F175D3DCCD1}">
              <a14:hiddenFill xmlns:a14="http://schemas.microsoft.com/office/drawing/2010/main">
                <a:solidFill>
                  <a:schemeClr val="bg1"/>
                </a:solidFill>
              </a14:hiddenFill>
            </a:ext>
          </a:extLst>
        </p:spPr>
        <p:txBody>
          <a:bodyPr/>
          <a:lstStyle>
            <a:lvl1pPr>
              <a:defRPr>
                <a:solidFill>
                  <a:schemeClr val="bg1"/>
                </a:solidFill>
              </a:defRPr>
            </a:lvl1pPr>
          </a:lstStyle>
          <a:p>
            <a:pPr>
              <a:defRPr/>
            </a:pPr>
            <a:fld id="{83918BB4-D321-4424-A622-B27A36F7E38E}" type="slidenum">
              <a:rPr lang="en-US" altLang="zh-CN"/>
              <a:t>‹#›</a:t>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A04BE19C-1C45-4567-8A8A-9406161F96F9}" type="slidenum">
              <a:rPr lang="en-US" altLang="zh-CN"/>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52400"/>
            <a:ext cx="22860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52400"/>
            <a:ext cx="6705600" cy="6477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462CA9B4-CDCB-4566-88E2-BDA381D85451}" type="slidenum">
              <a:rPr lang="en-US" altLang="zh-CN"/>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304800" y="304800"/>
            <a:ext cx="8305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381000" y="6400800"/>
            <a:ext cx="8229600" cy="0"/>
          </a:xfrm>
          <a:prstGeom prst="line">
            <a:avLst/>
          </a:prstGeom>
          <a:ln w="19050" cap="flat" cmpd="sng">
            <a:solidFill>
              <a:schemeClr val="accent1"/>
            </a:solidFill>
            <a:prstDash val="solid"/>
            <a:round/>
            <a:headEnd type="none" w="med" len="med"/>
            <a:tailEnd type="none" w="med" len="med"/>
          </a:ln>
        </p:spPr>
      </p:sp>
      <p:sp>
        <p:nvSpPr>
          <p:cNvPr id="147458" name="Rectangle 2"/>
          <p:cNvSpPr>
            <a:spLocks noGrp="1" noChangeArrowheads="1"/>
          </p:cNvSpPr>
          <p:nvPr>
            <p:ph type="ctrTitle"/>
          </p:nvPr>
        </p:nvSpPr>
        <p:spPr>
          <a:xfrm>
            <a:off x="914400" y="1524000"/>
            <a:ext cx="7623175" cy="1752600"/>
          </a:xfrm>
        </p:spPr>
        <p:txBody>
          <a:bodyPr/>
          <a:lstStyle>
            <a:lvl1pPr>
              <a:defRPr sz="5000"/>
            </a:lvl1pPr>
          </a:lstStyle>
          <a:p>
            <a:pPr fontAlgn="base"/>
            <a:r>
              <a:rPr lang="zh-CN" altLang="en-US" strike="noStrike" noProof="1"/>
              <a:t>单击此处编辑母版标题样式</a:t>
            </a:r>
          </a:p>
        </p:txBody>
      </p:sp>
      <p:sp>
        <p:nvSpPr>
          <p:cNvPr id="14745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p>
        </p:txBody>
      </p:sp>
      <p:sp>
        <p:nvSpPr>
          <p:cNvPr id="9"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0"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fontAlgn="base" hangingPunct="1"/>
            <a:fld id="{9A0DB2DC-4C9A-4742-B13C-FB6460FD3503}" type="slidenum">
              <a:rPr lang="en-US" altLang="zh-CN" sz="1200" noProof="1" dirty="0">
                <a:latin typeface="Arial" panose="020B0604020202020204" pitchFamily="34" charset="0"/>
                <a:ea typeface="宋体" panose="02010600030101010101" pitchFamily="2" charset="-122"/>
                <a:cs typeface="+mn-ea"/>
              </a:rPr>
              <a:t>‹#›</a:t>
            </a:fld>
            <a:endParaRPr lang="en-US" altLang="zh-CN" sz="1200" noProof="1"/>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729309F6-2AF1-4E63-8445-75C2F9CD3C08}" type="slidenum">
              <a:rPr lang="en-US" altLang="zh-CN"/>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p:txBody>
          <a:bodyPr/>
          <a:lstStyle>
            <a:lvl1pPr>
              <a:defRPr/>
            </a:lvl1pPr>
          </a:lstStyle>
          <a:p>
            <a:pPr>
              <a:defRPr/>
            </a:pPr>
            <a:fld id="{99C6C91B-8A2E-4DF2-9C18-E127D8444E7D}" type="slidenum">
              <a:rPr lang="en-US" altLang="zh-CN"/>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p:txBody>
          <a:bodyPr/>
          <a:lstStyle>
            <a:lvl1pPr>
              <a:defRPr/>
            </a:lvl1pPr>
          </a:lstStyle>
          <a:p>
            <a:pPr>
              <a:defRPr/>
            </a:pPr>
            <a:fld id="{EF33F9A0-70B0-4791-B467-8E47A7F47708}" type="slidenum">
              <a:rPr lang="en-US" altLang="zh-CN"/>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p:txBody>
          <a:bodyPr/>
          <a:lstStyle>
            <a:lvl1pPr>
              <a:defRPr/>
            </a:lvl1pPr>
          </a:lstStyle>
          <a:p>
            <a:pPr>
              <a:defRPr/>
            </a:pPr>
            <a:fld id="{A0940661-D891-4990-A192-6FDE239059C6}" type="slidenum">
              <a:rPr lang="en-US" altLang="zh-CN"/>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p:txBody>
          <a:bodyPr/>
          <a:lstStyle>
            <a:lvl1pPr>
              <a:defRPr/>
            </a:lvl1pPr>
          </a:lstStyle>
          <a:p>
            <a:pPr>
              <a:defRPr/>
            </a:pPr>
            <a:fld id="{83D34018-9196-49BC-87BF-0FCEC58AA8FB}" type="slidenum">
              <a:rPr lang="en-US" altLang="zh-CN"/>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pPr>
              <a:defRPr/>
            </a:pPr>
            <a:fld id="{83950D51-26C4-4C76-A245-B6BDADD0CFE9}" type="slidenum">
              <a:rPr lang="en-US" altLang="zh-CN"/>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p:txBody>
          <a:bodyPr/>
          <a:lstStyle>
            <a:lvl1pPr>
              <a:defRPr/>
            </a:lvl1pPr>
          </a:lstStyle>
          <a:p>
            <a:pPr>
              <a:defRPr/>
            </a:pPr>
            <a:fld id="{A9E2DB58-0D7F-4789-941E-576CF38E3057}" type="slidenum">
              <a:rPr lang="en-US" altLang="zh-CN"/>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p:txBody>
          <a:bodyPr/>
          <a:lstStyle>
            <a:lvl1pPr>
              <a:defRPr/>
            </a:lvl1pPr>
          </a:lstStyle>
          <a:p>
            <a:pPr>
              <a:defRPr/>
            </a:pPr>
            <a:fld id="{9491C427-30A2-45F2-8A1C-C067F59A1041}" type="slidenum">
              <a:rPr lang="en-US" altLang="zh-CN"/>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l="22728" b="36090"/>
          <a:stretch>
            <a:fillRect/>
          </a:stretch>
        </p:blipFill>
        <p:spPr bwMode="auto">
          <a:xfrm>
            <a:off x="0" y="6048375"/>
            <a:ext cx="12954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9"/>
          <p:cNvSpPr>
            <a:spLocks noGrp="1" noChangeArrowheads="1"/>
          </p:cNvSpPr>
          <p:nvPr>
            <p:ph type="title"/>
          </p:nvPr>
        </p:nvSpPr>
        <p:spPr bwMode="auto">
          <a:xfrm>
            <a:off x="152400" y="152400"/>
            <a:ext cx="8853488" cy="83820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altLang="zh-CN" smtClean="0"/>
              <a:t>Click to edit Master title style</a:t>
            </a:r>
          </a:p>
        </p:txBody>
      </p:sp>
      <p:sp>
        <p:nvSpPr>
          <p:cNvPr id="1028" name="Rectangle 10"/>
          <p:cNvSpPr>
            <a:spLocks noGrp="1" noChangeArrowheads="1"/>
          </p:cNvSpPr>
          <p:nvPr>
            <p:ph type="body" idx="1"/>
          </p:nvPr>
        </p:nvSpPr>
        <p:spPr bwMode="auto">
          <a:xfrm>
            <a:off x="0" y="10668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8445" name="Rectangle 13"/>
          <p:cNvSpPr>
            <a:spLocks noGrp="1" noChangeArrowheads="1"/>
          </p:cNvSpPr>
          <p:nvPr>
            <p:ph type="sldNum" sz="quarter" idx="4"/>
          </p:nvPr>
        </p:nvSpPr>
        <p:spPr bwMode="auto">
          <a:xfrm>
            <a:off x="7772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ClrTx/>
              <a:buSzTx/>
              <a:buFontTx/>
              <a:buNone/>
              <a:defRPr sz="1400">
                <a:latin typeface="Tahoma" panose="020B0604030504040204" pitchFamily="34" charset="0"/>
                <a:ea typeface="宋体" panose="02010600030101010101" pitchFamily="2" charset="-122"/>
              </a:defRPr>
            </a:lvl1pPr>
          </a:lstStyle>
          <a:p>
            <a:pPr>
              <a:defRPr/>
            </a:pPr>
            <a:fld id="{4F134754-8255-4B59-BF87-5324199B066B}"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p:titleStyle>
    <p:body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0"/>
          </p:nvPr>
        </p:nvSpPr>
        <p:spPr>
          <a:noFill/>
        </p:spPr>
        <p:txBody>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fld id="{E327C3F4-D18D-4ABD-9DAD-5682F3DA4882}" type="slidenum">
              <a:rPr lang="en-US" altLang="zh-CN" sz="1400" smtClean="0">
                <a:solidFill>
                  <a:schemeClr val="bg1"/>
                </a:solidFill>
                <a:latin typeface="Tahoma" panose="020B0604030504040204" pitchFamily="34" charset="0"/>
              </a:rPr>
              <a:t>1</a:t>
            </a:fld>
            <a:endParaRPr lang="en-US" altLang="zh-CN" sz="1400" smtClean="0">
              <a:solidFill>
                <a:schemeClr val="bg1"/>
              </a:solidFill>
              <a:latin typeface="Tahoma" panose="020B0604030504040204" pitchFamily="34" charset="0"/>
            </a:endParaRPr>
          </a:p>
        </p:txBody>
      </p:sp>
      <p:sp>
        <p:nvSpPr>
          <p:cNvPr id="1227783" name="Rectangle 7"/>
          <p:cNvSpPr>
            <a:spLocks noGrp="1" noChangeArrowheads="1"/>
          </p:cNvSpPr>
          <p:nvPr>
            <p:ph type="title"/>
          </p:nvPr>
        </p:nvSpPr>
        <p:spPr/>
        <p:txBody>
          <a:bodyPr/>
          <a:lstStyle/>
          <a:p>
            <a:pPr eaLnBrk="1" hangingPunct="1">
              <a:defRPr/>
            </a:pPr>
            <a:r>
              <a:rPr lang="en-US" altLang="zh-CN" dirty="0" smtClean="0">
                <a:ea typeface="宋体" panose="02010600030101010101" pitchFamily="2" charset="-122"/>
                <a:sym typeface="+mn-ea"/>
              </a:rPr>
              <a:t>第9</a:t>
            </a:r>
            <a:r>
              <a:rPr lang="zh-CN" altLang="en-US" dirty="0" smtClean="0">
                <a:ea typeface="宋体" panose="02010600030101010101" pitchFamily="2" charset="-122"/>
                <a:sym typeface="+mn-ea"/>
              </a:rPr>
              <a:t>讲</a:t>
            </a:r>
            <a:r>
              <a:rPr lang="en-US" altLang="zh-CN" dirty="0" smtClean="0">
                <a:ea typeface="宋体" panose="02010600030101010101" pitchFamily="2" charset="-122"/>
                <a:sym typeface="+mn-ea"/>
              </a:rPr>
              <a:t>  </a:t>
            </a:r>
            <a:r>
              <a:rPr lang="zh-CN" altLang="en-US" dirty="0" smtClean="0">
                <a:ea typeface="宋体" panose="02010600030101010101" pitchFamily="2" charset="-122"/>
                <a:sym typeface="+mn-ea"/>
              </a:rPr>
              <a:t>类和对象</a:t>
            </a:r>
            <a:endParaRPr lang="en-US" altLang="zh-CN" dirty="0">
              <a:ea typeface="宋体" panose="02010600030101010101" pitchFamily="2" charset="-122"/>
            </a:endParaRPr>
          </a:p>
        </p:txBody>
      </p:sp>
      <p:sp>
        <p:nvSpPr>
          <p:cNvPr id="3076" name="Text Box 10"/>
          <p:cNvSpPr txBox="1">
            <a:spLocks noChangeArrowheads="1"/>
          </p:cNvSpPr>
          <p:nvPr/>
        </p:nvSpPr>
        <p:spPr bwMode="auto">
          <a:xfrm>
            <a:off x="1297305" y="4724400"/>
            <a:ext cx="6017895" cy="106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50000"/>
              </a:lnSpc>
              <a:spcBef>
                <a:spcPts val="500"/>
              </a:spcBef>
              <a:buClr>
                <a:srgbClr val="800080"/>
              </a:buClr>
              <a:buSzPct val="55000"/>
              <a:buFont typeface="Wingdings" panose="05000000000000000000" pitchFamily="2" charset="2"/>
              <a:buNone/>
            </a:pPr>
            <a:r>
              <a:rPr lang="zh-CN" altLang="en-US" dirty="0">
                <a:latin typeface="黑体" panose="02010609060101010101" pitchFamily="49" charset="-122"/>
                <a:ea typeface="黑体" panose="02010609060101010101" pitchFamily="49" charset="-122"/>
              </a:rPr>
              <a:t>信息科学与技术学院 </a:t>
            </a:r>
            <a:r>
              <a:rPr lang="zh-CN" altLang="en-US" dirty="0" smtClean="0">
                <a:latin typeface="黑体" panose="02010609060101010101" pitchFamily="49" charset="-122"/>
                <a:ea typeface="黑体" panose="02010609060101010101" pitchFamily="49" charset="-122"/>
              </a:rPr>
              <a:t> </a:t>
            </a:r>
          </a:p>
          <a:p>
            <a:pPr algn="ctr" eaLnBrk="1" hangingPunct="1">
              <a:lnSpc>
                <a:spcPct val="150000"/>
              </a:lnSpc>
              <a:spcBef>
                <a:spcPts val="500"/>
              </a:spcBef>
              <a:buClr>
                <a:srgbClr val="800080"/>
              </a:buClr>
              <a:buSzPct val="55000"/>
              <a:buNone/>
            </a:pPr>
            <a:r>
              <a:rPr lang="zh-CN" altLang="en-US" dirty="0" smtClean="0">
                <a:latin typeface="黑体" panose="02010609060101010101" pitchFamily="49" charset="-122"/>
                <a:ea typeface="黑体" panose="02010609060101010101" pitchFamily="49" charset="-122"/>
                <a:sym typeface="+mn-ea"/>
              </a:rPr>
              <a:t>北京师范大学 </a:t>
            </a:r>
            <a:r>
              <a:rPr lang="en-US" altLang="zh-CN" dirty="0" smtClean="0">
                <a:latin typeface="黑体" panose="02010609060101010101" pitchFamily="49" charset="-122"/>
                <a:ea typeface="黑体" panose="02010609060101010101" pitchFamily="49" charset="-122"/>
              </a:rPr>
              <a:t>2018</a:t>
            </a:r>
            <a:r>
              <a:rPr lang="zh-CN" altLang="en-US" dirty="0" smtClean="0">
                <a:latin typeface="黑体" panose="02010609060101010101" pitchFamily="49" charset="-122"/>
                <a:ea typeface="黑体" panose="02010609060101010101" pitchFamily="49" charset="-122"/>
              </a:rPr>
              <a:t>年</a:t>
            </a:r>
            <a:r>
              <a:rPr lang="zh-CN" altLang="en-US" dirty="0">
                <a:latin typeface="黑体" panose="02010609060101010101" pitchFamily="49" charset="-122"/>
                <a:ea typeface="黑体" panose="02010609060101010101" pitchFamily="49" charset="-122"/>
              </a:rPr>
              <a:t>秋季</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13" name="矩形 12"/>
          <p:cNvSpPr/>
          <p:nvPr/>
        </p:nvSpPr>
        <p:spPr>
          <a:xfrm>
            <a:off x="202199" y="1143000"/>
            <a:ext cx="8332201" cy="830997"/>
          </a:xfrm>
          <a:prstGeom prst="rect">
            <a:avLst/>
          </a:prstGeom>
        </p:spPr>
        <p:txBody>
          <a:bodyPr wrap="square">
            <a:spAutoFit/>
          </a:bodyPr>
          <a:lstStyle/>
          <a:p>
            <a:pPr>
              <a:spcBef>
                <a:spcPts val="600"/>
              </a:spcBef>
              <a:spcAft>
                <a:spcPts val="600"/>
              </a:spcAft>
            </a:pPr>
            <a:r>
              <a:rPr lang="zh-CN" altLang="en-US" sz="2400" dirty="0" smtClean="0">
                <a:solidFill>
                  <a:srgbClr val="0070C0"/>
                </a:solidFill>
              </a:rPr>
              <a:t>习题</a:t>
            </a:r>
            <a:r>
              <a:rPr lang="en-US" altLang="zh-CN" sz="2400" dirty="0">
                <a:solidFill>
                  <a:srgbClr val="0070C0"/>
                </a:solidFill>
              </a:rPr>
              <a:t>5</a:t>
            </a:r>
            <a:r>
              <a:rPr lang="zh-CN" altLang="en-US" sz="2400" dirty="0" smtClean="0">
                <a:solidFill>
                  <a:srgbClr val="0070C0"/>
                </a:solidFill>
              </a:rPr>
              <a:t>：</a:t>
            </a:r>
            <a:r>
              <a:rPr lang="zh-CN" altLang="en-US" sz="2400" dirty="0" smtClean="0">
                <a:solidFill>
                  <a:srgbClr val="0070C0"/>
                </a:solidFill>
                <a:latin typeface="Adobe 黑体 Std R"/>
                <a:cs typeface="Adobe 黑体 Std R"/>
              </a:rPr>
              <a:t>一个整数，它加上</a:t>
            </a:r>
            <a:r>
              <a:rPr lang="en-US" altLang="zh-CN" sz="2400" dirty="0" smtClean="0">
                <a:solidFill>
                  <a:srgbClr val="0070C0"/>
                </a:solidFill>
                <a:latin typeface="Adobe 黑体 Std R"/>
                <a:cs typeface="Adobe 黑体 Std R"/>
              </a:rPr>
              <a:t>100</a:t>
            </a:r>
            <a:r>
              <a:rPr lang="zh-CN" altLang="en-US" sz="2400" dirty="0" smtClean="0">
                <a:solidFill>
                  <a:srgbClr val="0070C0"/>
                </a:solidFill>
                <a:latin typeface="Adobe 黑体 Std R"/>
                <a:cs typeface="Adobe 黑体 Std R"/>
              </a:rPr>
              <a:t>后是一个完全平方，再加上</a:t>
            </a:r>
            <a:r>
              <a:rPr lang="en-US" altLang="zh-CN" sz="2400" dirty="0" smtClean="0">
                <a:solidFill>
                  <a:srgbClr val="0070C0"/>
                </a:solidFill>
                <a:latin typeface="Adobe 黑体 Std R"/>
                <a:cs typeface="Adobe 黑体 Std R"/>
              </a:rPr>
              <a:t>168</a:t>
            </a:r>
            <a:r>
              <a:rPr lang="zh-CN" altLang="en-US" sz="2400" dirty="0" smtClean="0">
                <a:solidFill>
                  <a:srgbClr val="0070C0"/>
                </a:solidFill>
                <a:latin typeface="Adobe 黑体 Std R"/>
                <a:cs typeface="Adobe 黑体 Std R"/>
              </a:rPr>
              <a:t>又是</a:t>
            </a:r>
            <a:r>
              <a:rPr lang="zh-CN" altLang="en-US" sz="2400" dirty="0">
                <a:solidFill>
                  <a:srgbClr val="0070C0"/>
                </a:solidFill>
                <a:latin typeface="Adobe 黑体 Std R"/>
                <a:cs typeface="Adobe 黑体 Std R"/>
              </a:rPr>
              <a:t>一个完全平方</a:t>
            </a:r>
            <a:r>
              <a:rPr lang="zh-CN" altLang="en-US" sz="2400" dirty="0" smtClean="0">
                <a:solidFill>
                  <a:srgbClr val="0070C0"/>
                </a:solidFill>
                <a:latin typeface="Adobe 黑体 Std R"/>
                <a:cs typeface="Adobe 黑体 Std R"/>
              </a:rPr>
              <a:t>，请问该数是？</a:t>
            </a:r>
            <a:endParaRPr lang="zh-CN" altLang="en-US" sz="2400" dirty="0">
              <a:solidFill>
                <a:srgbClr val="0070C0"/>
              </a:solidFill>
              <a:latin typeface="Adobe 黑体 Std R"/>
              <a:cs typeface="Adobe 黑体 Std R"/>
            </a:endParaRPr>
          </a:p>
        </p:txBody>
      </p:sp>
      <p:pic>
        <p:nvPicPr>
          <p:cNvPr id="2" name="图片 1"/>
          <p:cNvPicPr>
            <a:picLocks noChangeAspect="1"/>
          </p:cNvPicPr>
          <p:nvPr/>
        </p:nvPicPr>
        <p:blipFill>
          <a:blip r:embed="rId3"/>
          <a:stretch>
            <a:fillRect/>
          </a:stretch>
        </p:blipFill>
        <p:spPr>
          <a:xfrm>
            <a:off x="609600" y="2126397"/>
            <a:ext cx="6233799" cy="2514600"/>
          </a:xfrm>
          <a:prstGeom prst="rect">
            <a:avLst/>
          </a:prstGeom>
        </p:spPr>
      </p:pic>
      <p:sp>
        <p:nvSpPr>
          <p:cNvPr id="3" name="矩形 2"/>
          <p:cNvSpPr/>
          <p:nvPr/>
        </p:nvSpPr>
        <p:spPr>
          <a:xfrm>
            <a:off x="6843399" y="5943600"/>
            <a:ext cx="1787028" cy="400110"/>
          </a:xfrm>
          <a:prstGeom prst="rect">
            <a:avLst/>
          </a:prstGeom>
        </p:spPr>
        <p:txBody>
          <a:bodyPr wrap="none">
            <a:spAutoFit/>
          </a:bodyPr>
          <a:lstStyle/>
          <a:p>
            <a:r>
              <a:rPr lang="zh-CN" altLang="en-US" dirty="0">
                <a:solidFill>
                  <a:srgbClr val="C00000"/>
                </a:solidFill>
              </a:rPr>
              <a:t>9_square.py</a:t>
            </a:r>
          </a:p>
        </p:txBody>
      </p:sp>
    </p:spTree>
    <p:extLst>
      <p:ext uri="{BB962C8B-B14F-4D97-AF65-F5344CB8AC3E}">
        <p14:creationId xmlns:p14="http://schemas.microsoft.com/office/powerpoint/2010/main" val="18167633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13" name="矩形 12"/>
          <p:cNvSpPr/>
          <p:nvPr/>
        </p:nvSpPr>
        <p:spPr>
          <a:xfrm>
            <a:off x="202199" y="1143000"/>
            <a:ext cx="8332201" cy="1600438"/>
          </a:xfrm>
          <a:prstGeom prst="rect">
            <a:avLst/>
          </a:prstGeom>
        </p:spPr>
        <p:txBody>
          <a:bodyPr wrap="square">
            <a:spAutoFit/>
          </a:bodyPr>
          <a:lstStyle/>
          <a:p>
            <a:pPr>
              <a:spcBef>
                <a:spcPts val="600"/>
              </a:spcBef>
              <a:spcAft>
                <a:spcPts val="600"/>
              </a:spcAft>
            </a:pPr>
            <a:r>
              <a:rPr lang="zh-CN" altLang="en-US" sz="2400" dirty="0" smtClean="0">
                <a:solidFill>
                  <a:srgbClr val="0070C0"/>
                </a:solidFill>
              </a:rPr>
              <a:t>习题</a:t>
            </a:r>
            <a:r>
              <a:rPr lang="en-US" altLang="zh-CN" sz="2400" dirty="0">
                <a:solidFill>
                  <a:srgbClr val="0070C0"/>
                </a:solidFill>
              </a:rPr>
              <a:t>6</a:t>
            </a:r>
            <a:r>
              <a:rPr lang="zh-CN" altLang="en-US" sz="2400" dirty="0" smtClean="0">
                <a:solidFill>
                  <a:srgbClr val="0070C0"/>
                </a:solidFill>
              </a:rPr>
              <a:t>：</a:t>
            </a:r>
            <a:r>
              <a:rPr lang="zh-CN" altLang="en-US" sz="2400" dirty="0" smtClean="0">
                <a:solidFill>
                  <a:srgbClr val="0070C0"/>
                </a:solidFill>
                <a:latin typeface="Adobe 黑体 Std R"/>
                <a:cs typeface="Adobe 黑体 Std R"/>
              </a:rPr>
              <a:t>打印</a:t>
            </a:r>
            <a:r>
              <a:rPr lang="zh-CN" altLang="en-US" sz="2400" dirty="0">
                <a:solidFill>
                  <a:srgbClr val="0070C0"/>
                </a:solidFill>
                <a:latin typeface="Adobe 黑体 Std R"/>
                <a:cs typeface="Adobe 黑体 Std R"/>
              </a:rPr>
              <a:t>出所有</a:t>
            </a:r>
            <a:r>
              <a:rPr lang="zh-CN" altLang="en-US" sz="2400" dirty="0" smtClean="0">
                <a:solidFill>
                  <a:srgbClr val="0070C0"/>
                </a:solidFill>
                <a:latin typeface="Adobe 黑体 Std R"/>
                <a:cs typeface="Adobe 黑体 Std R"/>
              </a:rPr>
              <a:t>的</a:t>
            </a:r>
            <a:r>
              <a:rPr lang="en-US" altLang="zh-CN" sz="2400" dirty="0" smtClean="0">
                <a:solidFill>
                  <a:srgbClr val="0070C0"/>
                </a:solidFill>
                <a:latin typeface="Adobe 黑体 Std R"/>
                <a:cs typeface="Adobe 黑体 Std R"/>
              </a:rPr>
              <a:t>“</a:t>
            </a:r>
            <a:r>
              <a:rPr lang="zh-CN" altLang="en-US" sz="2400" dirty="0" smtClean="0">
                <a:solidFill>
                  <a:srgbClr val="0070C0"/>
                </a:solidFill>
                <a:latin typeface="Adobe 黑体 Std R"/>
                <a:cs typeface="Adobe 黑体 Std R"/>
              </a:rPr>
              <a:t>水仙花数</a:t>
            </a:r>
            <a:r>
              <a:rPr lang="en-US" altLang="zh-CN" sz="2400" dirty="0" smtClean="0">
                <a:solidFill>
                  <a:srgbClr val="0070C0"/>
                </a:solidFill>
                <a:latin typeface="Adobe 黑体 Std R"/>
                <a:cs typeface="Adobe 黑体 Std R"/>
              </a:rPr>
              <a:t>”</a:t>
            </a:r>
            <a:r>
              <a:rPr lang="zh-CN" altLang="en-US" sz="2400" dirty="0" smtClean="0">
                <a:solidFill>
                  <a:srgbClr val="0070C0"/>
                </a:solidFill>
                <a:latin typeface="Adobe 黑体 Std R"/>
                <a:cs typeface="Adobe 黑体 Std R"/>
              </a:rPr>
              <a:t>，所谓</a:t>
            </a:r>
            <a:r>
              <a:rPr lang="en-US" altLang="zh-CN" sz="2400" dirty="0" smtClean="0">
                <a:solidFill>
                  <a:srgbClr val="0070C0"/>
                </a:solidFill>
                <a:latin typeface="Adobe 黑体 Std R"/>
                <a:cs typeface="Adobe 黑体 Std R"/>
              </a:rPr>
              <a:t>“</a:t>
            </a:r>
            <a:r>
              <a:rPr lang="zh-CN" altLang="en-US" sz="2400" dirty="0" smtClean="0">
                <a:solidFill>
                  <a:srgbClr val="0070C0"/>
                </a:solidFill>
                <a:latin typeface="Adobe 黑体 Std R"/>
                <a:cs typeface="Adobe 黑体 Std R"/>
              </a:rPr>
              <a:t>水仙花数</a:t>
            </a:r>
            <a:r>
              <a:rPr lang="en-US" altLang="zh-CN" sz="2400" dirty="0" smtClean="0">
                <a:solidFill>
                  <a:srgbClr val="0070C0"/>
                </a:solidFill>
                <a:latin typeface="Adobe 黑体 Std R"/>
                <a:cs typeface="Adobe 黑体 Std R"/>
              </a:rPr>
              <a:t>”</a:t>
            </a:r>
            <a:r>
              <a:rPr lang="zh-CN" altLang="en-US" sz="2400" dirty="0" smtClean="0">
                <a:solidFill>
                  <a:srgbClr val="0070C0"/>
                </a:solidFill>
                <a:latin typeface="Adobe 黑体 Std R"/>
                <a:cs typeface="Adobe 黑体 Std R"/>
              </a:rPr>
              <a:t>是</a:t>
            </a:r>
            <a:r>
              <a:rPr lang="zh-CN" altLang="en-US" sz="2400" dirty="0">
                <a:solidFill>
                  <a:srgbClr val="0070C0"/>
                </a:solidFill>
                <a:latin typeface="Adobe 黑体 Std R"/>
                <a:cs typeface="Adobe 黑体 Std R"/>
              </a:rPr>
              <a:t>指一个三位数，其各位数字立方和等于该数本身</a:t>
            </a:r>
            <a:r>
              <a:rPr lang="zh-CN" altLang="en-US" sz="2400" dirty="0" smtClean="0">
                <a:solidFill>
                  <a:srgbClr val="0070C0"/>
                </a:solidFill>
                <a:latin typeface="Adobe 黑体 Std R"/>
                <a:cs typeface="Adobe 黑体 Std R"/>
              </a:rPr>
              <a:t>。</a:t>
            </a:r>
            <a:endParaRPr lang="en-US" altLang="zh-CN" sz="2400" dirty="0" smtClean="0">
              <a:solidFill>
                <a:srgbClr val="0070C0"/>
              </a:solidFill>
              <a:latin typeface="Adobe 黑体 Std R"/>
              <a:cs typeface="Adobe 黑体 Std R"/>
            </a:endParaRPr>
          </a:p>
          <a:p>
            <a:pPr>
              <a:spcBef>
                <a:spcPts val="600"/>
              </a:spcBef>
              <a:spcAft>
                <a:spcPts val="600"/>
              </a:spcAft>
            </a:pPr>
            <a:r>
              <a:rPr lang="zh-CN" altLang="en-US" dirty="0" smtClean="0">
                <a:solidFill>
                  <a:srgbClr val="0070C0"/>
                </a:solidFill>
                <a:latin typeface="Adobe 黑体 Std R"/>
                <a:cs typeface="Adobe 黑体 Std R"/>
              </a:rPr>
              <a:t>如：</a:t>
            </a:r>
            <a:r>
              <a:rPr lang="en-US" altLang="zh-CN" dirty="0" smtClean="0">
                <a:solidFill>
                  <a:srgbClr val="0070C0"/>
                </a:solidFill>
                <a:latin typeface="Adobe 黑体 Std R"/>
                <a:cs typeface="Adobe 黑体 Std R"/>
              </a:rPr>
              <a:t>153</a:t>
            </a:r>
            <a:r>
              <a:rPr lang="zh-CN" altLang="en-US" dirty="0">
                <a:solidFill>
                  <a:srgbClr val="0070C0"/>
                </a:solidFill>
                <a:latin typeface="Adobe 黑体 Std R"/>
                <a:cs typeface="Adobe 黑体 Std R"/>
              </a:rPr>
              <a:t>是一</a:t>
            </a:r>
            <a:r>
              <a:rPr lang="zh-CN" altLang="en-US" dirty="0" smtClean="0">
                <a:solidFill>
                  <a:srgbClr val="0070C0"/>
                </a:solidFill>
                <a:latin typeface="Adobe 黑体 Std R"/>
                <a:cs typeface="Adobe 黑体 Std R"/>
              </a:rPr>
              <a:t>个</a:t>
            </a:r>
            <a:r>
              <a:rPr lang="en-US" altLang="zh-CN" dirty="0" smtClean="0">
                <a:solidFill>
                  <a:srgbClr val="0070C0"/>
                </a:solidFill>
                <a:latin typeface="Adobe 黑体 Std R"/>
                <a:cs typeface="Adobe 黑体 Std R"/>
              </a:rPr>
              <a:t>“</a:t>
            </a:r>
            <a:r>
              <a:rPr lang="zh-CN" altLang="en-US" dirty="0" smtClean="0">
                <a:solidFill>
                  <a:srgbClr val="0070C0"/>
                </a:solidFill>
                <a:latin typeface="Adobe 黑体 Std R"/>
                <a:cs typeface="Adobe 黑体 Std R"/>
              </a:rPr>
              <a:t>水仙花数</a:t>
            </a:r>
            <a:r>
              <a:rPr lang="en-US" altLang="zh-CN" dirty="0" smtClean="0">
                <a:solidFill>
                  <a:srgbClr val="0070C0"/>
                </a:solidFill>
                <a:latin typeface="Adobe 黑体 Std R"/>
                <a:cs typeface="Adobe 黑体 Std R"/>
              </a:rPr>
              <a:t>”</a:t>
            </a:r>
            <a:r>
              <a:rPr lang="zh-CN" altLang="en-US" dirty="0" smtClean="0">
                <a:solidFill>
                  <a:srgbClr val="0070C0"/>
                </a:solidFill>
                <a:latin typeface="Adobe 黑体 Std R"/>
                <a:cs typeface="Adobe 黑体 Std R"/>
              </a:rPr>
              <a:t>，</a:t>
            </a:r>
            <a:r>
              <a:rPr lang="zh-CN" altLang="en-US" dirty="0">
                <a:solidFill>
                  <a:srgbClr val="0070C0"/>
                </a:solidFill>
                <a:latin typeface="Adobe 黑体 Std R"/>
                <a:cs typeface="Adobe 黑体 Std R"/>
              </a:rPr>
              <a:t>因为</a:t>
            </a:r>
            <a:r>
              <a:rPr lang="en-US" altLang="zh-CN" dirty="0">
                <a:solidFill>
                  <a:srgbClr val="0070C0"/>
                </a:solidFill>
                <a:latin typeface="Adobe 黑体 Std R"/>
                <a:cs typeface="Adobe 黑体 Std R"/>
              </a:rPr>
              <a:t>153=1</a:t>
            </a:r>
            <a:r>
              <a:rPr lang="zh-CN" altLang="en-US" dirty="0">
                <a:solidFill>
                  <a:srgbClr val="0070C0"/>
                </a:solidFill>
                <a:latin typeface="Adobe 黑体 Std R"/>
                <a:cs typeface="Adobe 黑体 Std R"/>
              </a:rPr>
              <a:t>的三次方＋</a:t>
            </a:r>
            <a:r>
              <a:rPr lang="en-US" altLang="zh-CN" dirty="0">
                <a:solidFill>
                  <a:srgbClr val="0070C0"/>
                </a:solidFill>
                <a:latin typeface="Adobe 黑体 Std R"/>
                <a:cs typeface="Adobe 黑体 Std R"/>
              </a:rPr>
              <a:t>5</a:t>
            </a:r>
            <a:r>
              <a:rPr lang="zh-CN" altLang="en-US" dirty="0">
                <a:solidFill>
                  <a:srgbClr val="0070C0"/>
                </a:solidFill>
                <a:latin typeface="Adobe 黑体 Std R"/>
                <a:cs typeface="Adobe 黑体 Std R"/>
              </a:rPr>
              <a:t>的三次方＋</a:t>
            </a:r>
            <a:r>
              <a:rPr lang="en-US" altLang="zh-CN" dirty="0">
                <a:solidFill>
                  <a:srgbClr val="0070C0"/>
                </a:solidFill>
                <a:latin typeface="Adobe 黑体 Std R"/>
                <a:cs typeface="Adobe 黑体 Std R"/>
              </a:rPr>
              <a:t>3</a:t>
            </a:r>
            <a:r>
              <a:rPr lang="zh-CN" altLang="en-US" dirty="0">
                <a:solidFill>
                  <a:srgbClr val="0070C0"/>
                </a:solidFill>
                <a:latin typeface="Adobe 黑体 Std R"/>
                <a:cs typeface="Adobe 黑体 Std R"/>
              </a:rPr>
              <a:t>的三次</a:t>
            </a:r>
            <a:r>
              <a:rPr lang="zh-CN" altLang="en-US" dirty="0" smtClean="0">
                <a:solidFill>
                  <a:srgbClr val="0070C0"/>
                </a:solidFill>
                <a:latin typeface="Adobe 黑体 Std R"/>
                <a:cs typeface="Adobe 黑体 Std R"/>
              </a:rPr>
              <a:t>方。</a:t>
            </a:r>
            <a:endParaRPr lang="zh-CN" altLang="en-US" dirty="0">
              <a:solidFill>
                <a:srgbClr val="0070C0"/>
              </a:solidFill>
              <a:latin typeface="Adobe 黑体 Std R"/>
              <a:cs typeface="Adobe 黑体 Std R"/>
            </a:endParaRPr>
          </a:p>
        </p:txBody>
      </p:sp>
      <p:pic>
        <p:nvPicPr>
          <p:cNvPr id="4" name="图片 3"/>
          <p:cNvPicPr>
            <a:picLocks noChangeAspect="1"/>
          </p:cNvPicPr>
          <p:nvPr/>
        </p:nvPicPr>
        <p:blipFill>
          <a:blip r:embed="rId3"/>
          <a:stretch>
            <a:fillRect/>
          </a:stretch>
        </p:blipFill>
        <p:spPr>
          <a:xfrm>
            <a:off x="152400" y="2743200"/>
            <a:ext cx="5571067" cy="2743200"/>
          </a:xfrm>
          <a:prstGeom prst="rect">
            <a:avLst/>
          </a:prstGeom>
        </p:spPr>
      </p:pic>
      <p:sp>
        <p:nvSpPr>
          <p:cNvPr id="8" name="圆角矩形 7"/>
          <p:cNvSpPr/>
          <p:nvPr/>
        </p:nvSpPr>
        <p:spPr bwMode="auto">
          <a:xfrm>
            <a:off x="609600" y="3200400"/>
            <a:ext cx="4724400" cy="13716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6096000" y="2819400"/>
            <a:ext cx="1981200" cy="2133601"/>
          </a:xfrm>
          <a:prstGeom prst="rect">
            <a:avLst/>
          </a:prstGeom>
        </p:spPr>
      </p:pic>
      <p:sp>
        <p:nvSpPr>
          <p:cNvPr id="11" name="圆角矩形 10"/>
          <p:cNvSpPr/>
          <p:nvPr/>
        </p:nvSpPr>
        <p:spPr bwMode="auto">
          <a:xfrm>
            <a:off x="5791200" y="2819400"/>
            <a:ext cx="2667000" cy="20574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pic>
        <p:nvPicPr>
          <p:cNvPr id="7" name="图片 6"/>
          <p:cNvPicPr>
            <a:picLocks noChangeAspect="1"/>
          </p:cNvPicPr>
          <p:nvPr/>
        </p:nvPicPr>
        <p:blipFill>
          <a:blip r:embed="rId5"/>
          <a:stretch>
            <a:fillRect/>
          </a:stretch>
        </p:blipFill>
        <p:spPr>
          <a:xfrm>
            <a:off x="457200" y="5638800"/>
            <a:ext cx="6616393" cy="609600"/>
          </a:xfrm>
          <a:prstGeom prst="rect">
            <a:avLst/>
          </a:prstGeom>
        </p:spPr>
      </p:pic>
      <p:sp>
        <p:nvSpPr>
          <p:cNvPr id="14" name="矩形 13"/>
          <p:cNvSpPr/>
          <p:nvPr/>
        </p:nvSpPr>
        <p:spPr>
          <a:xfrm>
            <a:off x="7162800" y="6096000"/>
            <a:ext cx="1395318" cy="400110"/>
          </a:xfrm>
          <a:prstGeom prst="rect">
            <a:avLst/>
          </a:prstGeom>
        </p:spPr>
        <p:txBody>
          <a:bodyPr wrap="none">
            <a:spAutoFit/>
          </a:bodyPr>
          <a:lstStyle/>
          <a:p>
            <a:r>
              <a:rPr lang="zh-CN" altLang="en-US" dirty="0">
                <a:solidFill>
                  <a:srgbClr val="C00000"/>
                </a:solidFill>
              </a:rPr>
              <a:t>9_daff.py</a:t>
            </a:r>
          </a:p>
        </p:txBody>
      </p:sp>
      <p:sp>
        <p:nvSpPr>
          <p:cNvPr id="10" name="矩形 9"/>
          <p:cNvSpPr/>
          <p:nvPr/>
        </p:nvSpPr>
        <p:spPr>
          <a:xfrm>
            <a:off x="5082819" y="5181600"/>
            <a:ext cx="4031873" cy="400110"/>
          </a:xfrm>
          <a:prstGeom prst="rect">
            <a:avLst/>
          </a:prstGeom>
        </p:spPr>
        <p:txBody>
          <a:bodyPr wrap="none">
            <a:spAutoFit/>
          </a:bodyPr>
          <a:lstStyle/>
          <a:p>
            <a:pPr algn="just">
              <a:spcBef>
                <a:spcPts val="600"/>
              </a:spcBef>
              <a:spcAft>
                <a:spcPts val="600"/>
              </a:spcAft>
            </a:pPr>
            <a:r>
              <a:rPr lang="zh-CN" altLang="en-US" kern="100" dirty="0">
                <a:latin typeface="宋体" panose="02010600030101010101" pitchFamily="2" charset="-122"/>
                <a:cs typeface="Times New Roman" panose="02020603050405020304" pitchFamily="18" charset="0"/>
              </a:rPr>
              <a:t>计算任一输入整数的各位数之和。</a:t>
            </a:r>
            <a:endParaRPr lang="en-US" altLang="zh-CN"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48306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6" presetClass="entr" presetSubtype="16"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14" name="矩形 13"/>
          <p:cNvSpPr/>
          <p:nvPr/>
        </p:nvSpPr>
        <p:spPr>
          <a:xfrm>
            <a:off x="7162800" y="6096000"/>
            <a:ext cx="1395318" cy="400110"/>
          </a:xfrm>
          <a:prstGeom prst="rect">
            <a:avLst/>
          </a:prstGeom>
        </p:spPr>
        <p:txBody>
          <a:bodyPr wrap="none">
            <a:spAutoFit/>
          </a:bodyPr>
          <a:lstStyle/>
          <a:p>
            <a:r>
              <a:rPr lang="zh-CN" altLang="en-US" dirty="0">
                <a:solidFill>
                  <a:srgbClr val="C00000"/>
                </a:solidFill>
              </a:rPr>
              <a:t>9_daff.py</a:t>
            </a:r>
          </a:p>
        </p:txBody>
      </p:sp>
      <p:sp>
        <p:nvSpPr>
          <p:cNvPr id="10" name="矩形 9"/>
          <p:cNvSpPr/>
          <p:nvPr/>
        </p:nvSpPr>
        <p:spPr>
          <a:xfrm>
            <a:off x="228600" y="1219200"/>
            <a:ext cx="5724644" cy="461665"/>
          </a:xfrm>
          <a:prstGeom prst="rect">
            <a:avLst/>
          </a:prstGeom>
        </p:spPr>
        <p:txBody>
          <a:bodyPr wrap="none">
            <a:spAutoFit/>
          </a:bodyPr>
          <a:lstStyle/>
          <a:p>
            <a:pPr algn="just">
              <a:spcBef>
                <a:spcPts val="600"/>
              </a:spcBef>
              <a:spcAft>
                <a:spcPts val="600"/>
              </a:spcAft>
            </a:pPr>
            <a:r>
              <a:rPr lang="zh-CN" altLang="en-US" sz="2400" dirty="0" smtClean="0">
                <a:solidFill>
                  <a:srgbClr val="0070C0"/>
                </a:solidFill>
              </a:rPr>
              <a:t>扩展：计算</a:t>
            </a:r>
            <a:r>
              <a:rPr lang="zh-CN" altLang="en-US" sz="2400" dirty="0">
                <a:solidFill>
                  <a:srgbClr val="0070C0"/>
                </a:solidFill>
              </a:rPr>
              <a:t>任一输入整数的各位数之和。</a:t>
            </a:r>
            <a:endParaRPr lang="en-US" altLang="zh-CN" sz="2400" dirty="0">
              <a:solidFill>
                <a:srgbClr val="0070C0"/>
              </a:solidFill>
            </a:endParaRPr>
          </a:p>
        </p:txBody>
      </p:sp>
      <p:pic>
        <p:nvPicPr>
          <p:cNvPr id="2" name="图片 1"/>
          <p:cNvPicPr>
            <a:picLocks noChangeAspect="1"/>
          </p:cNvPicPr>
          <p:nvPr/>
        </p:nvPicPr>
        <p:blipFill>
          <a:blip r:embed="rId3"/>
          <a:stretch>
            <a:fillRect/>
          </a:stretch>
        </p:blipFill>
        <p:spPr>
          <a:xfrm>
            <a:off x="381000" y="1828800"/>
            <a:ext cx="4857076" cy="3276600"/>
          </a:xfrm>
          <a:prstGeom prst="rect">
            <a:avLst/>
          </a:prstGeom>
        </p:spPr>
      </p:pic>
      <p:pic>
        <p:nvPicPr>
          <p:cNvPr id="3" name="图片 2"/>
          <p:cNvPicPr>
            <a:picLocks noChangeAspect="1"/>
          </p:cNvPicPr>
          <p:nvPr/>
        </p:nvPicPr>
        <p:blipFill>
          <a:blip r:embed="rId4"/>
          <a:stretch>
            <a:fillRect/>
          </a:stretch>
        </p:blipFill>
        <p:spPr>
          <a:xfrm>
            <a:off x="5105400" y="2590800"/>
            <a:ext cx="3288724" cy="1371600"/>
          </a:xfrm>
          <a:prstGeom prst="rect">
            <a:avLst/>
          </a:prstGeom>
        </p:spPr>
      </p:pic>
    </p:spTree>
    <p:extLst>
      <p:ext uri="{BB962C8B-B14F-4D97-AF65-F5344CB8AC3E}">
        <p14:creationId xmlns:p14="http://schemas.microsoft.com/office/powerpoint/2010/main" val="5577993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04801" y="1066800"/>
            <a:ext cx="8610600" cy="830997"/>
          </a:xfrm>
          <a:prstGeom prst="rect">
            <a:avLst/>
          </a:prstGeom>
        </p:spPr>
        <p:txBody>
          <a:bodyPr wrap="square">
            <a:spAutoFit/>
          </a:bodyPr>
          <a:lstStyle/>
          <a:p>
            <a:r>
              <a:rPr lang="zh-CN" altLang="en-US" sz="2400" dirty="0" smtClean="0">
                <a:solidFill>
                  <a:srgbClr val="0070C0"/>
                </a:solidFill>
                <a:latin typeface="Adobe 黑体 Std R"/>
                <a:cs typeface="Adobe 黑体 Std R"/>
              </a:rPr>
              <a:t>习题</a:t>
            </a:r>
            <a:r>
              <a:rPr lang="en-US" altLang="zh-CN" sz="2400" dirty="0" smtClean="0">
                <a:solidFill>
                  <a:srgbClr val="0070C0"/>
                </a:solidFill>
                <a:latin typeface="Adobe 黑体 Std R"/>
                <a:cs typeface="Adobe 黑体 Std R"/>
              </a:rPr>
              <a:t>7. </a:t>
            </a:r>
            <a:r>
              <a:rPr lang="zh-CN" altLang="en-US" sz="2400" dirty="0">
                <a:solidFill>
                  <a:srgbClr val="0070C0"/>
                </a:solidFill>
                <a:latin typeface="Adobe 黑体 Std R"/>
                <a:cs typeface="Adobe 黑体 Std R"/>
              </a:rPr>
              <a:t>将一个正整数分解质因数。例如：输入</a:t>
            </a:r>
            <a:r>
              <a:rPr lang="en-US" altLang="zh-CN" sz="2400" dirty="0">
                <a:solidFill>
                  <a:srgbClr val="0070C0"/>
                </a:solidFill>
                <a:latin typeface="Adobe 黑体 Std R"/>
                <a:cs typeface="Adobe 黑体 Std R"/>
              </a:rPr>
              <a:t>90,</a:t>
            </a:r>
            <a:r>
              <a:rPr lang="zh-CN" altLang="en-US" sz="2400" dirty="0">
                <a:solidFill>
                  <a:srgbClr val="0070C0"/>
                </a:solidFill>
                <a:latin typeface="Adobe 黑体 Std R"/>
                <a:cs typeface="Adobe 黑体 Std R"/>
              </a:rPr>
              <a:t>打印出</a:t>
            </a:r>
            <a:r>
              <a:rPr lang="en-US" altLang="zh-CN" sz="2400" dirty="0">
                <a:solidFill>
                  <a:srgbClr val="0070C0"/>
                </a:solidFill>
                <a:latin typeface="Adobe 黑体 Std R"/>
                <a:cs typeface="Adobe 黑体 Std R"/>
              </a:rPr>
              <a:t>90=2*3*3*5</a:t>
            </a:r>
            <a:r>
              <a:rPr lang="zh-CN" altLang="en-US" sz="2400" dirty="0">
                <a:solidFill>
                  <a:srgbClr val="0070C0"/>
                </a:solidFill>
                <a:latin typeface="Adobe 黑体 Std R"/>
                <a:cs typeface="Adobe 黑体 Std R"/>
              </a:rPr>
              <a:t>。</a:t>
            </a:r>
          </a:p>
        </p:txBody>
      </p:sp>
      <p:sp>
        <p:nvSpPr>
          <p:cNvPr id="4" name="矩形 3"/>
          <p:cNvSpPr/>
          <p:nvPr/>
        </p:nvSpPr>
        <p:spPr>
          <a:xfrm>
            <a:off x="7239000" y="6248400"/>
            <a:ext cx="1622495" cy="400110"/>
          </a:xfrm>
          <a:prstGeom prst="rect">
            <a:avLst/>
          </a:prstGeom>
        </p:spPr>
        <p:txBody>
          <a:bodyPr wrap="none">
            <a:spAutoFit/>
          </a:bodyPr>
          <a:lstStyle/>
          <a:p>
            <a:r>
              <a:rPr lang="en-US" altLang="zh-CN" dirty="0" smtClean="0">
                <a:solidFill>
                  <a:srgbClr val="C00000"/>
                </a:solidFill>
              </a:rPr>
              <a:t>9</a:t>
            </a:r>
            <a:r>
              <a:rPr lang="zh-CN" altLang="en-US" dirty="0" smtClean="0">
                <a:solidFill>
                  <a:srgbClr val="C00000"/>
                </a:solidFill>
              </a:rPr>
              <a:t>_</a:t>
            </a:r>
            <a:r>
              <a:rPr lang="en-US" altLang="zh-CN" dirty="0" smtClean="0">
                <a:solidFill>
                  <a:srgbClr val="C00000"/>
                </a:solidFill>
              </a:rPr>
              <a:t>factor</a:t>
            </a:r>
            <a:r>
              <a:rPr lang="zh-CN" altLang="en-US" dirty="0" smtClean="0">
                <a:solidFill>
                  <a:srgbClr val="C00000"/>
                </a:solidFill>
              </a:rPr>
              <a:t>.</a:t>
            </a:r>
            <a:r>
              <a:rPr lang="zh-CN" altLang="en-US" dirty="0">
                <a:solidFill>
                  <a:srgbClr val="C00000"/>
                </a:solidFill>
              </a:rPr>
              <a:t>py</a:t>
            </a:r>
          </a:p>
        </p:txBody>
      </p:sp>
      <p:pic>
        <p:nvPicPr>
          <p:cNvPr id="8" name="图片 7"/>
          <p:cNvPicPr>
            <a:picLocks noChangeAspect="1"/>
          </p:cNvPicPr>
          <p:nvPr/>
        </p:nvPicPr>
        <p:blipFill>
          <a:blip r:embed="rId3"/>
          <a:stretch>
            <a:fillRect/>
          </a:stretch>
        </p:blipFill>
        <p:spPr>
          <a:xfrm>
            <a:off x="228600" y="1981200"/>
            <a:ext cx="4450080" cy="3733800"/>
          </a:xfrm>
          <a:prstGeom prst="rect">
            <a:avLst/>
          </a:prstGeom>
        </p:spPr>
      </p:pic>
      <p:pic>
        <p:nvPicPr>
          <p:cNvPr id="9" name="图片 8"/>
          <p:cNvPicPr>
            <a:picLocks noChangeAspect="1"/>
          </p:cNvPicPr>
          <p:nvPr/>
        </p:nvPicPr>
        <p:blipFill>
          <a:blip r:embed="rId4"/>
          <a:stretch>
            <a:fillRect/>
          </a:stretch>
        </p:blipFill>
        <p:spPr>
          <a:xfrm>
            <a:off x="4648199" y="2286000"/>
            <a:ext cx="4340003" cy="2590800"/>
          </a:xfrm>
          <a:prstGeom prst="rect">
            <a:avLst/>
          </a:prstGeom>
        </p:spPr>
      </p:pic>
    </p:spTree>
    <p:extLst>
      <p:ext uri="{BB962C8B-B14F-4D97-AF65-F5344CB8AC3E}">
        <p14:creationId xmlns:p14="http://schemas.microsoft.com/office/powerpoint/2010/main" val="30404263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13" name="矩形 12"/>
          <p:cNvSpPr/>
          <p:nvPr/>
        </p:nvSpPr>
        <p:spPr>
          <a:xfrm>
            <a:off x="202199" y="1143000"/>
            <a:ext cx="8332201" cy="830997"/>
          </a:xfrm>
          <a:prstGeom prst="rect">
            <a:avLst/>
          </a:prstGeom>
        </p:spPr>
        <p:txBody>
          <a:bodyPr wrap="square">
            <a:spAutoFit/>
          </a:bodyPr>
          <a:lstStyle/>
          <a:p>
            <a:pPr>
              <a:spcBef>
                <a:spcPts val="600"/>
              </a:spcBef>
              <a:spcAft>
                <a:spcPts val="600"/>
              </a:spcAft>
            </a:pPr>
            <a:r>
              <a:rPr lang="zh-CN" altLang="en-US" sz="2400" dirty="0" smtClean="0">
                <a:solidFill>
                  <a:srgbClr val="0070C0"/>
                </a:solidFill>
              </a:rPr>
              <a:t>习题</a:t>
            </a:r>
            <a:r>
              <a:rPr lang="en-US" altLang="zh-CN" sz="2400" dirty="0">
                <a:solidFill>
                  <a:srgbClr val="0070C0"/>
                </a:solidFill>
              </a:rPr>
              <a:t>8</a:t>
            </a:r>
            <a:r>
              <a:rPr lang="zh-CN" altLang="en-US" sz="2400" dirty="0" smtClean="0">
                <a:solidFill>
                  <a:srgbClr val="0070C0"/>
                </a:solidFill>
              </a:rPr>
              <a:t>：一</a:t>
            </a:r>
            <a:r>
              <a:rPr lang="zh-CN" altLang="en-US" sz="2400" dirty="0" smtClean="0">
                <a:solidFill>
                  <a:srgbClr val="0070C0"/>
                </a:solidFill>
                <a:latin typeface="Adobe 黑体 Std R"/>
                <a:cs typeface="Adobe 黑体 Std R"/>
              </a:rPr>
              <a:t>个数</a:t>
            </a:r>
            <a:r>
              <a:rPr lang="zh-CN" altLang="en-US" sz="2400" dirty="0">
                <a:solidFill>
                  <a:srgbClr val="0070C0"/>
                </a:solidFill>
                <a:latin typeface="Adobe 黑体 Std R"/>
                <a:cs typeface="Adobe 黑体 Std R"/>
              </a:rPr>
              <a:t>如果恰好等于它的因子之和，这个数就称为“完数”。例如</a:t>
            </a:r>
            <a:r>
              <a:rPr lang="en-US" altLang="zh-CN" sz="2400" dirty="0">
                <a:solidFill>
                  <a:srgbClr val="0070C0"/>
                </a:solidFill>
                <a:latin typeface="Adobe 黑体 Std R"/>
                <a:cs typeface="Adobe 黑体 Std R"/>
              </a:rPr>
              <a:t>6=1</a:t>
            </a:r>
            <a:r>
              <a:rPr lang="zh-CN" altLang="en-US" sz="2400" dirty="0">
                <a:solidFill>
                  <a:srgbClr val="0070C0"/>
                </a:solidFill>
                <a:latin typeface="Adobe 黑体 Std R"/>
                <a:cs typeface="Adobe 黑体 Std R"/>
              </a:rPr>
              <a:t>＋</a:t>
            </a:r>
            <a:r>
              <a:rPr lang="en-US" altLang="zh-CN" sz="2400" dirty="0">
                <a:solidFill>
                  <a:srgbClr val="0070C0"/>
                </a:solidFill>
                <a:latin typeface="Adobe 黑体 Std R"/>
                <a:cs typeface="Adobe 黑体 Std R"/>
              </a:rPr>
              <a:t>2</a:t>
            </a:r>
            <a:r>
              <a:rPr lang="zh-CN" altLang="en-US" sz="2400" dirty="0">
                <a:solidFill>
                  <a:srgbClr val="0070C0"/>
                </a:solidFill>
                <a:latin typeface="Adobe 黑体 Std R"/>
                <a:cs typeface="Adobe 黑体 Std R"/>
              </a:rPr>
              <a:t>＋</a:t>
            </a:r>
            <a:r>
              <a:rPr lang="en-US" altLang="zh-CN" sz="2400" dirty="0">
                <a:solidFill>
                  <a:srgbClr val="0070C0"/>
                </a:solidFill>
                <a:latin typeface="Adobe 黑体 Std R"/>
                <a:cs typeface="Adobe 黑体 Std R"/>
              </a:rPr>
              <a:t>3</a:t>
            </a:r>
            <a:r>
              <a:rPr lang="en-US" altLang="zh-CN" sz="2400" dirty="0" smtClean="0">
                <a:solidFill>
                  <a:srgbClr val="0070C0"/>
                </a:solidFill>
                <a:latin typeface="Adobe 黑体 Std R"/>
                <a:cs typeface="Adobe 黑体 Std R"/>
              </a:rPr>
              <a:t>. </a:t>
            </a:r>
            <a:r>
              <a:rPr lang="zh-CN" altLang="en-US" sz="2400" dirty="0" smtClean="0">
                <a:solidFill>
                  <a:srgbClr val="0070C0"/>
                </a:solidFill>
                <a:latin typeface="Adobe 黑体 Std R"/>
                <a:cs typeface="Adobe 黑体 Std R"/>
              </a:rPr>
              <a:t>编程找出</a:t>
            </a:r>
            <a:r>
              <a:rPr lang="en-US" altLang="zh-CN" sz="2400" dirty="0">
                <a:solidFill>
                  <a:srgbClr val="0070C0"/>
                </a:solidFill>
                <a:latin typeface="Adobe 黑体 Std R"/>
                <a:cs typeface="Adobe 黑体 Std R"/>
              </a:rPr>
              <a:t>1000</a:t>
            </a:r>
            <a:r>
              <a:rPr lang="zh-CN" altLang="en-US" sz="2400" dirty="0">
                <a:solidFill>
                  <a:srgbClr val="0070C0"/>
                </a:solidFill>
                <a:latin typeface="Adobe 黑体 Std R"/>
                <a:cs typeface="Adobe 黑体 Std R"/>
              </a:rPr>
              <a:t>以内的所有完数。</a:t>
            </a:r>
            <a:endParaRPr lang="zh-CN" altLang="en-US" dirty="0">
              <a:solidFill>
                <a:srgbClr val="0070C0"/>
              </a:solidFill>
              <a:latin typeface="Adobe 黑体 Std R"/>
              <a:cs typeface="Adobe 黑体 Std R"/>
            </a:endParaRPr>
          </a:p>
        </p:txBody>
      </p:sp>
      <p:pic>
        <p:nvPicPr>
          <p:cNvPr id="2" name="图片 1"/>
          <p:cNvPicPr>
            <a:picLocks noChangeAspect="1"/>
          </p:cNvPicPr>
          <p:nvPr/>
        </p:nvPicPr>
        <p:blipFill>
          <a:blip r:embed="rId3"/>
          <a:stretch>
            <a:fillRect/>
          </a:stretch>
        </p:blipFill>
        <p:spPr>
          <a:xfrm>
            <a:off x="381000" y="2133600"/>
            <a:ext cx="8071082" cy="3436203"/>
          </a:xfrm>
          <a:prstGeom prst="rect">
            <a:avLst/>
          </a:prstGeom>
        </p:spPr>
      </p:pic>
      <p:sp>
        <p:nvSpPr>
          <p:cNvPr id="3" name="矩形 2"/>
          <p:cNvSpPr/>
          <p:nvPr/>
        </p:nvSpPr>
        <p:spPr>
          <a:xfrm>
            <a:off x="6781800" y="5791200"/>
            <a:ext cx="1490473" cy="400110"/>
          </a:xfrm>
          <a:prstGeom prst="rect">
            <a:avLst/>
          </a:prstGeom>
        </p:spPr>
        <p:txBody>
          <a:bodyPr wrap="none">
            <a:spAutoFit/>
          </a:bodyPr>
          <a:lstStyle/>
          <a:p>
            <a:r>
              <a:rPr lang="zh-CN" altLang="en-US" dirty="0">
                <a:solidFill>
                  <a:srgbClr val="C00000"/>
                </a:solidFill>
              </a:rPr>
              <a:t>9_num.py</a:t>
            </a:r>
          </a:p>
        </p:txBody>
      </p:sp>
    </p:spTree>
    <p:extLst>
      <p:ext uri="{BB962C8B-B14F-4D97-AF65-F5344CB8AC3E}">
        <p14:creationId xmlns:p14="http://schemas.microsoft.com/office/powerpoint/2010/main" val="9827472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3204723" cy="461665"/>
          </a:xfrm>
          <a:prstGeom prst="rect">
            <a:avLst/>
          </a:prstGeom>
        </p:spPr>
        <p:txBody>
          <a:bodyPr wrap="non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a:latin typeface="Calibri" panose="020F0502020204030204" pitchFamily="34" charset="0"/>
                <a:cs typeface="Times New Roman" panose="02020603050405020304" pitchFamily="18" charset="0"/>
              </a:rPr>
              <a:t>9</a:t>
            </a:r>
            <a:r>
              <a:rPr lang="en-US" altLang="zh-CN" sz="2400" dirty="0" smtClean="0">
                <a:latin typeface="Calibri" panose="020F0502020204030204" pitchFamily="34" charset="0"/>
                <a:cs typeface="Times New Roman" panose="02020603050405020304" pitchFamily="18" charset="0"/>
              </a:rPr>
              <a:t>. </a:t>
            </a:r>
            <a:r>
              <a:rPr lang="zh-CN" altLang="en-US" sz="2400" dirty="0" smtClean="0">
                <a:latin typeface="Calibri" panose="020F0502020204030204" pitchFamily="34" charset="0"/>
                <a:cs typeface="Times New Roman" panose="02020603050405020304" pitchFamily="18" charset="0"/>
              </a:rPr>
              <a:t>用</a:t>
            </a:r>
            <a:r>
              <a:rPr lang="zh-CN" altLang="en-US" sz="2400" dirty="0">
                <a:latin typeface="Calibri" panose="020F0502020204030204" pitchFamily="34" charset="0"/>
                <a:cs typeface="Times New Roman" panose="02020603050405020304" pitchFamily="18" charset="0"/>
              </a:rPr>
              <a:t>递归方法求</a:t>
            </a:r>
            <a:r>
              <a:rPr lang="en-US" altLang="zh-CN" sz="2400" dirty="0">
                <a:latin typeface="Calibri" panose="020F0502020204030204" pitchFamily="34" charset="0"/>
                <a:cs typeface="Times New Roman" panose="02020603050405020304" pitchFamily="18" charset="0"/>
              </a:rPr>
              <a:t>5!</a:t>
            </a:r>
            <a:endParaRPr lang="zh-CN" altLang="en-US" sz="2400" dirty="0"/>
          </a:p>
        </p:txBody>
      </p:sp>
      <p:sp>
        <p:nvSpPr>
          <p:cNvPr id="9" name="矩形 8"/>
          <p:cNvSpPr/>
          <p:nvPr/>
        </p:nvSpPr>
        <p:spPr>
          <a:xfrm>
            <a:off x="6934200" y="6172200"/>
            <a:ext cx="1394292" cy="400110"/>
          </a:xfrm>
          <a:prstGeom prst="rect">
            <a:avLst/>
          </a:prstGeom>
        </p:spPr>
        <p:txBody>
          <a:bodyPr wrap="none">
            <a:spAutoFit/>
          </a:bodyPr>
          <a:lstStyle/>
          <a:p>
            <a:r>
              <a:rPr lang="en-US" altLang="zh-CN" dirty="0" smtClean="0">
                <a:solidFill>
                  <a:srgbClr val="C00000"/>
                </a:solidFill>
              </a:rPr>
              <a:t>9</a:t>
            </a:r>
            <a:r>
              <a:rPr lang="zh-CN" altLang="en-US" dirty="0" smtClean="0">
                <a:solidFill>
                  <a:srgbClr val="C00000"/>
                </a:solidFill>
              </a:rPr>
              <a:t>_</a:t>
            </a:r>
            <a:r>
              <a:rPr lang="en-US" altLang="zh-CN" dirty="0" smtClean="0">
                <a:solidFill>
                  <a:srgbClr val="C00000"/>
                </a:solidFill>
              </a:rPr>
              <a:t>fact</a:t>
            </a:r>
            <a:r>
              <a:rPr lang="zh-CN" altLang="en-US" dirty="0" smtClean="0">
                <a:solidFill>
                  <a:srgbClr val="C00000"/>
                </a:solidFill>
              </a:rPr>
              <a:t>.</a:t>
            </a:r>
            <a:r>
              <a:rPr lang="zh-CN" altLang="en-US" dirty="0">
                <a:solidFill>
                  <a:srgbClr val="C00000"/>
                </a:solidFill>
              </a:rPr>
              <a:t>py</a:t>
            </a:r>
          </a:p>
        </p:txBody>
      </p:sp>
      <p:pic>
        <p:nvPicPr>
          <p:cNvPr id="4" name="图片 3"/>
          <p:cNvPicPr>
            <a:picLocks noChangeAspect="1"/>
          </p:cNvPicPr>
          <p:nvPr/>
        </p:nvPicPr>
        <p:blipFill>
          <a:blip r:embed="rId3"/>
          <a:stretch>
            <a:fillRect/>
          </a:stretch>
        </p:blipFill>
        <p:spPr>
          <a:xfrm>
            <a:off x="762000" y="1757065"/>
            <a:ext cx="3659221" cy="2819400"/>
          </a:xfrm>
          <a:prstGeom prst="rect">
            <a:avLst/>
          </a:prstGeom>
        </p:spPr>
      </p:pic>
      <p:sp>
        <p:nvSpPr>
          <p:cNvPr id="6" name="Text Box 20"/>
          <p:cNvSpPr txBox="1">
            <a:spLocks noChangeArrowheads="1"/>
          </p:cNvSpPr>
          <p:nvPr/>
        </p:nvSpPr>
        <p:spPr bwMode="auto">
          <a:xfrm>
            <a:off x="5105400" y="2286000"/>
            <a:ext cx="3581400"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smtClean="0"/>
              <a:t>Fun(5) =5*Fun(4)=5*4!</a:t>
            </a:r>
            <a:endParaRPr lang="en-US" altLang="zh-CN" sz="1800" b="1" dirty="0"/>
          </a:p>
        </p:txBody>
      </p:sp>
      <p:sp>
        <p:nvSpPr>
          <p:cNvPr id="7" name="Text Box 20"/>
          <p:cNvSpPr txBox="1">
            <a:spLocks noChangeArrowheads="1"/>
          </p:cNvSpPr>
          <p:nvPr/>
        </p:nvSpPr>
        <p:spPr bwMode="auto">
          <a:xfrm>
            <a:off x="5105400" y="2795252"/>
            <a:ext cx="3581400"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smtClean="0"/>
              <a:t>Fun(4) =4*Fun(3)=4*3!</a:t>
            </a:r>
            <a:endParaRPr lang="en-US" altLang="zh-CN" sz="1800" b="1" dirty="0"/>
          </a:p>
        </p:txBody>
      </p:sp>
      <p:sp>
        <p:nvSpPr>
          <p:cNvPr id="8" name="Text Box 20"/>
          <p:cNvSpPr txBox="1">
            <a:spLocks noChangeArrowheads="1"/>
          </p:cNvSpPr>
          <p:nvPr/>
        </p:nvSpPr>
        <p:spPr bwMode="auto">
          <a:xfrm>
            <a:off x="5105400" y="3304504"/>
            <a:ext cx="3581400"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smtClean="0"/>
              <a:t>Fun(3) =3*Fun(2)=3*2!</a:t>
            </a:r>
            <a:endParaRPr lang="en-US" altLang="zh-CN" sz="1800" b="1" dirty="0"/>
          </a:p>
        </p:txBody>
      </p:sp>
      <p:sp>
        <p:nvSpPr>
          <p:cNvPr id="10" name="Text Box 20"/>
          <p:cNvSpPr txBox="1">
            <a:spLocks noChangeArrowheads="1"/>
          </p:cNvSpPr>
          <p:nvPr/>
        </p:nvSpPr>
        <p:spPr bwMode="auto">
          <a:xfrm>
            <a:off x="5094585" y="3857587"/>
            <a:ext cx="3581400"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smtClean="0"/>
              <a:t>Fun(2) =2*Fun(1)=2*1!</a:t>
            </a:r>
            <a:endParaRPr lang="en-US" altLang="zh-CN" sz="1800" b="1" dirty="0"/>
          </a:p>
        </p:txBody>
      </p:sp>
      <p:sp>
        <p:nvSpPr>
          <p:cNvPr id="11" name="Text Box 20"/>
          <p:cNvSpPr txBox="1">
            <a:spLocks noChangeArrowheads="1"/>
          </p:cNvSpPr>
          <p:nvPr/>
        </p:nvSpPr>
        <p:spPr bwMode="auto">
          <a:xfrm>
            <a:off x="5093197" y="4350574"/>
            <a:ext cx="3581400"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smtClean="0"/>
              <a:t>Fun(1) =1</a:t>
            </a:r>
            <a:endParaRPr lang="en-US" altLang="zh-CN" sz="1800" b="1" dirty="0"/>
          </a:p>
        </p:txBody>
      </p:sp>
    </p:spTree>
    <p:extLst>
      <p:ext uri="{BB962C8B-B14F-4D97-AF65-F5344CB8AC3E}">
        <p14:creationId xmlns:p14="http://schemas.microsoft.com/office/powerpoint/2010/main" val="23254241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458200" cy="830997"/>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10. </a:t>
            </a:r>
            <a:r>
              <a:rPr lang="zh-CN" altLang="en-US" sz="2400" dirty="0" smtClean="0">
                <a:latin typeface="Calibri" panose="020F0502020204030204" pitchFamily="34" charset="0"/>
                <a:cs typeface="Times New Roman" panose="02020603050405020304" pitchFamily="18" charset="0"/>
              </a:rPr>
              <a:t>利用</a:t>
            </a:r>
            <a:r>
              <a:rPr lang="zh-CN" altLang="en-US" sz="2400" dirty="0">
                <a:latin typeface="Calibri" panose="020F0502020204030204" pitchFamily="34" charset="0"/>
                <a:cs typeface="Times New Roman" panose="02020603050405020304" pitchFamily="18" charset="0"/>
              </a:rPr>
              <a:t>递归函数调用方式，将所输入的</a:t>
            </a:r>
            <a:r>
              <a:rPr lang="en-US" altLang="zh-CN" sz="2400" dirty="0">
                <a:latin typeface="Calibri" panose="020F0502020204030204" pitchFamily="34" charset="0"/>
                <a:cs typeface="Times New Roman" panose="02020603050405020304" pitchFamily="18" charset="0"/>
              </a:rPr>
              <a:t>5</a:t>
            </a:r>
            <a:r>
              <a:rPr lang="zh-CN" altLang="en-US" sz="2400" dirty="0">
                <a:latin typeface="Calibri" panose="020F0502020204030204" pitchFamily="34" charset="0"/>
                <a:cs typeface="Times New Roman" panose="02020603050405020304" pitchFamily="18" charset="0"/>
              </a:rPr>
              <a:t>个字符，以相反</a:t>
            </a:r>
            <a:r>
              <a:rPr lang="zh-CN" altLang="en-US" sz="2400" dirty="0" smtClean="0">
                <a:latin typeface="Calibri" panose="020F0502020204030204" pitchFamily="34" charset="0"/>
                <a:cs typeface="Times New Roman" panose="02020603050405020304" pitchFamily="18" charset="0"/>
              </a:rPr>
              <a:t>顺序打印出来</a:t>
            </a:r>
            <a:r>
              <a:rPr lang="zh-CN" altLang="en-US" sz="2400" dirty="0">
                <a:latin typeface="Calibri" panose="020F0502020204030204" pitchFamily="34" charset="0"/>
                <a:cs typeface="Times New Roman" panose="02020603050405020304" pitchFamily="18" charset="0"/>
              </a:rPr>
              <a:t>。</a:t>
            </a:r>
            <a:endParaRPr lang="zh-CN" altLang="en-US" sz="2400" dirty="0"/>
          </a:p>
        </p:txBody>
      </p:sp>
      <p:sp>
        <p:nvSpPr>
          <p:cNvPr id="9" name="矩形 8"/>
          <p:cNvSpPr/>
          <p:nvPr/>
        </p:nvSpPr>
        <p:spPr>
          <a:xfrm>
            <a:off x="6477000" y="5486400"/>
            <a:ext cx="1874552" cy="400110"/>
          </a:xfrm>
          <a:prstGeom prst="rect">
            <a:avLst/>
          </a:prstGeom>
        </p:spPr>
        <p:txBody>
          <a:bodyPr wrap="none">
            <a:spAutoFit/>
          </a:bodyPr>
          <a:lstStyle/>
          <a:p>
            <a:r>
              <a:rPr lang="en-US" altLang="zh-CN" dirty="0" smtClean="0">
                <a:solidFill>
                  <a:srgbClr val="C00000"/>
                </a:solidFill>
              </a:rPr>
              <a:t>9</a:t>
            </a:r>
            <a:r>
              <a:rPr lang="zh-CN" altLang="en-US" dirty="0" smtClean="0">
                <a:solidFill>
                  <a:srgbClr val="C00000"/>
                </a:solidFill>
              </a:rPr>
              <a:t>_</a:t>
            </a:r>
            <a:r>
              <a:rPr lang="en-US" altLang="zh-CN" dirty="0" smtClean="0">
                <a:solidFill>
                  <a:srgbClr val="C00000"/>
                </a:solidFill>
              </a:rPr>
              <a:t>reverse</a:t>
            </a:r>
            <a:r>
              <a:rPr lang="zh-CN" altLang="en-US" dirty="0" smtClean="0">
                <a:solidFill>
                  <a:srgbClr val="C00000"/>
                </a:solidFill>
              </a:rPr>
              <a:t>.</a:t>
            </a:r>
            <a:r>
              <a:rPr lang="zh-CN" altLang="en-US" dirty="0">
                <a:solidFill>
                  <a:srgbClr val="C00000"/>
                </a:solidFill>
              </a:rPr>
              <a:t>py</a:t>
            </a:r>
          </a:p>
        </p:txBody>
      </p:sp>
      <p:pic>
        <p:nvPicPr>
          <p:cNvPr id="6" name="图片 5"/>
          <p:cNvPicPr>
            <a:picLocks noChangeAspect="1"/>
          </p:cNvPicPr>
          <p:nvPr/>
        </p:nvPicPr>
        <p:blipFill>
          <a:blip r:embed="rId3"/>
          <a:stretch>
            <a:fillRect/>
          </a:stretch>
        </p:blipFill>
        <p:spPr>
          <a:xfrm>
            <a:off x="228600" y="2128256"/>
            <a:ext cx="4343400" cy="3641887"/>
          </a:xfrm>
          <a:prstGeom prst="rect">
            <a:avLst/>
          </a:prstGeom>
        </p:spPr>
      </p:pic>
      <p:sp>
        <p:nvSpPr>
          <p:cNvPr id="7" name="Text Box 20"/>
          <p:cNvSpPr txBox="1">
            <a:spLocks noChangeArrowheads="1"/>
          </p:cNvSpPr>
          <p:nvPr/>
        </p:nvSpPr>
        <p:spPr bwMode="auto">
          <a:xfrm>
            <a:off x="4544542" y="2286000"/>
            <a:ext cx="4449417"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smtClean="0"/>
              <a:t>Rev(‘abcde’,5)=</a:t>
            </a:r>
            <a:r>
              <a:rPr lang="en-US" altLang="zh-CN" sz="1800" b="1" dirty="0" err="1" smtClean="0"/>
              <a:t>e+Rev</a:t>
            </a:r>
            <a:r>
              <a:rPr lang="en-US" altLang="zh-CN" sz="1800" b="1" dirty="0" smtClean="0"/>
              <a:t>(‘abcd’,4)</a:t>
            </a:r>
            <a:endParaRPr lang="en-US" altLang="zh-CN" sz="1800" b="1" dirty="0"/>
          </a:p>
        </p:txBody>
      </p:sp>
      <p:sp>
        <p:nvSpPr>
          <p:cNvPr id="8" name="Text Box 20"/>
          <p:cNvSpPr txBox="1">
            <a:spLocks noChangeArrowheads="1"/>
          </p:cNvSpPr>
          <p:nvPr/>
        </p:nvSpPr>
        <p:spPr bwMode="auto">
          <a:xfrm>
            <a:off x="4572000" y="2795252"/>
            <a:ext cx="4433888"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err="1" smtClean="0"/>
              <a:t>e+Rev</a:t>
            </a:r>
            <a:r>
              <a:rPr lang="en-US" altLang="zh-CN" sz="1800" b="1" dirty="0"/>
              <a:t>(‘</a:t>
            </a:r>
            <a:r>
              <a:rPr lang="en-US" altLang="zh-CN" sz="1800" b="1" dirty="0" smtClean="0"/>
              <a:t>abcd’,4)=</a:t>
            </a:r>
            <a:r>
              <a:rPr lang="en-US" altLang="zh-CN" sz="1800" b="1" dirty="0" err="1" smtClean="0"/>
              <a:t>ed+Rev</a:t>
            </a:r>
            <a:r>
              <a:rPr lang="en-US" altLang="zh-CN" sz="1800" b="1" dirty="0"/>
              <a:t>(‘</a:t>
            </a:r>
            <a:r>
              <a:rPr lang="en-US" altLang="zh-CN" sz="1800" b="1" dirty="0" smtClean="0"/>
              <a:t>abc’,3)</a:t>
            </a:r>
            <a:endParaRPr lang="en-US" altLang="zh-CN" sz="1800" b="1" dirty="0"/>
          </a:p>
        </p:txBody>
      </p:sp>
      <p:sp>
        <p:nvSpPr>
          <p:cNvPr id="10" name="Text Box 20"/>
          <p:cNvSpPr txBox="1">
            <a:spLocks noChangeArrowheads="1"/>
          </p:cNvSpPr>
          <p:nvPr/>
        </p:nvSpPr>
        <p:spPr bwMode="auto">
          <a:xfrm>
            <a:off x="4572000" y="3304504"/>
            <a:ext cx="4433888"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err="1" smtClean="0"/>
              <a:t>ed+Rev</a:t>
            </a:r>
            <a:r>
              <a:rPr lang="en-US" altLang="zh-CN" sz="1800" b="1" dirty="0"/>
              <a:t>(‘</a:t>
            </a:r>
            <a:r>
              <a:rPr lang="en-US" altLang="zh-CN" sz="1800" b="1" dirty="0" smtClean="0"/>
              <a:t>abc’,3)=</a:t>
            </a:r>
            <a:r>
              <a:rPr lang="en-US" altLang="zh-CN" sz="1800" b="1" dirty="0" err="1" smtClean="0"/>
              <a:t>edc+Rev</a:t>
            </a:r>
            <a:r>
              <a:rPr lang="en-US" altLang="zh-CN" sz="1800" b="1" dirty="0"/>
              <a:t>(‘</a:t>
            </a:r>
            <a:r>
              <a:rPr lang="en-US" altLang="zh-CN" sz="1800" b="1" dirty="0" smtClean="0"/>
              <a:t>ab’,2)</a:t>
            </a:r>
            <a:endParaRPr lang="en-US" altLang="zh-CN" sz="1800" b="1" dirty="0"/>
          </a:p>
        </p:txBody>
      </p:sp>
      <p:sp>
        <p:nvSpPr>
          <p:cNvPr id="11" name="Text Box 20"/>
          <p:cNvSpPr txBox="1">
            <a:spLocks noChangeArrowheads="1"/>
          </p:cNvSpPr>
          <p:nvPr/>
        </p:nvSpPr>
        <p:spPr bwMode="auto">
          <a:xfrm>
            <a:off x="4561185" y="3857587"/>
            <a:ext cx="4433888"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err="1"/>
              <a:t>e</a:t>
            </a:r>
            <a:r>
              <a:rPr lang="en-US" altLang="zh-CN" sz="1800" b="1" dirty="0" err="1" smtClean="0"/>
              <a:t>dc+Rev</a:t>
            </a:r>
            <a:r>
              <a:rPr lang="en-US" altLang="zh-CN" sz="1800" b="1" dirty="0"/>
              <a:t>(‘</a:t>
            </a:r>
            <a:r>
              <a:rPr lang="en-US" altLang="zh-CN" sz="1800" b="1" dirty="0" smtClean="0"/>
              <a:t>ab’,2)=</a:t>
            </a:r>
            <a:r>
              <a:rPr lang="en-US" altLang="zh-CN" sz="1800" b="1" dirty="0" err="1" smtClean="0"/>
              <a:t>edcb+Rev</a:t>
            </a:r>
            <a:r>
              <a:rPr lang="en-US" altLang="zh-CN" sz="1800" b="1" dirty="0"/>
              <a:t>(‘</a:t>
            </a:r>
            <a:r>
              <a:rPr lang="en-US" altLang="zh-CN" sz="1800" b="1" dirty="0" smtClean="0"/>
              <a:t>a’,1)</a:t>
            </a:r>
            <a:endParaRPr lang="en-US" altLang="zh-CN" sz="1800" b="1" dirty="0"/>
          </a:p>
        </p:txBody>
      </p:sp>
      <p:sp>
        <p:nvSpPr>
          <p:cNvPr id="12" name="Text Box 20"/>
          <p:cNvSpPr txBox="1">
            <a:spLocks noChangeArrowheads="1"/>
          </p:cNvSpPr>
          <p:nvPr/>
        </p:nvSpPr>
        <p:spPr bwMode="auto">
          <a:xfrm>
            <a:off x="4559797" y="4350574"/>
            <a:ext cx="4433888" cy="3715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000" tIns="46800" rIns="90000" bIns="46800" anchor="ctr">
            <a:spAutoFit/>
          </a:bodyPr>
          <a:lstStyle/>
          <a:p>
            <a:r>
              <a:rPr lang="en-US" altLang="zh-CN" sz="1800" b="1" dirty="0" err="1" smtClean="0"/>
              <a:t>edcb+Rev</a:t>
            </a:r>
            <a:r>
              <a:rPr lang="en-US" altLang="zh-CN" sz="1800" b="1" dirty="0"/>
              <a:t>(‘</a:t>
            </a:r>
            <a:r>
              <a:rPr lang="en-US" altLang="zh-CN" sz="1800" b="1" dirty="0" smtClean="0"/>
              <a:t>a’,1)=</a:t>
            </a:r>
            <a:r>
              <a:rPr lang="en-US" altLang="zh-CN" sz="1800" b="1" dirty="0" err="1" smtClean="0"/>
              <a:t>edcba</a:t>
            </a:r>
            <a:endParaRPr lang="en-US" altLang="zh-CN" sz="1800" b="1" dirty="0"/>
          </a:p>
        </p:txBody>
      </p:sp>
    </p:spTree>
    <p:extLst>
      <p:ext uri="{BB962C8B-B14F-4D97-AF65-F5344CB8AC3E}">
        <p14:creationId xmlns:p14="http://schemas.microsoft.com/office/powerpoint/2010/main" val="25106660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019" y="1143000"/>
            <a:ext cx="8915400" cy="5016758"/>
          </a:xfrm>
          <a:prstGeom prst="rect">
            <a:avLst/>
          </a:prstGeom>
        </p:spPr>
        <p:txBody>
          <a:bodyPr wrap="square">
            <a:spAutoFit/>
          </a:bodyPr>
          <a:lstStyle/>
          <a:p>
            <a:r>
              <a:rPr lang="zh-CN" altLang="en-US" dirty="0" smtClean="0"/>
              <a:t>习题</a:t>
            </a:r>
            <a:r>
              <a:rPr lang="en-US" altLang="zh-CN" dirty="0" smtClean="0"/>
              <a:t>11.</a:t>
            </a:r>
            <a:r>
              <a:rPr lang="zh-CN" altLang="en-US" dirty="0" smtClean="0"/>
              <a:t>在</a:t>
            </a:r>
            <a:r>
              <a:rPr lang="zh-CN" altLang="en-US" dirty="0"/>
              <a:t>世界中心贝拿勒斯（在印度北部）的圣庙里，一块黄铜板上插着三根宝石针。印度教的主神梵天在创造世界的时候，在其中一根针上从下到上地穿好了由大到小的64片金片，这就是所谓的汉诺塔。不论白天黑夜，总有一个僧侣在按照下面的法则移动这些金片：一次只移动一片，不管在哪根针上，小片必须在大片上面。僧侣们预言，当所有的金片都从梵天穿好的那根针上移到另外一根针上时，世界就将在一声霹雳中消灭，而梵塔、庙宇和众生也都将同归于尽</a:t>
            </a:r>
            <a:r>
              <a:rPr lang="zh-CN" altLang="en-US" dirty="0" smtClean="0"/>
              <a:t>。</a:t>
            </a:r>
            <a:endParaRPr lang="en-US" altLang="zh-CN" dirty="0" smtClean="0"/>
          </a:p>
          <a:p>
            <a:r>
              <a:rPr lang="zh-CN" altLang="en-US" dirty="0" smtClean="0"/>
              <a:t> </a:t>
            </a:r>
            <a:endParaRPr lang="zh-CN" altLang="en-US" dirty="0"/>
          </a:p>
          <a:p>
            <a:r>
              <a:rPr lang="zh-CN" altLang="en-US" dirty="0"/>
              <a:t>不管这个传说的可信度有多大，如果考虑一下把64片金片，由一根针上移到另一根针上，并且始终保持上小下大的顺序。这需要多少次移动呢?这里需要递归的方法。假设有n片，移动次数是f(n</a:t>
            </a:r>
            <a:r>
              <a:rPr lang="zh-CN" altLang="en-US" dirty="0" smtClean="0"/>
              <a:t>)。显然</a:t>
            </a:r>
            <a:r>
              <a:rPr lang="zh-CN" altLang="en-US" dirty="0"/>
              <a:t>f(1)=1,f(2)=3,f(3)=7，且f(k+1)=2*f(k)+1。此后不难证明f(n)=2^n-1</a:t>
            </a:r>
            <a:r>
              <a:rPr lang="zh-CN" altLang="en-US" dirty="0" smtClean="0"/>
              <a:t>。</a:t>
            </a:r>
            <a:endParaRPr lang="en-US" altLang="zh-CN" dirty="0" smtClean="0"/>
          </a:p>
          <a:p>
            <a:endParaRPr lang="en-US" altLang="zh-CN" dirty="0"/>
          </a:p>
          <a:p>
            <a:r>
              <a:rPr lang="zh-CN" altLang="en-US" dirty="0" smtClean="0"/>
              <a:t>n=64时，假如</a:t>
            </a:r>
            <a:r>
              <a:rPr lang="zh-CN" altLang="en-US" dirty="0"/>
              <a:t>每秒钟一次，共需多长时间呢？一个平年365天有31536000 秒，闰年366天有31622400秒，平均每年31556952秒，计算一下</a:t>
            </a:r>
            <a:r>
              <a:rPr lang="zh-CN" altLang="en-US" dirty="0" smtClean="0"/>
              <a:t>：</a:t>
            </a:r>
            <a:endParaRPr lang="zh-CN" altLang="en-US" dirty="0"/>
          </a:p>
          <a:p>
            <a:r>
              <a:rPr lang="zh-CN" altLang="en-US" dirty="0" smtClean="0"/>
              <a:t>18446744073709551615秒 ，这</a:t>
            </a:r>
            <a:r>
              <a:rPr lang="zh-CN" altLang="en-US" dirty="0"/>
              <a:t>表明移完这些金片需要5845.54亿年</a:t>
            </a:r>
            <a:r>
              <a:rPr lang="zh-CN" altLang="en-US" dirty="0" smtClean="0"/>
              <a:t>以上。</a:t>
            </a:r>
            <a:endParaRPr lang="zh-CN" altLang="en-US" dirty="0"/>
          </a:p>
        </p:txBody>
      </p:sp>
      <p:sp>
        <p:nvSpPr>
          <p:cNvPr id="4" name="标题 1"/>
          <p:cNvSpPr>
            <a:spLocks noGrp="1"/>
          </p:cNvSpPr>
          <p:nvPr>
            <p:ph type="title"/>
          </p:nvPr>
        </p:nvSpPr>
        <p:spPr>
          <a:xfrm>
            <a:off x="152400" y="152400"/>
            <a:ext cx="8853488" cy="838200"/>
          </a:xfrm>
        </p:spPr>
        <p:txBody>
          <a:bodyPr/>
          <a:lstStyle/>
          <a:p>
            <a:r>
              <a:rPr lang="zh-CN" altLang="en-US" dirty="0" smtClean="0">
                <a:ea typeface="宋体" panose="02010600030101010101" pitchFamily="2" charset="-122"/>
              </a:rPr>
              <a:t>汉诺塔的传说</a:t>
            </a:r>
          </a:p>
        </p:txBody>
      </p:sp>
    </p:spTree>
    <p:extLst>
      <p:ext uri="{BB962C8B-B14F-4D97-AF65-F5344CB8AC3E}">
        <p14:creationId xmlns:p14="http://schemas.microsoft.com/office/powerpoint/2010/main" val="345087198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Text Box 2"/>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dirty="0">
                <a:solidFill>
                  <a:srgbClr val="008000"/>
                </a:solidFill>
              </a:rPr>
              <a:t>//  </a:t>
            </a:r>
            <a:r>
              <a:rPr lang="zh-CN" altLang="en-US" sz="2000" b="1" i="1" dirty="0">
                <a:solidFill>
                  <a:srgbClr val="008000"/>
                </a:solidFill>
              </a:rPr>
              <a:t>汉诺塔 </a:t>
            </a:r>
          </a:p>
        </p:txBody>
      </p:sp>
      <p:grpSp>
        <p:nvGrpSpPr>
          <p:cNvPr id="737283" name="Group 3"/>
          <p:cNvGrpSpPr>
            <a:grpSpLocks/>
          </p:cNvGrpSpPr>
          <p:nvPr/>
        </p:nvGrpSpPr>
        <p:grpSpPr bwMode="auto">
          <a:xfrm>
            <a:off x="609600" y="2528888"/>
            <a:ext cx="7924800" cy="2500312"/>
            <a:chOff x="384" y="1257"/>
            <a:chExt cx="4992" cy="1575"/>
          </a:xfrm>
        </p:grpSpPr>
        <p:grpSp>
          <p:nvGrpSpPr>
            <p:cNvPr id="737284" name="Group 4"/>
            <p:cNvGrpSpPr>
              <a:grpSpLocks/>
            </p:cNvGrpSpPr>
            <p:nvPr/>
          </p:nvGrpSpPr>
          <p:grpSpPr bwMode="auto">
            <a:xfrm>
              <a:off x="384" y="1257"/>
              <a:ext cx="1392" cy="1134"/>
              <a:chOff x="384" y="1824"/>
              <a:chExt cx="1392" cy="1134"/>
            </a:xfrm>
          </p:grpSpPr>
          <p:sp>
            <p:nvSpPr>
              <p:cNvPr id="737285" name="Line 5"/>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7286" name="Line 6"/>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37287" name="Group 7"/>
            <p:cNvGrpSpPr>
              <a:grpSpLocks/>
            </p:cNvGrpSpPr>
            <p:nvPr/>
          </p:nvGrpSpPr>
          <p:grpSpPr bwMode="auto">
            <a:xfrm>
              <a:off x="502" y="1439"/>
              <a:ext cx="1134" cy="941"/>
              <a:chOff x="502" y="2006"/>
              <a:chExt cx="1134" cy="941"/>
            </a:xfrm>
          </p:grpSpPr>
          <p:sp>
            <p:nvSpPr>
              <p:cNvPr id="737288" name="Rectangle 8"/>
              <p:cNvSpPr>
                <a:spLocks noChangeArrowheads="1"/>
              </p:cNvSpPr>
              <p:nvPr/>
            </p:nvSpPr>
            <p:spPr bwMode="auto">
              <a:xfrm>
                <a:off x="502" y="2766"/>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737289" name="Rectangle 9"/>
              <p:cNvSpPr>
                <a:spLocks noChangeArrowheads="1"/>
              </p:cNvSpPr>
              <p:nvPr/>
            </p:nvSpPr>
            <p:spPr bwMode="auto">
              <a:xfrm>
                <a:off x="629" y="2577"/>
                <a:ext cx="907"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737290" name="Rectangle 10"/>
              <p:cNvSpPr>
                <a:spLocks noChangeArrowheads="1"/>
              </p:cNvSpPr>
              <p:nvPr/>
            </p:nvSpPr>
            <p:spPr bwMode="auto">
              <a:xfrm>
                <a:off x="738" y="2389"/>
                <a:ext cx="680"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737291" name="Rectangle 11"/>
              <p:cNvSpPr>
                <a:spLocks noChangeArrowheads="1"/>
              </p:cNvSpPr>
              <p:nvPr/>
            </p:nvSpPr>
            <p:spPr bwMode="auto">
              <a:xfrm>
                <a:off x="843" y="2198"/>
                <a:ext cx="453"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737292" name="Rectangle 12"/>
              <p:cNvSpPr>
                <a:spLocks noChangeArrowheads="1"/>
              </p:cNvSpPr>
              <p:nvPr/>
            </p:nvSpPr>
            <p:spPr bwMode="auto">
              <a:xfrm>
                <a:off x="958" y="2006"/>
                <a:ext cx="227"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grpSp>
          <p:nvGrpSpPr>
            <p:cNvPr id="737293" name="Group 13"/>
            <p:cNvGrpSpPr>
              <a:grpSpLocks/>
            </p:cNvGrpSpPr>
            <p:nvPr/>
          </p:nvGrpSpPr>
          <p:grpSpPr bwMode="auto">
            <a:xfrm>
              <a:off x="2208" y="1257"/>
              <a:ext cx="1392" cy="1134"/>
              <a:chOff x="2208" y="1824"/>
              <a:chExt cx="1392" cy="1134"/>
            </a:xfrm>
          </p:grpSpPr>
          <p:sp>
            <p:nvSpPr>
              <p:cNvPr id="737294" name="Line 14"/>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7295" name="Line 15"/>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37296" name="Group 16"/>
            <p:cNvGrpSpPr>
              <a:grpSpLocks/>
            </p:cNvGrpSpPr>
            <p:nvPr/>
          </p:nvGrpSpPr>
          <p:grpSpPr bwMode="auto">
            <a:xfrm>
              <a:off x="3984" y="1257"/>
              <a:ext cx="1392" cy="1134"/>
              <a:chOff x="3984" y="1824"/>
              <a:chExt cx="1392" cy="1134"/>
            </a:xfrm>
          </p:grpSpPr>
          <p:sp>
            <p:nvSpPr>
              <p:cNvPr id="737297" name="Line 17"/>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7298" name="Line 18"/>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37299" name="Text Box 19"/>
            <p:cNvSpPr txBox="1">
              <a:spLocks noChangeArrowheads="1"/>
            </p:cNvSpPr>
            <p:nvPr/>
          </p:nvSpPr>
          <p:spPr bwMode="auto">
            <a:xfrm>
              <a:off x="960" y="2601"/>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37300" name="Text Box 20"/>
            <p:cNvSpPr txBox="1">
              <a:spLocks noChangeArrowheads="1"/>
            </p:cNvSpPr>
            <p:nvPr/>
          </p:nvSpPr>
          <p:spPr bwMode="auto">
            <a:xfrm>
              <a:off x="2762" y="2601"/>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dirty="0"/>
                <a:t>B</a:t>
              </a:r>
            </a:p>
          </p:txBody>
        </p:sp>
        <p:sp>
          <p:nvSpPr>
            <p:cNvPr id="737301" name="Text Box 21"/>
            <p:cNvSpPr txBox="1">
              <a:spLocks noChangeArrowheads="1"/>
            </p:cNvSpPr>
            <p:nvPr/>
          </p:nvSpPr>
          <p:spPr bwMode="auto">
            <a:xfrm>
              <a:off x="4582" y="2601"/>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grpSp>
    </p:spTree>
    <p:extLst>
      <p:ext uri="{BB962C8B-B14F-4D97-AF65-F5344CB8AC3E}">
        <p14:creationId xmlns:p14="http://schemas.microsoft.com/office/powerpoint/2010/main" val="27292561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737282"/>
                                        </p:tgtEl>
                                        <p:attrNameLst>
                                          <p:attrName>style.visibility</p:attrName>
                                        </p:attrNameLst>
                                      </p:cBhvr>
                                      <p:to>
                                        <p:strVal val="visible"/>
                                      </p:to>
                                    </p:set>
                                    <p:animEffect transition="in" filter="dissolve">
                                      <p:cBhvr>
                                        <p:cTn id="7" dur="500"/>
                                        <p:tgtEl>
                                          <p:spTgt spid="737282"/>
                                        </p:tgtEl>
                                      </p:cBhvr>
                                    </p:animEffect>
                                  </p:childTnLst>
                                </p:cTn>
                              </p:par>
                            </p:childTnLst>
                          </p:cTn>
                        </p:par>
                        <p:par>
                          <p:cTn id="8" fill="hold" nodeType="afterGroup">
                            <p:stCondLst>
                              <p:cond delay="1500"/>
                            </p:stCondLst>
                            <p:childTnLst>
                              <p:par>
                                <p:cTn id="9" presetID="3" presetClass="entr" presetSubtype="10" fill="hold" nodeType="afterEffect">
                                  <p:stCondLst>
                                    <p:cond delay="2000"/>
                                  </p:stCondLst>
                                  <p:childTnLst>
                                    <p:set>
                                      <p:cBhvr>
                                        <p:cTn id="10" dur="1" fill="hold">
                                          <p:stCondLst>
                                            <p:cond delay="0"/>
                                          </p:stCondLst>
                                        </p:cTn>
                                        <p:tgtEl>
                                          <p:spTgt spid="737283"/>
                                        </p:tgtEl>
                                        <p:attrNameLst>
                                          <p:attrName>style.visibility</p:attrName>
                                        </p:attrNameLst>
                                      </p:cBhvr>
                                      <p:to>
                                        <p:strVal val="visible"/>
                                      </p:to>
                                    </p:set>
                                    <p:animEffect transition="in" filter="blinds(horizontal)">
                                      <p:cBhvr>
                                        <p:cTn id="11" dur="500"/>
                                        <p:tgtEl>
                                          <p:spTgt spid="73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8306" name="Group 2"/>
          <p:cNvGrpSpPr>
            <a:grpSpLocks/>
          </p:cNvGrpSpPr>
          <p:nvPr/>
        </p:nvGrpSpPr>
        <p:grpSpPr bwMode="auto">
          <a:xfrm>
            <a:off x="609600" y="2528888"/>
            <a:ext cx="7924800" cy="2500312"/>
            <a:chOff x="384" y="1593"/>
            <a:chExt cx="4992" cy="1575"/>
          </a:xfrm>
        </p:grpSpPr>
        <p:grpSp>
          <p:nvGrpSpPr>
            <p:cNvPr id="738307" name="Group 3"/>
            <p:cNvGrpSpPr>
              <a:grpSpLocks/>
            </p:cNvGrpSpPr>
            <p:nvPr/>
          </p:nvGrpSpPr>
          <p:grpSpPr bwMode="auto">
            <a:xfrm>
              <a:off x="384" y="1593"/>
              <a:ext cx="1392" cy="1134"/>
              <a:chOff x="384" y="1824"/>
              <a:chExt cx="1392" cy="1134"/>
            </a:xfrm>
          </p:grpSpPr>
          <p:sp>
            <p:nvSpPr>
              <p:cNvPr id="738308" name="Line 4"/>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8309" name="Line 5"/>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38310" name="Group 6"/>
            <p:cNvGrpSpPr>
              <a:grpSpLocks/>
            </p:cNvGrpSpPr>
            <p:nvPr/>
          </p:nvGrpSpPr>
          <p:grpSpPr bwMode="auto">
            <a:xfrm>
              <a:off x="502" y="1775"/>
              <a:ext cx="1134" cy="941"/>
              <a:chOff x="502" y="1814"/>
              <a:chExt cx="1134" cy="941"/>
            </a:xfrm>
          </p:grpSpPr>
          <p:sp>
            <p:nvSpPr>
              <p:cNvPr id="738311" name="Rectangle 7"/>
              <p:cNvSpPr>
                <a:spLocks noChangeArrowheads="1"/>
              </p:cNvSpPr>
              <p:nvPr/>
            </p:nvSpPr>
            <p:spPr bwMode="auto">
              <a:xfrm>
                <a:off x="502" y="2574"/>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738312" name="Rectangle 8"/>
              <p:cNvSpPr>
                <a:spLocks noChangeArrowheads="1"/>
              </p:cNvSpPr>
              <p:nvPr/>
            </p:nvSpPr>
            <p:spPr bwMode="auto">
              <a:xfrm>
                <a:off x="629" y="2385"/>
                <a:ext cx="907" cy="181"/>
              </a:xfrm>
              <a:prstGeom prst="rect">
                <a:avLst/>
              </a:prstGeom>
              <a:solidFill>
                <a:srgbClr val="FFCC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738313" name="Rectangle 9"/>
              <p:cNvSpPr>
                <a:spLocks noChangeArrowheads="1"/>
              </p:cNvSpPr>
              <p:nvPr/>
            </p:nvSpPr>
            <p:spPr bwMode="auto">
              <a:xfrm>
                <a:off x="738" y="2197"/>
                <a:ext cx="680" cy="181"/>
              </a:xfrm>
              <a:prstGeom prst="rect">
                <a:avLst/>
              </a:prstGeom>
              <a:solidFill>
                <a:srgbClr val="FFCC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738314" name="Rectangle 10"/>
              <p:cNvSpPr>
                <a:spLocks noChangeArrowheads="1"/>
              </p:cNvSpPr>
              <p:nvPr/>
            </p:nvSpPr>
            <p:spPr bwMode="auto">
              <a:xfrm>
                <a:off x="843" y="2006"/>
                <a:ext cx="453" cy="181"/>
              </a:xfrm>
              <a:prstGeom prst="rect">
                <a:avLst/>
              </a:prstGeom>
              <a:solidFill>
                <a:srgbClr val="FFCC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738315" name="Rectangle 11"/>
              <p:cNvSpPr>
                <a:spLocks noChangeArrowheads="1"/>
              </p:cNvSpPr>
              <p:nvPr/>
            </p:nvSpPr>
            <p:spPr bwMode="auto">
              <a:xfrm>
                <a:off x="958" y="1814"/>
                <a:ext cx="227" cy="181"/>
              </a:xfrm>
              <a:prstGeom prst="rect">
                <a:avLst/>
              </a:prstGeom>
              <a:solidFill>
                <a:srgbClr val="FFCC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grpSp>
          <p:nvGrpSpPr>
            <p:cNvPr id="738316" name="Group 12"/>
            <p:cNvGrpSpPr>
              <a:grpSpLocks/>
            </p:cNvGrpSpPr>
            <p:nvPr/>
          </p:nvGrpSpPr>
          <p:grpSpPr bwMode="auto">
            <a:xfrm>
              <a:off x="2208" y="1593"/>
              <a:ext cx="1392" cy="1134"/>
              <a:chOff x="2208" y="1824"/>
              <a:chExt cx="1392" cy="1134"/>
            </a:xfrm>
          </p:grpSpPr>
          <p:sp>
            <p:nvSpPr>
              <p:cNvPr id="738317" name="Line 13"/>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8318" name="Line 14"/>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38319" name="Group 15"/>
            <p:cNvGrpSpPr>
              <a:grpSpLocks/>
            </p:cNvGrpSpPr>
            <p:nvPr/>
          </p:nvGrpSpPr>
          <p:grpSpPr bwMode="auto">
            <a:xfrm>
              <a:off x="3984" y="1593"/>
              <a:ext cx="1392" cy="1134"/>
              <a:chOff x="3984" y="1824"/>
              <a:chExt cx="1392" cy="1134"/>
            </a:xfrm>
          </p:grpSpPr>
          <p:sp>
            <p:nvSpPr>
              <p:cNvPr id="738320" name="Line 16"/>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8321" name="Line 17"/>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38322" name="Text Box 18"/>
            <p:cNvSpPr txBox="1">
              <a:spLocks noChangeArrowheads="1"/>
            </p:cNvSpPr>
            <p:nvPr/>
          </p:nvSpPr>
          <p:spPr bwMode="auto">
            <a:xfrm>
              <a:off x="960"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38323" name="Text Box 19"/>
            <p:cNvSpPr txBox="1">
              <a:spLocks noChangeArrowheads="1"/>
            </p:cNvSpPr>
            <p:nvPr/>
          </p:nvSpPr>
          <p:spPr bwMode="auto">
            <a:xfrm>
              <a:off x="2762" y="2937"/>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38324" name="Text Box 20"/>
            <p:cNvSpPr txBox="1">
              <a:spLocks noChangeArrowheads="1"/>
            </p:cNvSpPr>
            <p:nvPr/>
          </p:nvSpPr>
          <p:spPr bwMode="auto">
            <a:xfrm>
              <a:off x="4582"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grpSp>
      <p:sp>
        <p:nvSpPr>
          <p:cNvPr id="738325" name="Text Box 21"/>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
        <p:nvSpPr>
          <p:cNvPr id="738329" name="Rectangle 25"/>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44119536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592" y="1158785"/>
            <a:ext cx="6795450" cy="461665"/>
          </a:xfrm>
          <a:prstGeom prst="rect">
            <a:avLst/>
          </a:prstGeom>
        </p:spPr>
        <p:txBody>
          <a:bodyPr wrap="none">
            <a:spAutoFit/>
          </a:bodyPr>
          <a:lstStyle/>
          <a:p>
            <a:r>
              <a:rPr lang="zh-CN" altLang="en-US" sz="2400" dirty="0">
                <a:solidFill>
                  <a:srgbClr val="0070C0"/>
                </a:solidFill>
              </a:rPr>
              <a:t>习题</a:t>
            </a:r>
            <a:r>
              <a:rPr lang="en-US" altLang="zh-CN" sz="2400" dirty="0">
                <a:solidFill>
                  <a:srgbClr val="0070C0"/>
                </a:solidFill>
              </a:rPr>
              <a:t>1</a:t>
            </a:r>
            <a:r>
              <a:rPr lang="zh-CN" altLang="en-US" sz="2400" dirty="0">
                <a:solidFill>
                  <a:srgbClr val="0070C0"/>
                </a:solidFill>
              </a:rPr>
              <a:t>：</a:t>
            </a:r>
            <a:r>
              <a:rPr lang="en-US" altLang="zh-CN" sz="2400" dirty="0">
                <a:solidFill>
                  <a:srgbClr val="0070C0"/>
                </a:solidFill>
              </a:rPr>
              <a:t> </a:t>
            </a:r>
            <a:r>
              <a:rPr lang="zh-CN" altLang="en-US" sz="2400" dirty="0">
                <a:solidFill>
                  <a:srgbClr val="0070C0"/>
                </a:solidFill>
              </a:rPr>
              <a:t>求</a:t>
            </a:r>
            <a:r>
              <a:rPr lang="en-US" altLang="zh-CN" sz="2400" dirty="0">
                <a:solidFill>
                  <a:srgbClr val="0070C0"/>
                </a:solidFill>
              </a:rPr>
              <a:t>s=</a:t>
            </a:r>
            <a:r>
              <a:rPr lang="en-US" altLang="zh-CN" sz="2400" dirty="0" err="1">
                <a:solidFill>
                  <a:srgbClr val="0070C0"/>
                </a:solidFill>
              </a:rPr>
              <a:t>a+aa+aaa+aaaa+aa</a:t>
            </a:r>
            <a:r>
              <a:rPr lang="en-US" altLang="zh-CN" sz="2400" dirty="0">
                <a:solidFill>
                  <a:srgbClr val="0070C0"/>
                </a:solidFill>
              </a:rPr>
              <a:t>...a</a:t>
            </a:r>
            <a:r>
              <a:rPr lang="zh-CN" altLang="en-US" sz="2400" dirty="0">
                <a:solidFill>
                  <a:srgbClr val="0070C0"/>
                </a:solidFill>
              </a:rPr>
              <a:t>的</a:t>
            </a:r>
            <a:r>
              <a:rPr lang="zh-CN" altLang="en-US" sz="2400" dirty="0" smtClean="0">
                <a:solidFill>
                  <a:srgbClr val="0070C0"/>
                </a:solidFill>
              </a:rPr>
              <a:t>值。</a:t>
            </a:r>
            <a:endParaRPr lang="zh-CN" altLang="en-US" sz="2400" dirty="0">
              <a:solidFill>
                <a:srgbClr val="0070C0"/>
              </a:solidFill>
            </a:endParaRPr>
          </a:p>
        </p:txBody>
      </p:sp>
      <p:sp>
        <p:nvSpPr>
          <p:cNvPr id="6" name="标题 1"/>
          <p:cNvSpPr>
            <a:spLocks noGrp="1"/>
          </p:cNvSpPr>
          <p:nvPr>
            <p:ph type="title"/>
          </p:nvPr>
        </p:nvSpPr>
        <p:spPr>
          <a:xfrm>
            <a:off x="152400" y="152400"/>
            <a:ext cx="8853488" cy="838200"/>
          </a:xfrm>
        </p:spPr>
        <p:txBody>
          <a:bodyPr/>
          <a:lstStyle/>
          <a:p>
            <a:r>
              <a:rPr lang="zh-CN" altLang="en-US" dirty="0" smtClean="0">
                <a:ea typeface="宋体" panose="02010600030101010101" pitchFamily="2" charset="-122"/>
              </a:rPr>
              <a:t>练习题</a:t>
            </a:r>
          </a:p>
        </p:txBody>
      </p:sp>
      <p:pic>
        <p:nvPicPr>
          <p:cNvPr id="7" name="图片 6"/>
          <p:cNvPicPr>
            <a:picLocks noChangeAspect="1"/>
          </p:cNvPicPr>
          <p:nvPr/>
        </p:nvPicPr>
        <p:blipFill>
          <a:blip r:embed="rId3"/>
          <a:stretch>
            <a:fillRect/>
          </a:stretch>
        </p:blipFill>
        <p:spPr>
          <a:xfrm>
            <a:off x="228600" y="1752600"/>
            <a:ext cx="4468790" cy="3418055"/>
          </a:xfrm>
          <a:prstGeom prst="rect">
            <a:avLst/>
          </a:prstGeom>
        </p:spPr>
      </p:pic>
      <p:pic>
        <p:nvPicPr>
          <p:cNvPr id="8" name="图片 7"/>
          <p:cNvPicPr>
            <a:picLocks noChangeAspect="1"/>
          </p:cNvPicPr>
          <p:nvPr/>
        </p:nvPicPr>
        <p:blipFill>
          <a:blip r:embed="rId4"/>
          <a:stretch>
            <a:fillRect/>
          </a:stretch>
        </p:blipFill>
        <p:spPr>
          <a:xfrm>
            <a:off x="4384014" y="4114800"/>
            <a:ext cx="4531386" cy="2514600"/>
          </a:xfrm>
          <a:prstGeom prst="rect">
            <a:avLst/>
          </a:prstGeom>
        </p:spPr>
      </p:pic>
      <p:sp>
        <p:nvSpPr>
          <p:cNvPr id="9" name="矩形 8"/>
          <p:cNvSpPr/>
          <p:nvPr/>
        </p:nvSpPr>
        <p:spPr>
          <a:xfrm>
            <a:off x="7729098" y="6324600"/>
            <a:ext cx="1409040" cy="400110"/>
          </a:xfrm>
          <a:prstGeom prst="rect">
            <a:avLst/>
          </a:prstGeom>
        </p:spPr>
        <p:txBody>
          <a:bodyPr wrap="none">
            <a:spAutoFit/>
          </a:bodyPr>
          <a:lstStyle/>
          <a:p>
            <a:r>
              <a:rPr lang="en-US" altLang="zh-CN" dirty="0">
                <a:solidFill>
                  <a:srgbClr val="C00000"/>
                </a:solidFill>
              </a:rPr>
              <a:t>9</a:t>
            </a:r>
            <a:r>
              <a:rPr lang="en-US" altLang="zh-CN" dirty="0" smtClean="0">
                <a:solidFill>
                  <a:srgbClr val="C00000"/>
                </a:solidFill>
              </a:rPr>
              <a:t>_stra</a:t>
            </a:r>
            <a:r>
              <a:rPr lang="zh-CN" altLang="en-US" dirty="0" smtClean="0">
                <a:solidFill>
                  <a:srgbClr val="C00000"/>
                </a:solidFill>
              </a:rPr>
              <a:t>.</a:t>
            </a:r>
            <a:r>
              <a:rPr lang="zh-CN" altLang="en-US" dirty="0">
                <a:solidFill>
                  <a:srgbClr val="C00000"/>
                </a:solidFill>
              </a:rPr>
              <a:t>py</a:t>
            </a:r>
          </a:p>
        </p:txBody>
      </p:sp>
      <p:sp>
        <p:nvSpPr>
          <p:cNvPr id="10" name="矩形 9"/>
          <p:cNvSpPr/>
          <p:nvPr/>
        </p:nvSpPr>
        <p:spPr>
          <a:xfrm>
            <a:off x="457200" y="6248400"/>
            <a:ext cx="1427955" cy="400110"/>
          </a:xfrm>
          <a:prstGeom prst="rect">
            <a:avLst/>
          </a:prstGeom>
        </p:spPr>
        <p:txBody>
          <a:bodyPr wrap="none">
            <a:spAutoFit/>
          </a:bodyPr>
          <a:lstStyle/>
          <a:p>
            <a:r>
              <a:rPr lang="en-US" altLang="zh-CN" dirty="0">
                <a:solidFill>
                  <a:srgbClr val="C00000"/>
                </a:solidFill>
              </a:rPr>
              <a:t>9</a:t>
            </a:r>
            <a:r>
              <a:rPr lang="en-US" altLang="zh-CN" dirty="0" smtClean="0">
                <a:solidFill>
                  <a:srgbClr val="C00000"/>
                </a:solidFill>
              </a:rPr>
              <a:t>_cala</a:t>
            </a:r>
            <a:r>
              <a:rPr lang="zh-CN" altLang="en-US" dirty="0" smtClean="0">
                <a:solidFill>
                  <a:srgbClr val="C00000"/>
                </a:solidFill>
              </a:rPr>
              <a:t>.</a:t>
            </a:r>
            <a:r>
              <a:rPr lang="zh-CN" altLang="en-US" dirty="0">
                <a:solidFill>
                  <a:srgbClr val="C00000"/>
                </a:solidFill>
              </a:rPr>
              <a:t>py</a:t>
            </a:r>
          </a:p>
        </p:txBody>
      </p:sp>
      <p:pic>
        <p:nvPicPr>
          <p:cNvPr id="5" name="图片 4"/>
          <p:cNvPicPr>
            <a:picLocks noChangeAspect="1"/>
          </p:cNvPicPr>
          <p:nvPr/>
        </p:nvPicPr>
        <p:blipFill>
          <a:blip r:embed="rId5"/>
          <a:stretch>
            <a:fillRect/>
          </a:stretch>
        </p:blipFill>
        <p:spPr>
          <a:xfrm>
            <a:off x="4495800" y="2362200"/>
            <a:ext cx="4551715" cy="1447800"/>
          </a:xfrm>
          <a:prstGeom prst="rect">
            <a:avLst/>
          </a:prstGeom>
        </p:spPr>
      </p:pic>
      <p:sp>
        <p:nvSpPr>
          <p:cNvPr id="13" name="圆角矩形 12"/>
          <p:cNvSpPr/>
          <p:nvPr/>
        </p:nvSpPr>
        <p:spPr bwMode="auto">
          <a:xfrm>
            <a:off x="76200" y="2743200"/>
            <a:ext cx="3516923" cy="25146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5" name="圆角矩形 14"/>
          <p:cNvSpPr/>
          <p:nvPr/>
        </p:nvSpPr>
        <p:spPr bwMode="auto">
          <a:xfrm>
            <a:off x="4419600" y="2209800"/>
            <a:ext cx="4572000" cy="16002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4" name="右箭头 13"/>
          <p:cNvSpPr/>
          <p:nvPr/>
        </p:nvSpPr>
        <p:spPr bwMode="auto">
          <a:xfrm rot="19511350">
            <a:off x="3521894" y="3528150"/>
            <a:ext cx="968261" cy="362019"/>
          </a:xfrm>
          <a:prstGeom prst="rightArrow">
            <a:avLst/>
          </a:prstGeom>
          <a:noFill/>
          <a:ln>
            <a:solidFill>
              <a:schemeClr val="tx2">
                <a:lumMod val="60000"/>
                <a:lumOff val="40000"/>
              </a:schemeClr>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904223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9330" name="Group 2"/>
          <p:cNvGrpSpPr>
            <a:grpSpLocks/>
          </p:cNvGrpSpPr>
          <p:nvPr/>
        </p:nvGrpSpPr>
        <p:grpSpPr bwMode="auto">
          <a:xfrm>
            <a:off x="609600" y="2528888"/>
            <a:ext cx="7924800" cy="2500312"/>
            <a:chOff x="384" y="1545"/>
            <a:chExt cx="4992" cy="1575"/>
          </a:xfrm>
        </p:grpSpPr>
        <p:grpSp>
          <p:nvGrpSpPr>
            <p:cNvPr id="739331" name="Group 3"/>
            <p:cNvGrpSpPr>
              <a:grpSpLocks/>
            </p:cNvGrpSpPr>
            <p:nvPr/>
          </p:nvGrpSpPr>
          <p:grpSpPr bwMode="auto">
            <a:xfrm>
              <a:off x="384" y="1545"/>
              <a:ext cx="1392" cy="1134"/>
              <a:chOff x="384" y="1824"/>
              <a:chExt cx="1392" cy="1134"/>
            </a:xfrm>
          </p:grpSpPr>
          <p:sp>
            <p:nvSpPr>
              <p:cNvPr id="739332" name="Line 4"/>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9333" name="Line 5"/>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39334" name="Rectangle 6"/>
            <p:cNvSpPr>
              <a:spLocks noChangeArrowheads="1"/>
            </p:cNvSpPr>
            <p:nvPr/>
          </p:nvSpPr>
          <p:spPr bwMode="auto">
            <a:xfrm>
              <a:off x="502" y="2487"/>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nvGrpSpPr>
            <p:cNvPr id="739335" name="Group 7"/>
            <p:cNvGrpSpPr>
              <a:grpSpLocks/>
            </p:cNvGrpSpPr>
            <p:nvPr/>
          </p:nvGrpSpPr>
          <p:grpSpPr bwMode="auto">
            <a:xfrm>
              <a:off x="2208" y="1545"/>
              <a:ext cx="1392" cy="1134"/>
              <a:chOff x="2208" y="1824"/>
              <a:chExt cx="1392" cy="1134"/>
            </a:xfrm>
          </p:grpSpPr>
          <p:sp>
            <p:nvSpPr>
              <p:cNvPr id="739336" name="Line 8"/>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9337" name="Line 9"/>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39338" name="Group 10"/>
            <p:cNvGrpSpPr>
              <a:grpSpLocks/>
            </p:cNvGrpSpPr>
            <p:nvPr/>
          </p:nvGrpSpPr>
          <p:grpSpPr bwMode="auto">
            <a:xfrm>
              <a:off x="3984" y="1545"/>
              <a:ext cx="1392" cy="1134"/>
              <a:chOff x="3984" y="1824"/>
              <a:chExt cx="1392" cy="1134"/>
            </a:xfrm>
          </p:grpSpPr>
          <p:sp>
            <p:nvSpPr>
              <p:cNvPr id="739339" name="Line 11"/>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39340" name="Line 12"/>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39341" name="Text Box 13"/>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39342" name="Text Box 14"/>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39343" name="Text Box 15"/>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grpSp>
      <p:grpSp>
        <p:nvGrpSpPr>
          <p:cNvPr id="739344" name="Group 16"/>
          <p:cNvGrpSpPr>
            <a:grpSpLocks/>
          </p:cNvGrpSpPr>
          <p:nvPr/>
        </p:nvGrpSpPr>
        <p:grpSpPr bwMode="auto">
          <a:xfrm>
            <a:off x="990600" y="1320800"/>
            <a:ext cx="1439863" cy="1193800"/>
            <a:chOff x="2453" y="2032"/>
            <a:chExt cx="907" cy="752"/>
          </a:xfrm>
        </p:grpSpPr>
        <p:sp>
          <p:nvSpPr>
            <p:cNvPr id="739345" name="Rectangle 17"/>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6" name="Rectangle 18"/>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7" name="Rectangle 19"/>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8" name="Rectangle 20"/>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sp>
        <p:nvSpPr>
          <p:cNvPr id="739349" name="Text Box 21"/>
          <p:cNvSpPr txBox="1">
            <a:spLocks noChangeArrowheads="1"/>
          </p:cNvSpPr>
          <p:nvPr/>
        </p:nvSpPr>
        <p:spPr bwMode="auto">
          <a:xfrm>
            <a:off x="914400" y="6096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327657629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0354" name="Group 2"/>
          <p:cNvGrpSpPr>
            <a:grpSpLocks/>
          </p:cNvGrpSpPr>
          <p:nvPr/>
        </p:nvGrpSpPr>
        <p:grpSpPr bwMode="auto">
          <a:xfrm>
            <a:off x="609600" y="2528888"/>
            <a:ext cx="7924800" cy="2500312"/>
            <a:chOff x="384" y="1545"/>
            <a:chExt cx="4992" cy="1575"/>
          </a:xfrm>
        </p:grpSpPr>
        <p:grpSp>
          <p:nvGrpSpPr>
            <p:cNvPr id="740355" name="Group 3"/>
            <p:cNvGrpSpPr>
              <a:grpSpLocks/>
            </p:cNvGrpSpPr>
            <p:nvPr/>
          </p:nvGrpSpPr>
          <p:grpSpPr bwMode="auto">
            <a:xfrm>
              <a:off x="384" y="1545"/>
              <a:ext cx="1392" cy="1134"/>
              <a:chOff x="384" y="1824"/>
              <a:chExt cx="1392" cy="1134"/>
            </a:xfrm>
          </p:grpSpPr>
          <p:sp>
            <p:nvSpPr>
              <p:cNvPr id="740356" name="Line 4"/>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0357" name="Line 5"/>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0358" name="Rectangle 6"/>
            <p:cNvSpPr>
              <a:spLocks noChangeArrowheads="1"/>
            </p:cNvSpPr>
            <p:nvPr/>
          </p:nvSpPr>
          <p:spPr bwMode="auto">
            <a:xfrm>
              <a:off x="502" y="2487"/>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nvGrpSpPr>
            <p:cNvPr id="740359" name="Group 7"/>
            <p:cNvGrpSpPr>
              <a:grpSpLocks/>
            </p:cNvGrpSpPr>
            <p:nvPr/>
          </p:nvGrpSpPr>
          <p:grpSpPr bwMode="auto">
            <a:xfrm>
              <a:off x="2208" y="1545"/>
              <a:ext cx="1392" cy="1134"/>
              <a:chOff x="2208" y="1824"/>
              <a:chExt cx="1392" cy="1134"/>
            </a:xfrm>
          </p:grpSpPr>
          <p:sp>
            <p:nvSpPr>
              <p:cNvPr id="740360" name="Line 8"/>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0361" name="Line 9"/>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0362" name="Group 10"/>
            <p:cNvGrpSpPr>
              <a:grpSpLocks/>
            </p:cNvGrpSpPr>
            <p:nvPr/>
          </p:nvGrpSpPr>
          <p:grpSpPr bwMode="auto">
            <a:xfrm>
              <a:off x="3984" y="1545"/>
              <a:ext cx="1392" cy="1134"/>
              <a:chOff x="3984" y="1824"/>
              <a:chExt cx="1392" cy="1134"/>
            </a:xfrm>
          </p:grpSpPr>
          <p:sp>
            <p:nvSpPr>
              <p:cNvPr id="740363" name="Line 11"/>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0364" name="Line 12"/>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0365" name="Text Box 13"/>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0366" name="Text Box 14"/>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0367" name="Text Box 15"/>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grpSp>
      <p:grpSp>
        <p:nvGrpSpPr>
          <p:cNvPr id="740368" name="Group 16"/>
          <p:cNvGrpSpPr>
            <a:grpSpLocks/>
          </p:cNvGrpSpPr>
          <p:nvPr/>
        </p:nvGrpSpPr>
        <p:grpSpPr bwMode="auto">
          <a:xfrm>
            <a:off x="3894138" y="1320800"/>
            <a:ext cx="1439862" cy="1193800"/>
            <a:chOff x="2453" y="2032"/>
            <a:chExt cx="907" cy="752"/>
          </a:xfrm>
        </p:grpSpPr>
        <p:sp>
          <p:nvSpPr>
            <p:cNvPr id="740369" name="Rectangle 17"/>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0" name="Rectangle 18"/>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1" name="Rectangle 19"/>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2" name="Rectangle 20"/>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sp>
        <p:nvSpPr>
          <p:cNvPr id="740373" name="Text Box 21"/>
          <p:cNvSpPr txBox="1">
            <a:spLocks noChangeArrowheads="1"/>
          </p:cNvSpPr>
          <p:nvPr/>
        </p:nvSpPr>
        <p:spPr bwMode="auto">
          <a:xfrm>
            <a:off x="685800" y="5334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226140716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1378" name="Group 2"/>
          <p:cNvGrpSpPr>
            <a:grpSpLocks/>
          </p:cNvGrpSpPr>
          <p:nvPr/>
        </p:nvGrpSpPr>
        <p:grpSpPr bwMode="auto">
          <a:xfrm>
            <a:off x="609600" y="2528888"/>
            <a:ext cx="7924800" cy="2500312"/>
            <a:chOff x="384" y="1545"/>
            <a:chExt cx="4992" cy="1575"/>
          </a:xfrm>
        </p:grpSpPr>
        <p:grpSp>
          <p:nvGrpSpPr>
            <p:cNvPr id="741379" name="Group 3"/>
            <p:cNvGrpSpPr>
              <a:grpSpLocks/>
            </p:cNvGrpSpPr>
            <p:nvPr/>
          </p:nvGrpSpPr>
          <p:grpSpPr bwMode="auto">
            <a:xfrm>
              <a:off x="384" y="1545"/>
              <a:ext cx="1392" cy="1134"/>
              <a:chOff x="384" y="1824"/>
              <a:chExt cx="1392" cy="1134"/>
            </a:xfrm>
          </p:grpSpPr>
          <p:sp>
            <p:nvSpPr>
              <p:cNvPr id="741380" name="Line 4"/>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1381" name="Line 5"/>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1382" name="Rectangle 6"/>
            <p:cNvSpPr>
              <a:spLocks noChangeArrowheads="1"/>
            </p:cNvSpPr>
            <p:nvPr/>
          </p:nvSpPr>
          <p:spPr bwMode="auto">
            <a:xfrm>
              <a:off x="502" y="2487"/>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nvGrpSpPr>
            <p:cNvPr id="741383" name="Group 7"/>
            <p:cNvGrpSpPr>
              <a:grpSpLocks/>
            </p:cNvGrpSpPr>
            <p:nvPr/>
          </p:nvGrpSpPr>
          <p:grpSpPr bwMode="auto">
            <a:xfrm>
              <a:off x="2208" y="1545"/>
              <a:ext cx="1392" cy="1134"/>
              <a:chOff x="2208" y="1824"/>
              <a:chExt cx="1392" cy="1134"/>
            </a:xfrm>
          </p:grpSpPr>
          <p:sp>
            <p:nvSpPr>
              <p:cNvPr id="741384" name="Line 8"/>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1385" name="Line 9"/>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1386" name="Group 10"/>
            <p:cNvGrpSpPr>
              <a:grpSpLocks/>
            </p:cNvGrpSpPr>
            <p:nvPr/>
          </p:nvGrpSpPr>
          <p:grpSpPr bwMode="auto">
            <a:xfrm>
              <a:off x="3984" y="1545"/>
              <a:ext cx="1392" cy="1134"/>
              <a:chOff x="3984" y="1824"/>
              <a:chExt cx="1392" cy="1134"/>
            </a:xfrm>
          </p:grpSpPr>
          <p:sp>
            <p:nvSpPr>
              <p:cNvPr id="741387" name="Line 11"/>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1388" name="Line 12"/>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1389" name="Text Box 13"/>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1390" name="Text Box 14"/>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1391" name="Text Box 15"/>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grpSp>
          <p:nvGrpSpPr>
            <p:cNvPr id="741392" name="Group 16"/>
            <p:cNvGrpSpPr>
              <a:grpSpLocks/>
            </p:cNvGrpSpPr>
            <p:nvPr/>
          </p:nvGrpSpPr>
          <p:grpSpPr bwMode="auto">
            <a:xfrm>
              <a:off x="2453" y="1920"/>
              <a:ext cx="907" cy="752"/>
              <a:chOff x="2453" y="2032"/>
              <a:chExt cx="907" cy="752"/>
            </a:xfrm>
          </p:grpSpPr>
          <p:sp>
            <p:nvSpPr>
              <p:cNvPr id="741393" name="Rectangle 17"/>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1394" name="Rectangle 18"/>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1395" name="Rectangle 19"/>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1396" name="Rectangle 20"/>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grpSp>
      <p:sp>
        <p:nvSpPr>
          <p:cNvPr id="741397" name="Text Box 21"/>
          <p:cNvSpPr txBox="1">
            <a:spLocks noChangeArrowheads="1"/>
          </p:cNvSpPr>
          <p:nvPr/>
        </p:nvSpPr>
        <p:spPr bwMode="auto">
          <a:xfrm>
            <a:off x="1066800" y="685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400114642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ChangeArrowheads="1"/>
          </p:cNvSpPr>
          <p:nvPr/>
        </p:nvSpPr>
        <p:spPr bwMode="auto">
          <a:xfrm>
            <a:off x="796925" y="2227263"/>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nvGrpSpPr>
          <p:cNvPr id="742403" name="Group 3"/>
          <p:cNvGrpSpPr>
            <a:grpSpLocks/>
          </p:cNvGrpSpPr>
          <p:nvPr/>
        </p:nvGrpSpPr>
        <p:grpSpPr bwMode="auto">
          <a:xfrm>
            <a:off x="609600" y="2528888"/>
            <a:ext cx="7924800" cy="2500312"/>
            <a:chOff x="384" y="1545"/>
            <a:chExt cx="4992" cy="1575"/>
          </a:xfrm>
        </p:grpSpPr>
        <p:sp>
          <p:nvSpPr>
            <p:cNvPr id="742404" name="Line 4"/>
            <p:cNvSpPr>
              <a:spLocks noChangeShapeType="1"/>
            </p:cNvSpPr>
            <p:nvPr/>
          </p:nvSpPr>
          <p:spPr bwMode="auto">
            <a:xfrm>
              <a:off x="384" y="2679"/>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2405" name="Line 5"/>
            <p:cNvSpPr>
              <a:spLocks noChangeShapeType="1"/>
            </p:cNvSpPr>
            <p:nvPr/>
          </p:nvSpPr>
          <p:spPr bwMode="auto">
            <a:xfrm>
              <a:off x="1078" y="1545"/>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2406" name="Line 6"/>
            <p:cNvSpPr>
              <a:spLocks noChangeShapeType="1"/>
            </p:cNvSpPr>
            <p:nvPr/>
          </p:nvSpPr>
          <p:spPr bwMode="auto">
            <a:xfrm>
              <a:off x="2208" y="2679"/>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2407" name="Line 7"/>
            <p:cNvSpPr>
              <a:spLocks noChangeShapeType="1"/>
            </p:cNvSpPr>
            <p:nvPr/>
          </p:nvSpPr>
          <p:spPr bwMode="auto">
            <a:xfrm>
              <a:off x="2902" y="1545"/>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2408" name="Line 8"/>
            <p:cNvSpPr>
              <a:spLocks noChangeShapeType="1"/>
            </p:cNvSpPr>
            <p:nvPr/>
          </p:nvSpPr>
          <p:spPr bwMode="auto">
            <a:xfrm>
              <a:off x="3984" y="2679"/>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2409" name="Line 9"/>
            <p:cNvSpPr>
              <a:spLocks noChangeShapeType="1"/>
            </p:cNvSpPr>
            <p:nvPr/>
          </p:nvSpPr>
          <p:spPr bwMode="auto">
            <a:xfrm>
              <a:off x="4678" y="1545"/>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2410" name="Text Box 10"/>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2411" name="Text Box 11"/>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2412" name="Text Box 12"/>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sp>
          <p:nvSpPr>
            <p:cNvPr id="742413" name="Rectangle 13"/>
            <p:cNvSpPr>
              <a:spLocks noChangeArrowheads="1"/>
            </p:cNvSpPr>
            <p:nvPr/>
          </p:nvSpPr>
          <p:spPr bwMode="auto">
            <a:xfrm>
              <a:off x="2453" y="2491"/>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2414" name="Rectangle 14"/>
            <p:cNvSpPr>
              <a:spLocks noChangeArrowheads="1"/>
            </p:cNvSpPr>
            <p:nvPr/>
          </p:nvSpPr>
          <p:spPr bwMode="auto">
            <a:xfrm>
              <a:off x="2562" y="2303"/>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2415" name="Rectangle 15"/>
            <p:cNvSpPr>
              <a:spLocks noChangeArrowheads="1"/>
            </p:cNvSpPr>
            <p:nvPr/>
          </p:nvSpPr>
          <p:spPr bwMode="auto">
            <a:xfrm>
              <a:off x="2667" y="2112"/>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2416" name="Rectangle 16"/>
            <p:cNvSpPr>
              <a:spLocks noChangeArrowheads="1"/>
            </p:cNvSpPr>
            <p:nvPr/>
          </p:nvSpPr>
          <p:spPr bwMode="auto">
            <a:xfrm>
              <a:off x="2782" y="1920"/>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sp>
        <p:nvSpPr>
          <p:cNvPr id="742417" name="Text Box 17"/>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330117145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ChangeArrowheads="1"/>
          </p:cNvSpPr>
          <p:nvPr/>
        </p:nvSpPr>
        <p:spPr bwMode="auto">
          <a:xfrm>
            <a:off x="6505575" y="2227263"/>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nvGrpSpPr>
          <p:cNvPr id="743427" name="Group 3"/>
          <p:cNvGrpSpPr>
            <a:grpSpLocks/>
          </p:cNvGrpSpPr>
          <p:nvPr/>
        </p:nvGrpSpPr>
        <p:grpSpPr bwMode="auto">
          <a:xfrm>
            <a:off x="609600" y="2528888"/>
            <a:ext cx="7924800" cy="2500312"/>
            <a:chOff x="384" y="1545"/>
            <a:chExt cx="4992" cy="1575"/>
          </a:xfrm>
        </p:grpSpPr>
        <p:grpSp>
          <p:nvGrpSpPr>
            <p:cNvPr id="743428" name="Group 4"/>
            <p:cNvGrpSpPr>
              <a:grpSpLocks/>
            </p:cNvGrpSpPr>
            <p:nvPr/>
          </p:nvGrpSpPr>
          <p:grpSpPr bwMode="auto">
            <a:xfrm>
              <a:off x="384" y="1545"/>
              <a:ext cx="1392" cy="1134"/>
              <a:chOff x="384" y="1824"/>
              <a:chExt cx="1392" cy="1134"/>
            </a:xfrm>
          </p:grpSpPr>
          <p:sp>
            <p:nvSpPr>
              <p:cNvPr id="743429" name="Line 5"/>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3430" name="Line 6"/>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3431" name="Group 7"/>
            <p:cNvGrpSpPr>
              <a:grpSpLocks/>
            </p:cNvGrpSpPr>
            <p:nvPr/>
          </p:nvGrpSpPr>
          <p:grpSpPr bwMode="auto">
            <a:xfrm>
              <a:off x="2208" y="1545"/>
              <a:ext cx="1392" cy="1134"/>
              <a:chOff x="2208" y="1824"/>
              <a:chExt cx="1392" cy="1134"/>
            </a:xfrm>
          </p:grpSpPr>
          <p:sp>
            <p:nvSpPr>
              <p:cNvPr id="743432" name="Line 8"/>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3433" name="Line 9"/>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3434" name="Group 10"/>
            <p:cNvGrpSpPr>
              <a:grpSpLocks/>
            </p:cNvGrpSpPr>
            <p:nvPr/>
          </p:nvGrpSpPr>
          <p:grpSpPr bwMode="auto">
            <a:xfrm>
              <a:off x="3984" y="1545"/>
              <a:ext cx="1392" cy="1134"/>
              <a:chOff x="3984" y="1824"/>
              <a:chExt cx="1392" cy="1134"/>
            </a:xfrm>
          </p:grpSpPr>
          <p:sp>
            <p:nvSpPr>
              <p:cNvPr id="743435" name="Line 11"/>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3436" name="Line 12"/>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3437" name="Text Box 13"/>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3438" name="Text Box 14"/>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3439" name="Text Box 15"/>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grpSp>
          <p:nvGrpSpPr>
            <p:cNvPr id="743440" name="Group 16"/>
            <p:cNvGrpSpPr>
              <a:grpSpLocks/>
            </p:cNvGrpSpPr>
            <p:nvPr/>
          </p:nvGrpSpPr>
          <p:grpSpPr bwMode="auto">
            <a:xfrm>
              <a:off x="2453" y="1920"/>
              <a:ext cx="907" cy="752"/>
              <a:chOff x="2453" y="2032"/>
              <a:chExt cx="907" cy="752"/>
            </a:xfrm>
          </p:grpSpPr>
          <p:sp>
            <p:nvSpPr>
              <p:cNvPr id="743441" name="Rectangle 17"/>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3442" name="Rectangle 18"/>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3443" name="Rectangle 19"/>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3444" name="Rectangle 20"/>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grpSp>
      <p:sp>
        <p:nvSpPr>
          <p:cNvPr id="743445" name="Text Box 21"/>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186197461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4450" name="Group 2"/>
          <p:cNvGrpSpPr>
            <a:grpSpLocks/>
          </p:cNvGrpSpPr>
          <p:nvPr/>
        </p:nvGrpSpPr>
        <p:grpSpPr bwMode="auto">
          <a:xfrm>
            <a:off x="609600" y="2528888"/>
            <a:ext cx="7924800" cy="2500312"/>
            <a:chOff x="384" y="1545"/>
            <a:chExt cx="4992" cy="1575"/>
          </a:xfrm>
        </p:grpSpPr>
        <p:grpSp>
          <p:nvGrpSpPr>
            <p:cNvPr id="744451" name="Group 3"/>
            <p:cNvGrpSpPr>
              <a:grpSpLocks/>
            </p:cNvGrpSpPr>
            <p:nvPr/>
          </p:nvGrpSpPr>
          <p:grpSpPr bwMode="auto">
            <a:xfrm>
              <a:off x="384" y="1545"/>
              <a:ext cx="1392" cy="1134"/>
              <a:chOff x="384" y="1824"/>
              <a:chExt cx="1392" cy="1134"/>
            </a:xfrm>
          </p:grpSpPr>
          <p:sp>
            <p:nvSpPr>
              <p:cNvPr id="744452" name="Line 4"/>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4453" name="Line 5"/>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4454" name="Group 6"/>
            <p:cNvGrpSpPr>
              <a:grpSpLocks/>
            </p:cNvGrpSpPr>
            <p:nvPr/>
          </p:nvGrpSpPr>
          <p:grpSpPr bwMode="auto">
            <a:xfrm>
              <a:off x="2208" y="1545"/>
              <a:ext cx="1392" cy="1134"/>
              <a:chOff x="2208" y="1824"/>
              <a:chExt cx="1392" cy="1134"/>
            </a:xfrm>
          </p:grpSpPr>
          <p:sp>
            <p:nvSpPr>
              <p:cNvPr id="744455" name="Line 7"/>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4456" name="Line 8"/>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4457" name="Group 9"/>
            <p:cNvGrpSpPr>
              <a:grpSpLocks/>
            </p:cNvGrpSpPr>
            <p:nvPr/>
          </p:nvGrpSpPr>
          <p:grpSpPr bwMode="auto">
            <a:xfrm>
              <a:off x="3984" y="1545"/>
              <a:ext cx="1392" cy="1134"/>
              <a:chOff x="3984" y="1824"/>
              <a:chExt cx="1392" cy="1134"/>
            </a:xfrm>
          </p:grpSpPr>
          <p:sp>
            <p:nvSpPr>
              <p:cNvPr id="744458" name="Line 10"/>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4459" name="Line 11"/>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4460" name="Text Box 12"/>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4461" name="Text Box 13"/>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4462" name="Text Box 14"/>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grpSp>
          <p:nvGrpSpPr>
            <p:cNvPr id="744463" name="Group 15"/>
            <p:cNvGrpSpPr>
              <a:grpSpLocks/>
            </p:cNvGrpSpPr>
            <p:nvPr/>
          </p:nvGrpSpPr>
          <p:grpSpPr bwMode="auto">
            <a:xfrm>
              <a:off x="2453" y="1921"/>
              <a:ext cx="907" cy="752"/>
              <a:chOff x="2453" y="2032"/>
              <a:chExt cx="907" cy="752"/>
            </a:xfrm>
          </p:grpSpPr>
          <p:sp>
            <p:nvSpPr>
              <p:cNvPr id="744464" name="Rectangle 16"/>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4465" name="Rectangle 17"/>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4466" name="Rectangle 18"/>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4467" name="Rectangle 19"/>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sp>
          <p:nvSpPr>
            <p:cNvPr id="744468" name="Rectangle 20"/>
            <p:cNvSpPr>
              <a:spLocks noChangeArrowheads="1"/>
            </p:cNvSpPr>
            <p:nvPr/>
          </p:nvSpPr>
          <p:spPr bwMode="auto">
            <a:xfrm>
              <a:off x="4128" y="2487"/>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sp>
        <p:nvSpPr>
          <p:cNvPr id="744469" name="Text Box 21"/>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219071034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5474" name="Group 2"/>
          <p:cNvGrpSpPr>
            <a:grpSpLocks/>
          </p:cNvGrpSpPr>
          <p:nvPr/>
        </p:nvGrpSpPr>
        <p:grpSpPr bwMode="auto">
          <a:xfrm>
            <a:off x="3894138" y="1320800"/>
            <a:ext cx="1439862" cy="1193800"/>
            <a:chOff x="2453" y="2032"/>
            <a:chExt cx="907" cy="752"/>
          </a:xfrm>
        </p:grpSpPr>
        <p:sp>
          <p:nvSpPr>
            <p:cNvPr id="745475" name="Rectangle 3"/>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5476" name="Rectangle 4"/>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5477" name="Rectangle 5"/>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5478" name="Rectangle 6"/>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grpSp>
        <p:nvGrpSpPr>
          <p:cNvPr id="745479" name="Group 7"/>
          <p:cNvGrpSpPr>
            <a:grpSpLocks/>
          </p:cNvGrpSpPr>
          <p:nvPr/>
        </p:nvGrpSpPr>
        <p:grpSpPr bwMode="auto">
          <a:xfrm>
            <a:off x="609600" y="2528888"/>
            <a:ext cx="7924800" cy="2500312"/>
            <a:chOff x="384" y="1545"/>
            <a:chExt cx="4992" cy="1575"/>
          </a:xfrm>
        </p:grpSpPr>
        <p:grpSp>
          <p:nvGrpSpPr>
            <p:cNvPr id="745480" name="Group 8"/>
            <p:cNvGrpSpPr>
              <a:grpSpLocks/>
            </p:cNvGrpSpPr>
            <p:nvPr/>
          </p:nvGrpSpPr>
          <p:grpSpPr bwMode="auto">
            <a:xfrm>
              <a:off x="384" y="1545"/>
              <a:ext cx="1392" cy="1134"/>
              <a:chOff x="384" y="1824"/>
              <a:chExt cx="1392" cy="1134"/>
            </a:xfrm>
          </p:grpSpPr>
          <p:sp>
            <p:nvSpPr>
              <p:cNvPr id="745481" name="Line 9"/>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5482" name="Line 10"/>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5483" name="Group 11"/>
            <p:cNvGrpSpPr>
              <a:grpSpLocks/>
            </p:cNvGrpSpPr>
            <p:nvPr/>
          </p:nvGrpSpPr>
          <p:grpSpPr bwMode="auto">
            <a:xfrm>
              <a:off x="2208" y="1545"/>
              <a:ext cx="1392" cy="1134"/>
              <a:chOff x="2208" y="1824"/>
              <a:chExt cx="1392" cy="1134"/>
            </a:xfrm>
          </p:grpSpPr>
          <p:sp>
            <p:nvSpPr>
              <p:cNvPr id="745484" name="Line 12"/>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5485" name="Line 13"/>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5486" name="Group 14"/>
            <p:cNvGrpSpPr>
              <a:grpSpLocks/>
            </p:cNvGrpSpPr>
            <p:nvPr/>
          </p:nvGrpSpPr>
          <p:grpSpPr bwMode="auto">
            <a:xfrm>
              <a:off x="3984" y="1545"/>
              <a:ext cx="1392" cy="1134"/>
              <a:chOff x="3984" y="1824"/>
              <a:chExt cx="1392" cy="1134"/>
            </a:xfrm>
          </p:grpSpPr>
          <p:sp>
            <p:nvSpPr>
              <p:cNvPr id="745487" name="Line 15"/>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5488" name="Line 16"/>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5489" name="Text Box 17"/>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5490" name="Text Box 18"/>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5491" name="Text Box 19"/>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sp>
          <p:nvSpPr>
            <p:cNvPr id="745492" name="Rectangle 20"/>
            <p:cNvSpPr>
              <a:spLocks noChangeArrowheads="1"/>
            </p:cNvSpPr>
            <p:nvPr/>
          </p:nvSpPr>
          <p:spPr bwMode="auto">
            <a:xfrm>
              <a:off x="4128" y="2487"/>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sp>
        <p:nvSpPr>
          <p:cNvPr id="745493" name="Text Box 21"/>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257278786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498" name="Group 2"/>
          <p:cNvGrpSpPr>
            <a:grpSpLocks/>
          </p:cNvGrpSpPr>
          <p:nvPr/>
        </p:nvGrpSpPr>
        <p:grpSpPr bwMode="auto">
          <a:xfrm>
            <a:off x="6713538" y="1320800"/>
            <a:ext cx="1439862" cy="1193800"/>
            <a:chOff x="2453" y="2032"/>
            <a:chExt cx="907" cy="752"/>
          </a:xfrm>
        </p:grpSpPr>
        <p:sp>
          <p:nvSpPr>
            <p:cNvPr id="746499" name="Rectangle 3"/>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6500" name="Rectangle 4"/>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6501" name="Rectangle 5"/>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6502" name="Rectangle 6"/>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grpSp>
        <p:nvGrpSpPr>
          <p:cNvPr id="746503" name="Group 7"/>
          <p:cNvGrpSpPr>
            <a:grpSpLocks/>
          </p:cNvGrpSpPr>
          <p:nvPr/>
        </p:nvGrpSpPr>
        <p:grpSpPr bwMode="auto">
          <a:xfrm>
            <a:off x="609600" y="2528888"/>
            <a:ext cx="7924800" cy="2500312"/>
            <a:chOff x="384" y="1545"/>
            <a:chExt cx="4992" cy="1575"/>
          </a:xfrm>
        </p:grpSpPr>
        <p:grpSp>
          <p:nvGrpSpPr>
            <p:cNvPr id="746504" name="Group 8"/>
            <p:cNvGrpSpPr>
              <a:grpSpLocks/>
            </p:cNvGrpSpPr>
            <p:nvPr/>
          </p:nvGrpSpPr>
          <p:grpSpPr bwMode="auto">
            <a:xfrm>
              <a:off x="384" y="1545"/>
              <a:ext cx="1392" cy="1134"/>
              <a:chOff x="384" y="1824"/>
              <a:chExt cx="1392" cy="1134"/>
            </a:xfrm>
          </p:grpSpPr>
          <p:sp>
            <p:nvSpPr>
              <p:cNvPr id="746505" name="Line 9"/>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6506" name="Line 10"/>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6507" name="Group 11"/>
            <p:cNvGrpSpPr>
              <a:grpSpLocks/>
            </p:cNvGrpSpPr>
            <p:nvPr/>
          </p:nvGrpSpPr>
          <p:grpSpPr bwMode="auto">
            <a:xfrm>
              <a:off x="2208" y="1545"/>
              <a:ext cx="1392" cy="1134"/>
              <a:chOff x="2208" y="1824"/>
              <a:chExt cx="1392" cy="1134"/>
            </a:xfrm>
          </p:grpSpPr>
          <p:sp>
            <p:nvSpPr>
              <p:cNvPr id="746508" name="Line 12"/>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6509" name="Line 13"/>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6510" name="Group 14"/>
            <p:cNvGrpSpPr>
              <a:grpSpLocks/>
            </p:cNvGrpSpPr>
            <p:nvPr/>
          </p:nvGrpSpPr>
          <p:grpSpPr bwMode="auto">
            <a:xfrm>
              <a:off x="3984" y="1545"/>
              <a:ext cx="1392" cy="1134"/>
              <a:chOff x="3984" y="1824"/>
              <a:chExt cx="1392" cy="1134"/>
            </a:xfrm>
          </p:grpSpPr>
          <p:sp>
            <p:nvSpPr>
              <p:cNvPr id="746511" name="Line 15"/>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6512" name="Line 16"/>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6513" name="Text Box 17"/>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6514" name="Text Box 18"/>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6515" name="Text Box 19"/>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sp>
          <p:nvSpPr>
            <p:cNvPr id="746516" name="Rectangle 20"/>
            <p:cNvSpPr>
              <a:spLocks noChangeArrowheads="1"/>
            </p:cNvSpPr>
            <p:nvPr/>
          </p:nvSpPr>
          <p:spPr bwMode="auto">
            <a:xfrm>
              <a:off x="4128" y="2487"/>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sp>
        <p:nvSpPr>
          <p:cNvPr id="746517" name="Text Box 21"/>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102249436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22" name="Group 2"/>
          <p:cNvGrpSpPr>
            <a:grpSpLocks/>
          </p:cNvGrpSpPr>
          <p:nvPr/>
        </p:nvGrpSpPr>
        <p:grpSpPr bwMode="auto">
          <a:xfrm>
            <a:off x="609600" y="2528888"/>
            <a:ext cx="7924800" cy="2500312"/>
            <a:chOff x="384" y="1593"/>
            <a:chExt cx="4992" cy="1575"/>
          </a:xfrm>
        </p:grpSpPr>
        <p:grpSp>
          <p:nvGrpSpPr>
            <p:cNvPr id="747523" name="Group 3"/>
            <p:cNvGrpSpPr>
              <a:grpSpLocks/>
            </p:cNvGrpSpPr>
            <p:nvPr/>
          </p:nvGrpSpPr>
          <p:grpSpPr bwMode="auto">
            <a:xfrm>
              <a:off x="384" y="1593"/>
              <a:ext cx="1392" cy="1134"/>
              <a:chOff x="384" y="1824"/>
              <a:chExt cx="1392" cy="1134"/>
            </a:xfrm>
          </p:grpSpPr>
          <p:sp>
            <p:nvSpPr>
              <p:cNvPr id="747524" name="Line 4"/>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7525" name="Line 5"/>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7526" name="Group 6"/>
            <p:cNvGrpSpPr>
              <a:grpSpLocks/>
            </p:cNvGrpSpPr>
            <p:nvPr/>
          </p:nvGrpSpPr>
          <p:grpSpPr bwMode="auto">
            <a:xfrm>
              <a:off x="2208" y="1593"/>
              <a:ext cx="1392" cy="1134"/>
              <a:chOff x="2208" y="1824"/>
              <a:chExt cx="1392" cy="1134"/>
            </a:xfrm>
          </p:grpSpPr>
          <p:sp>
            <p:nvSpPr>
              <p:cNvPr id="747527" name="Line 7"/>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7528" name="Line 8"/>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7529" name="Group 9"/>
            <p:cNvGrpSpPr>
              <a:grpSpLocks/>
            </p:cNvGrpSpPr>
            <p:nvPr/>
          </p:nvGrpSpPr>
          <p:grpSpPr bwMode="auto">
            <a:xfrm>
              <a:off x="3984" y="1593"/>
              <a:ext cx="1392" cy="1134"/>
              <a:chOff x="3984" y="1824"/>
              <a:chExt cx="1392" cy="1134"/>
            </a:xfrm>
          </p:grpSpPr>
          <p:sp>
            <p:nvSpPr>
              <p:cNvPr id="747530" name="Line 10"/>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7531" name="Line 11"/>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7532" name="Text Box 12"/>
            <p:cNvSpPr txBox="1">
              <a:spLocks noChangeArrowheads="1"/>
            </p:cNvSpPr>
            <p:nvPr/>
          </p:nvSpPr>
          <p:spPr bwMode="auto">
            <a:xfrm>
              <a:off x="960"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7533" name="Text Box 13"/>
            <p:cNvSpPr txBox="1">
              <a:spLocks noChangeArrowheads="1"/>
            </p:cNvSpPr>
            <p:nvPr/>
          </p:nvSpPr>
          <p:spPr bwMode="auto">
            <a:xfrm>
              <a:off x="2762" y="2937"/>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7534" name="Text Box 14"/>
            <p:cNvSpPr txBox="1">
              <a:spLocks noChangeArrowheads="1"/>
            </p:cNvSpPr>
            <p:nvPr/>
          </p:nvSpPr>
          <p:spPr bwMode="auto">
            <a:xfrm>
              <a:off x="4582"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sp>
          <p:nvSpPr>
            <p:cNvPr id="747535" name="Rectangle 15"/>
            <p:cNvSpPr>
              <a:spLocks noChangeArrowheads="1"/>
            </p:cNvSpPr>
            <p:nvPr/>
          </p:nvSpPr>
          <p:spPr bwMode="auto">
            <a:xfrm>
              <a:off x="4128" y="2535"/>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nvGrpSpPr>
            <p:cNvPr id="747536" name="Group 16"/>
            <p:cNvGrpSpPr>
              <a:grpSpLocks/>
            </p:cNvGrpSpPr>
            <p:nvPr/>
          </p:nvGrpSpPr>
          <p:grpSpPr bwMode="auto">
            <a:xfrm>
              <a:off x="4229" y="1774"/>
              <a:ext cx="907" cy="752"/>
              <a:chOff x="2453" y="2032"/>
              <a:chExt cx="907" cy="752"/>
            </a:xfrm>
          </p:grpSpPr>
          <p:sp>
            <p:nvSpPr>
              <p:cNvPr id="747537" name="Rectangle 17"/>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7538" name="Rectangle 18"/>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7539" name="Rectangle 19"/>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7540" name="Rectangle 20"/>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grpSp>
      <p:sp>
        <p:nvSpPr>
          <p:cNvPr id="747541" name="Text Box 21"/>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1527616966"/>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8546" name="Group 2"/>
          <p:cNvGrpSpPr>
            <a:grpSpLocks/>
          </p:cNvGrpSpPr>
          <p:nvPr/>
        </p:nvGrpSpPr>
        <p:grpSpPr bwMode="auto">
          <a:xfrm>
            <a:off x="609600" y="2528888"/>
            <a:ext cx="7924800" cy="2500312"/>
            <a:chOff x="384" y="1593"/>
            <a:chExt cx="4992" cy="1575"/>
          </a:xfrm>
        </p:grpSpPr>
        <p:grpSp>
          <p:nvGrpSpPr>
            <p:cNvPr id="748547" name="Group 3"/>
            <p:cNvGrpSpPr>
              <a:grpSpLocks/>
            </p:cNvGrpSpPr>
            <p:nvPr/>
          </p:nvGrpSpPr>
          <p:grpSpPr bwMode="auto">
            <a:xfrm>
              <a:off x="384" y="1593"/>
              <a:ext cx="1392" cy="1134"/>
              <a:chOff x="384" y="1824"/>
              <a:chExt cx="1392" cy="1134"/>
            </a:xfrm>
          </p:grpSpPr>
          <p:sp>
            <p:nvSpPr>
              <p:cNvPr id="748548" name="Line 4"/>
              <p:cNvSpPr>
                <a:spLocks noChangeShapeType="1"/>
              </p:cNvSpPr>
              <p:nvPr/>
            </p:nvSpPr>
            <p:spPr bwMode="auto">
              <a:xfrm>
                <a:off x="3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8549" name="Line 5"/>
              <p:cNvSpPr>
                <a:spLocks noChangeShapeType="1"/>
              </p:cNvSpPr>
              <p:nvPr/>
            </p:nvSpPr>
            <p:spPr bwMode="auto">
              <a:xfrm>
                <a:off x="10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8550" name="Group 6"/>
            <p:cNvGrpSpPr>
              <a:grpSpLocks/>
            </p:cNvGrpSpPr>
            <p:nvPr/>
          </p:nvGrpSpPr>
          <p:grpSpPr bwMode="auto">
            <a:xfrm>
              <a:off x="2208" y="1593"/>
              <a:ext cx="1392" cy="1134"/>
              <a:chOff x="2208" y="1824"/>
              <a:chExt cx="1392" cy="1134"/>
            </a:xfrm>
          </p:grpSpPr>
          <p:sp>
            <p:nvSpPr>
              <p:cNvPr id="748551" name="Line 7"/>
              <p:cNvSpPr>
                <a:spLocks noChangeShapeType="1"/>
              </p:cNvSpPr>
              <p:nvPr/>
            </p:nvSpPr>
            <p:spPr bwMode="auto">
              <a:xfrm>
                <a:off x="2208"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8552" name="Line 8"/>
              <p:cNvSpPr>
                <a:spLocks noChangeShapeType="1"/>
              </p:cNvSpPr>
              <p:nvPr/>
            </p:nvSpPr>
            <p:spPr bwMode="auto">
              <a:xfrm>
                <a:off x="2902"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48553" name="Group 9"/>
            <p:cNvGrpSpPr>
              <a:grpSpLocks/>
            </p:cNvGrpSpPr>
            <p:nvPr/>
          </p:nvGrpSpPr>
          <p:grpSpPr bwMode="auto">
            <a:xfrm>
              <a:off x="3984" y="1593"/>
              <a:ext cx="1392" cy="1134"/>
              <a:chOff x="3984" y="1824"/>
              <a:chExt cx="1392" cy="1134"/>
            </a:xfrm>
          </p:grpSpPr>
          <p:sp>
            <p:nvSpPr>
              <p:cNvPr id="748554" name="Line 10"/>
              <p:cNvSpPr>
                <a:spLocks noChangeShapeType="1"/>
              </p:cNvSpPr>
              <p:nvPr/>
            </p:nvSpPr>
            <p:spPr bwMode="auto">
              <a:xfrm>
                <a:off x="3984" y="2958"/>
                <a:ext cx="13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sp>
            <p:nvSpPr>
              <p:cNvPr id="748555" name="Line 11"/>
              <p:cNvSpPr>
                <a:spLocks noChangeShapeType="1"/>
              </p:cNvSpPr>
              <p:nvPr/>
            </p:nvSpPr>
            <p:spPr bwMode="auto">
              <a:xfrm>
                <a:off x="4678" y="1824"/>
                <a:ext cx="0" cy="113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endParaRPr lang="zh-CN" altLang="en-US"/>
              </a:p>
            </p:txBody>
          </p:sp>
        </p:grpSp>
        <p:sp>
          <p:nvSpPr>
            <p:cNvPr id="748556" name="Text Box 12"/>
            <p:cNvSpPr txBox="1">
              <a:spLocks noChangeArrowheads="1"/>
            </p:cNvSpPr>
            <p:nvPr/>
          </p:nvSpPr>
          <p:spPr bwMode="auto">
            <a:xfrm>
              <a:off x="960"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A</a:t>
              </a:r>
            </a:p>
          </p:txBody>
        </p:sp>
        <p:sp>
          <p:nvSpPr>
            <p:cNvPr id="748557" name="Text Box 13"/>
            <p:cNvSpPr txBox="1">
              <a:spLocks noChangeArrowheads="1"/>
            </p:cNvSpPr>
            <p:nvPr/>
          </p:nvSpPr>
          <p:spPr bwMode="auto">
            <a:xfrm>
              <a:off x="2762" y="2937"/>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B</a:t>
              </a:r>
            </a:p>
          </p:txBody>
        </p:sp>
        <p:sp>
          <p:nvSpPr>
            <p:cNvPr id="748558" name="Text Box 14"/>
            <p:cNvSpPr txBox="1">
              <a:spLocks noChangeArrowheads="1"/>
            </p:cNvSpPr>
            <p:nvPr/>
          </p:nvSpPr>
          <p:spPr bwMode="auto">
            <a:xfrm>
              <a:off x="4582"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r>
                <a:rPr lang="en-US" altLang="zh-CN" sz="1800" b="1"/>
                <a:t>C</a:t>
              </a:r>
            </a:p>
          </p:txBody>
        </p:sp>
        <p:sp>
          <p:nvSpPr>
            <p:cNvPr id="748559" name="Rectangle 15"/>
            <p:cNvSpPr>
              <a:spLocks noChangeArrowheads="1"/>
            </p:cNvSpPr>
            <p:nvPr/>
          </p:nvSpPr>
          <p:spPr bwMode="auto">
            <a:xfrm>
              <a:off x="4128" y="2535"/>
              <a:ext cx="1134" cy="181"/>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grpSp>
          <p:nvGrpSpPr>
            <p:cNvPr id="748560" name="Group 16"/>
            <p:cNvGrpSpPr>
              <a:grpSpLocks/>
            </p:cNvGrpSpPr>
            <p:nvPr/>
          </p:nvGrpSpPr>
          <p:grpSpPr bwMode="auto">
            <a:xfrm>
              <a:off x="4229" y="1774"/>
              <a:ext cx="907" cy="752"/>
              <a:chOff x="2453" y="2032"/>
              <a:chExt cx="907" cy="752"/>
            </a:xfrm>
          </p:grpSpPr>
          <p:sp>
            <p:nvSpPr>
              <p:cNvPr id="748561" name="Rectangle 17"/>
              <p:cNvSpPr>
                <a:spLocks noChangeArrowheads="1"/>
              </p:cNvSpPr>
              <p:nvPr/>
            </p:nvSpPr>
            <p:spPr bwMode="auto">
              <a:xfrm>
                <a:off x="2453" y="2603"/>
                <a:ext cx="907" cy="181"/>
              </a:xfrm>
              <a:prstGeom prst="rect">
                <a:avLst/>
              </a:prstGeom>
              <a:solidFill>
                <a:srgbClr val="FFFF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8562" name="Rectangle 18"/>
              <p:cNvSpPr>
                <a:spLocks noChangeArrowheads="1"/>
              </p:cNvSpPr>
              <p:nvPr/>
            </p:nvSpPr>
            <p:spPr bwMode="auto">
              <a:xfrm>
                <a:off x="2562" y="2415"/>
                <a:ext cx="680" cy="181"/>
              </a:xfrm>
              <a:prstGeom prst="rect">
                <a:avLst/>
              </a:prstGeom>
              <a:solidFill>
                <a:srgbClr val="FFFF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8563" name="Rectangle 19"/>
              <p:cNvSpPr>
                <a:spLocks noChangeArrowheads="1"/>
              </p:cNvSpPr>
              <p:nvPr/>
            </p:nvSpPr>
            <p:spPr bwMode="auto">
              <a:xfrm>
                <a:off x="2667" y="2224"/>
                <a:ext cx="453" cy="181"/>
              </a:xfrm>
              <a:prstGeom prst="rect">
                <a:avLst/>
              </a:prstGeom>
              <a:solidFill>
                <a:srgbClr val="FFFF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8564" name="Rectangle 20"/>
              <p:cNvSpPr>
                <a:spLocks noChangeArrowheads="1"/>
              </p:cNvSpPr>
              <p:nvPr/>
            </p:nvSpPr>
            <p:spPr bwMode="auto">
              <a:xfrm>
                <a:off x="2782" y="2032"/>
                <a:ext cx="227" cy="181"/>
              </a:xfrm>
              <a:prstGeom prst="rect">
                <a:avLst/>
              </a:prstGeom>
              <a:solidFill>
                <a:srgbClr val="FFFF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grpSp>
      <p:sp>
        <p:nvSpPr>
          <p:cNvPr id="748565" name="Text Box 21"/>
          <p:cNvSpPr txBox="1">
            <a:spLocks noChangeArrowheads="1"/>
          </p:cNvSpPr>
          <p:nvPr/>
        </p:nvSpPr>
        <p:spPr bwMode="auto">
          <a:xfrm>
            <a:off x="914400" y="1066800"/>
            <a:ext cx="1277938" cy="457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algn="l">
              <a:lnSpc>
                <a:spcPct val="120000"/>
              </a:lnSpc>
            </a:pPr>
            <a:r>
              <a:rPr lang="en-US" altLang="zh-CN" sz="2000" b="1" i="1">
                <a:solidFill>
                  <a:srgbClr val="008000"/>
                </a:solidFill>
              </a:rPr>
              <a:t>//  </a:t>
            </a:r>
            <a:r>
              <a:rPr lang="zh-CN" altLang="en-US" sz="2000" b="1" i="1">
                <a:solidFill>
                  <a:srgbClr val="008000"/>
                </a:solidFill>
              </a:rPr>
              <a:t>汉诺塔 </a:t>
            </a:r>
          </a:p>
        </p:txBody>
      </p:sp>
    </p:spTree>
    <p:extLst>
      <p:ext uri="{BB962C8B-B14F-4D97-AF65-F5344CB8AC3E}">
        <p14:creationId xmlns:p14="http://schemas.microsoft.com/office/powerpoint/2010/main" val="138847939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1143000"/>
            <a:ext cx="8839200" cy="461665"/>
          </a:xfrm>
          <a:prstGeom prst="rect">
            <a:avLst/>
          </a:prstGeom>
        </p:spPr>
        <p:txBody>
          <a:bodyPr wrap="square">
            <a:spAutoFit/>
          </a:bodyPr>
          <a:lstStyle/>
          <a:p>
            <a:r>
              <a:rPr lang="zh-CN" altLang="en-US" sz="2400" dirty="0">
                <a:solidFill>
                  <a:srgbClr val="0070C0"/>
                </a:solidFill>
              </a:rPr>
              <a:t>习题</a:t>
            </a:r>
            <a:r>
              <a:rPr lang="en-US" altLang="zh-CN" sz="2400" dirty="0" smtClean="0">
                <a:solidFill>
                  <a:srgbClr val="0070C0"/>
                </a:solidFill>
              </a:rPr>
              <a:t>1-</a:t>
            </a:r>
            <a:r>
              <a:rPr lang="zh-CN" altLang="en-US" sz="2400" dirty="0" smtClean="0">
                <a:solidFill>
                  <a:srgbClr val="0070C0"/>
                </a:solidFill>
              </a:rPr>
              <a:t>扩展：</a:t>
            </a:r>
            <a:r>
              <a:rPr lang="en-US" altLang="zh-CN" sz="2400" dirty="0" smtClean="0">
                <a:solidFill>
                  <a:srgbClr val="0070C0"/>
                </a:solidFill>
              </a:rPr>
              <a:t> </a:t>
            </a:r>
            <a:r>
              <a:rPr lang="zh-CN" altLang="en-US" sz="2400" dirty="0" smtClean="0">
                <a:solidFill>
                  <a:srgbClr val="0070C0"/>
                </a:solidFill>
              </a:rPr>
              <a:t>编写</a:t>
            </a:r>
            <a:r>
              <a:rPr lang="zh-CN" altLang="en-US" sz="2400" dirty="0">
                <a:solidFill>
                  <a:srgbClr val="0070C0"/>
                </a:solidFill>
              </a:rPr>
              <a:t>函数：将三个数按由小到大</a:t>
            </a:r>
            <a:r>
              <a:rPr lang="zh-CN" altLang="en-US" sz="2400" dirty="0" smtClean="0">
                <a:solidFill>
                  <a:srgbClr val="0070C0"/>
                </a:solidFill>
              </a:rPr>
              <a:t>排列输出。</a:t>
            </a:r>
            <a:endParaRPr lang="en-US" altLang="zh-CN" sz="2400" dirty="0">
              <a:solidFill>
                <a:srgbClr val="0070C0"/>
              </a:solidFill>
            </a:endParaRPr>
          </a:p>
        </p:txBody>
      </p:sp>
      <p:sp>
        <p:nvSpPr>
          <p:cNvPr id="6" name="标题 1"/>
          <p:cNvSpPr>
            <a:spLocks noGrp="1"/>
          </p:cNvSpPr>
          <p:nvPr>
            <p:ph type="title"/>
          </p:nvPr>
        </p:nvSpPr>
        <p:spPr>
          <a:xfrm>
            <a:off x="152400" y="152400"/>
            <a:ext cx="8853488" cy="838200"/>
          </a:xfrm>
        </p:spPr>
        <p:txBody>
          <a:bodyPr/>
          <a:lstStyle/>
          <a:p>
            <a:r>
              <a:rPr lang="zh-CN" altLang="en-US" dirty="0" smtClean="0">
                <a:ea typeface="宋体" panose="02010600030101010101" pitchFamily="2" charset="-122"/>
              </a:rPr>
              <a:t>练习题</a:t>
            </a:r>
          </a:p>
        </p:txBody>
      </p:sp>
      <p:pic>
        <p:nvPicPr>
          <p:cNvPr id="2" name="图片 1"/>
          <p:cNvPicPr>
            <a:picLocks noChangeAspect="1"/>
          </p:cNvPicPr>
          <p:nvPr/>
        </p:nvPicPr>
        <p:blipFill>
          <a:blip r:embed="rId3"/>
          <a:stretch>
            <a:fillRect/>
          </a:stretch>
        </p:blipFill>
        <p:spPr>
          <a:xfrm>
            <a:off x="152400" y="1752600"/>
            <a:ext cx="3657600" cy="4191001"/>
          </a:xfrm>
          <a:prstGeom prst="rect">
            <a:avLst/>
          </a:prstGeom>
        </p:spPr>
      </p:pic>
      <p:pic>
        <p:nvPicPr>
          <p:cNvPr id="18" name="图片 17"/>
          <p:cNvPicPr>
            <a:picLocks noChangeAspect="1"/>
          </p:cNvPicPr>
          <p:nvPr/>
        </p:nvPicPr>
        <p:blipFill>
          <a:blip r:embed="rId4"/>
          <a:stretch>
            <a:fillRect/>
          </a:stretch>
        </p:blipFill>
        <p:spPr>
          <a:xfrm>
            <a:off x="3429000" y="1981200"/>
            <a:ext cx="5607169" cy="1524000"/>
          </a:xfrm>
          <a:prstGeom prst="rect">
            <a:avLst/>
          </a:prstGeom>
        </p:spPr>
      </p:pic>
      <p:pic>
        <p:nvPicPr>
          <p:cNvPr id="20" name="图片 19"/>
          <p:cNvPicPr>
            <a:picLocks noChangeAspect="1"/>
          </p:cNvPicPr>
          <p:nvPr/>
        </p:nvPicPr>
        <p:blipFill>
          <a:blip r:embed="rId5"/>
          <a:stretch>
            <a:fillRect/>
          </a:stretch>
        </p:blipFill>
        <p:spPr>
          <a:xfrm>
            <a:off x="3733800" y="3886200"/>
            <a:ext cx="5249331" cy="1524000"/>
          </a:xfrm>
          <a:prstGeom prst="rect">
            <a:avLst/>
          </a:prstGeom>
        </p:spPr>
      </p:pic>
      <p:sp>
        <p:nvSpPr>
          <p:cNvPr id="21" name="圆角矩形 20"/>
          <p:cNvSpPr/>
          <p:nvPr/>
        </p:nvSpPr>
        <p:spPr bwMode="auto">
          <a:xfrm>
            <a:off x="3733800" y="3810000"/>
            <a:ext cx="5257800" cy="17526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22" name="矩形 21"/>
          <p:cNvSpPr/>
          <p:nvPr/>
        </p:nvSpPr>
        <p:spPr>
          <a:xfrm>
            <a:off x="5791200" y="5943600"/>
            <a:ext cx="2263120" cy="400110"/>
          </a:xfrm>
          <a:prstGeom prst="rect">
            <a:avLst/>
          </a:prstGeom>
        </p:spPr>
        <p:txBody>
          <a:bodyPr wrap="none">
            <a:spAutoFit/>
          </a:bodyPr>
          <a:lstStyle/>
          <a:p>
            <a:r>
              <a:rPr lang="zh-CN" altLang="en-US" dirty="0">
                <a:solidFill>
                  <a:srgbClr val="C00000"/>
                </a:solidFill>
              </a:rPr>
              <a:t>homework_1.py</a:t>
            </a:r>
          </a:p>
        </p:txBody>
      </p:sp>
      <p:sp>
        <p:nvSpPr>
          <p:cNvPr id="5" name="下箭头 4"/>
          <p:cNvSpPr/>
          <p:nvPr/>
        </p:nvSpPr>
        <p:spPr bwMode="auto">
          <a:xfrm>
            <a:off x="6781800" y="3200400"/>
            <a:ext cx="228600" cy="609600"/>
          </a:xfrm>
          <a:prstGeom prst="downArrow">
            <a:avLst/>
          </a:prstGeom>
          <a:noFill/>
          <a:ln>
            <a:solidFill>
              <a:schemeClr val="tx2">
                <a:lumMod val="60000"/>
                <a:lumOff val="40000"/>
              </a:schemeClr>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1" name="圆角矩形 10"/>
          <p:cNvSpPr/>
          <p:nvPr/>
        </p:nvSpPr>
        <p:spPr bwMode="auto">
          <a:xfrm>
            <a:off x="3429000" y="2743200"/>
            <a:ext cx="5410200" cy="4572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13278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70531214937133?watermark/2/text/aHR0cDovL2Jsb2cuY3Nkbi5uZXQvTk9UX0dVW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394366"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blog.csdn.net/20170531214550339?watermark/2/text/aHR0cDovL2Jsb2cuY3Nkbi5uZXQvTk9UX0dVWQ==/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981200"/>
            <a:ext cx="5105400" cy="465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0605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算法代码实现</a:t>
            </a:r>
          </a:p>
        </p:txBody>
      </p:sp>
      <p:sp>
        <p:nvSpPr>
          <p:cNvPr id="2" name="矩形 1"/>
          <p:cNvSpPr/>
          <p:nvPr/>
        </p:nvSpPr>
        <p:spPr>
          <a:xfrm>
            <a:off x="381000" y="1143000"/>
            <a:ext cx="3570208" cy="461665"/>
          </a:xfrm>
          <a:prstGeom prst="rect">
            <a:avLst/>
          </a:prstGeom>
        </p:spPr>
        <p:txBody>
          <a:bodyPr wrap="none">
            <a:spAutoFit/>
          </a:bodyPr>
          <a:lstStyle/>
          <a:p>
            <a:r>
              <a:rPr lang="zh-CN" altLang="en-US" sz="2400" dirty="0" smtClean="0">
                <a:latin typeface="Calibri" panose="020F0502020204030204" pitchFamily="34" charset="0"/>
                <a:cs typeface="Times New Roman" panose="02020603050405020304" pitchFamily="18" charset="0"/>
              </a:rPr>
              <a:t>用递归实现汉诺塔问题。</a:t>
            </a:r>
            <a:endParaRPr lang="zh-CN" altLang="en-US" sz="2400" dirty="0"/>
          </a:p>
        </p:txBody>
      </p:sp>
      <p:sp>
        <p:nvSpPr>
          <p:cNvPr id="9" name="矩形 8"/>
          <p:cNvSpPr/>
          <p:nvPr/>
        </p:nvSpPr>
        <p:spPr>
          <a:xfrm>
            <a:off x="7010400" y="5360740"/>
            <a:ext cx="1721305" cy="400110"/>
          </a:xfrm>
          <a:prstGeom prst="rect">
            <a:avLst/>
          </a:prstGeom>
        </p:spPr>
        <p:txBody>
          <a:bodyPr wrap="none">
            <a:spAutoFit/>
          </a:bodyPr>
          <a:lstStyle/>
          <a:p>
            <a:r>
              <a:rPr lang="en-US" altLang="zh-CN" dirty="0" smtClean="0">
                <a:solidFill>
                  <a:srgbClr val="C00000"/>
                </a:solidFill>
              </a:rPr>
              <a:t>9</a:t>
            </a:r>
            <a:r>
              <a:rPr lang="zh-CN" altLang="en-US" dirty="0" smtClean="0">
                <a:solidFill>
                  <a:srgbClr val="C00000"/>
                </a:solidFill>
              </a:rPr>
              <a:t>_</a:t>
            </a:r>
            <a:r>
              <a:rPr lang="en-US" altLang="zh-CN" dirty="0" err="1" smtClean="0">
                <a:solidFill>
                  <a:srgbClr val="C00000"/>
                </a:solidFill>
              </a:rPr>
              <a:t>hanoti</a:t>
            </a:r>
            <a:r>
              <a:rPr lang="zh-CN" altLang="en-US" dirty="0" smtClean="0">
                <a:solidFill>
                  <a:srgbClr val="C00000"/>
                </a:solidFill>
              </a:rPr>
              <a:t>.</a:t>
            </a:r>
            <a:r>
              <a:rPr lang="zh-CN" altLang="en-US" dirty="0">
                <a:solidFill>
                  <a:srgbClr val="C00000"/>
                </a:solidFill>
              </a:rPr>
              <a:t>py</a:t>
            </a:r>
          </a:p>
        </p:txBody>
      </p:sp>
      <p:pic>
        <p:nvPicPr>
          <p:cNvPr id="3" name="图片 2"/>
          <p:cNvPicPr>
            <a:picLocks noChangeAspect="1"/>
          </p:cNvPicPr>
          <p:nvPr/>
        </p:nvPicPr>
        <p:blipFill>
          <a:blip r:embed="rId3"/>
          <a:stretch>
            <a:fillRect/>
          </a:stretch>
        </p:blipFill>
        <p:spPr>
          <a:xfrm>
            <a:off x="381000" y="1744365"/>
            <a:ext cx="4902409" cy="3581400"/>
          </a:xfrm>
          <a:prstGeom prst="rect">
            <a:avLst/>
          </a:prstGeom>
        </p:spPr>
      </p:pic>
      <p:sp>
        <p:nvSpPr>
          <p:cNvPr id="4" name="矩形 3"/>
          <p:cNvSpPr/>
          <p:nvPr/>
        </p:nvSpPr>
        <p:spPr>
          <a:xfrm>
            <a:off x="5029200" y="1782609"/>
            <a:ext cx="3810000" cy="2954655"/>
          </a:xfrm>
          <a:prstGeom prst="rect">
            <a:avLst/>
          </a:prstGeom>
        </p:spPr>
        <p:txBody>
          <a:bodyPr wrap="square">
            <a:spAutoFit/>
          </a:bodyPr>
          <a:lstStyle/>
          <a:p>
            <a:pPr>
              <a:spcBef>
                <a:spcPts val="600"/>
              </a:spcBef>
              <a:spcAft>
                <a:spcPts val="600"/>
              </a:spcAft>
            </a:pPr>
            <a:r>
              <a:rPr lang="zh-CN" altLang="en-US" sz="2200" dirty="0">
                <a:solidFill>
                  <a:srgbClr val="4B4B4B"/>
                </a:solidFill>
              </a:rPr>
              <a:t>第一步：若想将</a:t>
            </a:r>
            <a:r>
              <a:rPr lang="en-US" altLang="zh-CN" sz="2200" dirty="0">
                <a:solidFill>
                  <a:srgbClr val="4B4B4B"/>
                </a:solidFill>
              </a:rPr>
              <a:t>n</a:t>
            </a:r>
            <a:r>
              <a:rPr lang="zh-CN" altLang="en-US" sz="2200" dirty="0">
                <a:solidFill>
                  <a:srgbClr val="4B4B4B"/>
                </a:solidFill>
              </a:rPr>
              <a:t>个圆盘中最大的圆盘从</a:t>
            </a:r>
            <a:r>
              <a:rPr lang="en-US" altLang="zh-CN" sz="2200" dirty="0">
                <a:solidFill>
                  <a:srgbClr val="4B4B4B"/>
                </a:solidFill>
              </a:rPr>
              <a:t>A</a:t>
            </a:r>
            <a:r>
              <a:rPr lang="zh-CN" altLang="en-US" sz="2200" dirty="0">
                <a:solidFill>
                  <a:srgbClr val="4B4B4B"/>
                </a:solidFill>
              </a:rPr>
              <a:t>塔放到</a:t>
            </a:r>
            <a:r>
              <a:rPr lang="en-US" altLang="zh-CN" sz="2200" dirty="0">
                <a:solidFill>
                  <a:srgbClr val="4B4B4B"/>
                </a:solidFill>
              </a:rPr>
              <a:t>C</a:t>
            </a:r>
            <a:r>
              <a:rPr lang="zh-CN" altLang="en-US" sz="2200" dirty="0">
                <a:solidFill>
                  <a:srgbClr val="4B4B4B"/>
                </a:solidFill>
              </a:rPr>
              <a:t>塔，需要借助</a:t>
            </a:r>
            <a:r>
              <a:rPr lang="en-US" altLang="zh-CN" sz="2200" dirty="0">
                <a:solidFill>
                  <a:srgbClr val="4B4B4B"/>
                </a:solidFill>
              </a:rPr>
              <a:t>B</a:t>
            </a:r>
            <a:r>
              <a:rPr lang="zh-CN" altLang="en-US" sz="2200" dirty="0">
                <a:solidFill>
                  <a:srgbClr val="4B4B4B"/>
                </a:solidFill>
              </a:rPr>
              <a:t>塔放置其余的</a:t>
            </a:r>
            <a:r>
              <a:rPr lang="en-US" altLang="zh-CN" sz="2200" dirty="0">
                <a:solidFill>
                  <a:srgbClr val="4B4B4B"/>
                </a:solidFill>
              </a:rPr>
              <a:t>n-1</a:t>
            </a:r>
            <a:r>
              <a:rPr lang="zh-CN" altLang="en-US" sz="2200" dirty="0">
                <a:solidFill>
                  <a:srgbClr val="4B4B4B"/>
                </a:solidFill>
              </a:rPr>
              <a:t>个圆盘</a:t>
            </a:r>
          </a:p>
          <a:p>
            <a:pPr>
              <a:spcBef>
                <a:spcPts val="600"/>
              </a:spcBef>
              <a:spcAft>
                <a:spcPts val="600"/>
              </a:spcAft>
            </a:pPr>
            <a:r>
              <a:rPr lang="zh-CN" altLang="en-US" sz="2200" dirty="0">
                <a:solidFill>
                  <a:srgbClr val="4B4B4B"/>
                </a:solidFill>
              </a:rPr>
              <a:t>第二步：再把</a:t>
            </a:r>
            <a:r>
              <a:rPr lang="en-US" altLang="zh-CN" sz="2200" dirty="0">
                <a:solidFill>
                  <a:srgbClr val="4B4B4B"/>
                </a:solidFill>
              </a:rPr>
              <a:t>B</a:t>
            </a:r>
            <a:r>
              <a:rPr lang="zh-CN" altLang="en-US" sz="2200" dirty="0">
                <a:solidFill>
                  <a:srgbClr val="4B4B4B"/>
                </a:solidFill>
              </a:rPr>
              <a:t>塔看做初始条件时的</a:t>
            </a:r>
            <a:r>
              <a:rPr lang="en-US" altLang="zh-CN" sz="2200" dirty="0">
                <a:solidFill>
                  <a:srgbClr val="4B4B4B"/>
                </a:solidFill>
              </a:rPr>
              <a:t>A</a:t>
            </a:r>
            <a:r>
              <a:rPr lang="zh-CN" altLang="en-US" sz="2200" dirty="0">
                <a:solidFill>
                  <a:srgbClr val="4B4B4B"/>
                </a:solidFill>
              </a:rPr>
              <a:t>塔，将</a:t>
            </a:r>
            <a:r>
              <a:rPr lang="en-US" altLang="zh-CN" sz="2200" dirty="0">
                <a:solidFill>
                  <a:srgbClr val="4B4B4B"/>
                </a:solidFill>
              </a:rPr>
              <a:t>B</a:t>
            </a:r>
            <a:r>
              <a:rPr lang="zh-CN" altLang="en-US" sz="2200" dirty="0">
                <a:solidFill>
                  <a:srgbClr val="4B4B4B"/>
                </a:solidFill>
              </a:rPr>
              <a:t>塔上的</a:t>
            </a:r>
            <a:r>
              <a:rPr lang="en-US" altLang="zh-CN" sz="2200" dirty="0">
                <a:solidFill>
                  <a:srgbClr val="4B4B4B"/>
                </a:solidFill>
              </a:rPr>
              <a:t>n-1</a:t>
            </a:r>
            <a:r>
              <a:rPr lang="zh-CN" altLang="en-US" sz="2200" dirty="0">
                <a:solidFill>
                  <a:srgbClr val="4B4B4B"/>
                </a:solidFill>
              </a:rPr>
              <a:t>个圆盘依据规则放置到</a:t>
            </a:r>
            <a:r>
              <a:rPr lang="en-US" altLang="zh-CN" sz="2200" dirty="0">
                <a:solidFill>
                  <a:srgbClr val="4B4B4B"/>
                </a:solidFill>
              </a:rPr>
              <a:t>C</a:t>
            </a:r>
            <a:r>
              <a:rPr lang="zh-CN" altLang="en-US" sz="2200" dirty="0">
                <a:solidFill>
                  <a:srgbClr val="4B4B4B"/>
                </a:solidFill>
              </a:rPr>
              <a:t>塔上，这一步就是实现一个递归</a:t>
            </a:r>
          </a:p>
        </p:txBody>
      </p:sp>
    </p:spTree>
    <p:extLst>
      <p:ext uri="{BB962C8B-B14F-4D97-AF65-F5344CB8AC3E}">
        <p14:creationId xmlns:p14="http://schemas.microsoft.com/office/powerpoint/2010/main" val="18536456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152400" y="152400"/>
            <a:ext cx="8853488" cy="838200"/>
          </a:xfrm>
          <a:prstGeom prst="rect">
            <a:avLst/>
          </a:prstGeom>
          <a:solidFill>
            <a:srgbClr val="993300"/>
          </a:solidFill>
          <a:ln>
            <a:noFill/>
          </a:ln>
          <a:effectLst/>
        </p:spPr>
        <p:txBody>
          <a:bodyPr vert="horz" wrap="square" lIns="91440" tIns="45720" rIns="91440" bIns="45720" numCol="1" anchor="b"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a:lstStyle>
          <a:p>
            <a:r>
              <a:rPr lang="zh-CN" altLang="en-US" dirty="0" smtClean="0">
                <a:ea typeface="宋体" panose="02010600030101010101" pitchFamily="2" charset="-122"/>
              </a:rPr>
              <a:t>第</a:t>
            </a:r>
            <a:r>
              <a:rPr lang="en-US" altLang="zh-CN" dirty="0">
                <a:ea typeface="宋体" panose="02010600030101010101" pitchFamily="2" charset="-122"/>
              </a:rPr>
              <a:t>9</a:t>
            </a:r>
            <a:r>
              <a:rPr lang="zh-CN" altLang="en-US" dirty="0" smtClean="0">
                <a:ea typeface="宋体" panose="02010600030101010101" pitchFamily="2" charset="-122"/>
              </a:rPr>
              <a:t>讲   目录</a:t>
            </a:r>
            <a:endParaRPr lang="zh-CN" dirty="0" smtClean="0">
              <a:ea typeface="宋体" panose="02010600030101010101" pitchFamily="2" charset="-122"/>
            </a:endParaRPr>
          </a:p>
        </p:txBody>
      </p:sp>
      <p:sp>
        <p:nvSpPr>
          <p:cNvPr id="6" name="Rectangle 2"/>
          <p:cNvSpPr txBox="1">
            <a:spLocks noChangeArrowheads="1"/>
          </p:cNvSpPr>
          <p:nvPr/>
        </p:nvSpPr>
        <p:spPr bwMode="auto">
          <a:xfrm>
            <a:off x="914400" y="1346522"/>
            <a:ext cx="6956424" cy="417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marL="533400" indent="-533400" eaLnBrk="1" hangingPunct="1">
              <a:lnSpc>
                <a:spcPct val="150000"/>
              </a:lnSpc>
              <a:buNone/>
            </a:pPr>
            <a:r>
              <a:rPr lang="zh-CN" altLang="en-US" sz="2800" b="1" kern="0" dirty="0">
                <a:latin typeface="Times New Roman" pitchFamily="18" charset="0"/>
                <a:ea typeface="楷体_GB2312" pitchFamily="49" charset="-122"/>
                <a:sym typeface="+mn-ea"/>
              </a:rPr>
              <a:t>一、</a:t>
            </a:r>
            <a:r>
              <a:rPr lang="en-US" altLang="zh-CN" sz="2800" b="1" kern="0" dirty="0">
                <a:latin typeface="Times New Roman" pitchFamily="18" charset="0"/>
                <a:ea typeface="楷体_GB2312" pitchFamily="49" charset="-122"/>
              </a:rPr>
              <a:t> </a:t>
            </a:r>
            <a:r>
              <a:rPr lang="zh-CN" altLang="en-US" sz="2800" b="1" kern="0" dirty="0" smtClean="0">
                <a:latin typeface="Times New Roman" pitchFamily="18" charset="0"/>
                <a:ea typeface="楷体_GB2312" pitchFamily="49" charset="-122"/>
              </a:rPr>
              <a:t>类</a:t>
            </a:r>
            <a:endParaRPr lang="en-US" altLang="zh-CN" sz="2800" b="1" kern="0" dirty="0" smtClean="0">
              <a:latin typeface="Times New Roman" pitchFamily="18" charset="0"/>
              <a:ea typeface="楷体_GB2312" pitchFamily="49" charset="-122"/>
            </a:endParaRPr>
          </a:p>
          <a:p>
            <a:pPr marL="533400" indent="-533400" eaLnBrk="1" hangingPunct="1">
              <a:lnSpc>
                <a:spcPct val="150000"/>
              </a:lnSpc>
              <a:buNone/>
            </a:pPr>
            <a:r>
              <a:rPr lang="zh-CN" altLang="en-US" sz="2800" b="1" kern="0" dirty="0" smtClean="0">
                <a:latin typeface="Times New Roman" pitchFamily="18" charset="0"/>
                <a:ea typeface="楷体_GB2312" pitchFamily="49" charset="-122"/>
                <a:sym typeface="+mn-ea"/>
              </a:rPr>
              <a:t>二</a:t>
            </a:r>
            <a:r>
              <a:rPr lang="zh-CN" altLang="en-US" sz="2800" b="1" kern="0" dirty="0">
                <a:latin typeface="Times New Roman" pitchFamily="18" charset="0"/>
                <a:ea typeface="楷体_GB2312" pitchFamily="49" charset="-122"/>
                <a:sym typeface="+mn-ea"/>
              </a:rPr>
              <a:t>、</a:t>
            </a:r>
            <a:r>
              <a:rPr lang="en-US" altLang="zh-CN" sz="2800" b="1" kern="0" dirty="0">
                <a:latin typeface="Times New Roman" pitchFamily="18" charset="0"/>
                <a:ea typeface="楷体_GB2312" pitchFamily="49" charset="-122"/>
              </a:rPr>
              <a:t> </a:t>
            </a:r>
            <a:r>
              <a:rPr lang="zh-CN" altLang="en-US" sz="2800" b="1" kern="0" dirty="0">
                <a:latin typeface="Times New Roman" pitchFamily="18" charset="0"/>
                <a:ea typeface="楷体_GB2312" pitchFamily="49" charset="-122"/>
              </a:rPr>
              <a:t>对象</a:t>
            </a:r>
          </a:p>
          <a:p>
            <a:pPr marL="533400" indent="-533400" eaLnBrk="1" hangingPunct="1">
              <a:lnSpc>
                <a:spcPct val="150000"/>
              </a:lnSpc>
              <a:buNone/>
            </a:pPr>
            <a:r>
              <a:rPr lang="zh-CN" altLang="en-US" sz="2800" b="1" kern="0" dirty="0">
                <a:latin typeface="Times New Roman" pitchFamily="18" charset="0"/>
                <a:ea typeface="楷体_GB2312" pitchFamily="49" charset="-122"/>
                <a:sym typeface="+mn-ea"/>
              </a:rPr>
              <a:t>三、属性</a:t>
            </a:r>
            <a:endParaRPr lang="en-US" altLang="zh-CN" sz="2800" b="1" kern="0" dirty="0">
              <a:latin typeface="Times New Roman" pitchFamily="18" charset="0"/>
              <a:ea typeface="楷体_GB2312" pitchFamily="49" charset="-122"/>
              <a:sym typeface="+mn-ea"/>
            </a:endParaRPr>
          </a:p>
          <a:p>
            <a:pPr marL="533400" indent="-533400" eaLnBrk="1" hangingPunct="1">
              <a:lnSpc>
                <a:spcPct val="150000"/>
              </a:lnSpc>
              <a:buNone/>
            </a:pPr>
            <a:r>
              <a:rPr lang="zh-CN" altLang="en-US" sz="2800" b="1" kern="0" dirty="0">
                <a:latin typeface="Times New Roman" pitchFamily="18" charset="0"/>
                <a:ea typeface="楷体_GB2312" pitchFamily="49" charset="-122"/>
                <a:sym typeface="+mn-ea"/>
              </a:rPr>
              <a:t>四、</a:t>
            </a:r>
            <a:r>
              <a:rPr lang="zh-CN" altLang="en-US" sz="2800" b="1" kern="0" dirty="0">
                <a:latin typeface="Times New Roman" pitchFamily="18" charset="0"/>
                <a:ea typeface="楷体_GB2312" pitchFamily="49" charset="-122"/>
              </a:rPr>
              <a:t>方法</a:t>
            </a:r>
            <a:endParaRPr lang="en-US" altLang="zh-CN" sz="2800" b="1" kern="0" dirty="0">
              <a:latin typeface="Times New Roman" pitchFamily="18" charset="0"/>
              <a:ea typeface="楷体_GB2312" pitchFamily="49" charset="-122"/>
            </a:endParaRPr>
          </a:p>
          <a:p>
            <a:pPr marL="533400" indent="-533400" eaLnBrk="1" hangingPunct="1">
              <a:lnSpc>
                <a:spcPct val="150000"/>
              </a:lnSpc>
              <a:buNone/>
            </a:pPr>
            <a:r>
              <a:rPr lang="zh-CN" altLang="en-US" sz="2800" b="1" kern="0" dirty="0">
                <a:latin typeface="Times New Roman" pitchFamily="18" charset="0"/>
                <a:ea typeface="楷体_GB2312" pitchFamily="49" charset="-122"/>
                <a:sym typeface="+mn-ea"/>
              </a:rPr>
              <a:t>五、</a:t>
            </a:r>
            <a:r>
              <a:rPr lang="en-US" altLang="zh-CN" sz="2800" b="1" kern="0" dirty="0">
                <a:latin typeface="Times New Roman" pitchFamily="18" charset="0"/>
                <a:ea typeface="楷体_GB2312" pitchFamily="49" charset="-122"/>
              </a:rPr>
              <a:t> </a:t>
            </a:r>
            <a:r>
              <a:rPr lang="zh-CN" altLang="en-US" sz="2800" b="1" kern="0" dirty="0">
                <a:latin typeface="Times New Roman" pitchFamily="18" charset="0"/>
                <a:ea typeface="楷体_GB2312" pitchFamily="49" charset="-122"/>
              </a:rPr>
              <a:t>继承</a:t>
            </a:r>
            <a:endParaRPr lang="en-US" altLang="zh-CN" sz="2800" b="1" kern="0" dirty="0">
              <a:latin typeface="Times New Roman" pitchFamily="18" charset="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9</a:t>
            </a:r>
            <a:r>
              <a:rPr lang="zh-CN" altLang="en-US" dirty="0" smtClean="0"/>
              <a:t>讲（</a:t>
            </a:r>
            <a:r>
              <a:rPr lang="en-US" altLang="zh-CN" dirty="0" smtClean="0"/>
              <a:t>1</a:t>
            </a:r>
            <a:r>
              <a:rPr lang="zh-CN" altLang="en-US" dirty="0" smtClean="0">
                <a:ea typeface="宋体" panose="02010600030101010101" pitchFamily="2" charset="-122"/>
              </a:rPr>
              <a:t>）类</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33</a:t>
            </a:fld>
            <a:endParaRPr lang="en-US" altLang="zh-CN"/>
          </a:p>
        </p:txBody>
      </p:sp>
    </p:spTree>
    <p:extLst>
      <p:ext uri="{BB962C8B-B14F-4D97-AF65-F5344CB8AC3E}">
        <p14:creationId xmlns:p14="http://schemas.microsoft.com/office/powerpoint/2010/main" val="2875702873"/>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nvSpPr>
        <p:spPr bwMode="auto">
          <a:xfrm>
            <a:off x="152400" y="152400"/>
            <a:ext cx="8853488" cy="83820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755"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1155"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623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480" indent="-339725"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6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8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30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102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zh-CN" altLang="en-US" sz="4000" b="1" dirty="0" smtClean="0">
                <a:solidFill>
                  <a:schemeClr val="bg1"/>
                </a:solidFill>
              </a:rPr>
              <a:t>类</a:t>
            </a:r>
            <a:endParaRPr lang="zh-CN" altLang="en-US" sz="4000" b="1" dirty="0">
              <a:solidFill>
                <a:schemeClr val="bg1"/>
              </a:solidFill>
            </a:endParaRPr>
          </a:p>
        </p:txBody>
      </p:sp>
      <p:sp>
        <p:nvSpPr>
          <p:cNvPr id="5" name="内容占位符 2"/>
          <p:cNvSpPr>
            <a:spLocks noGrp="1"/>
          </p:cNvSpPr>
          <p:nvPr>
            <p:ph idx="1"/>
          </p:nvPr>
        </p:nvSpPr>
        <p:spPr>
          <a:xfrm>
            <a:off x="76200" y="1066800"/>
            <a:ext cx="9005888" cy="4419600"/>
          </a:xfrm>
        </p:spPr>
        <p:txBody>
          <a:bodyPr/>
          <a:lstStyle/>
          <a:p>
            <a:r>
              <a:rPr lang="zh-CN" altLang="en-US" sz="2400" b="1" dirty="0" smtClean="0">
                <a:solidFill>
                  <a:srgbClr val="FF0000"/>
                </a:solidFill>
                <a:latin typeface="宋体" panose="02010600030101010101" pitchFamily="2" charset="-122"/>
                <a:ea typeface="宋体" panose="02010600030101010101" pitchFamily="2" charset="-122"/>
              </a:rPr>
              <a:t>类</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class</a:t>
            </a:r>
            <a:r>
              <a:rPr lang="zh-CN" altLang="en-US" sz="2400" dirty="0" smtClean="0">
                <a:latin typeface="宋体" panose="02010600030101010101" pitchFamily="2" charset="-122"/>
                <a:ea typeface="宋体" panose="02010600030101010101" pitchFamily="2" charset="-122"/>
              </a:rPr>
              <a:t>）是建立对象的模板</a:t>
            </a:r>
            <a:endParaRPr lang="en-US" altLang="zh-CN" sz="2400" dirty="0" smtClean="0">
              <a:latin typeface="宋体" panose="02010600030101010101" pitchFamily="2" charset="-122"/>
              <a:ea typeface="宋体" panose="02010600030101010101" pitchFamily="2" charset="-122"/>
            </a:endParaRPr>
          </a:p>
          <a:p>
            <a:pPr lvl="1"/>
            <a:r>
              <a:rPr lang="zh-CN" altLang="en-US" sz="2200" dirty="0" smtClean="0">
                <a:latin typeface="宋体" panose="02010600030101010101" pitchFamily="2" charset="-122"/>
                <a:ea typeface="宋体" panose="02010600030101010101" pitchFamily="2" charset="-122"/>
              </a:rPr>
              <a:t>模具和产品</a:t>
            </a:r>
            <a:endParaRPr lang="en-US" altLang="zh-CN" sz="2200" dirty="0" smtClean="0">
              <a:latin typeface="宋体" panose="02010600030101010101" pitchFamily="2" charset="-122"/>
              <a:ea typeface="宋体" panose="02010600030101010101" pitchFamily="2" charset="-122"/>
            </a:endParaRPr>
          </a:p>
          <a:p>
            <a:pPr lvl="1"/>
            <a:endParaRPr lang="en-US" altLang="zh-CN" sz="22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类是一种</a:t>
            </a:r>
            <a:r>
              <a:rPr lang="zh-CN" altLang="en-US" sz="2400" dirty="0" smtClean="0">
                <a:solidFill>
                  <a:srgbClr val="FF0000"/>
                </a:solidFill>
                <a:latin typeface="宋体" panose="02010600030101010101" pitchFamily="2" charset="-122"/>
                <a:ea typeface="宋体" panose="02010600030101010101" pitchFamily="2" charset="-122"/>
              </a:rPr>
              <a:t>数据结构</a:t>
            </a:r>
            <a:r>
              <a:rPr lang="zh-CN" altLang="en-US" sz="2400" dirty="0" smtClean="0">
                <a:latin typeface="宋体" panose="02010600030101010101" pitchFamily="2" charset="-122"/>
                <a:ea typeface="宋体" panose="02010600030101010101" pitchFamily="2" charset="-122"/>
              </a:rPr>
              <a:t>，描述了相似对象的共性，包括：</a:t>
            </a:r>
            <a:endParaRPr lang="en-US" altLang="zh-CN" sz="2400" dirty="0" smtClean="0">
              <a:latin typeface="宋体" panose="02010600030101010101" pitchFamily="2" charset="-122"/>
              <a:ea typeface="宋体" panose="02010600030101010101" pitchFamily="2" charset="-122"/>
            </a:endParaRPr>
          </a:p>
          <a:p>
            <a:pPr lvl="1"/>
            <a:r>
              <a:rPr lang="zh-CN" altLang="en-US" sz="2200" dirty="0" smtClean="0">
                <a:latin typeface="宋体" panose="02010600030101010101" pitchFamily="2" charset="-122"/>
                <a:ea typeface="宋体" panose="02010600030101010101" pitchFamily="2" charset="-122"/>
              </a:rPr>
              <a:t>数据（属性）</a:t>
            </a:r>
            <a:endParaRPr lang="en-US" altLang="zh-CN" sz="2200" dirty="0" smtClean="0">
              <a:latin typeface="宋体" panose="02010600030101010101" pitchFamily="2" charset="-122"/>
              <a:ea typeface="宋体" panose="02010600030101010101" pitchFamily="2" charset="-122"/>
            </a:endParaRPr>
          </a:p>
          <a:p>
            <a:pPr lvl="1"/>
            <a:r>
              <a:rPr lang="zh-CN" altLang="en-US" sz="2200" dirty="0" smtClean="0">
                <a:latin typeface="宋体" panose="02010600030101010101" pitchFamily="2" charset="-122"/>
                <a:ea typeface="宋体" panose="02010600030101010101" pitchFamily="2" charset="-122"/>
              </a:rPr>
              <a:t>操作（方法，</a:t>
            </a:r>
            <a:r>
              <a:rPr lang="en-US" altLang="zh-CN" sz="2200" dirty="0" smtClean="0">
                <a:latin typeface="宋体" panose="02010600030101010101" pitchFamily="2" charset="-122"/>
                <a:ea typeface="宋体" panose="02010600030101010101" pitchFamily="2" charset="-122"/>
              </a:rPr>
              <a:t>method</a:t>
            </a:r>
            <a:r>
              <a:rPr lang="zh-CN" altLang="en-US" sz="2200" dirty="0" smtClean="0">
                <a:latin typeface="宋体" panose="02010600030101010101" pitchFamily="2" charset="-122"/>
                <a:ea typeface="宋体" panose="02010600030101010101" pitchFamily="2" charset="-122"/>
              </a:rPr>
              <a:t>）</a:t>
            </a:r>
          </a:p>
          <a:p>
            <a:pPr lvl="1"/>
            <a:endParaRPr lang="en-US" altLang="zh-CN" sz="2200" dirty="0">
              <a:latin typeface="宋体" panose="02010600030101010101" pitchFamily="2" charset="-122"/>
              <a:ea typeface="宋体" panose="02010600030101010101" pitchFamily="2" charset="-122"/>
            </a:endParaRPr>
          </a:p>
          <a:p>
            <a:pPr eaLnBrk="1" hangingPunct="1">
              <a:spcBef>
                <a:spcPts val="600"/>
              </a:spcBef>
              <a:spcAft>
                <a:spcPts val="600"/>
              </a:spcAft>
              <a:defRPr/>
            </a:pPr>
            <a:r>
              <a:rPr lang="zh-CN" altLang="en-US" sz="2400" dirty="0">
                <a:latin typeface="宋体" panose="02010600030101010101" pitchFamily="2" charset="-122"/>
                <a:ea typeface="宋体" panose="02010600030101010101" pitchFamily="2" charset="-122"/>
              </a:rPr>
              <a:t>类用关键字</a:t>
            </a:r>
            <a:r>
              <a:rPr lang="en-US" altLang="zh-CN" sz="24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class</a:t>
            </a:r>
            <a:r>
              <a:rPr lang="zh-CN" altLang="en-US" sz="2400" dirty="0">
                <a:latin typeface="宋体" panose="02010600030101010101" pitchFamily="2" charset="-122"/>
                <a:ea typeface="宋体" panose="02010600030101010101" pitchFamily="2" charset="-122"/>
              </a:rPr>
              <a:t>来定义（惯例：类名一般用</a:t>
            </a:r>
            <a:r>
              <a:rPr lang="zh-CN" altLang="en-US" sz="2400" dirty="0">
                <a:solidFill>
                  <a:srgbClr val="FF0000"/>
                </a:solidFill>
                <a:latin typeface="宋体" panose="02010600030101010101" pitchFamily="2" charset="-122"/>
                <a:ea typeface="宋体" panose="02010600030101010101" pitchFamily="2" charset="-122"/>
              </a:rPr>
              <a:t>大写字母开头</a:t>
            </a:r>
            <a:r>
              <a:rPr lang="zh-CN" altLang="en-US" sz="2400" dirty="0">
                <a:latin typeface="宋体" panose="02010600030101010101" pitchFamily="2" charset="-122"/>
                <a:ea typeface="宋体" panose="02010600030101010101" pitchFamily="2" charset="-122"/>
              </a:rPr>
              <a:t>）</a:t>
            </a:r>
          </a:p>
          <a:p>
            <a:pPr marL="0" indent="0" eaLnBrk="1" hangingPunct="1">
              <a:spcBef>
                <a:spcPts val="0"/>
              </a:spcBef>
              <a:spcAft>
                <a:spcPts val="0"/>
              </a:spcAft>
              <a:buNone/>
              <a:defRPr/>
            </a:pPr>
            <a:r>
              <a:rPr lang="en-US" altLang="zh-CN" sz="2400" dirty="0">
                <a:solidFill>
                  <a:srgbClr val="0000FF"/>
                </a:solidFill>
                <a:latin typeface="宋体" panose="02010600030101010101" pitchFamily="2" charset="-122"/>
                <a:ea typeface="宋体" panose="02010600030101010101" pitchFamily="2" charset="-122"/>
              </a:rPr>
              <a:t>  class </a:t>
            </a:r>
            <a:r>
              <a:rPr lang="zh-CN" altLang="en-US" sz="2400" dirty="0">
                <a:solidFill>
                  <a:srgbClr val="0000FF"/>
                </a:solidFill>
                <a:latin typeface="宋体" panose="02010600030101010101" pitchFamily="2" charset="-122"/>
                <a:ea typeface="宋体" panose="02010600030101010101" pitchFamily="2" charset="-122"/>
              </a:rPr>
              <a:t>类名</a:t>
            </a:r>
            <a:r>
              <a:rPr lang="en-US" altLang="zh-CN" sz="2400" dirty="0">
                <a:solidFill>
                  <a:srgbClr val="0000FF"/>
                </a:solidFill>
                <a:latin typeface="宋体" panose="02010600030101010101" pitchFamily="2" charset="-122"/>
                <a:ea typeface="宋体" panose="02010600030101010101" pitchFamily="2" charset="-122"/>
              </a:rPr>
              <a:t>:          class Student:</a:t>
            </a:r>
          </a:p>
          <a:p>
            <a:pPr marL="0" indent="0" eaLnBrk="1" hangingPunct="1">
              <a:spcBef>
                <a:spcPts val="0"/>
              </a:spcBef>
              <a:spcAft>
                <a:spcPts val="0"/>
              </a:spcAft>
              <a:buNone/>
              <a:defRPr/>
            </a:pPr>
            <a:r>
              <a:rPr lang="en-US" altLang="zh-CN" sz="2400" dirty="0">
                <a:solidFill>
                  <a:srgbClr val="0000FF"/>
                </a:solidFill>
                <a:latin typeface="宋体" panose="02010600030101010101" pitchFamily="2" charset="-122"/>
                <a:ea typeface="宋体" panose="02010600030101010101" pitchFamily="2" charset="-122"/>
              </a:rPr>
              <a:t>      </a:t>
            </a:r>
            <a:r>
              <a:rPr lang="zh-CN" altLang="en-US" sz="2400" dirty="0">
                <a:solidFill>
                  <a:srgbClr val="0000FF"/>
                </a:solidFill>
                <a:latin typeface="宋体" panose="02010600030101010101" pitchFamily="2" charset="-122"/>
                <a:ea typeface="宋体" panose="02010600030101010101" pitchFamily="2" charset="-122"/>
              </a:rPr>
              <a:t>类体                  </a:t>
            </a:r>
            <a:r>
              <a:rPr lang="en-US" altLang="zh-CN" sz="2400" dirty="0" smtClean="0">
                <a:solidFill>
                  <a:srgbClr val="0000FF"/>
                </a:solidFill>
                <a:latin typeface="宋体" panose="02010600030101010101" pitchFamily="2" charset="-122"/>
                <a:ea typeface="宋体" panose="02010600030101010101" pitchFamily="2" charset="-122"/>
              </a:rPr>
              <a:t>pass</a:t>
            </a:r>
            <a:endParaRPr lang="en-US" altLang="zh-CN" sz="2400" dirty="0">
              <a:solidFill>
                <a:srgbClr val="0000FF"/>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11097874"/>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9</a:t>
            </a:r>
            <a:r>
              <a:rPr lang="zh-CN" altLang="en-US" dirty="0" smtClean="0"/>
              <a:t>讲（</a:t>
            </a:r>
            <a:r>
              <a:rPr lang="en-US" altLang="zh-CN" dirty="0" smtClean="0"/>
              <a:t>2</a:t>
            </a:r>
            <a:r>
              <a:rPr lang="zh-CN" altLang="en-US" dirty="0" smtClean="0">
                <a:ea typeface="宋体" panose="02010600030101010101" pitchFamily="2" charset="-122"/>
              </a:rPr>
              <a:t>）对象</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35</a:t>
            </a:fld>
            <a:endParaRPr lang="en-US" altLang="zh-CN"/>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nvSpPr>
        <p:spPr bwMode="auto">
          <a:xfrm>
            <a:off x="152400" y="152400"/>
            <a:ext cx="8853488" cy="83820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755"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1155"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623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480" indent="-339725"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6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8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30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102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zh-CN" altLang="en-US" sz="4000" b="1" dirty="0">
                <a:solidFill>
                  <a:schemeClr val="bg1"/>
                </a:solidFill>
              </a:rPr>
              <a:t>对象</a:t>
            </a:r>
          </a:p>
        </p:txBody>
      </p:sp>
      <p:sp>
        <p:nvSpPr>
          <p:cNvPr id="8" name="内容占位符 2"/>
          <p:cNvSpPr>
            <a:spLocks noGrp="1"/>
          </p:cNvSpPr>
          <p:nvPr>
            <p:ph idx="1"/>
          </p:nvPr>
        </p:nvSpPr>
        <p:spPr bwMode="auto">
          <a:xfrm>
            <a:off x="294481" y="1219200"/>
            <a:ext cx="8569325" cy="3700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Aft>
                <a:spcPts val="1800"/>
              </a:spcAft>
            </a:pPr>
            <a:r>
              <a:rPr lang="zh-CN" altLang="en-US" sz="2400" b="1" dirty="0" smtClean="0">
                <a:solidFill>
                  <a:srgbClr val="0000FF"/>
                </a:solidFill>
              </a:rPr>
              <a:t>对象</a:t>
            </a:r>
            <a:r>
              <a:rPr lang="zh-CN" altLang="en-US" sz="2400" dirty="0" smtClean="0"/>
              <a:t>可以看作是</a:t>
            </a:r>
            <a:r>
              <a:rPr lang="zh-CN" altLang="en-US" sz="2400" b="1" dirty="0" smtClean="0">
                <a:solidFill>
                  <a:schemeClr val="tx2">
                    <a:lumMod val="60000"/>
                    <a:lumOff val="40000"/>
                  </a:schemeClr>
                </a:solidFill>
              </a:rPr>
              <a:t>数据</a:t>
            </a:r>
            <a:r>
              <a:rPr lang="zh-CN" altLang="en-US" sz="2400" dirty="0" smtClean="0"/>
              <a:t>（</a:t>
            </a:r>
            <a:r>
              <a:rPr lang="zh-CN" altLang="en-US" sz="2400" dirty="0"/>
              <a:t>特性</a:t>
            </a:r>
            <a:r>
              <a:rPr lang="zh-CN" altLang="en-US" sz="2400" dirty="0" smtClean="0"/>
              <a:t>）以及由一系列可以存取、操作这些数据的</a:t>
            </a:r>
            <a:r>
              <a:rPr lang="zh-CN" altLang="en-US" sz="2400" b="1" dirty="0" smtClean="0">
                <a:solidFill>
                  <a:schemeClr val="tx2">
                    <a:lumMod val="60000"/>
                    <a:lumOff val="40000"/>
                  </a:schemeClr>
                </a:solidFill>
              </a:rPr>
              <a:t>方法</a:t>
            </a:r>
            <a:r>
              <a:rPr lang="zh-CN" altLang="en-US" sz="2400" dirty="0" smtClean="0"/>
              <a:t>所组成的集合</a:t>
            </a:r>
            <a:endParaRPr lang="en-US" altLang="zh-CN" sz="2400" dirty="0" smtClean="0"/>
          </a:p>
          <a:p>
            <a:r>
              <a:rPr lang="zh-CN" altLang="en-US" sz="2400" dirty="0">
                <a:latin typeface="宋体" panose="02010600030101010101" pitchFamily="2" charset="-122"/>
                <a:ea typeface="宋体" panose="02010600030101010101" pitchFamily="2" charset="-122"/>
              </a:rPr>
              <a:t>利用类模板所创建的对象称为该类的</a:t>
            </a:r>
            <a:r>
              <a:rPr lang="zh-CN" altLang="en-US" sz="2400" b="1" dirty="0">
                <a:solidFill>
                  <a:srgbClr val="FF0000"/>
                </a:solidFill>
                <a:latin typeface="宋体" panose="02010600030101010101" pitchFamily="2" charset="-122"/>
                <a:ea typeface="宋体" panose="02010600030101010101" pitchFamily="2" charset="-122"/>
              </a:rPr>
              <a:t>实例</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instance</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lvl="1">
              <a:spcBef>
                <a:spcPts val="1800"/>
              </a:spcBef>
            </a:pPr>
            <a:r>
              <a:rPr lang="zh-CN" altLang="en-US" sz="2200" dirty="0">
                <a:latin typeface="宋体" panose="02010600030101010101" pitchFamily="2" charset="-122"/>
                <a:ea typeface="宋体" panose="02010600030101010101" pitchFamily="2" charset="-122"/>
              </a:rPr>
              <a:t>具体的整数</a:t>
            </a:r>
            <a:r>
              <a:rPr lang="en-US" altLang="zh-CN" sz="2200" dirty="0">
                <a:latin typeface="宋体" panose="02010600030101010101" pitchFamily="2" charset="-122"/>
                <a:ea typeface="宋体" panose="02010600030101010101" pitchFamily="2" charset="-122"/>
              </a:rPr>
              <a:t>1,2,3,150,8888</a:t>
            </a:r>
            <a:r>
              <a:rPr lang="zh-CN" altLang="en-US" sz="2200" dirty="0">
                <a:latin typeface="宋体" panose="02010600030101010101" pitchFamily="2" charset="-122"/>
                <a:ea typeface="宋体" panose="02010600030101010101" pitchFamily="2" charset="-122"/>
              </a:rPr>
              <a:t>等都是</a:t>
            </a:r>
            <a:r>
              <a:rPr lang="en-US" altLang="zh-CN" sz="2200" dirty="0" err="1">
                <a:latin typeface="宋体" panose="02010600030101010101" pitchFamily="2" charset="-122"/>
                <a:ea typeface="宋体" panose="02010600030101010101" pitchFamily="2" charset="-122"/>
              </a:rPr>
              <a:t>int</a:t>
            </a:r>
            <a:r>
              <a:rPr lang="zh-CN" altLang="en-US" sz="2200" dirty="0">
                <a:latin typeface="宋体" panose="02010600030101010101" pitchFamily="2" charset="-122"/>
                <a:ea typeface="宋体" panose="02010600030101010101" pitchFamily="2" charset="-122"/>
              </a:rPr>
              <a:t>类的实例，在</a:t>
            </a:r>
            <a:r>
              <a:rPr lang="en-US" altLang="zh-CN" sz="2200" dirty="0" err="1">
                <a:latin typeface="宋体" panose="02010600030101010101" pitchFamily="2" charset="-122"/>
                <a:ea typeface="宋体" panose="02010600030101010101" pitchFamily="2" charset="-122"/>
              </a:rPr>
              <a:t>int</a:t>
            </a:r>
            <a:r>
              <a:rPr lang="zh-CN" altLang="en-US" sz="2200" dirty="0">
                <a:latin typeface="宋体" panose="02010600030101010101" pitchFamily="2" charset="-122"/>
                <a:ea typeface="宋体" panose="02010600030101010101" pitchFamily="2" charset="-122"/>
              </a:rPr>
              <a:t>类中定义的操作都能在每个整数实例中执行。但每个整数实例有其独有的</a:t>
            </a:r>
            <a:r>
              <a:rPr lang="zh-CN" altLang="en-US" sz="2200" dirty="0" smtClean="0">
                <a:latin typeface="宋体" panose="02010600030101010101" pitchFamily="2" charset="-122"/>
                <a:ea typeface="宋体" panose="02010600030101010101" pitchFamily="2" charset="-122"/>
              </a:rPr>
              <a:t>特性，</a:t>
            </a:r>
            <a:r>
              <a:rPr lang="zh-CN" altLang="en-US" sz="2200" dirty="0">
                <a:latin typeface="宋体" panose="02010600030101010101" pitchFamily="2" charset="-122"/>
                <a:ea typeface="宋体" panose="02010600030101010101" pitchFamily="2" charset="-122"/>
              </a:rPr>
              <a:t>即它们的值。</a:t>
            </a:r>
            <a:endParaRPr lang="en-US" altLang="zh-CN" sz="2200" dirty="0">
              <a:latin typeface="宋体" panose="02010600030101010101" pitchFamily="2" charset="-122"/>
              <a:ea typeface="宋体" panose="02010600030101010101" pitchFamily="2" charset="-122"/>
            </a:endParaRPr>
          </a:p>
          <a:p>
            <a:pPr lvl="1">
              <a:spcBef>
                <a:spcPts val="1800"/>
              </a:spcBef>
            </a:pPr>
            <a:r>
              <a:rPr lang="zh-CN" altLang="en-US" sz="2200" dirty="0">
                <a:latin typeface="宋体" panose="02010600030101010101" pitchFamily="2" charset="-122"/>
                <a:ea typeface="宋体" panose="02010600030101010101" pitchFamily="2" charset="-122"/>
              </a:rPr>
              <a:t>类定义的操作是实例的操作，而不是类本身的操作。例如</a:t>
            </a:r>
            <a:r>
              <a:rPr lang="en-US" altLang="zh-CN" sz="2200" dirty="0">
                <a:latin typeface="宋体" panose="02010600030101010101" pitchFamily="2" charset="-122"/>
                <a:ea typeface="宋体" panose="02010600030101010101" pitchFamily="2" charset="-122"/>
              </a:rPr>
              <a:t>1+2</a:t>
            </a:r>
            <a:r>
              <a:rPr lang="zh-CN" altLang="en-US"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int+int</a:t>
            </a:r>
            <a:r>
              <a:rPr lang="zh-CN" altLang="en-US" sz="2200" dirty="0">
                <a:latin typeface="宋体" panose="02010600030101010101" pitchFamily="2" charset="-122"/>
                <a:ea typeface="宋体" panose="02010600030101010101" pitchFamily="2" charset="-122"/>
              </a:rPr>
              <a:t>是没意义的。</a:t>
            </a:r>
            <a:endParaRPr lang="en-US" altLang="zh-CN" sz="22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609600" y="5105400"/>
            <a:ext cx="2313989" cy="914400"/>
          </a:xfrm>
          <a:prstGeom prst="rect">
            <a:avLst/>
          </a:prstGeom>
        </p:spPr>
      </p:pic>
      <p:pic>
        <p:nvPicPr>
          <p:cNvPr id="4" name="图片 3"/>
          <p:cNvPicPr>
            <a:picLocks noChangeAspect="1"/>
          </p:cNvPicPr>
          <p:nvPr/>
        </p:nvPicPr>
        <p:blipFill>
          <a:blip r:embed="rId4"/>
          <a:stretch>
            <a:fillRect/>
          </a:stretch>
        </p:blipFill>
        <p:spPr>
          <a:xfrm>
            <a:off x="3276600" y="5109519"/>
            <a:ext cx="2348527" cy="910281"/>
          </a:xfrm>
          <a:prstGeom prst="rect">
            <a:avLst/>
          </a:prstGeom>
        </p:spPr>
      </p:pic>
      <p:pic>
        <p:nvPicPr>
          <p:cNvPr id="5" name="图片 4"/>
          <p:cNvPicPr>
            <a:picLocks noChangeAspect="1"/>
          </p:cNvPicPr>
          <p:nvPr/>
        </p:nvPicPr>
        <p:blipFill>
          <a:blip r:embed="rId5"/>
          <a:stretch>
            <a:fillRect/>
          </a:stretch>
        </p:blipFill>
        <p:spPr>
          <a:xfrm>
            <a:off x="5982257" y="5109519"/>
            <a:ext cx="2421351" cy="910281"/>
          </a:xfrm>
          <a:prstGeom prst="rect">
            <a:avLst/>
          </a:prstGeom>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对象的创建和使用</a:t>
            </a:r>
            <a:endParaRPr lang="zh-CN" altLang="en-US" dirty="0"/>
          </a:p>
        </p:txBody>
      </p:sp>
      <p:sp>
        <p:nvSpPr>
          <p:cNvPr id="3" name="内容占位符 2"/>
          <p:cNvSpPr>
            <a:spLocks noGrp="1"/>
          </p:cNvSpPr>
          <p:nvPr>
            <p:ph idx="1"/>
          </p:nvPr>
        </p:nvSpPr>
        <p:spPr>
          <a:xfrm>
            <a:off x="146538" y="1066800"/>
            <a:ext cx="8921262" cy="4572000"/>
          </a:xfrm>
        </p:spPr>
        <p:txBody>
          <a:bodyPr/>
          <a:lstStyle/>
          <a:p>
            <a:pPr eaLnBrk="1" hangingPunct="1">
              <a:spcBef>
                <a:spcPts val="600"/>
              </a:spcBef>
              <a:spcAft>
                <a:spcPts val="600"/>
              </a:spcAft>
              <a:defRPr/>
            </a:pPr>
            <a:r>
              <a:rPr lang="zh-CN" altLang="en-US" sz="2400" dirty="0">
                <a:latin typeface="宋体" panose="02010600030101010101" pitchFamily="2" charset="-122"/>
                <a:ea typeface="宋体" panose="02010600030101010101" pitchFamily="2" charset="-122"/>
              </a:rPr>
              <a:t>对象的创建格式为：</a:t>
            </a:r>
            <a:endParaRPr lang="en-US" altLang="zh-CN" sz="2400" dirty="0">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r>
              <a:rPr lang="en-US" altLang="zh-CN" sz="2400" dirty="0" smtClean="0">
                <a:solidFill>
                  <a:srgbClr val="0000FF"/>
                </a:solidFill>
                <a:latin typeface="宋体" panose="02010600030101010101" pitchFamily="2" charset="-122"/>
                <a:ea typeface="宋体" panose="02010600030101010101" pitchFamily="2" charset="-122"/>
              </a:rPr>
              <a:t>   </a:t>
            </a:r>
            <a:r>
              <a:rPr lang="en-US" altLang="zh-CN" sz="2400" dirty="0" err="1" smtClean="0">
                <a:solidFill>
                  <a:srgbClr val="0000FF"/>
                </a:solidFill>
                <a:latin typeface="宋体" panose="02010600030101010101" pitchFamily="2" charset="-122"/>
                <a:ea typeface="宋体" panose="02010600030101010101" pitchFamily="2" charset="-122"/>
              </a:rPr>
              <a:t>anObject</a:t>
            </a:r>
            <a:r>
              <a:rPr lang="en-US" altLang="zh-CN" sz="2400" dirty="0" smtClean="0">
                <a:solidFill>
                  <a:srgbClr val="0000FF"/>
                </a:solidFill>
                <a:latin typeface="宋体" panose="02010600030101010101" pitchFamily="2" charset="-122"/>
                <a:ea typeface="宋体" panose="02010600030101010101" pitchFamily="2" charset="-122"/>
              </a:rPr>
              <a:t> = </a:t>
            </a:r>
            <a:r>
              <a:rPr lang="zh-CN" altLang="en-US" sz="2400" dirty="0" smtClean="0">
                <a:solidFill>
                  <a:srgbClr val="0000FF"/>
                </a:solidFill>
                <a:latin typeface="宋体" panose="02010600030101010101" pitchFamily="2" charset="-122"/>
                <a:ea typeface="宋体" panose="02010600030101010101" pitchFamily="2" charset="-122"/>
              </a:rPr>
              <a:t>类名</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参数列表</a:t>
            </a:r>
            <a:r>
              <a:rPr lang="en-US" altLang="zh-CN" sz="2400" dirty="0" smtClean="0">
                <a:solidFill>
                  <a:srgbClr val="0000FF"/>
                </a:solidFill>
                <a:latin typeface="宋体" panose="02010600030101010101" pitchFamily="2" charset="-122"/>
                <a:ea typeface="宋体" panose="02010600030101010101" pitchFamily="2" charset="-122"/>
              </a:rPr>
              <a:t>)</a:t>
            </a:r>
          </a:p>
          <a:p>
            <a:pPr marL="0" indent="0" eaLnBrk="1" hangingPunct="1">
              <a:spcBef>
                <a:spcPts val="600"/>
              </a:spcBef>
              <a:spcAft>
                <a:spcPts val="600"/>
              </a:spcAft>
              <a:buNone/>
              <a:defRPr/>
            </a:pPr>
            <a:endParaRPr lang="en-US" altLang="zh-CN" sz="2400" dirty="0" smtClean="0">
              <a:solidFill>
                <a:srgbClr val="0000FF"/>
              </a:solidFill>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endParaRPr lang="en-US" altLang="zh-CN" sz="800" dirty="0" smtClean="0">
              <a:latin typeface="宋体" panose="02010600030101010101" pitchFamily="2" charset="-122"/>
              <a:ea typeface="宋体" panose="02010600030101010101" pitchFamily="2" charset="-122"/>
            </a:endParaRPr>
          </a:p>
          <a:p>
            <a:pPr eaLnBrk="1" hangingPunct="1">
              <a:spcBef>
                <a:spcPts val="600"/>
              </a:spcBef>
              <a:spcAft>
                <a:spcPts val="600"/>
              </a:spcAft>
              <a:defRPr/>
            </a:pPr>
            <a:r>
              <a:rPr lang="zh-CN" altLang="en-US" sz="2400" dirty="0" smtClean="0">
                <a:latin typeface="宋体" panose="02010600030101010101" pitchFamily="2" charset="-122"/>
                <a:ea typeface="宋体" panose="02010600030101010101" pitchFamily="2" charset="-122"/>
              </a:rPr>
              <a:t>对象</a:t>
            </a:r>
            <a:r>
              <a:rPr lang="zh-CN" altLang="en-US" sz="2400" dirty="0">
                <a:latin typeface="宋体" panose="02010600030101010101" pitchFamily="2" charset="-122"/>
                <a:ea typeface="宋体" panose="02010600030101010101" pitchFamily="2" charset="-122"/>
              </a:rPr>
              <a:t>采用“</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”运算符来调用属性和方法：</a:t>
            </a:r>
            <a:endParaRPr lang="en-US" altLang="zh-CN" sz="2400" dirty="0">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r>
              <a:rPr lang="en-US" altLang="zh-CN" sz="2400" dirty="0">
                <a:solidFill>
                  <a:srgbClr val="0000FF"/>
                </a:solidFill>
                <a:latin typeface="宋体" panose="02010600030101010101" pitchFamily="2" charset="-122"/>
                <a:ea typeface="宋体" panose="02010600030101010101" pitchFamily="2" charset="-122"/>
              </a:rPr>
              <a:t> </a:t>
            </a:r>
            <a:r>
              <a:rPr lang="en-US" altLang="zh-CN" sz="2400" dirty="0" smtClean="0">
                <a:solidFill>
                  <a:srgbClr val="0000FF"/>
                </a:solidFill>
                <a:latin typeface="宋体" panose="02010600030101010101" pitchFamily="2" charset="-122"/>
                <a:ea typeface="宋体" panose="02010600030101010101" pitchFamily="2" charset="-122"/>
              </a:rPr>
              <a:t>  </a:t>
            </a:r>
            <a:r>
              <a:rPr lang="en-US" altLang="zh-CN" sz="2400" dirty="0" err="1" smtClean="0">
                <a:solidFill>
                  <a:srgbClr val="0000FF"/>
                </a:solidFill>
                <a:latin typeface="宋体" panose="02010600030101010101" pitchFamily="2" charset="-122"/>
                <a:ea typeface="宋体" panose="02010600030101010101" pitchFamily="2" charset="-122"/>
              </a:rPr>
              <a:t>anObject</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对象属性     </a:t>
            </a:r>
            <a:endParaRPr lang="en-US" altLang="zh-CN" sz="2400" dirty="0" smtClean="0">
              <a:solidFill>
                <a:srgbClr val="0000FF"/>
              </a:solidFill>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r>
              <a:rPr lang="en-US" altLang="zh-CN" sz="2400" dirty="0">
                <a:solidFill>
                  <a:srgbClr val="0000FF"/>
                </a:solidFill>
                <a:latin typeface="宋体" panose="02010600030101010101" pitchFamily="2" charset="-122"/>
                <a:ea typeface="宋体" panose="02010600030101010101" pitchFamily="2" charset="-122"/>
              </a:rPr>
              <a:t> </a:t>
            </a:r>
            <a:r>
              <a:rPr lang="en-US" altLang="zh-CN" sz="2400" dirty="0" smtClean="0">
                <a:solidFill>
                  <a:srgbClr val="0000FF"/>
                </a:solidFill>
                <a:latin typeface="宋体" panose="02010600030101010101" pitchFamily="2" charset="-122"/>
                <a:ea typeface="宋体" panose="02010600030101010101" pitchFamily="2" charset="-122"/>
              </a:rPr>
              <a:t>  </a:t>
            </a:r>
            <a:r>
              <a:rPr lang="en-US" altLang="zh-CN" sz="2400" dirty="0" err="1" smtClean="0">
                <a:solidFill>
                  <a:srgbClr val="0000FF"/>
                </a:solidFill>
                <a:latin typeface="宋体" panose="02010600030101010101" pitchFamily="2" charset="-122"/>
                <a:ea typeface="宋体" panose="02010600030101010101" pitchFamily="2" charset="-122"/>
              </a:rPr>
              <a:t>anObject</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对象函数  </a:t>
            </a:r>
            <a:endParaRPr lang="en-US" altLang="zh-CN" sz="2400" dirty="0" smtClean="0">
              <a:solidFill>
                <a:srgbClr val="0000FF"/>
              </a:solidFill>
              <a:latin typeface="宋体" panose="02010600030101010101" pitchFamily="2" charset="-122"/>
              <a:ea typeface="宋体" panose="02010600030101010101" pitchFamily="2" charset="-122"/>
            </a:endParaRPr>
          </a:p>
        </p:txBody>
      </p:sp>
      <p:sp>
        <p:nvSpPr>
          <p:cNvPr id="6" name="矩形 5"/>
          <p:cNvSpPr>
            <a:spLocks noChangeArrowheads="1"/>
          </p:cNvSpPr>
          <p:nvPr/>
        </p:nvSpPr>
        <p:spPr bwMode="auto">
          <a:xfrm>
            <a:off x="5791200" y="1066800"/>
            <a:ext cx="3130062" cy="170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500"/>
              </a:spcBef>
              <a:buClr>
                <a:srgbClr val="800080"/>
              </a:buClr>
              <a:buSzPct val="55000"/>
            </a:pPr>
            <a:r>
              <a:rPr lang="zh-CN" altLang="en-US" dirty="0" smtClean="0"/>
              <a:t>例如：</a:t>
            </a:r>
            <a:endParaRPr lang="en-US" altLang="zh-CN" dirty="0" smtClean="0"/>
          </a:p>
          <a:p>
            <a:pPr>
              <a:spcBef>
                <a:spcPts val="500"/>
              </a:spcBef>
              <a:buClr>
                <a:srgbClr val="800080"/>
              </a:buClr>
              <a:buSzPct val="55000"/>
            </a:pPr>
            <a:r>
              <a:rPr lang="en-US" altLang="zh-CN" dirty="0" smtClean="0">
                <a:solidFill>
                  <a:srgbClr val="3333FF"/>
                </a:solidFill>
              </a:rPr>
              <a:t>class Student:</a:t>
            </a:r>
          </a:p>
          <a:p>
            <a:pPr>
              <a:spcBef>
                <a:spcPts val="500"/>
              </a:spcBef>
              <a:buClr>
                <a:srgbClr val="800080"/>
              </a:buClr>
              <a:buSzPct val="55000"/>
            </a:pPr>
            <a:r>
              <a:rPr lang="en-US" altLang="zh-CN" dirty="0">
                <a:solidFill>
                  <a:srgbClr val="3333FF"/>
                </a:solidFill>
              </a:rPr>
              <a:t> </a:t>
            </a:r>
            <a:r>
              <a:rPr lang="en-US" altLang="zh-CN" dirty="0" smtClean="0">
                <a:solidFill>
                  <a:srgbClr val="3333FF"/>
                </a:solidFill>
              </a:rPr>
              <a:t>   pass</a:t>
            </a:r>
          </a:p>
          <a:p>
            <a:pPr>
              <a:spcBef>
                <a:spcPts val="500"/>
              </a:spcBef>
              <a:buClr>
                <a:srgbClr val="800080"/>
              </a:buClr>
              <a:buSzPct val="55000"/>
            </a:pPr>
            <a:endParaRPr lang="en-US" altLang="zh-CN" sz="800" dirty="0">
              <a:solidFill>
                <a:srgbClr val="3333FF"/>
              </a:solidFill>
            </a:endParaRPr>
          </a:p>
          <a:p>
            <a:pPr>
              <a:spcBef>
                <a:spcPts val="500"/>
              </a:spcBef>
              <a:buClr>
                <a:srgbClr val="800080"/>
              </a:buClr>
              <a:buSzPct val="55000"/>
            </a:pPr>
            <a:r>
              <a:rPr lang="en-US" altLang="zh-CN" dirty="0" smtClean="0">
                <a:solidFill>
                  <a:srgbClr val="3333FF"/>
                </a:solidFill>
              </a:rPr>
              <a:t>p1=</a:t>
            </a:r>
            <a:r>
              <a:rPr lang="en-US" altLang="zh-CN" dirty="0">
                <a:solidFill>
                  <a:srgbClr val="3333FF"/>
                </a:solidFill>
              </a:rPr>
              <a:t> Student</a:t>
            </a:r>
            <a:r>
              <a:rPr lang="en-US" altLang="zh-CN" dirty="0" smtClean="0">
                <a:solidFill>
                  <a:srgbClr val="3333FF"/>
                </a:solidFill>
              </a:rPr>
              <a:t>()</a:t>
            </a:r>
            <a:endParaRPr lang="en-US" altLang="zh-CN" dirty="0">
              <a:solidFill>
                <a:srgbClr val="3333FF"/>
              </a:solidFill>
            </a:endParaRPr>
          </a:p>
        </p:txBody>
      </p:sp>
      <p:sp>
        <p:nvSpPr>
          <p:cNvPr id="7" name="矩形 6"/>
          <p:cNvSpPr>
            <a:spLocks noChangeArrowheads="1"/>
          </p:cNvSpPr>
          <p:nvPr/>
        </p:nvSpPr>
        <p:spPr bwMode="auto">
          <a:xfrm>
            <a:off x="500449" y="5066848"/>
            <a:ext cx="8387862" cy="114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500"/>
              </a:spcBef>
              <a:buClr>
                <a:srgbClr val="800080"/>
              </a:buClr>
              <a:buSzPct val="55000"/>
            </a:pPr>
            <a:r>
              <a:rPr lang="en-US" altLang="zh-CN" dirty="0" smtClean="0">
                <a:solidFill>
                  <a:srgbClr val="3333FF"/>
                </a:solidFill>
              </a:rPr>
              <a:t>c1</a:t>
            </a:r>
            <a:r>
              <a:rPr lang="zh-CN" altLang="en-US" dirty="0" smtClean="0">
                <a:solidFill>
                  <a:srgbClr val="3333FF"/>
                </a:solidFill>
              </a:rPr>
              <a:t> </a:t>
            </a:r>
            <a:r>
              <a:rPr lang="en-US" altLang="zh-CN" dirty="0" smtClean="0">
                <a:solidFill>
                  <a:srgbClr val="3333FF"/>
                </a:solidFill>
              </a:rPr>
              <a:t>= complex(1,2)   </a:t>
            </a:r>
            <a:r>
              <a:rPr lang="en-US" altLang="zh-CN" dirty="0" smtClean="0"/>
              <a:t>#</a:t>
            </a:r>
            <a:r>
              <a:rPr lang="zh-CN" altLang="en-US" dirty="0" smtClean="0"/>
              <a:t>创建</a:t>
            </a:r>
            <a:r>
              <a:rPr lang="en-US" altLang="zh-CN" dirty="0" smtClean="0"/>
              <a:t>complex</a:t>
            </a:r>
            <a:r>
              <a:rPr lang="zh-CN" altLang="en-US" dirty="0" smtClean="0"/>
              <a:t>类的实例对象</a:t>
            </a:r>
            <a:r>
              <a:rPr lang="en-US" altLang="zh-CN" dirty="0" smtClean="0"/>
              <a:t> </a:t>
            </a:r>
          </a:p>
          <a:p>
            <a:pPr>
              <a:spcBef>
                <a:spcPts val="500"/>
              </a:spcBef>
              <a:buClr>
                <a:srgbClr val="800080"/>
              </a:buClr>
              <a:buSzPct val="55000"/>
            </a:pPr>
            <a:r>
              <a:rPr lang="en-US" altLang="zh-CN" dirty="0" smtClean="0">
                <a:solidFill>
                  <a:srgbClr val="3333FF"/>
                </a:solidFill>
              </a:rPr>
              <a:t>c1.conjugate()        </a:t>
            </a:r>
            <a:r>
              <a:rPr lang="en-US" altLang="zh-CN" dirty="0"/>
              <a:t>#</a:t>
            </a:r>
            <a:r>
              <a:rPr lang="zh-CN" altLang="en-US" dirty="0"/>
              <a:t>调用</a:t>
            </a:r>
            <a:r>
              <a:rPr lang="en-US" altLang="zh-CN" dirty="0"/>
              <a:t>conjugate()</a:t>
            </a:r>
            <a:r>
              <a:rPr lang="zh-CN" altLang="en-US" dirty="0"/>
              <a:t>方法，返回其共轭值</a:t>
            </a:r>
            <a:r>
              <a:rPr lang="en-US" altLang="zh-CN" dirty="0"/>
              <a:t>(1-2j)</a:t>
            </a:r>
          </a:p>
          <a:p>
            <a:pPr>
              <a:spcBef>
                <a:spcPts val="500"/>
              </a:spcBef>
              <a:buClr>
                <a:srgbClr val="800080"/>
              </a:buClr>
              <a:buSzPct val="55000"/>
            </a:pPr>
            <a:r>
              <a:rPr lang="en-US" altLang="zh-CN" dirty="0">
                <a:solidFill>
                  <a:srgbClr val="3333FF"/>
                </a:solidFill>
              </a:rPr>
              <a:t>c</a:t>
            </a:r>
            <a:r>
              <a:rPr lang="en-US" altLang="zh-CN" dirty="0" smtClean="0">
                <a:solidFill>
                  <a:srgbClr val="3333FF"/>
                </a:solidFill>
              </a:rPr>
              <a:t>1.real                   </a:t>
            </a:r>
            <a:r>
              <a:rPr lang="en-US" altLang="zh-CN" dirty="0"/>
              <a:t>#</a:t>
            </a:r>
            <a:r>
              <a:rPr lang="zh-CN" altLang="en-US" dirty="0"/>
              <a:t>调用属性</a:t>
            </a:r>
            <a:r>
              <a:rPr lang="en-US" altLang="zh-CN" dirty="0"/>
              <a:t>rear</a:t>
            </a:r>
            <a:r>
              <a:rPr lang="zh-CN" altLang="en-US" dirty="0"/>
              <a:t>，获得</a:t>
            </a:r>
            <a:r>
              <a:rPr lang="en-US" altLang="zh-CN" dirty="0"/>
              <a:t>c1</a:t>
            </a:r>
            <a:r>
              <a:rPr lang="zh-CN" altLang="en-US" dirty="0"/>
              <a:t>的实部：</a:t>
            </a:r>
            <a:r>
              <a:rPr lang="en-US" altLang="zh-CN" dirty="0"/>
              <a:t>1.0</a:t>
            </a:r>
          </a:p>
        </p:txBody>
      </p:sp>
      <p:pic>
        <p:nvPicPr>
          <p:cNvPr id="5" name="图片 4"/>
          <p:cNvPicPr>
            <a:picLocks noChangeAspect="1"/>
          </p:cNvPicPr>
          <p:nvPr/>
        </p:nvPicPr>
        <p:blipFill>
          <a:blip r:embed="rId3"/>
          <a:stretch>
            <a:fillRect/>
          </a:stretch>
        </p:blipFill>
        <p:spPr>
          <a:xfrm>
            <a:off x="4495800" y="3358978"/>
            <a:ext cx="3201894" cy="1319373"/>
          </a:xfrm>
          <a:prstGeom prst="rect">
            <a:avLst/>
          </a:prstGeom>
        </p:spPr>
      </p:pic>
    </p:spTree>
    <p:extLst>
      <p:ext uri="{BB962C8B-B14F-4D97-AF65-F5344CB8AC3E}">
        <p14:creationId xmlns:p14="http://schemas.microsoft.com/office/powerpoint/2010/main" val="401303386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9</a:t>
            </a:r>
            <a:r>
              <a:rPr lang="zh-CN" altLang="en-US" dirty="0" smtClean="0"/>
              <a:t>讲（</a:t>
            </a:r>
            <a:r>
              <a:rPr lang="en-US" altLang="zh-CN" dirty="0" smtClean="0"/>
              <a:t>3</a:t>
            </a:r>
            <a:r>
              <a:rPr lang="zh-CN" altLang="en-US" dirty="0" smtClean="0">
                <a:ea typeface="宋体" panose="02010600030101010101" pitchFamily="2" charset="-122"/>
              </a:rPr>
              <a:t>）属性</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38</a:t>
            </a:fld>
            <a:endParaRPr lang="en-US" altLang="zh-CN"/>
          </a:p>
        </p:txBody>
      </p:sp>
    </p:spTree>
    <p:extLst>
      <p:ext uri="{BB962C8B-B14F-4D97-AF65-F5344CB8AC3E}">
        <p14:creationId xmlns:p14="http://schemas.microsoft.com/office/powerpoint/2010/main" val="1058987414"/>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a:t>
            </a:r>
            <a:endParaRPr lang="zh-CN" altLang="en-US" dirty="0"/>
          </a:p>
        </p:txBody>
      </p:sp>
      <p:sp>
        <p:nvSpPr>
          <p:cNvPr id="3" name="内容占位符 2"/>
          <p:cNvSpPr>
            <a:spLocks noGrp="1"/>
          </p:cNvSpPr>
          <p:nvPr>
            <p:ph idx="1"/>
          </p:nvPr>
        </p:nvSpPr>
        <p:spPr>
          <a:xfrm>
            <a:off x="152400" y="1066800"/>
            <a:ext cx="8839200" cy="4191000"/>
          </a:xfrm>
        </p:spPr>
        <p:txBody>
          <a:bodyPr/>
          <a:lstStyle/>
          <a:p>
            <a:pPr eaLnBrk="1" hangingPunct="1">
              <a:spcBef>
                <a:spcPts val="600"/>
              </a:spcBef>
              <a:spcAft>
                <a:spcPts val="600"/>
              </a:spcAft>
              <a:defRPr/>
            </a:pPr>
            <a:r>
              <a:rPr lang="zh-CN" altLang="en-US" sz="2400" dirty="0" smtClean="0">
                <a:latin typeface="宋体" panose="02010600030101010101" pitchFamily="2" charset="-122"/>
                <a:ea typeface="宋体" panose="02010600030101010101" pitchFamily="2" charset="-122"/>
              </a:rPr>
              <a:t>实例属性：类中的变量；在类的定义开始位置初始化类属性</a:t>
            </a:r>
            <a:r>
              <a:rPr lang="zh-CN" altLang="en-US" sz="2400" dirty="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或在构造函数（</a:t>
            </a:r>
            <a:r>
              <a:rPr lang="en-US" altLang="zh-CN" sz="2200" dirty="0" smtClean="0">
                <a:latin typeface="宋体" panose="02010600030101010101" pitchFamily="2" charset="-122"/>
                <a:ea typeface="宋体" panose="02010600030101010101" pitchFamily="2" charset="-122"/>
              </a:rPr>
              <a:t>__</a:t>
            </a:r>
            <a:r>
              <a:rPr lang="en-US" altLang="zh-CN" sz="2200" dirty="0" err="1" smtClean="0">
                <a:latin typeface="宋体" panose="02010600030101010101" pitchFamily="2" charset="-122"/>
                <a:ea typeface="宋体" panose="02010600030101010101" pitchFamily="2" charset="-122"/>
              </a:rPr>
              <a:t>init</a:t>
            </a:r>
            <a:r>
              <a:rPr lang="en-US" altLang="zh-CN" sz="2200" dirty="0" smtClean="0">
                <a:latin typeface="宋体" panose="02010600030101010101" pitchFamily="2" charset="-122"/>
                <a:ea typeface="宋体" panose="02010600030101010101" pitchFamily="2" charset="-122"/>
              </a:rPr>
              <a:t>__</a:t>
            </a:r>
            <a:r>
              <a:rPr lang="zh-CN" altLang="en-US" sz="2200" dirty="0" smtClean="0">
                <a:latin typeface="宋体" panose="02010600030101010101" pitchFamily="2" charset="-122"/>
                <a:ea typeface="宋体" panose="02010600030101010101" pitchFamily="2" charset="-122"/>
              </a:rPr>
              <a:t>）中初始化实例属性</a:t>
            </a:r>
            <a:endParaRPr lang="en-US" altLang="zh-CN" sz="2200" dirty="0" smtClean="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格式：</a:t>
            </a:r>
            <a:r>
              <a:rPr lang="en-US" altLang="zh-CN" sz="2200" dirty="0">
                <a:solidFill>
                  <a:srgbClr val="0000FF"/>
                </a:solidFill>
                <a:latin typeface="宋体" panose="02010600030101010101" pitchFamily="2" charset="-122"/>
                <a:ea typeface="宋体" panose="02010600030101010101" pitchFamily="2" charset="-122"/>
              </a:rPr>
              <a:t>self.</a:t>
            </a:r>
            <a:r>
              <a:rPr lang="zh-CN" altLang="en-US" sz="2200" dirty="0">
                <a:solidFill>
                  <a:srgbClr val="0000FF"/>
                </a:solidFill>
                <a:latin typeface="宋体" panose="02010600030101010101" pitchFamily="2" charset="-122"/>
                <a:ea typeface="宋体" panose="02010600030101010101" pitchFamily="2" charset="-122"/>
              </a:rPr>
              <a:t>实例变量名 </a:t>
            </a: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smtClean="0">
                <a:solidFill>
                  <a:srgbClr val="0000FF"/>
                </a:solidFill>
                <a:latin typeface="宋体" panose="02010600030101010101" pitchFamily="2" charset="-122"/>
                <a:ea typeface="宋体" panose="02010600030101010101" pitchFamily="2" charset="-122"/>
              </a:rPr>
              <a:t>初始值</a:t>
            </a:r>
            <a:endParaRPr lang="en-US" altLang="zh-CN" sz="2200" dirty="0" smtClean="0">
              <a:solidFill>
                <a:srgbClr val="0000FF"/>
              </a:solidFill>
              <a:latin typeface="宋体" panose="02010600030101010101" pitchFamily="2" charset="-122"/>
              <a:ea typeface="宋体" panose="02010600030101010101" pitchFamily="2" charset="-122"/>
            </a:endParaRPr>
          </a:p>
          <a:p>
            <a:pPr lvl="1" eaLnBrk="1" hangingPunct="1">
              <a:spcBef>
                <a:spcPts val="600"/>
              </a:spcBef>
              <a:spcAft>
                <a:spcPts val="600"/>
              </a:spcAft>
              <a:defRPr/>
            </a:pPr>
            <a:r>
              <a:rPr lang="zh-CN" altLang="en-US" sz="2200" dirty="0" smtClean="0">
                <a:latin typeface="宋体" panose="02010600030101010101" pitchFamily="2" charset="-122"/>
                <a:ea typeface="宋体" panose="02010600030101010101" pitchFamily="2" charset="-122"/>
              </a:rPr>
              <a:t>在</a:t>
            </a:r>
            <a:r>
              <a:rPr lang="zh-CN" altLang="en-US" sz="2200" dirty="0">
                <a:latin typeface="宋体" panose="02010600030101010101" pitchFamily="2" charset="-122"/>
                <a:ea typeface="宋体" panose="02010600030101010101" pitchFamily="2" charset="-122"/>
              </a:rPr>
              <a:t>类</a:t>
            </a:r>
            <a:r>
              <a:rPr lang="zh-CN" altLang="en-US" sz="2200" dirty="0" smtClean="0">
                <a:latin typeface="宋体" panose="02010600030101010101" pitchFamily="2" charset="-122"/>
                <a:ea typeface="宋体" panose="02010600030101010101" pitchFamily="2" charset="-122"/>
              </a:rPr>
              <a:t>的内部通过</a:t>
            </a:r>
            <a:r>
              <a:rPr lang="en-US" altLang="zh-CN" sz="2200" dirty="0">
                <a:solidFill>
                  <a:schemeClr val="tx2">
                    <a:lumMod val="60000"/>
                    <a:lumOff val="40000"/>
                  </a:schemeClr>
                </a:solidFill>
                <a:latin typeface="宋体" panose="02010600030101010101" pitchFamily="2" charset="-122"/>
                <a:ea typeface="宋体" panose="02010600030101010101" pitchFamily="2" charset="-122"/>
              </a:rPr>
              <a:t>self</a:t>
            </a:r>
            <a:r>
              <a:rPr lang="zh-CN" altLang="en-US" sz="2200" dirty="0" smtClean="0">
                <a:latin typeface="宋体" panose="02010600030101010101" pitchFamily="2" charset="-122"/>
                <a:ea typeface="宋体" panose="02010600030101010101" pitchFamily="2" charset="-122"/>
              </a:rPr>
              <a:t>访问</a:t>
            </a:r>
            <a:r>
              <a:rPr lang="en-US" altLang="zh-CN" sz="2200" dirty="0" smtClean="0">
                <a:latin typeface="宋体" panose="02010600030101010101" pitchFamily="2" charset="-122"/>
                <a:ea typeface="宋体" panose="02010600030101010101" pitchFamily="2" charset="-122"/>
              </a:rPr>
              <a:t>:</a:t>
            </a:r>
          </a:p>
          <a:p>
            <a:pPr marL="457200" lvl="1" indent="0" eaLnBrk="1" hangingPunct="1">
              <a:spcBef>
                <a:spcPts val="600"/>
              </a:spcBef>
              <a:spcAft>
                <a:spcPts val="600"/>
              </a:spcAft>
              <a:buNone/>
              <a:defRPr/>
            </a:pPr>
            <a:r>
              <a:rPr lang="en-US" altLang="zh-CN" sz="2200" dirty="0" smtClean="0">
                <a:solidFill>
                  <a:srgbClr val="0000FF"/>
                </a:solidFill>
                <a:latin typeface="宋体" panose="02010600030101010101" pitchFamily="2" charset="-122"/>
                <a:ea typeface="宋体" panose="02010600030101010101" pitchFamily="2" charset="-122"/>
              </a:rPr>
              <a:t>  self</a:t>
            </a:r>
            <a:r>
              <a:rPr lang="en-US" altLang="zh-CN" sz="2200" dirty="0">
                <a:solidFill>
                  <a:srgbClr val="0000FF"/>
                </a:solidFill>
                <a:latin typeface="宋体" panose="02010600030101010101" pitchFamily="2" charset="-122"/>
                <a:ea typeface="宋体" panose="02010600030101010101" pitchFamily="2" charset="-122"/>
              </a:rPr>
              <a:t>.</a:t>
            </a:r>
            <a:r>
              <a:rPr lang="zh-CN" altLang="en-US" sz="2200" dirty="0">
                <a:solidFill>
                  <a:srgbClr val="0000FF"/>
                </a:solidFill>
                <a:latin typeface="宋体" panose="02010600030101010101" pitchFamily="2" charset="-122"/>
                <a:ea typeface="宋体" panose="02010600030101010101" pitchFamily="2" charset="-122"/>
              </a:rPr>
              <a:t>实例变量名 </a:t>
            </a:r>
            <a:r>
              <a:rPr lang="en-US" altLang="zh-CN" sz="2200" dirty="0" smtClean="0">
                <a:solidFill>
                  <a:srgbClr val="0000FF"/>
                </a:solidFill>
                <a:latin typeface="宋体" panose="02010600030101010101" pitchFamily="2" charset="-122"/>
                <a:ea typeface="宋体" panose="02010600030101010101" pitchFamily="2" charset="-122"/>
              </a:rPr>
              <a:t>= </a:t>
            </a:r>
            <a:r>
              <a:rPr lang="zh-CN" altLang="en-US" sz="2200" dirty="0" smtClean="0">
                <a:solidFill>
                  <a:srgbClr val="0000FF"/>
                </a:solidFill>
                <a:latin typeface="宋体" panose="02010600030101010101" pitchFamily="2" charset="-122"/>
                <a:ea typeface="宋体" panose="02010600030101010101" pitchFamily="2" charset="-122"/>
              </a:rPr>
              <a:t>值   </a:t>
            </a:r>
            <a:r>
              <a:rPr lang="en-US" altLang="zh-CN" sz="2200" dirty="0" smtClean="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写入</a:t>
            </a:r>
            <a:endParaRPr lang="en-US" altLang="zh-CN" sz="2200" dirty="0" smtClean="0">
              <a:latin typeface="宋体" panose="02010600030101010101" pitchFamily="2" charset="-122"/>
              <a:ea typeface="宋体" panose="02010600030101010101" pitchFamily="2" charset="-122"/>
            </a:endParaRPr>
          </a:p>
          <a:p>
            <a:pPr marL="457200" lvl="1" indent="0" eaLnBrk="1" hangingPunct="1">
              <a:spcBef>
                <a:spcPts val="600"/>
              </a:spcBef>
              <a:spcAft>
                <a:spcPts val="600"/>
              </a:spcAft>
              <a:buNone/>
              <a:defRPr/>
            </a:pPr>
            <a:r>
              <a:rPr lang="en-US" altLang="zh-CN" sz="2200" dirty="0">
                <a:solidFill>
                  <a:srgbClr val="0000FF"/>
                </a:solidFill>
                <a:latin typeface="宋体" panose="02010600030101010101" pitchFamily="2" charset="-122"/>
                <a:ea typeface="宋体" panose="02010600030101010101" pitchFamily="2" charset="-122"/>
              </a:rPr>
              <a:t> </a:t>
            </a:r>
            <a:r>
              <a:rPr lang="en-US" altLang="zh-CN" sz="2200" dirty="0" smtClean="0">
                <a:solidFill>
                  <a:srgbClr val="0000FF"/>
                </a:solidFill>
                <a:latin typeface="宋体" panose="02010600030101010101" pitchFamily="2" charset="-122"/>
                <a:ea typeface="宋体" panose="02010600030101010101" pitchFamily="2" charset="-122"/>
              </a:rPr>
              <a:t> self</a:t>
            </a:r>
            <a:r>
              <a:rPr lang="en-US" altLang="zh-CN" sz="2200" dirty="0">
                <a:solidFill>
                  <a:srgbClr val="0000FF"/>
                </a:solidFill>
                <a:latin typeface="宋体" panose="02010600030101010101" pitchFamily="2" charset="-122"/>
                <a:ea typeface="宋体" panose="02010600030101010101" pitchFamily="2" charset="-122"/>
              </a:rPr>
              <a:t>.</a:t>
            </a:r>
            <a:r>
              <a:rPr lang="zh-CN" altLang="en-US" sz="2200" dirty="0">
                <a:solidFill>
                  <a:srgbClr val="0000FF"/>
                </a:solidFill>
                <a:latin typeface="宋体" panose="02010600030101010101" pitchFamily="2" charset="-122"/>
                <a:ea typeface="宋体" panose="02010600030101010101" pitchFamily="2" charset="-122"/>
              </a:rPr>
              <a:t>实例变量</a:t>
            </a:r>
            <a:r>
              <a:rPr lang="zh-CN" altLang="en-US" sz="2200" dirty="0" smtClean="0">
                <a:solidFill>
                  <a:srgbClr val="0000FF"/>
                </a:solidFill>
                <a:latin typeface="宋体" panose="02010600030101010101" pitchFamily="2" charset="-122"/>
                <a:ea typeface="宋体" panose="02010600030101010101" pitchFamily="2" charset="-122"/>
              </a:rPr>
              <a:t>名        </a:t>
            </a:r>
            <a:r>
              <a:rPr lang="en-US" altLang="zh-CN" sz="2200" dirty="0" smtClean="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读取</a:t>
            </a:r>
            <a:endParaRPr lang="en-US" altLang="zh-CN" sz="2200" dirty="0" smtClean="0">
              <a:latin typeface="宋体" panose="02010600030101010101" pitchFamily="2" charset="-122"/>
              <a:ea typeface="宋体" panose="02010600030101010101" pitchFamily="2" charset="-122"/>
            </a:endParaRPr>
          </a:p>
          <a:p>
            <a:pPr lvl="1" eaLnBrk="1" hangingPunct="1">
              <a:spcBef>
                <a:spcPts val="600"/>
              </a:spcBef>
              <a:spcAft>
                <a:spcPts val="600"/>
              </a:spcAft>
              <a:defRPr/>
            </a:pPr>
            <a:r>
              <a:rPr lang="zh-CN" altLang="en-US" sz="2200" dirty="0" smtClean="0">
                <a:latin typeface="宋体" panose="02010600030101010101" pitchFamily="2" charset="-122"/>
                <a:ea typeface="宋体" panose="02010600030101010101" pitchFamily="2" charset="-122"/>
              </a:rPr>
              <a:t>在类的外部通过</a:t>
            </a:r>
            <a:r>
              <a:rPr lang="zh-CN" altLang="en-US" sz="2200" dirty="0" smtClean="0">
                <a:solidFill>
                  <a:schemeClr val="tx2">
                    <a:lumMod val="60000"/>
                    <a:lumOff val="40000"/>
                  </a:schemeClr>
                </a:solidFill>
                <a:latin typeface="宋体" panose="02010600030101010101" pitchFamily="2" charset="-122"/>
                <a:ea typeface="宋体" panose="02010600030101010101" pitchFamily="2" charset="-122"/>
              </a:rPr>
              <a:t>实例</a:t>
            </a:r>
            <a:r>
              <a:rPr lang="zh-CN" altLang="en-US" sz="2200" dirty="0" smtClean="0">
                <a:latin typeface="宋体" panose="02010600030101010101" pitchFamily="2" charset="-122"/>
                <a:ea typeface="宋体" panose="02010600030101010101" pitchFamily="2" charset="-122"/>
              </a:rPr>
              <a:t>访问</a:t>
            </a:r>
            <a:endParaRPr lang="en-US" altLang="zh-CN" sz="2200" dirty="0" smtClean="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zh-CN" altLang="en-US" sz="2200" dirty="0" smtClean="0">
                <a:latin typeface="宋体" panose="02010600030101010101" pitchFamily="2" charset="-122"/>
                <a:ea typeface="宋体" panose="02010600030101010101" pitchFamily="2" charset="-122"/>
              </a:rPr>
              <a:t>     格式：</a:t>
            </a:r>
            <a:r>
              <a:rPr lang="en-US" altLang="zh-CN" sz="2200" dirty="0" smtClean="0">
                <a:solidFill>
                  <a:srgbClr val="0000FF"/>
                </a:solidFill>
                <a:latin typeface="宋体" panose="02010600030101010101" pitchFamily="2" charset="-122"/>
                <a:ea typeface="宋体" panose="02010600030101010101" pitchFamily="2" charset="-122"/>
              </a:rPr>
              <a:t>obj1 = </a:t>
            </a:r>
            <a:r>
              <a:rPr lang="zh-CN" altLang="en-US" sz="2200" dirty="0" smtClean="0">
                <a:solidFill>
                  <a:srgbClr val="0000FF"/>
                </a:solidFill>
                <a:latin typeface="宋体" panose="02010600030101010101" pitchFamily="2" charset="-122"/>
                <a:ea typeface="宋体" panose="02010600030101010101" pitchFamily="2" charset="-122"/>
              </a:rPr>
              <a:t>类名</a:t>
            </a:r>
            <a:r>
              <a:rPr lang="en-US" altLang="zh-CN" sz="2200" dirty="0" smtClean="0">
                <a:solidFill>
                  <a:srgbClr val="0000FF"/>
                </a:solidFill>
                <a:latin typeface="宋体" panose="02010600030101010101" pitchFamily="2" charset="-122"/>
                <a:ea typeface="宋体" panose="02010600030101010101" pitchFamily="2" charset="-122"/>
              </a:rPr>
              <a:t>(</a:t>
            </a:r>
            <a:r>
              <a:rPr lang="zh-CN" altLang="en-US" sz="2200" dirty="0" smtClean="0">
                <a:solidFill>
                  <a:srgbClr val="0000FF"/>
                </a:solidFill>
                <a:latin typeface="宋体" panose="02010600030101010101" pitchFamily="2" charset="-122"/>
                <a:ea typeface="宋体" panose="02010600030101010101" pitchFamily="2" charset="-122"/>
              </a:rPr>
              <a:t>参数</a:t>
            </a:r>
            <a:r>
              <a:rPr lang="en-US" altLang="zh-CN" sz="2200" dirty="0" smtClean="0">
                <a:solidFill>
                  <a:srgbClr val="0000FF"/>
                </a:solidFill>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创建实例对象</a:t>
            </a:r>
            <a:endParaRPr lang="en-US" altLang="zh-CN" sz="2200" dirty="0" smtClean="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a:solidFill>
                  <a:srgbClr val="0000FF"/>
                </a:solidFill>
                <a:latin typeface="宋体" panose="02010600030101010101" pitchFamily="2" charset="-122"/>
                <a:ea typeface="宋体" panose="02010600030101010101" pitchFamily="2" charset="-122"/>
              </a:rPr>
              <a:t> </a:t>
            </a:r>
            <a:r>
              <a:rPr lang="en-US" altLang="zh-CN" sz="2200" dirty="0" smtClean="0">
                <a:solidFill>
                  <a:srgbClr val="0000FF"/>
                </a:solidFill>
                <a:latin typeface="宋体" panose="02010600030101010101" pitchFamily="2" charset="-122"/>
                <a:ea typeface="宋体" panose="02010600030101010101" pitchFamily="2" charset="-122"/>
              </a:rPr>
              <a:t>          </a:t>
            </a:r>
            <a:r>
              <a:rPr lang="en-US" altLang="zh-CN" sz="2200" dirty="0">
                <a:solidFill>
                  <a:srgbClr val="0000FF"/>
                </a:solidFill>
                <a:latin typeface="宋体" panose="02010600030101010101" pitchFamily="2" charset="-122"/>
                <a:ea typeface="宋体" panose="02010600030101010101" pitchFamily="2" charset="-122"/>
              </a:rPr>
              <a:t>obj1.</a:t>
            </a:r>
            <a:r>
              <a:rPr lang="zh-CN" altLang="en-US" sz="2200" dirty="0">
                <a:solidFill>
                  <a:srgbClr val="0000FF"/>
                </a:solidFill>
                <a:latin typeface="宋体" panose="02010600030101010101" pitchFamily="2" charset="-122"/>
                <a:ea typeface="宋体" panose="02010600030101010101" pitchFamily="2" charset="-122"/>
              </a:rPr>
              <a:t>实例变量</a:t>
            </a:r>
            <a:r>
              <a:rPr lang="zh-CN" altLang="en-US" sz="2200" dirty="0" smtClean="0">
                <a:solidFill>
                  <a:srgbClr val="0000FF"/>
                </a:solidFill>
                <a:latin typeface="宋体" panose="02010600030101010101" pitchFamily="2" charset="-122"/>
                <a:ea typeface="宋体" panose="02010600030101010101" pitchFamily="2" charset="-122"/>
              </a:rPr>
              <a:t>名 </a:t>
            </a:r>
            <a:r>
              <a:rPr lang="en-US" altLang="zh-CN" sz="2200" dirty="0" smtClean="0">
                <a:solidFill>
                  <a:srgbClr val="0000FF"/>
                </a:solidFill>
                <a:latin typeface="宋体" panose="02010600030101010101" pitchFamily="2" charset="-122"/>
                <a:ea typeface="宋体" panose="02010600030101010101" pitchFamily="2" charset="-122"/>
              </a:rPr>
              <a:t>= </a:t>
            </a:r>
            <a:r>
              <a:rPr lang="zh-CN" altLang="en-US" sz="2200" dirty="0" smtClean="0">
                <a:solidFill>
                  <a:srgbClr val="0000FF"/>
                </a:solidFill>
                <a:latin typeface="宋体" panose="02010600030101010101" pitchFamily="2" charset="-122"/>
                <a:ea typeface="宋体" panose="02010600030101010101" pitchFamily="2" charset="-122"/>
              </a:rPr>
              <a:t>值    </a:t>
            </a:r>
            <a:r>
              <a:rPr lang="en-US" altLang="zh-CN" sz="2200" dirty="0" smtClean="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写入</a:t>
            </a:r>
            <a:endParaRPr lang="en-US" altLang="zh-CN" sz="2200" dirty="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smtClean="0">
                <a:solidFill>
                  <a:srgbClr val="0000FF"/>
                </a:solidFill>
                <a:latin typeface="宋体" panose="02010600030101010101" pitchFamily="2" charset="-122"/>
                <a:ea typeface="宋体" panose="02010600030101010101" pitchFamily="2" charset="-122"/>
              </a:rPr>
              <a:t>           obj1.</a:t>
            </a:r>
            <a:r>
              <a:rPr lang="zh-CN" altLang="en-US" sz="2200" dirty="0" smtClean="0">
                <a:solidFill>
                  <a:srgbClr val="0000FF"/>
                </a:solidFill>
                <a:latin typeface="宋体" panose="02010600030101010101" pitchFamily="2" charset="-122"/>
                <a:ea typeface="宋体" panose="02010600030101010101" pitchFamily="2" charset="-122"/>
              </a:rPr>
              <a:t>实例变量名         </a:t>
            </a:r>
            <a:r>
              <a:rPr lang="en-US" altLang="zh-CN" sz="2200" dirty="0" smtClean="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读取</a:t>
            </a:r>
            <a:endParaRPr lang="en-US" altLang="zh-CN" sz="2200" dirty="0" smtClean="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endParaRPr lang="en-US" altLang="zh-CN"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6044741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1143000"/>
            <a:ext cx="8839200" cy="461665"/>
          </a:xfrm>
          <a:prstGeom prst="rect">
            <a:avLst/>
          </a:prstGeom>
        </p:spPr>
        <p:txBody>
          <a:bodyPr wrap="square">
            <a:spAutoFit/>
          </a:bodyPr>
          <a:lstStyle/>
          <a:p>
            <a:r>
              <a:rPr lang="zh-CN" altLang="en-US" sz="2400" dirty="0">
                <a:solidFill>
                  <a:srgbClr val="0070C0"/>
                </a:solidFill>
              </a:rPr>
              <a:t>习题</a:t>
            </a:r>
            <a:r>
              <a:rPr lang="en-US" altLang="zh-CN" sz="2400" dirty="0" smtClean="0">
                <a:solidFill>
                  <a:srgbClr val="0070C0"/>
                </a:solidFill>
              </a:rPr>
              <a:t>1-</a:t>
            </a:r>
            <a:r>
              <a:rPr lang="zh-CN" altLang="en-US" sz="2400" dirty="0" smtClean="0">
                <a:solidFill>
                  <a:srgbClr val="0070C0"/>
                </a:solidFill>
              </a:rPr>
              <a:t>扩展：</a:t>
            </a:r>
            <a:r>
              <a:rPr lang="en-US" altLang="zh-CN" sz="2400" dirty="0" smtClean="0">
                <a:solidFill>
                  <a:srgbClr val="0070C0"/>
                </a:solidFill>
              </a:rPr>
              <a:t> </a:t>
            </a:r>
            <a:r>
              <a:rPr lang="zh-CN" altLang="en-US" sz="2400" dirty="0" smtClean="0">
                <a:solidFill>
                  <a:srgbClr val="0070C0"/>
                </a:solidFill>
              </a:rPr>
              <a:t>编写</a:t>
            </a:r>
            <a:r>
              <a:rPr lang="zh-CN" altLang="en-US" sz="2400" dirty="0">
                <a:solidFill>
                  <a:srgbClr val="0070C0"/>
                </a:solidFill>
              </a:rPr>
              <a:t>函数：将三个数按由小到大</a:t>
            </a:r>
            <a:r>
              <a:rPr lang="zh-CN" altLang="en-US" sz="2400" dirty="0" smtClean="0">
                <a:solidFill>
                  <a:srgbClr val="0070C0"/>
                </a:solidFill>
              </a:rPr>
              <a:t>排列输出。</a:t>
            </a:r>
            <a:endParaRPr lang="en-US" altLang="zh-CN" sz="2400" dirty="0">
              <a:solidFill>
                <a:srgbClr val="0070C0"/>
              </a:solidFill>
            </a:endParaRPr>
          </a:p>
        </p:txBody>
      </p:sp>
      <p:sp>
        <p:nvSpPr>
          <p:cNvPr id="6" name="标题 1"/>
          <p:cNvSpPr>
            <a:spLocks noGrp="1"/>
          </p:cNvSpPr>
          <p:nvPr>
            <p:ph type="title"/>
          </p:nvPr>
        </p:nvSpPr>
        <p:spPr>
          <a:xfrm>
            <a:off x="152400" y="152400"/>
            <a:ext cx="8853488" cy="838200"/>
          </a:xfrm>
        </p:spPr>
        <p:txBody>
          <a:bodyPr/>
          <a:lstStyle/>
          <a:p>
            <a:r>
              <a:rPr lang="zh-CN" altLang="en-US" dirty="0" smtClean="0">
                <a:ea typeface="宋体" panose="02010600030101010101" pitchFamily="2" charset="-122"/>
              </a:rPr>
              <a:t>练习题</a:t>
            </a:r>
          </a:p>
        </p:txBody>
      </p:sp>
      <p:pic>
        <p:nvPicPr>
          <p:cNvPr id="3" name="图片 2"/>
          <p:cNvPicPr>
            <a:picLocks noChangeAspect="1"/>
          </p:cNvPicPr>
          <p:nvPr/>
        </p:nvPicPr>
        <p:blipFill>
          <a:blip r:embed="rId3"/>
          <a:stretch>
            <a:fillRect/>
          </a:stretch>
        </p:blipFill>
        <p:spPr>
          <a:xfrm>
            <a:off x="381000" y="2895600"/>
            <a:ext cx="4297680" cy="1600200"/>
          </a:xfrm>
          <a:prstGeom prst="rect">
            <a:avLst/>
          </a:prstGeom>
        </p:spPr>
      </p:pic>
      <p:sp>
        <p:nvSpPr>
          <p:cNvPr id="5" name="矩形 4"/>
          <p:cNvSpPr/>
          <p:nvPr/>
        </p:nvSpPr>
        <p:spPr>
          <a:xfrm>
            <a:off x="228600" y="1752600"/>
            <a:ext cx="8737600" cy="1015663"/>
          </a:xfrm>
          <a:prstGeom prst="rect">
            <a:avLst/>
          </a:prstGeom>
        </p:spPr>
        <p:txBody>
          <a:bodyPr wrap="square">
            <a:spAutoFit/>
          </a:bodyPr>
          <a:lstStyle/>
          <a:p>
            <a:r>
              <a:rPr lang="zh-CN" altLang="en-US" dirty="0">
                <a:solidFill>
                  <a:srgbClr val="333333"/>
                </a:solidFill>
                <a:latin typeface="verdana" panose="020B0604030504040204" pitchFamily="34" charset="0"/>
              </a:rPr>
              <a:t>对给定的</a:t>
            </a:r>
            <a:r>
              <a:rPr lang="en-US" altLang="zh-CN" dirty="0">
                <a:solidFill>
                  <a:srgbClr val="333333"/>
                </a:solidFill>
                <a:latin typeface="verdana" panose="020B0604030504040204" pitchFamily="34" charset="0"/>
              </a:rPr>
              <a:t>List L</a:t>
            </a:r>
            <a:r>
              <a:rPr lang="zh-CN" altLang="en-US" dirty="0">
                <a:solidFill>
                  <a:srgbClr val="333333"/>
                </a:solidFill>
                <a:latin typeface="verdana" panose="020B0604030504040204" pitchFamily="34" charset="0"/>
              </a:rPr>
              <a:t>进行</a:t>
            </a:r>
            <a:r>
              <a:rPr lang="zh-CN" altLang="en-US" dirty="0" smtClean="0">
                <a:solidFill>
                  <a:srgbClr val="333333"/>
                </a:solidFill>
                <a:latin typeface="verdana" panose="020B0604030504040204" pitchFamily="34" charset="0"/>
              </a:rPr>
              <a:t>排序：</a:t>
            </a:r>
            <a:endParaRPr lang="en-US" altLang="zh-CN" dirty="0" smtClean="0">
              <a:solidFill>
                <a:srgbClr val="333333"/>
              </a:solidFill>
              <a:latin typeface="verdana" panose="020B0604030504040204" pitchFamily="34" charset="0"/>
            </a:endParaRPr>
          </a:p>
          <a:p>
            <a:pPr marL="342900" indent="-342900">
              <a:buFont typeface="Arial" panose="020B0604020202020204" pitchFamily="34" charset="0"/>
              <a:buChar char="•"/>
            </a:pPr>
            <a:r>
              <a:rPr lang="zh-CN" altLang="en-US" dirty="0" smtClean="0">
                <a:solidFill>
                  <a:srgbClr val="333333"/>
                </a:solidFill>
                <a:latin typeface="verdana" panose="020B0604030504040204" pitchFamily="34" charset="0"/>
              </a:rPr>
              <a:t>用</a:t>
            </a:r>
            <a:r>
              <a:rPr lang="en-US" altLang="zh-CN" dirty="0">
                <a:solidFill>
                  <a:srgbClr val="333333"/>
                </a:solidFill>
                <a:latin typeface="verdana" panose="020B0604030504040204" pitchFamily="34" charset="0"/>
              </a:rPr>
              <a:t>List</a:t>
            </a:r>
            <a:r>
              <a:rPr lang="zh-CN" altLang="en-US" dirty="0">
                <a:solidFill>
                  <a:srgbClr val="333333"/>
                </a:solidFill>
                <a:latin typeface="verdana" panose="020B0604030504040204" pitchFamily="34" charset="0"/>
              </a:rPr>
              <a:t>的成员函数</a:t>
            </a:r>
            <a:r>
              <a:rPr lang="en-US" altLang="zh-CN" dirty="0">
                <a:solidFill>
                  <a:srgbClr val="333333"/>
                </a:solidFill>
                <a:latin typeface="verdana" panose="020B0604030504040204" pitchFamily="34" charset="0"/>
              </a:rPr>
              <a:t>sort</a:t>
            </a:r>
            <a:r>
              <a:rPr lang="zh-CN" altLang="en-US" dirty="0">
                <a:solidFill>
                  <a:srgbClr val="333333"/>
                </a:solidFill>
                <a:latin typeface="verdana" panose="020B0604030504040204" pitchFamily="34" charset="0"/>
              </a:rPr>
              <a:t>进行排序，</a:t>
            </a:r>
            <a:r>
              <a:rPr lang="zh-CN" altLang="en-US" dirty="0">
                <a:solidFill>
                  <a:srgbClr val="FF0000"/>
                </a:solidFill>
                <a:latin typeface="verdana" panose="020B0604030504040204" pitchFamily="34" charset="0"/>
              </a:rPr>
              <a:t>在</a:t>
            </a:r>
            <a:r>
              <a:rPr lang="zh-CN" altLang="en-US" dirty="0" smtClean="0">
                <a:solidFill>
                  <a:srgbClr val="FF0000"/>
                </a:solidFill>
                <a:latin typeface="verdana" panose="020B0604030504040204" pitchFamily="34" charset="0"/>
              </a:rPr>
              <a:t>原位</a:t>
            </a:r>
            <a:r>
              <a:rPr lang="zh-CN" altLang="en-US" dirty="0">
                <a:solidFill>
                  <a:srgbClr val="FF0000"/>
                </a:solidFill>
                <a:latin typeface="verdana" panose="020B0604030504040204" pitchFamily="34" charset="0"/>
              </a:rPr>
              <a:t>重新排列列表，不返回</a:t>
            </a:r>
            <a:r>
              <a:rPr lang="zh-CN" altLang="en-US" dirty="0" smtClean="0">
                <a:solidFill>
                  <a:srgbClr val="FF0000"/>
                </a:solidFill>
                <a:latin typeface="verdana" panose="020B0604030504040204" pitchFamily="34" charset="0"/>
              </a:rPr>
              <a:t>副本</a:t>
            </a:r>
            <a:endParaRPr lang="en-US" altLang="zh-CN" dirty="0" smtClean="0">
              <a:solidFill>
                <a:srgbClr val="FF0000"/>
              </a:solidFill>
              <a:latin typeface="verdana" panose="020B0604030504040204" pitchFamily="34" charset="0"/>
            </a:endParaRPr>
          </a:p>
          <a:p>
            <a:pPr marL="342900" indent="-342900">
              <a:buFont typeface="Arial" panose="020B0604020202020204" pitchFamily="34" charset="0"/>
              <a:buChar char="•"/>
            </a:pPr>
            <a:r>
              <a:rPr lang="zh-CN" altLang="en-US" dirty="0" smtClean="0">
                <a:solidFill>
                  <a:srgbClr val="333333"/>
                </a:solidFill>
                <a:latin typeface="verdana" panose="020B0604030504040204" pitchFamily="34" charset="0"/>
              </a:rPr>
              <a:t>用</a:t>
            </a:r>
            <a:r>
              <a:rPr lang="en-US" altLang="zh-CN" dirty="0">
                <a:solidFill>
                  <a:srgbClr val="333333"/>
                </a:solidFill>
                <a:latin typeface="verdana" panose="020B0604030504040204" pitchFamily="34" charset="0"/>
              </a:rPr>
              <a:t>built-in</a:t>
            </a:r>
            <a:r>
              <a:rPr lang="zh-CN" altLang="en-US" dirty="0">
                <a:solidFill>
                  <a:srgbClr val="333333"/>
                </a:solidFill>
                <a:latin typeface="verdana" panose="020B0604030504040204" pitchFamily="34" charset="0"/>
              </a:rPr>
              <a:t>函数</a:t>
            </a:r>
            <a:r>
              <a:rPr lang="en-US" altLang="zh-CN" dirty="0">
                <a:solidFill>
                  <a:srgbClr val="333333"/>
                </a:solidFill>
                <a:latin typeface="verdana" panose="020B0604030504040204" pitchFamily="34" charset="0"/>
              </a:rPr>
              <a:t>sorted</a:t>
            </a:r>
            <a:r>
              <a:rPr lang="zh-CN" altLang="en-US" dirty="0">
                <a:solidFill>
                  <a:srgbClr val="333333"/>
                </a:solidFill>
                <a:latin typeface="verdana" panose="020B0604030504040204" pitchFamily="34" charset="0"/>
              </a:rPr>
              <a:t>进行</a:t>
            </a:r>
            <a:r>
              <a:rPr lang="zh-CN" altLang="en-US" dirty="0" smtClean="0">
                <a:solidFill>
                  <a:srgbClr val="333333"/>
                </a:solidFill>
                <a:latin typeface="verdana" panose="020B0604030504040204" pitchFamily="34" charset="0"/>
              </a:rPr>
              <a:t>排序，</a:t>
            </a:r>
            <a:r>
              <a:rPr lang="zh-CN" altLang="en-US" dirty="0">
                <a:solidFill>
                  <a:srgbClr val="FF0000"/>
                </a:solidFill>
                <a:latin typeface="verdana" panose="020B0604030504040204" pitchFamily="34" charset="0"/>
              </a:rPr>
              <a:t>产生新的列表，原始输入不变</a:t>
            </a:r>
            <a:endParaRPr lang="zh-CN" altLang="en-US" dirty="0"/>
          </a:p>
        </p:txBody>
      </p:sp>
      <p:pic>
        <p:nvPicPr>
          <p:cNvPr id="11" name="图片 10"/>
          <p:cNvPicPr>
            <a:picLocks noChangeAspect="1"/>
          </p:cNvPicPr>
          <p:nvPr/>
        </p:nvPicPr>
        <p:blipFill>
          <a:blip r:embed="rId4"/>
          <a:stretch>
            <a:fillRect/>
          </a:stretch>
        </p:blipFill>
        <p:spPr>
          <a:xfrm>
            <a:off x="3886200" y="3657600"/>
            <a:ext cx="4724400" cy="1253784"/>
          </a:xfrm>
          <a:prstGeom prst="rect">
            <a:avLst/>
          </a:prstGeom>
        </p:spPr>
      </p:pic>
      <p:sp>
        <p:nvSpPr>
          <p:cNvPr id="7" name="矩形 6"/>
          <p:cNvSpPr/>
          <p:nvPr/>
        </p:nvSpPr>
        <p:spPr>
          <a:xfrm>
            <a:off x="228600" y="5181600"/>
            <a:ext cx="4673074" cy="400110"/>
          </a:xfrm>
          <a:prstGeom prst="rect">
            <a:avLst/>
          </a:prstGeom>
        </p:spPr>
        <p:txBody>
          <a:bodyPr wrap="none">
            <a:spAutoFit/>
          </a:bodyPr>
          <a:lstStyle/>
          <a:p>
            <a:r>
              <a:rPr lang="zh-CN" altLang="en-US" kern="100" dirty="0" smtClean="0">
                <a:solidFill>
                  <a:srgbClr val="C00000"/>
                </a:solidFill>
                <a:latin typeface="宋体" panose="02010600030101010101" pitchFamily="2" charset="-122"/>
                <a:cs typeface="Arial" panose="020B0604020202020204" pitchFamily="34" charset="0"/>
              </a:rPr>
              <a:t>有</a:t>
            </a:r>
            <a:r>
              <a:rPr lang="en-US" altLang="zh-CN" kern="100" dirty="0">
                <a:solidFill>
                  <a:srgbClr val="C00000"/>
                </a:solidFill>
                <a:latin typeface="宋体" panose="02010600030101010101" pitchFamily="2" charset="-122"/>
                <a:cs typeface="Arial" panose="020B0604020202020204" pitchFamily="34" charset="0"/>
              </a:rPr>
              <a:t>N</a:t>
            </a:r>
            <a:r>
              <a:rPr lang="zh-CN" altLang="en-US" kern="100" dirty="0" smtClean="0">
                <a:solidFill>
                  <a:srgbClr val="C00000"/>
                </a:solidFill>
                <a:latin typeface="宋体" panose="02010600030101010101" pitchFamily="2" charset="-122"/>
                <a:cs typeface="Arial" panose="020B0604020202020204" pitchFamily="34" charset="0"/>
              </a:rPr>
              <a:t>个整数的</a:t>
            </a:r>
            <a:r>
              <a:rPr lang="en-US" altLang="zh-CN" kern="100" dirty="0" err="1" smtClean="0">
                <a:solidFill>
                  <a:srgbClr val="C00000"/>
                </a:solidFill>
                <a:latin typeface="宋体" panose="02010600030101010101" pitchFamily="2" charset="-122"/>
                <a:cs typeface="Arial" panose="020B0604020202020204" pitchFamily="34" charset="0"/>
              </a:rPr>
              <a:t>lst</a:t>
            </a:r>
            <a:r>
              <a:rPr lang="zh-CN" altLang="en-US" kern="100" dirty="0" smtClean="0">
                <a:solidFill>
                  <a:srgbClr val="C00000"/>
                </a:solidFill>
                <a:latin typeface="宋体" panose="02010600030101010101" pitchFamily="2" charset="-122"/>
                <a:cs typeface="Arial" panose="020B0604020202020204" pitchFamily="34" charset="0"/>
              </a:rPr>
              <a:t>，</a:t>
            </a:r>
            <a:r>
              <a:rPr lang="zh-CN" altLang="en-US" kern="100" dirty="0">
                <a:solidFill>
                  <a:srgbClr val="C00000"/>
                </a:solidFill>
                <a:latin typeface="宋体" panose="02010600030101010101" pitchFamily="2" charset="-122"/>
                <a:cs typeface="Arial" panose="020B0604020202020204" pitchFamily="34" charset="0"/>
              </a:rPr>
              <a:t>找出其中最小的</a:t>
            </a:r>
            <a:r>
              <a:rPr lang="en-US" altLang="zh-CN" kern="100" dirty="0">
                <a:solidFill>
                  <a:srgbClr val="C00000"/>
                </a:solidFill>
                <a:latin typeface="宋体" panose="02010600030101010101" pitchFamily="2" charset="-122"/>
                <a:cs typeface="Arial" panose="020B0604020202020204" pitchFamily="34" charset="0"/>
              </a:rPr>
              <a:t>K</a:t>
            </a:r>
            <a:r>
              <a:rPr lang="zh-CN" altLang="en-US" kern="100" dirty="0">
                <a:solidFill>
                  <a:srgbClr val="C00000"/>
                </a:solidFill>
                <a:latin typeface="宋体" panose="02010600030101010101" pitchFamily="2" charset="-122"/>
                <a:cs typeface="Arial" panose="020B0604020202020204" pitchFamily="34" charset="0"/>
              </a:rPr>
              <a:t>个数</a:t>
            </a:r>
            <a:endParaRPr lang="zh-CN" altLang="en-US" dirty="0"/>
          </a:p>
        </p:txBody>
      </p:sp>
      <p:sp>
        <p:nvSpPr>
          <p:cNvPr id="8" name="矩形 7"/>
          <p:cNvSpPr/>
          <p:nvPr/>
        </p:nvSpPr>
        <p:spPr>
          <a:xfrm>
            <a:off x="533400" y="5638800"/>
            <a:ext cx="3657600" cy="461665"/>
          </a:xfrm>
          <a:prstGeom prst="rect">
            <a:avLst/>
          </a:prstGeom>
        </p:spPr>
        <p:txBody>
          <a:bodyPr wrap="square">
            <a:spAutoFit/>
          </a:bodyPr>
          <a:lstStyle/>
          <a:p>
            <a:r>
              <a:rPr lang="en-US" altLang="zh-CN" sz="2400" dirty="0" smtClean="0">
                <a:latin typeface="-apple-system"/>
              </a:rPr>
              <a:t>sorted(</a:t>
            </a:r>
            <a:r>
              <a:rPr lang="en-US" altLang="zh-CN" sz="2400" dirty="0" err="1" smtClean="0">
                <a:latin typeface="-apple-system"/>
              </a:rPr>
              <a:t>lst</a:t>
            </a:r>
            <a:r>
              <a:rPr lang="en-US" altLang="zh-CN" sz="2400" dirty="0" smtClean="0">
                <a:latin typeface="-apple-system"/>
              </a:rPr>
              <a:t>)[-</a:t>
            </a:r>
            <a:r>
              <a:rPr lang="en-US" altLang="zh-CN" sz="2400" dirty="0">
                <a:latin typeface="-apple-system"/>
              </a:rPr>
              <a:t>K:]</a:t>
            </a:r>
            <a:endParaRPr lang="zh-CN" altLang="en-US" sz="2400" dirty="0"/>
          </a:p>
        </p:txBody>
      </p:sp>
      <p:sp>
        <p:nvSpPr>
          <p:cNvPr id="9" name="矩形 8"/>
          <p:cNvSpPr/>
          <p:nvPr/>
        </p:nvSpPr>
        <p:spPr>
          <a:xfrm>
            <a:off x="6019800" y="5943600"/>
            <a:ext cx="2263120" cy="400110"/>
          </a:xfrm>
          <a:prstGeom prst="rect">
            <a:avLst/>
          </a:prstGeom>
        </p:spPr>
        <p:txBody>
          <a:bodyPr wrap="none">
            <a:spAutoFit/>
          </a:bodyPr>
          <a:lstStyle/>
          <a:p>
            <a:r>
              <a:rPr lang="zh-CN" altLang="en-US" dirty="0">
                <a:solidFill>
                  <a:srgbClr val="C00000"/>
                </a:solidFill>
              </a:rPr>
              <a:t>homework_1.py</a:t>
            </a:r>
          </a:p>
        </p:txBody>
      </p:sp>
    </p:spTree>
    <p:extLst>
      <p:ext uri="{BB962C8B-B14F-4D97-AF65-F5344CB8AC3E}">
        <p14:creationId xmlns:p14="http://schemas.microsoft.com/office/powerpoint/2010/main" val="3682671601"/>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实例属性初始化和引用示例</a:t>
            </a:r>
            <a:endParaRPr lang="zh-CN" altLang="en-US" dirty="0"/>
          </a:p>
        </p:txBody>
      </p:sp>
      <p:sp>
        <p:nvSpPr>
          <p:cNvPr id="3" name="内容占位符 2"/>
          <p:cNvSpPr>
            <a:spLocks noGrp="1"/>
          </p:cNvSpPr>
          <p:nvPr>
            <p:ph idx="1"/>
          </p:nvPr>
        </p:nvSpPr>
        <p:spPr>
          <a:xfrm>
            <a:off x="76200" y="1066800"/>
            <a:ext cx="8915400" cy="3810000"/>
          </a:xfrm>
        </p:spPr>
        <p:txBody>
          <a:bodyPr/>
          <a:lstStyle/>
          <a:p>
            <a:pPr marL="0" indent="0">
              <a:spcBef>
                <a:spcPts val="500"/>
              </a:spcBef>
              <a:buClr>
                <a:srgbClr val="800080"/>
              </a:buClr>
              <a:buSzPct val="55000"/>
              <a:buNone/>
            </a:pPr>
            <a:r>
              <a:rPr lang="en-US" altLang="zh-CN" dirty="0">
                <a:solidFill>
                  <a:srgbClr val="3333FF"/>
                </a:solidFill>
              </a:rPr>
              <a:t>class </a:t>
            </a:r>
            <a:r>
              <a:rPr lang="en-US" altLang="zh-CN" dirty="0" smtClean="0">
                <a:solidFill>
                  <a:srgbClr val="3333FF"/>
                </a:solidFill>
              </a:rPr>
              <a:t>Person2:</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dirty="0" err="1" smtClean="0">
                <a:solidFill>
                  <a:srgbClr val="3333FF"/>
                </a:solidFill>
              </a:rPr>
              <a:t>def</a:t>
            </a:r>
            <a:r>
              <a:rPr lang="en-US" altLang="zh-CN" dirty="0" smtClean="0">
                <a:solidFill>
                  <a:srgbClr val="3333FF"/>
                </a:solidFill>
              </a:rPr>
              <a:t> __</a:t>
            </a:r>
            <a:r>
              <a:rPr lang="en-US" altLang="zh-CN" dirty="0" err="1" smtClean="0">
                <a:solidFill>
                  <a:srgbClr val="3333FF"/>
                </a:solidFill>
              </a:rPr>
              <a:t>init</a:t>
            </a:r>
            <a:r>
              <a:rPr lang="en-US" altLang="zh-CN" dirty="0" smtClean="0">
                <a:solidFill>
                  <a:srgbClr val="3333FF"/>
                </a:solidFill>
              </a:rPr>
              <a:t>__(self, name, age):   </a:t>
            </a:r>
            <a:r>
              <a:rPr lang="en-US" altLang="zh-CN" dirty="0" smtClean="0"/>
              <a:t>#</a:t>
            </a:r>
            <a:r>
              <a:rPr lang="zh-CN" altLang="en-US" dirty="0" smtClean="0"/>
              <a:t>初始化</a:t>
            </a:r>
            <a:r>
              <a:rPr lang="en-US" altLang="zh-CN" dirty="0" smtClean="0"/>
              <a:t>__</a:t>
            </a:r>
            <a:r>
              <a:rPr lang="en-US" altLang="zh-CN" dirty="0" err="1" smtClean="0"/>
              <a:t>init</a:t>
            </a:r>
            <a:r>
              <a:rPr lang="en-US" altLang="zh-CN" dirty="0" smtClean="0"/>
              <a:t>__</a:t>
            </a:r>
            <a:r>
              <a:rPr lang="zh-CN" altLang="en-US" dirty="0" smtClean="0"/>
              <a:t>方法</a:t>
            </a:r>
            <a:endParaRPr lang="en-US" altLang="zh-CN" dirty="0" smtClean="0"/>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       </a:t>
            </a:r>
            <a:r>
              <a:rPr lang="en-US" altLang="zh-CN" b="1" dirty="0" smtClean="0">
                <a:solidFill>
                  <a:srgbClr val="FF0000"/>
                </a:solidFill>
              </a:rPr>
              <a:t>self.name</a:t>
            </a:r>
            <a:r>
              <a:rPr lang="en-US" altLang="zh-CN" dirty="0" smtClean="0">
                <a:solidFill>
                  <a:srgbClr val="3333FF"/>
                </a:solidFill>
              </a:rPr>
              <a:t> = name              </a:t>
            </a:r>
            <a:r>
              <a:rPr lang="en-US" altLang="zh-CN" dirty="0" smtClean="0"/>
              <a:t>#</a:t>
            </a:r>
            <a:r>
              <a:rPr lang="zh-CN" altLang="en-US" dirty="0"/>
              <a:t>定义和初始化属性</a:t>
            </a:r>
            <a:r>
              <a:rPr lang="en-US" altLang="zh-CN" dirty="0"/>
              <a:t>name</a:t>
            </a:r>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       </a:t>
            </a:r>
            <a:r>
              <a:rPr lang="en-US" altLang="zh-CN" b="1" dirty="0" err="1" smtClean="0">
                <a:solidFill>
                  <a:srgbClr val="FF0000"/>
                </a:solidFill>
              </a:rPr>
              <a:t>self.age</a:t>
            </a:r>
            <a:r>
              <a:rPr lang="en-US" altLang="zh-CN" dirty="0" smtClean="0">
                <a:solidFill>
                  <a:srgbClr val="3333FF"/>
                </a:solidFill>
              </a:rPr>
              <a:t> = age                    </a:t>
            </a:r>
            <a:r>
              <a:rPr lang="en-US" altLang="zh-CN" dirty="0"/>
              <a:t>#</a:t>
            </a:r>
            <a:r>
              <a:rPr lang="zh-CN" altLang="en-US" dirty="0"/>
              <a:t>定义和初始化属性</a:t>
            </a:r>
            <a:r>
              <a:rPr lang="en-US" altLang="zh-CN" dirty="0"/>
              <a:t>age </a:t>
            </a: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a:t>
            </a:r>
            <a:r>
              <a:rPr lang="en-US" altLang="zh-CN" dirty="0" err="1" smtClean="0">
                <a:solidFill>
                  <a:srgbClr val="3333FF"/>
                </a:solidFill>
              </a:rPr>
              <a:t>say_hi</a:t>
            </a:r>
            <a:r>
              <a:rPr lang="en-US" altLang="zh-CN" dirty="0" smtClean="0">
                <a:solidFill>
                  <a:srgbClr val="3333FF"/>
                </a:solidFill>
              </a:rPr>
              <a:t>(self): </a:t>
            </a:r>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       print(“Hello, my name is”, </a:t>
            </a:r>
            <a:r>
              <a:rPr lang="en-US" altLang="zh-CN" b="1" dirty="0" smtClean="0">
                <a:solidFill>
                  <a:srgbClr val="FF0000"/>
                </a:solidFill>
              </a:rPr>
              <a:t>self.name</a:t>
            </a:r>
            <a:r>
              <a:rPr lang="en-US" altLang="zh-CN" dirty="0" smtClean="0">
                <a:solidFill>
                  <a:srgbClr val="3333FF"/>
                </a:solidFill>
              </a:rPr>
              <a:t>)    </a:t>
            </a:r>
            <a:r>
              <a:rPr lang="en-US" altLang="zh-CN" dirty="0"/>
              <a:t>#</a:t>
            </a:r>
            <a:r>
              <a:rPr lang="zh-CN" altLang="en-US" dirty="0" smtClean="0"/>
              <a:t>通过</a:t>
            </a:r>
            <a:r>
              <a:rPr lang="en-US" altLang="zh-CN" dirty="0"/>
              <a:t>self.name</a:t>
            </a:r>
            <a:r>
              <a:rPr lang="zh-CN" altLang="en-US" dirty="0"/>
              <a:t>访问</a:t>
            </a:r>
            <a:endParaRPr lang="en-US" altLang="zh-CN" dirty="0"/>
          </a:p>
          <a:p>
            <a:pPr marL="0" indent="0">
              <a:spcBef>
                <a:spcPts val="500"/>
              </a:spcBef>
              <a:buClr>
                <a:srgbClr val="800080"/>
              </a:buClr>
              <a:buSzPct val="55000"/>
              <a:buNone/>
            </a:pPr>
            <a:endParaRPr lang="en-US" altLang="zh-CN" dirty="0">
              <a:solidFill>
                <a:srgbClr val="3333FF"/>
              </a:solidFill>
            </a:endParaRPr>
          </a:p>
          <a:p>
            <a:pPr marL="0" indent="0">
              <a:spcBef>
                <a:spcPts val="500"/>
              </a:spcBef>
              <a:buClr>
                <a:srgbClr val="800080"/>
              </a:buClr>
              <a:buSzPct val="55000"/>
              <a:buNone/>
            </a:pPr>
            <a:r>
              <a:rPr lang="en-US" altLang="zh-CN" dirty="0">
                <a:solidFill>
                  <a:schemeClr val="tx2">
                    <a:lumMod val="60000"/>
                    <a:lumOff val="40000"/>
                  </a:schemeClr>
                </a:solidFill>
              </a:rPr>
              <a:t>p</a:t>
            </a:r>
            <a:r>
              <a:rPr lang="en-US" altLang="zh-CN" dirty="0" smtClean="0">
                <a:solidFill>
                  <a:schemeClr val="tx2">
                    <a:lumMod val="60000"/>
                    <a:lumOff val="40000"/>
                  </a:schemeClr>
                </a:solidFill>
              </a:rPr>
              <a:t>1=</a:t>
            </a:r>
            <a:r>
              <a:rPr lang="en-US" altLang="zh-CN" dirty="0">
                <a:solidFill>
                  <a:schemeClr val="tx2">
                    <a:lumMod val="60000"/>
                    <a:lumOff val="40000"/>
                  </a:schemeClr>
                </a:solidFill>
              </a:rPr>
              <a:t> </a:t>
            </a:r>
            <a:r>
              <a:rPr lang="en-US" altLang="zh-CN" dirty="0" smtClean="0">
                <a:solidFill>
                  <a:schemeClr val="tx2">
                    <a:lumMod val="60000"/>
                    <a:lumOff val="40000"/>
                  </a:schemeClr>
                </a:solidFill>
              </a:rPr>
              <a:t>Person2(“</a:t>
            </a:r>
            <a:r>
              <a:rPr lang="en-US" altLang="zh-CN" dirty="0">
                <a:solidFill>
                  <a:schemeClr val="tx2">
                    <a:lumMod val="60000"/>
                    <a:lumOff val="40000"/>
                  </a:schemeClr>
                </a:solidFill>
              </a:rPr>
              <a:t>Jack</a:t>
            </a:r>
            <a:r>
              <a:rPr lang="en-US" altLang="zh-CN" dirty="0" smtClean="0">
                <a:solidFill>
                  <a:schemeClr val="tx2">
                    <a:lumMod val="60000"/>
                    <a:lumOff val="40000"/>
                  </a:schemeClr>
                </a:solidFill>
              </a:rPr>
              <a:t>”, 25)  #</a:t>
            </a:r>
            <a:r>
              <a:rPr lang="zh-CN" altLang="en-US" dirty="0" smtClean="0">
                <a:solidFill>
                  <a:schemeClr val="tx2">
                    <a:lumMod val="60000"/>
                    <a:lumOff val="40000"/>
                  </a:schemeClr>
                </a:solidFill>
              </a:rPr>
              <a:t>将类</a:t>
            </a:r>
            <a:r>
              <a:rPr lang="en-US" altLang="zh-CN" dirty="0" smtClean="0">
                <a:solidFill>
                  <a:schemeClr val="tx2">
                    <a:lumMod val="60000"/>
                    <a:lumOff val="40000"/>
                  </a:schemeClr>
                </a:solidFill>
              </a:rPr>
              <a:t>Person2</a:t>
            </a:r>
            <a:r>
              <a:rPr lang="zh-CN" altLang="en-US" dirty="0" smtClean="0">
                <a:solidFill>
                  <a:schemeClr val="tx2">
                    <a:lumMod val="60000"/>
                    <a:lumOff val="40000"/>
                  </a:schemeClr>
                </a:solidFill>
              </a:rPr>
              <a:t>实例化</a:t>
            </a:r>
            <a:endParaRPr lang="en-US" altLang="zh-CN" dirty="0" smtClean="0">
              <a:solidFill>
                <a:schemeClr val="tx2">
                  <a:lumMod val="60000"/>
                  <a:lumOff val="40000"/>
                </a:schemeClr>
              </a:solidFill>
            </a:endParaRPr>
          </a:p>
          <a:p>
            <a:pPr marL="0" indent="0">
              <a:spcBef>
                <a:spcPts val="500"/>
              </a:spcBef>
              <a:buClr>
                <a:srgbClr val="800080"/>
              </a:buClr>
              <a:buSzPct val="55000"/>
              <a:buNone/>
            </a:pPr>
            <a:r>
              <a:rPr lang="en-US" altLang="zh-CN" dirty="0">
                <a:solidFill>
                  <a:srgbClr val="3333FF"/>
                </a:solidFill>
              </a:rPr>
              <a:t>p</a:t>
            </a:r>
            <a:r>
              <a:rPr lang="en-US" altLang="zh-CN" dirty="0" smtClean="0">
                <a:solidFill>
                  <a:srgbClr val="3333FF"/>
                </a:solidFill>
              </a:rPr>
              <a:t>1.say_hi() </a:t>
            </a:r>
          </a:p>
          <a:p>
            <a:pPr marL="0" indent="0">
              <a:spcBef>
                <a:spcPts val="500"/>
              </a:spcBef>
              <a:buClr>
                <a:srgbClr val="800080"/>
              </a:buClr>
              <a:buSzPct val="55000"/>
              <a:buNone/>
            </a:pPr>
            <a:r>
              <a:rPr lang="en-US" altLang="zh-CN" dirty="0" smtClean="0">
                <a:solidFill>
                  <a:srgbClr val="3333FF"/>
                </a:solidFill>
              </a:rPr>
              <a:t>print(</a:t>
            </a:r>
            <a:r>
              <a:rPr lang="en-US" altLang="zh-CN" b="1" dirty="0" smtClean="0">
                <a:solidFill>
                  <a:srgbClr val="FF0000"/>
                </a:solidFill>
              </a:rPr>
              <a:t>p1.age</a:t>
            </a:r>
            <a:r>
              <a:rPr lang="en-US" altLang="zh-CN" dirty="0" smtClean="0">
                <a:solidFill>
                  <a:srgbClr val="3333FF"/>
                </a:solidFill>
              </a:rPr>
              <a:t>)          </a:t>
            </a:r>
            <a:r>
              <a:rPr lang="en-US" altLang="zh-CN" dirty="0" smtClean="0"/>
              <a:t>#</a:t>
            </a:r>
            <a:r>
              <a:rPr lang="zh-CN" altLang="en-US" dirty="0"/>
              <a:t>通</a:t>
            </a:r>
            <a:r>
              <a:rPr lang="en-US" altLang="zh-CN" dirty="0"/>
              <a:t>p1.age</a:t>
            </a:r>
            <a:r>
              <a:rPr lang="zh-CN" altLang="en-US" dirty="0"/>
              <a:t>访问属性</a:t>
            </a:r>
            <a:r>
              <a:rPr lang="en-US" altLang="zh-CN" dirty="0" smtClean="0"/>
              <a:t>age</a:t>
            </a:r>
          </a:p>
        </p:txBody>
      </p:sp>
      <p:sp>
        <p:nvSpPr>
          <p:cNvPr id="5" name="Rectangle 25"/>
          <p:cNvSpPr>
            <a:spLocks noChangeArrowheads="1"/>
          </p:cNvSpPr>
          <p:nvPr/>
        </p:nvSpPr>
        <p:spPr bwMode="auto">
          <a:xfrm>
            <a:off x="609600" y="5181600"/>
            <a:ext cx="2133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rPr>
              <a:t>运行结果：</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257800"/>
            <a:ext cx="407061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838200" y="6096000"/>
            <a:ext cx="5404043" cy="430887"/>
          </a:xfrm>
          <a:prstGeom prst="rect">
            <a:avLst/>
          </a:prstGeom>
        </p:spPr>
        <p:txBody>
          <a:bodyPr wrap="none">
            <a:spAutoFit/>
          </a:bodyPr>
          <a:lstStyle/>
          <a:p>
            <a:pPr marL="0" lvl="1" indent="0" eaLnBrk="1" hangingPunct="1">
              <a:spcBef>
                <a:spcPts val="0"/>
              </a:spcBef>
              <a:spcAft>
                <a:spcPts val="0"/>
              </a:spcAft>
              <a:buClr>
                <a:srgbClr val="808080"/>
              </a:buClr>
              <a:buSzPct val="60000"/>
              <a:buNone/>
              <a:defRPr/>
            </a:pPr>
            <a:r>
              <a:rPr lang="zh-CN" altLang="en-US" sz="2200" dirty="0" smtClean="0">
                <a:solidFill>
                  <a:schemeClr val="tx2">
                    <a:lumMod val="60000"/>
                    <a:lumOff val="40000"/>
                  </a:schemeClr>
                </a:solidFill>
                <a:latin typeface="宋体" panose="02010600030101010101" pitchFamily="2" charset="-122"/>
              </a:rPr>
              <a:t>在内存中创建了一个对象，类型是</a:t>
            </a:r>
            <a:r>
              <a:rPr lang="en-US" altLang="zh-CN" sz="2200" dirty="0" smtClean="0">
                <a:solidFill>
                  <a:schemeClr val="tx2">
                    <a:lumMod val="60000"/>
                    <a:lumOff val="40000"/>
                  </a:schemeClr>
                </a:solidFill>
                <a:latin typeface="宋体" panose="02010600030101010101" pitchFamily="2" charset="-122"/>
              </a:rPr>
              <a:t>Person2</a:t>
            </a:r>
            <a:endParaRPr lang="en-US" altLang="zh-CN" sz="2200" dirty="0">
              <a:solidFill>
                <a:schemeClr val="tx2">
                  <a:lumMod val="60000"/>
                  <a:lumOff val="40000"/>
                </a:schemeClr>
              </a:solidFill>
              <a:latin typeface="宋体" panose="02010600030101010101" pitchFamily="2" charset="-122"/>
            </a:endParaRPr>
          </a:p>
        </p:txBody>
      </p:sp>
      <p:sp>
        <p:nvSpPr>
          <p:cNvPr id="4" name="矩形 3"/>
          <p:cNvSpPr/>
          <p:nvPr/>
        </p:nvSpPr>
        <p:spPr>
          <a:xfrm>
            <a:off x="7062649" y="6096000"/>
            <a:ext cx="1689245" cy="400110"/>
          </a:xfrm>
          <a:prstGeom prst="rect">
            <a:avLst/>
          </a:prstGeom>
        </p:spPr>
        <p:txBody>
          <a:bodyPr wrap="none">
            <a:spAutoFit/>
          </a:bodyPr>
          <a:lstStyle/>
          <a:p>
            <a:r>
              <a:rPr lang="en-US" altLang="zh-CN" dirty="0" smtClean="0">
                <a:solidFill>
                  <a:srgbClr val="C00000"/>
                </a:solidFill>
              </a:rPr>
              <a:t>chap9_1.py</a:t>
            </a:r>
            <a:endParaRPr lang="zh-CN" altLang="en-US" dirty="0">
              <a:solidFill>
                <a:srgbClr val="C00000"/>
              </a:solidFill>
            </a:endParaRPr>
          </a:p>
        </p:txBody>
      </p:sp>
    </p:spTree>
    <p:extLst>
      <p:ext uri="{BB962C8B-B14F-4D97-AF65-F5344CB8AC3E}">
        <p14:creationId xmlns:p14="http://schemas.microsoft.com/office/powerpoint/2010/main" val="125131287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类属性</a:t>
            </a:r>
            <a:endParaRPr lang="zh-CN" altLang="en-US" dirty="0"/>
          </a:p>
        </p:txBody>
      </p:sp>
      <p:sp>
        <p:nvSpPr>
          <p:cNvPr id="3" name="内容占位符 2"/>
          <p:cNvSpPr>
            <a:spLocks noGrp="1"/>
          </p:cNvSpPr>
          <p:nvPr>
            <p:ph idx="1"/>
          </p:nvPr>
        </p:nvSpPr>
        <p:spPr>
          <a:xfrm>
            <a:off x="76200" y="1066800"/>
            <a:ext cx="8991600" cy="3200400"/>
          </a:xfrm>
        </p:spPr>
        <p:txBody>
          <a:bodyPr/>
          <a:lstStyle/>
          <a:p>
            <a:pPr eaLnBrk="1" hangingPunct="1">
              <a:spcBef>
                <a:spcPts val="600"/>
              </a:spcBef>
              <a:spcAft>
                <a:spcPts val="600"/>
              </a:spcAft>
              <a:defRPr/>
            </a:pPr>
            <a:r>
              <a:rPr lang="zh-CN" altLang="en-US" sz="2400" dirty="0" smtClean="0">
                <a:latin typeface="宋体" panose="02010600030101010101" pitchFamily="2" charset="-122"/>
                <a:ea typeface="宋体" panose="02010600030101010101" pitchFamily="2" charset="-122"/>
              </a:rPr>
              <a:t>类属性：属于类本身的变量，所有实例共享，也称类变量、静态属性。属于整个类，非特定实例，所有实例共享</a:t>
            </a:r>
            <a:endParaRPr lang="en-US" altLang="zh-CN" sz="2400" dirty="0">
              <a:latin typeface="宋体" panose="02010600030101010101" pitchFamily="2" charset="-122"/>
              <a:ea typeface="宋体" panose="02010600030101010101" pitchFamily="2" charset="-122"/>
            </a:endParaRPr>
          </a:p>
          <a:p>
            <a:pPr lvl="1" eaLnBrk="1" hangingPunct="1">
              <a:spcBef>
                <a:spcPts val="600"/>
              </a:spcBef>
              <a:spcAft>
                <a:spcPts val="600"/>
              </a:spcAft>
              <a:defRPr/>
            </a:pPr>
            <a:r>
              <a:rPr lang="zh-CN" altLang="en-US" sz="2200" dirty="0" smtClean="0">
                <a:latin typeface="宋体" panose="02010600030101010101" pitchFamily="2" charset="-122"/>
                <a:ea typeface="宋体" panose="02010600030101010101" pitchFamily="2" charset="-122"/>
              </a:rPr>
              <a:t>初始化一般类体中进行：</a:t>
            </a:r>
            <a:endParaRPr lang="en-US" altLang="zh-CN" sz="2200" dirty="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格式</a:t>
            </a:r>
            <a:r>
              <a:rPr lang="zh-CN" altLang="en-US" sz="2200" dirty="0" smtClean="0">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类</a:t>
            </a:r>
            <a:r>
              <a:rPr lang="zh-CN" altLang="en-US" sz="2200" dirty="0" smtClean="0">
                <a:solidFill>
                  <a:srgbClr val="0000FF"/>
                </a:solidFill>
                <a:latin typeface="宋体" panose="02010600030101010101" pitchFamily="2" charset="-122"/>
                <a:ea typeface="宋体" panose="02010600030101010101" pitchFamily="2" charset="-122"/>
              </a:rPr>
              <a:t>变量</a:t>
            </a:r>
            <a:r>
              <a:rPr lang="zh-CN" altLang="en-US" sz="2200" dirty="0">
                <a:solidFill>
                  <a:srgbClr val="0000FF"/>
                </a:solidFill>
                <a:latin typeface="宋体" panose="02010600030101010101" pitchFamily="2" charset="-122"/>
                <a:ea typeface="宋体" panose="02010600030101010101" pitchFamily="2" charset="-122"/>
              </a:rPr>
              <a:t>名 </a:t>
            </a: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初始值</a:t>
            </a:r>
            <a:endParaRPr lang="en-US" altLang="zh-CN" sz="2200" dirty="0">
              <a:solidFill>
                <a:srgbClr val="0000FF"/>
              </a:solidFill>
              <a:latin typeface="宋体" panose="02010600030101010101" pitchFamily="2" charset="-122"/>
              <a:ea typeface="宋体" panose="02010600030101010101" pitchFamily="2" charset="-122"/>
            </a:endParaRPr>
          </a:p>
          <a:p>
            <a:pPr lvl="1" eaLnBrk="1" hangingPunct="1">
              <a:spcBef>
                <a:spcPts val="600"/>
              </a:spcBef>
              <a:spcAft>
                <a:spcPts val="600"/>
              </a:spcAft>
              <a:defRPr/>
            </a:pPr>
            <a:r>
              <a:rPr lang="zh-CN" altLang="en-US" sz="2200" dirty="0">
                <a:latin typeface="宋体" panose="02010600030101010101" pitchFamily="2" charset="-122"/>
                <a:ea typeface="宋体" panose="02010600030101010101" pitchFamily="2" charset="-122"/>
              </a:rPr>
              <a:t>在类的其他</a:t>
            </a:r>
            <a:r>
              <a:rPr lang="zh-CN" altLang="en-US" sz="2200" dirty="0" smtClean="0">
                <a:latin typeface="宋体" panose="02010600030101010101" pitchFamily="2" charset="-122"/>
                <a:ea typeface="宋体" panose="02010600030101010101" pitchFamily="2" charset="-122"/>
              </a:rPr>
              <a:t>方法或外部代码中</a:t>
            </a:r>
            <a:r>
              <a:rPr lang="zh-CN" altLang="en-US" sz="2200" dirty="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通过类名访问：</a:t>
            </a:r>
            <a:endParaRPr lang="en-US" altLang="zh-CN" sz="2200" dirty="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zh-CN" altLang="en-US" sz="2200" dirty="0">
                <a:latin typeface="宋体" panose="02010600030101010101" pitchFamily="2" charset="-122"/>
                <a:ea typeface="宋体" panose="02010600030101010101" pitchFamily="2" charset="-122"/>
              </a:rPr>
              <a:t>     格式</a:t>
            </a:r>
            <a:r>
              <a:rPr lang="zh-CN" altLang="en-US" sz="2200" dirty="0" smtClean="0">
                <a:latin typeface="宋体" panose="02010600030101010101" pitchFamily="2" charset="-122"/>
                <a:ea typeface="宋体" panose="02010600030101010101" pitchFamily="2" charset="-122"/>
              </a:rPr>
              <a:t>：</a:t>
            </a:r>
            <a:r>
              <a:rPr lang="zh-CN" altLang="en-US" sz="2200" dirty="0" smtClean="0">
                <a:solidFill>
                  <a:srgbClr val="0000FF"/>
                </a:solidFill>
                <a:latin typeface="宋体" panose="02010600030101010101" pitchFamily="2" charset="-122"/>
                <a:ea typeface="宋体" panose="02010600030101010101" pitchFamily="2" charset="-122"/>
              </a:rPr>
              <a:t>类名</a:t>
            </a:r>
            <a:r>
              <a:rPr lang="en-US" altLang="zh-CN" sz="2200" dirty="0" smtClean="0">
                <a:solidFill>
                  <a:srgbClr val="0000FF"/>
                </a:solidFill>
                <a:latin typeface="宋体" panose="02010600030101010101" pitchFamily="2" charset="-122"/>
                <a:ea typeface="宋体" panose="02010600030101010101" pitchFamily="2" charset="-122"/>
              </a:rPr>
              <a:t>.</a:t>
            </a:r>
            <a:r>
              <a:rPr lang="zh-CN" altLang="en-US" sz="2200" dirty="0">
                <a:solidFill>
                  <a:srgbClr val="0000FF"/>
                </a:solidFill>
                <a:latin typeface="宋体" panose="02010600030101010101" pitchFamily="2" charset="-122"/>
                <a:ea typeface="宋体" panose="02010600030101010101" pitchFamily="2" charset="-122"/>
              </a:rPr>
              <a:t>实例变量名 </a:t>
            </a: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值  </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写入</a:t>
            </a:r>
            <a:endParaRPr lang="en-US" altLang="zh-CN" sz="2200" dirty="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a:latin typeface="宋体" panose="02010600030101010101" pitchFamily="2" charset="-122"/>
                <a:ea typeface="宋体" panose="02010600030101010101" pitchFamily="2" charset="-122"/>
              </a:rPr>
              <a:t>           </a:t>
            </a:r>
            <a:r>
              <a:rPr lang="zh-CN" altLang="en-US" sz="2200" dirty="0" smtClean="0">
                <a:solidFill>
                  <a:srgbClr val="0000FF"/>
                </a:solidFill>
                <a:latin typeface="宋体" panose="02010600030101010101" pitchFamily="2" charset="-122"/>
                <a:ea typeface="宋体" panose="02010600030101010101" pitchFamily="2" charset="-122"/>
              </a:rPr>
              <a:t>类名</a:t>
            </a:r>
            <a:r>
              <a:rPr lang="en-US" altLang="zh-CN" sz="2200" dirty="0" smtClean="0">
                <a:solidFill>
                  <a:srgbClr val="0000FF"/>
                </a:solidFill>
                <a:latin typeface="宋体" panose="02010600030101010101" pitchFamily="2" charset="-122"/>
                <a:ea typeface="宋体" panose="02010600030101010101" pitchFamily="2" charset="-122"/>
              </a:rPr>
              <a:t>.</a:t>
            </a:r>
            <a:r>
              <a:rPr lang="zh-CN" altLang="en-US" sz="2200" dirty="0">
                <a:solidFill>
                  <a:srgbClr val="0000FF"/>
                </a:solidFill>
                <a:latin typeface="宋体" panose="02010600030101010101" pitchFamily="2" charset="-122"/>
                <a:ea typeface="宋体" panose="02010600030101010101" pitchFamily="2" charset="-122"/>
              </a:rPr>
              <a:t>实例变量名       </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读取</a:t>
            </a:r>
            <a:endParaRPr lang="en-US" altLang="zh-CN" sz="22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733019032"/>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类属性示例</a:t>
            </a:r>
            <a:endParaRPr lang="zh-CN" altLang="en-US" dirty="0"/>
          </a:p>
        </p:txBody>
      </p:sp>
      <p:sp>
        <p:nvSpPr>
          <p:cNvPr id="3" name="内容占位符 2"/>
          <p:cNvSpPr>
            <a:spLocks noGrp="1"/>
          </p:cNvSpPr>
          <p:nvPr>
            <p:ph idx="1"/>
          </p:nvPr>
        </p:nvSpPr>
        <p:spPr>
          <a:xfrm>
            <a:off x="0" y="1066800"/>
            <a:ext cx="8855075" cy="4495800"/>
          </a:xfrm>
        </p:spPr>
        <p:txBody>
          <a:bodyPr/>
          <a:lstStyle/>
          <a:p>
            <a:pPr marL="0" indent="0">
              <a:spcBef>
                <a:spcPts val="500"/>
              </a:spcBef>
              <a:buClr>
                <a:srgbClr val="800080"/>
              </a:buClr>
              <a:buSzPct val="55000"/>
              <a:buNone/>
            </a:pPr>
            <a:r>
              <a:rPr lang="en-US" altLang="zh-CN" sz="1800" dirty="0">
                <a:solidFill>
                  <a:srgbClr val="3333FF"/>
                </a:solidFill>
              </a:rPr>
              <a:t>class </a:t>
            </a:r>
            <a:r>
              <a:rPr lang="en-US" altLang="zh-CN" sz="1800" dirty="0" smtClean="0">
                <a:solidFill>
                  <a:srgbClr val="3333FF"/>
                </a:solidFill>
              </a:rPr>
              <a:t>Person3:</a:t>
            </a: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b="1" dirty="0" smtClean="0">
                <a:solidFill>
                  <a:srgbClr val="FF0000"/>
                </a:solidFill>
              </a:rPr>
              <a:t>count</a:t>
            </a:r>
            <a:r>
              <a:rPr lang="en-US" altLang="zh-CN" sz="1800" dirty="0" smtClean="0">
                <a:solidFill>
                  <a:srgbClr val="3333FF"/>
                </a:solidFill>
              </a:rPr>
              <a:t> = 0 </a:t>
            </a: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dirty="0" err="1" smtClean="0">
                <a:solidFill>
                  <a:srgbClr val="3333FF"/>
                </a:solidFill>
              </a:rPr>
              <a:t>def</a:t>
            </a:r>
            <a:r>
              <a:rPr lang="en-US" altLang="zh-CN" sz="1800" dirty="0" smtClean="0">
                <a:solidFill>
                  <a:srgbClr val="3333FF"/>
                </a:solidFill>
              </a:rPr>
              <a:t> </a:t>
            </a:r>
            <a:r>
              <a:rPr lang="en-US" altLang="zh-CN" sz="1800" dirty="0">
                <a:solidFill>
                  <a:srgbClr val="3333FF"/>
                </a:solidFill>
              </a:rPr>
              <a:t>__</a:t>
            </a:r>
            <a:r>
              <a:rPr lang="en-US" altLang="zh-CN" sz="1800" dirty="0" err="1">
                <a:solidFill>
                  <a:srgbClr val="3333FF"/>
                </a:solidFill>
              </a:rPr>
              <a:t>init</a:t>
            </a:r>
            <a:r>
              <a:rPr lang="en-US" altLang="zh-CN" sz="1800" dirty="0">
                <a:solidFill>
                  <a:srgbClr val="3333FF"/>
                </a:solidFill>
              </a:rPr>
              <a:t>__(self, name, age): </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self.name </a:t>
            </a:r>
            <a:r>
              <a:rPr lang="en-US" altLang="zh-CN" sz="1800" dirty="0">
                <a:solidFill>
                  <a:srgbClr val="3333FF"/>
                </a:solidFill>
              </a:rPr>
              <a:t>= name            </a:t>
            </a:r>
            <a:endParaRPr lang="en-US" altLang="zh-CN" sz="1800" dirty="0"/>
          </a:p>
          <a:p>
            <a:pPr marL="0" indent="0">
              <a:spcBef>
                <a:spcPts val="500"/>
              </a:spcBef>
              <a:buClr>
                <a:srgbClr val="800080"/>
              </a:buClr>
              <a:buSzPct val="55000"/>
              <a:buNone/>
            </a:pPr>
            <a:r>
              <a:rPr lang="en-US" altLang="zh-CN" sz="1800" dirty="0">
                <a:solidFill>
                  <a:srgbClr val="3333FF"/>
                </a:solidFill>
              </a:rPr>
              <a:t>        </a:t>
            </a:r>
            <a:r>
              <a:rPr lang="en-US" altLang="zh-CN" sz="1800" dirty="0" err="1">
                <a:solidFill>
                  <a:srgbClr val="3333FF"/>
                </a:solidFill>
              </a:rPr>
              <a:t>self.age</a:t>
            </a:r>
            <a:r>
              <a:rPr lang="en-US" altLang="zh-CN" sz="1800" dirty="0">
                <a:solidFill>
                  <a:srgbClr val="3333FF"/>
                </a:solidFill>
              </a:rPr>
              <a:t> = </a:t>
            </a:r>
            <a:r>
              <a:rPr lang="en-US" altLang="zh-CN" sz="1800" dirty="0" smtClean="0">
                <a:solidFill>
                  <a:srgbClr val="3333FF"/>
                </a:solidFill>
              </a:rPr>
              <a:t>age</a:t>
            </a: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b="1" dirty="0" smtClean="0">
                <a:solidFill>
                  <a:srgbClr val="FF0000"/>
                </a:solidFill>
              </a:rPr>
              <a:t>Person3.count</a:t>
            </a:r>
            <a:r>
              <a:rPr lang="en-US" altLang="zh-CN" sz="1800" dirty="0" smtClean="0">
                <a:solidFill>
                  <a:srgbClr val="3333FF"/>
                </a:solidFill>
              </a:rPr>
              <a:t> += 1  </a:t>
            </a: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dirty="0" err="1" smtClean="0">
                <a:solidFill>
                  <a:srgbClr val="3333FF"/>
                </a:solidFill>
              </a:rPr>
              <a:t>def</a:t>
            </a:r>
            <a:r>
              <a:rPr lang="en-US" altLang="zh-CN" sz="1800" dirty="0" smtClean="0">
                <a:solidFill>
                  <a:srgbClr val="3333FF"/>
                </a:solidFill>
              </a:rPr>
              <a:t> __del__(self):</a:t>
            </a: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b="1" dirty="0">
                <a:solidFill>
                  <a:srgbClr val="FF0000"/>
                </a:solidFill>
              </a:rPr>
              <a:t>Person3.count </a:t>
            </a:r>
            <a:r>
              <a:rPr lang="en-US" altLang="zh-CN" sz="1800" dirty="0" smtClean="0">
                <a:solidFill>
                  <a:srgbClr val="3333FF"/>
                </a:solidFill>
              </a:rPr>
              <a:t>-= 1                  </a:t>
            </a:r>
            <a:endParaRPr lang="en-US" altLang="zh-CN" sz="1800" dirty="0"/>
          </a:p>
          <a:p>
            <a:pPr marL="0" indent="0">
              <a:spcBef>
                <a:spcPts val="500"/>
              </a:spcBef>
              <a:buClr>
                <a:srgbClr val="800080"/>
              </a:buClr>
              <a:buSzPct val="55000"/>
              <a:buNone/>
            </a:pPr>
            <a:r>
              <a:rPr lang="en-US" altLang="zh-CN" sz="1800" dirty="0">
                <a:solidFill>
                  <a:srgbClr val="3333FF"/>
                </a:solidFill>
              </a:rPr>
              <a:t>    </a:t>
            </a:r>
            <a:r>
              <a:rPr lang="en-US" altLang="zh-CN" sz="1800" dirty="0" err="1">
                <a:solidFill>
                  <a:srgbClr val="3333FF"/>
                </a:solidFill>
              </a:rPr>
              <a:t>def</a:t>
            </a:r>
            <a:r>
              <a:rPr lang="en-US" altLang="zh-CN" sz="1800" dirty="0">
                <a:solidFill>
                  <a:srgbClr val="3333FF"/>
                </a:solidFill>
              </a:rPr>
              <a:t> </a:t>
            </a:r>
            <a:r>
              <a:rPr lang="en-US" altLang="zh-CN" sz="1800" dirty="0" err="1">
                <a:solidFill>
                  <a:srgbClr val="3333FF"/>
                </a:solidFill>
              </a:rPr>
              <a:t>say_hi</a:t>
            </a:r>
            <a:r>
              <a:rPr lang="en-US" altLang="zh-CN" sz="1800" dirty="0">
                <a:solidFill>
                  <a:srgbClr val="3333FF"/>
                </a:solidFill>
              </a:rPr>
              <a:t>(self):                  </a:t>
            </a:r>
            <a:endParaRPr lang="en-US" altLang="zh-CN" sz="1800" dirty="0"/>
          </a:p>
          <a:p>
            <a:pPr marL="0" indent="0">
              <a:spcBef>
                <a:spcPts val="500"/>
              </a:spcBef>
              <a:buClr>
                <a:srgbClr val="800080"/>
              </a:buClr>
              <a:buSzPct val="55000"/>
              <a:buNone/>
            </a:pPr>
            <a:r>
              <a:rPr lang="en-US" altLang="zh-CN" sz="1800" dirty="0" smtClean="0">
                <a:solidFill>
                  <a:srgbClr val="3333FF"/>
                </a:solidFill>
              </a:rPr>
              <a:t>        </a:t>
            </a:r>
            <a:r>
              <a:rPr lang="en-US" altLang="zh-CN" sz="1800" dirty="0">
                <a:solidFill>
                  <a:srgbClr val="3333FF"/>
                </a:solidFill>
              </a:rPr>
              <a:t>print</a:t>
            </a:r>
            <a:r>
              <a:rPr lang="en-US" altLang="zh-CN" sz="1800" dirty="0" smtClean="0">
                <a:solidFill>
                  <a:srgbClr val="3333FF"/>
                </a:solidFill>
              </a:rPr>
              <a:t>(“Hello, I’m ”, </a:t>
            </a:r>
            <a:r>
              <a:rPr lang="en-US" altLang="zh-CN" sz="1800" dirty="0">
                <a:solidFill>
                  <a:srgbClr val="3333FF"/>
                </a:solidFill>
              </a:rPr>
              <a:t>self.name</a:t>
            </a:r>
            <a:r>
              <a:rPr lang="en-US" altLang="zh-CN" sz="1800" dirty="0" smtClean="0">
                <a:solidFill>
                  <a:srgbClr val="3333FF"/>
                </a:solidFill>
              </a:rPr>
              <a:t>)</a:t>
            </a: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dirty="0" err="1" smtClean="0">
                <a:solidFill>
                  <a:srgbClr val="3333FF"/>
                </a:solidFill>
              </a:rPr>
              <a:t>def</a:t>
            </a:r>
            <a:r>
              <a:rPr lang="en-US" altLang="zh-CN" sz="1800" dirty="0" smtClean="0">
                <a:solidFill>
                  <a:srgbClr val="3333FF"/>
                </a:solidFill>
              </a:rPr>
              <a:t> </a:t>
            </a:r>
            <a:r>
              <a:rPr lang="en-US" altLang="zh-CN" sz="1800" dirty="0" err="1" smtClean="0">
                <a:solidFill>
                  <a:srgbClr val="3333FF"/>
                </a:solidFill>
              </a:rPr>
              <a:t>get_count</a:t>
            </a:r>
            <a:r>
              <a:rPr lang="en-US" altLang="zh-CN" sz="1800" dirty="0" smtClean="0">
                <a:solidFill>
                  <a:srgbClr val="3333FF"/>
                </a:solidFill>
              </a:rPr>
              <a:t>():</a:t>
            </a: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print(“Total</a:t>
            </a:r>
            <a:r>
              <a:rPr lang="zh-CN" altLang="en-US" sz="1800" dirty="0" smtClean="0">
                <a:solidFill>
                  <a:srgbClr val="3333FF"/>
                </a:solidFill>
              </a:rPr>
              <a:t>：</a:t>
            </a:r>
            <a:r>
              <a:rPr lang="en-US" altLang="zh-CN" sz="1800" dirty="0" smtClean="0">
                <a:solidFill>
                  <a:srgbClr val="3333FF"/>
                </a:solidFill>
              </a:rPr>
              <a:t>”, </a:t>
            </a:r>
            <a:r>
              <a:rPr lang="en-US" altLang="zh-CN" sz="1800" b="1" dirty="0">
                <a:solidFill>
                  <a:srgbClr val="FF0000"/>
                </a:solidFill>
              </a:rPr>
              <a:t>Person3.count</a:t>
            </a:r>
            <a:r>
              <a:rPr lang="en-US" altLang="zh-CN" sz="1800" dirty="0" smtClean="0">
                <a:solidFill>
                  <a:srgbClr val="3333FF"/>
                </a:solidFill>
              </a:rPr>
              <a:t>)</a:t>
            </a:r>
          </a:p>
          <a:p>
            <a:pPr marL="0" indent="0">
              <a:spcBef>
                <a:spcPts val="500"/>
              </a:spcBef>
              <a:buClr>
                <a:srgbClr val="800080"/>
              </a:buClr>
              <a:buSzPct val="55000"/>
              <a:buNone/>
            </a:pPr>
            <a:r>
              <a:rPr lang="en-US" altLang="zh-CN" sz="1800" dirty="0">
                <a:solidFill>
                  <a:srgbClr val="3333FF"/>
                </a:solidFill>
              </a:rPr>
              <a:t>print(“Count is</a:t>
            </a:r>
            <a:r>
              <a:rPr lang="zh-CN" altLang="en-US" sz="1800" dirty="0">
                <a:solidFill>
                  <a:srgbClr val="3333FF"/>
                </a:solidFill>
              </a:rPr>
              <a:t>：</a:t>
            </a:r>
            <a:r>
              <a:rPr lang="en-US" altLang="zh-CN" sz="1800" dirty="0">
                <a:solidFill>
                  <a:srgbClr val="3333FF"/>
                </a:solidFill>
              </a:rPr>
              <a:t>”, </a:t>
            </a:r>
            <a:r>
              <a:rPr lang="en-US" altLang="zh-CN" sz="1800" b="1" dirty="0">
                <a:solidFill>
                  <a:srgbClr val="FF0000"/>
                </a:solidFill>
              </a:rPr>
              <a:t>Person3.count</a:t>
            </a:r>
            <a:r>
              <a:rPr lang="en-US" altLang="zh-CN" sz="1800" dirty="0" smtClean="0">
                <a:solidFill>
                  <a:srgbClr val="3333FF"/>
                </a:solidFill>
              </a:rPr>
              <a:t>)</a:t>
            </a:r>
            <a:endParaRPr lang="en-US" altLang="zh-CN" sz="1800" dirty="0">
              <a:solidFill>
                <a:srgbClr val="3333FF"/>
              </a:solidFill>
            </a:endParaRPr>
          </a:p>
        </p:txBody>
      </p:sp>
      <p:sp>
        <p:nvSpPr>
          <p:cNvPr id="5" name="TextBox 4"/>
          <p:cNvSpPr txBox="1"/>
          <p:nvPr/>
        </p:nvSpPr>
        <p:spPr>
          <a:xfrm>
            <a:off x="4876800" y="1066800"/>
            <a:ext cx="4114800" cy="3398366"/>
          </a:xfrm>
          <a:prstGeom prst="rect">
            <a:avLst/>
          </a:prstGeom>
          <a:noFill/>
        </p:spPr>
        <p:txBody>
          <a:bodyPr wrap="square" lIns="0" rIns="0" rtlCol="0">
            <a:spAutoFit/>
          </a:bodyPr>
          <a:lstStyle/>
          <a:p>
            <a:pPr marL="0" indent="0">
              <a:spcBef>
                <a:spcPts val="500"/>
              </a:spcBef>
              <a:buClr>
                <a:srgbClr val="800080"/>
              </a:buClr>
              <a:buSzPct val="55000"/>
              <a:buNone/>
            </a:pPr>
            <a:r>
              <a:rPr lang="en-US" altLang="zh-CN" sz="1800" dirty="0" smtClean="0">
                <a:solidFill>
                  <a:srgbClr val="3333FF"/>
                </a:solidFill>
              </a:rPr>
              <a:t>p31</a:t>
            </a:r>
            <a:r>
              <a:rPr lang="en-US" altLang="zh-CN" sz="1800" dirty="0">
                <a:solidFill>
                  <a:srgbClr val="3333FF"/>
                </a:solidFill>
              </a:rPr>
              <a:t>= Person3(“</a:t>
            </a:r>
            <a:r>
              <a:rPr lang="en-US" altLang="zh-CN" sz="1800" dirty="0" smtClean="0">
                <a:solidFill>
                  <a:srgbClr val="3333FF"/>
                </a:solidFill>
              </a:rPr>
              <a:t>Jack”, </a:t>
            </a:r>
            <a:r>
              <a:rPr lang="en-US" altLang="zh-CN" sz="1800" dirty="0">
                <a:solidFill>
                  <a:srgbClr val="3333FF"/>
                </a:solidFill>
              </a:rPr>
              <a:t>25)</a:t>
            </a:r>
          </a:p>
          <a:p>
            <a:pPr marL="0" indent="0">
              <a:spcBef>
                <a:spcPts val="500"/>
              </a:spcBef>
              <a:buClr>
                <a:srgbClr val="800080"/>
              </a:buClr>
              <a:buSzPct val="55000"/>
              <a:buNone/>
            </a:pPr>
            <a:r>
              <a:rPr lang="en-US" altLang="zh-CN" sz="1800" dirty="0" smtClean="0">
                <a:solidFill>
                  <a:srgbClr val="3333FF"/>
                </a:solidFill>
              </a:rPr>
              <a:t>p31.say_hi</a:t>
            </a:r>
            <a:r>
              <a:rPr lang="en-US" altLang="zh-CN" sz="1800" dirty="0">
                <a:solidFill>
                  <a:srgbClr val="3333FF"/>
                </a:solidFill>
              </a:rPr>
              <a:t>() </a:t>
            </a:r>
          </a:p>
          <a:p>
            <a:pPr marL="0" indent="0">
              <a:spcBef>
                <a:spcPts val="500"/>
              </a:spcBef>
              <a:buClr>
                <a:srgbClr val="800080"/>
              </a:buClr>
              <a:buSzPct val="55000"/>
              <a:buNone/>
            </a:pPr>
            <a:r>
              <a:rPr lang="en-US" altLang="zh-CN" sz="1800" dirty="0">
                <a:solidFill>
                  <a:srgbClr val="3333FF"/>
                </a:solidFill>
              </a:rPr>
              <a:t>Person3.get_count</a:t>
            </a:r>
            <a:r>
              <a:rPr lang="en-US" altLang="zh-CN" sz="1800" dirty="0" smtClean="0">
                <a:solidFill>
                  <a:srgbClr val="3333FF"/>
                </a:solidFill>
              </a:rPr>
              <a:t>()</a:t>
            </a:r>
          </a:p>
          <a:p>
            <a:pPr>
              <a:spcBef>
                <a:spcPts val="500"/>
              </a:spcBef>
              <a:buClr>
                <a:srgbClr val="800080"/>
              </a:buClr>
              <a:buSzPct val="55000"/>
            </a:pPr>
            <a:r>
              <a:rPr lang="en-US" altLang="zh-CN" sz="1800" dirty="0" smtClean="0">
                <a:solidFill>
                  <a:srgbClr val="3333FF"/>
                </a:solidFill>
              </a:rPr>
              <a:t>p32</a:t>
            </a:r>
            <a:r>
              <a:rPr lang="en-US" altLang="zh-CN" dirty="0">
                <a:solidFill>
                  <a:srgbClr val="3333FF"/>
                </a:solidFill>
              </a:rPr>
              <a:t>= Person3(“</a:t>
            </a:r>
            <a:r>
              <a:rPr lang="en-US" altLang="zh-CN" dirty="0" smtClean="0">
                <a:solidFill>
                  <a:srgbClr val="3333FF"/>
                </a:solidFill>
              </a:rPr>
              <a:t>John”, 28)</a:t>
            </a:r>
            <a:endParaRPr lang="en-US" altLang="zh-CN" dirty="0">
              <a:solidFill>
                <a:srgbClr val="3333FF"/>
              </a:solidFill>
            </a:endParaRPr>
          </a:p>
          <a:p>
            <a:pPr marL="0" indent="0">
              <a:spcBef>
                <a:spcPts val="500"/>
              </a:spcBef>
              <a:buClr>
                <a:srgbClr val="800080"/>
              </a:buClr>
              <a:buSzPct val="55000"/>
              <a:buNone/>
            </a:pPr>
            <a:r>
              <a:rPr lang="en-US" altLang="zh-CN" dirty="0" smtClean="0">
                <a:solidFill>
                  <a:srgbClr val="3333FF"/>
                </a:solidFill>
              </a:rPr>
              <a:t>p32.say_hi</a:t>
            </a:r>
            <a:r>
              <a:rPr lang="en-US" altLang="zh-CN" dirty="0">
                <a:solidFill>
                  <a:srgbClr val="3333FF"/>
                </a:solidFill>
              </a:rPr>
              <a:t>() </a:t>
            </a:r>
          </a:p>
          <a:p>
            <a:pPr marL="0" indent="0">
              <a:spcBef>
                <a:spcPts val="500"/>
              </a:spcBef>
              <a:buClr>
                <a:srgbClr val="800080"/>
              </a:buClr>
              <a:buSzPct val="55000"/>
              <a:buNone/>
            </a:pPr>
            <a:r>
              <a:rPr lang="en-US" altLang="zh-CN" dirty="0">
                <a:solidFill>
                  <a:srgbClr val="3333FF"/>
                </a:solidFill>
              </a:rPr>
              <a:t>Person3.get_count()</a:t>
            </a:r>
            <a:endParaRPr lang="zh-CN" altLang="en-US" dirty="0"/>
          </a:p>
          <a:p>
            <a:r>
              <a:rPr lang="en-US" altLang="zh-CN" dirty="0">
                <a:solidFill>
                  <a:srgbClr val="3333FF"/>
                </a:solidFill>
              </a:rPr>
              <a:t>del </a:t>
            </a:r>
            <a:r>
              <a:rPr lang="en-US" altLang="zh-CN" dirty="0" smtClean="0">
                <a:solidFill>
                  <a:srgbClr val="3333FF"/>
                </a:solidFill>
              </a:rPr>
              <a:t>p31</a:t>
            </a:r>
            <a:endParaRPr lang="en-US" altLang="zh-CN" dirty="0">
              <a:solidFill>
                <a:srgbClr val="3333FF"/>
              </a:solidFill>
            </a:endParaRPr>
          </a:p>
          <a:p>
            <a:r>
              <a:rPr lang="en-US" altLang="zh-CN" dirty="0">
                <a:solidFill>
                  <a:srgbClr val="3333FF"/>
                </a:solidFill>
              </a:rPr>
              <a:t>Person3.get_count()</a:t>
            </a:r>
            <a:endParaRPr lang="zh-CN" altLang="en-US" dirty="0"/>
          </a:p>
          <a:p>
            <a:r>
              <a:rPr lang="en-US" altLang="zh-CN" dirty="0">
                <a:solidFill>
                  <a:srgbClr val="3333FF"/>
                </a:solidFill>
              </a:rPr>
              <a:t>del </a:t>
            </a:r>
            <a:r>
              <a:rPr lang="en-US" altLang="zh-CN" dirty="0" smtClean="0">
                <a:solidFill>
                  <a:srgbClr val="3333FF"/>
                </a:solidFill>
              </a:rPr>
              <a:t>p32</a:t>
            </a:r>
            <a:endParaRPr lang="en-US" altLang="zh-CN" dirty="0">
              <a:solidFill>
                <a:srgbClr val="3333FF"/>
              </a:solidFill>
            </a:endParaRPr>
          </a:p>
          <a:p>
            <a:r>
              <a:rPr lang="en-US" altLang="zh-CN" dirty="0">
                <a:solidFill>
                  <a:srgbClr val="3333FF"/>
                </a:solidFill>
              </a:rPr>
              <a:t>Person3.get_count</a:t>
            </a:r>
            <a:r>
              <a:rPr lang="en-US" altLang="zh-CN" dirty="0" smtClean="0">
                <a:solidFill>
                  <a:srgbClr val="3333FF"/>
                </a:solidFill>
              </a:rPr>
              <a:t>()</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922837"/>
            <a:ext cx="3673475" cy="1782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5"/>
          <p:cNvSpPr>
            <a:spLocks noChangeArrowheads="1"/>
          </p:cNvSpPr>
          <p:nvPr/>
        </p:nvSpPr>
        <p:spPr bwMode="auto">
          <a:xfrm>
            <a:off x="2743200" y="6184900"/>
            <a:ext cx="2133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rPr>
              <a:t>运行结果：</a:t>
            </a:r>
          </a:p>
        </p:txBody>
      </p:sp>
      <p:sp>
        <p:nvSpPr>
          <p:cNvPr id="4" name="矩形 3"/>
          <p:cNvSpPr/>
          <p:nvPr/>
        </p:nvSpPr>
        <p:spPr>
          <a:xfrm>
            <a:off x="304800" y="5814218"/>
            <a:ext cx="1689245" cy="400110"/>
          </a:xfrm>
          <a:prstGeom prst="rect">
            <a:avLst/>
          </a:prstGeom>
        </p:spPr>
        <p:txBody>
          <a:bodyPr wrap="none">
            <a:spAutoFit/>
          </a:bodyPr>
          <a:lstStyle/>
          <a:p>
            <a:r>
              <a:rPr lang="en-US" altLang="zh-CN" dirty="0" smtClean="0">
                <a:solidFill>
                  <a:srgbClr val="C00000"/>
                </a:solidFill>
              </a:rPr>
              <a:t>chap9_2.py</a:t>
            </a:r>
            <a:endParaRPr lang="zh-CN" altLang="en-US" dirty="0">
              <a:solidFill>
                <a:srgbClr val="C00000"/>
              </a:solidFill>
            </a:endParaRPr>
          </a:p>
        </p:txBody>
      </p:sp>
    </p:spTree>
    <p:extLst>
      <p:ext uri="{BB962C8B-B14F-4D97-AF65-F5344CB8AC3E}">
        <p14:creationId xmlns:p14="http://schemas.microsoft.com/office/powerpoint/2010/main" val="27809899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9</a:t>
            </a:r>
            <a:r>
              <a:rPr lang="zh-CN" altLang="en-US" dirty="0" smtClean="0"/>
              <a:t>讲（</a:t>
            </a:r>
            <a:r>
              <a:rPr lang="en-US" altLang="zh-CN" dirty="0" smtClean="0"/>
              <a:t>4</a:t>
            </a:r>
            <a:r>
              <a:rPr lang="zh-CN" altLang="en-US" dirty="0" smtClean="0">
                <a:ea typeface="宋体" panose="02010600030101010101" pitchFamily="2" charset="-122"/>
              </a:rPr>
              <a:t>）方法</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43</a:t>
            </a:fld>
            <a:endParaRPr lang="en-US" altLang="zh-CN"/>
          </a:p>
        </p:txBody>
      </p:sp>
    </p:spTree>
    <p:extLst>
      <p:ext uri="{BB962C8B-B14F-4D97-AF65-F5344CB8AC3E}">
        <p14:creationId xmlns:p14="http://schemas.microsoft.com/office/powerpoint/2010/main" val="1058987414"/>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方法的声明和调用</a:t>
            </a:r>
            <a:endParaRPr lang="zh-CN" altLang="en-US" dirty="0"/>
          </a:p>
        </p:txBody>
      </p:sp>
      <p:sp>
        <p:nvSpPr>
          <p:cNvPr id="3" name="内容占位符 2"/>
          <p:cNvSpPr>
            <a:spLocks noGrp="1"/>
          </p:cNvSpPr>
          <p:nvPr>
            <p:ph idx="1"/>
          </p:nvPr>
        </p:nvSpPr>
        <p:spPr>
          <a:xfrm>
            <a:off x="0" y="1066800"/>
            <a:ext cx="9005888" cy="3429000"/>
          </a:xfrm>
        </p:spPr>
        <p:txBody>
          <a:bodyPr/>
          <a:lstStyle/>
          <a:p>
            <a:r>
              <a:rPr lang="zh-CN" altLang="en-US" sz="2400" dirty="0">
                <a:latin typeface="宋体" panose="02010600030101010101" pitchFamily="2" charset="-122"/>
                <a:ea typeface="宋体" panose="02010600030101010101" pitchFamily="2" charset="-122"/>
              </a:rPr>
              <a:t>类方法的定义和普通函数一致，只是</a:t>
            </a:r>
            <a:r>
              <a:rPr lang="zh-CN" altLang="en-US" sz="2400" dirty="0">
                <a:solidFill>
                  <a:srgbClr val="FF0000"/>
                </a:solidFill>
                <a:latin typeface="宋体" panose="02010600030101010101" pitchFamily="2" charset="-122"/>
                <a:ea typeface="宋体" panose="02010600030101010101" pitchFamily="2" charset="-122"/>
              </a:rPr>
              <a:t>定义在类体</a:t>
            </a:r>
            <a:r>
              <a:rPr lang="zh-CN" altLang="en-US" sz="2400" dirty="0">
                <a:latin typeface="宋体" panose="02010600030101010101" pitchFamily="2" charset="-122"/>
                <a:ea typeface="宋体" panose="02010600030101010101" pitchFamily="2" charset="-122"/>
              </a:rPr>
              <a:t>中，且第一个形参通常为对象</a:t>
            </a:r>
            <a:r>
              <a:rPr lang="zh-CN" altLang="en-US" sz="2400" dirty="0" smtClean="0">
                <a:latin typeface="宋体" panose="02010600030101010101" pitchFamily="2" charset="-122"/>
                <a:ea typeface="宋体" panose="02010600030101010101" pitchFamily="2" charset="-122"/>
              </a:rPr>
              <a:t>本身（</a:t>
            </a:r>
            <a:r>
              <a:rPr lang="en-US" altLang="zh-CN" sz="2400" dirty="0">
                <a:latin typeface="宋体" panose="02010600030101010101" pitchFamily="2" charset="-122"/>
                <a:ea typeface="宋体" panose="02010600030101010101" pitchFamily="2" charset="-122"/>
              </a:rPr>
              <a:t>self</a:t>
            </a:r>
            <a:r>
              <a:rPr lang="zh-CN" altLang="en-US" sz="2400" dirty="0" smtClean="0">
                <a:latin typeface="宋体" panose="02010600030101010101" pitchFamily="2" charset="-122"/>
                <a:ea typeface="宋体" panose="02010600030101010101" pitchFamily="2" charset="-122"/>
              </a:rPr>
              <a:t>），如：</a:t>
            </a:r>
            <a:endParaRPr lang="en-US" altLang="zh-CN" sz="2400" dirty="0" smtClean="0">
              <a:latin typeface="宋体" panose="02010600030101010101" pitchFamily="2" charset="-122"/>
              <a:ea typeface="宋体" panose="02010600030101010101" pitchFamily="2" charset="-122"/>
            </a:endParaRPr>
          </a:p>
          <a:p>
            <a:pPr marL="457200" lvl="1" indent="0">
              <a:buNone/>
            </a:pPr>
            <a:r>
              <a:rPr lang="en-US" altLang="zh-CN" sz="2000" dirty="0" err="1" smtClean="0">
                <a:solidFill>
                  <a:srgbClr val="0000FF"/>
                </a:solidFill>
                <a:latin typeface="宋体" panose="02010600030101010101" pitchFamily="2" charset="-122"/>
                <a:ea typeface="宋体" panose="02010600030101010101" pitchFamily="2" charset="-122"/>
              </a:rPr>
              <a:t>def</a:t>
            </a:r>
            <a:r>
              <a:rPr lang="en-US" altLang="zh-CN" sz="2000" dirty="0" smtClean="0">
                <a:solidFill>
                  <a:srgbClr val="0000FF"/>
                </a:solidFill>
                <a:latin typeface="宋体" panose="02010600030101010101" pitchFamily="2" charset="-122"/>
                <a:ea typeface="宋体" panose="02010600030101010101" pitchFamily="2" charset="-122"/>
              </a:rPr>
              <a:t> </a:t>
            </a:r>
            <a:r>
              <a:rPr lang="zh-CN" altLang="en-US" sz="2000" dirty="0">
                <a:solidFill>
                  <a:srgbClr val="0000FF"/>
                </a:solidFill>
                <a:latin typeface="宋体" panose="02010600030101010101" pitchFamily="2" charset="-122"/>
                <a:ea typeface="宋体" panose="02010600030101010101" pitchFamily="2" charset="-122"/>
              </a:rPr>
              <a:t>方法名</a:t>
            </a:r>
            <a:r>
              <a:rPr lang="en-US" altLang="zh-CN" sz="2000" dirty="0" smtClean="0">
                <a:solidFill>
                  <a:srgbClr val="0000FF"/>
                </a:solidFill>
                <a:latin typeface="宋体" panose="02010600030101010101" pitchFamily="2" charset="-122"/>
                <a:ea typeface="宋体" panose="02010600030101010101" pitchFamily="2" charset="-122"/>
              </a:rPr>
              <a:t>(self</a:t>
            </a:r>
            <a:r>
              <a:rPr lang="zh-CN" altLang="en-US" sz="2000" dirty="0" smtClean="0">
                <a:solidFill>
                  <a:srgbClr val="0000FF"/>
                </a:solidFill>
                <a:latin typeface="宋体" panose="02010600030101010101" pitchFamily="2" charset="-122"/>
                <a:ea typeface="宋体" panose="02010600030101010101" pitchFamily="2" charset="-122"/>
              </a:rPr>
              <a:t>，形参列表</a:t>
            </a:r>
            <a:r>
              <a:rPr lang="en-US" altLang="zh-CN" sz="2000" dirty="0" smtClean="0">
                <a:solidFill>
                  <a:srgbClr val="0000FF"/>
                </a:solidFill>
                <a:latin typeface="宋体" panose="02010600030101010101" pitchFamily="2" charset="-122"/>
                <a:ea typeface="宋体" panose="02010600030101010101" pitchFamily="2" charset="-122"/>
              </a:rPr>
              <a:t>):</a:t>
            </a:r>
          </a:p>
          <a:p>
            <a:pPr marL="457200" lvl="1" indent="0">
              <a:buNone/>
            </a:pPr>
            <a:r>
              <a:rPr lang="en-US" altLang="zh-CN" sz="2000" dirty="0">
                <a:solidFill>
                  <a:srgbClr val="0000FF"/>
                </a:solidFill>
                <a:latin typeface="宋体" panose="02010600030101010101" pitchFamily="2" charset="-122"/>
                <a:ea typeface="宋体" panose="02010600030101010101" pitchFamily="2" charset="-122"/>
              </a:rPr>
              <a:t> </a:t>
            </a:r>
            <a:r>
              <a:rPr lang="en-US" altLang="zh-CN" sz="2000" dirty="0" smtClean="0">
                <a:solidFill>
                  <a:srgbClr val="0000FF"/>
                </a:solidFill>
                <a:latin typeface="宋体" panose="02010600030101010101" pitchFamily="2" charset="-122"/>
                <a:ea typeface="宋体" panose="02010600030101010101" pitchFamily="2" charset="-122"/>
              </a:rPr>
              <a:t>   </a:t>
            </a:r>
            <a:r>
              <a:rPr lang="zh-CN" altLang="en-US" sz="2000" dirty="0" smtClean="0">
                <a:solidFill>
                  <a:srgbClr val="0000FF"/>
                </a:solidFill>
                <a:latin typeface="宋体" panose="02010600030101010101" pitchFamily="2" charset="-122"/>
                <a:ea typeface="宋体" panose="02010600030101010101" pitchFamily="2" charset="-122"/>
              </a:rPr>
              <a:t>函数体</a:t>
            </a:r>
            <a:endParaRPr lang="en-US" altLang="zh-CN" sz="2000" dirty="0" smtClean="0">
              <a:solidFill>
                <a:srgbClr val="0000FF"/>
              </a:solidFill>
              <a:latin typeface="宋体" panose="02010600030101010101" pitchFamily="2" charset="-122"/>
              <a:ea typeface="宋体" panose="02010600030101010101" pitchFamily="2" charset="-122"/>
            </a:endParaRPr>
          </a:p>
          <a:p>
            <a:pPr marL="457200" lvl="1" indent="0">
              <a:buNone/>
            </a:pPr>
            <a:endParaRPr lang="en-US" altLang="zh-CN" sz="800" dirty="0">
              <a:solidFill>
                <a:srgbClr val="0000FF"/>
              </a:solidFill>
              <a:latin typeface="宋体" panose="02010600030101010101" pitchFamily="2" charset="-122"/>
              <a:ea typeface="宋体" panose="02010600030101010101" pitchFamily="2" charset="-122"/>
            </a:endParaRPr>
          </a:p>
          <a:p>
            <a:pPr marL="233680" lvl="1">
              <a:buClr>
                <a:srgbClr val="808080"/>
              </a:buClr>
              <a:buSzPct val="60000"/>
            </a:pPr>
            <a:r>
              <a:rPr lang="zh-CN" altLang="en-US" sz="2400" dirty="0">
                <a:latin typeface="宋体" panose="02010600030101010101" pitchFamily="2" charset="-122"/>
                <a:ea typeface="宋体" panose="02010600030101010101" pitchFamily="2" charset="-122"/>
              </a:rPr>
              <a:t>方法的调用格式：</a:t>
            </a:r>
            <a:endParaRPr lang="en-US" altLang="zh-CN" sz="2400" dirty="0">
              <a:latin typeface="宋体" panose="02010600030101010101" pitchFamily="2" charset="-122"/>
              <a:ea typeface="宋体" panose="02010600030101010101" pitchFamily="2" charset="-122"/>
            </a:endParaRPr>
          </a:p>
          <a:p>
            <a:pPr marL="457200" lvl="1" indent="0">
              <a:buNone/>
            </a:pPr>
            <a:r>
              <a:rPr lang="zh-CN" altLang="en-US" sz="2000" dirty="0" smtClean="0">
                <a:solidFill>
                  <a:srgbClr val="0000FF"/>
                </a:solidFill>
                <a:latin typeface="宋体" panose="02010600030101010101" pitchFamily="2" charset="-122"/>
                <a:ea typeface="宋体" panose="02010600030101010101" pitchFamily="2" charset="-122"/>
              </a:rPr>
              <a:t>对象</a:t>
            </a:r>
            <a:r>
              <a:rPr lang="en-US" altLang="zh-CN" sz="2000" dirty="0" smtClean="0">
                <a:solidFill>
                  <a:srgbClr val="0000FF"/>
                </a:solidFill>
                <a:latin typeface="宋体" panose="02010600030101010101" pitchFamily="2" charset="-122"/>
                <a:ea typeface="宋体" panose="02010600030101010101" pitchFamily="2" charset="-122"/>
              </a:rPr>
              <a:t>.</a:t>
            </a:r>
            <a:r>
              <a:rPr lang="zh-CN" altLang="en-US" sz="2000" dirty="0" smtClean="0">
                <a:solidFill>
                  <a:srgbClr val="0000FF"/>
                </a:solidFill>
                <a:latin typeface="宋体" panose="02010600030101010101" pitchFamily="2" charset="-122"/>
                <a:ea typeface="宋体" panose="02010600030101010101" pitchFamily="2" charset="-122"/>
              </a:rPr>
              <a:t>方法名（实参列表）</a:t>
            </a:r>
            <a:endParaRPr lang="en-US" altLang="zh-CN" sz="2000" dirty="0" smtClean="0">
              <a:solidFill>
                <a:srgbClr val="0000FF"/>
              </a:solidFill>
              <a:latin typeface="宋体" panose="02010600030101010101" pitchFamily="2" charset="-122"/>
              <a:ea typeface="宋体" panose="02010600030101010101" pitchFamily="2" charset="-122"/>
            </a:endParaRPr>
          </a:p>
          <a:p>
            <a:pPr marL="457200" lvl="1" indent="0">
              <a:buNone/>
            </a:pPr>
            <a:endParaRPr lang="en-US" altLang="zh-CN" sz="800" dirty="0">
              <a:solidFill>
                <a:srgbClr val="0000FF"/>
              </a:solidFill>
              <a:latin typeface="宋体" panose="02010600030101010101" pitchFamily="2" charset="-122"/>
              <a:ea typeface="宋体" panose="02010600030101010101" pitchFamily="2" charset="-122"/>
            </a:endParaRPr>
          </a:p>
          <a:p>
            <a:pPr marL="233680" lvl="1">
              <a:buClr>
                <a:srgbClr val="808080"/>
              </a:buClr>
              <a:buSzPct val="60000"/>
            </a:pPr>
            <a:r>
              <a:rPr lang="zh-CN" altLang="en-US" sz="2400" b="1" dirty="0">
                <a:solidFill>
                  <a:srgbClr val="FF0000"/>
                </a:solidFill>
                <a:latin typeface="宋体" panose="02010600030101010101" pitchFamily="2" charset="-122"/>
                <a:ea typeface="宋体" panose="02010600030101010101" pitchFamily="2" charset="-122"/>
              </a:rPr>
              <a:t>注意：</a:t>
            </a:r>
            <a:r>
              <a:rPr lang="zh-CN" altLang="en-US" sz="2400" dirty="0">
                <a:latin typeface="宋体" panose="02010600030101010101" pitchFamily="2" charset="-122"/>
                <a:ea typeface="宋体" panose="02010600030101010101" pitchFamily="2" charset="-122"/>
              </a:rPr>
              <a:t>虽然方法定义中第一个参数为</a:t>
            </a:r>
            <a:r>
              <a:rPr lang="en-US" altLang="zh-CN" sz="2400" dirty="0">
                <a:latin typeface="宋体" panose="02010600030101010101" pitchFamily="2" charset="-122"/>
                <a:ea typeface="宋体" panose="02010600030101010101" pitchFamily="2" charset="-122"/>
              </a:rPr>
              <a:t>self</a:t>
            </a:r>
            <a:r>
              <a:rPr lang="zh-CN" altLang="en-US" sz="2400" dirty="0">
                <a:latin typeface="宋体" panose="02010600030101010101" pitchFamily="2" charset="-122"/>
                <a:ea typeface="宋体" panose="02010600030101010101" pitchFamily="2" charset="-122"/>
              </a:rPr>
              <a:t>，但调用时，用户不</a:t>
            </a:r>
            <a:r>
              <a:rPr lang="zh-CN" altLang="en-US" sz="2400" dirty="0" smtClean="0">
                <a:latin typeface="宋体" panose="02010600030101010101" pitchFamily="2" charset="-122"/>
                <a:ea typeface="宋体" panose="02010600030101010101" pitchFamily="2" charset="-122"/>
              </a:rPr>
              <a:t>需要给</a:t>
            </a:r>
            <a:r>
              <a:rPr lang="zh-CN" altLang="en-US" sz="2400" dirty="0">
                <a:latin typeface="宋体" panose="02010600030101010101" pitchFamily="2" charset="-122"/>
                <a:ea typeface="宋体" panose="02010600030101010101" pitchFamily="2" charset="-122"/>
              </a:rPr>
              <a:t>该参数传值，</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自动把对象实例传给该</a:t>
            </a:r>
            <a:r>
              <a:rPr lang="zh-CN" altLang="en-US" sz="2400" dirty="0" smtClean="0">
                <a:latin typeface="宋体" panose="02010600030101010101" pitchFamily="2" charset="-122"/>
                <a:ea typeface="宋体" panose="02010600030101010101" pitchFamily="2" charset="-122"/>
              </a:rPr>
              <a:t>参数</a:t>
            </a:r>
            <a:endParaRPr lang="en-US" altLang="zh-CN" sz="2400" dirty="0" smtClean="0">
              <a:latin typeface="宋体" panose="02010600030101010101" pitchFamily="2" charset="-122"/>
              <a:ea typeface="宋体" panose="02010600030101010101" pitchFamily="2" charset="-122"/>
            </a:endParaRPr>
          </a:p>
          <a:p>
            <a:pPr marL="0" indent="0">
              <a:spcBef>
                <a:spcPts val="500"/>
              </a:spcBef>
              <a:buClr>
                <a:srgbClr val="800080"/>
              </a:buClr>
              <a:buSzPct val="5500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5" name="TextBox 4"/>
          <p:cNvSpPr txBox="1"/>
          <p:nvPr/>
        </p:nvSpPr>
        <p:spPr>
          <a:xfrm>
            <a:off x="1447800" y="5501630"/>
            <a:ext cx="4800600" cy="1051570"/>
          </a:xfrm>
          <a:prstGeom prst="rect">
            <a:avLst/>
          </a:prstGeom>
          <a:noFill/>
        </p:spPr>
        <p:txBody>
          <a:bodyPr wrap="square" lIns="0" tIns="0" rIns="0" bIns="0" rtlCol="0">
            <a:spAutoFit/>
          </a:bodyPr>
          <a:lstStyle/>
          <a:p>
            <a:pPr marL="0" indent="0">
              <a:spcBef>
                <a:spcPts val="500"/>
              </a:spcBef>
              <a:buClr>
                <a:srgbClr val="800080"/>
              </a:buClr>
              <a:buSzPct val="55000"/>
              <a:buNone/>
            </a:pPr>
            <a:r>
              <a:rPr lang="en-US" altLang="zh-CN" dirty="0">
                <a:solidFill>
                  <a:srgbClr val="3333FF"/>
                </a:solidFill>
              </a:rPr>
              <a:t>class </a:t>
            </a:r>
            <a:r>
              <a:rPr lang="en-US" altLang="zh-CN" dirty="0" err="1">
                <a:solidFill>
                  <a:srgbClr val="3333FF"/>
                </a:solidFill>
              </a:rPr>
              <a:t>Myclass</a:t>
            </a:r>
            <a:r>
              <a:rPr lang="en-US" altLang="zh-CN" dirty="0">
                <a:solidFill>
                  <a:srgbClr val="3333FF"/>
                </a:solidFill>
              </a:rPr>
              <a:t>:</a:t>
            </a:r>
          </a:p>
          <a:p>
            <a:pPr marL="0" indent="0">
              <a:spcBef>
                <a:spcPts val="500"/>
              </a:spcBef>
              <a:buClr>
                <a:srgbClr val="800080"/>
              </a:buClr>
              <a:buSzPct val="55000"/>
              <a:buNone/>
            </a:pPr>
            <a:r>
              <a:rPr lang="en-US" altLang="zh-CN" dirty="0">
                <a:solidFill>
                  <a:srgbClr val="3333FF"/>
                </a:solidFill>
              </a:rPr>
              <a:t>    </a:t>
            </a:r>
            <a:r>
              <a:rPr lang="en-US" altLang="zh-CN" dirty="0" err="1" smtClean="0">
                <a:solidFill>
                  <a:srgbClr val="3333FF"/>
                </a:solidFill>
              </a:rPr>
              <a:t>def</a:t>
            </a:r>
            <a:r>
              <a:rPr lang="en-US" altLang="zh-CN" dirty="0" smtClean="0">
                <a:solidFill>
                  <a:srgbClr val="3333FF"/>
                </a:solidFill>
              </a:rPr>
              <a:t> </a:t>
            </a:r>
            <a:r>
              <a:rPr lang="en-US" altLang="zh-CN" dirty="0" err="1">
                <a:solidFill>
                  <a:srgbClr val="3333FF"/>
                </a:solidFill>
              </a:rPr>
              <a:t>my_func</a:t>
            </a:r>
            <a:r>
              <a:rPr lang="en-US" altLang="zh-CN" dirty="0">
                <a:solidFill>
                  <a:srgbClr val="3333FF"/>
                </a:solidFill>
              </a:rPr>
              <a:t>(self, value1, value2</a:t>
            </a:r>
            <a:r>
              <a:rPr lang="en-US" altLang="zh-CN" dirty="0" smtClean="0">
                <a:solidFill>
                  <a:srgbClr val="3333FF"/>
                </a:solidFill>
              </a:rPr>
              <a:t>):</a:t>
            </a:r>
          </a:p>
          <a:p>
            <a:pPr marL="0" indent="0">
              <a:spcBef>
                <a:spcPts val="500"/>
              </a:spcBef>
              <a:buClr>
                <a:srgbClr val="800080"/>
              </a:buClr>
              <a:buSzPct val="55000"/>
              <a:buNone/>
            </a:pPr>
            <a:r>
              <a:rPr lang="en-US" altLang="zh-CN" dirty="0" smtClean="0">
                <a:solidFill>
                  <a:srgbClr val="3333FF"/>
                </a:solidFill>
              </a:rPr>
              <a:t>        pass</a:t>
            </a:r>
            <a:endParaRPr lang="zh-CN" altLang="en-US" sz="2800" dirty="0">
              <a:latin typeface="宋体" panose="02010600030101010101" pitchFamily="2" charset="-122"/>
              <a:ea typeface="宋体" panose="02010600030101010101" pitchFamily="2" charset="-122"/>
            </a:endParaRPr>
          </a:p>
        </p:txBody>
      </p:sp>
      <p:sp>
        <p:nvSpPr>
          <p:cNvPr id="6" name="TextBox 5"/>
          <p:cNvSpPr txBox="1"/>
          <p:nvPr/>
        </p:nvSpPr>
        <p:spPr>
          <a:xfrm>
            <a:off x="4800600" y="4578127"/>
            <a:ext cx="2667000" cy="679673"/>
          </a:xfrm>
          <a:prstGeom prst="rect">
            <a:avLst/>
          </a:prstGeom>
          <a:noFill/>
        </p:spPr>
        <p:txBody>
          <a:bodyPr wrap="square" lIns="0" tIns="0" rIns="0" bIns="0" rtlCol="0">
            <a:spAutoFit/>
          </a:bodyPr>
          <a:lstStyle/>
          <a:p>
            <a:pPr marL="0" indent="0">
              <a:spcBef>
                <a:spcPts val="500"/>
              </a:spcBef>
              <a:buClr>
                <a:srgbClr val="800080"/>
              </a:buClr>
              <a:buSzPct val="55000"/>
              <a:buNone/>
            </a:pPr>
            <a:r>
              <a:rPr lang="en-US" altLang="zh-CN" dirty="0">
                <a:solidFill>
                  <a:srgbClr val="3333FF"/>
                </a:solidFill>
              </a:rPr>
              <a:t>o</a:t>
            </a:r>
            <a:r>
              <a:rPr lang="en-US" altLang="zh-CN" dirty="0" smtClean="0">
                <a:solidFill>
                  <a:srgbClr val="3333FF"/>
                </a:solidFill>
              </a:rPr>
              <a:t>bj1=</a:t>
            </a:r>
            <a:r>
              <a:rPr lang="en-US" altLang="zh-CN" dirty="0" err="1" smtClean="0">
                <a:solidFill>
                  <a:srgbClr val="3333FF"/>
                </a:solidFill>
              </a:rPr>
              <a:t>Myclass</a:t>
            </a:r>
            <a:r>
              <a:rPr lang="en-US" altLang="zh-CN" dirty="0" smtClean="0">
                <a:solidFill>
                  <a:srgbClr val="3333FF"/>
                </a:solidFill>
              </a:rPr>
              <a:t>()</a:t>
            </a:r>
          </a:p>
          <a:p>
            <a:pPr marL="0" indent="0">
              <a:spcBef>
                <a:spcPts val="500"/>
              </a:spcBef>
              <a:buClr>
                <a:srgbClr val="800080"/>
              </a:buClr>
              <a:buSzPct val="55000"/>
              <a:buNone/>
            </a:pPr>
            <a:r>
              <a:rPr lang="en-US" altLang="zh-CN" dirty="0" smtClean="0">
                <a:solidFill>
                  <a:srgbClr val="3333FF"/>
                </a:solidFill>
              </a:rPr>
              <a:t>obj1.my_func(u,  v)</a:t>
            </a:r>
            <a:endParaRPr lang="en-US" altLang="zh-CN" dirty="0">
              <a:solidFill>
                <a:srgbClr val="3333FF"/>
              </a:solidFill>
            </a:endParaRPr>
          </a:p>
        </p:txBody>
      </p:sp>
      <p:sp>
        <p:nvSpPr>
          <p:cNvPr id="8" name="任意多边形 7"/>
          <p:cNvSpPr/>
          <p:nvPr/>
        </p:nvSpPr>
        <p:spPr bwMode="auto">
          <a:xfrm>
            <a:off x="3745523" y="5287107"/>
            <a:ext cx="1301261" cy="621322"/>
          </a:xfrm>
          <a:custGeom>
            <a:avLst/>
            <a:gdLst>
              <a:gd name="connsiteX0" fmla="*/ 2192215 w 2192215"/>
              <a:gd name="connsiteY0" fmla="*/ 37225 h 424086"/>
              <a:gd name="connsiteX1" fmla="*/ 1137138 w 2192215"/>
              <a:gd name="connsiteY1" fmla="*/ 37225 h 424086"/>
              <a:gd name="connsiteX2" fmla="*/ 0 w 2192215"/>
              <a:gd name="connsiteY2" fmla="*/ 424086 h 424086"/>
              <a:gd name="connsiteX0-1" fmla="*/ 2121877 w 2121877"/>
              <a:gd name="connsiteY0-2" fmla="*/ 4369 h 613969"/>
              <a:gd name="connsiteX1-3" fmla="*/ 1137138 w 2121877"/>
              <a:gd name="connsiteY1-4" fmla="*/ 227108 h 613969"/>
              <a:gd name="connsiteX2-5" fmla="*/ 0 w 2121877"/>
              <a:gd name="connsiteY2-6" fmla="*/ 613969 h 613969"/>
              <a:gd name="connsiteX0-7" fmla="*/ 2074984 w 2074984"/>
              <a:gd name="connsiteY0-8" fmla="*/ 9288 h 501657"/>
              <a:gd name="connsiteX1-9" fmla="*/ 1137138 w 2074984"/>
              <a:gd name="connsiteY1-10" fmla="*/ 114796 h 501657"/>
              <a:gd name="connsiteX2-11" fmla="*/ 0 w 2074984"/>
              <a:gd name="connsiteY2-12" fmla="*/ 501657 h 501657"/>
              <a:gd name="connsiteX0-13" fmla="*/ 2074984 w 2074984"/>
              <a:gd name="connsiteY0-14" fmla="*/ 5565 h 568272"/>
              <a:gd name="connsiteX1-15" fmla="*/ 1137138 w 2074984"/>
              <a:gd name="connsiteY1-16" fmla="*/ 181411 h 568272"/>
              <a:gd name="connsiteX2-17" fmla="*/ 0 w 2074984"/>
              <a:gd name="connsiteY2-18" fmla="*/ 568272 h 568272"/>
              <a:gd name="connsiteX0-19" fmla="*/ 2074984 w 2074984"/>
              <a:gd name="connsiteY0-20" fmla="*/ 0 h 562707"/>
              <a:gd name="connsiteX1-21" fmla="*/ 1137138 w 2074984"/>
              <a:gd name="connsiteY1-22" fmla="*/ 175846 h 562707"/>
              <a:gd name="connsiteX2-23" fmla="*/ 0 w 2074984"/>
              <a:gd name="connsiteY2-24" fmla="*/ 562707 h 562707"/>
              <a:gd name="connsiteX0-25" fmla="*/ 2074984 w 2074984"/>
              <a:gd name="connsiteY0-26" fmla="*/ 0 h 562707"/>
              <a:gd name="connsiteX1-27" fmla="*/ 1207476 w 2074984"/>
              <a:gd name="connsiteY1-28" fmla="*/ 293077 h 562707"/>
              <a:gd name="connsiteX2-29" fmla="*/ 0 w 2074984"/>
              <a:gd name="connsiteY2-30" fmla="*/ 562707 h 562707"/>
              <a:gd name="connsiteX0-31" fmla="*/ 1301261 w 1301261"/>
              <a:gd name="connsiteY0-32" fmla="*/ 0 h 621322"/>
              <a:gd name="connsiteX1-33" fmla="*/ 433753 w 1301261"/>
              <a:gd name="connsiteY1-34" fmla="*/ 293077 h 621322"/>
              <a:gd name="connsiteX2-35" fmla="*/ 0 w 1301261"/>
              <a:gd name="connsiteY2-36" fmla="*/ 621322 h 621322"/>
              <a:gd name="connsiteX0-37" fmla="*/ 1301261 w 1301261"/>
              <a:gd name="connsiteY0-38" fmla="*/ 0 h 621322"/>
              <a:gd name="connsiteX1-39" fmla="*/ 433753 w 1301261"/>
              <a:gd name="connsiteY1-40" fmla="*/ 293077 h 621322"/>
              <a:gd name="connsiteX2-41" fmla="*/ 0 w 1301261"/>
              <a:gd name="connsiteY2-42" fmla="*/ 621322 h 621322"/>
              <a:gd name="connsiteX0-43" fmla="*/ 1301261 w 1301261"/>
              <a:gd name="connsiteY0-44" fmla="*/ 0 h 621322"/>
              <a:gd name="connsiteX1-45" fmla="*/ 463062 w 1301261"/>
              <a:gd name="connsiteY1-46" fmla="*/ 246185 h 621322"/>
              <a:gd name="connsiteX2-47" fmla="*/ 433753 w 1301261"/>
              <a:gd name="connsiteY2-48" fmla="*/ 293077 h 621322"/>
              <a:gd name="connsiteX3" fmla="*/ 0 w 1301261"/>
              <a:gd name="connsiteY3" fmla="*/ 621322 h 621322"/>
              <a:gd name="connsiteX0-49" fmla="*/ 1301261 w 1301261"/>
              <a:gd name="connsiteY0-50" fmla="*/ 0 h 621322"/>
              <a:gd name="connsiteX1-51" fmla="*/ 463062 w 1301261"/>
              <a:gd name="connsiteY1-52" fmla="*/ 246185 h 621322"/>
              <a:gd name="connsiteX2-53" fmla="*/ 433753 w 1301261"/>
              <a:gd name="connsiteY2-54" fmla="*/ 293077 h 621322"/>
              <a:gd name="connsiteX3-55" fmla="*/ 0 w 1301261"/>
              <a:gd name="connsiteY3-56" fmla="*/ 621322 h 621322"/>
              <a:gd name="connsiteX0-57" fmla="*/ 1301261 w 1301261"/>
              <a:gd name="connsiteY0-58" fmla="*/ 0 h 621322"/>
              <a:gd name="connsiteX1-59" fmla="*/ 463062 w 1301261"/>
              <a:gd name="connsiteY1-60" fmla="*/ 246185 h 621322"/>
              <a:gd name="connsiteX2-61" fmla="*/ 433753 w 1301261"/>
              <a:gd name="connsiteY2-62" fmla="*/ 293077 h 621322"/>
              <a:gd name="connsiteX3-63" fmla="*/ 0 w 1301261"/>
              <a:gd name="connsiteY3-64" fmla="*/ 621322 h 621322"/>
              <a:gd name="connsiteX0-65" fmla="*/ 1301261 w 1301261"/>
              <a:gd name="connsiteY0-66" fmla="*/ 0 h 621322"/>
              <a:gd name="connsiteX1-67" fmla="*/ 908539 w 1301261"/>
              <a:gd name="connsiteY1-68" fmla="*/ 58616 h 621322"/>
              <a:gd name="connsiteX2-69" fmla="*/ 463062 w 1301261"/>
              <a:gd name="connsiteY2-70" fmla="*/ 246185 h 621322"/>
              <a:gd name="connsiteX3-71" fmla="*/ 433753 w 1301261"/>
              <a:gd name="connsiteY3-72" fmla="*/ 293077 h 621322"/>
              <a:gd name="connsiteX4" fmla="*/ 0 w 1301261"/>
              <a:gd name="connsiteY4" fmla="*/ 621322 h 621322"/>
              <a:gd name="connsiteX0-73" fmla="*/ 1301261 w 1301261"/>
              <a:gd name="connsiteY0-74" fmla="*/ 0 h 621322"/>
              <a:gd name="connsiteX1-75" fmla="*/ 908539 w 1301261"/>
              <a:gd name="connsiteY1-76" fmla="*/ 58616 h 621322"/>
              <a:gd name="connsiteX2-77" fmla="*/ 463062 w 1301261"/>
              <a:gd name="connsiteY2-78" fmla="*/ 246185 h 621322"/>
              <a:gd name="connsiteX3-79" fmla="*/ 433753 w 1301261"/>
              <a:gd name="connsiteY3-80" fmla="*/ 257907 h 621322"/>
              <a:gd name="connsiteX4-81" fmla="*/ 0 w 1301261"/>
              <a:gd name="connsiteY4-82" fmla="*/ 621322 h 621322"/>
            </a:gdLst>
            <a:ahLst/>
            <a:cxnLst>
              <a:cxn ang="0">
                <a:pos x="connsiteX0-1" y="connsiteY0-2"/>
              </a:cxn>
              <a:cxn ang="0">
                <a:pos x="connsiteX1-3" y="connsiteY1-4"/>
              </a:cxn>
              <a:cxn ang="0">
                <a:pos x="connsiteX2-5" y="connsiteY2-6"/>
              </a:cxn>
              <a:cxn ang="0">
                <a:pos x="connsiteX3-55" y="connsiteY3-56"/>
              </a:cxn>
              <a:cxn ang="0">
                <a:pos x="connsiteX4-81" y="connsiteY4-82"/>
              </a:cxn>
            </a:cxnLst>
            <a:rect l="l" t="t" r="r" b="b"/>
            <a:pathLst>
              <a:path w="1301261" h="621322">
                <a:moveTo>
                  <a:pt x="1301261" y="0"/>
                </a:moveTo>
                <a:cubicBezTo>
                  <a:pt x="1222130" y="13677"/>
                  <a:pt x="1048239" y="17585"/>
                  <a:pt x="908539" y="58616"/>
                </a:cubicBezTo>
                <a:cubicBezTo>
                  <a:pt x="768839" y="99647"/>
                  <a:pt x="528516" y="211016"/>
                  <a:pt x="463062" y="246185"/>
                </a:cubicBezTo>
                <a:cubicBezTo>
                  <a:pt x="318477" y="295031"/>
                  <a:pt x="510930" y="195384"/>
                  <a:pt x="433753" y="257907"/>
                </a:cubicBezTo>
                <a:cubicBezTo>
                  <a:pt x="356576" y="320430"/>
                  <a:pt x="280376" y="331176"/>
                  <a:pt x="0" y="621322"/>
                </a:cubicBezTo>
              </a:path>
            </a:pathLst>
          </a:cu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9" name="任意多边形 8"/>
          <p:cNvSpPr/>
          <p:nvPr/>
        </p:nvSpPr>
        <p:spPr bwMode="auto">
          <a:xfrm>
            <a:off x="4580792" y="5257800"/>
            <a:ext cx="2203938" cy="668215"/>
          </a:xfrm>
          <a:custGeom>
            <a:avLst/>
            <a:gdLst>
              <a:gd name="connsiteX0" fmla="*/ 2192215 w 2192215"/>
              <a:gd name="connsiteY0" fmla="*/ 37225 h 424086"/>
              <a:gd name="connsiteX1" fmla="*/ 1137138 w 2192215"/>
              <a:gd name="connsiteY1" fmla="*/ 37225 h 424086"/>
              <a:gd name="connsiteX2" fmla="*/ 0 w 2192215"/>
              <a:gd name="connsiteY2" fmla="*/ 424086 h 424086"/>
              <a:gd name="connsiteX0-1" fmla="*/ 2121877 w 2121877"/>
              <a:gd name="connsiteY0-2" fmla="*/ 4369 h 613969"/>
              <a:gd name="connsiteX1-3" fmla="*/ 1137138 w 2121877"/>
              <a:gd name="connsiteY1-4" fmla="*/ 227108 h 613969"/>
              <a:gd name="connsiteX2-5" fmla="*/ 0 w 2121877"/>
              <a:gd name="connsiteY2-6" fmla="*/ 613969 h 613969"/>
              <a:gd name="connsiteX0-7" fmla="*/ 2074984 w 2074984"/>
              <a:gd name="connsiteY0-8" fmla="*/ 9288 h 501657"/>
              <a:gd name="connsiteX1-9" fmla="*/ 1137138 w 2074984"/>
              <a:gd name="connsiteY1-10" fmla="*/ 114796 h 501657"/>
              <a:gd name="connsiteX2-11" fmla="*/ 0 w 2074984"/>
              <a:gd name="connsiteY2-12" fmla="*/ 501657 h 501657"/>
              <a:gd name="connsiteX0-13" fmla="*/ 2074984 w 2074984"/>
              <a:gd name="connsiteY0-14" fmla="*/ 5565 h 568272"/>
              <a:gd name="connsiteX1-15" fmla="*/ 1137138 w 2074984"/>
              <a:gd name="connsiteY1-16" fmla="*/ 181411 h 568272"/>
              <a:gd name="connsiteX2-17" fmla="*/ 0 w 2074984"/>
              <a:gd name="connsiteY2-18" fmla="*/ 568272 h 568272"/>
              <a:gd name="connsiteX0-19" fmla="*/ 2074984 w 2074984"/>
              <a:gd name="connsiteY0-20" fmla="*/ 0 h 562707"/>
              <a:gd name="connsiteX1-21" fmla="*/ 1137138 w 2074984"/>
              <a:gd name="connsiteY1-22" fmla="*/ 175846 h 562707"/>
              <a:gd name="connsiteX2-23" fmla="*/ 0 w 2074984"/>
              <a:gd name="connsiteY2-24" fmla="*/ 562707 h 562707"/>
              <a:gd name="connsiteX0-25" fmla="*/ 2074984 w 2074984"/>
              <a:gd name="connsiteY0-26" fmla="*/ 0 h 562707"/>
              <a:gd name="connsiteX1-27" fmla="*/ 1207476 w 2074984"/>
              <a:gd name="connsiteY1-28" fmla="*/ 293077 h 562707"/>
              <a:gd name="connsiteX2-29" fmla="*/ 0 w 2074984"/>
              <a:gd name="connsiteY2-30" fmla="*/ 562707 h 562707"/>
              <a:gd name="connsiteX0-31" fmla="*/ 1301261 w 1301261"/>
              <a:gd name="connsiteY0-32" fmla="*/ 0 h 621322"/>
              <a:gd name="connsiteX1-33" fmla="*/ 433753 w 1301261"/>
              <a:gd name="connsiteY1-34" fmla="*/ 293077 h 621322"/>
              <a:gd name="connsiteX2-35" fmla="*/ 0 w 1301261"/>
              <a:gd name="connsiteY2-36" fmla="*/ 621322 h 621322"/>
              <a:gd name="connsiteX0-37" fmla="*/ 1301261 w 1301261"/>
              <a:gd name="connsiteY0-38" fmla="*/ 0 h 621322"/>
              <a:gd name="connsiteX1-39" fmla="*/ 433753 w 1301261"/>
              <a:gd name="connsiteY1-40" fmla="*/ 293077 h 621322"/>
              <a:gd name="connsiteX2-41" fmla="*/ 0 w 1301261"/>
              <a:gd name="connsiteY2-42" fmla="*/ 621322 h 621322"/>
              <a:gd name="connsiteX0-43" fmla="*/ 1301261 w 1301261"/>
              <a:gd name="connsiteY0-44" fmla="*/ 0 h 621322"/>
              <a:gd name="connsiteX1-45" fmla="*/ 463062 w 1301261"/>
              <a:gd name="connsiteY1-46" fmla="*/ 246185 h 621322"/>
              <a:gd name="connsiteX2-47" fmla="*/ 433753 w 1301261"/>
              <a:gd name="connsiteY2-48" fmla="*/ 293077 h 621322"/>
              <a:gd name="connsiteX3" fmla="*/ 0 w 1301261"/>
              <a:gd name="connsiteY3" fmla="*/ 621322 h 621322"/>
              <a:gd name="connsiteX0-49" fmla="*/ 1301261 w 1301261"/>
              <a:gd name="connsiteY0-50" fmla="*/ 0 h 621322"/>
              <a:gd name="connsiteX1-51" fmla="*/ 463062 w 1301261"/>
              <a:gd name="connsiteY1-52" fmla="*/ 246185 h 621322"/>
              <a:gd name="connsiteX2-53" fmla="*/ 433753 w 1301261"/>
              <a:gd name="connsiteY2-54" fmla="*/ 293077 h 621322"/>
              <a:gd name="connsiteX3-55" fmla="*/ 0 w 1301261"/>
              <a:gd name="connsiteY3-56" fmla="*/ 621322 h 621322"/>
              <a:gd name="connsiteX0-57" fmla="*/ 1301261 w 1301261"/>
              <a:gd name="connsiteY0-58" fmla="*/ 0 h 621322"/>
              <a:gd name="connsiteX1-59" fmla="*/ 463062 w 1301261"/>
              <a:gd name="connsiteY1-60" fmla="*/ 246185 h 621322"/>
              <a:gd name="connsiteX2-61" fmla="*/ 433753 w 1301261"/>
              <a:gd name="connsiteY2-62" fmla="*/ 293077 h 621322"/>
              <a:gd name="connsiteX3-63" fmla="*/ 0 w 1301261"/>
              <a:gd name="connsiteY3-64" fmla="*/ 621322 h 621322"/>
              <a:gd name="connsiteX0-65" fmla="*/ 1301261 w 1301261"/>
              <a:gd name="connsiteY0-66" fmla="*/ 0 h 621322"/>
              <a:gd name="connsiteX1-67" fmla="*/ 908539 w 1301261"/>
              <a:gd name="connsiteY1-68" fmla="*/ 58616 h 621322"/>
              <a:gd name="connsiteX2-69" fmla="*/ 463062 w 1301261"/>
              <a:gd name="connsiteY2-70" fmla="*/ 246185 h 621322"/>
              <a:gd name="connsiteX3-71" fmla="*/ 433753 w 1301261"/>
              <a:gd name="connsiteY3-72" fmla="*/ 293077 h 621322"/>
              <a:gd name="connsiteX4" fmla="*/ 0 w 1301261"/>
              <a:gd name="connsiteY4" fmla="*/ 621322 h 621322"/>
              <a:gd name="connsiteX0-73" fmla="*/ 1301261 w 1301261"/>
              <a:gd name="connsiteY0-74" fmla="*/ 0 h 621322"/>
              <a:gd name="connsiteX1-75" fmla="*/ 908539 w 1301261"/>
              <a:gd name="connsiteY1-76" fmla="*/ 58616 h 621322"/>
              <a:gd name="connsiteX2-77" fmla="*/ 463062 w 1301261"/>
              <a:gd name="connsiteY2-78" fmla="*/ 246185 h 621322"/>
              <a:gd name="connsiteX3-79" fmla="*/ 433753 w 1301261"/>
              <a:gd name="connsiteY3-80" fmla="*/ 257907 h 621322"/>
              <a:gd name="connsiteX4-81" fmla="*/ 0 w 1301261"/>
              <a:gd name="connsiteY4-82" fmla="*/ 621322 h 621322"/>
              <a:gd name="connsiteX0-83" fmla="*/ 2203938 w 2203938"/>
              <a:gd name="connsiteY0-84" fmla="*/ 0 h 668215"/>
              <a:gd name="connsiteX1-85" fmla="*/ 1811216 w 2203938"/>
              <a:gd name="connsiteY1-86" fmla="*/ 58616 h 668215"/>
              <a:gd name="connsiteX2-87" fmla="*/ 1365739 w 2203938"/>
              <a:gd name="connsiteY2-88" fmla="*/ 246185 h 668215"/>
              <a:gd name="connsiteX3-89" fmla="*/ 1336430 w 2203938"/>
              <a:gd name="connsiteY3-90" fmla="*/ 257907 h 668215"/>
              <a:gd name="connsiteX4-91" fmla="*/ 0 w 2203938"/>
              <a:gd name="connsiteY4-92" fmla="*/ 668215 h 668215"/>
              <a:gd name="connsiteX0-93" fmla="*/ 2203938 w 2203938"/>
              <a:gd name="connsiteY0-94" fmla="*/ 0 h 668215"/>
              <a:gd name="connsiteX1-95" fmla="*/ 1811216 w 2203938"/>
              <a:gd name="connsiteY1-96" fmla="*/ 58616 h 668215"/>
              <a:gd name="connsiteX2-97" fmla="*/ 1365739 w 2203938"/>
              <a:gd name="connsiteY2-98" fmla="*/ 246185 h 668215"/>
              <a:gd name="connsiteX3-99" fmla="*/ 1043353 w 2203938"/>
              <a:gd name="connsiteY3-100" fmla="*/ 152399 h 668215"/>
              <a:gd name="connsiteX4-101" fmla="*/ 0 w 2203938"/>
              <a:gd name="connsiteY4-102" fmla="*/ 668215 h 668215"/>
              <a:gd name="connsiteX0-103" fmla="*/ 2203938 w 2203938"/>
              <a:gd name="connsiteY0-104" fmla="*/ 0 h 668215"/>
              <a:gd name="connsiteX1-105" fmla="*/ 1811216 w 2203938"/>
              <a:gd name="connsiteY1-106" fmla="*/ 58616 h 668215"/>
              <a:gd name="connsiteX2-107" fmla="*/ 1248508 w 2203938"/>
              <a:gd name="connsiteY2-108" fmla="*/ 105508 h 668215"/>
              <a:gd name="connsiteX3-109" fmla="*/ 1043353 w 2203938"/>
              <a:gd name="connsiteY3-110" fmla="*/ 152399 h 668215"/>
              <a:gd name="connsiteX4-111" fmla="*/ 0 w 2203938"/>
              <a:gd name="connsiteY4-112" fmla="*/ 668215 h 668215"/>
              <a:gd name="connsiteX0-113" fmla="*/ 2203938 w 2203938"/>
              <a:gd name="connsiteY0-114" fmla="*/ 0 h 668215"/>
              <a:gd name="connsiteX1-115" fmla="*/ 1776047 w 2203938"/>
              <a:gd name="connsiteY1-116" fmla="*/ 46893 h 668215"/>
              <a:gd name="connsiteX2-117" fmla="*/ 1248508 w 2203938"/>
              <a:gd name="connsiteY2-118" fmla="*/ 105508 h 668215"/>
              <a:gd name="connsiteX3-119" fmla="*/ 1043353 w 2203938"/>
              <a:gd name="connsiteY3-120" fmla="*/ 152399 h 668215"/>
              <a:gd name="connsiteX4-121" fmla="*/ 0 w 2203938"/>
              <a:gd name="connsiteY4-122" fmla="*/ 668215 h 668215"/>
              <a:gd name="connsiteX0-123" fmla="*/ 2203938 w 2203938"/>
              <a:gd name="connsiteY0-124" fmla="*/ 0 h 668215"/>
              <a:gd name="connsiteX1-125" fmla="*/ 1776047 w 2203938"/>
              <a:gd name="connsiteY1-126" fmla="*/ 46893 h 668215"/>
              <a:gd name="connsiteX2-127" fmla="*/ 1248508 w 2203938"/>
              <a:gd name="connsiteY2-128" fmla="*/ 105508 h 668215"/>
              <a:gd name="connsiteX3-129" fmla="*/ 1043353 w 2203938"/>
              <a:gd name="connsiteY3-130" fmla="*/ 152399 h 668215"/>
              <a:gd name="connsiteX4-131" fmla="*/ 0 w 2203938"/>
              <a:gd name="connsiteY4-132" fmla="*/ 668215 h 668215"/>
              <a:gd name="connsiteX0-133" fmla="*/ 2203938 w 2203938"/>
              <a:gd name="connsiteY0-134" fmla="*/ 0 h 668215"/>
              <a:gd name="connsiteX1-135" fmla="*/ 1776047 w 2203938"/>
              <a:gd name="connsiteY1-136" fmla="*/ 46893 h 668215"/>
              <a:gd name="connsiteX2-137" fmla="*/ 1248508 w 2203938"/>
              <a:gd name="connsiteY2-138" fmla="*/ 105508 h 668215"/>
              <a:gd name="connsiteX3-139" fmla="*/ 797168 w 2203938"/>
              <a:gd name="connsiteY3-140" fmla="*/ 257906 h 668215"/>
              <a:gd name="connsiteX4-141" fmla="*/ 0 w 2203938"/>
              <a:gd name="connsiteY4-142" fmla="*/ 668215 h 668215"/>
              <a:gd name="connsiteX0-143" fmla="*/ 2203938 w 2203938"/>
              <a:gd name="connsiteY0-144" fmla="*/ 0 h 668215"/>
              <a:gd name="connsiteX1-145" fmla="*/ 1776047 w 2203938"/>
              <a:gd name="connsiteY1-146" fmla="*/ 46893 h 668215"/>
              <a:gd name="connsiteX2-147" fmla="*/ 1295401 w 2203938"/>
              <a:gd name="connsiteY2-148" fmla="*/ 175847 h 668215"/>
              <a:gd name="connsiteX3-149" fmla="*/ 797168 w 2203938"/>
              <a:gd name="connsiteY3-150" fmla="*/ 257906 h 668215"/>
              <a:gd name="connsiteX4-151" fmla="*/ 0 w 2203938"/>
              <a:gd name="connsiteY4-152" fmla="*/ 668215 h 668215"/>
              <a:gd name="connsiteX0-153" fmla="*/ 2203938 w 2203938"/>
              <a:gd name="connsiteY0-154" fmla="*/ 0 h 668215"/>
              <a:gd name="connsiteX1-155" fmla="*/ 1776047 w 2203938"/>
              <a:gd name="connsiteY1-156" fmla="*/ 46893 h 668215"/>
              <a:gd name="connsiteX2-157" fmla="*/ 1295401 w 2203938"/>
              <a:gd name="connsiteY2-158" fmla="*/ 175847 h 668215"/>
              <a:gd name="connsiteX3-159" fmla="*/ 797168 w 2203938"/>
              <a:gd name="connsiteY3-160" fmla="*/ 316522 h 668215"/>
              <a:gd name="connsiteX4-161" fmla="*/ 0 w 2203938"/>
              <a:gd name="connsiteY4-162" fmla="*/ 668215 h 668215"/>
            </a:gdLst>
            <a:ahLst/>
            <a:cxnLst>
              <a:cxn ang="0">
                <a:pos x="connsiteX0-1" y="connsiteY0-2"/>
              </a:cxn>
              <a:cxn ang="0">
                <a:pos x="connsiteX1-3" y="connsiteY1-4"/>
              </a:cxn>
              <a:cxn ang="0">
                <a:pos x="connsiteX2-5" y="connsiteY2-6"/>
              </a:cxn>
              <a:cxn ang="0">
                <a:pos x="connsiteX3-55" y="connsiteY3-56"/>
              </a:cxn>
              <a:cxn ang="0">
                <a:pos x="connsiteX4-81" y="connsiteY4-82"/>
              </a:cxn>
            </a:cxnLst>
            <a:rect l="l" t="t" r="r" b="b"/>
            <a:pathLst>
              <a:path w="2203938" h="668215">
                <a:moveTo>
                  <a:pt x="2203938" y="0"/>
                </a:moveTo>
                <a:cubicBezTo>
                  <a:pt x="2124807" y="13677"/>
                  <a:pt x="1915747" y="5862"/>
                  <a:pt x="1776047" y="46893"/>
                </a:cubicBezTo>
                <a:cubicBezTo>
                  <a:pt x="1566008" y="29309"/>
                  <a:pt x="1360855" y="140678"/>
                  <a:pt x="1295401" y="175847"/>
                </a:cubicBezTo>
                <a:cubicBezTo>
                  <a:pt x="1150816" y="224693"/>
                  <a:pt x="1013068" y="234461"/>
                  <a:pt x="797168" y="316522"/>
                </a:cubicBezTo>
                <a:cubicBezTo>
                  <a:pt x="581268" y="398583"/>
                  <a:pt x="280376" y="378069"/>
                  <a:pt x="0" y="668215"/>
                </a:cubicBezTo>
              </a:path>
            </a:pathLst>
          </a:cu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0" name="任意多边形 9"/>
          <p:cNvSpPr/>
          <p:nvPr/>
        </p:nvSpPr>
        <p:spPr bwMode="auto">
          <a:xfrm>
            <a:off x="5641731" y="5271277"/>
            <a:ext cx="1582614" cy="715107"/>
          </a:xfrm>
          <a:custGeom>
            <a:avLst/>
            <a:gdLst>
              <a:gd name="connsiteX0" fmla="*/ 2192215 w 2192215"/>
              <a:gd name="connsiteY0" fmla="*/ 37225 h 424086"/>
              <a:gd name="connsiteX1" fmla="*/ 1137138 w 2192215"/>
              <a:gd name="connsiteY1" fmla="*/ 37225 h 424086"/>
              <a:gd name="connsiteX2" fmla="*/ 0 w 2192215"/>
              <a:gd name="connsiteY2" fmla="*/ 424086 h 424086"/>
              <a:gd name="connsiteX0-1" fmla="*/ 2121877 w 2121877"/>
              <a:gd name="connsiteY0-2" fmla="*/ 4369 h 613969"/>
              <a:gd name="connsiteX1-3" fmla="*/ 1137138 w 2121877"/>
              <a:gd name="connsiteY1-4" fmla="*/ 227108 h 613969"/>
              <a:gd name="connsiteX2-5" fmla="*/ 0 w 2121877"/>
              <a:gd name="connsiteY2-6" fmla="*/ 613969 h 613969"/>
              <a:gd name="connsiteX0-7" fmla="*/ 2074984 w 2074984"/>
              <a:gd name="connsiteY0-8" fmla="*/ 9288 h 501657"/>
              <a:gd name="connsiteX1-9" fmla="*/ 1137138 w 2074984"/>
              <a:gd name="connsiteY1-10" fmla="*/ 114796 h 501657"/>
              <a:gd name="connsiteX2-11" fmla="*/ 0 w 2074984"/>
              <a:gd name="connsiteY2-12" fmla="*/ 501657 h 501657"/>
              <a:gd name="connsiteX0-13" fmla="*/ 2074984 w 2074984"/>
              <a:gd name="connsiteY0-14" fmla="*/ 5565 h 568272"/>
              <a:gd name="connsiteX1-15" fmla="*/ 1137138 w 2074984"/>
              <a:gd name="connsiteY1-16" fmla="*/ 181411 h 568272"/>
              <a:gd name="connsiteX2-17" fmla="*/ 0 w 2074984"/>
              <a:gd name="connsiteY2-18" fmla="*/ 568272 h 568272"/>
              <a:gd name="connsiteX0-19" fmla="*/ 2074984 w 2074984"/>
              <a:gd name="connsiteY0-20" fmla="*/ 0 h 562707"/>
              <a:gd name="connsiteX1-21" fmla="*/ 1137138 w 2074984"/>
              <a:gd name="connsiteY1-22" fmla="*/ 175846 h 562707"/>
              <a:gd name="connsiteX2-23" fmla="*/ 0 w 2074984"/>
              <a:gd name="connsiteY2-24" fmla="*/ 562707 h 562707"/>
              <a:gd name="connsiteX0-25" fmla="*/ 2074984 w 2074984"/>
              <a:gd name="connsiteY0-26" fmla="*/ 0 h 562707"/>
              <a:gd name="connsiteX1-27" fmla="*/ 1207476 w 2074984"/>
              <a:gd name="connsiteY1-28" fmla="*/ 293077 h 562707"/>
              <a:gd name="connsiteX2-29" fmla="*/ 0 w 2074984"/>
              <a:gd name="connsiteY2-30" fmla="*/ 562707 h 562707"/>
              <a:gd name="connsiteX0-31" fmla="*/ 1301261 w 1301261"/>
              <a:gd name="connsiteY0-32" fmla="*/ 0 h 621322"/>
              <a:gd name="connsiteX1-33" fmla="*/ 433753 w 1301261"/>
              <a:gd name="connsiteY1-34" fmla="*/ 293077 h 621322"/>
              <a:gd name="connsiteX2-35" fmla="*/ 0 w 1301261"/>
              <a:gd name="connsiteY2-36" fmla="*/ 621322 h 621322"/>
              <a:gd name="connsiteX0-37" fmla="*/ 1301261 w 1301261"/>
              <a:gd name="connsiteY0-38" fmla="*/ 0 h 621322"/>
              <a:gd name="connsiteX1-39" fmla="*/ 433753 w 1301261"/>
              <a:gd name="connsiteY1-40" fmla="*/ 293077 h 621322"/>
              <a:gd name="connsiteX2-41" fmla="*/ 0 w 1301261"/>
              <a:gd name="connsiteY2-42" fmla="*/ 621322 h 621322"/>
              <a:gd name="connsiteX0-43" fmla="*/ 1301261 w 1301261"/>
              <a:gd name="connsiteY0-44" fmla="*/ 0 h 621322"/>
              <a:gd name="connsiteX1-45" fmla="*/ 463062 w 1301261"/>
              <a:gd name="connsiteY1-46" fmla="*/ 246185 h 621322"/>
              <a:gd name="connsiteX2-47" fmla="*/ 433753 w 1301261"/>
              <a:gd name="connsiteY2-48" fmla="*/ 293077 h 621322"/>
              <a:gd name="connsiteX3" fmla="*/ 0 w 1301261"/>
              <a:gd name="connsiteY3" fmla="*/ 621322 h 621322"/>
              <a:gd name="connsiteX0-49" fmla="*/ 1301261 w 1301261"/>
              <a:gd name="connsiteY0-50" fmla="*/ 0 h 621322"/>
              <a:gd name="connsiteX1-51" fmla="*/ 463062 w 1301261"/>
              <a:gd name="connsiteY1-52" fmla="*/ 246185 h 621322"/>
              <a:gd name="connsiteX2-53" fmla="*/ 433753 w 1301261"/>
              <a:gd name="connsiteY2-54" fmla="*/ 293077 h 621322"/>
              <a:gd name="connsiteX3-55" fmla="*/ 0 w 1301261"/>
              <a:gd name="connsiteY3-56" fmla="*/ 621322 h 621322"/>
              <a:gd name="connsiteX0-57" fmla="*/ 1301261 w 1301261"/>
              <a:gd name="connsiteY0-58" fmla="*/ 0 h 621322"/>
              <a:gd name="connsiteX1-59" fmla="*/ 463062 w 1301261"/>
              <a:gd name="connsiteY1-60" fmla="*/ 246185 h 621322"/>
              <a:gd name="connsiteX2-61" fmla="*/ 433753 w 1301261"/>
              <a:gd name="connsiteY2-62" fmla="*/ 293077 h 621322"/>
              <a:gd name="connsiteX3-63" fmla="*/ 0 w 1301261"/>
              <a:gd name="connsiteY3-64" fmla="*/ 621322 h 621322"/>
              <a:gd name="connsiteX0-65" fmla="*/ 1301261 w 1301261"/>
              <a:gd name="connsiteY0-66" fmla="*/ 0 h 621322"/>
              <a:gd name="connsiteX1-67" fmla="*/ 908539 w 1301261"/>
              <a:gd name="connsiteY1-68" fmla="*/ 58616 h 621322"/>
              <a:gd name="connsiteX2-69" fmla="*/ 463062 w 1301261"/>
              <a:gd name="connsiteY2-70" fmla="*/ 246185 h 621322"/>
              <a:gd name="connsiteX3-71" fmla="*/ 433753 w 1301261"/>
              <a:gd name="connsiteY3-72" fmla="*/ 293077 h 621322"/>
              <a:gd name="connsiteX4" fmla="*/ 0 w 1301261"/>
              <a:gd name="connsiteY4" fmla="*/ 621322 h 621322"/>
              <a:gd name="connsiteX0-73" fmla="*/ 1301261 w 1301261"/>
              <a:gd name="connsiteY0-74" fmla="*/ 0 h 621322"/>
              <a:gd name="connsiteX1-75" fmla="*/ 908539 w 1301261"/>
              <a:gd name="connsiteY1-76" fmla="*/ 58616 h 621322"/>
              <a:gd name="connsiteX2-77" fmla="*/ 463062 w 1301261"/>
              <a:gd name="connsiteY2-78" fmla="*/ 246185 h 621322"/>
              <a:gd name="connsiteX3-79" fmla="*/ 433753 w 1301261"/>
              <a:gd name="connsiteY3-80" fmla="*/ 257907 h 621322"/>
              <a:gd name="connsiteX4-81" fmla="*/ 0 w 1301261"/>
              <a:gd name="connsiteY4-82" fmla="*/ 621322 h 621322"/>
              <a:gd name="connsiteX0-83" fmla="*/ 2203938 w 2203938"/>
              <a:gd name="connsiteY0-84" fmla="*/ 0 h 668215"/>
              <a:gd name="connsiteX1-85" fmla="*/ 1811216 w 2203938"/>
              <a:gd name="connsiteY1-86" fmla="*/ 58616 h 668215"/>
              <a:gd name="connsiteX2-87" fmla="*/ 1365739 w 2203938"/>
              <a:gd name="connsiteY2-88" fmla="*/ 246185 h 668215"/>
              <a:gd name="connsiteX3-89" fmla="*/ 1336430 w 2203938"/>
              <a:gd name="connsiteY3-90" fmla="*/ 257907 h 668215"/>
              <a:gd name="connsiteX4-91" fmla="*/ 0 w 2203938"/>
              <a:gd name="connsiteY4-92" fmla="*/ 668215 h 668215"/>
              <a:gd name="connsiteX0-93" fmla="*/ 2203938 w 2203938"/>
              <a:gd name="connsiteY0-94" fmla="*/ 0 h 668215"/>
              <a:gd name="connsiteX1-95" fmla="*/ 1811216 w 2203938"/>
              <a:gd name="connsiteY1-96" fmla="*/ 58616 h 668215"/>
              <a:gd name="connsiteX2-97" fmla="*/ 1365739 w 2203938"/>
              <a:gd name="connsiteY2-98" fmla="*/ 246185 h 668215"/>
              <a:gd name="connsiteX3-99" fmla="*/ 1043353 w 2203938"/>
              <a:gd name="connsiteY3-100" fmla="*/ 152399 h 668215"/>
              <a:gd name="connsiteX4-101" fmla="*/ 0 w 2203938"/>
              <a:gd name="connsiteY4-102" fmla="*/ 668215 h 668215"/>
              <a:gd name="connsiteX0-103" fmla="*/ 2203938 w 2203938"/>
              <a:gd name="connsiteY0-104" fmla="*/ 0 h 668215"/>
              <a:gd name="connsiteX1-105" fmla="*/ 1811216 w 2203938"/>
              <a:gd name="connsiteY1-106" fmla="*/ 58616 h 668215"/>
              <a:gd name="connsiteX2-107" fmla="*/ 1248508 w 2203938"/>
              <a:gd name="connsiteY2-108" fmla="*/ 105508 h 668215"/>
              <a:gd name="connsiteX3-109" fmla="*/ 1043353 w 2203938"/>
              <a:gd name="connsiteY3-110" fmla="*/ 152399 h 668215"/>
              <a:gd name="connsiteX4-111" fmla="*/ 0 w 2203938"/>
              <a:gd name="connsiteY4-112" fmla="*/ 668215 h 668215"/>
              <a:gd name="connsiteX0-113" fmla="*/ 2203938 w 2203938"/>
              <a:gd name="connsiteY0-114" fmla="*/ 0 h 668215"/>
              <a:gd name="connsiteX1-115" fmla="*/ 1776047 w 2203938"/>
              <a:gd name="connsiteY1-116" fmla="*/ 46893 h 668215"/>
              <a:gd name="connsiteX2-117" fmla="*/ 1248508 w 2203938"/>
              <a:gd name="connsiteY2-118" fmla="*/ 105508 h 668215"/>
              <a:gd name="connsiteX3-119" fmla="*/ 1043353 w 2203938"/>
              <a:gd name="connsiteY3-120" fmla="*/ 152399 h 668215"/>
              <a:gd name="connsiteX4-121" fmla="*/ 0 w 2203938"/>
              <a:gd name="connsiteY4-122" fmla="*/ 668215 h 668215"/>
              <a:gd name="connsiteX0-123" fmla="*/ 2203938 w 2203938"/>
              <a:gd name="connsiteY0-124" fmla="*/ 0 h 668215"/>
              <a:gd name="connsiteX1-125" fmla="*/ 1776047 w 2203938"/>
              <a:gd name="connsiteY1-126" fmla="*/ 46893 h 668215"/>
              <a:gd name="connsiteX2-127" fmla="*/ 1248508 w 2203938"/>
              <a:gd name="connsiteY2-128" fmla="*/ 105508 h 668215"/>
              <a:gd name="connsiteX3-129" fmla="*/ 1043353 w 2203938"/>
              <a:gd name="connsiteY3-130" fmla="*/ 152399 h 668215"/>
              <a:gd name="connsiteX4-131" fmla="*/ 0 w 2203938"/>
              <a:gd name="connsiteY4-132" fmla="*/ 668215 h 668215"/>
              <a:gd name="connsiteX0-133" fmla="*/ 2203938 w 2203938"/>
              <a:gd name="connsiteY0-134" fmla="*/ 0 h 668215"/>
              <a:gd name="connsiteX1-135" fmla="*/ 1776047 w 2203938"/>
              <a:gd name="connsiteY1-136" fmla="*/ 46893 h 668215"/>
              <a:gd name="connsiteX2-137" fmla="*/ 1248508 w 2203938"/>
              <a:gd name="connsiteY2-138" fmla="*/ 105508 h 668215"/>
              <a:gd name="connsiteX3-139" fmla="*/ 797168 w 2203938"/>
              <a:gd name="connsiteY3-140" fmla="*/ 257906 h 668215"/>
              <a:gd name="connsiteX4-141" fmla="*/ 0 w 2203938"/>
              <a:gd name="connsiteY4-142" fmla="*/ 668215 h 668215"/>
              <a:gd name="connsiteX0-143" fmla="*/ 2203938 w 2203938"/>
              <a:gd name="connsiteY0-144" fmla="*/ 0 h 668215"/>
              <a:gd name="connsiteX1-145" fmla="*/ 1776047 w 2203938"/>
              <a:gd name="connsiteY1-146" fmla="*/ 46893 h 668215"/>
              <a:gd name="connsiteX2-147" fmla="*/ 1295401 w 2203938"/>
              <a:gd name="connsiteY2-148" fmla="*/ 175847 h 668215"/>
              <a:gd name="connsiteX3-149" fmla="*/ 797168 w 2203938"/>
              <a:gd name="connsiteY3-150" fmla="*/ 257906 h 668215"/>
              <a:gd name="connsiteX4-151" fmla="*/ 0 w 2203938"/>
              <a:gd name="connsiteY4-152" fmla="*/ 668215 h 668215"/>
              <a:gd name="connsiteX0-153" fmla="*/ 2203938 w 2203938"/>
              <a:gd name="connsiteY0-154" fmla="*/ 0 h 668215"/>
              <a:gd name="connsiteX1-155" fmla="*/ 1776047 w 2203938"/>
              <a:gd name="connsiteY1-156" fmla="*/ 46893 h 668215"/>
              <a:gd name="connsiteX2-157" fmla="*/ 1295401 w 2203938"/>
              <a:gd name="connsiteY2-158" fmla="*/ 175847 h 668215"/>
              <a:gd name="connsiteX3-159" fmla="*/ 797168 w 2203938"/>
              <a:gd name="connsiteY3-160" fmla="*/ 316522 h 668215"/>
              <a:gd name="connsiteX4-161" fmla="*/ 0 w 2203938"/>
              <a:gd name="connsiteY4-162" fmla="*/ 668215 h 668215"/>
              <a:gd name="connsiteX0-163" fmla="*/ 2203938 w 2203938"/>
              <a:gd name="connsiteY0-164" fmla="*/ 0 h 668215"/>
              <a:gd name="connsiteX1-165" fmla="*/ 1776047 w 2203938"/>
              <a:gd name="connsiteY1-166" fmla="*/ 46893 h 668215"/>
              <a:gd name="connsiteX2-167" fmla="*/ 1541586 w 2203938"/>
              <a:gd name="connsiteY2-168" fmla="*/ 351693 h 668215"/>
              <a:gd name="connsiteX3-169" fmla="*/ 797168 w 2203938"/>
              <a:gd name="connsiteY3-170" fmla="*/ 316522 h 668215"/>
              <a:gd name="connsiteX4-171" fmla="*/ 0 w 2203938"/>
              <a:gd name="connsiteY4-172" fmla="*/ 668215 h 668215"/>
              <a:gd name="connsiteX0-173" fmla="*/ 2203938 w 2203938"/>
              <a:gd name="connsiteY0-174" fmla="*/ 0 h 668215"/>
              <a:gd name="connsiteX1-175" fmla="*/ 1776047 w 2203938"/>
              <a:gd name="connsiteY1-176" fmla="*/ 46893 h 668215"/>
              <a:gd name="connsiteX2-177" fmla="*/ 1541586 w 2203938"/>
              <a:gd name="connsiteY2-178" fmla="*/ 351693 h 668215"/>
              <a:gd name="connsiteX3-179" fmla="*/ 961291 w 2203938"/>
              <a:gd name="connsiteY3-180" fmla="*/ 539261 h 668215"/>
              <a:gd name="connsiteX4-181" fmla="*/ 0 w 2203938"/>
              <a:gd name="connsiteY4-182" fmla="*/ 668215 h 668215"/>
              <a:gd name="connsiteX0-183" fmla="*/ 1746738 w 1746738"/>
              <a:gd name="connsiteY0-184" fmla="*/ 0 h 621323"/>
              <a:gd name="connsiteX1-185" fmla="*/ 1318847 w 1746738"/>
              <a:gd name="connsiteY1-186" fmla="*/ 46893 h 621323"/>
              <a:gd name="connsiteX2-187" fmla="*/ 1084386 w 1746738"/>
              <a:gd name="connsiteY2-188" fmla="*/ 351693 h 621323"/>
              <a:gd name="connsiteX3-189" fmla="*/ 504091 w 1746738"/>
              <a:gd name="connsiteY3-190" fmla="*/ 539261 h 621323"/>
              <a:gd name="connsiteX4-191" fmla="*/ 0 w 1746738"/>
              <a:gd name="connsiteY4-192" fmla="*/ 621323 h 621323"/>
              <a:gd name="connsiteX0-193" fmla="*/ 1746738 w 1746738"/>
              <a:gd name="connsiteY0-194" fmla="*/ 0 h 621323"/>
              <a:gd name="connsiteX1-195" fmla="*/ 1318847 w 1746738"/>
              <a:gd name="connsiteY1-196" fmla="*/ 46893 h 621323"/>
              <a:gd name="connsiteX2-197" fmla="*/ 1084386 w 1746738"/>
              <a:gd name="connsiteY2-198" fmla="*/ 351693 h 621323"/>
              <a:gd name="connsiteX3-199" fmla="*/ 574430 w 1746738"/>
              <a:gd name="connsiteY3-200" fmla="*/ 363415 h 621323"/>
              <a:gd name="connsiteX4-201" fmla="*/ 0 w 1746738"/>
              <a:gd name="connsiteY4-202" fmla="*/ 621323 h 621323"/>
              <a:gd name="connsiteX0-203" fmla="*/ 1746738 w 1746738"/>
              <a:gd name="connsiteY0-204" fmla="*/ 0 h 621323"/>
              <a:gd name="connsiteX1-205" fmla="*/ 1318847 w 1746738"/>
              <a:gd name="connsiteY1-206" fmla="*/ 46893 h 621323"/>
              <a:gd name="connsiteX2-207" fmla="*/ 1236786 w 1746738"/>
              <a:gd name="connsiteY2-208" fmla="*/ 422032 h 621323"/>
              <a:gd name="connsiteX3-209" fmla="*/ 574430 w 1746738"/>
              <a:gd name="connsiteY3-210" fmla="*/ 363415 h 621323"/>
              <a:gd name="connsiteX4-211" fmla="*/ 0 w 1746738"/>
              <a:gd name="connsiteY4-212" fmla="*/ 621323 h 621323"/>
              <a:gd name="connsiteX0-213" fmla="*/ 1746738 w 1746738"/>
              <a:gd name="connsiteY0-214" fmla="*/ 0 h 621323"/>
              <a:gd name="connsiteX1-215" fmla="*/ 1565031 w 1746738"/>
              <a:gd name="connsiteY1-216" fmla="*/ 187570 h 621323"/>
              <a:gd name="connsiteX2-217" fmla="*/ 1236786 w 1746738"/>
              <a:gd name="connsiteY2-218" fmla="*/ 422032 h 621323"/>
              <a:gd name="connsiteX3-219" fmla="*/ 574430 w 1746738"/>
              <a:gd name="connsiteY3-220" fmla="*/ 363415 h 621323"/>
              <a:gd name="connsiteX4-221" fmla="*/ 0 w 1746738"/>
              <a:gd name="connsiteY4-222" fmla="*/ 621323 h 621323"/>
              <a:gd name="connsiteX0-223" fmla="*/ 1746738 w 1746738"/>
              <a:gd name="connsiteY0-224" fmla="*/ 0 h 621323"/>
              <a:gd name="connsiteX1-225" fmla="*/ 1635370 w 1746738"/>
              <a:gd name="connsiteY1-226" fmla="*/ 269632 h 621323"/>
              <a:gd name="connsiteX2-227" fmla="*/ 1236786 w 1746738"/>
              <a:gd name="connsiteY2-228" fmla="*/ 422032 h 621323"/>
              <a:gd name="connsiteX3-229" fmla="*/ 574430 w 1746738"/>
              <a:gd name="connsiteY3-230" fmla="*/ 363415 h 621323"/>
              <a:gd name="connsiteX4-231" fmla="*/ 0 w 1746738"/>
              <a:gd name="connsiteY4-232" fmla="*/ 621323 h 621323"/>
              <a:gd name="connsiteX0-233" fmla="*/ 1746738 w 1746738"/>
              <a:gd name="connsiteY0-234" fmla="*/ 0 h 621323"/>
              <a:gd name="connsiteX1-235" fmla="*/ 1635370 w 1746738"/>
              <a:gd name="connsiteY1-236" fmla="*/ 269632 h 621323"/>
              <a:gd name="connsiteX2-237" fmla="*/ 1236786 w 1746738"/>
              <a:gd name="connsiteY2-238" fmla="*/ 422032 h 621323"/>
              <a:gd name="connsiteX3-239" fmla="*/ 574430 w 1746738"/>
              <a:gd name="connsiteY3-240" fmla="*/ 363415 h 621323"/>
              <a:gd name="connsiteX4-241" fmla="*/ 0 w 1746738"/>
              <a:gd name="connsiteY4-242" fmla="*/ 621323 h 621323"/>
              <a:gd name="connsiteX0-243" fmla="*/ 1735014 w 1735014"/>
              <a:gd name="connsiteY0-244" fmla="*/ 0 h 703384"/>
              <a:gd name="connsiteX1-245" fmla="*/ 1635370 w 1735014"/>
              <a:gd name="connsiteY1-246" fmla="*/ 351693 h 703384"/>
              <a:gd name="connsiteX2-247" fmla="*/ 1236786 w 1735014"/>
              <a:gd name="connsiteY2-248" fmla="*/ 504093 h 703384"/>
              <a:gd name="connsiteX3-249" fmla="*/ 574430 w 1735014"/>
              <a:gd name="connsiteY3-250" fmla="*/ 445476 h 703384"/>
              <a:gd name="connsiteX4-251" fmla="*/ 0 w 1735014"/>
              <a:gd name="connsiteY4-252" fmla="*/ 703384 h 703384"/>
              <a:gd name="connsiteX0-253" fmla="*/ 1735014 w 1735014"/>
              <a:gd name="connsiteY0-254" fmla="*/ 0 h 703384"/>
              <a:gd name="connsiteX1-255" fmla="*/ 1635370 w 1735014"/>
              <a:gd name="connsiteY1-256" fmla="*/ 351693 h 703384"/>
              <a:gd name="connsiteX2-257" fmla="*/ 1236786 w 1735014"/>
              <a:gd name="connsiteY2-258" fmla="*/ 363416 h 703384"/>
              <a:gd name="connsiteX3-259" fmla="*/ 574430 w 1735014"/>
              <a:gd name="connsiteY3-260" fmla="*/ 445476 h 703384"/>
              <a:gd name="connsiteX4-261" fmla="*/ 0 w 1735014"/>
              <a:gd name="connsiteY4-262" fmla="*/ 703384 h 703384"/>
              <a:gd name="connsiteX0-263" fmla="*/ 1735014 w 1735014"/>
              <a:gd name="connsiteY0-264" fmla="*/ 0 h 703384"/>
              <a:gd name="connsiteX1-265" fmla="*/ 1565031 w 1735014"/>
              <a:gd name="connsiteY1-266" fmla="*/ 257908 h 703384"/>
              <a:gd name="connsiteX2-267" fmla="*/ 1236786 w 1735014"/>
              <a:gd name="connsiteY2-268" fmla="*/ 363416 h 703384"/>
              <a:gd name="connsiteX3-269" fmla="*/ 574430 w 1735014"/>
              <a:gd name="connsiteY3-270" fmla="*/ 445476 h 703384"/>
              <a:gd name="connsiteX4-271" fmla="*/ 0 w 1735014"/>
              <a:gd name="connsiteY4-272" fmla="*/ 703384 h 703384"/>
              <a:gd name="connsiteX0-273" fmla="*/ 1735014 w 1735014"/>
              <a:gd name="connsiteY0-274" fmla="*/ 0 h 703384"/>
              <a:gd name="connsiteX1-275" fmla="*/ 1576755 w 1735014"/>
              <a:gd name="connsiteY1-276" fmla="*/ 175847 h 703384"/>
              <a:gd name="connsiteX2-277" fmla="*/ 1236786 w 1735014"/>
              <a:gd name="connsiteY2-278" fmla="*/ 363416 h 703384"/>
              <a:gd name="connsiteX3-279" fmla="*/ 574430 w 1735014"/>
              <a:gd name="connsiteY3-280" fmla="*/ 445476 h 703384"/>
              <a:gd name="connsiteX4-281" fmla="*/ 0 w 1735014"/>
              <a:gd name="connsiteY4-282" fmla="*/ 703384 h 703384"/>
              <a:gd name="connsiteX0-283" fmla="*/ 1582614 w 1582614"/>
              <a:gd name="connsiteY0-284" fmla="*/ 0 h 715107"/>
              <a:gd name="connsiteX1-285" fmla="*/ 1424355 w 1582614"/>
              <a:gd name="connsiteY1-286" fmla="*/ 175847 h 715107"/>
              <a:gd name="connsiteX2-287" fmla="*/ 1084386 w 1582614"/>
              <a:gd name="connsiteY2-288" fmla="*/ 363416 h 715107"/>
              <a:gd name="connsiteX3-289" fmla="*/ 422030 w 1582614"/>
              <a:gd name="connsiteY3-290" fmla="*/ 445476 h 715107"/>
              <a:gd name="connsiteX4-291" fmla="*/ 0 w 1582614"/>
              <a:gd name="connsiteY4-292" fmla="*/ 715107 h 715107"/>
              <a:gd name="connsiteX0-293" fmla="*/ 1582614 w 1582614"/>
              <a:gd name="connsiteY0-294" fmla="*/ 0 h 715107"/>
              <a:gd name="connsiteX1-295" fmla="*/ 1424355 w 1582614"/>
              <a:gd name="connsiteY1-296" fmla="*/ 175847 h 715107"/>
              <a:gd name="connsiteX2-297" fmla="*/ 1084386 w 1582614"/>
              <a:gd name="connsiteY2-298" fmla="*/ 363416 h 715107"/>
              <a:gd name="connsiteX3-299" fmla="*/ 422030 w 1582614"/>
              <a:gd name="connsiteY3-300" fmla="*/ 445476 h 715107"/>
              <a:gd name="connsiteX4-301" fmla="*/ 0 w 1582614"/>
              <a:gd name="connsiteY4-302" fmla="*/ 715107 h 715107"/>
              <a:gd name="connsiteX0-303" fmla="*/ 1582614 w 1582614"/>
              <a:gd name="connsiteY0-304" fmla="*/ 0 h 715107"/>
              <a:gd name="connsiteX1-305" fmla="*/ 1424355 w 1582614"/>
              <a:gd name="connsiteY1-306" fmla="*/ 175847 h 715107"/>
              <a:gd name="connsiteX2-307" fmla="*/ 1084386 w 1582614"/>
              <a:gd name="connsiteY2-308" fmla="*/ 363416 h 715107"/>
              <a:gd name="connsiteX3-309" fmla="*/ 468922 w 1582614"/>
              <a:gd name="connsiteY3-310" fmla="*/ 527538 h 715107"/>
              <a:gd name="connsiteX4-311" fmla="*/ 0 w 1582614"/>
              <a:gd name="connsiteY4-312" fmla="*/ 715107 h 715107"/>
            </a:gdLst>
            <a:ahLst/>
            <a:cxnLst>
              <a:cxn ang="0">
                <a:pos x="connsiteX0-1" y="connsiteY0-2"/>
              </a:cxn>
              <a:cxn ang="0">
                <a:pos x="connsiteX1-3" y="connsiteY1-4"/>
              </a:cxn>
              <a:cxn ang="0">
                <a:pos x="connsiteX2-5" y="connsiteY2-6"/>
              </a:cxn>
              <a:cxn ang="0">
                <a:pos x="connsiteX3-55" y="connsiteY3-56"/>
              </a:cxn>
              <a:cxn ang="0">
                <a:pos x="connsiteX4-81" y="connsiteY4-82"/>
              </a:cxn>
            </a:cxnLst>
            <a:rect l="l" t="t" r="r" b="b"/>
            <a:pathLst>
              <a:path w="1582614" h="715107">
                <a:moveTo>
                  <a:pt x="1582614" y="0"/>
                </a:moveTo>
                <a:cubicBezTo>
                  <a:pt x="1503483" y="13677"/>
                  <a:pt x="1564055" y="134816"/>
                  <a:pt x="1424355" y="175847"/>
                </a:cubicBezTo>
                <a:cubicBezTo>
                  <a:pt x="1226039" y="275494"/>
                  <a:pt x="1149840" y="328247"/>
                  <a:pt x="1084386" y="363416"/>
                </a:cubicBezTo>
                <a:cubicBezTo>
                  <a:pt x="939801" y="412262"/>
                  <a:pt x="649653" y="468923"/>
                  <a:pt x="468922" y="527538"/>
                </a:cubicBezTo>
                <a:cubicBezTo>
                  <a:pt x="288191" y="586153"/>
                  <a:pt x="479668" y="530469"/>
                  <a:pt x="0" y="715107"/>
                </a:cubicBezTo>
              </a:path>
            </a:pathLst>
          </a:cu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26774362"/>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__</a:t>
            </a:r>
            <a:r>
              <a:rPr lang="en-US" altLang="zh-CN" dirty="0" err="1" smtClean="0"/>
              <a:t>init</a:t>
            </a:r>
            <a:r>
              <a:rPr lang="en-US" altLang="zh-CN" dirty="0" smtClean="0"/>
              <a:t>__</a:t>
            </a:r>
            <a:r>
              <a:rPr lang="zh-CN" altLang="en-US" dirty="0" smtClean="0"/>
              <a:t>方法和</a:t>
            </a:r>
            <a:r>
              <a:rPr lang="en-US" altLang="zh-CN" dirty="0"/>
              <a:t>__del__</a:t>
            </a:r>
            <a:r>
              <a:rPr lang="zh-CN" altLang="en-US" dirty="0"/>
              <a:t>方法</a:t>
            </a:r>
          </a:p>
        </p:txBody>
      </p:sp>
      <p:sp>
        <p:nvSpPr>
          <p:cNvPr id="3" name="内容占位符 2"/>
          <p:cNvSpPr>
            <a:spLocks noGrp="1"/>
          </p:cNvSpPr>
          <p:nvPr>
            <p:ph idx="1"/>
          </p:nvPr>
        </p:nvSpPr>
        <p:spPr>
          <a:xfrm>
            <a:off x="76200" y="1066800"/>
            <a:ext cx="8991600" cy="2895600"/>
          </a:xfrm>
        </p:spPr>
        <p:txBody>
          <a:bodyPr/>
          <a:lstStyle/>
          <a:p>
            <a:pPr>
              <a:spcAft>
                <a:spcPts val="1200"/>
              </a:spcAft>
            </a:pPr>
            <a:r>
              <a:rPr lang="en-US" altLang="zh-CN" sz="2400" dirty="0" smtClean="0">
                <a:latin typeface="宋体" panose="02010600030101010101" pitchFamily="2" charset="-122"/>
                <a:ea typeface="宋体" panose="02010600030101010101" pitchFamily="2" charset="-122"/>
              </a:rPr>
              <a:t>__</a:t>
            </a:r>
            <a:r>
              <a:rPr lang="en-US" altLang="zh-CN" sz="2400" dirty="0" err="1">
                <a:latin typeface="宋体" panose="02010600030101010101" pitchFamily="2" charset="-122"/>
                <a:ea typeface="宋体" panose="02010600030101010101" pitchFamily="2" charset="-122"/>
              </a:rPr>
              <a:t>init</a:t>
            </a:r>
            <a:r>
              <a:rPr lang="en-US" altLang="zh-CN" sz="2400" dirty="0">
                <a:latin typeface="宋体" panose="02010600030101010101" pitchFamily="2" charset="-122"/>
                <a:ea typeface="宋体" panose="02010600030101010101" pitchFamily="2" charset="-122"/>
              </a:rPr>
              <a:t>__</a:t>
            </a:r>
            <a:r>
              <a:rPr lang="zh-CN" altLang="en-US" sz="2400" dirty="0">
                <a:latin typeface="宋体" panose="02010600030101010101" pitchFamily="2" charset="-122"/>
                <a:ea typeface="宋体" panose="02010600030101010101" pitchFamily="2" charset="-122"/>
              </a:rPr>
              <a:t>方法：构建函数，用于实例的初始化，创建完对象后调用，无返回值</a:t>
            </a:r>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50900" lvl="2" indent="0">
              <a:spcBef>
                <a:spcPts val="500"/>
              </a:spcBef>
              <a:buClr>
                <a:srgbClr val="800080"/>
              </a:buClr>
              <a:buNone/>
            </a:pPr>
            <a:r>
              <a:rPr lang="en-US" altLang="zh-CN" sz="2000" dirty="0">
                <a:solidFill>
                  <a:srgbClr val="3333FF"/>
                </a:solidFill>
              </a:rPr>
              <a:t>class </a:t>
            </a:r>
            <a:r>
              <a:rPr lang="en-US" altLang="zh-CN" sz="2000" dirty="0" smtClean="0">
                <a:solidFill>
                  <a:srgbClr val="3333FF"/>
                </a:solidFill>
              </a:rPr>
              <a:t>Person5:</a:t>
            </a:r>
            <a:endParaRPr lang="en-US" altLang="zh-CN" sz="2000" dirty="0">
              <a:solidFill>
                <a:srgbClr val="3333FF"/>
              </a:solidFill>
            </a:endParaRPr>
          </a:p>
          <a:p>
            <a:pPr marL="850900" lvl="2" indent="0">
              <a:spcBef>
                <a:spcPts val="500"/>
              </a:spcBef>
              <a:buClr>
                <a:srgbClr val="800080"/>
              </a:buClr>
              <a:buNone/>
            </a:pPr>
            <a:r>
              <a:rPr lang="en-US" altLang="zh-CN" sz="2000" dirty="0">
                <a:solidFill>
                  <a:srgbClr val="3333FF"/>
                </a:solidFill>
              </a:rPr>
              <a:t>    </a:t>
            </a:r>
            <a:r>
              <a:rPr lang="en-US" altLang="zh-CN" sz="2000" dirty="0" err="1">
                <a:solidFill>
                  <a:srgbClr val="3333FF"/>
                </a:solidFill>
              </a:rPr>
              <a:t>def</a:t>
            </a:r>
            <a:r>
              <a:rPr lang="en-US" altLang="zh-CN" sz="2000" dirty="0">
                <a:solidFill>
                  <a:srgbClr val="3333FF"/>
                </a:solidFill>
              </a:rPr>
              <a:t> __</a:t>
            </a:r>
            <a:r>
              <a:rPr lang="en-US" altLang="zh-CN" sz="2000" dirty="0" err="1">
                <a:solidFill>
                  <a:srgbClr val="3333FF"/>
                </a:solidFill>
              </a:rPr>
              <a:t>init</a:t>
            </a:r>
            <a:r>
              <a:rPr lang="en-US" altLang="zh-CN" sz="2000" dirty="0">
                <a:solidFill>
                  <a:srgbClr val="3333FF"/>
                </a:solidFill>
              </a:rPr>
              <a:t>__(self, name, age):</a:t>
            </a:r>
          </a:p>
          <a:p>
            <a:pPr marL="850900" lvl="2" indent="0">
              <a:spcBef>
                <a:spcPts val="500"/>
              </a:spcBef>
              <a:buClr>
                <a:srgbClr val="800080"/>
              </a:buClr>
              <a:buNone/>
            </a:pPr>
            <a:r>
              <a:rPr lang="en-US" altLang="zh-CN" sz="2000" dirty="0">
                <a:solidFill>
                  <a:srgbClr val="3333FF"/>
                </a:solidFill>
              </a:rPr>
              <a:t>        self.name = name</a:t>
            </a:r>
          </a:p>
          <a:p>
            <a:pPr marL="850900" lvl="2" indent="0">
              <a:spcBef>
                <a:spcPts val="500"/>
              </a:spcBef>
              <a:buClr>
                <a:srgbClr val="800080"/>
              </a:buClr>
              <a:buNone/>
            </a:pPr>
            <a:r>
              <a:rPr lang="en-US" altLang="zh-CN" sz="2000" dirty="0">
                <a:solidFill>
                  <a:srgbClr val="3333FF"/>
                </a:solidFill>
              </a:rPr>
              <a:t>        </a:t>
            </a:r>
            <a:r>
              <a:rPr lang="en-US" altLang="zh-CN" sz="2000" dirty="0" err="1">
                <a:solidFill>
                  <a:srgbClr val="3333FF"/>
                </a:solidFill>
              </a:rPr>
              <a:t>self.age</a:t>
            </a:r>
            <a:r>
              <a:rPr lang="en-US" altLang="zh-CN" sz="2000" dirty="0">
                <a:solidFill>
                  <a:srgbClr val="3333FF"/>
                </a:solidFill>
              </a:rPr>
              <a:t> = </a:t>
            </a:r>
            <a:r>
              <a:rPr lang="en-US" altLang="zh-CN" sz="2000" dirty="0" smtClean="0">
                <a:solidFill>
                  <a:srgbClr val="3333FF"/>
                </a:solidFill>
              </a:rPr>
              <a:t>age</a:t>
            </a:r>
          </a:p>
          <a:p>
            <a:pPr marL="850900" lvl="2" indent="0">
              <a:spcBef>
                <a:spcPts val="500"/>
              </a:spcBef>
              <a:buClr>
                <a:srgbClr val="800080"/>
              </a:buClr>
              <a:buNone/>
            </a:pPr>
            <a:r>
              <a:rPr lang="en-US" altLang="zh-CN" sz="2000" dirty="0" smtClean="0">
                <a:solidFill>
                  <a:srgbClr val="3333FF"/>
                </a:solidFill>
              </a:rPr>
              <a:t>p1=Person5(“Jack",</a:t>
            </a:r>
            <a:r>
              <a:rPr lang="en-US" altLang="zh-CN" sz="2000" dirty="0">
                <a:solidFill>
                  <a:srgbClr val="3333FF"/>
                </a:solidFill>
              </a:rPr>
              <a:t>25</a:t>
            </a:r>
            <a:r>
              <a:rPr lang="en-US" altLang="zh-CN" sz="2000" dirty="0" smtClean="0">
                <a:solidFill>
                  <a:srgbClr val="3333FF"/>
                </a:solidFill>
              </a:rPr>
              <a:t>)</a:t>
            </a:r>
            <a:endParaRPr lang="en-US" altLang="zh-CN" sz="2000" dirty="0">
              <a:solidFill>
                <a:srgbClr val="3333FF"/>
              </a:solidFill>
            </a:endParaRPr>
          </a:p>
        </p:txBody>
      </p:sp>
      <p:sp>
        <p:nvSpPr>
          <p:cNvPr id="5" name="内容占位符 2"/>
          <p:cNvSpPr txBox="1">
            <a:spLocks/>
          </p:cNvSpPr>
          <p:nvPr/>
        </p:nvSpPr>
        <p:spPr bwMode="auto">
          <a:xfrm>
            <a:off x="152400" y="4114800"/>
            <a:ext cx="8839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a:spcAft>
                <a:spcPts val="1200"/>
              </a:spcAft>
            </a:pPr>
            <a:r>
              <a:rPr lang="zh-CN" altLang="en-US" sz="2400" kern="0" dirty="0" smtClean="0">
                <a:latin typeface="宋体" panose="02010600030101010101" pitchFamily="2" charset="-122"/>
                <a:ea typeface="宋体" panose="02010600030101010101" pitchFamily="2" charset="-122"/>
              </a:rPr>
              <a:t>析构</a:t>
            </a:r>
            <a:r>
              <a:rPr lang="zh-CN" altLang="en-US" sz="2400" kern="0" dirty="0">
                <a:latin typeface="宋体" panose="02010600030101010101" pitchFamily="2" charset="-122"/>
                <a:ea typeface="宋体" panose="02010600030101010101" pitchFamily="2" charset="-122"/>
              </a:rPr>
              <a:t>函，用于实际销毁类的实例所做的操作，例如释放对象占用的非托管资源（打开的文件、网络连接数等</a:t>
            </a:r>
            <a:r>
              <a:rPr lang="zh-CN" altLang="en-US" sz="2400" kern="0" dirty="0" smtClean="0">
                <a:latin typeface="宋体" panose="02010600030101010101" pitchFamily="2" charset="-122"/>
                <a:ea typeface="宋体" panose="02010600030101010101" pitchFamily="2" charset="-122"/>
              </a:rPr>
              <a:t>）。</a:t>
            </a:r>
            <a:endParaRPr lang="en-US" altLang="zh-CN" sz="2400" kern="0" dirty="0" smtClean="0">
              <a:latin typeface="宋体" panose="02010600030101010101" pitchFamily="2" charset="-122"/>
              <a:ea typeface="宋体" panose="02010600030101010101" pitchFamily="2" charset="-122"/>
            </a:endParaRPr>
          </a:p>
          <a:p>
            <a:pPr>
              <a:spcAft>
                <a:spcPts val="1200"/>
              </a:spcAft>
            </a:pPr>
            <a:r>
              <a:rPr lang="zh-CN" altLang="en-US" sz="2400" kern="0" dirty="0" smtClean="0">
                <a:latin typeface="宋体" panose="02010600030101010101" pitchFamily="2" charset="-122"/>
                <a:ea typeface="宋体" panose="02010600030101010101" pitchFamily="2" charset="-122"/>
              </a:rPr>
              <a:t>通过</a:t>
            </a:r>
            <a:r>
              <a:rPr lang="en-US" altLang="zh-CN" sz="2400" b="1" kern="0" dirty="0" smtClean="0">
                <a:solidFill>
                  <a:srgbClr val="FF0000"/>
                </a:solidFill>
                <a:latin typeface="宋体" panose="02010600030101010101" pitchFamily="2" charset="-122"/>
                <a:ea typeface="宋体" panose="02010600030101010101" pitchFamily="2" charset="-122"/>
              </a:rPr>
              <a:t>del</a:t>
            </a:r>
            <a:r>
              <a:rPr lang="zh-CN" altLang="en-US" sz="2400" kern="0" dirty="0" smtClean="0">
                <a:latin typeface="宋体" panose="02010600030101010101" pitchFamily="2" charset="-122"/>
                <a:ea typeface="宋体" panose="02010600030101010101" pitchFamily="2" charset="-122"/>
              </a:rPr>
              <a:t>语句，可强制销毁一个对象，从而保证实时调用</a:t>
            </a:r>
            <a:r>
              <a:rPr lang="en-US" altLang="zh-CN" sz="2400" kern="0" dirty="0" smtClean="0">
                <a:latin typeface="宋体" panose="02010600030101010101" pitchFamily="2" charset="-122"/>
                <a:ea typeface="宋体" panose="02010600030101010101" pitchFamily="2" charset="-122"/>
              </a:rPr>
              <a:t>__del__</a:t>
            </a:r>
            <a:r>
              <a:rPr lang="zh-CN" altLang="en-US" sz="2400" kern="0" dirty="0" smtClean="0">
                <a:latin typeface="宋体" panose="02010600030101010101" pitchFamily="2" charset="-122"/>
                <a:ea typeface="宋体" panose="02010600030101010101" pitchFamily="2" charset="-122"/>
              </a:rPr>
              <a:t>方法。</a:t>
            </a:r>
            <a:endParaRPr lang="zh-CN" altLang="en-US" sz="2400" kern="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90318277"/>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实例创建和初始化过程</a:t>
            </a:r>
            <a:endParaRPr lang="zh-CN" altLang="en-US" dirty="0"/>
          </a:p>
        </p:txBody>
      </p:sp>
      <p:sp>
        <p:nvSpPr>
          <p:cNvPr id="5" name="TextBox 4"/>
          <p:cNvSpPr txBox="1"/>
          <p:nvPr/>
        </p:nvSpPr>
        <p:spPr>
          <a:xfrm>
            <a:off x="2971800" y="5459495"/>
            <a:ext cx="3124200" cy="400110"/>
          </a:xfrm>
          <a:prstGeom prst="rect">
            <a:avLst/>
          </a:prstGeom>
          <a:solidFill>
            <a:schemeClr val="accent1">
              <a:alpha val="27000"/>
            </a:schemeClr>
          </a:solidFill>
        </p:spPr>
        <p:txBody>
          <a:bodyPr wrap="square" rtlCol="0">
            <a:spAutoFit/>
          </a:bodyPr>
          <a:lstStyle/>
          <a:p>
            <a:r>
              <a:rPr lang="en-US" altLang="zh-CN" dirty="0">
                <a:solidFill>
                  <a:srgbClr val="3333FF"/>
                </a:solidFill>
              </a:rPr>
              <a:t>p1=Student</a:t>
            </a:r>
            <a:r>
              <a:rPr lang="en-US" altLang="zh-CN" dirty="0" smtClean="0">
                <a:solidFill>
                  <a:srgbClr val="3333FF"/>
                </a:solidFill>
              </a:rPr>
              <a:t>(“Jack",</a:t>
            </a:r>
            <a:r>
              <a:rPr lang="en-US" altLang="zh-CN" dirty="0">
                <a:solidFill>
                  <a:srgbClr val="3333FF"/>
                </a:solidFill>
              </a:rPr>
              <a:t>25</a:t>
            </a:r>
            <a:r>
              <a:rPr lang="en-US" altLang="zh-CN" dirty="0" smtClean="0">
                <a:solidFill>
                  <a:srgbClr val="3333FF"/>
                </a:solidFill>
              </a:rPr>
              <a:t>)</a:t>
            </a:r>
            <a:endParaRPr lang="en-US" altLang="zh-CN" dirty="0">
              <a:solidFill>
                <a:srgbClr val="3333FF"/>
              </a:solidFill>
            </a:endParaRPr>
          </a:p>
        </p:txBody>
      </p:sp>
      <p:sp>
        <p:nvSpPr>
          <p:cNvPr id="6" name="流程图: 可选过程 5"/>
          <p:cNvSpPr/>
          <p:nvPr/>
        </p:nvSpPr>
        <p:spPr bwMode="auto">
          <a:xfrm>
            <a:off x="762000" y="3554495"/>
            <a:ext cx="1676400" cy="1123712"/>
          </a:xfrm>
          <a:prstGeom prst="flowChartAlternateProcess">
            <a:avLst/>
          </a:prstGeom>
          <a:solidFill>
            <a:schemeClr val="accent1">
              <a:alpha val="24000"/>
            </a:schemeClr>
          </a:solidFill>
          <a:ln w="25400"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spAutoFit/>
          </a:bodyPr>
          <a:lstStyle/>
          <a:p>
            <a:pPr marR="0" algn="l" defTabSz="914400" rtl="0" eaLnBrk="1" fontAlgn="base" latinLnBrk="0" hangingPunct="1">
              <a:lnSpc>
                <a:spcPct val="100000"/>
              </a:lnSpc>
              <a:spcBef>
                <a:spcPts val="0"/>
              </a:spcBef>
              <a:spcAft>
                <a:spcPct val="0"/>
              </a:spcAft>
              <a:buClr>
                <a:srgbClr val="800080"/>
              </a:buClr>
              <a:buSzPct val="55000"/>
            </a:pPr>
            <a:r>
              <a:rPr kumimoji="0" lang="en-US" altLang="zh-CN"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Python</a:t>
            </a:r>
            <a:r>
              <a:rPr kumimoji="0" lang="zh-CN" altLang="en-US"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分配内存并创建一个默认的实例</a:t>
            </a:r>
          </a:p>
        </p:txBody>
      </p:sp>
      <p:sp>
        <p:nvSpPr>
          <p:cNvPr id="8" name="弧形 7"/>
          <p:cNvSpPr/>
          <p:nvPr/>
        </p:nvSpPr>
        <p:spPr bwMode="auto">
          <a:xfrm rot="9789002">
            <a:off x="1766812" y="4520394"/>
            <a:ext cx="1029100" cy="1302004"/>
          </a:xfrm>
          <a:custGeom>
            <a:avLst/>
            <a:gdLst>
              <a:gd name="connsiteX0" fmla="*/ 477715 w 955431"/>
              <a:gd name="connsiteY0" fmla="*/ 0 h 1209943"/>
              <a:gd name="connsiteX1" fmla="*/ 955431 w 955431"/>
              <a:gd name="connsiteY1" fmla="*/ 604972 h 1209943"/>
              <a:gd name="connsiteX2" fmla="*/ 477716 w 955431"/>
              <a:gd name="connsiteY2" fmla="*/ 604972 h 1209943"/>
              <a:gd name="connsiteX3" fmla="*/ 477715 w 955431"/>
              <a:gd name="connsiteY3" fmla="*/ 0 h 1209943"/>
              <a:gd name="connsiteX0-1" fmla="*/ 477715 w 955431"/>
              <a:gd name="connsiteY0-2" fmla="*/ 0 h 1209943"/>
              <a:gd name="connsiteX1-3" fmla="*/ 955431 w 955431"/>
              <a:gd name="connsiteY1-4" fmla="*/ 604972 h 1209943"/>
              <a:gd name="connsiteX0-5" fmla="*/ 602470 w 1080186"/>
              <a:gd name="connsiteY0-6" fmla="*/ 194719 h 799691"/>
              <a:gd name="connsiteX1-7" fmla="*/ 1080186 w 1080186"/>
              <a:gd name="connsiteY1-8" fmla="*/ 799691 h 799691"/>
              <a:gd name="connsiteX2-9" fmla="*/ 602471 w 1080186"/>
              <a:gd name="connsiteY2-10" fmla="*/ 799691 h 799691"/>
              <a:gd name="connsiteX3-11" fmla="*/ 602470 w 1080186"/>
              <a:gd name="connsiteY3-12" fmla="*/ 194719 h 799691"/>
              <a:gd name="connsiteX0-13" fmla="*/ 0 w 1080186"/>
              <a:gd name="connsiteY0-14" fmla="*/ 0 h 799691"/>
              <a:gd name="connsiteX1-15" fmla="*/ 1080186 w 1080186"/>
              <a:gd name="connsiteY1-16" fmla="*/ 799691 h 799691"/>
              <a:gd name="connsiteX0-17" fmla="*/ 602470 w 1080186"/>
              <a:gd name="connsiteY0-18" fmla="*/ 194719 h 1609184"/>
              <a:gd name="connsiteX1-19" fmla="*/ 1080186 w 1080186"/>
              <a:gd name="connsiteY1-20" fmla="*/ 799691 h 1609184"/>
              <a:gd name="connsiteX2-21" fmla="*/ 602471 w 1080186"/>
              <a:gd name="connsiteY2-22" fmla="*/ 799691 h 1609184"/>
              <a:gd name="connsiteX3-23" fmla="*/ 602470 w 1080186"/>
              <a:gd name="connsiteY3-24" fmla="*/ 194719 h 1609184"/>
              <a:gd name="connsiteX0-25" fmla="*/ 0 w 1080186"/>
              <a:gd name="connsiteY0-26" fmla="*/ 0 h 1609184"/>
              <a:gd name="connsiteX1-27" fmla="*/ 1043247 w 1080186"/>
              <a:gd name="connsiteY1-28" fmla="*/ 1609184 h 1609184"/>
              <a:gd name="connsiteX0-29" fmla="*/ 602470 w 1080186"/>
              <a:gd name="connsiteY0-30" fmla="*/ 194719 h 1609184"/>
              <a:gd name="connsiteX1-31" fmla="*/ 1080186 w 1080186"/>
              <a:gd name="connsiteY1-32" fmla="*/ 799691 h 1609184"/>
              <a:gd name="connsiteX2-33" fmla="*/ 602471 w 1080186"/>
              <a:gd name="connsiteY2-34" fmla="*/ 799691 h 1609184"/>
              <a:gd name="connsiteX3-35" fmla="*/ 602470 w 1080186"/>
              <a:gd name="connsiteY3-36" fmla="*/ 194719 h 1609184"/>
              <a:gd name="connsiteX0-37" fmla="*/ 0 w 1080186"/>
              <a:gd name="connsiteY0-38" fmla="*/ 0 h 1609184"/>
              <a:gd name="connsiteX1-39" fmla="*/ 1043247 w 1080186"/>
              <a:gd name="connsiteY1-40" fmla="*/ 1609184 h 1609184"/>
            </a:gdLst>
            <a:ahLst/>
            <a:cxnLst>
              <a:cxn ang="0">
                <a:pos x="connsiteX0-1" y="connsiteY0-2"/>
              </a:cxn>
              <a:cxn ang="0">
                <a:pos x="connsiteX1-3" y="connsiteY1-4"/>
              </a:cxn>
            </a:cxnLst>
            <a:rect l="l" t="t" r="r" b="b"/>
            <a:pathLst>
              <a:path w="1080186" h="1609184" stroke="0" extrusionOk="0">
                <a:moveTo>
                  <a:pt x="602470" y="194719"/>
                </a:moveTo>
                <a:cubicBezTo>
                  <a:pt x="866305" y="194719"/>
                  <a:pt x="1080186" y="465574"/>
                  <a:pt x="1080186" y="799691"/>
                </a:cubicBezTo>
                <a:lnTo>
                  <a:pt x="602471" y="799691"/>
                </a:lnTo>
                <a:cubicBezTo>
                  <a:pt x="602471" y="598034"/>
                  <a:pt x="602470" y="396376"/>
                  <a:pt x="602470" y="194719"/>
                </a:cubicBezTo>
                <a:close/>
              </a:path>
              <a:path w="1080186" h="1609184" fill="none">
                <a:moveTo>
                  <a:pt x="0" y="0"/>
                </a:moveTo>
                <a:cubicBezTo>
                  <a:pt x="263835" y="0"/>
                  <a:pt x="1238670" y="832048"/>
                  <a:pt x="1043247" y="1609184"/>
                </a:cubicBezTo>
              </a:path>
            </a:pathLst>
          </a:cu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0" name="TextBox 9"/>
          <p:cNvSpPr txBox="1"/>
          <p:nvPr/>
        </p:nvSpPr>
        <p:spPr>
          <a:xfrm>
            <a:off x="838200" y="2411495"/>
            <a:ext cx="1295400" cy="707886"/>
          </a:xfrm>
          <a:prstGeom prst="rect">
            <a:avLst/>
          </a:prstGeom>
          <a:noFill/>
        </p:spPr>
        <p:txBody>
          <a:bodyPr wrap="square" rtlCol="0">
            <a:spAutoFit/>
          </a:bodyPr>
          <a:lstStyle/>
          <a:p>
            <a:r>
              <a:rPr lang="zh-CN" altLang="en-US" dirty="0" smtClean="0"/>
              <a:t>传递默认实例</a:t>
            </a:r>
            <a:endParaRPr lang="zh-CN" altLang="en-US" dirty="0"/>
          </a:p>
        </p:txBody>
      </p:sp>
      <p:sp>
        <p:nvSpPr>
          <p:cNvPr id="11" name="弧形 7"/>
          <p:cNvSpPr/>
          <p:nvPr/>
        </p:nvSpPr>
        <p:spPr bwMode="auto">
          <a:xfrm rot="15580768">
            <a:off x="1711909" y="2251342"/>
            <a:ext cx="1029100" cy="1302004"/>
          </a:xfrm>
          <a:custGeom>
            <a:avLst/>
            <a:gdLst>
              <a:gd name="connsiteX0" fmla="*/ 477715 w 955431"/>
              <a:gd name="connsiteY0" fmla="*/ 0 h 1209943"/>
              <a:gd name="connsiteX1" fmla="*/ 955431 w 955431"/>
              <a:gd name="connsiteY1" fmla="*/ 604972 h 1209943"/>
              <a:gd name="connsiteX2" fmla="*/ 477716 w 955431"/>
              <a:gd name="connsiteY2" fmla="*/ 604972 h 1209943"/>
              <a:gd name="connsiteX3" fmla="*/ 477715 w 955431"/>
              <a:gd name="connsiteY3" fmla="*/ 0 h 1209943"/>
              <a:gd name="connsiteX0-1" fmla="*/ 477715 w 955431"/>
              <a:gd name="connsiteY0-2" fmla="*/ 0 h 1209943"/>
              <a:gd name="connsiteX1-3" fmla="*/ 955431 w 955431"/>
              <a:gd name="connsiteY1-4" fmla="*/ 604972 h 1209943"/>
              <a:gd name="connsiteX0-5" fmla="*/ 602470 w 1080186"/>
              <a:gd name="connsiteY0-6" fmla="*/ 194719 h 799691"/>
              <a:gd name="connsiteX1-7" fmla="*/ 1080186 w 1080186"/>
              <a:gd name="connsiteY1-8" fmla="*/ 799691 h 799691"/>
              <a:gd name="connsiteX2-9" fmla="*/ 602471 w 1080186"/>
              <a:gd name="connsiteY2-10" fmla="*/ 799691 h 799691"/>
              <a:gd name="connsiteX3-11" fmla="*/ 602470 w 1080186"/>
              <a:gd name="connsiteY3-12" fmla="*/ 194719 h 799691"/>
              <a:gd name="connsiteX0-13" fmla="*/ 0 w 1080186"/>
              <a:gd name="connsiteY0-14" fmla="*/ 0 h 799691"/>
              <a:gd name="connsiteX1-15" fmla="*/ 1080186 w 1080186"/>
              <a:gd name="connsiteY1-16" fmla="*/ 799691 h 799691"/>
              <a:gd name="connsiteX0-17" fmla="*/ 602470 w 1080186"/>
              <a:gd name="connsiteY0-18" fmla="*/ 194719 h 1609184"/>
              <a:gd name="connsiteX1-19" fmla="*/ 1080186 w 1080186"/>
              <a:gd name="connsiteY1-20" fmla="*/ 799691 h 1609184"/>
              <a:gd name="connsiteX2-21" fmla="*/ 602471 w 1080186"/>
              <a:gd name="connsiteY2-22" fmla="*/ 799691 h 1609184"/>
              <a:gd name="connsiteX3-23" fmla="*/ 602470 w 1080186"/>
              <a:gd name="connsiteY3-24" fmla="*/ 194719 h 1609184"/>
              <a:gd name="connsiteX0-25" fmla="*/ 0 w 1080186"/>
              <a:gd name="connsiteY0-26" fmla="*/ 0 h 1609184"/>
              <a:gd name="connsiteX1-27" fmla="*/ 1043247 w 1080186"/>
              <a:gd name="connsiteY1-28" fmla="*/ 1609184 h 1609184"/>
              <a:gd name="connsiteX0-29" fmla="*/ 602470 w 1080186"/>
              <a:gd name="connsiteY0-30" fmla="*/ 194719 h 1609184"/>
              <a:gd name="connsiteX1-31" fmla="*/ 1080186 w 1080186"/>
              <a:gd name="connsiteY1-32" fmla="*/ 799691 h 1609184"/>
              <a:gd name="connsiteX2-33" fmla="*/ 602471 w 1080186"/>
              <a:gd name="connsiteY2-34" fmla="*/ 799691 h 1609184"/>
              <a:gd name="connsiteX3-35" fmla="*/ 602470 w 1080186"/>
              <a:gd name="connsiteY3-36" fmla="*/ 194719 h 1609184"/>
              <a:gd name="connsiteX0-37" fmla="*/ 0 w 1080186"/>
              <a:gd name="connsiteY0-38" fmla="*/ 0 h 1609184"/>
              <a:gd name="connsiteX1-39" fmla="*/ 1043247 w 1080186"/>
              <a:gd name="connsiteY1-40" fmla="*/ 1609184 h 1609184"/>
            </a:gdLst>
            <a:ahLst/>
            <a:cxnLst>
              <a:cxn ang="0">
                <a:pos x="connsiteX0-1" y="connsiteY0-2"/>
              </a:cxn>
              <a:cxn ang="0">
                <a:pos x="connsiteX1-3" y="connsiteY1-4"/>
              </a:cxn>
            </a:cxnLst>
            <a:rect l="l" t="t" r="r" b="b"/>
            <a:pathLst>
              <a:path w="1080186" h="1609184" stroke="0" extrusionOk="0">
                <a:moveTo>
                  <a:pt x="602470" y="194719"/>
                </a:moveTo>
                <a:cubicBezTo>
                  <a:pt x="866305" y="194719"/>
                  <a:pt x="1080186" y="465574"/>
                  <a:pt x="1080186" y="799691"/>
                </a:cubicBezTo>
                <a:lnTo>
                  <a:pt x="602471" y="799691"/>
                </a:lnTo>
                <a:cubicBezTo>
                  <a:pt x="602471" y="598034"/>
                  <a:pt x="602470" y="396376"/>
                  <a:pt x="602470" y="194719"/>
                </a:cubicBezTo>
                <a:close/>
              </a:path>
              <a:path w="1080186" h="1609184" fill="none">
                <a:moveTo>
                  <a:pt x="0" y="0"/>
                </a:moveTo>
                <a:cubicBezTo>
                  <a:pt x="263835" y="0"/>
                  <a:pt x="1238670" y="832048"/>
                  <a:pt x="1043247" y="1609184"/>
                </a:cubicBezTo>
              </a:path>
            </a:pathLst>
          </a:cu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2" name="流程图: 可选过程 11"/>
          <p:cNvSpPr/>
          <p:nvPr/>
        </p:nvSpPr>
        <p:spPr bwMode="auto">
          <a:xfrm>
            <a:off x="2857500" y="1717632"/>
            <a:ext cx="3009900" cy="783193"/>
          </a:xfrm>
          <a:prstGeom prst="flowChartAlternateProcess">
            <a:avLst/>
          </a:prstGeom>
          <a:solidFill>
            <a:schemeClr val="accent1">
              <a:alpha val="24000"/>
            </a:schemeClr>
          </a:solidFill>
          <a:ln w="25400"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spAutoFit/>
          </a:bodyPr>
          <a:lstStyle/>
          <a:p>
            <a:pPr marR="0" algn="l" defTabSz="914400" rtl="0" eaLnBrk="1" fontAlgn="base" latinLnBrk="0" hangingPunct="1">
              <a:lnSpc>
                <a:spcPct val="100000"/>
              </a:lnSpc>
              <a:spcBef>
                <a:spcPts val="0"/>
              </a:spcBef>
              <a:spcAft>
                <a:spcPct val="0"/>
              </a:spcAft>
              <a:buClr>
                <a:srgbClr val="800080"/>
              </a:buClr>
              <a:buSzPct val="55000"/>
            </a:pPr>
            <a:r>
              <a:rPr kumimoji="0" lang="en-US" altLang="zh-CN"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Python</a:t>
            </a:r>
            <a:r>
              <a:rPr kumimoji="0" lang="zh-CN" altLang="en-US"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在实例所属类中查找</a:t>
            </a:r>
            <a:r>
              <a:rPr kumimoji="0" lang="en-US" altLang="zh-CN"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__</a:t>
            </a:r>
            <a:r>
              <a:rPr kumimoji="0" lang="en-US" altLang="zh-CN" sz="2000" b="0" i="0" u="none" strike="noStrike" cap="none" normalizeH="0" baseline="0" dirty="0" err="1" smtClean="0">
                <a:ln>
                  <a:noFill/>
                </a:ln>
                <a:solidFill>
                  <a:schemeClr val="tx1"/>
                </a:solidFill>
                <a:effectLst/>
                <a:latin typeface="Verdana" panose="020B0604030504040204" pitchFamily="34" charset="0"/>
                <a:cs typeface="Times New Roman" panose="02020603050405020304" pitchFamily="18" charset="0"/>
              </a:rPr>
              <a:t>init</a:t>
            </a:r>
            <a:r>
              <a:rPr kumimoji="0" lang="en-US" altLang="zh-CN"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__</a:t>
            </a:r>
            <a:endParaRPr kumimoji="0" lang="zh-CN" altLang="en-US"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endParaRPr>
          </a:p>
        </p:txBody>
      </p:sp>
      <p:cxnSp>
        <p:nvCxnSpPr>
          <p:cNvPr id="14" name="直接箭头连接符 13"/>
          <p:cNvCxnSpPr>
            <a:stCxn id="12" idx="3"/>
          </p:cNvCxnSpPr>
          <p:nvPr/>
        </p:nvCxnSpPr>
        <p:spPr bwMode="auto">
          <a:xfrm flipV="1">
            <a:off x="5867400" y="2109228"/>
            <a:ext cx="1295400" cy="1"/>
          </a:xfrm>
          <a:prstGeom prst="straightConnector1">
            <a:avLst/>
          </a:pr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6096000" y="1689731"/>
            <a:ext cx="838200" cy="307777"/>
          </a:xfrm>
          <a:prstGeom prst="rect">
            <a:avLst/>
          </a:prstGeom>
          <a:noFill/>
        </p:spPr>
        <p:txBody>
          <a:bodyPr wrap="square" lIns="0" tIns="0" rIns="0" bIns="0" rtlCol="0">
            <a:spAutoFit/>
          </a:bodyPr>
          <a:lstStyle/>
          <a:p>
            <a:r>
              <a:rPr lang="zh-CN" altLang="en-US" dirty="0" smtClean="0"/>
              <a:t>没找到</a:t>
            </a:r>
            <a:endParaRPr lang="zh-CN" altLang="en-US" dirty="0"/>
          </a:p>
        </p:txBody>
      </p:sp>
      <p:sp>
        <p:nvSpPr>
          <p:cNvPr id="16" name="TextBox 15"/>
          <p:cNvSpPr txBox="1"/>
          <p:nvPr/>
        </p:nvSpPr>
        <p:spPr>
          <a:xfrm>
            <a:off x="7162800" y="1951318"/>
            <a:ext cx="1676400" cy="307777"/>
          </a:xfrm>
          <a:prstGeom prst="rect">
            <a:avLst/>
          </a:prstGeom>
          <a:noFill/>
        </p:spPr>
        <p:txBody>
          <a:bodyPr wrap="square" lIns="0" tIns="0" rIns="0" bIns="0" rtlCol="0">
            <a:spAutoFit/>
          </a:bodyPr>
          <a:lstStyle/>
          <a:p>
            <a:r>
              <a:rPr lang="zh-CN" altLang="en-US" dirty="0" smtClean="0"/>
              <a:t>返回默认实例</a:t>
            </a:r>
            <a:endParaRPr lang="zh-CN" altLang="en-US" dirty="0"/>
          </a:p>
        </p:txBody>
      </p:sp>
      <p:cxnSp>
        <p:nvCxnSpPr>
          <p:cNvPr id="17" name="直接箭头连接符 16"/>
          <p:cNvCxnSpPr/>
          <p:nvPr/>
        </p:nvCxnSpPr>
        <p:spPr bwMode="auto">
          <a:xfrm>
            <a:off x="4362450" y="2563895"/>
            <a:ext cx="0" cy="914400"/>
          </a:xfrm>
          <a:prstGeom prst="straightConnector1">
            <a:avLst/>
          </a:pr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20"/>
          <p:cNvSpPr/>
          <p:nvPr/>
        </p:nvSpPr>
        <p:spPr>
          <a:xfrm>
            <a:off x="2590800" y="3478295"/>
            <a:ext cx="4038600" cy="1143903"/>
          </a:xfrm>
          <a:prstGeom prst="rect">
            <a:avLst/>
          </a:prstGeom>
          <a:solidFill>
            <a:schemeClr val="accent1">
              <a:alpha val="25000"/>
            </a:schemeClr>
          </a:solidFill>
        </p:spPr>
        <p:txBody>
          <a:bodyPr wrap="square">
            <a:spAutoFit/>
          </a:bodyPr>
          <a:lstStyle/>
          <a:p>
            <a:pPr marL="0" indent="0">
              <a:spcBef>
                <a:spcPts val="500"/>
              </a:spcBef>
              <a:buClr>
                <a:srgbClr val="800080"/>
              </a:buClr>
              <a:buSzPct val="55000"/>
              <a:buNone/>
            </a:pPr>
            <a:r>
              <a:rPr lang="en-US" altLang="zh-CN" dirty="0" err="1">
                <a:solidFill>
                  <a:srgbClr val="3333FF"/>
                </a:solidFill>
              </a:rPr>
              <a:t>def</a:t>
            </a:r>
            <a:r>
              <a:rPr lang="en-US" altLang="zh-CN" dirty="0">
                <a:solidFill>
                  <a:srgbClr val="3333FF"/>
                </a:solidFill>
              </a:rPr>
              <a:t> __</a:t>
            </a:r>
            <a:r>
              <a:rPr lang="en-US" altLang="zh-CN" dirty="0" err="1">
                <a:solidFill>
                  <a:srgbClr val="3333FF"/>
                </a:solidFill>
              </a:rPr>
              <a:t>init</a:t>
            </a:r>
            <a:r>
              <a:rPr lang="en-US" altLang="zh-CN" dirty="0">
                <a:solidFill>
                  <a:srgbClr val="3333FF"/>
                </a:solidFill>
              </a:rPr>
              <a:t>__(self, name, age):</a:t>
            </a:r>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self.name </a:t>
            </a:r>
            <a:r>
              <a:rPr lang="en-US" altLang="zh-CN" dirty="0">
                <a:solidFill>
                  <a:srgbClr val="3333FF"/>
                </a:solidFill>
              </a:rPr>
              <a:t>= name</a:t>
            </a: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self.age</a:t>
            </a:r>
            <a:r>
              <a:rPr lang="en-US" altLang="zh-CN" dirty="0" smtClean="0">
                <a:solidFill>
                  <a:srgbClr val="3333FF"/>
                </a:solidFill>
              </a:rPr>
              <a:t> </a:t>
            </a:r>
            <a:r>
              <a:rPr lang="en-US" altLang="zh-CN" dirty="0">
                <a:solidFill>
                  <a:srgbClr val="3333FF"/>
                </a:solidFill>
              </a:rPr>
              <a:t>= age</a:t>
            </a:r>
          </a:p>
        </p:txBody>
      </p:sp>
      <p:sp>
        <p:nvSpPr>
          <p:cNvPr id="22" name="TextBox 21"/>
          <p:cNvSpPr txBox="1"/>
          <p:nvPr/>
        </p:nvSpPr>
        <p:spPr>
          <a:xfrm>
            <a:off x="3429000" y="2765438"/>
            <a:ext cx="838200" cy="307777"/>
          </a:xfrm>
          <a:prstGeom prst="rect">
            <a:avLst/>
          </a:prstGeom>
          <a:noFill/>
        </p:spPr>
        <p:txBody>
          <a:bodyPr wrap="square" lIns="0" tIns="0" rIns="0" bIns="0" rtlCol="0">
            <a:spAutoFit/>
          </a:bodyPr>
          <a:lstStyle/>
          <a:p>
            <a:r>
              <a:rPr lang="zh-CN" altLang="en-US" dirty="0" smtClean="0"/>
              <a:t>找到</a:t>
            </a:r>
            <a:r>
              <a:rPr lang="zh-CN" altLang="en-US" dirty="0"/>
              <a:t>了</a:t>
            </a:r>
          </a:p>
        </p:txBody>
      </p:sp>
      <p:sp>
        <p:nvSpPr>
          <p:cNvPr id="23" name="TextBox 22"/>
          <p:cNvSpPr txBox="1"/>
          <p:nvPr/>
        </p:nvSpPr>
        <p:spPr>
          <a:xfrm>
            <a:off x="4747846" y="2713318"/>
            <a:ext cx="1090246" cy="307777"/>
          </a:xfrm>
          <a:prstGeom prst="rect">
            <a:avLst/>
          </a:prstGeom>
          <a:noFill/>
        </p:spPr>
        <p:txBody>
          <a:bodyPr wrap="square" lIns="0" tIns="0" rIns="0" bIns="0" rtlCol="0">
            <a:spAutoFit/>
          </a:bodyPr>
          <a:lstStyle/>
          <a:p>
            <a:r>
              <a:rPr lang="zh-CN" altLang="en-US" dirty="0" smtClean="0"/>
              <a:t>默认实例</a:t>
            </a:r>
            <a:endParaRPr lang="zh-CN" altLang="en-US" dirty="0"/>
          </a:p>
        </p:txBody>
      </p:sp>
      <p:cxnSp>
        <p:nvCxnSpPr>
          <p:cNvPr id="24" name="直接箭头连接符 23"/>
          <p:cNvCxnSpPr/>
          <p:nvPr/>
        </p:nvCxnSpPr>
        <p:spPr bwMode="auto">
          <a:xfrm flipH="1">
            <a:off x="4610100" y="3073215"/>
            <a:ext cx="571502" cy="557480"/>
          </a:xfrm>
          <a:prstGeom prst="straightConnector1">
            <a:avLst/>
          </a:pr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flipV="1">
            <a:off x="5181602" y="3859295"/>
            <a:ext cx="228598" cy="1676401"/>
          </a:xfrm>
          <a:prstGeom prst="straightConnector1">
            <a:avLst/>
          </a:pr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flipV="1">
            <a:off x="5791202" y="3859295"/>
            <a:ext cx="228598" cy="1676400"/>
          </a:xfrm>
          <a:prstGeom prst="straightConnector1">
            <a:avLst/>
          </a:pr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flipV="1">
            <a:off x="6629400" y="4090429"/>
            <a:ext cx="838200" cy="1"/>
          </a:xfrm>
          <a:prstGeom prst="straightConnector1">
            <a:avLst/>
          </a:pr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7467600" y="3783095"/>
            <a:ext cx="1676400" cy="615553"/>
          </a:xfrm>
          <a:prstGeom prst="rect">
            <a:avLst/>
          </a:prstGeom>
          <a:noFill/>
        </p:spPr>
        <p:txBody>
          <a:bodyPr wrap="square" lIns="0" tIns="0" rIns="0" bIns="0" rtlCol="0">
            <a:spAutoFit/>
          </a:bodyPr>
          <a:lstStyle/>
          <a:p>
            <a:r>
              <a:rPr lang="zh-CN" altLang="en-US" dirty="0" smtClean="0"/>
              <a:t>返回更新后的实例</a:t>
            </a:r>
            <a:endParaRPr lang="zh-CN" altLang="en-US" dirty="0"/>
          </a:p>
        </p:txBody>
      </p:sp>
    </p:spTree>
    <p:extLst>
      <p:ext uri="{BB962C8B-B14F-4D97-AF65-F5344CB8AC3E}">
        <p14:creationId xmlns:p14="http://schemas.microsoft.com/office/powerpoint/2010/main" val="21711914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8"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par>
                                <p:cTn id="49" presetID="22" presetClass="entr" presetSubtype="1"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down)">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animBg="1"/>
      <p:bldP spid="12" grpId="0" animBg="1"/>
      <p:bldP spid="15" grpId="0"/>
      <p:bldP spid="16" grpId="0"/>
      <p:bldP spid="21" grpId="0" animBg="1"/>
      <p:bldP spid="22" grpId="0"/>
      <p:bldP spid="23" grpId="0"/>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实例方法</a:t>
            </a:r>
            <a:endParaRPr lang="zh-CN" altLang="en-US" dirty="0"/>
          </a:p>
        </p:txBody>
      </p:sp>
      <p:sp>
        <p:nvSpPr>
          <p:cNvPr id="3" name="内容占位符 2"/>
          <p:cNvSpPr>
            <a:spLocks noGrp="1"/>
          </p:cNvSpPr>
          <p:nvPr>
            <p:ph idx="1"/>
          </p:nvPr>
        </p:nvSpPr>
        <p:spPr>
          <a:xfrm>
            <a:off x="0" y="1066800"/>
            <a:ext cx="9144000" cy="5257800"/>
          </a:xfrm>
        </p:spPr>
        <p:txBody>
          <a:bodyPr/>
          <a:lstStyle/>
          <a:p>
            <a:pPr marL="233680" lvl="2" indent="-233680">
              <a:buClr>
                <a:srgbClr val="808080"/>
              </a:buClr>
              <a:buSzPct val="60000"/>
            </a:pPr>
            <a:r>
              <a:rPr lang="zh-CN" altLang="en-US" sz="2400" dirty="0">
                <a:latin typeface="宋体" panose="02010600030101010101" pitchFamily="2" charset="-122"/>
                <a:ea typeface="宋体" panose="02010600030101010101" pitchFamily="2" charset="-122"/>
              </a:rPr>
              <a:t>第一个参数为</a:t>
            </a:r>
            <a:r>
              <a:rPr lang="en-US" altLang="zh-CN" sz="2400" dirty="0">
                <a:latin typeface="宋体" panose="02010600030101010101" pitchFamily="2" charset="-122"/>
                <a:ea typeface="宋体" panose="02010600030101010101" pitchFamily="2" charset="-122"/>
              </a:rPr>
              <a:t>self</a:t>
            </a:r>
            <a:r>
              <a:rPr lang="zh-CN" altLang="en-US" sz="2400" dirty="0">
                <a:latin typeface="宋体" panose="02010600030101010101" pitchFamily="2" charset="-122"/>
                <a:ea typeface="宋体" panose="02010600030101010101" pitchFamily="2" charset="-122"/>
              </a:rPr>
              <a:t>，对实例进行操作，通过</a:t>
            </a:r>
            <a:r>
              <a:rPr lang="en-US" altLang="zh-CN" sz="2400" dirty="0">
                <a:latin typeface="宋体" panose="02010600030101010101" pitchFamily="2" charset="-122"/>
                <a:ea typeface="宋体" panose="02010600030101010101" pitchFamily="2" charset="-122"/>
              </a:rPr>
              <a:t>self</a:t>
            </a:r>
            <a:r>
              <a:rPr lang="zh-CN" altLang="en-US" sz="2400" dirty="0">
                <a:latin typeface="宋体" panose="02010600030101010101" pitchFamily="2" charset="-122"/>
                <a:ea typeface="宋体" panose="02010600030101010101" pitchFamily="2" charset="-122"/>
              </a:rPr>
              <a:t>访问实例，</a:t>
            </a:r>
            <a:r>
              <a:rPr lang="zh-CN" altLang="en-US" sz="2400" dirty="0" smtClean="0">
                <a:latin typeface="宋体" panose="02010600030101010101" pitchFamily="2" charset="-122"/>
                <a:ea typeface="宋体" panose="02010600030101010101" pitchFamily="2" charset="-122"/>
              </a:rPr>
              <a:t>格式为：</a:t>
            </a:r>
            <a:endParaRPr lang="en-US" altLang="zh-CN" sz="2400" dirty="0">
              <a:latin typeface="宋体" panose="02010600030101010101" pitchFamily="2" charset="-122"/>
              <a:ea typeface="宋体" panose="02010600030101010101" pitchFamily="2" charset="-122"/>
            </a:endParaRPr>
          </a:p>
          <a:p>
            <a:pPr marL="850900" lvl="2" indent="0">
              <a:buNone/>
            </a:pPr>
            <a:r>
              <a:rPr lang="en-US" altLang="zh-CN" sz="2200" dirty="0" err="1">
                <a:solidFill>
                  <a:srgbClr val="0000FF"/>
                </a:solidFill>
                <a:latin typeface="宋体" panose="02010600030101010101" pitchFamily="2" charset="-122"/>
                <a:ea typeface="宋体" panose="02010600030101010101" pitchFamily="2" charset="-122"/>
              </a:rPr>
              <a:t>def</a:t>
            </a: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方法名</a:t>
            </a:r>
            <a:r>
              <a:rPr lang="en-US" altLang="zh-CN" sz="2200" dirty="0">
                <a:solidFill>
                  <a:srgbClr val="0000FF"/>
                </a:solidFill>
                <a:latin typeface="宋体" panose="02010600030101010101" pitchFamily="2" charset="-122"/>
                <a:ea typeface="宋体" panose="02010600030101010101" pitchFamily="2" charset="-122"/>
              </a:rPr>
              <a:t>(self</a:t>
            </a:r>
            <a:r>
              <a:rPr lang="zh-CN" altLang="en-US" sz="2200" dirty="0">
                <a:solidFill>
                  <a:srgbClr val="0000FF"/>
                </a:solidFill>
                <a:latin typeface="宋体" panose="02010600030101010101" pitchFamily="2" charset="-122"/>
                <a:ea typeface="宋体" panose="02010600030101010101" pitchFamily="2" charset="-122"/>
              </a:rPr>
              <a:t>，形参列表</a:t>
            </a:r>
            <a:r>
              <a:rPr lang="en-US" altLang="zh-CN" sz="2200" dirty="0">
                <a:solidFill>
                  <a:srgbClr val="0000FF"/>
                </a:solidFill>
                <a:latin typeface="宋体" panose="02010600030101010101" pitchFamily="2" charset="-122"/>
                <a:ea typeface="宋体" panose="02010600030101010101" pitchFamily="2" charset="-122"/>
              </a:rPr>
              <a:t>):</a:t>
            </a:r>
          </a:p>
          <a:p>
            <a:pPr marL="850900" lvl="2" indent="0">
              <a:buNone/>
            </a:pP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函数</a:t>
            </a:r>
            <a:r>
              <a:rPr lang="zh-CN" altLang="en-US" sz="2200" dirty="0" smtClean="0">
                <a:solidFill>
                  <a:srgbClr val="0000FF"/>
                </a:solidFill>
                <a:latin typeface="宋体" panose="02010600030101010101" pitchFamily="2" charset="-122"/>
                <a:ea typeface="宋体" panose="02010600030101010101" pitchFamily="2" charset="-122"/>
              </a:rPr>
              <a:t>体</a:t>
            </a:r>
            <a:endParaRPr lang="en-US" altLang="zh-CN" sz="2200" dirty="0" smtClean="0">
              <a:solidFill>
                <a:srgbClr val="0000FF"/>
              </a:solidFill>
              <a:latin typeface="宋体" panose="02010600030101010101" pitchFamily="2" charset="-122"/>
              <a:ea typeface="宋体" panose="02010600030101010101" pitchFamily="2" charset="-122"/>
            </a:endParaRPr>
          </a:p>
          <a:p>
            <a:pPr marL="850900" lvl="2" indent="0">
              <a:buNone/>
            </a:pPr>
            <a:endParaRPr lang="en-US" altLang="zh-CN" sz="2200" dirty="0">
              <a:solidFill>
                <a:srgbClr val="0000FF"/>
              </a:solidFill>
              <a:latin typeface="宋体" panose="02010600030101010101" pitchFamily="2" charset="-122"/>
              <a:ea typeface="宋体" panose="02010600030101010101" pitchFamily="2" charset="-122"/>
            </a:endParaRPr>
          </a:p>
          <a:p>
            <a:pPr marL="233680" lvl="2" indent="-233680">
              <a:buClr>
                <a:srgbClr val="808080"/>
              </a:buClr>
              <a:buSzPct val="60000"/>
            </a:pPr>
            <a:endParaRPr lang="en-US" altLang="zh-CN" sz="2400" dirty="0" smtClean="0">
              <a:latin typeface="宋体" panose="02010600030101010101" pitchFamily="2" charset="-122"/>
              <a:ea typeface="宋体" panose="02010600030101010101" pitchFamily="2" charset="-122"/>
            </a:endParaRPr>
          </a:p>
          <a:p>
            <a:pPr marL="233680" lvl="2" indent="-233680">
              <a:buClr>
                <a:srgbClr val="808080"/>
              </a:buClr>
              <a:buSzPct val="60000"/>
            </a:pPr>
            <a:endParaRPr lang="en-US" altLang="zh-CN" sz="2400" dirty="0">
              <a:latin typeface="宋体" panose="02010600030101010101" pitchFamily="2" charset="-122"/>
              <a:ea typeface="宋体" panose="02010600030101010101" pitchFamily="2" charset="-122"/>
            </a:endParaRPr>
          </a:p>
          <a:p>
            <a:pPr marL="233680" lvl="2" indent="-233680">
              <a:buClr>
                <a:srgbClr val="808080"/>
              </a:buClr>
              <a:buSzPct val="60000"/>
            </a:pPr>
            <a:r>
              <a:rPr lang="zh-CN" altLang="en-US" sz="2400" dirty="0" smtClean="0">
                <a:latin typeface="宋体" panose="02010600030101010101" pitchFamily="2" charset="-122"/>
                <a:ea typeface="宋体" panose="02010600030101010101" pitchFamily="2" charset="-122"/>
              </a:rPr>
              <a:t>实例</a:t>
            </a:r>
            <a:r>
              <a:rPr lang="zh-CN" altLang="en-US" sz="2400" dirty="0">
                <a:latin typeface="宋体" panose="02010600030101010101" pitchFamily="2" charset="-122"/>
                <a:ea typeface="宋体" panose="02010600030101010101" pitchFamily="2" charset="-122"/>
              </a:rPr>
              <a:t>方法</a:t>
            </a:r>
            <a:r>
              <a:rPr lang="zh-CN" altLang="en-US" sz="2400" dirty="0" smtClean="0">
                <a:latin typeface="宋体" panose="02010600030101010101" pitchFamily="2" charset="-122"/>
                <a:ea typeface="宋体" panose="02010600030101010101" pitchFamily="2" charset="-122"/>
              </a:rPr>
              <a:t>通过</a:t>
            </a:r>
            <a:r>
              <a:rPr lang="zh-CN" altLang="en-US" sz="2400" dirty="0">
                <a:latin typeface="宋体" panose="02010600030101010101" pitchFamily="2" charset="-122"/>
                <a:ea typeface="宋体" panose="02010600030101010101" pitchFamily="2" charset="-122"/>
              </a:rPr>
              <a:t>对象实例调用</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850900" lvl="2" indent="0">
              <a:buNone/>
            </a:pPr>
            <a:r>
              <a:rPr lang="zh-CN" altLang="en-US" sz="2400" dirty="0" smtClean="0">
                <a:solidFill>
                  <a:srgbClr val="0000FF"/>
                </a:solidFill>
                <a:latin typeface="宋体" panose="02010600030101010101" pitchFamily="2" charset="-122"/>
                <a:ea typeface="宋体" panose="02010600030101010101" pitchFamily="2" charset="-122"/>
              </a:rPr>
              <a:t>对象</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方法</a:t>
            </a:r>
            <a:r>
              <a:rPr lang="zh-CN" altLang="en-US" sz="2400" dirty="0">
                <a:solidFill>
                  <a:srgbClr val="0000FF"/>
                </a:solidFill>
                <a:latin typeface="宋体" panose="02010600030101010101" pitchFamily="2" charset="-122"/>
                <a:ea typeface="宋体" panose="02010600030101010101" pitchFamily="2" charset="-122"/>
              </a:rPr>
              <a:t>名</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实参</a:t>
            </a:r>
            <a:r>
              <a:rPr lang="zh-CN" altLang="en-US" sz="2400" dirty="0">
                <a:solidFill>
                  <a:srgbClr val="0000FF"/>
                </a:solidFill>
                <a:latin typeface="宋体" panose="02010600030101010101" pitchFamily="2" charset="-122"/>
                <a:ea typeface="宋体" panose="02010600030101010101" pitchFamily="2" charset="-122"/>
              </a:rPr>
              <a:t>列表</a:t>
            </a:r>
            <a:r>
              <a:rPr lang="en-US" altLang="zh-CN" sz="2400" dirty="0">
                <a:solidFill>
                  <a:srgbClr val="0000FF"/>
                </a:solidFill>
                <a:latin typeface="宋体" panose="02010600030101010101" pitchFamily="2" charset="-122"/>
                <a:ea typeface="宋体" panose="02010600030101010101" pitchFamily="2" charset="-122"/>
              </a:rPr>
              <a:t>):</a:t>
            </a:r>
          </a:p>
          <a:p>
            <a:pPr marL="850900" lvl="2" indent="0">
              <a:buNone/>
            </a:pPr>
            <a:r>
              <a:rPr lang="zh-CN" altLang="en-US" sz="2400" dirty="0" smtClean="0">
                <a:latin typeface="宋体" panose="02010600030101010101" pitchFamily="2" charset="-122"/>
                <a:ea typeface="宋体" panose="02010600030101010101" pitchFamily="2" charset="-122"/>
              </a:rPr>
              <a:t>  例如：</a:t>
            </a:r>
            <a:endParaRPr lang="en-US" altLang="zh-CN" sz="2400" dirty="0" smtClean="0">
              <a:latin typeface="宋体" panose="02010600030101010101" pitchFamily="2" charset="-122"/>
              <a:ea typeface="宋体" panose="02010600030101010101" pitchFamily="2" charset="-122"/>
            </a:endParaRPr>
          </a:p>
          <a:p>
            <a:pPr marL="850900" lvl="2" indent="0">
              <a:buNone/>
            </a:pPr>
            <a:r>
              <a:rPr lang="en-US" altLang="zh-CN" sz="2400" dirty="0" smtClean="0">
                <a:solidFill>
                  <a:srgbClr val="0000FF"/>
                </a:solidFill>
                <a:latin typeface="宋体" panose="02010600030101010101" pitchFamily="2" charset="-122"/>
                <a:ea typeface="宋体" panose="02010600030101010101" pitchFamily="2" charset="-122"/>
              </a:rPr>
              <a:t>   p = Student</a:t>
            </a:r>
            <a:r>
              <a:rPr lang="en-US" altLang="zh-CN" sz="2400" dirty="0" smtClean="0">
                <a:solidFill>
                  <a:srgbClr val="3333FF"/>
                </a:solidFill>
              </a:rPr>
              <a:t>(“Jack”, </a:t>
            </a:r>
            <a:r>
              <a:rPr lang="en-US" altLang="zh-CN" sz="2400" dirty="0" smtClean="0">
                <a:solidFill>
                  <a:srgbClr val="0000FF"/>
                </a:solidFill>
                <a:latin typeface="宋体" panose="02010600030101010101" pitchFamily="2" charset="-122"/>
                <a:ea typeface="宋体" panose="02010600030101010101" pitchFamily="2" charset="-122"/>
              </a:rPr>
              <a:t>,25)</a:t>
            </a:r>
          </a:p>
          <a:p>
            <a:pPr marL="850900" lvl="2" indent="0">
              <a:buNone/>
            </a:pPr>
            <a:r>
              <a:rPr lang="en-US" altLang="zh-CN" sz="2400" b="1" dirty="0" smtClean="0">
                <a:solidFill>
                  <a:srgbClr val="FF0000"/>
                </a:solidFill>
                <a:latin typeface="宋体" panose="02010600030101010101" pitchFamily="2" charset="-122"/>
                <a:ea typeface="宋体" panose="02010600030101010101" pitchFamily="2" charset="-122"/>
              </a:rPr>
              <a:t>   </a:t>
            </a:r>
            <a:r>
              <a:rPr lang="en-US" altLang="zh-CN" sz="2400" b="1" dirty="0" err="1" smtClean="0">
                <a:solidFill>
                  <a:srgbClr val="FF0000"/>
                </a:solidFill>
                <a:latin typeface="宋体" panose="02010600030101010101" pitchFamily="2" charset="-122"/>
                <a:ea typeface="宋体" panose="02010600030101010101" pitchFamily="2" charset="-122"/>
              </a:rPr>
              <a:t>p.say_hi</a:t>
            </a:r>
            <a:r>
              <a:rPr lang="en-US" altLang="zh-CN" sz="2400" b="1" dirty="0" smtClean="0">
                <a:solidFill>
                  <a:srgbClr val="FF0000"/>
                </a:solidFill>
                <a:latin typeface="宋体" panose="02010600030101010101" pitchFamily="2" charset="-122"/>
                <a:ea typeface="宋体" panose="02010600030101010101" pitchFamily="2" charset="-122"/>
              </a:rPr>
              <a:t>()</a:t>
            </a:r>
            <a:endParaRPr lang="en-US" altLang="zh-CN" sz="2400" b="1" dirty="0">
              <a:solidFill>
                <a:srgbClr val="FF0000"/>
              </a:solidFill>
              <a:latin typeface="宋体" panose="02010600030101010101" pitchFamily="2" charset="-122"/>
              <a:ea typeface="宋体" panose="02010600030101010101" pitchFamily="2" charset="-122"/>
            </a:endParaRPr>
          </a:p>
        </p:txBody>
      </p:sp>
      <p:sp>
        <p:nvSpPr>
          <p:cNvPr id="5" name="矩形 4"/>
          <p:cNvSpPr/>
          <p:nvPr/>
        </p:nvSpPr>
        <p:spPr>
          <a:xfrm>
            <a:off x="3200400" y="2363165"/>
            <a:ext cx="4800600" cy="1143903"/>
          </a:xfrm>
          <a:prstGeom prst="rect">
            <a:avLst/>
          </a:prstGeom>
        </p:spPr>
        <p:txBody>
          <a:bodyPr wrap="square">
            <a:spAutoFit/>
          </a:bodyPr>
          <a:lstStyle/>
          <a:p>
            <a:pPr marL="0" indent="0">
              <a:spcBef>
                <a:spcPts val="500"/>
              </a:spcBef>
              <a:buClr>
                <a:srgbClr val="800080"/>
              </a:buClr>
              <a:buSzPct val="55000"/>
              <a:buNone/>
            </a:pPr>
            <a:r>
              <a:rPr lang="en-US" altLang="zh-CN" dirty="0">
                <a:solidFill>
                  <a:srgbClr val="3333FF"/>
                </a:solidFill>
              </a:rPr>
              <a:t>class Student:</a:t>
            </a:r>
          </a:p>
          <a:p>
            <a:pPr marL="0" indent="0">
              <a:spcBef>
                <a:spcPts val="500"/>
              </a:spcBef>
              <a:buClr>
                <a:srgbClr val="800080"/>
              </a:buClr>
              <a:buSzPct val="55000"/>
              <a:buNone/>
            </a:pPr>
            <a:r>
              <a:rPr lang="en-US" altLang="zh-CN" dirty="0" smtClean="0">
                <a:solidFill>
                  <a:srgbClr val="FF0000"/>
                </a:solidFill>
              </a:rPr>
              <a:t>     </a:t>
            </a:r>
            <a:r>
              <a:rPr lang="en-US" altLang="zh-CN" dirty="0" err="1" smtClean="0">
                <a:solidFill>
                  <a:srgbClr val="FF0000"/>
                </a:solidFill>
              </a:rPr>
              <a:t>def</a:t>
            </a:r>
            <a:r>
              <a:rPr lang="en-US" altLang="zh-CN" dirty="0" smtClean="0">
                <a:solidFill>
                  <a:srgbClr val="FF0000"/>
                </a:solidFill>
              </a:rPr>
              <a:t> </a:t>
            </a:r>
            <a:r>
              <a:rPr lang="en-US" altLang="zh-CN" dirty="0" err="1">
                <a:solidFill>
                  <a:srgbClr val="FF0000"/>
                </a:solidFill>
              </a:rPr>
              <a:t>say_hi</a:t>
            </a:r>
            <a:r>
              <a:rPr lang="en-US" altLang="zh-CN" dirty="0">
                <a:solidFill>
                  <a:srgbClr val="FF0000"/>
                </a:solidFill>
              </a:rPr>
              <a:t>(self): </a:t>
            </a:r>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  print</a:t>
            </a:r>
            <a:r>
              <a:rPr lang="en-US" altLang="zh-CN" dirty="0">
                <a:solidFill>
                  <a:srgbClr val="3333FF"/>
                </a:solidFill>
              </a:rPr>
              <a:t>(“</a:t>
            </a:r>
            <a:r>
              <a:rPr lang="zh-CN" altLang="en-US" dirty="0">
                <a:solidFill>
                  <a:srgbClr val="3333FF"/>
                </a:solidFill>
              </a:rPr>
              <a:t>您好，我叫</a:t>
            </a:r>
            <a:r>
              <a:rPr lang="en-US" altLang="zh-CN" dirty="0">
                <a:solidFill>
                  <a:srgbClr val="3333FF"/>
                </a:solidFill>
              </a:rPr>
              <a:t>”, </a:t>
            </a:r>
            <a:r>
              <a:rPr lang="en-US" altLang="zh-CN" dirty="0">
                <a:solidFill>
                  <a:srgbClr val="FF0000"/>
                </a:solidFill>
              </a:rPr>
              <a:t>self.name</a:t>
            </a:r>
            <a:r>
              <a:rPr lang="en-US" altLang="zh-CN" dirty="0" smtClean="0">
                <a:solidFill>
                  <a:srgbClr val="3333FF"/>
                </a:solidFill>
              </a:rPr>
              <a:t>)</a:t>
            </a:r>
            <a:endParaRPr lang="en-US" altLang="zh-CN" dirty="0"/>
          </a:p>
        </p:txBody>
      </p:sp>
    </p:spTree>
    <p:extLst>
      <p:ext uri="{BB962C8B-B14F-4D97-AF65-F5344CB8AC3E}">
        <p14:creationId xmlns:p14="http://schemas.microsoft.com/office/powerpoint/2010/main" val="2299864782"/>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私有与公有属性及方法</a:t>
            </a:r>
            <a:endParaRPr lang="zh-CN" altLang="en-US" dirty="0"/>
          </a:p>
        </p:txBody>
      </p:sp>
      <p:sp>
        <p:nvSpPr>
          <p:cNvPr id="3" name="内容占位符 2"/>
          <p:cNvSpPr>
            <a:spLocks noGrp="1"/>
          </p:cNvSpPr>
          <p:nvPr>
            <p:ph idx="1"/>
          </p:nvPr>
        </p:nvSpPr>
        <p:spPr>
          <a:xfrm>
            <a:off x="152400" y="1066800"/>
            <a:ext cx="8915400" cy="4038600"/>
          </a:xfrm>
        </p:spPr>
        <p:txBody>
          <a:bodyPr/>
          <a:lstStyle/>
          <a:p>
            <a:r>
              <a:rPr lang="zh-CN" altLang="en-US" sz="2400" dirty="0">
                <a:latin typeface="宋体" panose="02010600030101010101" pitchFamily="2" charset="-122"/>
                <a:ea typeface="宋体" panose="02010600030101010101" pitchFamily="2" charset="-122"/>
              </a:rPr>
              <a:t>约定以</a:t>
            </a:r>
            <a:r>
              <a:rPr lang="zh-CN" altLang="en-US" sz="2400" dirty="0">
                <a:solidFill>
                  <a:srgbClr val="FF0000"/>
                </a:solidFill>
                <a:latin typeface="宋体" panose="02010600030101010101" pitchFamily="2" charset="-122"/>
                <a:ea typeface="宋体" panose="02010600030101010101" pitchFamily="2" charset="-122"/>
              </a:rPr>
              <a:t>两个下划线开头，但不以两个下划线结束</a:t>
            </a:r>
            <a:r>
              <a:rPr lang="zh-CN" altLang="en-US" sz="2400" dirty="0">
                <a:latin typeface="宋体" panose="02010600030101010101" pitchFamily="2" charset="-122"/>
                <a:ea typeface="宋体" panose="02010600030101010101" pitchFamily="2" charset="-122"/>
              </a:rPr>
              <a:t>的属性或方法时私有的，其他的为公有的。</a:t>
            </a:r>
            <a:endParaRPr lang="en-US" altLang="zh-CN" sz="2400" dirty="0">
              <a:latin typeface="宋体" panose="02010600030101010101" pitchFamily="2" charset="-122"/>
              <a:ea typeface="宋体" panose="02010600030101010101" pitchFamily="2" charset="-122"/>
            </a:endParaRPr>
          </a:p>
          <a:p>
            <a:endParaRPr lang="en-US" altLang="zh-CN" sz="8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私有属性或变量</a:t>
            </a:r>
            <a:r>
              <a:rPr lang="zh-CN" altLang="en-US" sz="2400" dirty="0" smtClean="0">
                <a:latin typeface="宋体" panose="02010600030101010101" pitchFamily="2" charset="-122"/>
                <a:ea typeface="宋体" panose="02010600030101010101" pitchFamily="2" charset="-122"/>
              </a:rPr>
              <a:t>不能直接访问</a:t>
            </a:r>
            <a:r>
              <a:rPr lang="zh-CN" altLang="en-US" sz="2400" dirty="0">
                <a:latin typeface="宋体" panose="02010600030101010101" pitchFamily="2" charset="-122"/>
                <a:ea typeface="宋体" panose="02010600030101010101" pitchFamily="2" charset="-122"/>
              </a:rPr>
              <a:t>，但可以在类体中在其他方法中访问。</a:t>
            </a:r>
          </a:p>
        </p:txBody>
      </p:sp>
      <p:sp>
        <p:nvSpPr>
          <p:cNvPr id="5" name="TextBox 4"/>
          <p:cNvSpPr txBox="1"/>
          <p:nvPr/>
        </p:nvSpPr>
        <p:spPr>
          <a:xfrm>
            <a:off x="2438400" y="2674352"/>
            <a:ext cx="3801717" cy="2259593"/>
          </a:xfrm>
          <a:prstGeom prst="rect">
            <a:avLst/>
          </a:prstGeom>
          <a:noFill/>
        </p:spPr>
        <p:txBody>
          <a:bodyPr wrap="square" rtlCol="0">
            <a:spAutoFit/>
          </a:bodyPr>
          <a:lstStyle/>
          <a:p>
            <a:pPr eaLnBrk="0" hangingPunct="0">
              <a:spcBef>
                <a:spcPts val="500"/>
              </a:spcBef>
              <a:buClr>
                <a:srgbClr val="800080"/>
              </a:buClr>
              <a:buSzPct val="55000"/>
            </a:pPr>
            <a:r>
              <a:rPr lang="en-US" altLang="zh-CN" dirty="0">
                <a:solidFill>
                  <a:srgbClr val="3333FF"/>
                </a:solidFill>
                <a:latin typeface="+mn-lt"/>
                <a:ea typeface="+mn-ea"/>
              </a:rPr>
              <a:t>class A:</a:t>
            </a:r>
          </a:p>
          <a:p>
            <a:pPr eaLnBrk="0" hangingPunct="0">
              <a:spcBef>
                <a:spcPts val="500"/>
              </a:spcBef>
              <a:buClr>
                <a:srgbClr val="800080"/>
              </a:buClr>
              <a:buSzPct val="55000"/>
            </a:pPr>
            <a:r>
              <a:rPr lang="en-US" altLang="zh-CN" dirty="0">
                <a:solidFill>
                  <a:srgbClr val="3333FF"/>
                </a:solidFill>
                <a:latin typeface="+mn-lt"/>
                <a:ea typeface="+mn-ea"/>
              </a:rPr>
              <a:t>    __name="class A"</a:t>
            </a:r>
          </a:p>
          <a:p>
            <a:pPr eaLnBrk="0" hangingPunct="0">
              <a:spcBef>
                <a:spcPts val="500"/>
              </a:spcBef>
              <a:buClr>
                <a:srgbClr val="800080"/>
              </a:buClr>
              <a:buSzPct val="55000"/>
            </a:pPr>
            <a:r>
              <a:rPr lang="en-US" altLang="zh-CN" dirty="0" smtClean="0">
                <a:solidFill>
                  <a:srgbClr val="3333FF"/>
                </a:solidFill>
                <a:latin typeface="+mn-lt"/>
                <a:ea typeface="+mn-ea"/>
              </a:rPr>
              <a:t>    </a:t>
            </a:r>
            <a:r>
              <a:rPr lang="en-US" altLang="zh-CN" dirty="0" err="1" smtClean="0">
                <a:solidFill>
                  <a:srgbClr val="3333FF"/>
                </a:solidFill>
                <a:latin typeface="+mn-lt"/>
                <a:ea typeface="+mn-ea"/>
              </a:rPr>
              <a:t>def</a:t>
            </a:r>
            <a:r>
              <a:rPr lang="en-US" altLang="zh-CN" dirty="0" smtClean="0">
                <a:solidFill>
                  <a:srgbClr val="3333FF"/>
                </a:solidFill>
                <a:latin typeface="+mn-lt"/>
                <a:ea typeface="+mn-ea"/>
              </a:rPr>
              <a:t> </a:t>
            </a:r>
            <a:r>
              <a:rPr lang="en-US" altLang="zh-CN" dirty="0" err="1">
                <a:solidFill>
                  <a:srgbClr val="3333FF"/>
                </a:solidFill>
                <a:latin typeface="+mn-lt"/>
                <a:ea typeface="+mn-ea"/>
              </a:rPr>
              <a:t>get_name</a:t>
            </a:r>
            <a:r>
              <a:rPr lang="en-US" altLang="zh-CN" dirty="0">
                <a:solidFill>
                  <a:srgbClr val="3333FF"/>
                </a:solidFill>
                <a:latin typeface="+mn-lt"/>
                <a:ea typeface="+mn-ea"/>
              </a:rPr>
              <a:t>():</a:t>
            </a:r>
          </a:p>
          <a:p>
            <a:pPr eaLnBrk="0" hangingPunct="0">
              <a:spcBef>
                <a:spcPts val="500"/>
              </a:spcBef>
              <a:buClr>
                <a:srgbClr val="800080"/>
              </a:buClr>
              <a:buSzPct val="55000"/>
            </a:pPr>
            <a:r>
              <a:rPr lang="en-US" altLang="zh-CN" dirty="0">
                <a:solidFill>
                  <a:srgbClr val="3333FF"/>
                </a:solidFill>
                <a:latin typeface="+mn-lt"/>
                <a:ea typeface="+mn-ea"/>
              </a:rPr>
              <a:t>        print(</a:t>
            </a:r>
            <a:r>
              <a:rPr lang="en-US" altLang="zh-CN" dirty="0" err="1">
                <a:solidFill>
                  <a:srgbClr val="3333FF"/>
                </a:solidFill>
                <a:latin typeface="+mn-lt"/>
                <a:ea typeface="+mn-ea"/>
              </a:rPr>
              <a:t>A</a:t>
            </a:r>
            <a:r>
              <a:rPr lang="en-US" altLang="zh-CN" dirty="0" err="1" smtClean="0">
                <a:solidFill>
                  <a:srgbClr val="3333FF"/>
                </a:solidFill>
                <a:latin typeface="+mn-lt"/>
                <a:ea typeface="+mn-ea"/>
              </a:rPr>
              <a:t>.__name</a:t>
            </a:r>
            <a:r>
              <a:rPr lang="en-US" altLang="zh-CN" dirty="0" smtClean="0">
                <a:solidFill>
                  <a:srgbClr val="3333FF"/>
                </a:solidFill>
                <a:latin typeface="+mn-lt"/>
                <a:ea typeface="+mn-ea"/>
              </a:rPr>
              <a:t>)</a:t>
            </a:r>
            <a:endParaRPr lang="en-US" altLang="zh-CN" dirty="0">
              <a:solidFill>
                <a:srgbClr val="3333FF"/>
              </a:solidFill>
              <a:latin typeface="+mn-lt"/>
              <a:ea typeface="+mn-ea"/>
            </a:endParaRPr>
          </a:p>
          <a:p>
            <a:pPr eaLnBrk="0" hangingPunct="0">
              <a:spcBef>
                <a:spcPts val="500"/>
              </a:spcBef>
              <a:buClr>
                <a:srgbClr val="800080"/>
              </a:buClr>
              <a:buSzPct val="55000"/>
            </a:pPr>
            <a:r>
              <a:rPr lang="en-US" altLang="zh-CN" dirty="0" err="1">
                <a:solidFill>
                  <a:srgbClr val="3333FF"/>
                </a:solidFill>
                <a:latin typeface="+mn-lt"/>
                <a:ea typeface="+mn-ea"/>
              </a:rPr>
              <a:t>A.get_name</a:t>
            </a:r>
            <a:r>
              <a:rPr lang="en-US" altLang="zh-CN" dirty="0">
                <a:solidFill>
                  <a:srgbClr val="3333FF"/>
                </a:solidFill>
                <a:latin typeface="+mn-lt"/>
                <a:ea typeface="+mn-ea"/>
              </a:rPr>
              <a:t>()</a:t>
            </a:r>
          </a:p>
          <a:p>
            <a:pPr eaLnBrk="0" hangingPunct="0">
              <a:spcBef>
                <a:spcPts val="500"/>
              </a:spcBef>
              <a:buClr>
                <a:srgbClr val="800080"/>
              </a:buClr>
              <a:buSzPct val="55000"/>
            </a:pPr>
            <a:r>
              <a:rPr lang="en-US" altLang="zh-CN" dirty="0" err="1">
                <a:solidFill>
                  <a:srgbClr val="3333FF"/>
                </a:solidFill>
                <a:latin typeface="+mn-lt"/>
                <a:ea typeface="+mn-ea"/>
              </a:rPr>
              <a:t>A.__name</a:t>
            </a:r>
            <a:endParaRPr lang="zh-CN" altLang="en-US" dirty="0">
              <a:solidFill>
                <a:srgbClr val="3333FF"/>
              </a:solidFill>
              <a:latin typeface="+mn-lt"/>
              <a:ea typeface="+mn-ea"/>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23" y="5165725"/>
            <a:ext cx="8512175" cy="131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825766" y="4533835"/>
            <a:ext cx="1689245" cy="400110"/>
          </a:xfrm>
          <a:prstGeom prst="rect">
            <a:avLst/>
          </a:prstGeom>
        </p:spPr>
        <p:txBody>
          <a:bodyPr wrap="none">
            <a:spAutoFit/>
          </a:bodyPr>
          <a:lstStyle/>
          <a:p>
            <a:r>
              <a:rPr lang="en-US" altLang="zh-CN" dirty="0" smtClean="0">
                <a:solidFill>
                  <a:srgbClr val="C00000"/>
                </a:solidFill>
              </a:rPr>
              <a:t>chap9_3.py</a:t>
            </a:r>
            <a:endParaRPr lang="zh-CN" altLang="en-US" dirty="0">
              <a:solidFill>
                <a:srgbClr val="C00000"/>
              </a:solidFill>
            </a:endParaRPr>
          </a:p>
        </p:txBody>
      </p:sp>
    </p:spTree>
    <p:extLst>
      <p:ext uri="{BB962C8B-B14F-4D97-AF65-F5344CB8AC3E}">
        <p14:creationId xmlns:p14="http://schemas.microsoft.com/office/powerpoint/2010/main" val="262692601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9</a:t>
            </a:r>
            <a:r>
              <a:rPr lang="zh-CN" altLang="en-US" dirty="0" smtClean="0"/>
              <a:t>讲（</a:t>
            </a:r>
            <a:r>
              <a:rPr lang="en-US" altLang="zh-CN" dirty="0" smtClean="0"/>
              <a:t>5</a:t>
            </a:r>
            <a:r>
              <a:rPr lang="zh-CN" altLang="en-US" dirty="0" smtClean="0">
                <a:ea typeface="宋体" panose="02010600030101010101" pitchFamily="2" charset="-122"/>
              </a:rPr>
              <a:t>）继承</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49</a:t>
            </a:fld>
            <a:endParaRPr lang="en-US" altLang="zh-CN"/>
          </a:p>
        </p:txBody>
      </p:sp>
    </p:spTree>
    <p:extLst>
      <p:ext uri="{BB962C8B-B14F-4D97-AF65-F5344CB8AC3E}">
        <p14:creationId xmlns:p14="http://schemas.microsoft.com/office/powerpoint/2010/main" val="105898741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2400" y="152400"/>
            <a:ext cx="8853488" cy="838200"/>
          </a:xfrm>
        </p:spPr>
        <p:txBody>
          <a:bodyPr/>
          <a:lstStyle/>
          <a:p>
            <a:r>
              <a:rPr lang="zh-CN" altLang="en-US" dirty="0" smtClean="0">
                <a:ea typeface="宋体" panose="02010600030101010101" pitchFamily="2" charset="-122"/>
              </a:rPr>
              <a:t>练习题</a:t>
            </a:r>
          </a:p>
        </p:txBody>
      </p:sp>
      <p:pic>
        <p:nvPicPr>
          <p:cNvPr id="9" name="图片 8"/>
          <p:cNvPicPr>
            <a:picLocks noChangeAspect="1"/>
          </p:cNvPicPr>
          <p:nvPr/>
        </p:nvPicPr>
        <p:blipFill>
          <a:blip r:embed="rId3"/>
          <a:stretch>
            <a:fillRect/>
          </a:stretch>
        </p:blipFill>
        <p:spPr>
          <a:xfrm>
            <a:off x="152400" y="1219200"/>
            <a:ext cx="4312674" cy="5029200"/>
          </a:xfrm>
          <a:prstGeom prst="rect">
            <a:avLst/>
          </a:prstGeom>
        </p:spPr>
      </p:pic>
      <p:pic>
        <p:nvPicPr>
          <p:cNvPr id="12" name="图片 11"/>
          <p:cNvPicPr>
            <a:picLocks noChangeAspect="1"/>
          </p:cNvPicPr>
          <p:nvPr/>
        </p:nvPicPr>
        <p:blipFill>
          <a:blip r:embed="rId4"/>
          <a:stretch>
            <a:fillRect/>
          </a:stretch>
        </p:blipFill>
        <p:spPr>
          <a:xfrm>
            <a:off x="3962400" y="2209800"/>
            <a:ext cx="4967108" cy="838200"/>
          </a:xfrm>
          <a:prstGeom prst="rect">
            <a:avLst/>
          </a:prstGeom>
        </p:spPr>
      </p:pic>
      <p:pic>
        <p:nvPicPr>
          <p:cNvPr id="13" name="图片 12"/>
          <p:cNvPicPr>
            <a:picLocks noChangeAspect="1"/>
          </p:cNvPicPr>
          <p:nvPr/>
        </p:nvPicPr>
        <p:blipFill>
          <a:blip r:embed="rId5"/>
          <a:stretch>
            <a:fillRect/>
          </a:stretch>
        </p:blipFill>
        <p:spPr>
          <a:xfrm>
            <a:off x="4114800" y="3200400"/>
            <a:ext cx="4800600" cy="516731"/>
          </a:xfrm>
          <a:prstGeom prst="rect">
            <a:avLst/>
          </a:prstGeom>
        </p:spPr>
      </p:pic>
      <p:pic>
        <p:nvPicPr>
          <p:cNvPr id="14" name="图片 13"/>
          <p:cNvPicPr>
            <a:picLocks noChangeAspect="1"/>
          </p:cNvPicPr>
          <p:nvPr/>
        </p:nvPicPr>
        <p:blipFill>
          <a:blip r:embed="rId6"/>
          <a:stretch>
            <a:fillRect/>
          </a:stretch>
        </p:blipFill>
        <p:spPr>
          <a:xfrm>
            <a:off x="4419600" y="4038600"/>
            <a:ext cx="4419600" cy="706006"/>
          </a:xfrm>
          <a:prstGeom prst="rect">
            <a:avLst/>
          </a:prstGeom>
        </p:spPr>
      </p:pic>
      <p:sp>
        <p:nvSpPr>
          <p:cNvPr id="15" name="矩形 14"/>
          <p:cNvSpPr/>
          <p:nvPr/>
        </p:nvSpPr>
        <p:spPr>
          <a:xfrm>
            <a:off x="3962400" y="1066800"/>
            <a:ext cx="4800600" cy="830997"/>
          </a:xfrm>
          <a:prstGeom prst="rect">
            <a:avLst/>
          </a:prstGeom>
        </p:spPr>
        <p:txBody>
          <a:bodyPr wrap="square">
            <a:spAutoFit/>
          </a:bodyPr>
          <a:lstStyle/>
          <a:p>
            <a:r>
              <a:rPr lang="zh-CN" altLang="en-US" sz="2400" dirty="0" smtClean="0">
                <a:solidFill>
                  <a:srgbClr val="0070C0"/>
                </a:solidFill>
              </a:rPr>
              <a:t>两个按从小到大排好序的序列，合并后依然是从小到大排序的。</a:t>
            </a:r>
            <a:endParaRPr lang="en-US" altLang="zh-CN" sz="2400" dirty="0">
              <a:solidFill>
                <a:srgbClr val="0070C0"/>
              </a:solidFill>
            </a:endParaRPr>
          </a:p>
        </p:txBody>
      </p:sp>
      <p:pic>
        <p:nvPicPr>
          <p:cNvPr id="16" name="图片 15"/>
          <p:cNvPicPr>
            <a:picLocks noChangeAspect="1"/>
          </p:cNvPicPr>
          <p:nvPr/>
        </p:nvPicPr>
        <p:blipFill>
          <a:blip r:embed="rId7"/>
          <a:stretch>
            <a:fillRect/>
          </a:stretch>
        </p:blipFill>
        <p:spPr>
          <a:xfrm>
            <a:off x="4114799" y="5562600"/>
            <a:ext cx="4800601" cy="543256"/>
          </a:xfrm>
          <a:prstGeom prst="rect">
            <a:avLst/>
          </a:prstGeom>
        </p:spPr>
      </p:pic>
      <p:sp>
        <p:nvSpPr>
          <p:cNvPr id="17" name="矩形 16"/>
          <p:cNvSpPr/>
          <p:nvPr/>
        </p:nvSpPr>
        <p:spPr>
          <a:xfrm>
            <a:off x="6042680" y="6305490"/>
            <a:ext cx="2263120" cy="400110"/>
          </a:xfrm>
          <a:prstGeom prst="rect">
            <a:avLst/>
          </a:prstGeom>
        </p:spPr>
        <p:txBody>
          <a:bodyPr wrap="none">
            <a:spAutoFit/>
          </a:bodyPr>
          <a:lstStyle/>
          <a:p>
            <a:r>
              <a:rPr lang="zh-CN" altLang="en-US" dirty="0">
                <a:solidFill>
                  <a:srgbClr val="C00000"/>
                </a:solidFill>
              </a:rPr>
              <a:t>homework</a:t>
            </a:r>
            <a:r>
              <a:rPr lang="zh-CN" altLang="en-US" dirty="0" smtClean="0">
                <a:solidFill>
                  <a:srgbClr val="C00000"/>
                </a:solidFill>
              </a:rPr>
              <a:t>_</a:t>
            </a:r>
            <a:r>
              <a:rPr lang="en-US" altLang="zh-CN" dirty="0" smtClean="0">
                <a:solidFill>
                  <a:srgbClr val="C00000"/>
                </a:solidFill>
              </a:rPr>
              <a:t>2</a:t>
            </a:r>
            <a:r>
              <a:rPr lang="zh-CN" altLang="en-US" dirty="0" smtClean="0">
                <a:solidFill>
                  <a:srgbClr val="C00000"/>
                </a:solidFill>
              </a:rPr>
              <a:t>.</a:t>
            </a:r>
            <a:r>
              <a:rPr lang="zh-CN" altLang="en-US" dirty="0">
                <a:solidFill>
                  <a:srgbClr val="C00000"/>
                </a:solidFill>
              </a:rPr>
              <a:t>py</a:t>
            </a:r>
          </a:p>
        </p:txBody>
      </p:sp>
      <p:sp>
        <p:nvSpPr>
          <p:cNvPr id="10" name="矩形 9"/>
          <p:cNvSpPr/>
          <p:nvPr/>
        </p:nvSpPr>
        <p:spPr>
          <a:xfrm>
            <a:off x="3962400" y="1905000"/>
            <a:ext cx="1467068" cy="400110"/>
          </a:xfrm>
          <a:prstGeom prst="rect">
            <a:avLst/>
          </a:prstGeom>
        </p:spPr>
        <p:txBody>
          <a:bodyPr wrap="none">
            <a:spAutoFit/>
          </a:bodyPr>
          <a:lstStyle/>
          <a:p>
            <a:r>
              <a:rPr lang="zh-CN" altLang="en-US" dirty="0" smtClean="0">
                <a:solidFill>
                  <a:srgbClr val="C00000"/>
                </a:solidFill>
              </a:rPr>
              <a:t>输出结果：</a:t>
            </a:r>
            <a:endParaRPr lang="zh-CN" altLang="en-US" dirty="0">
              <a:solidFill>
                <a:srgbClr val="C00000"/>
              </a:solidFill>
            </a:endParaRPr>
          </a:p>
        </p:txBody>
      </p:sp>
    </p:spTree>
    <p:extLst>
      <p:ext uri="{BB962C8B-B14F-4D97-AF65-F5344CB8AC3E}">
        <p14:creationId xmlns:p14="http://schemas.microsoft.com/office/powerpoint/2010/main" val="1173696084"/>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a:xfrm>
            <a:off x="76200" y="1066800"/>
            <a:ext cx="8991600" cy="3733800"/>
          </a:xfrm>
        </p:spPr>
        <p:txBody>
          <a:bodyPr/>
          <a:lstStyle/>
          <a:p>
            <a:pPr>
              <a:spcAft>
                <a:spcPts val="600"/>
              </a:spcAft>
            </a:pPr>
            <a:r>
              <a:rPr lang="zh-CN" altLang="en-US" sz="2400" b="1" dirty="0" smtClean="0"/>
              <a:t>继承</a:t>
            </a:r>
            <a:r>
              <a:rPr lang="zh-CN" altLang="en-US" sz="2400" b="1" dirty="0"/>
              <a:t>是两个类或者多个类之间的父子</a:t>
            </a:r>
            <a:r>
              <a:rPr lang="zh-CN" altLang="en-US" sz="2400" b="1" dirty="0" smtClean="0"/>
              <a:t>关系</a:t>
            </a:r>
            <a:r>
              <a:rPr lang="zh-CN" altLang="en-US" sz="2400" dirty="0" smtClean="0">
                <a:latin typeface="宋体" panose="02010600030101010101" pitchFamily="2" charset="-122"/>
                <a:ea typeface="宋体" panose="02010600030101010101" pitchFamily="2" charset="-122"/>
              </a:rPr>
              <a:t>，子类继承了父类所有共有实例变量和方法。</a:t>
            </a:r>
            <a:endParaRPr lang="en-US" altLang="zh-CN" sz="2400" dirty="0">
              <a:latin typeface="宋体" panose="02010600030101010101" pitchFamily="2" charset="-122"/>
              <a:ea typeface="宋体" panose="02010600030101010101" pitchFamily="2" charset="-122"/>
            </a:endParaRPr>
          </a:p>
          <a:p>
            <a:pPr>
              <a:spcAft>
                <a:spcPts val="600"/>
              </a:spcAft>
            </a:pP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支持多重继承，即派生类可以继承多个基类。</a:t>
            </a:r>
            <a:endParaRPr lang="en-US" altLang="zh-CN" sz="2400" dirty="0">
              <a:latin typeface="宋体" panose="02010600030101010101" pitchFamily="2" charset="-122"/>
              <a:ea typeface="宋体" panose="02010600030101010101" pitchFamily="2" charset="-122"/>
            </a:endParaRPr>
          </a:p>
          <a:p>
            <a:pPr>
              <a:spcAft>
                <a:spcPts val="600"/>
              </a:spcAft>
            </a:pPr>
            <a:r>
              <a:rPr lang="zh-CN" altLang="en-US" sz="2400" dirty="0" smtClean="0">
                <a:latin typeface="宋体" panose="02010600030101010101" pitchFamily="2" charset="-122"/>
                <a:ea typeface="宋体" panose="02010600030101010101" pitchFamily="2" charset="-122"/>
              </a:rPr>
              <a:t>圆括号表示继承关系，括号中的类表示父类：</a:t>
            </a:r>
            <a:endParaRPr lang="en-US" altLang="zh-CN" sz="2400" dirty="0">
              <a:latin typeface="宋体" panose="02010600030101010101" pitchFamily="2" charset="-122"/>
              <a:ea typeface="宋体" panose="02010600030101010101" pitchFamily="2" charset="-122"/>
            </a:endParaRPr>
          </a:p>
          <a:p>
            <a:pPr marL="850900" lvl="2" indent="0">
              <a:spcAft>
                <a:spcPts val="600"/>
              </a:spcAft>
              <a:buNone/>
            </a:pPr>
            <a:r>
              <a:rPr lang="en-US" altLang="zh-CN" sz="2200" dirty="0" smtClean="0">
                <a:solidFill>
                  <a:srgbClr val="0000FF"/>
                </a:solidFill>
                <a:latin typeface="宋体" panose="02010600030101010101" pitchFamily="2" charset="-122"/>
                <a:ea typeface="宋体" panose="02010600030101010101" pitchFamily="2" charset="-122"/>
              </a:rPr>
              <a:t>Class </a:t>
            </a:r>
            <a:r>
              <a:rPr lang="zh-CN" altLang="en-US" sz="2200" dirty="0" smtClean="0">
                <a:solidFill>
                  <a:srgbClr val="0000FF"/>
                </a:solidFill>
                <a:latin typeface="宋体" panose="02010600030101010101" pitchFamily="2" charset="-122"/>
                <a:ea typeface="宋体" panose="02010600030101010101" pitchFamily="2" charset="-122"/>
              </a:rPr>
              <a:t>派生类名（基类</a:t>
            </a:r>
            <a:r>
              <a:rPr lang="en-US" altLang="zh-CN" sz="2200" dirty="0" smtClean="0">
                <a:solidFill>
                  <a:srgbClr val="0000FF"/>
                </a:solidFill>
                <a:latin typeface="宋体" panose="02010600030101010101" pitchFamily="2" charset="-122"/>
                <a:ea typeface="宋体" panose="02010600030101010101" pitchFamily="2" charset="-122"/>
              </a:rPr>
              <a:t>1</a:t>
            </a:r>
            <a:r>
              <a:rPr lang="zh-CN" altLang="en-US" sz="2200" dirty="0" smtClean="0">
                <a:solidFill>
                  <a:srgbClr val="0000FF"/>
                </a:solidFill>
                <a:latin typeface="宋体" panose="02010600030101010101" pitchFamily="2" charset="-122"/>
                <a:ea typeface="宋体" panose="02010600030101010101" pitchFamily="2" charset="-122"/>
              </a:rPr>
              <a:t>，基类</a:t>
            </a:r>
            <a:r>
              <a:rPr lang="en-US" altLang="zh-CN" sz="2200" dirty="0" smtClean="0">
                <a:solidFill>
                  <a:srgbClr val="0000FF"/>
                </a:solidFill>
                <a:latin typeface="宋体" panose="02010600030101010101" pitchFamily="2" charset="-122"/>
                <a:ea typeface="宋体" panose="02010600030101010101" pitchFamily="2" charset="-122"/>
              </a:rPr>
              <a:t>2</a:t>
            </a:r>
            <a:r>
              <a:rPr lang="zh-CN" altLang="en-US" sz="2200" dirty="0" smtClean="0">
                <a:solidFill>
                  <a:srgbClr val="0000FF"/>
                </a:solidFill>
                <a:latin typeface="宋体" panose="02010600030101010101" pitchFamily="2" charset="-122"/>
                <a:ea typeface="宋体" panose="02010600030101010101" pitchFamily="2" charset="-122"/>
              </a:rPr>
              <a:t>，</a:t>
            </a:r>
            <a:r>
              <a:rPr lang="en-US" altLang="zh-CN" sz="2200" dirty="0" smtClean="0">
                <a:solidFill>
                  <a:srgbClr val="0000FF"/>
                </a:solidFill>
                <a:latin typeface="宋体" panose="02010600030101010101" pitchFamily="2" charset="-122"/>
                <a:ea typeface="宋体" panose="02010600030101010101" pitchFamily="2" charset="-122"/>
              </a:rPr>
              <a:t>…</a:t>
            </a:r>
            <a:r>
              <a:rPr lang="zh-CN" altLang="en-US" sz="2200" dirty="0" smtClean="0">
                <a:solidFill>
                  <a:srgbClr val="0000FF"/>
                </a:solidFill>
                <a:latin typeface="宋体" panose="02010600030101010101" pitchFamily="2" charset="-122"/>
                <a:ea typeface="宋体" panose="02010600030101010101" pitchFamily="2" charset="-122"/>
              </a:rPr>
              <a:t>）</a:t>
            </a:r>
            <a:endParaRPr lang="en-US" altLang="zh-CN" sz="2200" dirty="0">
              <a:solidFill>
                <a:srgbClr val="0000FF"/>
              </a:solidFill>
              <a:latin typeface="宋体" panose="02010600030101010101" pitchFamily="2" charset="-122"/>
              <a:ea typeface="宋体" panose="02010600030101010101" pitchFamily="2" charset="-122"/>
            </a:endParaRPr>
          </a:p>
          <a:p>
            <a:pPr marL="850900" lvl="2" indent="0">
              <a:spcAft>
                <a:spcPts val="600"/>
              </a:spcAft>
              <a:buNone/>
            </a:pPr>
            <a:r>
              <a:rPr lang="zh-CN" altLang="en-US" sz="2200" dirty="0" smtClean="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类</a:t>
            </a:r>
            <a:r>
              <a:rPr lang="zh-CN" altLang="en-US" sz="2200" dirty="0" smtClean="0">
                <a:solidFill>
                  <a:srgbClr val="0000FF"/>
                </a:solidFill>
                <a:latin typeface="宋体" panose="02010600030101010101" pitchFamily="2" charset="-122"/>
                <a:ea typeface="宋体" panose="02010600030101010101" pitchFamily="2" charset="-122"/>
              </a:rPr>
              <a:t>体</a:t>
            </a:r>
            <a:endParaRPr lang="en-US" altLang="zh-CN" dirty="0" smtClean="0"/>
          </a:p>
          <a:p>
            <a:pPr>
              <a:spcAft>
                <a:spcPts val="600"/>
              </a:spcAft>
            </a:pPr>
            <a:r>
              <a:rPr lang="zh-CN" altLang="en-US" sz="2400" dirty="0" smtClean="0">
                <a:solidFill>
                  <a:srgbClr val="FF0000"/>
                </a:solidFill>
                <a:latin typeface="宋体" panose="02010600030101010101" pitchFamily="2" charset="-122"/>
                <a:ea typeface="宋体" panose="02010600030101010101" pitchFamily="2" charset="-122"/>
              </a:rPr>
              <a:t>子类时必须</a:t>
            </a:r>
            <a:r>
              <a:rPr lang="zh-CN" altLang="en-US" sz="2400" dirty="0">
                <a:solidFill>
                  <a:srgbClr val="FF0000"/>
                </a:solidFill>
                <a:latin typeface="宋体" panose="02010600030101010101" pitchFamily="2" charset="-122"/>
                <a:ea typeface="宋体" panose="02010600030101010101" pitchFamily="2" charset="-122"/>
              </a:rPr>
              <a:t>在其构造函数中</a:t>
            </a:r>
            <a:r>
              <a:rPr lang="zh-CN" altLang="en-US" sz="2400" dirty="0" smtClean="0">
                <a:solidFill>
                  <a:srgbClr val="FF0000"/>
                </a:solidFill>
                <a:latin typeface="宋体" panose="02010600030101010101" pitchFamily="2" charset="-122"/>
                <a:ea typeface="宋体" panose="02010600030101010101" pitchFamily="2" charset="-122"/>
              </a:rPr>
              <a:t>调用父类</a:t>
            </a:r>
            <a:r>
              <a:rPr lang="zh-CN" altLang="en-US" sz="2400" dirty="0">
                <a:solidFill>
                  <a:srgbClr val="FF0000"/>
                </a:solidFill>
                <a:latin typeface="宋体" panose="02010600030101010101" pitchFamily="2" charset="-122"/>
                <a:ea typeface="宋体" panose="02010600030101010101" pitchFamily="2" charset="-122"/>
              </a:rPr>
              <a:t>的构造函数</a:t>
            </a:r>
            <a:r>
              <a:rPr lang="zh-CN" altLang="en-US" sz="2400" dirty="0" smtClean="0">
                <a:latin typeface="宋体" panose="02010600030101010101" pitchFamily="2" charset="-122"/>
                <a:ea typeface="宋体" panose="02010600030101010101" pitchFamily="2" charset="-122"/>
              </a:rPr>
              <a:t>，格式：</a:t>
            </a:r>
            <a:endParaRPr lang="en-US" altLang="zh-CN" sz="2400" dirty="0" smtClean="0">
              <a:latin typeface="宋体" panose="02010600030101010101" pitchFamily="2" charset="-122"/>
              <a:ea typeface="宋体" panose="02010600030101010101" pitchFamily="2" charset="-122"/>
            </a:endParaRPr>
          </a:p>
          <a:p>
            <a:pPr marL="850900" lvl="2" indent="0">
              <a:spcAft>
                <a:spcPts val="600"/>
              </a:spcAft>
              <a:buNone/>
            </a:pPr>
            <a:r>
              <a:rPr lang="zh-CN" altLang="en-US" sz="2200" dirty="0" smtClean="0">
                <a:solidFill>
                  <a:srgbClr val="0000FF"/>
                </a:solidFill>
                <a:latin typeface="宋体" panose="02010600030101010101" pitchFamily="2" charset="-122"/>
                <a:ea typeface="宋体" panose="02010600030101010101" pitchFamily="2" charset="-122"/>
              </a:rPr>
              <a:t>基类名</a:t>
            </a:r>
            <a:r>
              <a:rPr lang="en-US" altLang="zh-CN" sz="2200" dirty="0" smtClean="0">
                <a:solidFill>
                  <a:srgbClr val="0000FF"/>
                </a:solidFill>
                <a:latin typeface="宋体" panose="02010600030101010101" pitchFamily="2" charset="-122"/>
                <a:ea typeface="宋体" panose="02010600030101010101" pitchFamily="2" charset="-122"/>
              </a:rPr>
              <a:t>.__</a:t>
            </a:r>
            <a:r>
              <a:rPr lang="en-US" altLang="zh-CN" sz="2200" dirty="0" err="1" smtClean="0">
                <a:solidFill>
                  <a:srgbClr val="0000FF"/>
                </a:solidFill>
                <a:latin typeface="宋体" panose="02010600030101010101" pitchFamily="2" charset="-122"/>
                <a:ea typeface="宋体" panose="02010600030101010101" pitchFamily="2" charset="-122"/>
              </a:rPr>
              <a:t>init</a:t>
            </a:r>
            <a:r>
              <a:rPr lang="en-US" altLang="zh-CN" sz="2200" dirty="0" smtClean="0">
                <a:solidFill>
                  <a:srgbClr val="0000FF"/>
                </a:solidFill>
                <a:latin typeface="宋体" panose="02010600030101010101" pitchFamily="2" charset="-122"/>
                <a:ea typeface="宋体" panose="02010600030101010101" pitchFamily="2" charset="-122"/>
              </a:rPr>
              <a:t>__(self,</a:t>
            </a:r>
            <a:r>
              <a:rPr lang="zh-CN" altLang="en-US" sz="2200" dirty="0" smtClean="0">
                <a:solidFill>
                  <a:srgbClr val="0000FF"/>
                </a:solidFill>
                <a:latin typeface="宋体" panose="02010600030101010101" pitchFamily="2" charset="-122"/>
                <a:ea typeface="宋体" panose="02010600030101010101" pitchFamily="2" charset="-122"/>
              </a:rPr>
              <a:t>实参列表</a:t>
            </a:r>
            <a:r>
              <a:rPr lang="en-US" altLang="zh-CN" sz="2200" dirty="0" smtClean="0">
                <a:solidFill>
                  <a:srgbClr val="0000FF"/>
                </a:solidFill>
                <a:latin typeface="宋体" panose="02010600030101010101" pitchFamily="2" charset="-122"/>
                <a:ea typeface="宋体" panose="02010600030101010101" pitchFamily="2" charset="-122"/>
              </a:rPr>
              <a:t>)</a:t>
            </a:r>
          </a:p>
          <a:p>
            <a:pPr marL="850900" lvl="2" indent="0">
              <a:buNone/>
            </a:pPr>
            <a:endParaRPr lang="zh-CN" altLang="en-US" sz="2200" dirty="0">
              <a:solidFill>
                <a:srgbClr val="0000FF"/>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14266656"/>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继承示例</a:t>
            </a:r>
            <a:endParaRPr lang="zh-CN" altLang="en-US" dirty="0"/>
          </a:p>
        </p:txBody>
      </p:sp>
      <p:sp>
        <p:nvSpPr>
          <p:cNvPr id="3" name="内容占位符 2"/>
          <p:cNvSpPr>
            <a:spLocks noGrp="1"/>
          </p:cNvSpPr>
          <p:nvPr>
            <p:ph idx="1"/>
          </p:nvPr>
        </p:nvSpPr>
        <p:spPr>
          <a:xfrm>
            <a:off x="152400" y="1066800"/>
            <a:ext cx="8853488" cy="5257800"/>
          </a:xfrm>
        </p:spPr>
        <p:txBody>
          <a:bodyPr/>
          <a:lstStyle/>
          <a:p>
            <a:pPr marL="0" indent="0">
              <a:spcBef>
                <a:spcPts val="500"/>
              </a:spcBef>
              <a:buClr>
                <a:srgbClr val="800080"/>
              </a:buClr>
              <a:buSzPct val="55000"/>
              <a:buNone/>
            </a:pPr>
            <a:r>
              <a:rPr lang="en-US" altLang="zh-CN" dirty="0" smtClean="0">
                <a:solidFill>
                  <a:srgbClr val="3333FF"/>
                </a:solidFill>
              </a:rPr>
              <a:t>class Person:</a:t>
            </a: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__</a:t>
            </a:r>
            <a:r>
              <a:rPr lang="en-US" altLang="zh-CN" dirty="0" err="1" smtClean="0">
                <a:solidFill>
                  <a:srgbClr val="3333FF"/>
                </a:solidFill>
              </a:rPr>
              <a:t>init</a:t>
            </a:r>
            <a:r>
              <a:rPr lang="en-US" altLang="zh-CN" dirty="0" smtClean="0">
                <a:solidFill>
                  <a:srgbClr val="3333FF"/>
                </a:solidFill>
              </a:rPr>
              <a:t>__(self, name, age): </a:t>
            </a:r>
          </a:p>
          <a:p>
            <a:pPr marL="0" indent="0">
              <a:spcBef>
                <a:spcPts val="500"/>
              </a:spcBef>
              <a:buClr>
                <a:srgbClr val="800080"/>
              </a:buClr>
              <a:buSzPct val="55000"/>
              <a:buNone/>
            </a:pPr>
            <a:r>
              <a:rPr lang="en-US" altLang="zh-CN" dirty="0" smtClean="0">
                <a:solidFill>
                  <a:srgbClr val="3333FF"/>
                </a:solidFill>
              </a:rPr>
              <a:t>        self.name = name            </a:t>
            </a:r>
            <a:endParaRPr lang="en-US" altLang="zh-CN" dirty="0" smtClean="0"/>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self.age</a:t>
            </a:r>
            <a:r>
              <a:rPr lang="en-US" altLang="zh-CN" dirty="0" smtClean="0">
                <a:solidFill>
                  <a:srgbClr val="3333FF"/>
                </a:solidFill>
              </a:rPr>
              <a:t> = age</a:t>
            </a: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a:t>
            </a:r>
            <a:r>
              <a:rPr lang="en-US" altLang="zh-CN" dirty="0" err="1" smtClean="0">
                <a:solidFill>
                  <a:srgbClr val="3333FF"/>
                </a:solidFill>
              </a:rPr>
              <a:t>say_hi</a:t>
            </a:r>
            <a:r>
              <a:rPr lang="en-US" altLang="zh-CN" dirty="0" smtClean="0">
                <a:solidFill>
                  <a:srgbClr val="3333FF"/>
                </a:solidFill>
              </a:rPr>
              <a:t>(self):                  </a:t>
            </a:r>
            <a:endParaRPr lang="en-US" altLang="zh-CN" dirty="0" smtClean="0"/>
          </a:p>
          <a:p>
            <a:pPr marL="0" indent="0">
              <a:spcBef>
                <a:spcPts val="500"/>
              </a:spcBef>
              <a:buClr>
                <a:srgbClr val="800080"/>
              </a:buClr>
              <a:buSzPct val="55000"/>
              <a:buNone/>
            </a:pPr>
            <a:r>
              <a:rPr lang="en-US" altLang="zh-CN" dirty="0" smtClean="0">
                <a:solidFill>
                  <a:srgbClr val="3333FF"/>
                </a:solidFill>
              </a:rPr>
              <a:t>        print(“Hello</a:t>
            </a:r>
            <a:r>
              <a:rPr lang="zh-CN" altLang="en-US" dirty="0" smtClean="0">
                <a:solidFill>
                  <a:srgbClr val="3333FF"/>
                </a:solidFill>
              </a:rPr>
              <a:t>，</a:t>
            </a:r>
            <a:r>
              <a:rPr lang="en-US" altLang="zh-CN" dirty="0" smtClean="0">
                <a:solidFill>
                  <a:srgbClr val="3333FF"/>
                </a:solidFill>
              </a:rPr>
              <a:t>I’m ", self.name)</a:t>
            </a:r>
          </a:p>
          <a:p>
            <a:pPr marL="0" indent="0">
              <a:spcBef>
                <a:spcPts val="500"/>
              </a:spcBef>
              <a:buClr>
                <a:srgbClr val="800080"/>
              </a:buClr>
              <a:buSzPct val="55000"/>
              <a:buNone/>
            </a:pP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class Student (Person):</a:t>
            </a: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__</a:t>
            </a:r>
            <a:r>
              <a:rPr lang="en-US" altLang="zh-CN" dirty="0" err="1" smtClean="0">
                <a:solidFill>
                  <a:srgbClr val="3333FF"/>
                </a:solidFill>
              </a:rPr>
              <a:t>init</a:t>
            </a:r>
            <a:r>
              <a:rPr lang="en-US" altLang="zh-CN" dirty="0" smtClean="0">
                <a:solidFill>
                  <a:srgbClr val="3333FF"/>
                </a:solidFill>
              </a:rPr>
              <a:t>__(self, name, </a:t>
            </a:r>
            <a:r>
              <a:rPr lang="en-US" altLang="zh-CN" dirty="0" err="1" smtClean="0">
                <a:solidFill>
                  <a:srgbClr val="3333FF"/>
                </a:solidFill>
              </a:rPr>
              <a:t>age,stu_id</a:t>
            </a:r>
            <a:r>
              <a:rPr lang="en-US" altLang="zh-CN" dirty="0" smtClean="0">
                <a:solidFill>
                  <a:srgbClr val="3333FF"/>
                </a:solidFill>
              </a:rPr>
              <a:t>): </a:t>
            </a:r>
          </a:p>
          <a:p>
            <a:pPr marL="0" indent="0">
              <a:spcBef>
                <a:spcPts val="500"/>
              </a:spcBef>
              <a:buClr>
                <a:srgbClr val="800080"/>
              </a:buClr>
              <a:buSzPct val="55000"/>
              <a:buNone/>
            </a:pPr>
            <a:r>
              <a:rPr lang="en-US" altLang="zh-CN" dirty="0" smtClean="0">
                <a:solidFill>
                  <a:srgbClr val="3333FF"/>
                </a:solidFill>
              </a:rPr>
              <a:t>        </a:t>
            </a:r>
            <a:r>
              <a:rPr lang="en-US" altLang="zh-CN" b="1" dirty="0" smtClean="0">
                <a:solidFill>
                  <a:srgbClr val="FF0000"/>
                </a:solidFill>
              </a:rPr>
              <a:t>Person.__</a:t>
            </a:r>
            <a:r>
              <a:rPr lang="en-US" altLang="zh-CN" b="1" dirty="0" err="1" smtClean="0">
                <a:solidFill>
                  <a:srgbClr val="FF0000"/>
                </a:solidFill>
              </a:rPr>
              <a:t>init</a:t>
            </a:r>
            <a:r>
              <a:rPr lang="en-US" altLang="zh-CN" b="1" dirty="0" smtClean="0">
                <a:solidFill>
                  <a:srgbClr val="FF0000"/>
                </a:solidFill>
              </a:rPr>
              <a:t>__(self, name, age)</a:t>
            </a:r>
          </a:p>
          <a:p>
            <a:pPr marL="0" indent="0">
              <a:spcBef>
                <a:spcPts val="500"/>
              </a:spcBef>
              <a:buClr>
                <a:srgbClr val="800080"/>
              </a:buClr>
              <a:buSzPct val="55000"/>
              <a:buNone/>
            </a:pPr>
            <a:r>
              <a:rPr lang="en-US" altLang="zh-CN" dirty="0" smtClean="0">
                <a:solidFill>
                  <a:srgbClr val="3333FF"/>
                </a:solidFill>
              </a:rPr>
              <a:t>        self. </a:t>
            </a:r>
            <a:r>
              <a:rPr lang="en-US" altLang="zh-CN" dirty="0" err="1" smtClean="0">
                <a:solidFill>
                  <a:srgbClr val="3333FF"/>
                </a:solidFill>
              </a:rPr>
              <a:t>stu_di</a:t>
            </a:r>
            <a:r>
              <a:rPr lang="en-US" altLang="zh-CN" dirty="0" smtClean="0">
                <a:solidFill>
                  <a:srgbClr val="3333FF"/>
                </a:solidFill>
              </a:rPr>
              <a:t>= </a:t>
            </a:r>
            <a:r>
              <a:rPr lang="en-US" altLang="zh-CN" dirty="0" err="1" smtClean="0">
                <a:solidFill>
                  <a:srgbClr val="3333FF"/>
                </a:solidFill>
              </a:rPr>
              <a:t>stu_id</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a:t>
            </a:r>
            <a:r>
              <a:rPr lang="en-US" altLang="zh-CN" dirty="0" err="1" smtClean="0">
                <a:solidFill>
                  <a:srgbClr val="3333FF"/>
                </a:solidFill>
              </a:rPr>
              <a:t>say_hi</a:t>
            </a:r>
            <a:r>
              <a:rPr lang="en-US" altLang="zh-CN" dirty="0" smtClean="0">
                <a:solidFill>
                  <a:srgbClr val="3333FF"/>
                </a:solidFill>
              </a:rPr>
              <a:t>(self):  </a:t>
            </a:r>
          </a:p>
          <a:p>
            <a:pPr marL="0" indent="0">
              <a:spcBef>
                <a:spcPts val="500"/>
              </a:spcBef>
              <a:buClr>
                <a:srgbClr val="800080"/>
              </a:buClr>
              <a:buSzPct val="55000"/>
              <a:buNone/>
            </a:pPr>
            <a:r>
              <a:rPr lang="en-US" altLang="zh-CN" dirty="0" smtClean="0">
                <a:solidFill>
                  <a:srgbClr val="3333FF"/>
                </a:solidFill>
              </a:rPr>
              <a:t>        </a:t>
            </a:r>
            <a:r>
              <a:rPr lang="en-US" altLang="zh-CN" b="1" dirty="0" err="1" smtClean="0">
                <a:solidFill>
                  <a:srgbClr val="FF0000"/>
                </a:solidFill>
              </a:rPr>
              <a:t>Person.say_hi</a:t>
            </a:r>
            <a:r>
              <a:rPr lang="en-US" altLang="zh-CN" b="1" dirty="0" smtClean="0">
                <a:solidFill>
                  <a:srgbClr val="FF0000"/>
                </a:solidFill>
              </a:rPr>
              <a:t>(self)</a:t>
            </a:r>
            <a:r>
              <a:rPr lang="en-US" altLang="zh-CN" dirty="0" smtClean="0">
                <a:solidFill>
                  <a:srgbClr val="3333FF"/>
                </a:solidFill>
              </a:rPr>
              <a:t>                </a:t>
            </a:r>
            <a:endParaRPr lang="en-US" altLang="zh-CN" dirty="0" smtClean="0"/>
          </a:p>
          <a:p>
            <a:pPr marL="0" indent="0">
              <a:spcBef>
                <a:spcPts val="500"/>
              </a:spcBef>
              <a:buClr>
                <a:srgbClr val="800080"/>
              </a:buClr>
              <a:buSzPct val="55000"/>
              <a:buNone/>
            </a:pPr>
            <a:r>
              <a:rPr lang="en-US" altLang="zh-CN" dirty="0" smtClean="0">
                <a:solidFill>
                  <a:srgbClr val="3333FF"/>
                </a:solidFill>
              </a:rPr>
              <a:t>        print(“My </a:t>
            </a:r>
            <a:r>
              <a:rPr lang="en-US" altLang="zh-CN" dirty="0" err="1" smtClean="0">
                <a:solidFill>
                  <a:srgbClr val="3333FF"/>
                </a:solidFill>
              </a:rPr>
              <a:t>Stu_id</a:t>
            </a:r>
            <a:r>
              <a:rPr lang="en-US" altLang="zh-CN" dirty="0" smtClean="0">
                <a:solidFill>
                  <a:srgbClr val="3333FF"/>
                </a:solidFill>
              </a:rPr>
              <a:t> is: ", </a:t>
            </a:r>
            <a:r>
              <a:rPr lang="en-US" altLang="zh-CN" dirty="0" err="1" smtClean="0">
                <a:solidFill>
                  <a:srgbClr val="3333FF"/>
                </a:solidFill>
              </a:rPr>
              <a:t>self.stu_id</a:t>
            </a:r>
            <a:r>
              <a:rPr lang="en-US" altLang="zh-CN" dirty="0" smtClean="0">
                <a:solidFill>
                  <a:srgbClr val="3333FF"/>
                </a:solidFill>
              </a:rPr>
              <a:t>)</a:t>
            </a:r>
          </a:p>
        </p:txBody>
      </p:sp>
      <p:sp>
        <p:nvSpPr>
          <p:cNvPr id="5" name="TextBox 4"/>
          <p:cNvSpPr txBox="1"/>
          <p:nvPr/>
        </p:nvSpPr>
        <p:spPr>
          <a:xfrm>
            <a:off x="5064369" y="1491004"/>
            <a:ext cx="4114800" cy="1669688"/>
          </a:xfrm>
          <a:prstGeom prst="rect">
            <a:avLst/>
          </a:prstGeom>
          <a:noFill/>
        </p:spPr>
        <p:txBody>
          <a:bodyPr wrap="square" lIns="0" rIns="0" rtlCol="0">
            <a:spAutoFit/>
          </a:bodyPr>
          <a:lstStyle/>
          <a:p>
            <a:pPr marL="0" indent="0">
              <a:spcBef>
                <a:spcPts val="500"/>
              </a:spcBef>
              <a:buClr>
                <a:srgbClr val="800080"/>
              </a:buClr>
              <a:buSzPct val="55000"/>
              <a:buNone/>
            </a:pPr>
            <a:r>
              <a:rPr lang="en-US" altLang="zh-CN" sz="1800" dirty="0">
                <a:solidFill>
                  <a:srgbClr val="3333FF"/>
                </a:solidFill>
              </a:rPr>
              <a:t>p1= </a:t>
            </a:r>
            <a:r>
              <a:rPr lang="en-US" altLang="zh-CN" sz="1800" dirty="0" smtClean="0">
                <a:solidFill>
                  <a:srgbClr val="3333FF"/>
                </a:solidFill>
              </a:rPr>
              <a:t>Person(“Jack", 30)</a:t>
            </a:r>
            <a:endParaRPr lang="en-US" altLang="zh-CN" sz="1800" dirty="0">
              <a:solidFill>
                <a:srgbClr val="3333FF"/>
              </a:solidFill>
            </a:endParaRPr>
          </a:p>
          <a:p>
            <a:pPr marL="0" indent="0">
              <a:spcBef>
                <a:spcPts val="500"/>
              </a:spcBef>
              <a:buClr>
                <a:srgbClr val="800080"/>
              </a:buClr>
              <a:buSzPct val="55000"/>
              <a:buNone/>
            </a:pPr>
            <a:r>
              <a:rPr lang="en-US" altLang="zh-CN" sz="1800" dirty="0">
                <a:solidFill>
                  <a:srgbClr val="3333FF"/>
                </a:solidFill>
              </a:rPr>
              <a:t>p1.say_hi() </a:t>
            </a:r>
          </a:p>
          <a:p>
            <a:pPr marL="0" indent="0">
              <a:spcBef>
                <a:spcPts val="500"/>
              </a:spcBef>
              <a:buClr>
                <a:srgbClr val="800080"/>
              </a:buClr>
              <a:buSzPct val="55000"/>
              <a:buNone/>
            </a:pPr>
            <a:r>
              <a:rPr lang="en-US" altLang="zh-CN" sz="1800" b="1" dirty="0" smtClean="0">
                <a:solidFill>
                  <a:srgbClr val="FF0000"/>
                </a:solidFill>
              </a:rPr>
              <a:t>p2 = Student(“John",20, “20161121001")</a:t>
            </a:r>
          </a:p>
          <a:p>
            <a:pPr marL="0" indent="0">
              <a:spcBef>
                <a:spcPts val="500"/>
              </a:spcBef>
              <a:buClr>
                <a:srgbClr val="800080"/>
              </a:buClr>
              <a:buSzPct val="55000"/>
              <a:buNone/>
            </a:pPr>
            <a:r>
              <a:rPr lang="en-US" altLang="zh-CN" sz="1800" dirty="0" smtClean="0">
                <a:solidFill>
                  <a:srgbClr val="3333FF"/>
                </a:solidFill>
              </a:rPr>
              <a:t>p2.say_hi</a:t>
            </a:r>
            <a:r>
              <a:rPr lang="en-US" altLang="zh-CN" sz="1800" dirty="0">
                <a:solidFill>
                  <a:srgbClr val="3333FF"/>
                </a:solidFill>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4953000"/>
            <a:ext cx="487196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546510" y="6248400"/>
            <a:ext cx="1689245" cy="400110"/>
          </a:xfrm>
          <a:prstGeom prst="rect">
            <a:avLst/>
          </a:prstGeom>
        </p:spPr>
        <p:txBody>
          <a:bodyPr wrap="none">
            <a:spAutoFit/>
          </a:bodyPr>
          <a:lstStyle/>
          <a:p>
            <a:r>
              <a:rPr lang="en-US" altLang="zh-CN" dirty="0" smtClean="0">
                <a:solidFill>
                  <a:srgbClr val="C00000"/>
                </a:solidFill>
              </a:rPr>
              <a:t>chap9_4.py</a:t>
            </a:r>
            <a:endParaRPr lang="zh-CN" altLang="en-US" dirty="0">
              <a:solidFill>
                <a:srgbClr val="C00000"/>
              </a:solidFill>
            </a:endParaRPr>
          </a:p>
        </p:txBody>
      </p:sp>
    </p:spTree>
    <p:extLst>
      <p:ext uri="{BB962C8B-B14F-4D97-AF65-F5344CB8AC3E}">
        <p14:creationId xmlns:p14="http://schemas.microsoft.com/office/powerpoint/2010/main" val="3258573708"/>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继承和重写</a:t>
            </a:r>
            <a:endParaRPr lang="zh-CN" altLang="en-US" dirty="0"/>
          </a:p>
        </p:txBody>
      </p:sp>
      <p:sp>
        <p:nvSpPr>
          <p:cNvPr id="3" name="内容占位符 2"/>
          <p:cNvSpPr>
            <a:spLocks noGrp="1"/>
          </p:cNvSpPr>
          <p:nvPr>
            <p:ph idx="1"/>
          </p:nvPr>
        </p:nvSpPr>
        <p:spPr>
          <a:xfrm>
            <a:off x="0" y="1066800"/>
            <a:ext cx="9144000" cy="4038600"/>
          </a:xfrm>
        </p:spPr>
        <p:txBody>
          <a:bodyPr/>
          <a:lstStyle/>
          <a:p>
            <a:pPr marL="0" indent="0">
              <a:spcBef>
                <a:spcPts val="500"/>
              </a:spcBef>
              <a:buClr>
                <a:srgbClr val="800080"/>
              </a:buClr>
              <a:buSzPct val="55000"/>
              <a:buNone/>
            </a:pPr>
            <a:r>
              <a:rPr lang="en-US" altLang="zh-CN" dirty="0">
                <a:solidFill>
                  <a:srgbClr val="3333FF"/>
                </a:solidFill>
              </a:rPr>
              <a:t>class </a:t>
            </a:r>
            <a:r>
              <a:rPr lang="en-US" altLang="zh-CN" dirty="0" smtClean="0">
                <a:solidFill>
                  <a:srgbClr val="3333FF"/>
                </a:solidFill>
              </a:rPr>
              <a:t>Student (Person):</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dirty="0" err="1">
                <a:solidFill>
                  <a:srgbClr val="3333FF"/>
                </a:solidFill>
              </a:rPr>
              <a:t>def</a:t>
            </a:r>
            <a:r>
              <a:rPr lang="en-US" altLang="zh-CN" dirty="0">
                <a:solidFill>
                  <a:srgbClr val="3333FF"/>
                </a:solidFill>
              </a:rPr>
              <a:t> __</a:t>
            </a:r>
            <a:r>
              <a:rPr lang="en-US" altLang="zh-CN" dirty="0" err="1">
                <a:solidFill>
                  <a:srgbClr val="3333FF"/>
                </a:solidFill>
              </a:rPr>
              <a:t>init</a:t>
            </a:r>
            <a:r>
              <a:rPr lang="en-US" altLang="zh-CN" dirty="0">
                <a:solidFill>
                  <a:srgbClr val="3333FF"/>
                </a:solidFill>
              </a:rPr>
              <a:t>__(self, name, age, </a:t>
            </a:r>
            <a:r>
              <a:rPr lang="en-US" altLang="zh-CN" dirty="0" smtClean="0">
                <a:solidFill>
                  <a:srgbClr val="3333FF"/>
                </a:solidFill>
              </a:rPr>
              <a:t>major): </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b="1" dirty="0" smtClean="0">
                <a:solidFill>
                  <a:srgbClr val="FF0000"/>
                </a:solidFill>
              </a:rPr>
              <a:t>Person </a:t>
            </a:r>
            <a:r>
              <a:rPr lang="en-US" altLang="zh-CN" b="1" dirty="0">
                <a:solidFill>
                  <a:srgbClr val="FF0000"/>
                </a:solidFill>
              </a:rPr>
              <a:t>.__</a:t>
            </a:r>
            <a:r>
              <a:rPr lang="en-US" altLang="zh-CN" b="1" dirty="0" err="1">
                <a:solidFill>
                  <a:srgbClr val="FF0000"/>
                </a:solidFill>
              </a:rPr>
              <a:t>init</a:t>
            </a:r>
            <a:r>
              <a:rPr lang="en-US" altLang="zh-CN" b="1" dirty="0">
                <a:solidFill>
                  <a:srgbClr val="FF0000"/>
                </a:solidFill>
              </a:rPr>
              <a:t>__(self, name, age)</a:t>
            </a:r>
          </a:p>
          <a:p>
            <a:pPr marL="0" indent="0">
              <a:spcBef>
                <a:spcPts val="500"/>
              </a:spcBef>
              <a:buClr>
                <a:srgbClr val="800080"/>
              </a:buClr>
              <a:buSzPct val="55000"/>
              <a:buNone/>
            </a:pPr>
            <a:r>
              <a:rPr lang="en-US" altLang="zh-CN" dirty="0">
                <a:solidFill>
                  <a:srgbClr val="3333FF"/>
                </a:solidFill>
              </a:rPr>
              <a:t>        self. </a:t>
            </a:r>
            <a:r>
              <a:rPr lang="en-US" altLang="zh-CN" dirty="0" err="1" smtClean="0">
                <a:solidFill>
                  <a:srgbClr val="3333FF"/>
                </a:solidFill>
              </a:rPr>
              <a:t>stu_id</a:t>
            </a:r>
            <a:r>
              <a:rPr lang="en-US" altLang="zh-CN" dirty="0" smtClean="0">
                <a:solidFill>
                  <a:srgbClr val="3333FF"/>
                </a:solidFill>
              </a:rPr>
              <a:t> </a:t>
            </a:r>
            <a:r>
              <a:rPr lang="en-US" altLang="zh-CN" dirty="0">
                <a:solidFill>
                  <a:srgbClr val="3333FF"/>
                </a:solidFill>
              </a:rPr>
              <a:t>= </a:t>
            </a:r>
            <a:r>
              <a:rPr lang="en-US" altLang="zh-CN" dirty="0" err="1" smtClean="0">
                <a:solidFill>
                  <a:srgbClr val="3333FF"/>
                </a:solidFill>
              </a:rPr>
              <a:t>stu_id</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dirty="0" err="1">
                <a:solidFill>
                  <a:srgbClr val="3333FF"/>
                </a:solidFill>
              </a:rPr>
              <a:t>def</a:t>
            </a:r>
            <a:r>
              <a:rPr lang="en-US" altLang="zh-CN" dirty="0">
                <a:solidFill>
                  <a:srgbClr val="3333FF"/>
                </a:solidFill>
              </a:rPr>
              <a:t> </a:t>
            </a:r>
            <a:r>
              <a:rPr lang="en-US" altLang="zh-CN" dirty="0" err="1">
                <a:solidFill>
                  <a:srgbClr val="3333FF"/>
                </a:solidFill>
              </a:rPr>
              <a:t>say_hi</a:t>
            </a:r>
            <a:r>
              <a:rPr lang="en-US" altLang="zh-CN" dirty="0">
                <a:solidFill>
                  <a:srgbClr val="3333FF"/>
                </a:solidFill>
              </a:rPr>
              <a:t>(self):  </a:t>
            </a:r>
            <a:endParaRPr lang="en-US" altLang="zh-CN" dirty="0"/>
          </a:p>
          <a:p>
            <a:pPr marL="0" indent="0">
              <a:spcBef>
                <a:spcPts val="500"/>
              </a:spcBef>
              <a:buClr>
                <a:srgbClr val="800080"/>
              </a:buClr>
              <a:buSzPct val="55000"/>
              <a:buNone/>
            </a:pPr>
            <a:r>
              <a:rPr lang="en-US" altLang="zh-CN" dirty="0">
                <a:solidFill>
                  <a:srgbClr val="3333FF"/>
                </a:solidFill>
              </a:rPr>
              <a:t>        print</a:t>
            </a:r>
            <a:r>
              <a:rPr lang="en-US" altLang="zh-CN" dirty="0" smtClean="0">
                <a:solidFill>
                  <a:srgbClr val="3333FF"/>
                </a:solidFill>
              </a:rPr>
              <a:t>(“</a:t>
            </a:r>
            <a:r>
              <a:rPr lang="en-US" altLang="zh-CN" dirty="0" err="1" smtClean="0">
                <a:solidFill>
                  <a:srgbClr val="3333FF"/>
                </a:solidFill>
              </a:rPr>
              <a:t>Hello,My</a:t>
            </a:r>
            <a:r>
              <a:rPr lang="en-US" altLang="zh-CN" dirty="0" smtClean="0">
                <a:solidFill>
                  <a:srgbClr val="3333FF"/>
                </a:solidFill>
              </a:rPr>
              <a:t> name is:”, </a:t>
            </a:r>
            <a:r>
              <a:rPr lang="en-US" altLang="zh-CN" dirty="0">
                <a:solidFill>
                  <a:srgbClr val="3333FF"/>
                </a:solidFill>
              </a:rPr>
              <a:t>self.name, </a:t>
            </a:r>
            <a:r>
              <a:rPr lang="en-US" altLang="zh-CN" dirty="0" smtClean="0">
                <a:solidFill>
                  <a:srgbClr val="3333FF"/>
                </a:solidFill>
              </a:rPr>
              <a:t>“My age:”, </a:t>
            </a:r>
            <a:r>
              <a:rPr lang="en-US" altLang="zh-CN" dirty="0" err="1">
                <a:solidFill>
                  <a:srgbClr val="3333FF"/>
                </a:solidFill>
              </a:rPr>
              <a:t>self.age</a:t>
            </a:r>
            <a:r>
              <a:rPr lang="en-US" altLang="zh-CN" dirty="0">
                <a:solidFill>
                  <a:srgbClr val="3333FF"/>
                </a:solidFill>
              </a:rPr>
              <a:t>, </a:t>
            </a:r>
            <a:r>
              <a:rPr lang="en-US" altLang="zh-CN" dirty="0" smtClean="0">
                <a:solidFill>
                  <a:srgbClr val="3333FF"/>
                </a:solidFill>
              </a:rPr>
              <a:t>“My </a:t>
            </a:r>
            <a:r>
              <a:rPr lang="en-US" altLang="zh-CN" dirty="0" err="1" smtClean="0">
                <a:solidFill>
                  <a:srgbClr val="3333FF"/>
                </a:solidFill>
              </a:rPr>
              <a:t>stu_id</a:t>
            </a:r>
            <a:r>
              <a:rPr lang="zh-CN" altLang="en-US" dirty="0">
                <a:solidFill>
                  <a:srgbClr val="3333FF"/>
                </a:solidFill>
              </a:rPr>
              <a:t>：</a:t>
            </a:r>
            <a:r>
              <a:rPr lang="en-US" altLang="zh-CN" dirty="0" smtClean="0">
                <a:solidFill>
                  <a:srgbClr val="3333FF"/>
                </a:solidFill>
              </a:rPr>
              <a:t>", </a:t>
            </a:r>
            <a:r>
              <a:rPr lang="en-US" altLang="zh-CN" dirty="0" err="1" smtClean="0">
                <a:solidFill>
                  <a:srgbClr val="3333FF"/>
                </a:solidFill>
              </a:rPr>
              <a:t>self.stu_id</a:t>
            </a:r>
            <a:r>
              <a:rPr lang="en-US" altLang="zh-CN" dirty="0" smtClean="0">
                <a:solidFill>
                  <a:srgbClr val="3333FF"/>
                </a:solidFill>
              </a:rPr>
              <a:t>)</a:t>
            </a:r>
            <a:endParaRPr lang="en-US" altLang="zh-CN" dirty="0" smtClean="0"/>
          </a:p>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如果</a:t>
            </a:r>
            <a:r>
              <a:rPr lang="zh-CN" altLang="en-US" sz="2400" dirty="0">
                <a:latin typeface="宋体" panose="02010600030101010101" pitchFamily="2" charset="-122"/>
                <a:ea typeface="宋体" panose="02010600030101010101" pitchFamily="2" charset="-122"/>
              </a:rPr>
              <a:t>派生类重新定义从基类中继承的方法，则派生类中定义的方法覆盖基类中继承的方法。</a:t>
            </a:r>
          </a:p>
        </p:txBody>
      </p:sp>
      <p:sp>
        <p:nvSpPr>
          <p:cNvPr id="5" name="矩形 4"/>
          <p:cNvSpPr/>
          <p:nvPr/>
        </p:nvSpPr>
        <p:spPr bwMode="auto">
          <a:xfrm>
            <a:off x="13504" y="2971800"/>
            <a:ext cx="8882743" cy="685800"/>
          </a:xfrm>
          <a:prstGeom prst="rect">
            <a:avLst/>
          </a:prstGeom>
          <a:solidFill>
            <a:schemeClr val="accent1">
              <a:alpha val="17000"/>
            </a:schemeClr>
          </a:solid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7" name="矩形 6"/>
          <p:cNvSpPr/>
          <p:nvPr/>
        </p:nvSpPr>
        <p:spPr>
          <a:xfrm>
            <a:off x="6705600" y="5943600"/>
            <a:ext cx="1689245" cy="400110"/>
          </a:xfrm>
          <a:prstGeom prst="rect">
            <a:avLst/>
          </a:prstGeom>
        </p:spPr>
        <p:txBody>
          <a:bodyPr wrap="none">
            <a:spAutoFit/>
          </a:bodyPr>
          <a:lstStyle/>
          <a:p>
            <a:r>
              <a:rPr lang="en-US" altLang="zh-CN" dirty="0" smtClean="0">
                <a:solidFill>
                  <a:srgbClr val="C00000"/>
                </a:solidFill>
              </a:rPr>
              <a:t>chap9_5.py</a:t>
            </a:r>
            <a:endParaRPr lang="zh-CN" altLang="en-US" dirty="0">
              <a:solidFill>
                <a:srgbClr val="C00000"/>
              </a:solidFill>
            </a:endParaRPr>
          </a:p>
        </p:txBody>
      </p:sp>
    </p:spTree>
    <p:extLst>
      <p:ext uri="{BB962C8B-B14F-4D97-AF65-F5344CB8AC3E}">
        <p14:creationId xmlns:p14="http://schemas.microsoft.com/office/powerpoint/2010/main" val="18580845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solidFill>
            <a:srgbClr val="A50021"/>
          </a:solidFill>
        </p:spPr>
        <p:txBody>
          <a:bodyPr/>
          <a:lstStyle/>
          <a:p>
            <a:pPr algn="ctr">
              <a:defRPr/>
            </a:pPr>
            <a:r>
              <a:rPr lang="en-US" dirty="0" smtClean="0">
                <a:solidFill>
                  <a:schemeClr val="bg1"/>
                </a:solidFill>
              </a:rPr>
              <a:t>The End</a:t>
            </a:r>
          </a:p>
        </p:txBody>
      </p:sp>
      <p:sp>
        <p:nvSpPr>
          <p:cNvPr id="52227" name="灯片编号占位符 2"/>
          <p:cNvSpPr>
            <a:spLocks noGrp="1"/>
          </p:cNvSpPr>
          <p:nvPr>
            <p:ph type="sldNum"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 typeface="Arial" panose="020B0604020202020204" pitchFamily="34" charset="0"/>
              <a:buNone/>
            </a:pPr>
            <a:fld id="{3145089F-65E1-413F-8807-596599D4B5FD}" type="slidenum">
              <a:rPr lang="en-US" altLang="zh-CN" sz="1200" smtClean="0">
                <a:solidFill>
                  <a:schemeClr val="bg1"/>
                </a:solidFill>
              </a:rPr>
              <a:t>53</a:t>
            </a:fld>
            <a:endParaRPr lang="en-US" altLang="zh-CN" sz="1200" smtClean="0">
              <a:solidFill>
                <a:schemeClr val="bg1"/>
              </a:solidFill>
            </a:endParaRP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lang="zh-CN" altLang="en-US" sz="4000" dirty="0" smtClean="0">
                <a:latin typeface="Microsoft JhengHei"/>
                <a:cs typeface="Microsoft JhengHei"/>
              </a:rPr>
              <a:t>练习题（红色标注为第</a:t>
            </a:r>
            <a:r>
              <a:rPr lang="en-US" altLang="zh-CN" sz="4000" dirty="0" smtClean="0">
                <a:latin typeface="Microsoft JhengHei"/>
                <a:cs typeface="Microsoft JhengHei"/>
              </a:rPr>
              <a:t>8</a:t>
            </a:r>
            <a:r>
              <a:rPr lang="zh-CN" altLang="en-US" sz="4000" dirty="0" smtClean="0">
                <a:latin typeface="Microsoft JhengHei"/>
                <a:cs typeface="Microsoft JhengHei"/>
              </a:rPr>
              <a:t>次作业题）</a:t>
            </a:r>
            <a:endParaRPr sz="4000" dirty="0">
              <a:latin typeface="Microsoft JhengHei"/>
              <a:cs typeface="Microsoft JhengHei"/>
            </a:endParaRPr>
          </a:p>
        </p:txBody>
      </p:sp>
      <p:sp>
        <p:nvSpPr>
          <p:cNvPr id="2" name="矩形 1"/>
          <p:cNvSpPr/>
          <p:nvPr/>
        </p:nvSpPr>
        <p:spPr>
          <a:xfrm>
            <a:off x="266056" y="1219200"/>
            <a:ext cx="8496944" cy="4555093"/>
          </a:xfrm>
          <a:prstGeom prst="rect">
            <a:avLst/>
          </a:prstGeom>
        </p:spPr>
        <p:txBody>
          <a:bodyPr wrap="square">
            <a:spAutoFit/>
          </a:bodyPr>
          <a:lstStyle/>
          <a:p>
            <a:pPr marL="457200" indent="-457200" algn="just">
              <a:spcBef>
                <a:spcPts val="600"/>
              </a:spcBef>
              <a:spcAft>
                <a:spcPts val="600"/>
              </a:spcAft>
              <a:buFont typeface="+mj-lt"/>
              <a:buAutoNum type="arabicPeriod"/>
            </a:pPr>
            <a:r>
              <a:rPr lang="zh-CN" altLang="en-US" dirty="0" smtClean="0">
                <a:solidFill>
                  <a:srgbClr val="C00000"/>
                </a:solidFill>
              </a:rPr>
              <a:t>编写函数，统一任意一个整数中某个位数出现的次数，比如，</a:t>
            </a:r>
            <a:r>
              <a:rPr lang="en-US" altLang="zh-CN" dirty="0" smtClean="0">
                <a:solidFill>
                  <a:srgbClr val="C00000"/>
                </a:solidFill>
              </a:rPr>
              <a:t>54325673</a:t>
            </a:r>
            <a:r>
              <a:rPr lang="zh-CN" altLang="en-US" dirty="0" smtClean="0">
                <a:solidFill>
                  <a:srgbClr val="C00000"/>
                </a:solidFill>
              </a:rPr>
              <a:t>中，</a:t>
            </a:r>
            <a:r>
              <a:rPr lang="en-US" altLang="zh-CN" dirty="0" smtClean="0">
                <a:solidFill>
                  <a:srgbClr val="C00000"/>
                </a:solidFill>
              </a:rPr>
              <a:t>3</a:t>
            </a:r>
            <a:r>
              <a:rPr lang="zh-CN" altLang="en-US" dirty="0" smtClean="0">
                <a:solidFill>
                  <a:srgbClr val="C00000"/>
                </a:solidFill>
              </a:rPr>
              <a:t>出现了</a:t>
            </a:r>
            <a:r>
              <a:rPr lang="en-US" altLang="zh-CN" dirty="0" smtClean="0">
                <a:solidFill>
                  <a:srgbClr val="C00000"/>
                </a:solidFill>
              </a:rPr>
              <a:t>2</a:t>
            </a:r>
            <a:r>
              <a:rPr lang="zh-CN" altLang="en-US" dirty="0" smtClean="0">
                <a:solidFill>
                  <a:srgbClr val="C00000"/>
                </a:solidFill>
              </a:rPr>
              <a:t>次，则该函数返回</a:t>
            </a:r>
            <a:r>
              <a:rPr lang="en-US" altLang="zh-CN" dirty="0" smtClean="0">
                <a:solidFill>
                  <a:srgbClr val="C00000"/>
                </a:solidFill>
              </a:rPr>
              <a:t>2</a:t>
            </a:r>
            <a:r>
              <a:rPr lang="zh-CN" altLang="en-US" dirty="0" smtClean="0">
                <a:solidFill>
                  <a:srgbClr val="C00000"/>
                </a:solidFill>
              </a:rPr>
              <a:t>。</a:t>
            </a:r>
            <a:endParaRPr lang="en-US" altLang="zh-CN" dirty="0" smtClean="0">
              <a:solidFill>
                <a:srgbClr val="C00000"/>
              </a:solidFill>
            </a:endParaRPr>
          </a:p>
          <a:p>
            <a:pPr marL="457200" indent="-457200" algn="just">
              <a:spcBef>
                <a:spcPts val="600"/>
              </a:spcBef>
              <a:spcAft>
                <a:spcPts val="600"/>
              </a:spcAft>
              <a:buFont typeface="+mj-lt"/>
              <a:buAutoNum type="arabicPeriod"/>
            </a:pPr>
            <a:r>
              <a:rPr lang="zh-CN" altLang="en-US" dirty="0" smtClean="0">
                <a:solidFill>
                  <a:srgbClr val="C00000"/>
                </a:solidFill>
              </a:rPr>
              <a:t>编写函数，输入</a:t>
            </a:r>
            <a:r>
              <a:rPr lang="en-US" altLang="zh-CN" dirty="0" smtClean="0">
                <a:solidFill>
                  <a:srgbClr val="C00000"/>
                </a:solidFill>
              </a:rPr>
              <a:t>n</a:t>
            </a:r>
            <a:r>
              <a:rPr lang="zh-CN" altLang="en-US" dirty="0" smtClean="0">
                <a:solidFill>
                  <a:srgbClr val="C00000"/>
                </a:solidFill>
              </a:rPr>
              <a:t>为偶数时，调用函数求</a:t>
            </a:r>
            <a:r>
              <a:rPr lang="en-US" altLang="zh-CN" dirty="0" smtClean="0">
                <a:solidFill>
                  <a:srgbClr val="C00000"/>
                </a:solidFill>
              </a:rPr>
              <a:t>1/2+1/4+…+1/n</a:t>
            </a:r>
            <a:r>
              <a:rPr lang="zh-CN" altLang="en-US" dirty="0" smtClean="0">
                <a:solidFill>
                  <a:srgbClr val="C00000"/>
                </a:solidFill>
              </a:rPr>
              <a:t>的值，当输入</a:t>
            </a:r>
            <a:r>
              <a:rPr lang="en-US" altLang="zh-CN" dirty="0" smtClean="0">
                <a:solidFill>
                  <a:srgbClr val="C00000"/>
                </a:solidFill>
              </a:rPr>
              <a:t>n</a:t>
            </a:r>
            <a:r>
              <a:rPr lang="zh-CN" altLang="en-US" dirty="0" smtClean="0">
                <a:solidFill>
                  <a:srgbClr val="C00000"/>
                </a:solidFill>
              </a:rPr>
              <a:t>为奇数时，调用函数</a:t>
            </a:r>
            <a:r>
              <a:rPr lang="en-US" altLang="zh-CN" dirty="0" smtClean="0">
                <a:solidFill>
                  <a:srgbClr val="C00000"/>
                </a:solidFill>
              </a:rPr>
              <a:t>1/1+1/3+…+1/n</a:t>
            </a:r>
            <a:r>
              <a:rPr lang="zh-CN" altLang="en-US" dirty="0" smtClean="0">
                <a:solidFill>
                  <a:srgbClr val="C00000"/>
                </a:solidFill>
              </a:rPr>
              <a:t>的值。</a:t>
            </a:r>
            <a:endParaRPr lang="en-US" altLang="zh-CN" dirty="0" smtClean="0">
              <a:solidFill>
                <a:srgbClr val="C00000"/>
              </a:solidFill>
            </a:endParaRPr>
          </a:p>
          <a:p>
            <a:pPr marL="457200" indent="-457200" algn="just">
              <a:spcBef>
                <a:spcPts val="600"/>
              </a:spcBef>
              <a:spcAft>
                <a:spcPts val="600"/>
              </a:spcAft>
              <a:buFont typeface="+mj-lt"/>
              <a:buAutoNum type="arabicPeriod"/>
            </a:pPr>
            <a:r>
              <a:rPr lang="zh-CN" altLang="en-US" dirty="0" smtClean="0">
                <a:solidFill>
                  <a:srgbClr val="C00000"/>
                </a:solidFill>
              </a:rPr>
              <a:t>某公司</a:t>
            </a:r>
            <a:r>
              <a:rPr lang="zh-CN" altLang="en-US" dirty="0">
                <a:solidFill>
                  <a:srgbClr val="C00000"/>
                </a:solidFill>
              </a:rPr>
              <a:t>采用公用电话传递数据，数据是四位的整数，在传递过程中是加密的，加密规则如下：每位数字都加上</a:t>
            </a:r>
            <a:r>
              <a:rPr lang="en-US" altLang="zh-CN" dirty="0">
                <a:solidFill>
                  <a:srgbClr val="C00000"/>
                </a:solidFill>
              </a:rPr>
              <a:t>5,</a:t>
            </a:r>
            <a:r>
              <a:rPr lang="zh-CN" altLang="en-US" dirty="0">
                <a:solidFill>
                  <a:srgbClr val="C00000"/>
                </a:solidFill>
              </a:rPr>
              <a:t>然后用和除以</a:t>
            </a:r>
            <a:r>
              <a:rPr lang="en-US" altLang="zh-CN" dirty="0">
                <a:solidFill>
                  <a:srgbClr val="C00000"/>
                </a:solidFill>
              </a:rPr>
              <a:t>10</a:t>
            </a:r>
            <a:r>
              <a:rPr lang="zh-CN" altLang="en-US" dirty="0">
                <a:solidFill>
                  <a:srgbClr val="C00000"/>
                </a:solidFill>
              </a:rPr>
              <a:t>的余数代替该数字，再将第一位和第四位交换，第二位和第三位交换</a:t>
            </a:r>
            <a:r>
              <a:rPr lang="zh-CN" altLang="en-US" dirty="0" smtClean="0">
                <a:solidFill>
                  <a:srgbClr val="C00000"/>
                </a:solidFill>
              </a:rPr>
              <a:t>。请编程实现。</a:t>
            </a:r>
            <a:endParaRPr lang="en-US" altLang="zh-CN" dirty="0" smtClean="0">
              <a:solidFill>
                <a:srgbClr val="C00000"/>
              </a:solidFill>
            </a:endParaRPr>
          </a:p>
          <a:p>
            <a:pPr marL="457200" indent="-457200" algn="just">
              <a:spcBef>
                <a:spcPts val="600"/>
              </a:spcBef>
              <a:spcAft>
                <a:spcPts val="600"/>
              </a:spcAft>
              <a:buFont typeface="+mj-lt"/>
              <a:buAutoNum type="arabicPeriod"/>
            </a:pPr>
            <a:r>
              <a:rPr lang="zh-CN" altLang="en-US" dirty="0" smtClean="0"/>
              <a:t>求</a:t>
            </a:r>
            <a:r>
              <a:rPr lang="en-US" altLang="zh-CN" dirty="0" smtClean="0"/>
              <a:t>0</a:t>
            </a:r>
            <a:r>
              <a:rPr lang="zh-CN" altLang="en-US" dirty="0" smtClean="0"/>
              <a:t>～</a:t>
            </a:r>
            <a:r>
              <a:rPr lang="en-US" altLang="zh-CN" dirty="0" smtClean="0"/>
              <a:t>7</a:t>
            </a:r>
            <a:r>
              <a:rPr lang="zh-CN" altLang="en-US" dirty="0" smtClean="0"/>
              <a:t>所能组成奇数的个数。</a:t>
            </a:r>
            <a:endParaRPr lang="en-US" altLang="zh-CN" dirty="0" smtClean="0"/>
          </a:p>
          <a:p>
            <a:pPr marL="457200" indent="-457200" algn="just">
              <a:spcBef>
                <a:spcPts val="600"/>
              </a:spcBef>
              <a:spcAft>
                <a:spcPts val="600"/>
              </a:spcAft>
              <a:buFont typeface="+mj-lt"/>
              <a:buAutoNum type="arabicPeriod"/>
            </a:pPr>
            <a:r>
              <a:rPr lang="zh-CN" altLang="en-US" dirty="0" smtClean="0"/>
              <a:t>从键盘输入</a:t>
            </a:r>
            <a:r>
              <a:rPr lang="en-US" altLang="zh-CN" dirty="0" smtClean="0"/>
              <a:t>10</a:t>
            </a:r>
            <a:r>
              <a:rPr lang="zh-CN" altLang="en-US" dirty="0" smtClean="0"/>
              <a:t>个整数，统计其中正数、负数和零的个数，并在屏幕上输出。</a:t>
            </a:r>
            <a:endParaRPr lang="en-US" altLang="zh-CN" dirty="0" smtClean="0"/>
          </a:p>
          <a:p>
            <a:pPr marL="457200" indent="-457200" algn="just">
              <a:spcBef>
                <a:spcPts val="600"/>
              </a:spcBef>
              <a:spcAft>
                <a:spcPts val="600"/>
              </a:spcAft>
              <a:buFont typeface="+mj-lt"/>
              <a:buAutoNum type="arabicPeriod"/>
            </a:pPr>
            <a:r>
              <a:rPr lang="zh-CN" altLang="en-US" dirty="0" smtClean="0">
                <a:solidFill>
                  <a:srgbClr val="C00000"/>
                </a:solidFill>
              </a:rPr>
              <a:t>求一分数数列</a:t>
            </a:r>
            <a:r>
              <a:rPr lang="en-US" altLang="zh-CN" dirty="0" smtClean="0">
                <a:solidFill>
                  <a:srgbClr val="C00000"/>
                </a:solidFill>
              </a:rPr>
              <a:t>:2/1,3/2,5/3,8/5,13/8,…,</a:t>
            </a:r>
            <a:r>
              <a:rPr lang="zh-CN" altLang="en-US" dirty="0" smtClean="0">
                <a:solidFill>
                  <a:srgbClr val="C00000"/>
                </a:solidFill>
              </a:rPr>
              <a:t>的前</a:t>
            </a:r>
            <a:r>
              <a:rPr lang="en-US" altLang="zh-CN" dirty="0" smtClean="0">
                <a:solidFill>
                  <a:srgbClr val="C00000"/>
                </a:solidFill>
              </a:rPr>
              <a:t>20</a:t>
            </a:r>
            <a:r>
              <a:rPr lang="zh-CN" altLang="en-US" dirty="0" smtClean="0">
                <a:solidFill>
                  <a:srgbClr val="C00000"/>
                </a:solidFill>
              </a:rPr>
              <a:t>项之和。</a:t>
            </a:r>
            <a:endParaRPr lang="en-US" altLang="zh-CN" dirty="0" smtClean="0">
              <a:solidFill>
                <a:srgbClr val="C00000"/>
              </a:solidFill>
            </a:endParaRPr>
          </a:p>
        </p:txBody>
      </p:sp>
    </p:spTree>
    <p:extLst>
      <p:ext uri="{BB962C8B-B14F-4D97-AF65-F5344CB8AC3E}">
        <p14:creationId xmlns:p14="http://schemas.microsoft.com/office/powerpoint/2010/main" val="209367118"/>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lang="zh-CN" altLang="en-US" sz="4000" dirty="0" smtClean="0">
                <a:latin typeface="Microsoft JhengHei"/>
                <a:cs typeface="Microsoft JhengHei"/>
              </a:rPr>
              <a:t>练习题（红色标注为第</a:t>
            </a:r>
            <a:r>
              <a:rPr lang="en-US" altLang="zh-CN" sz="4000" dirty="0" smtClean="0">
                <a:latin typeface="Microsoft JhengHei"/>
                <a:cs typeface="Microsoft JhengHei"/>
              </a:rPr>
              <a:t>8</a:t>
            </a:r>
            <a:r>
              <a:rPr lang="zh-CN" altLang="en-US" sz="4000" dirty="0" smtClean="0">
                <a:latin typeface="Microsoft JhengHei"/>
                <a:cs typeface="Microsoft JhengHei"/>
              </a:rPr>
              <a:t>次作业题）</a:t>
            </a:r>
            <a:endParaRPr sz="4000" dirty="0">
              <a:latin typeface="Microsoft JhengHei"/>
              <a:cs typeface="Microsoft JhengHei"/>
            </a:endParaRPr>
          </a:p>
        </p:txBody>
      </p:sp>
      <p:sp>
        <p:nvSpPr>
          <p:cNvPr id="2" name="矩形 1"/>
          <p:cNvSpPr/>
          <p:nvPr/>
        </p:nvSpPr>
        <p:spPr>
          <a:xfrm>
            <a:off x="266056" y="1219200"/>
            <a:ext cx="8496944" cy="4678204"/>
          </a:xfrm>
          <a:prstGeom prst="rect">
            <a:avLst/>
          </a:prstGeom>
        </p:spPr>
        <p:txBody>
          <a:bodyPr wrap="square">
            <a:spAutoFit/>
          </a:bodyPr>
          <a:lstStyle/>
          <a:p>
            <a:pPr algn="just">
              <a:spcBef>
                <a:spcPts val="600"/>
              </a:spcBef>
              <a:spcAft>
                <a:spcPts val="600"/>
              </a:spcAft>
            </a:pPr>
            <a:r>
              <a:rPr lang="en-US" altLang="zh-CN" dirty="0" smtClean="0"/>
              <a:t>7.</a:t>
            </a:r>
            <a:r>
              <a:rPr lang="zh-CN" altLang="en-US" dirty="0"/>
              <a:t>给定数字</a:t>
            </a:r>
            <a:r>
              <a:rPr lang="en-US" altLang="zh-CN" dirty="0"/>
              <a:t>0-9</a:t>
            </a:r>
            <a:r>
              <a:rPr lang="zh-CN" altLang="en-US" dirty="0"/>
              <a:t>各若干个。你可以以任意顺序排列这些数字，但必须全部使用。目标是使得最后得到的数尽可能小（注意</a:t>
            </a:r>
            <a:r>
              <a:rPr lang="en-US" altLang="zh-CN" dirty="0"/>
              <a:t>0</a:t>
            </a:r>
            <a:r>
              <a:rPr lang="zh-CN" altLang="en-US" dirty="0"/>
              <a:t>不能做首位）。例如</a:t>
            </a:r>
            <a:r>
              <a:rPr lang="zh-CN" altLang="en-US" dirty="0" smtClean="0"/>
              <a:t>：给定</a:t>
            </a:r>
            <a:r>
              <a:rPr lang="zh-CN" altLang="en-US" dirty="0"/>
              <a:t>两个</a:t>
            </a:r>
            <a:r>
              <a:rPr lang="en-US" altLang="zh-CN" dirty="0"/>
              <a:t>0</a:t>
            </a:r>
            <a:r>
              <a:rPr lang="zh-CN" altLang="en-US" dirty="0"/>
              <a:t>，两个</a:t>
            </a:r>
            <a:r>
              <a:rPr lang="en-US" altLang="zh-CN" dirty="0"/>
              <a:t>1</a:t>
            </a:r>
            <a:r>
              <a:rPr lang="zh-CN" altLang="en-US" dirty="0"/>
              <a:t>，三个</a:t>
            </a:r>
            <a:r>
              <a:rPr lang="en-US" altLang="zh-CN" dirty="0"/>
              <a:t>5</a:t>
            </a:r>
            <a:r>
              <a:rPr lang="zh-CN" altLang="en-US" dirty="0"/>
              <a:t>，一个</a:t>
            </a:r>
            <a:r>
              <a:rPr lang="en-US" altLang="zh-CN" dirty="0"/>
              <a:t>8</a:t>
            </a:r>
            <a:r>
              <a:rPr lang="zh-CN" altLang="en-US" dirty="0"/>
              <a:t>，我们得到的最小的数就是</a:t>
            </a:r>
            <a:r>
              <a:rPr lang="en-US" altLang="zh-CN" dirty="0"/>
              <a:t>10015558</a:t>
            </a:r>
            <a:r>
              <a:rPr lang="zh-CN" altLang="en-US" dirty="0" smtClean="0"/>
              <a:t>。现</a:t>
            </a:r>
            <a:r>
              <a:rPr lang="zh-CN" altLang="en-US" dirty="0"/>
              <a:t>给定</a:t>
            </a:r>
            <a:r>
              <a:rPr lang="zh-CN" altLang="en-US" dirty="0" smtClean="0"/>
              <a:t>数字</a:t>
            </a:r>
            <a:r>
              <a:rPr lang="en-US" altLang="zh-CN" dirty="0"/>
              <a:t>2 2 0 0 0 3 0 0 1 0</a:t>
            </a:r>
            <a:r>
              <a:rPr lang="zh-CN" altLang="en-US" dirty="0" smtClean="0"/>
              <a:t>，</a:t>
            </a:r>
            <a:r>
              <a:rPr lang="zh-CN" altLang="en-US" dirty="0"/>
              <a:t>请编写程序输出能够组成的最小的数。</a:t>
            </a:r>
            <a:endParaRPr lang="en-US" altLang="zh-CN" dirty="0" smtClean="0"/>
          </a:p>
          <a:p>
            <a:pPr algn="just">
              <a:spcBef>
                <a:spcPts val="600"/>
              </a:spcBef>
              <a:spcAft>
                <a:spcPts val="600"/>
              </a:spcAft>
            </a:pPr>
            <a:endParaRPr lang="en-US" altLang="zh-CN" dirty="0"/>
          </a:p>
          <a:p>
            <a:pPr algn="just">
              <a:spcBef>
                <a:spcPts val="600"/>
              </a:spcBef>
              <a:spcAft>
                <a:spcPts val="600"/>
              </a:spcAft>
            </a:pPr>
            <a:r>
              <a:rPr lang="en-US" altLang="zh-CN" dirty="0" smtClean="0">
                <a:solidFill>
                  <a:srgbClr val="C00000"/>
                </a:solidFill>
              </a:rPr>
              <a:t>8. </a:t>
            </a:r>
            <a:r>
              <a:rPr lang="zh-CN" altLang="en-US" dirty="0" smtClean="0">
                <a:solidFill>
                  <a:srgbClr val="C00000"/>
                </a:solidFill>
              </a:rPr>
              <a:t>给定</a:t>
            </a:r>
            <a:r>
              <a:rPr lang="zh-CN" altLang="en-US" dirty="0">
                <a:solidFill>
                  <a:srgbClr val="C00000"/>
                </a:solidFill>
              </a:rPr>
              <a:t>一系列正整数，请按要求对数字进行分类，并输出以下</a:t>
            </a:r>
            <a:r>
              <a:rPr lang="en-US" altLang="zh-CN" dirty="0">
                <a:solidFill>
                  <a:srgbClr val="C00000"/>
                </a:solidFill>
              </a:rPr>
              <a:t>5</a:t>
            </a:r>
            <a:r>
              <a:rPr lang="zh-CN" altLang="en-US" dirty="0">
                <a:solidFill>
                  <a:srgbClr val="C00000"/>
                </a:solidFill>
              </a:rPr>
              <a:t>个数字</a:t>
            </a:r>
            <a:r>
              <a:rPr lang="zh-CN" altLang="en-US" dirty="0" smtClean="0">
                <a:solidFill>
                  <a:srgbClr val="C00000"/>
                </a:solidFill>
              </a:rPr>
              <a:t>：</a:t>
            </a:r>
            <a:endParaRPr lang="zh-CN" altLang="en-US" dirty="0">
              <a:solidFill>
                <a:srgbClr val="C00000"/>
              </a:solidFill>
            </a:endParaRPr>
          </a:p>
          <a:p>
            <a:pPr marL="800100" lvl="1" indent="-342900" algn="just">
              <a:spcBef>
                <a:spcPts val="600"/>
              </a:spcBef>
              <a:spcAft>
                <a:spcPts val="600"/>
              </a:spcAft>
              <a:buFont typeface="Arial" panose="020B0604020202020204" pitchFamily="34" charset="0"/>
              <a:buChar char="•"/>
            </a:pPr>
            <a:r>
              <a:rPr lang="en-US" altLang="zh-CN" sz="1800" dirty="0" smtClean="0">
                <a:solidFill>
                  <a:srgbClr val="C00000"/>
                </a:solidFill>
              </a:rPr>
              <a:t>A1 = </a:t>
            </a:r>
            <a:r>
              <a:rPr lang="zh-CN" altLang="en-US" sz="1800" dirty="0" smtClean="0">
                <a:solidFill>
                  <a:srgbClr val="C00000"/>
                </a:solidFill>
              </a:rPr>
              <a:t>能被</a:t>
            </a:r>
            <a:r>
              <a:rPr lang="en-US" altLang="zh-CN" sz="1800" dirty="0" smtClean="0">
                <a:solidFill>
                  <a:srgbClr val="C00000"/>
                </a:solidFill>
              </a:rPr>
              <a:t>5</a:t>
            </a:r>
            <a:r>
              <a:rPr lang="zh-CN" altLang="en-US" sz="1800" dirty="0" smtClean="0">
                <a:solidFill>
                  <a:srgbClr val="C00000"/>
                </a:solidFill>
              </a:rPr>
              <a:t>整除的数字中所有偶数的和；</a:t>
            </a:r>
          </a:p>
          <a:p>
            <a:pPr marL="800100" lvl="1" indent="-342900" algn="just">
              <a:spcBef>
                <a:spcPts val="600"/>
              </a:spcBef>
              <a:spcAft>
                <a:spcPts val="600"/>
              </a:spcAft>
              <a:buFont typeface="Arial" panose="020B0604020202020204" pitchFamily="34" charset="0"/>
              <a:buChar char="•"/>
            </a:pPr>
            <a:r>
              <a:rPr lang="en-US" altLang="zh-CN" sz="1800" dirty="0" smtClean="0">
                <a:solidFill>
                  <a:srgbClr val="C00000"/>
                </a:solidFill>
              </a:rPr>
              <a:t>A2 = </a:t>
            </a:r>
            <a:r>
              <a:rPr lang="zh-CN" altLang="en-US" sz="1800" dirty="0" smtClean="0">
                <a:solidFill>
                  <a:srgbClr val="C00000"/>
                </a:solidFill>
              </a:rPr>
              <a:t>将被</a:t>
            </a:r>
            <a:r>
              <a:rPr lang="en-US" altLang="zh-CN" sz="1800" dirty="0" smtClean="0">
                <a:solidFill>
                  <a:srgbClr val="C00000"/>
                </a:solidFill>
              </a:rPr>
              <a:t>5</a:t>
            </a:r>
            <a:r>
              <a:rPr lang="zh-CN" altLang="en-US" sz="1800" dirty="0" smtClean="0">
                <a:solidFill>
                  <a:srgbClr val="C00000"/>
                </a:solidFill>
              </a:rPr>
              <a:t>除后余</a:t>
            </a:r>
            <a:r>
              <a:rPr lang="en-US" altLang="zh-CN" sz="1800" dirty="0" smtClean="0">
                <a:solidFill>
                  <a:srgbClr val="C00000"/>
                </a:solidFill>
              </a:rPr>
              <a:t>1</a:t>
            </a:r>
            <a:r>
              <a:rPr lang="zh-CN" altLang="en-US" sz="1800" dirty="0" smtClean="0">
                <a:solidFill>
                  <a:srgbClr val="C00000"/>
                </a:solidFill>
              </a:rPr>
              <a:t>的数字按给出顺序进行交错求和，即计算</a:t>
            </a:r>
            <a:r>
              <a:rPr lang="en-US" altLang="zh-CN" sz="1800" dirty="0" smtClean="0">
                <a:solidFill>
                  <a:srgbClr val="C00000"/>
                </a:solidFill>
              </a:rPr>
              <a:t>n1-n2+n3-n4...</a:t>
            </a:r>
            <a:r>
              <a:rPr lang="zh-CN" altLang="en-US" sz="1800" dirty="0" smtClean="0">
                <a:solidFill>
                  <a:srgbClr val="C00000"/>
                </a:solidFill>
              </a:rPr>
              <a:t>；</a:t>
            </a:r>
          </a:p>
          <a:p>
            <a:pPr marL="800100" lvl="1" indent="-342900" algn="just">
              <a:spcBef>
                <a:spcPts val="600"/>
              </a:spcBef>
              <a:spcAft>
                <a:spcPts val="600"/>
              </a:spcAft>
              <a:buFont typeface="Arial" panose="020B0604020202020204" pitchFamily="34" charset="0"/>
              <a:buChar char="•"/>
            </a:pPr>
            <a:r>
              <a:rPr lang="en-US" altLang="zh-CN" sz="1800" dirty="0" smtClean="0">
                <a:solidFill>
                  <a:srgbClr val="C00000"/>
                </a:solidFill>
              </a:rPr>
              <a:t>A3 = </a:t>
            </a:r>
            <a:r>
              <a:rPr lang="zh-CN" altLang="en-US" sz="1800" dirty="0" smtClean="0">
                <a:solidFill>
                  <a:srgbClr val="C00000"/>
                </a:solidFill>
              </a:rPr>
              <a:t>被</a:t>
            </a:r>
            <a:r>
              <a:rPr lang="en-US" altLang="zh-CN" sz="1800" dirty="0" smtClean="0">
                <a:solidFill>
                  <a:srgbClr val="C00000"/>
                </a:solidFill>
              </a:rPr>
              <a:t>5</a:t>
            </a:r>
            <a:r>
              <a:rPr lang="zh-CN" altLang="en-US" sz="1800" dirty="0" smtClean="0">
                <a:solidFill>
                  <a:srgbClr val="C00000"/>
                </a:solidFill>
              </a:rPr>
              <a:t>除后余</a:t>
            </a:r>
            <a:r>
              <a:rPr lang="en-US" altLang="zh-CN" sz="1800" dirty="0" smtClean="0">
                <a:solidFill>
                  <a:srgbClr val="C00000"/>
                </a:solidFill>
              </a:rPr>
              <a:t>2</a:t>
            </a:r>
            <a:r>
              <a:rPr lang="zh-CN" altLang="en-US" sz="1800" dirty="0" smtClean="0">
                <a:solidFill>
                  <a:srgbClr val="C00000"/>
                </a:solidFill>
              </a:rPr>
              <a:t>的数字的个数；</a:t>
            </a:r>
          </a:p>
          <a:p>
            <a:pPr marL="800100" lvl="1" indent="-342900" algn="just">
              <a:spcBef>
                <a:spcPts val="600"/>
              </a:spcBef>
              <a:spcAft>
                <a:spcPts val="600"/>
              </a:spcAft>
              <a:buFont typeface="Arial" panose="020B0604020202020204" pitchFamily="34" charset="0"/>
              <a:buChar char="•"/>
            </a:pPr>
            <a:r>
              <a:rPr lang="en-US" altLang="zh-CN" sz="1800" dirty="0" smtClean="0">
                <a:solidFill>
                  <a:srgbClr val="C00000"/>
                </a:solidFill>
              </a:rPr>
              <a:t>A4 = </a:t>
            </a:r>
            <a:r>
              <a:rPr lang="zh-CN" altLang="en-US" sz="1800" dirty="0" smtClean="0">
                <a:solidFill>
                  <a:srgbClr val="C00000"/>
                </a:solidFill>
              </a:rPr>
              <a:t>被</a:t>
            </a:r>
            <a:r>
              <a:rPr lang="en-US" altLang="zh-CN" sz="1800" dirty="0" smtClean="0">
                <a:solidFill>
                  <a:srgbClr val="C00000"/>
                </a:solidFill>
              </a:rPr>
              <a:t>5</a:t>
            </a:r>
            <a:r>
              <a:rPr lang="zh-CN" altLang="en-US" sz="1800" dirty="0" smtClean="0">
                <a:solidFill>
                  <a:srgbClr val="C00000"/>
                </a:solidFill>
              </a:rPr>
              <a:t>除后余</a:t>
            </a:r>
            <a:r>
              <a:rPr lang="en-US" altLang="zh-CN" sz="1800" dirty="0" smtClean="0">
                <a:solidFill>
                  <a:srgbClr val="C00000"/>
                </a:solidFill>
              </a:rPr>
              <a:t>3</a:t>
            </a:r>
            <a:r>
              <a:rPr lang="zh-CN" altLang="en-US" sz="1800" dirty="0" smtClean="0">
                <a:solidFill>
                  <a:srgbClr val="C00000"/>
                </a:solidFill>
              </a:rPr>
              <a:t>的数字的平均数，精确到小数点后</a:t>
            </a:r>
            <a:r>
              <a:rPr lang="en-US" altLang="zh-CN" sz="1800" dirty="0" smtClean="0">
                <a:solidFill>
                  <a:srgbClr val="C00000"/>
                </a:solidFill>
              </a:rPr>
              <a:t>1</a:t>
            </a:r>
            <a:r>
              <a:rPr lang="zh-CN" altLang="en-US" sz="1800" dirty="0" smtClean="0">
                <a:solidFill>
                  <a:srgbClr val="C00000"/>
                </a:solidFill>
              </a:rPr>
              <a:t>位；</a:t>
            </a:r>
          </a:p>
          <a:p>
            <a:pPr marL="800100" lvl="1" indent="-342900" algn="just">
              <a:spcBef>
                <a:spcPts val="600"/>
              </a:spcBef>
              <a:spcAft>
                <a:spcPts val="600"/>
              </a:spcAft>
              <a:buFont typeface="Arial" panose="020B0604020202020204" pitchFamily="34" charset="0"/>
              <a:buChar char="•"/>
            </a:pPr>
            <a:r>
              <a:rPr lang="en-US" altLang="zh-CN" sz="1800" dirty="0" smtClean="0">
                <a:solidFill>
                  <a:srgbClr val="C00000"/>
                </a:solidFill>
              </a:rPr>
              <a:t>A5 = </a:t>
            </a:r>
            <a:r>
              <a:rPr lang="zh-CN" altLang="en-US" sz="1800" dirty="0" smtClean="0">
                <a:solidFill>
                  <a:srgbClr val="C00000"/>
                </a:solidFill>
              </a:rPr>
              <a:t>被</a:t>
            </a:r>
            <a:r>
              <a:rPr lang="en-US" altLang="zh-CN" sz="1800" dirty="0" smtClean="0">
                <a:solidFill>
                  <a:srgbClr val="C00000"/>
                </a:solidFill>
              </a:rPr>
              <a:t>5</a:t>
            </a:r>
            <a:r>
              <a:rPr lang="zh-CN" altLang="en-US" sz="1800" dirty="0" smtClean="0">
                <a:solidFill>
                  <a:srgbClr val="C00000"/>
                </a:solidFill>
              </a:rPr>
              <a:t>除后余</a:t>
            </a:r>
            <a:r>
              <a:rPr lang="en-US" altLang="zh-CN" sz="1800" dirty="0" smtClean="0">
                <a:solidFill>
                  <a:srgbClr val="C00000"/>
                </a:solidFill>
              </a:rPr>
              <a:t>4</a:t>
            </a:r>
            <a:r>
              <a:rPr lang="zh-CN" altLang="en-US" sz="1800" dirty="0" smtClean="0">
                <a:solidFill>
                  <a:srgbClr val="C00000"/>
                </a:solidFill>
              </a:rPr>
              <a:t>的数字中最大数字。</a:t>
            </a:r>
            <a:endParaRPr lang="en-US" altLang="zh-CN" sz="1800" dirty="0" smtClean="0">
              <a:solidFill>
                <a:srgbClr val="C00000"/>
              </a:solidFill>
            </a:endParaRPr>
          </a:p>
        </p:txBody>
      </p:sp>
    </p:spTree>
    <p:extLst>
      <p:ext uri="{BB962C8B-B14F-4D97-AF65-F5344CB8AC3E}">
        <p14:creationId xmlns:p14="http://schemas.microsoft.com/office/powerpoint/2010/main" val="3620441123"/>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lang="zh-CN" altLang="en-US" sz="4000" dirty="0" smtClean="0">
                <a:latin typeface="Microsoft JhengHei"/>
                <a:cs typeface="Microsoft JhengHei"/>
              </a:rPr>
              <a:t>练习题（红色标注为第</a:t>
            </a:r>
            <a:r>
              <a:rPr lang="en-US" altLang="zh-CN" sz="4000" dirty="0" smtClean="0">
                <a:latin typeface="Microsoft JhengHei"/>
                <a:cs typeface="Microsoft JhengHei"/>
              </a:rPr>
              <a:t>8</a:t>
            </a:r>
            <a:r>
              <a:rPr lang="zh-CN" altLang="en-US" sz="4000" dirty="0" smtClean="0">
                <a:latin typeface="Microsoft JhengHei"/>
                <a:cs typeface="Microsoft JhengHei"/>
              </a:rPr>
              <a:t>次作业题）</a:t>
            </a:r>
            <a:endParaRPr sz="4000" dirty="0">
              <a:latin typeface="Microsoft JhengHei"/>
              <a:cs typeface="Microsoft JhengHei"/>
            </a:endParaRPr>
          </a:p>
        </p:txBody>
      </p:sp>
      <p:sp>
        <p:nvSpPr>
          <p:cNvPr id="2" name="矩形 1"/>
          <p:cNvSpPr/>
          <p:nvPr/>
        </p:nvSpPr>
        <p:spPr>
          <a:xfrm>
            <a:off x="266056" y="1219200"/>
            <a:ext cx="8496944" cy="5093702"/>
          </a:xfrm>
          <a:prstGeom prst="rect">
            <a:avLst/>
          </a:prstGeom>
        </p:spPr>
        <p:txBody>
          <a:bodyPr wrap="square">
            <a:spAutoFit/>
          </a:bodyPr>
          <a:lstStyle/>
          <a:p>
            <a:pPr algn="just">
              <a:spcBef>
                <a:spcPts val="600"/>
              </a:spcBef>
              <a:spcAft>
                <a:spcPts val="600"/>
              </a:spcAft>
            </a:pPr>
            <a:r>
              <a:rPr lang="en-US" altLang="zh-CN" dirty="0" smtClean="0">
                <a:latin typeface="宋体" panose="02010600030101010101" pitchFamily="2" charset="-122"/>
              </a:rPr>
              <a:t>9.Given </a:t>
            </a:r>
            <a:r>
              <a:rPr lang="en-US" altLang="zh-CN" dirty="0">
                <a:latin typeface="宋体" panose="02010600030101010101" pitchFamily="2" charset="-122"/>
              </a:rPr>
              <a:t>a string, find the length of the longest substring without repeating characters.</a:t>
            </a:r>
            <a:endParaRPr lang="zh-CN" altLang="zh-CN" dirty="0">
              <a:latin typeface="宋体" panose="02010600030101010101" pitchFamily="2" charset="-122"/>
            </a:endParaRPr>
          </a:p>
          <a:p>
            <a:r>
              <a:rPr lang="en-US" altLang="zh-CN" dirty="0">
                <a:latin typeface="宋体" panose="02010600030101010101" pitchFamily="2" charset="-122"/>
              </a:rPr>
              <a:t>Examples:</a:t>
            </a:r>
            <a:endParaRPr lang="zh-CN" altLang="zh-CN" dirty="0">
              <a:latin typeface="宋体" panose="02010600030101010101" pitchFamily="2" charset="-122"/>
            </a:endParaRPr>
          </a:p>
          <a:p>
            <a:r>
              <a:rPr lang="en-US" altLang="zh-CN" dirty="0">
                <a:latin typeface="宋体" panose="02010600030101010101" pitchFamily="2" charset="-122"/>
              </a:rPr>
              <a:t>Given "</a:t>
            </a:r>
            <a:r>
              <a:rPr lang="en-US" altLang="zh-CN" dirty="0" err="1">
                <a:latin typeface="宋体" panose="02010600030101010101" pitchFamily="2" charset="-122"/>
              </a:rPr>
              <a:t>abcabcbb</a:t>
            </a:r>
            <a:r>
              <a:rPr lang="en-US" altLang="zh-CN" dirty="0">
                <a:latin typeface="宋体" panose="02010600030101010101" pitchFamily="2" charset="-122"/>
              </a:rPr>
              <a:t>", the answer is "</a:t>
            </a:r>
            <a:r>
              <a:rPr lang="en-US" altLang="zh-CN" dirty="0" err="1">
                <a:latin typeface="宋体" panose="02010600030101010101" pitchFamily="2" charset="-122"/>
              </a:rPr>
              <a:t>abc</a:t>
            </a:r>
            <a:r>
              <a:rPr lang="en-US" altLang="zh-CN" dirty="0">
                <a:latin typeface="宋体" panose="02010600030101010101" pitchFamily="2" charset="-122"/>
              </a:rPr>
              <a:t>", which the length is 3.</a:t>
            </a:r>
            <a:endParaRPr lang="zh-CN" altLang="zh-CN" dirty="0">
              <a:latin typeface="宋体" panose="02010600030101010101" pitchFamily="2" charset="-122"/>
            </a:endParaRPr>
          </a:p>
          <a:p>
            <a:r>
              <a:rPr lang="en-US" altLang="zh-CN" dirty="0">
                <a:latin typeface="宋体" panose="02010600030101010101" pitchFamily="2" charset="-122"/>
              </a:rPr>
              <a:t>Given "</a:t>
            </a:r>
            <a:r>
              <a:rPr lang="en-US" altLang="zh-CN" dirty="0" err="1">
                <a:latin typeface="宋体" panose="02010600030101010101" pitchFamily="2" charset="-122"/>
              </a:rPr>
              <a:t>bbbbb</a:t>
            </a:r>
            <a:r>
              <a:rPr lang="en-US" altLang="zh-CN" dirty="0">
                <a:latin typeface="宋体" panose="02010600030101010101" pitchFamily="2" charset="-122"/>
              </a:rPr>
              <a:t>", the answer is "b", with the length of 1.</a:t>
            </a:r>
            <a:endParaRPr lang="zh-CN" altLang="zh-CN" dirty="0">
              <a:latin typeface="宋体" panose="02010600030101010101" pitchFamily="2" charset="-122"/>
            </a:endParaRPr>
          </a:p>
          <a:p>
            <a:r>
              <a:rPr lang="en-US" altLang="zh-CN" dirty="0">
                <a:latin typeface="宋体" panose="02010600030101010101" pitchFamily="2" charset="-122"/>
              </a:rPr>
              <a:t>Given "</a:t>
            </a:r>
            <a:r>
              <a:rPr lang="en-US" altLang="zh-CN" dirty="0" err="1">
                <a:latin typeface="宋体" panose="02010600030101010101" pitchFamily="2" charset="-122"/>
              </a:rPr>
              <a:t>pwwkew</a:t>
            </a:r>
            <a:r>
              <a:rPr lang="en-US" altLang="zh-CN" dirty="0">
                <a:latin typeface="宋体" panose="02010600030101010101" pitchFamily="2" charset="-122"/>
              </a:rPr>
              <a:t>", the answer is "</a:t>
            </a:r>
            <a:r>
              <a:rPr lang="en-US" altLang="zh-CN" dirty="0" err="1">
                <a:latin typeface="宋体" panose="02010600030101010101" pitchFamily="2" charset="-122"/>
              </a:rPr>
              <a:t>wke</a:t>
            </a:r>
            <a:r>
              <a:rPr lang="en-US" altLang="zh-CN" dirty="0">
                <a:latin typeface="宋体" panose="02010600030101010101" pitchFamily="2" charset="-122"/>
              </a:rPr>
              <a:t>", with the length of 3. Note that the answer must be a substring, "</a:t>
            </a:r>
            <a:r>
              <a:rPr lang="en-US" altLang="zh-CN" dirty="0" err="1">
                <a:latin typeface="宋体" panose="02010600030101010101" pitchFamily="2" charset="-122"/>
              </a:rPr>
              <a:t>pwke</a:t>
            </a:r>
            <a:r>
              <a:rPr lang="en-US" altLang="zh-CN" dirty="0">
                <a:latin typeface="宋体" panose="02010600030101010101" pitchFamily="2" charset="-122"/>
              </a:rPr>
              <a:t>" is a subsequence and not a substring</a:t>
            </a:r>
            <a:r>
              <a:rPr lang="en-US" altLang="zh-CN" dirty="0" smtClean="0">
                <a:latin typeface="宋体" panose="02010600030101010101" pitchFamily="2" charset="-122"/>
              </a:rPr>
              <a:t>.</a:t>
            </a:r>
          </a:p>
          <a:p>
            <a:endParaRPr lang="en-US" altLang="zh-CN" dirty="0" smtClean="0">
              <a:solidFill>
                <a:srgbClr val="C00000"/>
              </a:solidFill>
              <a:latin typeface="宋体" panose="02010600030101010101" pitchFamily="2" charset="-122"/>
            </a:endParaRPr>
          </a:p>
          <a:p>
            <a:r>
              <a:rPr lang="en-US" altLang="zh-CN" dirty="0">
                <a:latin typeface="宋体" panose="02010600030101010101" pitchFamily="2" charset="-122"/>
              </a:rPr>
              <a:t>10. Given an array S of n integers, find three integers in S such that the sum is closest to a given number, target. Return the sum of the three integers. You may assume that each input would have exactly one solution.</a:t>
            </a:r>
            <a:endParaRPr lang="zh-CN" altLang="zh-CN" dirty="0">
              <a:latin typeface="宋体" panose="02010600030101010101" pitchFamily="2" charset="-122"/>
            </a:endParaRPr>
          </a:p>
          <a:p>
            <a:r>
              <a:rPr lang="en-US" altLang="zh-CN" dirty="0">
                <a:latin typeface="宋体" panose="02010600030101010101" pitchFamily="2" charset="-122"/>
              </a:rPr>
              <a:t>For example, given array S = {-1 2 1 -4}, and target = 1.</a:t>
            </a:r>
            <a:endParaRPr lang="zh-CN" altLang="zh-CN" dirty="0">
              <a:latin typeface="宋体" panose="02010600030101010101" pitchFamily="2" charset="-122"/>
            </a:endParaRPr>
          </a:p>
          <a:p>
            <a:r>
              <a:rPr lang="en-US" altLang="zh-CN" dirty="0">
                <a:latin typeface="宋体" panose="02010600030101010101" pitchFamily="2" charset="-122"/>
              </a:rPr>
              <a:t>The sum that is closest to the target is 2. (-1 + 2 + 1 = 2).</a:t>
            </a:r>
            <a:endParaRPr lang="zh-CN" altLang="zh-CN" dirty="0">
              <a:latin typeface="宋体" panose="02010600030101010101" pitchFamily="2" charset="-122"/>
            </a:endParaRPr>
          </a:p>
          <a:p>
            <a:endParaRPr lang="zh-CN" altLang="zh-CN" dirty="0">
              <a:solidFill>
                <a:srgbClr val="C00000"/>
              </a:solidFill>
              <a:latin typeface="宋体" panose="02010600030101010101" pitchFamily="2" charset="-122"/>
            </a:endParaRPr>
          </a:p>
        </p:txBody>
      </p:sp>
    </p:spTree>
    <p:extLst>
      <p:ext uri="{BB962C8B-B14F-4D97-AF65-F5344CB8AC3E}">
        <p14:creationId xmlns:p14="http://schemas.microsoft.com/office/powerpoint/2010/main" val="39680436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2400" y="152400"/>
            <a:ext cx="8853488" cy="838200"/>
          </a:xfrm>
        </p:spPr>
        <p:txBody>
          <a:bodyPr/>
          <a:lstStyle/>
          <a:p>
            <a:r>
              <a:rPr lang="zh-CN" altLang="en-US" dirty="0" smtClean="0">
                <a:ea typeface="宋体" panose="02010600030101010101" pitchFamily="2" charset="-122"/>
              </a:rPr>
              <a:t>练习题</a:t>
            </a:r>
          </a:p>
        </p:txBody>
      </p:sp>
      <p:sp>
        <p:nvSpPr>
          <p:cNvPr id="15" name="矩形 14"/>
          <p:cNvSpPr/>
          <p:nvPr/>
        </p:nvSpPr>
        <p:spPr>
          <a:xfrm>
            <a:off x="152400" y="1143000"/>
            <a:ext cx="8534400" cy="461665"/>
          </a:xfrm>
          <a:prstGeom prst="rect">
            <a:avLst/>
          </a:prstGeom>
        </p:spPr>
        <p:txBody>
          <a:bodyPr wrap="square">
            <a:spAutoFit/>
          </a:bodyPr>
          <a:lstStyle/>
          <a:p>
            <a:r>
              <a:rPr lang="zh-CN" altLang="en-US" sz="2400" dirty="0" smtClean="0">
                <a:solidFill>
                  <a:srgbClr val="0070C0"/>
                </a:solidFill>
              </a:rPr>
              <a:t>两个按从小到大排好序的序列，合并后依然是从小到大排列。</a:t>
            </a:r>
            <a:endParaRPr lang="en-US" altLang="zh-CN" sz="2400" dirty="0">
              <a:solidFill>
                <a:srgbClr val="0070C0"/>
              </a:solidFill>
            </a:endParaRPr>
          </a:p>
        </p:txBody>
      </p:sp>
      <p:pic>
        <p:nvPicPr>
          <p:cNvPr id="2" name="图片 1"/>
          <p:cNvPicPr>
            <a:picLocks noChangeAspect="1"/>
          </p:cNvPicPr>
          <p:nvPr/>
        </p:nvPicPr>
        <p:blipFill>
          <a:blip r:embed="rId3"/>
          <a:stretch>
            <a:fillRect/>
          </a:stretch>
        </p:blipFill>
        <p:spPr>
          <a:xfrm>
            <a:off x="304800" y="1905000"/>
            <a:ext cx="4724400" cy="1854104"/>
          </a:xfrm>
          <a:prstGeom prst="rect">
            <a:avLst/>
          </a:prstGeom>
        </p:spPr>
      </p:pic>
      <p:pic>
        <p:nvPicPr>
          <p:cNvPr id="3" name="图片 2"/>
          <p:cNvPicPr>
            <a:picLocks noChangeAspect="1"/>
          </p:cNvPicPr>
          <p:nvPr/>
        </p:nvPicPr>
        <p:blipFill>
          <a:blip r:embed="rId4"/>
          <a:stretch>
            <a:fillRect/>
          </a:stretch>
        </p:blipFill>
        <p:spPr>
          <a:xfrm>
            <a:off x="4495800" y="2971800"/>
            <a:ext cx="4343400" cy="3658629"/>
          </a:xfrm>
          <a:prstGeom prst="rect">
            <a:avLst/>
          </a:prstGeom>
        </p:spPr>
      </p:pic>
      <p:sp>
        <p:nvSpPr>
          <p:cNvPr id="18" name="矩形 17"/>
          <p:cNvSpPr/>
          <p:nvPr/>
        </p:nvSpPr>
        <p:spPr>
          <a:xfrm>
            <a:off x="609600" y="6096000"/>
            <a:ext cx="2263120" cy="400110"/>
          </a:xfrm>
          <a:prstGeom prst="rect">
            <a:avLst/>
          </a:prstGeom>
        </p:spPr>
        <p:txBody>
          <a:bodyPr wrap="none">
            <a:spAutoFit/>
          </a:bodyPr>
          <a:lstStyle/>
          <a:p>
            <a:r>
              <a:rPr lang="zh-CN" altLang="en-US" dirty="0">
                <a:solidFill>
                  <a:srgbClr val="C00000"/>
                </a:solidFill>
              </a:rPr>
              <a:t>homework</a:t>
            </a:r>
            <a:r>
              <a:rPr lang="zh-CN" altLang="en-US" dirty="0" smtClean="0">
                <a:solidFill>
                  <a:srgbClr val="C00000"/>
                </a:solidFill>
              </a:rPr>
              <a:t>_</a:t>
            </a:r>
            <a:r>
              <a:rPr lang="en-US" altLang="zh-CN" dirty="0" smtClean="0">
                <a:solidFill>
                  <a:srgbClr val="C00000"/>
                </a:solidFill>
              </a:rPr>
              <a:t>2</a:t>
            </a:r>
            <a:r>
              <a:rPr lang="zh-CN" altLang="en-US" dirty="0" smtClean="0">
                <a:solidFill>
                  <a:srgbClr val="C00000"/>
                </a:solidFill>
              </a:rPr>
              <a:t>.</a:t>
            </a:r>
            <a:r>
              <a:rPr lang="zh-CN" altLang="en-US" dirty="0">
                <a:solidFill>
                  <a:srgbClr val="C00000"/>
                </a:solidFill>
              </a:rPr>
              <a:t>py</a:t>
            </a:r>
          </a:p>
        </p:txBody>
      </p:sp>
    </p:spTree>
    <p:extLst>
      <p:ext uri="{BB962C8B-B14F-4D97-AF65-F5344CB8AC3E}">
        <p14:creationId xmlns:p14="http://schemas.microsoft.com/office/powerpoint/2010/main" val="31741431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13" name="矩形 12"/>
          <p:cNvSpPr/>
          <p:nvPr/>
        </p:nvSpPr>
        <p:spPr>
          <a:xfrm>
            <a:off x="202199" y="1143000"/>
            <a:ext cx="8332201" cy="461665"/>
          </a:xfrm>
          <a:prstGeom prst="rect">
            <a:avLst/>
          </a:prstGeom>
        </p:spPr>
        <p:txBody>
          <a:bodyPr wrap="square">
            <a:spAutoFit/>
          </a:bodyPr>
          <a:lstStyle/>
          <a:p>
            <a:pPr>
              <a:spcBef>
                <a:spcPts val="600"/>
              </a:spcBef>
              <a:spcAft>
                <a:spcPts val="600"/>
              </a:spcAft>
            </a:pPr>
            <a:r>
              <a:rPr lang="zh-CN" altLang="en-US" sz="2400" dirty="0" smtClean="0">
                <a:solidFill>
                  <a:srgbClr val="0070C0"/>
                </a:solidFill>
              </a:rPr>
              <a:t>习题</a:t>
            </a:r>
            <a:r>
              <a:rPr lang="en-US" altLang="zh-CN" sz="2400" dirty="0">
                <a:solidFill>
                  <a:srgbClr val="0070C0"/>
                </a:solidFill>
              </a:rPr>
              <a:t>2</a:t>
            </a:r>
            <a:r>
              <a:rPr lang="zh-CN" altLang="en-US" sz="2400" dirty="0" smtClean="0">
                <a:solidFill>
                  <a:srgbClr val="0070C0"/>
                </a:solidFill>
              </a:rPr>
              <a:t>：对</a:t>
            </a:r>
            <a:r>
              <a:rPr lang="en-US" altLang="zh-CN" sz="2400" dirty="0" smtClean="0">
                <a:solidFill>
                  <a:srgbClr val="0070C0"/>
                </a:solidFill>
              </a:rPr>
              <a:t>10</a:t>
            </a:r>
            <a:r>
              <a:rPr lang="zh-CN" altLang="en-US" sz="2400" dirty="0" smtClean="0">
                <a:solidFill>
                  <a:srgbClr val="0070C0"/>
                </a:solidFill>
              </a:rPr>
              <a:t>个数进行排序</a:t>
            </a:r>
            <a:r>
              <a:rPr lang="zh-CN" altLang="en-US" sz="2400" dirty="0" smtClean="0">
                <a:solidFill>
                  <a:srgbClr val="0070C0"/>
                </a:solidFill>
                <a:latin typeface="Adobe 黑体 Std R"/>
                <a:cs typeface="Adobe 黑体 Std R"/>
              </a:rPr>
              <a:t>。</a:t>
            </a:r>
            <a:endParaRPr lang="zh-CN" altLang="en-US" dirty="0">
              <a:solidFill>
                <a:srgbClr val="0070C0"/>
              </a:solidFill>
              <a:latin typeface="Adobe 黑体 Std R"/>
              <a:cs typeface="Adobe 黑体 Std R"/>
            </a:endParaRPr>
          </a:p>
        </p:txBody>
      </p:sp>
      <p:pic>
        <p:nvPicPr>
          <p:cNvPr id="5" name="图片 4"/>
          <p:cNvPicPr>
            <a:picLocks noChangeAspect="1"/>
          </p:cNvPicPr>
          <p:nvPr/>
        </p:nvPicPr>
        <p:blipFill>
          <a:blip r:embed="rId3"/>
          <a:stretch>
            <a:fillRect/>
          </a:stretch>
        </p:blipFill>
        <p:spPr>
          <a:xfrm>
            <a:off x="381000" y="1757065"/>
            <a:ext cx="4800600" cy="4552068"/>
          </a:xfrm>
          <a:prstGeom prst="rect">
            <a:avLst/>
          </a:prstGeom>
        </p:spPr>
      </p:pic>
      <p:pic>
        <p:nvPicPr>
          <p:cNvPr id="7" name="图片 6"/>
          <p:cNvPicPr>
            <a:picLocks noChangeAspect="1"/>
          </p:cNvPicPr>
          <p:nvPr/>
        </p:nvPicPr>
        <p:blipFill>
          <a:blip r:embed="rId4"/>
          <a:stretch>
            <a:fillRect/>
          </a:stretch>
        </p:blipFill>
        <p:spPr>
          <a:xfrm>
            <a:off x="4114800" y="4191000"/>
            <a:ext cx="4876800" cy="792743"/>
          </a:xfrm>
          <a:prstGeom prst="rect">
            <a:avLst/>
          </a:prstGeom>
        </p:spPr>
      </p:pic>
      <p:sp>
        <p:nvSpPr>
          <p:cNvPr id="2" name="矩形 1"/>
          <p:cNvSpPr/>
          <p:nvPr/>
        </p:nvSpPr>
        <p:spPr>
          <a:xfrm>
            <a:off x="6858000" y="5909023"/>
            <a:ext cx="1415131" cy="400110"/>
          </a:xfrm>
          <a:prstGeom prst="rect">
            <a:avLst/>
          </a:prstGeom>
        </p:spPr>
        <p:txBody>
          <a:bodyPr wrap="none">
            <a:spAutoFit/>
          </a:bodyPr>
          <a:lstStyle/>
          <a:p>
            <a:r>
              <a:rPr lang="zh-CN" altLang="en-US" dirty="0">
                <a:solidFill>
                  <a:srgbClr val="C00000"/>
                </a:solidFill>
              </a:rPr>
              <a:t>9_sort.py</a:t>
            </a:r>
          </a:p>
        </p:txBody>
      </p:sp>
      <p:sp>
        <p:nvSpPr>
          <p:cNvPr id="8" name="圆角矩形 7"/>
          <p:cNvSpPr/>
          <p:nvPr/>
        </p:nvSpPr>
        <p:spPr bwMode="auto">
          <a:xfrm>
            <a:off x="152400" y="3505200"/>
            <a:ext cx="3733800" cy="21336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0" name="圆角矩形 9"/>
          <p:cNvSpPr/>
          <p:nvPr/>
        </p:nvSpPr>
        <p:spPr bwMode="auto">
          <a:xfrm>
            <a:off x="4114800" y="4114800"/>
            <a:ext cx="4724400" cy="9144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9" name="右箭头 8"/>
          <p:cNvSpPr/>
          <p:nvPr/>
        </p:nvSpPr>
        <p:spPr bwMode="auto">
          <a:xfrm rot="1135391">
            <a:off x="3842536" y="3652422"/>
            <a:ext cx="968261" cy="362019"/>
          </a:xfrm>
          <a:prstGeom prst="rightArrow">
            <a:avLst/>
          </a:prstGeom>
          <a:noFill/>
          <a:ln>
            <a:solidFill>
              <a:schemeClr val="tx2">
                <a:lumMod val="60000"/>
                <a:lumOff val="40000"/>
              </a:schemeClr>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274822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13" name="矩形 12"/>
          <p:cNvSpPr/>
          <p:nvPr/>
        </p:nvSpPr>
        <p:spPr>
          <a:xfrm>
            <a:off x="251998" y="1143000"/>
            <a:ext cx="8753890" cy="830997"/>
          </a:xfrm>
          <a:prstGeom prst="rect">
            <a:avLst/>
          </a:prstGeom>
        </p:spPr>
        <p:txBody>
          <a:bodyPr wrap="square">
            <a:spAutoFit/>
          </a:bodyPr>
          <a:lstStyle/>
          <a:p>
            <a:pPr>
              <a:spcBef>
                <a:spcPts val="600"/>
              </a:spcBef>
              <a:spcAft>
                <a:spcPts val="600"/>
              </a:spcAft>
            </a:pPr>
            <a:r>
              <a:rPr lang="zh-CN" altLang="en-US" sz="2400" dirty="0" smtClean="0">
                <a:solidFill>
                  <a:srgbClr val="0070C0"/>
                </a:solidFill>
              </a:rPr>
              <a:t>习题</a:t>
            </a:r>
            <a:r>
              <a:rPr lang="en-US" altLang="zh-CN" sz="2400" dirty="0">
                <a:solidFill>
                  <a:srgbClr val="0070C0"/>
                </a:solidFill>
              </a:rPr>
              <a:t>3</a:t>
            </a:r>
            <a:r>
              <a:rPr lang="zh-CN" altLang="en-US" sz="2400" dirty="0" smtClean="0">
                <a:solidFill>
                  <a:srgbClr val="0070C0"/>
                </a:solidFill>
              </a:rPr>
              <a:t>：有</a:t>
            </a:r>
            <a:r>
              <a:rPr lang="en-US" altLang="zh-CN" sz="2400" dirty="0">
                <a:solidFill>
                  <a:srgbClr val="0070C0"/>
                </a:solidFill>
              </a:rPr>
              <a:t>1</a:t>
            </a:r>
            <a:r>
              <a:rPr lang="zh-CN" altLang="en-US" sz="2400" dirty="0">
                <a:solidFill>
                  <a:srgbClr val="0070C0"/>
                </a:solidFill>
              </a:rPr>
              <a:t>、</a:t>
            </a:r>
            <a:r>
              <a:rPr lang="en-US" altLang="zh-CN" sz="2400" dirty="0">
                <a:solidFill>
                  <a:srgbClr val="0070C0"/>
                </a:solidFill>
              </a:rPr>
              <a:t>2</a:t>
            </a:r>
            <a:r>
              <a:rPr lang="zh-CN" altLang="en-US" sz="2400" dirty="0">
                <a:solidFill>
                  <a:srgbClr val="0070C0"/>
                </a:solidFill>
              </a:rPr>
              <a:t>、</a:t>
            </a:r>
            <a:r>
              <a:rPr lang="en-US" altLang="zh-CN" sz="2400" dirty="0">
                <a:solidFill>
                  <a:srgbClr val="0070C0"/>
                </a:solidFill>
              </a:rPr>
              <a:t>3</a:t>
            </a:r>
            <a:r>
              <a:rPr lang="zh-CN" altLang="en-US" sz="2400" dirty="0">
                <a:solidFill>
                  <a:srgbClr val="0070C0"/>
                </a:solidFill>
              </a:rPr>
              <a:t>、</a:t>
            </a:r>
            <a:r>
              <a:rPr lang="en-US" altLang="zh-CN" sz="2400" dirty="0">
                <a:solidFill>
                  <a:srgbClr val="0070C0"/>
                </a:solidFill>
              </a:rPr>
              <a:t>4</a:t>
            </a:r>
            <a:r>
              <a:rPr lang="zh-CN" altLang="en-US" sz="2400" dirty="0">
                <a:solidFill>
                  <a:srgbClr val="0070C0"/>
                </a:solidFill>
              </a:rPr>
              <a:t>个数字，能组成多少个互不</a:t>
            </a:r>
            <a:r>
              <a:rPr lang="zh-CN" altLang="en-US" sz="2400" dirty="0" smtClean="0">
                <a:solidFill>
                  <a:srgbClr val="0070C0"/>
                </a:solidFill>
              </a:rPr>
              <a:t>相同三</a:t>
            </a:r>
            <a:r>
              <a:rPr lang="zh-CN" altLang="en-US" sz="2400" dirty="0">
                <a:solidFill>
                  <a:srgbClr val="0070C0"/>
                </a:solidFill>
              </a:rPr>
              <a:t>位数？都是多少</a:t>
            </a:r>
            <a:r>
              <a:rPr lang="zh-CN" altLang="en-US" sz="2400" dirty="0" smtClean="0">
                <a:solidFill>
                  <a:srgbClr val="0070C0"/>
                </a:solidFill>
              </a:rPr>
              <a:t>？</a:t>
            </a:r>
            <a:endParaRPr lang="zh-CN" altLang="en-US" sz="2400" dirty="0">
              <a:solidFill>
                <a:srgbClr val="0070C0"/>
              </a:solidFill>
              <a:latin typeface="Adobe 黑体 Std R"/>
              <a:cs typeface="Adobe 黑体 Std R"/>
            </a:endParaRPr>
          </a:p>
        </p:txBody>
      </p:sp>
      <p:pic>
        <p:nvPicPr>
          <p:cNvPr id="2" name="图片 1"/>
          <p:cNvPicPr>
            <a:picLocks noChangeAspect="1"/>
          </p:cNvPicPr>
          <p:nvPr/>
        </p:nvPicPr>
        <p:blipFill>
          <a:blip r:embed="rId3"/>
          <a:stretch>
            <a:fillRect/>
          </a:stretch>
        </p:blipFill>
        <p:spPr>
          <a:xfrm>
            <a:off x="457200" y="2209800"/>
            <a:ext cx="4953000" cy="3439979"/>
          </a:xfrm>
          <a:prstGeom prst="rect">
            <a:avLst/>
          </a:prstGeom>
        </p:spPr>
      </p:pic>
      <p:sp>
        <p:nvSpPr>
          <p:cNvPr id="3" name="矩形 2"/>
          <p:cNvSpPr/>
          <p:nvPr/>
        </p:nvSpPr>
        <p:spPr>
          <a:xfrm>
            <a:off x="6629400" y="5943600"/>
            <a:ext cx="2064348" cy="400110"/>
          </a:xfrm>
          <a:prstGeom prst="rect">
            <a:avLst/>
          </a:prstGeom>
        </p:spPr>
        <p:txBody>
          <a:bodyPr wrap="none">
            <a:spAutoFit/>
          </a:bodyPr>
          <a:lstStyle/>
          <a:p>
            <a:r>
              <a:rPr lang="zh-CN" altLang="en-US" dirty="0">
                <a:solidFill>
                  <a:srgbClr val="C00000"/>
                </a:solidFill>
              </a:rPr>
              <a:t>9_diff_num.py</a:t>
            </a:r>
          </a:p>
        </p:txBody>
      </p:sp>
      <p:pic>
        <p:nvPicPr>
          <p:cNvPr id="4" name="图片 3"/>
          <p:cNvPicPr>
            <a:picLocks noChangeAspect="1"/>
          </p:cNvPicPr>
          <p:nvPr/>
        </p:nvPicPr>
        <p:blipFill>
          <a:blip r:embed="rId4"/>
          <a:stretch>
            <a:fillRect/>
          </a:stretch>
        </p:blipFill>
        <p:spPr>
          <a:xfrm>
            <a:off x="4191000" y="2286000"/>
            <a:ext cx="4643436" cy="457200"/>
          </a:xfrm>
          <a:prstGeom prst="rect">
            <a:avLst/>
          </a:prstGeom>
        </p:spPr>
      </p:pic>
      <p:sp>
        <p:nvSpPr>
          <p:cNvPr id="7" name="圆角矩形 6"/>
          <p:cNvSpPr/>
          <p:nvPr/>
        </p:nvSpPr>
        <p:spPr bwMode="auto">
          <a:xfrm>
            <a:off x="1752600" y="3733800"/>
            <a:ext cx="3200400" cy="7620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8" name="圆角矩形 7"/>
          <p:cNvSpPr/>
          <p:nvPr/>
        </p:nvSpPr>
        <p:spPr bwMode="auto">
          <a:xfrm>
            <a:off x="4114800" y="2057400"/>
            <a:ext cx="4724400" cy="8382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9" name="右箭头 8"/>
          <p:cNvSpPr/>
          <p:nvPr/>
        </p:nvSpPr>
        <p:spPr bwMode="auto">
          <a:xfrm rot="18282667">
            <a:off x="4705815" y="3148428"/>
            <a:ext cx="1020708" cy="420380"/>
          </a:xfrm>
          <a:prstGeom prst="rightArrow">
            <a:avLst/>
          </a:prstGeom>
          <a:noFill/>
          <a:ln>
            <a:solidFill>
              <a:schemeClr val="tx2">
                <a:lumMod val="60000"/>
                <a:lumOff val="40000"/>
              </a:schemeClr>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404661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13" name="矩形 12"/>
          <p:cNvSpPr/>
          <p:nvPr/>
        </p:nvSpPr>
        <p:spPr>
          <a:xfrm>
            <a:off x="228600" y="1066800"/>
            <a:ext cx="8753890" cy="830997"/>
          </a:xfrm>
          <a:prstGeom prst="rect">
            <a:avLst/>
          </a:prstGeom>
        </p:spPr>
        <p:txBody>
          <a:bodyPr wrap="square">
            <a:spAutoFit/>
          </a:bodyPr>
          <a:lstStyle/>
          <a:p>
            <a:pPr>
              <a:spcBef>
                <a:spcPts val="600"/>
              </a:spcBef>
              <a:spcAft>
                <a:spcPts val="600"/>
              </a:spcAft>
            </a:pPr>
            <a:r>
              <a:rPr lang="zh-CN" altLang="en-US" sz="2400" dirty="0" smtClean="0">
                <a:solidFill>
                  <a:srgbClr val="0070C0"/>
                </a:solidFill>
              </a:rPr>
              <a:t>习题</a:t>
            </a:r>
            <a:r>
              <a:rPr lang="en-US" altLang="zh-CN" sz="2400" dirty="0">
                <a:solidFill>
                  <a:srgbClr val="0070C0"/>
                </a:solidFill>
              </a:rPr>
              <a:t>4</a:t>
            </a:r>
            <a:r>
              <a:rPr lang="zh-CN" altLang="en-US" sz="2400" dirty="0" smtClean="0">
                <a:solidFill>
                  <a:srgbClr val="0070C0"/>
                </a:solidFill>
              </a:rPr>
              <a:t>：有</a:t>
            </a:r>
            <a:r>
              <a:rPr lang="en-US" altLang="zh-CN" sz="2400" dirty="0">
                <a:solidFill>
                  <a:srgbClr val="0070C0"/>
                </a:solidFill>
              </a:rPr>
              <a:t>1</a:t>
            </a:r>
            <a:r>
              <a:rPr lang="zh-CN" altLang="en-US" sz="2400" dirty="0">
                <a:solidFill>
                  <a:srgbClr val="0070C0"/>
                </a:solidFill>
              </a:rPr>
              <a:t>、</a:t>
            </a:r>
            <a:r>
              <a:rPr lang="en-US" altLang="zh-CN" sz="2400" dirty="0">
                <a:solidFill>
                  <a:srgbClr val="0070C0"/>
                </a:solidFill>
              </a:rPr>
              <a:t>2</a:t>
            </a:r>
            <a:r>
              <a:rPr lang="zh-CN" altLang="en-US" sz="2400" dirty="0">
                <a:solidFill>
                  <a:srgbClr val="0070C0"/>
                </a:solidFill>
              </a:rPr>
              <a:t>、</a:t>
            </a:r>
            <a:r>
              <a:rPr lang="en-US" altLang="zh-CN" sz="2400" dirty="0">
                <a:solidFill>
                  <a:srgbClr val="0070C0"/>
                </a:solidFill>
              </a:rPr>
              <a:t>3</a:t>
            </a:r>
            <a:r>
              <a:rPr lang="zh-CN" altLang="en-US" sz="2400" dirty="0">
                <a:solidFill>
                  <a:srgbClr val="0070C0"/>
                </a:solidFill>
              </a:rPr>
              <a:t>、</a:t>
            </a:r>
            <a:r>
              <a:rPr lang="en-US" altLang="zh-CN" sz="2400" dirty="0">
                <a:solidFill>
                  <a:srgbClr val="0070C0"/>
                </a:solidFill>
              </a:rPr>
              <a:t>4</a:t>
            </a:r>
            <a:r>
              <a:rPr lang="zh-CN" altLang="en-US" sz="2400" dirty="0">
                <a:solidFill>
                  <a:srgbClr val="0070C0"/>
                </a:solidFill>
              </a:rPr>
              <a:t>个数字，能组成多少个互不</a:t>
            </a:r>
            <a:r>
              <a:rPr lang="zh-CN" altLang="en-US" sz="2400" dirty="0" smtClean="0">
                <a:solidFill>
                  <a:srgbClr val="0070C0"/>
                </a:solidFill>
              </a:rPr>
              <a:t>相同且无重复的三</a:t>
            </a:r>
            <a:r>
              <a:rPr lang="zh-CN" altLang="en-US" sz="2400" dirty="0">
                <a:solidFill>
                  <a:srgbClr val="0070C0"/>
                </a:solidFill>
              </a:rPr>
              <a:t>位数？都是多少</a:t>
            </a:r>
            <a:r>
              <a:rPr lang="zh-CN" altLang="en-US" sz="2400" dirty="0" smtClean="0">
                <a:solidFill>
                  <a:srgbClr val="0070C0"/>
                </a:solidFill>
              </a:rPr>
              <a:t>？</a:t>
            </a:r>
            <a:endParaRPr lang="zh-CN" altLang="en-US" sz="2400" dirty="0">
              <a:solidFill>
                <a:srgbClr val="0070C0"/>
              </a:solidFill>
              <a:latin typeface="Adobe 黑体 Std R"/>
              <a:cs typeface="Adobe 黑体 Std R"/>
            </a:endParaRPr>
          </a:p>
        </p:txBody>
      </p:sp>
      <p:pic>
        <p:nvPicPr>
          <p:cNvPr id="3" name="图片 2"/>
          <p:cNvPicPr>
            <a:picLocks noChangeAspect="1"/>
          </p:cNvPicPr>
          <p:nvPr/>
        </p:nvPicPr>
        <p:blipFill>
          <a:blip r:embed="rId3"/>
          <a:stretch>
            <a:fillRect/>
          </a:stretch>
        </p:blipFill>
        <p:spPr>
          <a:xfrm>
            <a:off x="990599" y="2091210"/>
            <a:ext cx="5402739" cy="3623789"/>
          </a:xfrm>
          <a:prstGeom prst="rect">
            <a:avLst/>
          </a:prstGeom>
        </p:spPr>
      </p:pic>
      <p:sp>
        <p:nvSpPr>
          <p:cNvPr id="4" name="圆角矩形 3"/>
          <p:cNvSpPr/>
          <p:nvPr/>
        </p:nvSpPr>
        <p:spPr bwMode="auto">
          <a:xfrm>
            <a:off x="2133600" y="3505200"/>
            <a:ext cx="4495800" cy="3810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6" name="矩形 5"/>
          <p:cNvSpPr/>
          <p:nvPr/>
        </p:nvSpPr>
        <p:spPr>
          <a:xfrm>
            <a:off x="6629400" y="5943600"/>
            <a:ext cx="2064348" cy="400110"/>
          </a:xfrm>
          <a:prstGeom prst="rect">
            <a:avLst/>
          </a:prstGeom>
        </p:spPr>
        <p:txBody>
          <a:bodyPr wrap="none">
            <a:spAutoFit/>
          </a:bodyPr>
          <a:lstStyle/>
          <a:p>
            <a:r>
              <a:rPr lang="zh-CN" altLang="en-US" dirty="0">
                <a:solidFill>
                  <a:srgbClr val="C00000"/>
                </a:solidFill>
              </a:rPr>
              <a:t>9_diff_num.py</a:t>
            </a:r>
          </a:p>
        </p:txBody>
      </p:sp>
    </p:spTree>
    <p:extLst>
      <p:ext uri="{BB962C8B-B14F-4D97-AF65-F5344CB8AC3E}">
        <p14:creationId xmlns:p14="http://schemas.microsoft.com/office/powerpoint/2010/main" val="7881623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theme/theme1.xml><?xml version="1.0" encoding="utf-8"?>
<a:theme xmlns:a="http://schemas.openxmlformats.org/drawingml/2006/main" name="Blends">
  <a:themeElements>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fontScheme name="Blends">
      <a:majorFont>
        <a:latin typeface="Verdana"/>
        <a:ea typeface=""/>
        <a:cs typeface="Times New Roman"/>
      </a:majorFont>
      <a:minorFont>
        <a:latin typeface="Verdan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defRPr kumimoji="0" 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defRPr kumimoji="0" 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C:\Programs\MsOffice\Templates\Presentation Designs\Straight Edge.pot</Template>
  <TotalTime>3757</TotalTime>
  <Words>3732</Words>
  <Application>Microsoft Office PowerPoint</Application>
  <PresentationFormat>全屏显示(4:3)</PresentationFormat>
  <Paragraphs>408</Paragraphs>
  <Slides>56</Slides>
  <Notes>30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56</vt:i4>
      </vt:variant>
    </vt:vector>
  </HeadingPairs>
  <TitlesOfParts>
    <vt:vector size="71" baseType="lpstr">
      <vt:lpstr>Adobe 黑体 Std R</vt:lpstr>
      <vt:lpstr>-apple-system</vt:lpstr>
      <vt:lpstr>Microsoft JhengHei</vt:lpstr>
      <vt:lpstr>黑体</vt:lpstr>
      <vt:lpstr>华文新魏</vt:lpstr>
      <vt:lpstr>楷体_GB2312</vt:lpstr>
      <vt:lpstr>宋体</vt:lpstr>
      <vt:lpstr>Arial</vt:lpstr>
      <vt:lpstr>Calibri</vt:lpstr>
      <vt:lpstr>Tahoma</vt:lpstr>
      <vt:lpstr>Times New Roman</vt:lpstr>
      <vt:lpstr>verdana</vt:lpstr>
      <vt:lpstr>verdana</vt:lpstr>
      <vt:lpstr>Wingdings</vt:lpstr>
      <vt:lpstr>Blends</vt:lpstr>
      <vt:lpstr>第9讲  类和对象</vt:lpstr>
      <vt:lpstr>练习题</vt:lpstr>
      <vt:lpstr>练习题</vt:lpstr>
      <vt:lpstr>练习题</vt:lpstr>
      <vt:lpstr>练习题</vt:lpstr>
      <vt:lpstr>练习题</vt:lpstr>
      <vt:lpstr>练习题</vt:lpstr>
      <vt:lpstr>练习题</vt:lpstr>
      <vt:lpstr>练习题</vt:lpstr>
      <vt:lpstr>练习题</vt:lpstr>
      <vt:lpstr>练习题</vt:lpstr>
      <vt:lpstr>练习题</vt:lpstr>
      <vt:lpstr>练习题</vt:lpstr>
      <vt:lpstr>练习题</vt:lpstr>
      <vt:lpstr>练习题</vt:lpstr>
      <vt:lpstr>练习题</vt:lpstr>
      <vt:lpstr>汉诺塔的传说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算法代码实现</vt:lpstr>
      <vt:lpstr>PowerPoint 演示文稿</vt:lpstr>
      <vt:lpstr>第9讲（1）类</vt:lpstr>
      <vt:lpstr>PowerPoint 演示文稿</vt:lpstr>
      <vt:lpstr>第9讲（2）对象</vt:lpstr>
      <vt:lpstr>PowerPoint 演示文稿</vt:lpstr>
      <vt:lpstr>对象的创建和使用</vt:lpstr>
      <vt:lpstr>第9讲（3）属性</vt:lpstr>
      <vt:lpstr>属性</vt:lpstr>
      <vt:lpstr>实例属性初始化和引用示例</vt:lpstr>
      <vt:lpstr>类属性</vt:lpstr>
      <vt:lpstr>类属性示例</vt:lpstr>
      <vt:lpstr>第9讲（4）方法</vt:lpstr>
      <vt:lpstr>方法的声明和调用</vt:lpstr>
      <vt:lpstr>__init__方法和__del__方法</vt:lpstr>
      <vt:lpstr>实例创建和初始化过程</vt:lpstr>
      <vt:lpstr>实例方法</vt:lpstr>
      <vt:lpstr>私有与公有属性及方法</vt:lpstr>
      <vt:lpstr>第9讲（5）继承</vt:lpstr>
      <vt:lpstr>继承</vt:lpstr>
      <vt:lpstr>继承示例</vt:lpstr>
      <vt:lpstr>继承和重写</vt:lpstr>
      <vt:lpstr>The End</vt:lpstr>
      <vt:lpstr>练习题（红色标注为第8次作业题）</vt:lpstr>
      <vt:lpstr>练习题（红色标注为第8次作业题）</vt:lpstr>
      <vt:lpstr>练习题（红色标注为第8次作业题）</vt:lpstr>
    </vt:vector>
  </TitlesOfParts>
  <Company>University of Washington, CS 4 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with Python</dc:title>
  <dc:creator>Marty Stepp</dc:creator>
  <cp:lastModifiedBy>admin</cp:lastModifiedBy>
  <cp:revision>2858</cp:revision>
  <cp:lastPrinted>2009-04-22T19:24:00Z</cp:lastPrinted>
  <dcterms:created xsi:type="dcterms:W3CDTF">2009-04-22T19:24:00Z</dcterms:created>
  <dcterms:modified xsi:type="dcterms:W3CDTF">2018-12-04T01:17:15Z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