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9"/>
  </p:notesMasterIdLst>
  <p:sldIdLst>
    <p:sldId id="260" r:id="rId5"/>
    <p:sldId id="386" r:id="rId6"/>
    <p:sldId id="387" r:id="rId7"/>
    <p:sldId id="388" r:id="rId8"/>
    <p:sldId id="389" r:id="rId9"/>
    <p:sldId id="390" r:id="rId10"/>
    <p:sldId id="392" r:id="rId11"/>
    <p:sldId id="395" r:id="rId12"/>
    <p:sldId id="394" r:id="rId13"/>
    <p:sldId id="396" r:id="rId14"/>
    <p:sldId id="397" r:id="rId15"/>
    <p:sldId id="398" r:id="rId16"/>
    <p:sldId id="399" r:id="rId17"/>
    <p:sldId id="401" r:id="rId18"/>
    <p:sldId id="402" r:id="rId19"/>
    <p:sldId id="404" r:id="rId20"/>
    <p:sldId id="405" r:id="rId21"/>
    <p:sldId id="406" r:id="rId22"/>
    <p:sldId id="407" r:id="rId23"/>
    <p:sldId id="408" r:id="rId24"/>
    <p:sldId id="409" r:id="rId25"/>
    <p:sldId id="411" r:id="rId26"/>
    <p:sldId id="412" r:id="rId27"/>
    <p:sldId id="342" r:id="rId28"/>
    <p:sldId id="414" r:id="rId30"/>
    <p:sldId id="415" r:id="rId31"/>
    <p:sldId id="416" r:id="rId32"/>
    <p:sldId id="417" r:id="rId33"/>
    <p:sldId id="418" r:id="rId34"/>
    <p:sldId id="419" r:id="rId35"/>
    <p:sldId id="420" r:id="rId36"/>
    <p:sldId id="421" r:id="rId37"/>
    <p:sldId id="423" r:id="rId38"/>
    <p:sldId id="424" r:id="rId39"/>
    <p:sldId id="425"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00"/>
    <a:srgbClr val="DC241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9227" autoAdjust="0"/>
  </p:normalViewPr>
  <p:slideViewPr>
    <p:cSldViewPr>
      <p:cViewPr>
        <p:scale>
          <a:sx n="80" d="100"/>
          <a:sy n="80" d="100"/>
        </p:scale>
        <p:origin x="-2436" y="-468"/>
      </p:cViewPr>
      <p:guideLst>
        <p:guide orient="horz" pos="2160"/>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F058E-0EEC-40ED-B7DA-8567427A1A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1003E-5AC0-4C67-9807-2BB11D7D68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r" eaLnBrk="1" hangingPunct="1">
              <a:lnSpc>
                <a:spcPct val="100000"/>
              </a:lnSpc>
              <a:spcBef>
                <a:spcPct val="0"/>
              </a:spcBef>
              <a:buFontTx/>
              <a:buNone/>
            </a:pPr>
            <a:fld id="{0EDE0FAD-288F-4784-B606-3E23815736A6}"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D1003E-5AC0-4C67-9807-2BB11D7D68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D1003E-5AC0-4C67-9807-2BB11D7D68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6638"/>
            <a:ext cx="8219256" cy="596346"/>
          </a:xfrm>
        </p:spPr>
        <p:txBody>
          <a:bodyPr>
            <a:normAutofit/>
          </a:bodyPr>
          <a:lstStyle>
            <a:lvl1pPr>
              <a:defRPr sz="3200">
                <a:solidFill>
                  <a:srgbClr val="DC241F"/>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85860"/>
            <a:ext cx="8229600" cy="4840303"/>
          </a:xfrm>
        </p:spPr>
        <p:txBody>
          <a:bodyPr/>
          <a:lstStyle>
            <a:lvl1pPr>
              <a:lnSpc>
                <a:spcPct val="120000"/>
              </a:lnSpc>
              <a:buClr>
                <a:srgbClr val="DC241F"/>
              </a:buClr>
              <a:defRPr sz="2800"/>
            </a:lvl1pPr>
            <a:lvl2pPr>
              <a:lnSpc>
                <a:spcPct val="120000"/>
              </a:lnSpc>
              <a:defRPr sz="2400"/>
            </a:lvl2pPr>
            <a:lvl3pPr>
              <a:lnSpc>
                <a:spcPct val="120000"/>
              </a:lnSpc>
              <a:buClr>
                <a:srgbClr val="DC241F"/>
              </a:buClr>
              <a:defRPr sz="2000"/>
            </a:lvl3pPr>
            <a:lvl4pPr>
              <a:lnSpc>
                <a:spcPct val="120000"/>
              </a:lnSpc>
              <a:defRPr sz="1800"/>
            </a:lvl4pPr>
            <a:lvl5pPr>
              <a:lnSpc>
                <a:spcPct val="120000"/>
              </a:lnSpc>
              <a:buClr>
                <a:srgbClr val="DC241F"/>
              </a:buClr>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DC241F"/>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DC241F"/>
              </a:buClr>
              <a:defRPr/>
            </a:lvl1pPr>
            <a:lvl3pPr>
              <a:buClr>
                <a:srgbClr val="DC241F"/>
              </a:buClr>
              <a:defRPr/>
            </a:lvl3pPr>
            <a:lvl5pPr>
              <a:buClr>
                <a:srgbClr val="DC241F"/>
              </a:buClr>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816431"/>
            <a:ext cx="8219256" cy="59634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D529-B077-4AFB-B1D9-B153416875E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E8F81-6E59-420C-884F-E246FF339B24}" type="slidenum">
              <a:rPr lang="zh-CN" altLang="en-US" smtClean="0"/>
            </a:fld>
            <a:endParaRPr lang="zh-CN" altLang="en-US"/>
          </a:p>
        </p:txBody>
      </p:sp>
      <p:sp>
        <p:nvSpPr>
          <p:cNvPr id="7" name="Rectangle 31"/>
          <p:cNvSpPr>
            <a:spLocks noChangeArrowheads="1"/>
          </p:cNvSpPr>
          <p:nvPr userDrawn="1"/>
        </p:nvSpPr>
        <p:spPr bwMode="auto">
          <a:xfrm>
            <a:off x="5050563" y="3373"/>
            <a:ext cx="4089400" cy="45872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Rectangle 32"/>
          <p:cNvSpPr>
            <a:spLocks noChangeArrowheads="1"/>
          </p:cNvSpPr>
          <p:nvPr userDrawn="1"/>
        </p:nvSpPr>
        <p:spPr bwMode="auto">
          <a:xfrm>
            <a:off x="1538622" y="-6567"/>
            <a:ext cx="4035425" cy="468667"/>
          </a:xfrm>
          <a:prstGeom prst="rect">
            <a:avLst/>
          </a:prstGeom>
          <a:gradFill rotWithShape="1">
            <a:gsLst>
              <a:gs pos="0">
                <a:schemeClr val="bg1"/>
              </a:gs>
              <a:gs pos="100000">
                <a:srgbClr val="00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9" name="组合 8"/>
          <p:cNvGrpSpPr/>
          <p:nvPr userDrawn="1"/>
        </p:nvGrpSpPr>
        <p:grpSpPr>
          <a:xfrm>
            <a:off x="99392" y="43128"/>
            <a:ext cx="2222020" cy="914744"/>
            <a:chOff x="18876" y="2480333"/>
            <a:chExt cx="8966607" cy="1686015"/>
          </a:xfrm>
        </p:grpSpPr>
        <p:sp>
          <p:nvSpPr>
            <p:cNvPr id="10" name="TextBox 9"/>
            <p:cNvSpPr txBox="1"/>
            <p:nvPr/>
          </p:nvSpPr>
          <p:spPr>
            <a:xfrm>
              <a:off x="18876" y="3644949"/>
              <a:ext cx="8759122" cy="521399"/>
            </a:xfrm>
            <a:prstGeom prst="rect">
              <a:avLst/>
            </a:prstGeom>
            <a:noFill/>
          </p:spPr>
          <p:txBody>
            <a:bodyPr wrap="square" rtlCol="0">
              <a:spAutoFit/>
            </a:bodyPr>
            <a:lstStyle/>
            <a:p>
              <a:pPr algn="ctr"/>
              <a:r>
                <a:rPr lang="zh-CN" altLang="en-US" sz="1200" b="1" dirty="0" smtClean="0">
                  <a:latin typeface="黑体" panose="02010609060101010101" pitchFamily="49" charset="-122"/>
                  <a:ea typeface="黑体" panose="02010609060101010101" pitchFamily="49" charset="-122"/>
                </a:rPr>
                <a:t>信息科学与技术学院</a:t>
              </a:r>
              <a:endParaRPr lang="zh-CN" altLang="en-US" sz="1200" b="1" dirty="0">
                <a:latin typeface="黑体" panose="02010609060101010101" pitchFamily="49" charset="-122"/>
                <a:ea typeface="黑体" panose="02010609060101010101" pitchFamily="49" charset="-122"/>
              </a:endParaRPr>
            </a:p>
          </p:txBody>
        </p:sp>
        <p:sp>
          <p:nvSpPr>
            <p:cNvPr id="11" name="TextBox 10"/>
            <p:cNvSpPr txBox="1"/>
            <p:nvPr/>
          </p:nvSpPr>
          <p:spPr>
            <a:xfrm>
              <a:off x="226360" y="2480333"/>
              <a:ext cx="8759123" cy="984862"/>
            </a:xfrm>
            <a:prstGeom prst="rect">
              <a:avLst/>
            </a:prstGeom>
            <a:noFill/>
          </p:spPr>
          <p:txBody>
            <a:bodyPr wrap="square" rtlCol="0">
              <a:spAutoFit/>
            </a:bodyPr>
            <a:lstStyle/>
            <a:p>
              <a:pPr algn="ctr"/>
              <a:r>
                <a:rPr lang="zh-CN" altLang="en-US" sz="2800" b="1" dirty="0" smtClean="0">
                  <a:latin typeface="黑体" panose="02010609060101010101" pitchFamily="49" charset="-122"/>
                  <a:ea typeface="黑体" panose="02010609060101010101" pitchFamily="49" charset="-122"/>
                </a:rPr>
                <a:t>计算机导论</a:t>
              </a:r>
              <a:endParaRPr lang="en-US" altLang="zh-CN" sz="2800" b="1" dirty="0" smtClean="0">
                <a:latin typeface="黑体" panose="02010609060101010101" pitchFamily="49" charset="-122"/>
                <a:ea typeface="黑体" panose="02010609060101010101" pitchFamily="49" charset="-122"/>
              </a:endParaRPr>
            </a:p>
          </p:txBody>
        </p:sp>
        <p:cxnSp>
          <p:nvCxnSpPr>
            <p:cNvPr id="12" name="直接连接符 11"/>
            <p:cNvCxnSpPr/>
            <p:nvPr/>
          </p:nvCxnSpPr>
          <p:spPr>
            <a:xfrm>
              <a:off x="682044" y="3653869"/>
              <a:ext cx="7847752" cy="1248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2044" y="3252563"/>
              <a:ext cx="7965552" cy="368732"/>
            </a:xfrm>
            <a:prstGeom prst="rect">
              <a:avLst/>
            </a:prstGeom>
            <a:noFill/>
          </p:spPr>
          <p:txBody>
            <a:bodyPr wrap="square" rtlCol="0">
              <a:spAutoFit/>
            </a:bodyPr>
            <a:lstStyle/>
            <a:p>
              <a:pPr algn="ctr"/>
              <a:r>
                <a:rPr lang="en-US" altLang="zh-CN" sz="700" dirty="0" smtClean="0">
                  <a:latin typeface="Arial Black" panose="020B0A04020102020204" pitchFamily="34" charset="0"/>
                </a:rPr>
                <a:t>INTRODUCTION OF COMPUTERS</a:t>
              </a:r>
              <a:endParaRPr lang="zh-CN" altLang="en-US" sz="700" dirty="0">
                <a:latin typeface="Arial Black" panose="020B0A04020102020204" pitchFamily="34" charset="0"/>
              </a:endParaRPr>
            </a:p>
          </p:txBody>
        </p:sp>
      </p:grpSp>
      <p:sp>
        <p:nvSpPr>
          <p:cNvPr id="14" name="Freeform 33"/>
          <p:cNvSpPr/>
          <p:nvPr userDrawn="1"/>
        </p:nvSpPr>
        <p:spPr bwMode="auto">
          <a:xfrm>
            <a:off x="7097713" y="4930775"/>
            <a:ext cx="1171575" cy="1339850"/>
          </a:xfrm>
          <a:custGeom>
            <a:avLst/>
            <a:gdLst>
              <a:gd name="T0" fmla="*/ 0 w 1344"/>
              <a:gd name="T1" fmla="*/ 2147483646 h 1536"/>
              <a:gd name="T2" fmla="*/ 2147483646 w 1344"/>
              <a:gd name="T3" fmla="*/ 0 h 1536"/>
              <a:gd name="T4" fmla="*/ 2147483646 w 1344"/>
              <a:gd name="T5" fmla="*/ 2147483646 h 1536"/>
              <a:gd name="T6" fmla="*/ 2147483646 w 1344"/>
              <a:gd name="T7" fmla="*/ 2147483646 h 1536"/>
              <a:gd name="T8" fmla="*/ 2147483646 w 1344"/>
              <a:gd name="T9" fmla="*/ 2147483646 h 1536"/>
              <a:gd name="T10" fmla="*/ 0 w 1344"/>
              <a:gd name="T11" fmla="*/ 2147483646 h 1536"/>
              <a:gd name="T12" fmla="*/ 0 w 1344"/>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44" h="1536">
                <a:moveTo>
                  <a:pt x="0" y="384"/>
                </a:moveTo>
                <a:lnTo>
                  <a:pt x="672" y="0"/>
                </a:lnTo>
                <a:lnTo>
                  <a:pt x="1344" y="384"/>
                </a:lnTo>
                <a:lnTo>
                  <a:pt x="1344" y="1152"/>
                </a:lnTo>
                <a:lnTo>
                  <a:pt x="672" y="1536"/>
                </a:lnTo>
                <a:lnTo>
                  <a:pt x="0" y="1152"/>
                </a:lnTo>
                <a:lnTo>
                  <a:pt x="0" y="384"/>
                </a:lnTo>
                <a:close/>
              </a:path>
            </a:pathLst>
          </a:custGeom>
          <a:noFill/>
          <a:ln w="152400" cap="flat" cmpd="sng">
            <a:solidFill>
              <a:srgbClr val="BDB6B0">
                <a:alpha val="30196"/>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8"/>
          <p:cNvSpPr/>
          <p:nvPr userDrawn="1"/>
        </p:nvSpPr>
        <p:spPr bwMode="auto">
          <a:xfrm>
            <a:off x="6248400" y="6199188"/>
            <a:ext cx="1143000" cy="658812"/>
          </a:xfrm>
          <a:custGeom>
            <a:avLst/>
            <a:gdLst>
              <a:gd name="T0" fmla="*/ 0 w 720"/>
              <a:gd name="T1" fmla="*/ 2147483646 h 415"/>
              <a:gd name="T2" fmla="*/ 0 w 720"/>
              <a:gd name="T3" fmla="*/ 2147483646 h 415"/>
              <a:gd name="T4" fmla="*/ 2147483646 w 720"/>
              <a:gd name="T5" fmla="*/ 0 h 415"/>
              <a:gd name="T6" fmla="*/ 2147483646 w 720"/>
              <a:gd name="T7" fmla="*/ 2147483646 h 415"/>
              <a:gd name="T8" fmla="*/ 2147483646 w 720"/>
              <a:gd name="T9" fmla="*/ 214748364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415">
                <a:moveTo>
                  <a:pt x="0" y="415"/>
                </a:moveTo>
                <a:lnTo>
                  <a:pt x="0" y="223"/>
                </a:lnTo>
                <a:lnTo>
                  <a:pt x="357" y="0"/>
                </a:lnTo>
                <a:lnTo>
                  <a:pt x="720" y="223"/>
                </a:lnTo>
                <a:lnTo>
                  <a:pt x="720" y="415"/>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20"/>
          <p:cNvSpPr/>
          <p:nvPr userDrawn="1"/>
        </p:nvSpPr>
        <p:spPr bwMode="auto">
          <a:xfrm>
            <a:off x="8610600" y="4953000"/>
            <a:ext cx="533400" cy="1295400"/>
          </a:xfrm>
          <a:custGeom>
            <a:avLst/>
            <a:gdLst>
              <a:gd name="T0" fmla="*/ 2147483646 w 336"/>
              <a:gd name="T1" fmla="*/ 0 h 816"/>
              <a:gd name="T2" fmla="*/ 0 w 336"/>
              <a:gd name="T3" fmla="*/ 2147483646 h 816"/>
              <a:gd name="T4" fmla="*/ 0 w 336"/>
              <a:gd name="T5" fmla="*/ 2147483646 h 816"/>
              <a:gd name="T6" fmla="*/ 2147483646 w 336"/>
              <a:gd name="T7" fmla="*/ 2147483646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816">
                <a:moveTo>
                  <a:pt x="336" y="0"/>
                </a:moveTo>
                <a:lnTo>
                  <a:pt x="0" y="192"/>
                </a:lnTo>
                <a:lnTo>
                  <a:pt x="0" y="624"/>
                </a:lnTo>
                <a:lnTo>
                  <a:pt x="336" y="816"/>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8"/>
          <p:cNvSpPr>
            <a:spLocks noChangeArrowheads="1"/>
          </p:cNvSpPr>
          <p:nvPr userDrawn="1"/>
        </p:nvSpPr>
        <p:spPr bwMode="auto">
          <a:xfrm>
            <a:off x="-6970" y="6699250"/>
            <a:ext cx="8107362" cy="158750"/>
          </a:xfrm>
          <a:prstGeom prst="rect">
            <a:avLst/>
          </a:prstGeom>
          <a:gradFill rotWithShape="1">
            <a:gsLst>
              <a:gs pos="0">
                <a:srgbClr val="D9241F"/>
              </a:gs>
              <a:gs pos="100000">
                <a:srgbClr val="D9241F">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2800" b="1" kern="1200">
          <a:solidFill>
            <a:srgbClr val="CC3300"/>
          </a:solidFill>
          <a:latin typeface="微软雅黑" panose="020B0503020204020204" pitchFamily="34" charset="-122"/>
          <a:ea typeface="微软雅黑" panose="020B0503020204020204" pitchFamily="34" charset="-122"/>
          <a:cs typeface="+mj-cs"/>
        </a:defRPr>
      </a:lvl1pPr>
    </p:titleStyle>
    <p:bodyStyle>
      <a:lvl1pPr marL="457200" indent="-457200" algn="l" defTabSz="914400" rtl="0" eaLnBrk="1" latinLnBrk="0" hangingPunct="1">
        <a:spcBef>
          <a:spcPct val="20000"/>
        </a:spcBef>
        <a:buClr>
          <a:srgbClr val="FF000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FF0000"/>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FF0000"/>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8E6D2-E89A-424A-97E1-AAC47A83E43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24DE4-FAB3-490E-B07E-29A1F62845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816431"/>
            <a:ext cx="8219256" cy="59634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D529-B077-4AFB-B1D9-B153416875E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E8F81-6E59-420C-884F-E246FF339B24}" type="slidenum">
              <a:rPr lang="zh-CN" altLang="en-US" smtClean="0"/>
            </a:fld>
            <a:endParaRPr lang="zh-CN" altLang="en-US"/>
          </a:p>
        </p:txBody>
      </p:sp>
      <p:sp>
        <p:nvSpPr>
          <p:cNvPr id="7" name="Rectangle 31"/>
          <p:cNvSpPr>
            <a:spLocks noChangeArrowheads="1"/>
          </p:cNvSpPr>
          <p:nvPr userDrawn="1"/>
        </p:nvSpPr>
        <p:spPr bwMode="auto">
          <a:xfrm>
            <a:off x="5050563" y="3373"/>
            <a:ext cx="4089400" cy="45872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Rectangle 32"/>
          <p:cNvSpPr>
            <a:spLocks noChangeArrowheads="1"/>
          </p:cNvSpPr>
          <p:nvPr userDrawn="1"/>
        </p:nvSpPr>
        <p:spPr bwMode="auto">
          <a:xfrm>
            <a:off x="1538622" y="-6567"/>
            <a:ext cx="4035425" cy="468667"/>
          </a:xfrm>
          <a:prstGeom prst="rect">
            <a:avLst/>
          </a:prstGeom>
          <a:gradFill rotWithShape="1">
            <a:gsLst>
              <a:gs pos="0">
                <a:schemeClr val="bg1"/>
              </a:gs>
              <a:gs pos="100000">
                <a:srgbClr val="00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9" name="组合 8"/>
          <p:cNvGrpSpPr/>
          <p:nvPr userDrawn="1"/>
        </p:nvGrpSpPr>
        <p:grpSpPr>
          <a:xfrm>
            <a:off x="99392" y="43128"/>
            <a:ext cx="2222020" cy="914744"/>
            <a:chOff x="18876" y="2480333"/>
            <a:chExt cx="8966607" cy="1686015"/>
          </a:xfrm>
        </p:grpSpPr>
        <p:sp>
          <p:nvSpPr>
            <p:cNvPr id="10" name="TextBox 9"/>
            <p:cNvSpPr txBox="1"/>
            <p:nvPr/>
          </p:nvSpPr>
          <p:spPr>
            <a:xfrm>
              <a:off x="18876" y="3644949"/>
              <a:ext cx="8759122" cy="521399"/>
            </a:xfrm>
            <a:prstGeom prst="rect">
              <a:avLst/>
            </a:prstGeom>
            <a:noFill/>
          </p:spPr>
          <p:txBody>
            <a:bodyPr wrap="square" rtlCol="0">
              <a:spAutoFit/>
            </a:bodyPr>
            <a:lstStyle/>
            <a:p>
              <a:pPr algn="ctr"/>
              <a:r>
                <a:rPr lang="zh-CN" altLang="en-US" sz="1200" b="1" dirty="0" smtClean="0">
                  <a:latin typeface="黑体" panose="02010609060101010101" pitchFamily="49" charset="-122"/>
                  <a:ea typeface="黑体" panose="02010609060101010101" pitchFamily="49" charset="-122"/>
                </a:rPr>
                <a:t>信息科学与技术学院</a:t>
              </a:r>
              <a:endParaRPr lang="zh-CN" altLang="en-US" sz="1200" b="1" dirty="0">
                <a:latin typeface="黑体" panose="02010609060101010101" pitchFamily="49" charset="-122"/>
                <a:ea typeface="黑体" panose="02010609060101010101" pitchFamily="49" charset="-122"/>
              </a:endParaRPr>
            </a:p>
          </p:txBody>
        </p:sp>
        <p:sp>
          <p:nvSpPr>
            <p:cNvPr id="11" name="TextBox 10"/>
            <p:cNvSpPr txBox="1"/>
            <p:nvPr/>
          </p:nvSpPr>
          <p:spPr>
            <a:xfrm>
              <a:off x="226360" y="2480333"/>
              <a:ext cx="8759123" cy="984862"/>
            </a:xfrm>
            <a:prstGeom prst="rect">
              <a:avLst/>
            </a:prstGeom>
            <a:noFill/>
          </p:spPr>
          <p:txBody>
            <a:bodyPr wrap="square" rtlCol="0">
              <a:spAutoFit/>
            </a:bodyPr>
            <a:lstStyle/>
            <a:p>
              <a:pPr algn="ctr"/>
              <a:r>
                <a:rPr lang="zh-CN" altLang="en-US" sz="2800" b="1" dirty="0" smtClean="0">
                  <a:latin typeface="黑体" panose="02010609060101010101" pitchFamily="49" charset="-122"/>
                  <a:ea typeface="黑体" panose="02010609060101010101" pitchFamily="49" charset="-122"/>
                </a:rPr>
                <a:t>计算机导论</a:t>
              </a:r>
              <a:endParaRPr lang="en-US" altLang="zh-CN" sz="2800" b="1" dirty="0" smtClean="0">
                <a:latin typeface="黑体" panose="02010609060101010101" pitchFamily="49" charset="-122"/>
                <a:ea typeface="黑体" panose="02010609060101010101" pitchFamily="49" charset="-122"/>
              </a:endParaRPr>
            </a:p>
          </p:txBody>
        </p:sp>
        <p:cxnSp>
          <p:nvCxnSpPr>
            <p:cNvPr id="12" name="直接连接符 11"/>
            <p:cNvCxnSpPr/>
            <p:nvPr/>
          </p:nvCxnSpPr>
          <p:spPr>
            <a:xfrm>
              <a:off x="682044" y="3653869"/>
              <a:ext cx="7847752" cy="1248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2044" y="3252563"/>
              <a:ext cx="7965552" cy="368732"/>
            </a:xfrm>
            <a:prstGeom prst="rect">
              <a:avLst/>
            </a:prstGeom>
            <a:noFill/>
          </p:spPr>
          <p:txBody>
            <a:bodyPr wrap="square" rtlCol="0">
              <a:spAutoFit/>
            </a:bodyPr>
            <a:lstStyle/>
            <a:p>
              <a:pPr algn="ctr"/>
              <a:r>
                <a:rPr lang="en-US" altLang="zh-CN" sz="700" dirty="0" smtClean="0">
                  <a:latin typeface="Arial Black" panose="020B0A04020102020204" pitchFamily="34" charset="0"/>
                </a:rPr>
                <a:t>INTRODUCTION OF COMPUTERS</a:t>
              </a:r>
              <a:endParaRPr lang="zh-CN" altLang="en-US" sz="700" dirty="0">
                <a:latin typeface="Arial Black" panose="020B0A04020102020204" pitchFamily="34" charset="0"/>
              </a:endParaRPr>
            </a:p>
          </p:txBody>
        </p:sp>
      </p:grpSp>
      <p:sp>
        <p:nvSpPr>
          <p:cNvPr id="14" name="Freeform 33"/>
          <p:cNvSpPr/>
          <p:nvPr userDrawn="1"/>
        </p:nvSpPr>
        <p:spPr bwMode="auto">
          <a:xfrm>
            <a:off x="7097713" y="4930775"/>
            <a:ext cx="1171575" cy="1339850"/>
          </a:xfrm>
          <a:custGeom>
            <a:avLst/>
            <a:gdLst>
              <a:gd name="T0" fmla="*/ 0 w 1344"/>
              <a:gd name="T1" fmla="*/ 2147483646 h 1536"/>
              <a:gd name="T2" fmla="*/ 2147483646 w 1344"/>
              <a:gd name="T3" fmla="*/ 0 h 1536"/>
              <a:gd name="T4" fmla="*/ 2147483646 w 1344"/>
              <a:gd name="T5" fmla="*/ 2147483646 h 1536"/>
              <a:gd name="T6" fmla="*/ 2147483646 w 1344"/>
              <a:gd name="T7" fmla="*/ 2147483646 h 1536"/>
              <a:gd name="T8" fmla="*/ 2147483646 w 1344"/>
              <a:gd name="T9" fmla="*/ 2147483646 h 1536"/>
              <a:gd name="T10" fmla="*/ 0 w 1344"/>
              <a:gd name="T11" fmla="*/ 2147483646 h 1536"/>
              <a:gd name="T12" fmla="*/ 0 w 1344"/>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44" h="1536">
                <a:moveTo>
                  <a:pt x="0" y="384"/>
                </a:moveTo>
                <a:lnTo>
                  <a:pt x="672" y="0"/>
                </a:lnTo>
                <a:lnTo>
                  <a:pt x="1344" y="384"/>
                </a:lnTo>
                <a:lnTo>
                  <a:pt x="1344" y="1152"/>
                </a:lnTo>
                <a:lnTo>
                  <a:pt x="672" y="1536"/>
                </a:lnTo>
                <a:lnTo>
                  <a:pt x="0" y="1152"/>
                </a:lnTo>
                <a:lnTo>
                  <a:pt x="0" y="384"/>
                </a:lnTo>
                <a:close/>
              </a:path>
            </a:pathLst>
          </a:custGeom>
          <a:noFill/>
          <a:ln w="152400" cap="flat" cmpd="sng">
            <a:solidFill>
              <a:srgbClr val="BDB6B0">
                <a:alpha val="30196"/>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8"/>
          <p:cNvSpPr/>
          <p:nvPr userDrawn="1"/>
        </p:nvSpPr>
        <p:spPr bwMode="auto">
          <a:xfrm>
            <a:off x="6248400" y="6199188"/>
            <a:ext cx="1143000" cy="658812"/>
          </a:xfrm>
          <a:custGeom>
            <a:avLst/>
            <a:gdLst>
              <a:gd name="T0" fmla="*/ 0 w 720"/>
              <a:gd name="T1" fmla="*/ 2147483646 h 415"/>
              <a:gd name="T2" fmla="*/ 0 w 720"/>
              <a:gd name="T3" fmla="*/ 2147483646 h 415"/>
              <a:gd name="T4" fmla="*/ 2147483646 w 720"/>
              <a:gd name="T5" fmla="*/ 0 h 415"/>
              <a:gd name="T6" fmla="*/ 2147483646 w 720"/>
              <a:gd name="T7" fmla="*/ 2147483646 h 415"/>
              <a:gd name="T8" fmla="*/ 2147483646 w 720"/>
              <a:gd name="T9" fmla="*/ 214748364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415">
                <a:moveTo>
                  <a:pt x="0" y="415"/>
                </a:moveTo>
                <a:lnTo>
                  <a:pt x="0" y="223"/>
                </a:lnTo>
                <a:lnTo>
                  <a:pt x="357" y="0"/>
                </a:lnTo>
                <a:lnTo>
                  <a:pt x="720" y="223"/>
                </a:lnTo>
                <a:lnTo>
                  <a:pt x="720" y="415"/>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20"/>
          <p:cNvSpPr/>
          <p:nvPr userDrawn="1"/>
        </p:nvSpPr>
        <p:spPr bwMode="auto">
          <a:xfrm>
            <a:off x="8610600" y="4953000"/>
            <a:ext cx="533400" cy="1295400"/>
          </a:xfrm>
          <a:custGeom>
            <a:avLst/>
            <a:gdLst>
              <a:gd name="T0" fmla="*/ 2147483646 w 336"/>
              <a:gd name="T1" fmla="*/ 0 h 816"/>
              <a:gd name="T2" fmla="*/ 0 w 336"/>
              <a:gd name="T3" fmla="*/ 2147483646 h 816"/>
              <a:gd name="T4" fmla="*/ 0 w 336"/>
              <a:gd name="T5" fmla="*/ 2147483646 h 816"/>
              <a:gd name="T6" fmla="*/ 2147483646 w 336"/>
              <a:gd name="T7" fmla="*/ 2147483646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816">
                <a:moveTo>
                  <a:pt x="336" y="0"/>
                </a:moveTo>
                <a:lnTo>
                  <a:pt x="0" y="192"/>
                </a:lnTo>
                <a:lnTo>
                  <a:pt x="0" y="624"/>
                </a:lnTo>
                <a:lnTo>
                  <a:pt x="336" y="816"/>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8"/>
          <p:cNvSpPr>
            <a:spLocks noChangeArrowheads="1"/>
          </p:cNvSpPr>
          <p:nvPr userDrawn="1"/>
        </p:nvSpPr>
        <p:spPr bwMode="auto">
          <a:xfrm>
            <a:off x="-6970" y="6699250"/>
            <a:ext cx="8107362" cy="158750"/>
          </a:xfrm>
          <a:prstGeom prst="rect">
            <a:avLst/>
          </a:prstGeom>
          <a:gradFill rotWithShape="1">
            <a:gsLst>
              <a:gs pos="0">
                <a:srgbClr val="D9241F"/>
              </a:gs>
              <a:gs pos="100000">
                <a:srgbClr val="D9241F">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2800" b="1" kern="1200">
          <a:solidFill>
            <a:srgbClr val="CC3300"/>
          </a:solidFill>
          <a:latin typeface="微软雅黑" panose="020B0503020204020204" pitchFamily="34" charset="-122"/>
          <a:ea typeface="微软雅黑" panose="020B0503020204020204" pitchFamily="34" charset="-122"/>
          <a:cs typeface="+mj-cs"/>
        </a:defRPr>
      </a:lvl1pPr>
    </p:titleStyle>
    <p:bodyStyle>
      <a:lvl1pPr marL="457200" indent="-457200" algn="l" defTabSz="914400" rtl="0" eaLnBrk="1" latinLnBrk="0" hangingPunct="1">
        <a:spcBef>
          <a:spcPct val="20000"/>
        </a:spcBef>
        <a:buClr>
          <a:srgbClr val="FF000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FF0000"/>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FF0000"/>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13348"/>
            <a:ext cx="8784976" cy="4091916"/>
          </a:xfrm>
          <a:gradFill>
            <a:gsLst>
              <a:gs pos="0">
                <a:srgbClr val="FFEFD1"/>
              </a:gs>
              <a:gs pos="64999">
                <a:srgbClr val="F0EBD5"/>
              </a:gs>
              <a:gs pos="100000">
                <a:srgbClr val="D1C39F"/>
              </a:gs>
            </a:gsLst>
            <a:lin ang="5400000" scaled="0"/>
          </a:gradFill>
          <a:ln w="38100">
            <a:solidFill>
              <a:schemeClr val="tx1"/>
            </a:solidFill>
          </a:ln>
        </p:spPr>
        <p:txBody>
          <a:bodyPr>
            <a:noAutofit/>
          </a:bodyPr>
          <a:lstStyle/>
          <a:p>
            <a:pPr marL="0" indent="0">
              <a:buNone/>
            </a:pPr>
            <a:r>
              <a:rPr lang="zh-CN" altLang="en-US" sz="4800" dirty="0" smtClean="0">
                <a:effectLst>
                  <a:outerShdw blurRad="38100" dist="38100" dir="2700000" algn="tl">
                    <a:srgbClr val="000000">
                      <a:alpha val="43137"/>
                    </a:srgbClr>
                  </a:outerShdw>
                </a:effectLst>
              </a:rPr>
              <a:t>在计算机能够执行一个任务之前必须给出一个算法，精确地告诉计算机做什么。</a:t>
            </a:r>
            <a:r>
              <a:rPr lang="zh-CN" altLang="en-US" sz="4800" dirty="0">
                <a:effectLst>
                  <a:outerShdw blurRad="38100" dist="38100" dir="2700000" algn="tl">
                    <a:srgbClr val="000000">
                      <a:alpha val="43137"/>
                    </a:srgbClr>
                  </a:outerShdw>
                </a:effectLst>
              </a:rPr>
              <a:t>因此，</a:t>
            </a:r>
            <a:r>
              <a:rPr lang="zh-CN" altLang="en-US" sz="4800" b="1" dirty="0">
                <a:effectLst>
                  <a:outerShdw blurRad="38100" dist="38100" dir="2700000" algn="tl">
                    <a:srgbClr val="000000">
                      <a:alpha val="43137"/>
                    </a:srgbClr>
                  </a:outerShdw>
                </a:effectLst>
              </a:rPr>
              <a:t>算法的研究是计算机科学的基石</a:t>
            </a:r>
            <a:r>
              <a:rPr lang="zh-CN" altLang="en-US" sz="4800" dirty="0" smtClean="0">
                <a:effectLst>
                  <a:outerShdw blurRad="38100" dist="38100" dir="2700000" algn="tl">
                    <a:srgbClr val="000000">
                      <a:alpha val="43137"/>
                    </a:srgbClr>
                  </a:outerShdw>
                </a:effectLst>
              </a:rPr>
              <a:t>。</a:t>
            </a:r>
            <a:endParaRPr lang="en-US" altLang="zh-CN" sz="4800" dirty="0">
              <a:effectLst>
                <a:outerShdw blurRad="38100" dist="38100" dir="2700000" algn="tl">
                  <a:srgbClr val="000000">
                    <a:alpha val="43137"/>
                  </a:srgbClr>
                </a:outerShdw>
              </a:effectLst>
            </a:endParaRPr>
          </a:p>
        </p:txBody>
      </p:sp>
      <p:sp>
        <p:nvSpPr>
          <p:cNvPr id="5"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4" name="内容占位符 2"/>
          <p:cNvSpPr txBox="1"/>
          <p:nvPr/>
        </p:nvSpPr>
        <p:spPr>
          <a:xfrm>
            <a:off x="107504" y="1412776"/>
            <a:ext cx="8928992" cy="4752528"/>
          </a:xfrm>
          <a:prstGeom prst="rect">
            <a:avLst/>
          </a:prstGeom>
          <a:gradFill>
            <a:gsLst>
              <a:gs pos="0">
                <a:srgbClr val="FFEFD1"/>
              </a:gs>
              <a:gs pos="64999">
                <a:srgbClr val="F0EBD5"/>
              </a:gs>
              <a:gs pos="100000">
                <a:srgbClr val="D1C39F"/>
              </a:gs>
            </a:gsLst>
            <a:lin ang="5400000" scaled="0"/>
          </a:gradFill>
          <a:ln w="38100">
            <a:solidFill>
              <a:srgbClr val="FF0000"/>
            </a:solidFill>
          </a:ln>
        </p:spPr>
        <p:txBody>
          <a:bodyPr vert="horz" lIns="91440" tIns="45720" rIns="91440" bIns="45720" rtlCol="0">
            <a:noAutofit/>
          </a:bodyPr>
          <a:lstStyle>
            <a:lvl1pPr marL="457200" indent="-457200" algn="l" defTabSz="914400" rtl="0" eaLnBrk="1" latinLnBrk="0" hangingPunct="1">
              <a:lnSpc>
                <a:spcPct val="120000"/>
              </a:lnSpc>
              <a:spcBef>
                <a:spcPct val="20000"/>
              </a:spcBef>
              <a:buClr>
                <a:srgbClr val="DC241F"/>
              </a:buClr>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ct val="20000"/>
              </a:spcBef>
              <a:buClr>
                <a:srgbClr val="DC241F"/>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6600" dirty="0" smtClean="0">
                <a:solidFill>
                  <a:srgbClr val="FF000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算法是计算学科中最具有方法论性质的核心概念，被誉为计算学科的灵魂。</a:t>
            </a:r>
            <a:endParaRPr lang="zh-CN" altLang="en-US" sz="6600" dirty="0">
              <a:solidFill>
                <a:srgbClr val="FF000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四、算法的抽象本质</a:t>
            </a:r>
            <a:endParaRPr lang="en-US" altLang="zh-CN" b="1" dirty="0" smtClean="0">
              <a:solidFill>
                <a:schemeClr val="tx2"/>
              </a:solidFill>
            </a:endParaRPr>
          </a:p>
          <a:p>
            <a:pPr marL="452755" lvl="1" indent="5080">
              <a:lnSpc>
                <a:spcPct val="130000"/>
              </a:lnSpc>
              <a:spcBef>
                <a:spcPts val="1200"/>
              </a:spcBef>
              <a:buNone/>
            </a:pPr>
            <a:r>
              <a:rPr lang="zh-CN" altLang="en-US" dirty="0" smtClean="0"/>
              <a:t>算法和算法的表示是两个层面的对象，算法是抽象的，而其表示是具体的，一个算法可以有不同的表示形式。</a:t>
            </a:r>
            <a:endParaRPr lang="en-US" altLang="zh-CN" dirty="0" smtClean="0"/>
          </a:p>
          <a:p>
            <a:pPr marL="452755" lvl="1" indent="5080">
              <a:lnSpc>
                <a:spcPct val="150000"/>
              </a:lnSpc>
              <a:buNone/>
            </a:pPr>
            <a:endParaRPr lang="en-US" altLang="zh-CN" b="1" dirty="0" smtClean="0">
              <a:solidFill>
                <a:srgbClr val="0000FF"/>
              </a:solidFill>
            </a:endParaRPr>
          </a:p>
          <a:p>
            <a:pPr marL="457200" lvl="1" indent="0">
              <a:lnSpc>
                <a:spcPct val="150000"/>
              </a:lnSpc>
              <a:buNone/>
            </a:pPr>
            <a:r>
              <a:rPr lang="en-US" altLang="zh-CN" sz="2000" dirty="0" smtClean="0">
                <a:solidFill>
                  <a:prstClr val="black"/>
                </a:solidFill>
              </a:rPr>
              <a:t>					</a:t>
            </a:r>
            <a:r>
              <a:rPr lang="zh-CN" altLang="en-US" sz="2000" dirty="0" smtClean="0">
                <a:solidFill>
                  <a:prstClr val="black"/>
                </a:solidFill>
              </a:rPr>
              <a:t>小说（文字）</a:t>
            </a:r>
            <a:endParaRPr lang="en-US" altLang="zh-CN" sz="2000" dirty="0" smtClean="0">
              <a:solidFill>
                <a:prstClr val="black"/>
              </a:solidFill>
            </a:endParaRPr>
          </a:p>
          <a:p>
            <a:pPr marL="457200" lvl="1" indent="0">
              <a:lnSpc>
                <a:spcPct val="150000"/>
              </a:lnSpc>
              <a:buNone/>
            </a:pPr>
            <a:r>
              <a:rPr lang="zh-CN" altLang="en-US" sz="2000" dirty="0" smtClean="0">
                <a:solidFill>
                  <a:srgbClr val="0000FF"/>
                </a:solidFill>
              </a:rPr>
              <a:t>故事</a:t>
            </a:r>
            <a:r>
              <a:rPr lang="en-US" altLang="zh-CN" sz="2000" dirty="0" smtClean="0">
                <a:solidFill>
                  <a:srgbClr val="0000FF"/>
                </a:solidFill>
              </a:rPr>
              <a:t>				</a:t>
            </a:r>
            <a:r>
              <a:rPr lang="zh-CN" altLang="en-US" sz="2000" dirty="0" smtClean="0">
                <a:solidFill>
                  <a:prstClr val="black"/>
                </a:solidFill>
              </a:rPr>
              <a:t>广播（语音）</a:t>
            </a:r>
            <a:endParaRPr lang="en-US" altLang="zh-CN" sz="2000" dirty="0" smtClean="0">
              <a:solidFill>
                <a:prstClr val="black"/>
              </a:solidFill>
            </a:endParaRPr>
          </a:p>
          <a:p>
            <a:pPr marL="457200" lvl="1" indent="0">
              <a:lnSpc>
                <a:spcPct val="150000"/>
              </a:lnSpc>
              <a:buNone/>
            </a:pPr>
            <a:r>
              <a:rPr lang="en-US" altLang="zh-CN" sz="2000" dirty="0" smtClean="0">
                <a:solidFill>
                  <a:srgbClr val="0000FF"/>
                </a:solidFill>
              </a:rPr>
              <a:t>					</a:t>
            </a:r>
            <a:r>
              <a:rPr lang="zh-CN" altLang="en-US" sz="2000" dirty="0" smtClean="0">
                <a:solidFill>
                  <a:prstClr val="black"/>
                </a:solidFill>
              </a:rPr>
              <a:t>电影（视频</a:t>
            </a:r>
            <a:r>
              <a:rPr lang="en-US" altLang="zh-CN" sz="2000" dirty="0" smtClean="0">
                <a:solidFill>
                  <a:prstClr val="black"/>
                </a:solidFill>
              </a:rPr>
              <a:t>+</a:t>
            </a:r>
            <a:r>
              <a:rPr lang="zh-CN" altLang="en-US" sz="2000" dirty="0" smtClean="0">
                <a:solidFill>
                  <a:prstClr val="black"/>
                </a:solidFill>
              </a:rPr>
              <a:t>语音）</a:t>
            </a:r>
            <a:endParaRPr lang="zh-CN" altLang="en-US" dirty="0"/>
          </a:p>
        </p:txBody>
      </p:sp>
      <p:sp>
        <p:nvSpPr>
          <p:cNvPr id="11" name="右箭头 10"/>
          <p:cNvSpPr/>
          <p:nvPr/>
        </p:nvSpPr>
        <p:spPr>
          <a:xfrm>
            <a:off x="1928794" y="4207978"/>
            <a:ext cx="2816250"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故事的表示</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up)">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五、问题思考</a:t>
            </a:r>
            <a:endParaRPr lang="en-US" altLang="zh-CN" b="1" dirty="0" smtClean="0">
              <a:solidFill>
                <a:schemeClr val="tx2"/>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1</a:t>
            </a:r>
            <a:r>
              <a:rPr lang="zh-CN" altLang="en-US" dirty="0" smtClean="0">
                <a:solidFill>
                  <a:srgbClr val="0000FF"/>
                </a:solidFill>
              </a:rPr>
              <a:t>）算法、程序的区别？</a:t>
            </a:r>
            <a:endParaRPr lang="en-US" altLang="zh-CN" dirty="0" smtClean="0">
              <a:solidFill>
                <a:srgbClr val="0000FF"/>
              </a:solidFill>
            </a:endParaRPr>
          </a:p>
          <a:p>
            <a:pPr marL="452755" lvl="1" indent="-452755">
              <a:lnSpc>
                <a:spcPct val="130000"/>
              </a:lnSpc>
              <a:spcBef>
                <a:spcPts val="1200"/>
              </a:spcBef>
              <a:buNone/>
            </a:pPr>
            <a:endParaRPr lang="en-US" altLang="zh-CN" dirty="0" smtClean="0">
              <a:solidFill>
                <a:srgbClr val="0000FF"/>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2</a:t>
            </a:r>
            <a:r>
              <a:rPr lang="zh-CN" altLang="en-US" dirty="0" smtClean="0">
                <a:solidFill>
                  <a:srgbClr val="0000FF"/>
                </a:solidFill>
              </a:rPr>
              <a:t>）从什么意义上说，下列指令序列不能构成算法？</a:t>
            </a:r>
            <a:endParaRPr lang="en-US" altLang="zh-CN" dirty="0" smtClean="0">
              <a:solidFill>
                <a:srgbClr val="0000FF"/>
              </a:solidFill>
            </a:endParaRPr>
          </a:p>
          <a:p>
            <a:pPr lvl="1">
              <a:lnSpc>
                <a:spcPct val="130000"/>
              </a:lnSpc>
              <a:spcBef>
                <a:spcPts val="1200"/>
              </a:spcBef>
            </a:pPr>
            <a:r>
              <a:rPr lang="zh-CN" altLang="en-US" dirty="0" smtClean="0">
                <a:solidFill>
                  <a:srgbClr val="0000FF"/>
                </a:solidFill>
              </a:rPr>
              <a:t>第</a:t>
            </a:r>
            <a:r>
              <a:rPr lang="en-US" altLang="zh-CN" dirty="0" smtClean="0">
                <a:solidFill>
                  <a:srgbClr val="0000FF"/>
                </a:solidFill>
              </a:rPr>
              <a:t>1</a:t>
            </a:r>
            <a:r>
              <a:rPr lang="zh-CN" altLang="en-US" dirty="0" smtClean="0">
                <a:solidFill>
                  <a:srgbClr val="0000FF"/>
                </a:solidFill>
              </a:rPr>
              <a:t>步：从你的口袋里取出一枚硬币放到桌上；</a:t>
            </a:r>
            <a:endParaRPr lang="zh-CN" altLang="en-US" dirty="0" smtClean="0">
              <a:solidFill>
                <a:srgbClr val="0000FF"/>
              </a:solidFill>
            </a:endParaRPr>
          </a:p>
          <a:p>
            <a:pPr lvl="1">
              <a:lnSpc>
                <a:spcPct val="130000"/>
              </a:lnSpc>
              <a:spcBef>
                <a:spcPts val="1200"/>
              </a:spcBef>
            </a:pPr>
            <a:r>
              <a:rPr lang="zh-CN" altLang="en-US" dirty="0" smtClean="0">
                <a:solidFill>
                  <a:srgbClr val="0000FF"/>
                </a:solidFill>
              </a:rPr>
              <a:t>第</a:t>
            </a:r>
            <a:r>
              <a:rPr lang="en-US" altLang="zh-CN" dirty="0" smtClean="0">
                <a:solidFill>
                  <a:srgbClr val="0000FF"/>
                </a:solidFill>
              </a:rPr>
              <a:t>2</a:t>
            </a:r>
            <a:r>
              <a:rPr lang="zh-CN" altLang="en-US" dirty="0" smtClean="0">
                <a:solidFill>
                  <a:srgbClr val="0000FF"/>
                </a:solidFill>
              </a:rPr>
              <a:t>步：返回第</a:t>
            </a:r>
            <a:r>
              <a:rPr lang="en-US" altLang="zh-CN" dirty="0" smtClean="0">
                <a:solidFill>
                  <a:srgbClr val="0000FF"/>
                </a:solidFill>
              </a:rPr>
              <a:t>1</a:t>
            </a:r>
            <a:r>
              <a:rPr lang="zh-CN" altLang="en-US" dirty="0" smtClean="0">
                <a:solidFill>
                  <a:srgbClr val="0000FF"/>
                </a:solidFill>
              </a:rPr>
              <a:t>步。</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lstStyle/>
          <a:p>
            <a:pPr>
              <a:lnSpc>
                <a:spcPct val="150000"/>
              </a:lnSpc>
            </a:pPr>
            <a:r>
              <a:rPr lang="zh-CN" altLang="en-US" b="1" dirty="0" smtClean="0"/>
              <a:t>算法的表示</a:t>
            </a:r>
            <a:endParaRPr lang="zh-CN" altLang="en-US" b="1" dirty="0" smtClean="0"/>
          </a:p>
          <a:p>
            <a:pPr marL="452755" lvl="1" indent="5080">
              <a:lnSpc>
                <a:spcPct val="130000"/>
              </a:lnSpc>
              <a:spcBef>
                <a:spcPts val="1200"/>
              </a:spcBef>
              <a:buNone/>
            </a:pPr>
            <a:r>
              <a:rPr lang="zh-CN" altLang="en-US" dirty="0" smtClean="0"/>
              <a:t>算法是抽象的，描述算法需要一种高效一致、简单易懂的表达方法</a:t>
            </a:r>
            <a:endParaRPr lang="zh-CN" altLang="en-US" dirty="0" smtClean="0"/>
          </a:p>
          <a:p>
            <a:pPr lvl="1">
              <a:lnSpc>
                <a:spcPct val="130000"/>
              </a:lnSpc>
              <a:spcBef>
                <a:spcPts val="1200"/>
              </a:spcBef>
            </a:pPr>
            <a:r>
              <a:rPr lang="zh-CN" altLang="en-US" dirty="0" smtClean="0"/>
              <a:t>自然语言（</a:t>
            </a:r>
            <a:r>
              <a:rPr lang="en-US" altLang="zh-CN" dirty="0" smtClean="0"/>
              <a:t>natural language</a:t>
            </a:r>
            <a:r>
              <a:rPr lang="zh-CN" altLang="en-US" dirty="0" smtClean="0"/>
              <a:t>）</a:t>
            </a:r>
            <a:endParaRPr lang="zh-CN" altLang="en-US" dirty="0" smtClean="0"/>
          </a:p>
          <a:p>
            <a:pPr lvl="1">
              <a:lnSpc>
                <a:spcPct val="130000"/>
              </a:lnSpc>
              <a:spcBef>
                <a:spcPts val="1200"/>
              </a:spcBef>
            </a:pPr>
            <a:r>
              <a:rPr lang="zh-CN" altLang="en-US" dirty="0" smtClean="0"/>
              <a:t>原语（</a:t>
            </a:r>
            <a:r>
              <a:rPr lang="en-US" altLang="zh-CN" dirty="0" smtClean="0"/>
              <a:t>primitive</a:t>
            </a:r>
            <a:r>
              <a:rPr lang="zh-CN" altLang="en-US" dirty="0" smtClean="0"/>
              <a:t>）</a:t>
            </a:r>
            <a:endParaRPr lang="zh-CN" altLang="en-US" dirty="0" smtClean="0"/>
          </a:p>
          <a:p>
            <a:pPr lvl="1">
              <a:lnSpc>
                <a:spcPct val="130000"/>
              </a:lnSpc>
              <a:spcBef>
                <a:spcPts val="1200"/>
              </a:spcBef>
            </a:pPr>
            <a:r>
              <a:rPr lang="zh-CN" altLang="en-US" dirty="0" smtClean="0"/>
              <a:t>伪代码（</a:t>
            </a:r>
            <a:r>
              <a:rPr lang="en-US" altLang="zh-CN" dirty="0" err="1" smtClean="0"/>
              <a:t>pseudocode</a:t>
            </a:r>
            <a:r>
              <a:rPr lang="zh-CN" altLang="en-US" dirty="0" smtClean="0"/>
              <a:t>）</a:t>
            </a:r>
            <a:endParaRPr lang="zh-CN" altLang="en-US" dirty="0" smtClean="0"/>
          </a:p>
          <a:p>
            <a:pPr lvl="1">
              <a:lnSpc>
                <a:spcPct val="130000"/>
              </a:lnSpc>
              <a:spcBef>
                <a:spcPts val="1200"/>
              </a:spcBef>
            </a:pPr>
            <a:r>
              <a:rPr lang="zh-CN" altLang="en-US" dirty="0" smtClean="0"/>
              <a:t>流程图（</a:t>
            </a:r>
            <a:r>
              <a:rPr lang="en-US" altLang="zh-CN" dirty="0" smtClean="0"/>
              <a:t>flow chart</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checkerboard(across)">
                                      <p:cBhvr>
                                        <p:cTn id="7" dur="500"/>
                                        <p:tgtEl>
                                          <p:spTgt spid="1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checkerboard(across)">
                                      <p:cBhvr>
                                        <p:cTn id="10" dur="500"/>
                                        <p:tgtEl>
                                          <p:spTgt spid="1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checkerboard(across)">
                                      <p:cBhvr>
                                        <p:cTn id="13" dur="500"/>
                                        <p:tgtEl>
                                          <p:spTgt spid="14">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checkerboard(across)">
                                      <p:cBhvr>
                                        <p:cTn id="1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一、原语（</a:t>
            </a:r>
            <a:r>
              <a:rPr lang="en-US" altLang="zh-CN" b="1" dirty="0" smtClean="0">
                <a:solidFill>
                  <a:schemeClr val="tx2"/>
                </a:solidFill>
              </a:rPr>
              <a:t>primitive</a:t>
            </a:r>
            <a:r>
              <a:rPr lang="zh-CN" altLang="en-US" b="1" dirty="0" smtClean="0">
                <a:solidFill>
                  <a:schemeClr val="tx2"/>
                </a:solidFill>
              </a:rPr>
              <a:t>）</a:t>
            </a:r>
            <a:endParaRPr lang="en-US" altLang="zh-CN" b="1" dirty="0" smtClean="0">
              <a:solidFill>
                <a:schemeClr val="tx2"/>
              </a:solidFill>
            </a:endParaRPr>
          </a:p>
          <a:p>
            <a:pPr lvl="1">
              <a:lnSpc>
                <a:spcPct val="130000"/>
              </a:lnSpc>
              <a:spcBef>
                <a:spcPts val="1200"/>
              </a:spcBef>
            </a:pPr>
            <a:r>
              <a:rPr lang="en-US" altLang="zh-CN" dirty="0" smtClean="0"/>
              <a:t>Requires well-defined forms</a:t>
            </a:r>
            <a:endParaRPr lang="en-US" altLang="zh-CN" dirty="0" smtClean="0"/>
          </a:p>
          <a:p>
            <a:pPr lvl="1">
              <a:lnSpc>
                <a:spcPct val="130000"/>
              </a:lnSpc>
              <a:spcBef>
                <a:spcPts val="1200"/>
              </a:spcBef>
            </a:pPr>
            <a:r>
              <a:rPr lang="en-US" altLang="zh-CN" dirty="0" smtClean="0">
                <a:ea typeface="宋体" panose="02010600030101010101" pitchFamily="2" charset="-122"/>
              </a:rPr>
              <a:t>A collection of primitives constitutes a programming language</a:t>
            </a:r>
            <a:endParaRPr lang="en-US" altLang="zh-CN" dirty="0" smtClean="0"/>
          </a:p>
          <a:p>
            <a:pPr lvl="1">
              <a:lnSpc>
                <a:spcPct val="130000"/>
              </a:lnSpc>
              <a:spcBef>
                <a:spcPts val="1200"/>
              </a:spcBef>
              <a:buNone/>
            </a:pPr>
            <a:r>
              <a:rPr lang="zh-CN" altLang="en-US" b="1" dirty="0" smtClean="0">
                <a:solidFill>
                  <a:srgbClr val="0000FF"/>
                </a:solidFill>
              </a:rPr>
              <a:t>优点：</a:t>
            </a:r>
            <a:endParaRPr lang="en-US" altLang="zh-CN" b="1" dirty="0" smtClean="0">
              <a:solidFill>
                <a:srgbClr val="0000FF"/>
              </a:solidFill>
            </a:endParaRPr>
          </a:p>
          <a:p>
            <a:pPr lvl="2" indent="-690880">
              <a:lnSpc>
                <a:spcPct val="130000"/>
              </a:lnSpc>
              <a:spcBef>
                <a:spcPts val="1200"/>
              </a:spcBef>
              <a:buNone/>
            </a:pPr>
            <a:r>
              <a:rPr lang="zh-CN" altLang="en-US" sz="2800" dirty="0" smtClean="0"/>
              <a:t>（</a:t>
            </a:r>
            <a:r>
              <a:rPr lang="en-US" altLang="zh-CN" sz="2800" dirty="0" smtClean="0"/>
              <a:t>1</a:t>
            </a:r>
            <a:r>
              <a:rPr lang="zh-CN" altLang="en-US" sz="2800" dirty="0" smtClean="0"/>
              <a:t>）消除了歧义</a:t>
            </a:r>
            <a:endParaRPr lang="zh-CN" altLang="en-US" sz="2800" dirty="0" smtClean="0"/>
          </a:p>
          <a:p>
            <a:pPr lvl="2" indent="-690880">
              <a:lnSpc>
                <a:spcPct val="130000"/>
              </a:lnSpc>
              <a:spcBef>
                <a:spcPts val="1200"/>
              </a:spcBef>
              <a:buNone/>
            </a:pPr>
            <a:r>
              <a:rPr lang="zh-CN" altLang="en-US" sz="2800" dirty="0" smtClean="0"/>
              <a:t>（</a:t>
            </a:r>
            <a:r>
              <a:rPr lang="en-US" altLang="zh-CN" sz="2800" dirty="0" smtClean="0"/>
              <a:t>2</a:t>
            </a:r>
            <a:r>
              <a:rPr lang="zh-CN" altLang="en-US" sz="2800" dirty="0" smtClean="0"/>
              <a:t>）统一了表达的精细程度</a:t>
            </a:r>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anim calcmode="lin" valueType="num">
                                      <p:cBhvr additive="base">
                                        <p:cTn id="1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8" name="Rectangle 2"/>
          <p:cNvSpPr txBox="1">
            <a:spLocks noChangeArrowheads="1"/>
          </p:cNvSpPr>
          <p:nvPr/>
        </p:nvSpPr>
        <p:spPr>
          <a:xfrm>
            <a:off x="2639288" y="6165304"/>
            <a:ext cx="5647488" cy="5963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5.3  Origami primitives</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9" name="Picture 6" descr="fig_05_03"/>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7502" y="570558"/>
            <a:ext cx="6285026" cy="564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二、伪代码（</a:t>
            </a:r>
            <a:r>
              <a:rPr lang="en-US" altLang="zh-CN" b="1" dirty="0" err="1" smtClean="0">
                <a:solidFill>
                  <a:schemeClr val="tx2"/>
                </a:solidFill>
              </a:rPr>
              <a:t>pseudocode</a:t>
            </a:r>
            <a:r>
              <a:rPr lang="zh-CN" altLang="en-US" b="1" dirty="0" smtClean="0">
                <a:solidFill>
                  <a:schemeClr val="tx2"/>
                </a:solidFill>
              </a:rPr>
              <a:t>）</a:t>
            </a:r>
            <a:endParaRPr lang="en-US" altLang="zh-CN" b="1" dirty="0" smtClean="0">
              <a:solidFill>
                <a:schemeClr val="tx2"/>
              </a:solidFill>
            </a:endParaRPr>
          </a:p>
          <a:p>
            <a:pPr marL="452755" lvl="1" indent="5080">
              <a:lnSpc>
                <a:spcPct val="130000"/>
              </a:lnSpc>
              <a:buNone/>
            </a:pPr>
            <a:r>
              <a:rPr lang="zh-CN" altLang="en-US" dirty="0" smtClean="0"/>
              <a:t>伪代码是在算法研制过程中非正式地表达算法思想的一种直观的符号系统。</a:t>
            </a:r>
            <a:endParaRPr lang="zh-CN" altLang="en-US" dirty="0" smtClean="0"/>
          </a:p>
          <a:p>
            <a:pPr marL="452755" lvl="1" indent="5080">
              <a:lnSpc>
                <a:spcPct val="130000"/>
              </a:lnSpc>
              <a:buNone/>
            </a:pPr>
            <a:endParaRPr lang="zh-CN" altLang="en-US" dirty="0" smtClean="0"/>
          </a:p>
          <a:p>
            <a:pPr lvl="1">
              <a:lnSpc>
                <a:spcPct val="150000"/>
              </a:lnSpc>
            </a:pPr>
            <a:r>
              <a:rPr lang="zh-CN" altLang="en-US" dirty="0">
                <a:latin typeface="华文中宋" panose="02010600040101010101" charset="-122"/>
                <a:ea typeface="华文中宋" panose="02010600040101010101" charset="-122"/>
                <a:sym typeface="+mn-ea"/>
              </a:rPr>
              <a:t>如何定义一</a:t>
            </a:r>
            <a:r>
              <a:rPr lang="zh-CN" altLang="en-US" dirty="0" smtClean="0">
                <a:latin typeface="华文中宋" panose="02010600040101010101" charset="-122"/>
                <a:ea typeface="华文中宋" panose="02010600040101010101" charset="-122"/>
                <a:sym typeface="+mn-ea"/>
              </a:rPr>
              <a:t>种这样的直观符号系统？</a:t>
            </a:r>
            <a:endParaRPr lang="en-US" altLang="zh-CN" dirty="0">
              <a:latin typeface="华文中宋" panose="02010600040101010101" charset="-122"/>
              <a:ea typeface="华文中宋" panose="02010600040101010101" charset="-122"/>
            </a:endParaRPr>
          </a:p>
          <a:p>
            <a:pPr lvl="1">
              <a:lnSpc>
                <a:spcPct val="150000"/>
              </a:lnSpc>
            </a:pPr>
            <a:endParaRPr lang="zh-CN" altLang="en-US" dirty="0" smtClean="0"/>
          </a:p>
          <a:p>
            <a:pPr>
              <a:lnSpc>
                <a:spcPct val="150000"/>
              </a:lnSpc>
            </a:pPr>
            <a:endParaRPr lang="zh-CN" altLang="en-US" dirty="0"/>
          </a:p>
        </p:txBody>
      </p:sp>
      <p:sp>
        <p:nvSpPr>
          <p:cNvPr id="6" name="Rectangle 3"/>
          <p:cNvSpPr txBox="1">
            <a:spLocks noChangeArrowheads="1"/>
          </p:cNvSpPr>
          <p:nvPr/>
        </p:nvSpPr>
        <p:spPr>
          <a:xfrm>
            <a:off x="571472" y="4194814"/>
            <a:ext cx="8229600" cy="1771989"/>
          </a:xfrm>
          <a:prstGeom prst="rect">
            <a:avLst/>
          </a:prstGeom>
        </p:spPr>
        <p:txBody>
          <a:bodyPr vert="horz" lIns="91440" tIns="45720" rIns="91440" bIns="45720" rtlCol="0">
            <a:normAutofit fontScale="92500"/>
          </a:bodyPr>
          <a:lstStyle>
            <a:lvl1pPr marL="457200" indent="-457200" algn="l" defTabSz="914400" rtl="0" eaLnBrk="1" latinLnBrk="0" hangingPunct="1">
              <a:spcBef>
                <a:spcPct val="20000"/>
              </a:spcBef>
              <a:buClr>
                <a:srgbClr val="DC241F"/>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DC241F"/>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130000"/>
              </a:lnSpc>
              <a:buClr>
                <a:srgbClr val="DC241F"/>
              </a:buClr>
              <a:buFont typeface="Arial" panose="020B0604020202020204" pitchFamily="34" charset="0"/>
              <a:buNone/>
            </a:pPr>
            <a:r>
              <a:rPr lang="zh-CN" altLang="en-US" sz="2800" b="1" dirty="0" smtClean="0">
                <a:solidFill>
                  <a:srgbClr val="0000FF"/>
                </a:solidFill>
              </a:rPr>
              <a:t>方法</a:t>
            </a:r>
            <a:r>
              <a:rPr lang="zh-CN" altLang="en-US" sz="2800" dirty="0" smtClean="0"/>
              <a:t>：简化高级程序设计语言中的规定和细节，比如：省略对变量的定义和说明、简化语法的书写形式等。采用该方法通常要求大家对目标程序设计语言较为熟悉。</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fontScale="40000" lnSpcReduction="20000"/>
          </a:bodyPr>
          <a:lstStyle/>
          <a:p>
            <a:pPr>
              <a:lnSpc>
                <a:spcPct val="170000"/>
              </a:lnSpc>
              <a:buNone/>
            </a:pPr>
            <a:r>
              <a:rPr lang="zh-CN" altLang="en-US" sz="6000" b="1" dirty="0" smtClean="0"/>
              <a:t>符号名的书写规则</a:t>
            </a:r>
            <a:endParaRPr lang="zh-CN" altLang="en-US" sz="6000" b="1" dirty="0" smtClean="0"/>
          </a:p>
          <a:p>
            <a:pPr>
              <a:lnSpc>
                <a:spcPct val="150000"/>
              </a:lnSpc>
              <a:spcBef>
                <a:spcPts val="1000"/>
              </a:spcBef>
            </a:pPr>
            <a:r>
              <a:rPr lang="en-US" altLang="zh-CN" sz="4500" dirty="0" smtClean="0"/>
              <a:t>Pascal</a:t>
            </a:r>
            <a:r>
              <a:rPr lang="zh-CN" altLang="en-US" sz="4500" dirty="0" smtClean="0"/>
              <a:t>样式（</a:t>
            </a:r>
            <a:r>
              <a:rPr lang="en-US" altLang="zh-CN" sz="4500" dirty="0" smtClean="0"/>
              <a:t>Pascal casing</a:t>
            </a:r>
            <a:r>
              <a:rPr lang="zh-CN" altLang="en-US" sz="4500" dirty="0" smtClean="0"/>
              <a:t>）：每个</a:t>
            </a:r>
            <a:r>
              <a:rPr lang="zh-CN" altLang="en-US" sz="4500" dirty="0" smtClean="0">
                <a:solidFill>
                  <a:srgbClr val="0000FF"/>
                </a:solidFill>
                <a:sym typeface="Wingdings" panose="05000000000000000000" pitchFamily="2" charset="2"/>
              </a:rPr>
              <a:t>单词首字母大写</a:t>
            </a:r>
            <a:endParaRPr lang="en-US" altLang="zh-CN" sz="4500" dirty="0" smtClean="0">
              <a:solidFill>
                <a:srgbClr val="0000FF"/>
              </a:solidFill>
              <a:sym typeface="Wingdings" panose="05000000000000000000" pitchFamily="2" charset="2"/>
            </a:endParaRPr>
          </a:p>
          <a:p>
            <a:pPr indent="-5080">
              <a:lnSpc>
                <a:spcPct val="150000"/>
              </a:lnSpc>
              <a:spcBef>
                <a:spcPts val="1000"/>
              </a:spcBef>
              <a:buNone/>
            </a:pPr>
            <a:r>
              <a:rPr lang="zh-CN" altLang="en-US" sz="4500" dirty="0" smtClean="0"/>
              <a:t>例：</a:t>
            </a:r>
            <a:r>
              <a:rPr lang="en-US" altLang="zh-CN" sz="4500" dirty="0" err="1" smtClean="0"/>
              <a:t>EstimatedArrivalTime</a:t>
            </a:r>
            <a:endParaRPr lang="en-US" altLang="zh-CN" sz="4500" dirty="0" smtClean="0"/>
          </a:p>
          <a:p>
            <a:pPr>
              <a:lnSpc>
                <a:spcPct val="150000"/>
              </a:lnSpc>
              <a:spcBef>
                <a:spcPts val="1000"/>
              </a:spcBef>
            </a:pPr>
            <a:r>
              <a:rPr lang="en-US" altLang="zh-CN" sz="4500" dirty="0" smtClean="0">
                <a:sym typeface="Wingdings" panose="05000000000000000000" pitchFamily="2" charset="2"/>
              </a:rPr>
              <a:t>Camel</a:t>
            </a:r>
            <a:r>
              <a:rPr lang="zh-CN" altLang="en-US" sz="4500" dirty="0" smtClean="0">
                <a:sym typeface="Wingdings" panose="05000000000000000000" pitchFamily="2" charset="2"/>
              </a:rPr>
              <a:t>样式（</a:t>
            </a:r>
            <a:r>
              <a:rPr lang="en-US" altLang="zh-CN" sz="4500" dirty="0" smtClean="0">
                <a:sym typeface="Wingdings" panose="05000000000000000000" pitchFamily="2" charset="2"/>
              </a:rPr>
              <a:t>Camel casing</a:t>
            </a:r>
            <a:r>
              <a:rPr lang="zh-CN" altLang="en-US" sz="4500" dirty="0" smtClean="0">
                <a:sym typeface="Wingdings" panose="05000000000000000000" pitchFamily="2" charset="2"/>
              </a:rPr>
              <a:t>）：</a:t>
            </a:r>
            <a:r>
              <a:rPr lang="en-US" altLang="zh-CN" sz="4500" dirty="0" smtClean="0">
                <a:sym typeface="Wingdings" panose="05000000000000000000" pitchFamily="2" charset="2"/>
              </a:rPr>
              <a:t>Pascal</a:t>
            </a:r>
            <a:r>
              <a:rPr lang="zh-CN" altLang="en-US" sz="4500" dirty="0" smtClean="0">
                <a:sym typeface="Wingdings" panose="05000000000000000000" pitchFamily="2" charset="2"/>
              </a:rPr>
              <a:t>样式的变形，要求</a:t>
            </a:r>
            <a:r>
              <a:rPr lang="zh-CN" altLang="en-US" sz="4500" dirty="0" smtClean="0">
                <a:solidFill>
                  <a:srgbClr val="0000FF"/>
                </a:solidFill>
                <a:sym typeface="Wingdings" panose="05000000000000000000" pitchFamily="2" charset="2"/>
              </a:rPr>
              <a:t>第一个首字母小写</a:t>
            </a:r>
            <a:r>
              <a:rPr lang="zh-CN" altLang="en-US" sz="4500" dirty="0" smtClean="0">
                <a:sym typeface="Wingdings" panose="05000000000000000000" pitchFamily="2" charset="2"/>
              </a:rPr>
              <a:t>，其它与</a:t>
            </a:r>
            <a:r>
              <a:rPr lang="en-US" altLang="zh-CN" sz="4500" dirty="0" smtClean="0">
                <a:sym typeface="Wingdings" panose="05000000000000000000" pitchFamily="2" charset="2"/>
              </a:rPr>
              <a:t>Pascal </a:t>
            </a:r>
            <a:r>
              <a:rPr lang="zh-CN" altLang="en-US" sz="4500" dirty="0" smtClean="0">
                <a:sym typeface="Wingdings" panose="05000000000000000000" pitchFamily="2" charset="2"/>
              </a:rPr>
              <a:t>样式相同</a:t>
            </a:r>
            <a:endParaRPr lang="en-US" altLang="zh-CN" sz="4500" dirty="0" smtClean="0">
              <a:sym typeface="Wingdings" panose="05000000000000000000" pitchFamily="2" charset="2"/>
            </a:endParaRPr>
          </a:p>
          <a:p>
            <a:pPr indent="-5080">
              <a:lnSpc>
                <a:spcPct val="150000"/>
              </a:lnSpc>
              <a:spcBef>
                <a:spcPts val="1000"/>
              </a:spcBef>
              <a:buNone/>
            </a:pPr>
            <a:r>
              <a:rPr lang="zh-CN" altLang="en-US" sz="4500" dirty="0" smtClean="0"/>
              <a:t>例：</a:t>
            </a:r>
            <a:r>
              <a:rPr lang="en-US" altLang="zh-CN" sz="4500" dirty="0" err="1" smtClean="0"/>
              <a:t>estimatedArrivalTime</a:t>
            </a:r>
            <a:endParaRPr lang="en-US" altLang="zh-CN" sz="4500" dirty="0" smtClean="0">
              <a:sym typeface="Wingdings" panose="05000000000000000000" pitchFamily="2" charset="2"/>
            </a:endParaRPr>
          </a:p>
          <a:p>
            <a:pPr>
              <a:lnSpc>
                <a:spcPct val="150000"/>
              </a:lnSpc>
              <a:spcBef>
                <a:spcPts val="1000"/>
              </a:spcBef>
            </a:pPr>
            <a:r>
              <a:rPr lang="zh-CN" altLang="en-US" sz="4500" dirty="0" smtClean="0">
                <a:sym typeface="Wingdings" panose="05000000000000000000" pitchFamily="2" charset="2"/>
              </a:rPr>
              <a:t>匈牙利命名法（</a:t>
            </a:r>
            <a:r>
              <a:rPr lang="en-US" altLang="zh-CN" sz="4500" dirty="0" smtClean="0">
                <a:sym typeface="Wingdings" panose="05000000000000000000" pitchFamily="2" charset="2"/>
              </a:rPr>
              <a:t>Hungarian notation</a:t>
            </a:r>
            <a:r>
              <a:rPr lang="zh-CN" altLang="en-US" sz="4500" dirty="0" smtClean="0">
                <a:sym typeface="Wingdings" panose="05000000000000000000" pitchFamily="2" charset="2"/>
              </a:rPr>
              <a:t>）：变量名</a:t>
            </a:r>
            <a:r>
              <a:rPr lang="en-US" altLang="zh-CN" sz="4500" dirty="0" smtClean="0">
                <a:sym typeface="Wingdings" panose="05000000000000000000" pitchFamily="2" charset="2"/>
              </a:rPr>
              <a:t>=[</a:t>
            </a:r>
            <a:r>
              <a:rPr lang="zh-CN" altLang="en-US" sz="4500" dirty="0" smtClean="0">
                <a:sym typeface="Wingdings" panose="05000000000000000000" pitchFamily="2" charset="2"/>
              </a:rPr>
              <a:t>属性</a:t>
            </a:r>
            <a:r>
              <a:rPr lang="en-US" altLang="zh-CN" sz="4500" dirty="0" smtClean="0">
                <a:sym typeface="Wingdings" panose="05000000000000000000" pitchFamily="2" charset="2"/>
              </a:rPr>
              <a:t>+]</a:t>
            </a:r>
            <a:r>
              <a:rPr lang="zh-CN" altLang="en-US" sz="4500" dirty="0" smtClean="0">
                <a:sym typeface="Wingdings" panose="05000000000000000000" pitchFamily="2" charset="2"/>
              </a:rPr>
              <a:t>类型</a:t>
            </a:r>
            <a:r>
              <a:rPr lang="en-US" altLang="zh-CN" sz="4500" dirty="0" smtClean="0">
                <a:sym typeface="Wingdings" panose="05000000000000000000" pitchFamily="2" charset="2"/>
              </a:rPr>
              <a:t>+</a:t>
            </a:r>
            <a:r>
              <a:rPr lang="zh-CN" altLang="en-US" sz="4500" dirty="0" smtClean="0">
                <a:sym typeface="Wingdings" panose="05000000000000000000" pitchFamily="2" charset="2"/>
              </a:rPr>
              <a:t>对象，</a:t>
            </a:r>
            <a:r>
              <a:rPr lang="zh-CN" altLang="en-US" sz="4500" b="1" dirty="0" smtClean="0">
                <a:solidFill>
                  <a:srgbClr val="FF0000"/>
                </a:solidFill>
                <a:sym typeface="Wingdings" panose="05000000000000000000" pitchFamily="2" charset="2"/>
              </a:rPr>
              <a:t>对象名采用</a:t>
            </a:r>
            <a:r>
              <a:rPr lang="en-US" altLang="zh-CN" sz="4500" b="1" dirty="0" smtClean="0">
                <a:solidFill>
                  <a:srgbClr val="FF0000"/>
                </a:solidFill>
                <a:sym typeface="Wingdings" panose="05000000000000000000" pitchFamily="2" charset="2"/>
              </a:rPr>
              <a:t>Pascal</a:t>
            </a:r>
            <a:r>
              <a:rPr lang="zh-CN" altLang="en-US" sz="4500" b="1" dirty="0" smtClean="0">
                <a:solidFill>
                  <a:srgbClr val="FF0000"/>
                </a:solidFill>
                <a:sym typeface="Wingdings" panose="05000000000000000000" pitchFamily="2" charset="2"/>
              </a:rPr>
              <a:t>样式命名</a:t>
            </a:r>
            <a:r>
              <a:rPr lang="zh-CN" altLang="en-US" sz="4500" dirty="0" smtClean="0">
                <a:sym typeface="Wingdings" panose="05000000000000000000" pitchFamily="2" charset="2"/>
              </a:rPr>
              <a:t>，属性命名：类成员前一般应加</a:t>
            </a:r>
            <a:r>
              <a:rPr lang="en-US" altLang="zh-CN" sz="4500" dirty="0" smtClean="0">
                <a:sym typeface="Wingdings" panose="05000000000000000000" pitchFamily="2" charset="2"/>
              </a:rPr>
              <a:t>m_</a:t>
            </a:r>
            <a:r>
              <a:rPr lang="zh-CN" altLang="en-US" sz="4500" dirty="0" smtClean="0">
                <a:sym typeface="Wingdings" panose="05000000000000000000" pitchFamily="2" charset="2"/>
              </a:rPr>
              <a:t>，全局变量前加</a:t>
            </a:r>
            <a:r>
              <a:rPr lang="en-US" altLang="zh-CN" sz="4500" dirty="0" smtClean="0">
                <a:sym typeface="Wingdings" panose="05000000000000000000" pitchFamily="2" charset="2"/>
              </a:rPr>
              <a:t>g_</a:t>
            </a:r>
            <a:r>
              <a:rPr lang="zh-CN" altLang="en-US" sz="4500" dirty="0" smtClean="0">
                <a:sym typeface="Wingdings" panose="05000000000000000000" pitchFamily="2" charset="2"/>
              </a:rPr>
              <a:t>，局部变量前加</a:t>
            </a:r>
            <a:r>
              <a:rPr lang="en-US" altLang="zh-CN" sz="4500" dirty="0" smtClean="0">
                <a:sym typeface="Wingdings" panose="05000000000000000000" pitchFamily="2" charset="2"/>
              </a:rPr>
              <a:t>l_</a:t>
            </a:r>
            <a:endParaRPr lang="en-US" altLang="zh-CN" sz="4500" dirty="0" smtClean="0">
              <a:sym typeface="Wingdings" panose="05000000000000000000" pitchFamily="2" charset="2"/>
            </a:endParaRPr>
          </a:p>
          <a:p>
            <a:pPr indent="-5080">
              <a:lnSpc>
                <a:spcPct val="150000"/>
              </a:lnSpc>
              <a:spcBef>
                <a:spcPts val="1000"/>
              </a:spcBef>
              <a:buNone/>
            </a:pPr>
            <a:r>
              <a:rPr lang="zh-CN" altLang="en-US" sz="4500" dirty="0" smtClean="0"/>
              <a:t>例：</a:t>
            </a:r>
            <a:r>
              <a:rPr lang="en-US" altLang="zh-CN" sz="4500" dirty="0" err="1" smtClean="0"/>
              <a:t>m_nTotalNum</a:t>
            </a:r>
            <a:r>
              <a:rPr lang="en-US" altLang="zh-CN" sz="4500" dirty="0" smtClean="0"/>
              <a:t>,  </a:t>
            </a:r>
            <a:r>
              <a:rPr lang="en-US" altLang="zh-CN" sz="4500" dirty="0" err="1" smtClean="0"/>
              <a:t>m_strPath</a:t>
            </a:r>
            <a:r>
              <a:rPr lang="en-US" altLang="zh-CN" sz="4500" dirty="0" smtClean="0"/>
              <a:t>,  </a:t>
            </a:r>
            <a:r>
              <a:rPr lang="en-US" altLang="zh-CN" sz="4500" dirty="0" err="1" smtClean="0"/>
              <a:t>g_dwCardNo</a:t>
            </a:r>
            <a:r>
              <a:rPr lang="en-US" altLang="zh-CN" sz="4500" dirty="0" smtClean="0"/>
              <a:t>,  </a:t>
            </a:r>
            <a:r>
              <a:rPr lang="en-US" altLang="zh-CN" sz="4500" dirty="0" err="1" smtClean="0"/>
              <a:t>uMsgID</a:t>
            </a:r>
            <a:r>
              <a:rPr lang="en-US" altLang="zh-CN" sz="4500" dirty="0" smtClean="0"/>
              <a:t>,  </a:t>
            </a:r>
            <a:r>
              <a:rPr lang="en-US" altLang="zh-CN" sz="4500" dirty="0" err="1" smtClean="0"/>
              <a:t>pProgress</a:t>
            </a:r>
            <a:endParaRPr lang="en-US" altLang="zh-CN" sz="4500" dirty="0" smtClean="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circle(in)">
                                      <p:cBhvr>
                                        <p:cTn id="17" dur="2000"/>
                                        <p:tgtEl>
                                          <p:spTgt spid="14">
                                            <p:txEl>
                                              <p:pRg st="5" end="5"/>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4">
                                            <p:txEl>
                                              <p:pRg st="6" end="6"/>
                                            </p:txEl>
                                          </p:spTgt>
                                        </p:tgtEl>
                                        <p:attrNameLst>
                                          <p:attrName>style.visibility</p:attrName>
                                        </p:attrNameLst>
                                      </p:cBhvr>
                                      <p:to>
                                        <p:strVal val="visible"/>
                                      </p:to>
                                    </p:set>
                                    <p:animEffect transition="in" filter="circle(in)">
                                      <p:cBhvr>
                                        <p:cTn id="20" dur="2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pic>
        <p:nvPicPr>
          <p:cNvPr id="6" name="Picture 4" descr="fig_05_04"/>
          <p:cNvPicPr preferRelativeResize="0">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940435" y="1715770"/>
            <a:ext cx="7087870" cy="2700655"/>
          </a:xfrm>
          <a:noFill/>
        </p:spPr>
      </p:pic>
      <p:sp>
        <p:nvSpPr>
          <p:cNvPr id="8" name="Rectangle 2"/>
          <p:cNvSpPr txBox="1">
            <a:spLocks noChangeArrowheads="1"/>
          </p:cNvSpPr>
          <p:nvPr/>
        </p:nvSpPr>
        <p:spPr>
          <a:xfrm>
            <a:off x="424710" y="4572008"/>
            <a:ext cx="8219256" cy="5963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5.4  The procedure Greetings in </a:t>
            </a:r>
            <a:r>
              <a:rPr kumimoji="0" lang="en-US" altLang="zh-CN" b="1" i="0" u="none" strike="noStrike" kern="1200" cap="none" spc="0" normalizeH="0" baseline="0" noProof="0" dirty="0" err="1" smtClean="0">
                <a:ln>
                  <a:noFill/>
                </a:ln>
                <a:solidFill>
                  <a:srgbClr val="DC241F"/>
                </a:solidFill>
                <a:effectLst/>
                <a:uLnTx/>
                <a:uFillTx/>
                <a:latin typeface="微软雅黑" panose="020B0503020204020204" pitchFamily="34" charset="-122"/>
                <a:ea typeface="宋体" panose="02010600030101010101" pitchFamily="2" charset="-122"/>
                <a:cs typeface="+mj-cs"/>
              </a:rPr>
              <a:t>pseudocode</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三、流程图（</a:t>
            </a:r>
            <a:r>
              <a:rPr lang="en-US" altLang="zh-CN" b="1" dirty="0" smtClean="0">
                <a:solidFill>
                  <a:schemeClr val="tx2"/>
                </a:solidFill>
              </a:rPr>
              <a:t>flow chart</a:t>
            </a:r>
            <a:r>
              <a:rPr lang="zh-CN" altLang="en-US" b="1" dirty="0" smtClean="0">
                <a:solidFill>
                  <a:schemeClr val="tx2"/>
                </a:solidFill>
              </a:rPr>
              <a:t>）</a:t>
            </a:r>
            <a:endParaRPr lang="en-US" altLang="zh-CN" b="1" dirty="0" smtClean="0">
              <a:solidFill>
                <a:schemeClr val="tx2"/>
              </a:solidFill>
            </a:endParaRPr>
          </a:p>
          <a:p>
            <a:pPr>
              <a:lnSpc>
                <a:spcPct val="140000"/>
              </a:lnSpc>
            </a:pPr>
            <a:endParaRPr lang="en-US" altLang="zh-CN" dirty="0" smtClean="0">
              <a:solidFill>
                <a:srgbClr val="0000FF"/>
              </a:solidFill>
            </a:endParaRPr>
          </a:p>
          <a:p>
            <a:pPr>
              <a:lnSpc>
                <a:spcPct val="140000"/>
              </a:lnSpc>
            </a:pPr>
            <a:r>
              <a:rPr lang="zh-CN" altLang="en-US" dirty="0" smtClean="0">
                <a:solidFill>
                  <a:srgbClr val="0000FF"/>
                </a:solidFill>
              </a:rPr>
              <a:t>三种基本的流程图结点</a:t>
            </a:r>
            <a:endParaRPr lang="en-US" altLang="zh-CN" dirty="0" smtClean="0">
              <a:solidFill>
                <a:srgbClr val="0000FF"/>
              </a:solidFill>
            </a:endParaRPr>
          </a:p>
          <a:p>
            <a:pPr lvl="1">
              <a:lnSpc>
                <a:spcPct val="140000"/>
              </a:lnSpc>
            </a:pPr>
            <a:r>
              <a:rPr lang="zh-CN" altLang="en-US" sz="2300" dirty="0" smtClean="0"/>
              <a:t>顺序结点</a:t>
            </a:r>
            <a:endParaRPr lang="zh-CN" altLang="en-US" sz="2300" dirty="0" smtClean="0"/>
          </a:p>
          <a:p>
            <a:pPr lvl="1">
              <a:lnSpc>
                <a:spcPct val="140000"/>
              </a:lnSpc>
            </a:pPr>
            <a:r>
              <a:rPr lang="zh-CN" altLang="en-US" sz="2300" dirty="0" smtClean="0"/>
              <a:t>分支结点</a:t>
            </a:r>
            <a:endParaRPr lang="zh-CN" altLang="en-US" sz="2300" dirty="0" smtClean="0"/>
          </a:p>
          <a:p>
            <a:pPr lvl="1">
              <a:lnSpc>
                <a:spcPct val="140000"/>
              </a:lnSpc>
            </a:pPr>
            <a:r>
              <a:rPr lang="zh-CN" altLang="en-US" sz="2300" dirty="0" smtClean="0"/>
              <a:t>汇聚结点</a:t>
            </a:r>
            <a:endParaRPr lang="en-US" altLang="zh-CN" sz="2300" dirty="0" smtClean="0"/>
          </a:p>
          <a:p>
            <a:pPr lvl="1">
              <a:lnSpc>
                <a:spcPct val="140000"/>
              </a:lnSpc>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三、流程图（</a:t>
            </a:r>
            <a:r>
              <a:rPr lang="en-US" altLang="zh-CN" b="1" dirty="0" smtClean="0">
                <a:solidFill>
                  <a:schemeClr val="tx2"/>
                </a:solidFill>
              </a:rPr>
              <a:t>flow chart</a:t>
            </a:r>
            <a:r>
              <a:rPr lang="zh-CN" altLang="en-US" b="1" dirty="0" smtClean="0">
                <a:solidFill>
                  <a:schemeClr val="tx2"/>
                </a:solidFill>
              </a:rPr>
              <a:t>）</a:t>
            </a:r>
            <a:endParaRPr lang="en-US" altLang="zh-CN" b="1" dirty="0" smtClean="0">
              <a:solidFill>
                <a:schemeClr val="tx2"/>
              </a:solidFill>
            </a:endParaRPr>
          </a:p>
          <a:p>
            <a:pPr>
              <a:lnSpc>
                <a:spcPct val="100000"/>
              </a:lnSpc>
              <a:buNone/>
            </a:pPr>
            <a:endParaRPr lang="en-US" altLang="zh-CN" b="1" dirty="0" smtClean="0">
              <a:solidFill>
                <a:srgbClr val="0000FF"/>
              </a:solidFill>
            </a:endParaRPr>
          </a:p>
          <a:p>
            <a:pPr>
              <a:lnSpc>
                <a:spcPct val="140000"/>
              </a:lnSpc>
            </a:pPr>
            <a:r>
              <a:rPr lang="zh-CN" altLang="en-US" dirty="0" smtClean="0">
                <a:solidFill>
                  <a:srgbClr val="0000FF"/>
                </a:solidFill>
              </a:rPr>
              <a:t>常见的流程图符号</a:t>
            </a:r>
            <a:endParaRPr lang="zh-CN" altLang="en-US" dirty="0" smtClean="0"/>
          </a:p>
          <a:p>
            <a:pPr>
              <a:lnSpc>
                <a:spcPct val="150000"/>
              </a:lnSpc>
            </a:pPr>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650" y="3399790"/>
            <a:ext cx="8902700" cy="272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546638"/>
            <a:ext cx="7072330" cy="596346"/>
          </a:xfrm>
        </p:spPr>
        <p:txBody>
          <a:bodyPr>
            <a:normAutofit/>
          </a:bodyPr>
          <a:lstStyle/>
          <a:p>
            <a:r>
              <a:rPr lang="en-US" altLang="zh-CN" dirty="0" smtClean="0"/>
              <a:t>“Algorithm</a:t>
            </a:r>
            <a:r>
              <a:rPr lang="zh-CN" altLang="en-US" dirty="0" smtClean="0"/>
              <a:t>”词语溯源</a:t>
            </a:r>
            <a:r>
              <a:rPr lang="zh-CN" altLang="en-US" sz="2000" dirty="0" smtClean="0"/>
              <a:t>（来源：互联网）</a:t>
            </a:r>
            <a:endParaRPr lang="zh-CN" altLang="en-US" sz="2000" dirty="0" smtClean="0"/>
          </a:p>
        </p:txBody>
      </p:sp>
      <p:sp>
        <p:nvSpPr>
          <p:cNvPr id="3" name="内容占位符 2"/>
          <p:cNvSpPr>
            <a:spLocks noGrp="1"/>
          </p:cNvSpPr>
          <p:nvPr>
            <p:ph idx="1"/>
          </p:nvPr>
        </p:nvSpPr>
        <p:spPr>
          <a:xfrm>
            <a:off x="214282" y="1285860"/>
            <a:ext cx="8786874" cy="4840303"/>
          </a:xfrm>
        </p:spPr>
        <p:txBody>
          <a:bodyPr>
            <a:normAutofit/>
          </a:bodyPr>
          <a:lstStyle/>
          <a:p>
            <a:pPr>
              <a:lnSpc>
                <a:spcPct val="130000"/>
              </a:lnSpc>
            </a:pPr>
            <a:r>
              <a:rPr lang="zh-CN" altLang="en-US" b="1" dirty="0" smtClean="0"/>
              <a:t>故事是这样发生的</a:t>
            </a:r>
            <a:r>
              <a:rPr lang="en-US" altLang="zh-CN" b="1" dirty="0" smtClean="0"/>
              <a:t>…</a:t>
            </a:r>
            <a:endParaRPr lang="en-US" altLang="zh-CN" b="1" dirty="0" smtClean="0"/>
          </a:p>
          <a:p>
            <a:pPr lvl="1" algn="just">
              <a:lnSpc>
                <a:spcPct val="130000"/>
              </a:lnSpc>
              <a:spcBef>
                <a:spcPts val="1200"/>
              </a:spcBef>
            </a:pPr>
            <a:r>
              <a:rPr lang="en-US" altLang="zh-CN" dirty="0" smtClean="0">
                <a:solidFill>
                  <a:schemeClr val="tx2"/>
                </a:solidFill>
              </a:rPr>
              <a:t>1957</a:t>
            </a:r>
            <a:r>
              <a:rPr lang="zh-CN" altLang="en-US" dirty="0" smtClean="0">
                <a:solidFill>
                  <a:schemeClr val="tx2"/>
                </a:solidFill>
              </a:rPr>
              <a:t>年之前的</a:t>
            </a:r>
            <a:r>
              <a:rPr lang="en-US" altLang="zh-CN" dirty="0" smtClean="0">
                <a:solidFill>
                  <a:schemeClr val="tx2"/>
                </a:solidFill>
              </a:rPr>
              <a:t>Webster’s New World Dictionary</a:t>
            </a:r>
            <a:r>
              <a:rPr lang="zh-CN" altLang="en-US" dirty="0" smtClean="0">
                <a:solidFill>
                  <a:schemeClr val="tx2"/>
                </a:solidFill>
              </a:rPr>
              <a:t>（</a:t>
            </a:r>
            <a:r>
              <a:rPr lang="en-US" altLang="zh-CN" dirty="0" smtClean="0">
                <a:solidFill>
                  <a:schemeClr val="tx2"/>
                </a:solidFill>
              </a:rPr>
              <a:t>《</a:t>
            </a:r>
            <a:r>
              <a:rPr lang="zh-CN" altLang="en-US" dirty="0" smtClean="0">
                <a:solidFill>
                  <a:schemeClr val="tx2"/>
                </a:solidFill>
              </a:rPr>
              <a:t>韦氏新世界词典</a:t>
            </a:r>
            <a:r>
              <a:rPr lang="en-US" altLang="zh-CN" dirty="0" smtClean="0">
                <a:solidFill>
                  <a:schemeClr val="tx2"/>
                </a:solidFill>
              </a:rPr>
              <a:t>》</a:t>
            </a:r>
            <a:r>
              <a:rPr lang="zh-CN" altLang="en-US" dirty="0" smtClean="0">
                <a:solidFill>
                  <a:schemeClr val="tx2"/>
                </a:solidFill>
              </a:rPr>
              <a:t>）中还没有“</a:t>
            </a:r>
            <a:r>
              <a:rPr lang="en-US" altLang="zh-CN" b="1" u="sng" dirty="0" smtClean="0">
                <a:solidFill>
                  <a:srgbClr val="FF0000"/>
                </a:solidFill>
              </a:rPr>
              <a:t>Algorithm</a:t>
            </a:r>
            <a:r>
              <a:rPr lang="en-US" altLang="zh-CN" dirty="0" smtClean="0">
                <a:solidFill>
                  <a:schemeClr val="tx2"/>
                </a:solidFill>
              </a:rPr>
              <a:t>”</a:t>
            </a:r>
            <a:r>
              <a:rPr lang="zh-CN" altLang="en-US" dirty="0" smtClean="0">
                <a:solidFill>
                  <a:schemeClr val="tx2"/>
                </a:solidFill>
              </a:rPr>
              <a:t>一词，只能找到带有古代涵义的较老形式“</a:t>
            </a:r>
            <a:r>
              <a:rPr lang="en-US" altLang="zh-CN" b="1" u="sng" dirty="0" smtClean="0">
                <a:solidFill>
                  <a:srgbClr val="FF0000"/>
                </a:solidFill>
              </a:rPr>
              <a:t>Algorism</a:t>
            </a:r>
            <a:r>
              <a:rPr lang="en-US" altLang="zh-CN" dirty="0" smtClean="0">
                <a:solidFill>
                  <a:schemeClr val="tx2"/>
                </a:solidFill>
              </a:rPr>
              <a:t>”</a:t>
            </a:r>
            <a:r>
              <a:rPr lang="zh-CN" altLang="en-US" dirty="0" smtClean="0">
                <a:solidFill>
                  <a:schemeClr val="tx2"/>
                </a:solidFill>
              </a:rPr>
              <a:t>（算术），指用阿拉伯数字进行算术运算的过程。</a:t>
            </a:r>
            <a:endParaRPr lang="en-US" altLang="zh-CN" dirty="0" smtClean="0">
              <a:solidFill>
                <a:schemeClr val="tx2"/>
              </a:solidFill>
            </a:endParaRPr>
          </a:p>
          <a:p>
            <a:pPr lvl="1" algn="just">
              <a:lnSpc>
                <a:spcPct val="130000"/>
              </a:lnSpc>
              <a:spcBef>
                <a:spcPts val="1200"/>
              </a:spcBef>
            </a:pPr>
            <a:r>
              <a:rPr lang="zh-CN" altLang="en-US" dirty="0" smtClean="0">
                <a:solidFill>
                  <a:schemeClr val="tx2"/>
                </a:solidFill>
              </a:rPr>
              <a:t>关于“</a:t>
            </a:r>
            <a:r>
              <a:rPr lang="en-US" altLang="zh-CN" b="1" u="sng" dirty="0" smtClean="0">
                <a:solidFill>
                  <a:srgbClr val="FF0000"/>
                </a:solidFill>
              </a:rPr>
              <a:t>Algorism</a:t>
            </a:r>
            <a:r>
              <a:rPr lang="en-US" altLang="zh-CN" dirty="0" smtClean="0">
                <a:solidFill>
                  <a:schemeClr val="tx2"/>
                </a:solidFill>
              </a:rPr>
              <a:t>”</a:t>
            </a:r>
            <a:r>
              <a:rPr lang="zh-CN" altLang="en-US" dirty="0" smtClean="0">
                <a:solidFill>
                  <a:schemeClr val="tx2"/>
                </a:solidFill>
              </a:rPr>
              <a:t>一词的起源，数学史学家考证它来源于著名的</a:t>
            </a:r>
            <a:r>
              <a:rPr lang="en-US" altLang="zh-CN" dirty="0" smtClean="0">
                <a:solidFill>
                  <a:schemeClr val="tx2"/>
                </a:solidFill>
              </a:rPr>
              <a:t>Persian Textbook</a:t>
            </a:r>
            <a:r>
              <a:rPr lang="zh-CN" altLang="en-US" dirty="0" smtClean="0">
                <a:solidFill>
                  <a:schemeClr val="tx2"/>
                </a:solidFill>
              </a:rPr>
              <a:t>（</a:t>
            </a:r>
            <a:r>
              <a:rPr lang="en-US" altLang="zh-CN" dirty="0" smtClean="0">
                <a:solidFill>
                  <a:schemeClr val="tx2"/>
                </a:solidFill>
              </a:rPr>
              <a:t>《</a:t>
            </a:r>
            <a:r>
              <a:rPr lang="zh-CN" altLang="en-US" dirty="0" smtClean="0">
                <a:solidFill>
                  <a:schemeClr val="tx2"/>
                </a:solidFill>
              </a:rPr>
              <a:t>波斯教科书</a:t>
            </a:r>
            <a:r>
              <a:rPr lang="en-US" altLang="zh-CN" dirty="0" smtClean="0">
                <a:solidFill>
                  <a:schemeClr val="tx2"/>
                </a:solidFill>
              </a:rPr>
              <a:t>》</a:t>
            </a:r>
            <a:r>
              <a:rPr lang="zh-CN" altLang="en-US" dirty="0" smtClean="0">
                <a:solidFill>
                  <a:schemeClr val="tx2"/>
                </a:solidFill>
              </a:rPr>
              <a:t>）的作者阿拉伯数学家“阿科瓦里茨米”（</a:t>
            </a:r>
            <a:r>
              <a:rPr lang="en-US" altLang="zh-CN" dirty="0" err="1" smtClean="0">
                <a:solidFill>
                  <a:schemeClr val="tx2"/>
                </a:solidFill>
              </a:rPr>
              <a:t>Alkhowarizmi</a:t>
            </a:r>
            <a:r>
              <a:rPr lang="zh-CN" altLang="en-US" dirty="0" smtClean="0">
                <a:solidFill>
                  <a:schemeClr val="tx2"/>
                </a:solidFill>
              </a:rPr>
              <a:t>）的名字（约公元</a:t>
            </a:r>
            <a:r>
              <a:rPr lang="en-US" altLang="zh-CN" dirty="0" smtClean="0">
                <a:solidFill>
                  <a:schemeClr val="tx2"/>
                </a:solidFill>
              </a:rPr>
              <a:t>825</a:t>
            </a:r>
            <a:r>
              <a:rPr lang="zh-CN" altLang="en-US" dirty="0" smtClean="0">
                <a:solidFill>
                  <a:schemeClr val="tx2"/>
                </a:solidFill>
              </a:rPr>
              <a:t>年）。</a:t>
            </a:r>
            <a:endParaRPr lang="zh-CN" altLang="en-US" dirty="0"/>
          </a:p>
        </p:txBody>
      </p:sp>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543956" cy="4840303"/>
          </a:xfrm>
        </p:spPr>
        <p:txBody>
          <a:bodyPr>
            <a:normAutofit fontScale="77500" lnSpcReduction="20000"/>
          </a:bodyPr>
          <a:lstStyle/>
          <a:p>
            <a:pPr>
              <a:lnSpc>
                <a:spcPct val="150000"/>
              </a:lnSpc>
              <a:buNone/>
            </a:pPr>
            <a:r>
              <a:rPr lang="zh-CN" altLang="en-US" sz="3300" b="1" dirty="0" smtClean="0">
                <a:solidFill>
                  <a:schemeClr val="tx2"/>
                </a:solidFill>
              </a:rPr>
              <a:t>四、例子</a:t>
            </a:r>
            <a:endParaRPr lang="en-US" altLang="zh-CN" sz="3300" b="1" dirty="0" smtClean="0">
              <a:solidFill>
                <a:schemeClr val="tx2"/>
              </a:solidFill>
            </a:endParaRPr>
          </a:p>
          <a:p>
            <a:pPr>
              <a:lnSpc>
                <a:spcPct val="150000"/>
              </a:lnSpc>
              <a:spcBef>
                <a:spcPts val="1200"/>
              </a:spcBef>
            </a:pPr>
            <a:r>
              <a:rPr lang="zh-CN" altLang="en-US" dirty="0" smtClean="0"/>
              <a:t>给定两个正整数</a:t>
            </a:r>
            <a:r>
              <a:rPr lang="en-US" altLang="zh-CN" dirty="0" smtClean="0"/>
              <a:t>m</a:t>
            </a:r>
            <a:r>
              <a:rPr lang="zh-CN" altLang="en-US" dirty="0" smtClean="0"/>
              <a:t>和</a:t>
            </a:r>
            <a:r>
              <a:rPr lang="en-US" altLang="zh-CN" dirty="0" smtClean="0"/>
              <a:t>n</a:t>
            </a:r>
            <a:r>
              <a:rPr lang="zh-CN" altLang="en-US" dirty="0" smtClean="0"/>
              <a:t>，试写出求它们的最大公因子的算法。</a:t>
            </a:r>
            <a:endParaRPr lang="zh-CN" altLang="en-US" dirty="0" smtClean="0"/>
          </a:p>
          <a:p>
            <a:pPr lvl="1" indent="-742950">
              <a:lnSpc>
                <a:spcPct val="150000"/>
              </a:lnSpc>
              <a:spcBef>
                <a:spcPts val="1200"/>
              </a:spcBef>
              <a:buNone/>
            </a:pPr>
            <a:r>
              <a:rPr lang="zh-CN" altLang="en-US" sz="2800" b="1" dirty="0" smtClean="0">
                <a:solidFill>
                  <a:srgbClr val="FF0000"/>
                </a:solidFill>
              </a:rPr>
              <a:t>（</a:t>
            </a:r>
            <a:r>
              <a:rPr lang="en-US" altLang="zh-CN" sz="2800" b="1" dirty="0" smtClean="0">
                <a:solidFill>
                  <a:srgbClr val="FF0000"/>
                </a:solidFill>
              </a:rPr>
              <a:t>1</a:t>
            </a:r>
            <a:r>
              <a:rPr lang="zh-CN" altLang="en-US" sz="2800" b="1" dirty="0" smtClean="0">
                <a:solidFill>
                  <a:srgbClr val="FF0000"/>
                </a:solidFill>
              </a:rPr>
              <a:t>）用自然语言表示</a:t>
            </a:r>
            <a:endParaRPr lang="zh-CN" altLang="en-US" sz="2800" b="1" dirty="0" smtClean="0">
              <a:solidFill>
                <a:srgbClr val="FF0000"/>
              </a:solidFill>
            </a:endParaRPr>
          </a:p>
          <a:p>
            <a:pPr indent="-5080">
              <a:lnSpc>
                <a:spcPct val="150000"/>
              </a:lnSpc>
              <a:spcBef>
                <a:spcPts val="1200"/>
              </a:spcBef>
              <a:buFontTx/>
              <a:buNone/>
            </a:pPr>
            <a:r>
              <a:rPr lang="zh-CN" altLang="en-US" sz="2400" dirty="0" smtClean="0">
                <a:solidFill>
                  <a:srgbClr val="0000CC"/>
                </a:solidFill>
              </a:rPr>
              <a:t>第</a:t>
            </a:r>
            <a:r>
              <a:rPr lang="en-US" altLang="zh-CN" sz="2400" dirty="0" smtClean="0">
                <a:solidFill>
                  <a:srgbClr val="0000CC"/>
                </a:solidFill>
              </a:rPr>
              <a:t>1</a:t>
            </a:r>
            <a:r>
              <a:rPr lang="zh-CN" altLang="en-US" sz="2400" dirty="0" smtClean="0">
                <a:solidFill>
                  <a:srgbClr val="0000CC"/>
                </a:solidFill>
              </a:rPr>
              <a:t>步：</a:t>
            </a:r>
            <a:r>
              <a:rPr lang="zh-CN" altLang="en-US" sz="2400" dirty="0" smtClean="0"/>
              <a:t>读入两个正整数 </a:t>
            </a:r>
            <a:r>
              <a:rPr lang="en-US" altLang="zh-CN" sz="2400" dirty="0" smtClean="0"/>
              <a:t>m </a:t>
            </a:r>
            <a:r>
              <a:rPr lang="zh-CN" altLang="en-US" sz="2400" dirty="0" smtClean="0"/>
              <a:t>和 </a:t>
            </a:r>
            <a:r>
              <a:rPr lang="en-US" altLang="zh-CN" sz="2400" dirty="0" smtClean="0"/>
              <a:t>n </a:t>
            </a:r>
            <a:r>
              <a:rPr lang="zh-CN" altLang="en-US" sz="2400" dirty="0" smtClean="0"/>
              <a:t>（设</a:t>
            </a:r>
            <a:r>
              <a:rPr lang="en-US" altLang="zh-CN" sz="2400" dirty="0" smtClean="0"/>
              <a:t>m&gt;n</a:t>
            </a:r>
            <a:r>
              <a:rPr lang="zh-CN" altLang="en-US" sz="2400" dirty="0" smtClean="0"/>
              <a:t>）。</a:t>
            </a:r>
            <a:endParaRPr lang="zh-CN" altLang="en-US" sz="2400" dirty="0" smtClean="0"/>
          </a:p>
          <a:p>
            <a:pPr indent="-5080">
              <a:lnSpc>
                <a:spcPct val="150000"/>
              </a:lnSpc>
              <a:spcBef>
                <a:spcPts val="1200"/>
              </a:spcBef>
              <a:buFontTx/>
              <a:buNone/>
            </a:pPr>
            <a:r>
              <a:rPr lang="zh-CN" altLang="en-US" sz="2400" dirty="0" smtClean="0">
                <a:solidFill>
                  <a:srgbClr val="0000CC"/>
                </a:solidFill>
              </a:rPr>
              <a:t>第</a:t>
            </a:r>
            <a:r>
              <a:rPr lang="en-US" altLang="zh-CN" sz="2400" dirty="0" smtClean="0">
                <a:solidFill>
                  <a:srgbClr val="0000CC"/>
                </a:solidFill>
              </a:rPr>
              <a:t>2</a:t>
            </a:r>
            <a:r>
              <a:rPr lang="zh-CN" altLang="en-US" sz="2400" dirty="0" smtClean="0">
                <a:solidFill>
                  <a:srgbClr val="0000CC"/>
                </a:solidFill>
              </a:rPr>
              <a:t>步：</a:t>
            </a:r>
            <a:r>
              <a:rPr lang="zh-CN" altLang="en-US" sz="2400" dirty="0" smtClean="0"/>
              <a:t>求 </a:t>
            </a:r>
            <a:r>
              <a:rPr lang="en-US" altLang="zh-CN" sz="2400" dirty="0" smtClean="0"/>
              <a:t>m </a:t>
            </a:r>
            <a:r>
              <a:rPr lang="zh-CN" altLang="en-US" sz="2400" dirty="0" smtClean="0"/>
              <a:t>和 </a:t>
            </a:r>
            <a:r>
              <a:rPr lang="en-US" altLang="zh-CN" sz="2400" dirty="0" smtClean="0"/>
              <a:t>n </a:t>
            </a:r>
            <a:r>
              <a:rPr lang="zh-CN" altLang="en-US" sz="2400" dirty="0" smtClean="0"/>
              <a:t>的余数 </a:t>
            </a:r>
            <a:r>
              <a:rPr lang="en-US" altLang="zh-CN" sz="2400" dirty="0" smtClean="0"/>
              <a:t>r</a:t>
            </a:r>
            <a:r>
              <a:rPr lang="zh-CN" altLang="en-US" sz="2400" dirty="0" smtClean="0"/>
              <a:t>＝</a:t>
            </a:r>
            <a:r>
              <a:rPr lang="en-US" altLang="zh-CN" sz="2400" dirty="0" smtClean="0"/>
              <a:t>mod</a:t>
            </a:r>
            <a:r>
              <a:rPr lang="zh-CN" altLang="en-US" sz="2400" dirty="0" smtClean="0"/>
              <a:t>（</a:t>
            </a:r>
            <a:r>
              <a:rPr lang="en-US" altLang="zh-CN" sz="2400" dirty="0" smtClean="0"/>
              <a:t>m, n</a:t>
            </a:r>
            <a:r>
              <a:rPr lang="zh-CN" altLang="en-US" sz="2400" dirty="0" smtClean="0"/>
              <a:t>）。</a:t>
            </a:r>
            <a:endParaRPr lang="zh-CN" altLang="en-US" sz="2400" dirty="0" smtClean="0"/>
          </a:p>
          <a:p>
            <a:pPr indent="-5080">
              <a:lnSpc>
                <a:spcPct val="150000"/>
              </a:lnSpc>
              <a:spcBef>
                <a:spcPts val="1200"/>
              </a:spcBef>
              <a:buFontTx/>
              <a:buNone/>
            </a:pPr>
            <a:r>
              <a:rPr lang="zh-CN" altLang="en-US" sz="2400" dirty="0" smtClean="0">
                <a:solidFill>
                  <a:srgbClr val="0000CC"/>
                </a:solidFill>
              </a:rPr>
              <a:t>第</a:t>
            </a:r>
            <a:r>
              <a:rPr lang="en-US" altLang="zh-CN" sz="2400" dirty="0" smtClean="0">
                <a:solidFill>
                  <a:srgbClr val="0000CC"/>
                </a:solidFill>
              </a:rPr>
              <a:t>3</a:t>
            </a:r>
            <a:r>
              <a:rPr lang="zh-CN" altLang="en-US" sz="2400" dirty="0" smtClean="0">
                <a:solidFill>
                  <a:srgbClr val="0000CC"/>
                </a:solidFill>
              </a:rPr>
              <a:t>步：</a:t>
            </a:r>
            <a:r>
              <a:rPr lang="zh-CN" altLang="en-US" sz="2400" dirty="0" smtClean="0"/>
              <a:t>用 </a:t>
            </a:r>
            <a:r>
              <a:rPr lang="en-US" altLang="zh-CN" sz="2400" dirty="0" smtClean="0"/>
              <a:t>n </a:t>
            </a:r>
            <a:r>
              <a:rPr lang="zh-CN" altLang="en-US" sz="2400" dirty="0" smtClean="0"/>
              <a:t>的值取代 </a:t>
            </a:r>
            <a:r>
              <a:rPr lang="en-US" altLang="zh-CN" sz="2400" dirty="0" smtClean="0"/>
              <a:t>m</a:t>
            </a:r>
            <a:r>
              <a:rPr lang="zh-CN" altLang="en-US" sz="2400" dirty="0" smtClean="0"/>
              <a:t>，用 </a:t>
            </a:r>
            <a:r>
              <a:rPr lang="en-US" altLang="zh-CN" sz="2400" dirty="0" smtClean="0"/>
              <a:t>r </a:t>
            </a:r>
            <a:r>
              <a:rPr lang="zh-CN" altLang="en-US" sz="2400" dirty="0" smtClean="0"/>
              <a:t>的值取代 </a:t>
            </a:r>
            <a:r>
              <a:rPr lang="en-US" altLang="zh-CN" sz="2400" dirty="0" smtClean="0"/>
              <a:t>n</a:t>
            </a:r>
            <a:r>
              <a:rPr lang="zh-CN" altLang="en-US" sz="2400" dirty="0" smtClean="0"/>
              <a:t>。</a:t>
            </a:r>
            <a:endParaRPr lang="zh-CN" altLang="en-US" sz="2400" dirty="0" smtClean="0"/>
          </a:p>
          <a:p>
            <a:pPr indent="-5080">
              <a:lnSpc>
                <a:spcPct val="150000"/>
              </a:lnSpc>
              <a:spcBef>
                <a:spcPts val="1200"/>
              </a:spcBef>
              <a:buFontTx/>
              <a:buNone/>
            </a:pPr>
            <a:r>
              <a:rPr lang="zh-CN" altLang="en-US" sz="2400" dirty="0" smtClean="0">
                <a:solidFill>
                  <a:srgbClr val="0000CC"/>
                </a:solidFill>
              </a:rPr>
              <a:t>第</a:t>
            </a:r>
            <a:r>
              <a:rPr lang="en-US" altLang="zh-CN" sz="2400" dirty="0" smtClean="0">
                <a:solidFill>
                  <a:srgbClr val="0000CC"/>
                </a:solidFill>
              </a:rPr>
              <a:t>4</a:t>
            </a:r>
            <a:r>
              <a:rPr lang="zh-CN" altLang="en-US" sz="2400" dirty="0" smtClean="0">
                <a:solidFill>
                  <a:srgbClr val="0000CC"/>
                </a:solidFill>
              </a:rPr>
              <a:t>步：</a:t>
            </a:r>
            <a:r>
              <a:rPr lang="zh-CN" altLang="en-US" sz="2400" dirty="0" smtClean="0"/>
              <a:t>判别 </a:t>
            </a:r>
            <a:r>
              <a:rPr lang="en-US" altLang="zh-CN" sz="2400" dirty="0" smtClean="0"/>
              <a:t>r </a:t>
            </a:r>
            <a:r>
              <a:rPr lang="zh-CN" altLang="en-US" sz="2400" dirty="0" smtClean="0"/>
              <a:t>的值是否为零，如果 </a:t>
            </a:r>
            <a:r>
              <a:rPr lang="en-US" altLang="zh-CN" sz="2400" dirty="0" smtClean="0"/>
              <a:t>r</a:t>
            </a:r>
            <a:r>
              <a:rPr lang="zh-CN" altLang="en-US" sz="2400" dirty="0" smtClean="0"/>
              <a:t>＝</a:t>
            </a:r>
            <a:r>
              <a:rPr lang="en-US" altLang="zh-CN" sz="2400" dirty="0" smtClean="0"/>
              <a:t>0</a:t>
            </a:r>
            <a:r>
              <a:rPr lang="zh-CN" altLang="en-US" sz="2400" dirty="0" smtClean="0"/>
              <a:t>，则 </a:t>
            </a:r>
            <a:r>
              <a:rPr lang="en-US" altLang="zh-CN" sz="2400" dirty="0" smtClean="0"/>
              <a:t>m </a:t>
            </a:r>
            <a:r>
              <a:rPr lang="zh-CN" altLang="en-US" sz="2400" dirty="0" smtClean="0"/>
              <a:t>为最大公因子；否则返回第</a:t>
            </a:r>
            <a:r>
              <a:rPr lang="en-US" altLang="zh-CN" sz="2400" dirty="0" smtClean="0"/>
              <a:t>2</a:t>
            </a:r>
            <a:r>
              <a:rPr lang="zh-CN" altLang="en-US" sz="2400" dirty="0" smtClean="0"/>
              <a:t>步。</a:t>
            </a:r>
            <a:endParaRPr lang="zh-CN" altLang="en-US" sz="2400" dirty="0" smtClean="0"/>
          </a:p>
          <a:p>
            <a:pPr indent="-5080">
              <a:lnSpc>
                <a:spcPct val="150000"/>
              </a:lnSpc>
              <a:spcBef>
                <a:spcPts val="1200"/>
              </a:spcBef>
              <a:buFontTx/>
              <a:buNone/>
            </a:pPr>
            <a:r>
              <a:rPr lang="zh-CN" altLang="en-US" sz="2400" dirty="0" smtClean="0">
                <a:solidFill>
                  <a:srgbClr val="0000CC"/>
                </a:solidFill>
              </a:rPr>
              <a:t>第</a:t>
            </a:r>
            <a:r>
              <a:rPr lang="en-US" altLang="zh-CN" sz="2400" dirty="0" smtClean="0">
                <a:solidFill>
                  <a:srgbClr val="0000CC"/>
                </a:solidFill>
              </a:rPr>
              <a:t>5</a:t>
            </a:r>
            <a:r>
              <a:rPr lang="zh-CN" altLang="en-US" sz="2400" dirty="0" smtClean="0">
                <a:solidFill>
                  <a:srgbClr val="0000CC"/>
                </a:solidFill>
              </a:rPr>
              <a:t>步：</a:t>
            </a:r>
            <a:r>
              <a:rPr lang="zh-CN" altLang="en-US" sz="2400" dirty="0" smtClean="0"/>
              <a:t>输出 </a:t>
            </a:r>
            <a:r>
              <a:rPr lang="en-US" altLang="zh-CN" sz="2400" dirty="0" smtClean="0"/>
              <a:t>m </a:t>
            </a:r>
            <a:r>
              <a:rPr lang="zh-CN" altLang="en-US" sz="2400" dirty="0" smtClean="0"/>
              <a:t>的值，即为最大公因子。</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fontScale="92500" lnSpcReduction="10000"/>
          </a:bodyPr>
          <a:lstStyle/>
          <a:p>
            <a:pPr lvl="1" indent="-742950">
              <a:lnSpc>
                <a:spcPct val="150000"/>
              </a:lnSpc>
              <a:buNone/>
            </a:pPr>
            <a:r>
              <a:rPr lang="zh-CN" altLang="en-US" sz="2600" b="1" dirty="0" smtClean="0">
                <a:solidFill>
                  <a:srgbClr val="FF0000"/>
                </a:solidFill>
              </a:rPr>
              <a:t>（</a:t>
            </a:r>
            <a:r>
              <a:rPr lang="en-US" altLang="zh-CN" sz="2600" b="1" dirty="0" smtClean="0">
                <a:solidFill>
                  <a:srgbClr val="FF0000"/>
                </a:solidFill>
              </a:rPr>
              <a:t>2</a:t>
            </a:r>
            <a:r>
              <a:rPr lang="zh-CN" altLang="en-US" sz="2600" b="1" dirty="0" smtClean="0">
                <a:solidFill>
                  <a:srgbClr val="FF0000"/>
                </a:solidFill>
              </a:rPr>
              <a:t>）用伪代码表示</a:t>
            </a:r>
            <a:endParaRPr lang="en-US" altLang="zh-CN" sz="2600" b="1" dirty="0">
              <a:solidFill>
                <a:srgbClr val="FF0000"/>
              </a:solidFill>
            </a:endParaRPr>
          </a:p>
          <a:p>
            <a:pPr lvl="1" indent="-742950">
              <a:lnSpc>
                <a:spcPct val="130000"/>
              </a:lnSpc>
              <a:buNone/>
            </a:pPr>
            <a:r>
              <a:rPr lang="en-US" altLang="zh-CN" sz="2100" dirty="0" smtClean="0"/>
              <a:t>PROCEDURE Euclid</a:t>
            </a:r>
            <a:r>
              <a:rPr lang="zh-CN" altLang="en-US" sz="2100" dirty="0" smtClean="0"/>
              <a:t>；</a:t>
            </a:r>
            <a:endParaRPr lang="en-US" altLang="zh-CN" sz="2100" dirty="0" smtClean="0"/>
          </a:p>
          <a:p>
            <a:pPr lvl="1" indent="-742950">
              <a:lnSpc>
                <a:spcPct val="130000"/>
              </a:lnSpc>
              <a:buNone/>
            </a:pPr>
            <a:r>
              <a:rPr lang="en-US" altLang="zh-CN" sz="2100" dirty="0" smtClean="0"/>
              <a:t>        BEGIN</a:t>
            </a:r>
            <a:endParaRPr lang="en-US" altLang="zh-CN" sz="2100" dirty="0" smtClean="0"/>
          </a:p>
          <a:p>
            <a:pPr lvl="1" indent="-742950">
              <a:lnSpc>
                <a:spcPct val="130000"/>
              </a:lnSpc>
              <a:buNone/>
            </a:pPr>
            <a:r>
              <a:rPr lang="en-US" altLang="zh-CN" sz="2100" dirty="0" smtClean="0"/>
              <a:t>            READ</a:t>
            </a:r>
            <a:r>
              <a:rPr lang="zh-CN" altLang="en-US" sz="2100" dirty="0" smtClean="0"/>
              <a:t>（</a:t>
            </a:r>
            <a:r>
              <a:rPr lang="en-US" altLang="zh-CN" sz="2100" dirty="0" smtClean="0"/>
              <a:t>m, n</a:t>
            </a:r>
            <a:r>
              <a:rPr lang="zh-CN" altLang="en-US" sz="2100" dirty="0" smtClean="0"/>
              <a:t>）</a:t>
            </a:r>
            <a:r>
              <a:rPr lang="en-US" altLang="zh-CN" sz="2100" dirty="0" smtClean="0"/>
              <a:t>;</a:t>
            </a:r>
            <a:endParaRPr lang="en-US" altLang="zh-CN" sz="2100" dirty="0" smtClean="0"/>
          </a:p>
          <a:p>
            <a:pPr lvl="1" indent="-742950">
              <a:lnSpc>
                <a:spcPct val="130000"/>
              </a:lnSpc>
              <a:buNone/>
            </a:pPr>
            <a:r>
              <a:rPr lang="en-US" altLang="zh-CN" sz="2100" dirty="0" smtClean="0"/>
              <a:t>            REPEAT;</a:t>
            </a:r>
            <a:endParaRPr lang="en-US" altLang="zh-CN" sz="2100" dirty="0" smtClean="0"/>
          </a:p>
          <a:p>
            <a:pPr lvl="1" indent="-742950">
              <a:lnSpc>
                <a:spcPct val="130000"/>
              </a:lnSpc>
              <a:buNone/>
            </a:pPr>
            <a:r>
              <a:rPr lang="en-US" altLang="zh-CN" sz="2100" dirty="0" smtClean="0"/>
              <a:t>                r:=MOD</a:t>
            </a:r>
            <a:r>
              <a:rPr lang="zh-CN" altLang="en-US" sz="2100" dirty="0" smtClean="0"/>
              <a:t>（</a:t>
            </a:r>
            <a:r>
              <a:rPr lang="en-US" altLang="zh-CN" sz="2100" dirty="0" smtClean="0"/>
              <a:t>m, n</a:t>
            </a:r>
            <a:r>
              <a:rPr lang="zh-CN" altLang="en-US" sz="2100" dirty="0" smtClean="0"/>
              <a:t>）</a:t>
            </a:r>
            <a:r>
              <a:rPr lang="en-US" altLang="zh-CN" sz="2100" dirty="0" smtClean="0"/>
              <a:t>;</a:t>
            </a:r>
            <a:endParaRPr lang="en-US" altLang="zh-CN" sz="2100" dirty="0" smtClean="0"/>
          </a:p>
          <a:p>
            <a:pPr lvl="1" indent="-742950">
              <a:lnSpc>
                <a:spcPct val="130000"/>
              </a:lnSpc>
              <a:buNone/>
            </a:pPr>
            <a:r>
              <a:rPr lang="en-US" altLang="zh-CN" sz="2100" dirty="0" smtClean="0"/>
              <a:t>                m:=n;</a:t>
            </a:r>
            <a:endParaRPr lang="en-US" altLang="zh-CN" sz="2100" dirty="0" smtClean="0"/>
          </a:p>
          <a:p>
            <a:pPr lvl="1" indent="-742950">
              <a:lnSpc>
                <a:spcPct val="130000"/>
              </a:lnSpc>
              <a:buNone/>
            </a:pPr>
            <a:r>
              <a:rPr lang="en-US" altLang="zh-CN" sz="2100" dirty="0" smtClean="0"/>
              <a:t>                n:=r;</a:t>
            </a:r>
            <a:endParaRPr lang="en-US" altLang="zh-CN" sz="2100" dirty="0" smtClean="0"/>
          </a:p>
          <a:p>
            <a:pPr lvl="1" indent="-742950">
              <a:lnSpc>
                <a:spcPct val="130000"/>
              </a:lnSpc>
              <a:buNone/>
            </a:pPr>
            <a:r>
              <a:rPr lang="en-US" altLang="zh-CN" sz="2100" dirty="0" smtClean="0"/>
              <a:t>            UNTIL r</a:t>
            </a:r>
            <a:r>
              <a:rPr lang="zh-CN" altLang="en-US" sz="2100" dirty="0" smtClean="0"/>
              <a:t>＝</a:t>
            </a:r>
            <a:r>
              <a:rPr lang="en-US" altLang="zh-CN" sz="2100" dirty="0" smtClean="0"/>
              <a:t>0;</a:t>
            </a:r>
            <a:endParaRPr lang="en-US" altLang="zh-CN" sz="2100" dirty="0" smtClean="0"/>
          </a:p>
          <a:p>
            <a:pPr algn="just">
              <a:lnSpc>
                <a:spcPct val="130000"/>
              </a:lnSpc>
              <a:buFontTx/>
              <a:buNone/>
            </a:pPr>
            <a:r>
              <a:rPr lang="en-US" altLang="zh-CN" sz="2100" dirty="0" smtClean="0"/>
              <a:t>            WRITE (m);</a:t>
            </a:r>
            <a:endParaRPr lang="en-US" altLang="zh-CN" sz="2100" dirty="0" smtClean="0">
              <a:cs typeface="Times New Roman" panose="02020603050405020304" pitchFamily="18" charset="0"/>
            </a:endParaRPr>
          </a:p>
          <a:p>
            <a:pPr algn="just">
              <a:lnSpc>
                <a:spcPct val="130000"/>
              </a:lnSpc>
              <a:buFontTx/>
              <a:buNone/>
            </a:pPr>
            <a:r>
              <a:rPr lang="en-US" altLang="zh-CN" sz="2100" dirty="0" smtClean="0"/>
              <a:t>        END</a:t>
            </a:r>
            <a:endParaRPr lang="en-US" altLang="zh-CN" sz="2200" dirty="0" smtClean="0"/>
          </a:p>
        </p:txBody>
      </p:sp>
      <p:grpSp>
        <p:nvGrpSpPr>
          <p:cNvPr id="5" name="Group 25"/>
          <p:cNvGrpSpPr/>
          <p:nvPr/>
        </p:nvGrpSpPr>
        <p:grpSpPr bwMode="auto">
          <a:xfrm>
            <a:off x="4139952" y="1795859"/>
            <a:ext cx="3733800" cy="4724400"/>
            <a:chOff x="3690" y="9084"/>
            <a:chExt cx="3120" cy="6084"/>
          </a:xfrm>
        </p:grpSpPr>
        <p:sp>
          <p:nvSpPr>
            <p:cNvPr id="6" name="Text Box 26"/>
            <p:cNvSpPr txBox="1">
              <a:spLocks noChangeArrowheads="1"/>
            </p:cNvSpPr>
            <p:nvPr/>
          </p:nvSpPr>
          <p:spPr bwMode="auto">
            <a:xfrm>
              <a:off x="4635" y="11424"/>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smtClean="0">
                  <a:latin typeface="微软雅黑" panose="020B0503020204020204" pitchFamily="34" charset="-122"/>
                  <a:ea typeface="微软雅黑" panose="020B0503020204020204" pitchFamily="34" charset="-122"/>
                </a:rPr>
                <a:t>m=n</a:t>
              </a:r>
              <a:endParaRPr lang="en-US" altLang="zh-CN" sz="1800" dirty="0">
                <a:latin typeface="微软雅黑" panose="020B0503020204020204" pitchFamily="34" charset="-122"/>
                <a:ea typeface="微软雅黑" panose="020B0503020204020204" pitchFamily="34" charset="-122"/>
              </a:endParaRPr>
            </a:p>
          </p:txBody>
        </p:sp>
        <p:grpSp>
          <p:nvGrpSpPr>
            <p:cNvPr id="7" name="Group 27"/>
            <p:cNvGrpSpPr/>
            <p:nvPr/>
          </p:nvGrpSpPr>
          <p:grpSpPr bwMode="auto">
            <a:xfrm>
              <a:off x="3690" y="9084"/>
              <a:ext cx="2835" cy="6084"/>
              <a:chOff x="3690" y="9084"/>
              <a:chExt cx="2835" cy="6084"/>
            </a:xfrm>
          </p:grpSpPr>
          <p:sp>
            <p:nvSpPr>
              <p:cNvPr id="9" name="AutoShape 28"/>
              <p:cNvSpPr>
                <a:spLocks noChangeArrowheads="1"/>
              </p:cNvSpPr>
              <p:nvPr/>
            </p:nvSpPr>
            <p:spPr bwMode="auto">
              <a:xfrm>
                <a:off x="4740" y="9084"/>
                <a:ext cx="1260" cy="468"/>
              </a:xfrm>
              <a:prstGeom prst="flowChartAlternateProcess">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smtClean="0">
                    <a:latin typeface="微软雅黑" panose="020B0503020204020204" pitchFamily="34" charset="-122"/>
                    <a:ea typeface="微软雅黑" panose="020B0503020204020204" pitchFamily="34" charset="-122"/>
                  </a:rPr>
                  <a:t>BEGIN</a:t>
                </a:r>
                <a:endParaRPr lang="en-US" altLang="zh-CN" sz="1800" dirty="0">
                  <a:latin typeface="微软雅黑" panose="020B0503020204020204" pitchFamily="34" charset="-122"/>
                  <a:ea typeface="微软雅黑" panose="020B0503020204020204" pitchFamily="34" charset="-122"/>
                </a:endParaRPr>
              </a:p>
            </p:txBody>
          </p:sp>
          <p:sp>
            <p:nvSpPr>
              <p:cNvPr id="10" name="AutoShape 29"/>
              <p:cNvSpPr>
                <a:spLocks noChangeArrowheads="1"/>
              </p:cNvSpPr>
              <p:nvPr/>
            </p:nvSpPr>
            <p:spPr bwMode="auto">
              <a:xfrm>
                <a:off x="4320" y="9864"/>
                <a:ext cx="2205" cy="468"/>
              </a:xfrm>
              <a:prstGeom prst="flowChartInputOutpu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smtClean="0">
                    <a:latin typeface="微软雅黑" panose="020B0503020204020204" pitchFamily="34" charset="-122"/>
                    <a:ea typeface="微软雅黑" panose="020B0503020204020204" pitchFamily="34" charset="-122"/>
                  </a:rPr>
                  <a:t>READ m</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n</a:t>
                </a:r>
                <a:endParaRPr lang="en-US" altLang="zh-CN" sz="1800" dirty="0">
                  <a:latin typeface="微软雅黑" panose="020B0503020204020204" pitchFamily="34" charset="-122"/>
                  <a:ea typeface="微软雅黑" panose="020B0503020204020204" pitchFamily="34" charset="-122"/>
                </a:endParaRPr>
              </a:p>
            </p:txBody>
          </p:sp>
          <p:sp>
            <p:nvSpPr>
              <p:cNvPr id="11" name="Rectangle 30"/>
              <p:cNvSpPr>
                <a:spLocks noChangeArrowheads="1"/>
              </p:cNvSpPr>
              <p:nvPr/>
            </p:nvSpPr>
            <p:spPr bwMode="auto">
              <a:xfrm>
                <a:off x="4530" y="10644"/>
                <a:ext cx="1575" cy="46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smtClean="0">
                    <a:latin typeface="微软雅黑" panose="020B0503020204020204" pitchFamily="34" charset="-122"/>
                    <a:ea typeface="微软雅黑" panose="020B0503020204020204" pitchFamily="34" charset="-122"/>
                  </a:rPr>
                  <a:t>r=mod(</a:t>
                </a:r>
                <a:r>
                  <a:rPr lang="en-US" altLang="zh-CN" sz="1800" dirty="0" err="1" smtClean="0">
                    <a:latin typeface="微软雅黑" panose="020B0503020204020204" pitchFamily="34" charset="-122"/>
                    <a:ea typeface="微软雅黑" panose="020B0503020204020204" pitchFamily="34" charset="-122"/>
                  </a:rPr>
                  <a:t>m,n</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13" name="Rectangle 31"/>
              <p:cNvSpPr>
                <a:spLocks noChangeArrowheads="1"/>
              </p:cNvSpPr>
              <p:nvPr/>
            </p:nvSpPr>
            <p:spPr bwMode="auto">
              <a:xfrm>
                <a:off x="4530" y="11424"/>
                <a:ext cx="1575" cy="46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l" eaLnBrk="1" hangingPunct="1">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 name="Rectangle 32"/>
              <p:cNvSpPr>
                <a:spLocks noChangeArrowheads="1"/>
              </p:cNvSpPr>
              <p:nvPr/>
            </p:nvSpPr>
            <p:spPr bwMode="auto">
              <a:xfrm>
                <a:off x="4530" y="12204"/>
                <a:ext cx="1575" cy="46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n=r</a:t>
                </a:r>
                <a:endParaRPr lang="en-US" altLang="zh-CN" sz="1800" dirty="0">
                  <a:latin typeface="微软雅黑" panose="020B0503020204020204" pitchFamily="34" charset="-122"/>
                  <a:ea typeface="微软雅黑" panose="020B0503020204020204" pitchFamily="34" charset="-122"/>
                </a:endParaRPr>
              </a:p>
            </p:txBody>
          </p:sp>
          <p:sp>
            <p:nvSpPr>
              <p:cNvPr id="16" name="AutoShape 33"/>
              <p:cNvSpPr>
                <a:spLocks noChangeArrowheads="1"/>
              </p:cNvSpPr>
              <p:nvPr/>
            </p:nvSpPr>
            <p:spPr bwMode="auto">
              <a:xfrm>
                <a:off x="4215" y="13920"/>
                <a:ext cx="2100" cy="468"/>
              </a:xfrm>
              <a:prstGeom prst="flowChartInputOutpu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WRITE </a:t>
                </a:r>
                <a:r>
                  <a:rPr lang="en-US" altLang="zh-CN" sz="1800" dirty="0" smtClean="0">
                    <a:latin typeface="微软雅黑" panose="020B0503020204020204" pitchFamily="34" charset="-122"/>
                    <a:ea typeface="微软雅黑" panose="020B0503020204020204" pitchFamily="34" charset="-122"/>
                  </a:rPr>
                  <a:t>m</a:t>
                </a:r>
                <a:endParaRPr lang="en-US" altLang="zh-CN" sz="1800" dirty="0">
                  <a:latin typeface="微软雅黑" panose="020B0503020204020204" pitchFamily="34" charset="-122"/>
                  <a:ea typeface="微软雅黑" panose="020B0503020204020204" pitchFamily="34" charset="-122"/>
                </a:endParaRPr>
              </a:p>
            </p:txBody>
          </p:sp>
          <p:sp>
            <p:nvSpPr>
              <p:cNvPr id="17" name="AutoShape 34"/>
              <p:cNvSpPr>
                <a:spLocks noChangeArrowheads="1"/>
              </p:cNvSpPr>
              <p:nvPr/>
            </p:nvSpPr>
            <p:spPr bwMode="auto">
              <a:xfrm>
                <a:off x="4305" y="12984"/>
                <a:ext cx="1995" cy="624"/>
              </a:xfrm>
              <a:prstGeom prst="flowChartDecision">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r≠0</a:t>
                </a:r>
                <a:endParaRPr lang="en-US" altLang="zh-CN" sz="1800" dirty="0">
                  <a:latin typeface="微软雅黑" panose="020B0503020204020204" pitchFamily="34" charset="-122"/>
                  <a:ea typeface="微软雅黑" panose="020B0503020204020204" pitchFamily="34" charset="-122"/>
                </a:endParaRPr>
              </a:p>
            </p:txBody>
          </p:sp>
          <p:sp>
            <p:nvSpPr>
              <p:cNvPr id="18" name="AutoShape 35"/>
              <p:cNvSpPr>
                <a:spLocks noChangeArrowheads="1"/>
              </p:cNvSpPr>
              <p:nvPr/>
            </p:nvSpPr>
            <p:spPr bwMode="auto">
              <a:xfrm>
                <a:off x="4635" y="14700"/>
                <a:ext cx="1260" cy="468"/>
              </a:xfrm>
              <a:prstGeom prst="flowChartAlternateProcess">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gn="ct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END</a:t>
                </a:r>
                <a:endParaRPr lang="en-US" altLang="zh-CN" sz="1800">
                  <a:latin typeface="微软雅黑" panose="020B0503020204020204" pitchFamily="34" charset="-122"/>
                  <a:ea typeface="微软雅黑" panose="020B0503020204020204" pitchFamily="34" charset="-122"/>
                </a:endParaRPr>
              </a:p>
            </p:txBody>
          </p:sp>
          <p:sp>
            <p:nvSpPr>
              <p:cNvPr id="19" name="Line 36"/>
              <p:cNvSpPr>
                <a:spLocks noChangeShapeType="1"/>
              </p:cNvSpPr>
              <p:nvPr/>
            </p:nvSpPr>
            <p:spPr bwMode="auto">
              <a:xfrm>
                <a:off x="5370" y="955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37"/>
              <p:cNvSpPr>
                <a:spLocks noChangeShapeType="1"/>
              </p:cNvSpPr>
              <p:nvPr/>
            </p:nvSpPr>
            <p:spPr bwMode="auto">
              <a:xfrm>
                <a:off x="5370" y="1033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38"/>
              <p:cNvSpPr>
                <a:spLocks noChangeShapeType="1"/>
              </p:cNvSpPr>
              <p:nvPr/>
            </p:nvSpPr>
            <p:spPr bwMode="auto">
              <a:xfrm>
                <a:off x="5370" y="1111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39"/>
              <p:cNvSpPr>
                <a:spLocks noChangeShapeType="1"/>
              </p:cNvSpPr>
              <p:nvPr/>
            </p:nvSpPr>
            <p:spPr bwMode="auto">
              <a:xfrm>
                <a:off x="5370" y="1189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40"/>
              <p:cNvSpPr>
                <a:spLocks noChangeShapeType="1"/>
              </p:cNvSpPr>
              <p:nvPr/>
            </p:nvSpPr>
            <p:spPr bwMode="auto">
              <a:xfrm>
                <a:off x="5325" y="1267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41"/>
              <p:cNvSpPr>
                <a:spLocks noChangeShapeType="1"/>
              </p:cNvSpPr>
              <p:nvPr/>
            </p:nvSpPr>
            <p:spPr bwMode="auto">
              <a:xfrm>
                <a:off x="5265" y="13608"/>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Line 42"/>
              <p:cNvSpPr>
                <a:spLocks noChangeShapeType="1"/>
              </p:cNvSpPr>
              <p:nvPr/>
            </p:nvSpPr>
            <p:spPr bwMode="auto">
              <a:xfrm>
                <a:off x="5265" y="14388"/>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Freeform 43"/>
              <p:cNvSpPr/>
              <p:nvPr/>
            </p:nvSpPr>
            <p:spPr bwMode="auto">
              <a:xfrm>
                <a:off x="3690" y="10473"/>
                <a:ext cx="1365" cy="2808"/>
              </a:xfrm>
              <a:custGeom>
                <a:avLst/>
                <a:gdLst>
                  <a:gd name="T0" fmla="*/ 630 w 1365"/>
                  <a:gd name="T1" fmla="*/ 2808 h 2808"/>
                  <a:gd name="T2" fmla="*/ 0 w 1365"/>
                  <a:gd name="T3" fmla="*/ 2808 h 2808"/>
                  <a:gd name="T4" fmla="*/ 0 w 1365"/>
                  <a:gd name="T5" fmla="*/ 0 h 2808"/>
                  <a:gd name="T6" fmla="*/ 1155 w 1365"/>
                  <a:gd name="T7" fmla="*/ 0 h 2808"/>
                  <a:gd name="T8" fmla="*/ 1365 w 1365"/>
                  <a:gd name="T9" fmla="*/ 156 h 2808"/>
                  <a:gd name="T10" fmla="*/ 0 60000 65536"/>
                  <a:gd name="T11" fmla="*/ 0 60000 65536"/>
                  <a:gd name="T12" fmla="*/ 0 60000 65536"/>
                  <a:gd name="T13" fmla="*/ 0 60000 65536"/>
                  <a:gd name="T14" fmla="*/ 0 60000 65536"/>
                  <a:gd name="T15" fmla="*/ 0 w 1365"/>
                  <a:gd name="T16" fmla="*/ 0 h 2808"/>
                  <a:gd name="T17" fmla="*/ 1365 w 1365"/>
                  <a:gd name="T18" fmla="*/ 2808 h 2808"/>
                </a:gdLst>
                <a:ahLst/>
                <a:cxnLst>
                  <a:cxn ang="T10">
                    <a:pos x="T0" y="T1"/>
                  </a:cxn>
                  <a:cxn ang="T11">
                    <a:pos x="T2" y="T3"/>
                  </a:cxn>
                  <a:cxn ang="T12">
                    <a:pos x="T4" y="T5"/>
                  </a:cxn>
                  <a:cxn ang="T13">
                    <a:pos x="T6" y="T7"/>
                  </a:cxn>
                  <a:cxn ang="T14">
                    <a:pos x="T8" y="T9"/>
                  </a:cxn>
                </a:cxnLst>
                <a:rect l="T15" t="T16" r="T17" b="T18"/>
                <a:pathLst>
                  <a:path w="1365" h="2808">
                    <a:moveTo>
                      <a:pt x="630" y="2808"/>
                    </a:moveTo>
                    <a:lnTo>
                      <a:pt x="0" y="2808"/>
                    </a:lnTo>
                    <a:lnTo>
                      <a:pt x="0" y="0"/>
                    </a:lnTo>
                    <a:lnTo>
                      <a:pt x="1155" y="0"/>
                    </a:lnTo>
                    <a:lnTo>
                      <a:pt x="1365" y="156"/>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eaLnBrk="1" hangingPunct="1"/>
                <a:endParaRPr lang="zh-CN" altLang="en-US" sz="1800">
                  <a:latin typeface="微软雅黑" panose="020B0503020204020204" pitchFamily="34" charset="-122"/>
                  <a:ea typeface="微软雅黑" panose="020B0503020204020204" pitchFamily="34" charset="-122"/>
                </a:endParaRPr>
              </a:p>
            </p:txBody>
          </p:sp>
          <p:sp>
            <p:nvSpPr>
              <p:cNvPr id="27" name="Text Box 44"/>
              <p:cNvSpPr txBox="1">
                <a:spLocks noChangeArrowheads="1"/>
              </p:cNvSpPr>
              <p:nvPr/>
            </p:nvSpPr>
            <p:spPr bwMode="auto">
              <a:xfrm>
                <a:off x="3795" y="12933"/>
                <a:ext cx="144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Y</a:t>
                </a:r>
                <a:endParaRPr lang="en-US" altLang="zh-CN" sz="1800">
                  <a:latin typeface="微软雅黑" panose="020B0503020204020204" pitchFamily="34" charset="-122"/>
                  <a:ea typeface="微软雅黑" panose="020B0503020204020204" pitchFamily="34" charset="-122"/>
                </a:endParaRPr>
              </a:p>
            </p:txBody>
          </p:sp>
        </p:grpSp>
        <p:sp>
          <p:nvSpPr>
            <p:cNvPr id="8" name="Text Box 45"/>
            <p:cNvSpPr txBox="1">
              <a:spLocks noChangeArrowheads="1"/>
            </p:cNvSpPr>
            <p:nvPr/>
          </p:nvSpPr>
          <p:spPr bwMode="auto">
            <a:xfrm>
              <a:off x="5265" y="13533"/>
              <a:ext cx="154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楷体_GB2312" pitchFamily="49" charset="-122"/>
                </a:defRPr>
              </a:lvl1pPr>
              <a:lvl2pPr marL="742950" indent="-285750" eaLnBrk="0" hangingPunct="0">
                <a:defRPr sz="2800">
                  <a:solidFill>
                    <a:schemeClr val="tx1"/>
                  </a:solidFill>
                  <a:latin typeface="Arial" panose="020B0604020202020204" pitchFamily="34" charset="0"/>
                  <a:ea typeface="楷体_GB2312" pitchFamily="49" charset="-122"/>
                </a:defRPr>
              </a:lvl2pPr>
              <a:lvl3pPr marL="1143000" indent="-228600" eaLnBrk="0" hangingPunct="0">
                <a:defRPr sz="2800">
                  <a:solidFill>
                    <a:schemeClr val="tx1"/>
                  </a:solidFill>
                  <a:latin typeface="Arial" panose="020B0604020202020204" pitchFamily="34" charset="0"/>
                  <a:ea typeface="楷体_GB2312" pitchFamily="49" charset="-122"/>
                </a:defRPr>
              </a:lvl3pPr>
              <a:lvl4pPr marL="1600200" indent="-228600" eaLnBrk="0" hangingPunct="0">
                <a:defRPr sz="2800">
                  <a:solidFill>
                    <a:schemeClr val="tx1"/>
                  </a:solidFill>
                  <a:latin typeface="Arial" panose="020B0604020202020204" pitchFamily="34" charset="0"/>
                  <a:ea typeface="楷体_GB2312" pitchFamily="49" charset="-122"/>
                </a:defRPr>
              </a:lvl4pPr>
              <a:lvl5pPr marL="2057400" indent="-228600" eaLnBrk="0" hangingPunct="0">
                <a:defRPr sz="2800">
                  <a:solidFill>
                    <a:schemeClr val="tx1"/>
                  </a:solidFill>
                  <a:latin typeface="Arial" panose="020B0604020202020204" pitchFamily="34" charset="0"/>
                  <a:ea typeface="楷体_GB2312" pitchFamily="49" charset="-122"/>
                </a:defRPr>
              </a:lvl5pPr>
              <a:lvl6pPr marL="25146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6pPr>
              <a:lvl7pPr marL="29718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7pPr>
              <a:lvl8pPr marL="34290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8pPr>
              <a:lvl9pPr marL="3886200" indent="-228600" algn="just" eaLnBrk="0" fontAlgn="base" hangingPunct="0">
                <a:lnSpc>
                  <a:spcPct val="80000"/>
                </a:lnSpc>
                <a:spcBef>
                  <a:spcPct val="20000"/>
                </a:spcBef>
                <a:spcAft>
                  <a:spcPct val="0"/>
                </a:spcAft>
                <a:buChar char="–"/>
                <a:defRPr sz="2800">
                  <a:solidFill>
                    <a:schemeClr val="tx1"/>
                  </a:solidFill>
                  <a:latin typeface="Arial" panose="020B0604020202020204" pitchFamily="34" charset="0"/>
                  <a:ea typeface="楷体_GB2312" pitchFamily="49"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N</a:t>
              </a:r>
              <a:endParaRPr lang="en-US" altLang="zh-CN" sz="1800">
                <a:latin typeface="微软雅黑" panose="020B0503020204020204" pitchFamily="34" charset="-122"/>
                <a:ea typeface="微软雅黑" panose="020B0503020204020204" pitchFamily="34" charset="-122"/>
              </a:endParaRPr>
            </a:p>
          </p:txBody>
        </p:sp>
      </p:grpSp>
      <p:sp>
        <p:nvSpPr>
          <p:cNvPr id="2" name="矩形 1"/>
          <p:cNvSpPr/>
          <p:nvPr/>
        </p:nvSpPr>
        <p:spPr>
          <a:xfrm>
            <a:off x="4445338" y="1201733"/>
            <a:ext cx="2836033" cy="553357"/>
          </a:xfrm>
          <a:prstGeom prst="rect">
            <a:avLst/>
          </a:prstGeom>
        </p:spPr>
        <p:txBody>
          <a:bodyPr wrap="none">
            <a:spAutoFit/>
          </a:bodyPr>
          <a:lstStyle/>
          <a:p>
            <a:pPr marL="742950" lvl="1" indent="-742950">
              <a:lnSpc>
                <a:spcPct val="140000"/>
              </a:lnSpc>
              <a:spcBef>
                <a:spcPct val="20000"/>
              </a:spcBef>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）用流程图表示</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5.2 </a:t>
            </a:r>
            <a:r>
              <a:rPr lang="zh-CN" altLang="en-US" dirty="0" smtClean="0"/>
              <a:t>算法的表示</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solidFill>
                  <a:schemeClr val="tx2"/>
                </a:solidFill>
              </a:rPr>
              <a:t>五、问题思考</a:t>
            </a:r>
            <a:endParaRPr lang="en-US" altLang="zh-CN" b="1" dirty="0" smtClean="0">
              <a:solidFill>
                <a:schemeClr val="tx2"/>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1</a:t>
            </a:r>
            <a:r>
              <a:rPr lang="zh-CN" altLang="en-US" dirty="0" smtClean="0">
                <a:solidFill>
                  <a:srgbClr val="0000FF"/>
                </a:solidFill>
              </a:rPr>
              <a:t>）一种环境下的原语可以是另外一种环境下原语的“合成物”。比如</a:t>
            </a:r>
            <a:r>
              <a:rPr lang="en-US" altLang="zh-CN" dirty="0" smtClean="0">
                <a:solidFill>
                  <a:srgbClr val="0000FF"/>
                </a:solidFill>
              </a:rPr>
              <a:t>while</a:t>
            </a:r>
            <a:r>
              <a:rPr lang="zh-CN" altLang="en-US" dirty="0" smtClean="0">
                <a:solidFill>
                  <a:srgbClr val="0000FF"/>
                </a:solidFill>
              </a:rPr>
              <a:t>语句是伪代码中的一个原语，但是它可以作为机器语言指令的一个合成物加以实现。给出计算机以外的这种现象的两个例子。</a:t>
            </a:r>
            <a:endParaRPr lang="en-US" altLang="zh-CN" dirty="0" smtClean="0">
              <a:solidFill>
                <a:srgbClr val="0000FF"/>
              </a:solidFill>
            </a:endParaRPr>
          </a:p>
          <a:p>
            <a:pPr marL="452755" lvl="1" indent="-452755">
              <a:lnSpc>
                <a:spcPct val="130000"/>
              </a:lnSpc>
              <a:spcBef>
                <a:spcPts val="1200"/>
              </a:spcBef>
              <a:buNone/>
            </a:pPr>
            <a:r>
              <a:rPr lang="zh-CN" altLang="en-US" dirty="0" smtClean="0">
                <a:solidFill>
                  <a:srgbClr val="0000FF"/>
                </a:solidFill>
              </a:rPr>
              <a:t>原子核（质子、中子）；光合作用（复杂的生化过程）</a:t>
            </a:r>
            <a:endParaRPr lang="zh-CN" altLang="en-US" dirty="0" smtClean="0">
              <a:solidFill>
                <a:srgbClr val="0000FF"/>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2</a:t>
            </a:r>
            <a:r>
              <a:rPr lang="zh-CN" altLang="en-US" dirty="0" smtClean="0">
                <a:solidFill>
                  <a:srgbClr val="0000FF"/>
                </a:solidFill>
              </a:rPr>
              <a:t>）从何种意义上讲，过程的结构就是原语的结构？</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5.3 </a:t>
            </a:r>
            <a:r>
              <a:rPr lang="zh-CN" altLang="en-US" dirty="0" smtClean="0"/>
              <a:t>算法的发现</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a:lnSpc>
                <a:spcPct val="150000"/>
              </a:lnSpc>
              <a:buNone/>
            </a:pPr>
            <a:r>
              <a:rPr lang="zh-CN" altLang="en-US" b="1" dirty="0" smtClean="0"/>
              <a:t>程序开发由两个基本活动组成：</a:t>
            </a:r>
            <a:endParaRPr lang="en-US" altLang="zh-CN" b="1" dirty="0" smtClean="0"/>
          </a:p>
          <a:p>
            <a:pPr marL="0" indent="0">
              <a:lnSpc>
                <a:spcPct val="150000"/>
              </a:lnSpc>
              <a:buNone/>
            </a:pPr>
            <a:r>
              <a:rPr lang="zh-CN" altLang="en-US" dirty="0" smtClean="0"/>
              <a:t>（</a:t>
            </a:r>
            <a:r>
              <a:rPr lang="en-US" altLang="zh-CN" dirty="0" smtClean="0"/>
              <a:t>1</a:t>
            </a:r>
            <a:r>
              <a:rPr lang="zh-CN" altLang="en-US" dirty="0" smtClean="0"/>
              <a:t>）发现潜在的算法</a:t>
            </a:r>
            <a:endParaRPr lang="en-US" altLang="zh-CN" dirty="0" smtClean="0"/>
          </a:p>
          <a:p>
            <a:pPr marL="0" indent="0">
              <a:lnSpc>
                <a:spcPct val="150000"/>
              </a:lnSpc>
              <a:buNone/>
            </a:pPr>
            <a:r>
              <a:rPr lang="zh-CN" altLang="en-US" dirty="0" smtClean="0"/>
              <a:t>（</a:t>
            </a:r>
            <a:r>
              <a:rPr lang="en-US" altLang="zh-CN" dirty="0" smtClean="0"/>
              <a:t>2</a:t>
            </a:r>
            <a:r>
              <a:rPr lang="zh-CN" altLang="en-US" dirty="0" smtClean="0"/>
              <a:t>）以程序的方式表示算法</a:t>
            </a:r>
            <a:endParaRPr lang="en-US" altLang="zh-CN" dirty="0" smtClean="0"/>
          </a:p>
          <a:p>
            <a:pPr marL="0" indent="0">
              <a:lnSpc>
                <a:spcPct val="150000"/>
              </a:lnSpc>
              <a:buNone/>
            </a:pPr>
            <a:endParaRPr lang="en-US" altLang="zh-CN" dirty="0" smtClean="0"/>
          </a:p>
          <a:p>
            <a:pPr>
              <a:lnSpc>
                <a:spcPct val="150000"/>
              </a:lnSpc>
              <a:buNone/>
            </a:pPr>
            <a:r>
              <a:rPr lang="zh-CN" altLang="en-US" dirty="0" smtClean="0">
                <a:solidFill>
                  <a:srgbClr val="0000FF"/>
                </a:solidFill>
              </a:rPr>
              <a:t>算法的发现</a:t>
            </a:r>
            <a:r>
              <a:rPr lang="zh-CN" altLang="en-US" dirty="0" smtClean="0"/>
              <a:t>是软件开发过程中更具有挑战性的任务。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 calcmode="lin" valueType="num">
                                      <p:cBhvr additive="base">
                                        <p:cTn id="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nvSpPr>
        <p:spPr bwMode="auto">
          <a:xfrm>
            <a:off x="3132138" y="6192838"/>
            <a:ext cx="2895600" cy="476250"/>
          </a:xfrm>
          <a:prstGeom prst="rect">
            <a:avLst/>
          </a:prstGeom>
          <a:noFill/>
          <a:ln>
            <a:miter lim="800000"/>
          </a:ln>
        </p:spPr>
        <p:txBody>
          <a:bodyPr/>
          <a:lstStyle/>
          <a:p>
            <a:pPr algn="ctr">
              <a:lnSpc>
                <a:spcPct val="100000"/>
              </a:lnSpc>
              <a:spcBef>
                <a:spcPct val="0"/>
              </a:spcBef>
              <a:buFontTx/>
              <a:buNone/>
              <a:defRPr/>
            </a:pPr>
            <a:endParaRPr lang="en-US" altLang="zh-CN" sz="1400">
              <a:latin typeface="+mn-lt"/>
              <a:ea typeface="宋体" panose="02010600030101010101" pitchFamily="2" charset="-122"/>
            </a:endParaRPr>
          </a:p>
          <a:p>
            <a:pPr algn="ctr">
              <a:lnSpc>
                <a:spcPct val="100000"/>
              </a:lnSpc>
              <a:spcBef>
                <a:spcPct val="0"/>
              </a:spcBef>
              <a:buFontTx/>
              <a:buNone/>
              <a:defRPr/>
            </a:pPr>
            <a:r>
              <a:rPr lang="zh-CN" altLang="en-US" sz="1400">
                <a:solidFill>
                  <a:srgbClr val="BD93DD"/>
                </a:solidFill>
                <a:effectLst>
                  <a:outerShdw blurRad="38100" dist="38100" dir="2700000" algn="tl">
                    <a:srgbClr val="C0C0C0"/>
                  </a:outerShdw>
                </a:effectLst>
                <a:latin typeface="宋体" panose="02010600030101010101" pitchFamily="2" charset="-122"/>
                <a:ea typeface="宋体" panose="02010600030101010101" pitchFamily="2" charset="-122"/>
              </a:rPr>
              <a:t>计 算 机 导 论</a:t>
            </a:r>
            <a:endParaRPr lang="zh-CN" altLang="en-US" sz="1400">
              <a:solidFill>
                <a:srgbClr val="BD93DD"/>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pic>
        <p:nvPicPr>
          <p:cNvPr id="7" name="Picture 2" descr="http://teachingparadox.edublogs.org/files/2011/10/Polya-Problem-Solving-229ncf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25" y="404495"/>
            <a:ext cx="9130665" cy="6480810"/>
          </a:xfrm>
          <a:prstGeom prst="rect">
            <a:avLst/>
          </a:prstGeom>
          <a:noFill/>
          <a:extLst>
            <a:ext uri="{909E8E84-426E-40DD-AFC4-6F175D3DCCD1}">
              <a14:hiddenFill xmlns:a14="http://schemas.microsoft.com/office/drawing/2010/main">
                <a:solidFill>
                  <a:srgbClr val="FFFFFF"/>
                </a:solidFill>
              </a14:hiddenFill>
            </a:ext>
          </a:extLst>
        </p:spPr>
      </p:pic>
      <p:sp>
        <p:nvSpPr>
          <p:cNvPr id="8"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2" name="文本框 1"/>
          <p:cNvSpPr txBox="1"/>
          <p:nvPr/>
        </p:nvSpPr>
        <p:spPr>
          <a:xfrm>
            <a:off x="2277745" y="36195"/>
            <a:ext cx="6170295" cy="583565"/>
          </a:xfrm>
          <a:prstGeom prst="rect">
            <a:avLst/>
          </a:prstGeom>
          <a:noFill/>
        </p:spPr>
        <p:txBody>
          <a:bodyPr wrap="square" rtlCol="0" anchor="t">
            <a:spAutoFit/>
          </a:bodyPr>
          <a:p>
            <a:r>
              <a:rPr lang="zh-CN" altLang="en-US" sz="3200" b="1" dirty="0" smtClean="0">
                <a:solidFill>
                  <a:srgbClr val="FF0000"/>
                </a:solidFill>
                <a:sym typeface="+mn-ea"/>
              </a:rPr>
              <a:t>一、问题求解的艺术</a:t>
            </a:r>
            <a:endParaRPr lang="zh-CN" altLang="en-US" sz="3200" b="1" dirty="0" smtClean="0">
              <a:solidFill>
                <a:srgbClr val="FF0000"/>
              </a:solidFill>
              <a:sym typeface="+mn-ea"/>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pic>
        <p:nvPicPr>
          <p:cNvPr id="8" name="Picture 2" descr="http://www.pindling.org/Math/Learning/Basic_Math/Examples/supplimentary/2_Problem_Solving/3b1cda9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 y="1889125"/>
            <a:ext cx="9083040" cy="4540885"/>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5" name="内容占位符 2"/>
          <p:cNvSpPr>
            <a:spLocks noGrp="1"/>
          </p:cNvSpPr>
          <p:nvPr>
            <p:ph idx="1"/>
          </p:nvPr>
        </p:nvSpPr>
        <p:spPr>
          <a:xfrm>
            <a:off x="457200" y="1285860"/>
            <a:ext cx="8229600" cy="4840303"/>
          </a:xfrm>
        </p:spPr>
        <p:txBody>
          <a:bodyPr/>
          <a:lstStyle/>
          <a:p>
            <a:pPr>
              <a:buNone/>
            </a:pPr>
            <a:r>
              <a:rPr lang="zh-CN" altLang="en-US" b="1" dirty="0" smtClean="0">
                <a:solidFill>
                  <a:schemeClr val="tx2"/>
                </a:solidFill>
              </a:rPr>
              <a:t>计算思维的视角</a:t>
            </a:r>
            <a:endParaRPr lang="en-US" altLang="zh-CN" b="1" dirty="0" smtClean="0">
              <a:solidFill>
                <a:schemeClr val="tx2"/>
              </a:solidFill>
            </a:endParaRPr>
          </a:p>
          <a:p>
            <a:endParaRPr lang="en-US" altLang="zh-CN" b="1" dirty="0" smtClean="0">
              <a:solidFill>
                <a:schemeClr val="tx2"/>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90"/>
                                          </p:val>
                                        </p:tav>
                                        <p:tav tm="100000">
                                          <p:val>
                                            <p:fltVal val="0"/>
                                          </p:val>
                                        </p:tav>
                                      </p:tavLst>
                                    </p:anim>
                                    <p:animEffect transition="in" filter="fade">
                                      <p:cBhvr>
                                        <p:cTn id="1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5.3 </a:t>
            </a:r>
            <a:r>
              <a:rPr lang="zh-CN" altLang="en-US" dirty="0" smtClean="0"/>
              <a:t>算法的发现</a:t>
            </a:r>
            <a:endParaRPr lang="zh-CN" altLang="en-US" dirty="0"/>
          </a:p>
        </p:txBody>
      </p:sp>
      <p:sp>
        <p:nvSpPr>
          <p:cNvPr id="14" name="内容占位符 2"/>
          <p:cNvSpPr>
            <a:spLocks noGrp="1"/>
          </p:cNvSpPr>
          <p:nvPr>
            <p:ph idx="1"/>
          </p:nvPr>
        </p:nvSpPr>
        <p:spPr>
          <a:xfrm>
            <a:off x="457200" y="1285860"/>
            <a:ext cx="8229600" cy="4840303"/>
          </a:xfrm>
        </p:spPr>
        <p:txBody>
          <a:bodyPr>
            <a:normAutofit fontScale="85000" lnSpcReduction="20000"/>
          </a:bodyPr>
          <a:lstStyle/>
          <a:p>
            <a:pPr>
              <a:lnSpc>
                <a:spcPct val="150000"/>
              </a:lnSpc>
              <a:buNone/>
            </a:pPr>
            <a:r>
              <a:rPr lang="zh-CN" altLang="en-US" sz="3400" dirty="0" smtClean="0">
                <a:solidFill>
                  <a:srgbClr val="0000FF"/>
                </a:solidFill>
              </a:rPr>
              <a:t>例子：孩子年龄问题</a:t>
            </a:r>
            <a:endParaRPr lang="en-US" altLang="zh-CN" sz="3400" dirty="0" smtClean="0">
              <a:solidFill>
                <a:srgbClr val="0000FF"/>
              </a:solidFill>
            </a:endParaRPr>
          </a:p>
          <a:p>
            <a:pPr lvl="0">
              <a:lnSpc>
                <a:spcPct val="130000"/>
              </a:lnSpc>
              <a:spcBef>
                <a:spcPts val="900"/>
              </a:spcBef>
            </a:pPr>
            <a:r>
              <a:rPr lang="en-US" altLang="zh-CN" dirty="0" smtClean="0">
                <a:solidFill>
                  <a:prstClr val="black"/>
                </a:solidFill>
              </a:rPr>
              <a:t>Person A is charged with the task of determining the ages of  B’s three children.</a:t>
            </a:r>
            <a:endParaRPr lang="en-US" altLang="zh-CN" dirty="0" smtClean="0">
              <a:solidFill>
                <a:prstClr val="black"/>
              </a:solidFill>
            </a:endParaRPr>
          </a:p>
          <a:p>
            <a:pPr lvl="1">
              <a:lnSpc>
                <a:spcPct val="130000"/>
              </a:lnSpc>
              <a:spcBef>
                <a:spcPts val="900"/>
              </a:spcBef>
            </a:pPr>
            <a:r>
              <a:rPr lang="en-US" altLang="zh-CN" dirty="0" smtClean="0">
                <a:ea typeface="宋体" panose="02010600030101010101" pitchFamily="2" charset="-122"/>
              </a:rPr>
              <a:t>B tells A that the product of the children’s ages is 36.</a:t>
            </a:r>
            <a:endParaRPr lang="en-US" altLang="zh-CN" dirty="0" smtClean="0">
              <a:ea typeface="宋体" panose="02010600030101010101" pitchFamily="2" charset="-122"/>
            </a:endParaRPr>
          </a:p>
          <a:p>
            <a:pPr lvl="1">
              <a:lnSpc>
                <a:spcPct val="130000"/>
              </a:lnSpc>
              <a:spcBef>
                <a:spcPts val="900"/>
              </a:spcBef>
            </a:pPr>
            <a:r>
              <a:rPr lang="en-US" altLang="zh-CN" dirty="0" smtClean="0">
                <a:ea typeface="宋体" panose="02010600030101010101" pitchFamily="2" charset="-122"/>
              </a:rPr>
              <a:t>A replies that another clue is required.</a:t>
            </a:r>
            <a:endParaRPr lang="en-US" altLang="zh-CN" dirty="0" smtClean="0">
              <a:ea typeface="宋体" panose="02010600030101010101" pitchFamily="2" charset="-122"/>
            </a:endParaRPr>
          </a:p>
          <a:p>
            <a:pPr lvl="1">
              <a:lnSpc>
                <a:spcPct val="130000"/>
              </a:lnSpc>
              <a:spcBef>
                <a:spcPts val="900"/>
              </a:spcBef>
            </a:pPr>
            <a:r>
              <a:rPr lang="en-US" altLang="zh-CN" dirty="0" smtClean="0">
                <a:ea typeface="宋体" panose="02010600030101010101" pitchFamily="2" charset="-122"/>
              </a:rPr>
              <a:t>B tells A the sum of the children’s ages.</a:t>
            </a:r>
            <a:endParaRPr lang="en-US" altLang="zh-CN" dirty="0" smtClean="0">
              <a:ea typeface="宋体" panose="02010600030101010101" pitchFamily="2" charset="-122"/>
            </a:endParaRPr>
          </a:p>
          <a:p>
            <a:pPr lvl="1">
              <a:lnSpc>
                <a:spcPct val="130000"/>
              </a:lnSpc>
              <a:spcBef>
                <a:spcPts val="900"/>
              </a:spcBef>
            </a:pPr>
            <a:r>
              <a:rPr lang="en-US" altLang="zh-CN" dirty="0" smtClean="0">
                <a:ea typeface="宋体" panose="02010600030101010101" pitchFamily="2" charset="-122"/>
              </a:rPr>
              <a:t>A replies that another clue is needed.</a:t>
            </a:r>
            <a:endParaRPr lang="en-US" altLang="zh-CN" dirty="0" smtClean="0">
              <a:ea typeface="宋体" panose="02010600030101010101" pitchFamily="2" charset="-122"/>
            </a:endParaRPr>
          </a:p>
          <a:p>
            <a:pPr lvl="1">
              <a:lnSpc>
                <a:spcPct val="130000"/>
              </a:lnSpc>
              <a:spcBef>
                <a:spcPts val="900"/>
              </a:spcBef>
            </a:pPr>
            <a:r>
              <a:rPr lang="en-US" altLang="zh-CN" b="1" dirty="0" smtClean="0">
                <a:solidFill>
                  <a:srgbClr val="FF0000"/>
                </a:solidFill>
                <a:ea typeface="宋体" panose="02010600030101010101" pitchFamily="2" charset="-122"/>
              </a:rPr>
              <a:t>B tells A that the oldest child plays the piano.</a:t>
            </a:r>
            <a:endParaRPr lang="en-US" altLang="zh-CN" b="1" dirty="0" smtClean="0">
              <a:solidFill>
                <a:srgbClr val="FF0000"/>
              </a:solidFill>
              <a:ea typeface="宋体" panose="02010600030101010101" pitchFamily="2" charset="-122"/>
            </a:endParaRPr>
          </a:p>
          <a:p>
            <a:pPr lvl="1">
              <a:lnSpc>
                <a:spcPct val="130000"/>
              </a:lnSpc>
              <a:spcBef>
                <a:spcPts val="900"/>
              </a:spcBef>
            </a:pPr>
            <a:r>
              <a:rPr lang="en-US" altLang="zh-CN" dirty="0" smtClean="0">
                <a:ea typeface="宋体" panose="02010600030101010101" pitchFamily="2" charset="-122"/>
              </a:rPr>
              <a:t>A tells B the ages of the three children.</a:t>
            </a:r>
            <a:endParaRPr lang="en-US" altLang="zh-CN" dirty="0" smtClean="0">
              <a:ea typeface="宋体" panose="02010600030101010101" pitchFamily="2" charset="-122"/>
            </a:endParaRPr>
          </a:p>
          <a:p>
            <a:pPr>
              <a:lnSpc>
                <a:spcPct val="130000"/>
              </a:lnSpc>
              <a:spcBef>
                <a:spcPts val="900"/>
              </a:spcBef>
            </a:pPr>
            <a:r>
              <a:rPr lang="en-US" altLang="zh-CN" dirty="0" smtClean="0">
                <a:ea typeface="宋体" panose="02010600030101010101" pitchFamily="2" charset="-122"/>
              </a:rPr>
              <a:t>How old are the three children?</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5.3 </a:t>
            </a:r>
            <a:r>
              <a:rPr lang="zh-CN" altLang="en-US" dirty="0" smtClean="0"/>
              <a:t>算法的发现</a:t>
            </a:r>
            <a:endParaRPr lang="zh-CN" altLang="en-US" dirty="0"/>
          </a:p>
        </p:txBody>
      </p:sp>
      <p:sp>
        <p:nvSpPr>
          <p:cNvPr id="14" name="内容占位符 2"/>
          <p:cNvSpPr>
            <a:spLocks noGrp="1"/>
          </p:cNvSpPr>
          <p:nvPr>
            <p:ph idx="1"/>
          </p:nvPr>
        </p:nvSpPr>
        <p:spPr>
          <a:xfrm>
            <a:off x="457200" y="4357694"/>
            <a:ext cx="8229600" cy="1857388"/>
          </a:xfrm>
        </p:spPr>
        <p:txBody>
          <a:bodyPr>
            <a:noAutofit/>
          </a:bodyPr>
          <a:lstStyle/>
          <a:p>
            <a:pPr marL="0" lvl="0" indent="0">
              <a:spcBef>
                <a:spcPts val="0"/>
              </a:spcBef>
              <a:buClrTx/>
              <a:buNone/>
            </a:pPr>
            <a:r>
              <a:rPr lang="zh-CN" altLang="en-US" sz="2600" dirty="0" smtClean="0">
                <a:solidFill>
                  <a:prstClr val="black"/>
                </a:solidFill>
              </a:rPr>
              <a:t>在该例子中，直到开始实施计划的</a:t>
            </a:r>
            <a:r>
              <a:rPr lang="zh-CN" altLang="en-US" sz="2600" b="1" dirty="0" smtClean="0">
                <a:solidFill>
                  <a:srgbClr val="FF0000"/>
                </a:solidFill>
              </a:rPr>
              <a:t>第三阶段</a:t>
            </a:r>
            <a:r>
              <a:rPr lang="zh-CN" altLang="en-US" sz="2600" dirty="0" smtClean="0">
                <a:solidFill>
                  <a:prstClr val="black"/>
                </a:solidFill>
              </a:rPr>
              <a:t>，才获得对这个问题完全的理解。在第一阶段时，最初觉得第三条信息跟计算孩子年龄毫不相关，到此时困惑才得以解开</a:t>
            </a:r>
            <a:r>
              <a:rPr lang="en-US" altLang="zh-CN" sz="2600" dirty="0" smtClean="0">
                <a:solidFill>
                  <a:prstClr val="black"/>
                </a:solidFill>
              </a:rPr>
              <a:t> </a:t>
            </a:r>
            <a:r>
              <a:rPr lang="zh-CN" altLang="en-US" sz="2600" dirty="0" smtClean="0">
                <a:solidFill>
                  <a:prstClr val="black"/>
                </a:solidFill>
              </a:rPr>
              <a:t>。</a:t>
            </a:r>
            <a:endParaRPr lang="zh-CN" altLang="en-US" sz="2600" dirty="0"/>
          </a:p>
        </p:txBody>
      </p:sp>
      <p:pic>
        <p:nvPicPr>
          <p:cNvPr id="5" name="Picture 7" descr="05177_C05_R3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81000" y="1556792"/>
            <a:ext cx="8382000" cy="2017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txBox="1">
            <a:spLocks noChangeArrowheads="1"/>
          </p:cNvSpPr>
          <p:nvPr/>
        </p:nvSpPr>
        <p:spPr>
          <a:xfrm>
            <a:off x="467544" y="3618472"/>
            <a:ext cx="8219256" cy="596346"/>
          </a:xfrm>
          <a:prstGeom prst="rect">
            <a:avLst/>
          </a:prstGeom>
        </p:spPr>
        <p:txBody>
          <a:bodyPr vert="horz" lIns="91440" tIns="45720" rIns="91440" bIns="45720" rtlCol="0" anchor="ctr">
            <a:normAutofit/>
          </a:bodyPr>
          <a:lstStyle/>
          <a:p>
            <a:pPr algn="ctr">
              <a:spcBef>
                <a:spcPct val="0"/>
              </a:spcBef>
            </a:pPr>
            <a:r>
              <a:rPr lang="en-US" altLang="zh-CN" b="1" dirty="0" smtClean="0">
                <a:solidFill>
                  <a:srgbClr val="DC241F"/>
                </a:solidFill>
                <a:latin typeface="微软雅黑" panose="020B0503020204020204" pitchFamily="34" charset="-122"/>
                <a:ea typeface="宋体" panose="02010600030101010101" pitchFamily="2" charset="-122"/>
                <a:cs typeface="+mj-cs"/>
              </a:rPr>
              <a:t>Figure 5.5  </a:t>
            </a:r>
            <a:endParaRPr lang="en-US" altLang="zh-CN" b="1" dirty="0" smtClean="0">
              <a:solidFill>
                <a:srgbClr val="DC241F"/>
              </a:solidFill>
              <a:latin typeface="微软雅黑" panose="020B0503020204020204" pitchFamily="34" charset="-122"/>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up)">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sp>
        <p:nvSpPr>
          <p:cNvPr id="3" name="内容占位符 2"/>
          <p:cNvSpPr>
            <a:spLocks noGrp="1"/>
          </p:cNvSpPr>
          <p:nvPr>
            <p:ph idx="1"/>
          </p:nvPr>
        </p:nvSpPr>
        <p:spPr/>
        <p:txBody>
          <a:bodyPr>
            <a:normAutofit fontScale="92500"/>
          </a:bodyPr>
          <a:lstStyle/>
          <a:p>
            <a:pPr>
              <a:lnSpc>
                <a:spcPct val="150000"/>
              </a:lnSpc>
              <a:buNone/>
            </a:pPr>
            <a:r>
              <a:rPr lang="zh-CN" altLang="en-US" sz="3000" b="1" dirty="0" smtClean="0">
                <a:solidFill>
                  <a:schemeClr val="tx2"/>
                </a:solidFill>
              </a:rPr>
              <a:t>二、入门（</a:t>
            </a:r>
            <a:r>
              <a:rPr lang="en-US" altLang="zh-CN" sz="3000" b="1" dirty="0" smtClean="0">
                <a:solidFill>
                  <a:schemeClr val="tx2"/>
                </a:solidFill>
              </a:rPr>
              <a:t>Getting a Foot in the Door</a:t>
            </a:r>
            <a:r>
              <a:rPr lang="zh-CN" altLang="en-US" sz="3000" b="1" dirty="0" smtClean="0">
                <a:solidFill>
                  <a:schemeClr val="tx2"/>
                </a:solidFill>
              </a:rPr>
              <a:t>）</a:t>
            </a:r>
            <a:endParaRPr lang="en-US" altLang="zh-CN" sz="3000" b="1" dirty="0" smtClean="0">
              <a:solidFill>
                <a:schemeClr val="tx2"/>
              </a:solidFill>
            </a:endParaRPr>
          </a:p>
          <a:p>
            <a:pPr lvl="1">
              <a:lnSpc>
                <a:spcPct val="130000"/>
              </a:lnSpc>
              <a:spcBef>
                <a:spcPts val="1200"/>
              </a:spcBef>
            </a:pPr>
            <a:r>
              <a:rPr lang="zh-CN" altLang="en-US" dirty="0" smtClean="0"/>
              <a:t>反向求解（</a:t>
            </a:r>
            <a:r>
              <a:rPr lang="en-US" altLang="zh-CN" dirty="0" smtClean="0"/>
              <a:t>Try working the problem backwards</a:t>
            </a:r>
            <a:r>
              <a:rPr lang="zh-CN" altLang="en-US" dirty="0" smtClean="0"/>
              <a:t>）</a:t>
            </a:r>
            <a:endParaRPr lang="zh-CN" altLang="en-US" dirty="0" smtClean="0"/>
          </a:p>
          <a:p>
            <a:pPr lvl="1">
              <a:lnSpc>
                <a:spcPct val="130000"/>
              </a:lnSpc>
              <a:spcBef>
                <a:spcPts val="1200"/>
              </a:spcBef>
            </a:pPr>
            <a:r>
              <a:rPr lang="zh-CN" altLang="en-US" dirty="0" smtClean="0"/>
              <a:t>借鉴相关问题解法（</a:t>
            </a:r>
            <a:r>
              <a:rPr lang="en-US" altLang="zh-CN" dirty="0" smtClean="0"/>
              <a:t>Solve an easier related problem</a:t>
            </a:r>
            <a:r>
              <a:rPr lang="zh-CN" altLang="en-US" dirty="0" smtClean="0"/>
              <a:t>）</a:t>
            </a:r>
            <a:endParaRPr lang="en-US" altLang="zh-CN" dirty="0" smtClean="0"/>
          </a:p>
          <a:p>
            <a:pPr lvl="2">
              <a:lnSpc>
                <a:spcPct val="130000"/>
              </a:lnSpc>
              <a:spcBef>
                <a:spcPts val="1200"/>
              </a:spcBef>
            </a:pPr>
            <a:r>
              <a:rPr lang="en-US" altLang="zh-CN" dirty="0" smtClean="0">
                <a:ea typeface="宋体" panose="02010600030101010101" pitchFamily="2" charset="-122"/>
              </a:rPr>
              <a:t>Relax some of the problem constraints</a:t>
            </a:r>
            <a:endParaRPr lang="en-US" altLang="zh-CN" dirty="0" smtClean="0">
              <a:ea typeface="宋体" panose="02010600030101010101" pitchFamily="2" charset="-122"/>
            </a:endParaRPr>
          </a:p>
          <a:p>
            <a:pPr lvl="2">
              <a:lnSpc>
                <a:spcPct val="130000"/>
              </a:lnSpc>
              <a:spcBef>
                <a:spcPts val="1200"/>
              </a:spcBef>
            </a:pPr>
            <a:r>
              <a:rPr lang="en-US" altLang="zh-CN" dirty="0" smtClean="0">
                <a:ea typeface="宋体" panose="02010600030101010101" pitchFamily="2" charset="-122"/>
              </a:rPr>
              <a:t>Solve pieces of the problem first (bottom up methodology)</a:t>
            </a:r>
            <a:endParaRPr lang="zh-CN" altLang="en-US" dirty="0" smtClean="0"/>
          </a:p>
          <a:p>
            <a:pPr lvl="1">
              <a:lnSpc>
                <a:spcPct val="130000"/>
              </a:lnSpc>
              <a:spcBef>
                <a:spcPts val="1200"/>
              </a:spcBef>
            </a:pPr>
            <a:r>
              <a:rPr lang="zh-CN" altLang="en-US" dirty="0" smtClean="0"/>
              <a:t>逐步求精（</a:t>
            </a:r>
            <a:r>
              <a:rPr lang="en-US" altLang="zh-CN" dirty="0" smtClean="0"/>
              <a:t>Stepwise refinement: Divide the problem into smaller problems (top-down methodology)</a:t>
            </a:r>
            <a:r>
              <a:rPr lang="zh-CN" altLang="en-US" dirty="0" smtClean="0"/>
              <a:t>）</a:t>
            </a:r>
            <a:endParaRPr lang="en-US" altLang="zh-CN" dirty="0" smtClean="0"/>
          </a:p>
          <a:p>
            <a:pPr>
              <a:lnSpc>
                <a:spcPct val="150000"/>
              </a:lnSpc>
            </a:pPr>
            <a:endParaRPr lang="zh-CN" altLang="en-US"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up)">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2600" b="1" dirty="0" smtClean="0"/>
              <a:t>（</a:t>
            </a:r>
            <a:r>
              <a:rPr lang="en-US" altLang="zh-CN" sz="2600" b="1" dirty="0" smtClean="0"/>
              <a:t>1</a:t>
            </a:r>
            <a:r>
              <a:rPr lang="zh-CN" altLang="en-US" sz="2600" b="1" dirty="0" smtClean="0"/>
              <a:t>）反方向解决问题</a:t>
            </a:r>
            <a:endParaRPr lang="zh-CN" altLang="en-US" sz="2600" b="1" dirty="0" smtClean="0"/>
          </a:p>
          <a:p>
            <a:pPr>
              <a:lnSpc>
                <a:spcPct val="150000"/>
              </a:lnSpc>
            </a:pPr>
            <a:endParaRPr lang="zh-CN" altLang="en-US"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5" name="Rectangle 3"/>
          <p:cNvSpPr txBox="1">
            <a:spLocks noChangeArrowheads="1"/>
          </p:cNvSpPr>
          <p:nvPr/>
        </p:nvSpPr>
        <p:spPr>
          <a:xfrm>
            <a:off x="500034" y="2357430"/>
            <a:ext cx="3786214" cy="3588296"/>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rgbClr val="FF000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FF0000"/>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FF0000"/>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5725" lvl="1" indent="0">
              <a:lnSpc>
                <a:spcPct val="130000"/>
              </a:lnSpc>
              <a:buFont typeface="Arial" panose="020B0604020202020204" pitchFamily="34" charset="0"/>
              <a:buNone/>
            </a:pPr>
            <a:r>
              <a:rPr lang="zh-CN" altLang="en-US" sz="2800" dirty="0" smtClean="0"/>
              <a:t>如果要解决的问题是：找到对于一个已知输入产生一个特定输出的方案，可以从输出开始，然后反向达到输入。</a:t>
            </a:r>
            <a:endParaRPr lang="zh-CN" altLang="en-US" sz="2800" dirty="0" smtClean="0"/>
          </a:p>
          <a:p>
            <a:pPr>
              <a:lnSpc>
                <a:spcPct val="130000"/>
              </a:lnSpc>
            </a:pPr>
            <a:r>
              <a:rPr lang="zh-CN" altLang="en-US" sz="2800" dirty="0" smtClean="0"/>
              <a:t>学习叠纸鸟</a:t>
            </a:r>
            <a:endParaRPr lang="zh-CN" altLang="en-US" sz="2800" b="1" dirty="0" smtClean="0"/>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1205" y="1571612"/>
            <a:ext cx="4537075"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546638"/>
            <a:ext cx="7072330" cy="596346"/>
          </a:xfrm>
        </p:spPr>
        <p:txBody>
          <a:bodyPr>
            <a:normAutofit/>
          </a:bodyPr>
          <a:lstStyle/>
          <a:p>
            <a:r>
              <a:rPr lang="en-US" altLang="zh-CN" dirty="0" smtClean="0"/>
              <a:t>“Algorithm</a:t>
            </a:r>
            <a:r>
              <a:rPr lang="zh-CN" altLang="en-US" dirty="0" smtClean="0"/>
              <a:t>”词语溯源</a:t>
            </a:r>
            <a:r>
              <a:rPr lang="zh-CN" altLang="en-US" sz="2000" dirty="0" smtClean="0"/>
              <a:t>（来源：互联网）</a:t>
            </a:r>
            <a:endParaRPr lang="zh-CN" altLang="en-US" sz="2000" dirty="0" smtClean="0"/>
          </a:p>
        </p:txBody>
      </p:sp>
      <p:sp>
        <p:nvSpPr>
          <p:cNvPr id="3" name="内容占位符 2"/>
          <p:cNvSpPr>
            <a:spLocks noGrp="1"/>
          </p:cNvSpPr>
          <p:nvPr>
            <p:ph idx="1"/>
          </p:nvPr>
        </p:nvSpPr>
        <p:spPr>
          <a:xfrm>
            <a:off x="214282" y="1285860"/>
            <a:ext cx="8786874" cy="4840303"/>
          </a:xfrm>
        </p:spPr>
        <p:txBody>
          <a:bodyPr>
            <a:normAutofit fontScale="90000"/>
          </a:bodyPr>
          <a:lstStyle/>
          <a:p>
            <a:pPr>
              <a:lnSpc>
                <a:spcPct val="130000"/>
              </a:lnSpc>
            </a:pPr>
            <a:r>
              <a:rPr lang="zh-CN" altLang="en-US" sz="3000" b="1" dirty="0" smtClean="0"/>
              <a:t>故事是这样发生的</a:t>
            </a:r>
            <a:r>
              <a:rPr lang="en-US" altLang="zh-CN" sz="3000" b="1" dirty="0" smtClean="0"/>
              <a:t>…</a:t>
            </a:r>
            <a:endParaRPr lang="en-US" altLang="zh-CN" sz="3000" b="1" dirty="0" smtClean="0"/>
          </a:p>
          <a:p>
            <a:pPr lvl="1" algn="just">
              <a:lnSpc>
                <a:spcPct val="140000"/>
              </a:lnSpc>
              <a:spcBef>
                <a:spcPts val="1200"/>
              </a:spcBef>
            </a:pPr>
            <a:r>
              <a:rPr lang="zh-CN" altLang="en-US" dirty="0" smtClean="0">
                <a:solidFill>
                  <a:schemeClr val="tx2"/>
                </a:solidFill>
              </a:rPr>
              <a:t>后来牛津字典认为：由于人们将“</a:t>
            </a:r>
            <a:r>
              <a:rPr lang="en-US" altLang="zh-CN" dirty="0" smtClean="0">
                <a:solidFill>
                  <a:schemeClr val="tx2"/>
                </a:solidFill>
              </a:rPr>
              <a:t>Algorism”</a:t>
            </a:r>
            <a:r>
              <a:rPr lang="zh-CN" altLang="en-US" dirty="0" smtClean="0">
                <a:solidFill>
                  <a:schemeClr val="tx2"/>
                </a:solidFill>
              </a:rPr>
              <a:t>同“</a:t>
            </a:r>
            <a:r>
              <a:rPr lang="en-US" altLang="zh-CN" dirty="0" smtClean="0">
                <a:solidFill>
                  <a:schemeClr val="tx2"/>
                </a:solidFill>
              </a:rPr>
              <a:t>Arithmetic”</a:t>
            </a:r>
            <a:r>
              <a:rPr lang="zh-CN" altLang="en-US" dirty="0" smtClean="0">
                <a:solidFill>
                  <a:schemeClr val="tx2"/>
                </a:solidFill>
              </a:rPr>
              <a:t>相混淆而形成了一个错拼词，最后由“</a:t>
            </a:r>
            <a:r>
              <a:rPr lang="en-US" altLang="zh-CN" dirty="0" smtClean="0">
                <a:solidFill>
                  <a:schemeClr val="tx2"/>
                </a:solidFill>
              </a:rPr>
              <a:t>Algorism”</a:t>
            </a:r>
            <a:r>
              <a:rPr lang="zh-CN" altLang="en-US" dirty="0" smtClean="0">
                <a:solidFill>
                  <a:schemeClr val="tx2"/>
                </a:solidFill>
              </a:rPr>
              <a:t>变成了“</a:t>
            </a:r>
            <a:r>
              <a:rPr lang="en-US" altLang="zh-CN" dirty="0" smtClean="0">
                <a:solidFill>
                  <a:schemeClr val="tx2"/>
                </a:solidFill>
              </a:rPr>
              <a:t>Algorithm”</a:t>
            </a:r>
            <a:r>
              <a:rPr lang="zh-CN" altLang="en-US" dirty="0" smtClean="0">
                <a:solidFill>
                  <a:schemeClr val="tx2"/>
                </a:solidFill>
              </a:rPr>
              <a:t>。</a:t>
            </a:r>
            <a:endParaRPr lang="en-US" altLang="zh-CN" dirty="0" smtClean="0">
              <a:solidFill>
                <a:schemeClr val="tx2"/>
              </a:solidFill>
            </a:endParaRPr>
          </a:p>
          <a:p>
            <a:pPr lvl="1" algn="just">
              <a:lnSpc>
                <a:spcPct val="140000"/>
              </a:lnSpc>
              <a:spcBef>
                <a:spcPts val="1200"/>
              </a:spcBef>
            </a:pPr>
            <a:r>
              <a:rPr lang="en-US" altLang="zh-CN" dirty="0" smtClean="0">
                <a:solidFill>
                  <a:schemeClr val="tx2"/>
                </a:solidFill>
              </a:rPr>
              <a:t>1950</a:t>
            </a:r>
            <a:r>
              <a:rPr lang="zh-CN" altLang="en-US" dirty="0" smtClean="0">
                <a:solidFill>
                  <a:schemeClr val="tx2"/>
                </a:solidFill>
              </a:rPr>
              <a:t>年左右，“</a:t>
            </a:r>
            <a:r>
              <a:rPr lang="en-US" altLang="zh-CN" dirty="0" smtClean="0">
                <a:solidFill>
                  <a:schemeClr val="tx2"/>
                </a:solidFill>
              </a:rPr>
              <a:t>Algorithm”</a:t>
            </a:r>
            <a:r>
              <a:rPr lang="zh-CN" altLang="en-US" dirty="0" smtClean="0">
                <a:solidFill>
                  <a:schemeClr val="tx2"/>
                </a:solidFill>
              </a:rPr>
              <a:t>一词经常同欧几里德算法</a:t>
            </a:r>
            <a:r>
              <a:rPr lang="zh-CN" altLang="en-US" dirty="0">
                <a:solidFill>
                  <a:schemeClr val="tx2"/>
                </a:solidFill>
              </a:rPr>
              <a:t>（</a:t>
            </a:r>
            <a:r>
              <a:rPr lang="en-US" altLang="zh-CN" dirty="0">
                <a:solidFill>
                  <a:schemeClr val="tx2"/>
                </a:solidFill>
              </a:rPr>
              <a:t>Euclid</a:t>
            </a:r>
            <a:r>
              <a:rPr lang="en-US" altLang="zh-CN" dirty="0" smtClean="0">
                <a:solidFill>
                  <a:schemeClr val="tx2"/>
                </a:solidFill>
              </a:rPr>
              <a:t>’s Algorithm</a:t>
            </a:r>
            <a:r>
              <a:rPr lang="zh-CN" altLang="en-US" dirty="0" smtClean="0">
                <a:solidFill>
                  <a:schemeClr val="tx2"/>
                </a:solidFill>
              </a:rPr>
              <a:t>）联系在一起，这个算法就是在欧几里德的</a:t>
            </a:r>
            <a:r>
              <a:rPr lang="en-US" altLang="zh-CN" dirty="0" smtClean="0">
                <a:solidFill>
                  <a:schemeClr val="tx2"/>
                </a:solidFill>
              </a:rPr>
              <a:t>《</a:t>
            </a:r>
            <a:r>
              <a:rPr lang="zh-CN" altLang="en-US" dirty="0" smtClean="0">
                <a:solidFill>
                  <a:schemeClr val="tx2"/>
                </a:solidFill>
              </a:rPr>
              <a:t>几何原本</a:t>
            </a:r>
            <a:r>
              <a:rPr lang="en-US" altLang="zh-CN" dirty="0" smtClean="0">
                <a:solidFill>
                  <a:schemeClr val="tx2"/>
                </a:solidFill>
              </a:rPr>
              <a:t>》</a:t>
            </a:r>
            <a:r>
              <a:rPr lang="zh-CN" altLang="en-US" dirty="0" smtClean="0">
                <a:solidFill>
                  <a:schemeClr val="tx2"/>
                </a:solidFill>
              </a:rPr>
              <a:t>（</a:t>
            </a:r>
            <a:r>
              <a:rPr lang="en-US" altLang="zh-CN" dirty="0" smtClean="0">
                <a:solidFill>
                  <a:schemeClr val="tx2"/>
                </a:solidFill>
              </a:rPr>
              <a:t>Euclid’s Elements</a:t>
            </a:r>
            <a:r>
              <a:rPr lang="zh-CN" altLang="en-US" dirty="0" smtClean="0">
                <a:solidFill>
                  <a:schemeClr val="tx2"/>
                </a:solidFill>
              </a:rPr>
              <a:t>，第</a:t>
            </a:r>
            <a:r>
              <a:rPr lang="en-US" altLang="zh-CN" dirty="0" smtClean="0">
                <a:solidFill>
                  <a:schemeClr val="tx2"/>
                </a:solidFill>
              </a:rPr>
              <a:t>VII</a:t>
            </a:r>
            <a:r>
              <a:rPr lang="zh-CN" altLang="en-US" dirty="0" smtClean="0">
                <a:solidFill>
                  <a:schemeClr val="tx2"/>
                </a:solidFill>
              </a:rPr>
              <a:t>卷，命题</a:t>
            </a:r>
            <a:r>
              <a:rPr lang="en-US" altLang="zh-CN" dirty="0" smtClean="0">
                <a:solidFill>
                  <a:schemeClr val="tx2"/>
                </a:solidFill>
              </a:rPr>
              <a:t>I</a:t>
            </a:r>
            <a:r>
              <a:rPr lang="zh-CN" altLang="en-US" dirty="0" smtClean="0">
                <a:solidFill>
                  <a:schemeClr val="tx2"/>
                </a:solidFill>
              </a:rPr>
              <a:t>和</a:t>
            </a:r>
            <a:r>
              <a:rPr lang="en-US" altLang="zh-CN" dirty="0" smtClean="0">
                <a:solidFill>
                  <a:schemeClr val="tx2"/>
                </a:solidFill>
              </a:rPr>
              <a:t>II</a:t>
            </a:r>
            <a:r>
              <a:rPr lang="zh-CN" altLang="en-US" dirty="0" smtClean="0">
                <a:solidFill>
                  <a:schemeClr val="tx2"/>
                </a:solidFill>
              </a:rPr>
              <a:t>）中所阐述的求两个数的最大公约数的过程（即辗转相除法）。</a:t>
            </a:r>
            <a:endParaRPr lang="zh-CN" altLang="en-US" dirty="0" smtClean="0">
              <a:solidFill>
                <a:schemeClr val="tx2"/>
              </a:solidFill>
            </a:endParaRPr>
          </a:p>
          <a:p>
            <a:pPr lvl="1" algn="just">
              <a:lnSpc>
                <a:spcPct val="140000"/>
              </a:lnSpc>
              <a:spcBef>
                <a:spcPts val="1200"/>
              </a:spcBef>
            </a:pPr>
            <a:r>
              <a:rPr lang="zh-CN" altLang="en-US"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在计算机科学中，“</a:t>
            </a:r>
            <a:r>
              <a:rPr lang="en-US" altLang="zh-CN"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Algorithm”</a:t>
            </a:r>
            <a:r>
              <a:rPr lang="zh-CN" altLang="en-US" dirty="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成为算法的标准用</a:t>
            </a:r>
            <a:r>
              <a:rPr lang="zh-CN" altLang="en-US" dirty="0" smtClean="0">
                <a:solidFill>
                  <a:srgbClr val="FF00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词</a:t>
            </a:r>
            <a:endParaRPr lang="en-US" altLang="zh-CN" dirty="0" smtClean="0">
              <a:solidFill>
                <a:schemeClr val="tx2"/>
              </a:solidFill>
              <a:latin typeface="华文中宋" panose="02010600040101010101" charset="-122"/>
              <a:ea typeface="华文中宋" panose="02010600040101010101" charset="-122"/>
            </a:endParaRPr>
          </a:p>
        </p:txBody>
      </p:sp>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2600" b="1" dirty="0" smtClean="0"/>
              <a:t>（</a:t>
            </a:r>
            <a:r>
              <a:rPr lang="en-US" altLang="zh-CN" sz="2600" b="1" dirty="0" smtClean="0"/>
              <a:t>2</a:t>
            </a:r>
            <a:r>
              <a:rPr lang="zh-CN" altLang="en-US" sz="2600" b="1" dirty="0" smtClean="0"/>
              <a:t>）借鉴相关问题的解法</a:t>
            </a:r>
            <a:endParaRPr lang="en-US" altLang="zh-CN" sz="2600" b="1" dirty="0" smtClean="0"/>
          </a:p>
          <a:p>
            <a:pPr lvl="1">
              <a:lnSpc>
                <a:spcPct val="130000"/>
              </a:lnSpc>
              <a:spcBef>
                <a:spcPts val="1200"/>
              </a:spcBef>
            </a:pPr>
            <a:r>
              <a:rPr lang="zh-CN" altLang="en-US" dirty="0" smtClean="0"/>
              <a:t>寻找一个</a:t>
            </a:r>
            <a:r>
              <a:rPr lang="zh-CN" altLang="en-US" dirty="0" smtClean="0">
                <a:solidFill>
                  <a:srgbClr val="0000FF"/>
                </a:solidFill>
              </a:rPr>
              <a:t>相关的</a:t>
            </a:r>
            <a:r>
              <a:rPr lang="zh-CN" altLang="en-US" dirty="0" smtClean="0"/>
              <a:t>、</a:t>
            </a:r>
            <a:r>
              <a:rPr lang="zh-CN" altLang="en-US" dirty="0" smtClean="0">
                <a:solidFill>
                  <a:srgbClr val="0000FF"/>
                </a:solidFill>
              </a:rPr>
              <a:t>解决起来较简单的</a:t>
            </a:r>
            <a:r>
              <a:rPr lang="zh-CN" altLang="en-US" dirty="0" smtClean="0"/>
              <a:t>，且此前已经得到解决的问题，或</a:t>
            </a:r>
            <a:r>
              <a:rPr lang="zh-CN" altLang="en-US" dirty="0" smtClean="0">
                <a:solidFill>
                  <a:srgbClr val="0000FF"/>
                </a:solidFill>
              </a:rPr>
              <a:t>找出问题特例的解法</a:t>
            </a:r>
            <a:r>
              <a:rPr lang="zh-CN" altLang="en-US" dirty="0" smtClean="0"/>
              <a:t>；</a:t>
            </a:r>
            <a:endParaRPr lang="zh-CN" altLang="en-US" dirty="0" smtClean="0">
              <a:solidFill>
                <a:srgbClr val="0000FF"/>
              </a:solidFill>
            </a:endParaRPr>
          </a:p>
          <a:p>
            <a:pPr lvl="1">
              <a:lnSpc>
                <a:spcPct val="130000"/>
              </a:lnSpc>
              <a:spcBef>
                <a:spcPts val="1200"/>
              </a:spcBef>
            </a:pPr>
            <a:r>
              <a:rPr lang="zh-CN" altLang="en-US" dirty="0" smtClean="0"/>
              <a:t>尝试把这个解决方法用到当前问题中。</a:t>
            </a:r>
            <a:endParaRPr lang="en-US" altLang="zh-CN" dirty="0" smtClean="0"/>
          </a:p>
          <a:p>
            <a:pPr lvl="1">
              <a:lnSpc>
                <a:spcPct val="50000"/>
              </a:lnSpc>
              <a:buNone/>
            </a:pPr>
            <a:endParaRPr lang="en-US" altLang="zh-CN" dirty="0" smtClean="0"/>
          </a:p>
          <a:p>
            <a:pPr marL="457200" lvl="1" indent="0">
              <a:buNone/>
            </a:pPr>
            <a:r>
              <a:rPr lang="zh-CN" altLang="en-US" sz="2000" dirty="0" smtClean="0">
                <a:solidFill>
                  <a:srgbClr val="FF0000"/>
                </a:solidFill>
              </a:rPr>
              <a:t>例子</a:t>
            </a:r>
            <a:r>
              <a:rPr lang="zh-CN" altLang="en-US" sz="2000" dirty="0" smtClean="0"/>
              <a:t>：把由</a:t>
            </a:r>
            <a:r>
              <a:rPr lang="en-US" altLang="zh-CN" sz="2000" dirty="0" smtClean="0"/>
              <a:t>David</a:t>
            </a:r>
            <a:r>
              <a:rPr lang="zh-CN" altLang="en-US" sz="2000" dirty="0" smtClean="0"/>
              <a:t>、 </a:t>
            </a:r>
            <a:r>
              <a:rPr lang="en-US" altLang="zh-CN" sz="2000" dirty="0" smtClean="0"/>
              <a:t>Alice</a:t>
            </a:r>
            <a:r>
              <a:rPr lang="zh-CN" altLang="en-US" sz="2000" dirty="0" smtClean="0"/>
              <a:t>、 </a:t>
            </a:r>
            <a:r>
              <a:rPr lang="en-US" altLang="zh-CN" sz="2000" dirty="0" smtClean="0"/>
              <a:t>Carol</a:t>
            </a:r>
            <a:r>
              <a:rPr lang="zh-CN" altLang="en-US" sz="2000" dirty="0" smtClean="0"/>
              <a:t>和</a:t>
            </a:r>
            <a:r>
              <a:rPr lang="en-US" altLang="zh-CN" sz="2000" dirty="0" smtClean="0"/>
              <a:t>Bob</a:t>
            </a:r>
            <a:r>
              <a:rPr lang="zh-CN" altLang="en-US" sz="2000" dirty="0" smtClean="0"/>
              <a:t>组成的名单正确排序处理过程：</a:t>
            </a:r>
            <a:endParaRPr lang="en-US" altLang="zh-CN" sz="2000" dirty="0" smtClean="0"/>
          </a:p>
          <a:p>
            <a:pPr lvl="2"/>
            <a:r>
              <a:rPr lang="zh-CN" altLang="en-US" dirty="0" smtClean="0"/>
              <a:t>交换名字</a:t>
            </a:r>
            <a:r>
              <a:rPr lang="en-US" altLang="zh-CN" dirty="0" smtClean="0"/>
              <a:t>David</a:t>
            </a:r>
            <a:r>
              <a:rPr lang="zh-CN" altLang="en-US" dirty="0" smtClean="0"/>
              <a:t>和</a:t>
            </a:r>
            <a:r>
              <a:rPr lang="en-US" altLang="zh-CN" dirty="0" smtClean="0"/>
              <a:t>Alice</a:t>
            </a:r>
            <a:r>
              <a:rPr lang="zh-CN" altLang="en-US" dirty="0" smtClean="0"/>
              <a:t>；</a:t>
            </a:r>
            <a:endParaRPr lang="zh-CN" altLang="en-US" dirty="0" smtClean="0"/>
          </a:p>
          <a:p>
            <a:pPr lvl="2"/>
            <a:r>
              <a:rPr lang="zh-CN" altLang="en-US" dirty="0" smtClean="0"/>
              <a:t>将名字</a:t>
            </a:r>
            <a:r>
              <a:rPr lang="en-US" altLang="zh-CN" dirty="0" smtClean="0"/>
              <a:t>Carol</a:t>
            </a:r>
            <a:r>
              <a:rPr lang="zh-CN" altLang="en-US" dirty="0" smtClean="0"/>
              <a:t>移到</a:t>
            </a:r>
            <a:r>
              <a:rPr lang="en-US" altLang="zh-CN" dirty="0" smtClean="0"/>
              <a:t>Alice</a:t>
            </a:r>
            <a:r>
              <a:rPr lang="zh-CN" altLang="en-US" dirty="0" smtClean="0"/>
              <a:t>和</a:t>
            </a:r>
            <a:r>
              <a:rPr lang="en-US" altLang="zh-CN" dirty="0" smtClean="0"/>
              <a:t>David</a:t>
            </a:r>
            <a:r>
              <a:rPr lang="zh-CN" altLang="en-US" dirty="0" smtClean="0"/>
              <a:t>之间；</a:t>
            </a:r>
            <a:endParaRPr lang="zh-CN" altLang="en-US" dirty="0" smtClean="0"/>
          </a:p>
          <a:p>
            <a:pPr lvl="2"/>
            <a:r>
              <a:rPr lang="zh-CN" altLang="en-US" dirty="0" smtClean="0"/>
              <a:t>将名字</a:t>
            </a:r>
            <a:r>
              <a:rPr lang="en-US" altLang="zh-CN" dirty="0" smtClean="0"/>
              <a:t>Bob</a:t>
            </a:r>
            <a:r>
              <a:rPr lang="zh-CN" altLang="en-US" dirty="0" smtClean="0"/>
              <a:t>移到</a:t>
            </a:r>
            <a:r>
              <a:rPr lang="en-US" altLang="zh-CN" dirty="0" smtClean="0"/>
              <a:t>Alice</a:t>
            </a:r>
            <a:r>
              <a:rPr lang="zh-CN" altLang="en-US" dirty="0" smtClean="0"/>
              <a:t>和</a:t>
            </a:r>
            <a:r>
              <a:rPr lang="en-US" altLang="zh-CN" dirty="0" smtClean="0"/>
              <a:t>Carol</a:t>
            </a:r>
            <a:r>
              <a:rPr lang="zh-CN" altLang="en-US" dirty="0" smtClean="0"/>
              <a:t>之间。</a:t>
            </a:r>
            <a:endParaRPr lang="zh-CN" altLang="en-US"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8" name="云形标注 7"/>
          <p:cNvSpPr/>
          <p:nvPr/>
        </p:nvSpPr>
        <p:spPr>
          <a:xfrm>
            <a:off x="5857884" y="4429132"/>
            <a:ext cx="2928958" cy="1857388"/>
          </a:xfrm>
          <a:prstGeom prst="cloudCallout">
            <a:avLst>
              <a:gd name="adj1" fmla="val -58361"/>
              <a:gd name="adj2" fmla="val -59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华文琥珀" panose="02010800040101010101" pitchFamily="2" charset="-122"/>
                <a:ea typeface="华文琥珀" panose="02010800040101010101" pitchFamily="2" charset="-122"/>
              </a:rPr>
              <a:t>从中你能归纳出插入式排序的工作原理吗？</a:t>
            </a:r>
            <a:endParaRPr lang="zh-CN" altLang="en-US" sz="2000" dirty="0">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2600" b="1" dirty="0" smtClean="0"/>
              <a:t>（</a:t>
            </a:r>
            <a:r>
              <a:rPr lang="en-US" altLang="zh-CN" sz="2600" b="1" dirty="0" smtClean="0"/>
              <a:t>3</a:t>
            </a:r>
            <a:r>
              <a:rPr lang="zh-CN" altLang="en-US" sz="2600" b="1" dirty="0" smtClean="0"/>
              <a:t>）逐步求精</a:t>
            </a:r>
            <a:endParaRPr lang="en-US" altLang="zh-CN" sz="2600" b="1" dirty="0" smtClean="0"/>
          </a:p>
          <a:p>
            <a:pPr lvl="1">
              <a:lnSpc>
                <a:spcPct val="130000"/>
              </a:lnSpc>
              <a:spcBef>
                <a:spcPts val="1200"/>
              </a:spcBef>
            </a:pPr>
            <a:r>
              <a:rPr lang="zh-CN" altLang="en-US" dirty="0" smtClean="0"/>
              <a:t>不试图立即解决问题，将问题看做</a:t>
            </a:r>
            <a:r>
              <a:rPr lang="zh-CN" altLang="en-US" dirty="0" smtClean="0">
                <a:solidFill>
                  <a:srgbClr val="0000FF"/>
                </a:solidFill>
              </a:rPr>
              <a:t>多个子问题</a:t>
            </a:r>
            <a:r>
              <a:rPr lang="zh-CN" altLang="en-US" dirty="0" smtClean="0"/>
              <a:t>；</a:t>
            </a:r>
            <a:endParaRPr lang="zh-CN" altLang="en-US" dirty="0" smtClean="0">
              <a:solidFill>
                <a:srgbClr val="0000FF"/>
              </a:solidFill>
            </a:endParaRPr>
          </a:p>
          <a:p>
            <a:pPr lvl="1">
              <a:lnSpc>
                <a:spcPct val="130000"/>
              </a:lnSpc>
              <a:spcBef>
                <a:spcPts val="1200"/>
              </a:spcBef>
            </a:pPr>
            <a:r>
              <a:rPr lang="zh-CN" altLang="en-US" dirty="0" smtClean="0"/>
              <a:t>通过解决各个子问题来最后解决整个问题。</a:t>
            </a:r>
            <a:endParaRPr lang="zh-CN" altLang="en-US" dirty="0" smtClean="0"/>
          </a:p>
          <a:p>
            <a:pPr lvl="1">
              <a:lnSpc>
                <a:spcPct val="50000"/>
              </a:lnSpc>
              <a:spcBef>
                <a:spcPts val="1200"/>
              </a:spcBef>
              <a:buNone/>
            </a:pPr>
            <a:endParaRPr lang="en-US" altLang="zh-CN" sz="2000" dirty="0" smtClean="0"/>
          </a:p>
          <a:p>
            <a:pPr marL="457200" lvl="1" indent="-101600">
              <a:lnSpc>
                <a:spcPct val="130000"/>
              </a:lnSpc>
              <a:spcBef>
                <a:spcPts val="1200"/>
              </a:spcBef>
              <a:buNone/>
            </a:pPr>
            <a:r>
              <a:rPr lang="zh-CN" altLang="en-US" sz="2200" dirty="0" smtClean="0">
                <a:solidFill>
                  <a:srgbClr val="FF0000"/>
                </a:solidFill>
              </a:rPr>
              <a:t>如何实现逐步求精？</a:t>
            </a:r>
            <a:endParaRPr lang="en-US" altLang="zh-CN" sz="2200" dirty="0" smtClean="0">
              <a:solidFill>
                <a:srgbClr val="FF0000"/>
              </a:solidFill>
            </a:endParaRPr>
          </a:p>
          <a:p>
            <a:pPr marL="357505" lvl="2" indent="0">
              <a:lnSpc>
                <a:spcPct val="130000"/>
              </a:lnSpc>
              <a:spcBef>
                <a:spcPts val="1200"/>
              </a:spcBef>
              <a:buNone/>
            </a:pPr>
            <a:r>
              <a:rPr lang="zh-CN" altLang="en-US" dirty="0" smtClean="0"/>
              <a:t>（</a:t>
            </a:r>
            <a:r>
              <a:rPr lang="en-US" altLang="zh-CN" dirty="0" smtClean="0"/>
              <a:t>1</a:t>
            </a:r>
            <a:r>
              <a:rPr lang="zh-CN" altLang="en-US" dirty="0" smtClean="0"/>
              <a:t>）基于流程的子问题划分原则，像图论中的路径问题，如最小生成树、多段图等问题。</a:t>
            </a:r>
            <a:endParaRPr lang="en-US" altLang="zh-CN" dirty="0" smtClean="0"/>
          </a:p>
          <a:p>
            <a:pPr marL="357505" lvl="2" indent="0">
              <a:lnSpc>
                <a:spcPct val="130000"/>
              </a:lnSpc>
              <a:spcBef>
                <a:spcPts val="1200"/>
              </a:spcBef>
              <a:buNone/>
            </a:pPr>
            <a:r>
              <a:rPr lang="zh-CN" altLang="en-US" dirty="0" smtClean="0"/>
              <a:t>（</a:t>
            </a:r>
            <a:r>
              <a:rPr lang="en-US" altLang="zh-CN" dirty="0" smtClean="0"/>
              <a:t>2</a:t>
            </a:r>
            <a:r>
              <a:rPr lang="zh-CN" altLang="en-US" dirty="0" smtClean="0"/>
              <a:t>）基于规模的子问题划分原则，每个子问题类型相同，如归并排序，快速排序等。</a:t>
            </a:r>
            <a:endParaRPr lang="zh-CN" altLang="en-US"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up)">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up)">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算法的发现</a:t>
            </a:r>
            <a:endParaRPr lang="zh-CN" altLang="en-US" dirty="0"/>
          </a:p>
        </p:txBody>
      </p:sp>
      <p:sp>
        <p:nvSpPr>
          <p:cNvPr id="3" name="内容占位符 2"/>
          <p:cNvSpPr>
            <a:spLocks noGrp="1"/>
          </p:cNvSpPr>
          <p:nvPr>
            <p:ph idx="1"/>
          </p:nvPr>
        </p:nvSpPr>
        <p:spPr/>
        <p:txBody>
          <a:bodyPr>
            <a:noAutofit/>
          </a:bodyPr>
          <a:lstStyle/>
          <a:p>
            <a:pPr>
              <a:lnSpc>
                <a:spcPct val="150000"/>
              </a:lnSpc>
              <a:buNone/>
            </a:pPr>
            <a:r>
              <a:rPr lang="zh-CN" altLang="en-US" sz="2400" b="1" dirty="0" smtClean="0">
                <a:solidFill>
                  <a:schemeClr val="tx2"/>
                </a:solidFill>
              </a:rPr>
              <a:t>三、问题思考</a:t>
            </a:r>
            <a:endParaRPr lang="zh-CN" altLang="en-US" sz="2400" b="1" dirty="0" smtClean="0">
              <a:solidFill>
                <a:schemeClr val="tx2"/>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1</a:t>
            </a:r>
            <a:r>
              <a:rPr lang="zh-CN" altLang="en-US" dirty="0" smtClean="0">
                <a:solidFill>
                  <a:srgbClr val="0000FF"/>
                </a:solidFill>
              </a:rPr>
              <a:t>）如果打算解决拼图问题，即把图片抛撒在桌面上，然后拼出完整图，你会采用自顶向下的方法吗？如果是看着拼图盒上的完整图来做，你的答案会改变吗？</a:t>
            </a:r>
            <a:endParaRPr lang="en-US" altLang="zh-CN" dirty="0" smtClean="0">
              <a:solidFill>
                <a:srgbClr val="0000FF"/>
              </a:solidFill>
            </a:endParaRPr>
          </a:p>
          <a:p>
            <a:pPr marL="452755" lvl="1" indent="-452755">
              <a:lnSpc>
                <a:spcPct val="130000"/>
              </a:lnSpc>
              <a:spcBef>
                <a:spcPts val="1200"/>
              </a:spcBef>
              <a:buNone/>
            </a:pPr>
            <a:r>
              <a:rPr lang="zh-CN" altLang="en-US" dirty="0" smtClean="0">
                <a:solidFill>
                  <a:srgbClr val="0000FF"/>
                </a:solidFill>
              </a:rPr>
              <a:t>（</a:t>
            </a:r>
            <a:r>
              <a:rPr lang="en-US" altLang="zh-CN" dirty="0" smtClean="0">
                <a:solidFill>
                  <a:srgbClr val="0000FF"/>
                </a:solidFill>
              </a:rPr>
              <a:t>2</a:t>
            </a:r>
            <a:r>
              <a:rPr lang="zh-CN" altLang="en-US" dirty="0" smtClean="0">
                <a:solidFill>
                  <a:srgbClr val="0000FF"/>
                </a:solidFill>
              </a:rPr>
              <a:t>）解码下面的消息，并解释你是如何入门的。</a:t>
            </a:r>
            <a:endParaRPr lang="zh-CN" altLang="en-US" dirty="0" smtClean="0">
              <a:solidFill>
                <a:srgbClr val="0000FF"/>
              </a:solidFill>
            </a:endParaRPr>
          </a:p>
          <a:p>
            <a:pPr marL="452755" lvl="1" indent="-452755">
              <a:lnSpc>
                <a:spcPct val="130000"/>
              </a:lnSpc>
              <a:spcBef>
                <a:spcPts val="1200"/>
              </a:spcBef>
              <a:buNone/>
            </a:pPr>
            <a:r>
              <a:rPr lang="en-US" altLang="zh-CN" dirty="0" smtClean="0">
                <a:solidFill>
                  <a:srgbClr val="0000FF"/>
                </a:solidFill>
              </a:rPr>
              <a:t>               </a:t>
            </a:r>
            <a:r>
              <a:rPr lang="en-US" altLang="zh-CN" dirty="0" err="1" smtClean="0">
                <a:solidFill>
                  <a:srgbClr val="0000FF"/>
                </a:solidFill>
              </a:rPr>
              <a:t>Pdeo</a:t>
            </a:r>
            <a:r>
              <a:rPr lang="en-US" altLang="zh-CN" dirty="0" smtClean="0">
                <a:solidFill>
                  <a:srgbClr val="0000FF"/>
                </a:solidFill>
              </a:rPr>
              <a:t> </a:t>
            </a:r>
            <a:r>
              <a:rPr lang="en-US" altLang="zh-CN" dirty="0" err="1" smtClean="0">
                <a:solidFill>
                  <a:srgbClr val="0000FF"/>
                </a:solidFill>
              </a:rPr>
              <a:t>eo</a:t>
            </a:r>
            <a:r>
              <a:rPr lang="en-US" altLang="zh-CN" dirty="0" smtClean="0">
                <a:solidFill>
                  <a:srgbClr val="0000FF"/>
                </a:solidFill>
              </a:rPr>
              <a:t> </a:t>
            </a:r>
            <a:r>
              <a:rPr lang="en-US" altLang="zh-CN" dirty="0" err="1" smtClean="0">
                <a:solidFill>
                  <a:srgbClr val="0000FF"/>
                </a:solidFill>
              </a:rPr>
              <a:t>pda</a:t>
            </a:r>
            <a:r>
              <a:rPr lang="en-US" altLang="zh-CN" dirty="0" smtClean="0">
                <a:solidFill>
                  <a:srgbClr val="0000FF"/>
                </a:solidFill>
              </a:rPr>
              <a:t> </a:t>
            </a:r>
            <a:r>
              <a:rPr lang="en-US" altLang="zh-CN" dirty="0" err="1" smtClean="0">
                <a:solidFill>
                  <a:srgbClr val="0000FF"/>
                </a:solidFill>
              </a:rPr>
              <a:t>yknnayp</a:t>
            </a:r>
            <a:r>
              <a:rPr lang="en-US" altLang="zh-CN" dirty="0" smtClean="0">
                <a:solidFill>
                  <a:srgbClr val="0000FF"/>
                </a:solidFill>
              </a:rPr>
              <a:t> </a:t>
            </a:r>
            <a:r>
              <a:rPr lang="en-US" altLang="zh-CN" dirty="0" err="1" smtClean="0">
                <a:solidFill>
                  <a:srgbClr val="0000FF"/>
                </a:solidFill>
              </a:rPr>
              <a:t>wjosan</a:t>
            </a:r>
            <a:endParaRPr lang="en-US" altLang="zh-CN" dirty="0" err="1" smtClean="0">
              <a:solidFill>
                <a:srgbClr val="0000FF"/>
              </a:solidFill>
            </a:endParaRPr>
          </a:p>
          <a:p>
            <a:pPr marL="452755" lvl="1" indent="-452755">
              <a:lnSpc>
                <a:spcPct val="130000"/>
              </a:lnSpc>
              <a:spcBef>
                <a:spcPts val="1200"/>
              </a:spcBef>
              <a:buNone/>
            </a:pPr>
            <a:r>
              <a:rPr lang="zh-CN" altLang="en-US" smtClean="0">
                <a:latin typeface="华文琥珀" panose="02010800040101010101" pitchFamily="2" charset="-122"/>
                <a:ea typeface="华文琥珀" panose="02010800040101010101" pitchFamily="2" charset="-122"/>
                <a:sym typeface="+mn-ea"/>
              </a:rPr>
              <a:t>凯撒</a:t>
            </a:r>
            <a:r>
              <a:rPr lang="zh-CN" altLang="en-US">
                <a:latin typeface="华文琥珀" panose="02010800040101010101" pitchFamily="2" charset="-122"/>
                <a:ea typeface="华文琥珀" panose="02010800040101010101" pitchFamily="2" charset="-122"/>
                <a:sym typeface="+mn-ea"/>
              </a:rPr>
              <a:t>密码</a:t>
            </a:r>
            <a:r>
              <a:rPr lang="zh-CN" altLang="en-US" smtClean="0">
                <a:latin typeface="华文琥珀" panose="02010800040101010101" pitchFamily="2" charset="-122"/>
                <a:ea typeface="华文琥珀" panose="02010800040101010101" pitchFamily="2" charset="-122"/>
                <a:sym typeface="+mn-ea"/>
              </a:rPr>
              <a:t>：</a:t>
            </a:r>
            <a:endParaRPr lang="zh-CN" altLang="en-US" dirty="0" smtClean="0">
              <a:latin typeface="华文琥珀" panose="02010800040101010101" pitchFamily="2" charset="-122"/>
              <a:ea typeface="华文琥珀" panose="02010800040101010101" pitchFamily="2" charset="-122"/>
              <a:sym typeface="+mn-ea"/>
            </a:endParaRPr>
          </a:p>
          <a:p>
            <a:pPr marL="452755" lvl="1" indent="-452755">
              <a:lnSpc>
                <a:spcPct val="130000"/>
              </a:lnSpc>
              <a:spcBef>
                <a:spcPts val="1200"/>
              </a:spcBef>
              <a:buNone/>
            </a:pPr>
            <a:r>
              <a:rPr lang="en-US" altLang="zh-CN" dirty="0" smtClean="0">
                <a:latin typeface="华文琥珀" panose="02010800040101010101" pitchFamily="2" charset="-122"/>
                <a:ea typeface="华文琥珀" panose="02010800040101010101" pitchFamily="2" charset="-122"/>
                <a:sym typeface="+mn-ea"/>
              </a:rPr>
              <a:t>26</a:t>
            </a:r>
            <a:r>
              <a:rPr lang="zh-CN" altLang="en-US" dirty="0" smtClean="0">
                <a:latin typeface="华文琥珀" panose="02010800040101010101" pitchFamily="2" charset="-122"/>
                <a:ea typeface="华文琥珀" panose="02010800040101010101" pitchFamily="2" charset="-122"/>
                <a:sym typeface="+mn-ea"/>
              </a:rPr>
              <a:t>个字母依次往后移动</a:t>
            </a:r>
            <a:r>
              <a:rPr lang="en-US" altLang="zh-CN" dirty="0" smtClean="0">
                <a:latin typeface="华文琥珀" panose="02010800040101010101" pitchFamily="2" charset="-122"/>
                <a:ea typeface="华文琥珀" panose="02010800040101010101" pitchFamily="2" charset="-122"/>
                <a:sym typeface="+mn-ea"/>
              </a:rPr>
              <a:t>k</a:t>
            </a:r>
            <a:r>
              <a:rPr lang="zh-CN" altLang="en-US" dirty="0" smtClean="0">
                <a:latin typeface="华文琥珀" panose="02010800040101010101" pitchFamily="2" charset="-122"/>
                <a:ea typeface="华文琥珀" panose="02010800040101010101" pitchFamily="2" charset="-122"/>
                <a:sym typeface="+mn-ea"/>
              </a:rPr>
              <a:t>位，</a:t>
            </a:r>
            <a:r>
              <a:rPr lang="en-US" altLang="zh-CN" dirty="0" smtClean="0">
                <a:latin typeface="华文琥珀" panose="02010800040101010101" pitchFamily="2" charset="-122"/>
                <a:ea typeface="华文琥珀" panose="02010800040101010101" pitchFamily="2" charset="-122"/>
                <a:sym typeface="+mn-ea"/>
              </a:rPr>
              <a:t>k=4</a:t>
            </a:r>
            <a:r>
              <a:rPr lang="zh-CN" altLang="en-US" dirty="0" smtClean="0">
                <a:latin typeface="华文琥珀" panose="02010800040101010101" pitchFamily="2" charset="-122"/>
                <a:ea typeface="华文琥珀" panose="02010800040101010101" pitchFamily="2" charset="-122"/>
                <a:sym typeface="+mn-ea"/>
              </a:rPr>
              <a:t>为密钥。</a:t>
            </a:r>
            <a:endParaRPr lang="zh-CN" altLang="en-US" dirty="0" smtClean="0">
              <a:latin typeface="华文琥珀" panose="02010800040101010101" pitchFamily="2" charset="-122"/>
              <a:ea typeface="华文琥珀" panose="02010800040101010101" pitchFamily="2" charset="-122"/>
              <a:sym typeface="+mn-ea"/>
            </a:endParaRPr>
          </a:p>
          <a:p>
            <a:pPr marL="452755" lvl="1" indent="-452755">
              <a:lnSpc>
                <a:spcPct val="130000"/>
              </a:lnSpc>
              <a:spcBef>
                <a:spcPts val="1200"/>
              </a:spcBef>
              <a:buNone/>
            </a:pPr>
            <a:r>
              <a:rPr lang="en-US" altLang="zh-CN" b="1" dirty="0">
                <a:solidFill>
                  <a:srgbClr val="FF0000"/>
                </a:solidFill>
                <a:sym typeface="+mn-ea"/>
              </a:rPr>
              <a:t>THIS IS THE CORRECT </a:t>
            </a:r>
            <a:r>
              <a:rPr lang="en-US" altLang="zh-CN" b="1" dirty="0" smtClean="0">
                <a:solidFill>
                  <a:srgbClr val="FF0000"/>
                </a:solidFill>
                <a:sym typeface="+mn-ea"/>
              </a:rPr>
              <a:t>ANSWER</a:t>
            </a:r>
            <a:endParaRPr lang="en-US" altLang="zh-CN" b="1" dirty="0" smtClean="0">
              <a:solidFill>
                <a:srgbClr val="FF0000"/>
              </a:solidFill>
              <a:sym typeface="+mn-ea"/>
            </a:endParaRPr>
          </a:p>
          <a:p>
            <a:pPr marL="452755" lvl="1" indent="-452755">
              <a:lnSpc>
                <a:spcPct val="130000"/>
              </a:lnSpc>
              <a:spcBef>
                <a:spcPts val="1200"/>
              </a:spcBef>
              <a:buNone/>
            </a:pPr>
            <a:endParaRPr lang="zh-CN" altLang="en-US"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a:xfrm>
            <a:off x="330835" y="4040505"/>
            <a:ext cx="8229600" cy="2295525"/>
          </a:xfrm>
        </p:spPr>
        <p:txBody>
          <a:bodyPr>
            <a:normAutofit/>
          </a:bodyPr>
          <a:lstStyle/>
          <a:p>
            <a:pPr>
              <a:lnSpc>
                <a:spcPct val="150000"/>
              </a:lnSpc>
              <a:buNone/>
            </a:pPr>
            <a:r>
              <a:rPr lang="zh-CN" altLang="en-US" b="1" dirty="0" smtClean="0">
                <a:solidFill>
                  <a:schemeClr val="tx2"/>
                </a:solidFill>
              </a:rPr>
              <a:t>一、顺序搜索法</a:t>
            </a:r>
            <a:endParaRPr lang="en-US" altLang="zh-CN" b="1" dirty="0" smtClean="0">
              <a:solidFill>
                <a:schemeClr val="tx2"/>
              </a:solidFill>
            </a:endParaRPr>
          </a:p>
          <a:p>
            <a:pPr marL="457200" lvl="1" indent="-457200">
              <a:lnSpc>
                <a:spcPct val="150000"/>
              </a:lnSpc>
              <a:buClr>
                <a:srgbClr val="DC241F"/>
              </a:buClr>
              <a:buNone/>
            </a:pPr>
            <a:r>
              <a:rPr lang="en-US" altLang="zh-CN" dirty="0" smtClean="0"/>
              <a:t>    2    5    7    9    15    24    37    48</a:t>
            </a:r>
            <a:endParaRPr lang="en-US" altLang="zh-CN" dirty="0" smtClean="0"/>
          </a:p>
          <a:p>
            <a:pPr>
              <a:lnSpc>
                <a:spcPct val="150000"/>
              </a:lnSpc>
              <a:buNone/>
            </a:pPr>
            <a:r>
              <a:rPr lang="zh-CN" altLang="en-US" sz="2400" dirty="0" smtClean="0"/>
              <a:t>    查找</a:t>
            </a:r>
            <a:r>
              <a:rPr lang="en-US" altLang="zh-CN" sz="2400" dirty="0" smtClean="0"/>
              <a:t>10</a:t>
            </a:r>
            <a:r>
              <a:rPr lang="zh-CN" altLang="en-US" sz="2400" dirty="0" smtClean="0"/>
              <a:t>是否在上述列表中</a:t>
            </a:r>
            <a:endParaRPr lang="zh-CN" altLang="en-US" sz="2400"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4" name="内容占位符 2"/>
          <p:cNvSpPr>
            <a:spLocks noGrp="1"/>
          </p:cNvSpPr>
          <p:nvPr/>
        </p:nvSpPr>
        <p:spPr>
          <a:xfrm>
            <a:off x="330835" y="864870"/>
            <a:ext cx="8472805" cy="2880360"/>
          </a:xfrm>
          <a:prstGeom prst="rect">
            <a:avLst/>
          </a:prstGeom>
        </p:spPr>
        <p:txBody>
          <a:bodyPr vert="horz" lIns="91440" tIns="45720" rIns="91440" bIns="45720" rtlCol="0">
            <a:normAutofit lnSpcReduction="20000"/>
          </a:bodyPr>
          <a:lstStyle>
            <a:lvl1pPr marL="457200" indent="-457200" algn="l" defTabSz="914400" rtl="0" eaLnBrk="1" latinLnBrk="0" hangingPunct="1">
              <a:lnSpc>
                <a:spcPct val="120000"/>
              </a:lnSpc>
              <a:spcBef>
                <a:spcPct val="20000"/>
              </a:spcBef>
              <a:buClr>
                <a:srgbClr val="DC241F"/>
              </a:buClr>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ct val="20000"/>
              </a:spcBef>
              <a:buClr>
                <a:srgbClr val="DC241F"/>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buFont typeface="Wingdings" panose="05000000000000000000" pitchFamily="2" charset="2"/>
              <a:buChar char="n"/>
            </a:pPr>
            <a:endParaRPr lang="en-US" altLang="zh-CN" dirty="0" smtClean="0"/>
          </a:p>
          <a:p>
            <a:pPr>
              <a:lnSpc>
                <a:spcPct val="150000"/>
              </a:lnSpc>
            </a:pPr>
            <a:r>
              <a:rPr lang="zh-CN" altLang="en-US" b="1" dirty="0" smtClean="0"/>
              <a:t>实现指令序列重复执行</a:t>
            </a:r>
            <a:r>
              <a:rPr lang="zh-CN" altLang="en-US" b="1" smtClean="0"/>
              <a:t>的技术</a:t>
            </a:r>
            <a:endParaRPr lang="en-US" altLang="zh-CN" b="1" dirty="0" smtClean="0"/>
          </a:p>
          <a:p>
            <a:pPr lvl="1">
              <a:lnSpc>
                <a:spcPct val="150000"/>
              </a:lnSpc>
            </a:pPr>
            <a:r>
              <a:rPr lang="zh-CN" altLang="en-US" dirty="0" smtClean="0">
                <a:solidFill>
                  <a:srgbClr val="0000FF"/>
                </a:solidFill>
              </a:rPr>
              <a:t>迭代结构</a:t>
            </a:r>
            <a:r>
              <a:rPr lang="zh-CN" altLang="en-US" dirty="0" smtClean="0"/>
              <a:t>（</a:t>
            </a:r>
            <a:r>
              <a:rPr lang="en-US" altLang="zh-CN" dirty="0" smtClean="0"/>
              <a:t>iterative structure</a:t>
            </a:r>
            <a:r>
              <a:rPr lang="zh-CN" altLang="en-US" dirty="0" smtClean="0"/>
              <a:t>）</a:t>
            </a:r>
            <a:endParaRPr lang="en-US" altLang="zh-CN" dirty="0" smtClean="0"/>
          </a:p>
          <a:p>
            <a:pPr lvl="1">
              <a:lnSpc>
                <a:spcPct val="150000"/>
              </a:lnSpc>
            </a:pPr>
            <a:r>
              <a:rPr lang="zh-CN" altLang="en-US" dirty="0" smtClean="0">
                <a:solidFill>
                  <a:srgbClr val="0000FF"/>
                </a:solidFill>
              </a:rPr>
              <a:t>递归结构</a:t>
            </a:r>
            <a:r>
              <a:rPr lang="zh-CN" altLang="en-US" dirty="0" smtClean="0"/>
              <a:t>（</a:t>
            </a:r>
            <a:r>
              <a:rPr lang="en-US" altLang="zh-CN" dirty="0" smtClean="0"/>
              <a:t>recursive structure</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p:txBody>
          <a:bodyPr>
            <a:normAutofit/>
          </a:bodyPr>
          <a:lstStyle/>
          <a:p>
            <a:pPr>
              <a:lnSpc>
                <a:spcPct val="130000"/>
              </a:lnSpc>
            </a:pPr>
            <a:r>
              <a:rPr lang="zh-CN" altLang="en-US" sz="2600" b="1" dirty="0" smtClean="0"/>
              <a:t>顺序搜索的伪代码</a:t>
            </a:r>
            <a:endParaRPr lang="en-US" altLang="zh-CN" sz="2600" b="1" dirty="0" smtClean="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5" name="Rectangle 2"/>
          <p:cNvSpPr txBox="1">
            <a:spLocks noChangeArrowheads="1"/>
          </p:cNvSpPr>
          <p:nvPr/>
        </p:nvSpPr>
        <p:spPr>
          <a:xfrm>
            <a:off x="457200" y="5877272"/>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5.6  The sequential search algorithm in </a:t>
            </a:r>
            <a:r>
              <a:rPr kumimoji="0" lang="en-US" altLang="zh-CN" sz="1800" b="1" i="0" u="none" strike="noStrike" kern="1200" cap="none" spc="0" normalizeH="0" baseline="0" noProof="0" dirty="0" err="1" smtClean="0">
                <a:ln>
                  <a:noFill/>
                </a:ln>
                <a:solidFill>
                  <a:srgbClr val="DC241F"/>
                </a:solidFill>
                <a:effectLst/>
                <a:uLnTx/>
                <a:uFillTx/>
                <a:latin typeface="微软雅黑" panose="020B0503020204020204" pitchFamily="34" charset="-122"/>
                <a:ea typeface="宋体" panose="02010600030101010101" pitchFamily="2" charset="-122"/>
                <a:cs typeface="+mj-cs"/>
              </a:rPr>
              <a:t>pseudocode</a:t>
            </a:r>
            <a:endParaRPr kumimoji="0" lang="en-US" altLang="zh-CN" sz="18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6" name="Picture 4" descr="fig_05_06"/>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74303" y="1988840"/>
            <a:ext cx="7698226" cy="3733897"/>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b="1" dirty="0" smtClean="0">
                <a:solidFill>
                  <a:schemeClr val="tx2"/>
                </a:solidFill>
              </a:rPr>
              <a:t>二、循环控制</a:t>
            </a:r>
            <a:endParaRPr lang="en-US" altLang="zh-CN" b="1" dirty="0" smtClean="0">
              <a:solidFill>
                <a:schemeClr val="tx2"/>
              </a:solidFill>
            </a:endParaRPr>
          </a:p>
          <a:p>
            <a:pPr lvl="1">
              <a:lnSpc>
                <a:spcPct val="130000"/>
              </a:lnSpc>
              <a:spcBef>
                <a:spcPts val="1200"/>
              </a:spcBef>
            </a:pPr>
            <a:r>
              <a:rPr lang="zh-CN" altLang="en-US" dirty="0" smtClean="0"/>
              <a:t>循环（</a:t>
            </a:r>
            <a:r>
              <a:rPr lang="en-US" altLang="zh-CN" dirty="0" smtClean="0"/>
              <a:t>loop</a:t>
            </a:r>
            <a:r>
              <a:rPr lang="zh-CN" altLang="en-US" dirty="0" smtClean="0"/>
              <a:t>）是一种迭代结构，由</a:t>
            </a:r>
            <a:r>
              <a:rPr lang="zh-CN" altLang="en-US" dirty="0" smtClean="0">
                <a:solidFill>
                  <a:srgbClr val="0000FF"/>
                </a:solidFill>
              </a:rPr>
              <a:t>循环体</a:t>
            </a:r>
            <a:r>
              <a:rPr lang="zh-CN" altLang="en-US" dirty="0" smtClean="0"/>
              <a:t>和</a:t>
            </a:r>
            <a:r>
              <a:rPr lang="zh-CN" altLang="en-US" dirty="0" smtClean="0">
                <a:solidFill>
                  <a:srgbClr val="0000FF"/>
                </a:solidFill>
              </a:rPr>
              <a:t>循环控制</a:t>
            </a:r>
            <a:r>
              <a:rPr lang="zh-CN" altLang="en-US" dirty="0" smtClean="0"/>
              <a:t>组成。</a:t>
            </a:r>
            <a:endParaRPr lang="en-US" altLang="zh-CN" dirty="0" smtClean="0"/>
          </a:p>
          <a:p>
            <a:pPr lvl="1">
              <a:lnSpc>
                <a:spcPct val="130000"/>
              </a:lnSpc>
              <a:spcBef>
                <a:spcPts val="1200"/>
              </a:spcBef>
            </a:pPr>
            <a:r>
              <a:rPr lang="zh-CN" altLang="en-US" dirty="0" smtClean="0"/>
              <a:t>循环体中的指令在循环控制下被重复执行。</a:t>
            </a:r>
            <a:endParaRPr lang="en-US" altLang="zh-CN" dirty="0" smtClean="0"/>
          </a:p>
          <a:p>
            <a:pPr>
              <a:lnSpc>
                <a:spcPct val="150000"/>
              </a:lnSpc>
              <a:buNone/>
            </a:pPr>
            <a:endParaRPr lang="zh-CN" altLang="en-US" sz="2400"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a:xfrm>
            <a:off x="457200" y="1285860"/>
            <a:ext cx="3614734" cy="4840303"/>
          </a:xfrm>
        </p:spPr>
        <p:txBody>
          <a:bodyPr>
            <a:normAutofit/>
          </a:bodyPr>
          <a:lstStyle/>
          <a:p>
            <a:pPr>
              <a:lnSpc>
                <a:spcPct val="130000"/>
              </a:lnSpc>
            </a:pPr>
            <a:r>
              <a:rPr lang="en-US" altLang="zh-CN" sz="2600" b="1" dirty="0" smtClean="0"/>
              <a:t>while </a:t>
            </a:r>
            <a:r>
              <a:rPr lang="zh-CN" altLang="en-US" sz="2600" b="1" dirty="0" smtClean="0"/>
              <a:t>循环</a:t>
            </a:r>
            <a:endParaRPr lang="en-US" altLang="zh-CN" sz="2600" b="1" dirty="0" smtClean="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pic>
        <p:nvPicPr>
          <p:cNvPr id="10" name="Picture 6" descr="fig_05_08"/>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1268" y="1988840"/>
            <a:ext cx="3632104" cy="385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p:nvPr/>
        </p:nvSpPr>
        <p:spPr>
          <a:xfrm>
            <a:off x="5029232" y="1285860"/>
            <a:ext cx="3614734" cy="4840303"/>
          </a:xfrm>
          <a:prstGeom prst="rect">
            <a:avLst/>
          </a:prstGeom>
        </p:spPr>
        <p:txBody>
          <a:bodyPr vert="horz" lIns="91440" tIns="45720" rIns="91440" bIns="45720" rtlCol="0">
            <a:normAutofit/>
          </a:bodyPr>
          <a:lstStyle/>
          <a:p>
            <a:pPr marL="457200" lvl="0" indent="-457200">
              <a:lnSpc>
                <a:spcPct val="130000"/>
              </a:lnSpc>
              <a:spcBef>
                <a:spcPct val="20000"/>
              </a:spcBef>
              <a:buClr>
                <a:srgbClr val="DC241F"/>
              </a:buClr>
              <a:buFont typeface="Wingdings" panose="05000000000000000000" pitchFamily="2" charset="2"/>
              <a:buChar char=""/>
            </a:pPr>
            <a:r>
              <a:rPr lang="en-US" altLang="zh-CN" sz="2600" b="1" dirty="0" smtClean="0">
                <a:latin typeface="微软雅黑" panose="020B0503020204020204" pitchFamily="34" charset="-122"/>
                <a:ea typeface="微软雅黑" panose="020B0503020204020204" pitchFamily="34" charset="-122"/>
              </a:rPr>
              <a:t>repeat </a:t>
            </a:r>
            <a:r>
              <a:rPr lang="zh-CN" altLang="en-US" sz="2600" b="1" dirty="0" smtClean="0">
                <a:latin typeface="微软雅黑" panose="020B0503020204020204" pitchFamily="34" charset="-122"/>
                <a:ea typeface="微软雅黑" panose="020B0503020204020204" pitchFamily="34" charset="-122"/>
              </a:rPr>
              <a:t>循环</a:t>
            </a:r>
            <a:endParaRPr lang="zh-CN" altLang="en-US" sz="2600" b="1" dirty="0" smtClean="0">
              <a:latin typeface="微软雅黑" panose="020B0503020204020204" pitchFamily="34" charset="-122"/>
              <a:ea typeface="微软雅黑" panose="020B0503020204020204" pitchFamily="34" charset="-122"/>
            </a:endParaRPr>
          </a:p>
        </p:txBody>
      </p:sp>
      <p:pic>
        <p:nvPicPr>
          <p:cNvPr id="12" name="Picture 6" descr="fig_05_09"/>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1" y="2060848"/>
            <a:ext cx="3078189" cy="3935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b="1" dirty="0" smtClean="0">
                <a:solidFill>
                  <a:schemeClr val="tx2"/>
                </a:solidFill>
              </a:rPr>
              <a:t>三、插入排序</a:t>
            </a:r>
            <a:endParaRPr lang="en-US" altLang="zh-CN" b="1" dirty="0" smtClean="0">
              <a:solidFill>
                <a:schemeClr val="tx2"/>
              </a:solidFill>
            </a:endParaRPr>
          </a:p>
          <a:p>
            <a:pPr>
              <a:buNone/>
            </a:pPr>
            <a:r>
              <a:rPr lang="en-US" altLang="zh-CN" sz="2400" dirty="0" smtClean="0"/>
              <a:t>    Fred</a:t>
            </a:r>
            <a:endParaRPr lang="en-US" altLang="zh-CN" sz="2400" dirty="0" smtClean="0"/>
          </a:p>
          <a:p>
            <a:pPr>
              <a:buNone/>
            </a:pPr>
            <a:r>
              <a:rPr lang="en-US" altLang="zh-CN" sz="2400" dirty="0" smtClean="0"/>
              <a:t>    Alex</a:t>
            </a:r>
            <a:endParaRPr lang="en-US" altLang="zh-CN" sz="2400" dirty="0" smtClean="0"/>
          </a:p>
          <a:p>
            <a:pPr>
              <a:buNone/>
            </a:pPr>
            <a:r>
              <a:rPr lang="en-US" altLang="zh-CN" sz="2400" dirty="0" smtClean="0"/>
              <a:t>    Diana</a:t>
            </a:r>
            <a:endParaRPr lang="en-US" altLang="zh-CN" sz="2400" dirty="0" smtClean="0"/>
          </a:p>
          <a:p>
            <a:pPr>
              <a:buNone/>
            </a:pPr>
            <a:r>
              <a:rPr lang="en-US" altLang="zh-CN" sz="2400" dirty="0" smtClean="0"/>
              <a:t>    Byron</a:t>
            </a:r>
            <a:endParaRPr lang="en-US" altLang="zh-CN" sz="2400" dirty="0" smtClean="0"/>
          </a:p>
          <a:p>
            <a:pPr>
              <a:buNone/>
            </a:pPr>
            <a:r>
              <a:rPr lang="en-US" altLang="zh-CN" sz="2400" dirty="0" smtClean="0"/>
              <a:t>    Carol</a:t>
            </a:r>
            <a:endParaRPr lang="en-US" altLang="zh-CN" sz="2400" dirty="0" smtClean="0"/>
          </a:p>
          <a:p>
            <a:pPr>
              <a:lnSpc>
                <a:spcPct val="150000"/>
              </a:lnSpc>
            </a:pPr>
            <a:endParaRPr lang="en-US" altLang="zh-CN" dirty="0" smtClean="0"/>
          </a:p>
          <a:p>
            <a:pPr>
              <a:lnSpc>
                <a:spcPct val="150000"/>
              </a:lnSpc>
              <a:buNone/>
            </a:pPr>
            <a:endParaRPr lang="zh-CN" altLang="en-US" sz="2400"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pic>
        <p:nvPicPr>
          <p:cNvPr id="5" name="Picture 6" descr="fig_05_10"/>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4356" y="500066"/>
            <a:ext cx="5452485" cy="614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p:txBody>
          <a:bodyPr>
            <a:normAutofit/>
          </a:bodyPr>
          <a:lstStyle/>
          <a:p>
            <a:pPr>
              <a:lnSpc>
                <a:spcPct val="130000"/>
              </a:lnSpc>
            </a:pPr>
            <a:r>
              <a:rPr lang="zh-CN" altLang="en-US" sz="2600" b="1" dirty="0" smtClean="0"/>
              <a:t>插入排序的伪代码</a:t>
            </a:r>
            <a:endParaRPr lang="en-US" altLang="zh-CN" sz="2600" b="1" dirty="0" smtClean="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0" name="Rectangle 2"/>
          <p:cNvSpPr txBox="1">
            <a:spLocks noChangeArrowheads="1"/>
          </p:cNvSpPr>
          <p:nvPr/>
        </p:nvSpPr>
        <p:spPr>
          <a:xfrm>
            <a:off x="457200" y="5013176"/>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5.11  The insertion sort algorithm expressed in </a:t>
            </a:r>
            <a:r>
              <a:rPr kumimoji="0" lang="en-US" altLang="zh-CN" b="1" i="0" u="none" strike="noStrike" kern="1200" cap="none" spc="0" normalizeH="0" baseline="0" noProof="0" dirty="0" err="1" smtClean="0">
                <a:ln>
                  <a:noFill/>
                </a:ln>
                <a:solidFill>
                  <a:srgbClr val="DC241F"/>
                </a:solidFill>
                <a:effectLst/>
                <a:uLnTx/>
                <a:uFillTx/>
                <a:latin typeface="微软雅黑" panose="020B0503020204020204" pitchFamily="34" charset="-122"/>
                <a:ea typeface="宋体" panose="02010600030101010101" pitchFamily="2" charset="-122"/>
                <a:cs typeface="+mj-cs"/>
              </a:rPr>
              <a:t>pseudocode</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11" name="Picture 4" descr="fig_05_11"/>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42910" y="2312228"/>
            <a:ext cx="8072494" cy="2484924"/>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迭代结构</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b="1" dirty="0" smtClean="0">
                <a:solidFill>
                  <a:schemeClr val="tx2"/>
                </a:solidFill>
              </a:rPr>
              <a:t>四、问题思考</a:t>
            </a:r>
            <a:endParaRPr lang="en-US" altLang="zh-CN" b="1" dirty="0" smtClean="0">
              <a:solidFill>
                <a:schemeClr val="tx2"/>
              </a:solidFill>
            </a:endParaRPr>
          </a:p>
          <a:p>
            <a:pPr lvl="1">
              <a:lnSpc>
                <a:spcPct val="130000"/>
              </a:lnSpc>
              <a:spcBef>
                <a:spcPts val="1200"/>
              </a:spcBef>
              <a:buNone/>
            </a:pPr>
            <a:r>
              <a:rPr lang="zh-CN" altLang="en-US" dirty="0" smtClean="0">
                <a:solidFill>
                  <a:srgbClr val="0000FF"/>
                </a:solidFill>
              </a:rPr>
              <a:t>当前一些流行的程序设计语言使用语法</a:t>
            </a:r>
            <a:endParaRPr lang="zh-CN" altLang="en-US" dirty="0" smtClean="0">
              <a:solidFill>
                <a:srgbClr val="0000FF"/>
              </a:solidFill>
            </a:endParaRPr>
          </a:p>
          <a:p>
            <a:pPr lvl="1">
              <a:lnSpc>
                <a:spcPct val="130000"/>
              </a:lnSpc>
              <a:spcBef>
                <a:spcPts val="1200"/>
              </a:spcBef>
              <a:buNone/>
            </a:pPr>
            <a:r>
              <a:rPr lang="zh-CN" altLang="en-US" dirty="0" smtClean="0">
                <a:solidFill>
                  <a:srgbClr val="0000FF"/>
                </a:solidFill>
              </a:rPr>
              <a:t>	</a:t>
            </a:r>
            <a:r>
              <a:rPr lang="en-US" altLang="zh-CN" dirty="0" smtClean="0">
                <a:solidFill>
                  <a:srgbClr val="0000FF"/>
                </a:solidFill>
              </a:rPr>
              <a:t>while</a:t>
            </a:r>
            <a:r>
              <a:rPr lang="zh-CN" altLang="en-US" dirty="0" smtClean="0">
                <a:solidFill>
                  <a:srgbClr val="0000FF"/>
                </a:solidFill>
              </a:rPr>
              <a:t>（</a:t>
            </a:r>
            <a:r>
              <a:rPr lang="en-US" altLang="zh-CN" dirty="0" smtClean="0">
                <a:solidFill>
                  <a:srgbClr val="0000FF"/>
                </a:solidFill>
              </a:rPr>
              <a:t>…</a:t>
            </a:r>
            <a:r>
              <a:rPr lang="zh-CN" altLang="en-US" dirty="0" smtClean="0">
                <a:solidFill>
                  <a:srgbClr val="0000FF"/>
                </a:solidFill>
              </a:rPr>
              <a:t>）</a:t>
            </a:r>
            <a:r>
              <a:rPr lang="en-US" altLang="zh-CN" dirty="0" smtClean="0">
                <a:solidFill>
                  <a:srgbClr val="0000FF"/>
                </a:solidFill>
              </a:rPr>
              <a:t>do</a:t>
            </a:r>
            <a:r>
              <a:rPr lang="zh-CN" altLang="en-US" dirty="0" smtClean="0">
                <a:solidFill>
                  <a:srgbClr val="0000FF"/>
                </a:solidFill>
              </a:rPr>
              <a:t>（</a:t>
            </a:r>
            <a:r>
              <a:rPr lang="en-US" altLang="zh-CN" dirty="0" smtClean="0">
                <a:solidFill>
                  <a:srgbClr val="0000FF"/>
                </a:solidFill>
              </a:rPr>
              <a:t>…</a:t>
            </a:r>
            <a:r>
              <a:rPr lang="zh-CN" altLang="en-US" dirty="0" smtClean="0">
                <a:solidFill>
                  <a:srgbClr val="0000FF"/>
                </a:solidFill>
              </a:rPr>
              <a:t>）</a:t>
            </a:r>
            <a:endParaRPr lang="zh-CN" altLang="en-US" dirty="0" smtClean="0">
              <a:solidFill>
                <a:srgbClr val="0000FF"/>
              </a:solidFill>
            </a:endParaRPr>
          </a:p>
          <a:p>
            <a:pPr lvl="1">
              <a:lnSpc>
                <a:spcPct val="130000"/>
              </a:lnSpc>
              <a:spcBef>
                <a:spcPts val="1200"/>
              </a:spcBef>
              <a:buNone/>
            </a:pPr>
            <a:r>
              <a:rPr lang="zh-CN" altLang="en-US" dirty="0" smtClean="0">
                <a:solidFill>
                  <a:srgbClr val="0000FF"/>
                </a:solidFill>
              </a:rPr>
              <a:t>来表示前测试循环，而用语法：</a:t>
            </a:r>
            <a:endParaRPr lang="zh-CN" altLang="en-US" dirty="0" smtClean="0">
              <a:solidFill>
                <a:srgbClr val="0000FF"/>
              </a:solidFill>
            </a:endParaRPr>
          </a:p>
          <a:p>
            <a:pPr lvl="1">
              <a:lnSpc>
                <a:spcPct val="130000"/>
              </a:lnSpc>
              <a:spcBef>
                <a:spcPts val="1200"/>
              </a:spcBef>
              <a:buNone/>
            </a:pPr>
            <a:r>
              <a:rPr lang="zh-CN" altLang="en-US" dirty="0" smtClean="0">
                <a:solidFill>
                  <a:srgbClr val="0000FF"/>
                </a:solidFill>
              </a:rPr>
              <a:t>	</a:t>
            </a:r>
            <a:r>
              <a:rPr lang="en-US" altLang="zh-CN" dirty="0" smtClean="0">
                <a:solidFill>
                  <a:srgbClr val="0000FF"/>
                </a:solidFill>
              </a:rPr>
              <a:t>do</a:t>
            </a:r>
            <a:r>
              <a:rPr lang="zh-CN" altLang="en-US" dirty="0" smtClean="0">
                <a:solidFill>
                  <a:srgbClr val="0000FF"/>
                </a:solidFill>
              </a:rPr>
              <a:t>（</a:t>
            </a:r>
            <a:r>
              <a:rPr lang="en-US" altLang="zh-CN" dirty="0" smtClean="0">
                <a:solidFill>
                  <a:srgbClr val="0000FF"/>
                </a:solidFill>
              </a:rPr>
              <a:t>…</a:t>
            </a:r>
            <a:r>
              <a:rPr lang="zh-CN" altLang="en-US" dirty="0" smtClean="0">
                <a:solidFill>
                  <a:srgbClr val="0000FF"/>
                </a:solidFill>
              </a:rPr>
              <a:t>） </a:t>
            </a:r>
            <a:r>
              <a:rPr lang="en-US" altLang="zh-CN" dirty="0" smtClean="0">
                <a:solidFill>
                  <a:srgbClr val="0000FF"/>
                </a:solidFill>
              </a:rPr>
              <a:t>while</a:t>
            </a:r>
            <a:r>
              <a:rPr lang="zh-CN" altLang="en-US" dirty="0" smtClean="0">
                <a:solidFill>
                  <a:srgbClr val="0000FF"/>
                </a:solidFill>
              </a:rPr>
              <a:t>（</a:t>
            </a:r>
            <a:r>
              <a:rPr lang="en-US" altLang="zh-CN" dirty="0" smtClean="0">
                <a:solidFill>
                  <a:srgbClr val="0000FF"/>
                </a:solidFill>
              </a:rPr>
              <a:t>…</a:t>
            </a:r>
            <a:r>
              <a:rPr lang="zh-CN" altLang="en-US" dirty="0" smtClean="0">
                <a:solidFill>
                  <a:srgbClr val="0000FF"/>
                </a:solidFill>
              </a:rPr>
              <a:t>）</a:t>
            </a:r>
            <a:endParaRPr lang="zh-CN" altLang="en-US" dirty="0" smtClean="0">
              <a:solidFill>
                <a:srgbClr val="0000FF"/>
              </a:solidFill>
            </a:endParaRPr>
          </a:p>
          <a:p>
            <a:pPr marL="452755" lvl="1" indent="5080">
              <a:lnSpc>
                <a:spcPct val="130000"/>
              </a:lnSpc>
              <a:spcBef>
                <a:spcPts val="1200"/>
              </a:spcBef>
              <a:buNone/>
            </a:pPr>
            <a:r>
              <a:rPr lang="zh-CN" altLang="en-US" dirty="0" smtClean="0">
                <a:solidFill>
                  <a:srgbClr val="0000FF"/>
                </a:solidFill>
              </a:rPr>
              <a:t>来表示后测试循环。尽管设计上显得很优雅，但是这种相似的形式会导致什么问题？</a:t>
            </a:r>
            <a:endParaRPr lang="zh-CN" altLang="en-US" dirty="0" smtClean="0">
              <a:solidFill>
                <a:srgbClr val="0000FF"/>
              </a:solidFill>
            </a:endParaRPr>
          </a:p>
          <a:p>
            <a:pPr lvl="1">
              <a:lnSpc>
                <a:spcPct val="150000"/>
              </a:lnSpc>
              <a:buNone/>
            </a:pPr>
            <a:endParaRPr lang="zh-CN" altLang="en-US" sz="2400"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6" name="Rectangle 3"/>
          <p:cNvSpPr txBox="1">
            <a:spLocks noChangeArrowheads="1"/>
          </p:cNvSpPr>
          <p:nvPr/>
        </p:nvSpPr>
        <p:spPr>
          <a:xfrm>
            <a:off x="120829" y="3213348"/>
            <a:ext cx="1214446" cy="647700"/>
          </a:xfrm>
          <a:prstGeom prst="rect">
            <a:avLst/>
          </a:prstGeom>
        </p:spPr>
        <p:txBody>
          <a:bodyPr vert="horz" lIns="91440" tIns="45720" rIns="91440" bIns="45720" rtlCol="0">
            <a:noAutofit/>
          </a:bodyPr>
          <a:lstStyle/>
          <a:p>
            <a:pPr marL="457200" marR="0" lvl="0" indent="-457200" algn="ctr" defTabSz="914400" rtl="0" eaLnBrk="1" fontAlgn="auto" latinLnBrk="0" hangingPunct="1">
              <a:lnSpc>
                <a:spcPct val="120000"/>
              </a:lnSpc>
              <a:spcBef>
                <a:spcPct val="20000"/>
              </a:spcBef>
              <a:spcAft>
                <a:spcPts val="0"/>
              </a:spcAft>
              <a:buClr>
                <a:srgbClr val="DC241F"/>
              </a:buClr>
              <a:buSzTx/>
              <a:buFontTx/>
              <a:buNone/>
              <a:defRPr/>
            </a:pPr>
            <a:r>
              <a:rPr kumimoji="0" lang="zh-CN" altLang="en-US" sz="36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算法</a:t>
            </a:r>
            <a:endParaRPr kumimoji="0" lang="zh-CN" altLang="en-US" sz="36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8" name="Text Box 5"/>
          <p:cNvSpPr txBox="1">
            <a:spLocks noChangeArrowheads="1"/>
          </p:cNvSpPr>
          <p:nvPr/>
        </p:nvSpPr>
        <p:spPr bwMode="auto">
          <a:xfrm>
            <a:off x="1952916" y="1571612"/>
            <a:ext cx="6939564"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800" b="1" dirty="0" smtClean="0">
                <a:solidFill>
                  <a:srgbClr val="FF0000"/>
                </a:solidFill>
                <a:latin typeface="微软雅黑" panose="020B0503020204020204" pitchFamily="34" charset="-122"/>
                <a:ea typeface="微软雅黑" panose="020B0503020204020204" pitchFamily="34" charset="-122"/>
              </a:rPr>
              <a:t>（</a:t>
            </a:r>
            <a:r>
              <a:rPr kumimoji="1" lang="en-US" altLang="zh-CN" sz="2800" b="1" dirty="0" smtClean="0">
                <a:solidFill>
                  <a:srgbClr val="FF0000"/>
                </a:solidFill>
                <a:latin typeface="微软雅黑" panose="020B0503020204020204" pitchFamily="34" charset="-122"/>
                <a:ea typeface="微软雅黑" panose="020B0503020204020204" pitchFamily="34" charset="-122"/>
              </a:rPr>
              <a:t>1</a:t>
            </a:r>
            <a:r>
              <a:rPr kumimoji="1" lang="zh-CN" altLang="en-US" sz="2800" b="1" dirty="0" smtClean="0">
                <a:solidFill>
                  <a:srgbClr val="FF0000"/>
                </a:solidFill>
                <a:latin typeface="微软雅黑" panose="020B0503020204020204" pitchFamily="34" charset="-122"/>
                <a:ea typeface="微软雅黑" panose="020B0503020204020204" pitchFamily="34" charset="-122"/>
              </a:rPr>
              <a:t>）数值计算</a:t>
            </a:r>
            <a:endParaRPr kumimoji="1" lang="en-US" altLang="zh-CN" sz="2800" b="1" dirty="0" smtClean="0">
              <a:solidFill>
                <a:srgbClr val="FF0000"/>
              </a:solidFill>
              <a:latin typeface="微软雅黑" panose="020B0503020204020204" pitchFamily="34" charset="-122"/>
              <a:ea typeface="微软雅黑" panose="020B0503020204020204" pitchFamily="34" charset="-122"/>
            </a:endParaRPr>
          </a:p>
          <a:p>
            <a:pPr>
              <a:lnSpc>
                <a:spcPct val="130000"/>
              </a:lnSpc>
              <a:spcBef>
                <a:spcPts val="1200"/>
              </a:spcBef>
            </a:pPr>
            <a:r>
              <a:rPr kumimoji="1" lang="zh-CN" altLang="en-US" sz="2400" b="1" dirty="0" smtClean="0">
                <a:latin typeface="微软雅黑" panose="020B0503020204020204" pitchFamily="34" charset="-122"/>
                <a:ea typeface="微软雅黑" panose="020B0503020204020204" pitchFamily="34" charset="-122"/>
              </a:rPr>
              <a:t>求解数值</a:t>
            </a:r>
            <a:r>
              <a:rPr kumimoji="1" lang="zh-CN" altLang="en-US" sz="2400" b="1" dirty="0">
                <a:latin typeface="微软雅黑" panose="020B0503020204020204" pitchFamily="34" charset="-122"/>
                <a:ea typeface="微软雅黑" panose="020B0503020204020204" pitchFamily="34" charset="-122"/>
              </a:rPr>
              <a:t>问题，如求解</a:t>
            </a:r>
            <a:r>
              <a:rPr kumimoji="1" lang="zh-CN" altLang="en-US" sz="2400" b="1" dirty="0">
                <a:latin typeface="微软雅黑" panose="020B0503020204020204" pitchFamily="34" charset="-122"/>
                <a:ea typeface="微软雅黑" panose="020B0503020204020204" pitchFamily="34" charset="-122"/>
                <a:sym typeface="Wingdings" panose="05000000000000000000" pitchFamily="2" charset="2"/>
              </a:rPr>
              <a:t>：（非）</a:t>
            </a:r>
            <a:r>
              <a:rPr kumimoji="1" lang="zh-CN" altLang="en-US" sz="2400" b="1" dirty="0">
                <a:latin typeface="微软雅黑" panose="020B0503020204020204" pitchFamily="34" charset="-122"/>
                <a:ea typeface="微软雅黑" panose="020B0503020204020204" pitchFamily="34" charset="-122"/>
              </a:rPr>
              <a:t>线性方程、插值、积分、微分</a:t>
            </a:r>
            <a:r>
              <a:rPr kumimoji="1" lang="zh-CN" altLang="en-US" sz="2400" b="1" dirty="0" smtClean="0">
                <a:latin typeface="微软雅黑" panose="020B0503020204020204" pitchFamily="34" charset="-122"/>
                <a:ea typeface="微软雅黑" panose="020B0503020204020204" pitchFamily="34" charset="-122"/>
              </a:rPr>
              <a:t>等</a:t>
            </a:r>
            <a:endParaRPr kumimoji="1" lang="zh-CN" altLang="en-US" sz="2400" b="1" dirty="0">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p:nvSpPr>
        <p:spPr bwMode="auto">
          <a:xfrm>
            <a:off x="1763688" y="4045935"/>
            <a:ext cx="684076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800" b="1" dirty="0" smtClean="0">
                <a:solidFill>
                  <a:srgbClr val="FF0000"/>
                </a:solidFill>
                <a:latin typeface="微软雅黑" panose="020B0503020204020204" pitchFamily="34" charset="-122"/>
                <a:ea typeface="微软雅黑" panose="020B0503020204020204" pitchFamily="34" charset="-122"/>
              </a:rPr>
              <a:t>（</a:t>
            </a:r>
            <a:r>
              <a:rPr kumimoji="1" lang="en-US" altLang="zh-CN" sz="2800" b="1" dirty="0" smtClean="0">
                <a:solidFill>
                  <a:srgbClr val="FF0000"/>
                </a:solidFill>
                <a:latin typeface="微软雅黑" panose="020B0503020204020204" pitchFamily="34" charset="-122"/>
                <a:ea typeface="微软雅黑" panose="020B0503020204020204" pitchFamily="34" charset="-122"/>
              </a:rPr>
              <a:t>2</a:t>
            </a:r>
            <a:r>
              <a:rPr kumimoji="1" lang="zh-CN" altLang="en-US" sz="2800" b="1" dirty="0" smtClean="0">
                <a:solidFill>
                  <a:srgbClr val="FF0000"/>
                </a:solidFill>
                <a:latin typeface="微软雅黑" panose="020B0503020204020204" pitchFamily="34" charset="-122"/>
                <a:ea typeface="微软雅黑" panose="020B0503020204020204" pitchFamily="34" charset="-122"/>
              </a:rPr>
              <a:t>）非数值计算</a:t>
            </a:r>
            <a:endParaRPr kumimoji="1" lang="en-US" altLang="zh-CN" sz="2800" b="1" dirty="0" smtClean="0">
              <a:solidFill>
                <a:srgbClr val="FF0000"/>
              </a:solidFill>
              <a:latin typeface="微软雅黑" panose="020B0503020204020204" pitchFamily="34" charset="-122"/>
              <a:ea typeface="微软雅黑" panose="020B0503020204020204" pitchFamily="34" charset="-122"/>
            </a:endParaRPr>
          </a:p>
          <a:p>
            <a:pPr>
              <a:lnSpc>
                <a:spcPct val="130000"/>
              </a:lnSpc>
              <a:spcBef>
                <a:spcPts val="1200"/>
              </a:spcBef>
            </a:pPr>
            <a:r>
              <a:rPr kumimoji="1" lang="zh-CN" altLang="en-US" sz="2400" b="1" dirty="0" smtClean="0">
                <a:latin typeface="微软雅黑" panose="020B0503020204020204" pitchFamily="34" charset="-122"/>
                <a:ea typeface="微软雅黑" panose="020B0503020204020204" pitchFamily="34" charset="-122"/>
              </a:rPr>
              <a:t>求解</a:t>
            </a:r>
            <a:r>
              <a:rPr kumimoji="1" lang="zh-CN" altLang="en-US" sz="2400" b="1" dirty="0">
                <a:latin typeface="微软雅黑" panose="020B0503020204020204" pitchFamily="34" charset="-122"/>
                <a:ea typeface="微软雅黑" panose="020B0503020204020204" pitchFamily="34" charset="-122"/>
              </a:rPr>
              <a:t>非数值问题，如</a:t>
            </a:r>
            <a:r>
              <a:rPr kumimoji="1" lang="zh-CN" altLang="en-US" sz="2400" b="1" dirty="0" smtClean="0">
                <a:latin typeface="微软雅黑" panose="020B0503020204020204" pitchFamily="34" charset="-122"/>
                <a:ea typeface="微软雅黑" panose="020B0503020204020204" pitchFamily="34" charset="-122"/>
              </a:rPr>
              <a:t>：排序</a:t>
            </a:r>
            <a:r>
              <a:rPr kumimoji="1" lang="zh-CN" altLang="en-US" sz="2400" b="1" dirty="0">
                <a:latin typeface="微软雅黑" panose="020B0503020204020204" pitchFamily="34" charset="-122"/>
                <a:ea typeface="微软雅黑" panose="020B0503020204020204" pitchFamily="34" charset="-122"/>
              </a:rPr>
              <a:t>、优化、着色、路径、遍历</a:t>
            </a:r>
            <a:r>
              <a:rPr kumimoji="1" lang="zh-CN" altLang="en-US" sz="2400" b="1" dirty="0" smtClean="0">
                <a:latin typeface="微软雅黑" panose="020B0503020204020204" pitchFamily="34" charset="-122"/>
                <a:ea typeface="微软雅黑" panose="020B0503020204020204" pitchFamily="34" charset="-122"/>
              </a:rPr>
              <a:t>等</a:t>
            </a:r>
            <a:endParaRPr kumimoji="1" lang="zh-CN" altLang="en-US" sz="2400" b="1" dirty="0">
              <a:latin typeface="微软雅黑" panose="020B0503020204020204" pitchFamily="34" charset="-122"/>
              <a:ea typeface="微软雅黑" panose="020B0503020204020204" pitchFamily="34" charset="-122"/>
            </a:endParaRPr>
          </a:p>
        </p:txBody>
      </p:sp>
      <p:sp>
        <p:nvSpPr>
          <p:cNvPr id="11" name="标题 1"/>
          <p:cNvSpPr>
            <a:spLocks noGrp="1"/>
          </p:cNvSpPr>
          <p:nvPr>
            <p:ph type="title"/>
          </p:nvPr>
        </p:nvSpPr>
        <p:spPr>
          <a:xfrm>
            <a:off x="457200" y="546638"/>
            <a:ext cx="8219256" cy="596346"/>
          </a:xfrm>
        </p:spPr>
        <p:txBody>
          <a:bodyPr/>
          <a:lstStyle/>
          <a:p>
            <a:r>
              <a:rPr lang="zh-CN" altLang="en-US" dirty="0" smtClean="0"/>
              <a:t>算法研究的范畴</a:t>
            </a:r>
            <a:endParaRPr lang="zh-CN" altLang="en-US" dirty="0"/>
          </a:p>
        </p:txBody>
      </p:sp>
      <p:sp>
        <p:nvSpPr>
          <p:cNvPr id="2" name="左大括号 1"/>
          <p:cNvSpPr/>
          <p:nvPr/>
        </p:nvSpPr>
        <p:spPr>
          <a:xfrm>
            <a:off x="1277302" y="1916832"/>
            <a:ext cx="558394" cy="331236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5.5 </a:t>
            </a:r>
            <a:r>
              <a:rPr lang="zh-CN" altLang="en-US" dirty="0" smtClean="0"/>
              <a:t>递归结构</a:t>
            </a:r>
            <a:endParaRPr lang="zh-CN" altLang="en-US" dirty="0"/>
          </a:p>
        </p:txBody>
      </p:sp>
      <p:sp>
        <p:nvSpPr>
          <p:cNvPr id="14" name="内容占位符 2"/>
          <p:cNvSpPr>
            <a:spLocks noGrp="1"/>
          </p:cNvSpPr>
          <p:nvPr>
            <p:ph idx="1"/>
          </p:nvPr>
        </p:nvSpPr>
        <p:spPr>
          <a:xfrm>
            <a:off x="457200" y="1285860"/>
            <a:ext cx="8229600" cy="4840303"/>
          </a:xfrm>
        </p:spPr>
        <p:txBody>
          <a:bodyPr>
            <a:normAutofit/>
          </a:bodyPr>
          <a:lstStyle/>
          <a:p>
            <a:pPr marL="0" indent="0">
              <a:lnSpc>
                <a:spcPct val="130000"/>
              </a:lnSpc>
              <a:spcBef>
                <a:spcPts val="1200"/>
              </a:spcBef>
              <a:buNone/>
            </a:pPr>
            <a:r>
              <a:rPr lang="zh-CN" altLang="en-US" dirty="0" smtClean="0"/>
              <a:t>递归结构提供了除循环模型以外，实现指令序列重复执行的另外一种选择，它通过将</a:t>
            </a:r>
            <a:r>
              <a:rPr lang="zh-CN" altLang="en-US" dirty="0" smtClean="0">
                <a:solidFill>
                  <a:srgbClr val="0000FF"/>
                </a:solidFill>
              </a:rPr>
              <a:t>指令集</a:t>
            </a:r>
            <a:r>
              <a:rPr lang="zh-CN" altLang="en-US" dirty="0" smtClean="0"/>
              <a:t>作为</a:t>
            </a:r>
            <a:r>
              <a:rPr lang="zh-CN" altLang="en-US" dirty="0" smtClean="0">
                <a:solidFill>
                  <a:srgbClr val="0000FF"/>
                </a:solidFill>
              </a:rPr>
              <a:t>自身</a:t>
            </a:r>
            <a:r>
              <a:rPr lang="zh-CN" altLang="en-US" dirty="0" smtClean="0"/>
              <a:t>的一个</a:t>
            </a:r>
            <a:r>
              <a:rPr lang="zh-CN" altLang="en-US" dirty="0" smtClean="0">
                <a:solidFill>
                  <a:srgbClr val="0000FF"/>
                </a:solidFill>
              </a:rPr>
              <a:t>子任务</a:t>
            </a:r>
            <a:r>
              <a:rPr lang="zh-CN" altLang="en-US" dirty="0" smtClean="0"/>
              <a:t>重复调用来运行。</a:t>
            </a:r>
            <a:endParaRPr lang="en-US" altLang="zh-CN" dirty="0" smtClean="0"/>
          </a:p>
          <a:p>
            <a:pPr>
              <a:lnSpc>
                <a:spcPct val="130000"/>
              </a:lnSpc>
              <a:spcBef>
                <a:spcPts val="1200"/>
              </a:spcBef>
            </a:pPr>
            <a:r>
              <a:rPr lang="en-US" altLang="zh-CN" sz="2600" dirty="0" smtClean="0">
                <a:ea typeface="宋体" panose="02010600030101010101" pitchFamily="2" charset="-122"/>
              </a:rPr>
              <a:t>The execution of a procedure leads to another execution of the procedure.</a:t>
            </a:r>
            <a:endParaRPr lang="en-US" altLang="zh-CN" sz="2600" dirty="0" smtClean="0">
              <a:ea typeface="宋体" panose="02010600030101010101" pitchFamily="2" charset="-122"/>
            </a:endParaRPr>
          </a:p>
          <a:p>
            <a:pPr>
              <a:lnSpc>
                <a:spcPct val="130000"/>
              </a:lnSpc>
              <a:spcBef>
                <a:spcPts val="1200"/>
              </a:spcBef>
            </a:pPr>
            <a:r>
              <a:rPr lang="en-US" altLang="zh-CN" sz="2600" dirty="0" smtClean="0">
                <a:ea typeface="宋体" panose="02010600030101010101" pitchFamily="2" charset="-122"/>
              </a:rPr>
              <a:t>Multiple activations of the procedure are formed, all but one of which are waiting for other activations to complete.</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递归结构</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b="1" dirty="0" smtClean="0">
                <a:solidFill>
                  <a:schemeClr val="tx2"/>
                </a:solidFill>
              </a:rPr>
              <a:t>一、二分搜索</a:t>
            </a:r>
            <a:endParaRPr lang="en-US" altLang="zh-CN" b="1" dirty="0" smtClean="0">
              <a:solidFill>
                <a:schemeClr val="tx2"/>
              </a:solidFill>
            </a:endParaRPr>
          </a:p>
          <a:p>
            <a:pPr lvl="1">
              <a:lnSpc>
                <a:spcPct val="150000"/>
              </a:lnSpc>
              <a:buNone/>
            </a:pPr>
            <a:r>
              <a:rPr lang="zh-CN" altLang="en-US" dirty="0" smtClean="0"/>
              <a:t>查找</a:t>
            </a:r>
            <a:r>
              <a:rPr lang="en-US" altLang="zh-CN" dirty="0" smtClean="0"/>
              <a:t>John</a:t>
            </a:r>
            <a:endParaRPr lang="en-US" altLang="zh-CN" dirty="0" smtClean="0"/>
          </a:p>
          <a:p>
            <a:pPr>
              <a:lnSpc>
                <a:spcPct val="150000"/>
              </a:lnSpc>
              <a:buNone/>
            </a:pPr>
            <a:endParaRPr lang="zh-CN" altLang="en-US" sz="2400" dirty="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pic>
        <p:nvPicPr>
          <p:cNvPr id="5" name="Picture 6" descr="fig_05_12"/>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802" y="1549183"/>
            <a:ext cx="5618210" cy="502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递归结构</a:t>
            </a:r>
            <a:endParaRPr lang="zh-CN" altLang="en-US" dirty="0"/>
          </a:p>
        </p:txBody>
      </p:sp>
      <p:sp>
        <p:nvSpPr>
          <p:cNvPr id="3" name="内容占位符 2"/>
          <p:cNvSpPr>
            <a:spLocks noGrp="1"/>
          </p:cNvSpPr>
          <p:nvPr>
            <p:ph idx="1"/>
          </p:nvPr>
        </p:nvSpPr>
        <p:spPr>
          <a:xfrm>
            <a:off x="457200" y="1142984"/>
            <a:ext cx="8229600" cy="4983179"/>
          </a:xfrm>
        </p:spPr>
        <p:txBody>
          <a:bodyPr>
            <a:normAutofit/>
          </a:bodyPr>
          <a:lstStyle/>
          <a:p>
            <a:pPr>
              <a:lnSpc>
                <a:spcPct val="130000"/>
              </a:lnSpc>
            </a:pPr>
            <a:r>
              <a:rPr lang="zh-CN" altLang="en-US" sz="2600" b="1" dirty="0" smtClean="0"/>
              <a:t>二分搜索算法伪代码</a:t>
            </a:r>
            <a:endParaRPr lang="zh-CN" altLang="en-US" sz="2600" b="1" dirty="0" smtClean="0"/>
          </a:p>
        </p:txBody>
      </p:sp>
      <p:sp>
        <p:nvSpPr>
          <p:cNvPr id="7"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pic>
        <p:nvPicPr>
          <p:cNvPr id="8" name="Picture 4" descr="fig_05_14"/>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14348" y="1639916"/>
            <a:ext cx="8072494" cy="4503728"/>
          </a:xfrm>
          <a:prstGeom prst="rect">
            <a:avLst/>
          </a:prstGeom>
          <a:noFill/>
        </p:spPr>
      </p:pic>
      <p:sp>
        <p:nvSpPr>
          <p:cNvPr id="9" name="Rectangle 2"/>
          <p:cNvSpPr txBox="1">
            <a:spLocks noChangeArrowheads="1"/>
          </p:cNvSpPr>
          <p:nvPr/>
        </p:nvSpPr>
        <p:spPr>
          <a:xfrm>
            <a:off x="457200" y="6021288"/>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5.14  The binary search algorithm in </a:t>
            </a:r>
            <a:r>
              <a:rPr kumimoji="0" lang="en-US" altLang="zh-CN" sz="1800" b="1" i="0" u="none" strike="noStrike" kern="1200" cap="none" spc="0" normalizeH="0" baseline="0" noProof="0" dirty="0" err="1" smtClean="0">
                <a:ln>
                  <a:noFill/>
                </a:ln>
                <a:solidFill>
                  <a:srgbClr val="DC241F"/>
                </a:solidFill>
                <a:effectLst/>
                <a:uLnTx/>
                <a:uFillTx/>
                <a:latin typeface="微软雅黑" panose="020B0503020204020204" pitchFamily="34" charset="-122"/>
                <a:ea typeface="宋体" panose="02010600030101010101" pitchFamily="2" charset="-122"/>
                <a:cs typeface="+mj-cs"/>
              </a:rPr>
              <a:t>pseudocode</a:t>
            </a:r>
            <a:endParaRPr kumimoji="0" lang="en-US" altLang="zh-CN" sz="18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5.5 </a:t>
            </a:r>
            <a:r>
              <a:rPr lang="zh-CN" altLang="en-US" dirty="0" smtClean="0"/>
              <a:t>递归结构</a:t>
            </a:r>
            <a:endParaRPr lang="zh-CN" altLang="en-US" dirty="0"/>
          </a:p>
        </p:txBody>
      </p:sp>
      <p:sp>
        <p:nvSpPr>
          <p:cNvPr id="14" name="内容占位符 2"/>
          <p:cNvSpPr>
            <a:spLocks noGrp="1"/>
          </p:cNvSpPr>
          <p:nvPr>
            <p:ph idx="1"/>
          </p:nvPr>
        </p:nvSpPr>
        <p:spPr>
          <a:xfrm>
            <a:off x="137795" y="1143000"/>
            <a:ext cx="8858250" cy="5143500"/>
          </a:xfrm>
        </p:spPr>
        <p:txBody>
          <a:bodyPr>
            <a:noAutofit/>
          </a:bodyPr>
          <a:lstStyle/>
          <a:p>
            <a:pPr>
              <a:lnSpc>
                <a:spcPct val="150000"/>
              </a:lnSpc>
              <a:buNone/>
            </a:pPr>
            <a:r>
              <a:rPr lang="zh-CN" altLang="en-US" sz="2400" b="1" dirty="0" smtClean="0">
                <a:solidFill>
                  <a:schemeClr val="tx2"/>
                </a:solidFill>
              </a:rPr>
              <a:t>二、递归控制</a:t>
            </a:r>
            <a:endParaRPr lang="zh-CN" altLang="en-US" sz="2400" b="1" dirty="0" smtClean="0">
              <a:solidFill>
                <a:schemeClr val="tx2"/>
              </a:solidFill>
            </a:endParaRPr>
          </a:p>
          <a:p>
            <a:pPr marL="452755" lvl="1" indent="5080">
              <a:lnSpc>
                <a:spcPct val="140000"/>
              </a:lnSpc>
              <a:spcBef>
                <a:spcPts val="800"/>
              </a:spcBef>
              <a:buNone/>
            </a:pPr>
            <a:r>
              <a:rPr lang="zh-CN" altLang="en-US" dirty="0" smtClean="0"/>
              <a:t>递归控制包括：</a:t>
            </a:r>
            <a:endParaRPr lang="zh-CN" altLang="en-US" dirty="0" smtClean="0"/>
          </a:p>
          <a:p>
            <a:pPr marL="452755" lvl="1" indent="5080">
              <a:lnSpc>
                <a:spcPct val="140000"/>
              </a:lnSpc>
              <a:spcBef>
                <a:spcPts val="800"/>
              </a:spcBef>
              <a:buNone/>
            </a:pPr>
            <a:r>
              <a:rPr lang="zh-CN" altLang="en-US" dirty="0" smtClean="0">
                <a:solidFill>
                  <a:srgbClr val="0000FF"/>
                </a:solidFill>
              </a:rPr>
              <a:t>初始化</a:t>
            </a:r>
            <a:r>
              <a:rPr lang="zh-CN" altLang="en-US" dirty="0" smtClean="0"/>
              <a:t>、</a:t>
            </a:r>
            <a:r>
              <a:rPr lang="zh-CN" altLang="en-US" dirty="0" smtClean="0">
                <a:solidFill>
                  <a:srgbClr val="0000FF"/>
                </a:solidFill>
              </a:rPr>
              <a:t>修改</a:t>
            </a:r>
            <a:r>
              <a:rPr lang="zh-CN" altLang="en-US" dirty="0" smtClean="0"/>
              <a:t>和</a:t>
            </a:r>
            <a:r>
              <a:rPr lang="zh-CN" altLang="en-US" dirty="0" smtClean="0">
                <a:solidFill>
                  <a:srgbClr val="0000FF"/>
                </a:solidFill>
              </a:rPr>
              <a:t>终止测试</a:t>
            </a:r>
            <a:r>
              <a:rPr lang="zh-CN" altLang="en-US" dirty="0" smtClean="0"/>
              <a:t>三个</a:t>
            </a:r>
            <a:r>
              <a:rPr lang="zh-CN" altLang="en-US" dirty="0"/>
              <a:t>部分</a:t>
            </a:r>
            <a:r>
              <a:rPr lang="zh-CN" altLang="en-US" dirty="0" smtClean="0"/>
              <a:t>（与循环控制</a:t>
            </a:r>
            <a:r>
              <a:rPr lang="zh-CN" altLang="en-US" dirty="0"/>
              <a:t>相同</a:t>
            </a:r>
            <a:r>
              <a:rPr lang="zh-CN" altLang="en-US" dirty="0" smtClean="0"/>
              <a:t>）</a:t>
            </a:r>
            <a:r>
              <a:rPr lang="zh-CN" altLang="en-US" dirty="0"/>
              <a:t>。</a:t>
            </a:r>
            <a:endParaRPr lang="zh-CN" altLang="en-US" dirty="0" smtClean="0"/>
          </a:p>
          <a:p>
            <a:pPr lvl="1">
              <a:lnSpc>
                <a:spcPct val="140000"/>
              </a:lnSpc>
              <a:spcBef>
                <a:spcPts val="800"/>
              </a:spcBef>
            </a:pPr>
            <a:r>
              <a:rPr lang="zh-CN" altLang="en-US" dirty="0" smtClean="0"/>
              <a:t>不满足终止条件（基本条件</a:t>
            </a:r>
            <a:r>
              <a:rPr lang="en-US" altLang="zh-CN" dirty="0" smtClean="0"/>
              <a:t>base case/</a:t>
            </a:r>
            <a:r>
              <a:rPr lang="zh-CN" altLang="en-US" dirty="0" smtClean="0"/>
              <a:t>退化条件</a:t>
            </a:r>
            <a:r>
              <a:rPr lang="en-US" altLang="zh-CN" dirty="0" smtClean="0"/>
              <a:t>degenerative case</a:t>
            </a:r>
            <a:r>
              <a:rPr lang="zh-CN" altLang="en-US" dirty="0" smtClean="0"/>
              <a:t>），创建新的子任务，执行一个新的递归调用（</a:t>
            </a:r>
            <a:r>
              <a:rPr lang="en-US" altLang="zh-CN" dirty="0" smtClean="0"/>
              <a:t>recursive invocation</a:t>
            </a:r>
            <a:r>
              <a:rPr lang="zh-CN" altLang="en-US" dirty="0" smtClean="0"/>
              <a:t>）；</a:t>
            </a:r>
            <a:endParaRPr lang="zh-CN" altLang="en-US" dirty="0" smtClean="0"/>
          </a:p>
          <a:p>
            <a:pPr lvl="1">
              <a:lnSpc>
                <a:spcPct val="140000"/>
              </a:lnSpc>
              <a:spcBef>
                <a:spcPts val="800"/>
              </a:spcBef>
            </a:pPr>
            <a:r>
              <a:rPr lang="zh-CN" altLang="en-US" dirty="0" smtClean="0"/>
              <a:t>满足：现有的激活状态终止，返回上级调用</a:t>
            </a:r>
            <a:endParaRPr lang="zh-CN" altLang="en-US" dirty="0" smtClean="0"/>
          </a:p>
          <a:p>
            <a:pPr lvl="1">
              <a:lnSpc>
                <a:spcPct val="140000"/>
              </a:lnSpc>
              <a:spcBef>
                <a:spcPts val="800"/>
              </a:spcBef>
            </a:pPr>
            <a:r>
              <a:rPr lang="zh-CN" altLang="en-US" sz="1600" dirty="0" smtClean="0">
                <a:solidFill>
                  <a:srgbClr val="FF0000"/>
                </a:solidFill>
              </a:rPr>
              <a:t>在前面的例子中：</a:t>
            </a:r>
            <a:endParaRPr lang="zh-CN" altLang="en-US" sz="1600" dirty="0" smtClean="0">
              <a:solidFill>
                <a:srgbClr val="FF0000"/>
              </a:solidFill>
            </a:endParaRPr>
          </a:p>
          <a:p>
            <a:pPr marL="914400" lvl="2" indent="0">
              <a:lnSpc>
                <a:spcPct val="150000"/>
              </a:lnSpc>
              <a:buNone/>
            </a:pPr>
            <a:r>
              <a:rPr lang="zh-CN" altLang="en-US" sz="1800" dirty="0" smtClean="0"/>
              <a:t>初始化：初始表</a:t>
            </a:r>
            <a:r>
              <a:rPr lang="en-US" altLang="zh-CN" sz="1800" dirty="0" smtClean="0"/>
              <a:t>+</a:t>
            </a:r>
            <a:r>
              <a:rPr lang="zh-CN" altLang="en-US" sz="1600" dirty="0" smtClean="0"/>
              <a:t>目标值；           修改：任务在更小的表中进行查找；</a:t>
            </a:r>
            <a:endParaRPr lang="zh-CN" altLang="en-US" sz="1600" dirty="0" smtClean="0"/>
          </a:p>
          <a:p>
            <a:pPr marL="914400" lvl="2" indent="0">
              <a:lnSpc>
                <a:spcPct val="150000"/>
              </a:lnSpc>
              <a:buNone/>
            </a:pPr>
            <a:r>
              <a:rPr lang="zh-CN" altLang="en-US" sz="1800" dirty="0" smtClean="0"/>
              <a:t>终止：目标被找到或表为空。</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 calcmode="lin" valueType="num">
                                      <p:cBhvr additive="base">
                                        <p:cTn id="7"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anim calcmode="lin" valueType="num">
                                      <p:cBhvr additive="base">
                                        <p:cTn id="11" dur="50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5.5 </a:t>
            </a:r>
            <a:r>
              <a:rPr lang="zh-CN" altLang="en-US" dirty="0" smtClean="0"/>
              <a:t>递归结构</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buNone/>
            </a:pPr>
            <a:r>
              <a:rPr lang="zh-CN" altLang="en-US" b="1" dirty="0" smtClean="0">
                <a:solidFill>
                  <a:schemeClr val="tx2"/>
                </a:solidFill>
              </a:rPr>
              <a:t>三、递归调用树（</a:t>
            </a:r>
            <a:r>
              <a:rPr lang="en-US" altLang="zh-CN" b="1" dirty="0" smtClean="0">
                <a:solidFill>
                  <a:schemeClr val="tx2"/>
                </a:solidFill>
              </a:rPr>
              <a:t>recursive tree</a:t>
            </a:r>
            <a:r>
              <a:rPr lang="zh-CN" altLang="en-US" b="1" dirty="0" smtClean="0">
                <a:solidFill>
                  <a:schemeClr val="tx2"/>
                </a:solidFill>
              </a:rPr>
              <a:t>）</a:t>
            </a:r>
            <a:endParaRPr lang="zh-CN" altLang="en-US" b="1" dirty="0" smtClean="0">
              <a:solidFill>
                <a:schemeClr val="tx2"/>
              </a:solidFill>
            </a:endParaRPr>
          </a:p>
          <a:p>
            <a:pPr marL="452755" lvl="1" indent="5080">
              <a:lnSpc>
                <a:spcPct val="150000"/>
              </a:lnSpc>
              <a:buNone/>
            </a:pPr>
            <a:r>
              <a:rPr lang="zh-CN" altLang="en-US" dirty="0" smtClean="0"/>
              <a:t>递归在执行过程中，形成的子任务之间的调用关系。</a:t>
            </a:r>
            <a:endParaRPr lang="zh-CN" altLang="en-US" dirty="0" smtClean="0"/>
          </a:p>
          <a:p>
            <a:pPr marL="452755" lvl="1" indent="5080">
              <a:lnSpc>
                <a:spcPct val="150000"/>
              </a:lnSpc>
              <a:buNone/>
            </a:pPr>
            <a:endParaRPr lang="en-US" altLang="zh-CN" sz="1700" dirty="0" smtClean="0"/>
          </a:p>
        </p:txBody>
      </p:sp>
      <p:grpSp>
        <p:nvGrpSpPr>
          <p:cNvPr id="5" name="组合 4"/>
          <p:cNvGrpSpPr/>
          <p:nvPr/>
        </p:nvGrpSpPr>
        <p:grpSpPr>
          <a:xfrm>
            <a:off x="2071670" y="2996952"/>
            <a:ext cx="4896544" cy="2585985"/>
            <a:chOff x="4135715" y="3573017"/>
            <a:chExt cx="4036685" cy="2448271"/>
          </a:xfrm>
        </p:grpSpPr>
        <p:sp>
          <p:nvSpPr>
            <p:cNvPr id="6" name="矩形 5"/>
            <p:cNvSpPr/>
            <p:nvPr/>
          </p:nvSpPr>
          <p:spPr bwMode="auto">
            <a:xfrm>
              <a:off x="4135715" y="3573017"/>
              <a:ext cx="2884557" cy="495862"/>
            </a:xfrm>
            <a:prstGeom prst="rect">
              <a:avLst/>
            </a:prstGeom>
            <a:noFill/>
            <a:ln w="25400"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600" b="1" dirty="0" smtClean="0">
                  <a:solidFill>
                    <a:schemeClr val="accent2"/>
                  </a:solidFill>
                  <a:latin typeface="微软雅黑" panose="020B0503020204020204" pitchFamily="34" charset="-122"/>
                  <a:ea typeface="微软雅黑" panose="020B0503020204020204" pitchFamily="34" charset="-122"/>
                </a:rPr>
                <a:t>Search</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err="1" smtClean="0">
                  <a:solidFill>
                    <a:schemeClr val="accent2"/>
                  </a:solidFill>
                  <a:latin typeface="微软雅黑" panose="020B0503020204020204" pitchFamily="34" charset="-122"/>
                  <a:ea typeface="微软雅黑" panose="020B0503020204020204" pitchFamily="34" charset="-122"/>
                </a:rPr>
                <a:t>Alice~Oliver</a:t>
              </a:r>
              <a:r>
                <a:rPr lang="zh-CN" altLang="en-US" sz="1600" b="1" dirty="0" smtClean="0">
                  <a:solidFill>
                    <a:schemeClr val="accent2"/>
                  </a:solidFill>
                  <a:latin typeface="微软雅黑" panose="020B0503020204020204" pitchFamily="34" charset="-122"/>
                  <a:ea typeface="微软雅黑" panose="020B0503020204020204" pitchFamily="34" charset="-122"/>
                </a:rPr>
                <a:t>，</a:t>
              </a:r>
              <a:r>
                <a:rPr lang="en-US" altLang="zh-CN" sz="1600" b="1" dirty="0" smtClean="0">
                  <a:solidFill>
                    <a:schemeClr val="accent2"/>
                  </a:solidFill>
                  <a:latin typeface="微软雅黑" panose="020B0503020204020204" pitchFamily="34" charset="-122"/>
                  <a:ea typeface="微软雅黑" panose="020B0503020204020204" pitchFamily="34" charset="-122"/>
                </a:rPr>
                <a:t>john</a:t>
              </a:r>
              <a:r>
                <a:rPr lang="zh-CN" altLang="en-US" sz="1600" b="1" dirty="0" smtClean="0">
                  <a:solidFill>
                    <a:schemeClr val="accent2"/>
                  </a:solidFill>
                  <a:latin typeface="微软雅黑" panose="020B0503020204020204" pitchFamily="34" charset="-122"/>
                  <a:ea typeface="微软雅黑" panose="020B0503020204020204" pitchFamily="34" charset="-122"/>
                </a:rPr>
                <a:t>）</a:t>
              </a:r>
              <a:endParaRPr kumimoji="0" lang="zh-CN" altLang="en-US" sz="1600" b="1" u="none" strike="noStrike" cap="none" normalizeH="0" baseline="0" dirty="0" smtClean="0">
                <a:ln>
                  <a:noFill/>
                </a:ln>
                <a:solidFill>
                  <a:schemeClr val="accent2"/>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5220072" y="4647811"/>
              <a:ext cx="2952328" cy="437373"/>
            </a:xfrm>
            <a:prstGeom prst="rect">
              <a:avLst/>
            </a:prstGeom>
            <a:noFill/>
            <a:ln w="25400"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vert="horz" wrap="square" lIns="91440" tIns="45720" rIns="91440" bIns="45720" numCol="1" rtlCol="0" anchor="ctr" anchorCtr="0" compatLnSpc="1"/>
            <a:lstStyle/>
            <a:p>
              <a:pPr algn="ctr" fontAlgn="base">
                <a:spcBef>
                  <a:spcPct val="0"/>
                </a:spcBef>
                <a:spcAft>
                  <a:spcPct val="0"/>
                </a:spcAft>
              </a:pPr>
              <a:r>
                <a:rPr lang="en-US" altLang="zh-CN" sz="1600" b="1" dirty="0">
                  <a:solidFill>
                    <a:schemeClr val="accent2"/>
                  </a:solidFill>
                  <a:latin typeface="微软雅黑" panose="020B0503020204020204" pitchFamily="34" charset="-122"/>
                  <a:ea typeface="微软雅黑" panose="020B0503020204020204" pitchFamily="34" charset="-122"/>
                </a:rPr>
                <a:t>Search</a:t>
              </a:r>
              <a:r>
                <a:rPr lang="zh-CN" altLang="en-US" sz="1600" b="1" dirty="0" smtClean="0">
                  <a:solidFill>
                    <a:schemeClr val="accent2"/>
                  </a:solidFill>
                  <a:latin typeface="微软雅黑" panose="020B0503020204020204" pitchFamily="34" charset="-122"/>
                  <a:ea typeface="微软雅黑" panose="020B0503020204020204" pitchFamily="34" charset="-122"/>
                </a:rPr>
                <a:t>（</a:t>
              </a:r>
              <a:r>
                <a:rPr lang="en-US" altLang="zh-CN" sz="1600" b="1" dirty="0" err="1" smtClean="0">
                  <a:solidFill>
                    <a:schemeClr val="accent2"/>
                  </a:solidFill>
                  <a:latin typeface="微软雅黑" panose="020B0503020204020204" pitchFamily="34" charset="-122"/>
                  <a:ea typeface="微软雅黑" panose="020B0503020204020204" pitchFamily="34" charset="-122"/>
                </a:rPr>
                <a:t>Irene~Oliver</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john</a:t>
              </a:r>
              <a:r>
                <a:rPr lang="zh-CN" altLang="en-US" sz="1600" b="1" dirty="0" smtClean="0">
                  <a:solidFill>
                    <a:schemeClr val="accent2"/>
                  </a:solidFill>
                  <a:latin typeface="微软雅黑" panose="020B0503020204020204" pitchFamily="34" charset="-122"/>
                  <a:ea typeface="微软雅黑" panose="020B0503020204020204" pitchFamily="34" charset="-122"/>
                </a:rPr>
                <a:t>）</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135716" y="5555335"/>
              <a:ext cx="2884556" cy="465953"/>
            </a:xfrm>
            <a:prstGeom prst="rect">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pPr>
              <a:r>
                <a:rPr lang="en-US" altLang="zh-CN" sz="1600" b="1" dirty="0">
                  <a:solidFill>
                    <a:schemeClr val="accent2"/>
                  </a:solidFill>
                  <a:latin typeface="微软雅黑" panose="020B0503020204020204" pitchFamily="34" charset="-122"/>
                  <a:ea typeface="微软雅黑" panose="020B0503020204020204" pitchFamily="34" charset="-122"/>
                </a:rPr>
                <a:t>Search</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err="1" smtClean="0">
                  <a:solidFill>
                    <a:schemeClr val="accent2"/>
                  </a:solidFill>
                  <a:latin typeface="微软雅黑" panose="020B0503020204020204" pitchFamily="34" charset="-122"/>
                  <a:ea typeface="微软雅黑" panose="020B0503020204020204" pitchFamily="34" charset="-122"/>
                </a:rPr>
                <a:t>Irene~Kelly</a:t>
              </a:r>
              <a:r>
                <a:rPr lang="zh-CN" altLang="en-US" sz="1600" b="1" dirty="0" smtClean="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john</a:t>
              </a:r>
              <a:r>
                <a:rPr lang="zh-CN" altLang="en-US" sz="1600" b="1" dirty="0" smtClean="0">
                  <a:solidFill>
                    <a:schemeClr val="accent2"/>
                  </a:solidFill>
                  <a:latin typeface="微软雅黑" panose="020B0503020204020204" pitchFamily="34" charset="-122"/>
                  <a:ea typeface="微软雅黑" panose="020B0503020204020204" pitchFamily="34" charset="-122"/>
                </a:rPr>
                <a:t>）</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9" name="直接连接符 8"/>
            <p:cNvCxnSpPr>
              <a:stCxn id="7" idx="0"/>
              <a:endCxn id="6" idx="2"/>
            </p:cNvCxnSpPr>
            <p:nvPr/>
          </p:nvCxnSpPr>
          <p:spPr bwMode="auto">
            <a:xfrm flipH="1" flipV="1">
              <a:off x="5577994" y="4068879"/>
              <a:ext cx="1118242" cy="578932"/>
            </a:xfrm>
            <a:prstGeom prst="line">
              <a:avLst/>
            </a:prstGeom>
            <a:noFill/>
            <a:ln w="25400"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0" name="直接连接符 9"/>
            <p:cNvCxnSpPr>
              <a:stCxn id="7" idx="2"/>
              <a:endCxn id="8" idx="0"/>
            </p:cNvCxnSpPr>
            <p:nvPr/>
          </p:nvCxnSpPr>
          <p:spPr bwMode="auto">
            <a:xfrm flipH="1">
              <a:off x="5577994" y="5085184"/>
              <a:ext cx="1118242" cy="470151"/>
            </a:xfrm>
            <a:prstGeom prst="line">
              <a:avLst/>
            </a:prstGeom>
            <a:noFill/>
            <a:ln w="25400"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5.5 </a:t>
            </a:r>
            <a:r>
              <a:rPr lang="zh-CN" altLang="en-US" dirty="0" smtClean="0"/>
              <a:t>递归结构</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buNone/>
            </a:pPr>
            <a:r>
              <a:rPr lang="zh-CN" altLang="en-US" b="1" dirty="0" smtClean="0">
                <a:solidFill>
                  <a:schemeClr val="tx2"/>
                </a:solidFill>
              </a:rPr>
              <a:t>四、问题思考</a:t>
            </a:r>
            <a:endParaRPr lang="zh-CN" altLang="en-US" b="1" dirty="0" smtClean="0">
              <a:solidFill>
                <a:schemeClr val="tx2"/>
              </a:solidFill>
            </a:endParaRPr>
          </a:p>
          <a:p>
            <a:pPr marL="452755" lvl="1" indent="0">
              <a:lnSpc>
                <a:spcPct val="130000"/>
              </a:lnSpc>
              <a:buNone/>
            </a:pPr>
            <a:r>
              <a:rPr lang="zh-CN" altLang="en-US" dirty="0" smtClean="0">
                <a:solidFill>
                  <a:srgbClr val="0000FF"/>
                </a:solidFill>
              </a:rPr>
              <a:t>使用二分搜索在</a:t>
            </a:r>
            <a:r>
              <a:rPr lang="en-US" altLang="zh-CN" dirty="0" smtClean="0">
                <a:solidFill>
                  <a:srgbClr val="0000FF"/>
                </a:solidFill>
              </a:rPr>
              <a:t>200</a:t>
            </a:r>
            <a:r>
              <a:rPr lang="zh-CN" altLang="en-US" dirty="0" smtClean="0">
                <a:solidFill>
                  <a:srgbClr val="0000FF"/>
                </a:solidFill>
              </a:rPr>
              <a:t>项的表中进行查询时所需要的最大查找项数是多少？如果是</a:t>
            </a:r>
            <a:r>
              <a:rPr lang="en-US" altLang="zh-CN" dirty="0" smtClean="0">
                <a:solidFill>
                  <a:srgbClr val="0000FF"/>
                </a:solidFill>
              </a:rPr>
              <a:t>100,000</a:t>
            </a:r>
            <a:r>
              <a:rPr lang="zh-CN" altLang="en-US" dirty="0" smtClean="0">
                <a:solidFill>
                  <a:srgbClr val="0000FF"/>
                </a:solidFill>
              </a:rPr>
              <a:t>项的表又会如何呢？</a:t>
            </a:r>
            <a:endParaRPr lang="en-US" altLang="zh-CN" sz="17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buNone/>
            </a:pPr>
            <a:r>
              <a:rPr lang="zh-CN" altLang="en-US" b="1" dirty="0" smtClean="0">
                <a:solidFill>
                  <a:schemeClr val="tx2"/>
                </a:solidFill>
              </a:rPr>
              <a:t>一、算法有效性（</a:t>
            </a:r>
            <a:r>
              <a:rPr lang="en-US" altLang="zh-CN" b="1" dirty="0" smtClean="0">
                <a:solidFill>
                  <a:schemeClr val="tx2"/>
                </a:solidFill>
              </a:rPr>
              <a:t>Algorithm Efficiency</a:t>
            </a:r>
            <a:r>
              <a:rPr lang="zh-CN" altLang="en-US" b="1" dirty="0" smtClean="0">
                <a:solidFill>
                  <a:schemeClr val="tx2"/>
                </a:solidFill>
              </a:rPr>
              <a:t>）</a:t>
            </a:r>
            <a:endParaRPr lang="en-US" altLang="zh-CN" b="1" dirty="0" smtClean="0">
              <a:solidFill>
                <a:schemeClr val="tx2"/>
              </a:solidFill>
            </a:endParaRPr>
          </a:p>
          <a:p>
            <a:pPr lvl="1">
              <a:lnSpc>
                <a:spcPct val="130000"/>
              </a:lnSpc>
              <a:spcBef>
                <a:spcPts val="1200"/>
              </a:spcBef>
            </a:pPr>
            <a:r>
              <a:rPr lang="zh-CN" altLang="en-US" dirty="0" smtClean="0"/>
              <a:t>基于指令执行量的算法度量（</a:t>
            </a:r>
            <a:r>
              <a:rPr lang="en-US" altLang="zh-CN" dirty="0" smtClean="0"/>
              <a:t>Measured as number of instructions executed</a:t>
            </a:r>
            <a:r>
              <a:rPr lang="zh-CN" altLang="en-US" dirty="0" smtClean="0"/>
              <a:t>）</a:t>
            </a:r>
            <a:endParaRPr lang="zh-CN" altLang="en-US" dirty="0" smtClean="0"/>
          </a:p>
          <a:p>
            <a:pPr lvl="1">
              <a:lnSpc>
                <a:spcPct val="130000"/>
              </a:lnSpc>
              <a:spcBef>
                <a:spcPts val="1200"/>
              </a:spcBef>
            </a:pPr>
            <a:r>
              <a:rPr lang="zh-CN" altLang="en-US" dirty="0" smtClean="0"/>
              <a:t>复杂度符号（</a:t>
            </a:r>
            <a:r>
              <a:rPr lang="en-US" altLang="zh-CN" dirty="0" smtClean="0"/>
              <a:t>Big theta notation: Used to represent efficiency classes</a:t>
            </a:r>
            <a:r>
              <a:rPr lang="zh-CN" altLang="en-US" dirty="0" smtClean="0"/>
              <a:t>）</a:t>
            </a:r>
            <a:endParaRPr lang="zh-CN" altLang="en-US" dirty="0" smtClean="0"/>
          </a:p>
          <a:p>
            <a:pPr lvl="2">
              <a:lnSpc>
                <a:spcPct val="130000"/>
              </a:lnSpc>
              <a:spcBef>
                <a:spcPts val="1200"/>
              </a:spcBef>
            </a:pPr>
            <a:r>
              <a:rPr lang="en-US" altLang="zh-CN" dirty="0" smtClean="0"/>
              <a:t>Example: Insertion sort is in </a:t>
            </a:r>
            <a:r>
              <a:rPr lang="el-GR" altLang="zh-CN" dirty="0" smtClean="0"/>
              <a:t>Θ(</a:t>
            </a:r>
            <a:r>
              <a:rPr lang="en-US" altLang="zh-CN" dirty="0" smtClean="0"/>
              <a:t>n</a:t>
            </a:r>
            <a:r>
              <a:rPr lang="en-US" altLang="zh-CN" baseline="30000" dirty="0" smtClean="0"/>
              <a:t>2</a:t>
            </a:r>
            <a:r>
              <a:rPr lang="en-US" altLang="zh-CN" dirty="0" smtClean="0"/>
              <a:t>)</a:t>
            </a:r>
            <a:endParaRPr lang="en-US" altLang="zh-CN" dirty="0" smtClean="0"/>
          </a:p>
          <a:p>
            <a:pPr lvl="1">
              <a:lnSpc>
                <a:spcPct val="130000"/>
              </a:lnSpc>
              <a:spcBef>
                <a:spcPts val="1200"/>
              </a:spcBef>
            </a:pPr>
            <a:r>
              <a:rPr lang="zh-CN" altLang="en-US" dirty="0" smtClean="0"/>
              <a:t>最好、最坏和平均情况分析（</a:t>
            </a:r>
            <a:r>
              <a:rPr lang="en-US" altLang="zh-CN" dirty="0" smtClean="0"/>
              <a:t>Best, worst, and average case analysis</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circle(in)">
                                      <p:cBhvr>
                                        <p:cTn id="13" dur="2000"/>
                                        <p:tgtEl>
                                          <p:spTgt spid="1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circle(in)">
                                      <p:cBhvr>
                                        <p:cTn id="16" dur="20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heel(1)">
                                      <p:cBhvr>
                                        <p:cTn id="21"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fontScale="92500" lnSpcReduction="20000"/>
          </a:bodyPr>
          <a:lstStyle/>
          <a:p>
            <a:pPr>
              <a:lnSpc>
                <a:spcPct val="140000"/>
              </a:lnSpc>
              <a:spcBef>
                <a:spcPts val="1200"/>
              </a:spcBef>
            </a:pPr>
            <a:r>
              <a:rPr lang="zh-CN" altLang="en-US" dirty="0" smtClean="0">
                <a:solidFill>
                  <a:srgbClr val="CC0000"/>
                </a:solidFill>
              </a:rPr>
              <a:t>算法的渐进特性描述</a:t>
            </a:r>
            <a:endParaRPr lang="en-US" altLang="zh-CN" dirty="0" smtClean="0">
              <a:solidFill>
                <a:srgbClr val="CC0000"/>
              </a:solidFill>
            </a:endParaRPr>
          </a:p>
          <a:p>
            <a:pPr lvl="1">
              <a:lnSpc>
                <a:spcPct val="140000"/>
              </a:lnSpc>
              <a:spcBef>
                <a:spcPts val="1200"/>
              </a:spcBef>
            </a:pPr>
            <a:r>
              <a:rPr lang="en-US" altLang="zh-CN" dirty="0" smtClean="0"/>
              <a:t>O</a:t>
            </a:r>
            <a:r>
              <a:rPr lang="zh-CN" altLang="en-US" dirty="0" smtClean="0"/>
              <a:t>、</a:t>
            </a:r>
            <a:r>
              <a:rPr lang="en-US" altLang="zh-CN" dirty="0" smtClean="0"/>
              <a:t>o </a:t>
            </a:r>
            <a:r>
              <a:rPr lang="zh-CN" altLang="en-US" dirty="0" smtClean="0"/>
              <a:t>：上界</a:t>
            </a:r>
            <a:endParaRPr lang="zh-CN" altLang="en-US" dirty="0" smtClean="0"/>
          </a:p>
          <a:p>
            <a:pPr lvl="1">
              <a:lnSpc>
                <a:spcPct val="140000"/>
              </a:lnSpc>
              <a:spcBef>
                <a:spcPts val="1200"/>
              </a:spcBef>
            </a:pPr>
            <a:r>
              <a:rPr lang="el-GR" altLang="zh-CN" dirty="0" smtClean="0"/>
              <a:t>Ω</a:t>
            </a:r>
            <a:r>
              <a:rPr lang="zh-CN" altLang="el-GR" dirty="0" smtClean="0"/>
              <a:t>、</a:t>
            </a:r>
            <a:r>
              <a:rPr lang="el-GR" altLang="zh-CN" dirty="0" smtClean="0"/>
              <a:t>ω</a:t>
            </a:r>
            <a:r>
              <a:rPr lang="zh-CN" altLang="el-GR" dirty="0" smtClean="0"/>
              <a:t>：</a:t>
            </a:r>
            <a:r>
              <a:rPr lang="zh-CN" altLang="en-US" dirty="0" smtClean="0"/>
              <a:t>下界</a:t>
            </a:r>
            <a:endParaRPr lang="zh-CN" altLang="en-US" dirty="0" smtClean="0"/>
          </a:p>
          <a:p>
            <a:pPr lvl="1">
              <a:lnSpc>
                <a:spcPct val="140000"/>
              </a:lnSpc>
              <a:spcBef>
                <a:spcPts val="1200"/>
              </a:spcBef>
            </a:pPr>
            <a:r>
              <a:rPr lang="el-GR" altLang="zh-CN" dirty="0" smtClean="0">
                <a:solidFill>
                  <a:srgbClr val="0000FF"/>
                </a:solidFill>
              </a:rPr>
              <a:t>Θ </a:t>
            </a:r>
            <a:r>
              <a:rPr lang="zh-CN" altLang="el-GR" dirty="0" smtClean="0">
                <a:solidFill>
                  <a:srgbClr val="0000FF"/>
                </a:solidFill>
              </a:rPr>
              <a:t>：</a:t>
            </a:r>
            <a:r>
              <a:rPr lang="zh-CN" altLang="en-US" dirty="0" smtClean="0">
                <a:solidFill>
                  <a:srgbClr val="0000FF"/>
                </a:solidFill>
              </a:rPr>
              <a:t>同阶</a:t>
            </a:r>
            <a:endParaRPr lang="en-US" altLang="zh-CN" dirty="0" smtClean="0">
              <a:solidFill>
                <a:srgbClr val="0000FF"/>
              </a:solidFill>
            </a:endParaRPr>
          </a:p>
          <a:p>
            <a:pPr>
              <a:lnSpc>
                <a:spcPct val="140000"/>
              </a:lnSpc>
              <a:spcBef>
                <a:spcPts val="1200"/>
              </a:spcBef>
            </a:pPr>
            <a:r>
              <a:rPr lang="zh-CN" altLang="en-US" dirty="0" smtClean="0">
                <a:solidFill>
                  <a:srgbClr val="CC0000"/>
                </a:solidFill>
              </a:rPr>
              <a:t>多项式时间复杂度算法</a:t>
            </a:r>
            <a:endParaRPr lang="en-US" altLang="zh-CN" dirty="0" smtClean="0">
              <a:solidFill>
                <a:srgbClr val="CC0000"/>
              </a:solidFill>
            </a:endParaRPr>
          </a:p>
          <a:p>
            <a:pPr lvl="1">
              <a:lnSpc>
                <a:spcPct val="140000"/>
              </a:lnSpc>
              <a:spcBef>
                <a:spcPts val="1200"/>
              </a:spcBef>
            </a:pPr>
            <a:r>
              <a:rPr lang="zh-CN" altLang="en-US" dirty="0" smtClean="0"/>
              <a:t>时间复杂度函数与多项式同阶</a:t>
            </a:r>
            <a:endParaRPr lang="en-US" altLang="zh-CN" b="1" dirty="0" smtClean="0">
              <a:solidFill>
                <a:srgbClr val="DC241F"/>
              </a:solidFill>
            </a:endParaRPr>
          </a:p>
          <a:p>
            <a:pPr>
              <a:lnSpc>
                <a:spcPct val="140000"/>
              </a:lnSpc>
              <a:spcBef>
                <a:spcPts val="1200"/>
              </a:spcBef>
            </a:pPr>
            <a:r>
              <a:rPr lang="zh-CN" altLang="en-US" dirty="0" smtClean="0">
                <a:solidFill>
                  <a:srgbClr val="CC0000"/>
                </a:solidFill>
              </a:rPr>
              <a:t>指数时间复杂度算法</a:t>
            </a:r>
            <a:endParaRPr lang="en-US" altLang="zh-CN" dirty="0" smtClean="0">
              <a:solidFill>
                <a:srgbClr val="CC0000"/>
              </a:solidFill>
            </a:endParaRPr>
          </a:p>
          <a:p>
            <a:pPr lvl="1">
              <a:lnSpc>
                <a:spcPct val="140000"/>
              </a:lnSpc>
              <a:spcBef>
                <a:spcPts val="1200"/>
              </a:spcBef>
            </a:pPr>
            <a:r>
              <a:rPr lang="zh-CN" altLang="en-US" dirty="0" smtClean="0"/>
              <a:t>时间复杂度函数与指数函数同阶</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 calcmode="lin" valueType="num">
                                      <p:cBhvr additive="base">
                                        <p:cTn id="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anim calcmode="lin" valueType="num">
                                      <p:cBhvr additive="base">
                                        <p:cTn id="1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animEffect transition="in" filter="circle(in)">
                                      <p:cBhvr>
                                        <p:cTn id="17" dur="2000"/>
                                        <p:tgtEl>
                                          <p:spTgt spid="14">
                                            <p:txEl>
                                              <p:pRg st="6" end="6"/>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4">
                                            <p:txEl>
                                              <p:pRg st="7" end="7"/>
                                            </p:txEl>
                                          </p:spTgt>
                                        </p:tgtEl>
                                        <p:attrNameLst>
                                          <p:attrName>style.visibility</p:attrName>
                                        </p:attrNameLst>
                                      </p:cBhvr>
                                      <p:to>
                                        <p:strVal val="visible"/>
                                      </p:to>
                                    </p:set>
                                    <p:animEffect transition="in" filter="circle(in)">
                                      <p:cBhvr>
                                        <p:cTn id="20" dur="20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5" name="Rectangle 2"/>
          <p:cNvSpPr txBox="1">
            <a:spLocks noChangeArrowheads="1"/>
          </p:cNvSpPr>
          <p:nvPr/>
        </p:nvSpPr>
        <p:spPr>
          <a:xfrm>
            <a:off x="457200" y="5085184"/>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5.18  Applying the insertion sort in a worst-case situation</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6" name="Picture 6" descr="fig_05_18"/>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20" y="2132856"/>
            <a:ext cx="8643998" cy="254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pic>
        <p:nvPicPr>
          <p:cNvPr id="5" name="Picture 6" descr="fig_05_19"/>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500174"/>
            <a:ext cx="6400800" cy="44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457200" y="5852762"/>
            <a:ext cx="8219256" cy="6480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5.19  Graph of the worst-case analysis of the insertion sort algorithm</a:t>
            </a:r>
            <a:endParaRPr kumimoji="0" lang="en-US" altLang="zh-CN" sz="16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zh-CN" altLang="en-US" dirty="0" smtClean="0"/>
              <a:t>目  录</a:t>
            </a:r>
            <a:endParaRPr lang="zh-CN" altLang="en-US" dirty="0"/>
          </a:p>
        </p:txBody>
      </p:sp>
      <p:sp>
        <p:nvSpPr>
          <p:cNvPr id="14" name="内容占位符 2"/>
          <p:cNvSpPr>
            <a:spLocks noGrp="1"/>
          </p:cNvSpPr>
          <p:nvPr>
            <p:ph idx="1"/>
          </p:nvPr>
        </p:nvSpPr>
        <p:spPr>
          <a:xfrm>
            <a:off x="2643174" y="1446217"/>
            <a:ext cx="4186238" cy="4840303"/>
          </a:xfrm>
        </p:spPr>
        <p:txBody>
          <a:bodyPr/>
          <a:lstStyle/>
          <a:p>
            <a:pPr>
              <a:lnSpc>
                <a:spcPct val="150000"/>
              </a:lnSpc>
            </a:pPr>
            <a:r>
              <a:rPr lang="en-US" altLang="zh-CN" b="1" dirty="0" smtClean="0"/>
              <a:t>5.1 </a:t>
            </a:r>
            <a:r>
              <a:rPr lang="zh-CN" altLang="en-US" b="1" dirty="0" smtClean="0"/>
              <a:t>算法的概念</a:t>
            </a:r>
            <a:endParaRPr lang="zh-CN" altLang="en-US" b="1" dirty="0" smtClean="0"/>
          </a:p>
          <a:p>
            <a:pPr>
              <a:lnSpc>
                <a:spcPct val="150000"/>
              </a:lnSpc>
            </a:pPr>
            <a:r>
              <a:rPr lang="en-US" altLang="zh-CN" b="1" dirty="0" smtClean="0"/>
              <a:t>5.2 </a:t>
            </a:r>
            <a:r>
              <a:rPr lang="zh-CN" altLang="en-US" b="1" dirty="0" smtClean="0"/>
              <a:t>算法的表示</a:t>
            </a:r>
            <a:endParaRPr lang="zh-CN" altLang="en-US" b="1" dirty="0" smtClean="0"/>
          </a:p>
          <a:p>
            <a:pPr>
              <a:lnSpc>
                <a:spcPct val="150000"/>
              </a:lnSpc>
            </a:pPr>
            <a:r>
              <a:rPr lang="en-US" altLang="zh-CN" b="1" dirty="0" smtClean="0"/>
              <a:t>5.3 </a:t>
            </a:r>
            <a:r>
              <a:rPr lang="zh-CN" altLang="en-US" b="1" dirty="0" smtClean="0"/>
              <a:t>算法的发现</a:t>
            </a:r>
            <a:endParaRPr lang="zh-CN" altLang="en-US" b="1" dirty="0" smtClean="0"/>
          </a:p>
          <a:p>
            <a:pPr>
              <a:lnSpc>
                <a:spcPct val="150000"/>
              </a:lnSpc>
            </a:pPr>
            <a:r>
              <a:rPr lang="en-US" altLang="zh-CN" b="1" dirty="0" smtClean="0"/>
              <a:t>5.4 </a:t>
            </a:r>
            <a:r>
              <a:rPr lang="zh-CN" altLang="en-US" b="1" dirty="0" smtClean="0"/>
              <a:t>迭代结构</a:t>
            </a:r>
            <a:endParaRPr lang="zh-CN" altLang="en-US" b="1" dirty="0" smtClean="0"/>
          </a:p>
          <a:p>
            <a:pPr>
              <a:lnSpc>
                <a:spcPct val="150000"/>
              </a:lnSpc>
            </a:pPr>
            <a:r>
              <a:rPr lang="en-US" altLang="zh-CN" b="1" dirty="0" smtClean="0"/>
              <a:t>5.5 </a:t>
            </a:r>
            <a:r>
              <a:rPr lang="zh-CN" altLang="en-US" b="1" dirty="0" smtClean="0"/>
              <a:t>递归结构</a:t>
            </a:r>
            <a:endParaRPr lang="zh-CN" altLang="en-US" b="1" dirty="0" smtClean="0"/>
          </a:p>
          <a:p>
            <a:pPr>
              <a:lnSpc>
                <a:spcPct val="150000"/>
              </a:lnSpc>
            </a:pPr>
            <a:r>
              <a:rPr lang="en-US" altLang="zh-CN" b="1" dirty="0" smtClean="0"/>
              <a:t>5.6 </a:t>
            </a:r>
            <a:r>
              <a:rPr lang="zh-CN" altLang="en-US" b="1" dirty="0" smtClean="0"/>
              <a:t>有效性和正确性</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pic>
        <p:nvPicPr>
          <p:cNvPr id="5" name="Picture 4" descr="fig_05_20"/>
          <p:cNvPicPr preferRelativeResize="0">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00148" y="1484784"/>
            <a:ext cx="6858000" cy="4340696"/>
          </a:xfrm>
          <a:noFill/>
        </p:spPr>
      </p:pic>
      <p:sp>
        <p:nvSpPr>
          <p:cNvPr id="6" name="Rectangle 2"/>
          <p:cNvSpPr txBox="1">
            <a:spLocks noChangeArrowheads="1"/>
          </p:cNvSpPr>
          <p:nvPr/>
        </p:nvSpPr>
        <p:spPr>
          <a:xfrm>
            <a:off x="457200" y="5928998"/>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5.20  Graph of the worst-case analysis of the binary search algorithm</a:t>
            </a:r>
            <a:endParaRPr kumimoji="0" lang="en-US" altLang="zh-CN" sz="14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buNone/>
            </a:pPr>
            <a:r>
              <a:rPr lang="zh-CN" altLang="en-US" b="1" dirty="0" smtClean="0">
                <a:solidFill>
                  <a:schemeClr val="tx2"/>
                </a:solidFill>
              </a:rPr>
              <a:t>二、软件验证（</a:t>
            </a:r>
            <a:r>
              <a:rPr lang="en-US" altLang="zh-CN" b="1" dirty="0" smtClean="0">
                <a:solidFill>
                  <a:schemeClr val="tx2"/>
                </a:solidFill>
              </a:rPr>
              <a:t>Software Verification</a:t>
            </a:r>
            <a:r>
              <a:rPr lang="zh-CN" altLang="en-US" b="1" dirty="0" smtClean="0">
                <a:solidFill>
                  <a:schemeClr val="tx2"/>
                </a:solidFill>
              </a:rPr>
              <a:t>）</a:t>
            </a:r>
            <a:endParaRPr lang="en-US" altLang="zh-CN" b="1" dirty="0" smtClean="0">
              <a:solidFill>
                <a:schemeClr val="tx2"/>
              </a:solidFill>
            </a:endParaRPr>
          </a:p>
          <a:p>
            <a:pPr lvl="1">
              <a:lnSpc>
                <a:spcPct val="130000"/>
              </a:lnSpc>
              <a:spcBef>
                <a:spcPts val="1200"/>
              </a:spcBef>
            </a:pPr>
            <a:r>
              <a:rPr lang="zh-CN" altLang="en-US" dirty="0" smtClean="0"/>
              <a:t>正确性证明（</a:t>
            </a:r>
            <a:r>
              <a:rPr lang="en-US" altLang="zh-CN" dirty="0" smtClean="0"/>
              <a:t>Proof of correctness</a:t>
            </a:r>
            <a:r>
              <a:rPr lang="zh-CN" altLang="en-US" dirty="0" smtClean="0"/>
              <a:t>）</a:t>
            </a:r>
            <a:endParaRPr lang="en-US" altLang="zh-CN" dirty="0" smtClean="0"/>
          </a:p>
          <a:p>
            <a:pPr lvl="2">
              <a:lnSpc>
                <a:spcPct val="130000"/>
              </a:lnSpc>
              <a:spcBef>
                <a:spcPts val="1200"/>
              </a:spcBef>
            </a:pPr>
            <a:r>
              <a:rPr lang="zh-CN" altLang="en-US" dirty="0" smtClean="0"/>
              <a:t>逻辑断言（</a:t>
            </a:r>
            <a:r>
              <a:rPr lang="en-US" altLang="zh-CN" dirty="0" smtClean="0"/>
              <a:t>Assertions</a:t>
            </a:r>
            <a:r>
              <a:rPr lang="zh-CN" altLang="en-US" dirty="0" smtClean="0"/>
              <a:t>）</a:t>
            </a:r>
            <a:endParaRPr lang="en-US" altLang="zh-CN" dirty="0" smtClean="0"/>
          </a:p>
          <a:p>
            <a:pPr lvl="3">
              <a:lnSpc>
                <a:spcPct val="130000"/>
              </a:lnSpc>
              <a:spcBef>
                <a:spcPts val="1200"/>
              </a:spcBef>
            </a:pPr>
            <a:r>
              <a:rPr lang="zh-CN" altLang="en-US" dirty="0" smtClean="0"/>
              <a:t>前置条件（</a:t>
            </a:r>
            <a:r>
              <a:rPr lang="en-US" altLang="zh-CN" dirty="0" smtClean="0"/>
              <a:t>Preconditions</a:t>
            </a:r>
            <a:r>
              <a:rPr lang="zh-CN" altLang="en-US" dirty="0" smtClean="0"/>
              <a:t>）</a:t>
            </a:r>
            <a:endParaRPr lang="zh-CN" altLang="en-US" dirty="0" smtClean="0"/>
          </a:p>
          <a:p>
            <a:pPr lvl="3">
              <a:lnSpc>
                <a:spcPct val="130000"/>
              </a:lnSpc>
              <a:spcBef>
                <a:spcPts val="1200"/>
              </a:spcBef>
            </a:pPr>
            <a:r>
              <a:rPr lang="zh-CN" altLang="en-US" dirty="0" smtClean="0"/>
              <a:t>循环不变式（</a:t>
            </a:r>
            <a:r>
              <a:rPr lang="en-US" altLang="zh-CN" dirty="0" smtClean="0"/>
              <a:t>Loop invariants</a:t>
            </a:r>
            <a:r>
              <a:rPr lang="zh-CN" altLang="en-US" dirty="0" smtClean="0"/>
              <a:t>）</a:t>
            </a:r>
            <a:endParaRPr lang="en-US" altLang="zh-CN" dirty="0" smtClean="0"/>
          </a:p>
          <a:p>
            <a:pPr lvl="1">
              <a:lnSpc>
                <a:spcPct val="130000"/>
              </a:lnSpc>
              <a:spcBef>
                <a:spcPts val="1200"/>
              </a:spcBef>
            </a:pPr>
            <a:r>
              <a:rPr lang="zh-CN" altLang="en-US" dirty="0" smtClean="0"/>
              <a:t>软件测试（</a:t>
            </a:r>
            <a:r>
              <a:rPr lang="en-US" altLang="zh-CN" dirty="0" smtClean="0"/>
              <a:t>Testing</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pPr>
            <a:r>
              <a:rPr lang="zh-CN" altLang="en-US" dirty="0" smtClean="0">
                <a:solidFill>
                  <a:srgbClr val="CC0000"/>
                </a:solidFill>
              </a:rPr>
              <a:t>金链切割问题（</a:t>
            </a:r>
            <a:r>
              <a:rPr lang="en-US" altLang="zh-CN" dirty="0" smtClean="0">
                <a:solidFill>
                  <a:srgbClr val="CC0000"/>
                </a:solidFill>
              </a:rPr>
              <a:t>Chain Separating Problem</a:t>
            </a:r>
            <a:r>
              <a:rPr lang="zh-CN" altLang="en-US" dirty="0" smtClean="0">
                <a:solidFill>
                  <a:srgbClr val="CC0000"/>
                </a:solidFill>
              </a:rPr>
              <a:t>）</a:t>
            </a:r>
            <a:endParaRPr lang="en-US" altLang="zh-CN" dirty="0" smtClean="0">
              <a:solidFill>
                <a:srgbClr val="CC0000"/>
              </a:solidFill>
            </a:endParaRPr>
          </a:p>
          <a:p>
            <a:pPr lvl="1">
              <a:lnSpc>
                <a:spcPct val="130000"/>
              </a:lnSpc>
              <a:spcBef>
                <a:spcPts val="1200"/>
              </a:spcBef>
            </a:pPr>
            <a:r>
              <a:rPr lang="en-US" altLang="zh-CN" sz="2200" dirty="0" smtClean="0"/>
              <a:t>A traveler has a gold chain of seven links.</a:t>
            </a:r>
            <a:endParaRPr lang="en-US" altLang="zh-CN" sz="2200" dirty="0" smtClean="0"/>
          </a:p>
          <a:p>
            <a:pPr lvl="1">
              <a:lnSpc>
                <a:spcPct val="130000"/>
              </a:lnSpc>
              <a:spcBef>
                <a:spcPts val="1200"/>
              </a:spcBef>
            </a:pPr>
            <a:r>
              <a:rPr lang="en-US" altLang="zh-CN" sz="2200" dirty="0" smtClean="0"/>
              <a:t>He must stay at an isolated hotel for seven nights.</a:t>
            </a:r>
            <a:endParaRPr lang="en-US" altLang="zh-CN" sz="2200" dirty="0" smtClean="0"/>
          </a:p>
          <a:p>
            <a:pPr lvl="1">
              <a:lnSpc>
                <a:spcPct val="130000"/>
              </a:lnSpc>
              <a:spcBef>
                <a:spcPts val="1200"/>
              </a:spcBef>
            </a:pPr>
            <a:r>
              <a:rPr lang="en-US" altLang="zh-CN" sz="2200" dirty="0" smtClean="0"/>
              <a:t>The rent each night consists of one link from the chain.</a:t>
            </a:r>
            <a:endParaRPr lang="en-US" altLang="zh-CN" sz="2200" dirty="0" smtClean="0"/>
          </a:p>
          <a:p>
            <a:pPr lvl="1">
              <a:lnSpc>
                <a:spcPct val="130000"/>
              </a:lnSpc>
              <a:spcBef>
                <a:spcPts val="1200"/>
              </a:spcBef>
            </a:pPr>
            <a:r>
              <a:rPr lang="en-US" altLang="zh-CN" sz="2200" dirty="0" smtClean="0"/>
              <a:t>What is </a:t>
            </a:r>
            <a:r>
              <a:rPr lang="en-US" altLang="zh-CN" sz="2200" b="1" u="sng" dirty="0" smtClean="0">
                <a:solidFill>
                  <a:srgbClr val="FF0000"/>
                </a:solidFill>
              </a:rPr>
              <a:t>the fewest number </a:t>
            </a:r>
            <a:r>
              <a:rPr lang="en-US" altLang="zh-CN" sz="2200" dirty="0" smtClean="0"/>
              <a:t>of links that must be cut so that the traveler can pay the hotel one link of the chain each morning without paying for lodging in advance?</a:t>
            </a:r>
            <a:endParaRPr lang="en-US" altLang="zh-CN" sz="2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pPr>
            <a:r>
              <a:rPr lang="zh-CN" altLang="en-US" sz="2600" dirty="0" smtClean="0">
                <a:solidFill>
                  <a:srgbClr val="CC0000"/>
                </a:solidFill>
              </a:rPr>
              <a:t>方法一</a:t>
            </a:r>
            <a:endParaRPr lang="en-US" altLang="zh-CN" sz="2600" dirty="0" smtClean="0"/>
          </a:p>
        </p:txBody>
      </p:sp>
      <p:sp>
        <p:nvSpPr>
          <p:cNvPr id="5" name="Rectangle 2"/>
          <p:cNvSpPr txBox="1">
            <a:spLocks noChangeArrowheads="1"/>
          </p:cNvSpPr>
          <p:nvPr/>
        </p:nvSpPr>
        <p:spPr>
          <a:xfrm>
            <a:off x="457200" y="5445224"/>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5.21  Separating the chain using only three cuts</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6" name="Picture 4" descr="fig_05_21"/>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90594" y="1988840"/>
            <a:ext cx="7810496" cy="3007336"/>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pPr>
            <a:r>
              <a:rPr lang="zh-CN" altLang="en-US" sz="2600" dirty="0" smtClean="0">
                <a:solidFill>
                  <a:srgbClr val="CC0000"/>
                </a:solidFill>
              </a:rPr>
              <a:t>方法二</a:t>
            </a:r>
            <a:endParaRPr lang="en-US" altLang="zh-CN" sz="2600" dirty="0" smtClean="0"/>
          </a:p>
        </p:txBody>
      </p:sp>
      <p:sp>
        <p:nvSpPr>
          <p:cNvPr id="9" name="Rectangle 2"/>
          <p:cNvSpPr txBox="1">
            <a:spLocks noChangeArrowheads="1"/>
          </p:cNvSpPr>
          <p:nvPr/>
        </p:nvSpPr>
        <p:spPr>
          <a:xfrm>
            <a:off x="457200" y="5661248"/>
            <a:ext cx="8219256" cy="5963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5.22  Solving the problem with only one cut</a:t>
            </a:r>
            <a:endParaRPr kumimoji="0" lang="en-US" altLang="zh-CN"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10" name="Picture 4" descr="fig_05_22"/>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59632" y="1820054"/>
            <a:ext cx="7027144" cy="373840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fontScale="92500"/>
          </a:bodyPr>
          <a:lstStyle/>
          <a:p>
            <a:pPr>
              <a:lnSpc>
                <a:spcPct val="150000"/>
              </a:lnSpc>
            </a:pPr>
            <a:r>
              <a:rPr lang="zh-CN" altLang="en-US" sz="2600" dirty="0" smtClean="0">
                <a:solidFill>
                  <a:srgbClr val="CC0000"/>
                </a:solidFill>
              </a:rPr>
              <a:t>思考与启示</a:t>
            </a:r>
            <a:endParaRPr lang="en-US" altLang="zh-CN" sz="2600" dirty="0" smtClean="0">
              <a:solidFill>
                <a:srgbClr val="CC0000"/>
              </a:solidFill>
            </a:endParaRPr>
          </a:p>
          <a:p>
            <a:pPr lvl="1">
              <a:lnSpc>
                <a:spcPct val="130000"/>
              </a:lnSpc>
              <a:spcBef>
                <a:spcPts val="1200"/>
              </a:spcBef>
            </a:pPr>
            <a:r>
              <a:rPr lang="zh-CN" altLang="en-US" dirty="0" smtClean="0"/>
              <a:t>这个例子说明：在波利亚解决问题的四步模型中，第一步中的分析非常重要，隐含的信息有没有被关注到（店家可以找回金链）是正确解决问题的关键。</a:t>
            </a:r>
            <a:endParaRPr lang="zh-CN" altLang="en-US" dirty="0" smtClean="0"/>
          </a:p>
          <a:p>
            <a:pPr lvl="1">
              <a:lnSpc>
                <a:spcPct val="130000"/>
              </a:lnSpc>
              <a:spcBef>
                <a:spcPts val="1200"/>
              </a:spcBef>
            </a:pPr>
            <a:r>
              <a:rPr lang="zh-CN" altLang="en-US" dirty="0" smtClean="0"/>
              <a:t>在程序设计环境中，“被认为正确的程序”和“正确的程序”之间的区别并不显而易见，软件验证很重要，是一项具有挑战性的研究。程序的形式证明</a:t>
            </a:r>
            <a:r>
              <a:rPr lang="en-US" altLang="zh-CN" dirty="0" smtClean="0"/>
              <a:t>-</a:t>
            </a:r>
            <a:r>
              <a:rPr lang="zh-CN" altLang="en-US" dirty="0" smtClean="0"/>
              <a:t>公理语义学理论（</a:t>
            </a:r>
            <a:r>
              <a:rPr lang="zh-CN" altLang="en-US" dirty="0">
                <a:solidFill>
                  <a:schemeClr val="tx2"/>
                </a:solidFill>
              </a:rPr>
              <a:t>霍尔</a:t>
            </a:r>
            <a:r>
              <a:rPr lang="en-US" altLang="zh-CN" dirty="0">
                <a:solidFill>
                  <a:schemeClr val="tx2"/>
                </a:solidFill>
              </a:rPr>
              <a:t>(Hoare)</a:t>
            </a:r>
            <a:r>
              <a:rPr lang="zh-CN" altLang="en-US" dirty="0">
                <a:solidFill>
                  <a:schemeClr val="tx2"/>
                </a:solidFill>
              </a:rPr>
              <a:t>结构式程序公理语义学</a:t>
            </a:r>
            <a:r>
              <a:rPr lang="zh-CN" altLang="en-US" dirty="0" smtClean="0">
                <a:solidFill>
                  <a:schemeClr val="tx2"/>
                </a:solidFill>
              </a:rPr>
              <a:t>方法、</a:t>
            </a:r>
            <a:r>
              <a:rPr lang="en-US" altLang="zh-CN" dirty="0">
                <a:solidFill>
                  <a:schemeClr val="tx2"/>
                </a:solidFill>
              </a:rPr>
              <a:t> Dijkstra</a:t>
            </a:r>
            <a:r>
              <a:rPr lang="zh-CN" altLang="en-US" dirty="0">
                <a:solidFill>
                  <a:schemeClr val="tx2"/>
                </a:solidFill>
              </a:rPr>
              <a:t>提出的弱谓词系统</a:t>
            </a:r>
            <a:r>
              <a:rPr lang="zh-CN" altLang="en-US" dirty="0" smtClean="0"/>
              <a:t>）</a:t>
            </a:r>
            <a:endParaRPr lang="zh-CN" altLang="en-US" dirty="0" smtClean="0"/>
          </a:p>
          <a:p>
            <a:pPr lvl="1">
              <a:lnSpc>
                <a:spcPct val="130000"/>
              </a:lnSpc>
              <a:spcBef>
                <a:spcPts val="1200"/>
              </a:spcBef>
            </a:pPr>
            <a:r>
              <a:rPr lang="zh-CN" altLang="en-US" dirty="0" smtClean="0"/>
              <a:t>设计具有内置程序证明功能的语言，如</a:t>
            </a:r>
            <a:r>
              <a:rPr lang="en-US" altLang="zh-CN" dirty="0" smtClean="0"/>
              <a:t>SPARK</a:t>
            </a:r>
            <a:r>
              <a:rPr lang="zh-CN" altLang="en-US" dirty="0" smtClean="0"/>
              <a:t>语言。</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linds(horizontal)">
                                      <p:cBhvr>
                                        <p:cTn id="1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6" name="Rectangle 2"/>
          <p:cNvSpPr txBox="1">
            <a:spLocks noChangeArrowheads="1"/>
          </p:cNvSpPr>
          <p:nvPr/>
        </p:nvSpPr>
        <p:spPr>
          <a:xfrm>
            <a:off x="457200" y="6289038"/>
            <a:ext cx="8219256" cy="5963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rPr>
              <a:t>Figure 5.23  The assertions associated with a typical while structure</a:t>
            </a:r>
            <a:endParaRPr kumimoji="0" lang="en-US" altLang="zh-CN" sz="1600" b="1" i="0" u="none" strike="noStrike" kern="1200" cap="none" spc="0" normalizeH="0" baseline="0" noProof="0" dirty="0" smtClean="0">
              <a:ln>
                <a:noFill/>
              </a:ln>
              <a:solidFill>
                <a:srgbClr val="DC241F"/>
              </a:solidFill>
              <a:effectLst/>
              <a:uLnTx/>
              <a:uFillTx/>
              <a:latin typeface="微软雅黑" panose="020B0503020204020204" pitchFamily="34" charset="-122"/>
              <a:ea typeface="宋体" panose="02010600030101010101" pitchFamily="2" charset="-122"/>
              <a:cs typeface="+mj-cs"/>
            </a:endParaRPr>
          </a:p>
        </p:txBody>
      </p:sp>
      <p:pic>
        <p:nvPicPr>
          <p:cNvPr id="7" name="Picture 6" descr="fig_05_23"/>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1780" y="1628800"/>
            <a:ext cx="56007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457200" y="3857627"/>
            <a:ext cx="3400420" cy="209165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rgbClr val="CC3300"/>
                </a:solidFill>
                <a:latin typeface="微软雅黑" panose="020B0503020204020204" pitchFamily="34" charset="-122"/>
                <a:ea typeface="微软雅黑" panose="020B0503020204020204" pitchFamily="34" charset="-122"/>
                <a:cs typeface="+mj-cs"/>
              </a:defRPr>
            </a:lvl1pPr>
          </a:lstStyle>
          <a:p>
            <a:pPr algn="l">
              <a:lnSpc>
                <a:spcPct val="150000"/>
              </a:lnSpc>
            </a:pPr>
            <a:r>
              <a:rPr lang="zh-CN" altLang="en-US" sz="2000" b="0" dirty="0" smtClean="0">
                <a:solidFill>
                  <a:srgbClr val="0000FF"/>
                </a:solidFill>
                <a:cs typeface="+mn-cs"/>
              </a:rPr>
              <a:t>循环不变式</a:t>
            </a:r>
            <a:r>
              <a:rPr lang="zh-CN" altLang="en-US" sz="2000" b="0" dirty="0" smtClean="0">
                <a:solidFill>
                  <a:prstClr val="black"/>
                </a:solidFill>
                <a:cs typeface="+mn-cs"/>
              </a:rPr>
              <a:t>：对于循环内部的某个断言，如果每次执行到循环的终止条件测试点</a:t>
            </a:r>
            <a:r>
              <a:rPr lang="en-US" altLang="zh-CN" sz="2000" b="0" dirty="0" smtClean="0">
                <a:solidFill>
                  <a:prstClr val="black"/>
                </a:solidFill>
                <a:cs typeface="+mn-cs"/>
              </a:rPr>
              <a:t>B</a:t>
            </a:r>
            <a:r>
              <a:rPr lang="zh-CN" altLang="en-US" sz="2000" b="0" dirty="0" smtClean="0">
                <a:solidFill>
                  <a:prstClr val="black"/>
                </a:solidFill>
                <a:cs typeface="+mn-cs"/>
              </a:rPr>
              <a:t>时均为真，则称该断言为循环不变式。</a:t>
            </a:r>
            <a:endParaRPr lang="en-US" altLang="zh-CN" sz="2400" b="0" dirty="0" smtClean="0">
              <a:solidFill>
                <a:schemeClr val="tx1"/>
              </a:solidFill>
            </a:endParaRPr>
          </a:p>
        </p:txBody>
      </p:sp>
      <p:sp>
        <p:nvSpPr>
          <p:cNvPr id="14" name="内容占位符 2"/>
          <p:cNvSpPr>
            <a:spLocks noGrp="1"/>
          </p:cNvSpPr>
          <p:nvPr>
            <p:ph idx="1"/>
          </p:nvPr>
        </p:nvSpPr>
        <p:spPr>
          <a:xfrm>
            <a:off x="457200" y="1285860"/>
            <a:ext cx="3186106" cy="4840303"/>
          </a:xfrm>
        </p:spPr>
        <p:txBody>
          <a:bodyPr>
            <a:normAutofit/>
          </a:bodyPr>
          <a:lstStyle/>
          <a:p>
            <a:pPr>
              <a:lnSpc>
                <a:spcPct val="150000"/>
              </a:lnSpc>
            </a:pPr>
            <a:r>
              <a:rPr lang="zh-CN" altLang="en-US" sz="2600" dirty="0" smtClean="0">
                <a:solidFill>
                  <a:srgbClr val="CC0000"/>
                </a:solidFill>
              </a:rPr>
              <a:t>与典型</a:t>
            </a:r>
            <a:r>
              <a:rPr lang="en-US" altLang="zh-CN" sz="2600" dirty="0" smtClean="0">
                <a:solidFill>
                  <a:srgbClr val="CC0000"/>
                </a:solidFill>
              </a:rPr>
              <a:t>while</a:t>
            </a:r>
            <a:r>
              <a:rPr lang="zh-CN" altLang="en-US" sz="2600" dirty="0" smtClean="0">
                <a:solidFill>
                  <a:srgbClr val="CC0000"/>
                </a:solidFill>
              </a:rPr>
              <a:t>结构相关联的断言</a:t>
            </a:r>
            <a:endParaRPr lang="en-US" altLang="zh-CN" sz="2600" dirty="0" smtClean="0">
              <a:solidFill>
                <a:srgbClr val="CC0000"/>
              </a:solidFill>
            </a:endParaRPr>
          </a:p>
          <a:p>
            <a:pPr lvl="1">
              <a:lnSpc>
                <a:spcPct val="150000"/>
              </a:lnSpc>
            </a:pPr>
            <a:endParaRPr lang="zh-CN" altLang="en-US" dirty="0" smtClean="0"/>
          </a:p>
        </p:txBody>
      </p:sp>
      <p:sp>
        <p:nvSpPr>
          <p:cNvPr id="8" name="椭圆形标注 7"/>
          <p:cNvSpPr/>
          <p:nvPr/>
        </p:nvSpPr>
        <p:spPr>
          <a:xfrm>
            <a:off x="6588224" y="908720"/>
            <a:ext cx="2448272" cy="792088"/>
          </a:xfrm>
          <a:prstGeom prst="wedgeEllipseCallout">
            <a:avLst>
              <a:gd name="adj1" fmla="val -45855"/>
              <a:gd name="adj2" fmla="val 80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循环断言的前置条件（初值）</a:t>
            </a:r>
            <a:endParaRPr lang="zh-CN" altLang="en-US" sz="2000" dirty="0">
              <a:latin typeface="微软雅黑" panose="020B0503020204020204" pitchFamily="34" charset="-122"/>
              <a:ea typeface="微软雅黑" panose="020B0503020204020204" pitchFamily="34" charset="-122"/>
            </a:endParaRPr>
          </a:p>
        </p:txBody>
      </p:sp>
      <p:sp>
        <p:nvSpPr>
          <p:cNvPr id="9" name="椭圆形标注 8"/>
          <p:cNvSpPr/>
          <p:nvPr/>
        </p:nvSpPr>
        <p:spPr>
          <a:xfrm>
            <a:off x="6588224" y="3429000"/>
            <a:ext cx="2448272" cy="792088"/>
          </a:xfrm>
          <a:prstGeom prst="wedgeEllipseCallout">
            <a:avLst>
              <a:gd name="adj1" fmla="val -45855"/>
              <a:gd name="adj2" fmla="val 80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循环断言的后置条件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结果</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90"/>
                                          </p:val>
                                        </p:tav>
                                        <p:tav tm="100000">
                                          <p:val>
                                            <p:fltVal val="0"/>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472518" cy="4840303"/>
          </a:xfrm>
        </p:spPr>
        <p:txBody>
          <a:bodyPr>
            <a:normAutofit/>
          </a:bodyPr>
          <a:lstStyle/>
          <a:p>
            <a:pPr>
              <a:lnSpc>
                <a:spcPct val="150000"/>
              </a:lnSpc>
            </a:pPr>
            <a:r>
              <a:rPr lang="zh-CN" altLang="en-US" sz="2600" dirty="0" smtClean="0">
                <a:solidFill>
                  <a:srgbClr val="CC0000"/>
                </a:solidFill>
              </a:rPr>
              <a:t>在插入式排序中的应用</a:t>
            </a:r>
            <a:endParaRPr lang="en-US" altLang="zh-CN" sz="2600" dirty="0" smtClean="0">
              <a:solidFill>
                <a:srgbClr val="CC0000"/>
              </a:solidFill>
            </a:endParaRPr>
          </a:p>
        </p:txBody>
      </p:sp>
      <p:pic>
        <p:nvPicPr>
          <p:cNvPr id="5" name="Picture 4" descr="fig_05_11"/>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85495" y="1917065"/>
            <a:ext cx="8097520" cy="2683510"/>
          </a:xfrm>
          <a:prstGeom prst="rect">
            <a:avLst/>
          </a:prstGeom>
          <a:noFill/>
        </p:spPr>
      </p:pic>
      <p:sp>
        <p:nvSpPr>
          <p:cNvPr id="6" name="Rectangle 3"/>
          <p:cNvSpPr txBox="1">
            <a:spLocks noChangeArrowheads="1"/>
          </p:cNvSpPr>
          <p:nvPr/>
        </p:nvSpPr>
        <p:spPr>
          <a:xfrm>
            <a:off x="282258" y="4600697"/>
            <a:ext cx="8569200" cy="1919706"/>
          </a:xfrm>
          <a:prstGeom prst="rect">
            <a:avLst/>
          </a:prstGeom>
        </p:spPr>
        <p:txBody>
          <a:bodyPr vert="horz" lIns="91440" tIns="45720" rIns="91440" bIns="45720" rtlCol="0">
            <a:noAutofit/>
          </a:bodyPr>
          <a:lstStyle/>
          <a:p>
            <a:pPr marL="285750" indent="-285750">
              <a:lnSpc>
                <a:spcPct val="130000"/>
              </a:lnSpc>
              <a:spcBef>
                <a:spcPts val="1200"/>
              </a:spcBef>
              <a:buClr>
                <a:srgbClr val="DC241F"/>
              </a:buClr>
              <a:buFont typeface="Arial" panose="020B0604020202020204" pitchFamily="34" charset="0"/>
              <a:buChar char="–"/>
            </a:pPr>
            <a:r>
              <a:rPr lang="zh-CN" altLang="en-US" sz="2100" dirty="0" smtClean="0">
                <a:solidFill>
                  <a:schemeClr val="tx2"/>
                </a:solidFill>
                <a:latin typeface="微软雅黑" panose="020B0503020204020204" pitchFamily="34" charset="-122"/>
                <a:ea typeface="微软雅黑" panose="020B0503020204020204" pitchFamily="34" charset="-122"/>
              </a:rPr>
              <a:t>循环不变式：每次测试</a:t>
            </a:r>
            <a:r>
              <a:rPr lang="en-US" altLang="zh-CN" sz="2100" dirty="0" smtClean="0">
                <a:solidFill>
                  <a:schemeClr val="tx2"/>
                </a:solidFill>
                <a:latin typeface="微软雅黑" panose="020B0503020204020204" pitchFamily="34" charset="-122"/>
                <a:ea typeface="微软雅黑" panose="020B0503020204020204" pitchFamily="34" charset="-122"/>
              </a:rPr>
              <a:t>while</a:t>
            </a:r>
            <a:r>
              <a:rPr lang="zh-CN" altLang="en-US" sz="2100" dirty="0" smtClean="0">
                <a:solidFill>
                  <a:schemeClr val="tx2"/>
                </a:solidFill>
                <a:latin typeface="微软雅黑" panose="020B0503020204020204" pitchFamily="34" charset="-122"/>
                <a:ea typeface="微软雅黑" panose="020B0503020204020204" pitchFamily="34" charset="-122"/>
              </a:rPr>
              <a:t>语句的终止条件时，从位置</a:t>
            </a:r>
            <a:r>
              <a:rPr lang="en-US" altLang="zh-CN" sz="2100" dirty="0" smtClean="0">
                <a:solidFill>
                  <a:schemeClr val="tx2"/>
                </a:solidFill>
                <a:latin typeface="微软雅黑" panose="020B0503020204020204" pitchFamily="34" charset="-122"/>
                <a:ea typeface="微软雅黑" panose="020B0503020204020204" pitchFamily="34" charset="-122"/>
              </a:rPr>
              <a:t>1</a:t>
            </a:r>
            <a:r>
              <a:rPr lang="zh-CN" altLang="en-US" sz="2100" dirty="0" smtClean="0">
                <a:solidFill>
                  <a:schemeClr val="tx2"/>
                </a:solidFill>
                <a:latin typeface="微软雅黑" panose="020B0503020204020204" pitchFamily="34" charset="-122"/>
                <a:ea typeface="微软雅黑" panose="020B0503020204020204" pitchFamily="34" charset="-122"/>
              </a:rPr>
              <a:t>到</a:t>
            </a:r>
            <a:r>
              <a:rPr lang="en-US" altLang="zh-CN" sz="2100" dirty="0" smtClean="0">
                <a:solidFill>
                  <a:schemeClr val="tx2"/>
                </a:solidFill>
                <a:latin typeface="微软雅黑" panose="020B0503020204020204" pitchFamily="34" charset="-122"/>
                <a:ea typeface="微软雅黑" panose="020B0503020204020204" pitchFamily="34" charset="-122"/>
              </a:rPr>
              <a:t>N-1</a:t>
            </a:r>
            <a:r>
              <a:rPr lang="zh-CN" altLang="en-US" sz="2100" dirty="0" smtClean="0">
                <a:solidFill>
                  <a:schemeClr val="tx2"/>
                </a:solidFill>
                <a:latin typeface="微软雅黑" panose="020B0503020204020204" pitchFamily="34" charset="-122"/>
                <a:ea typeface="微软雅黑" panose="020B0503020204020204" pitchFamily="34" charset="-122"/>
              </a:rPr>
              <a:t>之间的项目都已经排好了序</a:t>
            </a:r>
            <a:endParaRPr lang="en-US" altLang="zh-CN" sz="21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30000"/>
              </a:lnSpc>
              <a:spcBef>
                <a:spcPts val="1200"/>
              </a:spcBef>
              <a:buClr>
                <a:srgbClr val="DC241F"/>
              </a:buClr>
              <a:buFont typeface="Arial" panose="020B0604020202020204" pitchFamily="34" charset="0"/>
              <a:buChar char="–"/>
            </a:pPr>
            <a:r>
              <a:rPr lang="zh-CN" altLang="en-US" sz="2100" dirty="0" smtClean="0">
                <a:solidFill>
                  <a:schemeClr val="tx2"/>
                </a:solidFill>
                <a:latin typeface="微软雅黑" panose="020B0503020204020204" pitchFamily="34" charset="-122"/>
                <a:ea typeface="微软雅黑" panose="020B0503020204020204" pitchFamily="34" charset="-122"/>
              </a:rPr>
              <a:t>后置条件（结果）：完成全部项目的排序（即同时满足终止条件和循环不变式）</a:t>
            </a:r>
            <a:endParaRPr lang="en-US" altLang="zh-CN" sz="2100" dirty="0" smtClean="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5.6 </a:t>
            </a:r>
            <a:r>
              <a:rPr lang="zh-CN" altLang="en-US" dirty="0" smtClean="0"/>
              <a:t>有效性和正确性</a:t>
            </a:r>
            <a:endParaRPr lang="zh-CN" altLang="en-US" dirty="0"/>
          </a:p>
        </p:txBody>
      </p:sp>
      <p:sp>
        <p:nvSpPr>
          <p:cNvPr id="14" name="内容占位符 2"/>
          <p:cNvSpPr>
            <a:spLocks noGrp="1"/>
          </p:cNvSpPr>
          <p:nvPr>
            <p:ph idx="1"/>
          </p:nvPr>
        </p:nvSpPr>
        <p:spPr>
          <a:xfrm>
            <a:off x="457200" y="1285860"/>
            <a:ext cx="8579296" cy="5455508"/>
          </a:xfrm>
        </p:spPr>
        <p:txBody>
          <a:bodyPr>
            <a:normAutofit lnSpcReduction="10000"/>
          </a:bodyPr>
          <a:lstStyle/>
          <a:p>
            <a:pPr>
              <a:lnSpc>
                <a:spcPct val="150000"/>
              </a:lnSpc>
              <a:buNone/>
            </a:pPr>
            <a:r>
              <a:rPr lang="zh-CN" altLang="en-US" b="1" dirty="0" smtClean="0">
                <a:solidFill>
                  <a:schemeClr val="tx2"/>
                </a:solidFill>
              </a:rPr>
              <a:t>三、问题思考</a:t>
            </a:r>
            <a:endParaRPr lang="zh-CN" altLang="en-US" b="1" dirty="0" smtClean="0">
              <a:solidFill>
                <a:schemeClr val="tx2"/>
              </a:solidFill>
            </a:endParaRPr>
          </a:p>
          <a:p>
            <a:pPr marL="0" indent="0">
              <a:lnSpc>
                <a:spcPct val="130000"/>
              </a:lnSpc>
              <a:spcBef>
                <a:spcPts val="1200"/>
              </a:spcBef>
              <a:buNone/>
            </a:pPr>
            <a:r>
              <a:rPr lang="zh-CN" altLang="en-US" sz="2200" dirty="0" smtClean="0">
                <a:solidFill>
                  <a:srgbClr val="0000FF"/>
                </a:solidFill>
              </a:rPr>
              <a:t>（</a:t>
            </a:r>
            <a:r>
              <a:rPr lang="en-US" altLang="zh-CN" sz="2200" dirty="0" smtClean="0">
                <a:solidFill>
                  <a:srgbClr val="0000FF"/>
                </a:solidFill>
              </a:rPr>
              <a:t>1</a:t>
            </a:r>
            <a:r>
              <a:rPr lang="zh-CN" altLang="en-US" sz="2200" dirty="0" smtClean="0">
                <a:solidFill>
                  <a:srgbClr val="0000FF"/>
                </a:solidFill>
              </a:rPr>
              <a:t>）按有效性递减顺序排序：</a:t>
            </a:r>
            <a:r>
              <a:rPr lang="en-US" altLang="zh-CN" sz="2200" dirty="0" smtClean="0">
                <a:solidFill>
                  <a:srgbClr val="0000FF"/>
                </a:solidFill>
              </a:rPr>
              <a:t>Θ(n</a:t>
            </a:r>
            <a:r>
              <a:rPr lang="en-US" altLang="zh-CN" sz="2200" baseline="30000" dirty="0" smtClean="0">
                <a:solidFill>
                  <a:srgbClr val="0000FF"/>
                </a:solidFill>
              </a:rPr>
              <a:t>2</a:t>
            </a:r>
            <a:r>
              <a:rPr lang="en-US" altLang="zh-CN" sz="2200" dirty="0" smtClean="0">
                <a:solidFill>
                  <a:srgbClr val="0000FF"/>
                </a:solidFill>
              </a:rPr>
              <a:t>)</a:t>
            </a:r>
            <a:r>
              <a:rPr lang="zh-CN" altLang="en-US" sz="2200" dirty="0" smtClean="0">
                <a:solidFill>
                  <a:srgbClr val="0000FF"/>
                </a:solidFill>
              </a:rPr>
              <a:t>、</a:t>
            </a:r>
            <a:r>
              <a:rPr lang="en-US" altLang="zh-CN" sz="2200" dirty="0" smtClean="0">
                <a:solidFill>
                  <a:srgbClr val="0000FF"/>
                </a:solidFill>
              </a:rPr>
              <a:t>Θ(</a:t>
            </a:r>
            <a:r>
              <a:rPr lang="en-US" altLang="zh-CN" sz="2200" dirty="0" err="1" smtClean="0">
                <a:solidFill>
                  <a:srgbClr val="0000FF"/>
                </a:solidFill>
              </a:rPr>
              <a:t>lg</a:t>
            </a:r>
            <a:r>
              <a:rPr lang="en-US" altLang="zh-CN" sz="2200" dirty="0" smtClean="0">
                <a:solidFill>
                  <a:srgbClr val="0000FF"/>
                </a:solidFill>
              </a:rPr>
              <a:t> n)</a:t>
            </a:r>
            <a:r>
              <a:rPr lang="zh-CN" altLang="en-US" sz="2200" dirty="0" smtClean="0">
                <a:solidFill>
                  <a:srgbClr val="0000FF"/>
                </a:solidFill>
              </a:rPr>
              <a:t>、</a:t>
            </a:r>
            <a:r>
              <a:rPr lang="en-US" altLang="zh-CN" sz="2200" dirty="0" smtClean="0">
                <a:solidFill>
                  <a:srgbClr val="0000FF"/>
                </a:solidFill>
              </a:rPr>
              <a:t>Θ(n)</a:t>
            </a:r>
            <a:r>
              <a:rPr lang="zh-CN" altLang="en-US" sz="2200" dirty="0" smtClean="0">
                <a:solidFill>
                  <a:srgbClr val="0000FF"/>
                </a:solidFill>
              </a:rPr>
              <a:t>、</a:t>
            </a:r>
            <a:r>
              <a:rPr lang="en-US" altLang="zh-CN" sz="2200" dirty="0" smtClean="0">
                <a:solidFill>
                  <a:srgbClr val="0000FF"/>
                </a:solidFill>
              </a:rPr>
              <a:t>Θ(n</a:t>
            </a:r>
            <a:r>
              <a:rPr lang="en-US" altLang="zh-CN" sz="2200" baseline="30000" dirty="0" smtClean="0">
                <a:solidFill>
                  <a:srgbClr val="0000FF"/>
                </a:solidFill>
              </a:rPr>
              <a:t>3</a:t>
            </a:r>
            <a:r>
              <a:rPr lang="en-US" altLang="zh-CN" sz="2200" dirty="0" smtClean="0">
                <a:solidFill>
                  <a:srgbClr val="0000FF"/>
                </a:solidFill>
              </a:rPr>
              <a:t>)</a:t>
            </a:r>
            <a:endParaRPr lang="en-US" altLang="zh-CN" sz="2200" dirty="0" smtClean="0">
              <a:solidFill>
                <a:srgbClr val="0000FF"/>
              </a:solidFill>
            </a:endParaRPr>
          </a:p>
          <a:p>
            <a:pPr marL="0" indent="0">
              <a:lnSpc>
                <a:spcPct val="130000"/>
              </a:lnSpc>
              <a:spcBef>
                <a:spcPts val="1200"/>
              </a:spcBef>
              <a:buNone/>
            </a:pPr>
            <a:r>
              <a:rPr lang="zh-CN" altLang="en-US" sz="2200" dirty="0" smtClean="0">
                <a:solidFill>
                  <a:srgbClr val="0000FF"/>
                </a:solidFill>
              </a:rPr>
              <a:t>（</a:t>
            </a:r>
            <a:r>
              <a:rPr lang="en-US" altLang="zh-CN" sz="2200" dirty="0" smtClean="0">
                <a:solidFill>
                  <a:srgbClr val="0000FF"/>
                </a:solidFill>
              </a:rPr>
              <a:t>2</a:t>
            </a:r>
            <a:r>
              <a:rPr lang="zh-CN" altLang="en-US" sz="2200" dirty="0" smtClean="0">
                <a:solidFill>
                  <a:srgbClr val="0000FF"/>
                </a:solidFill>
              </a:rPr>
              <a:t>）</a:t>
            </a:r>
            <a:r>
              <a:rPr lang="zh-CN" altLang="en-US" sz="2200" smtClean="0">
                <a:solidFill>
                  <a:srgbClr val="0000FF"/>
                </a:solidFill>
              </a:rPr>
              <a:t>如前提条件为</a:t>
            </a:r>
            <a:r>
              <a:rPr lang="zh-CN" altLang="en-US" sz="2200" dirty="0" smtClean="0">
                <a:solidFill>
                  <a:srgbClr val="0000FF"/>
                </a:solidFill>
              </a:rPr>
              <a:t>：</a:t>
            </a:r>
            <a:r>
              <a:rPr lang="en-US" altLang="zh-CN" sz="2200" dirty="0" smtClean="0">
                <a:solidFill>
                  <a:srgbClr val="0000FF"/>
                </a:solidFill>
              </a:rPr>
              <a:t>N</a:t>
            </a:r>
            <a:r>
              <a:rPr lang="zh-CN" altLang="en-US" sz="2200" dirty="0" smtClean="0">
                <a:solidFill>
                  <a:srgbClr val="0000FF"/>
                </a:solidFill>
              </a:rPr>
              <a:t>是一个正整数，建立一个循环不变式，使得下面例程终止时，</a:t>
            </a:r>
            <a:r>
              <a:rPr lang="en-US" altLang="zh-CN" sz="2200" dirty="0" smtClean="0">
                <a:solidFill>
                  <a:srgbClr val="0000FF"/>
                </a:solidFill>
              </a:rPr>
              <a:t>Sum</a:t>
            </a:r>
            <a:r>
              <a:rPr lang="zh-CN" altLang="en-US" sz="2200" dirty="0" smtClean="0">
                <a:solidFill>
                  <a:srgbClr val="0000FF"/>
                </a:solidFill>
              </a:rPr>
              <a:t>被赋值为</a:t>
            </a:r>
            <a:r>
              <a:rPr lang="en-US" altLang="zh-CN" sz="2200" dirty="0" smtClean="0">
                <a:solidFill>
                  <a:srgbClr val="0000FF"/>
                </a:solidFill>
              </a:rPr>
              <a:t>0+1+2+…+N</a:t>
            </a:r>
            <a:r>
              <a:rPr lang="zh-CN" altLang="en-US" sz="2200" dirty="0" smtClean="0">
                <a:solidFill>
                  <a:srgbClr val="0000FF"/>
                </a:solidFill>
              </a:rPr>
              <a:t>。讨论该程序终止时的真正结果。</a:t>
            </a:r>
            <a:endParaRPr lang="en-US" altLang="zh-CN" sz="2200" dirty="0" smtClean="0">
              <a:solidFill>
                <a:srgbClr val="0000FF"/>
              </a:solidFill>
            </a:endParaRPr>
          </a:p>
          <a:p>
            <a:pPr marL="0" indent="0">
              <a:lnSpc>
                <a:spcPct val="130000"/>
              </a:lnSpc>
              <a:spcBef>
                <a:spcPts val="1200"/>
              </a:spcBef>
              <a:buNone/>
            </a:pPr>
            <a:r>
              <a:rPr lang="en-US" altLang="zh-CN" sz="2200" dirty="0" smtClean="0">
                <a:solidFill>
                  <a:srgbClr val="0000FF"/>
                </a:solidFill>
              </a:rPr>
              <a:t>	Sum=0;  K=0;</a:t>
            </a:r>
            <a:endParaRPr lang="en-US" altLang="zh-CN" sz="2200" dirty="0" smtClean="0">
              <a:solidFill>
                <a:srgbClr val="0000FF"/>
              </a:solidFill>
            </a:endParaRPr>
          </a:p>
          <a:p>
            <a:pPr marL="0" indent="0">
              <a:lnSpc>
                <a:spcPct val="130000"/>
              </a:lnSpc>
              <a:spcBef>
                <a:spcPts val="1200"/>
              </a:spcBef>
              <a:buNone/>
            </a:pPr>
            <a:r>
              <a:rPr lang="en-US" altLang="zh-CN" sz="2200" dirty="0" smtClean="0">
                <a:solidFill>
                  <a:srgbClr val="0000FF"/>
                </a:solidFill>
              </a:rPr>
              <a:t>	while</a:t>
            </a:r>
            <a:r>
              <a:rPr lang="zh-CN" altLang="en-US" sz="2200" dirty="0" smtClean="0">
                <a:solidFill>
                  <a:srgbClr val="0000FF"/>
                </a:solidFill>
              </a:rPr>
              <a:t>（</a:t>
            </a:r>
            <a:r>
              <a:rPr lang="en-US" altLang="zh-CN" sz="2200" dirty="0" smtClean="0">
                <a:solidFill>
                  <a:srgbClr val="0000FF"/>
                </a:solidFill>
              </a:rPr>
              <a:t>K&lt;N</a:t>
            </a:r>
            <a:r>
              <a:rPr lang="zh-CN" altLang="en-US" sz="2200" dirty="0" smtClean="0">
                <a:solidFill>
                  <a:srgbClr val="0000FF"/>
                </a:solidFill>
              </a:rPr>
              <a:t>）</a:t>
            </a:r>
            <a:r>
              <a:rPr lang="en-US" altLang="zh-CN" sz="2200" dirty="0" smtClean="0">
                <a:solidFill>
                  <a:srgbClr val="0000FF"/>
                </a:solidFill>
              </a:rPr>
              <a:t>do</a:t>
            </a:r>
            <a:endParaRPr lang="en-US" altLang="zh-CN" sz="2200" dirty="0" smtClean="0">
              <a:solidFill>
                <a:srgbClr val="0000FF"/>
              </a:solidFill>
            </a:endParaRPr>
          </a:p>
          <a:p>
            <a:pPr marL="0" indent="0">
              <a:lnSpc>
                <a:spcPct val="130000"/>
              </a:lnSpc>
              <a:spcBef>
                <a:spcPts val="1200"/>
              </a:spcBef>
              <a:buNone/>
            </a:pPr>
            <a:r>
              <a:rPr lang="en-US" altLang="zh-CN" sz="2200" dirty="0" smtClean="0">
                <a:solidFill>
                  <a:srgbClr val="0000FF"/>
                </a:solidFill>
              </a:rPr>
              <a:t>	    </a:t>
            </a:r>
            <a:r>
              <a:rPr lang="zh-CN" altLang="en-US" sz="2200" dirty="0" smtClean="0">
                <a:solidFill>
                  <a:srgbClr val="0000FF"/>
                </a:solidFill>
              </a:rPr>
              <a:t>（</a:t>
            </a:r>
            <a:r>
              <a:rPr lang="en-US" altLang="zh-CN" sz="2200" dirty="0" smtClean="0">
                <a:solidFill>
                  <a:srgbClr val="0000FF"/>
                </a:solidFill>
              </a:rPr>
              <a:t>K=K+1; Sum=</a:t>
            </a:r>
            <a:r>
              <a:rPr lang="en-US" altLang="zh-CN" sz="2200" dirty="0" err="1" smtClean="0">
                <a:solidFill>
                  <a:srgbClr val="0000FF"/>
                </a:solidFill>
              </a:rPr>
              <a:t>Sum+K</a:t>
            </a:r>
            <a:r>
              <a:rPr lang="zh-CN" altLang="en-US" sz="2200" dirty="0" smtClean="0">
                <a:solidFill>
                  <a:srgbClr val="0000FF"/>
                </a:solidFill>
              </a:rPr>
              <a:t>）</a:t>
            </a:r>
            <a:endParaRPr lang="en-US" altLang="zh-CN" sz="2200" dirty="0" smtClean="0">
              <a:solidFill>
                <a:srgbClr val="0000FF"/>
              </a:solidFill>
            </a:endParaRPr>
          </a:p>
          <a:p>
            <a:pPr marL="0" indent="0">
              <a:lnSpc>
                <a:spcPct val="130000"/>
              </a:lnSpc>
              <a:spcBef>
                <a:spcPts val="1200"/>
              </a:spcBef>
              <a:buNone/>
            </a:pPr>
            <a:r>
              <a:rPr lang="zh-CN" altLang="en-US" sz="2200" dirty="0" smtClean="0">
                <a:solidFill>
                  <a:srgbClr val="0000FF"/>
                </a:solidFill>
              </a:rPr>
              <a:t>（</a:t>
            </a:r>
            <a:r>
              <a:rPr lang="en-US" altLang="zh-CN" sz="2200" dirty="0" smtClean="0">
                <a:solidFill>
                  <a:srgbClr val="0000FF"/>
                </a:solidFill>
              </a:rPr>
              <a:t>3</a:t>
            </a:r>
            <a:r>
              <a:rPr lang="zh-CN" altLang="en-US" sz="2200" dirty="0" smtClean="0">
                <a:solidFill>
                  <a:srgbClr val="0000FF"/>
                </a:solidFill>
              </a:rPr>
              <a:t>）假设一个程序以及执行它的硬件都已被形式化地验证过是准确的，那么这样就能保证准确性吗？</a:t>
            </a:r>
            <a:endParaRPr lang="en-US" altLang="zh-CN" sz="2200" dirty="0" smtClean="0">
              <a:solidFill>
                <a:srgbClr val="0000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14" name="内容占位符 2"/>
          <p:cNvSpPr>
            <a:spLocks noGrp="1"/>
          </p:cNvSpPr>
          <p:nvPr>
            <p:ph idx="1"/>
          </p:nvPr>
        </p:nvSpPr>
        <p:spPr>
          <a:xfrm>
            <a:off x="457200" y="1285860"/>
            <a:ext cx="8147248" cy="4840303"/>
          </a:xfrm>
        </p:spPr>
        <p:txBody>
          <a:bodyPr>
            <a:normAutofit lnSpcReduction="10000"/>
          </a:bodyPr>
          <a:lstStyle/>
          <a:p>
            <a:pPr>
              <a:lnSpc>
                <a:spcPct val="150000"/>
              </a:lnSpc>
              <a:buNone/>
            </a:pPr>
            <a:r>
              <a:rPr lang="zh-CN" altLang="en-US" b="1" dirty="0" smtClean="0">
                <a:solidFill>
                  <a:schemeClr val="tx2"/>
                </a:solidFill>
              </a:rPr>
              <a:t>一、通俗理解</a:t>
            </a:r>
            <a:endParaRPr lang="en-US" altLang="zh-CN" b="1" dirty="0" smtClean="0">
              <a:solidFill>
                <a:schemeClr val="tx2"/>
              </a:solidFill>
            </a:endParaRPr>
          </a:p>
          <a:p>
            <a:pPr lvl="1">
              <a:lnSpc>
                <a:spcPct val="130000"/>
              </a:lnSpc>
              <a:spcBef>
                <a:spcPts val="1200"/>
              </a:spcBef>
              <a:buNone/>
            </a:pPr>
            <a:r>
              <a:rPr lang="zh-CN" altLang="en-US" sz="3000" dirty="0" smtClean="0"/>
              <a:t>算法就是完成任务的步骤集</a:t>
            </a:r>
            <a:endParaRPr lang="en-US" altLang="zh-CN" sz="3000" dirty="0" smtClean="0"/>
          </a:p>
          <a:p>
            <a:pPr lvl="1" indent="-742950">
              <a:lnSpc>
                <a:spcPct val="130000"/>
              </a:lnSpc>
              <a:spcBef>
                <a:spcPts val="1200"/>
              </a:spcBef>
              <a:buNone/>
            </a:pPr>
            <a:r>
              <a:rPr lang="zh-CN" altLang="en-US" sz="3000" b="1" dirty="0" smtClean="0">
                <a:solidFill>
                  <a:srgbClr val="FF0000"/>
                </a:solidFill>
              </a:rPr>
              <a:t>（</a:t>
            </a:r>
            <a:r>
              <a:rPr lang="en-US" altLang="zh-CN" sz="3000" b="1" dirty="0" smtClean="0">
                <a:solidFill>
                  <a:srgbClr val="FF0000"/>
                </a:solidFill>
              </a:rPr>
              <a:t>1</a:t>
            </a:r>
            <a:r>
              <a:rPr lang="zh-CN" altLang="en-US" sz="3000" b="1" dirty="0" smtClean="0">
                <a:solidFill>
                  <a:srgbClr val="FF0000"/>
                </a:solidFill>
              </a:rPr>
              <a:t>）计算机中的例子：指令的处理过程</a:t>
            </a:r>
            <a:endParaRPr lang="en-US" altLang="zh-CN" sz="3000" b="1" dirty="0" smtClean="0">
              <a:solidFill>
                <a:srgbClr val="FF0000"/>
              </a:solidFill>
            </a:endParaRPr>
          </a:p>
          <a:p>
            <a:pPr lvl="1">
              <a:lnSpc>
                <a:spcPct val="130000"/>
              </a:lnSpc>
              <a:spcBef>
                <a:spcPts val="1200"/>
              </a:spcBef>
              <a:buNone/>
            </a:pPr>
            <a:r>
              <a:rPr lang="zh-CN" altLang="en-US" sz="3000" dirty="0" smtClean="0"/>
              <a:t>中央处理器顺序执行以下操作：</a:t>
            </a:r>
            <a:endParaRPr lang="en-US" altLang="zh-CN" sz="3000" dirty="0" smtClean="0"/>
          </a:p>
          <a:p>
            <a:pPr lvl="2">
              <a:lnSpc>
                <a:spcPct val="130000"/>
              </a:lnSpc>
              <a:spcBef>
                <a:spcPts val="1200"/>
              </a:spcBef>
            </a:pPr>
            <a:r>
              <a:rPr lang="zh-CN" altLang="en-US" sz="2600" dirty="0" smtClean="0"/>
              <a:t>取一条指令；</a:t>
            </a:r>
            <a:endParaRPr lang="zh-CN" altLang="en-US" sz="2600" dirty="0" smtClean="0"/>
          </a:p>
          <a:p>
            <a:pPr lvl="2">
              <a:lnSpc>
                <a:spcPct val="130000"/>
              </a:lnSpc>
              <a:spcBef>
                <a:spcPts val="1200"/>
              </a:spcBef>
            </a:pPr>
            <a:r>
              <a:rPr lang="zh-CN" altLang="en-US" sz="2600" dirty="0" smtClean="0"/>
              <a:t>解码该指令；</a:t>
            </a:r>
            <a:endParaRPr lang="zh-CN" altLang="en-US" sz="2600" dirty="0" smtClean="0"/>
          </a:p>
          <a:p>
            <a:pPr lvl="2">
              <a:lnSpc>
                <a:spcPct val="130000"/>
              </a:lnSpc>
              <a:spcBef>
                <a:spcPts val="1200"/>
              </a:spcBef>
            </a:pPr>
            <a:r>
              <a:rPr lang="zh-CN" altLang="en-US" sz="2600" dirty="0" smtClean="0"/>
              <a:t>执行该指令。</a:t>
            </a:r>
            <a:endParaRPr lang="zh-CN" altLang="en-US" sz="2600" dirty="0"/>
          </a:p>
        </p:txBody>
      </p:sp>
      <p:sp>
        <p:nvSpPr>
          <p:cNvPr id="5" name="内容占位符 2"/>
          <p:cNvSpPr txBox="1"/>
          <p:nvPr/>
        </p:nvSpPr>
        <p:spPr>
          <a:xfrm>
            <a:off x="467544" y="1268760"/>
            <a:ext cx="8136904" cy="4840303"/>
          </a:xfrm>
          <a:prstGeom prst="rect">
            <a:avLst/>
          </a:prstGeom>
          <a:solidFill>
            <a:schemeClr val="accent1">
              <a:lumMod val="20000"/>
              <a:lumOff val="80000"/>
            </a:schemeClr>
          </a:solidFill>
          <a:ln w="38100">
            <a:solidFill>
              <a:schemeClr val="accent1"/>
            </a:solidFill>
          </a:ln>
        </p:spPr>
        <p:txBody>
          <a:bodyPr vert="horz" lIns="91440" tIns="45720" rIns="91440" bIns="45720" rtlCol="0">
            <a:noAutofit/>
          </a:bodyPr>
          <a:lstStyle>
            <a:lvl1pPr marL="457200" indent="-457200" algn="l" defTabSz="914400" rtl="0" eaLnBrk="1" latinLnBrk="0" hangingPunct="1">
              <a:lnSpc>
                <a:spcPct val="120000"/>
              </a:lnSpc>
              <a:spcBef>
                <a:spcPct val="20000"/>
              </a:spcBef>
              <a:buClr>
                <a:srgbClr val="DC241F"/>
              </a:buClr>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ct val="20000"/>
              </a:spcBef>
              <a:buClr>
                <a:srgbClr val="DC241F"/>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742950">
              <a:lnSpc>
                <a:spcPct val="140000"/>
              </a:lnSpc>
              <a:spcBef>
                <a:spcPts val="1200"/>
              </a:spcBef>
              <a:buFont typeface="Arial" panose="020B0604020202020204" pitchFamily="34" charset="0"/>
              <a:buNone/>
            </a:pPr>
            <a:r>
              <a:rPr lang="zh-CN" altLang="en-US" sz="2800" b="1" dirty="0" smtClean="0">
                <a:solidFill>
                  <a:srgbClr val="FF0000"/>
                </a:solidFill>
              </a:rPr>
              <a:t>（</a:t>
            </a:r>
            <a:r>
              <a:rPr lang="en-US" altLang="zh-CN" sz="2800" b="1" dirty="0" smtClean="0">
                <a:solidFill>
                  <a:srgbClr val="FF0000"/>
                </a:solidFill>
              </a:rPr>
              <a:t>2</a:t>
            </a:r>
            <a:r>
              <a:rPr lang="zh-CN" altLang="en-US" sz="2800" b="1" dirty="0" smtClean="0">
                <a:solidFill>
                  <a:srgbClr val="FF0000"/>
                </a:solidFill>
              </a:rPr>
              <a:t>）生活中的例子</a:t>
            </a:r>
            <a:endParaRPr lang="en-US" altLang="zh-CN" sz="2800" b="1" dirty="0" smtClean="0">
              <a:solidFill>
                <a:srgbClr val="FF0000"/>
              </a:solidFill>
            </a:endParaRPr>
          </a:p>
          <a:p>
            <a:pPr marL="452755" lvl="1" indent="5080">
              <a:lnSpc>
                <a:spcPct val="140000"/>
              </a:lnSpc>
              <a:spcBef>
                <a:spcPts val="1200"/>
              </a:spcBef>
              <a:buFont typeface="Arial" panose="020B0604020202020204" pitchFamily="34" charset="0"/>
              <a:buNone/>
            </a:pPr>
            <a:r>
              <a:rPr lang="zh-CN" altLang="en-US" sz="2800" dirty="0" smtClean="0"/>
              <a:t>剥豌豆壳。一篮子未剥皮的豌豆和一个空碗，只要篮子中还有豌豆就执行下列步骤：</a:t>
            </a:r>
            <a:endParaRPr lang="en-US" altLang="zh-CN" sz="2800" dirty="0" smtClean="0"/>
          </a:p>
          <a:p>
            <a:pPr lvl="2">
              <a:lnSpc>
                <a:spcPct val="140000"/>
              </a:lnSpc>
              <a:spcBef>
                <a:spcPts val="1200"/>
              </a:spcBef>
            </a:pPr>
            <a:r>
              <a:rPr lang="zh-CN" altLang="en-US" sz="2400" dirty="0" smtClean="0"/>
              <a:t>从篮子中拿出一个豌豆；</a:t>
            </a:r>
            <a:endParaRPr lang="zh-CN" altLang="en-US" sz="2400" dirty="0" smtClean="0"/>
          </a:p>
          <a:p>
            <a:pPr lvl="2">
              <a:lnSpc>
                <a:spcPct val="140000"/>
              </a:lnSpc>
              <a:spcBef>
                <a:spcPts val="1200"/>
              </a:spcBef>
            </a:pPr>
            <a:r>
              <a:rPr lang="zh-CN" altLang="en-US" sz="2400" dirty="0" smtClean="0"/>
              <a:t>剥开豌豆的豆荚；</a:t>
            </a:r>
            <a:endParaRPr lang="zh-CN" altLang="en-US" sz="2400" dirty="0" smtClean="0"/>
          </a:p>
          <a:p>
            <a:pPr lvl="2">
              <a:lnSpc>
                <a:spcPct val="140000"/>
              </a:lnSpc>
              <a:spcBef>
                <a:spcPts val="1200"/>
              </a:spcBef>
            </a:pPr>
            <a:r>
              <a:rPr lang="zh-CN" altLang="en-US" sz="2400" dirty="0" smtClean="0"/>
              <a:t>把剥落的豆子放到碗里面；</a:t>
            </a:r>
            <a:endParaRPr lang="zh-CN" altLang="en-US" sz="2400" dirty="0" smtClean="0"/>
          </a:p>
          <a:p>
            <a:pPr lvl="2">
              <a:lnSpc>
                <a:spcPct val="140000"/>
              </a:lnSpc>
              <a:spcBef>
                <a:spcPts val="1200"/>
              </a:spcBef>
            </a:pPr>
            <a:r>
              <a:rPr lang="zh-CN" altLang="en-US" sz="2400" dirty="0" smtClean="0"/>
              <a:t>扔掉空豆荚。</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14" name="内容占位符 2"/>
          <p:cNvSpPr>
            <a:spLocks noGrp="1"/>
          </p:cNvSpPr>
          <p:nvPr>
            <p:ph idx="1"/>
          </p:nvPr>
        </p:nvSpPr>
        <p:spPr>
          <a:xfrm>
            <a:off x="457200" y="1285860"/>
            <a:ext cx="8229600" cy="4840303"/>
          </a:xfrm>
        </p:spPr>
        <p:txBody>
          <a:bodyPr/>
          <a:lstStyle/>
          <a:p>
            <a:pPr>
              <a:lnSpc>
                <a:spcPct val="150000"/>
              </a:lnSpc>
              <a:buNone/>
            </a:pPr>
            <a:r>
              <a:rPr lang="zh-CN" altLang="en-US" b="1" dirty="0" smtClean="0">
                <a:solidFill>
                  <a:schemeClr val="tx2"/>
                </a:solidFill>
              </a:rPr>
              <a:t>二、正式定义</a:t>
            </a:r>
            <a:r>
              <a:rPr lang="en-US" altLang="zh-CN" b="1" dirty="0" smtClean="0">
                <a:solidFill>
                  <a:schemeClr val="tx2"/>
                </a:solidFill>
              </a:rPr>
              <a:t>-</a:t>
            </a:r>
            <a:r>
              <a:rPr lang="zh-CN" altLang="en-US" b="1" dirty="0" smtClean="0">
                <a:solidFill>
                  <a:schemeClr val="tx2"/>
                </a:solidFill>
              </a:rPr>
              <a:t>算法的非形式化定义</a:t>
            </a:r>
            <a:endParaRPr lang="en-US" altLang="zh-CN" b="1" dirty="0" smtClean="0">
              <a:solidFill>
                <a:schemeClr val="tx2"/>
              </a:solidFill>
            </a:endParaRPr>
          </a:p>
          <a:p>
            <a:pPr lvl="1">
              <a:lnSpc>
                <a:spcPct val="150000"/>
              </a:lnSpc>
              <a:spcBef>
                <a:spcPts val="1200"/>
              </a:spcBef>
            </a:pPr>
            <a:r>
              <a:rPr lang="zh-CN" altLang="en-US" dirty="0" smtClean="0"/>
              <a:t>算法是定义一个</a:t>
            </a:r>
            <a:r>
              <a:rPr lang="zh-CN" altLang="en-US" b="1" dirty="0" smtClean="0">
                <a:solidFill>
                  <a:srgbClr val="FF0000"/>
                </a:solidFill>
              </a:rPr>
              <a:t>可终止过程</a:t>
            </a:r>
            <a:r>
              <a:rPr lang="zh-CN" altLang="en-US" dirty="0" smtClean="0"/>
              <a:t>的一组</a:t>
            </a:r>
            <a:r>
              <a:rPr lang="zh-CN" altLang="en-US" b="1" dirty="0" smtClean="0">
                <a:solidFill>
                  <a:srgbClr val="0000FF"/>
                </a:solidFill>
              </a:rPr>
              <a:t>有序的</a:t>
            </a:r>
            <a:r>
              <a:rPr lang="zh-CN" altLang="en-US" dirty="0" smtClean="0"/>
              <a:t>、</a:t>
            </a:r>
            <a:r>
              <a:rPr lang="zh-CN" altLang="en-US" b="1" dirty="0">
                <a:solidFill>
                  <a:srgbClr val="0000FF"/>
                </a:solidFill>
              </a:rPr>
              <a:t>无歧义的</a:t>
            </a:r>
            <a:r>
              <a:rPr lang="zh-CN" altLang="en-US" dirty="0" smtClean="0"/>
              <a:t>、</a:t>
            </a:r>
            <a:r>
              <a:rPr lang="zh-CN" altLang="en-US" b="1" dirty="0" smtClean="0">
                <a:solidFill>
                  <a:srgbClr val="0000FF"/>
                </a:solidFill>
              </a:rPr>
              <a:t>可执行的</a:t>
            </a:r>
            <a:r>
              <a:rPr lang="zh-CN" altLang="en-US" dirty="0" smtClean="0"/>
              <a:t>步骤的集合（</a:t>
            </a:r>
            <a:r>
              <a:rPr lang="en-US" altLang="zh-CN" dirty="0" smtClean="0"/>
              <a:t>An algorithm is an </a:t>
            </a:r>
            <a:r>
              <a:rPr lang="en-US" altLang="zh-CN" b="1" dirty="0" smtClean="0"/>
              <a:t>ordered </a:t>
            </a:r>
            <a:r>
              <a:rPr lang="en-US" altLang="zh-CN" dirty="0" smtClean="0"/>
              <a:t>set of </a:t>
            </a:r>
            <a:r>
              <a:rPr lang="en-US" altLang="zh-CN" b="1" dirty="0" smtClean="0"/>
              <a:t>unambiguous</a:t>
            </a:r>
            <a:r>
              <a:rPr lang="en-US" altLang="zh-CN" dirty="0" smtClean="0"/>
              <a:t>, </a:t>
            </a:r>
            <a:r>
              <a:rPr lang="en-US" altLang="zh-CN" b="1" dirty="0" smtClean="0"/>
              <a:t>executable</a:t>
            </a:r>
            <a:r>
              <a:rPr lang="en-US" altLang="zh-CN" dirty="0" smtClean="0"/>
              <a:t> steps that defines a </a:t>
            </a:r>
            <a:r>
              <a:rPr lang="en-US" altLang="zh-CN" b="1" dirty="0" smtClean="0"/>
              <a:t>terminating</a:t>
            </a:r>
            <a:r>
              <a:rPr lang="en-US" altLang="zh-CN" dirty="0" smtClean="0"/>
              <a:t> process</a:t>
            </a:r>
            <a:r>
              <a:rPr lang="zh-CN" altLang="en-US" dirty="0" smtClean="0"/>
              <a:t>）。</a:t>
            </a:r>
            <a:endParaRPr lang="en-US" altLang="zh-CN" dirty="0" smtClean="0"/>
          </a:p>
          <a:p>
            <a:pPr lvl="1">
              <a:lnSpc>
                <a:spcPct val="150000"/>
              </a:lnSpc>
              <a:spcBef>
                <a:spcPts val="1200"/>
              </a:spcBef>
            </a:pPr>
            <a:r>
              <a:rPr lang="zh-CN" altLang="en-US" dirty="0" smtClean="0"/>
              <a:t>算法是一组</a:t>
            </a:r>
            <a:r>
              <a:rPr lang="zh-CN" altLang="en-US" b="1" dirty="0">
                <a:solidFill>
                  <a:srgbClr val="0000FF"/>
                </a:solidFill>
              </a:rPr>
              <a:t>合适操作</a:t>
            </a:r>
            <a:r>
              <a:rPr lang="zh-CN" altLang="en-US" dirty="0" smtClean="0"/>
              <a:t>的</a:t>
            </a:r>
            <a:r>
              <a:rPr lang="zh-CN" altLang="en-US" b="1" dirty="0" smtClean="0">
                <a:solidFill>
                  <a:srgbClr val="FF0000"/>
                </a:solidFill>
              </a:rPr>
              <a:t>有穷</a:t>
            </a:r>
            <a:r>
              <a:rPr lang="zh-CN" altLang="en-US" dirty="0" smtClean="0"/>
              <a:t>集合。</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14" name="内容占位符 2"/>
          <p:cNvSpPr>
            <a:spLocks noGrp="1"/>
          </p:cNvSpPr>
          <p:nvPr>
            <p:ph idx="1"/>
          </p:nvPr>
        </p:nvSpPr>
        <p:spPr>
          <a:xfrm>
            <a:off x="457200" y="1285860"/>
            <a:ext cx="8229600" cy="4840303"/>
          </a:xfrm>
        </p:spPr>
        <p:txBody>
          <a:bodyPr>
            <a:normAutofit fontScale="92500" lnSpcReduction="10000"/>
          </a:bodyPr>
          <a:lstStyle/>
          <a:p>
            <a:pPr>
              <a:lnSpc>
                <a:spcPct val="150000"/>
              </a:lnSpc>
              <a:buNone/>
            </a:pPr>
            <a:r>
              <a:rPr lang="zh-CN" altLang="en-US" b="1" dirty="0" smtClean="0">
                <a:solidFill>
                  <a:schemeClr val="tx2"/>
                </a:solidFill>
              </a:rPr>
              <a:t>三、非形式化定义的解释</a:t>
            </a:r>
            <a:endParaRPr lang="en-US" altLang="zh-CN" b="1" dirty="0" smtClean="0">
              <a:solidFill>
                <a:schemeClr val="tx2"/>
              </a:solidFill>
            </a:endParaRPr>
          </a:p>
          <a:p>
            <a:pPr lvl="1">
              <a:lnSpc>
                <a:spcPct val="150000"/>
              </a:lnSpc>
            </a:pPr>
            <a:r>
              <a:rPr lang="zh-CN" altLang="en-US" b="1" dirty="0" smtClean="0">
                <a:solidFill>
                  <a:srgbClr val="0000FF"/>
                </a:solidFill>
              </a:rPr>
              <a:t>有序的</a:t>
            </a:r>
            <a:endParaRPr lang="en-US" altLang="zh-CN" b="1" dirty="0" smtClean="0">
              <a:solidFill>
                <a:srgbClr val="0000FF"/>
              </a:solidFill>
            </a:endParaRPr>
          </a:p>
          <a:p>
            <a:pPr lvl="2">
              <a:lnSpc>
                <a:spcPct val="150000"/>
              </a:lnSpc>
            </a:pPr>
            <a:r>
              <a:rPr lang="zh-CN" altLang="en-US" dirty="0" smtClean="0"/>
              <a:t>各个步骤的执行顺序具有明确的规定</a:t>
            </a:r>
            <a:endParaRPr lang="en-US" altLang="zh-CN" dirty="0" smtClean="0"/>
          </a:p>
          <a:p>
            <a:pPr lvl="1">
              <a:lnSpc>
                <a:spcPct val="150000"/>
              </a:lnSpc>
            </a:pPr>
            <a:r>
              <a:rPr lang="zh-CN" altLang="en-US" b="1" dirty="0" smtClean="0">
                <a:solidFill>
                  <a:srgbClr val="0000FF"/>
                </a:solidFill>
              </a:rPr>
              <a:t>可执行的</a:t>
            </a:r>
            <a:endParaRPr lang="en-US" altLang="zh-CN" b="1" dirty="0" smtClean="0">
              <a:solidFill>
                <a:srgbClr val="0000FF"/>
              </a:solidFill>
            </a:endParaRPr>
          </a:p>
          <a:p>
            <a:pPr lvl="2">
              <a:lnSpc>
                <a:spcPct val="150000"/>
              </a:lnSpc>
            </a:pPr>
            <a:r>
              <a:rPr lang="zh-CN" altLang="en-US" dirty="0" smtClean="0"/>
              <a:t>对执行计算的机器而言是有效的（</a:t>
            </a:r>
            <a:r>
              <a:rPr lang="en-US" altLang="zh-CN" dirty="0" smtClean="0"/>
              <a:t>effective</a:t>
            </a:r>
            <a:r>
              <a:rPr lang="zh-CN" altLang="en-US" dirty="0" smtClean="0"/>
              <a:t>）</a:t>
            </a:r>
            <a:endParaRPr lang="en-US" altLang="zh-CN" dirty="0" smtClean="0"/>
          </a:p>
          <a:p>
            <a:pPr lvl="2">
              <a:lnSpc>
                <a:spcPct val="150000"/>
              </a:lnSpc>
              <a:buNone/>
            </a:pPr>
            <a:r>
              <a:rPr lang="zh-CN" altLang="en-US" dirty="0" smtClean="0"/>
              <a:t>例子： （</a:t>
            </a:r>
            <a:r>
              <a:rPr lang="en-US" altLang="zh-CN" dirty="0" smtClean="0"/>
              <a:t>1</a:t>
            </a:r>
            <a:r>
              <a:rPr lang="zh-CN" altLang="en-US" dirty="0" smtClean="0"/>
              <a:t>）给出一个所有正整数的列表。</a:t>
            </a:r>
            <a:endParaRPr lang="en-US" altLang="zh-CN" dirty="0" smtClean="0"/>
          </a:p>
          <a:p>
            <a:pPr lvl="2">
              <a:lnSpc>
                <a:spcPct val="150000"/>
              </a:lnSpc>
              <a:buNone/>
            </a:pPr>
            <a:r>
              <a:rPr lang="zh-CN" altLang="en-US" dirty="0" smtClean="0"/>
              <a:t>           （</a:t>
            </a:r>
            <a:r>
              <a:rPr lang="en-US" altLang="zh-CN" dirty="0" smtClean="0"/>
              <a:t>2</a:t>
            </a:r>
            <a:r>
              <a:rPr lang="zh-CN" altLang="en-US" dirty="0" smtClean="0"/>
              <a:t>）给出不大于</a:t>
            </a:r>
            <a:r>
              <a:rPr lang="en-US" altLang="zh-CN" dirty="0" smtClean="0"/>
              <a:t>1</a:t>
            </a:r>
            <a:r>
              <a:rPr lang="zh-CN" altLang="en-US" dirty="0" smtClean="0"/>
              <a:t>万的正整数列表。</a:t>
            </a:r>
            <a:endParaRPr lang="en-US" altLang="zh-CN" dirty="0" smtClean="0"/>
          </a:p>
          <a:p>
            <a:pPr lvl="1">
              <a:lnSpc>
                <a:spcPct val="150000"/>
              </a:lnSpc>
            </a:pPr>
            <a:r>
              <a:rPr lang="zh-CN" altLang="en-US" b="1" dirty="0" smtClean="0">
                <a:solidFill>
                  <a:srgbClr val="0000FF"/>
                </a:solidFill>
              </a:rPr>
              <a:t>无歧义的</a:t>
            </a:r>
            <a:endParaRPr lang="en-US" altLang="zh-CN" b="1" dirty="0" smtClean="0">
              <a:solidFill>
                <a:srgbClr val="0000FF"/>
              </a:solidFill>
            </a:endParaRPr>
          </a:p>
          <a:p>
            <a:pPr lvl="2">
              <a:lnSpc>
                <a:spcPct val="150000"/>
              </a:lnSpc>
            </a:pPr>
            <a:r>
              <a:rPr lang="zh-CN" altLang="en-US" dirty="0" smtClean="0"/>
              <a:t>每一个操作没有二义性，每一步动作都是确定的</a:t>
            </a:r>
            <a:endParaRPr lang="zh-CN" altLang="en-US" dirty="0"/>
          </a:p>
        </p:txBody>
      </p:sp>
      <p:sp>
        <p:nvSpPr>
          <p:cNvPr id="7" name="矩形 6"/>
          <p:cNvSpPr/>
          <p:nvPr/>
        </p:nvSpPr>
        <p:spPr>
          <a:xfrm>
            <a:off x="5742502" y="3779920"/>
            <a:ext cx="1329828"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solidFill>
                  <a:srgbClr val="FF0000"/>
                </a:solidFill>
                <a:sym typeface="Wingdings" panose="05000000000000000000"/>
              </a:rPr>
              <a:t></a:t>
            </a:r>
            <a:endParaRPr lang="zh-CN" altLang="en-US" sz="4800" dirty="0">
              <a:solidFill>
                <a:srgbClr val="FF0000"/>
              </a:solidFill>
            </a:endParaRPr>
          </a:p>
        </p:txBody>
      </p:sp>
      <p:sp>
        <p:nvSpPr>
          <p:cNvPr id="8" name="矩形 7"/>
          <p:cNvSpPr/>
          <p:nvPr/>
        </p:nvSpPr>
        <p:spPr>
          <a:xfrm>
            <a:off x="5887088" y="4435576"/>
            <a:ext cx="108012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solidFill>
                  <a:srgbClr val="FF0000"/>
                </a:solidFill>
                <a:sym typeface="Wingdings" panose="05000000000000000000"/>
              </a:rPr>
              <a:t></a:t>
            </a:r>
            <a:endParaRPr lang="zh-CN" altLang="en-US" sz="4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anim calcmode="lin" valueType="num">
                                      <p:cBhvr additive="base">
                                        <p:cTn id="1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 calcmode="lin" valueType="num">
                                      <p:cBhvr additive="base">
                                        <p:cTn id="19"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1000"/>
                                        <p:tgtEl>
                                          <p:spTgt spid="14">
                                            <p:txEl>
                                              <p:pRg st="7" end="7"/>
                                            </p:txEl>
                                          </p:spTgt>
                                        </p:tgtEl>
                                      </p:cBhvr>
                                    </p:animEffect>
                                    <p:anim calcmode="lin" valueType="num">
                                      <p:cBhvr>
                                        <p:cTn id="38"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animEffect transition="in" filter="fade">
                                      <p:cBhvr>
                                        <p:cTn id="42" dur="1000"/>
                                        <p:tgtEl>
                                          <p:spTgt spid="14">
                                            <p:txEl>
                                              <p:pRg st="8" end="8"/>
                                            </p:txEl>
                                          </p:spTgt>
                                        </p:tgtEl>
                                      </p:cBhvr>
                                    </p:animEffect>
                                    <p:anim calcmode="lin" valueType="num">
                                      <p:cBhvr>
                                        <p:cTn id="43"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8028384" y="6520259"/>
            <a:ext cx="1080120" cy="365125"/>
          </a:xfrm>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1800" dirty="0">
                <a:solidFill>
                  <a:srgbClr val="9A3416"/>
                </a:solidFill>
                <a:latin typeface="Arial Black" panose="020B0A04020102020204" pitchFamily="34" charset="0"/>
              </a:rPr>
              <a:t>5</a:t>
            </a:r>
            <a:r>
              <a:rPr lang="en-US" altLang="zh-CN" sz="1800" dirty="0" smtClean="0">
                <a:solidFill>
                  <a:srgbClr val="9A3416"/>
                </a:solidFill>
                <a:latin typeface="Arial Black" panose="020B0A04020102020204" pitchFamily="34" charset="0"/>
              </a:rPr>
              <a:t>-</a:t>
            </a:r>
            <a:fld id="{FE5486BA-3A9A-4CE2-AE94-1B5713800FEA}" type="slidenum">
              <a:rPr lang="en-US" altLang="zh-CN" sz="1800" dirty="0" smtClean="0">
                <a:solidFill>
                  <a:srgbClr val="9A3416"/>
                </a:solidFill>
                <a:latin typeface="Arial Black" panose="020B0A04020102020204" pitchFamily="34" charset="0"/>
              </a:rPr>
            </a:fld>
            <a:endParaRPr lang="en-US" altLang="zh-CN" sz="1800" dirty="0">
              <a:solidFill>
                <a:srgbClr val="9A3416"/>
              </a:solidFill>
              <a:latin typeface="Arial Black" panose="020B0A04020102020204" pitchFamily="34" charset="0"/>
            </a:endParaRPr>
          </a:p>
        </p:txBody>
      </p:sp>
      <p:sp>
        <p:nvSpPr>
          <p:cNvPr id="12" name="标题 1"/>
          <p:cNvSpPr>
            <a:spLocks noGrp="1"/>
          </p:cNvSpPr>
          <p:nvPr>
            <p:ph type="title"/>
          </p:nvPr>
        </p:nvSpPr>
        <p:spPr>
          <a:xfrm>
            <a:off x="457200" y="546638"/>
            <a:ext cx="8219256" cy="596346"/>
          </a:xfrm>
        </p:spPr>
        <p:txBody>
          <a:bodyPr/>
          <a:lstStyle/>
          <a:p>
            <a:r>
              <a:rPr lang="en-US" altLang="zh-CN" dirty="0" smtClean="0"/>
              <a:t>5.1 </a:t>
            </a:r>
            <a:r>
              <a:rPr lang="zh-CN" altLang="en-US" dirty="0" smtClean="0"/>
              <a:t>算法的概念</a:t>
            </a:r>
            <a:endParaRPr lang="zh-CN" altLang="en-US" dirty="0"/>
          </a:p>
        </p:txBody>
      </p:sp>
      <p:sp>
        <p:nvSpPr>
          <p:cNvPr id="8" name="Rectangle 3"/>
          <p:cNvSpPr txBox="1">
            <a:spLocks noRot="1" noChangeAspect="1" noMove="1" noResize="1" noEditPoints="1" noAdjustHandles="1" noChangeArrowheads="1" noChangeShapeType="1" noTextEdit="1"/>
          </p:cNvSpPr>
          <p:nvPr/>
        </p:nvSpPr>
        <p:spPr>
          <a:xfrm>
            <a:off x="583565" y="2701315"/>
            <a:ext cx="7772400" cy="4680520"/>
          </a:xfrm>
          <a:prstGeom prst="rect">
            <a:avLst/>
          </a:prstGeom>
          <a:blipFill rotWithShape="1">
            <a:blip r:embed="rId1"/>
            <a:stretch>
              <a:fillRect l="-941" t="-1172" b="-781"/>
            </a:stretch>
          </a:blipFill>
        </p:spPr>
        <p:txBody>
          <a:bodyPr/>
          <a:lstStyle/>
          <a:p>
            <a:r>
              <a:rPr lang="zh-CN" altLang="en-US">
                <a:noFill/>
              </a:rPr>
              <a:t> </a:t>
            </a:r>
            <a:endParaRPr lang="zh-CN" altLang="en-US">
              <a:noFill/>
            </a:endParaRPr>
          </a:p>
        </p:txBody>
      </p:sp>
      <p:sp>
        <p:nvSpPr>
          <p:cNvPr id="2" name="文本框 1"/>
          <p:cNvSpPr txBox="1"/>
          <p:nvPr/>
        </p:nvSpPr>
        <p:spPr>
          <a:xfrm>
            <a:off x="346710" y="1143000"/>
            <a:ext cx="7771765" cy="1445260"/>
          </a:xfrm>
          <a:prstGeom prst="rect">
            <a:avLst/>
          </a:prstGeom>
          <a:noFill/>
        </p:spPr>
        <p:txBody>
          <a:bodyPr wrap="square" rtlCol="0" anchor="t">
            <a:spAutoFit/>
          </a:bodyPr>
          <a:p>
            <a:pPr>
              <a:lnSpc>
                <a:spcPct val="150000"/>
              </a:lnSpc>
              <a:buNone/>
            </a:pPr>
            <a:r>
              <a:rPr lang="zh-CN" altLang="en-US" sz="2400" b="1" dirty="0">
                <a:solidFill>
                  <a:schemeClr val="tx2"/>
                </a:solidFill>
                <a:sym typeface="+mn-ea"/>
              </a:rPr>
              <a:t>四</a:t>
            </a:r>
            <a:r>
              <a:rPr lang="zh-CN" altLang="en-US" sz="2400" b="1" dirty="0" smtClean="0">
                <a:solidFill>
                  <a:schemeClr val="tx2"/>
                </a:solidFill>
                <a:sym typeface="+mn-ea"/>
              </a:rPr>
              <a:t>、正式定义</a:t>
            </a:r>
            <a:r>
              <a:rPr lang="en-US" altLang="zh-CN" sz="2400" b="1" dirty="0" smtClean="0">
                <a:solidFill>
                  <a:schemeClr val="tx2"/>
                </a:solidFill>
                <a:sym typeface="+mn-ea"/>
              </a:rPr>
              <a:t>-</a:t>
            </a:r>
            <a:r>
              <a:rPr lang="zh-CN" altLang="en-US" sz="2800" b="1" dirty="0" smtClean="0">
                <a:solidFill>
                  <a:schemeClr val="tx2"/>
                </a:solidFill>
                <a:sym typeface="+mn-ea"/>
              </a:rPr>
              <a:t>算法的形式化定义</a:t>
            </a:r>
            <a:endParaRPr lang="zh-CN" altLang="en-US" sz="2800" b="1" dirty="0" smtClean="0">
              <a:solidFill>
                <a:schemeClr val="tx2"/>
              </a:solidFill>
              <a:sym typeface="+mn-ea"/>
            </a:endParaRPr>
          </a:p>
          <a:p>
            <a:pPr lvl="1">
              <a:lnSpc>
                <a:spcPct val="150000"/>
              </a:lnSpc>
              <a:spcBef>
                <a:spcPts val="1200"/>
              </a:spcBef>
            </a:pPr>
            <a:r>
              <a:rPr lang="zh-CN" altLang="en-US" sz="2400" dirty="0" smtClean="0">
                <a:sym typeface="+mn-ea"/>
              </a:rPr>
              <a:t>算法是对任何有效输入都要停机的图灵机。</a:t>
            </a:r>
            <a:endParaRPr lang="zh-CN" altLang="en-US" sz="2400" dirty="0" smtClean="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7854</Words>
  <Application>WPS 演示</Application>
  <PresentationFormat>全屏显示(4:3)</PresentationFormat>
  <Paragraphs>623</Paragraphs>
  <Slides>58</Slides>
  <Notes>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58</vt:i4>
      </vt:variant>
    </vt:vector>
  </HeadingPairs>
  <TitlesOfParts>
    <vt:vector size="75" baseType="lpstr">
      <vt:lpstr>Arial</vt:lpstr>
      <vt:lpstr>宋体</vt:lpstr>
      <vt:lpstr>Wingdings</vt:lpstr>
      <vt:lpstr>黑体</vt:lpstr>
      <vt:lpstr>Arial Black</vt:lpstr>
      <vt:lpstr>微软雅黑</vt:lpstr>
      <vt:lpstr>华文琥珀</vt:lpstr>
      <vt:lpstr>Times New Roman</vt:lpstr>
      <vt:lpstr>Wingdings</vt:lpstr>
      <vt:lpstr>Calibri</vt:lpstr>
      <vt:lpstr>Arial Unicode MS</vt:lpstr>
      <vt:lpstr>楷体_GB2312</vt:lpstr>
      <vt:lpstr>新宋体</vt:lpstr>
      <vt:lpstr>华文中宋</vt:lpstr>
      <vt:lpstr>1_自定义设计方案</vt:lpstr>
      <vt:lpstr>自定义设计方案</vt:lpstr>
      <vt:lpstr>2_自定义设计方案</vt:lpstr>
      <vt:lpstr>PowerPoint 演示文稿</vt:lpstr>
      <vt:lpstr>“Algorithm”词语溯源（来源：互联网）</vt:lpstr>
      <vt:lpstr>“Algorithm”词语溯源（来源：互联网）</vt:lpstr>
      <vt:lpstr>算法研究的范畴</vt:lpstr>
      <vt:lpstr>目  录</vt:lpstr>
      <vt:lpstr>5.1 算法的概念</vt:lpstr>
      <vt:lpstr>5.1 算法的概念</vt:lpstr>
      <vt:lpstr>5.1 算法的概念</vt:lpstr>
      <vt:lpstr>5.1 算法的概念</vt:lpstr>
      <vt:lpstr>5.1 算法的概念</vt:lpstr>
      <vt:lpstr>5.1 算法的概念</vt:lpstr>
      <vt:lpstr>5.2 算法的表示</vt:lpstr>
      <vt:lpstr>5.2 算法的表示</vt:lpstr>
      <vt:lpstr>5.2 算法的表示</vt:lpstr>
      <vt:lpstr>5.2 算法的表示</vt:lpstr>
      <vt:lpstr>5.2 算法的表示</vt:lpstr>
      <vt:lpstr>5.2 算法的表示</vt:lpstr>
      <vt:lpstr>5.2 算法的表示</vt:lpstr>
      <vt:lpstr>5.2 算法的表示</vt:lpstr>
      <vt:lpstr>5.2 算法的表示</vt:lpstr>
      <vt:lpstr>5.2 算法的表示</vt:lpstr>
      <vt:lpstr>5.2 算法的表示</vt:lpstr>
      <vt:lpstr>5.3 算法的发现</vt:lpstr>
      <vt:lpstr>5.3 算法的发现</vt:lpstr>
      <vt:lpstr>5.3 算法的发现</vt:lpstr>
      <vt:lpstr>5.3 算法的发现</vt:lpstr>
      <vt:lpstr>5.3 算法的发现</vt:lpstr>
      <vt:lpstr>5.3 算法的发现</vt:lpstr>
      <vt:lpstr>5.3 算法的发现</vt:lpstr>
      <vt:lpstr>5.3 算法的发现</vt:lpstr>
      <vt:lpstr>5.3 算法的发现</vt:lpstr>
      <vt:lpstr>5.3 算法的发现</vt:lpstr>
      <vt:lpstr>5.4 迭代结构</vt:lpstr>
      <vt:lpstr>5.4 迭代结构</vt:lpstr>
      <vt:lpstr>5.4 迭代结构</vt:lpstr>
      <vt:lpstr>5.4 迭代结构</vt:lpstr>
      <vt:lpstr>5.4 迭代结构</vt:lpstr>
      <vt:lpstr>5.4 迭代结构</vt:lpstr>
      <vt:lpstr>5.4 迭代结构</vt:lpstr>
      <vt:lpstr>5.5 递归结构</vt:lpstr>
      <vt:lpstr>5.5 递归结构</vt:lpstr>
      <vt:lpstr>5.5 递归结构</vt:lpstr>
      <vt:lpstr>5.5 递归结构</vt:lpstr>
      <vt:lpstr>5.5 递归结构</vt:lpstr>
      <vt:lpstr>5.5 递归结构</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lpstr>5.6 有效性和正确性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XiaYe</dc:creator>
  <cp:lastModifiedBy>pro552</cp:lastModifiedBy>
  <cp:revision>415</cp:revision>
  <dcterms:created xsi:type="dcterms:W3CDTF">2015-12-05T03:32:00Z</dcterms:created>
  <dcterms:modified xsi:type="dcterms:W3CDTF">2017-06-21T12:35:42Z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