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65a3fd0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65a3fd0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65a3fd01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65a3fd01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6708a86d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6708a86d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per the graph it is safe to conclude that the data sources are credible and we are working on the </a:t>
            </a:r>
            <a:r>
              <a:rPr lang="en-GB"/>
              <a:t>right data set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6708a86d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6708a86d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28fd700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28fd700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65a3fd01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65a3fd01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65a3fd01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65a3fd01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65a3fd01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65a3fd01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65a3fd01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65a3fd01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65a3fd01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65a3fd01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65a3fd01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65a3fd01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67da56e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67da56e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67da56e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67da56e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jmlr.org/papers/volume21/19-763/19-763.pdf" TargetMode="External"/><Relationship Id="rId4" Type="http://schemas.openxmlformats.org/officeDocument/2006/relationships/hyperlink" Target="https://allenai.org/data/cord-19" TargetMode="External"/><Relationship Id="rId5" Type="http://schemas.openxmlformats.org/officeDocument/2006/relationships/hyperlink" Target="https://www.semanticscholar.org/paper/CORD-19%3A-The-Covid-19-Open-Research-Dataset-Wang-Lo/4a10dffca6dcce9c570cb75aa4d76522c34a2fd4" TargetMode="External"/><Relationship Id="rId6" Type="http://schemas.openxmlformats.org/officeDocument/2006/relationships/hyperlink" Target="https://towardsdatascience.com/text-classification-in-python-dd95d264c802" TargetMode="External"/><Relationship Id="rId7" Type="http://schemas.openxmlformats.org/officeDocument/2006/relationships/hyperlink" Target="https://www.altexsoft.com/blog/business/sentiment-analysis-types-tools-and-use-cas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allen-institute-for-ai/CORD-19-research-challen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8" y="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highlight>
                  <a:srgbClr val="FFFFFF"/>
                </a:highlight>
              </a:rPr>
              <a:t>Literature Classification and Its Text Summarization</a:t>
            </a:r>
            <a:endParaRPr/>
          </a:p>
        </p:txBody>
      </p:sp>
      <p:sp>
        <p:nvSpPr>
          <p:cNvPr id="55" name="Google Shape;55;p13"/>
          <p:cNvSpPr txBox="1"/>
          <p:nvPr>
            <p:ph idx="1" type="subTitle"/>
          </p:nvPr>
        </p:nvSpPr>
        <p:spPr>
          <a:xfrm>
            <a:off x="0" y="371412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lang="en-GB" sz="7775">
                <a:highlight>
                  <a:srgbClr val="FFFFFF"/>
                </a:highlight>
              </a:rPr>
              <a:t>Presented By:</a:t>
            </a:r>
            <a:endParaRPr sz="7775">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GB" sz="7775">
                <a:highlight>
                  <a:srgbClr val="FFFFFF"/>
                </a:highlight>
              </a:rPr>
              <a:t>Laxmi Yadav</a:t>
            </a:r>
            <a:endParaRPr sz="7775">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GB" sz="7775">
                <a:highlight>
                  <a:srgbClr val="FFFFFF"/>
                </a:highlight>
              </a:rPr>
              <a:t>Bryan Dilone</a:t>
            </a:r>
            <a:endParaRPr sz="7775">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GB" sz="7775">
                <a:highlight>
                  <a:srgbClr val="FFFFFF"/>
                </a:highlight>
              </a:rPr>
              <a:t>Harsha Vardhan Kuruva</a:t>
            </a:r>
            <a:endParaRPr sz="7775">
              <a:highlight>
                <a:srgbClr val="FFFFFF"/>
              </a:highlight>
            </a:endParaRPr>
          </a:p>
          <a:p>
            <a:pPr indent="0" lvl="0" marL="0" rtl="0" algn="ctr">
              <a:spcBef>
                <a:spcPts val="0"/>
              </a:spcBef>
              <a:spcAft>
                <a:spcPts val="0"/>
              </a:spcAft>
              <a:buNone/>
            </a:pPr>
            <a:r>
              <a:t/>
            </a:r>
            <a:endParaRPr sz="5200">
              <a:solidFill>
                <a:schemeClr val="dk1"/>
              </a:solidFill>
              <a:highlight>
                <a:srgbClr val="FFFFFF"/>
              </a:highlight>
            </a:endParaRPr>
          </a:p>
        </p:txBody>
      </p:sp>
      <p:pic>
        <p:nvPicPr>
          <p:cNvPr id="56" name="Google Shape;56;p13"/>
          <p:cNvPicPr preferRelativeResize="0"/>
          <p:nvPr/>
        </p:nvPicPr>
        <p:blipFill>
          <a:blip r:embed="rId3">
            <a:alphaModFix/>
          </a:blip>
          <a:stretch>
            <a:fillRect/>
          </a:stretch>
        </p:blipFill>
        <p:spPr>
          <a:xfrm>
            <a:off x="5827198" y="1842523"/>
            <a:ext cx="3143275" cy="354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00150" y="98000"/>
            <a:ext cx="8520600" cy="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20"/>
              <a:t>Initial EDA</a:t>
            </a:r>
            <a:endParaRPr b="1" sz="2020"/>
          </a:p>
          <a:p>
            <a:pPr indent="0" lvl="0" marL="0" rtl="0" algn="l">
              <a:spcBef>
                <a:spcPts val="0"/>
              </a:spcBef>
              <a:spcAft>
                <a:spcPts val="0"/>
              </a:spcAft>
              <a:buSzPts val="990"/>
              <a:buNone/>
            </a:pPr>
            <a:r>
              <a:t/>
            </a:r>
            <a:endParaRPr b="1" sz="2020"/>
          </a:p>
          <a:p>
            <a:pPr indent="0" lvl="0" marL="0" rtl="0" algn="l">
              <a:spcBef>
                <a:spcPts val="0"/>
              </a:spcBef>
              <a:spcAft>
                <a:spcPts val="0"/>
              </a:spcAft>
              <a:buSzPts val="990"/>
              <a:buNone/>
            </a:pPr>
            <a:r>
              <a:rPr lang="en-GB" sz="1520"/>
              <a:t>The plot shows in which year the most of the articles were published</a:t>
            </a:r>
            <a:endParaRPr sz="1520"/>
          </a:p>
        </p:txBody>
      </p:sp>
      <p:sp>
        <p:nvSpPr>
          <p:cNvPr id="138" name="Google Shape;13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39" name="Google Shape;139;p22"/>
          <p:cNvPicPr preferRelativeResize="0"/>
          <p:nvPr/>
        </p:nvPicPr>
        <p:blipFill>
          <a:blip r:embed="rId3">
            <a:alphaModFix/>
          </a:blip>
          <a:stretch>
            <a:fillRect/>
          </a:stretch>
        </p:blipFill>
        <p:spPr>
          <a:xfrm>
            <a:off x="311700" y="1017725"/>
            <a:ext cx="7697175" cy="3551150"/>
          </a:xfrm>
          <a:prstGeom prst="rect">
            <a:avLst/>
          </a:prstGeom>
          <a:noFill/>
          <a:ln>
            <a:noFill/>
          </a:ln>
        </p:spPr>
      </p:pic>
      <p:sp>
        <p:nvSpPr>
          <p:cNvPr id="140" name="Google Shape;140;p22"/>
          <p:cNvSpPr txBox="1"/>
          <p:nvPr/>
        </p:nvSpPr>
        <p:spPr>
          <a:xfrm>
            <a:off x="6270075" y="1193200"/>
            <a:ext cx="25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820"/>
              <a:t>This Graph shows from which organization most of the articles were published</a:t>
            </a:r>
            <a:endParaRPr sz="1820"/>
          </a:p>
        </p:txBody>
      </p:sp>
      <p:sp>
        <p:nvSpPr>
          <p:cNvPr id="146" name="Google Shape;14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3"/>
          <p:cNvPicPr preferRelativeResize="0"/>
          <p:nvPr/>
        </p:nvPicPr>
        <p:blipFill>
          <a:blip r:embed="rId3">
            <a:alphaModFix/>
          </a:blip>
          <a:stretch>
            <a:fillRect/>
          </a:stretch>
        </p:blipFill>
        <p:spPr>
          <a:xfrm>
            <a:off x="311700" y="1017725"/>
            <a:ext cx="8571775" cy="413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620"/>
              <a:t>The below one shows the articles which contains the highest and lowest number of words </a:t>
            </a:r>
            <a:endParaRPr sz="1620"/>
          </a:p>
        </p:txBody>
      </p:sp>
      <p:sp>
        <p:nvSpPr>
          <p:cNvPr id="153" name="Google Shape;15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4"/>
          <p:cNvPicPr preferRelativeResize="0"/>
          <p:nvPr/>
        </p:nvPicPr>
        <p:blipFill>
          <a:blip r:embed="rId3">
            <a:alphaModFix/>
          </a:blip>
          <a:stretch>
            <a:fillRect/>
          </a:stretch>
        </p:blipFill>
        <p:spPr>
          <a:xfrm>
            <a:off x="311700" y="1199925"/>
            <a:ext cx="4209174" cy="3368950"/>
          </a:xfrm>
          <a:prstGeom prst="rect">
            <a:avLst/>
          </a:prstGeom>
          <a:noFill/>
          <a:ln>
            <a:noFill/>
          </a:ln>
        </p:spPr>
      </p:pic>
      <p:pic>
        <p:nvPicPr>
          <p:cNvPr id="155" name="Google Shape;155;p24"/>
          <p:cNvPicPr preferRelativeResize="0"/>
          <p:nvPr/>
        </p:nvPicPr>
        <p:blipFill>
          <a:blip r:embed="rId4">
            <a:alphaModFix/>
          </a:blip>
          <a:stretch>
            <a:fillRect/>
          </a:stretch>
        </p:blipFill>
        <p:spPr>
          <a:xfrm>
            <a:off x="4572000" y="1152475"/>
            <a:ext cx="4260301"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References</a:t>
            </a:r>
            <a:endParaRPr b="1"/>
          </a:p>
        </p:txBody>
      </p:sp>
      <p:sp>
        <p:nvSpPr>
          <p:cNvPr id="161" name="Google Shape;16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u="sng">
                <a:solidFill>
                  <a:schemeClr val="hlink"/>
                </a:solidFill>
                <a:hlinkClick r:id="rId3"/>
              </a:rPr>
              <a:t>https://www.jmlr.org/papers/volume21/19-763/19-763.pdf</a:t>
            </a:r>
            <a:endParaRPr/>
          </a:p>
          <a:p>
            <a:pPr indent="-342900" lvl="0" marL="457200" rtl="0" algn="l">
              <a:spcBef>
                <a:spcPts val="0"/>
              </a:spcBef>
              <a:spcAft>
                <a:spcPts val="0"/>
              </a:spcAft>
              <a:buSzPts val="1800"/>
              <a:buAutoNum type="arabicPeriod"/>
            </a:pPr>
            <a:r>
              <a:rPr lang="en-GB" u="sng">
                <a:solidFill>
                  <a:schemeClr val="hlink"/>
                </a:solidFill>
                <a:hlinkClick r:id="rId4"/>
              </a:rPr>
              <a:t>https://allenai.org/data/cord-19</a:t>
            </a:r>
            <a:endParaRPr/>
          </a:p>
          <a:p>
            <a:pPr indent="-342900" lvl="0" marL="457200" rtl="0" algn="l">
              <a:spcBef>
                <a:spcPts val="0"/>
              </a:spcBef>
              <a:spcAft>
                <a:spcPts val="0"/>
              </a:spcAft>
              <a:buSzPts val="1800"/>
              <a:buAutoNum type="arabicPeriod"/>
            </a:pPr>
            <a:r>
              <a:rPr lang="en-GB" u="sng">
                <a:solidFill>
                  <a:schemeClr val="hlink"/>
                </a:solidFill>
                <a:hlinkClick r:id="rId5"/>
              </a:rPr>
              <a:t>https://www.semanticscholar.org/paper/CORD-19%3A-The-Covid-19-Open-Research-Dataset-Wang-Lo/4a10dffca6dcce9c570cb75aa4d76522c34a2fd4</a:t>
            </a:r>
            <a:endParaRPr/>
          </a:p>
          <a:p>
            <a:pPr indent="-342900" lvl="0" marL="457200" rtl="0" algn="l">
              <a:spcBef>
                <a:spcPts val="0"/>
              </a:spcBef>
              <a:spcAft>
                <a:spcPts val="0"/>
              </a:spcAft>
              <a:buSzPts val="1800"/>
              <a:buAutoNum type="arabicPeriod"/>
            </a:pPr>
            <a:r>
              <a:rPr lang="en-GB" u="sng">
                <a:solidFill>
                  <a:schemeClr val="hlink"/>
                </a:solidFill>
                <a:hlinkClick r:id="rId6"/>
              </a:rPr>
              <a:t>https://towardsdatascience.com/text-classification-in-python-dd95d264c802</a:t>
            </a:r>
            <a:endParaRPr/>
          </a:p>
          <a:p>
            <a:pPr indent="-342900" lvl="0" marL="457200" rtl="0" algn="l">
              <a:spcBef>
                <a:spcPts val="0"/>
              </a:spcBef>
              <a:spcAft>
                <a:spcPts val="0"/>
              </a:spcAft>
              <a:buSzPts val="1800"/>
              <a:buAutoNum type="arabicPeriod"/>
            </a:pPr>
            <a:r>
              <a:rPr lang="en-GB" u="sng">
                <a:solidFill>
                  <a:schemeClr val="hlink"/>
                </a:solidFill>
                <a:hlinkClick r:id="rId7"/>
              </a:rPr>
              <a:t>https://www.altexsoft.com/blog/business/sentiment-analysis-types-tools-and-use-cases/</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t>Introduction</a:t>
            </a:r>
            <a:endParaRPr b="1" sz="2020"/>
          </a:p>
        </p:txBody>
      </p:sp>
      <p:sp>
        <p:nvSpPr>
          <p:cNvPr id="62" name="Google Shape;62;p14"/>
          <p:cNvSpPr/>
          <p:nvPr/>
        </p:nvSpPr>
        <p:spPr>
          <a:xfrm>
            <a:off x="359550" y="831375"/>
            <a:ext cx="8424900" cy="83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a:solidFill>
                  <a:srgbClr val="374151"/>
                </a:solidFill>
                <a:highlight>
                  <a:srgbClr val="F7F7F8"/>
                </a:highlight>
              </a:rPr>
              <a:t>Overall, this project can help us gain insights into the patterns and trends in COVID-19 research</a:t>
            </a:r>
            <a:endParaRPr sz="1100"/>
          </a:p>
        </p:txBody>
      </p:sp>
      <p:sp>
        <p:nvSpPr>
          <p:cNvPr id="63" name="Google Shape;63;p14"/>
          <p:cNvSpPr/>
          <p:nvPr/>
        </p:nvSpPr>
        <p:spPr>
          <a:xfrm>
            <a:off x="359550" y="2225700"/>
            <a:ext cx="8301000" cy="94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a:solidFill>
                  <a:srgbClr val="374151"/>
                </a:solidFill>
                <a:highlight>
                  <a:srgbClr val="F7F7F8"/>
                </a:highlight>
              </a:rPr>
              <a:t>It provide a valuable resource for healthcare professionals and researchers who need to stay up-to-date on the latest developments in the field.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0" y="74375"/>
            <a:ext cx="8571900" cy="695400"/>
          </a:xfrm>
          <a:prstGeom prst="rect">
            <a:avLst/>
          </a:prstGeom>
          <a:solidFill>
            <a:srgbClr val="9FC5E8"/>
          </a:solidFill>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820"/>
              <a:t>Why this project?</a:t>
            </a:r>
            <a:endParaRPr b="1" sz="1820"/>
          </a:p>
        </p:txBody>
      </p:sp>
      <p:sp>
        <p:nvSpPr>
          <p:cNvPr id="69" name="Google Shape;69;p15"/>
          <p:cNvSpPr txBox="1"/>
          <p:nvPr>
            <p:ph idx="1" type="body"/>
          </p:nvPr>
        </p:nvSpPr>
        <p:spPr>
          <a:xfrm>
            <a:off x="-61100" y="1115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sp>
        <p:nvSpPr>
          <p:cNvPr id="70" name="Google Shape;70;p15"/>
          <p:cNvSpPr/>
          <p:nvPr/>
        </p:nvSpPr>
        <p:spPr>
          <a:xfrm>
            <a:off x="199175" y="1745375"/>
            <a:ext cx="2317800" cy="233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b="1" lang="en-GB" sz="1300">
                <a:solidFill>
                  <a:srgbClr val="374151"/>
                </a:solidFill>
                <a:highlight>
                  <a:srgbClr val="F7F7F8"/>
                </a:highlight>
                <a:latin typeface="Roboto"/>
                <a:ea typeface="Roboto"/>
                <a:cs typeface="Roboto"/>
                <a:sym typeface="Roboto"/>
              </a:rPr>
              <a:t>Relevance</a:t>
            </a:r>
            <a:r>
              <a:rPr b="1" lang="en-GB" sz="1200">
                <a:solidFill>
                  <a:srgbClr val="374151"/>
                </a:solidFill>
                <a:highlight>
                  <a:srgbClr val="F7F7F8"/>
                </a:highlight>
                <a:latin typeface="Roboto"/>
                <a:ea typeface="Roboto"/>
                <a:cs typeface="Roboto"/>
                <a:sym typeface="Roboto"/>
              </a:rPr>
              <a:t> </a:t>
            </a:r>
            <a:endParaRPr b="1" sz="12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By working on this project, researchers and developers can contribute to advancing the state of the art in NLP and potentially create tools that can be useful in various fields such as journalism, academia, and publishing.</a:t>
            </a:r>
            <a:endParaRPr/>
          </a:p>
        </p:txBody>
      </p:sp>
      <p:sp>
        <p:nvSpPr>
          <p:cNvPr id="71" name="Google Shape;71;p15"/>
          <p:cNvSpPr/>
          <p:nvPr/>
        </p:nvSpPr>
        <p:spPr>
          <a:xfrm>
            <a:off x="3048900" y="1745375"/>
            <a:ext cx="2441700" cy="233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GB" sz="1300">
                <a:solidFill>
                  <a:srgbClr val="374151"/>
                </a:solidFill>
                <a:highlight>
                  <a:srgbClr val="F7F7F8"/>
                </a:highlight>
                <a:latin typeface="Roboto"/>
                <a:ea typeface="Roboto"/>
                <a:cs typeface="Roboto"/>
                <a:sym typeface="Roboto"/>
              </a:rPr>
              <a:t>Complexity</a:t>
            </a:r>
            <a:endParaRPr b="1" sz="13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 These tasks involve processing large amounts of unstructured text data and extracting meaningful information from it.</a:t>
            </a:r>
            <a:endParaRPr/>
          </a:p>
        </p:txBody>
      </p:sp>
      <p:sp>
        <p:nvSpPr>
          <p:cNvPr id="72" name="Google Shape;72;p15"/>
          <p:cNvSpPr/>
          <p:nvPr/>
        </p:nvSpPr>
        <p:spPr>
          <a:xfrm>
            <a:off x="6022525" y="1745375"/>
            <a:ext cx="2441700" cy="233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GB" sz="1300">
                <a:solidFill>
                  <a:srgbClr val="374151"/>
                </a:solidFill>
                <a:highlight>
                  <a:srgbClr val="F7F7F8"/>
                </a:highlight>
                <a:latin typeface="Roboto"/>
                <a:ea typeface="Roboto"/>
                <a:cs typeface="Roboto"/>
                <a:sym typeface="Roboto"/>
              </a:rPr>
              <a:t>Impact</a:t>
            </a:r>
            <a:endParaRPr b="1" sz="13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b="1" lang="en-GB" sz="1200">
                <a:solidFill>
                  <a:srgbClr val="374151"/>
                </a:solidFill>
                <a:highlight>
                  <a:srgbClr val="F7F7F8"/>
                </a:highlight>
                <a:latin typeface="Roboto"/>
                <a:ea typeface="Roboto"/>
                <a:cs typeface="Roboto"/>
                <a:sym typeface="Roboto"/>
              </a:rPr>
              <a:t> </a:t>
            </a:r>
            <a:r>
              <a:rPr lang="en-GB" sz="1200">
                <a:solidFill>
                  <a:srgbClr val="374151"/>
                </a:solidFill>
                <a:highlight>
                  <a:srgbClr val="F7F7F8"/>
                </a:highlight>
                <a:latin typeface="Roboto"/>
                <a:ea typeface="Roboto"/>
                <a:cs typeface="Roboto"/>
                <a:sym typeface="Roboto"/>
              </a:rPr>
              <a:t>The ability to accurately classify and summarize literature can have a significant impact on various fields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t>Hypothesis</a:t>
            </a:r>
            <a:endParaRPr b="1" sz="2020"/>
          </a:p>
        </p:txBody>
      </p:sp>
      <p:sp>
        <p:nvSpPr>
          <p:cNvPr id="78" name="Google Shape;78;p16"/>
          <p:cNvSpPr/>
          <p:nvPr/>
        </p:nvSpPr>
        <p:spPr>
          <a:xfrm>
            <a:off x="421400" y="917150"/>
            <a:ext cx="7002600" cy="165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9725" lvl="0" marL="457200" rtl="0" algn="l">
              <a:lnSpc>
                <a:spcPct val="175000"/>
              </a:lnSpc>
              <a:spcBef>
                <a:spcPts val="0"/>
              </a:spcBef>
              <a:spcAft>
                <a:spcPts val="0"/>
              </a:spcAft>
              <a:buClr>
                <a:schemeClr val="dk1"/>
              </a:buClr>
              <a:buSzPts val="1750"/>
              <a:buFont typeface="Roboto"/>
              <a:buAutoNum type="arabicPeriod"/>
            </a:pPr>
            <a:r>
              <a:rPr lang="en-GB" sz="1750">
                <a:solidFill>
                  <a:schemeClr val="dk1"/>
                </a:solidFill>
                <a:latin typeface="Roboto"/>
                <a:ea typeface="Roboto"/>
                <a:cs typeface="Roboto"/>
                <a:sym typeface="Roboto"/>
              </a:rPr>
              <a:t>Is it possible to obtain a summary of the article while ensuring that no important information is left out?</a:t>
            </a:r>
            <a:endParaRPr sz="1750">
              <a:solidFill>
                <a:schemeClr val="dk1"/>
              </a:solidFill>
              <a:latin typeface="Roboto"/>
              <a:ea typeface="Roboto"/>
              <a:cs typeface="Roboto"/>
              <a:sym typeface="Roboto"/>
            </a:endParaRPr>
          </a:p>
        </p:txBody>
      </p:sp>
      <p:sp>
        <p:nvSpPr>
          <p:cNvPr id="79" name="Google Shape;79;p16"/>
          <p:cNvSpPr/>
          <p:nvPr/>
        </p:nvSpPr>
        <p:spPr>
          <a:xfrm>
            <a:off x="421400" y="2829500"/>
            <a:ext cx="7176000" cy="143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9725" lvl="0" marL="457200" rtl="0" algn="l">
              <a:lnSpc>
                <a:spcPct val="175000"/>
              </a:lnSpc>
              <a:spcBef>
                <a:spcPts val="0"/>
              </a:spcBef>
              <a:spcAft>
                <a:spcPts val="0"/>
              </a:spcAft>
              <a:buClr>
                <a:schemeClr val="dk1"/>
              </a:buClr>
              <a:buSzPts val="1750"/>
              <a:buFont typeface="Roboto"/>
              <a:buAutoNum type="arabicPeriod"/>
            </a:pPr>
            <a:r>
              <a:rPr lang="en-GB" sz="1750">
                <a:solidFill>
                  <a:schemeClr val="dk1"/>
                </a:solidFill>
                <a:latin typeface="Roboto"/>
                <a:ea typeface="Roboto"/>
                <a:cs typeface="Roboto"/>
                <a:sym typeface="Roboto"/>
              </a:rPr>
              <a:t>Can </a:t>
            </a:r>
            <a:r>
              <a:rPr lang="en-GB" sz="1750">
                <a:solidFill>
                  <a:schemeClr val="dk1"/>
                </a:solidFill>
                <a:latin typeface="Roboto"/>
                <a:ea typeface="Roboto"/>
                <a:cs typeface="Roboto"/>
                <a:sym typeface="Roboto"/>
              </a:rPr>
              <a:t>grouping research articles that are similar through  clustering make it easier to find related publications?</a:t>
            </a:r>
            <a:endParaRPr sz="1750">
              <a:latin typeface="Roboto"/>
              <a:ea typeface="Roboto"/>
              <a:cs typeface="Roboto"/>
              <a:sym typeface="Roboto"/>
            </a:endParaRPr>
          </a:p>
          <a:p>
            <a:pPr indent="0" lvl="0" marL="0" rtl="0" algn="l">
              <a:spcBef>
                <a:spcPts val="0"/>
              </a:spcBef>
              <a:spcAft>
                <a:spcPts val="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t>About the Data</a:t>
            </a:r>
            <a:endParaRPr b="1" sz="2020"/>
          </a:p>
        </p:txBody>
      </p:sp>
      <p:sp>
        <p:nvSpPr>
          <p:cNvPr id="85" name="Google Shape;85;p17"/>
          <p:cNvSpPr txBox="1"/>
          <p:nvPr>
            <p:ph idx="1" type="body"/>
          </p:nvPr>
        </p:nvSpPr>
        <p:spPr>
          <a:xfrm>
            <a:off x="0" y="483200"/>
            <a:ext cx="4895700" cy="4660200"/>
          </a:xfrm>
          <a:prstGeom prst="rect">
            <a:avLst/>
          </a:prstGeom>
        </p:spPr>
        <p:txBody>
          <a:bodyPr anchorCtr="0" anchor="t" bIns="91425" lIns="91425" spcFirstLastPara="1" rIns="91425" wrap="square" tIns="91425">
            <a:noAutofit/>
          </a:bodyPr>
          <a:lstStyle/>
          <a:p>
            <a:pPr indent="0" lvl="0" marL="0" rtl="0" algn="l">
              <a:lnSpc>
                <a:spcPct val="122000"/>
              </a:lnSpc>
              <a:spcBef>
                <a:spcPts val="0"/>
              </a:spcBef>
              <a:spcAft>
                <a:spcPts val="0"/>
              </a:spcAft>
              <a:buClr>
                <a:schemeClr val="dk1"/>
              </a:buClr>
              <a:buSzPts val="1100"/>
              <a:buFont typeface="Arial"/>
              <a:buNone/>
            </a:pPr>
            <a:r>
              <a:rPr lang="en-GB" sz="1400">
                <a:solidFill>
                  <a:srgbClr val="3C4043"/>
                </a:solidFill>
              </a:rPr>
              <a:t>●</a:t>
            </a:r>
            <a:r>
              <a:rPr lang="en-GB" sz="1400" u="sng">
                <a:solidFill>
                  <a:schemeClr val="hlink"/>
                </a:solidFill>
                <a:highlight>
                  <a:srgbClr val="FFFFFF"/>
                </a:highlight>
                <a:hlinkClick r:id="rId3"/>
              </a:rPr>
              <a:t>https://www.kaggle.com/datasets/allen-institute-for-ai/CORD-19-research-challenge</a:t>
            </a:r>
            <a:endParaRPr sz="1400" u="sng">
              <a:solidFill>
                <a:schemeClr val="hlink"/>
              </a:solidFill>
              <a:highlight>
                <a:srgbClr val="FFFFFF"/>
              </a:highlight>
            </a:endParaRPr>
          </a:p>
          <a:p>
            <a:pPr indent="0" lvl="0" marL="457200" rtl="0" algn="l">
              <a:lnSpc>
                <a:spcPct val="122000"/>
              </a:lnSpc>
              <a:spcBef>
                <a:spcPts val="1200"/>
              </a:spcBef>
              <a:spcAft>
                <a:spcPts val="0"/>
              </a:spcAft>
              <a:buClr>
                <a:schemeClr val="dk1"/>
              </a:buClr>
              <a:buSzPts val="1100"/>
              <a:buFont typeface="Arial"/>
              <a:buNone/>
            </a:pPr>
            <a:r>
              <a:rPr lang="en-GB" sz="1400">
                <a:solidFill>
                  <a:srgbClr val="202124"/>
                </a:solidFill>
                <a:highlight>
                  <a:srgbClr val="FFFFFF"/>
                </a:highlight>
              </a:rPr>
              <a:t>COVID-19 Open Research Dataset Challenge (CORD-19)</a:t>
            </a:r>
            <a:endParaRPr sz="1400">
              <a:solidFill>
                <a:srgbClr val="202124"/>
              </a:solidFill>
              <a:highlight>
                <a:srgbClr val="FFFFFF"/>
              </a:highlight>
            </a:endParaRPr>
          </a:p>
          <a:p>
            <a:pPr indent="0" lvl="0" marL="457200" rtl="0" algn="l">
              <a:lnSpc>
                <a:spcPct val="122000"/>
              </a:lnSpc>
              <a:spcBef>
                <a:spcPts val="1200"/>
              </a:spcBef>
              <a:spcAft>
                <a:spcPts val="0"/>
              </a:spcAft>
              <a:buClr>
                <a:schemeClr val="dk1"/>
              </a:buClr>
              <a:buSzPts val="1100"/>
              <a:buFont typeface="Arial"/>
              <a:buNone/>
            </a:pPr>
            <a:r>
              <a:rPr lang="en-GB" sz="1400">
                <a:solidFill>
                  <a:srgbClr val="202124"/>
                </a:solidFill>
                <a:highlight>
                  <a:srgbClr val="FFFFFF"/>
                </a:highlight>
              </a:rPr>
              <a:t>(nearly 1,000,000 scholarly works about COVID-19, SARS-CoV-2, and associated coronaviruses, including over 400,000 in full text)</a:t>
            </a:r>
            <a:endParaRPr sz="1400">
              <a:solidFill>
                <a:srgbClr val="202124"/>
              </a:solidFill>
              <a:highlight>
                <a:srgbClr val="FFFFFF"/>
              </a:highlight>
            </a:endParaRPr>
          </a:p>
          <a:p>
            <a:pPr indent="0" lvl="0" marL="457200" rtl="0" algn="l">
              <a:lnSpc>
                <a:spcPct val="122000"/>
              </a:lnSpc>
              <a:spcBef>
                <a:spcPts val="1200"/>
              </a:spcBef>
              <a:spcAft>
                <a:spcPts val="0"/>
              </a:spcAft>
              <a:buClr>
                <a:schemeClr val="dk1"/>
              </a:buClr>
              <a:buSzPts val="1100"/>
              <a:buFont typeface="Arial"/>
              <a:buNone/>
            </a:pPr>
            <a:r>
              <a:rPr lang="en-GB" sz="1400">
                <a:solidFill>
                  <a:srgbClr val="202124"/>
                </a:solidFill>
                <a:highlight>
                  <a:srgbClr val="FFFFFF"/>
                </a:highlight>
              </a:rPr>
              <a:t>Size= 20GB</a:t>
            </a:r>
            <a:endParaRPr sz="1400">
              <a:solidFill>
                <a:srgbClr val="202124"/>
              </a:solidFill>
              <a:highlight>
                <a:srgbClr val="FFFFFF"/>
              </a:highlight>
            </a:endParaRPr>
          </a:p>
          <a:p>
            <a:pPr indent="457200" lvl="0" marL="0" rtl="0" algn="l">
              <a:lnSpc>
                <a:spcPct val="122000"/>
              </a:lnSpc>
              <a:spcBef>
                <a:spcPts val="1200"/>
              </a:spcBef>
              <a:spcAft>
                <a:spcPts val="0"/>
              </a:spcAft>
              <a:buClr>
                <a:schemeClr val="dk1"/>
              </a:buClr>
              <a:buSzPts val="1100"/>
              <a:buFont typeface="Arial"/>
              <a:buNone/>
            </a:pPr>
            <a:r>
              <a:t/>
            </a:r>
            <a:endParaRPr sz="1400">
              <a:solidFill>
                <a:srgbClr val="202124"/>
              </a:solidFill>
              <a:highlight>
                <a:srgbClr val="FFFFFF"/>
              </a:highlight>
            </a:endParaRPr>
          </a:p>
          <a:p>
            <a:pPr indent="0" lvl="0" marL="0" rtl="0" algn="l">
              <a:spcBef>
                <a:spcPts val="0"/>
              </a:spcBef>
              <a:spcAft>
                <a:spcPts val="1200"/>
              </a:spcAft>
              <a:buNone/>
            </a:pPr>
            <a:r>
              <a:t/>
            </a:r>
            <a:endParaRPr sz="1700"/>
          </a:p>
        </p:txBody>
      </p:sp>
      <p:sp>
        <p:nvSpPr>
          <p:cNvPr id="86" name="Google Shape;86;p17"/>
          <p:cNvSpPr/>
          <p:nvPr/>
        </p:nvSpPr>
        <p:spPr>
          <a:xfrm>
            <a:off x="4474225" y="2245875"/>
            <a:ext cx="3723900" cy="27117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The files in each version are:</a:t>
            </a:r>
            <a:endParaRPr/>
          </a:p>
          <a:p>
            <a:pPr indent="-317500" lvl="0" marL="457200" rtl="0" algn="l">
              <a:spcBef>
                <a:spcPts val="0"/>
              </a:spcBef>
              <a:spcAft>
                <a:spcPts val="0"/>
              </a:spcAft>
              <a:buSzPts val="1400"/>
              <a:buChar char="●"/>
            </a:pPr>
            <a:r>
              <a:rPr lang="en-GB"/>
              <a:t>Change log</a:t>
            </a:r>
            <a:endParaRPr/>
          </a:p>
          <a:p>
            <a:pPr indent="-317500" lvl="0" marL="457200" rtl="0" algn="l">
              <a:spcBef>
                <a:spcPts val="0"/>
              </a:spcBef>
              <a:spcAft>
                <a:spcPts val="0"/>
              </a:spcAft>
              <a:buSzPts val="1400"/>
              <a:buChar char="●"/>
            </a:pPr>
            <a:r>
              <a:rPr lang="en-GB"/>
              <a:t>C</a:t>
            </a:r>
            <a:r>
              <a:rPr lang="en-GB"/>
              <a:t>ord_19_embeddings.tar.gz</a:t>
            </a:r>
            <a:endParaRPr/>
          </a:p>
          <a:p>
            <a:pPr indent="-317500" lvl="0" marL="457200" rtl="0" algn="l">
              <a:spcBef>
                <a:spcPts val="0"/>
              </a:spcBef>
              <a:spcAft>
                <a:spcPts val="0"/>
              </a:spcAft>
              <a:buSzPts val="1400"/>
              <a:buChar char="●"/>
            </a:pPr>
            <a:r>
              <a:rPr lang="en-GB"/>
              <a:t>Document_parses.tar.gz: </a:t>
            </a:r>
            <a:endParaRPr/>
          </a:p>
          <a:p>
            <a:pPr indent="-317500" lvl="0" marL="457200" rtl="0" algn="l">
              <a:spcBef>
                <a:spcPts val="0"/>
              </a:spcBef>
              <a:spcAft>
                <a:spcPts val="0"/>
              </a:spcAft>
              <a:buSzPts val="1400"/>
              <a:buChar char="●"/>
            </a:pPr>
            <a:r>
              <a:rPr lang="en-GB"/>
              <a:t>Metadata.csv</a:t>
            </a:r>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90" name="Shape 90"/>
        <p:cNvGrpSpPr/>
        <p:nvPr/>
      </p:nvGrpSpPr>
      <p:grpSpPr>
        <a:xfrm>
          <a:off x="0" y="0"/>
          <a:ext cx="0" cy="0"/>
          <a:chOff x="0" y="0"/>
          <a:chExt cx="0" cy="0"/>
        </a:xfrm>
      </p:grpSpPr>
      <p:sp>
        <p:nvSpPr>
          <p:cNvPr id="91" name="Google Shape;91;p18"/>
          <p:cNvSpPr txBox="1"/>
          <p:nvPr/>
        </p:nvSpPr>
        <p:spPr>
          <a:xfrm>
            <a:off x="123950" y="123950"/>
            <a:ext cx="722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Data Ingestion</a:t>
            </a:r>
            <a:endParaRPr b="1" sz="2000"/>
          </a:p>
        </p:txBody>
      </p:sp>
      <p:sp>
        <p:nvSpPr>
          <p:cNvPr id="92" name="Google Shape;92;p18"/>
          <p:cNvSpPr/>
          <p:nvPr/>
        </p:nvSpPr>
        <p:spPr>
          <a:xfrm>
            <a:off x="359425" y="954325"/>
            <a:ext cx="65937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Metadata.csv file contains values corresponding to full text JSON files</a:t>
            </a:r>
            <a:endParaRPr/>
          </a:p>
        </p:txBody>
      </p:sp>
      <p:sp>
        <p:nvSpPr>
          <p:cNvPr id="93" name="Google Shape;93;p18"/>
          <p:cNvSpPr/>
          <p:nvPr/>
        </p:nvSpPr>
        <p:spPr>
          <a:xfrm>
            <a:off x="359425" y="2048675"/>
            <a:ext cx="65937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This JSON files contain, full text of article, title, author, abstract, etc.</a:t>
            </a:r>
            <a:endParaRPr/>
          </a:p>
        </p:txBody>
      </p:sp>
      <p:sp>
        <p:nvSpPr>
          <p:cNvPr id="94" name="Google Shape;94;p18"/>
          <p:cNvSpPr/>
          <p:nvPr/>
        </p:nvSpPr>
        <p:spPr>
          <a:xfrm>
            <a:off x="359425" y="4149700"/>
            <a:ext cx="65937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Articles will be the unit of analysis here.</a:t>
            </a:r>
            <a:endParaRPr/>
          </a:p>
        </p:txBody>
      </p:sp>
      <p:sp>
        <p:nvSpPr>
          <p:cNvPr id="95" name="Google Shape;95;p18"/>
          <p:cNvSpPr/>
          <p:nvPr/>
        </p:nvSpPr>
        <p:spPr>
          <a:xfrm>
            <a:off x="359425" y="3033475"/>
            <a:ext cx="65193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I created a subset file with this articles in ArticlesText1000.csv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72525"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t>Data Features</a:t>
            </a:r>
            <a:endParaRPr b="1" sz="2020"/>
          </a:p>
        </p:txBody>
      </p:sp>
      <p:pic>
        <p:nvPicPr>
          <p:cNvPr id="101" name="Google Shape;101;p19"/>
          <p:cNvPicPr preferRelativeResize="0"/>
          <p:nvPr/>
        </p:nvPicPr>
        <p:blipFill>
          <a:blip r:embed="rId3">
            <a:alphaModFix/>
          </a:blip>
          <a:stretch>
            <a:fillRect/>
          </a:stretch>
        </p:blipFill>
        <p:spPr>
          <a:xfrm>
            <a:off x="416900" y="1152475"/>
            <a:ext cx="2135025" cy="1854641"/>
          </a:xfrm>
          <a:prstGeom prst="rect">
            <a:avLst/>
          </a:prstGeom>
          <a:noFill/>
          <a:ln cap="flat" cmpd="sng" w="9525">
            <a:solidFill>
              <a:schemeClr val="dk2"/>
            </a:solidFill>
            <a:prstDash val="solid"/>
            <a:round/>
            <a:headEnd len="sm" w="sm" type="none"/>
            <a:tailEnd len="sm" w="sm" type="none"/>
          </a:ln>
        </p:spPr>
      </p:pic>
      <p:pic>
        <p:nvPicPr>
          <p:cNvPr id="102" name="Google Shape;102;p19"/>
          <p:cNvPicPr preferRelativeResize="0"/>
          <p:nvPr/>
        </p:nvPicPr>
        <p:blipFill>
          <a:blip r:embed="rId4">
            <a:alphaModFix/>
          </a:blip>
          <a:stretch>
            <a:fillRect/>
          </a:stretch>
        </p:blipFill>
        <p:spPr>
          <a:xfrm>
            <a:off x="5524475" y="1248695"/>
            <a:ext cx="2135026" cy="1695675"/>
          </a:xfrm>
          <a:prstGeom prst="rect">
            <a:avLst/>
          </a:prstGeom>
          <a:noFill/>
          <a:ln cap="flat" cmpd="sng" w="9525">
            <a:solidFill>
              <a:schemeClr val="dk2"/>
            </a:solidFill>
            <a:prstDash val="solid"/>
            <a:round/>
            <a:headEnd len="sm" w="sm" type="none"/>
            <a:tailEnd len="sm" w="sm" type="none"/>
          </a:ln>
        </p:spPr>
      </p:pic>
      <p:sp>
        <p:nvSpPr>
          <p:cNvPr id="103" name="Google Shape;103;p19"/>
          <p:cNvSpPr txBox="1"/>
          <p:nvPr/>
        </p:nvSpPr>
        <p:spPr>
          <a:xfrm>
            <a:off x="594900" y="3098500"/>
            <a:ext cx="36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4" name="Google Shape;104;p19"/>
          <p:cNvSpPr txBox="1"/>
          <p:nvPr/>
        </p:nvSpPr>
        <p:spPr>
          <a:xfrm>
            <a:off x="5465750" y="3036525"/>
            <a:ext cx="32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5" name="Google Shape;105;p19"/>
          <p:cNvSpPr/>
          <p:nvPr/>
        </p:nvSpPr>
        <p:spPr>
          <a:xfrm>
            <a:off x="311700" y="3166750"/>
            <a:ext cx="3555300" cy="66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Original dataset consists of nearly 1,000,000 work articles and its size is 20 GB</a:t>
            </a:r>
            <a:endParaRPr>
              <a:solidFill>
                <a:schemeClr val="dk1"/>
              </a:solidFill>
            </a:endParaRPr>
          </a:p>
        </p:txBody>
      </p:sp>
      <p:sp>
        <p:nvSpPr>
          <p:cNvPr id="106" name="Google Shape;106;p19"/>
          <p:cNvSpPr/>
          <p:nvPr/>
        </p:nvSpPr>
        <p:spPr>
          <a:xfrm>
            <a:off x="4907750" y="3166750"/>
            <a:ext cx="3780300" cy="73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subset dataset consists of 1000 articles and its size is around 30 MB</a:t>
            </a:r>
            <a:endParaRPr>
              <a:solidFill>
                <a:schemeClr val="dk1"/>
              </a:solidFill>
            </a:endParaRPr>
          </a:p>
        </p:txBody>
      </p:sp>
      <p:pic>
        <p:nvPicPr>
          <p:cNvPr id="107" name="Google Shape;107;p19"/>
          <p:cNvPicPr preferRelativeResize="0"/>
          <p:nvPr/>
        </p:nvPicPr>
        <p:blipFill>
          <a:blip r:embed="rId5">
            <a:alphaModFix/>
          </a:blip>
          <a:stretch>
            <a:fillRect/>
          </a:stretch>
        </p:blipFill>
        <p:spPr>
          <a:xfrm flipH="1">
            <a:off x="3495101" y="2148575"/>
            <a:ext cx="1634201"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11" name="Shape 111"/>
        <p:cNvGrpSpPr/>
        <p:nvPr/>
      </p:nvGrpSpPr>
      <p:grpSpPr>
        <a:xfrm>
          <a:off x="0" y="0"/>
          <a:ext cx="0" cy="0"/>
          <a:chOff x="0" y="0"/>
          <a:chExt cx="0" cy="0"/>
        </a:xfrm>
      </p:grpSpPr>
      <p:sp>
        <p:nvSpPr>
          <p:cNvPr id="112" name="Google Shape;112;p20"/>
          <p:cNvSpPr txBox="1"/>
          <p:nvPr/>
        </p:nvSpPr>
        <p:spPr>
          <a:xfrm>
            <a:off x="123950" y="123950"/>
            <a:ext cx="722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Initial Data Cleaning and Preprocessing</a:t>
            </a:r>
            <a:endParaRPr b="1" sz="2000"/>
          </a:p>
        </p:txBody>
      </p:sp>
      <p:sp>
        <p:nvSpPr>
          <p:cNvPr id="113" name="Google Shape;113;p20"/>
          <p:cNvSpPr/>
          <p:nvPr/>
        </p:nvSpPr>
        <p:spPr>
          <a:xfrm>
            <a:off x="440000" y="3609050"/>
            <a:ext cx="6593700" cy="5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Next step was to identify the number of words presented within each document.</a:t>
            </a:r>
            <a:endParaRPr/>
          </a:p>
        </p:txBody>
      </p:sp>
      <p:sp>
        <p:nvSpPr>
          <p:cNvPr id="114" name="Google Shape;114;p20"/>
          <p:cNvSpPr/>
          <p:nvPr/>
        </p:nvSpPr>
        <p:spPr>
          <a:xfrm>
            <a:off x="385100" y="775825"/>
            <a:ext cx="6703500" cy="49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Initiated the data </a:t>
            </a:r>
            <a:r>
              <a:rPr lang="en-GB"/>
              <a:t>cleaning</a:t>
            </a:r>
            <a:r>
              <a:rPr lang="en-GB"/>
              <a:t> process by removing stop words (“a,the,is,are”), punctuation, and making the text lowercase.</a:t>
            </a:r>
            <a:endParaRPr/>
          </a:p>
        </p:txBody>
      </p:sp>
      <p:pic>
        <p:nvPicPr>
          <p:cNvPr id="115" name="Google Shape;115;p20"/>
          <p:cNvPicPr preferRelativeResize="0"/>
          <p:nvPr/>
        </p:nvPicPr>
        <p:blipFill>
          <a:blip r:embed="rId3">
            <a:alphaModFix/>
          </a:blip>
          <a:stretch>
            <a:fillRect/>
          </a:stretch>
        </p:blipFill>
        <p:spPr>
          <a:xfrm>
            <a:off x="1320187" y="1725025"/>
            <a:ext cx="1220825" cy="1756750"/>
          </a:xfrm>
          <a:prstGeom prst="rect">
            <a:avLst/>
          </a:prstGeom>
          <a:noFill/>
          <a:ln cap="flat" cmpd="sng" w="9525">
            <a:solidFill>
              <a:schemeClr val="dk2"/>
            </a:solidFill>
            <a:prstDash val="solid"/>
            <a:round/>
            <a:headEnd len="sm" w="sm" type="none"/>
            <a:tailEnd len="sm" w="sm" type="none"/>
          </a:ln>
        </p:spPr>
      </p:pic>
      <p:pic>
        <p:nvPicPr>
          <p:cNvPr id="116" name="Google Shape;116;p20"/>
          <p:cNvPicPr preferRelativeResize="0"/>
          <p:nvPr/>
        </p:nvPicPr>
        <p:blipFill>
          <a:blip r:embed="rId4">
            <a:alphaModFix/>
          </a:blip>
          <a:stretch>
            <a:fillRect/>
          </a:stretch>
        </p:blipFill>
        <p:spPr>
          <a:xfrm>
            <a:off x="3043550" y="1725025"/>
            <a:ext cx="4019550" cy="714375"/>
          </a:xfrm>
          <a:prstGeom prst="rect">
            <a:avLst/>
          </a:prstGeom>
          <a:noFill/>
          <a:ln cap="flat" cmpd="sng" w="9525">
            <a:solidFill>
              <a:schemeClr val="dk2"/>
            </a:solidFill>
            <a:prstDash val="solid"/>
            <a:round/>
            <a:headEnd len="sm" w="sm" type="none"/>
            <a:tailEnd len="sm" w="sm" type="none"/>
          </a:ln>
        </p:spPr>
      </p:pic>
      <p:sp>
        <p:nvSpPr>
          <p:cNvPr id="117" name="Google Shape;117;p20"/>
          <p:cNvSpPr txBox="1"/>
          <p:nvPr/>
        </p:nvSpPr>
        <p:spPr>
          <a:xfrm>
            <a:off x="1365088" y="1355713"/>
            <a:ext cx="113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Before</a:t>
            </a:r>
            <a:endParaRPr b="1" sz="1200"/>
          </a:p>
        </p:txBody>
      </p:sp>
      <p:sp>
        <p:nvSpPr>
          <p:cNvPr id="118" name="Google Shape;118;p20"/>
          <p:cNvSpPr txBox="1"/>
          <p:nvPr/>
        </p:nvSpPr>
        <p:spPr>
          <a:xfrm>
            <a:off x="4697675" y="1355713"/>
            <a:ext cx="711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After</a:t>
            </a:r>
            <a:endParaRPr b="1" sz="1200"/>
          </a:p>
        </p:txBody>
      </p:sp>
      <p:pic>
        <p:nvPicPr>
          <p:cNvPr id="119" name="Google Shape;119;p20"/>
          <p:cNvPicPr preferRelativeResize="0"/>
          <p:nvPr/>
        </p:nvPicPr>
        <p:blipFill>
          <a:blip r:embed="rId5">
            <a:alphaModFix/>
          </a:blip>
          <a:stretch>
            <a:fillRect/>
          </a:stretch>
        </p:blipFill>
        <p:spPr>
          <a:xfrm>
            <a:off x="7162450" y="3102825"/>
            <a:ext cx="1805500" cy="1819496"/>
          </a:xfrm>
          <a:prstGeom prst="rect">
            <a:avLst/>
          </a:prstGeom>
          <a:noFill/>
          <a:ln cap="flat" cmpd="sng" w="9525">
            <a:solidFill>
              <a:schemeClr val="dk2"/>
            </a:solidFill>
            <a:prstDash val="solid"/>
            <a:round/>
            <a:headEnd len="sm" w="sm" type="none"/>
            <a:tailEnd len="sm" w="sm" type="none"/>
          </a:ln>
        </p:spPr>
      </p:pic>
      <p:sp>
        <p:nvSpPr>
          <p:cNvPr id="120" name="Google Shape;120;p20"/>
          <p:cNvSpPr txBox="1"/>
          <p:nvPr/>
        </p:nvSpPr>
        <p:spPr>
          <a:xfrm>
            <a:off x="7499688" y="2679688"/>
            <a:ext cx="113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Results</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24" name="Shape 124"/>
        <p:cNvGrpSpPr/>
        <p:nvPr/>
      </p:nvGrpSpPr>
      <p:grpSpPr>
        <a:xfrm>
          <a:off x="0" y="0"/>
          <a:ext cx="0" cy="0"/>
          <a:chOff x="0" y="0"/>
          <a:chExt cx="0" cy="0"/>
        </a:xfrm>
      </p:grpSpPr>
      <p:sp>
        <p:nvSpPr>
          <p:cNvPr id="125" name="Google Shape;125;p21"/>
          <p:cNvSpPr txBox="1"/>
          <p:nvPr/>
        </p:nvSpPr>
        <p:spPr>
          <a:xfrm>
            <a:off x="123950" y="123950"/>
            <a:ext cx="722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Initial Data Cleaning and Preprocessing cont.</a:t>
            </a:r>
            <a:endParaRPr b="1" sz="2000"/>
          </a:p>
        </p:txBody>
      </p:sp>
      <p:sp>
        <p:nvSpPr>
          <p:cNvPr id="126" name="Google Shape;126;p21"/>
          <p:cNvSpPr/>
          <p:nvPr/>
        </p:nvSpPr>
        <p:spPr>
          <a:xfrm>
            <a:off x="440000" y="662450"/>
            <a:ext cx="6681300" cy="9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GB" sz="1300"/>
              <a:t>Onto the Data Preprocessing step, we’ve implemented the technique Sentiment Analysis (opinion mining). This technique is used in two different ways, to determine whether the data is </a:t>
            </a:r>
            <a:r>
              <a:rPr lang="en-GB" sz="1300"/>
              <a:t>positive</a:t>
            </a:r>
            <a:r>
              <a:rPr lang="en-GB" sz="1300"/>
              <a:t>, negative, or neutral (Polarity), and determine whether a sentence expressed an opinion or not (Subjectivity).</a:t>
            </a:r>
            <a:endParaRPr sz="1300"/>
          </a:p>
        </p:txBody>
      </p:sp>
      <p:pic>
        <p:nvPicPr>
          <p:cNvPr id="127" name="Google Shape;127;p21"/>
          <p:cNvPicPr preferRelativeResize="0"/>
          <p:nvPr/>
        </p:nvPicPr>
        <p:blipFill>
          <a:blip r:embed="rId3">
            <a:alphaModFix/>
          </a:blip>
          <a:stretch>
            <a:fillRect/>
          </a:stretch>
        </p:blipFill>
        <p:spPr>
          <a:xfrm>
            <a:off x="1113250" y="2027375"/>
            <a:ext cx="1088338" cy="2162450"/>
          </a:xfrm>
          <a:prstGeom prst="rect">
            <a:avLst/>
          </a:prstGeom>
          <a:noFill/>
          <a:ln cap="flat" cmpd="sng" w="9525">
            <a:solidFill>
              <a:schemeClr val="dk2"/>
            </a:solidFill>
            <a:prstDash val="solid"/>
            <a:round/>
            <a:headEnd len="sm" w="sm" type="none"/>
            <a:tailEnd len="sm" w="sm" type="none"/>
          </a:ln>
        </p:spPr>
      </p:pic>
      <p:pic>
        <p:nvPicPr>
          <p:cNvPr id="128" name="Google Shape;128;p21"/>
          <p:cNvPicPr preferRelativeResize="0"/>
          <p:nvPr/>
        </p:nvPicPr>
        <p:blipFill>
          <a:blip r:embed="rId4">
            <a:alphaModFix/>
          </a:blip>
          <a:stretch>
            <a:fillRect/>
          </a:stretch>
        </p:blipFill>
        <p:spPr>
          <a:xfrm>
            <a:off x="2867574" y="2027375"/>
            <a:ext cx="746200" cy="2162449"/>
          </a:xfrm>
          <a:prstGeom prst="rect">
            <a:avLst/>
          </a:prstGeom>
          <a:noFill/>
          <a:ln cap="flat" cmpd="sng" w="9525">
            <a:solidFill>
              <a:schemeClr val="dk2"/>
            </a:solidFill>
            <a:prstDash val="solid"/>
            <a:round/>
            <a:headEnd len="sm" w="sm" type="none"/>
            <a:tailEnd len="sm" w="sm" type="none"/>
          </a:ln>
        </p:spPr>
      </p:pic>
      <p:sp>
        <p:nvSpPr>
          <p:cNvPr id="129" name="Google Shape;129;p21"/>
          <p:cNvSpPr txBox="1"/>
          <p:nvPr/>
        </p:nvSpPr>
        <p:spPr>
          <a:xfrm>
            <a:off x="986175" y="1549488"/>
            <a:ext cx="113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Before</a:t>
            </a:r>
            <a:endParaRPr b="1" sz="1200"/>
          </a:p>
        </p:txBody>
      </p:sp>
      <p:sp>
        <p:nvSpPr>
          <p:cNvPr id="130" name="Google Shape;130;p21"/>
          <p:cNvSpPr txBox="1"/>
          <p:nvPr/>
        </p:nvSpPr>
        <p:spPr>
          <a:xfrm>
            <a:off x="2885013" y="1549488"/>
            <a:ext cx="711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After</a:t>
            </a:r>
            <a:endParaRPr b="1" sz="1200"/>
          </a:p>
        </p:txBody>
      </p:sp>
      <p:sp>
        <p:nvSpPr>
          <p:cNvPr id="131" name="Google Shape;131;p21"/>
          <p:cNvSpPr/>
          <p:nvPr/>
        </p:nvSpPr>
        <p:spPr>
          <a:xfrm>
            <a:off x="440000" y="4336463"/>
            <a:ext cx="6593700" cy="5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The next couple of slides would display the graphed outcomes of the Data Preprocessing step.</a:t>
            </a:r>
            <a:endParaRPr/>
          </a:p>
        </p:txBody>
      </p:sp>
      <p:pic>
        <p:nvPicPr>
          <p:cNvPr id="132" name="Google Shape;132;p21"/>
          <p:cNvPicPr preferRelativeResize="0"/>
          <p:nvPr/>
        </p:nvPicPr>
        <p:blipFill rotWithShape="1">
          <a:blip r:embed="rId5">
            <a:alphaModFix/>
          </a:blip>
          <a:srcRect b="0" l="0" r="0" t="0"/>
          <a:stretch/>
        </p:blipFill>
        <p:spPr>
          <a:xfrm>
            <a:off x="4364175" y="1823487"/>
            <a:ext cx="3007400" cy="2191625"/>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