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09C7B3-4289-4E5A-B158-24D62346D79E}">
  <a:tblStyle styleId="{4C09C7B3-4289-4E5A-B158-24D62346D7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65a3fd0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65a3fd0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4836db41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4836db41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4836db410_5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4836db410_5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65a3fd01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65a3fd01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c7e879aea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c7e879aea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c7e879aea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c7e879ae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c7e879ae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c7e879ae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c7e879ae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c7e879ae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6708a86d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6708a86d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c7e879ae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c7e879ae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c7e879ae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c7e879ae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165a3fd01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165a3fd01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c7e879aea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c7e879aea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c7fe827f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2c7fe827f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c7fe827f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2c7fe827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c7fe827f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c7fe827f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c7fe827f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c7fe827f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c7fe827f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2c7fe827f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c7fe827f9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c7fe827f9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1d63ee15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1d63ee15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14836db4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14836db4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14836db41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14836db41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65a3fd01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65a3fd01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14836db41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14836db41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1d63ee158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1d63ee158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1d63ee158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1d63ee158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1d63ee158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1d63ee158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14836db41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14836db41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228fd700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228fd700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65a3fd01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65a3fd01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65a3fd01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65a3fd01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65a3fd01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65a3fd01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65a3fd01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65a3fd01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67da56e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67da56e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67da56e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67da56e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jmlr.org/papers/volume21/19-763/19-763.pdf" TargetMode="External"/><Relationship Id="rId4" Type="http://schemas.openxmlformats.org/officeDocument/2006/relationships/hyperlink" Target="https://allenai.org/data/cord-19" TargetMode="External"/><Relationship Id="rId10" Type="http://schemas.openxmlformats.org/officeDocument/2006/relationships/hyperlink" Target="https://medium.com/free-code-camp/what-is-rouge-and-how-it-works-for-evaluation-of-summaries-e059fb8ac840" TargetMode="External"/><Relationship Id="rId9" Type="http://schemas.openxmlformats.org/officeDocument/2006/relationships/hyperlink" Target="https://pytorch.org/text/main/tutorials/t5_demo.html" TargetMode="External"/><Relationship Id="rId5" Type="http://schemas.openxmlformats.org/officeDocument/2006/relationships/hyperlink" Target="https://www.semanticscholar.org/paper/CORD-19%3A-The-Covid-19-Open-Research-Dataset-Wang-Lo/4a10dffca6dcce9c570cb75aa4d76522c34a2fd4" TargetMode="External"/><Relationship Id="rId6" Type="http://schemas.openxmlformats.org/officeDocument/2006/relationships/hyperlink" Target="https://towardsdatascience.com/text-classification-in-python-dd95d264c802" TargetMode="External"/><Relationship Id="rId7" Type="http://schemas.openxmlformats.org/officeDocument/2006/relationships/hyperlink" Target="https://www.altexsoft.com/blog/business/sentiment-analysis-types-tools-and-use-cases/" TargetMode="External"/><Relationship Id="rId8" Type="http://schemas.openxmlformats.org/officeDocument/2006/relationships/hyperlink" Target="https://siddiquimubasheer.medium.com/text-summarization-using-bert-and-t5-e05dbbc757c6#:~:text=T5%20is%20one%20of%20the%20most%20qualified%20for,produce%20a%20short%20summary%20of%20a%20source%20tex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allen-institute-for-ai/CORD-19-research-challen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8" y="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highlight>
                  <a:srgbClr val="FFFFFF"/>
                </a:highlight>
              </a:rPr>
              <a:t>Literature Classification and Its Text Summarization</a:t>
            </a:r>
            <a:endParaRPr/>
          </a:p>
        </p:txBody>
      </p:sp>
      <p:sp>
        <p:nvSpPr>
          <p:cNvPr id="55" name="Google Shape;55;p13"/>
          <p:cNvSpPr txBox="1"/>
          <p:nvPr>
            <p:ph idx="1" type="subTitle"/>
          </p:nvPr>
        </p:nvSpPr>
        <p:spPr>
          <a:xfrm>
            <a:off x="0" y="3714125"/>
            <a:ext cx="8520600" cy="7926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lang="en-GB" sz="7775">
                <a:highlight>
                  <a:srgbClr val="FFFFFF"/>
                </a:highlight>
              </a:rPr>
              <a:t>Presented By:</a:t>
            </a:r>
            <a:endParaRPr sz="7775">
              <a:highlight>
                <a:srgbClr val="FFFFFF"/>
              </a:highlight>
            </a:endParaRPr>
          </a:p>
          <a:p>
            <a:pPr indent="0" lvl="0" marL="0" rtl="0" algn="l">
              <a:lnSpc>
                <a:spcPct val="115000"/>
              </a:lnSpc>
              <a:spcBef>
                <a:spcPts val="0"/>
              </a:spcBef>
              <a:spcAft>
                <a:spcPts val="0"/>
              </a:spcAft>
              <a:buClr>
                <a:schemeClr val="dk1"/>
              </a:buClr>
              <a:buSzPts val="275"/>
              <a:buFont typeface="Arial"/>
              <a:buNone/>
            </a:pPr>
            <a:r>
              <a:rPr lang="en-GB" sz="7775">
                <a:highlight>
                  <a:srgbClr val="FFFFFF"/>
                </a:highlight>
              </a:rPr>
              <a:t>Laxmi Yadav</a:t>
            </a:r>
            <a:endParaRPr sz="7775">
              <a:highlight>
                <a:srgbClr val="FFFFFF"/>
              </a:highlight>
            </a:endParaRPr>
          </a:p>
          <a:p>
            <a:pPr indent="0" lvl="0" marL="0" rtl="0" algn="l">
              <a:lnSpc>
                <a:spcPct val="115000"/>
              </a:lnSpc>
              <a:spcBef>
                <a:spcPts val="0"/>
              </a:spcBef>
              <a:spcAft>
                <a:spcPts val="0"/>
              </a:spcAft>
              <a:buClr>
                <a:schemeClr val="dk1"/>
              </a:buClr>
              <a:buSzPts val="275"/>
              <a:buFont typeface="Arial"/>
              <a:buNone/>
            </a:pPr>
            <a:r>
              <a:rPr lang="en-GB" sz="7775">
                <a:highlight>
                  <a:srgbClr val="FFFFFF"/>
                </a:highlight>
              </a:rPr>
              <a:t>Bryan Dilone</a:t>
            </a:r>
            <a:endParaRPr sz="7775">
              <a:highlight>
                <a:srgbClr val="FFFFFF"/>
              </a:highlight>
            </a:endParaRPr>
          </a:p>
          <a:p>
            <a:pPr indent="0" lvl="0" marL="0" rtl="0" algn="l">
              <a:lnSpc>
                <a:spcPct val="115000"/>
              </a:lnSpc>
              <a:spcBef>
                <a:spcPts val="0"/>
              </a:spcBef>
              <a:spcAft>
                <a:spcPts val="0"/>
              </a:spcAft>
              <a:buClr>
                <a:schemeClr val="dk1"/>
              </a:buClr>
              <a:buSzPts val="275"/>
              <a:buFont typeface="Arial"/>
              <a:buNone/>
            </a:pPr>
            <a:r>
              <a:rPr lang="en-GB" sz="7775">
                <a:highlight>
                  <a:srgbClr val="FFFFFF"/>
                </a:highlight>
              </a:rPr>
              <a:t>Harsha Vardhan Kuruva</a:t>
            </a:r>
            <a:endParaRPr sz="7775">
              <a:highlight>
                <a:srgbClr val="FFFFFF"/>
              </a:highlight>
            </a:endParaRPr>
          </a:p>
          <a:p>
            <a:pPr indent="0" lvl="0" marL="0" rtl="0" algn="ctr">
              <a:spcBef>
                <a:spcPts val="0"/>
              </a:spcBef>
              <a:spcAft>
                <a:spcPts val="0"/>
              </a:spcAft>
              <a:buNone/>
            </a:pPr>
            <a:r>
              <a:t/>
            </a:r>
            <a:endParaRPr sz="5200">
              <a:solidFill>
                <a:schemeClr val="dk1"/>
              </a:solidFill>
              <a:highlight>
                <a:srgbClr val="FFFFFF"/>
              </a:highlight>
            </a:endParaRPr>
          </a:p>
        </p:txBody>
      </p:sp>
      <p:pic>
        <p:nvPicPr>
          <p:cNvPr id="56" name="Google Shape;56;p13"/>
          <p:cNvPicPr preferRelativeResize="0"/>
          <p:nvPr/>
        </p:nvPicPr>
        <p:blipFill>
          <a:blip r:embed="rId3">
            <a:alphaModFix/>
          </a:blip>
          <a:stretch>
            <a:fillRect/>
          </a:stretch>
        </p:blipFill>
        <p:spPr>
          <a:xfrm>
            <a:off x="5827198" y="1842523"/>
            <a:ext cx="3143275" cy="354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36" name="Shape 136"/>
        <p:cNvGrpSpPr/>
        <p:nvPr/>
      </p:nvGrpSpPr>
      <p:grpSpPr>
        <a:xfrm>
          <a:off x="0" y="0"/>
          <a:ext cx="0" cy="0"/>
          <a:chOff x="0" y="0"/>
          <a:chExt cx="0" cy="0"/>
        </a:xfrm>
      </p:grpSpPr>
      <p:sp>
        <p:nvSpPr>
          <p:cNvPr id="137" name="Google Shape;137;p22"/>
          <p:cNvSpPr/>
          <p:nvPr/>
        </p:nvSpPr>
        <p:spPr>
          <a:xfrm>
            <a:off x="440000" y="616550"/>
            <a:ext cx="6593700" cy="98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Polarity is used to determine if the text expresses a positive, negative, or neutral sentiment.</a:t>
            </a:r>
            <a:endParaRPr/>
          </a:p>
          <a:p>
            <a:pPr indent="-317500" lvl="0" marL="457200" rtl="0" algn="l">
              <a:lnSpc>
                <a:spcPct val="115000"/>
              </a:lnSpc>
              <a:spcBef>
                <a:spcPts val="0"/>
              </a:spcBef>
              <a:spcAft>
                <a:spcPts val="0"/>
              </a:spcAft>
              <a:buSzPts val="1400"/>
              <a:buChar char="●"/>
            </a:pPr>
            <a:r>
              <a:rPr lang="en-GB"/>
              <a:t>Polarity lies in the range of [-1,1] where 1 means a positive statement and -1 means a negative statement.</a:t>
            </a:r>
            <a:endParaRPr/>
          </a:p>
        </p:txBody>
      </p:sp>
      <p:sp>
        <p:nvSpPr>
          <p:cNvPr id="138" name="Google Shape;138;p22"/>
          <p:cNvSpPr txBox="1"/>
          <p:nvPr/>
        </p:nvSpPr>
        <p:spPr>
          <a:xfrm>
            <a:off x="123950" y="123950"/>
            <a:ext cx="722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t>Sentiment Analysis</a:t>
            </a:r>
            <a:endParaRPr b="1" sz="2000"/>
          </a:p>
        </p:txBody>
      </p:sp>
      <p:sp>
        <p:nvSpPr>
          <p:cNvPr id="139" name="Google Shape;139;p22"/>
          <p:cNvSpPr/>
          <p:nvPr/>
        </p:nvSpPr>
        <p:spPr>
          <a:xfrm>
            <a:off x="440000" y="4263125"/>
            <a:ext cx="7279800" cy="76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According to these graphs, the polarity from the articles states the following: 951 </a:t>
            </a:r>
            <a:r>
              <a:rPr lang="en-GB"/>
              <a:t>entries</a:t>
            </a:r>
            <a:r>
              <a:rPr lang="en-GB"/>
              <a:t> are greater than zero, 25 entries are less than zero, and only 24 entries are equal to zero.</a:t>
            </a:r>
            <a:endParaRPr/>
          </a:p>
        </p:txBody>
      </p:sp>
      <p:pic>
        <p:nvPicPr>
          <p:cNvPr id="140" name="Google Shape;140;p22"/>
          <p:cNvPicPr preferRelativeResize="0"/>
          <p:nvPr/>
        </p:nvPicPr>
        <p:blipFill>
          <a:blip r:embed="rId3">
            <a:alphaModFix/>
          </a:blip>
          <a:stretch>
            <a:fillRect/>
          </a:stretch>
        </p:blipFill>
        <p:spPr>
          <a:xfrm>
            <a:off x="367563" y="1753288"/>
            <a:ext cx="3619500" cy="2362200"/>
          </a:xfrm>
          <a:prstGeom prst="rect">
            <a:avLst/>
          </a:prstGeom>
          <a:noFill/>
          <a:ln cap="flat" cmpd="sng" w="9525">
            <a:solidFill>
              <a:schemeClr val="dk1"/>
            </a:solidFill>
            <a:prstDash val="solid"/>
            <a:round/>
            <a:headEnd len="sm" w="sm" type="none"/>
            <a:tailEnd len="sm" w="sm" type="none"/>
          </a:ln>
        </p:spPr>
      </p:pic>
      <p:pic>
        <p:nvPicPr>
          <p:cNvPr id="141" name="Google Shape;141;p22"/>
          <p:cNvPicPr preferRelativeResize="0"/>
          <p:nvPr/>
        </p:nvPicPr>
        <p:blipFill>
          <a:blip r:embed="rId4">
            <a:alphaModFix/>
          </a:blip>
          <a:stretch>
            <a:fillRect/>
          </a:stretch>
        </p:blipFill>
        <p:spPr>
          <a:xfrm>
            <a:off x="4113826" y="1753275"/>
            <a:ext cx="4808275" cy="25050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45" name="Shape 145"/>
        <p:cNvGrpSpPr/>
        <p:nvPr/>
      </p:nvGrpSpPr>
      <p:grpSpPr>
        <a:xfrm>
          <a:off x="0" y="0"/>
          <a:ext cx="0" cy="0"/>
          <a:chOff x="0" y="0"/>
          <a:chExt cx="0" cy="0"/>
        </a:xfrm>
      </p:grpSpPr>
      <p:sp>
        <p:nvSpPr>
          <p:cNvPr id="146" name="Google Shape;146;p23"/>
          <p:cNvSpPr/>
          <p:nvPr/>
        </p:nvSpPr>
        <p:spPr>
          <a:xfrm>
            <a:off x="440000" y="524550"/>
            <a:ext cx="6909600" cy="118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Subjectivity is used for individual sentences to determine whether a sentence expressed an opinion or not.</a:t>
            </a:r>
            <a:endParaRPr/>
          </a:p>
          <a:p>
            <a:pPr indent="-317500" lvl="0" marL="457200" rtl="0" algn="l">
              <a:lnSpc>
                <a:spcPct val="115000"/>
              </a:lnSpc>
              <a:spcBef>
                <a:spcPts val="0"/>
              </a:spcBef>
              <a:spcAft>
                <a:spcPts val="0"/>
              </a:spcAft>
              <a:buSzPts val="1400"/>
              <a:buChar char="●"/>
            </a:pPr>
            <a:r>
              <a:rPr lang="en-GB"/>
              <a:t>Subjectivity is also a float that lies in the range of [0,1] where when it is close to 0, the sentence is more about facts. When it is close to 1, the sentence comes close to be an opinion.</a:t>
            </a:r>
            <a:endParaRPr/>
          </a:p>
        </p:txBody>
      </p:sp>
      <p:sp>
        <p:nvSpPr>
          <p:cNvPr id="147" name="Google Shape;147;p23"/>
          <p:cNvSpPr txBox="1"/>
          <p:nvPr/>
        </p:nvSpPr>
        <p:spPr>
          <a:xfrm>
            <a:off x="123950" y="123950"/>
            <a:ext cx="722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Sentiment Analysis cont.</a:t>
            </a:r>
            <a:endParaRPr b="1" sz="2000"/>
          </a:p>
        </p:txBody>
      </p:sp>
      <p:sp>
        <p:nvSpPr>
          <p:cNvPr id="148" name="Google Shape;148;p23"/>
          <p:cNvSpPr/>
          <p:nvPr/>
        </p:nvSpPr>
        <p:spPr>
          <a:xfrm>
            <a:off x="440000" y="4263125"/>
            <a:ext cx="7279800" cy="76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According to these graphs, the subjectivity from the articles state the following: 996 entries are greater than zero, 0 entries are less than zero, and only 4 entries are equal to zero.</a:t>
            </a:r>
            <a:endParaRPr/>
          </a:p>
        </p:txBody>
      </p:sp>
      <p:pic>
        <p:nvPicPr>
          <p:cNvPr id="149" name="Google Shape;149;p23"/>
          <p:cNvPicPr preferRelativeResize="0"/>
          <p:nvPr/>
        </p:nvPicPr>
        <p:blipFill>
          <a:blip r:embed="rId3">
            <a:alphaModFix/>
          </a:blip>
          <a:stretch>
            <a:fillRect/>
          </a:stretch>
        </p:blipFill>
        <p:spPr>
          <a:xfrm>
            <a:off x="504300" y="1734225"/>
            <a:ext cx="3543300" cy="2400300"/>
          </a:xfrm>
          <a:prstGeom prst="rect">
            <a:avLst/>
          </a:prstGeom>
          <a:noFill/>
          <a:ln cap="flat" cmpd="sng" w="9525">
            <a:solidFill>
              <a:schemeClr val="dk1"/>
            </a:solidFill>
            <a:prstDash val="solid"/>
            <a:round/>
            <a:headEnd len="sm" w="sm" type="none"/>
            <a:tailEnd len="sm" w="sm" type="none"/>
          </a:ln>
        </p:spPr>
      </p:pic>
      <p:pic>
        <p:nvPicPr>
          <p:cNvPr id="150" name="Google Shape;150;p23"/>
          <p:cNvPicPr preferRelativeResize="0"/>
          <p:nvPr/>
        </p:nvPicPr>
        <p:blipFill>
          <a:blip r:embed="rId4">
            <a:alphaModFix/>
          </a:blip>
          <a:stretch>
            <a:fillRect/>
          </a:stretch>
        </p:blipFill>
        <p:spPr>
          <a:xfrm>
            <a:off x="4163775" y="1767563"/>
            <a:ext cx="4845951" cy="23336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200150" y="98000"/>
            <a:ext cx="8520600" cy="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520"/>
              <a:t>  </a:t>
            </a:r>
            <a:endParaRPr sz="1520"/>
          </a:p>
        </p:txBody>
      </p:sp>
      <p:sp>
        <p:nvSpPr>
          <p:cNvPr id="156" name="Google Shape;15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157" name="Google Shape;157;p24"/>
          <p:cNvSpPr txBox="1"/>
          <p:nvPr/>
        </p:nvSpPr>
        <p:spPr>
          <a:xfrm>
            <a:off x="6270075" y="1193200"/>
            <a:ext cx="25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8" name="Google Shape;158;p24"/>
          <p:cNvSpPr txBox="1"/>
          <p:nvPr>
            <p:ph type="title"/>
          </p:nvPr>
        </p:nvSpPr>
        <p:spPr>
          <a:xfrm>
            <a:off x="200150" y="98000"/>
            <a:ext cx="8520600" cy="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20"/>
              <a:t>EDA</a:t>
            </a:r>
            <a:endParaRPr b="1" sz="2020"/>
          </a:p>
          <a:p>
            <a:pPr indent="0" lvl="0" marL="0" rtl="0" algn="l">
              <a:spcBef>
                <a:spcPts val="0"/>
              </a:spcBef>
              <a:spcAft>
                <a:spcPts val="0"/>
              </a:spcAft>
              <a:buSzPts val="990"/>
              <a:buNone/>
            </a:pPr>
            <a:r>
              <a:t/>
            </a:r>
            <a:endParaRPr b="1" sz="2020"/>
          </a:p>
          <a:p>
            <a:pPr indent="0" lvl="0" marL="0" rtl="0" algn="l">
              <a:spcBef>
                <a:spcPts val="0"/>
              </a:spcBef>
              <a:spcAft>
                <a:spcPts val="0"/>
              </a:spcAft>
              <a:buSzPts val="990"/>
              <a:buNone/>
            </a:pPr>
            <a:r>
              <a:t/>
            </a:r>
            <a:endParaRPr sz="1520"/>
          </a:p>
        </p:txBody>
      </p:sp>
      <p:sp>
        <p:nvSpPr>
          <p:cNvPr id="159" name="Google Shape;15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160" name="Google Shape;160;p24"/>
          <p:cNvSpPr txBox="1"/>
          <p:nvPr/>
        </p:nvSpPr>
        <p:spPr>
          <a:xfrm>
            <a:off x="6270075" y="1193200"/>
            <a:ext cx="25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61" name="Google Shape;161;p24"/>
          <p:cNvPicPr preferRelativeResize="0"/>
          <p:nvPr/>
        </p:nvPicPr>
        <p:blipFill>
          <a:blip r:embed="rId3">
            <a:alphaModFix/>
          </a:blip>
          <a:stretch>
            <a:fillRect/>
          </a:stretch>
        </p:blipFill>
        <p:spPr>
          <a:xfrm>
            <a:off x="367275" y="1122350"/>
            <a:ext cx="3882950" cy="4021150"/>
          </a:xfrm>
          <a:prstGeom prst="rect">
            <a:avLst/>
          </a:prstGeom>
          <a:noFill/>
          <a:ln>
            <a:noFill/>
          </a:ln>
        </p:spPr>
      </p:pic>
      <p:pic>
        <p:nvPicPr>
          <p:cNvPr id="162" name="Google Shape;162;p24"/>
          <p:cNvPicPr preferRelativeResize="0"/>
          <p:nvPr/>
        </p:nvPicPr>
        <p:blipFill>
          <a:blip r:embed="rId4">
            <a:alphaModFix/>
          </a:blip>
          <a:stretch>
            <a:fillRect/>
          </a:stretch>
        </p:blipFill>
        <p:spPr>
          <a:xfrm>
            <a:off x="4167550" y="1122350"/>
            <a:ext cx="4553200" cy="4021150"/>
          </a:xfrm>
          <a:prstGeom prst="rect">
            <a:avLst/>
          </a:prstGeom>
          <a:noFill/>
          <a:ln>
            <a:noFill/>
          </a:ln>
        </p:spPr>
      </p:pic>
      <p:sp>
        <p:nvSpPr>
          <p:cNvPr id="163" name="Google Shape;163;p24"/>
          <p:cNvSpPr txBox="1"/>
          <p:nvPr/>
        </p:nvSpPr>
        <p:spPr>
          <a:xfrm>
            <a:off x="311700" y="495775"/>
            <a:ext cx="3938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b="1" lang="en-GB" sz="1300">
                <a:solidFill>
                  <a:schemeClr val="dk1"/>
                </a:solidFill>
              </a:rPr>
              <a:t>The first plot shows in which year most of the articles were published</a:t>
            </a:r>
            <a:endParaRPr b="1" sz="1300">
              <a:solidFill>
                <a:schemeClr val="dk1"/>
              </a:solidFill>
            </a:endParaRPr>
          </a:p>
          <a:p>
            <a:pPr indent="0" lvl="0" marL="0" rtl="0" algn="l">
              <a:spcBef>
                <a:spcPts val="0"/>
              </a:spcBef>
              <a:spcAft>
                <a:spcPts val="0"/>
              </a:spcAft>
              <a:buNone/>
            </a:pPr>
            <a:r>
              <a:t/>
            </a:r>
            <a:endParaRPr b="1" sz="1300"/>
          </a:p>
        </p:txBody>
      </p:sp>
      <p:sp>
        <p:nvSpPr>
          <p:cNvPr id="164" name="Google Shape;164;p24"/>
          <p:cNvSpPr txBox="1"/>
          <p:nvPr/>
        </p:nvSpPr>
        <p:spPr>
          <a:xfrm>
            <a:off x="4608925" y="495775"/>
            <a:ext cx="4111800" cy="72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b="1" lang="en-GB" sz="1320">
                <a:solidFill>
                  <a:schemeClr val="dk1"/>
                </a:solidFill>
              </a:rPr>
              <a:t>This Graph shows from which organization most of the articles were published from</a:t>
            </a:r>
            <a:endParaRPr b="1" sz="1320">
              <a:solidFill>
                <a:schemeClr val="dk1"/>
              </a:solidFill>
            </a:endParaRPr>
          </a:p>
          <a:p>
            <a:pPr indent="0" lvl="0" marL="0" rtl="0" algn="l">
              <a:spcBef>
                <a:spcPts val="0"/>
              </a:spcBef>
              <a:spcAft>
                <a:spcPts val="0"/>
              </a:spcAft>
              <a:buNone/>
            </a:pPr>
            <a:r>
              <a:t/>
            </a:r>
            <a:endParaRPr b="1"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6344"/>
              <a:buFont typeface="Arial"/>
              <a:buNone/>
            </a:pPr>
            <a:r>
              <a:rPr b="1" lang="en-GB" sz="1658"/>
              <a:t>The below plot shows that combination of authors with source organization have published more articles or just single one.</a:t>
            </a:r>
            <a:endParaRPr/>
          </a:p>
        </p:txBody>
      </p:sp>
      <p:sp>
        <p:nvSpPr>
          <p:cNvPr id="170" name="Google Shape;17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25"/>
          <p:cNvPicPr preferRelativeResize="0"/>
          <p:nvPr/>
        </p:nvPicPr>
        <p:blipFill>
          <a:blip r:embed="rId3">
            <a:alphaModFix/>
          </a:blip>
          <a:stretch>
            <a:fillRect/>
          </a:stretch>
        </p:blipFill>
        <p:spPr>
          <a:xfrm>
            <a:off x="190175" y="1152475"/>
            <a:ext cx="4540525" cy="3991025"/>
          </a:xfrm>
          <a:prstGeom prst="rect">
            <a:avLst/>
          </a:prstGeom>
          <a:noFill/>
          <a:ln>
            <a:noFill/>
          </a:ln>
        </p:spPr>
      </p:pic>
      <p:pic>
        <p:nvPicPr>
          <p:cNvPr id="172" name="Google Shape;172;p25"/>
          <p:cNvPicPr preferRelativeResize="0"/>
          <p:nvPr/>
        </p:nvPicPr>
        <p:blipFill>
          <a:blip r:embed="rId4">
            <a:alphaModFix/>
          </a:blip>
          <a:stretch>
            <a:fillRect/>
          </a:stretch>
        </p:blipFill>
        <p:spPr>
          <a:xfrm>
            <a:off x="4261125" y="1152475"/>
            <a:ext cx="4630250" cy="399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320"/>
              <a:t>Top 15</a:t>
            </a:r>
            <a:r>
              <a:rPr lang="en-GB" sz="2320"/>
              <a:t> Authors </a:t>
            </a:r>
            <a:r>
              <a:rPr lang="en-GB" sz="2320"/>
              <a:t>who have published more number of articles</a:t>
            </a:r>
            <a:endParaRPr sz="2320"/>
          </a:p>
        </p:txBody>
      </p:sp>
      <p:sp>
        <p:nvSpPr>
          <p:cNvPr id="178" name="Google Shape;17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6"/>
          <p:cNvPicPr preferRelativeResize="0"/>
          <p:nvPr/>
        </p:nvPicPr>
        <p:blipFill>
          <a:blip r:embed="rId3">
            <a:alphaModFix/>
          </a:blip>
          <a:stretch>
            <a:fillRect/>
          </a:stretch>
        </p:blipFill>
        <p:spPr>
          <a:xfrm>
            <a:off x="311700" y="1152475"/>
            <a:ext cx="6987076" cy="3416399"/>
          </a:xfrm>
          <a:prstGeom prst="rect">
            <a:avLst/>
          </a:prstGeom>
          <a:noFill/>
          <a:ln>
            <a:noFill/>
          </a:ln>
        </p:spPr>
      </p:pic>
      <p:pic>
        <p:nvPicPr>
          <p:cNvPr id="180" name="Google Shape;180;p26"/>
          <p:cNvPicPr preferRelativeResize="0"/>
          <p:nvPr/>
        </p:nvPicPr>
        <p:blipFill>
          <a:blip r:embed="rId4">
            <a:alphaModFix/>
          </a:blip>
          <a:stretch>
            <a:fillRect/>
          </a:stretch>
        </p:blipFill>
        <p:spPr>
          <a:xfrm>
            <a:off x="7298763" y="1193800"/>
            <a:ext cx="1533525" cy="333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331975"/>
            <a:ext cx="8520600" cy="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720"/>
              <a:t>Checking whether the same combination of authors for a journal have different licenses as well</a:t>
            </a:r>
            <a:endParaRPr b="1" sz="1720"/>
          </a:p>
        </p:txBody>
      </p:sp>
      <p:sp>
        <p:nvSpPr>
          <p:cNvPr id="186" name="Google Shape;18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7"/>
          <p:cNvPicPr preferRelativeResize="0"/>
          <p:nvPr/>
        </p:nvPicPr>
        <p:blipFill>
          <a:blip r:embed="rId3">
            <a:alphaModFix/>
          </a:blip>
          <a:stretch>
            <a:fillRect/>
          </a:stretch>
        </p:blipFill>
        <p:spPr>
          <a:xfrm>
            <a:off x="311700" y="1152475"/>
            <a:ext cx="2027450" cy="3392625"/>
          </a:xfrm>
          <a:prstGeom prst="rect">
            <a:avLst/>
          </a:prstGeom>
          <a:noFill/>
          <a:ln>
            <a:noFill/>
          </a:ln>
        </p:spPr>
      </p:pic>
      <p:pic>
        <p:nvPicPr>
          <p:cNvPr id="188" name="Google Shape;188;p27"/>
          <p:cNvPicPr preferRelativeResize="0"/>
          <p:nvPr/>
        </p:nvPicPr>
        <p:blipFill>
          <a:blip r:embed="rId4">
            <a:alphaModFix/>
          </a:blip>
          <a:stretch>
            <a:fillRect/>
          </a:stretch>
        </p:blipFill>
        <p:spPr>
          <a:xfrm>
            <a:off x="2404675" y="1152475"/>
            <a:ext cx="6427626"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8"/>
          <p:cNvPicPr preferRelativeResize="0"/>
          <p:nvPr/>
        </p:nvPicPr>
        <p:blipFill>
          <a:blip r:embed="rId3">
            <a:alphaModFix/>
          </a:blip>
          <a:stretch>
            <a:fillRect/>
          </a:stretch>
        </p:blipFill>
        <p:spPr>
          <a:xfrm>
            <a:off x="282150" y="724925"/>
            <a:ext cx="8579675" cy="1386875"/>
          </a:xfrm>
          <a:prstGeom prst="rect">
            <a:avLst/>
          </a:prstGeom>
          <a:noFill/>
          <a:ln>
            <a:noFill/>
          </a:ln>
        </p:spPr>
      </p:pic>
      <p:sp>
        <p:nvSpPr>
          <p:cNvPr id="194" name="Google Shape;194;p28"/>
          <p:cNvSpPr txBox="1"/>
          <p:nvPr>
            <p:ph type="title"/>
          </p:nvPr>
        </p:nvSpPr>
        <p:spPr>
          <a:xfrm>
            <a:off x="311700" y="342900"/>
            <a:ext cx="8520600" cy="57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9710"/>
              <a:buNone/>
            </a:pPr>
            <a:r>
              <a:rPr b="1" lang="en-GB" sz="1658">
                <a:solidFill>
                  <a:srgbClr val="000000"/>
                </a:solidFill>
              </a:rPr>
              <a:t>The below one shows the articles which contains the lowest number of words </a:t>
            </a:r>
            <a:endParaRPr b="1" sz="1658">
              <a:solidFill>
                <a:srgbClr val="000000"/>
              </a:solidFill>
            </a:endParaRPr>
          </a:p>
          <a:p>
            <a:pPr indent="0" lvl="0" marL="0" rtl="0" algn="l">
              <a:spcBef>
                <a:spcPts val="0"/>
              </a:spcBef>
              <a:spcAft>
                <a:spcPts val="0"/>
              </a:spcAft>
              <a:buSzPct val="36397"/>
              <a:buNone/>
            </a:pPr>
            <a:r>
              <a:t/>
            </a:r>
            <a:endParaRPr sz="2720">
              <a:solidFill>
                <a:srgbClr val="000000"/>
              </a:solidFill>
            </a:endParaRPr>
          </a:p>
          <a:p>
            <a:pPr indent="0" lvl="0" marL="0" rtl="0" algn="l">
              <a:spcBef>
                <a:spcPts val="0"/>
              </a:spcBef>
              <a:spcAft>
                <a:spcPts val="0"/>
              </a:spcAft>
              <a:buSzPct val="52411"/>
              <a:buNone/>
            </a:pPr>
            <a:r>
              <a:t/>
            </a:r>
            <a:endParaRPr sz="1888"/>
          </a:p>
        </p:txBody>
      </p:sp>
      <p:pic>
        <p:nvPicPr>
          <p:cNvPr id="195" name="Google Shape;195;p28"/>
          <p:cNvPicPr preferRelativeResize="0"/>
          <p:nvPr/>
        </p:nvPicPr>
        <p:blipFill>
          <a:blip r:embed="rId4">
            <a:alphaModFix/>
          </a:blip>
          <a:stretch>
            <a:fillRect/>
          </a:stretch>
        </p:blipFill>
        <p:spPr>
          <a:xfrm>
            <a:off x="941325" y="2176825"/>
            <a:ext cx="6541325" cy="2726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620"/>
              <a:t>The following graph shows the articles which contains the highest number of words </a:t>
            </a:r>
            <a:endParaRPr b="1" sz="1620"/>
          </a:p>
        </p:txBody>
      </p:sp>
      <p:sp>
        <p:nvSpPr>
          <p:cNvPr id="201" name="Google Shape;20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29"/>
          <p:cNvPicPr preferRelativeResize="0"/>
          <p:nvPr/>
        </p:nvPicPr>
        <p:blipFill>
          <a:blip r:embed="rId3">
            <a:alphaModFix/>
          </a:blip>
          <a:stretch>
            <a:fillRect/>
          </a:stretch>
        </p:blipFill>
        <p:spPr>
          <a:xfrm>
            <a:off x="311700" y="1152475"/>
            <a:ext cx="8520600" cy="1221625"/>
          </a:xfrm>
          <a:prstGeom prst="rect">
            <a:avLst/>
          </a:prstGeom>
          <a:noFill/>
          <a:ln>
            <a:noFill/>
          </a:ln>
        </p:spPr>
      </p:pic>
      <p:pic>
        <p:nvPicPr>
          <p:cNvPr id="203" name="Google Shape;203;p29"/>
          <p:cNvPicPr preferRelativeResize="0"/>
          <p:nvPr/>
        </p:nvPicPr>
        <p:blipFill>
          <a:blip r:embed="rId4">
            <a:alphaModFix/>
          </a:blip>
          <a:stretch>
            <a:fillRect/>
          </a:stretch>
        </p:blipFill>
        <p:spPr>
          <a:xfrm>
            <a:off x="311700" y="2374100"/>
            <a:ext cx="8520600" cy="2194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Most common words in the data</a:t>
            </a:r>
            <a:endParaRPr/>
          </a:p>
        </p:txBody>
      </p:sp>
      <p:sp>
        <p:nvSpPr>
          <p:cNvPr id="209" name="Google Shape;20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0"/>
          <p:cNvPicPr preferRelativeResize="0"/>
          <p:nvPr/>
        </p:nvPicPr>
        <p:blipFill rotWithShape="1">
          <a:blip r:embed="rId3">
            <a:alphaModFix/>
          </a:blip>
          <a:srcRect b="-1478" l="-659" r="660" t="-19718"/>
          <a:stretch/>
        </p:blipFill>
        <p:spPr>
          <a:xfrm>
            <a:off x="158800" y="457200"/>
            <a:ext cx="8673501" cy="4229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top 15 most used common words </a:t>
            </a:r>
            <a:endParaRPr/>
          </a:p>
        </p:txBody>
      </p:sp>
      <p:sp>
        <p:nvSpPr>
          <p:cNvPr id="216" name="Google Shape;21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1"/>
          <p:cNvPicPr preferRelativeResize="0"/>
          <p:nvPr/>
        </p:nvPicPr>
        <p:blipFill>
          <a:blip r:embed="rId3">
            <a:alphaModFix/>
          </a:blip>
          <a:stretch>
            <a:fillRect/>
          </a:stretch>
        </p:blipFill>
        <p:spPr>
          <a:xfrm>
            <a:off x="311700" y="1086975"/>
            <a:ext cx="4102324" cy="3481900"/>
          </a:xfrm>
          <a:prstGeom prst="rect">
            <a:avLst/>
          </a:prstGeom>
          <a:noFill/>
          <a:ln>
            <a:noFill/>
          </a:ln>
        </p:spPr>
      </p:pic>
      <p:pic>
        <p:nvPicPr>
          <p:cNvPr id="218" name="Google Shape;218;p31"/>
          <p:cNvPicPr preferRelativeResize="0"/>
          <p:nvPr/>
        </p:nvPicPr>
        <p:blipFill>
          <a:blip r:embed="rId4">
            <a:alphaModFix/>
          </a:blip>
          <a:stretch>
            <a:fillRect/>
          </a:stretch>
        </p:blipFill>
        <p:spPr>
          <a:xfrm>
            <a:off x="4572000" y="1017725"/>
            <a:ext cx="4187475" cy="355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020"/>
              <a:t>Introduction</a:t>
            </a:r>
            <a:endParaRPr b="1" sz="2020"/>
          </a:p>
        </p:txBody>
      </p:sp>
      <p:sp>
        <p:nvSpPr>
          <p:cNvPr id="62" name="Google Shape;62;p14"/>
          <p:cNvSpPr/>
          <p:nvPr/>
        </p:nvSpPr>
        <p:spPr>
          <a:xfrm>
            <a:off x="359550" y="831375"/>
            <a:ext cx="8424900" cy="83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a:solidFill>
                  <a:srgbClr val="374151"/>
                </a:solidFill>
                <a:highlight>
                  <a:srgbClr val="F7F7F8"/>
                </a:highlight>
              </a:rPr>
              <a:t>Overall, this project can help us gain insights into the patterns and trends in COVID-19 research</a:t>
            </a:r>
            <a:endParaRPr sz="1100"/>
          </a:p>
        </p:txBody>
      </p:sp>
      <p:sp>
        <p:nvSpPr>
          <p:cNvPr id="63" name="Google Shape;63;p14"/>
          <p:cNvSpPr/>
          <p:nvPr/>
        </p:nvSpPr>
        <p:spPr>
          <a:xfrm>
            <a:off x="359550" y="2225700"/>
            <a:ext cx="8301000" cy="94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a:solidFill>
                  <a:srgbClr val="374151"/>
                </a:solidFill>
                <a:highlight>
                  <a:srgbClr val="F7F7F8"/>
                </a:highlight>
              </a:rPr>
              <a:t>It provide a valuable resource for healthcare professionals and researchers who need to stay up-to-date on the latest developments in the field.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Clustering &amp; Modeling</a:t>
            </a:r>
            <a:endParaRPr/>
          </a:p>
        </p:txBody>
      </p:sp>
      <p:sp>
        <p:nvSpPr>
          <p:cNvPr id="224" name="Google Shape;224;p32"/>
          <p:cNvSpPr/>
          <p:nvPr/>
        </p:nvSpPr>
        <p:spPr>
          <a:xfrm>
            <a:off x="249075" y="1363025"/>
            <a:ext cx="3150300" cy="3124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Literature classification</a:t>
            </a:r>
            <a:endParaRPr b="1"/>
          </a:p>
          <a:p>
            <a:pPr indent="0" lvl="0" marL="0" rtl="0" algn="l">
              <a:spcBef>
                <a:spcPts val="0"/>
              </a:spcBef>
              <a:spcAft>
                <a:spcPts val="0"/>
              </a:spcAft>
              <a:buNone/>
            </a:pPr>
            <a:r>
              <a:rPr lang="en-GB"/>
              <a:t>Implementing Kmeans</a:t>
            </a:r>
            <a:endParaRPr/>
          </a:p>
        </p:txBody>
      </p:sp>
      <p:sp>
        <p:nvSpPr>
          <p:cNvPr id="225" name="Google Shape;225;p32"/>
          <p:cNvSpPr/>
          <p:nvPr/>
        </p:nvSpPr>
        <p:spPr>
          <a:xfrm>
            <a:off x="5181600" y="1363025"/>
            <a:ext cx="3150300" cy="3124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Text Summarization</a:t>
            </a:r>
            <a:endParaRPr b="1"/>
          </a:p>
          <a:p>
            <a:pPr indent="0" lvl="0" marL="0" rtl="0" algn="l">
              <a:spcBef>
                <a:spcPts val="0"/>
              </a:spcBef>
              <a:spcAft>
                <a:spcPts val="0"/>
              </a:spcAft>
              <a:buNone/>
            </a:pPr>
            <a:r>
              <a:rPr lang="en-GB"/>
              <a:t>Using T5 model for summarization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Classification</a:t>
            </a:r>
            <a:endParaRPr/>
          </a:p>
        </p:txBody>
      </p:sp>
      <p:sp>
        <p:nvSpPr>
          <p:cNvPr id="231" name="Google Shape;231;p33"/>
          <p:cNvSpPr/>
          <p:nvPr/>
        </p:nvSpPr>
        <p:spPr>
          <a:xfrm>
            <a:off x="180025" y="926288"/>
            <a:ext cx="8520600" cy="694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It is challenging for medical practitioners to stay up to date on new information regarding the virus.</a:t>
            </a:r>
            <a:endParaRPr/>
          </a:p>
        </p:txBody>
      </p:sp>
      <p:sp>
        <p:nvSpPr>
          <p:cNvPr id="232" name="Google Shape;232;p33"/>
          <p:cNvSpPr/>
          <p:nvPr/>
        </p:nvSpPr>
        <p:spPr>
          <a:xfrm>
            <a:off x="180025" y="1974363"/>
            <a:ext cx="8520600" cy="694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Can grouping research articles that are similar through  clustering make it easier to find related publications?</a:t>
            </a:r>
            <a:endParaRPr/>
          </a:p>
        </p:txBody>
      </p:sp>
      <p:sp>
        <p:nvSpPr>
          <p:cNvPr id="233" name="Google Shape;233;p33"/>
          <p:cNvSpPr/>
          <p:nvPr/>
        </p:nvSpPr>
        <p:spPr>
          <a:xfrm>
            <a:off x="180025" y="3056700"/>
            <a:ext cx="8520600" cy="694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The collection of literature can be represented as a scatter plot utilizing clustering for labeling and dimensionality reduction for display.</a:t>
            </a:r>
            <a:endParaRPr/>
          </a:p>
        </p:txBody>
      </p:sp>
      <p:sp>
        <p:nvSpPr>
          <p:cNvPr id="234" name="Google Shape;234;p33"/>
          <p:cNvSpPr/>
          <p:nvPr/>
        </p:nvSpPr>
        <p:spPr>
          <a:xfrm>
            <a:off x="180025" y="4070525"/>
            <a:ext cx="8520600" cy="694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Publications with a remarkably similar topic will have the same label and be placed close to one another on this plot.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0" y="8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a:t>
            </a:r>
            <a:endParaRPr/>
          </a:p>
        </p:txBody>
      </p:sp>
      <p:sp>
        <p:nvSpPr>
          <p:cNvPr id="240" name="Google Shape;240;p34"/>
          <p:cNvSpPr/>
          <p:nvPr/>
        </p:nvSpPr>
        <p:spPr>
          <a:xfrm>
            <a:off x="102875" y="581138"/>
            <a:ext cx="8520600" cy="694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Randomly choosing a subset of dataset with 1000 articles</a:t>
            </a:r>
            <a:endParaRPr/>
          </a:p>
        </p:txBody>
      </p:sp>
      <p:sp>
        <p:nvSpPr>
          <p:cNvPr id="241" name="Google Shape;241;p34"/>
          <p:cNvSpPr/>
          <p:nvPr/>
        </p:nvSpPr>
        <p:spPr>
          <a:xfrm>
            <a:off x="102875" y="1275638"/>
            <a:ext cx="8520600" cy="694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Data Pre-processing</a:t>
            </a:r>
            <a:endParaRPr/>
          </a:p>
        </p:txBody>
      </p:sp>
      <p:sp>
        <p:nvSpPr>
          <p:cNvPr id="242" name="Google Shape;242;p34"/>
          <p:cNvSpPr/>
          <p:nvPr/>
        </p:nvSpPr>
        <p:spPr>
          <a:xfrm>
            <a:off x="102875" y="1970138"/>
            <a:ext cx="8520600" cy="694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Turn each documents into a feature vector using Tf-IDF</a:t>
            </a:r>
            <a:endParaRPr/>
          </a:p>
        </p:txBody>
      </p:sp>
      <p:sp>
        <p:nvSpPr>
          <p:cNvPr id="243" name="Google Shape;243;p34"/>
          <p:cNvSpPr/>
          <p:nvPr/>
        </p:nvSpPr>
        <p:spPr>
          <a:xfrm>
            <a:off x="102875" y="4053638"/>
            <a:ext cx="8520600" cy="694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Dimensionality</a:t>
            </a:r>
            <a:r>
              <a:rPr lang="en-GB"/>
              <a:t> Reduction using t-SNE</a:t>
            </a:r>
            <a:endParaRPr/>
          </a:p>
        </p:txBody>
      </p:sp>
      <p:sp>
        <p:nvSpPr>
          <p:cNvPr id="244" name="Google Shape;244;p34"/>
          <p:cNvSpPr/>
          <p:nvPr/>
        </p:nvSpPr>
        <p:spPr>
          <a:xfrm>
            <a:off x="102875" y="2664638"/>
            <a:ext cx="8520600" cy="694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Apply PCA</a:t>
            </a:r>
            <a:endParaRPr/>
          </a:p>
        </p:txBody>
      </p:sp>
      <p:sp>
        <p:nvSpPr>
          <p:cNvPr id="245" name="Google Shape;245;p34"/>
          <p:cNvSpPr/>
          <p:nvPr/>
        </p:nvSpPr>
        <p:spPr>
          <a:xfrm>
            <a:off x="102875" y="3359138"/>
            <a:ext cx="8520600" cy="694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Apply K mean clustering to label each clustering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K-means Clustering</a:t>
            </a:r>
            <a:endParaRPr/>
          </a:p>
        </p:txBody>
      </p:sp>
      <p:sp>
        <p:nvSpPr>
          <p:cNvPr id="251" name="Google Shape;251;p35"/>
          <p:cNvSpPr txBox="1"/>
          <p:nvPr/>
        </p:nvSpPr>
        <p:spPr>
          <a:xfrm>
            <a:off x="180025" y="1648350"/>
            <a:ext cx="4140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We will analyze the distortion at various k values in order to get the ideal k value for k mean</a:t>
            </a:r>
            <a:endParaRPr sz="2200"/>
          </a:p>
        </p:txBody>
      </p:sp>
      <p:pic>
        <p:nvPicPr>
          <p:cNvPr id="252" name="Google Shape;252;p35"/>
          <p:cNvPicPr preferRelativeResize="0"/>
          <p:nvPr/>
        </p:nvPicPr>
        <p:blipFill>
          <a:blip r:embed="rId3">
            <a:alphaModFix/>
          </a:blip>
          <a:stretch>
            <a:fillRect/>
          </a:stretch>
        </p:blipFill>
        <p:spPr>
          <a:xfrm>
            <a:off x="4234075" y="59500"/>
            <a:ext cx="4757525" cy="5007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6"/>
          <p:cNvPicPr preferRelativeResize="0"/>
          <p:nvPr/>
        </p:nvPicPr>
        <p:blipFill>
          <a:blip r:embed="rId3">
            <a:alphaModFix/>
          </a:blip>
          <a:stretch>
            <a:fillRect/>
          </a:stretch>
        </p:blipFill>
        <p:spPr>
          <a:xfrm>
            <a:off x="3997150" y="242400"/>
            <a:ext cx="4180963" cy="4838700"/>
          </a:xfrm>
          <a:prstGeom prst="rect">
            <a:avLst/>
          </a:prstGeom>
          <a:noFill/>
          <a:ln>
            <a:noFill/>
          </a:ln>
        </p:spPr>
      </p:pic>
      <p:sp>
        <p:nvSpPr>
          <p:cNvPr id="258" name="Google Shape;258;p36"/>
          <p:cNvSpPr txBox="1"/>
          <p:nvPr/>
        </p:nvSpPr>
        <p:spPr>
          <a:xfrm>
            <a:off x="270025" y="1684500"/>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solidFill>
                  <a:schemeClr val="dk1"/>
                </a:solidFill>
              </a:rPr>
              <a:t>Dimensionality Reduction with t-SNE</a:t>
            </a:r>
            <a:endParaRPr sz="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7"/>
          <p:cNvPicPr preferRelativeResize="0"/>
          <p:nvPr/>
        </p:nvPicPr>
        <p:blipFill>
          <a:blip r:embed="rId3">
            <a:alphaModFix/>
          </a:blip>
          <a:stretch>
            <a:fillRect/>
          </a:stretch>
        </p:blipFill>
        <p:spPr>
          <a:xfrm>
            <a:off x="2827025" y="-77150"/>
            <a:ext cx="6316975" cy="5068251"/>
          </a:xfrm>
          <a:prstGeom prst="rect">
            <a:avLst/>
          </a:prstGeom>
          <a:noFill/>
          <a:ln>
            <a:noFill/>
          </a:ln>
        </p:spPr>
      </p:pic>
      <p:sp>
        <p:nvSpPr>
          <p:cNvPr id="264" name="Google Shape;264;p3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5" name="Google Shape;265;p37"/>
          <p:cNvSpPr/>
          <p:nvPr/>
        </p:nvSpPr>
        <p:spPr>
          <a:xfrm>
            <a:off x="104700" y="863100"/>
            <a:ext cx="2790600" cy="808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It is more difficult to distinguish many examples closer to the center.</a:t>
            </a:r>
            <a:endParaRPr/>
          </a:p>
        </p:txBody>
      </p:sp>
      <p:sp>
        <p:nvSpPr>
          <p:cNvPr id="266" name="Google Shape;266;p37"/>
          <p:cNvSpPr/>
          <p:nvPr/>
        </p:nvSpPr>
        <p:spPr>
          <a:xfrm>
            <a:off x="176550" y="3099900"/>
            <a:ext cx="2646900" cy="9507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Assign labels to the k-means-discovered clusters.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8"/>
          <p:cNvPicPr preferRelativeResize="0"/>
          <p:nvPr/>
        </p:nvPicPr>
        <p:blipFill rotWithShape="1">
          <a:blip r:embed="rId3">
            <a:alphaModFix/>
          </a:blip>
          <a:srcRect b="0" l="-34264" r="0" t="-3145"/>
          <a:stretch/>
        </p:blipFill>
        <p:spPr>
          <a:xfrm>
            <a:off x="1" y="0"/>
            <a:ext cx="9143999" cy="4991100"/>
          </a:xfrm>
          <a:prstGeom prst="rect">
            <a:avLst/>
          </a:prstGeom>
          <a:noFill/>
          <a:ln>
            <a:noFill/>
          </a:ln>
        </p:spPr>
      </p:pic>
      <p:sp>
        <p:nvSpPr>
          <p:cNvPr id="272" name="Google Shape;272;p38"/>
          <p:cNvSpPr/>
          <p:nvPr/>
        </p:nvSpPr>
        <p:spPr>
          <a:xfrm>
            <a:off x="260425" y="1390350"/>
            <a:ext cx="2026800" cy="1896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Each paper's position on the plot was selected by t-SNE, and the label's color by k-means.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0" y="47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 of K mean clustering</a:t>
            </a:r>
            <a:endParaRPr/>
          </a:p>
        </p:txBody>
      </p:sp>
      <p:pic>
        <p:nvPicPr>
          <p:cNvPr id="278" name="Google Shape;278;p39"/>
          <p:cNvPicPr preferRelativeResize="0"/>
          <p:nvPr/>
        </p:nvPicPr>
        <p:blipFill rotWithShape="1">
          <a:blip r:embed="rId3">
            <a:alphaModFix/>
          </a:blip>
          <a:srcRect b="0" l="0" r="-14521" t="0"/>
          <a:stretch/>
        </p:blipFill>
        <p:spPr>
          <a:xfrm>
            <a:off x="62850" y="939500"/>
            <a:ext cx="5718474" cy="2758075"/>
          </a:xfrm>
          <a:prstGeom prst="rect">
            <a:avLst/>
          </a:prstGeom>
          <a:noFill/>
          <a:ln>
            <a:noFill/>
          </a:ln>
        </p:spPr>
      </p:pic>
      <p:sp>
        <p:nvSpPr>
          <p:cNvPr id="279" name="Google Shape;279;p39"/>
          <p:cNvSpPr txBox="1"/>
          <p:nvPr/>
        </p:nvSpPr>
        <p:spPr>
          <a:xfrm>
            <a:off x="62850" y="620450"/>
            <a:ext cx="227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N_clustering=10</a:t>
            </a:r>
            <a:endParaRPr/>
          </a:p>
        </p:txBody>
      </p:sp>
      <p:pic>
        <p:nvPicPr>
          <p:cNvPr id="280" name="Google Shape;280;p39"/>
          <p:cNvPicPr preferRelativeResize="0"/>
          <p:nvPr/>
        </p:nvPicPr>
        <p:blipFill>
          <a:blip r:embed="rId4">
            <a:alphaModFix/>
          </a:blip>
          <a:stretch>
            <a:fillRect/>
          </a:stretch>
        </p:blipFill>
        <p:spPr>
          <a:xfrm>
            <a:off x="3838575" y="2971800"/>
            <a:ext cx="5305425" cy="2171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Summarization</a:t>
            </a:r>
            <a:endParaRPr/>
          </a:p>
        </p:txBody>
      </p:sp>
      <p:sp>
        <p:nvSpPr>
          <p:cNvPr id="286" name="Google Shape;286;p40"/>
          <p:cNvSpPr/>
          <p:nvPr/>
        </p:nvSpPr>
        <p:spPr>
          <a:xfrm>
            <a:off x="497525" y="1251275"/>
            <a:ext cx="7349400" cy="470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Implement a transformer based model for text summarization</a:t>
            </a:r>
            <a:endParaRPr/>
          </a:p>
        </p:txBody>
      </p:sp>
      <p:sp>
        <p:nvSpPr>
          <p:cNvPr id="287" name="Google Shape;287;p40"/>
          <p:cNvSpPr/>
          <p:nvPr/>
        </p:nvSpPr>
        <p:spPr>
          <a:xfrm>
            <a:off x="497525" y="2219100"/>
            <a:ext cx="7349400" cy="470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 Transformer has two independent working parts: an encoder system that reads the input text and a decoder system that generates a job prediction.</a:t>
            </a:r>
            <a:endParaRPr/>
          </a:p>
        </p:txBody>
      </p:sp>
      <p:sp>
        <p:nvSpPr>
          <p:cNvPr id="288" name="Google Shape;288;p40"/>
          <p:cNvSpPr/>
          <p:nvPr/>
        </p:nvSpPr>
        <p:spPr>
          <a:xfrm>
            <a:off x="497525" y="3186925"/>
            <a:ext cx="7349400" cy="470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Use T5 transformer model</a:t>
            </a:r>
            <a:endParaRPr/>
          </a:p>
        </p:txBody>
      </p:sp>
      <p:sp>
        <p:nvSpPr>
          <p:cNvPr id="289" name="Google Shape;289;p40"/>
          <p:cNvSpPr/>
          <p:nvPr/>
        </p:nvSpPr>
        <p:spPr>
          <a:xfrm>
            <a:off x="497525" y="4154750"/>
            <a:ext cx="7349400" cy="470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An attention mechanism called a Transformer is one that recognizes the contextual relationships between words or subwords in a text.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311700" y="445575"/>
            <a:ext cx="8520600" cy="54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T5 Model:</a:t>
            </a:r>
            <a:endParaRPr/>
          </a:p>
        </p:txBody>
      </p:sp>
      <p:sp>
        <p:nvSpPr>
          <p:cNvPr id="295" name="Google Shape;295;p41"/>
          <p:cNvSpPr/>
          <p:nvPr/>
        </p:nvSpPr>
        <p:spPr>
          <a:xfrm>
            <a:off x="497525" y="1109325"/>
            <a:ext cx="7349400" cy="470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It is a pre-trained language model that can be fine-tuned for various natural language processing tasks, including text summarization</a:t>
            </a:r>
            <a:endParaRPr/>
          </a:p>
        </p:txBody>
      </p:sp>
      <p:sp>
        <p:nvSpPr>
          <p:cNvPr id="296" name="Google Shape;296;p41"/>
          <p:cNvSpPr/>
          <p:nvPr/>
        </p:nvSpPr>
        <p:spPr>
          <a:xfrm>
            <a:off x="497525" y="1923863"/>
            <a:ext cx="7349400" cy="10683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Advantages</a:t>
            </a:r>
            <a:r>
              <a:rPr lang="en-GB"/>
              <a:t> of T5 model</a:t>
            </a:r>
            <a:endParaRPr/>
          </a:p>
          <a:p>
            <a:pPr indent="-317500" lvl="0" marL="457200" rtl="0" algn="l">
              <a:spcBef>
                <a:spcPts val="0"/>
              </a:spcBef>
              <a:spcAft>
                <a:spcPts val="0"/>
              </a:spcAft>
              <a:buSzPts val="1400"/>
              <a:buChar char="●"/>
            </a:pPr>
            <a:r>
              <a:rPr lang="en-GB"/>
              <a:t>Pre-training on large text.</a:t>
            </a:r>
            <a:endParaRPr/>
          </a:p>
          <a:p>
            <a:pPr indent="-317500" lvl="0" marL="457200" rtl="0" algn="l">
              <a:spcBef>
                <a:spcPts val="0"/>
              </a:spcBef>
              <a:spcAft>
                <a:spcPts val="0"/>
              </a:spcAft>
              <a:buSzPts val="1400"/>
              <a:buChar char="●"/>
            </a:pPr>
            <a:r>
              <a:rPr lang="en-GB"/>
              <a:t>Fine-tuning for specific domains.</a:t>
            </a:r>
            <a:endParaRPr/>
          </a:p>
          <a:p>
            <a:pPr indent="-317500" lvl="0" marL="457200" rtl="0" algn="l">
              <a:spcBef>
                <a:spcPts val="0"/>
              </a:spcBef>
              <a:spcAft>
                <a:spcPts val="0"/>
              </a:spcAft>
              <a:buSzPts val="1400"/>
              <a:buChar char="●"/>
            </a:pPr>
            <a:r>
              <a:rPr lang="en-GB"/>
              <a:t>Ability to handle long and complex text.</a:t>
            </a:r>
            <a:endParaRPr/>
          </a:p>
          <a:p>
            <a:pPr indent="-317500" lvl="0" marL="457200" rtl="0" algn="l">
              <a:spcBef>
                <a:spcPts val="0"/>
              </a:spcBef>
              <a:spcAft>
                <a:spcPts val="0"/>
              </a:spcAft>
              <a:buSzPts val="1400"/>
              <a:buChar char="●"/>
            </a:pPr>
            <a:r>
              <a:rPr lang="en-GB"/>
              <a:t>High </a:t>
            </a:r>
            <a:r>
              <a:rPr lang="en-GB"/>
              <a:t>quality summaries.</a:t>
            </a:r>
            <a:endParaRPr/>
          </a:p>
        </p:txBody>
      </p:sp>
      <p:sp>
        <p:nvSpPr>
          <p:cNvPr id="297" name="Google Shape;297;p41"/>
          <p:cNvSpPr/>
          <p:nvPr/>
        </p:nvSpPr>
        <p:spPr>
          <a:xfrm>
            <a:off x="497525" y="3428700"/>
            <a:ext cx="7349400" cy="541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T5 model approach has ability to improve to generalize to new and unseen data, which be helpful for generating accurate informative summaries of Covid19.</a:t>
            </a:r>
            <a:endParaRPr/>
          </a:p>
        </p:txBody>
      </p:sp>
      <p:sp>
        <p:nvSpPr>
          <p:cNvPr id="298" name="Google Shape;298;p41"/>
          <p:cNvSpPr/>
          <p:nvPr/>
        </p:nvSpPr>
        <p:spPr>
          <a:xfrm>
            <a:off x="497525" y="4406725"/>
            <a:ext cx="7349400" cy="541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T5 model help health care professionals and researchers stay up to date with the latest information and make informed decisions in the fight aga</a:t>
            </a:r>
            <a:r>
              <a:rPr lang="en-GB"/>
              <a:t>inst Covid-19.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0" y="74375"/>
            <a:ext cx="8571900" cy="695400"/>
          </a:xfrm>
          <a:prstGeom prst="rect">
            <a:avLst/>
          </a:prstGeom>
          <a:solidFill>
            <a:srgbClr val="9FC5E8"/>
          </a:solidFill>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820"/>
              <a:t>Why this project?</a:t>
            </a:r>
            <a:endParaRPr b="1" sz="1820"/>
          </a:p>
        </p:txBody>
      </p:sp>
      <p:sp>
        <p:nvSpPr>
          <p:cNvPr id="69" name="Google Shape;69;p15"/>
          <p:cNvSpPr txBox="1"/>
          <p:nvPr>
            <p:ph idx="1" type="body"/>
          </p:nvPr>
        </p:nvSpPr>
        <p:spPr>
          <a:xfrm>
            <a:off x="-61100" y="1115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sp>
        <p:nvSpPr>
          <p:cNvPr id="70" name="Google Shape;70;p15"/>
          <p:cNvSpPr/>
          <p:nvPr/>
        </p:nvSpPr>
        <p:spPr>
          <a:xfrm>
            <a:off x="199175" y="1745375"/>
            <a:ext cx="2317800" cy="233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b="1" lang="en-GB" sz="1300">
                <a:solidFill>
                  <a:srgbClr val="374151"/>
                </a:solidFill>
                <a:highlight>
                  <a:srgbClr val="F7F7F8"/>
                </a:highlight>
                <a:latin typeface="Roboto"/>
                <a:ea typeface="Roboto"/>
                <a:cs typeface="Roboto"/>
                <a:sym typeface="Roboto"/>
              </a:rPr>
              <a:t>Relevance</a:t>
            </a:r>
            <a:r>
              <a:rPr b="1" lang="en-GB" sz="1200">
                <a:solidFill>
                  <a:srgbClr val="374151"/>
                </a:solidFill>
                <a:highlight>
                  <a:srgbClr val="F7F7F8"/>
                </a:highlight>
                <a:latin typeface="Roboto"/>
                <a:ea typeface="Roboto"/>
                <a:cs typeface="Roboto"/>
                <a:sym typeface="Roboto"/>
              </a:rPr>
              <a:t> </a:t>
            </a:r>
            <a:endParaRPr b="1" sz="1200">
              <a:solidFill>
                <a:srgbClr val="374151"/>
              </a:solidFill>
              <a:highlight>
                <a:srgbClr val="F7F7F8"/>
              </a:highlight>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By working on this project, researchers and developers can contribute to advancing the state of the art in NLP and potentially create tools that can be useful in various fields such as journalism, academia, and publishing.</a:t>
            </a:r>
            <a:endParaRPr/>
          </a:p>
        </p:txBody>
      </p:sp>
      <p:sp>
        <p:nvSpPr>
          <p:cNvPr id="71" name="Google Shape;71;p15"/>
          <p:cNvSpPr/>
          <p:nvPr/>
        </p:nvSpPr>
        <p:spPr>
          <a:xfrm>
            <a:off x="3048900" y="1745375"/>
            <a:ext cx="2441700" cy="233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en-GB" sz="1300">
                <a:solidFill>
                  <a:srgbClr val="374151"/>
                </a:solidFill>
                <a:highlight>
                  <a:srgbClr val="F7F7F8"/>
                </a:highlight>
                <a:latin typeface="Roboto"/>
                <a:ea typeface="Roboto"/>
                <a:cs typeface="Roboto"/>
                <a:sym typeface="Roboto"/>
              </a:rPr>
              <a:t>Complexity</a:t>
            </a:r>
            <a:endParaRPr b="1" sz="1300">
              <a:solidFill>
                <a:srgbClr val="374151"/>
              </a:solidFill>
              <a:highlight>
                <a:srgbClr val="F7F7F8"/>
              </a:highlight>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 These tasks involve processing large amounts of unstructured text data and extracting meaningful information from it.</a:t>
            </a:r>
            <a:endParaRPr/>
          </a:p>
        </p:txBody>
      </p:sp>
      <p:sp>
        <p:nvSpPr>
          <p:cNvPr id="72" name="Google Shape;72;p15"/>
          <p:cNvSpPr/>
          <p:nvPr/>
        </p:nvSpPr>
        <p:spPr>
          <a:xfrm>
            <a:off x="6022525" y="1745375"/>
            <a:ext cx="2441700" cy="233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en-GB" sz="1300">
                <a:solidFill>
                  <a:srgbClr val="374151"/>
                </a:solidFill>
                <a:highlight>
                  <a:srgbClr val="F7F7F8"/>
                </a:highlight>
                <a:latin typeface="Roboto"/>
                <a:ea typeface="Roboto"/>
                <a:cs typeface="Roboto"/>
                <a:sym typeface="Roboto"/>
              </a:rPr>
              <a:t>Impact</a:t>
            </a:r>
            <a:endParaRPr b="1" sz="1300">
              <a:solidFill>
                <a:srgbClr val="374151"/>
              </a:solidFill>
              <a:highlight>
                <a:srgbClr val="F7F7F8"/>
              </a:highlight>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b="1" lang="en-GB" sz="1200">
                <a:solidFill>
                  <a:srgbClr val="374151"/>
                </a:solidFill>
                <a:highlight>
                  <a:srgbClr val="F7F7F8"/>
                </a:highlight>
                <a:latin typeface="Roboto"/>
                <a:ea typeface="Roboto"/>
                <a:cs typeface="Roboto"/>
                <a:sym typeface="Roboto"/>
              </a:rPr>
              <a:t> </a:t>
            </a:r>
            <a:r>
              <a:rPr lang="en-GB" sz="1200">
                <a:solidFill>
                  <a:srgbClr val="374151"/>
                </a:solidFill>
                <a:highlight>
                  <a:srgbClr val="F7F7F8"/>
                </a:highlight>
                <a:latin typeface="Roboto"/>
                <a:ea typeface="Roboto"/>
                <a:cs typeface="Roboto"/>
                <a:sym typeface="Roboto"/>
              </a:rPr>
              <a:t>The ability to accurately classify and summarize literature can have a significant impact on various fields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p:nvPr/>
        </p:nvSpPr>
        <p:spPr>
          <a:xfrm>
            <a:off x="663175" y="1067475"/>
            <a:ext cx="7301700" cy="626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Data Pre-Processing:</a:t>
            </a:r>
            <a:endParaRPr/>
          </a:p>
        </p:txBody>
      </p:sp>
      <p:sp>
        <p:nvSpPr>
          <p:cNvPr id="304" name="Google Shape;304;p42"/>
          <p:cNvSpPr/>
          <p:nvPr/>
        </p:nvSpPr>
        <p:spPr>
          <a:xfrm>
            <a:off x="639325" y="2087050"/>
            <a:ext cx="7349400" cy="737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Loading the pretrained T5 model and will prepare the data for fine-tuning by formatting it into a suitable input - output format.</a:t>
            </a:r>
            <a:endParaRPr/>
          </a:p>
        </p:txBody>
      </p:sp>
      <p:sp>
        <p:nvSpPr>
          <p:cNvPr id="305" name="Google Shape;305;p42"/>
          <p:cNvSpPr/>
          <p:nvPr/>
        </p:nvSpPr>
        <p:spPr>
          <a:xfrm>
            <a:off x="639325" y="4350000"/>
            <a:ext cx="7349400" cy="470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Finally</a:t>
            </a:r>
            <a:r>
              <a:rPr lang="en-GB"/>
              <a:t> we will perform e</a:t>
            </a:r>
            <a:r>
              <a:rPr lang="en-GB"/>
              <a:t>valuation of the Model</a:t>
            </a:r>
            <a:endParaRPr/>
          </a:p>
        </p:txBody>
      </p:sp>
      <p:sp>
        <p:nvSpPr>
          <p:cNvPr id="306" name="Google Shape;306;p42"/>
          <p:cNvSpPr/>
          <p:nvPr/>
        </p:nvSpPr>
        <p:spPr>
          <a:xfrm>
            <a:off x="639325" y="3409150"/>
            <a:ext cx="7349400" cy="470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U</a:t>
            </a:r>
            <a:r>
              <a:rPr lang="en-GB"/>
              <a:t>se the t5 model which is trained to generate summaries.</a:t>
            </a:r>
            <a:endParaRPr/>
          </a:p>
        </p:txBody>
      </p:sp>
      <p:sp>
        <p:nvSpPr>
          <p:cNvPr id="307" name="Google Shape;307;p42"/>
          <p:cNvSpPr txBox="1"/>
          <p:nvPr>
            <p:ph type="title"/>
          </p:nvPr>
        </p:nvSpPr>
        <p:spPr>
          <a:xfrm>
            <a:off x="311700" y="445575"/>
            <a:ext cx="8520600" cy="54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involved in building </a:t>
            </a:r>
            <a:r>
              <a:rPr lang="en-GB"/>
              <a:t>T5 Model: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43"/>
          <p:cNvPicPr preferRelativeResize="0"/>
          <p:nvPr/>
        </p:nvPicPr>
        <p:blipFill>
          <a:blip r:embed="rId3">
            <a:alphaModFix/>
          </a:blip>
          <a:stretch>
            <a:fillRect/>
          </a:stretch>
        </p:blipFill>
        <p:spPr>
          <a:xfrm>
            <a:off x="152400" y="630300"/>
            <a:ext cx="8839200" cy="3463828"/>
          </a:xfrm>
          <a:prstGeom prst="rect">
            <a:avLst/>
          </a:prstGeom>
          <a:noFill/>
          <a:ln>
            <a:noFill/>
          </a:ln>
        </p:spPr>
      </p:pic>
      <p:sp>
        <p:nvSpPr>
          <p:cNvPr id="313" name="Google Shape;313;p43"/>
          <p:cNvSpPr txBox="1"/>
          <p:nvPr/>
        </p:nvSpPr>
        <p:spPr>
          <a:xfrm>
            <a:off x="209200" y="143125"/>
            <a:ext cx="29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Sample Article</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4"/>
          <p:cNvSpPr txBox="1"/>
          <p:nvPr/>
        </p:nvSpPr>
        <p:spPr>
          <a:xfrm>
            <a:off x="177825" y="299950"/>
            <a:ext cx="39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Sample Abstract</a:t>
            </a:r>
            <a:endParaRPr b="1"/>
          </a:p>
        </p:txBody>
      </p:sp>
      <p:pic>
        <p:nvPicPr>
          <p:cNvPr id="319" name="Google Shape;319;p44"/>
          <p:cNvPicPr preferRelativeResize="0"/>
          <p:nvPr/>
        </p:nvPicPr>
        <p:blipFill>
          <a:blip r:embed="rId3">
            <a:alphaModFix/>
          </a:blip>
          <a:stretch>
            <a:fillRect/>
          </a:stretch>
        </p:blipFill>
        <p:spPr>
          <a:xfrm>
            <a:off x="68750" y="1093000"/>
            <a:ext cx="8839201" cy="121149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Summary</a:t>
            </a:r>
            <a:endParaRPr/>
          </a:p>
        </p:txBody>
      </p:sp>
      <p:pic>
        <p:nvPicPr>
          <p:cNvPr id="325" name="Google Shape;325;p45"/>
          <p:cNvPicPr preferRelativeResize="0"/>
          <p:nvPr/>
        </p:nvPicPr>
        <p:blipFill rotWithShape="1">
          <a:blip r:embed="rId3">
            <a:alphaModFix/>
          </a:blip>
          <a:srcRect b="0" l="0" r="0" t="-102101"/>
          <a:stretch/>
        </p:blipFill>
        <p:spPr>
          <a:xfrm>
            <a:off x="58300" y="1223144"/>
            <a:ext cx="8839199" cy="2320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Rouge Score</a:t>
            </a:r>
            <a:endParaRPr/>
          </a:p>
        </p:txBody>
      </p:sp>
      <p:graphicFrame>
        <p:nvGraphicFramePr>
          <p:cNvPr id="331" name="Google Shape;331;p46"/>
          <p:cNvGraphicFramePr/>
          <p:nvPr/>
        </p:nvGraphicFramePr>
        <p:xfrm>
          <a:off x="994275" y="1458625"/>
          <a:ext cx="3000000" cy="3000000"/>
        </p:xfrm>
        <a:graphic>
          <a:graphicData uri="http://schemas.openxmlformats.org/drawingml/2006/table">
            <a:tbl>
              <a:tblPr>
                <a:noFill/>
                <a:tableStyleId>{4C09C7B3-4289-4E5A-B158-24D62346D79E}</a:tableStyleId>
              </a:tblPr>
              <a:tblGrid>
                <a:gridCol w="1203425"/>
                <a:gridCol w="1809750"/>
                <a:gridCol w="1809750"/>
                <a:gridCol w="1809750"/>
              </a:tblGrid>
              <a:tr h="732950">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GB"/>
                        <a:t>Recall “r”</a:t>
                      </a:r>
                      <a:endParaRPr b="1"/>
                    </a:p>
                    <a:p>
                      <a:pPr indent="0" lvl="0" marL="0" rtl="0" algn="just">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GB"/>
                        <a:t>P</a:t>
                      </a:r>
                      <a:r>
                        <a:rPr b="1" lang="en-GB"/>
                        <a:t>recision ”p”</a:t>
                      </a:r>
                      <a:endParaRPr b="1"/>
                    </a:p>
                    <a:p>
                      <a:pPr indent="0" lvl="0" marL="0" rtl="0" algn="just">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n-GB"/>
                        <a:t>F1-measure “f”</a:t>
                      </a:r>
                      <a:endParaRPr b="1"/>
                    </a:p>
                  </a:txBody>
                  <a:tcPr marT="91425" marB="91425" marR="91425" marL="91425"/>
                </a:tc>
              </a:tr>
              <a:tr h="732950">
                <a:tc>
                  <a:txBody>
                    <a:bodyPr/>
                    <a:lstStyle/>
                    <a:p>
                      <a:pPr indent="0" lvl="0" marL="0" rtl="0" algn="ctr">
                        <a:spcBef>
                          <a:spcPts val="0"/>
                        </a:spcBef>
                        <a:spcAft>
                          <a:spcPts val="0"/>
                        </a:spcAft>
                        <a:buNone/>
                      </a:pPr>
                      <a:r>
                        <a:rPr b="1" lang="en-GB"/>
                        <a:t>rouge-1</a:t>
                      </a:r>
                      <a:endParaRPr b="1"/>
                    </a:p>
                  </a:txBody>
                  <a:tcPr marT="91425" marB="91425" marR="91425" marL="91425"/>
                </a:tc>
                <a:tc>
                  <a:txBody>
                    <a:bodyPr/>
                    <a:lstStyle/>
                    <a:p>
                      <a:pPr indent="0" lvl="0" marL="0" rtl="0" algn="just">
                        <a:spcBef>
                          <a:spcPts val="0"/>
                        </a:spcBef>
                        <a:spcAft>
                          <a:spcPts val="0"/>
                        </a:spcAft>
                        <a:buNone/>
                      </a:pPr>
                      <a:r>
                        <a:rPr lang="en-GB" sz="1150">
                          <a:solidFill>
                            <a:schemeClr val="accent2"/>
                          </a:solidFill>
                          <a:highlight>
                            <a:srgbClr val="FFFFFF"/>
                          </a:highlight>
                        </a:rPr>
                        <a:t>0.21648618632622682</a:t>
                      </a:r>
                      <a:endParaRPr sz="2300"/>
                    </a:p>
                  </a:txBody>
                  <a:tcPr marT="91425" marB="91425" marR="91425" marL="91425"/>
                </a:tc>
                <a:tc>
                  <a:txBody>
                    <a:bodyPr/>
                    <a:lstStyle/>
                    <a:p>
                      <a:pPr indent="0" lvl="0" marL="0" rtl="0" algn="just">
                        <a:spcBef>
                          <a:spcPts val="0"/>
                        </a:spcBef>
                        <a:spcAft>
                          <a:spcPts val="0"/>
                        </a:spcAft>
                        <a:buNone/>
                      </a:pPr>
                      <a:r>
                        <a:rPr lang="en-GB" sz="1150">
                          <a:solidFill>
                            <a:schemeClr val="accent2"/>
                          </a:solidFill>
                          <a:highlight>
                            <a:srgbClr val="FFFFFF"/>
                          </a:highlight>
                        </a:rPr>
                        <a:t>0.42651631752742314</a:t>
                      </a:r>
                      <a:endParaRPr sz="1600"/>
                    </a:p>
                  </a:txBody>
                  <a:tcPr marT="91425" marB="91425" marR="91425" marL="91425"/>
                </a:tc>
                <a:tc>
                  <a:txBody>
                    <a:bodyPr/>
                    <a:lstStyle/>
                    <a:p>
                      <a:pPr indent="0" lvl="0" marL="0" rtl="0" algn="just">
                        <a:spcBef>
                          <a:spcPts val="0"/>
                        </a:spcBef>
                        <a:spcAft>
                          <a:spcPts val="0"/>
                        </a:spcAft>
                        <a:buNone/>
                      </a:pPr>
                      <a:r>
                        <a:rPr lang="en-GB" sz="1250">
                          <a:solidFill>
                            <a:schemeClr val="accent2"/>
                          </a:solidFill>
                          <a:highlight>
                            <a:srgbClr val="FFFFFF"/>
                          </a:highlight>
                        </a:rPr>
                        <a:t>0.2771151620143631</a:t>
                      </a:r>
                      <a:endParaRPr sz="1700"/>
                    </a:p>
                  </a:txBody>
                  <a:tcPr marT="91425" marB="91425" marR="91425" marL="91425"/>
                </a:tc>
              </a:tr>
              <a:tr h="732950">
                <a:tc>
                  <a:txBody>
                    <a:bodyPr/>
                    <a:lstStyle/>
                    <a:p>
                      <a:pPr indent="0" lvl="0" marL="0" rtl="0" algn="ctr">
                        <a:spcBef>
                          <a:spcPts val="0"/>
                        </a:spcBef>
                        <a:spcAft>
                          <a:spcPts val="0"/>
                        </a:spcAft>
                        <a:buNone/>
                      </a:pPr>
                      <a:r>
                        <a:rPr b="1" lang="en-GB"/>
                        <a:t>rouge-2</a:t>
                      </a:r>
                      <a:endParaRPr b="1"/>
                    </a:p>
                  </a:txBody>
                  <a:tcPr marT="91425" marB="91425" marR="91425" marL="91425"/>
                </a:tc>
                <a:tc>
                  <a:txBody>
                    <a:bodyPr/>
                    <a:lstStyle/>
                    <a:p>
                      <a:pPr indent="0" lvl="0" marL="0" rtl="0" algn="just">
                        <a:spcBef>
                          <a:spcPts val="0"/>
                        </a:spcBef>
                        <a:spcAft>
                          <a:spcPts val="0"/>
                        </a:spcAft>
                        <a:buNone/>
                      </a:pPr>
                      <a:r>
                        <a:rPr lang="en-GB" sz="1150">
                          <a:solidFill>
                            <a:schemeClr val="accent2"/>
                          </a:solidFill>
                          <a:highlight>
                            <a:srgbClr val="FFFFFF"/>
                          </a:highlight>
                        </a:rPr>
                        <a:t>0.07870251141047911</a:t>
                      </a:r>
                      <a:endParaRPr sz="1600"/>
                    </a:p>
                  </a:txBody>
                  <a:tcPr marT="91425" marB="91425" marR="91425" marL="91425"/>
                </a:tc>
                <a:tc>
                  <a:txBody>
                    <a:bodyPr/>
                    <a:lstStyle/>
                    <a:p>
                      <a:pPr indent="0" lvl="0" marL="0" rtl="0" algn="just">
                        <a:spcBef>
                          <a:spcPts val="0"/>
                        </a:spcBef>
                        <a:spcAft>
                          <a:spcPts val="0"/>
                        </a:spcAft>
                        <a:buNone/>
                      </a:pPr>
                      <a:r>
                        <a:rPr lang="en-GB" sz="1150">
                          <a:solidFill>
                            <a:schemeClr val="accent2"/>
                          </a:solidFill>
                          <a:highlight>
                            <a:srgbClr val="FFFFFF"/>
                          </a:highlight>
                        </a:rPr>
                        <a:t>0.16996098799181714</a:t>
                      </a:r>
                      <a:endParaRPr sz="1600"/>
                    </a:p>
                  </a:txBody>
                  <a:tcPr marT="91425" marB="91425" marR="91425" marL="91425"/>
                </a:tc>
                <a:tc>
                  <a:txBody>
                    <a:bodyPr/>
                    <a:lstStyle/>
                    <a:p>
                      <a:pPr indent="0" lvl="0" marL="0" rtl="0" algn="just">
                        <a:spcBef>
                          <a:spcPts val="0"/>
                        </a:spcBef>
                        <a:spcAft>
                          <a:spcPts val="0"/>
                        </a:spcAft>
                        <a:buNone/>
                      </a:pPr>
                      <a:r>
                        <a:rPr lang="en-GB" sz="1150">
                          <a:solidFill>
                            <a:schemeClr val="accent2"/>
                          </a:solidFill>
                          <a:highlight>
                            <a:srgbClr val="FFFFFF"/>
                          </a:highlight>
                        </a:rPr>
                        <a:t>0.10172436659120346</a:t>
                      </a:r>
                      <a:endParaRPr sz="1600"/>
                    </a:p>
                  </a:txBody>
                  <a:tcPr marT="91425" marB="91425" marR="91425" marL="91425"/>
                </a:tc>
              </a:tr>
              <a:tr h="732950">
                <a:tc>
                  <a:txBody>
                    <a:bodyPr/>
                    <a:lstStyle/>
                    <a:p>
                      <a:pPr indent="0" lvl="0" marL="0" rtl="0" algn="ctr">
                        <a:spcBef>
                          <a:spcPts val="0"/>
                        </a:spcBef>
                        <a:spcAft>
                          <a:spcPts val="0"/>
                        </a:spcAft>
                        <a:buNone/>
                      </a:pPr>
                      <a:r>
                        <a:rPr b="1" lang="en-GB"/>
                        <a:t>rouge-L</a:t>
                      </a:r>
                      <a:endParaRPr b="1"/>
                    </a:p>
                  </a:txBody>
                  <a:tcPr marT="91425" marB="91425" marR="91425" marL="91425"/>
                </a:tc>
                <a:tc>
                  <a:txBody>
                    <a:bodyPr/>
                    <a:lstStyle/>
                    <a:p>
                      <a:pPr indent="0" lvl="0" marL="0" rtl="0" algn="just">
                        <a:spcBef>
                          <a:spcPts val="0"/>
                        </a:spcBef>
                        <a:spcAft>
                          <a:spcPts val="0"/>
                        </a:spcAft>
                        <a:buNone/>
                      </a:pPr>
                      <a:r>
                        <a:rPr lang="en-GB" sz="1150">
                          <a:solidFill>
                            <a:schemeClr val="accent2"/>
                          </a:solidFill>
                          <a:highlight>
                            <a:srgbClr val="FFFFFF"/>
                          </a:highlight>
                        </a:rPr>
                        <a:t>0.1993901719245532</a:t>
                      </a:r>
                      <a:endParaRPr sz="1600"/>
                    </a:p>
                  </a:txBody>
                  <a:tcPr marT="91425" marB="91425" marR="91425" marL="91425"/>
                </a:tc>
                <a:tc>
                  <a:txBody>
                    <a:bodyPr/>
                    <a:lstStyle/>
                    <a:p>
                      <a:pPr indent="0" lvl="0" marL="0" rtl="0" algn="just">
                        <a:spcBef>
                          <a:spcPts val="0"/>
                        </a:spcBef>
                        <a:spcAft>
                          <a:spcPts val="0"/>
                        </a:spcAft>
                        <a:buNone/>
                      </a:pPr>
                      <a:r>
                        <a:rPr lang="en-GB" sz="1150">
                          <a:solidFill>
                            <a:schemeClr val="accent2"/>
                          </a:solidFill>
                          <a:highlight>
                            <a:srgbClr val="FFFFFF"/>
                          </a:highlight>
                        </a:rPr>
                        <a:t>0.39523014322525074</a:t>
                      </a:r>
                      <a:endParaRPr sz="1600"/>
                    </a:p>
                  </a:txBody>
                  <a:tcPr marT="91425" marB="91425" marR="91425" marL="91425"/>
                </a:tc>
                <a:tc>
                  <a:txBody>
                    <a:bodyPr/>
                    <a:lstStyle/>
                    <a:p>
                      <a:pPr indent="0" lvl="0" marL="0" rtl="0" algn="just">
                        <a:spcBef>
                          <a:spcPts val="0"/>
                        </a:spcBef>
                        <a:spcAft>
                          <a:spcPts val="0"/>
                        </a:spcAft>
                        <a:buNone/>
                      </a:pPr>
                      <a:r>
                        <a:rPr lang="en-GB" sz="1150">
                          <a:solidFill>
                            <a:schemeClr val="accent2"/>
                          </a:solidFill>
                          <a:highlight>
                            <a:srgbClr val="FFFFFF"/>
                          </a:highlight>
                        </a:rPr>
                        <a:t>0.25588564601148533</a:t>
                      </a:r>
                      <a:endParaRPr sz="1600"/>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References</a:t>
            </a:r>
            <a:endParaRPr b="1"/>
          </a:p>
        </p:txBody>
      </p:sp>
      <p:sp>
        <p:nvSpPr>
          <p:cNvPr id="337" name="Google Shape;33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4327" lvl="0" marL="457200" rtl="0" algn="l">
              <a:lnSpc>
                <a:spcPct val="95000"/>
              </a:lnSpc>
              <a:spcBef>
                <a:spcPts val="0"/>
              </a:spcBef>
              <a:spcAft>
                <a:spcPts val="0"/>
              </a:spcAft>
              <a:buSzPts val="1665"/>
              <a:buAutoNum type="arabicPeriod"/>
            </a:pPr>
            <a:r>
              <a:rPr lang="en-GB" sz="1665" u="sng">
                <a:solidFill>
                  <a:schemeClr val="hlink"/>
                </a:solidFill>
                <a:hlinkClick r:id="rId3"/>
              </a:rPr>
              <a:t>https://www.jmlr.org/papers/volume21/19-763/19-763.pdf</a:t>
            </a:r>
            <a:endParaRPr sz="1665"/>
          </a:p>
          <a:p>
            <a:pPr indent="-334327" lvl="0" marL="457200" rtl="0" algn="l">
              <a:lnSpc>
                <a:spcPct val="95000"/>
              </a:lnSpc>
              <a:spcBef>
                <a:spcPts val="0"/>
              </a:spcBef>
              <a:spcAft>
                <a:spcPts val="0"/>
              </a:spcAft>
              <a:buSzPts val="1665"/>
              <a:buAutoNum type="arabicPeriod"/>
            </a:pPr>
            <a:r>
              <a:rPr lang="en-GB" sz="1665" u="sng">
                <a:solidFill>
                  <a:schemeClr val="hlink"/>
                </a:solidFill>
                <a:hlinkClick r:id="rId4"/>
              </a:rPr>
              <a:t>https://allenai.org/data/cord-19</a:t>
            </a:r>
            <a:endParaRPr sz="1665"/>
          </a:p>
          <a:p>
            <a:pPr indent="-334327" lvl="0" marL="457200" rtl="0" algn="l">
              <a:lnSpc>
                <a:spcPct val="95000"/>
              </a:lnSpc>
              <a:spcBef>
                <a:spcPts val="0"/>
              </a:spcBef>
              <a:spcAft>
                <a:spcPts val="0"/>
              </a:spcAft>
              <a:buSzPts val="1665"/>
              <a:buAutoNum type="arabicPeriod"/>
            </a:pPr>
            <a:r>
              <a:rPr lang="en-GB" sz="1665" u="sng">
                <a:solidFill>
                  <a:schemeClr val="hlink"/>
                </a:solidFill>
                <a:hlinkClick r:id="rId5"/>
              </a:rPr>
              <a:t>https://www.semanticscholar.org/paper/CORD-19%3A-The-Covid-19-Open-Research-Dataset-Wang-Lo/4a10dffca6dcce9c570cb75aa4d76522c34a2fd4</a:t>
            </a:r>
            <a:endParaRPr sz="1665"/>
          </a:p>
          <a:p>
            <a:pPr indent="-334327" lvl="0" marL="457200" rtl="0" algn="l">
              <a:lnSpc>
                <a:spcPct val="95000"/>
              </a:lnSpc>
              <a:spcBef>
                <a:spcPts val="0"/>
              </a:spcBef>
              <a:spcAft>
                <a:spcPts val="0"/>
              </a:spcAft>
              <a:buSzPts val="1665"/>
              <a:buAutoNum type="arabicPeriod"/>
            </a:pPr>
            <a:r>
              <a:rPr lang="en-GB" sz="1665" u="sng">
                <a:solidFill>
                  <a:schemeClr val="hlink"/>
                </a:solidFill>
                <a:hlinkClick r:id="rId6"/>
              </a:rPr>
              <a:t>https://towardsdatascience.com/text-classification-in-python-dd95d264c802</a:t>
            </a:r>
            <a:endParaRPr sz="1665"/>
          </a:p>
          <a:p>
            <a:pPr indent="-334327" lvl="0" marL="457200" rtl="0" algn="l">
              <a:lnSpc>
                <a:spcPct val="95000"/>
              </a:lnSpc>
              <a:spcBef>
                <a:spcPts val="0"/>
              </a:spcBef>
              <a:spcAft>
                <a:spcPts val="0"/>
              </a:spcAft>
              <a:buSzPts val="1665"/>
              <a:buAutoNum type="arabicPeriod"/>
            </a:pPr>
            <a:r>
              <a:rPr lang="en-GB" sz="1665" u="sng">
                <a:solidFill>
                  <a:schemeClr val="hlink"/>
                </a:solidFill>
                <a:hlinkClick r:id="rId7"/>
              </a:rPr>
              <a:t>https://www.altexsoft.com/blog/business/sentiment-analysis-types-tools-and-use-cases/</a:t>
            </a:r>
            <a:endParaRPr sz="1665"/>
          </a:p>
          <a:p>
            <a:pPr indent="-334327" lvl="0" marL="457200" rtl="0" algn="l">
              <a:lnSpc>
                <a:spcPct val="95000"/>
              </a:lnSpc>
              <a:spcBef>
                <a:spcPts val="0"/>
              </a:spcBef>
              <a:spcAft>
                <a:spcPts val="0"/>
              </a:spcAft>
              <a:buSzPts val="1665"/>
              <a:buAutoNum type="arabicPeriod"/>
            </a:pPr>
            <a:r>
              <a:rPr lang="en-GB" sz="1665" u="sng">
                <a:solidFill>
                  <a:schemeClr val="hlink"/>
                </a:solidFill>
                <a:hlinkClick r:id="rId8"/>
              </a:rPr>
              <a:t>https://siddiquimubasheer.medium.com/text-summarization-using-bert-and-t5-e05dbbc757c6#:~:text=T5%20is%20one%20of%20the%20most%20qualified%20for,produce%20a%20short%20summary%20of%20a%20source%20text.</a:t>
            </a:r>
            <a:endParaRPr sz="1665"/>
          </a:p>
          <a:p>
            <a:pPr indent="-372427" lvl="0" marL="457200" rtl="0" algn="l">
              <a:lnSpc>
                <a:spcPct val="95000"/>
              </a:lnSpc>
              <a:spcBef>
                <a:spcPts val="0"/>
              </a:spcBef>
              <a:spcAft>
                <a:spcPts val="0"/>
              </a:spcAft>
              <a:buSzPts val="2265"/>
              <a:buAutoNum type="arabicPeriod"/>
            </a:pPr>
            <a:r>
              <a:rPr lang="en-GB" sz="1617" u="sng">
                <a:solidFill>
                  <a:schemeClr val="hlink"/>
                </a:solidFill>
                <a:hlinkClick r:id="rId9"/>
              </a:rPr>
              <a:t>T5-Base Model for Summarization, Sentiment Classification, and Translation — Torchtext nightly documentation (pytorch.org)</a:t>
            </a:r>
            <a:endParaRPr sz="2265"/>
          </a:p>
          <a:p>
            <a:pPr indent="-347027" lvl="0" marL="457200" rtl="0" algn="l">
              <a:lnSpc>
                <a:spcPct val="95000"/>
              </a:lnSpc>
              <a:spcBef>
                <a:spcPts val="0"/>
              </a:spcBef>
              <a:spcAft>
                <a:spcPts val="0"/>
              </a:spcAft>
              <a:buSzPts val="1865"/>
              <a:buAutoNum type="arabicPeriod"/>
            </a:pPr>
            <a:r>
              <a:rPr lang="en-GB" sz="1865" u="sng">
                <a:solidFill>
                  <a:schemeClr val="hlink"/>
                </a:solidFill>
                <a:hlinkClick r:id="rId10"/>
              </a:rPr>
              <a:t>https://medium.com/free-code-camp/what-is-rouge-and-how-it-works-for-evaluation-of-summaries-e059fb8ac840</a:t>
            </a:r>
            <a:endParaRPr sz="1865"/>
          </a:p>
          <a:p>
            <a:pPr indent="0" lvl="0" marL="457200" rtl="0" algn="l">
              <a:lnSpc>
                <a:spcPct val="95000"/>
              </a:lnSpc>
              <a:spcBef>
                <a:spcPts val="1200"/>
              </a:spcBef>
              <a:spcAft>
                <a:spcPts val="1200"/>
              </a:spcAft>
              <a:buSzPts val="1018"/>
              <a:buNone/>
            </a:pPr>
            <a:r>
              <a:t/>
            </a:r>
            <a:endParaRPr sz="166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020"/>
              <a:t>Hypothesis</a:t>
            </a:r>
            <a:endParaRPr b="1" sz="2020"/>
          </a:p>
        </p:txBody>
      </p:sp>
      <p:sp>
        <p:nvSpPr>
          <p:cNvPr id="78" name="Google Shape;78;p16"/>
          <p:cNvSpPr/>
          <p:nvPr/>
        </p:nvSpPr>
        <p:spPr>
          <a:xfrm>
            <a:off x="421400" y="917150"/>
            <a:ext cx="7002600" cy="165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39725" lvl="0" marL="457200" rtl="0" algn="l">
              <a:lnSpc>
                <a:spcPct val="175000"/>
              </a:lnSpc>
              <a:spcBef>
                <a:spcPts val="0"/>
              </a:spcBef>
              <a:spcAft>
                <a:spcPts val="0"/>
              </a:spcAft>
              <a:buClr>
                <a:schemeClr val="dk1"/>
              </a:buClr>
              <a:buSzPts val="1750"/>
              <a:buFont typeface="Roboto"/>
              <a:buAutoNum type="arabicPeriod"/>
            </a:pPr>
            <a:r>
              <a:rPr lang="en-GB" sz="1750">
                <a:solidFill>
                  <a:schemeClr val="dk1"/>
                </a:solidFill>
                <a:latin typeface="Roboto"/>
                <a:ea typeface="Roboto"/>
                <a:cs typeface="Roboto"/>
                <a:sym typeface="Roboto"/>
              </a:rPr>
              <a:t>Is it possible to obtain a summary of the article while ensuring that no important information is left out?</a:t>
            </a:r>
            <a:endParaRPr sz="1750">
              <a:solidFill>
                <a:schemeClr val="dk1"/>
              </a:solidFill>
              <a:latin typeface="Roboto"/>
              <a:ea typeface="Roboto"/>
              <a:cs typeface="Roboto"/>
              <a:sym typeface="Roboto"/>
            </a:endParaRPr>
          </a:p>
        </p:txBody>
      </p:sp>
      <p:sp>
        <p:nvSpPr>
          <p:cNvPr id="79" name="Google Shape;79;p16"/>
          <p:cNvSpPr/>
          <p:nvPr/>
        </p:nvSpPr>
        <p:spPr>
          <a:xfrm>
            <a:off x="421400" y="2829500"/>
            <a:ext cx="7176000" cy="143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39725" lvl="0" marL="457200" rtl="0" algn="l">
              <a:lnSpc>
                <a:spcPct val="175000"/>
              </a:lnSpc>
              <a:spcBef>
                <a:spcPts val="0"/>
              </a:spcBef>
              <a:spcAft>
                <a:spcPts val="0"/>
              </a:spcAft>
              <a:buClr>
                <a:schemeClr val="dk1"/>
              </a:buClr>
              <a:buSzPts val="1750"/>
              <a:buFont typeface="Roboto"/>
              <a:buAutoNum type="arabicPeriod"/>
            </a:pPr>
            <a:r>
              <a:rPr lang="en-GB" sz="1750">
                <a:solidFill>
                  <a:schemeClr val="dk1"/>
                </a:solidFill>
                <a:latin typeface="Roboto"/>
                <a:ea typeface="Roboto"/>
                <a:cs typeface="Roboto"/>
                <a:sym typeface="Roboto"/>
              </a:rPr>
              <a:t>Can </a:t>
            </a:r>
            <a:r>
              <a:rPr lang="en-GB" sz="1750">
                <a:solidFill>
                  <a:schemeClr val="dk1"/>
                </a:solidFill>
                <a:latin typeface="Roboto"/>
                <a:ea typeface="Roboto"/>
                <a:cs typeface="Roboto"/>
                <a:sym typeface="Roboto"/>
              </a:rPr>
              <a:t>grouping research articles that are similar through  clustering make it easier to find related publications?</a:t>
            </a:r>
            <a:endParaRPr sz="1750">
              <a:latin typeface="Roboto"/>
              <a:ea typeface="Roboto"/>
              <a:cs typeface="Roboto"/>
              <a:sym typeface="Roboto"/>
            </a:endParaRPr>
          </a:p>
          <a:p>
            <a:pPr indent="0" lvl="0" marL="0" rtl="0" algn="l">
              <a:spcBef>
                <a:spcPts val="0"/>
              </a:spcBef>
              <a:spcAft>
                <a:spcPts val="0"/>
              </a:spcAft>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020"/>
              <a:t>About the Data</a:t>
            </a:r>
            <a:endParaRPr b="1" sz="2020"/>
          </a:p>
        </p:txBody>
      </p:sp>
      <p:sp>
        <p:nvSpPr>
          <p:cNvPr id="85" name="Google Shape;85;p17"/>
          <p:cNvSpPr txBox="1"/>
          <p:nvPr>
            <p:ph idx="1" type="body"/>
          </p:nvPr>
        </p:nvSpPr>
        <p:spPr>
          <a:xfrm>
            <a:off x="0" y="483200"/>
            <a:ext cx="4895700" cy="4660200"/>
          </a:xfrm>
          <a:prstGeom prst="rect">
            <a:avLst/>
          </a:prstGeom>
        </p:spPr>
        <p:txBody>
          <a:bodyPr anchorCtr="0" anchor="t" bIns="91425" lIns="91425" spcFirstLastPara="1" rIns="91425" wrap="square" tIns="91425">
            <a:noAutofit/>
          </a:bodyPr>
          <a:lstStyle/>
          <a:p>
            <a:pPr indent="0" lvl="0" marL="0" rtl="0" algn="l">
              <a:lnSpc>
                <a:spcPct val="122000"/>
              </a:lnSpc>
              <a:spcBef>
                <a:spcPts val="0"/>
              </a:spcBef>
              <a:spcAft>
                <a:spcPts val="0"/>
              </a:spcAft>
              <a:buClr>
                <a:schemeClr val="dk1"/>
              </a:buClr>
              <a:buSzPts val="1100"/>
              <a:buFont typeface="Arial"/>
              <a:buNone/>
            </a:pPr>
            <a:r>
              <a:rPr lang="en-GB" sz="1400">
                <a:solidFill>
                  <a:srgbClr val="3C4043"/>
                </a:solidFill>
              </a:rPr>
              <a:t>●</a:t>
            </a:r>
            <a:r>
              <a:rPr lang="en-GB" sz="1400" u="sng">
                <a:solidFill>
                  <a:schemeClr val="hlink"/>
                </a:solidFill>
                <a:highlight>
                  <a:srgbClr val="FFFFFF"/>
                </a:highlight>
                <a:hlinkClick r:id="rId3"/>
              </a:rPr>
              <a:t>https://www.kaggle.com/datasets/allen-institute-for-ai/CORD-19-research-challenge</a:t>
            </a:r>
            <a:endParaRPr sz="1400" u="sng">
              <a:solidFill>
                <a:schemeClr val="hlink"/>
              </a:solidFill>
              <a:highlight>
                <a:srgbClr val="FFFFFF"/>
              </a:highlight>
            </a:endParaRPr>
          </a:p>
          <a:p>
            <a:pPr indent="0" lvl="0" marL="457200" rtl="0" algn="l">
              <a:lnSpc>
                <a:spcPct val="122000"/>
              </a:lnSpc>
              <a:spcBef>
                <a:spcPts val="1200"/>
              </a:spcBef>
              <a:spcAft>
                <a:spcPts val="0"/>
              </a:spcAft>
              <a:buClr>
                <a:schemeClr val="dk1"/>
              </a:buClr>
              <a:buSzPts val="1100"/>
              <a:buFont typeface="Arial"/>
              <a:buNone/>
            </a:pPr>
            <a:r>
              <a:rPr lang="en-GB" sz="1400">
                <a:solidFill>
                  <a:srgbClr val="202124"/>
                </a:solidFill>
                <a:highlight>
                  <a:srgbClr val="FFFFFF"/>
                </a:highlight>
              </a:rPr>
              <a:t>COVID-19 Open Research Dataset Challenge (CORD-19)</a:t>
            </a:r>
            <a:endParaRPr sz="1400">
              <a:solidFill>
                <a:srgbClr val="202124"/>
              </a:solidFill>
              <a:highlight>
                <a:srgbClr val="FFFFFF"/>
              </a:highlight>
            </a:endParaRPr>
          </a:p>
          <a:p>
            <a:pPr indent="0" lvl="0" marL="457200" rtl="0" algn="l">
              <a:lnSpc>
                <a:spcPct val="122000"/>
              </a:lnSpc>
              <a:spcBef>
                <a:spcPts val="1200"/>
              </a:spcBef>
              <a:spcAft>
                <a:spcPts val="0"/>
              </a:spcAft>
              <a:buClr>
                <a:schemeClr val="dk1"/>
              </a:buClr>
              <a:buSzPts val="1100"/>
              <a:buFont typeface="Arial"/>
              <a:buNone/>
            </a:pPr>
            <a:r>
              <a:rPr lang="en-GB" sz="1400">
                <a:solidFill>
                  <a:srgbClr val="202124"/>
                </a:solidFill>
                <a:highlight>
                  <a:srgbClr val="FFFFFF"/>
                </a:highlight>
              </a:rPr>
              <a:t>(nearly 1,000,000 scholarly works about COVID-19, SARS-CoV-2, and associated coronaviruses, including over 400,000 in full text)</a:t>
            </a:r>
            <a:endParaRPr sz="1400">
              <a:solidFill>
                <a:srgbClr val="202124"/>
              </a:solidFill>
              <a:highlight>
                <a:srgbClr val="FFFFFF"/>
              </a:highlight>
            </a:endParaRPr>
          </a:p>
          <a:p>
            <a:pPr indent="0" lvl="0" marL="457200" rtl="0" algn="l">
              <a:lnSpc>
                <a:spcPct val="122000"/>
              </a:lnSpc>
              <a:spcBef>
                <a:spcPts val="1200"/>
              </a:spcBef>
              <a:spcAft>
                <a:spcPts val="0"/>
              </a:spcAft>
              <a:buClr>
                <a:schemeClr val="dk1"/>
              </a:buClr>
              <a:buSzPts val="1100"/>
              <a:buFont typeface="Arial"/>
              <a:buNone/>
            </a:pPr>
            <a:r>
              <a:rPr lang="en-GB" sz="1400">
                <a:solidFill>
                  <a:srgbClr val="202124"/>
                </a:solidFill>
                <a:highlight>
                  <a:srgbClr val="FFFFFF"/>
                </a:highlight>
              </a:rPr>
              <a:t>Size= 20GB</a:t>
            </a:r>
            <a:endParaRPr sz="1400">
              <a:solidFill>
                <a:srgbClr val="202124"/>
              </a:solidFill>
              <a:highlight>
                <a:srgbClr val="FFFFFF"/>
              </a:highlight>
            </a:endParaRPr>
          </a:p>
          <a:p>
            <a:pPr indent="457200" lvl="0" marL="0" rtl="0" algn="l">
              <a:lnSpc>
                <a:spcPct val="122000"/>
              </a:lnSpc>
              <a:spcBef>
                <a:spcPts val="1200"/>
              </a:spcBef>
              <a:spcAft>
                <a:spcPts val="0"/>
              </a:spcAft>
              <a:buClr>
                <a:schemeClr val="dk1"/>
              </a:buClr>
              <a:buSzPts val="1100"/>
              <a:buFont typeface="Arial"/>
              <a:buNone/>
            </a:pPr>
            <a:r>
              <a:t/>
            </a:r>
            <a:endParaRPr sz="1400">
              <a:solidFill>
                <a:srgbClr val="202124"/>
              </a:solidFill>
              <a:highlight>
                <a:srgbClr val="FFFFFF"/>
              </a:highlight>
            </a:endParaRPr>
          </a:p>
          <a:p>
            <a:pPr indent="0" lvl="0" marL="0" rtl="0" algn="l">
              <a:spcBef>
                <a:spcPts val="0"/>
              </a:spcBef>
              <a:spcAft>
                <a:spcPts val="1200"/>
              </a:spcAft>
              <a:buNone/>
            </a:pPr>
            <a:r>
              <a:t/>
            </a:r>
            <a:endParaRPr sz="1700"/>
          </a:p>
        </p:txBody>
      </p:sp>
      <p:sp>
        <p:nvSpPr>
          <p:cNvPr id="86" name="Google Shape;86;p17"/>
          <p:cNvSpPr/>
          <p:nvPr/>
        </p:nvSpPr>
        <p:spPr>
          <a:xfrm>
            <a:off x="4474225" y="2245875"/>
            <a:ext cx="3723900" cy="27117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The files in each version are:</a:t>
            </a:r>
            <a:endParaRPr/>
          </a:p>
          <a:p>
            <a:pPr indent="-317500" lvl="0" marL="457200" rtl="0" algn="l">
              <a:spcBef>
                <a:spcPts val="0"/>
              </a:spcBef>
              <a:spcAft>
                <a:spcPts val="0"/>
              </a:spcAft>
              <a:buSzPts val="1400"/>
              <a:buChar char="●"/>
            </a:pPr>
            <a:r>
              <a:rPr lang="en-GB"/>
              <a:t>Change log</a:t>
            </a:r>
            <a:endParaRPr/>
          </a:p>
          <a:p>
            <a:pPr indent="-317500" lvl="0" marL="457200" rtl="0" algn="l">
              <a:spcBef>
                <a:spcPts val="0"/>
              </a:spcBef>
              <a:spcAft>
                <a:spcPts val="0"/>
              </a:spcAft>
              <a:buSzPts val="1400"/>
              <a:buChar char="●"/>
            </a:pPr>
            <a:r>
              <a:rPr lang="en-GB"/>
              <a:t>C</a:t>
            </a:r>
            <a:r>
              <a:rPr lang="en-GB"/>
              <a:t>ord_19_embeddings.tar.gz</a:t>
            </a:r>
            <a:endParaRPr/>
          </a:p>
          <a:p>
            <a:pPr indent="-317500" lvl="0" marL="457200" rtl="0" algn="l">
              <a:spcBef>
                <a:spcPts val="0"/>
              </a:spcBef>
              <a:spcAft>
                <a:spcPts val="0"/>
              </a:spcAft>
              <a:buSzPts val="1400"/>
              <a:buChar char="●"/>
            </a:pPr>
            <a:r>
              <a:rPr lang="en-GB"/>
              <a:t>Document_parses.tar.gz: </a:t>
            </a:r>
            <a:endParaRPr/>
          </a:p>
          <a:p>
            <a:pPr indent="-317500" lvl="0" marL="457200" rtl="0" algn="l">
              <a:spcBef>
                <a:spcPts val="0"/>
              </a:spcBef>
              <a:spcAft>
                <a:spcPts val="0"/>
              </a:spcAft>
              <a:buSzPts val="1400"/>
              <a:buChar char="●"/>
            </a:pPr>
            <a:r>
              <a:rPr lang="en-GB"/>
              <a:t>Metadata.csv</a:t>
            </a:r>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90" name="Shape 90"/>
        <p:cNvGrpSpPr/>
        <p:nvPr/>
      </p:nvGrpSpPr>
      <p:grpSpPr>
        <a:xfrm>
          <a:off x="0" y="0"/>
          <a:ext cx="0" cy="0"/>
          <a:chOff x="0" y="0"/>
          <a:chExt cx="0" cy="0"/>
        </a:xfrm>
      </p:grpSpPr>
      <p:sp>
        <p:nvSpPr>
          <p:cNvPr id="91" name="Google Shape;91;p18"/>
          <p:cNvSpPr txBox="1"/>
          <p:nvPr/>
        </p:nvSpPr>
        <p:spPr>
          <a:xfrm>
            <a:off x="123950" y="123950"/>
            <a:ext cx="722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t>Data Ingestion</a:t>
            </a:r>
            <a:endParaRPr b="1" sz="2000"/>
          </a:p>
        </p:txBody>
      </p:sp>
      <p:sp>
        <p:nvSpPr>
          <p:cNvPr id="92" name="Google Shape;92;p18"/>
          <p:cNvSpPr/>
          <p:nvPr/>
        </p:nvSpPr>
        <p:spPr>
          <a:xfrm>
            <a:off x="359425" y="954325"/>
            <a:ext cx="65937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Metadata.csv file contains values corresponding to full text JSON files</a:t>
            </a:r>
            <a:endParaRPr/>
          </a:p>
        </p:txBody>
      </p:sp>
      <p:sp>
        <p:nvSpPr>
          <p:cNvPr id="93" name="Google Shape;93;p18"/>
          <p:cNvSpPr/>
          <p:nvPr/>
        </p:nvSpPr>
        <p:spPr>
          <a:xfrm>
            <a:off x="359425" y="2048675"/>
            <a:ext cx="65937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This JSON files contain, full text of article, title, author, abstract, etc.</a:t>
            </a:r>
            <a:endParaRPr/>
          </a:p>
        </p:txBody>
      </p:sp>
      <p:sp>
        <p:nvSpPr>
          <p:cNvPr id="94" name="Google Shape;94;p18"/>
          <p:cNvSpPr/>
          <p:nvPr/>
        </p:nvSpPr>
        <p:spPr>
          <a:xfrm>
            <a:off x="359425" y="4149700"/>
            <a:ext cx="65937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Articles will be the unit of analysis here.</a:t>
            </a:r>
            <a:endParaRPr/>
          </a:p>
        </p:txBody>
      </p:sp>
      <p:sp>
        <p:nvSpPr>
          <p:cNvPr id="95" name="Google Shape;95;p18"/>
          <p:cNvSpPr/>
          <p:nvPr/>
        </p:nvSpPr>
        <p:spPr>
          <a:xfrm>
            <a:off x="359425" y="3033475"/>
            <a:ext cx="65193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I created a subset file with this articles in ArticlesText1000.csv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72525"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020"/>
              <a:t>Data Features</a:t>
            </a:r>
            <a:endParaRPr b="1" sz="2020"/>
          </a:p>
        </p:txBody>
      </p:sp>
      <p:pic>
        <p:nvPicPr>
          <p:cNvPr id="101" name="Google Shape;101;p19"/>
          <p:cNvPicPr preferRelativeResize="0"/>
          <p:nvPr/>
        </p:nvPicPr>
        <p:blipFill>
          <a:blip r:embed="rId3">
            <a:alphaModFix/>
          </a:blip>
          <a:stretch>
            <a:fillRect/>
          </a:stretch>
        </p:blipFill>
        <p:spPr>
          <a:xfrm>
            <a:off x="416900" y="1152475"/>
            <a:ext cx="2135025" cy="1854641"/>
          </a:xfrm>
          <a:prstGeom prst="rect">
            <a:avLst/>
          </a:prstGeom>
          <a:noFill/>
          <a:ln cap="flat" cmpd="sng" w="9525">
            <a:solidFill>
              <a:schemeClr val="dk2"/>
            </a:solidFill>
            <a:prstDash val="solid"/>
            <a:round/>
            <a:headEnd len="sm" w="sm" type="none"/>
            <a:tailEnd len="sm" w="sm" type="none"/>
          </a:ln>
        </p:spPr>
      </p:pic>
      <p:pic>
        <p:nvPicPr>
          <p:cNvPr id="102" name="Google Shape;102;p19"/>
          <p:cNvPicPr preferRelativeResize="0"/>
          <p:nvPr/>
        </p:nvPicPr>
        <p:blipFill>
          <a:blip r:embed="rId4">
            <a:alphaModFix/>
          </a:blip>
          <a:stretch>
            <a:fillRect/>
          </a:stretch>
        </p:blipFill>
        <p:spPr>
          <a:xfrm>
            <a:off x="5524475" y="1248695"/>
            <a:ext cx="2135026" cy="1695675"/>
          </a:xfrm>
          <a:prstGeom prst="rect">
            <a:avLst/>
          </a:prstGeom>
          <a:noFill/>
          <a:ln cap="flat" cmpd="sng" w="9525">
            <a:solidFill>
              <a:schemeClr val="dk2"/>
            </a:solidFill>
            <a:prstDash val="solid"/>
            <a:round/>
            <a:headEnd len="sm" w="sm" type="none"/>
            <a:tailEnd len="sm" w="sm" type="none"/>
          </a:ln>
        </p:spPr>
      </p:pic>
      <p:sp>
        <p:nvSpPr>
          <p:cNvPr id="103" name="Google Shape;103;p19"/>
          <p:cNvSpPr txBox="1"/>
          <p:nvPr/>
        </p:nvSpPr>
        <p:spPr>
          <a:xfrm>
            <a:off x="594900" y="3098500"/>
            <a:ext cx="36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4" name="Google Shape;104;p19"/>
          <p:cNvSpPr txBox="1"/>
          <p:nvPr/>
        </p:nvSpPr>
        <p:spPr>
          <a:xfrm>
            <a:off x="5465750" y="3036525"/>
            <a:ext cx="32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5" name="Google Shape;105;p19"/>
          <p:cNvSpPr/>
          <p:nvPr/>
        </p:nvSpPr>
        <p:spPr>
          <a:xfrm>
            <a:off x="311700" y="3166750"/>
            <a:ext cx="3555300" cy="66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Original dataset consists of nearly 1,000,000 work articles and its size is 20 GB</a:t>
            </a:r>
            <a:endParaRPr>
              <a:solidFill>
                <a:schemeClr val="dk1"/>
              </a:solidFill>
            </a:endParaRPr>
          </a:p>
        </p:txBody>
      </p:sp>
      <p:sp>
        <p:nvSpPr>
          <p:cNvPr id="106" name="Google Shape;106;p19"/>
          <p:cNvSpPr/>
          <p:nvPr/>
        </p:nvSpPr>
        <p:spPr>
          <a:xfrm>
            <a:off x="4907750" y="3166750"/>
            <a:ext cx="3780300" cy="73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subset dataset consists of 1000 articles and its size is around 30 MB</a:t>
            </a:r>
            <a:endParaRPr>
              <a:solidFill>
                <a:schemeClr val="dk1"/>
              </a:solidFill>
            </a:endParaRPr>
          </a:p>
        </p:txBody>
      </p:sp>
      <p:pic>
        <p:nvPicPr>
          <p:cNvPr id="107" name="Google Shape;107;p19"/>
          <p:cNvPicPr preferRelativeResize="0"/>
          <p:nvPr/>
        </p:nvPicPr>
        <p:blipFill>
          <a:blip r:embed="rId5">
            <a:alphaModFix/>
          </a:blip>
          <a:stretch>
            <a:fillRect/>
          </a:stretch>
        </p:blipFill>
        <p:spPr>
          <a:xfrm flipH="1">
            <a:off x="3495101" y="2148575"/>
            <a:ext cx="1634201" cy="57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11" name="Shape 111"/>
        <p:cNvGrpSpPr/>
        <p:nvPr/>
      </p:nvGrpSpPr>
      <p:grpSpPr>
        <a:xfrm>
          <a:off x="0" y="0"/>
          <a:ext cx="0" cy="0"/>
          <a:chOff x="0" y="0"/>
          <a:chExt cx="0" cy="0"/>
        </a:xfrm>
      </p:grpSpPr>
      <p:sp>
        <p:nvSpPr>
          <p:cNvPr id="112" name="Google Shape;112;p20"/>
          <p:cNvSpPr txBox="1"/>
          <p:nvPr/>
        </p:nvSpPr>
        <p:spPr>
          <a:xfrm>
            <a:off x="123950" y="123950"/>
            <a:ext cx="722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t>Initial Data Cleaning and Preprocessing</a:t>
            </a:r>
            <a:endParaRPr b="1" sz="2000"/>
          </a:p>
        </p:txBody>
      </p:sp>
      <p:sp>
        <p:nvSpPr>
          <p:cNvPr id="113" name="Google Shape;113;p20"/>
          <p:cNvSpPr/>
          <p:nvPr/>
        </p:nvSpPr>
        <p:spPr>
          <a:xfrm>
            <a:off x="440000" y="3609050"/>
            <a:ext cx="6593700" cy="53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Next step was to identify the number of words presented within each document.</a:t>
            </a:r>
            <a:endParaRPr/>
          </a:p>
        </p:txBody>
      </p:sp>
      <p:sp>
        <p:nvSpPr>
          <p:cNvPr id="114" name="Google Shape;114;p20"/>
          <p:cNvSpPr/>
          <p:nvPr/>
        </p:nvSpPr>
        <p:spPr>
          <a:xfrm>
            <a:off x="385100" y="775825"/>
            <a:ext cx="6703500" cy="49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Initiated the data </a:t>
            </a:r>
            <a:r>
              <a:rPr lang="en-GB"/>
              <a:t>cleaning</a:t>
            </a:r>
            <a:r>
              <a:rPr lang="en-GB"/>
              <a:t> process by removing stop words (“a,the,is,are”), punctuation, and making the text lowercase.</a:t>
            </a:r>
            <a:endParaRPr/>
          </a:p>
        </p:txBody>
      </p:sp>
      <p:pic>
        <p:nvPicPr>
          <p:cNvPr id="115" name="Google Shape;115;p20"/>
          <p:cNvPicPr preferRelativeResize="0"/>
          <p:nvPr/>
        </p:nvPicPr>
        <p:blipFill>
          <a:blip r:embed="rId3">
            <a:alphaModFix/>
          </a:blip>
          <a:stretch>
            <a:fillRect/>
          </a:stretch>
        </p:blipFill>
        <p:spPr>
          <a:xfrm>
            <a:off x="1320187" y="1560363"/>
            <a:ext cx="1220825" cy="1756750"/>
          </a:xfrm>
          <a:prstGeom prst="rect">
            <a:avLst/>
          </a:prstGeom>
          <a:noFill/>
          <a:ln cap="flat" cmpd="sng" w="9525">
            <a:solidFill>
              <a:schemeClr val="dk2"/>
            </a:solidFill>
            <a:prstDash val="solid"/>
            <a:round/>
            <a:headEnd len="sm" w="sm" type="none"/>
            <a:tailEnd len="sm" w="sm" type="none"/>
          </a:ln>
        </p:spPr>
      </p:pic>
      <p:pic>
        <p:nvPicPr>
          <p:cNvPr id="116" name="Google Shape;116;p20"/>
          <p:cNvPicPr preferRelativeResize="0"/>
          <p:nvPr/>
        </p:nvPicPr>
        <p:blipFill>
          <a:blip r:embed="rId4">
            <a:alphaModFix/>
          </a:blip>
          <a:stretch>
            <a:fillRect/>
          </a:stretch>
        </p:blipFill>
        <p:spPr>
          <a:xfrm>
            <a:off x="3043550" y="1560363"/>
            <a:ext cx="4019550" cy="714375"/>
          </a:xfrm>
          <a:prstGeom prst="rect">
            <a:avLst/>
          </a:prstGeom>
          <a:noFill/>
          <a:ln cap="flat" cmpd="sng" w="9525">
            <a:solidFill>
              <a:schemeClr val="dk2"/>
            </a:solidFill>
            <a:prstDash val="solid"/>
            <a:round/>
            <a:headEnd len="sm" w="sm" type="none"/>
            <a:tailEnd len="sm" w="sm" type="none"/>
          </a:ln>
        </p:spPr>
      </p:pic>
      <p:sp>
        <p:nvSpPr>
          <p:cNvPr id="117" name="Google Shape;117;p20"/>
          <p:cNvSpPr txBox="1"/>
          <p:nvPr/>
        </p:nvSpPr>
        <p:spPr>
          <a:xfrm>
            <a:off x="1320163" y="1268413"/>
            <a:ext cx="1131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Before</a:t>
            </a:r>
            <a:endParaRPr b="1" sz="1200"/>
          </a:p>
        </p:txBody>
      </p:sp>
      <p:sp>
        <p:nvSpPr>
          <p:cNvPr id="118" name="Google Shape;118;p20"/>
          <p:cNvSpPr txBox="1"/>
          <p:nvPr/>
        </p:nvSpPr>
        <p:spPr>
          <a:xfrm>
            <a:off x="4652750" y="1268413"/>
            <a:ext cx="711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After</a:t>
            </a:r>
            <a:endParaRPr b="1" sz="1200"/>
          </a:p>
        </p:txBody>
      </p:sp>
      <p:pic>
        <p:nvPicPr>
          <p:cNvPr id="119" name="Google Shape;119;p20"/>
          <p:cNvPicPr preferRelativeResize="0"/>
          <p:nvPr/>
        </p:nvPicPr>
        <p:blipFill>
          <a:blip r:embed="rId5">
            <a:alphaModFix/>
          </a:blip>
          <a:stretch>
            <a:fillRect/>
          </a:stretch>
        </p:blipFill>
        <p:spPr>
          <a:xfrm>
            <a:off x="7162450" y="3102825"/>
            <a:ext cx="1805500" cy="1819496"/>
          </a:xfrm>
          <a:prstGeom prst="rect">
            <a:avLst/>
          </a:prstGeom>
          <a:noFill/>
          <a:ln cap="flat" cmpd="sng" w="9525">
            <a:solidFill>
              <a:schemeClr val="dk2"/>
            </a:solidFill>
            <a:prstDash val="solid"/>
            <a:round/>
            <a:headEnd len="sm" w="sm" type="none"/>
            <a:tailEnd len="sm" w="sm" type="none"/>
          </a:ln>
        </p:spPr>
      </p:pic>
      <p:sp>
        <p:nvSpPr>
          <p:cNvPr id="120" name="Google Shape;120;p20"/>
          <p:cNvSpPr txBox="1"/>
          <p:nvPr/>
        </p:nvSpPr>
        <p:spPr>
          <a:xfrm>
            <a:off x="7499688" y="2679688"/>
            <a:ext cx="1131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Results</a:t>
            </a:r>
            <a:endParaRPr b="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24" name="Shape 124"/>
        <p:cNvGrpSpPr/>
        <p:nvPr/>
      </p:nvGrpSpPr>
      <p:grpSpPr>
        <a:xfrm>
          <a:off x="0" y="0"/>
          <a:ext cx="0" cy="0"/>
          <a:chOff x="0" y="0"/>
          <a:chExt cx="0" cy="0"/>
        </a:xfrm>
      </p:grpSpPr>
      <p:sp>
        <p:nvSpPr>
          <p:cNvPr id="125" name="Google Shape;125;p21"/>
          <p:cNvSpPr txBox="1"/>
          <p:nvPr/>
        </p:nvSpPr>
        <p:spPr>
          <a:xfrm>
            <a:off x="123950" y="123950"/>
            <a:ext cx="722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t>Initial Data Cleaning and Preprocessing cont.</a:t>
            </a:r>
            <a:endParaRPr b="1" sz="2000"/>
          </a:p>
        </p:txBody>
      </p:sp>
      <p:sp>
        <p:nvSpPr>
          <p:cNvPr id="126" name="Google Shape;126;p21"/>
          <p:cNvSpPr/>
          <p:nvPr/>
        </p:nvSpPr>
        <p:spPr>
          <a:xfrm>
            <a:off x="440000" y="662450"/>
            <a:ext cx="6681300" cy="9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GB" sz="1300"/>
              <a:t>Onto the Data Preprocessing step, we’ve implemented the technique Sentiment Analysis. This technique is used in two different ways, to determine whether the data is </a:t>
            </a:r>
            <a:r>
              <a:rPr lang="en-GB" sz="1300"/>
              <a:t>positive</a:t>
            </a:r>
            <a:r>
              <a:rPr lang="en-GB" sz="1300"/>
              <a:t>, negative, or neutral (Polarity), and determine whether a sentence expressed an opinion or not (Subjectivity).</a:t>
            </a:r>
            <a:endParaRPr sz="1300"/>
          </a:p>
        </p:txBody>
      </p:sp>
      <p:pic>
        <p:nvPicPr>
          <p:cNvPr id="127" name="Google Shape;127;p21"/>
          <p:cNvPicPr preferRelativeResize="0"/>
          <p:nvPr/>
        </p:nvPicPr>
        <p:blipFill>
          <a:blip r:embed="rId3">
            <a:alphaModFix/>
          </a:blip>
          <a:stretch>
            <a:fillRect/>
          </a:stretch>
        </p:blipFill>
        <p:spPr>
          <a:xfrm>
            <a:off x="1113250" y="2027375"/>
            <a:ext cx="1088338" cy="2162450"/>
          </a:xfrm>
          <a:prstGeom prst="rect">
            <a:avLst/>
          </a:prstGeom>
          <a:noFill/>
          <a:ln cap="flat" cmpd="sng" w="9525">
            <a:solidFill>
              <a:schemeClr val="dk2"/>
            </a:solidFill>
            <a:prstDash val="solid"/>
            <a:round/>
            <a:headEnd len="sm" w="sm" type="none"/>
            <a:tailEnd len="sm" w="sm" type="none"/>
          </a:ln>
        </p:spPr>
      </p:pic>
      <p:pic>
        <p:nvPicPr>
          <p:cNvPr id="128" name="Google Shape;128;p21"/>
          <p:cNvPicPr preferRelativeResize="0"/>
          <p:nvPr/>
        </p:nvPicPr>
        <p:blipFill>
          <a:blip r:embed="rId4">
            <a:alphaModFix/>
          </a:blip>
          <a:stretch>
            <a:fillRect/>
          </a:stretch>
        </p:blipFill>
        <p:spPr>
          <a:xfrm>
            <a:off x="2867574" y="2027375"/>
            <a:ext cx="746200" cy="2162449"/>
          </a:xfrm>
          <a:prstGeom prst="rect">
            <a:avLst/>
          </a:prstGeom>
          <a:noFill/>
          <a:ln cap="flat" cmpd="sng" w="9525">
            <a:solidFill>
              <a:schemeClr val="dk2"/>
            </a:solidFill>
            <a:prstDash val="solid"/>
            <a:round/>
            <a:headEnd len="sm" w="sm" type="none"/>
            <a:tailEnd len="sm" w="sm" type="none"/>
          </a:ln>
        </p:spPr>
      </p:pic>
      <p:sp>
        <p:nvSpPr>
          <p:cNvPr id="129" name="Google Shape;129;p21"/>
          <p:cNvSpPr txBox="1"/>
          <p:nvPr/>
        </p:nvSpPr>
        <p:spPr>
          <a:xfrm>
            <a:off x="986175" y="1549488"/>
            <a:ext cx="1131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Before</a:t>
            </a:r>
            <a:endParaRPr b="1" sz="1200"/>
          </a:p>
        </p:txBody>
      </p:sp>
      <p:sp>
        <p:nvSpPr>
          <p:cNvPr id="130" name="Google Shape;130;p21"/>
          <p:cNvSpPr txBox="1"/>
          <p:nvPr/>
        </p:nvSpPr>
        <p:spPr>
          <a:xfrm>
            <a:off x="2885013" y="1549488"/>
            <a:ext cx="711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After</a:t>
            </a:r>
            <a:endParaRPr b="1" sz="1200"/>
          </a:p>
        </p:txBody>
      </p:sp>
      <p:sp>
        <p:nvSpPr>
          <p:cNvPr id="131" name="Google Shape;131;p21"/>
          <p:cNvSpPr/>
          <p:nvPr/>
        </p:nvSpPr>
        <p:spPr>
          <a:xfrm>
            <a:off x="440000" y="4336463"/>
            <a:ext cx="6593700" cy="53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The next couple of slides would display the graphed outcomes of the Data Preprocessing step.</a:t>
            </a:r>
            <a:endParaRPr/>
          </a:p>
        </p:txBody>
      </p:sp>
      <p:pic>
        <p:nvPicPr>
          <p:cNvPr id="132" name="Google Shape;132;p21"/>
          <p:cNvPicPr preferRelativeResize="0"/>
          <p:nvPr/>
        </p:nvPicPr>
        <p:blipFill rotWithShape="1">
          <a:blip r:embed="rId5">
            <a:alphaModFix/>
          </a:blip>
          <a:srcRect b="0" l="0" r="0" t="0"/>
          <a:stretch/>
        </p:blipFill>
        <p:spPr>
          <a:xfrm>
            <a:off x="4364175" y="1823487"/>
            <a:ext cx="3007400" cy="2191625"/>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