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Lst>
  <p:sldSz cy="5143500" cx="9144000"/>
  <p:notesSz cx="6858000" cy="9144000"/>
  <p:embeddedFontLst>
    <p:embeddedFont>
      <p:font typeface="Roboto"/>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0067796-13A6-44C6-8A94-752E87A11420}">
  <a:tblStyle styleId="{20067796-13A6-44C6-8A94-752E87A1142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font" Target="fonts/Roboto-bold.fntdata"/><Relationship Id="rId41" Type="http://schemas.openxmlformats.org/officeDocument/2006/relationships/font" Target="fonts/Roboto-regular.fntdata"/><Relationship Id="rId22" Type="http://schemas.openxmlformats.org/officeDocument/2006/relationships/slide" Target="slides/slide17.xml"/><Relationship Id="rId44" Type="http://schemas.openxmlformats.org/officeDocument/2006/relationships/font" Target="fonts/Roboto-boldItalic.fntdata"/><Relationship Id="rId21" Type="http://schemas.openxmlformats.org/officeDocument/2006/relationships/slide" Target="slides/slide16.xml"/><Relationship Id="rId43" Type="http://schemas.openxmlformats.org/officeDocument/2006/relationships/font" Target="fonts/Roboto-italic.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165a3fd015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165a3fd01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14836db410_5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14836db410_5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165a3fd015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165a3fd015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2c7e879aea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2c7e879aea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2c7e879aea_1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2c7e879aea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413d4ea9f1_6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413d4ea9f1_6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2c7e879aea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2c7e879aea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2c7e879aea_1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2c7e879aea_1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2c7fe827f9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2c7fe827f9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2c7fe827f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2c7fe827f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2c7fe827f9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2c7fe827f9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165a3fd015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165a3fd015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2c7fe827f9_1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22c7fe827f9_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2c7fe827f9_1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22c7fe827f9_1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1d63ee158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21d63ee158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413d4ea9f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2413d4ea9f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214836db41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214836db41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214836db410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214836db410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214836db410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214836db410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1d63ee1588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1d63ee1588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1d63ee1588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1d63ee1588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1d63ee1588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21d63ee1588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165a3fd015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165a3fd015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2413d4ea9f1_4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2413d4ea9f1_4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214836db410_1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214836db410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2413d4ea9f1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2413d4ea9f1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2413d4ea9f1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2413d4ea9f1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2413d4ea9f1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2413d4ea9f1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2228fd7009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2228fd7009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165a3fd015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165a3fd015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165a3fd015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165a3fd015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165a3fd015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165a3fd015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167da56ed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167da56ed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167da56ed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167da56ed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14836db410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14836db410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6.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3.png"/><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0.png"/><Relationship Id="rId4" Type="http://schemas.openxmlformats.org/officeDocument/2006/relationships/image" Target="../media/image27.png"/><Relationship Id="rId5" Type="http://schemas.openxmlformats.org/officeDocument/2006/relationships/image" Target="../media/image15.png"/><Relationship Id="rId6" Type="http://schemas.openxmlformats.org/officeDocument/2006/relationships/image" Target="../media/image2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4.png"/><Relationship Id="rId4" Type="http://schemas.openxmlformats.org/officeDocument/2006/relationships/image" Target="../media/image2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3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3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5.png"/><Relationship Id="rId4" Type="http://schemas.openxmlformats.org/officeDocument/2006/relationships/image" Target="../media/image3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3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3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hyperlink" Target="https://www.jmlr.org/papers/volume21/19-763/19-763.pdf" TargetMode="External"/><Relationship Id="rId4" Type="http://schemas.openxmlformats.org/officeDocument/2006/relationships/hyperlink" Target="https://allenai.org/data/cord-19" TargetMode="External"/><Relationship Id="rId10" Type="http://schemas.openxmlformats.org/officeDocument/2006/relationships/hyperlink" Target="https://medium.com/free-code-camp/what-is-rouge-and-how-it-works-for-evaluation-of-summaries-e059fb8ac840" TargetMode="External"/><Relationship Id="rId9" Type="http://schemas.openxmlformats.org/officeDocument/2006/relationships/hyperlink" Target="https://pytorch.org/text/main/tutorials/t5_demo.html" TargetMode="External"/><Relationship Id="rId5" Type="http://schemas.openxmlformats.org/officeDocument/2006/relationships/hyperlink" Target="https://www.semanticscholar.org/paper/CORD-19%3A-The-Covid-19-Open-Research-Dataset-Wang-Lo/4a10dffca6dcce9c570cb75aa4d76522c34a2fd4" TargetMode="External"/><Relationship Id="rId6" Type="http://schemas.openxmlformats.org/officeDocument/2006/relationships/hyperlink" Target="https://towardsdatascience.com/text-classification-in-python-dd95d264c802" TargetMode="External"/><Relationship Id="rId7" Type="http://schemas.openxmlformats.org/officeDocument/2006/relationships/hyperlink" Target="https://www.altexsoft.com/blog/business/sentiment-analysis-types-tools-and-use-cases/" TargetMode="External"/><Relationship Id="rId8" Type="http://schemas.openxmlformats.org/officeDocument/2006/relationships/hyperlink" Target="https://siddiquimubasheer.medium.com/text-summarization-using-bert-and-t5-e05dbbc757c6#:~:text=T5%20is%20one%20of%20the%20most%20qualified%20for,produce%20a%20short%20summary%20of%20a%20source%20text."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www.kaggle.com/datasets/allen-institute-for-ai/CORD-19-research-challenge"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8.png"/><Relationship Id="rId4" Type="http://schemas.openxmlformats.org/officeDocument/2006/relationships/image" Target="../media/image19.png"/><Relationship Id="rId5" Type="http://schemas.openxmlformats.org/officeDocument/2006/relationships/image" Target="../media/image2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12.png"/><Relationship Id="rId5"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7.png"/><Relationship Id="rId4" Type="http://schemas.openxmlformats.org/officeDocument/2006/relationships/image" Target="../media/image5.png"/><Relationship Id="rId5"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FC5E8"/>
        </a:soli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8" y="0"/>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highlight>
                  <a:srgbClr val="FFFFFF"/>
                </a:highlight>
              </a:rPr>
              <a:t>Literature Classification and Its Text Summarization</a:t>
            </a:r>
            <a:endParaRPr/>
          </a:p>
        </p:txBody>
      </p:sp>
      <p:sp>
        <p:nvSpPr>
          <p:cNvPr id="55" name="Google Shape;55;p13"/>
          <p:cNvSpPr txBox="1"/>
          <p:nvPr>
            <p:ph idx="1" type="subTitle"/>
          </p:nvPr>
        </p:nvSpPr>
        <p:spPr>
          <a:xfrm>
            <a:off x="0" y="3466850"/>
            <a:ext cx="8520600" cy="792600"/>
          </a:xfrm>
          <a:prstGeom prst="rect">
            <a:avLst/>
          </a:prstGeom>
        </p:spPr>
        <p:txBody>
          <a:bodyPr anchorCtr="0" anchor="t" bIns="91425" lIns="91425" spcFirstLastPara="1" rIns="91425" wrap="square" tIns="91425">
            <a:normAutofit fontScale="25000" lnSpcReduction="20000"/>
          </a:bodyPr>
          <a:lstStyle/>
          <a:p>
            <a:pPr indent="0" lvl="0" marL="0" rtl="0" algn="l">
              <a:lnSpc>
                <a:spcPct val="115000"/>
              </a:lnSpc>
              <a:spcBef>
                <a:spcPts val="0"/>
              </a:spcBef>
              <a:spcAft>
                <a:spcPts val="0"/>
              </a:spcAft>
              <a:buClr>
                <a:schemeClr val="dk1"/>
              </a:buClr>
              <a:buSzPts val="275"/>
              <a:buFont typeface="Arial"/>
              <a:buNone/>
            </a:pPr>
            <a:r>
              <a:rPr lang="en-GB" sz="7775">
                <a:highlight>
                  <a:srgbClr val="FFFFFF"/>
                </a:highlight>
              </a:rPr>
              <a:t>Presented By:</a:t>
            </a:r>
            <a:endParaRPr sz="7775">
              <a:highlight>
                <a:srgbClr val="FFFFFF"/>
              </a:highlight>
            </a:endParaRPr>
          </a:p>
          <a:p>
            <a:pPr indent="0" lvl="0" marL="0" rtl="0" algn="l">
              <a:lnSpc>
                <a:spcPct val="115000"/>
              </a:lnSpc>
              <a:spcBef>
                <a:spcPts val="0"/>
              </a:spcBef>
              <a:spcAft>
                <a:spcPts val="0"/>
              </a:spcAft>
              <a:buClr>
                <a:schemeClr val="dk1"/>
              </a:buClr>
              <a:buSzPts val="275"/>
              <a:buFont typeface="Arial"/>
              <a:buNone/>
            </a:pPr>
            <a:r>
              <a:rPr lang="en-GB" sz="7775">
                <a:highlight>
                  <a:srgbClr val="FFFFFF"/>
                </a:highlight>
              </a:rPr>
              <a:t>Laxmi Y</a:t>
            </a:r>
            <a:r>
              <a:rPr lang="en-GB" sz="7775">
                <a:highlight>
                  <a:srgbClr val="FFFFFF"/>
                </a:highlight>
              </a:rPr>
              <a:t>a</a:t>
            </a:r>
            <a:r>
              <a:rPr lang="en-GB" sz="7775">
                <a:highlight>
                  <a:srgbClr val="FFFFFF"/>
                </a:highlight>
              </a:rPr>
              <a:t>dav</a:t>
            </a:r>
            <a:endParaRPr sz="7775">
              <a:highlight>
                <a:srgbClr val="FFFFFF"/>
              </a:highlight>
            </a:endParaRPr>
          </a:p>
          <a:p>
            <a:pPr indent="0" lvl="0" marL="0" rtl="0" algn="l">
              <a:lnSpc>
                <a:spcPct val="115000"/>
              </a:lnSpc>
              <a:spcBef>
                <a:spcPts val="0"/>
              </a:spcBef>
              <a:spcAft>
                <a:spcPts val="0"/>
              </a:spcAft>
              <a:buClr>
                <a:schemeClr val="dk1"/>
              </a:buClr>
              <a:buSzPts val="275"/>
              <a:buFont typeface="Arial"/>
              <a:buNone/>
            </a:pPr>
            <a:r>
              <a:rPr lang="en-GB" sz="7775">
                <a:highlight>
                  <a:srgbClr val="FFFFFF"/>
                </a:highlight>
              </a:rPr>
              <a:t>Bryan Dilone</a:t>
            </a:r>
            <a:endParaRPr sz="7775">
              <a:highlight>
                <a:srgbClr val="FFFFFF"/>
              </a:highlight>
            </a:endParaRPr>
          </a:p>
          <a:p>
            <a:pPr indent="0" lvl="0" marL="0" rtl="0" algn="l">
              <a:lnSpc>
                <a:spcPct val="115000"/>
              </a:lnSpc>
              <a:spcBef>
                <a:spcPts val="0"/>
              </a:spcBef>
              <a:spcAft>
                <a:spcPts val="0"/>
              </a:spcAft>
              <a:buClr>
                <a:schemeClr val="dk1"/>
              </a:buClr>
              <a:buSzPts val="275"/>
              <a:buFont typeface="Arial"/>
              <a:buNone/>
            </a:pPr>
            <a:r>
              <a:rPr lang="en-GB" sz="7775">
                <a:highlight>
                  <a:srgbClr val="FFFFFF"/>
                </a:highlight>
              </a:rPr>
              <a:t>Harsha Vardhan Kuruva</a:t>
            </a:r>
            <a:endParaRPr sz="7775">
              <a:highlight>
                <a:srgbClr val="FFFFFF"/>
              </a:highlight>
            </a:endParaRPr>
          </a:p>
          <a:p>
            <a:pPr indent="0" lvl="0" marL="0" rtl="0" algn="ctr">
              <a:spcBef>
                <a:spcPts val="0"/>
              </a:spcBef>
              <a:spcAft>
                <a:spcPts val="0"/>
              </a:spcAft>
              <a:buNone/>
            </a:pPr>
            <a:r>
              <a:t/>
            </a:r>
            <a:endParaRPr sz="5200">
              <a:solidFill>
                <a:schemeClr val="dk1"/>
              </a:solidFill>
              <a:highlight>
                <a:srgbClr val="FFFFFF"/>
              </a:highlight>
            </a:endParaRPr>
          </a:p>
        </p:txBody>
      </p:sp>
      <p:pic>
        <p:nvPicPr>
          <p:cNvPr id="56" name="Google Shape;56;p13"/>
          <p:cNvPicPr preferRelativeResize="0"/>
          <p:nvPr/>
        </p:nvPicPr>
        <p:blipFill>
          <a:blip r:embed="rId3">
            <a:alphaModFix/>
          </a:blip>
          <a:stretch>
            <a:fillRect/>
          </a:stretch>
        </p:blipFill>
        <p:spPr>
          <a:xfrm>
            <a:off x="5827198" y="1842523"/>
            <a:ext cx="3143275" cy="35488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FC5E8"/>
        </a:solidFill>
      </p:bgPr>
    </p:bg>
    <p:spTree>
      <p:nvGrpSpPr>
        <p:cNvPr id="140" name="Shape 140"/>
        <p:cNvGrpSpPr/>
        <p:nvPr/>
      </p:nvGrpSpPr>
      <p:grpSpPr>
        <a:xfrm>
          <a:off x="0" y="0"/>
          <a:ext cx="0" cy="0"/>
          <a:chOff x="0" y="0"/>
          <a:chExt cx="0" cy="0"/>
        </a:xfrm>
      </p:grpSpPr>
      <p:sp>
        <p:nvSpPr>
          <p:cNvPr id="141" name="Google Shape;141;p22"/>
          <p:cNvSpPr/>
          <p:nvPr/>
        </p:nvSpPr>
        <p:spPr>
          <a:xfrm>
            <a:off x="440000" y="524550"/>
            <a:ext cx="6909600" cy="1188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17500" lvl="0" marL="457200" rtl="0" algn="l">
              <a:lnSpc>
                <a:spcPct val="115000"/>
              </a:lnSpc>
              <a:spcBef>
                <a:spcPts val="0"/>
              </a:spcBef>
              <a:spcAft>
                <a:spcPts val="0"/>
              </a:spcAft>
              <a:buSzPts val="1400"/>
              <a:buChar char="●"/>
            </a:pPr>
            <a:r>
              <a:rPr lang="en-GB"/>
              <a:t>Subjectivity is used for individual sentences to determine whether a sentence expressed an opinion or not.</a:t>
            </a:r>
            <a:endParaRPr/>
          </a:p>
          <a:p>
            <a:pPr indent="-317500" lvl="0" marL="457200" rtl="0" algn="l">
              <a:lnSpc>
                <a:spcPct val="115000"/>
              </a:lnSpc>
              <a:spcBef>
                <a:spcPts val="0"/>
              </a:spcBef>
              <a:spcAft>
                <a:spcPts val="0"/>
              </a:spcAft>
              <a:buSzPts val="1400"/>
              <a:buChar char="●"/>
            </a:pPr>
            <a:r>
              <a:rPr lang="en-GB"/>
              <a:t>Subjectivity is also a float that lies in the range of [0,1] where when it is close to 0, the sentence is more about facts. When it is close to 1, the sentence comes close to be an opinion.</a:t>
            </a:r>
            <a:endParaRPr/>
          </a:p>
        </p:txBody>
      </p:sp>
      <p:sp>
        <p:nvSpPr>
          <p:cNvPr id="142" name="Google Shape;142;p22"/>
          <p:cNvSpPr txBox="1"/>
          <p:nvPr/>
        </p:nvSpPr>
        <p:spPr>
          <a:xfrm>
            <a:off x="123950" y="123950"/>
            <a:ext cx="72258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000">
                <a:solidFill>
                  <a:schemeClr val="dk1"/>
                </a:solidFill>
              </a:rPr>
              <a:t>Sentiment Analysis cont.</a:t>
            </a:r>
            <a:endParaRPr b="1" sz="2000"/>
          </a:p>
        </p:txBody>
      </p:sp>
      <p:sp>
        <p:nvSpPr>
          <p:cNvPr id="143" name="Google Shape;143;p22"/>
          <p:cNvSpPr/>
          <p:nvPr/>
        </p:nvSpPr>
        <p:spPr>
          <a:xfrm>
            <a:off x="440000" y="4263125"/>
            <a:ext cx="7279800" cy="762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17500" lvl="0" marL="457200" rtl="0" algn="l">
              <a:lnSpc>
                <a:spcPct val="115000"/>
              </a:lnSpc>
              <a:spcBef>
                <a:spcPts val="0"/>
              </a:spcBef>
              <a:spcAft>
                <a:spcPts val="0"/>
              </a:spcAft>
              <a:buSzPts val="1400"/>
              <a:buChar char="●"/>
            </a:pPr>
            <a:r>
              <a:rPr lang="en-GB"/>
              <a:t>According to these graphs, the subjectivity from the articles state the following: 996 entries are greater than zero, 0 entries are less than zero, and only 4 entries are equal to zero.</a:t>
            </a:r>
            <a:endParaRPr/>
          </a:p>
        </p:txBody>
      </p:sp>
      <p:pic>
        <p:nvPicPr>
          <p:cNvPr id="144" name="Google Shape;144;p22"/>
          <p:cNvPicPr preferRelativeResize="0"/>
          <p:nvPr/>
        </p:nvPicPr>
        <p:blipFill>
          <a:blip r:embed="rId3">
            <a:alphaModFix/>
          </a:blip>
          <a:stretch>
            <a:fillRect/>
          </a:stretch>
        </p:blipFill>
        <p:spPr>
          <a:xfrm>
            <a:off x="504300" y="1734225"/>
            <a:ext cx="3543300" cy="2400300"/>
          </a:xfrm>
          <a:prstGeom prst="rect">
            <a:avLst/>
          </a:prstGeom>
          <a:noFill/>
          <a:ln cap="flat" cmpd="sng" w="9525">
            <a:solidFill>
              <a:schemeClr val="dk1"/>
            </a:solidFill>
            <a:prstDash val="solid"/>
            <a:round/>
            <a:headEnd len="sm" w="sm" type="none"/>
            <a:tailEnd len="sm" w="sm" type="none"/>
          </a:ln>
        </p:spPr>
      </p:pic>
      <p:pic>
        <p:nvPicPr>
          <p:cNvPr id="145" name="Google Shape;145;p22"/>
          <p:cNvPicPr preferRelativeResize="0"/>
          <p:nvPr/>
        </p:nvPicPr>
        <p:blipFill>
          <a:blip r:embed="rId4">
            <a:alphaModFix/>
          </a:blip>
          <a:stretch>
            <a:fillRect/>
          </a:stretch>
        </p:blipFill>
        <p:spPr>
          <a:xfrm>
            <a:off x="4163775" y="1767563"/>
            <a:ext cx="4845951" cy="2333625"/>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149" name="Shape 149"/>
        <p:cNvGrpSpPr/>
        <p:nvPr/>
      </p:nvGrpSpPr>
      <p:grpSpPr>
        <a:xfrm>
          <a:off x="0" y="0"/>
          <a:ext cx="0" cy="0"/>
          <a:chOff x="0" y="0"/>
          <a:chExt cx="0" cy="0"/>
        </a:xfrm>
      </p:grpSpPr>
      <p:sp>
        <p:nvSpPr>
          <p:cNvPr id="150" name="Google Shape;150;p23"/>
          <p:cNvSpPr txBox="1"/>
          <p:nvPr>
            <p:ph type="title"/>
          </p:nvPr>
        </p:nvSpPr>
        <p:spPr>
          <a:xfrm>
            <a:off x="200150" y="98000"/>
            <a:ext cx="8520600" cy="75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1520"/>
              <a:t>  </a:t>
            </a:r>
            <a:endParaRPr sz="1520"/>
          </a:p>
        </p:txBody>
      </p:sp>
      <p:sp>
        <p:nvSpPr>
          <p:cNvPr id="151" name="Google Shape;151;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 </a:t>
            </a:r>
            <a:endParaRPr/>
          </a:p>
        </p:txBody>
      </p:sp>
      <p:sp>
        <p:nvSpPr>
          <p:cNvPr id="152" name="Google Shape;152;p23"/>
          <p:cNvSpPr txBox="1"/>
          <p:nvPr/>
        </p:nvSpPr>
        <p:spPr>
          <a:xfrm>
            <a:off x="6270075" y="1193200"/>
            <a:ext cx="2562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53" name="Google Shape;153;p23"/>
          <p:cNvSpPr txBox="1"/>
          <p:nvPr>
            <p:ph type="title"/>
          </p:nvPr>
        </p:nvSpPr>
        <p:spPr>
          <a:xfrm>
            <a:off x="311700" y="98000"/>
            <a:ext cx="8520600" cy="40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GB" sz="2020"/>
              <a:t>EDA (Exploratory Data Analysis)</a:t>
            </a:r>
            <a:endParaRPr b="1" sz="2020"/>
          </a:p>
          <a:p>
            <a:pPr indent="0" lvl="0" marL="0" rtl="0" algn="l">
              <a:spcBef>
                <a:spcPts val="0"/>
              </a:spcBef>
              <a:spcAft>
                <a:spcPts val="0"/>
              </a:spcAft>
              <a:buSzPts val="990"/>
              <a:buNone/>
            </a:pPr>
            <a:r>
              <a:t/>
            </a:r>
            <a:endParaRPr b="1" sz="2020"/>
          </a:p>
          <a:p>
            <a:pPr indent="0" lvl="0" marL="0" rtl="0" algn="l">
              <a:spcBef>
                <a:spcPts val="0"/>
              </a:spcBef>
              <a:spcAft>
                <a:spcPts val="0"/>
              </a:spcAft>
              <a:buSzPts val="990"/>
              <a:buNone/>
            </a:pPr>
            <a:r>
              <a:t/>
            </a:r>
            <a:endParaRPr sz="1520"/>
          </a:p>
        </p:txBody>
      </p:sp>
      <p:sp>
        <p:nvSpPr>
          <p:cNvPr id="154" name="Google Shape;154;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 </a:t>
            </a:r>
            <a:endParaRPr/>
          </a:p>
        </p:txBody>
      </p:sp>
      <p:sp>
        <p:nvSpPr>
          <p:cNvPr id="155" name="Google Shape;155;p23"/>
          <p:cNvSpPr txBox="1"/>
          <p:nvPr/>
        </p:nvSpPr>
        <p:spPr>
          <a:xfrm>
            <a:off x="6270075" y="1193200"/>
            <a:ext cx="2562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156" name="Google Shape;156;p23"/>
          <p:cNvPicPr preferRelativeResize="0"/>
          <p:nvPr/>
        </p:nvPicPr>
        <p:blipFill>
          <a:blip r:embed="rId3">
            <a:alphaModFix/>
          </a:blip>
          <a:stretch>
            <a:fillRect/>
          </a:stretch>
        </p:blipFill>
        <p:spPr>
          <a:xfrm>
            <a:off x="917100" y="1188163"/>
            <a:ext cx="2672075" cy="2767175"/>
          </a:xfrm>
          <a:prstGeom prst="rect">
            <a:avLst/>
          </a:prstGeom>
          <a:noFill/>
          <a:ln cap="flat" cmpd="sng" w="9525">
            <a:solidFill>
              <a:schemeClr val="dk1"/>
            </a:solidFill>
            <a:prstDash val="solid"/>
            <a:round/>
            <a:headEnd len="sm" w="sm" type="none"/>
            <a:tailEnd len="sm" w="sm" type="none"/>
          </a:ln>
        </p:spPr>
      </p:pic>
      <p:pic>
        <p:nvPicPr>
          <p:cNvPr id="157" name="Google Shape;157;p23"/>
          <p:cNvPicPr preferRelativeResize="0"/>
          <p:nvPr/>
        </p:nvPicPr>
        <p:blipFill>
          <a:blip r:embed="rId4">
            <a:alphaModFix/>
          </a:blip>
          <a:stretch>
            <a:fillRect/>
          </a:stretch>
        </p:blipFill>
        <p:spPr>
          <a:xfrm>
            <a:off x="5098163" y="1188163"/>
            <a:ext cx="3133325" cy="2767175"/>
          </a:xfrm>
          <a:prstGeom prst="rect">
            <a:avLst/>
          </a:prstGeom>
          <a:noFill/>
          <a:ln cap="flat" cmpd="sng" w="9525">
            <a:solidFill>
              <a:schemeClr val="dk1"/>
            </a:solidFill>
            <a:prstDash val="solid"/>
            <a:round/>
            <a:headEnd len="sm" w="sm" type="none"/>
            <a:tailEnd len="sm" w="sm" type="none"/>
          </a:ln>
        </p:spPr>
      </p:pic>
      <p:sp>
        <p:nvSpPr>
          <p:cNvPr id="158" name="Google Shape;158;p23"/>
          <p:cNvSpPr txBox="1"/>
          <p:nvPr/>
        </p:nvSpPr>
        <p:spPr>
          <a:xfrm>
            <a:off x="334175" y="498200"/>
            <a:ext cx="3882900" cy="7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990"/>
              <a:buFont typeface="Arial"/>
              <a:buNone/>
            </a:pPr>
            <a:r>
              <a:rPr b="1" lang="en-GB" sz="1300">
                <a:solidFill>
                  <a:schemeClr val="dk1"/>
                </a:solidFill>
              </a:rPr>
              <a:t>This </a:t>
            </a:r>
            <a:r>
              <a:rPr b="1" lang="en-GB" sz="1300">
                <a:solidFill>
                  <a:schemeClr val="dk1"/>
                </a:solidFill>
              </a:rPr>
              <a:t>plot shows in which year most of the articles were published</a:t>
            </a:r>
            <a:endParaRPr b="1" sz="1300">
              <a:solidFill>
                <a:schemeClr val="dk1"/>
              </a:solidFill>
            </a:endParaRPr>
          </a:p>
          <a:p>
            <a:pPr indent="0" lvl="0" marL="0" rtl="0" algn="l">
              <a:spcBef>
                <a:spcPts val="0"/>
              </a:spcBef>
              <a:spcAft>
                <a:spcPts val="0"/>
              </a:spcAft>
              <a:buNone/>
            </a:pPr>
            <a:r>
              <a:t/>
            </a:r>
            <a:endParaRPr b="1" sz="1300"/>
          </a:p>
        </p:txBody>
      </p:sp>
      <p:sp>
        <p:nvSpPr>
          <p:cNvPr id="159" name="Google Shape;159;p23"/>
          <p:cNvSpPr txBox="1"/>
          <p:nvPr/>
        </p:nvSpPr>
        <p:spPr>
          <a:xfrm>
            <a:off x="4608925" y="495775"/>
            <a:ext cx="4111800" cy="729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990"/>
              <a:buFont typeface="Arial"/>
              <a:buNone/>
            </a:pPr>
            <a:r>
              <a:rPr b="1" lang="en-GB" sz="1320">
                <a:solidFill>
                  <a:schemeClr val="dk1"/>
                </a:solidFill>
              </a:rPr>
              <a:t>This Graph shows from which organization most of the articles were published from</a:t>
            </a:r>
            <a:endParaRPr b="1" sz="1320">
              <a:solidFill>
                <a:schemeClr val="dk1"/>
              </a:solidFill>
            </a:endParaRPr>
          </a:p>
          <a:p>
            <a:pPr indent="0" lvl="0" marL="0" rtl="0" algn="l">
              <a:spcBef>
                <a:spcPts val="0"/>
              </a:spcBef>
              <a:spcAft>
                <a:spcPts val="0"/>
              </a:spcAft>
              <a:buNone/>
            </a:pPr>
            <a:r>
              <a:t/>
            </a:r>
            <a:endParaRPr b="1" sz="9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163" name="Shape 163"/>
        <p:cNvGrpSpPr/>
        <p:nvPr/>
      </p:nvGrpSpPr>
      <p:grpSpPr>
        <a:xfrm>
          <a:off x="0" y="0"/>
          <a:ext cx="0" cy="0"/>
          <a:chOff x="0" y="0"/>
          <a:chExt cx="0" cy="0"/>
        </a:xfrm>
      </p:grpSpPr>
      <p:sp>
        <p:nvSpPr>
          <p:cNvPr id="164" name="Google Shape;164;p24"/>
          <p:cNvSpPr txBox="1"/>
          <p:nvPr>
            <p:ph type="title"/>
          </p:nvPr>
        </p:nvSpPr>
        <p:spPr>
          <a:xfrm>
            <a:off x="311700" y="313550"/>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891"/>
              <a:buNone/>
            </a:pPr>
            <a:r>
              <a:rPr b="1" lang="en-GB" sz="1700"/>
              <a:t>Top 15</a:t>
            </a:r>
            <a:r>
              <a:rPr b="1" lang="en-GB" sz="1700"/>
              <a:t> Authors </a:t>
            </a:r>
            <a:r>
              <a:rPr b="1" lang="en-GB" sz="1700"/>
              <a:t>who have published more number of articles</a:t>
            </a:r>
            <a:endParaRPr b="1" sz="1700"/>
          </a:p>
        </p:txBody>
      </p:sp>
      <p:pic>
        <p:nvPicPr>
          <p:cNvPr id="165" name="Google Shape;165;p24"/>
          <p:cNvPicPr preferRelativeResize="0"/>
          <p:nvPr/>
        </p:nvPicPr>
        <p:blipFill>
          <a:blip r:embed="rId3">
            <a:alphaModFix/>
          </a:blip>
          <a:stretch>
            <a:fillRect/>
          </a:stretch>
        </p:blipFill>
        <p:spPr>
          <a:xfrm>
            <a:off x="311700" y="941150"/>
            <a:ext cx="6045749" cy="2956125"/>
          </a:xfrm>
          <a:prstGeom prst="rect">
            <a:avLst/>
          </a:prstGeom>
          <a:noFill/>
          <a:ln cap="flat" cmpd="sng" w="9525">
            <a:solidFill>
              <a:schemeClr val="dk1"/>
            </a:solidFill>
            <a:prstDash val="solid"/>
            <a:round/>
            <a:headEnd len="sm" w="sm" type="none"/>
            <a:tailEnd len="sm" w="sm" type="none"/>
          </a:ln>
        </p:spPr>
      </p:pic>
      <p:pic>
        <p:nvPicPr>
          <p:cNvPr id="166" name="Google Shape;166;p24"/>
          <p:cNvPicPr preferRelativeResize="0"/>
          <p:nvPr/>
        </p:nvPicPr>
        <p:blipFill>
          <a:blip r:embed="rId4">
            <a:alphaModFix/>
          </a:blip>
          <a:stretch>
            <a:fillRect/>
          </a:stretch>
        </p:blipFill>
        <p:spPr>
          <a:xfrm>
            <a:off x="6357450" y="941150"/>
            <a:ext cx="1385075" cy="2956125"/>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170" name="Shape 170"/>
        <p:cNvGrpSpPr/>
        <p:nvPr/>
      </p:nvGrpSpPr>
      <p:grpSpPr>
        <a:xfrm>
          <a:off x="0" y="0"/>
          <a:ext cx="0" cy="0"/>
          <a:chOff x="0" y="0"/>
          <a:chExt cx="0" cy="0"/>
        </a:xfrm>
      </p:grpSpPr>
      <p:sp>
        <p:nvSpPr>
          <p:cNvPr id="171" name="Google Shape;171;p25"/>
          <p:cNvSpPr txBox="1"/>
          <p:nvPr>
            <p:ph type="title"/>
          </p:nvPr>
        </p:nvSpPr>
        <p:spPr>
          <a:xfrm>
            <a:off x="481200" y="170850"/>
            <a:ext cx="8039400" cy="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GB" sz="1720"/>
              <a:t>Checking whether the same combination of authors for a journal have different licenses as well</a:t>
            </a:r>
            <a:endParaRPr b="1" sz="1720"/>
          </a:p>
        </p:txBody>
      </p:sp>
      <p:pic>
        <p:nvPicPr>
          <p:cNvPr id="172" name="Google Shape;172;p25"/>
          <p:cNvPicPr preferRelativeResize="0"/>
          <p:nvPr/>
        </p:nvPicPr>
        <p:blipFill>
          <a:blip r:embed="rId3">
            <a:alphaModFix/>
          </a:blip>
          <a:stretch>
            <a:fillRect/>
          </a:stretch>
        </p:blipFill>
        <p:spPr>
          <a:xfrm>
            <a:off x="1130000" y="1000475"/>
            <a:ext cx="1612625" cy="2760525"/>
          </a:xfrm>
          <a:prstGeom prst="rect">
            <a:avLst/>
          </a:prstGeom>
          <a:noFill/>
          <a:ln cap="flat" cmpd="sng" w="9525">
            <a:solidFill>
              <a:schemeClr val="dk1"/>
            </a:solidFill>
            <a:prstDash val="solid"/>
            <a:round/>
            <a:headEnd len="sm" w="sm" type="none"/>
            <a:tailEnd len="sm" w="sm" type="none"/>
          </a:ln>
        </p:spPr>
      </p:pic>
      <p:pic>
        <p:nvPicPr>
          <p:cNvPr id="173" name="Google Shape;173;p25"/>
          <p:cNvPicPr preferRelativeResize="0"/>
          <p:nvPr/>
        </p:nvPicPr>
        <p:blipFill>
          <a:blip r:embed="rId4">
            <a:alphaModFix/>
          </a:blip>
          <a:stretch>
            <a:fillRect/>
          </a:stretch>
        </p:blipFill>
        <p:spPr>
          <a:xfrm>
            <a:off x="3326925" y="1000475"/>
            <a:ext cx="5193676" cy="2760525"/>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177" name="Shape 177"/>
        <p:cNvGrpSpPr/>
        <p:nvPr/>
      </p:nvGrpSpPr>
      <p:grpSpPr>
        <a:xfrm>
          <a:off x="0" y="0"/>
          <a:ext cx="0" cy="0"/>
          <a:chOff x="0" y="0"/>
          <a:chExt cx="0" cy="0"/>
        </a:xfrm>
      </p:grpSpPr>
      <p:sp>
        <p:nvSpPr>
          <p:cNvPr id="178" name="Google Shape;178;p26"/>
          <p:cNvSpPr txBox="1"/>
          <p:nvPr>
            <p:ph type="title"/>
          </p:nvPr>
        </p:nvSpPr>
        <p:spPr>
          <a:xfrm>
            <a:off x="311700" y="445025"/>
            <a:ext cx="43461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sz="1750"/>
              <a:t>The graph below displays the articles which contains the lowest number of words </a:t>
            </a:r>
            <a:endParaRPr b="1" sz="1750"/>
          </a:p>
          <a:p>
            <a:pPr indent="0" lvl="0" marL="0" rtl="0" algn="l">
              <a:spcBef>
                <a:spcPts val="0"/>
              </a:spcBef>
              <a:spcAft>
                <a:spcPts val="0"/>
              </a:spcAft>
              <a:buNone/>
            </a:pPr>
            <a:r>
              <a:t/>
            </a:r>
            <a:endParaRPr sz="2720"/>
          </a:p>
          <a:p>
            <a:pPr indent="0" lvl="0" marL="0" rtl="0" algn="l">
              <a:spcBef>
                <a:spcPts val="0"/>
              </a:spcBef>
              <a:spcAft>
                <a:spcPts val="0"/>
              </a:spcAft>
              <a:buNone/>
            </a:pPr>
            <a:r>
              <a:t/>
            </a:r>
            <a:endParaRPr sz="1888"/>
          </a:p>
          <a:p>
            <a:pPr indent="0" lvl="0" marL="0" rtl="0" algn="l">
              <a:spcBef>
                <a:spcPts val="0"/>
              </a:spcBef>
              <a:spcAft>
                <a:spcPts val="0"/>
              </a:spcAft>
              <a:buNone/>
            </a:pPr>
            <a:r>
              <a:t/>
            </a:r>
            <a:endParaRPr/>
          </a:p>
        </p:txBody>
      </p:sp>
      <p:sp>
        <p:nvSpPr>
          <p:cNvPr id="179" name="Google Shape;179;p26"/>
          <p:cNvSpPr txBox="1"/>
          <p:nvPr>
            <p:ph type="title"/>
          </p:nvPr>
        </p:nvSpPr>
        <p:spPr>
          <a:xfrm>
            <a:off x="4832400" y="445025"/>
            <a:ext cx="4150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sz="1620"/>
              <a:t>The following graph shows the articles which contains the highest number of words </a:t>
            </a:r>
            <a:endParaRPr b="1" sz="1620"/>
          </a:p>
          <a:p>
            <a:pPr indent="0" lvl="0" marL="0" rtl="0" algn="l">
              <a:spcBef>
                <a:spcPts val="0"/>
              </a:spcBef>
              <a:spcAft>
                <a:spcPts val="0"/>
              </a:spcAft>
              <a:buNone/>
            </a:pPr>
            <a:r>
              <a:t/>
            </a:r>
            <a:endParaRPr/>
          </a:p>
        </p:txBody>
      </p:sp>
      <p:pic>
        <p:nvPicPr>
          <p:cNvPr id="180" name="Google Shape;180;p26"/>
          <p:cNvPicPr preferRelativeResize="0"/>
          <p:nvPr/>
        </p:nvPicPr>
        <p:blipFill>
          <a:blip r:embed="rId3">
            <a:alphaModFix/>
          </a:blip>
          <a:stretch>
            <a:fillRect/>
          </a:stretch>
        </p:blipFill>
        <p:spPr>
          <a:xfrm>
            <a:off x="311700" y="1086125"/>
            <a:ext cx="3802200" cy="1386875"/>
          </a:xfrm>
          <a:prstGeom prst="rect">
            <a:avLst/>
          </a:prstGeom>
          <a:noFill/>
          <a:ln cap="flat" cmpd="sng" w="9525">
            <a:solidFill>
              <a:schemeClr val="dk1"/>
            </a:solidFill>
            <a:prstDash val="solid"/>
            <a:round/>
            <a:headEnd len="sm" w="sm" type="none"/>
            <a:tailEnd len="sm" w="sm" type="none"/>
          </a:ln>
        </p:spPr>
      </p:pic>
      <p:pic>
        <p:nvPicPr>
          <p:cNvPr id="181" name="Google Shape;181;p26"/>
          <p:cNvPicPr preferRelativeResize="0"/>
          <p:nvPr/>
        </p:nvPicPr>
        <p:blipFill>
          <a:blip r:embed="rId4">
            <a:alphaModFix/>
          </a:blip>
          <a:stretch>
            <a:fillRect/>
          </a:stretch>
        </p:blipFill>
        <p:spPr>
          <a:xfrm>
            <a:off x="4832400" y="2607700"/>
            <a:ext cx="3802201" cy="1929700"/>
          </a:xfrm>
          <a:prstGeom prst="rect">
            <a:avLst/>
          </a:prstGeom>
          <a:noFill/>
          <a:ln cap="flat" cmpd="sng" w="9525">
            <a:solidFill>
              <a:schemeClr val="dk1"/>
            </a:solidFill>
            <a:prstDash val="solid"/>
            <a:round/>
            <a:headEnd len="sm" w="sm" type="none"/>
            <a:tailEnd len="sm" w="sm" type="none"/>
          </a:ln>
        </p:spPr>
      </p:pic>
      <p:pic>
        <p:nvPicPr>
          <p:cNvPr id="182" name="Google Shape;182;p26"/>
          <p:cNvPicPr preferRelativeResize="0"/>
          <p:nvPr/>
        </p:nvPicPr>
        <p:blipFill>
          <a:blip r:embed="rId5">
            <a:alphaModFix/>
          </a:blip>
          <a:stretch>
            <a:fillRect/>
          </a:stretch>
        </p:blipFill>
        <p:spPr>
          <a:xfrm>
            <a:off x="311700" y="2607700"/>
            <a:ext cx="3802201" cy="1929700"/>
          </a:xfrm>
          <a:prstGeom prst="rect">
            <a:avLst/>
          </a:prstGeom>
          <a:noFill/>
          <a:ln cap="flat" cmpd="sng" w="9525">
            <a:solidFill>
              <a:schemeClr val="dk1"/>
            </a:solidFill>
            <a:prstDash val="solid"/>
            <a:round/>
            <a:headEnd len="sm" w="sm" type="none"/>
            <a:tailEnd len="sm" w="sm" type="none"/>
          </a:ln>
        </p:spPr>
      </p:pic>
      <p:pic>
        <p:nvPicPr>
          <p:cNvPr id="183" name="Google Shape;183;p26"/>
          <p:cNvPicPr preferRelativeResize="0"/>
          <p:nvPr/>
        </p:nvPicPr>
        <p:blipFill>
          <a:blip r:embed="rId6">
            <a:alphaModFix/>
          </a:blip>
          <a:stretch>
            <a:fillRect/>
          </a:stretch>
        </p:blipFill>
        <p:spPr>
          <a:xfrm>
            <a:off x="4832400" y="1086125"/>
            <a:ext cx="3802200" cy="1386875"/>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187" name="Shape 187"/>
        <p:cNvGrpSpPr/>
        <p:nvPr/>
      </p:nvGrpSpPr>
      <p:grpSpPr>
        <a:xfrm>
          <a:off x="0" y="0"/>
          <a:ext cx="0" cy="0"/>
          <a:chOff x="0" y="0"/>
          <a:chExt cx="0" cy="0"/>
        </a:xfrm>
      </p:grpSpPr>
      <p:sp>
        <p:nvSpPr>
          <p:cNvPr id="188" name="Google Shape;188;p27"/>
          <p:cNvSpPr txBox="1"/>
          <p:nvPr>
            <p:ph type="title"/>
          </p:nvPr>
        </p:nvSpPr>
        <p:spPr>
          <a:xfrm>
            <a:off x="311700" y="319150"/>
            <a:ext cx="56007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1600"/>
              <a:t>The top 20 most used common words found in the data </a:t>
            </a:r>
            <a:endParaRPr b="1" sz="1600"/>
          </a:p>
        </p:txBody>
      </p:sp>
      <p:pic>
        <p:nvPicPr>
          <p:cNvPr id="189" name="Google Shape;189;p27"/>
          <p:cNvPicPr preferRelativeResize="0"/>
          <p:nvPr/>
        </p:nvPicPr>
        <p:blipFill>
          <a:blip r:embed="rId3">
            <a:alphaModFix/>
          </a:blip>
          <a:stretch>
            <a:fillRect/>
          </a:stretch>
        </p:blipFill>
        <p:spPr>
          <a:xfrm>
            <a:off x="4572000" y="1017725"/>
            <a:ext cx="4187475" cy="3388425"/>
          </a:xfrm>
          <a:prstGeom prst="rect">
            <a:avLst/>
          </a:prstGeom>
          <a:noFill/>
          <a:ln cap="flat" cmpd="sng" w="9525">
            <a:solidFill>
              <a:schemeClr val="dk1"/>
            </a:solidFill>
            <a:prstDash val="solid"/>
            <a:round/>
            <a:headEnd len="sm" w="sm" type="none"/>
            <a:tailEnd len="sm" w="sm" type="none"/>
          </a:ln>
        </p:spPr>
      </p:pic>
      <p:pic>
        <p:nvPicPr>
          <p:cNvPr id="190" name="Google Shape;190;p27"/>
          <p:cNvPicPr preferRelativeResize="0"/>
          <p:nvPr/>
        </p:nvPicPr>
        <p:blipFill>
          <a:blip r:embed="rId4">
            <a:alphaModFix/>
          </a:blip>
          <a:stretch>
            <a:fillRect/>
          </a:stretch>
        </p:blipFill>
        <p:spPr>
          <a:xfrm>
            <a:off x="311700" y="1017725"/>
            <a:ext cx="4078675" cy="3388424"/>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194" name="Shape 194"/>
        <p:cNvGrpSpPr/>
        <p:nvPr/>
      </p:nvGrpSpPr>
      <p:grpSpPr>
        <a:xfrm>
          <a:off x="0" y="0"/>
          <a:ext cx="0" cy="0"/>
          <a:chOff x="0" y="0"/>
          <a:chExt cx="0" cy="0"/>
        </a:xfrm>
      </p:grpSpPr>
      <p:sp>
        <p:nvSpPr>
          <p:cNvPr id="195" name="Google Shape;195;p28"/>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Clustering &amp; Modeling</a:t>
            </a:r>
            <a:endParaRPr b="1"/>
          </a:p>
        </p:txBody>
      </p:sp>
      <p:sp>
        <p:nvSpPr>
          <p:cNvPr id="196" name="Google Shape;196;p28"/>
          <p:cNvSpPr/>
          <p:nvPr/>
        </p:nvSpPr>
        <p:spPr>
          <a:xfrm>
            <a:off x="249075" y="1363025"/>
            <a:ext cx="3150300" cy="3124800"/>
          </a:xfrm>
          <a:prstGeom prst="roundRect">
            <a:avLst>
              <a:gd fmla="val 16667" name="adj"/>
            </a:avLst>
          </a:prstGeom>
          <a:solidFill>
            <a:srgbClr val="CFE2F3"/>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GB"/>
              <a:t>Literature classification</a:t>
            </a:r>
            <a:endParaRPr b="1"/>
          </a:p>
          <a:p>
            <a:pPr indent="0" lvl="0" marL="0" rtl="0" algn="l">
              <a:spcBef>
                <a:spcPts val="0"/>
              </a:spcBef>
              <a:spcAft>
                <a:spcPts val="0"/>
              </a:spcAft>
              <a:buNone/>
            </a:pPr>
            <a:r>
              <a:rPr lang="en-GB"/>
              <a:t>Implementing K-means</a:t>
            </a:r>
            <a:endParaRPr/>
          </a:p>
        </p:txBody>
      </p:sp>
      <p:sp>
        <p:nvSpPr>
          <p:cNvPr id="197" name="Google Shape;197;p28"/>
          <p:cNvSpPr/>
          <p:nvPr/>
        </p:nvSpPr>
        <p:spPr>
          <a:xfrm>
            <a:off x="5181600" y="1363025"/>
            <a:ext cx="3150300" cy="3124800"/>
          </a:xfrm>
          <a:prstGeom prst="roundRect">
            <a:avLst>
              <a:gd fmla="val 16667" name="adj"/>
            </a:avLst>
          </a:prstGeom>
          <a:solidFill>
            <a:srgbClr val="CFE2F3"/>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GB"/>
              <a:t>Text Summarization</a:t>
            </a:r>
            <a:endParaRPr b="1"/>
          </a:p>
          <a:p>
            <a:pPr indent="0" lvl="0" marL="0" rtl="0" algn="l">
              <a:spcBef>
                <a:spcPts val="0"/>
              </a:spcBef>
              <a:spcAft>
                <a:spcPts val="0"/>
              </a:spcAft>
              <a:buNone/>
            </a:pPr>
            <a:r>
              <a:rPr lang="en-GB"/>
              <a:t>Using T5 model for summarization</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201" name="Shape 201"/>
        <p:cNvGrpSpPr/>
        <p:nvPr/>
      </p:nvGrpSpPr>
      <p:grpSpPr>
        <a:xfrm>
          <a:off x="0" y="0"/>
          <a:ext cx="0" cy="0"/>
          <a:chOff x="0" y="0"/>
          <a:chExt cx="0" cy="0"/>
        </a:xfrm>
      </p:grpSpPr>
      <p:sp>
        <p:nvSpPr>
          <p:cNvPr id="202" name="Google Shape;202;p29"/>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Literature Clustering</a:t>
            </a:r>
            <a:endParaRPr b="1"/>
          </a:p>
        </p:txBody>
      </p:sp>
      <p:sp>
        <p:nvSpPr>
          <p:cNvPr id="203" name="Google Shape;203;p29"/>
          <p:cNvSpPr/>
          <p:nvPr/>
        </p:nvSpPr>
        <p:spPr>
          <a:xfrm>
            <a:off x="180025" y="926288"/>
            <a:ext cx="8520600" cy="694500"/>
          </a:xfrm>
          <a:prstGeom prst="roundRect">
            <a:avLst>
              <a:gd fmla="val 16667" name="adj"/>
            </a:avLst>
          </a:prstGeom>
          <a:solidFill>
            <a:srgbClr val="CFE2F3"/>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It is challenging for medical practitioners to stay up to date on new information regarding the virus.</a:t>
            </a:r>
            <a:endParaRPr/>
          </a:p>
        </p:txBody>
      </p:sp>
      <p:sp>
        <p:nvSpPr>
          <p:cNvPr id="204" name="Google Shape;204;p29"/>
          <p:cNvSpPr/>
          <p:nvPr/>
        </p:nvSpPr>
        <p:spPr>
          <a:xfrm>
            <a:off x="180025" y="1974363"/>
            <a:ext cx="8520600" cy="694500"/>
          </a:xfrm>
          <a:prstGeom prst="roundRect">
            <a:avLst>
              <a:gd fmla="val 16667" name="adj"/>
            </a:avLst>
          </a:prstGeom>
          <a:solidFill>
            <a:srgbClr val="CFE2F3"/>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Can grouping research articles that are similar through  clustering make it easier to find related publications?</a:t>
            </a:r>
            <a:endParaRPr/>
          </a:p>
        </p:txBody>
      </p:sp>
      <p:sp>
        <p:nvSpPr>
          <p:cNvPr id="205" name="Google Shape;205;p29"/>
          <p:cNvSpPr/>
          <p:nvPr/>
        </p:nvSpPr>
        <p:spPr>
          <a:xfrm>
            <a:off x="180025" y="3056700"/>
            <a:ext cx="8520600" cy="694500"/>
          </a:xfrm>
          <a:prstGeom prst="roundRect">
            <a:avLst>
              <a:gd fmla="val 16667" name="adj"/>
            </a:avLst>
          </a:prstGeom>
          <a:solidFill>
            <a:srgbClr val="CFE2F3"/>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The collection of literature can be represented as a scatter plot utilizing clustering for labeling and dimensionality reduction for display.</a:t>
            </a:r>
            <a:endParaRPr/>
          </a:p>
        </p:txBody>
      </p:sp>
      <p:sp>
        <p:nvSpPr>
          <p:cNvPr id="206" name="Google Shape;206;p29"/>
          <p:cNvSpPr/>
          <p:nvPr/>
        </p:nvSpPr>
        <p:spPr>
          <a:xfrm>
            <a:off x="180025" y="4070525"/>
            <a:ext cx="8520600" cy="694500"/>
          </a:xfrm>
          <a:prstGeom prst="roundRect">
            <a:avLst>
              <a:gd fmla="val 16667" name="adj"/>
            </a:avLst>
          </a:prstGeom>
          <a:solidFill>
            <a:srgbClr val="CFE2F3"/>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Publications with a remarkably similar topic will have the same label and be placed close to one another on this plot.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0"/>
          <p:cNvSpPr txBox="1"/>
          <p:nvPr>
            <p:ph type="title"/>
          </p:nvPr>
        </p:nvSpPr>
        <p:spPr>
          <a:xfrm>
            <a:off x="0" y="84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Approach</a:t>
            </a:r>
            <a:endParaRPr b="1"/>
          </a:p>
        </p:txBody>
      </p:sp>
      <p:sp>
        <p:nvSpPr>
          <p:cNvPr id="212" name="Google Shape;212;p30"/>
          <p:cNvSpPr/>
          <p:nvPr/>
        </p:nvSpPr>
        <p:spPr>
          <a:xfrm>
            <a:off x="102875" y="581138"/>
            <a:ext cx="8520600" cy="694500"/>
          </a:xfrm>
          <a:prstGeom prst="roundRect">
            <a:avLst>
              <a:gd fmla="val 16667" name="adj"/>
            </a:avLst>
          </a:prstGeom>
          <a:solidFill>
            <a:srgbClr val="CFE2F3"/>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Randomly choosing a subset of dataset with 1000 articles</a:t>
            </a:r>
            <a:endParaRPr/>
          </a:p>
        </p:txBody>
      </p:sp>
      <p:sp>
        <p:nvSpPr>
          <p:cNvPr id="213" name="Google Shape;213;p30"/>
          <p:cNvSpPr/>
          <p:nvPr/>
        </p:nvSpPr>
        <p:spPr>
          <a:xfrm>
            <a:off x="102875" y="1275638"/>
            <a:ext cx="8520600" cy="694500"/>
          </a:xfrm>
          <a:prstGeom prst="roundRect">
            <a:avLst>
              <a:gd fmla="val 16667" name="adj"/>
            </a:avLst>
          </a:prstGeom>
          <a:solidFill>
            <a:srgbClr val="CFE2F3"/>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Data Pre-processing</a:t>
            </a:r>
            <a:endParaRPr/>
          </a:p>
        </p:txBody>
      </p:sp>
      <p:sp>
        <p:nvSpPr>
          <p:cNvPr id="214" name="Google Shape;214;p30"/>
          <p:cNvSpPr/>
          <p:nvPr/>
        </p:nvSpPr>
        <p:spPr>
          <a:xfrm>
            <a:off x="102875" y="1970138"/>
            <a:ext cx="8520600" cy="694500"/>
          </a:xfrm>
          <a:prstGeom prst="roundRect">
            <a:avLst>
              <a:gd fmla="val 16667" name="adj"/>
            </a:avLst>
          </a:prstGeom>
          <a:solidFill>
            <a:srgbClr val="CFE2F3"/>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Turn each documents into a feature vector using Tf-IDF</a:t>
            </a:r>
            <a:endParaRPr/>
          </a:p>
        </p:txBody>
      </p:sp>
      <p:sp>
        <p:nvSpPr>
          <p:cNvPr id="215" name="Google Shape;215;p30"/>
          <p:cNvSpPr/>
          <p:nvPr/>
        </p:nvSpPr>
        <p:spPr>
          <a:xfrm>
            <a:off x="102875" y="4053638"/>
            <a:ext cx="8520600" cy="6945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Dimensionality</a:t>
            </a:r>
            <a:r>
              <a:rPr lang="en-GB"/>
              <a:t> Reduction using t-SNE</a:t>
            </a:r>
            <a:endParaRPr/>
          </a:p>
        </p:txBody>
      </p:sp>
      <p:sp>
        <p:nvSpPr>
          <p:cNvPr id="216" name="Google Shape;216;p30"/>
          <p:cNvSpPr/>
          <p:nvPr/>
        </p:nvSpPr>
        <p:spPr>
          <a:xfrm>
            <a:off x="102875" y="2664638"/>
            <a:ext cx="8520600" cy="694500"/>
          </a:xfrm>
          <a:prstGeom prst="roundRect">
            <a:avLst>
              <a:gd fmla="val 16667" name="adj"/>
            </a:avLst>
          </a:prstGeom>
          <a:solidFill>
            <a:srgbClr val="CFE2F3"/>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Apply PCA</a:t>
            </a:r>
            <a:endParaRPr/>
          </a:p>
        </p:txBody>
      </p:sp>
      <p:sp>
        <p:nvSpPr>
          <p:cNvPr id="217" name="Google Shape;217;p30"/>
          <p:cNvSpPr/>
          <p:nvPr/>
        </p:nvSpPr>
        <p:spPr>
          <a:xfrm>
            <a:off x="102875" y="3359138"/>
            <a:ext cx="8520600" cy="694500"/>
          </a:xfrm>
          <a:prstGeom prst="roundRect">
            <a:avLst>
              <a:gd fmla="val 16667" name="adj"/>
            </a:avLst>
          </a:prstGeom>
          <a:solidFill>
            <a:srgbClr val="CFE2F3"/>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Apply K mean clustering to label each clustering</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221" name="Shape 221"/>
        <p:cNvGrpSpPr/>
        <p:nvPr/>
      </p:nvGrpSpPr>
      <p:grpSpPr>
        <a:xfrm>
          <a:off x="0" y="0"/>
          <a:ext cx="0" cy="0"/>
          <a:chOff x="0" y="0"/>
          <a:chExt cx="0" cy="0"/>
        </a:xfrm>
      </p:grpSpPr>
      <p:sp>
        <p:nvSpPr>
          <p:cNvPr id="222" name="Google Shape;222;p31"/>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K-means Clustering</a:t>
            </a:r>
            <a:endParaRPr b="1"/>
          </a:p>
        </p:txBody>
      </p:sp>
      <p:sp>
        <p:nvSpPr>
          <p:cNvPr id="223" name="Google Shape;223;p31"/>
          <p:cNvSpPr txBox="1"/>
          <p:nvPr/>
        </p:nvSpPr>
        <p:spPr>
          <a:xfrm>
            <a:off x="180025" y="1648350"/>
            <a:ext cx="41406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600"/>
              <a:t>We will analyze the distortion at various k values in order to get the ideal k value for k mean</a:t>
            </a:r>
            <a:endParaRPr sz="2200"/>
          </a:p>
        </p:txBody>
      </p:sp>
      <p:pic>
        <p:nvPicPr>
          <p:cNvPr id="224" name="Google Shape;224;p31"/>
          <p:cNvPicPr preferRelativeResize="0"/>
          <p:nvPr/>
        </p:nvPicPr>
        <p:blipFill>
          <a:blip r:embed="rId3">
            <a:alphaModFix/>
          </a:blip>
          <a:stretch>
            <a:fillRect/>
          </a:stretch>
        </p:blipFill>
        <p:spPr>
          <a:xfrm>
            <a:off x="4234075" y="59500"/>
            <a:ext cx="4757525" cy="50076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FC5E8"/>
        </a:solidFill>
      </p:bgPr>
    </p:bg>
    <p:spTree>
      <p:nvGrpSpPr>
        <p:cNvPr id="60" name="Shape 60"/>
        <p:cNvGrpSpPr/>
        <p:nvPr/>
      </p:nvGrpSpPr>
      <p:grpSpPr>
        <a:xfrm>
          <a:off x="0" y="0"/>
          <a:ext cx="0" cy="0"/>
          <a:chOff x="0" y="0"/>
          <a:chExt cx="0" cy="0"/>
        </a:xfrm>
      </p:grpSpPr>
      <p:sp>
        <p:nvSpPr>
          <p:cNvPr id="61" name="Google Shape;61;p14"/>
          <p:cNvSpPr txBox="1"/>
          <p:nvPr>
            <p:ph type="title"/>
          </p:nvPr>
        </p:nvSpPr>
        <p:spPr>
          <a:xfrm>
            <a:off x="0" y="0"/>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GB" sz="2020"/>
              <a:t>Introduction</a:t>
            </a:r>
            <a:endParaRPr b="1" sz="2020"/>
          </a:p>
        </p:txBody>
      </p:sp>
      <p:sp>
        <p:nvSpPr>
          <p:cNvPr id="62" name="Google Shape;62;p14"/>
          <p:cNvSpPr/>
          <p:nvPr/>
        </p:nvSpPr>
        <p:spPr>
          <a:xfrm>
            <a:off x="359550" y="831375"/>
            <a:ext cx="8424900" cy="836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1200"/>
              </a:spcAft>
              <a:buClr>
                <a:schemeClr val="dk1"/>
              </a:buClr>
              <a:buSzPts val="1100"/>
              <a:buFont typeface="Arial"/>
              <a:buNone/>
            </a:pPr>
            <a:r>
              <a:rPr lang="en-GB">
                <a:solidFill>
                  <a:srgbClr val="374151"/>
                </a:solidFill>
                <a:highlight>
                  <a:srgbClr val="F7F7F8"/>
                </a:highlight>
              </a:rPr>
              <a:t>Overall, this project can help us gain insights into the patterns and trends in COVID-19 research</a:t>
            </a:r>
            <a:endParaRPr sz="1100"/>
          </a:p>
        </p:txBody>
      </p:sp>
      <p:sp>
        <p:nvSpPr>
          <p:cNvPr id="63" name="Google Shape;63;p14"/>
          <p:cNvSpPr/>
          <p:nvPr/>
        </p:nvSpPr>
        <p:spPr>
          <a:xfrm>
            <a:off x="359550" y="2225700"/>
            <a:ext cx="8301000" cy="942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1200"/>
              </a:spcAft>
              <a:buClr>
                <a:schemeClr val="dk1"/>
              </a:buClr>
              <a:buSzPts val="1100"/>
              <a:buFont typeface="Arial"/>
              <a:buNone/>
            </a:pPr>
            <a:r>
              <a:rPr lang="en-GB">
                <a:solidFill>
                  <a:srgbClr val="374151"/>
                </a:solidFill>
                <a:highlight>
                  <a:srgbClr val="F7F7F8"/>
                </a:highlight>
              </a:rPr>
              <a:t>It provide a valuable resource for healthcare professionals and researchers who need to stay up-to-date on the latest developments in the field.</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228" name="Shape 228"/>
        <p:cNvGrpSpPr/>
        <p:nvPr/>
      </p:nvGrpSpPr>
      <p:grpSpPr>
        <a:xfrm>
          <a:off x="0" y="0"/>
          <a:ext cx="0" cy="0"/>
          <a:chOff x="0" y="0"/>
          <a:chExt cx="0" cy="0"/>
        </a:xfrm>
      </p:grpSpPr>
      <p:pic>
        <p:nvPicPr>
          <p:cNvPr id="229" name="Google Shape;229;p32"/>
          <p:cNvPicPr preferRelativeResize="0"/>
          <p:nvPr/>
        </p:nvPicPr>
        <p:blipFill>
          <a:blip r:embed="rId3">
            <a:alphaModFix/>
          </a:blip>
          <a:stretch>
            <a:fillRect/>
          </a:stretch>
        </p:blipFill>
        <p:spPr>
          <a:xfrm>
            <a:off x="2827025" y="-77150"/>
            <a:ext cx="6316975" cy="5068251"/>
          </a:xfrm>
          <a:prstGeom prst="rect">
            <a:avLst/>
          </a:prstGeom>
          <a:noFill/>
          <a:ln>
            <a:noFill/>
          </a:ln>
        </p:spPr>
      </p:pic>
      <p:sp>
        <p:nvSpPr>
          <p:cNvPr id="230" name="Google Shape;230;p32"/>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31" name="Google Shape;231;p32"/>
          <p:cNvSpPr/>
          <p:nvPr/>
        </p:nvSpPr>
        <p:spPr>
          <a:xfrm>
            <a:off x="104700" y="863100"/>
            <a:ext cx="2790600" cy="808500"/>
          </a:xfrm>
          <a:prstGeom prst="roundRect">
            <a:avLst>
              <a:gd fmla="val 16667" name="adj"/>
            </a:avLst>
          </a:prstGeom>
          <a:solidFill>
            <a:srgbClr val="CFE2F3"/>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It is more difficult to distinguish many examples closer to the center.</a:t>
            </a:r>
            <a:endParaRPr/>
          </a:p>
        </p:txBody>
      </p:sp>
      <p:sp>
        <p:nvSpPr>
          <p:cNvPr id="232" name="Google Shape;232;p32"/>
          <p:cNvSpPr/>
          <p:nvPr/>
        </p:nvSpPr>
        <p:spPr>
          <a:xfrm>
            <a:off x="176550" y="3099900"/>
            <a:ext cx="2646900" cy="950700"/>
          </a:xfrm>
          <a:prstGeom prst="roundRect">
            <a:avLst>
              <a:gd fmla="val 16667" name="adj"/>
            </a:avLst>
          </a:prstGeom>
          <a:solidFill>
            <a:srgbClr val="CFE2F3"/>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Assign labels to the k-means-discovered clusters.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236" name="Shape 236"/>
        <p:cNvGrpSpPr/>
        <p:nvPr/>
      </p:nvGrpSpPr>
      <p:grpSpPr>
        <a:xfrm>
          <a:off x="0" y="0"/>
          <a:ext cx="0" cy="0"/>
          <a:chOff x="0" y="0"/>
          <a:chExt cx="0" cy="0"/>
        </a:xfrm>
      </p:grpSpPr>
      <p:pic>
        <p:nvPicPr>
          <p:cNvPr id="237" name="Google Shape;237;p33"/>
          <p:cNvPicPr preferRelativeResize="0"/>
          <p:nvPr/>
        </p:nvPicPr>
        <p:blipFill rotWithShape="1">
          <a:blip r:embed="rId3">
            <a:alphaModFix/>
          </a:blip>
          <a:srcRect b="0" l="-34264" r="0" t="-3145"/>
          <a:stretch/>
        </p:blipFill>
        <p:spPr>
          <a:xfrm>
            <a:off x="1" y="0"/>
            <a:ext cx="9143999" cy="4991100"/>
          </a:xfrm>
          <a:prstGeom prst="rect">
            <a:avLst/>
          </a:prstGeom>
          <a:noFill/>
          <a:ln>
            <a:noFill/>
          </a:ln>
        </p:spPr>
      </p:pic>
      <p:sp>
        <p:nvSpPr>
          <p:cNvPr id="238" name="Google Shape;238;p33"/>
          <p:cNvSpPr/>
          <p:nvPr/>
        </p:nvSpPr>
        <p:spPr>
          <a:xfrm>
            <a:off x="260425" y="1390350"/>
            <a:ext cx="2026800" cy="1896000"/>
          </a:xfrm>
          <a:prstGeom prst="roundRect">
            <a:avLst>
              <a:gd fmla="val 16667" name="adj"/>
            </a:avLst>
          </a:prstGeom>
          <a:solidFill>
            <a:srgbClr val="CFE2F3"/>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Each paper's position on the plot was selected by t-SNE, and the label's color by k-means.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242" name="Shape 242"/>
        <p:cNvGrpSpPr/>
        <p:nvPr/>
      </p:nvGrpSpPr>
      <p:grpSpPr>
        <a:xfrm>
          <a:off x="0" y="0"/>
          <a:ext cx="0" cy="0"/>
          <a:chOff x="0" y="0"/>
          <a:chExt cx="0" cy="0"/>
        </a:xfrm>
      </p:grpSpPr>
      <p:sp>
        <p:nvSpPr>
          <p:cNvPr id="243" name="Google Shape;243;p34"/>
          <p:cNvSpPr txBox="1"/>
          <p:nvPr>
            <p:ph type="title"/>
          </p:nvPr>
        </p:nvSpPr>
        <p:spPr>
          <a:xfrm>
            <a:off x="0" y="477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Evaluation of K mean clustering</a:t>
            </a:r>
            <a:endParaRPr/>
          </a:p>
        </p:txBody>
      </p:sp>
      <p:pic>
        <p:nvPicPr>
          <p:cNvPr id="244" name="Google Shape;244;p34"/>
          <p:cNvPicPr preferRelativeResize="0"/>
          <p:nvPr/>
        </p:nvPicPr>
        <p:blipFill rotWithShape="1">
          <a:blip r:embed="rId3">
            <a:alphaModFix/>
          </a:blip>
          <a:srcRect b="0" l="0" r="-14521" t="0"/>
          <a:stretch/>
        </p:blipFill>
        <p:spPr>
          <a:xfrm>
            <a:off x="62850" y="939500"/>
            <a:ext cx="5718474" cy="2758075"/>
          </a:xfrm>
          <a:prstGeom prst="rect">
            <a:avLst/>
          </a:prstGeom>
          <a:noFill/>
          <a:ln>
            <a:noFill/>
          </a:ln>
        </p:spPr>
      </p:pic>
      <p:sp>
        <p:nvSpPr>
          <p:cNvPr id="245" name="Google Shape;245;p34"/>
          <p:cNvSpPr txBox="1"/>
          <p:nvPr/>
        </p:nvSpPr>
        <p:spPr>
          <a:xfrm>
            <a:off x="62850" y="620450"/>
            <a:ext cx="2279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N_clustering=10</a:t>
            </a:r>
            <a:endParaRPr/>
          </a:p>
        </p:txBody>
      </p:sp>
      <p:pic>
        <p:nvPicPr>
          <p:cNvPr id="246" name="Google Shape;246;p34"/>
          <p:cNvPicPr preferRelativeResize="0"/>
          <p:nvPr/>
        </p:nvPicPr>
        <p:blipFill>
          <a:blip r:embed="rId4">
            <a:alphaModFix/>
          </a:blip>
          <a:stretch>
            <a:fillRect/>
          </a:stretch>
        </p:blipFill>
        <p:spPr>
          <a:xfrm>
            <a:off x="3838575" y="2971800"/>
            <a:ext cx="5305425" cy="21717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250" name="Shape 250"/>
        <p:cNvGrpSpPr/>
        <p:nvPr/>
      </p:nvGrpSpPr>
      <p:grpSpPr>
        <a:xfrm>
          <a:off x="0" y="0"/>
          <a:ext cx="0" cy="0"/>
          <a:chOff x="0" y="0"/>
          <a:chExt cx="0" cy="0"/>
        </a:xfrm>
      </p:grpSpPr>
      <p:sp>
        <p:nvSpPr>
          <p:cNvPr id="251" name="Google Shape;251;p35"/>
          <p:cNvSpPr txBox="1"/>
          <p:nvPr/>
        </p:nvSpPr>
        <p:spPr>
          <a:xfrm>
            <a:off x="543750" y="1303550"/>
            <a:ext cx="74958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GB" sz="2800">
                <a:solidFill>
                  <a:schemeClr val="dk1"/>
                </a:solidFill>
              </a:rPr>
              <a:t>I have designed an interactive plot to showcase the result. Please wait while i am switching screen.</a:t>
            </a:r>
            <a:endParaRPr sz="2800">
              <a:solidFill>
                <a:schemeClr val="dk1"/>
              </a:solidFill>
            </a:endParaRPr>
          </a:p>
          <a:p>
            <a:pPr indent="0" lvl="0" marL="0" rtl="0" algn="l">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255" name="Shape 255"/>
        <p:cNvGrpSpPr/>
        <p:nvPr/>
      </p:nvGrpSpPr>
      <p:grpSpPr>
        <a:xfrm>
          <a:off x="0" y="0"/>
          <a:ext cx="0" cy="0"/>
          <a:chOff x="0" y="0"/>
          <a:chExt cx="0" cy="0"/>
        </a:xfrm>
      </p:grpSpPr>
      <p:sp>
        <p:nvSpPr>
          <p:cNvPr id="256" name="Google Shape;256;p36"/>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Text Summarization</a:t>
            </a:r>
            <a:endParaRPr b="1"/>
          </a:p>
        </p:txBody>
      </p:sp>
      <p:sp>
        <p:nvSpPr>
          <p:cNvPr id="257" name="Google Shape;257;p36"/>
          <p:cNvSpPr/>
          <p:nvPr/>
        </p:nvSpPr>
        <p:spPr>
          <a:xfrm>
            <a:off x="497525" y="1251275"/>
            <a:ext cx="7349400" cy="470400"/>
          </a:xfrm>
          <a:prstGeom prst="roundRect">
            <a:avLst>
              <a:gd fmla="val 16667" name="adj"/>
            </a:avLst>
          </a:prstGeom>
          <a:solidFill>
            <a:srgbClr val="CFE2F3"/>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Implement a transformer based model for text summarization</a:t>
            </a:r>
            <a:endParaRPr/>
          </a:p>
        </p:txBody>
      </p:sp>
      <p:sp>
        <p:nvSpPr>
          <p:cNvPr id="258" name="Google Shape;258;p36"/>
          <p:cNvSpPr/>
          <p:nvPr/>
        </p:nvSpPr>
        <p:spPr>
          <a:xfrm>
            <a:off x="497525" y="2219100"/>
            <a:ext cx="7349400" cy="470400"/>
          </a:xfrm>
          <a:prstGeom prst="roundRect">
            <a:avLst>
              <a:gd fmla="val 16667" name="adj"/>
            </a:avLst>
          </a:prstGeom>
          <a:solidFill>
            <a:srgbClr val="CFE2F3"/>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A Transformer has two independent working parts: an encoder system that reads the input text and a decoder system that generates a job prediction.</a:t>
            </a:r>
            <a:endParaRPr/>
          </a:p>
        </p:txBody>
      </p:sp>
      <p:sp>
        <p:nvSpPr>
          <p:cNvPr id="259" name="Google Shape;259;p36"/>
          <p:cNvSpPr/>
          <p:nvPr/>
        </p:nvSpPr>
        <p:spPr>
          <a:xfrm>
            <a:off x="497525" y="3186925"/>
            <a:ext cx="7349400" cy="470400"/>
          </a:xfrm>
          <a:prstGeom prst="roundRect">
            <a:avLst>
              <a:gd fmla="val 16667" name="adj"/>
            </a:avLst>
          </a:prstGeom>
          <a:solidFill>
            <a:srgbClr val="CFE2F3"/>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Use T5 transformer model</a:t>
            </a:r>
            <a:endParaRPr/>
          </a:p>
        </p:txBody>
      </p:sp>
      <p:sp>
        <p:nvSpPr>
          <p:cNvPr id="260" name="Google Shape;260;p36"/>
          <p:cNvSpPr/>
          <p:nvPr/>
        </p:nvSpPr>
        <p:spPr>
          <a:xfrm>
            <a:off x="497525" y="4154750"/>
            <a:ext cx="7349400" cy="470400"/>
          </a:xfrm>
          <a:prstGeom prst="roundRect">
            <a:avLst>
              <a:gd fmla="val 16667" name="adj"/>
            </a:avLst>
          </a:prstGeom>
          <a:solidFill>
            <a:srgbClr val="CFE2F3"/>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An attention mechanism called a Transformer is one that recognizes the contextual relationships between words or subwords in a text.</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264" name="Shape 264"/>
        <p:cNvGrpSpPr/>
        <p:nvPr/>
      </p:nvGrpSpPr>
      <p:grpSpPr>
        <a:xfrm>
          <a:off x="0" y="0"/>
          <a:ext cx="0" cy="0"/>
          <a:chOff x="0" y="0"/>
          <a:chExt cx="0" cy="0"/>
        </a:xfrm>
      </p:grpSpPr>
      <p:sp>
        <p:nvSpPr>
          <p:cNvPr id="265" name="Google Shape;265;p37"/>
          <p:cNvSpPr txBox="1"/>
          <p:nvPr>
            <p:ph type="title"/>
          </p:nvPr>
        </p:nvSpPr>
        <p:spPr>
          <a:xfrm>
            <a:off x="0" y="0"/>
            <a:ext cx="8520600" cy="541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T5 Model</a:t>
            </a:r>
            <a:endParaRPr b="1"/>
          </a:p>
        </p:txBody>
      </p:sp>
      <p:sp>
        <p:nvSpPr>
          <p:cNvPr id="266" name="Google Shape;266;p37"/>
          <p:cNvSpPr/>
          <p:nvPr/>
        </p:nvSpPr>
        <p:spPr>
          <a:xfrm>
            <a:off x="497525" y="1109325"/>
            <a:ext cx="7349400" cy="470400"/>
          </a:xfrm>
          <a:prstGeom prst="roundRect">
            <a:avLst>
              <a:gd fmla="val 16667" name="adj"/>
            </a:avLst>
          </a:prstGeom>
          <a:solidFill>
            <a:srgbClr val="CFE2F3"/>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It is a pre-trained language model that can be fine-tuned for various natural language processing tasks, including text summarization</a:t>
            </a:r>
            <a:endParaRPr/>
          </a:p>
        </p:txBody>
      </p:sp>
      <p:sp>
        <p:nvSpPr>
          <p:cNvPr id="267" name="Google Shape;267;p37"/>
          <p:cNvSpPr/>
          <p:nvPr/>
        </p:nvSpPr>
        <p:spPr>
          <a:xfrm>
            <a:off x="497525" y="3797088"/>
            <a:ext cx="7349400" cy="1068300"/>
          </a:xfrm>
          <a:prstGeom prst="roundRect">
            <a:avLst>
              <a:gd fmla="val 16667" name="adj"/>
            </a:avLst>
          </a:prstGeom>
          <a:solidFill>
            <a:srgbClr val="CFE2F3"/>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Advantages</a:t>
            </a:r>
            <a:r>
              <a:rPr lang="en-GB"/>
              <a:t> of T5 model</a:t>
            </a:r>
            <a:endParaRPr/>
          </a:p>
          <a:p>
            <a:pPr indent="-317500" lvl="0" marL="457200" rtl="0" algn="l">
              <a:spcBef>
                <a:spcPts val="0"/>
              </a:spcBef>
              <a:spcAft>
                <a:spcPts val="0"/>
              </a:spcAft>
              <a:buSzPts val="1400"/>
              <a:buChar char="●"/>
            </a:pPr>
            <a:r>
              <a:rPr lang="en-GB"/>
              <a:t>Pre-training on large text.</a:t>
            </a:r>
            <a:endParaRPr/>
          </a:p>
          <a:p>
            <a:pPr indent="-317500" lvl="0" marL="457200" rtl="0" algn="l">
              <a:spcBef>
                <a:spcPts val="0"/>
              </a:spcBef>
              <a:spcAft>
                <a:spcPts val="0"/>
              </a:spcAft>
              <a:buSzPts val="1400"/>
              <a:buChar char="●"/>
            </a:pPr>
            <a:r>
              <a:rPr lang="en-GB"/>
              <a:t>Fine-tuning for specific domains.</a:t>
            </a:r>
            <a:endParaRPr/>
          </a:p>
          <a:p>
            <a:pPr indent="-317500" lvl="0" marL="457200" rtl="0" algn="l">
              <a:spcBef>
                <a:spcPts val="0"/>
              </a:spcBef>
              <a:spcAft>
                <a:spcPts val="0"/>
              </a:spcAft>
              <a:buSzPts val="1400"/>
              <a:buChar char="●"/>
            </a:pPr>
            <a:r>
              <a:rPr lang="en-GB"/>
              <a:t>Ability to handle long and complex text.</a:t>
            </a:r>
            <a:endParaRPr/>
          </a:p>
          <a:p>
            <a:pPr indent="-317500" lvl="0" marL="457200" rtl="0" algn="l">
              <a:spcBef>
                <a:spcPts val="0"/>
              </a:spcBef>
              <a:spcAft>
                <a:spcPts val="0"/>
              </a:spcAft>
              <a:buSzPts val="1400"/>
              <a:buChar char="●"/>
            </a:pPr>
            <a:r>
              <a:rPr lang="en-GB"/>
              <a:t>High </a:t>
            </a:r>
            <a:r>
              <a:rPr lang="en-GB"/>
              <a:t>quality summaries.</a:t>
            </a:r>
            <a:endParaRPr/>
          </a:p>
        </p:txBody>
      </p:sp>
      <p:sp>
        <p:nvSpPr>
          <p:cNvPr id="268" name="Google Shape;268;p37"/>
          <p:cNvSpPr/>
          <p:nvPr/>
        </p:nvSpPr>
        <p:spPr>
          <a:xfrm>
            <a:off x="497525" y="1999700"/>
            <a:ext cx="7349400" cy="541500"/>
          </a:xfrm>
          <a:prstGeom prst="roundRect">
            <a:avLst>
              <a:gd fmla="val 16667" name="adj"/>
            </a:avLst>
          </a:prstGeom>
          <a:solidFill>
            <a:srgbClr val="CFE2F3"/>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T5 model approach has ability to improve to generalize to new and unseen data, which be helpful for generating accurate informative summaries of Covid19.</a:t>
            </a:r>
            <a:endParaRPr/>
          </a:p>
        </p:txBody>
      </p:sp>
      <p:sp>
        <p:nvSpPr>
          <p:cNvPr id="269" name="Google Shape;269;p37"/>
          <p:cNvSpPr/>
          <p:nvPr/>
        </p:nvSpPr>
        <p:spPr>
          <a:xfrm>
            <a:off x="497525" y="2961175"/>
            <a:ext cx="7349400" cy="541500"/>
          </a:xfrm>
          <a:prstGeom prst="roundRect">
            <a:avLst>
              <a:gd fmla="val 16667" name="adj"/>
            </a:avLst>
          </a:prstGeom>
          <a:solidFill>
            <a:srgbClr val="CFE2F3"/>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T5 model help health care professionals and researchers stay up to date with the latest information and make informed decisions in the fight aga</a:t>
            </a:r>
            <a:r>
              <a:rPr lang="en-GB"/>
              <a:t>inst Covid-19.</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273" name="Shape 273"/>
        <p:cNvGrpSpPr/>
        <p:nvPr/>
      </p:nvGrpSpPr>
      <p:grpSpPr>
        <a:xfrm>
          <a:off x="0" y="0"/>
          <a:ext cx="0" cy="0"/>
          <a:chOff x="0" y="0"/>
          <a:chExt cx="0" cy="0"/>
        </a:xfrm>
      </p:grpSpPr>
      <p:sp>
        <p:nvSpPr>
          <p:cNvPr id="274" name="Google Shape;274;p38"/>
          <p:cNvSpPr/>
          <p:nvPr/>
        </p:nvSpPr>
        <p:spPr>
          <a:xfrm>
            <a:off x="663175" y="1067475"/>
            <a:ext cx="7301700" cy="626400"/>
          </a:xfrm>
          <a:prstGeom prst="roundRect">
            <a:avLst>
              <a:gd fmla="val 16667" name="adj"/>
            </a:avLst>
          </a:prstGeom>
          <a:solidFill>
            <a:srgbClr val="CFE2F3"/>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Data Pre-Processing:</a:t>
            </a:r>
            <a:endParaRPr/>
          </a:p>
        </p:txBody>
      </p:sp>
      <p:sp>
        <p:nvSpPr>
          <p:cNvPr id="275" name="Google Shape;275;p38"/>
          <p:cNvSpPr/>
          <p:nvPr/>
        </p:nvSpPr>
        <p:spPr>
          <a:xfrm>
            <a:off x="639325" y="2087050"/>
            <a:ext cx="7349400" cy="737100"/>
          </a:xfrm>
          <a:prstGeom prst="roundRect">
            <a:avLst>
              <a:gd fmla="val 16667" name="adj"/>
            </a:avLst>
          </a:prstGeom>
          <a:solidFill>
            <a:srgbClr val="CFE2F3"/>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Loading the pretrained T5 model and will prepare the data for fine-tuning by formatting it into a suitable input - output format.</a:t>
            </a:r>
            <a:endParaRPr/>
          </a:p>
        </p:txBody>
      </p:sp>
      <p:sp>
        <p:nvSpPr>
          <p:cNvPr id="276" name="Google Shape;276;p38"/>
          <p:cNvSpPr/>
          <p:nvPr/>
        </p:nvSpPr>
        <p:spPr>
          <a:xfrm>
            <a:off x="639325" y="4426200"/>
            <a:ext cx="7349400" cy="470400"/>
          </a:xfrm>
          <a:prstGeom prst="roundRect">
            <a:avLst>
              <a:gd fmla="val 16667" name="adj"/>
            </a:avLst>
          </a:prstGeom>
          <a:solidFill>
            <a:srgbClr val="CFE2F3"/>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Finally</a:t>
            </a:r>
            <a:r>
              <a:rPr lang="en-GB"/>
              <a:t> we will perform e</a:t>
            </a:r>
            <a:r>
              <a:rPr lang="en-GB"/>
              <a:t>valuation of the Model</a:t>
            </a:r>
            <a:endParaRPr/>
          </a:p>
        </p:txBody>
      </p:sp>
      <p:sp>
        <p:nvSpPr>
          <p:cNvPr id="277" name="Google Shape;277;p38"/>
          <p:cNvSpPr/>
          <p:nvPr/>
        </p:nvSpPr>
        <p:spPr>
          <a:xfrm>
            <a:off x="639325" y="3409150"/>
            <a:ext cx="7349400" cy="470400"/>
          </a:xfrm>
          <a:prstGeom prst="roundRect">
            <a:avLst>
              <a:gd fmla="val 16667" name="adj"/>
            </a:avLst>
          </a:prstGeom>
          <a:solidFill>
            <a:srgbClr val="CFE2F3"/>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U</a:t>
            </a:r>
            <a:r>
              <a:rPr lang="en-GB"/>
              <a:t>se the t5 model which is trained to generate summaries.</a:t>
            </a:r>
            <a:endParaRPr/>
          </a:p>
        </p:txBody>
      </p:sp>
      <p:sp>
        <p:nvSpPr>
          <p:cNvPr id="278" name="Google Shape;278;p38"/>
          <p:cNvSpPr txBox="1"/>
          <p:nvPr>
            <p:ph type="title"/>
          </p:nvPr>
        </p:nvSpPr>
        <p:spPr>
          <a:xfrm>
            <a:off x="0" y="19700"/>
            <a:ext cx="8520600" cy="541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Steps involved in building </a:t>
            </a:r>
            <a:r>
              <a:rPr b="1" lang="en-GB"/>
              <a:t>T5 Model</a:t>
            </a:r>
            <a:endParaRPr b="1"/>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282" name="Shape 282"/>
        <p:cNvGrpSpPr/>
        <p:nvPr/>
      </p:nvGrpSpPr>
      <p:grpSpPr>
        <a:xfrm>
          <a:off x="0" y="0"/>
          <a:ext cx="0" cy="0"/>
          <a:chOff x="0" y="0"/>
          <a:chExt cx="0" cy="0"/>
        </a:xfrm>
      </p:grpSpPr>
      <p:pic>
        <p:nvPicPr>
          <p:cNvPr id="283" name="Google Shape;283;p39"/>
          <p:cNvPicPr preferRelativeResize="0"/>
          <p:nvPr/>
        </p:nvPicPr>
        <p:blipFill>
          <a:blip r:embed="rId3">
            <a:alphaModFix/>
          </a:blip>
          <a:stretch>
            <a:fillRect/>
          </a:stretch>
        </p:blipFill>
        <p:spPr>
          <a:xfrm>
            <a:off x="152400" y="630300"/>
            <a:ext cx="8839200" cy="4358550"/>
          </a:xfrm>
          <a:prstGeom prst="rect">
            <a:avLst/>
          </a:prstGeom>
          <a:noFill/>
          <a:ln>
            <a:noFill/>
          </a:ln>
        </p:spPr>
      </p:pic>
      <p:sp>
        <p:nvSpPr>
          <p:cNvPr id="284" name="Google Shape;284;p39"/>
          <p:cNvSpPr txBox="1"/>
          <p:nvPr/>
        </p:nvSpPr>
        <p:spPr>
          <a:xfrm>
            <a:off x="0" y="0"/>
            <a:ext cx="29376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500"/>
              <a:t>Sample Article</a:t>
            </a:r>
            <a:endParaRPr b="1" sz="25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288" name="Shape 288"/>
        <p:cNvGrpSpPr/>
        <p:nvPr/>
      </p:nvGrpSpPr>
      <p:grpSpPr>
        <a:xfrm>
          <a:off x="0" y="0"/>
          <a:ext cx="0" cy="0"/>
          <a:chOff x="0" y="0"/>
          <a:chExt cx="0" cy="0"/>
        </a:xfrm>
      </p:grpSpPr>
      <p:sp>
        <p:nvSpPr>
          <p:cNvPr id="289" name="Google Shape;289;p40"/>
          <p:cNvSpPr txBox="1"/>
          <p:nvPr/>
        </p:nvSpPr>
        <p:spPr>
          <a:xfrm>
            <a:off x="177825" y="299950"/>
            <a:ext cx="3962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t>Sample Abstract</a:t>
            </a:r>
            <a:endParaRPr b="1"/>
          </a:p>
        </p:txBody>
      </p:sp>
      <p:pic>
        <p:nvPicPr>
          <p:cNvPr id="290" name="Google Shape;290;p40"/>
          <p:cNvPicPr preferRelativeResize="0"/>
          <p:nvPr/>
        </p:nvPicPr>
        <p:blipFill>
          <a:blip r:embed="rId3">
            <a:alphaModFix/>
          </a:blip>
          <a:stretch>
            <a:fillRect/>
          </a:stretch>
        </p:blipFill>
        <p:spPr>
          <a:xfrm>
            <a:off x="68750" y="1093000"/>
            <a:ext cx="8839201" cy="25399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294" name="Shape 294"/>
        <p:cNvGrpSpPr/>
        <p:nvPr/>
      </p:nvGrpSpPr>
      <p:grpSpPr>
        <a:xfrm>
          <a:off x="0" y="0"/>
          <a:ext cx="0" cy="0"/>
          <a:chOff x="0" y="0"/>
          <a:chExt cx="0" cy="0"/>
        </a:xfrm>
      </p:grpSpPr>
      <p:sp>
        <p:nvSpPr>
          <p:cNvPr id="295" name="Google Shape;295;p41"/>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Model Summary</a:t>
            </a:r>
            <a:endParaRPr b="1"/>
          </a:p>
        </p:txBody>
      </p:sp>
      <p:pic>
        <p:nvPicPr>
          <p:cNvPr id="296" name="Google Shape;296;p41"/>
          <p:cNvPicPr preferRelativeResize="0"/>
          <p:nvPr/>
        </p:nvPicPr>
        <p:blipFill rotWithShape="1">
          <a:blip r:embed="rId3">
            <a:alphaModFix/>
          </a:blip>
          <a:srcRect b="0" l="0" r="0" t="-102101"/>
          <a:stretch/>
        </p:blipFill>
        <p:spPr>
          <a:xfrm>
            <a:off x="91925" y="652200"/>
            <a:ext cx="8839199" cy="32497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FC5E8"/>
        </a:solidFill>
      </p:bgPr>
    </p:bg>
    <p:spTree>
      <p:nvGrpSpPr>
        <p:cNvPr id="67" name="Shape 67"/>
        <p:cNvGrpSpPr/>
        <p:nvPr/>
      </p:nvGrpSpPr>
      <p:grpSpPr>
        <a:xfrm>
          <a:off x="0" y="0"/>
          <a:ext cx="0" cy="0"/>
          <a:chOff x="0" y="0"/>
          <a:chExt cx="0" cy="0"/>
        </a:xfrm>
      </p:grpSpPr>
      <p:sp>
        <p:nvSpPr>
          <p:cNvPr id="68" name="Google Shape;68;p15"/>
          <p:cNvSpPr txBox="1"/>
          <p:nvPr>
            <p:ph type="title"/>
          </p:nvPr>
        </p:nvSpPr>
        <p:spPr>
          <a:xfrm>
            <a:off x="0" y="74375"/>
            <a:ext cx="8571900" cy="695400"/>
          </a:xfrm>
          <a:prstGeom prst="rect">
            <a:avLst/>
          </a:prstGeom>
          <a:solidFill>
            <a:srgbClr val="9FC5E8"/>
          </a:solidFill>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GB" sz="1820"/>
              <a:t>Why this project?</a:t>
            </a:r>
            <a:endParaRPr b="1" sz="1820"/>
          </a:p>
        </p:txBody>
      </p:sp>
      <p:sp>
        <p:nvSpPr>
          <p:cNvPr id="69" name="Google Shape;69;p15"/>
          <p:cNvSpPr txBox="1"/>
          <p:nvPr>
            <p:ph idx="1" type="body"/>
          </p:nvPr>
        </p:nvSpPr>
        <p:spPr>
          <a:xfrm>
            <a:off x="-61100" y="1115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200">
              <a:solidFill>
                <a:srgbClr val="374151"/>
              </a:solidFill>
              <a:highlight>
                <a:srgbClr val="F7F7F8"/>
              </a:highlight>
              <a:latin typeface="Roboto"/>
              <a:ea typeface="Roboto"/>
              <a:cs typeface="Roboto"/>
              <a:sym typeface="Roboto"/>
            </a:endParaRPr>
          </a:p>
          <a:p>
            <a:pPr indent="0" lvl="0" marL="0" rtl="0" algn="l">
              <a:spcBef>
                <a:spcPts val="1200"/>
              </a:spcBef>
              <a:spcAft>
                <a:spcPts val="0"/>
              </a:spcAft>
              <a:buNone/>
            </a:pPr>
            <a:r>
              <a:t/>
            </a:r>
            <a:endParaRPr sz="1200">
              <a:solidFill>
                <a:srgbClr val="374151"/>
              </a:solidFill>
              <a:highlight>
                <a:srgbClr val="F7F7F8"/>
              </a:highlight>
              <a:latin typeface="Roboto"/>
              <a:ea typeface="Roboto"/>
              <a:cs typeface="Roboto"/>
              <a:sym typeface="Roboto"/>
            </a:endParaRPr>
          </a:p>
          <a:p>
            <a:pPr indent="0" lvl="0" marL="0" rtl="0" algn="l">
              <a:spcBef>
                <a:spcPts val="1200"/>
              </a:spcBef>
              <a:spcAft>
                <a:spcPts val="0"/>
              </a:spcAft>
              <a:buNone/>
            </a:pPr>
            <a:r>
              <a:t/>
            </a:r>
            <a:endParaRPr sz="1200">
              <a:solidFill>
                <a:srgbClr val="374151"/>
              </a:solidFill>
              <a:highlight>
                <a:srgbClr val="F7F7F8"/>
              </a:highlight>
              <a:latin typeface="Roboto"/>
              <a:ea typeface="Roboto"/>
              <a:cs typeface="Roboto"/>
              <a:sym typeface="Roboto"/>
            </a:endParaRPr>
          </a:p>
          <a:p>
            <a:pPr indent="0" lvl="0" marL="0" rtl="0" algn="l">
              <a:spcBef>
                <a:spcPts val="1200"/>
              </a:spcBef>
              <a:spcAft>
                <a:spcPts val="0"/>
              </a:spcAft>
              <a:buNone/>
            </a:pPr>
            <a:r>
              <a:t/>
            </a:r>
            <a:endParaRPr sz="1200">
              <a:solidFill>
                <a:srgbClr val="374151"/>
              </a:solidFill>
              <a:highlight>
                <a:srgbClr val="F7F7F8"/>
              </a:highlight>
              <a:latin typeface="Roboto"/>
              <a:ea typeface="Roboto"/>
              <a:cs typeface="Roboto"/>
              <a:sym typeface="Roboto"/>
            </a:endParaRPr>
          </a:p>
          <a:p>
            <a:pPr indent="0" lvl="0" marL="0" rtl="0" algn="l">
              <a:spcBef>
                <a:spcPts val="1200"/>
              </a:spcBef>
              <a:spcAft>
                <a:spcPts val="0"/>
              </a:spcAft>
              <a:buNone/>
            </a:pPr>
            <a:r>
              <a:t/>
            </a:r>
            <a:endParaRPr sz="1200">
              <a:solidFill>
                <a:srgbClr val="374151"/>
              </a:solidFill>
              <a:highlight>
                <a:srgbClr val="F7F7F8"/>
              </a:highlight>
              <a:latin typeface="Roboto"/>
              <a:ea typeface="Roboto"/>
              <a:cs typeface="Roboto"/>
              <a:sym typeface="Roboto"/>
            </a:endParaRPr>
          </a:p>
          <a:p>
            <a:pPr indent="0" lvl="0" marL="0" rtl="0" algn="l">
              <a:spcBef>
                <a:spcPts val="1200"/>
              </a:spcBef>
              <a:spcAft>
                <a:spcPts val="0"/>
              </a:spcAft>
              <a:buNone/>
            </a:pPr>
            <a:r>
              <a:t/>
            </a:r>
            <a:endParaRPr sz="1200">
              <a:solidFill>
                <a:srgbClr val="374151"/>
              </a:solidFill>
              <a:highlight>
                <a:srgbClr val="F7F7F8"/>
              </a:highlight>
              <a:latin typeface="Roboto"/>
              <a:ea typeface="Roboto"/>
              <a:cs typeface="Roboto"/>
              <a:sym typeface="Roboto"/>
            </a:endParaRPr>
          </a:p>
          <a:p>
            <a:pPr indent="0" lvl="0" marL="0" rtl="0" algn="l">
              <a:spcBef>
                <a:spcPts val="1200"/>
              </a:spcBef>
              <a:spcAft>
                <a:spcPts val="1200"/>
              </a:spcAft>
              <a:buNone/>
            </a:pPr>
            <a:r>
              <a:t/>
            </a:r>
            <a:endParaRPr sz="1200">
              <a:solidFill>
                <a:srgbClr val="374151"/>
              </a:solidFill>
              <a:highlight>
                <a:srgbClr val="F7F7F8"/>
              </a:highlight>
              <a:latin typeface="Roboto"/>
              <a:ea typeface="Roboto"/>
              <a:cs typeface="Roboto"/>
              <a:sym typeface="Roboto"/>
            </a:endParaRPr>
          </a:p>
        </p:txBody>
      </p:sp>
      <p:sp>
        <p:nvSpPr>
          <p:cNvPr id="70" name="Google Shape;70;p15"/>
          <p:cNvSpPr/>
          <p:nvPr/>
        </p:nvSpPr>
        <p:spPr>
          <a:xfrm>
            <a:off x="153425" y="1084450"/>
            <a:ext cx="2317800" cy="2330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457200" lvl="0" marL="0" rtl="0" algn="l">
              <a:lnSpc>
                <a:spcPct val="115000"/>
              </a:lnSpc>
              <a:spcBef>
                <a:spcPts val="0"/>
              </a:spcBef>
              <a:spcAft>
                <a:spcPts val="0"/>
              </a:spcAft>
              <a:buNone/>
            </a:pPr>
            <a:r>
              <a:rPr b="1" lang="en-GB" sz="1300">
                <a:solidFill>
                  <a:srgbClr val="374151"/>
                </a:solidFill>
                <a:highlight>
                  <a:srgbClr val="F7F7F8"/>
                </a:highlight>
                <a:latin typeface="Roboto"/>
                <a:ea typeface="Roboto"/>
                <a:cs typeface="Roboto"/>
                <a:sym typeface="Roboto"/>
              </a:rPr>
              <a:t>Relevance</a:t>
            </a:r>
            <a:r>
              <a:rPr b="1" lang="en-GB" sz="1200">
                <a:solidFill>
                  <a:srgbClr val="374151"/>
                </a:solidFill>
                <a:highlight>
                  <a:srgbClr val="F7F7F8"/>
                </a:highlight>
                <a:latin typeface="Roboto"/>
                <a:ea typeface="Roboto"/>
                <a:cs typeface="Roboto"/>
                <a:sym typeface="Roboto"/>
              </a:rPr>
              <a:t> </a:t>
            </a:r>
            <a:endParaRPr b="1" sz="1200">
              <a:solidFill>
                <a:srgbClr val="374151"/>
              </a:solidFill>
              <a:highlight>
                <a:srgbClr val="F7F7F8"/>
              </a:highlight>
              <a:latin typeface="Roboto"/>
              <a:ea typeface="Roboto"/>
              <a:cs typeface="Roboto"/>
              <a:sym typeface="Roboto"/>
            </a:endParaRPr>
          </a:p>
          <a:p>
            <a:pPr indent="0" lvl="0" marL="0" rtl="0" algn="l">
              <a:lnSpc>
                <a:spcPct val="115000"/>
              </a:lnSpc>
              <a:spcBef>
                <a:spcPts val="1200"/>
              </a:spcBef>
              <a:spcAft>
                <a:spcPts val="1200"/>
              </a:spcAft>
              <a:buClr>
                <a:schemeClr val="dk1"/>
              </a:buClr>
              <a:buSzPts val="1100"/>
              <a:buFont typeface="Arial"/>
              <a:buNone/>
            </a:pPr>
            <a:r>
              <a:rPr lang="en-GB" sz="1200">
                <a:solidFill>
                  <a:srgbClr val="374151"/>
                </a:solidFill>
                <a:highlight>
                  <a:srgbClr val="F7F7F8"/>
                </a:highlight>
                <a:latin typeface="Roboto"/>
                <a:ea typeface="Roboto"/>
                <a:cs typeface="Roboto"/>
                <a:sym typeface="Roboto"/>
              </a:rPr>
              <a:t>By working on this project, researchers and developers can contribute to advancing the state of the art in NLP and potentially create tools that can be useful in various fields such as journalism, academics, and publishing.</a:t>
            </a:r>
            <a:endParaRPr/>
          </a:p>
        </p:txBody>
      </p:sp>
      <p:sp>
        <p:nvSpPr>
          <p:cNvPr id="71" name="Google Shape;71;p15"/>
          <p:cNvSpPr/>
          <p:nvPr/>
        </p:nvSpPr>
        <p:spPr>
          <a:xfrm>
            <a:off x="3003150" y="1084450"/>
            <a:ext cx="2441700" cy="2330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457200" lvl="0" marL="0" rtl="0" algn="l">
              <a:lnSpc>
                <a:spcPct val="115000"/>
              </a:lnSpc>
              <a:spcBef>
                <a:spcPts val="0"/>
              </a:spcBef>
              <a:spcAft>
                <a:spcPts val="0"/>
              </a:spcAft>
              <a:buNone/>
            </a:pPr>
            <a:r>
              <a:rPr b="1" lang="en-GB" sz="1300">
                <a:solidFill>
                  <a:srgbClr val="374151"/>
                </a:solidFill>
                <a:highlight>
                  <a:srgbClr val="F7F7F8"/>
                </a:highlight>
                <a:latin typeface="Roboto"/>
                <a:ea typeface="Roboto"/>
                <a:cs typeface="Roboto"/>
                <a:sym typeface="Roboto"/>
              </a:rPr>
              <a:t>Complexity</a:t>
            </a:r>
            <a:endParaRPr b="1" sz="1300">
              <a:solidFill>
                <a:srgbClr val="374151"/>
              </a:solidFill>
              <a:highlight>
                <a:srgbClr val="F7F7F8"/>
              </a:highlight>
              <a:latin typeface="Roboto"/>
              <a:ea typeface="Roboto"/>
              <a:cs typeface="Roboto"/>
              <a:sym typeface="Roboto"/>
            </a:endParaRPr>
          </a:p>
          <a:p>
            <a:pPr indent="0" lvl="0" marL="0" rtl="0" algn="l">
              <a:lnSpc>
                <a:spcPct val="115000"/>
              </a:lnSpc>
              <a:spcBef>
                <a:spcPts val="1200"/>
              </a:spcBef>
              <a:spcAft>
                <a:spcPts val="1200"/>
              </a:spcAft>
              <a:buClr>
                <a:schemeClr val="dk1"/>
              </a:buClr>
              <a:buSzPts val="1100"/>
              <a:buFont typeface="Arial"/>
              <a:buNone/>
            </a:pPr>
            <a:r>
              <a:rPr lang="en-GB" sz="1200">
                <a:solidFill>
                  <a:srgbClr val="374151"/>
                </a:solidFill>
                <a:highlight>
                  <a:srgbClr val="F7F7F8"/>
                </a:highlight>
                <a:latin typeface="Roboto"/>
                <a:ea typeface="Roboto"/>
                <a:cs typeface="Roboto"/>
                <a:sym typeface="Roboto"/>
              </a:rPr>
              <a:t> These tasks involve processing large amounts of unstructured text data and extracting meaningful information from it.</a:t>
            </a:r>
            <a:endParaRPr/>
          </a:p>
        </p:txBody>
      </p:sp>
      <p:sp>
        <p:nvSpPr>
          <p:cNvPr id="72" name="Google Shape;72;p15"/>
          <p:cNvSpPr/>
          <p:nvPr/>
        </p:nvSpPr>
        <p:spPr>
          <a:xfrm>
            <a:off x="5976775" y="1084450"/>
            <a:ext cx="2441700" cy="2330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457200" lvl="0" marL="0" rtl="0" algn="l">
              <a:lnSpc>
                <a:spcPct val="115000"/>
              </a:lnSpc>
              <a:spcBef>
                <a:spcPts val="0"/>
              </a:spcBef>
              <a:spcAft>
                <a:spcPts val="0"/>
              </a:spcAft>
              <a:buNone/>
            </a:pPr>
            <a:r>
              <a:rPr b="1" lang="en-GB" sz="1300">
                <a:solidFill>
                  <a:srgbClr val="374151"/>
                </a:solidFill>
                <a:highlight>
                  <a:srgbClr val="F7F7F8"/>
                </a:highlight>
                <a:latin typeface="Roboto"/>
                <a:ea typeface="Roboto"/>
                <a:cs typeface="Roboto"/>
                <a:sym typeface="Roboto"/>
              </a:rPr>
              <a:t>Impact</a:t>
            </a:r>
            <a:endParaRPr b="1" sz="1300">
              <a:solidFill>
                <a:srgbClr val="374151"/>
              </a:solidFill>
              <a:highlight>
                <a:srgbClr val="F7F7F8"/>
              </a:highlight>
              <a:latin typeface="Roboto"/>
              <a:ea typeface="Roboto"/>
              <a:cs typeface="Roboto"/>
              <a:sym typeface="Roboto"/>
            </a:endParaRPr>
          </a:p>
          <a:p>
            <a:pPr indent="0" lvl="0" marL="0" rtl="0" algn="l">
              <a:lnSpc>
                <a:spcPct val="115000"/>
              </a:lnSpc>
              <a:spcBef>
                <a:spcPts val="1200"/>
              </a:spcBef>
              <a:spcAft>
                <a:spcPts val="1200"/>
              </a:spcAft>
              <a:buClr>
                <a:schemeClr val="dk1"/>
              </a:buClr>
              <a:buSzPts val="1100"/>
              <a:buFont typeface="Arial"/>
              <a:buNone/>
            </a:pPr>
            <a:r>
              <a:rPr b="1" lang="en-GB" sz="1200">
                <a:solidFill>
                  <a:srgbClr val="374151"/>
                </a:solidFill>
                <a:highlight>
                  <a:srgbClr val="F7F7F8"/>
                </a:highlight>
                <a:latin typeface="Roboto"/>
                <a:ea typeface="Roboto"/>
                <a:cs typeface="Roboto"/>
                <a:sym typeface="Roboto"/>
              </a:rPr>
              <a:t> </a:t>
            </a:r>
            <a:r>
              <a:rPr lang="en-GB" sz="1200">
                <a:solidFill>
                  <a:srgbClr val="374151"/>
                </a:solidFill>
                <a:highlight>
                  <a:srgbClr val="F7F7F8"/>
                </a:highlight>
                <a:latin typeface="Roboto"/>
                <a:ea typeface="Roboto"/>
                <a:cs typeface="Roboto"/>
                <a:sym typeface="Roboto"/>
              </a:rPr>
              <a:t>The ability to accurately classify and summarize literature can have a significant impact on various fields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300" name="Shape 300"/>
        <p:cNvGrpSpPr/>
        <p:nvPr/>
      </p:nvGrpSpPr>
      <p:grpSpPr>
        <a:xfrm>
          <a:off x="0" y="0"/>
          <a:ext cx="0" cy="0"/>
          <a:chOff x="0" y="0"/>
          <a:chExt cx="0" cy="0"/>
        </a:xfrm>
      </p:grpSpPr>
      <p:graphicFrame>
        <p:nvGraphicFramePr>
          <p:cNvPr id="301" name="Google Shape;301;p42"/>
          <p:cNvGraphicFramePr/>
          <p:nvPr/>
        </p:nvGraphicFramePr>
        <p:xfrm>
          <a:off x="994275" y="1458625"/>
          <a:ext cx="3000000" cy="3000000"/>
        </p:xfrm>
        <a:graphic>
          <a:graphicData uri="http://schemas.openxmlformats.org/drawingml/2006/table">
            <a:tbl>
              <a:tblPr>
                <a:noFill/>
                <a:tableStyleId>{20067796-13A6-44C6-8A94-752E87A11420}</a:tableStyleId>
              </a:tblPr>
              <a:tblGrid>
                <a:gridCol w="1203425"/>
                <a:gridCol w="1809750"/>
                <a:gridCol w="1809750"/>
                <a:gridCol w="1809750"/>
              </a:tblGrid>
              <a:tr h="732950">
                <a:tc>
                  <a:txBody>
                    <a:bodyPr/>
                    <a:lstStyle/>
                    <a:p>
                      <a:pPr indent="0" lvl="0" marL="0" rtl="0" algn="just">
                        <a:spcBef>
                          <a:spcPts val="0"/>
                        </a:spcBef>
                        <a:spcAft>
                          <a:spcPts val="0"/>
                        </a:spcAft>
                        <a:buNone/>
                      </a:pPr>
                      <a:r>
                        <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b="1" lang="en-GB"/>
                        <a:t>Recall “r”</a:t>
                      </a:r>
                      <a:endParaRPr b="1"/>
                    </a:p>
                    <a:p>
                      <a:pPr indent="0" lvl="0" marL="0" rtl="0" algn="just">
                        <a:spcBef>
                          <a:spcPts val="0"/>
                        </a:spcBef>
                        <a:spcAft>
                          <a:spcPts val="0"/>
                        </a:spcAft>
                        <a:buNone/>
                      </a:pPr>
                      <a:r>
                        <a:t/>
                      </a:r>
                      <a:endParaRPr b="1"/>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b="1" lang="en-GB"/>
                        <a:t>Precision ”p”</a:t>
                      </a:r>
                      <a:endParaRPr b="1"/>
                    </a:p>
                    <a:p>
                      <a:pPr indent="0" lvl="0" marL="0" rtl="0" algn="just">
                        <a:spcBef>
                          <a:spcPts val="0"/>
                        </a:spcBef>
                        <a:spcAft>
                          <a:spcPts val="0"/>
                        </a:spcAft>
                        <a:buNone/>
                      </a:pPr>
                      <a:r>
                        <a:t/>
                      </a:r>
                      <a:endParaRPr b="1"/>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b="1" lang="en-GB"/>
                        <a:t>F1-measure “f”</a:t>
                      </a:r>
                      <a:endParaRPr b="1"/>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732950">
                <a:tc>
                  <a:txBody>
                    <a:bodyPr/>
                    <a:lstStyle/>
                    <a:p>
                      <a:pPr indent="0" lvl="0" marL="0" rtl="0" algn="ctr">
                        <a:spcBef>
                          <a:spcPts val="0"/>
                        </a:spcBef>
                        <a:spcAft>
                          <a:spcPts val="0"/>
                        </a:spcAft>
                        <a:buNone/>
                      </a:pPr>
                      <a:r>
                        <a:rPr b="1" lang="en-GB"/>
                        <a:t>rouge-1</a:t>
                      </a:r>
                      <a:endParaRPr b="1"/>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just">
                        <a:spcBef>
                          <a:spcPts val="0"/>
                        </a:spcBef>
                        <a:spcAft>
                          <a:spcPts val="0"/>
                        </a:spcAft>
                        <a:buNone/>
                      </a:pPr>
                      <a:r>
                        <a:rPr lang="en-GB" sz="1100">
                          <a:solidFill>
                            <a:srgbClr val="222222"/>
                          </a:solidFill>
                          <a:highlight>
                            <a:srgbClr val="FFFFFF"/>
                          </a:highlight>
                        </a:rPr>
                        <a:t>0.15263630581132667</a:t>
                      </a:r>
                      <a:endParaRPr sz="2300"/>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just">
                        <a:spcBef>
                          <a:spcPts val="0"/>
                        </a:spcBef>
                        <a:spcAft>
                          <a:spcPts val="0"/>
                        </a:spcAft>
                        <a:buNone/>
                      </a:pPr>
                      <a:r>
                        <a:rPr lang="en-GB" sz="1100">
                          <a:solidFill>
                            <a:srgbClr val="222222"/>
                          </a:solidFill>
                          <a:highlight>
                            <a:srgbClr val="FFFFFF"/>
                          </a:highlight>
                        </a:rPr>
                        <a:t> 0.7124368686868687</a:t>
                      </a:r>
                      <a:endParaRPr sz="1600"/>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just">
                        <a:spcBef>
                          <a:spcPts val="0"/>
                        </a:spcBef>
                        <a:spcAft>
                          <a:spcPts val="0"/>
                        </a:spcAft>
                        <a:buNone/>
                      </a:pPr>
                      <a:r>
                        <a:rPr lang="en-GB" sz="1100">
                          <a:solidFill>
                            <a:srgbClr val="222222"/>
                          </a:solidFill>
                          <a:highlight>
                            <a:srgbClr val="FFFFFF"/>
                          </a:highlight>
                        </a:rPr>
                        <a:t>0.24453626882989532</a:t>
                      </a:r>
                      <a:endParaRPr sz="1700"/>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732950">
                <a:tc>
                  <a:txBody>
                    <a:bodyPr/>
                    <a:lstStyle/>
                    <a:p>
                      <a:pPr indent="0" lvl="0" marL="0" rtl="0" algn="ctr">
                        <a:spcBef>
                          <a:spcPts val="0"/>
                        </a:spcBef>
                        <a:spcAft>
                          <a:spcPts val="0"/>
                        </a:spcAft>
                        <a:buNone/>
                      </a:pPr>
                      <a:r>
                        <a:rPr b="1" lang="en-GB"/>
                        <a:t>rouge-2</a:t>
                      </a:r>
                      <a:endParaRPr b="1"/>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just">
                        <a:spcBef>
                          <a:spcPts val="0"/>
                        </a:spcBef>
                        <a:spcAft>
                          <a:spcPts val="0"/>
                        </a:spcAft>
                        <a:buNone/>
                      </a:pPr>
                      <a:r>
                        <a:rPr lang="en-GB" sz="1100">
                          <a:solidFill>
                            <a:srgbClr val="222222"/>
                          </a:solidFill>
                          <a:highlight>
                            <a:srgbClr val="FFFFFF"/>
                          </a:highlight>
                        </a:rPr>
                        <a:t>0.019699086470293083</a:t>
                      </a:r>
                      <a:endParaRPr sz="1600"/>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just">
                        <a:spcBef>
                          <a:spcPts val="0"/>
                        </a:spcBef>
                        <a:spcAft>
                          <a:spcPts val="0"/>
                        </a:spcAft>
                        <a:buNone/>
                      </a:pPr>
                      <a:r>
                        <a:rPr lang="en-GB" sz="1100">
                          <a:solidFill>
                            <a:srgbClr val="222222"/>
                          </a:solidFill>
                          <a:highlight>
                            <a:srgbClr val="FFFFFF"/>
                          </a:highlight>
                        </a:rPr>
                        <a:t>0.4708210959459903</a:t>
                      </a:r>
                      <a:endParaRPr sz="1600"/>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just">
                        <a:spcBef>
                          <a:spcPts val="0"/>
                        </a:spcBef>
                        <a:spcAft>
                          <a:spcPts val="0"/>
                        </a:spcAft>
                        <a:buNone/>
                      </a:pPr>
                      <a:r>
                        <a:rPr lang="en-GB" sz="1100">
                          <a:solidFill>
                            <a:srgbClr val="222222"/>
                          </a:solidFill>
                          <a:highlight>
                            <a:srgbClr val="FFFFFF"/>
                          </a:highlight>
                        </a:rPr>
                        <a:t>0.03691550273989697</a:t>
                      </a:r>
                      <a:endParaRPr sz="1600"/>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732950">
                <a:tc>
                  <a:txBody>
                    <a:bodyPr/>
                    <a:lstStyle/>
                    <a:p>
                      <a:pPr indent="0" lvl="0" marL="0" rtl="0" algn="ctr">
                        <a:spcBef>
                          <a:spcPts val="0"/>
                        </a:spcBef>
                        <a:spcAft>
                          <a:spcPts val="0"/>
                        </a:spcAft>
                        <a:buNone/>
                      </a:pPr>
                      <a:r>
                        <a:rPr b="1" lang="en-GB"/>
                        <a:t>rouge-L</a:t>
                      </a:r>
                      <a:endParaRPr b="1"/>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just">
                        <a:spcBef>
                          <a:spcPts val="0"/>
                        </a:spcBef>
                        <a:spcAft>
                          <a:spcPts val="0"/>
                        </a:spcAft>
                        <a:buNone/>
                      </a:pPr>
                      <a:r>
                        <a:rPr lang="en-GB" sz="1100">
                          <a:solidFill>
                            <a:srgbClr val="222222"/>
                          </a:solidFill>
                          <a:highlight>
                            <a:srgbClr val="FFFFFF"/>
                          </a:highlight>
                        </a:rPr>
                        <a:t>0.1493929249482421</a:t>
                      </a:r>
                      <a:endParaRPr sz="1600"/>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just">
                        <a:spcBef>
                          <a:spcPts val="0"/>
                        </a:spcBef>
                        <a:spcAft>
                          <a:spcPts val="0"/>
                        </a:spcAft>
                        <a:buNone/>
                      </a:pPr>
                      <a:r>
                        <a:rPr lang="en-GB" sz="1100">
                          <a:solidFill>
                            <a:srgbClr val="222222"/>
                          </a:solidFill>
                          <a:highlight>
                            <a:srgbClr val="FFFFFF"/>
                          </a:highlight>
                        </a:rPr>
                        <a:t>0.6993686868686869</a:t>
                      </a:r>
                      <a:endParaRPr sz="1600"/>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just">
                        <a:spcBef>
                          <a:spcPts val="0"/>
                        </a:spcBef>
                        <a:spcAft>
                          <a:spcPts val="0"/>
                        </a:spcAft>
                        <a:buNone/>
                      </a:pPr>
                      <a:r>
                        <a:rPr lang="en-GB" sz="1100">
                          <a:solidFill>
                            <a:srgbClr val="222222"/>
                          </a:solidFill>
                          <a:highlight>
                            <a:srgbClr val="FFFFFF"/>
                          </a:highlight>
                        </a:rPr>
                        <a:t>0.2394998860562174</a:t>
                      </a:r>
                      <a:endParaRPr sz="1600"/>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bl>
          </a:graphicData>
        </a:graphic>
      </p:graphicFrame>
      <p:sp>
        <p:nvSpPr>
          <p:cNvPr id="302" name="Google Shape;302;p42"/>
          <p:cNvSpPr txBox="1"/>
          <p:nvPr/>
        </p:nvSpPr>
        <p:spPr>
          <a:xfrm>
            <a:off x="52375" y="38575"/>
            <a:ext cx="8928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GB" sz="2400">
                <a:solidFill>
                  <a:schemeClr val="dk1"/>
                </a:solidFill>
              </a:rPr>
              <a:t>Rouge Score of T5 without Transfer learning</a:t>
            </a:r>
            <a:endParaRPr sz="10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306" name="Shape 306"/>
        <p:cNvGrpSpPr/>
        <p:nvPr/>
      </p:nvGrpSpPr>
      <p:grpSpPr>
        <a:xfrm>
          <a:off x="0" y="0"/>
          <a:ext cx="0" cy="0"/>
          <a:chOff x="0" y="0"/>
          <a:chExt cx="0" cy="0"/>
        </a:xfrm>
      </p:grpSpPr>
      <p:sp>
        <p:nvSpPr>
          <p:cNvPr id="307" name="Google Shape;307;p43"/>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b="1" lang="en-GB"/>
              <a:t>Rouge Score of T5 with Transfer Learning</a:t>
            </a:r>
            <a:endParaRPr b="1"/>
          </a:p>
        </p:txBody>
      </p:sp>
      <p:graphicFrame>
        <p:nvGraphicFramePr>
          <p:cNvPr id="308" name="Google Shape;308;p43"/>
          <p:cNvGraphicFramePr/>
          <p:nvPr/>
        </p:nvGraphicFramePr>
        <p:xfrm>
          <a:off x="994275" y="1230025"/>
          <a:ext cx="3000000" cy="3000000"/>
        </p:xfrm>
        <a:graphic>
          <a:graphicData uri="http://schemas.openxmlformats.org/drawingml/2006/table">
            <a:tbl>
              <a:tblPr>
                <a:noFill/>
                <a:tableStyleId>{20067796-13A6-44C6-8A94-752E87A11420}</a:tableStyleId>
              </a:tblPr>
              <a:tblGrid>
                <a:gridCol w="1203425"/>
                <a:gridCol w="1809750"/>
                <a:gridCol w="1809750"/>
                <a:gridCol w="1809750"/>
              </a:tblGrid>
              <a:tr h="732950">
                <a:tc>
                  <a:txBody>
                    <a:bodyPr/>
                    <a:lstStyle/>
                    <a:p>
                      <a:pPr indent="0" lvl="0" marL="0" rtl="0" algn="just">
                        <a:spcBef>
                          <a:spcPts val="0"/>
                        </a:spcBef>
                        <a:spcAft>
                          <a:spcPts val="0"/>
                        </a:spcAft>
                        <a:buNone/>
                      </a:pPr>
                      <a:r>
                        <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b="1" lang="en-GB"/>
                        <a:t>Recall “r”</a:t>
                      </a:r>
                      <a:endParaRPr b="1"/>
                    </a:p>
                    <a:p>
                      <a:pPr indent="0" lvl="0" marL="0" rtl="0" algn="just">
                        <a:spcBef>
                          <a:spcPts val="0"/>
                        </a:spcBef>
                        <a:spcAft>
                          <a:spcPts val="0"/>
                        </a:spcAft>
                        <a:buNone/>
                      </a:pPr>
                      <a:r>
                        <a:t/>
                      </a:r>
                      <a:endParaRPr b="1"/>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b="1" lang="en-GB"/>
                        <a:t>P</a:t>
                      </a:r>
                      <a:r>
                        <a:rPr b="1" lang="en-GB"/>
                        <a:t>recision ”p”</a:t>
                      </a:r>
                      <a:endParaRPr b="1"/>
                    </a:p>
                    <a:p>
                      <a:pPr indent="0" lvl="0" marL="0" rtl="0" algn="just">
                        <a:spcBef>
                          <a:spcPts val="0"/>
                        </a:spcBef>
                        <a:spcAft>
                          <a:spcPts val="0"/>
                        </a:spcAft>
                        <a:buNone/>
                      </a:pPr>
                      <a:r>
                        <a:t/>
                      </a:r>
                      <a:endParaRPr b="1"/>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b="1" lang="en-GB"/>
                        <a:t>F1-measure “f”</a:t>
                      </a:r>
                      <a:endParaRPr b="1"/>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732950">
                <a:tc>
                  <a:txBody>
                    <a:bodyPr/>
                    <a:lstStyle/>
                    <a:p>
                      <a:pPr indent="0" lvl="0" marL="0" rtl="0" algn="ctr">
                        <a:spcBef>
                          <a:spcPts val="0"/>
                        </a:spcBef>
                        <a:spcAft>
                          <a:spcPts val="0"/>
                        </a:spcAft>
                        <a:buNone/>
                      </a:pPr>
                      <a:r>
                        <a:rPr b="1" lang="en-GB"/>
                        <a:t>rouge-1</a:t>
                      </a:r>
                      <a:endParaRPr b="1"/>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just">
                        <a:spcBef>
                          <a:spcPts val="0"/>
                        </a:spcBef>
                        <a:spcAft>
                          <a:spcPts val="0"/>
                        </a:spcAft>
                        <a:buNone/>
                      </a:pPr>
                      <a:r>
                        <a:rPr lang="en-GB" sz="1150">
                          <a:solidFill>
                            <a:schemeClr val="accent2"/>
                          </a:solidFill>
                          <a:highlight>
                            <a:srgbClr val="FFFFFF"/>
                          </a:highlight>
                        </a:rPr>
                        <a:t>0.21648618632622682</a:t>
                      </a:r>
                      <a:endParaRPr sz="2300"/>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just">
                        <a:spcBef>
                          <a:spcPts val="0"/>
                        </a:spcBef>
                        <a:spcAft>
                          <a:spcPts val="0"/>
                        </a:spcAft>
                        <a:buNone/>
                      </a:pPr>
                      <a:r>
                        <a:rPr lang="en-GB" sz="1150">
                          <a:solidFill>
                            <a:schemeClr val="accent2"/>
                          </a:solidFill>
                          <a:highlight>
                            <a:srgbClr val="FFFFFF"/>
                          </a:highlight>
                        </a:rPr>
                        <a:t>0.42651631752742314</a:t>
                      </a:r>
                      <a:endParaRPr sz="1600"/>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just">
                        <a:spcBef>
                          <a:spcPts val="0"/>
                        </a:spcBef>
                        <a:spcAft>
                          <a:spcPts val="0"/>
                        </a:spcAft>
                        <a:buNone/>
                      </a:pPr>
                      <a:r>
                        <a:rPr lang="en-GB" sz="1250">
                          <a:solidFill>
                            <a:schemeClr val="accent2"/>
                          </a:solidFill>
                          <a:highlight>
                            <a:srgbClr val="FFFFFF"/>
                          </a:highlight>
                        </a:rPr>
                        <a:t>0.2771151620143631</a:t>
                      </a:r>
                      <a:endParaRPr sz="1700"/>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732950">
                <a:tc>
                  <a:txBody>
                    <a:bodyPr/>
                    <a:lstStyle/>
                    <a:p>
                      <a:pPr indent="0" lvl="0" marL="0" rtl="0" algn="ctr">
                        <a:spcBef>
                          <a:spcPts val="0"/>
                        </a:spcBef>
                        <a:spcAft>
                          <a:spcPts val="0"/>
                        </a:spcAft>
                        <a:buNone/>
                      </a:pPr>
                      <a:r>
                        <a:rPr b="1" lang="en-GB"/>
                        <a:t>rouge-2</a:t>
                      </a:r>
                      <a:endParaRPr b="1"/>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just">
                        <a:spcBef>
                          <a:spcPts val="0"/>
                        </a:spcBef>
                        <a:spcAft>
                          <a:spcPts val="0"/>
                        </a:spcAft>
                        <a:buNone/>
                      </a:pPr>
                      <a:r>
                        <a:rPr lang="en-GB" sz="1150">
                          <a:solidFill>
                            <a:schemeClr val="accent2"/>
                          </a:solidFill>
                          <a:highlight>
                            <a:srgbClr val="FFFFFF"/>
                          </a:highlight>
                        </a:rPr>
                        <a:t>0.07870251141047911</a:t>
                      </a:r>
                      <a:endParaRPr sz="1600"/>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just">
                        <a:spcBef>
                          <a:spcPts val="0"/>
                        </a:spcBef>
                        <a:spcAft>
                          <a:spcPts val="0"/>
                        </a:spcAft>
                        <a:buNone/>
                      </a:pPr>
                      <a:r>
                        <a:rPr lang="en-GB" sz="1150">
                          <a:solidFill>
                            <a:schemeClr val="accent2"/>
                          </a:solidFill>
                          <a:highlight>
                            <a:srgbClr val="FFFFFF"/>
                          </a:highlight>
                        </a:rPr>
                        <a:t>0.16996098799181714</a:t>
                      </a:r>
                      <a:endParaRPr sz="1600"/>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just">
                        <a:spcBef>
                          <a:spcPts val="0"/>
                        </a:spcBef>
                        <a:spcAft>
                          <a:spcPts val="0"/>
                        </a:spcAft>
                        <a:buNone/>
                      </a:pPr>
                      <a:r>
                        <a:rPr lang="en-GB" sz="1150">
                          <a:solidFill>
                            <a:schemeClr val="accent2"/>
                          </a:solidFill>
                          <a:highlight>
                            <a:srgbClr val="FFFFFF"/>
                          </a:highlight>
                        </a:rPr>
                        <a:t>0.10172436659120346</a:t>
                      </a:r>
                      <a:endParaRPr sz="1600"/>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732950">
                <a:tc>
                  <a:txBody>
                    <a:bodyPr/>
                    <a:lstStyle/>
                    <a:p>
                      <a:pPr indent="0" lvl="0" marL="0" rtl="0" algn="ctr">
                        <a:spcBef>
                          <a:spcPts val="0"/>
                        </a:spcBef>
                        <a:spcAft>
                          <a:spcPts val="0"/>
                        </a:spcAft>
                        <a:buNone/>
                      </a:pPr>
                      <a:r>
                        <a:rPr b="1" lang="en-GB"/>
                        <a:t>rouge-L</a:t>
                      </a:r>
                      <a:endParaRPr b="1"/>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just">
                        <a:spcBef>
                          <a:spcPts val="0"/>
                        </a:spcBef>
                        <a:spcAft>
                          <a:spcPts val="0"/>
                        </a:spcAft>
                        <a:buNone/>
                      </a:pPr>
                      <a:r>
                        <a:rPr lang="en-GB" sz="1150">
                          <a:solidFill>
                            <a:schemeClr val="accent2"/>
                          </a:solidFill>
                          <a:highlight>
                            <a:srgbClr val="FFFFFF"/>
                          </a:highlight>
                        </a:rPr>
                        <a:t>0.1993901719245532</a:t>
                      </a:r>
                      <a:endParaRPr sz="1600"/>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just">
                        <a:spcBef>
                          <a:spcPts val="0"/>
                        </a:spcBef>
                        <a:spcAft>
                          <a:spcPts val="0"/>
                        </a:spcAft>
                        <a:buNone/>
                      </a:pPr>
                      <a:r>
                        <a:rPr lang="en-GB" sz="1150">
                          <a:solidFill>
                            <a:schemeClr val="accent2"/>
                          </a:solidFill>
                          <a:highlight>
                            <a:srgbClr val="FFFFFF"/>
                          </a:highlight>
                        </a:rPr>
                        <a:t>0.39523014322525074</a:t>
                      </a:r>
                      <a:endParaRPr sz="1600"/>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just">
                        <a:spcBef>
                          <a:spcPts val="0"/>
                        </a:spcBef>
                        <a:spcAft>
                          <a:spcPts val="0"/>
                        </a:spcAft>
                        <a:buNone/>
                      </a:pPr>
                      <a:r>
                        <a:rPr lang="en-GB" sz="1150">
                          <a:solidFill>
                            <a:schemeClr val="accent2"/>
                          </a:solidFill>
                          <a:highlight>
                            <a:srgbClr val="FFFFFF"/>
                          </a:highlight>
                        </a:rPr>
                        <a:t>0.25588564601148533</a:t>
                      </a:r>
                      <a:endParaRPr sz="1600"/>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312" name="Shape 312"/>
        <p:cNvGrpSpPr/>
        <p:nvPr/>
      </p:nvGrpSpPr>
      <p:grpSpPr>
        <a:xfrm>
          <a:off x="0" y="0"/>
          <a:ext cx="0" cy="0"/>
          <a:chOff x="0" y="0"/>
          <a:chExt cx="0" cy="0"/>
        </a:xfrm>
      </p:grpSpPr>
      <p:sp>
        <p:nvSpPr>
          <p:cNvPr id="313" name="Google Shape;313;p44"/>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Future Scope</a:t>
            </a:r>
            <a:endParaRPr b="1"/>
          </a:p>
        </p:txBody>
      </p:sp>
      <p:sp>
        <p:nvSpPr>
          <p:cNvPr id="314" name="Google Shape;314;p4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Since, we were on local machine, in </a:t>
            </a:r>
            <a:r>
              <a:rPr lang="en-GB"/>
              <a:t>future we can work on larger dataset on more powerful hardware to get better clustering results</a:t>
            </a:r>
            <a:endParaRPr/>
          </a:p>
          <a:p>
            <a:pPr indent="-342900" lvl="0" marL="457200" rtl="0" algn="l">
              <a:spcBef>
                <a:spcPts val="0"/>
              </a:spcBef>
              <a:spcAft>
                <a:spcPts val="0"/>
              </a:spcAft>
              <a:buSzPts val="1800"/>
              <a:buChar char="●"/>
            </a:pPr>
            <a:r>
              <a:rPr lang="en-GB"/>
              <a:t>Deep cleaning: Cleaning the stopwords extensively, include only english literature.</a:t>
            </a:r>
            <a:endParaRPr/>
          </a:p>
          <a:p>
            <a:pPr indent="-342900" lvl="0" marL="457200" rtl="0" algn="l">
              <a:spcBef>
                <a:spcPts val="0"/>
              </a:spcBef>
              <a:spcAft>
                <a:spcPts val="0"/>
              </a:spcAft>
              <a:buSzPts val="1800"/>
              <a:buChar char="●"/>
            </a:pPr>
            <a:r>
              <a:rPr lang="en-GB"/>
              <a:t>Work on better visualization to appropriately display documents in the cluster</a:t>
            </a:r>
            <a:endParaRPr/>
          </a:p>
          <a:p>
            <a:pPr indent="-342900" lvl="0" marL="457200" rtl="0" algn="l">
              <a:spcBef>
                <a:spcPts val="0"/>
              </a:spcBef>
              <a:spcAft>
                <a:spcPts val="0"/>
              </a:spcAft>
              <a:buSzPts val="1800"/>
              <a:buChar char="●"/>
            </a:pPr>
            <a:r>
              <a:rPr lang="en-GB"/>
              <a:t>For Text Summarization, work on more powerful hardware with larger dataset to get better result with T5 transfer learning</a:t>
            </a:r>
            <a:endParaRPr/>
          </a:p>
          <a:p>
            <a:pPr indent="0" lvl="0" marL="457200" rtl="0" algn="l">
              <a:spcBef>
                <a:spcPts val="1200"/>
              </a:spcBef>
              <a:spcAft>
                <a:spcPts val="120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318" name="Shape 318"/>
        <p:cNvGrpSpPr/>
        <p:nvPr/>
      </p:nvGrpSpPr>
      <p:grpSpPr>
        <a:xfrm>
          <a:off x="0" y="0"/>
          <a:ext cx="0" cy="0"/>
          <a:chOff x="0" y="0"/>
          <a:chExt cx="0" cy="0"/>
        </a:xfrm>
      </p:grpSpPr>
      <p:sp>
        <p:nvSpPr>
          <p:cNvPr id="319" name="Google Shape;319;p45"/>
          <p:cNvSpPr txBox="1"/>
          <p:nvPr>
            <p:ph type="title"/>
          </p:nvPr>
        </p:nvSpPr>
        <p:spPr>
          <a:xfrm>
            <a:off x="-4375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Conclusion</a:t>
            </a:r>
            <a:endParaRPr b="1"/>
          </a:p>
        </p:txBody>
      </p:sp>
      <p:sp>
        <p:nvSpPr>
          <p:cNvPr id="320" name="Google Shape;320;p45"/>
          <p:cNvSpPr txBox="1"/>
          <p:nvPr>
            <p:ph idx="1" type="body"/>
          </p:nvPr>
        </p:nvSpPr>
        <p:spPr>
          <a:xfrm>
            <a:off x="71250" y="15392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We were able to successfully cluster documents in appropriate number of division/Clusters.</a:t>
            </a:r>
            <a:endParaRPr/>
          </a:p>
          <a:p>
            <a:pPr indent="-342900" lvl="0" marL="457200" rtl="0" algn="l">
              <a:spcBef>
                <a:spcPts val="0"/>
              </a:spcBef>
              <a:spcAft>
                <a:spcPts val="0"/>
              </a:spcAft>
              <a:buSzPts val="1800"/>
              <a:buChar char="●"/>
            </a:pPr>
            <a:r>
              <a:rPr lang="en-GB"/>
              <a:t>We were able to successfully summarize text in the articles in minimal number of words</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324" name="Shape 324"/>
        <p:cNvGrpSpPr/>
        <p:nvPr/>
      </p:nvGrpSpPr>
      <p:grpSpPr>
        <a:xfrm>
          <a:off x="0" y="0"/>
          <a:ext cx="0" cy="0"/>
          <a:chOff x="0" y="0"/>
          <a:chExt cx="0" cy="0"/>
        </a:xfrm>
      </p:grpSpPr>
      <p:sp>
        <p:nvSpPr>
          <p:cNvPr id="325" name="Google Shape;325;p46"/>
          <p:cNvSpPr txBox="1"/>
          <p:nvPr>
            <p:ph type="title"/>
          </p:nvPr>
        </p:nvSpPr>
        <p:spPr>
          <a:xfrm>
            <a:off x="207150" y="1521825"/>
            <a:ext cx="8520600" cy="218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3500"/>
              <a:t>Thank you for attending our presentation!!</a:t>
            </a:r>
            <a:endParaRPr sz="35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4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References</a:t>
            </a:r>
            <a:endParaRPr b="1"/>
          </a:p>
        </p:txBody>
      </p:sp>
      <p:sp>
        <p:nvSpPr>
          <p:cNvPr id="331" name="Google Shape;331;p4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34327" lvl="0" marL="457200" rtl="0" algn="l">
              <a:lnSpc>
                <a:spcPct val="95000"/>
              </a:lnSpc>
              <a:spcBef>
                <a:spcPts val="0"/>
              </a:spcBef>
              <a:spcAft>
                <a:spcPts val="0"/>
              </a:spcAft>
              <a:buSzPts val="1665"/>
              <a:buAutoNum type="arabicPeriod"/>
            </a:pPr>
            <a:r>
              <a:rPr lang="en-GB" sz="1665" u="sng">
                <a:solidFill>
                  <a:schemeClr val="hlink"/>
                </a:solidFill>
                <a:hlinkClick r:id="rId3"/>
              </a:rPr>
              <a:t>https://www.jmlr.org/papers/volume21/19-763/19-763.pdf</a:t>
            </a:r>
            <a:endParaRPr sz="1665"/>
          </a:p>
          <a:p>
            <a:pPr indent="-334327" lvl="0" marL="457200" rtl="0" algn="l">
              <a:lnSpc>
                <a:spcPct val="95000"/>
              </a:lnSpc>
              <a:spcBef>
                <a:spcPts val="0"/>
              </a:spcBef>
              <a:spcAft>
                <a:spcPts val="0"/>
              </a:spcAft>
              <a:buSzPts val="1665"/>
              <a:buAutoNum type="arabicPeriod"/>
            </a:pPr>
            <a:r>
              <a:rPr lang="en-GB" sz="1665" u="sng">
                <a:solidFill>
                  <a:schemeClr val="hlink"/>
                </a:solidFill>
                <a:hlinkClick r:id="rId4"/>
              </a:rPr>
              <a:t>https://allenai.org/data/cord-19</a:t>
            </a:r>
            <a:endParaRPr sz="1665"/>
          </a:p>
          <a:p>
            <a:pPr indent="-334327" lvl="0" marL="457200" rtl="0" algn="l">
              <a:lnSpc>
                <a:spcPct val="95000"/>
              </a:lnSpc>
              <a:spcBef>
                <a:spcPts val="0"/>
              </a:spcBef>
              <a:spcAft>
                <a:spcPts val="0"/>
              </a:spcAft>
              <a:buSzPts val="1665"/>
              <a:buAutoNum type="arabicPeriod"/>
            </a:pPr>
            <a:r>
              <a:rPr lang="en-GB" sz="1665" u="sng">
                <a:solidFill>
                  <a:schemeClr val="hlink"/>
                </a:solidFill>
                <a:hlinkClick r:id="rId5"/>
              </a:rPr>
              <a:t>https://www.semanticscholar.org/paper/CORD-19%3A-The-Covid-19-Open-Research-Dataset-Wang-Lo/4a10dffca6dcce9c570cb75aa4d76522c34a2fd4</a:t>
            </a:r>
            <a:endParaRPr sz="1665"/>
          </a:p>
          <a:p>
            <a:pPr indent="-334327" lvl="0" marL="457200" rtl="0" algn="l">
              <a:lnSpc>
                <a:spcPct val="95000"/>
              </a:lnSpc>
              <a:spcBef>
                <a:spcPts val="0"/>
              </a:spcBef>
              <a:spcAft>
                <a:spcPts val="0"/>
              </a:spcAft>
              <a:buSzPts val="1665"/>
              <a:buAutoNum type="arabicPeriod"/>
            </a:pPr>
            <a:r>
              <a:rPr lang="en-GB" sz="1665" u="sng">
                <a:solidFill>
                  <a:schemeClr val="hlink"/>
                </a:solidFill>
                <a:hlinkClick r:id="rId6"/>
              </a:rPr>
              <a:t>https://towardsdatascience.com/text-classification-in-python-dd95d264c802</a:t>
            </a:r>
            <a:endParaRPr sz="1665"/>
          </a:p>
          <a:p>
            <a:pPr indent="-334327" lvl="0" marL="457200" rtl="0" algn="l">
              <a:lnSpc>
                <a:spcPct val="95000"/>
              </a:lnSpc>
              <a:spcBef>
                <a:spcPts val="0"/>
              </a:spcBef>
              <a:spcAft>
                <a:spcPts val="0"/>
              </a:spcAft>
              <a:buSzPts val="1665"/>
              <a:buAutoNum type="arabicPeriod"/>
            </a:pPr>
            <a:r>
              <a:rPr lang="en-GB" sz="1665" u="sng">
                <a:solidFill>
                  <a:schemeClr val="hlink"/>
                </a:solidFill>
                <a:hlinkClick r:id="rId7"/>
              </a:rPr>
              <a:t>https://www.altexsoft.com/blog/business/sentiment-analysis-types-tools-and-use-cases/</a:t>
            </a:r>
            <a:endParaRPr sz="1665"/>
          </a:p>
          <a:p>
            <a:pPr indent="-334327" lvl="0" marL="457200" rtl="0" algn="l">
              <a:lnSpc>
                <a:spcPct val="95000"/>
              </a:lnSpc>
              <a:spcBef>
                <a:spcPts val="0"/>
              </a:spcBef>
              <a:spcAft>
                <a:spcPts val="0"/>
              </a:spcAft>
              <a:buSzPts val="1665"/>
              <a:buAutoNum type="arabicPeriod"/>
            </a:pPr>
            <a:r>
              <a:rPr lang="en-GB" sz="1665" u="sng">
                <a:solidFill>
                  <a:schemeClr val="hlink"/>
                </a:solidFill>
                <a:hlinkClick r:id="rId8"/>
              </a:rPr>
              <a:t>https://siddiquimubasheer.medium.com/text-summarization-using-bert-and-t5-e05dbbc757c6#:~:text=T5%20is%20one%20of%20the%20most%20qualified%20for,produce%20a%20short%20summary%20of%20a%20source%20text.</a:t>
            </a:r>
            <a:endParaRPr sz="1665"/>
          </a:p>
          <a:p>
            <a:pPr indent="-372427" lvl="0" marL="457200" rtl="0" algn="l">
              <a:lnSpc>
                <a:spcPct val="95000"/>
              </a:lnSpc>
              <a:spcBef>
                <a:spcPts val="0"/>
              </a:spcBef>
              <a:spcAft>
                <a:spcPts val="0"/>
              </a:spcAft>
              <a:buSzPts val="2265"/>
              <a:buAutoNum type="arabicPeriod"/>
            </a:pPr>
            <a:r>
              <a:rPr lang="en-GB" sz="1617" u="sng">
                <a:solidFill>
                  <a:schemeClr val="hlink"/>
                </a:solidFill>
                <a:hlinkClick r:id="rId9"/>
              </a:rPr>
              <a:t>T5-Base Model for Summarization, Sentiment Classification, and Translation — Torchtext nightly documentation (pytorch.org)</a:t>
            </a:r>
            <a:endParaRPr sz="2265"/>
          </a:p>
          <a:p>
            <a:pPr indent="-347027" lvl="0" marL="457200" rtl="0" algn="l">
              <a:lnSpc>
                <a:spcPct val="95000"/>
              </a:lnSpc>
              <a:spcBef>
                <a:spcPts val="0"/>
              </a:spcBef>
              <a:spcAft>
                <a:spcPts val="0"/>
              </a:spcAft>
              <a:buSzPts val="1865"/>
              <a:buAutoNum type="arabicPeriod"/>
            </a:pPr>
            <a:r>
              <a:rPr lang="en-GB" sz="1865" u="sng">
                <a:solidFill>
                  <a:schemeClr val="hlink"/>
                </a:solidFill>
                <a:hlinkClick r:id="rId10"/>
              </a:rPr>
              <a:t>https://medium.com/free-code-camp/what-is-rouge-and-how-it-works-for-evaluation-of-summaries-e059fb8ac840</a:t>
            </a:r>
            <a:endParaRPr sz="1865"/>
          </a:p>
          <a:p>
            <a:pPr indent="0" lvl="0" marL="457200" rtl="0" algn="l">
              <a:lnSpc>
                <a:spcPct val="95000"/>
              </a:lnSpc>
              <a:spcBef>
                <a:spcPts val="1200"/>
              </a:spcBef>
              <a:spcAft>
                <a:spcPts val="1200"/>
              </a:spcAft>
              <a:buSzPts val="1018"/>
              <a:buNone/>
            </a:pPr>
            <a:r>
              <a:t/>
            </a:r>
            <a:endParaRPr sz="1665"/>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FC5E8"/>
        </a:solidFill>
      </p:bgPr>
    </p:bg>
    <p:spTree>
      <p:nvGrpSpPr>
        <p:cNvPr id="76" name="Shape 76"/>
        <p:cNvGrpSpPr/>
        <p:nvPr/>
      </p:nvGrpSpPr>
      <p:grpSpPr>
        <a:xfrm>
          <a:off x="0" y="0"/>
          <a:ext cx="0" cy="0"/>
          <a:chOff x="0" y="0"/>
          <a:chExt cx="0" cy="0"/>
        </a:xfrm>
      </p:grpSpPr>
      <p:sp>
        <p:nvSpPr>
          <p:cNvPr id="77" name="Google Shape;77;p16"/>
          <p:cNvSpPr txBox="1"/>
          <p:nvPr>
            <p:ph type="title"/>
          </p:nvPr>
        </p:nvSpPr>
        <p:spPr>
          <a:xfrm>
            <a:off x="0" y="0"/>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GB" sz="2020"/>
              <a:t>Hypothesis</a:t>
            </a:r>
            <a:endParaRPr b="1" sz="2020"/>
          </a:p>
        </p:txBody>
      </p:sp>
      <p:sp>
        <p:nvSpPr>
          <p:cNvPr id="78" name="Google Shape;78;p16"/>
          <p:cNvSpPr/>
          <p:nvPr/>
        </p:nvSpPr>
        <p:spPr>
          <a:xfrm>
            <a:off x="421400" y="687850"/>
            <a:ext cx="7002600" cy="1654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75000"/>
              </a:lnSpc>
              <a:spcBef>
                <a:spcPts val="0"/>
              </a:spcBef>
              <a:spcAft>
                <a:spcPts val="0"/>
              </a:spcAft>
              <a:buNone/>
            </a:pPr>
            <a:r>
              <a:rPr lang="en-GB" sz="1750">
                <a:solidFill>
                  <a:schemeClr val="dk1"/>
                </a:solidFill>
                <a:latin typeface="Roboto"/>
                <a:ea typeface="Roboto"/>
                <a:cs typeface="Roboto"/>
                <a:sym typeface="Roboto"/>
              </a:rPr>
              <a:t>1. Is it possible to obtain a summary of the article while ensuring that no important information is left out?</a:t>
            </a:r>
            <a:endParaRPr sz="1750">
              <a:solidFill>
                <a:schemeClr val="dk1"/>
              </a:solidFill>
              <a:latin typeface="Roboto"/>
              <a:ea typeface="Roboto"/>
              <a:cs typeface="Roboto"/>
              <a:sym typeface="Roboto"/>
            </a:endParaRPr>
          </a:p>
        </p:txBody>
      </p:sp>
      <p:sp>
        <p:nvSpPr>
          <p:cNvPr id="79" name="Google Shape;79;p16"/>
          <p:cNvSpPr/>
          <p:nvPr/>
        </p:nvSpPr>
        <p:spPr>
          <a:xfrm>
            <a:off x="421400" y="2600200"/>
            <a:ext cx="7176000" cy="1434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75000"/>
              </a:lnSpc>
              <a:spcBef>
                <a:spcPts val="0"/>
              </a:spcBef>
              <a:spcAft>
                <a:spcPts val="0"/>
              </a:spcAft>
              <a:buNone/>
            </a:pPr>
            <a:r>
              <a:rPr lang="en-GB" sz="1750">
                <a:solidFill>
                  <a:schemeClr val="dk1"/>
                </a:solidFill>
                <a:latin typeface="Roboto"/>
                <a:ea typeface="Roboto"/>
                <a:cs typeface="Roboto"/>
                <a:sym typeface="Roboto"/>
              </a:rPr>
              <a:t>2. Can </a:t>
            </a:r>
            <a:r>
              <a:rPr lang="en-GB" sz="1750">
                <a:solidFill>
                  <a:schemeClr val="dk1"/>
                </a:solidFill>
                <a:latin typeface="Roboto"/>
                <a:ea typeface="Roboto"/>
                <a:cs typeface="Roboto"/>
                <a:sym typeface="Roboto"/>
              </a:rPr>
              <a:t>grouping research articles that are similar through  clustering make it easier to find related publications?</a:t>
            </a:r>
            <a:endParaRPr sz="1750">
              <a:latin typeface="Roboto"/>
              <a:ea typeface="Roboto"/>
              <a:cs typeface="Roboto"/>
              <a:sym typeface="Roboto"/>
            </a:endParaRPr>
          </a:p>
          <a:p>
            <a:pPr indent="0" lvl="0" marL="0" rtl="0" algn="l">
              <a:spcBef>
                <a:spcPts val="0"/>
              </a:spcBef>
              <a:spcAft>
                <a:spcPts val="0"/>
              </a:spcAft>
              <a:buNone/>
            </a:pPr>
            <a:r>
              <a:t/>
            </a:r>
            <a:endParaRPr sz="2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FC5E8"/>
        </a:solidFill>
      </p:bgPr>
    </p:bg>
    <p:spTree>
      <p:nvGrpSpPr>
        <p:cNvPr id="83" name="Shape 83"/>
        <p:cNvGrpSpPr/>
        <p:nvPr/>
      </p:nvGrpSpPr>
      <p:grpSpPr>
        <a:xfrm>
          <a:off x="0" y="0"/>
          <a:ext cx="0" cy="0"/>
          <a:chOff x="0" y="0"/>
          <a:chExt cx="0" cy="0"/>
        </a:xfrm>
      </p:grpSpPr>
      <p:sp>
        <p:nvSpPr>
          <p:cNvPr id="84" name="Google Shape;84;p17"/>
          <p:cNvSpPr txBox="1"/>
          <p:nvPr>
            <p:ph type="title"/>
          </p:nvPr>
        </p:nvSpPr>
        <p:spPr>
          <a:xfrm>
            <a:off x="0" y="0"/>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GB" sz="2020"/>
              <a:t>About the Data</a:t>
            </a:r>
            <a:endParaRPr b="1" sz="2020"/>
          </a:p>
        </p:txBody>
      </p:sp>
      <p:sp>
        <p:nvSpPr>
          <p:cNvPr id="85" name="Google Shape;85;p17"/>
          <p:cNvSpPr txBox="1"/>
          <p:nvPr>
            <p:ph idx="1" type="body"/>
          </p:nvPr>
        </p:nvSpPr>
        <p:spPr>
          <a:xfrm>
            <a:off x="0" y="483200"/>
            <a:ext cx="4895700" cy="2308800"/>
          </a:xfrm>
          <a:prstGeom prst="rect">
            <a:avLst/>
          </a:prstGeom>
        </p:spPr>
        <p:txBody>
          <a:bodyPr anchorCtr="0" anchor="t" bIns="91425" lIns="91425" spcFirstLastPara="1" rIns="91425" wrap="square" tIns="91425">
            <a:noAutofit/>
          </a:bodyPr>
          <a:lstStyle/>
          <a:p>
            <a:pPr indent="-317500" lvl="0" marL="457200" rtl="0" algn="l">
              <a:lnSpc>
                <a:spcPct val="122000"/>
              </a:lnSpc>
              <a:spcBef>
                <a:spcPts val="0"/>
              </a:spcBef>
              <a:spcAft>
                <a:spcPts val="0"/>
              </a:spcAft>
              <a:buSzPts val="1400"/>
              <a:buChar char="●"/>
            </a:pPr>
            <a:r>
              <a:rPr lang="en-GB" sz="1400" u="sng">
                <a:solidFill>
                  <a:schemeClr val="hlink"/>
                </a:solidFill>
                <a:highlight>
                  <a:srgbClr val="FFFFFF"/>
                </a:highlight>
                <a:hlinkClick r:id="rId3"/>
              </a:rPr>
              <a:t>https://www.kaggle.com/datasets/allen-institute-for-ai/CORD-19-research-challenge</a:t>
            </a:r>
            <a:endParaRPr sz="1400" u="sng">
              <a:solidFill>
                <a:schemeClr val="hlink"/>
              </a:solidFill>
              <a:highlight>
                <a:srgbClr val="FFFFFF"/>
              </a:highlight>
            </a:endParaRPr>
          </a:p>
          <a:p>
            <a:pPr indent="-317500" lvl="0" marL="457200" rtl="0" algn="l">
              <a:lnSpc>
                <a:spcPct val="122000"/>
              </a:lnSpc>
              <a:spcBef>
                <a:spcPts val="0"/>
              </a:spcBef>
              <a:spcAft>
                <a:spcPts val="0"/>
              </a:spcAft>
              <a:buClr>
                <a:srgbClr val="202124"/>
              </a:buClr>
              <a:buSzPts val="1400"/>
              <a:buChar char="●"/>
            </a:pPr>
            <a:r>
              <a:rPr lang="en-GB" sz="1400">
                <a:solidFill>
                  <a:srgbClr val="202124"/>
                </a:solidFill>
                <a:highlight>
                  <a:srgbClr val="FFFFFF"/>
                </a:highlight>
              </a:rPr>
              <a:t>COVID-19 Open Research Dataset Challenge (CORD-19)</a:t>
            </a:r>
            <a:endParaRPr sz="1400">
              <a:solidFill>
                <a:srgbClr val="202124"/>
              </a:solidFill>
              <a:highlight>
                <a:srgbClr val="FFFFFF"/>
              </a:highlight>
            </a:endParaRPr>
          </a:p>
          <a:p>
            <a:pPr indent="-317500" lvl="0" marL="457200" rtl="0" algn="l">
              <a:lnSpc>
                <a:spcPct val="122000"/>
              </a:lnSpc>
              <a:spcBef>
                <a:spcPts val="0"/>
              </a:spcBef>
              <a:spcAft>
                <a:spcPts val="0"/>
              </a:spcAft>
              <a:buClr>
                <a:srgbClr val="202124"/>
              </a:buClr>
              <a:buSzPts val="1400"/>
              <a:buChar char="●"/>
            </a:pPr>
            <a:r>
              <a:rPr lang="en-GB" sz="1400">
                <a:solidFill>
                  <a:srgbClr val="202124"/>
                </a:solidFill>
                <a:highlight>
                  <a:srgbClr val="FFFFFF"/>
                </a:highlight>
              </a:rPr>
              <a:t>(nearly 1,000,000 scholarly works about COVID-19, SARS-CoV-2, and associated coronaviruses, including over 400,000 in full text)</a:t>
            </a:r>
            <a:endParaRPr sz="1400">
              <a:solidFill>
                <a:srgbClr val="202124"/>
              </a:solidFill>
              <a:highlight>
                <a:srgbClr val="FFFFFF"/>
              </a:highlight>
            </a:endParaRPr>
          </a:p>
          <a:p>
            <a:pPr indent="-317500" lvl="0" marL="457200" rtl="0" algn="l">
              <a:lnSpc>
                <a:spcPct val="122000"/>
              </a:lnSpc>
              <a:spcBef>
                <a:spcPts val="0"/>
              </a:spcBef>
              <a:spcAft>
                <a:spcPts val="0"/>
              </a:spcAft>
              <a:buClr>
                <a:srgbClr val="202124"/>
              </a:buClr>
              <a:buSzPts val="1400"/>
              <a:buChar char="●"/>
            </a:pPr>
            <a:r>
              <a:rPr lang="en-GB" sz="1400">
                <a:solidFill>
                  <a:srgbClr val="202124"/>
                </a:solidFill>
                <a:highlight>
                  <a:srgbClr val="FFFFFF"/>
                </a:highlight>
              </a:rPr>
              <a:t>Size= 20GB</a:t>
            </a:r>
            <a:endParaRPr sz="1700"/>
          </a:p>
        </p:txBody>
      </p:sp>
      <p:sp>
        <p:nvSpPr>
          <p:cNvPr id="86" name="Google Shape;86;p17"/>
          <p:cNvSpPr/>
          <p:nvPr/>
        </p:nvSpPr>
        <p:spPr>
          <a:xfrm>
            <a:off x="4474225" y="2245875"/>
            <a:ext cx="3723900" cy="2711700"/>
          </a:xfrm>
          <a:prstGeom prst="round2DiagRect">
            <a:avLst>
              <a:gd fmla="val 16667" name="adj1"/>
              <a:gd fmla="val 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The files in each version are:</a:t>
            </a:r>
            <a:endParaRPr/>
          </a:p>
          <a:p>
            <a:pPr indent="-317500" lvl="0" marL="457200" rtl="0" algn="l">
              <a:spcBef>
                <a:spcPts val="0"/>
              </a:spcBef>
              <a:spcAft>
                <a:spcPts val="0"/>
              </a:spcAft>
              <a:buSzPts val="1400"/>
              <a:buChar char="●"/>
            </a:pPr>
            <a:r>
              <a:rPr lang="en-GB"/>
              <a:t>Change log</a:t>
            </a:r>
            <a:endParaRPr/>
          </a:p>
          <a:p>
            <a:pPr indent="-317500" lvl="0" marL="457200" rtl="0" algn="l">
              <a:spcBef>
                <a:spcPts val="0"/>
              </a:spcBef>
              <a:spcAft>
                <a:spcPts val="0"/>
              </a:spcAft>
              <a:buSzPts val="1400"/>
              <a:buChar char="●"/>
            </a:pPr>
            <a:r>
              <a:rPr lang="en-GB"/>
              <a:t>C</a:t>
            </a:r>
            <a:r>
              <a:rPr lang="en-GB"/>
              <a:t>ord_19_embeddings.tar.gz</a:t>
            </a:r>
            <a:endParaRPr/>
          </a:p>
          <a:p>
            <a:pPr indent="-317500" lvl="0" marL="457200" rtl="0" algn="l">
              <a:spcBef>
                <a:spcPts val="0"/>
              </a:spcBef>
              <a:spcAft>
                <a:spcPts val="0"/>
              </a:spcAft>
              <a:buSzPts val="1400"/>
              <a:buChar char="●"/>
            </a:pPr>
            <a:r>
              <a:rPr lang="en-GB"/>
              <a:t>Document_parses.tar.gz: </a:t>
            </a:r>
            <a:endParaRPr/>
          </a:p>
          <a:p>
            <a:pPr indent="-317500" lvl="0" marL="457200" rtl="0" algn="l">
              <a:spcBef>
                <a:spcPts val="0"/>
              </a:spcBef>
              <a:spcAft>
                <a:spcPts val="0"/>
              </a:spcAft>
              <a:buSzPts val="1400"/>
              <a:buChar char="●"/>
            </a:pPr>
            <a:r>
              <a:rPr lang="en-GB"/>
              <a:t>Metadata.csv</a:t>
            </a:r>
            <a:endParaRPr/>
          </a:p>
          <a:p>
            <a:pPr indent="0" lvl="0" marL="45720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FC5E8"/>
        </a:solidFill>
      </p:bgPr>
    </p:bg>
    <p:spTree>
      <p:nvGrpSpPr>
        <p:cNvPr id="90" name="Shape 90"/>
        <p:cNvGrpSpPr/>
        <p:nvPr/>
      </p:nvGrpSpPr>
      <p:grpSpPr>
        <a:xfrm>
          <a:off x="0" y="0"/>
          <a:ext cx="0" cy="0"/>
          <a:chOff x="0" y="0"/>
          <a:chExt cx="0" cy="0"/>
        </a:xfrm>
      </p:grpSpPr>
      <p:sp>
        <p:nvSpPr>
          <p:cNvPr id="91" name="Google Shape;91;p18"/>
          <p:cNvSpPr txBox="1"/>
          <p:nvPr>
            <p:ph type="title"/>
          </p:nvPr>
        </p:nvSpPr>
        <p:spPr>
          <a:xfrm>
            <a:off x="2902550" y="2204475"/>
            <a:ext cx="1668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GB" sz="1720"/>
              <a:t>Data Features</a:t>
            </a:r>
            <a:endParaRPr b="1" sz="1720"/>
          </a:p>
        </p:txBody>
      </p:sp>
      <p:pic>
        <p:nvPicPr>
          <p:cNvPr id="92" name="Google Shape;92;p18"/>
          <p:cNvPicPr preferRelativeResize="0"/>
          <p:nvPr/>
        </p:nvPicPr>
        <p:blipFill>
          <a:blip r:embed="rId3">
            <a:alphaModFix/>
          </a:blip>
          <a:stretch>
            <a:fillRect/>
          </a:stretch>
        </p:blipFill>
        <p:spPr>
          <a:xfrm>
            <a:off x="493525" y="2360424"/>
            <a:ext cx="1980431" cy="1640325"/>
          </a:xfrm>
          <a:prstGeom prst="rect">
            <a:avLst/>
          </a:prstGeom>
          <a:noFill/>
          <a:ln cap="flat" cmpd="sng" w="9525">
            <a:solidFill>
              <a:schemeClr val="dk2"/>
            </a:solidFill>
            <a:prstDash val="solid"/>
            <a:round/>
            <a:headEnd len="sm" w="sm" type="none"/>
            <a:tailEnd len="sm" w="sm" type="none"/>
          </a:ln>
        </p:spPr>
      </p:pic>
      <p:pic>
        <p:nvPicPr>
          <p:cNvPr id="93" name="Google Shape;93;p18"/>
          <p:cNvPicPr preferRelativeResize="0"/>
          <p:nvPr/>
        </p:nvPicPr>
        <p:blipFill>
          <a:blip r:embed="rId4">
            <a:alphaModFix/>
          </a:blip>
          <a:stretch>
            <a:fillRect/>
          </a:stretch>
        </p:blipFill>
        <p:spPr>
          <a:xfrm>
            <a:off x="5231268" y="2445525"/>
            <a:ext cx="1980431" cy="1499730"/>
          </a:xfrm>
          <a:prstGeom prst="rect">
            <a:avLst/>
          </a:prstGeom>
          <a:noFill/>
          <a:ln cap="flat" cmpd="sng" w="9525">
            <a:solidFill>
              <a:schemeClr val="dk2"/>
            </a:solidFill>
            <a:prstDash val="solid"/>
            <a:round/>
            <a:headEnd len="sm" w="sm" type="none"/>
            <a:tailEnd len="sm" w="sm" type="none"/>
          </a:ln>
        </p:spPr>
      </p:pic>
      <p:sp>
        <p:nvSpPr>
          <p:cNvPr id="94" name="Google Shape;94;p18"/>
          <p:cNvSpPr txBox="1"/>
          <p:nvPr/>
        </p:nvSpPr>
        <p:spPr>
          <a:xfrm>
            <a:off x="594900" y="3098500"/>
            <a:ext cx="360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95" name="Google Shape;95;p18"/>
          <p:cNvSpPr txBox="1"/>
          <p:nvPr/>
        </p:nvSpPr>
        <p:spPr>
          <a:xfrm>
            <a:off x="5465750" y="3036525"/>
            <a:ext cx="3222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96" name="Google Shape;96;p18"/>
          <p:cNvSpPr/>
          <p:nvPr/>
        </p:nvSpPr>
        <p:spPr>
          <a:xfrm>
            <a:off x="383825" y="4173875"/>
            <a:ext cx="3555300" cy="663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solidFill>
                  <a:schemeClr val="dk1"/>
                </a:solidFill>
              </a:rPr>
              <a:t>Original dataset consists of nearly 1,000,000 work articles and its size is 20 GB</a:t>
            </a:r>
            <a:endParaRPr>
              <a:solidFill>
                <a:schemeClr val="dk1"/>
              </a:solidFill>
            </a:endParaRPr>
          </a:p>
        </p:txBody>
      </p:sp>
      <p:sp>
        <p:nvSpPr>
          <p:cNvPr id="97" name="Google Shape;97;p18"/>
          <p:cNvSpPr/>
          <p:nvPr/>
        </p:nvSpPr>
        <p:spPr>
          <a:xfrm>
            <a:off x="4979875" y="4173875"/>
            <a:ext cx="3780300" cy="731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The subset dataset consists of 1000 articles and its size is around 30 MB</a:t>
            </a:r>
            <a:endParaRPr>
              <a:solidFill>
                <a:schemeClr val="dk1"/>
              </a:solidFill>
            </a:endParaRPr>
          </a:p>
        </p:txBody>
      </p:sp>
      <p:pic>
        <p:nvPicPr>
          <p:cNvPr id="98" name="Google Shape;98;p18"/>
          <p:cNvPicPr preferRelativeResize="0"/>
          <p:nvPr/>
        </p:nvPicPr>
        <p:blipFill>
          <a:blip r:embed="rId5">
            <a:alphaModFix/>
          </a:blip>
          <a:stretch>
            <a:fillRect/>
          </a:stretch>
        </p:blipFill>
        <p:spPr>
          <a:xfrm flipH="1">
            <a:off x="3567226" y="3155700"/>
            <a:ext cx="1634201" cy="572699"/>
          </a:xfrm>
          <a:prstGeom prst="rect">
            <a:avLst/>
          </a:prstGeom>
          <a:noFill/>
          <a:ln>
            <a:noFill/>
          </a:ln>
        </p:spPr>
      </p:pic>
      <p:sp>
        <p:nvSpPr>
          <p:cNvPr id="99" name="Google Shape;99;p18"/>
          <p:cNvSpPr txBox="1"/>
          <p:nvPr/>
        </p:nvSpPr>
        <p:spPr>
          <a:xfrm>
            <a:off x="123950" y="123950"/>
            <a:ext cx="72258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700"/>
              <a:t>Data Ingestion</a:t>
            </a:r>
            <a:endParaRPr b="1" sz="1700"/>
          </a:p>
        </p:txBody>
      </p:sp>
      <p:sp>
        <p:nvSpPr>
          <p:cNvPr id="100" name="Google Shape;100;p18"/>
          <p:cNvSpPr/>
          <p:nvPr/>
        </p:nvSpPr>
        <p:spPr>
          <a:xfrm>
            <a:off x="359425" y="553588"/>
            <a:ext cx="6593700" cy="359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17500" lvl="0" marL="457200" rtl="0" algn="l">
              <a:lnSpc>
                <a:spcPct val="115000"/>
              </a:lnSpc>
              <a:spcBef>
                <a:spcPts val="0"/>
              </a:spcBef>
              <a:spcAft>
                <a:spcPts val="0"/>
              </a:spcAft>
              <a:buSzPts val="1400"/>
              <a:buChar char="●"/>
            </a:pPr>
            <a:r>
              <a:rPr lang="en-GB"/>
              <a:t>Metadata.csv file contains values corresponding to full text JSON files</a:t>
            </a:r>
            <a:endParaRPr/>
          </a:p>
        </p:txBody>
      </p:sp>
      <p:sp>
        <p:nvSpPr>
          <p:cNvPr id="101" name="Google Shape;101;p18"/>
          <p:cNvSpPr/>
          <p:nvPr/>
        </p:nvSpPr>
        <p:spPr>
          <a:xfrm>
            <a:off x="359425" y="951877"/>
            <a:ext cx="6593700" cy="359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17500" lvl="0" marL="457200" rtl="0" algn="l">
              <a:lnSpc>
                <a:spcPct val="115000"/>
              </a:lnSpc>
              <a:spcBef>
                <a:spcPts val="0"/>
              </a:spcBef>
              <a:spcAft>
                <a:spcPts val="0"/>
              </a:spcAft>
              <a:buSzPts val="1400"/>
              <a:buChar char="●"/>
            </a:pPr>
            <a:r>
              <a:rPr lang="en-GB"/>
              <a:t>These JSON files contain full text of article, title, author, abstract, etc.</a:t>
            </a:r>
            <a:endParaRPr/>
          </a:p>
        </p:txBody>
      </p:sp>
      <p:sp>
        <p:nvSpPr>
          <p:cNvPr id="102" name="Google Shape;102;p18"/>
          <p:cNvSpPr/>
          <p:nvPr/>
        </p:nvSpPr>
        <p:spPr>
          <a:xfrm>
            <a:off x="359425" y="1761332"/>
            <a:ext cx="6630900" cy="359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17500" lvl="0" marL="457200" rtl="0" algn="l">
              <a:lnSpc>
                <a:spcPct val="115000"/>
              </a:lnSpc>
              <a:spcBef>
                <a:spcPts val="0"/>
              </a:spcBef>
              <a:spcAft>
                <a:spcPts val="0"/>
              </a:spcAft>
              <a:buSzPts val="1400"/>
              <a:buChar char="●"/>
            </a:pPr>
            <a:r>
              <a:rPr lang="en-GB"/>
              <a:t>Articles will be the unit of analysis here.</a:t>
            </a:r>
            <a:endParaRPr/>
          </a:p>
        </p:txBody>
      </p:sp>
      <p:sp>
        <p:nvSpPr>
          <p:cNvPr id="103" name="Google Shape;103;p18"/>
          <p:cNvSpPr/>
          <p:nvPr/>
        </p:nvSpPr>
        <p:spPr>
          <a:xfrm>
            <a:off x="359425" y="1356605"/>
            <a:ext cx="6593700" cy="359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17500" lvl="0" marL="457200" rtl="0" algn="l">
              <a:lnSpc>
                <a:spcPct val="115000"/>
              </a:lnSpc>
              <a:spcBef>
                <a:spcPts val="0"/>
              </a:spcBef>
              <a:spcAft>
                <a:spcPts val="0"/>
              </a:spcAft>
              <a:buSzPts val="1400"/>
              <a:buChar char="●"/>
            </a:pPr>
            <a:r>
              <a:rPr lang="en-GB"/>
              <a:t>I created a subset file with this articles in ArticlesText1000.csv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FC5E8"/>
        </a:solidFill>
      </p:bgPr>
    </p:bg>
    <p:spTree>
      <p:nvGrpSpPr>
        <p:cNvPr id="107" name="Shape 107"/>
        <p:cNvGrpSpPr/>
        <p:nvPr/>
      </p:nvGrpSpPr>
      <p:grpSpPr>
        <a:xfrm>
          <a:off x="0" y="0"/>
          <a:ext cx="0" cy="0"/>
          <a:chOff x="0" y="0"/>
          <a:chExt cx="0" cy="0"/>
        </a:xfrm>
      </p:grpSpPr>
      <p:sp>
        <p:nvSpPr>
          <p:cNvPr id="108" name="Google Shape;108;p19"/>
          <p:cNvSpPr txBox="1"/>
          <p:nvPr/>
        </p:nvSpPr>
        <p:spPr>
          <a:xfrm>
            <a:off x="123950" y="123950"/>
            <a:ext cx="72258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000"/>
              <a:t>Data Cleaning and Preprocessing</a:t>
            </a:r>
            <a:endParaRPr b="1" sz="2000"/>
          </a:p>
        </p:txBody>
      </p:sp>
      <p:sp>
        <p:nvSpPr>
          <p:cNvPr id="109" name="Google Shape;109;p19"/>
          <p:cNvSpPr/>
          <p:nvPr/>
        </p:nvSpPr>
        <p:spPr>
          <a:xfrm>
            <a:off x="440000" y="3609050"/>
            <a:ext cx="6593700" cy="536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17500" lvl="0" marL="457200" rtl="0" algn="l">
              <a:lnSpc>
                <a:spcPct val="115000"/>
              </a:lnSpc>
              <a:spcBef>
                <a:spcPts val="0"/>
              </a:spcBef>
              <a:spcAft>
                <a:spcPts val="0"/>
              </a:spcAft>
              <a:buSzPts val="1400"/>
              <a:buChar char="●"/>
            </a:pPr>
            <a:r>
              <a:rPr lang="en-GB"/>
              <a:t>Next step was to identify the number of words presented within each artcile.</a:t>
            </a:r>
            <a:endParaRPr/>
          </a:p>
        </p:txBody>
      </p:sp>
      <p:sp>
        <p:nvSpPr>
          <p:cNvPr id="110" name="Google Shape;110;p19"/>
          <p:cNvSpPr/>
          <p:nvPr/>
        </p:nvSpPr>
        <p:spPr>
          <a:xfrm>
            <a:off x="385100" y="775825"/>
            <a:ext cx="6703500" cy="492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17500" lvl="0" marL="457200" rtl="0" algn="l">
              <a:lnSpc>
                <a:spcPct val="115000"/>
              </a:lnSpc>
              <a:spcBef>
                <a:spcPts val="0"/>
              </a:spcBef>
              <a:spcAft>
                <a:spcPts val="0"/>
              </a:spcAft>
              <a:buSzPts val="1400"/>
              <a:buChar char="●"/>
            </a:pPr>
            <a:r>
              <a:rPr lang="en-GB"/>
              <a:t>Initiated the data </a:t>
            </a:r>
            <a:r>
              <a:rPr lang="en-GB"/>
              <a:t>cleaning</a:t>
            </a:r>
            <a:r>
              <a:rPr lang="en-GB"/>
              <a:t> process by removing stop words (“a, the, is, and are”), punctuation, and making the text lowercase.</a:t>
            </a:r>
            <a:endParaRPr/>
          </a:p>
        </p:txBody>
      </p:sp>
      <p:pic>
        <p:nvPicPr>
          <p:cNvPr id="111" name="Google Shape;111;p19"/>
          <p:cNvPicPr preferRelativeResize="0"/>
          <p:nvPr/>
        </p:nvPicPr>
        <p:blipFill>
          <a:blip r:embed="rId3">
            <a:alphaModFix/>
          </a:blip>
          <a:stretch>
            <a:fillRect/>
          </a:stretch>
        </p:blipFill>
        <p:spPr>
          <a:xfrm>
            <a:off x="1320187" y="1560363"/>
            <a:ext cx="1220825" cy="1756750"/>
          </a:xfrm>
          <a:prstGeom prst="rect">
            <a:avLst/>
          </a:prstGeom>
          <a:noFill/>
          <a:ln cap="flat" cmpd="sng" w="9525">
            <a:solidFill>
              <a:schemeClr val="dk2"/>
            </a:solidFill>
            <a:prstDash val="solid"/>
            <a:round/>
            <a:headEnd len="sm" w="sm" type="none"/>
            <a:tailEnd len="sm" w="sm" type="none"/>
          </a:ln>
        </p:spPr>
      </p:pic>
      <p:pic>
        <p:nvPicPr>
          <p:cNvPr id="112" name="Google Shape;112;p19"/>
          <p:cNvPicPr preferRelativeResize="0"/>
          <p:nvPr/>
        </p:nvPicPr>
        <p:blipFill>
          <a:blip r:embed="rId4">
            <a:alphaModFix/>
          </a:blip>
          <a:stretch>
            <a:fillRect/>
          </a:stretch>
        </p:blipFill>
        <p:spPr>
          <a:xfrm>
            <a:off x="3405063" y="1637725"/>
            <a:ext cx="3206675" cy="714375"/>
          </a:xfrm>
          <a:prstGeom prst="rect">
            <a:avLst/>
          </a:prstGeom>
          <a:noFill/>
          <a:ln cap="flat" cmpd="sng" w="9525">
            <a:solidFill>
              <a:schemeClr val="dk2"/>
            </a:solidFill>
            <a:prstDash val="solid"/>
            <a:round/>
            <a:headEnd len="sm" w="sm" type="none"/>
            <a:tailEnd len="sm" w="sm" type="none"/>
          </a:ln>
        </p:spPr>
      </p:pic>
      <p:sp>
        <p:nvSpPr>
          <p:cNvPr id="113" name="Google Shape;113;p19"/>
          <p:cNvSpPr txBox="1"/>
          <p:nvPr/>
        </p:nvSpPr>
        <p:spPr>
          <a:xfrm>
            <a:off x="1320163" y="1268413"/>
            <a:ext cx="11310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1200"/>
              <a:t>Before</a:t>
            </a:r>
            <a:endParaRPr b="1" sz="1200"/>
          </a:p>
        </p:txBody>
      </p:sp>
      <p:sp>
        <p:nvSpPr>
          <p:cNvPr id="114" name="Google Shape;114;p19"/>
          <p:cNvSpPr txBox="1"/>
          <p:nvPr/>
        </p:nvSpPr>
        <p:spPr>
          <a:xfrm>
            <a:off x="4652750" y="1268413"/>
            <a:ext cx="7113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1200"/>
              <a:t>After</a:t>
            </a:r>
            <a:endParaRPr b="1" sz="1200"/>
          </a:p>
        </p:txBody>
      </p:sp>
      <p:pic>
        <p:nvPicPr>
          <p:cNvPr id="115" name="Google Shape;115;p19"/>
          <p:cNvPicPr preferRelativeResize="0"/>
          <p:nvPr/>
        </p:nvPicPr>
        <p:blipFill>
          <a:blip r:embed="rId5">
            <a:alphaModFix/>
          </a:blip>
          <a:stretch>
            <a:fillRect/>
          </a:stretch>
        </p:blipFill>
        <p:spPr>
          <a:xfrm>
            <a:off x="7162450" y="3102825"/>
            <a:ext cx="1805500" cy="1819496"/>
          </a:xfrm>
          <a:prstGeom prst="rect">
            <a:avLst/>
          </a:prstGeom>
          <a:noFill/>
          <a:ln cap="flat" cmpd="sng" w="9525">
            <a:solidFill>
              <a:schemeClr val="dk2"/>
            </a:solidFill>
            <a:prstDash val="solid"/>
            <a:round/>
            <a:headEnd len="sm" w="sm" type="none"/>
            <a:tailEnd len="sm" w="sm" type="none"/>
          </a:ln>
        </p:spPr>
      </p:pic>
      <p:sp>
        <p:nvSpPr>
          <p:cNvPr id="116" name="Google Shape;116;p19"/>
          <p:cNvSpPr txBox="1"/>
          <p:nvPr/>
        </p:nvSpPr>
        <p:spPr>
          <a:xfrm>
            <a:off x="7499688" y="2679688"/>
            <a:ext cx="11310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1200"/>
              <a:t>Results</a:t>
            </a:r>
            <a:endParaRPr b="1" sz="12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FC5E8"/>
        </a:solidFill>
      </p:bgPr>
    </p:bg>
    <p:spTree>
      <p:nvGrpSpPr>
        <p:cNvPr id="120" name="Shape 120"/>
        <p:cNvGrpSpPr/>
        <p:nvPr/>
      </p:nvGrpSpPr>
      <p:grpSpPr>
        <a:xfrm>
          <a:off x="0" y="0"/>
          <a:ext cx="0" cy="0"/>
          <a:chOff x="0" y="0"/>
          <a:chExt cx="0" cy="0"/>
        </a:xfrm>
      </p:grpSpPr>
      <p:sp>
        <p:nvSpPr>
          <p:cNvPr id="121" name="Google Shape;121;p20"/>
          <p:cNvSpPr txBox="1"/>
          <p:nvPr/>
        </p:nvSpPr>
        <p:spPr>
          <a:xfrm>
            <a:off x="123950" y="123950"/>
            <a:ext cx="72258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000"/>
              <a:t>Data Cleaning and Preprocessing cont.</a:t>
            </a:r>
            <a:endParaRPr b="1" sz="2000"/>
          </a:p>
        </p:txBody>
      </p:sp>
      <p:sp>
        <p:nvSpPr>
          <p:cNvPr id="122" name="Google Shape;122;p20"/>
          <p:cNvSpPr/>
          <p:nvPr/>
        </p:nvSpPr>
        <p:spPr>
          <a:xfrm>
            <a:off x="440000" y="662450"/>
            <a:ext cx="6681300" cy="969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11150" lvl="0" marL="457200" rtl="0" algn="l">
              <a:lnSpc>
                <a:spcPct val="115000"/>
              </a:lnSpc>
              <a:spcBef>
                <a:spcPts val="0"/>
              </a:spcBef>
              <a:spcAft>
                <a:spcPts val="0"/>
              </a:spcAft>
              <a:buSzPts val="1300"/>
              <a:buChar char="●"/>
            </a:pPr>
            <a:r>
              <a:rPr lang="en-GB" sz="1300"/>
              <a:t>Onto the Data Preprocessing step, we’ve implemented the technique Sentiment Analysis. This technique is used in two different ways, to determine whether the data is </a:t>
            </a:r>
            <a:r>
              <a:rPr lang="en-GB" sz="1300"/>
              <a:t>positive</a:t>
            </a:r>
            <a:r>
              <a:rPr lang="en-GB" sz="1300"/>
              <a:t>, negative, or neutral (Polarity), and determine whether a sentence expresses an opinion or not (Subjectivity).</a:t>
            </a:r>
            <a:endParaRPr sz="1300"/>
          </a:p>
        </p:txBody>
      </p:sp>
      <p:pic>
        <p:nvPicPr>
          <p:cNvPr id="123" name="Google Shape;123;p20"/>
          <p:cNvPicPr preferRelativeResize="0"/>
          <p:nvPr/>
        </p:nvPicPr>
        <p:blipFill>
          <a:blip r:embed="rId3">
            <a:alphaModFix/>
          </a:blip>
          <a:stretch>
            <a:fillRect/>
          </a:stretch>
        </p:blipFill>
        <p:spPr>
          <a:xfrm>
            <a:off x="1194175" y="2274675"/>
            <a:ext cx="1088338" cy="2162450"/>
          </a:xfrm>
          <a:prstGeom prst="rect">
            <a:avLst/>
          </a:prstGeom>
          <a:noFill/>
          <a:ln cap="flat" cmpd="sng" w="9525">
            <a:solidFill>
              <a:schemeClr val="dk2"/>
            </a:solidFill>
            <a:prstDash val="solid"/>
            <a:round/>
            <a:headEnd len="sm" w="sm" type="none"/>
            <a:tailEnd len="sm" w="sm" type="none"/>
          </a:ln>
        </p:spPr>
      </p:pic>
      <p:pic>
        <p:nvPicPr>
          <p:cNvPr id="124" name="Google Shape;124;p20"/>
          <p:cNvPicPr preferRelativeResize="0"/>
          <p:nvPr/>
        </p:nvPicPr>
        <p:blipFill>
          <a:blip r:embed="rId4">
            <a:alphaModFix/>
          </a:blip>
          <a:stretch>
            <a:fillRect/>
          </a:stretch>
        </p:blipFill>
        <p:spPr>
          <a:xfrm>
            <a:off x="2948499" y="2274675"/>
            <a:ext cx="746200" cy="2162449"/>
          </a:xfrm>
          <a:prstGeom prst="rect">
            <a:avLst/>
          </a:prstGeom>
          <a:noFill/>
          <a:ln cap="flat" cmpd="sng" w="9525">
            <a:solidFill>
              <a:schemeClr val="dk2"/>
            </a:solidFill>
            <a:prstDash val="solid"/>
            <a:round/>
            <a:headEnd len="sm" w="sm" type="none"/>
            <a:tailEnd len="sm" w="sm" type="none"/>
          </a:ln>
        </p:spPr>
      </p:pic>
      <p:sp>
        <p:nvSpPr>
          <p:cNvPr id="125" name="Google Shape;125;p20"/>
          <p:cNvSpPr txBox="1"/>
          <p:nvPr/>
        </p:nvSpPr>
        <p:spPr>
          <a:xfrm>
            <a:off x="1067100" y="1796788"/>
            <a:ext cx="11310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1200"/>
              <a:t>Before</a:t>
            </a:r>
            <a:endParaRPr b="1" sz="1200"/>
          </a:p>
        </p:txBody>
      </p:sp>
      <p:sp>
        <p:nvSpPr>
          <p:cNvPr id="126" name="Google Shape;126;p20"/>
          <p:cNvSpPr txBox="1"/>
          <p:nvPr/>
        </p:nvSpPr>
        <p:spPr>
          <a:xfrm>
            <a:off x="2965938" y="1796788"/>
            <a:ext cx="7113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1200"/>
              <a:t>After</a:t>
            </a:r>
            <a:endParaRPr b="1" sz="1200"/>
          </a:p>
        </p:txBody>
      </p:sp>
      <p:pic>
        <p:nvPicPr>
          <p:cNvPr id="127" name="Google Shape;127;p20"/>
          <p:cNvPicPr preferRelativeResize="0"/>
          <p:nvPr/>
        </p:nvPicPr>
        <p:blipFill rotWithShape="1">
          <a:blip r:embed="rId5">
            <a:alphaModFix/>
          </a:blip>
          <a:srcRect b="0" l="0" r="0" t="0"/>
          <a:stretch/>
        </p:blipFill>
        <p:spPr>
          <a:xfrm>
            <a:off x="4445100" y="2070787"/>
            <a:ext cx="3007400" cy="2191625"/>
          </a:xfrm>
          <a:prstGeom prst="rect">
            <a:avLst/>
          </a:prstGeom>
          <a:noFill/>
          <a:ln cap="flat" cmpd="sng" w="9525">
            <a:solidFill>
              <a:srgbClr val="212121"/>
            </a:solidFill>
            <a:prstDash val="solid"/>
            <a:round/>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FC5E8"/>
        </a:solidFill>
      </p:bgPr>
    </p:bg>
    <p:spTree>
      <p:nvGrpSpPr>
        <p:cNvPr id="131" name="Shape 131"/>
        <p:cNvGrpSpPr/>
        <p:nvPr/>
      </p:nvGrpSpPr>
      <p:grpSpPr>
        <a:xfrm>
          <a:off x="0" y="0"/>
          <a:ext cx="0" cy="0"/>
          <a:chOff x="0" y="0"/>
          <a:chExt cx="0" cy="0"/>
        </a:xfrm>
      </p:grpSpPr>
      <p:sp>
        <p:nvSpPr>
          <p:cNvPr id="132" name="Google Shape;132;p21"/>
          <p:cNvSpPr/>
          <p:nvPr/>
        </p:nvSpPr>
        <p:spPr>
          <a:xfrm>
            <a:off x="440000" y="616550"/>
            <a:ext cx="6593700" cy="989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17500" lvl="0" marL="457200" rtl="0" algn="l">
              <a:lnSpc>
                <a:spcPct val="115000"/>
              </a:lnSpc>
              <a:spcBef>
                <a:spcPts val="0"/>
              </a:spcBef>
              <a:spcAft>
                <a:spcPts val="0"/>
              </a:spcAft>
              <a:buSzPts val="1400"/>
              <a:buChar char="●"/>
            </a:pPr>
            <a:r>
              <a:rPr lang="en-GB"/>
              <a:t>Polarity is used to determine if the text expresses a positive, negative, or neutral sentiment.</a:t>
            </a:r>
            <a:endParaRPr/>
          </a:p>
          <a:p>
            <a:pPr indent="-317500" lvl="0" marL="457200" rtl="0" algn="l">
              <a:lnSpc>
                <a:spcPct val="115000"/>
              </a:lnSpc>
              <a:spcBef>
                <a:spcPts val="0"/>
              </a:spcBef>
              <a:spcAft>
                <a:spcPts val="0"/>
              </a:spcAft>
              <a:buSzPts val="1400"/>
              <a:buChar char="●"/>
            </a:pPr>
            <a:r>
              <a:rPr lang="en-GB"/>
              <a:t>Polarity lies in the range of [-1,1] where 1 means a positive statement and -1 means a negative statement.</a:t>
            </a:r>
            <a:endParaRPr/>
          </a:p>
        </p:txBody>
      </p:sp>
      <p:sp>
        <p:nvSpPr>
          <p:cNvPr id="133" name="Google Shape;133;p21"/>
          <p:cNvSpPr txBox="1"/>
          <p:nvPr/>
        </p:nvSpPr>
        <p:spPr>
          <a:xfrm>
            <a:off x="123950" y="123950"/>
            <a:ext cx="72258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000"/>
              <a:t>Sentiment Analysis</a:t>
            </a:r>
            <a:endParaRPr b="1" sz="2000"/>
          </a:p>
        </p:txBody>
      </p:sp>
      <p:sp>
        <p:nvSpPr>
          <p:cNvPr id="134" name="Google Shape;134;p21"/>
          <p:cNvSpPr/>
          <p:nvPr/>
        </p:nvSpPr>
        <p:spPr>
          <a:xfrm>
            <a:off x="440000" y="4263125"/>
            <a:ext cx="7279800" cy="762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17500" lvl="0" marL="457200" rtl="0" algn="l">
              <a:lnSpc>
                <a:spcPct val="115000"/>
              </a:lnSpc>
              <a:spcBef>
                <a:spcPts val="0"/>
              </a:spcBef>
              <a:spcAft>
                <a:spcPts val="0"/>
              </a:spcAft>
              <a:buSzPts val="1400"/>
              <a:buChar char="●"/>
            </a:pPr>
            <a:r>
              <a:rPr lang="en-GB"/>
              <a:t>According to these graphs, the polarity from the articles states the following: 951 </a:t>
            </a:r>
            <a:r>
              <a:rPr lang="en-GB"/>
              <a:t>entries</a:t>
            </a:r>
            <a:r>
              <a:rPr lang="en-GB"/>
              <a:t> are greater than zero, 25 entries are less than zero, and only 24 entries are equal to zero.</a:t>
            </a:r>
            <a:endParaRPr/>
          </a:p>
        </p:txBody>
      </p:sp>
      <p:pic>
        <p:nvPicPr>
          <p:cNvPr id="135" name="Google Shape;135;p21"/>
          <p:cNvPicPr preferRelativeResize="0"/>
          <p:nvPr/>
        </p:nvPicPr>
        <p:blipFill>
          <a:blip r:embed="rId3">
            <a:alphaModFix/>
          </a:blip>
          <a:stretch>
            <a:fillRect/>
          </a:stretch>
        </p:blipFill>
        <p:spPr>
          <a:xfrm>
            <a:off x="367563" y="1753288"/>
            <a:ext cx="3619500" cy="2362200"/>
          </a:xfrm>
          <a:prstGeom prst="rect">
            <a:avLst/>
          </a:prstGeom>
          <a:noFill/>
          <a:ln cap="flat" cmpd="sng" w="9525">
            <a:solidFill>
              <a:schemeClr val="dk1"/>
            </a:solidFill>
            <a:prstDash val="solid"/>
            <a:round/>
            <a:headEnd len="sm" w="sm" type="none"/>
            <a:tailEnd len="sm" w="sm" type="none"/>
          </a:ln>
        </p:spPr>
      </p:pic>
      <p:pic>
        <p:nvPicPr>
          <p:cNvPr id="136" name="Google Shape;136;p21"/>
          <p:cNvPicPr preferRelativeResize="0"/>
          <p:nvPr/>
        </p:nvPicPr>
        <p:blipFill>
          <a:blip r:embed="rId4">
            <a:alphaModFix/>
          </a:blip>
          <a:stretch>
            <a:fillRect/>
          </a:stretch>
        </p:blipFill>
        <p:spPr>
          <a:xfrm>
            <a:off x="4113826" y="1753275"/>
            <a:ext cx="4808275" cy="2505075"/>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