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8.png" ContentType="image/png"/>
  <Override PartName="/ppt/media/image16.png" ContentType="image/png"/>
  <Override PartName="/ppt/media/media15.mp4" ContentType="video/mp4"/>
  <Override PartName="/ppt/media/image5.png" ContentType="image/png"/>
  <Override PartName="/ppt/media/image10.png" ContentType="image/png"/>
  <Override PartName="/ppt/media/image1.png" ContentType="image/png"/>
  <Override PartName="/ppt/media/image12.png" ContentType="image/png"/>
  <Override PartName="/ppt/media/media11.mp4" ContentType="video/mp4"/>
  <Override PartName="/ppt/media/image2.png" ContentType="image/png"/>
  <Override PartName="/ppt/media/image3.png" ContentType="image/png"/>
  <Override PartName="/ppt/media/media13.mp4" ContentType="video/mp4"/>
  <Override PartName="/ppt/media/image14.png" ContentType="image/png"/>
  <Override PartName="/ppt/media/image4.png" ContentType="image/png"/>
  <Override PartName="/ppt/media/image6.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FECB76F-9C1F-4A24-A450-E4A3683D8DA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866B0A6-17BC-4855-85EF-77EA1F8516F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E117EB4-6751-4DEF-B3F2-54B3874D21FD}"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F380B56-F159-4D90-A30E-58224A6C3CB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6692562-8780-40AC-8167-53451B0144AF}"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3A7268C-6ED1-4C11-8CF8-5D06F4C98337}"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DAE7DBD-9B1C-4824-9EBB-59B5A5FB8E7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D010A85-6C08-4A22-9D60-AAF734A21F8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DD1C8D1-62FF-4526-A551-8E7479738E2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5131ABD-18D5-4B6E-9C0A-2C98B88EBA1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B899DFE-2856-4AA6-8891-DDD5811FB3B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631DA60-3979-4DB3-B9AA-51BDCB2D064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B106A68-CC05-4E33-96D5-28EAA3FB2B1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82535F-FF14-4559-83AB-7796AA8E615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3D23D7B-0340-4879-966E-152E945BF3A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22E4448-49BF-40E1-B3D9-EA74E98330F0}"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513639A-3DA9-406D-8454-DFA2101C28B6}"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8BA309-AB86-48EF-989A-39F0515E900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55B7E54-AEF9-4B8B-8458-C66D34E3D9D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F273C7B-FE90-49E1-BDD2-0241113D53F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E786BC4-F56E-4578-A28F-C895EEAE480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08EC5B-2E4F-4FEC-AD4E-7B0A4C9AE15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285F0B-1EDE-43E6-9911-E142B58825A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0FD1235-0AB2-4B0B-9A53-45421DF7E548}"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51;p13" hidden="1"/>
          <p:cNvSpPr/>
          <p:nvPr/>
        </p:nvSpPr>
        <p:spPr>
          <a:xfrm>
            <a:off x="0" y="4800600"/>
            <a:ext cx="9141480" cy="340560"/>
          </a:xfrm>
          <a:prstGeom prst="rect">
            <a:avLst/>
          </a:prstGeom>
          <a:solidFill>
            <a:schemeClr val="accent2"/>
          </a:solidFill>
          <a:ln w="0">
            <a:noFill/>
          </a:ln>
        </p:spPr>
        <p:style>
          <a:lnRef idx="0"/>
          <a:fillRef idx="0"/>
          <a:effectRef idx="0"/>
          <a:fontRef idx="minor"/>
        </p:style>
      </p:sp>
      <p:sp>
        <p:nvSpPr>
          <p:cNvPr id="1" name="Google Shape;52;p13" hidden="1"/>
          <p:cNvSpPr/>
          <p:nvPr/>
        </p:nvSpPr>
        <p:spPr>
          <a:xfrm>
            <a:off x="0" y="4750560"/>
            <a:ext cx="9141480" cy="46800"/>
          </a:xfrm>
          <a:prstGeom prst="rect">
            <a:avLst/>
          </a:prstGeom>
          <a:solidFill>
            <a:schemeClr val="accent1"/>
          </a:solidFill>
          <a:ln w="0">
            <a:noFill/>
          </a:ln>
        </p:spPr>
        <p:style>
          <a:lnRef idx="0"/>
          <a:fillRef idx="0"/>
          <a:effectRef idx="0"/>
          <a:fontRef idx="minor"/>
        </p:style>
      </p:sp>
      <p:sp>
        <p:nvSpPr>
          <p:cNvPr id="2" name="Google Shape;58;p13" hidden="1"/>
          <p:cNvSpPr/>
          <p:nvPr/>
        </p:nvSpPr>
        <p:spPr>
          <a:xfrm>
            <a:off x="895320" y="1303560"/>
            <a:ext cx="7472880" cy="360"/>
          </a:xfrm>
          <a:custGeom>
            <a:avLst/>
            <a:gdLst/>
            <a:ahLst/>
            <a:rect l="l" t="t" r="r" b="b"/>
            <a:pathLst>
              <a:path w="21600" h="21600">
                <a:moveTo>
                  <a:pt x="0" y="0"/>
                </a:moveTo>
                <a:lnTo>
                  <a:pt x="21600" y="21600"/>
                </a:lnTo>
              </a:path>
            </a:pathLst>
          </a:custGeom>
          <a:noFill/>
          <a:ln w="9525">
            <a:solidFill>
              <a:srgbClr val="7f7f7f"/>
            </a:solidFill>
            <a:round/>
          </a:ln>
        </p:spPr>
        <p:style>
          <a:lnRef idx="0"/>
          <a:fillRef idx="0"/>
          <a:effectRef idx="0"/>
          <a:fontRef idx="minor"/>
        </p:style>
      </p:sp>
      <p:sp>
        <p:nvSpPr>
          <p:cNvPr id="3" name="Google Shape;60;p14"/>
          <p:cNvSpPr/>
          <p:nvPr/>
        </p:nvSpPr>
        <p:spPr>
          <a:xfrm>
            <a:off x="2520" y="4800600"/>
            <a:ext cx="9138960" cy="340560"/>
          </a:xfrm>
          <a:prstGeom prst="rect">
            <a:avLst/>
          </a:prstGeom>
          <a:solidFill>
            <a:schemeClr val="accent2"/>
          </a:solidFill>
          <a:ln w="0">
            <a:noFill/>
          </a:ln>
        </p:spPr>
        <p:style>
          <a:lnRef idx="0"/>
          <a:fillRef idx="0"/>
          <a:effectRef idx="0"/>
          <a:fontRef idx="minor"/>
        </p:style>
      </p:sp>
      <p:sp>
        <p:nvSpPr>
          <p:cNvPr id="4" name="Google Shape;61;p14"/>
          <p:cNvSpPr/>
          <p:nvPr/>
        </p:nvSpPr>
        <p:spPr>
          <a:xfrm>
            <a:off x="0" y="4750560"/>
            <a:ext cx="9138960" cy="45360"/>
          </a:xfrm>
          <a:prstGeom prst="rect">
            <a:avLst/>
          </a:prstGeom>
          <a:solidFill>
            <a:schemeClr val="accent1"/>
          </a:solidFill>
          <a:ln w="0">
            <a:noFill/>
          </a:ln>
        </p:spPr>
        <p:style>
          <a:lnRef idx="0"/>
          <a:fillRef idx="0"/>
          <a:effectRef idx="0"/>
          <a:fontRef idx="minor"/>
        </p:style>
      </p:sp>
      <p:sp>
        <p:nvSpPr>
          <p:cNvPr id="5" name="Google Shape;67;p14"/>
          <p:cNvSpPr/>
          <p:nvPr/>
        </p:nvSpPr>
        <p:spPr>
          <a:xfrm>
            <a:off x="905760" y="3257640"/>
            <a:ext cx="7404120" cy="360"/>
          </a:xfrm>
          <a:custGeom>
            <a:avLst/>
            <a:gdLst/>
            <a:ahLst/>
            <a:rect l="l" t="t" r="r" b="b"/>
            <a:pathLst>
              <a:path w="21600" h="21600">
                <a:moveTo>
                  <a:pt x="0" y="0"/>
                </a:moveTo>
                <a:lnTo>
                  <a:pt x="21600" y="21600"/>
                </a:lnTo>
              </a:path>
            </a:pathLst>
          </a:custGeom>
          <a:noFill/>
          <a:ln w="9525">
            <a:solidFill>
              <a:srgbClr val="7f7f7f"/>
            </a:solidFill>
            <a:round/>
          </a:ln>
        </p:spPr>
        <p:style>
          <a:lnRef idx="0"/>
          <a:fillRef idx="0"/>
          <a:effectRef idx="0"/>
          <a:fontRef idx="minor"/>
        </p:style>
      </p:sp>
      <p:sp>
        <p:nvSpPr>
          <p:cNvPr id="6" name="PlaceHolder 1"/>
          <p:cNvSpPr>
            <a:spLocks noGrp="1"/>
          </p:cNvSpPr>
          <p:nvPr>
            <p:ph type="ftr" idx="1"/>
          </p:nvPr>
        </p:nvSpPr>
        <p:spPr>
          <a:xfrm>
            <a:off x="2764800" y="4844880"/>
            <a:ext cx="3614760" cy="271440"/>
          </a:xfrm>
          <a:prstGeom prst="rect">
            <a:avLst/>
          </a:prstGeom>
          <a:noFill/>
          <a:ln w="0">
            <a:noFill/>
          </a:ln>
        </p:spPr>
        <p:txBody>
          <a:bodyPr lIns="68400" rIns="68400" tIns="34200" bIns="342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7" name="PlaceHolder 2"/>
          <p:cNvSpPr>
            <a:spLocks noGrp="1"/>
          </p:cNvSpPr>
          <p:nvPr>
            <p:ph type="sldNum" idx="2"/>
          </p:nvPr>
        </p:nvSpPr>
        <p:spPr>
          <a:xfrm>
            <a:off x="7425360" y="4844880"/>
            <a:ext cx="981360" cy="271440"/>
          </a:xfrm>
          <a:prstGeom prst="rect">
            <a:avLst/>
          </a:prstGeom>
          <a:noFill/>
          <a:ln w="0">
            <a:noFill/>
          </a:ln>
        </p:spPr>
        <p:txBody>
          <a:bodyPr lIns="68400" rIns="68400" tIns="34200" bIns="34200" anchor="ctr">
            <a:noAutofit/>
          </a:bodyPr>
          <a:lstStyle>
            <a:lvl1pPr algn="r">
              <a:lnSpc>
                <a:spcPct val="100000"/>
              </a:lnSpc>
              <a:buNone/>
              <a:tabLst>
                <a:tab algn="l" pos="0"/>
              </a:tabLst>
              <a:defRPr b="0" lang="en-GB" sz="800" spc="-1" strike="noStrike">
                <a:solidFill>
                  <a:srgbClr val="ffffff"/>
                </a:solidFill>
                <a:latin typeface="Calibri"/>
                <a:ea typeface="Calibri"/>
              </a:defRPr>
            </a:lvl1pPr>
          </a:lstStyle>
          <a:p>
            <a:pPr algn="r">
              <a:lnSpc>
                <a:spcPct val="100000"/>
              </a:lnSpc>
              <a:buNone/>
              <a:tabLst>
                <a:tab algn="l" pos="0"/>
              </a:tabLst>
            </a:pPr>
            <a:fld id="{2618C29A-42C0-4B8A-BEDA-2137A85F3AFD}" type="slidenum">
              <a:rPr b="0" lang="en-GB" sz="800" spc="-1" strike="noStrike">
                <a:solidFill>
                  <a:srgbClr val="ffffff"/>
                </a:solidFill>
                <a:latin typeface="Calibri"/>
                <a:ea typeface="Calibri"/>
              </a:rPr>
              <a:t>&lt;number&gt;</a:t>
            </a:fld>
            <a:endParaRPr b="0" lang="en-IN" sz="800" spc="-1" strike="noStrike">
              <a:latin typeface="Times New Roman"/>
            </a:endParaRPr>
          </a:p>
        </p:txBody>
      </p:sp>
      <p:sp>
        <p:nvSpPr>
          <p:cNvPr id="8" name="PlaceHolder 3"/>
          <p:cNvSpPr>
            <a:spLocks noGrp="1"/>
          </p:cNvSpPr>
          <p:nvPr>
            <p:ph type="dt" idx="3"/>
          </p:nvPr>
        </p:nvSpPr>
        <p:spPr>
          <a:xfrm>
            <a:off x="822960" y="4844880"/>
            <a:ext cx="1851840" cy="271440"/>
          </a:xfrm>
          <a:prstGeom prst="rect">
            <a:avLst/>
          </a:prstGeom>
          <a:noFill/>
          <a:ln w="0">
            <a:noFill/>
          </a:ln>
        </p:spPr>
        <p:txBody>
          <a:bodyPr lIns="68400" rIns="68400" tIns="34200" bIns="342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0"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51;p13" hidden="1"/>
          <p:cNvSpPr/>
          <p:nvPr/>
        </p:nvSpPr>
        <p:spPr>
          <a:xfrm>
            <a:off x="0" y="4800600"/>
            <a:ext cx="9141480" cy="340560"/>
          </a:xfrm>
          <a:prstGeom prst="rect">
            <a:avLst/>
          </a:prstGeom>
          <a:solidFill>
            <a:schemeClr val="accent2"/>
          </a:solidFill>
          <a:ln w="0">
            <a:noFill/>
          </a:ln>
        </p:spPr>
        <p:style>
          <a:lnRef idx="0"/>
          <a:fillRef idx="0"/>
          <a:effectRef idx="0"/>
          <a:fontRef idx="minor"/>
        </p:style>
      </p:sp>
      <p:sp>
        <p:nvSpPr>
          <p:cNvPr id="48" name="Google Shape;52;p13" hidden="1"/>
          <p:cNvSpPr/>
          <p:nvPr/>
        </p:nvSpPr>
        <p:spPr>
          <a:xfrm>
            <a:off x="0" y="4750560"/>
            <a:ext cx="9141480" cy="46800"/>
          </a:xfrm>
          <a:prstGeom prst="rect">
            <a:avLst/>
          </a:prstGeom>
          <a:solidFill>
            <a:schemeClr val="accent1"/>
          </a:solidFill>
          <a:ln w="0">
            <a:noFill/>
          </a:ln>
        </p:spPr>
        <p:style>
          <a:lnRef idx="0"/>
          <a:fillRef idx="0"/>
          <a:effectRef idx="0"/>
          <a:fontRef idx="minor"/>
        </p:style>
      </p:sp>
      <p:sp>
        <p:nvSpPr>
          <p:cNvPr id="49" name="Google Shape;58;p13" hidden="1"/>
          <p:cNvSpPr/>
          <p:nvPr/>
        </p:nvSpPr>
        <p:spPr>
          <a:xfrm>
            <a:off x="895320" y="1303560"/>
            <a:ext cx="7472880" cy="360"/>
          </a:xfrm>
          <a:custGeom>
            <a:avLst/>
            <a:gdLst/>
            <a:ahLst/>
            <a:rect l="l" t="t" r="r" b="b"/>
            <a:pathLst>
              <a:path w="21600" h="21600">
                <a:moveTo>
                  <a:pt x="0" y="0"/>
                </a:moveTo>
                <a:lnTo>
                  <a:pt x="21600" y="21600"/>
                </a:lnTo>
              </a:path>
            </a:pathLst>
          </a:custGeom>
          <a:noFill/>
          <a:ln w="9525">
            <a:solidFill>
              <a:srgbClr val="7f7f7f"/>
            </a:solidFill>
            <a:round/>
          </a:ln>
        </p:spPr>
        <p:style>
          <a:lnRef idx="0"/>
          <a:fillRef idx="0"/>
          <a:effectRef idx="0"/>
          <a:fontRef idx="minor"/>
        </p:style>
      </p:sp>
      <p:sp>
        <p:nvSpPr>
          <p:cNvPr id="50" name="Google Shape;75;p16"/>
          <p:cNvSpPr/>
          <p:nvPr/>
        </p:nvSpPr>
        <p:spPr>
          <a:xfrm>
            <a:off x="2520" y="4800600"/>
            <a:ext cx="9138960" cy="340560"/>
          </a:xfrm>
          <a:prstGeom prst="rect">
            <a:avLst/>
          </a:prstGeom>
          <a:solidFill>
            <a:schemeClr val="accent2"/>
          </a:solidFill>
          <a:ln w="0">
            <a:noFill/>
          </a:ln>
        </p:spPr>
        <p:style>
          <a:lnRef idx="0"/>
          <a:fillRef idx="0"/>
          <a:effectRef idx="0"/>
          <a:fontRef idx="minor"/>
        </p:style>
      </p:sp>
      <p:sp>
        <p:nvSpPr>
          <p:cNvPr id="51" name="Google Shape;76;p16"/>
          <p:cNvSpPr/>
          <p:nvPr/>
        </p:nvSpPr>
        <p:spPr>
          <a:xfrm>
            <a:off x="0" y="4750560"/>
            <a:ext cx="9138960" cy="45360"/>
          </a:xfrm>
          <a:prstGeom prst="rect">
            <a:avLst/>
          </a:prstGeom>
          <a:solidFill>
            <a:schemeClr val="accent1"/>
          </a:solidFill>
          <a:ln w="0">
            <a:noFill/>
          </a:ln>
        </p:spPr>
        <p:style>
          <a:lnRef idx="0"/>
          <a:fillRef idx="0"/>
          <a:effectRef idx="0"/>
          <a:fontRef idx="minor"/>
        </p:style>
      </p:sp>
      <p:sp>
        <p:nvSpPr>
          <p:cNvPr id="52" name="PlaceHolder 1"/>
          <p:cNvSpPr>
            <a:spLocks noGrp="1"/>
          </p:cNvSpPr>
          <p:nvPr>
            <p:ph type="ftr" idx="4"/>
          </p:nvPr>
        </p:nvSpPr>
        <p:spPr>
          <a:xfrm>
            <a:off x="2764800" y="4844880"/>
            <a:ext cx="3614760" cy="271440"/>
          </a:xfrm>
          <a:prstGeom prst="rect">
            <a:avLst/>
          </a:prstGeom>
          <a:noFill/>
          <a:ln w="0">
            <a:noFill/>
          </a:ln>
        </p:spPr>
        <p:txBody>
          <a:bodyPr lIns="68400" rIns="68400" tIns="34200" bIns="342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53" name="PlaceHolder 2"/>
          <p:cNvSpPr>
            <a:spLocks noGrp="1"/>
          </p:cNvSpPr>
          <p:nvPr>
            <p:ph type="sldNum" idx="5"/>
          </p:nvPr>
        </p:nvSpPr>
        <p:spPr>
          <a:xfrm>
            <a:off x="7425360" y="4844880"/>
            <a:ext cx="981360" cy="271440"/>
          </a:xfrm>
          <a:prstGeom prst="rect">
            <a:avLst/>
          </a:prstGeom>
          <a:noFill/>
          <a:ln w="0">
            <a:noFill/>
          </a:ln>
        </p:spPr>
        <p:txBody>
          <a:bodyPr lIns="68400" rIns="68400" tIns="34200" bIns="34200" anchor="ctr">
            <a:noAutofit/>
          </a:bodyPr>
          <a:lstStyle>
            <a:lvl1pPr algn="r">
              <a:lnSpc>
                <a:spcPct val="100000"/>
              </a:lnSpc>
              <a:buNone/>
              <a:tabLst>
                <a:tab algn="l" pos="0"/>
              </a:tabLst>
              <a:defRPr b="0" lang="en-GB" sz="800" spc="-1" strike="noStrike">
                <a:solidFill>
                  <a:srgbClr val="ffffff"/>
                </a:solidFill>
                <a:latin typeface="Calibri"/>
                <a:ea typeface="Calibri"/>
              </a:defRPr>
            </a:lvl1pPr>
          </a:lstStyle>
          <a:p>
            <a:pPr algn="r">
              <a:lnSpc>
                <a:spcPct val="100000"/>
              </a:lnSpc>
              <a:buNone/>
              <a:tabLst>
                <a:tab algn="l" pos="0"/>
              </a:tabLst>
            </a:pPr>
            <a:fld id="{12370B5A-7269-4EF2-A16E-BA5FF3562F3E}" type="slidenum">
              <a:rPr b="0" lang="en-GB" sz="800" spc="-1" strike="noStrike">
                <a:solidFill>
                  <a:srgbClr val="ffffff"/>
                </a:solidFill>
                <a:latin typeface="Calibri"/>
                <a:ea typeface="Calibri"/>
              </a:rPr>
              <a:t>&lt;number&gt;</a:t>
            </a:fld>
            <a:endParaRPr b="0" lang="en-IN" sz="800" spc="-1" strike="noStrike">
              <a:latin typeface="Times New Roman"/>
            </a:endParaRPr>
          </a:p>
        </p:txBody>
      </p:sp>
      <p:sp>
        <p:nvSpPr>
          <p:cNvPr id="54" name="PlaceHolder 3"/>
          <p:cNvSpPr>
            <a:spLocks noGrp="1"/>
          </p:cNvSpPr>
          <p:nvPr>
            <p:ph type="dt" idx="6"/>
          </p:nvPr>
        </p:nvSpPr>
        <p:spPr>
          <a:xfrm>
            <a:off x="822960" y="4844880"/>
            <a:ext cx="1851840" cy="271440"/>
          </a:xfrm>
          <a:prstGeom prst="rect">
            <a:avLst/>
          </a:prstGeom>
          <a:noFill/>
          <a:ln w="0">
            <a:noFill/>
          </a:ln>
        </p:spPr>
        <p:txBody>
          <a:bodyPr lIns="68400" rIns="68400" tIns="34200" bIns="342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iitm.ac.in/donlab/tts/database.php" TargetMode="External"/><Relationship Id="rId2" Type="http://schemas.openxmlformats.org/officeDocument/2006/relationships/hyperlink" Target="https://github.com/ming024/FastSpeech2" TargetMode="External"/><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video" Target="../media/media11.mp4"/><Relationship Id="rId2" Type="http://schemas.microsoft.com/office/2007/relationships/media" Target="../media/media11.mp4"/><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video" Target="../media/media13.mp4"/><Relationship Id="rId2" Type="http://schemas.microsoft.com/office/2007/relationships/media" Target="../media/media13.mp4"/><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video" Target="../media/media15.mp4"/><Relationship Id="rId2" Type="http://schemas.microsoft.com/office/2007/relationships/media" Target="../media/media15.mp4"/><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757920" y="2839680"/>
            <a:ext cx="2782440" cy="1173600"/>
          </a:xfrm>
          <a:prstGeom prst="rect">
            <a:avLst/>
          </a:prstGeom>
          <a:noFill/>
          <a:ln w="0">
            <a:noFill/>
          </a:ln>
        </p:spPr>
        <p:txBody>
          <a:bodyPr lIns="68400" rIns="68400" tIns="34200" bIns="34200" anchor="b">
            <a:normAutofit fontScale="90000"/>
          </a:bodyPr>
          <a:p>
            <a:pPr algn="ctr">
              <a:lnSpc>
                <a:spcPct val="100000"/>
              </a:lnSpc>
              <a:buNone/>
            </a:pPr>
            <a:br>
              <a:rPr sz="2200"/>
            </a:br>
            <a:br>
              <a:rPr sz="2200"/>
            </a:br>
            <a:r>
              <a:rPr b="1" lang="en-IN" sz="2200" spc="-1" strike="noStrike">
                <a:latin typeface="Arial"/>
              </a:rPr>
              <a:t>Mentor</a:t>
            </a:r>
            <a:br>
              <a:rPr sz="4400"/>
            </a:br>
            <a:r>
              <a:rPr b="0" lang="en-IN" sz="1400" spc="-1" strike="noStrike">
                <a:latin typeface="Arial"/>
              </a:rPr>
              <a:t>Karanjot Singh</a:t>
            </a:r>
            <a:endParaRPr b="0" lang="en-IN" sz="1400" spc="-1" strike="noStrike">
              <a:latin typeface="Arial"/>
            </a:endParaRPr>
          </a:p>
        </p:txBody>
      </p:sp>
      <p:pic>
        <p:nvPicPr>
          <p:cNvPr id="94" name="Google Shape;147;p25" descr=""/>
          <p:cNvPicPr/>
          <p:nvPr/>
        </p:nvPicPr>
        <p:blipFill>
          <a:blip r:embed="rId1"/>
          <a:stretch/>
        </p:blipFill>
        <p:spPr>
          <a:xfrm>
            <a:off x="890280" y="420480"/>
            <a:ext cx="7345440" cy="2638440"/>
          </a:xfrm>
          <a:prstGeom prst="rect">
            <a:avLst/>
          </a:prstGeom>
          <a:ln w="0">
            <a:noFill/>
          </a:ln>
        </p:spPr>
      </p:pic>
      <p:pic>
        <p:nvPicPr>
          <p:cNvPr id="95" name="Google Shape;148;p25" descr=""/>
          <p:cNvPicPr/>
          <p:nvPr/>
        </p:nvPicPr>
        <p:blipFill>
          <a:blip r:embed="rId2"/>
          <a:stretch/>
        </p:blipFill>
        <p:spPr>
          <a:xfrm>
            <a:off x="813240" y="44280"/>
            <a:ext cx="7430400" cy="2834640"/>
          </a:xfrm>
          <a:prstGeom prst="rect">
            <a:avLst/>
          </a:prstGeom>
          <a:ln w="0">
            <a:noFill/>
          </a:ln>
        </p:spPr>
      </p:pic>
      <p:pic>
        <p:nvPicPr>
          <p:cNvPr id="96" name="Google Shape;149;p25" descr=""/>
          <p:cNvPicPr/>
          <p:nvPr/>
        </p:nvPicPr>
        <p:blipFill>
          <a:blip r:embed="rId3"/>
          <a:stretch/>
        </p:blipFill>
        <p:spPr>
          <a:xfrm>
            <a:off x="900000" y="0"/>
            <a:ext cx="7235280" cy="2574720"/>
          </a:xfrm>
          <a:prstGeom prst="rect">
            <a:avLst/>
          </a:prstGeom>
          <a:ln w="0">
            <a:noFill/>
          </a:ln>
        </p:spPr>
      </p:pic>
      <p:sp>
        <p:nvSpPr>
          <p:cNvPr id="97" name=""/>
          <p:cNvSpPr/>
          <p:nvPr/>
        </p:nvSpPr>
        <p:spPr>
          <a:xfrm>
            <a:off x="2329560" y="3276360"/>
            <a:ext cx="4329360" cy="50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GB" sz="2800" spc="-1" strike="noStrike">
                <a:solidFill>
                  <a:srgbClr val="000000"/>
                </a:solidFill>
                <a:latin typeface="Nunito"/>
                <a:ea typeface="Nunito"/>
              </a:rPr>
              <a:t>Text-to-speech (TTS)</a:t>
            </a:r>
            <a:endParaRPr b="0" lang="en-IN" sz="2800" spc="-1" strike="noStrike">
              <a:latin typeface="Arial"/>
            </a:endParaRPr>
          </a:p>
        </p:txBody>
      </p:sp>
      <p:sp>
        <p:nvSpPr>
          <p:cNvPr id="98" name=""/>
          <p:cNvSpPr/>
          <p:nvPr/>
        </p:nvSpPr>
        <p:spPr>
          <a:xfrm>
            <a:off x="180000" y="3420000"/>
            <a:ext cx="3958920" cy="1144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Team</a:t>
            </a:r>
            <a:endParaRPr b="0" lang="en-IN" sz="1800" spc="-1" strike="noStrike">
              <a:latin typeface="Arial"/>
            </a:endParaRPr>
          </a:p>
          <a:p>
            <a:pPr>
              <a:lnSpc>
                <a:spcPct val="100000"/>
              </a:lnSpc>
              <a:buNone/>
            </a:pPr>
            <a:r>
              <a:rPr b="0" lang="en-IN" sz="1400" spc="-1" strike="noStrike">
                <a:solidFill>
                  <a:srgbClr val="000000"/>
                </a:solidFill>
                <a:latin typeface="Arial"/>
                <a:ea typeface="DejaVu Sans"/>
              </a:rPr>
              <a:t>Jobanpreet Singh</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Jashneet Kaur</a:t>
            </a:r>
            <a:endParaRPr b="0" lang="en-IN" sz="1400" spc="-1" strike="noStrike">
              <a:latin typeface="Arial"/>
            </a:endParaRPr>
          </a:p>
          <a:p>
            <a:pPr>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187;p 1"/>
          <p:cNvSpPr/>
          <p:nvPr/>
        </p:nvSpPr>
        <p:spPr>
          <a:xfrm>
            <a:off x="360000" y="128160"/>
            <a:ext cx="8303760" cy="4353120"/>
          </a:xfrm>
          <a:prstGeom prst="rect">
            <a:avLst/>
          </a:prstGeom>
          <a:noFill/>
          <a:ln w="0">
            <a:noFill/>
          </a:ln>
        </p:spPr>
        <p:style>
          <a:lnRef idx="0"/>
          <a:fillRef idx="0"/>
          <a:effectRef idx="0"/>
          <a:fontRef idx="minor"/>
        </p:style>
        <p:txBody>
          <a:bodyPr lIns="68400" rIns="68400" tIns="34200" bIns="34200" anchor="t">
            <a:noAutofit/>
          </a:bodyPr>
          <a:p>
            <a:pPr>
              <a:lnSpc>
                <a:spcPct val="100000"/>
              </a:lnSpc>
              <a:buNone/>
              <a:tabLst>
                <a:tab algn="l" pos="0"/>
              </a:tabLst>
            </a:pPr>
            <a:r>
              <a:rPr b="0" lang="en-GB" sz="1500" spc="-1" strike="noStrike">
                <a:solidFill>
                  <a:srgbClr val="000000"/>
                </a:solidFill>
                <a:latin typeface="Nunito"/>
                <a:ea typeface="Nunito"/>
              </a:rPr>
              <a:t>  </a:t>
            </a: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r>
              <a:rPr b="0" lang="en-GB" sz="1600" spc="-1" strike="noStrike">
                <a:solidFill>
                  <a:srgbClr val="000000"/>
                </a:solidFill>
                <a:latin typeface="Nunito"/>
                <a:ea typeface="Nunito"/>
              </a:rPr>
              <a:t>.</a:t>
            </a:r>
            <a:endParaRPr b="0" lang="en-IN" sz="1600" spc="-1" strike="noStrike">
              <a:latin typeface="Arial"/>
            </a:endParaRPr>
          </a:p>
        </p:txBody>
      </p:sp>
      <p:pic>
        <p:nvPicPr>
          <p:cNvPr id="111" name="" descr=""/>
          <p:cNvPicPr/>
          <p:nvPr/>
        </p:nvPicPr>
        <p:blipFill>
          <a:blip r:embed="rId1"/>
          <a:stretch/>
        </p:blipFill>
        <p:spPr>
          <a:xfrm>
            <a:off x="2085480" y="1065600"/>
            <a:ext cx="5113080" cy="2712960"/>
          </a:xfrm>
          <a:prstGeom prst="rect">
            <a:avLst/>
          </a:prstGeom>
          <a:ln w="0">
            <a:noFill/>
          </a:ln>
        </p:spPr>
      </p:pic>
      <p:sp>
        <p:nvSpPr>
          <p:cNvPr id="112" name=""/>
          <p:cNvSpPr/>
          <p:nvPr/>
        </p:nvSpPr>
        <p:spPr>
          <a:xfrm>
            <a:off x="3420000" y="495720"/>
            <a:ext cx="2445480" cy="40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Evaluation Score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Google Shape;192;p33"/>
          <p:cNvSpPr/>
          <p:nvPr/>
        </p:nvSpPr>
        <p:spPr>
          <a:xfrm>
            <a:off x="180000" y="35640"/>
            <a:ext cx="8713440" cy="444420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GB" sz="2100" spc="-1" strike="noStrike">
                <a:solidFill>
                  <a:srgbClr val="000000"/>
                </a:solidFill>
                <a:latin typeface="Nunito"/>
                <a:ea typeface="Nunito"/>
              </a:rPr>
              <a:t>                                   </a:t>
            </a:r>
            <a:r>
              <a:rPr b="1" lang="en-GB" sz="2200" spc="-1" strike="noStrike">
                <a:solidFill>
                  <a:srgbClr val="000000"/>
                </a:solidFill>
                <a:latin typeface="Nunito"/>
                <a:ea typeface="Nunito"/>
              </a:rPr>
              <a:t>FastSpeech2</a:t>
            </a:r>
            <a:r>
              <a:rPr b="1" lang="en-GB" sz="2100" spc="-1" strike="noStrike">
                <a:solidFill>
                  <a:srgbClr val="000000"/>
                </a:solidFill>
                <a:latin typeface="Nunito"/>
                <a:ea typeface="Nunito"/>
              </a:rPr>
              <a:t> </a:t>
            </a:r>
            <a:endParaRPr b="0" lang="en-IN" sz="2100" spc="-1" strike="noStrike">
              <a:latin typeface="Arial"/>
            </a:endParaRPr>
          </a:p>
          <a:p>
            <a:pPr>
              <a:lnSpc>
                <a:spcPct val="100000"/>
              </a:lnSpc>
              <a:buNone/>
              <a:tabLst>
                <a:tab algn="l" pos="0"/>
              </a:tabLst>
            </a:pPr>
            <a:r>
              <a:rPr b="1" lang="en-GB" sz="2100" spc="-1" strike="noStrike">
                <a:solidFill>
                  <a:srgbClr val="e48312"/>
                </a:solidFill>
                <a:latin typeface="Nunito"/>
                <a:ea typeface="Nunito"/>
              </a:rPr>
              <a:t>                                 </a:t>
            </a:r>
            <a:r>
              <a:rPr b="1" lang="en-GB" sz="1200" spc="-1" strike="noStrike">
                <a:solidFill>
                  <a:srgbClr val="e48312"/>
                </a:solidFill>
                <a:latin typeface="Nunito"/>
                <a:ea typeface="Nunito"/>
              </a:rPr>
              <a:t>     </a:t>
            </a:r>
            <a:endParaRPr b="0" lang="en-IN" sz="1200" spc="-1" strike="noStrike">
              <a:latin typeface="Arial"/>
            </a:endParaRPr>
          </a:p>
          <a:p>
            <a:pPr algn="just">
              <a:lnSpc>
                <a:spcPct val="100000"/>
              </a:lnSpc>
              <a:buNone/>
              <a:tabLst>
                <a:tab algn="l" pos="0"/>
              </a:tabLst>
            </a:pPr>
            <a:r>
              <a:rPr b="1" lang="en-IN" sz="1500" spc="-1" strike="noStrike">
                <a:solidFill>
                  <a:srgbClr val="000000"/>
                </a:solidFill>
                <a:latin typeface="Arial"/>
                <a:ea typeface="DejaVu Sans"/>
              </a:rPr>
              <a:t>FastSpeech2 </a:t>
            </a:r>
            <a:r>
              <a:rPr b="0" lang="en-IN" sz="1500" spc="-1" strike="noStrike">
                <a:solidFill>
                  <a:srgbClr val="000000"/>
                </a:solidFill>
                <a:latin typeface="Arial"/>
                <a:ea typeface="DejaVu Sans"/>
              </a:rPr>
              <a:t>is a non-autoregressive model which synthesize speech faster than a previous auto-regressive models such as Tacotron2, Deep Voice1/2.</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GB" sz="1500" spc="-1" strike="noStrike">
                <a:solidFill>
                  <a:srgbClr val="000000"/>
                </a:solidFill>
                <a:latin typeface="Nunito"/>
                <a:ea typeface="Nunito"/>
              </a:rPr>
              <a:t>Let’s understand some basic terminologies before diving into architecture:</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GB" sz="1500" spc="-1" strike="noStrike">
                <a:solidFill>
                  <a:srgbClr val="e48312"/>
                </a:solidFill>
                <a:latin typeface="Nunito"/>
                <a:ea typeface="Nunito"/>
              </a:rPr>
              <a:t>Autoregressive models: </a:t>
            </a:r>
            <a:r>
              <a:rPr b="0" lang="en-GB" sz="1500" spc="-1" strike="noStrike">
                <a:solidFill>
                  <a:srgbClr val="000000"/>
                </a:solidFill>
                <a:latin typeface="Nunito"/>
                <a:ea typeface="Nunito"/>
              </a:rPr>
              <a:t>TTS model, which generate speech one audio sample at a time in sequential manner.</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GB" sz="1500" spc="-1" strike="noStrike">
                <a:solidFill>
                  <a:srgbClr val="e48312"/>
                </a:solidFill>
                <a:latin typeface="Nunito"/>
                <a:ea typeface="Nunito"/>
              </a:rPr>
              <a:t>Non-Autoregressive models: </a:t>
            </a:r>
            <a:r>
              <a:rPr b="0" lang="en-GB" sz="1500" spc="-1" strike="noStrike">
                <a:solidFill>
                  <a:srgbClr val="000000"/>
                </a:solidFill>
                <a:latin typeface="Nunito"/>
                <a:ea typeface="Nunito"/>
              </a:rPr>
              <a:t>TTS model , which generate speech in faster and parallel. </a:t>
            </a:r>
            <a:endParaRPr b="0" lang="en-IN" sz="1500" spc="-1" strike="noStrike">
              <a:latin typeface="Arial"/>
            </a:endParaRPr>
          </a:p>
          <a:p>
            <a:pPr algn="just">
              <a:lnSpc>
                <a:spcPct val="100000"/>
              </a:lnSpc>
              <a:buNone/>
              <a:tabLst>
                <a:tab algn="l" pos="0"/>
              </a:tabLst>
            </a:pPr>
            <a:endParaRPr b="0" lang="en-IN" sz="1400" spc="-1" strike="noStrike">
              <a:latin typeface="Arial"/>
            </a:endParaRPr>
          </a:p>
          <a:p>
            <a:pPr algn="just">
              <a:lnSpc>
                <a:spcPct val="100000"/>
              </a:lnSpc>
              <a:buNone/>
              <a:tabLst>
                <a:tab algn="l" pos="0"/>
              </a:tabLst>
            </a:pPr>
            <a:r>
              <a:rPr b="0" lang="en-GB" sz="1400" spc="-1" strike="noStrike">
                <a:solidFill>
                  <a:srgbClr val="e48312"/>
                </a:solidFill>
                <a:latin typeface="Nunito"/>
                <a:ea typeface="Nunito"/>
              </a:rPr>
              <a:t>Benefits of Non-Autoregressive over Autoregressive models:</a:t>
            </a:r>
            <a:endParaRPr b="0" lang="en-IN" sz="1400" spc="-1" strike="noStrike">
              <a:latin typeface="Arial"/>
            </a:endParaRPr>
          </a:p>
          <a:p>
            <a:pPr algn="just">
              <a:lnSpc>
                <a:spcPct val="100000"/>
              </a:lnSpc>
              <a:buNone/>
              <a:tabLst>
                <a:tab algn="l" pos="0"/>
              </a:tabLst>
            </a:pPr>
            <a:endParaRPr b="0" lang="en-IN" sz="1400" spc="-1" strike="noStrike">
              <a:latin typeface="Arial"/>
            </a:endParaRPr>
          </a:p>
          <a:p>
            <a:pPr marL="457200" indent="-324000" algn="just">
              <a:lnSpc>
                <a:spcPct val="100000"/>
              </a:lnSpc>
              <a:buClr>
                <a:srgbClr val="000000"/>
              </a:buClr>
              <a:buFont typeface="Nunito"/>
              <a:buChar char="❖"/>
              <a:tabLst>
                <a:tab algn="l" pos="0"/>
              </a:tabLst>
            </a:pPr>
            <a:r>
              <a:rPr b="0" lang="en-GB" sz="1500" spc="-1" strike="noStrike">
                <a:solidFill>
                  <a:srgbClr val="000000"/>
                </a:solidFill>
                <a:latin typeface="Nunito"/>
                <a:ea typeface="Nunito"/>
              </a:rPr>
              <a:t>Parallel Generation</a:t>
            </a:r>
            <a:endParaRPr b="0" lang="en-IN" sz="1500" spc="-1" strike="noStrike">
              <a:latin typeface="Arial"/>
            </a:endParaRPr>
          </a:p>
          <a:p>
            <a:pPr marL="457200" indent="-324000" algn="just">
              <a:lnSpc>
                <a:spcPct val="100000"/>
              </a:lnSpc>
              <a:buClr>
                <a:srgbClr val="000000"/>
              </a:buClr>
              <a:buFont typeface="Nunito"/>
              <a:buChar char="❖"/>
              <a:tabLst>
                <a:tab algn="l" pos="0"/>
              </a:tabLst>
            </a:pPr>
            <a:r>
              <a:rPr b="0" lang="en-GB" sz="1500" spc="-1" strike="noStrike">
                <a:solidFill>
                  <a:srgbClr val="000000"/>
                </a:solidFill>
                <a:latin typeface="Nunito"/>
                <a:ea typeface="Nunito"/>
              </a:rPr>
              <a:t>Reduced latency</a:t>
            </a:r>
            <a:endParaRPr b="0" lang="en-IN" sz="1500" spc="-1" strike="noStrike">
              <a:latin typeface="Arial"/>
            </a:endParaRPr>
          </a:p>
          <a:p>
            <a:pPr marL="457200" indent="-324000" algn="just">
              <a:lnSpc>
                <a:spcPct val="100000"/>
              </a:lnSpc>
              <a:buClr>
                <a:srgbClr val="000000"/>
              </a:buClr>
              <a:buFont typeface="Nunito"/>
              <a:buChar char="❖"/>
              <a:tabLst>
                <a:tab algn="l" pos="0"/>
              </a:tabLst>
            </a:pPr>
            <a:r>
              <a:rPr b="0" lang="en-GB" sz="1500" spc="-1" strike="noStrike">
                <a:solidFill>
                  <a:srgbClr val="000000"/>
                </a:solidFill>
                <a:latin typeface="Nunito"/>
                <a:ea typeface="Nunito"/>
              </a:rPr>
              <a:t>Training Efficiency</a:t>
            </a:r>
            <a:endParaRPr b="0" lang="en-IN" sz="1500" spc="-1" strike="noStrike">
              <a:latin typeface="Arial"/>
            </a:endParaRPr>
          </a:p>
          <a:p>
            <a:pPr marL="457200" indent="-324000" algn="just">
              <a:lnSpc>
                <a:spcPct val="100000"/>
              </a:lnSpc>
              <a:buClr>
                <a:srgbClr val="000000"/>
              </a:buClr>
              <a:buFont typeface="Nunito"/>
              <a:buChar char="❖"/>
              <a:tabLst>
                <a:tab algn="l" pos="0"/>
              </a:tabLst>
            </a:pPr>
            <a:r>
              <a:rPr b="0" lang="en-GB" sz="1500" spc="-1" strike="noStrike">
                <a:solidFill>
                  <a:srgbClr val="000000"/>
                </a:solidFill>
                <a:latin typeface="Nunito"/>
                <a:ea typeface="Nunito"/>
              </a:rPr>
              <a:t>Potential for end-to-end models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720000" y="251640"/>
            <a:ext cx="7738200" cy="4084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IN" sz="1400" spc="-1" strike="noStrike">
                <a:solidFill>
                  <a:srgbClr val="000000"/>
                </a:solidFill>
                <a:latin typeface="Arial"/>
                <a:ea typeface="Noto Sans CJK SC"/>
              </a:rPr>
              <a:t>The training of FastSpeech model relies on an autoregressive teacher model for duration prediction (to provide more information as input) and knowledge distillation  which can ease the one-to-many mapping problem (i.e., multiple speech variations correspond to the same text) in TTS.</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1" lang="en-IN" sz="1400" spc="-1" strike="noStrike">
                <a:solidFill>
                  <a:srgbClr val="000000"/>
                </a:solidFill>
                <a:latin typeface="Arial"/>
                <a:ea typeface="Noto Sans CJK SC"/>
              </a:rPr>
              <a:t>What is Autoregressive teacher model?</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Noto Sans CJK SC"/>
              </a:rPr>
              <a:t>Autoregressive teacher model predicts the duration of individual phonemes or sub-words units in the input text. </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Noto Sans CJK SC"/>
              </a:rPr>
              <a:t>What is Autoregressive generation?</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Noto Sans CJK SC"/>
              </a:rPr>
              <a:t>Phonem/Duration Prediction</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Noto Sans CJK SC"/>
              </a:rPr>
              <a:t>for example:</a:t>
            </a:r>
            <a:endParaRPr b="0" lang="en-IN" sz="1400" spc="-1" strike="noStrike">
              <a:latin typeface="Arial"/>
            </a:endParaRPr>
          </a:p>
          <a:p>
            <a:pPr algn="just">
              <a:lnSpc>
                <a:spcPct val="100000"/>
              </a:lnSpc>
              <a:buNone/>
            </a:pPr>
            <a:r>
              <a:rPr b="0" lang="en-IN" sz="1400" spc="-1" strike="noStrike">
                <a:solidFill>
                  <a:srgbClr val="000000"/>
                </a:solidFill>
                <a:latin typeface="Arial"/>
                <a:ea typeface="Noto Sans CJK SC"/>
              </a:rPr>
              <a:t>Input text is Hello world , its phonetic representation is </a:t>
            </a:r>
            <a:r>
              <a:rPr b="0" lang="en-IN" sz="1100" spc="-1" strike="noStrike">
                <a:solidFill>
                  <a:srgbClr val="000000"/>
                </a:solidFill>
                <a:latin typeface="monospace"/>
                <a:ea typeface="Noto Sans CJK SC"/>
              </a:rPr>
              <a:t>HH AH L OW . W ER L D .</a:t>
            </a:r>
            <a:endParaRPr b="0" lang="en-IN" sz="1100" spc="-1" strike="noStrike">
              <a:latin typeface="Arial"/>
            </a:endParaRPr>
          </a:p>
          <a:p>
            <a:pPr algn="just">
              <a:lnSpc>
                <a:spcPct val="100000"/>
              </a:lnSpc>
              <a:buNone/>
            </a:pPr>
            <a:r>
              <a:rPr b="0" lang="en-IN" sz="1400" spc="-1" strike="noStrike">
                <a:solidFill>
                  <a:srgbClr val="000000"/>
                </a:solidFill>
                <a:latin typeface="Arial"/>
                <a:ea typeface="Noto Sans CJK SC"/>
              </a:rPr>
              <a:t>The autoregressive teacher model starts by taking the first phoneme HH . It predicts the duration how long HH should be spoken and geneartes the corresponding audio representation for HH.</a:t>
            </a:r>
            <a:endParaRPr b="0" lang="en-IN" sz="1400" spc="-1" strike="noStrike">
              <a:latin typeface="Arial"/>
            </a:endParaRPr>
          </a:p>
          <a:p>
            <a:pPr>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Google Shape;202;p35"/>
          <p:cNvSpPr/>
          <p:nvPr/>
        </p:nvSpPr>
        <p:spPr>
          <a:xfrm>
            <a:off x="711360" y="0"/>
            <a:ext cx="7963560" cy="397800"/>
          </a:xfrm>
          <a:prstGeom prst="rect">
            <a:avLst/>
          </a:prstGeom>
          <a:noFill/>
          <a:ln w="0">
            <a:noFill/>
          </a:ln>
        </p:spPr>
        <p:style>
          <a:lnRef idx="0"/>
          <a:fillRef idx="0"/>
          <a:effectRef idx="0"/>
          <a:fontRef idx="minor"/>
        </p:style>
      </p:sp>
      <p:sp>
        <p:nvSpPr>
          <p:cNvPr id="116" name=""/>
          <p:cNvSpPr/>
          <p:nvPr/>
        </p:nvSpPr>
        <p:spPr>
          <a:xfrm>
            <a:off x="540000" y="360000"/>
            <a:ext cx="8098200" cy="2486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IN" sz="1400" spc="-1" strike="noStrike">
                <a:solidFill>
                  <a:srgbClr val="000000"/>
                </a:solidFill>
                <a:latin typeface="Arial"/>
                <a:ea typeface="DejaVu Sans"/>
              </a:rPr>
              <a:t>Knowledge Distillation</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DejaVu Sans"/>
              </a:rPr>
              <a:t>Knowledge distillation is a technique used in machine learning to transfer knowledge from one model (the teacher) to another model (the student) in order to improve the student model's performance.</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1" lang="en-IN" sz="1400" spc="-1" strike="noStrike">
                <a:solidFill>
                  <a:srgbClr val="000000"/>
                </a:solidFill>
                <a:latin typeface="Arial"/>
                <a:ea typeface="DejaVu Sans"/>
              </a:rPr>
              <a:t>Disadvantages of FastSpeech</a:t>
            </a:r>
            <a:endParaRPr b="0" lang="en-IN" sz="1400" spc="-1" strike="noStrike">
              <a:latin typeface="Arial"/>
            </a:endParaRPr>
          </a:p>
          <a:p>
            <a:pPr algn="just">
              <a:lnSpc>
                <a:spcPct val="100000"/>
              </a:lnSpc>
              <a:buNone/>
            </a:pPr>
            <a:r>
              <a:rPr b="0" lang="en-IN" sz="1400" spc="-1" strike="noStrike">
                <a:solidFill>
                  <a:srgbClr val="000000"/>
                </a:solidFill>
                <a:latin typeface="Arial"/>
                <a:ea typeface="DejaVu Sans"/>
              </a:rPr>
              <a:t>1.The teacher-student distillation pipeline is complicated and Time-consuming.</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DejaVu Sans"/>
              </a:rPr>
              <a:t>2.The duration extracted from the teacher model is not accurate enough, and the target mel-spectrograms distilled from teacher model suffer from information loss due to data simplification, both of which limit the voice quality.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p:nvPr/>
        </p:nvSpPr>
        <p:spPr>
          <a:xfrm>
            <a:off x="360000" y="180000"/>
            <a:ext cx="8458200" cy="3665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IN" sz="1400" spc="-1" strike="noStrike">
                <a:solidFill>
                  <a:srgbClr val="000000"/>
                </a:solidFill>
                <a:latin typeface="Arial"/>
                <a:ea typeface="DejaVu Sans"/>
              </a:rPr>
              <a:t>FastSpeech2</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DejaVu Sans"/>
              </a:rPr>
              <a:t>1.Directly training the model with ground-truth target instead of the simplified output from teacher</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DejaVu Sans"/>
              </a:rPr>
              <a:t>2.Introducing more variation information of speech (e.g., pitch, energy and more accurate duration) as conditional inputs.</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1" lang="en-IN" sz="1400" spc="-1" strike="noStrike">
                <a:solidFill>
                  <a:srgbClr val="000000"/>
                </a:solidFill>
                <a:latin typeface="Arial"/>
                <a:ea typeface="DejaVu Sans"/>
              </a:rPr>
              <a:t>Architecture of FastSpeech2</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r>
              <a:rPr b="0" lang="en-IN" sz="1400" spc="-1" strike="noStrike">
                <a:solidFill>
                  <a:srgbClr val="000000"/>
                </a:solidFill>
                <a:latin typeface="Arial"/>
                <a:ea typeface="DejaVu Sans"/>
              </a:rPr>
              <a:t>The encoder converts the phoneme embedding sequence into the phoneme hidden sequence, and then the variance adaptor adds different variance information such as duration, pitch and energy into the hidden sequence, finally the mel-spectrogram decoder converts the adapted hidden sequence into mel-spectrogram sequence in parallel.</a:t>
            </a:r>
            <a:endParaRPr b="0" lang="en-IN" sz="1400" spc="-1" strike="noStrike">
              <a:latin typeface="Arial"/>
            </a:endParaRPr>
          </a:p>
          <a:p>
            <a:pPr algn="just">
              <a:lnSpc>
                <a:spcPct val="100000"/>
              </a:lnSpc>
              <a:buNone/>
            </a:pPr>
            <a:endParaRPr b="0" lang="en-IN" sz="1400" spc="-1" strike="noStrike">
              <a:latin typeface="Arial"/>
            </a:endParaRPr>
          </a:p>
          <a:p>
            <a:pPr algn="just">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Google Shape;213;p37" descr=""/>
          <p:cNvPicPr/>
          <p:nvPr/>
        </p:nvPicPr>
        <p:blipFill>
          <a:blip r:embed="rId1"/>
          <a:stretch/>
        </p:blipFill>
        <p:spPr>
          <a:xfrm>
            <a:off x="152280" y="152280"/>
            <a:ext cx="8836560" cy="4381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p:nvPr/>
        </p:nvSpPr>
        <p:spPr>
          <a:xfrm>
            <a:off x="540000" y="360000"/>
            <a:ext cx="8098200" cy="3167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600" spc="-1" strike="noStrike">
                <a:solidFill>
                  <a:srgbClr val="000000"/>
                </a:solidFill>
                <a:latin typeface="Arial"/>
                <a:ea typeface="DejaVu Sans"/>
              </a:rPr>
              <a:t>Variance adaptor</a:t>
            </a:r>
            <a:endParaRPr b="0" lang="en-IN" sz="1600" spc="-1" strike="noStrike">
              <a:latin typeface="Arial"/>
            </a:endParaRPr>
          </a:p>
          <a:p>
            <a:pPr>
              <a:lnSpc>
                <a:spcPct val="100000"/>
              </a:lnSpc>
              <a:buNone/>
            </a:pPr>
            <a:endParaRPr b="0" lang="en-IN" sz="1800" spc="-1" strike="noStrike">
              <a:latin typeface="Arial"/>
            </a:endParaRPr>
          </a:p>
          <a:p>
            <a:pPr>
              <a:lnSpc>
                <a:spcPct val="100000"/>
              </a:lnSpc>
              <a:buNone/>
            </a:pPr>
            <a:r>
              <a:rPr b="0" lang="en-IN" sz="1400" spc="-1" strike="noStrike">
                <a:solidFill>
                  <a:srgbClr val="000000"/>
                </a:solidFill>
                <a:latin typeface="Arial"/>
                <a:ea typeface="DejaVu Sans"/>
              </a:rPr>
              <a:t>It adds variance information, including duration, pitch, and energy, to the hidden sequence generated by the encoder.</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Duration predictor</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The duration predictor uses phoneme durations obtained through forced alignment (a technique for aligning phonemes with audio) as training targets. This is found to be more accurate than using durations extracted from the attention map of an autoregressive teacher model.</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Pitch predictor and Energy predictor</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Pitch and energy predictors provide additional variance information, which helps address the one-to-many mapping problem in TTS by allowing the model to capture different prosodic variations.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540000" y="360000"/>
            <a:ext cx="8098200" cy="3167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600" spc="-1" strike="noStrike">
              <a:latin typeface="Arial"/>
            </a:endParaRPr>
          </a:p>
          <a:p>
            <a:pPr>
              <a:lnSpc>
                <a:spcPct val="100000"/>
              </a:lnSpc>
              <a:buNone/>
            </a:pPr>
            <a:r>
              <a:rPr b="0" lang="en-IN" sz="1400" spc="-1" strike="noStrike">
                <a:solidFill>
                  <a:srgbClr val="000000"/>
                </a:solidFill>
                <a:latin typeface="Arial"/>
                <a:ea typeface="DejaVu Sans"/>
              </a:rPr>
              <a:t>.</a:t>
            </a:r>
            <a:endParaRPr b="0" lang="en-IN" sz="1400" spc="-1" strike="noStrike">
              <a:latin typeface="Arial"/>
            </a:endParaRPr>
          </a:p>
        </p:txBody>
      </p:sp>
      <p:pic>
        <p:nvPicPr>
          <p:cNvPr id="121" name="" descr=""/>
          <p:cNvPicPr/>
          <p:nvPr/>
        </p:nvPicPr>
        <p:blipFill>
          <a:blip r:embed="rId1"/>
          <a:stretch/>
        </p:blipFill>
        <p:spPr>
          <a:xfrm>
            <a:off x="2027160" y="1392840"/>
            <a:ext cx="5113080" cy="2369880"/>
          </a:xfrm>
          <a:prstGeom prst="rect">
            <a:avLst/>
          </a:prstGeom>
          <a:ln w="0">
            <a:noFill/>
          </a:ln>
        </p:spPr>
      </p:pic>
      <p:sp>
        <p:nvSpPr>
          <p:cNvPr id="122" name=""/>
          <p:cNvSpPr/>
          <p:nvPr/>
        </p:nvSpPr>
        <p:spPr>
          <a:xfrm>
            <a:off x="3420000" y="356400"/>
            <a:ext cx="2445480" cy="40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000000"/>
                </a:solidFill>
                <a:latin typeface="Arial"/>
                <a:ea typeface="DejaVu Sans"/>
              </a:rPr>
              <a:t>Evaluation Score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540000" y="360000"/>
            <a:ext cx="8098200" cy="379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What we have done upto now?</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400" spc="-1" strike="noStrike">
                <a:solidFill>
                  <a:srgbClr val="000000"/>
                </a:solidFill>
                <a:latin typeface="Arial"/>
                <a:ea typeface="DejaVu Sans"/>
              </a:rPr>
              <a:t>We have trained the 5 hours of Punjabi data on FastSpeech2 architecture. Dataset is taken from IIT Madras site:</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u="sng">
                <a:solidFill>
                  <a:srgbClr val="2998e3"/>
                </a:solidFill>
                <a:uFillTx/>
                <a:latin typeface="Arial"/>
                <a:ea typeface="DejaVu Sans"/>
                <a:hlinkClick r:id="rId1"/>
              </a:rPr>
              <a:t>Go to Dataset</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Open Source FastSpeech2 code repository</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u="sng">
                <a:solidFill>
                  <a:srgbClr val="2998e3"/>
                </a:solidFill>
                <a:uFillTx/>
                <a:latin typeface="Arial"/>
                <a:ea typeface="DejaVu Sans"/>
                <a:hlinkClick r:id="rId2"/>
              </a:rPr>
              <a:t>Go to Repository</a:t>
            </a:r>
            <a:r>
              <a:rPr b="0" lang="en-IN" sz="1400" spc="-1" strike="noStrike">
                <a:solidFill>
                  <a:srgbClr val="000000"/>
                </a:solidFill>
                <a:latin typeface="Arial"/>
                <a:ea typeface="DejaVu Sans"/>
              </a:rPr>
              <a:t> </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System Configuration</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Ubuntu 22.04 </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NVIDIA RTX A5000 24GB</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540000" y="360000"/>
            <a:ext cx="8098200" cy="4396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Steps to train the model from scratch</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400" spc="-1" strike="noStrike">
                <a:solidFill>
                  <a:srgbClr val="000000"/>
                </a:solidFill>
                <a:latin typeface="Arial"/>
                <a:ea typeface="DejaVu Sans"/>
              </a:rPr>
              <a:t>1. Clone github repository and install dependencies mentioned in requirements.txt file </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Command -&gt;  pip3 install -r requirements.txt</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2. Put folder of dataset with audio files in wav folder and corresponding transcriptions in .csv or .txt file. Audio files should be in .wav format and sampling rate =22KHz</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3. Run command -&gt; python3 prepare_align.py config/LJSpeech/preprocess.yaml</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This command with generate .lab files and preprocessed audio files. These are used to train the acoustic model and to generate the alignments.</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Alignments can be generated using Montreal Forced Aligner tool. Alignments will be in the form of .textgrid files have duration of each word and phoneme as well as their corresponding transcription.</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Command-&gt; mfa align ./montreal-forced-aligner/bin/mfa_align raw_data/LJSpeech/ lexicon/librispeech-lexicon.txt english preprocessed_data/LJSpeech</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154;p26"/>
          <p:cNvSpPr/>
          <p:nvPr/>
        </p:nvSpPr>
        <p:spPr>
          <a:xfrm>
            <a:off x="360000" y="0"/>
            <a:ext cx="8380440" cy="48981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GB" sz="2100" spc="-1" strike="noStrike">
                <a:solidFill>
                  <a:srgbClr val="e48312"/>
                </a:solidFill>
                <a:latin typeface="Calibri"/>
                <a:ea typeface="Calibri"/>
              </a:rPr>
              <a:t>                                  </a:t>
            </a:r>
            <a:r>
              <a:rPr b="1" lang="en-GB" sz="2200" spc="-1" strike="noStrike">
                <a:solidFill>
                  <a:srgbClr val="000000"/>
                </a:solidFill>
                <a:latin typeface="Calibri"/>
                <a:ea typeface="Calibri"/>
              </a:rPr>
              <a:t>Text-to-Speech</a:t>
            </a:r>
            <a:endParaRPr b="0" lang="en-IN" sz="2200" spc="-1" strike="noStrike">
              <a:latin typeface="Arial"/>
            </a:endParaRPr>
          </a:p>
          <a:p>
            <a:pPr>
              <a:lnSpc>
                <a:spcPct val="100000"/>
              </a:lnSpc>
              <a:buNone/>
              <a:tabLst>
                <a:tab algn="l" pos="0"/>
              </a:tabLst>
            </a:pPr>
            <a:endParaRPr b="0" lang="en-IN" sz="1600" spc="-1" strike="noStrike">
              <a:latin typeface="Arial"/>
            </a:endParaRPr>
          </a:p>
          <a:p>
            <a:pPr algn="just">
              <a:lnSpc>
                <a:spcPct val="100000"/>
              </a:lnSpc>
              <a:buNone/>
              <a:tabLst>
                <a:tab algn="l" pos="0"/>
              </a:tabLst>
            </a:pPr>
            <a:r>
              <a:rPr b="0" lang="en-GB" sz="1600" spc="-1" strike="noStrike">
                <a:solidFill>
                  <a:srgbClr val="000000"/>
                </a:solidFill>
                <a:latin typeface="Nunito"/>
                <a:ea typeface="Nunito"/>
              </a:rPr>
              <a:t>Text-to-Speech or Speech Synthesis is a system that takes text as input and    generates an audio signal from it. Deep learning TTS consists of three</a:t>
            </a:r>
            <a:endParaRPr b="0" lang="en-IN" sz="1600" spc="-1" strike="noStrike">
              <a:latin typeface="Arial"/>
            </a:endParaRPr>
          </a:p>
          <a:p>
            <a:pPr algn="just">
              <a:lnSpc>
                <a:spcPct val="100000"/>
              </a:lnSpc>
              <a:buNone/>
              <a:tabLst>
                <a:tab algn="l" pos="0"/>
              </a:tabLst>
            </a:pPr>
            <a:r>
              <a:rPr b="0" lang="en-GB" sz="1600" spc="-1" strike="noStrike">
                <a:solidFill>
                  <a:srgbClr val="000000"/>
                </a:solidFill>
                <a:latin typeface="Nunito"/>
                <a:ea typeface="Nunito"/>
              </a:rPr>
              <a:t>essential components:</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A text analysis module</a:t>
            </a: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An acoustic model and </a:t>
            </a: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A vocoder </a:t>
            </a:r>
            <a:endParaRPr b="0" lang="en-IN" sz="1600" spc="-1" strike="noStrike">
              <a:latin typeface="Arial"/>
            </a:endParaRPr>
          </a:p>
          <a:p>
            <a:pPr marL="457200" algn="just">
              <a:lnSpc>
                <a:spcPct val="100000"/>
              </a:lnSpc>
              <a:buNone/>
              <a:tabLst>
                <a:tab algn="l" pos="0"/>
              </a:tabLst>
            </a:pPr>
            <a:endParaRPr b="0" lang="en-IN" sz="1600" spc="-1" strike="noStrike">
              <a:latin typeface="Arial"/>
            </a:endParaRPr>
          </a:p>
          <a:p>
            <a:pPr marL="457200" algn="just">
              <a:lnSpc>
                <a:spcPct val="100000"/>
              </a:lnSpc>
              <a:buNone/>
              <a:tabLst>
                <a:tab algn="l" pos="0"/>
              </a:tabLst>
            </a:pPr>
            <a:r>
              <a:rPr b="0" lang="en-GB" sz="1600" spc="-1" strike="noStrike">
                <a:solidFill>
                  <a:srgbClr val="000000"/>
                </a:solidFill>
                <a:latin typeface="Nunito"/>
                <a:ea typeface="Nunito"/>
              </a:rPr>
              <a:t>The </a:t>
            </a:r>
            <a:r>
              <a:rPr b="1" lang="en-GB" sz="1600" spc="-1" strike="noStrike">
                <a:solidFill>
                  <a:srgbClr val="000000"/>
                </a:solidFill>
                <a:latin typeface="Nunito"/>
                <a:ea typeface="Nunito"/>
              </a:rPr>
              <a:t>text analysis module</a:t>
            </a:r>
            <a:r>
              <a:rPr b="0" lang="en-GB" sz="1600" spc="-1" strike="noStrike">
                <a:solidFill>
                  <a:srgbClr val="000000"/>
                </a:solidFill>
                <a:latin typeface="Nunito"/>
                <a:ea typeface="Nunito"/>
              </a:rPr>
              <a:t> converts text sequence into linguistic features.</a:t>
            </a:r>
            <a:endParaRPr b="0" lang="en-IN" sz="1600" spc="-1" strike="noStrike">
              <a:latin typeface="Arial"/>
            </a:endParaRPr>
          </a:p>
          <a:p>
            <a:pPr marL="457200" algn="just">
              <a:lnSpc>
                <a:spcPct val="100000"/>
              </a:lnSpc>
              <a:buNone/>
              <a:tabLst>
                <a:tab algn="l" pos="0"/>
              </a:tabLst>
            </a:pPr>
            <a:r>
              <a:rPr b="0" lang="en-GB" sz="1600" spc="-1" strike="noStrike">
                <a:solidFill>
                  <a:srgbClr val="000000"/>
                </a:solidFill>
                <a:latin typeface="Nunito"/>
                <a:ea typeface="Nunito"/>
              </a:rPr>
              <a:t>Linguistic features such as phonemes, prosody and linguistic context. </a:t>
            </a:r>
            <a:endParaRPr b="0" lang="en-IN" sz="1600" spc="-1" strike="noStrike">
              <a:latin typeface="Arial"/>
            </a:endParaRPr>
          </a:p>
          <a:p>
            <a:pPr marL="457200" algn="just">
              <a:lnSpc>
                <a:spcPct val="100000"/>
              </a:lnSpc>
              <a:buNone/>
              <a:tabLst>
                <a:tab algn="l" pos="0"/>
              </a:tabLst>
            </a:pPr>
            <a:endParaRPr b="0" lang="en-IN" sz="1600" spc="-1" strike="noStrike">
              <a:latin typeface="Arial"/>
            </a:endParaRPr>
          </a:p>
          <a:p>
            <a:pPr marL="457200" algn="just">
              <a:lnSpc>
                <a:spcPct val="100000"/>
              </a:lnSpc>
              <a:buNone/>
              <a:tabLst>
                <a:tab algn="l" pos="0"/>
              </a:tabLst>
            </a:pPr>
            <a:r>
              <a:rPr b="0" lang="en-GB" sz="1600" spc="-1" strike="noStrike">
                <a:solidFill>
                  <a:srgbClr val="000000"/>
                </a:solidFill>
                <a:latin typeface="Nunito"/>
                <a:ea typeface="Nunito"/>
              </a:rPr>
              <a:t>The </a:t>
            </a:r>
            <a:r>
              <a:rPr b="1" lang="en-GB" sz="1600" spc="-1" strike="noStrike">
                <a:solidFill>
                  <a:srgbClr val="000000"/>
                </a:solidFill>
                <a:latin typeface="Nunito"/>
                <a:ea typeface="Nunito"/>
              </a:rPr>
              <a:t>acoustic model</a:t>
            </a:r>
            <a:r>
              <a:rPr b="0" lang="en-GB" sz="1600" spc="-1" strike="noStrike">
                <a:solidFill>
                  <a:srgbClr val="000000"/>
                </a:solidFill>
                <a:latin typeface="Nunito"/>
                <a:ea typeface="Nunito"/>
              </a:rPr>
              <a:t> generated acoustic acoustic features from linguistic features. Acoustic features such as pitch contour, duration information and spectral characteristics. </a:t>
            </a:r>
            <a:endParaRPr b="0" lang="en-IN" sz="1600" spc="-1" strike="noStrike">
              <a:latin typeface="Arial"/>
            </a:endParaRPr>
          </a:p>
          <a:p>
            <a:pPr marL="457200" algn="just">
              <a:lnSpc>
                <a:spcPct val="100000"/>
              </a:lnSpc>
              <a:buNone/>
              <a:tabLst>
                <a:tab algn="l" pos="0"/>
              </a:tabLst>
            </a:pPr>
            <a:endParaRPr b="0" lang="en-IN" sz="1600" spc="-1" strike="noStrike">
              <a:latin typeface="Arial"/>
            </a:endParaRPr>
          </a:p>
          <a:p>
            <a:pPr marL="457200" algn="just">
              <a:lnSpc>
                <a:spcPct val="100000"/>
              </a:lnSpc>
              <a:buNone/>
              <a:tabLst>
                <a:tab algn="l" pos="0"/>
              </a:tabLst>
            </a:pPr>
            <a:r>
              <a:rPr b="0" lang="en-GB" sz="1600" spc="-1" strike="noStrike">
                <a:solidFill>
                  <a:srgbClr val="000000"/>
                </a:solidFill>
                <a:latin typeface="Nunito"/>
                <a:ea typeface="Nunito"/>
              </a:rPr>
              <a:t>Finally, the </a:t>
            </a:r>
            <a:r>
              <a:rPr b="1" lang="en-GB" sz="1600" spc="-1" strike="noStrike">
                <a:solidFill>
                  <a:srgbClr val="000000"/>
                </a:solidFill>
                <a:latin typeface="Nunito"/>
                <a:ea typeface="Nunito"/>
              </a:rPr>
              <a:t>vocoder</a:t>
            </a:r>
            <a:r>
              <a:rPr b="0" lang="en-GB" sz="1600" spc="-1" strike="noStrike">
                <a:solidFill>
                  <a:srgbClr val="000000"/>
                </a:solidFill>
                <a:latin typeface="Nunito"/>
                <a:ea typeface="Nunito"/>
              </a:rPr>
              <a:t> synthesis a waveform from those acoustic features. </a:t>
            </a:r>
            <a:endParaRPr b="0" lang="en-IN" sz="1600" spc="-1" strike="noStrike">
              <a:latin typeface="Arial"/>
            </a:endParaRPr>
          </a:p>
          <a:p>
            <a:pPr marL="457200">
              <a:lnSpc>
                <a:spcPct val="100000"/>
              </a:lnSpc>
              <a:buNone/>
              <a:tabLst>
                <a:tab algn="l" pos="0"/>
              </a:tabLst>
            </a:pPr>
            <a:endParaRPr b="0" lang="en-IN" sz="1600" spc="-1" strike="noStrike">
              <a:latin typeface="Arial"/>
            </a:endParaRPr>
          </a:p>
        </p:txBody>
      </p:sp>
      <p:sp>
        <p:nvSpPr>
          <p:cNvPr id="100" name="Google Shape;155;p26"/>
          <p:cNvSpPr/>
          <p:nvPr/>
        </p:nvSpPr>
        <p:spPr>
          <a:xfrm>
            <a:off x="2897280" y="816120"/>
            <a:ext cx="4309920" cy="505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p:nvPr/>
        </p:nvSpPr>
        <p:spPr>
          <a:xfrm>
            <a:off x="540000" y="340920"/>
            <a:ext cx="8098200" cy="887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pic>
        <p:nvPicPr>
          <p:cNvPr id="126" name="" descr=""/>
          <p:cNvPicPr/>
          <p:nvPr/>
        </p:nvPicPr>
        <p:blipFill>
          <a:blip r:embed="rId1"/>
          <a:stretch/>
        </p:blipFill>
        <p:spPr>
          <a:xfrm>
            <a:off x="647280" y="180000"/>
            <a:ext cx="2950920" cy="4498200"/>
          </a:xfrm>
          <a:prstGeom prst="rect">
            <a:avLst/>
          </a:prstGeom>
          <a:ln w="0">
            <a:noFill/>
          </a:ln>
        </p:spPr>
      </p:pic>
      <p:pic>
        <p:nvPicPr>
          <p:cNvPr id="127" name="" descr=""/>
          <p:cNvPicPr/>
          <p:nvPr/>
        </p:nvPicPr>
        <p:blipFill>
          <a:blip r:embed="rId2"/>
          <a:stretch/>
        </p:blipFill>
        <p:spPr>
          <a:xfrm>
            <a:off x="3848400" y="180000"/>
            <a:ext cx="3169800" cy="4455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540000" y="360000"/>
            <a:ext cx="8098200" cy="4484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5. After the TextGrid files are generated run command -&gt;python3 preprocess.py config/LJSpeech/preprocess.yaml</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This command will generate pitch ,duration,energy and melspectrogram durations in the form of numpy array.</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At last we run the training command-&gt; python3 train.py -p config/LJSpeech/preprocess.yaml -m config/LJSpeech/model.yaml -t config/LJSpeech/train.yaml</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Training over 5 hours of data took more than 40 hours . Resulting speech was not that much natural and robust due to less training data. FastSpeech2 is a transformer based model and accuracy improves as we increase data.</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pic>
        <p:nvPicPr>
          <p:cNvPr id="129" name="" descr=""/>
          <p:cNvPicPr/>
          <p:nvPr/>
        </p:nvPicPr>
        <p:blipFill>
          <a:blip r:embed="rId1"/>
          <a:stretch/>
        </p:blipFill>
        <p:spPr>
          <a:xfrm>
            <a:off x="360" y="3436200"/>
            <a:ext cx="9141840" cy="522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540000" y="360000"/>
            <a:ext cx="809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400" spc="-1" strike="noStrike">
                <a:solidFill>
                  <a:srgbClr val="000000"/>
                </a:solidFill>
                <a:latin typeface="Arial"/>
                <a:ea typeface="Noto Sans CJK SC"/>
              </a:rPr>
              <a:t>                                                </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pic>
        <p:nvPicPr>
          <p:cNvPr id="131" name="" descr="">
            <a:hlinkClick r:id="" action="ppaction://media"/>
          </p:cNvPr>
          <p:cNvPicPr/>
          <p:nvPr>
            <a:videoFile r:link="rId1"/>
            <p:extLst>
              <p:ext uri="{DAA4B4D4-6D71-4841-9C94-3DE7FCFB9230}">
                <p14:media r:embed="rId2"/>
              </p:ext>
            </p:extLst>
          </p:nvPr>
        </p:nvPicPr>
        <p:blipFill>
          <a:blip r:embed="rId3"/>
          <a:stretch>
            <a:fillRect/>
          </a:stretch>
        </p:blipFill>
        <p:spPr>
          <a:xfrm>
            <a:off x="0" y="180000"/>
            <a:ext cx="1797840" cy="1797840"/>
          </a:xfrm>
          <a:prstGeom prst="rect">
            <a:avLst/>
          </a:prstGeom>
          <a:ln w="0">
            <a:noFill/>
          </a:ln>
        </p:spPr>
      </p:pic>
      <p:sp>
        <p:nvSpPr>
          <p:cNvPr id="132" name=""/>
          <p:cNvSpPr/>
          <p:nvPr/>
        </p:nvSpPr>
        <p:spPr>
          <a:xfrm>
            <a:off x="2160000" y="686160"/>
            <a:ext cx="1908720" cy="392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hi-IN" sz="1400" spc="-1" strike="noStrike">
                <a:solidFill>
                  <a:srgbClr val="000000"/>
                </a:solidFill>
                <a:latin typeface="Arial"/>
                <a:cs typeface="DejaVu Sans"/>
              </a:rPr>
              <a:t>ਪਟਿਆਲੇ ਯੂਨੀਵਰਸਿਟੀ</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540000" y="360000"/>
            <a:ext cx="809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400" spc="-1" strike="noStrike">
                <a:solidFill>
                  <a:srgbClr val="000000"/>
                </a:solidFill>
                <a:latin typeface="Arial"/>
                <a:ea typeface="Noto Sans CJK SC"/>
              </a:rPr>
              <a:t>                                      </a:t>
            </a:r>
            <a:r>
              <a:rPr b="0" lang="en-IN" sz="1400" spc="-1" strike="noStrike">
                <a:solidFill>
                  <a:srgbClr val="000000"/>
                </a:solidFill>
                <a:latin typeface="Arial"/>
                <a:ea typeface="Noto Sans CJK SC"/>
              </a:rPr>
              <a:t> </a:t>
            </a:r>
            <a:r>
              <a:rPr b="0" lang="hi-IN" sz="1400" spc="-1" strike="noStrike">
                <a:solidFill>
                  <a:srgbClr val="000000"/>
                </a:solidFill>
                <a:latin typeface="Arial"/>
                <a:cs typeface="DejaVu Sans"/>
              </a:rPr>
              <a:t>ਡਾਕਟਰ ਬੜਾ ਖੁਸ਼ ਹੋਇਆ  </a:t>
            </a:r>
            <a:r>
              <a:rPr b="1" lang="en-IN" sz="1400" spc="-1" strike="noStrike">
                <a:solidFill>
                  <a:srgbClr val="000000"/>
                </a:solidFill>
                <a:latin typeface="Arial"/>
                <a:ea typeface="Noto Sans CJK SC"/>
              </a:rPr>
              <a:t>                    </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pic>
        <p:nvPicPr>
          <p:cNvPr id="134" name="" descr="">
            <a:hlinkClick r:id="" action="ppaction://media"/>
          </p:cNvPr>
          <p:cNvPicPr/>
          <p:nvPr>
            <a:videoFile r:link="rId1"/>
            <p:extLst>
              <p:ext uri="{DAA4B4D4-6D71-4841-9C94-3DE7FCFB9230}">
                <p14:media r:embed="rId2"/>
              </p:ext>
            </p:extLst>
          </p:nvPr>
        </p:nvPicPr>
        <p:blipFill>
          <a:blip r:embed="rId3"/>
          <a:stretch>
            <a:fillRect/>
          </a:stretch>
        </p:blipFill>
        <p:spPr>
          <a:xfrm>
            <a:off x="180360" y="180000"/>
            <a:ext cx="1797840" cy="1797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540000" y="360000"/>
            <a:ext cx="809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400" spc="-1" strike="noStrike">
                <a:solidFill>
                  <a:srgbClr val="000000"/>
                </a:solidFill>
                <a:latin typeface="Arial"/>
                <a:ea typeface="Noto Sans CJK SC"/>
              </a:rPr>
              <a:t>                                                         </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pic>
        <p:nvPicPr>
          <p:cNvPr id="136" name="" descr="">
            <a:hlinkClick r:id="" action="ppaction://media"/>
          </p:cNvPr>
          <p:cNvPicPr/>
          <p:nvPr>
            <a:videoFile r:link="rId1"/>
            <p:extLst>
              <p:ext uri="{DAA4B4D4-6D71-4841-9C94-3DE7FCFB9230}">
                <p14:media r:embed="rId2"/>
              </p:ext>
            </p:extLst>
          </p:nvPr>
        </p:nvPicPr>
        <p:blipFill>
          <a:blip r:embed="rId3"/>
          <a:stretch>
            <a:fillRect/>
          </a:stretch>
        </p:blipFill>
        <p:spPr>
          <a:xfrm>
            <a:off x="720000" y="360000"/>
            <a:ext cx="1797840" cy="1797840"/>
          </a:xfrm>
          <a:prstGeom prst="rect">
            <a:avLst/>
          </a:prstGeom>
          <a:ln w="0">
            <a:noFill/>
          </a:ln>
        </p:spPr>
      </p:pic>
      <p:sp>
        <p:nvSpPr>
          <p:cNvPr id="137" name=""/>
          <p:cNvSpPr/>
          <p:nvPr/>
        </p:nvSpPr>
        <p:spPr>
          <a:xfrm>
            <a:off x="3240000" y="1080000"/>
            <a:ext cx="2321640" cy="326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hi-IN" sz="1400" spc="-1" strike="noStrike">
                <a:solidFill>
                  <a:srgbClr val="000000"/>
                </a:solidFill>
                <a:latin typeface="Arial"/>
                <a:cs typeface="DejaVu Sans"/>
              </a:rPr>
              <a:t>ਫਿਲਮ ਕੇ ਬਾਰੇ ਮੇਂ ਬਾਤ ਕਰਨੀ ਹੈ</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160;p27"/>
          <p:cNvSpPr/>
          <p:nvPr/>
        </p:nvSpPr>
        <p:spPr>
          <a:xfrm>
            <a:off x="180000" y="0"/>
            <a:ext cx="8794800" cy="33688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GB" sz="1700" spc="-1" strike="noStrike">
                <a:solidFill>
                  <a:srgbClr val="000000"/>
                </a:solidFill>
                <a:latin typeface="Calibri"/>
                <a:ea typeface="Calibri"/>
              </a:rPr>
              <a:t>                        </a:t>
            </a:r>
            <a:r>
              <a:rPr b="1" lang="en-GB" sz="2200" spc="-1" strike="noStrike">
                <a:solidFill>
                  <a:srgbClr val="000000"/>
                </a:solidFill>
                <a:latin typeface="Calibri"/>
                <a:ea typeface="Calibri"/>
              </a:rPr>
              <a:t>            </a:t>
            </a:r>
            <a:r>
              <a:rPr b="1" lang="en-GB" sz="2200" spc="-1" strike="noStrike">
                <a:solidFill>
                  <a:srgbClr val="000000"/>
                </a:solidFill>
                <a:latin typeface="Nunito"/>
                <a:ea typeface="Nunito"/>
              </a:rPr>
              <a:t>Goal of our Project</a:t>
            </a:r>
            <a:endParaRPr b="0" lang="en-IN" sz="22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a:p>
            <a:pPr algn="just">
              <a:lnSpc>
                <a:spcPct val="100000"/>
              </a:lnSpc>
              <a:buNone/>
              <a:tabLst>
                <a:tab algn="l" pos="0"/>
              </a:tabLst>
            </a:pPr>
            <a:r>
              <a:rPr b="0" lang="en-GB" sz="1700" spc="-1" strike="noStrike">
                <a:solidFill>
                  <a:srgbClr val="000000"/>
                </a:solidFill>
                <a:latin typeface="Nunito"/>
                <a:ea typeface="Nunito"/>
              </a:rPr>
              <a:t>We’ll be working on Four Acoustic models:</a:t>
            </a:r>
            <a:endParaRPr b="0" lang="en-IN" sz="1700" spc="-1" strike="noStrike">
              <a:latin typeface="Arial"/>
            </a:endParaRPr>
          </a:p>
          <a:p>
            <a:pPr algn="just">
              <a:lnSpc>
                <a:spcPct val="100000"/>
              </a:lnSpc>
              <a:buNone/>
              <a:tabLst>
                <a:tab algn="l" pos="0"/>
              </a:tabLst>
            </a:pPr>
            <a:endParaRPr b="0" lang="en-IN" sz="1700" spc="-1" strike="noStrike">
              <a:latin typeface="Arial"/>
            </a:endParaRPr>
          </a:p>
          <a:p>
            <a:pPr marL="457200" indent="-336600" algn="just">
              <a:lnSpc>
                <a:spcPct val="100000"/>
              </a:lnSpc>
              <a:buClr>
                <a:srgbClr val="000000"/>
              </a:buClr>
              <a:buFont typeface="Nunito"/>
              <a:buAutoNum type="arabicPeriod"/>
              <a:tabLst>
                <a:tab algn="l" pos="0"/>
              </a:tabLst>
            </a:pPr>
            <a:r>
              <a:rPr b="0" lang="en-GB" sz="1700" spc="-1" strike="noStrike">
                <a:solidFill>
                  <a:srgbClr val="000000"/>
                </a:solidFill>
                <a:latin typeface="Nunito"/>
                <a:ea typeface="Nunito"/>
              </a:rPr>
              <a:t>Tacotron 2</a:t>
            </a:r>
            <a:endParaRPr b="0" lang="en-IN" sz="1700" spc="-1" strike="noStrike">
              <a:latin typeface="Arial"/>
            </a:endParaRPr>
          </a:p>
          <a:p>
            <a:pPr marL="457200" indent="-336600" algn="just">
              <a:lnSpc>
                <a:spcPct val="100000"/>
              </a:lnSpc>
              <a:buClr>
                <a:srgbClr val="000000"/>
              </a:buClr>
              <a:buFont typeface="Nunito"/>
              <a:buAutoNum type="arabicPeriod"/>
              <a:tabLst>
                <a:tab algn="l" pos="0"/>
              </a:tabLst>
            </a:pPr>
            <a:r>
              <a:rPr b="0" lang="en-GB" sz="1700" spc="-1" strike="noStrike">
                <a:solidFill>
                  <a:srgbClr val="000000"/>
                </a:solidFill>
                <a:latin typeface="Nunito"/>
                <a:ea typeface="Nunito"/>
              </a:rPr>
              <a:t>FastSpeech 2</a:t>
            </a:r>
            <a:endParaRPr b="0" lang="en-IN" sz="1700" spc="-1" strike="noStrike">
              <a:latin typeface="Arial"/>
            </a:endParaRPr>
          </a:p>
          <a:p>
            <a:pPr marL="457200" indent="-336600" algn="just">
              <a:lnSpc>
                <a:spcPct val="100000"/>
              </a:lnSpc>
              <a:buClr>
                <a:srgbClr val="000000"/>
              </a:buClr>
              <a:buFont typeface="Nunito"/>
              <a:buAutoNum type="arabicPeriod"/>
              <a:tabLst>
                <a:tab algn="l" pos="0"/>
              </a:tabLst>
            </a:pPr>
            <a:r>
              <a:rPr b="0" lang="en-GB" sz="1700" spc="-1" strike="noStrike">
                <a:solidFill>
                  <a:srgbClr val="000000"/>
                </a:solidFill>
                <a:latin typeface="Nunito"/>
                <a:ea typeface="Nunito"/>
              </a:rPr>
              <a:t>VITS</a:t>
            </a:r>
            <a:endParaRPr b="0" lang="en-IN" sz="1700" spc="-1" strike="noStrike">
              <a:latin typeface="Arial"/>
            </a:endParaRPr>
          </a:p>
          <a:p>
            <a:pPr marL="457200" indent="-336600" algn="just">
              <a:lnSpc>
                <a:spcPct val="100000"/>
              </a:lnSpc>
              <a:buClr>
                <a:srgbClr val="000000"/>
              </a:buClr>
              <a:buFont typeface="Nunito"/>
              <a:buAutoNum type="arabicPeriod"/>
              <a:tabLst>
                <a:tab algn="l" pos="0"/>
              </a:tabLst>
            </a:pPr>
            <a:r>
              <a:rPr b="0" lang="en-GB" sz="1700" spc="-1" strike="noStrike">
                <a:solidFill>
                  <a:srgbClr val="000000"/>
                </a:solidFill>
                <a:latin typeface="Nunito"/>
                <a:ea typeface="Nunito"/>
              </a:rPr>
              <a:t>JETS/GlowTTS/Vakyansh-tts</a:t>
            </a:r>
            <a:endParaRPr b="0" lang="en-IN" sz="17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60;p 1"/>
          <p:cNvSpPr/>
          <p:nvPr/>
        </p:nvSpPr>
        <p:spPr>
          <a:xfrm>
            <a:off x="180000" y="0"/>
            <a:ext cx="8794800" cy="66855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GB" sz="1700" spc="-1" strike="noStrike">
                <a:solidFill>
                  <a:srgbClr val="000000"/>
                </a:solidFill>
                <a:latin typeface="Calibri"/>
                <a:ea typeface="Calibri"/>
              </a:rPr>
              <a:t>Why we opted these architectures ?</a:t>
            </a:r>
            <a:endParaRPr b="0" lang="en-IN" sz="17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r>
              <a:rPr b="0" lang="en-GB" sz="1400" spc="-1" strike="noStrike">
                <a:solidFill>
                  <a:srgbClr val="000000"/>
                </a:solidFill>
                <a:latin typeface="Calibri"/>
                <a:ea typeface="Calibri"/>
              </a:rPr>
              <a:t>1. The previous rule based approaches such as Concatenative method, Statistical Parametric Speech Synthesis does not give natural sound. The speech was robotic. </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GB" sz="1400" spc="-1" strike="noStrike">
                <a:solidFill>
                  <a:srgbClr val="000000"/>
                </a:solidFill>
                <a:latin typeface="Calibri"/>
                <a:ea typeface="Calibri"/>
              </a:rPr>
              <a:t>2. We have to develop set of rule which needs a linguistic knowledge related to that language.</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GB" sz="1400" spc="-1" strike="noStrike">
                <a:solidFill>
                  <a:srgbClr val="000000"/>
                </a:solidFill>
                <a:latin typeface="Calibri"/>
                <a:ea typeface="Calibri"/>
              </a:rPr>
              <a:t>3. Concatenative systems can require a substantial amount of storage space for storing speech units, especially for high-quality voices with large databases.</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GB" sz="1400" spc="-1" strike="noStrike">
                <a:solidFill>
                  <a:srgbClr val="000000"/>
                </a:solidFill>
                <a:latin typeface="Calibri"/>
                <a:ea typeface="Calibri"/>
              </a:rPr>
              <a:t>4.Already available system faces issues such as less intelligible and not robust(Skipping or repeating word), slow inference speed.</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GB" sz="1400" spc="-1" strike="noStrike">
                <a:solidFill>
                  <a:srgbClr val="000000"/>
                </a:solidFill>
                <a:latin typeface="Calibri"/>
                <a:ea typeface="Calibri"/>
              </a:rPr>
              <a:t>5. Moreover, limited work is done over low resource languages such as Punjabi, Hindi and other indic languages.</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GB" sz="1400" spc="-1" strike="noStrike">
                <a:solidFill>
                  <a:srgbClr val="000000"/>
                </a:solidFill>
                <a:latin typeface="Calibri"/>
                <a:ea typeface="Calibri"/>
              </a:rPr>
              <a:t> </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a:p>
            <a:pPr>
              <a:lnSpc>
                <a:spcPct val="100000"/>
              </a:lnSpc>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Google Shape;165;p28"/>
          <p:cNvSpPr/>
          <p:nvPr/>
        </p:nvSpPr>
        <p:spPr>
          <a:xfrm>
            <a:off x="81720" y="0"/>
            <a:ext cx="9096480" cy="46929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GB" sz="1900" spc="-1" strike="noStrike">
                <a:solidFill>
                  <a:srgbClr val="e48312"/>
                </a:solidFill>
                <a:latin typeface="Nunito"/>
                <a:ea typeface="Nunito"/>
              </a:rPr>
              <a:t>                                              </a:t>
            </a:r>
            <a:r>
              <a:rPr b="1" lang="en-GB" sz="2100" spc="-1" strike="noStrike">
                <a:solidFill>
                  <a:srgbClr val="000000"/>
                </a:solidFill>
                <a:latin typeface="Nunito"/>
                <a:ea typeface="Nunito"/>
              </a:rPr>
              <a:t>  </a:t>
            </a:r>
            <a:r>
              <a:rPr b="1" lang="en-GB" sz="2100" spc="-1" strike="noStrike">
                <a:solidFill>
                  <a:srgbClr val="000000"/>
                </a:solidFill>
                <a:latin typeface="Nunito"/>
                <a:ea typeface="Nunito"/>
              </a:rPr>
              <a:t>T</a:t>
            </a:r>
            <a:r>
              <a:rPr b="1" lang="en-GB" sz="2200" spc="-1" strike="noStrike">
                <a:solidFill>
                  <a:srgbClr val="000000"/>
                </a:solidFill>
                <a:latin typeface="Nunito"/>
                <a:ea typeface="Nunito"/>
              </a:rPr>
              <a:t>acotron 2</a:t>
            </a:r>
            <a:endParaRPr b="0" lang="en-IN" sz="2200" spc="-1" strike="noStrike">
              <a:latin typeface="Arial"/>
            </a:endParaRPr>
          </a:p>
          <a:p>
            <a:pPr>
              <a:lnSpc>
                <a:spcPct val="100000"/>
              </a:lnSpc>
              <a:buNone/>
              <a:tabLst>
                <a:tab algn="l" pos="0"/>
              </a:tabLst>
            </a:pPr>
            <a:endParaRPr b="0" lang="en-IN" sz="1900" spc="-1" strike="noStrike">
              <a:latin typeface="Arial"/>
            </a:endParaRPr>
          </a:p>
          <a:p>
            <a:pPr algn="just">
              <a:lnSpc>
                <a:spcPct val="100000"/>
              </a:lnSpc>
              <a:buNone/>
              <a:tabLst>
                <a:tab algn="l" pos="0"/>
              </a:tabLst>
            </a:pPr>
            <a:r>
              <a:rPr b="0" lang="en-GB" sz="1800" spc="-1" strike="noStrike">
                <a:solidFill>
                  <a:srgbClr val="000000"/>
                </a:solidFill>
                <a:latin typeface="Nunito"/>
                <a:ea typeface="Nunito"/>
              </a:rPr>
              <a:t>  </a:t>
            </a:r>
            <a:r>
              <a:rPr b="0" lang="en-GB" sz="1800" spc="-1" strike="noStrike">
                <a:solidFill>
                  <a:srgbClr val="000000"/>
                </a:solidFill>
                <a:latin typeface="Nunito"/>
                <a:ea typeface="Nunito"/>
              </a:rPr>
              <a:t>A Neural Network architecture for Text-to-speech:</a:t>
            </a:r>
            <a:endParaRPr b="0" lang="en-IN" sz="1800" spc="-1" strike="noStrike">
              <a:latin typeface="Arial"/>
            </a:endParaRPr>
          </a:p>
          <a:p>
            <a:pPr algn="just">
              <a:lnSpc>
                <a:spcPct val="100000"/>
              </a:lnSpc>
              <a:buNone/>
              <a:tabLst>
                <a:tab algn="l" pos="0"/>
              </a:tabLst>
            </a:pPr>
            <a:endParaRPr b="0" lang="en-IN" sz="1800" spc="-1" strike="noStrike">
              <a:latin typeface="Arial"/>
            </a:endParaRPr>
          </a:p>
          <a:p>
            <a:pPr marL="457200" indent="-343080" algn="just">
              <a:lnSpc>
                <a:spcPct val="100000"/>
              </a:lnSpc>
              <a:buClr>
                <a:srgbClr val="000000"/>
              </a:buClr>
              <a:buFont typeface="Nunito"/>
              <a:buChar char="❖"/>
              <a:tabLst>
                <a:tab algn="l" pos="0"/>
              </a:tabLst>
            </a:pPr>
            <a:r>
              <a:rPr b="0" lang="en-GB" sz="1800" spc="-1" strike="noStrike">
                <a:solidFill>
                  <a:srgbClr val="e48312"/>
                </a:solidFill>
                <a:latin typeface="Nunito"/>
                <a:ea typeface="Nunito"/>
              </a:rPr>
              <a:t>Recurrent Sequence-to-sequence </a:t>
            </a:r>
            <a:r>
              <a:rPr b="0" lang="en-GB" sz="1800" spc="-1" strike="noStrike">
                <a:solidFill>
                  <a:srgbClr val="000000"/>
                </a:solidFill>
                <a:latin typeface="Nunito"/>
                <a:ea typeface="Nunito"/>
              </a:rPr>
              <a:t>: Network with attention predicts sequence of mel spectrogram frames from input character sequence. </a:t>
            </a:r>
            <a:endParaRPr b="0" lang="en-IN" sz="1800" spc="-1" strike="noStrike">
              <a:latin typeface="Arial"/>
            </a:endParaRPr>
          </a:p>
          <a:p>
            <a:pPr marL="457200" indent="-343080" algn="just">
              <a:lnSpc>
                <a:spcPct val="100000"/>
              </a:lnSpc>
              <a:buClr>
                <a:srgbClr val="000000"/>
              </a:buClr>
              <a:buFont typeface="Nunito"/>
              <a:buChar char="❖"/>
              <a:tabLst>
                <a:tab algn="l" pos="0"/>
              </a:tabLst>
            </a:pPr>
            <a:r>
              <a:rPr b="0" lang="en-GB" sz="1800" spc="-1" strike="noStrike">
                <a:solidFill>
                  <a:srgbClr val="e48312"/>
                </a:solidFill>
                <a:latin typeface="Nunito"/>
                <a:ea typeface="Nunito"/>
              </a:rPr>
              <a:t>Modified Wavenet</a:t>
            </a:r>
            <a:r>
              <a:rPr b="0" lang="en-GB" sz="1800" spc="-1" strike="noStrike">
                <a:solidFill>
                  <a:srgbClr val="000000"/>
                </a:solidFill>
                <a:latin typeface="Nunito"/>
                <a:ea typeface="Nunito"/>
              </a:rPr>
              <a:t> : Generates Time-Domain waveform samples on predicted mel spectrogram frames. </a:t>
            </a: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r>
              <a:rPr b="0" lang="en-GB" sz="1800" spc="-1" strike="noStrike">
                <a:solidFill>
                  <a:srgbClr val="000000"/>
                </a:solidFill>
                <a:latin typeface="Nunito"/>
                <a:ea typeface="Nunito"/>
              </a:rPr>
              <a:t>What’s wrong with WaveNet…?</a:t>
            </a: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r>
              <a:rPr b="0" lang="en-GB" sz="1800" spc="-1" strike="noStrike">
                <a:solidFill>
                  <a:srgbClr val="000000"/>
                </a:solidFill>
                <a:latin typeface="Nunito"/>
                <a:ea typeface="Nunito"/>
              </a:rPr>
              <a:t>Wavenet was introduced by Google Deepmind in 2016, which was used to generate the voice in Google Assistant . So, what was problem with Wavenet.? </a:t>
            </a:r>
            <a:r>
              <a:rPr b="0" lang="en-GB" sz="1900" spc="-1" strike="noStrike">
                <a:solidFill>
                  <a:srgbClr val="000000"/>
                </a:solidFill>
                <a:latin typeface="Nunito"/>
                <a:ea typeface="Nunito"/>
              </a:rPr>
              <a:t>                 </a:t>
            </a:r>
            <a:endParaRPr b="0" lang="en-IN" sz="1900" spc="-1" strike="noStrike">
              <a:latin typeface="Arial"/>
            </a:endParaRPr>
          </a:p>
          <a:p>
            <a:pPr>
              <a:lnSpc>
                <a:spcPct val="100000"/>
              </a:lnSpc>
              <a:buNone/>
              <a:tabLst>
                <a:tab algn="l" pos="0"/>
              </a:tabLst>
            </a:pPr>
            <a:endParaRPr b="0" lang="en-IN" sz="1900" spc="-1" strike="noStrike">
              <a:latin typeface="Arial"/>
            </a:endParaRPr>
          </a:p>
          <a:p>
            <a:pPr marL="457200">
              <a:lnSpc>
                <a:spcPct val="100000"/>
              </a:lnSpc>
              <a:buNone/>
              <a:tabLst>
                <a:tab algn="l" pos="0"/>
              </a:tabLst>
            </a:pP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170;p29"/>
          <p:cNvSpPr/>
          <p:nvPr/>
        </p:nvSpPr>
        <p:spPr>
          <a:xfrm>
            <a:off x="0" y="0"/>
            <a:ext cx="8294760" cy="443880"/>
          </a:xfrm>
          <a:prstGeom prst="rect">
            <a:avLst/>
          </a:prstGeom>
          <a:noFill/>
          <a:ln w="0">
            <a:noFill/>
          </a:ln>
        </p:spPr>
        <p:style>
          <a:lnRef idx="0"/>
          <a:fillRef idx="0"/>
          <a:effectRef idx="0"/>
          <a:fontRef idx="minor"/>
        </p:style>
      </p:sp>
      <p:sp>
        <p:nvSpPr>
          <p:cNvPr id="105" name="Google Shape;171;p29"/>
          <p:cNvSpPr/>
          <p:nvPr/>
        </p:nvSpPr>
        <p:spPr>
          <a:xfrm>
            <a:off x="0" y="-63000"/>
            <a:ext cx="9059760" cy="576180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endParaRPr b="0" lang="en-IN" sz="1700" spc="-1" strike="noStrike">
              <a:latin typeface="Arial"/>
            </a:endParaRPr>
          </a:p>
          <a:p>
            <a:pPr marL="457200" indent="-349200" algn="just">
              <a:lnSpc>
                <a:spcPct val="100000"/>
              </a:lnSpc>
              <a:buClr>
                <a:srgbClr val="000000"/>
              </a:buClr>
              <a:buFont typeface="Nunito"/>
              <a:buChar char="❖"/>
              <a:tabLst>
                <a:tab algn="l" pos="0"/>
              </a:tabLst>
            </a:pPr>
            <a:r>
              <a:rPr b="0" lang="en-GB" sz="1900" spc="-1" strike="noStrike">
                <a:solidFill>
                  <a:srgbClr val="000000"/>
                </a:solidFill>
                <a:latin typeface="Nunito"/>
                <a:ea typeface="Nunito"/>
              </a:rPr>
              <a:t>Input requires linguistic features, fundamental frequencies and phonemes duration and all of this require significant Domain knowledge to interpret and process. </a:t>
            </a:r>
            <a:endParaRPr b="0" lang="en-IN" sz="1900" spc="-1" strike="noStrike">
              <a:latin typeface="Arial"/>
            </a:endParaRPr>
          </a:p>
          <a:p>
            <a:pPr marL="457200" algn="just">
              <a:lnSpc>
                <a:spcPct val="100000"/>
              </a:lnSpc>
              <a:buNone/>
              <a:tabLst>
                <a:tab algn="l" pos="0"/>
              </a:tabLst>
            </a:pPr>
            <a:endParaRPr b="0" lang="en-IN" sz="1900" spc="-1" strike="noStrike">
              <a:latin typeface="Arial"/>
            </a:endParaRPr>
          </a:p>
          <a:p>
            <a:pPr marL="457200" algn="just">
              <a:lnSpc>
                <a:spcPct val="100000"/>
              </a:lnSpc>
              <a:buNone/>
              <a:tabLst>
                <a:tab algn="l" pos="0"/>
              </a:tabLst>
            </a:pPr>
            <a:r>
              <a:rPr b="0" lang="en-GB" sz="1700" spc="-1" strike="noStrike">
                <a:solidFill>
                  <a:srgbClr val="e48312"/>
                </a:solidFill>
                <a:latin typeface="Nunito"/>
                <a:ea typeface="Nunito"/>
              </a:rPr>
              <a:t>Tacotron(2017)</a:t>
            </a:r>
            <a:r>
              <a:rPr b="0" lang="en-GB" sz="1700" spc="-1" strike="noStrike">
                <a:solidFill>
                  <a:srgbClr val="000000"/>
                </a:solidFill>
                <a:latin typeface="Nunito"/>
                <a:ea typeface="Nunito"/>
              </a:rPr>
              <a:t> which polish the problem with sequence to sequence architecture where the input character sequence were transformed into magnitude spectrograms, this eliminated the problem of complex linguistic and acoustic input features and now we can use raw data. </a:t>
            </a:r>
            <a:endParaRPr b="0" lang="en-IN" sz="1700" spc="-1" strike="noStrike">
              <a:latin typeface="Arial"/>
            </a:endParaRPr>
          </a:p>
          <a:p>
            <a:pPr marL="457200" algn="just">
              <a:lnSpc>
                <a:spcPct val="100000"/>
              </a:lnSpc>
              <a:buNone/>
              <a:tabLst>
                <a:tab algn="l" pos="0"/>
              </a:tabLst>
            </a:pPr>
            <a:endParaRPr b="0" lang="en-IN" sz="1700" spc="-1" strike="noStrike">
              <a:latin typeface="Arial"/>
            </a:endParaRPr>
          </a:p>
          <a:p>
            <a:pPr marL="457200" algn="just">
              <a:lnSpc>
                <a:spcPct val="100000"/>
              </a:lnSpc>
              <a:buNone/>
              <a:tabLst>
                <a:tab algn="l" pos="0"/>
              </a:tabLst>
            </a:pPr>
            <a:r>
              <a:rPr b="0" lang="en-GB" sz="1700" spc="-1" strike="noStrike">
                <a:solidFill>
                  <a:srgbClr val="000000"/>
                </a:solidFill>
                <a:latin typeface="Nunito"/>
                <a:ea typeface="Nunito"/>
              </a:rPr>
              <a:t>In original </a:t>
            </a:r>
            <a:r>
              <a:rPr b="0" lang="en-GB" sz="1700" spc="-1" strike="noStrike">
                <a:solidFill>
                  <a:srgbClr val="e48312"/>
                </a:solidFill>
                <a:latin typeface="Nunito"/>
                <a:ea typeface="Nunito"/>
              </a:rPr>
              <a:t>Tacotron</a:t>
            </a:r>
            <a:r>
              <a:rPr b="0" lang="en-GB" sz="1700" spc="-1" strike="noStrike">
                <a:solidFill>
                  <a:srgbClr val="000000"/>
                </a:solidFill>
                <a:latin typeface="Nunito"/>
                <a:ea typeface="Nunito"/>
              </a:rPr>
              <a:t>, the Spectrograms were passed into vocoder which uses Griff-Lim algorithm for speech synthesis. So, Replacing Griff-Lim algorithm with wavenet like vocoder in Tacotron and now google come up with</a:t>
            </a:r>
            <a:r>
              <a:rPr b="0" lang="en-GB" sz="1700" spc="-1" strike="noStrike">
                <a:solidFill>
                  <a:srgbClr val="e48312"/>
                </a:solidFill>
                <a:latin typeface="Nunito"/>
                <a:ea typeface="Nunito"/>
              </a:rPr>
              <a:t> Tacotron 2.</a:t>
            </a:r>
            <a:r>
              <a:rPr b="0" lang="en-GB" sz="1700" spc="-1" strike="noStrike">
                <a:solidFill>
                  <a:srgbClr val="000000"/>
                </a:solidFill>
                <a:latin typeface="Nunito"/>
                <a:ea typeface="Nunito"/>
              </a:rPr>
              <a:t>  </a:t>
            </a:r>
            <a:endParaRPr b="0" lang="en-IN" sz="1700" spc="-1" strike="noStrike">
              <a:latin typeface="Arial"/>
            </a:endParaRPr>
          </a:p>
          <a:p>
            <a:pPr marL="457200" algn="just">
              <a:lnSpc>
                <a:spcPct val="100000"/>
              </a:lnSpc>
              <a:buNone/>
              <a:tabLst>
                <a:tab algn="l" pos="0"/>
              </a:tabLst>
            </a:pPr>
            <a:endParaRPr b="0" lang="en-IN" sz="1700" spc="-1" strike="noStrike">
              <a:latin typeface="Arial"/>
            </a:endParaRPr>
          </a:p>
          <a:p>
            <a:pPr marL="457200" algn="just">
              <a:lnSpc>
                <a:spcPct val="100000"/>
              </a:lnSpc>
              <a:buNone/>
              <a:tabLst>
                <a:tab algn="l" pos="0"/>
              </a:tabLst>
            </a:pPr>
            <a:endParaRPr b="0" lang="en-IN" sz="1700" spc="-1" strike="noStrike">
              <a:latin typeface="Arial"/>
            </a:endParaRPr>
          </a:p>
          <a:p>
            <a:pPr marL="457200" algn="just">
              <a:lnSpc>
                <a:spcPct val="100000"/>
              </a:lnSpc>
              <a:buNone/>
              <a:tabLst>
                <a:tab algn="l" pos="0"/>
              </a:tabLst>
            </a:pPr>
            <a:r>
              <a:rPr b="0" lang="en-GB" sz="1700" spc="-1" strike="noStrike">
                <a:solidFill>
                  <a:srgbClr val="000000"/>
                </a:solidFill>
                <a:latin typeface="Nunito"/>
                <a:ea typeface="Nunito"/>
              </a:rPr>
              <a:t>                  </a:t>
            </a:r>
            <a:r>
              <a:rPr b="0" lang="en-GB" sz="1800" spc="-1" strike="noStrike">
                <a:solidFill>
                  <a:srgbClr val="000000"/>
                </a:solidFill>
                <a:latin typeface="Nunito"/>
                <a:ea typeface="Nunito"/>
              </a:rPr>
              <a:t>Tacotron + Wavenet Vocoder - Griff-Lim = Tacotron2 </a:t>
            </a:r>
            <a:endParaRPr b="0" lang="en-IN" sz="1800" spc="-1" strike="noStrike">
              <a:latin typeface="Arial"/>
            </a:endParaRPr>
          </a:p>
          <a:p>
            <a:pPr marL="457200">
              <a:lnSpc>
                <a:spcPct val="100000"/>
              </a:lnSpc>
              <a:buNone/>
              <a:tabLst>
                <a:tab algn="l" pos="0"/>
              </a:tabLst>
            </a:pPr>
            <a:endParaRPr b="0" lang="en-IN" sz="1700" spc="-1" strike="noStrike">
              <a:latin typeface="Arial"/>
            </a:endParaRPr>
          </a:p>
          <a:p>
            <a:pPr marL="457200">
              <a:lnSpc>
                <a:spcPct val="100000"/>
              </a:lnSpc>
              <a:buNone/>
              <a:tabLst>
                <a:tab algn="l" pos="0"/>
              </a:tabLst>
            </a:pPr>
            <a:endParaRPr b="0" lang="en-IN" sz="1700" spc="-1" strike="noStrike">
              <a:latin typeface="Arial"/>
            </a:endParaRPr>
          </a:p>
          <a:p>
            <a:pPr marL="457200">
              <a:lnSpc>
                <a:spcPct val="100000"/>
              </a:lnSpc>
              <a:buNone/>
              <a:tabLst>
                <a:tab algn="l" pos="0"/>
              </a:tabLst>
            </a:pPr>
            <a:endParaRPr b="0" lang="en-IN" sz="1700" spc="-1" strike="noStrike">
              <a:latin typeface="Arial"/>
            </a:endParaRPr>
          </a:p>
          <a:p>
            <a:pPr marL="457200">
              <a:lnSpc>
                <a:spcPct val="100000"/>
              </a:lnSpc>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Google Shape;176;p30" descr=""/>
          <p:cNvPicPr/>
          <p:nvPr/>
        </p:nvPicPr>
        <p:blipFill>
          <a:blip r:embed="rId1"/>
          <a:stretch/>
        </p:blipFill>
        <p:spPr>
          <a:xfrm>
            <a:off x="1080000" y="0"/>
            <a:ext cx="6785280" cy="4471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Google Shape;181;p31"/>
          <p:cNvSpPr/>
          <p:nvPr/>
        </p:nvSpPr>
        <p:spPr>
          <a:xfrm>
            <a:off x="0" y="409680"/>
            <a:ext cx="7675560" cy="397800"/>
          </a:xfrm>
          <a:prstGeom prst="rect">
            <a:avLst/>
          </a:prstGeom>
          <a:noFill/>
          <a:ln w="0">
            <a:noFill/>
          </a:ln>
        </p:spPr>
        <p:style>
          <a:lnRef idx="0"/>
          <a:fillRef idx="0"/>
          <a:effectRef idx="0"/>
          <a:fontRef idx="minor"/>
        </p:style>
      </p:sp>
      <p:sp>
        <p:nvSpPr>
          <p:cNvPr id="108" name="Google Shape;182;p31"/>
          <p:cNvSpPr/>
          <p:nvPr/>
        </p:nvSpPr>
        <p:spPr>
          <a:xfrm>
            <a:off x="197280" y="-360000"/>
            <a:ext cx="8800920" cy="55364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GB" sz="1600" spc="-1" strike="noStrike">
                <a:solidFill>
                  <a:srgbClr val="e48312"/>
                </a:solidFill>
                <a:latin typeface="Nunito"/>
                <a:ea typeface="Nunito"/>
              </a:rPr>
              <a:t>                                                            </a:t>
            </a:r>
            <a:endParaRPr b="0" lang="en-IN" sz="1600" spc="-1" strike="noStrike">
              <a:latin typeface="Arial"/>
            </a:endParaRPr>
          </a:p>
          <a:p>
            <a:pPr algn="just">
              <a:lnSpc>
                <a:spcPct val="100000"/>
              </a:lnSpc>
              <a:buNone/>
              <a:tabLst>
                <a:tab algn="l" pos="0"/>
              </a:tabLst>
            </a:pPr>
            <a:r>
              <a:rPr b="0" lang="en-GB" sz="1600" spc="-1" strike="noStrike">
                <a:solidFill>
                  <a:srgbClr val="e48312"/>
                </a:solidFill>
                <a:latin typeface="Nunito"/>
                <a:ea typeface="Nunito"/>
              </a:rPr>
              <a:t>   </a:t>
            </a:r>
            <a:r>
              <a:rPr b="0" lang="en-GB" sz="1600" spc="-1" strike="noStrike">
                <a:solidFill>
                  <a:srgbClr val="e48312"/>
                </a:solidFill>
                <a:latin typeface="Nunito"/>
                <a:ea typeface="Nunito"/>
              </a:rPr>
              <a:t>Network:</a:t>
            </a:r>
            <a:r>
              <a:rPr b="0" lang="en-GB" sz="1600" spc="-1" strike="noStrike">
                <a:solidFill>
                  <a:srgbClr val="000000"/>
                </a:solidFill>
                <a:latin typeface="Nunito"/>
                <a:ea typeface="Nunito"/>
              </a:rPr>
              <a:t> (LSTM &amp; CNN Layers) Convert character sequence into melspectrogram.</a:t>
            </a:r>
            <a:endParaRPr b="0" lang="en-IN" sz="1600" spc="-1" strike="noStrike">
              <a:latin typeface="Arial"/>
            </a:endParaRPr>
          </a:p>
          <a:p>
            <a:pPr algn="just">
              <a:lnSpc>
                <a:spcPct val="100000"/>
              </a:lnSpc>
              <a:buNone/>
              <a:tabLst>
                <a:tab algn="l" pos="0"/>
              </a:tabLst>
            </a:pPr>
            <a:r>
              <a:rPr b="0" lang="en-GB" sz="1600" spc="-1" strike="noStrike">
                <a:solidFill>
                  <a:srgbClr val="000000"/>
                </a:solidFill>
                <a:latin typeface="Nunito"/>
                <a:ea typeface="Nunito"/>
              </a:rPr>
              <a:t>   </a:t>
            </a:r>
            <a:r>
              <a:rPr b="0" lang="en-GB" sz="1600" spc="-1" strike="noStrike">
                <a:solidFill>
                  <a:srgbClr val="e48312"/>
                </a:solidFill>
                <a:latin typeface="Nunito"/>
                <a:ea typeface="Nunito"/>
              </a:rPr>
              <a:t>Modified Wavenet </a:t>
            </a:r>
            <a:r>
              <a:rPr b="0" lang="en-GB" sz="1600" spc="-1" strike="noStrike">
                <a:solidFill>
                  <a:srgbClr val="000000"/>
                </a:solidFill>
                <a:latin typeface="Nunito"/>
                <a:ea typeface="Nunito"/>
              </a:rPr>
              <a:t>:  Convert mel spectrogram into speech. </a:t>
            </a:r>
            <a:endParaRPr b="0" lang="en-IN" sz="1600" spc="-1" strike="noStrike">
              <a:latin typeface="Arial"/>
            </a:endParaRPr>
          </a:p>
          <a:p>
            <a:pPr algn="just">
              <a:lnSpc>
                <a:spcPct val="100000"/>
              </a:lnSpc>
              <a:buNone/>
              <a:tabLst>
                <a:tab algn="l" pos="0"/>
              </a:tabLst>
            </a:pPr>
            <a:r>
              <a:rPr b="0" lang="en-GB" sz="1600" spc="-1" strike="noStrike">
                <a:solidFill>
                  <a:srgbClr val="000000"/>
                </a:solidFill>
                <a:latin typeface="Nunito"/>
                <a:ea typeface="Nunito"/>
              </a:rPr>
              <a:t> </a:t>
            </a:r>
            <a:endParaRPr b="0" lang="en-IN" sz="1600" spc="-1" strike="noStrike">
              <a:latin typeface="Arial"/>
            </a:endParaRPr>
          </a:p>
          <a:p>
            <a:pPr algn="just">
              <a:lnSpc>
                <a:spcPct val="100000"/>
              </a:lnSpc>
              <a:buNone/>
              <a:tabLst>
                <a:tab algn="l" pos="0"/>
              </a:tabLst>
            </a:pPr>
            <a:r>
              <a:rPr b="0" lang="en-GB" sz="1600" spc="-1" strike="noStrike">
                <a:solidFill>
                  <a:srgbClr val="000000"/>
                </a:solidFill>
                <a:latin typeface="Nunito"/>
                <a:ea typeface="Nunito"/>
              </a:rPr>
              <a:t>   </a:t>
            </a:r>
            <a:r>
              <a:rPr b="0" lang="en-GB" sz="1600" spc="-1" strike="noStrike">
                <a:solidFill>
                  <a:srgbClr val="000000"/>
                </a:solidFill>
                <a:latin typeface="Nunito"/>
                <a:ea typeface="Nunito"/>
              </a:rPr>
              <a:t>Why mel spectrogram as intermediate..?</a:t>
            </a:r>
            <a:endParaRPr b="0" lang="en-IN" sz="1600" spc="-1" strike="noStrike">
              <a:latin typeface="Arial"/>
            </a:endParaRPr>
          </a:p>
          <a:p>
            <a:pPr marL="457200" algn="just">
              <a:lnSpc>
                <a:spcPct val="100000"/>
              </a:lnSpc>
              <a:buNone/>
              <a:tabLst>
                <a:tab algn="l" pos="0"/>
              </a:tabLst>
            </a:pP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Mel spectrogram are designed to mimic this logarithmic scale and are better suited for capturing the way humans perceive pitch and intensity variations in speech. </a:t>
            </a: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Mel spectrograms have lower dimensionality compared to raw audio waveforms which helps in reducing time complexity , making training and inference more efficient. </a:t>
            </a: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It emphasis the recognition of low frequency sounds over bursts of high frequency auditory signals. </a:t>
            </a: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It provides more stable and well-defined representation of phonetic content, making it easier for model to learn alignments between input text and target speech. </a:t>
            </a:r>
            <a:endParaRPr b="0" lang="en-IN" sz="1600" spc="-1" strike="noStrike">
              <a:latin typeface="Arial"/>
            </a:endParaRPr>
          </a:p>
          <a:p>
            <a:pPr marL="457200" indent="-330120" algn="just">
              <a:lnSpc>
                <a:spcPct val="100000"/>
              </a:lnSpc>
              <a:buClr>
                <a:srgbClr val="000000"/>
              </a:buClr>
              <a:buFont typeface="Nunito"/>
              <a:buChar char="❖"/>
              <a:tabLst>
                <a:tab algn="l" pos="0"/>
              </a:tabLst>
            </a:pPr>
            <a:r>
              <a:rPr b="0" lang="en-GB" sz="1600" spc="-1" strike="noStrike">
                <a:solidFill>
                  <a:srgbClr val="000000"/>
                </a:solidFill>
                <a:latin typeface="Nunito"/>
                <a:ea typeface="Nunito"/>
              </a:rPr>
              <a:t>Despite lossy information it is still possible to generate high quality audio using mel spectrogram and modified wavenet. </a:t>
            </a: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Google Shape;187;p32"/>
          <p:cNvSpPr/>
          <p:nvPr/>
        </p:nvSpPr>
        <p:spPr>
          <a:xfrm>
            <a:off x="360000" y="128160"/>
            <a:ext cx="8303760" cy="4353120"/>
          </a:xfrm>
          <a:prstGeom prst="rect">
            <a:avLst/>
          </a:prstGeom>
          <a:noFill/>
          <a:ln w="0">
            <a:noFill/>
          </a:ln>
        </p:spPr>
        <p:style>
          <a:lnRef idx="0"/>
          <a:fillRef idx="0"/>
          <a:effectRef idx="0"/>
          <a:fontRef idx="minor"/>
        </p:style>
        <p:txBody>
          <a:bodyPr lIns="68400" rIns="68400" tIns="34200" bIns="34200" anchor="t">
            <a:noAutofit/>
          </a:bodyPr>
          <a:p>
            <a:pPr>
              <a:lnSpc>
                <a:spcPct val="100000"/>
              </a:lnSpc>
              <a:buNone/>
              <a:tabLst>
                <a:tab algn="l" pos="0"/>
              </a:tabLst>
            </a:pPr>
            <a:r>
              <a:rPr b="0" lang="en-GB" sz="1600" spc="-1" strike="noStrike">
                <a:solidFill>
                  <a:srgbClr val="e48312"/>
                </a:solidFill>
                <a:latin typeface="Nunito"/>
                <a:ea typeface="Nunito"/>
              </a:rPr>
              <a:t>Two Main components of Tacotron 2 </a:t>
            </a:r>
            <a:endParaRPr b="0" lang="en-IN" sz="1600" spc="-1" strike="noStrike">
              <a:latin typeface="Arial"/>
            </a:endParaRPr>
          </a:p>
          <a:p>
            <a:pPr>
              <a:lnSpc>
                <a:spcPct val="100000"/>
              </a:lnSpc>
              <a:buNone/>
              <a:tabLst>
                <a:tab algn="l" pos="0"/>
              </a:tabLst>
            </a:pPr>
            <a:endParaRPr b="0" lang="en-IN" sz="1500" spc="-1" strike="noStrike">
              <a:latin typeface="Arial"/>
            </a:endParaRPr>
          </a:p>
          <a:p>
            <a:pPr algn="just">
              <a:lnSpc>
                <a:spcPct val="100000"/>
              </a:lnSpc>
              <a:buNone/>
              <a:tabLst>
                <a:tab algn="l" pos="0"/>
              </a:tabLst>
            </a:pPr>
            <a:r>
              <a:rPr b="0" lang="en-GB" sz="1500" spc="-1" strike="noStrike">
                <a:solidFill>
                  <a:srgbClr val="000000"/>
                </a:solidFill>
                <a:latin typeface="Nunito"/>
                <a:ea typeface="Nunito"/>
              </a:rPr>
              <a:t>Tacotron 2 like predecessor uses STFT to compute mel spectrograms . This network consists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457200" indent="-324000" algn="just">
              <a:lnSpc>
                <a:spcPct val="100000"/>
              </a:lnSpc>
              <a:buClr>
                <a:srgbClr val="e48312"/>
              </a:buClr>
              <a:buFont typeface="Nunito"/>
              <a:buAutoNum type="arabicPeriod"/>
              <a:tabLst>
                <a:tab algn="l" pos="0"/>
              </a:tabLst>
            </a:pPr>
            <a:r>
              <a:rPr b="0" lang="en-GB" sz="1500" spc="-1" strike="noStrike">
                <a:solidFill>
                  <a:srgbClr val="e48312"/>
                </a:solidFill>
                <a:latin typeface="Nunito"/>
                <a:ea typeface="Nunito"/>
              </a:rPr>
              <a:t>Encoder : </a:t>
            </a:r>
            <a:r>
              <a:rPr b="0" lang="en-GB" sz="1500" spc="-1" strike="noStrike">
                <a:solidFill>
                  <a:srgbClr val="000000"/>
                </a:solidFill>
                <a:latin typeface="Nunito"/>
                <a:ea typeface="Nunito"/>
              </a:rPr>
              <a:t>The encoder takes input text and processes it into fixed-length context vector . This vector contains information about linguistic content and prosody of input text. It is implemented using RNN &amp; LSTM.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457200" indent="-324000" algn="just">
              <a:lnSpc>
                <a:spcPct val="100000"/>
              </a:lnSpc>
              <a:buClr>
                <a:srgbClr val="e48312"/>
              </a:buClr>
              <a:buFont typeface="Nunito"/>
              <a:buAutoNum type="arabicPeriod"/>
              <a:tabLst>
                <a:tab algn="l" pos="0"/>
              </a:tabLst>
            </a:pPr>
            <a:r>
              <a:rPr b="0" lang="en-GB" sz="1500" spc="-1" strike="noStrike">
                <a:solidFill>
                  <a:srgbClr val="e48312"/>
                </a:solidFill>
                <a:latin typeface="Nunito"/>
                <a:ea typeface="Nunito"/>
              </a:rPr>
              <a:t>Decoder with Attention Mechanism : </a:t>
            </a:r>
            <a:r>
              <a:rPr b="0" lang="en-GB" sz="1500" spc="-1" strike="noStrike">
                <a:solidFill>
                  <a:srgbClr val="000000"/>
                </a:solidFill>
                <a:latin typeface="Nunito"/>
                <a:ea typeface="Nunito"/>
              </a:rPr>
              <a:t> The decoder generates the mel spectrogram which represents the speech’s spectral content over time . Tacotron 2 uses attention mechanism in decoder , it helps the model to focuses on different parts of input text while generating each frame of the mel spectrogram . It is often implemented using RNN &amp; CNN to predict mel spectrogram frame by frame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GB" sz="1500" spc="-1" strike="noStrike">
                <a:solidFill>
                  <a:srgbClr val="000000"/>
                </a:solidFill>
                <a:latin typeface="Nunito"/>
                <a:ea typeface="Nunito"/>
              </a:rPr>
              <a:t>These two components work together to convert the input text into sequence of mel spectrogram frames, which can be further processed to generate the final waveform producing natural sounding speech.  </a:t>
            </a: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endParaRPr b="0" lang="en-IN" sz="1500" spc="-1" strike="noStrike">
              <a:latin typeface="Arial"/>
            </a:endParaRPr>
          </a:p>
          <a:p>
            <a:pPr marL="457200">
              <a:lnSpc>
                <a:spcPct val="100000"/>
              </a:lnSpc>
              <a:buNone/>
              <a:tabLst>
                <a:tab algn="l" pos="0"/>
              </a:tabLst>
            </a:pPr>
            <a:r>
              <a:rPr b="0" lang="en-GB" sz="1600" spc="-1" strike="noStrike">
                <a:solidFill>
                  <a:srgbClr val="000000"/>
                </a:solidFill>
                <a:latin typeface="Nunito"/>
                <a:ea typeface="Nunito"/>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2023-10-16T11:54:36Z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file>