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ecc35f0a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ecc35f0a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ecc35f0a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ecc35f0a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ecc35f0a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ecc35f0a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ecc35f0a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ecc35f0a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Say that this is from gensim website as source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0d9764f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0d9764f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ecc35f0a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ecc35f0a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radimrehurek.com/gensi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Chat Log</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Gabriel Lopez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a:t>
            </a:r>
            <a:endParaRPr/>
          </a:p>
        </p:txBody>
      </p:sp>
      <p:sp>
        <p:nvSpPr>
          <p:cNvPr id="93" name="Google Shape;93;p14"/>
          <p:cNvSpPr txBox="1"/>
          <p:nvPr>
            <p:ph idx="1" type="body"/>
          </p:nvPr>
        </p:nvSpPr>
        <p:spPr>
          <a:xfrm>
            <a:off x="729450" y="2078875"/>
            <a:ext cx="3814800" cy="22611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n"/>
              <a:t>Dated from 2003 to 2013</a:t>
            </a:r>
            <a:endParaRPr/>
          </a:p>
          <a:p>
            <a:pPr indent="-311150" lvl="0" marL="457200" rtl="0" algn="l">
              <a:lnSpc>
                <a:spcPct val="200000"/>
              </a:lnSpc>
              <a:spcBef>
                <a:spcPts val="0"/>
              </a:spcBef>
              <a:spcAft>
                <a:spcPts val="0"/>
              </a:spcAft>
              <a:buSzPts val="1300"/>
              <a:buChar char="●"/>
            </a:pPr>
            <a:r>
              <a:rPr lang="en"/>
              <a:t>Saved from Wilson Library in XML files</a:t>
            </a:r>
            <a:endParaRPr/>
          </a:p>
          <a:p>
            <a:pPr indent="-311150" lvl="0" marL="457200" rtl="0" algn="l">
              <a:lnSpc>
                <a:spcPct val="200000"/>
              </a:lnSpc>
              <a:spcBef>
                <a:spcPts val="0"/>
              </a:spcBef>
              <a:spcAft>
                <a:spcPts val="0"/>
              </a:spcAft>
              <a:buSzPts val="1300"/>
              <a:buChar char="●"/>
            </a:pPr>
            <a:r>
              <a:rPr lang="en"/>
              <a:t>Conversations between student and librarian </a:t>
            </a:r>
            <a:endParaRPr/>
          </a:p>
        </p:txBody>
      </p:sp>
      <p:pic>
        <p:nvPicPr>
          <p:cNvPr id="94" name="Google Shape;94;p14"/>
          <p:cNvPicPr preferRelativeResize="0"/>
          <p:nvPr/>
        </p:nvPicPr>
        <p:blipFill rotWithShape="1">
          <a:blip r:embed="rId3">
            <a:alphaModFix/>
          </a:blip>
          <a:srcRect b="0" l="4242" r="0" t="0"/>
          <a:stretch/>
        </p:blipFill>
        <p:spPr>
          <a:xfrm>
            <a:off x="4673000" y="1259500"/>
            <a:ext cx="4112601" cy="2814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Gensim</a:t>
            </a:r>
            <a:endParaRPr/>
          </a:p>
        </p:txBody>
      </p:sp>
      <p:sp>
        <p:nvSpPr>
          <p:cNvPr id="100" name="Google Shape;100;p15"/>
          <p:cNvSpPr txBox="1"/>
          <p:nvPr>
            <p:ph idx="1" type="body"/>
          </p:nvPr>
        </p:nvSpPr>
        <p:spPr>
          <a:xfrm>
            <a:off x="729450" y="2078875"/>
            <a:ext cx="3396600" cy="22611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“Topic modelling for humans”</a:t>
            </a:r>
            <a:endParaRPr/>
          </a:p>
          <a:p>
            <a:pPr indent="-311150" lvl="0" marL="457200" rtl="0" algn="l">
              <a:lnSpc>
                <a:spcPct val="100000"/>
              </a:lnSpc>
              <a:spcBef>
                <a:spcPts val="0"/>
              </a:spcBef>
              <a:spcAft>
                <a:spcPts val="0"/>
              </a:spcAft>
              <a:buSzPts val="1300"/>
              <a:buChar char="●"/>
            </a:pPr>
            <a:r>
              <a:rPr lang="en"/>
              <a:t>Open source API that allows  anyone to train  their own models. </a:t>
            </a:r>
            <a:endParaRPr/>
          </a:p>
          <a:p>
            <a:pPr indent="-311150" lvl="0" marL="457200" rtl="0" algn="l">
              <a:lnSpc>
                <a:spcPct val="100000"/>
              </a:lnSpc>
              <a:spcBef>
                <a:spcPts val="0"/>
              </a:spcBef>
              <a:spcAft>
                <a:spcPts val="0"/>
              </a:spcAft>
              <a:buSzPts val="1300"/>
              <a:buChar char="●"/>
            </a:pPr>
            <a:r>
              <a:rPr lang="en"/>
              <a:t>Python</a:t>
            </a:r>
            <a:endParaRPr/>
          </a:p>
          <a:p>
            <a:pPr indent="-311150" lvl="0" marL="457200" rtl="0" algn="l">
              <a:lnSpc>
                <a:spcPct val="100000"/>
              </a:lnSpc>
              <a:spcBef>
                <a:spcPts val="0"/>
              </a:spcBef>
              <a:spcAft>
                <a:spcPts val="0"/>
              </a:spcAft>
              <a:buSzPts val="1300"/>
              <a:buChar char="●"/>
            </a:pPr>
            <a:r>
              <a:rPr lang="en"/>
              <a:t>Topic Modeling</a:t>
            </a:r>
            <a:endParaRPr/>
          </a:p>
          <a:p>
            <a:pPr indent="-298450" lvl="1" marL="914400" rtl="0" algn="l">
              <a:lnSpc>
                <a:spcPct val="100000"/>
              </a:lnSpc>
              <a:spcBef>
                <a:spcPts val="0"/>
              </a:spcBef>
              <a:spcAft>
                <a:spcPts val="0"/>
              </a:spcAft>
              <a:buSzPts val="1100"/>
              <a:buChar char="○"/>
            </a:pPr>
            <a:r>
              <a:rPr lang="en"/>
              <a:t>Machine learning technique that interprets a document and finds patterns in the words and phrases and uses them to draw </a:t>
            </a:r>
            <a:r>
              <a:rPr lang="en"/>
              <a:t>conclusions</a:t>
            </a:r>
            <a:r>
              <a:rPr lang="en"/>
              <a:t> about the document.</a:t>
            </a:r>
            <a:endParaRPr/>
          </a:p>
          <a:p>
            <a:pPr indent="0" lvl="0" marL="0" rtl="0" algn="l">
              <a:lnSpc>
                <a:spcPct val="100000"/>
              </a:lnSpc>
              <a:spcBef>
                <a:spcPts val="1600"/>
              </a:spcBef>
              <a:spcAft>
                <a:spcPts val="1600"/>
              </a:spcAft>
              <a:buNone/>
            </a:pPr>
            <a:r>
              <a:t/>
            </a:r>
            <a:endParaRPr/>
          </a:p>
        </p:txBody>
      </p:sp>
      <p:pic>
        <p:nvPicPr>
          <p:cNvPr id="101" name="Google Shape;101;p15"/>
          <p:cNvPicPr preferRelativeResize="0"/>
          <p:nvPr/>
        </p:nvPicPr>
        <p:blipFill>
          <a:blip r:embed="rId3">
            <a:alphaModFix/>
          </a:blip>
          <a:stretch>
            <a:fillRect/>
          </a:stretch>
        </p:blipFill>
        <p:spPr>
          <a:xfrm>
            <a:off x="4278450" y="2006250"/>
            <a:ext cx="4713149" cy="2356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 Cloud</a:t>
            </a:r>
            <a:endParaRPr/>
          </a:p>
        </p:txBody>
      </p:sp>
      <p:sp>
        <p:nvSpPr>
          <p:cNvPr id="107" name="Google Shape;107;p16"/>
          <p:cNvSpPr txBox="1"/>
          <p:nvPr>
            <p:ph idx="1" type="body"/>
          </p:nvPr>
        </p:nvSpPr>
        <p:spPr>
          <a:xfrm>
            <a:off x="729450" y="2078875"/>
            <a:ext cx="35943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A word cloud is a topic modeling visualization where the top words used are shown in a picture with size of the word directly correlating with the amount it is used in the processed text. The larger the word the more it was used and vise versa.</a:t>
            </a:r>
            <a:endParaRPr/>
          </a:p>
          <a:p>
            <a:pPr indent="0" lvl="0" marL="0" rtl="0" algn="l">
              <a:lnSpc>
                <a:spcPct val="100000"/>
              </a:lnSpc>
              <a:spcBef>
                <a:spcPts val="1600"/>
              </a:spcBef>
              <a:spcAft>
                <a:spcPts val="0"/>
              </a:spcAft>
              <a:buNone/>
            </a:pPr>
            <a:r>
              <a:t/>
            </a:r>
            <a:endParaRPr/>
          </a:p>
          <a:p>
            <a:pPr indent="0" lvl="0" marL="0" rtl="0" algn="l">
              <a:spcBef>
                <a:spcPts val="1600"/>
              </a:spcBef>
              <a:spcAft>
                <a:spcPts val="1600"/>
              </a:spcAft>
              <a:buNone/>
            </a:pPr>
            <a:r>
              <a:t/>
            </a:r>
            <a:endParaRPr/>
          </a:p>
        </p:txBody>
      </p:sp>
      <p:pic>
        <p:nvPicPr>
          <p:cNvPr id="108" name="Google Shape;108;p16"/>
          <p:cNvPicPr preferRelativeResize="0"/>
          <p:nvPr/>
        </p:nvPicPr>
        <p:blipFill rotWithShape="1">
          <a:blip r:embed="rId3">
            <a:alphaModFix/>
          </a:blip>
          <a:srcRect b="0" l="12434" r="0" t="0"/>
          <a:stretch/>
        </p:blipFill>
        <p:spPr>
          <a:xfrm>
            <a:off x="4323700" y="1378050"/>
            <a:ext cx="4820299" cy="28010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Word2Vec Model</a:t>
            </a:r>
            <a:endParaRPr/>
          </a:p>
          <a:p>
            <a:pPr indent="0" lvl="0" marL="0" rtl="0" algn="l">
              <a:spcBef>
                <a:spcPts val="0"/>
              </a:spcBef>
              <a:spcAft>
                <a:spcPts val="0"/>
              </a:spcAft>
              <a:buNone/>
            </a:pPr>
            <a:r>
              <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63636"/>
              </a:lnSpc>
              <a:spcBef>
                <a:spcPts val="0"/>
              </a:spcBef>
              <a:spcAft>
                <a:spcPts val="0"/>
              </a:spcAft>
              <a:buNone/>
            </a:pPr>
            <a:r>
              <a:rPr lang="en" sz="1200">
                <a:solidFill>
                  <a:srgbClr val="404040"/>
                </a:solidFill>
                <a:highlight>
                  <a:srgbClr val="FCFCFC"/>
                </a:highlight>
                <a:latin typeface="Arial"/>
                <a:ea typeface="Arial"/>
                <a:cs typeface="Arial"/>
                <a:sym typeface="Arial"/>
              </a:rPr>
              <a:t>Word2Vec is a widely used algorithm based on neural networks, commonly referred to as “deep learning” (though word2vec itself is rather shallow). Using large amounts of unannotated plain text, word2vec learns relationships between words automatically. The output are vectors, one vector per word, with remarkable linear relationships that allow us to do things like:</a:t>
            </a:r>
            <a:endParaRPr sz="1200">
              <a:solidFill>
                <a:srgbClr val="404040"/>
              </a:solidFill>
              <a:highlight>
                <a:srgbClr val="FCFCFC"/>
              </a:highlight>
              <a:latin typeface="Arial"/>
              <a:ea typeface="Arial"/>
              <a:cs typeface="Arial"/>
              <a:sym typeface="Arial"/>
            </a:endParaRPr>
          </a:p>
          <a:p>
            <a:pPr indent="-304800" lvl="0" marL="685800" rtl="0" algn="l">
              <a:lnSpc>
                <a:spcPct val="150000"/>
              </a:lnSpc>
              <a:spcBef>
                <a:spcPts val="1800"/>
              </a:spcBef>
              <a:spcAft>
                <a:spcPts val="0"/>
              </a:spcAft>
              <a:buClr>
                <a:srgbClr val="404040"/>
              </a:buClr>
              <a:buSzPts val="1200"/>
              <a:buFont typeface="Arial"/>
              <a:buChar char="●"/>
            </a:pPr>
            <a:r>
              <a:rPr lang="en" sz="1200">
                <a:solidFill>
                  <a:srgbClr val="404040"/>
                </a:solidFill>
                <a:highlight>
                  <a:srgbClr val="FCFCFC"/>
                </a:highlight>
                <a:latin typeface="Arial"/>
                <a:ea typeface="Arial"/>
                <a:cs typeface="Arial"/>
                <a:sym typeface="Arial"/>
              </a:rPr>
              <a:t>vec(“king”) - vec(“man”) + vec(“woman”) =~ vec(“queen”)</a:t>
            </a:r>
            <a:endParaRPr sz="1200">
              <a:solidFill>
                <a:srgbClr val="404040"/>
              </a:solidFill>
              <a:highlight>
                <a:srgbClr val="FCFCFC"/>
              </a:highlight>
              <a:latin typeface="Arial"/>
              <a:ea typeface="Arial"/>
              <a:cs typeface="Arial"/>
              <a:sym typeface="Arial"/>
            </a:endParaRPr>
          </a:p>
          <a:p>
            <a:pPr indent="-304800" lvl="0" marL="685800" rtl="0" algn="l">
              <a:lnSpc>
                <a:spcPct val="150000"/>
              </a:lnSpc>
              <a:spcBef>
                <a:spcPts val="0"/>
              </a:spcBef>
              <a:spcAft>
                <a:spcPts val="0"/>
              </a:spcAft>
              <a:buClr>
                <a:srgbClr val="404040"/>
              </a:buClr>
              <a:buSzPts val="1200"/>
              <a:buFont typeface="Arial"/>
              <a:buChar char="●"/>
            </a:pPr>
            <a:r>
              <a:rPr lang="en" sz="1200">
                <a:solidFill>
                  <a:srgbClr val="404040"/>
                </a:solidFill>
                <a:highlight>
                  <a:srgbClr val="FCFCFC"/>
                </a:highlight>
                <a:latin typeface="Arial"/>
                <a:ea typeface="Arial"/>
                <a:cs typeface="Arial"/>
                <a:sym typeface="Arial"/>
              </a:rPr>
              <a:t>vec(“Montreal Canadiens”) – vec(“Montreal”) + vec(“Toronto”) =~ vec(“Toronto Maple Leafs”).</a:t>
            </a:r>
            <a:endParaRPr sz="1200">
              <a:solidFill>
                <a:srgbClr val="404040"/>
              </a:solidFill>
              <a:highlight>
                <a:srgbClr val="FCFCFC"/>
              </a:highlight>
              <a:latin typeface="Arial"/>
              <a:ea typeface="Arial"/>
              <a:cs typeface="Arial"/>
              <a:sym typeface="Arial"/>
            </a:endParaRPr>
          </a:p>
          <a:p>
            <a:pPr indent="0" lvl="0" marL="0" rtl="0" algn="l">
              <a:spcBef>
                <a:spcPts val="3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8"/>
          <p:cNvPicPr preferRelativeResize="0"/>
          <p:nvPr/>
        </p:nvPicPr>
        <p:blipFill>
          <a:blip r:embed="rId3">
            <a:alphaModFix/>
          </a:blip>
          <a:stretch>
            <a:fillRect/>
          </a:stretch>
        </p:blipFill>
        <p:spPr>
          <a:xfrm>
            <a:off x="5281303" y="1162050"/>
            <a:ext cx="2973125" cy="3803301"/>
          </a:xfrm>
          <a:prstGeom prst="rect">
            <a:avLst/>
          </a:prstGeom>
          <a:noFill/>
          <a:ln>
            <a:noFill/>
          </a:ln>
        </p:spPr>
      </p:pic>
      <p:pic>
        <p:nvPicPr>
          <p:cNvPr id="120" name="Google Shape;120;p18"/>
          <p:cNvPicPr preferRelativeResize="0"/>
          <p:nvPr/>
        </p:nvPicPr>
        <p:blipFill>
          <a:blip r:embed="rId4">
            <a:alphaModFix/>
          </a:blip>
          <a:stretch>
            <a:fillRect/>
          </a:stretch>
        </p:blipFill>
        <p:spPr>
          <a:xfrm>
            <a:off x="591649" y="1162050"/>
            <a:ext cx="3086150" cy="3695901"/>
          </a:xfrm>
          <a:prstGeom prst="rect">
            <a:avLst/>
          </a:prstGeom>
          <a:noFill/>
          <a:ln>
            <a:noFill/>
          </a:ln>
        </p:spPr>
      </p:pic>
      <p:sp>
        <p:nvSpPr>
          <p:cNvPr id="121" name="Google Shape;121;p18"/>
          <p:cNvSpPr txBox="1"/>
          <p:nvPr/>
        </p:nvSpPr>
        <p:spPr>
          <a:xfrm>
            <a:off x="591650" y="621325"/>
            <a:ext cx="5948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Raleway"/>
                <a:ea typeface="Raleway"/>
                <a:cs typeface="Raleway"/>
                <a:sym typeface="Raleway"/>
              </a:rPr>
              <a:t>Student and Librarian Similar Words</a:t>
            </a:r>
            <a:endParaRPr sz="260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Cites</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u="sng">
                <a:solidFill>
                  <a:schemeClr val="hlink"/>
                </a:solidFill>
                <a:hlinkClick r:id="rId3"/>
              </a:rPr>
              <a:t>https://radimrehurek.com/gensim/</a:t>
            </a:r>
            <a:endParaRPr/>
          </a:p>
          <a:p>
            <a:pPr indent="-311150" lvl="0" marL="457200" rtl="0" algn="l">
              <a:spcBef>
                <a:spcPts val="0"/>
              </a:spcBef>
              <a:spcAft>
                <a:spcPts val="0"/>
              </a:spcAft>
              <a:buSzPts val="1300"/>
              <a:buChar char="●"/>
            </a:pPr>
            <a:r>
              <a:rPr lang="en"/>
              <a:t>https://radimrehurek.com/gensim/auto_examples/tutorials/run_word2vec.html#sphx-glr-auto-examples-tutorials-run-word2vec-py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