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39" d="100"/>
          <a:sy n="39" d="100"/>
        </p:scale>
        <p:origin x="66" y="17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37DD6B-3F50-43B6-949D-A92B154C95C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411B7A-F011-4A33-8112-B4B6F5105CC0}">
      <dgm:prSet/>
      <dgm:spPr/>
      <dgm:t>
        <a:bodyPr/>
        <a:lstStyle/>
        <a:p>
          <a:pPr>
            <a:lnSpc>
              <a:spcPct val="100000"/>
            </a:lnSpc>
          </a:pPr>
          <a:r>
            <a:rPr lang="en-US"/>
            <a:t>Core Message: </a:t>
          </a:r>
        </a:p>
      </dgm:t>
    </dgm:pt>
    <dgm:pt modelId="{3BB4373C-DAD1-4674-AED5-691832CA225F}" type="parTrans" cxnId="{F09A85BC-BCE3-42FB-A470-A1B50E7EA30E}">
      <dgm:prSet/>
      <dgm:spPr/>
      <dgm:t>
        <a:bodyPr/>
        <a:lstStyle/>
        <a:p>
          <a:endParaRPr lang="en-US"/>
        </a:p>
      </dgm:t>
    </dgm:pt>
    <dgm:pt modelId="{0ABEBF73-BF8C-44C7-9C6F-841850B064DB}" type="sibTrans" cxnId="{F09A85BC-BCE3-42FB-A470-A1B50E7EA30E}">
      <dgm:prSet/>
      <dgm:spPr/>
      <dgm:t>
        <a:bodyPr/>
        <a:lstStyle/>
        <a:p>
          <a:endParaRPr lang="en-US"/>
        </a:p>
      </dgm:t>
    </dgm:pt>
    <dgm:pt modelId="{CDD27C23-7586-4643-8EA5-972838E4470F}">
      <dgm:prSet/>
      <dgm:spPr/>
      <dgm:t>
        <a:bodyPr/>
        <a:lstStyle/>
        <a:p>
          <a:pPr>
            <a:lnSpc>
              <a:spcPct val="100000"/>
            </a:lnSpc>
          </a:pPr>
          <a:r>
            <a:rPr lang="en-US"/>
            <a:t>The core message of our project is to explore and evaluate various investment strategies within the US stock market. </a:t>
          </a:r>
        </a:p>
      </dgm:t>
    </dgm:pt>
    <dgm:pt modelId="{764547D6-D706-4DCA-870B-395D77F854BE}" type="parTrans" cxnId="{A7C5FC2D-63A5-431B-A585-DE1DD135C447}">
      <dgm:prSet/>
      <dgm:spPr/>
      <dgm:t>
        <a:bodyPr/>
        <a:lstStyle/>
        <a:p>
          <a:endParaRPr lang="en-US"/>
        </a:p>
      </dgm:t>
    </dgm:pt>
    <dgm:pt modelId="{F71BAE2D-B138-4410-98FF-668495704CCB}" type="sibTrans" cxnId="{A7C5FC2D-63A5-431B-A585-DE1DD135C447}">
      <dgm:prSet/>
      <dgm:spPr/>
      <dgm:t>
        <a:bodyPr/>
        <a:lstStyle/>
        <a:p>
          <a:endParaRPr lang="en-US"/>
        </a:p>
      </dgm:t>
    </dgm:pt>
    <dgm:pt modelId="{970AB063-F4B8-4394-9FA6-4790420BBDC1}">
      <dgm:prSet/>
      <dgm:spPr/>
      <dgm:t>
        <a:bodyPr/>
        <a:lstStyle/>
        <a:p>
          <a:pPr>
            <a:lnSpc>
              <a:spcPct val="100000"/>
            </a:lnSpc>
          </a:pPr>
          <a:r>
            <a:rPr lang="en-US"/>
            <a:t>We aim to understand the dynamics of high-risk and low-risk options and assess the effectiveness of both short-term and long-term investment approaches.</a:t>
          </a:r>
        </a:p>
      </dgm:t>
    </dgm:pt>
    <dgm:pt modelId="{6C8CF7D8-FA06-4C9B-9FD9-799D1CCBB2CF}" type="parTrans" cxnId="{83EB184E-08B7-47FD-94AC-5C72F56D2FC4}">
      <dgm:prSet/>
      <dgm:spPr/>
      <dgm:t>
        <a:bodyPr/>
        <a:lstStyle/>
        <a:p>
          <a:endParaRPr lang="en-US"/>
        </a:p>
      </dgm:t>
    </dgm:pt>
    <dgm:pt modelId="{ED6CA66D-D4D7-4CFA-B2CD-DB198B580400}" type="sibTrans" cxnId="{83EB184E-08B7-47FD-94AC-5C72F56D2FC4}">
      <dgm:prSet/>
      <dgm:spPr/>
      <dgm:t>
        <a:bodyPr/>
        <a:lstStyle/>
        <a:p>
          <a:endParaRPr lang="en-US"/>
        </a:p>
      </dgm:t>
    </dgm:pt>
    <dgm:pt modelId="{FC53873E-ECDE-42EA-ACD9-09C4434752B9}" type="pres">
      <dgm:prSet presAssocID="{7237DD6B-3F50-43B6-949D-A92B154C95CD}" presName="root" presStyleCnt="0">
        <dgm:presLayoutVars>
          <dgm:dir/>
          <dgm:resizeHandles val="exact"/>
        </dgm:presLayoutVars>
      </dgm:prSet>
      <dgm:spPr/>
    </dgm:pt>
    <dgm:pt modelId="{F6167C4B-3FFC-494E-897F-0830C962A8AC}" type="pres">
      <dgm:prSet presAssocID="{18411B7A-F011-4A33-8112-B4B6F5105CC0}" presName="compNode" presStyleCnt="0"/>
      <dgm:spPr/>
    </dgm:pt>
    <dgm:pt modelId="{D27C0B9F-4E19-44D1-8BA9-BF7DE068693D}" type="pres">
      <dgm:prSet presAssocID="{18411B7A-F011-4A33-8112-B4B6F5105CC0}" presName="bgRect" presStyleLbl="bgShp" presStyleIdx="0" presStyleCnt="3"/>
      <dgm:spPr/>
    </dgm:pt>
    <dgm:pt modelId="{DF035DCB-9CC4-42C1-93FE-1A27A504652A}" type="pres">
      <dgm:prSet presAssocID="{18411B7A-F011-4A33-8112-B4B6F5105C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0158DA4B-5AAE-460D-B2AB-C85C05ED7CBC}" type="pres">
      <dgm:prSet presAssocID="{18411B7A-F011-4A33-8112-B4B6F5105CC0}" presName="spaceRect" presStyleCnt="0"/>
      <dgm:spPr/>
    </dgm:pt>
    <dgm:pt modelId="{C70FDBD5-7716-49E0-9E42-84D40CF48D4A}" type="pres">
      <dgm:prSet presAssocID="{18411B7A-F011-4A33-8112-B4B6F5105CC0}" presName="parTx" presStyleLbl="revTx" presStyleIdx="0" presStyleCnt="3">
        <dgm:presLayoutVars>
          <dgm:chMax val="0"/>
          <dgm:chPref val="0"/>
        </dgm:presLayoutVars>
      </dgm:prSet>
      <dgm:spPr/>
    </dgm:pt>
    <dgm:pt modelId="{58F68AD3-3A85-439C-B132-5F18DA031E05}" type="pres">
      <dgm:prSet presAssocID="{0ABEBF73-BF8C-44C7-9C6F-841850B064DB}" presName="sibTrans" presStyleCnt="0"/>
      <dgm:spPr/>
    </dgm:pt>
    <dgm:pt modelId="{F58600EF-484B-43C9-BB98-D525685E11A1}" type="pres">
      <dgm:prSet presAssocID="{CDD27C23-7586-4643-8EA5-972838E4470F}" presName="compNode" presStyleCnt="0"/>
      <dgm:spPr/>
    </dgm:pt>
    <dgm:pt modelId="{615DAEF2-693F-4A98-8EE6-9A62C522D957}" type="pres">
      <dgm:prSet presAssocID="{CDD27C23-7586-4643-8EA5-972838E4470F}" presName="bgRect" presStyleLbl="bgShp" presStyleIdx="1" presStyleCnt="3"/>
      <dgm:spPr/>
    </dgm:pt>
    <dgm:pt modelId="{67B30F9F-C818-44AD-B53B-301FAB92B80F}" type="pres">
      <dgm:prSet presAssocID="{CDD27C23-7586-4643-8EA5-972838E447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D2B9653D-3179-4999-BE1B-C4486B317CC0}" type="pres">
      <dgm:prSet presAssocID="{CDD27C23-7586-4643-8EA5-972838E4470F}" presName="spaceRect" presStyleCnt="0"/>
      <dgm:spPr/>
    </dgm:pt>
    <dgm:pt modelId="{B6291862-747C-4563-8FC0-67564733C36E}" type="pres">
      <dgm:prSet presAssocID="{CDD27C23-7586-4643-8EA5-972838E4470F}" presName="parTx" presStyleLbl="revTx" presStyleIdx="1" presStyleCnt="3">
        <dgm:presLayoutVars>
          <dgm:chMax val="0"/>
          <dgm:chPref val="0"/>
        </dgm:presLayoutVars>
      </dgm:prSet>
      <dgm:spPr/>
    </dgm:pt>
    <dgm:pt modelId="{6C2A7883-DC26-43FD-B602-8D4147DAC23C}" type="pres">
      <dgm:prSet presAssocID="{F71BAE2D-B138-4410-98FF-668495704CCB}" presName="sibTrans" presStyleCnt="0"/>
      <dgm:spPr/>
    </dgm:pt>
    <dgm:pt modelId="{96D671AF-869A-4E28-9E91-78922C9140B7}" type="pres">
      <dgm:prSet presAssocID="{970AB063-F4B8-4394-9FA6-4790420BBDC1}" presName="compNode" presStyleCnt="0"/>
      <dgm:spPr/>
    </dgm:pt>
    <dgm:pt modelId="{95AD5747-23A9-454D-9A07-CCA04FC388E1}" type="pres">
      <dgm:prSet presAssocID="{970AB063-F4B8-4394-9FA6-4790420BBDC1}" presName="bgRect" presStyleLbl="bgShp" presStyleIdx="2" presStyleCnt="3"/>
      <dgm:spPr/>
    </dgm:pt>
    <dgm:pt modelId="{7776AC5F-41F4-4E7B-AC59-84F8FAADF3A6}" type="pres">
      <dgm:prSet presAssocID="{970AB063-F4B8-4394-9FA6-4790420BBDC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tical disc"/>
        </a:ext>
      </dgm:extLst>
    </dgm:pt>
    <dgm:pt modelId="{D0EA9C64-82F4-4422-979E-F69AC29F44EB}" type="pres">
      <dgm:prSet presAssocID="{970AB063-F4B8-4394-9FA6-4790420BBDC1}" presName="spaceRect" presStyleCnt="0"/>
      <dgm:spPr/>
    </dgm:pt>
    <dgm:pt modelId="{10AEF3AE-6150-4E67-8DDC-6EEA71ADF6E9}" type="pres">
      <dgm:prSet presAssocID="{970AB063-F4B8-4394-9FA6-4790420BBDC1}" presName="parTx" presStyleLbl="revTx" presStyleIdx="2" presStyleCnt="3">
        <dgm:presLayoutVars>
          <dgm:chMax val="0"/>
          <dgm:chPref val="0"/>
        </dgm:presLayoutVars>
      </dgm:prSet>
      <dgm:spPr/>
    </dgm:pt>
  </dgm:ptLst>
  <dgm:cxnLst>
    <dgm:cxn modelId="{0D85C614-F833-47B8-AB0F-9562EF4FA029}" type="presOf" srcId="{7237DD6B-3F50-43B6-949D-A92B154C95CD}" destId="{FC53873E-ECDE-42EA-ACD9-09C4434752B9}" srcOrd="0" destOrd="0" presId="urn:microsoft.com/office/officeart/2018/2/layout/IconVerticalSolidList"/>
    <dgm:cxn modelId="{AC5E1A2C-C132-49DB-AE49-EBD449267B78}" type="presOf" srcId="{CDD27C23-7586-4643-8EA5-972838E4470F}" destId="{B6291862-747C-4563-8FC0-67564733C36E}" srcOrd="0" destOrd="0" presId="urn:microsoft.com/office/officeart/2018/2/layout/IconVerticalSolidList"/>
    <dgm:cxn modelId="{A7C5FC2D-63A5-431B-A585-DE1DD135C447}" srcId="{7237DD6B-3F50-43B6-949D-A92B154C95CD}" destId="{CDD27C23-7586-4643-8EA5-972838E4470F}" srcOrd="1" destOrd="0" parTransId="{764547D6-D706-4DCA-870B-395D77F854BE}" sibTransId="{F71BAE2D-B138-4410-98FF-668495704CCB}"/>
    <dgm:cxn modelId="{83EB184E-08B7-47FD-94AC-5C72F56D2FC4}" srcId="{7237DD6B-3F50-43B6-949D-A92B154C95CD}" destId="{970AB063-F4B8-4394-9FA6-4790420BBDC1}" srcOrd="2" destOrd="0" parTransId="{6C8CF7D8-FA06-4C9B-9FD9-799D1CCBB2CF}" sibTransId="{ED6CA66D-D4D7-4CFA-B2CD-DB198B580400}"/>
    <dgm:cxn modelId="{667BDF74-8940-4A19-8032-4AD0054E64EC}" type="presOf" srcId="{18411B7A-F011-4A33-8112-B4B6F5105CC0}" destId="{C70FDBD5-7716-49E0-9E42-84D40CF48D4A}" srcOrd="0" destOrd="0" presId="urn:microsoft.com/office/officeart/2018/2/layout/IconVerticalSolidList"/>
    <dgm:cxn modelId="{F09A85BC-BCE3-42FB-A470-A1B50E7EA30E}" srcId="{7237DD6B-3F50-43B6-949D-A92B154C95CD}" destId="{18411B7A-F011-4A33-8112-B4B6F5105CC0}" srcOrd="0" destOrd="0" parTransId="{3BB4373C-DAD1-4674-AED5-691832CA225F}" sibTransId="{0ABEBF73-BF8C-44C7-9C6F-841850B064DB}"/>
    <dgm:cxn modelId="{6E6FDEFF-DB7D-4688-A59D-68A0CBAC44E7}" type="presOf" srcId="{970AB063-F4B8-4394-9FA6-4790420BBDC1}" destId="{10AEF3AE-6150-4E67-8DDC-6EEA71ADF6E9}" srcOrd="0" destOrd="0" presId="urn:microsoft.com/office/officeart/2018/2/layout/IconVerticalSolidList"/>
    <dgm:cxn modelId="{7AAFFAD2-5A52-4F4D-9F9A-D8B97AC406DA}" type="presParOf" srcId="{FC53873E-ECDE-42EA-ACD9-09C4434752B9}" destId="{F6167C4B-3FFC-494E-897F-0830C962A8AC}" srcOrd="0" destOrd="0" presId="urn:microsoft.com/office/officeart/2018/2/layout/IconVerticalSolidList"/>
    <dgm:cxn modelId="{E0F827D2-4B1E-4B59-B67B-C7DE04082E36}" type="presParOf" srcId="{F6167C4B-3FFC-494E-897F-0830C962A8AC}" destId="{D27C0B9F-4E19-44D1-8BA9-BF7DE068693D}" srcOrd="0" destOrd="0" presId="urn:microsoft.com/office/officeart/2018/2/layout/IconVerticalSolidList"/>
    <dgm:cxn modelId="{6E9F2CD3-EC4B-4A89-A31F-1F0576DB19B3}" type="presParOf" srcId="{F6167C4B-3FFC-494E-897F-0830C962A8AC}" destId="{DF035DCB-9CC4-42C1-93FE-1A27A504652A}" srcOrd="1" destOrd="0" presId="urn:microsoft.com/office/officeart/2018/2/layout/IconVerticalSolidList"/>
    <dgm:cxn modelId="{B1F59DAD-BED7-4D6D-9EF8-D851CB1A8D32}" type="presParOf" srcId="{F6167C4B-3FFC-494E-897F-0830C962A8AC}" destId="{0158DA4B-5AAE-460D-B2AB-C85C05ED7CBC}" srcOrd="2" destOrd="0" presId="urn:microsoft.com/office/officeart/2018/2/layout/IconVerticalSolidList"/>
    <dgm:cxn modelId="{752AEB4D-CCF1-47D4-82D6-55603B045DF5}" type="presParOf" srcId="{F6167C4B-3FFC-494E-897F-0830C962A8AC}" destId="{C70FDBD5-7716-49E0-9E42-84D40CF48D4A}" srcOrd="3" destOrd="0" presId="urn:microsoft.com/office/officeart/2018/2/layout/IconVerticalSolidList"/>
    <dgm:cxn modelId="{2F1A2A8E-F40B-4088-AB4B-A5BE96C20C23}" type="presParOf" srcId="{FC53873E-ECDE-42EA-ACD9-09C4434752B9}" destId="{58F68AD3-3A85-439C-B132-5F18DA031E05}" srcOrd="1" destOrd="0" presId="urn:microsoft.com/office/officeart/2018/2/layout/IconVerticalSolidList"/>
    <dgm:cxn modelId="{4AE14735-AFC7-468D-B53A-26BC2EA64D33}" type="presParOf" srcId="{FC53873E-ECDE-42EA-ACD9-09C4434752B9}" destId="{F58600EF-484B-43C9-BB98-D525685E11A1}" srcOrd="2" destOrd="0" presId="urn:microsoft.com/office/officeart/2018/2/layout/IconVerticalSolidList"/>
    <dgm:cxn modelId="{135656F8-35F5-4F7E-8751-8ACCEB79FB68}" type="presParOf" srcId="{F58600EF-484B-43C9-BB98-D525685E11A1}" destId="{615DAEF2-693F-4A98-8EE6-9A62C522D957}" srcOrd="0" destOrd="0" presId="urn:microsoft.com/office/officeart/2018/2/layout/IconVerticalSolidList"/>
    <dgm:cxn modelId="{0C571231-E816-44BF-9C27-1717B8389586}" type="presParOf" srcId="{F58600EF-484B-43C9-BB98-D525685E11A1}" destId="{67B30F9F-C818-44AD-B53B-301FAB92B80F}" srcOrd="1" destOrd="0" presId="urn:microsoft.com/office/officeart/2018/2/layout/IconVerticalSolidList"/>
    <dgm:cxn modelId="{8B3135C2-EAB1-45FA-9D49-481503A69D8D}" type="presParOf" srcId="{F58600EF-484B-43C9-BB98-D525685E11A1}" destId="{D2B9653D-3179-4999-BE1B-C4486B317CC0}" srcOrd="2" destOrd="0" presId="urn:microsoft.com/office/officeart/2018/2/layout/IconVerticalSolidList"/>
    <dgm:cxn modelId="{0FD376DA-534E-42A3-A030-0FB11D89D33F}" type="presParOf" srcId="{F58600EF-484B-43C9-BB98-D525685E11A1}" destId="{B6291862-747C-4563-8FC0-67564733C36E}" srcOrd="3" destOrd="0" presId="urn:microsoft.com/office/officeart/2018/2/layout/IconVerticalSolidList"/>
    <dgm:cxn modelId="{85EF5F0A-9542-48CF-8ED0-15A16BC96C57}" type="presParOf" srcId="{FC53873E-ECDE-42EA-ACD9-09C4434752B9}" destId="{6C2A7883-DC26-43FD-B602-8D4147DAC23C}" srcOrd="3" destOrd="0" presId="urn:microsoft.com/office/officeart/2018/2/layout/IconVerticalSolidList"/>
    <dgm:cxn modelId="{06D86CE1-AD4C-4924-B8F4-C089400F7660}" type="presParOf" srcId="{FC53873E-ECDE-42EA-ACD9-09C4434752B9}" destId="{96D671AF-869A-4E28-9E91-78922C9140B7}" srcOrd="4" destOrd="0" presId="urn:microsoft.com/office/officeart/2018/2/layout/IconVerticalSolidList"/>
    <dgm:cxn modelId="{0554B41D-CEC2-4E3B-BBE9-3ADD401241EF}" type="presParOf" srcId="{96D671AF-869A-4E28-9E91-78922C9140B7}" destId="{95AD5747-23A9-454D-9A07-CCA04FC388E1}" srcOrd="0" destOrd="0" presId="urn:microsoft.com/office/officeart/2018/2/layout/IconVerticalSolidList"/>
    <dgm:cxn modelId="{855EC0B9-A25A-410D-999F-E16B211E035E}" type="presParOf" srcId="{96D671AF-869A-4E28-9E91-78922C9140B7}" destId="{7776AC5F-41F4-4E7B-AC59-84F8FAADF3A6}" srcOrd="1" destOrd="0" presId="urn:microsoft.com/office/officeart/2018/2/layout/IconVerticalSolidList"/>
    <dgm:cxn modelId="{915C05BE-E168-49A8-833F-8EB73B78BDB0}" type="presParOf" srcId="{96D671AF-869A-4E28-9E91-78922C9140B7}" destId="{D0EA9C64-82F4-4422-979E-F69AC29F44EB}" srcOrd="2" destOrd="0" presId="urn:microsoft.com/office/officeart/2018/2/layout/IconVerticalSolidList"/>
    <dgm:cxn modelId="{5CC9194A-44E0-47E0-A622-F7EC2BEAC79E}" type="presParOf" srcId="{96D671AF-869A-4E28-9E91-78922C9140B7}" destId="{10AEF3AE-6150-4E67-8DDC-6EEA71ADF6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7B6703-E6C7-4CE1-961E-C886C20D786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6A6461-865C-4DA2-86D2-2F98EE43D68C}">
      <dgm:prSet/>
      <dgm:spPr/>
      <dgm:t>
        <a:bodyPr/>
        <a:lstStyle/>
        <a:p>
          <a:pPr>
            <a:lnSpc>
              <a:spcPct val="100000"/>
            </a:lnSpc>
          </a:pPr>
          <a:r>
            <a:rPr lang="en-US"/>
            <a:t>High-risk investments yield potential high returns, but they come with increased volatility and uncertainty.</a:t>
          </a:r>
        </a:p>
      </dgm:t>
    </dgm:pt>
    <dgm:pt modelId="{A3B82DDF-01B1-4979-9D85-811B7BEA27C7}" type="parTrans" cxnId="{7A99B3A9-78F5-4FC7-9A80-835A3342E857}">
      <dgm:prSet/>
      <dgm:spPr/>
      <dgm:t>
        <a:bodyPr/>
        <a:lstStyle/>
        <a:p>
          <a:endParaRPr lang="en-US"/>
        </a:p>
      </dgm:t>
    </dgm:pt>
    <dgm:pt modelId="{BB0A0DB1-C8E4-429C-9211-51E93927597B}" type="sibTrans" cxnId="{7A99B3A9-78F5-4FC7-9A80-835A3342E857}">
      <dgm:prSet/>
      <dgm:spPr/>
      <dgm:t>
        <a:bodyPr/>
        <a:lstStyle/>
        <a:p>
          <a:endParaRPr lang="en-US"/>
        </a:p>
      </dgm:t>
    </dgm:pt>
    <dgm:pt modelId="{B5774EA6-E4E2-4A14-B815-C32977DB604F}">
      <dgm:prSet/>
      <dgm:spPr/>
      <dgm:t>
        <a:bodyPr/>
        <a:lstStyle/>
        <a:p>
          <a:pPr>
            <a:lnSpc>
              <a:spcPct val="100000"/>
            </a:lnSpc>
          </a:pPr>
          <a:r>
            <a:rPr lang="en-US"/>
            <a:t>Low-risk options offer stability and lower potential gains, but they are generally safer investments.</a:t>
          </a:r>
        </a:p>
      </dgm:t>
    </dgm:pt>
    <dgm:pt modelId="{495DA926-9EB5-478F-B134-5401F05F76AF}" type="parTrans" cxnId="{C5FC89D1-1EF3-4A9A-B591-E2D03F7210C9}">
      <dgm:prSet/>
      <dgm:spPr/>
      <dgm:t>
        <a:bodyPr/>
        <a:lstStyle/>
        <a:p>
          <a:endParaRPr lang="en-US"/>
        </a:p>
      </dgm:t>
    </dgm:pt>
    <dgm:pt modelId="{D373A41A-D9A6-4100-8187-542F2AD01AB5}" type="sibTrans" cxnId="{C5FC89D1-1EF3-4A9A-B591-E2D03F7210C9}">
      <dgm:prSet/>
      <dgm:spPr/>
      <dgm:t>
        <a:bodyPr/>
        <a:lstStyle/>
        <a:p>
          <a:endParaRPr lang="en-US"/>
        </a:p>
      </dgm:t>
    </dgm:pt>
    <dgm:pt modelId="{37202389-044A-4A15-889D-5F9EBE686863}">
      <dgm:prSet/>
      <dgm:spPr/>
      <dgm:t>
        <a:bodyPr/>
        <a:lstStyle/>
        <a:p>
          <a:pPr>
            <a:lnSpc>
              <a:spcPct val="100000"/>
            </a:lnSpc>
          </a:pPr>
          <a:r>
            <a:rPr lang="en-US"/>
            <a:t>Short-term strategies can take advantage of market volatility, while long-term strategies benefit from compounding returns and stability.</a:t>
          </a:r>
        </a:p>
      </dgm:t>
    </dgm:pt>
    <dgm:pt modelId="{E2EA9CFF-1265-44BF-91F3-D0B20F00AEE4}" type="parTrans" cxnId="{C6389C28-B75E-4820-A8E6-58139DA9BEF0}">
      <dgm:prSet/>
      <dgm:spPr/>
      <dgm:t>
        <a:bodyPr/>
        <a:lstStyle/>
        <a:p>
          <a:endParaRPr lang="en-US"/>
        </a:p>
      </dgm:t>
    </dgm:pt>
    <dgm:pt modelId="{5DA6A4A9-146C-4712-8C18-BDA836E2F458}" type="sibTrans" cxnId="{C6389C28-B75E-4820-A8E6-58139DA9BEF0}">
      <dgm:prSet/>
      <dgm:spPr/>
      <dgm:t>
        <a:bodyPr/>
        <a:lstStyle/>
        <a:p>
          <a:endParaRPr lang="en-US"/>
        </a:p>
      </dgm:t>
    </dgm:pt>
    <dgm:pt modelId="{A269A14F-7CC6-4A82-8328-9AE2392800D8}">
      <dgm:prSet/>
      <dgm:spPr/>
      <dgm:t>
        <a:bodyPr/>
        <a:lstStyle/>
        <a:p>
          <a:pPr>
            <a:lnSpc>
              <a:spcPct val="100000"/>
            </a:lnSpc>
          </a:pPr>
          <a:r>
            <a:rPr lang="en-US"/>
            <a:t>The impact of economic conditions and market trends on investment success varies depending on the specific strategy employed.</a:t>
          </a:r>
        </a:p>
      </dgm:t>
    </dgm:pt>
    <dgm:pt modelId="{3297BEEA-0768-43DB-A5A7-27B8754EEC67}" type="parTrans" cxnId="{8B0A6104-6B44-4CDC-9168-B5206B1BF64D}">
      <dgm:prSet/>
      <dgm:spPr/>
      <dgm:t>
        <a:bodyPr/>
        <a:lstStyle/>
        <a:p>
          <a:endParaRPr lang="en-US"/>
        </a:p>
      </dgm:t>
    </dgm:pt>
    <dgm:pt modelId="{695137A6-0AB0-4D48-AACA-F88D60E5F85B}" type="sibTrans" cxnId="{8B0A6104-6B44-4CDC-9168-B5206B1BF64D}">
      <dgm:prSet/>
      <dgm:spPr/>
      <dgm:t>
        <a:bodyPr/>
        <a:lstStyle/>
        <a:p>
          <a:endParaRPr lang="en-US"/>
        </a:p>
      </dgm:t>
    </dgm:pt>
    <dgm:pt modelId="{EF1F866C-951F-4324-B5C8-4018BF1E1DA8}" type="pres">
      <dgm:prSet presAssocID="{4B7B6703-E6C7-4CE1-961E-C886C20D786D}" presName="root" presStyleCnt="0">
        <dgm:presLayoutVars>
          <dgm:dir/>
          <dgm:resizeHandles val="exact"/>
        </dgm:presLayoutVars>
      </dgm:prSet>
      <dgm:spPr/>
    </dgm:pt>
    <dgm:pt modelId="{8402093A-33D6-458A-AB7B-18FCE2EA0E65}" type="pres">
      <dgm:prSet presAssocID="{706A6461-865C-4DA2-86D2-2F98EE43D68C}" presName="compNode" presStyleCnt="0"/>
      <dgm:spPr/>
    </dgm:pt>
    <dgm:pt modelId="{6FD30C09-672D-47A0-A43A-C6B2013C07C2}" type="pres">
      <dgm:prSet presAssocID="{706A6461-865C-4DA2-86D2-2F98EE43D68C}" presName="bgRect" presStyleLbl="bgShp" presStyleIdx="0" presStyleCnt="4"/>
      <dgm:spPr/>
    </dgm:pt>
    <dgm:pt modelId="{83FA00DE-03B7-4C47-914A-11E6DB240F27}" type="pres">
      <dgm:prSet presAssocID="{706A6461-865C-4DA2-86D2-2F98EE43D68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E12C6731-B35E-4E75-AF4E-BFD9E49113D5}" type="pres">
      <dgm:prSet presAssocID="{706A6461-865C-4DA2-86D2-2F98EE43D68C}" presName="spaceRect" presStyleCnt="0"/>
      <dgm:spPr/>
    </dgm:pt>
    <dgm:pt modelId="{5492F039-713D-4325-8DB3-24DA18723E1D}" type="pres">
      <dgm:prSet presAssocID="{706A6461-865C-4DA2-86D2-2F98EE43D68C}" presName="parTx" presStyleLbl="revTx" presStyleIdx="0" presStyleCnt="4">
        <dgm:presLayoutVars>
          <dgm:chMax val="0"/>
          <dgm:chPref val="0"/>
        </dgm:presLayoutVars>
      </dgm:prSet>
      <dgm:spPr/>
    </dgm:pt>
    <dgm:pt modelId="{C292D22A-D759-4A15-86FF-62B91C79797B}" type="pres">
      <dgm:prSet presAssocID="{BB0A0DB1-C8E4-429C-9211-51E93927597B}" presName="sibTrans" presStyleCnt="0"/>
      <dgm:spPr/>
    </dgm:pt>
    <dgm:pt modelId="{E79AA5DD-A2BB-4DBE-B9C8-E7A1C4BD32F1}" type="pres">
      <dgm:prSet presAssocID="{B5774EA6-E4E2-4A14-B815-C32977DB604F}" presName="compNode" presStyleCnt="0"/>
      <dgm:spPr/>
    </dgm:pt>
    <dgm:pt modelId="{BBE2E0A5-C2F3-439C-A476-217BBDB28AA4}" type="pres">
      <dgm:prSet presAssocID="{B5774EA6-E4E2-4A14-B815-C32977DB604F}" presName="bgRect" presStyleLbl="bgShp" presStyleIdx="1" presStyleCnt="4"/>
      <dgm:spPr/>
    </dgm:pt>
    <dgm:pt modelId="{BCACF6D8-32BA-4014-9B1A-012D06260FF3}" type="pres">
      <dgm:prSet presAssocID="{B5774EA6-E4E2-4A14-B815-C32977DB604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ward trend"/>
        </a:ext>
      </dgm:extLst>
    </dgm:pt>
    <dgm:pt modelId="{B23B8383-C7A8-481A-94D9-6785E2661339}" type="pres">
      <dgm:prSet presAssocID="{B5774EA6-E4E2-4A14-B815-C32977DB604F}" presName="spaceRect" presStyleCnt="0"/>
      <dgm:spPr/>
    </dgm:pt>
    <dgm:pt modelId="{441CA0D8-D5DC-496B-8F01-233B5154B7CF}" type="pres">
      <dgm:prSet presAssocID="{B5774EA6-E4E2-4A14-B815-C32977DB604F}" presName="parTx" presStyleLbl="revTx" presStyleIdx="1" presStyleCnt="4">
        <dgm:presLayoutVars>
          <dgm:chMax val="0"/>
          <dgm:chPref val="0"/>
        </dgm:presLayoutVars>
      </dgm:prSet>
      <dgm:spPr/>
    </dgm:pt>
    <dgm:pt modelId="{CF24BF8D-D8AF-4EFD-8B25-6FC88A9D75C2}" type="pres">
      <dgm:prSet presAssocID="{D373A41A-D9A6-4100-8187-542F2AD01AB5}" presName="sibTrans" presStyleCnt="0"/>
      <dgm:spPr/>
    </dgm:pt>
    <dgm:pt modelId="{9439EB17-4FB9-404A-95EE-F337C5B9825B}" type="pres">
      <dgm:prSet presAssocID="{37202389-044A-4A15-889D-5F9EBE686863}" presName="compNode" presStyleCnt="0"/>
      <dgm:spPr/>
    </dgm:pt>
    <dgm:pt modelId="{359D89F0-4E17-459B-9E56-624DB8F2468F}" type="pres">
      <dgm:prSet presAssocID="{37202389-044A-4A15-889D-5F9EBE686863}" presName="bgRect" presStyleLbl="bgShp" presStyleIdx="2" presStyleCnt="4"/>
      <dgm:spPr/>
    </dgm:pt>
    <dgm:pt modelId="{CF419383-3B8D-4DF6-AE85-B772430505EC}" type="pres">
      <dgm:prSet presAssocID="{37202389-044A-4A15-889D-5F9EBE68686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Upward Trend"/>
        </a:ext>
      </dgm:extLst>
    </dgm:pt>
    <dgm:pt modelId="{B85A7EEC-9BD1-45C2-8715-ADAA0BCA4EC5}" type="pres">
      <dgm:prSet presAssocID="{37202389-044A-4A15-889D-5F9EBE686863}" presName="spaceRect" presStyleCnt="0"/>
      <dgm:spPr/>
    </dgm:pt>
    <dgm:pt modelId="{C18AAF04-93B5-4E00-8C70-79BE36A28BD4}" type="pres">
      <dgm:prSet presAssocID="{37202389-044A-4A15-889D-5F9EBE686863}" presName="parTx" presStyleLbl="revTx" presStyleIdx="2" presStyleCnt="4">
        <dgm:presLayoutVars>
          <dgm:chMax val="0"/>
          <dgm:chPref val="0"/>
        </dgm:presLayoutVars>
      </dgm:prSet>
      <dgm:spPr/>
    </dgm:pt>
    <dgm:pt modelId="{69EC5D14-D03F-4AC7-B72C-6C7452AB1BAC}" type="pres">
      <dgm:prSet presAssocID="{5DA6A4A9-146C-4712-8C18-BDA836E2F458}" presName="sibTrans" presStyleCnt="0"/>
      <dgm:spPr/>
    </dgm:pt>
    <dgm:pt modelId="{3C78EAF4-1026-4BA1-8272-F857A719D7C3}" type="pres">
      <dgm:prSet presAssocID="{A269A14F-7CC6-4A82-8328-9AE2392800D8}" presName="compNode" presStyleCnt="0"/>
      <dgm:spPr/>
    </dgm:pt>
    <dgm:pt modelId="{0EACDD6A-E851-4CA4-8A6D-6F37DE67E15E}" type="pres">
      <dgm:prSet presAssocID="{A269A14F-7CC6-4A82-8328-9AE2392800D8}" presName="bgRect" presStyleLbl="bgShp" presStyleIdx="3" presStyleCnt="4"/>
      <dgm:spPr/>
    </dgm:pt>
    <dgm:pt modelId="{4F966BA3-A8A9-41D4-B9F4-49A2E663A43B}" type="pres">
      <dgm:prSet presAssocID="{A269A14F-7CC6-4A82-8328-9AE2392800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25199D87-FAEE-4C39-A4A7-5793B45DE59A}" type="pres">
      <dgm:prSet presAssocID="{A269A14F-7CC6-4A82-8328-9AE2392800D8}" presName="spaceRect" presStyleCnt="0"/>
      <dgm:spPr/>
    </dgm:pt>
    <dgm:pt modelId="{175B1770-0407-4F8D-A8FF-CBEFD03337E7}" type="pres">
      <dgm:prSet presAssocID="{A269A14F-7CC6-4A82-8328-9AE2392800D8}" presName="parTx" presStyleLbl="revTx" presStyleIdx="3" presStyleCnt="4">
        <dgm:presLayoutVars>
          <dgm:chMax val="0"/>
          <dgm:chPref val="0"/>
        </dgm:presLayoutVars>
      </dgm:prSet>
      <dgm:spPr/>
    </dgm:pt>
  </dgm:ptLst>
  <dgm:cxnLst>
    <dgm:cxn modelId="{8B0A6104-6B44-4CDC-9168-B5206B1BF64D}" srcId="{4B7B6703-E6C7-4CE1-961E-C886C20D786D}" destId="{A269A14F-7CC6-4A82-8328-9AE2392800D8}" srcOrd="3" destOrd="0" parTransId="{3297BEEA-0768-43DB-A5A7-27B8754EEC67}" sibTransId="{695137A6-0AB0-4D48-AACA-F88D60E5F85B}"/>
    <dgm:cxn modelId="{C6389C28-B75E-4820-A8E6-58139DA9BEF0}" srcId="{4B7B6703-E6C7-4CE1-961E-C886C20D786D}" destId="{37202389-044A-4A15-889D-5F9EBE686863}" srcOrd="2" destOrd="0" parTransId="{E2EA9CFF-1265-44BF-91F3-D0B20F00AEE4}" sibTransId="{5DA6A4A9-146C-4712-8C18-BDA836E2F458}"/>
    <dgm:cxn modelId="{3D774638-867E-49E3-AF1B-AD2887581A6A}" type="presOf" srcId="{A269A14F-7CC6-4A82-8328-9AE2392800D8}" destId="{175B1770-0407-4F8D-A8FF-CBEFD03337E7}" srcOrd="0" destOrd="0" presId="urn:microsoft.com/office/officeart/2018/2/layout/IconVerticalSolidList"/>
    <dgm:cxn modelId="{D9553160-2B9A-4445-BC0E-F763DE98BA58}" type="presOf" srcId="{4B7B6703-E6C7-4CE1-961E-C886C20D786D}" destId="{EF1F866C-951F-4324-B5C8-4018BF1E1DA8}" srcOrd="0" destOrd="0" presId="urn:microsoft.com/office/officeart/2018/2/layout/IconVerticalSolidList"/>
    <dgm:cxn modelId="{2F976455-190D-4E8C-88D8-F6958E4889BD}" type="presOf" srcId="{37202389-044A-4A15-889D-5F9EBE686863}" destId="{C18AAF04-93B5-4E00-8C70-79BE36A28BD4}" srcOrd="0" destOrd="0" presId="urn:microsoft.com/office/officeart/2018/2/layout/IconVerticalSolidList"/>
    <dgm:cxn modelId="{846E5B94-F00D-4382-A825-C1BD64C25EF8}" type="presOf" srcId="{B5774EA6-E4E2-4A14-B815-C32977DB604F}" destId="{441CA0D8-D5DC-496B-8F01-233B5154B7CF}" srcOrd="0" destOrd="0" presId="urn:microsoft.com/office/officeart/2018/2/layout/IconVerticalSolidList"/>
    <dgm:cxn modelId="{DB37D2A8-7B92-4510-8FA6-F55B32ED6B43}" type="presOf" srcId="{706A6461-865C-4DA2-86D2-2F98EE43D68C}" destId="{5492F039-713D-4325-8DB3-24DA18723E1D}" srcOrd="0" destOrd="0" presId="urn:microsoft.com/office/officeart/2018/2/layout/IconVerticalSolidList"/>
    <dgm:cxn modelId="{7A99B3A9-78F5-4FC7-9A80-835A3342E857}" srcId="{4B7B6703-E6C7-4CE1-961E-C886C20D786D}" destId="{706A6461-865C-4DA2-86D2-2F98EE43D68C}" srcOrd="0" destOrd="0" parTransId="{A3B82DDF-01B1-4979-9D85-811B7BEA27C7}" sibTransId="{BB0A0DB1-C8E4-429C-9211-51E93927597B}"/>
    <dgm:cxn modelId="{C5FC89D1-1EF3-4A9A-B591-E2D03F7210C9}" srcId="{4B7B6703-E6C7-4CE1-961E-C886C20D786D}" destId="{B5774EA6-E4E2-4A14-B815-C32977DB604F}" srcOrd="1" destOrd="0" parTransId="{495DA926-9EB5-478F-B134-5401F05F76AF}" sibTransId="{D373A41A-D9A6-4100-8187-542F2AD01AB5}"/>
    <dgm:cxn modelId="{9201B6E8-17FD-4EB0-86BC-8EFB245DFE13}" type="presParOf" srcId="{EF1F866C-951F-4324-B5C8-4018BF1E1DA8}" destId="{8402093A-33D6-458A-AB7B-18FCE2EA0E65}" srcOrd="0" destOrd="0" presId="urn:microsoft.com/office/officeart/2018/2/layout/IconVerticalSolidList"/>
    <dgm:cxn modelId="{DB4BAC8E-B2D8-4DC3-A21B-276A718A2F45}" type="presParOf" srcId="{8402093A-33D6-458A-AB7B-18FCE2EA0E65}" destId="{6FD30C09-672D-47A0-A43A-C6B2013C07C2}" srcOrd="0" destOrd="0" presId="urn:microsoft.com/office/officeart/2018/2/layout/IconVerticalSolidList"/>
    <dgm:cxn modelId="{E493AF8F-0C5B-4958-BA8F-00943FA919F2}" type="presParOf" srcId="{8402093A-33D6-458A-AB7B-18FCE2EA0E65}" destId="{83FA00DE-03B7-4C47-914A-11E6DB240F27}" srcOrd="1" destOrd="0" presId="urn:microsoft.com/office/officeart/2018/2/layout/IconVerticalSolidList"/>
    <dgm:cxn modelId="{B75EC9F9-B38C-48A4-8FD1-B7B5F7DAB995}" type="presParOf" srcId="{8402093A-33D6-458A-AB7B-18FCE2EA0E65}" destId="{E12C6731-B35E-4E75-AF4E-BFD9E49113D5}" srcOrd="2" destOrd="0" presId="urn:microsoft.com/office/officeart/2018/2/layout/IconVerticalSolidList"/>
    <dgm:cxn modelId="{9D0930CC-5F02-4779-9DAA-A1BB0E5D6727}" type="presParOf" srcId="{8402093A-33D6-458A-AB7B-18FCE2EA0E65}" destId="{5492F039-713D-4325-8DB3-24DA18723E1D}" srcOrd="3" destOrd="0" presId="urn:microsoft.com/office/officeart/2018/2/layout/IconVerticalSolidList"/>
    <dgm:cxn modelId="{4EA6036C-712D-48BC-8033-058A16F789D1}" type="presParOf" srcId="{EF1F866C-951F-4324-B5C8-4018BF1E1DA8}" destId="{C292D22A-D759-4A15-86FF-62B91C79797B}" srcOrd="1" destOrd="0" presId="urn:microsoft.com/office/officeart/2018/2/layout/IconVerticalSolidList"/>
    <dgm:cxn modelId="{1C16C6EC-3AFE-4CAE-973B-129BAFA10586}" type="presParOf" srcId="{EF1F866C-951F-4324-B5C8-4018BF1E1DA8}" destId="{E79AA5DD-A2BB-4DBE-B9C8-E7A1C4BD32F1}" srcOrd="2" destOrd="0" presId="urn:microsoft.com/office/officeart/2018/2/layout/IconVerticalSolidList"/>
    <dgm:cxn modelId="{A6A5AA1A-04B3-4B87-BA26-057298AD3D78}" type="presParOf" srcId="{E79AA5DD-A2BB-4DBE-B9C8-E7A1C4BD32F1}" destId="{BBE2E0A5-C2F3-439C-A476-217BBDB28AA4}" srcOrd="0" destOrd="0" presId="urn:microsoft.com/office/officeart/2018/2/layout/IconVerticalSolidList"/>
    <dgm:cxn modelId="{06056BA3-F646-426E-A398-1A55B2C6CAEE}" type="presParOf" srcId="{E79AA5DD-A2BB-4DBE-B9C8-E7A1C4BD32F1}" destId="{BCACF6D8-32BA-4014-9B1A-012D06260FF3}" srcOrd="1" destOrd="0" presId="urn:microsoft.com/office/officeart/2018/2/layout/IconVerticalSolidList"/>
    <dgm:cxn modelId="{DDF0E54D-E4BC-4BC9-913C-9A752096C639}" type="presParOf" srcId="{E79AA5DD-A2BB-4DBE-B9C8-E7A1C4BD32F1}" destId="{B23B8383-C7A8-481A-94D9-6785E2661339}" srcOrd="2" destOrd="0" presId="urn:microsoft.com/office/officeart/2018/2/layout/IconVerticalSolidList"/>
    <dgm:cxn modelId="{D86AD0DF-4BC6-4DDB-ACCC-5DB87E2C5A0B}" type="presParOf" srcId="{E79AA5DD-A2BB-4DBE-B9C8-E7A1C4BD32F1}" destId="{441CA0D8-D5DC-496B-8F01-233B5154B7CF}" srcOrd="3" destOrd="0" presId="urn:microsoft.com/office/officeart/2018/2/layout/IconVerticalSolidList"/>
    <dgm:cxn modelId="{1B055892-C2A2-4952-A896-10E0913BE9F6}" type="presParOf" srcId="{EF1F866C-951F-4324-B5C8-4018BF1E1DA8}" destId="{CF24BF8D-D8AF-4EFD-8B25-6FC88A9D75C2}" srcOrd="3" destOrd="0" presId="urn:microsoft.com/office/officeart/2018/2/layout/IconVerticalSolidList"/>
    <dgm:cxn modelId="{32A6B283-2EE6-41EC-8C04-554F9AB37A9F}" type="presParOf" srcId="{EF1F866C-951F-4324-B5C8-4018BF1E1DA8}" destId="{9439EB17-4FB9-404A-95EE-F337C5B9825B}" srcOrd="4" destOrd="0" presId="urn:microsoft.com/office/officeart/2018/2/layout/IconVerticalSolidList"/>
    <dgm:cxn modelId="{C8EE2368-B4B4-4384-87BE-DF258B75AD77}" type="presParOf" srcId="{9439EB17-4FB9-404A-95EE-F337C5B9825B}" destId="{359D89F0-4E17-459B-9E56-624DB8F2468F}" srcOrd="0" destOrd="0" presId="urn:microsoft.com/office/officeart/2018/2/layout/IconVerticalSolidList"/>
    <dgm:cxn modelId="{5BA875F2-8461-4CD0-803D-3CFD10AA3844}" type="presParOf" srcId="{9439EB17-4FB9-404A-95EE-F337C5B9825B}" destId="{CF419383-3B8D-4DF6-AE85-B772430505EC}" srcOrd="1" destOrd="0" presId="urn:microsoft.com/office/officeart/2018/2/layout/IconVerticalSolidList"/>
    <dgm:cxn modelId="{D06459BA-21D1-4982-B10C-D924C5E0F67B}" type="presParOf" srcId="{9439EB17-4FB9-404A-95EE-F337C5B9825B}" destId="{B85A7EEC-9BD1-45C2-8715-ADAA0BCA4EC5}" srcOrd="2" destOrd="0" presId="urn:microsoft.com/office/officeart/2018/2/layout/IconVerticalSolidList"/>
    <dgm:cxn modelId="{C357719A-6C9C-4A84-ACE6-4E0F4E0A8716}" type="presParOf" srcId="{9439EB17-4FB9-404A-95EE-F337C5B9825B}" destId="{C18AAF04-93B5-4E00-8C70-79BE36A28BD4}" srcOrd="3" destOrd="0" presId="urn:microsoft.com/office/officeart/2018/2/layout/IconVerticalSolidList"/>
    <dgm:cxn modelId="{2CF2618F-6EB1-4F14-9D2F-C868DAF0D37B}" type="presParOf" srcId="{EF1F866C-951F-4324-B5C8-4018BF1E1DA8}" destId="{69EC5D14-D03F-4AC7-B72C-6C7452AB1BAC}" srcOrd="5" destOrd="0" presId="urn:microsoft.com/office/officeart/2018/2/layout/IconVerticalSolidList"/>
    <dgm:cxn modelId="{183A74FB-68FD-475E-A263-B50A7A30AE7E}" type="presParOf" srcId="{EF1F866C-951F-4324-B5C8-4018BF1E1DA8}" destId="{3C78EAF4-1026-4BA1-8272-F857A719D7C3}" srcOrd="6" destOrd="0" presId="urn:microsoft.com/office/officeart/2018/2/layout/IconVerticalSolidList"/>
    <dgm:cxn modelId="{A9A7C2B7-26B9-4919-8EFF-0E1B29C75AD0}" type="presParOf" srcId="{3C78EAF4-1026-4BA1-8272-F857A719D7C3}" destId="{0EACDD6A-E851-4CA4-8A6D-6F37DE67E15E}" srcOrd="0" destOrd="0" presId="urn:microsoft.com/office/officeart/2018/2/layout/IconVerticalSolidList"/>
    <dgm:cxn modelId="{5669CB40-F1A6-49F8-B7E3-3C5841283455}" type="presParOf" srcId="{3C78EAF4-1026-4BA1-8272-F857A719D7C3}" destId="{4F966BA3-A8A9-41D4-B9F4-49A2E663A43B}" srcOrd="1" destOrd="0" presId="urn:microsoft.com/office/officeart/2018/2/layout/IconVerticalSolidList"/>
    <dgm:cxn modelId="{BFAC2B72-6738-4BAD-A05C-F461326C02A7}" type="presParOf" srcId="{3C78EAF4-1026-4BA1-8272-F857A719D7C3}" destId="{25199D87-FAEE-4C39-A4A7-5793B45DE59A}" srcOrd="2" destOrd="0" presId="urn:microsoft.com/office/officeart/2018/2/layout/IconVerticalSolidList"/>
    <dgm:cxn modelId="{D40A50F1-F2F9-4A9A-A01D-A791107C1BAD}" type="presParOf" srcId="{3C78EAF4-1026-4BA1-8272-F857A719D7C3}" destId="{175B1770-0407-4F8D-A8FF-CBEFD03337E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713627-A4BF-4653-B509-852300F59A3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5BCC7CC-2099-4E8C-B706-C748AA594476}">
      <dgm:prSet/>
      <dgm:spPr/>
      <dgm:t>
        <a:bodyPr/>
        <a:lstStyle/>
        <a:p>
          <a:pPr>
            <a:lnSpc>
              <a:spcPct val="100000"/>
            </a:lnSpc>
          </a:pPr>
          <a:r>
            <a:rPr lang="en-US"/>
            <a:t>Jupyter Notebook: All data collection, cleaning, and analysis were meticulously documented in Jupyter Notebook, ensuring transparency, reproducibility, and the ability to share our data handling processes with the audience.</a:t>
          </a:r>
        </a:p>
      </dgm:t>
    </dgm:pt>
    <dgm:pt modelId="{FF6EAA3C-94DF-4744-ADCF-F3E5E96D00C1}" type="parTrans" cxnId="{65876F04-E9D2-498F-9544-9B82CB6A1A16}">
      <dgm:prSet/>
      <dgm:spPr/>
      <dgm:t>
        <a:bodyPr/>
        <a:lstStyle/>
        <a:p>
          <a:endParaRPr lang="en-US"/>
        </a:p>
      </dgm:t>
    </dgm:pt>
    <dgm:pt modelId="{DEAFC3D3-7BF9-4CE3-BEEF-0854EBAC7A64}" type="sibTrans" cxnId="{65876F04-E9D2-498F-9544-9B82CB6A1A16}">
      <dgm:prSet/>
      <dgm:spPr/>
      <dgm:t>
        <a:bodyPr/>
        <a:lstStyle/>
        <a:p>
          <a:endParaRPr lang="en-US"/>
        </a:p>
      </dgm:t>
    </dgm:pt>
    <dgm:pt modelId="{1465B53E-7E0E-4052-BB90-E9276FB6358F}">
      <dgm:prSet/>
      <dgm:spPr/>
      <dgm:t>
        <a:bodyPr/>
        <a:lstStyle/>
        <a:p>
          <a:pPr>
            <a:lnSpc>
              <a:spcPct val="100000"/>
            </a:lnSpc>
          </a:pPr>
          <a:r>
            <a:rPr lang="en-US"/>
            <a:t>Investor Reports: In addition to publicly available data, we reviewed investor reports and analyses from established financial institutions, including J.P. Morgan, Goldman Sachs, and Morgan Stanley, to gain expert perspectives on market trends, investment strategies, and risk assessments.</a:t>
          </a:r>
        </a:p>
      </dgm:t>
    </dgm:pt>
    <dgm:pt modelId="{67941A4D-889A-4FCB-850E-C003C7596530}" type="parTrans" cxnId="{C2EFD34C-1780-4A9B-8405-883F80CA1BBA}">
      <dgm:prSet/>
      <dgm:spPr/>
      <dgm:t>
        <a:bodyPr/>
        <a:lstStyle/>
        <a:p>
          <a:endParaRPr lang="en-US"/>
        </a:p>
      </dgm:t>
    </dgm:pt>
    <dgm:pt modelId="{F81CED43-A173-46D2-AD3D-16F27A2CC9A2}" type="sibTrans" cxnId="{C2EFD34C-1780-4A9B-8405-883F80CA1BBA}">
      <dgm:prSet/>
      <dgm:spPr/>
      <dgm:t>
        <a:bodyPr/>
        <a:lstStyle/>
        <a:p>
          <a:endParaRPr lang="en-US"/>
        </a:p>
      </dgm:t>
    </dgm:pt>
    <dgm:pt modelId="{B42E8D18-16ED-43DB-865A-728B1A8A3CAC}">
      <dgm:prSet/>
      <dgm:spPr/>
      <dgm:t>
        <a:bodyPr/>
        <a:lstStyle/>
        <a:p>
          <a:pPr>
            <a:lnSpc>
              <a:spcPct val="100000"/>
            </a:lnSpc>
          </a:pPr>
          <a:r>
            <a:rPr lang="en-US"/>
            <a:t>Stock Market Data: To address these questions, we sourced historical stock market data from reputable financial databases, including Bloomberg, Yahoo Finance, and NASDAQ, providing us with a wide array of stock performance metrics and financial statistics.</a:t>
          </a:r>
        </a:p>
      </dgm:t>
    </dgm:pt>
    <dgm:pt modelId="{38216743-A542-4D72-8455-821FC9AC5408}" type="parTrans" cxnId="{E35CF1CD-B4B4-448E-AE2A-6327D1B6A409}">
      <dgm:prSet/>
      <dgm:spPr/>
      <dgm:t>
        <a:bodyPr/>
        <a:lstStyle/>
        <a:p>
          <a:endParaRPr lang="en-US"/>
        </a:p>
      </dgm:t>
    </dgm:pt>
    <dgm:pt modelId="{F73438AE-C548-47BC-B806-4CB5EB832B39}" type="sibTrans" cxnId="{E35CF1CD-B4B4-448E-AE2A-6327D1B6A409}">
      <dgm:prSet/>
      <dgm:spPr/>
      <dgm:t>
        <a:bodyPr/>
        <a:lstStyle/>
        <a:p>
          <a:endParaRPr lang="en-US"/>
        </a:p>
      </dgm:t>
    </dgm:pt>
    <dgm:pt modelId="{92CE3289-BB62-4DCB-8C7A-BA95C93334A1}" type="pres">
      <dgm:prSet presAssocID="{AB713627-A4BF-4653-B509-852300F59A36}" presName="root" presStyleCnt="0">
        <dgm:presLayoutVars>
          <dgm:dir/>
          <dgm:resizeHandles val="exact"/>
        </dgm:presLayoutVars>
      </dgm:prSet>
      <dgm:spPr/>
    </dgm:pt>
    <dgm:pt modelId="{48ED8DD4-4ED2-467A-9E91-2BF99203D3FB}" type="pres">
      <dgm:prSet presAssocID="{C5BCC7CC-2099-4E8C-B706-C748AA594476}" presName="compNode" presStyleCnt="0"/>
      <dgm:spPr/>
    </dgm:pt>
    <dgm:pt modelId="{5F5CD23C-DD48-4DCC-BA8C-24A920789A34}" type="pres">
      <dgm:prSet presAssocID="{C5BCC7CC-2099-4E8C-B706-C748AA5944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st tubes"/>
        </a:ext>
      </dgm:extLst>
    </dgm:pt>
    <dgm:pt modelId="{D0343525-3DE5-4082-918F-66558EA8562A}" type="pres">
      <dgm:prSet presAssocID="{C5BCC7CC-2099-4E8C-B706-C748AA594476}" presName="spaceRect" presStyleCnt="0"/>
      <dgm:spPr/>
    </dgm:pt>
    <dgm:pt modelId="{BC7FA079-BEA5-4CA3-A7F8-B7887C33CF1D}" type="pres">
      <dgm:prSet presAssocID="{C5BCC7CC-2099-4E8C-B706-C748AA594476}" presName="textRect" presStyleLbl="revTx" presStyleIdx="0" presStyleCnt="3">
        <dgm:presLayoutVars>
          <dgm:chMax val="1"/>
          <dgm:chPref val="1"/>
        </dgm:presLayoutVars>
      </dgm:prSet>
      <dgm:spPr/>
    </dgm:pt>
    <dgm:pt modelId="{26ED32E6-3251-48A9-BB47-9CE192E00DBB}" type="pres">
      <dgm:prSet presAssocID="{DEAFC3D3-7BF9-4CE3-BEEF-0854EBAC7A64}" presName="sibTrans" presStyleCnt="0"/>
      <dgm:spPr/>
    </dgm:pt>
    <dgm:pt modelId="{EE508F90-D194-4087-B4AF-3DAAE9B22D5D}" type="pres">
      <dgm:prSet presAssocID="{1465B53E-7E0E-4052-BB90-E9276FB6358F}" presName="compNode" presStyleCnt="0"/>
      <dgm:spPr/>
    </dgm:pt>
    <dgm:pt modelId="{C52AE0A2-A189-4F76-80B5-5ADEE98258BA}" type="pres">
      <dgm:prSet presAssocID="{1465B53E-7E0E-4052-BB90-E9276FB635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Yuan"/>
        </a:ext>
      </dgm:extLst>
    </dgm:pt>
    <dgm:pt modelId="{E6F22AED-BD2E-4E6F-895A-B1130FB75CB5}" type="pres">
      <dgm:prSet presAssocID="{1465B53E-7E0E-4052-BB90-E9276FB6358F}" presName="spaceRect" presStyleCnt="0"/>
      <dgm:spPr/>
    </dgm:pt>
    <dgm:pt modelId="{65433819-B6CC-49C8-9BC5-0B8D659F9FD6}" type="pres">
      <dgm:prSet presAssocID="{1465B53E-7E0E-4052-BB90-E9276FB6358F}" presName="textRect" presStyleLbl="revTx" presStyleIdx="1" presStyleCnt="3">
        <dgm:presLayoutVars>
          <dgm:chMax val="1"/>
          <dgm:chPref val="1"/>
        </dgm:presLayoutVars>
      </dgm:prSet>
      <dgm:spPr/>
    </dgm:pt>
    <dgm:pt modelId="{9F390107-7C19-4ECF-9DF0-1B7BA4471BFB}" type="pres">
      <dgm:prSet presAssocID="{F81CED43-A173-46D2-AD3D-16F27A2CC9A2}" presName="sibTrans" presStyleCnt="0"/>
      <dgm:spPr/>
    </dgm:pt>
    <dgm:pt modelId="{9B757EAE-3B35-4B2B-ADF0-1BA26C58E2FB}" type="pres">
      <dgm:prSet presAssocID="{B42E8D18-16ED-43DB-865A-728B1A8A3CAC}" presName="compNode" presStyleCnt="0"/>
      <dgm:spPr/>
    </dgm:pt>
    <dgm:pt modelId="{BB0B28F8-AF06-4DA2-9D07-1A669EA57FA5}" type="pres">
      <dgm:prSet presAssocID="{B42E8D18-16ED-43DB-865A-728B1A8A3CA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5FB8CDC8-FD3A-497B-84CD-B5D944FA4576}" type="pres">
      <dgm:prSet presAssocID="{B42E8D18-16ED-43DB-865A-728B1A8A3CAC}" presName="spaceRect" presStyleCnt="0"/>
      <dgm:spPr/>
    </dgm:pt>
    <dgm:pt modelId="{A8306486-55C1-4BF9-927B-8104724AD818}" type="pres">
      <dgm:prSet presAssocID="{B42E8D18-16ED-43DB-865A-728B1A8A3CAC}" presName="textRect" presStyleLbl="revTx" presStyleIdx="2" presStyleCnt="3">
        <dgm:presLayoutVars>
          <dgm:chMax val="1"/>
          <dgm:chPref val="1"/>
        </dgm:presLayoutVars>
      </dgm:prSet>
      <dgm:spPr/>
    </dgm:pt>
  </dgm:ptLst>
  <dgm:cxnLst>
    <dgm:cxn modelId="{65876F04-E9D2-498F-9544-9B82CB6A1A16}" srcId="{AB713627-A4BF-4653-B509-852300F59A36}" destId="{C5BCC7CC-2099-4E8C-B706-C748AA594476}" srcOrd="0" destOrd="0" parTransId="{FF6EAA3C-94DF-4744-ADCF-F3E5E96D00C1}" sibTransId="{DEAFC3D3-7BF9-4CE3-BEEF-0854EBAC7A64}"/>
    <dgm:cxn modelId="{AD356011-77A3-4A41-979E-DC4CB8049BF2}" type="presOf" srcId="{1465B53E-7E0E-4052-BB90-E9276FB6358F}" destId="{65433819-B6CC-49C8-9BC5-0B8D659F9FD6}" srcOrd="0" destOrd="0" presId="urn:microsoft.com/office/officeart/2018/2/layout/IconLabelList"/>
    <dgm:cxn modelId="{24BEF11B-49AA-4C17-B96D-8532151D67A9}" type="presOf" srcId="{C5BCC7CC-2099-4E8C-B706-C748AA594476}" destId="{BC7FA079-BEA5-4CA3-A7F8-B7887C33CF1D}" srcOrd="0" destOrd="0" presId="urn:microsoft.com/office/officeart/2018/2/layout/IconLabelList"/>
    <dgm:cxn modelId="{C2EFD34C-1780-4A9B-8405-883F80CA1BBA}" srcId="{AB713627-A4BF-4653-B509-852300F59A36}" destId="{1465B53E-7E0E-4052-BB90-E9276FB6358F}" srcOrd="1" destOrd="0" parTransId="{67941A4D-889A-4FCB-850E-C003C7596530}" sibTransId="{F81CED43-A173-46D2-AD3D-16F27A2CC9A2}"/>
    <dgm:cxn modelId="{E35CF1CD-B4B4-448E-AE2A-6327D1B6A409}" srcId="{AB713627-A4BF-4653-B509-852300F59A36}" destId="{B42E8D18-16ED-43DB-865A-728B1A8A3CAC}" srcOrd="2" destOrd="0" parTransId="{38216743-A542-4D72-8455-821FC9AC5408}" sibTransId="{F73438AE-C548-47BC-B806-4CB5EB832B39}"/>
    <dgm:cxn modelId="{0AEAC4D4-77C0-47CE-9154-35B3854BDE69}" type="presOf" srcId="{AB713627-A4BF-4653-B509-852300F59A36}" destId="{92CE3289-BB62-4DCB-8C7A-BA95C93334A1}" srcOrd="0" destOrd="0" presId="urn:microsoft.com/office/officeart/2018/2/layout/IconLabelList"/>
    <dgm:cxn modelId="{818BDADD-8559-49A9-8A34-CFF0DE686F81}" type="presOf" srcId="{B42E8D18-16ED-43DB-865A-728B1A8A3CAC}" destId="{A8306486-55C1-4BF9-927B-8104724AD818}" srcOrd="0" destOrd="0" presId="urn:microsoft.com/office/officeart/2018/2/layout/IconLabelList"/>
    <dgm:cxn modelId="{34F28EFE-74F6-47FF-ACCE-6A853EF0CB74}" type="presParOf" srcId="{92CE3289-BB62-4DCB-8C7A-BA95C93334A1}" destId="{48ED8DD4-4ED2-467A-9E91-2BF99203D3FB}" srcOrd="0" destOrd="0" presId="urn:microsoft.com/office/officeart/2018/2/layout/IconLabelList"/>
    <dgm:cxn modelId="{0C7D5AF3-AA61-4382-B503-548CD6117FEA}" type="presParOf" srcId="{48ED8DD4-4ED2-467A-9E91-2BF99203D3FB}" destId="{5F5CD23C-DD48-4DCC-BA8C-24A920789A34}" srcOrd="0" destOrd="0" presId="urn:microsoft.com/office/officeart/2018/2/layout/IconLabelList"/>
    <dgm:cxn modelId="{BEF3FE1B-61E3-4989-BADF-45B9DE1619CB}" type="presParOf" srcId="{48ED8DD4-4ED2-467A-9E91-2BF99203D3FB}" destId="{D0343525-3DE5-4082-918F-66558EA8562A}" srcOrd="1" destOrd="0" presId="urn:microsoft.com/office/officeart/2018/2/layout/IconLabelList"/>
    <dgm:cxn modelId="{E6A8A4C9-DCFC-4A3A-82F1-9069CB327D38}" type="presParOf" srcId="{48ED8DD4-4ED2-467A-9E91-2BF99203D3FB}" destId="{BC7FA079-BEA5-4CA3-A7F8-B7887C33CF1D}" srcOrd="2" destOrd="0" presId="urn:microsoft.com/office/officeart/2018/2/layout/IconLabelList"/>
    <dgm:cxn modelId="{DFE64E4F-5CD7-4B3E-B8C2-D4E924EF8571}" type="presParOf" srcId="{92CE3289-BB62-4DCB-8C7A-BA95C93334A1}" destId="{26ED32E6-3251-48A9-BB47-9CE192E00DBB}" srcOrd="1" destOrd="0" presId="urn:microsoft.com/office/officeart/2018/2/layout/IconLabelList"/>
    <dgm:cxn modelId="{6428068B-1FEE-4CA7-8696-35E49FCD88F1}" type="presParOf" srcId="{92CE3289-BB62-4DCB-8C7A-BA95C93334A1}" destId="{EE508F90-D194-4087-B4AF-3DAAE9B22D5D}" srcOrd="2" destOrd="0" presId="urn:microsoft.com/office/officeart/2018/2/layout/IconLabelList"/>
    <dgm:cxn modelId="{ED42ECA7-FA5D-435A-BE42-FB1C157C6A8F}" type="presParOf" srcId="{EE508F90-D194-4087-B4AF-3DAAE9B22D5D}" destId="{C52AE0A2-A189-4F76-80B5-5ADEE98258BA}" srcOrd="0" destOrd="0" presId="urn:microsoft.com/office/officeart/2018/2/layout/IconLabelList"/>
    <dgm:cxn modelId="{7A91E6EC-485F-47C2-BE6C-09C2963F4E71}" type="presParOf" srcId="{EE508F90-D194-4087-B4AF-3DAAE9B22D5D}" destId="{E6F22AED-BD2E-4E6F-895A-B1130FB75CB5}" srcOrd="1" destOrd="0" presId="urn:microsoft.com/office/officeart/2018/2/layout/IconLabelList"/>
    <dgm:cxn modelId="{B2459ACB-FAA8-4BC3-9784-DB0B9F11ADF6}" type="presParOf" srcId="{EE508F90-D194-4087-B4AF-3DAAE9B22D5D}" destId="{65433819-B6CC-49C8-9BC5-0B8D659F9FD6}" srcOrd="2" destOrd="0" presId="urn:microsoft.com/office/officeart/2018/2/layout/IconLabelList"/>
    <dgm:cxn modelId="{5A250E07-AD70-4DCB-A8DA-0253BEDA5F37}" type="presParOf" srcId="{92CE3289-BB62-4DCB-8C7A-BA95C93334A1}" destId="{9F390107-7C19-4ECF-9DF0-1B7BA4471BFB}" srcOrd="3" destOrd="0" presId="urn:microsoft.com/office/officeart/2018/2/layout/IconLabelList"/>
    <dgm:cxn modelId="{840929A4-E600-48EC-96D9-84290F0734B1}" type="presParOf" srcId="{92CE3289-BB62-4DCB-8C7A-BA95C93334A1}" destId="{9B757EAE-3B35-4B2B-ADF0-1BA26C58E2FB}" srcOrd="4" destOrd="0" presId="urn:microsoft.com/office/officeart/2018/2/layout/IconLabelList"/>
    <dgm:cxn modelId="{D78850F1-B10F-401A-9486-71C0D748983F}" type="presParOf" srcId="{9B757EAE-3B35-4B2B-ADF0-1BA26C58E2FB}" destId="{BB0B28F8-AF06-4DA2-9D07-1A669EA57FA5}" srcOrd="0" destOrd="0" presId="urn:microsoft.com/office/officeart/2018/2/layout/IconLabelList"/>
    <dgm:cxn modelId="{4C732C52-D921-492D-A729-3EFB672675B2}" type="presParOf" srcId="{9B757EAE-3B35-4B2B-ADF0-1BA26C58E2FB}" destId="{5FB8CDC8-FD3A-497B-84CD-B5D944FA4576}" srcOrd="1" destOrd="0" presId="urn:microsoft.com/office/officeart/2018/2/layout/IconLabelList"/>
    <dgm:cxn modelId="{C4BAE164-AD1D-4D2A-9577-D0148BB05622}" type="presParOf" srcId="{9B757EAE-3B35-4B2B-ADF0-1BA26C58E2FB}" destId="{A8306486-55C1-4BF9-927B-8104724AD81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EE520C-E92D-41B3-B7F9-748C984F5426}"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EE0D0E60-05FC-4D3D-B11E-D31C4BDAE87E}">
      <dgm:prSet/>
      <dgm:spPr/>
      <dgm:t>
        <a:bodyPr/>
        <a:lstStyle/>
        <a:p>
          <a:r>
            <a:rPr lang="en-US" b="0" i="0"/>
            <a:t>During data exploration, we uncovered several key insights:</a:t>
          </a:r>
          <a:endParaRPr lang="en-US"/>
        </a:p>
      </dgm:t>
    </dgm:pt>
    <dgm:pt modelId="{35815469-2249-417E-B6AA-21B087BBE41D}" type="parTrans" cxnId="{37C90FC3-37B5-4EC8-BC16-D53E1B19726D}">
      <dgm:prSet/>
      <dgm:spPr/>
      <dgm:t>
        <a:bodyPr/>
        <a:lstStyle/>
        <a:p>
          <a:endParaRPr lang="en-US"/>
        </a:p>
      </dgm:t>
    </dgm:pt>
    <dgm:pt modelId="{5F0DE788-C143-40EC-9BDC-B811AEB318A2}" type="sibTrans" cxnId="{37C90FC3-37B5-4EC8-BC16-D53E1B19726D}">
      <dgm:prSet/>
      <dgm:spPr/>
      <dgm:t>
        <a:bodyPr/>
        <a:lstStyle/>
        <a:p>
          <a:endParaRPr lang="en-US"/>
        </a:p>
      </dgm:t>
    </dgm:pt>
    <dgm:pt modelId="{9CE88DA1-522E-4C3D-BEEF-1DF03874EB7E}">
      <dgm:prSet/>
      <dgm:spPr/>
      <dgm:t>
        <a:bodyPr/>
        <a:lstStyle/>
        <a:p>
          <a:r>
            <a:rPr lang="en-US" b="0" i="0"/>
            <a:t>High-risk stocks exhibited higher volatility and potential for substantial short-term gains.</a:t>
          </a:r>
          <a:endParaRPr lang="en-US"/>
        </a:p>
      </dgm:t>
    </dgm:pt>
    <dgm:pt modelId="{382313A9-1324-4B9D-959C-AA8D9E856800}" type="parTrans" cxnId="{5D2D9B6A-9286-4C67-8717-D627CAF1078B}">
      <dgm:prSet/>
      <dgm:spPr/>
      <dgm:t>
        <a:bodyPr/>
        <a:lstStyle/>
        <a:p>
          <a:endParaRPr lang="en-US"/>
        </a:p>
      </dgm:t>
    </dgm:pt>
    <dgm:pt modelId="{422A5D57-CDDD-4D1D-B5F3-5687C9086F6C}" type="sibTrans" cxnId="{5D2D9B6A-9286-4C67-8717-D627CAF1078B}">
      <dgm:prSet/>
      <dgm:spPr/>
      <dgm:t>
        <a:bodyPr/>
        <a:lstStyle/>
        <a:p>
          <a:endParaRPr lang="en-US"/>
        </a:p>
      </dgm:t>
    </dgm:pt>
    <dgm:pt modelId="{15AA4316-E29D-4C2B-B42F-01BC5F8995B4}">
      <dgm:prSet/>
      <dgm:spPr/>
      <dgm:t>
        <a:bodyPr/>
        <a:lstStyle/>
        <a:p>
          <a:r>
            <a:rPr lang="en-US" b="0" i="0" dirty="0"/>
            <a:t>Low-risk stocks showed more stable, long-term performance with lower volatility.</a:t>
          </a:r>
          <a:endParaRPr lang="en-US" dirty="0"/>
        </a:p>
      </dgm:t>
    </dgm:pt>
    <dgm:pt modelId="{EB204968-82E9-43F5-829A-999146B565FA}" type="parTrans" cxnId="{D7DE9E47-F723-4928-8E9A-AB0260E0398D}">
      <dgm:prSet/>
      <dgm:spPr/>
      <dgm:t>
        <a:bodyPr/>
        <a:lstStyle/>
        <a:p>
          <a:endParaRPr lang="en-US"/>
        </a:p>
      </dgm:t>
    </dgm:pt>
    <dgm:pt modelId="{A2DC1DB1-9883-478A-A3F2-BA3D49F0754D}" type="sibTrans" cxnId="{D7DE9E47-F723-4928-8E9A-AB0260E0398D}">
      <dgm:prSet/>
      <dgm:spPr/>
      <dgm:t>
        <a:bodyPr/>
        <a:lstStyle/>
        <a:p>
          <a:endParaRPr lang="en-US"/>
        </a:p>
      </dgm:t>
    </dgm:pt>
    <dgm:pt modelId="{81A55FD7-FCFE-4207-8E74-1B1C031BADB0}">
      <dgm:prSet/>
      <dgm:spPr/>
      <dgm:t>
        <a:bodyPr/>
        <a:lstStyle/>
        <a:p>
          <a:r>
            <a:rPr lang="en-US" b="0" i="0"/>
            <a:t>Economic indicators, such as GDP growth and unemployment rates, correlated with specific stock sectors' performance.</a:t>
          </a:r>
          <a:endParaRPr lang="en-US"/>
        </a:p>
      </dgm:t>
    </dgm:pt>
    <dgm:pt modelId="{C9EEBAFA-3621-4777-8F47-E62147A4BD3D}" type="parTrans" cxnId="{96B5BF9F-02D4-49EC-BCE2-B7011F18F64D}">
      <dgm:prSet/>
      <dgm:spPr/>
      <dgm:t>
        <a:bodyPr/>
        <a:lstStyle/>
        <a:p>
          <a:endParaRPr lang="en-US"/>
        </a:p>
      </dgm:t>
    </dgm:pt>
    <dgm:pt modelId="{2AA5FC11-57AA-46CA-88DB-9E5B6227AA43}" type="sibTrans" cxnId="{96B5BF9F-02D4-49EC-BCE2-B7011F18F64D}">
      <dgm:prSet/>
      <dgm:spPr/>
      <dgm:t>
        <a:bodyPr/>
        <a:lstStyle/>
        <a:p>
          <a:endParaRPr lang="en-US"/>
        </a:p>
      </dgm:t>
    </dgm:pt>
    <dgm:pt modelId="{7D49E744-2720-40EF-B962-B94F5D4285BD}">
      <dgm:prSet/>
      <dgm:spPr/>
      <dgm:t>
        <a:bodyPr/>
        <a:lstStyle/>
        <a:p>
          <a:r>
            <a:rPr lang="en-US" b="0" i="0"/>
            <a:t>Short-term strategies were more sensitive to market sentiment, while long-term strategies benefited from compounding returns.</a:t>
          </a:r>
          <a:endParaRPr lang="en-US"/>
        </a:p>
      </dgm:t>
    </dgm:pt>
    <dgm:pt modelId="{AD051ABE-6750-4368-BC8B-226943755711}" type="parTrans" cxnId="{2396D212-71A1-4ECA-8B33-01FB37915611}">
      <dgm:prSet/>
      <dgm:spPr/>
      <dgm:t>
        <a:bodyPr/>
        <a:lstStyle/>
        <a:p>
          <a:endParaRPr lang="en-US"/>
        </a:p>
      </dgm:t>
    </dgm:pt>
    <dgm:pt modelId="{C94EEAC3-FCA4-4A75-ABD4-9780B53D40BA}" type="sibTrans" cxnId="{2396D212-71A1-4ECA-8B33-01FB37915611}">
      <dgm:prSet/>
      <dgm:spPr/>
      <dgm:t>
        <a:bodyPr/>
        <a:lstStyle/>
        <a:p>
          <a:endParaRPr lang="en-US"/>
        </a:p>
      </dgm:t>
    </dgm:pt>
    <dgm:pt modelId="{E6C4A5DF-D95C-42B3-99B8-09E47BE9B1C6}">
      <dgm:prSet/>
      <dgm:spPr/>
      <dgm:t>
        <a:bodyPr/>
        <a:lstStyle/>
        <a:p>
          <a:r>
            <a:rPr lang="en-US" b="1" i="0"/>
            <a:t>Unexpected Findings:</a:t>
          </a:r>
          <a:r>
            <a:rPr lang="en-US" b="0" i="0"/>
            <a:t> An unexpected finding was the significant impact of social media sentiment on short-term stock performance, indicating the importance of monitoring non-traditional data sources.</a:t>
          </a:r>
          <a:endParaRPr lang="en-US"/>
        </a:p>
      </dgm:t>
    </dgm:pt>
    <dgm:pt modelId="{F14AE1E6-4666-42EF-BA32-F76AE285654C}" type="parTrans" cxnId="{2D2D3394-7940-4B36-AF20-C9BC79E6A078}">
      <dgm:prSet/>
      <dgm:spPr/>
      <dgm:t>
        <a:bodyPr/>
        <a:lstStyle/>
        <a:p>
          <a:endParaRPr lang="en-US"/>
        </a:p>
      </dgm:t>
    </dgm:pt>
    <dgm:pt modelId="{FE9FEF38-EA7D-42F8-8705-3CB955034F2E}" type="sibTrans" cxnId="{2D2D3394-7940-4B36-AF20-C9BC79E6A078}">
      <dgm:prSet/>
      <dgm:spPr/>
      <dgm:t>
        <a:bodyPr/>
        <a:lstStyle/>
        <a:p>
          <a:endParaRPr lang="en-US"/>
        </a:p>
      </dgm:t>
    </dgm:pt>
    <dgm:pt modelId="{DB8A0478-FA50-4A1C-81F3-5F51E3272CD7}">
      <dgm:prSet/>
      <dgm:spPr/>
      <dgm:t>
        <a:bodyPr/>
        <a:lstStyle/>
        <a:p>
          <a:r>
            <a:rPr lang="en-US" b="1" i="0"/>
            <a:t>Visualizations:</a:t>
          </a:r>
          <a:r>
            <a:rPr lang="en-US" b="0" i="0"/>
            <a:t> We developed visualizations using Jupyter Notebook, including line graphs, bar charts, and heatmaps, to illustrate the relationships between stock performance, economic conditions, and investment strategies.</a:t>
          </a:r>
          <a:endParaRPr lang="en-US"/>
        </a:p>
      </dgm:t>
    </dgm:pt>
    <dgm:pt modelId="{F66F69F0-8055-44EA-B72B-DA13E4846DBA}" type="parTrans" cxnId="{23586D75-5F5C-4F5F-A52E-6D7542C05501}">
      <dgm:prSet/>
      <dgm:spPr/>
      <dgm:t>
        <a:bodyPr/>
        <a:lstStyle/>
        <a:p>
          <a:endParaRPr lang="en-US"/>
        </a:p>
      </dgm:t>
    </dgm:pt>
    <dgm:pt modelId="{BC702E54-249C-4168-A0D8-E9806EC4DED5}" type="sibTrans" cxnId="{23586D75-5F5C-4F5F-A52E-6D7542C05501}">
      <dgm:prSet/>
      <dgm:spPr/>
      <dgm:t>
        <a:bodyPr/>
        <a:lstStyle/>
        <a:p>
          <a:endParaRPr lang="en-US"/>
        </a:p>
      </dgm:t>
    </dgm:pt>
    <dgm:pt modelId="{D5E947B0-77EC-40FF-AE07-841E493F98C5}" type="pres">
      <dgm:prSet presAssocID="{EAEE520C-E92D-41B3-B7F9-748C984F5426}" presName="Name0" presStyleCnt="0">
        <dgm:presLayoutVars>
          <dgm:dir/>
          <dgm:animLvl val="lvl"/>
          <dgm:resizeHandles val="exact"/>
        </dgm:presLayoutVars>
      </dgm:prSet>
      <dgm:spPr/>
    </dgm:pt>
    <dgm:pt modelId="{7AE40CC3-3D5F-44AD-9488-515E398F789A}" type="pres">
      <dgm:prSet presAssocID="{DB8A0478-FA50-4A1C-81F3-5F51E3272CD7}" presName="boxAndChildren" presStyleCnt="0"/>
      <dgm:spPr/>
    </dgm:pt>
    <dgm:pt modelId="{357ACEB5-D3C4-4F71-A29A-B124C3D45A3B}" type="pres">
      <dgm:prSet presAssocID="{DB8A0478-FA50-4A1C-81F3-5F51E3272CD7}" presName="parentTextBox" presStyleLbl="node1" presStyleIdx="0" presStyleCnt="3"/>
      <dgm:spPr/>
    </dgm:pt>
    <dgm:pt modelId="{8BE36B36-F7AD-4688-A082-0F64588A2528}" type="pres">
      <dgm:prSet presAssocID="{FE9FEF38-EA7D-42F8-8705-3CB955034F2E}" presName="sp" presStyleCnt="0"/>
      <dgm:spPr/>
    </dgm:pt>
    <dgm:pt modelId="{1FCD227C-88FA-418A-AFEF-B06EFEC52AE8}" type="pres">
      <dgm:prSet presAssocID="{E6C4A5DF-D95C-42B3-99B8-09E47BE9B1C6}" presName="arrowAndChildren" presStyleCnt="0"/>
      <dgm:spPr/>
    </dgm:pt>
    <dgm:pt modelId="{1D9253FD-23D4-4EA6-9B53-FC30C774B671}" type="pres">
      <dgm:prSet presAssocID="{E6C4A5DF-D95C-42B3-99B8-09E47BE9B1C6}" presName="parentTextArrow" presStyleLbl="node1" presStyleIdx="1" presStyleCnt="3"/>
      <dgm:spPr/>
    </dgm:pt>
    <dgm:pt modelId="{69F30ED8-945E-4A3F-874F-DCD25D4F0D43}" type="pres">
      <dgm:prSet presAssocID="{5F0DE788-C143-40EC-9BDC-B811AEB318A2}" presName="sp" presStyleCnt="0"/>
      <dgm:spPr/>
    </dgm:pt>
    <dgm:pt modelId="{6CF06CFD-9AC1-4DA4-A0A7-92E112CF070F}" type="pres">
      <dgm:prSet presAssocID="{EE0D0E60-05FC-4D3D-B11E-D31C4BDAE87E}" presName="arrowAndChildren" presStyleCnt="0"/>
      <dgm:spPr/>
    </dgm:pt>
    <dgm:pt modelId="{F0F70864-1F97-48BA-A8D9-6A72E5E3324E}" type="pres">
      <dgm:prSet presAssocID="{EE0D0E60-05FC-4D3D-B11E-D31C4BDAE87E}" presName="parentTextArrow" presStyleLbl="node1" presStyleIdx="1" presStyleCnt="3"/>
      <dgm:spPr/>
    </dgm:pt>
    <dgm:pt modelId="{E71FE445-6856-4C99-9562-3C690702255C}" type="pres">
      <dgm:prSet presAssocID="{EE0D0E60-05FC-4D3D-B11E-D31C4BDAE87E}" presName="arrow" presStyleLbl="node1" presStyleIdx="2" presStyleCnt="3"/>
      <dgm:spPr/>
    </dgm:pt>
    <dgm:pt modelId="{4EA9EFCE-89AB-4B5A-B402-FCDAD6C43585}" type="pres">
      <dgm:prSet presAssocID="{EE0D0E60-05FC-4D3D-B11E-D31C4BDAE87E}" presName="descendantArrow" presStyleCnt="0"/>
      <dgm:spPr/>
    </dgm:pt>
    <dgm:pt modelId="{9F1650E6-9194-4F74-9EE5-512BFA1614BA}" type="pres">
      <dgm:prSet presAssocID="{9CE88DA1-522E-4C3D-BEEF-1DF03874EB7E}" presName="childTextArrow" presStyleLbl="fgAccFollowNode1" presStyleIdx="0" presStyleCnt="4">
        <dgm:presLayoutVars>
          <dgm:bulletEnabled val="1"/>
        </dgm:presLayoutVars>
      </dgm:prSet>
      <dgm:spPr/>
    </dgm:pt>
    <dgm:pt modelId="{7CA6924B-7B82-48C5-997A-B5FA569AAC87}" type="pres">
      <dgm:prSet presAssocID="{15AA4316-E29D-4C2B-B42F-01BC5F8995B4}" presName="childTextArrow" presStyleLbl="fgAccFollowNode1" presStyleIdx="1" presStyleCnt="4">
        <dgm:presLayoutVars>
          <dgm:bulletEnabled val="1"/>
        </dgm:presLayoutVars>
      </dgm:prSet>
      <dgm:spPr/>
    </dgm:pt>
    <dgm:pt modelId="{939266B3-6421-4DB9-A259-E7732BE566F6}" type="pres">
      <dgm:prSet presAssocID="{81A55FD7-FCFE-4207-8E74-1B1C031BADB0}" presName="childTextArrow" presStyleLbl="fgAccFollowNode1" presStyleIdx="2" presStyleCnt="4">
        <dgm:presLayoutVars>
          <dgm:bulletEnabled val="1"/>
        </dgm:presLayoutVars>
      </dgm:prSet>
      <dgm:spPr/>
    </dgm:pt>
    <dgm:pt modelId="{F82E7351-FBA4-4AA1-885C-16C9CBC7DF04}" type="pres">
      <dgm:prSet presAssocID="{7D49E744-2720-40EF-B962-B94F5D4285BD}" presName="childTextArrow" presStyleLbl="fgAccFollowNode1" presStyleIdx="3" presStyleCnt="4">
        <dgm:presLayoutVars>
          <dgm:bulletEnabled val="1"/>
        </dgm:presLayoutVars>
      </dgm:prSet>
      <dgm:spPr/>
    </dgm:pt>
  </dgm:ptLst>
  <dgm:cxnLst>
    <dgm:cxn modelId="{FC2EB307-935E-4924-ABC0-D512FB3B53D4}" type="presOf" srcId="{E6C4A5DF-D95C-42B3-99B8-09E47BE9B1C6}" destId="{1D9253FD-23D4-4EA6-9B53-FC30C774B671}" srcOrd="0" destOrd="0" presId="urn:microsoft.com/office/officeart/2005/8/layout/process4"/>
    <dgm:cxn modelId="{2396D212-71A1-4ECA-8B33-01FB37915611}" srcId="{EE0D0E60-05FC-4D3D-B11E-D31C4BDAE87E}" destId="{7D49E744-2720-40EF-B962-B94F5D4285BD}" srcOrd="3" destOrd="0" parTransId="{AD051ABE-6750-4368-BC8B-226943755711}" sibTransId="{C94EEAC3-FCA4-4A75-ABD4-9780B53D40BA}"/>
    <dgm:cxn modelId="{2688412D-6BCF-425D-9CD1-CB24EF9C9A25}" type="presOf" srcId="{EE0D0E60-05FC-4D3D-B11E-D31C4BDAE87E}" destId="{E71FE445-6856-4C99-9562-3C690702255C}" srcOrd="1" destOrd="0" presId="urn:microsoft.com/office/officeart/2005/8/layout/process4"/>
    <dgm:cxn modelId="{C52FFF35-4A83-456A-8A7A-274A477485AD}" type="presOf" srcId="{7D49E744-2720-40EF-B962-B94F5D4285BD}" destId="{F82E7351-FBA4-4AA1-885C-16C9CBC7DF04}" srcOrd="0" destOrd="0" presId="urn:microsoft.com/office/officeart/2005/8/layout/process4"/>
    <dgm:cxn modelId="{7030C137-B45E-4CB6-B520-DF2CA31B0B90}" type="presOf" srcId="{EAEE520C-E92D-41B3-B7F9-748C984F5426}" destId="{D5E947B0-77EC-40FF-AE07-841E493F98C5}" srcOrd="0" destOrd="0" presId="urn:microsoft.com/office/officeart/2005/8/layout/process4"/>
    <dgm:cxn modelId="{D7DE9E47-F723-4928-8E9A-AB0260E0398D}" srcId="{EE0D0E60-05FC-4D3D-B11E-D31C4BDAE87E}" destId="{15AA4316-E29D-4C2B-B42F-01BC5F8995B4}" srcOrd="1" destOrd="0" parTransId="{EB204968-82E9-43F5-829A-999146B565FA}" sibTransId="{A2DC1DB1-9883-478A-A3F2-BA3D49F0754D}"/>
    <dgm:cxn modelId="{5D2D9B6A-9286-4C67-8717-D627CAF1078B}" srcId="{EE0D0E60-05FC-4D3D-B11E-D31C4BDAE87E}" destId="{9CE88DA1-522E-4C3D-BEEF-1DF03874EB7E}" srcOrd="0" destOrd="0" parTransId="{382313A9-1324-4B9D-959C-AA8D9E856800}" sibTransId="{422A5D57-CDDD-4D1D-B5F3-5687C9086F6C}"/>
    <dgm:cxn modelId="{23586D75-5F5C-4F5F-A52E-6D7542C05501}" srcId="{EAEE520C-E92D-41B3-B7F9-748C984F5426}" destId="{DB8A0478-FA50-4A1C-81F3-5F51E3272CD7}" srcOrd="2" destOrd="0" parTransId="{F66F69F0-8055-44EA-B72B-DA13E4846DBA}" sibTransId="{BC702E54-249C-4168-A0D8-E9806EC4DED5}"/>
    <dgm:cxn modelId="{E5A7D586-31A7-420F-9013-3DA14611C136}" type="presOf" srcId="{EE0D0E60-05FC-4D3D-B11E-D31C4BDAE87E}" destId="{F0F70864-1F97-48BA-A8D9-6A72E5E3324E}" srcOrd="0" destOrd="0" presId="urn:microsoft.com/office/officeart/2005/8/layout/process4"/>
    <dgm:cxn modelId="{92E99493-43BB-4241-85BB-A27176B52941}" type="presOf" srcId="{9CE88DA1-522E-4C3D-BEEF-1DF03874EB7E}" destId="{9F1650E6-9194-4F74-9EE5-512BFA1614BA}" srcOrd="0" destOrd="0" presId="urn:microsoft.com/office/officeart/2005/8/layout/process4"/>
    <dgm:cxn modelId="{2D2D3394-7940-4B36-AF20-C9BC79E6A078}" srcId="{EAEE520C-E92D-41B3-B7F9-748C984F5426}" destId="{E6C4A5DF-D95C-42B3-99B8-09E47BE9B1C6}" srcOrd="1" destOrd="0" parTransId="{F14AE1E6-4666-42EF-BA32-F76AE285654C}" sibTransId="{FE9FEF38-EA7D-42F8-8705-3CB955034F2E}"/>
    <dgm:cxn modelId="{40A8C394-86C0-40BF-AE04-51717E6AEBF7}" type="presOf" srcId="{15AA4316-E29D-4C2B-B42F-01BC5F8995B4}" destId="{7CA6924B-7B82-48C5-997A-B5FA569AAC87}" srcOrd="0" destOrd="0" presId="urn:microsoft.com/office/officeart/2005/8/layout/process4"/>
    <dgm:cxn modelId="{96B5BF9F-02D4-49EC-BCE2-B7011F18F64D}" srcId="{EE0D0E60-05FC-4D3D-B11E-D31C4BDAE87E}" destId="{81A55FD7-FCFE-4207-8E74-1B1C031BADB0}" srcOrd="2" destOrd="0" parTransId="{C9EEBAFA-3621-4777-8F47-E62147A4BD3D}" sibTransId="{2AA5FC11-57AA-46CA-88DB-9E5B6227AA43}"/>
    <dgm:cxn modelId="{06D69CA9-6080-4241-BD08-E11F6455BB4E}" type="presOf" srcId="{DB8A0478-FA50-4A1C-81F3-5F51E3272CD7}" destId="{357ACEB5-D3C4-4F71-A29A-B124C3D45A3B}" srcOrd="0" destOrd="0" presId="urn:microsoft.com/office/officeart/2005/8/layout/process4"/>
    <dgm:cxn modelId="{845C60AB-376B-4AF7-9B12-415FC8D21179}" type="presOf" srcId="{81A55FD7-FCFE-4207-8E74-1B1C031BADB0}" destId="{939266B3-6421-4DB9-A259-E7732BE566F6}" srcOrd="0" destOrd="0" presId="urn:microsoft.com/office/officeart/2005/8/layout/process4"/>
    <dgm:cxn modelId="{37C90FC3-37B5-4EC8-BC16-D53E1B19726D}" srcId="{EAEE520C-E92D-41B3-B7F9-748C984F5426}" destId="{EE0D0E60-05FC-4D3D-B11E-D31C4BDAE87E}" srcOrd="0" destOrd="0" parTransId="{35815469-2249-417E-B6AA-21B087BBE41D}" sibTransId="{5F0DE788-C143-40EC-9BDC-B811AEB318A2}"/>
    <dgm:cxn modelId="{A9F3CE60-B06F-433C-9EE6-00FA0A1393D7}" type="presParOf" srcId="{D5E947B0-77EC-40FF-AE07-841E493F98C5}" destId="{7AE40CC3-3D5F-44AD-9488-515E398F789A}" srcOrd="0" destOrd="0" presId="urn:microsoft.com/office/officeart/2005/8/layout/process4"/>
    <dgm:cxn modelId="{A4EAF7F5-C909-4861-B18E-1A4CC01FCF14}" type="presParOf" srcId="{7AE40CC3-3D5F-44AD-9488-515E398F789A}" destId="{357ACEB5-D3C4-4F71-A29A-B124C3D45A3B}" srcOrd="0" destOrd="0" presId="urn:microsoft.com/office/officeart/2005/8/layout/process4"/>
    <dgm:cxn modelId="{C1FAFB23-7BB3-4B20-B494-8C351B816F4F}" type="presParOf" srcId="{D5E947B0-77EC-40FF-AE07-841E493F98C5}" destId="{8BE36B36-F7AD-4688-A082-0F64588A2528}" srcOrd="1" destOrd="0" presId="urn:microsoft.com/office/officeart/2005/8/layout/process4"/>
    <dgm:cxn modelId="{9D01B04C-ED67-4A49-8041-9CA4CCD3F38D}" type="presParOf" srcId="{D5E947B0-77EC-40FF-AE07-841E493F98C5}" destId="{1FCD227C-88FA-418A-AFEF-B06EFEC52AE8}" srcOrd="2" destOrd="0" presId="urn:microsoft.com/office/officeart/2005/8/layout/process4"/>
    <dgm:cxn modelId="{3FFD602F-5AD1-4B35-8F1D-77E2CA9ADCF7}" type="presParOf" srcId="{1FCD227C-88FA-418A-AFEF-B06EFEC52AE8}" destId="{1D9253FD-23D4-4EA6-9B53-FC30C774B671}" srcOrd="0" destOrd="0" presId="urn:microsoft.com/office/officeart/2005/8/layout/process4"/>
    <dgm:cxn modelId="{4360AC51-534F-4F84-998C-2BD139F990A5}" type="presParOf" srcId="{D5E947B0-77EC-40FF-AE07-841E493F98C5}" destId="{69F30ED8-945E-4A3F-874F-DCD25D4F0D43}" srcOrd="3" destOrd="0" presId="urn:microsoft.com/office/officeart/2005/8/layout/process4"/>
    <dgm:cxn modelId="{829B7C3F-D1EF-4B85-A622-8B334718A97A}" type="presParOf" srcId="{D5E947B0-77EC-40FF-AE07-841E493F98C5}" destId="{6CF06CFD-9AC1-4DA4-A0A7-92E112CF070F}" srcOrd="4" destOrd="0" presId="urn:microsoft.com/office/officeart/2005/8/layout/process4"/>
    <dgm:cxn modelId="{DCEBB07C-CB5F-404A-8978-F5F368EDEB9F}" type="presParOf" srcId="{6CF06CFD-9AC1-4DA4-A0A7-92E112CF070F}" destId="{F0F70864-1F97-48BA-A8D9-6A72E5E3324E}" srcOrd="0" destOrd="0" presId="urn:microsoft.com/office/officeart/2005/8/layout/process4"/>
    <dgm:cxn modelId="{C4D04154-8C0A-415C-9AC0-08787FC7DF65}" type="presParOf" srcId="{6CF06CFD-9AC1-4DA4-A0A7-92E112CF070F}" destId="{E71FE445-6856-4C99-9562-3C690702255C}" srcOrd="1" destOrd="0" presId="urn:microsoft.com/office/officeart/2005/8/layout/process4"/>
    <dgm:cxn modelId="{34B2C21D-4554-4560-9CCB-B9EFCDE485B0}" type="presParOf" srcId="{6CF06CFD-9AC1-4DA4-A0A7-92E112CF070F}" destId="{4EA9EFCE-89AB-4B5A-B402-FCDAD6C43585}" srcOrd="2" destOrd="0" presId="urn:microsoft.com/office/officeart/2005/8/layout/process4"/>
    <dgm:cxn modelId="{F02579FA-E6BD-4F70-8D51-1161083D4335}" type="presParOf" srcId="{4EA9EFCE-89AB-4B5A-B402-FCDAD6C43585}" destId="{9F1650E6-9194-4F74-9EE5-512BFA1614BA}" srcOrd="0" destOrd="0" presId="urn:microsoft.com/office/officeart/2005/8/layout/process4"/>
    <dgm:cxn modelId="{270C7BF5-4B38-4880-8E29-0CDCAB3809E8}" type="presParOf" srcId="{4EA9EFCE-89AB-4B5A-B402-FCDAD6C43585}" destId="{7CA6924B-7B82-48C5-997A-B5FA569AAC87}" srcOrd="1" destOrd="0" presId="urn:microsoft.com/office/officeart/2005/8/layout/process4"/>
    <dgm:cxn modelId="{09620B4E-C3BF-4B23-BD5B-5EC431092D3A}" type="presParOf" srcId="{4EA9EFCE-89AB-4B5A-B402-FCDAD6C43585}" destId="{939266B3-6421-4DB9-A259-E7732BE566F6}" srcOrd="2" destOrd="0" presId="urn:microsoft.com/office/officeart/2005/8/layout/process4"/>
    <dgm:cxn modelId="{15396BA6-FE3C-4679-BB9E-A985338CF2DD}" type="presParOf" srcId="{4EA9EFCE-89AB-4B5A-B402-FCDAD6C43585}" destId="{F82E7351-FBA4-4AA1-885C-16C9CBC7DF04}"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869155-8948-4B99-8F51-787F87942136}"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009D1B11-DB2A-4B39-88B1-5887EE6C80B1}">
      <dgm:prSet/>
      <dgm:spPr/>
      <dgm:t>
        <a:bodyPr/>
        <a:lstStyle/>
        <a:p>
          <a:r>
            <a:rPr lang="en-US"/>
            <a:t>Several key figures and visualizations were generated in Jupyter Notebook, including:Risk-return trade-off curves comparing high-risk and low-risk stocks.</a:t>
          </a:r>
        </a:p>
      </dgm:t>
    </dgm:pt>
    <dgm:pt modelId="{1F147AF3-4CB1-4191-AD48-283132F856D7}" type="parTrans" cxnId="{C8FB9E5A-F4CA-4587-AB18-5740249C7B0B}">
      <dgm:prSet/>
      <dgm:spPr/>
      <dgm:t>
        <a:bodyPr/>
        <a:lstStyle/>
        <a:p>
          <a:endParaRPr lang="en-US"/>
        </a:p>
      </dgm:t>
    </dgm:pt>
    <dgm:pt modelId="{477888D0-F6D9-4A7A-AAAB-39B8E2D563F7}" type="sibTrans" cxnId="{C8FB9E5A-F4CA-4587-AB18-5740249C7B0B}">
      <dgm:prSet/>
      <dgm:spPr/>
      <dgm:t>
        <a:bodyPr/>
        <a:lstStyle/>
        <a:p>
          <a:endParaRPr lang="en-US"/>
        </a:p>
      </dgm:t>
    </dgm:pt>
    <dgm:pt modelId="{F7F25D14-5910-4887-AFC3-67D495496977}">
      <dgm:prSet/>
      <dgm:spPr/>
      <dgm:t>
        <a:bodyPr/>
        <a:lstStyle/>
        <a:p>
          <a:r>
            <a:rPr lang="en-US"/>
            <a:t>Stock price trends over time for short-term and long-term investment strategies.</a:t>
          </a:r>
        </a:p>
      </dgm:t>
    </dgm:pt>
    <dgm:pt modelId="{6588BE4F-C7B3-4392-BCA9-CEDDF3E894BA}" type="parTrans" cxnId="{459750E0-8981-4499-9523-094B4FAEE828}">
      <dgm:prSet/>
      <dgm:spPr/>
      <dgm:t>
        <a:bodyPr/>
        <a:lstStyle/>
        <a:p>
          <a:endParaRPr lang="en-US"/>
        </a:p>
      </dgm:t>
    </dgm:pt>
    <dgm:pt modelId="{077F8F39-55F9-46A3-856E-2AF475AD3EBE}" type="sibTrans" cxnId="{459750E0-8981-4499-9523-094B4FAEE828}">
      <dgm:prSet/>
      <dgm:spPr/>
      <dgm:t>
        <a:bodyPr/>
        <a:lstStyle/>
        <a:p>
          <a:endParaRPr lang="en-US"/>
        </a:p>
      </dgm:t>
    </dgm:pt>
    <dgm:pt modelId="{9D005431-49BB-4260-A439-7D4CE56C22B0}">
      <dgm:prSet/>
      <dgm:spPr/>
      <dgm:t>
        <a:bodyPr/>
        <a:lstStyle/>
        <a:p>
          <a:r>
            <a:rPr lang="en-US"/>
            <a:t>Correlation matrices illustrating relationships between economic indicators and stock sectors.</a:t>
          </a:r>
        </a:p>
      </dgm:t>
    </dgm:pt>
    <dgm:pt modelId="{803704B7-5B8A-4083-9A22-A6E8EB773E32}" type="parTrans" cxnId="{C17F7D11-63C8-4027-9D46-32964CA85449}">
      <dgm:prSet/>
      <dgm:spPr/>
      <dgm:t>
        <a:bodyPr/>
        <a:lstStyle/>
        <a:p>
          <a:endParaRPr lang="en-US"/>
        </a:p>
      </dgm:t>
    </dgm:pt>
    <dgm:pt modelId="{DDDD2BB2-3E1D-4AA3-BCC7-C8829DA990E8}" type="sibTrans" cxnId="{C17F7D11-63C8-4027-9D46-32964CA85449}">
      <dgm:prSet/>
      <dgm:spPr/>
      <dgm:t>
        <a:bodyPr/>
        <a:lstStyle/>
        <a:p>
          <a:endParaRPr lang="en-US"/>
        </a:p>
      </dgm:t>
    </dgm:pt>
    <dgm:pt modelId="{C46D1B1F-9424-431B-86A6-83E0545A25CB}">
      <dgm:prSet/>
      <dgm:spPr/>
      <dgm:t>
        <a:bodyPr/>
        <a:lstStyle/>
        <a:p>
          <a:r>
            <a:rPr lang="en-US"/>
            <a:t>Sentiment analysis word clouds depicting the impact of public sentiment on stock performance.</a:t>
          </a:r>
        </a:p>
      </dgm:t>
    </dgm:pt>
    <dgm:pt modelId="{175DF2E6-88B4-489C-B07E-E0006C286DF9}" type="parTrans" cxnId="{4A1EA4E5-67A3-42CB-B837-171318C5D0A2}">
      <dgm:prSet/>
      <dgm:spPr/>
      <dgm:t>
        <a:bodyPr/>
        <a:lstStyle/>
        <a:p>
          <a:endParaRPr lang="en-US"/>
        </a:p>
      </dgm:t>
    </dgm:pt>
    <dgm:pt modelId="{F02D0734-B6F4-4C4F-86F4-C7431467BE98}" type="sibTrans" cxnId="{4A1EA4E5-67A3-42CB-B837-171318C5D0A2}">
      <dgm:prSet/>
      <dgm:spPr/>
      <dgm:t>
        <a:bodyPr/>
        <a:lstStyle/>
        <a:p>
          <a:endParaRPr lang="en-US"/>
        </a:p>
      </dgm:t>
    </dgm:pt>
    <dgm:pt modelId="{00849722-0406-409D-B131-8916744BF631}">
      <dgm:prSet/>
      <dgm:spPr/>
      <dgm:t>
        <a:bodyPr/>
        <a:lstStyle/>
        <a:p>
          <a:r>
            <a:rPr lang="en-US"/>
            <a:t>These analyses and visualizations allow us to draw meaningful conclusions about the effectiveness of different investment strategies in the US stock market, considering risk, returns, and economic factors.</a:t>
          </a:r>
        </a:p>
      </dgm:t>
    </dgm:pt>
    <dgm:pt modelId="{7FC2D7BD-5C4A-4D33-BF65-755813A0700E}" type="parTrans" cxnId="{460D26B9-8F79-4086-8D57-BDC26FD79727}">
      <dgm:prSet/>
      <dgm:spPr/>
      <dgm:t>
        <a:bodyPr/>
        <a:lstStyle/>
        <a:p>
          <a:endParaRPr lang="en-US"/>
        </a:p>
      </dgm:t>
    </dgm:pt>
    <dgm:pt modelId="{F6A9EC3B-F365-4E66-BF6B-B2FC1E4E7F22}" type="sibTrans" cxnId="{460D26B9-8F79-4086-8D57-BDC26FD79727}">
      <dgm:prSet/>
      <dgm:spPr/>
      <dgm:t>
        <a:bodyPr/>
        <a:lstStyle/>
        <a:p>
          <a:endParaRPr lang="en-US"/>
        </a:p>
      </dgm:t>
    </dgm:pt>
    <dgm:pt modelId="{F3257D94-9FFE-4877-9918-E52BD0735B6F}" type="pres">
      <dgm:prSet presAssocID="{DC869155-8948-4B99-8F51-787F87942136}" presName="diagram" presStyleCnt="0">
        <dgm:presLayoutVars>
          <dgm:dir/>
          <dgm:resizeHandles val="exact"/>
        </dgm:presLayoutVars>
      </dgm:prSet>
      <dgm:spPr/>
    </dgm:pt>
    <dgm:pt modelId="{EF742DEF-D62D-44CE-81A7-E0263BFF0502}" type="pres">
      <dgm:prSet presAssocID="{009D1B11-DB2A-4B39-88B1-5887EE6C80B1}" presName="node" presStyleLbl="node1" presStyleIdx="0" presStyleCnt="5">
        <dgm:presLayoutVars>
          <dgm:bulletEnabled val="1"/>
        </dgm:presLayoutVars>
      </dgm:prSet>
      <dgm:spPr/>
    </dgm:pt>
    <dgm:pt modelId="{D1135246-6065-47F7-95EC-4A7B04EBFB98}" type="pres">
      <dgm:prSet presAssocID="{477888D0-F6D9-4A7A-AAAB-39B8E2D563F7}" presName="sibTrans" presStyleCnt="0"/>
      <dgm:spPr/>
    </dgm:pt>
    <dgm:pt modelId="{3BEB7280-DE95-48D6-926F-E04E587BAA5E}" type="pres">
      <dgm:prSet presAssocID="{F7F25D14-5910-4887-AFC3-67D495496977}" presName="node" presStyleLbl="node1" presStyleIdx="1" presStyleCnt="5">
        <dgm:presLayoutVars>
          <dgm:bulletEnabled val="1"/>
        </dgm:presLayoutVars>
      </dgm:prSet>
      <dgm:spPr/>
    </dgm:pt>
    <dgm:pt modelId="{67267CE6-6D93-4586-852E-E9D5BACE666D}" type="pres">
      <dgm:prSet presAssocID="{077F8F39-55F9-46A3-856E-2AF475AD3EBE}" presName="sibTrans" presStyleCnt="0"/>
      <dgm:spPr/>
    </dgm:pt>
    <dgm:pt modelId="{A68251BE-2BEE-401B-8957-85C008A4B34A}" type="pres">
      <dgm:prSet presAssocID="{9D005431-49BB-4260-A439-7D4CE56C22B0}" presName="node" presStyleLbl="node1" presStyleIdx="2" presStyleCnt="5">
        <dgm:presLayoutVars>
          <dgm:bulletEnabled val="1"/>
        </dgm:presLayoutVars>
      </dgm:prSet>
      <dgm:spPr/>
    </dgm:pt>
    <dgm:pt modelId="{E5DB75A8-64BF-49F2-8D36-C9722C8C4F90}" type="pres">
      <dgm:prSet presAssocID="{DDDD2BB2-3E1D-4AA3-BCC7-C8829DA990E8}" presName="sibTrans" presStyleCnt="0"/>
      <dgm:spPr/>
    </dgm:pt>
    <dgm:pt modelId="{44BBE908-8D6E-40D9-94F5-5E092650955B}" type="pres">
      <dgm:prSet presAssocID="{C46D1B1F-9424-431B-86A6-83E0545A25CB}" presName="node" presStyleLbl="node1" presStyleIdx="3" presStyleCnt="5">
        <dgm:presLayoutVars>
          <dgm:bulletEnabled val="1"/>
        </dgm:presLayoutVars>
      </dgm:prSet>
      <dgm:spPr/>
    </dgm:pt>
    <dgm:pt modelId="{27EE9585-EF57-4BEC-9896-C1F0EF3581C8}" type="pres">
      <dgm:prSet presAssocID="{F02D0734-B6F4-4C4F-86F4-C7431467BE98}" presName="sibTrans" presStyleCnt="0"/>
      <dgm:spPr/>
    </dgm:pt>
    <dgm:pt modelId="{32A03CB3-1ADF-4278-9D3C-F09EF2CFBCF4}" type="pres">
      <dgm:prSet presAssocID="{00849722-0406-409D-B131-8916744BF631}" presName="node" presStyleLbl="node1" presStyleIdx="4" presStyleCnt="5">
        <dgm:presLayoutVars>
          <dgm:bulletEnabled val="1"/>
        </dgm:presLayoutVars>
      </dgm:prSet>
      <dgm:spPr/>
    </dgm:pt>
  </dgm:ptLst>
  <dgm:cxnLst>
    <dgm:cxn modelId="{200F600F-7A1C-46E1-A54D-B340014FFF65}" type="presOf" srcId="{F7F25D14-5910-4887-AFC3-67D495496977}" destId="{3BEB7280-DE95-48D6-926F-E04E587BAA5E}" srcOrd="0" destOrd="0" presId="urn:microsoft.com/office/officeart/2005/8/layout/default"/>
    <dgm:cxn modelId="{045E0011-DDAA-4891-9584-747CA04F23C3}" type="presOf" srcId="{009D1B11-DB2A-4B39-88B1-5887EE6C80B1}" destId="{EF742DEF-D62D-44CE-81A7-E0263BFF0502}" srcOrd="0" destOrd="0" presId="urn:microsoft.com/office/officeart/2005/8/layout/default"/>
    <dgm:cxn modelId="{C17F7D11-63C8-4027-9D46-32964CA85449}" srcId="{DC869155-8948-4B99-8F51-787F87942136}" destId="{9D005431-49BB-4260-A439-7D4CE56C22B0}" srcOrd="2" destOrd="0" parTransId="{803704B7-5B8A-4083-9A22-A6E8EB773E32}" sibTransId="{DDDD2BB2-3E1D-4AA3-BCC7-C8829DA990E8}"/>
    <dgm:cxn modelId="{F11A9864-8243-4E24-A8CC-57A461B9F43C}" type="presOf" srcId="{C46D1B1F-9424-431B-86A6-83E0545A25CB}" destId="{44BBE908-8D6E-40D9-94F5-5E092650955B}" srcOrd="0" destOrd="0" presId="urn:microsoft.com/office/officeart/2005/8/layout/default"/>
    <dgm:cxn modelId="{DF133A46-192C-4699-B801-3E7F258DD612}" type="presOf" srcId="{DC869155-8948-4B99-8F51-787F87942136}" destId="{F3257D94-9FFE-4877-9918-E52BD0735B6F}" srcOrd="0" destOrd="0" presId="urn:microsoft.com/office/officeart/2005/8/layout/default"/>
    <dgm:cxn modelId="{C8FB9E5A-F4CA-4587-AB18-5740249C7B0B}" srcId="{DC869155-8948-4B99-8F51-787F87942136}" destId="{009D1B11-DB2A-4B39-88B1-5887EE6C80B1}" srcOrd="0" destOrd="0" parTransId="{1F147AF3-4CB1-4191-AD48-283132F856D7}" sibTransId="{477888D0-F6D9-4A7A-AAAB-39B8E2D563F7}"/>
    <dgm:cxn modelId="{81FA9BA6-16EE-49A9-B250-41F93C78516C}" type="presOf" srcId="{9D005431-49BB-4260-A439-7D4CE56C22B0}" destId="{A68251BE-2BEE-401B-8957-85C008A4B34A}" srcOrd="0" destOrd="0" presId="urn:microsoft.com/office/officeart/2005/8/layout/default"/>
    <dgm:cxn modelId="{460D26B9-8F79-4086-8D57-BDC26FD79727}" srcId="{DC869155-8948-4B99-8F51-787F87942136}" destId="{00849722-0406-409D-B131-8916744BF631}" srcOrd="4" destOrd="0" parTransId="{7FC2D7BD-5C4A-4D33-BF65-755813A0700E}" sibTransId="{F6A9EC3B-F365-4E66-BF6B-B2FC1E4E7F22}"/>
    <dgm:cxn modelId="{92AF4CC8-710E-4F6E-A39F-F33E78519A10}" type="presOf" srcId="{00849722-0406-409D-B131-8916744BF631}" destId="{32A03CB3-1ADF-4278-9D3C-F09EF2CFBCF4}" srcOrd="0" destOrd="0" presId="urn:microsoft.com/office/officeart/2005/8/layout/default"/>
    <dgm:cxn modelId="{459750E0-8981-4499-9523-094B4FAEE828}" srcId="{DC869155-8948-4B99-8F51-787F87942136}" destId="{F7F25D14-5910-4887-AFC3-67D495496977}" srcOrd="1" destOrd="0" parTransId="{6588BE4F-C7B3-4392-BCA9-CEDDF3E894BA}" sibTransId="{077F8F39-55F9-46A3-856E-2AF475AD3EBE}"/>
    <dgm:cxn modelId="{4A1EA4E5-67A3-42CB-B837-171318C5D0A2}" srcId="{DC869155-8948-4B99-8F51-787F87942136}" destId="{C46D1B1F-9424-431B-86A6-83E0545A25CB}" srcOrd="3" destOrd="0" parTransId="{175DF2E6-88B4-489C-B07E-E0006C286DF9}" sibTransId="{F02D0734-B6F4-4C4F-86F4-C7431467BE98}"/>
    <dgm:cxn modelId="{8C837E6C-0E6B-42C5-8AC0-947E5E120417}" type="presParOf" srcId="{F3257D94-9FFE-4877-9918-E52BD0735B6F}" destId="{EF742DEF-D62D-44CE-81A7-E0263BFF0502}" srcOrd="0" destOrd="0" presId="urn:microsoft.com/office/officeart/2005/8/layout/default"/>
    <dgm:cxn modelId="{344DFF5F-5E45-4C49-B462-6D6C0A368253}" type="presParOf" srcId="{F3257D94-9FFE-4877-9918-E52BD0735B6F}" destId="{D1135246-6065-47F7-95EC-4A7B04EBFB98}" srcOrd="1" destOrd="0" presId="urn:microsoft.com/office/officeart/2005/8/layout/default"/>
    <dgm:cxn modelId="{08AD7C66-25B4-4924-A656-83CAF1DB73BB}" type="presParOf" srcId="{F3257D94-9FFE-4877-9918-E52BD0735B6F}" destId="{3BEB7280-DE95-48D6-926F-E04E587BAA5E}" srcOrd="2" destOrd="0" presId="urn:microsoft.com/office/officeart/2005/8/layout/default"/>
    <dgm:cxn modelId="{7C2D12F5-D6C0-4CBF-B863-31D026691DB8}" type="presParOf" srcId="{F3257D94-9FFE-4877-9918-E52BD0735B6F}" destId="{67267CE6-6D93-4586-852E-E9D5BACE666D}" srcOrd="3" destOrd="0" presId="urn:microsoft.com/office/officeart/2005/8/layout/default"/>
    <dgm:cxn modelId="{2B52607D-D9F5-4D50-9691-03468B07E906}" type="presParOf" srcId="{F3257D94-9FFE-4877-9918-E52BD0735B6F}" destId="{A68251BE-2BEE-401B-8957-85C008A4B34A}" srcOrd="4" destOrd="0" presId="urn:microsoft.com/office/officeart/2005/8/layout/default"/>
    <dgm:cxn modelId="{FE0E8008-76BD-42E9-9BF5-E36C8575BAFC}" type="presParOf" srcId="{F3257D94-9FFE-4877-9918-E52BD0735B6F}" destId="{E5DB75A8-64BF-49F2-8D36-C9722C8C4F90}" srcOrd="5" destOrd="0" presId="urn:microsoft.com/office/officeart/2005/8/layout/default"/>
    <dgm:cxn modelId="{5300416B-3455-48B0-9072-5FBF492F8D2E}" type="presParOf" srcId="{F3257D94-9FFE-4877-9918-E52BD0735B6F}" destId="{44BBE908-8D6E-40D9-94F5-5E092650955B}" srcOrd="6" destOrd="0" presId="urn:microsoft.com/office/officeart/2005/8/layout/default"/>
    <dgm:cxn modelId="{8851EDFF-4167-4A1B-908A-7F035F01C3F6}" type="presParOf" srcId="{F3257D94-9FFE-4877-9918-E52BD0735B6F}" destId="{27EE9585-EF57-4BEC-9896-C1F0EF3581C8}" srcOrd="7" destOrd="0" presId="urn:microsoft.com/office/officeart/2005/8/layout/default"/>
    <dgm:cxn modelId="{635F3BC4-AA89-4063-B32C-EDF8CC59767F}" type="presParOf" srcId="{F3257D94-9FFE-4877-9918-E52BD0735B6F}" destId="{32A03CB3-1ADF-4278-9D3C-F09EF2CFBCF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79CBB7-ECB2-4BBC-8489-A2BA5372D0B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2BA24AAE-4A25-46C9-9CC5-86A7B03DDCB1}">
      <dgm:prSet/>
      <dgm:spPr/>
      <dgm:t>
        <a:bodyPr/>
        <a:lstStyle/>
        <a:p>
          <a:r>
            <a:rPr lang="en-US" b="1" i="0"/>
            <a:t>Data Challenges:</a:t>
          </a:r>
          <a:r>
            <a:rPr lang="en-US" b="0" i="0"/>
            <a:t> We encountered data quality issues, including missing values and discrepancies between data sources. These challenges were addressed through data cleaning and imputation.</a:t>
          </a:r>
          <a:endParaRPr lang="en-US"/>
        </a:p>
      </dgm:t>
    </dgm:pt>
    <dgm:pt modelId="{0BF748D7-921A-4738-A5F1-48F5F4C3C873}" type="parTrans" cxnId="{C1B99635-C553-48A2-B234-66A98753428A}">
      <dgm:prSet/>
      <dgm:spPr/>
      <dgm:t>
        <a:bodyPr/>
        <a:lstStyle/>
        <a:p>
          <a:endParaRPr lang="en-US"/>
        </a:p>
      </dgm:t>
    </dgm:pt>
    <dgm:pt modelId="{9FDBBF44-8AE6-4732-AA77-9D5AD3ABE76E}" type="sibTrans" cxnId="{C1B99635-C553-48A2-B234-66A98753428A}">
      <dgm:prSet/>
      <dgm:spPr/>
      <dgm:t>
        <a:bodyPr/>
        <a:lstStyle/>
        <a:p>
          <a:endParaRPr lang="en-US"/>
        </a:p>
      </dgm:t>
    </dgm:pt>
    <dgm:pt modelId="{69A26B66-534C-4B4B-895A-A30E9C250628}">
      <dgm:prSet/>
      <dgm:spPr/>
      <dgm:t>
        <a:bodyPr/>
        <a:lstStyle/>
        <a:p>
          <a:r>
            <a:rPr lang="en-US" b="1" i="0"/>
            <a:t>Time Constraints:</a:t>
          </a:r>
          <a:r>
            <a:rPr lang="en-US" b="0" i="0"/>
            <a:t> Time constraints limited the depth of our analysis and prevented us from exploring additional research questions.</a:t>
          </a:r>
          <a:endParaRPr lang="en-US"/>
        </a:p>
      </dgm:t>
    </dgm:pt>
    <dgm:pt modelId="{4E4ED450-5B09-4237-80A6-61E7604268B0}" type="parTrans" cxnId="{6901620E-5A20-4F88-97D7-A086CBDB8929}">
      <dgm:prSet/>
      <dgm:spPr/>
      <dgm:t>
        <a:bodyPr/>
        <a:lstStyle/>
        <a:p>
          <a:endParaRPr lang="en-US"/>
        </a:p>
      </dgm:t>
    </dgm:pt>
    <dgm:pt modelId="{3BBBBF89-5334-48BC-8D4F-C84FCEE82A6F}" type="sibTrans" cxnId="{6901620E-5A20-4F88-97D7-A086CBDB8929}">
      <dgm:prSet/>
      <dgm:spPr/>
      <dgm:t>
        <a:bodyPr/>
        <a:lstStyle/>
        <a:p>
          <a:endParaRPr lang="en-US"/>
        </a:p>
      </dgm:t>
    </dgm:pt>
    <dgm:pt modelId="{DA21DF5D-2284-4CB7-813B-8F297CC2FD9F}">
      <dgm:prSet/>
      <dgm:spPr/>
      <dgm:t>
        <a:bodyPr/>
        <a:lstStyle/>
        <a:p>
          <a:r>
            <a:rPr lang="en-US" b="1" i="0" dirty="0"/>
            <a:t>Remaining Questions:</a:t>
          </a:r>
          <a:r>
            <a:rPr lang="en-US" b="0" i="0" dirty="0"/>
            <a:t> Due to time limitations, we couldn't address certain questions, such </a:t>
          </a:r>
          <a:r>
            <a:rPr lang="en-US" b="0" i="0" dirty="0" err="1"/>
            <a:t>as:The</a:t>
          </a:r>
          <a:r>
            <a:rPr lang="en-US" b="0" i="0" dirty="0"/>
            <a:t> impact of geopolitical events on stock performance., The effect of industry-specific factors on investment strategies.</a:t>
          </a:r>
          <a:endParaRPr lang="en-US" dirty="0"/>
        </a:p>
      </dgm:t>
    </dgm:pt>
    <dgm:pt modelId="{9FC5B1E8-D5AC-46E5-BA2D-616828059623}" type="parTrans" cxnId="{64CE783A-B671-4775-95B4-2CE43D733C76}">
      <dgm:prSet/>
      <dgm:spPr/>
      <dgm:t>
        <a:bodyPr/>
        <a:lstStyle/>
        <a:p>
          <a:endParaRPr lang="en-US"/>
        </a:p>
      </dgm:t>
    </dgm:pt>
    <dgm:pt modelId="{D88C911F-6D3B-4794-9704-105FD625B250}" type="sibTrans" cxnId="{64CE783A-B671-4775-95B4-2CE43D733C76}">
      <dgm:prSet/>
      <dgm:spPr/>
      <dgm:t>
        <a:bodyPr/>
        <a:lstStyle/>
        <a:p>
          <a:endParaRPr lang="en-US"/>
        </a:p>
      </dgm:t>
    </dgm:pt>
    <dgm:pt modelId="{3EF74D34-A0EA-4D4A-B050-2B81DEEE575B}">
      <dgm:prSet/>
      <dgm:spPr/>
      <dgm:t>
        <a:bodyPr/>
        <a:lstStyle/>
        <a:p>
          <a:r>
            <a:rPr lang="en-US" b="1" i="0" dirty="0"/>
            <a:t>Future Exploration:</a:t>
          </a:r>
          <a:r>
            <a:rPr lang="en-US" b="0" i="0" dirty="0"/>
            <a:t> If we had more time, we would delve deeper into the influence of geopolitical events and industry-specific factors on stock performance. We would also expand our analysis to include international markets and consider emerging trends in financial technology.</a:t>
          </a:r>
          <a:endParaRPr lang="en-US" dirty="0"/>
        </a:p>
      </dgm:t>
    </dgm:pt>
    <dgm:pt modelId="{74E8D8E0-F211-40D6-A97C-744D11B16B11}" type="parTrans" cxnId="{FFE25D9B-9256-4B6C-B55C-EA6AA5BCACC3}">
      <dgm:prSet/>
      <dgm:spPr/>
      <dgm:t>
        <a:bodyPr/>
        <a:lstStyle/>
        <a:p>
          <a:endParaRPr lang="en-US"/>
        </a:p>
      </dgm:t>
    </dgm:pt>
    <dgm:pt modelId="{BB755393-E8E6-42A8-A5D0-496B2F6806E7}" type="sibTrans" cxnId="{FFE25D9B-9256-4B6C-B55C-EA6AA5BCACC3}">
      <dgm:prSet/>
      <dgm:spPr/>
      <dgm:t>
        <a:bodyPr/>
        <a:lstStyle/>
        <a:p>
          <a:endParaRPr lang="en-US"/>
        </a:p>
      </dgm:t>
    </dgm:pt>
    <dgm:pt modelId="{884822EE-2544-4E5F-83AE-A0FD7F2A7E69}" type="pres">
      <dgm:prSet presAssocID="{A179CBB7-ECB2-4BBC-8489-A2BA5372D0BE}" presName="vert0" presStyleCnt="0">
        <dgm:presLayoutVars>
          <dgm:dir/>
          <dgm:animOne val="branch"/>
          <dgm:animLvl val="lvl"/>
        </dgm:presLayoutVars>
      </dgm:prSet>
      <dgm:spPr/>
    </dgm:pt>
    <dgm:pt modelId="{27FFD65E-763C-4BF1-94FB-943EFE92F342}" type="pres">
      <dgm:prSet presAssocID="{2BA24AAE-4A25-46C9-9CC5-86A7B03DDCB1}" presName="thickLine" presStyleLbl="alignNode1" presStyleIdx="0" presStyleCnt="4"/>
      <dgm:spPr/>
    </dgm:pt>
    <dgm:pt modelId="{3EE64934-B08D-45AB-BF79-F84569A1A3CB}" type="pres">
      <dgm:prSet presAssocID="{2BA24AAE-4A25-46C9-9CC5-86A7B03DDCB1}" presName="horz1" presStyleCnt="0"/>
      <dgm:spPr/>
    </dgm:pt>
    <dgm:pt modelId="{98015A80-ADF7-4898-80FD-8A3B1C5A83CF}" type="pres">
      <dgm:prSet presAssocID="{2BA24AAE-4A25-46C9-9CC5-86A7B03DDCB1}" presName="tx1" presStyleLbl="revTx" presStyleIdx="0" presStyleCnt="4"/>
      <dgm:spPr/>
    </dgm:pt>
    <dgm:pt modelId="{31A86FD0-0BB6-4E17-921B-8C29481B78EF}" type="pres">
      <dgm:prSet presAssocID="{2BA24AAE-4A25-46C9-9CC5-86A7B03DDCB1}" presName="vert1" presStyleCnt="0"/>
      <dgm:spPr/>
    </dgm:pt>
    <dgm:pt modelId="{D69492DA-EF54-46B1-B0FC-CAE3C3B62CD3}" type="pres">
      <dgm:prSet presAssocID="{69A26B66-534C-4B4B-895A-A30E9C250628}" presName="thickLine" presStyleLbl="alignNode1" presStyleIdx="1" presStyleCnt="4"/>
      <dgm:spPr/>
    </dgm:pt>
    <dgm:pt modelId="{88CAF3E4-D7EB-47AD-9BE3-E8A778DF526C}" type="pres">
      <dgm:prSet presAssocID="{69A26B66-534C-4B4B-895A-A30E9C250628}" presName="horz1" presStyleCnt="0"/>
      <dgm:spPr/>
    </dgm:pt>
    <dgm:pt modelId="{8ED2DB83-4069-4AD0-9CDE-28A2AD98C178}" type="pres">
      <dgm:prSet presAssocID="{69A26B66-534C-4B4B-895A-A30E9C250628}" presName="tx1" presStyleLbl="revTx" presStyleIdx="1" presStyleCnt="4"/>
      <dgm:spPr/>
    </dgm:pt>
    <dgm:pt modelId="{6AE6BE67-33BF-494C-AC12-EB4DDB9CA365}" type="pres">
      <dgm:prSet presAssocID="{69A26B66-534C-4B4B-895A-A30E9C250628}" presName="vert1" presStyleCnt="0"/>
      <dgm:spPr/>
    </dgm:pt>
    <dgm:pt modelId="{65D8AB1D-FE51-49C2-99F0-82AF64B35C07}" type="pres">
      <dgm:prSet presAssocID="{DA21DF5D-2284-4CB7-813B-8F297CC2FD9F}" presName="thickLine" presStyleLbl="alignNode1" presStyleIdx="2" presStyleCnt="4"/>
      <dgm:spPr/>
    </dgm:pt>
    <dgm:pt modelId="{478F7395-E306-4326-8404-2F5334ECC5AC}" type="pres">
      <dgm:prSet presAssocID="{DA21DF5D-2284-4CB7-813B-8F297CC2FD9F}" presName="horz1" presStyleCnt="0"/>
      <dgm:spPr/>
    </dgm:pt>
    <dgm:pt modelId="{D648F139-8B72-4DC4-B1DC-1C3BD6593579}" type="pres">
      <dgm:prSet presAssocID="{DA21DF5D-2284-4CB7-813B-8F297CC2FD9F}" presName="tx1" presStyleLbl="revTx" presStyleIdx="2" presStyleCnt="4"/>
      <dgm:spPr/>
    </dgm:pt>
    <dgm:pt modelId="{2903F098-4C0E-4FFF-93D8-FF5FE4139FF1}" type="pres">
      <dgm:prSet presAssocID="{DA21DF5D-2284-4CB7-813B-8F297CC2FD9F}" presName="vert1" presStyleCnt="0"/>
      <dgm:spPr/>
    </dgm:pt>
    <dgm:pt modelId="{57F684BB-E7D4-457D-9796-C01ADDE3B4F7}" type="pres">
      <dgm:prSet presAssocID="{3EF74D34-A0EA-4D4A-B050-2B81DEEE575B}" presName="thickLine" presStyleLbl="alignNode1" presStyleIdx="3" presStyleCnt="4"/>
      <dgm:spPr/>
    </dgm:pt>
    <dgm:pt modelId="{E893C56A-4035-4777-870E-86256C0F7448}" type="pres">
      <dgm:prSet presAssocID="{3EF74D34-A0EA-4D4A-B050-2B81DEEE575B}" presName="horz1" presStyleCnt="0"/>
      <dgm:spPr/>
    </dgm:pt>
    <dgm:pt modelId="{1C6C41C3-82F7-44C2-98C4-CD83C2BE6C01}" type="pres">
      <dgm:prSet presAssocID="{3EF74D34-A0EA-4D4A-B050-2B81DEEE575B}" presName="tx1" presStyleLbl="revTx" presStyleIdx="3" presStyleCnt="4"/>
      <dgm:spPr/>
    </dgm:pt>
    <dgm:pt modelId="{C694A91F-E58F-4649-B8EA-FBB370AB2F84}" type="pres">
      <dgm:prSet presAssocID="{3EF74D34-A0EA-4D4A-B050-2B81DEEE575B}" presName="vert1" presStyleCnt="0"/>
      <dgm:spPr/>
    </dgm:pt>
  </dgm:ptLst>
  <dgm:cxnLst>
    <dgm:cxn modelId="{6901620E-5A20-4F88-97D7-A086CBDB8929}" srcId="{A179CBB7-ECB2-4BBC-8489-A2BA5372D0BE}" destId="{69A26B66-534C-4B4B-895A-A30E9C250628}" srcOrd="1" destOrd="0" parTransId="{4E4ED450-5B09-4237-80A6-61E7604268B0}" sibTransId="{3BBBBF89-5334-48BC-8D4F-C84FCEE82A6F}"/>
    <dgm:cxn modelId="{55A04816-577E-4D40-9C1A-B9B342B57A8A}" type="presOf" srcId="{69A26B66-534C-4B4B-895A-A30E9C250628}" destId="{8ED2DB83-4069-4AD0-9CDE-28A2AD98C178}" srcOrd="0" destOrd="0" presId="urn:microsoft.com/office/officeart/2008/layout/LinedList"/>
    <dgm:cxn modelId="{C1B99635-C553-48A2-B234-66A98753428A}" srcId="{A179CBB7-ECB2-4BBC-8489-A2BA5372D0BE}" destId="{2BA24AAE-4A25-46C9-9CC5-86A7B03DDCB1}" srcOrd="0" destOrd="0" parTransId="{0BF748D7-921A-4738-A5F1-48F5F4C3C873}" sibTransId="{9FDBBF44-8AE6-4732-AA77-9D5AD3ABE76E}"/>
    <dgm:cxn modelId="{64CE783A-B671-4775-95B4-2CE43D733C76}" srcId="{A179CBB7-ECB2-4BBC-8489-A2BA5372D0BE}" destId="{DA21DF5D-2284-4CB7-813B-8F297CC2FD9F}" srcOrd="2" destOrd="0" parTransId="{9FC5B1E8-D5AC-46E5-BA2D-616828059623}" sibTransId="{D88C911F-6D3B-4794-9704-105FD625B250}"/>
    <dgm:cxn modelId="{5CE0BC5C-6FCB-46D3-9748-F84EE9FA384E}" type="presOf" srcId="{DA21DF5D-2284-4CB7-813B-8F297CC2FD9F}" destId="{D648F139-8B72-4DC4-B1DC-1C3BD6593579}" srcOrd="0" destOrd="0" presId="urn:microsoft.com/office/officeart/2008/layout/LinedList"/>
    <dgm:cxn modelId="{EF146D63-3288-4F90-B0E3-2A18F42ED6B7}" type="presOf" srcId="{A179CBB7-ECB2-4BBC-8489-A2BA5372D0BE}" destId="{884822EE-2544-4E5F-83AE-A0FD7F2A7E69}" srcOrd="0" destOrd="0" presId="urn:microsoft.com/office/officeart/2008/layout/LinedList"/>
    <dgm:cxn modelId="{D1AC9B91-16FC-444C-A31B-80B9C6B68C74}" type="presOf" srcId="{2BA24AAE-4A25-46C9-9CC5-86A7B03DDCB1}" destId="{98015A80-ADF7-4898-80FD-8A3B1C5A83CF}" srcOrd="0" destOrd="0" presId="urn:microsoft.com/office/officeart/2008/layout/LinedList"/>
    <dgm:cxn modelId="{FFE25D9B-9256-4B6C-B55C-EA6AA5BCACC3}" srcId="{A179CBB7-ECB2-4BBC-8489-A2BA5372D0BE}" destId="{3EF74D34-A0EA-4D4A-B050-2B81DEEE575B}" srcOrd="3" destOrd="0" parTransId="{74E8D8E0-F211-40D6-A97C-744D11B16B11}" sibTransId="{BB755393-E8E6-42A8-A5D0-496B2F6806E7}"/>
    <dgm:cxn modelId="{19E2BAF7-2533-44EE-B302-732852C7EBC9}" type="presOf" srcId="{3EF74D34-A0EA-4D4A-B050-2B81DEEE575B}" destId="{1C6C41C3-82F7-44C2-98C4-CD83C2BE6C01}" srcOrd="0" destOrd="0" presId="urn:microsoft.com/office/officeart/2008/layout/LinedList"/>
    <dgm:cxn modelId="{8B9B8C84-2DBE-41F9-A2DC-7E183393F527}" type="presParOf" srcId="{884822EE-2544-4E5F-83AE-A0FD7F2A7E69}" destId="{27FFD65E-763C-4BF1-94FB-943EFE92F342}" srcOrd="0" destOrd="0" presId="urn:microsoft.com/office/officeart/2008/layout/LinedList"/>
    <dgm:cxn modelId="{27A93D9D-B59B-4DE5-8583-E2CA53CE0CD1}" type="presParOf" srcId="{884822EE-2544-4E5F-83AE-A0FD7F2A7E69}" destId="{3EE64934-B08D-45AB-BF79-F84569A1A3CB}" srcOrd="1" destOrd="0" presId="urn:microsoft.com/office/officeart/2008/layout/LinedList"/>
    <dgm:cxn modelId="{124B0C55-29EA-4B2B-9DE1-00C43965435A}" type="presParOf" srcId="{3EE64934-B08D-45AB-BF79-F84569A1A3CB}" destId="{98015A80-ADF7-4898-80FD-8A3B1C5A83CF}" srcOrd="0" destOrd="0" presId="urn:microsoft.com/office/officeart/2008/layout/LinedList"/>
    <dgm:cxn modelId="{2F1D9563-F735-49C0-862A-6E8177DFF630}" type="presParOf" srcId="{3EE64934-B08D-45AB-BF79-F84569A1A3CB}" destId="{31A86FD0-0BB6-4E17-921B-8C29481B78EF}" srcOrd="1" destOrd="0" presId="urn:microsoft.com/office/officeart/2008/layout/LinedList"/>
    <dgm:cxn modelId="{7F4671A8-F619-4B50-BFB1-B9C25398034B}" type="presParOf" srcId="{884822EE-2544-4E5F-83AE-A0FD7F2A7E69}" destId="{D69492DA-EF54-46B1-B0FC-CAE3C3B62CD3}" srcOrd="2" destOrd="0" presId="urn:microsoft.com/office/officeart/2008/layout/LinedList"/>
    <dgm:cxn modelId="{F2D3129B-B923-47C7-ACB0-F7F699A82F72}" type="presParOf" srcId="{884822EE-2544-4E5F-83AE-A0FD7F2A7E69}" destId="{88CAF3E4-D7EB-47AD-9BE3-E8A778DF526C}" srcOrd="3" destOrd="0" presId="urn:microsoft.com/office/officeart/2008/layout/LinedList"/>
    <dgm:cxn modelId="{D2D740FE-B164-47D9-8ABE-15765F0EBB31}" type="presParOf" srcId="{88CAF3E4-D7EB-47AD-9BE3-E8A778DF526C}" destId="{8ED2DB83-4069-4AD0-9CDE-28A2AD98C178}" srcOrd="0" destOrd="0" presId="urn:microsoft.com/office/officeart/2008/layout/LinedList"/>
    <dgm:cxn modelId="{FD1494EC-37AC-40B5-BA17-58A71FAB3DA8}" type="presParOf" srcId="{88CAF3E4-D7EB-47AD-9BE3-E8A778DF526C}" destId="{6AE6BE67-33BF-494C-AC12-EB4DDB9CA365}" srcOrd="1" destOrd="0" presId="urn:microsoft.com/office/officeart/2008/layout/LinedList"/>
    <dgm:cxn modelId="{2CBD6C4C-984B-49E1-9406-D314DEDBF559}" type="presParOf" srcId="{884822EE-2544-4E5F-83AE-A0FD7F2A7E69}" destId="{65D8AB1D-FE51-49C2-99F0-82AF64B35C07}" srcOrd="4" destOrd="0" presId="urn:microsoft.com/office/officeart/2008/layout/LinedList"/>
    <dgm:cxn modelId="{DA05ABD2-E098-4B5A-910E-DD802E55F2EF}" type="presParOf" srcId="{884822EE-2544-4E5F-83AE-A0FD7F2A7E69}" destId="{478F7395-E306-4326-8404-2F5334ECC5AC}" srcOrd="5" destOrd="0" presId="urn:microsoft.com/office/officeart/2008/layout/LinedList"/>
    <dgm:cxn modelId="{689EA0CD-DFFA-4DC4-8D95-B002F338D559}" type="presParOf" srcId="{478F7395-E306-4326-8404-2F5334ECC5AC}" destId="{D648F139-8B72-4DC4-B1DC-1C3BD6593579}" srcOrd="0" destOrd="0" presId="urn:microsoft.com/office/officeart/2008/layout/LinedList"/>
    <dgm:cxn modelId="{7BC4A2FA-9571-4413-84E3-3D3B9E0140AF}" type="presParOf" srcId="{478F7395-E306-4326-8404-2F5334ECC5AC}" destId="{2903F098-4C0E-4FFF-93D8-FF5FE4139FF1}" srcOrd="1" destOrd="0" presId="urn:microsoft.com/office/officeart/2008/layout/LinedList"/>
    <dgm:cxn modelId="{E0144B89-860A-418F-93D9-A88433C56571}" type="presParOf" srcId="{884822EE-2544-4E5F-83AE-A0FD7F2A7E69}" destId="{57F684BB-E7D4-457D-9796-C01ADDE3B4F7}" srcOrd="6" destOrd="0" presId="urn:microsoft.com/office/officeart/2008/layout/LinedList"/>
    <dgm:cxn modelId="{E1FEE938-E954-439A-A404-57C59F22DACC}" type="presParOf" srcId="{884822EE-2544-4E5F-83AE-A0FD7F2A7E69}" destId="{E893C56A-4035-4777-870E-86256C0F7448}" srcOrd="7" destOrd="0" presId="urn:microsoft.com/office/officeart/2008/layout/LinedList"/>
    <dgm:cxn modelId="{94ED7F33-B322-43DC-B9E9-3E0BE3705B46}" type="presParOf" srcId="{E893C56A-4035-4777-870E-86256C0F7448}" destId="{1C6C41C3-82F7-44C2-98C4-CD83C2BE6C01}" srcOrd="0" destOrd="0" presId="urn:microsoft.com/office/officeart/2008/layout/LinedList"/>
    <dgm:cxn modelId="{4DD268E1-7C12-419E-B030-7AEDACB2597D}" type="presParOf" srcId="{E893C56A-4035-4777-870E-86256C0F7448}" destId="{C694A91F-E58F-4649-B8EA-FBB370AB2F8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C0B9F-4E19-44D1-8BA9-BF7DE068693D}">
      <dsp:nvSpPr>
        <dsp:cNvPr id="0" name=""/>
        <dsp:cNvSpPr/>
      </dsp:nvSpPr>
      <dsp:spPr>
        <a:xfrm>
          <a:off x="0" y="725"/>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035DCB-9CC4-42C1-93FE-1A27A504652A}">
      <dsp:nvSpPr>
        <dsp:cNvPr id="0" name=""/>
        <dsp:cNvSpPr/>
      </dsp:nvSpPr>
      <dsp:spPr>
        <a:xfrm>
          <a:off x="513571" y="382720"/>
          <a:ext cx="933766" cy="933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FDBD5-7716-49E0-9E42-84D40CF48D4A}">
      <dsp:nvSpPr>
        <dsp:cNvPr id="0" name=""/>
        <dsp:cNvSpPr/>
      </dsp:nvSpPr>
      <dsp:spPr>
        <a:xfrm>
          <a:off x="1960909" y="725"/>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889000">
            <a:lnSpc>
              <a:spcPct val="100000"/>
            </a:lnSpc>
            <a:spcBef>
              <a:spcPct val="0"/>
            </a:spcBef>
            <a:spcAft>
              <a:spcPct val="35000"/>
            </a:spcAft>
            <a:buNone/>
          </a:pPr>
          <a:r>
            <a:rPr lang="en-US" sz="2000" kern="1200"/>
            <a:t>Core Message: </a:t>
          </a:r>
        </a:p>
      </dsp:txBody>
      <dsp:txXfrm>
        <a:off x="1960909" y="725"/>
        <a:ext cx="5279236" cy="1697756"/>
      </dsp:txXfrm>
    </dsp:sp>
    <dsp:sp modelId="{615DAEF2-693F-4A98-8EE6-9A62C522D957}">
      <dsp:nvSpPr>
        <dsp:cNvPr id="0" name=""/>
        <dsp:cNvSpPr/>
      </dsp:nvSpPr>
      <dsp:spPr>
        <a:xfrm>
          <a:off x="0" y="2122921"/>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B30F9F-C818-44AD-B53B-301FAB92B80F}">
      <dsp:nvSpPr>
        <dsp:cNvPr id="0" name=""/>
        <dsp:cNvSpPr/>
      </dsp:nvSpPr>
      <dsp:spPr>
        <a:xfrm>
          <a:off x="513571" y="2504916"/>
          <a:ext cx="933766" cy="933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291862-747C-4563-8FC0-67564733C36E}">
      <dsp:nvSpPr>
        <dsp:cNvPr id="0" name=""/>
        <dsp:cNvSpPr/>
      </dsp:nvSpPr>
      <dsp:spPr>
        <a:xfrm>
          <a:off x="1960909" y="2122921"/>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889000">
            <a:lnSpc>
              <a:spcPct val="100000"/>
            </a:lnSpc>
            <a:spcBef>
              <a:spcPct val="0"/>
            </a:spcBef>
            <a:spcAft>
              <a:spcPct val="35000"/>
            </a:spcAft>
            <a:buNone/>
          </a:pPr>
          <a:r>
            <a:rPr lang="en-US" sz="2000" kern="1200"/>
            <a:t>The core message of our project is to explore and evaluate various investment strategies within the US stock market. </a:t>
          </a:r>
        </a:p>
      </dsp:txBody>
      <dsp:txXfrm>
        <a:off x="1960909" y="2122921"/>
        <a:ext cx="5279236" cy="1697756"/>
      </dsp:txXfrm>
    </dsp:sp>
    <dsp:sp modelId="{95AD5747-23A9-454D-9A07-CCA04FC388E1}">
      <dsp:nvSpPr>
        <dsp:cNvPr id="0" name=""/>
        <dsp:cNvSpPr/>
      </dsp:nvSpPr>
      <dsp:spPr>
        <a:xfrm>
          <a:off x="0" y="4245117"/>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76AC5F-41F4-4E7B-AC59-84F8FAADF3A6}">
      <dsp:nvSpPr>
        <dsp:cNvPr id="0" name=""/>
        <dsp:cNvSpPr/>
      </dsp:nvSpPr>
      <dsp:spPr>
        <a:xfrm>
          <a:off x="513571" y="4627112"/>
          <a:ext cx="933766" cy="933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AEF3AE-6150-4E67-8DDC-6EEA71ADF6E9}">
      <dsp:nvSpPr>
        <dsp:cNvPr id="0" name=""/>
        <dsp:cNvSpPr/>
      </dsp:nvSpPr>
      <dsp:spPr>
        <a:xfrm>
          <a:off x="1960909" y="4245117"/>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889000">
            <a:lnSpc>
              <a:spcPct val="100000"/>
            </a:lnSpc>
            <a:spcBef>
              <a:spcPct val="0"/>
            </a:spcBef>
            <a:spcAft>
              <a:spcPct val="35000"/>
            </a:spcAft>
            <a:buNone/>
          </a:pPr>
          <a:r>
            <a:rPr lang="en-US" sz="2000" kern="1200"/>
            <a:t>We aim to understand the dynamics of high-risk and low-risk options and assess the effectiveness of both short-term and long-term investment approaches.</a:t>
          </a:r>
        </a:p>
      </dsp:txBody>
      <dsp:txXfrm>
        <a:off x="1960909" y="4245117"/>
        <a:ext cx="5279236" cy="1697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30C09-672D-47A0-A43A-C6B2013C07C2}">
      <dsp:nvSpPr>
        <dsp:cNvPr id="0" name=""/>
        <dsp:cNvSpPr/>
      </dsp:nvSpPr>
      <dsp:spPr>
        <a:xfrm>
          <a:off x="0" y="2466"/>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FA00DE-03B7-4C47-914A-11E6DB240F27}">
      <dsp:nvSpPr>
        <dsp:cNvPr id="0" name=""/>
        <dsp:cNvSpPr/>
      </dsp:nvSpPr>
      <dsp:spPr>
        <a:xfrm>
          <a:off x="378199" y="283772"/>
          <a:ext cx="687635" cy="6876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92F039-713D-4325-8DB3-24DA18723E1D}">
      <dsp:nvSpPr>
        <dsp:cNvPr id="0" name=""/>
        <dsp:cNvSpPr/>
      </dsp:nvSpPr>
      <dsp:spPr>
        <a:xfrm>
          <a:off x="1444033" y="2466"/>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844550">
            <a:lnSpc>
              <a:spcPct val="100000"/>
            </a:lnSpc>
            <a:spcBef>
              <a:spcPct val="0"/>
            </a:spcBef>
            <a:spcAft>
              <a:spcPct val="35000"/>
            </a:spcAft>
            <a:buNone/>
          </a:pPr>
          <a:r>
            <a:rPr lang="en-US" sz="1900" kern="1200"/>
            <a:t>High-risk investments yield potential high returns, but they come with increased volatility and uncertainty.</a:t>
          </a:r>
        </a:p>
      </dsp:txBody>
      <dsp:txXfrm>
        <a:off x="1444033" y="2466"/>
        <a:ext cx="5796112" cy="1250245"/>
      </dsp:txXfrm>
    </dsp:sp>
    <dsp:sp modelId="{BBE2E0A5-C2F3-439C-A476-217BBDB28AA4}">
      <dsp:nvSpPr>
        <dsp:cNvPr id="0" name=""/>
        <dsp:cNvSpPr/>
      </dsp:nvSpPr>
      <dsp:spPr>
        <a:xfrm>
          <a:off x="0" y="1565273"/>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CF6D8-32BA-4014-9B1A-012D06260FF3}">
      <dsp:nvSpPr>
        <dsp:cNvPr id="0" name=""/>
        <dsp:cNvSpPr/>
      </dsp:nvSpPr>
      <dsp:spPr>
        <a:xfrm>
          <a:off x="378199" y="1846579"/>
          <a:ext cx="687635" cy="6876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1CA0D8-D5DC-496B-8F01-233B5154B7CF}">
      <dsp:nvSpPr>
        <dsp:cNvPr id="0" name=""/>
        <dsp:cNvSpPr/>
      </dsp:nvSpPr>
      <dsp:spPr>
        <a:xfrm>
          <a:off x="1444033" y="1565273"/>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844550">
            <a:lnSpc>
              <a:spcPct val="100000"/>
            </a:lnSpc>
            <a:spcBef>
              <a:spcPct val="0"/>
            </a:spcBef>
            <a:spcAft>
              <a:spcPct val="35000"/>
            </a:spcAft>
            <a:buNone/>
          </a:pPr>
          <a:r>
            <a:rPr lang="en-US" sz="1900" kern="1200"/>
            <a:t>Low-risk options offer stability and lower potential gains, but they are generally safer investments.</a:t>
          </a:r>
        </a:p>
      </dsp:txBody>
      <dsp:txXfrm>
        <a:off x="1444033" y="1565273"/>
        <a:ext cx="5796112" cy="1250245"/>
      </dsp:txXfrm>
    </dsp:sp>
    <dsp:sp modelId="{359D89F0-4E17-459B-9E56-624DB8F2468F}">
      <dsp:nvSpPr>
        <dsp:cNvPr id="0" name=""/>
        <dsp:cNvSpPr/>
      </dsp:nvSpPr>
      <dsp:spPr>
        <a:xfrm>
          <a:off x="0" y="3128080"/>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19383-3B8D-4DF6-AE85-B772430505EC}">
      <dsp:nvSpPr>
        <dsp:cNvPr id="0" name=""/>
        <dsp:cNvSpPr/>
      </dsp:nvSpPr>
      <dsp:spPr>
        <a:xfrm>
          <a:off x="378199" y="3409385"/>
          <a:ext cx="687635" cy="6876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8AAF04-93B5-4E00-8C70-79BE36A28BD4}">
      <dsp:nvSpPr>
        <dsp:cNvPr id="0" name=""/>
        <dsp:cNvSpPr/>
      </dsp:nvSpPr>
      <dsp:spPr>
        <a:xfrm>
          <a:off x="1444033" y="3128080"/>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844550">
            <a:lnSpc>
              <a:spcPct val="100000"/>
            </a:lnSpc>
            <a:spcBef>
              <a:spcPct val="0"/>
            </a:spcBef>
            <a:spcAft>
              <a:spcPct val="35000"/>
            </a:spcAft>
            <a:buNone/>
          </a:pPr>
          <a:r>
            <a:rPr lang="en-US" sz="1900" kern="1200"/>
            <a:t>Short-term strategies can take advantage of market volatility, while long-term strategies benefit from compounding returns and stability.</a:t>
          </a:r>
        </a:p>
      </dsp:txBody>
      <dsp:txXfrm>
        <a:off x="1444033" y="3128080"/>
        <a:ext cx="5796112" cy="1250245"/>
      </dsp:txXfrm>
    </dsp:sp>
    <dsp:sp modelId="{0EACDD6A-E851-4CA4-8A6D-6F37DE67E15E}">
      <dsp:nvSpPr>
        <dsp:cNvPr id="0" name=""/>
        <dsp:cNvSpPr/>
      </dsp:nvSpPr>
      <dsp:spPr>
        <a:xfrm>
          <a:off x="0" y="4690887"/>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966BA3-A8A9-41D4-B9F4-49A2E663A43B}">
      <dsp:nvSpPr>
        <dsp:cNvPr id="0" name=""/>
        <dsp:cNvSpPr/>
      </dsp:nvSpPr>
      <dsp:spPr>
        <a:xfrm>
          <a:off x="378199" y="4972192"/>
          <a:ext cx="687635" cy="6876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5B1770-0407-4F8D-A8FF-CBEFD03337E7}">
      <dsp:nvSpPr>
        <dsp:cNvPr id="0" name=""/>
        <dsp:cNvSpPr/>
      </dsp:nvSpPr>
      <dsp:spPr>
        <a:xfrm>
          <a:off x="1444033" y="4690887"/>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844550">
            <a:lnSpc>
              <a:spcPct val="100000"/>
            </a:lnSpc>
            <a:spcBef>
              <a:spcPct val="0"/>
            </a:spcBef>
            <a:spcAft>
              <a:spcPct val="35000"/>
            </a:spcAft>
            <a:buNone/>
          </a:pPr>
          <a:r>
            <a:rPr lang="en-US" sz="1900" kern="1200"/>
            <a:t>The impact of economic conditions and market trends on investment success varies depending on the specific strategy employed.</a:t>
          </a:r>
        </a:p>
      </dsp:txBody>
      <dsp:txXfrm>
        <a:off x="1444033" y="4690887"/>
        <a:ext cx="5796112" cy="1250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CD23C-DD48-4DCC-BA8C-24A920789A34}">
      <dsp:nvSpPr>
        <dsp:cNvPr id="0" name=""/>
        <dsp:cNvSpPr/>
      </dsp:nvSpPr>
      <dsp:spPr>
        <a:xfrm>
          <a:off x="1123415" y="579327"/>
          <a:ext cx="1284822" cy="12848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FA079-BEA5-4CA3-A7F8-B7887C33CF1D}">
      <dsp:nvSpPr>
        <dsp:cNvPr id="0" name=""/>
        <dsp:cNvSpPr/>
      </dsp:nvSpPr>
      <dsp:spPr>
        <a:xfrm>
          <a:off x="338246" y="2284555"/>
          <a:ext cx="2855160" cy="109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Jupyter Notebook: All data collection, cleaning, and analysis were meticulously documented in Jupyter Notebook, ensuring transparency, reproducibility, and the ability to share our data handling processes with the audience.</a:t>
          </a:r>
        </a:p>
      </dsp:txBody>
      <dsp:txXfrm>
        <a:off x="338246" y="2284555"/>
        <a:ext cx="2855160" cy="1095468"/>
      </dsp:txXfrm>
    </dsp:sp>
    <dsp:sp modelId="{C52AE0A2-A189-4F76-80B5-5ADEE98258BA}">
      <dsp:nvSpPr>
        <dsp:cNvPr id="0" name=""/>
        <dsp:cNvSpPr/>
      </dsp:nvSpPr>
      <dsp:spPr>
        <a:xfrm>
          <a:off x="4478229" y="579327"/>
          <a:ext cx="1284822" cy="12848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433819-B6CC-49C8-9BC5-0B8D659F9FD6}">
      <dsp:nvSpPr>
        <dsp:cNvPr id="0" name=""/>
        <dsp:cNvSpPr/>
      </dsp:nvSpPr>
      <dsp:spPr>
        <a:xfrm>
          <a:off x="3693060" y="2284555"/>
          <a:ext cx="2855160" cy="109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Investor Reports: In addition to publicly available data, we reviewed investor reports and analyses from established financial institutions, including J.P. Morgan, Goldman Sachs, and Morgan Stanley, to gain expert perspectives on market trends, investment strategies, and risk assessments.</a:t>
          </a:r>
        </a:p>
      </dsp:txBody>
      <dsp:txXfrm>
        <a:off x="3693060" y="2284555"/>
        <a:ext cx="2855160" cy="1095468"/>
      </dsp:txXfrm>
    </dsp:sp>
    <dsp:sp modelId="{BB0B28F8-AF06-4DA2-9D07-1A669EA57FA5}">
      <dsp:nvSpPr>
        <dsp:cNvPr id="0" name=""/>
        <dsp:cNvSpPr/>
      </dsp:nvSpPr>
      <dsp:spPr>
        <a:xfrm>
          <a:off x="7833042" y="579327"/>
          <a:ext cx="1284822" cy="12848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306486-55C1-4BF9-927B-8104724AD818}">
      <dsp:nvSpPr>
        <dsp:cNvPr id="0" name=""/>
        <dsp:cNvSpPr/>
      </dsp:nvSpPr>
      <dsp:spPr>
        <a:xfrm>
          <a:off x="7047873" y="2284555"/>
          <a:ext cx="2855160" cy="109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Stock Market Data: To address these questions, we sourced historical stock market data from reputable financial databases, including Bloomberg, Yahoo Finance, and NASDAQ, providing us with a wide array of stock performance metrics and financial statistics.</a:t>
          </a:r>
        </a:p>
      </dsp:txBody>
      <dsp:txXfrm>
        <a:off x="7047873" y="2284555"/>
        <a:ext cx="2855160" cy="10954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ACEB5-D3C4-4F71-A29A-B124C3D45A3B}">
      <dsp:nvSpPr>
        <dsp:cNvPr id="0" name=""/>
        <dsp:cNvSpPr/>
      </dsp:nvSpPr>
      <dsp:spPr>
        <a:xfrm>
          <a:off x="0" y="3153454"/>
          <a:ext cx="11033029" cy="10350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a:t>Visualizations:</a:t>
          </a:r>
          <a:r>
            <a:rPr lang="en-US" sz="1700" b="0" i="0" kern="1200"/>
            <a:t> We developed visualizations using Jupyter Notebook, including line graphs, bar charts, and heatmaps, to illustrate the relationships between stock performance, economic conditions, and investment strategies.</a:t>
          </a:r>
          <a:endParaRPr lang="en-US" sz="1700" kern="1200"/>
        </a:p>
      </dsp:txBody>
      <dsp:txXfrm>
        <a:off x="0" y="3153454"/>
        <a:ext cx="11033029" cy="1035034"/>
      </dsp:txXfrm>
    </dsp:sp>
    <dsp:sp modelId="{1D9253FD-23D4-4EA6-9B53-FC30C774B671}">
      <dsp:nvSpPr>
        <dsp:cNvPr id="0" name=""/>
        <dsp:cNvSpPr/>
      </dsp:nvSpPr>
      <dsp:spPr>
        <a:xfrm rot="10800000">
          <a:off x="0" y="1577097"/>
          <a:ext cx="11033029" cy="1591882"/>
        </a:xfrm>
        <a:prstGeom prst="upArrowCallout">
          <a:avLst/>
        </a:prstGeom>
        <a:solidFill>
          <a:schemeClr val="accent2">
            <a:hueOff val="-747426"/>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a:t>Unexpected Findings:</a:t>
          </a:r>
          <a:r>
            <a:rPr lang="en-US" sz="1700" b="0" i="0" kern="1200"/>
            <a:t> An unexpected finding was the significant impact of social media sentiment on short-term stock performance, indicating the importance of monitoring non-traditional data sources.</a:t>
          </a:r>
          <a:endParaRPr lang="en-US" sz="1700" kern="1200"/>
        </a:p>
      </dsp:txBody>
      <dsp:txXfrm rot="10800000">
        <a:off x="0" y="1577097"/>
        <a:ext cx="11033029" cy="1034357"/>
      </dsp:txXfrm>
    </dsp:sp>
    <dsp:sp modelId="{E71FE445-6856-4C99-9562-3C690702255C}">
      <dsp:nvSpPr>
        <dsp:cNvPr id="0" name=""/>
        <dsp:cNvSpPr/>
      </dsp:nvSpPr>
      <dsp:spPr>
        <a:xfrm rot="10800000">
          <a:off x="0" y="740"/>
          <a:ext cx="11033029" cy="1591882"/>
        </a:xfrm>
        <a:prstGeom prst="upArrowCallout">
          <a:avLst/>
        </a:prstGeom>
        <a:solidFill>
          <a:schemeClr val="accent2">
            <a:hueOff val="-1494851"/>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a:t>During data exploration, we uncovered several key insights:</a:t>
          </a:r>
          <a:endParaRPr lang="en-US" sz="1700" kern="1200"/>
        </a:p>
      </dsp:txBody>
      <dsp:txXfrm rot="-10800000">
        <a:off x="0" y="740"/>
        <a:ext cx="11033029" cy="558750"/>
      </dsp:txXfrm>
    </dsp:sp>
    <dsp:sp modelId="{9F1650E6-9194-4F74-9EE5-512BFA1614BA}">
      <dsp:nvSpPr>
        <dsp:cNvPr id="0" name=""/>
        <dsp:cNvSpPr/>
      </dsp:nvSpPr>
      <dsp:spPr>
        <a:xfrm>
          <a:off x="0" y="559491"/>
          <a:ext cx="2758257" cy="4759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b="0" i="0" kern="1200"/>
            <a:t>High-risk stocks exhibited higher volatility and potential for substantial short-term gains.</a:t>
          </a:r>
          <a:endParaRPr lang="en-US" sz="1000" kern="1200"/>
        </a:p>
      </dsp:txBody>
      <dsp:txXfrm>
        <a:off x="0" y="559491"/>
        <a:ext cx="2758257" cy="475972"/>
      </dsp:txXfrm>
    </dsp:sp>
    <dsp:sp modelId="{7CA6924B-7B82-48C5-997A-B5FA569AAC87}">
      <dsp:nvSpPr>
        <dsp:cNvPr id="0" name=""/>
        <dsp:cNvSpPr/>
      </dsp:nvSpPr>
      <dsp:spPr>
        <a:xfrm>
          <a:off x="2758257" y="559491"/>
          <a:ext cx="2758257" cy="475972"/>
        </a:xfrm>
        <a:prstGeom prst="rect">
          <a:avLst/>
        </a:prstGeom>
        <a:solidFill>
          <a:schemeClr val="accent2">
            <a:tint val="40000"/>
            <a:alpha val="90000"/>
            <a:hueOff val="-651732"/>
            <a:satOff val="2775"/>
            <a:lumOff val="472"/>
            <a:alphaOff val="0"/>
          </a:schemeClr>
        </a:solidFill>
        <a:ln w="12700" cap="flat" cmpd="sng" algn="ctr">
          <a:solidFill>
            <a:schemeClr val="accent2">
              <a:tint val="40000"/>
              <a:alpha val="90000"/>
              <a:hueOff val="-651732"/>
              <a:satOff val="2775"/>
              <a:lumOff val="4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b="0" i="0" kern="1200" dirty="0"/>
            <a:t>Low-risk stocks showed more stable, long-term performance with lower volatility.</a:t>
          </a:r>
          <a:endParaRPr lang="en-US" sz="1000" kern="1200" dirty="0"/>
        </a:p>
      </dsp:txBody>
      <dsp:txXfrm>
        <a:off x="2758257" y="559491"/>
        <a:ext cx="2758257" cy="475972"/>
      </dsp:txXfrm>
    </dsp:sp>
    <dsp:sp modelId="{939266B3-6421-4DB9-A259-E7732BE566F6}">
      <dsp:nvSpPr>
        <dsp:cNvPr id="0" name=""/>
        <dsp:cNvSpPr/>
      </dsp:nvSpPr>
      <dsp:spPr>
        <a:xfrm>
          <a:off x="5516514" y="559491"/>
          <a:ext cx="2758257" cy="475972"/>
        </a:xfrm>
        <a:prstGeom prst="rect">
          <a:avLst/>
        </a:prstGeom>
        <a:solidFill>
          <a:schemeClr val="accent2">
            <a:tint val="40000"/>
            <a:alpha val="90000"/>
            <a:hueOff val="-1303463"/>
            <a:satOff val="5550"/>
            <a:lumOff val="945"/>
            <a:alphaOff val="0"/>
          </a:schemeClr>
        </a:solidFill>
        <a:ln w="12700" cap="flat" cmpd="sng" algn="ctr">
          <a:solidFill>
            <a:schemeClr val="accent2">
              <a:tint val="40000"/>
              <a:alpha val="90000"/>
              <a:hueOff val="-1303463"/>
              <a:satOff val="5550"/>
              <a:lumOff val="9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b="0" i="0" kern="1200"/>
            <a:t>Economic indicators, such as GDP growth and unemployment rates, correlated with specific stock sectors' performance.</a:t>
          </a:r>
          <a:endParaRPr lang="en-US" sz="1000" kern="1200"/>
        </a:p>
      </dsp:txBody>
      <dsp:txXfrm>
        <a:off x="5516514" y="559491"/>
        <a:ext cx="2758257" cy="475972"/>
      </dsp:txXfrm>
    </dsp:sp>
    <dsp:sp modelId="{F82E7351-FBA4-4AA1-885C-16C9CBC7DF04}">
      <dsp:nvSpPr>
        <dsp:cNvPr id="0" name=""/>
        <dsp:cNvSpPr/>
      </dsp:nvSpPr>
      <dsp:spPr>
        <a:xfrm>
          <a:off x="8274771" y="559491"/>
          <a:ext cx="2758257" cy="475972"/>
        </a:xfrm>
        <a:prstGeom prst="rect">
          <a:avLst/>
        </a:prstGeom>
        <a:solidFill>
          <a:schemeClr val="accent2">
            <a:tint val="40000"/>
            <a:alpha val="90000"/>
            <a:hueOff val="-1955195"/>
            <a:satOff val="8325"/>
            <a:lumOff val="1417"/>
            <a:alphaOff val="0"/>
          </a:schemeClr>
        </a:solidFill>
        <a:ln w="12700" cap="flat" cmpd="sng" algn="ctr">
          <a:solidFill>
            <a:schemeClr val="accent2">
              <a:tint val="40000"/>
              <a:alpha val="90000"/>
              <a:hueOff val="-1955195"/>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b="0" i="0" kern="1200"/>
            <a:t>Short-term strategies were more sensitive to market sentiment, while long-term strategies benefited from compounding returns.</a:t>
          </a:r>
          <a:endParaRPr lang="en-US" sz="1000" kern="1200"/>
        </a:p>
      </dsp:txBody>
      <dsp:txXfrm>
        <a:off x="8274771" y="559491"/>
        <a:ext cx="2758257" cy="4759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42DEF-D62D-44CE-81A7-E0263BFF0502}">
      <dsp:nvSpPr>
        <dsp:cNvPr id="0" name=""/>
        <dsp:cNvSpPr/>
      </dsp:nvSpPr>
      <dsp:spPr>
        <a:xfrm>
          <a:off x="362021" y="601"/>
          <a:ext cx="3221558" cy="19329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Several key figures and visualizations were generated in Jupyter Notebook, including:Risk-return trade-off curves comparing high-risk and low-risk stocks.</a:t>
          </a:r>
        </a:p>
      </dsp:txBody>
      <dsp:txXfrm>
        <a:off x="362021" y="601"/>
        <a:ext cx="3221558" cy="1932934"/>
      </dsp:txXfrm>
    </dsp:sp>
    <dsp:sp modelId="{3BEB7280-DE95-48D6-926F-E04E587BAA5E}">
      <dsp:nvSpPr>
        <dsp:cNvPr id="0" name=""/>
        <dsp:cNvSpPr/>
      </dsp:nvSpPr>
      <dsp:spPr>
        <a:xfrm>
          <a:off x="3905735" y="601"/>
          <a:ext cx="3221558" cy="19329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Stock price trends over time for short-term and long-term investment strategies.</a:t>
          </a:r>
        </a:p>
      </dsp:txBody>
      <dsp:txXfrm>
        <a:off x="3905735" y="601"/>
        <a:ext cx="3221558" cy="1932934"/>
      </dsp:txXfrm>
    </dsp:sp>
    <dsp:sp modelId="{A68251BE-2BEE-401B-8957-85C008A4B34A}">
      <dsp:nvSpPr>
        <dsp:cNvPr id="0" name=""/>
        <dsp:cNvSpPr/>
      </dsp:nvSpPr>
      <dsp:spPr>
        <a:xfrm>
          <a:off x="7449449" y="601"/>
          <a:ext cx="3221558" cy="1932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Correlation matrices illustrating relationships between economic indicators and stock sectors.</a:t>
          </a:r>
        </a:p>
      </dsp:txBody>
      <dsp:txXfrm>
        <a:off x="7449449" y="601"/>
        <a:ext cx="3221558" cy="1932934"/>
      </dsp:txXfrm>
    </dsp:sp>
    <dsp:sp modelId="{44BBE908-8D6E-40D9-94F5-5E092650955B}">
      <dsp:nvSpPr>
        <dsp:cNvPr id="0" name=""/>
        <dsp:cNvSpPr/>
      </dsp:nvSpPr>
      <dsp:spPr>
        <a:xfrm>
          <a:off x="2133878" y="2255692"/>
          <a:ext cx="3221558" cy="19329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Sentiment analysis word clouds depicting the impact of public sentiment on stock performance.</a:t>
          </a:r>
        </a:p>
      </dsp:txBody>
      <dsp:txXfrm>
        <a:off x="2133878" y="2255692"/>
        <a:ext cx="3221558" cy="1932934"/>
      </dsp:txXfrm>
    </dsp:sp>
    <dsp:sp modelId="{32A03CB3-1ADF-4278-9D3C-F09EF2CFBCF4}">
      <dsp:nvSpPr>
        <dsp:cNvPr id="0" name=""/>
        <dsp:cNvSpPr/>
      </dsp:nvSpPr>
      <dsp:spPr>
        <a:xfrm>
          <a:off x="5677592" y="2255692"/>
          <a:ext cx="3221558" cy="19329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These analyses and visualizations allow us to draw meaningful conclusions about the effectiveness of different investment strategies in the US stock market, considering risk, returns, and economic factors.</a:t>
          </a:r>
        </a:p>
      </dsp:txBody>
      <dsp:txXfrm>
        <a:off x="5677592" y="2255692"/>
        <a:ext cx="3221558" cy="19329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FD65E-763C-4BF1-94FB-943EFE92F342}">
      <dsp:nvSpPr>
        <dsp:cNvPr id="0" name=""/>
        <dsp:cNvSpPr/>
      </dsp:nvSpPr>
      <dsp:spPr>
        <a:xfrm>
          <a:off x="0" y="0"/>
          <a:ext cx="72401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015A80-ADF7-4898-80FD-8A3B1C5A83CF}">
      <dsp:nvSpPr>
        <dsp:cNvPr id="0" name=""/>
        <dsp:cNvSpPr/>
      </dsp:nvSpPr>
      <dsp:spPr>
        <a:xfrm>
          <a:off x="0" y="0"/>
          <a:ext cx="7240146" cy="148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a:t>Data Challenges:</a:t>
          </a:r>
          <a:r>
            <a:rPr lang="en-US" sz="1800" b="0" i="0" kern="1200"/>
            <a:t> We encountered data quality issues, including missing values and discrepancies between data sources. These challenges were addressed through data cleaning and imputation.</a:t>
          </a:r>
          <a:endParaRPr lang="en-US" sz="1800" kern="1200"/>
        </a:p>
      </dsp:txBody>
      <dsp:txXfrm>
        <a:off x="0" y="0"/>
        <a:ext cx="7240146" cy="1485900"/>
      </dsp:txXfrm>
    </dsp:sp>
    <dsp:sp modelId="{D69492DA-EF54-46B1-B0FC-CAE3C3B62CD3}">
      <dsp:nvSpPr>
        <dsp:cNvPr id="0" name=""/>
        <dsp:cNvSpPr/>
      </dsp:nvSpPr>
      <dsp:spPr>
        <a:xfrm>
          <a:off x="0" y="1485900"/>
          <a:ext cx="724014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D2DB83-4069-4AD0-9CDE-28A2AD98C178}">
      <dsp:nvSpPr>
        <dsp:cNvPr id="0" name=""/>
        <dsp:cNvSpPr/>
      </dsp:nvSpPr>
      <dsp:spPr>
        <a:xfrm>
          <a:off x="0" y="1485900"/>
          <a:ext cx="7240146" cy="148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a:t>Time Constraints:</a:t>
          </a:r>
          <a:r>
            <a:rPr lang="en-US" sz="1800" b="0" i="0" kern="1200"/>
            <a:t> Time constraints limited the depth of our analysis and prevented us from exploring additional research questions.</a:t>
          </a:r>
          <a:endParaRPr lang="en-US" sz="1800" kern="1200"/>
        </a:p>
      </dsp:txBody>
      <dsp:txXfrm>
        <a:off x="0" y="1485900"/>
        <a:ext cx="7240146" cy="1485900"/>
      </dsp:txXfrm>
    </dsp:sp>
    <dsp:sp modelId="{65D8AB1D-FE51-49C2-99F0-82AF64B35C07}">
      <dsp:nvSpPr>
        <dsp:cNvPr id="0" name=""/>
        <dsp:cNvSpPr/>
      </dsp:nvSpPr>
      <dsp:spPr>
        <a:xfrm>
          <a:off x="0" y="2971800"/>
          <a:ext cx="724014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48F139-8B72-4DC4-B1DC-1C3BD6593579}">
      <dsp:nvSpPr>
        <dsp:cNvPr id="0" name=""/>
        <dsp:cNvSpPr/>
      </dsp:nvSpPr>
      <dsp:spPr>
        <a:xfrm>
          <a:off x="0" y="2971800"/>
          <a:ext cx="7240146" cy="148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dirty="0"/>
            <a:t>Remaining Questions:</a:t>
          </a:r>
          <a:r>
            <a:rPr lang="en-US" sz="1800" b="0" i="0" kern="1200" dirty="0"/>
            <a:t> Due to time limitations, we couldn't address certain questions, such </a:t>
          </a:r>
          <a:r>
            <a:rPr lang="en-US" sz="1800" b="0" i="0" kern="1200" dirty="0" err="1"/>
            <a:t>as:The</a:t>
          </a:r>
          <a:r>
            <a:rPr lang="en-US" sz="1800" b="0" i="0" kern="1200" dirty="0"/>
            <a:t> impact of geopolitical events on stock performance., The effect of industry-specific factors on investment strategies.</a:t>
          </a:r>
          <a:endParaRPr lang="en-US" sz="1800" kern="1200" dirty="0"/>
        </a:p>
      </dsp:txBody>
      <dsp:txXfrm>
        <a:off x="0" y="2971800"/>
        <a:ext cx="7240146" cy="1485900"/>
      </dsp:txXfrm>
    </dsp:sp>
    <dsp:sp modelId="{57F684BB-E7D4-457D-9796-C01ADDE3B4F7}">
      <dsp:nvSpPr>
        <dsp:cNvPr id="0" name=""/>
        <dsp:cNvSpPr/>
      </dsp:nvSpPr>
      <dsp:spPr>
        <a:xfrm>
          <a:off x="0" y="4457699"/>
          <a:ext cx="724014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6C41C3-82F7-44C2-98C4-CD83C2BE6C01}">
      <dsp:nvSpPr>
        <dsp:cNvPr id="0" name=""/>
        <dsp:cNvSpPr/>
      </dsp:nvSpPr>
      <dsp:spPr>
        <a:xfrm>
          <a:off x="0" y="4457699"/>
          <a:ext cx="7240146" cy="148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dirty="0"/>
            <a:t>Future Exploration:</a:t>
          </a:r>
          <a:r>
            <a:rPr lang="en-US" sz="1800" b="0" i="0" kern="1200" dirty="0"/>
            <a:t> If we had more time, we would delve deeper into the influence of geopolitical events and industry-specific factors on stock performance. We would also expand our analysis to include international markets and consider emerging trends in financial technology.</a:t>
          </a:r>
          <a:endParaRPr lang="en-US" sz="1800" kern="1200" dirty="0"/>
        </a:p>
      </dsp:txBody>
      <dsp:txXfrm>
        <a:off x="0" y="4457699"/>
        <a:ext cx="7240146" cy="14859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October 11,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2862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October 11,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1205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October 11,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1147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October 11,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0714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October 11,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411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October 11,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0886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October 11,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6800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October 11,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3884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October 11,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2447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October 11,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39969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October 11,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2083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October 11,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24118558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A3DCAEB-03F6-77C1-7786-8DEFBB9571C7}"/>
              </a:ext>
            </a:extLst>
          </p:cNvPr>
          <p:cNvPicPr>
            <a:picLocks noChangeAspect="1"/>
          </p:cNvPicPr>
          <p:nvPr/>
        </p:nvPicPr>
        <p:blipFill rotWithShape="1">
          <a:blip r:embed="rId2"/>
          <a:srcRect l="2315" r="16390" b="-1"/>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91040C1-F8D8-D029-391F-87A34C036450}"/>
              </a:ext>
            </a:extLst>
          </p:cNvPr>
          <p:cNvSpPr>
            <a:spLocks noGrp="1"/>
          </p:cNvSpPr>
          <p:nvPr>
            <p:ph type="ctrTitle"/>
          </p:nvPr>
        </p:nvSpPr>
        <p:spPr>
          <a:xfrm>
            <a:off x="463825" y="2950387"/>
            <a:ext cx="3077044" cy="3531403"/>
          </a:xfrm>
        </p:spPr>
        <p:txBody>
          <a:bodyPr anchor="t">
            <a:normAutofit/>
          </a:bodyPr>
          <a:lstStyle/>
          <a:p>
            <a:pPr algn="r"/>
            <a:r>
              <a:rPr lang="en-US" sz="3000">
                <a:solidFill>
                  <a:schemeClr val="bg1"/>
                </a:solidFill>
              </a:rPr>
              <a:t>“Stock-Sift”</a:t>
            </a:r>
            <a:br>
              <a:rPr lang="en-US" sz="3000">
                <a:solidFill>
                  <a:schemeClr val="bg1"/>
                </a:solidFill>
              </a:rPr>
            </a:br>
            <a:r>
              <a:rPr lang="en-US" sz="3000">
                <a:solidFill>
                  <a:schemeClr val="bg1"/>
                </a:solidFill>
              </a:rPr>
              <a:t>Fintech UOFT Bootcamp</a:t>
            </a:r>
          </a:p>
        </p:txBody>
      </p:sp>
      <p:sp>
        <p:nvSpPr>
          <p:cNvPr id="3" name="Subtitle 2">
            <a:extLst>
              <a:ext uri="{FF2B5EF4-FFF2-40B4-BE49-F238E27FC236}">
                <a16:creationId xmlns:a16="http://schemas.microsoft.com/office/drawing/2014/main" id="{1D9BAE65-E86C-57D8-B0C7-EE4078B4F600}"/>
              </a:ext>
            </a:extLst>
          </p:cNvPr>
          <p:cNvSpPr>
            <a:spLocks noGrp="1"/>
          </p:cNvSpPr>
          <p:nvPr>
            <p:ph type="subTitle" idx="1"/>
          </p:nvPr>
        </p:nvSpPr>
        <p:spPr>
          <a:xfrm>
            <a:off x="642026" y="525970"/>
            <a:ext cx="2937753" cy="1600225"/>
          </a:xfrm>
        </p:spPr>
        <p:txBody>
          <a:bodyPr anchor="b">
            <a:normAutofit/>
          </a:bodyPr>
          <a:lstStyle/>
          <a:p>
            <a:pPr algn="r"/>
            <a:r>
              <a:rPr lang="en-US" sz="1200">
                <a:solidFill>
                  <a:schemeClr val="bg1"/>
                </a:solidFill>
              </a:rPr>
              <a:t>10/11/2023</a:t>
            </a:r>
          </a:p>
          <a:p>
            <a:pPr algn="r"/>
            <a:r>
              <a:rPr lang="en-US" sz="1200">
                <a:solidFill>
                  <a:schemeClr val="bg1"/>
                </a:solidFill>
              </a:rPr>
              <a:t>“Team members, names”</a:t>
            </a:r>
          </a:p>
        </p:txBody>
      </p:sp>
    </p:spTree>
    <p:extLst>
      <p:ext uri="{BB962C8B-B14F-4D97-AF65-F5344CB8AC3E}">
        <p14:creationId xmlns:p14="http://schemas.microsoft.com/office/powerpoint/2010/main" val="284033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6F698-6CA8-DA67-10F3-C58FCCF02B2D}"/>
              </a:ext>
            </a:extLst>
          </p:cNvPr>
          <p:cNvSpPr>
            <a:spLocks noGrp="1"/>
          </p:cNvSpPr>
          <p:nvPr>
            <p:ph type="title"/>
          </p:nvPr>
        </p:nvSpPr>
        <p:spPr>
          <a:xfrm>
            <a:off x="1371600" y="457200"/>
            <a:ext cx="4911393" cy="1556724"/>
          </a:xfrm>
        </p:spPr>
        <p:txBody>
          <a:bodyPr anchor="b">
            <a:normAutofit/>
          </a:bodyPr>
          <a:lstStyle/>
          <a:p>
            <a:r>
              <a:rPr lang="en-US" b="1" i="0" dirty="0">
                <a:effectLst/>
                <a:latin typeface="Söhne"/>
              </a:rPr>
              <a:t>Economic Impact</a:t>
            </a:r>
            <a:endParaRPr lang="en-US" dirty="0"/>
          </a:p>
        </p:txBody>
      </p:sp>
      <p:sp>
        <p:nvSpPr>
          <p:cNvPr id="3" name="Content Placeholder 2">
            <a:extLst>
              <a:ext uri="{FF2B5EF4-FFF2-40B4-BE49-F238E27FC236}">
                <a16:creationId xmlns:a16="http://schemas.microsoft.com/office/drawing/2014/main" id="{E639410D-D839-BAE4-F91A-4D908809CCFD}"/>
              </a:ext>
            </a:extLst>
          </p:cNvPr>
          <p:cNvSpPr>
            <a:spLocks noGrp="1"/>
          </p:cNvSpPr>
          <p:nvPr>
            <p:ph idx="1"/>
          </p:nvPr>
        </p:nvSpPr>
        <p:spPr>
          <a:xfrm>
            <a:off x="1371601" y="2345635"/>
            <a:ext cx="4911392" cy="3583940"/>
          </a:xfrm>
        </p:spPr>
        <p:txBody>
          <a:bodyPr anchor="t">
            <a:noAutofit/>
          </a:bodyPr>
          <a:lstStyle/>
          <a:p>
            <a:r>
              <a:rPr lang="en-US" sz="2400" dirty="0"/>
              <a:t>We explored, "How do different economic conditions and market trends impact the success of these investment strategies?" This question was selected as economic conditions can significantly influence investment outcomes, and investors need to adapt to varying scenarios.</a:t>
            </a:r>
          </a:p>
        </p:txBody>
      </p:sp>
      <p:pic>
        <p:nvPicPr>
          <p:cNvPr id="7" name="Graphic 6" descr="Question mark">
            <a:extLst>
              <a:ext uri="{FF2B5EF4-FFF2-40B4-BE49-F238E27FC236}">
                <a16:creationId xmlns:a16="http://schemas.microsoft.com/office/drawing/2014/main" id="{48DA0EA4-186C-9509-1371-303B4160B4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4639" y="648307"/>
            <a:ext cx="5090161" cy="5090161"/>
          </a:xfrm>
          <a:prstGeom prst="rect">
            <a:avLst/>
          </a:prstGeom>
        </p:spPr>
      </p:pic>
      <p:sp>
        <p:nvSpPr>
          <p:cNvPr id="12" name="Rectangle 11">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19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8575-990E-02D6-5D73-CCF8E605BBB3}"/>
              </a:ext>
            </a:extLst>
          </p:cNvPr>
          <p:cNvSpPr>
            <a:spLocks noGrp="1"/>
          </p:cNvSpPr>
          <p:nvPr>
            <p:ph type="title"/>
          </p:nvPr>
        </p:nvSpPr>
        <p:spPr/>
        <p:txBody>
          <a:bodyPr/>
          <a:lstStyle/>
          <a:p>
            <a:r>
              <a:rPr lang="en-US" dirty="0"/>
              <a:t>Data Sources:</a:t>
            </a:r>
          </a:p>
        </p:txBody>
      </p:sp>
      <p:graphicFrame>
        <p:nvGraphicFramePr>
          <p:cNvPr id="5" name="Content Placeholder 2">
            <a:extLst>
              <a:ext uri="{FF2B5EF4-FFF2-40B4-BE49-F238E27FC236}">
                <a16:creationId xmlns:a16="http://schemas.microsoft.com/office/drawing/2014/main" id="{FB697058-DD08-070C-85F3-C1517009DFC0}"/>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4173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D9CB5-32E4-0216-C920-659A98CDBF8E}"/>
              </a:ext>
            </a:extLst>
          </p:cNvPr>
          <p:cNvSpPr>
            <a:spLocks noGrp="1"/>
          </p:cNvSpPr>
          <p:nvPr>
            <p:ph type="title"/>
          </p:nvPr>
        </p:nvSpPr>
        <p:spPr>
          <a:xfrm>
            <a:off x="1157084" y="374427"/>
            <a:ext cx="10374517" cy="971512"/>
          </a:xfrm>
        </p:spPr>
        <p:txBody>
          <a:bodyPr vert="horz" lIns="0" tIns="0" rIns="0" bIns="0" rtlCol="0" anchor="ctr">
            <a:normAutofit/>
          </a:bodyPr>
          <a:lstStyle/>
          <a:p>
            <a:r>
              <a:rPr lang="en-US" sz="3200">
                <a:solidFill>
                  <a:schemeClr val="bg1"/>
                </a:solidFill>
                <a:effectLst/>
              </a:rPr>
              <a:t>Data Cleanup &amp; Exploration</a:t>
            </a:r>
            <a:endParaRPr lang="en-US" sz="3200">
              <a:solidFill>
                <a:schemeClr val="bg1"/>
              </a:solidFill>
            </a:endParaRPr>
          </a:p>
        </p:txBody>
      </p:sp>
      <p:sp>
        <p:nvSpPr>
          <p:cNvPr id="3" name="Content Placeholder 2">
            <a:extLst>
              <a:ext uri="{FF2B5EF4-FFF2-40B4-BE49-F238E27FC236}">
                <a16:creationId xmlns:a16="http://schemas.microsoft.com/office/drawing/2014/main" id="{38DC272C-962A-ABB6-7C64-05E6C9D74EE5}"/>
              </a:ext>
            </a:extLst>
          </p:cNvPr>
          <p:cNvSpPr>
            <a:spLocks noGrp="1"/>
          </p:cNvSpPr>
          <p:nvPr>
            <p:ph sz="half" idx="1"/>
          </p:nvPr>
        </p:nvSpPr>
        <p:spPr>
          <a:xfrm>
            <a:off x="678048" y="2062715"/>
            <a:ext cx="5127694" cy="4189229"/>
          </a:xfrm>
        </p:spPr>
        <p:txBody>
          <a:bodyPr>
            <a:normAutofit/>
          </a:bodyPr>
          <a:lstStyle/>
          <a:p>
            <a:pPr marL="0" indent="0" defTabSz="960120">
              <a:spcBef>
                <a:spcPts val="1050"/>
              </a:spcBef>
              <a:buNone/>
            </a:pPr>
            <a:r>
              <a:rPr lang="en-US" sz="2100" kern="1200" dirty="0">
                <a:solidFill>
                  <a:schemeClr val="tx1"/>
                </a:solidFill>
                <a:latin typeface="+mn-lt"/>
                <a:ea typeface="+mn-ea"/>
                <a:cs typeface="+mn-cs"/>
              </a:rPr>
              <a:t>Data Cleaning: </a:t>
            </a:r>
          </a:p>
          <a:p>
            <a:pPr marL="240030" indent="-240030" defTabSz="960120">
              <a:spcBef>
                <a:spcPts val="1050"/>
              </a:spcBef>
            </a:pPr>
            <a:r>
              <a:rPr lang="en-US" sz="2100" kern="1200" dirty="0">
                <a:solidFill>
                  <a:schemeClr val="tx1"/>
                </a:solidFill>
                <a:latin typeface="+mn-lt"/>
                <a:ea typeface="+mn-ea"/>
                <a:cs typeface="+mn-cs"/>
              </a:rPr>
              <a:t>We began by cleaning and preparing the data to ensure accuracy and consistency. This process involved handling missing values, correcting data inconsistencies, and standardizing formats. The use of Python scripts and pandas libraries greatly facilitated this phase.</a:t>
            </a:r>
          </a:p>
          <a:p>
            <a:endParaRPr lang="en-US" dirty="0"/>
          </a:p>
        </p:txBody>
      </p:sp>
      <p:sp>
        <p:nvSpPr>
          <p:cNvPr id="4" name="Content Placeholder 3">
            <a:extLst>
              <a:ext uri="{FF2B5EF4-FFF2-40B4-BE49-F238E27FC236}">
                <a16:creationId xmlns:a16="http://schemas.microsoft.com/office/drawing/2014/main" id="{392CBA1D-CB21-4375-39F3-61180D819CAF}"/>
              </a:ext>
            </a:extLst>
          </p:cNvPr>
          <p:cNvSpPr>
            <a:spLocks noGrp="1"/>
          </p:cNvSpPr>
          <p:nvPr>
            <p:ph sz="half" idx="2"/>
          </p:nvPr>
        </p:nvSpPr>
        <p:spPr>
          <a:xfrm>
            <a:off x="6386235" y="2062716"/>
            <a:ext cx="5127694" cy="4189228"/>
          </a:xfrm>
        </p:spPr>
        <p:txBody>
          <a:bodyPr>
            <a:normAutofit/>
          </a:bodyPr>
          <a:lstStyle/>
          <a:p>
            <a:pPr marL="0" indent="0" defTabSz="960120">
              <a:spcBef>
                <a:spcPts val="1050"/>
              </a:spcBef>
              <a:buNone/>
            </a:pPr>
            <a:r>
              <a:rPr lang="en-US" sz="2100" kern="1200" dirty="0">
                <a:solidFill>
                  <a:schemeClr val="tx1"/>
                </a:solidFill>
                <a:latin typeface="+mn-lt"/>
                <a:ea typeface="+mn-ea"/>
                <a:cs typeface="+mn-cs"/>
              </a:rPr>
              <a:t>Challenges and Solutions: </a:t>
            </a:r>
          </a:p>
          <a:p>
            <a:pPr marL="240030" indent="-240030" defTabSz="960120">
              <a:spcBef>
                <a:spcPts val="1050"/>
              </a:spcBef>
            </a:pPr>
            <a:r>
              <a:rPr lang="en-US" sz="2100" kern="1200" dirty="0">
                <a:solidFill>
                  <a:schemeClr val="tx1"/>
                </a:solidFill>
                <a:latin typeface="+mn-lt"/>
                <a:ea typeface="+mn-ea"/>
                <a:cs typeface="+mn-cs"/>
              </a:rPr>
              <a:t>Challenges included dealing with missing data points, outliers, and data from different sources with varying formats. To overcome these challenges, we applied imputation techniques for missing data, identified and addressed outliers, and standardized data formats using scripts and functions developed in </a:t>
            </a:r>
            <a:r>
              <a:rPr lang="en-US" sz="2100" kern="1200" dirty="0" err="1">
                <a:solidFill>
                  <a:schemeClr val="tx1"/>
                </a:solidFill>
                <a:latin typeface="+mn-lt"/>
                <a:ea typeface="+mn-ea"/>
                <a:cs typeface="+mn-cs"/>
              </a:rPr>
              <a:t>Jupyter</a:t>
            </a:r>
            <a:r>
              <a:rPr lang="en-US" sz="2100" kern="1200" dirty="0">
                <a:solidFill>
                  <a:schemeClr val="tx1"/>
                </a:solidFill>
                <a:latin typeface="+mn-lt"/>
                <a:ea typeface="+mn-ea"/>
                <a:cs typeface="+mn-cs"/>
              </a:rPr>
              <a:t> Notebook.</a:t>
            </a:r>
          </a:p>
          <a:p>
            <a:endParaRPr lang="en-US" dirty="0"/>
          </a:p>
        </p:txBody>
      </p:sp>
    </p:spTree>
    <p:extLst>
      <p:ext uri="{BB962C8B-B14F-4D97-AF65-F5344CB8AC3E}">
        <p14:creationId xmlns:p14="http://schemas.microsoft.com/office/powerpoint/2010/main" val="388160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2B4475-785A-C062-42B9-A564EC251479}"/>
              </a:ext>
            </a:extLst>
          </p:cNvPr>
          <p:cNvSpPr>
            <a:spLocks noGrp="1"/>
          </p:cNvSpPr>
          <p:nvPr>
            <p:ph type="title"/>
          </p:nvPr>
        </p:nvSpPr>
        <p:spPr>
          <a:xfrm>
            <a:off x="1157084" y="374427"/>
            <a:ext cx="10374517" cy="971512"/>
          </a:xfrm>
        </p:spPr>
        <p:txBody>
          <a:bodyPr anchor="ctr">
            <a:normAutofit/>
          </a:bodyPr>
          <a:lstStyle/>
          <a:p>
            <a:r>
              <a:rPr lang="en-US" sz="3200" b="1" i="0">
                <a:solidFill>
                  <a:schemeClr val="bg1"/>
                </a:solidFill>
                <a:effectLst/>
                <a:latin typeface="Söhne"/>
              </a:rPr>
              <a:t>Insights Gained:</a:t>
            </a:r>
            <a:endParaRPr lang="en-US" sz="3200">
              <a:solidFill>
                <a:schemeClr val="bg1"/>
              </a:solidFill>
            </a:endParaRPr>
          </a:p>
        </p:txBody>
      </p:sp>
      <p:graphicFrame>
        <p:nvGraphicFramePr>
          <p:cNvPr id="5" name="Content Placeholder 2">
            <a:extLst>
              <a:ext uri="{FF2B5EF4-FFF2-40B4-BE49-F238E27FC236}">
                <a16:creationId xmlns:a16="http://schemas.microsoft.com/office/drawing/2014/main" id="{AC41ABC2-4B4C-0D9E-498E-E4894F1A9D7B}"/>
              </a:ext>
            </a:extLst>
          </p:cNvPr>
          <p:cNvGraphicFramePr>
            <a:graphicFrameLocks noGrp="1"/>
          </p:cNvGraphicFramePr>
          <p:nvPr>
            <p:ph idx="1"/>
            <p:extLst>
              <p:ext uri="{D42A27DB-BD31-4B8C-83A1-F6EECF244321}">
                <p14:modId xmlns:p14="http://schemas.microsoft.com/office/powerpoint/2010/main" val="727955277"/>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3378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22F89C-0B9E-BC91-C1DE-A0B26BCBA283}"/>
              </a:ext>
            </a:extLst>
          </p:cNvPr>
          <p:cNvSpPr>
            <a:spLocks noGrp="1"/>
          </p:cNvSpPr>
          <p:nvPr>
            <p:ph type="body" idx="1"/>
          </p:nvPr>
        </p:nvSpPr>
        <p:spPr/>
        <p:txBody>
          <a:bodyPr/>
          <a:lstStyle/>
          <a:p>
            <a:r>
              <a:rPr lang="en-US" b="1" i="0" dirty="0">
                <a:effectLst/>
                <a:latin typeface="Söhne"/>
              </a:rPr>
              <a:t>Analysis Approach</a:t>
            </a:r>
            <a:endParaRPr lang="en-US" dirty="0"/>
          </a:p>
        </p:txBody>
      </p:sp>
      <p:sp>
        <p:nvSpPr>
          <p:cNvPr id="3" name="Content Placeholder 2">
            <a:extLst>
              <a:ext uri="{FF2B5EF4-FFF2-40B4-BE49-F238E27FC236}">
                <a16:creationId xmlns:a16="http://schemas.microsoft.com/office/drawing/2014/main" id="{F828549D-D56A-544C-3BCA-755C914C4C23}"/>
              </a:ext>
            </a:extLst>
          </p:cNvPr>
          <p:cNvSpPr>
            <a:spLocks noGrp="1"/>
          </p:cNvSpPr>
          <p:nvPr>
            <p:ph sz="half" idx="2"/>
          </p:nvPr>
        </p:nvSpPr>
        <p:spPr/>
        <p:txBody>
          <a:bodyPr>
            <a:normAutofit fontScale="85000" lnSpcReduction="10000"/>
          </a:bodyPr>
          <a:lstStyle/>
          <a:p>
            <a:pPr algn="l"/>
            <a:r>
              <a:rPr lang="en-US" dirty="0"/>
              <a:t>Our data analysis involved a multi-step approach:</a:t>
            </a:r>
          </a:p>
          <a:p>
            <a:pPr algn="l">
              <a:buFont typeface="Arial" panose="020B0604020202020204" pitchFamily="34" charset="0"/>
              <a:buChar char="•"/>
            </a:pPr>
            <a:r>
              <a:rPr lang="en-US" dirty="0"/>
              <a:t>Conducted statistical analysis to evaluate risk and return metrics.</a:t>
            </a:r>
          </a:p>
          <a:p>
            <a:pPr algn="l">
              <a:buFont typeface="Arial" panose="020B0604020202020204" pitchFamily="34" charset="0"/>
              <a:buChar char="•"/>
            </a:pPr>
            <a:r>
              <a:rPr lang="en-US" dirty="0"/>
              <a:t>Employed regression and correlation analyses to examine relationships between economic indicators and stock performance.</a:t>
            </a:r>
          </a:p>
          <a:p>
            <a:pPr algn="l">
              <a:buFont typeface="Arial" panose="020B0604020202020204" pitchFamily="34" charset="0"/>
              <a:buChar char="•"/>
            </a:pPr>
            <a:r>
              <a:rPr lang="en-US" dirty="0"/>
              <a:t>Implemented sentiment analysis techniques to assess market sentiment and its impact on short-term strategies.</a:t>
            </a:r>
          </a:p>
          <a:p>
            <a:endParaRPr lang="en-US" dirty="0"/>
          </a:p>
        </p:txBody>
      </p:sp>
      <p:sp>
        <p:nvSpPr>
          <p:cNvPr id="4" name="Text Placeholder 3">
            <a:extLst>
              <a:ext uri="{FF2B5EF4-FFF2-40B4-BE49-F238E27FC236}">
                <a16:creationId xmlns:a16="http://schemas.microsoft.com/office/drawing/2014/main" id="{D81442E5-FB6A-A85A-DE43-A02C1BB32419}"/>
              </a:ext>
            </a:extLst>
          </p:cNvPr>
          <p:cNvSpPr>
            <a:spLocks noGrp="1"/>
          </p:cNvSpPr>
          <p:nvPr>
            <p:ph type="body" sz="quarter" idx="3"/>
          </p:nvPr>
        </p:nvSpPr>
        <p:spPr/>
        <p:txBody>
          <a:bodyPr/>
          <a:lstStyle/>
          <a:p>
            <a:r>
              <a:rPr lang="en-US" b="1" i="0" dirty="0">
                <a:effectLst/>
                <a:latin typeface="Söhne"/>
              </a:rPr>
              <a:t>Addressing Questions:</a:t>
            </a:r>
            <a:endParaRPr lang="en-US" dirty="0"/>
          </a:p>
        </p:txBody>
      </p:sp>
      <p:sp>
        <p:nvSpPr>
          <p:cNvPr id="5" name="Content Placeholder 4">
            <a:extLst>
              <a:ext uri="{FF2B5EF4-FFF2-40B4-BE49-F238E27FC236}">
                <a16:creationId xmlns:a16="http://schemas.microsoft.com/office/drawing/2014/main" id="{E1B4841D-7859-A519-E025-94E0EBFD489C}"/>
              </a:ext>
            </a:extLst>
          </p:cNvPr>
          <p:cNvSpPr>
            <a:spLocks noGrp="1"/>
          </p:cNvSpPr>
          <p:nvPr>
            <p:ph sz="quarter" idx="4"/>
          </p:nvPr>
        </p:nvSpPr>
        <p:spPr/>
        <p:txBody>
          <a:bodyPr>
            <a:normAutofit fontScale="85000" lnSpcReduction="10000"/>
          </a:bodyPr>
          <a:lstStyle/>
          <a:p>
            <a:pPr algn="l">
              <a:buFont typeface="Arial" panose="020B0604020202020204" pitchFamily="34" charset="0"/>
              <a:buChar char="•"/>
            </a:pPr>
            <a:r>
              <a:rPr lang="en-US" dirty="0"/>
              <a:t>Question 1 (High Risk vs. Low Risk): We compared the volatility, returns, and risk factors of high-risk and low-risk stocks.</a:t>
            </a:r>
          </a:p>
          <a:p>
            <a:pPr algn="l">
              <a:buFont typeface="Arial" panose="020B0604020202020204" pitchFamily="34" charset="0"/>
              <a:buChar char="•"/>
            </a:pPr>
            <a:r>
              <a:rPr lang="en-US" dirty="0"/>
              <a:t>Question 2 (Short Term vs. Long Term): We analyzed the performance of short-term and long-term investment strategies under different market conditions.</a:t>
            </a:r>
          </a:p>
          <a:p>
            <a:pPr algn="l">
              <a:buFont typeface="Arial" panose="020B0604020202020204" pitchFamily="34" charset="0"/>
              <a:buChar char="•"/>
            </a:pPr>
            <a:r>
              <a:rPr lang="en-US" dirty="0"/>
              <a:t>Question 3 (Economic Impact): We explored how economic conditions influenced investment success for various strategies.</a:t>
            </a:r>
          </a:p>
          <a:p>
            <a:endParaRPr lang="en-US" dirty="0"/>
          </a:p>
        </p:txBody>
      </p:sp>
      <p:sp>
        <p:nvSpPr>
          <p:cNvPr id="6" name="Title 5">
            <a:extLst>
              <a:ext uri="{FF2B5EF4-FFF2-40B4-BE49-F238E27FC236}">
                <a16:creationId xmlns:a16="http://schemas.microsoft.com/office/drawing/2014/main" id="{8C0C2A98-D719-6AED-7068-E4D3D41C75C6}"/>
              </a:ext>
            </a:extLst>
          </p:cNvPr>
          <p:cNvSpPr>
            <a:spLocks noGrp="1"/>
          </p:cNvSpPr>
          <p:nvPr>
            <p:ph type="title"/>
          </p:nvPr>
        </p:nvSpPr>
        <p:spPr/>
        <p:txBody>
          <a:bodyPr/>
          <a:lstStyle/>
          <a:p>
            <a:r>
              <a:rPr lang="en-US" b="1" i="0" dirty="0">
                <a:effectLst/>
                <a:latin typeface="Söhne"/>
              </a:rPr>
              <a:t>Data Analysis</a:t>
            </a:r>
            <a:endParaRPr lang="en-US" dirty="0"/>
          </a:p>
        </p:txBody>
      </p:sp>
    </p:spTree>
    <p:extLst>
      <p:ext uri="{BB962C8B-B14F-4D97-AF65-F5344CB8AC3E}">
        <p14:creationId xmlns:p14="http://schemas.microsoft.com/office/powerpoint/2010/main" val="3692431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CDACF-C8D0-C0A3-8F3D-61B28C31C286}"/>
              </a:ext>
            </a:extLst>
          </p:cNvPr>
          <p:cNvSpPr>
            <a:spLocks noGrp="1"/>
          </p:cNvSpPr>
          <p:nvPr>
            <p:ph type="title"/>
          </p:nvPr>
        </p:nvSpPr>
        <p:spPr>
          <a:xfrm>
            <a:off x="1157084" y="374427"/>
            <a:ext cx="10374517" cy="971512"/>
          </a:xfrm>
        </p:spPr>
        <p:txBody>
          <a:bodyPr anchor="ctr">
            <a:normAutofit/>
          </a:bodyPr>
          <a:lstStyle/>
          <a:p>
            <a:r>
              <a:rPr lang="en-US" sz="3200" b="1" i="0">
                <a:solidFill>
                  <a:schemeClr val="bg1"/>
                </a:solidFill>
                <a:effectLst/>
                <a:latin typeface="Söhne"/>
              </a:rPr>
              <a:t>Visualizations</a:t>
            </a:r>
            <a:endParaRPr lang="en-US" sz="3200">
              <a:solidFill>
                <a:schemeClr val="bg1"/>
              </a:solidFill>
            </a:endParaRPr>
          </a:p>
        </p:txBody>
      </p:sp>
      <p:graphicFrame>
        <p:nvGraphicFramePr>
          <p:cNvPr id="5" name="Content Placeholder 2">
            <a:extLst>
              <a:ext uri="{FF2B5EF4-FFF2-40B4-BE49-F238E27FC236}">
                <a16:creationId xmlns:a16="http://schemas.microsoft.com/office/drawing/2014/main" id="{CDA80A8F-E2AD-AA67-4E54-7A959F737905}"/>
              </a:ext>
            </a:extLst>
          </p:cNvPr>
          <p:cNvGraphicFramePr>
            <a:graphicFrameLocks noGrp="1"/>
          </p:cNvGraphicFramePr>
          <p:nvPr>
            <p:ph idx="1"/>
            <p:extLst>
              <p:ext uri="{D42A27DB-BD31-4B8C-83A1-F6EECF244321}">
                <p14:modId xmlns:p14="http://schemas.microsoft.com/office/powerpoint/2010/main" val="1524926527"/>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942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EDC711F-4DA7-4E33-A776-F079ACDA6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7" y="-626409"/>
            <a:ext cx="6858002" cy="8110820"/>
          </a:xfrm>
          <a:prstGeom prst="rect">
            <a:avLst/>
          </a:prstGeom>
          <a:gradFill>
            <a:gsLst>
              <a:gs pos="11000">
                <a:schemeClr val="accent2">
                  <a:alpha val="50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8315" y="-1878315"/>
            <a:ext cx="4354180"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78826">
            <a:off x="1555888" y="899682"/>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A7CDDA-B5A4-016B-538F-CAFB16ACFEE2}"/>
              </a:ext>
            </a:extLst>
          </p:cNvPr>
          <p:cNvSpPr>
            <a:spLocks noGrp="1"/>
          </p:cNvSpPr>
          <p:nvPr>
            <p:ph type="title"/>
          </p:nvPr>
        </p:nvSpPr>
        <p:spPr>
          <a:xfrm>
            <a:off x="1371600" y="1467134"/>
            <a:ext cx="4724399" cy="2548275"/>
          </a:xfrm>
        </p:spPr>
        <p:txBody>
          <a:bodyPr vert="horz" lIns="0" tIns="0" rIns="0" bIns="0" rtlCol="0" anchor="t">
            <a:normAutofit/>
          </a:bodyPr>
          <a:lstStyle/>
          <a:p>
            <a:r>
              <a:rPr lang="en-US" sz="4000" spc="750" dirty="0">
                <a:solidFill>
                  <a:schemeClr val="bg1"/>
                </a:solidFill>
                <a:effectLst/>
              </a:rPr>
              <a:t>Discussion</a:t>
            </a:r>
            <a:endParaRPr lang="en-US" sz="4000" spc="750" dirty="0">
              <a:solidFill>
                <a:schemeClr val="bg1"/>
              </a:solidFill>
            </a:endParaRPr>
          </a:p>
        </p:txBody>
      </p:sp>
      <p:pic>
        <p:nvPicPr>
          <p:cNvPr id="7" name="Graphic 6" descr="Chat">
            <a:extLst>
              <a:ext uri="{FF2B5EF4-FFF2-40B4-BE49-F238E27FC236}">
                <a16:creationId xmlns:a16="http://schemas.microsoft.com/office/drawing/2014/main" id="{A9688C32-EE88-9BCA-67A7-22282F4CA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5721" y="908217"/>
            <a:ext cx="5049079" cy="5049079"/>
          </a:xfrm>
          <a:prstGeom prst="rect">
            <a:avLst/>
          </a:prstGeom>
        </p:spPr>
      </p:pic>
    </p:spTree>
    <p:extLst>
      <p:ext uri="{BB962C8B-B14F-4D97-AF65-F5344CB8AC3E}">
        <p14:creationId xmlns:p14="http://schemas.microsoft.com/office/powerpoint/2010/main" val="898550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10B2E9B-7C1F-4F51-B45D-B7A4DEB7A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84ABB-3E8B-B440-4BF0-123CDAFE8007}"/>
              </a:ext>
            </a:extLst>
          </p:cNvPr>
          <p:cNvSpPr>
            <a:spLocks noGrp="1"/>
          </p:cNvSpPr>
          <p:nvPr>
            <p:ph type="title"/>
          </p:nvPr>
        </p:nvSpPr>
        <p:spPr>
          <a:xfrm>
            <a:off x="5480859" y="914400"/>
            <a:ext cx="5785658" cy="1705384"/>
          </a:xfrm>
        </p:spPr>
        <p:txBody>
          <a:bodyPr anchor="t">
            <a:normAutofit/>
          </a:bodyPr>
          <a:lstStyle/>
          <a:p>
            <a:r>
              <a:rPr lang="en-US" dirty="0">
                <a:latin typeface="Söhne"/>
              </a:rPr>
              <a:t>Meeting Expectations:</a:t>
            </a:r>
            <a:r>
              <a:rPr lang="en-US" b="0">
                <a:latin typeface="Söhne"/>
              </a:rPr>
              <a:t> </a:t>
            </a:r>
            <a:endParaRPr lang="en-US" dirty="0"/>
          </a:p>
        </p:txBody>
      </p:sp>
      <p:pic>
        <p:nvPicPr>
          <p:cNvPr id="7" name="Graphic 6" descr="Upward trend">
            <a:extLst>
              <a:ext uri="{FF2B5EF4-FFF2-40B4-BE49-F238E27FC236}">
                <a16:creationId xmlns:a16="http://schemas.microsoft.com/office/drawing/2014/main" id="{B85860B4-70C1-E592-E455-698C1F845A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601" y="1028701"/>
            <a:ext cx="3654828" cy="3654828"/>
          </a:xfrm>
          <a:prstGeom prst="rect">
            <a:avLst/>
          </a:prstGeom>
        </p:spPr>
      </p:pic>
      <p:sp>
        <p:nvSpPr>
          <p:cNvPr id="3" name="Content Placeholder 2">
            <a:extLst>
              <a:ext uri="{FF2B5EF4-FFF2-40B4-BE49-F238E27FC236}">
                <a16:creationId xmlns:a16="http://schemas.microsoft.com/office/drawing/2014/main" id="{A0657EA9-6AC3-0B56-626C-93E606539AAA}"/>
              </a:ext>
            </a:extLst>
          </p:cNvPr>
          <p:cNvSpPr>
            <a:spLocks noGrp="1"/>
          </p:cNvSpPr>
          <p:nvPr>
            <p:ph idx="1"/>
          </p:nvPr>
        </p:nvSpPr>
        <p:spPr>
          <a:xfrm>
            <a:off x="5480859" y="2855396"/>
            <a:ext cx="5785658" cy="2760031"/>
          </a:xfrm>
        </p:spPr>
        <p:txBody>
          <a:bodyPr anchor="t">
            <a:normAutofit/>
          </a:bodyPr>
          <a:lstStyle/>
          <a:p>
            <a:r>
              <a:rPr lang="en-US" sz="1600" b="0" i="0" dirty="0">
                <a:effectLst/>
                <a:latin typeface="Söhne"/>
              </a:rPr>
              <a:t>Our findings largely aligned with our initial expectations. High-risk stocks exhibited higher volatility and the potential for significant short-term gains, while low-risk options provided stability with lower potential returns.</a:t>
            </a:r>
            <a:endParaRPr lang="en-US" sz="1600" dirty="0"/>
          </a:p>
        </p:txBody>
      </p:sp>
      <p:sp>
        <p:nvSpPr>
          <p:cNvPr id="12" name="Rectangle 11">
            <a:extLst>
              <a:ext uri="{FF2B5EF4-FFF2-40B4-BE49-F238E27FC236}">
                <a16:creationId xmlns:a16="http://schemas.microsoft.com/office/drawing/2014/main" id="{09EF05D6-F04B-4F92-9224-92BDFB098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B50AB73-5D4A-48BB-9E44-1BE4C17E2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091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F8551-8BA8-5DF6-CF33-E3AEEA0AD9F7}"/>
              </a:ext>
            </a:extLst>
          </p:cNvPr>
          <p:cNvSpPr>
            <a:spLocks noGrp="1"/>
          </p:cNvSpPr>
          <p:nvPr>
            <p:ph type="title"/>
          </p:nvPr>
        </p:nvSpPr>
        <p:spPr>
          <a:xfrm>
            <a:off x="1380236" y="286601"/>
            <a:ext cx="5929422" cy="1852976"/>
          </a:xfrm>
        </p:spPr>
        <p:txBody>
          <a:bodyPr>
            <a:normAutofit/>
          </a:bodyPr>
          <a:lstStyle/>
          <a:p>
            <a:r>
              <a:rPr lang="en-US" sz="4000" dirty="0">
                <a:latin typeface="Söhne"/>
              </a:rPr>
              <a:t>Inferences and Conclusions:</a:t>
            </a:r>
            <a:br>
              <a:rPr lang="en-US" sz="4000" b="0" dirty="0">
                <a:latin typeface="Söhne"/>
              </a:rPr>
            </a:br>
            <a:endParaRPr lang="en-US" sz="4000" dirty="0"/>
          </a:p>
        </p:txBody>
      </p:sp>
      <p:sp>
        <p:nvSpPr>
          <p:cNvPr id="3" name="Content Placeholder 2">
            <a:extLst>
              <a:ext uri="{FF2B5EF4-FFF2-40B4-BE49-F238E27FC236}">
                <a16:creationId xmlns:a16="http://schemas.microsoft.com/office/drawing/2014/main" id="{9550CB6F-EC11-E5A4-D0D3-E6F10492FCD8}"/>
              </a:ext>
            </a:extLst>
          </p:cNvPr>
          <p:cNvSpPr>
            <a:spLocks noGrp="1"/>
          </p:cNvSpPr>
          <p:nvPr>
            <p:ph idx="1"/>
          </p:nvPr>
        </p:nvSpPr>
        <p:spPr>
          <a:xfrm>
            <a:off x="1380237" y="2621381"/>
            <a:ext cx="5929422" cy="3322219"/>
          </a:xfrm>
        </p:spPr>
        <p:txBody>
          <a:bodyPr>
            <a:normAutofit/>
          </a:bodyPr>
          <a:lstStyle/>
          <a:p>
            <a:pPr>
              <a:buFont typeface="Arial" panose="020B0604020202020204" pitchFamily="34" charset="0"/>
              <a:buChar char="•"/>
            </a:pPr>
            <a:r>
              <a:rPr lang="en-US" sz="1800" b="0" i="0">
                <a:effectLst/>
                <a:latin typeface="Söhne"/>
              </a:rPr>
              <a:t>Investors should carefully consider their risk tolerance and investment horizon when selecting stocks.</a:t>
            </a:r>
          </a:p>
          <a:p>
            <a:pPr>
              <a:buFont typeface="Arial" panose="020B0604020202020204" pitchFamily="34" charset="0"/>
              <a:buChar char="•"/>
            </a:pPr>
            <a:r>
              <a:rPr lang="en-US" sz="1800" b="0" i="0">
                <a:effectLst/>
                <a:latin typeface="Söhne"/>
              </a:rPr>
              <a:t>Short-term strategies can capitalize on market volatility, but they require close monitoring.</a:t>
            </a:r>
          </a:p>
          <a:p>
            <a:pPr>
              <a:buFont typeface="Arial" panose="020B0604020202020204" pitchFamily="34" charset="0"/>
              <a:buChar char="•"/>
            </a:pPr>
            <a:r>
              <a:rPr lang="en-US" sz="1800" b="0" i="0">
                <a:effectLst/>
                <a:latin typeface="Söhne"/>
              </a:rPr>
              <a:t>Long-term strategies benefit from compounding returns and stability but might require more patience.</a:t>
            </a:r>
          </a:p>
          <a:p>
            <a:endParaRPr lang="en-US" sz="1800"/>
          </a:p>
        </p:txBody>
      </p:sp>
      <p:sp>
        <p:nvSpPr>
          <p:cNvPr id="16" name="Rectangle 15">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Digital numbers and graphs">
            <a:extLst>
              <a:ext uri="{FF2B5EF4-FFF2-40B4-BE49-F238E27FC236}">
                <a16:creationId xmlns:a16="http://schemas.microsoft.com/office/drawing/2014/main" id="{830F83DB-CD0C-AE98-D64F-33F5A72D52BB}"/>
              </a:ext>
            </a:extLst>
          </p:cNvPr>
          <p:cNvPicPr>
            <a:picLocks noChangeAspect="1"/>
          </p:cNvPicPr>
          <p:nvPr/>
        </p:nvPicPr>
        <p:blipFill rotWithShape="1">
          <a:blip r:embed="rId2"/>
          <a:srcRect l="37124" r="20481" b="1"/>
          <a:stretch/>
        </p:blipFill>
        <p:spPr>
          <a:xfrm>
            <a:off x="8115300" y="-12515"/>
            <a:ext cx="4076700" cy="6418631"/>
          </a:xfrm>
          <a:prstGeom prst="rect">
            <a:avLst/>
          </a:prstGeom>
        </p:spPr>
      </p:pic>
    </p:spTree>
    <p:extLst>
      <p:ext uri="{BB962C8B-B14F-4D97-AF65-F5344CB8AC3E}">
        <p14:creationId xmlns:p14="http://schemas.microsoft.com/office/powerpoint/2010/main" val="3822977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51B14AA-F5C1-E391-3DDF-21FA2EB75E0A}"/>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dirty="0">
                <a:solidFill>
                  <a:schemeClr val="bg1"/>
                </a:solidFill>
                <a:effectLst/>
              </a:rPr>
              <a:t>Postmortem</a:t>
            </a:r>
            <a:endParaRPr lang="en-US" sz="4400" spc="750" dirty="0">
              <a:solidFill>
                <a:schemeClr val="bg1"/>
              </a:solidFill>
            </a:endParaRPr>
          </a:p>
        </p:txBody>
      </p:sp>
    </p:spTree>
    <p:extLst>
      <p:ext uri="{BB962C8B-B14F-4D97-AF65-F5344CB8AC3E}">
        <p14:creationId xmlns:p14="http://schemas.microsoft.com/office/powerpoint/2010/main" val="283553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Rectangle 42">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F544C-C3D0-98CA-12B8-5E18C2F994B8}"/>
              </a:ext>
            </a:extLst>
          </p:cNvPr>
          <p:cNvSpPr>
            <a:spLocks noGrp="1"/>
          </p:cNvSpPr>
          <p:nvPr>
            <p:ph type="title"/>
          </p:nvPr>
        </p:nvSpPr>
        <p:spPr>
          <a:xfrm>
            <a:off x="457200" y="868280"/>
            <a:ext cx="3390645" cy="3363597"/>
          </a:xfrm>
        </p:spPr>
        <p:txBody>
          <a:bodyPr>
            <a:normAutofit/>
          </a:bodyPr>
          <a:lstStyle/>
          <a:p>
            <a:pPr algn="r"/>
            <a:r>
              <a:rPr lang="en-US" sz="2700">
                <a:solidFill>
                  <a:schemeClr val="bg1"/>
                </a:solidFill>
              </a:rPr>
              <a:t>Motivation</a:t>
            </a:r>
          </a:p>
        </p:txBody>
      </p:sp>
      <p:graphicFrame>
        <p:nvGraphicFramePr>
          <p:cNvPr id="18" name="Content Placeholder 2">
            <a:extLst>
              <a:ext uri="{FF2B5EF4-FFF2-40B4-BE49-F238E27FC236}">
                <a16:creationId xmlns:a16="http://schemas.microsoft.com/office/drawing/2014/main" id="{9358D441-2ABF-14D4-5BBB-792D614DFF4E}"/>
              </a:ext>
            </a:extLst>
          </p:cNvPr>
          <p:cNvGraphicFramePr>
            <a:graphicFrameLocks noGrp="1"/>
          </p:cNvGraphicFramePr>
          <p:nvPr>
            <p:ph idx="1"/>
            <p:extLst>
              <p:ext uri="{D42A27DB-BD31-4B8C-83A1-F6EECF244321}">
                <p14:modId xmlns:p14="http://schemas.microsoft.com/office/powerpoint/2010/main" val="1691091559"/>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380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04C4F30B-D70C-F168-70D1-1E60C33A5E5E}"/>
              </a:ext>
            </a:extLst>
          </p:cNvPr>
          <p:cNvGraphicFramePr>
            <a:graphicFrameLocks noGrp="1"/>
          </p:cNvGraphicFramePr>
          <p:nvPr>
            <p:ph idx="1"/>
            <p:extLst>
              <p:ext uri="{D42A27DB-BD31-4B8C-83A1-F6EECF244321}">
                <p14:modId xmlns:p14="http://schemas.microsoft.com/office/powerpoint/2010/main" val="562682803"/>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360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7495D2-13BB-74C3-C286-A6804EDAC2DC}"/>
              </a:ext>
            </a:extLst>
          </p:cNvPr>
          <p:cNvSpPr>
            <a:spLocks noGrp="1"/>
          </p:cNvSpPr>
          <p:nvPr>
            <p:ph type="title"/>
          </p:nvPr>
        </p:nvSpPr>
        <p:spPr>
          <a:xfrm>
            <a:off x="1371600" y="457200"/>
            <a:ext cx="4911393" cy="1556724"/>
          </a:xfrm>
        </p:spPr>
        <p:txBody>
          <a:bodyPr anchor="b">
            <a:normAutofit/>
          </a:bodyPr>
          <a:lstStyle/>
          <a:p>
            <a:r>
              <a:rPr lang="en-US" b="0" i="1">
                <a:effectLst/>
                <a:latin typeface="Söhne"/>
              </a:rPr>
              <a:t>Open-floor Q&amp;A:</a:t>
            </a:r>
            <a:endParaRPr lang="en-US" dirty="0"/>
          </a:p>
        </p:txBody>
      </p:sp>
      <p:sp>
        <p:nvSpPr>
          <p:cNvPr id="3" name="Content Placeholder 2">
            <a:extLst>
              <a:ext uri="{FF2B5EF4-FFF2-40B4-BE49-F238E27FC236}">
                <a16:creationId xmlns:a16="http://schemas.microsoft.com/office/drawing/2014/main" id="{95BFE621-003C-7408-AB9C-A17E5696B70E}"/>
              </a:ext>
            </a:extLst>
          </p:cNvPr>
          <p:cNvSpPr>
            <a:spLocks noGrp="1"/>
          </p:cNvSpPr>
          <p:nvPr>
            <p:ph idx="1"/>
          </p:nvPr>
        </p:nvSpPr>
        <p:spPr>
          <a:xfrm>
            <a:off x="1371601" y="2345635"/>
            <a:ext cx="4911392" cy="3583940"/>
          </a:xfrm>
        </p:spPr>
        <p:txBody>
          <a:bodyPr anchor="t">
            <a:normAutofit/>
          </a:bodyPr>
          <a:lstStyle/>
          <a:p>
            <a:r>
              <a:rPr lang="en-US" sz="2400" b="0" i="0" dirty="0">
                <a:effectLst/>
                <a:latin typeface="Söhne"/>
              </a:rPr>
              <a:t>We invite the audience to ask questions and engage in a discussion about our findings, methodologies, and insights. Your questions and feedback are essential for a comprehensive understanding of our research and its implications.</a:t>
            </a:r>
            <a:endParaRPr lang="en-US" sz="2400" dirty="0"/>
          </a:p>
        </p:txBody>
      </p:sp>
      <p:pic>
        <p:nvPicPr>
          <p:cNvPr id="7" name="Graphic 6" descr="Group Brainstorm">
            <a:extLst>
              <a:ext uri="{FF2B5EF4-FFF2-40B4-BE49-F238E27FC236}">
                <a16:creationId xmlns:a16="http://schemas.microsoft.com/office/drawing/2014/main" id="{26C54D2B-D2B5-6E4B-2C32-8FCE634357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4639" y="648307"/>
            <a:ext cx="5090161" cy="5090161"/>
          </a:xfrm>
          <a:prstGeom prst="rect">
            <a:avLst/>
          </a:prstGeom>
        </p:spPr>
      </p:pic>
      <p:sp>
        <p:nvSpPr>
          <p:cNvPr id="12" name="Rectangle 11">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8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Rectangle 66">
            <a:extLst>
              <a:ext uri="{FF2B5EF4-FFF2-40B4-BE49-F238E27FC236}">
                <a16:creationId xmlns:a16="http://schemas.microsoft.com/office/drawing/2014/main" id="{FE24B7F3-4D2E-4BA5-87BD-CCFC49B7D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F2F2A1-A20A-24A2-F016-053D0562492D}"/>
              </a:ext>
            </a:extLst>
          </p:cNvPr>
          <p:cNvSpPr>
            <a:spLocks noGrp="1"/>
          </p:cNvSpPr>
          <p:nvPr>
            <p:ph type="title"/>
          </p:nvPr>
        </p:nvSpPr>
        <p:spPr>
          <a:xfrm>
            <a:off x="955170" y="1322094"/>
            <a:ext cx="4683632" cy="3401334"/>
          </a:xfrm>
        </p:spPr>
        <p:txBody>
          <a:bodyPr vert="horz" lIns="0" tIns="0" rIns="0" bIns="0" rtlCol="0" anchor="ctr">
            <a:normAutofit/>
          </a:bodyPr>
          <a:lstStyle/>
          <a:p>
            <a:pPr algn="r"/>
            <a:r>
              <a:rPr lang="en-US" sz="4000" dirty="0"/>
              <a:t>Key Questions: We set out to answer</a:t>
            </a:r>
          </a:p>
        </p:txBody>
      </p:sp>
      <p:sp>
        <p:nvSpPr>
          <p:cNvPr id="69" name="Rectangle 68">
            <a:extLst>
              <a:ext uri="{FF2B5EF4-FFF2-40B4-BE49-F238E27FC236}">
                <a16:creationId xmlns:a16="http://schemas.microsoft.com/office/drawing/2014/main" id="{DF863C81-E2D4-4B3C-B77F-3F69FAD1A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853"/>
            <a:ext cx="6090772" cy="6858000"/>
          </a:xfrm>
          <a:prstGeom prst="rect">
            <a:avLst/>
          </a:prstGeom>
          <a:gradFill>
            <a:gsLst>
              <a:gs pos="0">
                <a:schemeClr val="accent5">
                  <a:alpha val="77000"/>
                </a:schemeClr>
              </a:gs>
              <a:gs pos="100000">
                <a:schemeClr val="accent2">
                  <a:lumMod val="60000"/>
                  <a:lumOff val="40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036A89F-8DEA-43AA-9D06-4B6FA8CE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425"/>
            <a:ext cx="4076697" cy="6857997"/>
          </a:xfrm>
          <a:prstGeom prst="rect">
            <a:avLst/>
          </a:prstGeom>
          <a:gradFill>
            <a:gsLst>
              <a:gs pos="0">
                <a:schemeClr val="accent5">
                  <a:alpha val="44000"/>
                </a:schemeClr>
              </a:gs>
              <a:gs pos="99000">
                <a:schemeClr val="accent4">
                  <a:alpha val="28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D01BD803-8FF4-4D42-B00C-DB693F033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38883" y="155413"/>
            <a:ext cx="6410235" cy="6096002"/>
          </a:xfrm>
          <a:prstGeom prst="rect">
            <a:avLst/>
          </a:prstGeom>
          <a:gradFill>
            <a:gsLst>
              <a:gs pos="0">
                <a:schemeClr val="accent5">
                  <a:alpha val="48000"/>
                </a:schemeClr>
              </a:gs>
              <a:gs pos="82000">
                <a:schemeClr val="accent2">
                  <a:alpha val="37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888FC9C-5BAD-B56F-9B6D-300BFB3FE44B}"/>
              </a:ext>
            </a:extLst>
          </p:cNvPr>
          <p:cNvPicPr>
            <a:picLocks noChangeAspect="1"/>
          </p:cNvPicPr>
          <p:nvPr/>
        </p:nvPicPr>
        <p:blipFill rotWithShape="1">
          <a:blip r:embed="rId2"/>
          <a:srcRect l="6624" r="20687" b="2"/>
          <a:stretch/>
        </p:blipFill>
        <p:spPr>
          <a:xfrm>
            <a:off x="7176117" y="1717340"/>
            <a:ext cx="4060713" cy="3421613"/>
          </a:xfrm>
          <a:prstGeom prst="rect">
            <a:avLst/>
          </a:prstGeom>
        </p:spPr>
      </p:pic>
    </p:spTree>
    <p:extLst>
      <p:ext uri="{BB962C8B-B14F-4D97-AF65-F5344CB8AC3E}">
        <p14:creationId xmlns:p14="http://schemas.microsoft.com/office/powerpoint/2010/main" val="13578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E24B7F3-4D2E-4BA5-87BD-CCFC49B7D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6B348-8B5C-0A3E-0A1D-EB06D6E388E0}"/>
              </a:ext>
            </a:extLst>
          </p:cNvPr>
          <p:cNvSpPr>
            <a:spLocks noGrp="1"/>
          </p:cNvSpPr>
          <p:nvPr>
            <p:ph type="title"/>
          </p:nvPr>
        </p:nvSpPr>
        <p:spPr>
          <a:xfrm>
            <a:off x="253999" y="1322093"/>
            <a:ext cx="5571067" cy="3978039"/>
          </a:xfrm>
        </p:spPr>
        <p:txBody>
          <a:bodyPr vert="horz" lIns="0" tIns="0" rIns="0" bIns="0" rtlCol="0" anchor="ctr">
            <a:normAutofit/>
          </a:bodyPr>
          <a:lstStyle/>
          <a:p>
            <a:pPr>
              <a:lnSpc>
                <a:spcPct val="90000"/>
              </a:lnSpc>
            </a:pPr>
            <a:r>
              <a:rPr lang="en-US" sz="1100" spc="300" dirty="0">
                <a:effectLst/>
                <a:latin typeface="Aharoni" panose="02010803020104030203" pitchFamily="2" charset="-79"/>
                <a:cs typeface="Aharoni" panose="02010803020104030203" pitchFamily="2" charset="-79"/>
              </a:rPr>
              <a:t>"</a:t>
            </a:r>
            <a:r>
              <a:rPr lang="en-US" sz="1400" spc="300" dirty="0">
                <a:effectLst/>
                <a:latin typeface="Aharoni" panose="02010803020104030203" pitchFamily="2" charset="-79"/>
                <a:cs typeface="Aharoni" panose="02010803020104030203" pitchFamily="2" charset="-79"/>
              </a:rPr>
              <a:t>What are the high-risk investment opportunities available in the US stock market, and how do they compare to low-risk options?“</a:t>
            </a:r>
            <a:br>
              <a:rPr lang="en-US" sz="1400" spc="300" dirty="0">
                <a:effectLst/>
                <a:latin typeface="Aharoni" panose="02010803020104030203" pitchFamily="2" charset="-79"/>
                <a:cs typeface="Aharoni" panose="02010803020104030203" pitchFamily="2" charset="-79"/>
              </a:rPr>
            </a:br>
            <a:br>
              <a:rPr lang="en-US" sz="1400" spc="300" dirty="0">
                <a:effectLst/>
                <a:latin typeface="Aharoni" panose="02010803020104030203" pitchFamily="2" charset="-79"/>
                <a:cs typeface="Aharoni" panose="02010803020104030203" pitchFamily="2" charset="-79"/>
              </a:rPr>
            </a:br>
            <a:r>
              <a:rPr lang="en-US" sz="1400" spc="300" dirty="0">
                <a:effectLst/>
                <a:latin typeface="Aharoni" panose="02010803020104030203" pitchFamily="2" charset="-79"/>
                <a:cs typeface="Aharoni" panose="02010803020104030203" pitchFamily="2" charset="-79"/>
              </a:rPr>
              <a:t>"What are the potential benefits and drawbacks of short-term vs. long-term investment strategies in the US stock market?“</a:t>
            </a:r>
            <a:br>
              <a:rPr lang="en-US" sz="1400" spc="300" dirty="0">
                <a:effectLst/>
                <a:latin typeface="Aharoni" panose="02010803020104030203" pitchFamily="2" charset="-79"/>
                <a:cs typeface="Aharoni" panose="02010803020104030203" pitchFamily="2" charset="-79"/>
              </a:rPr>
            </a:br>
            <a:br>
              <a:rPr lang="en-US" sz="1400" spc="300" dirty="0">
                <a:effectLst/>
                <a:latin typeface="Aharoni" panose="02010803020104030203" pitchFamily="2" charset="-79"/>
                <a:cs typeface="Aharoni" panose="02010803020104030203" pitchFamily="2" charset="-79"/>
              </a:rPr>
            </a:br>
            <a:br>
              <a:rPr lang="en-US" sz="1400" spc="300" dirty="0">
                <a:effectLst/>
                <a:latin typeface="Aharoni" panose="02010803020104030203" pitchFamily="2" charset="-79"/>
                <a:cs typeface="Aharoni" panose="02010803020104030203" pitchFamily="2" charset="-79"/>
              </a:rPr>
            </a:br>
            <a:r>
              <a:rPr lang="en-US" sz="1400" spc="300" dirty="0">
                <a:effectLst/>
                <a:latin typeface="Aharoni" panose="02010803020104030203" pitchFamily="2" charset="-79"/>
                <a:cs typeface="Aharoni" panose="02010803020104030203" pitchFamily="2" charset="-79"/>
              </a:rPr>
              <a:t>"How do different economic conditions and market trends impact the success of these investment strategies?"</a:t>
            </a:r>
            <a:br>
              <a:rPr lang="en-US" sz="1100" spc="300" dirty="0">
                <a:effectLst/>
                <a:latin typeface="Aharoni" panose="02010803020104030203" pitchFamily="2" charset="-79"/>
                <a:cs typeface="Aharoni" panose="02010803020104030203" pitchFamily="2" charset="-79"/>
              </a:rPr>
            </a:br>
            <a:endParaRPr lang="en-US" sz="1100" spc="300" dirty="0">
              <a:latin typeface="Aharoni" panose="02010803020104030203" pitchFamily="2" charset="-79"/>
              <a:cs typeface="Aharoni" panose="02010803020104030203" pitchFamily="2" charset="-79"/>
            </a:endParaRPr>
          </a:p>
        </p:txBody>
      </p:sp>
      <p:sp>
        <p:nvSpPr>
          <p:cNvPr id="15" name="Rectangle 14">
            <a:extLst>
              <a:ext uri="{FF2B5EF4-FFF2-40B4-BE49-F238E27FC236}">
                <a16:creationId xmlns:a16="http://schemas.microsoft.com/office/drawing/2014/main" id="{DF863C81-E2D4-4B3C-B77F-3F69FAD1A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853"/>
            <a:ext cx="6090772" cy="6858000"/>
          </a:xfrm>
          <a:prstGeom prst="rect">
            <a:avLst/>
          </a:prstGeom>
          <a:gradFill>
            <a:gsLst>
              <a:gs pos="0">
                <a:schemeClr val="accent5">
                  <a:alpha val="77000"/>
                </a:schemeClr>
              </a:gs>
              <a:gs pos="100000">
                <a:schemeClr val="accent2">
                  <a:lumMod val="60000"/>
                  <a:lumOff val="40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036A89F-8DEA-43AA-9D06-4B6FA8CE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425"/>
            <a:ext cx="4076697" cy="6857997"/>
          </a:xfrm>
          <a:prstGeom prst="rect">
            <a:avLst/>
          </a:prstGeom>
          <a:gradFill>
            <a:gsLst>
              <a:gs pos="0">
                <a:schemeClr val="accent5">
                  <a:alpha val="44000"/>
                </a:schemeClr>
              </a:gs>
              <a:gs pos="99000">
                <a:schemeClr val="accent4">
                  <a:alpha val="28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1BD803-8FF4-4D42-B00C-DB693F033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38883" y="155413"/>
            <a:ext cx="6410235" cy="6096002"/>
          </a:xfrm>
          <a:prstGeom prst="rect">
            <a:avLst/>
          </a:prstGeom>
          <a:gradFill>
            <a:gsLst>
              <a:gs pos="0">
                <a:schemeClr val="accent5">
                  <a:alpha val="48000"/>
                </a:schemeClr>
              </a:gs>
              <a:gs pos="82000">
                <a:schemeClr val="accent2">
                  <a:alpha val="37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Onboarding">
            <a:extLst>
              <a:ext uri="{FF2B5EF4-FFF2-40B4-BE49-F238E27FC236}">
                <a16:creationId xmlns:a16="http://schemas.microsoft.com/office/drawing/2014/main" id="{111E6024-0B07-BE33-A7BF-F1D8C1528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6117" y="1397790"/>
            <a:ext cx="4060713" cy="4060713"/>
          </a:xfrm>
          <a:prstGeom prst="rect">
            <a:avLst/>
          </a:prstGeom>
        </p:spPr>
      </p:pic>
    </p:spTree>
    <p:extLst>
      <p:ext uri="{BB962C8B-B14F-4D97-AF65-F5344CB8AC3E}">
        <p14:creationId xmlns:p14="http://schemas.microsoft.com/office/powerpoint/2010/main" val="152538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D5DB2C2-85CE-3A82-29EF-9F8AA906C310}"/>
              </a:ext>
            </a:extLst>
          </p:cNvPr>
          <p:cNvSpPr>
            <a:spLocks noGrp="1"/>
          </p:cNvSpPr>
          <p:nvPr>
            <p:ph type="title"/>
          </p:nvPr>
        </p:nvSpPr>
        <p:spPr>
          <a:xfrm>
            <a:off x="409518" y="586855"/>
            <a:ext cx="3258570" cy="3387497"/>
          </a:xfrm>
        </p:spPr>
        <p:txBody>
          <a:bodyPr anchor="b">
            <a:normAutofit/>
          </a:bodyPr>
          <a:lstStyle/>
          <a:p>
            <a:pPr algn="r"/>
            <a:r>
              <a:rPr lang="en-US" sz="3200" b="1" i="0">
                <a:solidFill>
                  <a:schemeClr val="bg1"/>
                </a:solidFill>
                <a:effectLst/>
                <a:latin typeface="Söhne"/>
              </a:rPr>
              <a:t>Why These Questions</a:t>
            </a:r>
            <a:endParaRPr lang="en-US" sz="3200" dirty="0">
              <a:solidFill>
                <a:schemeClr val="bg1"/>
              </a:solidFill>
            </a:endParaRPr>
          </a:p>
        </p:txBody>
      </p:sp>
      <p:sp>
        <p:nvSpPr>
          <p:cNvPr id="3" name="Content Placeholder 2">
            <a:extLst>
              <a:ext uri="{FF2B5EF4-FFF2-40B4-BE49-F238E27FC236}">
                <a16:creationId xmlns:a16="http://schemas.microsoft.com/office/drawing/2014/main" id="{6BD160EB-90C4-B154-CEC2-5C8D5A8F27FA}"/>
              </a:ext>
            </a:extLst>
          </p:cNvPr>
          <p:cNvSpPr>
            <a:spLocks noGrp="1"/>
          </p:cNvSpPr>
          <p:nvPr>
            <p:ph idx="1"/>
          </p:nvPr>
        </p:nvSpPr>
        <p:spPr>
          <a:xfrm>
            <a:off x="4581727" y="833535"/>
            <a:ext cx="3025303" cy="5361991"/>
          </a:xfrm>
        </p:spPr>
        <p:txBody>
          <a:bodyPr anchor="ctr">
            <a:normAutofit/>
          </a:bodyPr>
          <a:lstStyle/>
          <a:p>
            <a:r>
              <a:rPr lang="en-US" sz="1600" dirty="0"/>
              <a:t>These questions were asked because they are pivotal in helping investors make informed choices about where to allocate their resources in the US stock market. By addressing these questions, we provide valuable insights for both experienced and novice investors.</a:t>
            </a:r>
          </a:p>
        </p:txBody>
      </p:sp>
      <p:pic>
        <p:nvPicPr>
          <p:cNvPr id="18" name="Picture 17" descr="Graph on document with pen">
            <a:extLst>
              <a:ext uri="{FF2B5EF4-FFF2-40B4-BE49-F238E27FC236}">
                <a16:creationId xmlns:a16="http://schemas.microsoft.com/office/drawing/2014/main" id="{87FB014D-E9DF-47AE-D772-DAA605343E66}"/>
              </a:ext>
            </a:extLst>
          </p:cNvPr>
          <p:cNvPicPr>
            <a:picLocks noChangeAspect="1"/>
          </p:cNvPicPr>
          <p:nvPr/>
        </p:nvPicPr>
        <p:blipFill rotWithShape="1">
          <a:blip r:embed="rId2"/>
          <a:srcRect l="36993" r="23271" b="-1"/>
          <a:stretch/>
        </p:blipFill>
        <p:spPr>
          <a:xfrm>
            <a:off x="8109502" y="10"/>
            <a:ext cx="4082498" cy="6857990"/>
          </a:xfrm>
          <a:prstGeom prst="rect">
            <a:avLst/>
          </a:prstGeom>
        </p:spPr>
      </p:pic>
    </p:spTree>
    <p:extLst>
      <p:ext uri="{BB962C8B-B14F-4D97-AF65-F5344CB8AC3E}">
        <p14:creationId xmlns:p14="http://schemas.microsoft.com/office/powerpoint/2010/main" val="365046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39">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FA79A-D81E-3725-980B-9925A496DD64}"/>
              </a:ext>
            </a:extLst>
          </p:cNvPr>
          <p:cNvSpPr>
            <a:spLocks noGrp="1"/>
          </p:cNvSpPr>
          <p:nvPr>
            <p:ph type="title"/>
          </p:nvPr>
        </p:nvSpPr>
        <p:spPr>
          <a:xfrm>
            <a:off x="456817" y="-679166"/>
            <a:ext cx="3390645" cy="3363597"/>
          </a:xfrm>
        </p:spPr>
        <p:txBody>
          <a:bodyPr vert="horz" lIns="0" tIns="0" rIns="0" bIns="0" rtlCol="0" anchor="b">
            <a:normAutofit/>
          </a:bodyPr>
          <a:lstStyle/>
          <a:p>
            <a:pPr algn="r"/>
            <a:r>
              <a:rPr lang="en-US" sz="3200" dirty="0">
                <a:solidFill>
                  <a:schemeClr val="bg1"/>
                </a:solidFill>
                <a:effectLst/>
              </a:rPr>
              <a:t>Summary of Findings:</a:t>
            </a:r>
            <a:endParaRPr lang="en-US" sz="3200" dirty="0">
              <a:solidFill>
                <a:schemeClr val="bg1"/>
              </a:solidFill>
            </a:endParaRPr>
          </a:p>
        </p:txBody>
      </p:sp>
      <p:graphicFrame>
        <p:nvGraphicFramePr>
          <p:cNvPr id="6" name="Content Placeholder 2">
            <a:extLst>
              <a:ext uri="{FF2B5EF4-FFF2-40B4-BE49-F238E27FC236}">
                <a16:creationId xmlns:a16="http://schemas.microsoft.com/office/drawing/2014/main" id="{B0DD7866-0B9A-ADEE-44D1-4F072F2E4323}"/>
              </a:ext>
            </a:extLst>
          </p:cNvPr>
          <p:cNvGraphicFramePr>
            <a:graphicFrameLocks noGrp="1"/>
          </p:cNvGraphicFramePr>
          <p:nvPr>
            <p:ph sz="half" idx="1"/>
            <p:extLst>
              <p:ext uri="{D42A27DB-BD31-4B8C-83A1-F6EECF244321}">
                <p14:modId xmlns:p14="http://schemas.microsoft.com/office/powerpoint/2010/main" val="7454911"/>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307771B-33F5-618B-4791-1484FF0917B8}"/>
              </a:ext>
            </a:extLst>
          </p:cNvPr>
          <p:cNvSpPr txBox="1"/>
          <p:nvPr/>
        </p:nvSpPr>
        <p:spPr>
          <a:xfrm>
            <a:off x="552576" y="3390461"/>
            <a:ext cx="3028824" cy="2862322"/>
          </a:xfrm>
          <a:prstGeom prst="rect">
            <a:avLst/>
          </a:prstGeom>
          <a:noFill/>
        </p:spPr>
        <p:txBody>
          <a:bodyPr wrap="square" rtlCol="0">
            <a:spAutoFit/>
          </a:bodyPr>
          <a:lstStyle/>
          <a:p>
            <a:r>
              <a:rPr lang="en-US" sz="2000" dirty="0"/>
              <a:t>These findings offer a comprehensive overview of investment opportunities in the US stock market, aiding investors in making well-informed decisions based on their risk tolerance and investment horizon.</a:t>
            </a:r>
          </a:p>
        </p:txBody>
      </p:sp>
    </p:spTree>
    <p:extLst>
      <p:ext uri="{BB962C8B-B14F-4D97-AF65-F5344CB8AC3E}">
        <p14:creationId xmlns:p14="http://schemas.microsoft.com/office/powerpoint/2010/main" val="276215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question marks with one yellow question mark">
            <a:extLst>
              <a:ext uri="{FF2B5EF4-FFF2-40B4-BE49-F238E27FC236}">
                <a16:creationId xmlns:a16="http://schemas.microsoft.com/office/drawing/2014/main" id="{5188AE5F-6237-6A25-F389-52DCEDFE354D}"/>
              </a:ext>
            </a:extLst>
          </p:cNvPr>
          <p:cNvPicPr>
            <a:picLocks noChangeAspect="1"/>
          </p:cNvPicPr>
          <p:nvPr/>
        </p:nvPicPr>
        <p:blipFill rotWithShape="1">
          <a:blip r:embed="rId2"/>
          <a:srcRect l="28988" r="6120" b="1"/>
          <a:stretch/>
        </p:blipFill>
        <p:spPr>
          <a:xfrm>
            <a:off x="20" y="-1"/>
            <a:ext cx="12191980" cy="6857571"/>
          </a:xfrm>
          <a:prstGeom prst="rect">
            <a:avLst/>
          </a:prstGeom>
        </p:spPr>
      </p:pic>
      <p:sp>
        <p:nvSpPr>
          <p:cNvPr id="14" name="Rectangle 13">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852792" y="-429"/>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8DF361-A99A-677E-D5A7-A4AC680DA5E4}"/>
              </a:ext>
            </a:extLst>
          </p:cNvPr>
          <p:cNvSpPr>
            <a:spLocks noGrp="1"/>
          </p:cNvSpPr>
          <p:nvPr>
            <p:ph type="title"/>
          </p:nvPr>
        </p:nvSpPr>
        <p:spPr>
          <a:xfrm>
            <a:off x="6096000" y="1200647"/>
            <a:ext cx="5322073" cy="3482386"/>
          </a:xfrm>
        </p:spPr>
        <p:txBody>
          <a:bodyPr vert="horz" lIns="0" tIns="0" rIns="0" bIns="0" rtlCol="0" anchor="t">
            <a:normAutofit/>
          </a:bodyPr>
          <a:lstStyle/>
          <a:p>
            <a:pPr algn="r"/>
            <a:r>
              <a:rPr lang="en-US" sz="4000" spc="750">
                <a:solidFill>
                  <a:schemeClr val="bg1"/>
                </a:solidFill>
                <a:effectLst/>
              </a:rPr>
              <a:t>Questions &amp; Data</a:t>
            </a:r>
            <a:endParaRPr lang="en-US" sz="4000" spc="750">
              <a:solidFill>
                <a:schemeClr val="bg1"/>
              </a:solidFill>
            </a:endParaRPr>
          </a:p>
        </p:txBody>
      </p:sp>
      <p:sp>
        <p:nvSpPr>
          <p:cNvPr id="16" name="Rectangle 15">
            <a:extLst>
              <a:ext uri="{FF2B5EF4-FFF2-40B4-BE49-F238E27FC236}">
                <a16:creationId xmlns:a16="http://schemas.microsoft.com/office/drawing/2014/main" id="{6FF3D9AA-2746-40BA-A174-3C45EA458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0BF160C-EC5F-45F5-9B8D-197AFA37B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7107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26C97-8D01-2782-ADD8-42525844FAD5}"/>
              </a:ext>
            </a:extLst>
          </p:cNvPr>
          <p:cNvSpPr>
            <a:spLocks noGrp="1"/>
          </p:cNvSpPr>
          <p:nvPr>
            <p:ph type="title"/>
          </p:nvPr>
        </p:nvSpPr>
        <p:spPr>
          <a:xfrm>
            <a:off x="1371600" y="457200"/>
            <a:ext cx="4911393" cy="1556724"/>
          </a:xfrm>
        </p:spPr>
        <p:txBody>
          <a:bodyPr anchor="b">
            <a:normAutofit/>
          </a:bodyPr>
          <a:lstStyle/>
          <a:p>
            <a:r>
              <a:rPr lang="en-US" b="1" i="0">
                <a:effectLst/>
                <a:latin typeface="Söhne"/>
              </a:rPr>
              <a:t>High Risk vs. Low Risk:</a:t>
            </a:r>
            <a:endParaRPr lang="en-US" dirty="0"/>
          </a:p>
        </p:txBody>
      </p:sp>
      <p:sp>
        <p:nvSpPr>
          <p:cNvPr id="3" name="Content Placeholder 2">
            <a:extLst>
              <a:ext uri="{FF2B5EF4-FFF2-40B4-BE49-F238E27FC236}">
                <a16:creationId xmlns:a16="http://schemas.microsoft.com/office/drawing/2014/main" id="{26FF0581-D975-094F-6ED1-1FA27E997EBC}"/>
              </a:ext>
            </a:extLst>
          </p:cNvPr>
          <p:cNvSpPr>
            <a:spLocks noGrp="1"/>
          </p:cNvSpPr>
          <p:nvPr>
            <p:ph idx="1"/>
          </p:nvPr>
        </p:nvSpPr>
        <p:spPr>
          <a:xfrm>
            <a:off x="1371601" y="2345635"/>
            <a:ext cx="4911392" cy="3583940"/>
          </a:xfrm>
        </p:spPr>
        <p:txBody>
          <a:bodyPr anchor="t">
            <a:normAutofit/>
          </a:bodyPr>
          <a:lstStyle/>
          <a:p>
            <a:r>
              <a:rPr lang="en-US" dirty="0"/>
              <a:t> We asked, "What are the high-risk investment opportunities available in the US stock market, and how do they compare to low-risk options?" This question was chosen to provide investors with a clear understanding of the risk-return trade-off when selecting stocks.</a:t>
            </a:r>
          </a:p>
        </p:txBody>
      </p:sp>
      <p:pic>
        <p:nvPicPr>
          <p:cNvPr id="7" name="Graphic 6" descr="Bar Graph with Downward Trend">
            <a:extLst>
              <a:ext uri="{FF2B5EF4-FFF2-40B4-BE49-F238E27FC236}">
                <a16:creationId xmlns:a16="http://schemas.microsoft.com/office/drawing/2014/main" id="{88689513-EB36-0517-2FE9-BF01547A9C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4639" y="648307"/>
            <a:ext cx="5090161" cy="5090161"/>
          </a:xfrm>
          <a:prstGeom prst="rect">
            <a:avLst/>
          </a:prstGeom>
        </p:spPr>
      </p:pic>
      <p:sp>
        <p:nvSpPr>
          <p:cNvPr id="12" name="Rectangle 11">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251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2CFD4-BB4F-06C2-0852-E63479480120}"/>
              </a:ext>
            </a:extLst>
          </p:cNvPr>
          <p:cNvSpPr>
            <a:spLocks noGrp="1"/>
          </p:cNvSpPr>
          <p:nvPr>
            <p:ph type="title"/>
          </p:nvPr>
        </p:nvSpPr>
        <p:spPr>
          <a:xfrm>
            <a:off x="1371600" y="457200"/>
            <a:ext cx="4911393" cy="1556724"/>
          </a:xfrm>
        </p:spPr>
        <p:txBody>
          <a:bodyPr anchor="b">
            <a:normAutofit/>
          </a:bodyPr>
          <a:lstStyle/>
          <a:p>
            <a:r>
              <a:rPr lang="en-US" b="1" i="0" dirty="0">
                <a:effectLst/>
                <a:latin typeface="Söhne"/>
              </a:rPr>
              <a:t>Short Term vs. Long Term</a:t>
            </a:r>
            <a:endParaRPr lang="en-US" dirty="0"/>
          </a:p>
        </p:txBody>
      </p:sp>
      <p:sp>
        <p:nvSpPr>
          <p:cNvPr id="3" name="Content Placeholder 2">
            <a:extLst>
              <a:ext uri="{FF2B5EF4-FFF2-40B4-BE49-F238E27FC236}">
                <a16:creationId xmlns:a16="http://schemas.microsoft.com/office/drawing/2014/main" id="{BD37E238-7A08-F24D-0E80-CC4A6D417B86}"/>
              </a:ext>
            </a:extLst>
          </p:cNvPr>
          <p:cNvSpPr>
            <a:spLocks noGrp="1"/>
          </p:cNvSpPr>
          <p:nvPr>
            <p:ph idx="1"/>
          </p:nvPr>
        </p:nvSpPr>
        <p:spPr>
          <a:xfrm>
            <a:off x="1371601" y="2345635"/>
            <a:ext cx="4911392" cy="3583940"/>
          </a:xfrm>
        </p:spPr>
        <p:txBody>
          <a:bodyPr anchor="t">
            <a:normAutofit/>
          </a:bodyPr>
          <a:lstStyle/>
          <a:p>
            <a:r>
              <a:rPr lang="en-US" sz="2400" dirty="0"/>
              <a:t>We inquired, "What are the potential benefits and drawbacks of short-term vs. long-term investment strategies in the US stock market?" This question was posed to help investors discern which time horizon aligns with their financial goals and risk tolerance.</a:t>
            </a:r>
          </a:p>
        </p:txBody>
      </p:sp>
      <p:pic>
        <p:nvPicPr>
          <p:cNvPr id="7" name="Graphic 6" descr="Upward trend">
            <a:extLst>
              <a:ext uri="{FF2B5EF4-FFF2-40B4-BE49-F238E27FC236}">
                <a16:creationId xmlns:a16="http://schemas.microsoft.com/office/drawing/2014/main" id="{D1388049-0B98-A409-376F-3F390556A9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4639" y="648307"/>
            <a:ext cx="5090161" cy="5090161"/>
          </a:xfrm>
          <a:prstGeom prst="rect">
            <a:avLst/>
          </a:prstGeom>
        </p:spPr>
      </p:pic>
      <p:sp>
        <p:nvSpPr>
          <p:cNvPr id="12" name="Rectangle 11">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36124"/>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1F1833"/>
      </a:dk2>
      <a:lt2>
        <a:srgbClr val="F0F3F2"/>
      </a:lt2>
      <a:accent1>
        <a:srgbClr val="C34D8E"/>
      </a:accent1>
      <a:accent2>
        <a:srgbClr val="B13BAD"/>
      </a:accent2>
      <a:accent3>
        <a:srgbClr val="964DC3"/>
      </a:accent3>
      <a:accent4>
        <a:srgbClr val="533BB1"/>
      </a:accent4>
      <a:accent5>
        <a:srgbClr val="4D66C3"/>
      </a:accent5>
      <a:accent6>
        <a:srgbClr val="3B86B1"/>
      </a:accent6>
      <a:hlink>
        <a:srgbClr val="575CC7"/>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38</TotalTime>
  <Words>1275</Words>
  <Application>Microsoft Office PowerPoint</Application>
  <PresentationFormat>Widescreen</PresentationFormat>
  <Paragraphs>71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Aharoni</vt:lpstr>
      <vt:lpstr>Arial</vt:lpstr>
      <vt:lpstr>Gill Sans Nova</vt:lpstr>
      <vt:lpstr>Söhne</vt:lpstr>
      <vt:lpstr>GradientRiseVTI</vt:lpstr>
      <vt:lpstr>“Stock-Sift” Fintech UOFT Bootcamp</vt:lpstr>
      <vt:lpstr>Motivation</vt:lpstr>
      <vt:lpstr>Key Questions: We set out to answer</vt:lpstr>
      <vt:lpstr>"What are the high-risk investment opportunities available in the US stock market, and how do they compare to low-risk options?“  "What are the potential benefits and drawbacks of short-term vs. long-term investment strategies in the US stock market?“   "How do different economic conditions and market trends impact the success of these investment strategies?" </vt:lpstr>
      <vt:lpstr>Why These Questions</vt:lpstr>
      <vt:lpstr>Summary of Findings:</vt:lpstr>
      <vt:lpstr>Questions &amp; Data</vt:lpstr>
      <vt:lpstr>High Risk vs. Low Risk:</vt:lpstr>
      <vt:lpstr>Short Term vs. Long Term</vt:lpstr>
      <vt:lpstr>Economic Impact</vt:lpstr>
      <vt:lpstr>Data Sources:</vt:lpstr>
      <vt:lpstr>Data Cleanup &amp; Exploration</vt:lpstr>
      <vt:lpstr>Insights Gained:</vt:lpstr>
      <vt:lpstr>Data Analysis</vt:lpstr>
      <vt:lpstr>Visualizations</vt:lpstr>
      <vt:lpstr>Discussion</vt:lpstr>
      <vt:lpstr>Meeting Expectations: </vt:lpstr>
      <vt:lpstr>Inferences and Conclusions: </vt:lpstr>
      <vt:lpstr>Postmortem</vt:lpstr>
      <vt:lpstr>PowerPoint Presentation</vt:lpstr>
      <vt:lpstr>Open-floor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“Stock-Sift” Fintech UOFT Bootcamp</dc:title>
  <dc:creator>Mick Charbonneau</dc:creator>
  <cp:lastModifiedBy>Mick Charbonneau</cp:lastModifiedBy>
  <cp:revision>1</cp:revision>
  <dcterms:created xsi:type="dcterms:W3CDTF">2023-10-12T00:48:26Z</dcterms:created>
  <dcterms:modified xsi:type="dcterms:W3CDTF">2023-10-12T01:27:11Z</dcterms:modified>
</cp:coreProperties>
</file>