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0" r:id="rId2"/>
    <p:sldId id="257" r:id="rId3"/>
    <p:sldId id="259" r:id="rId4"/>
    <p:sldId id="262" r:id="rId5"/>
    <p:sldId id="264" r:id="rId6"/>
    <p:sldId id="265" r:id="rId7"/>
    <p:sldId id="267" r:id="rId8"/>
    <p:sldId id="268" r:id="rId9"/>
    <p:sldId id="277" r:id="rId10"/>
    <p:sldId id="270" r:id="rId11"/>
    <p:sldId id="271" r:id="rId12"/>
    <p:sldId id="272" r:id="rId13"/>
    <p:sldId id="273" r:id="rId14"/>
    <p:sldId id="258" r:id="rId15"/>
    <p:sldId id="261" r:id="rId16"/>
    <p:sldId id="276" r:id="rId17"/>
  </p:sldIdLst>
  <p:sldSz cx="12192000" cy="6858000"/>
  <p:notesSz cx="6881813" cy="10002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583E5"/>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83" d="100"/>
          <a:sy n="83" d="100"/>
        </p:scale>
        <p:origin x="60" y="6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1879"/>
          </a:xfrm>
          <a:prstGeom prst="rect">
            <a:avLst/>
          </a:prstGeom>
        </p:spPr>
        <p:txBody>
          <a:bodyPr vert="horz" lIns="96478" tIns="48239" rIns="96478" bIns="48239" rtlCol="0"/>
          <a:lstStyle>
            <a:lvl1pPr algn="l">
              <a:defRPr sz="1300"/>
            </a:lvl1pPr>
          </a:lstStyle>
          <a:p>
            <a:endParaRPr lang="en-GB"/>
          </a:p>
        </p:txBody>
      </p:sp>
      <p:sp>
        <p:nvSpPr>
          <p:cNvPr id="3" name="Date Placeholder 2"/>
          <p:cNvSpPr>
            <a:spLocks noGrp="1"/>
          </p:cNvSpPr>
          <p:nvPr>
            <p:ph type="dt" sz="quarter" idx="1"/>
          </p:nvPr>
        </p:nvSpPr>
        <p:spPr>
          <a:xfrm>
            <a:off x="3898102" y="0"/>
            <a:ext cx="2982119" cy="501879"/>
          </a:xfrm>
          <a:prstGeom prst="rect">
            <a:avLst/>
          </a:prstGeom>
        </p:spPr>
        <p:txBody>
          <a:bodyPr vert="horz" lIns="96478" tIns="48239" rIns="96478" bIns="48239" rtlCol="0"/>
          <a:lstStyle>
            <a:lvl1pPr algn="r">
              <a:defRPr sz="1300"/>
            </a:lvl1pPr>
          </a:lstStyle>
          <a:p>
            <a:endParaRPr lang="en-GB"/>
          </a:p>
        </p:txBody>
      </p:sp>
      <p:sp>
        <p:nvSpPr>
          <p:cNvPr id="4" name="Footer Placeholder 3"/>
          <p:cNvSpPr>
            <a:spLocks noGrp="1"/>
          </p:cNvSpPr>
          <p:nvPr>
            <p:ph type="ftr" sz="quarter" idx="2"/>
          </p:nvPr>
        </p:nvSpPr>
        <p:spPr>
          <a:xfrm>
            <a:off x="0" y="9500961"/>
            <a:ext cx="2982119" cy="501878"/>
          </a:xfrm>
          <a:prstGeom prst="rect">
            <a:avLst/>
          </a:prstGeom>
        </p:spPr>
        <p:txBody>
          <a:bodyPr vert="horz" lIns="96478" tIns="48239" rIns="96478" bIns="48239" rtlCol="0" anchor="b"/>
          <a:lstStyle>
            <a:lvl1pPr algn="l">
              <a:defRPr sz="1300"/>
            </a:lvl1pPr>
          </a:lstStyle>
          <a:p>
            <a:endParaRPr lang="en-GB"/>
          </a:p>
        </p:txBody>
      </p:sp>
      <p:sp>
        <p:nvSpPr>
          <p:cNvPr id="5" name="Slide Number Placeholder 4"/>
          <p:cNvSpPr>
            <a:spLocks noGrp="1"/>
          </p:cNvSpPr>
          <p:nvPr>
            <p:ph type="sldNum" sz="quarter" idx="3"/>
          </p:nvPr>
        </p:nvSpPr>
        <p:spPr>
          <a:xfrm>
            <a:off x="3898102" y="9500961"/>
            <a:ext cx="2982119" cy="501878"/>
          </a:xfrm>
          <a:prstGeom prst="rect">
            <a:avLst/>
          </a:prstGeom>
        </p:spPr>
        <p:txBody>
          <a:bodyPr vert="horz" lIns="96478" tIns="48239" rIns="96478" bIns="48239" rtlCol="0" anchor="b"/>
          <a:lstStyle>
            <a:lvl1pPr algn="r">
              <a:defRPr sz="1300"/>
            </a:lvl1pPr>
          </a:lstStyle>
          <a:p>
            <a:fld id="{6990A673-24CA-46E3-B926-E96EA557D885}" type="slidenum">
              <a:rPr lang="en-GB" smtClean="0"/>
              <a:t>‹#›</a:t>
            </a:fld>
            <a:endParaRPr lang="en-GB"/>
          </a:p>
        </p:txBody>
      </p:sp>
    </p:spTree>
    <p:extLst>
      <p:ext uri="{BB962C8B-B14F-4D97-AF65-F5344CB8AC3E}">
        <p14:creationId xmlns:p14="http://schemas.microsoft.com/office/powerpoint/2010/main" val="183642262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1879"/>
          </a:xfrm>
          <a:prstGeom prst="rect">
            <a:avLst/>
          </a:prstGeom>
        </p:spPr>
        <p:txBody>
          <a:bodyPr vert="horz" lIns="96478" tIns="48239" rIns="96478" bIns="48239" rtlCol="0"/>
          <a:lstStyle>
            <a:lvl1pPr algn="l">
              <a:defRPr sz="1300"/>
            </a:lvl1pPr>
          </a:lstStyle>
          <a:p>
            <a:endParaRPr lang="en-GB"/>
          </a:p>
        </p:txBody>
      </p:sp>
      <p:sp>
        <p:nvSpPr>
          <p:cNvPr id="3" name="Date Placeholder 2"/>
          <p:cNvSpPr>
            <a:spLocks noGrp="1"/>
          </p:cNvSpPr>
          <p:nvPr>
            <p:ph type="dt" idx="1"/>
          </p:nvPr>
        </p:nvSpPr>
        <p:spPr>
          <a:xfrm>
            <a:off x="3898102" y="0"/>
            <a:ext cx="2982119" cy="501879"/>
          </a:xfrm>
          <a:prstGeom prst="rect">
            <a:avLst/>
          </a:prstGeom>
        </p:spPr>
        <p:txBody>
          <a:bodyPr vert="horz" lIns="96478" tIns="48239" rIns="96478" bIns="48239" rtlCol="0"/>
          <a:lstStyle>
            <a:lvl1pPr algn="r">
              <a:defRPr sz="1300"/>
            </a:lvl1pPr>
          </a:lstStyle>
          <a:p>
            <a:endParaRPr lang="en-GB"/>
          </a:p>
        </p:txBody>
      </p:sp>
      <p:sp>
        <p:nvSpPr>
          <p:cNvPr id="4" name="Slide Image Placeholder 3"/>
          <p:cNvSpPr>
            <a:spLocks noGrp="1" noRot="1" noChangeAspect="1"/>
          </p:cNvSpPr>
          <p:nvPr>
            <p:ph type="sldImg" idx="2"/>
          </p:nvPr>
        </p:nvSpPr>
        <p:spPr>
          <a:xfrm>
            <a:off x="442913" y="1250950"/>
            <a:ext cx="5997575" cy="3375025"/>
          </a:xfrm>
          <a:prstGeom prst="rect">
            <a:avLst/>
          </a:prstGeom>
          <a:noFill/>
          <a:ln w="12700">
            <a:solidFill>
              <a:prstClr val="black"/>
            </a:solidFill>
          </a:ln>
        </p:spPr>
        <p:txBody>
          <a:bodyPr vert="horz" lIns="96478" tIns="48239" rIns="96478" bIns="48239" rtlCol="0" anchor="ctr"/>
          <a:lstStyle/>
          <a:p>
            <a:endParaRPr lang="en-GB"/>
          </a:p>
        </p:txBody>
      </p:sp>
      <p:sp>
        <p:nvSpPr>
          <p:cNvPr id="5" name="Notes Placeholder 4"/>
          <p:cNvSpPr>
            <a:spLocks noGrp="1"/>
          </p:cNvSpPr>
          <p:nvPr>
            <p:ph type="body" sz="quarter" idx="3"/>
          </p:nvPr>
        </p:nvSpPr>
        <p:spPr>
          <a:xfrm>
            <a:off x="688182" y="4813866"/>
            <a:ext cx="5505450" cy="3938617"/>
          </a:xfrm>
          <a:prstGeom prst="rect">
            <a:avLst/>
          </a:prstGeom>
        </p:spPr>
        <p:txBody>
          <a:bodyPr vert="horz" lIns="96478" tIns="48239" rIns="96478" bIns="4823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00961"/>
            <a:ext cx="2982119" cy="501878"/>
          </a:xfrm>
          <a:prstGeom prst="rect">
            <a:avLst/>
          </a:prstGeom>
        </p:spPr>
        <p:txBody>
          <a:bodyPr vert="horz" lIns="96478" tIns="48239" rIns="96478" bIns="48239" rtlCol="0" anchor="b"/>
          <a:lstStyle>
            <a:lvl1pPr algn="l">
              <a:defRPr sz="1300"/>
            </a:lvl1pPr>
          </a:lstStyle>
          <a:p>
            <a:endParaRPr lang="en-GB"/>
          </a:p>
        </p:txBody>
      </p:sp>
      <p:sp>
        <p:nvSpPr>
          <p:cNvPr id="7" name="Slide Number Placeholder 6"/>
          <p:cNvSpPr>
            <a:spLocks noGrp="1"/>
          </p:cNvSpPr>
          <p:nvPr>
            <p:ph type="sldNum" sz="quarter" idx="5"/>
          </p:nvPr>
        </p:nvSpPr>
        <p:spPr>
          <a:xfrm>
            <a:off x="3898102" y="9500961"/>
            <a:ext cx="2982119" cy="501878"/>
          </a:xfrm>
          <a:prstGeom prst="rect">
            <a:avLst/>
          </a:prstGeom>
        </p:spPr>
        <p:txBody>
          <a:bodyPr vert="horz" lIns="96478" tIns="48239" rIns="96478" bIns="48239" rtlCol="0" anchor="b"/>
          <a:lstStyle>
            <a:lvl1pPr algn="r">
              <a:defRPr sz="1300"/>
            </a:lvl1pPr>
          </a:lstStyle>
          <a:p>
            <a:fld id="{E5647519-AA62-491D-AEA0-B3FEC29C4B4A}" type="slidenum">
              <a:rPr lang="en-GB" smtClean="0"/>
              <a:t>‹#›</a:t>
            </a:fld>
            <a:endParaRPr lang="en-GB"/>
          </a:p>
        </p:txBody>
      </p:sp>
    </p:spTree>
    <p:extLst>
      <p:ext uri="{BB962C8B-B14F-4D97-AF65-F5344CB8AC3E}">
        <p14:creationId xmlns:p14="http://schemas.microsoft.com/office/powerpoint/2010/main" val="309418145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67759AC-1CCA-43CD-AB91-F380BAF57734}" type="datetime1">
              <a:rPr lang="en-GB" smtClean="0"/>
              <a:t>10/01/2017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5058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29C962F-D947-48BB-A030-E3BD80E38AE0}" type="datetime1">
              <a:rPr lang="en-GB" smtClean="0"/>
              <a:t>10/01/2017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5801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5D5999A-6016-4823-BB9B-D7BD22199603}" type="datetime1">
              <a:rPr lang="en-GB" smtClean="0"/>
              <a:t>10/01/2017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423468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DFD4E05-1D99-406C-8EFE-284DABB64A44}" type="datetime1">
              <a:rPr lang="en-GB" smtClean="0"/>
              <a:t>10/01/2017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306830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E3795A-8052-4BB3-A840-9FD08F20BC14}" type="datetime1">
              <a:rPr lang="en-GB" smtClean="0"/>
              <a:t>10/01/2017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2124075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AA1E28B-CCEE-4E35-8AA6-7C85FD07882C}" type="datetime1">
              <a:rPr lang="en-GB" smtClean="0"/>
              <a:t>10/01/2017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547650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42ADA5A-E86C-4523-9E99-9F2C729A762E}" type="datetime1">
              <a:rPr lang="en-GB" smtClean="0"/>
              <a:t>10/01/2017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18441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F3BEB69-DB29-4196-96E5-AE6CA86A872E}" type="datetime1">
              <a:rPr lang="en-GB" smtClean="0"/>
              <a:t>10/01/2017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53634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8D9AC-A6B2-4DE2-943A-35F387B7AC21}" type="datetime1">
              <a:rPr lang="en-GB" smtClean="0"/>
              <a:t>10/01/2017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399752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BCD54A-D75C-4AE8-A87E-F3B57AD91C11}" type="datetime1">
              <a:rPr lang="en-GB" smtClean="0"/>
              <a:t>10/01/2017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238054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3F07D7-5BC7-4075-B018-47764B031F32}" type="datetime1">
              <a:rPr lang="en-GB" smtClean="0"/>
              <a:t>10/01/2017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E7E190-0A65-4FF1-BF5A-8783D1B9C512}" type="slidenum">
              <a:rPr lang="en-GB" smtClean="0"/>
              <a:t>‹#›</a:t>
            </a:fld>
            <a:endParaRPr lang="en-GB"/>
          </a:p>
        </p:txBody>
      </p:sp>
    </p:spTree>
    <p:extLst>
      <p:ext uri="{BB962C8B-B14F-4D97-AF65-F5344CB8AC3E}">
        <p14:creationId xmlns:p14="http://schemas.microsoft.com/office/powerpoint/2010/main" val="1545762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38C6D-1CA6-420B-BF28-97F1FCDC8942}" type="datetime1">
              <a:rPr lang="en-GB" smtClean="0"/>
              <a:t>10/01/2017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7E190-0A65-4FF1-BF5A-8783D1B9C512}" type="slidenum">
              <a:rPr lang="en-GB" smtClean="0"/>
              <a:t>‹#›</a:t>
            </a:fld>
            <a:endParaRPr lang="en-GB"/>
          </a:p>
        </p:txBody>
      </p:sp>
    </p:spTree>
    <p:extLst>
      <p:ext uri="{BB962C8B-B14F-4D97-AF65-F5344CB8AC3E}">
        <p14:creationId xmlns:p14="http://schemas.microsoft.com/office/powerpoint/2010/main" val="109224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jpe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International Student House</a:t>
            </a:r>
          </a:p>
        </p:txBody>
      </p:sp>
      <p:sp>
        <p:nvSpPr>
          <p:cNvPr id="3" name="Subtitle 2"/>
          <p:cNvSpPr>
            <a:spLocks noGrp="1"/>
          </p:cNvSpPr>
          <p:nvPr>
            <p:ph type="subTitle" idx="1"/>
          </p:nvPr>
        </p:nvSpPr>
        <p:spPr/>
        <p:txBody>
          <a:bodyPr/>
          <a:lstStyle/>
          <a:p>
            <a:r>
              <a:rPr lang="en-GB" dirty="0"/>
              <a:t>Alice is a good worker </a:t>
            </a:r>
            <a:r>
              <a:rPr lang="en-GB"/>
              <a:t>and colleague</a:t>
            </a:r>
            <a:endParaRPr lang="en-GB" dirty="0"/>
          </a:p>
          <a:p>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1</a:t>
            </a:fld>
            <a:endParaRPr lang="en-GB"/>
          </a:p>
        </p:txBody>
      </p:sp>
      <p:sp>
        <p:nvSpPr>
          <p:cNvPr id="5" name="TextBox 4"/>
          <p:cNvSpPr txBox="1"/>
          <p:nvPr/>
        </p:nvSpPr>
        <p:spPr>
          <a:xfrm>
            <a:off x="10597662" y="6351655"/>
            <a:ext cx="1784838" cy="369332"/>
          </a:xfrm>
          <a:prstGeom prst="rect">
            <a:avLst/>
          </a:prstGeom>
          <a:noFill/>
        </p:spPr>
        <p:txBody>
          <a:bodyPr wrap="square" rtlCol="0">
            <a:spAutoFit/>
          </a:bodyPr>
          <a:lstStyle/>
          <a:p>
            <a:r>
              <a:rPr lang="en-GB" dirty="0"/>
              <a:t> </a:t>
            </a:r>
            <a:r>
              <a:rPr lang="en-GB" dirty="0" err="1"/>
              <a:t>Liling</a:t>
            </a:r>
            <a:r>
              <a:rPr lang="en-GB" dirty="0"/>
              <a:t> Chen</a:t>
            </a:r>
          </a:p>
        </p:txBody>
      </p:sp>
    </p:spTree>
    <p:extLst>
      <p:ext uri="{BB962C8B-B14F-4D97-AF65-F5344CB8AC3E}">
        <p14:creationId xmlns:p14="http://schemas.microsoft.com/office/powerpoint/2010/main" val="3317131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 – People and Place</a:t>
            </a:r>
          </a:p>
        </p:txBody>
      </p:sp>
      <p:sp>
        <p:nvSpPr>
          <p:cNvPr id="3" name="Content Placeholder 2"/>
          <p:cNvSpPr>
            <a:spLocks noGrp="1"/>
          </p:cNvSpPr>
          <p:nvPr>
            <p:ph idx="1"/>
          </p:nvPr>
        </p:nvSpPr>
        <p:spPr/>
        <p:txBody>
          <a:bodyPr>
            <a:normAutofit/>
          </a:bodyPr>
          <a:lstStyle/>
          <a:p>
            <a:r>
              <a:rPr lang="en-GB" dirty="0"/>
              <a:t>People</a:t>
            </a:r>
          </a:p>
          <a:p>
            <a:pPr marL="0" indent="0">
              <a:buNone/>
            </a:pPr>
            <a:r>
              <a:rPr lang="en-GB" dirty="0"/>
              <a:t>I will be responsible to all aspects of the business as a sole trader. I will pay for the IT service e.g. website developing and maintenance on a consultancy basis. As the business develops I will take on additional staff to support customer service. </a:t>
            </a:r>
          </a:p>
          <a:p>
            <a:r>
              <a:rPr lang="en-GB" dirty="0"/>
              <a:t>Place</a:t>
            </a:r>
          </a:p>
          <a:p>
            <a:pPr marL="0" indent="0">
              <a:buNone/>
            </a:pPr>
            <a:r>
              <a:rPr lang="en-GB" dirty="0"/>
              <a:t>I will be operating the business from home initially. I am looking to have a virtual office service at Women’s organisation or have a hot desk provided by University.</a:t>
            </a:r>
          </a:p>
          <a:p>
            <a:pPr marL="0" indent="0">
              <a:buNone/>
            </a:pPr>
            <a:endParaRPr lang="en-GB" dirty="0"/>
          </a:p>
          <a:p>
            <a:pPr marL="0" indent="0">
              <a:buNone/>
            </a:pPr>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10</a:t>
            </a:fld>
            <a:endParaRPr lang="en-GB"/>
          </a:p>
        </p:txBody>
      </p:sp>
    </p:spTree>
    <p:extLst>
      <p:ext uri="{BB962C8B-B14F-4D97-AF65-F5344CB8AC3E}">
        <p14:creationId xmlns:p14="http://schemas.microsoft.com/office/powerpoint/2010/main" val="242188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Financial Plan - Start up cost</a:t>
            </a:r>
          </a:p>
        </p:txBody>
      </p:sp>
      <p:sp>
        <p:nvSpPr>
          <p:cNvPr id="3" name="Content Placeholder 2"/>
          <p:cNvSpPr>
            <a:spLocks noGrp="1"/>
          </p:cNvSpPr>
          <p:nvPr>
            <p:ph idx="1"/>
          </p:nvPr>
        </p:nvSpPr>
        <p:spPr/>
        <p:txBody>
          <a:bodyPr/>
          <a:lstStyle/>
          <a:p>
            <a:r>
              <a:rPr lang="en-GB" dirty="0"/>
              <a:t>Laptop, printer</a:t>
            </a:r>
          </a:p>
          <a:p>
            <a:r>
              <a:rPr lang="en-GB" dirty="0"/>
              <a:t>Website development</a:t>
            </a:r>
          </a:p>
          <a:p>
            <a:r>
              <a:rPr lang="en-GB" dirty="0"/>
              <a:t>Business insurance</a:t>
            </a:r>
          </a:p>
          <a:p>
            <a:r>
              <a:rPr lang="en-GB" dirty="0"/>
              <a:t>Advertising </a:t>
            </a:r>
          </a:p>
          <a:p>
            <a:r>
              <a:rPr lang="en-GB" dirty="0"/>
              <a:t>Legal service fee</a:t>
            </a:r>
          </a:p>
          <a:p>
            <a:pPr marL="0" indent="0">
              <a:buNone/>
            </a:pPr>
            <a:endParaRPr lang="en-GB" dirty="0"/>
          </a:p>
          <a:p>
            <a:pPr marL="0" indent="0">
              <a:buNone/>
            </a:pPr>
            <a:r>
              <a:rPr lang="en-GB" dirty="0"/>
              <a:t>Please refer to cash flow for more information</a:t>
            </a:r>
          </a:p>
        </p:txBody>
      </p:sp>
      <p:sp>
        <p:nvSpPr>
          <p:cNvPr id="4" name="Slide Number Placeholder 3"/>
          <p:cNvSpPr>
            <a:spLocks noGrp="1"/>
          </p:cNvSpPr>
          <p:nvPr>
            <p:ph type="sldNum" sz="quarter" idx="12"/>
          </p:nvPr>
        </p:nvSpPr>
        <p:spPr/>
        <p:txBody>
          <a:bodyPr/>
          <a:lstStyle/>
          <a:p>
            <a:fld id="{FEE7E190-0A65-4FF1-BF5A-8783D1B9C512}" type="slidenum">
              <a:rPr lang="en-GB" smtClean="0"/>
              <a:t>11</a:t>
            </a:fld>
            <a:endParaRPr lang="en-GB"/>
          </a:p>
        </p:txBody>
      </p:sp>
    </p:spTree>
    <p:extLst>
      <p:ext uri="{BB962C8B-B14F-4D97-AF65-F5344CB8AC3E}">
        <p14:creationId xmlns:p14="http://schemas.microsoft.com/office/powerpoint/2010/main" val="1006050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Financial Plan - Projected sales for 2017</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6485762"/>
              </p:ext>
            </p:extLst>
          </p:nvPr>
        </p:nvGraphicFramePr>
        <p:xfrm>
          <a:off x="838200" y="2228695"/>
          <a:ext cx="10846775" cy="3032760"/>
        </p:xfrm>
        <a:graphic>
          <a:graphicData uri="http://schemas.openxmlformats.org/drawingml/2006/table">
            <a:tbl>
              <a:tblPr firstRow="1" bandRow="1">
                <a:tableStyleId>{5C22544A-7EE6-4342-B048-85BDC9FD1C3A}</a:tableStyleId>
              </a:tblPr>
              <a:tblGrid>
                <a:gridCol w="2169355">
                  <a:extLst>
                    <a:ext uri="{9D8B030D-6E8A-4147-A177-3AD203B41FA5}">
                      <a16:colId xmlns:a16="http://schemas.microsoft.com/office/drawing/2014/main" val="695868429"/>
                    </a:ext>
                  </a:extLst>
                </a:gridCol>
                <a:gridCol w="2169355">
                  <a:extLst>
                    <a:ext uri="{9D8B030D-6E8A-4147-A177-3AD203B41FA5}">
                      <a16:colId xmlns:a16="http://schemas.microsoft.com/office/drawing/2014/main" val="3652082510"/>
                    </a:ext>
                  </a:extLst>
                </a:gridCol>
                <a:gridCol w="2169355">
                  <a:extLst>
                    <a:ext uri="{9D8B030D-6E8A-4147-A177-3AD203B41FA5}">
                      <a16:colId xmlns:a16="http://schemas.microsoft.com/office/drawing/2014/main" val="3185595323"/>
                    </a:ext>
                  </a:extLst>
                </a:gridCol>
                <a:gridCol w="1955996">
                  <a:extLst>
                    <a:ext uri="{9D8B030D-6E8A-4147-A177-3AD203B41FA5}">
                      <a16:colId xmlns:a16="http://schemas.microsoft.com/office/drawing/2014/main" val="260424887"/>
                    </a:ext>
                  </a:extLst>
                </a:gridCol>
                <a:gridCol w="2382714">
                  <a:extLst>
                    <a:ext uri="{9D8B030D-6E8A-4147-A177-3AD203B41FA5}">
                      <a16:colId xmlns:a16="http://schemas.microsoft.com/office/drawing/2014/main" val="1007659329"/>
                    </a:ext>
                  </a:extLst>
                </a:gridCol>
              </a:tblGrid>
              <a:tr h="370840">
                <a:tc>
                  <a:txBody>
                    <a:bodyPr/>
                    <a:lstStyle/>
                    <a:p>
                      <a:endParaRPr lang="en-GB" dirty="0"/>
                    </a:p>
                  </a:txBody>
                  <a:tcPr/>
                </a:tc>
                <a:tc>
                  <a:txBody>
                    <a:bodyPr/>
                    <a:lstStyle/>
                    <a:p>
                      <a:r>
                        <a:rPr lang="en-GB" dirty="0"/>
                        <a:t>No. of tenants</a:t>
                      </a:r>
                    </a:p>
                  </a:txBody>
                  <a:tcPr/>
                </a:tc>
                <a:tc>
                  <a:txBody>
                    <a:bodyPr/>
                    <a:lstStyle/>
                    <a:p>
                      <a:r>
                        <a:rPr lang="en-GB" dirty="0"/>
                        <a:t>No.</a:t>
                      </a:r>
                      <a:r>
                        <a:rPr lang="en-GB" baseline="0" dirty="0"/>
                        <a:t> of landlords</a:t>
                      </a:r>
                      <a:endParaRPr lang="en-GB" dirty="0"/>
                    </a:p>
                  </a:txBody>
                  <a:tcPr/>
                </a:tc>
                <a:tc>
                  <a:txBody>
                    <a:bodyPr/>
                    <a:lstStyle/>
                    <a:p>
                      <a:r>
                        <a:rPr lang="en-GB" dirty="0"/>
                        <a:t>Price</a:t>
                      </a:r>
                    </a:p>
                  </a:txBody>
                  <a:tcPr/>
                </a:tc>
                <a:tc>
                  <a:txBody>
                    <a:bodyPr/>
                    <a:lstStyle/>
                    <a:p>
                      <a:r>
                        <a:rPr lang="en-GB" dirty="0"/>
                        <a:t>Turnover</a:t>
                      </a:r>
                    </a:p>
                  </a:txBody>
                  <a:tcPr/>
                </a:tc>
                <a:extLst>
                  <a:ext uri="{0D108BD9-81ED-4DB2-BD59-A6C34878D82A}">
                    <a16:rowId xmlns:a16="http://schemas.microsoft.com/office/drawing/2014/main" val="2957966151"/>
                  </a:ext>
                </a:extLst>
              </a:tr>
              <a:tr h="370840">
                <a:tc>
                  <a:txBody>
                    <a:bodyPr/>
                    <a:lstStyle/>
                    <a:p>
                      <a:r>
                        <a:rPr lang="en-GB" dirty="0"/>
                        <a:t>Summer short term let </a:t>
                      </a:r>
                    </a:p>
                  </a:txBody>
                  <a:tcPr/>
                </a:tc>
                <a:tc>
                  <a:txBody>
                    <a:bodyPr/>
                    <a:lstStyle/>
                    <a:p>
                      <a:r>
                        <a:rPr lang="en-GB" dirty="0"/>
                        <a:t>20</a:t>
                      </a:r>
                    </a:p>
                  </a:txBody>
                  <a:tcPr/>
                </a:tc>
                <a:tc>
                  <a:txBody>
                    <a:bodyPr/>
                    <a:lstStyle/>
                    <a:p>
                      <a:r>
                        <a:rPr lang="en-GB" dirty="0"/>
                        <a:t>4</a:t>
                      </a:r>
                    </a:p>
                  </a:txBody>
                  <a:tcPr/>
                </a:tc>
                <a:tc>
                  <a:txBody>
                    <a:bodyPr/>
                    <a:lstStyle/>
                    <a:p>
                      <a:r>
                        <a:rPr lang="en-GB" dirty="0"/>
                        <a:t>50</a:t>
                      </a:r>
                    </a:p>
                  </a:txBody>
                  <a:tcPr/>
                </a:tc>
                <a:tc>
                  <a:txBody>
                    <a:bodyPr/>
                    <a:lstStyle/>
                    <a:p>
                      <a:r>
                        <a:rPr lang="en-GB" dirty="0"/>
                        <a:t>20*50+4*50=£1200</a:t>
                      </a:r>
                    </a:p>
                  </a:txBody>
                  <a:tcPr/>
                </a:tc>
                <a:extLst>
                  <a:ext uri="{0D108BD9-81ED-4DB2-BD59-A6C34878D82A}">
                    <a16:rowId xmlns:a16="http://schemas.microsoft.com/office/drawing/2014/main" val="1522643523"/>
                  </a:ext>
                </a:extLst>
              </a:tr>
              <a:tr h="370840">
                <a:tc>
                  <a:txBody>
                    <a:bodyPr/>
                    <a:lstStyle/>
                    <a:p>
                      <a:r>
                        <a:rPr lang="en-GB" dirty="0"/>
                        <a:t>Septembe</a:t>
                      </a:r>
                      <a:r>
                        <a:rPr lang="en-GB" baseline="0" dirty="0"/>
                        <a:t>r short term let</a:t>
                      </a:r>
                      <a:endParaRPr lang="en-GB" dirty="0"/>
                    </a:p>
                  </a:txBody>
                  <a:tcPr/>
                </a:tc>
                <a:tc>
                  <a:txBody>
                    <a:bodyPr/>
                    <a:lstStyle/>
                    <a:p>
                      <a:r>
                        <a:rPr lang="en-GB" dirty="0"/>
                        <a:t>30</a:t>
                      </a:r>
                    </a:p>
                  </a:txBody>
                  <a:tcPr/>
                </a:tc>
                <a:tc>
                  <a:txBody>
                    <a:bodyPr/>
                    <a:lstStyle/>
                    <a:p>
                      <a:r>
                        <a:rPr lang="en-GB" dirty="0"/>
                        <a:t>-</a:t>
                      </a:r>
                    </a:p>
                  </a:txBody>
                  <a:tcPr/>
                </a:tc>
                <a:tc>
                  <a:txBody>
                    <a:bodyPr/>
                    <a:lstStyle/>
                    <a:p>
                      <a:r>
                        <a:rPr lang="en-GB" dirty="0"/>
                        <a:t>50</a:t>
                      </a:r>
                    </a:p>
                  </a:txBody>
                  <a:tcPr/>
                </a:tc>
                <a:tc>
                  <a:txBody>
                    <a:bodyPr/>
                    <a:lstStyle/>
                    <a:p>
                      <a:r>
                        <a:rPr lang="en-GB" dirty="0"/>
                        <a:t>30*50=£1500</a:t>
                      </a:r>
                    </a:p>
                  </a:txBody>
                  <a:tcPr/>
                </a:tc>
                <a:extLst>
                  <a:ext uri="{0D108BD9-81ED-4DB2-BD59-A6C34878D82A}">
                    <a16:rowId xmlns:a16="http://schemas.microsoft.com/office/drawing/2014/main" val="2629372092"/>
                  </a:ext>
                </a:extLst>
              </a:tr>
              <a:tr h="370840">
                <a:tc>
                  <a:txBody>
                    <a:bodyPr/>
                    <a:lstStyle/>
                    <a:p>
                      <a:r>
                        <a:rPr lang="en-GB" dirty="0"/>
                        <a:t>Long</a:t>
                      </a:r>
                      <a:r>
                        <a:rPr lang="en-GB" baseline="0" dirty="0"/>
                        <a:t> term let</a:t>
                      </a:r>
                      <a:endParaRPr lang="en-GB" dirty="0"/>
                    </a:p>
                  </a:txBody>
                  <a:tcPr/>
                </a:tc>
                <a:tc>
                  <a:txBody>
                    <a:bodyPr/>
                    <a:lstStyle/>
                    <a:p>
                      <a:r>
                        <a:rPr lang="en-GB" dirty="0"/>
                        <a:t>30</a:t>
                      </a:r>
                    </a:p>
                  </a:txBody>
                  <a:tcPr/>
                </a:tc>
                <a:tc>
                  <a:txBody>
                    <a:bodyPr/>
                    <a:lstStyle/>
                    <a:p>
                      <a:r>
                        <a:rPr lang="en-GB" dirty="0"/>
                        <a:t>6</a:t>
                      </a:r>
                    </a:p>
                  </a:txBody>
                  <a:tcPr/>
                </a:tc>
                <a:tc>
                  <a:txBody>
                    <a:bodyPr/>
                    <a:lstStyle/>
                    <a:p>
                      <a:r>
                        <a:rPr lang="en-GB" dirty="0"/>
                        <a:t>200</a:t>
                      </a:r>
                      <a:r>
                        <a:rPr lang="en-GB" baseline="0" dirty="0"/>
                        <a:t>    ,     100</a:t>
                      </a:r>
                      <a:endParaRPr lang="en-GB" dirty="0"/>
                    </a:p>
                  </a:txBody>
                  <a:tcPr/>
                </a:tc>
                <a:tc>
                  <a:txBody>
                    <a:bodyPr/>
                    <a:lstStyle/>
                    <a:p>
                      <a:r>
                        <a:rPr lang="en-GB" dirty="0"/>
                        <a:t>30*200+6*100=£6600</a:t>
                      </a:r>
                    </a:p>
                  </a:txBody>
                  <a:tcPr/>
                </a:tc>
                <a:extLst>
                  <a:ext uri="{0D108BD9-81ED-4DB2-BD59-A6C34878D82A}">
                    <a16:rowId xmlns:a16="http://schemas.microsoft.com/office/drawing/2014/main" val="3384686566"/>
                  </a:ext>
                </a:extLst>
              </a:tr>
              <a:tr h="539897">
                <a:tc>
                  <a:txBody>
                    <a:bodyPr/>
                    <a:lstStyle/>
                    <a:p>
                      <a:r>
                        <a:rPr lang="en-GB" dirty="0"/>
                        <a:t>Visitors studying</a:t>
                      </a:r>
                      <a:r>
                        <a:rPr lang="en-GB" baseline="0" dirty="0"/>
                        <a:t> short term course</a:t>
                      </a:r>
                      <a:endParaRPr lang="en-GB" dirty="0"/>
                    </a:p>
                  </a:txBody>
                  <a:tcPr/>
                </a:tc>
                <a:tc>
                  <a:txBody>
                    <a:bodyPr/>
                    <a:lstStyle/>
                    <a:p>
                      <a:r>
                        <a:rPr lang="en-GB" dirty="0"/>
                        <a:t>10</a:t>
                      </a:r>
                    </a:p>
                  </a:txBody>
                  <a:tcPr/>
                </a:tc>
                <a:tc>
                  <a:txBody>
                    <a:bodyPr/>
                    <a:lstStyle/>
                    <a:p>
                      <a:r>
                        <a:rPr lang="en-GB" dirty="0"/>
                        <a:t>2</a:t>
                      </a:r>
                    </a:p>
                  </a:txBody>
                  <a:tcPr/>
                </a:tc>
                <a:tc>
                  <a:txBody>
                    <a:bodyPr/>
                    <a:lstStyle/>
                    <a:p>
                      <a:r>
                        <a:rPr lang="en-GB" dirty="0"/>
                        <a:t>200    ,     100</a:t>
                      </a:r>
                    </a:p>
                  </a:txBody>
                  <a:tcPr/>
                </a:tc>
                <a:tc>
                  <a:txBody>
                    <a:bodyPr/>
                    <a:lstStyle/>
                    <a:p>
                      <a:r>
                        <a:rPr lang="en-GB" dirty="0"/>
                        <a:t>10*200+2*100=£2200</a:t>
                      </a:r>
                    </a:p>
                  </a:txBody>
                  <a:tcPr/>
                </a:tc>
                <a:extLst>
                  <a:ext uri="{0D108BD9-81ED-4DB2-BD59-A6C34878D82A}">
                    <a16:rowId xmlns:a16="http://schemas.microsoft.com/office/drawing/2014/main" val="3058241260"/>
                  </a:ext>
                </a:extLst>
              </a:tr>
              <a:tr h="370840">
                <a:tc>
                  <a:txBody>
                    <a:bodyPr/>
                    <a:lstStyle/>
                    <a:p>
                      <a:r>
                        <a:rPr lang="en-GB" b="1" dirty="0"/>
                        <a:t>Total</a:t>
                      </a:r>
                    </a:p>
                  </a:txBody>
                  <a:tcPr/>
                </a:tc>
                <a:tc>
                  <a:txBody>
                    <a:bodyPr/>
                    <a:lstStyle/>
                    <a:p>
                      <a:r>
                        <a:rPr lang="en-GB" b="1" dirty="0"/>
                        <a:t>90</a:t>
                      </a:r>
                    </a:p>
                  </a:txBody>
                  <a:tcPr/>
                </a:tc>
                <a:tc>
                  <a:txBody>
                    <a:bodyPr/>
                    <a:lstStyle/>
                    <a:p>
                      <a:r>
                        <a:rPr lang="en-GB" b="1" dirty="0"/>
                        <a:t>12</a:t>
                      </a:r>
                    </a:p>
                  </a:txBody>
                  <a:tcPr/>
                </a:tc>
                <a:tc>
                  <a:txBody>
                    <a:bodyPr/>
                    <a:lstStyle/>
                    <a:p>
                      <a:r>
                        <a:rPr lang="en-GB" b="1" dirty="0"/>
                        <a:t>-</a:t>
                      </a:r>
                    </a:p>
                  </a:txBody>
                  <a:tcPr/>
                </a:tc>
                <a:tc>
                  <a:txBody>
                    <a:bodyPr/>
                    <a:lstStyle/>
                    <a:p>
                      <a:r>
                        <a:rPr lang="en-GB" b="1" dirty="0">
                          <a:solidFill>
                            <a:srgbClr val="FF0000"/>
                          </a:solidFill>
                        </a:rPr>
                        <a:t>£11,500</a:t>
                      </a:r>
                    </a:p>
                  </a:txBody>
                  <a:tcPr/>
                </a:tc>
                <a:extLst>
                  <a:ext uri="{0D108BD9-81ED-4DB2-BD59-A6C34878D82A}">
                    <a16:rowId xmlns:a16="http://schemas.microsoft.com/office/drawing/2014/main" val="3686177253"/>
                  </a:ext>
                </a:extLst>
              </a:tr>
            </a:tbl>
          </a:graphicData>
        </a:graphic>
      </p:graphicFrame>
      <p:sp>
        <p:nvSpPr>
          <p:cNvPr id="5" name="TextBox 4"/>
          <p:cNvSpPr txBox="1"/>
          <p:nvPr/>
        </p:nvSpPr>
        <p:spPr>
          <a:xfrm>
            <a:off x="2864826" y="1854478"/>
            <a:ext cx="7004538" cy="369332"/>
          </a:xfrm>
          <a:prstGeom prst="rect">
            <a:avLst/>
          </a:prstGeom>
          <a:noFill/>
        </p:spPr>
        <p:txBody>
          <a:bodyPr wrap="square" rtlCol="0">
            <a:spAutoFit/>
          </a:bodyPr>
          <a:lstStyle/>
          <a:p>
            <a:pPr algn="ctr"/>
            <a:r>
              <a:rPr lang="en-GB" dirty="0"/>
              <a:t>Scale of students – Chinese students studying at Liverpool Universities </a:t>
            </a:r>
          </a:p>
        </p:txBody>
      </p:sp>
      <p:sp>
        <p:nvSpPr>
          <p:cNvPr id="3" name="Slide Number Placeholder 2"/>
          <p:cNvSpPr>
            <a:spLocks noGrp="1"/>
          </p:cNvSpPr>
          <p:nvPr>
            <p:ph type="sldNum" sz="quarter" idx="12"/>
          </p:nvPr>
        </p:nvSpPr>
        <p:spPr/>
        <p:txBody>
          <a:bodyPr/>
          <a:lstStyle/>
          <a:p>
            <a:fld id="{FEE7E190-0A65-4FF1-BF5A-8783D1B9C512}" type="slidenum">
              <a:rPr lang="en-GB" smtClean="0"/>
              <a:t>12</a:t>
            </a:fld>
            <a:endParaRPr lang="en-GB" dirty="0"/>
          </a:p>
        </p:txBody>
      </p:sp>
      <p:sp>
        <p:nvSpPr>
          <p:cNvPr id="6" name="TextBox 5"/>
          <p:cNvSpPr txBox="1"/>
          <p:nvPr/>
        </p:nvSpPr>
        <p:spPr>
          <a:xfrm>
            <a:off x="838200" y="5476296"/>
            <a:ext cx="11349403" cy="646331"/>
          </a:xfrm>
          <a:prstGeom prst="rect">
            <a:avLst/>
          </a:prstGeom>
          <a:noFill/>
        </p:spPr>
        <p:txBody>
          <a:bodyPr wrap="square" rtlCol="0">
            <a:spAutoFit/>
          </a:bodyPr>
          <a:lstStyle/>
          <a:p>
            <a:r>
              <a:rPr lang="en-GB" dirty="0"/>
              <a:t>The projected sales would be </a:t>
            </a:r>
            <a:r>
              <a:rPr lang="en-GB" b="1" dirty="0">
                <a:solidFill>
                  <a:srgbClr val="FF0000"/>
                </a:solidFill>
              </a:rPr>
              <a:t>£103,500 </a:t>
            </a:r>
            <a:r>
              <a:rPr lang="en-GB" dirty="0"/>
              <a:t>(£11,500*9) if services include other major cities London, Manchester, Birmingham, Glasgow, Edinburgh, Sheffield, Nottingham, Coventry and Liverpool. </a:t>
            </a:r>
          </a:p>
        </p:txBody>
      </p:sp>
    </p:spTree>
    <p:extLst>
      <p:ext uri="{BB962C8B-B14F-4D97-AF65-F5344CB8AC3E}">
        <p14:creationId xmlns:p14="http://schemas.microsoft.com/office/powerpoint/2010/main" val="187701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ltLang="zh-CN" dirty="0"/>
              <a:t>Future development – study one month course during travelling the UK</a:t>
            </a:r>
            <a:endParaRPr lang="en-GB" dirty="0"/>
          </a:p>
        </p:txBody>
      </p:sp>
      <p:sp>
        <p:nvSpPr>
          <p:cNvPr id="21" name="TextBox 20"/>
          <p:cNvSpPr txBox="1"/>
          <p:nvPr/>
        </p:nvSpPr>
        <p:spPr>
          <a:xfrm>
            <a:off x="838200" y="1620309"/>
            <a:ext cx="9712569"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From 1 Oct 2013</a:t>
            </a:r>
            <a:r>
              <a:rPr lang="en-GB" altLang="zh-CN" dirty="0"/>
              <a:t>, visitor visa holders can study up to 30 days course. Courses can be sailing, the British court costumes tailor training, sports motorcycle driver’s license training and other lifestyle courses. This suits Chinese  professionals who want to learn advanced skills which might not be original in China. </a:t>
            </a:r>
          </a:p>
          <a:p>
            <a:pPr marL="285750" indent="-285750">
              <a:buFont typeface="Arial" panose="020B0604020202020204" pitchFamily="34" charset="0"/>
              <a:buChar char="•"/>
            </a:pPr>
            <a:r>
              <a:rPr lang="en-GB" altLang="zh-CN" dirty="0"/>
              <a:t>There are about 150 million Chinese coming to visit UK in 2015. The number increases about 74% than the number in 2014. </a:t>
            </a:r>
            <a:endParaRPr lang="en-GB" dirty="0"/>
          </a:p>
          <a:p>
            <a:pPr marL="285750" indent="-285750">
              <a:buFont typeface="Arial" panose="020B0604020202020204" pitchFamily="34" charset="0"/>
              <a:buChar char="•"/>
            </a:pPr>
            <a:r>
              <a:rPr lang="en-GB" altLang="zh-CN" dirty="0"/>
              <a:t>There is no company providing courses information as well as reliable source of accommodation for a month.</a:t>
            </a:r>
          </a:p>
          <a:p>
            <a:pPr marL="285750" indent="-285750">
              <a:buFont typeface="Arial" panose="020B0604020202020204" pitchFamily="34" charset="0"/>
              <a:buChar char="•"/>
            </a:pPr>
            <a:endParaRPr lang="en-GB" altLang="zh-CN" dirty="0"/>
          </a:p>
          <a:p>
            <a:pPr marL="285750" indent="-285750">
              <a:buFont typeface="Arial" panose="020B0604020202020204" pitchFamily="34" charset="0"/>
              <a:buChar char="•"/>
            </a:pPr>
            <a:endParaRPr lang="en-GB" altLang="zh-CN" dirty="0"/>
          </a:p>
          <a:p>
            <a:pPr marL="285750" indent="-285750">
              <a:buFont typeface="Arial" panose="020B0604020202020204" pitchFamily="34" charset="0"/>
              <a:buChar char="•"/>
            </a:pPr>
            <a:endParaRPr lang="en-GB" altLang="zh-CN" dirty="0"/>
          </a:p>
        </p:txBody>
      </p:sp>
      <p:pic>
        <p:nvPicPr>
          <p:cNvPr id="5" name="Picture 4"/>
          <p:cNvPicPr>
            <a:picLocks noChangeAspect="1"/>
          </p:cNvPicPr>
          <p:nvPr/>
        </p:nvPicPr>
        <p:blipFill>
          <a:blip r:embed="rId2"/>
          <a:stretch>
            <a:fillRect/>
          </a:stretch>
        </p:blipFill>
        <p:spPr>
          <a:xfrm>
            <a:off x="838200" y="4225382"/>
            <a:ext cx="3234104" cy="2139129"/>
          </a:xfrm>
          <a:prstGeom prst="rect">
            <a:avLst/>
          </a:prstGeom>
        </p:spPr>
      </p:pic>
      <p:pic>
        <p:nvPicPr>
          <p:cNvPr id="7" name="Picture 6"/>
          <p:cNvPicPr>
            <a:picLocks noChangeAspect="1"/>
          </p:cNvPicPr>
          <p:nvPr/>
        </p:nvPicPr>
        <p:blipFill>
          <a:blip r:embed="rId3"/>
          <a:stretch>
            <a:fillRect/>
          </a:stretch>
        </p:blipFill>
        <p:spPr>
          <a:xfrm>
            <a:off x="7786159" y="4225382"/>
            <a:ext cx="3296521" cy="2197681"/>
          </a:xfrm>
          <a:prstGeom prst="rect">
            <a:avLst/>
          </a:prstGeom>
        </p:spPr>
      </p:pic>
      <p:pic>
        <p:nvPicPr>
          <p:cNvPr id="10" name="Picture 9"/>
          <p:cNvPicPr>
            <a:picLocks noChangeAspect="1"/>
          </p:cNvPicPr>
          <p:nvPr/>
        </p:nvPicPr>
        <p:blipFill>
          <a:blip r:embed="rId4"/>
          <a:stretch>
            <a:fillRect/>
          </a:stretch>
        </p:blipFill>
        <p:spPr>
          <a:xfrm>
            <a:off x="4358339" y="4225382"/>
            <a:ext cx="3141784" cy="2356338"/>
          </a:xfrm>
          <a:prstGeom prst="rect">
            <a:avLst/>
          </a:prstGeom>
        </p:spPr>
      </p:pic>
      <p:sp>
        <p:nvSpPr>
          <p:cNvPr id="3" name="Slide Number Placeholder 2"/>
          <p:cNvSpPr>
            <a:spLocks noGrp="1"/>
          </p:cNvSpPr>
          <p:nvPr>
            <p:ph type="sldNum" sz="quarter" idx="12"/>
          </p:nvPr>
        </p:nvSpPr>
        <p:spPr/>
        <p:txBody>
          <a:bodyPr/>
          <a:lstStyle/>
          <a:p>
            <a:fld id="{FEE7E190-0A65-4FF1-BF5A-8783D1B9C512}" type="slidenum">
              <a:rPr lang="en-GB" smtClean="0"/>
              <a:t>13</a:t>
            </a:fld>
            <a:endParaRPr lang="en-GB"/>
          </a:p>
        </p:txBody>
      </p:sp>
    </p:spTree>
    <p:extLst>
      <p:ext uri="{BB962C8B-B14F-4D97-AF65-F5344CB8AC3E}">
        <p14:creationId xmlns:p14="http://schemas.microsoft.com/office/powerpoint/2010/main" val="3976004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90548846"/>
              </p:ext>
            </p:extLst>
          </p:nvPr>
        </p:nvGraphicFramePr>
        <p:xfrm>
          <a:off x="209550" y="691039"/>
          <a:ext cx="11792440" cy="6056473"/>
        </p:xfrm>
        <a:graphic>
          <a:graphicData uri="http://schemas.openxmlformats.org/drawingml/2006/table">
            <a:tbl>
              <a:tblPr firstRow="1" bandRow="1">
                <a:tableStyleId>{5C22544A-7EE6-4342-B048-85BDC9FD1C3A}</a:tableStyleId>
              </a:tblPr>
              <a:tblGrid>
                <a:gridCol w="1573864">
                  <a:extLst>
                    <a:ext uri="{9D8B030D-6E8A-4147-A177-3AD203B41FA5}">
                      <a16:colId xmlns:a16="http://schemas.microsoft.com/office/drawing/2014/main" val="4238037400"/>
                    </a:ext>
                  </a:extLst>
                </a:gridCol>
                <a:gridCol w="684257">
                  <a:extLst>
                    <a:ext uri="{9D8B030D-6E8A-4147-A177-3AD203B41FA5}">
                      <a16:colId xmlns:a16="http://schemas.microsoft.com/office/drawing/2014/main" val="239403453"/>
                    </a:ext>
                  </a:extLst>
                </a:gridCol>
                <a:gridCol w="1716178">
                  <a:extLst>
                    <a:ext uri="{9D8B030D-6E8A-4147-A177-3AD203B41FA5}">
                      <a16:colId xmlns:a16="http://schemas.microsoft.com/office/drawing/2014/main" val="1106619760"/>
                    </a:ext>
                  </a:extLst>
                </a:gridCol>
                <a:gridCol w="1693295">
                  <a:extLst>
                    <a:ext uri="{9D8B030D-6E8A-4147-A177-3AD203B41FA5}">
                      <a16:colId xmlns:a16="http://schemas.microsoft.com/office/drawing/2014/main" val="2986962039"/>
                    </a:ext>
                  </a:extLst>
                </a:gridCol>
                <a:gridCol w="1426334">
                  <a:extLst>
                    <a:ext uri="{9D8B030D-6E8A-4147-A177-3AD203B41FA5}">
                      <a16:colId xmlns:a16="http://schemas.microsoft.com/office/drawing/2014/main" val="1223683703"/>
                    </a:ext>
                  </a:extLst>
                </a:gridCol>
                <a:gridCol w="2349256">
                  <a:extLst>
                    <a:ext uri="{9D8B030D-6E8A-4147-A177-3AD203B41FA5}">
                      <a16:colId xmlns:a16="http://schemas.microsoft.com/office/drawing/2014/main" val="1551213020"/>
                    </a:ext>
                  </a:extLst>
                </a:gridCol>
                <a:gridCol w="2349256">
                  <a:extLst>
                    <a:ext uri="{9D8B030D-6E8A-4147-A177-3AD203B41FA5}">
                      <a16:colId xmlns:a16="http://schemas.microsoft.com/office/drawing/2014/main" val="229105208"/>
                    </a:ext>
                  </a:extLst>
                </a:gridCol>
              </a:tblGrid>
              <a:tr h="432911">
                <a:tc>
                  <a:txBody>
                    <a:bodyPr/>
                    <a:lstStyle/>
                    <a:p>
                      <a:r>
                        <a:rPr lang="en-US" altLang="zh-CN" sz="1100" dirty="0"/>
                        <a:t>9 Master Students</a:t>
                      </a:r>
                      <a:endParaRPr lang="en-GB" sz="1100" dirty="0"/>
                    </a:p>
                  </a:txBody>
                  <a:tcPr/>
                </a:tc>
                <a:tc>
                  <a:txBody>
                    <a:bodyPr/>
                    <a:lstStyle/>
                    <a:p>
                      <a:r>
                        <a:rPr lang="en-GB" sz="1100" dirty="0"/>
                        <a:t>Gender</a:t>
                      </a:r>
                    </a:p>
                  </a:txBody>
                  <a:tcPr/>
                </a:tc>
                <a:tc>
                  <a:txBody>
                    <a:bodyPr/>
                    <a:lstStyle/>
                    <a:p>
                      <a:r>
                        <a:rPr lang="en-GB" sz="1100" dirty="0"/>
                        <a:t>Where</a:t>
                      </a:r>
                      <a:r>
                        <a:rPr lang="en-GB" sz="1100" baseline="0" dirty="0"/>
                        <a:t> did you live in your first year</a:t>
                      </a:r>
                      <a:endParaRPr lang="en-GB" sz="1100" dirty="0"/>
                    </a:p>
                  </a:txBody>
                  <a:tcPr/>
                </a:tc>
                <a:tc>
                  <a:txBody>
                    <a:bodyPr/>
                    <a:lstStyle/>
                    <a:p>
                      <a:r>
                        <a:rPr lang="en-GB" sz="1100" dirty="0"/>
                        <a:t>Reason</a:t>
                      </a:r>
                    </a:p>
                  </a:txBody>
                  <a:tcPr/>
                </a:tc>
                <a:tc>
                  <a:txBody>
                    <a:bodyPr/>
                    <a:lstStyle/>
                    <a:p>
                      <a:r>
                        <a:rPr lang="en-GB" sz="1100" dirty="0"/>
                        <a:t>Would you like to live in Private</a:t>
                      </a:r>
                      <a:r>
                        <a:rPr lang="en-GB" sz="1100" baseline="0" dirty="0"/>
                        <a:t> House</a:t>
                      </a:r>
                      <a:endParaRPr lang="en-GB" sz="1100" dirty="0"/>
                    </a:p>
                  </a:txBody>
                  <a:tcPr/>
                </a:tc>
                <a:tc>
                  <a:txBody>
                    <a:bodyPr/>
                    <a:lstStyle/>
                    <a:p>
                      <a:r>
                        <a:rPr lang="en-GB" sz="1100" dirty="0"/>
                        <a:t>Reason</a:t>
                      </a:r>
                    </a:p>
                  </a:txBody>
                  <a:tcPr/>
                </a:tc>
                <a:tc>
                  <a:txBody>
                    <a:bodyPr/>
                    <a:lstStyle/>
                    <a:p>
                      <a:r>
                        <a:rPr lang="en-GB" sz="1100" dirty="0"/>
                        <a:t>Reason</a:t>
                      </a:r>
                      <a:r>
                        <a:rPr lang="en-GB" sz="1100" baseline="0" dirty="0"/>
                        <a:t> for not choose house as your first choice</a:t>
                      </a:r>
                      <a:endParaRPr lang="en-GB" sz="1100" dirty="0"/>
                    </a:p>
                  </a:txBody>
                  <a:tcPr/>
                </a:tc>
                <a:extLst>
                  <a:ext uri="{0D108BD9-81ED-4DB2-BD59-A6C34878D82A}">
                    <a16:rowId xmlns:a16="http://schemas.microsoft.com/office/drawing/2014/main" val="1108358410"/>
                  </a:ext>
                </a:extLst>
              </a:tr>
              <a:tr h="781835">
                <a:tc>
                  <a:txBody>
                    <a:bodyPr/>
                    <a:lstStyle/>
                    <a:p>
                      <a:r>
                        <a:rPr lang="zh-CN" altLang="en-US" sz="1100" dirty="0"/>
                        <a:t>东哥</a:t>
                      </a:r>
                      <a:endParaRPr lang="en-GB" sz="1100" dirty="0"/>
                    </a:p>
                  </a:txBody>
                  <a:tcPr/>
                </a:tc>
                <a:tc>
                  <a:txBody>
                    <a:bodyPr/>
                    <a:lstStyle/>
                    <a:p>
                      <a:r>
                        <a:rPr lang="en-GB" sz="1100" dirty="0"/>
                        <a:t>Male </a:t>
                      </a:r>
                    </a:p>
                  </a:txBody>
                  <a:tcPr/>
                </a:tc>
                <a:tc>
                  <a:txBody>
                    <a:bodyPr/>
                    <a:lstStyle/>
                    <a:p>
                      <a:r>
                        <a:rPr lang="en-GB" sz="1100" b="0" dirty="0"/>
                        <a:t>Student</a:t>
                      </a:r>
                      <a:r>
                        <a:rPr lang="en-GB" sz="1100" b="0" baseline="0" dirty="0"/>
                        <a:t> Accommodation</a:t>
                      </a:r>
                      <a:endParaRPr lang="en-GB" sz="11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tc>
                <a:tc>
                  <a:txBody>
                    <a:bodyPr/>
                    <a:lstStyle/>
                    <a:p>
                      <a:r>
                        <a:rPr lang="en-GB" sz="1100" dirty="0"/>
                        <a:t>Yes</a:t>
                      </a:r>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171450" lvl="0" indent="-171450" algn="l">
                        <a:buFont typeface="Arial" panose="020B0604020202020204" pitchFamily="34" charset="0"/>
                        <a:buChar char="•"/>
                      </a:pPr>
                      <a:r>
                        <a:rPr lang="en-GB" sz="1100" dirty="0"/>
                        <a:t>Don’t</a:t>
                      </a:r>
                      <a:r>
                        <a:rPr lang="en-GB" sz="1100" baseline="0" dirty="0"/>
                        <a:t> have information about house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 trust private landlords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aseline="0" dirty="0"/>
                        <a:t>Potential Disputes </a:t>
                      </a:r>
                    </a:p>
                    <a:p>
                      <a:pPr marL="0" lvl="0" indent="0" algn="ctr">
                        <a:buFont typeface="Arial" panose="020B0604020202020204" pitchFamily="34" charset="0"/>
                        <a:buNone/>
                      </a:pPr>
                      <a:endParaRPr lang="en-GB" sz="1100" dirty="0"/>
                    </a:p>
                  </a:txBody>
                  <a:tcPr/>
                </a:tc>
                <a:extLst>
                  <a:ext uri="{0D108BD9-81ED-4DB2-BD59-A6C34878D82A}">
                    <a16:rowId xmlns:a16="http://schemas.microsoft.com/office/drawing/2014/main" val="722138623"/>
                  </a:ext>
                </a:extLst>
              </a:tr>
              <a:tr h="458322">
                <a:tc>
                  <a:txBody>
                    <a:bodyPr/>
                    <a:lstStyle/>
                    <a:p>
                      <a:r>
                        <a:rPr lang="zh-CN" altLang="en-US" sz="1100" dirty="0"/>
                        <a:t>适</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p>
                      <a:endParaRPr lang="en-GB" sz="1100" dirty="0"/>
                    </a:p>
                  </a:txBody>
                  <a:tcPr/>
                </a:tc>
                <a:tc>
                  <a:txBody>
                    <a:bodyPr/>
                    <a:lstStyle/>
                    <a:p>
                      <a:r>
                        <a:rPr lang="en-GB" sz="1100" b="1" dirty="0"/>
                        <a:t>Private House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Friend Recommendation</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0" indent="0" algn="ctr">
                        <a:buFont typeface="Arial" panose="020B0604020202020204" pitchFamily="34" charset="0"/>
                        <a:buNone/>
                      </a:pPr>
                      <a:r>
                        <a:rPr lang="en-GB" sz="1100" dirty="0"/>
                        <a:t>x</a:t>
                      </a:r>
                    </a:p>
                  </a:txBody>
                  <a:tcPr/>
                </a:tc>
                <a:extLst>
                  <a:ext uri="{0D108BD9-81ED-4DB2-BD59-A6C34878D82A}">
                    <a16:rowId xmlns:a16="http://schemas.microsoft.com/office/drawing/2014/main" val="184133683"/>
                  </a:ext>
                </a:extLst>
              </a:tr>
              <a:tr h="458322">
                <a:tc>
                  <a:txBody>
                    <a:bodyPr/>
                    <a:lstStyle/>
                    <a:p>
                      <a:r>
                        <a:rPr lang="en-US" altLang="zh-CN" sz="1100" dirty="0"/>
                        <a:t>Rolando </a:t>
                      </a:r>
                      <a:r>
                        <a:rPr lang="zh-CN" altLang="en-US" sz="1100" dirty="0"/>
                        <a:t>（</a:t>
                      </a:r>
                      <a:r>
                        <a:rPr lang="en-US" altLang="zh-CN" sz="1100" dirty="0"/>
                        <a:t>Mexico</a:t>
                      </a:r>
                      <a:r>
                        <a:rPr lang="zh-CN" altLang="en-US" sz="1100" dirty="0"/>
                        <a:t>）</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285750" indent="-285750">
                        <a:buFont typeface="Arial" panose="020B0604020202020204" pitchFamily="34" charset="0"/>
                        <a:buChar char="•"/>
                      </a:pPr>
                      <a:r>
                        <a:rPr lang="en-GB" sz="1100" dirty="0"/>
                        <a:t>Don’t trust private landlords</a:t>
                      </a:r>
                      <a:endParaRPr lang="en-GB" sz="1100" baseline="0" dirty="0"/>
                    </a:p>
                    <a:p>
                      <a:pPr marL="285750" indent="-285750">
                        <a:buFont typeface="Arial" panose="020B0604020202020204" pitchFamily="34" charset="0"/>
                        <a:buChar char="•"/>
                      </a:pPr>
                      <a:r>
                        <a:rPr lang="en-GB" sz="1100" baseline="0" dirty="0"/>
                        <a:t>Payment security</a:t>
                      </a:r>
                      <a:endParaRPr lang="en-GB" sz="1100" dirty="0"/>
                    </a:p>
                  </a:txBody>
                  <a:tcPr/>
                </a:tc>
                <a:extLst>
                  <a:ext uri="{0D108BD9-81ED-4DB2-BD59-A6C34878D82A}">
                    <a16:rowId xmlns:a16="http://schemas.microsoft.com/office/drawing/2014/main" val="1840396514"/>
                  </a:ext>
                </a:extLst>
              </a:tr>
              <a:tr h="549716">
                <a:tc>
                  <a:txBody>
                    <a:bodyPr/>
                    <a:lstStyle/>
                    <a:p>
                      <a:r>
                        <a:rPr lang="en-US" altLang="zh-CN" sz="1100" dirty="0"/>
                        <a:t>Jules </a:t>
                      </a:r>
                      <a:r>
                        <a:rPr lang="zh-CN" altLang="en-US" sz="1100" dirty="0"/>
                        <a:t>（</a:t>
                      </a:r>
                      <a:r>
                        <a:rPr lang="en-US" altLang="zh-CN" sz="1100" dirty="0"/>
                        <a:t>Congo</a:t>
                      </a:r>
                      <a:r>
                        <a:rPr lang="zh-CN" altLang="en-US" sz="1100" dirty="0"/>
                        <a:t>）</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pPr marL="285750" indent="-285750">
                        <a:buFont typeface="Arial" panose="020B0604020202020204" pitchFamily="34" charset="0"/>
                        <a:buChar char="•"/>
                      </a:pPr>
                      <a:r>
                        <a:rPr lang="en-GB" sz="1100" dirty="0"/>
                        <a:t>Same</a:t>
                      </a:r>
                      <a:r>
                        <a:rPr lang="en-GB" sz="1100" baseline="0" dirty="0"/>
                        <a:t> as student accommodation</a:t>
                      </a:r>
                    </a:p>
                    <a:p>
                      <a:pPr marL="285750" indent="-285750">
                        <a:buFont typeface="Arial" panose="020B0604020202020204" pitchFamily="34" charset="0"/>
                        <a:buChar char="•"/>
                      </a:pPr>
                      <a:r>
                        <a:rPr lang="en-GB" sz="1100" baseline="0" dirty="0"/>
                        <a:t>Cheaper price</a:t>
                      </a:r>
                      <a:endParaRPr lang="en-GB" sz="11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171450" indent="-171450">
                        <a:buFont typeface="Arial" panose="020B0604020202020204" pitchFamily="34" charset="0"/>
                        <a:buChar char="•"/>
                      </a:pPr>
                      <a:r>
                        <a:rPr lang="en-GB" sz="1100" dirty="0"/>
                        <a:t>Don’t know</a:t>
                      </a:r>
                      <a:r>
                        <a:rPr lang="en-GB" sz="1100" baseline="0" dirty="0"/>
                        <a:t> who is going to live with</a:t>
                      </a:r>
                    </a:p>
                  </a:txBody>
                  <a:tcPr/>
                </a:tc>
                <a:extLst>
                  <a:ext uri="{0D108BD9-81ED-4DB2-BD59-A6C34878D82A}">
                    <a16:rowId xmlns:a16="http://schemas.microsoft.com/office/drawing/2014/main" val="3797235268"/>
                  </a:ext>
                </a:extLst>
              </a:tr>
              <a:tr h="458322">
                <a:tc>
                  <a:txBody>
                    <a:bodyPr/>
                    <a:lstStyle/>
                    <a:p>
                      <a:r>
                        <a:rPr lang="zh-CN" altLang="en-US" sz="1100" dirty="0"/>
                        <a:t>张记</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 </a:t>
                      </a:r>
                    </a:p>
                  </a:txBody>
                  <a:tcPr/>
                </a:tc>
                <a:tc>
                  <a:txBody>
                    <a:bodyPr/>
                    <a:lstStyle/>
                    <a:p>
                      <a:r>
                        <a:rPr lang="en-US" altLang="zh-CN" sz="1100" b="1" dirty="0"/>
                        <a:t>Private</a:t>
                      </a:r>
                      <a:r>
                        <a:rPr lang="en-US" altLang="zh-CN" sz="1100" b="1" baseline="0" dirty="0"/>
                        <a:t> </a:t>
                      </a:r>
                      <a:r>
                        <a:rPr lang="en-US" altLang="zh-CN" sz="1100" b="1" dirty="0"/>
                        <a:t>House</a:t>
                      </a:r>
                      <a:endParaRPr lang="en-GB" sz="11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Friend Recommendation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tc>
                <a:tc>
                  <a:txBody>
                    <a:bodyPr/>
                    <a:lstStyle/>
                    <a:p>
                      <a:r>
                        <a:rPr lang="en-US" altLang="zh-CN" sz="1100" dirty="0"/>
                        <a:t>Cheaper price</a:t>
                      </a:r>
                      <a:endParaRPr lang="en-GB" sz="1100" dirty="0"/>
                    </a:p>
                  </a:txBody>
                  <a:tcPr/>
                </a:tc>
                <a:tc>
                  <a:txBody>
                    <a:bodyPr/>
                    <a:lstStyle/>
                    <a:p>
                      <a:pPr algn="ctr"/>
                      <a:r>
                        <a:rPr lang="en-GB" sz="1100" dirty="0"/>
                        <a:t>x</a:t>
                      </a:r>
                    </a:p>
                  </a:txBody>
                  <a:tcPr/>
                </a:tc>
                <a:extLst>
                  <a:ext uri="{0D108BD9-81ED-4DB2-BD59-A6C34878D82A}">
                    <a16:rowId xmlns:a16="http://schemas.microsoft.com/office/drawing/2014/main" val="1810543511"/>
                  </a:ext>
                </a:extLst>
              </a:tr>
              <a:tr h="458322">
                <a:tc>
                  <a:txBody>
                    <a:bodyPr/>
                    <a:lstStyle/>
                    <a:p>
                      <a:r>
                        <a:rPr lang="en-GB" sz="1100" dirty="0"/>
                        <a:t>Project Man A </a:t>
                      </a:r>
                      <a:r>
                        <a:rPr lang="zh-CN" altLang="en-US" sz="1100" dirty="0"/>
                        <a:t>（</a:t>
                      </a:r>
                      <a:r>
                        <a:rPr lang="en-US" altLang="zh-CN" sz="1100" dirty="0"/>
                        <a:t>Nigeria</a:t>
                      </a:r>
                      <a:r>
                        <a:rPr lang="zh-CN" altLang="en-US" sz="1100" dirty="0"/>
                        <a:t>）</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Male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endParaRPr lang="en-GB" sz="1100" b="1" dirty="0"/>
                    </a:p>
                    <a:p>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dirty="0"/>
                        <a:t>Internet Agent</a:t>
                      </a:r>
                      <a:endParaRPr lang="en-GB" sz="1100" dirty="0"/>
                    </a:p>
                  </a:txBody>
                  <a:tcPr/>
                </a:tc>
                <a:tc>
                  <a:txBody>
                    <a:bodyPr/>
                    <a:lstStyle/>
                    <a:p>
                      <a:r>
                        <a:rPr lang="en-US" altLang="zh-CN" sz="1100" dirty="0"/>
                        <a:t>Yes</a:t>
                      </a:r>
                      <a:endParaRPr lang="en-GB" sz="1100" dirty="0"/>
                    </a:p>
                  </a:txBody>
                  <a:tcPr/>
                </a:tc>
                <a:tc>
                  <a:txBody>
                    <a:bodyPr/>
                    <a:lstStyle/>
                    <a:p>
                      <a:r>
                        <a:rPr lang="en-GB" sz="1100" dirty="0"/>
                        <a:t>More</a:t>
                      </a:r>
                      <a:r>
                        <a:rPr lang="en-GB" sz="1100" baseline="0" dirty="0"/>
                        <a:t> relax</a:t>
                      </a:r>
                    </a:p>
                    <a:p>
                      <a:r>
                        <a:rPr lang="en-GB" sz="1100" baseline="0" dirty="0"/>
                        <a:t>Cheaper price</a:t>
                      </a:r>
                      <a:endParaRPr lang="en-GB" sz="11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171450" indent="-171450" algn="l">
                        <a:buFont typeface="Arial" panose="020B0604020202020204" pitchFamily="34" charset="0"/>
                        <a:buChar char="•"/>
                      </a:pPr>
                      <a:r>
                        <a:rPr lang="en-GB" sz="1100" dirty="0"/>
                        <a:t>Payment</a:t>
                      </a:r>
                      <a:r>
                        <a:rPr lang="en-GB" sz="1100" baseline="0" dirty="0"/>
                        <a:t> security</a:t>
                      </a:r>
                      <a:endParaRPr lang="en-GB" sz="1100" dirty="0"/>
                    </a:p>
                  </a:txBody>
                  <a:tcPr/>
                </a:tc>
                <a:extLst>
                  <a:ext uri="{0D108BD9-81ED-4DB2-BD59-A6C34878D82A}">
                    <a16:rowId xmlns:a16="http://schemas.microsoft.com/office/drawing/2014/main" val="4269034280"/>
                  </a:ext>
                </a:extLst>
              </a:tr>
              <a:tr h="458322">
                <a:tc>
                  <a:txBody>
                    <a:bodyPr/>
                    <a:lstStyle/>
                    <a:p>
                      <a:r>
                        <a:rPr lang="zh-CN" altLang="en-US" sz="1100" dirty="0"/>
                        <a:t>临 </a:t>
                      </a:r>
                      <a:endParaRPr lang="en-GB" sz="1100" dirty="0"/>
                    </a:p>
                  </a:txBody>
                  <a:tcPr>
                    <a:solidFill>
                      <a:srgbClr val="FF99CC">
                        <a:alpha val="36000"/>
                      </a:srgbClr>
                    </a:solidFill>
                  </a:tcPr>
                </a:tc>
                <a:tc>
                  <a:txBody>
                    <a:bodyPr/>
                    <a:lstStyle/>
                    <a:p>
                      <a:r>
                        <a:rPr lang="en-GB" sz="1100" dirty="0"/>
                        <a:t>Female</a:t>
                      </a:r>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Student Accommodation</a:t>
                      </a:r>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endParaRPr lang="en-GB" sz="110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No</a:t>
                      </a:r>
                    </a:p>
                  </a:txBody>
                  <a:tcPr>
                    <a:solidFill>
                      <a:srgbClr val="FF99CC">
                        <a:alpha val="36000"/>
                      </a:srgbClr>
                    </a:solidFill>
                  </a:tcPr>
                </a:tc>
                <a:tc>
                  <a:txBody>
                    <a:bodyPr/>
                    <a:lstStyle/>
                    <a:p>
                      <a:r>
                        <a:rPr lang="en-GB" sz="1100" dirty="0"/>
                        <a:t>Don’t need to share bathroom</a:t>
                      </a:r>
                    </a:p>
                  </a:txBody>
                  <a:tcPr>
                    <a:solidFill>
                      <a:srgbClr val="FF99CC">
                        <a:alpha val="36000"/>
                      </a:srgbClr>
                    </a:solidFill>
                  </a:tcPr>
                </a:tc>
                <a:tc>
                  <a:txBody>
                    <a:bodyPr/>
                    <a:lstStyle/>
                    <a:p>
                      <a:pPr algn="ctr"/>
                      <a:r>
                        <a:rPr lang="en-GB" sz="1100" dirty="0"/>
                        <a:t>x</a:t>
                      </a:r>
                    </a:p>
                  </a:txBody>
                  <a:tcPr>
                    <a:solidFill>
                      <a:srgbClr val="FF99CC">
                        <a:alpha val="36000"/>
                      </a:srgbClr>
                    </a:solidFill>
                  </a:tcPr>
                </a:tc>
                <a:extLst>
                  <a:ext uri="{0D108BD9-81ED-4DB2-BD59-A6C34878D82A}">
                    <a16:rowId xmlns:a16="http://schemas.microsoft.com/office/drawing/2014/main" val="618115975"/>
                  </a:ext>
                </a:extLst>
              </a:tr>
              <a:tr h="438596">
                <a:tc>
                  <a:txBody>
                    <a:bodyPr/>
                    <a:lstStyle/>
                    <a:p>
                      <a:r>
                        <a:rPr lang="zh-CN" altLang="en-US" sz="1100" dirty="0"/>
                        <a:t>茹</a:t>
                      </a:r>
                      <a:endParaRPr lang="en-GB" sz="1100" dirty="0"/>
                    </a:p>
                  </a:txBody>
                  <a:tcPr>
                    <a:solidFill>
                      <a:srgbClr val="FF99CC">
                        <a:alpha val="1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Female</a:t>
                      </a:r>
                    </a:p>
                    <a:p>
                      <a:endParaRPr lang="en-GB" sz="1100" dirty="0"/>
                    </a:p>
                  </a:txBody>
                  <a:tcPr>
                    <a:solidFill>
                      <a:srgbClr val="FF99CC">
                        <a:alpha val="16000"/>
                      </a:srgbClr>
                    </a:solidFill>
                  </a:tcPr>
                </a:tc>
                <a:tc>
                  <a:txBody>
                    <a:bodyPr/>
                    <a:lstStyle/>
                    <a:p>
                      <a:r>
                        <a:rPr lang="en-GB" sz="1100" dirty="0"/>
                        <a:t>Student Accommodation</a:t>
                      </a:r>
                    </a:p>
                  </a:txBody>
                  <a:tcPr>
                    <a:solidFill>
                      <a:srgbClr val="FF99CC">
                        <a:alpha val="1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txBody>
                  <a:tcPr>
                    <a:solidFill>
                      <a:srgbClr val="FF99CC">
                        <a:alpha val="1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No</a:t>
                      </a:r>
                    </a:p>
                    <a:p>
                      <a:endParaRPr lang="en-GB" sz="1100" dirty="0"/>
                    </a:p>
                  </a:txBody>
                  <a:tcPr>
                    <a:solidFill>
                      <a:srgbClr val="FF99CC">
                        <a:alpha val="16000"/>
                      </a:srgbClr>
                    </a:solidFill>
                  </a:tcPr>
                </a:tc>
                <a:tc>
                  <a:txBody>
                    <a:bodyPr/>
                    <a:lstStyle/>
                    <a:p>
                      <a:r>
                        <a:rPr lang="en-GB" sz="1100" dirty="0"/>
                        <a:t>Have</a:t>
                      </a:r>
                      <a:r>
                        <a:rPr lang="en-GB" sz="1100" baseline="0" dirty="0"/>
                        <a:t> security guard</a:t>
                      </a:r>
                    </a:p>
                    <a:p>
                      <a:r>
                        <a:rPr lang="en-GB" sz="1100" baseline="0" dirty="0"/>
                        <a:t>Safer </a:t>
                      </a:r>
                    </a:p>
                  </a:txBody>
                  <a:tcPr>
                    <a:solidFill>
                      <a:srgbClr val="FF99CC">
                        <a:alpha val="16000"/>
                      </a:srgbClr>
                    </a:solidFill>
                  </a:tcPr>
                </a:tc>
                <a:tc>
                  <a:txBody>
                    <a:bodyPr/>
                    <a:lstStyle/>
                    <a:p>
                      <a:pPr algn="ctr"/>
                      <a:r>
                        <a:rPr lang="en-GB" sz="1100" baseline="0" dirty="0"/>
                        <a:t>x</a:t>
                      </a:r>
                    </a:p>
                  </a:txBody>
                  <a:tcPr>
                    <a:solidFill>
                      <a:srgbClr val="FF99CC">
                        <a:alpha val="16000"/>
                      </a:srgbClr>
                    </a:solidFill>
                  </a:tcPr>
                </a:tc>
                <a:extLst>
                  <a:ext uri="{0D108BD9-81ED-4DB2-BD59-A6C34878D82A}">
                    <a16:rowId xmlns:a16="http://schemas.microsoft.com/office/drawing/2014/main" val="1926204711"/>
                  </a:ext>
                </a:extLst>
              </a:tr>
              <a:tr h="458322">
                <a:tc>
                  <a:txBody>
                    <a:bodyPr/>
                    <a:lstStyle/>
                    <a:p>
                      <a:r>
                        <a:rPr lang="zh-CN" altLang="en-US" sz="1100" dirty="0"/>
                        <a:t>玉菡</a:t>
                      </a:r>
                      <a:endParaRPr lang="en-GB" sz="110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Female</a:t>
                      </a:r>
                    </a:p>
                    <a:p>
                      <a:endParaRPr lang="en-GB" sz="1100" dirty="0"/>
                    </a:p>
                  </a:txBody>
                  <a:tcPr>
                    <a:solidFill>
                      <a:srgbClr val="FF99CC">
                        <a:alpha val="36000"/>
                      </a:srgbClr>
                    </a:solidFill>
                  </a:tcPr>
                </a:tc>
                <a:tc>
                  <a:txBody>
                    <a:bodyPr/>
                    <a:lstStyle/>
                    <a:p>
                      <a:r>
                        <a:rPr lang="en-US" altLang="zh-CN" sz="1100" b="0" dirty="0"/>
                        <a:t>Student</a:t>
                      </a:r>
                      <a:r>
                        <a:rPr lang="en-US" altLang="zh-CN" sz="1100" b="0" baseline="0" dirty="0"/>
                        <a:t> Accommodation</a:t>
                      </a:r>
                      <a:endParaRPr lang="en-GB" sz="1100" b="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Internet Agent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solidFill>
                      <a:srgbClr val="FF99CC">
                        <a:alpha val="36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dirty="0"/>
                        <a:t>Yes</a:t>
                      </a:r>
                    </a:p>
                    <a:p>
                      <a:endParaRPr lang="en-GB" sz="1100" dirty="0"/>
                    </a:p>
                  </a:txBody>
                  <a:tcPr>
                    <a:solidFill>
                      <a:srgbClr val="FF99CC">
                        <a:alpha val="36000"/>
                      </a:srgbClr>
                    </a:solidFill>
                  </a:tcPr>
                </a:tc>
                <a:tc>
                  <a:txBody>
                    <a:bodyPr/>
                    <a:lstStyle/>
                    <a:p>
                      <a:r>
                        <a:rPr lang="en-GB" sz="1100" dirty="0"/>
                        <a:t>Cheaper</a:t>
                      </a:r>
                    </a:p>
                  </a:txBody>
                  <a:tcPr>
                    <a:solidFill>
                      <a:srgbClr val="FF99CC">
                        <a:alpha val="36000"/>
                      </a:srgb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t>Don’t</a:t>
                      </a:r>
                      <a:r>
                        <a:rPr lang="en-GB" sz="1100" baseline="0" dirty="0"/>
                        <a:t> have information about house</a:t>
                      </a:r>
                      <a:endParaRPr lang="en-GB" sz="1100" dirty="0"/>
                    </a:p>
                    <a:p>
                      <a:pPr marL="285750" indent="-285750">
                        <a:buFont typeface="Arial" panose="020B0604020202020204" pitchFamily="34" charset="0"/>
                        <a:buChar char="•"/>
                      </a:pPr>
                      <a:r>
                        <a:rPr lang="en-GB" sz="1100" dirty="0"/>
                        <a:t>Don’t know</a:t>
                      </a:r>
                      <a:r>
                        <a:rPr lang="en-GB" sz="1100" baseline="0" dirty="0"/>
                        <a:t> who is going to live with</a:t>
                      </a:r>
                    </a:p>
                  </a:txBody>
                  <a:tcPr>
                    <a:solidFill>
                      <a:srgbClr val="FF99CC">
                        <a:alpha val="36000"/>
                      </a:srgbClr>
                    </a:solidFill>
                  </a:tcPr>
                </a:tc>
                <a:extLst>
                  <a:ext uri="{0D108BD9-81ED-4DB2-BD59-A6C34878D82A}">
                    <a16:rowId xmlns:a16="http://schemas.microsoft.com/office/drawing/2014/main" val="1545837958"/>
                  </a:ext>
                </a:extLst>
              </a:tr>
            </a:tbl>
          </a:graphicData>
        </a:graphic>
      </p:graphicFrame>
      <p:sp>
        <p:nvSpPr>
          <p:cNvPr id="5" name="TextBox 4"/>
          <p:cNvSpPr txBox="1"/>
          <p:nvPr/>
        </p:nvSpPr>
        <p:spPr>
          <a:xfrm>
            <a:off x="298938" y="218342"/>
            <a:ext cx="11412416" cy="369332"/>
          </a:xfrm>
          <a:prstGeom prst="rect">
            <a:avLst/>
          </a:prstGeom>
          <a:noFill/>
        </p:spPr>
        <p:txBody>
          <a:bodyPr wrap="square" rtlCol="0">
            <a:spAutoFit/>
          </a:bodyPr>
          <a:lstStyle/>
          <a:p>
            <a:r>
              <a:rPr lang="en-US" altLang="zh-CN" b="1" dirty="0"/>
              <a:t>Appendix One - Questionnaire </a:t>
            </a:r>
            <a:r>
              <a:rPr lang="zh-CN" altLang="en-US" b="1" dirty="0"/>
              <a:t>：</a:t>
            </a:r>
            <a:r>
              <a:rPr lang="en-US" altLang="zh-CN" b="1" dirty="0"/>
              <a:t>Do you prefer living at Student Accommodation or Houses in your first year? Why?</a:t>
            </a:r>
            <a:endParaRPr lang="en-GB" b="1" dirty="0"/>
          </a:p>
        </p:txBody>
      </p:sp>
      <p:sp>
        <p:nvSpPr>
          <p:cNvPr id="3" name="Slide Number Placeholder 2"/>
          <p:cNvSpPr>
            <a:spLocks noGrp="1"/>
          </p:cNvSpPr>
          <p:nvPr>
            <p:ph type="sldNum" sz="quarter" idx="12"/>
          </p:nvPr>
        </p:nvSpPr>
        <p:spPr/>
        <p:txBody>
          <a:bodyPr/>
          <a:lstStyle/>
          <a:p>
            <a:fld id="{FEE7E190-0A65-4FF1-BF5A-8783D1B9C512}" type="slidenum">
              <a:rPr lang="en-GB" smtClean="0"/>
              <a:t>14</a:t>
            </a:fld>
            <a:endParaRPr lang="en-GB"/>
          </a:p>
        </p:txBody>
      </p:sp>
    </p:spTree>
    <p:extLst>
      <p:ext uri="{BB962C8B-B14F-4D97-AF65-F5344CB8AC3E}">
        <p14:creationId xmlns:p14="http://schemas.microsoft.com/office/powerpoint/2010/main" val="318248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Appendix Two – Pre-sessional English course fee</a:t>
            </a:r>
          </a:p>
        </p:txBody>
      </p:sp>
      <p:sp>
        <p:nvSpPr>
          <p:cNvPr id="3" name="Slide Number Placeholder 2"/>
          <p:cNvSpPr>
            <a:spLocks noGrp="1"/>
          </p:cNvSpPr>
          <p:nvPr>
            <p:ph type="sldNum" sz="quarter" idx="12"/>
          </p:nvPr>
        </p:nvSpPr>
        <p:spPr/>
        <p:txBody>
          <a:bodyPr/>
          <a:lstStyle/>
          <a:p>
            <a:fld id="{FEE7E190-0A65-4FF1-BF5A-8783D1B9C512}" type="slidenum">
              <a:rPr lang="en-GB" smtClean="0"/>
              <a:t>15</a:t>
            </a:fld>
            <a:endParaRPr lang="en-GB"/>
          </a:p>
        </p:txBody>
      </p:sp>
      <p:graphicFrame>
        <p:nvGraphicFramePr>
          <p:cNvPr id="10" name="Table 9"/>
          <p:cNvGraphicFramePr>
            <a:graphicFrameLocks noGrp="1"/>
          </p:cNvGraphicFramePr>
          <p:nvPr>
            <p:extLst>
              <p:ext uri="{D42A27DB-BD31-4B8C-83A1-F6EECF244321}">
                <p14:modId xmlns:p14="http://schemas.microsoft.com/office/powerpoint/2010/main" val="3788113248"/>
              </p:ext>
            </p:extLst>
          </p:nvPr>
        </p:nvGraphicFramePr>
        <p:xfrm>
          <a:off x="2032000" y="210112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97256242"/>
                    </a:ext>
                  </a:extLst>
                </a:gridCol>
                <a:gridCol w="2709333">
                  <a:extLst>
                    <a:ext uri="{9D8B030D-6E8A-4147-A177-3AD203B41FA5}">
                      <a16:colId xmlns:a16="http://schemas.microsoft.com/office/drawing/2014/main" val="3861675111"/>
                    </a:ext>
                  </a:extLst>
                </a:gridCol>
                <a:gridCol w="2709333">
                  <a:extLst>
                    <a:ext uri="{9D8B030D-6E8A-4147-A177-3AD203B41FA5}">
                      <a16:colId xmlns:a16="http://schemas.microsoft.com/office/drawing/2014/main" val="1078723057"/>
                    </a:ext>
                  </a:extLst>
                </a:gridCol>
              </a:tblGrid>
              <a:tr h="370840">
                <a:tc>
                  <a:txBody>
                    <a:bodyPr/>
                    <a:lstStyle/>
                    <a:p>
                      <a:pPr algn="ctr"/>
                      <a:r>
                        <a:rPr lang="en-GB" dirty="0"/>
                        <a:t>Pre-sessional</a:t>
                      </a:r>
                      <a:r>
                        <a:rPr lang="en-GB" baseline="0" dirty="0"/>
                        <a:t> English</a:t>
                      </a:r>
                      <a:endParaRPr lang="en-GB" dirty="0"/>
                    </a:p>
                  </a:txBody>
                  <a:tcPr anchor="ctr"/>
                </a:tc>
                <a:tc>
                  <a:txBody>
                    <a:bodyPr/>
                    <a:lstStyle/>
                    <a:p>
                      <a:pPr algn="ctr"/>
                      <a:r>
                        <a:rPr lang="en-GB" dirty="0"/>
                        <a:t>Course dates</a:t>
                      </a:r>
                    </a:p>
                  </a:txBody>
                  <a:tcPr anchor="ctr"/>
                </a:tc>
                <a:tc>
                  <a:txBody>
                    <a:bodyPr/>
                    <a:lstStyle/>
                    <a:p>
                      <a:pPr algn="ctr"/>
                      <a:r>
                        <a:rPr lang="en-GB" dirty="0"/>
                        <a:t>Fee</a:t>
                      </a:r>
                    </a:p>
                  </a:txBody>
                  <a:tcPr anchor="ctr"/>
                </a:tc>
                <a:extLst>
                  <a:ext uri="{0D108BD9-81ED-4DB2-BD59-A6C34878D82A}">
                    <a16:rowId xmlns:a16="http://schemas.microsoft.com/office/drawing/2014/main" val="3987793231"/>
                  </a:ext>
                </a:extLst>
              </a:tr>
              <a:tr h="370840">
                <a:tc>
                  <a:txBody>
                    <a:bodyPr/>
                    <a:lstStyle/>
                    <a:p>
                      <a:pPr algn="ctr"/>
                      <a:r>
                        <a:rPr lang="en-GB" dirty="0"/>
                        <a:t>10 weeks</a:t>
                      </a:r>
                    </a:p>
                  </a:txBody>
                  <a:tcPr anchor="ctr"/>
                </a:tc>
                <a:tc>
                  <a:txBody>
                    <a:bodyPr/>
                    <a:lstStyle/>
                    <a:p>
                      <a:pPr algn="ctr"/>
                      <a:r>
                        <a:rPr lang="en-GB" b="0" dirty="0"/>
                        <a:t>04/07/16 - 09/09/16</a:t>
                      </a:r>
                    </a:p>
                  </a:txBody>
                  <a:tcPr anchor="ctr"/>
                </a:tc>
                <a:tc>
                  <a:txBody>
                    <a:bodyPr/>
                    <a:lstStyle/>
                    <a:p>
                      <a:pPr algn="ctr"/>
                      <a:r>
                        <a:rPr lang="en-GB" dirty="0"/>
                        <a:t>£2,900</a:t>
                      </a:r>
                    </a:p>
                  </a:txBody>
                  <a:tcPr anchor="ctr"/>
                </a:tc>
                <a:extLst>
                  <a:ext uri="{0D108BD9-81ED-4DB2-BD59-A6C34878D82A}">
                    <a16:rowId xmlns:a16="http://schemas.microsoft.com/office/drawing/2014/main" val="3635002835"/>
                  </a:ext>
                </a:extLst>
              </a:tr>
              <a:tr h="370840">
                <a:tc>
                  <a:txBody>
                    <a:bodyPr/>
                    <a:lstStyle/>
                    <a:p>
                      <a:pPr algn="ctr"/>
                      <a:r>
                        <a:rPr lang="en-GB" dirty="0"/>
                        <a:t>6 weeks</a:t>
                      </a:r>
                    </a:p>
                  </a:txBody>
                  <a:tcPr anchor="ctr"/>
                </a:tc>
                <a:tc>
                  <a:txBody>
                    <a:bodyPr/>
                    <a:lstStyle/>
                    <a:p>
                      <a:pPr algn="ctr"/>
                      <a:r>
                        <a:rPr lang="en-GB" dirty="0"/>
                        <a:t>01/08/16 - </a:t>
                      </a:r>
                      <a:r>
                        <a:rPr lang="en-GB" b="1" dirty="0"/>
                        <a:t>09/09/16</a:t>
                      </a:r>
                    </a:p>
                  </a:txBody>
                  <a:tcPr anchor="ctr"/>
                </a:tc>
                <a:tc>
                  <a:txBody>
                    <a:bodyPr/>
                    <a:lstStyle/>
                    <a:p>
                      <a:pPr algn="ctr"/>
                      <a:r>
                        <a:rPr lang="en-GB" dirty="0"/>
                        <a:t>£1,740</a:t>
                      </a:r>
                    </a:p>
                  </a:txBody>
                  <a:tcPr anchor="ctr"/>
                </a:tc>
                <a:extLst>
                  <a:ext uri="{0D108BD9-81ED-4DB2-BD59-A6C34878D82A}">
                    <a16:rowId xmlns:a16="http://schemas.microsoft.com/office/drawing/2014/main" val="3393031311"/>
                  </a:ext>
                </a:extLst>
              </a:tr>
            </a:tbl>
          </a:graphicData>
        </a:graphic>
      </p:graphicFrame>
    </p:spTree>
    <p:extLst>
      <p:ext uri="{BB962C8B-B14F-4D97-AF65-F5344CB8AC3E}">
        <p14:creationId xmlns:p14="http://schemas.microsoft.com/office/powerpoint/2010/main" val="415726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1"/>
            <a:ext cx="12192000" cy="1822678"/>
          </a:xfrm>
          <a:prstGeom prst="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31" name="Rectangle 30"/>
          <p:cNvSpPr/>
          <p:nvPr/>
        </p:nvSpPr>
        <p:spPr>
          <a:xfrm>
            <a:off x="7235019" y="5627036"/>
            <a:ext cx="4852916" cy="1068788"/>
          </a:xfrm>
          <a:prstGeom prst="rect">
            <a:avLst/>
          </a:prstGeom>
          <a:solidFill>
            <a:srgbClr val="CC00CC">
              <a:alpha val="20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5840682" y="2502718"/>
            <a:ext cx="506482" cy="506482"/>
          </a:xfrm>
          <a:prstGeom prst="rect">
            <a:avLst/>
          </a:prstGeom>
        </p:spPr>
      </p:pic>
      <p:sp>
        <p:nvSpPr>
          <p:cNvPr id="11" name="Rectangle 10"/>
          <p:cNvSpPr/>
          <p:nvPr/>
        </p:nvSpPr>
        <p:spPr>
          <a:xfrm>
            <a:off x="7198057" y="1994430"/>
            <a:ext cx="4852916" cy="1580730"/>
          </a:xfrm>
          <a:prstGeom prst="rect">
            <a:avLst/>
          </a:prstGeom>
          <a:solidFill>
            <a:srgbClr val="CC00CC">
              <a:alpha val="20000"/>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13" name="Text Box 2"/>
          <p:cNvSpPr txBox="1">
            <a:spLocks noChangeArrowheads="1"/>
          </p:cNvSpPr>
          <p:nvPr/>
        </p:nvSpPr>
        <p:spPr bwMode="auto">
          <a:xfrm>
            <a:off x="7289225" y="3062579"/>
            <a:ext cx="5262349" cy="391231"/>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600" dirty="0">
                <a:latin typeface="Calibri" panose="020F0502020204030204" pitchFamily="34" charset="0"/>
                <a:ea typeface="DengXian" panose="02010600030101010101" pitchFamily="2" charset="-122"/>
                <a:cs typeface="Times New Roman" panose="02020603050405020304" pitchFamily="18" charset="0"/>
              </a:rPr>
              <a:t>Education background, subject, years of renting </a:t>
            </a:r>
            <a:endParaRPr lang="en-GB" sz="16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14" name="Picture 13"/>
          <p:cNvPicPr>
            <a:picLocks noChangeAspect="1"/>
          </p:cNvPicPr>
          <p:nvPr/>
        </p:nvPicPr>
        <p:blipFill>
          <a:blip r:embed="rId3"/>
          <a:stretch>
            <a:fillRect/>
          </a:stretch>
        </p:blipFill>
        <p:spPr>
          <a:xfrm>
            <a:off x="7985294" y="2390825"/>
            <a:ext cx="449786" cy="362731"/>
          </a:xfrm>
          <a:prstGeom prst="rect">
            <a:avLst/>
          </a:prstGeom>
        </p:spPr>
      </p:pic>
      <p:sp>
        <p:nvSpPr>
          <p:cNvPr id="18" name="Text Box 2"/>
          <p:cNvSpPr txBox="1">
            <a:spLocks noChangeArrowheads="1"/>
          </p:cNvSpPr>
          <p:nvPr/>
        </p:nvSpPr>
        <p:spPr bwMode="auto">
          <a:xfrm>
            <a:off x="7198057" y="3898235"/>
            <a:ext cx="854122" cy="33775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Safety</a:t>
            </a:r>
          </a:p>
        </p:txBody>
      </p:sp>
      <p:sp>
        <p:nvSpPr>
          <p:cNvPr id="19" name="Text Box 2"/>
          <p:cNvSpPr txBox="1">
            <a:spLocks noChangeArrowheads="1"/>
          </p:cNvSpPr>
          <p:nvPr/>
        </p:nvSpPr>
        <p:spPr bwMode="auto">
          <a:xfrm>
            <a:off x="7198057" y="4302104"/>
            <a:ext cx="1037481" cy="33250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Distance</a:t>
            </a:r>
          </a:p>
        </p:txBody>
      </p:sp>
      <p:sp>
        <p:nvSpPr>
          <p:cNvPr id="20" name="Text Box 2"/>
          <p:cNvSpPr txBox="1">
            <a:spLocks noChangeArrowheads="1"/>
          </p:cNvSpPr>
          <p:nvPr/>
        </p:nvSpPr>
        <p:spPr bwMode="auto">
          <a:xfrm>
            <a:off x="7198057" y="4681384"/>
            <a:ext cx="1686636" cy="33250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altLang="zh-CN" sz="1600" b="1" dirty="0">
                <a:latin typeface="Calibri" panose="020F0502020204030204" pitchFamily="34" charset="0"/>
                <a:ea typeface="DengXian" panose="02010600030101010101" pitchFamily="2" charset="-122"/>
                <a:cs typeface="Times New Roman" panose="02020603050405020304" pitchFamily="18" charset="0"/>
              </a:rPr>
              <a:t>Maintenance</a:t>
            </a:r>
            <a:endParaRPr lang="en-GB" sz="1600" b="1"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1" name="Text Box 2"/>
          <p:cNvSpPr txBox="1">
            <a:spLocks noChangeArrowheads="1"/>
          </p:cNvSpPr>
          <p:nvPr/>
        </p:nvSpPr>
        <p:spPr bwMode="auto">
          <a:xfrm>
            <a:off x="7235019" y="5037882"/>
            <a:ext cx="1686636" cy="33250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effectLst/>
                <a:latin typeface="Calibri" panose="020F0502020204030204" pitchFamily="34" charset="0"/>
                <a:ea typeface="DengXian" panose="02010600030101010101" pitchFamily="2" charset="-122"/>
                <a:cs typeface="Times New Roman" panose="02020603050405020304" pitchFamily="18" charset="0"/>
              </a:rPr>
              <a:t>Service</a:t>
            </a:r>
          </a:p>
        </p:txBody>
      </p:sp>
      <p:pic>
        <p:nvPicPr>
          <p:cNvPr id="22" name="Picture 21" descr="C:\Users\alice\AppData\Local\Microsoft\Windows\INetCache\Content.Word\Ratin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2015" y="4384253"/>
            <a:ext cx="952500" cy="219710"/>
          </a:xfrm>
          <a:prstGeom prst="rect">
            <a:avLst/>
          </a:prstGeom>
          <a:noFill/>
          <a:ln>
            <a:noFill/>
          </a:ln>
        </p:spPr>
      </p:pic>
      <p:pic>
        <p:nvPicPr>
          <p:cNvPr id="23" name="Picture 22" descr="C:\Users\alice\AppData\Local\Microsoft\Windows\INetCache\Content.Word\Ratin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49832" y="2524130"/>
            <a:ext cx="952500" cy="219710"/>
          </a:xfrm>
          <a:prstGeom prst="rect">
            <a:avLst/>
          </a:prstGeom>
          <a:noFill/>
          <a:ln>
            <a:noFill/>
          </a:ln>
        </p:spPr>
      </p:pic>
      <p:pic>
        <p:nvPicPr>
          <p:cNvPr id="24" name="Picture 23" descr="C:\Users\alice\AppData\Local\Microsoft\Windows\INetCache\Content.Word\Ratin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2015" y="4724715"/>
            <a:ext cx="952500" cy="219710"/>
          </a:xfrm>
          <a:prstGeom prst="rect">
            <a:avLst/>
          </a:prstGeom>
          <a:noFill/>
          <a:ln>
            <a:noFill/>
          </a:ln>
        </p:spPr>
      </p:pic>
      <p:pic>
        <p:nvPicPr>
          <p:cNvPr id="25" name="Picture 24" descr="C:\Users\alice\AppData\Local\Microsoft\Windows\INetCache\Content.Word\Ratin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2015" y="5150675"/>
            <a:ext cx="952500" cy="219710"/>
          </a:xfrm>
          <a:prstGeom prst="rect">
            <a:avLst/>
          </a:prstGeom>
          <a:noFill/>
          <a:ln>
            <a:noFill/>
          </a:ln>
        </p:spPr>
      </p:pic>
      <p:pic>
        <p:nvPicPr>
          <p:cNvPr id="26" name="Picture 25" descr="C:\Users\alice\AppData\Local\Microsoft\Windows\INetCache\Content.Word\Ratin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2015" y="3961974"/>
            <a:ext cx="952500" cy="219710"/>
          </a:xfrm>
          <a:prstGeom prst="rect">
            <a:avLst/>
          </a:prstGeom>
          <a:noFill/>
          <a:ln>
            <a:noFill/>
          </a:ln>
        </p:spPr>
      </p:pic>
      <p:sp>
        <p:nvSpPr>
          <p:cNvPr id="27" name="Text Box 2"/>
          <p:cNvSpPr txBox="1">
            <a:spLocks noChangeArrowheads="1"/>
          </p:cNvSpPr>
          <p:nvPr/>
        </p:nvSpPr>
        <p:spPr bwMode="auto">
          <a:xfrm>
            <a:off x="9388904" y="2415802"/>
            <a:ext cx="854122" cy="33775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2000" b="1" dirty="0">
                <a:effectLst/>
                <a:latin typeface="Calibri" panose="020F0502020204030204" pitchFamily="34" charset="0"/>
                <a:ea typeface="DengXian" panose="02010600030101010101" pitchFamily="2" charset="-122"/>
                <a:cs typeface="Times New Roman" panose="02020603050405020304" pitchFamily="18" charset="0"/>
              </a:rPr>
              <a:t>4.5</a:t>
            </a:r>
          </a:p>
        </p:txBody>
      </p:sp>
      <p:sp>
        <p:nvSpPr>
          <p:cNvPr id="17" name="Rectangle 16"/>
          <p:cNvSpPr/>
          <p:nvPr/>
        </p:nvSpPr>
        <p:spPr>
          <a:xfrm>
            <a:off x="7198057" y="5696498"/>
            <a:ext cx="1802032" cy="388696"/>
          </a:xfrm>
          <a:prstGeom prst="rect">
            <a:avLst/>
          </a:prstGeom>
        </p:spPr>
        <p:txBody>
          <a:bodyPr wrap="none">
            <a:spAutoFit/>
          </a:bodyPr>
          <a:lstStyle/>
          <a:p>
            <a:pPr>
              <a:lnSpc>
                <a:spcPct val="107000"/>
              </a:lnSpc>
              <a:spcAft>
                <a:spcPts val="800"/>
              </a:spcAft>
            </a:pPr>
            <a:r>
              <a:rPr lang="en-GB" b="1" dirty="0">
                <a:latin typeface="Calibri" panose="020F0502020204030204" pitchFamily="34" charset="0"/>
                <a:ea typeface="DengXian" panose="02010600030101010101" pitchFamily="2" charset="-122"/>
                <a:cs typeface="Times New Roman" panose="02020603050405020304" pitchFamily="18" charset="0"/>
              </a:rPr>
              <a:t>Customer review</a:t>
            </a:r>
            <a:endParaRPr lang="en-GB" dirty="0">
              <a:latin typeface="Calibri" panose="020F0502020204030204" pitchFamily="34" charset="0"/>
              <a:ea typeface="DengXian" panose="02010600030101010101" pitchFamily="2" charset="-122"/>
              <a:cs typeface="Times New Roman" panose="02020603050405020304" pitchFamily="18" charset="0"/>
            </a:endParaRPr>
          </a:p>
        </p:txBody>
      </p:sp>
      <p:sp>
        <p:nvSpPr>
          <p:cNvPr id="28" name="Rectangle 27"/>
          <p:cNvSpPr/>
          <p:nvPr/>
        </p:nvSpPr>
        <p:spPr>
          <a:xfrm>
            <a:off x="7827708" y="6301641"/>
            <a:ext cx="2470548" cy="369332"/>
          </a:xfrm>
          <a:prstGeom prst="rect">
            <a:avLst/>
          </a:prstGeom>
        </p:spPr>
        <p:txBody>
          <a:bodyPr wrap="none">
            <a:spAutoFit/>
          </a:bodyPr>
          <a:lstStyle/>
          <a:p>
            <a:r>
              <a:rPr lang="en-GB" dirty="0">
                <a:latin typeface="Calibri" panose="020F0502020204030204" pitchFamily="34" charset="0"/>
                <a:ea typeface="DengXian" panose="02010600030101010101" pitchFamily="2" charset="-122"/>
                <a:cs typeface="Times New Roman" panose="02020603050405020304" pitchFamily="18" charset="0"/>
              </a:rPr>
              <a:t>It is a great place to live!</a:t>
            </a:r>
            <a:endParaRPr lang="en-GB" dirty="0"/>
          </a:p>
        </p:txBody>
      </p:sp>
      <p:pic>
        <p:nvPicPr>
          <p:cNvPr id="3" name="Picture 2"/>
          <p:cNvPicPr>
            <a:picLocks noChangeAspect="1"/>
          </p:cNvPicPr>
          <p:nvPr/>
        </p:nvPicPr>
        <p:blipFill>
          <a:blip r:embed="rId5"/>
          <a:stretch>
            <a:fillRect/>
          </a:stretch>
        </p:blipFill>
        <p:spPr>
          <a:xfrm>
            <a:off x="7342787" y="6198543"/>
            <a:ext cx="453953" cy="453953"/>
          </a:xfrm>
          <a:prstGeom prst="rect">
            <a:avLst/>
          </a:prstGeom>
        </p:spPr>
      </p:pic>
      <p:pic>
        <p:nvPicPr>
          <p:cNvPr id="30"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2012" y="4565172"/>
            <a:ext cx="1131725" cy="1038195"/>
          </a:xfrm>
          <a:prstGeom prst="rect">
            <a:avLst/>
          </a:prstGeom>
        </p:spPr>
      </p:pic>
      <p:pic>
        <p:nvPicPr>
          <p:cNvPr id="32" name="Picture 31"/>
          <p:cNvPicPr/>
          <p:nvPr/>
        </p:nvPicPr>
        <p:blipFill>
          <a:blip r:embed="rId7" cstate="print">
            <a:extLst>
              <a:ext uri="{28A0092B-C50C-407E-A947-70E740481C1C}">
                <a14:useLocalDpi xmlns:a14="http://schemas.microsoft.com/office/drawing/2010/main" val="0"/>
              </a:ext>
            </a:extLst>
          </a:blip>
          <a:stretch>
            <a:fillRect/>
          </a:stretch>
        </p:blipFill>
        <p:spPr>
          <a:xfrm>
            <a:off x="6066332" y="4233194"/>
            <a:ext cx="949996" cy="362824"/>
          </a:xfrm>
          <a:prstGeom prst="rect">
            <a:avLst/>
          </a:prstGeom>
        </p:spPr>
      </p:pic>
      <p:sp>
        <p:nvSpPr>
          <p:cNvPr id="33" name="Text Box 2"/>
          <p:cNvSpPr txBox="1">
            <a:spLocks noChangeArrowheads="1"/>
          </p:cNvSpPr>
          <p:nvPr/>
        </p:nvSpPr>
        <p:spPr bwMode="auto">
          <a:xfrm>
            <a:off x="5990848" y="1953503"/>
            <a:ext cx="1563526" cy="223222"/>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600" b="1" dirty="0">
                <a:solidFill>
                  <a:srgbClr val="000000"/>
                </a:solidFill>
                <a:effectLst/>
                <a:latin typeface="Comic Sans MS" panose="030F0702030302020204" pitchFamily="66" charset="0"/>
                <a:ea typeface="DengXian" panose="02010600030101010101" pitchFamily="2" charset="-122"/>
                <a:cs typeface="Times New Roman" panose="02020603050405020304" pitchFamily="18" charset="0"/>
              </a:rPr>
              <a:t>£</a:t>
            </a:r>
            <a:r>
              <a:rPr lang="en-GB" sz="1400" b="1" dirty="0">
                <a:solidFill>
                  <a:srgbClr val="000000"/>
                </a:solidFill>
                <a:effectLst/>
                <a:latin typeface="Comic Sans MS" panose="030F0702030302020204" pitchFamily="66" charset="0"/>
                <a:ea typeface="DengXian" panose="02010600030101010101" pitchFamily="2" charset="-122"/>
                <a:cs typeface="Times New Roman" panose="02020603050405020304" pitchFamily="18" charset="0"/>
              </a:rPr>
              <a:t>95/week</a:t>
            </a:r>
            <a:endParaRPr lang="en-GB" sz="28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33570" y="2009419"/>
            <a:ext cx="732140" cy="732140"/>
          </a:xfrm>
          <a:prstGeom prst="rect">
            <a:avLst/>
          </a:prstGeom>
        </p:spPr>
      </p:pic>
      <p:sp>
        <p:nvSpPr>
          <p:cNvPr id="35" name="Text Box 2"/>
          <p:cNvSpPr txBox="1">
            <a:spLocks noChangeArrowheads="1"/>
          </p:cNvSpPr>
          <p:nvPr/>
        </p:nvSpPr>
        <p:spPr bwMode="auto">
          <a:xfrm>
            <a:off x="644711" y="400817"/>
            <a:ext cx="4845936" cy="43370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2400" b="1" dirty="0">
                <a:solidFill>
                  <a:srgbClr val="990099"/>
                </a:solidFill>
                <a:effectLst/>
                <a:latin typeface="Comic Sans MS" panose="030F0702030302020204" pitchFamily="66" charset="0"/>
                <a:ea typeface="DengXian" panose="02010600030101010101" pitchFamily="2" charset="-122"/>
                <a:cs typeface="Times New Roman" panose="02020603050405020304" pitchFamily="18" charset="0"/>
              </a:rPr>
              <a:t>International Student House</a:t>
            </a:r>
            <a:endParaRPr lang="en-GB"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4480" y="1912707"/>
            <a:ext cx="3578315" cy="2683737"/>
          </a:xfrm>
          <a:prstGeom prst="rect">
            <a:avLst/>
          </a:prstGeom>
        </p:spPr>
      </p:pic>
      <p:pic>
        <p:nvPicPr>
          <p:cNvPr id="39" name="Picture 38"/>
          <p:cNvPicPr/>
          <p:nvPr/>
        </p:nvPicPr>
        <p:blipFill>
          <a:blip r:embed="rId2" cstate="print">
            <a:extLst>
              <a:ext uri="{28A0092B-C50C-407E-A947-70E740481C1C}">
                <a14:useLocalDpi xmlns:a14="http://schemas.microsoft.com/office/drawing/2010/main" val="0"/>
              </a:ext>
            </a:extLst>
          </a:blip>
          <a:stretch>
            <a:fillRect/>
          </a:stretch>
        </p:blipFill>
        <p:spPr>
          <a:xfrm>
            <a:off x="6472208" y="2505056"/>
            <a:ext cx="506482" cy="506482"/>
          </a:xfrm>
          <a:prstGeom prst="rect">
            <a:avLst/>
          </a:prstGeom>
        </p:spPr>
      </p:pic>
      <p:pic>
        <p:nvPicPr>
          <p:cNvPr id="40" name="Picture 3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6194" y="4565172"/>
            <a:ext cx="1415818" cy="1061864"/>
          </a:xfrm>
          <a:prstGeom prst="rect">
            <a:avLst/>
          </a:prstGeom>
        </p:spPr>
      </p:pic>
      <p:pic>
        <p:nvPicPr>
          <p:cNvPr id="41" name="Picture 40"/>
          <p:cNvPicPr/>
          <p:nvPr/>
        </p:nvPicPr>
        <p:blipFill>
          <a:blip r:embed="rId11" cstate="print">
            <a:extLst>
              <a:ext uri="{28A0092B-C50C-407E-A947-70E740481C1C}">
                <a14:useLocalDpi xmlns:a14="http://schemas.microsoft.com/office/drawing/2010/main" val="0"/>
              </a:ext>
            </a:extLst>
          </a:blip>
          <a:stretch>
            <a:fillRect/>
          </a:stretch>
        </p:blipFill>
        <p:spPr>
          <a:xfrm>
            <a:off x="5023341" y="186390"/>
            <a:ext cx="615459" cy="604440"/>
          </a:xfrm>
          <a:prstGeom prst="rect">
            <a:avLst/>
          </a:prstGeom>
        </p:spPr>
      </p:pic>
      <p:sp>
        <p:nvSpPr>
          <p:cNvPr id="42" name="Text Box 2"/>
          <p:cNvSpPr txBox="1">
            <a:spLocks noChangeArrowheads="1"/>
          </p:cNvSpPr>
          <p:nvPr/>
        </p:nvSpPr>
        <p:spPr bwMode="auto">
          <a:xfrm>
            <a:off x="1195432" y="753183"/>
            <a:ext cx="3692094" cy="25786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400" b="1" dirty="0">
                <a:solidFill>
                  <a:srgbClr val="AEAAAA"/>
                </a:solidFill>
                <a:effectLst/>
                <a:latin typeface="Comic Sans MS" panose="030F0702030302020204" pitchFamily="66" charset="0"/>
                <a:ea typeface="DengXian" panose="02010600030101010101" pitchFamily="2" charset="-122"/>
                <a:cs typeface="Times New Roman" panose="02020603050405020304" pitchFamily="18" charset="0"/>
              </a:rPr>
              <a:t>Short term · Long term · Leisure</a:t>
            </a:r>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3" name="Text Box 2"/>
          <p:cNvSpPr txBox="1">
            <a:spLocks noChangeArrowheads="1"/>
          </p:cNvSpPr>
          <p:nvPr/>
        </p:nvSpPr>
        <p:spPr bwMode="auto">
          <a:xfrm>
            <a:off x="9911043" y="118493"/>
            <a:ext cx="3021053" cy="344802"/>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400" b="1" dirty="0">
                <a:solidFill>
                  <a:srgbClr val="AEAAAA"/>
                </a:solidFill>
                <a:effectLst/>
                <a:latin typeface="Comic Sans MS" panose="030F0702030302020204" pitchFamily="66" charset="0"/>
                <a:ea typeface="DengXian" panose="02010600030101010101" pitchFamily="2" charset="-122"/>
                <a:cs typeface="Times New Roman" panose="02020603050405020304" pitchFamily="18" charset="0"/>
              </a:rPr>
              <a:t>Log in         Sign up</a:t>
            </a:r>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4" name="Text Box 2"/>
          <p:cNvSpPr txBox="1">
            <a:spLocks noChangeArrowheads="1"/>
          </p:cNvSpPr>
          <p:nvPr/>
        </p:nvSpPr>
        <p:spPr bwMode="auto">
          <a:xfrm>
            <a:off x="6652401" y="1455962"/>
            <a:ext cx="6233003" cy="10059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400" b="1" dirty="0">
                <a:solidFill>
                  <a:srgbClr val="AEAAAA"/>
                </a:solidFill>
                <a:effectLst/>
                <a:latin typeface="Comic Sans MS" panose="030F0702030302020204" pitchFamily="66" charset="0"/>
                <a:ea typeface="DengXian" panose="02010600030101010101" pitchFamily="2" charset="-122"/>
                <a:cs typeface="Times New Roman" panose="02020603050405020304" pitchFamily="18" charset="0"/>
              </a:rPr>
              <a:t>Price         Recommend      Map view     </a:t>
            </a:r>
            <a:r>
              <a:rPr lang="en-GB" sz="1400" b="1" dirty="0">
                <a:solidFill>
                  <a:srgbClr val="AEAAAA"/>
                </a:solidFill>
                <a:latin typeface="Comic Sans MS" panose="030F0702030302020204" pitchFamily="66" charset="0"/>
                <a:ea typeface="DengXian" panose="02010600030101010101" pitchFamily="2" charset="-122"/>
                <a:cs typeface="Times New Roman" panose="02020603050405020304" pitchFamily="18" charset="0"/>
              </a:rPr>
              <a:t>R</a:t>
            </a:r>
            <a:r>
              <a:rPr lang="en-GB" sz="1400" b="1" dirty="0">
                <a:solidFill>
                  <a:srgbClr val="AEAAAA"/>
                </a:solidFill>
                <a:effectLst/>
                <a:latin typeface="Comic Sans MS" panose="030F0702030302020204" pitchFamily="66" charset="0"/>
                <a:ea typeface="DengXian" panose="02010600030101010101" pitchFamily="2" charset="-122"/>
                <a:cs typeface="Times New Roman" panose="02020603050405020304" pitchFamily="18" charset="0"/>
              </a:rPr>
              <a:t>oommate waiting</a:t>
            </a:r>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5" name="Text Box 2"/>
          <p:cNvSpPr txBox="1">
            <a:spLocks noChangeArrowheads="1"/>
          </p:cNvSpPr>
          <p:nvPr/>
        </p:nvSpPr>
        <p:spPr bwMode="auto">
          <a:xfrm>
            <a:off x="5209090" y="3856376"/>
            <a:ext cx="2133697" cy="24666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GB" sz="1400" b="1" dirty="0">
                <a:solidFill>
                  <a:srgbClr val="000000"/>
                </a:solidFill>
                <a:latin typeface="Comic Sans MS" panose="030F0702030302020204" pitchFamily="66" charset="0"/>
                <a:ea typeface="DengXian" panose="02010600030101010101" pitchFamily="2" charset="-122"/>
                <a:cs typeface="Times New Roman" panose="02020603050405020304" pitchFamily="18" charset="0"/>
              </a:rPr>
              <a:t>2</a:t>
            </a:r>
            <a:r>
              <a:rPr lang="en-GB" sz="1400" b="1" dirty="0">
                <a:solidFill>
                  <a:srgbClr val="000000"/>
                </a:solidFill>
                <a:effectLst/>
                <a:latin typeface="Comic Sans MS" panose="030F0702030302020204" pitchFamily="66" charset="0"/>
                <a:ea typeface="DengXian" panose="02010600030101010101" pitchFamily="2" charset="-122"/>
                <a:cs typeface="Times New Roman" panose="02020603050405020304" pitchFamily="18" charset="0"/>
              </a:rPr>
              <a:t> roommate waiting</a:t>
            </a:r>
            <a:endParaRPr lang="en-GB" sz="24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46" name="Picture 45"/>
          <p:cNvPicPr/>
          <p:nvPr/>
        </p:nvPicPr>
        <p:blipFill>
          <a:blip r:embed="rId12" cstate="print">
            <a:extLst>
              <a:ext uri="{28A0092B-C50C-407E-A947-70E740481C1C}">
                <a14:useLocalDpi xmlns:a14="http://schemas.microsoft.com/office/drawing/2010/main" val="0"/>
              </a:ext>
            </a:extLst>
          </a:blip>
          <a:stretch>
            <a:fillRect/>
          </a:stretch>
        </p:blipFill>
        <p:spPr>
          <a:xfrm>
            <a:off x="4523086" y="2504109"/>
            <a:ext cx="523309" cy="538449"/>
          </a:xfrm>
          <a:prstGeom prst="rect">
            <a:avLst/>
          </a:prstGeom>
        </p:spPr>
      </p:pic>
      <p:pic>
        <p:nvPicPr>
          <p:cNvPr id="47" name="Picture 46"/>
          <p:cNvPicPr/>
          <p:nvPr/>
        </p:nvPicPr>
        <p:blipFill>
          <a:blip r:embed="rId13" cstate="print">
            <a:extLst>
              <a:ext uri="{28A0092B-C50C-407E-A947-70E740481C1C}">
                <a14:useLocalDpi xmlns:a14="http://schemas.microsoft.com/office/drawing/2010/main" val="0"/>
              </a:ext>
            </a:extLst>
          </a:blip>
          <a:stretch>
            <a:fillRect/>
          </a:stretch>
        </p:blipFill>
        <p:spPr>
          <a:xfrm>
            <a:off x="5156190" y="2511745"/>
            <a:ext cx="549111" cy="546100"/>
          </a:xfrm>
          <a:prstGeom prst="rect">
            <a:avLst/>
          </a:prstGeom>
        </p:spPr>
      </p:pic>
      <p:sp>
        <p:nvSpPr>
          <p:cNvPr id="51" name="Rounded Rectangle 50"/>
          <p:cNvSpPr/>
          <p:nvPr/>
        </p:nvSpPr>
        <p:spPr>
          <a:xfrm>
            <a:off x="4964762" y="4235989"/>
            <a:ext cx="998114" cy="367974"/>
          </a:xfrm>
          <a:prstGeom prst="round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Chat</a:t>
            </a:r>
          </a:p>
        </p:txBody>
      </p:sp>
      <p:sp>
        <p:nvSpPr>
          <p:cNvPr id="2" name="TextBox 1"/>
          <p:cNvSpPr txBox="1"/>
          <p:nvPr/>
        </p:nvSpPr>
        <p:spPr>
          <a:xfrm>
            <a:off x="644711" y="5875377"/>
            <a:ext cx="6310134" cy="646331"/>
          </a:xfrm>
          <a:prstGeom prst="rect">
            <a:avLst/>
          </a:prstGeom>
          <a:solidFill>
            <a:srgbClr val="FFC000"/>
          </a:solidFill>
        </p:spPr>
        <p:txBody>
          <a:bodyPr wrap="square" rtlCol="0">
            <a:spAutoFit/>
          </a:bodyPr>
          <a:lstStyle/>
          <a:p>
            <a:pPr algn="ctr"/>
            <a:r>
              <a:rPr lang="en-GB" sz="3600" dirty="0"/>
              <a:t>Thank you!</a:t>
            </a:r>
          </a:p>
        </p:txBody>
      </p:sp>
      <p:sp>
        <p:nvSpPr>
          <p:cNvPr id="4" name="Slide Number Placeholder 3"/>
          <p:cNvSpPr>
            <a:spLocks noGrp="1"/>
          </p:cNvSpPr>
          <p:nvPr>
            <p:ph type="sldNum" sz="quarter" idx="12"/>
          </p:nvPr>
        </p:nvSpPr>
        <p:spPr/>
        <p:txBody>
          <a:bodyPr/>
          <a:lstStyle/>
          <a:p>
            <a:fld id="{FEE7E190-0A65-4FF1-BF5A-8783D1B9C512}" type="slidenum">
              <a:rPr lang="en-GB" smtClean="0"/>
              <a:t>16</a:t>
            </a:fld>
            <a:endParaRPr lang="en-GB"/>
          </a:p>
        </p:txBody>
      </p:sp>
    </p:spTree>
    <p:extLst>
      <p:ext uri="{BB962C8B-B14F-4D97-AF65-F5344CB8AC3E}">
        <p14:creationId xmlns:p14="http://schemas.microsoft.com/office/powerpoint/2010/main" val="401032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Market Research – Long term rent</a:t>
            </a:r>
          </a:p>
        </p:txBody>
      </p:sp>
      <p:sp>
        <p:nvSpPr>
          <p:cNvPr id="3" name="Content Placeholder 2"/>
          <p:cNvSpPr>
            <a:spLocks noGrp="1"/>
          </p:cNvSpPr>
          <p:nvPr>
            <p:ph idx="1"/>
          </p:nvPr>
        </p:nvSpPr>
        <p:spPr>
          <a:xfrm>
            <a:off x="838200" y="1540543"/>
            <a:ext cx="10515600" cy="4895850"/>
          </a:xfrm>
        </p:spPr>
        <p:txBody>
          <a:bodyPr>
            <a:normAutofit fontScale="85000" lnSpcReduction="20000"/>
          </a:bodyPr>
          <a:lstStyle/>
          <a:p>
            <a:pPr marL="0" indent="0">
              <a:buNone/>
            </a:pPr>
            <a:r>
              <a:rPr lang="en-GB" sz="3100" dirty="0"/>
              <a:t>Accommodation cost </a:t>
            </a:r>
          </a:p>
          <a:p>
            <a:pPr marL="0" indent="0">
              <a:buNone/>
            </a:pPr>
            <a:endParaRPr lang="en-GB" sz="3100" dirty="0"/>
          </a:p>
          <a:p>
            <a:pPr marL="0" indent="0">
              <a:buNone/>
            </a:pPr>
            <a:r>
              <a:rPr lang="en-GB" sz="3100" dirty="0"/>
              <a:t>A double bed </a:t>
            </a:r>
            <a:r>
              <a:rPr lang="en-GB" sz="3100" dirty="0" err="1"/>
              <a:t>ensuit</a:t>
            </a:r>
            <a:r>
              <a:rPr lang="en-GB" sz="3100" dirty="0"/>
              <a:t> in </a:t>
            </a:r>
            <a:r>
              <a:rPr lang="en-GB" sz="3100" b="1" dirty="0"/>
              <a:t>student accommodation </a:t>
            </a:r>
            <a:r>
              <a:rPr lang="en-GB" sz="3100" dirty="0"/>
              <a:t>for 51 weeks is </a:t>
            </a:r>
          </a:p>
          <a:p>
            <a:pPr marL="0" indent="0">
              <a:buNone/>
            </a:pPr>
            <a:r>
              <a:rPr lang="en-GB" sz="3100" dirty="0"/>
              <a:t>£135*51=£6885</a:t>
            </a:r>
          </a:p>
          <a:p>
            <a:pPr marL="0" indent="0">
              <a:buNone/>
            </a:pPr>
            <a:r>
              <a:rPr lang="en-GB" sz="3100" dirty="0"/>
              <a:t>A double bed </a:t>
            </a:r>
            <a:r>
              <a:rPr lang="en-GB" sz="3100" dirty="0" err="1"/>
              <a:t>ensuit</a:t>
            </a:r>
            <a:r>
              <a:rPr lang="en-GB" sz="3100" dirty="0"/>
              <a:t> in </a:t>
            </a:r>
            <a:r>
              <a:rPr lang="en-GB" sz="3100" b="1" dirty="0"/>
              <a:t>private house </a:t>
            </a:r>
            <a:r>
              <a:rPr lang="en-GB" sz="3100" dirty="0"/>
              <a:t>for 51 weeks is </a:t>
            </a:r>
          </a:p>
          <a:p>
            <a:pPr marL="0" indent="0">
              <a:buNone/>
            </a:pPr>
            <a:r>
              <a:rPr lang="en-GB" sz="3100" dirty="0"/>
              <a:t>£95 (maximum price)*51=£4845</a:t>
            </a:r>
          </a:p>
          <a:p>
            <a:pPr marL="0" indent="0">
              <a:buNone/>
            </a:pPr>
            <a:endParaRPr lang="en-GB" sz="3100" dirty="0"/>
          </a:p>
          <a:p>
            <a:pPr marL="0" indent="0">
              <a:buNone/>
            </a:pPr>
            <a:r>
              <a:rPr lang="en-GB" sz="3100" dirty="0"/>
              <a:t>Students can save </a:t>
            </a:r>
            <a:r>
              <a:rPr lang="en-GB" sz="3100" b="1" dirty="0"/>
              <a:t>£2040 </a:t>
            </a:r>
            <a:r>
              <a:rPr lang="en-GB" sz="3100" dirty="0"/>
              <a:t>per year.</a:t>
            </a:r>
          </a:p>
          <a:p>
            <a:pPr marL="0" indent="0">
              <a:buNone/>
            </a:pPr>
            <a:r>
              <a:rPr lang="en-GB" sz="3100" dirty="0"/>
              <a:t>The money they save from accommodation means they have more spendable money to pay courses provided by University (such as 6 week pre-session English course). </a:t>
            </a:r>
          </a:p>
          <a:p>
            <a:pPr marL="0" indent="0">
              <a:buNone/>
            </a:pPr>
            <a:r>
              <a:rPr lang="en-GB" sz="3100" b="1" dirty="0">
                <a:solidFill>
                  <a:srgbClr val="FF0000"/>
                </a:solidFill>
              </a:rPr>
              <a:t>Lower accommodation price would encourage them to study long time course such as 3 year undergraduate course or 3 year doctoral course.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2</a:t>
            </a:fld>
            <a:endParaRPr lang="en-GB"/>
          </a:p>
        </p:txBody>
      </p:sp>
    </p:spTree>
    <p:extLst>
      <p:ext uri="{BB962C8B-B14F-4D97-AF65-F5344CB8AC3E}">
        <p14:creationId xmlns:p14="http://schemas.microsoft.com/office/powerpoint/2010/main" val="266630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 Research - Long term rent</a:t>
            </a:r>
          </a:p>
        </p:txBody>
      </p:sp>
      <p:sp>
        <p:nvSpPr>
          <p:cNvPr id="3" name="Content Placeholder 2"/>
          <p:cNvSpPr>
            <a:spLocks noGrp="1"/>
          </p:cNvSpPr>
          <p:nvPr>
            <p:ph idx="1"/>
          </p:nvPr>
        </p:nvSpPr>
        <p:spPr/>
        <p:txBody>
          <a:bodyPr>
            <a:normAutofit lnSpcReduction="10000"/>
          </a:bodyPr>
          <a:lstStyle/>
          <a:p>
            <a:pPr marL="0" indent="0">
              <a:buNone/>
            </a:pPr>
            <a:r>
              <a:rPr lang="en-GB" dirty="0"/>
              <a:t>Questionnaire Summary (Appendix One)</a:t>
            </a:r>
          </a:p>
          <a:p>
            <a:pPr marL="0" indent="0">
              <a:buNone/>
            </a:pPr>
            <a:endParaRPr lang="en-GB" dirty="0"/>
          </a:p>
          <a:p>
            <a:r>
              <a:rPr lang="en-GB" dirty="0"/>
              <a:t>7 out of 9 students would like to live in private house.</a:t>
            </a:r>
          </a:p>
          <a:p>
            <a:r>
              <a:rPr lang="en-US" altLang="zh-CN" dirty="0"/>
              <a:t>Among 7 people who would like to live in private house, only 2 people chose private house. </a:t>
            </a:r>
          </a:p>
          <a:p>
            <a:r>
              <a:rPr lang="en-US" dirty="0"/>
              <a:t>The major reasons are they don’t have access to UK house renting </a:t>
            </a:r>
            <a:r>
              <a:rPr lang="en-US" b="1" dirty="0"/>
              <a:t>information</a:t>
            </a:r>
            <a:r>
              <a:rPr lang="en-US" dirty="0"/>
              <a:t> when they have not arrived UK, they have safe and </a:t>
            </a:r>
            <a:r>
              <a:rPr lang="en-US" b="1" dirty="0"/>
              <a:t>security concern </a:t>
            </a:r>
            <a:r>
              <a:rPr lang="en-US" dirty="0"/>
              <a:t>about living at private house and there s no platform to secure the payment transaction. </a:t>
            </a:r>
            <a:endParaRPr lang="en-GB" dirty="0"/>
          </a:p>
          <a:p>
            <a:pPr marL="0" indent="0">
              <a:buNone/>
            </a:pPr>
            <a:r>
              <a:rPr lang="en-GB" dirty="0"/>
              <a:t> </a:t>
            </a:r>
          </a:p>
          <a:p>
            <a:pPr marL="0" indent="0">
              <a:buNone/>
            </a:pPr>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3</a:t>
            </a:fld>
            <a:endParaRPr lang="en-GB"/>
          </a:p>
        </p:txBody>
      </p:sp>
    </p:spTree>
    <p:extLst>
      <p:ext uri="{BB962C8B-B14F-4D97-AF65-F5344CB8AC3E}">
        <p14:creationId xmlns:p14="http://schemas.microsoft.com/office/powerpoint/2010/main" val="77144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Market Research – Summer Short term rent </a:t>
            </a:r>
          </a:p>
        </p:txBody>
      </p:sp>
      <p:sp>
        <p:nvSpPr>
          <p:cNvPr id="3" name="Content Placeholder 2"/>
          <p:cNvSpPr>
            <a:spLocks noGrp="1"/>
          </p:cNvSpPr>
          <p:nvPr>
            <p:ph idx="1"/>
          </p:nvPr>
        </p:nvSpPr>
        <p:spPr/>
        <p:txBody>
          <a:bodyPr>
            <a:normAutofit/>
          </a:bodyPr>
          <a:lstStyle/>
          <a:p>
            <a:pPr marL="0" indent="0">
              <a:buNone/>
            </a:pPr>
            <a:r>
              <a:rPr lang="en-GB" dirty="0"/>
              <a:t>There is only one student accommodation available in Liverpool for summer short term rent. Price is fixed £125 per week. Only single bed </a:t>
            </a:r>
            <a:r>
              <a:rPr lang="en-GB" dirty="0" err="1"/>
              <a:t>ensuit</a:t>
            </a:r>
            <a:r>
              <a:rPr lang="en-GB" dirty="0"/>
              <a:t> available. </a:t>
            </a:r>
          </a:p>
          <a:p>
            <a:pPr marL="0" indent="0">
              <a:buNone/>
            </a:pPr>
            <a:r>
              <a:rPr lang="en-GB" dirty="0"/>
              <a:t>The average short term in House is £80 per week. There is not platform for international student to book. </a:t>
            </a:r>
          </a:p>
          <a:p>
            <a:pPr marL="0" indent="0">
              <a:buNone/>
            </a:pPr>
            <a:r>
              <a:rPr lang="en-GB" dirty="0"/>
              <a:t>Savings</a:t>
            </a:r>
          </a:p>
          <a:p>
            <a:pPr marL="0" indent="0">
              <a:buNone/>
            </a:pPr>
            <a:r>
              <a:rPr lang="en-GB" dirty="0"/>
              <a:t>For </a:t>
            </a:r>
            <a:r>
              <a:rPr lang="en-GB" b="1" dirty="0"/>
              <a:t>6 weeks English session</a:t>
            </a:r>
            <a:r>
              <a:rPr lang="en-GB" dirty="0"/>
              <a:t>: (125-80)*6=</a:t>
            </a:r>
            <a:r>
              <a:rPr lang="en-GB" b="1" dirty="0"/>
              <a:t>£270 </a:t>
            </a:r>
            <a:r>
              <a:rPr lang="en-GB" dirty="0"/>
              <a:t>(equals to one month food expenses)</a:t>
            </a:r>
          </a:p>
          <a:p>
            <a:pPr marL="0" indent="0">
              <a:buNone/>
            </a:pPr>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4</a:t>
            </a:fld>
            <a:endParaRPr lang="en-GB"/>
          </a:p>
        </p:txBody>
      </p:sp>
    </p:spTree>
    <p:extLst>
      <p:ext uri="{BB962C8B-B14F-4D97-AF65-F5344CB8AC3E}">
        <p14:creationId xmlns:p14="http://schemas.microsoft.com/office/powerpoint/2010/main" val="142207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Market Research – September Short term</a:t>
            </a:r>
          </a:p>
        </p:txBody>
      </p:sp>
      <p:sp>
        <p:nvSpPr>
          <p:cNvPr id="3" name="Content Placeholder 2"/>
          <p:cNvSpPr>
            <a:spLocks noGrp="1"/>
          </p:cNvSpPr>
          <p:nvPr>
            <p:ph idx="1"/>
          </p:nvPr>
        </p:nvSpPr>
        <p:spPr>
          <a:xfrm>
            <a:off x="838200" y="1764079"/>
            <a:ext cx="10515600" cy="4351338"/>
          </a:xfrm>
        </p:spPr>
        <p:txBody>
          <a:bodyPr/>
          <a:lstStyle/>
          <a:p>
            <a:pPr marL="0" indent="0">
              <a:buNone/>
            </a:pPr>
            <a:r>
              <a:rPr lang="en-GB" dirty="0"/>
              <a:t>Master students have to find one month short-term lets to finish their study from 1 September to 30 September. </a:t>
            </a:r>
          </a:p>
          <a:p>
            <a:pPr marL="0" indent="0">
              <a:buNone/>
            </a:pPr>
            <a:endParaRPr lang="en-GB" dirty="0"/>
          </a:p>
          <a:p>
            <a:pPr marL="0" indent="0">
              <a:buNone/>
            </a:pPr>
            <a:r>
              <a:rPr lang="en-GB" dirty="0"/>
              <a:t>No student accommodation can offer short term during this time. There is almost no landlord will offer one-month rent. </a:t>
            </a:r>
          </a:p>
          <a:p>
            <a:pPr marL="0" indent="0">
              <a:buNone/>
            </a:pPr>
            <a:r>
              <a:rPr lang="en-GB" dirty="0"/>
              <a:t>Living in hotels for a month will cost about </a:t>
            </a:r>
            <a:r>
              <a:rPr lang="en-GB" b="1" dirty="0"/>
              <a:t>£1000</a:t>
            </a:r>
            <a:r>
              <a:rPr lang="en-GB" dirty="0"/>
              <a:t>. </a:t>
            </a:r>
          </a:p>
          <a:p>
            <a:pPr marL="0" indent="0">
              <a:buNone/>
            </a:pPr>
            <a:endParaRPr lang="en-GB" dirty="0"/>
          </a:p>
          <a:p>
            <a:pPr marL="0" indent="0">
              <a:buNone/>
            </a:pPr>
            <a:r>
              <a:rPr lang="en-GB" dirty="0"/>
              <a:t>The normal rental price for a month is </a:t>
            </a:r>
            <a:r>
              <a:rPr lang="en-GB" b="1" dirty="0"/>
              <a:t>£400</a:t>
            </a:r>
            <a:r>
              <a:rPr lang="en-GB" dirty="0"/>
              <a:t>. </a:t>
            </a:r>
          </a:p>
        </p:txBody>
      </p:sp>
      <p:sp>
        <p:nvSpPr>
          <p:cNvPr id="4" name="Slide Number Placeholder 3"/>
          <p:cNvSpPr>
            <a:spLocks noGrp="1"/>
          </p:cNvSpPr>
          <p:nvPr>
            <p:ph type="sldNum" sz="quarter" idx="12"/>
          </p:nvPr>
        </p:nvSpPr>
        <p:spPr/>
        <p:txBody>
          <a:bodyPr/>
          <a:lstStyle/>
          <a:p>
            <a:fld id="{FEE7E190-0A65-4FF1-BF5A-8783D1B9C512}" type="slidenum">
              <a:rPr lang="en-GB" smtClean="0"/>
              <a:t>5</a:t>
            </a:fld>
            <a:endParaRPr lang="en-GB"/>
          </a:p>
        </p:txBody>
      </p:sp>
    </p:spTree>
    <p:extLst>
      <p:ext uri="{BB962C8B-B14F-4D97-AF65-F5344CB8AC3E}">
        <p14:creationId xmlns:p14="http://schemas.microsoft.com/office/powerpoint/2010/main" val="146768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Competitors research </a:t>
            </a:r>
          </a:p>
        </p:txBody>
      </p:sp>
      <p:sp>
        <p:nvSpPr>
          <p:cNvPr id="3" name="Content Placeholder 2"/>
          <p:cNvSpPr>
            <a:spLocks noGrp="1"/>
          </p:cNvSpPr>
          <p:nvPr>
            <p:ph idx="1"/>
          </p:nvPr>
        </p:nvSpPr>
        <p:spPr/>
        <p:txBody>
          <a:bodyPr/>
          <a:lstStyle/>
          <a:p>
            <a:pPr marL="0" indent="0">
              <a:buNone/>
            </a:pPr>
            <a:r>
              <a:rPr lang="en-GB" b="1" dirty="0"/>
              <a:t>Chinese estate agent </a:t>
            </a:r>
            <a:r>
              <a:rPr lang="en-GB" dirty="0"/>
              <a:t>are not likely to provide private house student renting services. They are not based in the UK. . They won’t be able to manage the UK local properties. They can’t provide instant service to Chinese students in the UK. </a:t>
            </a:r>
          </a:p>
          <a:p>
            <a:pPr marL="0" indent="0">
              <a:buNone/>
            </a:pPr>
            <a:endParaRPr lang="en-GB" dirty="0"/>
          </a:p>
          <a:p>
            <a:pPr marL="0" indent="0">
              <a:buNone/>
            </a:pPr>
            <a:r>
              <a:rPr lang="en-GB" b="1" dirty="0"/>
              <a:t>UK estate agents </a:t>
            </a:r>
            <a:r>
              <a:rPr lang="en-GB" dirty="0"/>
              <a:t>are less likely to provide service international students as they are locally based. </a:t>
            </a:r>
          </a:p>
          <a:p>
            <a:pPr marL="0" indent="0">
              <a:buNone/>
            </a:pPr>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6</a:t>
            </a:fld>
            <a:endParaRPr lang="en-GB"/>
          </a:p>
        </p:txBody>
      </p:sp>
    </p:spTree>
    <p:extLst>
      <p:ext uri="{BB962C8B-B14F-4D97-AF65-F5344CB8AC3E}">
        <p14:creationId xmlns:p14="http://schemas.microsoft.com/office/powerpoint/2010/main" val="2439441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 – Product/Service</a:t>
            </a:r>
          </a:p>
        </p:txBody>
      </p:sp>
      <p:sp>
        <p:nvSpPr>
          <p:cNvPr id="3" name="Content Placeholder 2"/>
          <p:cNvSpPr>
            <a:spLocks noGrp="1"/>
          </p:cNvSpPr>
          <p:nvPr>
            <p:ph idx="1"/>
          </p:nvPr>
        </p:nvSpPr>
        <p:spPr/>
        <p:txBody>
          <a:bodyPr>
            <a:normAutofit fontScale="92500" lnSpcReduction="20000"/>
          </a:bodyPr>
          <a:lstStyle/>
          <a:p>
            <a:pPr marL="0" indent="0">
              <a:buNone/>
            </a:pPr>
            <a:r>
              <a:rPr lang="en-GB" b="1" dirty="0"/>
              <a:t>1. Long term rent </a:t>
            </a:r>
            <a:r>
              <a:rPr lang="en-GB" dirty="0"/>
              <a:t>for undergraduate and postgraduate students</a:t>
            </a:r>
          </a:p>
          <a:p>
            <a:pPr marL="0" indent="0">
              <a:buNone/>
            </a:pPr>
            <a:r>
              <a:rPr lang="en-GB" b="1" dirty="0"/>
              <a:t>Qualified private house </a:t>
            </a:r>
            <a:r>
              <a:rPr lang="en-GB" dirty="0"/>
              <a:t>and specialised service for international students. </a:t>
            </a:r>
          </a:p>
          <a:p>
            <a:pPr marL="0" indent="0">
              <a:buNone/>
            </a:pPr>
            <a:r>
              <a:rPr lang="en-GB" dirty="0"/>
              <a:t>The properties we advise will meet the standards set up by Liverpool Student Home (LSH). </a:t>
            </a:r>
          </a:p>
          <a:p>
            <a:pPr marL="0" indent="0">
              <a:buNone/>
            </a:pPr>
            <a:r>
              <a:rPr lang="en-GB" b="1" dirty="0"/>
              <a:t>2. Summer Short term rent </a:t>
            </a:r>
            <a:r>
              <a:rPr lang="en-GB" dirty="0"/>
              <a:t>for pre-sessional English course students</a:t>
            </a:r>
          </a:p>
          <a:p>
            <a:pPr marL="0" indent="0">
              <a:buNone/>
            </a:pPr>
            <a:r>
              <a:rPr lang="en-GB" b="1" dirty="0"/>
              <a:t>Qualified private house</a:t>
            </a:r>
          </a:p>
          <a:p>
            <a:pPr marL="0" indent="0">
              <a:buNone/>
            </a:pPr>
            <a:r>
              <a:rPr lang="en-GB" dirty="0"/>
              <a:t>Homestay </a:t>
            </a:r>
          </a:p>
          <a:p>
            <a:pPr marL="0" indent="0">
              <a:buNone/>
            </a:pPr>
            <a:r>
              <a:rPr lang="en-GB" dirty="0"/>
              <a:t>Luxury apartment</a:t>
            </a:r>
          </a:p>
          <a:p>
            <a:pPr marL="0" indent="0">
              <a:buNone/>
            </a:pPr>
            <a:r>
              <a:rPr lang="en-GB" b="1" dirty="0"/>
              <a:t>3. September Short term rent for student doing master degree</a:t>
            </a:r>
          </a:p>
          <a:p>
            <a:pPr marL="0" indent="0">
              <a:buNone/>
            </a:pPr>
            <a:r>
              <a:rPr lang="en-GB" dirty="0"/>
              <a:t>Have long term relationship with providers who can provide short term rent during September  every year. </a:t>
            </a:r>
          </a:p>
        </p:txBody>
      </p:sp>
      <p:sp>
        <p:nvSpPr>
          <p:cNvPr id="4" name="Slide Number Placeholder 3"/>
          <p:cNvSpPr>
            <a:spLocks noGrp="1"/>
          </p:cNvSpPr>
          <p:nvPr>
            <p:ph type="sldNum" sz="quarter" idx="12"/>
          </p:nvPr>
        </p:nvSpPr>
        <p:spPr/>
        <p:txBody>
          <a:bodyPr/>
          <a:lstStyle/>
          <a:p>
            <a:fld id="{FEE7E190-0A65-4FF1-BF5A-8783D1B9C512}" type="slidenum">
              <a:rPr lang="en-GB" smtClean="0"/>
              <a:t>7</a:t>
            </a:fld>
            <a:endParaRPr lang="en-GB"/>
          </a:p>
        </p:txBody>
      </p:sp>
    </p:spTree>
    <p:extLst>
      <p:ext uri="{BB962C8B-B14F-4D97-AF65-F5344CB8AC3E}">
        <p14:creationId xmlns:p14="http://schemas.microsoft.com/office/powerpoint/2010/main" val="284902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 - Pricing</a:t>
            </a:r>
          </a:p>
        </p:txBody>
      </p:sp>
      <p:sp>
        <p:nvSpPr>
          <p:cNvPr id="3" name="Content Placeholder 2"/>
          <p:cNvSpPr>
            <a:spLocks noGrp="1"/>
          </p:cNvSpPr>
          <p:nvPr>
            <p:ph idx="1"/>
          </p:nvPr>
        </p:nvSpPr>
        <p:spPr>
          <a:xfrm>
            <a:off x="838200" y="1690688"/>
            <a:ext cx="10515600" cy="4351338"/>
          </a:xfrm>
        </p:spPr>
        <p:txBody>
          <a:bodyPr>
            <a:normAutofit fontScale="92500"/>
          </a:bodyPr>
          <a:lstStyle/>
          <a:p>
            <a:pPr marL="0" indent="0">
              <a:buNone/>
            </a:pPr>
            <a:r>
              <a:rPr lang="en-GB" b="1" dirty="0"/>
              <a:t>1. Long term let</a:t>
            </a:r>
          </a:p>
          <a:p>
            <a:pPr marL="0" indent="0">
              <a:buNone/>
            </a:pPr>
            <a:r>
              <a:rPr lang="en-GB" dirty="0"/>
              <a:t>Price is decided by individual landlords. Price will start from £60 per week. </a:t>
            </a:r>
          </a:p>
          <a:p>
            <a:pPr marL="0" indent="0">
              <a:buNone/>
            </a:pPr>
            <a:r>
              <a:rPr lang="en-GB" b="1" dirty="0"/>
              <a:t>2. Summer short term let </a:t>
            </a:r>
          </a:p>
          <a:p>
            <a:pPr marL="0" indent="0">
              <a:buNone/>
            </a:pPr>
            <a:r>
              <a:rPr lang="en-GB" dirty="0"/>
              <a:t>Price starts from £80 per week.</a:t>
            </a:r>
          </a:p>
          <a:p>
            <a:pPr marL="0" indent="0">
              <a:buNone/>
            </a:pPr>
            <a:r>
              <a:rPr lang="en-GB" b="1" dirty="0"/>
              <a:t>3. September short term let </a:t>
            </a:r>
          </a:p>
          <a:p>
            <a:pPr marL="0" indent="0">
              <a:buNone/>
            </a:pPr>
            <a:r>
              <a:rPr lang="en-GB" dirty="0"/>
              <a:t>Price will be more expensive than normal weekly rent but cheaper than hotel </a:t>
            </a:r>
          </a:p>
          <a:p>
            <a:pPr marL="0" indent="0">
              <a:buNone/>
            </a:pPr>
            <a:r>
              <a:rPr lang="en-GB" dirty="0"/>
              <a:t>Average price – </a:t>
            </a:r>
          </a:p>
          <a:p>
            <a:pPr marL="0" indent="0">
              <a:buNone/>
            </a:pPr>
            <a:r>
              <a:rPr lang="en-GB" dirty="0"/>
              <a:t>£120 per week for house</a:t>
            </a:r>
          </a:p>
          <a:p>
            <a:pPr marL="0" indent="0">
              <a:buNone/>
            </a:pPr>
            <a:r>
              <a:rPr lang="en-GB" dirty="0"/>
              <a:t>£200 per week for apartment</a:t>
            </a:r>
          </a:p>
        </p:txBody>
      </p:sp>
      <p:sp>
        <p:nvSpPr>
          <p:cNvPr id="4" name="Slide Number Placeholder 3"/>
          <p:cNvSpPr>
            <a:spLocks noGrp="1"/>
          </p:cNvSpPr>
          <p:nvPr>
            <p:ph type="sldNum" sz="quarter" idx="12"/>
          </p:nvPr>
        </p:nvSpPr>
        <p:spPr/>
        <p:txBody>
          <a:bodyPr/>
          <a:lstStyle/>
          <a:p>
            <a:fld id="{FEE7E190-0A65-4FF1-BF5A-8783D1B9C512}" type="slidenum">
              <a:rPr lang="en-GB" smtClean="0"/>
              <a:t>8</a:t>
            </a:fld>
            <a:endParaRPr lang="en-GB"/>
          </a:p>
        </p:txBody>
      </p:sp>
    </p:spTree>
    <p:extLst>
      <p:ext uri="{BB962C8B-B14F-4D97-AF65-F5344CB8AC3E}">
        <p14:creationId xmlns:p14="http://schemas.microsoft.com/office/powerpoint/2010/main" val="108204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Marketing plan - Promotion </a:t>
            </a:r>
          </a:p>
        </p:txBody>
      </p:sp>
      <p:sp>
        <p:nvSpPr>
          <p:cNvPr id="3" name="Content Placeholder 2"/>
          <p:cNvSpPr>
            <a:spLocks noGrp="1"/>
          </p:cNvSpPr>
          <p:nvPr>
            <p:ph idx="1"/>
          </p:nvPr>
        </p:nvSpPr>
        <p:spPr/>
        <p:txBody>
          <a:bodyPr>
            <a:normAutofit/>
          </a:bodyPr>
          <a:lstStyle/>
          <a:p>
            <a:pPr marL="0" indent="0">
              <a:buNone/>
            </a:pPr>
            <a:r>
              <a:rPr lang="en-GB" dirty="0"/>
              <a:t>Word of Mouth – recommendation</a:t>
            </a:r>
          </a:p>
          <a:p>
            <a:pPr marL="0" indent="0">
              <a:buNone/>
            </a:pPr>
            <a:r>
              <a:rPr lang="en-GB" dirty="0"/>
              <a:t>Social Media – </a:t>
            </a:r>
            <a:r>
              <a:rPr lang="en-GB" dirty="0" err="1"/>
              <a:t>wechat</a:t>
            </a:r>
            <a:r>
              <a:rPr lang="en-GB" dirty="0"/>
              <a:t> , Chinese student forum</a:t>
            </a:r>
          </a:p>
          <a:p>
            <a:pPr marL="0" indent="0">
              <a:buNone/>
            </a:pPr>
            <a:r>
              <a:rPr lang="en-GB" dirty="0"/>
              <a:t>Website – regular updates &amp; featured house</a:t>
            </a:r>
          </a:p>
          <a:p>
            <a:pPr marL="0" indent="0">
              <a:buNone/>
            </a:pPr>
            <a:r>
              <a:rPr lang="en-GB" dirty="0"/>
              <a:t>Agents in China – recommend the website to students who are coming to UK to study.  </a:t>
            </a:r>
          </a:p>
          <a:p>
            <a:pPr marL="0" indent="0">
              <a:buNone/>
            </a:pPr>
            <a:endParaRPr lang="en-GB" dirty="0"/>
          </a:p>
        </p:txBody>
      </p:sp>
      <p:sp>
        <p:nvSpPr>
          <p:cNvPr id="4" name="Slide Number Placeholder 3"/>
          <p:cNvSpPr>
            <a:spLocks noGrp="1"/>
          </p:cNvSpPr>
          <p:nvPr>
            <p:ph type="sldNum" sz="quarter" idx="12"/>
          </p:nvPr>
        </p:nvSpPr>
        <p:spPr/>
        <p:txBody>
          <a:bodyPr/>
          <a:lstStyle/>
          <a:p>
            <a:fld id="{FEE7E190-0A65-4FF1-BF5A-8783D1B9C512}" type="slidenum">
              <a:rPr lang="en-GB" smtClean="0"/>
              <a:t>9</a:t>
            </a:fld>
            <a:endParaRPr lang="en-GB"/>
          </a:p>
        </p:txBody>
      </p:sp>
    </p:spTree>
    <p:extLst>
      <p:ext uri="{BB962C8B-B14F-4D97-AF65-F5344CB8AC3E}">
        <p14:creationId xmlns:p14="http://schemas.microsoft.com/office/powerpoint/2010/main" val="1223743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2019</TotalTime>
  <Words>1272</Words>
  <Application>Microsoft Office PowerPoint</Application>
  <PresentationFormat>Widescreen</PresentationFormat>
  <Paragraphs>243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Comic Sans MS</vt:lpstr>
      <vt:lpstr>DengXian</vt:lpstr>
      <vt:lpstr>DengXian</vt:lpstr>
      <vt:lpstr>等线 Light</vt:lpstr>
      <vt:lpstr>Times New Roman</vt:lpstr>
      <vt:lpstr>Office Theme</vt:lpstr>
      <vt:lpstr>International Student House</vt:lpstr>
      <vt:lpstr>Market Research – Long term rent</vt:lpstr>
      <vt:lpstr>Market Research - Long term rent</vt:lpstr>
      <vt:lpstr>Market Research – Summer Short term rent </vt:lpstr>
      <vt:lpstr>Market Research – September Short term</vt:lpstr>
      <vt:lpstr>Competitors research </vt:lpstr>
      <vt:lpstr>Marketing plan – Product/Service</vt:lpstr>
      <vt:lpstr>Marketing plan - Pricing</vt:lpstr>
      <vt:lpstr>Marketing plan - Promotion </vt:lpstr>
      <vt:lpstr>Marketing plan – People and Place</vt:lpstr>
      <vt:lpstr>Financial Plan - Start up cost</vt:lpstr>
      <vt:lpstr>Financial Plan - Projected sales for 2017</vt:lpstr>
      <vt:lpstr>Future development – study one month course during travelling the UK</vt:lpstr>
      <vt:lpstr>PowerPoint Presentation</vt:lpstr>
      <vt:lpstr>Appendix Two – Pre-sessional English course fee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dc:creator>
  <cp:lastModifiedBy>MasabaEric Matthew ​马重智</cp:lastModifiedBy>
  <cp:revision>138</cp:revision>
  <cp:lastPrinted>2016-08-08T19:02:46Z</cp:lastPrinted>
  <dcterms:created xsi:type="dcterms:W3CDTF">2016-07-15T06:59:32Z</dcterms:created>
  <dcterms:modified xsi:type="dcterms:W3CDTF">2017-01-10T15:07:57Z</dcterms:modified>
</cp:coreProperties>
</file>