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2" r:id="rId5"/>
    <p:sldId id="264" r:id="rId6"/>
    <p:sldId id="265" r:id="rId7"/>
    <p:sldId id="267" r:id="rId8"/>
    <p:sldId id="268" r:id="rId9"/>
    <p:sldId id="269" r:id="rId10"/>
    <p:sldId id="270" r:id="rId11"/>
    <p:sldId id="271" r:id="rId12"/>
    <p:sldId id="272" r:id="rId13"/>
    <p:sldId id="275" r:id="rId14"/>
    <p:sldId id="276" r:id="rId15"/>
    <p:sldId id="273" r:id="rId16"/>
    <p:sldId id="258"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583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03/08/2016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05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03/08/2016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801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03/08/2016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42346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D9359-446D-44C2-98A0-38EF5B2826D9}" type="datetimeFigureOut">
              <a:rPr lang="en-GB" smtClean="0"/>
              <a:t>03/08/2016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0683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DD9359-446D-44C2-98A0-38EF5B2826D9}" type="datetimeFigureOut">
              <a:rPr lang="en-GB" smtClean="0"/>
              <a:t>03/08/2016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1240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5DD9359-446D-44C2-98A0-38EF5B2826D9}" type="datetimeFigureOut">
              <a:rPr lang="en-GB" smtClean="0"/>
              <a:t>03/08/2016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4765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5DD9359-446D-44C2-98A0-38EF5B2826D9}" type="datetimeFigureOut">
              <a:rPr lang="en-GB" smtClean="0"/>
              <a:t>03/08/2016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1844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5DD9359-446D-44C2-98A0-38EF5B2826D9}" type="datetimeFigureOut">
              <a:rPr lang="en-GB" smtClean="0"/>
              <a:t>03/08/2016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3634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D9359-446D-44C2-98A0-38EF5B2826D9}" type="datetimeFigureOut">
              <a:rPr lang="en-GB" smtClean="0"/>
              <a:t>03/08/2016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9975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DD9359-446D-44C2-98A0-38EF5B2826D9}" type="datetimeFigureOut">
              <a:rPr lang="en-GB" smtClean="0"/>
              <a:t>03/08/2016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3805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DD9359-446D-44C2-98A0-38EF5B2826D9}" type="datetimeFigureOut">
              <a:rPr lang="en-GB" smtClean="0"/>
              <a:t>03/08/2016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4576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D9359-446D-44C2-98A0-38EF5B2826D9}" type="datetimeFigureOut">
              <a:rPr lang="en-GB" smtClean="0"/>
              <a:t>03/08/2016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7E190-0A65-4FF1-BF5A-8783D1B9C512}" type="slidenum">
              <a:rPr lang="en-GB" smtClean="0"/>
              <a:t>‹#›</a:t>
            </a:fld>
            <a:endParaRPr lang="en-GB"/>
          </a:p>
        </p:txBody>
      </p:sp>
    </p:spTree>
    <p:extLst>
      <p:ext uri="{BB962C8B-B14F-4D97-AF65-F5344CB8AC3E}">
        <p14:creationId xmlns:p14="http://schemas.microsoft.com/office/powerpoint/2010/main" val="109224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International Student House</a:t>
            </a:r>
          </a:p>
        </p:txBody>
      </p:sp>
      <p:sp>
        <p:nvSpPr>
          <p:cNvPr id="3" name="Subtitle 2"/>
          <p:cNvSpPr>
            <a:spLocks noGrp="1"/>
          </p:cNvSpPr>
          <p:nvPr>
            <p:ph type="subTitle" idx="1"/>
          </p:nvPr>
        </p:nvSpPr>
        <p:spPr/>
        <p:txBody>
          <a:bodyPr/>
          <a:lstStyle/>
          <a:p>
            <a:r>
              <a:rPr lang="en-GB" dirty="0"/>
              <a:t>To find a cheaper and quality place to live in the UK</a:t>
            </a:r>
          </a:p>
        </p:txBody>
      </p:sp>
    </p:spTree>
    <p:extLst>
      <p:ext uri="{BB962C8B-B14F-4D97-AF65-F5344CB8AC3E}">
        <p14:creationId xmlns:p14="http://schemas.microsoft.com/office/powerpoint/2010/main" val="33171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p:txBody>
          <a:bodyPr>
            <a:normAutofit/>
          </a:bodyPr>
          <a:lstStyle/>
          <a:p>
            <a:r>
              <a:rPr lang="en-GB" dirty="0"/>
              <a:t>People</a:t>
            </a:r>
          </a:p>
          <a:p>
            <a:pPr marL="0" indent="0">
              <a:buNone/>
            </a:pPr>
            <a:r>
              <a:rPr lang="en-GB" dirty="0"/>
              <a:t>I will be responsible to all aspects of the business as a sole trader. I will pay for the IT service e.g. website developing and maintenance on a consultancy basis. As the business develops I will take on additional staff to support customer service. </a:t>
            </a:r>
          </a:p>
          <a:p>
            <a:r>
              <a:rPr lang="en-GB" dirty="0"/>
              <a:t>Place</a:t>
            </a:r>
          </a:p>
          <a:p>
            <a:pPr marL="0" indent="0">
              <a:buNone/>
            </a:pPr>
            <a:r>
              <a:rPr lang="en-GB" dirty="0"/>
              <a:t>I will be operating the business from home initially. I am looking to have a virtual office service at Women’s organisation or have a hot desk provided by Uni.</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42188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Finance plan</a:t>
            </a:r>
          </a:p>
        </p:txBody>
      </p:sp>
      <p:sp>
        <p:nvSpPr>
          <p:cNvPr id="3" name="Content Placeholder 2"/>
          <p:cNvSpPr>
            <a:spLocks noGrp="1"/>
          </p:cNvSpPr>
          <p:nvPr>
            <p:ph idx="1"/>
          </p:nvPr>
        </p:nvSpPr>
        <p:spPr/>
        <p:txBody>
          <a:bodyPr/>
          <a:lstStyle/>
          <a:p>
            <a:pPr marL="0" indent="0">
              <a:buNone/>
            </a:pPr>
            <a:r>
              <a:rPr lang="en-GB" dirty="0"/>
              <a:t>Start up cost</a:t>
            </a:r>
          </a:p>
          <a:p>
            <a:r>
              <a:rPr lang="en-GB" dirty="0"/>
              <a:t>Laptop, printer</a:t>
            </a:r>
          </a:p>
          <a:p>
            <a:r>
              <a:rPr lang="en-GB" dirty="0"/>
              <a:t>Website development</a:t>
            </a:r>
          </a:p>
          <a:p>
            <a:r>
              <a:rPr lang="en-GB" dirty="0"/>
              <a:t>Business insurance</a:t>
            </a:r>
          </a:p>
          <a:p>
            <a:r>
              <a:rPr lang="en-GB" dirty="0"/>
              <a:t>Advertising </a:t>
            </a:r>
          </a:p>
          <a:p>
            <a:r>
              <a:rPr lang="en-GB" dirty="0"/>
              <a:t>Legal service fee</a:t>
            </a:r>
          </a:p>
          <a:p>
            <a:pPr marL="0" indent="0">
              <a:buNone/>
            </a:pPr>
            <a:r>
              <a:rPr lang="en-GB" dirty="0"/>
              <a:t>Please see 2017 (12 month) </a:t>
            </a:r>
            <a:r>
              <a:rPr lang="en-GB" dirty="0" err="1"/>
              <a:t>cashflow</a:t>
            </a:r>
            <a:r>
              <a:rPr lang="en-GB" dirty="0"/>
              <a:t> forecast </a:t>
            </a:r>
          </a:p>
          <a:p>
            <a:endParaRPr lang="en-GB" dirty="0"/>
          </a:p>
        </p:txBody>
      </p:sp>
    </p:spTree>
    <p:extLst>
      <p:ext uri="{BB962C8B-B14F-4D97-AF65-F5344CB8AC3E}">
        <p14:creationId xmlns:p14="http://schemas.microsoft.com/office/powerpoint/2010/main" val="100605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Projected sales for 2017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4185604"/>
              </p:ext>
            </p:extLst>
          </p:nvPr>
        </p:nvGraphicFramePr>
        <p:xfrm>
          <a:off x="838201" y="1825625"/>
          <a:ext cx="10846775" cy="3032760"/>
        </p:xfrm>
        <a:graphic>
          <a:graphicData uri="http://schemas.openxmlformats.org/drawingml/2006/table">
            <a:tbl>
              <a:tblPr firstRow="1" bandRow="1">
                <a:tableStyleId>{5C22544A-7EE6-4342-B048-85BDC9FD1C3A}</a:tableStyleId>
              </a:tblPr>
              <a:tblGrid>
                <a:gridCol w="2169355">
                  <a:extLst>
                    <a:ext uri="{9D8B030D-6E8A-4147-A177-3AD203B41FA5}">
                      <a16:colId xmlns:a16="http://schemas.microsoft.com/office/drawing/2014/main" val="695868429"/>
                    </a:ext>
                  </a:extLst>
                </a:gridCol>
                <a:gridCol w="2169355">
                  <a:extLst>
                    <a:ext uri="{9D8B030D-6E8A-4147-A177-3AD203B41FA5}">
                      <a16:colId xmlns:a16="http://schemas.microsoft.com/office/drawing/2014/main" val="3652082510"/>
                    </a:ext>
                  </a:extLst>
                </a:gridCol>
                <a:gridCol w="2169355">
                  <a:extLst>
                    <a:ext uri="{9D8B030D-6E8A-4147-A177-3AD203B41FA5}">
                      <a16:colId xmlns:a16="http://schemas.microsoft.com/office/drawing/2014/main" val="3185595323"/>
                    </a:ext>
                  </a:extLst>
                </a:gridCol>
                <a:gridCol w="1955996">
                  <a:extLst>
                    <a:ext uri="{9D8B030D-6E8A-4147-A177-3AD203B41FA5}">
                      <a16:colId xmlns:a16="http://schemas.microsoft.com/office/drawing/2014/main" val="260424887"/>
                    </a:ext>
                  </a:extLst>
                </a:gridCol>
                <a:gridCol w="2382714">
                  <a:extLst>
                    <a:ext uri="{9D8B030D-6E8A-4147-A177-3AD203B41FA5}">
                      <a16:colId xmlns:a16="http://schemas.microsoft.com/office/drawing/2014/main" val="1007659329"/>
                    </a:ext>
                  </a:extLst>
                </a:gridCol>
              </a:tblGrid>
              <a:tr h="370840">
                <a:tc>
                  <a:txBody>
                    <a:bodyPr/>
                    <a:lstStyle/>
                    <a:p>
                      <a:endParaRPr lang="en-GB" dirty="0"/>
                    </a:p>
                  </a:txBody>
                  <a:tcPr/>
                </a:tc>
                <a:tc>
                  <a:txBody>
                    <a:bodyPr/>
                    <a:lstStyle/>
                    <a:p>
                      <a:r>
                        <a:rPr lang="en-GB" dirty="0"/>
                        <a:t>No. of tenants</a:t>
                      </a:r>
                    </a:p>
                  </a:txBody>
                  <a:tcPr/>
                </a:tc>
                <a:tc>
                  <a:txBody>
                    <a:bodyPr/>
                    <a:lstStyle/>
                    <a:p>
                      <a:r>
                        <a:rPr lang="en-GB" dirty="0"/>
                        <a:t>No.</a:t>
                      </a:r>
                      <a:r>
                        <a:rPr lang="en-GB" baseline="0" dirty="0"/>
                        <a:t> of landlords</a:t>
                      </a:r>
                      <a:endParaRPr lang="en-GB" dirty="0"/>
                    </a:p>
                  </a:txBody>
                  <a:tcPr/>
                </a:tc>
                <a:tc>
                  <a:txBody>
                    <a:bodyPr/>
                    <a:lstStyle/>
                    <a:p>
                      <a:r>
                        <a:rPr lang="en-GB" dirty="0"/>
                        <a:t>Price</a:t>
                      </a:r>
                    </a:p>
                  </a:txBody>
                  <a:tcPr/>
                </a:tc>
                <a:tc>
                  <a:txBody>
                    <a:bodyPr/>
                    <a:lstStyle/>
                    <a:p>
                      <a:r>
                        <a:rPr lang="en-GB" dirty="0"/>
                        <a:t>Turnover</a:t>
                      </a:r>
                    </a:p>
                  </a:txBody>
                  <a:tcPr/>
                </a:tc>
                <a:extLst>
                  <a:ext uri="{0D108BD9-81ED-4DB2-BD59-A6C34878D82A}">
                    <a16:rowId xmlns:a16="http://schemas.microsoft.com/office/drawing/2014/main" val="2957966151"/>
                  </a:ext>
                </a:extLst>
              </a:tr>
              <a:tr h="370840">
                <a:tc>
                  <a:txBody>
                    <a:bodyPr/>
                    <a:lstStyle/>
                    <a:p>
                      <a:r>
                        <a:rPr lang="en-GB" dirty="0"/>
                        <a:t>Summer short term let </a:t>
                      </a:r>
                    </a:p>
                  </a:txBody>
                  <a:tcPr/>
                </a:tc>
                <a:tc>
                  <a:txBody>
                    <a:bodyPr/>
                    <a:lstStyle/>
                    <a:p>
                      <a:r>
                        <a:rPr lang="en-GB" dirty="0"/>
                        <a:t>20</a:t>
                      </a:r>
                    </a:p>
                  </a:txBody>
                  <a:tcPr/>
                </a:tc>
                <a:tc>
                  <a:txBody>
                    <a:bodyPr/>
                    <a:lstStyle/>
                    <a:p>
                      <a:r>
                        <a:rPr lang="en-GB" dirty="0"/>
                        <a:t>4</a:t>
                      </a:r>
                    </a:p>
                  </a:txBody>
                  <a:tcPr/>
                </a:tc>
                <a:tc>
                  <a:txBody>
                    <a:bodyPr/>
                    <a:lstStyle/>
                    <a:p>
                      <a:r>
                        <a:rPr lang="en-GB" dirty="0"/>
                        <a:t>50</a:t>
                      </a:r>
                    </a:p>
                  </a:txBody>
                  <a:tcPr/>
                </a:tc>
                <a:tc>
                  <a:txBody>
                    <a:bodyPr/>
                    <a:lstStyle/>
                    <a:p>
                      <a:r>
                        <a:rPr lang="en-GB" dirty="0"/>
                        <a:t>20*50+4*50=£1200</a:t>
                      </a:r>
                    </a:p>
                  </a:txBody>
                  <a:tcPr/>
                </a:tc>
                <a:extLst>
                  <a:ext uri="{0D108BD9-81ED-4DB2-BD59-A6C34878D82A}">
                    <a16:rowId xmlns:a16="http://schemas.microsoft.com/office/drawing/2014/main" val="1522643523"/>
                  </a:ext>
                </a:extLst>
              </a:tr>
              <a:tr h="370840">
                <a:tc>
                  <a:txBody>
                    <a:bodyPr/>
                    <a:lstStyle/>
                    <a:p>
                      <a:r>
                        <a:rPr lang="en-GB" dirty="0"/>
                        <a:t>Septembe</a:t>
                      </a:r>
                      <a:r>
                        <a:rPr lang="en-GB" baseline="0" dirty="0"/>
                        <a:t>r short term let</a:t>
                      </a:r>
                      <a:endParaRPr lang="en-GB" dirty="0"/>
                    </a:p>
                  </a:txBody>
                  <a:tcPr/>
                </a:tc>
                <a:tc>
                  <a:txBody>
                    <a:bodyPr/>
                    <a:lstStyle/>
                    <a:p>
                      <a:r>
                        <a:rPr lang="en-GB" dirty="0"/>
                        <a:t>30</a:t>
                      </a:r>
                    </a:p>
                  </a:txBody>
                  <a:tcPr/>
                </a:tc>
                <a:tc>
                  <a:txBody>
                    <a:bodyPr/>
                    <a:lstStyle/>
                    <a:p>
                      <a:r>
                        <a:rPr lang="en-GB" dirty="0"/>
                        <a:t>-</a:t>
                      </a:r>
                    </a:p>
                  </a:txBody>
                  <a:tcPr/>
                </a:tc>
                <a:tc>
                  <a:txBody>
                    <a:bodyPr/>
                    <a:lstStyle/>
                    <a:p>
                      <a:r>
                        <a:rPr lang="en-GB" dirty="0"/>
                        <a:t>50</a:t>
                      </a:r>
                    </a:p>
                  </a:txBody>
                  <a:tcPr/>
                </a:tc>
                <a:tc>
                  <a:txBody>
                    <a:bodyPr/>
                    <a:lstStyle/>
                    <a:p>
                      <a:r>
                        <a:rPr lang="en-GB" dirty="0"/>
                        <a:t>30*50=£1500</a:t>
                      </a:r>
                    </a:p>
                  </a:txBody>
                  <a:tcPr/>
                </a:tc>
                <a:extLst>
                  <a:ext uri="{0D108BD9-81ED-4DB2-BD59-A6C34878D82A}">
                    <a16:rowId xmlns:a16="http://schemas.microsoft.com/office/drawing/2014/main" val="2629372092"/>
                  </a:ext>
                </a:extLst>
              </a:tr>
              <a:tr h="370840">
                <a:tc>
                  <a:txBody>
                    <a:bodyPr/>
                    <a:lstStyle/>
                    <a:p>
                      <a:r>
                        <a:rPr lang="en-GB" dirty="0"/>
                        <a:t>Long</a:t>
                      </a:r>
                      <a:r>
                        <a:rPr lang="en-GB" baseline="0" dirty="0"/>
                        <a:t> term let</a:t>
                      </a:r>
                      <a:endParaRPr lang="en-GB" dirty="0"/>
                    </a:p>
                  </a:txBody>
                  <a:tcPr/>
                </a:tc>
                <a:tc>
                  <a:txBody>
                    <a:bodyPr/>
                    <a:lstStyle/>
                    <a:p>
                      <a:r>
                        <a:rPr lang="en-GB" dirty="0"/>
                        <a:t>30</a:t>
                      </a:r>
                    </a:p>
                  </a:txBody>
                  <a:tcPr/>
                </a:tc>
                <a:tc>
                  <a:txBody>
                    <a:bodyPr/>
                    <a:lstStyle/>
                    <a:p>
                      <a:r>
                        <a:rPr lang="en-GB" dirty="0"/>
                        <a:t>6</a:t>
                      </a:r>
                    </a:p>
                  </a:txBody>
                  <a:tcPr/>
                </a:tc>
                <a:tc>
                  <a:txBody>
                    <a:bodyPr/>
                    <a:lstStyle/>
                    <a:p>
                      <a:r>
                        <a:rPr lang="en-GB" dirty="0"/>
                        <a:t>200</a:t>
                      </a:r>
                      <a:r>
                        <a:rPr lang="en-GB" baseline="0" dirty="0"/>
                        <a:t>    ,     100</a:t>
                      </a:r>
                      <a:endParaRPr lang="en-GB" dirty="0"/>
                    </a:p>
                  </a:txBody>
                  <a:tcPr/>
                </a:tc>
                <a:tc>
                  <a:txBody>
                    <a:bodyPr/>
                    <a:lstStyle/>
                    <a:p>
                      <a:r>
                        <a:rPr lang="en-GB" dirty="0"/>
                        <a:t>30*200+6*100=£6600</a:t>
                      </a:r>
                    </a:p>
                  </a:txBody>
                  <a:tcPr/>
                </a:tc>
                <a:extLst>
                  <a:ext uri="{0D108BD9-81ED-4DB2-BD59-A6C34878D82A}">
                    <a16:rowId xmlns:a16="http://schemas.microsoft.com/office/drawing/2014/main" val="3384686566"/>
                  </a:ext>
                </a:extLst>
              </a:tr>
              <a:tr h="539897">
                <a:tc>
                  <a:txBody>
                    <a:bodyPr/>
                    <a:lstStyle/>
                    <a:p>
                      <a:r>
                        <a:rPr lang="en-GB" dirty="0"/>
                        <a:t>Visitors studying</a:t>
                      </a:r>
                      <a:r>
                        <a:rPr lang="en-GB" baseline="0" dirty="0"/>
                        <a:t> short term course</a:t>
                      </a:r>
                      <a:endParaRPr lang="en-GB" dirty="0"/>
                    </a:p>
                  </a:txBody>
                  <a:tcPr/>
                </a:tc>
                <a:tc>
                  <a:txBody>
                    <a:bodyPr/>
                    <a:lstStyle/>
                    <a:p>
                      <a:r>
                        <a:rPr lang="en-GB" dirty="0"/>
                        <a:t>10</a:t>
                      </a:r>
                    </a:p>
                  </a:txBody>
                  <a:tcPr/>
                </a:tc>
                <a:tc>
                  <a:txBody>
                    <a:bodyPr/>
                    <a:lstStyle/>
                    <a:p>
                      <a:r>
                        <a:rPr lang="en-GB" dirty="0"/>
                        <a:t>2</a:t>
                      </a:r>
                    </a:p>
                  </a:txBody>
                  <a:tcPr/>
                </a:tc>
                <a:tc>
                  <a:txBody>
                    <a:bodyPr/>
                    <a:lstStyle/>
                    <a:p>
                      <a:r>
                        <a:rPr lang="en-GB" dirty="0"/>
                        <a:t>200    ,     100</a:t>
                      </a:r>
                    </a:p>
                  </a:txBody>
                  <a:tcPr/>
                </a:tc>
                <a:tc>
                  <a:txBody>
                    <a:bodyPr/>
                    <a:lstStyle/>
                    <a:p>
                      <a:r>
                        <a:rPr lang="en-GB" dirty="0"/>
                        <a:t>10*200+2*100=£2200</a:t>
                      </a:r>
                    </a:p>
                  </a:txBody>
                  <a:tcPr/>
                </a:tc>
                <a:extLst>
                  <a:ext uri="{0D108BD9-81ED-4DB2-BD59-A6C34878D82A}">
                    <a16:rowId xmlns:a16="http://schemas.microsoft.com/office/drawing/2014/main" val="3058241260"/>
                  </a:ext>
                </a:extLst>
              </a:tr>
              <a:tr h="370840">
                <a:tc>
                  <a:txBody>
                    <a:bodyPr/>
                    <a:lstStyle/>
                    <a:p>
                      <a:r>
                        <a:rPr lang="en-GB" b="1" dirty="0"/>
                        <a:t>Total</a:t>
                      </a:r>
                    </a:p>
                  </a:txBody>
                  <a:tcPr/>
                </a:tc>
                <a:tc>
                  <a:txBody>
                    <a:bodyPr/>
                    <a:lstStyle/>
                    <a:p>
                      <a:r>
                        <a:rPr lang="en-GB" b="1" dirty="0"/>
                        <a:t>90</a:t>
                      </a:r>
                    </a:p>
                  </a:txBody>
                  <a:tcPr/>
                </a:tc>
                <a:tc>
                  <a:txBody>
                    <a:bodyPr/>
                    <a:lstStyle/>
                    <a:p>
                      <a:r>
                        <a:rPr lang="en-GB" b="1" dirty="0"/>
                        <a:t>12</a:t>
                      </a:r>
                    </a:p>
                  </a:txBody>
                  <a:tcPr/>
                </a:tc>
                <a:tc>
                  <a:txBody>
                    <a:bodyPr/>
                    <a:lstStyle/>
                    <a:p>
                      <a:r>
                        <a:rPr lang="en-GB" b="1" dirty="0"/>
                        <a:t>-</a:t>
                      </a:r>
                    </a:p>
                  </a:txBody>
                  <a:tcPr/>
                </a:tc>
                <a:tc>
                  <a:txBody>
                    <a:bodyPr/>
                    <a:lstStyle/>
                    <a:p>
                      <a:r>
                        <a:rPr lang="en-GB" b="1" dirty="0"/>
                        <a:t>£11,500</a:t>
                      </a:r>
                    </a:p>
                  </a:txBody>
                  <a:tcPr/>
                </a:tc>
                <a:extLst>
                  <a:ext uri="{0D108BD9-81ED-4DB2-BD59-A6C34878D82A}">
                    <a16:rowId xmlns:a16="http://schemas.microsoft.com/office/drawing/2014/main" val="3686177253"/>
                  </a:ext>
                </a:extLst>
              </a:tr>
            </a:tbl>
          </a:graphicData>
        </a:graphic>
      </p:graphicFrame>
      <p:sp>
        <p:nvSpPr>
          <p:cNvPr id="5" name="TextBox 4"/>
          <p:cNvSpPr txBox="1"/>
          <p:nvPr/>
        </p:nvSpPr>
        <p:spPr>
          <a:xfrm>
            <a:off x="838201" y="4993322"/>
            <a:ext cx="7004538" cy="369332"/>
          </a:xfrm>
          <a:prstGeom prst="rect">
            <a:avLst/>
          </a:prstGeom>
          <a:noFill/>
        </p:spPr>
        <p:txBody>
          <a:bodyPr wrap="square" rtlCol="0">
            <a:spAutoFit/>
          </a:bodyPr>
          <a:lstStyle/>
          <a:p>
            <a:r>
              <a:rPr lang="en-GB" dirty="0"/>
              <a:t>*Scale of students – Chinese students studying at Liverpool Universities.  </a:t>
            </a:r>
          </a:p>
        </p:txBody>
      </p:sp>
    </p:spTree>
    <p:extLst>
      <p:ext uri="{BB962C8B-B14F-4D97-AF65-F5344CB8AC3E}">
        <p14:creationId xmlns:p14="http://schemas.microsoft.com/office/powerpoint/2010/main" val="187701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339"/>
            <a:ext cx="10515600" cy="1325563"/>
          </a:xfrm>
        </p:spPr>
        <p:txBody>
          <a:bodyPr>
            <a:normAutofit/>
          </a:bodyPr>
          <a:lstStyle/>
          <a:p>
            <a:r>
              <a:rPr lang="en-US" altLang="zh-CN" dirty="0"/>
              <a:t>Example of website – property description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7404"/>
            <a:ext cx="2933147" cy="195858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235989"/>
            <a:ext cx="1161395" cy="777898"/>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084126" y="2574361"/>
            <a:ext cx="682336" cy="682336"/>
          </a:xfrm>
          <a:prstGeom prst="rect">
            <a:avLst/>
          </a:prstGeom>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4851779" y="2581706"/>
            <a:ext cx="682336" cy="682336"/>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5582497" y="2574361"/>
            <a:ext cx="682336" cy="682336"/>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6366911" y="2574361"/>
            <a:ext cx="682336" cy="682336"/>
          </a:xfrm>
          <a:prstGeom prst="rect">
            <a:avLst/>
          </a:prstGeom>
        </p:spPr>
      </p:pic>
      <p:sp>
        <p:nvSpPr>
          <p:cNvPr id="11" name="Rectangle 10"/>
          <p:cNvSpPr/>
          <p:nvPr/>
        </p:nvSpPr>
        <p:spPr>
          <a:xfrm>
            <a:off x="7198057" y="2131394"/>
            <a:ext cx="4852916" cy="1580730"/>
          </a:xfrm>
          <a:prstGeom prst="rect">
            <a:avLst/>
          </a:prstGeom>
          <a:solidFill>
            <a:schemeClr val="bg2">
              <a:lumMod val="9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12" name="Picture 11"/>
          <p:cNvPicPr/>
          <p:nvPr/>
        </p:nvPicPr>
        <p:blipFill>
          <a:blip r:embed="rId5" cstate="print">
            <a:extLst>
              <a:ext uri="{28A0092B-C50C-407E-A947-70E740481C1C}">
                <a14:useLocalDpi xmlns:a14="http://schemas.microsoft.com/office/drawing/2010/main" val="0"/>
              </a:ext>
            </a:extLst>
          </a:blip>
          <a:stretch>
            <a:fillRect/>
          </a:stretch>
        </p:blipFill>
        <p:spPr>
          <a:xfrm>
            <a:off x="7275963" y="2179661"/>
            <a:ext cx="526576" cy="594748"/>
          </a:xfrm>
          <a:prstGeom prst="rect">
            <a:avLst/>
          </a:prstGeom>
        </p:spPr>
      </p:pic>
      <p:sp>
        <p:nvSpPr>
          <p:cNvPr id="13" name="Text Box 2"/>
          <p:cNvSpPr txBox="1">
            <a:spLocks noChangeArrowheads="1"/>
          </p:cNvSpPr>
          <p:nvPr/>
        </p:nvSpPr>
        <p:spPr bwMode="auto">
          <a:xfrm>
            <a:off x="7275963" y="3053877"/>
            <a:ext cx="5262349" cy="39123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600" b="1" dirty="0">
                <a:latin typeface="Calibri" panose="020F0502020204030204" pitchFamily="34" charset="0"/>
                <a:ea typeface="DengXian" panose="02010600030101010101" pitchFamily="2" charset="-122"/>
                <a:cs typeface="Times New Roman" panose="02020603050405020304" pitchFamily="18" charset="0"/>
              </a:rPr>
              <a:t>Education background, subject, years of renting </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4" name="Picture 13"/>
          <p:cNvPicPr>
            <a:picLocks noChangeAspect="1"/>
          </p:cNvPicPr>
          <p:nvPr/>
        </p:nvPicPr>
        <p:blipFill>
          <a:blip r:embed="rId6"/>
          <a:stretch>
            <a:fillRect/>
          </a:stretch>
        </p:blipFill>
        <p:spPr>
          <a:xfrm>
            <a:off x="7822715" y="2400340"/>
            <a:ext cx="449786" cy="362731"/>
          </a:xfrm>
          <a:prstGeom prst="rect">
            <a:avLst/>
          </a:prstGeom>
        </p:spPr>
      </p:pic>
      <p:sp>
        <p:nvSpPr>
          <p:cNvPr id="18" name="Text Box 2"/>
          <p:cNvSpPr txBox="1">
            <a:spLocks noChangeArrowheads="1"/>
          </p:cNvSpPr>
          <p:nvPr/>
        </p:nvSpPr>
        <p:spPr bwMode="auto">
          <a:xfrm>
            <a:off x="7198057" y="3898235"/>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Safety</a:t>
            </a:r>
          </a:p>
        </p:txBody>
      </p:sp>
      <p:sp>
        <p:nvSpPr>
          <p:cNvPr id="19" name="Text Box 2"/>
          <p:cNvSpPr txBox="1">
            <a:spLocks noChangeArrowheads="1"/>
          </p:cNvSpPr>
          <p:nvPr/>
        </p:nvSpPr>
        <p:spPr bwMode="auto">
          <a:xfrm>
            <a:off x="7235019" y="4302104"/>
            <a:ext cx="1037481"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Distance</a:t>
            </a:r>
          </a:p>
        </p:txBody>
      </p:sp>
      <p:sp>
        <p:nvSpPr>
          <p:cNvPr id="20" name="Text Box 2"/>
          <p:cNvSpPr txBox="1">
            <a:spLocks noChangeArrowheads="1"/>
          </p:cNvSpPr>
          <p:nvPr/>
        </p:nvSpPr>
        <p:spPr bwMode="auto">
          <a:xfrm>
            <a:off x="7198057" y="4681384"/>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zh-CN" sz="1600" b="1" dirty="0">
                <a:latin typeface="Calibri" panose="020F0502020204030204" pitchFamily="34" charset="0"/>
                <a:ea typeface="DengXian" panose="02010600030101010101" pitchFamily="2" charset="-122"/>
                <a:cs typeface="Times New Roman" panose="02020603050405020304" pitchFamily="18" charset="0"/>
              </a:rPr>
              <a:t>Maintenance</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1" name="Text Box 2"/>
          <p:cNvSpPr txBox="1">
            <a:spLocks noChangeArrowheads="1"/>
          </p:cNvSpPr>
          <p:nvPr/>
        </p:nvSpPr>
        <p:spPr bwMode="auto">
          <a:xfrm>
            <a:off x="7235019" y="5037882"/>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Service</a:t>
            </a:r>
          </a:p>
        </p:txBody>
      </p:sp>
      <p:pic>
        <p:nvPicPr>
          <p:cNvPr id="22" name="Picture 21"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4384253"/>
            <a:ext cx="952500" cy="219710"/>
          </a:xfrm>
          <a:prstGeom prst="rect">
            <a:avLst/>
          </a:prstGeom>
          <a:noFill/>
          <a:ln>
            <a:noFill/>
          </a:ln>
        </p:spPr>
      </p:pic>
      <p:pic>
        <p:nvPicPr>
          <p:cNvPr id="23" name="Picture 22"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9584" y="2524842"/>
            <a:ext cx="952500" cy="219710"/>
          </a:xfrm>
          <a:prstGeom prst="rect">
            <a:avLst/>
          </a:prstGeom>
          <a:noFill/>
          <a:ln>
            <a:noFill/>
          </a:ln>
        </p:spPr>
      </p:pic>
      <p:pic>
        <p:nvPicPr>
          <p:cNvPr id="24" name="Picture 23"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4724715"/>
            <a:ext cx="952500" cy="219710"/>
          </a:xfrm>
          <a:prstGeom prst="rect">
            <a:avLst/>
          </a:prstGeom>
          <a:noFill/>
          <a:ln>
            <a:noFill/>
          </a:ln>
        </p:spPr>
      </p:pic>
      <p:pic>
        <p:nvPicPr>
          <p:cNvPr id="25" name="Picture 24"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5150675"/>
            <a:ext cx="952500" cy="219710"/>
          </a:xfrm>
          <a:prstGeom prst="rect">
            <a:avLst/>
          </a:prstGeom>
          <a:noFill/>
          <a:ln>
            <a:noFill/>
          </a:ln>
        </p:spPr>
      </p:pic>
      <p:pic>
        <p:nvPicPr>
          <p:cNvPr id="26" name="Picture 25" descr="C:\Users\alice\AppData\Local\Microsoft\Windows\INetCache\Content.Word\Rating.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015" y="3961974"/>
            <a:ext cx="952500" cy="219710"/>
          </a:xfrm>
          <a:prstGeom prst="rect">
            <a:avLst/>
          </a:prstGeom>
          <a:noFill/>
          <a:ln>
            <a:noFill/>
          </a:ln>
        </p:spPr>
      </p:pic>
      <p:sp>
        <p:nvSpPr>
          <p:cNvPr id="27" name="Text Box 2"/>
          <p:cNvSpPr txBox="1">
            <a:spLocks noChangeArrowheads="1"/>
          </p:cNvSpPr>
          <p:nvPr/>
        </p:nvSpPr>
        <p:spPr bwMode="auto">
          <a:xfrm>
            <a:off x="9392913" y="2486870"/>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4.5</a:t>
            </a:r>
          </a:p>
        </p:txBody>
      </p:sp>
      <p:sp>
        <p:nvSpPr>
          <p:cNvPr id="17" name="Rectangle 16"/>
          <p:cNvSpPr/>
          <p:nvPr/>
        </p:nvSpPr>
        <p:spPr>
          <a:xfrm>
            <a:off x="7198057" y="5696498"/>
            <a:ext cx="1802032" cy="388696"/>
          </a:xfrm>
          <a:prstGeom prst="rect">
            <a:avLst/>
          </a:prstGeom>
        </p:spPr>
        <p:txBody>
          <a:bodyPr wrap="none">
            <a:spAutoFit/>
          </a:bodyPr>
          <a:lstStyle/>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Customer review</a:t>
            </a: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29" name="Picture 28"/>
          <p:cNvPicPr>
            <a:picLocks noChangeAspect="1"/>
          </p:cNvPicPr>
          <p:nvPr/>
        </p:nvPicPr>
        <p:blipFill>
          <a:blip r:embed="rId8"/>
          <a:stretch>
            <a:fillRect/>
          </a:stretch>
        </p:blipFill>
        <p:spPr>
          <a:xfrm>
            <a:off x="7274899" y="6085194"/>
            <a:ext cx="410593" cy="585779"/>
          </a:xfrm>
          <a:prstGeom prst="rect">
            <a:avLst/>
          </a:prstGeom>
        </p:spPr>
      </p:pic>
      <p:sp>
        <p:nvSpPr>
          <p:cNvPr id="28" name="Rectangle 27"/>
          <p:cNvSpPr/>
          <p:nvPr/>
        </p:nvSpPr>
        <p:spPr>
          <a:xfrm>
            <a:off x="7827708" y="6301641"/>
            <a:ext cx="2470548" cy="369332"/>
          </a:xfrm>
          <a:prstGeom prst="rect">
            <a:avLst/>
          </a:prstGeom>
        </p:spPr>
        <p:txBody>
          <a:bodyPr wrap="none">
            <a:spAutoFit/>
          </a:bodyPr>
          <a:lstStyle/>
          <a:p>
            <a:r>
              <a:rPr lang="en-GB" dirty="0">
                <a:latin typeface="Calibri" panose="020F0502020204030204" pitchFamily="34" charset="0"/>
                <a:ea typeface="DengXian" panose="02010600030101010101" pitchFamily="2" charset="-122"/>
                <a:cs typeface="Times New Roman" panose="02020603050405020304" pitchFamily="18" charset="0"/>
              </a:rPr>
              <a:t>It is a great place to live!</a:t>
            </a:r>
            <a:endParaRPr lang="en-GB" dirty="0"/>
          </a:p>
        </p:txBody>
      </p:sp>
    </p:spTree>
    <p:extLst>
      <p:ext uri="{BB962C8B-B14F-4D97-AF65-F5344CB8AC3E}">
        <p14:creationId xmlns:p14="http://schemas.microsoft.com/office/powerpoint/2010/main" val="370369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 of website – finding roommates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269" y="1447799"/>
            <a:ext cx="7208489" cy="4999039"/>
          </a:xfrm>
        </p:spPr>
      </p:pic>
    </p:spTree>
    <p:extLst>
      <p:ext uri="{BB962C8B-B14F-4D97-AF65-F5344CB8AC3E}">
        <p14:creationId xmlns:p14="http://schemas.microsoft.com/office/powerpoint/2010/main" val="35870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a:t>Future development – study one month course during travelling the UK</a:t>
            </a:r>
            <a:endParaRPr lang="en-GB" dirty="0"/>
          </a:p>
        </p:txBody>
      </p:sp>
      <p:sp>
        <p:nvSpPr>
          <p:cNvPr id="21" name="TextBox 20"/>
          <p:cNvSpPr txBox="1"/>
          <p:nvPr/>
        </p:nvSpPr>
        <p:spPr>
          <a:xfrm>
            <a:off x="838200" y="1620309"/>
            <a:ext cx="9712569"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From 1 Oct 2013</a:t>
            </a:r>
            <a:r>
              <a:rPr lang="en-GB" altLang="zh-CN" dirty="0"/>
              <a:t>, visitor visa holder can study up to 30 days course. Courses can be sailing, kayaking training, the British court costumes tailor training, sports motorcycle driver’s license training, photography and other lifestyle courses. This suits Chinese  professionals who wants to learn advanced skills which might not be original in China. </a:t>
            </a:r>
          </a:p>
          <a:p>
            <a:pPr marL="285750" indent="-285750">
              <a:buFont typeface="Arial" panose="020B0604020202020204" pitchFamily="34" charset="0"/>
              <a:buChar char="•"/>
            </a:pPr>
            <a:r>
              <a:rPr lang="en-GB" altLang="zh-CN" dirty="0"/>
              <a:t>No relevant data shows how many people take one month course during their visit. However, there is about 150 million Chinese coming to visit UK in 2015. which increases about 74% number of visitors than 2014. </a:t>
            </a:r>
            <a:endParaRPr lang="en-GB" dirty="0"/>
          </a:p>
          <a:p>
            <a:pPr marL="285750" indent="-285750">
              <a:buFont typeface="Arial" panose="020B0604020202020204" pitchFamily="34" charset="0"/>
              <a:buChar char="•"/>
            </a:pPr>
            <a:r>
              <a:rPr lang="en-GB" altLang="zh-CN" dirty="0"/>
              <a:t>There is no company provide courses information as well as reliable source of accommodation for a month.</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p:txBody>
      </p:sp>
      <p:pic>
        <p:nvPicPr>
          <p:cNvPr id="5" name="Picture 4"/>
          <p:cNvPicPr>
            <a:picLocks noChangeAspect="1"/>
          </p:cNvPicPr>
          <p:nvPr/>
        </p:nvPicPr>
        <p:blipFill>
          <a:blip r:embed="rId2"/>
          <a:stretch>
            <a:fillRect/>
          </a:stretch>
        </p:blipFill>
        <p:spPr>
          <a:xfrm>
            <a:off x="838200" y="4225382"/>
            <a:ext cx="3234104" cy="2139129"/>
          </a:xfrm>
          <a:prstGeom prst="rect">
            <a:avLst/>
          </a:prstGeom>
        </p:spPr>
      </p:pic>
      <p:pic>
        <p:nvPicPr>
          <p:cNvPr id="7" name="Picture 6"/>
          <p:cNvPicPr>
            <a:picLocks noChangeAspect="1"/>
          </p:cNvPicPr>
          <p:nvPr/>
        </p:nvPicPr>
        <p:blipFill>
          <a:blip r:embed="rId3"/>
          <a:stretch>
            <a:fillRect/>
          </a:stretch>
        </p:blipFill>
        <p:spPr>
          <a:xfrm>
            <a:off x="7786159" y="4225382"/>
            <a:ext cx="3296521" cy="2197681"/>
          </a:xfrm>
          <a:prstGeom prst="rect">
            <a:avLst/>
          </a:prstGeom>
        </p:spPr>
      </p:pic>
      <p:pic>
        <p:nvPicPr>
          <p:cNvPr id="10" name="Picture 9"/>
          <p:cNvPicPr>
            <a:picLocks noChangeAspect="1"/>
          </p:cNvPicPr>
          <p:nvPr/>
        </p:nvPicPr>
        <p:blipFill>
          <a:blip r:embed="rId4"/>
          <a:stretch>
            <a:fillRect/>
          </a:stretch>
        </p:blipFill>
        <p:spPr>
          <a:xfrm>
            <a:off x="4340768" y="4225382"/>
            <a:ext cx="3141784" cy="2356338"/>
          </a:xfrm>
          <a:prstGeom prst="rect">
            <a:avLst/>
          </a:prstGeom>
        </p:spPr>
      </p:pic>
    </p:spTree>
    <p:extLst>
      <p:ext uri="{BB962C8B-B14F-4D97-AF65-F5344CB8AC3E}">
        <p14:creationId xmlns:p14="http://schemas.microsoft.com/office/powerpoint/2010/main" val="397600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90548846"/>
              </p:ext>
            </p:extLst>
          </p:nvPr>
        </p:nvGraphicFramePr>
        <p:xfrm>
          <a:off x="209550" y="691039"/>
          <a:ext cx="11792440" cy="6056473"/>
        </p:xfrm>
        <a:graphic>
          <a:graphicData uri="http://schemas.openxmlformats.org/drawingml/2006/table">
            <a:tbl>
              <a:tblPr firstRow="1" bandRow="1">
                <a:tableStyleId>{5C22544A-7EE6-4342-B048-85BDC9FD1C3A}</a:tableStyleId>
              </a:tblPr>
              <a:tblGrid>
                <a:gridCol w="1573864">
                  <a:extLst>
                    <a:ext uri="{9D8B030D-6E8A-4147-A177-3AD203B41FA5}">
                      <a16:colId xmlns:a16="http://schemas.microsoft.com/office/drawing/2014/main" val="4238037400"/>
                    </a:ext>
                  </a:extLst>
                </a:gridCol>
                <a:gridCol w="684257">
                  <a:extLst>
                    <a:ext uri="{9D8B030D-6E8A-4147-A177-3AD203B41FA5}">
                      <a16:colId xmlns:a16="http://schemas.microsoft.com/office/drawing/2014/main" val="239403453"/>
                    </a:ext>
                  </a:extLst>
                </a:gridCol>
                <a:gridCol w="1716178">
                  <a:extLst>
                    <a:ext uri="{9D8B030D-6E8A-4147-A177-3AD203B41FA5}">
                      <a16:colId xmlns:a16="http://schemas.microsoft.com/office/drawing/2014/main" val="1106619760"/>
                    </a:ext>
                  </a:extLst>
                </a:gridCol>
                <a:gridCol w="1693295">
                  <a:extLst>
                    <a:ext uri="{9D8B030D-6E8A-4147-A177-3AD203B41FA5}">
                      <a16:colId xmlns:a16="http://schemas.microsoft.com/office/drawing/2014/main" val="2986962039"/>
                    </a:ext>
                  </a:extLst>
                </a:gridCol>
                <a:gridCol w="1426334">
                  <a:extLst>
                    <a:ext uri="{9D8B030D-6E8A-4147-A177-3AD203B41FA5}">
                      <a16:colId xmlns:a16="http://schemas.microsoft.com/office/drawing/2014/main" val="1223683703"/>
                    </a:ext>
                  </a:extLst>
                </a:gridCol>
                <a:gridCol w="2349256">
                  <a:extLst>
                    <a:ext uri="{9D8B030D-6E8A-4147-A177-3AD203B41FA5}">
                      <a16:colId xmlns:a16="http://schemas.microsoft.com/office/drawing/2014/main" val="1551213020"/>
                    </a:ext>
                  </a:extLst>
                </a:gridCol>
                <a:gridCol w="2349256">
                  <a:extLst>
                    <a:ext uri="{9D8B030D-6E8A-4147-A177-3AD203B41FA5}">
                      <a16:colId xmlns:a16="http://schemas.microsoft.com/office/drawing/2014/main" val="229105208"/>
                    </a:ext>
                  </a:extLst>
                </a:gridCol>
              </a:tblGrid>
              <a:tr h="432911">
                <a:tc>
                  <a:txBody>
                    <a:bodyPr/>
                    <a:lstStyle/>
                    <a:p>
                      <a:r>
                        <a:rPr lang="en-US" altLang="zh-CN" sz="1100" dirty="0"/>
                        <a:t>9 Master Students</a:t>
                      </a:r>
                      <a:endParaRPr lang="en-GB" sz="1100" dirty="0"/>
                    </a:p>
                  </a:txBody>
                  <a:tcPr/>
                </a:tc>
                <a:tc>
                  <a:txBody>
                    <a:bodyPr/>
                    <a:lstStyle/>
                    <a:p>
                      <a:r>
                        <a:rPr lang="en-GB" sz="1100" dirty="0"/>
                        <a:t>Gender</a:t>
                      </a:r>
                    </a:p>
                  </a:txBody>
                  <a:tcPr/>
                </a:tc>
                <a:tc>
                  <a:txBody>
                    <a:bodyPr/>
                    <a:lstStyle/>
                    <a:p>
                      <a:r>
                        <a:rPr lang="en-GB" sz="1100" dirty="0"/>
                        <a:t>Where</a:t>
                      </a:r>
                      <a:r>
                        <a:rPr lang="en-GB" sz="1100" baseline="0" dirty="0"/>
                        <a:t> did you live in your first year</a:t>
                      </a:r>
                      <a:endParaRPr lang="en-GB" sz="1100" dirty="0"/>
                    </a:p>
                  </a:txBody>
                  <a:tcPr/>
                </a:tc>
                <a:tc>
                  <a:txBody>
                    <a:bodyPr/>
                    <a:lstStyle/>
                    <a:p>
                      <a:r>
                        <a:rPr lang="en-GB" sz="1100" dirty="0"/>
                        <a:t>Reason</a:t>
                      </a:r>
                    </a:p>
                  </a:txBody>
                  <a:tcPr/>
                </a:tc>
                <a:tc>
                  <a:txBody>
                    <a:bodyPr/>
                    <a:lstStyle/>
                    <a:p>
                      <a:r>
                        <a:rPr lang="en-GB" sz="1100" dirty="0"/>
                        <a:t>Would you like to live in Private</a:t>
                      </a:r>
                      <a:r>
                        <a:rPr lang="en-GB" sz="1100" baseline="0" dirty="0"/>
                        <a:t> House</a:t>
                      </a:r>
                      <a:endParaRPr lang="en-GB" sz="1100" dirty="0"/>
                    </a:p>
                  </a:txBody>
                  <a:tcPr/>
                </a:tc>
                <a:tc>
                  <a:txBody>
                    <a:bodyPr/>
                    <a:lstStyle/>
                    <a:p>
                      <a:r>
                        <a:rPr lang="en-GB" sz="1100" dirty="0"/>
                        <a:t>Reason</a:t>
                      </a:r>
                    </a:p>
                  </a:txBody>
                  <a:tcPr/>
                </a:tc>
                <a:tc>
                  <a:txBody>
                    <a:bodyPr/>
                    <a:lstStyle/>
                    <a:p>
                      <a:r>
                        <a:rPr lang="en-GB" sz="1100" dirty="0"/>
                        <a:t>Reason</a:t>
                      </a:r>
                      <a:r>
                        <a:rPr lang="en-GB" sz="1100" baseline="0" dirty="0"/>
                        <a:t> for not choose house as your first choice</a:t>
                      </a:r>
                      <a:endParaRPr lang="en-GB" sz="1100" dirty="0"/>
                    </a:p>
                  </a:txBody>
                  <a:tcPr/>
                </a:tc>
                <a:extLst>
                  <a:ext uri="{0D108BD9-81ED-4DB2-BD59-A6C34878D82A}">
                    <a16:rowId xmlns:a16="http://schemas.microsoft.com/office/drawing/2014/main" val="1108358410"/>
                  </a:ext>
                </a:extLst>
              </a:tr>
              <a:tr h="781835">
                <a:tc>
                  <a:txBody>
                    <a:bodyPr/>
                    <a:lstStyle/>
                    <a:p>
                      <a:r>
                        <a:rPr lang="zh-CN" altLang="en-US" sz="1100" dirty="0"/>
                        <a:t>东哥</a:t>
                      </a:r>
                      <a:endParaRPr lang="en-GB" sz="1100" dirty="0"/>
                    </a:p>
                  </a:txBody>
                  <a:tcPr/>
                </a:tc>
                <a:tc>
                  <a:txBody>
                    <a:bodyPr/>
                    <a:lstStyle/>
                    <a:p>
                      <a:r>
                        <a:rPr lang="en-GB" sz="1100" dirty="0"/>
                        <a:t>Male </a:t>
                      </a:r>
                    </a:p>
                  </a:txBody>
                  <a:tcPr/>
                </a:tc>
                <a:tc>
                  <a:txBody>
                    <a:bodyPr/>
                    <a:lstStyle/>
                    <a:p>
                      <a:r>
                        <a:rPr lang="en-GB" sz="1100" b="0" dirty="0"/>
                        <a:t>Student</a:t>
                      </a:r>
                      <a:r>
                        <a:rPr lang="en-GB" sz="1100" b="0" baseline="0" dirty="0"/>
                        <a:t> Accommodation</a:t>
                      </a:r>
                      <a:endParaRPr lang="en-GB"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r>
                        <a:rPr lang="en-GB" sz="1100" dirty="0"/>
                        <a:t>Yes</a:t>
                      </a:r>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lvl="0" indent="-171450" algn="l">
                        <a:buFont typeface="Arial" panose="020B0604020202020204" pitchFamily="34" charset="0"/>
                        <a:buChar char="•"/>
                      </a:pPr>
                      <a:r>
                        <a:rPr lang="en-GB" sz="1100" dirty="0"/>
                        <a:t>Don’t</a:t>
                      </a:r>
                      <a:r>
                        <a:rPr lang="en-GB" sz="1100" baseline="0" dirty="0"/>
                        <a:t> have information about house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 trust private landlords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Potential Disputes </a:t>
                      </a:r>
                    </a:p>
                    <a:p>
                      <a:pPr marL="0" lvl="0" indent="0" algn="ctr">
                        <a:buFont typeface="Arial" panose="020B0604020202020204" pitchFamily="34" charset="0"/>
                        <a:buNone/>
                      </a:pPr>
                      <a:endParaRPr lang="en-GB" sz="1100" dirty="0"/>
                    </a:p>
                  </a:txBody>
                  <a:tcPr/>
                </a:tc>
                <a:extLst>
                  <a:ext uri="{0D108BD9-81ED-4DB2-BD59-A6C34878D82A}">
                    <a16:rowId xmlns:a16="http://schemas.microsoft.com/office/drawing/2014/main" val="722138623"/>
                  </a:ext>
                </a:extLst>
              </a:tr>
              <a:tr h="458322">
                <a:tc>
                  <a:txBody>
                    <a:bodyPr/>
                    <a:lstStyle/>
                    <a:p>
                      <a:r>
                        <a:rPr lang="zh-CN" altLang="en-US" sz="1100" dirty="0"/>
                        <a:t>适</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r>
                        <a:rPr lang="en-GB" sz="1100" b="1" dirty="0"/>
                        <a:t>Private 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0" indent="0" algn="ctr">
                        <a:buFont typeface="Arial" panose="020B0604020202020204" pitchFamily="34" charset="0"/>
                        <a:buNone/>
                      </a:pPr>
                      <a:r>
                        <a:rPr lang="en-GB" sz="1100" dirty="0"/>
                        <a:t>x</a:t>
                      </a:r>
                    </a:p>
                  </a:txBody>
                  <a:tcPr/>
                </a:tc>
                <a:extLst>
                  <a:ext uri="{0D108BD9-81ED-4DB2-BD59-A6C34878D82A}">
                    <a16:rowId xmlns:a16="http://schemas.microsoft.com/office/drawing/2014/main" val="184133683"/>
                  </a:ext>
                </a:extLst>
              </a:tr>
              <a:tr h="458322">
                <a:tc>
                  <a:txBody>
                    <a:bodyPr/>
                    <a:lstStyle/>
                    <a:p>
                      <a:r>
                        <a:rPr lang="en-US" altLang="zh-CN" sz="1100" dirty="0"/>
                        <a:t>Rolando </a:t>
                      </a:r>
                      <a:r>
                        <a:rPr lang="zh-CN" altLang="en-US" sz="1100" dirty="0"/>
                        <a:t>（</a:t>
                      </a:r>
                      <a:r>
                        <a:rPr lang="en-US" altLang="zh-CN" sz="1100" dirty="0"/>
                        <a:t>Mexico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trust private landlords</a:t>
                      </a:r>
                      <a:endParaRPr lang="en-GB" sz="1100" baseline="0" dirty="0"/>
                    </a:p>
                    <a:p>
                      <a:pPr marL="285750" indent="-285750">
                        <a:buFont typeface="Arial" panose="020B0604020202020204" pitchFamily="34" charset="0"/>
                        <a:buChar char="•"/>
                      </a:pPr>
                      <a:r>
                        <a:rPr lang="en-GB" sz="1100" baseline="0" dirty="0"/>
                        <a:t>Payment security</a:t>
                      </a:r>
                      <a:endParaRPr lang="en-GB" sz="1100" dirty="0"/>
                    </a:p>
                  </a:txBody>
                  <a:tcPr/>
                </a:tc>
                <a:extLst>
                  <a:ext uri="{0D108BD9-81ED-4DB2-BD59-A6C34878D82A}">
                    <a16:rowId xmlns:a16="http://schemas.microsoft.com/office/drawing/2014/main" val="1840396514"/>
                  </a:ext>
                </a:extLst>
              </a:tr>
              <a:tr h="549716">
                <a:tc>
                  <a:txBody>
                    <a:bodyPr/>
                    <a:lstStyle/>
                    <a:p>
                      <a:r>
                        <a:rPr lang="en-US" altLang="zh-CN" sz="1100" dirty="0"/>
                        <a:t>Jules </a:t>
                      </a:r>
                      <a:r>
                        <a:rPr lang="zh-CN" altLang="en-US" sz="1100" dirty="0"/>
                        <a:t>（</a:t>
                      </a:r>
                      <a:r>
                        <a:rPr lang="en-US" altLang="zh-CN" sz="1100" dirty="0"/>
                        <a:t>Congo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buFont typeface="Arial" panose="020B0604020202020204" pitchFamily="34" charset="0"/>
                        <a:buChar char="•"/>
                      </a:pPr>
                      <a:r>
                        <a:rPr lang="en-GB" sz="1100" dirty="0"/>
                        <a:t>Don’t know</a:t>
                      </a:r>
                      <a:r>
                        <a:rPr lang="en-GB" sz="1100" baseline="0" dirty="0"/>
                        <a:t> who is going to live with</a:t>
                      </a:r>
                    </a:p>
                  </a:txBody>
                  <a:tcPr/>
                </a:tc>
                <a:extLst>
                  <a:ext uri="{0D108BD9-81ED-4DB2-BD59-A6C34878D82A}">
                    <a16:rowId xmlns:a16="http://schemas.microsoft.com/office/drawing/2014/main" val="3797235268"/>
                  </a:ext>
                </a:extLst>
              </a:tr>
              <a:tr h="458322">
                <a:tc>
                  <a:txBody>
                    <a:bodyPr/>
                    <a:lstStyle/>
                    <a:p>
                      <a:r>
                        <a:rPr lang="zh-CN" altLang="en-US" sz="1100" dirty="0"/>
                        <a:t>张记</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txBody>
                  <a:tcPr/>
                </a:tc>
                <a:tc>
                  <a:txBody>
                    <a:bodyPr/>
                    <a:lstStyle/>
                    <a:p>
                      <a:r>
                        <a:rPr lang="en-US" altLang="zh-CN" sz="1100" b="1" dirty="0"/>
                        <a:t>Private</a:t>
                      </a:r>
                      <a:r>
                        <a:rPr lang="en-US" altLang="zh-CN" sz="1100" b="1" baseline="0" dirty="0"/>
                        <a:t> </a:t>
                      </a:r>
                      <a:r>
                        <a:rPr lang="en-US" altLang="zh-CN" sz="1100" b="1" dirty="0"/>
                        <a:t>House</a:t>
                      </a:r>
                      <a:endParaRPr lang="en-GB"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r>
                        <a:rPr lang="en-US" altLang="zh-CN" sz="1100" dirty="0"/>
                        <a:t>Cheaper price</a:t>
                      </a:r>
                      <a:endParaRPr lang="en-GB" sz="1100" dirty="0"/>
                    </a:p>
                  </a:txBody>
                  <a:tcPr/>
                </a:tc>
                <a:tc>
                  <a:txBody>
                    <a:bodyPr/>
                    <a:lstStyle/>
                    <a:p>
                      <a:pPr algn="ctr"/>
                      <a:r>
                        <a:rPr lang="en-GB" sz="1100" dirty="0"/>
                        <a:t>x</a:t>
                      </a:r>
                    </a:p>
                  </a:txBody>
                  <a:tcPr/>
                </a:tc>
                <a:extLst>
                  <a:ext uri="{0D108BD9-81ED-4DB2-BD59-A6C34878D82A}">
                    <a16:rowId xmlns:a16="http://schemas.microsoft.com/office/drawing/2014/main" val="1810543511"/>
                  </a:ext>
                </a:extLst>
              </a:tr>
              <a:tr h="458322">
                <a:tc>
                  <a:txBody>
                    <a:bodyPr/>
                    <a:lstStyle/>
                    <a:p>
                      <a:r>
                        <a:rPr lang="en-GB" sz="1100" dirty="0"/>
                        <a:t>Project Man A </a:t>
                      </a:r>
                      <a:r>
                        <a:rPr lang="zh-CN" altLang="en-US" sz="1100" dirty="0"/>
                        <a:t>（</a:t>
                      </a:r>
                      <a:r>
                        <a:rPr lang="en-US" altLang="zh-CN" sz="1100" dirty="0"/>
                        <a:t>Nigeria</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endParaRPr lang="en-GB" sz="1100" b="1" dirty="0"/>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Internet Agent</a:t>
                      </a:r>
                      <a:endParaRPr lang="en-GB" sz="1100" dirty="0"/>
                    </a:p>
                  </a:txBody>
                  <a:tcPr/>
                </a:tc>
                <a:tc>
                  <a:txBody>
                    <a:bodyPr/>
                    <a:lstStyle/>
                    <a:p>
                      <a:r>
                        <a:rPr lang="en-US" altLang="zh-CN" sz="1100" dirty="0"/>
                        <a:t>Yes</a:t>
                      </a:r>
                      <a:endParaRPr lang="en-GB" sz="1100" dirty="0"/>
                    </a:p>
                  </a:txBody>
                  <a:tcPr/>
                </a:tc>
                <a:tc>
                  <a:txBody>
                    <a:bodyPr/>
                    <a:lstStyle/>
                    <a:p>
                      <a:r>
                        <a:rPr lang="en-GB" sz="1100" dirty="0"/>
                        <a:t>More</a:t>
                      </a:r>
                      <a:r>
                        <a:rPr lang="en-GB" sz="1100" baseline="0" dirty="0"/>
                        <a:t> relax</a:t>
                      </a:r>
                    </a:p>
                    <a:p>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lgn="l">
                        <a:buFont typeface="Arial" panose="020B0604020202020204" pitchFamily="34" charset="0"/>
                        <a:buChar char="•"/>
                      </a:pPr>
                      <a:r>
                        <a:rPr lang="en-GB" sz="1100" dirty="0"/>
                        <a:t>Payment</a:t>
                      </a:r>
                      <a:r>
                        <a:rPr lang="en-GB" sz="1100" baseline="0" dirty="0"/>
                        <a:t> security</a:t>
                      </a:r>
                      <a:endParaRPr lang="en-GB" sz="1100" dirty="0"/>
                    </a:p>
                  </a:txBody>
                  <a:tcPr/>
                </a:tc>
                <a:extLst>
                  <a:ext uri="{0D108BD9-81ED-4DB2-BD59-A6C34878D82A}">
                    <a16:rowId xmlns:a16="http://schemas.microsoft.com/office/drawing/2014/main" val="4269034280"/>
                  </a:ext>
                </a:extLst>
              </a:tr>
              <a:tr h="458322">
                <a:tc>
                  <a:txBody>
                    <a:bodyPr/>
                    <a:lstStyle/>
                    <a:p>
                      <a:r>
                        <a:rPr lang="zh-CN" altLang="en-US" sz="1100" dirty="0"/>
                        <a:t>临 </a:t>
                      </a:r>
                      <a:endParaRPr lang="en-GB" sz="1100" dirty="0"/>
                    </a:p>
                  </a:txBody>
                  <a:tcPr>
                    <a:solidFill>
                      <a:srgbClr val="FF99CC">
                        <a:alpha val="36000"/>
                      </a:srgbClr>
                    </a:solidFill>
                  </a:tcPr>
                </a:tc>
                <a:tc>
                  <a:txBody>
                    <a:bodyPr/>
                    <a:lstStyle/>
                    <a:p>
                      <a:r>
                        <a:rPr lang="en-GB" sz="1100" dirty="0"/>
                        <a:t>Female</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txBody>
                  <a:tcPr>
                    <a:solidFill>
                      <a:srgbClr val="FF99CC">
                        <a:alpha val="36000"/>
                      </a:srgbClr>
                    </a:solidFill>
                  </a:tcPr>
                </a:tc>
                <a:tc>
                  <a:txBody>
                    <a:bodyPr/>
                    <a:lstStyle/>
                    <a:p>
                      <a:r>
                        <a:rPr lang="en-GB" sz="1100" dirty="0"/>
                        <a:t>Don’t need to share bathroom</a:t>
                      </a:r>
                    </a:p>
                  </a:txBody>
                  <a:tcPr>
                    <a:solidFill>
                      <a:srgbClr val="FF99CC">
                        <a:alpha val="36000"/>
                      </a:srgbClr>
                    </a:solidFill>
                  </a:tcPr>
                </a:tc>
                <a:tc>
                  <a:txBody>
                    <a:bodyPr/>
                    <a:lstStyle/>
                    <a:p>
                      <a:pPr algn="ctr"/>
                      <a:r>
                        <a:rPr lang="en-GB" sz="1100" dirty="0"/>
                        <a:t>x</a:t>
                      </a:r>
                    </a:p>
                  </a:txBody>
                  <a:tcPr>
                    <a:solidFill>
                      <a:srgbClr val="FF99CC">
                        <a:alpha val="36000"/>
                      </a:srgbClr>
                    </a:solidFill>
                  </a:tcPr>
                </a:tc>
                <a:extLst>
                  <a:ext uri="{0D108BD9-81ED-4DB2-BD59-A6C34878D82A}">
                    <a16:rowId xmlns:a16="http://schemas.microsoft.com/office/drawing/2014/main" val="618115975"/>
                  </a:ext>
                </a:extLst>
              </a:tr>
              <a:tr h="438596">
                <a:tc>
                  <a:txBody>
                    <a:bodyPr/>
                    <a:lstStyle/>
                    <a:p>
                      <a:r>
                        <a:rPr lang="zh-CN" altLang="en-US" sz="1100" dirty="0"/>
                        <a:t>茹</a:t>
                      </a:r>
                      <a:endParaRPr lang="en-GB" sz="1100" dirty="0"/>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16000"/>
                      </a:srgbClr>
                    </a:solidFill>
                  </a:tcPr>
                </a:tc>
                <a:tc>
                  <a:txBody>
                    <a:bodyPr/>
                    <a:lstStyle/>
                    <a:p>
                      <a:r>
                        <a:rPr lang="en-GB" sz="1100" dirty="0"/>
                        <a:t>Student Accommodation</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p>
                      <a:endParaRPr lang="en-GB" sz="1100" dirty="0"/>
                    </a:p>
                  </a:txBody>
                  <a:tcPr>
                    <a:solidFill>
                      <a:srgbClr val="FF99CC">
                        <a:alpha val="16000"/>
                      </a:srgbClr>
                    </a:solidFill>
                  </a:tcPr>
                </a:tc>
                <a:tc>
                  <a:txBody>
                    <a:bodyPr/>
                    <a:lstStyle/>
                    <a:p>
                      <a:r>
                        <a:rPr lang="en-GB" sz="1100" dirty="0"/>
                        <a:t>Have</a:t>
                      </a:r>
                      <a:r>
                        <a:rPr lang="en-GB" sz="1100" baseline="0" dirty="0"/>
                        <a:t> security guard</a:t>
                      </a:r>
                    </a:p>
                    <a:p>
                      <a:r>
                        <a:rPr lang="en-GB" sz="1100" baseline="0" dirty="0"/>
                        <a:t>Safer </a:t>
                      </a:r>
                    </a:p>
                  </a:txBody>
                  <a:tcPr>
                    <a:solidFill>
                      <a:srgbClr val="FF99CC">
                        <a:alpha val="16000"/>
                      </a:srgbClr>
                    </a:solidFill>
                  </a:tcPr>
                </a:tc>
                <a:tc>
                  <a:txBody>
                    <a:bodyPr/>
                    <a:lstStyle/>
                    <a:p>
                      <a:pPr algn="ctr"/>
                      <a:r>
                        <a:rPr lang="en-GB" sz="1100" baseline="0" dirty="0"/>
                        <a:t>x</a:t>
                      </a:r>
                    </a:p>
                  </a:txBody>
                  <a:tcPr>
                    <a:solidFill>
                      <a:srgbClr val="FF99CC">
                        <a:alpha val="16000"/>
                      </a:srgbClr>
                    </a:solidFill>
                  </a:tcPr>
                </a:tc>
                <a:extLst>
                  <a:ext uri="{0D108BD9-81ED-4DB2-BD59-A6C34878D82A}">
                    <a16:rowId xmlns:a16="http://schemas.microsoft.com/office/drawing/2014/main" val="1926204711"/>
                  </a:ext>
                </a:extLst>
              </a:tr>
              <a:tr h="458322">
                <a:tc>
                  <a:txBody>
                    <a:bodyPr/>
                    <a:lstStyle/>
                    <a:p>
                      <a:r>
                        <a:rPr lang="zh-CN" altLang="en-US" sz="1100" dirty="0"/>
                        <a:t>玉菡</a:t>
                      </a: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36000"/>
                      </a:srgbClr>
                    </a:solidFill>
                  </a:tcPr>
                </a:tc>
                <a:tc>
                  <a:txBody>
                    <a:bodyPr/>
                    <a:lstStyle/>
                    <a:p>
                      <a:r>
                        <a:rPr lang="en-US" altLang="zh-CN" sz="1100" b="0" dirty="0"/>
                        <a:t>Student</a:t>
                      </a:r>
                      <a:r>
                        <a:rPr lang="en-US" altLang="zh-CN" sz="1100" b="0" baseline="0" dirty="0"/>
                        <a:t> Accommodation</a:t>
                      </a:r>
                      <a:endParaRPr lang="en-GB" sz="1100" b="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solidFill>
                      <a:srgbClr val="FF99CC">
                        <a:alpha val="36000"/>
                      </a:srgbClr>
                    </a:solidFill>
                  </a:tcPr>
                </a:tc>
                <a:tc>
                  <a:txBody>
                    <a:bodyPr/>
                    <a:lstStyle/>
                    <a:p>
                      <a:r>
                        <a:rPr lang="en-GB" sz="1100" dirty="0"/>
                        <a:t>Cheaper</a:t>
                      </a:r>
                    </a:p>
                  </a:txBody>
                  <a:tcPr>
                    <a:solidFill>
                      <a:srgbClr val="FF99CC">
                        <a:alpha val="36000"/>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know</a:t>
                      </a:r>
                      <a:r>
                        <a:rPr lang="en-GB" sz="1100" baseline="0" dirty="0"/>
                        <a:t> who is going to live with</a:t>
                      </a:r>
                    </a:p>
                  </a:txBody>
                  <a:tcPr>
                    <a:solidFill>
                      <a:srgbClr val="FF99CC">
                        <a:alpha val="36000"/>
                      </a:srgbClr>
                    </a:solidFill>
                  </a:tcPr>
                </a:tc>
                <a:extLst>
                  <a:ext uri="{0D108BD9-81ED-4DB2-BD59-A6C34878D82A}">
                    <a16:rowId xmlns:a16="http://schemas.microsoft.com/office/drawing/2014/main" val="1545837958"/>
                  </a:ext>
                </a:extLst>
              </a:tr>
            </a:tbl>
          </a:graphicData>
        </a:graphic>
      </p:graphicFrame>
      <p:sp>
        <p:nvSpPr>
          <p:cNvPr id="5" name="TextBox 4"/>
          <p:cNvSpPr txBox="1"/>
          <p:nvPr/>
        </p:nvSpPr>
        <p:spPr>
          <a:xfrm>
            <a:off x="298938" y="218342"/>
            <a:ext cx="11412416" cy="369332"/>
          </a:xfrm>
          <a:prstGeom prst="rect">
            <a:avLst/>
          </a:prstGeom>
          <a:noFill/>
        </p:spPr>
        <p:txBody>
          <a:bodyPr wrap="square" rtlCol="0">
            <a:spAutoFit/>
          </a:bodyPr>
          <a:lstStyle/>
          <a:p>
            <a:r>
              <a:rPr lang="en-US" altLang="zh-CN" b="1" dirty="0"/>
              <a:t>Appendix One - Questionnaire </a:t>
            </a:r>
            <a:r>
              <a:rPr lang="zh-CN" altLang="en-US" b="1" dirty="0"/>
              <a:t>：</a:t>
            </a:r>
            <a:r>
              <a:rPr lang="en-US" altLang="zh-CN" b="1" dirty="0"/>
              <a:t>Do you prefer living at Student Accommodation or Houses in your first year? Why?</a:t>
            </a:r>
            <a:endParaRPr lang="en-GB" b="1" dirty="0"/>
          </a:p>
        </p:txBody>
      </p:sp>
    </p:spTree>
    <p:extLst>
      <p:ext uri="{BB962C8B-B14F-4D97-AF65-F5344CB8AC3E}">
        <p14:creationId xmlns:p14="http://schemas.microsoft.com/office/powerpoint/2010/main" val="318248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Appendix Two</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9881734"/>
              </p:ext>
            </p:extLst>
          </p:nvPr>
        </p:nvGraphicFramePr>
        <p:xfrm>
          <a:off x="952500" y="3129558"/>
          <a:ext cx="10515600" cy="2225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281073229"/>
                    </a:ext>
                  </a:extLst>
                </a:gridCol>
                <a:gridCol w="4010025">
                  <a:extLst>
                    <a:ext uri="{9D8B030D-6E8A-4147-A177-3AD203B41FA5}">
                      <a16:colId xmlns:a16="http://schemas.microsoft.com/office/drawing/2014/main" val="945468576"/>
                    </a:ext>
                  </a:extLst>
                </a:gridCol>
                <a:gridCol w="3000375">
                  <a:extLst>
                    <a:ext uri="{9D8B030D-6E8A-4147-A177-3AD203B41FA5}">
                      <a16:colId xmlns:a16="http://schemas.microsoft.com/office/drawing/2014/main" val="1794336833"/>
                    </a:ext>
                  </a:extLst>
                </a:gridCol>
              </a:tblGrid>
              <a:tr h="370840">
                <a:tc>
                  <a:txBody>
                    <a:bodyPr/>
                    <a:lstStyle/>
                    <a:p>
                      <a:r>
                        <a:rPr lang="en-GB" dirty="0"/>
                        <a:t>Main Student Accommodation</a:t>
                      </a:r>
                    </a:p>
                  </a:txBody>
                  <a:tcPr/>
                </a:tc>
                <a:tc>
                  <a:txBody>
                    <a:bodyPr/>
                    <a:lstStyle/>
                    <a:p>
                      <a:r>
                        <a:rPr lang="en-GB" dirty="0"/>
                        <a:t>No. of room available</a:t>
                      </a:r>
                    </a:p>
                  </a:txBody>
                  <a:tcPr/>
                </a:tc>
                <a:tc>
                  <a:txBody>
                    <a:bodyPr/>
                    <a:lstStyle/>
                    <a:p>
                      <a:r>
                        <a:rPr lang="en-GB" dirty="0"/>
                        <a:t>Price per</a:t>
                      </a:r>
                      <a:r>
                        <a:rPr lang="en-GB" baseline="0" dirty="0"/>
                        <a:t> week</a:t>
                      </a:r>
                      <a:endParaRPr lang="en-GB" dirty="0"/>
                    </a:p>
                  </a:txBody>
                  <a:tcPr/>
                </a:tc>
                <a:extLst>
                  <a:ext uri="{0D108BD9-81ED-4DB2-BD59-A6C34878D82A}">
                    <a16:rowId xmlns:a16="http://schemas.microsoft.com/office/drawing/2014/main" val="3151544043"/>
                  </a:ext>
                </a:extLst>
              </a:tr>
              <a:tr h="370840">
                <a:tc>
                  <a:txBody>
                    <a:bodyPr/>
                    <a:lstStyle/>
                    <a:p>
                      <a:r>
                        <a:rPr lang="en-GB" dirty="0"/>
                        <a:t>University Accommodation</a:t>
                      </a:r>
                    </a:p>
                  </a:txBody>
                  <a:tcPr/>
                </a:tc>
                <a:tc>
                  <a:txBody>
                    <a:bodyPr/>
                    <a:lstStyle/>
                    <a:p>
                      <a:r>
                        <a:rPr lang="en-GB" dirty="0"/>
                        <a:t>No Reponses</a:t>
                      </a:r>
                      <a:r>
                        <a:rPr lang="en-GB" baseline="0" dirty="0"/>
                        <a:t> on telephone</a:t>
                      </a:r>
                      <a:endParaRPr lang="en-GB" dirty="0"/>
                    </a:p>
                  </a:txBody>
                  <a:tcPr/>
                </a:tc>
                <a:tc>
                  <a:txBody>
                    <a:bodyPr/>
                    <a:lstStyle/>
                    <a:p>
                      <a:r>
                        <a:rPr lang="en-GB" dirty="0"/>
                        <a:t>-</a:t>
                      </a:r>
                    </a:p>
                  </a:txBody>
                  <a:tcPr/>
                </a:tc>
                <a:extLst>
                  <a:ext uri="{0D108BD9-81ED-4DB2-BD59-A6C34878D82A}">
                    <a16:rowId xmlns:a16="http://schemas.microsoft.com/office/drawing/2014/main" val="3967196015"/>
                  </a:ext>
                </a:extLst>
              </a:tr>
              <a:tr h="370840">
                <a:tc>
                  <a:txBody>
                    <a:bodyPr/>
                    <a:lstStyle/>
                    <a:p>
                      <a:r>
                        <a:rPr lang="en-US" altLang="zh-CN" dirty="0"/>
                        <a:t>United Student Accommodation </a:t>
                      </a:r>
                      <a:endParaRPr lang="en-GB" dirty="0"/>
                    </a:p>
                  </a:txBody>
                  <a:tcPr/>
                </a:tc>
                <a:tc>
                  <a:txBody>
                    <a:bodyPr/>
                    <a:lstStyle/>
                    <a:p>
                      <a:r>
                        <a:rPr lang="en-GB" dirty="0"/>
                        <a:t>Only available till 2</a:t>
                      </a:r>
                      <a:r>
                        <a:rPr lang="en-GB" baseline="30000" dirty="0"/>
                        <a:t>nd</a:t>
                      </a:r>
                      <a:r>
                        <a:rPr lang="en-GB" dirty="0"/>
                        <a:t> September </a:t>
                      </a:r>
                    </a:p>
                  </a:txBody>
                  <a:tcPr/>
                </a:tc>
                <a:tc>
                  <a:txBody>
                    <a:bodyPr/>
                    <a:lstStyle/>
                    <a:p>
                      <a:r>
                        <a:rPr lang="en-GB" dirty="0"/>
                        <a:t>-</a:t>
                      </a:r>
                    </a:p>
                  </a:txBody>
                  <a:tcPr/>
                </a:tc>
                <a:extLst>
                  <a:ext uri="{0D108BD9-81ED-4DB2-BD59-A6C34878D82A}">
                    <a16:rowId xmlns:a16="http://schemas.microsoft.com/office/drawing/2014/main" val="1145459027"/>
                  </a:ext>
                </a:extLst>
              </a:tr>
              <a:tr h="370840">
                <a:tc>
                  <a:txBody>
                    <a:bodyPr/>
                    <a:lstStyle/>
                    <a:p>
                      <a:r>
                        <a:rPr lang="en-GB" dirty="0"/>
                        <a:t>Liberty</a:t>
                      </a:r>
                      <a:r>
                        <a:rPr lang="en-GB" baseline="0" dirty="0"/>
                        <a:t> Park </a:t>
                      </a:r>
                      <a:endParaRPr lang="en-GB" dirty="0"/>
                    </a:p>
                  </a:txBody>
                  <a:tcPr/>
                </a:tc>
                <a:tc>
                  <a:txBody>
                    <a:bodyPr/>
                    <a:lstStyle/>
                    <a:p>
                      <a:r>
                        <a:rPr lang="en-GB" dirty="0"/>
                        <a:t>About</a:t>
                      </a:r>
                      <a:r>
                        <a:rPr lang="en-GB" baseline="0" dirty="0"/>
                        <a:t> 200 rooms </a:t>
                      </a:r>
                      <a:endParaRPr lang="en-GB" dirty="0"/>
                    </a:p>
                  </a:txBody>
                  <a:tcPr/>
                </a:tc>
                <a:tc>
                  <a:txBody>
                    <a:bodyPr/>
                    <a:lstStyle/>
                    <a:p>
                      <a:r>
                        <a:rPr lang="en-GB" b="1" dirty="0"/>
                        <a:t>£125 </a:t>
                      </a:r>
                      <a:r>
                        <a:rPr lang="en-GB" dirty="0"/>
                        <a:t>(single</a:t>
                      </a:r>
                      <a:r>
                        <a:rPr lang="en-GB" baseline="0" dirty="0"/>
                        <a:t> bed </a:t>
                      </a:r>
                      <a:r>
                        <a:rPr lang="en-GB" baseline="0" dirty="0" err="1"/>
                        <a:t>ensuit</a:t>
                      </a:r>
                      <a:r>
                        <a:rPr lang="en-GB" baseline="0" dirty="0"/>
                        <a:t>)</a:t>
                      </a:r>
                      <a:endParaRPr lang="en-GB" dirty="0"/>
                    </a:p>
                  </a:txBody>
                  <a:tcPr/>
                </a:tc>
                <a:extLst>
                  <a:ext uri="{0D108BD9-81ED-4DB2-BD59-A6C34878D82A}">
                    <a16:rowId xmlns:a16="http://schemas.microsoft.com/office/drawing/2014/main" val="2577780346"/>
                  </a:ext>
                </a:extLst>
              </a:tr>
              <a:tr h="370840">
                <a:tc>
                  <a:txBody>
                    <a:bodyPr/>
                    <a:lstStyle/>
                    <a:p>
                      <a:r>
                        <a:rPr lang="en-GB" dirty="0"/>
                        <a:t>Hope Street</a:t>
                      </a:r>
                      <a:r>
                        <a:rPr lang="en-GB" baseline="0" dirty="0"/>
                        <a:t> Apartment</a:t>
                      </a:r>
                      <a:endParaRPr lang="en-GB" dirty="0"/>
                    </a:p>
                  </a:txBody>
                  <a:tcPr/>
                </a:tc>
                <a:tc>
                  <a:txBody>
                    <a:bodyPr/>
                    <a:lstStyle/>
                    <a:p>
                      <a:r>
                        <a:rPr lang="en-GB" dirty="0"/>
                        <a:t>3 rooms </a:t>
                      </a:r>
                    </a:p>
                  </a:txBody>
                  <a:tcPr/>
                </a:tc>
                <a:tc>
                  <a:txBody>
                    <a:bodyPr/>
                    <a:lstStyle/>
                    <a:p>
                      <a:r>
                        <a:rPr lang="en-GB" dirty="0"/>
                        <a:t>£121.50</a:t>
                      </a:r>
                    </a:p>
                  </a:txBody>
                  <a:tcPr/>
                </a:tc>
                <a:extLst>
                  <a:ext uri="{0D108BD9-81ED-4DB2-BD59-A6C34878D82A}">
                    <a16:rowId xmlns:a16="http://schemas.microsoft.com/office/drawing/2014/main" val="813092395"/>
                  </a:ext>
                </a:extLst>
              </a:tr>
              <a:tr h="370840">
                <a:tc>
                  <a:txBody>
                    <a:bodyPr/>
                    <a:lstStyle/>
                    <a:p>
                      <a:r>
                        <a:rPr lang="en-GB" dirty="0"/>
                        <a:t>X1</a:t>
                      </a:r>
                    </a:p>
                  </a:txBody>
                  <a:tcPr/>
                </a:tc>
                <a:tc>
                  <a:txBody>
                    <a:bodyPr/>
                    <a:lstStyle/>
                    <a:p>
                      <a:r>
                        <a:rPr lang="en-GB" dirty="0"/>
                        <a:t>No </a:t>
                      </a:r>
                    </a:p>
                  </a:txBody>
                  <a:tcPr/>
                </a:tc>
                <a:tc>
                  <a:txBody>
                    <a:bodyPr/>
                    <a:lstStyle/>
                    <a:p>
                      <a:r>
                        <a:rPr lang="en-GB" dirty="0"/>
                        <a:t>-</a:t>
                      </a:r>
                    </a:p>
                  </a:txBody>
                  <a:tcPr/>
                </a:tc>
                <a:extLst>
                  <a:ext uri="{0D108BD9-81ED-4DB2-BD59-A6C34878D82A}">
                    <a16:rowId xmlns:a16="http://schemas.microsoft.com/office/drawing/2014/main" val="4112168261"/>
                  </a:ext>
                </a:extLst>
              </a:tr>
            </a:tbl>
          </a:graphicData>
        </a:graphic>
      </p:graphicFrame>
      <p:sp>
        <p:nvSpPr>
          <p:cNvPr id="8" name="TextBox 7"/>
          <p:cNvSpPr txBox="1"/>
          <p:nvPr/>
        </p:nvSpPr>
        <p:spPr>
          <a:xfrm>
            <a:off x="952500" y="5354598"/>
            <a:ext cx="4371975" cy="369332"/>
          </a:xfrm>
          <a:prstGeom prst="rect">
            <a:avLst/>
          </a:prstGeom>
          <a:noFill/>
        </p:spPr>
        <p:txBody>
          <a:bodyPr wrap="square" rtlCol="0">
            <a:spAutoFit/>
          </a:bodyPr>
          <a:lstStyle/>
          <a:p>
            <a:r>
              <a:rPr lang="en-GB" dirty="0"/>
              <a:t>The market research is done on 19/07/2016</a:t>
            </a:r>
          </a:p>
        </p:txBody>
      </p:sp>
      <p:graphicFrame>
        <p:nvGraphicFramePr>
          <p:cNvPr id="9" name="Table 8"/>
          <p:cNvGraphicFramePr>
            <a:graphicFrameLocks noGrp="1"/>
          </p:cNvGraphicFramePr>
          <p:nvPr>
            <p:extLst>
              <p:ext uri="{D42A27DB-BD31-4B8C-83A1-F6EECF244321}">
                <p14:modId xmlns:p14="http://schemas.microsoft.com/office/powerpoint/2010/main" val="1269246390"/>
              </p:ext>
            </p:extLst>
          </p:nvPr>
        </p:nvGraphicFramePr>
        <p:xfrm>
          <a:off x="1047750" y="1481614"/>
          <a:ext cx="9410700" cy="1097280"/>
        </p:xfrm>
        <a:graphic>
          <a:graphicData uri="http://schemas.openxmlformats.org/drawingml/2006/table">
            <a:tbl>
              <a:tblPr/>
              <a:tblGrid>
                <a:gridCol w="3136900">
                  <a:extLst>
                    <a:ext uri="{9D8B030D-6E8A-4147-A177-3AD203B41FA5}">
                      <a16:colId xmlns:a16="http://schemas.microsoft.com/office/drawing/2014/main" val="388027808"/>
                    </a:ext>
                  </a:extLst>
                </a:gridCol>
                <a:gridCol w="3136900">
                  <a:extLst>
                    <a:ext uri="{9D8B030D-6E8A-4147-A177-3AD203B41FA5}">
                      <a16:colId xmlns:a16="http://schemas.microsoft.com/office/drawing/2014/main" val="209691358"/>
                    </a:ext>
                  </a:extLst>
                </a:gridCol>
                <a:gridCol w="3136900">
                  <a:extLst>
                    <a:ext uri="{9D8B030D-6E8A-4147-A177-3AD203B41FA5}">
                      <a16:colId xmlns:a16="http://schemas.microsoft.com/office/drawing/2014/main" val="4246423428"/>
                    </a:ext>
                  </a:extLst>
                </a:gridCol>
              </a:tblGrid>
              <a:tr h="0">
                <a:tc>
                  <a:txBody>
                    <a:bodyPr/>
                    <a:lstStyle/>
                    <a:p>
                      <a:r>
                        <a:rPr lang="en-GB" dirty="0"/>
                        <a:t>Pre-sessional</a:t>
                      </a:r>
                      <a:r>
                        <a:rPr lang="en-GB" baseline="0" dirty="0"/>
                        <a:t> English</a:t>
                      </a:r>
                      <a:endParaRPr lang="en-GB" dirty="0"/>
                    </a:p>
                  </a:txBody>
                  <a:tcPr anchor="ctr">
                    <a:lnL>
                      <a:noFill/>
                    </a:lnL>
                    <a:lnR>
                      <a:noFill/>
                    </a:lnR>
                    <a:lnT>
                      <a:noFill/>
                    </a:lnT>
                    <a:lnB>
                      <a:noFill/>
                    </a:lnB>
                  </a:tcPr>
                </a:tc>
                <a:tc>
                  <a:txBody>
                    <a:bodyPr/>
                    <a:lstStyle/>
                    <a:p>
                      <a:r>
                        <a:rPr lang="en-GB" dirty="0"/>
                        <a:t>Course dates</a:t>
                      </a:r>
                    </a:p>
                  </a:txBody>
                  <a:tcPr anchor="ctr">
                    <a:lnL>
                      <a:noFill/>
                    </a:lnL>
                    <a:lnR>
                      <a:noFill/>
                    </a:lnR>
                    <a:lnT>
                      <a:noFill/>
                    </a:lnT>
                    <a:lnB>
                      <a:noFill/>
                    </a:lnB>
                  </a:tcPr>
                </a:tc>
                <a:tc>
                  <a:txBody>
                    <a:bodyPr/>
                    <a:lstStyle/>
                    <a:p>
                      <a:r>
                        <a:rPr lang="en-GB" dirty="0"/>
                        <a:t>Fee</a:t>
                      </a:r>
                    </a:p>
                  </a:txBody>
                  <a:tcPr anchor="ctr">
                    <a:lnL>
                      <a:noFill/>
                    </a:lnL>
                    <a:lnR>
                      <a:noFill/>
                    </a:lnR>
                    <a:lnT>
                      <a:noFill/>
                    </a:lnT>
                    <a:lnB>
                      <a:noFill/>
                    </a:lnB>
                  </a:tcPr>
                </a:tc>
                <a:extLst>
                  <a:ext uri="{0D108BD9-81ED-4DB2-BD59-A6C34878D82A}">
                    <a16:rowId xmlns:a16="http://schemas.microsoft.com/office/drawing/2014/main" val="2667307941"/>
                  </a:ext>
                </a:extLst>
              </a:tr>
              <a:tr h="0">
                <a:tc>
                  <a:txBody>
                    <a:bodyPr/>
                    <a:lstStyle/>
                    <a:p>
                      <a:r>
                        <a:rPr lang="en-GB" dirty="0"/>
                        <a:t>10 weeks</a:t>
                      </a:r>
                    </a:p>
                  </a:txBody>
                  <a:tcPr anchor="ctr">
                    <a:lnL>
                      <a:noFill/>
                    </a:lnL>
                    <a:lnR>
                      <a:noFill/>
                    </a:lnR>
                    <a:lnT>
                      <a:noFill/>
                    </a:lnT>
                    <a:lnB>
                      <a:noFill/>
                    </a:lnB>
                  </a:tcPr>
                </a:tc>
                <a:tc>
                  <a:txBody>
                    <a:bodyPr/>
                    <a:lstStyle/>
                    <a:p>
                      <a:r>
                        <a:rPr lang="en-GB" b="0" dirty="0"/>
                        <a:t>04/07/16 - 09/09/16</a:t>
                      </a:r>
                    </a:p>
                  </a:txBody>
                  <a:tcPr anchor="ctr">
                    <a:lnL>
                      <a:noFill/>
                    </a:lnL>
                    <a:lnR>
                      <a:noFill/>
                    </a:lnR>
                    <a:lnT>
                      <a:noFill/>
                    </a:lnT>
                    <a:lnB>
                      <a:noFill/>
                    </a:lnB>
                  </a:tcPr>
                </a:tc>
                <a:tc>
                  <a:txBody>
                    <a:bodyPr/>
                    <a:lstStyle/>
                    <a:p>
                      <a:r>
                        <a:rPr lang="en-GB" dirty="0"/>
                        <a:t>£2,900</a:t>
                      </a:r>
                    </a:p>
                  </a:txBody>
                  <a:tcPr anchor="ctr">
                    <a:lnL>
                      <a:noFill/>
                    </a:lnL>
                    <a:lnR>
                      <a:noFill/>
                    </a:lnR>
                    <a:lnT>
                      <a:noFill/>
                    </a:lnT>
                    <a:lnB>
                      <a:noFill/>
                    </a:lnB>
                  </a:tcPr>
                </a:tc>
                <a:extLst>
                  <a:ext uri="{0D108BD9-81ED-4DB2-BD59-A6C34878D82A}">
                    <a16:rowId xmlns:a16="http://schemas.microsoft.com/office/drawing/2014/main" val="2919050822"/>
                  </a:ext>
                </a:extLst>
              </a:tr>
              <a:tr h="0">
                <a:tc>
                  <a:txBody>
                    <a:bodyPr/>
                    <a:lstStyle/>
                    <a:p>
                      <a:r>
                        <a:rPr lang="en-GB" dirty="0"/>
                        <a:t>6 weeks</a:t>
                      </a:r>
                    </a:p>
                  </a:txBody>
                  <a:tcPr anchor="ctr">
                    <a:lnL>
                      <a:noFill/>
                    </a:lnL>
                    <a:lnR>
                      <a:noFill/>
                    </a:lnR>
                    <a:lnT>
                      <a:noFill/>
                    </a:lnT>
                    <a:lnB>
                      <a:noFill/>
                    </a:lnB>
                  </a:tcPr>
                </a:tc>
                <a:tc>
                  <a:txBody>
                    <a:bodyPr/>
                    <a:lstStyle/>
                    <a:p>
                      <a:r>
                        <a:rPr lang="en-GB" dirty="0"/>
                        <a:t>01/08/16 - </a:t>
                      </a:r>
                      <a:r>
                        <a:rPr lang="en-GB" b="1" dirty="0"/>
                        <a:t>09/09/16</a:t>
                      </a:r>
                    </a:p>
                  </a:txBody>
                  <a:tcPr anchor="ctr">
                    <a:lnL>
                      <a:noFill/>
                    </a:lnL>
                    <a:lnR>
                      <a:noFill/>
                    </a:lnR>
                    <a:lnT>
                      <a:noFill/>
                    </a:lnT>
                    <a:lnB>
                      <a:noFill/>
                    </a:lnB>
                  </a:tcPr>
                </a:tc>
                <a:tc>
                  <a:txBody>
                    <a:bodyPr/>
                    <a:lstStyle/>
                    <a:p>
                      <a:r>
                        <a:rPr lang="en-GB" dirty="0"/>
                        <a:t>£1,740</a:t>
                      </a:r>
                    </a:p>
                  </a:txBody>
                  <a:tcPr anchor="ctr">
                    <a:lnL>
                      <a:noFill/>
                    </a:lnL>
                    <a:lnR>
                      <a:noFill/>
                    </a:lnR>
                    <a:lnT>
                      <a:noFill/>
                    </a:lnT>
                    <a:lnB>
                      <a:noFill/>
                    </a:lnB>
                  </a:tcPr>
                </a:tc>
                <a:extLst>
                  <a:ext uri="{0D108BD9-81ED-4DB2-BD59-A6C34878D82A}">
                    <a16:rowId xmlns:a16="http://schemas.microsoft.com/office/drawing/2014/main" val="4187626120"/>
                  </a:ext>
                </a:extLst>
              </a:tr>
            </a:tbl>
          </a:graphicData>
        </a:graphic>
      </p:graphicFrame>
      <p:sp>
        <p:nvSpPr>
          <p:cNvPr id="6" name="TextBox 5"/>
          <p:cNvSpPr txBox="1"/>
          <p:nvPr/>
        </p:nvSpPr>
        <p:spPr>
          <a:xfrm>
            <a:off x="952500" y="2713632"/>
            <a:ext cx="5808785" cy="369332"/>
          </a:xfrm>
          <a:prstGeom prst="rect">
            <a:avLst/>
          </a:prstGeom>
          <a:noFill/>
        </p:spPr>
        <p:txBody>
          <a:bodyPr wrap="square" rtlCol="0">
            <a:spAutoFit/>
          </a:bodyPr>
          <a:lstStyle/>
          <a:p>
            <a:r>
              <a:rPr lang="en-GB" dirty="0"/>
              <a:t>Student accommodation available for summer short term </a:t>
            </a:r>
          </a:p>
        </p:txBody>
      </p:sp>
    </p:spTree>
    <p:extLst>
      <p:ext uri="{BB962C8B-B14F-4D97-AF65-F5344CB8AC3E}">
        <p14:creationId xmlns:p14="http://schemas.microsoft.com/office/powerpoint/2010/main" val="415726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lnSpcReduction="10000"/>
          </a:bodyPr>
          <a:lstStyle/>
          <a:p>
            <a:pPr marL="0" indent="0">
              <a:buNone/>
            </a:pPr>
            <a:r>
              <a:rPr lang="en-GB" dirty="0"/>
              <a:t>Accommodation cost for a master student studying in the UK.</a:t>
            </a:r>
          </a:p>
          <a:p>
            <a:pPr marL="0" indent="0">
              <a:buNone/>
            </a:pPr>
            <a:endParaRPr lang="en-GB" dirty="0"/>
          </a:p>
          <a:p>
            <a:pPr marL="0" indent="0">
              <a:buNone/>
            </a:pPr>
            <a:r>
              <a:rPr lang="en-GB" dirty="0"/>
              <a:t>A double bed </a:t>
            </a:r>
            <a:r>
              <a:rPr lang="en-GB" dirty="0" err="1"/>
              <a:t>ensuit</a:t>
            </a:r>
            <a:r>
              <a:rPr lang="en-GB" dirty="0"/>
              <a:t> in student accommodation for 51 weeks is </a:t>
            </a:r>
          </a:p>
          <a:p>
            <a:pPr marL="0" indent="0">
              <a:buNone/>
            </a:pPr>
            <a:r>
              <a:rPr lang="en-GB" dirty="0"/>
              <a:t>£135*51=£6885</a:t>
            </a:r>
          </a:p>
          <a:p>
            <a:pPr marL="0" indent="0">
              <a:buNone/>
            </a:pPr>
            <a:r>
              <a:rPr lang="en-GB" dirty="0"/>
              <a:t>A double bed </a:t>
            </a:r>
            <a:r>
              <a:rPr lang="en-GB" dirty="0" err="1"/>
              <a:t>ensuit</a:t>
            </a:r>
            <a:r>
              <a:rPr lang="en-GB" dirty="0"/>
              <a:t> in house for 51 weeks is </a:t>
            </a:r>
          </a:p>
          <a:p>
            <a:pPr marL="0" indent="0">
              <a:buNone/>
            </a:pPr>
            <a:r>
              <a:rPr lang="en-GB" dirty="0"/>
              <a:t>£95 (maximum price)*51=£4845</a:t>
            </a:r>
          </a:p>
          <a:p>
            <a:pPr marL="0" indent="0">
              <a:buNone/>
            </a:pPr>
            <a:endParaRPr lang="en-GB" dirty="0"/>
          </a:p>
          <a:p>
            <a:pPr marL="0" indent="0">
              <a:buNone/>
            </a:pPr>
            <a:r>
              <a:rPr lang="en-GB" dirty="0"/>
              <a:t>You can save £2040 per year (more than a 6 week pre-session English course tuition fee).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266630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lnSpcReduction="10000"/>
          </a:bodyPr>
          <a:lstStyle/>
          <a:p>
            <a:pPr marL="0" indent="0">
              <a:buNone/>
            </a:pPr>
            <a:r>
              <a:rPr lang="en-GB" dirty="0"/>
              <a:t>Summary of the questionnaire (Appendix One)</a:t>
            </a:r>
          </a:p>
          <a:p>
            <a:pPr marL="0" indent="0">
              <a:buNone/>
            </a:pPr>
            <a:endParaRPr lang="en-GB" dirty="0"/>
          </a:p>
          <a:p>
            <a:r>
              <a:rPr lang="en-GB" dirty="0"/>
              <a:t>7 out of 9 students would like to live in private house.</a:t>
            </a:r>
          </a:p>
          <a:p>
            <a:r>
              <a:rPr lang="en-US" altLang="zh-CN" dirty="0"/>
              <a:t>Among 7 </a:t>
            </a:r>
            <a:r>
              <a:rPr lang="en-US" dirty="0" err="1"/>
              <a:t>i</a:t>
            </a:r>
            <a:r>
              <a:rPr lang="en-US" altLang="zh-CN" dirty="0" err="1"/>
              <a:t>people</a:t>
            </a:r>
            <a:r>
              <a:rPr lang="en-US" altLang="zh-CN" dirty="0"/>
              <a:t> who would like to live in private house, only 2 people chose private house. </a:t>
            </a:r>
          </a:p>
          <a:p>
            <a:r>
              <a:rPr lang="en-US" dirty="0"/>
              <a:t>The major reasons are they don’t have access to UK house renting information, they have safe and security concern about living at private house and there s no platform to secure the payment transaction. </a:t>
            </a:r>
            <a:endParaRPr lang="en-GB" dirty="0"/>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77144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Summer Short term rent </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Summary of the research in Appendix Two</a:t>
            </a:r>
          </a:p>
          <a:p>
            <a:pPr marL="0" indent="0">
              <a:buNone/>
            </a:pPr>
            <a:r>
              <a:rPr lang="en-GB" dirty="0"/>
              <a:t>There is only one student accommodation available for summer short term rent. Price is fixed £125 per week. Only single bed </a:t>
            </a:r>
            <a:r>
              <a:rPr lang="en-GB" dirty="0" err="1"/>
              <a:t>ensuit</a:t>
            </a:r>
            <a:r>
              <a:rPr lang="en-GB" dirty="0"/>
              <a:t> available. </a:t>
            </a:r>
          </a:p>
          <a:p>
            <a:pPr marL="0" indent="0">
              <a:buNone/>
            </a:pPr>
            <a:r>
              <a:rPr lang="en-GB" dirty="0"/>
              <a:t>The average short term in House is £80 per week. There are many choices. Students can choose 2 rooms apartments or even homestay with English people. </a:t>
            </a:r>
          </a:p>
          <a:p>
            <a:pPr marL="0" indent="0">
              <a:buNone/>
            </a:pPr>
            <a:r>
              <a:rPr lang="en-GB" dirty="0"/>
              <a:t>Savings</a:t>
            </a:r>
          </a:p>
          <a:p>
            <a:pPr marL="0" indent="0">
              <a:buNone/>
            </a:pPr>
            <a:r>
              <a:rPr lang="en-GB" dirty="0"/>
              <a:t>For 6 weeks English session: (125-80)*6=£270 (equals to one month food shopping)</a:t>
            </a:r>
          </a:p>
          <a:p>
            <a:pPr marL="0" indent="0">
              <a:buNone/>
            </a:pPr>
            <a:r>
              <a:rPr lang="en-GB" dirty="0"/>
              <a:t>For 10 weeks English session: (125-80)*10=£450 (equals to a single flight ticket)</a:t>
            </a:r>
          </a:p>
          <a:p>
            <a:pPr marL="0" indent="0">
              <a:buNone/>
            </a:pPr>
            <a:endParaRPr lang="en-GB" dirty="0"/>
          </a:p>
        </p:txBody>
      </p:sp>
    </p:spTree>
    <p:extLst>
      <p:ext uri="{BB962C8B-B14F-4D97-AF65-F5344CB8AC3E}">
        <p14:creationId xmlns:p14="http://schemas.microsoft.com/office/powerpoint/2010/main" val="142207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September Short term</a:t>
            </a:r>
          </a:p>
        </p:txBody>
      </p:sp>
      <p:sp>
        <p:nvSpPr>
          <p:cNvPr id="3" name="Content Placeholder 2"/>
          <p:cNvSpPr>
            <a:spLocks noGrp="1"/>
          </p:cNvSpPr>
          <p:nvPr>
            <p:ph idx="1"/>
          </p:nvPr>
        </p:nvSpPr>
        <p:spPr>
          <a:xfrm>
            <a:off x="838200" y="1764079"/>
            <a:ext cx="10515600" cy="4351338"/>
          </a:xfrm>
        </p:spPr>
        <p:txBody>
          <a:bodyPr/>
          <a:lstStyle/>
          <a:p>
            <a:pPr marL="0" indent="0">
              <a:buNone/>
            </a:pPr>
            <a:r>
              <a:rPr lang="en-GB" dirty="0"/>
              <a:t>Master students have to find one month short-term lets to finish their study from 1 September to 30 September. </a:t>
            </a:r>
          </a:p>
          <a:p>
            <a:pPr marL="0" indent="0">
              <a:buNone/>
            </a:pPr>
            <a:r>
              <a:rPr lang="en-GB" dirty="0"/>
              <a:t>No student accommodation can offer short term during this time. There is almost no landlord will offer one-month rent. </a:t>
            </a:r>
          </a:p>
          <a:p>
            <a:pPr marL="0" indent="0">
              <a:buNone/>
            </a:pPr>
            <a:r>
              <a:rPr lang="en-GB" dirty="0"/>
              <a:t>Living in hotels for a month will cost about £1500. </a:t>
            </a:r>
          </a:p>
          <a:p>
            <a:pPr marL="0" indent="0">
              <a:buNone/>
            </a:pPr>
            <a:r>
              <a:rPr lang="en-GB" dirty="0"/>
              <a:t>There is no business providing affordable monthly rental price for international students. </a:t>
            </a:r>
          </a:p>
        </p:txBody>
      </p:sp>
    </p:spTree>
    <p:extLst>
      <p:ext uri="{BB962C8B-B14F-4D97-AF65-F5344CB8AC3E}">
        <p14:creationId xmlns:p14="http://schemas.microsoft.com/office/powerpoint/2010/main" val="14676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Competitors research </a:t>
            </a:r>
          </a:p>
        </p:txBody>
      </p:sp>
      <p:sp>
        <p:nvSpPr>
          <p:cNvPr id="3" name="Content Placeholder 2"/>
          <p:cNvSpPr>
            <a:spLocks noGrp="1"/>
          </p:cNvSpPr>
          <p:nvPr>
            <p:ph idx="1"/>
          </p:nvPr>
        </p:nvSpPr>
        <p:spPr/>
        <p:txBody>
          <a:bodyPr/>
          <a:lstStyle/>
          <a:p>
            <a:pPr marL="0" indent="0">
              <a:buNone/>
            </a:pPr>
            <a:r>
              <a:rPr lang="en-GB" dirty="0"/>
              <a:t>Chinese agent can not provide reliable house renting services. They are not based in the UK. They can’t provide instant service if students have disputes or problems with landlords. </a:t>
            </a:r>
          </a:p>
          <a:p>
            <a:pPr marL="0" indent="0">
              <a:buNone/>
            </a:pPr>
            <a:r>
              <a:rPr lang="en-GB" dirty="0"/>
              <a:t>UK agents which are most likely local based. Their target customers are local rather than international. </a:t>
            </a:r>
          </a:p>
          <a:p>
            <a:pPr marL="0" indent="0">
              <a:buNone/>
            </a:pPr>
            <a:endParaRPr lang="en-GB" dirty="0"/>
          </a:p>
        </p:txBody>
      </p:sp>
    </p:spTree>
    <p:extLst>
      <p:ext uri="{BB962C8B-B14F-4D97-AF65-F5344CB8AC3E}">
        <p14:creationId xmlns:p14="http://schemas.microsoft.com/office/powerpoint/2010/main" val="243944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p:txBody>
          <a:bodyPr>
            <a:normAutofit fontScale="62500" lnSpcReduction="20000"/>
          </a:bodyPr>
          <a:lstStyle/>
          <a:p>
            <a:r>
              <a:rPr lang="en-GB" dirty="0"/>
              <a:t>Product/Service</a:t>
            </a:r>
          </a:p>
          <a:p>
            <a:pPr marL="0" indent="0">
              <a:buNone/>
            </a:pPr>
            <a:r>
              <a:rPr lang="en-GB" b="1" dirty="0"/>
              <a:t>Long term rent for undergraduate and postgraduate students</a:t>
            </a:r>
          </a:p>
          <a:p>
            <a:pPr marL="0" indent="0">
              <a:buNone/>
            </a:pPr>
            <a:r>
              <a:rPr lang="en-GB" dirty="0"/>
              <a:t>The properties we advised will meet the standards set up by Liverpool Student Home (LSH). </a:t>
            </a:r>
          </a:p>
          <a:p>
            <a:pPr marL="0" indent="0">
              <a:buNone/>
            </a:pPr>
            <a:r>
              <a:rPr lang="en-GB" dirty="0"/>
              <a:t>All our house for rent will be approved by LSH. I am having discussion with LSH with partnership work.</a:t>
            </a:r>
          </a:p>
          <a:p>
            <a:pPr marL="0" indent="0">
              <a:buNone/>
            </a:pPr>
            <a:r>
              <a:rPr lang="en-GB" dirty="0"/>
              <a:t>The website will provide service specialising for international students. </a:t>
            </a:r>
          </a:p>
          <a:p>
            <a:pPr marL="0" indent="0">
              <a:buNone/>
            </a:pPr>
            <a:r>
              <a:rPr lang="en-GB" b="1" dirty="0"/>
              <a:t>Summer Short term rent for pre-sessional English course students</a:t>
            </a:r>
          </a:p>
          <a:p>
            <a:pPr marL="0" indent="0">
              <a:buNone/>
            </a:pPr>
            <a:r>
              <a:rPr lang="en-GB" dirty="0"/>
              <a:t>There will be different types of housing. Student can do homestay or live with English people or live with their friends. </a:t>
            </a:r>
          </a:p>
          <a:p>
            <a:pPr marL="0" indent="0">
              <a:buNone/>
            </a:pPr>
            <a:r>
              <a:rPr lang="en-GB" dirty="0"/>
              <a:t>They will have cheaper but reliable source of accommodation.</a:t>
            </a:r>
          </a:p>
          <a:p>
            <a:pPr marL="0" indent="0">
              <a:buNone/>
            </a:pPr>
            <a:r>
              <a:rPr lang="en-GB" b="1" dirty="0"/>
              <a:t>September Short term rent for student doing master degree</a:t>
            </a:r>
          </a:p>
          <a:p>
            <a:pPr marL="0" indent="0">
              <a:buNone/>
            </a:pPr>
            <a:r>
              <a:rPr lang="en-GB" dirty="0"/>
              <a:t>Have long term relationship with providers who can provide short term rent during September  every year. </a:t>
            </a:r>
          </a:p>
          <a:p>
            <a:pPr marL="0" indent="0">
              <a:buNone/>
            </a:pPr>
            <a:endParaRPr lang="en-GB" dirty="0"/>
          </a:p>
          <a:p>
            <a:pPr marL="0" indent="0">
              <a:buNone/>
            </a:pPr>
            <a:r>
              <a:rPr lang="en-GB" b="1" dirty="0"/>
              <a:t>Future Development</a:t>
            </a:r>
          </a:p>
          <a:p>
            <a:pPr marL="0" indent="0">
              <a:buNone/>
            </a:pPr>
            <a:r>
              <a:rPr lang="en-GB" dirty="0"/>
              <a:t>Short term (30 days) study visit (mature students from china on visiting visa)</a:t>
            </a:r>
          </a:p>
        </p:txBody>
      </p:sp>
    </p:spTree>
    <p:extLst>
      <p:ext uri="{BB962C8B-B14F-4D97-AF65-F5344CB8AC3E}">
        <p14:creationId xmlns:p14="http://schemas.microsoft.com/office/powerpoint/2010/main" val="28490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a:t>
            </a:r>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r>
              <a:rPr lang="en-GB" dirty="0"/>
              <a:t>Price</a:t>
            </a:r>
          </a:p>
          <a:p>
            <a:pPr marL="0" indent="0">
              <a:buNone/>
            </a:pPr>
            <a:r>
              <a:rPr lang="en-GB" b="1" dirty="0"/>
              <a:t>Long term let</a:t>
            </a:r>
          </a:p>
          <a:p>
            <a:pPr marL="0" indent="0">
              <a:buNone/>
            </a:pPr>
            <a:r>
              <a:rPr lang="en-GB" dirty="0"/>
              <a:t>Price is decided by individual landlords. Price will start from £60 per week. </a:t>
            </a:r>
          </a:p>
          <a:p>
            <a:pPr marL="0" indent="0">
              <a:buNone/>
            </a:pPr>
            <a:r>
              <a:rPr lang="en-GB" b="1" dirty="0"/>
              <a:t>Summer short term let </a:t>
            </a:r>
          </a:p>
          <a:p>
            <a:pPr marL="0" indent="0">
              <a:buNone/>
            </a:pPr>
            <a:r>
              <a:rPr lang="en-GB" dirty="0"/>
              <a:t>Price starts from £80 per week.</a:t>
            </a:r>
          </a:p>
          <a:p>
            <a:pPr marL="0" indent="0">
              <a:buNone/>
            </a:pPr>
            <a:r>
              <a:rPr lang="en-GB" b="1" dirty="0"/>
              <a:t>September short term let </a:t>
            </a:r>
          </a:p>
          <a:p>
            <a:pPr marL="0" indent="0">
              <a:buNone/>
            </a:pPr>
            <a:r>
              <a:rPr lang="en-GB" dirty="0"/>
              <a:t>Price will be more expensive than normal weekly rent but cheaper than hotel </a:t>
            </a:r>
          </a:p>
          <a:p>
            <a:pPr marL="0" indent="0">
              <a:buNone/>
            </a:pPr>
            <a:r>
              <a:rPr lang="en-GB" dirty="0"/>
              <a:t>Average price – </a:t>
            </a:r>
          </a:p>
          <a:p>
            <a:pPr marL="0" indent="0">
              <a:buNone/>
            </a:pPr>
            <a:r>
              <a:rPr lang="en-GB" dirty="0"/>
              <a:t>£120 per week for house</a:t>
            </a:r>
          </a:p>
          <a:p>
            <a:pPr marL="0" indent="0">
              <a:buNone/>
            </a:pPr>
            <a:r>
              <a:rPr lang="en-GB" dirty="0"/>
              <a:t>£200 per week for apartment</a:t>
            </a:r>
          </a:p>
        </p:txBody>
      </p:sp>
    </p:spTree>
    <p:extLst>
      <p:ext uri="{BB962C8B-B14F-4D97-AF65-F5344CB8AC3E}">
        <p14:creationId xmlns:p14="http://schemas.microsoft.com/office/powerpoint/2010/main" val="108204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GB" dirty="0"/>
              <a:t>Marketing plan</a:t>
            </a:r>
          </a:p>
        </p:txBody>
      </p:sp>
      <p:sp>
        <p:nvSpPr>
          <p:cNvPr id="3" name="Content Placeholder 2"/>
          <p:cNvSpPr>
            <a:spLocks noGrp="1"/>
          </p:cNvSpPr>
          <p:nvPr>
            <p:ph idx="1"/>
          </p:nvPr>
        </p:nvSpPr>
        <p:spPr/>
        <p:txBody>
          <a:bodyPr>
            <a:normAutofit/>
          </a:bodyPr>
          <a:lstStyle/>
          <a:p>
            <a:r>
              <a:rPr lang="en-GB" dirty="0"/>
              <a:t>Promotion</a:t>
            </a:r>
          </a:p>
          <a:p>
            <a:pPr marL="0" indent="0">
              <a:buNone/>
            </a:pPr>
            <a:r>
              <a:rPr lang="en-GB" dirty="0"/>
              <a:t>Word of Mouth – recommendation</a:t>
            </a:r>
          </a:p>
          <a:p>
            <a:pPr marL="0" indent="0">
              <a:buNone/>
            </a:pPr>
            <a:r>
              <a:rPr lang="en-GB" dirty="0"/>
              <a:t>Social Media – </a:t>
            </a:r>
            <a:r>
              <a:rPr lang="en-GB" dirty="0" err="1"/>
              <a:t>wechat</a:t>
            </a:r>
            <a:r>
              <a:rPr lang="en-GB" dirty="0"/>
              <a:t> , Chinese student forum</a:t>
            </a:r>
          </a:p>
          <a:p>
            <a:pPr marL="0" indent="0">
              <a:buNone/>
            </a:pPr>
            <a:r>
              <a:rPr lang="en-GB" dirty="0"/>
              <a:t>Website – regular updates &amp; featured house</a:t>
            </a:r>
          </a:p>
          <a:p>
            <a:pPr marL="0" indent="0">
              <a:buNone/>
            </a:pPr>
            <a:r>
              <a:rPr lang="en-GB" dirty="0"/>
              <a:t>Agents in China – recommend the website to students who are coming to UK to study.  </a:t>
            </a:r>
          </a:p>
          <a:p>
            <a:pPr marL="0" indent="0">
              <a:buNone/>
            </a:pPr>
            <a:endParaRPr lang="en-GB" dirty="0"/>
          </a:p>
        </p:txBody>
      </p:sp>
    </p:spTree>
    <p:extLst>
      <p:ext uri="{BB962C8B-B14F-4D97-AF65-F5344CB8AC3E}">
        <p14:creationId xmlns:p14="http://schemas.microsoft.com/office/powerpoint/2010/main" val="379411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1314</Words>
  <Application>Microsoft Office PowerPoint</Application>
  <PresentationFormat>Widescreen</PresentationFormat>
  <Paragraphs>242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DengXian</vt:lpstr>
      <vt:lpstr>DengXian</vt:lpstr>
      <vt:lpstr>等线 Light</vt:lpstr>
      <vt:lpstr>Arial</vt:lpstr>
      <vt:lpstr>Calibri</vt:lpstr>
      <vt:lpstr>Calibri Light</vt:lpstr>
      <vt:lpstr>Times New Roman</vt:lpstr>
      <vt:lpstr>Office Theme</vt:lpstr>
      <vt:lpstr>International Student House</vt:lpstr>
      <vt:lpstr>Market Research – Long term rent</vt:lpstr>
      <vt:lpstr>Market Research - Long term rent</vt:lpstr>
      <vt:lpstr>Market Research – Summer Short term rent </vt:lpstr>
      <vt:lpstr>Market Research – September Short term</vt:lpstr>
      <vt:lpstr>Competitors research </vt:lpstr>
      <vt:lpstr>Marketing plan</vt:lpstr>
      <vt:lpstr>Marketing plan</vt:lpstr>
      <vt:lpstr>Marketing plan</vt:lpstr>
      <vt:lpstr>Marketing plan</vt:lpstr>
      <vt:lpstr>Finance plan</vt:lpstr>
      <vt:lpstr>Projected sales for 2017</vt:lpstr>
      <vt:lpstr>Example of website – property description</vt:lpstr>
      <vt:lpstr>Example of website – finding roommates</vt:lpstr>
      <vt:lpstr>Future development – study one month course during travelling the UK</vt:lpstr>
      <vt:lpstr>PowerPoint Presentation</vt:lpstr>
      <vt:lpstr>Appendix Two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Alice</cp:lastModifiedBy>
  <cp:revision>95</cp:revision>
  <dcterms:created xsi:type="dcterms:W3CDTF">2016-07-15T06:59:32Z</dcterms:created>
  <dcterms:modified xsi:type="dcterms:W3CDTF">2016-08-03T11:07:46Z</dcterms:modified>
</cp:coreProperties>
</file>